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2"/>
  </p:notesMasterIdLst>
  <p:handoutMasterIdLst>
    <p:handoutMasterId r:id="rId33"/>
  </p:handoutMasterIdLst>
  <p:sldIdLst>
    <p:sldId id="260" r:id="rId2"/>
    <p:sldId id="316" r:id="rId3"/>
    <p:sldId id="285" r:id="rId4"/>
    <p:sldId id="286" r:id="rId5"/>
    <p:sldId id="317" r:id="rId6"/>
    <p:sldId id="320" r:id="rId7"/>
    <p:sldId id="321" r:id="rId8"/>
    <p:sldId id="322" r:id="rId9"/>
    <p:sldId id="323" r:id="rId10"/>
    <p:sldId id="324" r:id="rId11"/>
    <p:sldId id="259" r:id="rId12"/>
    <p:sldId id="303" r:id="rId13"/>
    <p:sldId id="284" r:id="rId14"/>
    <p:sldId id="264" r:id="rId15"/>
    <p:sldId id="313" r:id="rId16"/>
    <p:sldId id="304" r:id="rId17"/>
    <p:sldId id="265" r:id="rId18"/>
    <p:sldId id="283" r:id="rId19"/>
    <p:sldId id="289" r:id="rId20"/>
    <p:sldId id="262" r:id="rId21"/>
    <p:sldId id="290" r:id="rId22"/>
    <p:sldId id="297" r:id="rId23"/>
    <p:sldId id="298" r:id="rId24"/>
    <p:sldId id="295" r:id="rId25"/>
    <p:sldId id="296" r:id="rId26"/>
    <p:sldId id="310" r:id="rId27"/>
    <p:sldId id="312" r:id="rId28"/>
    <p:sldId id="315" r:id="rId29"/>
    <p:sldId id="301" r:id="rId30"/>
    <p:sldId id="272" r:id="rId31"/>
  </p:sldIdLst>
  <p:sldSz cx="9144000" cy="6858000" type="screen4x3"/>
  <p:notesSz cx="6858000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60073"/>
    <a:srgbClr val="CC0066"/>
    <a:srgbClr val="CCFFFF"/>
    <a:srgbClr val="FFFF66"/>
    <a:srgbClr val="66FFFF"/>
    <a:srgbClr val="C6FE9C"/>
    <a:srgbClr val="96FE48"/>
    <a:srgbClr val="FF00FF"/>
    <a:srgbClr val="C8FF2D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89550" autoAdjust="0"/>
  </p:normalViewPr>
  <p:slideViewPr>
    <p:cSldViewPr>
      <p:cViewPr varScale="1">
        <p:scale>
          <a:sx n="103" d="100"/>
          <a:sy n="103" d="100"/>
        </p:scale>
        <p:origin x="1854" y="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8F89E1D-6C09-4792-9954-018B26F9727E}" type="datetimeFigureOut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829675"/>
            <a:ext cx="2971800" cy="4667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D9FAAB-7971-4DB6-9959-BC7C2A193B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818876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E60474-7986-43D0-861C-BDC096E2B335}" type="datetimeFigureOut">
              <a:rPr lang="en-US" smtClean="0"/>
              <a:pPr/>
              <a:t>12/18/2017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04900" y="696913"/>
            <a:ext cx="4648200" cy="34861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15790"/>
            <a:ext cx="5486400" cy="418338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29967"/>
            <a:ext cx="2971800" cy="4648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571BF74-6D6D-4D75-BA4C-613380B451C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37779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the liver is the principal organ of drug metabolism. Other tissues that display considerable activity include the gastrointestinal tract, the lungs, the skin, the kidneys, and the brain.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000384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Synthetic chemicals foreign to a particular ecological system &amp; has a biological activity can be called </a:t>
            </a:r>
            <a:r>
              <a:rPr lang="en-US" sz="1200" b="0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xenobiotic</a:t>
            </a:r>
            <a:r>
              <a:rPr lang="en-US" sz="1200" b="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compounds.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39222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98808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571BF74-6D6D-4D75-BA4C-613380B451CB}" type="slidenum">
              <a:rPr lang="en-US" smtClean="0"/>
              <a:pPr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174554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4334933" y="1169931"/>
            <a:ext cx="4814835" cy="4993802"/>
            <a:chOff x="4334933" y="1169931"/>
            <a:chExt cx="4814835" cy="4993802"/>
          </a:xfrm>
        </p:grpSpPr>
        <p:cxnSp>
          <p:nvCxnSpPr>
            <p:cNvPr id="17" name="Straight Connector 16"/>
            <p:cNvCxnSpPr/>
            <p:nvPr/>
          </p:nvCxnSpPr>
          <p:spPr>
            <a:xfrm flipH="1">
              <a:off x="6009259" y="1169931"/>
              <a:ext cx="3134741" cy="3134741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 flipH="1">
              <a:off x="4334933" y="1348898"/>
              <a:ext cx="4814835" cy="4814835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5225595" y="1469269"/>
              <a:ext cx="3912054" cy="3912054"/>
            </a:xfrm>
            <a:prstGeom prst="line">
              <a:avLst/>
            </a:prstGeom>
            <a:ln w="1270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21"/>
            <p:cNvCxnSpPr/>
            <p:nvPr/>
          </p:nvCxnSpPr>
          <p:spPr>
            <a:xfrm flipH="1">
              <a:off x="5304588" y="1307856"/>
              <a:ext cx="3839412" cy="3839412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22"/>
            <p:cNvCxnSpPr/>
            <p:nvPr/>
          </p:nvCxnSpPr>
          <p:spPr>
            <a:xfrm flipH="1">
              <a:off x="5707078" y="1770196"/>
              <a:ext cx="3430571" cy="3430570"/>
            </a:xfrm>
            <a:prstGeom prst="line">
              <a:avLst/>
            </a:prstGeom>
            <a:ln w="31750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3400" y="533400"/>
            <a:ext cx="6154713" cy="3124201"/>
          </a:xfrm>
        </p:spPr>
        <p:txBody>
          <a:bodyPr anchor="b">
            <a:normAutofit/>
          </a:bodyPr>
          <a:lstStyle>
            <a:lvl1pPr algn="l">
              <a:defRPr sz="4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843868"/>
            <a:ext cx="4954250" cy="1913466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0A5092-3BAF-42EE-8CDC-84CAA5A3117D}" type="datetime1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305131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6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533400" y="533400"/>
            <a:ext cx="8077200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9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762002" y="3843867"/>
            <a:ext cx="7281332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16B-5C2E-4859-BE5A-B1B75B174CC1}" type="datetime1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98315976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8077200" cy="2895600"/>
          </a:xfrm>
        </p:spPr>
        <p:txBody>
          <a:bodyPr anchor="ctr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114800"/>
            <a:ext cx="6383552" cy="1905000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16B-5C2E-4859-BE5A-B1B75B174CC1}" type="datetime1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1487966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3" y="533400"/>
            <a:ext cx="6859787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066800" y="3429000"/>
            <a:ext cx="6402467" cy="4826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301070"/>
            <a:ext cx="6382361" cy="171873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16B-5C2E-4859-BE5A-B1B75B174CC1}" type="datetime1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508233274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3429000"/>
            <a:ext cx="6382361" cy="1697400"/>
          </a:xfrm>
        </p:spPr>
        <p:txBody>
          <a:bodyPr anchor="b">
            <a:normAutofit/>
          </a:bodyPr>
          <a:lstStyle>
            <a:lvl1pPr algn="l">
              <a:defRPr sz="2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132980"/>
            <a:ext cx="6383552" cy="886819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16B-5C2E-4859-BE5A-B1B75B174CC1}" type="datetime1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904670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6284" y="533400"/>
            <a:ext cx="6859786" cy="2895600"/>
          </a:xfrm>
        </p:spPr>
        <p:txBody>
          <a:bodyPr anchor="ctr">
            <a:normAutofit/>
          </a:bodyPr>
          <a:lstStyle>
            <a:lvl1pPr algn="l">
              <a:defRPr sz="2800" b="0" cap="all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886200"/>
            <a:ext cx="638236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953000"/>
            <a:ext cx="6382360" cy="1066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16B-5C2E-4859-BE5A-B1B75B174CC1}" type="datetime1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228600" y="710624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7696200" y="2768601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962846597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533400"/>
            <a:ext cx="7525658" cy="28956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sz="2800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533400" y="3928534"/>
            <a:ext cx="6382361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0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766735"/>
            <a:ext cx="6382360" cy="1253065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633316B-5C2E-4859-BE5A-B1B75B174CC1}" type="datetime1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099913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 algn="l"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1"/>
            <a:ext cx="6554867" cy="376767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6571FC-D2C8-4D17-8B62-8EFA7CA2FFBB}" type="datetime1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691604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66406" y="533400"/>
            <a:ext cx="2044194" cy="4419600"/>
          </a:xfrm>
        </p:spPr>
        <p:txBody>
          <a:bodyPr vert="eaVert"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0"/>
            <a:ext cx="5850012" cy="548640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5C13D5-FE77-4A52-A5C8-67C1DABB3881}" type="datetime1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427784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400" y="533400"/>
            <a:ext cx="6554867" cy="3767670"/>
          </a:xfrm>
        </p:spPr>
        <p:txBody>
          <a:bodyPr anchor="ctr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8391568-7B4C-421A-ADC1-9CE84CFCE5D8}" type="datetime1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20326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1981199"/>
            <a:ext cx="6402468" cy="2319867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4487333"/>
            <a:ext cx="6402467" cy="1532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4EF47D-82BA-4835-B7AF-09EAD07E84FF}" type="datetime1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883149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13"/>
          </p:nvPr>
        </p:nvSpPr>
        <p:spPr>
          <a:xfrm>
            <a:off x="533400" y="533400"/>
            <a:ext cx="3949967" cy="3767667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2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533400"/>
            <a:ext cx="3948238" cy="37592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4C8C65-130B-47FB-9522-08925BA07539}" type="datetime1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3215842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2001" y="533400"/>
            <a:ext cx="3716866" cy="609600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33399" y="1143000"/>
            <a:ext cx="3945467" cy="3158067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855016" y="566738"/>
            <a:ext cx="376405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 cap="all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62362" y="1143000"/>
            <a:ext cx="3956705" cy="3149600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28DE78-8A01-4F44-8E23-7BE8FF23BB7B}" type="datetime1">
              <a:rPr lang="en-US" smtClean="0"/>
              <a:t>12/18/2017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784109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E9FDF1-B053-4A1D-91AD-5DCAADC0DDEF}" type="datetime1">
              <a:rPr lang="en-US" smtClean="0"/>
              <a:t>12/18/2017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435291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911BF26-6BA8-468F-B9F1-440367069914}" type="datetime1">
              <a:rPr lang="en-US" smtClean="0"/>
              <a:t>12/18/2017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1773520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18667" y="533400"/>
            <a:ext cx="3200400" cy="1524000"/>
          </a:xfrm>
        </p:spPr>
        <p:txBody>
          <a:bodyPr anchor="b">
            <a:normAutofit/>
          </a:bodyPr>
          <a:lstStyle>
            <a:lvl1pPr algn="l">
              <a:defRPr sz="20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3399" y="533400"/>
            <a:ext cx="4438755" cy="5486400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418667" y="2209802"/>
            <a:ext cx="32004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FD92DA-FBBD-405B-8E30-B394B9FBE834}" type="datetime1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84382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95800" y="1447800"/>
            <a:ext cx="3563258" cy="11430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762000" y="914400"/>
            <a:ext cx="3280974" cy="48006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96027" y="2743200"/>
            <a:ext cx="3564223" cy="2082800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E57E9CD-E975-4FB3-B03F-F50FE9898D39}" type="datetime1">
              <a:rPr lang="en-US" smtClean="0"/>
              <a:t>12/18/2017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33400" y="6172200"/>
            <a:ext cx="581172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321386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6670675" y="3894667"/>
            <a:ext cx="2470456" cy="2658533"/>
            <a:chOff x="6687077" y="3259666"/>
            <a:chExt cx="2981857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8756120" y="3259666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6687077" y="3486677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7772400" y="3581400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7923214" y="3433394"/>
              <a:ext cx="1739738" cy="173974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8398935" y="3985317"/>
              <a:ext cx="1264017" cy="1264016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33400" y="4495800"/>
            <a:ext cx="6554867" cy="1524000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3400" y="533401"/>
            <a:ext cx="6554867" cy="376767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430245" y="6172203"/>
            <a:ext cx="1200463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D633316B-5C2E-4859-BE5A-B1B75B174CC1}" type="datetime1">
              <a:rPr lang="en-US" smtClean="0"/>
              <a:t>12/18/2017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33400" y="6172200"/>
            <a:ext cx="581172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774426" y="5578478"/>
            <a:ext cx="856907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28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84654327-5CCF-4670-AC53-20C7CB44DACF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222285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ransition spd="med">
    <p:blinds dir="vert"/>
  </p:transition>
  <p:timing>
    <p:tnLst>
      <p:par>
        <p:cTn id="1" dur="indefinite" restart="never" nodeType="tmRoot"/>
      </p:par>
    </p:tnLst>
  </p:timing>
  <p:hf hdr="0" ftr="0" dt="0"/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8.jpeg"/><Relationship Id="rId7" Type="http://schemas.openxmlformats.org/officeDocument/2006/relationships/image" Target="../media/image11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4.bp.blogspot.com/_MgAXdCTDuXA/TKNhkb7txdI/AAAAAAAAABc/y3afmoErkXE/s1600/endoplasmic_reticulums.gif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gi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1.jpeg"/><Relationship Id="rId5" Type="http://schemas.openxmlformats.org/officeDocument/2006/relationships/image" Target="../media/image20.gif"/><Relationship Id="rId4" Type="http://schemas.openxmlformats.org/officeDocument/2006/relationships/hyperlink" Target="http://www.fda.gov/Drugs/DevelopmentApprovalProcess/DevelopmentResources/DrugInteractionsLabeling/ucm116602.htm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gif"/><Relationship Id="rId2" Type="http://schemas.openxmlformats.org/officeDocument/2006/relationships/hyperlink" Target="http://www.fda.gov/Drugs/DevelopmentApprovalProcess/DevelopmentResources/DrugInteractionsLabeling/ucm116607.htm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3" Type="http://schemas.openxmlformats.org/officeDocument/2006/relationships/image" Target="../media/image24.gif"/><Relationship Id="rId7" Type="http://schemas.openxmlformats.org/officeDocument/2006/relationships/hyperlink" Target="http://www.fda.gov/Drugs/DevelopmentApprovalProcess/DevelopmentResources/DrugInteractionsLabeling/ucm116617.htm" TargetMode="External"/><Relationship Id="rId2" Type="http://schemas.openxmlformats.org/officeDocument/2006/relationships/hyperlink" Target="http://www.fda.gov/Drugs/DevelopmentApprovalProcess/DevelopmentResources/DrugInteractionsLabeling/ucm116616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10" Type="http://schemas.openxmlformats.org/officeDocument/2006/relationships/image" Target="../media/image28.gif"/><Relationship Id="rId4" Type="http://schemas.openxmlformats.org/officeDocument/2006/relationships/hyperlink" Target="http://www.biograf.ch/images/projects/P450_3A4/1.jpg" TargetMode="External"/><Relationship Id="rId9" Type="http://schemas.openxmlformats.org/officeDocument/2006/relationships/hyperlink" Target="http://www.fda.gov/Drugs/DevelopmentApprovalProcess/DevelopmentResources/DrugInteractionsLabeling/ucm116618.htm" TargetMode="Externa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gif"/><Relationship Id="rId2" Type="http://schemas.openxmlformats.org/officeDocument/2006/relationships/hyperlink" Target="http://www.fda.gov/Drugs/DevelopmentApprovalProcess/DevelopmentResources/DrugInteractionsLabeling/ucm116620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30.jpeg"/><Relationship Id="rId4" Type="http://schemas.openxmlformats.org/officeDocument/2006/relationships/hyperlink" Target="http://www.biograf.ch/images/projects/P450_2D6/1.jpg" TargetMode="Externa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gif"/><Relationship Id="rId2" Type="http://schemas.openxmlformats.org/officeDocument/2006/relationships/hyperlink" Target="http://www.fda.gov/Drugs/DevelopmentApprovalProcess/DevelopmentResources/DrugInteractionsLabeling/ucm116621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32.jpeg"/><Relationship Id="rId4" Type="http://schemas.openxmlformats.org/officeDocument/2006/relationships/hyperlink" Target="http://www.biograf.ch/images/projects/P450_2C9/1.jpg" TargetMode="Externa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biograf.ch/images/projects/P450_1A2/1.jpg" TargetMode="External"/><Relationship Id="rId2" Type="http://schemas.openxmlformats.org/officeDocument/2006/relationships/image" Target="../media/image33.gif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jpeg"/><Relationship Id="rId4" Type="http://schemas.openxmlformats.org/officeDocument/2006/relationships/image" Target="../media/image3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gif"/><Relationship Id="rId2" Type="http://schemas.openxmlformats.org/officeDocument/2006/relationships/hyperlink" Target="http://www.fda.gov/Drugs/DevelopmentApprovalProcess/DevelopmentResources/DrugInteractionsLabeling/ucm116641.htm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36.jpeg"/><Relationship Id="rId4" Type="http://schemas.openxmlformats.org/officeDocument/2006/relationships/hyperlink" Target="http://www.biograf.ch/images/projects/P450_2A13/1.jpg" TargetMode="Externa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.gif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4" descr="http://people.eku.edu/ritchisong/301images/Endoplasmic_reticulum.jpg"/>
          <p:cNvPicPr>
            <a:picLocks noChangeAspect="1" noChangeArrowheads="1"/>
          </p:cNvPicPr>
          <p:nvPr/>
        </p:nvPicPr>
        <p:blipFill>
          <a:blip r:embed="rId2" cstate="print"/>
          <a:srcRect l="5818" t="20364" r="1091" b="4000"/>
          <a:stretch>
            <a:fillRect/>
          </a:stretch>
        </p:blipFill>
        <p:spPr bwMode="auto">
          <a:xfrm>
            <a:off x="2819400" y="2971800"/>
            <a:ext cx="2438400" cy="1981200"/>
          </a:xfrm>
          <a:prstGeom prst="snipRoundRect">
            <a:avLst>
              <a:gd name="adj1" fmla="val 25363"/>
              <a:gd name="adj2" fmla="val 42754"/>
            </a:avLst>
          </a:prstGeom>
          <a:noFill/>
          <a:ln>
            <a:noFill/>
          </a:ln>
        </p:spPr>
      </p:pic>
      <p:pic>
        <p:nvPicPr>
          <p:cNvPr id="3" name="Picture 8" descr="http://whydetox.net/wp-content/uploads/2010/11/li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9600" y="3385984"/>
            <a:ext cx="3429000" cy="3472016"/>
          </a:xfrm>
          <a:prstGeom prst="rect">
            <a:avLst/>
          </a:prstGeom>
          <a:noFill/>
        </p:spPr>
      </p:pic>
      <p:pic>
        <p:nvPicPr>
          <p:cNvPr id="10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68293" flipH="1">
            <a:off x="4735011" y="3350022"/>
            <a:ext cx="2209800" cy="914400"/>
          </a:xfrm>
          <a:prstGeom prst="rect">
            <a:avLst/>
          </a:prstGeom>
          <a:noFill/>
        </p:spPr>
      </p:pic>
      <p:pic>
        <p:nvPicPr>
          <p:cNvPr id="11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68293" flipH="1">
            <a:off x="4354010" y="2816623"/>
            <a:ext cx="2209800" cy="914400"/>
          </a:xfrm>
          <a:prstGeom prst="rect">
            <a:avLst/>
          </a:prstGeom>
          <a:noFill/>
        </p:spPr>
      </p:pic>
      <p:pic>
        <p:nvPicPr>
          <p:cNvPr id="12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9968293" flipH="1">
            <a:off x="3973009" y="2283224"/>
            <a:ext cx="2209800" cy="914400"/>
          </a:xfrm>
          <a:prstGeom prst="rect">
            <a:avLst/>
          </a:prstGeom>
          <a:noFill/>
        </p:spPr>
      </p:pic>
      <p:sp>
        <p:nvSpPr>
          <p:cNvPr id="13" name="Rectangle 12"/>
          <p:cNvSpPr/>
          <p:nvPr/>
        </p:nvSpPr>
        <p:spPr>
          <a:xfrm>
            <a:off x="838200" y="762000"/>
            <a:ext cx="7239000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CYTOCHROME SYSTEM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3886200" y="4078069"/>
            <a:ext cx="4876800" cy="15607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3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79818" y="2353270"/>
            <a:ext cx="67358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b="1" dirty="0" smtClean="0"/>
              <a:t>A second electron is introduced from NADPH via the same P450 reductase, which serves to reduce molecular oxygen and to form an activated oxygen – P450-substrate complex(step 3).</a:t>
            </a:r>
          </a:p>
          <a:p>
            <a:r>
              <a:rPr lang="en-US" sz="2500" b="1" dirty="0" smtClean="0"/>
              <a:t>This complex in turn transfers activated oxygen to the drug substrate to form the oxidized product(step 4)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3891439037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oup 17"/>
          <p:cNvGrpSpPr/>
          <p:nvPr/>
        </p:nvGrpSpPr>
        <p:grpSpPr>
          <a:xfrm>
            <a:off x="0" y="0"/>
            <a:ext cx="9144000" cy="838200"/>
            <a:chOff x="0" y="5638800"/>
            <a:chExt cx="10363200" cy="1219200"/>
          </a:xfrm>
          <a:solidFill>
            <a:srgbClr val="E1FFFF"/>
          </a:solidFill>
        </p:grpSpPr>
        <p:pic>
          <p:nvPicPr>
            <p:cNvPr id="19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0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25908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1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51816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2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7772400" y="5638800"/>
              <a:ext cx="2590800" cy="1219200"/>
            </a:xfrm>
            <a:prstGeom prst="rect">
              <a:avLst/>
            </a:prstGeom>
            <a:grpFill/>
          </p:spPr>
        </p:pic>
      </p:grpSp>
      <p:sp>
        <p:nvSpPr>
          <p:cNvPr id="6" name="Rectangle 5"/>
          <p:cNvSpPr/>
          <p:nvPr/>
        </p:nvSpPr>
        <p:spPr>
          <a:xfrm>
            <a:off x="3810000" y="914400"/>
            <a:ext cx="5181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CYTOCHROME P450 FAMILY OF 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400" dirty="0"/>
          </a:p>
        </p:txBody>
      </p:sp>
      <p:sp>
        <p:nvSpPr>
          <p:cNvPr id="10" name="Up Arrow 9"/>
          <p:cNvSpPr/>
          <p:nvPr/>
        </p:nvSpPr>
        <p:spPr>
          <a:xfrm rot="16200000">
            <a:off x="3771900" y="1837716"/>
            <a:ext cx="381000" cy="762000"/>
          </a:xfrm>
          <a:prstGeom prst="upArrow">
            <a:avLst>
              <a:gd name="adj1" fmla="val 34681"/>
              <a:gd name="adj2" fmla="val 50000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4343400" y="1238656"/>
            <a:ext cx="46482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are located mainly attached to the smooth endoplasmic reticulum  (SER) of hepatocytes.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5214" y="3602957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are isolated in the subcellular fraction termed the MICROSOMES</a:t>
            </a:r>
          </a:p>
          <a:p>
            <a:r>
              <a:rPr lang="en-US" sz="2400" dirty="0" smtClean="0">
                <a:solidFill>
                  <a:srgbClr val="FFEEDD"/>
                </a:solidFill>
                <a:latin typeface="Bernard MT Condensed" pitchFamily="18" charset="0"/>
                <a:sym typeface="Wingdings"/>
              </a:rPr>
              <a:t> Liver microsomal enzymes</a:t>
            </a:r>
            <a:r>
              <a:rPr lang="en-US" sz="2400" dirty="0" smtClean="0">
                <a:solidFill>
                  <a:srgbClr val="FFEEDD"/>
                </a:solidFill>
                <a:latin typeface="Bernard MT Condensed" pitchFamily="18" charset="0"/>
              </a:rPr>
              <a:t> </a:t>
            </a:r>
            <a:endParaRPr lang="en-US" sz="2400" dirty="0">
              <a:solidFill>
                <a:srgbClr val="FFEEDD"/>
              </a:solidFill>
              <a:latin typeface="Bernard MT Condensed" pitchFamily="18" charset="0"/>
            </a:endParaRPr>
          </a:p>
        </p:txBody>
      </p:sp>
      <p:pic>
        <p:nvPicPr>
          <p:cNvPr id="7" name="Picture 2" descr="http://www.pawelmazur.org/blog/wp-content/uploads/2010/07/li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28600" y="0"/>
            <a:ext cx="2895600" cy="1906272"/>
          </a:xfrm>
          <a:prstGeom prst="flowChartDocument">
            <a:avLst/>
          </a:prstGeom>
          <a:noFill/>
        </p:spPr>
      </p:pic>
      <p:grpSp>
        <p:nvGrpSpPr>
          <p:cNvPr id="26" name="Group 25"/>
          <p:cNvGrpSpPr/>
          <p:nvPr/>
        </p:nvGrpSpPr>
        <p:grpSpPr>
          <a:xfrm>
            <a:off x="533400" y="552451"/>
            <a:ext cx="1933575" cy="2038350"/>
            <a:chOff x="809625" y="552450"/>
            <a:chExt cx="2247900" cy="2247901"/>
          </a:xfrm>
        </p:grpSpPr>
        <p:sp>
          <p:nvSpPr>
            <p:cNvPr id="24" name="Hexagon 23"/>
            <p:cNvSpPr/>
            <p:nvPr/>
          </p:nvSpPr>
          <p:spPr>
            <a:xfrm rot="-480000">
              <a:off x="1003319" y="946213"/>
              <a:ext cx="1828800" cy="1676400"/>
            </a:xfrm>
            <a:prstGeom prst="hexagon">
              <a:avLst>
                <a:gd name="adj" fmla="val 21505"/>
                <a:gd name="vf" fmla="val 115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5" name="Picture 10" descr="http://www.gepach.com/images/faq15.pn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809625" y="552450"/>
              <a:ext cx="2247900" cy="2247901"/>
            </a:xfrm>
            <a:prstGeom prst="rect">
              <a:avLst/>
            </a:prstGeom>
            <a:noFill/>
          </p:spPr>
        </p:pic>
      </p:grpSp>
      <p:pic>
        <p:nvPicPr>
          <p:cNvPr id="1026" name="Picture 2" descr="C:\Users\Administrator\Pictures\ER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762000" y="1295400"/>
            <a:ext cx="2819400" cy="2118928"/>
          </a:xfrm>
          <a:prstGeom prst="rect">
            <a:avLst/>
          </a:prstGeom>
          <a:noFill/>
        </p:spPr>
      </p:pic>
      <p:grpSp>
        <p:nvGrpSpPr>
          <p:cNvPr id="31" name="Group 30"/>
          <p:cNvGrpSpPr/>
          <p:nvPr/>
        </p:nvGrpSpPr>
        <p:grpSpPr>
          <a:xfrm>
            <a:off x="5105400" y="2177462"/>
            <a:ext cx="3886200" cy="985651"/>
            <a:chOff x="4495800" y="2138550"/>
            <a:chExt cx="3886200" cy="985651"/>
          </a:xfrm>
        </p:grpSpPr>
        <p:pic>
          <p:nvPicPr>
            <p:cNvPr id="23" name="Picture 6" descr="http://4.bp.blogspot.com/_MgAXdCTDuXA/TKNhkb7txdI/AAAAAAAAABc/y3afmoErkXE/s320/endoplasmic_reticulums.gif">
              <a:hlinkClick r:id="rId6"/>
            </p:cNvPr>
            <p:cNvPicPr>
              <a:picLocks noChangeAspect="1" noChangeArrowheads="1"/>
            </p:cNvPicPr>
            <p:nvPr/>
          </p:nvPicPr>
          <p:blipFill>
            <a:blip r:embed="rId7" cstate="print"/>
            <a:srcRect l="1562" t="72426" r="1562" b="1838"/>
            <a:stretch>
              <a:fillRect/>
            </a:stretch>
          </p:blipFill>
          <p:spPr bwMode="auto">
            <a:xfrm rot="10800000" flipH="1">
              <a:off x="4495800" y="2362200"/>
              <a:ext cx="2971800" cy="762001"/>
            </a:xfrm>
            <a:prstGeom prst="rect">
              <a:avLst/>
            </a:prstGeom>
            <a:noFill/>
          </p:spPr>
        </p:pic>
        <p:grpSp>
          <p:nvGrpSpPr>
            <p:cNvPr id="30" name="Group 29"/>
            <p:cNvGrpSpPr/>
            <p:nvPr/>
          </p:nvGrpSpPr>
          <p:grpSpPr>
            <a:xfrm>
              <a:off x="7430475" y="2138550"/>
              <a:ext cx="951525" cy="804868"/>
              <a:chOff x="7430475" y="2138550"/>
              <a:chExt cx="951525" cy="804868"/>
            </a:xfrm>
          </p:grpSpPr>
          <p:sp>
            <p:nvSpPr>
              <p:cNvPr id="27" name="Flowchart: Direct Access Storage 26"/>
              <p:cNvSpPr/>
              <p:nvPr/>
            </p:nvSpPr>
            <p:spPr>
              <a:xfrm rot="1233794">
                <a:off x="7430475" y="2138550"/>
                <a:ext cx="818548" cy="804868"/>
              </a:xfrm>
              <a:prstGeom prst="flowChartMagneticDrum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9" name="Oval 28"/>
              <p:cNvSpPr/>
              <p:nvPr/>
            </p:nvSpPr>
            <p:spPr>
              <a:xfrm rot="17312524">
                <a:off x="7746411" y="2533224"/>
                <a:ext cx="619889" cy="168778"/>
              </a:xfrm>
              <a:prstGeom prst="ellipse">
                <a:avLst/>
              </a:prstGeom>
              <a:solidFill>
                <a:srgbClr val="9E0000"/>
              </a:solidFill>
              <a:ln>
                <a:solidFill>
                  <a:srgbClr val="9E0000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8" name="Flowchart: Extract 27"/>
              <p:cNvSpPr/>
              <p:nvPr/>
            </p:nvSpPr>
            <p:spPr>
              <a:xfrm>
                <a:off x="8001000" y="2286000"/>
                <a:ext cx="381000" cy="304800"/>
              </a:xfrm>
              <a:prstGeom prst="flowChartExtract">
                <a:avLst/>
              </a:prstGeom>
              <a:solidFill>
                <a:schemeClr val="bg1"/>
              </a:solidFill>
              <a:ln w="28575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</p:grpSp>
      <p:sp>
        <p:nvSpPr>
          <p:cNvPr id="32" name="Rectangle 31"/>
          <p:cNvSpPr/>
          <p:nvPr/>
        </p:nvSpPr>
        <p:spPr>
          <a:xfrm>
            <a:off x="4657214" y="3449921"/>
            <a:ext cx="4114800" cy="273921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“</a:t>
            </a:r>
            <a:r>
              <a:rPr lang="en-US" sz="2400" dirty="0" err="1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Cytochrome</a:t>
            </a:r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"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= colored cells</a:t>
            </a:r>
          </a:p>
          <a:p>
            <a:pPr algn="ctr"/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They color the liver cells dark red as they contain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iron</a:t>
            </a:r>
          </a:p>
          <a:p>
            <a:pPr algn="ctr"/>
            <a:endParaRPr lang="en-US" sz="1000" b="1" u="sng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algn="ctr"/>
            <a:r>
              <a:rPr lang="en-US" sz="2400" dirty="0" smtClean="0">
                <a:solidFill>
                  <a:srgbClr val="FFCC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"P450“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absorbs a very characteristic </a:t>
            </a:r>
            <a:r>
              <a:rPr lang="en-US" sz="2200" b="1" u="sng" dirty="0" smtClean="0">
                <a:solidFill>
                  <a:schemeClr val="bg1"/>
                </a:solidFill>
                <a:latin typeface="Arial Narrow" pitchFamily="34" charset="0"/>
              </a:rPr>
              <a:t>wavelength (450 nm)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of UV light when it is exposed to carbon monoxide.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3" name="Up Arrow 32"/>
          <p:cNvSpPr/>
          <p:nvPr/>
        </p:nvSpPr>
        <p:spPr>
          <a:xfrm rot="10800000">
            <a:off x="4056635" y="2352675"/>
            <a:ext cx="457200" cy="1219200"/>
          </a:xfrm>
          <a:prstGeom prst="upArrow">
            <a:avLst>
              <a:gd name="adj1" fmla="val 21276"/>
              <a:gd name="adj2" fmla="val 43192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34" name="Picture 2" descr="Immunohistochemistry (Formalin/PFA-fixed paraffin-embedded sections) - Cytochrome C oxidase subunit II antibody [EPR3314] (ab79393)"/>
          <p:cNvPicPr>
            <a:picLocks noChangeAspect="1" noChangeArrowheads="1"/>
          </p:cNvPicPr>
          <p:nvPr/>
        </p:nvPicPr>
        <p:blipFill>
          <a:blip r:embed="rId8" cstate="print"/>
          <a:srcRect l="66201" t="39908" r="10377" b="7407"/>
          <a:stretch>
            <a:fillRect/>
          </a:stretch>
        </p:blipFill>
        <p:spPr bwMode="auto">
          <a:xfrm>
            <a:off x="2362200" y="4953000"/>
            <a:ext cx="2057400" cy="1798250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3352800" y="1295400"/>
            <a:ext cx="3935896" cy="3352800"/>
            <a:chOff x="4621696" y="1752600"/>
            <a:chExt cx="4343400" cy="3429000"/>
          </a:xfrm>
        </p:grpSpPr>
        <p:sp>
          <p:nvSpPr>
            <p:cNvPr id="13" name="Hexagon 12"/>
            <p:cNvSpPr/>
            <p:nvPr/>
          </p:nvSpPr>
          <p:spPr>
            <a:xfrm>
              <a:off x="4621696" y="1752600"/>
              <a:ext cx="4343400" cy="3429000"/>
            </a:xfrm>
            <a:prstGeom prst="hexagon">
              <a:avLst>
                <a:gd name="adj" fmla="val 22825"/>
                <a:gd name="vf" fmla="val 115470"/>
              </a:avLst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grpSp>
          <p:nvGrpSpPr>
            <p:cNvPr id="2" name="Group 7"/>
            <p:cNvGrpSpPr/>
            <p:nvPr/>
          </p:nvGrpSpPr>
          <p:grpSpPr>
            <a:xfrm>
              <a:off x="4953000" y="1914940"/>
              <a:ext cx="3731040" cy="3135497"/>
              <a:chOff x="2708640" y="979303"/>
              <a:chExt cx="3731040" cy="3135497"/>
            </a:xfrm>
          </p:grpSpPr>
          <p:pic>
            <p:nvPicPr>
              <p:cNvPr id="10" name="Picture 3"/>
              <p:cNvPicPr>
                <a:picLocks noChangeAspect="1" noChangeArrowheads="1"/>
              </p:cNvPicPr>
              <p:nvPr/>
            </p:nvPicPr>
            <p:blipFill>
              <a:blip r:embed="rId2" cstate="print">
                <a:clrChange>
                  <a:clrFrom>
                    <a:srgbClr val="FEFFFF"/>
                  </a:clrFrom>
                  <a:clrTo>
                    <a:srgbClr val="FEFFFF">
                      <a:alpha val="0"/>
                    </a:srgbClr>
                  </a:clrTo>
                </a:clrChange>
              </a:blip>
              <a:srcRect b="35927"/>
              <a:stretch>
                <a:fillRect/>
              </a:stretch>
            </p:blipFill>
            <p:spPr bwMode="auto">
              <a:xfrm>
                <a:off x="2708640" y="979303"/>
                <a:ext cx="3731040" cy="3135497"/>
              </a:xfrm>
              <a:prstGeom prst="rect">
                <a:avLst/>
              </a:prstGeom>
              <a:noFill/>
              <a:ln w="9525">
                <a:noFill/>
                <a:round/>
                <a:headEnd/>
                <a:tailEnd/>
              </a:ln>
              <a:effectLst/>
            </p:spPr>
          </p:pic>
          <p:sp>
            <p:nvSpPr>
              <p:cNvPr id="11" name="TextBox 10"/>
              <p:cNvSpPr txBox="1"/>
              <p:nvPr/>
            </p:nvSpPr>
            <p:spPr>
              <a:xfrm>
                <a:off x="3810000" y="2133600"/>
                <a:ext cx="990600" cy="30777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400" dirty="0" err="1" smtClean="0">
                    <a:solidFill>
                      <a:srgbClr val="FF0000"/>
                    </a:solidFill>
                    <a:latin typeface="Arial Rounded MT Bold" pitchFamily="34" charset="0"/>
                  </a:rPr>
                  <a:t>haem</a:t>
                </a:r>
                <a:endParaRPr lang="en-US" sz="1400" dirty="0">
                  <a:solidFill>
                    <a:srgbClr val="FF0000"/>
                  </a:solidFill>
                  <a:latin typeface="Arial Rounded MT Bold" pitchFamily="34" charset="0"/>
                </a:endParaRPr>
              </a:p>
            </p:txBody>
          </p:sp>
        </p:grpSp>
      </p:grpSp>
      <p:sp>
        <p:nvSpPr>
          <p:cNvPr id="12" name="TextBox 11"/>
          <p:cNvSpPr txBox="1"/>
          <p:nvPr/>
        </p:nvSpPr>
        <p:spPr>
          <a:xfrm>
            <a:off x="304800" y="381000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STRUCTURE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pic>
        <p:nvPicPr>
          <p:cNvPr id="15" name="Picture 4" descr="http://course1.winona.edu/sberg/IMAGES/CytP450.jpg"/>
          <p:cNvPicPr>
            <a:picLocks noChangeAspect="1" noChangeArrowheads="1"/>
          </p:cNvPicPr>
          <p:nvPr/>
        </p:nvPicPr>
        <p:blipFill>
          <a:blip r:embed="rId3" cstate="print"/>
          <a:srcRect l="8511" t="2290" r="8085" b="19542"/>
          <a:stretch>
            <a:fillRect/>
          </a:stretch>
        </p:blipFill>
        <p:spPr bwMode="auto">
          <a:xfrm>
            <a:off x="255104" y="1010481"/>
            <a:ext cx="3021496" cy="3946444"/>
          </a:xfrm>
          <a:prstGeom prst="rect">
            <a:avLst/>
          </a:prstGeom>
          <a:noFill/>
        </p:spPr>
      </p:pic>
      <p:sp>
        <p:nvSpPr>
          <p:cNvPr id="14" name="TextBox 13"/>
          <p:cNvSpPr txBox="1"/>
          <p:nvPr/>
        </p:nvSpPr>
        <p:spPr>
          <a:xfrm>
            <a:off x="2590800" y="5050969"/>
            <a:ext cx="6553200" cy="14260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Clr>
                <a:srgbClr val="FF00FF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Highly concentrated in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hepatocytes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600"/>
              </a:lnSpc>
              <a:buClr>
                <a:srgbClr val="FF00FF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Enterocytes of the small intestine present their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principal extra-hepatic source  </a:t>
            </a:r>
          </a:p>
          <a:p>
            <a:pPr>
              <a:lnSpc>
                <a:spcPts val="2600"/>
              </a:lnSpc>
              <a:buClr>
                <a:srgbClr val="FF00FF"/>
              </a:buClr>
              <a:buSzPct val="83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Very small quantities in kidneys, lungs, &amp;  brain.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2286000" y="457200"/>
            <a:ext cx="489108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They are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heme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-containing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81000" y="5105400"/>
            <a:ext cx="2133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DISTRIBUTION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pic>
        <p:nvPicPr>
          <p:cNvPr id="18" name="Picture 2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rot="1770678">
            <a:off x="6838401" y="999835"/>
            <a:ext cx="2275114" cy="1447800"/>
          </a:xfrm>
          <a:prstGeom prst="rect">
            <a:avLst/>
          </a:prstGeom>
          <a:noFill/>
        </p:spPr>
      </p:pic>
      <p:sp>
        <p:nvSpPr>
          <p:cNvPr id="19" name="TextBox 18"/>
          <p:cNvSpPr txBox="1"/>
          <p:nvPr/>
        </p:nvSpPr>
        <p:spPr>
          <a:xfrm>
            <a:off x="8153400" y="2438400"/>
            <a:ext cx="1447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>
                <a:solidFill>
                  <a:schemeClr val="bg1"/>
                </a:solidFill>
              </a:rPr>
              <a:t>O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2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N</a:t>
            </a:r>
            <a:r>
              <a:rPr lang="en-US" sz="2000" b="1" baseline="-25000" dirty="0" smtClean="0">
                <a:solidFill>
                  <a:schemeClr val="bg1"/>
                </a:solidFill>
              </a:rPr>
              <a:t>3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Su</a:t>
            </a:r>
          </a:p>
          <a:p>
            <a:r>
              <a:rPr lang="en-US" sz="2000" b="1" dirty="0" smtClean="0">
                <a:solidFill>
                  <a:schemeClr val="bg1"/>
                </a:solidFill>
              </a:rPr>
              <a:t>Fe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39348" y="318052"/>
            <a:ext cx="7162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Responsible for most of the </a:t>
            </a:r>
            <a:r>
              <a:rPr lang="en-US" sz="2400" dirty="0" smtClean="0">
                <a:solidFill>
                  <a:srgbClr val="FFFF00"/>
                </a:solidFill>
                <a:latin typeface="Bernard MT Condensed" pitchFamily="18" charset="0"/>
              </a:rPr>
              <a:t>OXIDATIVE METABOLISM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of: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304800" y="304800"/>
            <a:ext cx="1371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Function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04800" y="838200"/>
            <a:ext cx="8382000" cy="15799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Endogenous substances: steroid hormones, prostaglandins,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lipids, &amp; fatty acids </a:t>
            </a:r>
          </a:p>
          <a:p>
            <a:pPr>
              <a:lnSpc>
                <a:spcPts val="2600"/>
              </a:lnSpc>
              <a:spcBef>
                <a:spcPts val="1200"/>
              </a:spcBef>
              <a:buBlip>
                <a:blip r:embed="rId3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Exogenous compounds:  diet (food &amp; beverages)  / Drugs/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environmental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xenobiotics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grpSp>
        <p:nvGrpSpPr>
          <p:cNvPr id="9" name="Group 8"/>
          <p:cNvGrpSpPr/>
          <p:nvPr/>
        </p:nvGrpSpPr>
        <p:grpSpPr>
          <a:xfrm>
            <a:off x="838200" y="2362200"/>
            <a:ext cx="7924800" cy="3657600"/>
            <a:chOff x="228600" y="225288"/>
            <a:chExt cx="8686800" cy="4132545"/>
          </a:xfrm>
        </p:grpSpPr>
        <p:sp>
          <p:nvSpPr>
            <p:cNvPr id="10" name="Parallelogram 9"/>
            <p:cNvSpPr/>
            <p:nvPr/>
          </p:nvSpPr>
          <p:spPr>
            <a:xfrm>
              <a:off x="228600" y="1749288"/>
              <a:ext cx="8001000" cy="2590800"/>
            </a:xfrm>
            <a:prstGeom prst="parallelogram">
              <a:avLst>
                <a:gd name="adj" fmla="val 24381"/>
              </a:avLst>
            </a:prstGeom>
            <a:solidFill>
              <a:srgbClr val="E1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2352260" y="2587488"/>
              <a:ext cx="1447800" cy="1219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4787348" y="2613992"/>
              <a:ext cx="1447800" cy="1219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5661992" y="1444488"/>
              <a:ext cx="1447800" cy="1219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4" name="Rounded Rectangle 13"/>
            <p:cNvSpPr/>
            <p:nvPr/>
          </p:nvSpPr>
          <p:spPr>
            <a:xfrm>
              <a:off x="2362200" y="394252"/>
              <a:ext cx="1676400" cy="1143000"/>
            </a:xfrm>
            <a:prstGeom prst="roundRect">
              <a:avLst>
                <a:gd name="adj" fmla="val 50000"/>
              </a:avLst>
            </a:prstGeom>
            <a:solidFill>
              <a:srgbClr val="EAD5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Rounded Rectangle 14"/>
            <p:cNvSpPr/>
            <p:nvPr/>
          </p:nvSpPr>
          <p:spPr>
            <a:xfrm>
              <a:off x="6858000" y="1139688"/>
              <a:ext cx="2057400" cy="1143000"/>
            </a:xfrm>
            <a:prstGeom prst="roundRect">
              <a:avLst>
                <a:gd name="adj" fmla="val 50000"/>
              </a:avLst>
            </a:prstGeom>
            <a:solidFill>
              <a:srgbClr val="FFEED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/>
            <p:cNvSpPr/>
            <p:nvPr/>
          </p:nvSpPr>
          <p:spPr>
            <a:xfrm>
              <a:off x="3733800" y="682488"/>
              <a:ext cx="1981200" cy="1905000"/>
            </a:xfrm>
            <a:prstGeom prst="ellipse">
              <a:avLst/>
            </a:prstGeom>
            <a:solidFill>
              <a:srgbClr val="C8FF2D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/>
            <p:cNvSpPr/>
            <p:nvPr/>
          </p:nvSpPr>
          <p:spPr>
            <a:xfrm>
              <a:off x="1066800" y="1063488"/>
              <a:ext cx="1447800" cy="1219200"/>
            </a:xfrm>
            <a:prstGeom prst="ellipse">
              <a:avLst/>
            </a:prstGeom>
            <a:solidFill>
              <a:srgbClr val="FFFF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8" name="Picture 2" descr="http://www.agnet.org/images/library/tb159f1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6277" t="2128" r="2085" b="19149"/>
            <a:stretch>
              <a:fillRect/>
            </a:stretch>
          </p:blipFill>
          <p:spPr bwMode="auto">
            <a:xfrm>
              <a:off x="533400" y="225288"/>
              <a:ext cx="8153400" cy="4132545"/>
            </a:xfrm>
            <a:prstGeom prst="rect">
              <a:avLst/>
            </a:prstGeom>
            <a:noFill/>
          </p:spPr>
        </p:pic>
        <p:sp>
          <p:nvSpPr>
            <p:cNvPr id="19" name="TextBox 18"/>
            <p:cNvSpPr txBox="1"/>
            <p:nvPr/>
          </p:nvSpPr>
          <p:spPr>
            <a:xfrm>
              <a:off x="3962400" y="225288"/>
              <a:ext cx="2196611" cy="452065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C8FF2D"/>
                  </a:solidFill>
                  <a:latin typeface="Bernard MT Condensed" pitchFamily="18" charset="0"/>
                </a:rPr>
                <a:t>P450 </a:t>
              </a:r>
              <a:r>
                <a:rPr lang="en-US" sz="2000" dirty="0" err="1" smtClean="0">
                  <a:solidFill>
                    <a:srgbClr val="C8FF2D"/>
                  </a:solidFill>
                  <a:latin typeface="Bernard MT Condensed" pitchFamily="18" charset="0"/>
                </a:rPr>
                <a:t>Reductase</a:t>
              </a:r>
              <a:endParaRPr lang="en-US" sz="2000" dirty="0">
                <a:solidFill>
                  <a:srgbClr val="C8FF2D"/>
                </a:solidFill>
                <a:latin typeface="Bernard MT Condensed" pitchFamily="18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5262368" y="795535"/>
              <a:ext cx="2149548" cy="452065"/>
            </a:xfrm>
            <a:prstGeom prst="rect">
              <a:avLst/>
            </a:prstGeom>
            <a:solidFill>
              <a:srgbClr val="0000FF"/>
            </a:solidFill>
            <a:ln>
              <a:solidFill>
                <a:schemeClr val="tx1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000" dirty="0" smtClean="0">
                  <a:solidFill>
                    <a:srgbClr val="FFFF00"/>
                  </a:solidFill>
                  <a:latin typeface="Bernard MT Condensed" pitchFamily="18" charset="0"/>
                </a:rPr>
                <a:t>CYT P450 </a:t>
              </a:r>
              <a:r>
                <a:rPr lang="en-US" sz="2000" dirty="0" err="1" smtClean="0">
                  <a:solidFill>
                    <a:srgbClr val="FFFF00"/>
                  </a:solidFill>
                  <a:latin typeface="Bernard MT Condensed" pitchFamily="18" charset="0"/>
                </a:rPr>
                <a:t>Oxidase</a:t>
              </a:r>
              <a:endParaRPr lang="en-US" sz="2000" dirty="0">
                <a:solidFill>
                  <a:srgbClr val="FFFF00"/>
                </a:solidFill>
                <a:latin typeface="Bernard MT Condensed" pitchFamily="18" charset="0"/>
              </a:endParaRPr>
            </a:p>
          </p:txBody>
        </p:sp>
      </p:grpSp>
      <p:cxnSp>
        <p:nvCxnSpPr>
          <p:cNvPr id="22" name="Straight Arrow Connector 21"/>
          <p:cNvCxnSpPr>
            <a:stCxn id="20" idx="2"/>
          </p:cNvCxnSpPr>
          <p:nvPr/>
        </p:nvCxnSpPr>
        <p:spPr>
          <a:xfrm>
            <a:off x="6410905" y="3267020"/>
            <a:ext cx="21607" cy="264850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Arrow Connector 23"/>
          <p:cNvCxnSpPr>
            <a:stCxn id="19" idx="2"/>
          </p:cNvCxnSpPr>
          <p:nvPr/>
        </p:nvCxnSpPr>
        <p:spPr>
          <a:xfrm rot="5400000">
            <a:off x="4918776" y="2720339"/>
            <a:ext cx="285690" cy="369633"/>
          </a:xfrm>
          <a:prstGeom prst="straightConnector1">
            <a:avLst/>
          </a:prstGeom>
          <a:ln w="571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5" name="Group 24"/>
          <p:cNvGrpSpPr/>
          <p:nvPr/>
        </p:nvGrpSpPr>
        <p:grpSpPr>
          <a:xfrm>
            <a:off x="0" y="6019800"/>
            <a:ext cx="9144000" cy="838200"/>
            <a:chOff x="0" y="5638800"/>
            <a:chExt cx="10363200" cy="1219200"/>
          </a:xfrm>
          <a:solidFill>
            <a:srgbClr val="E1FFFF"/>
          </a:solidFill>
        </p:grpSpPr>
        <p:pic>
          <p:nvPicPr>
            <p:cNvPr id="26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7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25908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8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51816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9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7772400" y="5638800"/>
              <a:ext cx="2590800" cy="1219200"/>
            </a:xfrm>
            <a:prstGeom prst="rect">
              <a:avLst/>
            </a:prstGeom>
            <a:grpFill/>
          </p:spPr>
        </p:pic>
      </p:grpSp>
      <p:sp>
        <p:nvSpPr>
          <p:cNvPr id="30" name="Right Brace 29"/>
          <p:cNvSpPr/>
          <p:nvPr/>
        </p:nvSpPr>
        <p:spPr>
          <a:xfrm>
            <a:off x="7825408" y="914400"/>
            <a:ext cx="533400" cy="1371600"/>
          </a:xfrm>
          <a:prstGeom prst="rightBrac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TextBox 30"/>
          <p:cNvSpPr txBox="1"/>
          <p:nvPr/>
        </p:nvSpPr>
        <p:spPr>
          <a:xfrm>
            <a:off x="7543800" y="1229140"/>
            <a:ext cx="1524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Substrates</a:t>
            </a:r>
            <a:endParaRPr lang="en-US" sz="24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Curved Up Arrow 19"/>
          <p:cNvSpPr/>
          <p:nvPr/>
        </p:nvSpPr>
        <p:spPr>
          <a:xfrm rot="6629987">
            <a:off x="38080" y="1368651"/>
            <a:ext cx="951186" cy="512498"/>
          </a:xfrm>
          <a:prstGeom prst="curvedUpArrow">
            <a:avLst>
              <a:gd name="adj1" fmla="val 17859"/>
              <a:gd name="adj2" fmla="val 50000"/>
              <a:gd name="adj3" fmla="val 25000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228600" y="700708"/>
            <a:ext cx="8839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Activation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or </a:t>
            </a: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Inactivation 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of the CYT P450 can be achieved either </a:t>
            </a:r>
          </a:p>
          <a:p>
            <a:pPr marL="365760">
              <a:buBlip>
                <a:blip r:embed="rId2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A:  </a:t>
            </a:r>
            <a:r>
              <a:rPr lang="en-US" altLang="ko-KR" sz="2400" b="1" dirty="0" smtClean="0">
                <a:solidFill>
                  <a:srgbClr val="66FFFF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Directly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</a:t>
            </a:r>
          </a:p>
          <a:p>
            <a:pPr marL="365760">
              <a:buBlip>
                <a:blip r:embed="rId2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B : </a:t>
            </a:r>
            <a:r>
              <a:rPr lang="en-US" altLang="ko-KR" sz="2400" b="1" dirty="0" smtClean="0">
                <a:solidFill>
                  <a:srgbClr val="66FFFF"/>
                </a:solidFill>
                <a:latin typeface="Arial Narrow" pitchFamily="34" charset="0"/>
                <a:ea typeface="굴림" charset="-127"/>
              </a:rPr>
              <a:t>Indirectly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by expression or repression of its relevant genes by</a:t>
            </a:r>
          </a:p>
          <a:p>
            <a:pPr marL="4023360" lvl="8">
              <a:buBlip>
                <a:blip r:embed="rId2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  activation or inhibition of the </a:t>
            </a:r>
          </a:p>
          <a:p>
            <a:pPr marL="4023360" lvl="8">
              <a:buBlip>
                <a:blip r:embed="rId2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  responsible transcription factors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304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 cstate="print"/>
          <a:srcRect b="57958"/>
          <a:stretch>
            <a:fillRect/>
          </a:stretch>
        </p:blipFill>
        <p:spPr bwMode="auto">
          <a:xfrm>
            <a:off x="152400" y="2209800"/>
            <a:ext cx="4400000" cy="1905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3" cstate="print"/>
          <a:srcRect t="42042"/>
          <a:stretch>
            <a:fillRect/>
          </a:stretch>
        </p:blipFill>
        <p:spPr bwMode="auto">
          <a:xfrm>
            <a:off x="4267200" y="3981962"/>
            <a:ext cx="4495800" cy="2683321"/>
          </a:xfrm>
          <a:prstGeom prst="rect">
            <a:avLst/>
          </a:prstGeom>
          <a:noFill/>
          <a:ln w="9525">
            <a:noFill/>
            <a:round/>
            <a:headEnd/>
            <a:tailEnd/>
          </a:ln>
          <a:effectLst/>
        </p:spPr>
      </p:pic>
      <p:sp>
        <p:nvSpPr>
          <p:cNvPr id="14" name="Curved Up Arrow 13"/>
          <p:cNvSpPr/>
          <p:nvPr/>
        </p:nvSpPr>
        <p:spPr>
          <a:xfrm rot="14141034" flipH="1">
            <a:off x="7301163" y="2909553"/>
            <a:ext cx="1989120" cy="907269"/>
          </a:xfrm>
          <a:prstGeom prst="curvedUpArrow">
            <a:avLst>
              <a:gd name="adj1" fmla="val 17859"/>
              <a:gd name="adj2" fmla="val 50000"/>
              <a:gd name="adj3" fmla="val 25000"/>
            </a:avLst>
          </a:prstGeom>
          <a:solidFill>
            <a:srgbClr val="66FFFF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cxnSp>
        <p:nvCxnSpPr>
          <p:cNvPr id="19" name="Straight Connector 18"/>
          <p:cNvCxnSpPr/>
          <p:nvPr/>
        </p:nvCxnSpPr>
        <p:spPr>
          <a:xfrm>
            <a:off x="6324600" y="2590800"/>
            <a:ext cx="2286000" cy="0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76200" y="4233208"/>
            <a:ext cx="426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Activation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or </a:t>
            </a: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Inactivation 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can be</a:t>
            </a:r>
          </a:p>
          <a:p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processed be any food, intrinsic  products or extrinsic </a:t>
            </a:r>
            <a:r>
              <a:rPr lang="en-US" altLang="ko-KR" sz="2400" b="1" dirty="0" err="1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xenobiotics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as drugs (usually the </a:t>
            </a:r>
            <a:r>
              <a:rPr lang="en-US" altLang="ko-KR" sz="2400" b="1" dirty="0" err="1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lipophylic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) that have to be metabolized. </a:t>
            </a:r>
            <a:endParaRPr lang="en-US" altLang="ko-KR" sz="2400" b="1" dirty="0" smtClean="0">
              <a:solidFill>
                <a:schemeClr val="bg1"/>
              </a:solidFill>
              <a:latin typeface="Arial Narrow" pitchFamily="34" charset="0"/>
              <a:ea typeface="굴림" charset="-127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 descr="http://images.the-scientist.com/content/images/articles/57371/41-1.jpg"/>
          <p:cNvPicPr>
            <a:picLocks noChangeAspect="1" noChangeArrowheads="1"/>
          </p:cNvPicPr>
          <p:nvPr/>
        </p:nvPicPr>
        <p:blipFill>
          <a:blip r:embed="rId2" cstate="print"/>
          <a:srcRect t="21052"/>
          <a:stretch>
            <a:fillRect/>
          </a:stretch>
        </p:blipFill>
        <p:spPr bwMode="auto">
          <a:xfrm>
            <a:off x="533400" y="2162175"/>
            <a:ext cx="6934200" cy="4419600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6205328" y="1463754"/>
            <a:ext cx="28194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PHARMACOKINETIC </a:t>
            </a:r>
            <a:r>
              <a:rPr lang="en-US" sz="2200" dirty="0" smtClean="0">
                <a:solidFill>
                  <a:srgbClr val="FFFF66"/>
                </a:solidFill>
                <a:latin typeface="Bernard MT Condensed" pitchFamily="18" charset="0"/>
              </a:rPr>
              <a:t>DRUG-DRUG INTERACTION</a:t>
            </a:r>
            <a:endParaRPr lang="en-US" sz="2200" dirty="0">
              <a:solidFill>
                <a:srgbClr val="FFFF66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838200"/>
            <a:ext cx="88392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When drugs play a role in regulation of the CYT P450 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  <a:sym typeface="Wingdings 3"/>
              </a:rPr>
              <a:t>they a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re termed </a:t>
            </a:r>
          </a:p>
          <a:p>
            <a:pPr marL="365760">
              <a:buBlip>
                <a:blip r:embed="rId3"/>
              </a:buBlip>
            </a:pP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Enzyme Inducers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if </a:t>
            </a:r>
            <a:r>
              <a:rPr lang="en-US" altLang="ko-KR" sz="2400" b="1" dirty="0" smtClean="0">
                <a:solidFill>
                  <a:srgbClr val="FFFF66"/>
                </a:solidFill>
                <a:latin typeface="Arial Narrow" pitchFamily="34" charset="0"/>
                <a:ea typeface="굴림" charset="-127"/>
              </a:rPr>
              <a:t>Activate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the enzyme</a:t>
            </a:r>
          </a:p>
          <a:p>
            <a:pPr marL="365760">
              <a:buBlip>
                <a:blip r:embed="rId3"/>
              </a:buBlip>
            </a:pPr>
            <a:r>
              <a:rPr lang="en-US" altLang="ko-KR" sz="2400" b="1" u="heavy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Enzyme Inhibitors</a:t>
            </a:r>
            <a:r>
              <a:rPr lang="en-US" altLang="ko-KR" sz="2400" b="1" dirty="0" smtClean="0">
                <a:solidFill>
                  <a:schemeClr val="bg1"/>
                </a:solidFill>
                <a:uFill>
                  <a:solidFill>
                    <a:srgbClr val="FF00FF"/>
                  </a:solidFill>
                </a:uFill>
                <a:latin typeface="Arial Narrow" pitchFamily="34" charset="0"/>
                <a:ea typeface="굴림" charset="-127"/>
              </a:rPr>
              <a:t> 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if </a:t>
            </a:r>
            <a:r>
              <a:rPr lang="en-US" altLang="ko-KR" sz="2400" b="1" dirty="0" smtClean="0">
                <a:solidFill>
                  <a:srgbClr val="FFFF66"/>
                </a:solidFill>
                <a:latin typeface="Arial Narrow" pitchFamily="34" charset="0"/>
                <a:ea typeface="굴림" charset="-127"/>
              </a:rPr>
              <a:t>Inactivate</a:t>
            </a: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the enzyme</a:t>
            </a:r>
          </a:p>
        </p:txBody>
      </p:sp>
      <p:grpSp>
        <p:nvGrpSpPr>
          <p:cNvPr id="14" name="Group 13"/>
          <p:cNvGrpSpPr/>
          <p:nvPr/>
        </p:nvGrpSpPr>
        <p:grpSpPr>
          <a:xfrm>
            <a:off x="6149008" y="1276350"/>
            <a:ext cx="785192" cy="762000"/>
            <a:chOff x="6149008" y="1276350"/>
            <a:chExt cx="530088" cy="762000"/>
          </a:xfrm>
        </p:grpSpPr>
        <p:sp>
          <p:nvSpPr>
            <p:cNvPr id="9" name="Right Brace 8"/>
            <p:cNvSpPr/>
            <p:nvPr/>
          </p:nvSpPr>
          <p:spPr>
            <a:xfrm>
              <a:off x="6149008" y="1276350"/>
              <a:ext cx="228600" cy="762000"/>
            </a:xfrm>
            <a:prstGeom prst="rightBrace">
              <a:avLst/>
            </a:prstGeom>
            <a:ln w="38100">
              <a:solidFill>
                <a:srgbClr val="FF00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Arrow Connector 11"/>
            <p:cNvCxnSpPr/>
            <p:nvPr/>
          </p:nvCxnSpPr>
          <p:spPr>
            <a:xfrm>
              <a:off x="6374296" y="1657350"/>
              <a:ext cx="304800" cy="1588"/>
            </a:xfrm>
            <a:prstGeom prst="straightConnector1">
              <a:avLst/>
            </a:prstGeom>
            <a:ln w="38100">
              <a:solidFill>
                <a:srgbClr val="FF00FF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3" name="TextBox 12"/>
          <p:cNvSpPr txBox="1"/>
          <p:nvPr/>
        </p:nvSpPr>
        <p:spPr>
          <a:xfrm>
            <a:off x="7162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765772" y="2667000"/>
            <a:ext cx="1066799" cy="2066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rgbClr val="FF00FF"/>
                  </a:solidFill>
                  <a:prstDash val="solid"/>
                </a:ln>
                <a:gradFill flip="none" rotWithShape="1">
                  <a:gsLst>
                    <a:gs pos="0">
                      <a:srgbClr val="CCFFFF">
                        <a:shade val="30000"/>
                        <a:satMod val="115000"/>
                      </a:srgbClr>
                    </a:gs>
                    <a:gs pos="50000">
                      <a:schemeClr val="bg2">
                        <a:lumMod val="90000"/>
                      </a:schemeClr>
                    </a:gs>
                    <a:gs pos="100000">
                      <a:srgbClr val="FFFF66"/>
                    </a:gs>
                  </a:gsLst>
                  <a:lin ang="2700000" scaled="1"/>
                  <a:tileRect/>
                </a:gra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</a:rPr>
              <a:t>?</a:t>
            </a:r>
            <a:endParaRPr lang="en-US" sz="5400" b="1" dirty="0">
              <a:ln w="19050">
                <a:solidFill>
                  <a:srgbClr val="FF00FF"/>
                </a:solidFill>
                <a:prstDash val="solid"/>
              </a:ln>
              <a:gradFill flip="none" rotWithShape="1">
                <a:gsLst>
                  <a:gs pos="0">
                    <a:srgbClr val="CCFFFF">
                      <a:shade val="30000"/>
                      <a:satMod val="115000"/>
                    </a:srgbClr>
                  </a:gs>
                  <a:gs pos="50000">
                    <a:schemeClr val="bg2">
                      <a:lumMod val="90000"/>
                    </a:schemeClr>
                  </a:gs>
                  <a:gs pos="100000">
                    <a:srgbClr val="FFFF66"/>
                  </a:gs>
                </a:gsLst>
                <a:lin ang="2700000" scaled="1"/>
                <a:tileRect/>
              </a:gra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www.nature.com/nrd/journal/v1/n4/images/nrd753-f1.gif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20716"/>
          <a:stretch>
            <a:fillRect/>
          </a:stretch>
        </p:blipFill>
        <p:spPr bwMode="auto">
          <a:xfrm>
            <a:off x="304800" y="838200"/>
            <a:ext cx="8585200" cy="2819400"/>
          </a:xfrm>
          <a:prstGeom prst="rect">
            <a:avLst/>
          </a:prstGeom>
          <a:gradFill flip="none" rotWithShape="1">
            <a:gsLst>
              <a:gs pos="30000">
                <a:srgbClr val="CCFFFF"/>
              </a:gs>
              <a:gs pos="50000">
                <a:srgbClr val="66FFFF"/>
              </a:gs>
              <a:gs pos="73000">
                <a:srgbClr val="C6FE9C"/>
              </a:gs>
            </a:gsLst>
            <a:lin ang="2700000" scaled="1"/>
            <a:tileRect/>
          </a:gradFill>
        </p:spPr>
      </p:pic>
      <p:sp>
        <p:nvSpPr>
          <p:cNvPr id="6" name="TextBox 5"/>
          <p:cNvSpPr txBox="1"/>
          <p:nvPr/>
        </p:nvSpPr>
        <p:spPr>
          <a:xfrm>
            <a:off x="152400" y="3733800"/>
            <a:ext cx="89154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 orphan nuclear receptor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PXR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is a 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TRANSCRIPTION FACTOR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that regulates the expression of the 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CYP P450 genes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</a:p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If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</a:rPr>
              <a:t>Drug A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is </a:t>
            </a:r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</a:rPr>
              <a:t>INDUCER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it binds &amp; activates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PXR</a:t>
            </a: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which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translocates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in nucleus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dimerize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with 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RXR</a:t>
            </a:r>
            <a:r>
              <a:rPr lang="en-US" sz="24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the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heterodiamer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PXR / RXR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will</a:t>
            </a:r>
            <a:r>
              <a:rPr lang="en-US" sz="28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induce </a:t>
            </a:r>
            <a:r>
              <a:rPr lang="en-US" sz="2400" dirty="0" smtClean="0">
                <a:solidFill>
                  <a:srgbClr val="FFFF66"/>
                </a:solidFill>
                <a:latin typeface="Bernard MT Condensed" pitchFamily="18" charset="0"/>
                <a:cs typeface="Times New Roman" pitchFamily="18" charset="0"/>
                <a:sym typeface="Wingdings 3"/>
              </a:rPr>
              <a:t>EXPRESSION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of CYT P450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to metabolism of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Drug B</a:t>
            </a:r>
          </a:p>
          <a:p>
            <a:pPr>
              <a:lnSpc>
                <a:spcPts val="27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If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Drug A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is an </a:t>
            </a:r>
            <a:r>
              <a:rPr lang="en-US" sz="2400" b="1" dirty="0" smtClean="0">
                <a:solidFill>
                  <a:srgbClr val="FFFF66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INHIBITOR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, its binding will prevent  activation  </a:t>
            </a:r>
            <a:r>
              <a:rPr lang="en-US" sz="2400" dirty="0" smtClean="0">
                <a:solidFill>
                  <a:srgbClr val="FFFF66"/>
                </a:solidFill>
                <a:latin typeface="Bernard MT Condensed" pitchFamily="18" charset="0"/>
                <a:cs typeface="Times New Roman" pitchFamily="18" charset="0"/>
                <a:sym typeface="Wingdings 3"/>
              </a:rPr>
              <a:t>REPRESSION</a:t>
            </a:r>
            <a:r>
              <a:rPr lang="en-US" sz="2400" dirty="0" smtClean="0">
                <a:solidFill>
                  <a:schemeClr val="bg1"/>
                </a:solidFill>
                <a:latin typeface="Bernard MT Condensed" pitchFamily="18" charset="0"/>
                <a:cs typeface="Times New Roman" pitchFamily="18" charset="0"/>
                <a:sym typeface="Wingdings 3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of CYT P450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to metabolism of </a:t>
            </a:r>
            <a:r>
              <a:rPr lang="en-US" sz="2400" b="1" dirty="0" smtClean="0">
                <a:solidFill>
                  <a:srgbClr val="CCFFFF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Drug B</a:t>
            </a:r>
            <a:endParaRPr lang="en-US" sz="2400" dirty="0" smtClean="0">
              <a:solidFill>
                <a:srgbClr val="CCFFFF"/>
              </a:solidFill>
              <a:latin typeface="Bernard MT Condensed" pitchFamily="18" charset="0"/>
            </a:endParaRPr>
          </a:p>
          <a:p>
            <a:pPr>
              <a:lnSpc>
                <a:spcPts val="2700"/>
              </a:lnSpc>
            </a:pP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291548" y="217419"/>
            <a:ext cx="5423452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Molecular Basis Of Drug–drug Interaction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6324600" y="6150114"/>
            <a:ext cx="3200400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PXR, </a:t>
            </a:r>
            <a:r>
              <a:rPr lang="en-US" sz="2000" b="1" i="1" dirty="0" err="1" smtClean="0">
                <a:solidFill>
                  <a:schemeClr val="bg1"/>
                </a:solidFill>
                <a:latin typeface="Arial Narrow" pitchFamily="34" charset="0"/>
              </a:rPr>
              <a:t>pregnane</a:t>
            </a:r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 X receptor</a:t>
            </a:r>
          </a:p>
          <a:p>
            <a:r>
              <a:rPr lang="en-US" sz="2000" b="1" i="1" dirty="0" smtClean="0">
                <a:solidFill>
                  <a:schemeClr val="bg1"/>
                </a:solidFill>
                <a:latin typeface="Arial Narrow" pitchFamily="34" charset="0"/>
              </a:rPr>
              <a:t>RXR, retinoid X receptor.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7162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3"/>
          <p:cNvSpPr txBox="1">
            <a:spLocks noChangeArrowheads="1"/>
          </p:cNvSpPr>
          <p:nvPr/>
        </p:nvSpPr>
        <p:spPr>
          <a:xfrm>
            <a:off x="457200" y="1371600"/>
            <a:ext cx="8610600" cy="1295400"/>
          </a:xfrm>
          <a:prstGeom prst="rect">
            <a:avLst/>
          </a:prstGeom>
        </p:spPr>
        <p:txBody>
          <a:bodyPr/>
          <a:lstStyle/>
          <a:p>
            <a:pPr lvl="0" indent="-256032">
              <a:buClr>
                <a:srgbClr val="FF0000"/>
              </a:buClr>
              <a:buSzPct val="68000"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  <a:sym typeface="Wingdings 3"/>
              </a:rPr>
              <a:t>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metabolism of the inducer</a:t>
            </a:r>
            <a:r>
              <a:rPr kumimoji="0" lang="en-US" sz="2400" b="1" i="0" u="none" strike="noStrike" kern="120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+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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its pharmacological action.</a:t>
            </a:r>
          </a:p>
          <a:p>
            <a:pPr marR="0" lvl="0" indent="-256032" algn="l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    				</a:t>
            </a:r>
            <a:r>
              <a:rPr kumimoji="0" lang="en-US" sz="22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         </a:t>
            </a:r>
            <a:r>
              <a:rPr kumimoji="0" lang="en-US" sz="2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Tolerance  or complete nullification </a:t>
            </a:r>
          </a:p>
          <a:p>
            <a:pPr lvl="0" indent="-256032">
              <a:buClr>
                <a:srgbClr val="FF0000"/>
              </a:buClr>
              <a:buSzPct val="68000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metabolism of co-administered drugs</a:t>
            </a:r>
          </a:p>
          <a:p>
            <a:pPr marR="0" lvl="0" indent="-256032" algn="ctr" defTabSz="914400" rtl="0" eaLnBrk="1" fontAlgn="auto" latinLnBrk="0" hangingPunct="1">
              <a:spcAft>
                <a:spcPts val="0"/>
              </a:spcAft>
              <a:buClr>
                <a:schemeClr val="accent1"/>
              </a:buClr>
              <a:buSzPct val="68000"/>
              <a:buFont typeface="Wingdings" pitchFamily="2" charset="2"/>
              <a:buNone/>
              <a:tabLst/>
              <a:defRPr/>
            </a:pPr>
            <a:endParaRPr kumimoji="0" lang="en-U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 Narrow" pitchFamily="34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28600" y="228600"/>
            <a:ext cx="6477000" cy="4308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Outcome Of Drug-drug Interactions Mediated By  CYT P450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>
          <a:xfrm>
            <a:off x="152400" y="3576935"/>
            <a:ext cx="8915400" cy="1295400"/>
          </a:xfrm>
          <a:prstGeom prst="rect">
            <a:avLst/>
          </a:prstGeom>
        </p:spPr>
        <p:txBody>
          <a:bodyPr/>
          <a:lstStyle/>
          <a:p>
            <a:pPr marL="365760" lvl="0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/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Retard metabolism &amp; excretion of inhibitor &amp; co-administered drugs</a:t>
            </a:r>
          </a:p>
          <a:p>
            <a:pPr marL="365760" lvl="0" indent="-256032">
              <a:lnSpc>
                <a:spcPct val="150000"/>
              </a:lnSpc>
              <a:spcBef>
                <a:spcPts val="400"/>
              </a:spcBef>
              <a:buClr>
                <a:schemeClr val="accent1"/>
              </a:buClr>
              <a:buSzPct val="68000"/>
              <a:defRPr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 / </a:t>
            </a:r>
            <a:r>
              <a:rPr kumimoji="0" lang="en-US" sz="2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 pitchFamily="34" charset="0"/>
                <a:cs typeface="Times New Roman" pitchFamily="18" charset="0"/>
              </a:rPr>
              <a:t>prolong action of the inhibitor &amp; co-administered drugs.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04800" y="914400"/>
            <a:ext cx="3886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IN RELATION TO ENZ INDUCERS</a:t>
            </a:r>
            <a:endParaRPr lang="en-US" b="1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3119735"/>
            <a:ext cx="3886200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/>
              <a:t>IN RELATION TO ENZ INHIBITORS</a:t>
            </a:r>
            <a:endParaRPr lang="en-US" b="1" dirty="0"/>
          </a:p>
        </p:txBody>
      </p:sp>
      <p:sp>
        <p:nvSpPr>
          <p:cNvPr id="10" name="TextBox 9"/>
          <p:cNvSpPr txBox="1"/>
          <p:nvPr/>
        </p:nvSpPr>
        <p:spPr>
          <a:xfrm>
            <a:off x="7162800" y="188844"/>
            <a:ext cx="17526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Regulation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6934200" y="4872335"/>
            <a:ext cx="1524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</a:t>
            </a: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TOXCICITY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6934200" y="2286000"/>
            <a:ext cx="1524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</a:t>
            </a:r>
            <a:r>
              <a:rPr lang="en-US" sz="20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</a:t>
            </a:r>
            <a:r>
              <a:rPr lang="en-US" sz="2200" dirty="0" smtClean="0">
                <a:solidFill>
                  <a:srgbClr val="7030A0"/>
                </a:solidFill>
                <a:latin typeface="Bernard MT Condensed" pitchFamily="18" charset="0"/>
              </a:rPr>
              <a:t>EFFICACY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0" y="0"/>
            <a:ext cx="9144000" cy="838200"/>
            <a:chOff x="0" y="5638800"/>
            <a:chExt cx="10363200" cy="1219200"/>
          </a:xfrm>
          <a:solidFill>
            <a:srgbClr val="E1FFFF"/>
          </a:solidFill>
        </p:grpSpPr>
        <p:pic>
          <p:nvPicPr>
            <p:cNvPr id="18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19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25908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0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>
              <a:off x="5181600" y="5638800"/>
              <a:ext cx="2590800" cy="1219200"/>
            </a:xfrm>
            <a:prstGeom prst="rect">
              <a:avLst/>
            </a:prstGeom>
            <a:grpFill/>
          </p:spPr>
        </p:pic>
        <p:pic>
          <p:nvPicPr>
            <p:cNvPr id="21" name="Picture 2" descr="http://image.wistatutor.com/content/cell-organization/smooth-endoplasmic-reticulum.jpeg"/>
            <p:cNvPicPr>
              <a:picLocks noChangeAspect="1" noChangeArrowheads="1"/>
            </p:cNvPicPr>
            <p:nvPr/>
          </p:nvPicPr>
          <p:blipFill>
            <a:blip r:embed="rId2" cstate="print">
              <a:clrChange>
                <a:clrFrom>
                  <a:srgbClr val="F7FFFF"/>
                </a:clrFrom>
                <a:clrTo>
                  <a:srgbClr val="F7FFFF">
                    <a:alpha val="0"/>
                  </a:srgbClr>
                </a:clrTo>
              </a:clrChange>
            </a:blip>
            <a:srcRect l="20000" t="1947" r="18182" b="66905"/>
            <a:stretch>
              <a:fillRect/>
            </a:stretch>
          </p:blipFill>
          <p:spPr bwMode="auto">
            <a:xfrm flipH="1">
              <a:off x="7772400" y="5638800"/>
              <a:ext cx="2590800" cy="1219200"/>
            </a:xfrm>
            <a:prstGeom prst="rect">
              <a:avLst/>
            </a:prstGeom>
            <a:grpFill/>
          </p:spPr>
        </p:pic>
      </p:grpSp>
      <p:sp>
        <p:nvSpPr>
          <p:cNvPr id="4" name="TextBox 3"/>
          <p:cNvSpPr txBox="1"/>
          <p:nvPr/>
        </p:nvSpPr>
        <p:spPr>
          <a:xfrm>
            <a:off x="304800" y="990600"/>
            <a:ext cx="5105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CYT P450 has been classified into </a:t>
            </a:r>
          </a:p>
          <a:p>
            <a:pPr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Families designated by Numbers</a:t>
            </a:r>
          </a:p>
          <a:p>
            <a:pPr>
              <a:buBlip>
                <a:blip r:embed="rId3"/>
              </a:buBlip>
            </a:pPr>
            <a:r>
              <a:rPr lang="en-US" altLang="ko-KR" sz="2400" b="1" dirty="0" smtClean="0">
                <a:solidFill>
                  <a:schemeClr val="bg1"/>
                </a:solidFill>
                <a:latin typeface="Arial Narrow" pitchFamily="34" charset="0"/>
                <a:ea typeface="굴림" charset="-127"/>
              </a:rPr>
              <a:t> Sub families designated by Letters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5" name="Picture 4" descr="Cytochrome P450 Isoforms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lum bright="20000" contrast="20000"/>
          </a:blip>
          <a:srcRect l="4000" t="18667" r="16000" b="6667"/>
          <a:stretch>
            <a:fillRect/>
          </a:stretch>
        </p:blipFill>
        <p:spPr bwMode="auto">
          <a:xfrm>
            <a:off x="4953000" y="381000"/>
            <a:ext cx="4041321" cy="2514600"/>
          </a:xfrm>
          <a:prstGeom prst="rect">
            <a:avLst/>
          </a:prstGeom>
          <a:noFill/>
        </p:spPr>
      </p:pic>
      <p:grpSp>
        <p:nvGrpSpPr>
          <p:cNvPr id="23" name="Group 22"/>
          <p:cNvGrpSpPr/>
          <p:nvPr/>
        </p:nvGrpSpPr>
        <p:grpSpPr>
          <a:xfrm>
            <a:off x="1752600" y="3309732"/>
            <a:ext cx="6934200" cy="3091068"/>
            <a:chOff x="1600200" y="2819400"/>
            <a:chExt cx="6934200" cy="3091068"/>
          </a:xfrm>
        </p:grpSpPr>
        <p:sp>
          <p:nvSpPr>
            <p:cNvPr id="14" name="Oval 13"/>
            <p:cNvSpPr/>
            <p:nvPr/>
          </p:nvSpPr>
          <p:spPr>
            <a:xfrm>
              <a:off x="2438400" y="3352800"/>
              <a:ext cx="5181600" cy="2557668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3505200" y="28194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Oval 9"/>
            <p:cNvSpPr/>
            <p:nvPr/>
          </p:nvSpPr>
          <p:spPr>
            <a:xfrm>
              <a:off x="6477000" y="30480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Oval 10"/>
            <p:cNvSpPr/>
            <p:nvPr/>
          </p:nvSpPr>
          <p:spPr>
            <a:xfrm>
              <a:off x="7315200" y="36576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Oval 11"/>
            <p:cNvSpPr/>
            <p:nvPr/>
          </p:nvSpPr>
          <p:spPr>
            <a:xfrm>
              <a:off x="1600200" y="5029200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Oval 12"/>
            <p:cNvSpPr/>
            <p:nvPr/>
          </p:nvSpPr>
          <p:spPr>
            <a:xfrm>
              <a:off x="7315200" y="4966252"/>
              <a:ext cx="1219200" cy="609600"/>
            </a:xfrm>
            <a:prstGeom prst="ellipse">
              <a:avLst/>
            </a:prstGeom>
            <a:solidFill>
              <a:srgbClr val="CCFFF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7" name="Picture 2" descr="http://www.doctorfungus.org/thedrugs/images/antifung_3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 l="6585" t="18182" r="7803" b="29870"/>
            <a:stretch>
              <a:fillRect/>
            </a:stretch>
          </p:blipFill>
          <p:spPr bwMode="auto">
            <a:xfrm>
              <a:off x="1600200" y="2819400"/>
              <a:ext cx="6934200" cy="3048000"/>
            </a:xfrm>
            <a:prstGeom prst="rect">
              <a:avLst/>
            </a:prstGeom>
            <a:noFill/>
          </p:spPr>
        </p:pic>
      </p:grpSp>
      <p:sp>
        <p:nvSpPr>
          <p:cNvPr id="16" name="TextBox 15"/>
          <p:cNvSpPr txBox="1"/>
          <p:nvPr/>
        </p:nvSpPr>
        <p:spPr>
          <a:xfrm>
            <a:off x="228600" y="2990671"/>
            <a:ext cx="32004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Distribution of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different CYP isoforms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 the liver.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304800" y="304800"/>
            <a:ext cx="19812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Classification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4" descr="CYP450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 contrast="30000"/>
          </a:blip>
          <a:srcRect t="15112" b="11007"/>
          <a:stretch>
            <a:fillRect/>
          </a:stretch>
        </p:blipFill>
        <p:spPr bwMode="auto">
          <a:xfrm>
            <a:off x="406976" y="177420"/>
            <a:ext cx="8432224" cy="5537580"/>
          </a:xfrm>
          <a:prstGeom prst="rect">
            <a:avLst/>
          </a:prstGeom>
          <a:noFill/>
        </p:spPr>
      </p:pic>
      <p:sp>
        <p:nvSpPr>
          <p:cNvPr id="8" name="Rectangle 7"/>
          <p:cNvSpPr/>
          <p:nvPr/>
        </p:nvSpPr>
        <p:spPr>
          <a:xfrm>
            <a:off x="2710072" y="374372"/>
            <a:ext cx="634116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  <a:sym typeface="Wingdings 3"/>
              </a:rPr>
              <a:t>Major </a:t>
            </a: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Contributor to Phase I Metabolism</a:t>
            </a:r>
            <a:endParaRPr lang="en-US" sz="28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9" name="Down Arrow 8"/>
          <p:cNvSpPr/>
          <p:nvPr/>
        </p:nvSpPr>
        <p:spPr>
          <a:xfrm>
            <a:off x="381000" y="977348"/>
            <a:ext cx="838200" cy="1600200"/>
          </a:xfrm>
          <a:prstGeom prst="downArrow">
            <a:avLst>
              <a:gd name="adj1" fmla="val 30124"/>
              <a:gd name="adj2" fmla="val 50000"/>
            </a:avLst>
          </a:prstGeom>
          <a:solidFill>
            <a:schemeClr val="bg1"/>
          </a:solidFill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6934200" y="4117578"/>
            <a:ext cx="2351591" cy="1673622"/>
            <a:chOff x="3973009" y="2283224"/>
            <a:chExt cx="2971802" cy="1981198"/>
          </a:xfrm>
        </p:grpSpPr>
        <p:pic>
          <p:nvPicPr>
            <p:cNvPr id="10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968293" flipH="1">
              <a:off x="4735011" y="3350022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11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968293" flipH="1">
              <a:off x="4354010" y="2816623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12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 rot="19968293" flipH="1">
              <a:off x="3973009" y="2283224"/>
              <a:ext cx="2209800" cy="914400"/>
            </a:xfrm>
            <a:prstGeom prst="rect">
              <a:avLst/>
            </a:prstGeom>
            <a:noFill/>
          </p:spPr>
        </p:pic>
      </p:grpSp>
      <p:sp>
        <p:nvSpPr>
          <p:cNvPr id="13" name="Rectangle 12"/>
          <p:cNvSpPr/>
          <p:nvPr/>
        </p:nvSpPr>
        <p:spPr>
          <a:xfrm>
            <a:off x="304800" y="304800"/>
            <a:ext cx="6781800" cy="770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</a:effectLst>
                <a:latin typeface="Arial Narrow" pitchFamily="34" charset="0"/>
              </a:rPr>
              <a:t>CYTOCHROME SYSTEM</a:t>
            </a:r>
            <a:endParaRPr lang="en-US" sz="54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105400" y="1219201"/>
            <a:ext cx="3810000" cy="685799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2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2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7410191" y="372070"/>
            <a:ext cx="743209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3" name="Picture 8" descr="http://whydetox.net/wp-content/uploads/2010/11/liver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705600" y="4929102"/>
            <a:ext cx="1905000" cy="1928898"/>
          </a:xfrm>
          <a:prstGeom prst="rect">
            <a:avLst/>
          </a:prstGeom>
          <a:noFill/>
        </p:spPr>
      </p:pic>
      <p:sp>
        <p:nvSpPr>
          <p:cNvPr id="17" name="TextBox 16"/>
          <p:cNvSpPr txBox="1"/>
          <p:nvPr/>
        </p:nvSpPr>
        <p:spPr>
          <a:xfrm>
            <a:off x="54768" y="1929348"/>
            <a:ext cx="90130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Revise the aim &amp; phases of drug metabolism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Define the role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cytochrome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system in relation to drug metabolism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Expand on the nature, location, nomenclature, structure, distribution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&amp; function of CYT P450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Focus on its regulation; directly &amp; indirectly, its induction &amp; inhibition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its  relevance to drug interactions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Interpret the molecular mechanism of interactions by CYT P450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Classify its different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isoforms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their substrates, inducers                      </a:t>
            </a:r>
            <a:b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</a:b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&amp; inhibitors</a:t>
            </a:r>
          </a:p>
          <a:p>
            <a:pPr>
              <a:buClr>
                <a:srgbClr val="66FFFF"/>
              </a:buClr>
              <a:buSzPct val="80000"/>
              <a:buFont typeface="Wingdings" pitchFamily="2" charset="2"/>
              <a:buChar char="Ø"/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Delineate some of its genetic variations.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5105400"/>
            <a:ext cx="9144000" cy="990600"/>
          </a:xfrm>
          <a:prstGeom prst="rect">
            <a:avLst/>
          </a:prstGeom>
          <a:solidFill>
            <a:srgbClr val="E9FFA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0" y="4522304"/>
            <a:ext cx="9144000" cy="596348"/>
          </a:xfrm>
          <a:prstGeom prst="rect">
            <a:avLst/>
          </a:prstGeom>
          <a:solidFill>
            <a:srgbClr val="EAD5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609600"/>
            <a:ext cx="9144000" cy="1143000"/>
          </a:xfrm>
          <a:prstGeom prst="rect">
            <a:avLst/>
          </a:prstGeom>
          <a:solidFill>
            <a:srgbClr val="E1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0484" name="Picture 4" descr="http://molinterv.aspetjournals.org/content/3/4/194/F2.large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10000" contrast="30000"/>
          </a:blip>
          <a:srcRect/>
          <a:stretch>
            <a:fillRect/>
          </a:stretch>
        </p:blipFill>
        <p:spPr bwMode="auto">
          <a:xfrm>
            <a:off x="228600" y="714375"/>
            <a:ext cx="8789164" cy="530542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76200" y="685800"/>
            <a:ext cx="1143000" cy="400110"/>
          </a:xfrm>
          <a:prstGeom prst="rect">
            <a:avLst/>
          </a:prstGeom>
          <a:solidFill>
            <a:srgbClr val="66FFFF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Substrate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4495800"/>
            <a:ext cx="1143000" cy="400110"/>
          </a:xfrm>
          <a:prstGeom prst="rect">
            <a:avLst/>
          </a:prstGeom>
          <a:solidFill>
            <a:srgbClr val="BC79FF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Inhibitors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0" y="5105400"/>
            <a:ext cx="1066800" cy="400110"/>
          </a:xfrm>
          <a:prstGeom prst="rect">
            <a:avLst/>
          </a:prstGeom>
          <a:solidFill>
            <a:srgbClr val="C8FF2D"/>
          </a:solidFill>
          <a:ln>
            <a:solidFill>
              <a:srgbClr val="FFFF00"/>
            </a:solidFill>
          </a:ln>
        </p:spPr>
        <p:txBody>
          <a:bodyPr wrap="square" rtlCol="0">
            <a:spAutoFit/>
          </a:bodyPr>
          <a:lstStyle/>
          <a:p>
            <a:r>
              <a:rPr lang="en-US" sz="2000" dirty="0" smtClean="0">
                <a:latin typeface="Bernard MT Condensed" pitchFamily="18" charset="0"/>
              </a:rPr>
              <a:t>Inducers</a:t>
            </a:r>
            <a:endParaRPr lang="en-US" sz="2000" dirty="0">
              <a:latin typeface="Bernard MT Condensed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09506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Cytochrome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P450 3A4</a:t>
            </a:r>
          </a:p>
        </p:txBody>
      </p:sp>
      <p:pic>
        <p:nvPicPr>
          <p:cNvPr id="8" name="Picture 4" descr="Polymorphic Distribution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10000" contrast="20000"/>
          </a:blip>
          <a:srcRect l="6920" t="14201" r="11419" b="4767"/>
          <a:stretch>
            <a:fillRect/>
          </a:stretch>
        </p:blipFill>
        <p:spPr bwMode="auto">
          <a:xfrm>
            <a:off x="76200" y="175592"/>
            <a:ext cx="4495800" cy="3886200"/>
          </a:xfrm>
          <a:prstGeom prst="rect">
            <a:avLst/>
          </a:prstGeom>
          <a:noFill/>
        </p:spPr>
      </p:pic>
      <p:pic>
        <p:nvPicPr>
          <p:cNvPr id="7" name="Picture 2" descr="http://www.biograf.ch/images/projects/P450_3A4/1_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AFAFAF"/>
              </a:clrFrom>
              <a:clrTo>
                <a:srgbClr val="AFAFAF">
                  <a:alpha val="0"/>
                </a:srgbClr>
              </a:clrTo>
            </a:clrChange>
          </a:blip>
          <a:srcRect l="50794"/>
          <a:stretch>
            <a:fillRect/>
          </a:stretch>
        </p:blipFill>
        <p:spPr bwMode="auto">
          <a:xfrm>
            <a:off x="3886200" y="152400"/>
            <a:ext cx="1230629" cy="1587910"/>
          </a:xfrm>
          <a:prstGeom prst="rect">
            <a:avLst/>
          </a:prstGeom>
          <a:noFill/>
        </p:spPr>
      </p:pic>
      <p:grpSp>
        <p:nvGrpSpPr>
          <p:cNvPr id="14" name="Group 13"/>
          <p:cNvGrpSpPr/>
          <p:nvPr/>
        </p:nvGrpSpPr>
        <p:grpSpPr>
          <a:xfrm>
            <a:off x="6248400" y="228600"/>
            <a:ext cx="2667000" cy="2971800"/>
            <a:chOff x="5867400" y="685800"/>
            <a:chExt cx="2667000" cy="2971800"/>
          </a:xfrm>
        </p:grpSpPr>
        <p:sp>
          <p:nvSpPr>
            <p:cNvPr id="15" name="Rounded Rectangle 14"/>
            <p:cNvSpPr/>
            <p:nvPr/>
          </p:nvSpPr>
          <p:spPr>
            <a:xfrm>
              <a:off x="5867400" y="685800"/>
              <a:ext cx="2667000" cy="2971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6" name="Picture 2" descr="http://molinterv.aspetjournals.org/content/3/4/194/F3.large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5943600" y="762000"/>
              <a:ext cx="2538674" cy="2823525"/>
            </a:xfrm>
            <a:prstGeom prst="snipRoundRect">
              <a:avLst/>
            </a:prstGeom>
            <a:noFill/>
          </p:spPr>
        </p:pic>
      </p:grpSp>
      <p:pic>
        <p:nvPicPr>
          <p:cNvPr id="9" name="Picture 2" descr="CYP3A Inhibitors">
            <a:hlinkClick r:id="rId7"/>
          </p:cNvPr>
          <p:cNvPicPr>
            <a:picLocks noChangeAspect="1" noChangeArrowheads="1"/>
          </p:cNvPicPr>
          <p:nvPr/>
        </p:nvPicPr>
        <p:blipFill>
          <a:blip r:embed="rId8" cstate="print">
            <a:lum bright="20000" contrast="20000"/>
          </a:blip>
          <a:srcRect l="5333" t="15802" r="32444"/>
          <a:stretch>
            <a:fillRect/>
          </a:stretch>
        </p:blipFill>
        <p:spPr bwMode="auto">
          <a:xfrm>
            <a:off x="4038600" y="2590800"/>
            <a:ext cx="2667000" cy="3248025"/>
          </a:xfrm>
          <a:prstGeom prst="rect">
            <a:avLst/>
          </a:prstGeom>
          <a:noFill/>
        </p:spPr>
      </p:pic>
      <p:pic>
        <p:nvPicPr>
          <p:cNvPr id="10" name="Picture 4" descr="CYP3A Inhibitors">
            <a:hlinkClick r:id="rId9"/>
          </p:cNvPr>
          <p:cNvPicPr>
            <a:picLocks noChangeAspect="1" noChangeArrowheads="1"/>
          </p:cNvPicPr>
          <p:nvPr/>
        </p:nvPicPr>
        <p:blipFill>
          <a:blip r:embed="rId10" cstate="print">
            <a:lum bright="20000" contrast="20000"/>
          </a:blip>
          <a:srcRect l="5333" t="19453" r="36000" b="22188"/>
          <a:stretch>
            <a:fillRect/>
          </a:stretch>
        </p:blipFill>
        <p:spPr bwMode="auto">
          <a:xfrm>
            <a:off x="6096000" y="4724400"/>
            <a:ext cx="2514600" cy="1828800"/>
          </a:xfrm>
          <a:prstGeom prst="rect">
            <a:avLst/>
          </a:prstGeom>
          <a:noFill/>
        </p:spPr>
      </p:pic>
      <p:pic>
        <p:nvPicPr>
          <p:cNvPr id="11" name="Picture 2" descr="http://www.biograf.ch/images/projects/P450_3A4/1_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AFAFAF"/>
              </a:clrFrom>
              <a:clrTo>
                <a:srgbClr val="AFAFAF">
                  <a:alpha val="0"/>
                </a:srgbClr>
              </a:clrTo>
            </a:clrChange>
          </a:blip>
          <a:srcRect l="50794"/>
          <a:stretch>
            <a:fillRect/>
          </a:stretch>
        </p:blipFill>
        <p:spPr bwMode="auto">
          <a:xfrm>
            <a:off x="2514600" y="3810000"/>
            <a:ext cx="1779270" cy="2295835"/>
          </a:xfrm>
          <a:prstGeom prst="rect">
            <a:avLst/>
          </a:prstGeom>
          <a:noFill/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21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40" y="6516756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Cytochrome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P450 2D6</a:t>
            </a:r>
            <a:endParaRPr lang="en-US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6" name="Picture 2" descr="Cytochrome P450 2D6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 l="4106" t="12698" r="5566" b="6349"/>
          <a:stretch>
            <a:fillRect/>
          </a:stretch>
        </p:blipFill>
        <p:spPr bwMode="auto">
          <a:xfrm>
            <a:off x="398734" y="304800"/>
            <a:ext cx="6015318" cy="4648200"/>
          </a:xfrm>
          <a:prstGeom prst="rect">
            <a:avLst/>
          </a:prstGeom>
          <a:noFill/>
        </p:spPr>
      </p:pic>
      <p:pic>
        <p:nvPicPr>
          <p:cNvPr id="5" name="Picture 2" descr="http://www.biograf.ch/images/projects/P450_2D6/1_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2000" y="3936230"/>
            <a:ext cx="2767011" cy="2235970"/>
          </a:xfrm>
          <a:prstGeom prst="roundRect">
            <a:avLst/>
          </a:prstGeom>
          <a:noFill/>
        </p:spPr>
      </p:pic>
      <p:grpSp>
        <p:nvGrpSpPr>
          <p:cNvPr id="13" name="Group 12"/>
          <p:cNvGrpSpPr/>
          <p:nvPr/>
        </p:nvGrpSpPr>
        <p:grpSpPr>
          <a:xfrm>
            <a:off x="6248400" y="228600"/>
            <a:ext cx="2667000" cy="2971800"/>
            <a:chOff x="5867400" y="685800"/>
            <a:chExt cx="2667000" cy="2971800"/>
          </a:xfrm>
        </p:grpSpPr>
        <p:sp>
          <p:nvSpPr>
            <p:cNvPr id="14" name="Rounded Rectangle 13"/>
            <p:cNvSpPr/>
            <p:nvPr/>
          </p:nvSpPr>
          <p:spPr>
            <a:xfrm>
              <a:off x="5867400" y="685800"/>
              <a:ext cx="2667000" cy="2971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5" name="Picture 2" descr="http://molinterv.aspetjournals.org/content/3/4/194/F3.large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5943600" y="762000"/>
              <a:ext cx="2538674" cy="2823525"/>
            </a:xfrm>
            <a:prstGeom prst="snipRoundRect">
              <a:avLst/>
            </a:prstGeom>
            <a:noFill/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6516756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Cytochrome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P450 2C9</a:t>
            </a:r>
            <a:endParaRPr lang="en-US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8" name="Picture 4" descr="Cytochrome P450 2C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 l="3556" t="15556" r="12889"/>
          <a:stretch>
            <a:fillRect/>
          </a:stretch>
        </p:blipFill>
        <p:spPr bwMode="auto">
          <a:xfrm>
            <a:off x="381000" y="304800"/>
            <a:ext cx="5715000" cy="4620640"/>
          </a:xfrm>
          <a:prstGeom prst="rect">
            <a:avLst/>
          </a:prstGeom>
          <a:noFill/>
        </p:spPr>
      </p:pic>
      <p:pic>
        <p:nvPicPr>
          <p:cNvPr id="7" name="Picture 2" descr="http://www.biograf.ch/images/projects/P450_2C9/1_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574382" y="3657600"/>
            <a:ext cx="3198018" cy="2590800"/>
          </a:xfrm>
          <a:prstGeom prst="roundRect">
            <a:avLst/>
          </a:prstGeom>
          <a:noFill/>
        </p:spPr>
      </p:pic>
      <p:grpSp>
        <p:nvGrpSpPr>
          <p:cNvPr id="10" name="Group 9"/>
          <p:cNvGrpSpPr/>
          <p:nvPr/>
        </p:nvGrpSpPr>
        <p:grpSpPr>
          <a:xfrm>
            <a:off x="6248400" y="228600"/>
            <a:ext cx="2667000" cy="2971800"/>
            <a:chOff x="5867400" y="685800"/>
            <a:chExt cx="2667000" cy="2971800"/>
          </a:xfrm>
        </p:grpSpPr>
        <p:sp>
          <p:nvSpPr>
            <p:cNvPr id="11" name="Rounded Rectangle 10"/>
            <p:cNvSpPr/>
            <p:nvPr/>
          </p:nvSpPr>
          <p:spPr>
            <a:xfrm>
              <a:off x="5867400" y="685800"/>
              <a:ext cx="2667000" cy="2971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2" name="Picture 2" descr="http://molinterv.aspetjournals.org/content/3/4/194/F3.large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5943600" y="762000"/>
              <a:ext cx="2538674" cy="2823525"/>
            </a:xfrm>
            <a:prstGeom prst="snipRoundRect">
              <a:avLst/>
            </a:prstGeom>
            <a:noFill/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6538364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Cytochrome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P450 1A2</a:t>
            </a:r>
            <a:endParaRPr lang="en-US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" name="Picture 2" descr="http://www.fda.gov/ucm/groups/fdagov-public/documents/image/ucm115614.gif"/>
          <p:cNvPicPr>
            <a:picLocks noChangeAspect="1" noChangeArrowheads="1"/>
          </p:cNvPicPr>
          <p:nvPr/>
        </p:nvPicPr>
        <p:blipFill>
          <a:blip r:embed="rId2" cstate="print">
            <a:lum bright="20000" contrast="20000"/>
          </a:blip>
          <a:srcRect l="5333" t="13462" r="12889"/>
          <a:stretch>
            <a:fillRect/>
          </a:stretch>
        </p:blipFill>
        <p:spPr bwMode="auto">
          <a:xfrm>
            <a:off x="381000" y="304800"/>
            <a:ext cx="5638800" cy="4919870"/>
          </a:xfrm>
          <a:prstGeom prst="rect">
            <a:avLst/>
          </a:prstGeom>
          <a:noFill/>
        </p:spPr>
      </p:pic>
      <p:pic>
        <p:nvPicPr>
          <p:cNvPr id="6" name="Picture 2" descr="http://www.biograf.ch/images/projects/P450_1A2/1_small.jpg">
            <a:hlinkClick r:id="rId3"/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05400" y="4343400"/>
            <a:ext cx="2734627" cy="2209800"/>
          </a:xfrm>
          <a:prstGeom prst="roundRect">
            <a:avLst/>
          </a:prstGeom>
          <a:noFill/>
        </p:spPr>
      </p:pic>
      <p:grpSp>
        <p:nvGrpSpPr>
          <p:cNvPr id="19" name="Group 18"/>
          <p:cNvGrpSpPr/>
          <p:nvPr/>
        </p:nvGrpSpPr>
        <p:grpSpPr>
          <a:xfrm>
            <a:off x="6248400" y="228600"/>
            <a:ext cx="2667000" cy="2971800"/>
            <a:chOff x="5867400" y="685800"/>
            <a:chExt cx="2667000" cy="2971800"/>
          </a:xfrm>
        </p:grpSpPr>
        <p:sp>
          <p:nvSpPr>
            <p:cNvPr id="20" name="Rounded Rectangle 19"/>
            <p:cNvSpPr/>
            <p:nvPr/>
          </p:nvSpPr>
          <p:spPr>
            <a:xfrm>
              <a:off x="5867400" y="685800"/>
              <a:ext cx="2667000" cy="2971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21" name="Picture 2" descr="http://molinterv.aspetjournals.org/content/3/4/194/F3.large.jpg"/>
            <p:cNvPicPr>
              <a:picLocks noChangeAspect="1" noChangeArrowheads="1"/>
            </p:cNvPicPr>
            <p:nvPr/>
          </p:nvPicPr>
          <p:blipFill>
            <a:blip r:embed="rId5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5943600" y="762000"/>
              <a:ext cx="2538674" cy="2823525"/>
            </a:xfrm>
            <a:prstGeom prst="snipRoundRect">
              <a:avLst/>
            </a:prstGeom>
            <a:noFill/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-26504" y="6519446"/>
            <a:ext cx="6705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>
                <a:solidFill>
                  <a:schemeClr val="bg1"/>
                </a:solidFill>
                <a:latin typeface="Comic Sans MS" pitchFamily="66" charset="0"/>
              </a:rPr>
              <a:t>Cytochrome</a:t>
            </a:r>
            <a:r>
              <a:rPr lang="en-US" b="1" dirty="0" smtClean="0">
                <a:solidFill>
                  <a:schemeClr val="bg1"/>
                </a:solidFill>
                <a:latin typeface="Comic Sans MS" pitchFamily="66" charset="0"/>
              </a:rPr>
              <a:t> P450 2C 19 </a:t>
            </a:r>
            <a:endParaRPr lang="en-US" b="1" dirty="0">
              <a:solidFill>
                <a:schemeClr val="bg1"/>
              </a:solidFill>
              <a:latin typeface="Comic Sans MS" pitchFamily="66" charset="0"/>
            </a:endParaRPr>
          </a:p>
        </p:txBody>
      </p:sp>
      <p:pic>
        <p:nvPicPr>
          <p:cNvPr id="10" name="Picture 2" descr="Cytochrome P450 2C19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>
            <a:lum bright="20000" contrast="20000"/>
          </a:blip>
          <a:srcRect l="4348" t="12018" r="19565"/>
          <a:stretch>
            <a:fillRect/>
          </a:stretch>
        </p:blipFill>
        <p:spPr bwMode="auto">
          <a:xfrm>
            <a:off x="457200" y="304800"/>
            <a:ext cx="5105400" cy="4800600"/>
          </a:xfrm>
          <a:prstGeom prst="rect">
            <a:avLst/>
          </a:prstGeom>
          <a:noFill/>
        </p:spPr>
      </p:pic>
      <p:pic>
        <p:nvPicPr>
          <p:cNvPr id="9" name="Picture 2" descr="http://www.biograf.ch/images/projects/P450_2A13/1_small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19600" y="3505200"/>
            <a:ext cx="2828925" cy="2286001"/>
          </a:xfrm>
          <a:prstGeom prst="round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6248400" y="228600"/>
            <a:ext cx="2667000" cy="2971800"/>
            <a:chOff x="5867400" y="685800"/>
            <a:chExt cx="2667000" cy="2971800"/>
          </a:xfrm>
        </p:grpSpPr>
        <p:sp>
          <p:nvSpPr>
            <p:cNvPr id="13" name="Rounded Rectangle 12"/>
            <p:cNvSpPr/>
            <p:nvPr/>
          </p:nvSpPr>
          <p:spPr>
            <a:xfrm>
              <a:off x="5867400" y="685800"/>
              <a:ext cx="2667000" cy="2971800"/>
            </a:xfrm>
            <a:prstGeom prst="round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2" descr="http://molinterv.aspetjournals.org/content/3/4/194/F3.large.jpg"/>
            <p:cNvPicPr>
              <a:picLocks noChangeAspect="1" noChangeArrowheads="1"/>
            </p:cNvPicPr>
            <p:nvPr/>
          </p:nvPicPr>
          <p:blipFill>
            <a:blip r:embed="rId6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lum bright="-10000" contrast="20000"/>
            </a:blip>
            <a:srcRect/>
            <a:stretch>
              <a:fillRect/>
            </a:stretch>
          </p:blipFill>
          <p:spPr bwMode="auto">
            <a:xfrm>
              <a:off x="5943600" y="762000"/>
              <a:ext cx="2538674" cy="2823525"/>
            </a:xfrm>
            <a:prstGeom prst="snipRoundRect">
              <a:avLst/>
            </a:prstGeom>
            <a:noFill/>
          </p:spPr>
        </p:pic>
      </p:grp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87242" y="1046897"/>
            <a:ext cx="4831644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Substrates</a:t>
            </a:r>
          </a:p>
          <a:p>
            <a:pPr marL="342900" indent="-342900">
              <a:spcBef>
                <a:spcPts val="1200"/>
              </a:spcBef>
              <a:buFont typeface="Arial" panose="020B0604020202020204" pitchFamily="34" charset="0"/>
              <a:buChar char="•"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Immunosuppressants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(</a:t>
            </a:r>
            <a:r>
              <a:rPr lang="en-US" sz="2200" b="1" dirty="0" smtClean="0">
                <a:solidFill>
                  <a:srgbClr val="FFFF66"/>
                </a:solidFill>
                <a:latin typeface="Arial Narrow" pitchFamily="34" charset="0"/>
              </a:rPr>
              <a:t>Cyclosporine)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Azole Antifungals (</a:t>
            </a:r>
            <a:r>
              <a:rPr lang="en-US" sz="2200" b="1" dirty="0" smtClean="0">
                <a:solidFill>
                  <a:srgbClr val="FFFF66"/>
                </a:solidFill>
                <a:latin typeface="Arial Narrow" pitchFamily="34" charset="0"/>
              </a:rPr>
              <a:t>Fluconazole)</a:t>
            </a:r>
          </a:p>
          <a:p>
            <a:pPr marL="9144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Antibiotics (</a:t>
            </a:r>
            <a:r>
              <a:rPr lang="en-US" sz="2200" b="1" dirty="0" smtClean="0">
                <a:solidFill>
                  <a:srgbClr val="FFFF66"/>
                </a:solidFill>
                <a:latin typeface="Arial Narrow" pitchFamily="34" charset="0"/>
              </a:rPr>
              <a:t>Erythromycin, Clarithromycin)</a:t>
            </a:r>
          </a:p>
          <a:p>
            <a:endParaRPr lang="en-US" sz="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Ca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channel blockers (</a:t>
            </a: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Amlodepine</a:t>
            </a:r>
            <a:r>
              <a:rPr lang="en-US" sz="2200" b="1" dirty="0" smtClean="0">
                <a:solidFill>
                  <a:srgbClr val="FFFF66"/>
                </a:solidFill>
                <a:latin typeface="Arial Narrow" pitchFamily="34" charset="0"/>
              </a:rPr>
              <a:t>, Verapamil)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Statins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200" b="1" dirty="0" smtClean="0">
                <a:solidFill>
                  <a:srgbClr val="FFFF66"/>
                </a:solidFill>
                <a:latin typeface="Arial Narrow" pitchFamily="34" charset="0"/>
              </a:rPr>
              <a:t>Atorvastatin, </a:t>
            </a: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Amidarone</a:t>
            </a:r>
            <a:r>
              <a:rPr lang="en-US" sz="2200" b="1" dirty="0" smtClean="0">
                <a:solidFill>
                  <a:srgbClr val="FFFF66"/>
                </a:solidFill>
                <a:latin typeface="Arial Narrow" pitchFamily="34" charset="0"/>
              </a:rPr>
              <a:t>???)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Cancer Chemotherapy </a:t>
            </a:r>
          </a:p>
          <a:p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(</a:t>
            </a:r>
            <a:r>
              <a:rPr lang="en-US" sz="2200" b="1" dirty="0" smtClean="0">
                <a:solidFill>
                  <a:srgbClr val="FFFF66"/>
                </a:solidFill>
                <a:latin typeface="Arial Narrow" pitchFamily="34" charset="0"/>
              </a:rPr>
              <a:t>Cyclophosphamide, </a:t>
            </a: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Tamoxifen</a:t>
            </a:r>
            <a:r>
              <a:rPr lang="en-US" sz="2200" b="1" dirty="0">
                <a:solidFill>
                  <a:srgbClr val="FFFF66"/>
                </a:solidFill>
                <a:latin typeface="Arial Narrow" pitchFamily="34" charset="0"/>
              </a:rPr>
              <a:t>)</a:t>
            </a:r>
            <a:endParaRPr lang="en-US" sz="22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Non-Sedating Antihistamines (</a:t>
            </a: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Astamizole</a:t>
            </a:r>
            <a:r>
              <a:rPr lang="en-US" sz="2200" b="1" dirty="0" smtClean="0">
                <a:solidFill>
                  <a:srgbClr val="FFFF66"/>
                </a:solidFill>
                <a:latin typeface="Arial Narrow" pitchFamily="34" charset="0"/>
              </a:rPr>
              <a:t>)</a:t>
            </a:r>
            <a:endParaRPr lang="en-US" sz="16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200" b="1" dirty="0" err="1" smtClean="0">
                <a:solidFill>
                  <a:schemeClr val="bg1"/>
                </a:solidFill>
                <a:latin typeface="Arial Narrow" pitchFamily="34" charset="0"/>
              </a:rPr>
              <a:t>Benzodiazipines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(</a:t>
            </a:r>
            <a:r>
              <a:rPr lang="en-US" sz="2200" b="1" dirty="0" smtClean="0">
                <a:solidFill>
                  <a:srgbClr val="FFFF66"/>
                </a:solidFill>
                <a:latin typeface="Arial Narrow" pitchFamily="34" charset="0"/>
              </a:rPr>
              <a:t>Midazolam, Clonazepam).</a:t>
            </a:r>
          </a:p>
          <a:p>
            <a:pPr lvl="0">
              <a:lnSpc>
                <a:spcPts val="2000"/>
              </a:lnSpc>
            </a:pP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5136444" y="1046897"/>
            <a:ext cx="1569156" cy="46705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>
                <a:solidFill>
                  <a:schemeClr val="bg1"/>
                </a:solidFill>
                <a:latin typeface="Bernard MT Condensed" pitchFamily="18" charset="0"/>
              </a:rPr>
              <a:t>Inhibitors</a:t>
            </a:r>
            <a:endParaRPr lang="en-US" sz="2800" dirty="0" smtClean="0">
              <a:solidFill>
                <a:schemeClr val="bg1"/>
              </a:solidFill>
              <a:latin typeface="Bernard MT Condensed" pitchFamily="18" charset="0"/>
            </a:endParaRPr>
          </a:p>
          <a:p>
            <a:pPr>
              <a:lnSpc>
                <a:spcPts val="2000"/>
              </a:lnSpc>
              <a:spcBef>
                <a:spcPts val="1200"/>
              </a:spcBef>
            </a:pP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Protease Inhibitors</a:t>
            </a:r>
          </a:p>
          <a:p>
            <a:pPr>
              <a:lnSpc>
                <a:spcPts val="20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Ritonavir</a:t>
            </a:r>
            <a:endParaRPr lang="en-US" sz="22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Cimetidine</a:t>
            </a:r>
            <a:endParaRPr lang="en-US" sz="22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Chloramphenicol</a:t>
            </a:r>
            <a:endParaRPr lang="en-US" sz="22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Nefazadone</a:t>
            </a:r>
            <a:endParaRPr lang="en-US" sz="22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endParaRPr lang="en-US" sz="22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smtClean="0">
                <a:solidFill>
                  <a:srgbClr val="FFFF66"/>
                </a:solidFill>
                <a:latin typeface="Arial Narrow" pitchFamily="34" charset="0"/>
              </a:rPr>
              <a:t>Grape Fruits</a:t>
            </a:r>
          </a:p>
          <a:p>
            <a:pPr>
              <a:lnSpc>
                <a:spcPts val="2000"/>
              </a:lnSpc>
            </a:pP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10400" y="1046897"/>
            <a:ext cx="2057400" cy="21057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500"/>
              </a:lnSpc>
            </a:pPr>
            <a:r>
              <a:rPr lang="en-US" sz="2800" dirty="0" smtClean="0">
                <a:solidFill>
                  <a:schemeClr val="bg1"/>
                </a:solidFill>
                <a:latin typeface="Bernard MT Condensed" pitchFamily="18" charset="0"/>
              </a:rPr>
              <a:t>Inducers</a:t>
            </a:r>
          </a:p>
          <a:p>
            <a:pPr>
              <a:lnSpc>
                <a:spcPts val="2000"/>
              </a:lnSpc>
              <a:spcBef>
                <a:spcPts val="1200"/>
              </a:spcBef>
            </a:pP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Phenytoin</a:t>
            </a:r>
            <a:endParaRPr lang="en-US" sz="22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Carbamazepine</a:t>
            </a:r>
            <a:endParaRPr lang="en-US" sz="22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smtClean="0">
                <a:solidFill>
                  <a:srgbClr val="FFFF66"/>
                </a:solidFill>
                <a:latin typeface="Arial Narrow" pitchFamily="34" charset="0"/>
              </a:rPr>
              <a:t>Barbiturates</a:t>
            </a:r>
          </a:p>
          <a:p>
            <a:pPr>
              <a:lnSpc>
                <a:spcPts val="2000"/>
              </a:lnSpc>
            </a:pP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Rifampicin</a:t>
            </a:r>
            <a:endParaRPr lang="en-US" sz="22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Dexamethazone</a:t>
            </a:r>
            <a:endParaRPr lang="en-US" sz="2200" b="1" dirty="0" smtClean="0">
              <a:solidFill>
                <a:srgbClr val="FFFF66"/>
              </a:solidFill>
              <a:latin typeface="Arial Narrow" pitchFamily="34" charset="0"/>
            </a:endParaRPr>
          </a:p>
          <a:p>
            <a:pPr>
              <a:lnSpc>
                <a:spcPts val="2000"/>
              </a:lnSpc>
            </a:pPr>
            <a:r>
              <a:rPr lang="en-US" sz="2200" b="1" dirty="0" err="1" smtClean="0">
                <a:solidFill>
                  <a:srgbClr val="FFFF66"/>
                </a:solidFill>
                <a:latin typeface="Arial Narrow" pitchFamily="34" charset="0"/>
              </a:rPr>
              <a:t>Progestins</a:t>
            </a:r>
            <a:endParaRPr lang="en-US" sz="2200" b="1" dirty="0" smtClean="0">
              <a:solidFill>
                <a:srgbClr val="FFFF66"/>
              </a:solidFill>
              <a:latin typeface="Arial Narrow" pitchFamily="34" charset="0"/>
            </a:endParaRPr>
          </a:p>
        </p:txBody>
      </p:sp>
      <p:cxnSp>
        <p:nvCxnSpPr>
          <p:cNvPr id="6" name="Straight Connector 5"/>
          <p:cNvCxnSpPr/>
          <p:nvPr/>
        </p:nvCxnSpPr>
        <p:spPr>
          <a:xfrm>
            <a:off x="0" y="1437860"/>
            <a:ext cx="9144000" cy="1588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8" name="Group 17"/>
          <p:cNvGrpSpPr/>
          <p:nvPr/>
        </p:nvGrpSpPr>
        <p:grpSpPr>
          <a:xfrm>
            <a:off x="4919988" y="877413"/>
            <a:ext cx="1803088" cy="5359461"/>
            <a:chOff x="3962400" y="76200"/>
            <a:chExt cx="2600078" cy="4849036"/>
          </a:xfrm>
        </p:grpSpPr>
        <p:cxnSp>
          <p:nvCxnSpPr>
            <p:cNvPr id="10" name="Straight Connector 9"/>
            <p:cNvCxnSpPr/>
            <p:nvPr/>
          </p:nvCxnSpPr>
          <p:spPr>
            <a:xfrm>
              <a:off x="3962400" y="76200"/>
              <a:ext cx="23612" cy="4849036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6553200" y="76200"/>
              <a:ext cx="9278" cy="4849036"/>
            </a:xfrm>
            <a:prstGeom prst="line">
              <a:avLst/>
            </a:prstGeom>
            <a:ln w="38100">
              <a:solidFill>
                <a:srgbClr val="66FFFF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12" name="Straight Connector 11"/>
          <p:cNvCxnSpPr/>
          <p:nvPr/>
        </p:nvCxnSpPr>
        <p:spPr>
          <a:xfrm flipV="1">
            <a:off x="11984" y="6229564"/>
            <a:ext cx="9132016" cy="7308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/>
          <p:cNvCxnSpPr/>
          <p:nvPr/>
        </p:nvCxnSpPr>
        <p:spPr>
          <a:xfrm>
            <a:off x="3400840" y="1961320"/>
            <a:ext cx="1752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/>
          <p:cNvCxnSpPr/>
          <p:nvPr/>
        </p:nvCxnSpPr>
        <p:spPr>
          <a:xfrm>
            <a:off x="3366368" y="2465353"/>
            <a:ext cx="1752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/>
          <p:cNvCxnSpPr/>
          <p:nvPr/>
        </p:nvCxnSpPr>
        <p:spPr>
          <a:xfrm>
            <a:off x="4267200" y="2812619"/>
            <a:ext cx="609600" cy="1588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0" y="914400"/>
            <a:ext cx="9144000" cy="1588"/>
          </a:xfrm>
          <a:prstGeom prst="line">
            <a:avLst/>
          </a:prstGeom>
          <a:ln w="38100">
            <a:solidFill>
              <a:srgbClr val="66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Rectangle 19"/>
          <p:cNvSpPr/>
          <p:nvPr/>
        </p:nvSpPr>
        <p:spPr>
          <a:xfrm>
            <a:off x="0" y="181403"/>
            <a:ext cx="3547766" cy="76944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400" b="1" dirty="0" smtClean="0">
                <a:ln w="19050">
                  <a:solidFill>
                    <a:srgbClr val="FF00FF"/>
                  </a:solidFill>
                  <a:prstDash val="solid"/>
                </a:ln>
                <a:solidFill>
                  <a:schemeClr val="bg1"/>
                </a:solidFill>
                <a:effectLst>
                  <a:outerShdw blurRad="50800" dist="25400" sx="101000" sy="101000" algn="l" rotWithShape="0">
                    <a:srgbClr val="66FFFF"/>
                  </a:outerShdw>
                </a:effectLst>
                <a:latin typeface="Arial Narrow" pitchFamily="34" charset="0"/>
              </a:rPr>
              <a:t>CYT P450  3A4</a:t>
            </a:r>
            <a:endParaRPr lang="en-US" sz="4400" b="1" dirty="0">
              <a:ln w="19050">
                <a:solidFill>
                  <a:srgbClr val="FF00FF"/>
                </a:solidFill>
                <a:prstDash val="solid"/>
              </a:ln>
              <a:solidFill>
                <a:schemeClr val="bg1"/>
              </a:solidFill>
              <a:effectLst>
                <a:outerShdw blurRad="50800" dist="25400" sx="101000" sy="101000" algn="l" rotWithShape="0">
                  <a:srgbClr val="66FFFF"/>
                </a:outerShdw>
              </a:effectLst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" y="394692"/>
            <a:ext cx="8991600" cy="63914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i="1" dirty="0" smtClean="0"/>
              <a:t>“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A 50 years old, patient was treated for the last 3 years by the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hypocholestrolemic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agent; </a:t>
            </a:r>
            <a:r>
              <a:rPr lang="en-US" sz="2400" b="1" i="1" dirty="0" err="1" smtClean="0">
                <a:solidFill>
                  <a:srgbClr val="FFFF66"/>
                </a:solidFill>
                <a:latin typeface="Arial Narrow" pitchFamily="34" charset="0"/>
              </a:rPr>
              <a:t>atorvastatin</a:t>
            </a:r>
            <a:r>
              <a:rPr lang="en-US" sz="2400" b="1" i="1" dirty="0" smtClean="0">
                <a:solidFill>
                  <a:srgbClr val="FFFF66"/>
                </a:solidFill>
                <a:latin typeface="Arial Narrow" pitchFamily="34" charset="0"/>
              </a:rPr>
              <a:t>.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Yesterday he began to complain of severe muscle pains, weakness &amp; reddish discoloration of urine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i="1" spc="-40" dirty="0" smtClean="0">
                <a:solidFill>
                  <a:schemeClr val="bg1"/>
                </a:solidFill>
                <a:latin typeface="Arial Narrow" pitchFamily="34" charset="0"/>
              </a:rPr>
              <a:t>He receives daily </a:t>
            </a:r>
            <a:r>
              <a:rPr lang="en-US" sz="2400" b="1" i="1" u="sng" spc="-40" dirty="0" smtClean="0">
                <a:solidFill>
                  <a:schemeClr val="bg1"/>
                </a:solidFill>
                <a:latin typeface="Arial Narrow" pitchFamily="34" charset="0"/>
              </a:rPr>
              <a:t>multivitamins</a:t>
            </a:r>
            <a:r>
              <a:rPr lang="en-US" sz="2400" b="1" i="1" spc="-40" dirty="0" smtClean="0">
                <a:solidFill>
                  <a:schemeClr val="bg1"/>
                </a:solidFill>
                <a:latin typeface="Arial Narrow" pitchFamily="34" charset="0"/>
              </a:rPr>
              <a:t> &amp; his lab results last week, proved that he has become diabetic, for which he was prescribed </a:t>
            </a:r>
            <a:r>
              <a:rPr lang="en-US" sz="2400" b="1" i="1" u="sng" spc="-40" dirty="0" smtClean="0">
                <a:solidFill>
                  <a:schemeClr val="bg1"/>
                </a:solidFill>
                <a:latin typeface="Arial Narrow" pitchFamily="34" charset="0"/>
              </a:rPr>
              <a:t>metformin</a:t>
            </a:r>
            <a:r>
              <a:rPr lang="en-US" sz="2400" b="1" i="1" spc="-40" dirty="0" smtClean="0">
                <a:solidFill>
                  <a:schemeClr val="bg1"/>
                </a:solidFill>
                <a:latin typeface="Arial Narrow" pitchFamily="34" charset="0"/>
              </a:rPr>
              <a:t>. He was also started on a course of </a:t>
            </a:r>
            <a:r>
              <a:rPr lang="en-US" sz="2400" b="1" i="1" spc="-40" dirty="0" err="1" smtClean="0">
                <a:solidFill>
                  <a:srgbClr val="FFFF66"/>
                </a:solidFill>
                <a:latin typeface="Arial Narrow" pitchFamily="34" charset="0"/>
              </a:rPr>
              <a:t>fluconazole</a:t>
            </a:r>
            <a:r>
              <a:rPr lang="en-US" sz="2400" b="1" i="1" spc="-40" dirty="0" smtClean="0">
                <a:solidFill>
                  <a:srgbClr val="FFFF66"/>
                </a:solidFill>
                <a:latin typeface="Arial Narrow" pitchFamily="34" charset="0"/>
              </a:rPr>
              <a:t> </a:t>
            </a:r>
            <a:r>
              <a:rPr lang="en-US" sz="2400" b="1" i="1" spc="-40" dirty="0" smtClean="0">
                <a:solidFill>
                  <a:schemeClr val="bg1"/>
                </a:solidFill>
                <a:latin typeface="Arial Narrow" pitchFamily="34" charset="0"/>
              </a:rPr>
              <a:t>for a concomitant fungal infection.</a:t>
            </a:r>
            <a:endParaRPr lang="en-US" sz="2400" b="1" spc="-40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ts val="1200"/>
              </a:spcBef>
            </a:pP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From drug history, the diagnosis of his current state was likely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rhabdo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-myositis (severe </a:t>
            </a:r>
            <a:r>
              <a:rPr lang="en-US" sz="2400" b="1" i="1" dirty="0" err="1" smtClean="0">
                <a:solidFill>
                  <a:schemeClr val="bg1"/>
                </a:solidFill>
                <a:latin typeface="Arial Narrow" pitchFamily="34" charset="0"/>
              </a:rPr>
              <a:t>muscloskeletal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 toxicity) &amp; was verified by the lab finding of severe elevation in creatinine phosphokinase. “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endParaRPr lang="en-US" sz="1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r>
              <a:rPr lang="en-US" sz="2400" b="1" dirty="0" smtClean="0">
                <a:solidFill>
                  <a:srgbClr val="66FFFF"/>
                </a:solidFill>
                <a:latin typeface="Arial Narrow" pitchFamily="34" charset="0"/>
              </a:rPr>
              <a:t>Which one of the following drug-drug interaction on CYT 3A4 is the likely cause of his current state?</a:t>
            </a:r>
          </a:p>
          <a:p>
            <a:pPr marL="548640" lvl="0">
              <a:lnSpc>
                <a:spcPts val="2800"/>
              </a:lnSpc>
            </a:pPr>
            <a:r>
              <a:rPr lang="en-US" dirty="0" smtClean="0"/>
              <a:t>		</a:t>
            </a:r>
            <a:r>
              <a:rPr lang="en-US" sz="2000" b="1" dirty="0" err="1" smtClean="0">
                <a:solidFill>
                  <a:schemeClr val="bg1"/>
                </a:solidFill>
              </a:rPr>
              <a:t>Metformin</a:t>
            </a:r>
            <a:r>
              <a:rPr lang="en-US" sz="2000" b="1" dirty="0" smtClean="0">
                <a:solidFill>
                  <a:schemeClr val="bg1"/>
                </a:solidFill>
              </a:rPr>
              <a:t> + </a:t>
            </a:r>
            <a:r>
              <a:rPr lang="en-US" sz="2000" b="1" dirty="0" err="1" smtClean="0">
                <a:solidFill>
                  <a:schemeClr val="bg1"/>
                </a:solidFill>
              </a:rPr>
              <a:t>Atrovastatin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548640" lvl="0">
              <a:lnSpc>
                <a:spcPts val="28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n-US" sz="2000" b="1" dirty="0" err="1" smtClean="0">
                <a:solidFill>
                  <a:schemeClr val="bg1"/>
                </a:solidFill>
              </a:rPr>
              <a:t>Atrovastatin</a:t>
            </a:r>
            <a:r>
              <a:rPr lang="en-US" sz="2000" b="1" dirty="0" smtClean="0">
                <a:solidFill>
                  <a:schemeClr val="bg1"/>
                </a:solidFill>
              </a:rPr>
              <a:t> + </a:t>
            </a:r>
            <a:r>
              <a:rPr lang="en-US" sz="2000" b="1" dirty="0" err="1" smtClean="0">
                <a:solidFill>
                  <a:schemeClr val="bg1"/>
                </a:solidFill>
              </a:rPr>
              <a:t>Fluconazole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548640" lvl="0">
              <a:lnSpc>
                <a:spcPts val="28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n-US" sz="2000" b="1" dirty="0" err="1" smtClean="0">
                <a:solidFill>
                  <a:schemeClr val="bg1"/>
                </a:solidFill>
              </a:rPr>
              <a:t>Metformin</a:t>
            </a:r>
            <a:r>
              <a:rPr lang="en-US" sz="2000" b="1" dirty="0" smtClean="0">
                <a:solidFill>
                  <a:schemeClr val="bg1"/>
                </a:solidFill>
              </a:rPr>
              <a:t> + </a:t>
            </a:r>
            <a:r>
              <a:rPr lang="en-US" sz="2000" b="1" dirty="0" err="1" smtClean="0">
                <a:solidFill>
                  <a:schemeClr val="bg1"/>
                </a:solidFill>
              </a:rPr>
              <a:t>Fluconazole</a:t>
            </a:r>
            <a:endParaRPr lang="en-US" sz="2000" b="1" dirty="0" smtClean="0">
              <a:solidFill>
                <a:schemeClr val="bg1"/>
              </a:solidFill>
            </a:endParaRPr>
          </a:p>
          <a:p>
            <a:pPr marL="548640" lvl="0">
              <a:lnSpc>
                <a:spcPts val="2800"/>
              </a:lnSpc>
            </a:pPr>
            <a:r>
              <a:rPr lang="en-US" sz="2000" b="1" dirty="0" smtClean="0">
                <a:solidFill>
                  <a:schemeClr val="bg1"/>
                </a:solidFill>
              </a:rPr>
              <a:t>		</a:t>
            </a:r>
            <a:r>
              <a:rPr lang="en-US" sz="2000" b="1" dirty="0" err="1" smtClean="0">
                <a:solidFill>
                  <a:schemeClr val="bg1"/>
                </a:solidFill>
              </a:rPr>
              <a:t>Fluconazole</a:t>
            </a:r>
            <a:r>
              <a:rPr lang="en-US" sz="2000" b="1" dirty="0" smtClean="0">
                <a:solidFill>
                  <a:schemeClr val="bg1"/>
                </a:solidFill>
              </a:rPr>
              <a:t>+ Multivitamins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228600" y="2066875"/>
            <a:ext cx="8991600" cy="425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This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isoenzyme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has the most frequent polymorphisms in all CYT P450</a:t>
            </a:r>
          </a:p>
        </p:txBody>
      </p:sp>
      <p:sp>
        <p:nvSpPr>
          <p:cNvPr id="8" name="Rectangle 7"/>
          <p:cNvSpPr/>
          <p:nvPr/>
        </p:nvSpPr>
        <p:spPr>
          <a:xfrm>
            <a:off x="304800" y="1533475"/>
            <a:ext cx="1091966" cy="461665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7030A0"/>
                </a:solidFill>
                <a:latin typeface="Bernard MT Condensed" pitchFamily="18" charset="0"/>
              </a:rPr>
              <a:t>CYP2D6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55104"/>
            <a:ext cx="2590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Genetic Variation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28600" y="2447875"/>
            <a:ext cx="8991600" cy="7591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When polymorphism occurs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 metabolizing capacity of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CYP2D6 </a:t>
            </a:r>
          </a:p>
          <a:p>
            <a:pPr>
              <a:lnSpc>
                <a:spcPts val="26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i.e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 those </a:t>
            </a: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  <a:sym typeface="Wingdings 3"/>
              </a:rPr>
              <a:t>who exhibit the polymorphism become poor </a:t>
            </a: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</a:rPr>
              <a:t>metabolizers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: 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  <a:cs typeface="Times New Roman" pitchFamily="18" charset="0"/>
              <a:sym typeface="Wingdings 3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28600" y="3167770"/>
            <a:ext cx="8991600" cy="20928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  <a:sym typeface="Wingdings 3"/>
              </a:rPr>
              <a:t>1.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Metabolism of some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neuroleptics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tricyclic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antidepressants,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antianginals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agent (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perihexiline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),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antiarrhythmics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(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propafenone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metoprolol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) is suppressed 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so side effects &amp; toxicity develop. i.e.  </a:t>
            </a:r>
          </a:p>
          <a:p>
            <a:pPr marL="365760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Neuropathy after therapeutic doses of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perihexiline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  <a:p>
            <a:pPr marL="365760">
              <a:lnSpc>
                <a:spcPts val="2600"/>
              </a:lnSpc>
              <a:buBlip>
                <a:blip r:embed="rId2"/>
              </a:buBlip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Bradycardias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&amp; arrhythmias on therapeutic dose of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propafenone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   or 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metaprolol</a:t>
            </a:r>
            <a:endParaRPr lang="en-US" sz="2400" b="1" dirty="0" smtClean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85750" y="5238621"/>
            <a:ext cx="8534400" cy="10926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600"/>
              </a:lnSpc>
            </a:pPr>
            <a:r>
              <a:rPr lang="en-US" sz="2400" b="1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Narrow" pitchFamily="34" charset="0"/>
                <a:cs typeface="Times New Roman" pitchFamily="18" charset="0"/>
                <a:sym typeface="Wingdings 3"/>
              </a:rPr>
              <a:t>2.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 pro-drugs cannot be converted to their  therapeutically active metabolite;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e.g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poor analgesia with codeine &amp; tramadol because they are not transformed into active forms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228600" y="729447"/>
            <a:ext cx="8633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Genetic polymorphisms in CYT P450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isoenzymes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have been observed &amp; are reasons behind the </a:t>
            </a:r>
            <a:r>
              <a:rPr lang="en-US" sz="2400" dirty="0" smtClean="0">
                <a:solidFill>
                  <a:srgbClr val="66FFFF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Bernard MT Condensed" pitchFamily="18" charset="0"/>
              </a:rPr>
              <a:t>ALTERED RESPONSE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to drug therapy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04800" y="3326993"/>
            <a:ext cx="8610600" cy="160043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Polymorphism in CYP2C19 shows increased &amp; prolonged action of its substrates as omeprazole </a:t>
            </a:r>
          </a:p>
          <a:p>
            <a:pPr>
              <a:lnSpc>
                <a:spcPts val="2700"/>
              </a:lnSpc>
              <a:spcBef>
                <a:spcPts val="600"/>
              </a:spcBef>
            </a:pP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This has been an advantage as in those variants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 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cure rates in peptic ulcer patient with H</a:t>
            </a:r>
            <a:r>
              <a:rPr lang="en-US" sz="2400" b="1" i="1" dirty="0" smtClean="0">
                <a:solidFill>
                  <a:schemeClr val="bg1"/>
                </a:solidFill>
                <a:latin typeface="Arial Narrow" pitchFamily="34" charset="0"/>
              </a:rPr>
              <a:t>elicobacter pylori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.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304800" y="1447800"/>
            <a:ext cx="8763000" cy="11541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ts val="2700"/>
              </a:lnSpc>
            </a:pP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Warfarin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phenytoin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, &amp;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tolbutamide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are examples of drugs with narrow therapeutic index that are metabolized by CYP2C9. </a:t>
            </a:r>
          </a:p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Clearance of these drugs is impaired in genetic variation of the enzyme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304800" y="990600"/>
            <a:ext cx="1035861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Bernard MT Condensed" pitchFamily="18" charset="0"/>
              </a:rPr>
              <a:t>CYP2C9. </a:t>
            </a:r>
            <a:endParaRPr lang="en-US" sz="20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304800" y="2850683"/>
            <a:ext cx="1002197" cy="400110"/>
          </a:xfrm>
          <a:prstGeom prst="rect">
            <a:avLst/>
          </a:prstGeom>
          <a:solidFill>
            <a:schemeClr val="bg1"/>
          </a:solidFill>
          <a:ln>
            <a:solidFill>
              <a:srgbClr val="FF00FF"/>
            </a:solidFill>
          </a:ln>
        </p:spPr>
        <p:txBody>
          <a:bodyPr wrap="none">
            <a:spAutoFit/>
          </a:bodyPr>
          <a:lstStyle/>
          <a:p>
            <a:r>
              <a:rPr lang="en-US" sz="2000" dirty="0" smtClean="0">
                <a:solidFill>
                  <a:srgbClr val="7030A0"/>
                </a:solidFill>
                <a:latin typeface="Bernard MT Condensed" pitchFamily="18" charset="0"/>
              </a:rPr>
              <a:t>CYP2C19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304800" y="255104"/>
            <a:ext cx="2590800" cy="523220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7030A0"/>
                </a:solidFill>
                <a:latin typeface="Bernard MT Condensed" pitchFamily="18" charset="0"/>
              </a:rPr>
              <a:t>Genetic Variation</a:t>
            </a:r>
            <a:endParaRPr lang="en-US" sz="28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7239000" y="4724400"/>
            <a:ext cx="1143000" cy="461665"/>
          </a:xfrm>
          <a:prstGeom prst="rect">
            <a:avLst/>
          </a:prstGeom>
          <a:solidFill>
            <a:schemeClr val="bg1"/>
          </a:solidFill>
          <a:ln w="28575">
            <a:solidFill>
              <a:srgbClr val="FF00FF"/>
            </a:solidFill>
          </a:ln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7030A0"/>
                </a:solidFill>
                <a:latin typeface="Arial Narrow" pitchFamily="34" charset="0"/>
                <a:cs typeface="Times New Roman" pitchFamily="18" charset="0"/>
                <a:sym typeface="Wingdings 3"/>
              </a:rPr>
              <a:t>Benefit</a:t>
            </a:r>
            <a:endParaRPr lang="en-US" sz="2200" dirty="0">
              <a:solidFill>
                <a:srgbClr val="7030A0"/>
              </a:solidFill>
              <a:latin typeface="Bernard MT Condensed" pitchFamily="18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6" descr="http://www.pharmacology2000.com/General/Pharmacokinetics/p450struct2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9968293" flipH="1">
            <a:off x="3194128" y="3764172"/>
            <a:ext cx="2209800" cy="1449797"/>
          </a:xfrm>
          <a:prstGeom prst="rect">
            <a:avLst/>
          </a:prstGeom>
          <a:noFill/>
        </p:spPr>
      </p:pic>
      <p:pic>
        <p:nvPicPr>
          <p:cNvPr id="3" name="Picture 8" descr="http://whydetox.net/wp-content/uploads/2010/11/liver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779"/>
          <a:stretch>
            <a:fillRect/>
          </a:stretch>
        </p:blipFill>
        <p:spPr bwMode="auto">
          <a:xfrm>
            <a:off x="685800" y="3755347"/>
            <a:ext cx="3276600" cy="3026451"/>
          </a:xfrm>
          <a:prstGeom prst="rect">
            <a:avLst/>
          </a:prstGeom>
          <a:noFill/>
        </p:spPr>
      </p:pic>
      <p:sp>
        <p:nvSpPr>
          <p:cNvPr id="14" name="Rectangle 13"/>
          <p:cNvSpPr/>
          <p:nvPr/>
        </p:nvSpPr>
        <p:spPr>
          <a:xfrm>
            <a:off x="3581400" y="4230469"/>
            <a:ext cx="4876800" cy="1560731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36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36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191000" y="5646003"/>
            <a:ext cx="4419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Occurs mainly in the </a:t>
            </a:r>
          </a:p>
          <a:p>
            <a:pPr algn="r"/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“METABOLIC CLEARING HOUSE"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3" name="Curved Up Arrow 12"/>
          <p:cNvSpPr/>
          <p:nvPr/>
        </p:nvSpPr>
        <p:spPr>
          <a:xfrm rot="2760521" flipH="1">
            <a:off x="2179312" y="5155883"/>
            <a:ext cx="2194574" cy="846986"/>
          </a:xfrm>
          <a:prstGeom prst="curvedUpArrow">
            <a:avLst>
              <a:gd name="adj1" fmla="val 17859"/>
              <a:gd name="adj2" fmla="val 50000"/>
              <a:gd name="adj3" fmla="val 25000"/>
            </a:avLst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7696200" y="3276600"/>
            <a:ext cx="12192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?</a:t>
            </a:r>
            <a:endParaRPr lang="en-US" sz="6600" b="1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4724400" y="2743200"/>
            <a:ext cx="42672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Identified as foreign substances that body must get rid of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8" name="Rectangle 17"/>
          <p:cNvSpPr/>
          <p:nvPr/>
        </p:nvSpPr>
        <p:spPr>
          <a:xfrm>
            <a:off x="4648200" y="500896"/>
            <a:ext cx="4114800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Being mostly </a:t>
            </a:r>
            <a:r>
              <a:rPr lang="en-US" sz="2400" b="1" dirty="0" err="1" smtClean="0">
                <a:solidFill>
                  <a:schemeClr val="bg1"/>
                </a:solidFill>
                <a:latin typeface="Arial Narrow" pitchFamily="34" charset="0"/>
              </a:rPr>
              <a:t>lipophylic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The liver subjects them to </a:t>
            </a:r>
            <a:r>
              <a:rPr lang="en-US" sz="2400" b="1" dirty="0" smtClean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chemical transformation</a:t>
            </a:r>
            <a:r>
              <a:rPr lang="en-US" sz="2400" b="1" u="heavy" dirty="0" smtClean="0">
                <a:solidFill>
                  <a:schemeClr val="bg1"/>
                </a:solidFill>
                <a:uFill>
                  <a:solidFill>
                    <a:srgbClr val="0000FF"/>
                  </a:solidFill>
                </a:uFill>
                <a:latin typeface="Arial Narrow" pitchFamily="34" charset="0"/>
              </a:rPr>
              <a:t> </a:t>
            </a:r>
            <a:r>
              <a:rPr lang="en-US" sz="2400" b="1" dirty="0" smtClean="0">
                <a:solidFill>
                  <a:srgbClr val="FFFF00"/>
                </a:solidFill>
                <a:latin typeface="Arial Narrow" pitchFamily="34" charset="0"/>
              </a:rPr>
              <a:t>(METABOLISM)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 </a:t>
            </a:r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to become inactive &amp; easily EXCRETED.  </a:t>
            </a:r>
            <a:endParaRPr lang="en-US" sz="2400" dirty="0">
              <a:solidFill>
                <a:schemeClr val="bg1"/>
              </a:solidFill>
            </a:endParaRPr>
          </a:p>
        </p:txBody>
      </p:sp>
      <p:sp>
        <p:nvSpPr>
          <p:cNvPr id="19" name="Up Arrow 18"/>
          <p:cNvSpPr/>
          <p:nvPr/>
        </p:nvSpPr>
        <p:spPr>
          <a:xfrm>
            <a:off x="8077200" y="2209800"/>
            <a:ext cx="304800" cy="533400"/>
          </a:xfrm>
          <a:prstGeom prst="upArrow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/>
          <p:cNvSpPr/>
          <p:nvPr/>
        </p:nvSpPr>
        <p:spPr>
          <a:xfrm>
            <a:off x="1219200" y="2312504"/>
            <a:ext cx="24384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Non-Polar product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1676400" y="1443335"/>
            <a:ext cx="18288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Polar product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1257300" y="554646"/>
            <a:ext cx="26670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RENAL Elimination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990600" y="3174835"/>
            <a:ext cx="2743200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 smtClean="0">
                <a:solidFill>
                  <a:schemeClr val="bg1"/>
                </a:solidFill>
                <a:latin typeface="Arial Narrow" pitchFamily="34" charset="0"/>
              </a:rPr>
              <a:t>BILIARY Elimination</a:t>
            </a:r>
            <a:endParaRPr lang="en-US" sz="24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15" name="Up Arrow 14"/>
          <p:cNvSpPr/>
          <p:nvPr/>
        </p:nvSpPr>
        <p:spPr>
          <a:xfrm rot="14807002">
            <a:off x="3880056" y="2057229"/>
            <a:ext cx="381000" cy="762000"/>
          </a:xfrm>
          <a:prstGeom prst="upArrow">
            <a:avLst>
              <a:gd name="adj1" fmla="val 34681"/>
              <a:gd name="adj2" fmla="val 50000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Up Arrow 20"/>
          <p:cNvSpPr/>
          <p:nvPr/>
        </p:nvSpPr>
        <p:spPr>
          <a:xfrm rot="17516111">
            <a:off x="3879530" y="1491475"/>
            <a:ext cx="381000" cy="762000"/>
          </a:xfrm>
          <a:prstGeom prst="upArrow">
            <a:avLst>
              <a:gd name="adj1" fmla="val 34681"/>
              <a:gd name="adj2" fmla="val 50000"/>
            </a:avLst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Down Arrow 25"/>
          <p:cNvSpPr/>
          <p:nvPr/>
        </p:nvSpPr>
        <p:spPr>
          <a:xfrm>
            <a:off x="1676400" y="2859412"/>
            <a:ext cx="1066800" cy="2286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Down Arrow 26"/>
          <p:cNvSpPr/>
          <p:nvPr/>
        </p:nvSpPr>
        <p:spPr>
          <a:xfrm flipV="1">
            <a:off x="1790700" y="1143677"/>
            <a:ext cx="1066800" cy="228600"/>
          </a:xfrm>
          <a:prstGeom prst="downArrow">
            <a:avLst/>
          </a:prstGeom>
          <a:solidFill>
            <a:srgbClr val="C0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4" name="TextBox 3"/>
          <p:cNvSpPr txBox="1"/>
          <p:nvPr/>
        </p:nvSpPr>
        <p:spPr>
          <a:xfrm>
            <a:off x="361950" y="102445"/>
            <a:ext cx="67818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>
                <a:solidFill>
                  <a:srgbClr val="E60073"/>
                </a:solidFill>
              </a:rPr>
              <a:t>Where do drug </a:t>
            </a:r>
            <a:r>
              <a:rPr lang="en-US" sz="2400" b="1" dirty="0" err="1" smtClean="0">
                <a:solidFill>
                  <a:srgbClr val="E60073"/>
                </a:solidFill>
              </a:rPr>
              <a:t>biotransformations</a:t>
            </a:r>
            <a:r>
              <a:rPr lang="en-US" sz="2400" b="1" dirty="0" smtClean="0">
                <a:solidFill>
                  <a:srgbClr val="E60073"/>
                </a:solidFill>
              </a:rPr>
              <a:t> occur ?</a:t>
            </a:r>
            <a:endParaRPr lang="en-US" sz="2400" b="1" dirty="0">
              <a:solidFill>
                <a:srgbClr val="E60073"/>
              </a:solidFill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Group 11"/>
          <p:cNvGrpSpPr/>
          <p:nvPr/>
        </p:nvGrpSpPr>
        <p:grpSpPr>
          <a:xfrm>
            <a:off x="609601" y="3810000"/>
            <a:ext cx="4191000" cy="3048000"/>
            <a:chOff x="609600" y="2283224"/>
            <a:chExt cx="6335211" cy="4574776"/>
          </a:xfrm>
        </p:grpSpPr>
        <p:pic>
          <p:nvPicPr>
            <p:cNvPr id="3" name="Picture 4" descr="http://people.eku.edu/ritchisong/301images/Endoplasmic_reticulum.jpg"/>
            <p:cNvPicPr>
              <a:picLocks noChangeAspect="1" noChangeArrowheads="1"/>
            </p:cNvPicPr>
            <p:nvPr/>
          </p:nvPicPr>
          <p:blipFill>
            <a:blip r:embed="rId3" cstate="print"/>
            <a:srcRect l="5818" t="20364" r="1091" b="4000"/>
            <a:stretch>
              <a:fillRect/>
            </a:stretch>
          </p:blipFill>
          <p:spPr bwMode="auto">
            <a:xfrm>
              <a:off x="2819400" y="2971800"/>
              <a:ext cx="2438400" cy="1981200"/>
            </a:xfrm>
            <a:prstGeom prst="snipRoundRect">
              <a:avLst>
                <a:gd name="adj1" fmla="val 25363"/>
                <a:gd name="adj2" fmla="val 42754"/>
              </a:avLst>
            </a:prstGeom>
            <a:noFill/>
            <a:ln>
              <a:noFill/>
            </a:ln>
          </p:spPr>
        </p:pic>
        <p:pic>
          <p:nvPicPr>
            <p:cNvPr id="5" name="Picture 8" descr="http://whydetox.net/wp-content/uploads/2010/11/liver.jpg"/>
            <p:cNvPicPr>
              <a:picLocks noChangeAspect="1" noChangeArrowheads="1"/>
            </p:cNvPicPr>
            <p:nvPr/>
          </p:nvPicPr>
          <p:blipFill>
            <a:blip r:embed="rId4" cstate="print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609600" y="3385984"/>
              <a:ext cx="3429000" cy="3472016"/>
            </a:xfrm>
            <a:prstGeom prst="rect">
              <a:avLst/>
            </a:prstGeom>
            <a:noFill/>
          </p:spPr>
        </p:pic>
        <p:pic>
          <p:nvPicPr>
            <p:cNvPr id="6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9968293" flipH="1">
              <a:off x="4735011" y="3350022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7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9968293" flipH="1">
              <a:off x="4354010" y="2816623"/>
              <a:ext cx="2209800" cy="914400"/>
            </a:xfrm>
            <a:prstGeom prst="rect">
              <a:avLst/>
            </a:prstGeom>
            <a:noFill/>
          </p:spPr>
        </p:pic>
        <p:pic>
          <p:nvPicPr>
            <p:cNvPr id="8" name="Picture 6" descr="http://www.pharmacology2000.com/General/Pharmacokinetics/p450struct2.gif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 rot="19968293" flipH="1">
              <a:off x="3973009" y="2283224"/>
              <a:ext cx="2209800" cy="914400"/>
            </a:xfrm>
            <a:prstGeom prst="rect">
              <a:avLst/>
            </a:prstGeom>
            <a:noFill/>
          </p:spPr>
        </p:pic>
      </p:grpSp>
      <p:sp>
        <p:nvSpPr>
          <p:cNvPr id="9" name="Rectangle 8"/>
          <p:cNvSpPr/>
          <p:nvPr/>
        </p:nvSpPr>
        <p:spPr>
          <a:xfrm>
            <a:off x="533400" y="3163669"/>
            <a:ext cx="5410200" cy="6185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5400" b="1" dirty="0" smtClean="0">
                <a:ln w="19050">
                  <a:solidFill>
                    <a:schemeClr val="bg1"/>
                  </a:solidFill>
                  <a:prstDash val="solid"/>
                </a:ln>
                <a:solidFill>
                  <a:srgbClr val="C00000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CYTOCHROME SYSTEM</a:t>
            </a:r>
            <a:endParaRPr lang="en-US" sz="5400" b="1" dirty="0">
              <a:ln w="19050">
                <a:solidFill>
                  <a:schemeClr val="bg1"/>
                </a:solidFill>
                <a:prstDash val="solid"/>
              </a:ln>
              <a:solidFill>
                <a:srgbClr val="C00000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819400" y="5029200"/>
            <a:ext cx="3733800" cy="10668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3200" b="1" cap="none" spc="200" dirty="0" smtClean="0">
                <a:ln w="2921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3200" b="1" cap="none" spc="200" dirty="0">
              <a:ln w="29210">
                <a:solidFill>
                  <a:schemeClr val="bg1"/>
                </a:solidFill>
              </a:ln>
              <a:solidFill>
                <a:srgbClr val="C00000"/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5565920" y="4250333"/>
            <a:ext cx="457200" cy="646331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3600" b="1" cap="none" spc="50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&amp;</a:t>
            </a:r>
            <a:endParaRPr lang="en-US" sz="3600" b="1" cap="none" spc="50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5943600" y="228600"/>
            <a:ext cx="4800600" cy="618630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G</a:t>
            </a: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O</a:t>
            </a:r>
          </a:p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O</a:t>
            </a: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D</a:t>
            </a:r>
          </a:p>
          <a:p>
            <a:endParaRPr lang="en-US" sz="1200" cap="none" spc="0" dirty="0" smtClean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adway" pitchFamily="82" charset="0"/>
            </a:endParaRP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L</a:t>
            </a:r>
          </a:p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  U</a:t>
            </a:r>
          </a:p>
          <a:p>
            <a:r>
              <a:rPr lang="en-US" sz="480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    C</a:t>
            </a:r>
          </a:p>
          <a:p>
            <a:r>
              <a:rPr lang="en-US" sz="4800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Broadway" pitchFamily="82" charset="0"/>
              </a:rPr>
              <a:t>              K</a:t>
            </a:r>
            <a:endParaRPr lang="en-US" sz="4800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Broadway" pitchFamily="82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8" presetClass="entr" presetSubtype="0" accel="5000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set>
                                      <p:cBhvr>
                                        <p:cTn id="7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o>
                                        <p:strVal val="-45.0"/>
                                      </p:to>
                                    </p:set>
                                    <p:anim calcmode="lin" valueType="num">
                                      <p:cBhvr>
                                        <p:cTn id="8" dur="455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45"/>
                                          </p:val>
                                        </p:tav>
                                        <p:tav tm="69900">
                                          <p:val>
                                            <p:fltVal val="45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5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56" decel="50000" autoRev="1" fill="hold">
                                          <p:stCondLst>
                                            <p:cond delay="455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(0.354*#ppt_w-0.172*#ppt_h)-#ppt_h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36" fill="hold">
                                          <p:stCondLst>
                                            <p:cond delay="864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(0.354*#ppt_w-0.172*#ppt_h)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bg2">
                <a:lumMod val="50000"/>
              </a:schemeClr>
            </a:gs>
            <a:gs pos="50000">
              <a:srgbClr val="0070C0"/>
            </a:gs>
            <a:gs pos="100000">
              <a:srgbClr val="0000FF"/>
            </a:gs>
          </a:gsLst>
          <a:path path="circle">
            <a:fillToRect l="100000" b="100000"/>
          </a:path>
          <a:tileRect t="-100000" r="-10000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3962400" y="5791200"/>
            <a:ext cx="4876800" cy="762000"/>
          </a:xfrm>
          <a:prstGeom prst="rect">
            <a:avLst/>
          </a:prstGeom>
          <a:noFill/>
        </p:spPr>
        <p:txBody>
          <a:bodyPr wrap="square" lIns="91440" tIns="45720" rIns="91440" bIns="45720">
            <a:prstTxWarp prst="textInflateBottom">
              <a:avLst/>
            </a:prstTxWarp>
            <a:spAutoFit/>
          </a:bodyPr>
          <a:lstStyle/>
          <a:p>
            <a:pPr algn="r"/>
            <a:r>
              <a:rPr lang="en-US" sz="2400" b="1" cap="none" spc="200" dirty="0" smtClean="0">
                <a:ln w="29210">
                  <a:solidFill>
                    <a:schemeClr val="accent3">
                      <a:tint val="10000"/>
                    </a:schemeClr>
                  </a:solidFill>
                </a:ln>
                <a:solidFill>
                  <a:schemeClr val="accent3">
                    <a:satMod val="200000"/>
                    <a:alpha val="50000"/>
                  </a:schemeClr>
                </a:solidFill>
                <a:effectLst>
                  <a:glow rad="228600">
                    <a:schemeClr val="accent5">
                      <a:satMod val="175000"/>
                      <a:alpha val="40000"/>
                    </a:schemeClr>
                  </a:glow>
                </a:effectLst>
                <a:latin typeface="Comic Sans MS" pitchFamily="66" charset="0"/>
              </a:rPr>
              <a:t>DRUG METABOLISM</a:t>
            </a:r>
            <a:endParaRPr lang="en-US" sz="2400" b="1" cap="none" spc="200" dirty="0">
              <a:ln w="29210">
                <a:solidFill>
                  <a:schemeClr val="accent3">
                    <a:tint val="10000"/>
                  </a:schemeClr>
                </a:solidFill>
              </a:ln>
              <a:solidFill>
                <a:schemeClr val="accent3">
                  <a:satMod val="200000"/>
                  <a:alpha val="50000"/>
                </a:schemeClr>
              </a:solidFill>
              <a:effectLst>
                <a:glow rad="228600">
                  <a:schemeClr val="accent5">
                    <a:satMod val="175000"/>
                    <a:alpha val="40000"/>
                  </a:schemeClr>
                </a:glow>
              </a:effectLst>
              <a:latin typeface="Comic Sans MS" pitchFamily="66" charset="0"/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4762500" y="2438400"/>
            <a:ext cx="4114800" cy="76944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</a:schemeClr>
              </a:gs>
              <a:gs pos="50000">
                <a:srgbClr val="0070C0">
                  <a:alpha val="85000"/>
                </a:srgbClr>
              </a:gs>
              <a:gs pos="100000">
                <a:srgbClr val="0000FF">
                  <a:alpha val="72000"/>
                </a:srgbClr>
              </a:gs>
            </a:gsLst>
            <a:path path="circle">
              <a:fillToRect t="100000" r="100000"/>
            </a:path>
            <a:tileRect l="-100000" b="-100000"/>
          </a:gradFill>
        </p:spPr>
        <p:txBody>
          <a:bodyPr wrap="square">
            <a:spAutoFit/>
          </a:bodyPr>
          <a:lstStyle/>
          <a:p>
            <a:pPr algn="r"/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Phase II</a:t>
            </a:r>
          </a:p>
          <a:p>
            <a:pPr algn="r"/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Conjugation</a:t>
            </a:r>
            <a:endParaRPr lang="en-US" sz="2200" dirty="0">
              <a:solidFill>
                <a:schemeClr val="bg1"/>
              </a:solidFill>
              <a:latin typeface="Bernard MT Condensed" pitchFamily="18" charset="0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4752975" y="3657600"/>
            <a:ext cx="4114800" cy="769441"/>
          </a:xfrm>
          <a:prstGeom prst="rect">
            <a:avLst/>
          </a:prstGeom>
          <a:gradFill flip="none" rotWithShape="1">
            <a:gsLst>
              <a:gs pos="0">
                <a:schemeClr val="bg2">
                  <a:lumMod val="50000"/>
                  <a:alpha val="66000"/>
                </a:schemeClr>
              </a:gs>
              <a:gs pos="50000">
                <a:srgbClr val="0070C0">
                  <a:alpha val="85000"/>
                </a:srgbClr>
              </a:gs>
              <a:gs pos="100000">
                <a:srgbClr val="0000FF">
                  <a:alpha val="72000"/>
                </a:srgbClr>
              </a:gs>
            </a:gsLst>
            <a:path path="circle">
              <a:fillToRect l="100000" t="100000"/>
            </a:path>
            <a:tileRect r="-100000" b="-100000"/>
          </a:gradFill>
        </p:spPr>
        <p:txBody>
          <a:bodyPr wrap="square">
            <a:spAutoFit/>
          </a:bodyPr>
          <a:lstStyle/>
          <a:p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Phase I</a:t>
            </a:r>
          </a:p>
          <a:p>
            <a:r>
              <a:rPr lang="en-US" sz="2200" dirty="0" smtClean="0">
                <a:solidFill>
                  <a:schemeClr val="bg1"/>
                </a:solidFill>
                <a:latin typeface="Bernard MT Condensed" pitchFamily="18" charset="0"/>
              </a:rPr>
              <a:t>OXIDATION</a:t>
            </a:r>
            <a:r>
              <a:rPr lang="en-US" sz="2200" dirty="0" smtClean="0">
                <a:solidFill>
                  <a:schemeClr val="bg1"/>
                </a:solidFill>
                <a:latin typeface="Cooper Black" pitchFamily="18" charset="0"/>
              </a:rPr>
              <a:t> /</a:t>
            </a:r>
            <a:r>
              <a:rPr lang="en-US" dirty="0" smtClean="0">
                <a:solidFill>
                  <a:schemeClr val="bg1"/>
                </a:solidFill>
                <a:latin typeface="Cooper Black" pitchFamily="18" charset="0"/>
              </a:rPr>
              <a:t>Reduction/Hydrolysis </a:t>
            </a:r>
            <a:endParaRPr lang="en-US" sz="2400" dirty="0">
              <a:solidFill>
                <a:schemeClr val="bg1"/>
              </a:solidFill>
              <a:latin typeface="Cooper Black" pitchFamily="18" charset="0"/>
            </a:endParaRPr>
          </a:p>
        </p:txBody>
      </p:sp>
      <p:sp>
        <p:nvSpPr>
          <p:cNvPr id="16" name="Up Arrow 15"/>
          <p:cNvSpPr/>
          <p:nvPr/>
        </p:nvSpPr>
        <p:spPr>
          <a:xfrm>
            <a:off x="8001000" y="3200400"/>
            <a:ext cx="304800" cy="685800"/>
          </a:xfrm>
          <a:prstGeom prst="upArrow">
            <a:avLst/>
          </a:prstGeom>
          <a:solidFill>
            <a:srgbClr val="9E0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5334000" y="130076"/>
            <a:ext cx="3810000" cy="18620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Inactive product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Active metabolite;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Similar to parent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More active than parent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A product with different effect</a:t>
            </a:r>
          </a:p>
          <a:p>
            <a:pPr>
              <a:lnSpc>
                <a:spcPts val="2300"/>
              </a:lnSpc>
              <a:buBlip>
                <a:blip r:embed="rId2"/>
              </a:buBlip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 Toxic metabolite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pic>
        <p:nvPicPr>
          <p:cNvPr id="13" name="Picture 2" descr="Phase I Drug Oxidation"/>
          <p:cNvPicPr>
            <a:picLocks noChangeAspect="1" noChangeArrowheads="1"/>
          </p:cNvPicPr>
          <p:nvPr/>
        </p:nvPicPr>
        <p:blipFill>
          <a:blip r:embed="rId3" cstate="print">
            <a:lum contrast="20000"/>
          </a:blip>
          <a:srcRect l="7632" t="40667" r="4198" b="13376"/>
          <a:stretch>
            <a:fillRect/>
          </a:stretch>
        </p:blipFill>
        <p:spPr bwMode="auto">
          <a:xfrm>
            <a:off x="152400" y="2476500"/>
            <a:ext cx="4495800" cy="1905000"/>
          </a:xfrm>
          <a:prstGeom prst="rect">
            <a:avLst/>
          </a:prstGeom>
          <a:noFill/>
        </p:spPr>
      </p:pic>
      <p:grpSp>
        <p:nvGrpSpPr>
          <p:cNvPr id="12" name="Group 11"/>
          <p:cNvGrpSpPr/>
          <p:nvPr/>
        </p:nvGrpSpPr>
        <p:grpSpPr>
          <a:xfrm>
            <a:off x="8001000" y="3200400"/>
            <a:ext cx="990600" cy="2209800"/>
            <a:chOff x="7391400" y="3505200"/>
            <a:chExt cx="990600" cy="1676400"/>
          </a:xfrm>
        </p:grpSpPr>
        <p:sp>
          <p:nvSpPr>
            <p:cNvPr id="15" name="Up Arrow 14"/>
            <p:cNvSpPr/>
            <p:nvPr/>
          </p:nvSpPr>
          <p:spPr>
            <a:xfrm>
              <a:off x="8077200" y="3505200"/>
              <a:ext cx="304800" cy="1676400"/>
            </a:xfrm>
            <a:prstGeom prst="upArrow">
              <a:avLst/>
            </a:prstGeom>
            <a:solidFill>
              <a:srgbClr val="9E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Up Arrow 16"/>
            <p:cNvSpPr/>
            <p:nvPr/>
          </p:nvSpPr>
          <p:spPr>
            <a:xfrm>
              <a:off x="7391400" y="4487917"/>
              <a:ext cx="304800" cy="693683"/>
            </a:xfrm>
            <a:prstGeom prst="upArrow">
              <a:avLst/>
            </a:prstGeom>
            <a:solidFill>
              <a:srgbClr val="9E0000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9" name="Rectangle 18"/>
          <p:cNvSpPr/>
          <p:nvPr/>
        </p:nvSpPr>
        <p:spPr>
          <a:xfrm>
            <a:off x="4800600" y="4572000"/>
            <a:ext cx="3886200" cy="3899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Wave1">
              <a:avLst/>
            </a:prstTxWarp>
            <a:spAutoFit/>
          </a:bodyPr>
          <a:lstStyle/>
          <a:p>
            <a:pPr algn="ctr"/>
            <a:r>
              <a:rPr lang="en-US" sz="36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60007" dist="310007" dir="7680000" sy="30000" kx="1300200" algn="ctr" rotWithShape="0">
                    <a:prstClr val="black">
                      <a:alpha val="32000"/>
                    </a:prstClr>
                  </a:outerShdw>
                  <a:reflection blurRad="6350" stA="60000" endA="900" endPos="60000" dist="60007" dir="5400000" sy="-100000" algn="bl" rotWithShape="0"/>
                </a:effectLst>
                <a:latin typeface="Arial Narrow" pitchFamily="34" charset="0"/>
              </a:rPr>
              <a:t>CYTOCHROME SYSTEM</a:t>
            </a:r>
            <a:endParaRPr lang="en-US" sz="36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60007" dist="310007" dir="7680000" sy="30000" kx="1300200" algn="ctr" rotWithShape="0">
                  <a:prstClr val="black">
                    <a:alpha val="32000"/>
                  </a:prstClr>
                </a:outerShdw>
                <a:reflection blurRad="6350" stA="60000" endA="900" endPos="60000" dist="60007" dir="5400000" sy="-100000" algn="bl" rotWithShape="0"/>
              </a:effectLst>
            </a:endParaRPr>
          </a:p>
        </p:txBody>
      </p:sp>
      <p:sp>
        <p:nvSpPr>
          <p:cNvPr id="20" name="Rectangle 19"/>
          <p:cNvSpPr/>
          <p:nvPr/>
        </p:nvSpPr>
        <p:spPr>
          <a:xfrm>
            <a:off x="2590800" y="1905000"/>
            <a:ext cx="838200" cy="2590800"/>
          </a:xfrm>
          <a:prstGeom prst="rect">
            <a:avLst/>
          </a:prstGeom>
          <a:noFill/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Rectangle 20"/>
          <p:cNvSpPr/>
          <p:nvPr/>
        </p:nvSpPr>
        <p:spPr>
          <a:xfrm>
            <a:off x="609600" y="762000"/>
            <a:ext cx="4343400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2200" b="1" dirty="0" smtClean="0">
                <a:solidFill>
                  <a:srgbClr val="FEE52E"/>
                </a:solidFill>
                <a:latin typeface="Arial Narrow" pitchFamily="34" charset="0"/>
              </a:rPr>
              <a:t>“ </a:t>
            </a:r>
            <a:r>
              <a:rPr lang="en-US" sz="2200" dirty="0" smtClean="0">
                <a:solidFill>
                  <a:srgbClr val="FEE52E"/>
                </a:solidFill>
                <a:latin typeface="Bernard MT Condensed" pitchFamily="18" charset="0"/>
              </a:rPr>
              <a:t>Cytochrome P450</a:t>
            </a:r>
            <a:r>
              <a:rPr lang="en-US" sz="2200" b="1" dirty="0" smtClean="0">
                <a:solidFill>
                  <a:srgbClr val="FEE52E"/>
                </a:solidFill>
                <a:latin typeface="Arial Narrow" pitchFamily="34" charset="0"/>
              </a:rPr>
              <a:t>“ “ CYT 450” </a:t>
            </a:r>
            <a:r>
              <a:rPr lang="en-US" sz="2200" b="1" dirty="0">
                <a:solidFill>
                  <a:schemeClr val="bg1"/>
                </a:solidFill>
                <a:latin typeface="Arial Narrow" pitchFamily="34" charset="0"/>
              </a:rPr>
              <a:t>S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uperfamily is the terminal rate limiting oxidase of this system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152400" y="4572000"/>
            <a:ext cx="4495800" cy="977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ts val="2300"/>
              </a:lnSpc>
            </a:pP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Its enzymes are part of a cascade</a:t>
            </a:r>
          </a:p>
          <a:p>
            <a:pPr algn="ctr">
              <a:lnSpc>
                <a:spcPts val="2300"/>
              </a:lnSpc>
            </a:pPr>
            <a:r>
              <a:rPr lang="en-US" sz="2200" b="1" smtClean="0">
                <a:solidFill>
                  <a:schemeClr val="bg1"/>
                </a:solidFill>
                <a:latin typeface="Arial Narrow" pitchFamily="34" charset="0"/>
                <a:sym typeface="Wingdings"/>
              </a:rPr>
              <a:t></a:t>
            </a:r>
            <a:r>
              <a:rPr lang="en-US" sz="2200" b="1" smtClean="0">
                <a:solidFill>
                  <a:schemeClr val="bg1"/>
                </a:solidFill>
                <a:latin typeface="Arial Narrow" pitchFamily="34" charset="0"/>
              </a:rPr>
              <a:t> transfers </a:t>
            </a:r>
            <a:r>
              <a:rPr lang="en-US" sz="2200" b="1" dirty="0" smtClean="0">
                <a:solidFill>
                  <a:schemeClr val="bg1"/>
                </a:solidFill>
                <a:latin typeface="Arial Narrow" pitchFamily="34" charset="0"/>
              </a:rPr>
              <a:t>electrons from molecular oxygen to oxidize the drugs</a:t>
            </a:r>
            <a:endParaRPr lang="en-US" sz="2200" b="1" dirty="0">
              <a:solidFill>
                <a:schemeClr val="bg1"/>
              </a:solidFill>
              <a:latin typeface="Arial Narrow" pitchFamily="34" charset="0"/>
            </a:endParaRPr>
          </a:p>
        </p:txBody>
      </p:sp>
      <p:sp>
        <p:nvSpPr>
          <p:cNvPr id="24" name="Rectangle 23"/>
          <p:cNvSpPr/>
          <p:nvPr/>
        </p:nvSpPr>
        <p:spPr>
          <a:xfrm>
            <a:off x="8229600" y="1600200"/>
            <a:ext cx="1066800" cy="1107996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en-US" sz="6600" b="1" dirty="0" smtClean="0">
                <a:ln w="11430">
                  <a:solidFill>
                    <a:schemeClr val="bg1"/>
                  </a:solidFill>
                </a:ln>
                <a:solidFill>
                  <a:srgbClr val="C0000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latin typeface="+mj-lt"/>
              </a:rPr>
              <a:t>?</a:t>
            </a:r>
            <a:endParaRPr lang="en-US" sz="6600" b="1" dirty="0">
              <a:ln w="11430">
                <a:solidFill>
                  <a:schemeClr val="bg1"/>
                </a:solidFill>
              </a:ln>
              <a:solidFill>
                <a:srgbClr val="C00000"/>
              </a:soli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  <a:latin typeface="+mj-lt"/>
            </a:endParaRPr>
          </a:p>
        </p:txBody>
      </p:sp>
      <p:sp>
        <p:nvSpPr>
          <p:cNvPr id="25" name="Oval 24"/>
          <p:cNvSpPr/>
          <p:nvPr/>
        </p:nvSpPr>
        <p:spPr>
          <a:xfrm>
            <a:off x="189688" y="2495144"/>
            <a:ext cx="762000" cy="609600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Oval 25"/>
          <p:cNvSpPr/>
          <p:nvPr/>
        </p:nvSpPr>
        <p:spPr>
          <a:xfrm>
            <a:off x="3819728" y="2895600"/>
            <a:ext cx="533400" cy="457200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/>
          <p:cNvSpPr/>
          <p:nvPr/>
        </p:nvSpPr>
        <p:spPr>
          <a:xfrm>
            <a:off x="1295400" y="3190672"/>
            <a:ext cx="838200" cy="457200"/>
          </a:xfrm>
          <a:prstGeom prst="ellipse">
            <a:avLst/>
          </a:prstGeom>
          <a:noFill/>
          <a:ln>
            <a:solidFill>
              <a:srgbClr val="0000FF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7"/>
          <p:cNvSpPr/>
          <p:nvPr/>
        </p:nvSpPr>
        <p:spPr>
          <a:xfrm>
            <a:off x="4800600" y="3276600"/>
            <a:ext cx="249138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  <a:latin typeface="Arial Narrow" pitchFamily="34" charset="0"/>
              </a:rPr>
              <a:t>Create  a conjugation site</a:t>
            </a:r>
            <a:endParaRPr lang="en-US" b="1" dirty="0">
              <a:latin typeface="Arial Narrow" pitchFamily="34" charset="0"/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654327-5CCF-4670-AC53-20C7CB44DACF}" type="slidenum">
              <a:rPr lang="en-US" smtClean="0"/>
              <a:pPr/>
              <a:t>5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3333" t="14445" r="18333" b="7333"/>
          <a:stretch/>
        </p:blipFill>
        <p:spPr>
          <a:xfrm>
            <a:off x="76200" y="228600"/>
            <a:ext cx="9034895" cy="563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82205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Cytochrome P450 cycle in drug oxidations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0702096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685800"/>
            <a:ext cx="6858000" cy="4323657"/>
          </a:xfrm>
        </p:spPr>
        <p:txBody>
          <a:bodyPr>
            <a:noAutofit/>
          </a:bodyPr>
          <a:lstStyle/>
          <a:p>
            <a:r>
              <a:rPr lang="en-US" sz="2500" b="1" dirty="0" smtClean="0"/>
              <a:t>The smooth </a:t>
            </a:r>
            <a:r>
              <a:rPr lang="en-US" sz="2500" b="1" dirty="0" err="1" smtClean="0"/>
              <a:t>microsomes</a:t>
            </a:r>
            <a:r>
              <a:rPr lang="en-US" sz="2500" b="1" dirty="0" smtClean="0"/>
              <a:t> rich in enzyme responsible for oxidative drug metabolism in particular they contain the enzyme known as mixed function oxidases or monooxygenases. The activity of these enzymes requires both a  reducing agent NADPH and molecular oxygen; in a typical reaction, one molecule of oxygen is consumed(reduced) per substrate molecule, with one oxygen atom appearing in the product and other in the form of water  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169181699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b="1" dirty="0" smtClean="0"/>
              <a:t>In this oxidation – reduction process, two microsomal enzymes play a key role. The first of these is a </a:t>
            </a:r>
            <a:r>
              <a:rPr lang="en-US" sz="2500" b="1" dirty="0" err="1" smtClean="0"/>
              <a:t>flavoprotein</a:t>
            </a:r>
            <a:r>
              <a:rPr lang="en-US" sz="2500" b="1" dirty="0" smtClean="0"/>
              <a:t>, NADPH-cytochrome P450 reductase (Flavin mono nucleotide and Flavin dinucleotide)</a:t>
            </a:r>
          </a:p>
          <a:p>
            <a:r>
              <a:rPr lang="en-US" sz="2500" b="1" dirty="0" smtClean="0"/>
              <a:t>The second </a:t>
            </a:r>
            <a:r>
              <a:rPr lang="en-US" sz="2500" b="1" dirty="0" err="1" smtClean="0"/>
              <a:t>mirosomal</a:t>
            </a:r>
            <a:r>
              <a:rPr lang="en-US" sz="2500" b="1" dirty="0" smtClean="0"/>
              <a:t> enzyme is a hemoprotein called cytochrome P450 which serves as a terminal oxidase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2815195750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500" b="1" dirty="0" smtClean="0"/>
              <a:t>Microsomal drug oxidations require P450,P450 reductase,NADPH, and molecular oxygen</a:t>
            </a:r>
          </a:p>
          <a:p>
            <a:r>
              <a:rPr lang="en-US" sz="2500" b="1" dirty="0" smtClean="0"/>
              <a:t>Briefly , oxidized(Fe3+) P450 combines with a drug substrate to form a binary complex(step 1). NADPH donates an electron to the </a:t>
            </a:r>
            <a:r>
              <a:rPr lang="en-US" sz="2500" b="1" dirty="0" err="1" smtClean="0"/>
              <a:t>flavoprotein</a:t>
            </a:r>
            <a:r>
              <a:rPr lang="en-US" sz="2500" b="1" dirty="0" smtClean="0"/>
              <a:t> P450 </a:t>
            </a:r>
            <a:r>
              <a:rPr lang="en-US" sz="2500" b="1" dirty="0" err="1" smtClean="0"/>
              <a:t>reductase,which</a:t>
            </a:r>
            <a:r>
              <a:rPr lang="en-US" sz="2500" b="1" dirty="0" smtClean="0"/>
              <a:t> </a:t>
            </a:r>
            <a:r>
              <a:rPr lang="en-US" sz="2500" b="1" dirty="0" err="1" smtClean="0"/>
              <a:t>inturn</a:t>
            </a:r>
            <a:r>
              <a:rPr lang="en-US" sz="2500" b="1" dirty="0" smtClean="0"/>
              <a:t> reduces the oxidized P450 drug complex(step 2).</a:t>
            </a:r>
            <a:endParaRPr lang="en-US" sz="2500" b="1" dirty="0"/>
          </a:p>
        </p:txBody>
      </p:sp>
    </p:spTree>
    <p:extLst>
      <p:ext uri="{BB962C8B-B14F-4D97-AF65-F5344CB8AC3E}">
        <p14:creationId xmlns:p14="http://schemas.microsoft.com/office/powerpoint/2010/main" val="929069125"/>
      </p:ext>
    </p:extLst>
  </p:cSld>
  <p:clrMapOvr>
    <a:masterClrMapping/>
  </p:clrMapOvr>
  <p:transition spd="med">
    <p:blinds dir="vert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3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2700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5951</TotalTime>
  <Words>1334</Words>
  <Application>Microsoft Office PowerPoint</Application>
  <PresentationFormat>On-screen Show (4:3)</PresentationFormat>
  <Paragraphs>226</Paragraphs>
  <Slides>30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44" baseType="lpstr">
      <vt:lpstr>Arial</vt:lpstr>
      <vt:lpstr>Arial Narrow</vt:lpstr>
      <vt:lpstr>Arial Rounded MT Bold</vt:lpstr>
      <vt:lpstr>Bernard MT Condensed</vt:lpstr>
      <vt:lpstr>Broadway</vt:lpstr>
      <vt:lpstr>Calibri</vt:lpstr>
      <vt:lpstr>Century Gothic</vt:lpstr>
      <vt:lpstr>Comic Sans MS</vt:lpstr>
      <vt:lpstr>Cooper Black</vt:lpstr>
      <vt:lpstr>굴림</vt:lpstr>
      <vt:lpstr>Times New Roman</vt:lpstr>
      <vt:lpstr>Wingdings</vt:lpstr>
      <vt:lpstr>Wingdings 3</vt:lpstr>
      <vt:lpstr>Slice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Cytochrome P450 cycle in drug oxidations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Ahmed Saeed</cp:lastModifiedBy>
  <cp:revision>134</cp:revision>
  <cp:lastPrinted>2017-11-07T08:18:13Z</cp:lastPrinted>
  <dcterms:created xsi:type="dcterms:W3CDTF">2010-12-24T04:54:57Z</dcterms:created>
  <dcterms:modified xsi:type="dcterms:W3CDTF">2017-12-18T08:54:39Z</dcterms:modified>
</cp:coreProperties>
</file>