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30" r:id="rId17"/>
    <p:sldId id="317" r:id="rId18"/>
    <p:sldId id="313" r:id="rId19"/>
    <p:sldId id="327" r:id="rId20"/>
    <p:sldId id="328" r:id="rId21"/>
    <p:sldId id="329" r:id="rId22"/>
    <p:sldId id="30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E5F2FF"/>
    <a:srgbClr val="5400D0"/>
    <a:srgbClr val="BDDEFF"/>
    <a:srgbClr val="9966FF"/>
    <a:srgbClr val="CC99FF"/>
    <a:srgbClr val="FFC58B"/>
    <a:srgbClr val="FFF0E1"/>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94" d="100"/>
          <a:sy n="94" d="100"/>
        </p:scale>
        <p:origin x="7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extLst>
      <p:ext uri="{BB962C8B-B14F-4D97-AF65-F5344CB8AC3E}">
        <p14:creationId xmlns:p14="http://schemas.microsoft.com/office/powerpoint/2010/main" val="163199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extLst>
      <p:ext uri="{BB962C8B-B14F-4D97-AF65-F5344CB8AC3E}">
        <p14:creationId xmlns:p14="http://schemas.microsoft.com/office/powerpoint/2010/main" val="24802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smtClean="0">
                <a:latin typeface="Arial Narrow" pitchFamily="34" charset="0"/>
              </a:rPr>
              <a:t>                         </a:t>
            </a:r>
          </a:p>
          <a:p>
            <a:pPr>
              <a:buBlip>
                <a:blip r:embed="rId2"/>
              </a:buBlip>
            </a:pPr>
            <a:r>
              <a:rPr lang="en-US" sz="2400" b="1" dirty="0" smtClean="0">
                <a:latin typeface="Arial Narrow" pitchFamily="34" charset="0"/>
              </a:rPr>
              <a:t> Hypersensitivity or </a:t>
            </a:r>
            <a:r>
              <a:rPr lang="en-US" sz="2400" b="1" dirty="0" err="1" smtClean="0">
                <a:latin typeface="Arial Narrow" pitchFamily="34" charset="0"/>
              </a:rPr>
              <a:t>immunoallergic</a:t>
            </a:r>
            <a:r>
              <a:rPr lang="en-US" sz="2400" b="1" dirty="0" smtClean="0">
                <a:latin typeface="Arial Narrow" pitchFamily="34" charset="0"/>
              </a:rPr>
              <a:t> reactions</a:t>
            </a:r>
          </a:p>
          <a:p>
            <a:pPr>
              <a:buBlip>
                <a:blip r:embed="rId2"/>
              </a:buBlip>
            </a:pPr>
            <a:r>
              <a:rPr lang="en-US" sz="2400" b="1" dirty="0" smtClean="0">
                <a:latin typeface="Arial Narrow" pitchFamily="34" charset="0"/>
              </a:rPr>
              <a:t> Metabolic-idiosyncratic reactions</a:t>
            </a:r>
            <a:endParaRPr lang="en-US" sz="2400" b="1" dirty="0">
              <a:latin typeface="Arial Narrow" pitchFamily="34" charset="0"/>
            </a:endParaRP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Dose-independent </a:t>
            </a:r>
            <a:r>
              <a:rPr lang="en-US" sz="2400" b="1" i="1" dirty="0" err="1" smtClean="0">
                <a:latin typeface="Arial Narrow" pitchFamily="34" charset="0"/>
              </a:rPr>
              <a:t>hepatotoxicity</a:t>
            </a:r>
            <a:r>
              <a:rPr lang="en-US" sz="2400" b="1" i="1" dirty="0" smtClean="0">
                <a:latin typeface="Arial Narrow" pitchFamily="34" charset="0"/>
              </a:rPr>
              <a:t> </a:t>
            </a:r>
            <a:r>
              <a:rPr lang="en-US" sz="2400" b="1" dirty="0" smtClean="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smtClean="0">
                <a:latin typeface="Arial Narrow" pitchFamily="34" charset="0"/>
              </a:rPr>
              <a:t>A drug or its metabolite binds to hepatic membranes or proteins </a:t>
            </a:r>
            <a:r>
              <a:rPr lang="en-US" sz="2400" b="1" dirty="0" smtClean="0">
                <a:latin typeface="Arial Narrow" pitchFamily="34" charset="0"/>
                <a:sym typeface="Wingdings 3"/>
              </a:rPr>
              <a:t>act as</a:t>
            </a:r>
            <a:r>
              <a:rPr lang="en-US" sz="2400" b="1" dirty="0" smtClean="0">
                <a:latin typeface="Arial Narrow" pitchFamily="34" charset="0"/>
              </a:rPr>
              <a:t> </a:t>
            </a:r>
            <a:r>
              <a:rPr lang="en-US" sz="2400" b="1" dirty="0" err="1" smtClean="0">
                <a:latin typeface="Arial Narrow" pitchFamily="34" charset="0"/>
              </a:rPr>
              <a:t>hapten</a:t>
            </a:r>
            <a:r>
              <a:rPr lang="en-US" sz="2400" b="1" dirty="0" smtClean="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a. </a:t>
            </a:r>
            <a:r>
              <a:rPr lang="en-US" sz="2400" dirty="0" err="1" smtClean="0">
                <a:solidFill>
                  <a:srgbClr val="C00000"/>
                </a:solidFill>
                <a:latin typeface="Bernard MT Condensed" pitchFamily="18" charset="0"/>
              </a:rPr>
              <a:t>Immunoallergic</a:t>
            </a:r>
            <a:r>
              <a:rPr lang="en-US" sz="2400" dirty="0" smtClean="0">
                <a:solidFill>
                  <a:srgbClr val="C00000"/>
                </a:solidFill>
                <a:latin typeface="Bernard MT Condensed" pitchFamily="18" charset="0"/>
              </a:rPr>
              <a:t>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10" name="5-Point Star 9"/>
          <p:cNvSpPr/>
          <p:nvPr/>
        </p:nvSpPr>
        <p:spPr>
          <a:xfrm>
            <a:off x="8436428"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oup 45"/>
          <p:cNvGraphicFramePr>
            <a:graphicFrameLocks/>
          </p:cNvGraphicFramePr>
          <p:nvPr/>
        </p:nvGraphicFramePr>
        <p:xfrm>
          <a:off x="838200" y="3718560"/>
          <a:ext cx="7543800" cy="1767840"/>
        </p:xfrm>
        <a:graphic>
          <a:graphicData uri="http://schemas.openxmlformats.org/drawingml/2006/table">
            <a:tbl>
              <a:tblPr rtl="1"/>
              <a:tblGrid>
                <a:gridCol w="3771900"/>
                <a:gridCol w="3771900"/>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smtClean="0">
                          <a:ln>
                            <a:noFill/>
                          </a:ln>
                          <a:solidFill>
                            <a:schemeClr val="accent1"/>
                          </a:solidFill>
                          <a:effectLst/>
                          <a:latin typeface="Arial Narrow" pitchFamily="34" charset="0"/>
                          <a:cs typeface="Arial" charset="0"/>
                        </a:rPr>
                        <a:t>cholestasis</a:t>
                      </a:r>
                      <a:r>
                        <a:rPr kumimoji="0" lang="en-US" sz="2400" b="1" i="0" u="none" strike="noStrike" cap="none" normalizeH="0" baseline="0" dirty="0" smtClean="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Isoniazid</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Phenytoin</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Chlorpropamide</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Erythromycin</a:t>
                      </a:r>
                      <a:r>
                        <a:rPr kumimoji="0" lang="en-US" sz="2400" b="1" i="0" u="none" strike="noStrike" cap="none" normalizeH="0" baseline="0" dirty="0" smtClean="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b. Metabolic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smtClean="0">
                <a:latin typeface="Arial Narrow" pitchFamily="34" charset="0"/>
              </a:rPr>
              <a:t>The metabolite of the offending drug interferes with hepatic metabolism as that of </a:t>
            </a:r>
            <a:r>
              <a:rPr lang="en-US" sz="2400" b="1" dirty="0" err="1" smtClean="0">
                <a:latin typeface="Arial Narrow" pitchFamily="34" charset="0"/>
              </a:rPr>
              <a:t>bilirubin</a:t>
            </a:r>
            <a:r>
              <a:rPr lang="en-US" sz="2400" b="1" dirty="0" smtClean="0">
                <a:latin typeface="Arial Narrow" pitchFamily="34" charset="0"/>
              </a:rPr>
              <a:t> or protein synthesis….etc</a:t>
            </a:r>
            <a:endParaRPr lang="en-US" sz="2400" b="1" dirty="0">
              <a:latin typeface="Arial Narrow" pitchFamily="34" charset="0"/>
            </a:endParaRPr>
          </a:p>
        </p:txBody>
      </p:sp>
      <p:sp>
        <p:nvSpPr>
          <p:cNvPr id="4" name="TextBox 3"/>
          <p:cNvSpPr txBox="1"/>
          <p:nvPr/>
        </p:nvSpPr>
        <p:spPr>
          <a:xfrm>
            <a:off x="228600" y="2374592"/>
            <a:ext cx="4638260" cy="1200329"/>
          </a:xfrm>
          <a:prstGeom prst="rect">
            <a:avLst/>
          </a:prstGeom>
          <a:noFill/>
        </p:spPr>
        <p:txBody>
          <a:bodyPr wrap="square" rtlCol="0">
            <a:spAutoFit/>
          </a:bodyPr>
          <a:lstStyle/>
          <a:p>
            <a:r>
              <a:rPr lang="en-US" sz="2400" b="1" dirty="0" smtClean="0">
                <a:solidFill>
                  <a:srgbClr val="007BB8"/>
                </a:solidFill>
              </a:rPr>
              <a:t>Interfere with </a:t>
            </a:r>
            <a:r>
              <a:rPr lang="en-US" sz="2400" b="1" dirty="0" err="1" smtClean="0">
                <a:solidFill>
                  <a:srgbClr val="007BB8"/>
                </a:solidFill>
              </a:rPr>
              <a:t>bilirubin</a:t>
            </a:r>
            <a:r>
              <a:rPr lang="en-US" sz="2400" b="1" dirty="0" smtClean="0">
                <a:solidFill>
                  <a:srgbClr val="007BB8"/>
                </a:solidFill>
              </a:rPr>
              <a:t> metabolism</a:t>
            </a:r>
          </a:p>
          <a:p>
            <a:pPr>
              <a:buBlip>
                <a:blip r:embed="rId2"/>
              </a:buBlip>
            </a:pPr>
            <a:r>
              <a:rPr lang="en-US" sz="2400" b="1" dirty="0" smtClean="0"/>
              <a:t> </a:t>
            </a:r>
            <a:r>
              <a:rPr lang="en-US" sz="2400" b="1" dirty="0" smtClean="0">
                <a:solidFill>
                  <a:srgbClr val="0000FF"/>
                </a:solidFill>
              </a:rPr>
              <a:t>Erythromycin</a:t>
            </a:r>
          </a:p>
          <a:p>
            <a:pPr>
              <a:buBlip>
                <a:blip r:embed="rId2"/>
              </a:buBlip>
            </a:pPr>
            <a:r>
              <a:rPr lang="en-US" sz="2400" b="1" dirty="0" smtClean="0"/>
              <a:t> </a:t>
            </a:r>
            <a:r>
              <a:rPr lang="en-US" sz="2400" b="1" dirty="0" err="1" smtClean="0">
                <a:solidFill>
                  <a:srgbClr val="0000FF"/>
                </a:solidFill>
              </a:rPr>
              <a:t>Rifampicin</a:t>
            </a:r>
            <a:endParaRPr lang="en-US" sz="2400" b="1" dirty="0" smtClean="0">
              <a:solidFill>
                <a:srgbClr val="0000FF"/>
              </a:solidFill>
            </a:endParaRPr>
          </a:p>
        </p:txBody>
      </p:sp>
      <p:sp>
        <p:nvSpPr>
          <p:cNvPr id="5" name="TextBox 4"/>
          <p:cNvSpPr txBox="1"/>
          <p:nvPr/>
        </p:nvSpPr>
        <p:spPr>
          <a:xfrm>
            <a:off x="4953000" y="2374592"/>
            <a:ext cx="4161176" cy="1200329"/>
          </a:xfrm>
          <a:prstGeom prst="rect">
            <a:avLst/>
          </a:prstGeom>
          <a:noFill/>
        </p:spPr>
        <p:txBody>
          <a:bodyPr wrap="square" rtlCol="0">
            <a:spAutoFit/>
          </a:bodyPr>
          <a:lstStyle/>
          <a:p>
            <a:r>
              <a:rPr lang="en-US" sz="2400" b="1" dirty="0" smtClean="0">
                <a:solidFill>
                  <a:srgbClr val="007BB8"/>
                </a:solidFill>
              </a:rPr>
              <a:t>Interfere with protein synthesis</a:t>
            </a:r>
          </a:p>
          <a:p>
            <a:pPr>
              <a:buBlip>
                <a:blip r:embed="rId2"/>
              </a:buBlip>
            </a:pPr>
            <a:r>
              <a:rPr lang="en-US" sz="2400" b="1" dirty="0" smtClean="0"/>
              <a:t> </a:t>
            </a:r>
            <a:r>
              <a:rPr lang="en-US" sz="2400" b="1" dirty="0" smtClean="0">
                <a:solidFill>
                  <a:srgbClr val="0000FF"/>
                </a:solidFill>
              </a:rPr>
              <a:t>Corticosteroids </a:t>
            </a:r>
          </a:p>
          <a:p>
            <a:pPr>
              <a:buBlip>
                <a:blip r:embed="rId2"/>
              </a:buBlip>
            </a:pPr>
            <a:r>
              <a:rPr lang="en-US" sz="2400" b="1" dirty="0" smtClean="0">
                <a:solidFill>
                  <a:srgbClr val="0000FF"/>
                </a:solidFill>
              </a:rPr>
              <a:t> Tetracycline</a:t>
            </a:r>
            <a:endParaRPr lang="en-US" sz="2400" b="1" dirty="0">
              <a:solidFill>
                <a:srgbClr val="0000FF"/>
              </a:solidFill>
            </a:endParaRPr>
          </a:p>
        </p:txBody>
      </p:sp>
      <p:sp>
        <p:nvSpPr>
          <p:cNvPr id="6" name="Rectangle 5"/>
          <p:cNvSpPr/>
          <p:nvPr/>
        </p:nvSpPr>
        <p:spPr>
          <a:xfrm>
            <a:off x="146282" y="452735"/>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smtClean="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13" name="5-Point Star 12"/>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smtClean="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smtClean="0">
                <a:latin typeface="Arial Narrow" pitchFamily="34" charset="0"/>
              </a:rPr>
              <a:t>Drug or its reactive metabolites can form </a:t>
            </a:r>
            <a:r>
              <a:rPr lang="en-US" sz="2400" b="1" u="sng" spc="-50" dirty="0" smtClean="0">
                <a:latin typeface="Arial Narrow" pitchFamily="34" charset="0"/>
              </a:rPr>
              <a:t>covalent bonds </a:t>
            </a:r>
            <a:r>
              <a:rPr lang="en-US" sz="2400" b="1" spc="-50" dirty="0" smtClean="0">
                <a:latin typeface="Arial Narrow" pitchFamily="34" charset="0"/>
              </a:rPr>
              <a:t>with target molecules or alter the target molecule by </a:t>
            </a:r>
            <a:r>
              <a:rPr lang="en-US" sz="2400" b="1" u="sng" spc="-50" dirty="0" smtClean="0">
                <a:latin typeface="Arial Narrow" pitchFamily="34" charset="0"/>
              </a:rPr>
              <a:t>non-covalent interactions </a:t>
            </a:r>
            <a:r>
              <a:rPr lang="en-US" sz="2400" b="1" spc="-50" dirty="0" smtClean="0">
                <a:latin typeface="Arial Narrow" pitchFamily="34" charset="0"/>
              </a:rPr>
              <a:t>or both</a:t>
            </a:r>
            <a:endParaRPr lang="en-US" sz="2400" b="1" spc="-50" dirty="0">
              <a:latin typeface="Arial Narrow" pitchFamily="34" charset="0"/>
            </a:endParaRP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smtClean="0">
                <a:solidFill>
                  <a:srgbClr val="0082B0"/>
                </a:solidFill>
                <a:latin typeface="Bernard MT Condensed" pitchFamily="18" charset="0"/>
              </a:rPr>
              <a:t>NON-COVALENT INTERACTIONS</a:t>
            </a:r>
          </a:p>
          <a:p>
            <a:pPr lvl="1"/>
            <a:r>
              <a:rPr lang="en-US" sz="2400" b="1" dirty="0" smtClean="0">
                <a:latin typeface="Arial Narrow" pitchFamily="34" charset="0"/>
              </a:rPr>
              <a:t>- Lipid </a:t>
            </a:r>
            <a:r>
              <a:rPr lang="en-US" sz="2400" b="1" dirty="0" err="1" smtClean="0">
                <a:latin typeface="Arial Narrow" pitchFamily="34" charset="0"/>
              </a:rPr>
              <a:t>peroxidation</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generation of </a:t>
            </a:r>
            <a:r>
              <a:rPr lang="en-US" sz="2400" b="1" dirty="0" err="1" smtClean="0">
                <a:latin typeface="Arial Narrow" pitchFamily="34" charset="0"/>
              </a:rPr>
              <a:t>cytotoxic</a:t>
            </a:r>
            <a:r>
              <a:rPr lang="en-US" sz="2400" b="1" dirty="0" smtClean="0">
                <a:latin typeface="Arial Narrow" pitchFamily="34" charset="0"/>
              </a:rPr>
              <a:t> oxygen radicals  - Impairment of mitochondrial respiration </a:t>
            </a:r>
          </a:p>
          <a:p>
            <a:pPr lvl="1"/>
            <a:r>
              <a:rPr lang="en-US" sz="2400" b="1" dirty="0" smtClean="0">
                <a:latin typeface="Arial Narrow" pitchFamily="34" charset="0"/>
              </a:rPr>
              <a:t>- Depletion of GSH reactions </a:t>
            </a:r>
            <a:r>
              <a:rPr lang="en-US" sz="2400" b="1" dirty="0" smtClean="0">
                <a:latin typeface="Arial Narrow" pitchFamily="34" charset="0"/>
                <a:sym typeface="Wingdings"/>
              </a:rPr>
              <a:t></a:t>
            </a:r>
            <a:r>
              <a:rPr lang="en-US" sz="2400" b="1" dirty="0" smtClean="0">
                <a:latin typeface="Arial Narrow" pitchFamily="34" charset="0"/>
              </a:rPr>
              <a:t> 'oxidative stress' </a:t>
            </a:r>
          </a:p>
          <a:p>
            <a:pPr lvl="1"/>
            <a:r>
              <a:rPr lang="en-US" sz="2400" b="1" dirty="0" smtClean="0">
                <a:latin typeface="Arial Narrow" pitchFamily="34" charset="0"/>
              </a:rPr>
              <a:t>- Modification of </a:t>
            </a:r>
            <a:r>
              <a:rPr lang="en-US" sz="2400" b="1" dirty="0" err="1" smtClean="0">
                <a:latin typeface="Arial Narrow" pitchFamily="34" charset="0"/>
              </a:rPr>
              <a:t>sulfhydryl</a:t>
            </a:r>
            <a:r>
              <a:rPr lang="en-US" sz="2400" b="1" dirty="0" smtClean="0">
                <a:latin typeface="Arial Narrow" pitchFamily="34" charset="0"/>
              </a:rPr>
              <a:t> groups </a:t>
            </a:r>
            <a:r>
              <a:rPr lang="en-US" sz="2400" b="1" dirty="0" smtClean="0">
                <a:latin typeface="Arial Narrow" pitchFamily="34" charset="0"/>
                <a:sym typeface="Wingdings"/>
              </a:rPr>
              <a:t> impair </a:t>
            </a:r>
            <a:r>
              <a:rPr lang="en-US" sz="2400" b="1" dirty="0" smtClean="0">
                <a:latin typeface="Arial Narrow" pitchFamily="34" charset="0"/>
              </a:rPr>
              <a:t>Ca</a:t>
            </a:r>
            <a:r>
              <a:rPr lang="en-US" sz="2400" b="1" baseline="30000" dirty="0" smtClean="0">
                <a:latin typeface="Arial Narrow" pitchFamily="34" charset="0"/>
              </a:rPr>
              <a:t>2+</a:t>
            </a:r>
            <a:r>
              <a:rPr lang="en-US" sz="2400" b="1" dirty="0" smtClean="0">
                <a:latin typeface="Arial Narrow" pitchFamily="34" charset="0"/>
              </a:rPr>
              <a:t>homostasis</a:t>
            </a:r>
          </a:p>
          <a:p>
            <a:pPr lvl="1"/>
            <a:r>
              <a:rPr lang="en-US" sz="2400" b="1" smtClean="0">
                <a:latin typeface="Arial Narrow" pitchFamily="34" charset="0"/>
              </a:rPr>
              <a:t>- Protein </a:t>
            </a:r>
            <a:r>
              <a:rPr lang="en-US" sz="2400" b="1" dirty="0" smtClean="0">
                <a:latin typeface="Arial Narrow" pitchFamily="34" charset="0"/>
              </a:rPr>
              <a:t>synthesis inhibition</a:t>
            </a:r>
          </a:p>
          <a:p>
            <a:pPr lvl="1"/>
            <a:r>
              <a:rPr lang="en-US" sz="2400" b="1" dirty="0" smtClean="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smtClean="0">
                <a:solidFill>
                  <a:srgbClr val="0082B0"/>
                </a:solidFill>
                <a:latin typeface="Bernard MT Condensed" pitchFamily="18" charset="0"/>
              </a:rPr>
              <a:t>COVALENT INTERACTIONS</a:t>
            </a:r>
          </a:p>
          <a:p>
            <a:pPr lvl="1"/>
            <a:r>
              <a:rPr lang="en-US" sz="2400" b="1" dirty="0" smtClean="0">
                <a:latin typeface="Arial Narrow" pitchFamily="34" charset="0"/>
              </a:rPr>
              <a:t>It is </a:t>
            </a:r>
            <a:r>
              <a:rPr lang="en-US" sz="2400" b="1" u="sng" dirty="0" smtClean="0">
                <a:latin typeface="Arial Narrow" pitchFamily="34" charset="0"/>
              </a:rPr>
              <a:t>adduct</a:t>
            </a:r>
            <a:r>
              <a:rPr lang="en-US" sz="2400" b="1" dirty="0" smtClean="0">
                <a:latin typeface="Arial Narrow" pitchFamily="34" charset="0"/>
              </a:rPr>
              <a:t> formation between the metabolite of the drug &amp;  cellular macromolecules</a:t>
            </a:r>
          </a:p>
          <a:p>
            <a:pPr lvl="1"/>
            <a:r>
              <a:rPr lang="en-US" sz="2400" b="1" dirty="0" smtClean="0">
                <a:latin typeface="Arial Narrow" pitchFamily="34" charset="0"/>
              </a:rPr>
              <a:t>If covalent binding to protein </a:t>
            </a:r>
            <a:r>
              <a:rPr lang="en-US" sz="2400" b="1" dirty="0" smtClean="0">
                <a:latin typeface="Arial Narrow" pitchFamily="34" charset="0"/>
                <a:sym typeface="Wingdings"/>
              </a:rPr>
              <a:t> </a:t>
            </a:r>
            <a:r>
              <a:rPr lang="en-US" sz="2400" b="1" dirty="0" smtClean="0">
                <a:latin typeface="Arial Narrow" pitchFamily="34" charset="0"/>
              </a:rPr>
              <a:t> immunogenic reaction</a:t>
            </a:r>
          </a:p>
          <a:p>
            <a:pPr lvl="1"/>
            <a:r>
              <a:rPr lang="en-US" sz="2400" b="1" dirty="0" smtClean="0">
                <a:latin typeface="Arial Narrow" pitchFamily="34" charset="0"/>
              </a:rPr>
              <a:t>If  binding to DNA </a:t>
            </a:r>
            <a:r>
              <a:rPr lang="en-US" sz="2400" b="1" dirty="0" smtClean="0">
                <a:latin typeface="Arial Narrow" pitchFamily="34" charset="0"/>
                <a:sym typeface="Wingdings"/>
              </a:rPr>
              <a:t> </a:t>
            </a:r>
            <a:r>
              <a:rPr lang="en-US" sz="2400" b="1" dirty="0" smtClean="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smtClean="0">
                <a:solidFill>
                  <a:schemeClr val="bg1"/>
                </a:solidFill>
                <a:latin typeface="Broadway" pitchFamily="82" charset="0"/>
              </a:rPr>
              <a:t>Do </a:t>
            </a:r>
            <a:r>
              <a:rPr lang="en-US" sz="2400" b="1" spc="-30" dirty="0" err="1" smtClean="0">
                <a:solidFill>
                  <a:schemeClr val="bg1"/>
                </a:solidFill>
                <a:latin typeface="Broadway" pitchFamily="82" charset="0"/>
              </a:rPr>
              <a:t>hepatotoxins</a:t>
            </a:r>
            <a:r>
              <a:rPr lang="en-US" sz="2400" b="1" spc="-30" dirty="0" smtClean="0">
                <a:solidFill>
                  <a:schemeClr val="bg1"/>
                </a:solidFill>
                <a:latin typeface="Broadway" pitchFamily="82" charset="0"/>
              </a:rPr>
              <a:t> cause liver disease in all persons ?</a:t>
            </a:r>
          </a:p>
        </p:txBody>
      </p:sp>
      <p:sp>
        <p:nvSpPr>
          <p:cNvPr id="5" name="TextBox 4"/>
          <p:cNvSpPr txBox="1"/>
          <p:nvPr/>
        </p:nvSpPr>
        <p:spPr>
          <a:xfrm>
            <a:off x="304800" y="1066800"/>
            <a:ext cx="8458200" cy="892552"/>
          </a:xfrm>
          <a:prstGeom prst="rect">
            <a:avLst/>
          </a:prstGeom>
          <a:noFill/>
        </p:spPr>
        <p:txBody>
          <a:bodyPr wrap="square" rtlCol="0">
            <a:spAutoFit/>
          </a:bodyPr>
          <a:lstStyle/>
          <a:p>
            <a:pPr algn="l"/>
            <a:r>
              <a:rPr lang="en-US" sz="2600" b="1" dirty="0" smtClean="0">
                <a:latin typeface="Arial Narrow" pitchFamily="34" charset="0"/>
              </a:rPr>
              <a:t>Most </a:t>
            </a:r>
            <a:r>
              <a:rPr lang="en-US" sz="2600" b="1" dirty="0" err="1" smtClean="0">
                <a:latin typeface="Arial Narrow" pitchFamily="34" charset="0"/>
              </a:rPr>
              <a:t>hepatotoxins</a:t>
            </a:r>
            <a:r>
              <a:rPr lang="en-US" sz="2600" b="1" dirty="0" smtClean="0">
                <a:latin typeface="Arial Narrow" pitchFamily="34" charset="0"/>
              </a:rPr>
              <a:t> cause liver disease </a:t>
            </a:r>
            <a:r>
              <a:rPr lang="en-US" sz="2600" b="1" u="heavy" dirty="0" smtClean="0">
                <a:uFill>
                  <a:solidFill>
                    <a:srgbClr val="007BB8"/>
                  </a:solidFill>
                </a:uFill>
                <a:latin typeface="Arial Narrow" pitchFamily="34" charset="0"/>
              </a:rPr>
              <a:t>only in certain persons </a:t>
            </a:r>
            <a:r>
              <a:rPr lang="en-US" sz="2600" b="1" dirty="0" smtClean="0">
                <a:uFill>
                  <a:solidFill>
                    <a:srgbClr val="007BB8"/>
                  </a:solidFill>
                </a:uFill>
                <a:latin typeface="Arial Narrow" pitchFamily="34" charset="0"/>
              </a:rPr>
              <a:t>depending on</a:t>
            </a:r>
            <a:r>
              <a:rPr lang="en-US" sz="2600" b="1" u="heavy" dirty="0" smtClean="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FACTORS </a:t>
              </a:r>
            </a:p>
            <a:p>
              <a:pPr algn="ctr">
                <a:lnSpc>
                  <a:spcPts val="2200"/>
                </a:lnSpc>
              </a:pPr>
              <a:r>
                <a:rPr lang="en-US" sz="2200" b="1" dirty="0" smtClean="0">
                  <a:latin typeface="Arial Narrow" pitchFamily="34" charset="0"/>
                </a:rPr>
                <a:t>Race / Age / Sex /</a:t>
              </a:r>
            </a:p>
            <a:p>
              <a:pPr algn="ctr">
                <a:lnSpc>
                  <a:spcPts val="2200"/>
                </a:lnSpc>
              </a:pPr>
              <a:r>
                <a:rPr lang="en-US" sz="2200" b="1" dirty="0" smtClean="0">
                  <a:latin typeface="Arial Narrow" pitchFamily="34" charset="0"/>
                </a:rPr>
                <a:t>Nutritional status </a:t>
              </a:r>
            </a:p>
            <a:p>
              <a:pPr algn="ctr">
                <a:lnSpc>
                  <a:spcPts val="2200"/>
                </a:lnSpc>
              </a:pPr>
              <a:r>
                <a:rPr lang="en-US" sz="2200" b="1" dirty="0" smtClean="0">
                  <a:latin typeface="Arial Narrow" pitchFamily="34" charset="0"/>
                </a:rPr>
                <a:t>Concomitant habits /</a:t>
              </a:r>
            </a:p>
            <a:p>
              <a:pPr algn="ctr">
                <a:lnSpc>
                  <a:spcPts val="2200"/>
                </a:lnSpc>
              </a:pPr>
              <a:r>
                <a:rPr lang="en-US" sz="2200" b="1" dirty="0" smtClean="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MAKEUP</a:t>
              </a:r>
              <a:r>
                <a:rPr lang="en-US" sz="2200" b="1" dirty="0" smtClean="0">
                  <a:latin typeface="Arial Narrow" pitchFamily="34" charset="0"/>
                </a:rPr>
                <a:t> Metabolizing Enzymes</a:t>
              </a:r>
            </a:p>
            <a:p>
              <a:pPr algn="ctr">
                <a:lnSpc>
                  <a:spcPts val="2200"/>
                </a:lnSpc>
              </a:pPr>
              <a:r>
                <a:rPr lang="en-US" sz="2200" b="1" dirty="0" smtClean="0">
                  <a:latin typeface="Arial Narrow" pitchFamily="34" charset="0"/>
                </a:rPr>
                <a:t>Detoxifying System </a:t>
              </a:r>
            </a:p>
            <a:p>
              <a:pPr algn="ctr">
                <a:lnSpc>
                  <a:spcPts val="2200"/>
                </a:lnSpc>
              </a:pPr>
              <a:r>
                <a:rPr lang="en-US" sz="2200" b="1" dirty="0" smtClean="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854" y="2430959"/>
            <a:ext cx="6329746"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066800"/>
            <a:ext cx="2514600" cy="2026617"/>
          </a:xfrm>
          <a:prstGeom prst="flowChartDocument">
            <a:avLst/>
          </a:prstGeom>
          <a:noFill/>
        </p:spPr>
      </p:pic>
      <p:sp>
        <p:nvSpPr>
          <p:cNvPr id="7" name="Rectangle 6"/>
          <p:cNvSpPr/>
          <p:nvPr/>
        </p:nvSpPr>
        <p:spPr>
          <a:xfrm>
            <a:off x="1112939" y="4026652"/>
            <a:ext cx="7878661"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6694160" y="3001994"/>
            <a:ext cx="486508" cy="1107395"/>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b="1" dirty="0" smtClean="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 INDUCED HEPATIC INJURY</a:t>
            </a:r>
            <a:endPar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endParaRP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smtClean="0">
                <a:solidFill>
                  <a:srgbClr val="0070C0"/>
                </a:solidFill>
                <a:latin typeface="Bernard MT Condensed" pitchFamily="18" charset="0"/>
              </a:rPr>
              <a:t>INCIDENCE of DILI</a:t>
            </a:r>
          </a:p>
          <a:p>
            <a:r>
              <a:rPr lang="en-US" sz="2400" b="1" dirty="0" smtClean="0">
                <a:latin typeface="Arial Narrow" pitchFamily="34" charset="0"/>
              </a:rPr>
              <a:t>Drugs produce about 10% of all cases of hepatitis in young adults and 40% of cases in patients older than 50 years.</a:t>
            </a:r>
            <a:endParaRPr lang="en-US" sz="2400" b="1" dirty="0">
              <a:latin typeface="Arial Narrow" pitchFamily="34" charset="0"/>
            </a:endParaRP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smtClean="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a:t>
                </a:r>
              </a:p>
              <a:p>
                <a:pPr algn="ctr">
                  <a:lnSpc>
                    <a:spcPts val="2200"/>
                  </a:lnSpc>
                </a:pPr>
                <a:r>
                  <a:rPr lang="en-US" sz="2200" b="1" dirty="0" smtClean="0">
                    <a:solidFill>
                      <a:srgbClr val="0082B0"/>
                    </a:solidFill>
                    <a:latin typeface="Arial Narrow" pitchFamily="34" charset="0"/>
                  </a:rPr>
                  <a:t>MAKEUP</a:t>
                </a:r>
                <a:endParaRPr lang="en-US" sz="2200" b="1" dirty="0" smtClean="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smtClean="0">
                    <a:solidFill>
                      <a:srgbClr val="007BB8"/>
                    </a:solidFill>
                    <a:latin typeface="Arial Narrow" pitchFamily="34" charset="0"/>
                  </a:rPr>
                  <a:t>TOXICITY </a:t>
                </a:r>
              </a:p>
              <a:p>
                <a:pPr algn="ctr">
                  <a:lnSpc>
                    <a:spcPts val="2200"/>
                  </a:lnSpc>
                </a:pPr>
                <a:r>
                  <a:rPr lang="en-US" sz="2200" b="1" dirty="0" smtClean="0">
                    <a:solidFill>
                      <a:srgbClr val="007BB8"/>
                    </a:solidFill>
                    <a:latin typeface="Arial Narrow" pitchFamily="34" charset="0"/>
                  </a:rPr>
                  <a:t>POTENTIAL</a:t>
                </a:r>
              </a:p>
              <a:p>
                <a:pPr algn="ctr">
                  <a:lnSpc>
                    <a:spcPts val="2200"/>
                  </a:lnSpc>
                </a:pPr>
                <a:r>
                  <a:rPr lang="en-US" sz="2200" b="1" dirty="0" smtClean="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smtClean="0">
                <a:latin typeface="Arial Narrow" pitchFamily="34" charset="0"/>
              </a:rPr>
              <a:t>Upon exposure to </a:t>
            </a:r>
            <a:r>
              <a:rPr lang="en-US" sz="2400" b="1" dirty="0" err="1" smtClean="0">
                <a:latin typeface="Arial Narrow" pitchFamily="34" charset="0"/>
              </a:rPr>
              <a:t>hepatotoxins</a:t>
            </a:r>
            <a:r>
              <a:rPr lang="en-US" sz="2400" b="1" dirty="0" smtClean="0">
                <a:latin typeface="Arial Narrow" pitchFamily="34" charset="0"/>
              </a:rPr>
              <a:t> people are categorized as; </a:t>
            </a:r>
          </a:p>
          <a:p>
            <a:pPr>
              <a:buBlip>
                <a:blip r:embed="rId2"/>
              </a:buBlip>
            </a:pPr>
            <a:r>
              <a:rPr lang="en-US" sz="2400" b="1" u="sng" dirty="0" err="1" smtClean="0">
                <a:latin typeface="Arial Narrow" pitchFamily="34" charset="0"/>
              </a:rPr>
              <a:t>Tolerators</a:t>
            </a:r>
            <a:r>
              <a:rPr lang="en-US" sz="2400" b="1" dirty="0" smtClean="0">
                <a:latin typeface="Arial Narrow" pitchFamily="34" charset="0"/>
              </a:rPr>
              <a:t> </a:t>
            </a:r>
            <a:r>
              <a:rPr lang="en-US" sz="2400" b="1" spc="-30" dirty="0" smtClean="0">
                <a:latin typeface="Arial Narrow" pitchFamily="34" charset="0"/>
                <a:sym typeface="Wingdings 3"/>
              </a:rPr>
              <a:t> No injury</a:t>
            </a:r>
            <a:endParaRPr lang="en-US" sz="2400" b="1" dirty="0" smtClean="0">
              <a:latin typeface="Arial Narrow" pitchFamily="34" charset="0"/>
            </a:endParaRPr>
          </a:p>
          <a:p>
            <a:pPr>
              <a:buBlip>
                <a:blip r:embed="rId2"/>
              </a:buBlip>
            </a:pPr>
            <a:r>
              <a:rPr lang="en-US" sz="2400" b="1" u="sng" dirty="0" smtClean="0">
                <a:latin typeface="Arial Narrow" pitchFamily="34" charset="0"/>
              </a:rPr>
              <a:t>Adaptors</a:t>
            </a:r>
            <a:r>
              <a:rPr lang="en-US" sz="2400" b="1" dirty="0" smtClean="0">
                <a:latin typeface="Arial Narrow" pitchFamily="34" charset="0"/>
              </a:rPr>
              <a:t> </a:t>
            </a:r>
            <a:r>
              <a:rPr lang="en-US" sz="2400" b="1" spc="-30" dirty="0" smtClean="0">
                <a:latin typeface="Arial Narrow" pitchFamily="34" charset="0"/>
                <a:sym typeface="Wingdings 3"/>
              </a:rPr>
              <a:t> Mild transient injury but adapt</a:t>
            </a:r>
            <a:endParaRPr lang="en-US" sz="2400" b="1" dirty="0" smtClean="0">
              <a:latin typeface="Arial Narrow" pitchFamily="34" charset="0"/>
            </a:endParaRPr>
          </a:p>
          <a:p>
            <a:pPr>
              <a:buBlip>
                <a:blip r:embed="rId2"/>
              </a:buBlip>
            </a:pPr>
            <a:r>
              <a:rPr lang="en-US" sz="2400" b="1" u="sng" dirty="0" err="1" smtClean="0">
                <a:latin typeface="Arial Narrow" pitchFamily="34" charset="0"/>
              </a:rPr>
              <a:t>Susceptible</a:t>
            </a:r>
            <a:r>
              <a:rPr lang="en-US" sz="2400" b="1" dirty="0" err="1" smtClean="0">
                <a:latin typeface="Arial Narrow" pitchFamily="34" charset="0"/>
              </a:rPr>
              <a:t>s</a:t>
            </a:r>
            <a:r>
              <a:rPr lang="en-US" sz="2400" b="1" dirty="0" smtClean="0">
                <a:latin typeface="Arial Narrow" pitchFamily="34" charset="0"/>
              </a:rPr>
              <a:t> </a:t>
            </a:r>
            <a:r>
              <a:rPr lang="en-US" sz="2400" b="1" spc="-30" dirty="0" smtClean="0">
                <a:latin typeface="Arial Narrow" pitchFamily="34" charset="0"/>
                <a:sym typeface="Wingdings 3"/>
              </a:rPr>
              <a:t>Develop overt symptoms                  depending on existing predisposing factors</a:t>
            </a:r>
            <a:endParaRPr lang="en-US" sz="2400" b="1" dirty="0" smtClean="0">
              <a:latin typeface="Arial Narrow" pitchFamily="34" charset="0"/>
            </a:endParaRPr>
          </a:p>
          <a:p>
            <a:pPr>
              <a:buBlip>
                <a:blip r:embed="rId2"/>
              </a:buBlip>
            </a:pPr>
            <a:r>
              <a:rPr lang="en-US" sz="2400" b="1" u="sng" dirty="0" smtClean="0">
                <a:latin typeface="Arial Narrow" pitchFamily="34" charset="0"/>
              </a:rPr>
              <a:t>In Threat </a:t>
            </a:r>
            <a:r>
              <a:rPr lang="en-US" sz="2400" b="1" dirty="0" smtClean="0">
                <a:latin typeface="Arial Narrow" pitchFamily="34" charset="0"/>
              </a:rPr>
              <a:t>; DILI accelerates beyond                                  initial targets due to </a:t>
            </a:r>
            <a:r>
              <a:rPr lang="en-US" sz="2400" b="1" spc="-30" dirty="0" smtClean="0">
                <a:latin typeface="Arial Narrow" pitchFamily="34" charset="0"/>
                <a:sym typeface="Wingdings 3"/>
              </a:rPr>
              <a:t>l</a:t>
            </a:r>
            <a:r>
              <a:rPr lang="en-US" sz="2400" b="1" dirty="0" smtClean="0">
                <a:latin typeface="Arial Narrow" pitchFamily="34" charset="0"/>
              </a:rPr>
              <a:t>oss of  synthetic                                   &amp; clearance function of </a:t>
            </a:r>
            <a:r>
              <a:rPr lang="en-US" sz="2400" b="1" dirty="0" err="1" smtClean="0">
                <a:latin typeface="Arial Narrow" pitchFamily="34" charset="0"/>
              </a:rPr>
              <a:t>hepatocyte</a:t>
            </a:r>
            <a:r>
              <a:rPr lang="en-US" sz="2400" b="1" dirty="0" smtClean="0">
                <a:latin typeface="Arial Narrow" pitchFamily="34" charset="0"/>
              </a:rPr>
              <a:t> with                   recruitment of inflammatory cells                                    provoke apoptotic &amp; necrotic signals</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presenting manifestations?</a:t>
            </a:r>
          </a:p>
        </p:txBody>
      </p:sp>
      <p:sp>
        <p:nvSpPr>
          <p:cNvPr id="5" name="5-Point Star 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smtClean="0">
                <a:solidFill>
                  <a:srgbClr val="FF0000"/>
                </a:solidFill>
                <a:latin typeface="Bernard MT Condensed" pitchFamily="18" charset="0"/>
              </a:rPr>
              <a:t>Individual drugs </a:t>
            </a:r>
            <a:r>
              <a:rPr lang="en-US" sz="2400" b="1" dirty="0" smtClean="0"/>
              <a:t>tend to have</a:t>
            </a:r>
            <a:r>
              <a:rPr lang="en-US" sz="2400" b="1" dirty="0" smtClean="0">
                <a:latin typeface="Arial Narrow" pitchFamily="34" charset="0"/>
                <a:sym typeface="Wingdings"/>
              </a:rPr>
              <a:t> </a:t>
            </a:r>
            <a:r>
              <a:rPr lang="en-US" sz="2400" dirty="0" smtClean="0"/>
              <a:t> </a:t>
            </a:r>
            <a:r>
              <a:rPr lang="en-US" sz="2400" dirty="0" smtClean="0">
                <a:solidFill>
                  <a:srgbClr val="007BB8"/>
                </a:solidFill>
                <a:latin typeface="Bernard MT Condensed" pitchFamily="18" charset="0"/>
              </a:rPr>
              <a:t>CHARACTERISTIC SIGNATURE </a:t>
            </a:r>
            <a:r>
              <a:rPr lang="en-US" sz="2400" b="1" dirty="0" smtClean="0">
                <a:latin typeface="Arial Narrow" pitchFamily="34" charset="0"/>
                <a:sym typeface="Wingdings"/>
              </a:rPr>
              <a:t> </a:t>
            </a:r>
            <a:r>
              <a:rPr lang="en-US" sz="2400" b="1" dirty="0" smtClean="0">
                <a:latin typeface="Arial Narrow" pitchFamily="34" charset="0"/>
              </a:rPr>
              <a:t>composed of:   </a:t>
            </a:r>
            <a:r>
              <a:rPr lang="en-US" sz="2400" b="1" dirty="0" smtClean="0">
                <a:solidFill>
                  <a:srgbClr val="5400D0"/>
                </a:solidFill>
              </a:rPr>
              <a:t>A particular latency period</a:t>
            </a:r>
          </a:p>
          <a:p>
            <a:pPr>
              <a:lnSpc>
                <a:spcPts val="2400"/>
              </a:lnSpc>
            </a:pPr>
            <a:r>
              <a:rPr lang="en-US" sz="2400" b="1" dirty="0" smtClean="0">
                <a:solidFill>
                  <a:srgbClr val="5400D0"/>
                </a:solidFill>
              </a:rPr>
              <a:t>		A clinical pattern</a:t>
            </a:r>
          </a:p>
          <a:p>
            <a:pPr>
              <a:lnSpc>
                <a:spcPts val="2400"/>
              </a:lnSpc>
            </a:pPr>
            <a:r>
              <a:rPr lang="en-US" sz="2400" b="1" dirty="0" smtClean="0">
                <a:solidFill>
                  <a:srgbClr val="5400D0"/>
                </a:solidFill>
              </a:rPr>
              <a:t>		A particular pathological finding</a:t>
            </a:r>
          </a:p>
        </p:txBody>
      </p:sp>
      <p:sp>
        <p:nvSpPr>
          <p:cNvPr id="8" name="TextBox 7"/>
          <p:cNvSpPr txBox="1"/>
          <p:nvPr/>
        </p:nvSpPr>
        <p:spPr>
          <a:xfrm>
            <a:off x="228600" y="2057400"/>
            <a:ext cx="8839200" cy="182588446"/>
          </a:xfrm>
          <a:prstGeom prst="rect">
            <a:avLst/>
          </a:prstGeom>
          <a:noFill/>
        </p:spPr>
        <p:txBody>
          <a:bodyPr wrap="square" rtlCol="0">
            <a:spAutoFit/>
          </a:bodyPr>
          <a:lstStyle/>
          <a:p>
            <a:r>
              <a:rPr lang="en-US" sz="2400" dirty="0" smtClean="0">
                <a:solidFill>
                  <a:srgbClr val="5400D0"/>
                </a:solidFill>
                <a:latin typeface="Bernard MT Condensed" pitchFamily="18"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short (hrs/</a:t>
            </a:r>
            <a:r>
              <a:rPr lang="en-US" sz="2400" b="1" dirty="0" err="1" smtClean="0">
                <a:latin typeface="Arial Narrow" pitchFamily="34" charset="0"/>
              </a:rPr>
              <a:t>dys</a:t>
            </a:r>
            <a:r>
              <a:rPr lang="en-US" sz="2400" b="1" dirty="0" smtClean="0">
                <a:latin typeface="Arial Narrow" pitchFamily="34" charset="0"/>
              </a:rPr>
              <a:t>), intermediate (1-8ws), long (1-12ms)</a:t>
            </a:r>
          </a:p>
          <a:p>
            <a:pPr>
              <a:buBlip>
                <a:blip r:embed="rId2"/>
              </a:buBlip>
            </a:pPr>
            <a:r>
              <a:rPr lang="en-US" sz="2400" b="1" u="sng" dirty="0" smtClean="0">
                <a:latin typeface="Arial Narrow" pitchFamily="34" charset="0"/>
              </a:rPr>
              <a:t>In Direct dose-dependent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 </a:t>
            </a:r>
            <a:r>
              <a:rPr lang="en-US" sz="2400" b="1" spc="-30" dirty="0" smtClean="0">
                <a:solidFill>
                  <a:srgbClr val="0000FF"/>
                </a:solidFill>
                <a:latin typeface="Arial Narrow" pitchFamily="34" charset="0"/>
                <a:sym typeface="Wingdings 3"/>
              </a:rPr>
              <a:t>SHORT</a:t>
            </a:r>
            <a:r>
              <a:rPr lang="en-US" sz="2400" b="1" spc="-30" dirty="0" smtClean="0">
                <a:latin typeface="Arial Narrow" pitchFamily="34" charset="0"/>
                <a:sym typeface="Wingdings 3"/>
              </a:rPr>
              <a:t>  as it occurs after a threshold of toxicity is reached</a:t>
            </a:r>
          </a:p>
          <a:p>
            <a:r>
              <a:rPr lang="en-US" sz="2400" b="1" spc="-30" dirty="0" smtClean="0">
                <a:latin typeface="Arial Narrow" pitchFamily="34" charset="0"/>
                <a:sym typeface="Wingdings 3"/>
              </a:rPr>
              <a:t>       </a:t>
            </a:r>
            <a:r>
              <a:rPr lang="en-US" sz="2400" b="1" i="1" spc="-30" dirty="0" smtClean="0">
                <a:solidFill>
                  <a:srgbClr val="C00000"/>
                </a:solidFill>
                <a:latin typeface="Arial Narrow" pitchFamily="34" charset="0"/>
                <a:sym typeface="Wingdings 3"/>
              </a:rPr>
              <a:t>acetaminophen</a:t>
            </a:r>
            <a:r>
              <a:rPr lang="en-US" sz="2400" b="1" spc="-30" dirty="0" smtClean="0">
                <a:latin typeface="Arial Narrow" pitchFamily="34" charset="0"/>
                <a:sym typeface="Wingdings 3"/>
              </a:rPr>
              <a:t> ( toxic dose) </a:t>
            </a:r>
            <a:endParaRPr lang="en-US" sz="2400" b="1" dirty="0" smtClean="0">
              <a:latin typeface="Arial Narrow" pitchFamily="34" charset="0"/>
            </a:endParaRPr>
          </a:p>
          <a:p>
            <a:pPr>
              <a:spcBef>
                <a:spcPts val="600"/>
              </a:spcBef>
              <a:buBlip>
                <a:blip r:embed="rId2"/>
              </a:buBlip>
            </a:pPr>
            <a:r>
              <a:rPr lang="en-US" sz="2400" b="1" u="sng" dirty="0" smtClean="0">
                <a:latin typeface="Arial Narrow" pitchFamily="34" charset="0"/>
              </a:rPr>
              <a:t>In Direct cumulative or In Indirect </a:t>
            </a:r>
            <a:r>
              <a:rPr lang="en-US" sz="2400" b="1" u="sng" dirty="0" err="1" smtClean="0">
                <a:latin typeface="Arial Narrow" pitchFamily="34" charset="0"/>
              </a:rPr>
              <a:t>Immunoallergic</a:t>
            </a:r>
            <a:r>
              <a:rPr lang="en-US" sz="2400" b="1" u="sng" dirty="0" smtClean="0">
                <a:latin typeface="Arial Narrow" pitchFamily="34" charset="0"/>
              </a:rPr>
              <a:t> Idiosyncratic Hepatotoxicity</a:t>
            </a:r>
            <a:r>
              <a:rPr lang="en-US" sz="2400" b="1"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0000FF"/>
                </a:solidFill>
                <a:latin typeface="Arial Narrow" pitchFamily="34" charset="0"/>
              </a:rPr>
              <a:t>INTERMEDIATE</a:t>
            </a:r>
            <a:r>
              <a:rPr lang="en-US" sz="2400" b="1" dirty="0" smtClean="0">
                <a:latin typeface="Arial Narrow" pitchFamily="34" charset="0"/>
              </a:rPr>
              <a:t> </a:t>
            </a:r>
            <a:r>
              <a:rPr lang="en-US" sz="2400" b="1" spc="-30" dirty="0" smtClean="0">
                <a:latin typeface="Arial Narrow" pitchFamily="34" charset="0"/>
                <a:sym typeface="Wingdings 3"/>
              </a:rPr>
              <a:t>but may continue to evoke even after drug </a:t>
            </a:r>
            <a:r>
              <a:rPr lang="en-US" sz="2400" b="1" spc="-30" dirty="0" smtClean="0">
                <a:latin typeface="Arial Narrow" pitchFamily="34" charset="0"/>
                <a:sym typeface="Wingdings 3"/>
              </a:rPr>
              <a:t>withdraw </a:t>
            </a:r>
            <a:r>
              <a:rPr lang="en-US" sz="2400" spc="-30" smtClean="0">
                <a:latin typeface="Arial Narrow" pitchFamily="34" charset="0"/>
                <a:sym typeface="Wingdings 3"/>
              </a:rPr>
              <a:t>→ </a:t>
            </a:r>
            <a:r>
              <a:rPr lang="en-US" sz="2400" b="1" spc="-30" smtClean="0">
                <a:latin typeface="Arial Narrow" pitchFamily="34" charset="0"/>
                <a:sym typeface="Wingdings 3"/>
              </a:rPr>
              <a:t>amiodarone(cumulative</a:t>
            </a:r>
            <a:r>
              <a:rPr lang="en-US" sz="2400" b="1" spc="-30" dirty="0" smtClean="0">
                <a:latin typeface="Arial Narrow" pitchFamily="34" charset="0"/>
                <a:sym typeface="Wingdings 3"/>
              </a:rPr>
              <a:t>)/phenytoin, isoniazid (idiosyncratic)</a:t>
            </a:r>
          </a:p>
          <a:p>
            <a:pPr>
              <a:spcBef>
                <a:spcPts val="600"/>
              </a:spcBef>
              <a:buBlip>
                <a:blip r:embed="rId2"/>
              </a:buBlip>
            </a:pPr>
            <a:r>
              <a:rPr lang="en-US" sz="2400" b="1" spc="-30" dirty="0" smtClean="0">
                <a:latin typeface="Arial Narrow" pitchFamily="34" charset="0"/>
                <a:sym typeface="Wingdings 3"/>
              </a:rPr>
              <a:t>In indirect metabolic idiosyncratic hepatotoxicity </a:t>
            </a:r>
            <a:r>
              <a:rPr lang="en-US" sz="2400" spc="-30" dirty="0" smtClean="0">
                <a:latin typeface="Arial Narrow" pitchFamily="34" charset="0"/>
                <a:sym typeface="Wingdings 3"/>
              </a:rPr>
              <a:t>→</a:t>
            </a:r>
            <a:r>
              <a:rPr lang="en-US" sz="2400" b="1" spc="-30" dirty="0" smtClean="0">
                <a:latin typeface="Arial Narrow" pitchFamily="34" charset="0"/>
                <a:sym typeface="Wingdings 3"/>
              </a:rPr>
              <a:t> latency period </a:t>
            </a:r>
            <a:r>
              <a:rPr lang="en-US" sz="2400" spc="-30" dirty="0" smtClean="0">
                <a:latin typeface="Arial Narrow" pitchFamily="34" charset="0"/>
                <a:sym typeface="Wingdings 3"/>
              </a:rPr>
              <a:t>→</a:t>
            </a:r>
            <a:r>
              <a:rPr lang="en-US" sz="2400" b="1" spc="-30" dirty="0" smtClean="0">
                <a:latin typeface="Arial Narrow" pitchFamily="34" charset="0"/>
                <a:sym typeface="Wingdings 3"/>
              </a:rPr>
              <a:t>        usually long </a:t>
            </a:r>
            <a:r>
              <a:rPr lang="en-US" sz="2400" spc="-30" dirty="0" smtClean="0">
                <a:latin typeface="Arial Narrow" pitchFamily="34" charset="0"/>
                <a:sym typeface="Wingdings 3"/>
              </a:rPr>
              <a:t>→</a:t>
            </a:r>
            <a:r>
              <a:rPr lang="en-US" sz="2400" b="1" spc="-30" dirty="0" smtClean="0">
                <a:latin typeface="Arial Narrow" pitchFamily="34" charset="0"/>
                <a:sym typeface="Wingdings 3"/>
              </a:rPr>
              <a:t> unpredictable </a:t>
            </a:r>
            <a:r>
              <a:rPr lang="en-US" sz="2400" spc="-30" dirty="0" smtClean="0">
                <a:latin typeface="Arial Narrow" pitchFamily="34" charset="0"/>
                <a:sym typeface="Wingdings 3"/>
              </a:rPr>
              <a:t>→</a:t>
            </a:r>
            <a:r>
              <a:rPr lang="en-US" sz="2400" b="1" spc="-30" dirty="0" smtClean="0">
                <a:latin typeface="Arial Narrow" pitchFamily="34" charset="0"/>
                <a:sym typeface="Wingdings 3"/>
              </a:rPr>
              <a:t> most problematic </a:t>
            </a:r>
            <a:r>
              <a:rPr lang="en-US" sz="2400" spc="-30" dirty="0" smtClean="0">
                <a:latin typeface="Arial Narrow" pitchFamily="34" charset="0"/>
                <a:sym typeface="Wingdings 3"/>
              </a:rPr>
              <a:t>→</a:t>
            </a:r>
            <a:r>
              <a:rPr lang="en-US" sz="2400" b="1" spc="-30" dirty="0" smtClean="0">
                <a:latin typeface="Arial Narrow" pitchFamily="34" charset="0"/>
                <a:sym typeface="Wingdings 3"/>
              </a:rPr>
              <a:t> tetracycline, oral contraceptives.</a:t>
            </a:r>
            <a:r>
              <a:rPr lang="en-US" sz="2400" b="1" spc="-30" dirty="0" smtClean="0">
                <a:latin typeface="Arial Narrow" pitchFamily="34" charset="0"/>
                <a:sym typeface="Wingdings 3"/>
              </a:rPr>
              <a:t> </a:t>
            </a: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r>
              <a:rPr lang="en-US" sz="2400" b="1" spc="-30" dirty="0" smtClean="0">
                <a:latin typeface="Arial Narrow" pitchFamily="34" charset="0"/>
                <a:sym typeface="Wingdings 3"/>
              </a:rPr>
              <a:t>withdrawal  </a:t>
            </a:r>
            <a:r>
              <a:rPr lang="en-US" sz="2400" b="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amiodarone</a:t>
            </a:r>
            <a:r>
              <a:rPr lang="en-US" sz="2400" b="1" spc="-30" dirty="0" smtClean="0">
                <a:latin typeface="Arial Narrow" pitchFamily="34" charset="0"/>
                <a:sym typeface="Wingdings 3"/>
              </a:rPr>
              <a:t>  (cumulative) / </a:t>
            </a:r>
            <a:r>
              <a:rPr lang="en-US" sz="2400" b="1" spc="-30" dirty="0" err="1" smtClean="0">
                <a:solidFill>
                  <a:srgbClr val="C00000"/>
                </a:solidFill>
                <a:latin typeface="Arial Narrow" pitchFamily="34" charset="0"/>
                <a:sym typeface="Wingdings 3"/>
              </a:rPr>
              <a:t>phenytoin</a:t>
            </a:r>
            <a:r>
              <a:rPr lang="en-US" sz="2400" b="1" spc="-30" dirty="0" smtClean="0">
                <a:solidFill>
                  <a:srgbClr val="C00000"/>
                </a:solidFill>
                <a:latin typeface="Arial Narrow" pitchFamily="34" charset="0"/>
                <a:sym typeface="Wingdings 3"/>
              </a:rPr>
              <a:t>, </a:t>
            </a:r>
            <a:r>
              <a:rPr lang="en-US" sz="2400" b="1" spc="-30" dirty="0" err="1" smtClean="0">
                <a:solidFill>
                  <a:srgbClr val="C00000"/>
                </a:solidFill>
                <a:latin typeface="Arial Narrow" pitchFamily="34" charset="0"/>
                <a:sym typeface="Wingdings 3"/>
              </a:rPr>
              <a:t>isoniazid</a:t>
            </a:r>
            <a:r>
              <a:rPr lang="en-US" sz="2400" b="1" spc="-30" dirty="0" smtClean="0">
                <a:solidFill>
                  <a:srgbClr val="C00000"/>
                </a:solidFill>
                <a:latin typeface="Arial Narrow" pitchFamily="34" charset="0"/>
                <a:sym typeface="Wingdings 3"/>
              </a:rPr>
              <a:t> </a:t>
            </a:r>
            <a:r>
              <a:rPr lang="en-US" sz="2400" b="1" spc="-30" dirty="0" smtClean="0">
                <a:latin typeface="Arial Narrow" pitchFamily="34" charset="0"/>
                <a:sym typeface="Wingdings 3"/>
              </a:rPr>
              <a:t>(idiosyncratic)</a:t>
            </a:r>
          </a:p>
          <a:p>
            <a:pPr fontAlgn="base">
              <a:spcBef>
                <a:spcPts val="600"/>
              </a:spcBef>
              <a:buBlip>
                <a:blip r:embed="rId2"/>
              </a:buBlip>
            </a:pPr>
            <a:r>
              <a:rPr lang="en-US" sz="2400" b="1" u="sng" dirty="0" smtClean="0">
                <a:latin typeface="Arial Narrow" pitchFamily="34" charset="0"/>
              </a:rPr>
              <a:t>In Indirect Metabolic Idiosyncratic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 </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spc="-30" dirty="0" smtClean="0">
                <a:solidFill>
                  <a:srgbClr val="0000FF"/>
                </a:solidFill>
                <a:latin typeface="Arial Narrow" pitchFamily="34" charset="0"/>
                <a:sym typeface="Wingdings 3"/>
              </a:rPr>
              <a:t>USUALLY </a:t>
            </a:r>
            <a:r>
              <a:rPr lang="en-US" sz="2400" b="1" dirty="0" smtClean="0">
                <a:solidFill>
                  <a:srgbClr val="0000FF"/>
                </a:solidFill>
                <a:latin typeface="Arial Narrow" pitchFamily="34" charset="0"/>
              </a:rPr>
              <a:t> LONG</a:t>
            </a:r>
            <a:r>
              <a:rPr lang="en-US" sz="2400" b="1" spc="-30" dirty="0" smtClean="0">
                <a:solidFill>
                  <a:srgbClr val="0000FF"/>
                </a:solidFill>
                <a:latin typeface="Arial Narrow" pitchFamily="34" charset="0"/>
                <a:sym typeface="Wingdings 3"/>
              </a:rPr>
              <a:t> </a:t>
            </a:r>
            <a:r>
              <a:rPr lang="en-US" sz="2400" b="1" spc="-30" dirty="0" smtClean="0">
                <a:latin typeface="Arial Narrow" pitchFamily="34" charset="0"/>
                <a:sym typeface="Wingdings 3"/>
              </a:rPr>
              <a:t> Unpredictable  most  problematic </a:t>
            </a:r>
            <a:r>
              <a:rPr lang="en-US" sz="2400" b="1" i="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tetracyclines</a:t>
            </a:r>
            <a:r>
              <a:rPr lang="en-US" sz="2400" b="1" i="1" spc="-30" dirty="0" smtClean="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Tree>
    <p:extLst>
      <p:ext uri="{BB962C8B-B14F-4D97-AF65-F5344CB8AC3E}">
        <p14:creationId xmlns:p14="http://schemas.microsoft.com/office/powerpoint/2010/main" val="16246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00" end="400"/>
                                            </p:txEl>
                                          </p:spTgt>
                                        </p:tgtEl>
                                        <p:attrNameLst>
                                          <p:attrName>style.visibility</p:attrName>
                                        </p:attrNameLst>
                                      </p:cBhvr>
                                      <p:to>
                                        <p:strVal val="visible"/>
                                      </p:to>
                                    </p:set>
                                    <p:animEffect transition="in" filter="wipe(left)">
                                      <p:cBhvr>
                                        <p:cTn id="32" dur="500"/>
                                        <p:tgtEl>
                                          <p:spTgt spid="8">
                                            <p:txEl>
                                              <p:pRg st="400" end="40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401" end="401"/>
                                            </p:txEl>
                                          </p:spTgt>
                                        </p:tgtEl>
                                        <p:attrNameLst>
                                          <p:attrName>style.visibility</p:attrName>
                                        </p:attrNameLst>
                                      </p:cBhvr>
                                      <p:to>
                                        <p:strVal val="visible"/>
                                      </p:to>
                                    </p:set>
                                    <p:animEffect transition="in" filter="wipe(left)">
                                      <p:cBhvr>
                                        <p:cTn id="37" dur="500"/>
                                        <p:tgtEl>
                                          <p:spTgt spid="8">
                                            <p:txEl>
                                              <p:pRg st="401" end="40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smtClean="0">
                <a:latin typeface="Arial Narrow" pitchFamily="34" charset="0"/>
              </a:rPr>
              <a:t>The clinical presentation could be of variable intensity, ranging from asymptomatic </a:t>
            </a:r>
            <a:r>
              <a:rPr lang="en-US" sz="2400" b="1" dirty="0" smtClean="0">
                <a:latin typeface="Arial Narrow" pitchFamily="34" charset="0"/>
                <a:sym typeface="Wingdings 3"/>
              </a:rPr>
              <a:t>of liver</a:t>
            </a:r>
            <a:r>
              <a:rPr lang="en-US" sz="2400" b="1" dirty="0" smtClean="0">
                <a:latin typeface="Arial Narrow" pitchFamily="34" charset="0"/>
              </a:rPr>
              <a:t> enzymes </a:t>
            </a:r>
            <a:r>
              <a:rPr lang="en-US" sz="2400" b="1" dirty="0" smtClean="0">
                <a:latin typeface="Arial Narrow" pitchFamily="34" charset="0"/>
                <a:sym typeface="Wingdings"/>
              </a:rPr>
              <a:t>  </a:t>
            </a:r>
            <a:r>
              <a:rPr lang="en-US" sz="2400" b="1" dirty="0" smtClean="0">
                <a:latin typeface="Arial Narrow" pitchFamily="34" charset="0"/>
              </a:rPr>
              <a:t> </a:t>
            </a:r>
            <a:r>
              <a:rPr lang="en-US" sz="2400" b="1" dirty="0" err="1" smtClean="0">
                <a:latin typeface="Arial Narrow" pitchFamily="34" charset="0"/>
              </a:rPr>
              <a:t>fulminant</a:t>
            </a:r>
            <a:r>
              <a:rPr lang="en-US" sz="2400" b="1" dirty="0" smtClean="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smtClean="0">
                <a:latin typeface="Bernard MT Condensed" pitchFamily="18" charset="0"/>
              </a:rPr>
              <a:t>Some drugs just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ASYMPTOMATIC </a:t>
            </a:r>
          </a:p>
          <a:p>
            <a:r>
              <a:rPr lang="en-US" sz="2400" dirty="0" smtClean="0">
                <a:solidFill>
                  <a:srgbClr val="007BB8"/>
                </a:solidFill>
                <a:latin typeface="Bernard MT Condensed" pitchFamily="18" charset="0"/>
                <a:sym typeface="Wingdings 3"/>
              </a:rPr>
              <a:t> </a:t>
            </a:r>
            <a:r>
              <a:rPr lang="en-US" sz="2400" dirty="0" smtClean="0">
                <a:solidFill>
                  <a:srgbClr val="007BB8"/>
                </a:solidFill>
                <a:latin typeface="Bernard MT Condensed" pitchFamily="18" charset="0"/>
              </a:rPr>
              <a:t>IN AMINOTRANSFERASES</a:t>
            </a:r>
            <a:endParaRPr lang="en-US" sz="2400" dirty="0">
              <a:solidFill>
                <a:srgbClr val="007BB8"/>
              </a:solidFill>
              <a:latin typeface="Bernard MT Condensed" pitchFamily="18" charset="0"/>
            </a:endParaRPr>
          </a:p>
        </p:txBody>
      </p:sp>
      <p:sp>
        <p:nvSpPr>
          <p:cNvPr id="7" name="TextBox 6"/>
          <p:cNvSpPr txBox="1"/>
          <p:nvPr/>
        </p:nvSpPr>
        <p:spPr>
          <a:xfrm>
            <a:off x="5791200" y="1484244"/>
            <a:ext cx="2514600" cy="387286"/>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endParaRPr lang="en-US" sz="2400" b="1" dirty="0">
              <a:latin typeface="Arial Narrow" pitchFamily="34" charset="0"/>
            </a:endParaRP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smtClean="0">
                <a:latin typeface="Bernard MT Condensed" pitchFamily="18" charset="0"/>
              </a:rPr>
              <a:t>Other drugs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SYMPTOMATIC MANIFESTATIONS</a:t>
            </a:r>
            <a:endParaRPr lang="en-US" sz="2400" dirty="0">
              <a:solidFill>
                <a:srgbClr val="007BB8"/>
              </a:solidFill>
              <a:latin typeface="Bernard MT Condensed" pitchFamily="18" charset="0"/>
            </a:endParaRP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hepatocytes</a:t>
            </a:r>
            <a:r>
              <a:rPr lang="en-US" sz="2400" b="1" u="sng" dirty="0" smtClean="0">
                <a:latin typeface="Arial Narrow" pitchFamily="34" charset="0"/>
              </a:rPr>
              <a:t> </a:t>
            </a:r>
            <a:r>
              <a:rPr lang="en-US" sz="2400" b="1" spc="-30" dirty="0" smtClean="0">
                <a:latin typeface="Arial Narrow" pitchFamily="34" charset="0"/>
                <a:sym typeface="Wingdings 3"/>
              </a:rPr>
              <a:t> apoptosis or necrosis  </a:t>
            </a:r>
            <a:r>
              <a:rPr lang="en-US" sz="2400" b="1" spc="-30" dirty="0" smtClean="0">
                <a:solidFill>
                  <a:srgbClr val="5400D0"/>
                </a:solidFill>
                <a:latin typeface="Arial Narrow" pitchFamily="34" charset="0"/>
                <a:sym typeface="Wingdings 3"/>
              </a:rPr>
              <a:t>HEPATITIS </a:t>
            </a:r>
            <a:r>
              <a:rPr lang="en-US" sz="2400" b="1" spc="-30" dirty="0" smtClean="0">
                <a:latin typeface="Arial Narrow" pitchFamily="34" charset="0"/>
                <a:sym typeface="Wingdings 3"/>
              </a:rPr>
              <a:t>(</a:t>
            </a:r>
            <a:r>
              <a:rPr lang="en-US" sz="2400" b="1" spc="-30" dirty="0" err="1" smtClean="0">
                <a:latin typeface="Arial Narrow" pitchFamily="34" charset="0"/>
                <a:sym typeface="Wingdings 3"/>
              </a:rPr>
              <a:t>cytotoxic</a:t>
            </a:r>
            <a:r>
              <a:rPr lang="en-US" sz="2400" b="1" spc="-30" dirty="0" smtClean="0">
                <a:latin typeface="Arial Narrow" pitchFamily="34" charset="0"/>
                <a:sym typeface="Wingdings 3"/>
              </a:rPr>
              <a:t>)</a:t>
            </a:r>
            <a:r>
              <a:rPr lang="en-US" sz="2400" b="1" dirty="0" smtClean="0">
                <a:latin typeface="Arial Narrow" pitchFamily="34" charset="0"/>
              </a:rPr>
              <a:t>  develops</a:t>
            </a:r>
            <a:r>
              <a:rPr lang="en-US" sz="2400" b="1" spc="-30" dirty="0" smtClean="0">
                <a:latin typeface="Arial Narrow" pitchFamily="34" charset="0"/>
                <a:sym typeface="Wingdings 3"/>
              </a:rPr>
              <a:t> </a:t>
            </a:r>
            <a:r>
              <a:rPr lang="en-US" sz="2400" b="1" dirty="0" smtClean="0">
                <a:latin typeface="Arial Narrow" pitchFamily="34" charset="0"/>
              </a:rPr>
              <a:t>rapid onset of malaise, severe anorexia and jaundice + </a:t>
            </a:r>
            <a:r>
              <a:rPr lang="en-US" sz="2400" b="1" dirty="0" smtClean="0">
                <a:latin typeface="Arial Narrow" pitchFamily="34" charset="0"/>
                <a:sym typeface="Wingdings 3"/>
              </a:rPr>
              <a:t> </a:t>
            </a:r>
            <a:r>
              <a:rPr lang="en-US" sz="2400" b="1" dirty="0" smtClean="0">
                <a:latin typeface="Arial Narrow" pitchFamily="34" charset="0"/>
              </a:rPr>
              <a:t>in </a:t>
            </a:r>
            <a:r>
              <a:rPr lang="en-US" sz="2400" b="1" dirty="0" err="1" smtClean="0">
                <a:latin typeface="Arial Narrow" pitchFamily="34" charset="0"/>
              </a:rPr>
              <a:t>alanine</a:t>
            </a:r>
            <a:r>
              <a:rPr lang="en-US" sz="2400" b="1" dirty="0" smtClean="0">
                <a:latin typeface="Arial Narrow" pitchFamily="34" charset="0"/>
              </a:rPr>
              <a:t> </a:t>
            </a:r>
            <a:r>
              <a:rPr lang="en-US" sz="2400" b="1" dirty="0" err="1" smtClean="0">
                <a:latin typeface="Arial Narrow" pitchFamily="34" charset="0"/>
              </a:rPr>
              <a:t>aminotransferases</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3" tooltip="Alanine transaminase"/>
              </a:rPr>
              <a:t>ALT</a:t>
            </a:r>
            <a:r>
              <a:rPr lang="en-US" sz="2400" b="1" u="sng" dirty="0" smtClean="0">
                <a:latin typeface="Arial Narrow" pitchFamily="34" charset="0"/>
                <a:ea typeface="Times New Roman"/>
                <a:cs typeface="Arial"/>
              </a:rPr>
              <a:t>)</a:t>
            </a:r>
            <a:r>
              <a:rPr lang="en-US" sz="2400" b="1" dirty="0" smtClean="0">
                <a:latin typeface="Arial Narrow" pitchFamily="34" charset="0"/>
              </a:rPr>
              <a:t> </a:t>
            </a:r>
            <a:endParaRPr lang="en-US" sz="2400" b="1" dirty="0">
              <a:latin typeface="Arial Narrow" pitchFamily="34" charset="0"/>
            </a:endParaRP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biliary system </a:t>
            </a:r>
            <a:r>
              <a:rPr lang="en-US" sz="2400" b="1" dirty="0" smtClean="0">
                <a:latin typeface="Arial Narrow" pitchFamily="34" charset="0"/>
              </a:rPr>
              <a:t>(</a:t>
            </a:r>
            <a:r>
              <a:rPr lang="en-US" sz="2400" b="1" dirty="0" err="1" smtClean="0">
                <a:latin typeface="Arial Narrow" pitchFamily="34" charset="0"/>
              </a:rPr>
              <a:t>canalicular</a:t>
            </a:r>
            <a:r>
              <a:rPr lang="en-US" sz="2400" b="1" dirty="0" smtClean="0">
                <a:latin typeface="Arial Narrow" pitchFamily="34" charset="0"/>
              </a:rPr>
              <a:t> or ductal) </a:t>
            </a:r>
            <a:r>
              <a:rPr lang="en-US" sz="2400" b="1" spc="-30" dirty="0" smtClean="0">
                <a:latin typeface="Arial Narrow" pitchFamily="34" charset="0"/>
                <a:sym typeface="Wingdings 3"/>
              </a:rPr>
              <a:t> </a:t>
            </a:r>
            <a:r>
              <a:rPr lang="en-US" sz="2400" b="1" dirty="0" smtClean="0">
                <a:solidFill>
                  <a:srgbClr val="5400D0"/>
                </a:solidFill>
                <a:latin typeface="Arial Narrow" pitchFamily="34" charset="0"/>
              </a:rPr>
              <a:t>CHOLESTASIS</a:t>
            </a:r>
            <a:r>
              <a:rPr lang="en-US" sz="2400" b="1" dirty="0" smtClean="0">
                <a:latin typeface="Arial Narrow" pitchFamily="34" charset="0"/>
              </a:rPr>
              <a:t> develop </a:t>
            </a:r>
            <a:r>
              <a:rPr lang="en-US" sz="2400" b="1" spc="-30" dirty="0" smtClean="0">
                <a:latin typeface="Arial Narrow" pitchFamily="34" charset="0"/>
                <a:sym typeface="Wingdings 3"/>
              </a:rPr>
              <a:t></a:t>
            </a:r>
            <a:r>
              <a:rPr lang="en-US" sz="2400" b="1" dirty="0" smtClean="0">
                <a:latin typeface="Arial Narrow" pitchFamily="34" charset="0"/>
              </a:rPr>
              <a:t> jaundice </a:t>
            </a:r>
            <a:r>
              <a:rPr lang="en-US" sz="2400" b="1" u="sng" dirty="0" smtClean="0">
                <a:latin typeface="Arial Narrow" pitchFamily="34" charset="0"/>
              </a:rPr>
              <a:t>+</a:t>
            </a:r>
            <a:r>
              <a:rPr lang="en-US" sz="2400" b="1" dirty="0" smtClean="0">
                <a:latin typeface="Arial Narrow" pitchFamily="34" charset="0"/>
              </a:rPr>
              <a:t> severe pruritus predominate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in alkaline phosphatase  (</a:t>
            </a:r>
            <a:r>
              <a:rPr lang="en-US" sz="2400" b="1" u="sng" dirty="0" smtClean="0">
                <a:solidFill>
                  <a:srgbClr val="5400D0"/>
                </a:solidFill>
                <a:latin typeface="Arial Narrow" pitchFamily="34" charset="0"/>
                <a:ea typeface="Times New Roman"/>
                <a:cs typeface="Arial"/>
                <a:hlinkClick r:id="rId4" tooltip="Alkaline phosphatase"/>
              </a:rPr>
              <a:t>ALP</a:t>
            </a:r>
            <a:r>
              <a:rPr lang="en-US" sz="2400" b="1" dirty="0" smtClean="0">
                <a:latin typeface="Arial Narrow" pitchFamily="34" charset="0"/>
              </a:rPr>
              <a:t> ) </a:t>
            </a:r>
            <a:r>
              <a:rPr lang="en-US" sz="2400" b="1" u="sng" dirty="0" smtClean="0">
                <a:latin typeface="Arial Narrow" pitchFamily="34" charset="0"/>
              </a:rPr>
              <a:t>+</a:t>
            </a:r>
            <a:r>
              <a:rPr lang="en-US" sz="2400" b="1" dirty="0" smtClean="0">
                <a:latin typeface="Arial Narrow" pitchFamily="34" charset="0"/>
              </a:rPr>
              <a:t>  </a:t>
            </a:r>
            <a:r>
              <a:rPr lang="en-US" sz="2400" b="1" dirty="0" err="1" smtClean="0">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smtClean="0">
                <a:latin typeface="Arial Narrow" pitchFamily="34" charset="0"/>
              </a:rPr>
              <a:t>If injury targets both </a:t>
            </a:r>
            <a:r>
              <a:rPr lang="en-US" sz="2400" b="1" dirty="0" err="1" smtClean="0">
                <a:latin typeface="Arial Narrow" pitchFamily="34" charset="0"/>
              </a:rPr>
              <a:t>hepatocytes</a:t>
            </a:r>
            <a:r>
              <a:rPr lang="en-US" sz="2400" b="1" dirty="0" smtClean="0">
                <a:latin typeface="Arial Narrow" pitchFamily="34" charset="0"/>
              </a:rPr>
              <a:t> &amp; </a:t>
            </a:r>
            <a:r>
              <a:rPr lang="en-US" sz="2400" b="1" dirty="0" err="1" smtClean="0">
                <a:latin typeface="Arial Narrow" pitchFamily="34" charset="0"/>
              </a:rPr>
              <a:t>biliary</a:t>
            </a:r>
            <a:r>
              <a:rPr lang="en-US" sz="2400" b="1" dirty="0" smtClean="0">
                <a:latin typeface="Arial Narrow" pitchFamily="34" charset="0"/>
              </a:rPr>
              <a:t> system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5400D0"/>
                </a:solidFill>
                <a:latin typeface="Arial Narrow" pitchFamily="34" charset="0"/>
              </a:rPr>
              <a:t>MIXED TYPE</a:t>
            </a:r>
            <a:endParaRPr lang="en-US" sz="2400" b="1" dirty="0">
              <a:solidFill>
                <a:srgbClr val="5400D0"/>
              </a:solidFill>
              <a:latin typeface="Arial Narrow" pitchFamily="34" charset="0"/>
            </a:endParaRP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smtClean="0">
                <a:solidFill>
                  <a:srgbClr val="5400D0"/>
                </a:solidFill>
                <a:latin typeface="Bernard MT Condensed" pitchFamily="18" charset="0"/>
              </a:rPr>
              <a:t>CLINICAL PATTERNS  </a:t>
            </a:r>
            <a:endParaRPr lang="en-US" sz="2400" dirty="0"/>
          </a:p>
        </p:txBody>
      </p:sp>
      <p:sp>
        <p:nvSpPr>
          <p:cNvPr id="14" name="5-Point Star 13"/>
          <p:cNvSpPr/>
          <p:nvPr/>
        </p:nvSpPr>
        <p:spPr>
          <a:xfrm>
            <a:off x="83820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r>
              <a:rPr lang="en-US" sz="2400" b="1" dirty="0" err="1" smtClean="0">
                <a:solidFill>
                  <a:srgbClr val="0000FF"/>
                </a:solidFill>
                <a:latin typeface="Arial Narrow" pitchFamily="34" charset="0"/>
              </a:rPr>
              <a:t>Phenytoin</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Sulfonamides</a:t>
            </a: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Sulfonylureas</a:t>
            </a:r>
            <a:endParaRPr lang="en-US" sz="2400" b="1" dirty="0" smtClean="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8305800" y="6172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gridCol w="2906484"/>
                <a:gridCol w="2438400"/>
                <a:gridCol w="1828800"/>
              </a:tblGrid>
              <a:tr h="152400">
                <a:tc gridSpan="4">
                  <a:txBody>
                    <a:bodyPr/>
                    <a:lstStyle/>
                    <a:p>
                      <a:pPr marL="0" marR="0" algn="ctr">
                        <a:lnSpc>
                          <a:spcPct val="115000"/>
                        </a:lnSpc>
                        <a:spcBef>
                          <a:spcPts val="0"/>
                        </a:spcBef>
                        <a:spcAft>
                          <a:spcPts val="0"/>
                        </a:spcAft>
                      </a:pPr>
                      <a:r>
                        <a:rPr lang="en-US" sz="2400" i="0" dirty="0" smtClean="0">
                          <a:latin typeface="Bernard MT Condensed" pitchFamily="18" charset="0"/>
                          <a:ea typeface="Times New Roman"/>
                          <a:cs typeface="Arial"/>
                        </a:rPr>
                        <a:t>Some PATTERNS of SYMPTOMATIC drug-induced </a:t>
                      </a:r>
                      <a:r>
                        <a:rPr lang="en-US" sz="2400" i="0" dirty="0">
                          <a:latin typeface="Bernard MT Condensed" pitchFamily="18" charset="0"/>
                          <a:ea typeface="Times New Roman"/>
                          <a:cs typeface="Arial"/>
                        </a:rPr>
                        <a:t>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r>
              <a:tr h="570404">
                <a:tc>
                  <a:txBody>
                    <a:bodyPr/>
                    <a:lstStyle/>
                    <a:p>
                      <a:pPr marL="0" marR="0" algn="ctr">
                        <a:lnSpc>
                          <a:spcPct val="115000"/>
                        </a:lnSpc>
                        <a:spcBef>
                          <a:spcPts val="0"/>
                        </a:spcBef>
                        <a:spcAft>
                          <a:spcPts val="0"/>
                        </a:spcAft>
                      </a:pPr>
                      <a:r>
                        <a:rPr lang="en-US" sz="2400" b="1" spc="-40" baseline="0" dirty="0" smtClean="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smtClean="0">
                          <a:latin typeface="Arial Narrow" pitchFamily="34" charset="0"/>
                        </a:rPr>
                        <a:t>Flu-like, malaise</a:t>
                      </a:r>
                      <a:r>
                        <a:rPr lang="en-US" sz="2000" b="1" dirty="0" smtClean="0">
                          <a:latin typeface="Arial Narrow" pitchFamily="34" charset="0"/>
                        </a:rPr>
                        <a:t>, m. aches weakness,</a:t>
                      </a:r>
                      <a:r>
                        <a:rPr lang="en-US" sz="2000" b="1" baseline="0" dirty="0" smtClean="0">
                          <a:latin typeface="Arial Narrow" pitchFamily="34" charset="0"/>
                        </a:rPr>
                        <a:t> </a:t>
                      </a:r>
                      <a:r>
                        <a:rPr lang="en-US" sz="2000" b="1" u="sng" baseline="0" dirty="0" smtClean="0">
                          <a:latin typeface="Arial Narrow" pitchFamily="34" charset="0"/>
                        </a:rPr>
                        <a:t>l</a:t>
                      </a:r>
                      <a:r>
                        <a:rPr lang="en-US" sz="2000" b="1" u="sng" dirty="0" smtClean="0">
                          <a:latin typeface="Arial Narrow" pitchFamily="34" charset="0"/>
                        </a:rPr>
                        <a:t>oss of appetite</a:t>
                      </a:r>
                      <a:r>
                        <a:rPr lang="en-US" sz="2000" b="1" dirty="0" smtClean="0">
                          <a:latin typeface="Arial Narrow" pitchFamily="34" charset="0"/>
                        </a:rPr>
                        <a:t>, GIT symptoms, diarrhea,</a:t>
                      </a:r>
                      <a:r>
                        <a:rPr lang="en-US" sz="2000" b="1" baseline="0" dirty="0" smtClean="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smtClean="0">
                          <a:solidFill>
                            <a:schemeClr val="tx1"/>
                          </a:solidFill>
                          <a:latin typeface="Arial Narrow" pitchFamily="34" charset="0"/>
                          <a:ea typeface="+mn-ea"/>
                          <a:cs typeface="+mn-cs"/>
                        </a:rPr>
                        <a:t>Yellowish </a:t>
                      </a:r>
                      <a:r>
                        <a:rPr lang="en-US" sz="2000" b="1" kern="1200" baseline="0" dirty="0" smtClean="0">
                          <a:solidFill>
                            <a:schemeClr val="tx1"/>
                          </a:solidFill>
                          <a:latin typeface="Arial Narrow" pitchFamily="34" charset="0"/>
                          <a:ea typeface="+mn-ea"/>
                          <a:cs typeface="+mn-cs"/>
                        </a:rPr>
                        <a:t>discoloration</a:t>
                      </a:r>
                      <a:r>
                        <a:rPr lang="en-US" sz="2000" b="1" kern="1200" dirty="0" smtClean="0">
                          <a:solidFill>
                            <a:schemeClr val="tx1"/>
                          </a:solidFill>
                          <a:latin typeface="Arial Narrow" pitchFamily="34" charset="0"/>
                          <a:ea typeface="+mn-ea"/>
                          <a:cs typeface="+mn-cs"/>
                        </a:rPr>
                        <a:t> of skin, dark urine, rash, </a:t>
                      </a:r>
                      <a:r>
                        <a:rPr lang="en-US" sz="2000" b="1" u="sng" kern="1200" dirty="0" err="1" smtClean="0">
                          <a:solidFill>
                            <a:schemeClr val="tx1"/>
                          </a:solidFill>
                          <a:latin typeface="Arial Narrow" pitchFamily="34" charset="0"/>
                          <a:ea typeface="+mn-ea"/>
                          <a:cs typeface="+mn-cs"/>
                        </a:rPr>
                        <a:t>pruritus</a:t>
                      </a:r>
                      <a:r>
                        <a:rPr lang="en-US" sz="2000" b="1" u="sng" kern="1200" dirty="0" smtClean="0">
                          <a:solidFill>
                            <a:schemeClr val="tx1"/>
                          </a:solidFill>
                          <a:latin typeface="Arial Narrow" pitchFamily="34" charset="0"/>
                          <a:ea typeface="+mn-ea"/>
                          <a:cs typeface="+mn-cs"/>
                        </a:rPr>
                        <a:t>,</a:t>
                      </a:r>
                      <a:r>
                        <a:rPr lang="en-US" sz="2000" b="1" kern="1200" dirty="0" smtClean="0">
                          <a:solidFill>
                            <a:schemeClr val="tx1"/>
                          </a:solidFill>
                          <a:latin typeface="Arial Narrow" pitchFamily="34" charset="0"/>
                          <a:ea typeface="+mn-ea"/>
                          <a:cs typeface="+mn-cs"/>
                        </a:rPr>
                        <a:t> stool may be light</a:t>
                      </a:r>
                      <a:endParaRPr lang="en-US" sz="2000" b="1" kern="1200" dirty="0">
                        <a:solidFill>
                          <a:schemeClr val="tx1"/>
                        </a:solidFill>
                        <a:latin typeface="Arial Narrow"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smtClean="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1524000">
                <a:tc>
                  <a:txBody>
                    <a:bodyPr/>
                    <a:lstStyle/>
                    <a:p>
                      <a:pPr marL="0" marR="0" algn="ctr">
                        <a:lnSpc>
                          <a:spcPts val="2400"/>
                        </a:lnSpc>
                        <a:spcBef>
                          <a:spcPts val="0"/>
                        </a:spcBef>
                        <a:spcAft>
                          <a:spcPts val="0"/>
                        </a:spcAft>
                      </a:pPr>
                      <a:r>
                        <a:rPr lang="en-US" sz="2400" b="1" dirty="0" smtClean="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smtClean="0">
                          <a:solidFill>
                            <a:srgbClr val="0000FF"/>
                          </a:solidFill>
                          <a:latin typeface="Arial Narrow" pitchFamily="34" charset="0"/>
                        </a:rPr>
                        <a:t>Acetaminophen</a:t>
                      </a:r>
                    </a:p>
                    <a:p>
                      <a:r>
                        <a:rPr lang="en-US" sz="2200" b="1" dirty="0" smtClean="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Isoniazid</a:t>
                      </a:r>
                      <a:endParaRPr lang="en-US" sz="2200" b="1" dirty="0" smtClean="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Chlorpropamide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Rifamycin</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Phenytoin</a:t>
                      </a:r>
                      <a:endParaRPr lang="en-US" sz="2200" b="1" dirty="0" smtClean="0">
                        <a:solidFill>
                          <a:srgbClr val="0000FF"/>
                        </a:solidFill>
                        <a:latin typeface="Arial Narrow" pitchFamily="34" charset="0"/>
                      </a:endParaRPr>
                    </a:p>
                    <a:p>
                      <a:r>
                        <a:rPr lang="en-US" sz="2200" b="1" dirty="0" err="1" smtClean="0">
                          <a:solidFill>
                            <a:srgbClr val="0000FF"/>
                          </a:solidFill>
                          <a:latin typeface="Arial Narrow" pitchFamily="34" charset="0"/>
                        </a:rPr>
                        <a:t>Carbamazepine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Sulfonamides</a:t>
                      </a:r>
                    </a:p>
                    <a:p>
                      <a:r>
                        <a:rPr lang="en-US" sz="2200" b="1" dirty="0" smtClean="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smtClean="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smtClean="0">
                <a:latin typeface="Arial Narrow" pitchFamily="34" charset="0"/>
              </a:rPr>
              <a:t>Her drug history reveals that she has been 4 month ago on cyclosporine to control the </a:t>
            </a:r>
            <a:r>
              <a:rPr lang="en-US" sz="2400" b="1" dirty="0" err="1" smtClean="0">
                <a:latin typeface="Arial Narrow" pitchFamily="34" charset="0"/>
              </a:rPr>
              <a:t>arthiritic</a:t>
            </a:r>
            <a:r>
              <a:rPr lang="en-US" sz="2400" b="1" dirty="0" smtClean="0">
                <a:latin typeface="Arial Narrow" pitchFamily="34" charset="0"/>
              </a:rPr>
              <a:t> exacerbations. A month ago, she was put on </a:t>
            </a:r>
            <a:r>
              <a:rPr lang="en-US" sz="2400" b="1" dirty="0" err="1" smtClean="0">
                <a:latin typeface="Arial Narrow" pitchFamily="34" charset="0"/>
              </a:rPr>
              <a:t>isoniazid</a:t>
            </a:r>
            <a:r>
              <a:rPr lang="en-US" sz="2400" b="1" dirty="0" smtClean="0">
                <a:latin typeface="Arial Narrow" pitchFamily="34" charset="0"/>
              </a:rPr>
              <a:t> when she developed T.B. and multivitamins because she is weak. Currently she  is given </a:t>
            </a:r>
            <a:r>
              <a:rPr lang="en-US" sz="2400" b="1" dirty="0" err="1" smtClean="0">
                <a:latin typeface="Arial Narrow" pitchFamily="34" charset="0"/>
              </a:rPr>
              <a:t>domperidone</a:t>
            </a:r>
            <a:r>
              <a:rPr lang="en-US" sz="2400" b="1" dirty="0" smtClean="0">
                <a:latin typeface="Arial Narrow" pitchFamily="34" charset="0"/>
              </a:rPr>
              <a:t> for the emesis. </a:t>
            </a:r>
          </a:p>
          <a:p>
            <a:r>
              <a:rPr lang="en-US" sz="2400" b="1" dirty="0" smtClean="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drugs is the likely cause of her symptoms?</a:t>
            </a:r>
          </a:p>
          <a:p>
            <a:pPr marL="457200" indent="-457200">
              <a:buAutoNum type="alphaLcPeriod"/>
            </a:pPr>
            <a:r>
              <a:rPr lang="en-US" sz="2400" b="1" dirty="0" smtClean="0">
                <a:solidFill>
                  <a:srgbClr val="5400D0"/>
                </a:solidFill>
                <a:latin typeface="Arial Narrow" pitchFamily="34" charset="0"/>
              </a:rPr>
              <a:t>Cyclosporine	b. </a:t>
            </a:r>
            <a:r>
              <a:rPr lang="en-US" sz="2400" b="1" dirty="0" err="1" smtClean="0">
                <a:solidFill>
                  <a:srgbClr val="5400D0"/>
                </a:solidFill>
                <a:latin typeface="Arial Narrow" pitchFamily="34" charset="0"/>
              </a:rPr>
              <a:t>Multivitamines</a:t>
            </a:r>
            <a:r>
              <a:rPr lang="en-US" sz="2400" b="1" dirty="0" smtClean="0">
                <a:solidFill>
                  <a:srgbClr val="5400D0"/>
                </a:solidFill>
                <a:latin typeface="Arial Narrow" pitchFamily="34" charset="0"/>
              </a:rPr>
              <a:t>	</a:t>
            </a:r>
          </a:p>
          <a:p>
            <a:pPr marL="457200" indent="-457200"/>
            <a:r>
              <a:rPr lang="en-US" sz="2400" b="1" dirty="0" smtClean="0">
                <a:solidFill>
                  <a:srgbClr val="5400D0"/>
                </a:solidFill>
                <a:latin typeface="Arial Narrow" pitchFamily="34" charset="0"/>
              </a:rPr>
              <a:t>c.    </a:t>
            </a:r>
            <a:r>
              <a:rPr lang="en-US" sz="2400" b="1" dirty="0" err="1" smtClean="0">
                <a:solidFill>
                  <a:srgbClr val="5400D0"/>
                </a:solidFill>
                <a:latin typeface="Arial Narrow" pitchFamily="34" charset="0"/>
              </a:rPr>
              <a:t>Isoniazid</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Domperidone</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is it considered?</a:t>
            </a:r>
          </a:p>
          <a:p>
            <a:pPr>
              <a:buBlip>
                <a:blip r:embed="rId2"/>
              </a:buBlip>
            </a:pPr>
            <a:r>
              <a:rPr lang="en-US" sz="2400" b="1" dirty="0" smtClean="0">
                <a:solidFill>
                  <a:srgbClr val="5400D0"/>
                </a:solidFill>
                <a:latin typeface="Arial Narrow" pitchFamily="34" charset="0"/>
              </a:rPr>
              <a:t> What is the likely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smtClean="0">
                <a:latin typeface="Arial Narrow" pitchFamily="34" charset="0"/>
              </a:rPr>
              <a:t> Define the role of liver in drug detoxification</a:t>
            </a:r>
          </a:p>
          <a:p>
            <a:pPr>
              <a:spcBef>
                <a:spcPts val="600"/>
              </a:spcBef>
              <a:buClr>
                <a:srgbClr val="FF0000"/>
              </a:buClr>
              <a:buFont typeface="Wingdings" pitchFamily="2" charset="2"/>
              <a:buChar char="§"/>
            </a:pPr>
            <a:r>
              <a:rPr lang="en-US" sz="2200" b="1" dirty="0" smtClean="0">
                <a:latin typeface="Arial Narrow" pitchFamily="34" charset="0"/>
              </a:rPr>
              <a:t> </a:t>
            </a:r>
            <a:r>
              <a:rPr lang="en-US" sz="2200" b="1" smtClean="0">
                <a:latin typeface="Arial Narrow" pitchFamily="34" charset="0"/>
              </a:rPr>
              <a:t>Discuss the </a:t>
            </a:r>
            <a:r>
              <a:rPr lang="en-US" sz="2200" b="1" dirty="0" smtClean="0">
                <a:latin typeface="Arial Narrow" pitchFamily="34" charset="0"/>
              </a:rPr>
              <a:t>types (patterns)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Classify </a:t>
            </a:r>
            <a:r>
              <a:rPr lang="en-US" sz="2200" b="1" dirty="0" err="1" smtClean="0">
                <a:latin typeface="Arial Narrow" pitchFamily="34" charset="0"/>
              </a:rPr>
              <a:t>hepatotoxins</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Explain how a drug can inflict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State the pathological consequences of hepatic injury</a:t>
            </a:r>
          </a:p>
          <a:p>
            <a:pPr>
              <a:spcBef>
                <a:spcPts val="600"/>
              </a:spcBef>
              <a:buClr>
                <a:srgbClr val="FF0000"/>
              </a:buClr>
              <a:buFont typeface="Wingdings" pitchFamily="2" charset="2"/>
              <a:buChar char="§"/>
            </a:pPr>
            <a:r>
              <a:rPr lang="en-US" sz="2200" b="1" dirty="0" smtClean="0">
                <a:latin typeface="Arial Narrow" pitchFamily="34" charset="0"/>
              </a:rPr>
              <a:t> Contrast the varied clinical presentation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Enlist the possible treatment</a:t>
            </a:r>
            <a:endParaRPr lang="en-US" sz="2200" b="1" dirty="0">
              <a:latin typeface="Arial Narrow" pitchFamily="34" charset="0"/>
            </a:endParaRP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smtClean="0">
                <a:latin typeface="Bernard MT Condensed" pitchFamily="18" charset="0"/>
              </a:rPr>
              <a:t>ILOs</a:t>
            </a:r>
            <a:endParaRPr lang="en-US" sz="24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4154984"/>
          </a:xfrm>
          <a:prstGeom prst="rect">
            <a:avLst/>
          </a:prstGeom>
        </p:spPr>
        <p:txBody>
          <a:bodyPr wrap="square">
            <a:spAutoFit/>
          </a:bodyPr>
          <a:lstStyle/>
          <a:p>
            <a:pPr>
              <a:buBlip>
                <a:blip r:embed="rId2"/>
              </a:buBlip>
            </a:pPr>
            <a:r>
              <a:rPr lang="en-US" sz="2400" b="1" dirty="0" smtClean="0">
                <a:latin typeface="Arial Narrow" pitchFamily="34" charset="0"/>
              </a:rPr>
              <a:t> A </a:t>
            </a:r>
            <a:r>
              <a:rPr lang="en-US" sz="2400" b="1" dirty="0" err="1" smtClean="0">
                <a:latin typeface="Arial Narrow" pitchFamily="34" charset="0"/>
              </a:rPr>
              <a:t>hypercholestrolemic</a:t>
            </a:r>
            <a:r>
              <a:rPr lang="en-US" sz="2400" b="1" dirty="0" smtClean="0">
                <a:latin typeface="Arial Narrow" pitchFamily="34" charset="0"/>
              </a:rPr>
              <a:t> patient was received in E.R complaining of  yellowish discoloration of skin, change in color of urine &amp; stools, and severe itching</a:t>
            </a:r>
          </a:p>
          <a:p>
            <a:r>
              <a:rPr lang="en-US" sz="2400" b="1" dirty="0" smtClean="0">
                <a:latin typeface="Arial Narrow" pitchFamily="34" charset="0"/>
              </a:rPr>
              <a:t>He has been receiving </a:t>
            </a:r>
            <a:r>
              <a:rPr lang="en-US" sz="2400" b="1" dirty="0" err="1" smtClean="0">
                <a:latin typeface="Arial Narrow" pitchFamily="34" charset="0"/>
              </a:rPr>
              <a:t>statins</a:t>
            </a:r>
            <a:r>
              <a:rPr lang="en-US" sz="2400" b="1" dirty="0" smtClean="0">
                <a:latin typeface="Arial Narrow" pitchFamily="34" charset="0"/>
              </a:rPr>
              <a:t> fro the long time for the </a:t>
            </a:r>
            <a:r>
              <a:rPr lang="en-US" sz="2400" b="1" dirty="0" err="1" smtClean="0">
                <a:latin typeface="Arial Narrow" pitchFamily="34" charset="0"/>
              </a:rPr>
              <a:t>hypercholestrolemia</a:t>
            </a:r>
            <a:r>
              <a:rPr lang="en-US" sz="2400" b="1" dirty="0" smtClean="0">
                <a:latin typeface="Arial Narrow" pitchFamily="34" charset="0"/>
              </a:rPr>
              <a:t>. Three month ago he was diagnosed as being diabetic and hypertensive and since then he is receiving </a:t>
            </a:r>
            <a:r>
              <a:rPr lang="en-US" sz="2400" b="1" dirty="0" err="1" smtClean="0">
                <a:latin typeface="Arial Narrow" pitchFamily="34" charset="0"/>
              </a:rPr>
              <a:t>chlorpropamide</a:t>
            </a:r>
            <a:r>
              <a:rPr lang="en-US" sz="2400" b="1" dirty="0" smtClean="0">
                <a:latin typeface="Arial Narrow" pitchFamily="34" charset="0"/>
              </a:rPr>
              <a:t> for the diabetes and </a:t>
            </a:r>
            <a:r>
              <a:rPr lang="en-US" sz="2400" b="1" dirty="0" err="1" smtClean="0">
                <a:latin typeface="Arial Narrow" pitchFamily="34" charset="0"/>
              </a:rPr>
              <a:t>nadolol</a:t>
            </a:r>
            <a:r>
              <a:rPr lang="en-US" sz="2400" b="1" dirty="0" smtClean="0">
                <a:latin typeface="Arial Narrow" pitchFamily="34" charset="0"/>
              </a:rPr>
              <a:t> for the hypertension. The last couple of days he had a flue; for which he was given acetaminophen for muscle aches and nasal drops for his nasal stuffiness.</a:t>
            </a:r>
          </a:p>
          <a:p>
            <a:r>
              <a:rPr lang="en-US" sz="2400" b="1" dirty="0" smtClean="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 is the likely cause of his symptoms?</a:t>
            </a:r>
          </a:p>
          <a:p>
            <a:r>
              <a:rPr lang="en-US" sz="2400" b="1" dirty="0" smtClean="0">
                <a:solidFill>
                  <a:srgbClr val="5400D0"/>
                </a:solidFill>
                <a:latin typeface="Arial Narrow" pitchFamily="34" charset="0"/>
              </a:rPr>
              <a:t> a. </a:t>
            </a:r>
            <a:r>
              <a:rPr lang="en-US" sz="2400" b="1" dirty="0" err="1" smtClean="0">
                <a:solidFill>
                  <a:srgbClr val="5400D0"/>
                </a:solidFill>
                <a:latin typeface="Arial Narrow" pitchFamily="34" charset="0"/>
              </a:rPr>
              <a:t>Nadolol</a:t>
            </a:r>
            <a:r>
              <a:rPr lang="en-US" sz="2400" b="1" dirty="0" smtClean="0">
                <a:solidFill>
                  <a:srgbClr val="5400D0"/>
                </a:solidFill>
                <a:latin typeface="Arial Narrow" pitchFamily="34" charset="0"/>
              </a:rPr>
              <a:t>	b. </a:t>
            </a:r>
            <a:r>
              <a:rPr lang="en-US" sz="2400" b="1" dirty="0" err="1" smtClean="0">
                <a:solidFill>
                  <a:srgbClr val="5400D0"/>
                </a:solidFill>
                <a:latin typeface="Arial Narrow" pitchFamily="34" charset="0"/>
              </a:rPr>
              <a:t>Chlorpropamide</a:t>
            </a:r>
            <a:r>
              <a:rPr lang="en-US" sz="2400" b="1" dirty="0" smtClean="0">
                <a:solidFill>
                  <a:srgbClr val="5400D0"/>
                </a:solidFill>
                <a:latin typeface="Arial Narrow" pitchFamily="34" charset="0"/>
              </a:rPr>
              <a:t>	c. </a:t>
            </a:r>
            <a:r>
              <a:rPr lang="en-US" sz="2400" b="1" smtClean="0">
                <a:solidFill>
                  <a:srgbClr val="5400D0"/>
                </a:solidFill>
                <a:latin typeface="Arial Narrow" pitchFamily="34" charset="0"/>
              </a:rPr>
              <a:t>Acetaminophen </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Statins</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it is considered?</a:t>
            </a:r>
          </a:p>
          <a:p>
            <a:pPr>
              <a:buBlip>
                <a:blip r:embed="rId2"/>
              </a:buBlip>
            </a:pPr>
            <a:r>
              <a:rPr lang="en-US" sz="2400" b="1" dirty="0" smtClean="0">
                <a:solidFill>
                  <a:srgbClr val="5400D0"/>
                </a:solidFill>
                <a:latin typeface="Arial Narrow" pitchFamily="34" charset="0"/>
              </a:rPr>
              <a:t> What is the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smtClean="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smtClean="0">
                <a:latin typeface="Arial Narrow" pitchFamily="34" charset="0"/>
              </a:rPr>
              <a:t>No universal </a:t>
            </a:r>
            <a:r>
              <a:rPr lang="en-US" sz="2400" b="1" dirty="0" err="1" smtClean="0">
                <a:latin typeface="Arial Narrow" pitchFamily="34" charset="0"/>
              </a:rPr>
              <a:t>histo</a:t>
            </a:r>
            <a:r>
              <a:rPr lang="en-US" sz="2400" b="1" dirty="0" smtClean="0">
                <a:latin typeface="Arial Narrow" pitchFamily="34" charset="0"/>
              </a:rPr>
              <a:t>-pathological pattern of DIHI exist. </a:t>
            </a:r>
          </a:p>
          <a:p>
            <a:r>
              <a:rPr lang="en-US" sz="2400" b="1" dirty="0" smtClean="0">
                <a:latin typeface="Arial Narrow" pitchFamily="34" charset="0"/>
              </a:rPr>
              <a:t>The commonest  are;   </a:t>
            </a:r>
            <a:r>
              <a:rPr lang="en-US" sz="2400" b="1" dirty="0" err="1" smtClean="0">
                <a:solidFill>
                  <a:srgbClr val="5400D0"/>
                </a:solidFill>
                <a:latin typeface="Arial Narrow" pitchFamily="34" charset="0"/>
                <a:ea typeface="Times New Roman"/>
                <a:cs typeface="Times New Roman"/>
              </a:rPr>
              <a:t>Hepatocellular</a:t>
            </a:r>
            <a:r>
              <a:rPr lang="en-US" sz="2400" b="1" dirty="0" smtClean="0">
                <a:solidFill>
                  <a:srgbClr val="5400D0"/>
                </a:solidFill>
                <a:latin typeface="Arial Narrow" pitchFamily="34" charset="0"/>
                <a:ea typeface="Times New Roman"/>
                <a:cs typeface="Times New Roman"/>
              </a:rPr>
              <a:t> necrosis</a:t>
            </a: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Cholestasis</a:t>
            </a:r>
            <a:endParaRPr lang="en-US" sz="2400" b="1" dirty="0" smtClean="0">
              <a:solidFill>
                <a:srgbClr val="5400D0"/>
              </a:solidFill>
              <a:latin typeface="Arial Narrow" pitchFamily="34" charset="0"/>
              <a:ea typeface="Times New Roman"/>
              <a:cs typeface="Times New Roman"/>
            </a:endParaRP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Steatosis</a:t>
            </a:r>
            <a:endParaRPr lang="en-US" sz="5400" dirty="0" smtClean="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Any one agent may produce different types of injury in different patients</a:t>
            </a:r>
            <a:endParaRPr lang="en-US" sz="5400" b="1" dirty="0" smtClean="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smtClean="0">
                  <a:latin typeface="Arial Narrow" pitchFamily="34" charset="0"/>
                </a:rPr>
                <a:t>Ballooning &amp; degeneration of </a:t>
              </a:r>
              <a:r>
                <a:rPr lang="en-US" b="1" dirty="0" err="1" smtClean="0">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smtClean="0">
                  <a:latin typeface="Arial Narrow" pitchFamily="34" charset="0"/>
                </a:rPr>
                <a:t>Centrilobular</a:t>
              </a:r>
              <a:r>
                <a:rPr lang="en-US" b="1" dirty="0" smtClean="0">
                  <a:latin typeface="Arial Narrow" pitchFamily="34" charset="0"/>
                </a:rPr>
                <a:t> &amp; </a:t>
              </a:r>
              <a:r>
                <a:rPr lang="en-US" b="1" dirty="0" err="1" smtClean="0">
                  <a:latin typeface="Arial Narrow" pitchFamily="34" charset="0"/>
                </a:rPr>
                <a:t>midzonal</a:t>
              </a:r>
              <a:r>
                <a:rPr lang="en-US" b="1" dirty="0" smtClean="0">
                  <a:latin typeface="Arial Narrow" pitchFamily="34" charset="0"/>
                </a:rPr>
                <a:t> necrosis</a:t>
              </a:r>
              <a:endParaRPr lang="en-US" b="1" dirty="0">
                <a:latin typeface="Arial Narrow" pitchFamily="34" charset="0"/>
              </a:endParaRP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smtClean="0">
                  <a:latin typeface="Arial Narrow" pitchFamily="34" charset="0"/>
                </a:rPr>
                <a:t>Cholistatic</a:t>
              </a:r>
              <a:r>
                <a:rPr lang="en-US" b="1" dirty="0" smtClean="0">
                  <a:latin typeface="Arial Narrow" pitchFamily="34" charset="0"/>
                </a:rPr>
                <a:t> injury with damaged bile duct</a:t>
              </a:r>
              <a:endParaRPr lang="en-US" b="1" dirty="0">
                <a:latin typeface="Arial Narrow" pitchFamily="34" charset="0"/>
              </a:endParaRP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smtClean="0">
                  <a:latin typeface="Arial Narrow" pitchFamily="34" charset="0"/>
                </a:rPr>
                <a:t>Fatty accumulation</a:t>
              </a:r>
              <a:endParaRPr lang="en-US" b="1" dirty="0">
                <a:latin typeface="Arial Narrow"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smtClean="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Symptomatic;</a:t>
            </a:r>
          </a:p>
          <a:p>
            <a:r>
              <a:rPr lang="en-US" sz="2400" b="1" dirty="0" smtClean="0">
                <a:latin typeface="Arial Narrow" pitchFamily="34" charset="0"/>
              </a:rPr>
              <a:t>If </a:t>
            </a:r>
            <a:r>
              <a:rPr lang="en-US" sz="2400" b="1" dirty="0">
                <a:latin typeface="Arial Narrow" pitchFamily="34" charset="0"/>
              </a:rPr>
              <a:t>a </a:t>
            </a:r>
            <a:r>
              <a:rPr lang="en-US" sz="2400" b="1" u="sng" dirty="0">
                <a:latin typeface="Arial Narrow" pitchFamily="34" charset="0"/>
              </a:rPr>
              <a:t>severe allergic reaction </a:t>
            </a:r>
            <a:r>
              <a:rPr lang="en-US" sz="2400" b="1" dirty="0">
                <a:latin typeface="Arial Narrow" pitchFamily="34" charset="0"/>
              </a:rPr>
              <a:t>is </a:t>
            </a:r>
            <a:r>
              <a:rPr lang="en-US" sz="2400" b="1" dirty="0" smtClean="0">
                <a:latin typeface="Arial Narrow" pitchFamily="34" charset="0"/>
              </a:rPr>
              <a:t>observed </a:t>
            </a:r>
            <a:r>
              <a:rPr lang="en-US" sz="2400" b="1" dirty="0" smtClean="0">
                <a:latin typeface="Arial Narrow" pitchFamily="34" charset="0"/>
                <a:sym typeface="Wingdings 3"/>
              </a:rPr>
              <a:t> </a:t>
            </a:r>
            <a:r>
              <a:rPr lang="en-US" sz="2400" b="1" dirty="0" smtClean="0">
                <a:solidFill>
                  <a:srgbClr val="0000FF"/>
                </a:solidFill>
                <a:latin typeface="Arial Narrow" pitchFamily="34" charset="0"/>
                <a:sym typeface="Wingdings 3"/>
              </a:rPr>
              <a:t>C</a:t>
            </a:r>
            <a:r>
              <a:rPr lang="en-US" sz="2400" b="1" dirty="0" smtClean="0">
                <a:solidFill>
                  <a:srgbClr val="0000FF"/>
                </a:solidFill>
                <a:latin typeface="Arial Narrow" pitchFamily="34" charset="0"/>
              </a:rPr>
              <a:t>orticosteroids</a:t>
            </a:r>
          </a:p>
          <a:p>
            <a:r>
              <a:rPr lang="en-US" sz="2400" b="1" dirty="0" smtClean="0">
                <a:latin typeface="Arial Narrow" pitchFamily="34" charset="0"/>
              </a:rPr>
              <a:t>If </a:t>
            </a:r>
            <a:r>
              <a:rPr lang="en-US" sz="2400" b="1" u="sng" dirty="0" err="1" smtClean="0">
                <a:latin typeface="Arial Narrow" pitchFamily="34" charset="0"/>
              </a:rPr>
              <a:t>pruritus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enhance bile acid excretion </a:t>
            </a:r>
            <a:r>
              <a:rPr lang="en-US" sz="2400" b="1" dirty="0" smtClean="0">
                <a:latin typeface="Arial Narrow" pitchFamily="34" charset="0"/>
                <a:sym typeface="Wingdings 3"/>
              </a:rPr>
              <a:t></a:t>
            </a:r>
            <a:r>
              <a:rPr lang="en-US" sz="2400" b="1" dirty="0" smtClean="0">
                <a:latin typeface="Arial Narrow" pitchFamily="34" charset="0"/>
              </a:rPr>
              <a:t> </a:t>
            </a:r>
            <a:r>
              <a:rPr lang="en-US" sz="2400" b="1" dirty="0" err="1" smtClean="0">
                <a:solidFill>
                  <a:srgbClr val="0000FF"/>
                </a:solidFill>
                <a:latin typeface="Arial Narrow" pitchFamily="34" charset="0"/>
              </a:rPr>
              <a:t>Cholestyramine</a:t>
            </a:r>
            <a:r>
              <a:rPr lang="en-US" sz="2400" b="1" dirty="0" smtClean="0">
                <a:solidFill>
                  <a:srgbClr val="0000FF"/>
                </a:solidFill>
                <a:latin typeface="Arial Narrow" pitchFamily="34" charset="0"/>
              </a:rPr>
              <a:t> </a:t>
            </a:r>
          </a:p>
          <a:p>
            <a:r>
              <a:rPr lang="en-US" sz="2400" b="1" dirty="0" smtClean="0">
                <a:latin typeface="Arial Narrow" pitchFamily="34" charset="0"/>
              </a:rPr>
              <a:t>If </a:t>
            </a:r>
            <a:r>
              <a:rPr lang="en-US" sz="2400" b="1" u="sng" dirty="0" err="1" smtClean="0">
                <a:latin typeface="Arial Narrow" pitchFamily="34" charset="0"/>
              </a:rPr>
              <a:t>cholestatic</a:t>
            </a:r>
            <a:r>
              <a:rPr lang="en-US" sz="2400" b="1" u="sng" dirty="0" smtClean="0">
                <a:latin typeface="Arial Narrow" pitchFamily="34" charset="0"/>
              </a:rPr>
              <a:t> liver injury </a:t>
            </a:r>
            <a:r>
              <a:rPr lang="en-US" sz="2400" b="1" dirty="0" smtClean="0">
                <a:latin typeface="Arial Narrow" pitchFamily="34" charset="0"/>
                <a:sym typeface="Wingdings 3"/>
              </a:rPr>
              <a:t> </a:t>
            </a:r>
            <a:r>
              <a:rPr lang="en-US" sz="2400" b="1" dirty="0" err="1" smtClean="0">
                <a:solidFill>
                  <a:srgbClr val="0000FF"/>
                </a:solidFill>
                <a:latin typeface="Arial Narrow" pitchFamily="34" charset="0"/>
              </a:rPr>
              <a:t>Ursodeoxycholic</a:t>
            </a:r>
            <a:r>
              <a:rPr lang="en-US" sz="2400" b="1" dirty="0" smtClean="0">
                <a:solidFill>
                  <a:srgbClr val="0000FF"/>
                </a:solidFill>
                <a:latin typeface="Arial Narrow" pitchFamily="34" charset="0"/>
              </a:rPr>
              <a:t> acid </a:t>
            </a:r>
            <a:r>
              <a:rPr lang="en-US" sz="2400" b="1" dirty="0" smtClean="0">
                <a:latin typeface="Arial Narrow" pitchFamily="34" charset="0"/>
              </a:rPr>
              <a:t>(</a:t>
            </a:r>
            <a:r>
              <a:rPr lang="en-US" sz="2400" b="1" dirty="0" err="1" smtClean="0">
                <a:latin typeface="Arial Narrow" pitchFamily="34" charset="0"/>
              </a:rPr>
              <a:t>Ursodiol</a:t>
            </a:r>
            <a:r>
              <a:rPr lang="en-US" sz="2400" b="1" dirty="0" smtClean="0">
                <a:latin typeface="Arial Narrow" pitchFamily="34" charset="0"/>
              </a:rPr>
              <a:t>)</a:t>
            </a:r>
          </a:p>
          <a:p>
            <a:r>
              <a:rPr lang="en-US" sz="2400" b="1" dirty="0" smtClean="0">
                <a:latin typeface="Arial Narrow" pitchFamily="34" charset="0"/>
              </a:rPr>
              <a:t>If </a:t>
            </a:r>
            <a:r>
              <a:rPr lang="en-US" sz="2400" b="1" dirty="0" err="1" smtClean="0">
                <a:latin typeface="Arial Narrow" pitchFamily="34" charset="0"/>
              </a:rPr>
              <a:t>coagulopathy</a:t>
            </a:r>
            <a:r>
              <a:rPr lang="en-US" sz="2400" b="1" dirty="0" smtClean="0">
                <a:latin typeface="Arial Narrow" pitchFamily="34" charset="0"/>
              </a:rPr>
              <a:t> or encephalopathy develop </a:t>
            </a:r>
            <a:r>
              <a:rPr lang="en-US" sz="2400" b="1" dirty="0" smtClean="0">
                <a:latin typeface="Arial Narrow" pitchFamily="34" charset="0"/>
                <a:sym typeface="Wingdings 3"/>
              </a:rPr>
              <a:t>treat accordingly</a:t>
            </a:r>
            <a:r>
              <a:rPr lang="en-US" sz="2400" b="1" dirty="0" smtClean="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smtClean="0">
                <a:solidFill>
                  <a:srgbClr val="5400D0"/>
                </a:solidFill>
                <a:latin typeface="Arial Narrow" pitchFamily="34" charset="0"/>
              </a:rPr>
              <a:t>Specific antidotes </a:t>
            </a:r>
          </a:p>
          <a:p>
            <a:r>
              <a:rPr lang="en-US" sz="2400" b="1" dirty="0" smtClean="0">
                <a:solidFill>
                  <a:srgbClr val="0000FF"/>
                </a:solidFill>
                <a:latin typeface="Arial Narrow" pitchFamily="34" charset="0"/>
              </a:rPr>
              <a:t>N-</a:t>
            </a:r>
            <a:r>
              <a:rPr lang="en-US" sz="2400" b="1" dirty="0" err="1" smtClean="0">
                <a:solidFill>
                  <a:srgbClr val="0000FF"/>
                </a:solidFill>
                <a:latin typeface="Arial Narrow" pitchFamily="34" charset="0"/>
              </a:rPr>
              <a:t>acetylcysteine</a:t>
            </a:r>
            <a:r>
              <a:rPr lang="en-US" sz="2400" b="1" dirty="0" smtClean="0">
                <a:solidFill>
                  <a:srgbClr val="0000FF"/>
                </a:solidFill>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acetaminophen toxicity</a:t>
            </a:r>
          </a:p>
          <a:p>
            <a:r>
              <a:rPr lang="en-US" sz="2400" b="1" dirty="0" smtClean="0">
                <a:solidFill>
                  <a:srgbClr val="0000FF"/>
                </a:solidFill>
                <a:latin typeface="Arial Narrow" pitchFamily="34" charset="0"/>
              </a:rPr>
              <a:t>L-</a:t>
            </a:r>
            <a:r>
              <a:rPr lang="en-US" sz="2400" b="1" dirty="0" err="1" smtClean="0">
                <a:solidFill>
                  <a:srgbClr val="0000FF"/>
                </a:solidFill>
                <a:latin typeface="Arial Narrow" pitchFamily="34" charset="0"/>
              </a:rPr>
              <a:t>carnitine</a:t>
            </a:r>
            <a:r>
              <a:rPr lang="en-US" sz="2400" b="1" dirty="0" smtClean="0">
                <a:latin typeface="Arial Narrow" pitchFamily="34" charset="0"/>
              </a:rPr>
              <a:t> </a:t>
            </a:r>
            <a:r>
              <a:rPr lang="en-US" sz="2400" b="1" dirty="0" smtClean="0">
                <a:latin typeface="Arial Narrow" pitchFamily="34" charset="0"/>
                <a:sym typeface="Wingdings 3"/>
              </a:rPr>
              <a:t></a:t>
            </a:r>
            <a:r>
              <a:rPr lang="en-US" sz="2400" b="1" dirty="0" err="1" smtClean="0">
                <a:latin typeface="Arial Narrow" pitchFamily="34" charset="0"/>
              </a:rPr>
              <a:t>valproate</a:t>
            </a:r>
            <a:r>
              <a:rPr lang="en-US" sz="2400" b="1" dirty="0" smtClean="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No specific treatment </a:t>
            </a:r>
            <a:r>
              <a:rPr lang="en-US" sz="2400" b="1" dirty="0" smtClean="0">
                <a:latin typeface="Arial Narrow" pitchFamily="34" charset="0"/>
                <a:sym typeface="Wingdings 3"/>
              </a:rPr>
              <a:t> </a:t>
            </a:r>
            <a:r>
              <a:rPr lang="en-US" sz="2400" b="1" dirty="0" smtClean="0">
                <a:latin typeface="Arial Narrow" pitchFamily="34" charset="0"/>
              </a:rPr>
              <a:t>largely symptomatic &amp; supportive</a:t>
            </a:r>
            <a:endParaRPr lang="en-US" sz="2400" b="1" dirty="0">
              <a:latin typeface="Arial Narrow" pitchFamily="34" charset="0"/>
            </a:endParaRP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Supportive; </a:t>
            </a:r>
          </a:p>
          <a:p>
            <a:r>
              <a:rPr lang="en-US" sz="2400" b="1" dirty="0" smtClean="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smtClean="0">
                <a:solidFill>
                  <a:srgbClr val="5400D0"/>
                </a:solidFill>
                <a:latin typeface="Arial Narrow" pitchFamily="34" charset="0"/>
              </a:rPr>
              <a:t>Emergency liver transplantation </a:t>
            </a:r>
            <a:r>
              <a:rPr lang="en-US" sz="2400" b="1" dirty="0" smtClean="0">
                <a:latin typeface="Arial Narrow" pitchFamily="34" charset="0"/>
                <a:sym typeface="Wingdings 3"/>
              </a:rPr>
              <a:t>for </a:t>
            </a:r>
            <a:r>
              <a:rPr lang="en-US" sz="2400" b="1" dirty="0" smtClean="0">
                <a:latin typeface="Arial Narrow" pitchFamily="34" charset="0"/>
              </a:rPr>
              <a:t> drug induced </a:t>
            </a:r>
            <a:r>
              <a:rPr lang="en-US" sz="2400" b="1" dirty="0" err="1" smtClean="0">
                <a:latin typeface="Arial Narrow" pitchFamily="34" charset="0"/>
              </a:rPr>
              <a:t>fulminant</a:t>
            </a:r>
            <a:r>
              <a:rPr lang="en-US" sz="2400" b="1" dirty="0" smtClean="0">
                <a:latin typeface="Arial Narrow" pitchFamily="34" charset="0"/>
              </a:rPr>
              <a:t> hepatic failure</a:t>
            </a:r>
            <a:endParaRPr lang="en-US" sz="2400" b="1" dirty="0">
              <a:latin typeface="Arial Narrow" pitchFamily="34" charset="0"/>
            </a:endParaRP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Immediate </a:t>
            </a:r>
            <a:r>
              <a:rPr lang="en-US" sz="2400" b="1" i="1" dirty="0">
                <a:solidFill>
                  <a:srgbClr val="5400D0"/>
                </a:solidFill>
                <a:latin typeface="Arial Narrow" pitchFamily="34" charset="0"/>
              </a:rPr>
              <a:t>withdrawal </a:t>
            </a:r>
            <a:r>
              <a:rPr lang="en-US" sz="2400" b="1" dirty="0" smtClean="0">
                <a:latin typeface="Arial Narrow" pitchFamily="34" charset="0"/>
                <a:sym typeface="Wingdings 3"/>
              </a:rPr>
              <a:t> </a:t>
            </a:r>
            <a:r>
              <a:rPr lang="en-US" sz="2400" b="1" dirty="0" smtClean="0">
                <a:latin typeface="Arial Narrow" pitchFamily="34" charset="0"/>
              </a:rPr>
              <a:t>of </a:t>
            </a:r>
            <a:r>
              <a:rPr lang="en-US" sz="2400" b="1" dirty="0">
                <a:latin typeface="Arial Narrow" pitchFamily="34" charset="0"/>
              </a:rPr>
              <a:t>any </a:t>
            </a:r>
            <a:r>
              <a:rPr lang="en-US" sz="2400" b="1" dirty="0" smtClean="0">
                <a:latin typeface="Arial Narrow" pitchFamily="34" charset="0"/>
              </a:rPr>
              <a:t>suspected drug</a:t>
            </a:r>
            <a:endParaRPr lang="en-US" sz="2400" b="1" dirty="0">
              <a:latin typeface="Arial Narrow" pitchFamily="34" charset="0"/>
            </a:endParaRPr>
          </a:p>
        </p:txBody>
      </p:sp>
      <p:sp>
        <p:nvSpPr>
          <p:cNvPr id="9" name="5-Point Star 8"/>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smtClean="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endPar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endParaRP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smtClean="0">
                <a:latin typeface="Arial Narrow" pitchFamily="34" charset="0"/>
              </a:rPr>
              <a:t>         has multiple functions (&gt;5000) </a:t>
            </a:r>
            <a:r>
              <a:rPr lang="en-US" sz="2200" b="1" dirty="0" smtClean="0">
                <a:latin typeface="Arial Narrow" pitchFamily="34" charset="0"/>
                <a:sym typeface="Wingdings"/>
              </a:rPr>
              <a:t> </a:t>
            </a:r>
            <a:r>
              <a:rPr lang="en-US" sz="2200" b="1" dirty="0" smtClean="0">
                <a:latin typeface="Arial Narrow" pitchFamily="34" charset="0"/>
              </a:rPr>
              <a:t> can be categorized into:</a:t>
            </a:r>
            <a:br>
              <a:rPr lang="en-US" sz="2200" b="1" dirty="0" smtClean="0">
                <a:latin typeface="Arial Narrow" pitchFamily="34" charset="0"/>
              </a:rPr>
            </a:br>
            <a:r>
              <a:rPr lang="en-US" sz="2200" b="1" dirty="0" smtClean="0">
                <a:latin typeface="Arial Narrow" pitchFamily="34" charset="0"/>
              </a:rPr>
              <a:t>1</a:t>
            </a:r>
            <a:r>
              <a:rPr lang="en-US" sz="2200" b="1" dirty="0" smtClean="0">
                <a:solidFill>
                  <a:srgbClr val="5400D0"/>
                </a:solidFill>
                <a:latin typeface="Arial Narrow" pitchFamily="34" charset="0"/>
              </a:rPr>
              <a:t>. Regulation, synthesis &amp; secretion.</a:t>
            </a:r>
            <a:r>
              <a:rPr lang="en-US" sz="2200" b="1" dirty="0" smtClean="0">
                <a:latin typeface="Arial Narrow" pitchFamily="34" charset="0"/>
                <a:sym typeface="Wingdings"/>
              </a:rPr>
              <a:t> </a:t>
            </a:r>
            <a:r>
              <a:rPr lang="en-US" sz="2200" b="1" dirty="0" smtClean="0">
                <a:latin typeface="Arial Narrow" pitchFamily="34" charset="0"/>
              </a:rPr>
              <a:t>utilization of glucose, lipids &amp; proteins + bile for digesting fats.</a:t>
            </a:r>
            <a:br>
              <a:rPr lang="en-US" sz="2200" b="1" dirty="0" smtClean="0">
                <a:latin typeface="Arial Narrow" pitchFamily="34" charset="0"/>
              </a:rPr>
            </a:br>
            <a:r>
              <a:rPr lang="en-US" sz="2200" b="1" dirty="0" smtClean="0">
                <a:latin typeface="Arial Narrow" pitchFamily="34" charset="0"/>
              </a:rPr>
              <a:t>2. </a:t>
            </a:r>
            <a:r>
              <a:rPr lang="en-US" sz="2200" b="1" dirty="0" smtClean="0">
                <a:solidFill>
                  <a:srgbClr val="5400D0"/>
                </a:solidFill>
                <a:latin typeface="Arial Narrow" pitchFamily="34" charset="0"/>
              </a:rPr>
              <a:t>Storage.</a:t>
            </a:r>
            <a:r>
              <a:rPr lang="en-US" sz="2200" b="1" dirty="0" smtClean="0">
                <a:latin typeface="Arial Narrow" pitchFamily="34" charset="0"/>
              </a:rPr>
              <a:t> </a:t>
            </a:r>
            <a:r>
              <a:rPr lang="en-US" sz="2200" b="1" dirty="0" smtClean="0">
                <a:latin typeface="Arial Narrow" pitchFamily="34" charset="0"/>
                <a:sym typeface="Wingdings"/>
              </a:rPr>
              <a:t> </a:t>
            </a:r>
            <a:r>
              <a:rPr lang="en-US" sz="2200" b="1" dirty="0" smtClean="0">
                <a:latin typeface="Arial Narrow" pitchFamily="34" charset="0"/>
              </a:rPr>
              <a:t>Glucose (as glycogen), fat soluble vitamins (A, D, E &amp; K) &amp; minerals </a:t>
            </a:r>
            <a:br>
              <a:rPr lang="en-US" sz="2200" b="1" dirty="0" smtClean="0">
                <a:latin typeface="Arial Narrow" pitchFamily="34" charset="0"/>
              </a:rPr>
            </a:br>
            <a:r>
              <a:rPr lang="en-US" sz="2200" b="1" dirty="0" smtClean="0">
                <a:latin typeface="Arial Narrow" pitchFamily="34" charset="0"/>
              </a:rPr>
              <a:t>3. </a:t>
            </a:r>
            <a:r>
              <a:rPr lang="en-US" sz="2200" b="1" dirty="0" smtClean="0">
                <a:solidFill>
                  <a:srgbClr val="5400D0"/>
                </a:solidFill>
                <a:latin typeface="Arial Narrow" pitchFamily="34" charset="0"/>
              </a:rPr>
              <a:t>Purification, transformation &amp; clearance</a:t>
            </a:r>
            <a:r>
              <a:rPr lang="en-US" sz="2200" b="1" dirty="0" smtClean="0">
                <a:latin typeface="Arial Narrow" pitchFamily="34" charset="0"/>
                <a:sym typeface="Wingdings"/>
              </a:rPr>
              <a:t> </a:t>
            </a:r>
            <a:r>
              <a:rPr lang="en-US" sz="2400" dirty="0" smtClean="0"/>
              <a:t> o</a:t>
            </a:r>
            <a:r>
              <a:rPr lang="en-US" sz="2200" b="1" dirty="0" smtClean="0">
                <a:latin typeface="Arial Narrow" pitchFamily="34" charset="0"/>
              </a:rPr>
              <a:t>f </a:t>
            </a:r>
            <a:r>
              <a:rPr lang="en-US" sz="2200" b="1" dirty="0" smtClean="0">
                <a:solidFill>
                  <a:srgbClr val="0082B0"/>
                </a:solidFill>
                <a:latin typeface="Arial Narrow" pitchFamily="34" charset="0"/>
              </a:rPr>
              <a:t>endogenous</a:t>
            </a:r>
            <a:r>
              <a:rPr lang="en-US" sz="2200" b="1" dirty="0" smtClean="0">
                <a:solidFill>
                  <a:srgbClr val="0000FF"/>
                </a:solidFill>
                <a:latin typeface="Arial Narrow" pitchFamily="34" charset="0"/>
              </a:rPr>
              <a:t> </a:t>
            </a:r>
            <a:r>
              <a:rPr lang="en-US" sz="2200" b="1" dirty="0" smtClean="0">
                <a:latin typeface="Arial Narrow" pitchFamily="34" charset="0"/>
              </a:rPr>
              <a:t>(steroid hormones, </a:t>
            </a:r>
            <a:r>
              <a:rPr lang="en-US" sz="2200" b="1" dirty="0" err="1" smtClean="0">
                <a:latin typeface="Arial Narrow" pitchFamily="34" charset="0"/>
              </a:rPr>
              <a:t>cholestrol</a:t>
            </a:r>
            <a:r>
              <a:rPr lang="en-US" sz="2200" b="1" dirty="0" smtClean="0">
                <a:latin typeface="Arial Narrow" pitchFamily="34" charset="0"/>
              </a:rPr>
              <a:t>, FA, &amp; proteins..) &amp; </a:t>
            </a:r>
            <a:r>
              <a:rPr lang="en-US" sz="2200" b="1" dirty="0" smtClean="0">
                <a:solidFill>
                  <a:srgbClr val="0082B0"/>
                </a:solidFill>
                <a:latin typeface="Arial Narrow" pitchFamily="34" charset="0"/>
              </a:rPr>
              <a:t>exogenous</a:t>
            </a:r>
            <a:r>
              <a:rPr lang="en-US" sz="2200" b="1" dirty="0" smtClean="0">
                <a:latin typeface="Arial Narrow" pitchFamily="34" charset="0"/>
              </a:rPr>
              <a:t> (</a:t>
            </a:r>
            <a:r>
              <a:rPr lang="en-US" sz="2200" b="1" dirty="0" smtClean="0">
                <a:solidFill>
                  <a:srgbClr val="FF0000"/>
                </a:solidFill>
                <a:latin typeface="Arial Narrow" pitchFamily="34" charset="0"/>
              </a:rPr>
              <a:t>drugs,</a:t>
            </a:r>
            <a:r>
              <a:rPr lang="en-US" sz="2200" b="1" dirty="0" smtClean="0">
                <a:latin typeface="Arial Narrow" pitchFamily="34" charset="0"/>
              </a:rPr>
              <a:t> toxins, herbs…etc ) chemicals.</a:t>
            </a:r>
            <a:r>
              <a:rPr lang="en-US" sz="2400" dirty="0" smtClean="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smtClean="0">
                <a:latin typeface="Arial Narrow" pitchFamily="34" charset="0"/>
              </a:rPr>
              <a:t>Human body identifies almost all drugs as foreign substances i.e. XENOBIOTIC</a:t>
            </a:r>
            <a:endParaRPr lang="en-US" sz="2200" b="1" dirty="0">
              <a:latin typeface="Arial Narrow" pitchFamily="34" charset="0"/>
            </a:endParaRP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smtClean="0">
                <a:solidFill>
                  <a:srgbClr val="FF0000"/>
                </a:solidFill>
              </a:rPr>
              <a:t>"METABOLIC CLEARING HOUSE"</a:t>
            </a:r>
            <a:endParaRPr lang="en-US" sz="2000" b="1" dirty="0">
              <a:solidFill>
                <a:srgbClr val="FF0000"/>
              </a:solidFill>
            </a:endParaRP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smtClean="0">
                <a:latin typeface="Arial Narrow" pitchFamily="34" charset="0"/>
              </a:rPr>
              <a:t>Has to get rid of them</a:t>
            </a:r>
            <a:endParaRPr lang="en-US" sz="2200" b="1" dirty="0">
              <a:latin typeface="Arial Narrow" pitchFamily="34" charset="0"/>
            </a:endParaRP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smtClean="0">
                <a:latin typeface="Comic Sans MS" pitchFamily="66" charset="0"/>
              </a:rPr>
              <a:t>PHYSIOLOGICAL</a:t>
            </a:r>
            <a:endParaRPr lang="en-US" dirty="0">
              <a:latin typeface="Comic Sans MS" pitchFamily="66" charset="0"/>
            </a:endParaRP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smtClean="0">
                <a:latin typeface="Comic Sans MS" pitchFamily="66" charset="0"/>
              </a:rPr>
              <a:t>PHARMACOLOGICAL</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smtClean="0">
                <a:latin typeface="Arial Narrow" pitchFamily="34" charset="0"/>
              </a:rPr>
              <a:t>     Subjects </a:t>
            </a:r>
            <a:r>
              <a:rPr lang="en-US" sz="2200" b="1" dirty="0" smtClean="0">
                <a:solidFill>
                  <a:srgbClr val="FF0000"/>
                </a:solidFill>
                <a:latin typeface="Arial Narrow" pitchFamily="34" charset="0"/>
              </a:rPr>
              <a:t>drugs</a:t>
            </a:r>
            <a:r>
              <a:rPr lang="en-US" sz="2200" b="1" dirty="0" smtClean="0">
                <a:latin typeface="Arial Narrow" pitchFamily="34" charset="0"/>
              </a:rPr>
              <a:t> to </a:t>
            </a:r>
            <a:r>
              <a:rPr lang="en-US" sz="2200" b="1" u="heavy" dirty="0" smtClean="0">
                <a:uFill>
                  <a:solidFill>
                    <a:srgbClr val="0000FF"/>
                  </a:solidFill>
                </a:uFill>
                <a:latin typeface="Arial Narrow" pitchFamily="34" charset="0"/>
              </a:rPr>
              <a:t>chemical transformation </a:t>
            </a:r>
            <a:r>
              <a:rPr lang="en-US" sz="2200" b="1" dirty="0" smtClean="0">
                <a:solidFill>
                  <a:srgbClr val="0082B0"/>
                </a:solidFill>
                <a:latin typeface="Arial Narrow" pitchFamily="34" charset="0"/>
              </a:rPr>
              <a:t>(METABOLISM) </a:t>
            </a:r>
            <a:r>
              <a:rPr lang="en-US" sz="2200" b="1" dirty="0" smtClean="0">
                <a:latin typeface="Arial Narrow" pitchFamily="34" charset="0"/>
                <a:sym typeface="Wingdings"/>
              </a:rPr>
              <a:t> </a:t>
            </a:r>
            <a:r>
              <a:rPr lang="en-US" sz="2200" b="1" dirty="0" smtClean="0">
                <a:latin typeface="Arial Narrow" pitchFamily="34" charset="0"/>
              </a:rPr>
              <a:t>to become inactive &amp; easily excreted.  Since most drugs are </a:t>
            </a:r>
            <a:r>
              <a:rPr lang="en-US" sz="2200" b="1" dirty="0" err="1" smtClean="0">
                <a:latin typeface="Arial Narrow" pitchFamily="34" charset="0"/>
              </a:rPr>
              <a:t>lipophilic</a:t>
            </a:r>
            <a:r>
              <a:rPr lang="en-US" sz="2200" b="1" dirty="0" smtClean="0">
                <a:latin typeface="Arial Narrow" pitchFamily="34" charset="0"/>
              </a:rPr>
              <a:t> </a:t>
            </a:r>
            <a:r>
              <a:rPr lang="en-US" sz="2200" b="1" dirty="0" smtClean="0">
                <a:latin typeface="Arial Narrow" pitchFamily="34" charset="0"/>
                <a:sym typeface="Wingdings"/>
              </a:rPr>
              <a:t>  they are </a:t>
            </a:r>
            <a:r>
              <a:rPr lang="en-US" sz="2200" b="1" dirty="0" smtClean="0">
                <a:latin typeface="Arial Narrow" pitchFamily="34" charset="0"/>
              </a:rPr>
              <a:t>changed into hydrophilic water soluble products </a:t>
            </a:r>
            <a:r>
              <a:rPr lang="en-US" sz="2200" b="1" dirty="0" smtClean="0">
                <a:latin typeface="Arial Narrow" pitchFamily="34" charset="0"/>
                <a:sym typeface="Wingdings"/>
              </a:rPr>
              <a:t></a:t>
            </a:r>
            <a:r>
              <a:rPr lang="en-US" sz="2200" b="1" dirty="0" smtClean="0">
                <a:latin typeface="Arial Narrow" pitchFamily="34" charset="0"/>
              </a:rPr>
              <a:t> suitable for elimination through the bile or urine</a:t>
            </a:r>
            <a:endParaRPr lang="en-US" sz="2200" b="1" dirty="0">
              <a:latin typeface="Arial Narrow" pitchFamily="34" charset="0"/>
            </a:endParaRP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1 reactions</a:t>
              </a:r>
            </a:p>
            <a:p>
              <a:r>
                <a:rPr lang="en-US" sz="2200" b="1" dirty="0" smtClean="0">
                  <a:latin typeface="Arial Narrow" pitchFamily="34" charset="0"/>
                </a:rPr>
                <a:t>Oxidation, Reduction, Hydrolysis, Hydration</a:t>
              </a:r>
            </a:p>
            <a:p>
              <a:r>
                <a:rPr lang="en-US" sz="2200" b="1" dirty="0" smtClean="0">
                  <a:latin typeface="Arial Narrow" pitchFamily="34" charset="0"/>
                </a:rPr>
                <a:t>Catalyzed by CYT P-450</a:t>
              </a:r>
              <a:endParaRPr lang="en-US" sz="2200" b="1" dirty="0">
                <a:latin typeface="Arial Narrow" pitchFamily="34" charset="0"/>
              </a:endParaRP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smtClean="0">
                <a:latin typeface="Arial Narrow" pitchFamily="34" charset="0"/>
              </a:rPr>
              <a:t>Yields intermediates </a:t>
            </a:r>
            <a:r>
              <a:rPr lang="en-US" sz="2200" b="1" dirty="0" smtClean="0">
                <a:latin typeface="Arial Narrow" pitchFamily="34" charset="0"/>
                <a:sym typeface="Wingdings"/>
              </a:rPr>
              <a:t> </a:t>
            </a:r>
          </a:p>
          <a:p>
            <a:r>
              <a:rPr lang="en-US" sz="2200" b="1" dirty="0" smtClean="0">
                <a:latin typeface="Arial Narrow" pitchFamily="34" charset="0"/>
                <a:sym typeface="Wingdings"/>
              </a:rPr>
              <a:t>polar, </a:t>
            </a:r>
            <a:r>
              <a:rPr lang="en-US" sz="2200" b="1" dirty="0" smtClean="0">
                <a:latin typeface="Arial Narrow" pitchFamily="34" charset="0"/>
              </a:rPr>
              <a:t>transient, usually highly reactive</a:t>
            </a:r>
            <a:r>
              <a:rPr lang="en-US" sz="2200" b="1" dirty="0" smtClean="0">
                <a:latin typeface="Arial Narrow" pitchFamily="34" charset="0"/>
                <a:sym typeface="Wingdings"/>
              </a:rPr>
              <a:t> </a:t>
            </a:r>
            <a:endParaRPr lang="en-US" sz="2200" b="1" dirty="0" smtClean="0">
              <a:latin typeface="Arial Narrow" pitchFamily="34" charset="0"/>
            </a:endParaRPr>
          </a:p>
          <a:p>
            <a:r>
              <a:rPr lang="en-US" sz="2200" b="1" dirty="0" smtClean="0">
                <a:latin typeface="Arial Narrow" pitchFamily="34" charset="0"/>
              </a:rPr>
              <a:t>far more toxic than parent substrates </a:t>
            </a:r>
            <a:r>
              <a:rPr lang="en-US" sz="2200" b="1" dirty="0" smtClean="0">
                <a:latin typeface="Arial Narrow" pitchFamily="34" charset="0"/>
                <a:sym typeface="Wingdings"/>
              </a:rPr>
              <a:t></a:t>
            </a:r>
          </a:p>
          <a:p>
            <a:r>
              <a:rPr lang="en-US" sz="2200" b="1" dirty="0" smtClean="0">
                <a:solidFill>
                  <a:srgbClr val="FF0000"/>
                </a:solidFill>
                <a:latin typeface="Arial Narrow" pitchFamily="34" charset="0"/>
              </a:rPr>
              <a:t>may</a:t>
            </a:r>
            <a:r>
              <a:rPr lang="en-US" sz="2200" b="1" dirty="0" smtClean="0">
                <a:latin typeface="Arial Narrow" pitchFamily="34" charset="0"/>
              </a:rPr>
              <a:t> result in liver injury</a:t>
            </a:r>
            <a:endParaRPr lang="en-US" sz="2200" b="1" dirty="0">
              <a:latin typeface="Arial Narrow" pitchFamily="34" charset="0"/>
            </a:endParaRP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smtClean="0">
                <a:latin typeface="Arial Narrow" pitchFamily="34" charset="0"/>
              </a:rPr>
              <a:t>Yields products of increased solubility </a:t>
            </a:r>
          </a:p>
          <a:p>
            <a:r>
              <a:rPr lang="en-US" sz="2200" b="1" dirty="0" smtClean="0">
                <a:latin typeface="Arial Narrow" pitchFamily="34" charset="0"/>
              </a:rPr>
              <a:t>     If of high molecular weight  </a:t>
            </a:r>
            <a:r>
              <a:rPr lang="en-US" sz="2200" b="1" dirty="0" smtClean="0">
                <a:latin typeface="Arial Narrow" pitchFamily="34" charset="0"/>
                <a:sym typeface="Wingdings"/>
              </a:rPr>
              <a:t> </a:t>
            </a:r>
          </a:p>
          <a:p>
            <a:r>
              <a:rPr lang="en-US" sz="2200" b="1" dirty="0" smtClean="0">
                <a:latin typeface="Arial Narrow" pitchFamily="34" charset="0"/>
                <a:sym typeface="Wingdings"/>
              </a:rPr>
              <a:t>     excreted in bile</a:t>
            </a:r>
          </a:p>
          <a:p>
            <a:r>
              <a:rPr lang="en-US" sz="2200" b="1" dirty="0" smtClean="0">
                <a:latin typeface="Arial Narrow" pitchFamily="34" charset="0"/>
                <a:sym typeface="Wingdings"/>
              </a:rPr>
              <a:t>     If of low molecular weight  to blood   </a:t>
            </a:r>
          </a:p>
          <a:p>
            <a:r>
              <a:rPr lang="en-US" sz="2200" b="1" dirty="0" smtClean="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smtClean="0">
                  <a:latin typeface="Arial Narrow" pitchFamily="34" charset="0"/>
                </a:rPr>
                <a:t>Such metabolic transformation usually occur in </a:t>
              </a:r>
              <a:r>
                <a:rPr lang="en-US" sz="2200" b="1" dirty="0" smtClean="0">
                  <a:solidFill>
                    <a:srgbClr val="0082B0"/>
                  </a:solidFill>
                  <a:latin typeface="Arial Narrow" pitchFamily="34" charset="0"/>
                </a:rPr>
                <a:t>2 PHASES</a:t>
              </a:r>
              <a:r>
                <a:rPr lang="en-US" sz="2200" b="1" dirty="0" smtClean="0">
                  <a:latin typeface="Arial Narrow" pitchFamily="34" charset="0"/>
                </a:rPr>
                <a:t>: </a:t>
              </a:r>
              <a:endParaRPr lang="en-US" sz="2200" b="1" dirty="0">
                <a:latin typeface="Arial Narrow" pitchFamily="34" charset="0"/>
              </a:endParaRP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2 reactions </a:t>
              </a:r>
            </a:p>
            <a:p>
              <a:r>
                <a:rPr lang="en-US" sz="2200" b="1" dirty="0" smtClean="0">
                  <a:latin typeface="Arial Narrow" pitchFamily="34" charset="0"/>
                </a:rPr>
                <a:t>Conjugation with a moiety</a:t>
              </a:r>
            </a:p>
            <a:p>
              <a:r>
                <a:rPr lang="en-US" sz="2200" b="1" dirty="0" smtClean="0">
                  <a:latin typeface="Arial Narrow" pitchFamily="34" charset="0"/>
                </a:rPr>
                <a:t> (acetate, </a:t>
              </a:r>
              <a:r>
                <a:rPr lang="en-US" sz="2200" b="1" dirty="0" err="1" smtClean="0">
                  <a:latin typeface="Arial Narrow" pitchFamily="34" charset="0"/>
                </a:rPr>
                <a:t>a.a</a:t>
              </a:r>
              <a:r>
                <a:rPr lang="en-US" sz="2200" b="1" dirty="0" smtClean="0">
                  <a:latin typeface="Arial Narrow" pitchFamily="34" charset="0"/>
                </a:rPr>
                <a:t>., glutathione,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glucuronic</a:t>
              </a:r>
              <a:r>
                <a:rPr lang="en-US" sz="2200" b="1" dirty="0" smtClean="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smtClean="0">
                  <a:solidFill>
                    <a:srgbClr val="0082B0"/>
                  </a:solidFill>
                  <a:latin typeface="Bernard MT Condensed" pitchFamily="18" charset="0"/>
                </a:rPr>
                <a:t>Drug Induced Liver Injury (DILI)</a:t>
              </a:r>
              <a:endParaRPr lang="en-US" sz="2400" dirty="0">
                <a:solidFill>
                  <a:srgbClr val="0082B0"/>
                </a:solidFill>
                <a:latin typeface="Bernard MT Condensed" pitchFamily="18" charset="0"/>
              </a:endParaRP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smtClean="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5-Point Star 26"/>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t>
            </a:r>
            <a:r>
              <a:rPr lang="en-US" sz="2400" b="1" u="sng" dirty="0" smtClean="0">
                <a:solidFill>
                  <a:srgbClr val="5400D0"/>
                </a:solidFill>
                <a:latin typeface="Arial Narrow" pitchFamily="34" charset="0"/>
                <a:sym typeface="Wingdings"/>
              </a:rPr>
              <a:t>a long range</a:t>
            </a:r>
            <a:r>
              <a:rPr lang="en-US" sz="2400" b="1" dirty="0" smtClean="0">
                <a:solidFill>
                  <a:srgbClr val="5400D0"/>
                </a:solidFill>
                <a:latin typeface="Arial Narrow" pitchFamily="34" charset="0"/>
                <a:sym typeface="Wingdings"/>
              </a:rPr>
              <a:t>  hepatitis failure                                                                      </a:t>
            </a:r>
            <a:endParaRPr lang="en-US" sz="2400" b="1" dirty="0">
              <a:solidFill>
                <a:srgbClr val="5400D0"/>
              </a:solidFill>
              <a:latin typeface="Arial Narrow" pitchFamily="34" charset="0"/>
            </a:endParaRPr>
          </a:p>
        </p:txBody>
      </p:sp>
      <p:sp>
        <p:nvSpPr>
          <p:cNvPr id="12" name="Rectangle 11"/>
          <p:cNvSpPr/>
          <p:nvPr/>
        </p:nvSpPr>
        <p:spPr>
          <a:xfrm>
            <a:off x="1371600" y="1752600"/>
            <a:ext cx="7772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smtClean="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smtClean="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smtClean="0">
                  <a:latin typeface="Arial Narrow" pitchFamily="34" charset="0"/>
                </a:rPr>
                <a:t>Drug (Pro-toxin)		  	Toxin 		     Injury</a:t>
              </a:r>
            </a:p>
            <a:p>
              <a:endParaRPr lang="en-US" sz="500" b="1" dirty="0" smtClean="0">
                <a:latin typeface="Arial Narrow" pitchFamily="34" charset="0"/>
              </a:endParaRPr>
            </a:p>
            <a:p>
              <a:r>
                <a:rPr lang="en-US" sz="2800" b="1" dirty="0" err="1" smtClean="0">
                  <a:latin typeface="Arial Narrow" pitchFamily="34" charset="0"/>
                </a:rPr>
                <a:t>Paracetamol</a:t>
              </a:r>
              <a:r>
                <a:rPr lang="en-US" sz="2800" b="1" dirty="0" smtClean="0">
                  <a:latin typeface="Arial Narrow" pitchFamily="34" charset="0"/>
                </a:rPr>
                <a:t>    </a:t>
              </a:r>
              <a:r>
                <a:rPr lang="en-US" sz="2800" b="1" dirty="0" smtClean="0">
                  <a:latin typeface="Arial Narrow" pitchFamily="34" charset="0"/>
                  <a:sym typeface="Wingdings 3"/>
                </a:rPr>
                <a:t></a:t>
              </a:r>
              <a:r>
                <a:rPr lang="en-US" sz="2400" b="1" i="1" dirty="0" smtClean="0">
                  <a:solidFill>
                    <a:srgbClr val="FF0000"/>
                  </a:solidFill>
                  <a:latin typeface="Arial Narrow" pitchFamily="34" charset="0"/>
                  <a:sym typeface="Wingdings 3"/>
                </a:rPr>
                <a:t>CYT P450 </a:t>
              </a:r>
              <a:r>
                <a:rPr lang="en-US" sz="2800" b="1" dirty="0" smtClean="0">
                  <a:latin typeface="Arial Narrow" pitchFamily="34" charset="0"/>
                  <a:sym typeface="Wingdings 3"/>
                </a:rPr>
                <a:t> </a:t>
              </a:r>
              <a:r>
                <a:rPr lang="en-US" sz="2800" b="1" dirty="0" smtClean="0">
                  <a:latin typeface="Arial Narrow" pitchFamily="34" charset="0"/>
                </a:rPr>
                <a:t>	NABQI 	</a:t>
              </a:r>
              <a:r>
                <a:rPr lang="en-US" sz="2800" b="1" dirty="0" err="1" smtClean="0">
                  <a:latin typeface="Arial Narrow" pitchFamily="34" charset="0"/>
                </a:rPr>
                <a:t>centrilobular</a:t>
              </a:r>
              <a:endParaRPr lang="en-US" sz="2800" b="1" dirty="0" smtClean="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smtClean="0">
                <a:latin typeface="Arial Narrow" pitchFamily="34" charset="0"/>
              </a:rPr>
              <a:t>(NAPBQI) : N-acetyl-p-</a:t>
            </a:r>
            <a:r>
              <a:rPr lang="en-US" sz="2200" b="1" i="1" dirty="0" err="1" smtClean="0">
                <a:latin typeface="Arial Narrow" pitchFamily="34" charset="0"/>
              </a:rPr>
              <a:t>benzoquinone</a:t>
            </a:r>
            <a:r>
              <a:rPr lang="en-US" sz="2200" b="1" i="1" dirty="0" smtClean="0">
                <a:latin typeface="Arial Narrow" pitchFamily="34" charset="0"/>
              </a:rPr>
              <a:t> </a:t>
            </a:r>
            <a:r>
              <a:rPr lang="en-US" sz="2200" b="1" i="1" dirty="0" err="1" smtClean="0">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smtClean="0">
                <a:latin typeface="Arial Narrow" pitchFamily="34" charset="0"/>
              </a:rPr>
              <a:t>Being the metabolic clearing house of the body </a:t>
            </a:r>
            <a:r>
              <a:rPr lang="en-US" sz="2400" b="1" dirty="0" smtClean="0">
                <a:latin typeface="Arial Narrow" pitchFamily="34" charset="0"/>
                <a:sym typeface="Wingdings"/>
              </a:rPr>
              <a:t> i</a:t>
            </a:r>
            <a:r>
              <a:rPr lang="en-US" sz="2400" b="1" dirty="0" smtClean="0">
                <a:latin typeface="Arial Narrow" pitchFamily="34" charset="0"/>
              </a:rPr>
              <a:t>t expresses the highest levels of drug metabolizing enzymes that converts some drugs( </a:t>
            </a:r>
            <a:r>
              <a:rPr lang="en-US" sz="2400" b="1" dirty="0" smtClean="0">
                <a:solidFill>
                  <a:srgbClr val="0070C0"/>
                </a:solidFill>
                <a:latin typeface="Arial Narrow" pitchFamily="34" charset="0"/>
              </a:rPr>
              <a:t>PROTOXINS</a:t>
            </a:r>
            <a:r>
              <a:rPr lang="en-US" sz="2400" b="1" dirty="0" smtClean="0">
                <a:latin typeface="Arial Narrow" pitchFamily="34" charset="0"/>
              </a:rPr>
              <a:t>) into intermediate (</a:t>
            </a:r>
            <a:r>
              <a:rPr lang="en-US" sz="2400" b="1" dirty="0" smtClean="0">
                <a:solidFill>
                  <a:srgbClr val="0070C0"/>
                </a:solidFill>
                <a:latin typeface="Arial Narrow" pitchFamily="34" charset="0"/>
              </a:rPr>
              <a:t>TOXINS</a:t>
            </a:r>
            <a:r>
              <a:rPr lang="en-US" sz="2400" b="1" dirty="0" smtClean="0">
                <a:latin typeface="Arial Narrow" pitchFamily="34" charset="0"/>
              </a:rPr>
              <a:t>) before being conjugated for elimination </a:t>
            </a:r>
            <a:endParaRPr lang="en-US" sz="2400" b="1" dirty="0">
              <a:latin typeface="Arial Narrow" pitchFamily="34" charset="0"/>
            </a:endParaRPr>
          </a:p>
        </p:txBody>
      </p:sp>
      <p:sp>
        <p:nvSpPr>
          <p:cNvPr id="15" name="5-Point Star 1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smtClean="0">
                <a:latin typeface="Arial Narrow" pitchFamily="34" charset="0"/>
              </a:rPr>
              <a:t>Not all drugs do so.</a:t>
            </a:r>
          </a:p>
          <a:p>
            <a:r>
              <a:rPr lang="en-US" sz="2800" b="1" dirty="0" smtClean="0">
                <a:latin typeface="Arial Narrow" pitchFamily="34" charset="0"/>
              </a:rPr>
              <a:t>Drugs that can cause ADRs in the liver (hepatotoxicity) </a:t>
            </a:r>
            <a:r>
              <a:rPr lang="en-US" sz="2800" b="1" dirty="0" smtClean="0">
                <a:latin typeface="Arial Narrow" pitchFamily="34" charset="0"/>
                <a:sym typeface="Wingdings 3"/>
              </a:rPr>
              <a:t> </a:t>
            </a:r>
            <a:r>
              <a:rPr lang="en-US" sz="2800" b="1" dirty="0" smtClean="0">
                <a:latin typeface="Arial Narrow" pitchFamily="34" charset="0"/>
              </a:rPr>
              <a:t>are called </a:t>
            </a:r>
            <a:r>
              <a:rPr lang="en-US" sz="2800" b="1" dirty="0" smtClean="0">
                <a:latin typeface="Arial Narrow" pitchFamily="34" charset="0"/>
                <a:sym typeface="Wingdings 3"/>
              </a:rPr>
              <a:t> </a:t>
            </a:r>
            <a:r>
              <a:rPr lang="en-US" sz="2800" dirty="0" smtClean="0">
                <a:solidFill>
                  <a:srgbClr val="0082B0"/>
                </a:solidFill>
                <a:latin typeface="Bernard MT Condensed" pitchFamily="18" charset="0"/>
              </a:rPr>
              <a:t>HEPATOTOXIN</a:t>
            </a:r>
            <a:r>
              <a:rPr lang="en-US" sz="2800" dirty="0" smtClean="0">
                <a:solidFill>
                  <a:srgbClr val="0082B0"/>
                </a:solidFill>
                <a:latin typeface="Arial Narrow" pitchFamily="34" charset="0"/>
              </a:rPr>
              <a:t> </a:t>
            </a:r>
            <a:r>
              <a:rPr lang="en-US" sz="2800" b="1" dirty="0" smtClean="0">
                <a:latin typeface="Arial Narrow" pitchFamily="34" charset="0"/>
              </a:rPr>
              <a:t> </a:t>
            </a:r>
            <a:endParaRPr lang="en-US" sz="2800" b="1" dirty="0">
              <a:latin typeface="Arial Narrow" pitchFamily="34" charset="0"/>
            </a:endParaRP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smtClean="0">
                <a:solidFill>
                  <a:srgbClr val="007BB8"/>
                </a:solidFill>
                <a:latin typeface="Arial Narrow" pitchFamily="34" charset="0"/>
              </a:rPr>
              <a:t>TOXICITY POTENTIAL OF THE DRUG</a:t>
            </a:r>
          </a:p>
          <a:p>
            <a:pPr>
              <a:buBlip>
                <a:blip r:embed="rId3"/>
              </a:buBlip>
            </a:pPr>
            <a:r>
              <a:rPr lang="en-US" sz="2800" b="1" dirty="0" smtClean="0">
                <a:latin typeface="Arial Narrow" pitchFamily="34" charset="0"/>
              </a:rPr>
              <a:t>Chemical composition of the drug itself</a:t>
            </a:r>
          </a:p>
          <a:p>
            <a:pPr>
              <a:buBlip>
                <a:blip r:embed="rId3"/>
              </a:buBlip>
            </a:pPr>
            <a:r>
              <a:rPr lang="en-US" sz="2800" b="1" dirty="0" smtClean="0">
                <a:latin typeface="Arial Narrow" pitchFamily="34" charset="0"/>
              </a:rPr>
              <a:t>Nature of its reactive metabolite</a:t>
            </a:r>
          </a:p>
          <a:p>
            <a:pPr>
              <a:buBlip>
                <a:blip r:embed="rId3"/>
              </a:buBlip>
            </a:pPr>
            <a:r>
              <a:rPr lang="en-US" sz="2800" b="1" dirty="0" smtClean="0">
                <a:latin typeface="Arial Narrow" pitchFamily="34" charset="0"/>
              </a:rPr>
              <a:t>Conjugation reactions linked to it &amp; their </a:t>
            </a:r>
            <a:br>
              <a:rPr lang="en-US" sz="2800" b="1" dirty="0" smtClean="0">
                <a:latin typeface="Arial Narrow" pitchFamily="34" charset="0"/>
              </a:rPr>
            </a:br>
            <a:r>
              <a:rPr lang="en-US" sz="2800" b="1" dirty="0" smtClean="0">
                <a:latin typeface="Arial Narrow" pitchFamily="34" charset="0"/>
              </a:rPr>
              <a:t>   availability</a:t>
            </a:r>
          </a:p>
          <a:p>
            <a:pPr>
              <a:buBlip>
                <a:blip r:embed="rId3"/>
              </a:buBlip>
            </a:pPr>
            <a:r>
              <a:rPr lang="en-US" sz="2800" b="1" dirty="0" smtClean="0">
                <a:latin typeface="Arial Narrow" pitchFamily="34" charset="0"/>
              </a:rPr>
              <a:t> Mitochondrial effects of the drug</a:t>
            </a:r>
          </a:p>
          <a:p>
            <a:pPr>
              <a:buBlip>
                <a:blip r:embed="rId3"/>
              </a:buBlip>
            </a:pPr>
            <a:r>
              <a:rPr lang="en-US" sz="2800" b="1" dirty="0" smtClean="0">
                <a:latin typeface="Arial Narrow" pitchFamily="34" charset="0"/>
              </a:rPr>
              <a:t> Drug formulation</a:t>
            </a:r>
          </a:p>
          <a:p>
            <a:r>
              <a:rPr lang="en-US" sz="2800" b="1" dirty="0" smtClean="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707886"/>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1. Nature of a </a:t>
            </a:r>
            <a:r>
              <a:rPr lang="en-US" sz="2000" b="1" spc="200" dirty="0" err="1" smtClean="0">
                <a:solidFill>
                  <a:schemeClr val="bg1"/>
                </a:solidFill>
                <a:latin typeface="Broadway" pitchFamily="82" charset="0"/>
              </a:rPr>
              <a:t>Hepatotoxin</a:t>
            </a:r>
            <a:endParaRPr lang="en-US" sz="2000" b="1" spc="200" dirty="0" smtClean="0">
              <a:solidFill>
                <a:schemeClr val="bg1"/>
              </a:solidFill>
              <a:latin typeface="Broadway" pitchFamily="82" charset="0"/>
            </a:endParaRPr>
          </a:p>
          <a:p>
            <a:pPr algn="ctr"/>
            <a:r>
              <a:rPr lang="en-US" sz="2000" b="1" spc="200" dirty="0" smtClean="0">
                <a:solidFill>
                  <a:schemeClr val="bg1"/>
                </a:solidFill>
                <a:latin typeface="Broadway" pitchFamily="82" charset="0"/>
              </a:rPr>
              <a:t> 2.Types of  drug-induced </a:t>
            </a:r>
            <a:r>
              <a:rPr lang="en-US" sz="2000" b="1" spc="200" dirty="0" err="1" smtClean="0">
                <a:solidFill>
                  <a:schemeClr val="bg1"/>
                </a:solidFill>
                <a:latin typeface="Broadway" pitchFamily="82" charset="0"/>
              </a:rPr>
              <a:t>hepatotoxic</a:t>
            </a:r>
            <a:r>
              <a:rPr lang="en-US" sz="2000" b="1" spc="200" dirty="0" smtClean="0">
                <a:solidFill>
                  <a:schemeClr val="bg1"/>
                </a:solidFill>
                <a:latin typeface="Broadway" pitchFamily="82" charset="0"/>
              </a:rPr>
              <a:t> ADRs it inflicts ?</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smtClean="0">
                  <a:latin typeface="Arial Narrow" pitchFamily="34" charset="0"/>
                </a:rPr>
                <a:t>If the toxicity is inflicted by </a:t>
              </a:r>
              <a:r>
                <a:rPr lang="en-US" sz="2600" b="1" spc="-50" dirty="0" smtClean="0">
                  <a:solidFill>
                    <a:srgbClr val="FF0000"/>
                  </a:solidFill>
                  <a:latin typeface="Arial Narrow" pitchFamily="34" charset="0"/>
                </a:rPr>
                <a:t>NORMAL DOSE </a:t>
              </a:r>
              <a:r>
                <a:rPr lang="en-US" sz="2600" b="1" spc="-50" dirty="0" smtClean="0">
                  <a:latin typeface="Arial Narrow" pitchFamily="34" charset="0"/>
                </a:rPr>
                <a:t>of the drug </a:t>
              </a:r>
              <a:r>
                <a:rPr lang="en-US" sz="2600" b="1" spc="-50" dirty="0" smtClean="0">
                  <a:latin typeface="Arial Narrow" pitchFamily="34" charset="0"/>
                  <a:sym typeface="Wingdings 3"/>
                </a:rPr>
                <a:t> </a:t>
              </a:r>
            </a:p>
            <a:p>
              <a:r>
                <a:rPr lang="en-US" sz="2600" spc="-50" dirty="0" smtClean="0">
                  <a:solidFill>
                    <a:srgbClr val="0082B0"/>
                  </a:solidFill>
                  <a:latin typeface="Bernard MT Condensed" pitchFamily="18" charset="0"/>
                </a:rPr>
                <a:t>IDIOSYNCRATIC</a:t>
              </a:r>
              <a:r>
                <a:rPr lang="en-US" sz="2600" spc="-50" dirty="0" smtClean="0">
                  <a:solidFill>
                    <a:srgbClr val="0082B0"/>
                  </a:solidFill>
                  <a:latin typeface="Arial Narrow" pitchFamily="34" charset="0"/>
                </a:rPr>
                <a:t> </a:t>
              </a:r>
              <a:r>
                <a:rPr lang="en-US" sz="2600" dirty="0" smtClean="0">
                  <a:solidFill>
                    <a:srgbClr val="0082B0"/>
                  </a:solidFill>
                  <a:latin typeface="Bernard MT Condensed" pitchFamily="18" charset="0"/>
                </a:rPr>
                <a:t>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INDIRECT HEPATOTOXICITY </a:t>
              </a:r>
              <a:r>
                <a:rPr lang="en-US" sz="2600" b="1" dirty="0" smtClean="0">
                  <a:latin typeface="Arial Narrow" pitchFamily="34" charset="0"/>
                  <a:sym typeface="Wingdings 3"/>
                </a:rPr>
                <a:t></a:t>
              </a:r>
              <a:r>
                <a:rPr lang="en-US" sz="2600" b="1" dirty="0" smtClean="0">
                  <a:latin typeface="Arial Narrow" pitchFamily="34" charset="0"/>
                </a:rPr>
                <a:t>belong  to </a:t>
              </a:r>
              <a:r>
                <a:rPr lang="en-US" sz="2600" b="1" dirty="0" smtClean="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smtClean="0">
                  <a:solidFill>
                    <a:srgbClr val="FF0000"/>
                  </a:solidFill>
                  <a:latin typeface="Arial Narrow" pitchFamily="34" charset="0"/>
                </a:rPr>
                <a:t>SUPERTHERAPEUTIC</a:t>
              </a:r>
              <a:r>
                <a:rPr lang="en-US" sz="2600" b="1" dirty="0" smtClean="0">
                  <a:latin typeface="Arial Narrow" pitchFamily="34" charset="0"/>
                </a:rPr>
                <a:t> or </a:t>
              </a:r>
              <a:r>
                <a:rPr lang="en-US" sz="2600" b="1" dirty="0" smtClean="0">
                  <a:solidFill>
                    <a:srgbClr val="FF0000"/>
                  </a:solidFill>
                  <a:latin typeface="Arial Narrow" pitchFamily="34" charset="0"/>
                </a:rPr>
                <a:t>CUMULATIVE DOSE </a:t>
              </a:r>
              <a:r>
                <a:rPr lang="en-US" sz="2600" b="1" dirty="0" smtClean="0">
                  <a:latin typeface="Arial Narrow" pitchFamily="34" charset="0"/>
                </a:rPr>
                <a:t>of the drug </a:t>
              </a:r>
            </a:p>
            <a:p>
              <a:r>
                <a:rPr lang="en-US" sz="2600" b="1" dirty="0" smtClean="0">
                  <a:latin typeface="Arial Narrow" pitchFamily="34" charset="0"/>
                  <a:sym typeface="Wingdings 3"/>
                </a:rPr>
                <a:t></a:t>
              </a:r>
              <a:r>
                <a:rPr lang="en-US" sz="2600" dirty="0" smtClean="0">
                  <a:solidFill>
                    <a:srgbClr val="0082B0"/>
                  </a:solidFill>
                  <a:latin typeface="Bernard MT Condensed" pitchFamily="18" charset="0"/>
                </a:rPr>
                <a:t>INTRINSIC 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DIRECT HEPATOTOXICITY </a:t>
              </a:r>
              <a:r>
                <a:rPr lang="en-US" sz="2600" b="1" dirty="0" smtClean="0">
                  <a:latin typeface="Arial Narrow" pitchFamily="34" charset="0"/>
                  <a:sym typeface="Wingdings 3"/>
                </a:rPr>
                <a:t> </a:t>
              </a:r>
              <a:r>
                <a:rPr lang="en-US" sz="2600" b="1" dirty="0" smtClean="0">
                  <a:latin typeface="Arial Narrow" pitchFamily="34" charset="0"/>
                </a:rPr>
                <a:t>belong to </a:t>
              </a:r>
              <a:r>
                <a:rPr lang="en-US" sz="2600" b="1" dirty="0" smtClean="0">
                  <a:solidFill>
                    <a:srgbClr val="5400D0"/>
                  </a:solidFill>
                  <a:latin typeface="Arial Narrow" pitchFamily="34" charset="0"/>
                </a:rPr>
                <a:t>TYPE A ADRs: PREDICTABLE / DIRECT  </a:t>
              </a:r>
            </a:p>
          </p:txBody>
        </p:sp>
      </p:grpSp>
      <p:sp>
        <p:nvSpPr>
          <p:cNvPr id="33" name="Rectangle 32"/>
          <p:cNvSpPr/>
          <p:nvPr/>
        </p:nvSpPr>
        <p:spPr>
          <a:xfrm>
            <a:off x="304800" y="1717357"/>
            <a:ext cx="6189708" cy="492443"/>
          </a:xfrm>
          <a:prstGeom prst="rect">
            <a:avLst/>
          </a:prstGeom>
        </p:spPr>
        <p:txBody>
          <a:bodyPr wrap="none">
            <a:spAutoFit/>
          </a:bodyPr>
          <a:lstStyle/>
          <a:p>
            <a:r>
              <a:rPr lang="en-US" sz="2600" b="1" dirty="0" smtClean="0">
                <a:latin typeface="Arial Narrow" pitchFamily="34" charset="0"/>
              </a:rPr>
              <a:t>If the toxicity of </a:t>
            </a:r>
            <a:r>
              <a:rPr lang="en-US" sz="2600" b="1" dirty="0" smtClean="0">
                <a:solidFill>
                  <a:srgbClr val="0082B0"/>
                </a:solidFill>
                <a:latin typeface="Arial Narrow" pitchFamily="34" charset="0"/>
              </a:rPr>
              <a:t>HEPATOTOXIN i</a:t>
            </a:r>
            <a:r>
              <a:rPr lang="en-US" sz="2600" b="1" dirty="0" smtClean="0">
                <a:latin typeface="Arial Narrow" pitchFamily="34" charset="0"/>
              </a:rPr>
              <a:t>s inflicted by: </a:t>
            </a:r>
            <a:endParaRPr lang="en-US" sz="2600" b="1" dirty="0">
              <a:latin typeface="Arial Narrow" pitchFamily="34" charset="0"/>
            </a:endParaRPr>
          </a:p>
        </p:txBody>
      </p:sp>
      <p:sp>
        <p:nvSpPr>
          <p:cNvPr id="12" name="5-Point Star 11"/>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1. DIRECT HEPATOTOXICITY caused  by</a:t>
            </a:r>
            <a:r>
              <a:rPr lang="en-US" sz="2400" dirty="0" smtClean="0">
                <a:solidFill>
                  <a:srgbClr val="0082B0"/>
                </a:solidFill>
                <a:latin typeface="Bernard MT Condensed" pitchFamily="18" charset="0"/>
              </a:rPr>
              <a:t> INTRINSIC HEPATOTOXIN</a:t>
            </a:r>
            <a:r>
              <a:rPr lang="en-US" sz="2400" u="heavy" dirty="0" smtClean="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Acetaminophen</a:t>
            </a:r>
            <a:r>
              <a:rPr lang="en-US" sz="2400" b="1" dirty="0" smtClean="0">
                <a:latin typeface="Arial Narrow" pitchFamily="34" charset="0"/>
              </a:rPr>
              <a:t>	Increased Dose</a:t>
            </a:r>
          </a:p>
          <a:p>
            <a:pPr>
              <a:buBlip>
                <a:blip r:embed="rId2"/>
              </a:buBlip>
            </a:pPr>
            <a:r>
              <a:rPr lang="en-US" sz="2400" b="1" dirty="0" smtClean="0">
                <a:latin typeface="Arial Narrow" pitchFamily="34" charset="0"/>
              </a:rPr>
              <a:t> </a:t>
            </a:r>
            <a:r>
              <a:rPr lang="en-US" sz="2400" b="1" dirty="0" err="1" smtClean="0">
                <a:latin typeface="Arial Narrow" pitchFamily="34" charset="0"/>
              </a:rPr>
              <a:t>Salicylates</a:t>
            </a:r>
            <a:r>
              <a:rPr lang="en-US" sz="2400" b="1" dirty="0" smtClean="0">
                <a:latin typeface="Arial Narrow" pitchFamily="34" charset="0"/>
              </a:rPr>
              <a:t>		 Increased Dose</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r>
              <a:rPr lang="en-US" sz="2400" b="1" dirty="0" smtClean="0">
                <a:latin typeface="Arial Narrow" pitchFamily="34" charset="0"/>
              </a:rPr>
              <a:t>		 Increased Dose </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Amiodarone</a:t>
            </a:r>
            <a:r>
              <a:rPr lang="en-US" sz="2400" b="1" dirty="0" smtClean="0">
                <a:solidFill>
                  <a:srgbClr val="0000FF"/>
                </a:solidFill>
                <a:latin typeface="Arial Narrow" pitchFamily="34" charset="0"/>
              </a:rPr>
              <a:t> </a:t>
            </a:r>
            <a:r>
              <a:rPr lang="en-US" sz="2400" b="1" dirty="0" smtClean="0">
                <a:latin typeface="Arial Narrow" pitchFamily="34" charset="0"/>
              </a:rPr>
              <a:t>		Cumulative Dose/effect</a:t>
            </a:r>
          </a:p>
          <a:p>
            <a:pPr>
              <a:buBlip>
                <a:blip r:embed="rId2"/>
              </a:buBlip>
            </a:pPr>
            <a:r>
              <a:rPr lang="en-US" sz="2400" b="1" dirty="0" smtClean="0">
                <a:solidFill>
                  <a:srgbClr val="0000FF"/>
                </a:solidFill>
                <a:latin typeface="Arial Narrow" pitchFamily="34" charset="0"/>
              </a:rPr>
              <a:t> </a:t>
            </a:r>
            <a:r>
              <a:rPr lang="en-US" sz="2400" b="1" dirty="0" err="1" smtClean="0">
                <a:latin typeface="Arial Narrow" pitchFamily="34" charset="0"/>
              </a:rPr>
              <a:t>Methotrexate</a:t>
            </a:r>
            <a:r>
              <a:rPr lang="en-US" sz="2400" b="1" dirty="0" smtClean="0">
                <a:latin typeface="Arial Narrow" pitchFamily="34" charset="0"/>
              </a:rPr>
              <a:t>	 Increased &amp; Cumulative </a:t>
            </a:r>
          </a:p>
          <a:p>
            <a:pPr>
              <a:buBlip>
                <a:blip r:embed="rId2"/>
              </a:buBlip>
            </a:pPr>
            <a:r>
              <a:rPr lang="en-US" sz="2400" b="1" dirty="0" smtClean="0">
                <a:solidFill>
                  <a:srgbClr val="0000FF"/>
                </a:solidFill>
                <a:latin typeface="Arial Narrow" pitchFamily="34" charset="0"/>
              </a:rPr>
              <a:t> Oral contraceptives </a:t>
            </a:r>
            <a:r>
              <a:rPr lang="en-US" sz="2400" b="1" dirty="0" smtClean="0">
                <a:latin typeface="Arial Narrow" pitchFamily="34" charset="0"/>
              </a:rPr>
              <a:t>	 Cumulative Dose/effect </a:t>
            </a:r>
          </a:p>
          <a:p>
            <a:pPr>
              <a:buBlip>
                <a:blip r:embed="rId2"/>
              </a:buBlip>
            </a:pPr>
            <a:r>
              <a:rPr lang="en-US" sz="2400" b="1" dirty="0" smtClean="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Types of drug-induced </a:t>
            </a:r>
            <a:r>
              <a:rPr lang="en-US" sz="2400" b="1" spc="200" dirty="0" err="1" smtClean="0">
                <a:solidFill>
                  <a:schemeClr val="bg1"/>
                </a:solidFill>
                <a:latin typeface="Broadway" pitchFamily="82" charset="0"/>
              </a:rPr>
              <a:t>hepatotoxic</a:t>
            </a:r>
            <a:r>
              <a:rPr lang="en-US" sz="2400" b="1" spc="200" dirty="0" smtClean="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smtClean="0">
                <a:solidFill>
                  <a:srgbClr val="5400D0"/>
                </a:solidFill>
              </a:rPr>
              <a:t>Dose-dependent</a:t>
            </a:r>
            <a:r>
              <a:rPr lang="en-US" sz="2400" b="1" i="1" dirty="0" smtClean="0"/>
              <a:t> </a:t>
            </a:r>
            <a:r>
              <a:rPr lang="en-US" sz="2400" b="1" i="1" dirty="0" err="1" smtClean="0"/>
              <a:t>hepatotoxicity</a:t>
            </a:r>
            <a:endParaRPr lang="en-US" sz="2400" b="1" i="1" dirty="0"/>
          </a:p>
        </p:txBody>
      </p:sp>
      <p:sp>
        <p:nvSpPr>
          <p:cNvPr id="10" name="TextBox 9"/>
          <p:cNvSpPr txBox="1"/>
          <p:nvPr/>
        </p:nvSpPr>
        <p:spPr>
          <a:xfrm>
            <a:off x="4038600" y="1676400"/>
            <a:ext cx="48006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increased dose dependent </a:t>
            </a:r>
            <a:r>
              <a:rPr lang="en-US" sz="2000" dirty="0" err="1" smtClean="0">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410200" y="5181600"/>
            <a:ext cx="35052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cumulative </a:t>
            </a:r>
            <a:r>
              <a:rPr lang="en-US" sz="2000" dirty="0" err="1" smtClean="0">
                <a:latin typeface="Bernard MT Condensed" pitchFamily="18" charset="0"/>
              </a:rPr>
              <a:t>hepatotoxicity</a:t>
            </a:r>
            <a:endParaRPr lang="en-US" sz="2000" dirty="0" smtClean="0">
              <a:latin typeface="Bernard MT Condensed" pitchFamily="18" charset="0"/>
            </a:endParaRPr>
          </a:p>
        </p:txBody>
      </p:sp>
      <p:sp>
        <p:nvSpPr>
          <p:cNvPr id="12" name="5-Point Star 11"/>
          <p:cNvSpPr/>
          <p:nvPr/>
        </p:nvSpPr>
        <p:spPr>
          <a:xfrm>
            <a:off x="83820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8969</TotalTime>
  <Words>1685</Words>
  <Application>Microsoft Office PowerPoint</Application>
  <PresentationFormat>On-screen Show (4:3)</PresentationFormat>
  <Paragraphs>654</Paragraphs>
  <Slides>23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 Narrow</vt:lpstr>
      <vt:lpstr>Bernard MT Condensed</vt:lpstr>
      <vt:lpstr>Britannic Bold</vt:lpstr>
      <vt:lpstr>Broadway</vt:lpstr>
      <vt:lpstr>Brush Script MT</vt:lpstr>
      <vt:lpstr>Calibri</vt:lpstr>
      <vt:lpstr>Comic Sans MS</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User</cp:lastModifiedBy>
  <cp:revision>441</cp:revision>
  <dcterms:created xsi:type="dcterms:W3CDTF">2010-12-07T05:54:42Z</dcterms:created>
  <dcterms:modified xsi:type="dcterms:W3CDTF">2016-11-29T10:59:55Z</dcterms:modified>
</cp:coreProperties>
</file>