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48"/>
  </p:notesMasterIdLst>
  <p:handoutMasterIdLst>
    <p:handoutMasterId r:id="rId49"/>
  </p:handoutMasterIdLst>
  <p:sldIdLst>
    <p:sldId id="311" r:id="rId2"/>
    <p:sldId id="329" r:id="rId3"/>
    <p:sldId id="383" r:id="rId4"/>
    <p:sldId id="390" r:id="rId5"/>
    <p:sldId id="359" r:id="rId6"/>
    <p:sldId id="410" r:id="rId7"/>
    <p:sldId id="360" r:id="rId8"/>
    <p:sldId id="391" r:id="rId9"/>
    <p:sldId id="363" r:id="rId10"/>
    <p:sldId id="361" r:id="rId11"/>
    <p:sldId id="362" r:id="rId12"/>
    <p:sldId id="394" r:id="rId13"/>
    <p:sldId id="364" r:id="rId14"/>
    <p:sldId id="414" r:id="rId15"/>
    <p:sldId id="405" r:id="rId16"/>
    <p:sldId id="365" r:id="rId17"/>
    <p:sldId id="415" r:id="rId18"/>
    <p:sldId id="366" r:id="rId19"/>
    <p:sldId id="367" r:id="rId20"/>
    <p:sldId id="372" r:id="rId21"/>
    <p:sldId id="368" r:id="rId22"/>
    <p:sldId id="370" r:id="rId23"/>
    <p:sldId id="388" r:id="rId24"/>
    <p:sldId id="369" r:id="rId25"/>
    <p:sldId id="371" r:id="rId26"/>
    <p:sldId id="409" r:id="rId27"/>
    <p:sldId id="373" r:id="rId28"/>
    <p:sldId id="375" r:id="rId29"/>
    <p:sldId id="376" r:id="rId30"/>
    <p:sldId id="395" r:id="rId31"/>
    <p:sldId id="378" r:id="rId32"/>
    <p:sldId id="396" r:id="rId33"/>
    <p:sldId id="397" r:id="rId34"/>
    <p:sldId id="398" r:id="rId35"/>
    <p:sldId id="399" r:id="rId36"/>
    <p:sldId id="400" r:id="rId37"/>
    <p:sldId id="402" r:id="rId38"/>
    <p:sldId id="408" r:id="rId39"/>
    <p:sldId id="381" r:id="rId40"/>
    <p:sldId id="401" r:id="rId41"/>
    <p:sldId id="382" r:id="rId42"/>
    <p:sldId id="417" r:id="rId43"/>
    <p:sldId id="419" r:id="rId44"/>
    <p:sldId id="420" r:id="rId45"/>
    <p:sldId id="421" r:id="rId46"/>
    <p:sldId id="357" r:id="rId47"/>
  </p:sldIdLst>
  <p:sldSz cx="9144000" cy="6858000" type="screen4x3"/>
  <p:notesSz cx="6858000" cy="9296400"/>
  <p:defaultTextStyle>
    <a:defPPr>
      <a:defRPr lang="en-US"/>
    </a:defPPr>
    <a:lvl1pPr algn="l" rtl="0" eaLnBrk="0" fontAlgn="base" hangingPunct="0">
      <a:spcBef>
        <a:spcPct val="0"/>
      </a:spcBef>
      <a:spcAft>
        <a:spcPct val="0"/>
      </a:spcAft>
      <a:defRPr sz="2800"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sz="2800"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sz="2800"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Garamond" pitchFamily="18" charset="0"/>
        <a:ea typeface="+mn-ea"/>
        <a:cs typeface="+mn-cs"/>
      </a:defRPr>
    </a:lvl5pPr>
    <a:lvl6pPr marL="2286000" algn="l" defTabSz="914400" rtl="0" eaLnBrk="1" latinLnBrk="0" hangingPunct="1">
      <a:defRPr sz="2800" kern="1200">
        <a:solidFill>
          <a:schemeClr val="tx1"/>
        </a:solidFill>
        <a:latin typeface="Garamond" pitchFamily="18" charset="0"/>
        <a:ea typeface="+mn-ea"/>
        <a:cs typeface="+mn-cs"/>
      </a:defRPr>
    </a:lvl6pPr>
    <a:lvl7pPr marL="2743200" algn="l" defTabSz="914400" rtl="0" eaLnBrk="1" latinLnBrk="0" hangingPunct="1">
      <a:defRPr sz="2800" kern="1200">
        <a:solidFill>
          <a:schemeClr val="tx1"/>
        </a:solidFill>
        <a:latin typeface="Garamond" pitchFamily="18" charset="0"/>
        <a:ea typeface="+mn-ea"/>
        <a:cs typeface="+mn-cs"/>
      </a:defRPr>
    </a:lvl7pPr>
    <a:lvl8pPr marL="3200400" algn="l" defTabSz="914400" rtl="0" eaLnBrk="1" latinLnBrk="0" hangingPunct="1">
      <a:defRPr sz="2800" kern="1200">
        <a:solidFill>
          <a:schemeClr val="tx1"/>
        </a:solidFill>
        <a:latin typeface="Garamond" pitchFamily="18" charset="0"/>
        <a:ea typeface="+mn-ea"/>
        <a:cs typeface="+mn-cs"/>
      </a:defRPr>
    </a:lvl8pPr>
    <a:lvl9pPr marL="3657600" algn="l" defTabSz="914400" rtl="0" eaLnBrk="1" latinLnBrk="0" hangingPunct="1">
      <a:defRPr sz="2800"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FE00"/>
    <a:srgbClr val="FFFFCC"/>
    <a:srgbClr val="009800"/>
    <a:srgbClr val="006E00"/>
    <a:srgbClr val="336600"/>
    <a:srgbClr val="6699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700" autoAdjust="0"/>
  </p:normalViewPr>
  <p:slideViewPr>
    <p:cSldViewPr>
      <p:cViewPr varScale="1">
        <p:scale>
          <a:sx n="84" d="100"/>
          <a:sy n="84" d="100"/>
        </p:scale>
        <p:origin x="1426" y="10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9155"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9157"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6DFC15A-5D05-4443-AF99-D1F2D73C40E4}" type="slidenum">
              <a:rPr lang="en-US"/>
              <a:pPr>
                <a:defRPr/>
              </a:pPr>
              <a:t>‹#›</a:t>
            </a:fld>
            <a:endParaRPr lang="en-US" dirty="0"/>
          </a:p>
        </p:txBody>
      </p:sp>
    </p:spTree>
    <p:extLst>
      <p:ext uri="{BB962C8B-B14F-4D97-AF65-F5344CB8AC3E}">
        <p14:creationId xmlns:p14="http://schemas.microsoft.com/office/powerpoint/2010/main" val="2718468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5F92E9AF-BB70-42D5-96BF-E4B65586EC7E}" type="datetimeFigureOut">
              <a:rPr lang="en-US"/>
              <a:pPr>
                <a:defRPr/>
              </a:pPr>
              <a:t>11/12/2017</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6DE21A43-3E89-4314-8B3D-E91F2E9DEC04}" type="slidenum">
              <a:rPr lang="en-US"/>
              <a:pPr>
                <a:defRPr/>
              </a:pPr>
              <a:t>‹#›</a:t>
            </a:fld>
            <a:endParaRPr lang="en-US" dirty="0"/>
          </a:p>
        </p:txBody>
      </p:sp>
    </p:spTree>
    <p:extLst>
      <p:ext uri="{BB962C8B-B14F-4D97-AF65-F5344CB8AC3E}">
        <p14:creationId xmlns:p14="http://schemas.microsoft.com/office/powerpoint/2010/main" val="2964450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E21A43-3E89-4314-8B3D-E91F2E9DEC04}" type="slidenum">
              <a:rPr lang="en-US" smtClean="0"/>
              <a:pPr>
                <a:defRPr/>
              </a:pPr>
              <a:t>1</a:t>
            </a:fld>
            <a:endParaRPr lang="en-US" dirty="0"/>
          </a:p>
        </p:txBody>
      </p:sp>
    </p:spTree>
    <p:extLst>
      <p:ext uri="{BB962C8B-B14F-4D97-AF65-F5344CB8AC3E}">
        <p14:creationId xmlns:p14="http://schemas.microsoft.com/office/powerpoint/2010/main" val="3519410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ransition/>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Garamond" pitchFamily="18" charset="0"/>
        </a:defRPr>
      </a:lvl2pPr>
      <a:lvl3pPr algn="ctr" rtl="0" eaLnBrk="0" fontAlgn="base" hangingPunct="0">
        <a:spcBef>
          <a:spcPct val="0"/>
        </a:spcBef>
        <a:spcAft>
          <a:spcPct val="0"/>
        </a:spcAft>
        <a:defRPr sz="4000" b="1">
          <a:solidFill>
            <a:schemeClr val="tx2"/>
          </a:solidFill>
          <a:latin typeface="Garamond" pitchFamily="18" charset="0"/>
        </a:defRPr>
      </a:lvl3pPr>
      <a:lvl4pPr algn="ctr" rtl="0" eaLnBrk="0" fontAlgn="base" hangingPunct="0">
        <a:spcBef>
          <a:spcPct val="0"/>
        </a:spcBef>
        <a:spcAft>
          <a:spcPct val="0"/>
        </a:spcAft>
        <a:defRPr sz="4000" b="1">
          <a:solidFill>
            <a:schemeClr val="tx2"/>
          </a:solidFill>
          <a:latin typeface="Garamond" pitchFamily="18" charset="0"/>
        </a:defRPr>
      </a:lvl4pPr>
      <a:lvl5pPr algn="ctr" rtl="0" eaLnBrk="0" fontAlgn="base" hangingPunct="0">
        <a:spcBef>
          <a:spcPct val="0"/>
        </a:spcBef>
        <a:spcAft>
          <a:spcPct val="0"/>
        </a:spcAft>
        <a:defRPr sz="4000" b="1">
          <a:solidFill>
            <a:schemeClr val="tx2"/>
          </a:solidFill>
          <a:latin typeface="Garamond" pitchFamily="18" charset="0"/>
        </a:defRPr>
      </a:lvl5pPr>
      <a:lvl6pPr marL="457200" algn="ctr" rtl="0" fontAlgn="base">
        <a:spcBef>
          <a:spcPct val="0"/>
        </a:spcBef>
        <a:spcAft>
          <a:spcPct val="0"/>
        </a:spcAft>
        <a:defRPr sz="4000" b="1">
          <a:solidFill>
            <a:schemeClr val="tx2"/>
          </a:solidFill>
          <a:latin typeface="Garamond" pitchFamily="18" charset="0"/>
        </a:defRPr>
      </a:lvl6pPr>
      <a:lvl7pPr marL="914400" algn="ctr" rtl="0" fontAlgn="base">
        <a:spcBef>
          <a:spcPct val="0"/>
        </a:spcBef>
        <a:spcAft>
          <a:spcPct val="0"/>
        </a:spcAft>
        <a:defRPr sz="4000" b="1">
          <a:solidFill>
            <a:schemeClr val="tx2"/>
          </a:solidFill>
          <a:latin typeface="Garamond" pitchFamily="18" charset="0"/>
        </a:defRPr>
      </a:lvl7pPr>
      <a:lvl8pPr marL="1371600" algn="ctr" rtl="0" fontAlgn="base">
        <a:spcBef>
          <a:spcPct val="0"/>
        </a:spcBef>
        <a:spcAft>
          <a:spcPct val="0"/>
        </a:spcAft>
        <a:defRPr sz="4000" b="1">
          <a:solidFill>
            <a:schemeClr val="tx2"/>
          </a:solidFill>
          <a:latin typeface="Garamond" pitchFamily="18" charset="0"/>
        </a:defRPr>
      </a:lvl8pPr>
      <a:lvl9pPr marL="1828800" algn="ctr" rtl="0" fontAlgn="base">
        <a:spcBef>
          <a:spcPct val="0"/>
        </a:spcBef>
        <a:spcAft>
          <a:spcPct val="0"/>
        </a:spcAft>
        <a:defRPr sz="4000" b="1">
          <a:solidFill>
            <a:schemeClr val="tx2"/>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www.studentconsult.com/content/bookcontent.cfm?ID=HC008008&amp;channel=toc"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ctrTitle"/>
          </p:nvPr>
        </p:nvSpPr>
        <p:spPr>
          <a:xfrm>
            <a:off x="0" y="-171400"/>
            <a:ext cx="9144000" cy="2286000"/>
          </a:xfrm>
        </p:spPr>
        <p:txBody>
          <a:bodyPr/>
          <a:lstStyle/>
          <a:p>
            <a:pPr eaLnBrk="1" hangingPunct="1"/>
            <a:r>
              <a:rPr lang="en-US" sz="3200" dirty="0" smtClean="0">
                <a:latin typeface="Times New Roman" pitchFamily="18" charset="0"/>
                <a:cs typeface="Times New Roman" pitchFamily="18" charset="0"/>
              </a:rPr>
              <a:t>Chapter 63; pages-797-806</a:t>
            </a:r>
            <a:r>
              <a:rPr lang="en-US" dirty="0" smtClean="0"/>
              <a:t/>
            </a:r>
            <a:br>
              <a:rPr lang="en-US" dirty="0" smtClean="0"/>
            </a:br>
            <a:r>
              <a:rPr lang="en-US" dirty="0" smtClean="0">
                <a:latin typeface="Times New Roman" pitchFamily="18" charset="0"/>
                <a:cs typeface="Times New Roman" pitchFamily="18" charset="0"/>
              </a:rPr>
              <a:t>Lecture 1</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Gastrointestinal Physiology  </a:t>
            </a:r>
            <a:endParaRPr lang="en-US" sz="4800" dirty="0" smtClean="0"/>
          </a:p>
        </p:txBody>
      </p:sp>
      <p:sp>
        <p:nvSpPr>
          <p:cNvPr id="3075" name="Rectangle 1027"/>
          <p:cNvSpPr>
            <a:spLocks noGrp="1" noChangeArrowheads="1"/>
          </p:cNvSpPr>
          <p:nvPr>
            <p:ph type="subTitle" idx="1"/>
          </p:nvPr>
        </p:nvSpPr>
        <p:spPr>
          <a:xfrm>
            <a:off x="22840" y="2114600"/>
            <a:ext cx="9144000" cy="3962400"/>
          </a:xfrm>
        </p:spPr>
        <p:txBody>
          <a:bodyPr/>
          <a:lstStyle/>
          <a:p>
            <a:pPr eaLnBrk="1" hangingPunct="1"/>
            <a:r>
              <a:rPr lang="en-US" sz="4400" b="1" dirty="0" smtClean="0"/>
              <a:t>General Principles of Gastrointestinal Function-Motility, Nervous Control, and Blood Circulation</a:t>
            </a:r>
          </a:p>
          <a:p>
            <a:pPr eaLnBrk="1" hangingPunct="1"/>
            <a:endParaRPr lang="en-US" dirty="0" smtClean="0">
              <a:latin typeface="Times New Roman" pitchFamily="18" charset="0"/>
              <a:cs typeface="Times New Roman" pitchFamily="18" charset="0"/>
            </a:endParaRPr>
          </a:p>
          <a:p>
            <a:pPr eaLnBrk="1" hangingPunct="1"/>
            <a:r>
              <a:rPr lang="en-US" b="1" dirty="0" smtClean="0">
                <a:solidFill>
                  <a:srgbClr val="FFFFFF"/>
                </a:solidFill>
                <a:latin typeface="Times New Roman" pitchFamily="18" charset="0"/>
                <a:cs typeface="Times New Roman" pitchFamily="18" charset="0"/>
              </a:rPr>
              <a:t>Mohammed </a:t>
            </a:r>
            <a:r>
              <a:rPr lang="en-US" b="1" dirty="0" err="1" smtClean="0">
                <a:solidFill>
                  <a:srgbClr val="FFFFFF"/>
                </a:solidFill>
                <a:latin typeface="Times New Roman" pitchFamily="18" charset="0"/>
                <a:cs typeface="Times New Roman" pitchFamily="18" charset="0"/>
              </a:rPr>
              <a:t>Alzoghaibi</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Ph.D</a:t>
            </a:r>
            <a:endParaRPr lang="en-US" b="1" dirty="0" smtClean="0">
              <a:solidFill>
                <a:srgbClr val="FFFFFF"/>
              </a:solidFill>
              <a:latin typeface="Times New Roman" pitchFamily="18" charset="0"/>
              <a:cs typeface="Times New Roman" pitchFamily="18" charset="0"/>
            </a:endParaRPr>
          </a:p>
          <a:p>
            <a:pPr eaLnBrk="1" hangingPunct="1"/>
            <a:r>
              <a:rPr lang="en-US" b="1" dirty="0" smtClean="0">
                <a:solidFill>
                  <a:srgbClr val="FFFFFF"/>
                </a:solidFill>
                <a:latin typeface="Times New Roman" pitchFamily="18" charset="0"/>
                <a:cs typeface="Times New Roman" pitchFamily="18" charset="0"/>
              </a:rPr>
              <a:t>zzoghaibi@gmail.com</a:t>
            </a:r>
            <a:endParaRPr lang="en-US" sz="3600" b="1" dirty="0" smtClean="0">
              <a:solidFill>
                <a:srgbClr val="FFFFFF"/>
              </a:solidFill>
              <a:latin typeface="Times New Roman" pitchFamily="18" charset="0"/>
              <a:cs typeface="Times New Roman" pitchFamily="18" charset="0"/>
            </a:endParaRPr>
          </a:p>
          <a:p>
            <a:pPr eaLnBrk="1" hangingPunct="1"/>
            <a:r>
              <a:rPr lang="en-US" sz="3600" b="1" dirty="0">
                <a:solidFill>
                  <a:srgbClr val="FFFFFF"/>
                </a:solidFill>
                <a:latin typeface="Times New Roman" pitchFamily="18" charset="0"/>
                <a:cs typeface="Times New Roman" pitchFamily="18" charset="0"/>
              </a:rPr>
              <a:t>Cell Phone #: </a:t>
            </a:r>
            <a:r>
              <a:rPr lang="en-US" sz="3600" b="1" dirty="0" smtClean="0">
                <a:solidFill>
                  <a:srgbClr val="FFFFFF"/>
                </a:solidFill>
                <a:latin typeface="Times New Roman" pitchFamily="18" charset="0"/>
                <a:cs typeface="Times New Roman" pitchFamily="18" charset="0"/>
              </a:rPr>
              <a:t>0506338400</a:t>
            </a:r>
            <a:endParaRPr lang="en-US" sz="3600" b="1" dirty="0">
              <a:solidFill>
                <a:srgbClr val="FFFF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76200"/>
            <a:ext cx="7772400" cy="1143000"/>
          </a:xfrm>
        </p:spPr>
        <p:txBody>
          <a:bodyPr/>
          <a:lstStyle/>
          <a:p>
            <a:r>
              <a:rPr lang="en-US" dirty="0" smtClean="0"/>
              <a:t>The Specific Characteristics of Smooth Muscle in the Gut </a:t>
            </a:r>
            <a:endParaRPr lang="ar-SA" dirty="0" smtClean="0"/>
          </a:p>
        </p:txBody>
      </p:sp>
      <p:sp>
        <p:nvSpPr>
          <p:cNvPr id="10243" name="Content Placeholder 2"/>
          <p:cNvSpPr>
            <a:spLocks noGrp="1"/>
          </p:cNvSpPr>
          <p:nvPr>
            <p:ph idx="1"/>
          </p:nvPr>
        </p:nvSpPr>
        <p:spPr>
          <a:xfrm>
            <a:off x="0" y="1196752"/>
            <a:ext cx="9144000" cy="4114800"/>
          </a:xfrm>
        </p:spPr>
        <p:txBody>
          <a:bodyPr/>
          <a:lstStyle/>
          <a:p>
            <a:pPr marL="514350" indent="-514350">
              <a:buFont typeface="Garamond" pitchFamily="18" charset="0"/>
              <a:buAutoNum type="arabicPeriod"/>
            </a:pPr>
            <a:r>
              <a:rPr lang="en-US" b="1" u="sng" dirty="0" smtClean="0">
                <a:solidFill>
                  <a:srgbClr val="FFFFFF"/>
                </a:solidFill>
              </a:rPr>
              <a:t>Gastrointestinal Smooth Muscle Functions as a </a:t>
            </a:r>
            <a:r>
              <a:rPr lang="en-US" b="1" i="1" u="sng" dirty="0" smtClean="0">
                <a:solidFill>
                  <a:srgbClr val="FFFFFF"/>
                </a:solidFill>
              </a:rPr>
              <a:t>Syncytium: </a:t>
            </a:r>
            <a:r>
              <a:rPr lang="en-US" b="1" dirty="0" smtClean="0">
                <a:solidFill>
                  <a:srgbClr val="FFFFFF"/>
                </a:solidFill>
              </a:rPr>
              <a:t>The individual smooth muscle fibers are 200 to 500 µm in length and 2 to 10 µm in diameter, and they are arranged in bundles of as many as 1000 parallel </a:t>
            </a:r>
            <a:r>
              <a:rPr lang="en-US" b="1" dirty="0" err="1" smtClean="0">
                <a:solidFill>
                  <a:srgbClr val="FFFFFF"/>
                </a:solidFill>
              </a:rPr>
              <a:t>fibers.Within</a:t>
            </a:r>
            <a:r>
              <a:rPr lang="en-US" b="1" dirty="0" smtClean="0">
                <a:solidFill>
                  <a:srgbClr val="FFFFFF"/>
                </a:solidFill>
              </a:rPr>
              <a:t> each bundle, the muscle fibers are electrically connected with one another through large numbers of </a:t>
            </a:r>
            <a:r>
              <a:rPr lang="en-US" b="1" i="1" u="sng" dirty="0" smtClean="0">
                <a:solidFill>
                  <a:srgbClr val="FFFFFF"/>
                </a:solidFill>
              </a:rPr>
              <a:t>gap junctions</a:t>
            </a:r>
            <a:r>
              <a:rPr lang="en-US" sz="2800" b="1" dirty="0" smtClean="0">
                <a:solidFill>
                  <a:srgbClr val="FFFFFF"/>
                </a:solidFill>
              </a:rPr>
              <a:t>. </a:t>
            </a:r>
            <a:r>
              <a:rPr lang="en-US" b="1" dirty="0" smtClean="0">
                <a:solidFill>
                  <a:srgbClr val="FFFFFF"/>
                </a:solidFill>
              </a:rPr>
              <a:t>Each muscle layer functions as a </a:t>
            </a:r>
            <a:r>
              <a:rPr lang="en-US" b="1" i="1" u="sng" dirty="0" smtClean="0">
                <a:solidFill>
                  <a:srgbClr val="FFFFFF"/>
                </a:solidFill>
              </a:rPr>
              <a:t>syncytium</a:t>
            </a:r>
            <a:r>
              <a:rPr lang="en-US" b="1" dirty="0" smtClean="0">
                <a:solidFill>
                  <a:srgbClr val="FFFFFF"/>
                </a:solidFill>
              </a:rPr>
              <a:t>; that is, when an action potential is elicited anywhere within the muscle mass, it generally travels in all directions in the muscle.</a:t>
            </a:r>
            <a:endParaRPr lang="en-US" sz="2800" b="1" dirty="0" smtClean="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4"/>
          <p:cNvSpPr>
            <a:spLocks noGrp="1"/>
          </p:cNvSpPr>
          <p:nvPr>
            <p:ph type="title"/>
          </p:nvPr>
        </p:nvSpPr>
        <p:spPr>
          <a:xfrm>
            <a:off x="539552" y="476672"/>
            <a:ext cx="7772400" cy="836712"/>
          </a:xfrm>
        </p:spPr>
        <p:txBody>
          <a:bodyPr/>
          <a:lstStyle/>
          <a:p>
            <a:r>
              <a:rPr lang="en-US" dirty="0" smtClean="0"/>
              <a:t>The Specific Characteristics of Smooth Muscle in the Gut </a:t>
            </a:r>
            <a:r>
              <a:rPr lang="en-US" dirty="0"/>
              <a:t>(Cont.)</a:t>
            </a:r>
            <a:endParaRPr lang="en-US" dirty="0" smtClean="0"/>
          </a:p>
        </p:txBody>
      </p:sp>
      <p:sp>
        <p:nvSpPr>
          <p:cNvPr id="1028" name="Content Placeholder 5"/>
          <p:cNvSpPr>
            <a:spLocks noGrp="1"/>
          </p:cNvSpPr>
          <p:nvPr>
            <p:ph idx="1"/>
          </p:nvPr>
        </p:nvSpPr>
        <p:spPr>
          <a:xfrm>
            <a:off x="0" y="1844824"/>
            <a:ext cx="9214792" cy="2430016"/>
          </a:xfrm>
        </p:spPr>
        <p:txBody>
          <a:bodyPr/>
          <a:lstStyle/>
          <a:p>
            <a:pPr marL="514350" indent="-514350">
              <a:buFont typeface="Garamond" pitchFamily="18" charset="0"/>
              <a:buAutoNum type="arabicPeriod" startAt="2"/>
            </a:pPr>
            <a:r>
              <a:rPr lang="en-US" sz="4000" b="1" u="sng" dirty="0" smtClean="0">
                <a:solidFill>
                  <a:srgbClr val="FFFFFF"/>
                </a:solidFill>
              </a:rPr>
              <a:t>Electrical Activity of Gastrointestinal Smooth Muscle: </a:t>
            </a:r>
          </a:p>
          <a:p>
            <a:pPr marL="514350" indent="-514350">
              <a:buFontTx/>
              <a:buNone/>
            </a:pPr>
            <a:r>
              <a:rPr lang="en-US" b="1" dirty="0" smtClean="0">
                <a:solidFill>
                  <a:srgbClr val="FFFFFF"/>
                </a:solidFill>
              </a:rPr>
              <a:t>The smooth muscle of the gastrointestinal tract is excited by almost continual </a:t>
            </a:r>
            <a:r>
              <a:rPr lang="en-US" b="1" u="sng" dirty="0" smtClean="0">
                <a:solidFill>
                  <a:srgbClr val="FFFFFF"/>
                </a:solidFill>
              </a:rPr>
              <a:t>slow, intrinsic electrical activity </a:t>
            </a:r>
            <a:r>
              <a:rPr lang="en-US" b="1" dirty="0" smtClean="0">
                <a:solidFill>
                  <a:srgbClr val="FFFFFF"/>
                </a:solidFill>
              </a:rPr>
              <a:t>along the membranes of the muscle fibers. This activity has two basic types of electrical waves: (a) </a:t>
            </a:r>
            <a:r>
              <a:rPr lang="en-US" b="1" i="1" dirty="0" smtClean="0">
                <a:solidFill>
                  <a:srgbClr val="FFFFFF"/>
                </a:solidFill>
              </a:rPr>
              <a:t>slow waves</a:t>
            </a:r>
            <a:r>
              <a:rPr lang="en-US" b="1" dirty="0" smtClean="0">
                <a:solidFill>
                  <a:srgbClr val="FFFFFF"/>
                </a:solidFill>
              </a:rPr>
              <a:t> and (b) </a:t>
            </a:r>
            <a:r>
              <a:rPr lang="en-US" b="1" i="1" dirty="0" smtClean="0">
                <a:solidFill>
                  <a:srgbClr val="FFFFFF"/>
                </a:solidFill>
              </a:rPr>
              <a:t>spikes</a:t>
            </a:r>
            <a:r>
              <a:rPr lang="en-US" b="1" dirty="0" smtClean="0">
                <a:solidFill>
                  <a:srgbClr val="FFFFFF"/>
                </a:solidFill>
              </a:rPr>
              <a:t>. </a:t>
            </a:r>
          </a:p>
          <a:p>
            <a:pPr marL="514350" indent="-514350">
              <a:buFontTx/>
              <a:buNone/>
            </a:pPr>
            <a:endParaRPr lang="en-US" sz="4000" dirty="0" smtClean="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1" name="Rectangle 5"/>
          <p:cNvSpPr>
            <a:spLocks noGrp="1" noChangeArrowheads="1"/>
          </p:cNvSpPr>
          <p:nvPr>
            <p:ph type="title"/>
          </p:nvPr>
        </p:nvSpPr>
        <p:spPr>
          <a:xfrm>
            <a:off x="-31944" y="26320"/>
            <a:ext cx="9147448" cy="1143000"/>
          </a:xfrm>
        </p:spPr>
        <p:txBody>
          <a:bodyPr/>
          <a:lstStyle/>
          <a:p>
            <a:r>
              <a:rPr lang="en-US" sz="4400" dirty="0"/>
              <a:t>Electrical Activity of Gastrointestinal Smooth </a:t>
            </a:r>
            <a:r>
              <a:rPr lang="en-US" sz="4400" dirty="0" smtClean="0"/>
              <a:t>Muscle</a:t>
            </a:r>
            <a:endParaRPr lang="en-US" sz="4400"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0304" y="1268760"/>
            <a:ext cx="7537896" cy="539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359149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a:xfrm>
            <a:off x="107504" y="476672"/>
            <a:ext cx="8928992" cy="404664"/>
          </a:xfrm>
        </p:spPr>
        <p:txBody>
          <a:bodyPr/>
          <a:lstStyle/>
          <a:p>
            <a:r>
              <a:rPr lang="en-US" dirty="0"/>
              <a:t>Electrical Activity of Gastrointestinal Smooth </a:t>
            </a:r>
            <a:r>
              <a:rPr lang="en-US" dirty="0" smtClean="0"/>
              <a:t>Muscle (cont.)</a:t>
            </a:r>
          </a:p>
        </p:txBody>
      </p:sp>
      <p:sp>
        <p:nvSpPr>
          <p:cNvPr id="11267" name="Content Placeholder 5"/>
          <p:cNvSpPr>
            <a:spLocks noGrp="1"/>
          </p:cNvSpPr>
          <p:nvPr>
            <p:ph idx="1"/>
          </p:nvPr>
        </p:nvSpPr>
        <p:spPr>
          <a:xfrm>
            <a:off x="0" y="1340768"/>
            <a:ext cx="9144000" cy="4114800"/>
          </a:xfrm>
        </p:spPr>
        <p:txBody>
          <a:bodyPr/>
          <a:lstStyle/>
          <a:p>
            <a:pPr marL="514350" indent="-514350">
              <a:buFont typeface="+mj-lt"/>
              <a:buAutoNum type="alphaUcPeriod"/>
            </a:pPr>
            <a:r>
              <a:rPr lang="en-US" sz="3600" b="1" u="sng" dirty="0" smtClean="0">
                <a:solidFill>
                  <a:srgbClr val="FFFFFF"/>
                </a:solidFill>
              </a:rPr>
              <a:t>Slow Waves</a:t>
            </a:r>
            <a:r>
              <a:rPr lang="en-US" sz="3600" u="sng" dirty="0" smtClean="0">
                <a:solidFill>
                  <a:srgbClr val="FFFFFF"/>
                </a:solidFill>
              </a:rPr>
              <a:t> </a:t>
            </a:r>
          </a:p>
          <a:p>
            <a:r>
              <a:rPr lang="en-US" sz="2800" b="1" dirty="0" smtClean="0">
                <a:solidFill>
                  <a:srgbClr val="FFFFFF"/>
                </a:solidFill>
              </a:rPr>
              <a:t>Most GI contractions occur </a:t>
            </a:r>
            <a:r>
              <a:rPr lang="en-US" sz="2800" b="1" u="sng" dirty="0" smtClean="0">
                <a:solidFill>
                  <a:srgbClr val="FFFFFF"/>
                </a:solidFill>
              </a:rPr>
              <a:t>rhythmically</a:t>
            </a:r>
            <a:r>
              <a:rPr lang="en-US" sz="2800" b="1" dirty="0" smtClean="0">
                <a:solidFill>
                  <a:srgbClr val="FFFFFF"/>
                </a:solidFill>
              </a:rPr>
              <a:t>, and this rhythm is determined mainly by the frequency of so-called "</a:t>
            </a:r>
            <a:r>
              <a:rPr lang="en-US" sz="2800" b="1" u="sng" dirty="0" smtClean="0">
                <a:solidFill>
                  <a:srgbClr val="FFFFFF"/>
                </a:solidFill>
              </a:rPr>
              <a:t>slow waves</a:t>
            </a:r>
            <a:r>
              <a:rPr lang="en-US" sz="2800" b="1" dirty="0" smtClean="0">
                <a:solidFill>
                  <a:srgbClr val="FFFFFF"/>
                </a:solidFill>
              </a:rPr>
              <a:t>" of smooth muscle membrane potential. These waves </a:t>
            </a:r>
            <a:r>
              <a:rPr lang="en-US" sz="2800" b="1" u="sng" dirty="0" smtClean="0">
                <a:solidFill>
                  <a:srgbClr val="FFFFFF"/>
                </a:solidFill>
              </a:rPr>
              <a:t>are not action potentials</a:t>
            </a:r>
            <a:r>
              <a:rPr lang="en-US" sz="2800" b="1" dirty="0" smtClean="0">
                <a:solidFill>
                  <a:srgbClr val="FFFFFF"/>
                </a:solidFill>
              </a:rPr>
              <a:t>. Instead, they are </a:t>
            </a:r>
            <a:r>
              <a:rPr lang="en-US" sz="2800" b="1" u="sng" dirty="0" smtClean="0">
                <a:solidFill>
                  <a:srgbClr val="FFFFFF"/>
                </a:solidFill>
              </a:rPr>
              <a:t>oscillating depolarization and repolarization in the resting membrane potential with unknown cause. </a:t>
            </a:r>
          </a:p>
          <a:p>
            <a:r>
              <a:rPr lang="en-US" sz="2800" b="1" dirty="0" smtClean="0">
                <a:solidFill>
                  <a:srgbClr val="FFFFFF"/>
                </a:solidFill>
              </a:rPr>
              <a:t>Their intensity usually varies between 5 and 15 mV, and their frequency ranges in different parts of the human GI tract from 3 to 12 per minute: about 3 in the body of the stomach, as much as 12 in the duodenum, and about 8 or 9 in the terminal ileum.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652" y="476672"/>
            <a:ext cx="8350696" cy="1143000"/>
          </a:xfrm>
        </p:spPr>
        <p:txBody>
          <a:bodyPr/>
          <a:lstStyle/>
          <a:p>
            <a:r>
              <a:rPr lang="en-US" dirty="0"/>
              <a:t>Electrical Activity of Gastrointestinal Smooth Muscle (cont.)</a:t>
            </a:r>
            <a:endParaRPr lang="ar-SA" dirty="0"/>
          </a:p>
        </p:txBody>
      </p:sp>
      <p:sp>
        <p:nvSpPr>
          <p:cNvPr id="3" name="Content Placeholder 2"/>
          <p:cNvSpPr>
            <a:spLocks noGrp="1"/>
          </p:cNvSpPr>
          <p:nvPr>
            <p:ph idx="1"/>
          </p:nvPr>
        </p:nvSpPr>
        <p:spPr>
          <a:xfrm>
            <a:off x="0" y="1981200"/>
            <a:ext cx="9144000" cy="4114800"/>
          </a:xfrm>
        </p:spPr>
        <p:txBody>
          <a:bodyPr/>
          <a:lstStyle/>
          <a:p>
            <a:r>
              <a:rPr lang="en-US" sz="3600" b="1" dirty="0">
                <a:solidFill>
                  <a:srgbClr val="FFFFFF"/>
                </a:solidFill>
              </a:rPr>
              <a:t>Origin of slow waves: They may originate in the interstitial cells of </a:t>
            </a:r>
            <a:r>
              <a:rPr lang="en-US" sz="3600" b="1" dirty="0" err="1">
                <a:solidFill>
                  <a:srgbClr val="FFFFFF"/>
                </a:solidFill>
              </a:rPr>
              <a:t>Cajal</a:t>
            </a:r>
            <a:r>
              <a:rPr lang="en-US" sz="3600" b="1" dirty="0">
                <a:solidFill>
                  <a:srgbClr val="FFFFFF"/>
                </a:solidFill>
              </a:rPr>
              <a:t> </a:t>
            </a:r>
            <a:r>
              <a:rPr lang="en-US" sz="3600" b="1" u="sng" dirty="0">
                <a:solidFill>
                  <a:srgbClr val="FFFFFF"/>
                </a:solidFill>
              </a:rPr>
              <a:t>(ICC, the GI </a:t>
            </a:r>
            <a:r>
              <a:rPr lang="en-US" sz="3600" b="1" dirty="0" smtClean="0">
                <a:solidFill>
                  <a:srgbClr val="FFFFFF"/>
                </a:solidFill>
              </a:rPr>
              <a:t>pacemaker), which </a:t>
            </a:r>
            <a:r>
              <a:rPr lang="en-US" sz="3600" b="1" dirty="0">
                <a:solidFill>
                  <a:srgbClr val="FFFFFF"/>
                </a:solidFill>
              </a:rPr>
              <a:t>are abundant in the myenteric </a:t>
            </a:r>
            <a:r>
              <a:rPr lang="en-US" sz="3600" b="1" dirty="0" err="1">
                <a:solidFill>
                  <a:srgbClr val="FFFFFF"/>
                </a:solidFill>
              </a:rPr>
              <a:t>plexues</a:t>
            </a:r>
            <a:r>
              <a:rPr lang="en-US" sz="3600" b="1" dirty="0">
                <a:solidFill>
                  <a:srgbClr val="FFFFFF"/>
                </a:solidFill>
              </a:rPr>
              <a:t>. These ICCs form a network with each other and are interposed between the smooth muscle layers, with synaptic-like contacts to smooth muscle cells</a:t>
            </a:r>
            <a:r>
              <a:rPr lang="en-US" sz="3600" b="1" dirty="0" smtClean="0">
                <a:solidFill>
                  <a:srgbClr val="FFFFFF"/>
                </a:solidFill>
              </a:rPr>
              <a:t>.</a:t>
            </a:r>
            <a:endParaRPr lang="en-US" sz="3600" b="1" dirty="0">
              <a:solidFill>
                <a:srgbClr val="FFFFFF"/>
              </a:solidFill>
            </a:endParaRPr>
          </a:p>
        </p:txBody>
      </p:sp>
    </p:spTree>
    <p:extLst>
      <p:ext uri="{BB962C8B-B14F-4D97-AF65-F5344CB8AC3E}">
        <p14:creationId xmlns:p14="http://schemas.microsoft.com/office/powerpoint/2010/main" val="160547835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0920"/>
            <a:ext cx="8276456" cy="1143000"/>
          </a:xfrm>
        </p:spPr>
        <p:txBody>
          <a:bodyPr/>
          <a:lstStyle/>
          <a:p>
            <a:r>
              <a:rPr lang="en-US" dirty="0"/>
              <a:t>Electrical Activity of Gastrointestinal Smooth Muscle (cont.)</a:t>
            </a:r>
            <a:endParaRPr lang="ar-SA" dirty="0"/>
          </a:p>
        </p:txBody>
      </p:sp>
      <p:pic>
        <p:nvPicPr>
          <p:cNvPr id="4" name="Picture 5" descr="fox78119_18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196752"/>
            <a:ext cx="5832648" cy="56246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0"/>
            <a:ext cx="7772400" cy="1143000"/>
          </a:xfrm>
        </p:spPr>
        <p:txBody>
          <a:bodyPr/>
          <a:lstStyle/>
          <a:p>
            <a:r>
              <a:rPr lang="en-US" dirty="0" smtClean="0"/>
              <a:t>The Specific Characteristics of Smooth Muscle in the Gut </a:t>
            </a:r>
            <a:r>
              <a:rPr lang="en-US" dirty="0"/>
              <a:t>(Cont.)</a:t>
            </a:r>
            <a:endParaRPr lang="en-US" dirty="0" smtClean="0"/>
          </a:p>
        </p:txBody>
      </p:sp>
      <p:sp>
        <p:nvSpPr>
          <p:cNvPr id="12291" name="Content Placeholder 2"/>
          <p:cNvSpPr>
            <a:spLocks noGrp="1"/>
          </p:cNvSpPr>
          <p:nvPr>
            <p:ph idx="1"/>
          </p:nvPr>
        </p:nvSpPr>
        <p:spPr>
          <a:xfrm>
            <a:off x="-36512" y="1268760"/>
            <a:ext cx="9144000" cy="4114800"/>
          </a:xfrm>
        </p:spPr>
        <p:txBody>
          <a:bodyPr/>
          <a:lstStyle/>
          <a:p>
            <a:pPr marL="457200" indent="-457200">
              <a:buFont typeface="+mj-lt"/>
              <a:buAutoNum type="alphaUcPeriod" startAt="2"/>
            </a:pPr>
            <a:r>
              <a:rPr lang="en-US" sz="3000" b="1" u="sng" dirty="0" smtClean="0">
                <a:solidFill>
                  <a:srgbClr val="FFFFFF"/>
                </a:solidFill>
              </a:rPr>
              <a:t>The spike potentials are true action potentials. </a:t>
            </a:r>
            <a:r>
              <a:rPr lang="en-US" sz="3000" b="1" dirty="0" smtClean="0">
                <a:solidFill>
                  <a:srgbClr val="FFFFFF"/>
                </a:solidFill>
              </a:rPr>
              <a:t>They occur automatically when the resting membrane potential of the gut smooth muscle becomes more positive (&lt;-40 mV) (the normal resting membrane potential is between -50 and -60 mV). The higher the slow wave potential rises, the greater the frequency of the spike potentials, usually ranging between 1 and 10 spikes per second. The spike potentials last 10 to 40 times as long in gastrointestinal muscle as the action potentials in large nerve fibers, each gastrointestinal spike lasting as long as 10 to 20 msec.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1143000"/>
          </a:xfrm>
        </p:spPr>
        <p:txBody>
          <a:bodyPr/>
          <a:lstStyle/>
          <a:p>
            <a:r>
              <a:rPr lang="en-US" dirty="0"/>
              <a:t>The Specific Characteristics of Smooth Muscle in the Gut (Cont.)</a:t>
            </a:r>
            <a:endParaRPr lang="ar-SA" dirty="0"/>
          </a:p>
        </p:txBody>
      </p:sp>
      <p:sp>
        <p:nvSpPr>
          <p:cNvPr id="3" name="Content Placeholder 2"/>
          <p:cNvSpPr>
            <a:spLocks noGrp="1"/>
          </p:cNvSpPr>
          <p:nvPr>
            <p:ph idx="1"/>
          </p:nvPr>
        </p:nvSpPr>
        <p:spPr>
          <a:xfrm>
            <a:off x="251520" y="1556792"/>
            <a:ext cx="8568952" cy="4114800"/>
          </a:xfrm>
        </p:spPr>
        <p:txBody>
          <a:bodyPr/>
          <a:lstStyle/>
          <a:p>
            <a:r>
              <a:rPr lang="en-US" b="1" dirty="0">
                <a:solidFill>
                  <a:srgbClr val="FFFFFF"/>
                </a:solidFill>
              </a:rPr>
              <a:t>In </a:t>
            </a:r>
            <a:r>
              <a:rPr lang="en-US" b="1" dirty="0" smtClean="0">
                <a:solidFill>
                  <a:srgbClr val="FFFFFF"/>
                </a:solidFill>
              </a:rPr>
              <a:t>GI smooth </a:t>
            </a:r>
            <a:r>
              <a:rPr lang="en-US" b="1" dirty="0">
                <a:solidFill>
                  <a:srgbClr val="FFFFFF"/>
                </a:solidFill>
              </a:rPr>
              <a:t>muscle fibers, the channels responsible for the action potentials are somewhat different; they allow especially large numbers of </a:t>
            </a:r>
            <a:r>
              <a:rPr lang="en-US" sz="4400" b="1" u="sng" dirty="0">
                <a:solidFill>
                  <a:srgbClr val="FFFFFF"/>
                </a:solidFill>
              </a:rPr>
              <a:t>calcium ions</a:t>
            </a:r>
            <a:r>
              <a:rPr lang="en-US" b="1" dirty="0">
                <a:solidFill>
                  <a:srgbClr val="FFFFFF"/>
                </a:solidFill>
              </a:rPr>
              <a:t> to enter along with smaller numbers of sodium ions and therefore are called </a:t>
            </a:r>
            <a:r>
              <a:rPr lang="en-US" b="1" i="1" u="sng" dirty="0">
                <a:solidFill>
                  <a:srgbClr val="FFFFFF"/>
                </a:solidFill>
              </a:rPr>
              <a:t>calcium-sodium channels</a:t>
            </a:r>
            <a:r>
              <a:rPr lang="en-US" b="1" dirty="0">
                <a:solidFill>
                  <a:srgbClr val="FFFFFF"/>
                </a:solidFill>
              </a:rPr>
              <a:t>. These channels are much slower to open and close than the rapid Na channels of large nerve fibers</a:t>
            </a:r>
            <a:r>
              <a:rPr lang="en-US" b="1" dirty="0" smtClean="0">
                <a:solidFill>
                  <a:srgbClr val="FFFFFF"/>
                </a:solidFill>
              </a:rPr>
              <a:t>.</a:t>
            </a:r>
            <a:endParaRPr lang="en-US" b="1" dirty="0">
              <a:solidFill>
                <a:srgbClr val="FFFFFF"/>
              </a:solidFill>
            </a:endParaRPr>
          </a:p>
        </p:txBody>
      </p:sp>
    </p:spTree>
    <p:extLst>
      <p:ext uri="{BB962C8B-B14F-4D97-AF65-F5344CB8AC3E}">
        <p14:creationId xmlns:p14="http://schemas.microsoft.com/office/powerpoint/2010/main" val="53563787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23900" y="109384"/>
            <a:ext cx="7772400" cy="688504"/>
          </a:xfrm>
        </p:spPr>
        <p:txBody>
          <a:bodyPr/>
          <a:lstStyle/>
          <a:p>
            <a:r>
              <a:rPr lang="en-US" dirty="0" smtClean="0">
                <a:latin typeface="Times New Roman" panose="02020603050405020304" pitchFamily="18" charset="0"/>
                <a:cs typeface="Times New Roman" panose="02020603050405020304" pitchFamily="18" charset="0"/>
              </a:rPr>
              <a:t>Smooth Muscle in the Gut </a:t>
            </a:r>
            <a:r>
              <a:rPr lang="en-US" dirty="0">
                <a:latin typeface="Times New Roman" panose="02020603050405020304" pitchFamily="18" charset="0"/>
                <a:cs typeface="Times New Roman" panose="02020603050405020304" pitchFamily="18" charset="0"/>
              </a:rPr>
              <a:t>(Cont.)</a:t>
            </a:r>
            <a:endParaRPr lang="en-US" dirty="0" smtClean="0">
              <a:latin typeface="Times New Roman" panose="02020603050405020304" pitchFamily="18" charset="0"/>
              <a:cs typeface="Times New Roman" panose="02020603050405020304" pitchFamily="18" charset="0"/>
            </a:endParaRPr>
          </a:p>
        </p:txBody>
      </p:sp>
      <p:sp>
        <p:nvSpPr>
          <p:cNvPr id="13315" name="Content Placeholder 2"/>
          <p:cNvSpPr>
            <a:spLocks noGrp="1"/>
          </p:cNvSpPr>
          <p:nvPr>
            <p:ph idx="1"/>
          </p:nvPr>
        </p:nvSpPr>
        <p:spPr>
          <a:xfrm>
            <a:off x="76200" y="764704"/>
            <a:ext cx="9067800" cy="4114800"/>
          </a:xfrm>
        </p:spPr>
        <p:txBody>
          <a:bodyPr/>
          <a:lstStyle/>
          <a:p>
            <a:pPr marL="0" indent="0">
              <a:buNone/>
            </a:pPr>
            <a:r>
              <a:rPr lang="en-US" sz="2200" b="1" u="sng" dirty="0" smtClean="0">
                <a:solidFill>
                  <a:srgbClr val="FFFFFF"/>
                </a:solidFill>
                <a:latin typeface="Times New Roman" panose="02020603050405020304" pitchFamily="18" charset="0"/>
                <a:cs typeface="Times New Roman" panose="02020603050405020304" pitchFamily="18" charset="0"/>
              </a:rPr>
              <a:t>Changes in Voltage of the Resting Membrane Potential.</a:t>
            </a:r>
            <a:r>
              <a:rPr lang="en-US" sz="2200" u="sng" dirty="0" smtClean="0">
                <a:solidFill>
                  <a:srgbClr val="FFFFFF"/>
                </a:solidFill>
                <a:latin typeface="Times New Roman" panose="02020603050405020304" pitchFamily="18" charset="0"/>
                <a:cs typeface="Times New Roman" panose="02020603050405020304" pitchFamily="18" charset="0"/>
              </a:rPr>
              <a:t> </a:t>
            </a:r>
          </a:p>
          <a:p>
            <a:pPr marL="457200" indent="-457200">
              <a:buFontTx/>
              <a:buNone/>
            </a:pPr>
            <a:r>
              <a:rPr lang="en-US" sz="2200" b="1" dirty="0" smtClean="0">
                <a:solidFill>
                  <a:srgbClr val="FFFFFF"/>
                </a:solidFill>
                <a:latin typeface="Times New Roman" panose="02020603050405020304" pitchFamily="18" charset="0"/>
                <a:cs typeface="Times New Roman" panose="02020603050405020304" pitchFamily="18" charset="0"/>
              </a:rPr>
              <a:t>The resting membrane potential averages about -56 mV, but multiple factors can change this level. When the potential becomes less negative, which is called </a:t>
            </a:r>
            <a:r>
              <a:rPr lang="en-US" sz="2200" b="1" i="1" dirty="0" smtClean="0">
                <a:solidFill>
                  <a:srgbClr val="FFFFFF"/>
                </a:solidFill>
                <a:latin typeface="Times New Roman" panose="02020603050405020304" pitchFamily="18" charset="0"/>
                <a:cs typeface="Times New Roman" panose="02020603050405020304" pitchFamily="18" charset="0"/>
              </a:rPr>
              <a:t>depolarization</a:t>
            </a:r>
            <a:r>
              <a:rPr lang="en-US" sz="2200" b="1" dirty="0" smtClean="0">
                <a:solidFill>
                  <a:srgbClr val="FFFFFF"/>
                </a:solidFill>
                <a:latin typeface="Times New Roman" panose="02020603050405020304" pitchFamily="18" charset="0"/>
                <a:cs typeface="Times New Roman" panose="02020603050405020304" pitchFamily="18" charset="0"/>
              </a:rPr>
              <a:t> of the membrane, the muscle fibers become more excitable. When the potential becomes more negative, which is called </a:t>
            </a:r>
            <a:r>
              <a:rPr lang="en-US" sz="2200" b="1" i="1" dirty="0" err="1" smtClean="0">
                <a:solidFill>
                  <a:srgbClr val="FFFFFF"/>
                </a:solidFill>
                <a:latin typeface="Times New Roman" panose="02020603050405020304" pitchFamily="18" charset="0"/>
                <a:cs typeface="Times New Roman" panose="02020603050405020304" pitchFamily="18" charset="0"/>
              </a:rPr>
              <a:t>hyperpolarization</a:t>
            </a:r>
            <a:r>
              <a:rPr lang="en-US" sz="2200" b="1" dirty="0" smtClean="0">
                <a:solidFill>
                  <a:srgbClr val="FFFFFF"/>
                </a:solidFill>
                <a:latin typeface="Times New Roman" panose="02020603050405020304" pitchFamily="18" charset="0"/>
                <a:cs typeface="Times New Roman" panose="02020603050405020304" pitchFamily="18" charset="0"/>
              </a:rPr>
              <a:t>, the fibers become less excitable. </a:t>
            </a:r>
          </a:p>
          <a:p>
            <a:r>
              <a:rPr lang="en-US" sz="2200" b="1" u="sng" dirty="0" smtClean="0">
                <a:solidFill>
                  <a:srgbClr val="FFFFFF"/>
                </a:solidFill>
                <a:latin typeface="Times New Roman" panose="02020603050405020304" pitchFamily="18" charset="0"/>
                <a:cs typeface="Times New Roman" panose="02020603050405020304" pitchFamily="18" charset="0"/>
              </a:rPr>
              <a:t>Factors that depolarize the membrane-that make it more excitable-are:</a:t>
            </a:r>
          </a:p>
          <a:p>
            <a:pPr marL="457200" indent="-457200">
              <a:buFontTx/>
              <a:buAutoNum type="arabicParenBoth"/>
            </a:pPr>
            <a:r>
              <a:rPr lang="en-US" sz="2200" b="1" i="1" dirty="0" smtClean="0">
                <a:solidFill>
                  <a:srgbClr val="FFFFFF"/>
                </a:solidFill>
                <a:latin typeface="Times New Roman" panose="02020603050405020304" pitchFamily="18" charset="0"/>
                <a:cs typeface="Times New Roman" panose="02020603050405020304" pitchFamily="18" charset="0"/>
              </a:rPr>
              <a:t>stretching</a:t>
            </a:r>
            <a:r>
              <a:rPr lang="en-US" sz="2200" b="1" dirty="0" smtClean="0">
                <a:solidFill>
                  <a:srgbClr val="FFFFFF"/>
                </a:solidFill>
                <a:latin typeface="Times New Roman" panose="02020603050405020304" pitchFamily="18" charset="0"/>
                <a:cs typeface="Times New Roman" panose="02020603050405020304" pitchFamily="18" charset="0"/>
              </a:rPr>
              <a:t> of the muscle, (2) stimulation by </a:t>
            </a:r>
            <a:r>
              <a:rPr lang="en-US" sz="2200" b="1" i="1" dirty="0" smtClean="0">
                <a:solidFill>
                  <a:srgbClr val="FFFFFF"/>
                </a:solidFill>
                <a:latin typeface="Times New Roman" panose="02020603050405020304" pitchFamily="18" charset="0"/>
                <a:cs typeface="Times New Roman" panose="02020603050405020304" pitchFamily="18" charset="0"/>
              </a:rPr>
              <a:t>acetylcholine</a:t>
            </a:r>
            <a:r>
              <a:rPr lang="en-US" sz="2200" b="1" dirty="0">
                <a:solidFill>
                  <a:srgbClr val="FFFFFF"/>
                </a:solidFill>
                <a:latin typeface="Times New Roman" panose="02020603050405020304" pitchFamily="18" charset="0"/>
                <a:cs typeface="Times New Roman" panose="02020603050405020304" pitchFamily="18" charset="0"/>
              </a:rPr>
              <a:t> </a:t>
            </a:r>
            <a:r>
              <a:rPr lang="en-US" sz="2200" b="1" dirty="0" smtClean="0">
                <a:solidFill>
                  <a:srgbClr val="FFFFFF"/>
                </a:solidFill>
                <a:latin typeface="Times New Roman" panose="02020603050405020304" pitchFamily="18" charset="0"/>
                <a:cs typeface="Times New Roman" panose="02020603050405020304" pitchFamily="18" charset="0"/>
              </a:rPr>
              <a:t>released from the endings of </a:t>
            </a:r>
            <a:r>
              <a:rPr lang="en-US" sz="2200" b="1" i="1" dirty="0" smtClean="0">
                <a:solidFill>
                  <a:srgbClr val="FFFFFF"/>
                </a:solidFill>
                <a:latin typeface="Times New Roman" panose="02020603050405020304" pitchFamily="18" charset="0"/>
                <a:cs typeface="Times New Roman" panose="02020603050405020304" pitchFamily="18" charset="0"/>
              </a:rPr>
              <a:t>parasympathetic nerves</a:t>
            </a:r>
            <a:r>
              <a:rPr lang="en-US" sz="2200" b="1" dirty="0" smtClean="0">
                <a:solidFill>
                  <a:srgbClr val="FFFFFF"/>
                </a:solidFill>
                <a:latin typeface="Times New Roman" panose="02020603050405020304" pitchFamily="18" charset="0"/>
                <a:cs typeface="Times New Roman" panose="02020603050405020304" pitchFamily="18" charset="0"/>
              </a:rPr>
              <a:t>, and (3) stimulation by several </a:t>
            </a:r>
            <a:r>
              <a:rPr lang="en-US" sz="2200" b="1" i="1" dirty="0" smtClean="0">
                <a:solidFill>
                  <a:srgbClr val="FFFFFF"/>
                </a:solidFill>
                <a:latin typeface="Times New Roman" panose="02020603050405020304" pitchFamily="18" charset="0"/>
                <a:cs typeface="Times New Roman" panose="02020603050405020304" pitchFamily="18" charset="0"/>
              </a:rPr>
              <a:t>specific gastrointestinal hormones</a:t>
            </a:r>
            <a:r>
              <a:rPr lang="en-US" sz="2200" b="1" dirty="0" smtClean="0">
                <a:solidFill>
                  <a:srgbClr val="FFFFFF"/>
                </a:solidFill>
                <a:latin typeface="Times New Roman" panose="02020603050405020304" pitchFamily="18" charset="0"/>
                <a:cs typeface="Times New Roman" panose="02020603050405020304" pitchFamily="18" charset="0"/>
              </a:rPr>
              <a:t>. </a:t>
            </a:r>
          </a:p>
          <a:p>
            <a:r>
              <a:rPr lang="en-US" sz="2200" b="1" u="sng" dirty="0" smtClean="0">
                <a:solidFill>
                  <a:srgbClr val="FFFFFF"/>
                </a:solidFill>
                <a:latin typeface="Times New Roman" panose="02020603050405020304" pitchFamily="18" charset="0"/>
                <a:cs typeface="Times New Roman" panose="02020603050405020304" pitchFamily="18" charset="0"/>
              </a:rPr>
              <a:t>Factors that make the membrane potential more negative-that is, hyperpolarize the membrane and make the muscle fibers less excitable-are: </a:t>
            </a:r>
            <a:r>
              <a:rPr lang="en-US" sz="2200" b="1" dirty="0" smtClean="0">
                <a:solidFill>
                  <a:srgbClr val="FFFFFF"/>
                </a:solidFill>
                <a:latin typeface="Times New Roman" panose="02020603050405020304" pitchFamily="18" charset="0"/>
                <a:cs typeface="Times New Roman" panose="02020603050405020304" pitchFamily="18" charset="0"/>
              </a:rPr>
              <a:t>(1) the effect of </a:t>
            </a:r>
            <a:r>
              <a:rPr lang="en-US" sz="2200" b="1" i="1" dirty="0" smtClean="0">
                <a:solidFill>
                  <a:srgbClr val="FFFFFF"/>
                </a:solidFill>
                <a:latin typeface="Times New Roman" panose="02020603050405020304" pitchFamily="18" charset="0"/>
                <a:cs typeface="Times New Roman" panose="02020603050405020304" pitchFamily="18" charset="0"/>
              </a:rPr>
              <a:t>norepinephrine</a:t>
            </a:r>
            <a:r>
              <a:rPr lang="en-US" sz="2200" b="1" dirty="0" smtClean="0">
                <a:solidFill>
                  <a:srgbClr val="FFFFFF"/>
                </a:solidFill>
                <a:latin typeface="Times New Roman" panose="02020603050405020304" pitchFamily="18" charset="0"/>
                <a:cs typeface="Times New Roman" panose="02020603050405020304" pitchFamily="18" charset="0"/>
              </a:rPr>
              <a:t> or </a:t>
            </a:r>
            <a:r>
              <a:rPr lang="en-US" sz="2200" b="1" i="1" dirty="0" smtClean="0">
                <a:solidFill>
                  <a:srgbClr val="FFFFFF"/>
                </a:solidFill>
                <a:latin typeface="Times New Roman" panose="02020603050405020304" pitchFamily="18" charset="0"/>
                <a:cs typeface="Times New Roman" panose="02020603050405020304" pitchFamily="18" charset="0"/>
              </a:rPr>
              <a:t>epinephrine</a:t>
            </a:r>
            <a:r>
              <a:rPr lang="en-US" sz="2200" b="1" dirty="0" smtClean="0">
                <a:solidFill>
                  <a:srgbClr val="FFFFFF"/>
                </a:solidFill>
                <a:latin typeface="Times New Roman" panose="02020603050405020304" pitchFamily="18" charset="0"/>
                <a:cs typeface="Times New Roman" panose="02020603050405020304" pitchFamily="18" charset="0"/>
              </a:rPr>
              <a:t> on the fiber membrane and (2) stimulation of the sympathetic nerves that secrete mainly norepinephrine at their endings.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76200"/>
            <a:ext cx="7772400" cy="1143000"/>
          </a:xfrm>
        </p:spPr>
        <p:txBody>
          <a:bodyPr/>
          <a:lstStyle/>
          <a:p>
            <a:r>
              <a:rPr lang="en-US" dirty="0" smtClean="0">
                <a:latin typeface="Times New Roman" panose="02020603050405020304" pitchFamily="18" charset="0"/>
                <a:cs typeface="Times New Roman" panose="02020603050405020304" pitchFamily="18" charset="0"/>
              </a:rPr>
              <a:t>The Specific Characteristics of Smooth Muscle in the Gut </a:t>
            </a:r>
            <a:r>
              <a:rPr lang="en-US" dirty="0">
                <a:latin typeface="Times New Roman" panose="02020603050405020304" pitchFamily="18" charset="0"/>
                <a:cs typeface="Times New Roman" panose="02020603050405020304" pitchFamily="18" charset="0"/>
              </a:rPr>
              <a:t>(Cont.)</a:t>
            </a:r>
            <a:endParaRPr lang="en-US" dirty="0" smtClean="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258416"/>
            <a:ext cx="8991600" cy="4114800"/>
          </a:xfrm>
        </p:spPr>
        <p:txBody>
          <a:bodyPr/>
          <a:lstStyle/>
          <a:p>
            <a:pPr>
              <a:defRPr/>
            </a:pPr>
            <a:r>
              <a:rPr lang="en-US" sz="2000" b="1" u="sng" dirty="0" smtClean="0">
                <a:solidFill>
                  <a:srgbClr val="FFFFFF"/>
                </a:solidFill>
                <a:latin typeface="Times New Roman" panose="02020603050405020304" pitchFamily="18" charset="0"/>
                <a:cs typeface="Times New Roman" panose="02020603050405020304" pitchFamily="18" charset="0"/>
              </a:rPr>
              <a:t>Calcium Ions and Muscle Contraction.</a:t>
            </a:r>
            <a:r>
              <a:rPr lang="en-US" sz="2000" u="sng" dirty="0" smtClean="0">
                <a:solidFill>
                  <a:srgbClr val="FFFFFF"/>
                </a:solidFill>
                <a:latin typeface="Times New Roman" panose="02020603050405020304" pitchFamily="18" charset="0"/>
                <a:cs typeface="Times New Roman" panose="02020603050405020304" pitchFamily="18" charset="0"/>
              </a:rPr>
              <a:t> </a:t>
            </a:r>
            <a:r>
              <a:rPr lang="en-US" sz="2000" b="1" dirty="0" smtClean="0">
                <a:solidFill>
                  <a:srgbClr val="FFFFFF"/>
                </a:solidFill>
                <a:latin typeface="Times New Roman" panose="02020603050405020304" pitchFamily="18" charset="0"/>
                <a:cs typeface="Times New Roman" panose="02020603050405020304" pitchFamily="18" charset="0"/>
              </a:rPr>
              <a:t>Smooth muscle contraction occurs in response to entry of calcium ions into the muscle fiber. The slow waves do not cause calcium ions to enter the smooth muscle fiber (only sodium ions). Therefore, the slow waves by themselves usually cause no muscle contraction. Instead, it is during the spike potentials, generated at the peaks of the slow waves, that significant quantities of calcium ions do enter the fibers and cause most of the contraction.</a:t>
            </a:r>
          </a:p>
          <a:p>
            <a:pPr>
              <a:defRPr/>
            </a:pPr>
            <a:r>
              <a:rPr lang="en-US" sz="2000" b="1" u="sng" dirty="0" smtClean="0">
                <a:solidFill>
                  <a:srgbClr val="FFFFFF"/>
                </a:solidFill>
                <a:latin typeface="Times New Roman" panose="02020603050405020304" pitchFamily="18" charset="0"/>
                <a:cs typeface="Times New Roman" panose="02020603050405020304" pitchFamily="18" charset="0"/>
              </a:rPr>
              <a:t>Tonic Contraction of Some Gastrointestinal Smooth Muscle.</a:t>
            </a:r>
            <a:r>
              <a:rPr lang="en-US" sz="2000" u="sng" dirty="0" smtClean="0">
                <a:solidFill>
                  <a:srgbClr val="FFFFFF"/>
                </a:solidFill>
                <a:latin typeface="Times New Roman" panose="02020603050405020304" pitchFamily="18" charset="0"/>
                <a:cs typeface="Times New Roman" panose="02020603050405020304" pitchFamily="18" charset="0"/>
              </a:rPr>
              <a:t> </a:t>
            </a:r>
            <a:r>
              <a:rPr lang="en-US" sz="2000" b="1" dirty="0" smtClean="0">
                <a:solidFill>
                  <a:srgbClr val="FFFFFF"/>
                </a:solidFill>
                <a:latin typeface="Times New Roman" panose="02020603050405020304" pitchFamily="18" charset="0"/>
                <a:cs typeface="Times New Roman" panose="02020603050405020304" pitchFamily="18" charset="0"/>
              </a:rPr>
              <a:t>Some smooth muscle of the GI exhibits </a:t>
            </a:r>
            <a:r>
              <a:rPr lang="en-US" sz="2000" b="1" i="1" dirty="0" smtClean="0">
                <a:solidFill>
                  <a:srgbClr val="FFFFFF"/>
                </a:solidFill>
                <a:latin typeface="Times New Roman" panose="02020603050405020304" pitchFamily="18" charset="0"/>
                <a:cs typeface="Times New Roman" panose="02020603050405020304" pitchFamily="18" charset="0"/>
              </a:rPr>
              <a:t>tonic contraction</a:t>
            </a:r>
            <a:r>
              <a:rPr lang="en-US" sz="2000" b="1" dirty="0" smtClean="0">
                <a:solidFill>
                  <a:srgbClr val="FFFFFF"/>
                </a:solidFill>
                <a:latin typeface="Times New Roman" panose="02020603050405020304" pitchFamily="18" charset="0"/>
                <a:cs typeface="Times New Roman" panose="02020603050405020304" pitchFamily="18" charset="0"/>
              </a:rPr>
              <a:t> as well as or instead of rhythmical contractions. Tonic contraction is continuous, not associated with the basic electrical rhythm of the slow waves but often lasting several minutes or even hours. </a:t>
            </a:r>
          </a:p>
          <a:p>
            <a:pPr>
              <a:defRPr/>
            </a:pPr>
            <a:r>
              <a:rPr lang="en-US" sz="2000" b="1" dirty="0" smtClean="0">
                <a:solidFill>
                  <a:srgbClr val="FFFFFF"/>
                </a:solidFill>
                <a:latin typeface="Times New Roman" panose="02020603050405020304" pitchFamily="18" charset="0"/>
                <a:cs typeface="Times New Roman" panose="02020603050405020304" pitchFamily="18" charset="0"/>
              </a:rPr>
              <a:t>Tonic contraction is sometimes caused by:</a:t>
            </a:r>
          </a:p>
          <a:p>
            <a:pPr marL="0" indent="0">
              <a:buNone/>
              <a:defRPr/>
            </a:pPr>
            <a:r>
              <a:rPr lang="en-US" sz="2000" b="1" dirty="0" smtClean="0">
                <a:solidFill>
                  <a:srgbClr val="FFFFFF"/>
                </a:solidFill>
                <a:latin typeface="Times New Roman" panose="02020603050405020304" pitchFamily="18" charset="0"/>
                <a:cs typeface="Times New Roman" panose="02020603050405020304" pitchFamily="18" charset="0"/>
              </a:rPr>
              <a:t>1. Continuous repetitive spike potentials. 2. Hormones. 3. Continuous entry of calcium ions into the interior of the cell brought about in ways not associated with changes in membrane potential (Not via voltage-gated Ca channels). </a:t>
            </a:r>
            <a:endParaRPr lang="en-US" sz="2000" b="1" dirty="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533400"/>
            <a:ext cx="8305800" cy="1143000"/>
          </a:xfrm>
        </p:spPr>
        <p:txBody>
          <a:bodyPr/>
          <a:lstStyle/>
          <a:p>
            <a:pPr eaLnBrk="1" hangingPunct="1"/>
            <a:r>
              <a:rPr lang="en-US" sz="4400" dirty="0" smtClean="0">
                <a:latin typeface="Times New Roman" panose="02020603050405020304" pitchFamily="18" charset="0"/>
                <a:cs typeface="Times New Roman" panose="02020603050405020304" pitchFamily="18" charset="0"/>
              </a:rPr>
              <a:t/>
            </a:r>
            <a:br>
              <a:rPr lang="en-US" sz="4400" dirty="0" smtClean="0">
                <a:latin typeface="Times New Roman" panose="02020603050405020304" pitchFamily="18" charset="0"/>
                <a:cs typeface="Times New Roman" panose="02020603050405020304" pitchFamily="18" charset="0"/>
              </a:rPr>
            </a:br>
            <a:r>
              <a:rPr lang="en-US" sz="4400" dirty="0" smtClean="0">
                <a:latin typeface="Times New Roman" panose="02020603050405020304" pitchFamily="18" charset="0"/>
                <a:cs typeface="Times New Roman" panose="02020603050405020304" pitchFamily="18" charset="0"/>
              </a:rPr>
              <a:t>Required Textbook</a:t>
            </a:r>
            <a:br>
              <a:rPr lang="en-US" sz="4400" dirty="0" smtClean="0">
                <a:latin typeface="Times New Roman" panose="02020603050405020304" pitchFamily="18" charset="0"/>
                <a:cs typeface="Times New Roman" panose="02020603050405020304" pitchFamily="18" charset="0"/>
              </a:rPr>
            </a:br>
            <a:endParaRPr lang="en-US" sz="4400" dirty="0" smtClean="0">
              <a:latin typeface="Times New Roman" panose="02020603050405020304" pitchFamily="18" charset="0"/>
              <a:cs typeface="Times New Roman" panose="02020603050405020304" pitchFamily="18" charset="0"/>
            </a:endParaRPr>
          </a:p>
        </p:txBody>
      </p:sp>
      <p:sp>
        <p:nvSpPr>
          <p:cNvPr id="4099" name="Text Box 5"/>
          <p:cNvSpPr txBox="1">
            <a:spLocks noChangeArrowheads="1"/>
          </p:cNvSpPr>
          <p:nvPr/>
        </p:nvSpPr>
        <p:spPr bwMode="auto">
          <a:xfrm>
            <a:off x="211138" y="2481263"/>
            <a:ext cx="8704262" cy="3785652"/>
          </a:xfrm>
          <a:prstGeom prst="rect">
            <a:avLst/>
          </a:prstGeom>
          <a:noFill/>
          <a:ln w="12700">
            <a:noFill/>
            <a:miter lim="800000"/>
            <a:headEnd type="none" w="sm" len="sm"/>
            <a:tailEnd type="none" w="sm" len="sm"/>
          </a:ln>
        </p:spPr>
        <p:txBody>
          <a:bodyPr>
            <a:spAutoFit/>
          </a:bodyPr>
          <a:lstStyle/>
          <a:p>
            <a:pPr marL="457200" indent="-457200" algn="ctr"/>
            <a:r>
              <a:rPr lang="en-US" sz="4000" b="1" dirty="0">
                <a:solidFill>
                  <a:srgbClr val="FFFFFF"/>
                </a:solidFill>
                <a:latin typeface="Times New Roman" pitchFamily="18" charset="0"/>
                <a:cs typeface="Times New Roman" pitchFamily="18" charset="0"/>
              </a:rPr>
              <a:t>Textbook of Medical Physiology</a:t>
            </a:r>
          </a:p>
          <a:p>
            <a:pPr marL="457200" indent="-457200" algn="ctr"/>
            <a:r>
              <a:rPr lang="en-US" sz="4000" b="1" dirty="0" smtClean="0">
                <a:solidFill>
                  <a:srgbClr val="FFFF00"/>
                </a:solidFill>
                <a:latin typeface="Times New Roman" pitchFamily="18" charset="0"/>
                <a:cs typeface="Times New Roman" pitchFamily="18" charset="0"/>
              </a:rPr>
              <a:t>Thirteenth </a:t>
            </a:r>
            <a:r>
              <a:rPr lang="en-US" sz="4000" b="1" dirty="0">
                <a:solidFill>
                  <a:srgbClr val="FFFF00"/>
                </a:solidFill>
                <a:latin typeface="Times New Roman" pitchFamily="18" charset="0"/>
                <a:cs typeface="Times New Roman" pitchFamily="18" charset="0"/>
              </a:rPr>
              <a:t>Edition</a:t>
            </a:r>
          </a:p>
          <a:p>
            <a:pPr marL="457200" indent="-457200" algn="ctr"/>
            <a:r>
              <a:rPr lang="en-US" sz="4000" b="1" dirty="0">
                <a:solidFill>
                  <a:srgbClr val="FFFFFF"/>
                </a:solidFill>
                <a:latin typeface="Times New Roman" pitchFamily="18" charset="0"/>
                <a:cs typeface="Times New Roman" pitchFamily="18" charset="0"/>
              </a:rPr>
              <a:t>Guyton &amp; Hall</a:t>
            </a:r>
          </a:p>
          <a:p>
            <a:pPr marL="457200" indent="-457200" algn="ctr"/>
            <a:r>
              <a:rPr lang="en-US" sz="4000" b="1" dirty="0">
                <a:solidFill>
                  <a:srgbClr val="FFFFFF"/>
                </a:solidFill>
                <a:latin typeface="Times New Roman" pitchFamily="18" charset="0"/>
                <a:cs typeface="Times New Roman" pitchFamily="18" charset="0"/>
              </a:rPr>
              <a:t>Published by Elsevier Saunders</a:t>
            </a:r>
          </a:p>
          <a:p>
            <a:pPr marL="457200" indent="-457200" algn="ctr"/>
            <a:r>
              <a:rPr lang="en-US" sz="4000" b="1" dirty="0" smtClean="0">
                <a:solidFill>
                  <a:srgbClr val="FFFFFF"/>
                </a:solidFill>
                <a:latin typeface="Times New Roman" pitchFamily="18" charset="0"/>
                <a:cs typeface="Times New Roman" pitchFamily="18" charset="0"/>
              </a:rPr>
              <a:t>2016</a:t>
            </a:r>
            <a:endParaRPr lang="en-US" sz="4000" b="1" dirty="0">
              <a:solidFill>
                <a:srgbClr val="FFFFFF"/>
              </a:solidFill>
              <a:latin typeface="Times New Roman" pitchFamily="18" charset="0"/>
              <a:cs typeface="Times New Roman" pitchFamily="18" charset="0"/>
            </a:endParaRPr>
          </a:p>
          <a:p>
            <a:pPr marL="457200" indent="-457200"/>
            <a:endParaRPr lang="en-US" sz="4000" b="1" dirty="0">
              <a:solidFill>
                <a:srgbClr val="FFFF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755576" y="692696"/>
            <a:ext cx="7772400" cy="4114800"/>
          </a:xfrm>
        </p:spPr>
        <p:txBody>
          <a:bodyPr/>
          <a:lstStyle/>
          <a:p>
            <a:pPr algn="ctr">
              <a:buFontTx/>
              <a:buNone/>
            </a:pPr>
            <a:r>
              <a:rPr lang="en-US" sz="7200" b="1" dirty="0" smtClean="0"/>
              <a:t>Neural Control of Gastrointestinal Function-Enteric Nervous System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76200"/>
            <a:ext cx="7772400" cy="1143000"/>
          </a:xfrm>
        </p:spPr>
        <p:txBody>
          <a:bodyPr/>
          <a:lstStyle/>
          <a:p>
            <a:r>
              <a:rPr lang="en-US" smtClean="0">
                <a:latin typeface="Times New Roman" panose="02020603050405020304" pitchFamily="18" charset="0"/>
                <a:cs typeface="Times New Roman" panose="02020603050405020304" pitchFamily="18" charset="0"/>
              </a:rPr>
              <a:t>Neural Control of Gastrointestinal Function-Enteric Nervous System </a:t>
            </a:r>
          </a:p>
        </p:txBody>
      </p:sp>
      <p:sp>
        <p:nvSpPr>
          <p:cNvPr id="16387" name="Content Placeholder 2"/>
          <p:cNvSpPr>
            <a:spLocks noGrp="1"/>
          </p:cNvSpPr>
          <p:nvPr>
            <p:ph idx="1"/>
          </p:nvPr>
        </p:nvSpPr>
        <p:spPr>
          <a:xfrm>
            <a:off x="0" y="1412776"/>
            <a:ext cx="8964488" cy="4680520"/>
          </a:xfrm>
        </p:spPr>
        <p:txBody>
          <a:bodyPr/>
          <a:lstStyle/>
          <a:p>
            <a:r>
              <a:rPr lang="en-US" sz="2600" b="1" i="1" dirty="0" smtClean="0">
                <a:solidFill>
                  <a:srgbClr val="FFFFFF"/>
                </a:solidFill>
                <a:latin typeface="Times New Roman" panose="02020603050405020304" pitchFamily="18" charset="0"/>
                <a:cs typeface="Times New Roman" panose="02020603050405020304" pitchFamily="18" charset="0"/>
              </a:rPr>
              <a:t>Enteric Nervous System is </a:t>
            </a:r>
            <a:r>
              <a:rPr lang="en-US" sz="2600" b="1" dirty="0" smtClean="0">
                <a:solidFill>
                  <a:srgbClr val="FFFFFF"/>
                </a:solidFill>
                <a:latin typeface="Times New Roman" panose="02020603050405020304" pitchFamily="18" charset="0"/>
                <a:cs typeface="Times New Roman" panose="02020603050405020304" pitchFamily="18" charset="0"/>
              </a:rPr>
              <a:t>the nervous system of GI tract. It lies entirely in the wall of the gut, beginning in the esophagus and extending all the way to the anus. It has as many neurons as spinal cord (about 100 million). </a:t>
            </a:r>
          </a:p>
          <a:p>
            <a:r>
              <a:rPr lang="en-US" sz="2600" b="1" u="sng" dirty="0" smtClean="0">
                <a:solidFill>
                  <a:srgbClr val="FFFFFF"/>
                </a:solidFill>
                <a:latin typeface="Times New Roman" panose="02020603050405020304" pitchFamily="18" charset="0"/>
                <a:cs typeface="Times New Roman" panose="02020603050405020304" pitchFamily="18" charset="0"/>
              </a:rPr>
              <a:t>The enteric nervous system is composed mainly of two plexuses: </a:t>
            </a:r>
          </a:p>
          <a:p>
            <a:pPr>
              <a:buFontTx/>
              <a:buNone/>
            </a:pPr>
            <a:r>
              <a:rPr lang="en-US" sz="2600" b="1" dirty="0" smtClean="0">
                <a:solidFill>
                  <a:srgbClr val="FFFFFF"/>
                </a:solidFill>
                <a:latin typeface="Times New Roman" panose="02020603050405020304" pitchFamily="18" charset="0"/>
                <a:cs typeface="Times New Roman" panose="02020603050405020304" pitchFamily="18" charset="0"/>
              </a:rPr>
              <a:t>	(1) an outer plexus lying between the longitudinal and circular muscle layers, called the </a:t>
            </a:r>
            <a:r>
              <a:rPr lang="en-US" sz="2600" b="1" i="1" dirty="0" err="1" smtClean="0">
                <a:solidFill>
                  <a:srgbClr val="FFFFFF"/>
                </a:solidFill>
                <a:latin typeface="Times New Roman" panose="02020603050405020304" pitchFamily="18" charset="0"/>
                <a:cs typeface="Times New Roman" panose="02020603050405020304" pitchFamily="18" charset="0"/>
              </a:rPr>
              <a:t>myenteric</a:t>
            </a:r>
            <a:r>
              <a:rPr lang="en-US" sz="2600" b="1" i="1" dirty="0" smtClean="0">
                <a:solidFill>
                  <a:srgbClr val="FFFFFF"/>
                </a:solidFill>
                <a:latin typeface="Times New Roman" panose="02020603050405020304" pitchFamily="18" charset="0"/>
                <a:cs typeface="Times New Roman" panose="02020603050405020304" pitchFamily="18" charset="0"/>
              </a:rPr>
              <a:t> plexus; </a:t>
            </a:r>
            <a:r>
              <a:rPr lang="en-US" sz="2600" b="1" u="sng" dirty="0" smtClean="0">
                <a:solidFill>
                  <a:srgbClr val="FFFFFF"/>
                </a:solidFill>
                <a:latin typeface="Times New Roman" panose="02020603050405020304" pitchFamily="18" charset="0"/>
                <a:cs typeface="Times New Roman" panose="02020603050405020304" pitchFamily="18" charset="0"/>
              </a:rPr>
              <a:t>controls mainly the gastrointestinal movements</a:t>
            </a:r>
            <a:r>
              <a:rPr lang="en-US" sz="2600" b="1" dirty="0" smtClean="0">
                <a:solidFill>
                  <a:srgbClr val="FFFFFF"/>
                </a:solidFill>
                <a:latin typeface="Times New Roman" panose="02020603050405020304" pitchFamily="18" charset="0"/>
                <a:cs typeface="Times New Roman" panose="02020603050405020304" pitchFamily="18" charset="0"/>
              </a:rPr>
              <a:t>. </a:t>
            </a:r>
          </a:p>
          <a:p>
            <a:pPr>
              <a:buFontTx/>
              <a:buNone/>
            </a:pPr>
            <a:r>
              <a:rPr lang="en-US" sz="2600" b="1" dirty="0" smtClean="0">
                <a:solidFill>
                  <a:srgbClr val="FFFFFF"/>
                </a:solidFill>
                <a:latin typeface="Times New Roman" panose="02020603050405020304" pitchFamily="18" charset="0"/>
                <a:cs typeface="Times New Roman" panose="02020603050405020304" pitchFamily="18" charset="0"/>
              </a:rPr>
              <a:t>	(2) an inner plexus, called the </a:t>
            </a:r>
            <a:r>
              <a:rPr lang="en-US" sz="2600" b="1" i="1" dirty="0" err="1" smtClean="0">
                <a:solidFill>
                  <a:srgbClr val="FFFFFF"/>
                </a:solidFill>
                <a:latin typeface="Times New Roman" panose="02020603050405020304" pitchFamily="18" charset="0"/>
                <a:cs typeface="Times New Roman" panose="02020603050405020304" pitchFamily="18" charset="0"/>
              </a:rPr>
              <a:t>submucosal</a:t>
            </a:r>
            <a:r>
              <a:rPr lang="en-US" sz="2600" b="1" i="1" dirty="0" smtClean="0">
                <a:solidFill>
                  <a:srgbClr val="FFFFFF"/>
                </a:solidFill>
                <a:latin typeface="Times New Roman" panose="02020603050405020304" pitchFamily="18" charset="0"/>
                <a:cs typeface="Times New Roman" panose="02020603050405020304" pitchFamily="18" charset="0"/>
              </a:rPr>
              <a:t> plexus</a:t>
            </a:r>
            <a:r>
              <a:rPr lang="en-US" sz="2600" b="1" dirty="0" smtClean="0">
                <a:solidFill>
                  <a:srgbClr val="FFFFFF"/>
                </a:solidFill>
                <a:latin typeface="Times New Roman" panose="02020603050405020304" pitchFamily="18" charset="0"/>
                <a:cs typeface="Times New Roman" panose="02020603050405020304" pitchFamily="18" charset="0"/>
              </a:rPr>
              <a:t> or </a:t>
            </a:r>
            <a:r>
              <a:rPr lang="en-US" sz="2600" b="1" i="1" dirty="0" err="1" smtClean="0">
                <a:solidFill>
                  <a:srgbClr val="FFFFFF"/>
                </a:solidFill>
                <a:latin typeface="Times New Roman" panose="02020603050405020304" pitchFamily="18" charset="0"/>
                <a:cs typeface="Times New Roman" panose="02020603050405020304" pitchFamily="18" charset="0"/>
              </a:rPr>
              <a:t>Meissner's</a:t>
            </a:r>
            <a:r>
              <a:rPr lang="en-US" sz="2600" b="1" i="1" dirty="0" smtClean="0">
                <a:solidFill>
                  <a:srgbClr val="FFFFFF"/>
                </a:solidFill>
                <a:latin typeface="Times New Roman" panose="02020603050405020304" pitchFamily="18" charset="0"/>
                <a:cs typeface="Times New Roman" panose="02020603050405020304" pitchFamily="18" charset="0"/>
              </a:rPr>
              <a:t> plexus</a:t>
            </a:r>
            <a:r>
              <a:rPr lang="en-US" sz="2600" b="1" dirty="0" smtClean="0">
                <a:solidFill>
                  <a:srgbClr val="FFFFFF"/>
                </a:solidFill>
                <a:latin typeface="Times New Roman" panose="02020603050405020304" pitchFamily="18" charset="0"/>
                <a:cs typeface="Times New Roman" panose="02020603050405020304" pitchFamily="18" charset="0"/>
              </a:rPr>
              <a:t>, that lies in the </a:t>
            </a:r>
            <a:r>
              <a:rPr lang="en-US" sz="2600" b="1" dirty="0" err="1" smtClean="0">
                <a:solidFill>
                  <a:srgbClr val="FFFFFF"/>
                </a:solidFill>
                <a:latin typeface="Times New Roman" panose="02020603050405020304" pitchFamily="18" charset="0"/>
                <a:cs typeface="Times New Roman" panose="02020603050405020304" pitchFamily="18" charset="0"/>
              </a:rPr>
              <a:t>submucosa</a:t>
            </a:r>
            <a:r>
              <a:rPr lang="en-US" sz="2600" b="1" dirty="0" smtClean="0">
                <a:solidFill>
                  <a:srgbClr val="FFFFFF"/>
                </a:solidFill>
                <a:latin typeface="Times New Roman" panose="02020603050405020304" pitchFamily="18" charset="0"/>
                <a:cs typeface="Times New Roman" panose="02020603050405020304" pitchFamily="18" charset="0"/>
              </a:rPr>
              <a:t>;  </a:t>
            </a:r>
            <a:r>
              <a:rPr lang="en-US" sz="2600" b="1" u="sng" dirty="0" smtClean="0">
                <a:solidFill>
                  <a:srgbClr val="FFFFFF"/>
                </a:solidFill>
                <a:latin typeface="Times New Roman" panose="02020603050405020304" pitchFamily="18" charset="0"/>
                <a:cs typeface="Times New Roman" panose="02020603050405020304" pitchFamily="18" charset="0"/>
              </a:rPr>
              <a:t>controls mainly gastrointestinal secretion and local blood flow</a:t>
            </a:r>
            <a:r>
              <a:rPr lang="en-US" sz="2600" b="1" dirty="0" smtClean="0">
                <a:solidFill>
                  <a:srgbClr val="FFFFFF"/>
                </a:solidFill>
                <a:latin typeface="Times New Roman" panose="02020603050405020304" pitchFamily="18" charset="0"/>
                <a:cs typeface="Times New Roman" panose="02020603050405020304"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a:xfrm>
            <a:off x="685799" y="188640"/>
            <a:ext cx="7772400" cy="1143000"/>
          </a:xfrm>
        </p:spPr>
        <p:txBody>
          <a:bodyPr/>
          <a:lstStyle/>
          <a:p>
            <a:r>
              <a:rPr lang="en-US" dirty="0" smtClean="0"/>
              <a:t>Neural Control of Gastrointestinal Function-Enteric Nervous System </a:t>
            </a: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4933" y="1524000"/>
            <a:ext cx="7514133" cy="5225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Neural Control of Gastrointestinal Function-Enteric Nervous System </a:t>
            </a:r>
            <a:endParaRPr lang="ar-SA" dirty="0"/>
          </a:p>
        </p:txBody>
      </p:sp>
      <p:pic>
        <p:nvPicPr>
          <p:cNvPr id="3" name="Picture 4" descr="26-10"/>
          <p:cNvPicPr>
            <a:picLocks noChangeAspect="1" noChangeArrowheads="1"/>
          </p:cNvPicPr>
          <p:nvPr/>
        </p:nvPicPr>
        <p:blipFill>
          <a:blip r:embed="rId2" cstate="print"/>
          <a:srcRect/>
          <a:stretch>
            <a:fillRect/>
          </a:stretch>
        </p:blipFill>
        <p:spPr>
          <a:xfrm>
            <a:off x="685800" y="1412776"/>
            <a:ext cx="7619999" cy="5082646"/>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29444" y="44624"/>
            <a:ext cx="7772400" cy="1143000"/>
          </a:xfrm>
        </p:spPr>
        <p:txBody>
          <a:bodyPr/>
          <a:lstStyle/>
          <a:p>
            <a:r>
              <a:rPr lang="en-US" dirty="0" smtClean="0"/>
              <a:t>Neural Control of Gastrointestinal Function-Enteric Nervous System </a:t>
            </a:r>
          </a:p>
        </p:txBody>
      </p:sp>
      <p:sp>
        <p:nvSpPr>
          <p:cNvPr id="18435" name="Content Placeholder 2"/>
          <p:cNvSpPr>
            <a:spLocks noGrp="1"/>
          </p:cNvSpPr>
          <p:nvPr>
            <p:ph idx="1"/>
          </p:nvPr>
        </p:nvSpPr>
        <p:spPr>
          <a:xfrm>
            <a:off x="35496" y="1147936"/>
            <a:ext cx="9274299" cy="3505200"/>
          </a:xfrm>
        </p:spPr>
        <p:txBody>
          <a:bodyPr/>
          <a:lstStyle/>
          <a:p>
            <a:r>
              <a:rPr lang="en-US" sz="2800" b="1" dirty="0" smtClean="0">
                <a:solidFill>
                  <a:srgbClr val="FFFFFF"/>
                </a:solidFill>
              </a:rPr>
              <a:t>The enteric nervous system can function on its own, independently of the parasympathetic and sympathetic systems, however, these extrinsic nerves can greatly enhance or inhibit gastrointestinal functions. The sensory nerve endings send afferent fibers to both plexuses of the enteric system and then to: (1) the </a:t>
            </a:r>
            <a:r>
              <a:rPr lang="en-US" sz="2800" b="1" dirty="0" err="1" smtClean="0">
                <a:solidFill>
                  <a:srgbClr val="FFFFFF"/>
                </a:solidFill>
              </a:rPr>
              <a:t>prevertebral</a:t>
            </a:r>
            <a:r>
              <a:rPr lang="en-US" sz="2800" b="1" dirty="0" smtClean="0">
                <a:solidFill>
                  <a:srgbClr val="FFFFFF"/>
                </a:solidFill>
              </a:rPr>
              <a:t> ganglia of the sympathetic nervous system, (2) the spinal cord, and (3) the </a:t>
            </a:r>
            <a:r>
              <a:rPr lang="en-US" sz="2800" b="1" dirty="0" err="1" smtClean="0">
                <a:solidFill>
                  <a:srgbClr val="FFFFFF"/>
                </a:solidFill>
              </a:rPr>
              <a:t>vagus</a:t>
            </a:r>
            <a:r>
              <a:rPr lang="en-US" sz="2800" b="1" dirty="0" smtClean="0">
                <a:solidFill>
                  <a:srgbClr val="FFFFFF"/>
                </a:solidFill>
              </a:rPr>
              <a:t> nerves all the way to the brain stem. These sensory nerves can elicit local reflexes within the gut wall.</a:t>
            </a:r>
          </a:p>
        </p:txBody>
      </p:sp>
      <p:sp>
        <p:nvSpPr>
          <p:cNvPr id="18436" name="TextBox 3"/>
          <p:cNvSpPr txBox="1">
            <a:spLocks noChangeArrowheads="1"/>
          </p:cNvSpPr>
          <p:nvPr/>
        </p:nvSpPr>
        <p:spPr bwMode="auto">
          <a:xfrm>
            <a:off x="1828800" y="5310857"/>
            <a:ext cx="5715000" cy="523875"/>
          </a:xfrm>
          <a:prstGeom prst="rect">
            <a:avLst/>
          </a:prstGeom>
          <a:noFill/>
          <a:ln w="9525">
            <a:noFill/>
            <a:miter lim="800000"/>
            <a:headEnd/>
            <a:tailEnd/>
          </a:ln>
        </p:spPr>
        <p:txBody>
          <a:bodyPr>
            <a:spAutoFit/>
          </a:bodyPr>
          <a:lstStyle/>
          <a:p>
            <a:endParaRPr lang="ar-SA"/>
          </a:p>
        </p:txBody>
      </p:sp>
      <p:pic>
        <p:nvPicPr>
          <p:cNvPr id="18437" name="Picture 4" descr=" 13-14.jpg                                                      0004E754Macintosh HD                   ABA78158:"/>
          <p:cNvPicPr>
            <a:picLocks noChangeAspect="1" noChangeArrowheads="1"/>
          </p:cNvPicPr>
          <p:nvPr/>
        </p:nvPicPr>
        <p:blipFill>
          <a:blip r:embed="rId2" cstate="print"/>
          <a:srcRect b="12312"/>
          <a:stretch>
            <a:fillRect/>
          </a:stretch>
        </p:blipFill>
        <p:spPr bwMode="auto">
          <a:xfrm>
            <a:off x="107950" y="5078809"/>
            <a:ext cx="8913813" cy="1806575"/>
          </a:xfrm>
          <a:prstGeom prst="rect">
            <a:avLst/>
          </a:prstGeom>
          <a:noFill/>
          <a:ln w="9525">
            <a:noFill/>
            <a:miter lim="800000"/>
            <a:headEnd/>
            <a:tailEnd/>
          </a:ln>
        </p:spPr>
      </p:pic>
      <p:sp>
        <p:nvSpPr>
          <p:cNvPr id="7" name="Rectangle 5"/>
          <p:cNvSpPr>
            <a:spLocks noChangeArrowheads="1"/>
          </p:cNvSpPr>
          <p:nvPr/>
        </p:nvSpPr>
        <p:spPr bwMode="auto">
          <a:xfrm>
            <a:off x="477838" y="5885532"/>
            <a:ext cx="842962" cy="274638"/>
          </a:xfrm>
          <a:prstGeom prst="rect">
            <a:avLst/>
          </a:prstGeom>
          <a:noFill/>
          <a:ln w="9525">
            <a:noFill/>
            <a:miter lim="800000"/>
            <a:headEnd/>
            <a:tailEnd/>
          </a:ln>
        </p:spPr>
        <p:txBody>
          <a:bodyPr wrap="none">
            <a:spAutoFit/>
          </a:bodyPr>
          <a:lstStyle/>
          <a:p>
            <a:r>
              <a:rPr lang="en-US" sz="1200" b="1">
                <a:solidFill>
                  <a:srgbClr val="FF0000"/>
                </a:solidFill>
                <a:latin typeface="Arial" charset="0"/>
              </a:rPr>
              <a:t>Receptor</a:t>
            </a:r>
            <a:endParaRPr lang="en-US" sz="1200" b="1" i="1">
              <a:solidFill>
                <a:srgbClr val="FF0000"/>
              </a:solidFill>
              <a:latin typeface="Arial" charset="0"/>
            </a:endParaRPr>
          </a:p>
        </p:txBody>
      </p:sp>
      <p:sp>
        <p:nvSpPr>
          <p:cNvPr id="8" name="Oval 6"/>
          <p:cNvSpPr>
            <a:spLocks noChangeArrowheads="1"/>
          </p:cNvSpPr>
          <p:nvPr/>
        </p:nvSpPr>
        <p:spPr bwMode="auto">
          <a:xfrm>
            <a:off x="280988" y="5920457"/>
            <a:ext cx="211137" cy="212725"/>
          </a:xfrm>
          <a:prstGeom prst="ellipse">
            <a:avLst/>
          </a:prstGeom>
          <a:solidFill>
            <a:schemeClr val="bg1"/>
          </a:solidFill>
          <a:ln w="15875">
            <a:solidFill>
              <a:schemeClr val="tx1"/>
            </a:solidFill>
            <a:round/>
            <a:headEnd/>
            <a:tailEnd/>
          </a:ln>
        </p:spPr>
        <p:txBody>
          <a:bodyPr wrap="none" anchor="ctr"/>
          <a:lstStyle/>
          <a:p>
            <a:pPr algn="ctr"/>
            <a:r>
              <a:rPr lang="en-US" sz="1100" b="1">
                <a:latin typeface="Arial" charset="0"/>
              </a:rPr>
              <a:t>1</a:t>
            </a:r>
          </a:p>
        </p:txBody>
      </p:sp>
      <p:sp>
        <p:nvSpPr>
          <p:cNvPr id="9" name="Oval 7"/>
          <p:cNvSpPr>
            <a:spLocks noChangeArrowheads="1"/>
          </p:cNvSpPr>
          <p:nvPr/>
        </p:nvSpPr>
        <p:spPr bwMode="auto">
          <a:xfrm>
            <a:off x="4662488" y="5771232"/>
            <a:ext cx="211137" cy="212725"/>
          </a:xfrm>
          <a:prstGeom prst="ellipse">
            <a:avLst/>
          </a:prstGeom>
          <a:solidFill>
            <a:schemeClr val="bg1"/>
          </a:solidFill>
          <a:ln w="15875">
            <a:solidFill>
              <a:schemeClr val="tx1"/>
            </a:solidFill>
            <a:round/>
            <a:headEnd/>
            <a:tailEnd/>
          </a:ln>
        </p:spPr>
        <p:txBody>
          <a:bodyPr wrap="none" anchor="ctr"/>
          <a:lstStyle/>
          <a:p>
            <a:pPr algn="ctr"/>
            <a:r>
              <a:rPr lang="en-US" sz="1100" b="1">
                <a:latin typeface="Arial" charset="0"/>
              </a:rPr>
              <a:t>2</a:t>
            </a:r>
            <a:endParaRPr lang="en-US"/>
          </a:p>
        </p:txBody>
      </p:sp>
      <p:sp>
        <p:nvSpPr>
          <p:cNvPr id="10" name="Oval 8"/>
          <p:cNvSpPr>
            <a:spLocks noChangeArrowheads="1"/>
          </p:cNvSpPr>
          <p:nvPr/>
        </p:nvSpPr>
        <p:spPr bwMode="auto">
          <a:xfrm>
            <a:off x="7732713" y="5729957"/>
            <a:ext cx="212725" cy="214313"/>
          </a:xfrm>
          <a:prstGeom prst="ellipse">
            <a:avLst/>
          </a:prstGeom>
          <a:solidFill>
            <a:schemeClr val="bg1"/>
          </a:solidFill>
          <a:ln w="15875">
            <a:solidFill>
              <a:schemeClr val="tx1"/>
            </a:solidFill>
            <a:round/>
            <a:headEnd/>
            <a:tailEnd/>
          </a:ln>
        </p:spPr>
        <p:txBody>
          <a:bodyPr wrap="none" anchor="ctr"/>
          <a:lstStyle/>
          <a:p>
            <a:pPr algn="ctr"/>
            <a:r>
              <a:rPr lang="en-US" sz="1100" b="1">
                <a:latin typeface="Arial" charset="0"/>
              </a:rPr>
              <a:t>3</a:t>
            </a:r>
            <a:endParaRPr lang="en-US"/>
          </a:p>
        </p:txBody>
      </p:sp>
      <p:sp>
        <p:nvSpPr>
          <p:cNvPr id="11" name="Oval 9"/>
          <p:cNvSpPr>
            <a:spLocks noChangeArrowheads="1"/>
          </p:cNvSpPr>
          <p:nvPr/>
        </p:nvSpPr>
        <p:spPr bwMode="auto">
          <a:xfrm>
            <a:off x="4030663" y="6095082"/>
            <a:ext cx="212725" cy="214313"/>
          </a:xfrm>
          <a:prstGeom prst="ellipse">
            <a:avLst/>
          </a:prstGeom>
          <a:solidFill>
            <a:schemeClr val="bg1"/>
          </a:solidFill>
          <a:ln w="15875">
            <a:solidFill>
              <a:schemeClr val="tx1"/>
            </a:solidFill>
            <a:round/>
            <a:headEnd/>
            <a:tailEnd/>
          </a:ln>
        </p:spPr>
        <p:txBody>
          <a:bodyPr wrap="none" anchor="ctr"/>
          <a:lstStyle/>
          <a:p>
            <a:pPr algn="ctr"/>
            <a:r>
              <a:rPr lang="en-US" sz="1100" b="1">
                <a:latin typeface="Arial" charset="0"/>
              </a:rPr>
              <a:t>4</a:t>
            </a:r>
          </a:p>
        </p:txBody>
      </p:sp>
      <p:sp>
        <p:nvSpPr>
          <p:cNvPr id="12" name="Rectangle 10"/>
          <p:cNvSpPr>
            <a:spLocks noChangeArrowheads="1"/>
          </p:cNvSpPr>
          <p:nvPr/>
        </p:nvSpPr>
        <p:spPr bwMode="auto">
          <a:xfrm>
            <a:off x="4821238" y="5736307"/>
            <a:ext cx="1589087" cy="274638"/>
          </a:xfrm>
          <a:prstGeom prst="rect">
            <a:avLst/>
          </a:prstGeom>
          <a:noFill/>
          <a:ln w="9525">
            <a:noFill/>
            <a:miter lim="800000"/>
            <a:headEnd/>
            <a:tailEnd/>
          </a:ln>
        </p:spPr>
        <p:txBody>
          <a:bodyPr>
            <a:spAutoFit/>
          </a:bodyPr>
          <a:lstStyle/>
          <a:p>
            <a:r>
              <a:rPr lang="en-US" sz="1200" b="1">
                <a:solidFill>
                  <a:srgbClr val="FF0000"/>
                </a:solidFill>
                <a:latin typeface="Arial" charset="0"/>
              </a:rPr>
              <a:t>Sensory neuron</a:t>
            </a:r>
            <a:endParaRPr lang="en-US" sz="1200" b="1" i="1">
              <a:solidFill>
                <a:srgbClr val="FF0000"/>
              </a:solidFill>
              <a:latin typeface="Arial" charset="0"/>
            </a:endParaRPr>
          </a:p>
        </p:txBody>
      </p:sp>
      <p:sp>
        <p:nvSpPr>
          <p:cNvPr id="13" name="Rectangle 11"/>
          <p:cNvSpPr>
            <a:spLocks noChangeArrowheads="1"/>
          </p:cNvSpPr>
          <p:nvPr/>
        </p:nvSpPr>
        <p:spPr bwMode="auto">
          <a:xfrm>
            <a:off x="7905750" y="5696620"/>
            <a:ext cx="1022350" cy="457200"/>
          </a:xfrm>
          <a:prstGeom prst="rect">
            <a:avLst/>
          </a:prstGeom>
          <a:noFill/>
          <a:ln w="9525">
            <a:noFill/>
            <a:miter lim="800000"/>
            <a:headEnd/>
            <a:tailEnd/>
          </a:ln>
        </p:spPr>
        <p:txBody>
          <a:bodyPr>
            <a:spAutoFit/>
          </a:bodyPr>
          <a:lstStyle/>
          <a:p>
            <a:r>
              <a:rPr lang="en-US" sz="1200" b="1">
                <a:solidFill>
                  <a:srgbClr val="FF0000"/>
                </a:solidFill>
                <a:latin typeface="Arial" charset="0"/>
              </a:rPr>
              <a:t>Integration center</a:t>
            </a:r>
            <a:endParaRPr lang="en-US" sz="1200" b="1" i="1">
              <a:solidFill>
                <a:srgbClr val="FF0000"/>
              </a:solidFill>
              <a:latin typeface="Arial" charset="0"/>
            </a:endParaRPr>
          </a:p>
        </p:txBody>
      </p:sp>
      <p:sp>
        <p:nvSpPr>
          <p:cNvPr id="14" name="Oval 12"/>
          <p:cNvSpPr>
            <a:spLocks noChangeArrowheads="1"/>
          </p:cNvSpPr>
          <p:nvPr/>
        </p:nvSpPr>
        <p:spPr bwMode="auto">
          <a:xfrm>
            <a:off x="2462213" y="6336382"/>
            <a:ext cx="211137" cy="214313"/>
          </a:xfrm>
          <a:prstGeom prst="ellipse">
            <a:avLst/>
          </a:prstGeom>
          <a:solidFill>
            <a:schemeClr val="bg1"/>
          </a:solidFill>
          <a:ln w="15875">
            <a:solidFill>
              <a:schemeClr val="tx1"/>
            </a:solidFill>
            <a:round/>
            <a:headEnd/>
            <a:tailEnd/>
          </a:ln>
        </p:spPr>
        <p:txBody>
          <a:bodyPr wrap="none" anchor="ctr"/>
          <a:lstStyle/>
          <a:p>
            <a:pPr algn="ctr"/>
            <a:r>
              <a:rPr lang="en-US" sz="1100" b="1">
                <a:latin typeface="Arial" charset="0"/>
              </a:rPr>
              <a:t>5</a:t>
            </a:r>
          </a:p>
        </p:txBody>
      </p:sp>
      <p:sp>
        <p:nvSpPr>
          <p:cNvPr id="15" name="Rectangle 13"/>
          <p:cNvSpPr>
            <a:spLocks noChangeArrowheads="1"/>
          </p:cNvSpPr>
          <p:nvPr/>
        </p:nvSpPr>
        <p:spPr bwMode="auto">
          <a:xfrm>
            <a:off x="2644775" y="6303045"/>
            <a:ext cx="1095375" cy="274637"/>
          </a:xfrm>
          <a:prstGeom prst="rect">
            <a:avLst/>
          </a:prstGeom>
          <a:noFill/>
          <a:ln w="9525">
            <a:noFill/>
            <a:miter lim="800000"/>
            <a:headEnd/>
            <a:tailEnd/>
          </a:ln>
        </p:spPr>
        <p:txBody>
          <a:bodyPr>
            <a:spAutoFit/>
          </a:bodyPr>
          <a:lstStyle/>
          <a:p>
            <a:r>
              <a:rPr lang="en-US" sz="1200" b="1">
                <a:solidFill>
                  <a:srgbClr val="FF0000"/>
                </a:solidFill>
                <a:latin typeface="Arial" charset="0"/>
              </a:rPr>
              <a:t>Effector</a:t>
            </a:r>
            <a:endParaRPr lang="en-US" sz="1200" b="1" i="1">
              <a:solidFill>
                <a:srgbClr val="FF0000"/>
              </a:solidFill>
              <a:latin typeface="Arial" charset="0"/>
            </a:endParaRPr>
          </a:p>
        </p:txBody>
      </p:sp>
      <p:sp>
        <p:nvSpPr>
          <p:cNvPr id="16" name="Rectangle 14"/>
          <p:cNvSpPr>
            <a:spLocks noChangeArrowheads="1"/>
          </p:cNvSpPr>
          <p:nvPr/>
        </p:nvSpPr>
        <p:spPr bwMode="auto">
          <a:xfrm>
            <a:off x="4191000" y="6061745"/>
            <a:ext cx="1209675" cy="274637"/>
          </a:xfrm>
          <a:prstGeom prst="rect">
            <a:avLst/>
          </a:prstGeom>
          <a:noFill/>
          <a:ln w="9525">
            <a:noFill/>
            <a:miter lim="800000"/>
            <a:headEnd/>
            <a:tailEnd/>
          </a:ln>
        </p:spPr>
        <p:txBody>
          <a:bodyPr>
            <a:spAutoFit/>
          </a:bodyPr>
          <a:lstStyle/>
          <a:p>
            <a:r>
              <a:rPr lang="en-US" sz="1200" b="1">
                <a:solidFill>
                  <a:srgbClr val="FF0000"/>
                </a:solidFill>
                <a:latin typeface="Arial" charset="0"/>
              </a:rPr>
              <a:t>Motor neuron</a:t>
            </a:r>
            <a:endParaRPr lang="en-US" sz="1200" b="1" i="1">
              <a:solidFill>
                <a:srgbClr val="FF0000"/>
              </a:solidFill>
              <a:latin typeface="Arial" charset="0"/>
            </a:endParaRPr>
          </a:p>
        </p:txBody>
      </p:sp>
      <p:sp>
        <p:nvSpPr>
          <p:cNvPr id="17" name="Line 15"/>
          <p:cNvSpPr>
            <a:spLocks noChangeShapeType="1"/>
          </p:cNvSpPr>
          <p:nvPr/>
        </p:nvSpPr>
        <p:spPr bwMode="auto">
          <a:xfrm flipH="1">
            <a:off x="1292225" y="5880770"/>
            <a:ext cx="822325" cy="136525"/>
          </a:xfrm>
          <a:prstGeom prst="line">
            <a:avLst/>
          </a:prstGeom>
          <a:noFill/>
          <a:ln w="15875">
            <a:solidFill>
              <a:schemeClr val="tx1"/>
            </a:solidFill>
            <a:round/>
            <a:headEnd/>
            <a:tailEnd/>
          </a:ln>
        </p:spPr>
        <p:txBody>
          <a:bodyPr wrap="none" anchor="ctr"/>
          <a:lstStyle/>
          <a:p>
            <a:endParaRPr lang="en-US"/>
          </a:p>
        </p:txBody>
      </p:sp>
      <p:sp>
        <p:nvSpPr>
          <p:cNvPr id="18" name="Rectangle 19"/>
          <p:cNvSpPr>
            <a:spLocks noChangeArrowheads="1"/>
          </p:cNvSpPr>
          <p:nvPr/>
        </p:nvSpPr>
        <p:spPr bwMode="auto">
          <a:xfrm>
            <a:off x="455613" y="5509295"/>
            <a:ext cx="828675" cy="274637"/>
          </a:xfrm>
          <a:prstGeom prst="rect">
            <a:avLst/>
          </a:prstGeom>
          <a:noFill/>
          <a:ln w="9525">
            <a:noFill/>
            <a:miter lim="800000"/>
            <a:headEnd/>
            <a:tailEnd/>
          </a:ln>
        </p:spPr>
        <p:txBody>
          <a:bodyPr wrap="none">
            <a:spAutoFit/>
          </a:bodyPr>
          <a:lstStyle/>
          <a:p>
            <a:r>
              <a:rPr lang="en-US" sz="1200" b="1" dirty="0">
                <a:solidFill>
                  <a:srgbClr val="FF0000"/>
                </a:solidFill>
                <a:latin typeface="Arial" charset="0"/>
              </a:rPr>
              <a:t>Stimulus</a:t>
            </a:r>
            <a:endParaRPr lang="en-US" sz="1200" b="1" i="1" dirty="0">
              <a:solidFill>
                <a:srgbClr val="FF0000"/>
              </a:solidFill>
              <a:latin typeface="Arial" charset="0"/>
            </a:endParaRPr>
          </a:p>
        </p:txBody>
      </p:sp>
      <p:sp>
        <p:nvSpPr>
          <p:cNvPr id="19" name="Rectangle 20"/>
          <p:cNvSpPr>
            <a:spLocks noChangeArrowheads="1"/>
          </p:cNvSpPr>
          <p:nvPr/>
        </p:nvSpPr>
        <p:spPr bwMode="auto">
          <a:xfrm>
            <a:off x="615950" y="6355432"/>
            <a:ext cx="506413" cy="274638"/>
          </a:xfrm>
          <a:prstGeom prst="rect">
            <a:avLst/>
          </a:prstGeom>
          <a:noFill/>
          <a:ln w="9525">
            <a:noFill/>
            <a:miter lim="800000"/>
            <a:headEnd/>
            <a:tailEnd/>
          </a:ln>
        </p:spPr>
        <p:txBody>
          <a:bodyPr wrap="none">
            <a:spAutoFit/>
          </a:bodyPr>
          <a:lstStyle/>
          <a:p>
            <a:pPr algn="r"/>
            <a:r>
              <a:rPr lang="en-US" sz="1200" b="1">
                <a:solidFill>
                  <a:srgbClr val="FF0000"/>
                </a:solidFill>
                <a:latin typeface="Arial" charset="0"/>
              </a:rPr>
              <a:t>Skin</a:t>
            </a:r>
            <a:endParaRPr lang="en-US" sz="1200" b="1" i="1">
              <a:solidFill>
                <a:srgbClr val="FF0000"/>
              </a:solidFill>
              <a:latin typeface="Arial" charset="0"/>
            </a:endParaRPr>
          </a:p>
        </p:txBody>
      </p:sp>
      <p:sp>
        <p:nvSpPr>
          <p:cNvPr id="20" name="Line 21"/>
          <p:cNvSpPr>
            <a:spLocks noChangeShapeType="1"/>
          </p:cNvSpPr>
          <p:nvPr/>
        </p:nvSpPr>
        <p:spPr bwMode="auto">
          <a:xfrm flipH="1">
            <a:off x="1211263" y="5453732"/>
            <a:ext cx="514350" cy="198438"/>
          </a:xfrm>
          <a:prstGeom prst="line">
            <a:avLst/>
          </a:prstGeom>
          <a:noFill/>
          <a:ln w="15875">
            <a:solidFill>
              <a:schemeClr val="tx1"/>
            </a:solidFill>
            <a:round/>
            <a:headEnd/>
            <a:tailEnd/>
          </a:ln>
        </p:spPr>
        <p:txBody>
          <a:bodyPr wrap="none" anchor="ctr"/>
          <a:lstStyle/>
          <a:p>
            <a:endParaRPr lang="en-US"/>
          </a:p>
        </p:txBody>
      </p:sp>
      <p:sp>
        <p:nvSpPr>
          <p:cNvPr id="21" name="Line 22"/>
          <p:cNvSpPr>
            <a:spLocks noChangeShapeType="1"/>
          </p:cNvSpPr>
          <p:nvPr/>
        </p:nvSpPr>
        <p:spPr bwMode="auto">
          <a:xfrm flipH="1">
            <a:off x="1100138" y="6171282"/>
            <a:ext cx="538162" cy="315913"/>
          </a:xfrm>
          <a:prstGeom prst="line">
            <a:avLst/>
          </a:prstGeom>
          <a:noFill/>
          <a:ln w="15875">
            <a:solidFill>
              <a:schemeClr val="tx1"/>
            </a:solidFill>
            <a:round/>
            <a:headEnd/>
            <a:tailEnd/>
          </a:ln>
        </p:spPr>
        <p:txBody>
          <a:bodyPr wrap="none" anchor="ctr"/>
          <a:lstStyle/>
          <a:p>
            <a:endParaRPr lang="en-US"/>
          </a:p>
        </p:txBody>
      </p:sp>
      <p:sp>
        <p:nvSpPr>
          <p:cNvPr id="22" name="Rectangle 23"/>
          <p:cNvSpPr>
            <a:spLocks noChangeArrowheads="1"/>
          </p:cNvSpPr>
          <p:nvPr/>
        </p:nvSpPr>
        <p:spPr bwMode="auto">
          <a:xfrm>
            <a:off x="7485063" y="5077495"/>
            <a:ext cx="1536700" cy="457200"/>
          </a:xfrm>
          <a:prstGeom prst="rect">
            <a:avLst/>
          </a:prstGeom>
          <a:noFill/>
          <a:ln w="9525">
            <a:noFill/>
            <a:miter lim="800000"/>
            <a:headEnd/>
            <a:tailEnd/>
          </a:ln>
        </p:spPr>
        <p:txBody>
          <a:bodyPr>
            <a:spAutoFit/>
          </a:bodyPr>
          <a:lstStyle/>
          <a:p>
            <a:r>
              <a:rPr lang="en-US" sz="1200" b="1">
                <a:solidFill>
                  <a:srgbClr val="FF0000"/>
                </a:solidFill>
                <a:latin typeface="Arial" charset="0"/>
              </a:rPr>
              <a:t>Spinal cord </a:t>
            </a:r>
            <a:br>
              <a:rPr lang="en-US" sz="1200" b="1">
                <a:solidFill>
                  <a:srgbClr val="FF0000"/>
                </a:solidFill>
                <a:latin typeface="Arial" charset="0"/>
              </a:rPr>
            </a:br>
            <a:r>
              <a:rPr lang="en-US" sz="1200" b="1">
                <a:solidFill>
                  <a:srgbClr val="FF0000"/>
                </a:solidFill>
                <a:latin typeface="Arial" charset="0"/>
              </a:rPr>
              <a:t>(in cross-section)</a:t>
            </a:r>
            <a:endParaRPr lang="en-US" sz="1200" b="1" i="1">
              <a:solidFill>
                <a:srgbClr val="FF0000"/>
              </a:solidFill>
              <a:latin typeface="Arial" charset="0"/>
            </a:endParaRPr>
          </a:p>
        </p:txBody>
      </p:sp>
      <p:sp>
        <p:nvSpPr>
          <p:cNvPr id="23" name="Rectangle 24"/>
          <p:cNvSpPr>
            <a:spLocks noChangeArrowheads="1"/>
          </p:cNvSpPr>
          <p:nvPr/>
        </p:nvSpPr>
        <p:spPr bwMode="auto">
          <a:xfrm>
            <a:off x="7762875" y="6277645"/>
            <a:ext cx="1160463" cy="274637"/>
          </a:xfrm>
          <a:prstGeom prst="rect">
            <a:avLst/>
          </a:prstGeom>
          <a:noFill/>
          <a:ln w="9525">
            <a:noFill/>
            <a:miter lim="800000"/>
            <a:headEnd/>
            <a:tailEnd/>
          </a:ln>
        </p:spPr>
        <p:txBody>
          <a:bodyPr>
            <a:spAutoFit/>
          </a:bodyPr>
          <a:lstStyle/>
          <a:p>
            <a:r>
              <a:rPr lang="en-US" sz="1200" b="1">
                <a:solidFill>
                  <a:srgbClr val="FF0000"/>
                </a:solidFill>
                <a:latin typeface="Arial" charset="0"/>
              </a:rPr>
              <a:t>Interneuron</a:t>
            </a:r>
            <a:endParaRPr lang="en-US" sz="1200" b="1" i="1">
              <a:solidFill>
                <a:srgbClr val="FF0000"/>
              </a:solidFill>
              <a:latin typeface="Arial" charset="0"/>
            </a:endParaRPr>
          </a:p>
        </p:txBody>
      </p:sp>
      <p:sp>
        <p:nvSpPr>
          <p:cNvPr id="24" name="Line 25"/>
          <p:cNvSpPr>
            <a:spLocks noChangeShapeType="1"/>
          </p:cNvSpPr>
          <p:nvPr/>
        </p:nvSpPr>
        <p:spPr bwMode="auto">
          <a:xfrm flipH="1">
            <a:off x="6858000" y="5220370"/>
            <a:ext cx="668338" cy="407987"/>
          </a:xfrm>
          <a:prstGeom prst="line">
            <a:avLst/>
          </a:prstGeom>
          <a:noFill/>
          <a:ln w="15875">
            <a:solidFill>
              <a:schemeClr val="tx1"/>
            </a:solidFill>
            <a:round/>
            <a:headEnd/>
            <a:tailEnd/>
          </a:ln>
        </p:spPr>
        <p:txBody>
          <a:bodyPr wrap="none" anchor="ctr"/>
          <a:lstStyle/>
          <a:p>
            <a:endParaRPr lang="en-US"/>
          </a:p>
        </p:txBody>
      </p:sp>
      <p:sp>
        <p:nvSpPr>
          <p:cNvPr id="25" name="Line 26"/>
          <p:cNvSpPr>
            <a:spLocks noChangeShapeType="1"/>
          </p:cNvSpPr>
          <p:nvPr/>
        </p:nvSpPr>
        <p:spPr bwMode="auto">
          <a:xfrm flipH="1">
            <a:off x="6834188" y="5833145"/>
            <a:ext cx="822325" cy="0"/>
          </a:xfrm>
          <a:prstGeom prst="line">
            <a:avLst/>
          </a:prstGeom>
          <a:noFill/>
          <a:ln w="15875">
            <a:solidFill>
              <a:schemeClr val="tx1"/>
            </a:solidFill>
            <a:round/>
            <a:headEnd/>
            <a:tailEnd/>
          </a:ln>
        </p:spPr>
        <p:txBody>
          <a:bodyPr wrap="none" anchor="ctr"/>
          <a:lstStyle/>
          <a:p>
            <a:endParaRPr lang="en-US"/>
          </a:p>
        </p:txBody>
      </p:sp>
      <p:sp>
        <p:nvSpPr>
          <p:cNvPr id="26" name="Line 27"/>
          <p:cNvSpPr>
            <a:spLocks noChangeShapeType="1"/>
          </p:cNvSpPr>
          <p:nvPr/>
        </p:nvSpPr>
        <p:spPr bwMode="auto">
          <a:xfrm flipH="1" flipV="1">
            <a:off x="6796088" y="5931570"/>
            <a:ext cx="1003300" cy="446087"/>
          </a:xfrm>
          <a:prstGeom prst="line">
            <a:avLst/>
          </a:prstGeom>
          <a:noFill/>
          <a:ln w="15875">
            <a:solidFill>
              <a:schemeClr val="tx1"/>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
                                        </p:tgtEl>
                                        <p:attrNameLst>
                                          <p:attrName>style.visibility</p:attrName>
                                        </p:attrNameLst>
                                      </p:cBhvr>
                                      <p:to>
                                        <p:strVal val="visible"/>
                                      </p:to>
                                    </p:se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7"/>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8"/>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19"/>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17"/>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499"/>
                                          </p:stCondLst>
                                        </p:cTn>
                                        <p:tgtEl>
                                          <p:spTgt spid="20"/>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499"/>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9"/>
                                        </p:tgtEl>
                                        <p:attrNameLst>
                                          <p:attrName>style.visibility</p:attrName>
                                        </p:attrNameLst>
                                      </p:cBhvr>
                                      <p:to>
                                        <p:strVal val="visible"/>
                                      </p:to>
                                    </p:set>
                                  </p:childTnLst>
                                </p:cTn>
                              </p:par>
                            </p:childTnLst>
                          </p:cTn>
                        </p:par>
                        <p:par>
                          <p:cTn id="29" fill="hold">
                            <p:stCondLst>
                              <p:cond delay="3500"/>
                            </p:stCondLst>
                            <p:childTnLst>
                              <p:par>
                                <p:cTn id="30" presetID="1" presetClass="entr" presetSubtype="0" fill="hold" grpId="0" nodeType="afterEffect">
                                  <p:stCondLst>
                                    <p:cond delay="0"/>
                                  </p:stCondLst>
                                  <p:childTnLst>
                                    <p:set>
                                      <p:cBhvr>
                                        <p:cTn id="31" dur="1" fill="hold">
                                          <p:stCondLst>
                                            <p:cond delay="499"/>
                                          </p:stCondLst>
                                        </p:cTn>
                                        <p:tgtEl>
                                          <p:spTgt spid="1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499"/>
                                          </p:stCondLst>
                                        </p:cTn>
                                        <p:tgtEl>
                                          <p:spTgt spid="10"/>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grpId="0" nodeType="afterEffect">
                                  <p:stCondLst>
                                    <p:cond delay="0"/>
                                  </p:stCondLst>
                                  <p:childTnLst>
                                    <p:set>
                                      <p:cBhvr>
                                        <p:cTn id="36" dur="1" fill="hold">
                                          <p:stCondLst>
                                            <p:cond delay="499"/>
                                          </p:stCondLst>
                                        </p:cTn>
                                        <p:tgtEl>
                                          <p:spTgt spid="13"/>
                                        </p:tgtEl>
                                        <p:attrNameLst>
                                          <p:attrName>style.visibility</p:attrName>
                                        </p:attrNameLst>
                                      </p:cBhvr>
                                      <p:to>
                                        <p:strVal val="visible"/>
                                      </p:to>
                                    </p:set>
                                  </p:childTnLst>
                                </p:cTn>
                              </p:par>
                            </p:childTnLst>
                          </p:cTn>
                        </p:par>
                        <p:par>
                          <p:cTn id="37" fill="hold">
                            <p:stCondLst>
                              <p:cond delay="4500"/>
                            </p:stCondLst>
                            <p:childTnLst>
                              <p:par>
                                <p:cTn id="38" presetID="1" presetClass="entr" presetSubtype="0" fill="hold" grpId="0" nodeType="afterEffect">
                                  <p:stCondLst>
                                    <p:cond delay="0"/>
                                  </p:stCondLst>
                                  <p:childTnLst>
                                    <p:set>
                                      <p:cBhvr>
                                        <p:cTn id="39" dur="1" fill="hold">
                                          <p:stCondLst>
                                            <p:cond delay="499"/>
                                          </p:stCondLst>
                                        </p:cTn>
                                        <p:tgtEl>
                                          <p:spTgt spid="22"/>
                                        </p:tgtEl>
                                        <p:attrNameLst>
                                          <p:attrName>style.visibility</p:attrName>
                                        </p:attrNameLst>
                                      </p:cBhvr>
                                      <p:to>
                                        <p:strVal val="visible"/>
                                      </p:to>
                                    </p:set>
                                  </p:childTnLst>
                                </p:cTn>
                              </p:par>
                            </p:childTnLst>
                          </p:cTn>
                        </p:par>
                        <p:par>
                          <p:cTn id="40" fill="hold">
                            <p:stCondLst>
                              <p:cond delay="5000"/>
                            </p:stCondLst>
                            <p:childTnLst>
                              <p:par>
                                <p:cTn id="41" presetID="1" presetClass="entr" presetSubtype="0" fill="hold" grpId="0" nodeType="afterEffect">
                                  <p:stCondLst>
                                    <p:cond delay="0"/>
                                  </p:stCondLst>
                                  <p:childTnLst>
                                    <p:set>
                                      <p:cBhvr>
                                        <p:cTn id="42" dur="1" fill="hold">
                                          <p:stCondLst>
                                            <p:cond delay="499"/>
                                          </p:stCondLst>
                                        </p:cTn>
                                        <p:tgtEl>
                                          <p:spTgt spid="23"/>
                                        </p:tgtEl>
                                        <p:attrNameLst>
                                          <p:attrName>style.visibility</p:attrName>
                                        </p:attrNameLst>
                                      </p:cBhvr>
                                      <p:to>
                                        <p:strVal val="visible"/>
                                      </p:to>
                                    </p:set>
                                  </p:childTnLst>
                                </p:cTn>
                              </p:par>
                            </p:childTnLst>
                          </p:cTn>
                        </p:par>
                        <p:par>
                          <p:cTn id="43" fill="hold">
                            <p:stCondLst>
                              <p:cond delay="5500"/>
                            </p:stCondLst>
                            <p:childTnLst>
                              <p:par>
                                <p:cTn id="44" presetID="1" presetClass="entr" presetSubtype="0" fill="hold" grpId="0" nodeType="afterEffect">
                                  <p:stCondLst>
                                    <p:cond delay="0"/>
                                  </p:stCondLst>
                                  <p:childTnLst>
                                    <p:set>
                                      <p:cBhvr>
                                        <p:cTn id="45" dur="1" fill="hold">
                                          <p:stCondLst>
                                            <p:cond delay="499"/>
                                          </p:stCondLst>
                                        </p:cTn>
                                        <p:tgtEl>
                                          <p:spTgt spid="24"/>
                                        </p:tgtEl>
                                        <p:attrNameLst>
                                          <p:attrName>style.visibility</p:attrName>
                                        </p:attrNameLst>
                                      </p:cBhvr>
                                      <p:to>
                                        <p:strVal val="visible"/>
                                      </p:to>
                                    </p:set>
                                  </p:childTnLst>
                                </p:cTn>
                              </p:par>
                            </p:childTnLst>
                          </p:cTn>
                        </p:par>
                        <p:par>
                          <p:cTn id="46" fill="hold">
                            <p:stCondLst>
                              <p:cond delay="6000"/>
                            </p:stCondLst>
                            <p:childTnLst>
                              <p:par>
                                <p:cTn id="47" presetID="1" presetClass="entr" presetSubtype="0" fill="hold" grpId="0" nodeType="afterEffect">
                                  <p:stCondLst>
                                    <p:cond delay="0"/>
                                  </p:stCondLst>
                                  <p:childTnLst>
                                    <p:set>
                                      <p:cBhvr>
                                        <p:cTn id="48" dur="1" fill="hold">
                                          <p:stCondLst>
                                            <p:cond delay="499"/>
                                          </p:stCondLst>
                                        </p:cTn>
                                        <p:tgtEl>
                                          <p:spTgt spid="25"/>
                                        </p:tgtEl>
                                        <p:attrNameLst>
                                          <p:attrName>style.visibility</p:attrName>
                                        </p:attrNameLst>
                                      </p:cBhvr>
                                      <p:to>
                                        <p:strVal val="visible"/>
                                      </p:to>
                                    </p:set>
                                  </p:childTnLst>
                                </p:cTn>
                              </p:par>
                            </p:childTnLst>
                          </p:cTn>
                        </p:par>
                        <p:par>
                          <p:cTn id="49" fill="hold">
                            <p:stCondLst>
                              <p:cond delay="6500"/>
                            </p:stCondLst>
                            <p:childTnLst>
                              <p:par>
                                <p:cTn id="50" presetID="1" presetClass="entr" presetSubtype="0" fill="hold" grpId="0" nodeType="afterEffect">
                                  <p:stCondLst>
                                    <p:cond delay="0"/>
                                  </p:stCondLst>
                                  <p:childTnLst>
                                    <p:set>
                                      <p:cBhvr>
                                        <p:cTn id="51" dur="1" fill="hold">
                                          <p:stCondLst>
                                            <p:cond delay="499"/>
                                          </p:stCondLst>
                                        </p:cTn>
                                        <p:tgtEl>
                                          <p:spTgt spid="26"/>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499"/>
                                          </p:stCondLst>
                                        </p:cTn>
                                        <p:tgtEl>
                                          <p:spTgt spid="11"/>
                                        </p:tgtEl>
                                        <p:attrNameLst>
                                          <p:attrName>style.visibility</p:attrName>
                                        </p:attrNameLst>
                                      </p:cBhvr>
                                      <p:to>
                                        <p:strVal val="visible"/>
                                      </p:to>
                                    </p:set>
                                  </p:childTnLst>
                                </p:cTn>
                              </p:par>
                            </p:childTnLst>
                          </p:cTn>
                        </p:par>
                        <p:par>
                          <p:cTn id="54" fill="hold">
                            <p:stCondLst>
                              <p:cond delay="7000"/>
                            </p:stCondLst>
                            <p:childTnLst>
                              <p:par>
                                <p:cTn id="55" presetID="1" presetClass="entr" presetSubtype="0" fill="hold" grpId="0" nodeType="afterEffect">
                                  <p:stCondLst>
                                    <p:cond delay="0"/>
                                  </p:stCondLst>
                                  <p:childTnLst>
                                    <p:set>
                                      <p:cBhvr>
                                        <p:cTn id="56" dur="1" fill="hold">
                                          <p:stCondLst>
                                            <p:cond delay="499"/>
                                          </p:stCondLst>
                                        </p:cTn>
                                        <p:tgtEl>
                                          <p:spTgt spid="1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499"/>
                                          </p:stCondLst>
                                        </p:cTn>
                                        <p:tgtEl>
                                          <p:spTgt spid="14"/>
                                        </p:tgtEl>
                                        <p:attrNameLst>
                                          <p:attrName>style.visibility</p:attrName>
                                        </p:attrNameLst>
                                      </p:cBhvr>
                                      <p:to>
                                        <p:strVal val="visible"/>
                                      </p:to>
                                    </p:set>
                                  </p:childTnLst>
                                </p:cTn>
                              </p:par>
                            </p:childTnLst>
                          </p:cTn>
                        </p:par>
                        <p:par>
                          <p:cTn id="59" fill="hold">
                            <p:stCondLst>
                              <p:cond delay="7500"/>
                            </p:stCondLst>
                            <p:childTnLst>
                              <p:par>
                                <p:cTn id="60" presetID="1" presetClass="entr" presetSubtype="0" fill="hold" grpId="0" nodeType="afterEffect">
                                  <p:stCondLst>
                                    <p:cond delay="0"/>
                                  </p:stCondLst>
                                  <p:childTnLst>
                                    <p:set>
                                      <p:cBhvr>
                                        <p:cTn id="61"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7" grpId="0" autoUpdateAnimBg="0"/>
      <p:bldP spid="8" grpId="0" animBg="1" autoUpdateAnimBg="0"/>
      <p:bldP spid="9" grpId="0" animBg="1" autoUpdateAnimBg="0"/>
      <p:bldP spid="10" grpId="0" animBg="1" autoUpdateAnimBg="0"/>
      <p:bldP spid="11" grpId="0" animBg="1" autoUpdateAnimBg="0"/>
      <p:bldP spid="12" grpId="0" autoUpdateAnimBg="0"/>
      <p:bldP spid="13" grpId="0" autoUpdateAnimBg="0"/>
      <p:bldP spid="14" grpId="0" animBg="1" autoUpdateAnimBg="0"/>
      <p:bldP spid="15" grpId="0" autoUpdateAnimBg="0"/>
      <p:bldP spid="16" grpId="0" autoUpdateAnimBg="0"/>
      <p:bldP spid="17" grpId="0" animBg="1"/>
      <p:bldP spid="18" grpId="0" autoUpdateAnimBg="0"/>
      <p:bldP spid="19" grpId="0" autoUpdateAnimBg="0"/>
      <p:bldP spid="20" grpId="0" animBg="1"/>
      <p:bldP spid="21" grpId="0" animBg="1"/>
      <p:bldP spid="22" grpId="0" autoUpdateAnimBg="0"/>
      <p:bldP spid="23" grpId="0" autoUpdateAnimBg="0"/>
      <p:bldP spid="24" grpId="0" animBg="1"/>
      <p:bldP spid="25"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76200"/>
            <a:ext cx="7772400" cy="1143000"/>
          </a:xfrm>
        </p:spPr>
        <p:txBody>
          <a:bodyPr/>
          <a:lstStyle/>
          <a:p>
            <a:r>
              <a:rPr lang="en-US" dirty="0" smtClean="0">
                <a:latin typeface="Times New Roman" panose="02020603050405020304" pitchFamily="18" charset="0"/>
                <a:cs typeface="Times New Roman" panose="02020603050405020304" pitchFamily="18" charset="0"/>
              </a:rPr>
              <a:t>Differences Between the Myenteric and Submucosal Plexuses </a:t>
            </a:r>
          </a:p>
        </p:txBody>
      </p:sp>
      <p:sp>
        <p:nvSpPr>
          <p:cNvPr id="19459" name="Content Placeholder 2"/>
          <p:cNvSpPr>
            <a:spLocks noGrp="1"/>
          </p:cNvSpPr>
          <p:nvPr>
            <p:ph idx="1"/>
          </p:nvPr>
        </p:nvSpPr>
        <p:spPr>
          <a:xfrm>
            <a:off x="107504" y="1124744"/>
            <a:ext cx="9260512" cy="4114800"/>
          </a:xfrm>
        </p:spPr>
        <p:txBody>
          <a:bodyPr/>
          <a:lstStyle/>
          <a:p>
            <a:pPr>
              <a:buFontTx/>
              <a:buNone/>
            </a:pPr>
            <a:r>
              <a:rPr lang="en-US" sz="3600" b="1" u="sng" dirty="0" smtClean="0">
                <a:solidFill>
                  <a:srgbClr val="FFFFFF"/>
                </a:solidFill>
                <a:latin typeface="Times New Roman" panose="02020603050405020304" pitchFamily="18" charset="0"/>
                <a:cs typeface="Times New Roman" panose="02020603050405020304" pitchFamily="18" charset="0"/>
              </a:rPr>
              <a:t>The </a:t>
            </a:r>
            <a:r>
              <a:rPr lang="en-US" sz="3600" b="1" i="1" u="sng" dirty="0" smtClean="0">
                <a:solidFill>
                  <a:srgbClr val="FFFFFF"/>
                </a:solidFill>
                <a:latin typeface="Times New Roman" panose="02020603050405020304" pitchFamily="18" charset="0"/>
                <a:cs typeface="Times New Roman" panose="02020603050405020304" pitchFamily="18" charset="0"/>
              </a:rPr>
              <a:t>myenteric plexus:</a:t>
            </a:r>
            <a:r>
              <a:rPr lang="en-US" sz="3600" b="1" u="sng" dirty="0" smtClean="0">
                <a:solidFill>
                  <a:srgbClr val="FFFFFF"/>
                </a:solidFill>
                <a:latin typeface="Times New Roman" panose="02020603050405020304" pitchFamily="18" charset="0"/>
                <a:cs typeface="Times New Roman" panose="02020603050405020304" pitchFamily="18" charset="0"/>
              </a:rPr>
              <a:t> </a:t>
            </a:r>
          </a:p>
          <a:p>
            <a:r>
              <a:rPr lang="en-US" sz="2800" b="1" dirty="0">
                <a:solidFill>
                  <a:srgbClr val="FFFFFF"/>
                </a:solidFill>
                <a:latin typeface="Times New Roman" panose="02020603050405020304" pitchFamily="18" charset="0"/>
                <a:cs typeface="Times New Roman" panose="02020603050405020304" pitchFamily="18" charset="0"/>
              </a:rPr>
              <a:t>C</a:t>
            </a:r>
            <a:r>
              <a:rPr lang="en-US" sz="2800" b="1" dirty="0" smtClean="0">
                <a:solidFill>
                  <a:srgbClr val="FFFFFF"/>
                </a:solidFill>
                <a:latin typeface="Times New Roman" panose="02020603050405020304" pitchFamily="18" charset="0"/>
                <a:cs typeface="Times New Roman" panose="02020603050405020304" pitchFamily="18" charset="0"/>
              </a:rPr>
              <a:t>onsists mostly of a linear chain of many interconnecting neurons.</a:t>
            </a:r>
          </a:p>
          <a:p>
            <a:r>
              <a:rPr lang="en-US" sz="2800" b="1" dirty="0" smtClean="0">
                <a:solidFill>
                  <a:srgbClr val="FFFFFF"/>
                </a:solidFill>
                <a:latin typeface="Times New Roman" panose="02020603050405020304" pitchFamily="18" charset="0"/>
                <a:cs typeface="Times New Roman" panose="02020603050405020304" pitchFamily="18" charset="0"/>
              </a:rPr>
              <a:t>When it is stimulated, its principal effect is to: </a:t>
            </a:r>
          </a:p>
          <a:p>
            <a:pPr>
              <a:buFontTx/>
              <a:buNone/>
            </a:pPr>
            <a:r>
              <a:rPr lang="en-US" sz="2800" b="1" dirty="0" smtClean="0">
                <a:solidFill>
                  <a:srgbClr val="FFFFFF"/>
                </a:solidFill>
                <a:latin typeface="Times New Roman" panose="02020603050405020304" pitchFamily="18" charset="0"/>
                <a:cs typeface="Times New Roman" panose="02020603050405020304" pitchFamily="18" charset="0"/>
              </a:rPr>
              <a:t>	(1) increase tonic contraction.</a:t>
            </a:r>
          </a:p>
          <a:p>
            <a:pPr>
              <a:buFontTx/>
              <a:buNone/>
            </a:pPr>
            <a:r>
              <a:rPr lang="en-US" sz="2800" b="1" dirty="0" smtClean="0">
                <a:solidFill>
                  <a:srgbClr val="FFFFFF"/>
                </a:solidFill>
                <a:latin typeface="Times New Roman" panose="02020603050405020304" pitchFamily="18" charset="0"/>
                <a:cs typeface="Times New Roman" panose="02020603050405020304" pitchFamily="18" charset="0"/>
              </a:rPr>
              <a:t>	(2) increase intensity and rate of the rhythmical contractions.</a:t>
            </a:r>
          </a:p>
          <a:p>
            <a:pPr>
              <a:buFontTx/>
              <a:buNone/>
            </a:pPr>
            <a:r>
              <a:rPr lang="en-US" sz="2800" b="1" dirty="0" smtClean="0">
                <a:solidFill>
                  <a:srgbClr val="FFFFFF"/>
                </a:solidFill>
                <a:latin typeface="Times New Roman" panose="02020603050405020304" pitchFamily="18" charset="0"/>
                <a:cs typeface="Times New Roman" panose="02020603050405020304" pitchFamily="18" charset="0"/>
              </a:rPr>
              <a:t>	(3) increase velocity of conduction of excitatory waves along the gut wall.</a:t>
            </a:r>
          </a:p>
          <a:p>
            <a:r>
              <a:rPr lang="en-US" sz="2800" b="1" dirty="0" smtClean="0">
                <a:solidFill>
                  <a:srgbClr val="FFFFFF"/>
                </a:solidFill>
                <a:latin typeface="Times New Roman" panose="02020603050405020304" pitchFamily="18" charset="0"/>
                <a:cs typeface="Times New Roman" panose="02020603050405020304" pitchFamily="18" charset="0"/>
              </a:rPr>
              <a:t>The </a:t>
            </a:r>
            <a:r>
              <a:rPr lang="en-US" sz="2800" b="1" i="1" dirty="0" smtClean="0">
                <a:solidFill>
                  <a:srgbClr val="FFFFFF"/>
                </a:solidFill>
                <a:latin typeface="Times New Roman" panose="02020603050405020304" pitchFamily="18" charset="0"/>
                <a:cs typeface="Times New Roman" panose="02020603050405020304" pitchFamily="18" charset="0"/>
              </a:rPr>
              <a:t>myenteric plexus</a:t>
            </a:r>
            <a:r>
              <a:rPr lang="en-US" sz="2800" b="1" dirty="0" smtClean="0">
                <a:solidFill>
                  <a:srgbClr val="FFFFFF"/>
                </a:solidFill>
                <a:latin typeface="Times New Roman" panose="02020603050405020304" pitchFamily="18" charset="0"/>
                <a:cs typeface="Times New Roman" panose="02020603050405020304" pitchFamily="18" charset="0"/>
              </a:rPr>
              <a:t> has </a:t>
            </a:r>
            <a:r>
              <a:rPr lang="en-US" sz="2800" b="1" u="sng" dirty="0" smtClean="0">
                <a:solidFill>
                  <a:srgbClr val="FFFFFF"/>
                </a:solidFill>
                <a:latin typeface="Times New Roman" panose="02020603050405020304" pitchFamily="18" charset="0"/>
                <a:cs typeface="Times New Roman" panose="02020603050405020304" pitchFamily="18" charset="0"/>
              </a:rPr>
              <a:t>excitatory and inhibitory </a:t>
            </a:r>
            <a:r>
              <a:rPr lang="en-US" sz="2800" b="1" dirty="0" smtClean="0">
                <a:solidFill>
                  <a:srgbClr val="FFFFFF"/>
                </a:solidFill>
                <a:latin typeface="Times New Roman" panose="02020603050405020304" pitchFamily="18" charset="0"/>
                <a:cs typeface="Times New Roman" panose="02020603050405020304" pitchFamily="18" charset="0"/>
              </a:rPr>
              <a:t>motor neurons.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Differences Between the Myenteric and Submucosal Plexuses </a:t>
            </a:r>
            <a:r>
              <a:rPr lang="en-US" dirty="0" smtClean="0">
                <a:latin typeface="Times New Roman" panose="02020603050405020304" pitchFamily="18" charset="0"/>
                <a:cs typeface="Times New Roman" panose="02020603050405020304" pitchFamily="18" charset="0"/>
              </a:rPr>
              <a:t>(cont.)</a:t>
            </a:r>
            <a:endParaRPr lang="ar-SA"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5536" y="1988840"/>
            <a:ext cx="8134672" cy="4114800"/>
          </a:xfrm>
        </p:spPr>
        <p:txBody>
          <a:bodyPr/>
          <a:lstStyle/>
          <a:p>
            <a:pPr>
              <a:buFontTx/>
              <a:buNone/>
            </a:pPr>
            <a:r>
              <a:rPr lang="en-US" sz="4000" b="1" u="sng" dirty="0">
                <a:solidFill>
                  <a:srgbClr val="FFFFFF"/>
                </a:solidFill>
                <a:latin typeface="Times New Roman" panose="02020603050405020304" pitchFamily="18" charset="0"/>
                <a:cs typeface="Times New Roman" panose="02020603050405020304" pitchFamily="18" charset="0"/>
              </a:rPr>
              <a:t>The </a:t>
            </a:r>
            <a:r>
              <a:rPr lang="en-US" sz="4000" b="1" i="1" u="sng" dirty="0">
                <a:solidFill>
                  <a:srgbClr val="FFFFFF"/>
                </a:solidFill>
                <a:latin typeface="Times New Roman" panose="02020603050405020304" pitchFamily="18" charset="0"/>
                <a:cs typeface="Times New Roman" panose="02020603050405020304" pitchFamily="18" charset="0"/>
              </a:rPr>
              <a:t>submucosal </a:t>
            </a:r>
            <a:r>
              <a:rPr lang="en-US" sz="4000" b="1" i="1" u="sng" dirty="0" smtClean="0">
                <a:solidFill>
                  <a:srgbClr val="FFFFFF"/>
                </a:solidFill>
                <a:latin typeface="Times New Roman" panose="02020603050405020304" pitchFamily="18" charset="0"/>
                <a:cs typeface="Times New Roman" panose="02020603050405020304" pitchFamily="18" charset="0"/>
              </a:rPr>
              <a:t>plexus:</a:t>
            </a:r>
            <a:endParaRPr lang="en-US" sz="4000" b="1" u="sng" dirty="0">
              <a:solidFill>
                <a:srgbClr val="FFFFFF"/>
              </a:solidFill>
              <a:latin typeface="Times New Roman" panose="02020603050405020304" pitchFamily="18" charset="0"/>
              <a:cs typeface="Times New Roman" panose="02020603050405020304" pitchFamily="18" charset="0"/>
            </a:endParaRPr>
          </a:p>
          <a:p>
            <a:r>
              <a:rPr lang="en-US" b="1" dirty="0">
                <a:solidFill>
                  <a:srgbClr val="FFFFFF"/>
                </a:solidFill>
                <a:latin typeface="Times New Roman" panose="02020603050405020304" pitchFamily="18" charset="0"/>
                <a:cs typeface="Times New Roman" panose="02020603050405020304" pitchFamily="18" charset="0"/>
              </a:rPr>
              <a:t>Controls local </a:t>
            </a:r>
            <a:r>
              <a:rPr lang="en-US" b="1" i="1" dirty="0">
                <a:solidFill>
                  <a:srgbClr val="FFFFFF"/>
                </a:solidFill>
                <a:latin typeface="Times New Roman" panose="02020603050405020304" pitchFamily="18" charset="0"/>
                <a:cs typeface="Times New Roman" panose="02020603050405020304" pitchFamily="18" charset="0"/>
              </a:rPr>
              <a:t>intestinal secretion,</a:t>
            </a:r>
            <a:r>
              <a:rPr lang="en-US" b="1" dirty="0">
                <a:solidFill>
                  <a:srgbClr val="FFFFFF"/>
                </a:solidFill>
                <a:latin typeface="Times New Roman" panose="02020603050405020304" pitchFamily="18" charset="0"/>
                <a:cs typeface="Times New Roman" panose="02020603050405020304" pitchFamily="18" charset="0"/>
              </a:rPr>
              <a:t> local </a:t>
            </a:r>
            <a:r>
              <a:rPr lang="en-US" b="1" i="1" dirty="0">
                <a:solidFill>
                  <a:srgbClr val="FFFFFF"/>
                </a:solidFill>
                <a:latin typeface="Times New Roman" panose="02020603050405020304" pitchFamily="18" charset="0"/>
                <a:cs typeface="Times New Roman" panose="02020603050405020304" pitchFamily="18" charset="0"/>
              </a:rPr>
              <a:t>absorption</a:t>
            </a:r>
            <a:r>
              <a:rPr lang="en-US" b="1" dirty="0">
                <a:solidFill>
                  <a:srgbClr val="FFFFFF"/>
                </a:solidFill>
                <a:latin typeface="Times New Roman" panose="02020603050405020304" pitchFamily="18" charset="0"/>
                <a:cs typeface="Times New Roman" panose="02020603050405020304" pitchFamily="18" charset="0"/>
              </a:rPr>
              <a:t>, and local </a:t>
            </a:r>
            <a:r>
              <a:rPr lang="en-US" b="1" i="1" dirty="0">
                <a:solidFill>
                  <a:srgbClr val="FFFFFF"/>
                </a:solidFill>
                <a:latin typeface="Times New Roman" panose="02020603050405020304" pitchFamily="18" charset="0"/>
                <a:cs typeface="Times New Roman" panose="02020603050405020304" pitchFamily="18" charset="0"/>
              </a:rPr>
              <a:t>contraction of the submucosal muscle</a:t>
            </a:r>
            <a:r>
              <a:rPr lang="en-US" b="1" dirty="0">
                <a:solidFill>
                  <a:srgbClr val="FFFFFF"/>
                </a:solidFill>
                <a:latin typeface="Times New Roman" panose="02020603050405020304" pitchFamily="18" charset="0"/>
                <a:cs typeface="Times New Roman" panose="02020603050405020304" pitchFamily="18" charset="0"/>
              </a:rPr>
              <a:t> that causes various degrees of </a:t>
            </a:r>
            <a:r>
              <a:rPr lang="en-US" b="1" dirty="0" smtClean="0">
                <a:solidFill>
                  <a:srgbClr val="FFFFFF"/>
                </a:solidFill>
                <a:latin typeface="Times New Roman" panose="02020603050405020304" pitchFamily="18" charset="0"/>
                <a:cs typeface="Times New Roman" panose="02020603050405020304" pitchFamily="18" charset="0"/>
              </a:rPr>
              <a:t>enfolding </a:t>
            </a:r>
            <a:r>
              <a:rPr lang="en-US" b="1" dirty="0">
                <a:solidFill>
                  <a:srgbClr val="FFFFFF"/>
                </a:solidFill>
                <a:latin typeface="Times New Roman" panose="02020603050405020304" pitchFamily="18" charset="0"/>
                <a:cs typeface="Times New Roman" panose="02020603050405020304" pitchFamily="18" charset="0"/>
              </a:rPr>
              <a:t>of the gastrointestinal mucosa. </a:t>
            </a:r>
          </a:p>
        </p:txBody>
      </p:sp>
    </p:spTree>
    <p:extLst>
      <p:ext uri="{BB962C8B-B14F-4D97-AF65-F5344CB8AC3E}">
        <p14:creationId xmlns:p14="http://schemas.microsoft.com/office/powerpoint/2010/main" val="62987774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62136"/>
            <a:ext cx="9144000" cy="990600"/>
          </a:xfrm>
        </p:spPr>
        <p:txBody>
          <a:bodyPr/>
          <a:lstStyle/>
          <a:p>
            <a:r>
              <a:rPr lang="en-US" dirty="0" smtClean="0">
                <a:latin typeface="Times New Roman" panose="02020603050405020304" pitchFamily="18" charset="0"/>
                <a:cs typeface="Times New Roman" panose="02020603050405020304" pitchFamily="18" charset="0"/>
              </a:rPr>
              <a:t>Types of Neurotransmitters Secreted by Enteric Neurons</a:t>
            </a:r>
          </a:p>
        </p:txBody>
      </p:sp>
      <p:sp>
        <p:nvSpPr>
          <p:cNvPr id="3" name="Content Placeholder 2"/>
          <p:cNvSpPr>
            <a:spLocks noGrp="1"/>
          </p:cNvSpPr>
          <p:nvPr>
            <p:ph idx="1"/>
          </p:nvPr>
        </p:nvSpPr>
        <p:spPr>
          <a:xfrm>
            <a:off x="35496" y="1114400"/>
            <a:ext cx="9073008" cy="4114800"/>
          </a:xfrm>
        </p:spPr>
        <p:txBody>
          <a:bodyPr/>
          <a:lstStyle/>
          <a:p>
            <a:pPr>
              <a:defRPr/>
            </a:pPr>
            <a:r>
              <a:rPr lang="en-US" sz="2800" b="1" dirty="0" smtClean="0">
                <a:latin typeface="Times New Roman" panose="02020603050405020304" pitchFamily="18" charset="0"/>
                <a:cs typeface="Times New Roman" panose="02020603050405020304" pitchFamily="18" charset="0"/>
              </a:rPr>
              <a:t>The specific functions of many of  GI </a:t>
            </a:r>
            <a:r>
              <a:rPr lang="en-US" sz="2800" b="1" u="sng" dirty="0" smtClean="0">
                <a:latin typeface="Times New Roman" panose="02020603050405020304" pitchFamily="18" charset="0"/>
                <a:cs typeface="Times New Roman" panose="02020603050405020304" pitchFamily="18" charset="0"/>
              </a:rPr>
              <a:t>neurotransmitters are not well known</a:t>
            </a:r>
            <a:r>
              <a:rPr lang="en-US" sz="2800" b="1" dirty="0" smtClean="0">
                <a:latin typeface="Times New Roman" panose="02020603050405020304" pitchFamily="18" charset="0"/>
                <a:cs typeface="Times New Roman" panose="02020603050405020304" pitchFamily="18" charset="0"/>
              </a:rPr>
              <a:t>, but some research have discovered the effects of some of these substances as following: </a:t>
            </a:r>
          </a:p>
          <a:p>
            <a:pPr marL="514350" indent="-514350">
              <a:buFont typeface="+mj-lt"/>
              <a:buAutoNum type="romanUcPeriod"/>
              <a:defRPr/>
            </a:pPr>
            <a:r>
              <a:rPr lang="en-US" sz="2800" b="1" dirty="0" smtClean="0">
                <a:solidFill>
                  <a:srgbClr val="FFFFFF"/>
                </a:solidFill>
                <a:latin typeface="Times New Roman" panose="02020603050405020304" pitchFamily="18" charset="0"/>
                <a:cs typeface="Times New Roman" panose="02020603050405020304" pitchFamily="18" charset="0"/>
              </a:rPr>
              <a:t>Excitatory Motor Neurons, Evoke Muscle Contraction &amp; Intestinal Secretion: </a:t>
            </a:r>
          </a:p>
          <a:p>
            <a:pPr marL="609600" indent="-609600" eaLnBrk="1" hangingPunct="1">
              <a:lnSpc>
                <a:spcPct val="90000"/>
              </a:lnSpc>
              <a:buFont typeface="+mj-lt"/>
              <a:buAutoNum type="alphaLcPeriod"/>
              <a:defRPr/>
            </a:pPr>
            <a:r>
              <a:rPr lang="en-US" sz="2400" b="1" dirty="0" smtClean="0">
                <a:latin typeface="Times New Roman" panose="02020603050405020304" pitchFamily="18" charset="0"/>
                <a:cs typeface="Times New Roman" panose="02020603050405020304" pitchFamily="18" charset="0"/>
              </a:rPr>
              <a:t>Neurotransmitters of motor neurons: </a:t>
            </a:r>
          </a:p>
          <a:p>
            <a:pPr marL="609600" indent="-609600" eaLnBrk="1" hangingPunct="1">
              <a:lnSpc>
                <a:spcPct val="90000"/>
              </a:lnSpc>
              <a:buFont typeface="Wingdings" pitchFamily="2" charset="2"/>
              <a:buAutoNum type="arabicPeriod"/>
              <a:defRPr/>
            </a:pPr>
            <a:r>
              <a:rPr lang="en-US" sz="2400" b="1" dirty="0" smtClean="0">
                <a:latin typeface="Times New Roman" panose="02020603050405020304" pitchFamily="18" charset="0"/>
                <a:cs typeface="Times New Roman" panose="02020603050405020304" pitchFamily="18" charset="0"/>
              </a:rPr>
              <a:t>Substance P</a:t>
            </a:r>
            <a:r>
              <a:rPr lang="en-US" sz="2400" b="1" dirty="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2. Ach </a:t>
            </a:r>
          </a:p>
          <a:p>
            <a:pPr marL="609600" indent="-609600" eaLnBrk="1" hangingPunct="1">
              <a:lnSpc>
                <a:spcPct val="90000"/>
              </a:lnSpc>
              <a:buFont typeface="+mj-lt"/>
              <a:buAutoNum type="alphaLcPeriod" startAt="2"/>
              <a:defRPr/>
            </a:pPr>
            <a:r>
              <a:rPr lang="en-US" sz="2400" b="1" dirty="0" smtClean="0">
                <a:latin typeface="Times New Roman" panose="02020603050405020304" pitchFamily="18" charset="0"/>
                <a:cs typeface="Times New Roman" panose="02020603050405020304" pitchFamily="18" charset="0"/>
              </a:rPr>
              <a:t>Neurotransmitters of </a:t>
            </a:r>
            <a:r>
              <a:rPr lang="en-US" sz="2400" b="1" dirty="0" err="1" smtClean="0">
                <a:latin typeface="Times New Roman" panose="02020603050405020304" pitchFamily="18" charset="0"/>
                <a:cs typeface="Times New Roman" panose="02020603050405020304" pitchFamily="18" charset="0"/>
              </a:rPr>
              <a:t>secretomotor</a:t>
            </a:r>
            <a:r>
              <a:rPr lang="en-US" sz="2400" b="1" dirty="0" smtClean="0">
                <a:latin typeface="Times New Roman" panose="02020603050405020304" pitchFamily="18" charset="0"/>
                <a:cs typeface="Times New Roman" panose="02020603050405020304" pitchFamily="18" charset="0"/>
              </a:rPr>
              <a:t> neurons (releasing of water, electrolytes and mucus from crypts of </a:t>
            </a:r>
            <a:r>
              <a:rPr lang="en-US" sz="2400" b="1" dirty="0" err="1" smtClean="0">
                <a:latin typeface="Times New Roman" panose="02020603050405020304" pitchFamily="18" charset="0"/>
                <a:cs typeface="Times New Roman" panose="02020603050405020304" pitchFamily="18" charset="0"/>
              </a:rPr>
              <a:t>Lieberkuhn</a:t>
            </a:r>
            <a:r>
              <a:rPr lang="en-US" sz="2400" b="1" dirty="0" smtClean="0">
                <a:latin typeface="Times New Roman" panose="02020603050405020304" pitchFamily="18" charset="0"/>
                <a:cs typeface="Times New Roman" panose="02020603050405020304" pitchFamily="18" charset="0"/>
              </a:rPr>
              <a:t>):</a:t>
            </a:r>
          </a:p>
          <a:p>
            <a:pPr marL="609600" indent="-609600" eaLnBrk="1" hangingPunct="1">
              <a:lnSpc>
                <a:spcPct val="90000"/>
              </a:lnSpc>
              <a:buFont typeface="Wingdings" pitchFamily="2" charset="2"/>
              <a:buAutoNum type="arabicPeriod"/>
              <a:defRPr/>
            </a:pPr>
            <a:r>
              <a:rPr lang="en-US" sz="2400" b="1" dirty="0" smtClean="0">
                <a:latin typeface="Times New Roman" panose="02020603050405020304" pitchFamily="18" charset="0"/>
                <a:cs typeface="Times New Roman" panose="02020603050405020304" pitchFamily="18" charset="0"/>
              </a:rPr>
              <a:t>Ach 2. VIP 3. Histamine.</a:t>
            </a:r>
          </a:p>
          <a:p>
            <a:pPr marL="0" indent="0" eaLnBrk="1" hangingPunct="1">
              <a:lnSpc>
                <a:spcPct val="90000"/>
              </a:lnSpc>
              <a:buNone/>
              <a:defRPr/>
            </a:pPr>
            <a:r>
              <a:rPr lang="en-US" sz="2400" b="1" dirty="0" smtClean="0">
                <a:solidFill>
                  <a:srgbClr val="FFFFFF"/>
                </a:solidFill>
                <a:latin typeface="Times New Roman" panose="02020603050405020304" pitchFamily="18" charset="0"/>
                <a:cs typeface="Times New Roman" panose="02020603050405020304" pitchFamily="18" charset="0"/>
              </a:rPr>
              <a:t>II.   </a:t>
            </a:r>
            <a:r>
              <a:rPr lang="en-US" sz="2800" b="1" dirty="0" smtClean="0">
                <a:solidFill>
                  <a:srgbClr val="FFFFFF"/>
                </a:solidFill>
                <a:latin typeface="Times New Roman" panose="02020603050405020304" pitchFamily="18" charset="0"/>
                <a:cs typeface="Times New Roman" panose="02020603050405020304" pitchFamily="18" charset="0"/>
              </a:rPr>
              <a:t>Inhibitory Motor Neurons Suppress Muscle Contraction:</a:t>
            </a:r>
          </a:p>
          <a:p>
            <a:pPr>
              <a:buFont typeface="+mj-lt"/>
              <a:buAutoNum type="arabicPeriod"/>
              <a:defRPr/>
            </a:pPr>
            <a:r>
              <a:rPr lang="en-US" sz="2400" b="1" dirty="0" smtClean="0">
                <a:latin typeface="Times New Roman" panose="02020603050405020304" pitchFamily="18" charset="0"/>
                <a:cs typeface="Times New Roman" panose="02020603050405020304" pitchFamily="18" charset="0"/>
              </a:rPr>
              <a:t>ATP, 2. NO, 3. VIP  </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4800" dirty="0" smtClean="0">
                <a:latin typeface="Times New Roman" panose="02020603050405020304" pitchFamily="18" charset="0"/>
                <a:cs typeface="Times New Roman" panose="02020603050405020304" pitchFamily="18" charset="0"/>
              </a:rPr>
              <a:t>Autonomic Control of the Gastrointestinal Tract </a:t>
            </a:r>
          </a:p>
        </p:txBody>
      </p:sp>
      <p:sp>
        <p:nvSpPr>
          <p:cNvPr id="22531" name="Content Placeholder 2"/>
          <p:cNvSpPr>
            <a:spLocks noGrp="1"/>
          </p:cNvSpPr>
          <p:nvPr>
            <p:ph idx="1"/>
          </p:nvPr>
        </p:nvSpPr>
        <p:spPr/>
        <p:txBody>
          <a:bodyPr/>
          <a:lstStyle/>
          <a:p>
            <a:pPr eaLnBrk="1" hangingPunct="1"/>
            <a:r>
              <a:rPr lang="en-US" sz="4000" b="1" dirty="0" smtClean="0">
                <a:solidFill>
                  <a:srgbClr val="FFFFFF"/>
                </a:solidFill>
                <a:latin typeface="Times New Roman" panose="02020603050405020304" pitchFamily="18" charset="0"/>
                <a:cs typeface="Times New Roman" panose="02020603050405020304" pitchFamily="18" charset="0"/>
              </a:rPr>
              <a:t>Autonomic nervous system (ANS) is divided into:</a:t>
            </a:r>
          </a:p>
          <a:p>
            <a:pPr eaLnBrk="1" hangingPunct="1">
              <a:buFont typeface="Wingdings" pitchFamily="2" charset="2"/>
              <a:buNone/>
            </a:pPr>
            <a:r>
              <a:rPr lang="en-US" sz="4000" b="1" dirty="0" smtClean="0">
                <a:solidFill>
                  <a:srgbClr val="FFFFFF"/>
                </a:solidFill>
                <a:latin typeface="Times New Roman" panose="02020603050405020304" pitchFamily="18" charset="0"/>
                <a:cs typeface="Times New Roman" panose="02020603050405020304" pitchFamily="18" charset="0"/>
              </a:rPr>
              <a:t>	- Parasympathetic</a:t>
            </a:r>
          </a:p>
          <a:p>
            <a:pPr eaLnBrk="1" hangingPunct="1">
              <a:buFont typeface="Wingdings" pitchFamily="2" charset="2"/>
              <a:buNone/>
            </a:pPr>
            <a:r>
              <a:rPr lang="en-US" sz="4000" b="1" dirty="0" smtClean="0">
                <a:solidFill>
                  <a:srgbClr val="FFFFFF"/>
                </a:solidFill>
                <a:latin typeface="Times New Roman" panose="02020603050405020304" pitchFamily="18" charset="0"/>
                <a:cs typeface="Times New Roman" panose="02020603050405020304" pitchFamily="18" charset="0"/>
              </a:rPr>
              <a:t>	- Sympathetic</a:t>
            </a:r>
          </a:p>
          <a:p>
            <a:pPr eaLnBrk="1" hangingPunct="1">
              <a:buFont typeface="Wingdings" pitchFamily="2" charset="2"/>
              <a:buNone/>
            </a:pPr>
            <a:r>
              <a:rPr lang="en-US" sz="4000" b="1" dirty="0" smtClean="0">
                <a:solidFill>
                  <a:srgbClr val="FFFFFF"/>
                </a:solidFill>
                <a:latin typeface="Times New Roman" panose="02020603050405020304" pitchFamily="18" charset="0"/>
                <a:cs typeface="Times New Roman" panose="02020603050405020304" pitchFamily="18" charset="0"/>
              </a:rPr>
              <a:t>	- Enteric Nervous System (ENS)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0"/>
            <a:ext cx="7772400" cy="838200"/>
          </a:xfrm>
        </p:spPr>
        <p:txBody>
          <a:bodyPr/>
          <a:lstStyle/>
          <a:p>
            <a:r>
              <a:rPr lang="en-US" smtClean="0">
                <a:latin typeface="Times New Roman" panose="02020603050405020304" pitchFamily="18" charset="0"/>
                <a:cs typeface="Times New Roman" panose="02020603050405020304" pitchFamily="18" charset="0"/>
              </a:rPr>
              <a:t>Parasympathetic Innervation</a:t>
            </a:r>
          </a:p>
        </p:txBody>
      </p:sp>
      <p:sp>
        <p:nvSpPr>
          <p:cNvPr id="23555" name="Content Placeholder 2"/>
          <p:cNvSpPr>
            <a:spLocks noGrp="1"/>
          </p:cNvSpPr>
          <p:nvPr>
            <p:ph idx="1"/>
          </p:nvPr>
        </p:nvSpPr>
        <p:spPr>
          <a:xfrm>
            <a:off x="107504" y="838200"/>
            <a:ext cx="8791128" cy="4114800"/>
          </a:xfrm>
        </p:spPr>
        <p:txBody>
          <a:bodyPr/>
          <a:lstStyle/>
          <a:p>
            <a:r>
              <a:rPr lang="en-US" sz="2400" b="1" dirty="0" smtClean="0">
                <a:solidFill>
                  <a:srgbClr val="FFFFFF"/>
                </a:solidFill>
                <a:latin typeface="Times New Roman" panose="02020603050405020304" pitchFamily="18" charset="0"/>
                <a:cs typeface="Times New Roman" panose="02020603050405020304" pitchFamily="18" charset="0"/>
              </a:rPr>
              <a:t>The parasympathetic supply to the gut is divided into </a:t>
            </a:r>
            <a:r>
              <a:rPr lang="en-US" sz="2400" b="1" i="1" dirty="0" smtClean="0">
                <a:solidFill>
                  <a:srgbClr val="FFFFFF"/>
                </a:solidFill>
                <a:latin typeface="Times New Roman" panose="02020603050405020304" pitchFamily="18" charset="0"/>
                <a:cs typeface="Times New Roman" panose="02020603050405020304" pitchFamily="18" charset="0"/>
              </a:rPr>
              <a:t>cranial</a:t>
            </a:r>
            <a:r>
              <a:rPr lang="en-US" sz="2400" b="1" dirty="0" smtClean="0">
                <a:solidFill>
                  <a:srgbClr val="FFFFFF"/>
                </a:solidFill>
                <a:latin typeface="Times New Roman" panose="02020603050405020304" pitchFamily="18" charset="0"/>
                <a:cs typeface="Times New Roman" panose="02020603050405020304" pitchFamily="18" charset="0"/>
              </a:rPr>
              <a:t> and </a:t>
            </a:r>
            <a:r>
              <a:rPr lang="en-US" sz="2400" b="1" i="1" dirty="0" smtClean="0">
                <a:solidFill>
                  <a:srgbClr val="FFFFFF"/>
                </a:solidFill>
                <a:latin typeface="Times New Roman" panose="02020603050405020304" pitchFamily="18" charset="0"/>
                <a:cs typeface="Times New Roman" panose="02020603050405020304" pitchFamily="18" charset="0"/>
              </a:rPr>
              <a:t>sacral divisions</a:t>
            </a:r>
            <a:r>
              <a:rPr lang="en-US" sz="2400" b="1" dirty="0" smtClean="0">
                <a:solidFill>
                  <a:srgbClr val="FFFFFF"/>
                </a:solidFill>
                <a:latin typeface="Times New Roman" panose="02020603050405020304" pitchFamily="18" charset="0"/>
                <a:cs typeface="Times New Roman" panose="02020603050405020304" pitchFamily="18" charset="0"/>
              </a:rPr>
              <a:t>. </a:t>
            </a:r>
          </a:p>
          <a:p>
            <a:r>
              <a:rPr lang="en-US" sz="2400" b="1" dirty="0" smtClean="0">
                <a:solidFill>
                  <a:srgbClr val="FFFFFF"/>
                </a:solidFill>
                <a:latin typeface="Times New Roman" panose="02020603050405020304" pitchFamily="18" charset="0"/>
                <a:cs typeface="Times New Roman" panose="02020603050405020304" pitchFamily="18" charset="0"/>
              </a:rPr>
              <a:t>The </a:t>
            </a:r>
            <a:r>
              <a:rPr lang="en-US" sz="2400" b="1" i="1" dirty="0" smtClean="0">
                <a:solidFill>
                  <a:srgbClr val="FFFFFF"/>
                </a:solidFill>
                <a:latin typeface="Times New Roman" panose="02020603050405020304" pitchFamily="18" charset="0"/>
                <a:cs typeface="Times New Roman" panose="02020603050405020304" pitchFamily="18" charset="0"/>
              </a:rPr>
              <a:t>cranial parasympathetic</a:t>
            </a:r>
            <a:r>
              <a:rPr lang="en-US" sz="2400" b="1" dirty="0" smtClean="0">
                <a:solidFill>
                  <a:srgbClr val="FFFFFF"/>
                </a:solidFill>
                <a:latin typeface="Times New Roman" panose="02020603050405020304" pitchFamily="18" charset="0"/>
                <a:cs typeface="Times New Roman" panose="02020603050405020304" pitchFamily="18" charset="0"/>
              </a:rPr>
              <a:t> nerve fibers are almost entirely in the </a:t>
            </a:r>
            <a:r>
              <a:rPr lang="en-US" sz="2400" b="1" i="1" dirty="0" err="1" smtClean="0">
                <a:solidFill>
                  <a:srgbClr val="FFFFFF"/>
                </a:solidFill>
                <a:latin typeface="Times New Roman" panose="02020603050405020304" pitchFamily="18" charset="0"/>
                <a:cs typeface="Times New Roman" panose="02020603050405020304" pitchFamily="18" charset="0"/>
              </a:rPr>
              <a:t>vagus</a:t>
            </a:r>
            <a:r>
              <a:rPr lang="en-US" sz="2400" b="1" i="1" dirty="0" smtClean="0">
                <a:solidFill>
                  <a:srgbClr val="FFFFFF"/>
                </a:solidFill>
                <a:latin typeface="Times New Roman" panose="02020603050405020304" pitchFamily="18" charset="0"/>
                <a:cs typeface="Times New Roman" panose="02020603050405020304" pitchFamily="18" charset="0"/>
              </a:rPr>
              <a:t> nerves</a:t>
            </a:r>
            <a:r>
              <a:rPr lang="en-US" sz="2400" b="1" dirty="0" smtClean="0">
                <a:solidFill>
                  <a:srgbClr val="FFFFFF"/>
                </a:solidFill>
                <a:latin typeface="Times New Roman" panose="02020603050405020304" pitchFamily="18" charset="0"/>
                <a:cs typeface="Times New Roman" panose="02020603050405020304" pitchFamily="18" charset="0"/>
              </a:rPr>
              <a:t>. </a:t>
            </a:r>
          </a:p>
          <a:p>
            <a:r>
              <a:rPr lang="en-US" sz="2400" b="1" dirty="0" smtClean="0">
                <a:solidFill>
                  <a:srgbClr val="FFFFFF"/>
                </a:solidFill>
                <a:latin typeface="Times New Roman" panose="02020603050405020304" pitchFamily="18" charset="0"/>
                <a:cs typeface="Times New Roman" panose="02020603050405020304" pitchFamily="18" charset="0"/>
              </a:rPr>
              <a:t>The esophagus, stomach, pancreas and the intestines down through the first half of the large intestine are innervated by </a:t>
            </a:r>
            <a:r>
              <a:rPr lang="en-US" sz="2400" b="1" i="1" dirty="0" err="1" smtClean="0">
                <a:solidFill>
                  <a:srgbClr val="FFFFFF"/>
                </a:solidFill>
                <a:latin typeface="Times New Roman" panose="02020603050405020304" pitchFamily="18" charset="0"/>
                <a:cs typeface="Times New Roman" panose="02020603050405020304" pitchFamily="18" charset="0"/>
              </a:rPr>
              <a:t>vagus</a:t>
            </a:r>
            <a:r>
              <a:rPr lang="en-US" sz="2400" b="1" i="1" dirty="0" smtClean="0">
                <a:solidFill>
                  <a:srgbClr val="FFFFFF"/>
                </a:solidFill>
                <a:latin typeface="Times New Roman" panose="02020603050405020304" pitchFamily="18" charset="0"/>
                <a:cs typeface="Times New Roman" panose="02020603050405020304" pitchFamily="18" charset="0"/>
              </a:rPr>
              <a:t> nerves</a:t>
            </a:r>
            <a:r>
              <a:rPr lang="en-US" sz="2400" b="1" dirty="0" smtClean="0">
                <a:solidFill>
                  <a:srgbClr val="FFFFFF"/>
                </a:solidFill>
                <a:latin typeface="Times New Roman" panose="02020603050405020304" pitchFamily="18" charset="0"/>
                <a:cs typeface="Times New Roman" panose="02020603050405020304" pitchFamily="18" charset="0"/>
              </a:rPr>
              <a:t>. </a:t>
            </a:r>
          </a:p>
          <a:p>
            <a:r>
              <a:rPr lang="en-US" sz="2400" b="1" dirty="0" smtClean="0">
                <a:solidFill>
                  <a:srgbClr val="FFFFFF"/>
                </a:solidFill>
                <a:latin typeface="Times New Roman" panose="02020603050405020304" pitchFamily="18" charset="0"/>
                <a:cs typeface="Times New Roman" panose="02020603050405020304" pitchFamily="18" charset="0"/>
              </a:rPr>
              <a:t>The distal half of the large intestine and the anus are innervated by the </a:t>
            </a:r>
            <a:r>
              <a:rPr lang="en-US" sz="2400" b="1" i="1" dirty="0" smtClean="0">
                <a:solidFill>
                  <a:srgbClr val="FFFFFF"/>
                </a:solidFill>
                <a:latin typeface="Times New Roman" panose="02020603050405020304" pitchFamily="18" charset="0"/>
                <a:cs typeface="Times New Roman" panose="02020603050405020304" pitchFamily="18" charset="0"/>
              </a:rPr>
              <a:t>sacral </a:t>
            </a:r>
            <a:r>
              <a:rPr lang="en-US" sz="2400" b="1" i="1" dirty="0" err="1" smtClean="0">
                <a:solidFill>
                  <a:srgbClr val="FFFFFF"/>
                </a:solidFill>
                <a:latin typeface="Times New Roman" panose="02020603050405020304" pitchFamily="18" charset="0"/>
                <a:cs typeface="Times New Roman" panose="02020603050405020304" pitchFamily="18" charset="0"/>
              </a:rPr>
              <a:t>parasympathetics</a:t>
            </a:r>
            <a:r>
              <a:rPr lang="en-US" sz="2400" b="1" dirty="0" smtClean="0">
                <a:solidFill>
                  <a:srgbClr val="FFFFFF"/>
                </a:solidFill>
                <a:latin typeface="Times New Roman" panose="02020603050405020304" pitchFamily="18" charset="0"/>
                <a:cs typeface="Times New Roman" panose="02020603050405020304" pitchFamily="18" charset="0"/>
              </a:rPr>
              <a:t> which pass through the </a:t>
            </a:r>
            <a:r>
              <a:rPr lang="en-US" sz="2400" b="1" i="1" dirty="0" smtClean="0">
                <a:solidFill>
                  <a:srgbClr val="FFFFFF"/>
                </a:solidFill>
                <a:latin typeface="Times New Roman" panose="02020603050405020304" pitchFamily="18" charset="0"/>
                <a:cs typeface="Times New Roman" panose="02020603050405020304" pitchFamily="18" charset="0"/>
              </a:rPr>
              <a:t>pelvic nerves</a:t>
            </a:r>
            <a:r>
              <a:rPr lang="en-US" sz="2400" b="1" dirty="0" smtClean="0">
                <a:solidFill>
                  <a:srgbClr val="FFFFFF"/>
                </a:solidFill>
                <a:latin typeface="Times New Roman" panose="02020603050405020304" pitchFamily="18" charset="0"/>
                <a:cs typeface="Times New Roman" panose="02020603050405020304" pitchFamily="18" charset="0"/>
              </a:rPr>
              <a:t> (to execute the defecation reflexes). </a:t>
            </a:r>
          </a:p>
          <a:p>
            <a:r>
              <a:rPr lang="en-US" sz="2400" b="1" dirty="0" smtClean="0">
                <a:solidFill>
                  <a:srgbClr val="FFFFFF"/>
                </a:solidFill>
                <a:latin typeface="Times New Roman" panose="02020603050405020304" pitchFamily="18" charset="0"/>
                <a:cs typeface="Times New Roman" panose="02020603050405020304" pitchFamily="18" charset="0"/>
              </a:rPr>
              <a:t>The </a:t>
            </a:r>
            <a:r>
              <a:rPr lang="en-US" sz="2400" b="1" i="1" dirty="0" smtClean="0">
                <a:solidFill>
                  <a:srgbClr val="FFFFFF"/>
                </a:solidFill>
                <a:latin typeface="Times New Roman" panose="02020603050405020304" pitchFamily="18" charset="0"/>
                <a:cs typeface="Times New Roman" panose="02020603050405020304" pitchFamily="18" charset="0"/>
              </a:rPr>
              <a:t>postganglionic neurons</a:t>
            </a:r>
            <a:r>
              <a:rPr lang="en-US" sz="2400" b="1" dirty="0" smtClean="0">
                <a:solidFill>
                  <a:srgbClr val="FFFFFF"/>
                </a:solidFill>
                <a:latin typeface="Times New Roman" panose="02020603050405020304" pitchFamily="18" charset="0"/>
                <a:cs typeface="Times New Roman" panose="02020603050405020304" pitchFamily="18" charset="0"/>
              </a:rPr>
              <a:t> of the gastrointestinal parasympathetic system are located mainly in the </a:t>
            </a:r>
            <a:r>
              <a:rPr lang="en-US" sz="2400" b="1" dirty="0" err="1" smtClean="0">
                <a:solidFill>
                  <a:srgbClr val="FFFFFF"/>
                </a:solidFill>
                <a:latin typeface="Times New Roman" panose="02020603050405020304" pitchFamily="18" charset="0"/>
                <a:cs typeface="Times New Roman" panose="02020603050405020304" pitchFamily="18" charset="0"/>
              </a:rPr>
              <a:t>myenteric</a:t>
            </a:r>
            <a:r>
              <a:rPr lang="en-US" sz="2400" b="1" dirty="0" smtClean="0">
                <a:solidFill>
                  <a:srgbClr val="FFFFFF"/>
                </a:solidFill>
                <a:latin typeface="Times New Roman" panose="02020603050405020304" pitchFamily="18" charset="0"/>
                <a:cs typeface="Times New Roman" panose="02020603050405020304" pitchFamily="18" charset="0"/>
              </a:rPr>
              <a:t> and </a:t>
            </a:r>
            <a:r>
              <a:rPr lang="en-US" sz="2400" b="1" dirty="0" err="1" smtClean="0">
                <a:solidFill>
                  <a:srgbClr val="FFFFFF"/>
                </a:solidFill>
                <a:latin typeface="Times New Roman" panose="02020603050405020304" pitchFamily="18" charset="0"/>
                <a:cs typeface="Times New Roman" panose="02020603050405020304" pitchFamily="18" charset="0"/>
              </a:rPr>
              <a:t>submucosal</a:t>
            </a:r>
            <a:r>
              <a:rPr lang="en-US" sz="2400" b="1" dirty="0" smtClean="0">
                <a:solidFill>
                  <a:srgbClr val="FFFFFF"/>
                </a:solidFill>
                <a:latin typeface="Times New Roman" panose="02020603050405020304" pitchFamily="18" charset="0"/>
                <a:cs typeface="Times New Roman" panose="02020603050405020304" pitchFamily="18" charset="0"/>
              </a:rPr>
              <a:t> plexuses. Stimulation of these parasympathetic nerves causes general increase in activity of the entire enteric nervous system.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a:xfrm>
            <a:off x="624136" y="188640"/>
            <a:ext cx="7772400" cy="685800"/>
          </a:xfrm>
        </p:spPr>
        <p:txBody>
          <a:bodyPr/>
          <a:lstStyle/>
          <a:p>
            <a:r>
              <a:rPr lang="en-US" dirty="0" smtClean="0">
                <a:latin typeface="Times New Roman" panose="02020603050405020304" pitchFamily="18" charset="0"/>
                <a:cs typeface="Times New Roman" panose="02020603050405020304" pitchFamily="18" charset="0"/>
              </a:rPr>
              <a:t>Learning Objectives </a:t>
            </a:r>
            <a:endParaRPr lang="ar-SA" dirty="0" smtClean="0">
              <a:latin typeface="Times New Roman" panose="02020603050405020304" pitchFamily="18" charset="0"/>
              <a:cs typeface="Times New Roman" panose="02020603050405020304" pitchFamily="18" charset="0"/>
            </a:endParaRPr>
          </a:p>
        </p:txBody>
      </p:sp>
      <p:sp>
        <p:nvSpPr>
          <p:cNvPr id="5123" name="Content Placeholder 3"/>
          <p:cNvSpPr>
            <a:spLocks noGrp="1"/>
          </p:cNvSpPr>
          <p:nvPr>
            <p:ph idx="1"/>
          </p:nvPr>
        </p:nvSpPr>
        <p:spPr>
          <a:xfrm>
            <a:off x="0" y="692696"/>
            <a:ext cx="9144000" cy="4648200"/>
          </a:xfrm>
        </p:spPr>
        <p:txBody>
          <a:bodyPr/>
          <a:lstStyle/>
          <a:p>
            <a:r>
              <a:rPr lang="en-US" b="1" dirty="0" smtClean="0">
                <a:solidFill>
                  <a:srgbClr val="FFFFFF"/>
                </a:solidFill>
                <a:latin typeface="Times New Roman" panose="02020603050405020304" pitchFamily="18" charset="0"/>
                <a:cs typeface="Times New Roman" panose="02020603050405020304" pitchFamily="18" charset="0"/>
              </a:rPr>
              <a:t>Physiologic Anatomy of the Gastrointestinal Wall</a:t>
            </a:r>
          </a:p>
          <a:p>
            <a:r>
              <a:rPr lang="en-US" b="1" dirty="0" smtClean="0">
                <a:solidFill>
                  <a:srgbClr val="FFFFFF"/>
                </a:solidFill>
                <a:latin typeface="Times New Roman" panose="02020603050405020304" pitchFamily="18" charset="0"/>
                <a:cs typeface="Times New Roman" panose="02020603050405020304" pitchFamily="18" charset="0"/>
              </a:rPr>
              <a:t>The General Characteristics of Smooth Muscle</a:t>
            </a:r>
          </a:p>
          <a:p>
            <a:r>
              <a:rPr lang="en-US" b="1" dirty="0" smtClean="0">
                <a:solidFill>
                  <a:srgbClr val="FFFFFF"/>
                </a:solidFill>
                <a:latin typeface="Times New Roman" panose="02020603050405020304" pitchFamily="18" charset="0"/>
                <a:cs typeface="Times New Roman" panose="02020603050405020304" pitchFamily="18" charset="0"/>
              </a:rPr>
              <a:t>Smooth muscle cell classifications and types of contraction</a:t>
            </a:r>
          </a:p>
          <a:p>
            <a:r>
              <a:rPr lang="en-US" b="1" dirty="0" smtClean="0">
                <a:solidFill>
                  <a:srgbClr val="FFFFFF"/>
                </a:solidFill>
                <a:latin typeface="Times New Roman" panose="02020603050405020304" pitchFamily="18" charset="0"/>
                <a:cs typeface="Times New Roman" panose="02020603050405020304" pitchFamily="18" charset="0"/>
              </a:rPr>
              <a:t>Muscle layers in GI wall</a:t>
            </a:r>
          </a:p>
          <a:p>
            <a:r>
              <a:rPr lang="en-US" b="1" dirty="0" smtClean="0">
                <a:solidFill>
                  <a:srgbClr val="FFFFFF"/>
                </a:solidFill>
                <a:latin typeface="Times New Roman" panose="02020603050405020304" pitchFamily="18" charset="0"/>
                <a:cs typeface="Times New Roman" panose="02020603050405020304" pitchFamily="18" charset="0"/>
              </a:rPr>
              <a:t>Electrical Activity of Gastrointestinal Smooth Muscle </a:t>
            </a:r>
          </a:p>
          <a:p>
            <a:r>
              <a:rPr lang="en-US" b="1" dirty="0" smtClean="0">
                <a:solidFill>
                  <a:srgbClr val="FFFFFF"/>
                </a:solidFill>
                <a:latin typeface="Times New Roman" panose="02020603050405020304" pitchFamily="18" charset="0"/>
                <a:cs typeface="Times New Roman" panose="02020603050405020304" pitchFamily="18" charset="0"/>
              </a:rPr>
              <a:t>Slow Waves and spike potentials</a:t>
            </a:r>
          </a:p>
          <a:p>
            <a:r>
              <a:rPr lang="en-US" b="1" dirty="0" smtClean="0">
                <a:solidFill>
                  <a:srgbClr val="FFFFFF"/>
                </a:solidFill>
                <a:latin typeface="Times New Roman" panose="02020603050405020304" pitchFamily="18" charset="0"/>
                <a:cs typeface="Times New Roman" panose="02020603050405020304" pitchFamily="18" charset="0"/>
              </a:rPr>
              <a:t>Calcium Ions and Muscle Contraction</a:t>
            </a:r>
          </a:p>
          <a:p>
            <a:r>
              <a:rPr lang="en-US" b="1" dirty="0" smtClean="0">
                <a:solidFill>
                  <a:srgbClr val="FFFFFF"/>
                </a:solidFill>
                <a:latin typeface="Times New Roman" panose="02020603050405020304" pitchFamily="18" charset="0"/>
                <a:cs typeface="Times New Roman" panose="02020603050405020304" pitchFamily="18" charset="0"/>
              </a:rPr>
              <a:t>Neural Control of Gastrointestinal Function-Enteric Nervous System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a:xfrm>
            <a:off x="685800" y="381000"/>
            <a:ext cx="7772400" cy="1143000"/>
          </a:xfrm>
        </p:spPr>
        <p:txBody>
          <a:bodyPr/>
          <a:lstStyle/>
          <a:p>
            <a:r>
              <a:rPr lang="en-US" dirty="0" smtClean="0">
                <a:latin typeface="Times New Roman" panose="02020603050405020304" pitchFamily="18" charset="0"/>
                <a:cs typeface="Times New Roman" panose="02020603050405020304" pitchFamily="18" charset="0"/>
              </a:rPr>
              <a:t>Neural Control of Gastrointestinal Function-Enteric Nervous System </a:t>
            </a: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41104"/>
            <a:ext cx="7429474" cy="516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45559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62000" y="152400"/>
            <a:ext cx="7772400" cy="762000"/>
          </a:xfrm>
        </p:spPr>
        <p:txBody>
          <a:bodyPr/>
          <a:lstStyle/>
          <a:p>
            <a:r>
              <a:rPr lang="en-US" dirty="0" smtClean="0">
                <a:latin typeface="Times New Roman" panose="02020603050405020304" pitchFamily="18" charset="0"/>
                <a:cs typeface="Times New Roman" panose="02020603050405020304" pitchFamily="18" charset="0"/>
              </a:rPr>
              <a:t>Sympathetic Innervation</a:t>
            </a:r>
          </a:p>
        </p:txBody>
      </p:sp>
      <p:sp>
        <p:nvSpPr>
          <p:cNvPr id="26627" name="Content Placeholder 2"/>
          <p:cNvSpPr>
            <a:spLocks noGrp="1"/>
          </p:cNvSpPr>
          <p:nvPr>
            <p:ph idx="1"/>
          </p:nvPr>
        </p:nvSpPr>
        <p:spPr>
          <a:xfrm>
            <a:off x="36512" y="1042392"/>
            <a:ext cx="9071992" cy="4114800"/>
          </a:xfrm>
        </p:spPr>
        <p:txBody>
          <a:bodyPr/>
          <a:lstStyle/>
          <a:p>
            <a:r>
              <a:rPr lang="en-US" sz="2800" b="1" dirty="0" smtClean="0">
                <a:solidFill>
                  <a:srgbClr val="FFFFFF"/>
                </a:solidFill>
                <a:latin typeface="Times New Roman" panose="02020603050405020304" pitchFamily="18" charset="0"/>
                <a:cs typeface="Times New Roman" panose="02020603050405020304" pitchFamily="18" charset="0"/>
              </a:rPr>
              <a:t>The sympathetic fibers to the GI tract originate in the spinal cord between segments T-5 and L-2. </a:t>
            </a:r>
          </a:p>
          <a:p>
            <a:r>
              <a:rPr lang="en-US" sz="2800" b="1" dirty="0" smtClean="0">
                <a:solidFill>
                  <a:srgbClr val="FFFFFF"/>
                </a:solidFill>
                <a:latin typeface="Times New Roman" panose="02020603050405020304" pitchFamily="18" charset="0"/>
                <a:cs typeface="Times New Roman" panose="02020603050405020304" pitchFamily="18" charset="0"/>
              </a:rPr>
              <a:t>The </a:t>
            </a:r>
            <a:r>
              <a:rPr lang="en-US" sz="2800" b="1" dirty="0" err="1" smtClean="0">
                <a:solidFill>
                  <a:srgbClr val="FFFFFF"/>
                </a:solidFill>
                <a:latin typeface="Times New Roman" panose="02020603050405020304" pitchFamily="18" charset="0"/>
                <a:cs typeface="Times New Roman" panose="02020603050405020304" pitchFamily="18" charset="0"/>
              </a:rPr>
              <a:t>sympathetics</a:t>
            </a:r>
            <a:r>
              <a:rPr lang="en-US" sz="2800" b="1" dirty="0" smtClean="0">
                <a:solidFill>
                  <a:srgbClr val="FFFFFF"/>
                </a:solidFill>
                <a:latin typeface="Times New Roman" panose="02020603050405020304" pitchFamily="18" charset="0"/>
                <a:cs typeface="Times New Roman" panose="02020603050405020304" pitchFamily="18" charset="0"/>
              </a:rPr>
              <a:t> innervate essentially all of the GI tract, rather than being more extensive nearest the oral cavity and anus as is true of the </a:t>
            </a:r>
            <a:r>
              <a:rPr lang="en-US" sz="2800" b="1" dirty="0" err="1" smtClean="0">
                <a:solidFill>
                  <a:srgbClr val="FFFFFF"/>
                </a:solidFill>
                <a:latin typeface="Times New Roman" panose="02020603050405020304" pitchFamily="18" charset="0"/>
                <a:cs typeface="Times New Roman" panose="02020603050405020304" pitchFamily="18" charset="0"/>
              </a:rPr>
              <a:t>parasympathetics</a:t>
            </a:r>
            <a:r>
              <a:rPr lang="en-US" sz="2800" b="1" dirty="0" smtClean="0">
                <a:solidFill>
                  <a:srgbClr val="FFFFFF"/>
                </a:solidFill>
                <a:latin typeface="Times New Roman" panose="02020603050405020304" pitchFamily="18" charset="0"/>
                <a:cs typeface="Times New Roman" panose="02020603050405020304" pitchFamily="18" charset="0"/>
              </a:rPr>
              <a:t>. </a:t>
            </a:r>
          </a:p>
          <a:p>
            <a:r>
              <a:rPr lang="en-US" sz="2800" b="1" dirty="0" smtClean="0">
                <a:solidFill>
                  <a:srgbClr val="FFFFFF"/>
                </a:solidFill>
                <a:latin typeface="Times New Roman" panose="02020603050405020304" pitchFamily="18" charset="0"/>
                <a:cs typeface="Times New Roman" panose="02020603050405020304" pitchFamily="18" charset="0"/>
              </a:rPr>
              <a:t>The sympathetic nerve endings secrete mainly </a:t>
            </a:r>
            <a:r>
              <a:rPr lang="en-US" sz="2800" b="1" i="1" dirty="0" smtClean="0">
                <a:solidFill>
                  <a:srgbClr val="FFFFFF"/>
                </a:solidFill>
                <a:latin typeface="Times New Roman" panose="02020603050405020304" pitchFamily="18" charset="0"/>
                <a:cs typeface="Times New Roman" panose="02020603050405020304" pitchFamily="18" charset="0"/>
              </a:rPr>
              <a:t>norepinephrine</a:t>
            </a:r>
            <a:r>
              <a:rPr lang="en-US" sz="2800" b="1" dirty="0" smtClean="0">
                <a:solidFill>
                  <a:srgbClr val="FFFFFF"/>
                </a:solidFill>
                <a:latin typeface="Times New Roman" panose="02020603050405020304" pitchFamily="18" charset="0"/>
                <a:cs typeface="Times New Roman" panose="02020603050405020304" pitchFamily="18" charset="0"/>
              </a:rPr>
              <a:t>.</a:t>
            </a:r>
          </a:p>
          <a:p>
            <a:r>
              <a:rPr lang="en-US" sz="2800" b="1" dirty="0" smtClean="0">
                <a:solidFill>
                  <a:srgbClr val="FFFFFF"/>
                </a:solidFill>
                <a:latin typeface="Times New Roman" panose="02020603050405020304" pitchFamily="18" charset="0"/>
                <a:cs typeface="Times New Roman" panose="02020603050405020304" pitchFamily="18" charset="0"/>
              </a:rPr>
              <a:t>Stimulation of the sympathetic nervous system </a:t>
            </a:r>
            <a:r>
              <a:rPr lang="en-US" sz="2800" b="1" i="1" dirty="0" smtClean="0">
                <a:solidFill>
                  <a:srgbClr val="FFFFFF"/>
                </a:solidFill>
                <a:latin typeface="Times New Roman" panose="02020603050405020304" pitchFamily="18" charset="0"/>
                <a:cs typeface="Times New Roman" panose="02020603050405020304" pitchFamily="18" charset="0"/>
              </a:rPr>
              <a:t>inhibits</a:t>
            </a:r>
            <a:r>
              <a:rPr lang="en-US" sz="2800" b="1" dirty="0" smtClean="0">
                <a:solidFill>
                  <a:srgbClr val="FFFFFF"/>
                </a:solidFill>
                <a:latin typeface="Times New Roman" panose="02020603050405020304" pitchFamily="18" charset="0"/>
                <a:cs typeface="Times New Roman" panose="02020603050405020304" pitchFamily="18" charset="0"/>
              </a:rPr>
              <a:t> activity of the GI. Strong stimulation of the sympathetic system can inhibit motor movements of the gut so greatly that this literally can block movement of food through the GI tract.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28600"/>
            <a:ext cx="7772400" cy="1143000"/>
          </a:xfrm>
        </p:spPr>
        <p:txBody>
          <a:bodyPr/>
          <a:lstStyle/>
          <a:p>
            <a:r>
              <a:rPr lang="en-US" dirty="0">
                <a:latin typeface="Times New Roman" panose="02020603050405020304" pitchFamily="18" charset="0"/>
                <a:cs typeface="Times New Roman" panose="02020603050405020304" pitchFamily="18" charset="0"/>
              </a:rPr>
              <a:t>Afferent </a:t>
            </a:r>
            <a:r>
              <a:rPr lang="en-US" i="1" dirty="0">
                <a:latin typeface="Times New Roman" panose="02020603050405020304" pitchFamily="18" charset="0"/>
                <a:cs typeface="Times New Roman" panose="02020603050405020304" pitchFamily="18" charset="0"/>
              </a:rPr>
              <a:t>Sensory </a:t>
            </a:r>
            <a:r>
              <a:rPr lang="en-US" dirty="0">
                <a:latin typeface="Times New Roman" panose="02020603050405020304" pitchFamily="18" charset="0"/>
                <a:cs typeface="Times New Roman" panose="02020603050405020304" pitchFamily="18" charset="0"/>
              </a:rPr>
              <a:t>Nerve Fibers from the Gut</a:t>
            </a:r>
          </a:p>
        </p:txBody>
      </p:sp>
      <p:sp>
        <p:nvSpPr>
          <p:cNvPr id="4" name="Content Placeholder 3"/>
          <p:cNvSpPr>
            <a:spLocks noGrp="1"/>
          </p:cNvSpPr>
          <p:nvPr>
            <p:ph idx="1"/>
          </p:nvPr>
        </p:nvSpPr>
        <p:spPr>
          <a:xfrm>
            <a:off x="0" y="1371600"/>
            <a:ext cx="9144000" cy="4114800"/>
          </a:xfrm>
        </p:spPr>
        <p:txBody>
          <a:bodyPr/>
          <a:lstStyle/>
          <a:p>
            <a:r>
              <a:rPr lang="en-US" sz="2400" b="1" dirty="0">
                <a:solidFill>
                  <a:srgbClr val="FFFFFF"/>
                </a:solidFill>
                <a:latin typeface="Times New Roman" panose="02020603050405020304" pitchFamily="18" charset="0"/>
                <a:cs typeface="Times New Roman" panose="02020603050405020304" pitchFamily="18" charset="0"/>
              </a:rPr>
              <a:t>Many afferent sensory nerve fibers innervate the </a:t>
            </a:r>
            <a:r>
              <a:rPr lang="en-US" sz="2400" b="1" dirty="0" smtClean="0">
                <a:solidFill>
                  <a:srgbClr val="FFFFFF"/>
                </a:solidFill>
                <a:latin typeface="Times New Roman" panose="02020603050405020304" pitchFamily="18" charset="0"/>
                <a:cs typeface="Times New Roman" panose="02020603050405020304" pitchFamily="18" charset="0"/>
              </a:rPr>
              <a:t>gut. </a:t>
            </a:r>
            <a:r>
              <a:rPr lang="en-US" sz="2400" b="1" dirty="0">
                <a:solidFill>
                  <a:srgbClr val="FFFFFF"/>
                </a:solidFill>
                <a:latin typeface="Times New Roman" panose="02020603050405020304" pitchFamily="18" charset="0"/>
                <a:cs typeface="Times New Roman" panose="02020603050405020304" pitchFamily="18" charset="0"/>
              </a:rPr>
              <a:t>Some of them have their cell bodies in the </a:t>
            </a:r>
            <a:r>
              <a:rPr lang="en-US" sz="2400" b="1" dirty="0" smtClean="0">
                <a:solidFill>
                  <a:srgbClr val="FFFFFF"/>
                </a:solidFill>
                <a:latin typeface="Times New Roman" panose="02020603050405020304" pitchFamily="18" charset="0"/>
                <a:cs typeface="Times New Roman" panose="02020603050405020304" pitchFamily="18" charset="0"/>
              </a:rPr>
              <a:t>enteric nervous </a:t>
            </a:r>
            <a:r>
              <a:rPr lang="en-US" sz="2400" b="1" dirty="0">
                <a:solidFill>
                  <a:srgbClr val="FFFFFF"/>
                </a:solidFill>
                <a:latin typeface="Times New Roman" panose="02020603050405020304" pitchFamily="18" charset="0"/>
                <a:cs typeface="Times New Roman" panose="02020603050405020304" pitchFamily="18" charset="0"/>
              </a:rPr>
              <a:t>system </a:t>
            </a:r>
            <a:r>
              <a:rPr lang="en-US" sz="2400" b="1" dirty="0" smtClean="0">
                <a:solidFill>
                  <a:srgbClr val="FFFFFF"/>
                </a:solidFill>
                <a:latin typeface="Times New Roman" panose="02020603050405020304" pitchFamily="18" charset="0"/>
                <a:cs typeface="Times New Roman" panose="02020603050405020304" pitchFamily="18" charset="0"/>
              </a:rPr>
              <a:t>and </a:t>
            </a:r>
            <a:r>
              <a:rPr lang="en-US" sz="2400" b="1" dirty="0">
                <a:solidFill>
                  <a:srgbClr val="FFFFFF"/>
                </a:solidFill>
                <a:latin typeface="Times New Roman" panose="02020603050405020304" pitchFamily="18" charset="0"/>
                <a:cs typeface="Times New Roman" panose="02020603050405020304" pitchFamily="18" charset="0"/>
              </a:rPr>
              <a:t>some in the dorsal </a:t>
            </a:r>
            <a:r>
              <a:rPr lang="en-US" sz="2400" b="1" dirty="0" smtClean="0">
                <a:solidFill>
                  <a:srgbClr val="FFFFFF"/>
                </a:solidFill>
                <a:latin typeface="Times New Roman" panose="02020603050405020304" pitchFamily="18" charset="0"/>
                <a:cs typeface="Times New Roman" panose="02020603050405020304" pitchFamily="18" charset="0"/>
              </a:rPr>
              <a:t>root ganglia </a:t>
            </a:r>
            <a:r>
              <a:rPr lang="en-US" sz="2400" b="1" dirty="0">
                <a:solidFill>
                  <a:srgbClr val="FFFFFF"/>
                </a:solidFill>
                <a:latin typeface="Times New Roman" panose="02020603050405020304" pitchFamily="18" charset="0"/>
                <a:cs typeface="Times New Roman" panose="02020603050405020304" pitchFamily="18" charset="0"/>
              </a:rPr>
              <a:t>of the spinal cord</a:t>
            </a:r>
            <a:r>
              <a:rPr lang="en-US" sz="2400" b="1" dirty="0" smtClean="0">
                <a:solidFill>
                  <a:srgbClr val="FFFFFF"/>
                </a:solidFill>
                <a:latin typeface="Times New Roman" panose="02020603050405020304" pitchFamily="18" charset="0"/>
                <a:cs typeface="Times New Roman" panose="02020603050405020304" pitchFamily="18" charset="0"/>
              </a:rPr>
              <a:t> </a:t>
            </a:r>
          </a:p>
          <a:p>
            <a:r>
              <a:rPr lang="en-US" sz="2400" b="1" dirty="0" smtClean="0">
                <a:solidFill>
                  <a:srgbClr val="FFFFFF"/>
                </a:solidFill>
                <a:latin typeface="Times New Roman" panose="02020603050405020304" pitchFamily="18" charset="0"/>
                <a:cs typeface="Times New Roman" panose="02020603050405020304" pitchFamily="18" charset="0"/>
              </a:rPr>
              <a:t>These </a:t>
            </a:r>
            <a:r>
              <a:rPr lang="en-US" sz="2400" b="1" dirty="0">
                <a:solidFill>
                  <a:srgbClr val="FFFFFF"/>
                </a:solidFill>
                <a:latin typeface="Times New Roman" panose="02020603050405020304" pitchFamily="18" charset="0"/>
                <a:cs typeface="Times New Roman" panose="02020603050405020304" pitchFamily="18" charset="0"/>
              </a:rPr>
              <a:t>sensory nerves can </a:t>
            </a:r>
            <a:r>
              <a:rPr lang="en-US" sz="2400" b="1" dirty="0" smtClean="0">
                <a:solidFill>
                  <a:srgbClr val="FFFFFF"/>
                </a:solidFill>
                <a:latin typeface="Times New Roman" panose="02020603050405020304" pitchFamily="18" charset="0"/>
                <a:cs typeface="Times New Roman" panose="02020603050405020304" pitchFamily="18" charset="0"/>
              </a:rPr>
              <a:t>be stimulated </a:t>
            </a:r>
            <a:r>
              <a:rPr lang="en-US" sz="2400" b="1" dirty="0">
                <a:solidFill>
                  <a:srgbClr val="FFFFFF"/>
                </a:solidFill>
                <a:latin typeface="Times New Roman" panose="02020603050405020304" pitchFamily="18" charset="0"/>
                <a:cs typeface="Times New Roman" panose="02020603050405020304" pitchFamily="18" charset="0"/>
              </a:rPr>
              <a:t>by (1) irritation of the gut mucosa, (</a:t>
            </a:r>
            <a:r>
              <a:rPr lang="en-US" sz="2400" b="1" dirty="0" smtClean="0">
                <a:solidFill>
                  <a:srgbClr val="FFFFFF"/>
                </a:solidFill>
                <a:latin typeface="Times New Roman" panose="02020603050405020304" pitchFamily="18" charset="0"/>
                <a:cs typeface="Times New Roman" panose="02020603050405020304" pitchFamily="18" charset="0"/>
              </a:rPr>
              <a:t>2) excessive </a:t>
            </a:r>
            <a:r>
              <a:rPr lang="en-US" sz="2400" b="1" dirty="0">
                <a:solidFill>
                  <a:srgbClr val="FFFFFF"/>
                </a:solidFill>
                <a:latin typeface="Times New Roman" panose="02020603050405020304" pitchFamily="18" charset="0"/>
                <a:cs typeface="Times New Roman" panose="02020603050405020304" pitchFamily="18" charset="0"/>
              </a:rPr>
              <a:t>distention of the gut, or (3) presence of </a:t>
            </a:r>
            <a:r>
              <a:rPr lang="en-US" sz="2400" b="1" dirty="0" smtClean="0">
                <a:solidFill>
                  <a:srgbClr val="FFFFFF"/>
                </a:solidFill>
                <a:latin typeface="Times New Roman" panose="02020603050405020304" pitchFamily="18" charset="0"/>
                <a:cs typeface="Times New Roman" panose="02020603050405020304" pitchFamily="18" charset="0"/>
              </a:rPr>
              <a:t>specific chemical </a:t>
            </a:r>
            <a:r>
              <a:rPr lang="en-US" sz="2400" b="1" dirty="0">
                <a:solidFill>
                  <a:srgbClr val="FFFFFF"/>
                </a:solidFill>
                <a:latin typeface="Times New Roman" panose="02020603050405020304" pitchFamily="18" charset="0"/>
                <a:cs typeface="Times New Roman" panose="02020603050405020304" pitchFamily="18" charset="0"/>
              </a:rPr>
              <a:t>substances in the gut. </a:t>
            </a:r>
            <a:endParaRPr lang="en-US" sz="2400" b="1" dirty="0" smtClean="0">
              <a:solidFill>
                <a:srgbClr val="FFFFFF"/>
              </a:solidFill>
              <a:latin typeface="Times New Roman" panose="02020603050405020304" pitchFamily="18" charset="0"/>
              <a:cs typeface="Times New Roman" panose="02020603050405020304" pitchFamily="18" charset="0"/>
            </a:endParaRPr>
          </a:p>
          <a:p>
            <a:r>
              <a:rPr lang="en-US" sz="2400" b="1" dirty="0" smtClean="0">
                <a:solidFill>
                  <a:srgbClr val="FFFFFF"/>
                </a:solidFill>
                <a:latin typeface="Times New Roman" panose="02020603050405020304" pitchFamily="18" charset="0"/>
                <a:cs typeface="Times New Roman" panose="02020603050405020304" pitchFamily="18" charset="0"/>
              </a:rPr>
              <a:t>Signals transmitted through </a:t>
            </a:r>
            <a:r>
              <a:rPr lang="en-US" sz="2400" b="1" dirty="0">
                <a:solidFill>
                  <a:srgbClr val="FFFFFF"/>
                </a:solidFill>
                <a:latin typeface="Times New Roman" panose="02020603050405020304" pitchFamily="18" charset="0"/>
                <a:cs typeface="Times New Roman" panose="02020603050405020304" pitchFamily="18" charset="0"/>
              </a:rPr>
              <a:t>the fibers can then cause </a:t>
            </a:r>
            <a:r>
              <a:rPr lang="en-US" sz="2400" b="1" i="1" dirty="0">
                <a:solidFill>
                  <a:srgbClr val="FFFFFF"/>
                </a:solidFill>
                <a:latin typeface="Times New Roman" panose="02020603050405020304" pitchFamily="18" charset="0"/>
                <a:cs typeface="Times New Roman" panose="02020603050405020304" pitchFamily="18" charset="0"/>
              </a:rPr>
              <a:t>excitation </a:t>
            </a:r>
            <a:r>
              <a:rPr lang="en-US" sz="2400" b="1" dirty="0" smtClean="0">
                <a:solidFill>
                  <a:srgbClr val="FFFFFF"/>
                </a:solidFill>
                <a:latin typeface="Times New Roman" panose="02020603050405020304" pitchFamily="18" charset="0"/>
                <a:cs typeface="Times New Roman" panose="02020603050405020304" pitchFamily="18" charset="0"/>
              </a:rPr>
              <a:t>or </a:t>
            </a:r>
            <a:r>
              <a:rPr lang="en-US" sz="2400" b="1" i="1" dirty="0">
                <a:solidFill>
                  <a:srgbClr val="FFFFFF"/>
                </a:solidFill>
                <a:latin typeface="Times New Roman" panose="02020603050405020304" pitchFamily="18" charset="0"/>
                <a:cs typeface="Times New Roman" panose="02020603050405020304" pitchFamily="18" charset="0"/>
              </a:rPr>
              <a:t>inhibition </a:t>
            </a:r>
            <a:r>
              <a:rPr lang="en-US" sz="2400" b="1" dirty="0">
                <a:solidFill>
                  <a:srgbClr val="FFFFFF"/>
                </a:solidFill>
                <a:latin typeface="Times New Roman" panose="02020603050405020304" pitchFamily="18" charset="0"/>
                <a:cs typeface="Times New Roman" panose="02020603050405020304" pitchFamily="18" charset="0"/>
              </a:rPr>
              <a:t>of intestinal </a:t>
            </a:r>
            <a:r>
              <a:rPr lang="en-US" sz="2400" b="1" dirty="0" smtClean="0">
                <a:solidFill>
                  <a:srgbClr val="FFFFFF"/>
                </a:solidFill>
                <a:latin typeface="Times New Roman" panose="02020603050405020304" pitchFamily="18" charset="0"/>
                <a:cs typeface="Times New Roman" panose="02020603050405020304" pitchFamily="18" charset="0"/>
              </a:rPr>
              <a:t>movements or </a:t>
            </a:r>
            <a:r>
              <a:rPr lang="en-US" sz="2400" b="1" dirty="0">
                <a:solidFill>
                  <a:srgbClr val="FFFFFF"/>
                </a:solidFill>
                <a:latin typeface="Times New Roman" panose="02020603050405020304" pitchFamily="18" charset="0"/>
                <a:cs typeface="Times New Roman" panose="02020603050405020304" pitchFamily="18" charset="0"/>
              </a:rPr>
              <a:t>intestinal </a:t>
            </a:r>
            <a:r>
              <a:rPr lang="en-US" sz="2400" b="1" dirty="0" smtClean="0">
                <a:solidFill>
                  <a:srgbClr val="FFFFFF"/>
                </a:solidFill>
                <a:latin typeface="Times New Roman" panose="02020603050405020304" pitchFamily="18" charset="0"/>
                <a:cs typeface="Times New Roman" panose="02020603050405020304" pitchFamily="18" charset="0"/>
              </a:rPr>
              <a:t>secretion. </a:t>
            </a:r>
          </a:p>
          <a:p>
            <a:r>
              <a:rPr lang="en-US" sz="2400" b="1" dirty="0" smtClean="0">
                <a:solidFill>
                  <a:srgbClr val="FFFFFF"/>
                </a:solidFill>
                <a:latin typeface="Times New Roman" panose="02020603050405020304" pitchFamily="18" charset="0"/>
                <a:cs typeface="Times New Roman" panose="02020603050405020304" pitchFamily="18" charset="0"/>
              </a:rPr>
              <a:t>Other </a:t>
            </a:r>
            <a:r>
              <a:rPr lang="en-US" sz="2400" b="1" dirty="0">
                <a:solidFill>
                  <a:srgbClr val="FFFFFF"/>
                </a:solidFill>
                <a:latin typeface="Times New Roman" panose="02020603050405020304" pitchFamily="18" charset="0"/>
                <a:cs typeface="Times New Roman" panose="02020603050405020304" pitchFamily="18" charset="0"/>
              </a:rPr>
              <a:t>sensory signals from the gut go </a:t>
            </a:r>
            <a:r>
              <a:rPr lang="en-US" sz="2400" b="1" dirty="0" smtClean="0">
                <a:solidFill>
                  <a:srgbClr val="FFFFFF"/>
                </a:solidFill>
                <a:latin typeface="Times New Roman" panose="02020603050405020304" pitchFamily="18" charset="0"/>
                <a:cs typeface="Times New Roman" panose="02020603050405020304" pitchFamily="18" charset="0"/>
              </a:rPr>
              <a:t>all the </a:t>
            </a:r>
            <a:r>
              <a:rPr lang="en-US" sz="2400" b="1" dirty="0">
                <a:solidFill>
                  <a:srgbClr val="FFFFFF"/>
                </a:solidFill>
                <a:latin typeface="Times New Roman" panose="02020603050405020304" pitchFamily="18" charset="0"/>
                <a:cs typeface="Times New Roman" panose="02020603050405020304" pitchFamily="18" charset="0"/>
              </a:rPr>
              <a:t>way to multiple areas of the spinal cord </a:t>
            </a:r>
            <a:r>
              <a:rPr lang="en-US" sz="2400" b="1" dirty="0" smtClean="0">
                <a:solidFill>
                  <a:srgbClr val="FFFFFF"/>
                </a:solidFill>
                <a:latin typeface="Times New Roman" panose="02020603050405020304" pitchFamily="18" charset="0"/>
                <a:cs typeface="Times New Roman" panose="02020603050405020304" pitchFamily="18" charset="0"/>
              </a:rPr>
              <a:t>and even </a:t>
            </a:r>
            <a:r>
              <a:rPr lang="en-US" sz="2400" b="1" dirty="0">
                <a:solidFill>
                  <a:srgbClr val="FFFFFF"/>
                </a:solidFill>
                <a:latin typeface="Times New Roman" panose="02020603050405020304" pitchFamily="18" charset="0"/>
                <a:cs typeface="Times New Roman" panose="02020603050405020304" pitchFamily="18" charset="0"/>
              </a:rPr>
              <a:t>the brain stem. For example, </a:t>
            </a:r>
            <a:r>
              <a:rPr lang="en-US" sz="2400" b="1" dirty="0" smtClean="0">
                <a:solidFill>
                  <a:srgbClr val="FFFFFF"/>
                </a:solidFill>
                <a:latin typeface="Times New Roman" panose="02020603050405020304" pitchFamily="18" charset="0"/>
                <a:cs typeface="Times New Roman" panose="02020603050405020304" pitchFamily="18" charset="0"/>
              </a:rPr>
              <a:t>80% </a:t>
            </a:r>
            <a:r>
              <a:rPr lang="en-US" sz="2400" b="1" dirty="0">
                <a:solidFill>
                  <a:srgbClr val="FFFFFF"/>
                </a:solidFill>
                <a:latin typeface="Times New Roman" panose="02020603050405020304" pitchFamily="18" charset="0"/>
                <a:cs typeface="Times New Roman" panose="02020603050405020304" pitchFamily="18" charset="0"/>
              </a:rPr>
              <a:t>of </a:t>
            </a:r>
            <a:r>
              <a:rPr lang="en-US" sz="2400" b="1" dirty="0" smtClean="0">
                <a:solidFill>
                  <a:srgbClr val="FFFFFF"/>
                </a:solidFill>
                <a:latin typeface="Times New Roman" panose="02020603050405020304" pitchFamily="18" charset="0"/>
                <a:cs typeface="Times New Roman" panose="02020603050405020304" pitchFamily="18" charset="0"/>
              </a:rPr>
              <a:t>the nerve </a:t>
            </a:r>
            <a:r>
              <a:rPr lang="en-US" sz="2400" b="1" dirty="0">
                <a:solidFill>
                  <a:srgbClr val="FFFFFF"/>
                </a:solidFill>
                <a:latin typeface="Times New Roman" panose="02020603050405020304" pitchFamily="18" charset="0"/>
                <a:cs typeface="Times New Roman" panose="02020603050405020304" pitchFamily="18" charset="0"/>
              </a:rPr>
              <a:t>fibers in the </a:t>
            </a:r>
            <a:r>
              <a:rPr lang="en-US" sz="2400" b="1" dirty="0" err="1">
                <a:solidFill>
                  <a:srgbClr val="FFFFFF"/>
                </a:solidFill>
                <a:latin typeface="Times New Roman" panose="02020603050405020304" pitchFamily="18" charset="0"/>
                <a:cs typeface="Times New Roman" panose="02020603050405020304" pitchFamily="18" charset="0"/>
              </a:rPr>
              <a:t>vagus</a:t>
            </a:r>
            <a:r>
              <a:rPr lang="en-US" sz="2400" b="1" dirty="0">
                <a:solidFill>
                  <a:srgbClr val="FFFFFF"/>
                </a:solidFill>
                <a:latin typeface="Times New Roman" panose="02020603050405020304" pitchFamily="18" charset="0"/>
                <a:cs typeface="Times New Roman" panose="02020603050405020304" pitchFamily="18" charset="0"/>
              </a:rPr>
              <a:t> nerves are afferent </a:t>
            </a:r>
            <a:r>
              <a:rPr lang="en-US" sz="2400" b="1" dirty="0" smtClean="0">
                <a:solidFill>
                  <a:srgbClr val="FFFFFF"/>
                </a:solidFill>
                <a:latin typeface="Times New Roman" panose="02020603050405020304" pitchFamily="18" charset="0"/>
                <a:cs typeface="Times New Roman" panose="02020603050405020304" pitchFamily="18" charset="0"/>
              </a:rPr>
              <a:t>rather than </a:t>
            </a:r>
            <a:r>
              <a:rPr lang="en-US" sz="2400" b="1" dirty="0">
                <a:solidFill>
                  <a:srgbClr val="FFFFFF"/>
                </a:solidFill>
                <a:latin typeface="Times New Roman" panose="02020603050405020304" pitchFamily="18" charset="0"/>
                <a:cs typeface="Times New Roman" panose="02020603050405020304" pitchFamily="18" charset="0"/>
              </a:rPr>
              <a:t>efferent. These afferent fibers transmit </a:t>
            </a:r>
            <a:r>
              <a:rPr lang="en-US" sz="2400" b="1" dirty="0" smtClean="0">
                <a:solidFill>
                  <a:srgbClr val="FFFFFF"/>
                </a:solidFill>
                <a:latin typeface="Times New Roman" panose="02020603050405020304" pitchFamily="18" charset="0"/>
                <a:cs typeface="Times New Roman" panose="02020603050405020304" pitchFamily="18" charset="0"/>
              </a:rPr>
              <a:t>sensory signals </a:t>
            </a:r>
            <a:r>
              <a:rPr lang="en-US" sz="2400" b="1" dirty="0">
                <a:solidFill>
                  <a:srgbClr val="FFFFFF"/>
                </a:solidFill>
                <a:latin typeface="Times New Roman" panose="02020603050405020304" pitchFamily="18" charset="0"/>
                <a:cs typeface="Times New Roman" panose="02020603050405020304" pitchFamily="18" charset="0"/>
              </a:rPr>
              <a:t>from the </a:t>
            </a:r>
            <a:r>
              <a:rPr lang="en-US" sz="2400" b="1" dirty="0" smtClean="0">
                <a:solidFill>
                  <a:srgbClr val="FFFFFF"/>
                </a:solidFill>
                <a:latin typeface="Times New Roman" panose="02020603050405020304" pitchFamily="18" charset="0"/>
                <a:cs typeface="Times New Roman" panose="02020603050405020304" pitchFamily="18" charset="0"/>
              </a:rPr>
              <a:t>GI tract </a:t>
            </a:r>
            <a:r>
              <a:rPr lang="en-US" sz="2400" b="1" dirty="0">
                <a:solidFill>
                  <a:srgbClr val="FFFFFF"/>
                </a:solidFill>
                <a:latin typeface="Times New Roman" panose="02020603050405020304" pitchFamily="18" charset="0"/>
                <a:cs typeface="Times New Roman" panose="02020603050405020304" pitchFamily="18" charset="0"/>
              </a:rPr>
              <a:t>into the </a:t>
            </a:r>
            <a:r>
              <a:rPr lang="en-US" sz="2400" b="1" dirty="0" smtClean="0">
                <a:solidFill>
                  <a:srgbClr val="FFFFFF"/>
                </a:solidFill>
                <a:latin typeface="Times New Roman" panose="02020603050405020304" pitchFamily="18" charset="0"/>
                <a:cs typeface="Times New Roman" panose="02020603050405020304" pitchFamily="18" charset="0"/>
              </a:rPr>
              <a:t>brain medulla</a:t>
            </a:r>
            <a:r>
              <a:rPr lang="en-US" sz="2400" b="1" dirty="0">
                <a:solidFill>
                  <a:srgbClr val="FFFFFF"/>
                </a:solidFill>
                <a:latin typeface="Times New Roman" panose="02020603050405020304" pitchFamily="18" charset="0"/>
                <a:cs typeface="Times New Roman" panose="02020603050405020304" pitchFamily="18" charset="0"/>
              </a:rPr>
              <a:t>, which in turn initiates vagal reflex </a:t>
            </a:r>
            <a:r>
              <a:rPr lang="en-US" sz="2400" b="1" dirty="0" smtClean="0">
                <a:solidFill>
                  <a:srgbClr val="FFFFFF"/>
                </a:solidFill>
                <a:latin typeface="Times New Roman" panose="02020603050405020304" pitchFamily="18" charset="0"/>
                <a:cs typeface="Times New Roman" panose="02020603050405020304" pitchFamily="18" charset="0"/>
              </a:rPr>
              <a:t>signals (</a:t>
            </a:r>
            <a:r>
              <a:rPr lang="en-US" sz="2400" b="1" dirty="0" err="1" smtClean="0">
                <a:solidFill>
                  <a:srgbClr val="FFFFFF"/>
                </a:solidFill>
                <a:latin typeface="Times New Roman" panose="02020603050405020304" pitchFamily="18" charset="0"/>
                <a:cs typeface="Times New Roman" panose="02020603050405020304" pitchFamily="18" charset="0"/>
              </a:rPr>
              <a:t>vagovagal</a:t>
            </a:r>
            <a:r>
              <a:rPr lang="en-US" sz="2400" b="1" dirty="0" smtClean="0">
                <a:solidFill>
                  <a:srgbClr val="FFFFFF"/>
                </a:solidFill>
                <a:latin typeface="Times New Roman" panose="02020603050405020304" pitchFamily="18" charset="0"/>
                <a:cs typeface="Times New Roman" panose="02020603050405020304" pitchFamily="18" charset="0"/>
              </a:rPr>
              <a:t> reflexes).</a:t>
            </a:r>
            <a:endParaRPr lang="en-US" sz="24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7611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25760"/>
            <a:ext cx="8422704" cy="1143000"/>
          </a:xfrm>
        </p:spPr>
        <p:txBody>
          <a:bodyPr/>
          <a:lstStyle/>
          <a:p>
            <a:r>
              <a:rPr lang="en-US" sz="6000" dirty="0">
                <a:latin typeface="Times New Roman" panose="02020603050405020304" pitchFamily="18" charset="0"/>
                <a:cs typeface="Times New Roman" panose="02020603050405020304" pitchFamily="18" charset="0"/>
              </a:rPr>
              <a:t>Gastrointestinal Reflexes</a:t>
            </a:r>
          </a:p>
        </p:txBody>
      </p:sp>
      <p:sp>
        <p:nvSpPr>
          <p:cNvPr id="3" name="Content Placeholder 2"/>
          <p:cNvSpPr>
            <a:spLocks noGrp="1"/>
          </p:cNvSpPr>
          <p:nvPr>
            <p:ph idx="1"/>
          </p:nvPr>
        </p:nvSpPr>
        <p:spPr>
          <a:xfrm>
            <a:off x="-50549" y="1330424"/>
            <a:ext cx="9303069" cy="4114800"/>
          </a:xfrm>
        </p:spPr>
        <p:txBody>
          <a:bodyPr/>
          <a:lstStyle/>
          <a:p>
            <a:r>
              <a:rPr lang="en-US" sz="3600" b="1" dirty="0">
                <a:solidFill>
                  <a:srgbClr val="FFFFFF"/>
                </a:solidFill>
                <a:latin typeface="Times New Roman" panose="02020603050405020304" pitchFamily="18" charset="0"/>
                <a:cs typeface="Times New Roman" panose="02020603050405020304" pitchFamily="18" charset="0"/>
              </a:rPr>
              <a:t>The anatomical arrangement of the enteric </a:t>
            </a:r>
            <a:r>
              <a:rPr lang="en-US" sz="3600" b="1" dirty="0" smtClean="0">
                <a:solidFill>
                  <a:srgbClr val="FFFFFF"/>
                </a:solidFill>
                <a:latin typeface="Times New Roman" panose="02020603050405020304" pitchFamily="18" charset="0"/>
                <a:cs typeface="Times New Roman" panose="02020603050405020304" pitchFamily="18" charset="0"/>
              </a:rPr>
              <a:t>nervous system </a:t>
            </a:r>
            <a:r>
              <a:rPr lang="en-US" sz="3600" b="1" dirty="0">
                <a:solidFill>
                  <a:srgbClr val="FFFFFF"/>
                </a:solidFill>
                <a:latin typeface="Times New Roman" panose="02020603050405020304" pitchFamily="18" charset="0"/>
                <a:cs typeface="Times New Roman" panose="02020603050405020304" pitchFamily="18" charset="0"/>
              </a:rPr>
              <a:t>and its connections with the sympathetic </a:t>
            </a:r>
            <a:r>
              <a:rPr lang="en-US" sz="3600" b="1" dirty="0" smtClean="0">
                <a:solidFill>
                  <a:srgbClr val="FFFFFF"/>
                </a:solidFill>
                <a:latin typeface="Times New Roman" panose="02020603050405020304" pitchFamily="18" charset="0"/>
                <a:cs typeface="Times New Roman" panose="02020603050405020304" pitchFamily="18" charset="0"/>
              </a:rPr>
              <a:t>and parasympathetic </a:t>
            </a:r>
            <a:r>
              <a:rPr lang="en-US" sz="3600" b="1" dirty="0">
                <a:solidFill>
                  <a:srgbClr val="FFFFFF"/>
                </a:solidFill>
                <a:latin typeface="Times New Roman" panose="02020603050405020304" pitchFamily="18" charset="0"/>
                <a:cs typeface="Times New Roman" panose="02020603050405020304" pitchFamily="18" charset="0"/>
              </a:rPr>
              <a:t>systems support </a:t>
            </a:r>
            <a:r>
              <a:rPr lang="en-US" sz="3600" b="1" u="sng" dirty="0">
                <a:solidFill>
                  <a:srgbClr val="FFFFFF"/>
                </a:solidFill>
                <a:latin typeface="Times New Roman" panose="02020603050405020304" pitchFamily="18" charset="0"/>
                <a:cs typeface="Times New Roman" panose="02020603050405020304" pitchFamily="18" charset="0"/>
              </a:rPr>
              <a:t>three types of </a:t>
            </a:r>
            <a:r>
              <a:rPr lang="en-US" sz="3600" b="1" u="sng" dirty="0" smtClean="0">
                <a:solidFill>
                  <a:srgbClr val="FFFFFF"/>
                </a:solidFill>
                <a:latin typeface="Times New Roman" panose="02020603050405020304" pitchFamily="18" charset="0"/>
                <a:cs typeface="Times New Roman" panose="02020603050405020304" pitchFamily="18" charset="0"/>
              </a:rPr>
              <a:t>GI reflexes </a:t>
            </a:r>
            <a:r>
              <a:rPr lang="en-US" sz="3600" b="1" dirty="0">
                <a:solidFill>
                  <a:srgbClr val="FFFFFF"/>
                </a:solidFill>
                <a:latin typeface="Times New Roman" panose="02020603050405020304" pitchFamily="18" charset="0"/>
                <a:cs typeface="Times New Roman" panose="02020603050405020304" pitchFamily="18" charset="0"/>
              </a:rPr>
              <a:t>that are essential to </a:t>
            </a:r>
            <a:r>
              <a:rPr lang="en-US" sz="3600" b="1" dirty="0" smtClean="0">
                <a:solidFill>
                  <a:srgbClr val="FFFFFF"/>
                </a:solidFill>
                <a:latin typeface="Times New Roman" panose="02020603050405020304" pitchFamily="18" charset="0"/>
                <a:cs typeface="Times New Roman" panose="02020603050405020304" pitchFamily="18" charset="0"/>
              </a:rPr>
              <a:t>GI control</a:t>
            </a:r>
            <a:r>
              <a:rPr lang="en-US" sz="3600" b="1" dirty="0">
                <a:solidFill>
                  <a:srgbClr val="FFFFFF"/>
                </a:solidFill>
                <a:latin typeface="Times New Roman" panose="02020603050405020304" pitchFamily="18" charset="0"/>
                <a:cs typeface="Times New Roman" panose="02020603050405020304" pitchFamily="18" charset="0"/>
              </a:rPr>
              <a:t>. </a:t>
            </a:r>
            <a:endParaRPr lang="en-US" sz="3600" b="1" dirty="0" smtClean="0">
              <a:solidFill>
                <a:srgbClr val="FFFFFF"/>
              </a:solidFill>
              <a:latin typeface="Times New Roman" panose="02020603050405020304" pitchFamily="18" charset="0"/>
              <a:cs typeface="Times New Roman" panose="02020603050405020304" pitchFamily="18" charset="0"/>
            </a:endParaRPr>
          </a:p>
          <a:p>
            <a:r>
              <a:rPr lang="en-US" sz="3600" b="1" u="sng" dirty="0" smtClean="0">
                <a:solidFill>
                  <a:srgbClr val="FFFFFF"/>
                </a:solidFill>
                <a:latin typeface="Times New Roman" panose="02020603050405020304" pitchFamily="18" charset="0"/>
                <a:cs typeface="Times New Roman" panose="02020603050405020304" pitchFamily="18" charset="0"/>
              </a:rPr>
              <a:t>They </a:t>
            </a:r>
            <a:r>
              <a:rPr lang="en-US" sz="3600" b="1" u="sng" dirty="0">
                <a:solidFill>
                  <a:srgbClr val="FFFFFF"/>
                </a:solidFill>
                <a:latin typeface="Times New Roman" panose="02020603050405020304" pitchFamily="18" charset="0"/>
                <a:cs typeface="Times New Roman" panose="02020603050405020304" pitchFamily="18" charset="0"/>
              </a:rPr>
              <a:t>are the following</a:t>
            </a:r>
            <a:r>
              <a:rPr lang="en-US" sz="3600" b="1" u="sng" dirty="0" smtClean="0">
                <a:solidFill>
                  <a:srgbClr val="FFFFFF"/>
                </a:solidFill>
                <a:latin typeface="Times New Roman" panose="02020603050405020304" pitchFamily="18" charset="0"/>
                <a:cs typeface="Times New Roman" panose="02020603050405020304" pitchFamily="18" charset="0"/>
              </a:rPr>
              <a:t>:</a:t>
            </a:r>
          </a:p>
          <a:p>
            <a:pPr marL="514350" indent="-514350">
              <a:buAutoNum type="arabicPeriod"/>
            </a:pPr>
            <a:r>
              <a:rPr lang="en-US" sz="3600" b="1" i="1" dirty="0" smtClean="0">
                <a:solidFill>
                  <a:srgbClr val="FFFFFF"/>
                </a:solidFill>
                <a:latin typeface="Times New Roman" panose="02020603050405020304" pitchFamily="18" charset="0"/>
                <a:cs typeface="Times New Roman" panose="02020603050405020304" pitchFamily="18" charset="0"/>
              </a:rPr>
              <a:t>Reflexes </a:t>
            </a:r>
            <a:r>
              <a:rPr lang="en-US" sz="3600" b="1" i="1" dirty="0">
                <a:solidFill>
                  <a:srgbClr val="FFFFFF"/>
                </a:solidFill>
                <a:latin typeface="Times New Roman" panose="02020603050405020304" pitchFamily="18" charset="0"/>
                <a:cs typeface="Times New Roman" panose="02020603050405020304" pitchFamily="18" charset="0"/>
              </a:rPr>
              <a:t>that are integrated entirely within the </a:t>
            </a:r>
            <a:r>
              <a:rPr lang="en-US" sz="3600" b="1" i="1" dirty="0" smtClean="0">
                <a:solidFill>
                  <a:srgbClr val="FFFFFF"/>
                </a:solidFill>
                <a:latin typeface="Times New Roman" panose="02020603050405020304" pitchFamily="18" charset="0"/>
                <a:cs typeface="Times New Roman" panose="02020603050405020304" pitchFamily="18" charset="0"/>
              </a:rPr>
              <a:t>gut wall </a:t>
            </a:r>
            <a:r>
              <a:rPr lang="en-US" sz="3600" b="1" i="1" dirty="0">
                <a:solidFill>
                  <a:srgbClr val="FFFFFF"/>
                </a:solidFill>
                <a:latin typeface="Times New Roman" panose="02020603050405020304" pitchFamily="18" charset="0"/>
                <a:cs typeface="Times New Roman" panose="02020603050405020304" pitchFamily="18" charset="0"/>
              </a:rPr>
              <a:t>enteric nervous system</a:t>
            </a:r>
            <a:r>
              <a:rPr lang="en-US" sz="3600" b="1" i="1" dirty="0" smtClean="0">
                <a:solidFill>
                  <a:srgbClr val="FFFF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45127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744" y="116632"/>
            <a:ext cx="8782744" cy="1143000"/>
          </a:xfrm>
        </p:spPr>
        <p:txBody>
          <a:bodyPr/>
          <a:lstStyle/>
          <a:p>
            <a:r>
              <a:rPr lang="en-US" sz="4800" dirty="0">
                <a:latin typeface="Times New Roman" panose="02020603050405020304" pitchFamily="18" charset="0"/>
                <a:cs typeface="Times New Roman" panose="02020603050405020304" pitchFamily="18" charset="0"/>
              </a:rPr>
              <a:t>Gastrointestinal </a:t>
            </a:r>
            <a:r>
              <a:rPr lang="en-US" sz="4800" dirty="0" smtClean="0">
                <a:latin typeface="Times New Roman" panose="02020603050405020304" pitchFamily="18" charset="0"/>
                <a:cs typeface="Times New Roman" panose="02020603050405020304" pitchFamily="18" charset="0"/>
              </a:rPr>
              <a:t>Reflexes (Cont.)</a:t>
            </a:r>
            <a:endParaRPr lang="en-US" sz="4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2008" y="1052736"/>
            <a:ext cx="8964488" cy="4114800"/>
          </a:xfrm>
        </p:spPr>
        <p:txBody>
          <a:bodyPr/>
          <a:lstStyle/>
          <a:p>
            <a:pPr marL="0" indent="0">
              <a:buNone/>
            </a:pPr>
            <a:r>
              <a:rPr lang="en-US" b="1" dirty="0">
                <a:solidFill>
                  <a:srgbClr val="FFFFFF"/>
                </a:solidFill>
                <a:latin typeface="Times New Roman" panose="02020603050405020304" pitchFamily="18" charset="0"/>
                <a:cs typeface="Times New Roman" panose="02020603050405020304" pitchFamily="18" charset="0"/>
              </a:rPr>
              <a:t>2. </a:t>
            </a:r>
            <a:r>
              <a:rPr lang="en-US" b="1" i="1" dirty="0">
                <a:solidFill>
                  <a:srgbClr val="FFFFFF"/>
                </a:solidFill>
                <a:latin typeface="Times New Roman" panose="02020603050405020304" pitchFamily="18" charset="0"/>
                <a:cs typeface="Times New Roman" panose="02020603050405020304" pitchFamily="18" charset="0"/>
              </a:rPr>
              <a:t>Reflexes from the gut to the prevertebral sympathetic ganglia and then back to the </a:t>
            </a:r>
            <a:r>
              <a:rPr lang="en-US" b="1" i="1" dirty="0" smtClean="0">
                <a:solidFill>
                  <a:srgbClr val="FFFFFF"/>
                </a:solidFill>
                <a:latin typeface="Times New Roman" panose="02020603050405020304" pitchFamily="18" charset="0"/>
                <a:cs typeface="Times New Roman" panose="02020603050405020304" pitchFamily="18" charset="0"/>
              </a:rPr>
              <a:t>GI tract</a:t>
            </a:r>
            <a:r>
              <a:rPr lang="en-US" b="1" i="1" dirty="0">
                <a:solidFill>
                  <a:srgbClr val="FFFFFF"/>
                </a:solidFill>
                <a:latin typeface="Times New Roman" panose="02020603050405020304" pitchFamily="18" charset="0"/>
                <a:cs typeface="Times New Roman" panose="02020603050405020304" pitchFamily="18" charset="0"/>
              </a:rPr>
              <a:t>. </a:t>
            </a:r>
            <a:endParaRPr lang="en-US" b="1" i="1" dirty="0" smtClean="0">
              <a:solidFill>
                <a:srgbClr val="FFFFFF"/>
              </a:solidFill>
              <a:latin typeface="Times New Roman" panose="02020603050405020304" pitchFamily="18" charset="0"/>
              <a:cs typeface="Times New Roman" panose="02020603050405020304" pitchFamily="18" charset="0"/>
            </a:endParaRPr>
          </a:p>
          <a:p>
            <a:r>
              <a:rPr lang="en-US" b="1" dirty="0" smtClean="0">
                <a:solidFill>
                  <a:srgbClr val="FFFFFF"/>
                </a:solidFill>
                <a:latin typeface="Times New Roman" panose="02020603050405020304" pitchFamily="18" charset="0"/>
                <a:cs typeface="Times New Roman" panose="02020603050405020304" pitchFamily="18" charset="0"/>
              </a:rPr>
              <a:t>These </a:t>
            </a:r>
            <a:r>
              <a:rPr lang="en-US" b="1" dirty="0">
                <a:solidFill>
                  <a:srgbClr val="FFFFFF"/>
                </a:solidFill>
                <a:latin typeface="Times New Roman" panose="02020603050405020304" pitchFamily="18" charset="0"/>
                <a:cs typeface="Times New Roman" panose="02020603050405020304" pitchFamily="18" charset="0"/>
              </a:rPr>
              <a:t>reflexes transmit signals long distances to other areas of the </a:t>
            </a:r>
            <a:r>
              <a:rPr lang="en-US" b="1" dirty="0" smtClean="0">
                <a:solidFill>
                  <a:srgbClr val="FFFFFF"/>
                </a:solidFill>
                <a:latin typeface="Times New Roman" panose="02020603050405020304" pitchFamily="18" charset="0"/>
                <a:cs typeface="Times New Roman" panose="02020603050405020304" pitchFamily="18" charset="0"/>
              </a:rPr>
              <a:t>GI tract</a:t>
            </a:r>
            <a:r>
              <a:rPr lang="en-US" b="1" dirty="0">
                <a:solidFill>
                  <a:srgbClr val="FFFFFF"/>
                </a:solidFill>
                <a:latin typeface="Times New Roman" panose="02020603050405020304" pitchFamily="18" charset="0"/>
                <a:cs typeface="Times New Roman" panose="02020603050405020304" pitchFamily="18" charset="0"/>
              </a:rPr>
              <a:t>, such as signals from the stomach to the colon (</a:t>
            </a:r>
            <a:r>
              <a:rPr lang="en-US" b="1" u="sng" dirty="0">
                <a:solidFill>
                  <a:srgbClr val="FFFFFF"/>
                </a:solidFill>
                <a:latin typeface="Times New Roman" panose="02020603050405020304" pitchFamily="18" charset="0"/>
                <a:cs typeface="Times New Roman" panose="02020603050405020304" pitchFamily="18" charset="0"/>
              </a:rPr>
              <a:t>the </a:t>
            </a:r>
            <a:r>
              <a:rPr lang="en-US" b="1" i="1" u="sng" dirty="0" err="1">
                <a:solidFill>
                  <a:srgbClr val="FFFFFF"/>
                </a:solidFill>
                <a:latin typeface="Times New Roman" panose="02020603050405020304" pitchFamily="18" charset="0"/>
                <a:cs typeface="Times New Roman" panose="02020603050405020304" pitchFamily="18" charset="0"/>
              </a:rPr>
              <a:t>gastrocolic</a:t>
            </a:r>
            <a:r>
              <a:rPr lang="en-US" b="1" i="1" u="sng" dirty="0">
                <a:solidFill>
                  <a:srgbClr val="FFFFFF"/>
                </a:solidFill>
                <a:latin typeface="Times New Roman" panose="02020603050405020304" pitchFamily="18" charset="0"/>
                <a:cs typeface="Times New Roman" panose="02020603050405020304" pitchFamily="18" charset="0"/>
              </a:rPr>
              <a:t> reflex</a:t>
            </a:r>
            <a:r>
              <a:rPr lang="en-US" b="1" dirty="0">
                <a:solidFill>
                  <a:srgbClr val="FFFFFF"/>
                </a:solidFill>
                <a:latin typeface="Times New Roman" panose="02020603050405020304" pitchFamily="18" charset="0"/>
                <a:cs typeface="Times New Roman" panose="02020603050405020304" pitchFamily="18" charset="0"/>
              </a:rPr>
              <a:t>), signals from the colon and small intestine to inhibit stomach motility and stomach secretion (</a:t>
            </a:r>
            <a:r>
              <a:rPr lang="en-US" b="1" u="sng" dirty="0">
                <a:solidFill>
                  <a:srgbClr val="FFFFFF"/>
                </a:solidFill>
                <a:latin typeface="Times New Roman" panose="02020603050405020304" pitchFamily="18" charset="0"/>
                <a:cs typeface="Times New Roman" panose="02020603050405020304" pitchFamily="18" charset="0"/>
              </a:rPr>
              <a:t>the </a:t>
            </a:r>
            <a:r>
              <a:rPr lang="en-US" b="1" i="1" u="sng" dirty="0" err="1">
                <a:solidFill>
                  <a:srgbClr val="FFFFFF"/>
                </a:solidFill>
                <a:latin typeface="Times New Roman" panose="02020603050405020304" pitchFamily="18" charset="0"/>
                <a:cs typeface="Times New Roman" panose="02020603050405020304" pitchFamily="18" charset="0"/>
              </a:rPr>
              <a:t>enterogastric</a:t>
            </a:r>
            <a:r>
              <a:rPr lang="en-US" b="1" i="1" u="sng" dirty="0">
                <a:solidFill>
                  <a:srgbClr val="FFFFFF"/>
                </a:solidFill>
                <a:latin typeface="Times New Roman" panose="02020603050405020304" pitchFamily="18" charset="0"/>
                <a:cs typeface="Times New Roman" panose="02020603050405020304" pitchFamily="18" charset="0"/>
              </a:rPr>
              <a:t> reflexes</a:t>
            </a:r>
            <a:r>
              <a:rPr lang="en-US" b="1" dirty="0">
                <a:solidFill>
                  <a:srgbClr val="FFFFFF"/>
                </a:solidFill>
                <a:latin typeface="Times New Roman" panose="02020603050405020304" pitchFamily="18" charset="0"/>
                <a:cs typeface="Times New Roman" panose="02020603050405020304" pitchFamily="18" charset="0"/>
              </a:rPr>
              <a:t>), and reflexes from the colon to inhibit emptying of </a:t>
            </a:r>
            <a:r>
              <a:rPr lang="en-US" b="1" dirty="0" err="1">
                <a:solidFill>
                  <a:srgbClr val="FFFFFF"/>
                </a:solidFill>
                <a:latin typeface="Times New Roman" panose="02020603050405020304" pitchFamily="18" charset="0"/>
                <a:cs typeface="Times New Roman" panose="02020603050405020304" pitchFamily="18" charset="0"/>
              </a:rPr>
              <a:t>ileal</a:t>
            </a:r>
            <a:r>
              <a:rPr lang="en-US" b="1" dirty="0">
                <a:solidFill>
                  <a:srgbClr val="FFFFFF"/>
                </a:solidFill>
                <a:latin typeface="Times New Roman" panose="02020603050405020304" pitchFamily="18" charset="0"/>
                <a:cs typeface="Times New Roman" panose="02020603050405020304" pitchFamily="18" charset="0"/>
              </a:rPr>
              <a:t> contents into the colon (</a:t>
            </a:r>
            <a:r>
              <a:rPr lang="en-US" b="1" u="sng" dirty="0">
                <a:solidFill>
                  <a:srgbClr val="FFFFFF"/>
                </a:solidFill>
                <a:latin typeface="Times New Roman" panose="02020603050405020304" pitchFamily="18" charset="0"/>
                <a:cs typeface="Times New Roman" panose="02020603050405020304" pitchFamily="18" charset="0"/>
              </a:rPr>
              <a:t>the </a:t>
            </a:r>
            <a:r>
              <a:rPr lang="en-US" b="1" i="1" u="sng" dirty="0" err="1">
                <a:solidFill>
                  <a:srgbClr val="FFFFFF"/>
                </a:solidFill>
                <a:latin typeface="Times New Roman" panose="02020603050405020304" pitchFamily="18" charset="0"/>
                <a:cs typeface="Times New Roman" panose="02020603050405020304" pitchFamily="18" charset="0"/>
              </a:rPr>
              <a:t>colonoileal</a:t>
            </a:r>
            <a:r>
              <a:rPr lang="en-US" b="1" i="1" u="sng" dirty="0">
                <a:solidFill>
                  <a:srgbClr val="FFFFFF"/>
                </a:solidFill>
                <a:latin typeface="Times New Roman" panose="02020603050405020304" pitchFamily="18" charset="0"/>
                <a:cs typeface="Times New Roman" panose="02020603050405020304" pitchFamily="18" charset="0"/>
              </a:rPr>
              <a:t> reflex</a:t>
            </a:r>
            <a:r>
              <a:rPr lang="en-US" b="1" dirty="0" smtClean="0">
                <a:solidFill>
                  <a:srgbClr val="FFFF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631581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488" y="-243408"/>
            <a:ext cx="8455968" cy="1143000"/>
          </a:xfrm>
        </p:spPr>
        <p:txBody>
          <a:bodyPr/>
          <a:lstStyle/>
          <a:p>
            <a:r>
              <a:rPr lang="en-US" sz="4400" dirty="0">
                <a:latin typeface="Times New Roman" panose="02020603050405020304" pitchFamily="18" charset="0"/>
                <a:cs typeface="Times New Roman" panose="02020603050405020304" pitchFamily="18" charset="0"/>
              </a:rPr>
              <a:t>Gastrointestinal Reflexes (Cont.)</a:t>
            </a:r>
          </a:p>
        </p:txBody>
      </p:sp>
      <p:sp>
        <p:nvSpPr>
          <p:cNvPr id="3" name="Content Placeholder 2"/>
          <p:cNvSpPr>
            <a:spLocks noGrp="1"/>
          </p:cNvSpPr>
          <p:nvPr>
            <p:ph idx="1"/>
          </p:nvPr>
        </p:nvSpPr>
        <p:spPr>
          <a:xfrm>
            <a:off x="107504" y="764704"/>
            <a:ext cx="9145016" cy="4114800"/>
          </a:xfrm>
        </p:spPr>
        <p:txBody>
          <a:bodyPr/>
          <a:lstStyle/>
          <a:p>
            <a:pPr marL="0" indent="0">
              <a:buNone/>
            </a:pPr>
            <a:r>
              <a:rPr lang="en-US" b="1" dirty="0">
                <a:solidFill>
                  <a:srgbClr val="FFFFFF"/>
                </a:solidFill>
                <a:latin typeface="Times New Roman" panose="02020603050405020304" pitchFamily="18" charset="0"/>
                <a:cs typeface="Times New Roman" panose="02020603050405020304" pitchFamily="18" charset="0"/>
              </a:rPr>
              <a:t>3. </a:t>
            </a:r>
            <a:r>
              <a:rPr lang="en-US" b="1" i="1" dirty="0">
                <a:solidFill>
                  <a:srgbClr val="FFFFFF"/>
                </a:solidFill>
                <a:latin typeface="Times New Roman" panose="02020603050405020304" pitchFamily="18" charset="0"/>
                <a:cs typeface="Times New Roman" panose="02020603050405020304" pitchFamily="18" charset="0"/>
              </a:rPr>
              <a:t>Reflexes from the gut to the spinal cord or brain stem and then back to the </a:t>
            </a:r>
            <a:r>
              <a:rPr lang="en-US" b="1" i="1" dirty="0" smtClean="0">
                <a:solidFill>
                  <a:srgbClr val="FFFFFF"/>
                </a:solidFill>
                <a:latin typeface="Times New Roman" panose="02020603050405020304" pitchFamily="18" charset="0"/>
                <a:cs typeface="Times New Roman" panose="02020603050405020304" pitchFamily="18" charset="0"/>
              </a:rPr>
              <a:t>GI tract</a:t>
            </a:r>
            <a:r>
              <a:rPr lang="en-US" b="1" i="1" dirty="0">
                <a:solidFill>
                  <a:srgbClr val="FFFFFF"/>
                </a:solidFill>
                <a:latin typeface="Times New Roman" panose="02020603050405020304" pitchFamily="18" charset="0"/>
                <a:cs typeface="Times New Roman" panose="02020603050405020304" pitchFamily="18" charset="0"/>
              </a:rPr>
              <a:t>. </a:t>
            </a:r>
            <a:endParaRPr lang="en-US" b="1" i="1" dirty="0" smtClean="0">
              <a:solidFill>
                <a:srgbClr val="FFFFFF"/>
              </a:solidFill>
              <a:latin typeface="Times New Roman" panose="02020603050405020304" pitchFamily="18" charset="0"/>
              <a:cs typeface="Times New Roman" panose="02020603050405020304" pitchFamily="18" charset="0"/>
            </a:endParaRPr>
          </a:p>
          <a:p>
            <a:r>
              <a:rPr lang="en-US" b="1" dirty="0" smtClean="0">
                <a:solidFill>
                  <a:srgbClr val="FFFFFF"/>
                </a:solidFill>
                <a:latin typeface="Times New Roman" panose="02020603050405020304" pitchFamily="18" charset="0"/>
                <a:cs typeface="Times New Roman" panose="02020603050405020304" pitchFamily="18" charset="0"/>
              </a:rPr>
              <a:t>These include: </a:t>
            </a:r>
            <a:r>
              <a:rPr lang="en-US" b="1" dirty="0">
                <a:solidFill>
                  <a:srgbClr val="FFFFFF"/>
                </a:solidFill>
                <a:latin typeface="Times New Roman" panose="02020603050405020304" pitchFamily="18" charset="0"/>
                <a:cs typeface="Times New Roman" panose="02020603050405020304" pitchFamily="18" charset="0"/>
              </a:rPr>
              <a:t>(1) reflexes from the stomach and duodenum to the brain stem and back to the stomach—by way of the </a:t>
            </a:r>
            <a:r>
              <a:rPr lang="en-US" b="1" dirty="0" err="1">
                <a:solidFill>
                  <a:srgbClr val="FFFFFF"/>
                </a:solidFill>
                <a:latin typeface="Times New Roman" panose="02020603050405020304" pitchFamily="18" charset="0"/>
                <a:cs typeface="Times New Roman" panose="02020603050405020304" pitchFamily="18" charset="0"/>
              </a:rPr>
              <a:t>vagus</a:t>
            </a:r>
            <a:r>
              <a:rPr lang="en-US" b="1" dirty="0">
                <a:solidFill>
                  <a:srgbClr val="FFFFFF"/>
                </a:solidFill>
                <a:latin typeface="Times New Roman" panose="02020603050405020304" pitchFamily="18" charset="0"/>
                <a:cs typeface="Times New Roman" panose="02020603050405020304" pitchFamily="18" charset="0"/>
              </a:rPr>
              <a:t> nerves—to control gastric motor and secretory activity; (2) pain reflexes that cause general inhibition of the entire </a:t>
            </a:r>
            <a:r>
              <a:rPr lang="en-US" b="1" dirty="0" smtClean="0">
                <a:solidFill>
                  <a:srgbClr val="FFFFFF"/>
                </a:solidFill>
                <a:latin typeface="Times New Roman" panose="02020603050405020304" pitchFamily="18" charset="0"/>
                <a:cs typeface="Times New Roman" panose="02020603050405020304" pitchFamily="18" charset="0"/>
              </a:rPr>
              <a:t>GI tract</a:t>
            </a:r>
            <a:r>
              <a:rPr lang="en-US" b="1" dirty="0">
                <a:solidFill>
                  <a:srgbClr val="FFFFFF"/>
                </a:solidFill>
                <a:latin typeface="Times New Roman" panose="02020603050405020304" pitchFamily="18" charset="0"/>
                <a:cs typeface="Times New Roman" panose="02020603050405020304" pitchFamily="18" charset="0"/>
              </a:rPr>
              <a:t>; and (3) defecation reflexes that travel from the colon and rectum to the spinal cord and back again to produce the powerful colonic, rectal, and abdominal contractions required for defecation (the defecation reflexes</a:t>
            </a:r>
            <a:r>
              <a:rPr lang="en-US" b="1" dirty="0" smtClean="0">
                <a:solidFill>
                  <a:srgbClr val="FFFFFF"/>
                </a:solidFill>
                <a:latin typeface="Times New Roman" panose="02020603050405020304" pitchFamily="18" charset="0"/>
                <a:cs typeface="Times New Roman" panose="02020603050405020304" pitchFamily="18" charset="0"/>
              </a:rPr>
              <a:t>).</a:t>
            </a:r>
            <a:endParaRPr lang="en-US"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07696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667000"/>
            <a:ext cx="7772400" cy="1143000"/>
          </a:xfrm>
        </p:spPr>
        <p:txBody>
          <a:bodyPr/>
          <a:lstStyle/>
          <a:p>
            <a:r>
              <a:rPr lang="en-US" sz="7200" dirty="0">
                <a:latin typeface="Times New Roman" panose="02020603050405020304" pitchFamily="18" charset="0"/>
                <a:cs typeface="Times New Roman" panose="02020603050405020304" pitchFamily="18" charset="0"/>
              </a:rPr>
              <a:t>Hormonal Control of</a:t>
            </a:r>
            <a:br>
              <a:rPr lang="en-US" sz="7200" dirty="0">
                <a:latin typeface="Times New Roman" panose="02020603050405020304" pitchFamily="18" charset="0"/>
                <a:cs typeface="Times New Roman" panose="02020603050405020304" pitchFamily="18" charset="0"/>
              </a:rPr>
            </a:br>
            <a:r>
              <a:rPr lang="en-US" sz="7200" dirty="0">
                <a:latin typeface="Times New Roman" panose="02020603050405020304" pitchFamily="18" charset="0"/>
                <a:cs typeface="Times New Roman" panose="02020603050405020304" pitchFamily="18" charset="0"/>
              </a:rPr>
              <a:t>Gastrointestinal Motility</a:t>
            </a:r>
          </a:p>
        </p:txBody>
      </p:sp>
    </p:spTree>
    <p:extLst>
      <p:ext uri="{BB962C8B-B14F-4D97-AF65-F5344CB8AC3E}">
        <p14:creationId xmlns:p14="http://schemas.microsoft.com/office/powerpoint/2010/main" val="233972567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28"/>
            <a:ext cx="7772400" cy="962012"/>
          </a:xfrm>
        </p:spPr>
        <p:txBody>
          <a:bodyPr/>
          <a:lstStyle/>
          <a:p>
            <a:r>
              <a:rPr lang="en-US" sz="5400" dirty="0" smtClean="0">
                <a:latin typeface="Times New Roman" panose="02020603050405020304" pitchFamily="18" charset="0"/>
                <a:cs typeface="Times New Roman" panose="02020603050405020304" pitchFamily="18" charset="0"/>
              </a:rPr>
              <a:t>Gastrointestinal</a:t>
            </a:r>
            <a:r>
              <a:rPr lang="en-US" sz="5400" dirty="0" smtClean="0"/>
              <a:t> Peptides </a:t>
            </a:r>
            <a:endParaRPr lang="ar-SA" sz="5400" dirty="0"/>
          </a:p>
        </p:txBody>
      </p:sp>
      <p:pic>
        <p:nvPicPr>
          <p:cNvPr id="3" name="Picture 2" descr="GI Pepties.jpg"/>
          <p:cNvPicPr>
            <a:picLocks noChangeAspect="1"/>
          </p:cNvPicPr>
          <p:nvPr/>
        </p:nvPicPr>
        <p:blipFill>
          <a:blip r:embed="rId2"/>
          <a:stretch>
            <a:fillRect/>
          </a:stretch>
        </p:blipFill>
        <p:spPr>
          <a:xfrm>
            <a:off x="1691680" y="884150"/>
            <a:ext cx="5760640" cy="5886785"/>
          </a:xfrm>
          <a:prstGeom prst="rect">
            <a:avLst/>
          </a:prstGeom>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88769862"/>
              </p:ext>
            </p:extLst>
          </p:nvPr>
        </p:nvGraphicFramePr>
        <p:xfrm>
          <a:off x="35496" y="140669"/>
          <a:ext cx="9058273" cy="6632321"/>
        </p:xfrm>
        <a:graphic>
          <a:graphicData uri="http://schemas.openxmlformats.org/drawingml/2006/table">
            <a:tbl>
              <a:tblPr/>
              <a:tblGrid>
                <a:gridCol w="2192102"/>
                <a:gridCol w="1985574"/>
                <a:gridCol w="1844265"/>
                <a:gridCol w="3036332"/>
              </a:tblGrid>
              <a:tr h="346921">
                <a:tc>
                  <a:txBody>
                    <a:bodyPr/>
                    <a:lstStyle/>
                    <a:p>
                      <a:pPr algn="l" rtl="0">
                        <a:lnSpc>
                          <a:spcPct val="115000"/>
                        </a:lnSpc>
                        <a:spcAft>
                          <a:spcPts val="0"/>
                        </a:spcAft>
                      </a:pPr>
                      <a:r>
                        <a:rPr lang="en-US" sz="1200" b="1" dirty="0">
                          <a:solidFill>
                            <a:srgbClr val="000000"/>
                          </a:solidFill>
                          <a:latin typeface="Arial"/>
                          <a:ea typeface="Times New Roman"/>
                          <a:cs typeface="Arial"/>
                        </a:rPr>
                        <a:t>Hormone</a:t>
                      </a:r>
                      <a:endParaRPr lang="en-US" sz="1400" dirty="0">
                        <a:latin typeface="Calibri"/>
                        <a:ea typeface="Calibri"/>
                        <a:cs typeface="Arial"/>
                      </a:endParaRPr>
                    </a:p>
                  </a:txBody>
                  <a:tcPr marL="7565" marR="7565" marT="7565" marB="7565" anchor="b">
                    <a:lnL w="28575" cap="flat" cmpd="sng" algn="ctr">
                      <a:solidFill>
                        <a:srgbClr val="DEDEDE"/>
                      </a:solidFill>
                      <a:prstDash val="solid"/>
                      <a:round/>
                      <a:headEnd type="none" w="med" len="med"/>
                      <a:tailEnd type="none" w="med" len="med"/>
                    </a:lnL>
                    <a:lnR>
                      <a:noFill/>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c>
                  <a:txBody>
                    <a:bodyPr/>
                    <a:lstStyle/>
                    <a:p>
                      <a:pPr algn="l" rtl="0">
                        <a:lnSpc>
                          <a:spcPct val="115000"/>
                        </a:lnSpc>
                        <a:spcAft>
                          <a:spcPts val="0"/>
                        </a:spcAft>
                      </a:pPr>
                      <a:r>
                        <a:rPr lang="en-US" sz="1200" b="1">
                          <a:solidFill>
                            <a:srgbClr val="000000"/>
                          </a:solidFill>
                          <a:latin typeface="Arial"/>
                          <a:ea typeface="Times New Roman"/>
                          <a:cs typeface="Arial"/>
                        </a:rPr>
                        <a:t>Site of Secretion</a:t>
                      </a:r>
                      <a:endParaRPr lang="en-US" sz="1400">
                        <a:latin typeface="Calibri"/>
                        <a:ea typeface="Calibri"/>
                        <a:cs typeface="Arial"/>
                      </a:endParaRPr>
                    </a:p>
                  </a:txBody>
                  <a:tcPr marL="7565" marR="7565" marT="7565" marB="7565" anchor="b">
                    <a:lnL>
                      <a:noFill/>
                    </a:lnL>
                    <a:lnR>
                      <a:noFill/>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c>
                  <a:txBody>
                    <a:bodyPr/>
                    <a:lstStyle/>
                    <a:p>
                      <a:pPr algn="l" rtl="0">
                        <a:lnSpc>
                          <a:spcPct val="115000"/>
                        </a:lnSpc>
                        <a:spcAft>
                          <a:spcPts val="0"/>
                        </a:spcAft>
                      </a:pPr>
                      <a:r>
                        <a:rPr lang="en-US" sz="1200" b="1">
                          <a:solidFill>
                            <a:srgbClr val="000000"/>
                          </a:solidFill>
                          <a:latin typeface="Arial"/>
                          <a:ea typeface="Times New Roman"/>
                          <a:cs typeface="Arial"/>
                        </a:rPr>
                        <a:t>Stimuli for Secretion</a:t>
                      </a:r>
                      <a:endParaRPr lang="en-US" sz="1400">
                        <a:latin typeface="Calibri"/>
                        <a:ea typeface="Calibri"/>
                        <a:cs typeface="Arial"/>
                      </a:endParaRPr>
                    </a:p>
                  </a:txBody>
                  <a:tcPr marL="7565" marR="7565" marT="7565" marB="7565" anchor="b">
                    <a:lnL>
                      <a:noFill/>
                    </a:lnL>
                    <a:lnR>
                      <a:noFill/>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c>
                  <a:txBody>
                    <a:bodyPr/>
                    <a:lstStyle/>
                    <a:p>
                      <a:pPr algn="l" rtl="0">
                        <a:lnSpc>
                          <a:spcPct val="115000"/>
                        </a:lnSpc>
                        <a:spcAft>
                          <a:spcPts val="0"/>
                        </a:spcAft>
                      </a:pPr>
                      <a:r>
                        <a:rPr lang="en-US" sz="1200" b="1">
                          <a:solidFill>
                            <a:srgbClr val="000000"/>
                          </a:solidFill>
                          <a:latin typeface="Arial"/>
                          <a:ea typeface="Times New Roman"/>
                          <a:cs typeface="Arial"/>
                        </a:rPr>
                        <a:t>Actions</a:t>
                      </a:r>
                      <a:endParaRPr lang="en-US" sz="1400">
                        <a:latin typeface="Calibri"/>
                        <a:ea typeface="Calibri"/>
                        <a:cs typeface="Arial"/>
                      </a:endParaRPr>
                    </a:p>
                  </a:txBody>
                  <a:tcPr marL="7565" marR="7565" marT="7565" marB="7565" anchor="b">
                    <a:lnL>
                      <a:noFill/>
                    </a:lnL>
                    <a:lnR w="28575" cap="flat" cmpd="sng" algn="ctr">
                      <a:solidFill>
                        <a:srgbClr val="DEDEDE"/>
                      </a:solidFill>
                      <a:prstDash val="solid"/>
                      <a:round/>
                      <a:headEnd type="none" w="med" len="med"/>
                      <a:tailEnd type="none" w="med" len="med"/>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r>
              <a:tr h="1022878">
                <a:tc>
                  <a:txBody>
                    <a:bodyPr/>
                    <a:lstStyle/>
                    <a:p>
                      <a:pPr algn="l" rtl="0">
                        <a:lnSpc>
                          <a:spcPct val="115000"/>
                        </a:lnSpc>
                        <a:spcAft>
                          <a:spcPts val="0"/>
                        </a:spcAft>
                      </a:pPr>
                      <a:r>
                        <a:rPr lang="en-US" sz="1400" b="1" dirty="0" err="1">
                          <a:solidFill>
                            <a:srgbClr val="000000"/>
                          </a:solidFill>
                          <a:latin typeface="Arial"/>
                          <a:ea typeface="Times New Roman"/>
                          <a:cs typeface="Arial"/>
                        </a:rPr>
                        <a:t>Gastrin</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1" dirty="0">
                          <a:solidFill>
                            <a:srgbClr val="000000"/>
                          </a:solidFill>
                          <a:latin typeface="Arial"/>
                          <a:ea typeface="Times New Roman"/>
                          <a:cs typeface="Arial"/>
                        </a:rPr>
                        <a:t>G cells of the </a:t>
                      </a:r>
                      <a:r>
                        <a:rPr lang="en-US" sz="1400" b="1" dirty="0" smtClean="0">
                          <a:solidFill>
                            <a:srgbClr val="000000"/>
                          </a:solidFill>
                          <a:latin typeface="Arial"/>
                          <a:ea typeface="Times New Roman"/>
                          <a:cs typeface="Arial"/>
                        </a:rPr>
                        <a:t>antrum,</a:t>
                      </a:r>
                      <a:r>
                        <a:rPr lang="en-US" sz="1400" b="1" baseline="0" dirty="0" smtClean="0">
                          <a:solidFill>
                            <a:srgbClr val="000000"/>
                          </a:solidFill>
                          <a:latin typeface="Arial"/>
                          <a:ea typeface="Times New Roman"/>
                          <a:cs typeface="Arial"/>
                        </a:rPr>
                        <a:t> </a:t>
                      </a:r>
                      <a:r>
                        <a:rPr lang="en-US" sz="1400" b="1" dirty="0" smtClean="0">
                          <a:solidFill>
                            <a:srgbClr val="000000"/>
                          </a:solidFill>
                          <a:latin typeface="Arial"/>
                          <a:ea typeface="Times New Roman"/>
                          <a:cs typeface="Arial"/>
                        </a:rPr>
                        <a:t>duodenum and jejunum</a:t>
                      </a:r>
                      <a:endParaRPr lang="en-US" sz="1400" dirty="0" smtClean="0">
                        <a:latin typeface="Calibri"/>
                        <a:ea typeface="Calibri"/>
                        <a:cs typeface="Arial"/>
                      </a:endParaRPr>
                    </a:p>
                    <a:p>
                      <a:pPr algn="l" rtl="0">
                        <a:lnSpc>
                          <a:spcPct val="115000"/>
                        </a:lnSpc>
                        <a:spcAft>
                          <a:spcPts val="0"/>
                        </a:spcAft>
                      </a:pP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smtClean="0">
                          <a:solidFill>
                            <a:srgbClr val="000000"/>
                          </a:solidFill>
                          <a:latin typeface="Arial"/>
                          <a:ea typeface="Times New Roman"/>
                          <a:cs typeface="Arial"/>
                        </a:rPr>
                        <a:t>Protein</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Distention of the stomach</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Vagal stimulation (GRP</a:t>
                      </a:r>
                      <a:r>
                        <a:rPr lang="en-US" sz="1400" b="1" dirty="0" smtClean="0">
                          <a:solidFill>
                            <a:srgbClr val="000000"/>
                          </a:solidFill>
                          <a:latin typeface="Arial"/>
                          <a:ea typeface="Times New Roman"/>
                          <a:cs typeface="Arial"/>
                        </a:rPr>
                        <a:t>)</a:t>
                      </a:r>
                    </a:p>
                    <a:p>
                      <a:pPr algn="l" rtl="0">
                        <a:lnSpc>
                          <a:spcPct val="115000"/>
                        </a:lnSpc>
                        <a:spcAft>
                          <a:spcPts val="0"/>
                        </a:spcAft>
                      </a:pPr>
                      <a:r>
                        <a:rPr lang="en-US" sz="1400" b="1" dirty="0" smtClean="0">
                          <a:solidFill>
                            <a:srgbClr val="000000"/>
                          </a:solidFill>
                          <a:latin typeface="Arial"/>
                          <a:ea typeface="Calibri"/>
                          <a:cs typeface="Arial"/>
                        </a:rPr>
                        <a:t>(Acid inhibits release)</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u="sng" dirty="0" smtClean="0">
                          <a:solidFill>
                            <a:srgbClr val="000000"/>
                          </a:solidFill>
                          <a:latin typeface="Arial"/>
                          <a:ea typeface="Times New Roman"/>
                          <a:cs typeface="Arial"/>
                        </a:rPr>
                        <a:t>Stimulates</a:t>
                      </a:r>
                      <a:r>
                        <a:rPr lang="en-US" sz="1400" b="1" u="none" dirty="0" smtClean="0">
                          <a:solidFill>
                            <a:srgbClr val="000000"/>
                          </a:solidFill>
                          <a:latin typeface="Arial"/>
                          <a:ea typeface="Times New Roman"/>
                          <a:cs typeface="Arial"/>
                        </a:rPr>
                        <a:t>:</a:t>
                      </a:r>
                      <a:r>
                        <a:rPr lang="en-US" sz="1400" b="1" u="none" baseline="0" dirty="0" smtClean="0">
                          <a:solidFill>
                            <a:srgbClr val="000000"/>
                          </a:solidFill>
                          <a:latin typeface="Arial"/>
                          <a:ea typeface="Times New Roman"/>
                          <a:cs typeface="Arial"/>
                        </a:rPr>
                        <a:t> </a:t>
                      </a:r>
                      <a:r>
                        <a:rPr lang="en-US" sz="1400" b="1" dirty="0" smtClean="0">
                          <a:solidFill>
                            <a:srgbClr val="000000"/>
                          </a:solidFill>
                          <a:latin typeface="Arial"/>
                          <a:ea typeface="Times New Roman"/>
                          <a:cs typeface="Arial"/>
                        </a:rPr>
                        <a:t>Gastric </a:t>
                      </a:r>
                      <a:r>
                        <a:rPr lang="en-US" sz="1400" b="1" dirty="0">
                          <a:solidFill>
                            <a:srgbClr val="000000"/>
                          </a:solidFill>
                          <a:latin typeface="Arial"/>
                          <a:ea typeface="Times New Roman"/>
                          <a:cs typeface="Arial"/>
                        </a:rPr>
                        <a:t>H</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br>
                        <a:rPr lang="en-US" sz="1400" b="1" dirty="0">
                          <a:solidFill>
                            <a:srgbClr val="000000"/>
                          </a:solidFill>
                          <a:latin typeface="Arial"/>
                          <a:ea typeface="Times New Roman"/>
                          <a:cs typeface="Arial"/>
                        </a:rPr>
                      </a:br>
                      <a:r>
                        <a:rPr lang="en-US" sz="1400" b="1" dirty="0" smtClean="0">
                          <a:solidFill>
                            <a:srgbClr val="000000"/>
                          </a:solidFill>
                          <a:latin typeface="Arial"/>
                          <a:ea typeface="Times New Roman"/>
                          <a:cs typeface="Arial"/>
                        </a:rPr>
                        <a:t>and </a:t>
                      </a:r>
                      <a:r>
                        <a:rPr lang="en-US" sz="1400" b="1" dirty="0">
                          <a:solidFill>
                            <a:srgbClr val="000000"/>
                          </a:solidFill>
                          <a:latin typeface="Arial"/>
                          <a:ea typeface="Times New Roman"/>
                          <a:cs typeface="Arial"/>
                        </a:rPr>
                        <a:t>growth of gastric mucosa</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1516436">
                <a:tc>
                  <a:txBody>
                    <a:bodyPr/>
                    <a:lstStyle/>
                    <a:p>
                      <a:pPr algn="l" rtl="0">
                        <a:lnSpc>
                          <a:spcPct val="115000"/>
                        </a:lnSpc>
                        <a:spcAft>
                          <a:spcPts val="0"/>
                        </a:spcAft>
                      </a:pPr>
                      <a:r>
                        <a:rPr lang="en-US" sz="1400" b="1">
                          <a:solidFill>
                            <a:srgbClr val="000000"/>
                          </a:solidFill>
                          <a:latin typeface="Arial"/>
                          <a:ea typeface="Times New Roman"/>
                          <a:cs typeface="Arial"/>
                        </a:rPr>
                        <a:t>Cholecystokinin (CCK)</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I cells of the </a:t>
                      </a:r>
                      <a:r>
                        <a:rPr lang="en-US" sz="1400" b="1" dirty="0" smtClean="0">
                          <a:solidFill>
                            <a:srgbClr val="000000"/>
                          </a:solidFill>
                          <a:latin typeface="Arial"/>
                          <a:ea typeface="Times New Roman"/>
                          <a:cs typeface="Arial"/>
                        </a:rPr>
                        <a:t>duodenum, jejunum, and ileum</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u="none" strike="noStrike" dirty="0" smtClean="0">
                          <a:solidFill>
                            <a:srgbClr val="000000"/>
                          </a:solidFill>
                          <a:latin typeface="Arial"/>
                          <a:ea typeface="Times New Roman"/>
                          <a:cs typeface="Arial"/>
                        </a:rPr>
                        <a:t>Protein </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Fatty </a:t>
                      </a:r>
                      <a:r>
                        <a:rPr lang="en-US" sz="1400" b="1" dirty="0" smtClean="0">
                          <a:solidFill>
                            <a:srgbClr val="000000"/>
                          </a:solidFill>
                          <a:latin typeface="Arial"/>
                          <a:ea typeface="Times New Roman"/>
                          <a:cs typeface="Arial"/>
                        </a:rPr>
                        <a:t>acids</a:t>
                      </a:r>
                    </a:p>
                    <a:p>
                      <a:pPr algn="l" rtl="0">
                        <a:lnSpc>
                          <a:spcPct val="115000"/>
                        </a:lnSpc>
                        <a:spcAft>
                          <a:spcPts val="0"/>
                        </a:spcAft>
                      </a:pPr>
                      <a:r>
                        <a:rPr lang="en-US" sz="1400" b="1" dirty="0" smtClean="0">
                          <a:solidFill>
                            <a:srgbClr val="000000"/>
                          </a:solidFill>
                          <a:latin typeface="Arial"/>
                          <a:ea typeface="Calibri"/>
                          <a:cs typeface="Arial"/>
                        </a:rPr>
                        <a:t>Acids </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u="sng" dirty="0" smtClean="0">
                          <a:solidFill>
                            <a:srgbClr val="000000"/>
                          </a:solidFill>
                          <a:latin typeface="Arial"/>
                          <a:ea typeface="Times New Roman"/>
                          <a:cs typeface="Arial"/>
                        </a:rPr>
                        <a:t>Stimulates</a:t>
                      </a:r>
                      <a:r>
                        <a:rPr lang="en-US" sz="1400" b="1" u="none" dirty="0" smtClean="0">
                          <a:solidFill>
                            <a:srgbClr val="000000"/>
                          </a:solidFill>
                          <a:latin typeface="Arial"/>
                          <a:ea typeface="Times New Roman"/>
                          <a:cs typeface="Arial"/>
                        </a:rPr>
                        <a:t>:</a:t>
                      </a:r>
                      <a:r>
                        <a:rPr lang="en-US" sz="1400" b="1" u="none" baseline="0" dirty="0" smtClean="0">
                          <a:solidFill>
                            <a:srgbClr val="000000"/>
                          </a:solidFill>
                          <a:latin typeface="Arial"/>
                          <a:ea typeface="Times New Roman"/>
                          <a:cs typeface="Arial"/>
                        </a:rPr>
                        <a:t> </a:t>
                      </a:r>
                      <a:r>
                        <a:rPr lang="en-US" sz="1400" b="1" u="none" dirty="0" smtClean="0">
                          <a:solidFill>
                            <a:srgbClr val="000000"/>
                          </a:solidFill>
                          <a:latin typeface="Arial"/>
                          <a:ea typeface="Times New Roman"/>
                          <a:cs typeface="Arial"/>
                        </a:rPr>
                        <a:t>Pancreatic</a:t>
                      </a:r>
                      <a:r>
                        <a:rPr lang="en-US" sz="1400" b="1" dirty="0" smtClean="0">
                          <a:solidFill>
                            <a:srgbClr val="000000"/>
                          </a:solidFill>
                          <a:latin typeface="Arial"/>
                          <a:ea typeface="Times New Roman"/>
                          <a:cs typeface="Arial"/>
                        </a:rPr>
                        <a:t> </a:t>
                      </a:r>
                      <a:r>
                        <a:rPr lang="en-US" sz="1400" b="1" dirty="0">
                          <a:solidFill>
                            <a:srgbClr val="000000"/>
                          </a:solidFill>
                          <a:latin typeface="Arial"/>
                          <a:ea typeface="Times New Roman"/>
                          <a:cs typeface="Arial"/>
                        </a:rPr>
                        <a:t>enzyme </a:t>
                      </a:r>
                      <a:r>
                        <a:rPr lang="en-US" sz="1400" b="1" dirty="0" smtClean="0">
                          <a:solidFill>
                            <a:srgbClr val="000000"/>
                          </a:solidFill>
                          <a:latin typeface="Arial"/>
                          <a:ea typeface="Times New Roman"/>
                          <a:cs typeface="Arial"/>
                        </a:rPr>
                        <a:t>secretion,</a:t>
                      </a:r>
                      <a:r>
                        <a:rPr lang="en-US" sz="1400" b="1" baseline="0" dirty="0" smtClean="0">
                          <a:solidFill>
                            <a:srgbClr val="000000"/>
                          </a:solidFill>
                          <a:latin typeface="Arial"/>
                          <a:ea typeface="Times New Roman"/>
                          <a:cs typeface="Arial"/>
                        </a:rPr>
                        <a:t> </a:t>
                      </a:r>
                      <a:r>
                        <a:rPr lang="en-US" sz="1400" b="1" dirty="0" smtClean="0">
                          <a:solidFill>
                            <a:srgbClr val="000000"/>
                          </a:solidFill>
                          <a:latin typeface="Arial"/>
                          <a:ea typeface="Times New Roman"/>
                          <a:cs typeface="Arial"/>
                        </a:rPr>
                        <a:t>Pancreatic </a:t>
                      </a:r>
                      <a:r>
                        <a:rPr lang="en-US" sz="1400" b="1" dirty="0">
                          <a:solidFill>
                            <a:srgbClr val="000000"/>
                          </a:solidFill>
                          <a:latin typeface="Arial"/>
                          <a:ea typeface="Times New Roman"/>
                          <a:cs typeface="Arial"/>
                        </a:rPr>
                        <a:t>HCO</a:t>
                      </a:r>
                      <a:r>
                        <a:rPr lang="en-US" sz="1400" b="1" baseline="-25000" dirty="0">
                          <a:solidFill>
                            <a:srgbClr val="000000"/>
                          </a:solidFill>
                          <a:latin typeface="Arial"/>
                          <a:ea typeface="Times New Roman"/>
                          <a:cs typeface="Arial"/>
                        </a:rPr>
                        <a:t>3</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a:t>
                      </a:r>
                      <a:r>
                        <a:rPr lang="en-US" sz="1400" b="1" dirty="0" smtClean="0">
                          <a:solidFill>
                            <a:srgbClr val="000000"/>
                          </a:solidFill>
                          <a:latin typeface="Arial"/>
                          <a:ea typeface="Times New Roman"/>
                          <a:cs typeface="Arial"/>
                        </a:rPr>
                        <a:t>secretion, gallbladder contraction, growth of the exocrine pancreas,</a:t>
                      </a:r>
                      <a:r>
                        <a:rPr lang="en-US" sz="1400" b="1" baseline="0" dirty="0" smtClean="0">
                          <a:solidFill>
                            <a:srgbClr val="000000"/>
                          </a:solidFill>
                          <a:latin typeface="Arial"/>
                          <a:ea typeface="Times New Roman"/>
                          <a:cs typeface="Arial"/>
                        </a:rPr>
                        <a:t> and</a:t>
                      </a:r>
                      <a:r>
                        <a:rPr lang="en-US" sz="1400" b="1" dirty="0" smtClean="0">
                          <a:solidFill>
                            <a:srgbClr val="000000"/>
                          </a:solidFill>
                          <a:latin typeface="Arial"/>
                          <a:ea typeface="Times New Roman"/>
                          <a:cs typeface="Arial"/>
                        </a:rPr>
                        <a:t> </a:t>
                      </a:r>
                      <a:r>
                        <a:rPr lang="en-US" sz="1400" b="1" dirty="0">
                          <a:solidFill>
                            <a:srgbClr val="000000"/>
                          </a:solidFill>
                          <a:latin typeface="Arial"/>
                          <a:ea typeface="Times New Roman"/>
                          <a:cs typeface="Arial"/>
                        </a:rPr>
                        <a:t>relaxation of the sphincter of </a:t>
                      </a:r>
                      <a:r>
                        <a:rPr lang="en-US" sz="1400" b="1" dirty="0" err="1" smtClean="0">
                          <a:solidFill>
                            <a:srgbClr val="000000"/>
                          </a:solidFill>
                          <a:latin typeface="Arial"/>
                          <a:ea typeface="Times New Roman"/>
                          <a:cs typeface="Arial"/>
                        </a:rPr>
                        <a:t>Oddi</a:t>
                      </a:r>
                      <a:r>
                        <a:rPr lang="en-US" sz="1400" b="1" dirty="0" smtClean="0">
                          <a:solidFill>
                            <a:srgbClr val="000000"/>
                          </a:solidFill>
                          <a:latin typeface="Arial"/>
                          <a:ea typeface="Times New Roman"/>
                          <a:cs typeface="Arial"/>
                        </a:rPr>
                        <a:t>.</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u="sng" dirty="0" smtClean="0">
                          <a:solidFill>
                            <a:srgbClr val="000000"/>
                          </a:solidFill>
                          <a:latin typeface="Arial"/>
                          <a:ea typeface="Times New Roman"/>
                          <a:cs typeface="Arial"/>
                        </a:rPr>
                        <a:t>Inhibits</a:t>
                      </a:r>
                      <a:r>
                        <a:rPr lang="en-US" sz="1400" b="1" u="none" dirty="0" smtClean="0">
                          <a:solidFill>
                            <a:srgbClr val="000000"/>
                          </a:solidFill>
                          <a:latin typeface="Arial"/>
                          <a:ea typeface="Times New Roman"/>
                          <a:cs typeface="Arial"/>
                        </a:rPr>
                        <a:t>: </a:t>
                      </a:r>
                      <a:r>
                        <a:rPr lang="en-US" sz="1400" b="1" dirty="0">
                          <a:solidFill>
                            <a:srgbClr val="000000"/>
                          </a:solidFill>
                          <a:latin typeface="Arial"/>
                          <a:ea typeface="Times New Roman"/>
                          <a:cs typeface="Arial"/>
                        </a:rPr>
                        <a:t>gastric emptying</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1071463">
                <a:tc>
                  <a:txBody>
                    <a:bodyPr/>
                    <a:lstStyle/>
                    <a:p>
                      <a:pPr algn="l" rtl="0">
                        <a:lnSpc>
                          <a:spcPct val="115000"/>
                        </a:lnSpc>
                        <a:spcAft>
                          <a:spcPts val="0"/>
                        </a:spcAft>
                      </a:pPr>
                      <a:r>
                        <a:rPr lang="en-US" sz="1400" b="1" u="none" strike="noStrike" dirty="0" err="1">
                          <a:solidFill>
                            <a:srgbClr val="000000"/>
                          </a:solidFill>
                          <a:latin typeface="Arial"/>
                          <a:ea typeface="Times New Roman"/>
                          <a:cs typeface="Arial"/>
                        </a:rPr>
                        <a:t>Secretin</a:t>
                      </a:r>
                      <a:r>
                        <a:rPr lang="en-US" sz="1400" b="1" u="none" strike="noStrike" dirty="0">
                          <a:solidFill>
                            <a:srgbClr val="000000"/>
                          </a:solidFill>
                          <a:latin typeface="Arial"/>
                          <a:ea typeface="Times New Roman"/>
                          <a:cs typeface="Arial"/>
                        </a:rPr>
                        <a:t> </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1" dirty="0">
                          <a:solidFill>
                            <a:srgbClr val="000000"/>
                          </a:solidFill>
                          <a:latin typeface="Arial"/>
                          <a:ea typeface="Times New Roman"/>
                          <a:cs typeface="Arial"/>
                        </a:rPr>
                        <a:t>S cells of the </a:t>
                      </a:r>
                      <a:r>
                        <a:rPr lang="en-US" sz="1400" b="1" dirty="0" smtClean="0">
                          <a:solidFill>
                            <a:srgbClr val="000000"/>
                          </a:solidFill>
                          <a:latin typeface="Arial"/>
                          <a:ea typeface="Times New Roman"/>
                          <a:cs typeface="Arial"/>
                        </a:rPr>
                        <a:t>duodenum, jejunum, and ileum</a:t>
                      </a:r>
                      <a:endParaRPr lang="en-US" sz="1400" dirty="0" smtClean="0">
                        <a:latin typeface="Calibri"/>
                        <a:ea typeface="Calibri"/>
                        <a:cs typeface="Arial"/>
                      </a:endParaRPr>
                    </a:p>
                    <a:p>
                      <a:pPr algn="l" rtl="0">
                        <a:lnSpc>
                          <a:spcPct val="115000"/>
                        </a:lnSpc>
                        <a:spcAft>
                          <a:spcPts val="0"/>
                        </a:spcAft>
                      </a:pP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smtClean="0">
                          <a:solidFill>
                            <a:srgbClr val="000000"/>
                          </a:solidFill>
                          <a:latin typeface="Arial"/>
                          <a:ea typeface="Times New Roman"/>
                          <a:cs typeface="Arial"/>
                        </a:rPr>
                        <a:t>Acids</a:t>
                      </a:r>
                      <a:r>
                        <a:rPr lang="en-US" sz="1400" b="1" baseline="0" dirty="0" smtClean="0">
                          <a:solidFill>
                            <a:srgbClr val="000000"/>
                          </a:solidFill>
                          <a:latin typeface="Arial"/>
                          <a:ea typeface="Times New Roman"/>
                          <a:cs typeface="Arial"/>
                        </a:rPr>
                        <a:t> and Fat</a:t>
                      </a:r>
                      <a:r>
                        <a:rPr lang="en-US" sz="1400" b="1" dirty="0" smtClean="0">
                          <a:solidFill>
                            <a:srgbClr val="000000"/>
                          </a:solidFill>
                          <a:latin typeface="Arial"/>
                          <a:ea typeface="Times New Roman"/>
                          <a:cs typeface="Arial"/>
                        </a:rPr>
                        <a:t> </a:t>
                      </a:r>
                      <a:r>
                        <a:rPr lang="en-US" sz="1400" b="1" dirty="0">
                          <a:solidFill>
                            <a:srgbClr val="000000"/>
                          </a:solidFill>
                          <a:latin typeface="Arial"/>
                          <a:ea typeface="Times New Roman"/>
                          <a:cs typeface="Arial"/>
                        </a:rPr>
                        <a:t>in the duodenum</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u="sng" dirty="0" smtClean="0">
                          <a:solidFill>
                            <a:srgbClr val="000000"/>
                          </a:solidFill>
                          <a:latin typeface="Arial"/>
                          <a:ea typeface="Times New Roman"/>
                          <a:cs typeface="Arial"/>
                        </a:rPr>
                        <a:t>Stimulates</a:t>
                      </a:r>
                      <a:r>
                        <a:rPr lang="en-US" sz="1400" b="1" u="none" dirty="0" smtClean="0">
                          <a:solidFill>
                            <a:srgbClr val="000000"/>
                          </a:solidFill>
                          <a:latin typeface="Arial"/>
                          <a:ea typeface="Times New Roman"/>
                          <a:cs typeface="Arial"/>
                        </a:rPr>
                        <a:t>:</a:t>
                      </a:r>
                      <a:r>
                        <a:rPr lang="en-US" sz="1400" b="1" u="none" baseline="0" dirty="0" smtClean="0">
                          <a:solidFill>
                            <a:srgbClr val="000000"/>
                          </a:solidFill>
                          <a:latin typeface="Arial"/>
                          <a:ea typeface="Times New Roman"/>
                          <a:cs typeface="Arial"/>
                        </a:rPr>
                        <a:t> Pepsin secretion, </a:t>
                      </a:r>
                      <a:r>
                        <a:rPr lang="en-US" sz="1400" b="1" dirty="0" smtClean="0">
                          <a:solidFill>
                            <a:srgbClr val="000000"/>
                          </a:solidFill>
                          <a:latin typeface="Arial"/>
                          <a:ea typeface="Times New Roman"/>
                          <a:cs typeface="Arial"/>
                        </a:rPr>
                        <a:t>Pancreatic </a:t>
                      </a:r>
                      <a:r>
                        <a:rPr lang="en-US" sz="1400" b="1" dirty="0">
                          <a:solidFill>
                            <a:srgbClr val="000000"/>
                          </a:solidFill>
                          <a:latin typeface="Arial"/>
                          <a:ea typeface="Times New Roman"/>
                          <a:cs typeface="Arial"/>
                        </a:rPr>
                        <a:t>HCO</a:t>
                      </a:r>
                      <a:r>
                        <a:rPr lang="en-US" sz="1400" b="1" baseline="-25000" dirty="0">
                          <a:solidFill>
                            <a:srgbClr val="000000"/>
                          </a:solidFill>
                          <a:latin typeface="Arial"/>
                          <a:ea typeface="Times New Roman"/>
                          <a:cs typeface="Arial"/>
                        </a:rPr>
                        <a:t>3</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a:t>
                      </a:r>
                      <a:r>
                        <a:rPr lang="en-US" sz="1400" b="1" dirty="0" smtClean="0">
                          <a:solidFill>
                            <a:srgbClr val="000000"/>
                          </a:solidFill>
                          <a:latin typeface="Arial"/>
                          <a:ea typeface="Times New Roman"/>
                          <a:cs typeface="Arial"/>
                        </a:rPr>
                        <a:t>secretion,</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dirty="0" smtClean="0">
                          <a:solidFill>
                            <a:srgbClr val="000000"/>
                          </a:solidFill>
                          <a:latin typeface="Arial"/>
                          <a:ea typeface="Times New Roman"/>
                          <a:cs typeface="Arial"/>
                        </a:rPr>
                        <a:t>Biliary </a:t>
                      </a:r>
                      <a:r>
                        <a:rPr lang="en-US" sz="1400" b="1" dirty="0">
                          <a:solidFill>
                            <a:srgbClr val="000000"/>
                          </a:solidFill>
                          <a:latin typeface="Arial"/>
                          <a:ea typeface="Times New Roman"/>
                          <a:cs typeface="Arial"/>
                        </a:rPr>
                        <a:t>HCO</a:t>
                      </a:r>
                      <a:r>
                        <a:rPr lang="en-US" sz="1400" b="1" baseline="-25000" dirty="0">
                          <a:solidFill>
                            <a:srgbClr val="000000"/>
                          </a:solidFill>
                          <a:latin typeface="Arial"/>
                          <a:ea typeface="Times New Roman"/>
                          <a:cs typeface="Arial"/>
                        </a:rPr>
                        <a:t>3</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a:t>
                      </a:r>
                      <a:r>
                        <a:rPr lang="en-US" sz="1400" b="1" dirty="0" smtClean="0">
                          <a:solidFill>
                            <a:srgbClr val="000000"/>
                          </a:solidFill>
                          <a:latin typeface="Arial"/>
                          <a:ea typeface="Times New Roman"/>
                          <a:cs typeface="Arial"/>
                        </a:rPr>
                        <a:t>secretion, and growth of the exocrine pancreas.</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u="sng" dirty="0" smtClean="0">
                          <a:solidFill>
                            <a:srgbClr val="000000"/>
                          </a:solidFill>
                          <a:latin typeface="Arial"/>
                          <a:ea typeface="Times New Roman"/>
                          <a:cs typeface="Arial"/>
                        </a:rPr>
                        <a:t>Inhibits</a:t>
                      </a:r>
                      <a:r>
                        <a:rPr lang="en-US" sz="1400" b="1" dirty="0" smtClean="0">
                          <a:solidFill>
                            <a:srgbClr val="000000"/>
                          </a:solidFill>
                          <a:latin typeface="Arial"/>
                          <a:ea typeface="Times New Roman"/>
                          <a:cs typeface="Arial"/>
                        </a:rPr>
                        <a:t>: Gastric </a:t>
                      </a:r>
                      <a:r>
                        <a:rPr lang="en-US" sz="1400" b="1" dirty="0">
                          <a:solidFill>
                            <a:srgbClr val="000000"/>
                          </a:solidFill>
                          <a:latin typeface="Arial"/>
                          <a:ea typeface="Times New Roman"/>
                          <a:cs typeface="Arial"/>
                        </a:rPr>
                        <a:t>H</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a:t>
                      </a:r>
                      <a:r>
                        <a:rPr lang="en-US" sz="1400" b="1" dirty="0" smtClean="0">
                          <a:solidFill>
                            <a:srgbClr val="000000"/>
                          </a:solidFill>
                          <a:latin typeface="Arial"/>
                          <a:ea typeface="Times New Roman"/>
                          <a:cs typeface="Arial"/>
                        </a:rPr>
                        <a:t>secretion</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657183">
                <a:tc>
                  <a:txBody>
                    <a:bodyPr/>
                    <a:lstStyle/>
                    <a:p>
                      <a:pPr algn="l" rtl="0">
                        <a:lnSpc>
                          <a:spcPct val="115000"/>
                        </a:lnSpc>
                        <a:spcAft>
                          <a:spcPts val="0"/>
                        </a:spcAft>
                      </a:pPr>
                      <a:r>
                        <a:rPr lang="en-US" sz="1400" b="1">
                          <a:solidFill>
                            <a:srgbClr val="000000"/>
                          </a:solidFill>
                          <a:latin typeface="Arial"/>
                          <a:ea typeface="Times New Roman"/>
                          <a:cs typeface="Arial"/>
                        </a:rPr>
                        <a:t>Glucose-Dependent Insulinotropic Peptide (GIP)</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smtClean="0">
                          <a:solidFill>
                            <a:srgbClr val="000000"/>
                          </a:solidFill>
                          <a:latin typeface="Arial"/>
                          <a:ea typeface="Times New Roman"/>
                          <a:cs typeface="Arial"/>
                        </a:rPr>
                        <a:t>K cells</a:t>
                      </a:r>
                      <a:r>
                        <a:rPr lang="en-US" sz="1400" b="1" baseline="0" dirty="0" smtClean="0">
                          <a:solidFill>
                            <a:srgbClr val="000000"/>
                          </a:solidFill>
                          <a:latin typeface="Arial"/>
                          <a:ea typeface="Times New Roman"/>
                          <a:cs typeface="Arial"/>
                        </a:rPr>
                        <a:t> of the </a:t>
                      </a:r>
                      <a:r>
                        <a:rPr lang="en-US" sz="1400" b="1" dirty="0" smtClean="0">
                          <a:solidFill>
                            <a:srgbClr val="000000"/>
                          </a:solidFill>
                          <a:latin typeface="Arial"/>
                          <a:ea typeface="Times New Roman"/>
                          <a:cs typeface="Arial"/>
                        </a:rPr>
                        <a:t>Duodenum </a:t>
                      </a:r>
                      <a:r>
                        <a:rPr lang="en-US" sz="1400" b="1" dirty="0">
                          <a:solidFill>
                            <a:srgbClr val="000000"/>
                          </a:solidFill>
                          <a:latin typeface="Arial"/>
                          <a:ea typeface="Times New Roman"/>
                          <a:cs typeface="Arial"/>
                        </a:rPr>
                        <a:t>and jejunum</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smtClean="0">
                          <a:solidFill>
                            <a:srgbClr val="000000"/>
                          </a:solidFill>
                          <a:latin typeface="Arial"/>
                          <a:ea typeface="Times New Roman"/>
                          <a:cs typeface="Arial"/>
                        </a:rPr>
                        <a:t>Protein</a:t>
                      </a:r>
                    </a:p>
                    <a:p>
                      <a:pPr algn="l" rtl="0">
                        <a:lnSpc>
                          <a:spcPct val="115000"/>
                        </a:lnSpc>
                        <a:spcAft>
                          <a:spcPts val="0"/>
                        </a:spcAft>
                      </a:pPr>
                      <a:r>
                        <a:rPr lang="en-US" sz="1400" b="1" dirty="0" smtClean="0">
                          <a:solidFill>
                            <a:srgbClr val="000000"/>
                          </a:solidFill>
                          <a:latin typeface="Arial"/>
                          <a:ea typeface="Times New Roman"/>
                          <a:cs typeface="Arial"/>
                        </a:rPr>
                        <a:t>Fatty acids</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Oral </a:t>
                      </a:r>
                      <a:r>
                        <a:rPr lang="en-US" sz="1400" b="1" u="none" strike="noStrike" dirty="0">
                          <a:solidFill>
                            <a:srgbClr val="000000"/>
                          </a:solidFill>
                          <a:latin typeface="Arial"/>
                          <a:ea typeface="Times New Roman"/>
                          <a:cs typeface="Arial"/>
                        </a:rPr>
                        <a:t>glucose </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u="sng" dirty="0" smtClean="0">
                          <a:solidFill>
                            <a:srgbClr val="000000"/>
                          </a:solidFill>
                          <a:latin typeface="Arial"/>
                          <a:ea typeface="Times New Roman"/>
                          <a:cs typeface="Arial"/>
                        </a:rPr>
                        <a:t>Stimulates</a:t>
                      </a:r>
                      <a:r>
                        <a:rPr lang="en-US" sz="1400" b="1" u="none" dirty="0" smtClean="0">
                          <a:solidFill>
                            <a:srgbClr val="000000"/>
                          </a:solidFill>
                          <a:latin typeface="Arial"/>
                          <a:ea typeface="Times New Roman"/>
                          <a:cs typeface="Arial"/>
                        </a:rPr>
                        <a:t>: Insulin</a:t>
                      </a:r>
                      <a:r>
                        <a:rPr lang="en-US" sz="1400" b="1" dirty="0" smtClean="0">
                          <a:solidFill>
                            <a:srgbClr val="000000"/>
                          </a:solidFill>
                          <a:latin typeface="Arial"/>
                          <a:ea typeface="Times New Roman"/>
                          <a:cs typeface="Arial"/>
                        </a:rPr>
                        <a:t> </a:t>
                      </a:r>
                      <a:r>
                        <a:rPr lang="en-US" sz="1400" b="1" dirty="0">
                          <a:solidFill>
                            <a:srgbClr val="000000"/>
                          </a:solidFill>
                          <a:latin typeface="Arial"/>
                          <a:ea typeface="Times New Roman"/>
                          <a:cs typeface="Arial"/>
                        </a:rPr>
                        <a:t>secretion from pancreatic β cells</a:t>
                      </a:r>
                      <a:br>
                        <a:rPr lang="en-US" sz="1400" b="1" dirty="0">
                          <a:solidFill>
                            <a:srgbClr val="000000"/>
                          </a:solidFill>
                          <a:latin typeface="Arial"/>
                          <a:ea typeface="Times New Roman"/>
                          <a:cs typeface="Arial"/>
                        </a:rPr>
                      </a:br>
                      <a:r>
                        <a:rPr lang="en-US" sz="1400" b="1" u="sng" dirty="0" smtClean="0">
                          <a:solidFill>
                            <a:srgbClr val="000000"/>
                          </a:solidFill>
                          <a:latin typeface="Arial"/>
                          <a:ea typeface="Times New Roman"/>
                          <a:cs typeface="Arial"/>
                        </a:rPr>
                        <a:t>Inhibits</a:t>
                      </a:r>
                      <a:r>
                        <a:rPr lang="en-US" sz="1400" b="1" u="none" dirty="0" smtClean="0">
                          <a:solidFill>
                            <a:srgbClr val="000000"/>
                          </a:solidFill>
                          <a:latin typeface="Arial"/>
                          <a:ea typeface="Times New Roman"/>
                          <a:cs typeface="Arial"/>
                        </a:rPr>
                        <a:t>: Gastric</a:t>
                      </a:r>
                      <a:r>
                        <a:rPr lang="en-US" sz="1400" b="1" dirty="0" smtClean="0">
                          <a:solidFill>
                            <a:srgbClr val="000000"/>
                          </a:solidFill>
                          <a:latin typeface="Arial"/>
                          <a:ea typeface="Times New Roman"/>
                          <a:cs typeface="Arial"/>
                        </a:rPr>
                        <a:t> </a:t>
                      </a:r>
                      <a:r>
                        <a:rPr lang="en-US" sz="1400" b="1" dirty="0">
                          <a:solidFill>
                            <a:srgbClr val="000000"/>
                          </a:solidFill>
                          <a:latin typeface="Arial"/>
                          <a:ea typeface="Times New Roman"/>
                          <a:cs typeface="Arial"/>
                        </a:rPr>
                        <a:t>H</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657183">
                <a:tc>
                  <a:txBody>
                    <a:bodyPr/>
                    <a:lstStyle/>
                    <a:p>
                      <a:pPr algn="l" rtl="0">
                        <a:lnSpc>
                          <a:spcPct val="115000"/>
                        </a:lnSpc>
                        <a:spcAft>
                          <a:spcPts val="0"/>
                        </a:spcAft>
                      </a:pPr>
                      <a:r>
                        <a:rPr lang="en-US" sz="1400" b="1">
                          <a:solidFill>
                            <a:srgbClr val="000000"/>
                          </a:solidFill>
                          <a:latin typeface="Arial"/>
                          <a:ea typeface="Times New Roman"/>
                          <a:cs typeface="Arial"/>
                        </a:rPr>
                        <a:t>Motilin</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1" dirty="0" smtClean="0">
                          <a:solidFill>
                            <a:srgbClr val="000000"/>
                          </a:solidFill>
                          <a:latin typeface="Arial"/>
                          <a:ea typeface="Times New Roman"/>
                          <a:cs typeface="Arial"/>
                        </a:rPr>
                        <a:t>M cells of the duodenum and jejunum</a:t>
                      </a:r>
                      <a:endParaRPr lang="en-US" sz="1400" dirty="0" smtClean="0">
                        <a:latin typeface="+mn-lt"/>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smtClean="0">
                          <a:solidFill>
                            <a:srgbClr val="000000"/>
                          </a:solidFill>
                          <a:latin typeface="Arial"/>
                          <a:ea typeface="Times New Roman"/>
                          <a:cs typeface="Arial"/>
                        </a:rPr>
                        <a:t>Fat</a:t>
                      </a:r>
                      <a:endParaRPr lang="en-US" sz="1400" dirty="0" smtClean="0">
                        <a:latin typeface="+mn-lt"/>
                        <a:ea typeface="Calibri"/>
                        <a:cs typeface="Arial"/>
                      </a:endParaRPr>
                    </a:p>
                    <a:p>
                      <a:pPr algn="l" rtl="0">
                        <a:lnSpc>
                          <a:spcPct val="115000"/>
                        </a:lnSpc>
                        <a:spcAft>
                          <a:spcPts val="0"/>
                        </a:spcAft>
                      </a:pPr>
                      <a:r>
                        <a:rPr lang="en-US" sz="1400" b="1" dirty="0" smtClean="0">
                          <a:solidFill>
                            <a:srgbClr val="000000"/>
                          </a:solidFill>
                          <a:latin typeface="Arial"/>
                          <a:ea typeface="Times New Roman"/>
                          <a:cs typeface="Arial"/>
                        </a:rPr>
                        <a:t>Acid</a:t>
                      </a:r>
                      <a:endParaRPr lang="en-US" sz="1400" dirty="0" smtClean="0">
                        <a:latin typeface="+mn-lt"/>
                        <a:ea typeface="Calibri"/>
                        <a:cs typeface="Arial"/>
                      </a:endParaRPr>
                    </a:p>
                    <a:p>
                      <a:pPr algn="l" rtl="0">
                        <a:lnSpc>
                          <a:spcPct val="115000"/>
                        </a:lnSpc>
                        <a:spcAft>
                          <a:spcPts val="0"/>
                        </a:spcAft>
                      </a:pPr>
                      <a:r>
                        <a:rPr lang="en-US" sz="1400" b="1" dirty="0" smtClean="0">
                          <a:solidFill>
                            <a:srgbClr val="000000"/>
                          </a:solidFill>
                          <a:latin typeface="Arial"/>
                          <a:ea typeface="Times New Roman"/>
                          <a:cs typeface="Arial"/>
                        </a:rPr>
                        <a:t>Nerve </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u="sng" dirty="0">
                          <a:solidFill>
                            <a:srgbClr val="000000"/>
                          </a:solidFill>
                          <a:latin typeface="Arial"/>
                          <a:ea typeface="Times New Roman"/>
                          <a:cs typeface="Arial"/>
                        </a:rPr>
                        <a:t>Stimulates</a:t>
                      </a:r>
                      <a:r>
                        <a:rPr lang="en-US" sz="1400" b="1" dirty="0">
                          <a:solidFill>
                            <a:srgbClr val="000000"/>
                          </a:solidFill>
                          <a:latin typeface="Arial"/>
                          <a:ea typeface="Times New Roman"/>
                          <a:cs typeface="Arial"/>
                        </a:rPr>
                        <a:t>:</a:t>
                      </a:r>
                      <a:endParaRPr lang="en-US" sz="1400" dirty="0">
                        <a:latin typeface="Calibri"/>
                        <a:ea typeface="Calibri"/>
                        <a:cs typeface="Arial"/>
                      </a:endParaRPr>
                    </a:p>
                    <a:p>
                      <a:pPr algn="l" rtl="0">
                        <a:lnSpc>
                          <a:spcPct val="115000"/>
                        </a:lnSpc>
                        <a:spcAft>
                          <a:spcPts val="0"/>
                        </a:spcAft>
                      </a:pPr>
                      <a:r>
                        <a:rPr lang="en-US" sz="1400" b="1" dirty="0">
                          <a:solidFill>
                            <a:srgbClr val="000000"/>
                          </a:solidFill>
                          <a:latin typeface="Arial"/>
                          <a:ea typeface="Times New Roman"/>
                          <a:cs typeface="Arial"/>
                        </a:rPr>
                        <a:t>  Gastric motility</a:t>
                      </a:r>
                      <a:endParaRPr lang="en-US" sz="1400" dirty="0">
                        <a:latin typeface="Calibri"/>
                        <a:ea typeface="Calibri"/>
                        <a:cs typeface="Arial"/>
                      </a:endParaRPr>
                    </a:p>
                    <a:p>
                      <a:pPr algn="l" rtl="0">
                        <a:lnSpc>
                          <a:spcPct val="115000"/>
                        </a:lnSpc>
                        <a:spcAft>
                          <a:spcPts val="0"/>
                        </a:spcAft>
                      </a:pPr>
                      <a:r>
                        <a:rPr lang="en-US" sz="1400" b="1" dirty="0">
                          <a:solidFill>
                            <a:srgbClr val="000000"/>
                          </a:solidFill>
                          <a:latin typeface="Arial"/>
                          <a:ea typeface="Times New Roman"/>
                          <a:cs typeface="Arial"/>
                        </a:rPr>
                        <a:t>  Intestinal motility</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bl>
          </a:graphicData>
        </a:graphic>
      </p:graphicFrame>
      <p:pic>
        <p:nvPicPr>
          <p:cNvPr id="15365" name="Picture 1"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pic>
        <p:nvPicPr>
          <p:cNvPr id="15364" name="Picture 2"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pic>
        <p:nvPicPr>
          <p:cNvPr id="15363" name="Picture 3"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pic>
        <p:nvPicPr>
          <p:cNvPr id="15362" name="Picture 4"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pic>
        <p:nvPicPr>
          <p:cNvPr id="15361" name="Picture 5"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sp>
        <p:nvSpPr>
          <p:cNvPr id="1536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1096559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6512" y="-99392"/>
            <a:ext cx="9252520" cy="1143000"/>
          </a:xfrm>
        </p:spPr>
        <p:txBody>
          <a:bodyPr/>
          <a:lstStyle/>
          <a:p>
            <a:r>
              <a:rPr lang="en-US" dirty="0" smtClean="0">
                <a:latin typeface="Times New Roman" panose="02020603050405020304" pitchFamily="18" charset="0"/>
                <a:cs typeface="Times New Roman" panose="02020603050405020304" pitchFamily="18" charset="0"/>
              </a:rPr>
              <a:t>Functional Types of Movements in the GI </a:t>
            </a:r>
            <a:endParaRPr lang="ar-SA" dirty="0" smtClean="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836712"/>
            <a:ext cx="8915400" cy="4114800"/>
          </a:xfrm>
        </p:spPr>
        <p:txBody>
          <a:bodyPr/>
          <a:lstStyle/>
          <a:p>
            <a:pPr>
              <a:defRPr/>
            </a:pPr>
            <a:r>
              <a:rPr lang="en-US" b="1" u="sng" dirty="0" smtClean="0">
                <a:solidFill>
                  <a:srgbClr val="FFFFFF"/>
                </a:solidFill>
                <a:latin typeface="Times New Roman" panose="02020603050405020304" pitchFamily="18" charset="0"/>
                <a:cs typeface="Times New Roman" panose="02020603050405020304" pitchFamily="18" charset="0"/>
              </a:rPr>
              <a:t>Two types of movements occur in the GI tract: </a:t>
            </a:r>
          </a:p>
          <a:p>
            <a:pPr marL="514350" indent="-514350">
              <a:buFontTx/>
              <a:buAutoNum type="arabicParenBoth"/>
              <a:defRPr/>
            </a:pPr>
            <a:r>
              <a:rPr lang="en-US" b="1" i="1" u="sng" dirty="0">
                <a:solidFill>
                  <a:srgbClr val="FFFFFF"/>
                </a:solidFill>
                <a:latin typeface="Times New Roman" panose="02020603050405020304" pitchFamily="18" charset="0"/>
                <a:cs typeface="Times New Roman" panose="02020603050405020304" pitchFamily="18" charset="0"/>
              </a:rPr>
              <a:t>P</a:t>
            </a:r>
            <a:r>
              <a:rPr lang="en-US" b="1" i="1" u="sng" dirty="0" smtClean="0">
                <a:solidFill>
                  <a:srgbClr val="FFFFFF"/>
                </a:solidFill>
                <a:latin typeface="Times New Roman" panose="02020603050405020304" pitchFamily="18" charset="0"/>
                <a:cs typeface="Times New Roman" panose="02020603050405020304" pitchFamily="18" charset="0"/>
              </a:rPr>
              <a:t>ropulsive </a:t>
            </a:r>
            <a:r>
              <a:rPr lang="en-US" b="1" i="1" u="sng" dirty="0">
                <a:solidFill>
                  <a:srgbClr val="FFFFFF"/>
                </a:solidFill>
                <a:latin typeface="Times New Roman" panose="02020603050405020304" pitchFamily="18" charset="0"/>
                <a:cs typeface="Times New Roman" panose="02020603050405020304" pitchFamily="18" charset="0"/>
              </a:rPr>
              <a:t>M</a:t>
            </a:r>
            <a:r>
              <a:rPr lang="en-US" b="1" i="1" u="sng" dirty="0" smtClean="0">
                <a:solidFill>
                  <a:srgbClr val="FFFFFF"/>
                </a:solidFill>
                <a:latin typeface="Times New Roman" panose="02020603050405020304" pitchFamily="18" charset="0"/>
                <a:cs typeface="Times New Roman" panose="02020603050405020304" pitchFamily="18" charset="0"/>
              </a:rPr>
              <a:t>ovements</a:t>
            </a:r>
            <a:r>
              <a:rPr lang="en-US" b="1" u="sng" dirty="0" smtClean="0">
                <a:solidFill>
                  <a:srgbClr val="FFFFFF"/>
                </a:solidFill>
                <a:latin typeface="Times New Roman" panose="02020603050405020304" pitchFamily="18" charset="0"/>
                <a:cs typeface="Times New Roman" panose="02020603050405020304" pitchFamily="18" charset="0"/>
              </a:rPr>
              <a:t> – Peristalsis:</a:t>
            </a:r>
          </a:p>
          <a:p>
            <a:pPr eaLnBrk="1" hangingPunct="1">
              <a:lnSpc>
                <a:spcPct val="80000"/>
              </a:lnSpc>
              <a:buClr>
                <a:schemeClr val="accent2"/>
              </a:buClr>
              <a:buSzPct val="120000"/>
              <a:defRPr/>
            </a:pPr>
            <a:r>
              <a:rPr lang="en-US" sz="2800" b="1" dirty="0" smtClean="0">
                <a:solidFill>
                  <a:srgbClr val="FFFFFF"/>
                </a:solidFill>
                <a:latin typeface="Times New Roman" panose="02020603050405020304" pitchFamily="18" charset="0"/>
                <a:cs typeface="Times New Roman" panose="02020603050405020304" pitchFamily="18" charset="0"/>
              </a:rPr>
              <a:t>Organizes propulsion of material over variable distances within the GI lumen.</a:t>
            </a:r>
          </a:p>
          <a:p>
            <a:pPr eaLnBrk="1" hangingPunct="1">
              <a:lnSpc>
                <a:spcPct val="80000"/>
              </a:lnSpc>
              <a:buClr>
                <a:schemeClr val="accent2"/>
              </a:buClr>
              <a:buSzPct val="120000"/>
              <a:defRPr/>
            </a:pPr>
            <a:r>
              <a:rPr lang="en-US" sz="2800" b="1" u="sng" dirty="0" smtClean="0">
                <a:solidFill>
                  <a:srgbClr val="FFFFFF"/>
                </a:solidFill>
                <a:latin typeface="Times New Roman" panose="02020603050405020304" pitchFamily="18" charset="0"/>
                <a:cs typeface="Times New Roman" panose="02020603050405020304" pitchFamily="18" charset="0"/>
              </a:rPr>
              <a:t>Usual stimulus is distention</a:t>
            </a:r>
            <a:r>
              <a:rPr lang="en-US" sz="2800" b="1" dirty="0" smtClean="0">
                <a:solidFill>
                  <a:srgbClr val="FFFFFF"/>
                </a:solidFill>
                <a:latin typeface="Times New Roman" panose="02020603050405020304" pitchFamily="18" charset="0"/>
                <a:cs typeface="Times New Roman" panose="02020603050405020304" pitchFamily="18" charset="0"/>
              </a:rPr>
              <a:t>. Other stimuli that can initiate peristalsis include chemical or physical irritation of the epithelial lining in the gut.</a:t>
            </a:r>
          </a:p>
          <a:p>
            <a:pPr eaLnBrk="1" hangingPunct="1">
              <a:lnSpc>
                <a:spcPct val="80000"/>
              </a:lnSpc>
              <a:buClr>
                <a:schemeClr val="accent2"/>
              </a:buClr>
              <a:buSzPct val="120000"/>
              <a:defRPr/>
            </a:pPr>
            <a:r>
              <a:rPr lang="en-US" sz="2800" b="1" dirty="0" smtClean="0">
                <a:solidFill>
                  <a:srgbClr val="FFFFFF"/>
                </a:solidFill>
                <a:latin typeface="Times New Roman" panose="02020603050405020304" pitchFamily="18" charset="0"/>
                <a:cs typeface="Times New Roman" panose="02020603050405020304" pitchFamily="18" charset="0"/>
              </a:rPr>
              <a:t>Myenteric plexus is important. </a:t>
            </a:r>
          </a:p>
          <a:p>
            <a:pPr eaLnBrk="1" hangingPunct="1">
              <a:lnSpc>
                <a:spcPct val="80000"/>
              </a:lnSpc>
              <a:buClr>
                <a:schemeClr val="accent2"/>
              </a:buClr>
              <a:buSzPct val="120000"/>
              <a:defRPr/>
            </a:pPr>
            <a:r>
              <a:rPr lang="en-US" sz="2800" b="1" u="sng" dirty="0" smtClean="0">
                <a:solidFill>
                  <a:srgbClr val="FFFFFF"/>
                </a:solidFill>
                <a:latin typeface="Times New Roman" panose="02020603050405020304" pitchFamily="18" charset="0"/>
                <a:cs typeface="Times New Roman" panose="02020603050405020304" pitchFamily="18" charset="0"/>
              </a:rPr>
              <a:t>Atropine</a:t>
            </a:r>
            <a:r>
              <a:rPr lang="en-US" sz="2800" b="1" dirty="0" smtClean="0">
                <a:solidFill>
                  <a:srgbClr val="FFFFFF"/>
                </a:solidFill>
                <a:latin typeface="Times New Roman" panose="02020603050405020304" pitchFamily="18" charset="0"/>
                <a:cs typeface="Times New Roman" panose="02020603050405020304" pitchFamily="18" charset="0"/>
              </a:rPr>
              <a:t> (cholinergic blocker) depresses propulsion.  </a:t>
            </a:r>
          </a:p>
          <a:p>
            <a:pPr eaLnBrk="1" hangingPunct="1">
              <a:lnSpc>
                <a:spcPct val="80000"/>
              </a:lnSpc>
              <a:buClr>
                <a:schemeClr val="accent2"/>
              </a:buClr>
              <a:buSzPct val="120000"/>
              <a:buFontTx/>
              <a:buNone/>
              <a:defRPr/>
            </a:pPr>
            <a:endParaRPr lang="en-US" sz="2800" b="1" dirty="0" smtClean="0">
              <a:solidFill>
                <a:srgbClr val="FFFFFF"/>
              </a:solidFill>
              <a:latin typeface="Times New Roman" panose="02020603050405020304" pitchFamily="18" charset="0"/>
              <a:cs typeface="Times New Roman" panose="02020603050405020304" pitchFamily="18" charset="0"/>
            </a:endParaRPr>
          </a:p>
          <a:p>
            <a:pPr eaLnBrk="1" hangingPunct="1">
              <a:lnSpc>
                <a:spcPct val="80000"/>
              </a:lnSpc>
              <a:buFont typeface="Wingdings" pitchFamily="2" charset="2"/>
              <a:buChar char="v"/>
              <a:defRPr/>
            </a:pPr>
            <a:r>
              <a:rPr lang="en-US" sz="2800" b="1" dirty="0" smtClean="0">
                <a:solidFill>
                  <a:srgbClr val="FFFFFF"/>
                </a:solidFill>
                <a:latin typeface="Times New Roman" panose="02020603050405020304" pitchFamily="18" charset="0"/>
                <a:cs typeface="Times New Roman" panose="02020603050405020304" pitchFamily="18" charset="0"/>
              </a:rPr>
              <a:t>Receiving segment---contraction (longitudinal M.)</a:t>
            </a:r>
          </a:p>
          <a:p>
            <a:pPr eaLnBrk="1" hangingPunct="1">
              <a:lnSpc>
                <a:spcPct val="80000"/>
              </a:lnSpc>
              <a:buFontTx/>
              <a:buNone/>
              <a:defRPr/>
            </a:pPr>
            <a:r>
              <a:rPr lang="en-US" sz="2800" b="1" dirty="0" smtClean="0">
                <a:solidFill>
                  <a:srgbClr val="FFFFFF"/>
                </a:solidFill>
                <a:latin typeface="Times New Roman" panose="02020603050405020304" pitchFamily="18" charset="0"/>
                <a:cs typeface="Times New Roman" panose="02020603050405020304" pitchFamily="18" charset="0"/>
              </a:rPr>
              <a:t>		                         ---relaxation (circular M.)</a:t>
            </a:r>
          </a:p>
          <a:p>
            <a:pPr eaLnBrk="1" hangingPunct="1">
              <a:lnSpc>
                <a:spcPct val="80000"/>
              </a:lnSpc>
              <a:buFont typeface="Wingdings" pitchFamily="2" charset="2"/>
              <a:buChar char="v"/>
              <a:defRPr/>
            </a:pPr>
            <a:r>
              <a:rPr lang="en-US" sz="2800" b="1" dirty="0" smtClean="0">
                <a:solidFill>
                  <a:srgbClr val="FFFFFF"/>
                </a:solidFill>
                <a:latin typeface="Times New Roman" panose="02020603050405020304" pitchFamily="18" charset="0"/>
                <a:cs typeface="Times New Roman" panose="02020603050405020304" pitchFamily="18" charset="0"/>
              </a:rPr>
              <a:t>Propulsive segment ---contraction (circular M.)</a:t>
            </a:r>
          </a:p>
          <a:p>
            <a:pPr eaLnBrk="1" hangingPunct="1">
              <a:lnSpc>
                <a:spcPct val="80000"/>
              </a:lnSpc>
              <a:buFontTx/>
              <a:buNone/>
              <a:defRPr/>
            </a:pPr>
            <a:r>
              <a:rPr lang="en-US" sz="2800" b="1" dirty="0" smtClean="0">
                <a:solidFill>
                  <a:srgbClr val="FFFFFF"/>
                </a:solidFill>
                <a:latin typeface="Times New Roman" panose="02020603050405020304" pitchFamily="18" charset="0"/>
                <a:cs typeface="Times New Roman" panose="02020603050405020304" pitchFamily="18" charset="0"/>
              </a:rPr>
              <a:t>			               ----relaxation (longitudinal 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392"/>
            <a:ext cx="7772400" cy="1143000"/>
          </a:xfrm>
        </p:spPr>
        <p:txBody>
          <a:bodyPr/>
          <a:lstStyle/>
          <a:p>
            <a:r>
              <a:rPr lang="en-US" dirty="0">
                <a:latin typeface="Times New Roman" panose="02020603050405020304" pitchFamily="18" charset="0"/>
                <a:cs typeface="Times New Roman" panose="02020603050405020304" pitchFamily="18" charset="0"/>
              </a:rPr>
              <a:t>Learning </a:t>
            </a:r>
            <a:r>
              <a:rPr lang="en-US" dirty="0" smtClean="0">
                <a:latin typeface="Times New Roman" panose="02020603050405020304" pitchFamily="18" charset="0"/>
                <a:cs typeface="Times New Roman" panose="02020603050405020304" pitchFamily="18" charset="0"/>
              </a:rPr>
              <a:t>Objectives </a:t>
            </a:r>
            <a:r>
              <a:rPr lang="en-US" dirty="0">
                <a:latin typeface="Times New Roman" panose="02020603050405020304" pitchFamily="18" charset="0"/>
                <a:cs typeface="Times New Roman" panose="02020603050405020304" pitchFamily="18" charset="0"/>
              </a:rPr>
              <a:t>(Cont.)</a:t>
            </a:r>
          </a:p>
        </p:txBody>
      </p:sp>
      <p:sp>
        <p:nvSpPr>
          <p:cNvPr id="3" name="Content Placeholder 2"/>
          <p:cNvSpPr>
            <a:spLocks noGrp="1"/>
          </p:cNvSpPr>
          <p:nvPr>
            <p:ph idx="1"/>
          </p:nvPr>
        </p:nvSpPr>
        <p:spPr>
          <a:xfrm>
            <a:off x="0" y="826368"/>
            <a:ext cx="9324528" cy="4114800"/>
          </a:xfrm>
        </p:spPr>
        <p:txBody>
          <a:bodyPr/>
          <a:lstStyle/>
          <a:p>
            <a:r>
              <a:rPr lang="en-US" b="1" dirty="0">
                <a:solidFill>
                  <a:srgbClr val="FFFFFF"/>
                </a:solidFill>
                <a:latin typeface="Times New Roman" panose="02020603050405020304" pitchFamily="18" charset="0"/>
                <a:cs typeface="Times New Roman" panose="02020603050405020304" pitchFamily="18" charset="0"/>
              </a:rPr>
              <a:t>Differences Between the </a:t>
            </a:r>
            <a:r>
              <a:rPr lang="en-US" b="1" dirty="0" err="1">
                <a:solidFill>
                  <a:srgbClr val="FFFFFF"/>
                </a:solidFill>
                <a:latin typeface="Times New Roman" panose="02020603050405020304" pitchFamily="18" charset="0"/>
                <a:cs typeface="Times New Roman" panose="02020603050405020304" pitchFamily="18" charset="0"/>
              </a:rPr>
              <a:t>Myenteric</a:t>
            </a:r>
            <a:r>
              <a:rPr lang="en-US" b="1" dirty="0">
                <a:solidFill>
                  <a:srgbClr val="FFFFFF"/>
                </a:solidFill>
                <a:latin typeface="Times New Roman" panose="02020603050405020304" pitchFamily="18" charset="0"/>
                <a:cs typeface="Times New Roman" panose="02020603050405020304" pitchFamily="18" charset="0"/>
              </a:rPr>
              <a:t> and </a:t>
            </a:r>
            <a:r>
              <a:rPr lang="en-US" b="1" dirty="0" err="1">
                <a:solidFill>
                  <a:srgbClr val="FFFFFF"/>
                </a:solidFill>
                <a:latin typeface="Times New Roman" panose="02020603050405020304" pitchFamily="18" charset="0"/>
                <a:cs typeface="Times New Roman" panose="02020603050405020304" pitchFamily="18" charset="0"/>
              </a:rPr>
              <a:t>Submucosal</a:t>
            </a:r>
            <a:r>
              <a:rPr lang="en-US" b="1" dirty="0">
                <a:solidFill>
                  <a:srgbClr val="FFFFFF"/>
                </a:solidFill>
                <a:latin typeface="Times New Roman" panose="02020603050405020304" pitchFamily="18" charset="0"/>
                <a:cs typeface="Times New Roman" panose="02020603050405020304" pitchFamily="18" charset="0"/>
              </a:rPr>
              <a:t> Plexuses</a:t>
            </a:r>
          </a:p>
          <a:p>
            <a:r>
              <a:rPr lang="en-US" b="1" dirty="0">
                <a:solidFill>
                  <a:srgbClr val="FFFFFF"/>
                </a:solidFill>
                <a:latin typeface="Times New Roman" panose="02020603050405020304" pitchFamily="18" charset="0"/>
                <a:cs typeface="Times New Roman" panose="02020603050405020304" pitchFamily="18" charset="0"/>
              </a:rPr>
              <a:t>Types of Neurotransmitters Secreted by Enteric Neurons</a:t>
            </a:r>
          </a:p>
          <a:p>
            <a:r>
              <a:rPr lang="en-US" b="1" dirty="0">
                <a:solidFill>
                  <a:srgbClr val="FFFFFF"/>
                </a:solidFill>
                <a:latin typeface="Times New Roman" panose="02020603050405020304" pitchFamily="18" charset="0"/>
                <a:cs typeface="Times New Roman" panose="02020603050405020304" pitchFamily="18" charset="0"/>
              </a:rPr>
              <a:t>Autonomic Control of the Gastrointestinal Tract </a:t>
            </a:r>
          </a:p>
          <a:p>
            <a:r>
              <a:rPr lang="en-US" b="1" dirty="0">
                <a:solidFill>
                  <a:srgbClr val="FFFFFF"/>
                </a:solidFill>
                <a:latin typeface="Times New Roman" panose="02020603050405020304" pitchFamily="18" charset="0"/>
                <a:cs typeface="Times New Roman" panose="02020603050405020304" pitchFamily="18" charset="0"/>
              </a:rPr>
              <a:t>Hormonal Control of Gastrointestinal Motility </a:t>
            </a:r>
          </a:p>
          <a:p>
            <a:r>
              <a:rPr lang="en-US" b="1" dirty="0">
                <a:solidFill>
                  <a:srgbClr val="FFFFFF"/>
                </a:solidFill>
                <a:latin typeface="Times New Roman" panose="02020603050405020304" pitchFamily="18" charset="0"/>
                <a:cs typeface="Times New Roman" panose="02020603050405020304" pitchFamily="18" charset="0"/>
              </a:rPr>
              <a:t>Functional Types of Movements in the </a:t>
            </a:r>
            <a:r>
              <a:rPr lang="en-US" b="1" dirty="0" smtClean="0">
                <a:solidFill>
                  <a:srgbClr val="FFFFFF"/>
                </a:solidFill>
                <a:latin typeface="Times New Roman" panose="02020603050405020304" pitchFamily="18" charset="0"/>
                <a:cs typeface="Times New Roman" panose="02020603050405020304" pitchFamily="18" charset="0"/>
              </a:rPr>
              <a:t>GI </a:t>
            </a:r>
            <a:r>
              <a:rPr lang="en-US" b="1" dirty="0">
                <a:solidFill>
                  <a:srgbClr val="FFFFFF"/>
                </a:solidFill>
                <a:latin typeface="Times New Roman" panose="02020603050405020304" pitchFamily="18" charset="0"/>
                <a:cs typeface="Times New Roman" panose="02020603050405020304" pitchFamily="18" charset="0"/>
              </a:rPr>
              <a:t>Tract </a:t>
            </a:r>
          </a:p>
          <a:p>
            <a:r>
              <a:rPr lang="en-US" b="1" dirty="0">
                <a:solidFill>
                  <a:srgbClr val="FFFFFF"/>
                </a:solidFill>
                <a:latin typeface="Times New Roman" panose="02020603050405020304" pitchFamily="18" charset="0"/>
                <a:cs typeface="Times New Roman" panose="02020603050405020304" pitchFamily="18" charset="0"/>
              </a:rPr>
              <a:t>Gastrointestinal Blood Flow-"Splanchnic Circulation"  </a:t>
            </a:r>
          </a:p>
          <a:p>
            <a:r>
              <a:rPr lang="en-US" b="1" dirty="0">
                <a:solidFill>
                  <a:srgbClr val="FFFFFF"/>
                </a:solidFill>
                <a:latin typeface="Times New Roman" panose="02020603050405020304" pitchFamily="18" charset="0"/>
                <a:cs typeface="Times New Roman" panose="02020603050405020304" pitchFamily="18" charset="0"/>
              </a:rPr>
              <a:t>Effect of Gut Activity and Metabolic Factors on Gastrointestinal Blood </a:t>
            </a:r>
            <a:r>
              <a:rPr lang="en-US" b="1" dirty="0" smtClean="0">
                <a:solidFill>
                  <a:srgbClr val="FFFFFF"/>
                </a:solidFill>
                <a:latin typeface="Times New Roman" panose="02020603050405020304" pitchFamily="18" charset="0"/>
                <a:cs typeface="Times New Roman" panose="02020603050405020304" pitchFamily="18" charset="0"/>
              </a:rPr>
              <a:t>Flow</a:t>
            </a:r>
            <a:endParaRPr lang="en-US"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53934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260648"/>
            <a:ext cx="7772400" cy="1143000"/>
          </a:xfrm>
        </p:spPr>
        <p:txBody>
          <a:bodyPr/>
          <a:lstStyle/>
          <a:p>
            <a:r>
              <a:rPr lang="en-US" dirty="0"/>
              <a:t>Functional Types of Movements in the </a:t>
            </a:r>
            <a:r>
              <a:rPr lang="en-US" dirty="0" smtClean="0"/>
              <a:t>GI Tract (Cont.)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032" y="1785712"/>
            <a:ext cx="8564448" cy="4667624"/>
          </a:xfrm>
          <a:prstGeom prst="rect">
            <a:avLst/>
          </a:prstGeom>
        </p:spPr>
      </p:pic>
    </p:spTree>
    <p:extLst>
      <p:ext uri="{BB962C8B-B14F-4D97-AF65-F5344CB8AC3E}">
        <p14:creationId xmlns:p14="http://schemas.microsoft.com/office/powerpoint/2010/main" val="201755966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188640"/>
            <a:ext cx="7772400" cy="1143000"/>
          </a:xfrm>
        </p:spPr>
        <p:txBody>
          <a:bodyPr/>
          <a:lstStyle/>
          <a:p>
            <a:r>
              <a:rPr lang="en-US" dirty="0" smtClean="0">
                <a:latin typeface="Times New Roman" panose="02020603050405020304" pitchFamily="18" charset="0"/>
                <a:cs typeface="Times New Roman" panose="02020603050405020304" pitchFamily="18" charset="0"/>
              </a:rPr>
              <a:t>Functional Types of Movements in the GI Tract </a:t>
            </a:r>
            <a:r>
              <a:rPr lang="en-US" dirty="0">
                <a:latin typeface="Times New Roman" panose="02020603050405020304" pitchFamily="18" charset="0"/>
                <a:cs typeface="Times New Roman" panose="02020603050405020304" pitchFamily="18" charset="0"/>
              </a:rPr>
              <a:t>(Cont.)</a:t>
            </a:r>
            <a:endParaRPr lang="ar-SA" dirty="0" smtClean="0">
              <a:latin typeface="Times New Roman" panose="02020603050405020304" pitchFamily="18" charset="0"/>
              <a:cs typeface="Times New Roman" panose="02020603050405020304" pitchFamily="18" charset="0"/>
            </a:endParaRPr>
          </a:p>
        </p:txBody>
      </p:sp>
      <p:sp>
        <p:nvSpPr>
          <p:cNvPr id="29699" name="Content Placeholder 2"/>
          <p:cNvSpPr>
            <a:spLocks noGrp="1"/>
          </p:cNvSpPr>
          <p:nvPr>
            <p:ph sz="half" idx="1"/>
          </p:nvPr>
        </p:nvSpPr>
        <p:spPr>
          <a:xfrm>
            <a:off x="0" y="1773303"/>
            <a:ext cx="4499992" cy="4114800"/>
          </a:xfrm>
        </p:spPr>
        <p:txBody>
          <a:bodyPr/>
          <a:lstStyle/>
          <a:p>
            <a:pPr eaLnBrk="1" hangingPunct="1">
              <a:lnSpc>
                <a:spcPct val="80000"/>
              </a:lnSpc>
              <a:buFontTx/>
              <a:buNone/>
            </a:pPr>
            <a:r>
              <a:rPr lang="en-US" sz="3600" b="1" dirty="0" smtClean="0">
                <a:solidFill>
                  <a:srgbClr val="FFFFFF"/>
                </a:solidFill>
                <a:latin typeface="Times New Roman" panose="02020603050405020304" pitchFamily="18" charset="0"/>
                <a:cs typeface="Times New Roman" panose="02020603050405020304" pitchFamily="18" charset="0"/>
              </a:rPr>
              <a:t>2) </a:t>
            </a:r>
            <a:r>
              <a:rPr lang="en-US" sz="3600" b="1" u="sng" dirty="0" smtClean="0">
                <a:solidFill>
                  <a:srgbClr val="FFFFFF"/>
                </a:solidFill>
                <a:latin typeface="Times New Roman" panose="02020603050405020304" pitchFamily="18" charset="0"/>
                <a:cs typeface="Times New Roman" panose="02020603050405020304" pitchFamily="18" charset="0"/>
              </a:rPr>
              <a:t>Mixing movements (segmentation)</a:t>
            </a:r>
          </a:p>
          <a:p>
            <a:pPr eaLnBrk="1" hangingPunct="1">
              <a:lnSpc>
                <a:spcPct val="80000"/>
              </a:lnSpc>
              <a:buFontTx/>
              <a:buChar char="-"/>
            </a:pPr>
            <a:r>
              <a:rPr lang="en-US" sz="3600" b="1" dirty="0" smtClean="0">
                <a:solidFill>
                  <a:srgbClr val="FFFFFF"/>
                </a:solidFill>
                <a:latin typeface="Times New Roman" panose="02020603050405020304" pitchFamily="18" charset="0"/>
                <a:cs typeface="Times New Roman" panose="02020603050405020304" pitchFamily="18" charset="0"/>
              </a:rPr>
              <a:t>Blend different juices with the chime.</a:t>
            </a:r>
          </a:p>
          <a:p>
            <a:pPr eaLnBrk="1" hangingPunct="1">
              <a:lnSpc>
                <a:spcPct val="80000"/>
              </a:lnSpc>
              <a:buFontTx/>
              <a:buChar char="-"/>
            </a:pPr>
            <a:r>
              <a:rPr lang="en-US" sz="3600" b="1" dirty="0" smtClean="0">
                <a:solidFill>
                  <a:srgbClr val="FFFFFF"/>
                </a:solidFill>
                <a:latin typeface="Times New Roman" panose="02020603050405020304" pitchFamily="18" charset="0"/>
                <a:cs typeface="Times New Roman" panose="02020603050405020304" pitchFamily="18" charset="0"/>
              </a:rPr>
              <a:t>Bring products of digestion in contact with absorptive surfaces.</a:t>
            </a:r>
          </a:p>
        </p:txBody>
      </p:sp>
      <p:pic>
        <p:nvPicPr>
          <p:cNvPr id="6" name="Picture 5" descr="fox78119_18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778" y="2060848"/>
            <a:ext cx="4584090" cy="36724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72400" cy="1143000"/>
          </a:xfrm>
        </p:spPr>
        <p:txBody>
          <a:bodyPr/>
          <a:lstStyle/>
          <a:p>
            <a:r>
              <a:rPr lang="en-US" dirty="0">
                <a:latin typeface="Times New Roman" panose="02020603050405020304" pitchFamily="18" charset="0"/>
                <a:cs typeface="Times New Roman" panose="02020603050405020304" pitchFamily="18" charset="0"/>
              </a:rPr>
              <a:t>Functional Types of Movements in the </a:t>
            </a:r>
            <a:r>
              <a:rPr lang="en-US" dirty="0" smtClean="0">
                <a:latin typeface="Times New Roman" panose="02020603050405020304" pitchFamily="18" charset="0"/>
                <a:cs typeface="Times New Roman" panose="02020603050405020304" pitchFamily="18" charset="0"/>
              </a:rPr>
              <a:t>GI Tract (Cont.)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7504" y="1628800"/>
            <a:ext cx="8856984" cy="4114800"/>
          </a:xfrm>
        </p:spPr>
        <p:txBody>
          <a:bodyPr/>
          <a:lstStyle/>
          <a:p>
            <a:r>
              <a:rPr lang="en-US" b="1" u="sng" dirty="0">
                <a:solidFill>
                  <a:srgbClr val="FFFFFF"/>
                </a:solidFill>
                <a:latin typeface="Times New Roman" panose="02020603050405020304" pitchFamily="18" charset="0"/>
                <a:cs typeface="Times New Roman" panose="02020603050405020304" pitchFamily="18" charset="0"/>
              </a:rPr>
              <a:t>Peristaltic Reflex and the "Law of the Gut." </a:t>
            </a:r>
            <a:r>
              <a:rPr lang="en-US" b="1" dirty="0">
                <a:solidFill>
                  <a:srgbClr val="FFFFFF"/>
                </a:solidFill>
                <a:latin typeface="Times New Roman" panose="02020603050405020304" pitchFamily="18" charset="0"/>
                <a:cs typeface="Times New Roman" panose="02020603050405020304" pitchFamily="18" charset="0"/>
              </a:rPr>
              <a:t>When a segment of the intestinal tract is excited by distention and thereby initiates peristalsis, the contractile ring causing the peristalsis normally begins on the </a:t>
            </a:r>
            <a:r>
              <a:rPr lang="en-US" b="1" dirty="0" err="1">
                <a:solidFill>
                  <a:srgbClr val="FFFFFF"/>
                </a:solidFill>
                <a:latin typeface="Times New Roman" panose="02020603050405020304" pitchFamily="18" charset="0"/>
                <a:cs typeface="Times New Roman" panose="02020603050405020304" pitchFamily="18" charset="0"/>
              </a:rPr>
              <a:t>O</a:t>
            </a:r>
            <a:r>
              <a:rPr lang="en-US" b="1" dirty="0" err="1" smtClean="0">
                <a:solidFill>
                  <a:srgbClr val="FFFFFF"/>
                </a:solidFill>
                <a:latin typeface="Times New Roman" panose="02020603050405020304" pitchFamily="18" charset="0"/>
                <a:cs typeface="Times New Roman" panose="02020603050405020304" pitchFamily="18" charset="0"/>
              </a:rPr>
              <a:t>rad</a:t>
            </a:r>
            <a:r>
              <a:rPr lang="en-US" b="1" dirty="0" smtClean="0">
                <a:solidFill>
                  <a:srgbClr val="FFFFFF"/>
                </a:solidFill>
                <a:latin typeface="Times New Roman" panose="02020603050405020304" pitchFamily="18" charset="0"/>
                <a:cs typeface="Times New Roman" panose="02020603050405020304" pitchFamily="18" charset="0"/>
              </a:rPr>
              <a:t> </a:t>
            </a:r>
            <a:r>
              <a:rPr lang="en-US" b="1" dirty="0">
                <a:solidFill>
                  <a:srgbClr val="FFFFFF"/>
                </a:solidFill>
                <a:latin typeface="Times New Roman" panose="02020603050405020304" pitchFamily="18" charset="0"/>
                <a:cs typeface="Times New Roman" panose="02020603050405020304" pitchFamily="18" charset="0"/>
              </a:rPr>
              <a:t>side of the distended segment and moves toward the distended segment, pushing the intestinal contents in the anal </a:t>
            </a:r>
            <a:r>
              <a:rPr lang="en-US" b="1" dirty="0" smtClean="0">
                <a:solidFill>
                  <a:srgbClr val="FFFFFF"/>
                </a:solidFill>
                <a:latin typeface="Times New Roman" panose="02020603050405020304" pitchFamily="18" charset="0"/>
                <a:cs typeface="Times New Roman" panose="02020603050405020304" pitchFamily="18" charset="0"/>
              </a:rPr>
              <a:t>direction (</a:t>
            </a:r>
            <a:r>
              <a:rPr lang="en-US" b="1" dirty="0" err="1" smtClean="0">
                <a:solidFill>
                  <a:srgbClr val="FFFFFF"/>
                </a:solidFill>
                <a:latin typeface="Times New Roman" panose="02020603050405020304" pitchFamily="18" charset="0"/>
                <a:cs typeface="Times New Roman" panose="02020603050405020304" pitchFamily="18" charset="0"/>
              </a:rPr>
              <a:t>Caudad</a:t>
            </a:r>
            <a:r>
              <a:rPr lang="en-US" b="1" dirty="0" smtClean="0">
                <a:solidFill>
                  <a:srgbClr val="FFFFFF"/>
                </a:solidFill>
                <a:latin typeface="Times New Roman" panose="02020603050405020304" pitchFamily="18" charset="0"/>
                <a:cs typeface="Times New Roman" panose="02020603050405020304" pitchFamily="18" charset="0"/>
              </a:rPr>
              <a:t> direction) </a:t>
            </a:r>
            <a:r>
              <a:rPr lang="en-US" b="1" dirty="0">
                <a:solidFill>
                  <a:srgbClr val="FFFFFF"/>
                </a:solidFill>
                <a:latin typeface="Times New Roman" panose="02020603050405020304" pitchFamily="18" charset="0"/>
                <a:cs typeface="Times New Roman" panose="02020603050405020304" pitchFamily="18" charset="0"/>
              </a:rPr>
              <a:t>for 5 to 10 </a:t>
            </a:r>
            <a:r>
              <a:rPr lang="en-US" b="1" dirty="0" smtClean="0">
                <a:solidFill>
                  <a:srgbClr val="FFFFFF"/>
                </a:solidFill>
                <a:latin typeface="Times New Roman" panose="02020603050405020304" pitchFamily="18" charset="0"/>
                <a:cs typeface="Times New Roman" panose="02020603050405020304" pitchFamily="18" charset="0"/>
              </a:rPr>
              <a:t>cm </a:t>
            </a:r>
            <a:r>
              <a:rPr lang="en-US" b="1" dirty="0">
                <a:solidFill>
                  <a:srgbClr val="FFFFFF"/>
                </a:solidFill>
                <a:latin typeface="Times New Roman" panose="02020603050405020304" pitchFamily="18" charset="0"/>
                <a:cs typeface="Times New Roman" panose="02020603050405020304" pitchFamily="18" charset="0"/>
              </a:rPr>
              <a:t>before dying out</a:t>
            </a:r>
            <a:r>
              <a:rPr lang="en-US" b="1" dirty="0" smtClean="0">
                <a:solidFill>
                  <a:srgbClr val="FFFFFF"/>
                </a:solidFill>
                <a:latin typeface="Times New Roman" panose="02020603050405020304" pitchFamily="18" charset="0"/>
                <a:cs typeface="Times New Roman" panose="02020603050405020304" pitchFamily="18" charset="0"/>
              </a:rPr>
              <a:t>.</a:t>
            </a:r>
            <a:endParaRPr lang="ar-SA"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09522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a:xfrm>
            <a:off x="762000" y="44624"/>
            <a:ext cx="7772400" cy="1143000"/>
          </a:xfrm>
        </p:spPr>
        <p:txBody>
          <a:bodyPr/>
          <a:lstStyle/>
          <a:p>
            <a:r>
              <a:rPr lang="en-US" dirty="0" smtClean="0">
                <a:latin typeface="Times New Roman" panose="02020603050405020304" pitchFamily="18" charset="0"/>
                <a:cs typeface="Times New Roman" panose="02020603050405020304" pitchFamily="18" charset="0"/>
              </a:rPr>
              <a:t>Gastrointestinal Blood Flow-"Splanchnic Circulation" </a:t>
            </a:r>
            <a:endParaRPr lang="ar-SA" dirty="0" smtClean="0">
              <a:latin typeface="Times New Roman" panose="02020603050405020304" pitchFamily="18" charset="0"/>
              <a:cs typeface="Times New Roman" panose="02020603050405020304" pitchFamily="18" charset="0"/>
            </a:endParaRPr>
          </a:p>
        </p:txBody>
      </p:sp>
      <p:sp>
        <p:nvSpPr>
          <p:cNvPr id="30723" name="Content Placeholder 6"/>
          <p:cNvSpPr>
            <a:spLocks noGrp="1"/>
          </p:cNvSpPr>
          <p:nvPr>
            <p:ph sz="half" idx="1"/>
          </p:nvPr>
        </p:nvSpPr>
        <p:spPr>
          <a:xfrm>
            <a:off x="-13562" y="1187624"/>
            <a:ext cx="4801586" cy="4517504"/>
          </a:xfrm>
        </p:spPr>
        <p:txBody>
          <a:bodyPr/>
          <a:lstStyle/>
          <a:p>
            <a:r>
              <a:rPr lang="en-US" sz="2400" b="1" dirty="0" smtClean="0">
                <a:solidFill>
                  <a:srgbClr val="FFFFFF"/>
                </a:solidFill>
                <a:latin typeface="Times New Roman" panose="02020603050405020304" pitchFamily="18" charset="0"/>
                <a:cs typeface="Times New Roman" panose="02020603050405020304" pitchFamily="18" charset="0"/>
              </a:rPr>
              <a:t>Splanchnic circulation includes the blood flow through the gut, spleen, pancreas, and liver. The design of this system is such that all the blood that courses through the gut, spleen, and pancreas then flows immediately into the liver by way of the </a:t>
            </a:r>
            <a:r>
              <a:rPr lang="en-US" sz="2400" b="1" i="1" dirty="0" smtClean="0">
                <a:solidFill>
                  <a:srgbClr val="FFFFFF"/>
                </a:solidFill>
                <a:latin typeface="Times New Roman" panose="02020603050405020304" pitchFamily="18" charset="0"/>
                <a:cs typeface="Times New Roman" panose="02020603050405020304" pitchFamily="18" charset="0"/>
              </a:rPr>
              <a:t>portal vein</a:t>
            </a:r>
            <a:r>
              <a:rPr lang="en-US" sz="2400" b="1" dirty="0" smtClean="0">
                <a:solidFill>
                  <a:srgbClr val="FFFFFF"/>
                </a:solidFill>
                <a:latin typeface="Times New Roman" panose="02020603050405020304" pitchFamily="18" charset="0"/>
                <a:cs typeface="Times New Roman" panose="02020603050405020304" pitchFamily="18" charset="0"/>
              </a:rPr>
              <a:t>. In the liver, the blood passes through millions of minute </a:t>
            </a:r>
            <a:r>
              <a:rPr lang="en-US" sz="2400" b="1" i="1" dirty="0" smtClean="0">
                <a:solidFill>
                  <a:srgbClr val="FFFFFF"/>
                </a:solidFill>
                <a:latin typeface="Times New Roman" panose="02020603050405020304" pitchFamily="18" charset="0"/>
                <a:cs typeface="Times New Roman" panose="02020603050405020304" pitchFamily="18" charset="0"/>
              </a:rPr>
              <a:t>liver sinusoids</a:t>
            </a:r>
            <a:r>
              <a:rPr lang="en-US" sz="2400" b="1" dirty="0" smtClean="0">
                <a:solidFill>
                  <a:srgbClr val="FFFFFF"/>
                </a:solidFill>
                <a:latin typeface="Times New Roman" panose="02020603050405020304" pitchFamily="18" charset="0"/>
                <a:cs typeface="Times New Roman" panose="02020603050405020304" pitchFamily="18" charset="0"/>
              </a:rPr>
              <a:t> and finally leaves the liver by way of </a:t>
            </a:r>
            <a:r>
              <a:rPr lang="en-US" sz="2400" b="1" i="1" dirty="0" smtClean="0">
                <a:solidFill>
                  <a:srgbClr val="FFFFFF"/>
                </a:solidFill>
                <a:latin typeface="Times New Roman" panose="02020603050405020304" pitchFamily="18" charset="0"/>
                <a:cs typeface="Times New Roman" panose="02020603050405020304" pitchFamily="18" charset="0"/>
              </a:rPr>
              <a:t>hepatic veins</a:t>
            </a:r>
            <a:r>
              <a:rPr lang="en-US" sz="2400" b="1" dirty="0" smtClean="0">
                <a:solidFill>
                  <a:srgbClr val="FFFFFF"/>
                </a:solidFill>
                <a:latin typeface="Times New Roman" panose="02020603050405020304" pitchFamily="18" charset="0"/>
                <a:cs typeface="Times New Roman" panose="02020603050405020304" pitchFamily="18" charset="0"/>
              </a:rPr>
              <a:t> that empty into the vena cava of the general circulation. </a:t>
            </a:r>
            <a:endParaRPr lang="ar-SA" sz="2400" b="1" dirty="0" smtClean="0">
              <a:solidFill>
                <a:srgbClr val="FFFFFF"/>
              </a:solidFill>
              <a:latin typeface="Times New Roman" panose="02020603050405020304" pitchFamily="18" charset="0"/>
              <a:cs typeface="Times New Roman" panose="02020603050405020304" pitchFamily="18" charset="0"/>
            </a:endParaRP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0543" y="1556792"/>
            <a:ext cx="4361389" cy="453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76273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152400"/>
            <a:ext cx="7772400" cy="1143000"/>
          </a:xfrm>
        </p:spPr>
        <p:txBody>
          <a:bodyPr/>
          <a:lstStyle/>
          <a:p>
            <a:r>
              <a:rPr lang="en-US" sz="3200" dirty="0" smtClean="0">
                <a:latin typeface="Times New Roman" panose="02020603050405020304" pitchFamily="18" charset="0"/>
                <a:cs typeface="Times New Roman" panose="02020603050405020304" pitchFamily="18" charset="0"/>
              </a:rPr>
              <a:t>Effect of Gut Activity and Metabolic Factors on Gastrointestinal Blood Flow </a:t>
            </a:r>
            <a:endParaRPr lang="ar-SA" sz="3200" dirty="0" smtClean="0">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idx="1"/>
          </p:nvPr>
        </p:nvSpPr>
        <p:spPr>
          <a:xfrm>
            <a:off x="125760" y="1772816"/>
            <a:ext cx="8892480" cy="4680520"/>
          </a:xfrm>
        </p:spPr>
        <p:txBody>
          <a:bodyPr/>
          <a:lstStyle/>
          <a:p>
            <a:pPr>
              <a:defRPr/>
            </a:pPr>
            <a:r>
              <a:rPr lang="en-US" sz="2800" b="1" dirty="0" smtClean="0">
                <a:solidFill>
                  <a:srgbClr val="FFFFFF"/>
                </a:solidFill>
                <a:latin typeface="Times New Roman" panose="02020603050405020304" pitchFamily="18" charset="0"/>
                <a:cs typeface="Times New Roman" panose="02020603050405020304" pitchFamily="18" charset="0"/>
              </a:rPr>
              <a:t>Possible Causes of the Increased Blood Flow During Gastrointestinal Activity:</a:t>
            </a:r>
          </a:p>
          <a:p>
            <a:pPr marL="514350" indent="-514350">
              <a:buFont typeface="+mj-lt"/>
              <a:buAutoNum type="arabicPeriod"/>
              <a:defRPr/>
            </a:pPr>
            <a:r>
              <a:rPr lang="en-US" sz="2800" b="1" dirty="0" smtClean="0">
                <a:solidFill>
                  <a:srgbClr val="FFFFFF"/>
                </a:solidFill>
                <a:latin typeface="Times New Roman" panose="02020603050405020304" pitchFamily="18" charset="0"/>
                <a:cs typeface="Times New Roman" panose="02020603050405020304" pitchFamily="18" charset="0"/>
              </a:rPr>
              <a:t>Most of the peptide hormones, including: </a:t>
            </a:r>
            <a:r>
              <a:rPr lang="en-US" sz="2800" b="1" i="1" dirty="0" smtClean="0">
                <a:solidFill>
                  <a:srgbClr val="FFFFFF"/>
                </a:solidFill>
                <a:latin typeface="Times New Roman" panose="02020603050405020304" pitchFamily="18" charset="0"/>
                <a:cs typeface="Times New Roman" panose="02020603050405020304" pitchFamily="18" charset="0"/>
              </a:rPr>
              <a:t>CCK</a:t>
            </a:r>
            <a:r>
              <a:rPr lang="en-US" sz="2800" b="1" dirty="0" smtClean="0">
                <a:solidFill>
                  <a:srgbClr val="FFFFFF"/>
                </a:solidFill>
                <a:latin typeface="Times New Roman" panose="02020603050405020304" pitchFamily="18" charset="0"/>
                <a:cs typeface="Times New Roman" panose="02020603050405020304" pitchFamily="18" charset="0"/>
              </a:rPr>
              <a:t>, </a:t>
            </a:r>
            <a:r>
              <a:rPr lang="en-US" sz="2800" b="1" i="1" dirty="0" smtClean="0">
                <a:solidFill>
                  <a:srgbClr val="FFFFFF"/>
                </a:solidFill>
                <a:latin typeface="Times New Roman" panose="02020603050405020304" pitchFamily="18" charset="0"/>
                <a:cs typeface="Times New Roman" panose="02020603050405020304" pitchFamily="18" charset="0"/>
              </a:rPr>
              <a:t>VIP</a:t>
            </a:r>
            <a:r>
              <a:rPr lang="en-US" sz="2800" b="1" dirty="0" smtClean="0">
                <a:solidFill>
                  <a:srgbClr val="FFFFFF"/>
                </a:solidFill>
                <a:latin typeface="Times New Roman" panose="02020603050405020304" pitchFamily="18" charset="0"/>
                <a:cs typeface="Times New Roman" panose="02020603050405020304" pitchFamily="18" charset="0"/>
              </a:rPr>
              <a:t>, </a:t>
            </a:r>
            <a:r>
              <a:rPr lang="en-US" sz="2800" b="1" i="1" dirty="0" smtClean="0">
                <a:solidFill>
                  <a:srgbClr val="FFFFFF"/>
                </a:solidFill>
                <a:latin typeface="Times New Roman" panose="02020603050405020304" pitchFamily="18" charset="0"/>
                <a:cs typeface="Times New Roman" panose="02020603050405020304" pitchFamily="18" charset="0"/>
              </a:rPr>
              <a:t>gastrin</a:t>
            </a:r>
            <a:r>
              <a:rPr lang="en-US" sz="2800" b="1" dirty="0" smtClean="0">
                <a:solidFill>
                  <a:srgbClr val="FFFFFF"/>
                </a:solidFill>
                <a:latin typeface="Times New Roman" panose="02020603050405020304" pitchFamily="18" charset="0"/>
                <a:cs typeface="Times New Roman" panose="02020603050405020304" pitchFamily="18" charset="0"/>
              </a:rPr>
              <a:t>, and </a:t>
            </a:r>
            <a:r>
              <a:rPr lang="en-US" sz="2800" b="1" i="1" dirty="0" smtClean="0">
                <a:solidFill>
                  <a:srgbClr val="FFFFFF"/>
                </a:solidFill>
                <a:latin typeface="Times New Roman" panose="02020603050405020304" pitchFamily="18" charset="0"/>
                <a:cs typeface="Times New Roman" panose="02020603050405020304" pitchFamily="18" charset="0"/>
              </a:rPr>
              <a:t>secretin</a:t>
            </a:r>
            <a:r>
              <a:rPr lang="en-US" sz="2800" b="1" dirty="0" smtClean="0">
                <a:solidFill>
                  <a:srgbClr val="FFFFFF"/>
                </a:solidFill>
                <a:latin typeface="Times New Roman" panose="02020603050405020304" pitchFamily="18" charset="0"/>
                <a:cs typeface="Times New Roman" panose="02020603050405020304" pitchFamily="18" charset="0"/>
              </a:rPr>
              <a:t>. </a:t>
            </a:r>
          </a:p>
          <a:p>
            <a:pPr marL="514350" indent="-514350">
              <a:buFont typeface="+mj-lt"/>
              <a:buAutoNum type="arabicPeriod"/>
              <a:defRPr/>
            </a:pPr>
            <a:r>
              <a:rPr lang="en-US" sz="2800" b="1" dirty="0" smtClean="0">
                <a:solidFill>
                  <a:srgbClr val="FFFFFF"/>
                </a:solidFill>
                <a:latin typeface="Times New Roman" panose="02020603050405020304" pitchFamily="18" charset="0"/>
                <a:cs typeface="Times New Roman" panose="02020603050405020304" pitchFamily="18" charset="0"/>
              </a:rPr>
              <a:t>Some of the GI glands release into the gut wall two </a:t>
            </a:r>
            <a:r>
              <a:rPr lang="en-US" sz="2800" b="1" dirty="0" err="1" smtClean="0">
                <a:solidFill>
                  <a:srgbClr val="FFFFFF"/>
                </a:solidFill>
                <a:latin typeface="Times New Roman" panose="02020603050405020304" pitchFamily="18" charset="0"/>
                <a:cs typeface="Times New Roman" panose="02020603050405020304" pitchFamily="18" charset="0"/>
              </a:rPr>
              <a:t>kinins</a:t>
            </a:r>
            <a:r>
              <a:rPr lang="en-US" sz="2800" b="1" dirty="0" smtClean="0">
                <a:solidFill>
                  <a:srgbClr val="FFFFFF"/>
                </a:solidFill>
                <a:latin typeface="Times New Roman" panose="02020603050405020304" pitchFamily="18" charset="0"/>
                <a:cs typeface="Times New Roman" panose="02020603050405020304" pitchFamily="18" charset="0"/>
              </a:rPr>
              <a:t>, </a:t>
            </a:r>
            <a:r>
              <a:rPr lang="en-US" sz="2800" b="1" i="1" dirty="0" err="1" smtClean="0">
                <a:solidFill>
                  <a:srgbClr val="FFFFFF"/>
                </a:solidFill>
                <a:latin typeface="Times New Roman" panose="02020603050405020304" pitchFamily="18" charset="0"/>
                <a:cs typeface="Times New Roman" panose="02020603050405020304" pitchFamily="18" charset="0"/>
              </a:rPr>
              <a:t>kallidin</a:t>
            </a:r>
            <a:r>
              <a:rPr lang="en-US" sz="2800" b="1" dirty="0" smtClean="0">
                <a:solidFill>
                  <a:srgbClr val="FFFFFF"/>
                </a:solidFill>
                <a:latin typeface="Times New Roman" panose="02020603050405020304" pitchFamily="18" charset="0"/>
                <a:cs typeface="Times New Roman" panose="02020603050405020304" pitchFamily="18" charset="0"/>
              </a:rPr>
              <a:t> and </a:t>
            </a:r>
            <a:r>
              <a:rPr lang="en-US" sz="2800" b="1" i="1" dirty="0" smtClean="0">
                <a:solidFill>
                  <a:srgbClr val="FFFFFF"/>
                </a:solidFill>
                <a:latin typeface="Times New Roman" panose="02020603050405020304" pitchFamily="18" charset="0"/>
                <a:cs typeface="Times New Roman" panose="02020603050405020304" pitchFamily="18" charset="0"/>
              </a:rPr>
              <a:t>bradykinin (vasodilators).</a:t>
            </a:r>
          </a:p>
          <a:p>
            <a:pPr marL="514350" indent="-514350">
              <a:buFont typeface="+mj-lt"/>
              <a:buAutoNum type="arabicPeriod"/>
              <a:defRPr/>
            </a:pPr>
            <a:r>
              <a:rPr lang="en-US" sz="2800" b="1" i="1" dirty="0" smtClean="0">
                <a:solidFill>
                  <a:srgbClr val="FFFFFF"/>
                </a:solidFill>
                <a:latin typeface="Times New Roman" panose="02020603050405020304" pitchFamily="18" charset="0"/>
                <a:cs typeface="Times New Roman" panose="02020603050405020304" pitchFamily="18" charset="0"/>
              </a:rPr>
              <a:t>Decreased oxygen concentration</a:t>
            </a:r>
            <a:r>
              <a:rPr lang="en-US" sz="2800" b="1" dirty="0" smtClean="0">
                <a:solidFill>
                  <a:srgbClr val="FFFFFF"/>
                </a:solidFill>
                <a:latin typeface="Times New Roman" panose="02020603050405020304" pitchFamily="18" charset="0"/>
                <a:cs typeface="Times New Roman" panose="02020603050405020304" pitchFamily="18" charset="0"/>
              </a:rPr>
              <a:t> in the gut wall can increase intestinal blood flow at least 50 to 100%. </a:t>
            </a:r>
            <a:endParaRPr lang="ar-SA" sz="28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22251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5800" y="332656"/>
            <a:ext cx="7772400" cy="1143000"/>
          </a:xfrm>
        </p:spPr>
        <p:txBody>
          <a:bodyPr/>
          <a:lstStyle/>
          <a:p>
            <a:r>
              <a:rPr lang="en-US" dirty="0" smtClean="0">
                <a:solidFill>
                  <a:srgbClr val="FFFFFF"/>
                </a:solidFill>
                <a:latin typeface="Times New Roman" panose="02020603050405020304" pitchFamily="18" charset="0"/>
                <a:cs typeface="Times New Roman" panose="02020603050405020304" pitchFamily="18" charset="0"/>
              </a:rPr>
              <a:t>Nervous Control of Gastrointestinal Blood Flow </a:t>
            </a:r>
            <a:endParaRPr lang="ar-SA" dirty="0" smtClean="0">
              <a:solidFill>
                <a:srgbClr val="FFFFFF"/>
              </a:solidFill>
              <a:latin typeface="Times New Roman" panose="02020603050405020304" pitchFamily="18" charset="0"/>
              <a:cs typeface="Times New Roman" panose="02020603050405020304" pitchFamily="18" charset="0"/>
            </a:endParaRPr>
          </a:p>
        </p:txBody>
      </p:sp>
      <p:sp>
        <p:nvSpPr>
          <p:cNvPr id="32771" name="Content Placeholder 2"/>
          <p:cNvSpPr>
            <a:spLocks noGrp="1"/>
          </p:cNvSpPr>
          <p:nvPr>
            <p:ph idx="1"/>
          </p:nvPr>
        </p:nvSpPr>
        <p:spPr>
          <a:xfrm>
            <a:off x="229424" y="1700808"/>
            <a:ext cx="8663056" cy="4114800"/>
          </a:xfrm>
        </p:spPr>
        <p:txBody>
          <a:bodyPr/>
          <a:lstStyle/>
          <a:p>
            <a:r>
              <a:rPr lang="en-US" sz="2800" b="1" dirty="0" smtClean="0">
                <a:solidFill>
                  <a:srgbClr val="FFFFFF"/>
                </a:solidFill>
                <a:latin typeface="Times New Roman" panose="02020603050405020304" pitchFamily="18" charset="0"/>
                <a:cs typeface="Times New Roman" panose="02020603050405020304" pitchFamily="18" charset="0"/>
              </a:rPr>
              <a:t>Stimulation of the parasympathetic nerves going to the </a:t>
            </a:r>
            <a:r>
              <a:rPr lang="en-US" sz="2800" b="1" i="1" dirty="0" smtClean="0">
                <a:solidFill>
                  <a:srgbClr val="FFFFFF"/>
                </a:solidFill>
                <a:latin typeface="Times New Roman" panose="02020603050405020304" pitchFamily="18" charset="0"/>
                <a:cs typeface="Times New Roman" panose="02020603050405020304" pitchFamily="18" charset="0"/>
              </a:rPr>
              <a:t>stomach</a:t>
            </a:r>
            <a:r>
              <a:rPr lang="en-US" sz="2800" b="1" dirty="0" smtClean="0">
                <a:solidFill>
                  <a:srgbClr val="FFFFFF"/>
                </a:solidFill>
                <a:latin typeface="Times New Roman" panose="02020603050405020304" pitchFamily="18" charset="0"/>
                <a:cs typeface="Times New Roman" panose="02020603050405020304" pitchFamily="18" charset="0"/>
              </a:rPr>
              <a:t> and </a:t>
            </a:r>
            <a:r>
              <a:rPr lang="en-US" sz="2800" b="1" i="1" dirty="0" smtClean="0">
                <a:solidFill>
                  <a:srgbClr val="FFFFFF"/>
                </a:solidFill>
                <a:latin typeface="Times New Roman" panose="02020603050405020304" pitchFamily="18" charset="0"/>
                <a:cs typeface="Times New Roman" panose="02020603050405020304" pitchFamily="18" charset="0"/>
              </a:rPr>
              <a:t>lower colon</a:t>
            </a:r>
            <a:r>
              <a:rPr lang="en-US" sz="2800" b="1" dirty="0" smtClean="0">
                <a:solidFill>
                  <a:srgbClr val="FFFFFF"/>
                </a:solidFill>
                <a:latin typeface="Times New Roman" panose="02020603050405020304" pitchFamily="18" charset="0"/>
                <a:cs typeface="Times New Roman" panose="02020603050405020304" pitchFamily="18" charset="0"/>
              </a:rPr>
              <a:t> </a:t>
            </a:r>
            <a:r>
              <a:rPr lang="en-US" sz="2800" b="1" u="sng" dirty="0" smtClean="0">
                <a:solidFill>
                  <a:srgbClr val="FFFFFF"/>
                </a:solidFill>
                <a:latin typeface="Times New Roman" panose="02020603050405020304" pitchFamily="18" charset="0"/>
                <a:cs typeface="Times New Roman" panose="02020603050405020304" pitchFamily="18" charset="0"/>
              </a:rPr>
              <a:t>increases</a:t>
            </a:r>
            <a:r>
              <a:rPr lang="en-US" sz="2800" b="1" dirty="0" smtClean="0">
                <a:solidFill>
                  <a:srgbClr val="FFFFFF"/>
                </a:solidFill>
                <a:latin typeface="Times New Roman" panose="02020603050405020304" pitchFamily="18" charset="0"/>
                <a:cs typeface="Times New Roman" panose="02020603050405020304" pitchFamily="18" charset="0"/>
              </a:rPr>
              <a:t> local blood flow at the same time that it increases glandular secretion. </a:t>
            </a:r>
          </a:p>
          <a:p>
            <a:r>
              <a:rPr lang="en-US" sz="2800" b="1" dirty="0" smtClean="0">
                <a:solidFill>
                  <a:srgbClr val="FFFFFF"/>
                </a:solidFill>
                <a:latin typeface="Times New Roman" panose="02020603050405020304" pitchFamily="18" charset="0"/>
                <a:cs typeface="Times New Roman" panose="02020603050405020304" pitchFamily="18" charset="0"/>
              </a:rPr>
              <a:t>Sympathetic stimulation, by contrast, has a direct effect on essentially all the gastrointestinal tract to cause intense </a:t>
            </a:r>
            <a:r>
              <a:rPr lang="en-US" sz="2800" b="1" u="sng" dirty="0" smtClean="0">
                <a:solidFill>
                  <a:srgbClr val="FFFFFF"/>
                </a:solidFill>
                <a:latin typeface="Times New Roman" panose="02020603050405020304" pitchFamily="18" charset="0"/>
                <a:cs typeface="Times New Roman" panose="02020603050405020304" pitchFamily="18" charset="0"/>
              </a:rPr>
              <a:t>vasoconstriction</a:t>
            </a:r>
            <a:r>
              <a:rPr lang="en-US" sz="2800" b="1" dirty="0" smtClean="0">
                <a:solidFill>
                  <a:srgbClr val="FFFFFF"/>
                </a:solidFill>
                <a:latin typeface="Times New Roman" panose="02020603050405020304" pitchFamily="18" charset="0"/>
                <a:cs typeface="Times New Roman" panose="02020603050405020304" pitchFamily="18" charset="0"/>
              </a:rPr>
              <a:t> of the arterioles with greatly decreased blood flow. </a:t>
            </a:r>
            <a:r>
              <a:rPr lang="en-US" sz="2800" b="1" u="sng" dirty="0" smtClean="0">
                <a:solidFill>
                  <a:srgbClr val="FFFFFF"/>
                </a:solidFill>
                <a:latin typeface="Times New Roman" panose="02020603050405020304" pitchFamily="18" charset="0"/>
                <a:cs typeface="Times New Roman" panose="02020603050405020304" pitchFamily="18" charset="0"/>
              </a:rPr>
              <a:t>But the local metabolic vasodilator mechanisms</a:t>
            </a:r>
            <a:r>
              <a:rPr lang="en-US" sz="2800" b="1" dirty="0" smtClean="0">
                <a:solidFill>
                  <a:srgbClr val="FFFFFF"/>
                </a:solidFill>
                <a:latin typeface="Times New Roman" panose="02020603050405020304" pitchFamily="18" charset="0"/>
                <a:cs typeface="Times New Roman" panose="02020603050405020304" pitchFamily="18" charset="0"/>
              </a:rPr>
              <a:t> override the sympathetic vasoconstriction effects, returning the normal blood flow to GI muscle and glands. </a:t>
            </a:r>
            <a:endParaRPr lang="ar-SA" sz="2800" b="1" dirty="0" smtClean="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008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457200"/>
            <a:ext cx="8305800" cy="1143000"/>
          </a:xfrm>
        </p:spPr>
        <p:txBody>
          <a:bodyPr/>
          <a:lstStyle/>
          <a:p>
            <a:pPr eaLnBrk="1" hangingPunct="1"/>
            <a:r>
              <a:rPr lang="en-US" smtClean="0"/>
              <a:t/>
            </a:r>
            <a:br>
              <a:rPr lang="en-US" smtClean="0"/>
            </a:br>
            <a:endParaRPr lang="en-US" smtClean="0"/>
          </a:p>
        </p:txBody>
      </p:sp>
      <p:sp>
        <p:nvSpPr>
          <p:cNvPr id="33795" name="Text Box 5"/>
          <p:cNvSpPr txBox="1">
            <a:spLocks noChangeArrowheads="1"/>
          </p:cNvSpPr>
          <p:nvPr/>
        </p:nvSpPr>
        <p:spPr bwMode="auto">
          <a:xfrm>
            <a:off x="-180528" y="1700808"/>
            <a:ext cx="9361040" cy="3016210"/>
          </a:xfrm>
          <a:prstGeom prst="rect">
            <a:avLst/>
          </a:prstGeom>
          <a:noFill/>
          <a:ln w="12700">
            <a:noFill/>
            <a:miter lim="800000"/>
            <a:headEnd type="none" w="sm" len="sm"/>
            <a:tailEnd type="none" w="sm" len="sm"/>
          </a:ln>
        </p:spPr>
        <p:txBody>
          <a:bodyPr wrap="square">
            <a:spAutoFit/>
          </a:bodyPr>
          <a:lstStyle/>
          <a:p>
            <a:pPr marL="457200" indent="-457200" algn="ctr"/>
            <a:r>
              <a:rPr lang="en-US" sz="19000" b="1" dirty="0">
                <a:latin typeface="Times New Roman" panose="02020603050405020304" pitchFamily="18" charset="0"/>
                <a:cs typeface="Times New Roman" panose="02020603050405020304" pitchFamily="18" charset="0"/>
              </a:rPr>
              <a:t>The </a:t>
            </a:r>
            <a:r>
              <a:rPr lang="en-US" sz="19000" b="1" dirty="0" smtClean="0">
                <a:latin typeface="Times New Roman" panose="02020603050405020304" pitchFamily="18" charset="0"/>
                <a:cs typeface="Times New Roman" panose="02020603050405020304" pitchFamily="18" charset="0"/>
              </a:rPr>
              <a:t>End</a:t>
            </a:r>
            <a:endParaRPr lang="en-US" sz="19000" b="1"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650776"/>
            <a:ext cx="9144000" cy="762000"/>
          </a:xfrm>
        </p:spPr>
        <p:txBody>
          <a:bodyPr/>
          <a:lstStyle/>
          <a:p>
            <a:r>
              <a:rPr lang="en-US" sz="3600" dirty="0" smtClean="0">
                <a:latin typeface="Times New Roman" panose="02020603050405020304" pitchFamily="18" charset="0"/>
                <a:cs typeface="Times New Roman" panose="02020603050405020304" pitchFamily="18" charset="0"/>
              </a:rPr>
              <a:t>General Principles of Gastrointestinal Motility</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Physiological Anatomy of the Gastrointestinal Wall</a:t>
            </a:r>
            <a:endParaRPr lang="ar-SA" sz="3600" dirty="0" smtClean="0">
              <a:latin typeface="Times New Roman" panose="02020603050405020304" pitchFamily="18" charset="0"/>
              <a:cs typeface="Times New Roman" panose="02020603050405020304" pitchFamily="18" charset="0"/>
            </a:endParaRPr>
          </a:p>
        </p:txBody>
      </p:sp>
      <p:sp>
        <p:nvSpPr>
          <p:cNvPr id="7171" name="Content Placeholder 2"/>
          <p:cNvSpPr>
            <a:spLocks noGrp="1"/>
          </p:cNvSpPr>
          <p:nvPr>
            <p:ph idx="1"/>
          </p:nvPr>
        </p:nvSpPr>
        <p:spPr>
          <a:xfrm>
            <a:off x="0" y="2040632"/>
            <a:ext cx="9067800" cy="1676400"/>
          </a:xfrm>
        </p:spPr>
        <p:txBody>
          <a:bodyPr/>
          <a:lstStyle/>
          <a:p>
            <a:r>
              <a:rPr lang="en-US" sz="3600" b="1" dirty="0" smtClean="0">
                <a:solidFill>
                  <a:srgbClr val="FFFFFF"/>
                </a:solidFill>
                <a:latin typeface="Times New Roman" panose="02020603050405020304" pitchFamily="18" charset="0"/>
                <a:cs typeface="Times New Roman" panose="02020603050405020304" pitchFamily="18" charset="0"/>
              </a:rPr>
              <a:t>The following layers structure the GI wall from outer surface inward: (1) the </a:t>
            </a:r>
            <a:r>
              <a:rPr lang="en-US" sz="3600" b="1" i="1" dirty="0" err="1" smtClean="0">
                <a:solidFill>
                  <a:srgbClr val="FFFFFF"/>
                </a:solidFill>
                <a:latin typeface="Times New Roman" panose="02020603050405020304" pitchFamily="18" charset="0"/>
                <a:cs typeface="Times New Roman" panose="02020603050405020304" pitchFamily="18" charset="0"/>
              </a:rPr>
              <a:t>serosa</a:t>
            </a:r>
            <a:r>
              <a:rPr lang="en-US" sz="3600" b="1" dirty="0" smtClean="0">
                <a:solidFill>
                  <a:srgbClr val="FFFFFF"/>
                </a:solidFill>
                <a:latin typeface="Times New Roman" panose="02020603050405020304" pitchFamily="18" charset="0"/>
                <a:cs typeface="Times New Roman" panose="02020603050405020304" pitchFamily="18" charset="0"/>
              </a:rPr>
              <a:t>, (2) a </a:t>
            </a:r>
            <a:r>
              <a:rPr lang="en-US" sz="3600" b="1" i="1" dirty="0" smtClean="0">
                <a:solidFill>
                  <a:srgbClr val="FFFFFF"/>
                </a:solidFill>
                <a:latin typeface="Times New Roman" panose="02020603050405020304" pitchFamily="18" charset="0"/>
                <a:cs typeface="Times New Roman" panose="02020603050405020304" pitchFamily="18" charset="0"/>
              </a:rPr>
              <a:t>longitudinal muscle layer</a:t>
            </a:r>
            <a:r>
              <a:rPr lang="en-US" sz="3600" b="1" dirty="0" smtClean="0">
                <a:solidFill>
                  <a:srgbClr val="FFFFFF"/>
                </a:solidFill>
                <a:latin typeface="Times New Roman" panose="02020603050405020304" pitchFamily="18" charset="0"/>
                <a:cs typeface="Times New Roman" panose="02020603050405020304" pitchFamily="18" charset="0"/>
              </a:rPr>
              <a:t>, (3) a </a:t>
            </a:r>
            <a:r>
              <a:rPr lang="en-US" sz="3600" b="1" i="1" dirty="0" smtClean="0">
                <a:solidFill>
                  <a:srgbClr val="FFFFFF"/>
                </a:solidFill>
                <a:latin typeface="Times New Roman" panose="02020603050405020304" pitchFamily="18" charset="0"/>
                <a:cs typeface="Times New Roman" panose="02020603050405020304" pitchFamily="18" charset="0"/>
              </a:rPr>
              <a:t>circular muscle layer</a:t>
            </a:r>
            <a:r>
              <a:rPr lang="en-US" sz="3600" b="1" dirty="0" smtClean="0">
                <a:solidFill>
                  <a:srgbClr val="FFFFFF"/>
                </a:solidFill>
                <a:latin typeface="Times New Roman" panose="02020603050405020304" pitchFamily="18" charset="0"/>
                <a:cs typeface="Times New Roman" panose="02020603050405020304" pitchFamily="18" charset="0"/>
              </a:rPr>
              <a:t>, (4) the </a:t>
            </a:r>
            <a:r>
              <a:rPr lang="en-US" sz="3600" b="1" i="1" dirty="0" err="1" smtClean="0">
                <a:solidFill>
                  <a:srgbClr val="FFFFFF"/>
                </a:solidFill>
                <a:latin typeface="Times New Roman" panose="02020603050405020304" pitchFamily="18" charset="0"/>
                <a:cs typeface="Times New Roman" panose="02020603050405020304" pitchFamily="18" charset="0"/>
              </a:rPr>
              <a:t>submucosa</a:t>
            </a:r>
            <a:r>
              <a:rPr lang="en-US" sz="3600" b="1" i="1" dirty="0" smtClean="0">
                <a:solidFill>
                  <a:srgbClr val="FFFFFF"/>
                </a:solidFill>
                <a:latin typeface="Times New Roman" panose="02020603050405020304" pitchFamily="18" charset="0"/>
                <a:cs typeface="Times New Roman" panose="02020603050405020304" pitchFamily="18" charset="0"/>
              </a:rPr>
              <a:t>,</a:t>
            </a:r>
            <a:r>
              <a:rPr lang="en-US" sz="3600" b="1" dirty="0" smtClean="0">
                <a:solidFill>
                  <a:srgbClr val="FFFFFF"/>
                </a:solidFill>
                <a:latin typeface="Times New Roman" panose="02020603050405020304" pitchFamily="18" charset="0"/>
                <a:cs typeface="Times New Roman" panose="02020603050405020304" pitchFamily="18" charset="0"/>
              </a:rPr>
              <a:t> and (5) the </a:t>
            </a:r>
            <a:r>
              <a:rPr lang="en-US" sz="3600" b="1" i="1" dirty="0" smtClean="0">
                <a:solidFill>
                  <a:srgbClr val="FFFFFF"/>
                </a:solidFill>
                <a:latin typeface="Times New Roman" panose="02020603050405020304" pitchFamily="18" charset="0"/>
                <a:cs typeface="Times New Roman" panose="02020603050405020304" pitchFamily="18" charset="0"/>
              </a:rPr>
              <a:t>mucosa</a:t>
            </a:r>
            <a:r>
              <a:rPr lang="en-US" sz="3600" b="1" dirty="0" smtClean="0">
                <a:solidFill>
                  <a:srgbClr val="FFFFFF"/>
                </a:solidFill>
                <a:latin typeface="Times New Roman" panose="02020603050405020304" pitchFamily="18" charset="0"/>
                <a:cs typeface="Times New Roman" panose="02020603050405020304" pitchFamily="18" charset="0"/>
              </a:rPr>
              <a:t>. In addition, sparse bundles of smooth muscle fibers, the </a:t>
            </a:r>
            <a:r>
              <a:rPr lang="en-US" sz="3600" b="1" i="1" dirty="0" smtClean="0">
                <a:solidFill>
                  <a:srgbClr val="FFFFFF"/>
                </a:solidFill>
                <a:latin typeface="Times New Roman" panose="02020603050405020304" pitchFamily="18" charset="0"/>
                <a:cs typeface="Times New Roman" panose="02020603050405020304" pitchFamily="18" charset="0"/>
              </a:rPr>
              <a:t>mucosal muscle</a:t>
            </a:r>
            <a:r>
              <a:rPr lang="en-US" sz="3600" b="1" dirty="0" smtClean="0">
                <a:solidFill>
                  <a:srgbClr val="FFFFFF"/>
                </a:solidFill>
                <a:latin typeface="Times New Roman" panose="02020603050405020304" pitchFamily="18" charset="0"/>
                <a:cs typeface="Times New Roman" panose="02020603050405020304" pitchFamily="18" charset="0"/>
              </a:rPr>
              <a:t>, lie in the deeper layers of the mucosa. </a:t>
            </a:r>
            <a:endParaRPr lang="ar-SA" sz="3600" b="1" dirty="0" smtClean="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799" y="188640"/>
            <a:ext cx="7772400" cy="1143000"/>
          </a:xfrm>
        </p:spPr>
        <p:txBody>
          <a:bodyPr/>
          <a:lstStyle/>
          <a:p>
            <a:r>
              <a:rPr lang="en-US" sz="4800" dirty="0"/>
              <a:t>Physiological Anatomy of the Gastrointestinal Wall</a:t>
            </a:r>
            <a:endParaRPr lang="ar-SA" sz="4800" dirty="0"/>
          </a:p>
        </p:txBody>
      </p:sp>
      <p:pic>
        <p:nvPicPr>
          <p:cNvPr id="5" name="Picture 4" descr="24-03_1.jpg                                                    00000941Sarah                          B9D5FA8B:"/>
          <p:cNvPicPr>
            <a:picLocks noChangeAspect="1" noChangeArrowheads="1"/>
          </p:cNvPicPr>
          <p:nvPr/>
        </p:nvPicPr>
        <p:blipFill>
          <a:blip r:embed="rId2" cstate="print"/>
          <a:srcRect/>
          <a:stretch>
            <a:fillRect/>
          </a:stretch>
        </p:blipFill>
        <p:spPr bwMode="auto">
          <a:xfrm>
            <a:off x="6496" y="1628800"/>
            <a:ext cx="9131007" cy="4713818"/>
          </a:xfrm>
          <a:prstGeom prst="rect">
            <a:avLst/>
          </a:prstGeom>
          <a:noFill/>
        </p:spPr>
      </p:pic>
    </p:spTree>
    <p:extLst>
      <p:ext uri="{BB962C8B-B14F-4D97-AF65-F5344CB8AC3E}">
        <p14:creationId xmlns:p14="http://schemas.microsoft.com/office/powerpoint/2010/main" val="29203178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5496" y="116632"/>
            <a:ext cx="9002724" cy="914400"/>
          </a:xfrm>
        </p:spPr>
        <p:txBody>
          <a:bodyPr/>
          <a:lstStyle/>
          <a:p>
            <a:r>
              <a:rPr lang="en-US" dirty="0" smtClean="0"/>
              <a:t>The General Characteristics of Smooth Muscle</a:t>
            </a:r>
            <a:endParaRPr lang="ar-SA" dirty="0" smtClean="0"/>
          </a:p>
        </p:txBody>
      </p:sp>
      <p:sp>
        <p:nvSpPr>
          <p:cNvPr id="8195" name="Content Placeholder 2"/>
          <p:cNvSpPr>
            <a:spLocks noGrp="1"/>
          </p:cNvSpPr>
          <p:nvPr>
            <p:ph idx="1"/>
          </p:nvPr>
        </p:nvSpPr>
        <p:spPr>
          <a:xfrm>
            <a:off x="35496" y="1340768"/>
            <a:ext cx="9002724" cy="4114800"/>
          </a:xfrm>
        </p:spPr>
        <p:txBody>
          <a:bodyPr/>
          <a:lstStyle/>
          <a:p>
            <a:pPr eaLnBrk="1" hangingPunct="1">
              <a:lnSpc>
                <a:spcPct val="90000"/>
              </a:lnSpc>
              <a:buFont typeface="Wingdings" pitchFamily="2" charset="2"/>
              <a:buNone/>
            </a:pPr>
            <a:r>
              <a:rPr lang="en-US" b="1" dirty="0" smtClean="0">
                <a:solidFill>
                  <a:srgbClr val="FFFFFF"/>
                </a:solidFill>
                <a:latin typeface="Times New Roman" pitchFamily="18" charset="0"/>
              </a:rPr>
              <a:t>TWO SMOOTH MUSCLE CLASSIFICATIONS:</a:t>
            </a:r>
          </a:p>
          <a:p>
            <a:pPr marL="457200" indent="-457200" eaLnBrk="1" hangingPunct="1">
              <a:lnSpc>
                <a:spcPct val="90000"/>
              </a:lnSpc>
              <a:buFont typeface="+mj-lt"/>
              <a:buAutoNum type="arabicPeriod"/>
            </a:pPr>
            <a:r>
              <a:rPr lang="en-US" b="1" u="sng" dirty="0" smtClean="0">
                <a:solidFill>
                  <a:srgbClr val="FFFFFF"/>
                </a:solidFill>
                <a:latin typeface="Times New Roman" pitchFamily="18" charset="0"/>
              </a:rPr>
              <a:t>Unitary type:</a:t>
            </a:r>
          </a:p>
          <a:p>
            <a:pPr eaLnBrk="1" hangingPunct="1">
              <a:lnSpc>
                <a:spcPct val="90000"/>
              </a:lnSpc>
            </a:pPr>
            <a:r>
              <a:rPr lang="en-US" b="1" dirty="0">
                <a:solidFill>
                  <a:srgbClr val="FFFFFF"/>
                </a:solidFill>
                <a:latin typeface="Times New Roman" pitchFamily="18" charset="0"/>
              </a:rPr>
              <a:t>Contracts spontaneously in the absence of neural or hormonal influence but in response to stretch (such as in stomach and intestine)</a:t>
            </a:r>
          </a:p>
          <a:p>
            <a:pPr eaLnBrk="1" hangingPunct="1">
              <a:lnSpc>
                <a:spcPct val="90000"/>
              </a:lnSpc>
            </a:pPr>
            <a:r>
              <a:rPr lang="en-US" b="1" dirty="0">
                <a:solidFill>
                  <a:srgbClr val="FFFFFF"/>
                </a:solidFill>
                <a:latin typeface="Times New Roman" pitchFamily="18" charset="0"/>
              </a:rPr>
              <a:t>Cells are electrically coupled via gap </a:t>
            </a:r>
            <a:r>
              <a:rPr lang="en-US" b="1" dirty="0" smtClean="0">
                <a:solidFill>
                  <a:srgbClr val="FFFFFF"/>
                </a:solidFill>
                <a:latin typeface="Times New Roman" pitchFamily="18" charset="0"/>
              </a:rPr>
              <a:t>junctions.</a:t>
            </a:r>
          </a:p>
          <a:p>
            <a:pPr marL="0" indent="0" eaLnBrk="1" hangingPunct="1">
              <a:lnSpc>
                <a:spcPct val="90000"/>
              </a:lnSpc>
              <a:buNone/>
            </a:pPr>
            <a:r>
              <a:rPr lang="en-US" b="1" dirty="0" smtClean="0">
                <a:solidFill>
                  <a:srgbClr val="FFFFFF"/>
                </a:solidFill>
                <a:latin typeface="Times New Roman" pitchFamily="18" charset="0"/>
              </a:rPr>
              <a:t>2. </a:t>
            </a:r>
            <a:r>
              <a:rPr lang="en-US" b="1" u="sng" dirty="0" smtClean="0">
                <a:solidFill>
                  <a:srgbClr val="FFFFFF"/>
                </a:solidFill>
                <a:latin typeface="Times New Roman" pitchFamily="18" charset="0"/>
              </a:rPr>
              <a:t>Multiunit type:</a:t>
            </a:r>
          </a:p>
          <a:p>
            <a:pPr eaLnBrk="1" hangingPunct="1">
              <a:lnSpc>
                <a:spcPct val="90000"/>
              </a:lnSpc>
            </a:pPr>
            <a:r>
              <a:rPr lang="en-US" b="1" dirty="0" smtClean="0">
                <a:solidFill>
                  <a:srgbClr val="FFFFFF"/>
                </a:solidFill>
                <a:latin typeface="Times New Roman" pitchFamily="18" charset="0"/>
              </a:rPr>
              <a:t>Does not contract in response to stretch or without neural input  (such as in esophagus &amp; gall bladder).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920"/>
            <a:ext cx="9144000" cy="685800"/>
          </a:xfrm>
        </p:spPr>
        <p:txBody>
          <a:bodyPr/>
          <a:lstStyle/>
          <a:p>
            <a:r>
              <a:rPr lang="en-US" dirty="0"/>
              <a:t>The General Characteristics of Smooth </a:t>
            </a:r>
            <a:r>
              <a:rPr lang="en-US" dirty="0" smtClean="0"/>
              <a:t>Muscle </a:t>
            </a:r>
            <a:r>
              <a:rPr lang="en-US" dirty="0"/>
              <a:t>(Cont.)</a:t>
            </a:r>
          </a:p>
        </p:txBody>
      </p:sp>
      <p:sp>
        <p:nvSpPr>
          <p:cNvPr id="3" name="Content Placeholder 2"/>
          <p:cNvSpPr>
            <a:spLocks noGrp="1"/>
          </p:cNvSpPr>
          <p:nvPr>
            <p:ph idx="1"/>
          </p:nvPr>
        </p:nvSpPr>
        <p:spPr>
          <a:xfrm>
            <a:off x="152400" y="1066800"/>
            <a:ext cx="8991600" cy="4114800"/>
          </a:xfrm>
        </p:spPr>
        <p:txBody>
          <a:bodyPr/>
          <a:lstStyle/>
          <a:p>
            <a:pPr eaLnBrk="1" hangingPunct="1">
              <a:lnSpc>
                <a:spcPct val="90000"/>
              </a:lnSpc>
              <a:buFontTx/>
              <a:buNone/>
            </a:pPr>
            <a:r>
              <a:rPr lang="en-US" b="1" u="sng" dirty="0">
                <a:solidFill>
                  <a:srgbClr val="FFFFFF"/>
                </a:solidFill>
                <a:latin typeface="Times New Roman" pitchFamily="18" charset="0"/>
              </a:rPr>
              <a:t>TYPES OF </a:t>
            </a:r>
            <a:r>
              <a:rPr lang="en-US" b="1" u="sng" dirty="0" smtClean="0">
                <a:solidFill>
                  <a:srgbClr val="FFFFFF"/>
                </a:solidFill>
                <a:latin typeface="Times New Roman" pitchFamily="18" charset="0"/>
              </a:rPr>
              <a:t>CONTRACTION:</a:t>
            </a:r>
            <a:endParaRPr lang="en-US" b="1" u="sng" dirty="0">
              <a:solidFill>
                <a:srgbClr val="FFFFFF"/>
              </a:solidFill>
              <a:latin typeface="Times New Roman" pitchFamily="18" charset="0"/>
            </a:endParaRPr>
          </a:p>
          <a:p>
            <a:pPr eaLnBrk="1" hangingPunct="1"/>
            <a:r>
              <a:rPr lang="en-US" sz="2800" b="1" u="sng" dirty="0">
                <a:solidFill>
                  <a:srgbClr val="FFFFFF"/>
                </a:solidFill>
                <a:latin typeface="Times New Roman" pitchFamily="18" charset="0"/>
              </a:rPr>
              <a:t>Phasic contractions (rhythmical)</a:t>
            </a:r>
          </a:p>
          <a:p>
            <a:pPr eaLnBrk="1" hangingPunct="1">
              <a:buFont typeface="Wingdings" pitchFamily="2" charset="2"/>
              <a:buChar char="ü"/>
            </a:pPr>
            <a:r>
              <a:rPr lang="en-US" sz="2800" b="1" dirty="0">
                <a:solidFill>
                  <a:srgbClr val="FFFFFF"/>
                </a:solidFill>
                <a:latin typeface="Times New Roman" pitchFamily="18" charset="0"/>
              </a:rPr>
              <a:t>P</a:t>
            </a:r>
            <a:r>
              <a:rPr lang="en-US" sz="2800" b="1" dirty="0" smtClean="0">
                <a:solidFill>
                  <a:srgbClr val="FFFFFF"/>
                </a:solidFill>
                <a:latin typeface="Times New Roman" pitchFamily="18" charset="0"/>
              </a:rPr>
              <a:t>eriodic </a:t>
            </a:r>
            <a:r>
              <a:rPr lang="en-US" sz="2800" b="1" dirty="0">
                <a:solidFill>
                  <a:srgbClr val="FFFFFF"/>
                </a:solidFill>
                <a:latin typeface="Times New Roman" pitchFamily="18" charset="0"/>
              </a:rPr>
              <a:t>contractions followed by relaxation; such as in gastric antrum, small intestine and esophagus </a:t>
            </a:r>
            <a:endParaRPr lang="en-US" sz="2400" b="1" dirty="0">
              <a:solidFill>
                <a:srgbClr val="FFFFFF"/>
              </a:solidFill>
              <a:latin typeface="Times New Roman" pitchFamily="18" charset="0"/>
            </a:endParaRPr>
          </a:p>
          <a:p>
            <a:pPr eaLnBrk="1" hangingPunct="1"/>
            <a:r>
              <a:rPr lang="en-US" sz="2800" b="1" u="sng" dirty="0">
                <a:solidFill>
                  <a:srgbClr val="FFFFFF"/>
                </a:solidFill>
                <a:latin typeface="Times New Roman" pitchFamily="18" charset="0"/>
              </a:rPr>
              <a:t>Tonic contractions</a:t>
            </a:r>
          </a:p>
          <a:p>
            <a:pPr eaLnBrk="1" hangingPunct="1">
              <a:buFont typeface="Wingdings" pitchFamily="2" charset="2"/>
              <a:buChar char="ü"/>
            </a:pPr>
            <a:r>
              <a:rPr lang="en-US" sz="2400" b="1" dirty="0">
                <a:solidFill>
                  <a:srgbClr val="FFFFFF"/>
                </a:solidFill>
                <a:latin typeface="Times New Roman" pitchFamily="18" charset="0"/>
              </a:rPr>
              <a:t>M</a:t>
            </a:r>
            <a:r>
              <a:rPr lang="en-US" sz="2400" b="1" dirty="0" smtClean="0">
                <a:solidFill>
                  <a:srgbClr val="FFFFFF"/>
                </a:solidFill>
                <a:latin typeface="Times New Roman" pitchFamily="18" charset="0"/>
              </a:rPr>
              <a:t>aintained </a:t>
            </a:r>
            <a:r>
              <a:rPr lang="en-US" sz="2400" b="1" dirty="0">
                <a:solidFill>
                  <a:srgbClr val="FFFFFF"/>
                </a:solidFill>
                <a:latin typeface="Times New Roman" pitchFamily="18" charset="0"/>
              </a:rPr>
              <a:t>contraction without relaxation; such as in </a:t>
            </a:r>
            <a:r>
              <a:rPr lang="en-US" sz="2400" b="1" dirty="0" err="1" smtClean="0">
                <a:solidFill>
                  <a:srgbClr val="FFFFFF"/>
                </a:solidFill>
                <a:latin typeface="Times New Roman" pitchFamily="18" charset="0"/>
              </a:rPr>
              <a:t>Orad</a:t>
            </a:r>
            <a:r>
              <a:rPr lang="en-US" sz="2400" b="1" dirty="0" smtClean="0">
                <a:solidFill>
                  <a:srgbClr val="FFFFFF"/>
                </a:solidFill>
                <a:latin typeface="Times New Roman" pitchFamily="18" charset="0"/>
              </a:rPr>
              <a:t> </a:t>
            </a:r>
            <a:r>
              <a:rPr lang="en-US" sz="2400" b="1" dirty="0">
                <a:solidFill>
                  <a:srgbClr val="FFFFFF"/>
                </a:solidFill>
                <a:latin typeface="Times New Roman" pitchFamily="18" charset="0"/>
              </a:rPr>
              <a:t>region of the stomach, lower </a:t>
            </a:r>
            <a:r>
              <a:rPr lang="en-US" sz="2400" b="1" dirty="0" err="1">
                <a:solidFill>
                  <a:srgbClr val="FFFFFF"/>
                </a:solidFill>
                <a:latin typeface="Times New Roman" pitchFamily="18" charset="0"/>
              </a:rPr>
              <a:t>esoghageal</a:t>
            </a:r>
            <a:r>
              <a:rPr lang="en-US" sz="2400" b="1" dirty="0">
                <a:solidFill>
                  <a:srgbClr val="FFFFFF"/>
                </a:solidFill>
                <a:latin typeface="Times New Roman" pitchFamily="18" charset="0"/>
              </a:rPr>
              <a:t>, ileocecal and internal anal sphincter</a:t>
            </a:r>
          </a:p>
          <a:p>
            <a:pPr eaLnBrk="1" hangingPunct="1">
              <a:buFont typeface="Wingdings" pitchFamily="2" charset="2"/>
              <a:buChar char="ü"/>
            </a:pPr>
            <a:r>
              <a:rPr lang="en-US" sz="2400" b="1" dirty="0">
                <a:solidFill>
                  <a:srgbClr val="FFFFFF"/>
                </a:solidFill>
                <a:latin typeface="Times New Roman" pitchFamily="18" charset="0"/>
              </a:rPr>
              <a:t>Caused by: 1- repetitive spike potentials, </a:t>
            </a:r>
            <a:r>
              <a:rPr lang="en-US" sz="2400" b="1" dirty="0" smtClean="0">
                <a:solidFill>
                  <a:srgbClr val="FFFFFF"/>
                </a:solidFill>
                <a:latin typeface="Times New Roman" pitchFamily="18" charset="0"/>
              </a:rPr>
              <a:t>2- hormones</a:t>
            </a:r>
            <a:r>
              <a:rPr lang="en-US" sz="2400" b="1" dirty="0">
                <a:solidFill>
                  <a:srgbClr val="FFFFFF"/>
                </a:solidFill>
                <a:latin typeface="Times New Roman" pitchFamily="18" charset="0"/>
              </a:rPr>
              <a:t>, 3- </a:t>
            </a:r>
            <a:r>
              <a:rPr lang="en-US" sz="2400" b="1" dirty="0" smtClean="0">
                <a:solidFill>
                  <a:srgbClr val="FFFFFF"/>
                </a:solidFill>
                <a:latin typeface="Times New Roman" pitchFamily="18" charset="0"/>
              </a:rPr>
              <a:t>Continuous entry </a:t>
            </a:r>
            <a:r>
              <a:rPr lang="en-US" sz="2400" b="1" dirty="0">
                <a:solidFill>
                  <a:srgbClr val="FFFFFF"/>
                </a:solidFill>
                <a:latin typeface="Times New Roman" pitchFamily="18" charset="0"/>
              </a:rPr>
              <a:t>of Ca </a:t>
            </a:r>
            <a:r>
              <a:rPr lang="en-US" sz="2400" b="1" dirty="0" smtClean="0">
                <a:solidFill>
                  <a:srgbClr val="FFFFFF"/>
                </a:solidFill>
                <a:latin typeface="Times New Roman" pitchFamily="18" charset="0"/>
              </a:rPr>
              <a:t>ions (not associated with changes in membrane potentials).   </a:t>
            </a:r>
            <a:endParaRPr lang="en-US" sz="2400" b="1" dirty="0">
              <a:solidFill>
                <a:srgbClr val="FFFFFF"/>
              </a:solidFill>
              <a:latin typeface="Times New Roman" pitchFamily="18" charset="0"/>
            </a:endParaRPr>
          </a:p>
          <a:p>
            <a:pPr eaLnBrk="1" hangingPunct="1">
              <a:buFont typeface="Wingdings" pitchFamily="2" charset="2"/>
              <a:buChar char="ü"/>
            </a:pPr>
            <a:r>
              <a:rPr lang="en-US" sz="2400" b="1" dirty="0" smtClean="0">
                <a:solidFill>
                  <a:srgbClr val="FFFFFF"/>
                </a:solidFill>
                <a:latin typeface="Times New Roman" pitchFamily="18" charset="0"/>
              </a:rPr>
              <a:t>Not </a:t>
            </a:r>
            <a:r>
              <a:rPr lang="en-US" sz="2400" b="1" dirty="0">
                <a:solidFill>
                  <a:srgbClr val="FFFFFF"/>
                </a:solidFill>
                <a:latin typeface="Times New Roman" pitchFamily="18" charset="0"/>
              </a:rPr>
              <a:t>associated with slow </a:t>
            </a:r>
            <a:r>
              <a:rPr lang="en-US" sz="2400" b="1" dirty="0" smtClean="0">
                <a:solidFill>
                  <a:srgbClr val="FFFFFF"/>
                </a:solidFill>
                <a:latin typeface="Times New Roman" pitchFamily="18" charset="0"/>
              </a:rPr>
              <a:t>waves (often lasting several minutes or hours).</a:t>
            </a:r>
            <a:endParaRPr lang="en-US" sz="2400" b="1" dirty="0">
              <a:solidFill>
                <a:srgbClr val="FFFFFF"/>
              </a:solidFill>
            </a:endParaRPr>
          </a:p>
        </p:txBody>
      </p:sp>
    </p:spTree>
    <p:extLst>
      <p:ext uri="{BB962C8B-B14F-4D97-AF65-F5344CB8AC3E}">
        <p14:creationId xmlns:p14="http://schemas.microsoft.com/office/powerpoint/2010/main" val="41545904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77080" y="0"/>
            <a:ext cx="8737376" cy="1143000"/>
          </a:xfrm>
        </p:spPr>
        <p:txBody>
          <a:bodyPr/>
          <a:lstStyle/>
          <a:p>
            <a:r>
              <a:rPr lang="en-US" dirty="0" smtClean="0"/>
              <a:t>The General Characteristics of Smooth Muscle and its Function </a:t>
            </a:r>
          </a:p>
        </p:txBody>
      </p:sp>
      <p:sp>
        <p:nvSpPr>
          <p:cNvPr id="3" name="Content Placeholder 2"/>
          <p:cNvSpPr>
            <a:spLocks noGrp="1"/>
          </p:cNvSpPr>
          <p:nvPr>
            <p:ph idx="1"/>
          </p:nvPr>
        </p:nvSpPr>
        <p:spPr>
          <a:xfrm>
            <a:off x="12544" y="836712"/>
            <a:ext cx="9131456" cy="4114800"/>
          </a:xfrm>
        </p:spPr>
        <p:txBody>
          <a:bodyPr/>
          <a:lstStyle/>
          <a:p>
            <a:pPr marL="0" indent="0">
              <a:buNone/>
              <a:defRPr/>
            </a:pPr>
            <a:r>
              <a:rPr lang="en-US" sz="3600" b="1" u="sng" dirty="0" smtClean="0">
                <a:solidFill>
                  <a:srgbClr val="FFFFFF"/>
                </a:solidFill>
                <a:latin typeface="Times New Roman" pitchFamily="18" charset="0"/>
              </a:rPr>
              <a:t>Two main muscle layers:</a:t>
            </a:r>
          </a:p>
          <a:p>
            <a:pPr marL="514350" indent="-514350" eaLnBrk="1" hangingPunct="1">
              <a:buFont typeface="+mj-lt"/>
              <a:buAutoNum type="arabicPeriod"/>
              <a:defRPr/>
            </a:pPr>
            <a:r>
              <a:rPr lang="en-US" b="1" u="sng" dirty="0" smtClean="0">
                <a:solidFill>
                  <a:srgbClr val="FFFFFF"/>
                </a:solidFill>
              </a:rPr>
              <a:t>Longitudinal Smooth Muscles:</a:t>
            </a:r>
          </a:p>
          <a:p>
            <a:pPr eaLnBrk="1" hangingPunct="1">
              <a:buFontTx/>
              <a:buNone/>
              <a:defRPr/>
            </a:pPr>
            <a:r>
              <a:rPr lang="en-US" sz="2800" b="1" dirty="0" smtClean="0">
                <a:solidFill>
                  <a:srgbClr val="FFFFFF"/>
                </a:solidFill>
              </a:rPr>
              <a:t>Contraction of this type shortens the segment of the intestine and expands the lumen. They are innervated by enteric nervous system (ENS), and mainly by excitatory motor neurons. The Ca influx from out side is important in the activity of this type of muscle. </a:t>
            </a:r>
          </a:p>
          <a:p>
            <a:pPr marL="0" indent="0" eaLnBrk="1" hangingPunct="1">
              <a:lnSpc>
                <a:spcPct val="90000"/>
              </a:lnSpc>
              <a:buNone/>
              <a:defRPr/>
            </a:pPr>
            <a:r>
              <a:rPr lang="en-US" sz="3600" b="1" u="sng" dirty="0" smtClean="0">
                <a:solidFill>
                  <a:srgbClr val="FFFFFF"/>
                </a:solidFill>
              </a:rPr>
              <a:t>2. Circular Smooth Muscles:</a:t>
            </a:r>
          </a:p>
          <a:p>
            <a:pPr marL="0" indent="0" eaLnBrk="1" hangingPunct="1">
              <a:lnSpc>
                <a:spcPct val="90000"/>
              </a:lnSpc>
              <a:buNone/>
              <a:defRPr/>
            </a:pPr>
            <a:r>
              <a:rPr lang="en-US" sz="2800" b="1" dirty="0" smtClean="0">
                <a:solidFill>
                  <a:srgbClr val="FFFFFF"/>
                </a:solidFill>
              </a:rPr>
              <a:t>Thicker and more powerful than longitudinal. Contraction of this type reduces the diameter of the lumen and increases its length. </a:t>
            </a:r>
            <a:r>
              <a:rPr lang="en-US" sz="2800" b="1" dirty="0">
                <a:solidFill>
                  <a:srgbClr val="FFFFFF"/>
                </a:solidFill>
              </a:rPr>
              <a:t>I</a:t>
            </a:r>
            <a:r>
              <a:rPr lang="en-US" sz="2800" b="1" dirty="0" smtClean="0">
                <a:solidFill>
                  <a:srgbClr val="FFFFFF"/>
                </a:solidFill>
              </a:rPr>
              <a:t>nnervated by ENS, both excitatory and inhibitory motor neurons. More gap junctions are available. Intracellular release of Ca is more important.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Introduction">
  <a:themeElements>
    <a:clrScheme name="">
      <a:dk1>
        <a:srgbClr val="919191"/>
      </a:dk1>
      <a:lt1>
        <a:srgbClr val="FFFF00"/>
      </a:lt1>
      <a:dk2>
        <a:srgbClr val="000099"/>
      </a:dk2>
      <a:lt2>
        <a:srgbClr val="FFFF00"/>
      </a:lt2>
      <a:accent1>
        <a:srgbClr val="FFFF00"/>
      </a:accent1>
      <a:accent2>
        <a:srgbClr val="FF5050"/>
      </a:accent2>
      <a:accent3>
        <a:srgbClr val="AAAACA"/>
      </a:accent3>
      <a:accent4>
        <a:srgbClr val="DADA00"/>
      </a:accent4>
      <a:accent5>
        <a:srgbClr val="FFFFAA"/>
      </a:accent5>
      <a:accent6>
        <a:srgbClr val="E74848"/>
      </a:accent6>
      <a:hlink>
        <a:srgbClr val="339933"/>
      </a:hlink>
      <a:folHlink>
        <a:srgbClr val="CECECE"/>
      </a:folHlink>
    </a:clrScheme>
    <a:fontScheme name="Introductio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Introduc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duc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roduc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duc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duc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duc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roduc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C:\Lectures\Physiology\introduction\Introduction.ppt</Template>
  <TotalTime>9174</TotalTime>
  <Words>3058</Words>
  <Application>Microsoft Office PowerPoint</Application>
  <PresentationFormat>On-screen Show (4:3)</PresentationFormat>
  <Paragraphs>222</Paragraphs>
  <Slides>46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Garamond</vt:lpstr>
      <vt:lpstr>Times New Roman</vt:lpstr>
      <vt:lpstr>Wingdings</vt:lpstr>
      <vt:lpstr>Introduction</vt:lpstr>
      <vt:lpstr>Chapter 63; pages-797-806 Lecture 1 Gastrointestinal Physiology  </vt:lpstr>
      <vt:lpstr> Required Textbook </vt:lpstr>
      <vt:lpstr>Learning Objectives </vt:lpstr>
      <vt:lpstr>Learning Objectives (Cont.)</vt:lpstr>
      <vt:lpstr>General Principles of Gastrointestinal Motility Physiological Anatomy of the Gastrointestinal Wall</vt:lpstr>
      <vt:lpstr>Physiological Anatomy of the Gastrointestinal Wall</vt:lpstr>
      <vt:lpstr>The General Characteristics of Smooth Muscle</vt:lpstr>
      <vt:lpstr>The General Characteristics of Smooth Muscle (Cont.)</vt:lpstr>
      <vt:lpstr>The General Characteristics of Smooth Muscle and its Function </vt:lpstr>
      <vt:lpstr>The Specific Characteristics of Smooth Muscle in the Gut </vt:lpstr>
      <vt:lpstr>The Specific Characteristics of Smooth Muscle in the Gut (Cont.)</vt:lpstr>
      <vt:lpstr>Electrical Activity of Gastrointestinal Smooth Muscle</vt:lpstr>
      <vt:lpstr>Electrical Activity of Gastrointestinal Smooth Muscle (cont.)</vt:lpstr>
      <vt:lpstr>Electrical Activity of Gastrointestinal Smooth Muscle (cont.)</vt:lpstr>
      <vt:lpstr>Electrical Activity of Gastrointestinal Smooth Muscle (cont.)</vt:lpstr>
      <vt:lpstr>The Specific Characteristics of Smooth Muscle in the Gut (Cont.)</vt:lpstr>
      <vt:lpstr>The Specific Characteristics of Smooth Muscle in the Gut (Cont.)</vt:lpstr>
      <vt:lpstr>Smooth Muscle in the Gut (Cont.)</vt:lpstr>
      <vt:lpstr>The Specific Characteristics of Smooth Muscle in the Gut (Cont.)</vt:lpstr>
      <vt:lpstr>PowerPoint Presentation</vt:lpstr>
      <vt:lpstr>Neural Control of Gastrointestinal Function-Enteric Nervous System </vt:lpstr>
      <vt:lpstr>Neural Control of Gastrointestinal Function-Enteric Nervous System </vt:lpstr>
      <vt:lpstr>Neural Control of Gastrointestinal Function-Enteric Nervous System </vt:lpstr>
      <vt:lpstr>Neural Control of Gastrointestinal Function-Enteric Nervous System </vt:lpstr>
      <vt:lpstr>Differences Between the Myenteric and Submucosal Plexuses </vt:lpstr>
      <vt:lpstr>Differences Between the Myenteric and Submucosal Plexuses (cont.)</vt:lpstr>
      <vt:lpstr>Types of Neurotransmitters Secreted by Enteric Neurons</vt:lpstr>
      <vt:lpstr>Autonomic Control of the Gastrointestinal Tract </vt:lpstr>
      <vt:lpstr>Parasympathetic Innervation</vt:lpstr>
      <vt:lpstr>Neural Control of Gastrointestinal Function-Enteric Nervous System </vt:lpstr>
      <vt:lpstr>Sympathetic Innervation</vt:lpstr>
      <vt:lpstr>Afferent Sensory Nerve Fibers from the Gut</vt:lpstr>
      <vt:lpstr>Gastrointestinal Reflexes</vt:lpstr>
      <vt:lpstr>Gastrointestinal Reflexes (Cont.)</vt:lpstr>
      <vt:lpstr>Gastrointestinal Reflexes (Cont.)</vt:lpstr>
      <vt:lpstr>Hormonal Control of Gastrointestinal Motility</vt:lpstr>
      <vt:lpstr>Gastrointestinal Peptides </vt:lpstr>
      <vt:lpstr>PowerPoint Presentation</vt:lpstr>
      <vt:lpstr>Functional Types of Movements in the GI </vt:lpstr>
      <vt:lpstr>Functional Types of Movements in the GI Tract (Cont.)</vt:lpstr>
      <vt:lpstr>Functional Types of Movements in the GI Tract (Cont.)</vt:lpstr>
      <vt:lpstr>Functional Types of Movements in the GI Tract (Cont.)</vt:lpstr>
      <vt:lpstr>Gastrointestinal Blood Flow-"Splanchnic Circulation" </vt:lpstr>
      <vt:lpstr>Effect of Gut Activity and Metabolic Factors on Gastrointestinal Blood Flow </vt:lpstr>
      <vt:lpstr>Nervous Control of Gastrointestinal Blood Flow </vt:lpstr>
      <vt:lpstr> </vt:lpstr>
    </vt:vector>
  </TitlesOfParts>
  <Company>EVMS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Renal Hemodynamics</dc:title>
  <dc:creator>Michael J. Solhaug</dc:creator>
  <cp:lastModifiedBy>Mohammed Alzoghaibi</cp:lastModifiedBy>
  <cp:revision>421</cp:revision>
  <dcterms:created xsi:type="dcterms:W3CDTF">1998-03-19T15:06:52Z</dcterms:created>
  <dcterms:modified xsi:type="dcterms:W3CDTF">2017-11-12T04:34:17Z</dcterms:modified>
</cp:coreProperties>
</file>