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sldIdLst>
    <p:sldId id="257" r:id="rId2"/>
    <p:sldId id="258" r:id="rId3"/>
    <p:sldId id="273" r:id="rId4"/>
    <p:sldId id="274" r:id="rId5"/>
    <p:sldId id="260" r:id="rId6"/>
    <p:sldId id="297" r:id="rId7"/>
    <p:sldId id="278" r:id="rId8"/>
    <p:sldId id="261" r:id="rId9"/>
    <p:sldId id="262" r:id="rId10"/>
    <p:sldId id="298" r:id="rId11"/>
    <p:sldId id="276" r:id="rId12"/>
    <p:sldId id="265" r:id="rId13"/>
    <p:sldId id="266" r:id="rId14"/>
    <p:sldId id="279" r:id="rId15"/>
    <p:sldId id="280" r:id="rId16"/>
    <p:sldId id="281" r:id="rId17"/>
    <p:sldId id="282" r:id="rId18"/>
    <p:sldId id="283" r:id="rId19"/>
    <p:sldId id="293" r:id="rId20"/>
    <p:sldId id="284" r:id="rId21"/>
    <p:sldId id="285" r:id="rId22"/>
    <p:sldId id="294" r:id="rId23"/>
    <p:sldId id="286" r:id="rId24"/>
    <p:sldId id="287" r:id="rId25"/>
    <p:sldId id="288" r:id="rId26"/>
    <p:sldId id="296" r:id="rId27"/>
    <p:sldId id="295" r:id="rId28"/>
    <p:sldId id="289" r:id="rId29"/>
    <p:sldId id="290" r:id="rId30"/>
    <p:sldId id="292" r:id="rId31"/>
    <p:sldId id="271" r:id="rId32"/>
    <p:sldId id="291" r:id="rId3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p>
            <a:r>
              <a:rPr lang="en-US" smtClean="0"/>
              <a:t>Click to edit Master title style</a:t>
            </a:r>
            <a:endParaRPr lang="ar-SA"/>
          </a:p>
        </p:txBody>
      </p:sp>
      <p:sp>
        <p:nvSpPr>
          <p:cNvPr id="3" name="عنصر نائب للنص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عنصر نائب للمحتوى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noChangeArrowheads="1"/>
          </p:cNvSpPr>
          <p:nvPr>
            <p:ph type="dt" sz="half" idx="10"/>
          </p:nvPr>
        </p:nvSpPr>
        <p:spPr>
          <a:xfrm>
            <a:off x="6553200" y="6245225"/>
            <a:ext cx="2133600" cy="476250"/>
          </a:xfrm>
          <a:prstGeom prst="rect">
            <a:avLst/>
          </a:prstGeom>
        </p:spPr>
        <p:txBody>
          <a:bodyPr/>
          <a:lstStyle>
            <a:lvl1pPr>
              <a:defRPr>
                <a:latin typeface="Arial" pitchFamily="34" charset="0"/>
                <a:cs typeface="Arial" pitchFamily="34"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a:defRPr>
                <a:latin typeface="Arial" pitchFamily="34" charset="0"/>
                <a:cs typeface="Arial" pitchFamily="34" charset="0"/>
              </a:defRPr>
            </a:lvl1pPr>
          </a:lstStyle>
          <a:p>
            <a:pPr>
              <a:defRPr/>
            </a:pPr>
            <a:endParaRPr lang="en-US"/>
          </a:p>
        </p:txBody>
      </p:sp>
      <p:sp>
        <p:nvSpPr>
          <p:cNvPr id="7" name="Slide Number Placeholder 6"/>
          <p:cNvSpPr>
            <a:spLocks noGrp="1" noChangeArrowheads="1"/>
          </p:cNvSpPr>
          <p:nvPr>
            <p:ph type="sldNum" sz="quarter" idx="12"/>
          </p:nvPr>
        </p:nvSpPr>
        <p:spPr>
          <a:xfrm>
            <a:off x="457200" y="6245225"/>
            <a:ext cx="2133600" cy="476250"/>
          </a:xfrm>
          <a:prstGeom prst="rect">
            <a:avLst/>
          </a:prstGeom>
        </p:spPr>
        <p:txBody>
          <a:bodyPr/>
          <a:lstStyle>
            <a:lvl1pPr>
              <a:defRPr>
                <a:latin typeface="Arial" pitchFamily="34" charset="0"/>
                <a:cs typeface="Arial" pitchFamily="34" charset="0"/>
              </a:defRPr>
            </a:lvl1pPr>
          </a:lstStyle>
          <a:p>
            <a:pPr>
              <a:defRPr/>
            </a:pPr>
            <a:fld id="{7FE171B8-47D2-433E-990F-202D25EC7A6F}" type="slidenum">
              <a:rPr lang="ar-SA"/>
              <a:pPr>
                <a:defRPr/>
              </a:pPr>
              <a:t>‹#›</a:t>
            </a:fld>
            <a:endParaRPr lang="en-US"/>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a:defRPr/>
            </a:lvl1pPr>
          </a:lstStyle>
          <a:p>
            <a:pPr>
              <a:defRPr/>
            </a:pPr>
            <a:fld id="{7CC67793-0BFC-40F8-98C3-98EBB0355A18}" type="slidenum">
              <a:rPr lang="en-US"/>
              <a:pPr>
                <a:defRPr/>
              </a:pPr>
              <a:t>‹#›</a:t>
            </a:fld>
            <a:endParaRPr lang="en-US"/>
          </a:p>
        </p:txBody>
      </p:sp>
    </p:spTree>
    <p:extLst>
      <p:ext uri="{BB962C8B-B14F-4D97-AF65-F5344CB8AC3E}">
        <p14:creationId xmlns:p14="http://schemas.microsoft.com/office/powerpoint/2010/main" val="2030438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Ls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5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5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5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tmplLst>
          <p:tmpl lvl="1">
            <p:tnLst>
              <p:par>
                <p:cTn presetID="1" presetClass="entr" presetSubtype="0" fill="hold" nodeType="clickEffect">
                  <p:stCondLst>
                    <p:cond delay="0"/>
                  </p:stCondLst>
                  <p:childTnLst>
                    <p:set>
                      <p:cBhvr>
                        <p:cTn dur="1" fill="hold">
                          <p:stCondLst>
                            <p:cond delay="0"/>
                          </p:stCondLst>
                        </p:cTn>
                        <p:tgtEl>
                          <p:spTgt spid="2051"/>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2051"/>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2051"/>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2051"/>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2051"/>
                        </p:tgtEl>
                        <p:attrNameLst>
                          <p:attrName>style.visibility</p:attrName>
                        </p:attrNameLst>
                      </p:cBhvr>
                      <p:to>
                        <p:strVal val="visible"/>
                      </p:to>
                    </p:set>
                  </p:childTnLst>
                </p:cTn>
              </p:par>
            </p:tnLst>
          </p:tmpl>
        </p:tmplLst>
      </p:bldP>
    </p:bldLst>
  </p:timing>
  <p:txStyles>
    <p:titleStyle>
      <a:lvl1pPr algn="ctr" rtl="1" eaLnBrk="1" fontAlgn="base" hangingPunct="1">
        <a:spcBef>
          <a:spcPct val="0"/>
        </a:spcBef>
        <a:spcAft>
          <a:spcPct val="0"/>
        </a:spcAft>
        <a:defRPr sz="4000" b="1">
          <a:solidFill>
            <a:schemeClr val="tx2"/>
          </a:solidFill>
          <a:latin typeface="+mj-lt"/>
          <a:ea typeface="+mj-ea"/>
          <a:cs typeface="+mj-cs"/>
        </a:defRPr>
      </a:lvl1pPr>
      <a:lvl2pPr algn="ctr" rtl="1" eaLnBrk="1" fontAlgn="base" hangingPunct="1">
        <a:spcBef>
          <a:spcPct val="0"/>
        </a:spcBef>
        <a:spcAft>
          <a:spcPct val="0"/>
        </a:spcAft>
        <a:defRPr sz="4000" b="1">
          <a:solidFill>
            <a:schemeClr val="tx2"/>
          </a:solidFill>
          <a:latin typeface="Garamond" pitchFamily="18" charset="0"/>
        </a:defRPr>
      </a:lvl2pPr>
      <a:lvl3pPr algn="ctr" rtl="1" eaLnBrk="1" fontAlgn="base" hangingPunct="1">
        <a:spcBef>
          <a:spcPct val="0"/>
        </a:spcBef>
        <a:spcAft>
          <a:spcPct val="0"/>
        </a:spcAft>
        <a:defRPr sz="4000" b="1">
          <a:solidFill>
            <a:schemeClr val="tx2"/>
          </a:solidFill>
          <a:latin typeface="Garamond" pitchFamily="18" charset="0"/>
        </a:defRPr>
      </a:lvl3pPr>
      <a:lvl4pPr algn="ctr" rtl="1" eaLnBrk="1" fontAlgn="base" hangingPunct="1">
        <a:spcBef>
          <a:spcPct val="0"/>
        </a:spcBef>
        <a:spcAft>
          <a:spcPct val="0"/>
        </a:spcAft>
        <a:defRPr sz="4000" b="1">
          <a:solidFill>
            <a:schemeClr val="tx2"/>
          </a:solidFill>
          <a:latin typeface="Garamond" pitchFamily="18" charset="0"/>
        </a:defRPr>
      </a:lvl4pPr>
      <a:lvl5pPr algn="ctr" rtl="1" eaLnBrk="1" fontAlgn="base" hangingPunct="1">
        <a:spcBef>
          <a:spcPct val="0"/>
        </a:spcBef>
        <a:spcAft>
          <a:spcPct val="0"/>
        </a:spcAft>
        <a:defRPr sz="4000" b="1">
          <a:solidFill>
            <a:schemeClr val="tx2"/>
          </a:solidFill>
          <a:latin typeface="Garamond" pitchFamily="18" charset="0"/>
        </a:defRPr>
      </a:lvl5pPr>
      <a:lvl6pPr marL="457200" algn="ctr" rtl="1" eaLnBrk="1" fontAlgn="base" hangingPunct="1">
        <a:spcBef>
          <a:spcPct val="0"/>
        </a:spcBef>
        <a:spcAft>
          <a:spcPct val="0"/>
        </a:spcAft>
        <a:defRPr sz="4000" b="1">
          <a:solidFill>
            <a:schemeClr val="tx2"/>
          </a:solidFill>
          <a:latin typeface="Garamond" pitchFamily="18" charset="0"/>
        </a:defRPr>
      </a:lvl6pPr>
      <a:lvl7pPr marL="914400" algn="ctr" rtl="1" eaLnBrk="1" fontAlgn="base" hangingPunct="1">
        <a:spcBef>
          <a:spcPct val="0"/>
        </a:spcBef>
        <a:spcAft>
          <a:spcPct val="0"/>
        </a:spcAft>
        <a:defRPr sz="4000" b="1">
          <a:solidFill>
            <a:schemeClr val="tx2"/>
          </a:solidFill>
          <a:latin typeface="Garamond" pitchFamily="18" charset="0"/>
        </a:defRPr>
      </a:lvl7pPr>
      <a:lvl8pPr marL="1371600" algn="ctr" rtl="1" eaLnBrk="1" fontAlgn="base" hangingPunct="1">
        <a:spcBef>
          <a:spcPct val="0"/>
        </a:spcBef>
        <a:spcAft>
          <a:spcPct val="0"/>
        </a:spcAft>
        <a:defRPr sz="4000" b="1">
          <a:solidFill>
            <a:schemeClr val="tx2"/>
          </a:solidFill>
          <a:latin typeface="Garamond" pitchFamily="18" charset="0"/>
        </a:defRPr>
      </a:lvl8pPr>
      <a:lvl9pPr marL="1828800" algn="ctr" rtl="1" eaLnBrk="1" fontAlgn="base" hangingPunct="1">
        <a:spcBef>
          <a:spcPct val="0"/>
        </a:spcBef>
        <a:spcAft>
          <a:spcPct val="0"/>
        </a:spcAft>
        <a:defRPr sz="4000" b="1">
          <a:solidFill>
            <a:schemeClr val="tx2"/>
          </a:solidFill>
          <a:latin typeface="Garamond" pitchFamily="18" charset="0"/>
        </a:defRPr>
      </a:lvl9pPr>
    </p:titleStyle>
    <p:bodyStyle>
      <a:lvl1pPr marL="342900" indent="-342900" algn="r" rtl="1" eaLnBrk="1" fontAlgn="base" hangingPunct="1">
        <a:spcBef>
          <a:spcPct val="20000"/>
        </a:spcBef>
        <a:spcAft>
          <a:spcPct val="0"/>
        </a:spcAft>
        <a:buChar char="•"/>
        <a:defRPr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sz="2800">
          <a:solidFill>
            <a:schemeClr val="tx1"/>
          </a:solidFill>
          <a:latin typeface="+mn-lt"/>
        </a:defRPr>
      </a:lvl2pPr>
      <a:lvl3pPr marL="1143000" indent="-228600" algn="r" rtl="1" eaLnBrk="1" fontAlgn="base" hangingPunct="1">
        <a:spcBef>
          <a:spcPct val="20000"/>
        </a:spcBef>
        <a:spcAft>
          <a:spcPct val="0"/>
        </a:spcAft>
        <a:buChar char="•"/>
        <a:defRPr sz="2400">
          <a:solidFill>
            <a:schemeClr val="tx1"/>
          </a:solidFill>
          <a:latin typeface="+mn-lt"/>
        </a:defRPr>
      </a:lvl3pPr>
      <a:lvl4pPr marL="1600200" indent="-228600" algn="r" rtl="1" eaLnBrk="1" fontAlgn="base" hangingPunct="1">
        <a:spcBef>
          <a:spcPct val="20000"/>
        </a:spcBef>
        <a:spcAft>
          <a:spcPct val="0"/>
        </a:spcAft>
        <a:buChar char="–"/>
        <a:defRPr sz="2000">
          <a:solidFill>
            <a:schemeClr val="tx1"/>
          </a:solidFill>
          <a:latin typeface="+mn-lt"/>
        </a:defRPr>
      </a:lvl4pPr>
      <a:lvl5pPr marL="2057400" indent="-228600" algn="r" rtl="1" eaLnBrk="1" fontAlgn="base" hangingPunct="1">
        <a:spcBef>
          <a:spcPct val="20000"/>
        </a:spcBef>
        <a:spcAft>
          <a:spcPct val="0"/>
        </a:spcAft>
        <a:buChar char="•"/>
        <a:defRPr sz="2000">
          <a:solidFill>
            <a:schemeClr val="tx1"/>
          </a:solidFill>
          <a:latin typeface="+mn-lt"/>
        </a:defRPr>
      </a:lvl5pPr>
      <a:lvl6pPr marL="2514600" indent="-228600" algn="r" rtl="1" eaLnBrk="1" fontAlgn="base" hangingPunct="1">
        <a:spcBef>
          <a:spcPct val="20000"/>
        </a:spcBef>
        <a:spcAft>
          <a:spcPct val="0"/>
        </a:spcAft>
        <a:buChar char="•"/>
        <a:defRPr sz="2000">
          <a:solidFill>
            <a:schemeClr val="tx1"/>
          </a:solidFill>
          <a:latin typeface="+mn-lt"/>
        </a:defRPr>
      </a:lvl6pPr>
      <a:lvl7pPr marL="2971800" indent="-228600" algn="r" rtl="1" eaLnBrk="1" fontAlgn="base" hangingPunct="1">
        <a:spcBef>
          <a:spcPct val="20000"/>
        </a:spcBef>
        <a:spcAft>
          <a:spcPct val="0"/>
        </a:spcAft>
        <a:buChar char="•"/>
        <a:defRPr sz="2000">
          <a:solidFill>
            <a:schemeClr val="tx1"/>
          </a:solidFill>
          <a:latin typeface="+mn-lt"/>
        </a:defRPr>
      </a:lvl7pPr>
      <a:lvl8pPr marL="3429000" indent="-228600" algn="r" rtl="1" eaLnBrk="1" fontAlgn="base" hangingPunct="1">
        <a:spcBef>
          <a:spcPct val="20000"/>
        </a:spcBef>
        <a:spcAft>
          <a:spcPct val="0"/>
        </a:spcAft>
        <a:buChar char="•"/>
        <a:defRPr sz="2000">
          <a:solidFill>
            <a:schemeClr val="tx1"/>
          </a:solidFill>
          <a:latin typeface="+mn-lt"/>
        </a:defRPr>
      </a:lvl8pPr>
      <a:lvl9pPr marL="3886200" indent="-228600" algn="r" rtl="1" eaLnBrk="1" fontAlgn="base" hangingPunct="1">
        <a:spcBef>
          <a:spcPct val="20000"/>
        </a:spcBef>
        <a:spcAft>
          <a:spcPct val="0"/>
        </a:spcAft>
        <a:buChar char="•"/>
        <a:defRPr sz="2000">
          <a:solidFill>
            <a:schemeClr val="tx1"/>
          </a:solidFill>
          <a:latin typeface="+mn-lt"/>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4"/>
          <p:cNvSpPr>
            <a:spLocks noGrp="1"/>
          </p:cNvSpPr>
          <p:nvPr>
            <p:ph type="ctrTitle"/>
          </p:nvPr>
        </p:nvSpPr>
        <p:spPr>
          <a:xfrm>
            <a:off x="685800" y="1643050"/>
            <a:ext cx="7772400" cy="1470025"/>
          </a:xfrm>
        </p:spPr>
        <p:txBody>
          <a:bodyPr/>
          <a:lstStyle/>
          <a:p>
            <a:pPr rtl="0"/>
            <a:r>
              <a:rPr lang="en-US" sz="11500" dirty="0" err="1" smtClean="0">
                <a:latin typeface="Times New Roman" panose="02020603050405020304" pitchFamily="18" charset="0"/>
                <a:cs typeface="Times New Roman" panose="02020603050405020304" pitchFamily="18" charset="0"/>
              </a:rPr>
              <a:t>Bilirubin</a:t>
            </a:r>
            <a:r>
              <a:rPr lang="en-US" sz="11500" dirty="0" smtClean="0">
                <a:latin typeface="Times New Roman" panose="02020603050405020304" pitchFamily="18" charset="0"/>
                <a:cs typeface="Times New Roman" panose="02020603050405020304" pitchFamily="18" charset="0"/>
              </a:rPr>
              <a:t> Metabolism </a:t>
            </a:r>
            <a:endParaRPr lang="ar-SA" sz="11500" dirty="0" smtClean="0">
              <a:latin typeface="Times New Roman" panose="02020603050405020304" pitchFamily="18" charset="0"/>
              <a:cs typeface="Times New Roman" panose="02020603050405020304" pitchFamily="18" charset="0"/>
            </a:endParaRPr>
          </a:p>
        </p:txBody>
      </p:sp>
      <p:sp>
        <p:nvSpPr>
          <p:cNvPr id="39939" name="Subtitle 5"/>
          <p:cNvSpPr>
            <a:spLocks noGrp="1"/>
          </p:cNvSpPr>
          <p:nvPr>
            <p:ph type="subTitle" idx="1"/>
          </p:nvPr>
        </p:nvSpPr>
        <p:spPr>
          <a:xfrm>
            <a:off x="1371600" y="4268688"/>
            <a:ext cx="6400800" cy="1752600"/>
          </a:xfrm>
        </p:spPr>
        <p:txBody>
          <a:bodyPr/>
          <a:lstStyle/>
          <a:p>
            <a:pPr rtl="0"/>
            <a:r>
              <a:rPr lang="en-US" b="1" dirty="0" smtClean="0">
                <a:solidFill>
                  <a:srgbClr val="FFFFFF"/>
                </a:solidFill>
                <a:latin typeface="Times New Roman" panose="02020603050405020304" pitchFamily="18" charset="0"/>
                <a:cs typeface="Times New Roman" panose="02020603050405020304" pitchFamily="18" charset="0"/>
              </a:rPr>
              <a:t>Mohammed </a:t>
            </a:r>
            <a:r>
              <a:rPr lang="en-US" b="1" dirty="0" err="1" smtClean="0">
                <a:solidFill>
                  <a:srgbClr val="FFFFFF"/>
                </a:solidFill>
                <a:latin typeface="Times New Roman" panose="02020603050405020304" pitchFamily="18" charset="0"/>
                <a:cs typeface="Times New Roman" panose="02020603050405020304" pitchFamily="18" charset="0"/>
              </a:rPr>
              <a:t>Alzoghaibi</a:t>
            </a:r>
            <a:r>
              <a:rPr lang="en-US" b="1" dirty="0" smtClean="0">
                <a:solidFill>
                  <a:srgbClr val="FFFFFF"/>
                </a:solidFill>
                <a:latin typeface="Times New Roman" panose="02020603050405020304" pitchFamily="18" charset="0"/>
                <a:cs typeface="Times New Roman" panose="02020603050405020304" pitchFamily="18" charset="0"/>
              </a:rPr>
              <a:t>, </a:t>
            </a:r>
            <a:r>
              <a:rPr lang="en-US" b="1" dirty="0" err="1" smtClean="0">
                <a:solidFill>
                  <a:srgbClr val="FFFFFF"/>
                </a:solidFill>
                <a:latin typeface="Times New Roman" panose="02020603050405020304" pitchFamily="18" charset="0"/>
                <a:cs typeface="Times New Roman" panose="02020603050405020304" pitchFamily="18" charset="0"/>
              </a:rPr>
              <a:t>Ph.D</a:t>
            </a:r>
            <a:endParaRPr lang="en-US" b="1" dirty="0" smtClean="0">
              <a:solidFill>
                <a:srgbClr val="FFFFFF"/>
              </a:solidFill>
              <a:latin typeface="Times New Roman" panose="02020603050405020304" pitchFamily="18" charset="0"/>
              <a:cs typeface="Times New Roman" panose="02020603050405020304" pitchFamily="18" charset="0"/>
            </a:endParaRPr>
          </a:p>
          <a:p>
            <a:pPr rtl="0"/>
            <a:r>
              <a:rPr lang="en-US" b="1" dirty="0" smtClean="0">
                <a:solidFill>
                  <a:srgbClr val="FFFFFF"/>
                </a:solidFill>
                <a:latin typeface="Times New Roman" panose="02020603050405020304" pitchFamily="18" charset="0"/>
                <a:cs typeface="Times New Roman" panose="02020603050405020304" pitchFamily="18" charset="0"/>
              </a:rPr>
              <a:t>zzoghaibi@gmail.com</a:t>
            </a:r>
          </a:p>
          <a:p>
            <a:pPr rtl="0"/>
            <a:r>
              <a:rPr lang="en-US" b="1" dirty="0" smtClean="0">
                <a:solidFill>
                  <a:srgbClr val="FFFFFF"/>
                </a:solidFill>
                <a:latin typeface="Times New Roman" panose="02020603050405020304" pitchFamily="18" charset="0"/>
                <a:cs typeface="Times New Roman" panose="02020603050405020304" pitchFamily="18" charset="0"/>
              </a:rPr>
              <a:t>Phone call, </a:t>
            </a:r>
            <a:r>
              <a:rPr lang="en-US" b="1" dirty="0" err="1" smtClean="0">
                <a:solidFill>
                  <a:srgbClr val="FFFFFF"/>
                </a:solidFill>
                <a:latin typeface="Times New Roman" panose="02020603050405020304" pitchFamily="18" charset="0"/>
                <a:cs typeface="Times New Roman" panose="02020603050405020304" pitchFamily="18" charset="0"/>
              </a:rPr>
              <a:t>WhatsApp</a:t>
            </a:r>
            <a:r>
              <a:rPr lang="en-US" b="1" dirty="0" smtClean="0">
                <a:solidFill>
                  <a:srgbClr val="FFFFFF"/>
                </a:solidFill>
                <a:latin typeface="Times New Roman" panose="02020603050405020304" pitchFamily="18" charset="0"/>
                <a:cs typeface="Times New Roman" panose="02020603050405020304" pitchFamily="18" charset="0"/>
              </a:rPr>
              <a:t>: 0506338400</a:t>
            </a:r>
            <a:endParaRPr lang="ar-SA" b="1" dirty="0" smtClean="0">
              <a:solidFill>
                <a:srgbClr val="FFFFFF"/>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76672"/>
            <a:ext cx="7772400" cy="1143000"/>
          </a:xfrm>
        </p:spPr>
        <p:txBody>
          <a:bodyPr/>
          <a:lstStyle/>
          <a:p>
            <a:r>
              <a:rPr lang="en-US" sz="4400" dirty="0" smtClean="0">
                <a:solidFill>
                  <a:schemeClr val="tx1"/>
                </a:solidFill>
                <a:latin typeface="Times New Roman" panose="02020603050405020304" pitchFamily="18" charset="0"/>
                <a:cs typeface="Times New Roman" panose="02020603050405020304" pitchFamily="18" charset="0"/>
              </a:rPr>
              <a:t>Enterohepatic </a:t>
            </a:r>
            <a:r>
              <a:rPr lang="en-US" sz="4400" dirty="0">
                <a:solidFill>
                  <a:schemeClr val="tx1"/>
                </a:solidFill>
                <a:latin typeface="Times New Roman" panose="02020603050405020304" pitchFamily="18" charset="0"/>
                <a:cs typeface="Times New Roman" panose="02020603050405020304" pitchFamily="18" charset="0"/>
              </a:rPr>
              <a:t>circulation of bile </a:t>
            </a:r>
            <a:r>
              <a:rPr lang="en-US" sz="4400" dirty="0" smtClean="0">
                <a:solidFill>
                  <a:schemeClr val="tx1"/>
                </a:solidFill>
                <a:latin typeface="Times New Roman" panose="02020603050405020304" pitchFamily="18" charset="0"/>
                <a:cs typeface="Times New Roman" panose="02020603050405020304" pitchFamily="18" charset="0"/>
              </a:rPr>
              <a:t>pigments</a:t>
            </a:r>
            <a:endParaRPr lang="en-US" sz="4400" dirty="0">
              <a:solidFill>
                <a:schemeClr val="tx1"/>
              </a:solidFill>
            </a:endParaRPr>
          </a:p>
        </p:txBody>
      </p:sp>
      <p:sp>
        <p:nvSpPr>
          <p:cNvPr id="3" name="Content Placeholder 2"/>
          <p:cNvSpPr>
            <a:spLocks noGrp="1"/>
          </p:cNvSpPr>
          <p:nvPr>
            <p:ph idx="1"/>
          </p:nvPr>
        </p:nvSpPr>
        <p:spPr>
          <a:xfrm>
            <a:off x="179512" y="1981200"/>
            <a:ext cx="8856984" cy="4114800"/>
          </a:xfrm>
        </p:spPr>
        <p:txBody>
          <a:bodyPr/>
          <a:lstStyle/>
          <a:p>
            <a:pPr algn="l" rtl="0"/>
            <a:r>
              <a:rPr lang="en-US" b="1" dirty="0">
                <a:solidFill>
                  <a:srgbClr val="FFFFFF"/>
                </a:solidFill>
                <a:latin typeface="Times New Roman" panose="02020603050405020304" pitchFamily="18" charset="0"/>
                <a:cs typeface="Times New Roman" panose="02020603050405020304" pitchFamily="18" charset="0"/>
              </a:rPr>
              <a:t>Small amount of bilirubin glucuronide (20%, which is de-conjugated and converted to </a:t>
            </a:r>
            <a:r>
              <a:rPr lang="en-US" b="1" dirty="0" smtClean="0">
                <a:solidFill>
                  <a:srgbClr val="FFFFFF"/>
                </a:solidFill>
                <a:latin typeface="Times New Roman" panose="02020603050405020304" pitchFamily="18" charset="0"/>
                <a:cs typeface="Times New Roman" panose="02020603050405020304" pitchFamily="18" charset="0"/>
              </a:rPr>
              <a:t>Urobilinogen) </a:t>
            </a:r>
            <a:r>
              <a:rPr lang="en-US" b="1" dirty="0">
                <a:solidFill>
                  <a:srgbClr val="FFFFFF"/>
                </a:solidFill>
                <a:latin typeface="Times New Roman" panose="02020603050405020304" pitchFamily="18" charset="0"/>
                <a:cs typeface="Times New Roman" panose="02020603050405020304" pitchFamily="18" charset="0"/>
              </a:rPr>
              <a:t>is </a:t>
            </a:r>
            <a:r>
              <a:rPr lang="en-US" b="1" dirty="0" smtClean="0">
                <a:solidFill>
                  <a:srgbClr val="FFFFFF"/>
                </a:solidFill>
                <a:latin typeface="Times New Roman" panose="02020603050405020304" pitchFamily="18" charset="0"/>
                <a:cs typeface="Times New Roman" panose="02020603050405020304" pitchFamily="18" charset="0"/>
              </a:rPr>
              <a:t>absorbed </a:t>
            </a:r>
            <a:r>
              <a:rPr lang="en-US" b="1" dirty="0">
                <a:solidFill>
                  <a:srgbClr val="FFFFFF"/>
                </a:solidFill>
                <a:latin typeface="Times New Roman" panose="02020603050405020304" pitchFamily="18" charset="0"/>
                <a:cs typeface="Times New Roman" panose="02020603050405020304" pitchFamily="18" charset="0"/>
              </a:rPr>
              <a:t>by the small intestine into the portal blood to the liver where it is extracted by the liver cells and is </a:t>
            </a:r>
            <a:r>
              <a:rPr lang="en-US" b="1" dirty="0" smtClean="0">
                <a:solidFill>
                  <a:srgbClr val="FFFFFF"/>
                </a:solidFill>
                <a:latin typeface="Times New Roman" panose="02020603050405020304" pitchFamily="18" charset="0"/>
                <a:cs typeface="Times New Roman" panose="02020603050405020304" pitchFamily="18" charset="0"/>
              </a:rPr>
              <a:t>re-conjugated </a:t>
            </a:r>
            <a:r>
              <a:rPr lang="en-US" b="1" dirty="0">
                <a:solidFill>
                  <a:srgbClr val="FFFFFF"/>
                </a:solidFill>
                <a:latin typeface="Times New Roman" panose="02020603050405020304" pitchFamily="18" charset="0"/>
                <a:cs typeface="Times New Roman" panose="02020603050405020304" pitchFamily="18" charset="0"/>
              </a:rPr>
              <a:t>again and excreted in the bile. However, 5% of the reabsorbed Urobilinogen is excreted by the kidneys into the urine</a:t>
            </a:r>
            <a:r>
              <a:rPr lang="en-US" b="1" dirty="0" smtClean="0">
                <a:solidFill>
                  <a:srgbClr val="FFFFFF"/>
                </a:solidFill>
                <a:latin typeface="Times New Roman" panose="02020603050405020304" pitchFamily="18" charset="0"/>
                <a:cs typeface="Times New Roman" panose="02020603050405020304" pitchFamily="18" charset="0"/>
              </a:rPr>
              <a:t>.</a:t>
            </a:r>
            <a:endParaRPr lang="en-US" b="1" dirty="0">
              <a:solidFill>
                <a:srgbClr val="FFFF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820111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43182"/>
            <a:ext cx="2178863" cy="1143000"/>
          </a:xfrm>
        </p:spPr>
        <p:txBody>
          <a:bodyPr/>
          <a:lstStyle/>
          <a:p>
            <a:r>
              <a:rPr lang="en-US" sz="2800" dirty="0" smtClean="0">
                <a:latin typeface="Times New Roman" panose="02020603050405020304" pitchFamily="18" charset="0"/>
                <a:cs typeface="Times New Roman" panose="02020603050405020304" pitchFamily="18" charset="0"/>
              </a:rPr>
              <a:t>Summary of Bilirubin Formation and Excretion</a:t>
            </a:r>
            <a:endParaRPr lang="en-US" sz="28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60405" y="332656"/>
            <a:ext cx="6389052" cy="6237312"/>
          </a:xfrm>
          <a:prstGeom prst="rect">
            <a:avLst/>
          </a:prstGeom>
        </p:spPr>
      </p:pic>
    </p:spTree>
    <p:extLst>
      <p:ext uri="{BB962C8B-B14F-4D97-AF65-F5344CB8AC3E}">
        <p14:creationId xmlns:p14="http://schemas.microsoft.com/office/powerpoint/2010/main" val="3454026504"/>
      </p:ext>
    </p:extLst>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ext Box 3"/>
          <p:cNvSpPr txBox="1">
            <a:spLocks noChangeArrowheads="1"/>
          </p:cNvSpPr>
          <p:nvPr/>
        </p:nvSpPr>
        <p:spPr bwMode="auto">
          <a:xfrm>
            <a:off x="188098" y="621468"/>
            <a:ext cx="8928992" cy="1815882"/>
          </a:xfrm>
          <a:prstGeom prst="rect">
            <a:avLst/>
          </a:prstGeom>
          <a:noFill/>
          <a:ln w="9525">
            <a:noFill/>
            <a:miter lim="800000"/>
            <a:headEnd/>
            <a:tailEnd/>
          </a:ln>
          <a:effectLst/>
        </p:spPr>
        <p:txBody>
          <a:bodyPr wrap="square">
            <a:spAutoFit/>
          </a:bodyPr>
          <a:lstStyle/>
          <a:p>
            <a:pPr algn="l" rtl="0">
              <a:defRPr/>
            </a:pPr>
            <a:r>
              <a:rPr lang="en-US" sz="2800" b="1" dirty="0" err="1">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Bilirubin</a:t>
            </a:r>
            <a:r>
              <a:rPr lang="en-US" sz="2800" b="1" dirty="0">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is the end product of </a:t>
            </a:r>
            <a:r>
              <a:rPr lang="en-US" sz="2800" b="1" dirty="0" err="1">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heme</a:t>
            </a:r>
            <a:r>
              <a:rPr lang="en-US" sz="2800" b="1" dirty="0">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800" b="1" dirty="0" err="1">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degredation</a:t>
            </a:r>
            <a:r>
              <a:rPr lang="en-US" sz="2800" b="1" dirty="0">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derived from breakdown senescent erythrocytes by mononuclear phagocytes system specially in the spleen, liver and bone marrow</a:t>
            </a:r>
          </a:p>
        </p:txBody>
      </p:sp>
      <p:grpSp>
        <p:nvGrpSpPr>
          <p:cNvPr id="2" name="Group 8"/>
          <p:cNvGrpSpPr>
            <a:grpSpLocks/>
          </p:cNvGrpSpPr>
          <p:nvPr/>
        </p:nvGrpSpPr>
        <p:grpSpPr bwMode="auto">
          <a:xfrm>
            <a:off x="4724400" y="2362200"/>
            <a:ext cx="4267200" cy="4319589"/>
            <a:chOff x="576" y="1776"/>
            <a:chExt cx="2688" cy="2721"/>
          </a:xfrm>
        </p:grpSpPr>
        <p:sp>
          <p:nvSpPr>
            <p:cNvPr id="40968" name="Text Box 4"/>
            <p:cNvSpPr txBox="1">
              <a:spLocks noChangeArrowheads="1"/>
            </p:cNvSpPr>
            <p:nvPr/>
          </p:nvSpPr>
          <p:spPr bwMode="auto">
            <a:xfrm>
              <a:off x="576" y="2112"/>
              <a:ext cx="2688" cy="2385"/>
            </a:xfrm>
            <a:prstGeom prst="rect">
              <a:avLst/>
            </a:prstGeom>
            <a:noFill/>
            <a:ln w="9525">
              <a:noFill/>
              <a:miter lim="800000"/>
              <a:headEnd/>
              <a:tailEnd/>
            </a:ln>
          </p:spPr>
          <p:txBody>
            <a:bodyPr>
              <a:spAutoFit/>
            </a:bodyPr>
            <a:lstStyle/>
            <a:p>
              <a:pPr algn="l" rtl="0">
                <a:buFontTx/>
                <a:buBlip>
                  <a:blip r:embed="rId2"/>
                </a:buBlip>
                <a:defRPr/>
              </a:pPr>
              <a:r>
                <a:rPr lang="en-US" sz="2400" b="1" dirty="0">
                  <a:latin typeface="Times New Roman" panose="02020603050405020304" pitchFamily="18" charset="0"/>
                  <a:cs typeface="Times New Roman" panose="02020603050405020304" pitchFamily="18" charset="0"/>
                </a:rPr>
                <a:t> </a:t>
              </a:r>
              <a:r>
                <a:rPr lang="en-US" sz="2400" b="1" dirty="0">
                  <a:solidFill>
                    <a:srgbClr val="FFFFFF"/>
                  </a:solidFill>
                  <a:latin typeface="Times New Roman" panose="02020603050405020304" pitchFamily="18" charset="0"/>
                  <a:cs typeface="Times New Roman" panose="02020603050405020304" pitchFamily="18" charset="0"/>
                </a:rPr>
                <a:t>Insoluble in water</a:t>
              </a:r>
            </a:p>
            <a:p>
              <a:pPr algn="l" rtl="0">
                <a:buFontTx/>
                <a:buBlip>
                  <a:blip r:embed="rId2"/>
                </a:buBlip>
                <a:defRPr/>
              </a:pPr>
              <a:r>
                <a:rPr lang="en-US" sz="2400" b="1" dirty="0">
                  <a:solidFill>
                    <a:srgbClr val="FFFFFF"/>
                  </a:solidFill>
                  <a:latin typeface="Times New Roman" panose="02020603050405020304" pitchFamily="18" charset="0"/>
                  <a:cs typeface="Times New Roman" panose="02020603050405020304" pitchFamily="18" charset="0"/>
                </a:rPr>
                <a:t> Tightly complex to albumin</a:t>
              </a:r>
            </a:p>
            <a:p>
              <a:pPr algn="l" rtl="0">
                <a:buFontTx/>
                <a:buBlip>
                  <a:blip r:embed="rId2"/>
                </a:buBlip>
                <a:defRPr/>
              </a:pPr>
              <a:r>
                <a:rPr lang="en-US" sz="2400" b="1" dirty="0">
                  <a:solidFill>
                    <a:srgbClr val="FFFFFF"/>
                  </a:solidFill>
                  <a:latin typeface="Times New Roman" panose="02020603050405020304" pitchFamily="18" charset="0"/>
                  <a:cs typeface="Times New Roman" panose="02020603050405020304" pitchFamily="18" charset="0"/>
                </a:rPr>
                <a:t> Not filtered through renal </a:t>
              </a:r>
              <a:r>
                <a:rPr lang="en-US" sz="2400" b="1" dirty="0" err="1">
                  <a:solidFill>
                    <a:srgbClr val="FFFFFF"/>
                  </a:solidFill>
                  <a:latin typeface="Times New Roman" panose="02020603050405020304" pitchFamily="18" charset="0"/>
                  <a:cs typeface="Times New Roman" panose="02020603050405020304" pitchFamily="18" charset="0"/>
                </a:rPr>
                <a:t>glomeruli</a:t>
              </a:r>
              <a:r>
                <a:rPr lang="en-US" sz="2400" b="1" dirty="0">
                  <a:solidFill>
                    <a:srgbClr val="FFFFFF"/>
                  </a:solidFill>
                  <a:latin typeface="Times New Roman" panose="02020603050405020304" pitchFamily="18" charset="0"/>
                  <a:cs typeface="Times New Roman" panose="02020603050405020304" pitchFamily="18" charset="0"/>
                </a:rPr>
                <a:t>, is not excreted in urine</a:t>
              </a:r>
            </a:p>
            <a:p>
              <a:pPr algn="l" rtl="0">
                <a:buFontTx/>
                <a:buBlip>
                  <a:blip r:embed="rId2"/>
                </a:buBlip>
                <a:defRPr/>
              </a:pPr>
              <a:r>
                <a:rPr lang="en-US" sz="2400" b="1" dirty="0">
                  <a:solidFill>
                    <a:srgbClr val="FFFFFF"/>
                  </a:solidFill>
                  <a:latin typeface="Times New Roman" panose="02020603050405020304" pitchFamily="18" charset="0"/>
                  <a:cs typeface="Times New Roman" panose="02020603050405020304" pitchFamily="18" charset="0"/>
                </a:rPr>
                <a:t> Toxic substance</a:t>
              </a:r>
            </a:p>
            <a:p>
              <a:pPr algn="l" rtl="0">
                <a:buFontTx/>
                <a:buBlip>
                  <a:blip r:embed="rId2"/>
                </a:buBlip>
                <a:defRPr/>
              </a:pPr>
              <a:r>
                <a:rPr lang="en-US" sz="2400" b="1" dirty="0">
                  <a:solidFill>
                    <a:srgbClr val="FFFFFF"/>
                  </a:solidFill>
                  <a:latin typeface="Times New Roman" panose="02020603050405020304" pitchFamily="18" charset="0"/>
                  <a:cs typeface="Times New Roman" panose="02020603050405020304" pitchFamily="18" charset="0"/>
                </a:rPr>
                <a:t>The chief form of bilirubin in the </a:t>
              </a:r>
              <a:r>
                <a:rPr lang="en-US" sz="2400" b="1" dirty="0" smtClean="0">
                  <a:solidFill>
                    <a:srgbClr val="FFFFFF"/>
                  </a:solidFill>
                  <a:latin typeface="Times New Roman" panose="02020603050405020304" pitchFamily="18" charset="0"/>
                  <a:cs typeface="Times New Roman" panose="02020603050405020304" pitchFamily="18" charset="0"/>
                </a:rPr>
                <a:t>blood (represents the normal bilirubin in the blood; 0.5 mg/dl of plasma)</a:t>
              </a:r>
              <a:endParaRPr lang="en-US" sz="2400" b="1" dirty="0">
                <a:solidFill>
                  <a:srgbClr val="FFFFFF"/>
                </a:solidFill>
                <a:latin typeface="Times New Roman" panose="02020603050405020304" pitchFamily="18" charset="0"/>
                <a:cs typeface="Times New Roman" panose="02020603050405020304" pitchFamily="18" charset="0"/>
              </a:endParaRPr>
            </a:p>
          </p:txBody>
        </p:sp>
        <p:sp>
          <p:nvSpPr>
            <p:cNvPr id="48137" name="Text Box 6"/>
            <p:cNvSpPr txBox="1">
              <a:spLocks noChangeArrowheads="1"/>
            </p:cNvSpPr>
            <p:nvPr/>
          </p:nvSpPr>
          <p:spPr bwMode="auto">
            <a:xfrm>
              <a:off x="576" y="1776"/>
              <a:ext cx="2352" cy="368"/>
            </a:xfrm>
            <a:prstGeom prst="rect">
              <a:avLst/>
            </a:prstGeom>
            <a:noFill/>
            <a:ln w="9525">
              <a:noFill/>
              <a:miter lim="800000"/>
              <a:headEnd/>
              <a:tailEnd/>
            </a:ln>
          </p:spPr>
          <p:txBody>
            <a:bodyPr>
              <a:spAutoFit/>
            </a:bodyPr>
            <a:lstStyle/>
            <a:p>
              <a:pPr algn="l" rtl="0"/>
              <a:r>
                <a:rPr lang="en-US" sz="3200" b="1" u="sng" dirty="0">
                  <a:latin typeface="Times New Roman" panose="02020603050405020304" pitchFamily="18" charset="0"/>
                  <a:cs typeface="Times New Roman" panose="02020603050405020304" pitchFamily="18" charset="0"/>
                </a:rPr>
                <a:t>Unconjugated</a:t>
              </a:r>
            </a:p>
          </p:txBody>
        </p:sp>
      </p:grpSp>
      <p:grpSp>
        <p:nvGrpSpPr>
          <p:cNvPr id="3" name="Group 9"/>
          <p:cNvGrpSpPr>
            <a:grpSpLocks/>
          </p:cNvGrpSpPr>
          <p:nvPr/>
        </p:nvGrpSpPr>
        <p:grpSpPr bwMode="auto">
          <a:xfrm>
            <a:off x="304800" y="2362200"/>
            <a:ext cx="4419600" cy="3581400"/>
            <a:chOff x="2736" y="1824"/>
            <a:chExt cx="2784" cy="2256"/>
          </a:xfrm>
        </p:grpSpPr>
        <p:sp>
          <p:nvSpPr>
            <p:cNvPr id="40966" name="Text Box 5"/>
            <p:cNvSpPr txBox="1">
              <a:spLocks noChangeArrowheads="1"/>
            </p:cNvSpPr>
            <p:nvPr/>
          </p:nvSpPr>
          <p:spPr bwMode="auto">
            <a:xfrm>
              <a:off x="2736" y="2161"/>
              <a:ext cx="2784" cy="1919"/>
            </a:xfrm>
            <a:prstGeom prst="rect">
              <a:avLst/>
            </a:prstGeom>
            <a:noFill/>
            <a:ln w="9525">
              <a:noFill/>
              <a:miter lim="800000"/>
              <a:headEnd/>
              <a:tailEnd/>
            </a:ln>
          </p:spPr>
          <p:txBody>
            <a:bodyPr>
              <a:spAutoFit/>
            </a:bodyPr>
            <a:lstStyle/>
            <a:p>
              <a:pPr algn="l" rtl="0">
                <a:buFontTx/>
                <a:buBlip>
                  <a:blip r:embed="rId2"/>
                </a:buBlip>
                <a:defRPr/>
              </a:pPr>
              <a:r>
                <a:rPr lang="en-US" sz="2400" b="1" dirty="0">
                  <a:latin typeface="Times New Roman" panose="02020603050405020304" pitchFamily="18" charset="0"/>
                  <a:cs typeface="Times New Roman" panose="02020603050405020304" pitchFamily="18" charset="0"/>
                </a:rPr>
                <a:t> </a:t>
              </a:r>
              <a:r>
                <a:rPr lang="en-US" sz="2400" b="1" dirty="0">
                  <a:solidFill>
                    <a:srgbClr val="FFFFFF"/>
                  </a:solidFill>
                  <a:latin typeface="Times New Roman" panose="02020603050405020304" pitchFamily="18" charset="0"/>
                  <a:cs typeface="Times New Roman" panose="02020603050405020304" pitchFamily="18" charset="0"/>
                </a:rPr>
                <a:t>Water soluble</a:t>
              </a:r>
            </a:p>
            <a:p>
              <a:pPr algn="l" rtl="0">
                <a:buFontTx/>
                <a:buBlip>
                  <a:blip r:embed="rId2"/>
                </a:buBlip>
                <a:defRPr/>
              </a:pPr>
              <a:r>
                <a:rPr lang="en-US" sz="2400" b="1" dirty="0">
                  <a:solidFill>
                    <a:srgbClr val="FFFFFF"/>
                  </a:solidFill>
                  <a:latin typeface="Times New Roman" panose="02020603050405020304" pitchFamily="18" charset="0"/>
                  <a:cs typeface="Times New Roman" panose="02020603050405020304" pitchFamily="18" charset="0"/>
                </a:rPr>
                <a:t> Loosely bound to albumin</a:t>
              </a:r>
            </a:p>
            <a:p>
              <a:pPr algn="l" rtl="0">
                <a:buFontTx/>
                <a:buBlip>
                  <a:blip r:embed="rId2"/>
                </a:buBlip>
                <a:defRPr/>
              </a:pPr>
              <a:r>
                <a:rPr lang="en-US" sz="2400" b="1" dirty="0">
                  <a:solidFill>
                    <a:srgbClr val="FFFFFF"/>
                  </a:solidFill>
                  <a:latin typeface="Times New Roman" panose="02020603050405020304" pitchFamily="18" charset="0"/>
                  <a:cs typeface="Times New Roman" panose="02020603050405020304" pitchFamily="18" charset="0"/>
                </a:rPr>
                <a:t> Filtered through renal glomeruli and excreted in </a:t>
              </a:r>
              <a:r>
                <a:rPr lang="en-US" sz="2400" b="1" dirty="0" smtClean="0">
                  <a:solidFill>
                    <a:srgbClr val="FFFFFF"/>
                  </a:solidFill>
                  <a:latin typeface="Times New Roman" panose="02020603050405020304" pitchFamily="18" charset="0"/>
                  <a:cs typeface="Times New Roman" panose="02020603050405020304" pitchFamily="18" charset="0"/>
                </a:rPr>
                <a:t>urine</a:t>
              </a:r>
              <a:endParaRPr lang="en-US" sz="2400" b="1" dirty="0">
                <a:solidFill>
                  <a:srgbClr val="FFFFFF"/>
                </a:solidFill>
                <a:latin typeface="Times New Roman" panose="02020603050405020304" pitchFamily="18" charset="0"/>
                <a:cs typeface="Times New Roman" panose="02020603050405020304" pitchFamily="18" charset="0"/>
              </a:endParaRPr>
            </a:p>
            <a:p>
              <a:pPr algn="l" rtl="0">
                <a:buFontTx/>
                <a:buBlip>
                  <a:blip r:embed="rId2"/>
                </a:buBlip>
                <a:defRPr/>
              </a:pPr>
              <a:r>
                <a:rPr lang="en-US" sz="2400" b="1" dirty="0">
                  <a:solidFill>
                    <a:srgbClr val="FFFFFF"/>
                  </a:solidFill>
                  <a:latin typeface="Times New Roman" panose="02020603050405020304" pitchFamily="18" charset="0"/>
                  <a:cs typeface="Times New Roman" panose="02020603050405020304" pitchFamily="18" charset="0"/>
                </a:rPr>
                <a:t> Non-toxic </a:t>
              </a:r>
            </a:p>
            <a:p>
              <a:pPr algn="l" rtl="0">
                <a:buFontTx/>
                <a:buBlip>
                  <a:blip r:embed="rId2"/>
                </a:buBlip>
                <a:defRPr/>
              </a:pPr>
              <a:r>
                <a:rPr lang="en-US" sz="2400" b="1" dirty="0">
                  <a:solidFill>
                    <a:srgbClr val="FFFFFF"/>
                  </a:solidFill>
                  <a:latin typeface="Times New Roman" panose="02020603050405020304" pitchFamily="18" charset="0"/>
                  <a:cs typeface="Times New Roman" panose="02020603050405020304" pitchFamily="18" charset="0"/>
                </a:rPr>
                <a:t>Present in low concentration in the blood</a:t>
              </a:r>
              <a:endParaRPr lang="ar-SA" sz="2400" b="1" dirty="0">
                <a:solidFill>
                  <a:srgbClr val="FFFFFF"/>
                </a:solidFill>
                <a:latin typeface="Times New Roman" panose="02020603050405020304" pitchFamily="18" charset="0"/>
                <a:cs typeface="Times New Roman" panose="02020603050405020304" pitchFamily="18" charset="0"/>
              </a:endParaRPr>
            </a:p>
            <a:p>
              <a:pPr algn="l" rtl="0">
                <a:buFontTx/>
                <a:buBlip>
                  <a:blip r:embed="rId2"/>
                </a:buBlip>
                <a:defRPr/>
              </a:pPr>
              <a:endParaRPr lang="en-US" sz="2400" b="1" dirty="0">
                <a:latin typeface="Times New Roman" panose="02020603050405020304" pitchFamily="18" charset="0"/>
                <a:cs typeface="Times New Roman" panose="02020603050405020304" pitchFamily="18" charset="0"/>
              </a:endParaRPr>
            </a:p>
          </p:txBody>
        </p:sp>
        <p:sp>
          <p:nvSpPr>
            <p:cNvPr id="48135" name="Text Box 7"/>
            <p:cNvSpPr txBox="1">
              <a:spLocks noChangeArrowheads="1"/>
            </p:cNvSpPr>
            <p:nvPr/>
          </p:nvSpPr>
          <p:spPr bwMode="auto">
            <a:xfrm>
              <a:off x="2736" y="1824"/>
              <a:ext cx="2352" cy="368"/>
            </a:xfrm>
            <a:prstGeom prst="rect">
              <a:avLst/>
            </a:prstGeom>
            <a:noFill/>
            <a:ln w="9525">
              <a:noFill/>
              <a:miter lim="800000"/>
              <a:headEnd/>
              <a:tailEnd/>
            </a:ln>
          </p:spPr>
          <p:txBody>
            <a:bodyPr>
              <a:spAutoFit/>
            </a:bodyPr>
            <a:lstStyle/>
            <a:p>
              <a:pPr algn="l" rtl="0"/>
              <a:r>
                <a:rPr lang="en-US" sz="3200" b="1" u="sng" dirty="0">
                  <a:latin typeface="Times New Roman" panose="02020603050405020304" pitchFamily="18" charset="0"/>
                  <a:cs typeface="Times New Roman" panose="02020603050405020304" pitchFamily="18" charset="0"/>
                </a:rPr>
                <a:t>Conjugated</a:t>
              </a:r>
              <a:endParaRPr lang="en-US" sz="2400" b="1" u="sng" dirty="0">
                <a:latin typeface="Times New Roman" panose="02020603050405020304" pitchFamily="18" charset="0"/>
                <a:cs typeface="Times New Roman" panose="02020603050405020304" pitchFamily="18" charset="0"/>
              </a:endParaRPr>
            </a:p>
          </p:txBody>
        </p:sp>
      </p:grpSp>
      <p:sp>
        <p:nvSpPr>
          <p:cNvPr id="48133" name="Text Box 10"/>
          <p:cNvSpPr txBox="1">
            <a:spLocks noChangeArrowheads="1"/>
          </p:cNvSpPr>
          <p:nvPr/>
        </p:nvSpPr>
        <p:spPr bwMode="auto">
          <a:xfrm>
            <a:off x="3276600" y="30163"/>
            <a:ext cx="2582758" cy="830997"/>
          </a:xfrm>
          <a:prstGeom prst="rect">
            <a:avLst/>
          </a:prstGeom>
          <a:noFill/>
          <a:ln w="9525">
            <a:noFill/>
            <a:miter lim="800000"/>
            <a:headEnd/>
            <a:tailEnd/>
          </a:ln>
        </p:spPr>
        <p:txBody>
          <a:bodyPr wrap="none">
            <a:spAutoFit/>
          </a:bodyPr>
          <a:lstStyle/>
          <a:p>
            <a:pPr algn="l" rtl="0"/>
            <a:r>
              <a:rPr lang="en-US" sz="4800" b="1" dirty="0">
                <a:solidFill>
                  <a:schemeClr val="tx2"/>
                </a:solidFill>
                <a:latin typeface="Times New Roman" panose="02020603050405020304" pitchFamily="18" charset="0"/>
                <a:cs typeface="Times New Roman" panose="02020603050405020304" pitchFamily="18" charset="0"/>
              </a:rPr>
              <a:t>Bilirubin</a:t>
            </a:r>
            <a:endParaRPr lang="en-US" sz="3200" b="1" dirty="0">
              <a:solidFill>
                <a:schemeClr val="tx2"/>
              </a:solidFill>
              <a:latin typeface="Times New Roman" panose="02020603050405020304" pitchFamily="18" charset="0"/>
              <a:cs typeface="Times New Roman" panose="02020603050405020304"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0-#ppt_w/2"/>
                                          </p:val>
                                        </p:tav>
                                        <p:tav tm="100000">
                                          <p:val>
                                            <p:strVal val="#ppt_x"/>
                                          </p:val>
                                        </p:tav>
                                      </p:tavLst>
                                    </p:anim>
                                    <p:anim calcmode="lin" valueType="num">
                                      <p:cBhvr additive="base">
                                        <p:cTn id="20"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403975" y="915984"/>
            <a:ext cx="8416497" cy="5262979"/>
          </a:xfrm>
          <a:prstGeom prst="rect">
            <a:avLst/>
          </a:prstGeom>
          <a:noFill/>
          <a:ln w="9525">
            <a:noFill/>
            <a:miter lim="800000"/>
            <a:headEnd/>
            <a:tailEnd/>
          </a:ln>
        </p:spPr>
        <p:txBody>
          <a:bodyPr wrap="square">
            <a:spAutoFit/>
          </a:bodyPr>
          <a:lstStyle/>
          <a:p>
            <a:pPr algn="l" rtl="0">
              <a:buFontTx/>
              <a:buBlip>
                <a:blip r:embed="rId2"/>
              </a:buBlip>
            </a:pPr>
            <a:r>
              <a:rPr lang="en-US" sz="2800" b="1" dirty="0">
                <a:solidFill>
                  <a:srgbClr val="FFFFFF"/>
                </a:solidFill>
                <a:latin typeface="Times New Roman" panose="02020603050405020304" pitchFamily="18" charset="0"/>
                <a:cs typeface="Times New Roman" panose="02020603050405020304" pitchFamily="18" charset="0"/>
              </a:rPr>
              <a:t> Normal serum bilirubin is 0.3-1.2 </a:t>
            </a:r>
            <a:r>
              <a:rPr lang="en-US" sz="2800" b="1" dirty="0" smtClean="0">
                <a:solidFill>
                  <a:srgbClr val="FFFFFF"/>
                </a:solidFill>
                <a:latin typeface="Times New Roman" panose="02020603050405020304" pitchFamily="18" charset="0"/>
                <a:cs typeface="Times New Roman" panose="02020603050405020304" pitchFamily="18" charset="0"/>
              </a:rPr>
              <a:t>mg/dl of blood. The rate of bilirubin production is equal to the rates of hepatic uptake, conjugation, and biliary excretion.  </a:t>
            </a:r>
            <a:endParaRPr lang="en-US" sz="2800" b="1" dirty="0">
              <a:solidFill>
                <a:srgbClr val="FFFFFF"/>
              </a:solidFill>
              <a:latin typeface="Times New Roman" panose="02020603050405020304" pitchFamily="18" charset="0"/>
              <a:cs typeface="Times New Roman" panose="02020603050405020304" pitchFamily="18" charset="0"/>
            </a:endParaRPr>
          </a:p>
          <a:p>
            <a:pPr algn="l" rtl="0">
              <a:buFontTx/>
              <a:buBlip>
                <a:blip r:embed="rId2"/>
              </a:buBlip>
            </a:pPr>
            <a:r>
              <a:rPr lang="en-US" sz="2800" b="1" dirty="0">
                <a:solidFill>
                  <a:srgbClr val="FFFFFF"/>
                </a:solidFill>
                <a:latin typeface="Times New Roman" panose="02020603050405020304" pitchFamily="18" charset="0"/>
                <a:cs typeface="Times New Roman" panose="02020603050405020304" pitchFamily="18" charset="0"/>
              </a:rPr>
              <a:t> Jaundice </a:t>
            </a:r>
            <a:r>
              <a:rPr lang="en-US" sz="2800" b="1" dirty="0" smtClean="0">
                <a:solidFill>
                  <a:srgbClr val="FFFFFF"/>
                </a:solidFill>
                <a:latin typeface="Times New Roman" panose="02020603050405020304" pitchFamily="18" charset="0"/>
                <a:cs typeface="Times New Roman" panose="02020603050405020304" pitchFamily="18" charset="0"/>
              </a:rPr>
              <a:t>becomes evident when the serum bilirubin levels rise above 2.0-2.5 mg/dl; levels as high as 30 to 40 mg/dl can occur with severe disease.</a:t>
            </a:r>
          </a:p>
          <a:p>
            <a:pPr algn="l" rtl="0">
              <a:buBlip>
                <a:blip r:embed="rId2"/>
              </a:buBlip>
            </a:pPr>
            <a:r>
              <a:rPr lang="en-US" sz="2800" b="1" dirty="0">
                <a:solidFill>
                  <a:srgbClr val="FFFFFF"/>
                </a:solidFill>
                <a:latin typeface="Times New Roman" panose="02020603050405020304" pitchFamily="18" charset="0"/>
                <a:cs typeface="Times New Roman" panose="02020603050405020304" pitchFamily="18" charset="0"/>
              </a:rPr>
              <a:t>Main causes of </a:t>
            </a:r>
            <a:r>
              <a:rPr lang="en-US" sz="2800" b="1" dirty="0" smtClean="0">
                <a:solidFill>
                  <a:srgbClr val="FFFFFF"/>
                </a:solidFill>
                <a:latin typeface="Times New Roman" panose="02020603050405020304" pitchFamily="18" charset="0"/>
                <a:cs typeface="Times New Roman" panose="02020603050405020304" pitchFamily="18" charset="0"/>
              </a:rPr>
              <a:t>Jaundice:</a:t>
            </a:r>
          </a:p>
          <a:p>
            <a:pPr marL="454025" indent="-454025" algn="l" rtl="0">
              <a:buFontTx/>
              <a:buAutoNum type="arabicPeriod"/>
            </a:pPr>
            <a:r>
              <a:rPr lang="en-US" sz="2800" b="1" dirty="0" smtClean="0">
                <a:solidFill>
                  <a:srgbClr val="FFFFFF"/>
                </a:solidFill>
                <a:latin typeface="Times New Roman" panose="02020603050405020304" pitchFamily="18" charset="0"/>
                <a:cs typeface="Times New Roman" panose="02020603050405020304" pitchFamily="18" charset="0"/>
              </a:rPr>
              <a:t>Excessive production of bilirubin</a:t>
            </a:r>
          </a:p>
          <a:p>
            <a:pPr marL="454025" indent="-454025" algn="l" rtl="0">
              <a:buFontTx/>
              <a:buAutoNum type="arabicPeriod"/>
            </a:pPr>
            <a:r>
              <a:rPr lang="en-US" sz="2800" b="1" dirty="0" smtClean="0">
                <a:solidFill>
                  <a:srgbClr val="FFFFFF"/>
                </a:solidFill>
                <a:latin typeface="Times New Roman" panose="02020603050405020304" pitchFamily="18" charset="0"/>
                <a:cs typeface="Times New Roman" panose="02020603050405020304" pitchFamily="18" charset="0"/>
                <a:sym typeface="Symbol" pitchFamily="18" charset="2"/>
              </a:rPr>
              <a:t> </a:t>
            </a:r>
            <a:r>
              <a:rPr lang="en-US" sz="2800" b="1" dirty="0">
                <a:solidFill>
                  <a:srgbClr val="FFFFFF"/>
                </a:solidFill>
                <a:latin typeface="Times New Roman" panose="02020603050405020304" pitchFamily="18" charset="0"/>
                <a:cs typeface="Times New Roman" panose="02020603050405020304" pitchFamily="18" charset="0"/>
                <a:sym typeface="Symbol" pitchFamily="18" charset="2"/>
              </a:rPr>
              <a:t>hepatocyte uptake</a:t>
            </a:r>
          </a:p>
          <a:p>
            <a:pPr marL="454025" indent="-454025" algn="l" rtl="0">
              <a:buFontTx/>
              <a:buAutoNum type="arabicPeriod"/>
            </a:pPr>
            <a:r>
              <a:rPr lang="en-US" sz="2800" b="1" dirty="0">
                <a:solidFill>
                  <a:srgbClr val="FFFFFF"/>
                </a:solidFill>
                <a:latin typeface="Times New Roman" panose="02020603050405020304" pitchFamily="18" charset="0"/>
                <a:cs typeface="Times New Roman" panose="02020603050405020304" pitchFamily="18" charset="0"/>
                <a:sym typeface="Symbol" pitchFamily="18" charset="2"/>
              </a:rPr>
              <a:t>Impaired conjugation</a:t>
            </a:r>
          </a:p>
          <a:p>
            <a:pPr marL="454025" indent="-454025" algn="l" rtl="0">
              <a:buFontTx/>
              <a:buAutoNum type="arabicPeriod"/>
            </a:pPr>
            <a:r>
              <a:rPr lang="en-US" sz="2800" b="1" dirty="0">
                <a:solidFill>
                  <a:srgbClr val="FFFFFF"/>
                </a:solidFill>
                <a:latin typeface="Times New Roman" panose="02020603050405020304" pitchFamily="18" charset="0"/>
                <a:cs typeface="Times New Roman" panose="02020603050405020304" pitchFamily="18" charset="0"/>
                <a:sym typeface="Symbol" pitchFamily="18" charset="2"/>
              </a:rPr>
              <a:t> hepatocyte excretion of bilirubin glucuronides</a:t>
            </a:r>
          </a:p>
          <a:p>
            <a:pPr marL="454025" indent="-454025" algn="l" rtl="0">
              <a:buFontTx/>
              <a:buAutoNum type="arabicPeriod"/>
            </a:pPr>
            <a:r>
              <a:rPr lang="en-US" sz="2800" b="1" dirty="0">
                <a:solidFill>
                  <a:srgbClr val="FFFFFF"/>
                </a:solidFill>
                <a:latin typeface="Times New Roman" panose="02020603050405020304" pitchFamily="18" charset="0"/>
                <a:cs typeface="Times New Roman" panose="02020603050405020304" pitchFamily="18" charset="0"/>
                <a:sym typeface="Symbol" pitchFamily="18" charset="2"/>
              </a:rPr>
              <a:t>Impaired bile flow (obstruction of bile duct</a:t>
            </a:r>
            <a:r>
              <a:rPr lang="en-US" sz="2800" b="1" dirty="0" smtClean="0">
                <a:solidFill>
                  <a:srgbClr val="FFFFFF"/>
                </a:solidFill>
                <a:latin typeface="Times New Roman" panose="02020603050405020304" pitchFamily="18" charset="0"/>
                <a:cs typeface="Times New Roman" panose="02020603050405020304" pitchFamily="18" charset="0"/>
                <a:sym typeface="Symbol" pitchFamily="18" charset="2"/>
              </a:rPr>
              <a:t>)</a:t>
            </a:r>
            <a:endParaRPr lang="en-US" sz="2800" b="1" dirty="0">
              <a:solidFill>
                <a:srgbClr val="FFFFFF"/>
              </a:solidFill>
              <a:latin typeface="Times New Roman" panose="02020603050405020304" pitchFamily="18" charset="0"/>
              <a:cs typeface="Times New Roman" panose="02020603050405020304" pitchFamily="18" charset="0"/>
              <a:sym typeface="Symbol" pitchFamily="18" charset="2"/>
            </a:endParaRPr>
          </a:p>
        </p:txBody>
      </p:sp>
      <p:sp>
        <p:nvSpPr>
          <p:cNvPr id="49157" name="Text Box 7"/>
          <p:cNvSpPr txBox="1">
            <a:spLocks noChangeArrowheads="1"/>
          </p:cNvSpPr>
          <p:nvPr/>
        </p:nvSpPr>
        <p:spPr bwMode="auto">
          <a:xfrm>
            <a:off x="3123328" y="104732"/>
            <a:ext cx="2877711" cy="923330"/>
          </a:xfrm>
          <a:prstGeom prst="rect">
            <a:avLst/>
          </a:prstGeom>
          <a:noFill/>
          <a:ln w="9525">
            <a:noFill/>
            <a:miter lim="800000"/>
            <a:headEnd/>
            <a:tailEnd/>
          </a:ln>
        </p:spPr>
        <p:txBody>
          <a:bodyPr wrap="none">
            <a:spAutoFit/>
          </a:bodyPr>
          <a:lstStyle/>
          <a:p>
            <a:pPr algn="ctr" rtl="0"/>
            <a:r>
              <a:rPr lang="en-US" sz="5400" b="1" dirty="0" err="1">
                <a:solidFill>
                  <a:schemeClr val="tx2"/>
                </a:solidFill>
                <a:latin typeface="Times New Roman" panose="02020603050405020304" pitchFamily="18" charset="0"/>
                <a:cs typeface="Times New Roman" panose="02020603050405020304" pitchFamily="18" charset="0"/>
              </a:rPr>
              <a:t>Bilirubin</a:t>
            </a:r>
            <a:endParaRPr lang="en-US" sz="4400" b="1" dirty="0">
              <a:solidFill>
                <a:schemeClr val="tx2"/>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626">
                                            <p:txEl>
                                              <p:pRg st="0" end="0"/>
                                            </p:txEl>
                                          </p:spTgt>
                                        </p:tgtEl>
                                        <p:attrNameLst>
                                          <p:attrName>style.visibility</p:attrName>
                                        </p:attrNameLst>
                                      </p:cBhvr>
                                      <p:to>
                                        <p:strVal val="visible"/>
                                      </p:to>
                                    </p:set>
                                    <p:anim calcmode="lin" valueType="num">
                                      <p:cBhvr additive="base">
                                        <p:cTn id="7" dur="500" fill="hold"/>
                                        <p:tgtEl>
                                          <p:spTgt spid="2662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62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626">
                                            <p:txEl>
                                              <p:pRg st="1" end="1"/>
                                            </p:txEl>
                                          </p:spTgt>
                                        </p:tgtEl>
                                        <p:attrNameLst>
                                          <p:attrName>style.visibility</p:attrName>
                                        </p:attrNameLst>
                                      </p:cBhvr>
                                      <p:to>
                                        <p:strVal val="visible"/>
                                      </p:to>
                                    </p:set>
                                    <p:anim calcmode="lin" valueType="num">
                                      <p:cBhvr additive="base">
                                        <p:cTn id="13" dur="500" fill="hold"/>
                                        <p:tgtEl>
                                          <p:spTgt spid="2662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662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6626">
                                            <p:txEl>
                                              <p:pRg st="2" end="2"/>
                                            </p:txEl>
                                          </p:spTgt>
                                        </p:tgtEl>
                                        <p:attrNameLst>
                                          <p:attrName>style.visibility</p:attrName>
                                        </p:attrNameLst>
                                      </p:cBhvr>
                                      <p:to>
                                        <p:strVal val="visible"/>
                                      </p:to>
                                    </p:set>
                                    <p:anim calcmode="lin" valueType="num">
                                      <p:cBhvr additive="base">
                                        <p:cTn id="19" dur="500" fill="hold"/>
                                        <p:tgtEl>
                                          <p:spTgt spid="2662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662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6626">
                                            <p:txEl>
                                              <p:pRg st="3" end="3"/>
                                            </p:txEl>
                                          </p:spTgt>
                                        </p:tgtEl>
                                        <p:attrNameLst>
                                          <p:attrName>style.visibility</p:attrName>
                                        </p:attrNameLst>
                                      </p:cBhvr>
                                      <p:to>
                                        <p:strVal val="visible"/>
                                      </p:to>
                                    </p:set>
                                    <p:anim calcmode="lin" valueType="num">
                                      <p:cBhvr additive="base">
                                        <p:cTn id="25" dur="500" fill="hold"/>
                                        <p:tgtEl>
                                          <p:spTgt spid="2662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662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6626">
                                            <p:txEl>
                                              <p:pRg st="4" end="4"/>
                                            </p:txEl>
                                          </p:spTgt>
                                        </p:tgtEl>
                                        <p:attrNameLst>
                                          <p:attrName>style.visibility</p:attrName>
                                        </p:attrNameLst>
                                      </p:cBhvr>
                                      <p:to>
                                        <p:strVal val="visible"/>
                                      </p:to>
                                    </p:set>
                                    <p:anim calcmode="lin" valueType="num">
                                      <p:cBhvr additive="base">
                                        <p:cTn id="31" dur="500" fill="hold"/>
                                        <p:tgtEl>
                                          <p:spTgt spid="26626">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662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6626">
                                            <p:txEl>
                                              <p:pRg st="5" end="5"/>
                                            </p:txEl>
                                          </p:spTgt>
                                        </p:tgtEl>
                                        <p:attrNameLst>
                                          <p:attrName>style.visibility</p:attrName>
                                        </p:attrNameLst>
                                      </p:cBhvr>
                                      <p:to>
                                        <p:strVal val="visible"/>
                                      </p:to>
                                    </p:set>
                                    <p:anim calcmode="lin" valueType="num">
                                      <p:cBhvr additive="base">
                                        <p:cTn id="37" dur="500" fill="hold"/>
                                        <p:tgtEl>
                                          <p:spTgt spid="26626">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662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6626">
                                            <p:txEl>
                                              <p:pRg st="6" end="6"/>
                                            </p:txEl>
                                          </p:spTgt>
                                        </p:tgtEl>
                                        <p:attrNameLst>
                                          <p:attrName>style.visibility</p:attrName>
                                        </p:attrNameLst>
                                      </p:cBhvr>
                                      <p:to>
                                        <p:strVal val="visible"/>
                                      </p:to>
                                    </p:set>
                                    <p:anim calcmode="lin" valueType="num">
                                      <p:cBhvr additive="base">
                                        <p:cTn id="43" dur="500" fill="hold"/>
                                        <p:tgtEl>
                                          <p:spTgt spid="26626">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6626">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6626">
                                            <p:txEl>
                                              <p:pRg st="7" end="7"/>
                                            </p:txEl>
                                          </p:spTgt>
                                        </p:tgtEl>
                                        <p:attrNameLst>
                                          <p:attrName>style.visibility</p:attrName>
                                        </p:attrNameLst>
                                      </p:cBhvr>
                                      <p:to>
                                        <p:strVal val="visible"/>
                                      </p:to>
                                    </p:set>
                                    <p:anim calcmode="lin" valueType="num">
                                      <p:cBhvr additive="base">
                                        <p:cTn id="49" dur="500" fill="hold"/>
                                        <p:tgtEl>
                                          <p:spTgt spid="26626">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6626">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pPr rtl="0"/>
            <a:r>
              <a:rPr lang="en-US" sz="8000" dirty="0" smtClean="0">
                <a:solidFill>
                  <a:schemeClr val="tx1"/>
                </a:solidFill>
                <a:latin typeface="Times New Roman" panose="02020603050405020304" pitchFamily="18" charset="0"/>
                <a:cs typeface="Times New Roman" panose="02020603050405020304" pitchFamily="18" charset="0"/>
              </a:rPr>
              <a:t>Causes and Pathogenesis of Jaundice </a:t>
            </a:r>
            <a:endParaRPr lang="ar-SA" sz="80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404664"/>
            <a:ext cx="6912768" cy="720080"/>
          </a:xfrm>
        </p:spPr>
        <p:txBody>
          <a:bodyPr/>
          <a:lstStyle/>
          <a:p>
            <a:r>
              <a:rPr lang="en-US" sz="5400" b="1" dirty="0">
                <a:solidFill>
                  <a:srgbClr val="FFFF00"/>
                </a:solidFill>
                <a:latin typeface="Times New Roman" panose="02020603050405020304" pitchFamily="18" charset="0"/>
                <a:cs typeface="Times New Roman" panose="02020603050405020304" pitchFamily="18" charset="0"/>
              </a:rPr>
              <a:t>Learning Objectives </a:t>
            </a:r>
            <a:endParaRPr lang="en-US" sz="5400"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a:xfrm>
            <a:off x="395536" y="1340768"/>
            <a:ext cx="8229600" cy="3886200"/>
          </a:xfrm>
        </p:spPr>
        <p:txBody>
          <a:bodyPr/>
          <a:lstStyle/>
          <a:p>
            <a:pPr algn="l" rtl="0">
              <a:buClr>
                <a:srgbClr val="FF0000"/>
              </a:buClr>
              <a:buFont typeface="Arial" pitchFamily="34" charset="0"/>
              <a:buChar char="•"/>
            </a:pPr>
            <a:r>
              <a:rPr lang="en-US" sz="3400" b="1" dirty="0">
                <a:solidFill>
                  <a:srgbClr val="FFFFFF"/>
                </a:solidFill>
                <a:latin typeface="Times New Roman" panose="02020603050405020304" pitchFamily="18" charset="0"/>
                <a:cs typeface="Times New Roman" panose="02020603050405020304" pitchFamily="18" charset="0"/>
              </a:rPr>
              <a:t>Definition of Jaundice</a:t>
            </a:r>
          </a:p>
          <a:p>
            <a:pPr algn="l" rtl="0">
              <a:buClr>
                <a:srgbClr val="FF0000"/>
              </a:buClr>
              <a:buFont typeface="Arial" pitchFamily="34" charset="0"/>
              <a:buChar char="•"/>
            </a:pPr>
            <a:r>
              <a:rPr lang="en-US" sz="3400" b="1" dirty="0">
                <a:solidFill>
                  <a:srgbClr val="FFFFFF"/>
                </a:solidFill>
                <a:latin typeface="Times New Roman" panose="02020603050405020304" pitchFamily="18" charset="0"/>
                <a:cs typeface="Times New Roman" panose="02020603050405020304" pitchFamily="18" charset="0"/>
              </a:rPr>
              <a:t> The normal plasma concentration of total bilirubin </a:t>
            </a:r>
          </a:p>
          <a:p>
            <a:pPr algn="l" rtl="0">
              <a:buClr>
                <a:srgbClr val="FF0000"/>
              </a:buClr>
              <a:buFont typeface="Arial" pitchFamily="34" charset="0"/>
              <a:buChar char="•"/>
            </a:pPr>
            <a:r>
              <a:rPr lang="en-US" sz="3400" b="1" dirty="0">
                <a:solidFill>
                  <a:srgbClr val="FFFFFF"/>
                </a:solidFill>
                <a:latin typeface="Times New Roman" panose="02020603050405020304" pitchFamily="18" charset="0"/>
                <a:cs typeface="Times New Roman" panose="02020603050405020304" pitchFamily="18" charset="0"/>
              </a:rPr>
              <a:t> Classification of jaundice</a:t>
            </a:r>
          </a:p>
          <a:p>
            <a:pPr marL="730250" indent="-457200" algn="l" rtl="0">
              <a:buClr>
                <a:srgbClr val="FF0000"/>
              </a:buClr>
              <a:buFont typeface="Arial" pitchFamily="34" charset="0"/>
              <a:buChar char="•"/>
            </a:pPr>
            <a:r>
              <a:rPr lang="en-US" sz="3400" b="1" dirty="0">
                <a:solidFill>
                  <a:srgbClr val="FFFFFF"/>
                </a:solidFill>
                <a:latin typeface="Times New Roman" panose="02020603050405020304" pitchFamily="18" charset="0"/>
                <a:cs typeface="Times New Roman" panose="02020603050405020304" pitchFamily="18" charset="0"/>
              </a:rPr>
              <a:t> </a:t>
            </a:r>
            <a:r>
              <a:rPr lang="en-US" sz="3400" b="1" dirty="0" err="1">
                <a:solidFill>
                  <a:srgbClr val="FFFFFF"/>
                </a:solidFill>
                <a:latin typeface="Times New Roman" panose="02020603050405020304" pitchFamily="18" charset="0"/>
                <a:cs typeface="Times New Roman" panose="02020603050405020304" pitchFamily="18" charset="0"/>
              </a:rPr>
              <a:t>Prehepatic</a:t>
            </a:r>
            <a:r>
              <a:rPr lang="en-US" sz="3400" b="1" dirty="0">
                <a:solidFill>
                  <a:srgbClr val="FFFFFF"/>
                </a:solidFill>
                <a:latin typeface="Times New Roman" panose="02020603050405020304" pitchFamily="18" charset="0"/>
                <a:cs typeface="Times New Roman" panose="02020603050405020304" pitchFamily="18" charset="0"/>
              </a:rPr>
              <a:t> (hemolytic) jaundice</a:t>
            </a:r>
          </a:p>
          <a:p>
            <a:pPr marL="730250" indent="-457200" algn="l" rtl="0">
              <a:buClr>
                <a:srgbClr val="FF0000"/>
              </a:buClr>
              <a:buFont typeface="Arial" pitchFamily="34" charset="0"/>
              <a:buChar char="•"/>
            </a:pPr>
            <a:r>
              <a:rPr lang="en-US" sz="3400" b="1" dirty="0">
                <a:solidFill>
                  <a:srgbClr val="FFFFFF"/>
                </a:solidFill>
                <a:latin typeface="Times New Roman" panose="02020603050405020304" pitchFamily="18" charset="0"/>
                <a:cs typeface="Times New Roman" panose="02020603050405020304" pitchFamily="18" charset="0"/>
              </a:rPr>
              <a:t> Hepatic (hepatocellular) jaundice</a:t>
            </a:r>
          </a:p>
          <a:p>
            <a:pPr marL="730250" indent="-457200" algn="l" rtl="0">
              <a:buClr>
                <a:srgbClr val="FF0000"/>
              </a:buClr>
              <a:buFont typeface="Arial" pitchFamily="34" charset="0"/>
              <a:buChar char="•"/>
            </a:pPr>
            <a:r>
              <a:rPr lang="en-US" sz="3400" b="1" dirty="0">
                <a:solidFill>
                  <a:srgbClr val="FFFFFF"/>
                </a:solidFill>
                <a:latin typeface="Times New Roman" panose="02020603050405020304" pitchFamily="18" charset="0"/>
                <a:cs typeface="Times New Roman" panose="02020603050405020304" pitchFamily="18" charset="0"/>
              </a:rPr>
              <a:t> </a:t>
            </a:r>
            <a:r>
              <a:rPr lang="en-US" sz="3400" b="1" dirty="0" err="1">
                <a:solidFill>
                  <a:srgbClr val="FFFFFF"/>
                </a:solidFill>
                <a:latin typeface="Times New Roman" panose="02020603050405020304" pitchFamily="18" charset="0"/>
                <a:cs typeface="Times New Roman" panose="02020603050405020304" pitchFamily="18" charset="0"/>
              </a:rPr>
              <a:t>Poshepatic</a:t>
            </a:r>
            <a:r>
              <a:rPr lang="en-US" sz="3400" b="1" dirty="0">
                <a:solidFill>
                  <a:srgbClr val="FFFFFF"/>
                </a:solidFill>
                <a:latin typeface="Times New Roman" panose="02020603050405020304" pitchFamily="18" charset="0"/>
                <a:cs typeface="Times New Roman" panose="02020603050405020304" pitchFamily="18" charset="0"/>
              </a:rPr>
              <a:t> </a:t>
            </a:r>
            <a:r>
              <a:rPr lang="en-US" sz="3400" b="1" dirty="0" smtClean="0">
                <a:solidFill>
                  <a:srgbClr val="FFFFFF"/>
                </a:solidFill>
                <a:latin typeface="Times New Roman" panose="02020603050405020304" pitchFamily="18" charset="0"/>
                <a:cs typeface="Times New Roman" panose="02020603050405020304" pitchFamily="18" charset="0"/>
              </a:rPr>
              <a:t>jaundice</a:t>
            </a:r>
            <a:endParaRPr lang="en-US" sz="3400" b="1" dirty="0">
              <a:solidFill>
                <a:srgbClr val="FFFF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43577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a:xfrm>
            <a:off x="323528" y="116632"/>
            <a:ext cx="8643937" cy="812038"/>
          </a:xfrm>
        </p:spPr>
        <p:txBody>
          <a:bodyPr/>
          <a:lstStyle/>
          <a:p>
            <a:pPr algn="ctr" rtl="0" eaLnBrk="1" hangingPunct="1">
              <a:defRPr/>
            </a:pPr>
            <a:r>
              <a:rPr lang="en-US" sz="5400" b="1" dirty="0" smtClean="0">
                <a:solidFill>
                  <a:schemeClr val="tx1"/>
                </a:solidFill>
                <a:latin typeface="Times New Roman" panose="02020603050405020304" pitchFamily="18" charset="0"/>
                <a:cs typeface="Times New Roman" panose="02020603050405020304" pitchFamily="18" charset="0"/>
              </a:rPr>
              <a:t>Jaundice</a:t>
            </a:r>
          </a:p>
        </p:txBody>
      </p:sp>
      <p:sp>
        <p:nvSpPr>
          <p:cNvPr id="369667" name="Rectangle 3"/>
          <p:cNvSpPr>
            <a:spLocks noGrp="1" noChangeArrowheads="1"/>
          </p:cNvSpPr>
          <p:nvPr>
            <p:ph idx="1"/>
          </p:nvPr>
        </p:nvSpPr>
        <p:spPr>
          <a:xfrm>
            <a:off x="251520" y="912711"/>
            <a:ext cx="8540750" cy="3087793"/>
          </a:xfrm>
        </p:spPr>
        <p:txBody>
          <a:bodyPr/>
          <a:lstStyle/>
          <a:p>
            <a:pPr algn="l" rtl="0" eaLnBrk="1" hangingPunct="1">
              <a:buFont typeface="Arial" pitchFamily="34" charset="0"/>
              <a:buChar char="•"/>
            </a:pPr>
            <a:r>
              <a:rPr lang="en-US" b="1" dirty="0" smtClean="0">
                <a:solidFill>
                  <a:srgbClr val="FFFFFF"/>
                </a:solidFill>
                <a:latin typeface="Times New Roman" panose="02020603050405020304" pitchFamily="18" charset="0"/>
                <a:cs typeface="Times New Roman" panose="02020603050405020304" pitchFamily="18" charset="0"/>
              </a:rPr>
              <a:t>It is the yellow coloration of the skin, sclera, mucous membranes and deep tissues.</a:t>
            </a:r>
          </a:p>
          <a:p>
            <a:pPr algn="l" rtl="0" eaLnBrk="1" hangingPunct="1">
              <a:buFont typeface="Arial" pitchFamily="34" charset="0"/>
              <a:buChar char="•"/>
            </a:pPr>
            <a:r>
              <a:rPr lang="en-US" b="1" dirty="0" smtClean="0">
                <a:solidFill>
                  <a:srgbClr val="FFFFFF"/>
                </a:solidFill>
                <a:latin typeface="Times New Roman" panose="02020603050405020304" pitchFamily="18" charset="0"/>
                <a:cs typeface="Times New Roman" panose="02020603050405020304" pitchFamily="18" charset="0"/>
              </a:rPr>
              <a:t>The usual cause is large quantities of bilirubin in the ECF, either free or conjugated bilirubin. </a:t>
            </a:r>
          </a:p>
          <a:p>
            <a:pPr algn="l" rtl="0">
              <a:buFont typeface="Arial" pitchFamily="34" charset="0"/>
              <a:buChar char="•"/>
            </a:pPr>
            <a:r>
              <a:rPr lang="en-US" b="1" dirty="0" smtClean="0">
                <a:solidFill>
                  <a:srgbClr val="FFFFFF"/>
                </a:solidFill>
                <a:latin typeface="Times New Roman" panose="02020603050405020304" pitchFamily="18" charset="0"/>
                <a:cs typeface="Times New Roman" panose="02020603050405020304" pitchFamily="18" charset="0"/>
              </a:rPr>
              <a:t>The normal plasma concentration of total bilirubin is 0.3-1.2 mg/dl of blood. </a:t>
            </a:r>
          </a:p>
        </p:txBody>
      </p:sp>
      <p:pic>
        <p:nvPicPr>
          <p:cNvPr id="4" name="Picture 3" descr="21_010.jpg"/>
          <p:cNvPicPr>
            <a:picLocks noChangeAspect="1"/>
          </p:cNvPicPr>
          <p:nvPr/>
        </p:nvPicPr>
        <p:blipFill>
          <a:blip r:embed="rId2" cstate="print"/>
          <a:stretch>
            <a:fillRect/>
          </a:stretch>
        </p:blipFill>
        <p:spPr>
          <a:xfrm>
            <a:off x="3512428" y="4789963"/>
            <a:ext cx="2571740" cy="1951405"/>
          </a:xfrm>
          <a:prstGeom prst="rect">
            <a:avLst/>
          </a:prstGeom>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2"/>
          <p:cNvSpPr>
            <a:spLocks noGrp="1" noChangeArrowheads="1"/>
          </p:cNvSpPr>
          <p:nvPr>
            <p:ph type="title"/>
          </p:nvPr>
        </p:nvSpPr>
        <p:spPr>
          <a:xfrm>
            <a:off x="685800" y="332656"/>
            <a:ext cx="7772400" cy="1143000"/>
          </a:xfrm>
        </p:spPr>
        <p:txBody>
          <a:bodyPr/>
          <a:lstStyle/>
          <a:p>
            <a:pPr algn="ctr" rtl="0" eaLnBrk="1" hangingPunct="1"/>
            <a:r>
              <a:rPr lang="en-US" sz="4800" b="1" dirty="0" smtClean="0">
                <a:solidFill>
                  <a:schemeClr val="accent1"/>
                </a:solidFill>
                <a:latin typeface="Times New Roman" panose="02020603050405020304" pitchFamily="18" charset="0"/>
                <a:cs typeface="Times New Roman" panose="02020603050405020304" pitchFamily="18" charset="0"/>
              </a:rPr>
              <a:t>Jaundice (cont.)</a:t>
            </a:r>
          </a:p>
        </p:txBody>
      </p:sp>
      <p:sp>
        <p:nvSpPr>
          <p:cNvPr id="370691" name="Rectangle 3"/>
          <p:cNvSpPr>
            <a:spLocks noGrp="1" noChangeArrowheads="1"/>
          </p:cNvSpPr>
          <p:nvPr>
            <p:ph idx="1"/>
          </p:nvPr>
        </p:nvSpPr>
        <p:spPr>
          <a:xfrm>
            <a:off x="301625" y="1357313"/>
            <a:ext cx="8540750" cy="5240337"/>
          </a:xfrm>
        </p:spPr>
        <p:txBody>
          <a:bodyPr/>
          <a:lstStyle/>
          <a:p>
            <a:pPr algn="l" rtl="0" eaLnBrk="1" hangingPunct="1">
              <a:buFont typeface="Arial" pitchFamily="34" charset="0"/>
              <a:buChar char="•"/>
            </a:pPr>
            <a:r>
              <a:rPr lang="en-US" sz="3600" b="1" dirty="0" smtClean="0">
                <a:solidFill>
                  <a:srgbClr val="FFFFFF"/>
                </a:solidFill>
                <a:latin typeface="Times New Roman" panose="02020603050405020304" pitchFamily="18" charset="0"/>
                <a:cs typeface="Times New Roman" panose="02020603050405020304" pitchFamily="18" charset="0"/>
              </a:rPr>
              <a:t>However, in certain abnormal conditions this can rise up to 40 mg/dl of blood. But the skin usually begins to appear jaundiced when the concentration of total bilirubin in the plasma is greater than 2 - 2.5 mg/dl of blood.</a:t>
            </a:r>
          </a:p>
          <a:p>
            <a:pPr algn="l" rtl="0" eaLnBrk="1" hangingPunct="1">
              <a:buFont typeface="Arial" pitchFamily="34" charset="0"/>
              <a:buChar char="•"/>
            </a:pPr>
            <a:r>
              <a:rPr lang="en-US" sz="3600" b="1" dirty="0" smtClean="0">
                <a:solidFill>
                  <a:srgbClr val="FFFFFF"/>
                </a:solidFill>
                <a:latin typeface="Times New Roman" panose="02020603050405020304" pitchFamily="18" charset="0"/>
                <a:cs typeface="Times New Roman" panose="02020603050405020304" pitchFamily="18" charset="0"/>
              </a:rPr>
              <a:t>Bilirubin level from 0.5 to 2 mg/dl is called subclinical jaundice.</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Text Box 3"/>
          <p:cNvSpPr txBox="1">
            <a:spLocks noChangeArrowheads="1"/>
          </p:cNvSpPr>
          <p:nvPr/>
        </p:nvSpPr>
        <p:spPr bwMode="auto">
          <a:xfrm>
            <a:off x="713234" y="404664"/>
            <a:ext cx="7819206"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US" sz="5400" b="1" dirty="0">
                <a:solidFill>
                  <a:schemeClr val="accent1"/>
                </a:solidFill>
                <a:latin typeface="Times New Roman" panose="02020603050405020304" pitchFamily="18" charset="0"/>
                <a:cs typeface="Times New Roman" panose="02020603050405020304" pitchFamily="18" charset="0"/>
              </a:rPr>
              <a:t>Classification of jaundice</a:t>
            </a:r>
          </a:p>
        </p:txBody>
      </p:sp>
      <p:sp>
        <p:nvSpPr>
          <p:cNvPr id="371715" name="Rectangle 10"/>
          <p:cNvSpPr>
            <a:spLocks noGrp="1" noChangeArrowheads="1"/>
          </p:cNvSpPr>
          <p:nvPr>
            <p:ph type="body" sz="half" idx="2"/>
          </p:nvPr>
        </p:nvSpPr>
        <p:spPr>
          <a:xfrm>
            <a:off x="827584" y="2000250"/>
            <a:ext cx="7459166" cy="4095750"/>
          </a:xfrm>
        </p:spPr>
        <p:txBody>
          <a:bodyPr/>
          <a:lstStyle/>
          <a:p>
            <a:pPr marL="857250" indent="-857250" algn="l" rtl="0">
              <a:lnSpc>
                <a:spcPct val="90000"/>
              </a:lnSpc>
              <a:buFont typeface="+mj-lt"/>
              <a:buAutoNum type="romanUcPeriod"/>
            </a:pPr>
            <a:r>
              <a:rPr lang="en-US" sz="4800" b="1" dirty="0" smtClean="0">
                <a:solidFill>
                  <a:srgbClr val="FFFFFF"/>
                </a:solidFill>
                <a:latin typeface="Times New Roman" panose="02020603050405020304" pitchFamily="18" charset="0"/>
                <a:cs typeface="Times New Roman" panose="02020603050405020304" pitchFamily="18" charset="0"/>
              </a:rPr>
              <a:t>Pre-hepatic (hemolytic) jaundice</a:t>
            </a:r>
          </a:p>
          <a:p>
            <a:pPr marL="857250" indent="-857250" algn="l" rtl="0">
              <a:lnSpc>
                <a:spcPct val="90000"/>
              </a:lnSpc>
              <a:buFont typeface="+mj-lt"/>
              <a:buAutoNum type="romanUcPeriod"/>
            </a:pPr>
            <a:r>
              <a:rPr lang="en-US" sz="4800" b="1" dirty="0" smtClean="0">
                <a:solidFill>
                  <a:srgbClr val="FFFFFF"/>
                </a:solidFill>
                <a:latin typeface="Times New Roman" panose="02020603050405020304" pitchFamily="18" charset="0"/>
                <a:cs typeface="Times New Roman" panose="02020603050405020304" pitchFamily="18" charset="0"/>
              </a:rPr>
              <a:t>Hepatic (hepatocellular) jaundice</a:t>
            </a:r>
          </a:p>
          <a:p>
            <a:pPr marL="857250" indent="-857250" algn="l" rtl="0">
              <a:lnSpc>
                <a:spcPct val="90000"/>
              </a:lnSpc>
              <a:buFont typeface="+mj-lt"/>
              <a:buAutoNum type="romanUcPeriod"/>
            </a:pPr>
            <a:r>
              <a:rPr lang="en-US" sz="4800" b="1" dirty="0" smtClean="0">
                <a:solidFill>
                  <a:srgbClr val="FFFFFF"/>
                </a:solidFill>
                <a:latin typeface="Times New Roman" panose="02020603050405020304" pitchFamily="18" charset="0"/>
                <a:cs typeface="Times New Roman" panose="02020603050405020304" pitchFamily="18" charset="0"/>
              </a:rPr>
              <a:t>Post-hepatic jaundice</a:t>
            </a:r>
          </a:p>
          <a:p>
            <a:pPr lvl="2" algn="l" rtl="0">
              <a:lnSpc>
                <a:spcPct val="90000"/>
              </a:lnSpc>
              <a:buClr>
                <a:srgbClr val="FF0000"/>
              </a:buClr>
              <a:buFont typeface="Arial" pitchFamily="34" charset="0"/>
              <a:buChar char="•"/>
            </a:pPr>
            <a:endParaRPr lang="en-US" sz="3600" b="1" dirty="0" smtClean="0">
              <a:solidFill>
                <a:srgbClr val="FFFFFF"/>
              </a:solidFill>
              <a:latin typeface="Times New Roman" panose="02020603050405020304" pitchFamily="18" charset="0"/>
              <a:cs typeface="Times New Roman" panose="02020603050405020304" pitchFamily="18" charset="0"/>
            </a:endParaRPr>
          </a:p>
        </p:txBody>
      </p:sp>
    </p:spTree>
  </p:cSld>
  <p:clrMapOvr>
    <a:masterClrMapping/>
  </p:clrMapOvr>
  <p:transition spd="med">
    <p:diamon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z="7200" dirty="0">
                <a:solidFill>
                  <a:schemeClr val="accent1"/>
                </a:solidFill>
                <a:latin typeface="Times New Roman" panose="02020603050405020304" pitchFamily="18" charset="0"/>
                <a:cs typeface="Times New Roman" panose="02020603050405020304" pitchFamily="18" charset="0"/>
              </a:rPr>
              <a:t>I. Pre-hepatic (hemolytic) jaundice</a:t>
            </a:r>
          </a:p>
        </p:txBody>
      </p:sp>
    </p:spTree>
    <p:extLst>
      <p:ext uri="{BB962C8B-B14F-4D97-AF65-F5344CB8AC3E}">
        <p14:creationId xmlns:p14="http://schemas.microsoft.com/office/powerpoint/2010/main" val="31638530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Text Box 10"/>
          <p:cNvSpPr txBox="1">
            <a:spLocks noChangeArrowheads="1"/>
          </p:cNvSpPr>
          <p:nvPr/>
        </p:nvSpPr>
        <p:spPr bwMode="auto">
          <a:xfrm>
            <a:off x="3570288" y="30163"/>
            <a:ext cx="184150" cy="584200"/>
          </a:xfrm>
          <a:prstGeom prst="rect">
            <a:avLst/>
          </a:prstGeom>
          <a:noFill/>
          <a:ln w="9525">
            <a:noFill/>
            <a:miter lim="800000"/>
            <a:headEnd/>
            <a:tailEnd/>
          </a:ln>
        </p:spPr>
        <p:txBody>
          <a:bodyPr wrap="none">
            <a:spAutoFit/>
          </a:bodyPr>
          <a:lstStyle/>
          <a:p>
            <a:pPr algn="ctr" rtl="0"/>
            <a:endParaRPr lang="ar-SA" sz="3200" b="1">
              <a:solidFill>
                <a:schemeClr val="tx2"/>
              </a:solidFill>
            </a:endParaRPr>
          </a:p>
        </p:txBody>
      </p:sp>
      <p:sp>
        <p:nvSpPr>
          <p:cNvPr id="6" name="Title 5"/>
          <p:cNvSpPr>
            <a:spLocks noGrp="1"/>
          </p:cNvSpPr>
          <p:nvPr>
            <p:ph type="title"/>
          </p:nvPr>
        </p:nvSpPr>
        <p:spPr>
          <a:xfrm>
            <a:off x="685800" y="188640"/>
            <a:ext cx="7772400" cy="685800"/>
          </a:xfrm>
        </p:spPr>
        <p:txBody>
          <a:bodyPr/>
          <a:lstStyle/>
          <a:p>
            <a:pPr marL="450850" indent="-358775" rtl="0">
              <a:defRPr/>
            </a:pPr>
            <a:r>
              <a:rPr lang="en-US" sz="6600" dirty="0" err="1" smtClean="0">
                <a:latin typeface="Times New Roman" panose="02020603050405020304" pitchFamily="18" charset="0"/>
                <a:cs typeface="Times New Roman" panose="02020603050405020304" pitchFamily="18" charset="0"/>
              </a:rPr>
              <a:t>Bilirubin</a:t>
            </a:r>
            <a:endParaRPr lang="ar-SA" sz="66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121096" y="1042392"/>
            <a:ext cx="8915400" cy="4114800"/>
          </a:xfrm>
        </p:spPr>
        <p:txBody>
          <a:bodyPr>
            <a:noAutofit/>
          </a:bodyPr>
          <a:lstStyle/>
          <a:p>
            <a:pPr algn="l" rtl="0">
              <a:defRPr/>
            </a:pPr>
            <a:r>
              <a:rPr lang="en-US" b="1" dirty="0" smtClean="0">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Bilirubin: is the end product of </a:t>
            </a:r>
            <a:r>
              <a:rPr lang="en-US" b="1" dirty="0" err="1" smtClean="0">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heme</a:t>
            </a:r>
            <a:r>
              <a:rPr lang="en-US" b="1" dirty="0" smtClean="0">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degradation derived from breakdown senescent (aging) erythrocytes by mononuclear phagocytes system specially in the spleen, liver and bone marrow. </a:t>
            </a:r>
          </a:p>
          <a:p>
            <a:pPr algn="l" rtl="0">
              <a:defRPr/>
            </a:pPr>
            <a:r>
              <a:rPr lang="en-US" b="1" dirty="0" smtClean="0">
                <a:solidFill>
                  <a:srgbClr val="FFFFFF"/>
                </a:solidFill>
                <a:latin typeface="Times New Roman" panose="02020603050405020304" pitchFamily="18" charset="0"/>
                <a:cs typeface="Times New Roman" panose="02020603050405020304" pitchFamily="18" charset="0"/>
              </a:rPr>
              <a:t>The major pigment present in bile is the orange compound </a:t>
            </a:r>
            <a:r>
              <a:rPr lang="en-US" b="1" dirty="0" err="1" smtClean="0">
                <a:solidFill>
                  <a:srgbClr val="FFFFFF"/>
                </a:solidFill>
                <a:latin typeface="Times New Roman" panose="02020603050405020304" pitchFamily="18" charset="0"/>
                <a:cs typeface="Times New Roman" panose="02020603050405020304" pitchFamily="18" charset="0"/>
              </a:rPr>
              <a:t>bilirubin</a:t>
            </a:r>
            <a:r>
              <a:rPr lang="en-US" b="1" dirty="0" smtClean="0">
                <a:solidFill>
                  <a:srgbClr val="FFFFFF"/>
                </a:solidFill>
                <a:latin typeface="Times New Roman" panose="02020603050405020304" pitchFamily="18" charset="0"/>
                <a:cs typeface="Times New Roman" panose="02020603050405020304" pitchFamily="18" charset="0"/>
              </a:rPr>
              <a:t>.</a:t>
            </a:r>
            <a:endParaRPr lang="en-US" b="1" dirty="0" smtClean="0">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l" rtl="0">
              <a:defRPr/>
            </a:pPr>
            <a:r>
              <a:rPr lang="en-US" b="1" dirty="0" smtClean="0">
                <a:solidFill>
                  <a:srgbClr val="FFFFFF"/>
                </a:solidFill>
                <a:latin typeface="Times New Roman" panose="02020603050405020304" pitchFamily="18" charset="0"/>
                <a:cs typeface="Times New Roman" panose="02020603050405020304" pitchFamily="18" charset="0"/>
              </a:rPr>
              <a:t>It is highly soluble in all cell membranes (hydrophobic) and is also very toxic. Therefore, its excretion in the bile is one of the very important functions of the liver.</a:t>
            </a:r>
          </a:p>
          <a:p>
            <a:pPr algn="l" rtl="0">
              <a:defRPr/>
            </a:pPr>
            <a:endParaRPr lang="ar-SA" b="1" dirty="0">
              <a:solidFill>
                <a:srgbClr val="FFFFFF"/>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Text Box 3"/>
          <p:cNvSpPr txBox="1">
            <a:spLocks noChangeArrowheads="1"/>
          </p:cNvSpPr>
          <p:nvPr/>
        </p:nvSpPr>
        <p:spPr bwMode="auto">
          <a:xfrm>
            <a:off x="932017" y="188640"/>
            <a:ext cx="702435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US" sz="3600" b="1" dirty="0" smtClean="0">
                <a:solidFill>
                  <a:schemeClr val="accent1"/>
                </a:solidFill>
                <a:latin typeface="Times New Roman" panose="02020603050405020304" pitchFamily="18" charset="0"/>
                <a:cs typeface="Times New Roman" panose="02020603050405020304" pitchFamily="18" charset="0"/>
              </a:rPr>
              <a:t>I. Pre-hepatic </a:t>
            </a:r>
            <a:r>
              <a:rPr lang="en-US" sz="3600" b="1" dirty="0">
                <a:solidFill>
                  <a:schemeClr val="accent1"/>
                </a:solidFill>
                <a:latin typeface="Times New Roman" panose="02020603050405020304" pitchFamily="18" charset="0"/>
                <a:cs typeface="Times New Roman" panose="02020603050405020304" pitchFamily="18" charset="0"/>
              </a:rPr>
              <a:t>(hemolytic) jaundice</a:t>
            </a:r>
          </a:p>
        </p:txBody>
      </p:sp>
      <p:sp>
        <p:nvSpPr>
          <p:cNvPr id="372739" name="Rectangle 10"/>
          <p:cNvSpPr>
            <a:spLocks noGrp="1" noChangeArrowheads="1"/>
          </p:cNvSpPr>
          <p:nvPr>
            <p:ph type="body" sz="half" idx="2"/>
          </p:nvPr>
        </p:nvSpPr>
        <p:spPr>
          <a:xfrm>
            <a:off x="335174" y="764704"/>
            <a:ext cx="8782050" cy="5167312"/>
          </a:xfrm>
        </p:spPr>
        <p:txBody>
          <a:bodyPr/>
          <a:lstStyle/>
          <a:p>
            <a:pPr algn="l" rtl="0">
              <a:lnSpc>
                <a:spcPct val="90000"/>
              </a:lnSpc>
              <a:buFont typeface="Arial" pitchFamily="34" charset="0"/>
              <a:buChar char="•"/>
            </a:pPr>
            <a:r>
              <a:rPr lang="en-US" b="1" dirty="0" smtClean="0">
                <a:solidFill>
                  <a:srgbClr val="FFFFFF"/>
                </a:solidFill>
                <a:latin typeface="Times New Roman" panose="02020603050405020304" pitchFamily="18" charset="0"/>
                <a:cs typeface="Times New Roman" panose="02020603050405020304" pitchFamily="18" charset="0"/>
              </a:rPr>
              <a:t>In hemolytic jaundice, the excretory function of the liver is not impaired. </a:t>
            </a:r>
          </a:p>
          <a:p>
            <a:pPr algn="l" rtl="0">
              <a:lnSpc>
                <a:spcPct val="90000"/>
              </a:lnSpc>
              <a:buFont typeface="Arial" pitchFamily="34" charset="0"/>
              <a:buChar char="•"/>
            </a:pPr>
            <a:r>
              <a:rPr lang="en-US" b="1" dirty="0" smtClean="0">
                <a:solidFill>
                  <a:srgbClr val="FFFFFF"/>
                </a:solidFill>
                <a:latin typeface="Times New Roman" panose="02020603050405020304" pitchFamily="18" charset="0"/>
                <a:cs typeface="Times New Roman" panose="02020603050405020304" pitchFamily="18" charset="0"/>
              </a:rPr>
              <a:t>It results from excess production of bilirubin (beyond the liver’s ability to conjugate it) following hemolysis of erythrocytes (RBCs).</a:t>
            </a:r>
          </a:p>
          <a:p>
            <a:pPr algn="l" rtl="0">
              <a:lnSpc>
                <a:spcPct val="90000"/>
              </a:lnSpc>
              <a:buFont typeface="Arial" pitchFamily="34" charset="0"/>
              <a:buChar char="•"/>
            </a:pPr>
            <a:r>
              <a:rPr lang="en-US" b="1" dirty="0" smtClean="0">
                <a:solidFill>
                  <a:srgbClr val="FFFFFF"/>
                </a:solidFill>
                <a:latin typeface="Times New Roman" panose="02020603050405020304" pitchFamily="18" charset="0"/>
                <a:cs typeface="Times New Roman" panose="02020603050405020304" pitchFamily="18" charset="0"/>
              </a:rPr>
              <a:t>Excess RBC </a:t>
            </a:r>
            <a:r>
              <a:rPr lang="en-US" b="1" dirty="0" err="1" smtClean="0">
                <a:solidFill>
                  <a:srgbClr val="FFFFFF"/>
                </a:solidFill>
                <a:latin typeface="Times New Roman" panose="02020603050405020304" pitchFamily="18" charset="0"/>
                <a:cs typeface="Times New Roman" panose="02020603050405020304" pitchFamily="18" charset="0"/>
              </a:rPr>
              <a:t>lysis</a:t>
            </a:r>
            <a:r>
              <a:rPr lang="en-US" b="1" dirty="0" smtClean="0">
                <a:solidFill>
                  <a:srgbClr val="FFFFFF"/>
                </a:solidFill>
                <a:latin typeface="Times New Roman" panose="02020603050405020304" pitchFamily="18" charset="0"/>
                <a:cs typeface="Times New Roman" panose="02020603050405020304" pitchFamily="18" charset="0"/>
              </a:rPr>
              <a:t> is due to:</a:t>
            </a:r>
          </a:p>
          <a:p>
            <a:pPr lvl="2" algn="l" rtl="0">
              <a:lnSpc>
                <a:spcPct val="90000"/>
              </a:lnSpc>
              <a:buFont typeface="Arial" pitchFamily="34" charset="0"/>
              <a:buChar char="•"/>
            </a:pPr>
            <a:r>
              <a:rPr lang="en-US" b="1" dirty="0" smtClean="0">
                <a:solidFill>
                  <a:srgbClr val="FFFFFF"/>
                </a:solidFill>
                <a:latin typeface="Times New Roman" panose="02020603050405020304" pitchFamily="18" charset="0"/>
                <a:cs typeface="Times New Roman" panose="02020603050405020304" pitchFamily="18" charset="0"/>
              </a:rPr>
              <a:t> </a:t>
            </a:r>
            <a:r>
              <a:rPr lang="en-US" sz="3200" b="1" dirty="0" smtClean="0">
                <a:solidFill>
                  <a:srgbClr val="FFFFFF"/>
                </a:solidFill>
                <a:latin typeface="Times New Roman" panose="02020603050405020304" pitchFamily="18" charset="0"/>
                <a:cs typeface="Times New Roman" panose="02020603050405020304" pitchFamily="18" charset="0"/>
              </a:rPr>
              <a:t>Autoimmune disease</a:t>
            </a:r>
          </a:p>
          <a:p>
            <a:pPr lvl="2" algn="l" rtl="0">
              <a:lnSpc>
                <a:spcPct val="90000"/>
              </a:lnSpc>
              <a:buFont typeface="Arial" pitchFamily="34" charset="0"/>
              <a:buChar char="•"/>
            </a:pPr>
            <a:r>
              <a:rPr lang="en-US" sz="3200" b="1" dirty="0" smtClean="0">
                <a:solidFill>
                  <a:srgbClr val="FFFFFF"/>
                </a:solidFill>
                <a:latin typeface="Times New Roman" panose="02020603050405020304" pitchFamily="18" charset="0"/>
                <a:cs typeface="Times New Roman" panose="02020603050405020304" pitchFamily="18" charset="0"/>
              </a:rPr>
              <a:t> Hemolytic disease of the newborn</a:t>
            </a:r>
          </a:p>
          <a:p>
            <a:pPr lvl="2" algn="l" rtl="0">
              <a:lnSpc>
                <a:spcPct val="90000"/>
              </a:lnSpc>
              <a:buFont typeface="Arial" pitchFamily="34" charset="0"/>
              <a:buChar char="•"/>
            </a:pPr>
            <a:r>
              <a:rPr lang="en-US" sz="3200" b="1" dirty="0" smtClean="0">
                <a:solidFill>
                  <a:srgbClr val="FFFFFF"/>
                </a:solidFill>
                <a:latin typeface="Times New Roman" panose="02020603050405020304" pitchFamily="18" charset="0"/>
                <a:cs typeface="Times New Roman" panose="02020603050405020304" pitchFamily="18" charset="0"/>
              </a:rPr>
              <a:t> Rh- or ABO- incompatibility </a:t>
            </a:r>
          </a:p>
          <a:p>
            <a:pPr lvl="2" algn="l" rtl="0">
              <a:lnSpc>
                <a:spcPct val="90000"/>
              </a:lnSpc>
              <a:buFont typeface="Arial" pitchFamily="34" charset="0"/>
              <a:buChar char="•"/>
            </a:pPr>
            <a:r>
              <a:rPr lang="en-US" sz="3200" b="1" dirty="0" smtClean="0">
                <a:solidFill>
                  <a:srgbClr val="FFFFFF"/>
                </a:solidFill>
                <a:latin typeface="Times New Roman" panose="02020603050405020304" pitchFamily="18" charset="0"/>
                <a:cs typeface="Times New Roman" panose="02020603050405020304" pitchFamily="18" charset="0"/>
              </a:rPr>
              <a:t> Structurally abnormal RBCs (Sickle cell disease)</a:t>
            </a:r>
          </a:p>
          <a:p>
            <a:pPr lvl="2" algn="l" rtl="0">
              <a:lnSpc>
                <a:spcPct val="90000"/>
              </a:lnSpc>
              <a:buFont typeface="Arial" pitchFamily="34" charset="0"/>
              <a:buChar char="•"/>
            </a:pPr>
            <a:r>
              <a:rPr lang="en-US" sz="3200" b="1" dirty="0" smtClean="0">
                <a:solidFill>
                  <a:srgbClr val="FFFFFF"/>
                </a:solidFill>
                <a:latin typeface="Times New Roman" panose="02020603050405020304" pitchFamily="18" charset="0"/>
                <a:cs typeface="Times New Roman" panose="02020603050405020304" pitchFamily="18" charset="0"/>
              </a:rPr>
              <a:t> Breakdown of </a:t>
            </a:r>
            <a:r>
              <a:rPr lang="en-US" sz="3200" b="1" dirty="0" err="1" smtClean="0">
                <a:solidFill>
                  <a:srgbClr val="FFFFFF"/>
                </a:solidFill>
                <a:latin typeface="Times New Roman" panose="02020603050405020304" pitchFamily="18" charset="0"/>
                <a:cs typeface="Times New Roman" panose="02020603050405020304" pitchFamily="18" charset="0"/>
              </a:rPr>
              <a:t>extravasated</a:t>
            </a:r>
            <a:r>
              <a:rPr lang="en-US" sz="3200" b="1" dirty="0" smtClean="0">
                <a:solidFill>
                  <a:srgbClr val="FFFFFF"/>
                </a:solidFill>
                <a:latin typeface="Times New Roman" panose="02020603050405020304" pitchFamily="18" charset="0"/>
                <a:cs typeface="Times New Roman" panose="02020603050405020304" pitchFamily="18" charset="0"/>
              </a:rPr>
              <a:t> blood</a:t>
            </a:r>
            <a:endParaRPr lang="en-US" b="1" dirty="0" smtClean="0">
              <a:solidFill>
                <a:srgbClr val="FFFFFF"/>
              </a:solidFill>
              <a:latin typeface="Times New Roman" panose="02020603050405020304" pitchFamily="18" charset="0"/>
              <a:cs typeface="Times New Roman" panose="02020603050405020304" pitchFamily="18" charset="0"/>
            </a:endParaRPr>
          </a:p>
        </p:txBody>
      </p:sp>
    </p:spTree>
  </p:cSld>
  <p:clrMapOvr>
    <a:masterClrMapping/>
  </p:clrMapOvr>
  <p:transition spd="med">
    <p:diamon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Text Box 3"/>
          <p:cNvSpPr txBox="1">
            <a:spLocks noChangeArrowheads="1"/>
          </p:cNvSpPr>
          <p:nvPr/>
        </p:nvSpPr>
        <p:spPr bwMode="auto">
          <a:xfrm>
            <a:off x="467544" y="304800"/>
            <a:ext cx="840935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US" sz="3600" b="1" dirty="0" smtClean="0">
                <a:solidFill>
                  <a:schemeClr val="accent1"/>
                </a:solidFill>
                <a:latin typeface="Times New Roman" panose="02020603050405020304" pitchFamily="18" charset="0"/>
                <a:cs typeface="Times New Roman" panose="02020603050405020304" pitchFamily="18" charset="0"/>
              </a:rPr>
              <a:t>I. Pre-hepatic </a:t>
            </a:r>
            <a:r>
              <a:rPr lang="en-US" sz="3600" b="1" dirty="0">
                <a:solidFill>
                  <a:schemeClr val="accent1"/>
                </a:solidFill>
                <a:latin typeface="Times New Roman" panose="02020603050405020304" pitchFamily="18" charset="0"/>
                <a:cs typeface="Times New Roman" panose="02020603050405020304" pitchFamily="18" charset="0"/>
              </a:rPr>
              <a:t>(hemolytic) jaundice (cont.)</a:t>
            </a:r>
          </a:p>
        </p:txBody>
      </p:sp>
      <p:sp>
        <p:nvSpPr>
          <p:cNvPr id="373763" name="Rectangle 10"/>
          <p:cNvSpPr>
            <a:spLocks noGrp="1" noChangeArrowheads="1"/>
          </p:cNvSpPr>
          <p:nvPr>
            <p:ph type="body" sz="half" idx="2"/>
          </p:nvPr>
        </p:nvSpPr>
        <p:spPr>
          <a:xfrm>
            <a:off x="285750" y="1286024"/>
            <a:ext cx="8782050" cy="5167312"/>
          </a:xfrm>
        </p:spPr>
        <p:txBody>
          <a:bodyPr/>
          <a:lstStyle/>
          <a:p>
            <a:pPr algn="l" rtl="0">
              <a:lnSpc>
                <a:spcPct val="90000"/>
              </a:lnSpc>
              <a:buFont typeface="Arial" pitchFamily="34" charset="0"/>
              <a:buChar char="•"/>
            </a:pPr>
            <a:r>
              <a:rPr lang="en-US" sz="3600" b="1" dirty="0" smtClean="0">
                <a:solidFill>
                  <a:srgbClr val="FFFFFF"/>
                </a:solidFill>
                <a:latin typeface="Times New Roman" panose="02020603050405020304" pitchFamily="18" charset="0"/>
                <a:cs typeface="Times New Roman" panose="02020603050405020304" pitchFamily="18" charset="0"/>
              </a:rPr>
              <a:t>Therefore, the plasma concentrations of free </a:t>
            </a:r>
            <a:r>
              <a:rPr lang="en-US" sz="3600" b="1" dirty="0" err="1" smtClean="0">
                <a:solidFill>
                  <a:srgbClr val="FFFFFF"/>
                </a:solidFill>
                <a:latin typeface="Times New Roman" panose="02020603050405020304" pitchFamily="18" charset="0"/>
                <a:cs typeface="Times New Roman" panose="02020603050405020304" pitchFamily="18" charset="0"/>
              </a:rPr>
              <a:t>bilirubin</a:t>
            </a:r>
            <a:r>
              <a:rPr lang="en-US" sz="3600" b="1" dirty="0" smtClean="0">
                <a:solidFill>
                  <a:srgbClr val="FFFFFF"/>
                </a:solidFill>
                <a:latin typeface="Times New Roman" panose="02020603050405020304" pitchFamily="18" charset="0"/>
                <a:cs typeface="Times New Roman" panose="02020603050405020304" pitchFamily="18" charset="0"/>
              </a:rPr>
              <a:t> rises to levels much above normal but it is not filtered through the kidney, because they are </a:t>
            </a:r>
            <a:r>
              <a:rPr lang="en-US" sz="3600" b="1" dirty="0" err="1" smtClean="0">
                <a:latin typeface="Times New Roman" panose="02020603050405020304" pitchFamily="18" charset="0"/>
                <a:cs typeface="Times New Roman" panose="02020603050405020304" pitchFamily="18" charset="0"/>
              </a:rPr>
              <a:t>unconjugated</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bilirubin</a:t>
            </a:r>
            <a:r>
              <a:rPr lang="en-US" sz="3600" b="1" dirty="0" smtClean="0">
                <a:latin typeface="Times New Roman" panose="02020603050405020304" pitchFamily="18" charset="0"/>
                <a:cs typeface="Times New Roman" panose="02020603050405020304" pitchFamily="18" charset="0"/>
              </a:rPr>
              <a:t>.</a:t>
            </a:r>
          </a:p>
          <a:p>
            <a:pPr algn="l" rtl="0">
              <a:lnSpc>
                <a:spcPct val="90000"/>
              </a:lnSpc>
              <a:buFont typeface="Arial" pitchFamily="34" charset="0"/>
              <a:buChar char="•"/>
            </a:pPr>
            <a:r>
              <a:rPr lang="en-US" sz="3600" b="1" u="sng" dirty="0" smtClean="0">
                <a:solidFill>
                  <a:srgbClr val="FFFFFF"/>
                </a:solidFill>
                <a:latin typeface="Times New Roman" panose="02020603050405020304" pitchFamily="18" charset="0"/>
                <a:cs typeface="Times New Roman" panose="02020603050405020304" pitchFamily="18" charset="0"/>
              </a:rPr>
              <a:t>The urine is free from bilirubin.</a:t>
            </a:r>
          </a:p>
          <a:p>
            <a:pPr algn="l" rtl="0">
              <a:lnSpc>
                <a:spcPct val="90000"/>
              </a:lnSpc>
              <a:buFont typeface="Arial" pitchFamily="34" charset="0"/>
              <a:buChar char="•"/>
            </a:pPr>
            <a:r>
              <a:rPr lang="en-US" sz="3600" b="1" dirty="0" smtClean="0">
                <a:solidFill>
                  <a:srgbClr val="FFFFFF"/>
                </a:solidFill>
                <a:latin typeface="Times New Roman" panose="02020603050405020304" pitchFamily="18" charset="0"/>
                <a:cs typeface="Times New Roman" panose="02020603050405020304" pitchFamily="18" charset="0"/>
              </a:rPr>
              <a:t>The stools appear darker than the normal color due to excessive </a:t>
            </a:r>
            <a:r>
              <a:rPr lang="en-US" sz="3600" b="1" dirty="0" err="1" smtClean="0">
                <a:solidFill>
                  <a:srgbClr val="FFFFFF"/>
                </a:solidFill>
                <a:latin typeface="Times New Roman" panose="02020603050405020304" pitchFamily="18" charset="0"/>
                <a:cs typeface="Times New Roman" panose="02020603050405020304" pitchFamily="18" charset="0"/>
              </a:rPr>
              <a:t>stercobilin</a:t>
            </a:r>
            <a:r>
              <a:rPr lang="en-US" sz="3600" b="1" dirty="0" smtClean="0">
                <a:solidFill>
                  <a:srgbClr val="FFFFFF"/>
                </a:solidFill>
                <a:latin typeface="Times New Roman" panose="02020603050405020304" pitchFamily="18" charset="0"/>
                <a:cs typeface="Times New Roman" panose="02020603050405020304" pitchFamily="18" charset="0"/>
              </a:rPr>
              <a:t> formation.</a:t>
            </a:r>
          </a:p>
        </p:txBody>
      </p:sp>
    </p:spTree>
  </p:cSld>
  <p:clrMapOvr>
    <a:masterClrMapping/>
  </p:clrMapOvr>
  <p:transition spd="med">
    <p:diamon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3568" y="2420888"/>
            <a:ext cx="7772400" cy="1470025"/>
          </a:xfrm>
        </p:spPr>
        <p:txBody>
          <a:bodyPr/>
          <a:lstStyle/>
          <a:p>
            <a:r>
              <a:rPr lang="en-US" sz="7200" dirty="0">
                <a:solidFill>
                  <a:schemeClr val="accent1"/>
                </a:solidFill>
                <a:latin typeface="Times New Roman" panose="02020603050405020304" pitchFamily="18" charset="0"/>
                <a:cs typeface="Times New Roman" panose="02020603050405020304" pitchFamily="18" charset="0"/>
              </a:rPr>
              <a:t>II. Hepatic (hepatocellular) </a:t>
            </a:r>
            <a:r>
              <a:rPr lang="en-US" sz="7200" dirty="0" smtClean="0">
                <a:solidFill>
                  <a:schemeClr val="accent1"/>
                </a:solidFill>
                <a:latin typeface="Times New Roman" panose="02020603050405020304" pitchFamily="18" charset="0"/>
                <a:cs typeface="Times New Roman" panose="02020603050405020304" pitchFamily="18" charset="0"/>
              </a:rPr>
              <a:t>jaundice</a:t>
            </a:r>
            <a:endParaRPr lang="en-US" sz="7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3993214"/>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Text Box 2"/>
          <p:cNvSpPr txBox="1">
            <a:spLocks noChangeArrowheads="1"/>
          </p:cNvSpPr>
          <p:nvPr/>
        </p:nvSpPr>
        <p:spPr bwMode="auto">
          <a:xfrm>
            <a:off x="894553" y="0"/>
            <a:ext cx="735489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US" sz="3600" b="1" dirty="0" smtClean="0">
                <a:solidFill>
                  <a:schemeClr val="accent1"/>
                </a:solidFill>
                <a:latin typeface="Times New Roman" panose="02020603050405020304" pitchFamily="18" charset="0"/>
                <a:cs typeface="Times New Roman" panose="02020603050405020304" pitchFamily="18" charset="0"/>
              </a:rPr>
              <a:t>II. Hepatic </a:t>
            </a:r>
            <a:r>
              <a:rPr lang="en-US" sz="3600" b="1" dirty="0">
                <a:solidFill>
                  <a:schemeClr val="accent1"/>
                </a:solidFill>
                <a:latin typeface="Times New Roman" panose="02020603050405020304" pitchFamily="18" charset="0"/>
                <a:cs typeface="Times New Roman" panose="02020603050405020304" pitchFamily="18" charset="0"/>
              </a:rPr>
              <a:t>(hepatocellular) jaundice</a:t>
            </a:r>
          </a:p>
        </p:txBody>
      </p:sp>
      <p:sp>
        <p:nvSpPr>
          <p:cNvPr id="280579" name="Rectangle 4"/>
          <p:cNvSpPr>
            <a:spLocks noGrp="1" noChangeArrowheads="1"/>
          </p:cNvSpPr>
          <p:nvPr>
            <p:ph type="body" sz="half" idx="2"/>
          </p:nvPr>
        </p:nvSpPr>
        <p:spPr>
          <a:xfrm>
            <a:off x="0" y="571500"/>
            <a:ext cx="9144000" cy="6286500"/>
          </a:xfrm>
        </p:spPr>
        <p:txBody>
          <a:bodyPr/>
          <a:lstStyle/>
          <a:p>
            <a:pPr algn="l" rtl="0">
              <a:lnSpc>
                <a:spcPct val="90000"/>
              </a:lnSpc>
              <a:buFont typeface="Arial" pitchFamily="34" charset="0"/>
              <a:buChar char="•"/>
              <a:defRPr/>
            </a:pPr>
            <a:r>
              <a:rPr lang="en-US" b="1" dirty="0" smtClean="0">
                <a:latin typeface="Times New Roman" panose="02020603050405020304" pitchFamily="18" charset="0"/>
                <a:cs typeface="Times New Roman" panose="02020603050405020304" pitchFamily="18" charset="0"/>
              </a:rPr>
              <a:t>Hyper-</a:t>
            </a:r>
            <a:r>
              <a:rPr lang="en-US" b="1" dirty="0" err="1" smtClean="0">
                <a:latin typeface="Times New Roman" panose="02020603050405020304" pitchFamily="18" charset="0"/>
                <a:cs typeface="Times New Roman" panose="02020603050405020304" pitchFamily="18" charset="0"/>
              </a:rPr>
              <a:t>bilirubinemia</a:t>
            </a:r>
            <a:r>
              <a:rPr lang="en-US" b="1" dirty="0" smtClean="0">
                <a:latin typeface="Times New Roman" panose="02020603050405020304" pitchFamily="18" charset="0"/>
                <a:cs typeface="Times New Roman" panose="02020603050405020304" pitchFamily="18" charset="0"/>
              </a:rPr>
              <a:t> (increased levels of bilirubin in the blood) may be due to:</a:t>
            </a:r>
          </a:p>
          <a:p>
            <a:pPr marL="1016000" indent="-457200" algn="l" rtl="0">
              <a:lnSpc>
                <a:spcPct val="90000"/>
              </a:lnSpc>
              <a:buFont typeface="Arial" pitchFamily="34" charset="0"/>
              <a:buChar char="•"/>
              <a:defRPr/>
            </a:pPr>
            <a:r>
              <a:rPr lang="en-US" sz="3000" b="1" dirty="0" smtClean="0">
                <a:solidFill>
                  <a:srgbClr val="FFFFFF"/>
                </a:solidFill>
                <a:latin typeface="Times New Roman" panose="02020603050405020304" pitchFamily="18" charset="0"/>
                <a:cs typeface="Times New Roman" panose="02020603050405020304" pitchFamily="18" charset="0"/>
              </a:rPr>
              <a:t>Impaired uptake of bilirubin into hepatic cells.</a:t>
            </a:r>
          </a:p>
          <a:p>
            <a:pPr marL="1016000" indent="-457200" algn="l" rtl="0">
              <a:lnSpc>
                <a:spcPct val="90000"/>
              </a:lnSpc>
              <a:buFont typeface="Arial" pitchFamily="34" charset="0"/>
              <a:buChar char="•"/>
              <a:defRPr/>
            </a:pPr>
            <a:r>
              <a:rPr lang="en-US" sz="3000" b="1" dirty="0" smtClean="0">
                <a:solidFill>
                  <a:srgbClr val="FFFFFF"/>
                </a:solidFill>
                <a:latin typeface="Times New Roman" panose="02020603050405020304" pitchFamily="18" charset="0"/>
                <a:cs typeface="Times New Roman" panose="02020603050405020304" pitchFamily="18" charset="0"/>
              </a:rPr>
              <a:t>Disturbed intra cellular protein binding or conjugation.</a:t>
            </a:r>
          </a:p>
          <a:p>
            <a:pPr marL="1016000" indent="-457200" algn="l" rtl="0">
              <a:lnSpc>
                <a:spcPct val="90000"/>
              </a:lnSpc>
              <a:buFont typeface="Arial" pitchFamily="34" charset="0"/>
              <a:buChar char="•"/>
              <a:defRPr/>
            </a:pPr>
            <a:r>
              <a:rPr lang="en-US" sz="3000" b="1" dirty="0" smtClean="0">
                <a:solidFill>
                  <a:srgbClr val="FFFFFF"/>
                </a:solidFill>
                <a:latin typeface="Times New Roman" panose="02020603050405020304" pitchFamily="18" charset="0"/>
                <a:cs typeface="Times New Roman" panose="02020603050405020304" pitchFamily="18" charset="0"/>
              </a:rPr>
              <a:t>Disturbed active secretion of bilirubin into bile canaliculi. </a:t>
            </a:r>
          </a:p>
          <a:p>
            <a:pPr algn="l" rtl="0">
              <a:lnSpc>
                <a:spcPct val="90000"/>
              </a:lnSpc>
              <a:buFont typeface="Arial" pitchFamily="34" charset="0"/>
              <a:buChar char="•"/>
              <a:defRPr/>
            </a:pPr>
            <a:r>
              <a:rPr lang="en-US" b="1" dirty="0" smtClean="0">
                <a:latin typeface="Times New Roman" panose="02020603050405020304" pitchFamily="18" charset="0"/>
                <a:cs typeface="Times New Roman" panose="02020603050405020304" pitchFamily="18" charset="0"/>
              </a:rPr>
              <a:t>The main causes of Hepatic jaundice are:</a:t>
            </a:r>
          </a:p>
          <a:p>
            <a:pPr marL="920750" indent="-457200" algn="l" rtl="0">
              <a:lnSpc>
                <a:spcPct val="90000"/>
              </a:lnSpc>
              <a:buFont typeface="Arial" pitchFamily="34" charset="0"/>
              <a:buChar char="•"/>
              <a:defRPr/>
            </a:pPr>
            <a:r>
              <a:rPr lang="en-US" sz="3000" b="1" dirty="0" smtClean="0">
                <a:solidFill>
                  <a:srgbClr val="FFFFFF"/>
                </a:solidFill>
                <a:latin typeface="Times New Roman" panose="02020603050405020304" pitchFamily="18" charset="0"/>
                <a:cs typeface="Times New Roman" panose="02020603050405020304" pitchFamily="18" charset="0"/>
              </a:rPr>
              <a:t>Damage of liver cells: e.g., viral hepatitis, drugs, chemical, alcohol, or toxins.</a:t>
            </a:r>
          </a:p>
          <a:p>
            <a:pPr marL="920750" indent="-457200" algn="l" rtl="0">
              <a:lnSpc>
                <a:spcPct val="90000"/>
              </a:lnSpc>
              <a:buFont typeface="Arial" pitchFamily="34" charset="0"/>
              <a:buChar char="•"/>
              <a:defRPr/>
            </a:pPr>
            <a:r>
              <a:rPr lang="en-US" sz="3000" b="1" dirty="0" smtClean="0">
                <a:solidFill>
                  <a:srgbClr val="FFFFFF"/>
                </a:solidFill>
                <a:latin typeface="Times New Roman" panose="02020603050405020304" pitchFamily="18" charset="0"/>
                <a:cs typeface="Times New Roman" panose="02020603050405020304" pitchFamily="18" charset="0"/>
              </a:rPr>
              <a:t>Genetic errors in bilirubin metabolism.</a:t>
            </a:r>
          </a:p>
          <a:p>
            <a:pPr marL="920750" indent="-457200" algn="l" rtl="0">
              <a:lnSpc>
                <a:spcPct val="90000"/>
              </a:lnSpc>
              <a:buFont typeface="Arial" pitchFamily="34" charset="0"/>
              <a:buChar char="•"/>
              <a:defRPr/>
            </a:pPr>
            <a:r>
              <a:rPr lang="en-US" sz="3000" b="1" dirty="0" smtClean="0">
                <a:solidFill>
                  <a:srgbClr val="FFFFFF"/>
                </a:solidFill>
                <a:latin typeface="Times New Roman" panose="02020603050405020304" pitchFamily="18" charset="0"/>
                <a:cs typeface="Times New Roman" panose="02020603050405020304" pitchFamily="18" charset="0"/>
              </a:rPr>
              <a:t>Genetic errors in specific proteins.</a:t>
            </a:r>
          </a:p>
          <a:p>
            <a:pPr marL="920750" indent="-457200" algn="l" rtl="0">
              <a:lnSpc>
                <a:spcPct val="90000"/>
              </a:lnSpc>
              <a:buFont typeface="Arial" pitchFamily="34" charset="0"/>
              <a:buChar char="•"/>
              <a:defRPr/>
            </a:pPr>
            <a:r>
              <a:rPr lang="en-US" sz="3000" b="1" dirty="0" smtClean="0">
                <a:solidFill>
                  <a:srgbClr val="FFFFFF"/>
                </a:solidFill>
                <a:latin typeface="Times New Roman" panose="02020603050405020304" pitchFamily="18" charset="0"/>
                <a:cs typeface="Times New Roman" panose="02020603050405020304" pitchFamily="18" charset="0"/>
              </a:rPr>
              <a:t>Autoimmune hepatitis.</a:t>
            </a:r>
          </a:p>
        </p:txBody>
      </p:sp>
    </p:spTree>
  </p:cSld>
  <p:clrMapOvr>
    <a:masterClrMapping/>
  </p:clrMapOvr>
  <p:transition spd="med">
    <p:diamon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Text Box 2"/>
          <p:cNvSpPr txBox="1">
            <a:spLocks noChangeArrowheads="1"/>
          </p:cNvSpPr>
          <p:nvPr/>
        </p:nvSpPr>
        <p:spPr bwMode="auto">
          <a:xfrm>
            <a:off x="477416" y="188640"/>
            <a:ext cx="816922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US" sz="4000" b="1" dirty="0" smtClean="0">
                <a:solidFill>
                  <a:schemeClr val="accent1"/>
                </a:solidFill>
                <a:latin typeface="Times New Roman" panose="02020603050405020304" pitchFamily="18" charset="0"/>
                <a:cs typeface="Times New Roman" panose="02020603050405020304" pitchFamily="18" charset="0"/>
              </a:rPr>
              <a:t>II. Hepatic </a:t>
            </a:r>
            <a:r>
              <a:rPr lang="en-US" sz="4000" b="1" dirty="0">
                <a:solidFill>
                  <a:schemeClr val="accent1"/>
                </a:solidFill>
                <a:latin typeface="Times New Roman" panose="02020603050405020304" pitchFamily="18" charset="0"/>
                <a:cs typeface="Times New Roman" panose="02020603050405020304" pitchFamily="18" charset="0"/>
              </a:rPr>
              <a:t>(hepatocellular) jaundice</a:t>
            </a:r>
          </a:p>
        </p:txBody>
      </p:sp>
      <p:sp>
        <p:nvSpPr>
          <p:cNvPr id="376835" name="Rectangle 4"/>
          <p:cNvSpPr>
            <a:spLocks noGrp="1" noChangeArrowheads="1"/>
          </p:cNvSpPr>
          <p:nvPr>
            <p:ph type="body" sz="half" idx="2"/>
          </p:nvPr>
        </p:nvSpPr>
        <p:spPr>
          <a:xfrm>
            <a:off x="0" y="1214438"/>
            <a:ext cx="9144000" cy="5572125"/>
          </a:xfrm>
        </p:spPr>
        <p:txBody>
          <a:bodyPr/>
          <a:lstStyle/>
          <a:p>
            <a:pPr algn="l" rtl="0">
              <a:lnSpc>
                <a:spcPct val="90000"/>
              </a:lnSpc>
              <a:buFont typeface="Arial" pitchFamily="34" charset="0"/>
              <a:buChar char="•"/>
            </a:pPr>
            <a:r>
              <a:rPr lang="en-US" b="1" dirty="0" smtClean="0">
                <a:solidFill>
                  <a:srgbClr val="FFFFFF"/>
                </a:solidFill>
                <a:latin typeface="Times New Roman" panose="02020603050405020304" pitchFamily="18" charset="0"/>
                <a:cs typeface="Times New Roman" panose="02020603050405020304" pitchFamily="18" charset="0"/>
              </a:rPr>
              <a:t>The diseased liver cells are unable to take all the </a:t>
            </a:r>
            <a:r>
              <a:rPr lang="en-US" b="1" dirty="0" err="1" smtClean="0">
                <a:solidFill>
                  <a:srgbClr val="FFFFFF"/>
                </a:solidFill>
                <a:latin typeface="Times New Roman" panose="02020603050405020304" pitchFamily="18" charset="0"/>
                <a:cs typeface="Times New Roman" panose="02020603050405020304" pitchFamily="18" charset="0"/>
              </a:rPr>
              <a:t>unconjugated</a:t>
            </a:r>
            <a:r>
              <a:rPr lang="en-US" b="1" dirty="0" smtClean="0">
                <a:solidFill>
                  <a:srgbClr val="FFFFFF"/>
                </a:solidFill>
                <a:latin typeface="Times New Roman" panose="02020603050405020304" pitchFamily="18" charset="0"/>
                <a:cs typeface="Times New Roman" panose="02020603050405020304" pitchFamily="18" charset="0"/>
              </a:rPr>
              <a:t> </a:t>
            </a:r>
            <a:r>
              <a:rPr lang="en-US" b="1" dirty="0" err="1" smtClean="0">
                <a:solidFill>
                  <a:srgbClr val="FFFFFF"/>
                </a:solidFill>
                <a:latin typeface="Times New Roman" panose="02020603050405020304" pitchFamily="18" charset="0"/>
                <a:cs typeface="Times New Roman" panose="02020603050405020304" pitchFamily="18" charset="0"/>
              </a:rPr>
              <a:t>bilirubin</a:t>
            </a:r>
            <a:r>
              <a:rPr lang="en-US" b="1" dirty="0" smtClean="0">
                <a:solidFill>
                  <a:srgbClr val="FFFFFF"/>
                </a:solidFill>
                <a:latin typeface="Times New Roman" panose="02020603050405020304" pitchFamily="18" charset="0"/>
                <a:cs typeface="Times New Roman" panose="02020603050405020304" pitchFamily="18" charset="0"/>
              </a:rPr>
              <a:t> formed, increasing its concentration in the blood.</a:t>
            </a:r>
          </a:p>
          <a:p>
            <a:pPr algn="l" rtl="0">
              <a:lnSpc>
                <a:spcPct val="90000"/>
              </a:lnSpc>
              <a:buFont typeface="Arial" pitchFamily="34" charset="0"/>
              <a:buChar char="•"/>
            </a:pPr>
            <a:r>
              <a:rPr lang="en-US" b="1" dirty="0" smtClean="0">
                <a:solidFill>
                  <a:srgbClr val="FFFFFF"/>
                </a:solidFill>
                <a:latin typeface="Times New Roman" panose="02020603050405020304" pitchFamily="18" charset="0"/>
                <a:cs typeface="Times New Roman" panose="02020603050405020304" pitchFamily="18" charset="0"/>
              </a:rPr>
              <a:t>Also, there is intrahepatic biliary duct obstruction that leads to regurgitation of conjugated bilirubin to blood (swelling </a:t>
            </a:r>
            <a:r>
              <a:rPr lang="en-US" b="1" dirty="0">
                <a:solidFill>
                  <a:srgbClr val="FFFFFF"/>
                </a:solidFill>
                <a:latin typeface="Times New Roman" panose="02020603050405020304" pitchFamily="18" charset="0"/>
                <a:cs typeface="Times New Roman" panose="02020603050405020304" pitchFamily="18" charset="0"/>
              </a:rPr>
              <a:t>of cells and </a:t>
            </a:r>
            <a:r>
              <a:rPr lang="en-US" b="1" dirty="0" smtClean="0">
                <a:solidFill>
                  <a:srgbClr val="FFFFFF"/>
                </a:solidFill>
                <a:latin typeface="Times New Roman" panose="02020603050405020304" pitchFamily="18" charset="0"/>
                <a:cs typeface="Times New Roman" panose="02020603050405020304" pitchFamily="18" charset="0"/>
              </a:rPr>
              <a:t>edema </a:t>
            </a:r>
            <a:r>
              <a:rPr lang="en-US" b="1" dirty="0">
                <a:solidFill>
                  <a:srgbClr val="FFFFFF"/>
                </a:solidFill>
                <a:latin typeface="Times New Roman" panose="02020603050405020304" pitchFamily="18" charset="0"/>
                <a:cs typeface="Times New Roman" panose="02020603050405020304" pitchFamily="18" charset="0"/>
              </a:rPr>
              <a:t>due to inflammation cause mechanical obstruction of intrahepatic biliary </a:t>
            </a:r>
            <a:r>
              <a:rPr lang="en-US" b="1" dirty="0" smtClean="0">
                <a:solidFill>
                  <a:srgbClr val="FFFFFF"/>
                </a:solidFill>
                <a:latin typeface="Times New Roman" panose="02020603050405020304" pitchFamily="18" charset="0"/>
                <a:cs typeface="Times New Roman" panose="02020603050405020304" pitchFamily="18" charset="0"/>
              </a:rPr>
              <a:t>tree).</a:t>
            </a:r>
          </a:p>
          <a:p>
            <a:pPr algn="l" rtl="0">
              <a:lnSpc>
                <a:spcPct val="90000"/>
              </a:lnSpc>
              <a:buFont typeface="Arial" pitchFamily="34" charset="0"/>
              <a:buChar char="•"/>
            </a:pPr>
            <a:r>
              <a:rPr lang="en-US" b="1" dirty="0" smtClean="0">
                <a:latin typeface="Times New Roman" panose="02020603050405020304" pitchFamily="18" charset="0"/>
                <a:cs typeface="Times New Roman" panose="02020603050405020304" pitchFamily="18" charset="0"/>
              </a:rPr>
              <a:t>Both types of bilirubin (conjugated &amp; unconjugated) are present in blood in high concentration.</a:t>
            </a:r>
          </a:p>
        </p:txBody>
      </p:sp>
    </p:spTree>
  </p:cSld>
  <p:clrMapOvr>
    <a:masterClrMapping/>
  </p:clrMapOvr>
  <p:transition spd="med">
    <p:diamon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Text Box 2"/>
          <p:cNvSpPr txBox="1">
            <a:spLocks noChangeArrowheads="1"/>
          </p:cNvSpPr>
          <p:nvPr/>
        </p:nvSpPr>
        <p:spPr bwMode="auto">
          <a:xfrm>
            <a:off x="185222" y="262389"/>
            <a:ext cx="877355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US" sz="3600" b="1" dirty="0" smtClean="0">
                <a:solidFill>
                  <a:schemeClr val="accent1"/>
                </a:solidFill>
                <a:latin typeface="Times New Roman" panose="02020603050405020304" pitchFamily="18" charset="0"/>
                <a:cs typeface="Times New Roman" panose="02020603050405020304" pitchFamily="18" charset="0"/>
              </a:rPr>
              <a:t>II. Hepatic </a:t>
            </a:r>
            <a:r>
              <a:rPr lang="en-US" sz="3600" b="1" dirty="0">
                <a:solidFill>
                  <a:schemeClr val="accent1"/>
                </a:solidFill>
                <a:latin typeface="Times New Roman" panose="02020603050405020304" pitchFamily="18" charset="0"/>
                <a:cs typeface="Times New Roman" panose="02020603050405020304" pitchFamily="18" charset="0"/>
              </a:rPr>
              <a:t>(hepatocellular) jaundice (cont.)</a:t>
            </a:r>
          </a:p>
        </p:txBody>
      </p:sp>
      <p:sp>
        <p:nvSpPr>
          <p:cNvPr id="377859" name="Rectangle 4"/>
          <p:cNvSpPr>
            <a:spLocks noGrp="1" noChangeArrowheads="1"/>
          </p:cNvSpPr>
          <p:nvPr>
            <p:ph type="body" sz="half" idx="2"/>
          </p:nvPr>
        </p:nvSpPr>
        <p:spPr>
          <a:xfrm>
            <a:off x="0" y="908720"/>
            <a:ext cx="9144000" cy="5429250"/>
          </a:xfrm>
        </p:spPr>
        <p:txBody>
          <a:bodyPr>
            <a:noAutofit/>
          </a:bodyPr>
          <a:lstStyle/>
          <a:p>
            <a:pPr marL="0" indent="0" algn="l" rtl="0">
              <a:lnSpc>
                <a:spcPct val="90000"/>
              </a:lnSpc>
              <a:buNone/>
            </a:pPr>
            <a:r>
              <a:rPr lang="en-US" sz="2800" b="1" u="sng" dirty="0" smtClean="0">
                <a:solidFill>
                  <a:srgbClr val="FFFFFF"/>
                </a:solidFill>
                <a:latin typeface="Times New Roman" panose="02020603050405020304" pitchFamily="18" charset="0"/>
                <a:cs typeface="Times New Roman" panose="02020603050405020304" pitchFamily="18" charset="0"/>
              </a:rPr>
              <a:t>Clinical Features:</a:t>
            </a:r>
          </a:p>
          <a:p>
            <a:pPr algn="l" rtl="0">
              <a:lnSpc>
                <a:spcPct val="90000"/>
              </a:lnSpc>
              <a:buFont typeface="Arial" pitchFamily="34" charset="0"/>
              <a:buChar char="•"/>
            </a:pPr>
            <a:r>
              <a:rPr lang="en-US" sz="2800" b="1" dirty="0" smtClean="0">
                <a:solidFill>
                  <a:srgbClr val="FFFFFF"/>
                </a:solidFill>
                <a:latin typeface="Times New Roman" panose="02020603050405020304" pitchFamily="18" charset="0"/>
                <a:cs typeface="Times New Roman" panose="02020603050405020304" pitchFamily="18" charset="0"/>
              </a:rPr>
              <a:t>Stools appear pale grayish in color due to deficiency of </a:t>
            </a:r>
            <a:r>
              <a:rPr lang="en-US" sz="2800" b="1" dirty="0" err="1">
                <a:solidFill>
                  <a:srgbClr val="FFFFFF"/>
                </a:solidFill>
                <a:latin typeface="Times New Roman" panose="02020603050405020304" pitchFamily="18" charset="0"/>
                <a:cs typeface="Times New Roman" panose="02020603050405020304" pitchFamily="18" charset="0"/>
              </a:rPr>
              <a:t>S</a:t>
            </a:r>
            <a:r>
              <a:rPr lang="en-US" sz="2800" b="1" dirty="0" err="1" smtClean="0">
                <a:solidFill>
                  <a:srgbClr val="FFFFFF"/>
                </a:solidFill>
                <a:latin typeface="Times New Roman" panose="02020603050405020304" pitchFamily="18" charset="0"/>
                <a:cs typeface="Times New Roman" panose="02020603050405020304" pitchFamily="18" charset="0"/>
              </a:rPr>
              <a:t>tercobilin</a:t>
            </a:r>
            <a:r>
              <a:rPr lang="en-US" sz="2800" b="1" dirty="0" smtClean="0">
                <a:solidFill>
                  <a:srgbClr val="FFFFFF"/>
                </a:solidFill>
                <a:latin typeface="Times New Roman" panose="02020603050405020304" pitchFamily="18" charset="0"/>
                <a:cs typeface="Times New Roman" panose="02020603050405020304" pitchFamily="18" charset="0"/>
              </a:rPr>
              <a:t>. </a:t>
            </a:r>
          </a:p>
          <a:p>
            <a:pPr algn="l" rtl="0">
              <a:lnSpc>
                <a:spcPct val="90000"/>
              </a:lnSpc>
              <a:buFont typeface="Arial" pitchFamily="34" charset="0"/>
              <a:buChar char="•"/>
            </a:pPr>
            <a:r>
              <a:rPr lang="en-US" sz="2800" b="1" dirty="0" smtClean="0">
                <a:solidFill>
                  <a:srgbClr val="FFFFFF"/>
                </a:solidFill>
                <a:latin typeface="Times New Roman" panose="02020603050405020304" pitchFamily="18" charset="0"/>
                <a:cs typeface="Times New Roman" panose="02020603050405020304" pitchFamily="18" charset="0"/>
              </a:rPr>
              <a:t>Urine appears dark brown due to filtration of excess conjugated bilirubin through the kidney ???? (</a:t>
            </a:r>
            <a:r>
              <a:rPr lang="en-US" sz="2800" b="1" dirty="0">
                <a:solidFill>
                  <a:srgbClr val="FFFFFF"/>
                </a:solidFill>
                <a:latin typeface="Times New Roman" panose="02020603050405020304" pitchFamily="18" charset="0"/>
                <a:cs typeface="Times New Roman" panose="02020603050405020304" pitchFamily="18" charset="0"/>
              </a:rPr>
              <a:t>probably by rupture of the congested bile </a:t>
            </a:r>
            <a:r>
              <a:rPr lang="en-US" sz="2800" b="1" dirty="0" err="1">
                <a:solidFill>
                  <a:srgbClr val="FFFFFF"/>
                </a:solidFill>
                <a:latin typeface="Times New Roman" panose="02020603050405020304" pitchFamily="18" charset="0"/>
                <a:cs typeface="Times New Roman" panose="02020603050405020304" pitchFamily="18" charset="0"/>
              </a:rPr>
              <a:t>canaliculi</a:t>
            </a:r>
            <a:r>
              <a:rPr lang="en-US" sz="2800" b="1" dirty="0">
                <a:solidFill>
                  <a:srgbClr val="FFFFFF"/>
                </a:solidFill>
                <a:latin typeface="Times New Roman" panose="02020603050405020304" pitchFamily="18" charset="0"/>
                <a:cs typeface="Times New Roman" panose="02020603050405020304" pitchFamily="18" charset="0"/>
              </a:rPr>
              <a:t> and direct emptying of the bile into the lymph leaving the </a:t>
            </a:r>
            <a:r>
              <a:rPr lang="en-US" sz="2800" b="1" dirty="0" smtClean="0">
                <a:solidFill>
                  <a:srgbClr val="FFFFFF"/>
                </a:solidFill>
                <a:latin typeface="Times New Roman" panose="02020603050405020304" pitchFamily="18" charset="0"/>
                <a:cs typeface="Times New Roman" panose="02020603050405020304" pitchFamily="18" charset="0"/>
              </a:rPr>
              <a:t>liver).</a:t>
            </a:r>
          </a:p>
          <a:p>
            <a:pPr algn="l" rtl="0">
              <a:lnSpc>
                <a:spcPct val="90000"/>
              </a:lnSpc>
              <a:buFont typeface="Arial" pitchFamily="34" charset="0"/>
              <a:buChar char="•"/>
            </a:pPr>
            <a:r>
              <a:rPr lang="en-US" sz="2800" b="1" dirty="0" smtClean="0">
                <a:solidFill>
                  <a:srgbClr val="FFFFFF"/>
                </a:solidFill>
                <a:latin typeface="Times New Roman" panose="02020603050405020304" pitchFamily="18" charset="0"/>
                <a:cs typeface="Times New Roman" panose="02020603050405020304" pitchFamily="18" charset="0"/>
              </a:rPr>
              <a:t>In this case, hyper-bilirubinemia is usually accompanied by other abnormalities in biochemical markers of liver function such as: Alanine amine transferase (ALT), Aspartate amine transferase (AST), alkaline </a:t>
            </a:r>
            <a:r>
              <a:rPr lang="en-US" sz="2800" b="1" dirty="0">
                <a:solidFill>
                  <a:srgbClr val="FFFFFF"/>
                </a:solidFill>
                <a:latin typeface="Times New Roman" panose="02020603050405020304" pitchFamily="18" charset="0"/>
                <a:cs typeface="Times New Roman" panose="02020603050405020304" pitchFamily="18" charset="0"/>
              </a:rPr>
              <a:t>phosphatase (</a:t>
            </a:r>
            <a:r>
              <a:rPr lang="en-US" sz="2800" b="1" dirty="0" smtClean="0">
                <a:solidFill>
                  <a:srgbClr val="FFFFFF"/>
                </a:solidFill>
                <a:latin typeface="Times New Roman" panose="02020603050405020304" pitchFamily="18" charset="0"/>
                <a:cs typeface="Times New Roman" panose="02020603050405020304" pitchFamily="18" charset="0"/>
              </a:rPr>
              <a:t>ALP) and </a:t>
            </a:r>
            <a:r>
              <a:rPr lang="en-US" sz="2800" b="1" dirty="0">
                <a:solidFill>
                  <a:srgbClr val="FFFFFF"/>
                </a:solidFill>
                <a:latin typeface="Times New Roman" panose="02020603050405020304" pitchFamily="18" charset="0"/>
                <a:cs typeface="Times New Roman" panose="02020603050405020304" pitchFamily="18" charset="0"/>
              </a:rPr>
              <a:t>Gamma-</a:t>
            </a:r>
            <a:r>
              <a:rPr lang="en-US" sz="2800" b="1" dirty="0" err="1">
                <a:solidFill>
                  <a:srgbClr val="FFFFFF"/>
                </a:solidFill>
                <a:latin typeface="Times New Roman" panose="02020603050405020304" pitchFamily="18" charset="0"/>
                <a:cs typeface="Times New Roman" panose="02020603050405020304" pitchFamily="18" charset="0"/>
              </a:rPr>
              <a:t>glutamyltransferase</a:t>
            </a:r>
            <a:r>
              <a:rPr lang="en-US" sz="2800" b="1" dirty="0">
                <a:solidFill>
                  <a:srgbClr val="FFFFFF"/>
                </a:solidFill>
                <a:latin typeface="Times New Roman" panose="02020603050405020304" pitchFamily="18" charset="0"/>
                <a:cs typeface="Times New Roman" panose="02020603050405020304" pitchFamily="18" charset="0"/>
              </a:rPr>
              <a:t> </a:t>
            </a:r>
            <a:r>
              <a:rPr lang="en-US" sz="2800" b="1" dirty="0" smtClean="0">
                <a:solidFill>
                  <a:srgbClr val="FFFFFF"/>
                </a:solidFill>
                <a:latin typeface="Times New Roman" panose="02020603050405020304" pitchFamily="18" charset="0"/>
                <a:cs typeface="Times New Roman" panose="02020603050405020304" pitchFamily="18" charset="0"/>
              </a:rPr>
              <a:t>(GGT). </a:t>
            </a:r>
          </a:p>
        </p:txBody>
      </p:sp>
    </p:spTree>
  </p:cSld>
  <p:clrMapOvr>
    <a:masterClrMapping/>
  </p:clrMapOvr>
  <p:transition spd="med">
    <p:diamon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75793" y="116632"/>
            <a:ext cx="7772400" cy="1143000"/>
          </a:xfrm>
        </p:spPr>
        <p:txBody>
          <a:bodyPr/>
          <a:lstStyle/>
          <a:p>
            <a:r>
              <a:rPr lang="en-US" dirty="0">
                <a:solidFill>
                  <a:schemeClr val="accent1"/>
                </a:solidFill>
                <a:latin typeface="Times New Roman" panose="02020603050405020304" pitchFamily="18" charset="0"/>
                <a:cs typeface="Times New Roman" panose="02020603050405020304" pitchFamily="18" charset="0"/>
              </a:rPr>
              <a:t>II. Hepatic (hepatocellular) jaundice (cont</a:t>
            </a:r>
            <a:r>
              <a:rPr lang="en-US" dirty="0" smtClean="0">
                <a:solidFill>
                  <a:schemeClr val="accent1"/>
                </a:solidFill>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6" name="Content Placeholder 5"/>
          <p:cNvSpPr>
            <a:spLocks noGrp="1"/>
          </p:cNvSpPr>
          <p:nvPr>
            <p:ph idx="1"/>
          </p:nvPr>
        </p:nvSpPr>
        <p:spPr>
          <a:xfrm>
            <a:off x="395536" y="1556792"/>
            <a:ext cx="7772400" cy="4114800"/>
          </a:xfrm>
        </p:spPr>
        <p:txBody>
          <a:bodyPr/>
          <a:lstStyle/>
          <a:p>
            <a:pPr marL="0" indent="0" algn="just" rtl="0">
              <a:buNone/>
            </a:pPr>
            <a:r>
              <a:rPr lang="en-US" sz="2800" b="1" u="sng" dirty="0">
                <a:solidFill>
                  <a:srgbClr val="FFFFFF"/>
                </a:solidFill>
                <a:latin typeface="Times New Roman" panose="02020603050405020304" pitchFamily="18" charset="0"/>
                <a:cs typeface="Times New Roman" panose="02020603050405020304" pitchFamily="18" charset="0"/>
              </a:rPr>
              <a:t>Clinical Features</a:t>
            </a:r>
            <a:r>
              <a:rPr lang="en-US" sz="2800" b="1" u="sng" dirty="0" smtClean="0">
                <a:solidFill>
                  <a:srgbClr val="FFFFFF"/>
                </a:solidFill>
                <a:latin typeface="Times New Roman" panose="02020603050405020304" pitchFamily="18" charset="0"/>
                <a:cs typeface="Times New Roman" panose="02020603050405020304" pitchFamily="18" charset="0"/>
              </a:rPr>
              <a:t>:</a:t>
            </a:r>
            <a:endParaRPr lang="en-US" sz="2800" b="1" dirty="0" smtClean="0">
              <a:solidFill>
                <a:srgbClr val="FFFFFF"/>
              </a:solidFill>
              <a:latin typeface="Times New Roman" panose="02020603050405020304" pitchFamily="18" charset="0"/>
              <a:cs typeface="Times New Roman" panose="02020603050405020304" pitchFamily="18" charset="0"/>
            </a:endParaRPr>
          </a:p>
          <a:p>
            <a:pPr algn="just" rtl="0"/>
            <a:r>
              <a:rPr lang="en-US" sz="2800" b="1" dirty="0" smtClean="0">
                <a:solidFill>
                  <a:srgbClr val="FFFFFF"/>
                </a:solidFill>
                <a:latin typeface="Times New Roman" panose="02020603050405020304" pitchFamily="18" charset="0"/>
                <a:cs typeface="Times New Roman" panose="02020603050405020304" pitchFamily="18" charset="0"/>
              </a:rPr>
              <a:t>By </a:t>
            </a:r>
            <a:r>
              <a:rPr lang="en-US" sz="2800" b="1" dirty="0">
                <a:solidFill>
                  <a:srgbClr val="FFFFFF"/>
                </a:solidFill>
                <a:latin typeface="Times New Roman" panose="02020603050405020304" pitchFamily="18" charset="0"/>
                <a:cs typeface="Times New Roman" panose="02020603050405020304" pitchFamily="18" charset="0"/>
              </a:rPr>
              <a:t>looking at the ratio between these different liver enzymes, we can distinguish the causes of jaundice whether it is from biliary (</a:t>
            </a:r>
            <a:r>
              <a:rPr lang="en-US" sz="2800" b="1" dirty="0" err="1">
                <a:solidFill>
                  <a:srgbClr val="FFFFFF"/>
                </a:solidFill>
                <a:latin typeface="Times New Roman" panose="02020603050405020304" pitchFamily="18" charset="0"/>
                <a:cs typeface="Times New Roman" panose="02020603050405020304" pitchFamily="18" charset="0"/>
              </a:rPr>
              <a:t>cholestatic</a:t>
            </a:r>
            <a:r>
              <a:rPr lang="en-US" sz="2800" b="1" dirty="0">
                <a:solidFill>
                  <a:srgbClr val="FFFFFF"/>
                </a:solidFill>
                <a:latin typeface="Times New Roman" panose="02020603050405020304" pitchFamily="18" charset="0"/>
                <a:cs typeface="Times New Roman" panose="02020603050405020304" pitchFamily="18" charset="0"/>
              </a:rPr>
              <a:t>) or liver (hepatic). The main diagnostic tip is in the biliary obstruction: the ALT goes up and down (pulsatile increase) and the bilirubin concentration in the blood is high. But in hepatic jaundice, ALT shows persistent increase for along period of time (months).  </a:t>
            </a:r>
          </a:p>
        </p:txBody>
      </p:sp>
    </p:spTree>
    <p:extLst>
      <p:ext uri="{BB962C8B-B14F-4D97-AF65-F5344CB8AC3E}">
        <p14:creationId xmlns:p14="http://schemas.microsoft.com/office/powerpoint/2010/main" val="3469977773"/>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pPr rtl="0"/>
            <a:r>
              <a:rPr lang="en-US" sz="6600" dirty="0">
                <a:solidFill>
                  <a:schemeClr val="accent1"/>
                </a:solidFill>
                <a:latin typeface="Times New Roman" panose="02020603050405020304" pitchFamily="18" charset="0"/>
                <a:cs typeface="Times New Roman" panose="02020603050405020304" pitchFamily="18" charset="0"/>
              </a:rPr>
              <a:t>III. Post-hepatic </a:t>
            </a:r>
            <a:r>
              <a:rPr lang="en-US" sz="6600" dirty="0" smtClean="0">
                <a:solidFill>
                  <a:schemeClr val="accent1"/>
                </a:solidFill>
                <a:latin typeface="Times New Roman" panose="02020603050405020304" pitchFamily="18" charset="0"/>
                <a:cs typeface="Times New Roman" panose="02020603050405020304" pitchFamily="18" charset="0"/>
              </a:rPr>
              <a:t>(Obstructive) jaundice</a:t>
            </a:r>
            <a:endParaRPr lang="en-US"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0123158"/>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Text Box 2"/>
          <p:cNvSpPr txBox="1">
            <a:spLocks noChangeArrowheads="1"/>
          </p:cNvSpPr>
          <p:nvPr/>
        </p:nvSpPr>
        <p:spPr bwMode="auto">
          <a:xfrm>
            <a:off x="1211381" y="304800"/>
            <a:ext cx="6312947"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rtl="0"/>
            <a:r>
              <a:rPr lang="en-US" sz="4400" b="1" dirty="0" smtClean="0">
                <a:solidFill>
                  <a:schemeClr val="accent1"/>
                </a:solidFill>
                <a:latin typeface="Times New Roman" panose="02020603050405020304" pitchFamily="18" charset="0"/>
                <a:cs typeface="Times New Roman" panose="02020603050405020304" pitchFamily="18" charset="0"/>
              </a:rPr>
              <a:t>III. Post-hepatic jaundice</a:t>
            </a:r>
            <a:endParaRPr lang="en-US" sz="4400" b="1" dirty="0">
              <a:solidFill>
                <a:schemeClr val="accent1"/>
              </a:solidFill>
              <a:latin typeface="Times New Roman" panose="02020603050405020304" pitchFamily="18" charset="0"/>
              <a:cs typeface="Times New Roman" panose="02020603050405020304" pitchFamily="18" charset="0"/>
            </a:endParaRPr>
          </a:p>
        </p:txBody>
      </p:sp>
      <p:sp>
        <p:nvSpPr>
          <p:cNvPr id="379907" name="Rectangle 3"/>
          <p:cNvSpPr>
            <a:spLocks noGrp="1" noChangeArrowheads="1"/>
          </p:cNvSpPr>
          <p:nvPr>
            <p:ph type="body" sz="half" idx="2"/>
          </p:nvPr>
        </p:nvSpPr>
        <p:spPr>
          <a:xfrm>
            <a:off x="500066" y="1214440"/>
            <a:ext cx="8286776" cy="5072080"/>
          </a:xfrm>
        </p:spPr>
        <p:txBody>
          <a:bodyPr/>
          <a:lstStyle/>
          <a:p>
            <a:pPr algn="l" rtl="0">
              <a:lnSpc>
                <a:spcPct val="90000"/>
              </a:lnSpc>
              <a:buFont typeface="Wingdings" pitchFamily="2" charset="2"/>
              <a:buNone/>
            </a:pPr>
            <a:r>
              <a:rPr lang="en-US" b="1" dirty="0" smtClean="0">
                <a:solidFill>
                  <a:srgbClr val="FFFFFF"/>
                </a:solidFill>
                <a:latin typeface="Times New Roman" panose="02020603050405020304" pitchFamily="18" charset="0"/>
                <a:cs typeface="Times New Roman" panose="02020603050405020304" pitchFamily="18" charset="0"/>
              </a:rPr>
              <a:t>  Caused by an obstruction of the biliary tree:</a:t>
            </a:r>
          </a:p>
          <a:p>
            <a:pPr marL="514350" indent="-514350" algn="l" rtl="0">
              <a:lnSpc>
                <a:spcPct val="90000"/>
              </a:lnSpc>
              <a:buFont typeface="+mj-lt"/>
              <a:buAutoNum type="arabicPeriod"/>
            </a:pPr>
            <a:r>
              <a:rPr lang="en-US" b="1" dirty="0" smtClean="0">
                <a:solidFill>
                  <a:srgbClr val="FFFFFF"/>
                </a:solidFill>
                <a:latin typeface="Times New Roman" panose="02020603050405020304" pitchFamily="18" charset="0"/>
                <a:cs typeface="Times New Roman" panose="02020603050405020304" pitchFamily="18" charset="0"/>
              </a:rPr>
              <a:t>Intra-hepatic bile duct obstruction e.g.,:</a:t>
            </a:r>
          </a:p>
          <a:p>
            <a:pPr algn="l" rtl="0">
              <a:lnSpc>
                <a:spcPct val="90000"/>
              </a:lnSpc>
            </a:pPr>
            <a:r>
              <a:rPr lang="en-US" b="1" dirty="0" smtClean="0">
                <a:solidFill>
                  <a:srgbClr val="FFFFFF"/>
                </a:solidFill>
                <a:latin typeface="Times New Roman" panose="02020603050405020304" pitchFamily="18" charset="0"/>
                <a:cs typeface="Times New Roman" panose="02020603050405020304" pitchFamily="18" charset="0"/>
              </a:rPr>
              <a:t>Drugs.</a:t>
            </a:r>
          </a:p>
          <a:p>
            <a:pPr algn="l" rtl="0">
              <a:lnSpc>
                <a:spcPct val="90000"/>
              </a:lnSpc>
            </a:pPr>
            <a:r>
              <a:rPr lang="en-US" b="1" dirty="0" smtClean="0">
                <a:solidFill>
                  <a:srgbClr val="FFFFFF"/>
                </a:solidFill>
                <a:latin typeface="Times New Roman" panose="02020603050405020304" pitchFamily="18" charset="0"/>
                <a:cs typeface="Times New Roman" panose="02020603050405020304" pitchFamily="18" charset="0"/>
              </a:rPr>
              <a:t>Primary biliary cirrhosis.</a:t>
            </a:r>
          </a:p>
          <a:p>
            <a:pPr algn="l" rtl="0">
              <a:lnSpc>
                <a:spcPct val="90000"/>
              </a:lnSpc>
            </a:pPr>
            <a:r>
              <a:rPr lang="en-US" b="1" dirty="0" smtClean="0">
                <a:solidFill>
                  <a:srgbClr val="FFFFFF"/>
                </a:solidFill>
                <a:latin typeface="Times New Roman" panose="02020603050405020304" pitchFamily="18" charset="0"/>
                <a:cs typeface="Times New Roman" panose="02020603050405020304" pitchFamily="18" charset="0"/>
              </a:rPr>
              <a:t>Cholangitis</a:t>
            </a:r>
            <a:r>
              <a:rPr lang="en-US" b="1" dirty="0" smtClean="0">
                <a:solidFill>
                  <a:srgbClr val="FFFFFF"/>
                </a:solidFill>
                <a:latin typeface="Times New Roman" panose="02020603050405020304" pitchFamily="18" charset="0"/>
                <a:cs typeface="Times New Roman" panose="02020603050405020304" pitchFamily="18" charset="0"/>
              </a:rPr>
              <a:t>.</a:t>
            </a:r>
          </a:p>
          <a:p>
            <a:pPr marL="0" indent="0" algn="l" rtl="0">
              <a:lnSpc>
                <a:spcPct val="90000"/>
              </a:lnSpc>
              <a:buNone/>
            </a:pPr>
            <a:endParaRPr lang="en-US" b="1" dirty="0" smtClean="0">
              <a:solidFill>
                <a:srgbClr val="FFFFFF"/>
              </a:solidFill>
              <a:latin typeface="Times New Roman" panose="02020603050405020304" pitchFamily="18" charset="0"/>
              <a:cs typeface="Times New Roman" panose="02020603050405020304" pitchFamily="18" charset="0"/>
            </a:endParaRPr>
          </a:p>
          <a:p>
            <a:pPr marL="514350" indent="-514350" algn="l" rtl="0">
              <a:lnSpc>
                <a:spcPct val="90000"/>
              </a:lnSpc>
              <a:buFont typeface="+mj-lt"/>
              <a:buAutoNum type="arabicPeriod" startAt="2"/>
            </a:pPr>
            <a:r>
              <a:rPr lang="en-US" b="1" dirty="0" smtClean="0">
                <a:solidFill>
                  <a:srgbClr val="FFFFFF"/>
                </a:solidFill>
                <a:latin typeface="Times New Roman" panose="02020603050405020304" pitchFamily="18" charset="0"/>
                <a:cs typeface="Times New Roman" panose="02020603050405020304" pitchFamily="18" charset="0"/>
              </a:rPr>
              <a:t>Extra-hepatic bile duct obstruction e.g.,:</a:t>
            </a:r>
          </a:p>
          <a:p>
            <a:pPr algn="l" rtl="0">
              <a:lnSpc>
                <a:spcPct val="90000"/>
              </a:lnSpc>
            </a:pPr>
            <a:r>
              <a:rPr lang="en-US" b="1" dirty="0" smtClean="0">
                <a:solidFill>
                  <a:srgbClr val="FFFFFF"/>
                </a:solidFill>
                <a:latin typeface="Times New Roman" panose="02020603050405020304" pitchFamily="18" charset="0"/>
                <a:cs typeface="Times New Roman" panose="02020603050405020304" pitchFamily="18" charset="0"/>
              </a:rPr>
              <a:t>Gallstones.</a:t>
            </a:r>
          </a:p>
          <a:p>
            <a:pPr algn="l" rtl="0">
              <a:lnSpc>
                <a:spcPct val="90000"/>
              </a:lnSpc>
            </a:pPr>
            <a:r>
              <a:rPr lang="en-US" b="1" dirty="0" smtClean="0">
                <a:solidFill>
                  <a:srgbClr val="FFFFFF"/>
                </a:solidFill>
                <a:latin typeface="Times New Roman" panose="02020603050405020304" pitchFamily="18" charset="0"/>
                <a:cs typeface="Times New Roman" panose="02020603050405020304" pitchFamily="18" charset="0"/>
              </a:rPr>
              <a:t>Cancer at the head of </a:t>
            </a:r>
            <a:r>
              <a:rPr lang="en-US" b="1" dirty="0" smtClean="0">
                <a:solidFill>
                  <a:srgbClr val="FFFFFF"/>
                </a:solidFill>
                <a:latin typeface="Times New Roman" panose="02020603050405020304" pitchFamily="18" charset="0"/>
                <a:cs typeface="Times New Roman" panose="02020603050405020304" pitchFamily="18" charset="0"/>
              </a:rPr>
              <a:t>pancreas, </a:t>
            </a:r>
            <a:r>
              <a:rPr lang="en-US" sz="2400" b="1" dirty="0" smtClean="0">
                <a:latin typeface="Times New Roman" panose="02020603050405020304" pitchFamily="18" charset="0"/>
                <a:cs typeface="Times New Roman" panose="02020603050405020304" pitchFamily="18" charset="0"/>
              </a:rPr>
              <a:t>(which is usually accompanied by high levels of serum alkaline phosphatase enzyme).</a:t>
            </a:r>
            <a:endParaRPr lang="en-US" sz="2400" b="1" dirty="0" smtClean="0">
              <a:latin typeface="Times New Roman" panose="02020603050405020304" pitchFamily="18" charset="0"/>
              <a:cs typeface="Times New Roman" panose="02020603050405020304" pitchFamily="18" charset="0"/>
            </a:endParaRPr>
          </a:p>
        </p:txBody>
      </p:sp>
    </p:spTree>
  </p:cSld>
  <p:clrMapOvr>
    <a:masterClrMapping/>
  </p:clrMapOvr>
  <p:transition spd="med">
    <p:diamon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Text Box 2"/>
          <p:cNvSpPr txBox="1">
            <a:spLocks noChangeArrowheads="1"/>
          </p:cNvSpPr>
          <p:nvPr/>
        </p:nvSpPr>
        <p:spPr bwMode="auto">
          <a:xfrm>
            <a:off x="1720296" y="116632"/>
            <a:ext cx="5371984"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rtl="0"/>
            <a:r>
              <a:rPr lang="en-US" sz="4400" b="1" dirty="0" smtClean="0">
                <a:solidFill>
                  <a:schemeClr val="accent1"/>
                </a:solidFill>
                <a:latin typeface="Times New Roman" panose="02020603050405020304" pitchFamily="18" charset="0"/>
                <a:cs typeface="Times New Roman" panose="02020603050405020304" pitchFamily="18" charset="0"/>
              </a:rPr>
              <a:t>Post-hepatic </a:t>
            </a:r>
            <a:r>
              <a:rPr lang="en-US" sz="4400" b="1" dirty="0">
                <a:solidFill>
                  <a:schemeClr val="accent1"/>
                </a:solidFill>
                <a:latin typeface="Times New Roman" panose="02020603050405020304" pitchFamily="18" charset="0"/>
                <a:cs typeface="Times New Roman" panose="02020603050405020304" pitchFamily="18" charset="0"/>
              </a:rPr>
              <a:t>jaundice</a:t>
            </a:r>
          </a:p>
        </p:txBody>
      </p:sp>
      <p:sp>
        <p:nvSpPr>
          <p:cNvPr id="380931" name="Rectangle 3"/>
          <p:cNvSpPr>
            <a:spLocks noGrp="1" noChangeArrowheads="1"/>
          </p:cNvSpPr>
          <p:nvPr>
            <p:ph type="body" sz="half" idx="2"/>
          </p:nvPr>
        </p:nvSpPr>
        <p:spPr>
          <a:xfrm>
            <a:off x="39757" y="1124744"/>
            <a:ext cx="8924732" cy="5616624"/>
          </a:xfrm>
        </p:spPr>
        <p:txBody>
          <a:bodyPr>
            <a:normAutofit fontScale="92500" lnSpcReduction="20000"/>
          </a:bodyPr>
          <a:lstStyle/>
          <a:p>
            <a:pPr algn="l" rtl="0">
              <a:lnSpc>
                <a:spcPct val="90000"/>
              </a:lnSpc>
              <a:buFont typeface="Arial" pitchFamily="34" charset="0"/>
              <a:buChar char="•"/>
            </a:pPr>
            <a:r>
              <a:rPr lang="en-US" b="1" dirty="0" smtClean="0">
                <a:solidFill>
                  <a:srgbClr val="FFFFFF"/>
                </a:solidFill>
                <a:latin typeface="Times New Roman" panose="02020603050405020304" pitchFamily="18" charset="0"/>
                <a:cs typeface="Times New Roman" panose="02020603050405020304" pitchFamily="18" charset="0"/>
              </a:rPr>
              <a:t>The rate of bilirubin formation is normal. </a:t>
            </a:r>
            <a:r>
              <a:rPr lang="en-US" b="1" dirty="0" smtClean="0">
                <a:solidFill>
                  <a:srgbClr val="FFFFFF"/>
                </a:solidFill>
                <a:latin typeface="Times New Roman" panose="02020603050405020304" pitchFamily="18" charset="0"/>
                <a:cs typeface="Times New Roman" panose="02020603050405020304" pitchFamily="18" charset="0"/>
              </a:rPr>
              <a:t>Bilirubin </a:t>
            </a:r>
            <a:r>
              <a:rPr lang="en-US" b="1" dirty="0" smtClean="0">
                <a:solidFill>
                  <a:srgbClr val="FFFFFF"/>
                </a:solidFill>
                <a:latin typeface="Times New Roman" panose="02020603050405020304" pitchFamily="18" charset="0"/>
                <a:cs typeface="Times New Roman" panose="02020603050405020304" pitchFamily="18" charset="0"/>
              </a:rPr>
              <a:t>enters the liver cells and become conjugated in the usual way.</a:t>
            </a:r>
          </a:p>
          <a:p>
            <a:pPr algn="l" rtl="0">
              <a:lnSpc>
                <a:spcPct val="90000"/>
              </a:lnSpc>
              <a:buFont typeface="Arial" pitchFamily="34" charset="0"/>
              <a:buChar char="•"/>
            </a:pPr>
            <a:r>
              <a:rPr lang="en-US" b="1" dirty="0" smtClean="0">
                <a:solidFill>
                  <a:srgbClr val="FFFFFF"/>
                </a:solidFill>
                <a:latin typeface="Times New Roman" panose="02020603050405020304" pitchFamily="18" charset="0"/>
                <a:cs typeface="Times New Roman" panose="02020603050405020304" pitchFamily="18" charset="0"/>
              </a:rPr>
              <a:t>The conjugated bilirubin formed simply can not pass into small intestine and it returns back into blood, probably by rupture of the congested bile canaliculi and direct emptying of the bile into the lymph leaving the liver. </a:t>
            </a:r>
          </a:p>
          <a:p>
            <a:pPr algn="l" rtl="0">
              <a:lnSpc>
                <a:spcPct val="90000"/>
              </a:lnSpc>
              <a:buFont typeface="Arial" pitchFamily="34" charset="0"/>
              <a:buChar char="•"/>
            </a:pPr>
            <a:r>
              <a:rPr lang="en-US" b="1" u="sng" dirty="0" smtClean="0">
                <a:solidFill>
                  <a:srgbClr val="FFFFFF"/>
                </a:solidFill>
                <a:latin typeface="Times New Roman" panose="02020603050405020304" pitchFamily="18" charset="0"/>
                <a:cs typeface="Times New Roman" panose="02020603050405020304" pitchFamily="18" charset="0"/>
              </a:rPr>
              <a:t>Most of the bilirubin in the plasma becomes the conjugated type rather than the unconjugated type. </a:t>
            </a:r>
          </a:p>
          <a:p>
            <a:pPr algn="l" rtl="0">
              <a:lnSpc>
                <a:spcPct val="90000"/>
              </a:lnSpc>
              <a:buFont typeface="Arial" pitchFamily="34" charset="0"/>
              <a:buChar char="•"/>
            </a:pPr>
            <a:r>
              <a:rPr lang="en-US" b="1" dirty="0" smtClean="0">
                <a:solidFill>
                  <a:srgbClr val="FFFFFF"/>
                </a:solidFill>
                <a:latin typeface="Times New Roman" panose="02020603050405020304" pitchFamily="18" charset="0"/>
                <a:cs typeface="Times New Roman" panose="02020603050405020304" pitchFamily="18" charset="0"/>
              </a:rPr>
              <a:t>In this type of jaundice, conjugated bilirubin is filtered through the kidney and appears in urine giving it dark brown color.</a:t>
            </a:r>
          </a:p>
          <a:p>
            <a:pPr algn="l" rtl="0">
              <a:lnSpc>
                <a:spcPct val="90000"/>
              </a:lnSpc>
              <a:buFont typeface="Arial" pitchFamily="34" charset="0"/>
              <a:buChar char="•"/>
            </a:pPr>
            <a:r>
              <a:rPr lang="en-US" b="1" dirty="0" smtClean="0">
                <a:solidFill>
                  <a:srgbClr val="FFFFFF"/>
                </a:solidFill>
                <a:latin typeface="Times New Roman" panose="02020603050405020304" pitchFamily="18" charset="0"/>
                <a:cs typeface="Times New Roman" panose="02020603050405020304" pitchFamily="18" charset="0"/>
              </a:rPr>
              <a:t>Urine is free from </a:t>
            </a:r>
            <a:r>
              <a:rPr lang="en-US" b="1" dirty="0">
                <a:solidFill>
                  <a:srgbClr val="FFFFFF"/>
                </a:solidFill>
                <a:latin typeface="Times New Roman" panose="02020603050405020304" pitchFamily="18" charset="0"/>
                <a:cs typeface="Times New Roman" panose="02020603050405020304" pitchFamily="18" charset="0"/>
              </a:rPr>
              <a:t>u</a:t>
            </a:r>
            <a:r>
              <a:rPr lang="en-US" b="1" dirty="0" smtClean="0">
                <a:solidFill>
                  <a:srgbClr val="FFFFFF"/>
                </a:solidFill>
                <a:latin typeface="Times New Roman" panose="02020603050405020304" pitchFamily="18" charset="0"/>
                <a:cs typeface="Times New Roman" panose="02020603050405020304" pitchFamily="18" charset="0"/>
              </a:rPr>
              <a:t>robilinogen.</a:t>
            </a:r>
          </a:p>
          <a:p>
            <a:pPr algn="l" rtl="0">
              <a:lnSpc>
                <a:spcPct val="90000"/>
              </a:lnSpc>
              <a:buFont typeface="Arial" pitchFamily="34" charset="0"/>
              <a:buChar char="•"/>
            </a:pPr>
            <a:r>
              <a:rPr lang="en-US" b="1" dirty="0" smtClean="0">
                <a:solidFill>
                  <a:srgbClr val="FFFFFF"/>
                </a:solidFill>
                <a:latin typeface="Times New Roman" panose="02020603050405020304" pitchFamily="18" charset="0"/>
                <a:cs typeface="Times New Roman" panose="02020603050405020304" pitchFamily="18" charset="0"/>
              </a:rPr>
              <a:t>Stools are clay color due to absence of </a:t>
            </a:r>
            <a:r>
              <a:rPr lang="en-US" b="1" dirty="0" err="1">
                <a:solidFill>
                  <a:srgbClr val="FFFFFF"/>
                </a:solidFill>
                <a:latin typeface="Times New Roman" panose="02020603050405020304" pitchFamily="18" charset="0"/>
                <a:cs typeface="Times New Roman" panose="02020603050405020304" pitchFamily="18" charset="0"/>
              </a:rPr>
              <a:t>s</a:t>
            </a:r>
            <a:r>
              <a:rPr lang="en-US" b="1" dirty="0" err="1" smtClean="0">
                <a:solidFill>
                  <a:srgbClr val="FFFFFF"/>
                </a:solidFill>
                <a:latin typeface="Times New Roman" panose="02020603050405020304" pitchFamily="18" charset="0"/>
                <a:cs typeface="Times New Roman" panose="02020603050405020304" pitchFamily="18" charset="0"/>
              </a:rPr>
              <a:t>tercobilin</a:t>
            </a:r>
            <a:r>
              <a:rPr lang="en-US" b="1" dirty="0" smtClean="0">
                <a:solidFill>
                  <a:srgbClr val="FFFFFF"/>
                </a:solidFill>
                <a:latin typeface="Times New Roman" panose="02020603050405020304" pitchFamily="18" charset="0"/>
                <a:cs typeface="Times New Roman" panose="02020603050405020304" pitchFamily="18" charset="0"/>
              </a:rPr>
              <a:t>.</a:t>
            </a:r>
          </a:p>
        </p:txBody>
      </p:sp>
    </p:spTree>
  </p:cSld>
  <p:clrMapOvr>
    <a:masterClrMapping/>
  </p:clrMapOvr>
  <p:transition spd="med">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1414"/>
            <a:ext cx="7772400" cy="621282"/>
          </a:xfrm>
        </p:spPr>
        <p:txBody>
          <a:bodyPr/>
          <a:lstStyle/>
          <a:p>
            <a:pPr rtl="0"/>
            <a:r>
              <a:rPr lang="en-US" dirty="0" err="1" smtClean="0">
                <a:latin typeface="Times New Roman" panose="02020603050405020304" pitchFamily="18" charset="0"/>
                <a:cs typeface="Times New Roman" panose="02020603050405020304" pitchFamily="18" charset="0"/>
              </a:rPr>
              <a:t>Porphyrin</a:t>
            </a:r>
            <a:r>
              <a:rPr lang="en-US" dirty="0" smtClean="0">
                <a:latin typeface="Times New Roman" panose="02020603050405020304" pitchFamily="18" charset="0"/>
                <a:cs typeface="Times New Roman" panose="02020603050405020304" pitchFamily="18" charset="0"/>
              </a:rPr>
              <a:t> Metabolism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a:xfrm>
            <a:off x="-108520" y="620688"/>
            <a:ext cx="5328592" cy="5328592"/>
          </a:xfrm>
        </p:spPr>
        <p:txBody>
          <a:bodyPr>
            <a:noAutofit/>
          </a:bodyPr>
          <a:lstStyle/>
          <a:p>
            <a:pPr algn="l" rtl="0"/>
            <a:r>
              <a:rPr lang="en-US" sz="2400" b="1" dirty="0" err="1" smtClean="0">
                <a:solidFill>
                  <a:srgbClr val="FFFFFF"/>
                </a:solidFill>
                <a:latin typeface="Times New Roman" panose="02020603050405020304" pitchFamily="18" charset="0"/>
                <a:cs typeface="Times New Roman" panose="02020603050405020304" pitchFamily="18" charset="0"/>
              </a:rPr>
              <a:t>Porphyrins</a:t>
            </a:r>
            <a:r>
              <a:rPr lang="en-US" sz="2400" b="1" dirty="0" smtClean="0">
                <a:solidFill>
                  <a:srgbClr val="FFFFFF"/>
                </a:solidFill>
                <a:latin typeface="Times New Roman" panose="02020603050405020304" pitchFamily="18" charset="0"/>
                <a:cs typeface="Times New Roman" panose="02020603050405020304" pitchFamily="18" charset="0"/>
              </a:rPr>
              <a:t> are cyclic compounds that readily bind metal ions- usually </a:t>
            </a:r>
            <a:r>
              <a:rPr lang="en-US" sz="2400" b="1" dirty="0">
                <a:solidFill>
                  <a:srgbClr val="FFFFFF"/>
                </a:solidFill>
                <a:latin typeface="Times New Roman" panose="02020603050405020304" pitchFamily="18" charset="0"/>
                <a:cs typeface="Times New Roman" panose="02020603050405020304" pitchFamily="18" charset="0"/>
              </a:rPr>
              <a:t>Fe</a:t>
            </a:r>
            <a:r>
              <a:rPr lang="en-US" sz="2400" b="1" baseline="30000" dirty="0">
                <a:solidFill>
                  <a:srgbClr val="FFFFFF"/>
                </a:solidFill>
                <a:latin typeface="Times New Roman" panose="02020603050405020304" pitchFamily="18" charset="0"/>
                <a:cs typeface="Times New Roman" panose="02020603050405020304" pitchFamily="18" charset="0"/>
              </a:rPr>
              <a:t>2</a:t>
            </a:r>
            <a:r>
              <a:rPr lang="en-US" sz="2400" b="1" baseline="30000" dirty="0" smtClean="0">
                <a:solidFill>
                  <a:srgbClr val="FFFFFF"/>
                </a:solidFill>
                <a:latin typeface="Times New Roman" panose="02020603050405020304" pitchFamily="18" charset="0"/>
                <a:cs typeface="Times New Roman" panose="02020603050405020304" pitchFamily="18" charset="0"/>
              </a:rPr>
              <a:t>+</a:t>
            </a:r>
            <a:r>
              <a:rPr lang="en-US" sz="2400" b="1" dirty="0" smtClean="0">
                <a:solidFill>
                  <a:srgbClr val="FFFFFF"/>
                </a:solidFill>
                <a:latin typeface="Times New Roman" panose="02020603050405020304" pitchFamily="18" charset="0"/>
                <a:cs typeface="Times New Roman" panose="02020603050405020304" pitchFamily="18" charset="0"/>
              </a:rPr>
              <a:t> or Fe</a:t>
            </a:r>
            <a:r>
              <a:rPr lang="en-US" sz="2400" b="1" baseline="30000" dirty="0" smtClean="0">
                <a:solidFill>
                  <a:srgbClr val="FFFFFF"/>
                </a:solidFill>
                <a:latin typeface="Times New Roman" panose="02020603050405020304" pitchFamily="18" charset="0"/>
                <a:cs typeface="Times New Roman" panose="02020603050405020304" pitchFamily="18" charset="0"/>
              </a:rPr>
              <a:t>+3</a:t>
            </a:r>
            <a:r>
              <a:rPr lang="en-US" sz="2400" b="1" dirty="0" smtClean="0">
                <a:solidFill>
                  <a:srgbClr val="FFFFFF"/>
                </a:solidFill>
                <a:latin typeface="Times New Roman" panose="02020603050405020304" pitchFamily="18" charset="0"/>
                <a:cs typeface="Times New Roman" panose="02020603050405020304" pitchFamily="18" charset="0"/>
              </a:rPr>
              <a:t> which can carry O</a:t>
            </a:r>
            <a:r>
              <a:rPr lang="en-US" sz="2400" b="1" baseline="-25000" dirty="0" smtClean="0">
                <a:solidFill>
                  <a:srgbClr val="FFFFFF"/>
                </a:solidFill>
                <a:latin typeface="Times New Roman" panose="02020603050405020304" pitchFamily="18" charset="0"/>
                <a:cs typeface="Times New Roman" panose="02020603050405020304" pitchFamily="18" charset="0"/>
              </a:rPr>
              <a:t>2</a:t>
            </a:r>
            <a:r>
              <a:rPr lang="en-US" sz="2400" b="1" dirty="0" smtClean="0">
                <a:solidFill>
                  <a:srgbClr val="FFFFFF"/>
                </a:solidFill>
                <a:latin typeface="Times New Roman" panose="02020603050405020304" pitchFamily="18" charset="0"/>
                <a:cs typeface="Times New Roman" panose="02020603050405020304" pitchFamily="18" charset="0"/>
              </a:rPr>
              <a:t>. </a:t>
            </a:r>
          </a:p>
          <a:p>
            <a:pPr algn="l" rtl="0"/>
            <a:r>
              <a:rPr lang="en-US" sz="2400" b="1" dirty="0" err="1" smtClean="0">
                <a:solidFill>
                  <a:srgbClr val="FFFFFF"/>
                </a:solidFill>
                <a:latin typeface="Times New Roman" panose="02020603050405020304" pitchFamily="18" charset="0"/>
                <a:cs typeface="Times New Roman" panose="02020603050405020304" pitchFamily="18" charset="0"/>
              </a:rPr>
              <a:t>Porphyrins</a:t>
            </a:r>
            <a:r>
              <a:rPr lang="en-US" sz="2400" b="1" dirty="0" smtClean="0">
                <a:solidFill>
                  <a:srgbClr val="FFFFFF"/>
                </a:solidFill>
                <a:latin typeface="Times New Roman" panose="02020603050405020304" pitchFamily="18" charset="0"/>
                <a:cs typeface="Times New Roman" panose="02020603050405020304" pitchFamily="18" charset="0"/>
              </a:rPr>
              <a:t> are heterocyclic </a:t>
            </a:r>
            <a:r>
              <a:rPr lang="en-US" sz="2400" b="1" dirty="0" err="1" smtClean="0">
                <a:solidFill>
                  <a:srgbClr val="FFFFFF"/>
                </a:solidFill>
                <a:latin typeface="Times New Roman" panose="02020603050405020304" pitchFamily="18" charset="0"/>
                <a:cs typeface="Times New Roman" panose="02020603050405020304" pitchFamily="18" charset="0"/>
              </a:rPr>
              <a:t>macrocycles</a:t>
            </a:r>
            <a:r>
              <a:rPr lang="en-US" sz="2400" b="1" dirty="0" smtClean="0">
                <a:solidFill>
                  <a:srgbClr val="FFFFFF"/>
                </a:solidFill>
                <a:latin typeface="Times New Roman" panose="02020603050405020304" pitchFamily="18" charset="0"/>
                <a:cs typeface="Times New Roman" panose="02020603050405020304" pitchFamily="18" charset="0"/>
              </a:rPr>
              <a:t> composed of four modified </a:t>
            </a:r>
            <a:r>
              <a:rPr lang="en-US" sz="2400" b="1" dirty="0" err="1" smtClean="0">
                <a:solidFill>
                  <a:srgbClr val="FFFFFF"/>
                </a:solidFill>
                <a:latin typeface="Times New Roman" panose="02020603050405020304" pitchFamily="18" charset="0"/>
                <a:cs typeface="Times New Roman" panose="02020603050405020304" pitchFamily="18" charset="0"/>
              </a:rPr>
              <a:t>pyrrole</a:t>
            </a:r>
            <a:r>
              <a:rPr lang="en-US" sz="2400" b="1" dirty="0" smtClean="0">
                <a:solidFill>
                  <a:srgbClr val="FFFFFF"/>
                </a:solidFill>
                <a:latin typeface="Times New Roman" panose="02020603050405020304" pitchFamily="18" charset="0"/>
                <a:cs typeface="Times New Roman" panose="02020603050405020304" pitchFamily="18" charset="0"/>
              </a:rPr>
              <a:t> (a colorless</a:t>
            </a:r>
            <a:r>
              <a:rPr lang="en-US" sz="2400" b="1" dirty="0">
                <a:solidFill>
                  <a:srgbClr val="FFFFFF"/>
                </a:solidFill>
                <a:latin typeface="Times New Roman" panose="02020603050405020304" pitchFamily="18" charset="0"/>
                <a:cs typeface="Times New Roman" panose="02020603050405020304" pitchFamily="18" charset="0"/>
              </a:rPr>
              <a:t>, toxic, liquid, five-membered ring compound, </a:t>
            </a:r>
            <a:r>
              <a:rPr lang="en-US" sz="2400" b="1" dirty="0" smtClean="0">
                <a:solidFill>
                  <a:srgbClr val="FFFFFF"/>
                </a:solidFill>
                <a:latin typeface="Times New Roman" panose="02020603050405020304" pitchFamily="18" charset="0"/>
                <a:cs typeface="Times New Roman" panose="02020603050405020304" pitchFamily="18" charset="0"/>
              </a:rPr>
              <a:t>C</a:t>
            </a:r>
            <a:r>
              <a:rPr lang="en-US" sz="2400" b="1" baseline="-25000" dirty="0" smtClean="0">
                <a:solidFill>
                  <a:srgbClr val="FFFFFF"/>
                </a:solidFill>
                <a:latin typeface="Times New Roman" panose="02020603050405020304" pitchFamily="18" charset="0"/>
                <a:cs typeface="Times New Roman" panose="02020603050405020304" pitchFamily="18" charset="0"/>
              </a:rPr>
              <a:t>4</a:t>
            </a:r>
            <a:r>
              <a:rPr lang="en-US" sz="2400" b="1" dirty="0" smtClean="0">
                <a:solidFill>
                  <a:srgbClr val="FFFFFF"/>
                </a:solidFill>
                <a:latin typeface="Times New Roman" panose="02020603050405020304" pitchFamily="18" charset="0"/>
                <a:cs typeface="Times New Roman" panose="02020603050405020304" pitchFamily="18" charset="0"/>
              </a:rPr>
              <a:t> H</a:t>
            </a:r>
            <a:r>
              <a:rPr lang="en-US" sz="2400" b="1" baseline="-25000" dirty="0" smtClean="0">
                <a:solidFill>
                  <a:srgbClr val="FFFFFF"/>
                </a:solidFill>
                <a:latin typeface="Times New Roman" panose="02020603050405020304" pitchFamily="18" charset="0"/>
                <a:cs typeface="Times New Roman" panose="02020603050405020304" pitchFamily="18" charset="0"/>
              </a:rPr>
              <a:t>5</a:t>
            </a:r>
            <a:r>
              <a:rPr lang="en-US" sz="2400" b="1" dirty="0" smtClean="0">
                <a:solidFill>
                  <a:srgbClr val="FFFFFF"/>
                </a:solidFill>
                <a:latin typeface="Times New Roman" panose="02020603050405020304" pitchFamily="18" charset="0"/>
                <a:cs typeface="Times New Roman" panose="02020603050405020304" pitchFamily="18" charset="0"/>
              </a:rPr>
              <a:t> N) subunits interconnected at their </a:t>
            </a:r>
            <a:r>
              <a:rPr lang="el-GR" sz="2400" b="1" dirty="0" smtClean="0">
                <a:solidFill>
                  <a:srgbClr val="FFFFFF"/>
                </a:solidFill>
                <a:latin typeface="Times New Roman" panose="02020603050405020304" pitchFamily="18" charset="0"/>
                <a:cs typeface="Times New Roman" panose="02020603050405020304" pitchFamily="18" charset="0"/>
              </a:rPr>
              <a:t>α </a:t>
            </a:r>
            <a:r>
              <a:rPr lang="en-US" sz="2400" b="1" dirty="0" smtClean="0">
                <a:solidFill>
                  <a:srgbClr val="FFFFFF"/>
                </a:solidFill>
                <a:latin typeface="Times New Roman" panose="02020603050405020304" pitchFamily="18" charset="0"/>
                <a:cs typeface="Times New Roman" panose="02020603050405020304" pitchFamily="18" charset="0"/>
              </a:rPr>
              <a:t>carbon atoms via </a:t>
            </a:r>
            <a:r>
              <a:rPr lang="en-US" sz="2400" b="1" dirty="0" err="1" smtClean="0">
                <a:solidFill>
                  <a:srgbClr val="FFFFFF"/>
                </a:solidFill>
                <a:latin typeface="Times New Roman" panose="02020603050405020304" pitchFamily="18" charset="0"/>
                <a:cs typeface="Times New Roman" panose="02020603050405020304" pitchFamily="18" charset="0"/>
              </a:rPr>
              <a:t>methine</a:t>
            </a:r>
            <a:r>
              <a:rPr lang="en-US" sz="2400" b="1" dirty="0" smtClean="0">
                <a:solidFill>
                  <a:srgbClr val="FFFFFF"/>
                </a:solidFill>
                <a:latin typeface="Times New Roman" panose="02020603050405020304" pitchFamily="18" charset="0"/>
                <a:cs typeface="Times New Roman" panose="02020603050405020304" pitchFamily="18" charset="0"/>
              </a:rPr>
              <a:t> bridges (=CH-).</a:t>
            </a:r>
          </a:p>
          <a:p>
            <a:pPr algn="l" rtl="0"/>
            <a:r>
              <a:rPr lang="en-US" sz="2400" b="1" u="sng" dirty="0" smtClean="0">
                <a:solidFill>
                  <a:srgbClr val="FFFFFF"/>
                </a:solidFill>
                <a:latin typeface="Times New Roman" panose="02020603050405020304" pitchFamily="18" charset="0"/>
                <a:cs typeface="Times New Roman" panose="02020603050405020304" pitchFamily="18" charset="0"/>
              </a:rPr>
              <a:t>The most prevalent </a:t>
            </a:r>
            <a:r>
              <a:rPr lang="en-US" sz="2400" b="1" u="sng" dirty="0" err="1" smtClean="0">
                <a:solidFill>
                  <a:srgbClr val="FFFFFF"/>
                </a:solidFill>
                <a:latin typeface="Times New Roman" panose="02020603050405020304" pitchFamily="18" charset="0"/>
                <a:cs typeface="Times New Roman" panose="02020603050405020304" pitchFamily="18" charset="0"/>
              </a:rPr>
              <a:t>porphyrin</a:t>
            </a:r>
            <a:r>
              <a:rPr lang="en-US" sz="2400" b="1" u="sng" dirty="0" smtClean="0">
                <a:solidFill>
                  <a:srgbClr val="FFFFFF"/>
                </a:solidFill>
                <a:latin typeface="Times New Roman" panose="02020603050405020304" pitchFamily="18" charset="0"/>
                <a:cs typeface="Times New Roman" panose="02020603050405020304" pitchFamily="18" charset="0"/>
              </a:rPr>
              <a:t> in the human is </a:t>
            </a:r>
            <a:r>
              <a:rPr lang="en-US" sz="2400" b="1" u="sng" dirty="0" err="1" smtClean="0">
                <a:solidFill>
                  <a:srgbClr val="FFFFFF"/>
                </a:solidFill>
                <a:latin typeface="Times New Roman" panose="02020603050405020304" pitchFamily="18" charset="0"/>
                <a:cs typeface="Times New Roman" panose="02020603050405020304" pitchFamily="18" charset="0"/>
              </a:rPr>
              <a:t>heme</a:t>
            </a:r>
            <a:r>
              <a:rPr lang="en-US" sz="2400" b="1" dirty="0" smtClean="0">
                <a:solidFill>
                  <a:srgbClr val="FFFFFF"/>
                </a:solidFill>
                <a:latin typeface="Times New Roman" panose="02020603050405020304" pitchFamily="18" charset="0"/>
                <a:cs typeface="Times New Roman" panose="02020603050405020304" pitchFamily="18" charset="0"/>
              </a:rPr>
              <a:t>, which consists of one ferrous (</a:t>
            </a:r>
            <a:r>
              <a:rPr lang="en-US" sz="2400" b="1" dirty="0">
                <a:solidFill>
                  <a:srgbClr val="FFFFFF"/>
                </a:solidFill>
                <a:latin typeface="Times New Roman" panose="02020603050405020304" pitchFamily="18" charset="0"/>
                <a:cs typeface="Times New Roman" panose="02020603050405020304" pitchFamily="18" charset="0"/>
              </a:rPr>
              <a:t>Fe</a:t>
            </a:r>
            <a:r>
              <a:rPr lang="en-US" sz="2400" b="1" baseline="30000" dirty="0">
                <a:solidFill>
                  <a:srgbClr val="FFFFFF"/>
                </a:solidFill>
                <a:latin typeface="Times New Roman" panose="02020603050405020304" pitchFamily="18" charset="0"/>
                <a:cs typeface="Times New Roman" panose="02020603050405020304" pitchFamily="18" charset="0"/>
              </a:rPr>
              <a:t>2</a:t>
            </a:r>
            <a:r>
              <a:rPr lang="en-US" sz="2400" b="1" baseline="30000" dirty="0" smtClean="0">
                <a:solidFill>
                  <a:srgbClr val="FFFFFF"/>
                </a:solidFill>
                <a:latin typeface="Times New Roman" panose="02020603050405020304" pitchFamily="18" charset="0"/>
                <a:cs typeface="Times New Roman" panose="02020603050405020304" pitchFamily="18" charset="0"/>
              </a:rPr>
              <a:t>+</a:t>
            </a:r>
            <a:r>
              <a:rPr lang="en-US" sz="2400" b="1" dirty="0" smtClean="0">
                <a:solidFill>
                  <a:srgbClr val="FFFFFF"/>
                </a:solidFill>
                <a:latin typeface="Times New Roman" panose="02020603050405020304" pitchFamily="18" charset="0"/>
                <a:cs typeface="Times New Roman" panose="02020603050405020304" pitchFamily="18" charset="0"/>
              </a:rPr>
              <a:t> ) iron ion coordinated in the center of </a:t>
            </a:r>
            <a:r>
              <a:rPr lang="en-US" sz="2400" b="1" dirty="0" err="1" smtClean="0">
                <a:solidFill>
                  <a:srgbClr val="FFFFFF"/>
                </a:solidFill>
                <a:latin typeface="Times New Roman" panose="02020603050405020304" pitchFamily="18" charset="0"/>
                <a:cs typeface="Times New Roman" panose="02020603050405020304" pitchFamily="18" charset="0"/>
              </a:rPr>
              <a:t>tetrapyrrole</a:t>
            </a:r>
            <a:r>
              <a:rPr lang="en-US" sz="2400" b="1" dirty="0" smtClean="0">
                <a:solidFill>
                  <a:srgbClr val="FFFFFF"/>
                </a:solidFill>
                <a:latin typeface="Times New Roman" panose="02020603050405020304" pitchFamily="18" charset="0"/>
                <a:cs typeface="Times New Roman" panose="02020603050405020304" pitchFamily="18" charset="0"/>
              </a:rPr>
              <a:t> ring of </a:t>
            </a:r>
            <a:r>
              <a:rPr lang="en-US" sz="2400" b="1" dirty="0" err="1" smtClean="0">
                <a:solidFill>
                  <a:srgbClr val="FFFFFF"/>
                </a:solidFill>
                <a:latin typeface="Times New Roman" panose="02020603050405020304" pitchFamily="18" charset="0"/>
                <a:cs typeface="Times New Roman" panose="02020603050405020304" pitchFamily="18" charset="0"/>
              </a:rPr>
              <a:t>protoporphyrin</a:t>
            </a:r>
            <a:r>
              <a:rPr lang="en-US" sz="2400" b="1" dirty="0" smtClean="0">
                <a:solidFill>
                  <a:srgbClr val="FFFFFF"/>
                </a:solidFill>
                <a:latin typeface="Times New Roman" panose="02020603050405020304" pitchFamily="18" charset="0"/>
                <a:cs typeface="Times New Roman" panose="02020603050405020304" pitchFamily="18" charset="0"/>
              </a:rPr>
              <a:t> IX. </a:t>
            </a:r>
            <a:endParaRPr lang="en-US" sz="2400" b="1" dirty="0">
              <a:solidFill>
                <a:srgbClr val="FFFFFF"/>
              </a:solidFill>
              <a:latin typeface="Times New Roman" panose="02020603050405020304" pitchFamily="18" charset="0"/>
              <a:cs typeface="Times New Roman" panose="02020603050405020304" pitchFamily="18"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68204" y="2060848"/>
            <a:ext cx="4084316" cy="3216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168236" y="5517232"/>
            <a:ext cx="4084284" cy="707886"/>
          </a:xfrm>
          <a:prstGeom prst="rect">
            <a:avLst/>
          </a:prstGeom>
          <a:noFill/>
        </p:spPr>
        <p:txBody>
          <a:bodyPr wrap="square" rtlCol="0">
            <a:spAutoFit/>
          </a:bodyPr>
          <a:lstStyle/>
          <a:p>
            <a:pPr algn="l" rtl="0"/>
            <a:r>
              <a:rPr lang="en-US" sz="2000" b="1" u="sng" dirty="0">
                <a:latin typeface="Times New Roman" panose="02020603050405020304" pitchFamily="18" charset="0"/>
                <a:cs typeface="Times New Roman" panose="02020603050405020304" pitchFamily="18" charset="0"/>
              </a:rPr>
              <a:t>The most prevalent </a:t>
            </a:r>
            <a:r>
              <a:rPr lang="en-US" sz="2000" b="1" u="sng" dirty="0" err="1">
                <a:latin typeface="Times New Roman" panose="02020603050405020304" pitchFamily="18" charset="0"/>
                <a:cs typeface="Times New Roman" panose="02020603050405020304" pitchFamily="18" charset="0"/>
              </a:rPr>
              <a:t>porphyrin</a:t>
            </a:r>
            <a:r>
              <a:rPr lang="en-US" sz="2000" b="1" u="sng" dirty="0">
                <a:latin typeface="Times New Roman" panose="02020603050405020304" pitchFamily="18" charset="0"/>
                <a:cs typeface="Times New Roman" panose="02020603050405020304" pitchFamily="18" charset="0"/>
              </a:rPr>
              <a:t> in the human is </a:t>
            </a:r>
            <a:r>
              <a:rPr lang="en-US" sz="2000" b="1" u="sng" dirty="0" err="1">
                <a:latin typeface="Times New Roman" panose="02020603050405020304" pitchFamily="18" charset="0"/>
                <a:cs typeface="Times New Roman" panose="02020603050405020304" pitchFamily="18" charset="0"/>
              </a:rPr>
              <a:t>heme</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0513071"/>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116632"/>
            <a:ext cx="7772400" cy="1143000"/>
          </a:xfrm>
        </p:spPr>
        <p:txBody>
          <a:bodyPr/>
          <a:lstStyle/>
          <a:p>
            <a:pPr rtl="0"/>
            <a:r>
              <a:rPr lang="en-US" dirty="0">
                <a:latin typeface="Times New Roman" panose="02020603050405020304" pitchFamily="18" charset="0"/>
                <a:cs typeface="Times New Roman" panose="02020603050405020304" pitchFamily="18" charset="0"/>
              </a:rPr>
              <a:t>Liver Secretion of Cholesterol and</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Gallstone Formation</a:t>
            </a:r>
          </a:p>
        </p:txBody>
      </p:sp>
      <p:sp>
        <p:nvSpPr>
          <p:cNvPr id="6" name="Content Placeholder 5"/>
          <p:cNvSpPr>
            <a:spLocks noGrp="1"/>
          </p:cNvSpPr>
          <p:nvPr>
            <p:ph idx="1"/>
          </p:nvPr>
        </p:nvSpPr>
        <p:spPr>
          <a:xfrm>
            <a:off x="179512" y="1186408"/>
            <a:ext cx="8712968" cy="4114800"/>
          </a:xfrm>
        </p:spPr>
        <p:txBody>
          <a:bodyPr/>
          <a:lstStyle/>
          <a:p>
            <a:pPr algn="l" rtl="0"/>
            <a:r>
              <a:rPr lang="en-US" sz="2400" b="1" dirty="0" smtClean="0">
                <a:solidFill>
                  <a:srgbClr val="FFFFFF"/>
                </a:solidFill>
                <a:latin typeface="Times New Roman" panose="02020603050405020304" pitchFamily="18" charset="0"/>
                <a:cs typeface="Times New Roman" panose="02020603050405020304" pitchFamily="18" charset="0"/>
              </a:rPr>
              <a:t>Under </a:t>
            </a:r>
            <a:r>
              <a:rPr lang="en-US" sz="2400" b="1" dirty="0">
                <a:solidFill>
                  <a:srgbClr val="FFFFFF"/>
                </a:solidFill>
                <a:latin typeface="Times New Roman" panose="02020603050405020304" pitchFamily="18" charset="0"/>
                <a:cs typeface="Times New Roman" panose="02020603050405020304" pitchFamily="18" charset="0"/>
              </a:rPr>
              <a:t>abnormal conditions, the cholesterol may </a:t>
            </a:r>
            <a:r>
              <a:rPr lang="en-US" sz="2400" b="1" dirty="0" smtClean="0">
                <a:solidFill>
                  <a:srgbClr val="FFFFFF"/>
                </a:solidFill>
                <a:latin typeface="Times New Roman" panose="02020603050405020304" pitchFamily="18" charset="0"/>
                <a:cs typeface="Times New Roman" panose="02020603050405020304" pitchFamily="18" charset="0"/>
              </a:rPr>
              <a:t>precipitate in </a:t>
            </a:r>
            <a:r>
              <a:rPr lang="en-US" sz="2400" b="1" dirty="0">
                <a:solidFill>
                  <a:srgbClr val="FFFFFF"/>
                </a:solidFill>
                <a:latin typeface="Times New Roman" panose="02020603050405020304" pitchFamily="18" charset="0"/>
                <a:cs typeface="Times New Roman" panose="02020603050405020304" pitchFamily="18" charset="0"/>
              </a:rPr>
              <a:t>the gallbladder, resulting in the formation </a:t>
            </a:r>
            <a:r>
              <a:rPr lang="en-US" sz="2400" b="1" dirty="0" smtClean="0">
                <a:solidFill>
                  <a:srgbClr val="FFFFFF"/>
                </a:solidFill>
                <a:latin typeface="Times New Roman" panose="02020603050405020304" pitchFamily="18" charset="0"/>
                <a:cs typeface="Times New Roman" panose="02020603050405020304" pitchFamily="18" charset="0"/>
              </a:rPr>
              <a:t>of </a:t>
            </a:r>
            <a:r>
              <a:rPr lang="en-US" sz="2400" b="1" i="1" dirty="0" smtClean="0">
                <a:solidFill>
                  <a:srgbClr val="FFFFFF"/>
                </a:solidFill>
                <a:latin typeface="Times New Roman" panose="02020603050405020304" pitchFamily="18" charset="0"/>
                <a:cs typeface="Times New Roman" panose="02020603050405020304" pitchFamily="18" charset="0"/>
              </a:rPr>
              <a:t>cholesterol gallstones</a:t>
            </a:r>
            <a:r>
              <a:rPr lang="en-US" sz="2400" b="1" dirty="0" smtClean="0">
                <a:solidFill>
                  <a:srgbClr val="FFFFFF"/>
                </a:solidFill>
                <a:latin typeface="Times New Roman" panose="02020603050405020304" pitchFamily="18" charset="0"/>
                <a:cs typeface="Times New Roman" panose="02020603050405020304" pitchFamily="18" charset="0"/>
              </a:rPr>
              <a:t>. The amount </a:t>
            </a:r>
            <a:r>
              <a:rPr lang="en-US" sz="2400" b="1" dirty="0">
                <a:solidFill>
                  <a:srgbClr val="FFFFFF"/>
                </a:solidFill>
                <a:latin typeface="Times New Roman" panose="02020603050405020304" pitchFamily="18" charset="0"/>
                <a:cs typeface="Times New Roman" panose="02020603050405020304" pitchFamily="18" charset="0"/>
              </a:rPr>
              <a:t>of cholesterol in the bile is determined </a:t>
            </a:r>
            <a:r>
              <a:rPr lang="en-US" sz="2400" b="1" dirty="0" smtClean="0">
                <a:solidFill>
                  <a:srgbClr val="FFFFFF"/>
                </a:solidFill>
                <a:latin typeface="Times New Roman" panose="02020603050405020304" pitchFamily="18" charset="0"/>
                <a:cs typeface="Times New Roman" panose="02020603050405020304" pitchFamily="18" charset="0"/>
              </a:rPr>
              <a:t>partly by </a:t>
            </a:r>
            <a:r>
              <a:rPr lang="en-US" sz="2400" b="1" dirty="0">
                <a:solidFill>
                  <a:srgbClr val="FFFFFF"/>
                </a:solidFill>
                <a:latin typeface="Times New Roman" panose="02020603050405020304" pitchFamily="18" charset="0"/>
                <a:cs typeface="Times New Roman" panose="02020603050405020304" pitchFamily="18" charset="0"/>
              </a:rPr>
              <a:t>the quantity of fat that the person eats, because </a:t>
            </a:r>
            <a:r>
              <a:rPr lang="en-US" sz="2400" b="1" dirty="0" smtClean="0">
                <a:solidFill>
                  <a:srgbClr val="FFFFFF"/>
                </a:solidFill>
                <a:latin typeface="Times New Roman" panose="02020603050405020304" pitchFamily="18" charset="0"/>
                <a:cs typeface="Times New Roman" panose="02020603050405020304" pitchFamily="18" charset="0"/>
              </a:rPr>
              <a:t>liver cells </a:t>
            </a:r>
            <a:r>
              <a:rPr lang="en-US" sz="2400" b="1" dirty="0">
                <a:solidFill>
                  <a:srgbClr val="FFFFFF"/>
                </a:solidFill>
                <a:latin typeface="Times New Roman" panose="02020603050405020304" pitchFamily="18" charset="0"/>
                <a:cs typeface="Times New Roman" panose="02020603050405020304" pitchFamily="18" charset="0"/>
              </a:rPr>
              <a:t>synthesize cholesterol as one of the products of </a:t>
            </a:r>
            <a:r>
              <a:rPr lang="en-US" sz="2400" b="1" dirty="0" smtClean="0">
                <a:solidFill>
                  <a:srgbClr val="FFFFFF"/>
                </a:solidFill>
                <a:latin typeface="Times New Roman" panose="02020603050405020304" pitchFamily="18" charset="0"/>
                <a:cs typeface="Times New Roman" panose="02020603050405020304" pitchFamily="18" charset="0"/>
              </a:rPr>
              <a:t>fat metabolism </a:t>
            </a:r>
            <a:r>
              <a:rPr lang="en-US" sz="2400" b="1" dirty="0">
                <a:solidFill>
                  <a:srgbClr val="FFFFFF"/>
                </a:solidFill>
                <a:latin typeface="Times New Roman" panose="02020603050405020304" pitchFamily="18" charset="0"/>
                <a:cs typeface="Times New Roman" panose="02020603050405020304" pitchFamily="18" charset="0"/>
              </a:rPr>
              <a:t>in the body. For </a:t>
            </a:r>
            <a:r>
              <a:rPr lang="en-US" sz="2400" b="1" dirty="0" smtClean="0">
                <a:solidFill>
                  <a:srgbClr val="FFFFFF"/>
                </a:solidFill>
                <a:latin typeface="Times New Roman" panose="02020603050405020304" pitchFamily="18" charset="0"/>
                <a:cs typeface="Times New Roman" panose="02020603050405020304" pitchFamily="18" charset="0"/>
              </a:rPr>
              <a:t>this reason</a:t>
            </a:r>
            <a:r>
              <a:rPr lang="en-US" sz="2400" b="1" dirty="0">
                <a:solidFill>
                  <a:srgbClr val="FFFFFF"/>
                </a:solidFill>
                <a:latin typeface="Times New Roman" panose="02020603050405020304" pitchFamily="18" charset="0"/>
                <a:cs typeface="Times New Roman" panose="02020603050405020304" pitchFamily="18" charset="0"/>
              </a:rPr>
              <a:t>, people on </a:t>
            </a:r>
            <a:r>
              <a:rPr lang="en-US" sz="2400" b="1" dirty="0" smtClean="0">
                <a:solidFill>
                  <a:srgbClr val="FFFFFF"/>
                </a:solidFill>
                <a:latin typeface="Times New Roman" panose="02020603050405020304" pitchFamily="18" charset="0"/>
                <a:cs typeface="Times New Roman" panose="02020603050405020304" pitchFamily="18" charset="0"/>
              </a:rPr>
              <a:t>a high-fat </a:t>
            </a:r>
            <a:r>
              <a:rPr lang="en-US" sz="2400" b="1" dirty="0">
                <a:solidFill>
                  <a:srgbClr val="FFFFFF"/>
                </a:solidFill>
                <a:latin typeface="Times New Roman" panose="02020603050405020304" pitchFamily="18" charset="0"/>
                <a:cs typeface="Times New Roman" panose="02020603050405020304" pitchFamily="18" charset="0"/>
              </a:rPr>
              <a:t>diet over a period of years are prone to </a:t>
            </a:r>
            <a:r>
              <a:rPr lang="en-US" sz="2400" b="1" dirty="0" smtClean="0">
                <a:solidFill>
                  <a:srgbClr val="FFFFFF"/>
                </a:solidFill>
                <a:latin typeface="Times New Roman" panose="02020603050405020304" pitchFamily="18" charset="0"/>
                <a:cs typeface="Times New Roman" panose="02020603050405020304" pitchFamily="18" charset="0"/>
              </a:rPr>
              <a:t>the development </a:t>
            </a:r>
            <a:r>
              <a:rPr lang="en-US" sz="2400" b="1" dirty="0">
                <a:solidFill>
                  <a:srgbClr val="FFFFFF"/>
                </a:solidFill>
                <a:latin typeface="Times New Roman" panose="02020603050405020304" pitchFamily="18" charset="0"/>
                <a:cs typeface="Times New Roman" panose="02020603050405020304" pitchFamily="18" charset="0"/>
              </a:rPr>
              <a:t>of </a:t>
            </a:r>
            <a:r>
              <a:rPr lang="en-US" sz="2400" b="1" dirty="0" smtClean="0">
                <a:solidFill>
                  <a:srgbClr val="FFFFFF"/>
                </a:solidFill>
                <a:latin typeface="Times New Roman" panose="02020603050405020304" pitchFamily="18" charset="0"/>
                <a:cs typeface="Times New Roman" panose="02020603050405020304" pitchFamily="18" charset="0"/>
              </a:rPr>
              <a:t>gallstones. </a:t>
            </a:r>
          </a:p>
          <a:p>
            <a:pPr algn="l" rtl="0"/>
            <a:r>
              <a:rPr lang="en-US" sz="2400" b="1" dirty="0" smtClean="0">
                <a:solidFill>
                  <a:srgbClr val="FFFFFF"/>
                </a:solidFill>
                <a:latin typeface="Times New Roman" panose="02020603050405020304" pitchFamily="18" charset="0"/>
                <a:cs typeface="Times New Roman" panose="02020603050405020304" pitchFamily="18" charset="0"/>
              </a:rPr>
              <a:t>Inflammation </a:t>
            </a:r>
            <a:r>
              <a:rPr lang="en-US" sz="2400" b="1" dirty="0">
                <a:solidFill>
                  <a:srgbClr val="FFFFFF"/>
                </a:solidFill>
                <a:latin typeface="Times New Roman" panose="02020603050405020304" pitchFamily="18" charset="0"/>
                <a:cs typeface="Times New Roman" panose="02020603050405020304" pitchFamily="18" charset="0"/>
              </a:rPr>
              <a:t>of the gallbladder epithelium, </a:t>
            </a:r>
            <a:r>
              <a:rPr lang="en-US" sz="2400" b="1" dirty="0" smtClean="0">
                <a:solidFill>
                  <a:srgbClr val="FFFFFF"/>
                </a:solidFill>
                <a:latin typeface="Times New Roman" panose="02020603050405020304" pitchFamily="18" charset="0"/>
                <a:cs typeface="Times New Roman" panose="02020603050405020304" pitchFamily="18" charset="0"/>
              </a:rPr>
              <a:t>often resulting </a:t>
            </a:r>
            <a:r>
              <a:rPr lang="en-US" sz="2400" b="1" dirty="0">
                <a:solidFill>
                  <a:srgbClr val="FFFFFF"/>
                </a:solidFill>
                <a:latin typeface="Times New Roman" panose="02020603050405020304" pitchFamily="18" charset="0"/>
                <a:cs typeface="Times New Roman" panose="02020603050405020304" pitchFamily="18" charset="0"/>
              </a:rPr>
              <a:t>from low-grade chronic infection, may </a:t>
            </a:r>
            <a:r>
              <a:rPr lang="en-US" sz="2400" b="1" dirty="0" smtClean="0">
                <a:solidFill>
                  <a:srgbClr val="FFFFFF"/>
                </a:solidFill>
                <a:latin typeface="Times New Roman" panose="02020603050405020304" pitchFamily="18" charset="0"/>
                <a:cs typeface="Times New Roman" panose="02020603050405020304" pitchFamily="18" charset="0"/>
              </a:rPr>
              <a:t>also change </a:t>
            </a:r>
            <a:r>
              <a:rPr lang="en-US" sz="2400" b="1" dirty="0">
                <a:solidFill>
                  <a:srgbClr val="FFFFFF"/>
                </a:solidFill>
                <a:latin typeface="Times New Roman" panose="02020603050405020304" pitchFamily="18" charset="0"/>
                <a:cs typeface="Times New Roman" panose="02020603050405020304" pitchFamily="18" charset="0"/>
              </a:rPr>
              <a:t>the absorptive characteristics of the </a:t>
            </a:r>
            <a:r>
              <a:rPr lang="en-US" sz="2400" b="1" dirty="0" smtClean="0">
                <a:solidFill>
                  <a:srgbClr val="FFFFFF"/>
                </a:solidFill>
                <a:latin typeface="Times New Roman" panose="02020603050405020304" pitchFamily="18" charset="0"/>
                <a:cs typeface="Times New Roman" panose="02020603050405020304" pitchFamily="18" charset="0"/>
              </a:rPr>
              <a:t>gallbladder mucosa</a:t>
            </a:r>
            <a:r>
              <a:rPr lang="en-US" sz="2400" b="1" dirty="0">
                <a:solidFill>
                  <a:srgbClr val="FFFFFF"/>
                </a:solidFill>
                <a:latin typeface="Times New Roman" panose="02020603050405020304" pitchFamily="18" charset="0"/>
                <a:cs typeface="Times New Roman" panose="02020603050405020304" pitchFamily="18" charset="0"/>
              </a:rPr>
              <a:t>, sometimes allowing excessive absorption </a:t>
            </a:r>
            <a:r>
              <a:rPr lang="en-US" sz="2400" b="1" dirty="0" smtClean="0">
                <a:solidFill>
                  <a:srgbClr val="FFFFFF"/>
                </a:solidFill>
                <a:latin typeface="Times New Roman" panose="02020603050405020304" pitchFamily="18" charset="0"/>
                <a:cs typeface="Times New Roman" panose="02020603050405020304" pitchFamily="18" charset="0"/>
              </a:rPr>
              <a:t>of water </a:t>
            </a:r>
            <a:r>
              <a:rPr lang="en-US" sz="2400" b="1" dirty="0">
                <a:solidFill>
                  <a:srgbClr val="FFFFFF"/>
                </a:solidFill>
                <a:latin typeface="Times New Roman" panose="02020603050405020304" pitchFamily="18" charset="0"/>
                <a:cs typeface="Times New Roman" panose="02020603050405020304" pitchFamily="18" charset="0"/>
              </a:rPr>
              <a:t>and bile salts but leaving behind the </a:t>
            </a:r>
            <a:r>
              <a:rPr lang="en-US" sz="2400" b="1" dirty="0" smtClean="0">
                <a:solidFill>
                  <a:srgbClr val="FFFFFF"/>
                </a:solidFill>
                <a:latin typeface="Times New Roman" panose="02020603050405020304" pitchFamily="18" charset="0"/>
                <a:cs typeface="Times New Roman" panose="02020603050405020304" pitchFamily="18" charset="0"/>
              </a:rPr>
              <a:t>cholesterol</a:t>
            </a:r>
            <a:r>
              <a:rPr lang="en-US" sz="2400" b="1" dirty="0">
                <a:solidFill>
                  <a:srgbClr val="FFFFFF"/>
                </a:solidFill>
                <a:latin typeface="Times New Roman" panose="02020603050405020304" pitchFamily="18" charset="0"/>
                <a:cs typeface="Times New Roman" panose="02020603050405020304" pitchFamily="18" charset="0"/>
              </a:rPr>
              <a:t> in the </a:t>
            </a:r>
            <a:r>
              <a:rPr lang="en-US" sz="2400" b="1" dirty="0" smtClean="0">
                <a:solidFill>
                  <a:srgbClr val="FFFFFF"/>
                </a:solidFill>
                <a:latin typeface="Times New Roman" panose="02020603050405020304" pitchFamily="18" charset="0"/>
                <a:cs typeface="Times New Roman" panose="02020603050405020304" pitchFamily="18" charset="0"/>
              </a:rPr>
              <a:t>bladder, and then </a:t>
            </a:r>
            <a:r>
              <a:rPr lang="en-US" sz="2400" b="1" dirty="0">
                <a:solidFill>
                  <a:srgbClr val="FFFFFF"/>
                </a:solidFill>
                <a:latin typeface="Times New Roman" panose="02020603050405020304" pitchFamily="18" charset="0"/>
                <a:cs typeface="Times New Roman" panose="02020603050405020304" pitchFamily="18" charset="0"/>
              </a:rPr>
              <a:t>progressing to </a:t>
            </a:r>
            <a:r>
              <a:rPr lang="en-US" sz="2400" b="1" dirty="0" smtClean="0">
                <a:solidFill>
                  <a:srgbClr val="FFFFFF"/>
                </a:solidFill>
                <a:latin typeface="Times New Roman" panose="02020603050405020304" pitchFamily="18" charset="0"/>
                <a:cs typeface="Times New Roman" panose="02020603050405020304" pitchFamily="18" charset="0"/>
              </a:rPr>
              <a:t>large gallstones</a:t>
            </a:r>
            <a:r>
              <a:rPr lang="en-US" sz="2400" b="1" dirty="0">
                <a:solidFill>
                  <a:srgbClr val="FFFFFF"/>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517388449"/>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Title 2"/>
          <p:cNvSpPr>
            <a:spLocks noGrp="1"/>
          </p:cNvSpPr>
          <p:nvPr>
            <p:ph type="title"/>
          </p:nvPr>
        </p:nvSpPr>
        <p:spPr>
          <a:xfrm>
            <a:off x="685800" y="76200"/>
            <a:ext cx="7772400" cy="1143000"/>
          </a:xfrm>
        </p:spPr>
        <p:txBody>
          <a:bodyPr/>
          <a:lstStyle/>
          <a:p>
            <a:pPr rtl="0" eaLnBrk="1" hangingPunct="1"/>
            <a:r>
              <a:rPr lang="en-US" dirty="0" smtClean="0">
                <a:latin typeface="Times New Roman" panose="02020603050405020304" pitchFamily="18" charset="0"/>
                <a:cs typeface="Times New Roman" panose="02020603050405020304" pitchFamily="18" charset="0"/>
              </a:rPr>
              <a:t>Liver Secretion of Cholesterol and</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Gallstone Formation</a:t>
            </a:r>
            <a:endParaRPr lang="ar-SA" dirty="0" smtClean="0">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516335"/>
            <a:ext cx="7620000" cy="5153025"/>
          </a:xfrm>
          <a:prstGeom prst="rect">
            <a:avLst/>
          </a:prstGeom>
        </p:spPr>
      </p:pic>
    </p:spTree>
  </p:cSld>
  <p:clrMapOvr>
    <a:masterClrMapping/>
  </p:clrMapOvr>
  <p:transition>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53752" y="1700808"/>
            <a:ext cx="8782744" cy="1470025"/>
          </a:xfrm>
        </p:spPr>
        <p:txBody>
          <a:bodyPr/>
          <a:lstStyle/>
          <a:p>
            <a:r>
              <a:rPr lang="en-US" sz="16600" dirty="0" smtClean="0">
                <a:latin typeface="Times New Roman" panose="02020603050405020304" pitchFamily="18" charset="0"/>
                <a:cs typeface="Times New Roman" panose="02020603050405020304" pitchFamily="18" charset="0"/>
              </a:rPr>
              <a:t>The End </a:t>
            </a:r>
            <a:endParaRPr lang="en-US" sz="16600" dirty="0">
              <a:latin typeface="Times New Roman" panose="02020603050405020304" pitchFamily="18" charset="0"/>
              <a:cs typeface="Times New Roman" panose="02020603050405020304" pitchFamily="18" charset="0"/>
            </a:endParaRPr>
          </a:p>
        </p:txBody>
      </p:sp>
      <p:sp>
        <p:nvSpPr>
          <p:cNvPr id="6" name="Subtitle 5"/>
          <p:cNvSpPr>
            <a:spLocks noGrp="1"/>
          </p:cNvSpPr>
          <p:nvPr>
            <p:ph type="subTitle" idx="1"/>
          </p:nvPr>
        </p:nvSpPr>
        <p:spPr/>
        <p:txBody>
          <a:bodyPr/>
          <a:lstStyle/>
          <a:p>
            <a:r>
              <a:rPr lang="ar-SA" sz="6600" dirty="0" smtClean="0">
                <a:latin typeface="Times New Roman" panose="02020603050405020304" pitchFamily="18" charset="0"/>
                <a:cs typeface="Times New Roman" panose="02020603050405020304" pitchFamily="18" charset="0"/>
              </a:rPr>
              <a:t>النهايه</a:t>
            </a:r>
            <a:endParaRPr lang="en-US" sz="6600" dirty="0" smtClean="0">
              <a:latin typeface="Times New Roman" panose="02020603050405020304" pitchFamily="18" charset="0"/>
              <a:cs typeface="Times New Roman" panose="02020603050405020304" pitchFamily="18" charset="0"/>
            </a:endParaRPr>
          </a:p>
          <a:p>
            <a:r>
              <a:rPr lang="ar-SA" sz="6600" dirty="0" smtClean="0">
                <a:latin typeface="Times New Roman" panose="02020603050405020304" pitchFamily="18" charset="0"/>
                <a:cs typeface="Times New Roman" panose="02020603050405020304" pitchFamily="18" charset="0"/>
              </a:rPr>
              <a:t>أتمنى للجميع التوفيق </a:t>
            </a:r>
            <a:endParaRPr lang="en-US"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148189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79512" y="1149519"/>
            <a:ext cx="8715436" cy="1143000"/>
          </a:xfrm>
        </p:spPr>
        <p:txBody>
          <a:bodyPr/>
          <a:lstStyle/>
          <a:p>
            <a:pPr algn="l" rtl="0"/>
            <a:r>
              <a:rPr lang="en-US" sz="2400" dirty="0" smtClean="0">
                <a:solidFill>
                  <a:srgbClr val="FFFFFF"/>
                </a:solidFill>
                <a:latin typeface="Times New Roman" panose="02020603050405020304" pitchFamily="18" charset="0"/>
                <a:cs typeface="Times New Roman" panose="02020603050405020304" pitchFamily="18" charset="0"/>
              </a:rPr>
              <a:t>Structure of Hemoglobin showing the polypeptides backbone that are composed of four subunits: 2 </a:t>
            </a:r>
            <a:r>
              <a:rPr lang="el-GR" sz="2400" dirty="0" smtClean="0">
                <a:solidFill>
                  <a:srgbClr val="FFFFFF"/>
                </a:solidFill>
                <a:latin typeface="Times New Roman" panose="02020603050405020304" pitchFamily="18" charset="0"/>
                <a:cs typeface="Times New Roman" panose="02020603050405020304" pitchFamily="18" charset="0"/>
              </a:rPr>
              <a:t>α</a:t>
            </a:r>
            <a:r>
              <a:rPr lang="en-US" sz="2400" dirty="0" smtClean="0">
                <a:solidFill>
                  <a:srgbClr val="FFFFFF"/>
                </a:solidFill>
                <a:latin typeface="Times New Roman" panose="02020603050405020304" pitchFamily="18" charset="0"/>
                <a:cs typeface="Times New Roman" panose="02020603050405020304" pitchFamily="18" charset="0"/>
              </a:rPr>
              <a:t> and 2 </a:t>
            </a:r>
            <a:r>
              <a:rPr lang="el-GR" sz="2400" dirty="0" smtClean="0">
                <a:solidFill>
                  <a:srgbClr val="FFFFFF"/>
                </a:solidFill>
                <a:latin typeface="Times New Roman" panose="02020603050405020304" pitchFamily="18" charset="0"/>
                <a:cs typeface="Times New Roman" panose="02020603050405020304" pitchFamily="18" charset="0"/>
              </a:rPr>
              <a:t>β</a:t>
            </a:r>
            <a:r>
              <a:rPr lang="en-US" sz="2400" dirty="0" smtClean="0">
                <a:solidFill>
                  <a:srgbClr val="FFFFFF"/>
                </a:solidFill>
                <a:latin typeface="Times New Roman" panose="02020603050405020304" pitchFamily="18" charset="0"/>
                <a:cs typeface="Times New Roman" panose="02020603050405020304" pitchFamily="18" charset="0"/>
              </a:rPr>
              <a:t> subunits (chain). Every subunit is consisted of one ferrous (Fe</a:t>
            </a:r>
            <a:r>
              <a:rPr lang="en-US" sz="2400" baseline="30000" dirty="0" smtClean="0">
                <a:solidFill>
                  <a:srgbClr val="FFFFFF"/>
                </a:solidFill>
                <a:latin typeface="Times New Roman" panose="02020603050405020304" pitchFamily="18" charset="0"/>
                <a:cs typeface="Times New Roman" panose="02020603050405020304" pitchFamily="18" charset="0"/>
              </a:rPr>
              <a:t>2+</a:t>
            </a:r>
            <a:r>
              <a:rPr lang="en-US" sz="2400" dirty="0" smtClean="0">
                <a:solidFill>
                  <a:srgbClr val="FFFFFF"/>
                </a:solidFill>
                <a:latin typeface="Times New Roman" panose="02020603050405020304" pitchFamily="18" charset="0"/>
                <a:cs typeface="Times New Roman" panose="02020603050405020304" pitchFamily="18" charset="0"/>
              </a:rPr>
              <a:t> ) iron ion coordinated in the center porphyrin compound. </a:t>
            </a:r>
            <a:r>
              <a:rPr lang="en-US" sz="2400" dirty="0">
                <a:solidFill>
                  <a:srgbClr val="FFFFFF"/>
                </a:solidFill>
                <a:latin typeface="Times New Roman" panose="02020603050405020304" pitchFamily="18" charset="0"/>
                <a:cs typeface="Times New Roman" panose="02020603050405020304" pitchFamily="18" charset="0"/>
              </a:rPr>
              <a:t>Each chain is complexed with a </a:t>
            </a:r>
            <a:r>
              <a:rPr lang="en-US" sz="2400" dirty="0" err="1">
                <a:solidFill>
                  <a:srgbClr val="FFFFFF"/>
                </a:solidFill>
                <a:latin typeface="Times New Roman" panose="02020603050405020304" pitchFamily="18" charset="0"/>
                <a:cs typeface="Times New Roman" panose="02020603050405020304" pitchFamily="18" charset="0"/>
              </a:rPr>
              <a:t>heme</a:t>
            </a:r>
            <a:r>
              <a:rPr lang="en-US" sz="2400" dirty="0">
                <a:solidFill>
                  <a:srgbClr val="FFFFFF"/>
                </a:solidFill>
                <a:latin typeface="Times New Roman" panose="02020603050405020304" pitchFamily="18" charset="0"/>
                <a:cs typeface="Times New Roman" panose="02020603050405020304" pitchFamily="18" charset="0"/>
              </a:rPr>
              <a:t> group shown as a green beaded structure. </a:t>
            </a:r>
          </a:p>
        </p:txBody>
      </p:sp>
      <p:pic>
        <p:nvPicPr>
          <p:cNvPr id="1026" name="Picture 2" descr="http://www.apsubiology.org/anatomy/2020/2020_Exam_Reviews/Exam_1/HgB.fib.17.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2780928"/>
            <a:ext cx="6297935" cy="396436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093513" y="32864"/>
            <a:ext cx="4599401" cy="584775"/>
          </a:xfrm>
          <a:prstGeom prst="rect">
            <a:avLst/>
          </a:prstGeom>
          <a:noFill/>
        </p:spPr>
        <p:txBody>
          <a:bodyPr wrap="none" rtlCol="0">
            <a:spAutoFit/>
          </a:bodyPr>
          <a:lstStyle/>
          <a:p>
            <a:r>
              <a:rPr lang="en-US" sz="3200" b="1" dirty="0">
                <a:latin typeface="Times New Roman" panose="02020603050405020304" pitchFamily="18" charset="0"/>
                <a:cs typeface="Times New Roman" panose="02020603050405020304" pitchFamily="18" charset="0"/>
              </a:rPr>
              <a:t>Structure of Hemoglobin</a:t>
            </a:r>
          </a:p>
        </p:txBody>
      </p:sp>
    </p:spTree>
    <p:extLst>
      <p:ext uri="{BB962C8B-B14F-4D97-AF65-F5344CB8AC3E}">
        <p14:creationId xmlns:p14="http://schemas.microsoft.com/office/powerpoint/2010/main" val="3693873346"/>
      </p:ext>
    </p:extLst>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4"/>
          <p:cNvSpPr>
            <a:spLocks noGrp="1"/>
          </p:cNvSpPr>
          <p:nvPr>
            <p:ph type="title"/>
          </p:nvPr>
        </p:nvSpPr>
        <p:spPr>
          <a:xfrm>
            <a:off x="381000" y="152400"/>
            <a:ext cx="8458200" cy="762000"/>
          </a:xfrm>
        </p:spPr>
        <p:txBody>
          <a:bodyPr/>
          <a:lstStyle/>
          <a:p>
            <a:pPr rtl="0"/>
            <a:r>
              <a:rPr lang="en-US" sz="3200" dirty="0" smtClean="0">
                <a:latin typeface="Times New Roman" panose="02020603050405020304" pitchFamily="18" charset="0"/>
                <a:cs typeface="Times New Roman" panose="02020603050405020304" pitchFamily="18" charset="0"/>
              </a:rPr>
              <a:t>Bilirubin Is the Major Component of Bile Pigments, </a:t>
            </a:r>
            <a:r>
              <a:rPr lang="en-US" sz="3200" u="sng" dirty="0" smtClean="0">
                <a:latin typeface="Times New Roman" panose="02020603050405020304" pitchFamily="18" charset="0"/>
                <a:cs typeface="Times New Roman" panose="02020603050405020304" pitchFamily="18" charset="0"/>
              </a:rPr>
              <a:t>Steps of Excretion</a:t>
            </a:r>
            <a:r>
              <a:rPr lang="en-US" sz="3200" dirty="0" smtClean="0">
                <a:latin typeface="Times New Roman" panose="02020603050405020304" pitchFamily="18" charset="0"/>
                <a:cs typeface="Times New Roman" panose="02020603050405020304" pitchFamily="18" charset="0"/>
              </a:rPr>
              <a:t>: </a:t>
            </a:r>
            <a:endParaRPr lang="ar-SA" sz="3200" dirty="0" smtClean="0">
              <a:latin typeface="Times New Roman" panose="02020603050405020304" pitchFamily="18" charset="0"/>
              <a:cs typeface="Times New Roman" panose="02020603050405020304" pitchFamily="18" charset="0"/>
            </a:endParaRPr>
          </a:p>
        </p:txBody>
      </p:sp>
      <p:sp>
        <p:nvSpPr>
          <p:cNvPr id="38915" name="Content Placeholder 5"/>
          <p:cNvSpPr>
            <a:spLocks noGrp="1"/>
          </p:cNvSpPr>
          <p:nvPr>
            <p:ph idx="1"/>
          </p:nvPr>
        </p:nvSpPr>
        <p:spPr>
          <a:xfrm>
            <a:off x="-906" y="1052736"/>
            <a:ext cx="9144000" cy="2971800"/>
          </a:xfrm>
        </p:spPr>
        <p:txBody>
          <a:bodyPr>
            <a:noAutofit/>
          </a:bodyPr>
          <a:lstStyle/>
          <a:p>
            <a:pPr marL="457200" indent="-457200" algn="l" rtl="0">
              <a:buFont typeface="+mj-lt"/>
              <a:buAutoNum type="arabicPeriod"/>
              <a:defRPr/>
            </a:pPr>
            <a:r>
              <a:rPr lang="en-US" sz="2800" b="1" dirty="0" smtClean="0">
                <a:solidFill>
                  <a:srgbClr val="FFFFFF"/>
                </a:solidFill>
                <a:latin typeface="Times New Roman" panose="02020603050405020304" pitchFamily="18" charset="0"/>
                <a:cs typeface="Times New Roman" panose="02020603050405020304" pitchFamily="18" charset="0"/>
              </a:rPr>
              <a:t>Hemoglobin is first dissociated into </a:t>
            </a:r>
            <a:r>
              <a:rPr lang="en-US" sz="2800" b="1" dirty="0" err="1" smtClean="0">
                <a:solidFill>
                  <a:srgbClr val="FFFFFF"/>
                </a:solidFill>
                <a:latin typeface="Times New Roman" panose="02020603050405020304" pitchFamily="18" charset="0"/>
                <a:cs typeface="Times New Roman" panose="02020603050405020304" pitchFamily="18" charset="0"/>
              </a:rPr>
              <a:t>heme</a:t>
            </a:r>
            <a:r>
              <a:rPr lang="en-US" sz="2800" b="1" dirty="0" smtClean="0">
                <a:solidFill>
                  <a:srgbClr val="FFFFFF"/>
                </a:solidFill>
                <a:latin typeface="Times New Roman" panose="02020603050405020304" pitchFamily="18" charset="0"/>
                <a:cs typeface="Times New Roman" panose="02020603050405020304" pitchFamily="18" charset="0"/>
              </a:rPr>
              <a:t> and globin. </a:t>
            </a:r>
          </a:p>
          <a:p>
            <a:pPr marL="457200" indent="-457200" algn="l" rtl="0">
              <a:buFont typeface="+mj-lt"/>
              <a:buAutoNum type="arabicPeriod"/>
              <a:defRPr/>
            </a:pPr>
            <a:r>
              <a:rPr lang="en-US" sz="2800" b="1" dirty="0" smtClean="0">
                <a:solidFill>
                  <a:srgbClr val="FFFFFF"/>
                </a:solidFill>
                <a:latin typeface="Times New Roman" panose="02020603050405020304" pitchFamily="18" charset="0"/>
                <a:cs typeface="Times New Roman" panose="02020603050405020304" pitchFamily="18" charset="0"/>
              </a:rPr>
              <a:t>In the presence of NADPH and O</a:t>
            </a:r>
            <a:r>
              <a:rPr lang="en-US" sz="2800" b="1" baseline="-25000" dirty="0" smtClean="0">
                <a:solidFill>
                  <a:srgbClr val="FFFFFF"/>
                </a:solidFill>
                <a:latin typeface="Times New Roman" panose="02020603050405020304" pitchFamily="18" charset="0"/>
                <a:cs typeface="Times New Roman" panose="02020603050405020304" pitchFamily="18" charset="0"/>
              </a:rPr>
              <a:t>2</a:t>
            </a:r>
            <a:r>
              <a:rPr lang="en-US" sz="2800" b="1" dirty="0" smtClean="0">
                <a:solidFill>
                  <a:srgbClr val="FFFFFF"/>
                </a:solidFill>
                <a:latin typeface="Times New Roman" panose="02020603050405020304" pitchFamily="18" charset="0"/>
                <a:cs typeface="Times New Roman" panose="02020603050405020304" pitchFamily="18" charset="0"/>
              </a:rPr>
              <a:t>, the </a:t>
            </a:r>
            <a:r>
              <a:rPr lang="en-US" sz="2800" b="1" u="sng" dirty="0" err="1" smtClean="0">
                <a:latin typeface="Times New Roman" panose="02020603050405020304" pitchFamily="18" charset="0"/>
                <a:cs typeface="Times New Roman" panose="02020603050405020304" pitchFamily="18" charset="0"/>
              </a:rPr>
              <a:t>Heme</a:t>
            </a:r>
            <a:r>
              <a:rPr lang="en-US" sz="2800" b="1" u="sng" dirty="0" smtClean="0">
                <a:latin typeface="Times New Roman" panose="02020603050405020304" pitchFamily="18" charset="0"/>
                <a:cs typeface="Times New Roman" panose="02020603050405020304" pitchFamily="18" charset="0"/>
              </a:rPr>
              <a:t> oxygenase </a:t>
            </a:r>
            <a:r>
              <a:rPr lang="en-US" sz="2800" b="1" dirty="0" smtClean="0">
                <a:solidFill>
                  <a:srgbClr val="FFFFFF"/>
                </a:solidFill>
                <a:latin typeface="Times New Roman" panose="02020603050405020304" pitchFamily="18" charset="0"/>
                <a:cs typeface="Times New Roman" panose="02020603050405020304" pitchFamily="18" charset="0"/>
              </a:rPr>
              <a:t>enzyme hydroxylates </a:t>
            </a:r>
            <a:r>
              <a:rPr lang="en-US" sz="2800" b="1" dirty="0" err="1" smtClean="0">
                <a:solidFill>
                  <a:srgbClr val="FFFFFF"/>
                </a:solidFill>
                <a:latin typeface="Times New Roman" panose="02020603050405020304" pitchFamily="18" charset="0"/>
                <a:cs typeface="Times New Roman" panose="02020603050405020304" pitchFamily="18" charset="0"/>
              </a:rPr>
              <a:t>Heme</a:t>
            </a:r>
            <a:r>
              <a:rPr lang="en-US" sz="2800" b="1" dirty="0" smtClean="0">
                <a:solidFill>
                  <a:srgbClr val="FFFFFF"/>
                </a:solidFill>
                <a:latin typeface="Times New Roman" panose="02020603050405020304" pitchFamily="18" charset="0"/>
                <a:cs typeface="Times New Roman" panose="02020603050405020304" pitchFamily="18" charset="0"/>
              </a:rPr>
              <a:t>, with a concomitant oxidation of </a:t>
            </a:r>
            <a:r>
              <a:rPr lang="en-US" sz="2800" b="1" dirty="0" err="1" smtClean="0">
                <a:solidFill>
                  <a:srgbClr val="FFFFFF"/>
                </a:solidFill>
                <a:latin typeface="Times New Roman" panose="02020603050405020304" pitchFamily="18" charset="0"/>
                <a:cs typeface="Times New Roman" panose="02020603050405020304" pitchFamily="18" charset="0"/>
              </a:rPr>
              <a:t>ferrus</a:t>
            </a:r>
            <a:r>
              <a:rPr lang="en-US" sz="2800" b="1" dirty="0" smtClean="0">
                <a:solidFill>
                  <a:srgbClr val="FFFFFF"/>
                </a:solidFill>
                <a:latin typeface="Times New Roman" panose="02020603050405020304" pitchFamily="18" charset="0"/>
                <a:cs typeface="Times New Roman" panose="02020603050405020304" pitchFamily="18" charset="0"/>
              </a:rPr>
              <a:t> </a:t>
            </a:r>
            <a:r>
              <a:rPr lang="en-US" sz="2800" b="1" dirty="0">
                <a:solidFill>
                  <a:srgbClr val="FFFFFF"/>
                </a:solidFill>
                <a:latin typeface="Times New Roman" panose="02020603050405020304" pitchFamily="18" charset="0"/>
                <a:cs typeface="Times New Roman" panose="02020603050405020304" pitchFamily="18" charset="0"/>
              </a:rPr>
              <a:t>Fe</a:t>
            </a:r>
            <a:r>
              <a:rPr lang="en-US" sz="2800" b="1" baseline="30000" dirty="0">
                <a:solidFill>
                  <a:srgbClr val="FFFFFF"/>
                </a:solidFill>
                <a:latin typeface="Times New Roman" panose="02020603050405020304" pitchFamily="18" charset="0"/>
                <a:cs typeface="Times New Roman" panose="02020603050405020304" pitchFamily="18" charset="0"/>
              </a:rPr>
              <a:t>2+</a:t>
            </a:r>
            <a:r>
              <a:rPr lang="en-US" sz="2800" b="1" dirty="0" smtClean="0">
                <a:solidFill>
                  <a:srgbClr val="FFFFFF"/>
                </a:solidFill>
                <a:latin typeface="Times New Roman" panose="02020603050405020304" pitchFamily="18" charset="0"/>
                <a:cs typeface="Times New Roman" panose="02020603050405020304" pitchFamily="18" charset="0"/>
              </a:rPr>
              <a:t> iron to ferric Fe</a:t>
            </a:r>
            <a:r>
              <a:rPr lang="en-US" sz="2800" b="1" baseline="30000" dirty="0" smtClean="0">
                <a:solidFill>
                  <a:srgbClr val="FFFFFF"/>
                </a:solidFill>
                <a:latin typeface="Times New Roman" panose="02020603050405020304" pitchFamily="18" charset="0"/>
                <a:cs typeface="Times New Roman" panose="02020603050405020304" pitchFamily="18" charset="0"/>
              </a:rPr>
              <a:t>+3</a:t>
            </a:r>
            <a:r>
              <a:rPr lang="en-US" sz="2800" b="1" dirty="0" smtClean="0">
                <a:solidFill>
                  <a:srgbClr val="FFFFFF"/>
                </a:solidFill>
                <a:latin typeface="Times New Roman" panose="02020603050405020304" pitchFamily="18" charset="0"/>
                <a:cs typeface="Times New Roman" panose="02020603050405020304" pitchFamily="18" charset="0"/>
              </a:rPr>
              <a:t>, and converts it into </a:t>
            </a:r>
            <a:r>
              <a:rPr lang="en-US" sz="2800" b="1" dirty="0" err="1" smtClean="0">
                <a:solidFill>
                  <a:srgbClr val="FFFFFF"/>
                </a:solidFill>
                <a:latin typeface="Times New Roman" panose="02020603050405020304" pitchFamily="18" charset="0"/>
                <a:cs typeface="Times New Roman" panose="02020603050405020304" pitchFamily="18" charset="0"/>
              </a:rPr>
              <a:t>Biliverdin</a:t>
            </a:r>
            <a:r>
              <a:rPr lang="en-US" sz="2800" b="1" dirty="0" smtClean="0">
                <a:solidFill>
                  <a:srgbClr val="FFFFFF"/>
                </a:solidFill>
                <a:latin typeface="Times New Roman" panose="02020603050405020304" pitchFamily="18" charset="0"/>
                <a:cs typeface="Times New Roman" panose="02020603050405020304" pitchFamily="18" charset="0"/>
              </a:rPr>
              <a:t>.   </a:t>
            </a:r>
          </a:p>
          <a:p>
            <a:pPr marL="457200" indent="-457200" algn="l" rtl="0">
              <a:buFont typeface="+mj-lt"/>
              <a:buAutoNum type="arabicPeriod"/>
              <a:defRPr/>
            </a:pPr>
            <a:r>
              <a:rPr lang="en-US" sz="2800" b="1" dirty="0" err="1" smtClean="0">
                <a:solidFill>
                  <a:srgbClr val="FFFFFF"/>
                </a:solidFill>
                <a:latin typeface="Times New Roman" panose="02020603050405020304" pitchFamily="18" charset="0"/>
                <a:cs typeface="Times New Roman" panose="02020603050405020304" pitchFamily="18" charset="0"/>
              </a:rPr>
              <a:t>Biliverdin</a:t>
            </a:r>
            <a:r>
              <a:rPr lang="en-US" sz="2800" b="1" dirty="0" smtClean="0">
                <a:solidFill>
                  <a:srgbClr val="FFFFFF"/>
                </a:solidFill>
                <a:latin typeface="Times New Roman" panose="02020603050405020304" pitchFamily="18" charset="0"/>
                <a:cs typeface="Times New Roman" panose="02020603050405020304" pitchFamily="18" charset="0"/>
              </a:rPr>
              <a:t> is then reduced or converted into </a:t>
            </a:r>
            <a:r>
              <a:rPr lang="en-US" sz="2800" b="1" dirty="0">
                <a:solidFill>
                  <a:srgbClr val="FFFFFF"/>
                </a:solidFill>
                <a:latin typeface="Times New Roman" panose="02020603050405020304" pitchFamily="18" charset="0"/>
                <a:cs typeface="Times New Roman" panose="02020603050405020304" pitchFamily="18" charset="0"/>
              </a:rPr>
              <a:t>bilirubin by </a:t>
            </a:r>
            <a:r>
              <a:rPr lang="en-US" sz="2800" b="1" u="sng" dirty="0" err="1" smtClean="0">
                <a:latin typeface="Times New Roman" panose="02020603050405020304" pitchFamily="18" charset="0"/>
                <a:cs typeface="Times New Roman" panose="02020603050405020304" pitchFamily="18" charset="0"/>
              </a:rPr>
              <a:t>biliverdin</a:t>
            </a:r>
            <a:r>
              <a:rPr lang="en-US" sz="2800" b="1" u="sng" dirty="0" smtClean="0">
                <a:latin typeface="Times New Roman" panose="02020603050405020304" pitchFamily="18" charset="0"/>
                <a:cs typeface="Times New Roman" panose="02020603050405020304" pitchFamily="18" charset="0"/>
              </a:rPr>
              <a:t> </a:t>
            </a:r>
            <a:r>
              <a:rPr lang="en-US" sz="2800" b="1" u="sng" dirty="0" err="1" smtClean="0">
                <a:latin typeface="Times New Roman" panose="02020603050405020304" pitchFamily="18" charset="0"/>
                <a:cs typeface="Times New Roman" panose="02020603050405020304" pitchFamily="18" charset="0"/>
              </a:rPr>
              <a:t>reductase</a:t>
            </a:r>
            <a:r>
              <a:rPr lang="en-US" sz="2800" b="1" u="sng" dirty="0" smtClean="0">
                <a:latin typeface="Times New Roman" panose="02020603050405020304" pitchFamily="18" charset="0"/>
                <a:cs typeface="Times New Roman" panose="02020603050405020304" pitchFamily="18" charset="0"/>
              </a:rPr>
              <a:t> </a:t>
            </a:r>
            <a:r>
              <a:rPr lang="en-US" sz="2800" b="1" dirty="0" smtClean="0">
                <a:solidFill>
                  <a:srgbClr val="FFFFFF"/>
                </a:solidFill>
                <a:latin typeface="Times New Roman" panose="02020603050405020304" pitchFamily="18" charset="0"/>
                <a:cs typeface="Times New Roman" panose="02020603050405020304" pitchFamily="18" charset="0"/>
              </a:rPr>
              <a:t>enzyme. Bilirubin </a:t>
            </a:r>
            <a:r>
              <a:rPr lang="en-US" sz="2800" b="1" dirty="0">
                <a:solidFill>
                  <a:srgbClr val="FFFFFF"/>
                </a:solidFill>
                <a:latin typeface="Times New Roman" panose="02020603050405020304" pitchFamily="18" charset="0"/>
                <a:cs typeface="Times New Roman" panose="02020603050405020304" pitchFamily="18" charset="0"/>
              </a:rPr>
              <a:t>is </a:t>
            </a:r>
            <a:r>
              <a:rPr lang="en-US" sz="2800" b="1" dirty="0" smtClean="0">
                <a:solidFill>
                  <a:srgbClr val="FFFFFF"/>
                </a:solidFill>
                <a:latin typeface="Times New Roman" panose="02020603050405020304" pitchFamily="18" charset="0"/>
                <a:cs typeface="Times New Roman" panose="02020603050405020304" pitchFamily="18" charset="0"/>
              </a:rPr>
              <a:t>transported in blood bound to albumin forming a water soluble compound called </a:t>
            </a:r>
            <a:r>
              <a:rPr lang="en-US" sz="2800" b="1" dirty="0" err="1" smtClean="0">
                <a:solidFill>
                  <a:srgbClr val="FFFFFF"/>
                </a:solidFill>
                <a:latin typeface="Times New Roman" panose="02020603050405020304" pitchFamily="18" charset="0"/>
                <a:cs typeface="Times New Roman" panose="02020603050405020304" pitchFamily="18" charset="0"/>
              </a:rPr>
              <a:t>hemobilirubin</a:t>
            </a:r>
            <a:r>
              <a:rPr lang="en-US" sz="2800" b="1" dirty="0" smtClean="0">
                <a:solidFill>
                  <a:srgbClr val="FFFFFF"/>
                </a:solidFill>
                <a:latin typeface="Times New Roman" panose="02020603050405020304" pitchFamily="18" charset="0"/>
                <a:cs typeface="Times New Roman" panose="02020603050405020304" pitchFamily="18" charset="0"/>
              </a:rPr>
              <a:t> (</a:t>
            </a:r>
            <a:r>
              <a:rPr lang="en-US" sz="2800" b="1" u="sng" dirty="0" smtClean="0">
                <a:solidFill>
                  <a:srgbClr val="FFFFFF"/>
                </a:solidFill>
                <a:latin typeface="Times New Roman" panose="02020603050405020304" pitchFamily="18" charset="0"/>
                <a:cs typeface="Times New Roman" panose="02020603050405020304" pitchFamily="18" charset="0"/>
              </a:rPr>
              <a:t>unconjugated bilirubin, free </a:t>
            </a:r>
            <a:r>
              <a:rPr lang="en-US" sz="2800" b="1" u="sng" dirty="0" smtClean="0">
                <a:solidFill>
                  <a:srgbClr val="FFFFFF"/>
                </a:solidFill>
                <a:latin typeface="Times New Roman" panose="02020603050405020304" pitchFamily="18" charset="0"/>
                <a:cs typeface="Times New Roman" panose="02020603050405020304" pitchFamily="18" charset="0"/>
              </a:rPr>
              <a:t>bilirubin</a:t>
            </a:r>
            <a:r>
              <a:rPr lang="en-US" sz="2800" b="1" u="sng" dirty="0">
                <a:solidFill>
                  <a:srgbClr val="FFFFFF"/>
                </a:solidFill>
                <a:latin typeface="Times New Roman" panose="02020603050405020304" pitchFamily="18" charset="0"/>
                <a:cs typeface="Times New Roman" panose="02020603050405020304" pitchFamily="18" charset="0"/>
              </a:rPr>
              <a:t>, indirect bilirubin</a:t>
            </a:r>
            <a:r>
              <a:rPr lang="en-US" sz="2800" b="1" dirty="0" smtClean="0">
                <a:solidFill>
                  <a:srgbClr val="FFFFFF"/>
                </a:solidFill>
                <a:latin typeface="Times New Roman" panose="02020603050405020304" pitchFamily="18" charset="0"/>
                <a:cs typeface="Times New Roman" panose="02020603050405020304" pitchFamily="18" charset="0"/>
              </a:rPr>
              <a:t>) </a:t>
            </a:r>
            <a:r>
              <a:rPr lang="en-US" sz="2800" b="1" dirty="0" smtClean="0">
                <a:solidFill>
                  <a:srgbClr val="FFFFFF"/>
                </a:solidFill>
                <a:latin typeface="Times New Roman" panose="02020603050405020304" pitchFamily="18" charset="0"/>
                <a:cs typeface="Times New Roman" panose="02020603050405020304" pitchFamily="18" charset="0"/>
              </a:rPr>
              <a:t>which is rapidly transported to hepatocytes</a:t>
            </a:r>
            <a:r>
              <a:rPr lang="en-US" sz="2800" b="1" dirty="0" smtClean="0">
                <a:solidFill>
                  <a:srgbClr val="FFFFFF"/>
                </a:solidFill>
                <a:latin typeface="Times New Roman" panose="02020603050405020304" pitchFamily="18" charset="0"/>
                <a:cs typeface="Times New Roman" panose="02020603050405020304" pitchFamily="18" charset="0"/>
                <a:sym typeface="Symbol" pitchFamily="18" charset="2"/>
              </a:rPr>
              <a:t> for further metabolism (e</a:t>
            </a:r>
            <a:r>
              <a:rPr lang="en-US" sz="2800" b="1" dirty="0" smtClean="0">
                <a:solidFill>
                  <a:srgbClr val="FFFFFF"/>
                </a:solidFill>
                <a:latin typeface="Times New Roman" panose="02020603050405020304" pitchFamily="18" charset="0"/>
                <a:cs typeface="Times New Roman" panose="02020603050405020304" pitchFamily="18" charset="0"/>
              </a:rPr>
              <a:t>ven when bound to albumin, it’s called free bilirubin).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620688"/>
            <a:ext cx="1725960" cy="4763616"/>
          </a:xfrm>
        </p:spPr>
        <p:txBody>
          <a:bodyPr/>
          <a:lstStyle/>
          <a:p>
            <a:endParaRPr lang="en-US"/>
          </a:p>
        </p:txBody>
      </p:sp>
      <p:pic>
        <p:nvPicPr>
          <p:cNvPr id="5" name="Picture 4"/>
          <p:cNvPicPr>
            <a:picLocks noChangeAspect="1"/>
          </p:cNvPicPr>
          <p:nvPr/>
        </p:nvPicPr>
        <p:blipFill>
          <a:blip r:embed="rId2"/>
          <a:stretch>
            <a:fillRect/>
          </a:stretch>
        </p:blipFill>
        <p:spPr>
          <a:xfrm>
            <a:off x="3275856" y="116632"/>
            <a:ext cx="4736842" cy="6526658"/>
          </a:xfrm>
          <a:prstGeom prst="rect">
            <a:avLst/>
          </a:prstGeom>
        </p:spPr>
      </p:pic>
    </p:spTree>
    <p:extLst>
      <p:ext uri="{BB962C8B-B14F-4D97-AF65-F5344CB8AC3E}">
        <p14:creationId xmlns:p14="http://schemas.microsoft.com/office/powerpoint/2010/main" val="2093965760"/>
      </p:ext>
    </p:extLst>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68126" y="0"/>
            <a:ext cx="7772400" cy="1143000"/>
          </a:xfrm>
        </p:spPr>
        <p:txBody>
          <a:bodyPr/>
          <a:lstStyle/>
          <a:p>
            <a:pPr rtl="0"/>
            <a:r>
              <a:rPr lang="en-US" sz="2800" dirty="0" smtClean="0">
                <a:latin typeface="Times New Roman" panose="02020603050405020304" pitchFamily="18" charset="0"/>
                <a:cs typeface="Times New Roman" panose="02020603050405020304" pitchFamily="18" charset="0"/>
              </a:rPr>
              <a:t>Bilirubin Is the Major Component of Bile Pigments, Steps of Excretion (cont.): </a:t>
            </a:r>
            <a:endParaRPr lang="ar-SA" sz="28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51520" y="1164744"/>
            <a:ext cx="8820472" cy="4114800"/>
          </a:xfrm>
        </p:spPr>
        <p:txBody>
          <a:bodyPr/>
          <a:lstStyle/>
          <a:p>
            <a:pPr marL="514350" indent="-514350" algn="l" rtl="0">
              <a:buFont typeface="+mj-lt"/>
              <a:buAutoNum type="arabicPeriod" startAt="4"/>
            </a:pPr>
            <a:r>
              <a:rPr lang="en-US" sz="2800" b="1" dirty="0" smtClean="0">
                <a:solidFill>
                  <a:srgbClr val="FFFFFF"/>
                </a:solidFill>
                <a:latin typeface="Times New Roman" panose="02020603050405020304" pitchFamily="18" charset="0"/>
                <a:cs typeface="Times New Roman" panose="02020603050405020304" pitchFamily="18" charset="0"/>
              </a:rPr>
              <a:t>The </a:t>
            </a:r>
            <a:r>
              <a:rPr lang="en-US" sz="2800" b="1" dirty="0">
                <a:solidFill>
                  <a:srgbClr val="FFFFFF"/>
                </a:solidFill>
                <a:latin typeface="Times New Roman" panose="02020603050405020304" pitchFamily="18" charset="0"/>
                <a:cs typeface="Times New Roman" panose="02020603050405020304" pitchFamily="18" charset="0"/>
              </a:rPr>
              <a:t>liver removes bilirubin from the circulation rapidly, </a:t>
            </a:r>
            <a:r>
              <a:rPr lang="en-US" sz="2800" b="1" dirty="0">
                <a:solidFill>
                  <a:srgbClr val="FFFFFF"/>
                </a:solidFill>
                <a:latin typeface="Times New Roman" panose="02020603050405020304" pitchFamily="18" charset="0"/>
                <a:cs typeface="Times New Roman" panose="02020603050405020304" pitchFamily="18" charset="0"/>
                <a:sym typeface="Symbol" pitchFamily="18" charset="2"/>
              </a:rPr>
              <a:t>mediated by a carrier protein (</a:t>
            </a:r>
            <a:r>
              <a:rPr lang="en-US" sz="2800" b="1" dirty="0">
                <a:latin typeface="Times New Roman" panose="02020603050405020304" pitchFamily="18" charset="0"/>
                <a:cs typeface="Times New Roman" panose="02020603050405020304" pitchFamily="18" charset="0"/>
                <a:sym typeface="Symbol" pitchFamily="18" charset="2"/>
              </a:rPr>
              <a:t>receptor</a:t>
            </a:r>
            <a:r>
              <a:rPr lang="en-US" sz="2800" b="1" dirty="0">
                <a:solidFill>
                  <a:srgbClr val="FFFFFF"/>
                </a:solidFill>
                <a:latin typeface="Times New Roman" panose="02020603050405020304" pitchFamily="18" charset="0"/>
                <a:cs typeface="Times New Roman" panose="02020603050405020304" pitchFamily="18" charset="0"/>
                <a:sym typeface="Symbol" pitchFamily="18" charset="2"/>
              </a:rPr>
              <a:t>), </a:t>
            </a:r>
            <a:r>
              <a:rPr lang="en-US" sz="2800" b="1" dirty="0">
                <a:solidFill>
                  <a:srgbClr val="FFFFFF"/>
                </a:solidFill>
                <a:latin typeface="Times New Roman" panose="02020603050405020304" pitchFamily="18" charset="0"/>
                <a:cs typeface="Times New Roman" panose="02020603050405020304" pitchFamily="18" charset="0"/>
              </a:rPr>
              <a:t>and conjugates most of it with glucuronic acid and only 10% with sulfate. This reaction is catalyzed by the enzyme </a:t>
            </a:r>
            <a:r>
              <a:rPr lang="en-US" sz="2800" b="1" u="sng" dirty="0" err="1">
                <a:latin typeface="Times New Roman" panose="02020603050405020304" pitchFamily="18" charset="0"/>
                <a:cs typeface="Times New Roman" panose="02020603050405020304" pitchFamily="18" charset="0"/>
              </a:rPr>
              <a:t>glucuronyl</a:t>
            </a:r>
            <a:r>
              <a:rPr lang="en-US" sz="2800" b="1" u="sng" dirty="0">
                <a:latin typeface="Times New Roman" panose="02020603050405020304" pitchFamily="18" charset="0"/>
                <a:cs typeface="Times New Roman" panose="02020603050405020304" pitchFamily="18" charset="0"/>
              </a:rPr>
              <a:t> transferase </a:t>
            </a:r>
            <a:r>
              <a:rPr lang="en-US" sz="2800" b="1" dirty="0">
                <a:solidFill>
                  <a:srgbClr val="FFFFFF"/>
                </a:solidFill>
                <a:latin typeface="Times New Roman" panose="02020603050405020304" pitchFamily="18" charset="0"/>
                <a:cs typeface="Times New Roman" panose="02020603050405020304" pitchFamily="18" charset="0"/>
              </a:rPr>
              <a:t>in the smooth endoplasmic reticulum to have </a:t>
            </a:r>
            <a:r>
              <a:rPr lang="en-US" sz="2800" b="1" u="sng" dirty="0">
                <a:solidFill>
                  <a:srgbClr val="FFFFFF"/>
                </a:solidFill>
                <a:latin typeface="Times New Roman" panose="02020603050405020304" pitchFamily="18" charset="0"/>
                <a:cs typeface="Times New Roman" panose="02020603050405020304" pitchFamily="18" charset="0"/>
              </a:rPr>
              <a:t>conjugated bilirubin</a:t>
            </a:r>
            <a:r>
              <a:rPr lang="en-US" sz="2800" b="1" dirty="0">
                <a:solidFill>
                  <a:srgbClr val="FFFFFF"/>
                </a:solidFill>
                <a:latin typeface="Times New Roman" panose="02020603050405020304" pitchFamily="18" charset="0"/>
                <a:cs typeface="Times New Roman" panose="02020603050405020304" pitchFamily="18" charset="0"/>
              </a:rPr>
              <a:t>, which is more water soluble than bilirubin. </a:t>
            </a:r>
            <a:endParaRPr lang="en-US" sz="2800" b="1" dirty="0" smtClean="0">
              <a:solidFill>
                <a:srgbClr val="FFFFFF"/>
              </a:solidFill>
              <a:latin typeface="Times New Roman" panose="02020603050405020304" pitchFamily="18" charset="0"/>
              <a:cs typeface="Times New Roman" panose="02020603050405020304" pitchFamily="18" charset="0"/>
            </a:endParaRPr>
          </a:p>
          <a:p>
            <a:pPr marL="514350" indent="-514350" algn="l" rtl="0">
              <a:buFont typeface="+mj-lt"/>
              <a:buAutoNum type="arabicPeriod" startAt="5"/>
              <a:defRPr/>
            </a:pPr>
            <a:r>
              <a:rPr lang="en-US" sz="2800" b="1" dirty="0">
                <a:solidFill>
                  <a:srgbClr val="FFFFFF"/>
                </a:solidFill>
                <a:latin typeface="Times New Roman" panose="02020603050405020304" pitchFamily="18" charset="0"/>
                <a:cs typeface="Times New Roman" panose="02020603050405020304" pitchFamily="18" charset="0"/>
              </a:rPr>
              <a:t>The bilirubin-glucuronide (</a:t>
            </a:r>
            <a:r>
              <a:rPr lang="en-US" sz="2800" b="1" dirty="0">
                <a:latin typeface="Times New Roman" panose="02020603050405020304" pitchFamily="18" charset="0"/>
                <a:cs typeface="Times New Roman" panose="02020603050405020304" pitchFamily="18" charset="0"/>
              </a:rPr>
              <a:t>conjugated </a:t>
            </a:r>
            <a:r>
              <a:rPr lang="en-US" sz="2800" b="1" dirty="0" smtClean="0">
                <a:latin typeface="Times New Roman" panose="02020603050405020304" pitchFamily="18" charset="0"/>
                <a:cs typeface="Times New Roman" panose="02020603050405020304" pitchFamily="18" charset="0"/>
              </a:rPr>
              <a:t>bilirubin, direct </a:t>
            </a:r>
            <a:r>
              <a:rPr lang="en-US" sz="2800" b="1" dirty="0">
                <a:latin typeface="Times New Roman" panose="02020603050405020304" pitchFamily="18" charset="0"/>
                <a:cs typeface="Times New Roman" panose="02020603050405020304" pitchFamily="18" charset="0"/>
              </a:rPr>
              <a:t>bilirubin</a:t>
            </a:r>
            <a:r>
              <a:rPr lang="en-US" sz="2800" b="1" dirty="0" smtClean="0">
                <a:solidFill>
                  <a:srgbClr val="FFFFFF"/>
                </a:solidFill>
                <a:latin typeface="Times New Roman" panose="02020603050405020304" pitchFamily="18" charset="0"/>
                <a:cs typeface="Times New Roman" panose="02020603050405020304" pitchFamily="18" charset="0"/>
              </a:rPr>
              <a:t>) </a:t>
            </a:r>
            <a:r>
              <a:rPr lang="en-US" sz="2800" b="1" dirty="0">
                <a:solidFill>
                  <a:srgbClr val="FFFFFF"/>
                </a:solidFill>
                <a:latin typeface="Times New Roman" panose="02020603050405020304" pitchFamily="18" charset="0"/>
                <a:cs typeface="Times New Roman" panose="02020603050405020304" pitchFamily="18" charset="0"/>
              </a:rPr>
              <a:t>is secreted into the bile canaliculi through an </a:t>
            </a:r>
            <a:r>
              <a:rPr lang="en-US" sz="2800" b="1" u="sng" dirty="0">
                <a:latin typeface="Times New Roman" panose="02020603050405020304" pitchFamily="18" charset="0"/>
                <a:cs typeface="Times New Roman" panose="02020603050405020304" pitchFamily="18" charset="0"/>
              </a:rPr>
              <a:t>active carrier-mediated process</a:t>
            </a:r>
            <a:r>
              <a:rPr lang="en-US" sz="2800" b="1" u="sng" dirty="0">
                <a:solidFill>
                  <a:srgbClr val="FFFFFF"/>
                </a:solidFill>
                <a:latin typeface="Times New Roman" panose="02020603050405020304" pitchFamily="18" charset="0"/>
                <a:cs typeface="Times New Roman" panose="02020603050405020304" pitchFamily="18" charset="0"/>
              </a:rPr>
              <a:t>.</a:t>
            </a:r>
          </a:p>
          <a:p>
            <a:pPr marL="0" indent="0" algn="l" rtl="0">
              <a:buNone/>
              <a:defRPr/>
            </a:pPr>
            <a:r>
              <a:rPr lang="en-US" sz="2800" b="1" dirty="0">
                <a:latin typeface="Times New Roman" panose="02020603050405020304" pitchFamily="18" charset="0"/>
                <a:cs typeface="Times New Roman" panose="02020603050405020304" pitchFamily="18" charset="0"/>
              </a:rPr>
              <a:t>Note: the unconjugated bilirubin is normally not secreted</a:t>
            </a:r>
            <a:r>
              <a:rPr lang="en-US" sz="2800" b="1" dirty="0" smtClean="0">
                <a:latin typeface="Times New Roman" panose="02020603050405020304" pitchFamily="18" charset="0"/>
                <a:cs typeface="Times New Roman" panose="02020603050405020304" pitchFamily="18" charset="0"/>
              </a:rPr>
              <a:t>.</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898736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908720"/>
          </a:xfrm>
        </p:spPr>
        <p:txBody>
          <a:bodyPr/>
          <a:lstStyle/>
          <a:p>
            <a:pPr rtl="0"/>
            <a:r>
              <a:rPr lang="en-US" sz="2800" dirty="0" smtClean="0">
                <a:latin typeface="Times New Roman" panose="02020603050405020304" pitchFamily="18" charset="0"/>
                <a:cs typeface="Times New Roman" panose="02020603050405020304" pitchFamily="18" charset="0"/>
              </a:rPr>
              <a:t>Bilirubin Is the Major Component of Bile Pigments,</a:t>
            </a:r>
            <a:br>
              <a:rPr lang="en-US" sz="2800" dirty="0" smtClean="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Steps of Excretion (cont.): </a:t>
            </a:r>
            <a:endParaRPr lang="ar-SA" sz="2800" dirty="0" smtClean="0">
              <a:latin typeface="Times New Roman" panose="02020603050405020304" pitchFamily="18" charset="0"/>
              <a:cs typeface="Times New Roman" panose="02020603050405020304" pitchFamily="18" charset="0"/>
            </a:endParaRPr>
          </a:p>
        </p:txBody>
      </p:sp>
      <p:sp>
        <p:nvSpPr>
          <p:cNvPr id="39939" name="Content Placeholder 2"/>
          <p:cNvSpPr>
            <a:spLocks noGrp="1"/>
          </p:cNvSpPr>
          <p:nvPr>
            <p:ph idx="1"/>
          </p:nvPr>
        </p:nvSpPr>
        <p:spPr>
          <a:xfrm>
            <a:off x="35496" y="970384"/>
            <a:ext cx="8991600" cy="4114800"/>
          </a:xfrm>
        </p:spPr>
        <p:txBody>
          <a:bodyPr>
            <a:noAutofit/>
          </a:bodyPr>
          <a:lstStyle/>
          <a:p>
            <a:pPr marL="514350" indent="-514350" algn="l" rtl="0">
              <a:buFont typeface="+mj-lt"/>
              <a:buAutoNum type="arabicPeriod" startAt="6"/>
              <a:defRPr/>
            </a:pPr>
            <a:r>
              <a:rPr lang="en-US" sz="2800" b="1" dirty="0" smtClean="0">
                <a:solidFill>
                  <a:srgbClr val="FFFFFF"/>
                </a:solidFill>
                <a:latin typeface="Times New Roman" panose="02020603050405020304" pitchFamily="18" charset="0"/>
                <a:cs typeface="Times New Roman" panose="02020603050405020304" pitchFamily="18" charset="0"/>
              </a:rPr>
              <a:t>In the small intestine, bilirubin glucuronide is poorly absorbed. In the </a:t>
            </a:r>
            <a:r>
              <a:rPr lang="en-US" sz="2800" b="1" dirty="0" smtClean="0">
                <a:solidFill>
                  <a:srgbClr val="FFFFFF"/>
                </a:solidFill>
                <a:latin typeface="Times New Roman" panose="02020603050405020304" pitchFamily="18" charset="0"/>
                <a:cs typeface="Times New Roman" panose="02020603050405020304" pitchFamily="18" charset="0"/>
              </a:rPr>
              <a:t>gut (</a:t>
            </a:r>
            <a:r>
              <a:rPr lang="en-US" sz="2800" b="1" dirty="0" smtClean="0">
                <a:latin typeface="Times New Roman" panose="02020603050405020304" pitchFamily="18" charset="0"/>
                <a:cs typeface="Times New Roman" panose="02020603050405020304" pitchFamily="18" charset="0"/>
              </a:rPr>
              <a:t>colon</a:t>
            </a:r>
            <a:r>
              <a:rPr lang="en-US" sz="2800" b="1" dirty="0" smtClean="0">
                <a:solidFill>
                  <a:srgbClr val="FFFFFF"/>
                </a:solidFill>
                <a:latin typeface="Times New Roman" panose="02020603050405020304" pitchFamily="18" charset="0"/>
                <a:cs typeface="Times New Roman" panose="02020603050405020304" pitchFamily="18" charset="0"/>
              </a:rPr>
              <a:t>), </a:t>
            </a:r>
            <a:r>
              <a:rPr lang="en-US" sz="2800" b="1" dirty="0" smtClean="0">
                <a:solidFill>
                  <a:srgbClr val="FFFFFF"/>
                </a:solidFill>
                <a:latin typeface="Times New Roman" panose="02020603050405020304" pitchFamily="18" charset="0"/>
                <a:cs typeface="Times New Roman" panose="02020603050405020304" pitchFamily="18" charset="0"/>
              </a:rPr>
              <a:t>however, bacteria </a:t>
            </a:r>
            <a:r>
              <a:rPr lang="en-US" sz="2800" b="1" dirty="0" err="1" smtClean="0">
                <a:solidFill>
                  <a:srgbClr val="FFFFFF"/>
                </a:solidFill>
                <a:latin typeface="Times New Roman" panose="02020603050405020304" pitchFamily="18" charset="0"/>
                <a:cs typeface="Times New Roman" panose="02020603050405020304" pitchFamily="18" charset="0"/>
              </a:rPr>
              <a:t>deconjugate</a:t>
            </a:r>
            <a:r>
              <a:rPr lang="en-US" sz="2800" b="1" dirty="0" smtClean="0">
                <a:solidFill>
                  <a:srgbClr val="FFFFFF"/>
                </a:solidFill>
                <a:latin typeface="Times New Roman" panose="02020603050405020304" pitchFamily="18" charset="0"/>
                <a:cs typeface="Times New Roman" panose="02020603050405020304" pitchFamily="18" charset="0"/>
              </a:rPr>
              <a:t> </a:t>
            </a:r>
            <a:r>
              <a:rPr lang="en-US" sz="2800" b="1" dirty="0">
                <a:solidFill>
                  <a:srgbClr val="FFFFFF"/>
                </a:solidFill>
                <a:latin typeface="Times New Roman" panose="02020603050405020304" pitchFamily="18" charset="0"/>
                <a:cs typeface="Times New Roman" panose="02020603050405020304" pitchFamily="18" charset="0"/>
              </a:rPr>
              <a:t>it </a:t>
            </a:r>
            <a:r>
              <a:rPr lang="en-US" sz="2800" b="1" dirty="0" smtClean="0">
                <a:solidFill>
                  <a:srgbClr val="FFFFFF"/>
                </a:solidFill>
                <a:latin typeface="Times New Roman" panose="02020603050405020304" pitchFamily="18" charset="0"/>
                <a:cs typeface="Times New Roman" panose="02020603050405020304" pitchFamily="18" charset="0"/>
              </a:rPr>
              <a:t>back to bilirubin, and convert it to the highly soluble colorless compound called </a:t>
            </a:r>
            <a:r>
              <a:rPr lang="en-US" sz="2800" b="1" u="sng" dirty="0">
                <a:solidFill>
                  <a:srgbClr val="FFFFFF"/>
                </a:solidFill>
                <a:latin typeface="Times New Roman" panose="02020603050405020304" pitchFamily="18" charset="0"/>
                <a:cs typeface="Times New Roman" panose="02020603050405020304" pitchFamily="18" charset="0"/>
              </a:rPr>
              <a:t>U</a:t>
            </a:r>
            <a:r>
              <a:rPr lang="en-US" sz="2800" b="1" u="sng" dirty="0" smtClean="0">
                <a:solidFill>
                  <a:srgbClr val="FFFFFF"/>
                </a:solidFill>
                <a:latin typeface="Times New Roman" panose="02020603050405020304" pitchFamily="18" charset="0"/>
                <a:cs typeface="Times New Roman" panose="02020603050405020304" pitchFamily="18" charset="0"/>
              </a:rPr>
              <a:t>robilinogen</a:t>
            </a:r>
            <a:r>
              <a:rPr lang="en-US" sz="2800" b="1" dirty="0" smtClean="0">
                <a:solidFill>
                  <a:srgbClr val="FFFFFF"/>
                </a:solidFill>
                <a:latin typeface="Times New Roman" panose="02020603050405020304" pitchFamily="18" charset="0"/>
                <a:cs typeface="Times New Roman" panose="02020603050405020304" pitchFamily="18" charset="0"/>
              </a:rPr>
              <a:t>. </a:t>
            </a:r>
          </a:p>
          <a:p>
            <a:pPr marL="514350" indent="-514350" algn="l" rtl="0">
              <a:buFont typeface="+mj-lt"/>
              <a:buAutoNum type="arabicPeriod" startAt="6"/>
              <a:defRPr/>
            </a:pPr>
            <a:r>
              <a:rPr lang="en-US" sz="2800" b="1" dirty="0" smtClean="0">
                <a:solidFill>
                  <a:srgbClr val="FFFFFF"/>
                </a:solidFill>
                <a:latin typeface="Times New Roman" panose="02020603050405020304" pitchFamily="18" charset="0"/>
                <a:cs typeface="Times New Roman" panose="02020603050405020304" pitchFamily="18" charset="0"/>
              </a:rPr>
              <a:t>Only 20% of Urobilinogen can be absorbed by the small intestine (</a:t>
            </a:r>
            <a:r>
              <a:rPr lang="en-US" sz="2800" b="1" u="sng" dirty="0" smtClean="0">
                <a:latin typeface="Times New Roman" panose="02020603050405020304" pitchFamily="18" charset="0"/>
                <a:cs typeface="Times New Roman" panose="02020603050405020304" pitchFamily="18" charset="0"/>
              </a:rPr>
              <a:t>this represents the enterohepatic circulation of bile pigments</a:t>
            </a:r>
            <a:r>
              <a:rPr lang="en-US" sz="2800" b="1" dirty="0" smtClean="0">
                <a:solidFill>
                  <a:srgbClr val="FFFFFF"/>
                </a:solidFill>
                <a:latin typeface="Times New Roman" panose="02020603050405020304" pitchFamily="18" charset="0"/>
                <a:cs typeface="Times New Roman" panose="02020603050405020304" pitchFamily="18" charset="0"/>
              </a:rPr>
              <a:t>). 70% of the Urobilinogen can be oxidized in the large intestine to </a:t>
            </a:r>
            <a:r>
              <a:rPr lang="en-US" sz="2800" b="1" dirty="0" err="1" smtClean="0">
                <a:solidFill>
                  <a:srgbClr val="FFFFFF"/>
                </a:solidFill>
                <a:latin typeface="Times New Roman" panose="02020603050405020304" pitchFamily="18" charset="0"/>
                <a:cs typeface="Times New Roman" panose="02020603050405020304" pitchFamily="18" charset="0"/>
              </a:rPr>
              <a:t>Stercobilin</a:t>
            </a:r>
            <a:r>
              <a:rPr lang="en-US" sz="2800" b="1" dirty="0" smtClean="0">
                <a:solidFill>
                  <a:srgbClr val="FFFFFF"/>
                </a:solidFill>
                <a:latin typeface="Times New Roman" panose="02020603050405020304" pitchFamily="18" charset="0"/>
                <a:cs typeface="Times New Roman" panose="02020603050405020304" pitchFamily="18" charset="0"/>
              </a:rPr>
              <a:t> (by bacteria). </a:t>
            </a:r>
          </a:p>
          <a:p>
            <a:pPr marL="0" indent="0" algn="l" rtl="0">
              <a:buNone/>
              <a:defRPr/>
            </a:pPr>
            <a:r>
              <a:rPr lang="en-US" sz="2400" b="1" u="sng" dirty="0" smtClean="0">
                <a:solidFill>
                  <a:srgbClr val="FFFFFF"/>
                </a:solidFill>
                <a:latin typeface="Times New Roman" panose="02020603050405020304" pitchFamily="18" charset="0"/>
                <a:cs typeface="Times New Roman" panose="02020603050405020304" pitchFamily="18" charset="0"/>
              </a:rPr>
              <a:t>Urobilinogen is excreted in either urine (where it is converted to yellow </a:t>
            </a:r>
            <a:r>
              <a:rPr lang="en-US" sz="2400" b="1" u="sng" dirty="0" err="1">
                <a:solidFill>
                  <a:srgbClr val="FFFFFF"/>
                </a:solidFill>
                <a:latin typeface="Times New Roman" panose="02020603050405020304" pitchFamily="18" charset="0"/>
                <a:cs typeface="Times New Roman" panose="02020603050405020304" pitchFamily="18" charset="0"/>
              </a:rPr>
              <a:t>U</a:t>
            </a:r>
            <a:r>
              <a:rPr lang="en-US" sz="2400" b="1" u="sng" dirty="0" err="1" smtClean="0">
                <a:solidFill>
                  <a:srgbClr val="FFFFFF"/>
                </a:solidFill>
                <a:latin typeface="Times New Roman" panose="02020603050405020304" pitchFamily="18" charset="0"/>
                <a:cs typeface="Times New Roman" panose="02020603050405020304" pitchFamily="18" charset="0"/>
              </a:rPr>
              <a:t>robilin</a:t>
            </a:r>
            <a:r>
              <a:rPr lang="en-US" sz="2400" b="1" u="sng" dirty="0" smtClean="0">
                <a:solidFill>
                  <a:srgbClr val="FFFFFF"/>
                </a:solidFill>
                <a:latin typeface="Times New Roman" panose="02020603050405020304" pitchFamily="18" charset="0"/>
                <a:cs typeface="Times New Roman" panose="02020603050405020304" pitchFamily="18" charset="0"/>
              </a:rPr>
              <a:t> in the urine, after exposure to air in the urine) or fesses (after it is converted to </a:t>
            </a:r>
            <a:r>
              <a:rPr lang="en-US" sz="2400" b="1" dirty="0" err="1" smtClean="0">
                <a:solidFill>
                  <a:srgbClr val="FFFFFF"/>
                </a:solidFill>
                <a:latin typeface="Times New Roman" panose="02020603050405020304" pitchFamily="18" charset="0"/>
                <a:cs typeface="Times New Roman" panose="02020603050405020304" pitchFamily="18" charset="0"/>
              </a:rPr>
              <a:t>Stercobilin</a:t>
            </a:r>
            <a:r>
              <a:rPr lang="en-US" sz="2400" b="1" dirty="0" smtClean="0">
                <a:solidFill>
                  <a:srgbClr val="FFFFFF"/>
                </a:solidFill>
                <a:latin typeface="Times New Roman" panose="02020603050405020304" pitchFamily="18" charset="0"/>
                <a:cs typeface="Times New Roman" panose="02020603050405020304" pitchFamily="18" charset="0"/>
              </a:rPr>
              <a:t> which is responsible for the brown color of fesses).</a:t>
            </a:r>
            <a:endParaRPr lang="ar-SA" sz="2400" b="1" dirty="0" smtClean="0">
              <a:solidFill>
                <a:srgbClr val="FFFFFF"/>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0" y="404664"/>
            <a:ext cx="9144001" cy="544488"/>
          </a:xfrm>
        </p:spPr>
        <p:txBody>
          <a:bodyPr/>
          <a:lstStyle/>
          <a:p>
            <a:r>
              <a:rPr lang="en-US" sz="3600" dirty="0" smtClean="0">
                <a:latin typeface="Times New Roman" panose="02020603050405020304" pitchFamily="18" charset="0"/>
                <a:cs typeface="Times New Roman" panose="02020603050405020304" pitchFamily="18" charset="0"/>
              </a:rPr>
              <a:t>Bilirubin Is the Major Component of Bile Pigments (cont.)</a:t>
            </a:r>
            <a:endParaRPr lang="ar-SA" sz="3600" dirty="0" smtClean="0">
              <a:latin typeface="Times New Roman" panose="02020603050405020304" pitchFamily="18" charset="0"/>
              <a:cs typeface="Times New Roman" panose="02020603050405020304" pitchFamily="18" charset="0"/>
            </a:endParaRPr>
          </a:p>
        </p:txBody>
      </p:sp>
      <p:sp>
        <p:nvSpPr>
          <p:cNvPr id="41987" name="Content Placeholder 2"/>
          <p:cNvSpPr>
            <a:spLocks noGrp="1"/>
          </p:cNvSpPr>
          <p:nvPr>
            <p:ph idx="1"/>
          </p:nvPr>
        </p:nvSpPr>
        <p:spPr>
          <a:xfrm>
            <a:off x="-396552" y="1268760"/>
            <a:ext cx="9289032" cy="4114800"/>
          </a:xfrm>
        </p:spPr>
        <p:txBody>
          <a:bodyPr>
            <a:noAutofit/>
          </a:bodyPr>
          <a:lstStyle/>
          <a:p>
            <a:pPr marL="514350" indent="0" algn="l" rtl="0" eaLnBrk="1" hangingPunct="1">
              <a:buFontTx/>
              <a:buNone/>
              <a:defRPr/>
            </a:pPr>
            <a:r>
              <a:rPr lang="en-US" sz="2800" b="1" u="sng" dirty="0" smtClean="0">
                <a:latin typeface="Times New Roman" panose="02020603050405020304" pitchFamily="18" charset="0"/>
                <a:cs typeface="Times New Roman" panose="02020603050405020304" pitchFamily="18" charset="0"/>
              </a:rPr>
              <a:t>Fate of the </a:t>
            </a:r>
            <a:r>
              <a:rPr lang="en-US" sz="2800" b="1" u="sng" dirty="0" err="1" smtClean="0">
                <a:latin typeface="Times New Roman" panose="02020603050405020304" pitchFamily="18" charset="0"/>
                <a:cs typeface="Times New Roman" panose="02020603050405020304" pitchFamily="18" charset="0"/>
              </a:rPr>
              <a:t>bilirubin-glucuronide</a:t>
            </a:r>
            <a:r>
              <a:rPr lang="en-US" sz="2800" b="1" u="sng" dirty="0" smtClean="0">
                <a:latin typeface="Times New Roman" panose="02020603050405020304" pitchFamily="18" charset="0"/>
                <a:cs typeface="Times New Roman" panose="02020603050405020304" pitchFamily="18" charset="0"/>
              </a:rPr>
              <a:t> (conjugated </a:t>
            </a:r>
            <a:r>
              <a:rPr lang="en-US" sz="2800" b="1" u="sng" dirty="0" err="1" smtClean="0">
                <a:latin typeface="Times New Roman" panose="02020603050405020304" pitchFamily="18" charset="0"/>
                <a:cs typeface="Times New Roman" panose="02020603050405020304" pitchFamily="18" charset="0"/>
              </a:rPr>
              <a:t>bilirubin</a:t>
            </a:r>
            <a:r>
              <a:rPr lang="en-US" sz="2800" b="1" u="sng" dirty="0" smtClean="0">
                <a:latin typeface="Times New Roman" panose="02020603050405020304" pitchFamily="18" charset="0"/>
                <a:cs typeface="Times New Roman" panose="02020603050405020304" pitchFamily="18" charset="0"/>
              </a:rPr>
              <a:t>) after they leave the </a:t>
            </a:r>
            <a:r>
              <a:rPr lang="en-US" sz="2800" b="1" u="sng" dirty="0" err="1" smtClean="0">
                <a:latin typeface="Times New Roman" panose="02020603050405020304" pitchFamily="18" charset="0"/>
                <a:cs typeface="Times New Roman" panose="02020603050405020304" pitchFamily="18" charset="0"/>
              </a:rPr>
              <a:t>hepatocyes</a:t>
            </a:r>
            <a:r>
              <a:rPr lang="en-US" sz="2800" b="1" u="sng" dirty="0" smtClean="0">
                <a:latin typeface="Times New Roman" panose="02020603050405020304" pitchFamily="18" charset="0"/>
                <a:cs typeface="Times New Roman" panose="02020603050405020304" pitchFamily="18" charset="0"/>
              </a:rPr>
              <a:t> (liver):</a:t>
            </a:r>
          </a:p>
          <a:p>
            <a:pPr marL="971550" indent="-457200" algn="l" rtl="0" eaLnBrk="1" hangingPunct="1">
              <a:buFont typeface="Arial" pitchFamily="34" charset="0"/>
              <a:buChar char="•"/>
              <a:defRPr/>
            </a:pPr>
            <a:r>
              <a:rPr lang="en-US" sz="2800" b="1" dirty="0" smtClean="0">
                <a:solidFill>
                  <a:srgbClr val="FFFFFF"/>
                </a:solidFill>
                <a:latin typeface="Times New Roman" panose="02020603050405020304" pitchFamily="18" charset="0"/>
                <a:cs typeface="Times New Roman" panose="02020603050405020304" pitchFamily="18" charset="0"/>
              </a:rPr>
              <a:t>A small portion of the conjugated </a:t>
            </a:r>
            <a:r>
              <a:rPr lang="en-US" sz="2800" b="1" dirty="0" err="1" smtClean="0">
                <a:solidFill>
                  <a:srgbClr val="FFFFFF"/>
                </a:solidFill>
                <a:latin typeface="Times New Roman" panose="02020603050405020304" pitchFamily="18" charset="0"/>
                <a:cs typeface="Times New Roman" panose="02020603050405020304" pitchFamily="18" charset="0"/>
              </a:rPr>
              <a:t>bilirubin</a:t>
            </a:r>
            <a:r>
              <a:rPr lang="en-US" sz="2800" b="1" dirty="0" smtClean="0">
                <a:solidFill>
                  <a:srgbClr val="FFFFFF"/>
                </a:solidFill>
                <a:latin typeface="Times New Roman" panose="02020603050405020304" pitchFamily="18" charset="0"/>
                <a:cs typeface="Times New Roman" panose="02020603050405020304" pitchFamily="18" charset="0"/>
              </a:rPr>
              <a:t> returns to the plasma either directly into the liver sinusoids or indirectly by absorption into the blood from the bile ducts or </a:t>
            </a:r>
            <a:r>
              <a:rPr lang="en-US" sz="2800" b="1" dirty="0" err="1" smtClean="0">
                <a:solidFill>
                  <a:srgbClr val="FFFFFF"/>
                </a:solidFill>
                <a:latin typeface="Times New Roman" panose="02020603050405020304" pitchFamily="18" charset="0"/>
                <a:cs typeface="Times New Roman" panose="02020603050405020304" pitchFamily="18" charset="0"/>
              </a:rPr>
              <a:t>lymphatics</a:t>
            </a:r>
            <a:r>
              <a:rPr lang="en-US" sz="2800" b="1" dirty="0" smtClean="0">
                <a:solidFill>
                  <a:srgbClr val="FFFFFF"/>
                </a:solidFill>
                <a:latin typeface="Times New Roman" panose="02020603050405020304" pitchFamily="18" charset="0"/>
                <a:cs typeface="Times New Roman" panose="02020603050405020304" pitchFamily="18" charset="0"/>
              </a:rPr>
              <a:t>. This represents 10% only).</a:t>
            </a:r>
          </a:p>
          <a:p>
            <a:pPr marL="971550" indent="-457200" algn="l" rtl="0" eaLnBrk="1" hangingPunct="1">
              <a:buFont typeface="Arial" pitchFamily="34" charset="0"/>
              <a:buChar char="•"/>
              <a:defRPr/>
            </a:pPr>
            <a:r>
              <a:rPr lang="en-US" sz="2800" b="1" dirty="0" smtClean="0">
                <a:latin typeface="Times New Roman" panose="02020603050405020304" pitchFamily="18" charset="0"/>
                <a:cs typeface="Times New Roman" panose="02020603050405020304" pitchFamily="18" charset="0"/>
              </a:rPr>
              <a:t>This causes a small portion of the </a:t>
            </a:r>
            <a:r>
              <a:rPr lang="en-US" sz="2800" b="1" dirty="0" err="1" smtClean="0">
                <a:latin typeface="Times New Roman" panose="02020603050405020304" pitchFamily="18" charset="0"/>
                <a:cs typeface="Times New Roman" panose="02020603050405020304" pitchFamily="18" charset="0"/>
              </a:rPr>
              <a:t>bilirubin</a:t>
            </a:r>
            <a:r>
              <a:rPr lang="en-US" sz="2800" b="1" dirty="0" smtClean="0">
                <a:latin typeface="Times New Roman" panose="02020603050405020304" pitchFamily="18" charset="0"/>
                <a:cs typeface="Times New Roman" panose="02020603050405020304" pitchFamily="18" charset="0"/>
              </a:rPr>
              <a:t> in the extracellular fluid always to be of the conjugated type rather than of the free type</a:t>
            </a:r>
            <a:r>
              <a:rPr lang="en-US" sz="2800" b="1" dirty="0" smtClean="0">
                <a:solidFill>
                  <a:srgbClr val="FFFFFF"/>
                </a:solidFill>
                <a:latin typeface="Times New Roman" panose="02020603050405020304" pitchFamily="18" charset="0"/>
                <a:cs typeface="Times New Roman" panose="02020603050405020304" pitchFamily="18" charset="0"/>
              </a:rPr>
              <a:t>. These conjugated bilirubin that escaped into the blood, they bind less tightly to albumin &amp; are excreted readily in the urine</a:t>
            </a:r>
            <a:r>
              <a:rPr lang="en-US" sz="2800" b="1" dirty="0" smtClean="0">
                <a:solidFill>
                  <a:srgbClr val="FFFFFF"/>
                </a:solidFill>
                <a:latin typeface="Times New Roman" panose="02020603050405020304" pitchFamily="18" charset="0"/>
                <a:cs typeface="Times New Roman" panose="02020603050405020304" pitchFamily="18" charset="0"/>
              </a:rPr>
              <a:t>.</a:t>
            </a:r>
            <a:endParaRPr lang="en-US" sz="2800" b="1" dirty="0" smtClean="0">
              <a:solidFill>
                <a:srgbClr val="FFFFFF"/>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Introduction">
  <a:themeElements>
    <a:clrScheme name="">
      <a:dk1>
        <a:srgbClr val="919191"/>
      </a:dk1>
      <a:lt1>
        <a:srgbClr val="FFFF00"/>
      </a:lt1>
      <a:dk2>
        <a:srgbClr val="000099"/>
      </a:dk2>
      <a:lt2>
        <a:srgbClr val="FFFF00"/>
      </a:lt2>
      <a:accent1>
        <a:srgbClr val="FFFF00"/>
      </a:accent1>
      <a:accent2>
        <a:srgbClr val="FF5050"/>
      </a:accent2>
      <a:accent3>
        <a:srgbClr val="AAAACA"/>
      </a:accent3>
      <a:accent4>
        <a:srgbClr val="DADA00"/>
      </a:accent4>
      <a:accent5>
        <a:srgbClr val="FFFFAA"/>
      </a:accent5>
      <a:accent6>
        <a:srgbClr val="E74848"/>
      </a:accent6>
      <a:hlink>
        <a:srgbClr val="339933"/>
      </a:hlink>
      <a:folHlink>
        <a:srgbClr val="CECECE"/>
      </a:folHlink>
    </a:clrScheme>
    <a:fontScheme name="Introduction">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Introduc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ntroduc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ntroduc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ntroduc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ntroduc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ntroduc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ntroduc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L 6, Pancreas.</Template>
  <TotalTime>616</TotalTime>
  <Words>1984</Words>
  <Application>Microsoft Office PowerPoint</Application>
  <PresentationFormat>On-screen Show (4:3)</PresentationFormat>
  <Paragraphs>138</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Garamond</vt:lpstr>
      <vt:lpstr>Symbol</vt:lpstr>
      <vt:lpstr>Times New Roman</vt:lpstr>
      <vt:lpstr>Wingdings</vt:lpstr>
      <vt:lpstr>Introduction</vt:lpstr>
      <vt:lpstr>Bilirubin Metabolism </vt:lpstr>
      <vt:lpstr>Bilirubin</vt:lpstr>
      <vt:lpstr>Porphyrin Metabolism </vt:lpstr>
      <vt:lpstr>Structure of Hemoglobin showing the polypeptides backbone that are composed of four subunits: 2 α and 2 β subunits (chain). Every subunit is consisted of one ferrous (Fe2+ ) iron ion coordinated in the center porphyrin compound. Each chain is complexed with a heme group shown as a green beaded structure. </vt:lpstr>
      <vt:lpstr>Bilirubin Is the Major Component of Bile Pigments, Steps of Excretion: </vt:lpstr>
      <vt:lpstr>PowerPoint Presentation</vt:lpstr>
      <vt:lpstr>Bilirubin Is the Major Component of Bile Pigments, Steps of Excretion (cont.): </vt:lpstr>
      <vt:lpstr>Bilirubin Is the Major Component of Bile Pigments, Steps of Excretion (cont.): </vt:lpstr>
      <vt:lpstr>Bilirubin Is the Major Component of Bile Pigments (cont.)</vt:lpstr>
      <vt:lpstr>Enterohepatic circulation of bile pigments</vt:lpstr>
      <vt:lpstr>Summary of Bilirubin Formation and Excretion</vt:lpstr>
      <vt:lpstr>PowerPoint Presentation</vt:lpstr>
      <vt:lpstr>PowerPoint Presentation</vt:lpstr>
      <vt:lpstr>Causes and Pathogenesis of Jaundice </vt:lpstr>
      <vt:lpstr>Learning Objectives </vt:lpstr>
      <vt:lpstr>Jaundice</vt:lpstr>
      <vt:lpstr>Jaundice (cont.)</vt:lpstr>
      <vt:lpstr>PowerPoint Presentation</vt:lpstr>
      <vt:lpstr>I. Pre-hepatic (hemolytic) jaundice</vt:lpstr>
      <vt:lpstr>PowerPoint Presentation</vt:lpstr>
      <vt:lpstr>PowerPoint Presentation</vt:lpstr>
      <vt:lpstr>II. Hepatic (hepatocellular) jaundice</vt:lpstr>
      <vt:lpstr>PowerPoint Presentation</vt:lpstr>
      <vt:lpstr>PowerPoint Presentation</vt:lpstr>
      <vt:lpstr>PowerPoint Presentation</vt:lpstr>
      <vt:lpstr>II. Hepatic (hepatocellular) jaundice (cont.)</vt:lpstr>
      <vt:lpstr>III. Post-hepatic (Obstructive) jaundice</vt:lpstr>
      <vt:lpstr>PowerPoint Presentation</vt:lpstr>
      <vt:lpstr>PowerPoint Presentation</vt:lpstr>
      <vt:lpstr>Liver Secretion of Cholesterol and Gallstone Formation</vt:lpstr>
      <vt:lpstr>Liver Secretion of Cholesterol and Gallstone Formation</vt:lpstr>
      <vt:lpstr>The End </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Bilirubin Metabolism</dc:title>
  <dc:creator>malzoghaibi</dc:creator>
  <cp:lastModifiedBy>Dr.Zugaibi</cp:lastModifiedBy>
  <cp:revision>62</cp:revision>
  <dcterms:created xsi:type="dcterms:W3CDTF">2012-12-21T11:00:05Z</dcterms:created>
  <dcterms:modified xsi:type="dcterms:W3CDTF">2017-12-24T04:45:59Z</dcterms:modified>
</cp:coreProperties>
</file>