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0"/>
  </p:notesMasterIdLst>
  <p:handoutMasterIdLst>
    <p:handoutMasterId r:id="rId31"/>
  </p:handoutMasterIdLst>
  <p:sldIdLst>
    <p:sldId id="286" r:id="rId2"/>
    <p:sldId id="290" r:id="rId3"/>
    <p:sldId id="294" r:id="rId4"/>
    <p:sldId id="293" r:id="rId5"/>
    <p:sldId id="296" r:id="rId6"/>
    <p:sldId id="287" r:id="rId7"/>
    <p:sldId id="288" r:id="rId8"/>
    <p:sldId id="298" r:id="rId9"/>
    <p:sldId id="299" r:id="rId10"/>
    <p:sldId id="300" r:id="rId11"/>
    <p:sldId id="301" r:id="rId12"/>
    <p:sldId id="304" r:id="rId13"/>
    <p:sldId id="303" r:id="rId14"/>
    <p:sldId id="269" r:id="rId15"/>
    <p:sldId id="265" r:id="rId16"/>
    <p:sldId id="281" r:id="rId17"/>
    <p:sldId id="282" r:id="rId18"/>
    <p:sldId id="272" r:id="rId19"/>
    <p:sldId id="270" r:id="rId20"/>
    <p:sldId id="266" r:id="rId21"/>
    <p:sldId id="267" r:id="rId22"/>
    <p:sldId id="271" r:id="rId23"/>
    <p:sldId id="273" r:id="rId24"/>
    <p:sldId id="274" r:id="rId25"/>
    <p:sldId id="275" r:id="rId26"/>
    <p:sldId id="276" r:id="rId27"/>
    <p:sldId id="268" r:id="rId28"/>
    <p:sldId id="291"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3" autoAdjust="0"/>
    <p:restoredTop sz="94607" autoAdjust="0"/>
  </p:normalViewPr>
  <p:slideViewPr>
    <p:cSldViewPr>
      <p:cViewPr varScale="1">
        <p:scale>
          <a:sx n="49" d="100"/>
          <a:sy n="49" d="100"/>
        </p:scale>
        <p:origin x="109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cs typeface="Arial" pitchFamily="34" charset="0"/>
              </a:defRPr>
            </a:lvl1pPr>
          </a:lstStyle>
          <a:p>
            <a:pPr>
              <a:defRPr/>
            </a:pPr>
            <a:endParaRPr lang="en-US"/>
          </a:p>
        </p:txBody>
      </p:sp>
      <p:sp>
        <p:nvSpPr>
          <p:cNvPr id="665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Verdana" pitchFamily="34" charset="0"/>
                <a:cs typeface="Arial" pitchFamily="34" charset="0"/>
              </a:defRPr>
            </a:lvl1pPr>
          </a:lstStyle>
          <a:p>
            <a:pPr>
              <a:defRPr/>
            </a:pPr>
            <a:endParaRPr lang="en-US"/>
          </a:p>
        </p:txBody>
      </p:sp>
      <p:sp>
        <p:nvSpPr>
          <p:cNvPr id="665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Verdana" pitchFamily="34" charset="0"/>
                <a:cs typeface="Arial" pitchFamily="34" charset="0"/>
              </a:defRPr>
            </a:lvl1pPr>
          </a:lstStyle>
          <a:p>
            <a:pPr>
              <a:defRPr/>
            </a:pPr>
            <a:endParaRPr lang="en-US"/>
          </a:p>
        </p:txBody>
      </p:sp>
      <p:sp>
        <p:nvSpPr>
          <p:cNvPr id="665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Verdana" pitchFamily="34" charset="0"/>
                <a:cs typeface="Arial" pitchFamily="34" charset="0"/>
              </a:defRPr>
            </a:lvl1pPr>
          </a:lstStyle>
          <a:p>
            <a:pPr>
              <a:defRPr/>
            </a:pPr>
            <a:fld id="{7246EDD6-531C-4ED5-B9B3-20296F1570E3}" type="slidenum">
              <a:rPr lang="ar-SA"/>
              <a:pPr>
                <a:defRPr/>
              </a:pPr>
              <a:t>‹#›</a:t>
            </a:fld>
            <a:endParaRPr lang="en-US"/>
          </a:p>
        </p:txBody>
      </p:sp>
    </p:spTree>
    <p:extLst>
      <p:ext uri="{BB962C8B-B14F-4D97-AF65-F5344CB8AC3E}">
        <p14:creationId xmlns:p14="http://schemas.microsoft.com/office/powerpoint/2010/main" val="2529282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53B4FE5-4A30-4B84-B016-75E1E9832FE0}" type="slidenum">
              <a:rPr lang="ar-SA"/>
              <a:pPr>
                <a:defRPr/>
              </a:pPr>
              <a:t>‹#›</a:t>
            </a:fld>
            <a:endParaRPr lang="en-US"/>
          </a:p>
        </p:txBody>
      </p:sp>
    </p:spTree>
    <p:extLst>
      <p:ext uri="{BB962C8B-B14F-4D97-AF65-F5344CB8AC3E}">
        <p14:creationId xmlns:p14="http://schemas.microsoft.com/office/powerpoint/2010/main" val="217041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5A52869-97E0-4224-A9B5-1C0E8A3AEE67}" type="slidenum">
              <a:rPr lang="ar-SA" smtClean="0"/>
              <a:pPr/>
              <a:t>18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ar-SA" smtClean="0"/>
          </a:p>
        </p:txBody>
      </p:sp>
    </p:spTree>
    <p:extLst>
      <p:ext uri="{BB962C8B-B14F-4D97-AF65-F5344CB8AC3E}">
        <p14:creationId xmlns:p14="http://schemas.microsoft.com/office/powerpoint/2010/main" val="3201399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Garamond" pitchFamily="18" charset="0"/>
        </a:defRPr>
      </a:lvl2pPr>
      <a:lvl3pPr algn="ctr" rtl="0" eaLnBrk="0" fontAlgn="base" hangingPunct="0">
        <a:spcBef>
          <a:spcPct val="0"/>
        </a:spcBef>
        <a:spcAft>
          <a:spcPct val="0"/>
        </a:spcAft>
        <a:defRPr sz="4000" b="1">
          <a:solidFill>
            <a:schemeClr val="tx2"/>
          </a:solidFill>
          <a:latin typeface="Garamond" pitchFamily="18" charset="0"/>
        </a:defRPr>
      </a:lvl3pPr>
      <a:lvl4pPr algn="ctr" rtl="0" eaLnBrk="0" fontAlgn="base" hangingPunct="0">
        <a:spcBef>
          <a:spcPct val="0"/>
        </a:spcBef>
        <a:spcAft>
          <a:spcPct val="0"/>
        </a:spcAft>
        <a:defRPr sz="4000" b="1">
          <a:solidFill>
            <a:schemeClr val="tx2"/>
          </a:solidFill>
          <a:latin typeface="Garamond" pitchFamily="18" charset="0"/>
        </a:defRPr>
      </a:lvl4pPr>
      <a:lvl5pPr algn="ctr" rtl="0" eaLnBrk="0" fontAlgn="base" hangingPunct="0">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3792" y="2132856"/>
            <a:ext cx="7990656" cy="1470025"/>
          </a:xfrm>
        </p:spPr>
        <p:txBody>
          <a:bodyPr/>
          <a:lstStyle/>
          <a:p>
            <a:pPr eaLnBrk="1" hangingPunct="1"/>
            <a:r>
              <a:rPr lang="en-US" sz="5400" dirty="0" err="1" smtClean="0">
                <a:latin typeface="Times New Roman" panose="02020603050405020304" pitchFamily="18" charset="0"/>
                <a:cs typeface="Times New Roman" panose="02020603050405020304" pitchFamily="18" charset="0"/>
              </a:rPr>
              <a:t>Secretory</a:t>
            </a:r>
            <a:r>
              <a:rPr lang="en-US" sz="5400" dirty="0" smtClean="0">
                <a:latin typeface="Times New Roman" panose="02020603050405020304" pitchFamily="18" charset="0"/>
                <a:cs typeface="Times New Roman" panose="02020603050405020304" pitchFamily="18" charset="0"/>
              </a:rPr>
              <a:t> Functions of the</a:t>
            </a:r>
            <a:br>
              <a:rPr lang="en-US" sz="5400" dirty="0" smtClean="0">
                <a:latin typeface="Times New Roman" panose="02020603050405020304" pitchFamily="18" charset="0"/>
                <a:cs typeface="Times New Roman" panose="02020603050405020304" pitchFamily="18" charset="0"/>
              </a:rPr>
            </a:br>
            <a:r>
              <a:rPr lang="en-US" sz="5400" dirty="0" smtClean="0">
                <a:latin typeface="Times New Roman" panose="02020603050405020304" pitchFamily="18" charset="0"/>
                <a:cs typeface="Times New Roman" panose="02020603050405020304" pitchFamily="18" charset="0"/>
              </a:rPr>
              <a:t>Alimentary Tract</a:t>
            </a:r>
            <a:br>
              <a:rPr lang="en-US" sz="5400" dirty="0" smtClean="0">
                <a:latin typeface="Times New Roman" panose="02020603050405020304" pitchFamily="18" charset="0"/>
                <a:cs typeface="Times New Roman" panose="02020603050405020304" pitchFamily="18" charset="0"/>
              </a:rPr>
            </a:br>
            <a:r>
              <a:rPr lang="en-US" sz="5400" dirty="0" smtClean="0">
                <a:latin typeface="Times New Roman" panose="02020603050405020304" pitchFamily="18" charset="0"/>
                <a:cs typeface="Times New Roman" panose="02020603050405020304" pitchFamily="18" charset="0"/>
              </a:rPr>
              <a:t>(Secretion of Saliva)</a:t>
            </a:r>
          </a:p>
        </p:txBody>
      </p:sp>
      <p:sp>
        <p:nvSpPr>
          <p:cNvPr id="2051" name="Rectangle 3"/>
          <p:cNvSpPr>
            <a:spLocks noGrp="1" noChangeArrowheads="1"/>
          </p:cNvSpPr>
          <p:nvPr>
            <p:ph type="subTitle" idx="1"/>
          </p:nvPr>
        </p:nvSpPr>
        <p:spPr>
          <a:xfrm>
            <a:off x="1371600" y="4367535"/>
            <a:ext cx="6400800" cy="1752600"/>
          </a:xfrm>
        </p:spPr>
        <p:txBody>
          <a:bodyPr/>
          <a:lstStyle/>
          <a:p>
            <a:pPr eaLnBrk="1" hangingPunct="1"/>
            <a:r>
              <a:rPr lang="en-US" b="1" dirty="0" smtClean="0">
                <a:solidFill>
                  <a:srgbClr val="FFFFFF"/>
                </a:solidFill>
                <a:latin typeface="Times New Roman" panose="02020603050405020304" pitchFamily="18" charset="0"/>
                <a:cs typeface="Times New Roman" panose="02020603050405020304" pitchFamily="18" charset="0"/>
              </a:rPr>
              <a:t>Mohammed </a:t>
            </a:r>
            <a:r>
              <a:rPr lang="en-US" b="1" dirty="0" err="1" smtClean="0">
                <a:solidFill>
                  <a:srgbClr val="FFFFFF"/>
                </a:solidFill>
                <a:latin typeface="Times New Roman" panose="02020603050405020304" pitchFamily="18" charset="0"/>
                <a:cs typeface="Times New Roman" panose="02020603050405020304" pitchFamily="18" charset="0"/>
              </a:rPr>
              <a:t>Alzoghaibi</a:t>
            </a:r>
            <a:r>
              <a:rPr lang="en-US" b="1" dirty="0" smtClean="0">
                <a:solidFill>
                  <a:srgbClr val="FFFFFF"/>
                </a:solidFill>
                <a:latin typeface="Times New Roman" panose="02020603050405020304" pitchFamily="18" charset="0"/>
                <a:cs typeface="Times New Roman" panose="02020603050405020304" pitchFamily="18" charset="0"/>
              </a:rPr>
              <a:t>, PhD</a:t>
            </a:r>
          </a:p>
          <a:p>
            <a:pPr eaLnBrk="1" hangingPunct="1"/>
            <a:r>
              <a:rPr lang="en-US" b="1" dirty="0" smtClean="0">
                <a:solidFill>
                  <a:srgbClr val="FFFFFF"/>
                </a:solidFill>
                <a:latin typeface="Times New Roman" panose="02020603050405020304" pitchFamily="18" charset="0"/>
                <a:cs typeface="Times New Roman" panose="02020603050405020304" pitchFamily="18" charset="0"/>
              </a:rPr>
              <a:t>Cell Phone #: 0506338400</a:t>
            </a:r>
          </a:p>
          <a:p>
            <a:pPr eaLnBrk="1" hangingPunct="1"/>
            <a:r>
              <a:rPr lang="en-US" b="1" dirty="0" smtClean="0">
                <a:solidFill>
                  <a:srgbClr val="FFFFFF"/>
                </a:solidFill>
                <a:latin typeface="Times New Roman" panose="02020603050405020304" pitchFamily="18" charset="0"/>
                <a:cs typeface="Times New Roman" panose="02020603050405020304" pitchFamily="18" charset="0"/>
              </a:rPr>
              <a:t>zzoghaibi@gmail.com</a:t>
            </a:r>
          </a:p>
        </p:txBody>
      </p:sp>
      <p:sp>
        <p:nvSpPr>
          <p:cNvPr id="2052" name="TextBox 3"/>
          <p:cNvSpPr txBox="1">
            <a:spLocks noChangeArrowheads="1"/>
          </p:cNvSpPr>
          <p:nvPr/>
        </p:nvSpPr>
        <p:spPr bwMode="auto">
          <a:xfrm>
            <a:off x="2627784" y="260648"/>
            <a:ext cx="3633559" cy="830997"/>
          </a:xfrm>
          <a:prstGeom prst="rect">
            <a:avLst/>
          </a:prstGeom>
          <a:noFill/>
          <a:ln w="9525">
            <a:noFill/>
            <a:miter lim="800000"/>
            <a:headEnd/>
            <a:tailEnd/>
          </a:ln>
        </p:spPr>
        <p:txBody>
          <a:bodyPr wrap="none">
            <a:spAutoFit/>
          </a:bodyPr>
          <a:lstStyle/>
          <a:p>
            <a:pPr algn="ctr"/>
            <a:r>
              <a:rPr lang="en-US" b="1" dirty="0" smtClean="0"/>
              <a:t>Chapter 64; page: 807-809</a:t>
            </a:r>
          </a:p>
          <a:p>
            <a:pPr algn="ctr"/>
            <a:r>
              <a:rPr lang="en-US" b="1" dirty="0" smtClean="0"/>
              <a:t>Chapter  65; </a:t>
            </a:r>
            <a:r>
              <a:rPr lang="en-US" b="1" dirty="0"/>
              <a:t>page </a:t>
            </a:r>
            <a:r>
              <a:rPr lang="en-US" b="1" dirty="0" smtClean="0"/>
              <a:t>817-821</a:t>
            </a:r>
            <a:endParaRPr lang="ar-SA"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lstStyle/>
          <a:p>
            <a:r>
              <a:rPr lang="en-US" sz="3600" dirty="0">
                <a:latin typeface="Times New Roman" panose="02020603050405020304" pitchFamily="18" charset="0"/>
                <a:cs typeface="Times New Roman" panose="02020603050405020304" pitchFamily="18" charset="0"/>
              </a:rPr>
              <a:t>Basic Mechanisms of </a:t>
            </a:r>
            <a:r>
              <a:rPr lang="en-US" sz="3600" dirty="0" smtClean="0">
                <a:latin typeface="Times New Roman" panose="02020603050405020304" pitchFamily="18" charset="0"/>
                <a:cs typeface="Times New Roman" panose="02020603050405020304" pitchFamily="18" charset="0"/>
              </a:rPr>
              <a:t> Stimulation </a:t>
            </a:r>
            <a:r>
              <a:rPr lang="en-US" sz="3600" dirty="0">
                <a:latin typeface="Times New Roman" panose="02020603050405020304" pitchFamily="18" charset="0"/>
                <a:cs typeface="Times New Roman" panose="02020603050405020304" pitchFamily="18" charset="0"/>
              </a:rPr>
              <a:t>of the Alimentary Tract Glands (cont.)</a:t>
            </a:r>
          </a:p>
        </p:txBody>
      </p:sp>
      <p:sp>
        <p:nvSpPr>
          <p:cNvPr id="3" name="Content Placeholder 2"/>
          <p:cNvSpPr>
            <a:spLocks noGrp="1"/>
          </p:cNvSpPr>
          <p:nvPr>
            <p:ph idx="1"/>
          </p:nvPr>
        </p:nvSpPr>
        <p:spPr>
          <a:xfrm>
            <a:off x="323528" y="1412776"/>
            <a:ext cx="8458200" cy="4114800"/>
          </a:xfrm>
        </p:spPr>
        <p:txBody>
          <a:bodyPr/>
          <a:lstStyle/>
          <a:p>
            <a:pPr>
              <a:buFont typeface="Wingdings" pitchFamily="2" charset="2"/>
              <a:buChar char="q"/>
            </a:pPr>
            <a:r>
              <a:rPr lang="en-US" b="1" dirty="0">
                <a:solidFill>
                  <a:srgbClr val="FFFFFF"/>
                </a:solidFill>
                <a:latin typeface="Times New Roman" panose="02020603050405020304" pitchFamily="18" charset="0"/>
                <a:cs typeface="Times New Roman" panose="02020603050405020304" pitchFamily="18" charset="0"/>
              </a:rPr>
              <a:t>Autonomic Stimulation of </a:t>
            </a:r>
            <a:r>
              <a:rPr lang="en-US" b="1" dirty="0" smtClean="0">
                <a:solidFill>
                  <a:srgbClr val="FFFFFF"/>
                </a:solidFill>
                <a:latin typeface="Times New Roman" panose="02020603050405020304" pitchFamily="18" charset="0"/>
                <a:cs typeface="Times New Roman" panose="02020603050405020304" pitchFamily="18" charset="0"/>
              </a:rPr>
              <a:t>Secretion (cont.): </a:t>
            </a:r>
          </a:p>
          <a:p>
            <a:pPr marL="0" indent="0">
              <a:buNone/>
            </a:pPr>
            <a:r>
              <a:rPr lang="en-US" b="1" dirty="0" smtClean="0">
                <a:solidFill>
                  <a:srgbClr val="FFFFFF"/>
                </a:solidFill>
                <a:latin typeface="Times New Roman" panose="02020603050405020304" pitchFamily="18" charset="0"/>
                <a:cs typeface="Times New Roman" panose="02020603050405020304" pitchFamily="18" charset="0"/>
              </a:rPr>
              <a:t>2. Sympathetic </a:t>
            </a:r>
            <a:r>
              <a:rPr lang="en-US" b="1" dirty="0">
                <a:solidFill>
                  <a:srgbClr val="FFFFFF"/>
                </a:solidFill>
                <a:latin typeface="Times New Roman" panose="02020603050405020304" pitchFamily="18" charset="0"/>
                <a:cs typeface="Times New Roman" panose="02020603050405020304" pitchFamily="18" charset="0"/>
              </a:rPr>
              <a:t>stimulation </a:t>
            </a:r>
            <a:r>
              <a:rPr lang="en-US" b="1" dirty="0" smtClean="0">
                <a:solidFill>
                  <a:srgbClr val="FFFFFF"/>
                </a:solidFill>
                <a:latin typeface="Times New Roman" panose="02020603050405020304" pitchFamily="18" charset="0"/>
                <a:cs typeface="Times New Roman" panose="02020603050405020304" pitchFamily="18" charset="0"/>
              </a:rPr>
              <a:t>can have </a:t>
            </a:r>
            <a:r>
              <a:rPr lang="en-US" b="1" dirty="0">
                <a:solidFill>
                  <a:srgbClr val="FFFFFF"/>
                </a:solidFill>
                <a:latin typeface="Times New Roman" panose="02020603050405020304" pitchFamily="18" charset="0"/>
                <a:cs typeface="Times New Roman" panose="02020603050405020304" pitchFamily="18" charset="0"/>
              </a:rPr>
              <a:t>a dual effect: First, sympathetic stimulation </a:t>
            </a:r>
            <a:r>
              <a:rPr lang="en-US" b="1" dirty="0" smtClean="0">
                <a:solidFill>
                  <a:srgbClr val="FFFFFF"/>
                </a:solidFill>
                <a:latin typeface="Times New Roman" panose="02020603050405020304" pitchFamily="18" charset="0"/>
                <a:cs typeface="Times New Roman" panose="02020603050405020304" pitchFamily="18" charset="0"/>
              </a:rPr>
              <a:t>alone usually </a:t>
            </a:r>
            <a:r>
              <a:rPr lang="en-US" b="1" dirty="0">
                <a:solidFill>
                  <a:srgbClr val="FFFFFF"/>
                </a:solidFill>
                <a:latin typeface="Times New Roman" panose="02020603050405020304" pitchFamily="18" charset="0"/>
                <a:cs typeface="Times New Roman" panose="02020603050405020304" pitchFamily="18" charset="0"/>
              </a:rPr>
              <a:t>slightly increases secretion. But, second, </a:t>
            </a:r>
            <a:r>
              <a:rPr lang="en-US" b="1" dirty="0" smtClean="0">
                <a:solidFill>
                  <a:srgbClr val="FFFFFF"/>
                </a:solidFill>
                <a:latin typeface="Times New Roman" panose="02020603050405020304" pitchFamily="18" charset="0"/>
                <a:cs typeface="Times New Roman" panose="02020603050405020304" pitchFamily="18" charset="0"/>
              </a:rPr>
              <a:t>if parasympathetic </a:t>
            </a:r>
            <a:r>
              <a:rPr lang="en-US" b="1" dirty="0">
                <a:solidFill>
                  <a:srgbClr val="FFFFFF"/>
                </a:solidFill>
                <a:latin typeface="Times New Roman" panose="02020603050405020304" pitchFamily="18" charset="0"/>
                <a:cs typeface="Times New Roman" panose="02020603050405020304" pitchFamily="18" charset="0"/>
              </a:rPr>
              <a:t>or hormonal stimulation is </a:t>
            </a:r>
            <a:r>
              <a:rPr lang="en-US" b="1" dirty="0" smtClean="0">
                <a:solidFill>
                  <a:srgbClr val="FFFFFF"/>
                </a:solidFill>
                <a:latin typeface="Times New Roman" panose="02020603050405020304" pitchFamily="18" charset="0"/>
                <a:cs typeface="Times New Roman" panose="02020603050405020304" pitchFamily="18" charset="0"/>
              </a:rPr>
              <a:t>already causing </a:t>
            </a:r>
            <a:r>
              <a:rPr lang="en-US" b="1" dirty="0">
                <a:solidFill>
                  <a:srgbClr val="FFFFFF"/>
                </a:solidFill>
                <a:latin typeface="Times New Roman" panose="02020603050405020304" pitchFamily="18" charset="0"/>
                <a:cs typeface="Times New Roman" panose="02020603050405020304" pitchFamily="18" charset="0"/>
              </a:rPr>
              <a:t>copious secretion by the glands, </a:t>
            </a:r>
            <a:r>
              <a:rPr lang="en-US" b="1" u="sng" dirty="0" smtClean="0">
                <a:solidFill>
                  <a:srgbClr val="FFFFFF"/>
                </a:solidFill>
                <a:latin typeface="Times New Roman" panose="02020603050405020304" pitchFamily="18" charset="0"/>
                <a:cs typeface="Times New Roman" panose="02020603050405020304" pitchFamily="18" charset="0"/>
              </a:rPr>
              <a:t>superimposed sympathetic </a:t>
            </a:r>
            <a:r>
              <a:rPr lang="en-US" b="1" u="sng" dirty="0">
                <a:solidFill>
                  <a:srgbClr val="FFFFFF"/>
                </a:solidFill>
                <a:latin typeface="Times New Roman" panose="02020603050405020304" pitchFamily="18" charset="0"/>
                <a:cs typeface="Times New Roman" panose="02020603050405020304" pitchFamily="18" charset="0"/>
              </a:rPr>
              <a:t>stimulation usually reduces the </a:t>
            </a:r>
            <a:r>
              <a:rPr lang="en-US" b="1" u="sng" dirty="0" smtClean="0">
                <a:solidFill>
                  <a:srgbClr val="FFFFFF"/>
                </a:solidFill>
                <a:latin typeface="Times New Roman" panose="02020603050405020304" pitchFamily="18" charset="0"/>
                <a:cs typeface="Times New Roman" panose="02020603050405020304" pitchFamily="18" charset="0"/>
              </a:rPr>
              <a:t>secretion, sometimes </a:t>
            </a:r>
            <a:r>
              <a:rPr lang="en-US" b="1" u="sng" dirty="0">
                <a:solidFill>
                  <a:srgbClr val="FFFFFF"/>
                </a:solidFill>
                <a:latin typeface="Times New Roman" panose="02020603050405020304" pitchFamily="18" charset="0"/>
                <a:cs typeface="Times New Roman" panose="02020603050405020304" pitchFamily="18" charset="0"/>
              </a:rPr>
              <a:t>significantly </a:t>
            </a:r>
            <a:r>
              <a:rPr lang="en-US" b="1" u="sng" dirty="0" smtClean="0">
                <a:solidFill>
                  <a:srgbClr val="FFFFFF"/>
                </a:solidFill>
                <a:latin typeface="Times New Roman" panose="02020603050405020304" pitchFamily="18" charset="0"/>
                <a:cs typeface="Times New Roman" panose="02020603050405020304" pitchFamily="18" charset="0"/>
              </a:rPr>
              <a:t>because </a:t>
            </a:r>
            <a:r>
              <a:rPr lang="en-US" b="1" u="sng" dirty="0">
                <a:solidFill>
                  <a:srgbClr val="FFFFFF"/>
                </a:solidFill>
                <a:latin typeface="Times New Roman" panose="02020603050405020304" pitchFamily="18" charset="0"/>
                <a:cs typeface="Times New Roman" panose="02020603050405020304" pitchFamily="18" charset="0"/>
              </a:rPr>
              <a:t>of </a:t>
            </a:r>
            <a:r>
              <a:rPr lang="en-US" b="1" u="sng" dirty="0" smtClean="0">
                <a:solidFill>
                  <a:srgbClr val="FFFFFF"/>
                </a:solidFill>
                <a:latin typeface="Times New Roman" panose="02020603050405020304" pitchFamily="18" charset="0"/>
                <a:cs typeface="Times New Roman" panose="02020603050405020304" pitchFamily="18" charset="0"/>
              </a:rPr>
              <a:t>vasoconstrictive</a:t>
            </a:r>
            <a:r>
              <a:rPr lang="en-US" b="1" u="sng" dirty="0">
                <a:solidFill>
                  <a:srgbClr val="FFFFFF"/>
                </a:solidFill>
                <a:latin typeface="Times New Roman" panose="02020603050405020304" pitchFamily="18" charset="0"/>
                <a:cs typeface="Times New Roman" panose="02020603050405020304" pitchFamily="18" charset="0"/>
              </a:rPr>
              <a:t> </a:t>
            </a:r>
            <a:r>
              <a:rPr lang="en-US" b="1" u="sng" dirty="0" smtClean="0">
                <a:solidFill>
                  <a:srgbClr val="FFFFFF"/>
                </a:solidFill>
                <a:latin typeface="Times New Roman" panose="02020603050405020304" pitchFamily="18" charset="0"/>
                <a:cs typeface="Times New Roman" panose="02020603050405020304" pitchFamily="18" charset="0"/>
              </a:rPr>
              <a:t>reduction </a:t>
            </a:r>
            <a:r>
              <a:rPr lang="en-US" b="1" u="sng" dirty="0">
                <a:solidFill>
                  <a:srgbClr val="FFFFFF"/>
                </a:solidFill>
                <a:latin typeface="Times New Roman" panose="02020603050405020304" pitchFamily="18" charset="0"/>
                <a:cs typeface="Times New Roman" panose="02020603050405020304" pitchFamily="18" charset="0"/>
              </a:rPr>
              <a:t>of the blood </a:t>
            </a:r>
            <a:r>
              <a:rPr lang="en-US" b="1" u="sng" dirty="0" smtClean="0">
                <a:solidFill>
                  <a:srgbClr val="FFFFFF"/>
                </a:solidFill>
                <a:latin typeface="Times New Roman" panose="02020603050405020304" pitchFamily="18" charset="0"/>
                <a:cs typeface="Times New Roman" panose="02020603050405020304" pitchFamily="18" charset="0"/>
              </a:rPr>
              <a:t>supply</a:t>
            </a:r>
            <a:r>
              <a:rPr lang="en-US" b="1" dirty="0" smtClean="0">
                <a:solidFill>
                  <a:srgbClr val="FFFFFF"/>
                </a:solidFill>
                <a:latin typeface="Times New Roman" panose="02020603050405020304" pitchFamily="18" charset="0"/>
                <a:cs typeface="Times New Roman" panose="02020603050405020304" pitchFamily="18" charset="0"/>
              </a:rPr>
              <a:t>.? </a:t>
            </a:r>
            <a:endParaRPr lang="en-US" b="1" dirty="0">
              <a:solidFill>
                <a:srgbClr val="FFFFFF"/>
              </a:solidFill>
              <a:latin typeface="Times New Roman" panose="02020603050405020304" pitchFamily="18" charset="0"/>
              <a:cs typeface="Times New Roman" panose="02020603050405020304" pitchFamily="18" charset="0"/>
            </a:endParaRPr>
          </a:p>
          <a:p>
            <a:pPr marL="0" indent="0">
              <a:buNone/>
            </a:pPr>
            <a:endParaRPr lang="en-US" b="1"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39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143000"/>
          </a:xfrm>
        </p:spPr>
        <p:txBody>
          <a:bodyPr/>
          <a:lstStyle/>
          <a:p>
            <a:r>
              <a:rPr lang="en-US" sz="3600" dirty="0">
                <a:latin typeface="Times New Roman" panose="02020603050405020304" pitchFamily="18" charset="0"/>
                <a:cs typeface="Times New Roman" panose="02020603050405020304" pitchFamily="18" charset="0"/>
              </a:rPr>
              <a:t>Basic Mechanisms of </a:t>
            </a:r>
            <a:r>
              <a:rPr lang="en-US" sz="3600" dirty="0" smtClean="0">
                <a:latin typeface="Times New Roman" panose="02020603050405020304" pitchFamily="18" charset="0"/>
                <a:cs typeface="Times New Roman" panose="02020603050405020304" pitchFamily="18" charset="0"/>
              </a:rPr>
              <a:t>Stimulation </a:t>
            </a:r>
            <a:r>
              <a:rPr lang="en-US" sz="3600" dirty="0">
                <a:latin typeface="Times New Roman" panose="02020603050405020304" pitchFamily="18" charset="0"/>
                <a:cs typeface="Times New Roman" panose="02020603050405020304" pitchFamily="18" charset="0"/>
              </a:rPr>
              <a:t>of the Alimentary Tract Glands (cont.)</a:t>
            </a:r>
          </a:p>
        </p:txBody>
      </p:sp>
      <p:sp>
        <p:nvSpPr>
          <p:cNvPr id="3" name="Content Placeholder 2"/>
          <p:cNvSpPr>
            <a:spLocks noGrp="1"/>
          </p:cNvSpPr>
          <p:nvPr>
            <p:ph idx="1"/>
          </p:nvPr>
        </p:nvSpPr>
        <p:spPr>
          <a:xfrm>
            <a:off x="107504" y="1772816"/>
            <a:ext cx="8928992" cy="2895600"/>
          </a:xfrm>
        </p:spPr>
        <p:txBody>
          <a:bodyPr/>
          <a:lstStyle/>
          <a:p>
            <a:pPr>
              <a:buFont typeface="Wingdings" pitchFamily="2" charset="2"/>
              <a:buChar char="q"/>
            </a:pPr>
            <a:r>
              <a:rPr lang="en-US" sz="3600" b="1" dirty="0">
                <a:solidFill>
                  <a:srgbClr val="FFFFFF"/>
                </a:solidFill>
                <a:latin typeface="Times New Roman" panose="02020603050405020304" pitchFamily="18" charset="0"/>
                <a:cs typeface="Times New Roman" panose="02020603050405020304" pitchFamily="18" charset="0"/>
              </a:rPr>
              <a:t>Regulation of Glandular Secretion by </a:t>
            </a:r>
            <a:r>
              <a:rPr lang="en-US" sz="3600" b="1" dirty="0" smtClean="0">
                <a:solidFill>
                  <a:srgbClr val="FFFFFF"/>
                </a:solidFill>
                <a:latin typeface="Times New Roman" panose="02020603050405020304" pitchFamily="18" charset="0"/>
                <a:cs typeface="Times New Roman" panose="02020603050405020304" pitchFamily="18" charset="0"/>
              </a:rPr>
              <a:t>Hormones:</a:t>
            </a:r>
          </a:p>
          <a:p>
            <a:r>
              <a:rPr lang="en-US" b="1" dirty="0" smtClean="0">
                <a:solidFill>
                  <a:srgbClr val="FFFFFF"/>
                </a:solidFill>
                <a:latin typeface="Times New Roman" panose="02020603050405020304" pitchFamily="18" charset="0"/>
                <a:cs typeface="Times New Roman" panose="02020603050405020304" pitchFamily="18" charset="0"/>
              </a:rPr>
              <a:t>In the stomach </a:t>
            </a:r>
            <a:r>
              <a:rPr lang="en-US" b="1" dirty="0">
                <a:solidFill>
                  <a:srgbClr val="FFFFFF"/>
                </a:solidFill>
                <a:latin typeface="Times New Roman" panose="02020603050405020304" pitchFamily="18" charset="0"/>
                <a:cs typeface="Times New Roman" panose="02020603050405020304" pitchFamily="18" charset="0"/>
              </a:rPr>
              <a:t>and </a:t>
            </a:r>
            <a:r>
              <a:rPr lang="en-US" b="1" dirty="0" smtClean="0">
                <a:solidFill>
                  <a:srgbClr val="FFFFFF"/>
                </a:solidFill>
                <a:latin typeface="Times New Roman" panose="02020603050405020304" pitchFamily="18" charset="0"/>
                <a:cs typeface="Times New Roman" panose="02020603050405020304" pitchFamily="18" charset="0"/>
              </a:rPr>
              <a:t>intestine, several </a:t>
            </a:r>
            <a:r>
              <a:rPr lang="en-US" b="1" i="1" dirty="0" smtClean="0">
                <a:solidFill>
                  <a:srgbClr val="FFFFFF"/>
                </a:solidFill>
                <a:latin typeface="Times New Roman" panose="02020603050405020304" pitchFamily="18" charset="0"/>
                <a:cs typeface="Times New Roman" panose="02020603050405020304" pitchFamily="18" charset="0"/>
              </a:rPr>
              <a:t>GI hormones </a:t>
            </a:r>
            <a:r>
              <a:rPr lang="en-US" b="1" dirty="0" smtClean="0">
                <a:solidFill>
                  <a:srgbClr val="FFFFFF"/>
                </a:solidFill>
                <a:latin typeface="Times New Roman" panose="02020603050405020304" pitchFamily="18" charset="0"/>
                <a:cs typeface="Times New Roman" panose="02020603050405020304" pitchFamily="18" charset="0"/>
              </a:rPr>
              <a:t>help regulate </a:t>
            </a:r>
            <a:r>
              <a:rPr lang="en-US" b="1" dirty="0">
                <a:solidFill>
                  <a:srgbClr val="FFFFFF"/>
                </a:solidFill>
                <a:latin typeface="Times New Roman" panose="02020603050405020304" pitchFamily="18" charset="0"/>
                <a:cs typeface="Times New Roman" panose="02020603050405020304" pitchFamily="18" charset="0"/>
              </a:rPr>
              <a:t>the volume and character </a:t>
            </a:r>
            <a:r>
              <a:rPr lang="en-US" b="1" dirty="0" smtClean="0">
                <a:solidFill>
                  <a:srgbClr val="FFFFFF"/>
                </a:solidFill>
                <a:latin typeface="Times New Roman" panose="02020603050405020304" pitchFamily="18" charset="0"/>
                <a:cs typeface="Times New Roman" panose="02020603050405020304" pitchFamily="18" charset="0"/>
              </a:rPr>
              <a:t>of the </a:t>
            </a:r>
            <a:r>
              <a:rPr lang="en-US" b="1" dirty="0">
                <a:solidFill>
                  <a:srgbClr val="FFFFFF"/>
                </a:solidFill>
                <a:latin typeface="Times New Roman" panose="02020603050405020304" pitchFamily="18" charset="0"/>
                <a:cs typeface="Times New Roman" panose="02020603050405020304" pitchFamily="18" charset="0"/>
              </a:rPr>
              <a:t>secretions</a:t>
            </a:r>
            <a:r>
              <a:rPr lang="en-US" b="1" dirty="0" smtClean="0">
                <a:solidFill>
                  <a:srgbClr val="FFFFFF"/>
                </a:solidFill>
                <a:latin typeface="Times New Roman" panose="02020603050405020304" pitchFamily="18" charset="0"/>
                <a:cs typeface="Times New Roman" panose="02020603050405020304" pitchFamily="18" charset="0"/>
              </a:rPr>
              <a:t>. They are </a:t>
            </a:r>
            <a:r>
              <a:rPr lang="en-US" b="1" dirty="0">
                <a:solidFill>
                  <a:srgbClr val="FFFFFF"/>
                </a:solidFill>
                <a:latin typeface="Times New Roman" panose="02020603050405020304" pitchFamily="18" charset="0"/>
                <a:cs typeface="Times New Roman" panose="02020603050405020304" pitchFamily="18" charset="0"/>
              </a:rPr>
              <a:t>liberated from </a:t>
            </a:r>
            <a:r>
              <a:rPr lang="en-US" b="1" dirty="0" smtClean="0">
                <a:solidFill>
                  <a:srgbClr val="FFFFFF"/>
                </a:solidFill>
                <a:latin typeface="Times New Roman" panose="02020603050405020304" pitchFamily="18" charset="0"/>
                <a:cs typeface="Times New Roman" panose="02020603050405020304" pitchFamily="18" charset="0"/>
              </a:rPr>
              <a:t>the GI mucosa </a:t>
            </a:r>
            <a:r>
              <a:rPr lang="en-US" b="1" dirty="0">
                <a:solidFill>
                  <a:srgbClr val="FFFFFF"/>
                </a:solidFill>
                <a:latin typeface="Times New Roman" panose="02020603050405020304" pitchFamily="18" charset="0"/>
                <a:cs typeface="Times New Roman" panose="02020603050405020304" pitchFamily="18" charset="0"/>
              </a:rPr>
              <a:t>in response to the presence </a:t>
            </a:r>
            <a:r>
              <a:rPr lang="en-US" b="1" dirty="0" smtClean="0">
                <a:solidFill>
                  <a:srgbClr val="FFFFFF"/>
                </a:solidFill>
                <a:latin typeface="Times New Roman" panose="02020603050405020304" pitchFamily="18" charset="0"/>
                <a:cs typeface="Times New Roman" panose="02020603050405020304" pitchFamily="18" charset="0"/>
              </a:rPr>
              <a:t>of food </a:t>
            </a:r>
            <a:r>
              <a:rPr lang="en-US" b="1" dirty="0">
                <a:solidFill>
                  <a:srgbClr val="FFFFFF"/>
                </a:solidFill>
                <a:latin typeface="Times New Roman" panose="02020603050405020304" pitchFamily="18" charset="0"/>
                <a:cs typeface="Times New Roman" panose="02020603050405020304" pitchFamily="18" charset="0"/>
              </a:rPr>
              <a:t>in the lumen of the gut. The hormones then </a:t>
            </a:r>
            <a:r>
              <a:rPr lang="en-US" b="1" dirty="0" smtClean="0">
                <a:solidFill>
                  <a:srgbClr val="FFFFFF"/>
                </a:solidFill>
                <a:latin typeface="Times New Roman" panose="02020603050405020304" pitchFamily="18" charset="0"/>
                <a:cs typeface="Times New Roman" panose="02020603050405020304" pitchFamily="18" charset="0"/>
              </a:rPr>
              <a:t>are absorbed </a:t>
            </a:r>
            <a:r>
              <a:rPr lang="en-US" b="1" dirty="0">
                <a:solidFill>
                  <a:srgbClr val="FFFFFF"/>
                </a:solidFill>
                <a:latin typeface="Times New Roman" panose="02020603050405020304" pitchFamily="18" charset="0"/>
                <a:cs typeface="Times New Roman" panose="02020603050405020304" pitchFamily="18" charset="0"/>
              </a:rPr>
              <a:t>into the blood and carried to the </a:t>
            </a:r>
            <a:r>
              <a:rPr lang="en-US" b="1" dirty="0" smtClean="0">
                <a:solidFill>
                  <a:srgbClr val="FFFFFF"/>
                </a:solidFill>
                <a:latin typeface="Times New Roman" panose="02020603050405020304" pitchFamily="18" charset="0"/>
                <a:cs typeface="Times New Roman" panose="02020603050405020304" pitchFamily="18" charset="0"/>
              </a:rPr>
              <a:t>glands, where </a:t>
            </a:r>
            <a:r>
              <a:rPr lang="en-US" b="1" dirty="0">
                <a:solidFill>
                  <a:srgbClr val="FFFFFF"/>
                </a:solidFill>
                <a:latin typeface="Times New Roman" panose="02020603050405020304" pitchFamily="18" charset="0"/>
                <a:cs typeface="Times New Roman" panose="02020603050405020304" pitchFamily="18" charset="0"/>
              </a:rPr>
              <a:t>they stimulate secretion. </a:t>
            </a:r>
          </a:p>
        </p:txBody>
      </p:sp>
    </p:spTree>
    <p:extLst>
      <p:ext uri="{BB962C8B-B14F-4D97-AF65-F5344CB8AC3E}">
        <p14:creationId xmlns:p14="http://schemas.microsoft.com/office/powerpoint/2010/main" val="354320874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52536" y="116632"/>
            <a:ext cx="9790856" cy="762000"/>
          </a:xfrm>
        </p:spPr>
        <p:txBody>
          <a:bodyPr/>
          <a:lstStyle/>
          <a:p>
            <a:pPr marL="457200" indent="-457200">
              <a:defRPr/>
            </a:pPr>
            <a:r>
              <a:rPr lang="en-US" sz="3400" dirty="0" smtClean="0">
                <a:latin typeface="Times New Roman" panose="02020603050405020304" pitchFamily="18" charset="0"/>
                <a:cs typeface="Times New Roman" panose="02020603050405020304" pitchFamily="18" charset="0"/>
              </a:rPr>
              <a:t>Lubricating and Protective Properties of </a:t>
            </a:r>
            <a:r>
              <a:rPr lang="en-US" sz="3400" u="sng" dirty="0" smtClean="0">
                <a:latin typeface="Times New Roman" panose="02020603050405020304" pitchFamily="18" charset="0"/>
                <a:cs typeface="Times New Roman" panose="02020603050405020304" pitchFamily="18" charset="0"/>
              </a:rPr>
              <a:t>Mucus</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888" y="764704"/>
            <a:ext cx="9144000" cy="4114800"/>
          </a:xfrm>
        </p:spPr>
        <p:txBody>
          <a:bodyPr/>
          <a:lstStyle/>
          <a:p>
            <a:pPr>
              <a:defRPr/>
            </a:pPr>
            <a:r>
              <a:rPr lang="en-US" sz="2600" b="1" dirty="0" smtClean="0">
                <a:solidFill>
                  <a:srgbClr val="FFFFFF"/>
                </a:solidFill>
                <a:latin typeface="Times New Roman" panose="02020603050405020304" pitchFamily="18" charset="0"/>
                <a:cs typeface="Times New Roman" panose="02020603050405020304" pitchFamily="18" charset="0"/>
              </a:rPr>
              <a:t>Mucus is a thick secretion composed mainly of water, electrolytes, and glycoproteins.</a:t>
            </a:r>
          </a:p>
          <a:p>
            <a:pPr>
              <a:defRPr/>
            </a:pPr>
            <a:r>
              <a:rPr lang="en-US" sz="2600" b="1" u="sng" dirty="0" smtClean="0">
                <a:solidFill>
                  <a:srgbClr val="FFFFFF"/>
                </a:solidFill>
                <a:latin typeface="Times New Roman" panose="02020603050405020304" pitchFamily="18" charset="0"/>
                <a:cs typeface="Times New Roman" panose="02020603050405020304" pitchFamily="18" charset="0"/>
              </a:rPr>
              <a:t>The  mucus is an excellent lubricant and a protectant for the wall of the gut because of the following:</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It has adherent qualities that make it adhere tightly to the food.  </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It has sufficient body that it coats the wall of the gut and prevents actual contact of most food particles with the mucosa. </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It has a low resistance for slippage. </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It causes fecal particles to adhere to one another.</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It is strongly resistant to digestion by the GI enzymes. </a:t>
            </a:r>
          </a:p>
          <a:p>
            <a:pPr marL="457200" indent="-457200">
              <a:buFont typeface="+mj-lt"/>
              <a:buAutoNum type="arabicPeriod"/>
              <a:defRPr/>
            </a:pPr>
            <a:r>
              <a:rPr lang="en-US" sz="2600" b="1" dirty="0" smtClean="0">
                <a:solidFill>
                  <a:srgbClr val="FFFFFF"/>
                </a:solidFill>
                <a:latin typeface="Times New Roman" panose="02020603050405020304" pitchFamily="18" charset="0"/>
                <a:cs typeface="Times New Roman" panose="02020603050405020304" pitchFamily="18" charset="0"/>
              </a:rPr>
              <a:t>The glycoproteins of mucus have amphoteric properties, (buffering small amounts of either acids or </a:t>
            </a:r>
            <a:r>
              <a:rPr lang="en-US" sz="2600" b="1" dirty="0" err="1" smtClean="0">
                <a:solidFill>
                  <a:srgbClr val="FFFFFF"/>
                </a:solidFill>
                <a:latin typeface="Times New Roman" panose="02020603050405020304" pitchFamily="18" charset="0"/>
                <a:cs typeface="Times New Roman" panose="02020603050405020304" pitchFamily="18" charset="0"/>
              </a:rPr>
              <a:t>alkalies</a:t>
            </a:r>
            <a:r>
              <a:rPr lang="en-US" sz="2600" b="1" dirty="0" smtClean="0">
                <a:solidFill>
                  <a:srgbClr val="FFFF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96464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9600" dirty="0">
                <a:latin typeface="Times New Roman" panose="02020603050405020304" pitchFamily="18" charset="0"/>
                <a:cs typeface="Times New Roman" panose="02020603050405020304" pitchFamily="18" charset="0"/>
              </a:rPr>
              <a:t>SALIVARY GLANDS</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72239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5279" y="116632"/>
            <a:ext cx="7772400" cy="1143000"/>
          </a:xfrm>
        </p:spPr>
        <p:txBody>
          <a:bodyPr/>
          <a:lstStyle/>
          <a:p>
            <a:pPr eaLnBrk="1" hangingPunct="1"/>
            <a:r>
              <a:rPr lang="en-GB" dirty="0" smtClean="0">
                <a:latin typeface="Times New Roman" panose="02020603050405020304" pitchFamily="18" charset="0"/>
                <a:cs typeface="Times New Roman" panose="02020603050405020304" pitchFamily="18" charset="0"/>
              </a:rPr>
              <a:t>SALIVARY GLANDS</a:t>
            </a:r>
            <a:endParaRPr lang="en-US" dirty="0" smtClean="0">
              <a:latin typeface="Times New Roman" panose="02020603050405020304" pitchFamily="18" charset="0"/>
              <a:cs typeface="Times New Roman" panose="02020603050405020304" pitchFamily="18" charset="0"/>
            </a:endParaRPr>
          </a:p>
        </p:txBody>
      </p:sp>
      <p:sp>
        <p:nvSpPr>
          <p:cNvPr id="36867" name="Rectangle 3"/>
          <p:cNvSpPr>
            <a:spLocks noGrp="1" noChangeArrowheads="1"/>
          </p:cNvSpPr>
          <p:nvPr>
            <p:ph idx="1"/>
          </p:nvPr>
        </p:nvSpPr>
        <p:spPr>
          <a:xfrm>
            <a:off x="323528" y="1556792"/>
            <a:ext cx="8712968" cy="4114800"/>
          </a:xfrm>
        </p:spPr>
        <p:txBody>
          <a:bodyPr/>
          <a:lstStyle/>
          <a:p>
            <a:pPr eaLnBrk="1" hangingPunct="1">
              <a:defRPr/>
            </a:pPr>
            <a:r>
              <a:rPr lang="en-US" b="1" dirty="0" smtClean="0">
                <a:solidFill>
                  <a:srgbClr val="FFFFFF"/>
                </a:solidFill>
                <a:latin typeface="Times New Roman" panose="02020603050405020304" pitchFamily="18" charset="0"/>
                <a:cs typeface="Times New Roman" panose="02020603050405020304" pitchFamily="18" charset="0"/>
              </a:rPr>
              <a:t>The principal glands of salivation are: </a:t>
            </a:r>
          </a:p>
          <a:p>
            <a:pPr marL="514350" indent="-514350" eaLnBrk="1" hangingPunct="1">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Parotid glands </a:t>
            </a:r>
          </a:p>
          <a:p>
            <a:pPr marL="514350" indent="-514350" eaLnBrk="1" hangingPunct="1">
              <a:buFont typeface="+mj-lt"/>
              <a:buAutoNum type="arabicPeriod"/>
              <a:defRPr/>
            </a:pPr>
            <a:r>
              <a:rPr lang="en-GB" b="1" dirty="0" err="1" smtClean="0">
                <a:solidFill>
                  <a:srgbClr val="FFFFFF"/>
                </a:solidFill>
                <a:latin typeface="Times New Roman" panose="02020603050405020304" pitchFamily="18" charset="0"/>
                <a:cs typeface="Times New Roman" panose="02020603050405020304" pitchFamily="18" charset="0"/>
              </a:rPr>
              <a:t>Submandibular</a:t>
            </a:r>
            <a:r>
              <a:rPr lang="en-GB" b="1" dirty="0" smtClean="0">
                <a:solidFill>
                  <a:srgbClr val="FFFFFF"/>
                </a:solidFill>
                <a:latin typeface="Times New Roman" panose="02020603050405020304" pitchFamily="18" charset="0"/>
                <a:cs typeface="Times New Roman" panose="02020603050405020304" pitchFamily="18" charset="0"/>
              </a:rPr>
              <a:t> (</a:t>
            </a:r>
            <a:r>
              <a:rPr lang="en-GB" b="1" dirty="0" err="1" smtClean="0">
                <a:solidFill>
                  <a:srgbClr val="FFFFFF"/>
                </a:solidFill>
                <a:latin typeface="Times New Roman" panose="02020603050405020304" pitchFamily="18" charset="0"/>
                <a:cs typeface="Times New Roman" panose="02020603050405020304" pitchFamily="18" charset="0"/>
              </a:rPr>
              <a:t>Submaxillary</a:t>
            </a:r>
            <a:r>
              <a:rPr lang="en-GB" b="1" dirty="0" smtClean="0">
                <a:solidFill>
                  <a:srgbClr val="FFFFFF"/>
                </a:solidFill>
                <a:latin typeface="Times New Roman" panose="02020603050405020304" pitchFamily="18" charset="0"/>
                <a:cs typeface="Times New Roman" panose="02020603050405020304" pitchFamily="18" charset="0"/>
              </a:rPr>
              <a:t>) glands</a:t>
            </a:r>
          </a:p>
          <a:p>
            <a:pPr marL="514350" indent="-514350" eaLnBrk="1" hangingPunct="1">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Sublingual glands</a:t>
            </a:r>
          </a:p>
          <a:p>
            <a:pPr marL="514350" indent="-514350" eaLnBrk="1" hangingPunct="1">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Smaller glands in mucosa of tongue, palate, etc.</a:t>
            </a:r>
          </a:p>
          <a:p>
            <a:pPr eaLnBrk="1" hangingPunct="1">
              <a:defRPr/>
            </a:pPr>
            <a:r>
              <a:rPr lang="en-US" b="1" dirty="0" smtClean="0">
                <a:solidFill>
                  <a:srgbClr val="FFFFFF"/>
                </a:solidFill>
                <a:latin typeface="Times New Roman" panose="02020603050405020304" pitchFamily="18" charset="0"/>
                <a:cs typeface="Times New Roman" panose="02020603050405020304" pitchFamily="18" charset="0"/>
              </a:rPr>
              <a:t>Daily secretion of saliva = 800-1500 mL (average value of 1000 mL) with pH = 6-7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2" cstate="print"/>
          <a:srcRect/>
          <a:stretch>
            <a:fillRect/>
          </a:stretch>
        </p:blipFill>
        <p:spPr bwMode="auto">
          <a:xfrm>
            <a:off x="76200" y="1308100"/>
            <a:ext cx="8991600" cy="4314825"/>
          </a:xfrm>
          <a:prstGeom prst="rect">
            <a:avLst/>
          </a:prstGeom>
          <a:noFill/>
          <a:ln w="9525">
            <a:noFill/>
            <a:miter lim="800000"/>
            <a:headEnd/>
            <a:tailEnd/>
          </a:ln>
        </p:spPr>
      </p:pic>
      <p:sp>
        <p:nvSpPr>
          <p:cNvPr id="7171" name="Title 2"/>
          <p:cNvSpPr>
            <a:spLocks noGrp="1"/>
          </p:cNvSpPr>
          <p:nvPr>
            <p:ph type="title"/>
          </p:nvPr>
        </p:nvSpPr>
        <p:spPr>
          <a:xfrm>
            <a:off x="685800" y="381000"/>
            <a:ext cx="7772400" cy="838200"/>
          </a:xfrm>
        </p:spPr>
        <p:txBody>
          <a:bodyPr/>
          <a:lstStyle/>
          <a:p>
            <a:r>
              <a:rPr lang="en-GB" sz="6000" dirty="0" smtClean="0">
                <a:latin typeface="Times New Roman" panose="02020603050405020304" pitchFamily="18" charset="0"/>
                <a:cs typeface="Times New Roman" panose="02020603050405020304" pitchFamily="18" charset="0"/>
              </a:rPr>
              <a:t>SALIVARY GLANDS</a:t>
            </a:r>
            <a:endParaRPr lang="ar-SA" sz="6000" dirty="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406400"/>
            <a:ext cx="8637588" cy="1077913"/>
          </a:xfrm>
        </p:spPr>
        <p:txBody>
          <a:bodyPr/>
          <a:lstStyle/>
          <a:p>
            <a:pPr eaLnBrk="1" hangingPunct="1"/>
            <a:r>
              <a:rPr lang="en-US" sz="5400" dirty="0" smtClean="0">
                <a:latin typeface="Times New Roman" panose="02020603050405020304" pitchFamily="18" charset="0"/>
                <a:cs typeface="Times New Roman" panose="02020603050405020304" pitchFamily="18" charset="0"/>
              </a:rPr>
              <a:t>Secretion of Saliva and its Characteristics</a:t>
            </a:r>
          </a:p>
        </p:txBody>
      </p:sp>
      <p:sp>
        <p:nvSpPr>
          <p:cNvPr id="56323" name="Rectangle 3"/>
          <p:cNvSpPr>
            <a:spLocks noGrp="1" noChangeArrowheads="1"/>
          </p:cNvSpPr>
          <p:nvPr>
            <p:ph idx="1"/>
          </p:nvPr>
        </p:nvSpPr>
        <p:spPr>
          <a:xfrm>
            <a:off x="324412" y="1628800"/>
            <a:ext cx="8630676" cy="4114800"/>
          </a:xfrm>
        </p:spPr>
        <p:txBody>
          <a:bodyPr/>
          <a:lstStyle/>
          <a:p>
            <a:pPr eaLnBrk="1" hangingPunct="1">
              <a:buClr>
                <a:schemeClr val="folHlink"/>
              </a:buClr>
              <a:buSzPct val="140000"/>
              <a:buFont typeface="Wingdings" pitchFamily="2" charset="2"/>
              <a:buChar char="§"/>
              <a:defRPr/>
            </a:pPr>
            <a:r>
              <a:rPr lang="en-US" b="1" dirty="0" smtClean="0">
                <a:solidFill>
                  <a:srgbClr val="FFFFFF"/>
                </a:solidFill>
                <a:latin typeface="Times New Roman" panose="02020603050405020304" pitchFamily="18" charset="0"/>
                <a:cs typeface="Times New Roman" panose="02020603050405020304" pitchFamily="18" charset="0"/>
              </a:rPr>
              <a:t>Saliva contains two major types of secretion:</a:t>
            </a:r>
          </a:p>
          <a:p>
            <a:pPr marL="514350" indent="-514350" eaLnBrk="1" hangingPunct="1">
              <a:buClr>
                <a:schemeClr val="folHlink"/>
              </a:buClr>
              <a:buSzPct val="140000"/>
              <a:buFontTx/>
              <a:buNone/>
              <a:defRPr/>
            </a:pPr>
            <a:r>
              <a:rPr lang="en-US" b="1" dirty="0" smtClean="0">
                <a:solidFill>
                  <a:srgbClr val="FFFFFF"/>
                </a:solidFill>
                <a:latin typeface="Times New Roman" panose="02020603050405020304" pitchFamily="18" charset="0"/>
                <a:cs typeface="Times New Roman" panose="02020603050405020304" pitchFamily="18" charset="0"/>
              </a:rPr>
              <a:t>1. Aqueous fluids (a </a:t>
            </a:r>
            <a:r>
              <a:rPr lang="en-US" b="1" i="1" dirty="0" smtClean="0">
                <a:solidFill>
                  <a:srgbClr val="FFFFFF"/>
                </a:solidFill>
                <a:latin typeface="Times New Roman" panose="02020603050405020304" pitchFamily="18" charset="0"/>
                <a:cs typeface="Times New Roman" panose="02020603050405020304" pitchFamily="18" charset="0"/>
              </a:rPr>
              <a:t>serous secretion)</a:t>
            </a:r>
            <a:r>
              <a:rPr lang="en-US" b="1" dirty="0">
                <a:solidFill>
                  <a:srgbClr val="FFFFFF"/>
                </a:solidFill>
                <a:latin typeface="Times New Roman" panose="02020603050405020304" pitchFamily="18" charset="0"/>
                <a:cs typeface="Times New Roman" panose="02020603050405020304" pitchFamily="18" charset="0"/>
              </a:rPr>
              <a:t>:</a:t>
            </a:r>
            <a:endParaRPr lang="en-US" b="1" dirty="0" smtClean="0">
              <a:solidFill>
                <a:srgbClr val="FFFFFF"/>
              </a:solidFill>
              <a:latin typeface="Times New Roman" panose="02020603050405020304" pitchFamily="18" charset="0"/>
              <a:cs typeface="Times New Roman" panose="02020603050405020304" pitchFamily="18" charset="0"/>
            </a:endParaRPr>
          </a:p>
          <a:p>
            <a:pPr eaLnBrk="1" hangingPunct="1">
              <a:defRPr/>
            </a:pPr>
            <a:r>
              <a:rPr lang="en-US" b="1" dirty="0" smtClean="0">
                <a:solidFill>
                  <a:srgbClr val="FFFFFF"/>
                </a:solidFill>
                <a:latin typeface="Times New Roman" panose="02020603050405020304" pitchFamily="18" charset="0"/>
                <a:cs typeface="Times New Roman" panose="02020603050405020304" pitchFamily="18" charset="0"/>
              </a:rPr>
              <a:t>Water, ions and enzymes such as </a:t>
            </a:r>
            <a:r>
              <a:rPr lang="en-US" b="1" i="1" dirty="0" smtClean="0">
                <a:solidFill>
                  <a:srgbClr val="FFFFFF"/>
                </a:solidFill>
                <a:latin typeface="Times New Roman" panose="02020603050405020304" pitchFamily="18" charset="0"/>
                <a:cs typeface="Times New Roman" panose="02020603050405020304" pitchFamily="18" charset="0"/>
              </a:rPr>
              <a:t>ptyalin (an </a:t>
            </a:r>
            <a:r>
              <a:rPr lang="el-GR" b="1" dirty="0" smtClean="0">
                <a:solidFill>
                  <a:srgbClr val="FFFFFF"/>
                </a:solidFill>
                <a:latin typeface="Times New Roman" panose="02020603050405020304" pitchFamily="18" charset="0"/>
                <a:cs typeface="Times New Roman" panose="02020603050405020304" pitchFamily="18" charset="0"/>
              </a:rPr>
              <a:t>α</a:t>
            </a:r>
            <a:r>
              <a:rPr lang="en-US" b="1" dirty="0" smtClean="0">
                <a:solidFill>
                  <a:srgbClr val="FFFFFF"/>
                </a:solidFill>
                <a:latin typeface="Times New Roman" panose="02020603050405020304" pitchFamily="18" charset="0"/>
                <a:cs typeface="Times New Roman" panose="02020603050405020304" pitchFamily="18" charset="0"/>
              </a:rPr>
              <a:t>-amylase)</a:t>
            </a:r>
          </a:p>
          <a:p>
            <a:pPr eaLnBrk="1" hangingPunct="1">
              <a:buClr>
                <a:schemeClr val="accent1"/>
              </a:buClr>
              <a:buFont typeface="Wingdings" pitchFamily="2" charset="2"/>
              <a:buChar char="Ø"/>
              <a:defRPr/>
            </a:pPr>
            <a:r>
              <a:rPr lang="en-US" b="1" dirty="0" smtClean="0">
                <a:solidFill>
                  <a:srgbClr val="FFFFFF"/>
                </a:solidFill>
                <a:latin typeface="Times New Roman" panose="02020603050405020304" pitchFamily="18" charset="0"/>
                <a:cs typeface="Times New Roman" panose="02020603050405020304" pitchFamily="18" charset="0"/>
              </a:rPr>
              <a:t>Parotid, </a:t>
            </a:r>
            <a:r>
              <a:rPr lang="en-US" b="1" dirty="0" err="1" smtClean="0">
                <a:solidFill>
                  <a:srgbClr val="FFFFFF"/>
                </a:solidFill>
                <a:latin typeface="Times New Roman" panose="02020603050405020304" pitchFamily="18" charset="0"/>
                <a:cs typeface="Times New Roman" panose="02020603050405020304" pitchFamily="18" charset="0"/>
              </a:rPr>
              <a:t>Submandibular</a:t>
            </a:r>
            <a:r>
              <a:rPr lang="en-US" b="1" dirty="0" smtClean="0">
                <a:solidFill>
                  <a:srgbClr val="FFFFFF"/>
                </a:solidFill>
                <a:latin typeface="Times New Roman" panose="02020603050405020304" pitchFamily="18" charset="0"/>
                <a:cs typeface="Times New Roman" panose="02020603050405020304" pitchFamily="18" charset="0"/>
              </a:rPr>
              <a:t> and Sublingual glands</a:t>
            </a:r>
          </a:p>
          <a:p>
            <a:pPr marL="514350" indent="-514350" eaLnBrk="1" hangingPunct="1">
              <a:buClr>
                <a:schemeClr val="folHlink"/>
              </a:buClr>
              <a:buSzPct val="140000"/>
              <a:buFontTx/>
              <a:buNone/>
              <a:defRPr/>
            </a:pPr>
            <a:r>
              <a:rPr lang="en-US" b="1" dirty="0" smtClean="0">
                <a:solidFill>
                  <a:srgbClr val="FFFFFF"/>
                </a:solidFill>
                <a:latin typeface="Times New Roman" panose="02020603050405020304" pitchFamily="18" charset="0"/>
                <a:cs typeface="Times New Roman" panose="02020603050405020304" pitchFamily="18" charset="0"/>
              </a:rPr>
              <a:t>2. Mucus secretion (mucin):</a:t>
            </a:r>
          </a:p>
          <a:p>
            <a:pPr eaLnBrk="1" hangingPunct="1">
              <a:buClr>
                <a:schemeClr val="tx1"/>
              </a:buClr>
              <a:buSzPct val="110000"/>
              <a:buFont typeface="Wingdings" pitchFamily="2" charset="2"/>
              <a:buChar char="Ø"/>
              <a:defRPr/>
            </a:pPr>
            <a:r>
              <a:rPr lang="en-US" b="1" dirty="0" smtClean="0">
                <a:solidFill>
                  <a:srgbClr val="FFFFFF"/>
                </a:solidFill>
                <a:latin typeface="Times New Roman" panose="02020603050405020304" pitchFamily="18" charset="0"/>
                <a:cs typeface="Times New Roman" panose="02020603050405020304" pitchFamily="18" charset="0"/>
              </a:rPr>
              <a:t> </a:t>
            </a:r>
            <a:r>
              <a:rPr lang="en-US" b="1" dirty="0" err="1" smtClean="0">
                <a:solidFill>
                  <a:srgbClr val="FFFFFF"/>
                </a:solidFill>
                <a:latin typeface="Times New Roman" panose="02020603050405020304" pitchFamily="18" charset="0"/>
                <a:cs typeface="Times New Roman" panose="02020603050405020304" pitchFamily="18" charset="0"/>
              </a:rPr>
              <a:t>Submandibular</a:t>
            </a:r>
            <a:r>
              <a:rPr lang="en-US" b="1" dirty="0" smtClean="0">
                <a:solidFill>
                  <a:srgbClr val="FFFFFF"/>
                </a:solidFill>
                <a:latin typeface="Times New Roman" panose="02020603050405020304" pitchFamily="18" charset="0"/>
                <a:cs typeface="Times New Roman" panose="02020603050405020304" pitchFamily="18" charset="0"/>
              </a:rPr>
              <a:t> and Sublingual glands</a:t>
            </a:r>
          </a:p>
          <a:p>
            <a:pPr eaLnBrk="1" hangingPunct="1">
              <a:buFont typeface="Wingdings" pitchFamily="2" charset="2"/>
              <a:buNone/>
              <a:defRPr/>
            </a:pPr>
            <a:endParaRPr lang="en-US"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63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152400"/>
            <a:ext cx="8637588" cy="762000"/>
          </a:xfrm>
        </p:spPr>
        <p:txBody>
          <a:bodyPr/>
          <a:lstStyle/>
          <a:p>
            <a:pPr eaLnBrk="1" hangingPunct="1"/>
            <a:r>
              <a:rPr lang="en-US" sz="5400" dirty="0" smtClean="0">
                <a:latin typeface="Times New Roman" panose="02020603050405020304" pitchFamily="18" charset="0"/>
                <a:cs typeface="Times New Roman" panose="02020603050405020304" pitchFamily="18" charset="0"/>
              </a:rPr>
              <a:t>Composition of Saliva</a:t>
            </a:r>
          </a:p>
        </p:txBody>
      </p:sp>
      <p:sp>
        <p:nvSpPr>
          <p:cNvPr id="57347" name="Rectangle 3"/>
          <p:cNvSpPr>
            <a:spLocks noGrp="1" noChangeArrowheads="1"/>
          </p:cNvSpPr>
          <p:nvPr>
            <p:ph idx="1"/>
          </p:nvPr>
        </p:nvSpPr>
        <p:spPr>
          <a:xfrm>
            <a:off x="35496" y="838200"/>
            <a:ext cx="9108504" cy="4876800"/>
          </a:xfrm>
        </p:spPr>
        <p:txBody>
          <a:bodyPr/>
          <a:lstStyle/>
          <a:p>
            <a:pPr marL="0" indent="0" eaLnBrk="1" hangingPunct="1">
              <a:buClr>
                <a:schemeClr val="folHlink"/>
              </a:buClr>
              <a:buSzPct val="140000"/>
              <a:buNone/>
              <a:defRPr/>
            </a:pPr>
            <a:r>
              <a:rPr lang="en-US" sz="2800" b="1" u="sng" dirty="0" smtClean="0">
                <a:solidFill>
                  <a:srgbClr val="FFFFFF"/>
                </a:solidFill>
                <a:latin typeface="Times New Roman" panose="02020603050405020304" pitchFamily="18" charset="0"/>
                <a:cs typeface="Times New Roman" panose="02020603050405020304" pitchFamily="18" charset="0"/>
              </a:rPr>
              <a:t>Aqueous Fluids:</a:t>
            </a:r>
          </a:p>
          <a:p>
            <a:pPr eaLnBrk="1" hangingPunct="1">
              <a:buClr>
                <a:schemeClr val="tx1"/>
              </a:buClr>
              <a:buFont typeface="Courier New" pitchFamily="49" charset="0"/>
              <a:buChar char="o"/>
              <a:defRPr/>
            </a:pPr>
            <a:r>
              <a:rPr lang="en-US" sz="2800" b="1" dirty="0" smtClean="0">
                <a:solidFill>
                  <a:srgbClr val="FFFFFF"/>
                </a:solidFill>
                <a:latin typeface="Times New Roman" panose="02020603050405020304" pitchFamily="18" charset="0"/>
                <a:cs typeface="Times New Roman" panose="02020603050405020304" pitchFamily="18" charset="0"/>
              </a:rPr>
              <a:t>H</a:t>
            </a:r>
            <a:r>
              <a:rPr lang="en-US" sz="2800" b="1" baseline="-25000" dirty="0" smtClean="0">
                <a:solidFill>
                  <a:srgbClr val="FFFFFF"/>
                </a:solidFill>
                <a:latin typeface="Times New Roman" panose="02020603050405020304" pitchFamily="18" charset="0"/>
                <a:cs typeface="Times New Roman" panose="02020603050405020304" pitchFamily="18" charset="0"/>
              </a:rPr>
              <a:t>2</a:t>
            </a:r>
            <a:r>
              <a:rPr lang="en-US" sz="2800" b="1" dirty="0" smtClean="0">
                <a:solidFill>
                  <a:srgbClr val="FFFFFF"/>
                </a:solidFill>
                <a:latin typeface="Times New Roman" panose="02020603050405020304" pitchFamily="18" charset="0"/>
                <a:cs typeface="Times New Roman" panose="02020603050405020304" pitchFamily="18" charset="0"/>
              </a:rPr>
              <a:t>O, K, HCO</a:t>
            </a:r>
            <a:r>
              <a:rPr lang="en-US" sz="2800" b="1" baseline="-25000" dirty="0" smtClean="0">
                <a:solidFill>
                  <a:srgbClr val="FFFFFF"/>
                </a:solidFill>
                <a:latin typeface="Times New Roman" panose="02020603050405020304" pitchFamily="18" charset="0"/>
                <a:cs typeface="Times New Roman" panose="02020603050405020304" pitchFamily="18" charset="0"/>
              </a:rPr>
              <a:t>3</a:t>
            </a:r>
            <a:r>
              <a:rPr lang="en-US" sz="2800" b="1" dirty="0" smtClean="0">
                <a:solidFill>
                  <a:srgbClr val="FFFFFF"/>
                </a:solidFill>
                <a:latin typeface="Times New Roman" panose="02020603050405020304" pitchFamily="18" charset="0"/>
                <a:cs typeface="Times New Roman" panose="02020603050405020304" pitchFamily="18" charset="0"/>
              </a:rPr>
              <a:t>, Na, Cl, </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-amylase, lingual lipase, IgA, </a:t>
            </a:r>
            <a:r>
              <a:rPr lang="en-US" sz="2800" b="1" dirty="0" err="1" smtClean="0">
                <a:solidFill>
                  <a:srgbClr val="FFFFFF"/>
                </a:solidFill>
                <a:latin typeface="Times New Roman" panose="02020603050405020304" pitchFamily="18" charset="0"/>
                <a:cs typeface="Times New Roman" panose="02020603050405020304" pitchFamily="18" charset="0"/>
                <a:sym typeface="Symbol" pitchFamily="18" charset="2"/>
              </a:rPr>
              <a:t>kallikrein</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a:t>
            </a:r>
            <a:r>
              <a:rPr lang="en-US" sz="2800" b="1" dirty="0" err="1" smtClean="0">
                <a:solidFill>
                  <a:srgbClr val="FFFFFF"/>
                </a:solidFill>
                <a:latin typeface="Times New Roman" panose="02020603050405020304" pitchFamily="18" charset="0"/>
                <a:cs typeface="Times New Roman" panose="02020603050405020304" pitchFamily="18" charset="0"/>
                <a:sym typeface="Symbol" pitchFamily="18" charset="2"/>
              </a:rPr>
              <a:t>muramidase</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(lyses </a:t>
            </a:r>
            <a:r>
              <a:rPr lang="en-US" sz="2800" b="1" dirty="0" err="1" smtClean="0">
                <a:solidFill>
                  <a:srgbClr val="FFFFFF"/>
                </a:solidFill>
                <a:latin typeface="Times New Roman" panose="02020603050405020304" pitchFamily="18" charset="0"/>
                <a:cs typeface="Times New Roman" panose="02020603050405020304" pitchFamily="18" charset="0"/>
                <a:sym typeface="Symbol" pitchFamily="18" charset="2"/>
              </a:rPr>
              <a:t>muramic</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acid of Staphylococcus), </a:t>
            </a:r>
            <a:r>
              <a:rPr lang="en-US" sz="2800" b="1" dirty="0" err="1" smtClean="0">
                <a:solidFill>
                  <a:srgbClr val="FFFFFF"/>
                </a:solidFill>
                <a:latin typeface="Times New Roman" panose="02020603050405020304" pitchFamily="18" charset="0"/>
                <a:cs typeface="Times New Roman" panose="02020603050405020304" pitchFamily="18" charset="0"/>
                <a:sym typeface="Symbol" pitchFamily="18" charset="2"/>
              </a:rPr>
              <a:t>lactoferrin</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 (</a:t>
            </a:r>
            <a:r>
              <a:rPr lang="en-US" sz="2800" b="1" dirty="0">
                <a:solidFill>
                  <a:srgbClr val="FFFFFF"/>
                </a:solidFill>
                <a:latin typeface="Times New Roman" panose="02020603050405020304" pitchFamily="18" charset="0"/>
                <a:cs typeface="Times New Roman" panose="02020603050405020304" pitchFamily="18" charset="0"/>
              </a:rPr>
              <a:t>antimicrobial activity </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and epithelial growth factor (EGF)</a:t>
            </a: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a:t>
            </a:r>
          </a:p>
          <a:p>
            <a:pPr eaLnBrk="1" hangingPunct="1">
              <a:buClr>
                <a:schemeClr val="tx1"/>
              </a:buClr>
              <a:buFont typeface="Courier New" pitchFamily="49" charset="0"/>
              <a:buChar char="o"/>
              <a:defRPr/>
            </a:pP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Hypotonic Solution</a:t>
            </a:r>
            <a:endParaRPr lang="en-GB" sz="2800" b="1" dirty="0" smtClean="0">
              <a:solidFill>
                <a:srgbClr val="FFFFFF"/>
              </a:solidFill>
              <a:latin typeface="Times New Roman" panose="02020603050405020304" pitchFamily="18" charset="0"/>
              <a:cs typeface="Times New Roman" panose="02020603050405020304" pitchFamily="18" charset="0"/>
            </a:endParaRPr>
          </a:p>
          <a:p>
            <a:pPr eaLnBrk="1" hangingPunct="1">
              <a:buClr>
                <a:schemeClr val="folHlink"/>
              </a:buClr>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Ions Na, K, CI, HCO</a:t>
            </a:r>
            <a:r>
              <a:rPr lang="en-GB" sz="2800" b="1" baseline="-25000" dirty="0" smtClean="0">
                <a:solidFill>
                  <a:srgbClr val="FFFFFF"/>
                </a:solidFill>
                <a:latin typeface="Times New Roman" panose="02020603050405020304" pitchFamily="18" charset="0"/>
                <a:cs typeface="Times New Roman" panose="02020603050405020304" pitchFamily="18" charset="0"/>
              </a:rPr>
              <a:t>3</a:t>
            </a:r>
            <a:r>
              <a:rPr lang="en-GB" sz="2800" b="1" dirty="0" smtClean="0">
                <a:solidFill>
                  <a:srgbClr val="FFFFFF"/>
                </a:solidFill>
                <a:latin typeface="Times New Roman" panose="02020603050405020304" pitchFamily="18" charset="0"/>
                <a:cs typeface="Times New Roman" panose="02020603050405020304" pitchFamily="18" charset="0"/>
              </a:rPr>
              <a:t>: (the concentrations of these ions are altered with altered flow rates), e.g., at low flow rate (under resting condition), the salivary secretions have:  </a:t>
            </a:r>
          </a:p>
          <a:p>
            <a:pPr marL="514350" indent="-514350" eaLnBrk="1" hangingPunct="1">
              <a:buClr>
                <a:srgbClr val="FF0000"/>
              </a:buClr>
              <a:buFont typeface="+mj-lt"/>
              <a:buAutoNum type="romanLcPeriod"/>
              <a:defRPr/>
            </a:pP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High K (7 times as great as in plasma) and HCO</a:t>
            </a:r>
            <a:r>
              <a:rPr lang="en-GB" sz="2800" b="1" baseline="-25000" dirty="0" smtClean="0">
                <a:solidFill>
                  <a:srgbClr val="FFFFFF"/>
                </a:solidFill>
                <a:latin typeface="Times New Roman" panose="02020603050405020304" pitchFamily="18" charset="0"/>
                <a:cs typeface="Times New Roman" panose="02020603050405020304" pitchFamily="18" charset="0"/>
              </a:rPr>
              <a:t>3</a:t>
            </a:r>
            <a:r>
              <a:rPr lang="en-GB" sz="2800" b="1" dirty="0" smtClean="0">
                <a:solidFill>
                  <a:srgbClr val="FFFFFF"/>
                </a:solidFill>
                <a:latin typeface="Times New Roman" panose="02020603050405020304" pitchFamily="18" charset="0"/>
                <a:cs typeface="Times New Roman" panose="02020603050405020304" pitchFamily="18" charset="0"/>
              </a:rPr>
              <a:t> (2-3 times that of plasma).</a:t>
            </a:r>
            <a:endPar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endParaRPr>
          </a:p>
          <a:p>
            <a:pPr marL="514350" indent="-514350" eaLnBrk="1" hangingPunct="1">
              <a:buClr>
                <a:srgbClr val="FF0000"/>
              </a:buClr>
              <a:buFont typeface="+mj-lt"/>
              <a:buAutoNum type="romanLcPeriod"/>
              <a:defRPr/>
            </a:pP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Low </a:t>
            </a:r>
            <a:r>
              <a:rPr lang="en-US" sz="2800" b="1" dirty="0" smtClean="0">
                <a:solidFill>
                  <a:srgbClr val="FFFFFF"/>
                </a:solidFill>
                <a:latin typeface="Times New Roman" panose="02020603050405020304" pitchFamily="18" charset="0"/>
                <a:cs typeface="Times New Roman" panose="02020603050405020304" pitchFamily="18" charset="0"/>
              </a:rPr>
              <a:t>Na</a:t>
            </a:r>
            <a:r>
              <a:rPr lang="en-US" sz="2800" b="1" baseline="30000" dirty="0" smtClean="0">
                <a:solidFill>
                  <a:srgbClr val="FFFFFF"/>
                </a:solidFill>
                <a:latin typeface="Times New Roman" panose="02020603050405020304" pitchFamily="18" charset="0"/>
                <a:cs typeface="Times New Roman" panose="02020603050405020304" pitchFamily="18" charset="0"/>
              </a:rPr>
              <a:t>+</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rPr>
              <a:t>and </a:t>
            </a:r>
            <a:r>
              <a:rPr lang="en-US" sz="2800" b="1" dirty="0" smtClean="0">
                <a:solidFill>
                  <a:srgbClr val="FFFFFF"/>
                </a:solidFill>
                <a:latin typeface="Times New Roman" panose="02020603050405020304" pitchFamily="18" charset="0"/>
                <a:cs typeface="Times New Roman" panose="02020603050405020304" pitchFamily="18" charset="0"/>
              </a:rPr>
              <a:t>Cl</a:t>
            </a:r>
            <a:r>
              <a:rPr lang="en-US" sz="2800" b="1" baseline="30000" dirty="0" smtClean="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 (1/7 or 1/10 their concentrations in plasma).</a:t>
            </a:r>
            <a:endParaRPr lang="en-US" sz="2800" b="1" dirty="0" smtClean="0">
              <a:solidFill>
                <a:srgbClr val="FFFFFF"/>
              </a:solidFill>
              <a:latin typeface="Times New Roman" panose="02020603050405020304" pitchFamily="18" charset="0"/>
              <a:cs typeface="Times New Roman" panose="02020603050405020304" pitchFamily="18" charset="0"/>
              <a:sym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3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3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9392"/>
            <a:ext cx="7772400" cy="762000"/>
          </a:xfrm>
        </p:spPr>
        <p:txBody>
          <a:bodyPr/>
          <a:lstStyle/>
          <a:p>
            <a:pPr eaLnBrk="1" hangingPunct="1"/>
            <a:r>
              <a:rPr lang="en-US" sz="4800" dirty="0" smtClean="0">
                <a:latin typeface="Times New Roman" panose="02020603050405020304" pitchFamily="18" charset="0"/>
                <a:cs typeface="Times New Roman" panose="02020603050405020304" pitchFamily="18" charset="0"/>
              </a:rPr>
              <a:t>Composition of Saliva (cont.)</a:t>
            </a:r>
          </a:p>
        </p:txBody>
      </p:sp>
      <p:sp>
        <p:nvSpPr>
          <p:cNvPr id="39939" name="Rectangle 3"/>
          <p:cNvSpPr>
            <a:spLocks noGrp="1" noChangeArrowheads="1"/>
          </p:cNvSpPr>
          <p:nvPr>
            <p:ph idx="1"/>
          </p:nvPr>
        </p:nvSpPr>
        <p:spPr>
          <a:xfrm>
            <a:off x="107504" y="662608"/>
            <a:ext cx="9144000" cy="4876800"/>
          </a:xfrm>
        </p:spPr>
        <p:txBody>
          <a:bodyPr/>
          <a:lstStyle/>
          <a:p>
            <a:pPr eaLnBrk="1" hangingPunct="1">
              <a:lnSpc>
                <a:spcPct val="90000"/>
              </a:lnSpc>
              <a:buClr>
                <a:schemeClr val="folHlink"/>
              </a:buClr>
              <a:buSzPct val="100000"/>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Enzymes</a:t>
            </a:r>
          </a:p>
          <a:p>
            <a:pPr marL="514350" indent="-514350" eaLnBrk="1" hangingPunct="1">
              <a:lnSpc>
                <a:spcPct val="90000"/>
              </a:lnSpc>
              <a:buClr>
                <a:schemeClr val="tx1"/>
              </a:buClr>
              <a:buFont typeface="+mj-lt"/>
              <a:buAutoNum type="arabicPeriod"/>
              <a:defRPr/>
            </a:pPr>
            <a:r>
              <a:rPr lang="en-GB" sz="2800" b="1" dirty="0" smtClean="0">
                <a:solidFill>
                  <a:srgbClr val="FFFFFF"/>
                </a:solidFill>
                <a:latin typeface="Times New Roman" panose="02020603050405020304" pitchFamily="18" charset="0"/>
                <a:cs typeface="Times New Roman" panose="02020603050405020304" pitchFamily="18" charset="0"/>
                <a:sym typeface="Symbol" pitchFamily="18" charset="2"/>
              </a:rPr>
              <a:t></a:t>
            </a:r>
            <a:r>
              <a:rPr lang="en-GB" sz="2800" b="1" dirty="0" smtClean="0">
                <a:solidFill>
                  <a:srgbClr val="FFFFFF"/>
                </a:solidFill>
                <a:latin typeface="Times New Roman" panose="02020603050405020304" pitchFamily="18" charset="0"/>
                <a:cs typeface="Times New Roman" panose="02020603050405020304" pitchFamily="18" charset="0"/>
              </a:rPr>
              <a:t>-amylase (from parotid glands):</a:t>
            </a:r>
            <a:r>
              <a:rPr lang="en-US" sz="2800"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defRPr/>
            </a:pPr>
            <a:r>
              <a:rPr lang="en-GB" sz="2800" b="1" dirty="0" smtClean="0">
                <a:solidFill>
                  <a:srgbClr val="FFFFFF"/>
                </a:solidFill>
                <a:latin typeface="Times New Roman" panose="02020603050405020304" pitchFamily="18" charset="0"/>
                <a:cs typeface="Times New Roman" panose="02020603050405020304" pitchFamily="18" charset="0"/>
              </a:rPr>
              <a:t>cleaves </a:t>
            </a:r>
            <a:r>
              <a:rPr lang="en-GB" sz="2800" b="1" dirty="0" smtClean="0">
                <a:solidFill>
                  <a:srgbClr val="FFFFFF"/>
                </a:solidFill>
                <a:latin typeface="Times New Roman" panose="02020603050405020304" pitchFamily="18" charset="0"/>
                <a:cs typeface="Times New Roman" panose="02020603050405020304" pitchFamily="18" charset="0"/>
                <a:sym typeface="Symbol" pitchFamily="18" charset="2"/>
              </a:rPr>
              <a:t></a:t>
            </a:r>
            <a:r>
              <a:rPr lang="en-GB" sz="2800" b="1" dirty="0" smtClean="0">
                <a:solidFill>
                  <a:srgbClr val="FFFFFF"/>
                </a:solidFill>
                <a:latin typeface="Times New Roman" panose="02020603050405020304" pitchFamily="18" charset="0"/>
                <a:cs typeface="Times New Roman" panose="02020603050405020304" pitchFamily="18" charset="0"/>
              </a:rPr>
              <a:t> -1 ,4-glycosidic bonds. </a:t>
            </a:r>
          </a:p>
          <a:p>
            <a:pPr eaLnBrk="1" hangingPunct="1">
              <a:lnSpc>
                <a:spcPct val="90000"/>
              </a:lnSpc>
              <a:defRPr/>
            </a:pPr>
            <a:r>
              <a:rPr lang="en-GB" sz="2800" b="1" dirty="0" smtClean="0">
                <a:solidFill>
                  <a:srgbClr val="FFFFFF"/>
                </a:solidFill>
                <a:latin typeface="Times New Roman" panose="02020603050405020304" pitchFamily="18" charset="0"/>
                <a:cs typeface="Times New Roman" panose="02020603050405020304" pitchFamily="18" charset="0"/>
              </a:rPr>
              <a:t>The optimal pH for this enzyme to work properly is 7. </a:t>
            </a:r>
          </a:p>
          <a:p>
            <a:pPr eaLnBrk="1" hangingPunct="1">
              <a:lnSpc>
                <a:spcPct val="90000"/>
              </a:lnSpc>
              <a:defRPr/>
            </a:pPr>
            <a:r>
              <a:rPr lang="en-GB" sz="2800" b="1" dirty="0" smtClean="0">
                <a:solidFill>
                  <a:srgbClr val="FFFFFF"/>
                </a:solidFill>
                <a:latin typeface="Times New Roman" panose="02020603050405020304" pitchFamily="18" charset="0"/>
                <a:cs typeface="Times New Roman" panose="02020603050405020304" pitchFamily="18" charset="0"/>
              </a:rPr>
              <a:t>Inactivated at pH 4 but continues to work for</a:t>
            </a:r>
            <a:r>
              <a:rPr lang="en-US" sz="2800" b="1" dirty="0" smtClean="0">
                <a:solidFill>
                  <a:srgbClr val="FFFFFF"/>
                </a:solidFill>
                <a:latin typeface="Times New Roman" panose="02020603050405020304" pitchFamily="18" charset="0"/>
                <a:cs typeface="Times New Roman" panose="02020603050405020304" pitchFamily="18" charset="0"/>
              </a:rPr>
              <a:t> </a:t>
            </a:r>
            <a:r>
              <a:rPr lang="en-GB" sz="2800" b="1" dirty="0" smtClean="0">
                <a:solidFill>
                  <a:srgbClr val="FFFFFF"/>
                </a:solidFill>
                <a:latin typeface="Times New Roman" panose="02020603050405020304" pitchFamily="18" charset="0"/>
                <a:cs typeface="Times New Roman" panose="02020603050405020304" pitchFamily="18" charset="0"/>
              </a:rPr>
              <a:t>sometime in unmixed food in </a:t>
            </a:r>
            <a:r>
              <a:rPr lang="en-GB" sz="2800" b="1" dirty="0" err="1" smtClean="0">
                <a:solidFill>
                  <a:srgbClr val="FFFFFF"/>
                </a:solidFill>
                <a:latin typeface="Times New Roman" panose="02020603050405020304" pitchFamily="18" charset="0"/>
                <a:cs typeface="Times New Roman" panose="02020603050405020304" pitchFamily="18" charset="0"/>
              </a:rPr>
              <a:t>Orad</a:t>
            </a:r>
            <a:r>
              <a:rPr lang="en-GB" sz="2800" b="1" dirty="0" smtClean="0">
                <a:solidFill>
                  <a:srgbClr val="FFFFFF"/>
                </a:solidFill>
                <a:latin typeface="Times New Roman" panose="02020603050405020304" pitchFamily="18" charset="0"/>
                <a:cs typeface="Times New Roman" panose="02020603050405020304" pitchFamily="18" charset="0"/>
              </a:rPr>
              <a:t> portion of stomach. </a:t>
            </a:r>
          </a:p>
          <a:p>
            <a:pPr marL="514350" indent="-514350" eaLnBrk="1" hangingPunct="1">
              <a:lnSpc>
                <a:spcPct val="90000"/>
              </a:lnSpc>
              <a:buClr>
                <a:schemeClr val="tx1"/>
              </a:buClr>
              <a:buFont typeface="+mj-lt"/>
              <a:buAutoNum type="arabicPeriod" startAt="2"/>
              <a:defRPr/>
            </a:pPr>
            <a:r>
              <a:rPr lang="en-GB" sz="2800" b="1" dirty="0" smtClean="0">
                <a:solidFill>
                  <a:srgbClr val="FFFFFF"/>
                </a:solidFill>
                <a:latin typeface="Times New Roman" panose="02020603050405020304" pitchFamily="18" charset="0"/>
                <a:cs typeface="Times New Roman" panose="02020603050405020304" pitchFamily="18" charset="0"/>
              </a:rPr>
              <a:t>Lingual lipase:</a:t>
            </a:r>
            <a:r>
              <a:rPr lang="en-US" sz="2800"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defRPr/>
            </a:pPr>
            <a:r>
              <a:rPr lang="en-GB" sz="2800" b="1" dirty="0" err="1" smtClean="0">
                <a:solidFill>
                  <a:srgbClr val="FFFFFF"/>
                </a:solidFill>
                <a:latin typeface="Times New Roman" panose="02020603050405020304" pitchFamily="18" charset="0"/>
                <a:cs typeface="Times New Roman" panose="02020603050405020304" pitchFamily="18" charset="0"/>
              </a:rPr>
              <a:t>hydrolyzes</a:t>
            </a:r>
            <a:r>
              <a:rPr lang="en-GB" sz="2800" b="1" dirty="0" smtClean="0">
                <a:solidFill>
                  <a:srgbClr val="FFFFFF"/>
                </a:solidFill>
                <a:latin typeface="Times New Roman" panose="02020603050405020304" pitchFamily="18" charset="0"/>
                <a:cs typeface="Times New Roman" panose="02020603050405020304" pitchFamily="18" charset="0"/>
              </a:rPr>
              <a:t> lipids. </a:t>
            </a:r>
          </a:p>
          <a:p>
            <a:pPr eaLnBrk="1" hangingPunct="1">
              <a:lnSpc>
                <a:spcPct val="90000"/>
              </a:lnSpc>
              <a:defRPr/>
            </a:pPr>
            <a:r>
              <a:rPr lang="en-GB" sz="2800" b="1" dirty="0" smtClean="0">
                <a:solidFill>
                  <a:srgbClr val="FFFFFF"/>
                </a:solidFill>
                <a:latin typeface="Times New Roman" panose="02020603050405020304" pitchFamily="18" charset="0"/>
                <a:cs typeface="Times New Roman" panose="02020603050405020304" pitchFamily="18" charset="0"/>
              </a:rPr>
              <a:t>continues working in the duodenum.</a:t>
            </a:r>
          </a:p>
          <a:p>
            <a:pPr marL="514350" indent="-514350" eaLnBrk="1" hangingPunct="1">
              <a:lnSpc>
                <a:spcPct val="90000"/>
              </a:lnSpc>
              <a:buClr>
                <a:schemeClr val="tx1"/>
              </a:buClr>
              <a:buFont typeface="+mj-lt"/>
              <a:buAutoNum type="arabicPeriod" startAt="3"/>
              <a:defRPr/>
            </a:pPr>
            <a:r>
              <a:rPr lang="en-GB" sz="2800" b="1" dirty="0" err="1" smtClean="0">
                <a:solidFill>
                  <a:srgbClr val="FFFFFF"/>
                </a:solidFill>
                <a:latin typeface="Times New Roman" panose="02020603050405020304" pitchFamily="18" charset="0"/>
                <a:cs typeface="Times New Roman" panose="02020603050405020304" pitchFamily="18" charset="0"/>
              </a:rPr>
              <a:t>Kallikrein</a:t>
            </a:r>
            <a:r>
              <a:rPr lang="en-GB" sz="2800" b="1" dirty="0" smtClean="0">
                <a:solidFill>
                  <a:srgbClr val="FFFFFF"/>
                </a:solidFill>
                <a:latin typeface="Times New Roman" panose="02020603050405020304" pitchFamily="18" charset="0"/>
                <a:cs typeface="Times New Roman" panose="02020603050405020304" pitchFamily="18" charset="0"/>
              </a:rPr>
              <a:t> (a protease from </a:t>
            </a:r>
            <a:r>
              <a:rPr lang="en-GB" sz="2800" b="1" dirty="0" err="1" smtClean="0">
                <a:solidFill>
                  <a:srgbClr val="FFFFFF"/>
                </a:solidFill>
                <a:latin typeface="Times New Roman" panose="02020603050405020304" pitchFamily="18" charset="0"/>
                <a:cs typeface="Times New Roman" panose="02020603050405020304" pitchFamily="18" charset="0"/>
              </a:rPr>
              <a:t>acinar</a:t>
            </a:r>
            <a:r>
              <a:rPr lang="en-GB" sz="2800" b="1" dirty="0" smtClean="0">
                <a:solidFill>
                  <a:srgbClr val="FFFFFF"/>
                </a:solidFill>
                <a:latin typeface="Times New Roman" panose="02020603050405020304" pitchFamily="18" charset="0"/>
                <a:cs typeface="Times New Roman" panose="02020603050405020304" pitchFamily="18" charset="0"/>
              </a:rPr>
              <a:t> cells, which is </a:t>
            </a:r>
            <a:r>
              <a:rPr lang="en-GB" sz="2800" b="1" u="sng" dirty="0" smtClean="0">
                <a:solidFill>
                  <a:srgbClr val="FFFFFF"/>
                </a:solidFill>
                <a:latin typeface="Times New Roman" panose="02020603050405020304" pitchFamily="18" charset="0"/>
                <a:cs typeface="Times New Roman" panose="02020603050405020304" pitchFamily="18" charset="0"/>
              </a:rPr>
              <a:t>not secreted into the salivary secretion</a:t>
            </a:r>
            <a:r>
              <a:rPr lang="en-GB" sz="2800"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defRPr/>
            </a:pPr>
            <a:r>
              <a:rPr lang="en-GB" sz="2800" b="1" dirty="0" smtClean="0">
                <a:solidFill>
                  <a:srgbClr val="FFFFFF"/>
                </a:solidFill>
                <a:latin typeface="Times New Roman" panose="02020603050405020304" pitchFamily="18" charset="0"/>
                <a:cs typeface="Times New Roman" panose="02020603050405020304" pitchFamily="18" charset="0"/>
              </a:rPr>
              <a:t>Catalyzes production of bradykinin (good vasodilator) from </a:t>
            </a:r>
            <a:r>
              <a:rPr lang="en-GB" sz="2800" b="1" dirty="0" smtClean="0">
                <a:solidFill>
                  <a:srgbClr val="FFFFFF"/>
                </a:solidFill>
                <a:latin typeface="Times New Roman" panose="02020603050405020304" pitchFamily="18" charset="0"/>
                <a:cs typeface="Times New Roman" panose="02020603050405020304" pitchFamily="18" charset="0"/>
                <a:sym typeface="Symbol" pitchFamily="18" charset="2"/>
              </a:rPr>
              <a:t>2-globulin. </a:t>
            </a:r>
            <a:r>
              <a:rPr lang="en-GB" sz="2800" b="1" dirty="0" smtClean="0">
                <a:solidFill>
                  <a:srgbClr val="FFFFFF"/>
                </a:solidFill>
                <a:latin typeface="Times New Roman" panose="02020603050405020304" pitchFamily="18" charset="0"/>
                <a:cs typeface="Times New Roman" panose="02020603050405020304" pitchFamily="18" charset="0"/>
              </a:rPr>
              <a:t>Bradykinin increases local blood flow</a:t>
            </a:r>
            <a:r>
              <a:rPr lang="en-US" sz="2800"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buClr>
                <a:schemeClr val="folHlink"/>
              </a:buClr>
              <a:buSzPct val="100000"/>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Water (0.5 L saliva/day).</a:t>
            </a:r>
            <a:endParaRPr lang="en-US" sz="28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99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99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99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993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993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9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32024"/>
            <a:ext cx="8637587" cy="1431925"/>
          </a:xfrm>
        </p:spPr>
        <p:txBody>
          <a:bodyPr/>
          <a:lstStyle/>
          <a:p>
            <a:pPr eaLnBrk="1" hangingPunct="1"/>
            <a:r>
              <a:rPr lang="en-GB" sz="6000" dirty="0" smtClean="0">
                <a:latin typeface="Times New Roman" panose="02020603050405020304" pitchFamily="18" charset="0"/>
                <a:cs typeface="Times New Roman" panose="02020603050405020304" pitchFamily="18" charset="0"/>
              </a:rPr>
              <a:t>Secretory Unit (</a:t>
            </a:r>
            <a:r>
              <a:rPr lang="en-GB" sz="6000" dirty="0" err="1">
                <a:latin typeface="Times New Roman" panose="02020603050405020304" pitchFamily="18" charset="0"/>
                <a:cs typeface="Times New Roman" panose="02020603050405020304" pitchFamily="18" charset="0"/>
              </a:rPr>
              <a:t>S</a:t>
            </a:r>
            <a:r>
              <a:rPr lang="en-GB" sz="6000" dirty="0" err="1" smtClean="0">
                <a:latin typeface="Times New Roman" panose="02020603050405020304" pitchFamily="18" charset="0"/>
                <a:cs typeface="Times New Roman" panose="02020603050405020304" pitchFamily="18" charset="0"/>
              </a:rPr>
              <a:t>alivon</a:t>
            </a:r>
            <a:r>
              <a:rPr lang="en-GB" sz="6000" dirty="0" smtClean="0">
                <a:latin typeface="Times New Roman" panose="02020603050405020304" pitchFamily="18" charset="0"/>
                <a:cs typeface="Times New Roman" panose="02020603050405020304" pitchFamily="18" charset="0"/>
              </a:rPr>
              <a:t>) </a:t>
            </a:r>
            <a:endParaRPr lang="en-US" sz="6000" dirty="0" smtClean="0">
              <a:latin typeface="Times New Roman" panose="02020603050405020304" pitchFamily="18" charset="0"/>
              <a:cs typeface="Times New Roman" panose="02020603050405020304" pitchFamily="18" charset="0"/>
            </a:endParaRPr>
          </a:p>
        </p:txBody>
      </p:sp>
      <p:sp>
        <p:nvSpPr>
          <p:cNvPr id="37891" name="Rectangle 3"/>
          <p:cNvSpPr>
            <a:spLocks noGrp="1" noChangeArrowheads="1"/>
          </p:cNvSpPr>
          <p:nvPr>
            <p:ph idx="1"/>
          </p:nvPr>
        </p:nvSpPr>
        <p:spPr>
          <a:xfrm>
            <a:off x="467544" y="1340768"/>
            <a:ext cx="8229600" cy="4724400"/>
          </a:xfrm>
        </p:spPr>
        <p:txBody>
          <a:bodyPr/>
          <a:lstStyle/>
          <a:p>
            <a:pPr eaLnBrk="1" hangingPunct="1">
              <a:lnSpc>
                <a:spcPct val="90000"/>
              </a:lnSpc>
              <a:buClr>
                <a:srgbClr val="FF0000"/>
              </a:buClr>
              <a:buSzPct val="120000"/>
              <a:buFont typeface="Wingdings" pitchFamily="2" charset="2"/>
              <a:buChar char="v"/>
              <a:defRPr/>
            </a:pPr>
            <a:r>
              <a:rPr lang="en-GB" b="1" u="sng" dirty="0" smtClean="0">
                <a:solidFill>
                  <a:srgbClr val="FFFFFF"/>
                </a:solidFill>
                <a:latin typeface="Times New Roman" panose="02020603050405020304" pitchFamily="18" charset="0"/>
                <a:cs typeface="Times New Roman" panose="02020603050405020304" pitchFamily="18" charset="0"/>
              </a:rPr>
              <a:t>The basic unit “</a:t>
            </a:r>
            <a:r>
              <a:rPr lang="en-GB" b="1" u="sng" dirty="0" err="1" smtClean="0">
                <a:solidFill>
                  <a:srgbClr val="FFFFFF"/>
                </a:solidFill>
                <a:latin typeface="Times New Roman" panose="02020603050405020304" pitchFamily="18" charset="0"/>
                <a:cs typeface="Times New Roman" panose="02020603050405020304" pitchFamily="18" charset="0"/>
              </a:rPr>
              <a:t>salivon</a:t>
            </a:r>
            <a:r>
              <a:rPr lang="en-GB" b="1" u="sng" dirty="0" smtClean="0">
                <a:solidFill>
                  <a:srgbClr val="FFFFFF"/>
                </a:solidFill>
                <a:latin typeface="Times New Roman" panose="02020603050405020304" pitchFamily="18" charset="0"/>
                <a:cs typeface="Times New Roman" panose="02020603050405020304" pitchFamily="18" charset="0"/>
              </a:rPr>
              <a:t>” consists of:</a:t>
            </a:r>
          </a:p>
          <a:p>
            <a:pPr marL="514350" indent="-514350" eaLnBrk="1" hangingPunct="1">
              <a:lnSpc>
                <a:spcPct val="90000"/>
              </a:lnSpc>
              <a:buClr>
                <a:schemeClr val="folHlink"/>
              </a:buClr>
              <a:buSzPct val="80000"/>
              <a:buFont typeface="+mj-lt"/>
              <a:buAutoNum type="arabicPeriod"/>
              <a:defRPr/>
            </a:pPr>
            <a:r>
              <a:rPr lang="en-GB" b="1" dirty="0" err="1" smtClean="0">
                <a:solidFill>
                  <a:srgbClr val="FFFFFF"/>
                </a:solidFill>
                <a:latin typeface="Times New Roman" panose="02020603050405020304" pitchFamily="18" charset="0"/>
                <a:cs typeface="Times New Roman" panose="02020603050405020304" pitchFamily="18" charset="0"/>
              </a:rPr>
              <a:t>Acinus</a:t>
            </a:r>
            <a:r>
              <a:rPr lang="en-GB" b="1" dirty="0" smtClean="0">
                <a:solidFill>
                  <a:srgbClr val="FFFFFF"/>
                </a:solidFill>
                <a:latin typeface="Times New Roman" panose="02020603050405020304" pitchFamily="18" charset="0"/>
                <a:cs typeface="Times New Roman" panose="02020603050405020304" pitchFamily="18" charset="0"/>
              </a:rPr>
              <a:t> -initial </a:t>
            </a:r>
            <a:r>
              <a:rPr lang="en-GB" b="1" dirty="0" err="1" smtClean="0">
                <a:solidFill>
                  <a:srgbClr val="FFFFFF"/>
                </a:solidFill>
                <a:latin typeface="Times New Roman" panose="02020603050405020304" pitchFamily="18" charset="0"/>
                <a:cs typeface="Times New Roman" panose="02020603050405020304" pitchFamily="18" charset="0"/>
              </a:rPr>
              <a:t>secretory</a:t>
            </a:r>
            <a:r>
              <a:rPr lang="en-GB" b="1" dirty="0" smtClean="0">
                <a:solidFill>
                  <a:srgbClr val="FFFFFF"/>
                </a:solidFill>
                <a:latin typeface="Times New Roman" panose="02020603050405020304" pitchFamily="18" charset="0"/>
                <a:cs typeface="Times New Roman" panose="02020603050405020304" pitchFamily="18" charset="0"/>
              </a:rPr>
              <a:t> process </a:t>
            </a:r>
          </a:p>
          <a:p>
            <a:pPr marL="514350" indent="-514350" eaLnBrk="1" hangingPunct="1">
              <a:lnSpc>
                <a:spcPct val="90000"/>
              </a:lnSpc>
              <a:buClr>
                <a:schemeClr val="folHlink"/>
              </a:buClr>
              <a:buSzPct val="80000"/>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Intercalated duct -initial portion of duct </a:t>
            </a:r>
          </a:p>
          <a:p>
            <a:pPr marL="514350" indent="-514350" eaLnBrk="1" hangingPunct="1">
              <a:lnSpc>
                <a:spcPct val="90000"/>
              </a:lnSpc>
              <a:buClr>
                <a:schemeClr val="folHlink"/>
              </a:buClr>
              <a:buSzPct val="80000"/>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Striated duct -modification of </a:t>
            </a:r>
            <a:r>
              <a:rPr lang="en-GB" b="1" dirty="0" err="1" smtClean="0">
                <a:solidFill>
                  <a:srgbClr val="FFFFFF"/>
                </a:solidFill>
                <a:latin typeface="Times New Roman" panose="02020603050405020304" pitchFamily="18" charset="0"/>
                <a:cs typeface="Times New Roman" panose="02020603050405020304" pitchFamily="18" charset="0"/>
              </a:rPr>
              <a:t>secretory</a:t>
            </a:r>
            <a:r>
              <a:rPr lang="en-GB" b="1" dirty="0" smtClean="0">
                <a:solidFill>
                  <a:srgbClr val="FFFFFF"/>
                </a:solidFill>
                <a:latin typeface="Times New Roman" panose="02020603050405020304" pitchFamily="18" charset="0"/>
                <a:cs typeface="Times New Roman" panose="02020603050405020304" pitchFamily="18" charset="0"/>
              </a:rPr>
              <a:t> product </a:t>
            </a:r>
          </a:p>
          <a:p>
            <a:pPr marL="514350" indent="-514350" eaLnBrk="1" hangingPunct="1">
              <a:lnSpc>
                <a:spcPct val="90000"/>
              </a:lnSpc>
              <a:buClr>
                <a:schemeClr val="folHlink"/>
              </a:buClr>
              <a:buSzPct val="80000"/>
              <a:buFont typeface="+mj-lt"/>
              <a:buAutoNum type="arabicPeriod"/>
              <a:defRPr/>
            </a:pPr>
            <a:r>
              <a:rPr lang="en-GB" b="1" dirty="0" smtClean="0">
                <a:solidFill>
                  <a:srgbClr val="FFFFFF"/>
                </a:solidFill>
                <a:latin typeface="Times New Roman" panose="02020603050405020304" pitchFamily="18" charset="0"/>
                <a:cs typeface="Times New Roman" panose="02020603050405020304" pitchFamily="18" charset="0"/>
              </a:rPr>
              <a:t>Myoepithelial cells: </a:t>
            </a:r>
          </a:p>
          <a:p>
            <a:pPr eaLnBrk="1" hangingPunct="1">
              <a:lnSpc>
                <a:spcPct val="90000"/>
              </a:lnSpc>
              <a:buFont typeface="Wingdings" pitchFamily="2" charset="2"/>
              <a:buChar char="Ø"/>
              <a:defRPr/>
            </a:pPr>
            <a:r>
              <a:rPr lang="en-GB" b="1" dirty="0" smtClean="0">
                <a:solidFill>
                  <a:srgbClr val="FFFFFF"/>
                </a:solidFill>
                <a:latin typeface="Times New Roman" panose="02020603050405020304" pitchFamily="18" charset="0"/>
                <a:cs typeface="Times New Roman" panose="02020603050405020304" pitchFamily="18" charset="0"/>
              </a:rPr>
              <a:t>surround acinus and intercalated duct. </a:t>
            </a:r>
          </a:p>
          <a:p>
            <a:pPr eaLnBrk="1" hangingPunct="1">
              <a:lnSpc>
                <a:spcPct val="90000"/>
              </a:lnSpc>
              <a:buFont typeface="Wingdings" pitchFamily="2" charset="2"/>
              <a:buChar char="Ø"/>
              <a:defRPr/>
            </a:pPr>
            <a:r>
              <a:rPr lang="en-GB" b="1" dirty="0" smtClean="0">
                <a:solidFill>
                  <a:srgbClr val="FFFFFF"/>
                </a:solidFill>
                <a:latin typeface="Times New Roman" panose="02020603050405020304" pitchFamily="18" charset="0"/>
                <a:cs typeface="Times New Roman" panose="02020603050405020304" pitchFamily="18" charset="0"/>
              </a:rPr>
              <a:t>contraction moves saliva, prevents development of back pressure. </a:t>
            </a:r>
            <a:endParaRPr lang="en-US"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78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78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78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78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7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152400"/>
            <a:ext cx="7772400" cy="838200"/>
          </a:xfrm>
        </p:spPr>
        <p:txBody>
          <a:bodyPr/>
          <a:lstStyle/>
          <a:p>
            <a:r>
              <a:rPr lang="en-US" smtClean="0">
                <a:latin typeface="Times New Roman" panose="02020603050405020304" pitchFamily="18" charset="0"/>
                <a:cs typeface="Times New Roman" panose="02020603050405020304" pitchFamily="18" charset="0"/>
              </a:rPr>
              <a:t>Learning objectives </a:t>
            </a:r>
            <a:endParaRPr lang="ar-SA" smtClean="0">
              <a:latin typeface="Times New Roman" panose="02020603050405020304" pitchFamily="18" charset="0"/>
              <a:cs typeface="Times New Roman" panose="02020603050405020304" pitchFamily="18" charset="0"/>
            </a:endParaRPr>
          </a:p>
        </p:txBody>
      </p:sp>
      <p:sp>
        <p:nvSpPr>
          <p:cNvPr id="3075" name="Content Placeholder 2"/>
          <p:cNvSpPr>
            <a:spLocks noGrp="1"/>
          </p:cNvSpPr>
          <p:nvPr>
            <p:ph idx="1"/>
          </p:nvPr>
        </p:nvSpPr>
        <p:spPr>
          <a:xfrm>
            <a:off x="-36512" y="970384"/>
            <a:ext cx="9361040" cy="4114800"/>
          </a:xfrm>
        </p:spPr>
        <p:txBody>
          <a:bodyPr/>
          <a:lstStyle/>
          <a:p>
            <a:r>
              <a:rPr lang="en-US" sz="2800" b="1" dirty="0" smtClean="0">
                <a:solidFill>
                  <a:srgbClr val="FFFFFF"/>
                </a:solidFill>
                <a:latin typeface="Times New Roman" panose="02020603050405020304" pitchFamily="18" charset="0"/>
                <a:cs typeface="Times New Roman" panose="02020603050405020304" pitchFamily="18" charset="0"/>
              </a:rPr>
              <a:t>Mastication and Chewing reflex </a:t>
            </a:r>
          </a:p>
          <a:p>
            <a:r>
              <a:rPr lang="en-US" sz="2800" b="1" dirty="0" smtClean="0">
                <a:solidFill>
                  <a:srgbClr val="FFFFFF"/>
                </a:solidFill>
                <a:latin typeface="Times New Roman" panose="02020603050405020304" pitchFamily="18" charset="0"/>
                <a:cs typeface="Times New Roman" panose="02020603050405020304" pitchFamily="18" charset="0"/>
              </a:rPr>
              <a:t>The functions of </a:t>
            </a:r>
            <a:r>
              <a:rPr lang="en-US" sz="2800" b="1" dirty="0" err="1" smtClean="0">
                <a:solidFill>
                  <a:srgbClr val="FFFFFF"/>
                </a:solidFill>
                <a:latin typeface="Times New Roman" panose="02020603050405020304" pitchFamily="18" charset="0"/>
                <a:cs typeface="Times New Roman" panose="02020603050405020304" pitchFamily="18" charset="0"/>
              </a:rPr>
              <a:t>secretory</a:t>
            </a:r>
            <a:r>
              <a:rPr lang="en-US" sz="2800" b="1" dirty="0" smtClean="0">
                <a:solidFill>
                  <a:srgbClr val="FFFFFF"/>
                </a:solidFill>
                <a:latin typeface="Times New Roman" panose="02020603050405020304" pitchFamily="18" charset="0"/>
                <a:cs typeface="Times New Roman" panose="02020603050405020304" pitchFamily="18" charset="0"/>
              </a:rPr>
              <a:t> glands</a:t>
            </a:r>
          </a:p>
          <a:p>
            <a:r>
              <a:rPr lang="en-US" sz="2800" b="1" dirty="0" smtClean="0">
                <a:solidFill>
                  <a:srgbClr val="FFFFFF"/>
                </a:solidFill>
                <a:latin typeface="Times New Roman" panose="02020603050405020304" pitchFamily="18" charset="0"/>
                <a:cs typeface="Times New Roman" panose="02020603050405020304" pitchFamily="18" charset="0"/>
              </a:rPr>
              <a:t>Anatomical types of glands</a:t>
            </a:r>
          </a:p>
          <a:p>
            <a:r>
              <a:rPr lang="en-US" sz="2800" b="1" dirty="0" smtClean="0">
                <a:solidFill>
                  <a:srgbClr val="FFFFFF"/>
                </a:solidFill>
                <a:latin typeface="Times New Roman" panose="02020603050405020304" pitchFamily="18" charset="0"/>
                <a:cs typeface="Times New Roman" panose="02020603050405020304" pitchFamily="18" charset="0"/>
              </a:rPr>
              <a:t>Salivary glands </a:t>
            </a:r>
          </a:p>
          <a:p>
            <a:r>
              <a:rPr lang="en-US" sz="2800" b="1" dirty="0" smtClean="0">
                <a:solidFill>
                  <a:srgbClr val="FFFFFF"/>
                </a:solidFill>
                <a:latin typeface="Times New Roman" panose="02020603050405020304" pitchFamily="18" charset="0"/>
                <a:cs typeface="Times New Roman" panose="02020603050405020304" pitchFamily="18" charset="0"/>
              </a:rPr>
              <a:t>Secretion of saliva and its characteristics</a:t>
            </a:r>
          </a:p>
          <a:p>
            <a:r>
              <a:rPr lang="en-US" sz="2800" b="1" dirty="0" smtClean="0">
                <a:solidFill>
                  <a:srgbClr val="FFFFFF"/>
                </a:solidFill>
                <a:latin typeface="Times New Roman" panose="02020603050405020304" pitchFamily="18" charset="0"/>
                <a:cs typeface="Times New Roman" panose="02020603050405020304" pitchFamily="18" charset="0"/>
              </a:rPr>
              <a:t>Composition of saliva</a:t>
            </a:r>
          </a:p>
          <a:p>
            <a:r>
              <a:rPr lang="en-US" sz="2800" b="1" dirty="0" smtClean="0">
                <a:solidFill>
                  <a:srgbClr val="FFFFFF"/>
                </a:solidFill>
                <a:latin typeface="Times New Roman" panose="02020603050405020304" pitchFamily="18" charset="0"/>
                <a:cs typeface="Times New Roman" panose="02020603050405020304" pitchFamily="18" charset="0"/>
              </a:rPr>
              <a:t>Lubricating and protective properties of mucus</a:t>
            </a:r>
          </a:p>
          <a:p>
            <a:r>
              <a:rPr lang="en-GB" sz="2800" b="1" dirty="0" err="1" smtClean="0">
                <a:solidFill>
                  <a:srgbClr val="FFFFFF"/>
                </a:solidFill>
                <a:latin typeface="Times New Roman" panose="02020603050405020304" pitchFamily="18" charset="0"/>
                <a:cs typeface="Times New Roman" panose="02020603050405020304" pitchFamily="18" charset="0"/>
              </a:rPr>
              <a:t>Secretory</a:t>
            </a:r>
            <a:r>
              <a:rPr lang="en-GB" sz="2800" b="1" dirty="0" smtClean="0">
                <a:solidFill>
                  <a:srgbClr val="FFFFFF"/>
                </a:solidFill>
                <a:latin typeface="Times New Roman" panose="02020603050405020304" pitchFamily="18" charset="0"/>
                <a:cs typeface="Times New Roman" panose="02020603050405020304" pitchFamily="18" charset="0"/>
              </a:rPr>
              <a:t> unit (</a:t>
            </a:r>
            <a:r>
              <a:rPr lang="en-GB" sz="2800" b="1" dirty="0" err="1" smtClean="0">
                <a:solidFill>
                  <a:srgbClr val="FFFFFF"/>
                </a:solidFill>
                <a:latin typeface="Times New Roman" panose="02020603050405020304" pitchFamily="18" charset="0"/>
                <a:cs typeface="Times New Roman" panose="02020603050405020304" pitchFamily="18" charset="0"/>
              </a:rPr>
              <a:t>salivon</a:t>
            </a:r>
            <a:r>
              <a:rPr lang="en-GB" sz="2800" b="1" dirty="0" smtClean="0">
                <a:solidFill>
                  <a:srgbClr val="FFFFFF"/>
                </a:solidFill>
                <a:latin typeface="Times New Roman" panose="02020603050405020304" pitchFamily="18" charset="0"/>
                <a:cs typeface="Times New Roman" panose="02020603050405020304" pitchFamily="18" charset="0"/>
              </a:rPr>
              <a:t>)</a:t>
            </a:r>
          </a:p>
          <a:p>
            <a:r>
              <a:rPr lang="en-US" sz="2800" b="1" dirty="0" smtClean="0">
                <a:solidFill>
                  <a:srgbClr val="FFFFFF"/>
                </a:solidFill>
                <a:latin typeface="Times New Roman" panose="02020603050405020304" pitchFamily="18" charset="0"/>
                <a:cs typeface="Times New Roman" panose="02020603050405020304" pitchFamily="18" charset="0"/>
              </a:rPr>
              <a:t>Saliva and its flow rate</a:t>
            </a:r>
          </a:p>
          <a:p>
            <a:r>
              <a:rPr lang="en-GB" sz="2800" b="1" dirty="0" smtClean="0">
                <a:solidFill>
                  <a:srgbClr val="FFFFFF"/>
                </a:solidFill>
                <a:latin typeface="Times New Roman" panose="02020603050405020304" pitchFamily="18" charset="0"/>
                <a:cs typeface="Times New Roman" panose="02020603050405020304" pitchFamily="18" charset="0"/>
              </a:rPr>
              <a:t>Functions of saliva</a:t>
            </a:r>
            <a:r>
              <a:rPr lang="en-US" sz="2800" b="1" dirty="0" smtClean="0">
                <a:solidFill>
                  <a:srgbClr val="FFFFFF"/>
                </a:solidFill>
                <a:latin typeface="Times New Roman" panose="02020603050405020304" pitchFamily="18" charset="0"/>
                <a:cs typeface="Times New Roman" panose="02020603050405020304" pitchFamily="18" charset="0"/>
              </a:rPr>
              <a:t> </a:t>
            </a:r>
          </a:p>
          <a:p>
            <a:r>
              <a:rPr lang="en-GB" sz="2800" b="1" dirty="0" smtClean="0">
                <a:solidFill>
                  <a:srgbClr val="FFFFFF"/>
                </a:solidFill>
                <a:latin typeface="Times New Roman" panose="02020603050405020304" pitchFamily="18" charset="0"/>
                <a:cs typeface="Times New Roman" panose="02020603050405020304" pitchFamily="18" charset="0"/>
              </a:rPr>
              <a:t>Control of secretion by sympathetic and parasympathetic</a:t>
            </a:r>
            <a:endParaRPr lang="en-US" sz="28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owimage.jpg"/>
          <p:cNvPicPr>
            <a:picLocks noChangeAspect="1"/>
          </p:cNvPicPr>
          <p:nvPr/>
        </p:nvPicPr>
        <p:blipFill>
          <a:blip r:embed="rId2" cstate="print"/>
          <a:stretch>
            <a:fillRect/>
          </a:stretch>
        </p:blipFill>
        <p:spPr>
          <a:xfrm>
            <a:off x="381000" y="457200"/>
            <a:ext cx="8292469" cy="6019800"/>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p:cNvSpPr>
            <a:spLocks noGrp="1"/>
          </p:cNvSpPr>
          <p:nvPr>
            <p:ph type="title"/>
          </p:nvPr>
        </p:nvSpPr>
        <p:spPr>
          <a:xfrm>
            <a:off x="685800" y="228600"/>
            <a:ext cx="7772400" cy="1143000"/>
          </a:xfrm>
        </p:spPr>
        <p:txBody>
          <a:bodyPr/>
          <a:lstStyle/>
          <a:p>
            <a:pPr eaLnBrk="1" hangingPunct="1"/>
            <a:r>
              <a:rPr lang="en-US" sz="4800" dirty="0" smtClean="0">
                <a:latin typeface="Times New Roman" panose="02020603050405020304" pitchFamily="18" charset="0"/>
                <a:cs typeface="Times New Roman" panose="02020603050405020304" pitchFamily="18" charset="0"/>
              </a:rPr>
              <a:t>Characteristics of Saliva and Flow Rate </a:t>
            </a:r>
          </a:p>
        </p:txBody>
      </p:sp>
      <p:pic>
        <p:nvPicPr>
          <p:cNvPr id="4" name="Picture 3" descr="showimage.jpg"/>
          <p:cNvPicPr>
            <a:picLocks noChangeAspect="1"/>
          </p:cNvPicPr>
          <p:nvPr/>
        </p:nvPicPr>
        <p:blipFill>
          <a:blip r:embed="rId2" cstate="print"/>
          <a:stretch>
            <a:fillRect/>
          </a:stretch>
        </p:blipFill>
        <p:spPr>
          <a:xfrm>
            <a:off x="0" y="1734671"/>
            <a:ext cx="9144000" cy="4437529"/>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528" y="74712"/>
            <a:ext cx="8637588" cy="762000"/>
          </a:xfrm>
        </p:spPr>
        <p:txBody>
          <a:bodyPr/>
          <a:lstStyle/>
          <a:p>
            <a:pPr eaLnBrk="1" hangingPunct="1"/>
            <a:r>
              <a:rPr lang="en-GB" sz="6600" dirty="0" smtClean="0">
                <a:latin typeface="Times New Roman" panose="02020603050405020304" pitchFamily="18" charset="0"/>
                <a:cs typeface="Times New Roman" panose="02020603050405020304" pitchFamily="18" charset="0"/>
              </a:rPr>
              <a:t>Functions of Saliva</a:t>
            </a:r>
            <a:r>
              <a:rPr lang="en-US" sz="6600" dirty="0" smtClean="0">
                <a:latin typeface="Times New Roman" panose="02020603050405020304" pitchFamily="18" charset="0"/>
                <a:cs typeface="Times New Roman" panose="02020603050405020304" pitchFamily="18" charset="0"/>
              </a:rPr>
              <a:t> </a:t>
            </a:r>
          </a:p>
        </p:txBody>
      </p:sp>
      <p:sp>
        <p:nvSpPr>
          <p:cNvPr id="38915" name="Rectangle 3"/>
          <p:cNvSpPr>
            <a:spLocks noGrp="1" noChangeArrowheads="1"/>
          </p:cNvSpPr>
          <p:nvPr>
            <p:ph idx="1"/>
          </p:nvPr>
        </p:nvSpPr>
        <p:spPr>
          <a:xfrm>
            <a:off x="9160" y="692696"/>
            <a:ext cx="9289032" cy="4114800"/>
          </a:xfrm>
        </p:spPr>
        <p:txBody>
          <a:bodyPr/>
          <a:lstStyle/>
          <a:p>
            <a:pPr>
              <a:defRPr/>
            </a:pPr>
            <a:r>
              <a:rPr lang="en-US" sz="2800" b="1" dirty="0" smtClean="0">
                <a:solidFill>
                  <a:srgbClr val="FFFFFF"/>
                </a:solidFill>
                <a:latin typeface="Times New Roman" panose="02020603050405020304" pitchFamily="18" charset="0"/>
                <a:cs typeface="Times New Roman" panose="02020603050405020304" pitchFamily="18" charset="0"/>
              </a:rPr>
              <a:t>Saliva helps prevent the deteriorative processes in the mouth in several ways:</a:t>
            </a:r>
          </a:p>
          <a:p>
            <a:pPr marL="514350" indent="-514350" eaLnBrk="1" hangingPunct="1">
              <a:buFont typeface="+mj-lt"/>
              <a:buAutoNum type="arabicPeriod"/>
              <a:defRPr/>
            </a:pPr>
            <a:r>
              <a:rPr lang="en-GB" sz="2800" b="1" dirty="0" smtClean="0">
                <a:solidFill>
                  <a:srgbClr val="FFFFFF"/>
                </a:solidFill>
                <a:latin typeface="Times New Roman" panose="02020603050405020304" pitchFamily="18" charset="0"/>
                <a:cs typeface="Times New Roman" panose="02020603050405020304" pitchFamily="18" charset="0"/>
              </a:rPr>
              <a:t>moistens food.</a:t>
            </a:r>
            <a:endParaRPr lang="en-US" sz="2800" b="1" dirty="0" smtClean="0">
              <a:solidFill>
                <a:srgbClr val="FFFFFF"/>
              </a:solidFill>
              <a:latin typeface="Times New Roman" panose="02020603050405020304" pitchFamily="18" charset="0"/>
              <a:cs typeface="Times New Roman" panose="02020603050405020304" pitchFamily="18" charset="0"/>
            </a:endParaRPr>
          </a:p>
          <a:p>
            <a:pPr marL="514350" indent="-514350" eaLnBrk="1" hangingPunct="1">
              <a:buFont typeface="+mj-lt"/>
              <a:buAutoNum type="arabicPeriod"/>
              <a:defRPr/>
            </a:pPr>
            <a:r>
              <a:rPr lang="en-GB" sz="2800" b="1" dirty="0" smtClean="0">
                <a:solidFill>
                  <a:srgbClr val="FFFFFF"/>
                </a:solidFill>
                <a:latin typeface="Times New Roman" panose="02020603050405020304" pitchFamily="18" charset="0"/>
                <a:cs typeface="Times New Roman" panose="02020603050405020304" pitchFamily="18" charset="0"/>
              </a:rPr>
              <a:t>begins digestion (of carbohydrate). </a:t>
            </a:r>
          </a:p>
          <a:p>
            <a:pPr marL="514350" indent="-514350" eaLnBrk="1" hangingPunct="1">
              <a:buFont typeface="+mj-lt"/>
              <a:buAutoNum type="arabicPeriod"/>
              <a:defRPr/>
            </a:pPr>
            <a:r>
              <a:rPr lang="en-GB" sz="2800" b="1" dirty="0" smtClean="0">
                <a:solidFill>
                  <a:srgbClr val="FFFFFF"/>
                </a:solidFill>
                <a:latin typeface="Times New Roman" panose="02020603050405020304" pitchFamily="18" charset="0"/>
                <a:cs typeface="Times New Roman" panose="02020603050405020304" pitchFamily="18" charset="0"/>
              </a:rPr>
              <a:t>adjusts salt appetite.</a:t>
            </a:r>
            <a:endParaRPr lang="en-US" sz="2800" b="1" dirty="0" smtClean="0">
              <a:solidFill>
                <a:srgbClr val="FFFFFF"/>
              </a:solidFill>
              <a:latin typeface="Times New Roman" panose="02020603050405020304" pitchFamily="18" charset="0"/>
              <a:cs typeface="Times New Roman" panose="02020603050405020304" pitchFamily="18" charset="0"/>
            </a:endParaRPr>
          </a:p>
          <a:p>
            <a:pPr marL="514350" indent="-514350">
              <a:buFont typeface="+mj-lt"/>
              <a:buAutoNum type="arabicPeriod"/>
              <a:defRPr/>
            </a:pPr>
            <a:r>
              <a:rPr lang="en-US" sz="2800" b="1" dirty="0" smtClean="0">
                <a:solidFill>
                  <a:srgbClr val="FFFFFF"/>
                </a:solidFill>
                <a:latin typeface="Times New Roman" panose="02020603050405020304" pitchFamily="18" charset="0"/>
                <a:cs typeface="Times New Roman" panose="02020603050405020304" pitchFamily="18" charset="0"/>
              </a:rPr>
              <a:t>The flow of saliva helps wash away pathogenic bacteria.</a:t>
            </a:r>
          </a:p>
          <a:p>
            <a:pPr marL="514350" indent="-514350">
              <a:buFont typeface="+mj-lt"/>
              <a:buAutoNum type="arabicPeriod"/>
              <a:defRPr/>
            </a:pPr>
            <a:r>
              <a:rPr lang="en-US" sz="2800" b="1" dirty="0" smtClean="0">
                <a:solidFill>
                  <a:srgbClr val="FFFFFF"/>
                </a:solidFill>
                <a:latin typeface="Times New Roman" panose="02020603050405020304" pitchFamily="18" charset="0"/>
                <a:cs typeface="Times New Roman" panose="02020603050405020304" pitchFamily="18" charset="0"/>
              </a:rPr>
              <a:t>Saliva contains several factors that destroy bacteria such as </a:t>
            </a:r>
            <a:r>
              <a:rPr lang="en-US" sz="2800" b="1" dirty="0" err="1" smtClean="0">
                <a:solidFill>
                  <a:srgbClr val="FFFFFF"/>
                </a:solidFill>
                <a:latin typeface="Times New Roman" panose="02020603050405020304" pitchFamily="18" charset="0"/>
                <a:cs typeface="Times New Roman" panose="02020603050405020304" pitchFamily="18" charset="0"/>
              </a:rPr>
              <a:t>thiocyanate</a:t>
            </a:r>
            <a:r>
              <a:rPr lang="en-US" sz="2800" b="1" dirty="0" smtClean="0">
                <a:solidFill>
                  <a:srgbClr val="FFFFFF"/>
                </a:solidFill>
                <a:latin typeface="Times New Roman" panose="02020603050405020304" pitchFamily="18" charset="0"/>
                <a:cs typeface="Times New Roman" panose="02020603050405020304" pitchFamily="18" charset="0"/>
              </a:rPr>
              <a:t> ions, antibodies, </a:t>
            </a:r>
            <a:r>
              <a:rPr lang="en-GB" sz="2800" b="1" dirty="0" err="1" smtClean="0">
                <a:solidFill>
                  <a:srgbClr val="FFFFFF"/>
                </a:solidFill>
                <a:latin typeface="Times New Roman" panose="02020603050405020304" pitchFamily="18" charset="0"/>
                <a:cs typeface="Times New Roman" panose="02020603050405020304" pitchFamily="18" charset="0"/>
              </a:rPr>
              <a:t>lactoferrin</a:t>
            </a:r>
            <a:r>
              <a:rPr lang="en-GB" sz="2800" b="1" dirty="0" smtClean="0">
                <a:solidFill>
                  <a:srgbClr val="FFFFFF"/>
                </a:solidFill>
                <a:latin typeface="Times New Roman" panose="02020603050405020304" pitchFamily="18" charset="0"/>
                <a:cs typeface="Times New Roman" panose="02020603050405020304" pitchFamily="18" charset="0"/>
              </a:rPr>
              <a:t> which </a:t>
            </a:r>
            <a:r>
              <a:rPr lang="en-GB" sz="2800" b="1" dirty="0" err="1" smtClean="0">
                <a:solidFill>
                  <a:srgbClr val="FFFFFF"/>
                </a:solidFill>
                <a:latin typeface="Times New Roman" panose="02020603050405020304" pitchFamily="18" charset="0"/>
                <a:cs typeface="Times New Roman" panose="02020603050405020304" pitchFamily="18" charset="0"/>
              </a:rPr>
              <a:t>chelates</a:t>
            </a:r>
            <a:r>
              <a:rPr lang="en-GB" sz="2800" b="1" dirty="0" smtClean="0">
                <a:solidFill>
                  <a:srgbClr val="FFFFFF"/>
                </a:solidFill>
                <a:latin typeface="Times New Roman" panose="02020603050405020304" pitchFamily="18" charset="0"/>
                <a:cs typeface="Times New Roman" panose="02020603050405020304" pitchFamily="18" charset="0"/>
              </a:rPr>
              <a:t> iron necessary for bacterial growth </a:t>
            </a:r>
            <a:r>
              <a:rPr lang="en-US" sz="2800" b="1" dirty="0" smtClean="0">
                <a:solidFill>
                  <a:srgbClr val="FFFFFF"/>
                </a:solidFill>
                <a:latin typeface="Times New Roman" panose="02020603050405020304" pitchFamily="18" charset="0"/>
                <a:cs typeface="Times New Roman" panose="02020603050405020304" pitchFamily="18" charset="0"/>
              </a:rPr>
              <a:t>and </a:t>
            </a:r>
            <a:r>
              <a:rPr lang="en-US" sz="2800" b="1" dirty="0" err="1" smtClean="0">
                <a:solidFill>
                  <a:srgbClr val="FFFFFF"/>
                </a:solidFill>
                <a:latin typeface="Times New Roman" panose="02020603050405020304" pitchFamily="18" charset="0"/>
                <a:cs typeface="Times New Roman" panose="02020603050405020304" pitchFamily="18" charset="0"/>
              </a:rPr>
              <a:t>proteolytic</a:t>
            </a:r>
            <a:r>
              <a:rPr lang="en-US" sz="2800" b="1" dirty="0" smtClean="0">
                <a:solidFill>
                  <a:srgbClr val="FFFFFF"/>
                </a:solidFill>
                <a:latin typeface="Times New Roman" panose="02020603050405020304" pitchFamily="18" charset="0"/>
                <a:cs typeface="Times New Roman" panose="02020603050405020304" pitchFamily="18" charset="0"/>
              </a:rPr>
              <a:t> enzymes such as lysozyme</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which is: </a:t>
            </a:r>
          </a:p>
          <a:p>
            <a:pPr marL="571500" indent="-571500" eaLnBrk="1" hangingPunct="1">
              <a:buFont typeface="+mj-lt"/>
              <a:buAutoNum type="romanLcPeriod"/>
              <a:defRPr/>
            </a:pPr>
            <a:r>
              <a:rPr lang="en-GB" sz="2800" b="1" dirty="0" smtClean="0">
                <a:solidFill>
                  <a:srgbClr val="FFFFFF"/>
                </a:solidFill>
                <a:latin typeface="Times New Roman" panose="02020603050405020304" pitchFamily="18" charset="0"/>
                <a:cs typeface="Times New Roman" panose="02020603050405020304" pitchFamily="18" charset="0"/>
              </a:rPr>
              <a:t>active against bacterial walls.</a:t>
            </a:r>
          </a:p>
          <a:p>
            <a:pPr marL="571500" indent="-571500" eaLnBrk="1" hangingPunct="1">
              <a:buFont typeface="+mj-lt"/>
              <a:buAutoNum type="romanLcPeriod"/>
              <a:defRPr/>
            </a:pPr>
            <a:r>
              <a:rPr lang="en-GB" sz="2800" b="1" dirty="0" smtClean="0">
                <a:solidFill>
                  <a:srgbClr val="FFFFFF"/>
                </a:solidFill>
                <a:latin typeface="Times New Roman" panose="02020603050405020304" pitchFamily="18" charset="0"/>
                <a:cs typeface="Times New Roman" panose="02020603050405020304" pitchFamily="18" charset="0"/>
              </a:rPr>
              <a:t>helps </a:t>
            </a:r>
            <a:r>
              <a:rPr lang="en-GB" sz="2800" b="1" dirty="0" err="1" smtClean="0">
                <a:solidFill>
                  <a:srgbClr val="FFFFFF"/>
                </a:solidFill>
                <a:latin typeface="Times New Roman" panose="02020603050405020304" pitchFamily="18" charset="0"/>
                <a:cs typeface="Times New Roman" panose="02020603050405020304" pitchFamily="18" charset="0"/>
              </a:rPr>
              <a:t>thiocyanate</a:t>
            </a:r>
            <a:r>
              <a:rPr lang="en-US" sz="2800" b="1" dirty="0">
                <a:solidFill>
                  <a:srgbClr val="FFFFFF"/>
                </a:solidFill>
                <a:latin typeface="Times New Roman" panose="02020603050405020304" pitchFamily="18" charset="0"/>
                <a:cs typeface="Times New Roman" panose="02020603050405020304" pitchFamily="18" charset="0"/>
              </a:rPr>
              <a:t> ions</a:t>
            </a:r>
            <a:r>
              <a:rPr lang="en-GB" sz="2800" b="1" dirty="0" smtClean="0">
                <a:solidFill>
                  <a:srgbClr val="FFFFFF"/>
                </a:solidFill>
                <a:latin typeface="Times New Roman" panose="02020603050405020304" pitchFamily="18" charset="0"/>
                <a:cs typeface="Times New Roman" panose="02020603050405020304" pitchFamily="18" charset="0"/>
              </a:rPr>
              <a:t> in entering bacterial wall where they become bactericidal.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9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89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89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7500" y="188640"/>
            <a:ext cx="8637588" cy="762000"/>
          </a:xfrm>
        </p:spPr>
        <p:txBody>
          <a:bodyPr/>
          <a:lstStyle/>
          <a:p>
            <a:pPr eaLnBrk="1" hangingPunct="1"/>
            <a:r>
              <a:rPr lang="en-GB" sz="6600" dirty="0" smtClean="0">
                <a:latin typeface="Times New Roman" panose="02020603050405020304" pitchFamily="18" charset="0"/>
                <a:cs typeface="Times New Roman" panose="02020603050405020304" pitchFamily="18" charset="0"/>
              </a:rPr>
              <a:t>Control of Secretion </a:t>
            </a:r>
            <a:endParaRPr lang="en-US" sz="6600" dirty="0" smtClean="0">
              <a:latin typeface="Times New Roman" panose="02020603050405020304" pitchFamily="18" charset="0"/>
              <a:cs typeface="Times New Roman" panose="02020603050405020304" pitchFamily="18" charset="0"/>
            </a:endParaRPr>
          </a:p>
        </p:txBody>
      </p:sp>
      <p:sp>
        <p:nvSpPr>
          <p:cNvPr id="40963" name="Rectangle 3"/>
          <p:cNvSpPr>
            <a:spLocks noGrp="1" noChangeArrowheads="1"/>
          </p:cNvSpPr>
          <p:nvPr>
            <p:ph idx="1"/>
          </p:nvPr>
        </p:nvSpPr>
        <p:spPr>
          <a:xfrm>
            <a:off x="317500" y="1324162"/>
            <a:ext cx="8077200" cy="4876800"/>
          </a:xfrm>
        </p:spPr>
        <p:txBody>
          <a:bodyPr/>
          <a:lstStyle/>
          <a:p>
            <a:pPr eaLnBrk="1" hangingPunct="1">
              <a:defRPr/>
            </a:pPr>
            <a:r>
              <a:rPr lang="en-GB" b="1" dirty="0" smtClean="0">
                <a:solidFill>
                  <a:srgbClr val="FFFFFF"/>
                </a:solidFill>
                <a:latin typeface="Times New Roman" panose="02020603050405020304" pitchFamily="18" charset="0"/>
                <a:cs typeface="Times New Roman" panose="02020603050405020304" pitchFamily="18" charset="0"/>
              </a:rPr>
              <a:t>Unique aspect of control of salivary secretion:</a:t>
            </a:r>
          </a:p>
          <a:p>
            <a:pPr eaLnBrk="1" hangingPunct="1">
              <a:buClr>
                <a:srgbClr val="FF0000"/>
              </a:buClr>
              <a:buSzPct val="115000"/>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secretion rate depends </a:t>
            </a:r>
            <a:r>
              <a:rPr lang="en-GB" b="1" u="sng" dirty="0" smtClean="0">
                <a:solidFill>
                  <a:srgbClr val="FFFFFF"/>
                </a:solidFill>
                <a:latin typeface="Times New Roman" panose="02020603050405020304" pitchFamily="18" charset="0"/>
                <a:cs typeface="Times New Roman" panose="02020603050405020304" pitchFamily="18" charset="0"/>
              </a:rPr>
              <a:t>entirely</a:t>
            </a:r>
            <a:r>
              <a:rPr lang="en-GB" b="1" dirty="0" smtClean="0">
                <a:solidFill>
                  <a:srgbClr val="FFFFFF"/>
                </a:solidFill>
                <a:latin typeface="Times New Roman" panose="02020603050405020304" pitchFamily="18" charset="0"/>
                <a:cs typeface="Times New Roman" panose="02020603050405020304" pitchFamily="18" charset="0"/>
              </a:rPr>
              <a:t> </a:t>
            </a:r>
            <a:r>
              <a:rPr lang="en-GB" sz="2800" b="1" dirty="0" smtClean="0">
                <a:solidFill>
                  <a:srgbClr val="FFFFFF"/>
                </a:solidFill>
                <a:latin typeface="Times New Roman" panose="02020603050405020304" pitchFamily="18" charset="0"/>
                <a:cs typeface="Times New Roman" panose="02020603050405020304" pitchFamily="18" charset="0"/>
              </a:rPr>
              <a:t>on neural control –autonomic nervous system (ANS). </a:t>
            </a:r>
          </a:p>
          <a:p>
            <a:pPr eaLnBrk="1" hangingPunct="1">
              <a:buClr>
                <a:srgbClr val="FF0000"/>
              </a:buClr>
              <a:buSzPct val="115000"/>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both Parasympathetic and Sympathetic lead to increase secretion. </a:t>
            </a:r>
          </a:p>
          <a:p>
            <a:pPr eaLnBrk="1" hangingPunct="1">
              <a:buClr>
                <a:srgbClr val="FF0000"/>
              </a:buClr>
              <a:buSzPct val="115000"/>
              <a:buFont typeface="Wingdings" pitchFamily="2" charset="2"/>
              <a:buChar char="Ø"/>
              <a:defRPr/>
            </a:pPr>
            <a:r>
              <a:rPr lang="en-GB" sz="2800" b="1" dirty="0" smtClean="0">
                <a:solidFill>
                  <a:srgbClr val="FFFFFF"/>
                </a:solidFill>
                <a:latin typeface="Times New Roman" panose="02020603050405020304" pitchFamily="18" charset="0"/>
                <a:cs typeface="Times New Roman" panose="02020603050405020304" pitchFamily="18" charset="0"/>
              </a:rPr>
              <a:t>Composition modified by </a:t>
            </a:r>
            <a:r>
              <a:rPr lang="en-GB" b="1" u="sng" dirty="0" err="1" smtClean="0">
                <a:solidFill>
                  <a:srgbClr val="FFFFFF"/>
                </a:solidFill>
                <a:latin typeface="Times New Roman" panose="02020603050405020304" pitchFamily="18" charset="0"/>
                <a:cs typeface="Times New Roman" panose="02020603050405020304" pitchFamily="18" charset="0"/>
              </a:rPr>
              <a:t>Aldosterone</a:t>
            </a:r>
            <a:r>
              <a:rPr lang="en-GB" sz="2800" b="1" dirty="0" smtClean="0">
                <a:solidFill>
                  <a:srgbClr val="FFFFFF"/>
                </a:solidFill>
                <a:latin typeface="Times New Roman" panose="02020603050405020304" pitchFamily="18" charset="0"/>
                <a:cs typeface="Times New Roman" panose="02020603050405020304" pitchFamily="18" charset="0"/>
              </a:rPr>
              <a:t>:</a:t>
            </a:r>
            <a:endParaRPr lang="en-US" sz="2800" b="1" dirty="0" smtClean="0">
              <a:solidFill>
                <a:srgbClr val="FFFFFF"/>
              </a:solidFill>
              <a:latin typeface="Times New Roman" panose="02020603050405020304" pitchFamily="18" charset="0"/>
              <a:cs typeface="Times New Roman" panose="02020603050405020304" pitchFamily="18" charset="0"/>
            </a:endParaRPr>
          </a:p>
          <a:p>
            <a:pPr marL="571500" indent="-571500" eaLnBrk="1" hangingPunct="1">
              <a:buClr>
                <a:schemeClr val="tx2"/>
              </a:buClr>
              <a:buSzPct val="80000"/>
              <a:buFont typeface="+mj-lt"/>
              <a:buAutoNum type="romanLcPeriod"/>
              <a:defRPr/>
            </a:pPr>
            <a:r>
              <a:rPr lang="en-US" sz="2800" b="1" dirty="0" smtClean="0">
                <a:solidFill>
                  <a:srgbClr val="FFFFFF"/>
                </a:solidFill>
                <a:latin typeface="Times New Roman" panose="02020603050405020304" pitchFamily="18" charset="0"/>
                <a:cs typeface="Times New Roman" panose="02020603050405020304" pitchFamily="18" charset="0"/>
              </a:rPr>
              <a:t>increases </a:t>
            </a:r>
            <a:r>
              <a:rPr lang="en-US" sz="2800" b="1" dirty="0">
                <a:solidFill>
                  <a:srgbClr val="FFFFFF"/>
                </a:solidFill>
                <a:latin typeface="Times New Roman" panose="02020603050405020304" pitchFamily="18" charset="0"/>
                <a:cs typeface="Times New Roman" panose="02020603050405020304" pitchFamily="18" charset="0"/>
              </a:rPr>
              <a:t>Na</a:t>
            </a:r>
            <a:r>
              <a:rPr lang="en-US" sz="2800" b="1" baseline="30000" dirty="0">
                <a:solidFill>
                  <a:srgbClr val="FFFFFF"/>
                </a:solidFill>
                <a:latin typeface="Times New Roman" panose="02020603050405020304" pitchFamily="18" charset="0"/>
                <a:cs typeface="Times New Roman" panose="02020603050405020304" pitchFamily="18" charset="0"/>
              </a:rPr>
              <a:t>+</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sym typeface="Symbol" pitchFamily="18" charset="2"/>
              </a:rPr>
              <a:t>and </a:t>
            </a:r>
            <a:r>
              <a:rPr lang="en-US" sz="2800" b="1" dirty="0">
                <a:solidFill>
                  <a:srgbClr val="FFFFFF"/>
                </a:solidFill>
                <a:latin typeface="Times New Roman" panose="02020603050405020304" pitchFamily="18" charset="0"/>
                <a:cs typeface="Times New Roman" panose="02020603050405020304" pitchFamily="18" charset="0"/>
              </a:rPr>
              <a:t>Cl</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reabsorption.</a:t>
            </a:r>
          </a:p>
          <a:p>
            <a:pPr marL="571500" indent="-571500" eaLnBrk="1" hangingPunct="1">
              <a:buClr>
                <a:schemeClr val="accent2"/>
              </a:buClr>
              <a:buSzPct val="80000"/>
              <a:buFont typeface="+mj-lt"/>
              <a:buAutoNum type="romanLcPeriod"/>
              <a:defRPr/>
            </a:pPr>
            <a:r>
              <a:rPr lang="en-US" sz="2800" b="1" dirty="0" smtClean="0">
                <a:solidFill>
                  <a:srgbClr val="FFFFFF"/>
                </a:solidFill>
                <a:latin typeface="Times New Roman" panose="02020603050405020304" pitchFamily="18" charset="0"/>
                <a:cs typeface="Times New Roman" panose="02020603050405020304" pitchFamily="18" charset="0"/>
              </a:rPr>
              <a:t>increases </a:t>
            </a:r>
            <a:r>
              <a:rPr lang="en-US" sz="2800" b="1" dirty="0">
                <a:solidFill>
                  <a:srgbClr val="FFFFFF"/>
                </a:solidFill>
                <a:latin typeface="Times New Roman" panose="02020603050405020304" pitchFamily="18" charset="0"/>
                <a:cs typeface="Times New Roman" panose="02020603050405020304" pitchFamily="18" charset="0"/>
              </a:rPr>
              <a:t>K</a:t>
            </a:r>
            <a:r>
              <a:rPr lang="en-US" sz="2800" b="1" baseline="30000"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secretion.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51806" y="15240"/>
            <a:ext cx="7751762" cy="914400"/>
          </a:xfrm>
        </p:spPr>
        <p:txBody>
          <a:bodyPr/>
          <a:lstStyle/>
          <a:p>
            <a:pPr eaLnBrk="1" hangingPunct="1"/>
            <a:r>
              <a:rPr lang="en-GB" sz="5400" dirty="0" smtClean="0">
                <a:latin typeface="Times New Roman" panose="02020603050405020304" pitchFamily="18" charset="0"/>
                <a:cs typeface="Times New Roman" panose="02020603050405020304" pitchFamily="18" charset="0"/>
              </a:rPr>
              <a:t>Parasympathetic</a:t>
            </a:r>
            <a:r>
              <a:rPr lang="en-US" sz="5400" dirty="0" smtClean="0">
                <a:latin typeface="Times New Roman" panose="02020603050405020304" pitchFamily="18" charset="0"/>
                <a:cs typeface="Times New Roman" panose="02020603050405020304" pitchFamily="18" charset="0"/>
              </a:rPr>
              <a:t> </a:t>
            </a:r>
          </a:p>
        </p:txBody>
      </p:sp>
      <p:sp>
        <p:nvSpPr>
          <p:cNvPr id="41987" name="Rectangle 3"/>
          <p:cNvSpPr>
            <a:spLocks noGrp="1" noChangeArrowheads="1"/>
          </p:cNvSpPr>
          <p:nvPr>
            <p:ph idx="1"/>
          </p:nvPr>
        </p:nvSpPr>
        <p:spPr>
          <a:xfrm>
            <a:off x="35496" y="856456"/>
            <a:ext cx="9001000" cy="4876800"/>
          </a:xfrm>
        </p:spPr>
        <p:txBody>
          <a:bodyPr>
            <a:noAutofit/>
          </a:bodyPr>
          <a:lstStyle/>
          <a:p>
            <a:pPr eaLnBrk="1" hangingPunct="1">
              <a:lnSpc>
                <a:spcPct val="90000"/>
              </a:lnSpc>
              <a:buClr>
                <a:srgbClr val="FF0000"/>
              </a:buClr>
              <a:buSzPct val="115000"/>
              <a:buFont typeface="Wingdings" pitchFamily="2" charset="2"/>
              <a:buChar char="v"/>
            </a:pPr>
            <a:r>
              <a:rPr lang="en-GB" b="1" dirty="0" smtClean="0">
                <a:solidFill>
                  <a:srgbClr val="FFFFFF"/>
                </a:solidFill>
                <a:latin typeface="Times New Roman" panose="02020603050405020304" pitchFamily="18" charset="0"/>
                <a:cs typeface="Times New Roman" panose="02020603050405020304" pitchFamily="18" charset="0"/>
              </a:rPr>
              <a:t>The origins of parasympathetic neurons are:</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salivary nuclei in medulla and pons (brain stem).</a:t>
            </a:r>
          </a:p>
          <a:p>
            <a:pPr eaLnBrk="1" hangingPunct="1">
              <a:lnSpc>
                <a:spcPct val="90000"/>
              </a:lnSpc>
              <a:buClr>
                <a:srgbClr val="FF0000"/>
              </a:buClr>
              <a:buSzPct val="115000"/>
              <a:buFont typeface="Wingdings" pitchFamily="2" charset="2"/>
              <a:buChar char="v"/>
            </a:pPr>
            <a:r>
              <a:rPr lang="en-GB" b="1" dirty="0" smtClean="0">
                <a:solidFill>
                  <a:srgbClr val="FFFFFF"/>
                </a:solidFill>
                <a:latin typeface="Times New Roman" panose="02020603050405020304" pitchFamily="18" charset="0"/>
                <a:cs typeface="Times New Roman" panose="02020603050405020304" pitchFamily="18" charset="0"/>
              </a:rPr>
              <a:t>Outflow:</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CN VII &amp; IX</a:t>
            </a:r>
            <a:r>
              <a:rPr lang="en-US" b="1"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buClr>
                <a:srgbClr val="FF0000"/>
              </a:buClr>
              <a:buSzPct val="115000"/>
              <a:buFont typeface="Wingdings" pitchFamily="2" charset="2"/>
              <a:buChar char="v"/>
            </a:pPr>
            <a:r>
              <a:rPr lang="en-GB" b="1" dirty="0" smtClean="0">
                <a:solidFill>
                  <a:srgbClr val="FFFFFF"/>
                </a:solidFill>
                <a:latin typeface="Times New Roman" panose="02020603050405020304" pitchFamily="18" charset="0"/>
                <a:cs typeface="Times New Roman" panose="02020603050405020304" pitchFamily="18" charset="0"/>
              </a:rPr>
              <a:t>Transmitter:</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Ach. </a:t>
            </a:r>
          </a:p>
          <a:p>
            <a:pPr eaLnBrk="1" hangingPunct="1">
              <a:lnSpc>
                <a:spcPct val="90000"/>
              </a:lnSpc>
              <a:buClr>
                <a:srgbClr val="FF0000"/>
              </a:buClr>
              <a:buSzPct val="125000"/>
              <a:buFont typeface="Wingdings" pitchFamily="2" charset="2"/>
              <a:buChar char="v"/>
            </a:pPr>
            <a:r>
              <a:rPr lang="en-GB" b="1" dirty="0">
                <a:solidFill>
                  <a:srgbClr val="FFFFFF"/>
                </a:solidFill>
                <a:latin typeface="Times New Roman" panose="02020603050405020304" pitchFamily="18" charset="0"/>
                <a:cs typeface="Times New Roman" panose="02020603050405020304" pitchFamily="18" charset="0"/>
              </a:rPr>
              <a:t>Parasympathetic</a:t>
            </a:r>
            <a:r>
              <a:rPr lang="en-US" dirty="0">
                <a:solidFill>
                  <a:srgbClr val="FFFFFF"/>
                </a:solidFill>
                <a:latin typeface="Times New Roman" panose="02020603050405020304" pitchFamily="18" charset="0"/>
                <a:cs typeface="Times New Roman" panose="02020603050405020304" pitchFamily="18" charset="0"/>
              </a:rPr>
              <a:t> </a:t>
            </a:r>
            <a:r>
              <a:rPr lang="en-GB" b="1" dirty="0" smtClean="0">
                <a:solidFill>
                  <a:srgbClr val="FFFFFF"/>
                </a:solidFill>
                <a:latin typeface="Times New Roman" panose="02020603050405020304" pitchFamily="18" charset="0"/>
                <a:cs typeface="Times New Roman" panose="02020603050405020304" pitchFamily="18" charset="0"/>
              </a:rPr>
              <a:t>is stimulated in response to: </a:t>
            </a:r>
          </a:p>
          <a:p>
            <a:pPr eaLnBrk="1" hangingPunct="1">
              <a:lnSpc>
                <a:spcPct val="90000"/>
              </a:lnSpc>
              <a:buClr>
                <a:srgbClr val="FFFF00"/>
              </a:buClr>
              <a:buFont typeface="Wingdings" pitchFamily="2" charset="2"/>
              <a:buChar char="Ø"/>
            </a:pPr>
            <a:r>
              <a:rPr lang="en-GB" b="1" dirty="0" smtClean="0">
                <a:solidFill>
                  <a:srgbClr val="FFFFFF"/>
                </a:solidFill>
                <a:latin typeface="Times New Roman" panose="02020603050405020304" pitchFamily="18" charset="0"/>
                <a:cs typeface="Times New Roman" panose="02020603050405020304" pitchFamily="18" charset="0"/>
              </a:rPr>
              <a:t>conditioned reflexes (taste, smell, and tactile stimuli). </a:t>
            </a:r>
          </a:p>
          <a:p>
            <a:pPr eaLnBrk="1" hangingPunct="1">
              <a:lnSpc>
                <a:spcPct val="90000"/>
              </a:lnSpc>
              <a:buClr>
                <a:srgbClr val="FF0000"/>
              </a:buClr>
              <a:buSzPct val="115000"/>
              <a:buFont typeface="Wingdings" pitchFamily="2" charset="2"/>
              <a:buChar char="v"/>
            </a:pPr>
            <a:r>
              <a:rPr lang="en-GB" b="1" dirty="0" smtClean="0">
                <a:solidFill>
                  <a:srgbClr val="FFFFFF"/>
                </a:solidFill>
                <a:latin typeface="Times New Roman" panose="02020603050405020304" pitchFamily="18" charset="0"/>
                <a:cs typeface="Times New Roman" panose="02020603050405020304" pitchFamily="18" charset="0"/>
              </a:rPr>
              <a:t>Its stimulation is reduced due to:</a:t>
            </a:r>
          </a:p>
          <a:p>
            <a:pPr eaLnBrk="1" hangingPunct="1">
              <a:lnSpc>
                <a:spcPct val="90000"/>
              </a:lnSpc>
              <a:buClr>
                <a:srgbClr val="FFFF00"/>
              </a:buClr>
              <a:buFont typeface="Wingdings" pitchFamily="2" charset="2"/>
              <a:buChar char="Ø"/>
            </a:pPr>
            <a:r>
              <a:rPr lang="en-GB" b="1" dirty="0" smtClean="0">
                <a:solidFill>
                  <a:srgbClr val="FFFFFF"/>
                </a:solidFill>
                <a:latin typeface="Times New Roman" panose="02020603050405020304" pitchFamily="18" charset="0"/>
                <a:cs typeface="Times New Roman" panose="02020603050405020304" pitchFamily="18" charset="0"/>
              </a:rPr>
              <a:t>sleep, fear, dehydration.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19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19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198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1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467544" y="188640"/>
            <a:ext cx="8229600" cy="936104"/>
          </a:xfrm>
        </p:spPr>
        <p:txBody>
          <a:bodyPr/>
          <a:lstStyle/>
          <a:p>
            <a:pPr eaLnBrk="1" hangingPunct="1"/>
            <a:r>
              <a:rPr lang="en-GB" sz="6000" dirty="0" smtClean="0">
                <a:latin typeface="Times New Roman" panose="02020603050405020304" pitchFamily="18" charset="0"/>
                <a:cs typeface="Times New Roman" panose="02020603050405020304" pitchFamily="18" charset="0"/>
              </a:rPr>
              <a:t>Parasympathetic</a:t>
            </a:r>
            <a:r>
              <a:rPr lang="en-US" sz="6000" dirty="0" smtClean="0">
                <a:latin typeface="Times New Roman" panose="02020603050405020304" pitchFamily="18" charset="0"/>
                <a:cs typeface="Times New Roman" panose="02020603050405020304" pitchFamily="18" charset="0"/>
              </a:rPr>
              <a:t> </a:t>
            </a:r>
          </a:p>
        </p:txBody>
      </p:sp>
      <p:sp>
        <p:nvSpPr>
          <p:cNvPr id="18435" name="Rectangle 3"/>
          <p:cNvSpPr>
            <a:spLocks noGrp="1" noChangeArrowheads="1"/>
          </p:cNvSpPr>
          <p:nvPr>
            <p:ph idx="1"/>
          </p:nvPr>
        </p:nvSpPr>
        <p:spPr>
          <a:xfrm>
            <a:off x="251520" y="1124744"/>
            <a:ext cx="8712968" cy="5029200"/>
          </a:xfrm>
        </p:spPr>
        <p:txBody>
          <a:bodyPr/>
          <a:lstStyle/>
          <a:p>
            <a:pPr eaLnBrk="1" hangingPunct="1">
              <a:lnSpc>
                <a:spcPct val="90000"/>
              </a:lnSpc>
              <a:buClr>
                <a:srgbClr val="FF0000"/>
              </a:buClr>
              <a:buSzPct val="115000"/>
              <a:buFont typeface="Wingdings" pitchFamily="2" charset="2"/>
              <a:buChar char="v"/>
            </a:pPr>
            <a:r>
              <a:rPr lang="en-GB" b="1" dirty="0">
                <a:solidFill>
                  <a:srgbClr val="FFFFFF"/>
                </a:solidFill>
                <a:latin typeface="Times New Roman" panose="02020603050405020304" pitchFamily="18" charset="0"/>
                <a:cs typeface="Times New Roman" panose="02020603050405020304" pitchFamily="18" charset="0"/>
              </a:rPr>
              <a:t>Parasympathetic</a:t>
            </a:r>
            <a:r>
              <a:rPr lang="en-US" dirty="0">
                <a:solidFill>
                  <a:srgbClr val="FFFFFF"/>
                </a:solidFill>
                <a:latin typeface="Times New Roman" panose="02020603050405020304" pitchFamily="18" charset="0"/>
                <a:cs typeface="Times New Roman" panose="02020603050405020304" pitchFamily="18" charset="0"/>
              </a:rPr>
              <a:t> </a:t>
            </a:r>
            <a:r>
              <a:rPr lang="en-GB" b="1" dirty="0" smtClean="0">
                <a:solidFill>
                  <a:srgbClr val="FFFFFF"/>
                </a:solidFill>
                <a:latin typeface="Times New Roman" panose="02020603050405020304" pitchFamily="18" charset="0"/>
                <a:cs typeface="Times New Roman" panose="02020603050405020304" pitchFamily="18" charset="0"/>
              </a:rPr>
              <a:t>Stimulates:</a:t>
            </a:r>
          </a:p>
          <a:p>
            <a:pPr eaLnBrk="1" hangingPunct="1">
              <a:lnSpc>
                <a:spcPct val="90000"/>
              </a:lnSpc>
              <a:buNone/>
            </a:pPr>
            <a:r>
              <a:rPr lang="en-GB" b="1" dirty="0" smtClean="0">
                <a:solidFill>
                  <a:srgbClr val="FFFFFF"/>
                </a:solidFill>
                <a:latin typeface="Times New Roman" panose="02020603050405020304" pitchFamily="18" charset="0"/>
                <a:cs typeface="Times New Roman" panose="02020603050405020304" pitchFamily="18" charset="0"/>
              </a:rPr>
              <a:t>	 - the secretion of </a:t>
            </a:r>
            <a:r>
              <a:rPr lang="en-US" b="1" dirty="0" smtClean="0">
                <a:solidFill>
                  <a:srgbClr val="FFFFFF"/>
                </a:solidFill>
                <a:latin typeface="Times New Roman" panose="02020603050405020304" pitchFamily="18" charset="0"/>
                <a:cs typeface="Times New Roman" panose="02020603050405020304" pitchFamily="18" charset="0"/>
              </a:rPr>
              <a:t>aqueous </a:t>
            </a:r>
            <a:r>
              <a:rPr lang="en-US" b="1" dirty="0">
                <a:solidFill>
                  <a:srgbClr val="FFFFFF"/>
                </a:solidFill>
                <a:latin typeface="Times New Roman" panose="02020603050405020304" pitchFamily="18" charset="0"/>
                <a:cs typeface="Times New Roman" panose="02020603050405020304" pitchFamily="18" charset="0"/>
              </a:rPr>
              <a:t>f</a:t>
            </a:r>
            <a:r>
              <a:rPr lang="en-US" b="1" dirty="0" smtClean="0">
                <a:solidFill>
                  <a:srgbClr val="FFFFFF"/>
                </a:solidFill>
                <a:latin typeface="Times New Roman" panose="02020603050405020304" pitchFamily="18" charset="0"/>
                <a:cs typeface="Times New Roman" panose="02020603050405020304" pitchFamily="18" charset="0"/>
              </a:rPr>
              <a:t>luids </a:t>
            </a:r>
            <a:r>
              <a:rPr lang="en-GB" b="1" dirty="0" smtClean="0">
                <a:solidFill>
                  <a:srgbClr val="FFFFFF"/>
                </a:solidFill>
                <a:latin typeface="Times New Roman" panose="02020603050405020304" pitchFamily="18" charset="0"/>
                <a:cs typeface="Times New Roman" panose="02020603050405020304" pitchFamily="18" charset="0"/>
              </a:rPr>
              <a:t>(</a:t>
            </a:r>
            <a:r>
              <a:rPr lang="en-GB" b="1" u="sng" dirty="0" smtClean="0">
                <a:solidFill>
                  <a:srgbClr val="FFFFFF"/>
                </a:solidFill>
                <a:latin typeface="Times New Roman" panose="02020603050405020304" pitchFamily="18" charset="0"/>
                <a:cs typeface="Times New Roman" panose="02020603050405020304" pitchFamily="18" charset="0"/>
              </a:rPr>
              <a:t>protein poor</a:t>
            </a:r>
            <a:r>
              <a:rPr lang="en-GB" b="1" dirty="0" smtClean="0">
                <a:solidFill>
                  <a:srgbClr val="FFFFFF"/>
                </a:solidFill>
                <a:latin typeface="Times New Roman" panose="02020603050405020304" pitchFamily="18" charset="0"/>
                <a:cs typeface="Times New Roman" panose="02020603050405020304" pitchFamily="18" charset="0"/>
              </a:rPr>
              <a:t>, high k and </a:t>
            </a:r>
            <a:r>
              <a:rPr lang="en-US" b="1" dirty="0" smtClean="0">
                <a:solidFill>
                  <a:srgbClr val="FFFFFF"/>
                </a:solidFill>
                <a:latin typeface="Times New Roman" panose="02020603050405020304" pitchFamily="18" charset="0"/>
                <a:cs typeface="Times New Roman" panose="02020603050405020304" pitchFamily="18" charset="0"/>
              </a:rPr>
              <a:t>HCO</a:t>
            </a:r>
            <a:r>
              <a:rPr lang="en-US" b="1" baseline="-25000" dirty="0" smtClean="0">
                <a:solidFill>
                  <a:srgbClr val="FFFFFF"/>
                </a:solidFill>
                <a:latin typeface="Times New Roman" panose="02020603050405020304" pitchFamily="18" charset="0"/>
                <a:cs typeface="Times New Roman" panose="02020603050405020304" pitchFamily="18" charset="0"/>
              </a:rPr>
              <a:t>3</a:t>
            </a:r>
            <a:r>
              <a:rPr lang="en-GB" b="1" dirty="0" smtClean="0">
                <a:solidFill>
                  <a:srgbClr val="FFFFFF"/>
                </a:solidFill>
                <a:latin typeface="Times New Roman" panose="02020603050405020304" pitchFamily="18" charset="0"/>
                <a:cs typeface="Times New Roman" panose="02020603050405020304" pitchFamily="18" charset="0"/>
              </a:rPr>
              <a:t>).</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 the contraction of myoepithelial cell.</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 the metabolic rate. </a:t>
            </a:r>
            <a:endParaRPr lang="en-GB" b="1" u="sng" dirty="0" smtClean="0">
              <a:solidFill>
                <a:srgbClr val="FFFFFF"/>
              </a:solidFill>
              <a:latin typeface="Times New Roman" panose="02020603050405020304" pitchFamily="18" charset="0"/>
              <a:cs typeface="Times New Roman" panose="02020603050405020304" pitchFamily="18" charset="0"/>
            </a:endParaRP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 the blood flow.</a:t>
            </a:r>
            <a:r>
              <a:rPr lang="en-GB" b="1" u="sng" dirty="0" smtClean="0">
                <a:solidFill>
                  <a:srgbClr val="FFFFFF"/>
                </a:solidFill>
                <a:latin typeface="Times New Roman" panose="02020603050405020304" pitchFamily="18" charset="0"/>
                <a:cs typeface="Times New Roman" panose="02020603050405020304" pitchFamily="18" charset="0"/>
              </a:rPr>
              <a:t> </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 the direct innervation of blood vessels. </a:t>
            </a:r>
          </a:p>
          <a:p>
            <a:pPr eaLnBrk="1" hangingPunct="1">
              <a:lnSpc>
                <a:spcPct val="90000"/>
              </a:lnSpc>
              <a:buFont typeface="Wingdings" pitchFamily="2" charset="2"/>
              <a:buNone/>
            </a:pPr>
            <a:r>
              <a:rPr lang="en-GB" b="1" dirty="0" smtClean="0">
                <a:solidFill>
                  <a:srgbClr val="FFFFFF"/>
                </a:solidFill>
                <a:latin typeface="Times New Roman" panose="02020603050405020304" pitchFamily="18" charset="0"/>
                <a:cs typeface="Times New Roman" panose="02020603050405020304" pitchFamily="18" charset="0"/>
              </a:rPr>
              <a:t>    </a:t>
            </a:r>
            <a:r>
              <a:rPr lang="en-GB" b="1" dirty="0">
                <a:solidFill>
                  <a:srgbClr val="FFFFFF"/>
                </a:solidFill>
                <a:latin typeface="Times New Roman" panose="02020603050405020304" pitchFamily="18" charset="0"/>
                <a:cs typeface="Times New Roman" panose="02020603050405020304" pitchFamily="18" charset="0"/>
              </a:rPr>
              <a:t> </a:t>
            </a:r>
            <a:r>
              <a:rPr lang="en-GB" b="1" dirty="0" smtClean="0">
                <a:solidFill>
                  <a:srgbClr val="FFFFFF"/>
                </a:solidFill>
                <a:latin typeface="Times New Roman" panose="02020603050405020304" pitchFamily="18" charset="0"/>
                <a:cs typeface="Times New Roman" panose="02020603050405020304" pitchFamily="18" charset="0"/>
              </a:rPr>
              <a:t>- the growth and development of different cells. </a:t>
            </a:r>
            <a:endParaRPr lang="en-US" b="1" dirty="0" smtClean="0">
              <a:solidFill>
                <a:srgbClr val="FFFFFF"/>
              </a:solidFill>
              <a:latin typeface="Times New Roman" panose="02020603050405020304" pitchFamily="18" charset="0"/>
              <a:cs typeface="Times New Roman" panose="02020603050405020304" pitchFamily="18" charset="0"/>
            </a:endParaRPr>
          </a:p>
          <a:p>
            <a:pPr eaLnBrk="1" hangingPunct="1">
              <a:lnSpc>
                <a:spcPct val="90000"/>
              </a:lnSpc>
              <a:buClr>
                <a:srgbClr val="FF0000"/>
              </a:buClr>
              <a:buSzPct val="115000"/>
              <a:buFont typeface="Wingdings" pitchFamily="2" charset="2"/>
              <a:buChar char="v"/>
            </a:pPr>
            <a:r>
              <a:rPr lang="en-GB" b="1" dirty="0" smtClean="0">
                <a:solidFill>
                  <a:srgbClr val="FFFFFF"/>
                </a:solidFill>
                <a:latin typeface="Times New Roman" panose="02020603050405020304" pitchFamily="18" charset="0"/>
                <a:cs typeface="Times New Roman" panose="02020603050405020304" pitchFamily="18" charset="0"/>
              </a:rPr>
              <a:t>Transecting (cutting) of parasympathetic markedly decreases flow &amp; leads to atrophy.</a:t>
            </a:r>
            <a:endParaRPr lang="en-US"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30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autoUpdateAnimBg="0" advAuto="0"/>
      <p:bldP spid="1843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57213" y="182563"/>
            <a:ext cx="8158162" cy="762000"/>
          </a:xfrm>
        </p:spPr>
        <p:txBody>
          <a:bodyPr/>
          <a:lstStyle/>
          <a:p>
            <a:pPr eaLnBrk="1" hangingPunct="1"/>
            <a:r>
              <a:rPr lang="en-GB" sz="6600" dirty="0" smtClean="0">
                <a:latin typeface="Times New Roman" panose="02020603050405020304" pitchFamily="18" charset="0"/>
                <a:cs typeface="Times New Roman" panose="02020603050405020304" pitchFamily="18" charset="0"/>
              </a:rPr>
              <a:t>Sympathetic</a:t>
            </a:r>
            <a:endParaRPr lang="en-US" sz="6600" dirty="0" smtClean="0">
              <a:latin typeface="Times New Roman" panose="02020603050405020304" pitchFamily="18" charset="0"/>
              <a:cs typeface="Times New Roman" panose="02020603050405020304" pitchFamily="18" charset="0"/>
            </a:endParaRPr>
          </a:p>
        </p:txBody>
      </p:sp>
      <p:sp>
        <p:nvSpPr>
          <p:cNvPr id="44035" name="Rectangle 3"/>
          <p:cNvSpPr>
            <a:spLocks noGrp="1" noChangeArrowheads="1"/>
          </p:cNvSpPr>
          <p:nvPr>
            <p:ph idx="1"/>
          </p:nvPr>
        </p:nvSpPr>
        <p:spPr>
          <a:xfrm>
            <a:off x="323528" y="944563"/>
            <a:ext cx="8001000" cy="4267200"/>
          </a:xfrm>
        </p:spPr>
        <p:txBody>
          <a:bodyPr/>
          <a:lstStyle/>
          <a:p>
            <a:pPr eaLnBrk="1" hangingPunct="1">
              <a:buClr>
                <a:srgbClr val="FF0000"/>
              </a:buClr>
              <a:buSzPct val="110000"/>
              <a:buFont typeface="Wingdings" pitchFamily="2" charset="2"/>
              <a:buChar char="v"/>
            </a:pPr>
            <a:r>
              <a:rPr lang="en-GB" sz="2800" b="1" dirty="0" smtClean="0">
                <a:solidFill>
                  <a:srgbClr val="FFFFFF"/>
                </a:solidFill>
                <a:latin typeface="Times New Roman" panose="02020603050405020304" pitchFamily="18" charset="0"/>
                <a:cs typeface="Times New Roman" panose="02020603050405020304" pitchFamily="18" charset="0"/>
              </a:rPr>
              <a:t>The origin of sympathetic nerves are: </a:t>
            </a: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a:t>
            </a:r>
            <a:r>
              <a:rPr lang="en-GB" sz="2800" b="1" dirty="0" err="1" smtClean="0">
                <a:solidFill>
                  <a:srgbClr val="FFFFFF"/>
                </a:solidFill>
                <a:latin typeface="Times New Roman" panose="02020603050405020304" pitchFamily="18" charset="0"/>
                <a:cs typeface="Times New Roman" panose="02020603050405020304" pitchFamily="18" charset="0"/>
              </a:rPr>
              <a:t>intermediolateral</a:t>
            </a:r>
            <a:r>
              <a:rPr lang="en-GB" sz="2800" b="1" dirty="0" smtClean="0">
                <a:solidFill>
                  <a:srgbClr val="FFFFFF"/>
                </a:solidFill>
                <a:latin typeface="Times New Roman" panose="02020603050405020304" pitchFamily="18" charset="0"/>
                <a:cs typeface="Times New Roman" panose="02020603050405020304" pitchFamily="18" charset="0"/>
              </a:rPr>
              <a:t> </a:t>
            </a:r>
            <a:r>
              <a:rPr lang="en-GB" sz="2800" b="1" dirty="0" err="1" smtClean="0">
                <a:solidFill>
                  <a:srgbClr val="FFFFFF"/>
                </a:solidFill>
                <a:latin typeface="Times New Roman" panose="02020603050405020304" pitchFamily="18" charset="0"/>
                <a:cs typeface="Times New Roman" panose="02020603050405020304" pitchFamily="18" charset="0"/>
              </a:rPr>
              <a:t>gray</a:t>
            </a:r>
            <a:r>
              <a:rPr lang="en-GB" sz="2800" b="1" dirty="0" smtClean="0">
                <a:solidFill>
                  <a:srgbClr val="FFFFFF"/>
                </a:solidFill>
                <a:latin typeface="Times New Roman" panose="02020603050405020304" pitchFamily="18" charset="0"/>
                <a:cs typeface="Times New Roman" panose="02020603050405020304" pitchFamily="18" charset="0"/>
              </a:rPr>
              <a:t> T1-T3</a:t>
            </a:r>
          </a:p>
          <a:p>
            <a:pPr eaLnBrk="1" hangingPunct="1">
              <a:buClr>
                <a:srgbClr val="FF0000"/>
              </a:buClr>
              <a:buSzPct val="115000"/>
              <a:buFont typeface="Wingdings" pitchFamily="2" charset="2"/>
              <a:buChar char="v"/>
            </a:pPr>
            <a:r>
              <a:rPr lang="en-GB" sz="2800" b="1" dirty="0" smtClean="0">
                <a:solidFill>
                  <a:srgbClr val="FFFFFF"/>
                </a:solidFill>
                <a:latin typeface="Times New Roman" panose="02020603050405020304" pitchFamily="18" charset="0"/>
                <a:cs typeface="Times New Roman" panose="02020603050405020304" pitchFamily="18" charset="0"/>
              </a:rPr>
              <a:t>Transmitter:</a:t>
            </a: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norepinephrine </a:t>
            </a:r>
          </a:p>
          <a:p>
            <a:pPr eaLnBrk="1" hangingPunct="1">
              <a:buClr>
                <a:srgbClr val="FF0000"/>
              </a:buClr>
              <a:buSzPct val="115000"/>
              <a:buFont typeface="Wingdings" pitchFamily="2" charset="2"/>
              <a:buChar char="v"/>
            </a:pPr>
            <a:r>
              <a:rPr lang="en-GB" sz="2800" b="1" dirty="0">
                <a:solidFill>
                  <a:srgbClr val="FFFFFF"/>
                </a:solidFill>
                <a:latin typeface="Times New Roman" panose="02020603050405020304" pitchFamily="18" charset="0"/>
                <a:cs typeface="Times New Roman" panose="02020603050405020304" pitchFamily="18" charset="0"/>
              </a:rPr>
              <a:t>Sympathetic</a:t>
            </a:r>
            <a:r>
              <a:rPr lang="en-GB" sz="2800" dirty="0">
                <a:solidFill>
                  <a:srgbClr val="FFFFFF"/>
                </a:solidFill>
                <a:latin typeface="Times New Roman" panose="02020603050405020304" pitchFamily="18" charset="0"/>
                <a:cs typeface="Times New Roman" panose="02020603050405020304" pitchFamily="18" charset="0"/>
              </a:rPr>
              <a:t> </a:t>
            </a:r>
            <a:r>
              <a:rPr lang="en-GB" sz="2800" b="1" dirty="0">
                <a:solidFill>
                  <a:srgbClr val="FFFFFF"/>
                </a:solidFill>
                <a:latin typeface="Times New Roman" panose="02020603050405020304" pitchFamily="18" charset="0"/>
                <a:cs typeface="Times New Roman" panose="02020603050405020304" pitchFamily="18" charset="0"/>
              </a:rPr>
              <a:t>s</a:t>
            </a:r>
            <a:r>
              <a:rPr lang="en-GB" sz="2800" b="1" dirty="0" smtClean="0">
                <a:solidFill>
                  <a:srgbClr val="FFFFFF"/>
                </a:solidFill>
                <a:latin typeface="Times New Roman" panose="02020603050405020304" pitchFamily="18" charset="0"/>
                <a:cs typeface="Times New Roman" panose="02020603050405020304" pitchFamily="18" charset="0"/>
              </a:rPr>
              <a:t>timulates:</a:t>
            </a: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 secretion (mostly enzymes). </a:t>
            </a: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 contraction of myoepithelial cell.</a:t>
            </a: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 metabolic rate. </a:t>
            </a:r>
            <a:endParaRPr lang="en-US" sz="2800" b="1" dirty="0" smtClean="0">
              <a:solidFill>
                <a:srgbClr val="FFFFFF"/>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GB" sz="2800" b="1" dirty="0" smtClean="0">
                <a:solidFill>
                  <a:srgbClr val="FFFFFF"/>
                </a:solidFill>
                <a:latin typeface="Times New Roman" panose="02020603050405020304" pitchFamily="18" charset="0"/>
                <a:cs typeface="Times New Roman" panose="02020603050405020304" pitchFamily="18" charset="0"/>
              </a:rPr>
              <a:t>		- growth and development of different cells. </a:t>
            </a:r>
          </a:p>
          <a:p>
            <a:pPr eaLnBrk="1" hangingPunct="1">
              <a:buClr>
                <a:srgbClr val="FF0000"/>
              </a:buClr>
              <a:buSzPct val="115000"/>
              <a:buFont typeface="Wingdings" pitchFamily="2" charset="2"/>
              <a:buChar char="v"/>
            </a:pPr>
            <a:r>
              <a:rPr lang="en-GB" sz="2800" b="1" dirty="0" smtClean="0">
                <a:solidFill>
                  <a:srgbClr val="FFFFFF"/>
                </a:solidFill>
                <a:latin typeface="Times New Roman" panose="02020603050405020304" pitchFamily="18" charset="0"/>
                <a:cs typeface="Times New Roman" panose="02020603050405020304" pitchFamily="18" charset="0"/>
              </a:rPr>
              <a:t>Transecting (</a:t>
            </a:r>
            <a:r>
              <a:rPr lang="en-GB" sz="2800" b="1" dirty="0">
                <a:solidFill>
                  <a:srgbClr val="FFFFFF"/>
                </a:solidFill>
                <a:latin typeface="Times New Roman" panose="02020603050405020304" pitchFamily="18" charset="0"/>
                <a:cs typeface="Times New Roman" panose="02020603050405020304" pitchFamily="18" charset="0"/>
              </a:rPr>
              <a:t>cutting</a:t>
            </a:r>
            <a:r>
              <a:rPr lang="en-GB" sz="2800" b="1" dirty="0" smtClean="0">
                <a:solidFill>
                  <a:srgbClr val="FFFFFF"/>
                </a:solidFill>
                <a:latin typeface="Times New Roman" panose="02020603050405020304" pitchFamily="18" charset="0"/>
                <a:cs typeface="Times New Roman" panose="02020603050405020304" pitchFamily="18" charset="0"/>
              </a:rPr>
              <a:t>) of sympathetic nerves has minimal impact on secretion.</a:t>
            </a:r>
            <a:endParaRPr lang="en-US" sz="28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0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03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0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owimage.jpg"/>
          <p:cNvPicPr>
            <a:picLocks noChangeAspect="1"/>
          </p:cNvPicPr>
          <p:nvPr/>
        </p:nvPicPr>
        <p:blipFill>
          <a:blip r:embed="rId2" cstate="print"/>
          <a:stretch>
            <a:fillRect/>
          </a:stretch>
        </p:blipFill>
        <p:spPr>
          <a:xfrm>
            <a:off x="1371600" y="304800"/>
            <a:ext cx="6191565" cy="6295918"/>
          </a:xfrm>
          <a:prstGeom prst="rect">
            <a:avLst/>
          </a:prstGeom>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180528" y="2130425"/>
            <a:ext cx="9721080" cy="1470025"/>
          </a:xfrm>
        </p:spPr>
        <p:txBody>
          <a:bodyPr/>
          <a:lstStyle/>
          <a:p>
            <a:r>
              <a:rPr lang="en-US" sz="18000" dirty="0" smtClean="0"/>
              <a:t>The End </a:t>
            </a:r>
            <a:endParaRPr lang="ar-SA" sz="180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5400" dirty="0" smtClean="0">
                <a:latin typeface="Times New Roman" panose="02020603050405020304" pitchFamily="18" charset="0"/>
                <a:cs typeface="Times New Roman" panose="02020603050405020304" pitchFamily="18" charset="0"/>
              </a:rPr>
              <a:t>Mastication (Chewing)</a:t>
            </a:r>
          </a:p>
        </p:txBody>
      </p:sp>
      <p:sp>
        <p:nvSpPr>
          <p:cNvPr id="60419" name="Rectangle 3"/>
          <p:cNvSpPr>
            <a:spLocks noGrp="1" noChangeArrowheads="1"/>
          </p:cNvSpPr>
          <p:nvPr>
            <p:ph type="body" idx="1"/>
          </p:nvPr>
        </p:nvSpPr>
        <p:spPr>
          <a:xfrm>
            <a:off x="381000" y="1981200"/>
            <a:ext cx="8077200" cy="4114800"/>
          </a:xfrm>
        </p:spPr>
        <p:txBody>
          <a:bodyPr/>
          <a:lstStyle/>
          <a:p>
            <a:pPr marL="609600" indent="-609600" eaLnBrk="1" hangingPunct="1"/>
            <a:r>
              <a:rPr lang="en-US" sz="3600" b="1" dirty="0" smtClean="0">
                <a:solidFill>
                  <a:srgbClr val="FFFFFF"/>
                </a:solidFill>
                <a:latin typeface="Times New Roman" pitchFamily="18" charset="0"/>
              </a:rPr>
              <a:t>Functions:</a:t>
            </a:r>
          </a:p>
          <a:p>
            <a:pPr marL="609600" indent="-609600" eaLnBrk="1" hangingPunct="1">
              <a:buFont typeface="Wingdings" pitchFamily="2" charset="2"/>
              <a:buAutoNum type="arabicPeriod"/>
            </a:pPr>
            <a:r>
              <a:rPr lang="en-US" b="1" dirty="0" smtClean="0">
                <a:solidFill>
                  <a:srgbClr val="FFFFFF"/>
                </a:solidFill>
                <a:latin typeface="Times New Roman" pitchFamily="18" charset="0"/>
              </a:rPr>
              <a:t>To lubricate the bolus with salivary secretion</a:t>
            </a:r>
          </a:p>
          <a:p>
            <a:pPr marL="609600" indent="-609600" eaLnBrk="1" hangingPunct="1">
              <a:buFont typeface="Wingdings" pitchFamily="2" charset="2"/>
              <a:buAutoNum type="arabicPeriod"/>
            </a:pPr>
            <a:r>
              <a:rPr lang="en-US" b="1" dirty="0" smtClean="0">
                <a:solidFill>
                  <a:srgbClr val="FFFFFF"/>
                </a:solidFill>
                <a:latin typeface="Times New Roman" pitchFamily="18" charset="0"/>
              </a:rPr>
              <a:t>To breakdown the bolus to small particles</a:t>
            </a:r>
          </a:p>
          <a:p>
            <a:pPr marL="609600" indent="-609600" eaLnBrk="1" hangingPunct="1">
              <a:buFont typeface="Wingdings" pitchFamily="2" charset="2"/>
              <a:buAutoNum type="arabicPeriod"/>
            </a:pPr>
            <a:r>
              <a:rPr lang="en-US" b="1" dirty="0" smtClean="0">
                <a:solidFill>
                  <a:srgbClr val="FFFFFF"/>
                </a:solidFill>
                <a:latin typeface="Times New Roman" pitchFamily="18" charset="0"/>
              </a:rPr>
              <a:t>To begin digestion of carbohydrate (</a:t>
            </a:r>
            <a:r>
              <a:rPr lang="en-US" b="1" dirty="0" smtClean="0">
                <a:solidFill>
                  <a:srgbClr val="FFFFFF"/>
                </a:solidFill>
              </a:rPr>
              <a:t>α-</a:t>
            </a:r>
            <a:r>
              <a:rPr lang="en-US" b="1" dirty="0" smtClean="0">
                <a:solidFill>
                  <a:srgbClr val="FFFFFF"/>
                </a:solidFill>
                <a:latin typeface="Times New Roman" pitchFamily="18" charset="0"/>
              </a:rPr>
              <a:t>amylase)</a:t>
            </a:r>
            <a:r>
              <a:rPr lang="en-US" sz="3600" b="1" dirty="0" smtClean="0">
                <a:solidFill>
                  <a:srgbClr val="FFFFFF"/>
                </a:solidFill>
                <a:latin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0"/>
            <a:ext cx="7772400" cy="1143000"/>
          </a:xfrm>
        </p:spPr>
        <p:txBody>
          <a:bodyPr/>
          <a:lstStyle/>
          <a:p>
            <a:pPr eaLnBrk="1" hangingPunct="1"/>
            <a:r>
              <a:rPr lang="en-US" dirty="0" smtClean="0">
                <a:latin typeface="Times New Roman" panose="02020603050405020304" pitchFamily="18" charset="0"/>
                <a:cs typeface="Times New Roman" panose="02020603050405020304" pitchFamily="18" charset="0"/>
              </a:rPr>
              <a:t>Mastication (Chewing)</a:t>
            </a:r>
          </a:p>
        </p:txBody>
      </p:sp>
      <p:sp>
        <p:nvSpPr>
          <p:cNvPr id="59395" name="Rectangle 3"/>
          <p:cNvSpPr>
            <a:spLocks noGrp="1" noChangeArrowheads="1"/>
          </p:cNvSpPr>
          <p:nvPr>
            <p:ph sz="half" idx="1"/>
          </p:nvPr>
        </p:nvSpPr>
        <p:spPr>
          <a:xfrm>
            <a:off x="152400" y="1066800"/>
            <a:ext cx="6400800" cy="4572000"/>
          </a:xfrm>
        </p:spPr>
        <p:txBody>
          <a:bodyPr/>
          <a:lstStyle/>
          <a:p>
            <a:pPr eaLnBrk="1" hangingPunct="1">
              <a:lnSpc>
                <a:spcPct val="90000"/>
              </a:lnSpc>
            </a:pPr>
            <a:r>
              <a:rPr lang="en-US" sz="2400" b="1" dirty="0" smtClean="0">
                <a:solidFill>
                  <a:srgbClr val="FFFFFF"/>
                </a:solidFill>
                <a:latin typeface="Times New Roman" pitchFamily="18" charset="0"/>
                <a:cs typeface="Times New Roman" panose="02020603050405020304" pitchFamily="18" charset="0"/>
              </a:rPr>
              <a:t>Teeth organization</a:t>
            </a:r>
          </a:p>
          <a:p>
            <a:pPr eaLnBrk="1" hangingPunct="1">
              <a:lnSpc>
                <a:spcPct val="90000"/>
              </a:lnSpc>
              <a:buClr>
                <a:srgbClr val="FF0000"/>
              </a:buClr>
              <a:buSzPct val="120000"/>
              <a:buFontTx/>
              <a:buChar char="•"/>
            </a:pPr>
            <a:r>
              <a:rPr lang="en-US" sz="2400" b="1" dirty="0" smtClean="0">
                <a:solidFill>
                  <a:srgbClr val="FFFFFF"/>
                </a:solidFill>
                <a:latin typeface="Times New Roman" pitchFamily="18" charset="0"/>
                <a:cs typeface="Times New Roman" panose="02020603050405020304" pitchFamily="18" charset="0"/>
              </a:rPr>
              <a:t>Anterior teeth (incisors) for cutting</a:t>
            </a:r>
          </a:p>
          <a:p>
            <a:pPr eaLnBrk="1" hangingPunct="1">
              <a:lnSpc>
                <a:spcPct val="90000"/>
              </a:lnSpc>
              <a:buClr>
                <a:srgbClr val="FF0000"/>
              </a:buClr>
              <a:buSzPct val="120000"/>
              <a:buFontTx/>
              <a:buChar char="•"/>
            </a:pPr>
            <a:r>
              <a:rPr lang="en-US" sz="2400" b="1" dirty="0" smtClean="0">
                <a:solidFill>
                  <a:srgbClr val="FFFFFF"/>
                </a:solidFill>
                <a:latin typeface="Times New Roman" pitchFamily="18" charset="0"/>
                <a:cs typeface="Times New Roman" panose="02020603050405020304" pitchFamily="18" charset="0"/>
              </a:rPr>
              <a:t>Posterior teeth (molars) for grinding </a:t>
            </a:r>
          </a:p>
          <a:p>
            <a:pPr eaLnBrk="1" hangingPunct="1">
              <a:lnSpc>
                <a:spcPct val="90000"/>
              </a:lnSpc>
              <a:buSzPct val="120000"/>
              <a:buFont typeface="Wingdings" pitchFamily="2" charset="2"/>
              <a:buChar char="§"/>
            </a:pPr>
            <a:r>
              <a:rPr lang="en-US" sz="2400" b="1" dirty="0" smtClean="0">
                <a:solidFill>
                  <a:srgbClr val="FFFFFF"/>
                </a:solidFill>
                <a:latin typeface="Times New Roman" pitchFamily="18" charset="0"/>
                <a:cs typeface="Times New Roman" panose="02020603050405020304" pitchFamily="18" charset="0"/>
              </a:rPr>
              <a:t>Chewing muscles are innervated by CN-V (5</a:t>
            </a:r>
            <a:r>
              <a:rPr lang="en-US" sz="2400" b="1" baseline="30000" dirty="0" smtClean="0">
                <a:solidFill>
                  <a:srgbClr val="FFFFFF"/>
                </a:solidFill>
                <a:latin typeface="Times New Roman" pitchFamily="18" charset="0"/>
                <a:cs typeface="Times New Roman" panose="02020603050405020304" pitchFamily="18" charset="0"/>
              </a:rPr>
              <a:t>th</a:t>
            </a:r>
            <a:r>
              <a:rPr lang="en-US" sz="2400" b="1" dirty="0" smtClean="0">
                <a:solidFill>
                  <a:srgbClr val="FFFFFF"/>
                </a:solidFill>
                <a:latin typeface="Times New Roman" pitchFamily="18" charset="0"/>
                <a:cs typeface="Times New Roman" panose="02020603050405020304" pitchFamily="18" charset="0"/>
              </a:rPr>
              <a:t> cranial nerve). Chewing process is controlled by nuclei in the brain stem. </a:t>
            </a:r>
          </a:p>
          <a:p>
            <a:pPr eaLnBrk="1" hangingPunct="1">
              <a:lnSpc>
                <a:spcPct val="90000"/>
              </a:lnSpc>
              <a:buSzPct val="120000"/>
              <a:buFont typeface="Wingdings" pitchFamily="2" charset="2"/>
              <a:buChar char="ü"/>
            </a:pPr>
            <a:r>
              <a:rPr lang="en-US" sz="2400" b="1" dirty="0" err="1" smtClean="0">
                <a:solidFill>
                  <a:srgbClr val="FFFFFF"/>
                </a:solidFill>
                <a:latin typeface="Times New Roman" pitchFamily="18" charset="0"/>
                <a:cs typeface="Times New Roman" panose="02020603050405020304" pitchFamily="18" charset="0"/>
              </a:rPr>
              <a:t>Masseter</a:t>
            </a:r>
            <a:endParaRPr lang="en-US" sz="2400" b="1" dirty="0" smtClean="0">
              <a:solidFill>
                <a:srgbClr val="FFFFFF"/>
              </a:solidFill>
              <a:latin typeface="Times New Roman" pitchFamily="18" charset="0"/>
              <a:cs typeface="Times New Roman" panose="02020603050405020304" pitchFamily="18" charset="0"/>
            </a:endParaRPr>
          </a:p>
          <a:p>
            <a:pPr eaLnBrk="1" hangingPunct="1">
              <a:lnSpc>
                <a:spcPct val="90000"/>
              </a:lnSpc>
              <a:buSzPct val="120000"/>
              <a:buFont typeface="Wingdings" pitchFamily="2" charset="2"/>
              <a:buChar char="ü"/>
            </a:pPr>
            <a:r>
              <a:rPr lang="en-US" sz="2400" b="1" dirty="0" err="1" smtClean="0">
                <a:solidFill>
                  <a:srgbClr val="FFFFFF"/>
                </a:solidFill>
                <a:latin typeface="Times New Roman" pitchFamily="18" charset="0"/>
                <a:cs typeface="Times New Roman" panose="02020603050405020304" pitchFamily="18" charset="0"/>
              </a:rPr>
              <a:t>Temporalis</a:t>
            </a:r>
            <a:r>
              <a:rPr lang="en-US" sz="2400" b="1" dirty="0" smtClean="0">
                <a:solidFill>
                  <a:srgbClr val="FFFFFF"/>
                </a:solidFill>
                <a:latin typeface="Times New Roman" pitchFamily="18" charset="0"/>
                <a:cs typeface="Times New Roman" panose="02020603050405020304" pitchFamily="18" charset="0"/>
              </a:rPr>
              <a:t> </a:t>
            </a:r>
          </a:p>
          <a:p>
            <a:pPr eaLnBrk="1" hangingPunct="1">
              <a:lnSpc>
                <a:spcPct val="90000"/>
              </a:lnSpc>
              <a:buSzPct val="120000"/>
              <a:buFont typeface="Wingdings" pitchFamily="2" charset="2"/>
              <a:buChar char="ü"/>
            </a:pPr>
            <a:r>
              <a:rPr lang="en-US" sz="2400" b="1" dirty="0" smtClean="0">
                <a:solidFill>
                  <a:srgbClr val="FFFFFF"/>
                </a:solidFill>
                <a:latin typeface="Times New Roman" pitchFamily="18" charset="0"/>
                <a:cs typeface="Times New Roman" panose="02020603050405020304" pitchFamily="18" charset="0"/>
              </a:rPr>
              <a:t>Lateral </a:t>
            </a:r>
            <a:r>
              <a:rPr lang="en-US" sz="2400" b="1" dirty="0" err="1" smtClean="0">
                <a:solidFill>
                  <a:srgbClr val="FFFFFF"/>
                </a:solidFill>
                <a:latin typeface="Times New Roman" pitchFamily="18" charset="0"/>
                <a:cs typeface="Times New Roman" panose="02020603050405020304" pitchFamily="18" charset="0"/>
              </a:rPr>
              <a:t>Pterygoid</a:t>
            </a:r>
            <a:r>
              <a:rPr lang="en-US" sz="2400" b="1" dirty="0" smtClean="0">
                <a:solidFill>
                  <a:srgbClr val="FFFFFF"/>
                </a:solidFill>
                <a:latin typeface="Times New Roman" pitchFamily="18" charset="0"/>
                <a:cs typeface="Times New Roman" panose="02020603050405020304" pitchFamily="18" charset="0"/>
              </a:rPr>
              <a:t> </a:t>
            </a:r>
          </a:p>
          <a:p>
            <a:pPr eaLnBrk="1" hangingPunct="1">
              <a:lnSpc>
                <a:spcPct val="90000"/>
              </a:lnSpc>
              <a:buSzPct val="120000"/>
              <a:buFont typeface="Wingdings" pitchFamily="2" charset="2"/>
              <a:buChar char="ü"/>
            </a:pPr>
            <a:r>
              <a:rPr lang="en-US" sz="2400" b="1" dirty="0" smtClean="0">
                <a:solidFill>
                  <a:srgbClr val="FFFFFF"/>
                </a:solidFill>
                <a:latin typeface="Times New Roman" pitchFamily="18" charset="0"/>
                <a:cs typeface="Times New Roman" panose="02020603050405020304" pitchFamily="18" charset="0"/>
              </a:rPr>
              <a:t>Medial </a:t>
            </a:r>
            <a:r>
              <a:rPr lang="en-US" sz="2400" b="1" dirty="0" err="1" smtClean="0">
                <a:solidFill>
                  <a:srgbClr val="FFFFFF"/>
                </a:solidFill>
                <a:latin typeface="Times New Roman" pitchFamily="18" charset="0"/>
                <a:cs typeface="Times New Roman" panose="02020603050405020304" pitchFamily="18" charset="0"/>
              </a:rPr>
              <a:t>Pterygoid</a:t>
            </a:r>
            <a:r>
              <a:rPr lang="en-US" sz="2400" b="1" dirty="0" smtClean="0">
                <a:solidFill>
                  <a:srgbClr val="FFFFFF"/>
                </a:solidFill>
                <a:latin typeface="Times New Roman" pitchFamily="18" charset="0"/>
                <a:cs typeface="Times New Roman" panose="02020603050405020304" pitchFamily="18" charset="0"/>
              </a:rPr>
              <a:t> </a:t>
            </a:r>
          </a:p>
          <a:p>
            <a:pPr eaLnBrk="1" hangingPunct="1">
              <a:lnSpc>
                <a:spcPct val="90000"/>
              </a:lnSpc>
              <a:buSzPct val="120000"/>
              <a:buFont typeface="Wingdings" pitchFamily="2" charset="2"/>
              <a:buChar char="§"/>
            </a:pPr>
            <a:r>
              <a:rPr lang="en-US" sz="2400" b="1" dirty="0" smtClean="0">
                <a:solidFill>
                  <a:srgbClr val="FFFFFF"/>
                </a:solidFill>
                <a:latin typeface="Times New Roman" pitchFamily="18" charset="0"/>
                <a:cs typeface="Times New Roman" panose="02020603050405020304" pitchFamily="18" charset="0"/>
              </a:rPr>
              <a:t>Taste centers in the brain stem and Hypothalamus            rhythmical chewing movements</a:t>
            </a:r>
          </a:p>
          <a:p>
            <a:pPr eaLnBrk="1" hangingPunct="1">
              <a:lnSpc>
                <a:spcPct val="90000"/>
              </a:lnSpc>
              <a:buClr>
                <a:srgbClr val="FF0000"/>
              </a:buClr>
              <a:buSzPct val="120000"/>
              <a:buFont typeface="Courier New" pitchFamily="49" charset="0"/>
              <a:buChar char="o"/>
            </a:pPr>
            <a:r>
              <a:rPr lang="en-US" sz="2400" b="1" dirty="0">
                <a:solidFill>
                  <a:srgbClr val="FFFFFF"/>
                </a:solidFill>
                <a:latin typeface="Times New Roman" panose="02020603050405020304" pitchFamily="18" charset="0"/>
                <a:cs typeface="Times New Roman" panose="02020603050405020304" pitchFamily="18" charset="0"/>
              </a:rPr>
              <a:t>Much of the chewing process is caused by a c</a:t>
            </a:r>
            <a:r>
              <a:rPr lang="en-US" sz="2400" b="1" dirty="0" smtClean="0">
                <a:solidFill>
                  <a:srgbClr val="FFFFFF"/>
                </a:solidFill>
                <a:latin typeface="Times New Roman" panose="02020603050405020304" pitchFamily="18" charset="0"/>
                <a:cs typeface="Times New Roman" panose="02020603050405020304" pitchFamily="18" charset="0"/>
              </a:rPr>
              <a:t>hewing reflex &amp; stretch reflex</a:t>
            </a:r>
          </a:p>
        </p:txBody>
      </p:sp>
      <p:sp>
        <p:nvSpPr>
          <p:cNvPr id="4100" name="Line 4"/>
          <p:cNvSpPr>
            <a:spLocks noChangeShapeType="1"/>
          </p:cNvSpPr>
          <p:nvPr/>
        </p:nvSpPr>
        <p:spPr bwMode="auto">
          <a:xfrm>
            <a:off x="2627784" y="5517232"/>
            <a:ext cx="762000" cy="0"/>
          </a:xfrm>
          <a:prstGeom prst="line">
            <a:avLst/>
          </a:prstGeom>
          <a:noFill/>
          <a:ln w="9525">
            <a:solidFill>
              <a:schemeClr val="tx1"/>
            </a:solidFill>
            <a:round/>
            <a:headEnd/>
            <a:tailEnd type="triangle" w="med" len="med"/>
          </a:ln>
        </p:spPr>
        <p:txBody>
          <a:bodyPr/>
          <a:lstStyle/>
          <a:p>
            <a:endParaRPr lang="en-US"/>
          </a:p>
        </p:txBody>
      </p:sp>
      <p:pic>
        <p:nvPicPr>
          <p:cNvPr id="5" name="Picture 4" descr="image.gif"/>
          <p:cNvPicPr>
            <a:picLocks noChangeAspect="1"/>
          </p:cNvPicPr>
          <p:nvPr/>
        </p:nvPicPr>
        <p:blipFill>
          <a:blip r:embed="rId2" cstate="print"/>
          <a:stretch>
            <a:fillRect/>
          </a:stretch>
        </p:blipFill>
        <p:spPr>
          <a:xfrm>
            <a:off x="6429375" y="2514600"/>
            <a:ext cx="2638425" cy="26289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 calcmode="lin" valueType="num">
                                      <p:cBhvr additive="base">
                                        <p:cTn id="37"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9395">
                                            <p:txEl>
                                              <p:pRg st="6" end="6"/>
                                            </p:txEl>
                                          </p:spTgt>
                                        </p:tgtEl>
                                        <p:attrNameLst>
                                          <p:attrName>style.visibility</p:attrName>
                                        </p:attrNameLst>
                                      </p:cBhvr>
                                      <p:to>
                                        <p:strVal val="visible"/>
                                      </p:to>
                                    </p:set>
                                    <p:anim calcmode="lin" valueType="num">
                                      <p:cBhvr additive="base">
                                        <p:cTn id="43"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9395">
                                            <p:txEl>
                                              <p:pRg st="7" end="7"/>
                                            </p:txEl>
                                          </p:spTgt>
                                        </p:tgtEl>
                                        <p:attrNameLst>
                                          <p:attrName>style.visibility</p:attrName>
                                        </p:attrNameLst>
                                      </p:cBhvr>
                                      <p:to>
                                        <p:strVal val="visible"/>
                                      </p:to>
                                    </p:set>
                                    <p:anim calcmode="lin" valueType="num">
                                      <p:cBhvr additive="base">
                                        <p:cTn id="49"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9395">
                                            <p:txEl>
                                              <p:pRg st="8" end="8"/>
                                            </p:txEl>
                                          </p:spTgt>
                                        </p:tgtEl>
                                        <p:attrNameLst>
                                          <p:attrName>style.visibility</p:attrName>
                                        </p:attrNameLst>
                                      </p:cBhvr>
                                      <p:to>
                                        <p:strVal val="visible"/>
                                      </p:to>
                                    </p:set>
                                    <p:anim calcmode="lin" valueType="num">
                                      <p:cBhvr additive="base">
                                        <p:cTn id="55" dur="500" fill="hold"/>
                                        <p:tgtEl>
                                          <p:spTgt spid="5939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93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9395">
                                            <p:txEl>
                                              <p:pRg st="9" end="9"/>
                                            </p:txEl>
                                          </p:spTgt>
                                        </p:tgtEl>
                                        <p:attrNameLst>
                                          <p:attrName>style.visibility</p:attrName>
                                        </p:attrNameLst>
                                      </p:cBhvr>
                                      <p:to>
                                        <p:strVal val="visible"/>
                                      </p:to>
                                    </p:set>
                                    <p:anim calcmode="lin" valueType="num">
                                      <p:cBhvr additive="base">
                                        <p:cTn id="61" dur="500" fill="hold"/>
                                        <p:tgtEl>
                                          <p:spTgt spid="59395">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939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1143000"/>
          </a:xfrm>
        </p:spPr>
        <p:txBody>
          <a:bodyPr/>
          <a:lstStyle/>
          <a:p>
            <a:r>
              <a:rPr lang="en-US" dirty="0" smtClean="0">
                <a:latin typeface="Times New Roman" panose="02020603050405020304" pitchFamily="18" charset="0"/>
                <a:cs typeface="Times New Roman" panose="02020603050405020304" pitchFamily="18" charset="0"/>
              </a:rPr>
              <a:t>Mastication (Chewing)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1052736"/>
            <a:ext cx="9036496" cy="4114800"/>
          </a:xfrm>
        </p:spPr>
        <p:txBody>
          <a:bodyPr/>
          <a:lstStyle/>
          <a:p>
            <a:pPr>
              <a:buNone/>
            </a:pPr>
            <a:r>
              <a:rPr lang="en-US" sz="3000" b="1" dirty="0" smtClean="0">
                <a:solidFill>
                  <a:srgbClr val="FFFFFF"/>
                </a:solidFill>
                <a:latin typeface="Times New Roman" pitchFamily="18" charset="0"/>
                <a:cs typeface="Times New Roman" panose="02020603050405020304" pitchFamily="18" charset="0"/>
              </a:rPr>
              <a:t>Chewing reflex &amp; stretch reflex </a:t>
            </a:r>
          </a:p>
          <a:p>
            <a:r>
              <a:rPr lang="en-US" sz="3000" b="1" dirty="0" smtClean="0">
                <a:solidFill>
                  <a:srgbClr val="FFFFFF"/>
                </a:solidFill>
                <a:latin typeface="Times New Roman" pitchFamily="18" charset="0"/>
                <a:cs typeface="Times New Roman" panose="02020603050405020304" pitchFamily="18" charset="0"/>
              </a:rPr>
              <a:t>The presence of a bolus of food in the mouth at first initiates reflex inhibition of the muscles of mastication, which allows the lower jaw to drop. The drop in turn initiates a stretch reflex of the jaw muscles that leads to </a:t>
            </a:r>
            <a:r>
              <a:rPr lang="en-US" sz="3000" b="1" i="1" dirty="0" smtClean="0">
                <a:solidFill>
                  <a:srgbClr val="FFFFFF"/>
                </a:solidFill>
                <a:latin typeface="Times New Roman" panose="02020603050405020304" pitchFamily="18" charset="0"/>
                <a:cs typeface="Times New Roman" panose="02020603050405020304" pitchFamily="18" charset="0"/>
              </a:rPr>
              <a:t>rebound contraction. This automatically raises the jaw to cause closure of the </a:t>
            </a:r>
            <a:r>
              <a:rPr lang="en-US" sz="3000" b="1" dirty="0" smtClean="0">
                <a:solidFill>
                  <a:srgbClr val="FFFFFF"/>
                </a:solidFill>
                <a:latin typeface="Times New Roman" panose="02020603050405020304" pitchFamily="18" charset="0"/>
                <a:cs typeface="Times New Roman" panose="02020603050405020304" pitchFamily="18" charset="0"/>
              </a:rPr>
              <a:t>teeth, but it also compresses the bolus again against the linings of the mouth, which inhibits the jaw muscles once again, allowing the jaw to drop and rebound another time; this is repeated again and again.</a:t>
            </a:r>
            <a:endParaRPr lang="en-US" sz="3000"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3568" y="409544"/>
            <a:ext cx="7772400" cy="1143000"/>
          </a:xfrm>
        </p:spPr>
        <p:txBody>
          <a:bodyPr/>
          <a:lstStyle/>
          <a:p>
            <a:r>
              <a:rPr lang="en-US" dirty="0" smtClean="0">
                <a:latin typeface="Times New Roman" panose="02020603050405020304" pitchFamily="18" charset="0"/>
                <a:cs typeface="Times New Roman" panose="02020603050405020304" pitchFamily="18" charset="0"/>
              </a:rPr>
              <a:t>Secretory Functions of the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Alimentary Tract</a:t>
            </a:r>
            <a:endParaRPr lang="ar-SA"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1484784"/>
            <a:ext cx="8153400" cy="4114800"/>
          </a:xfrm>
        </p:spPr>
        <p:txBody>
          <a:bodyPr/>
          <a:lstStyle/>
          <a:p>
            <a:pPr>
              <a:defRPr/>
            </a:pPr>
            <a:r>
              <a:rPr lang="en-US" b="1" dirty="0" smtClean="0">
                <a:solidFill>
                  <a:srgbClr val="FFFFFF"/>
                </a:solidFill>
                <a:latin typeface="Times New Roman" panose="02020603050405020304" pitchFamily="18" charset="0"/>
                <a:cs typeface="Times New Roman" panose="02020603050405020304" pitchFamily="18" charset="0"/>
              </a:rPr>
              <a:t>The functions of Secretory Glands:</a:t>
            </a:r>
          </a:p>
          <a:p>
            <a:pPr marL="514350" indent="-514350">
              <a:buFont typeface="+mj-lt"/>
              <a:buAutoNum type="arabicPeriod"/>
              <a:defRPr/>
            </a:pPr>
            <a:r>
              <a:rPr lang="en-US" b="1" dirty="0" smtClean="0">
                <a:solidFill>
                  <a:srgbClr val="FFFFFF"/>
                </a:solidFill>
                <a:latin typeface="Times New Roman" panose="02020603050405020304" pitchFamily="18" charset="0"/>
                <a:cs typeface="Times New Roman" panose="02020603050405020304" pitchFamily="18" charset="0"/>
              </a:rPr>
              <a:t>Secretion of digestive enzymes</a:t>
            </a:r>
          </a:p>
          <a:p>
            <a:pPr marL="514350" indent="-514350">
              <a:buFont typeface="+mj-lt"/>
              <a:buAutoNum type="arabicPeriod"/>
              <a:defRPr/>
            </a:pPr>
            <a:r>
              <a:rPr lang="en-US" b="1" dirty="0" smtClean="0">
                <a:solidFill>
                  <a:srgbClr val="FFFFFF"/>
                </a:solidFill>
                <a:latin typeface="Times New Roman" panose="02020603050405020304" pitchFamily="18" charset="0"/>
                <a:cs typeface="Times New Roman" panose="02020603050405020304" pitchFamily="18" charset="0"/>
              </a:rPr>
              <a:t>Provide mucus for lubrication and protection</a:t>
            </a:r>
          </a:p>
          <a:p>
            <a:r>
              <a:rPr lang="en-US" b="1" dirty="0" smtClean="0">
                <a:solidFill>
                  <a:srgbClr val="FFFFFF"/>
                </a:solidFill>
                <a:latin typeface="Times New Roman" panose="02020603050405020304" pitchFamily="18" charset="0"/>
                <a:cs typeface="Times New Roman" panose="02020603050405020304" pitchFamily="18" charset="0"/>
              </a:rPr>
              <a:t>Most digestive secretions are formed only in response to the presence of food in the alimentary tract, and the quantity secreted in each segment of the tract is almost exactly the amount needed for proper digestion. </a:t>
            </a:r>
            <a:endParaRPr lang="ar-SA" b="1" dirty="0">
              <a:solidFill>
                <a:srgbClr val="FFFFFF"/>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743200" y="44624"/>
            <a:ext cx="3069302" cy="461665"/>
          </a:xfrm>
          <a:prstGeom prst="rect">
            <a:avLst/>
          </a:prstGeom>
          <a:noFill/>
        </p:spPr>
        <p:txBody>
          <a:bodyPr wrap="none" rtlCol="0">
            <a:spAutoFit/>
          </a:bodyPr>
          <a:lstStyle/>
          <a:p>
            <a:r>
              <a:rPr lang="en-US" b="1" dirty="0"/>
              <a:t>Chapter  64; page </a:t>
            </a:r>
            <a:r>
              <a:rPr lang="en-US" b="1" dirty="0" smtClean="0"/>
              <a:t>773</a:t>
            </a:r>
            <a:endParaRPr lang="ar-SA"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76200"/>
            <a:ext cx="7772400" cy="838200"/>
          </a:xfrm>
        </p:spPr>
        <p:txBody>
          <a:bodyPr/>
          <a:lstStyle/>
          <a:p>
            <a:r>
              <a:rPr lang="en-US" dirty="0" smtClean="0">
                <a:latin typeface="Times New Roman" panose="02020603050405020304" pitchFamily="18" charset="0"/>
                <a:cs typeface="Times New Roman" panose="02020603050405020304" pitchFamily="18" charset="0"/>
              </a:rPr>
              <a:t>Anatomical Types of Glands</a:t>
            </a:r>
            <a:endParaRPr lang="ar-SA" dirty="0" smtClean="0">
              <a:latin typeface="Times New Roman" panose="02020603050405020304" pitchFamily="18" charset="0"/>
              <a:cs typeface="Times New Roman" panose="02020603050405020304" pitchFamily="18" charset="0"/>
            </a:endParaRPr>
          </a:p>
        </p:txBody>
      </p:sp>
      <p:sp>
        <p:nvSpPr>
          <p:cNvPr id="5123" name="Content Placeholder 2"/>
          <p:cNvSpPr>
            <a:spLocks noGrp="1"/>
          </p:cNvSpPr>
          <p:nvPr>
            <p:ph idx="1"/>
          </p:nvPr>
        </p:nvSpPr>
        <p:spPr>
          <a:xfrm>
            <a:off x="152400" y="990600"/>
            <a:ext cx="8763000" cy="2819400"/>
          </a:xfrm>
        </p:spPr>
        <p:txBody>
          <a:bodyPr/>
          <a:lstStyle/>
          <a:p>
            <a:pPr marL="514350" indent="-514350">
              <a:buFont typeface="Garamond" pitchFamily="18" charset="0"/>
              <a:buAutoNum type="arabicPeriod"/>
            </a:pPr>
            <a:r>
              <a:rPr lang="en-US" sz="2800" b="1" dirty="0" smtClean="0">
                <a:solidFill>
                  <a:srgbClr val="FFFFFF"/>
                </a:solidFill>
                <a:latin typeface="Times New Roman" panose="02020603050405020304" pitchFamily="18" charset="0"/>
                <a:cs typeface="Times New Roman" panose="02020603050405020304" pitchFamily="18" charset="0"/>
              </a:rPr>
              <a:t>Single-cell mucous glands (goblet cells), they produce mucus. </a:t>
            </a:r>
          </a:p>
          <a:p>
            <a:pPr marL="514350" indent="-514350">
              <a:buFont typeface="Garamond" pitchFamily="18" charset="0"/>
              <a:buAutoNum type="arabicPeriod"/>
            </a:pPr>
            <a:r>
              <a:rPr lang="en-US" sz="2800" b="1" dirty="0" smtClean="0">
                <a:solidFill>
                  <a:srgbClr val="FFFFFF"/>
                </a:solidFill>
                <a:latin typeface="Times New Roman" panose="02020603050405020304" pitchFamily="18" charset="0"/>
                <a:cs typeface="Times New Roman" panose="02020603050405020304" pitchFamily="18" charset="0"/>
              </a:rPr>
              <a:t>Crypts of </a:t>
            </a:r>
            <a:r>
              <a:rPr lang="en-US" sz="2800" b="1" dirty="0" err="1" smtClean="0">
                <a:solidFill>
                  <a:srgbClr val="FFFFFF"/>
                </a:solidFill>
                <a:latin typeface="Times New Roman" panose="02020603050405020304" pitchFamily="18" charset="0"/>
                <a:cs typeface="Times New Roman" panose="02020603050405020304" pitchFamily="18" charset="0"/>
              </a:rPr>
              <a:t>Lieberkühn</a:t>
            </a:r>
            <a:r>
              <a:rPr lang="en-US" sz="2800" b="1" dirty="0" smtClean="0">
                <a:solidFill>
                  <a:srgbClr val="FFFFFF"/>
                </a:solidFill>
                <a:latin typeface="Times New Roman" panose="02020603050405020304" pitchFamily="18" charset="0"/>
                <a:cs typeface="Times New Roman" panose="02020603050405020304" pitchFamily="18" charset="0"/>
              </a:rPr>
              <a:t> at the mucosal </a:t>
            </a:r>
            <a:r>
              <a:rPr lang="en-US" sz="2800" b="1" dirty="0">
                <a:solidFill>
                  <a:srgbClr val="FFFFFF"/>
                </a:solidFill>
                <a:latin typeface="Times New Roman" panose="02020603050405020304" pitchFamily="18" charset="0"/>
                <a:cs typeface="Times New Roman" panose="02020603050405020304" pitchFamily="18" charset="0"/>
              </a:rPr>
              <a:t>pits in small intestine </a:t>
            </a:r>
            <a:r>
              <a:rPr lang="en-US" sz="2800" b="1" dirty="0" smtClean="0">
                <a:solidFill>
                  <a:srgbClr val="FFFFFF"/>
                </a:solidFill>
                <a:latin typeface="Times New Roman" panose="02020603050405020304" pitchFamily="18" charset="0"/>
                <a:cs typeface="Times New Roman" panose="02020603050405020304" pitchFamily="18" charset="0"/>
              </a:rPr>
              <a:t>(they represent invaginations </a:t>
            </a:r>
            <a:r>
              <a:rPr lang="en-US" sz="2800" b="1" dirty="0">
                <a:solidFill>
                  <a:srgbClr val="FFFFFF"/>
                </a:solidFill>
                <a:latin typeface="Times New Roman" panose="02020603050405020304" pitchFamily="18" charset="0"/>
                <a:cs typeface="Times New Roman" panose="02020603050405020304" pitchFamily="18" charset="0"/>
              </a:rPr>
              <a:t>of the epithelium into the </a:t>
            </a:r>
            <a:r>
              <a:rPr lang="en-US" sz="2800" b="1" dirty="0" err="1" smtClean="0">
                <a:solidFill>
                  <a:srgbClr val="FFFFFF"/>
                </a:solidFill>
                <a:latin typeface="Times New Roman" panose="02020603050405020304" pitchFamily="18" charset="0"/>
                <a:cs typeface="Times New Roman" panose="02020603050405020304" pitchFamily="18" charset="0"/>
              </a:rPr>
              <a:t>submucosa</a:t>
            </a:r>
            <a:r>
              <a:rPr lang="en-US" sz="2800" b="1" dirty="0" smtClean="0">
                <a:solidFill>
                  <a:srgbClr val="FFFFFF"/>
                </a:solidFill>
                <a:latin typeface="Times New Roman" panose="02020603050405020304" pitchFamily="18" charset="0"/>
                <a:cs typeface="Times New Roman" panose="02020603050405020304" pitchFamily="18" charset="0"/>
              </a:rPr>
              <a:t>). They release several digestive enzymes. </a:t>
            </a:r>
          </a:p>
          <a:p>
            <a:pPr marL="514350" indent="-514350">
              <a:buFont typeface="Garamond" pitchFamily="18" charset="0"/>
              <a:buAutoNum type="arabicPeriod"/>
            </a:pPr>
            <a:r>
              <a:rPr lang="en-US" sz="2800" b="1" dirty="0" smtClean="0">
                <a:solidFill>
                  <a:srgbClr val="FFFFFF"/>
                </a:solidFill>
                <a:latin typeface="Times New Roman" panose="02020603050405020304" pitchFamily="18" charset="0"/>
                <a:cs typeface="Times New Roman" panose="02020603050405020304" pitchFamily="18" charset="0"/>
              </a:rPr>
              <a:t>Tubular glands that include an acid and pepsinogen-secreting gland (in the stomach).</a:t>
            </a:r>
          </a:p>
          <a:p>
            <a:pPr marL="514350" indent="-514350">
              <a:buFont typeface="Garamond" pitchFamily="18" charset="0"/>
              <a:buAutoNum type="arabicPeriod"/>
            </a:pPr>
            <a:r>
              <a:rPr lang="en-US" sz="2800" b="1" dirty="0" smtClean="0">
                <a:solidFill>
                  <a:srgbClr val="FFFFFF"/>
                </a:solidFill>
                <a:latin typeface="Times New Roman" panose="02020603050405020304" pitchFamily="18" charset="0"/>
                <a:cs typeface="Times New Roman" panose="02020603050405020304" pitchFamily="18" charset="0"/>
              </a:rPr>
              <a:t>Salivary glands, pancreas, and liver. They are located outside the walls of GI tract. </a:t>
            </a:r>
            <a:r>
              <a:rPr lang="en-US" sz="2800" b="1" dirty="0">
                <a:solidFill>
                  <a:srgbClr val="FFFFFF"/>
                </a:solidFill>
                <a:latin typeface="Times New Roman" panose="02020603050405020304" pitchFamily="18" charset="0"/>
                <a:cs typeface="Times New Roman" panose="02020603050405020304" pitchFamily="18" charset="0"/>
              </a:rPr>
              <a:t>They contain millions </a:t>
            </a:r>
            <a:r>
              <a:rPr lang="en-US" sz="2800" b="1" dirty="0" smtClean="0">
                <a:solidFill>
                  <a:srgbClr val="FFFFFF"/>
                </a:solidFill>
                <a:latin typeface="Times New Roman" panose="02020603050405020304" pitchFamily="18" charset="0"/>
                <a:cs typeface="Times New Roman" panose="02020603050405020304" pitchFamily="18" charset="0"/>
              </a:rPr>
              <a:t>of </a:t>
            </a:r>
            <a:r>
              <a:rPr lang="en-US" sz="2800" b="1" i="1" dirty="0" err="1" smtClean="0">
                <a:solidFill>
                  <a:srgbClr val="FFFFFF"/>
                </a:solidFill>
                <a:latin typeface="Times New Roman" panose="02020603050405020304" pitchFamily="18" charset="0"/>
                <a:cs typeface="Times New Roman" panose="02020603050405020304" pitchFamily="18" charset="0"/>
              </a:rPr>
              <a:t>acini</a:t>
            </a:r>
            <a:r>
              <a:rPr lang="en-US" sz="2800" b="1" i="1" dirty="0" smtClean="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rPr>
              <a:t>lined with secreting glandular cells; these </a:t>
            </a:r>
            <a:r>
              <a:rPr lang="en-US" sz="2800" b="1" dirty="0" err="1">
                <a:solidFill>
                  <a:srgbClr val="FFFFFF"/>
                </a:solidFill>
                <a:latin typeface="Times New Roman" panose="02020603050405020304" pitchFamily="18" charset="0"/>
                <a:cs typeface="Times New Roman" panose="02020603050405020304" pitchFamily="18" charset="0"/>
              </a:rPr>
              <a:t>acini</a:t>
            </a:r>
            <a:r>
              <a:rPr lang="en-US" sz="2800" b="1" dirty="0">
                <a:solidFill>
                  <a:srgbClr val="FFFFFF"/>
                </a:solidFill>
                <a:latin typeface="Times New Roman" panose="02020603050405020304" pitchFamily="18" charset="0"/>
                <a:cs typeface="Times New Roman" panose="02020603050405020304" pitchFamily="18" charset="0"/>
              </a:rPr>
              <a:t> </a:t>
            </a:r>
            <a:r>
              <a:rPr lang="en-US" sz="2800" b="1" dirty="0" smtClean="0">
                <a:solidFill>
                  <a:srgbClr val="FFFFFF"/>
                </a:solidFill>
                <a:latin typeface="Times New Roman" panose="02020603050405020304" pitchFamily="18" charset="0"/>
                <a:cs typeface="Times New Roman" panose="02020603050405020304" pitchFamily="18" charset="0"/>
              </a:rPr>
              <a:t>feed into </a:t>
            </a:r>
            <a:r>
              <a:rPr lang="en-US" sz="2800" b="1" dirty="0">
                <a:solidFill>
                  <a:srgbClr val="FFFFFF"/>
                </a:solidFill>
                <a:latin typeface="Times New Roman" panose="02020603050405020304" pitchFamily="18" charset="0"/>
                <a:cs typeface="Times New Roman" panose="02020603050405020304" pitchFamily="18" charset="0"/>
              </a:rPr>
              <a:t>a system of ducts </a:t>
            </a:r>
            <a:r>
              <a:rPr lang="en-US" sz="2800" b="1" dirty="0" smtClean="0">
                <a:solidFill>
                  <a:srgbClr val="FFFFFF"/>
                </a:solidFill>
                <a:latin typeface="Times New Roman" panose="02020603050405020304" pitchFamily="18" charset="0"/>
                <a:cs typeface="Times New Roman" panose="02020603050405020304" pitchFamily="18" charset="0"/>
              </a:rPr>
              <a:t>that finally </a:t>
            </a:r>
            <a:r>
              <a:rPr lang="en-US" sz="2800" b="1" dirty="0">
                <a:solidFill>
                  <a:srgbClr val="FFFFFF"/>
                </a:solidFill>
                <a:latin typeface="Times New Roman" panose="02020603050405020304" pitchFamily="18" charset="0"/>
                <a:cs typeface="Times New Roman" panose="02020603050405020304" pitchFamily="18" charset="0"/>
              </a:rPr>
              <a:t>empty into the alimentary tract </a:t>
            </a:r>
            <a:r>
              <a:rPr lang="en-US" sz="2800" b="1" dirty="0" smtClean="0">
                <a:solidFill>
                  <a:srgbClr val="FFFFFF"/>
                </a:solidFill>
                <a:latin typeface="Times New Roman" panose="02020603050405020304" pitchFamily="18" charset="0"/>
                <a:cs typeface="Times New Roman" panose="02020603050405020304" pitchFamily="18" charset="0"/>
              </a:rPr>
              <a:t>itself. </a:t>
            </a:r>
            <a:endParaRPr lang="ar-SA" sz="2800" b="1" dirty="0" smtClean="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839200" cy="1143000"/>
          </a:xfrm>
        </p:spPr>
        <p:txBody>
          <a:bodyPr/>
          <a:lstStyle/>
          <a:p>
            <a:r>
              <a:rPr lang="en-US" sz="3600" dirty="0">
                <a:latin typeface="Times New Roman" panose="02020603050405020304" pitchFamily="18" charset="0"/>
                <a:cs typeface="Times New Roman" panose="02020603050405020304" pitchFamily="18" charset="0"/>
              </a:rPr>
              <a:t>Basic Mechanisms of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Stimulation </a:t>
            </a:r>
            <a:r>
              <a:rPr lang="en-US" sz="3600" dirty="0">
                <a:latin typeface="Times New Roman" panose="02020603050405020304" pitchFamily="18" charset="0"/>
                <a:cs typeface="Times New Roman" panose="02020603050405020304" pitchFamily="18" charset="0"/>
              </a:rPr>
              <a:t>of the </a:t>
            </a:r>
            <a:r>
              <a:rPr lang="en-US" sz="3600" dirty="0" smtClean="0">
                <a:latin typeface="Times New Roman" panose="02020603050405020304" pitchFamily="18" charset="0"/>
                <a:cs typeface="Times New Roman" panose="02020603050405020304" pitchFamily="18" charset="0"/>
              </a:rPr>
              <a:t>Alimentary Tract </a:t>
            </a:r>
            <a:r>
              <a:rPr lang="en-US" sz="3600" dirty="0">
                <a:latin typeface="Times New Roman" panose="02020603050405020304" pitchFamily="18" charset="0"/>
                <a:cs typeface="Times New Roman" panose="02020603050405020304" pitchFamily="18" charset="0"/>
              </a:rPr>
              <a:t>Glands</a:t>
            </a:r>
          </a:p>
        </p:txBody>
      </p:sp>
      <p:sp>
        <p:nvSpPr>
          <p:cNvPr id="4" name="Content Placeholder 3"/>
          <p:cNvSpPr>
            <a:spLocks noGrp="1"/>
          </p:cNvSpPr>
          <p:nvPr>
            <p:ph idx="1"/>
          </p:nvPr>
        </p:nvSpPr>
        <p:spPr>
          <a:xfrm>
            <a:off x="179512" y="1484784"/>
            <a:ext cx="8839200" cy="4114800"/>
          </a:xfrm>
        </p:spPr>
        <p:txBody>
          <a:bodyPr/>
          <a:lstStyle/>
          <a:p>
            <a:pPr>
              <a:buFont typeface="Wingdings" pitchFamily="2" charset="2"/>
              <a:buChar char="q"/>
            </a:pPr>
            <a:r>
              <a:rPr lang="en-US" b="1" dirty="0">
                <a:solidFill>
                  <a:srgbClr val="FFFFFF"/>
                </a:solidFill>
                <a:latin typeface="Times New Roman" panose="02020603050405020304" pitchFamily="18" charset="0"/>
                <a:cs typeface="Times New Roman" panose="02020603050405020304" pitchFamily="18" charset="0"/>
              </a:rPr>
              <a:t>Effect of Contact of Food with </a:t>
            </a:r>
            <a:r>
              <a:rPr lang="en-US" b="1" dirty="0" smtClean="0">
                <a:solidFill>
                  <a:srgbClr val="FFFFFF"/>
                </a:solidFill>
                <a:latin typeface="Times New Roman" panose="02020603050405020304" pitchFamily="18" charset="0"/>
                <a:cs typeface="Times New Roman" panose="02020603050405020304" pitchFamily="18" charset="0"/>
              </a:rPr>
              <a:t>the Epithelium-Function </a:t>
            </a:r>
            <a:r>
              <a:rPr lang="en-US" b="1" dirty="0">
                <a:solidFill>
                  <a:srgbClr val="FFFFFF"/>
                </a:solidFill>
                <a:latin typeface="Times New Roman" panose="02020603050405020304" pitchFamily="18" charset="0"/>
                <a:cs typeface="Times New Roman" panose="02020603050405020304" pitchFamily="18" charset="0"/>
              </a:rPr>
              <a:t>of </a:t>
            </a:r>
            <a:r>
              <a:rPr lang="en-US" b="1" dirty="0" smtClean="0">
                <a:solidFill>
                  <a:srgbClr val="FFFFFF"/>
                </a:solidFill>
                <a:latin typeface="Times New Roman" panose="02020603050405020304" pitchFamily="18" charset="0"/>
                <a:cs typeface="Times New Roman" panose="02020603050405020304" pitchFamily="18" charset="0"/>
              </a:rPr>
              <a:t>Enteric Nervous Stimuli: </a:t>
            </a:r>
          </a:p>
          <a:p>
            <a:r>
              <a:rPr lang="en-US" b="1" dirty="0" smtClean="0">
                <a:solidFill>
                  <a:srgbClr val="FFFFFF"/>
                </a:solidFill>
                <a:latin typeface="Times New Roman" panose="02020603050405020304" pitchFamily="18" charset="0"/>
                <a:cs typeface="Times New Roman" panose="02020603050405020304" pitchFamily="18" charset="0"/>
              </a:rPr>
              <a:t>The mechanical </a:t>
            </a:r>
            <a:r>
              <a:rPr lang="en-US" b="1" dirty="0">
                <a:solidFill>
                  <a:srgbClr val="FFFFFF"/>
                </a:solidFill>
                <a:latin typeface="Times New Roman" panose="02020603050405020304" pitchFamily="18" charset="0"/>
                <a:cs typeface="Times New Roman" panose="02020603050405020304" pitchFamily="18" charset="0"/>
              </a:rPr>
              <a:t>presence of food in a particular segment of the </a:t>
            </a:r>
            <a:r>
              <a:rPr lang="en-US" b="1" dirty="0" smtClean="0">
                <a:solidFill>
                  <a:srgbClr val="FFFFFF"/>
                </a:solidFill>
                <a:latin typeface="Times New Roman" panose="02020603050405020304" pitchFamily="18" charset="0"/>
                <a:cs typeface="Times New Roman" panose="02020603050405020304" pitchFamily="18" charset="0"/>
              </a:rPr>
              <a:t>GI tract usually </a:t>
            </a:r>
            <a:r>
              <a:rPr lang="en-US" b="1" dirty="0">
                <a:solidFill>
                  <a:srgbClr val="FFFFFF"/>
                </a:solidFill>
                <a:latin typeface="Times New Roman" panose="02020603050405020304" pitchFamily="18" charset="0"/>
                <a:cs typeface="Times New Roman" panose="02020603050405020304" pitchFamily="18" charset="0"/>
              </a:rPr>
              <a:t>causes the glands </a:t>
            </a:r>
            <a:r>
              <a:rPr lang="en-US" b="1" dirty="0" smtClean="0">
                <a:solidFill>
                  <a:srgbClr val="FFFFFF"/>
                </a:solidFill>
                <a:latin typeface="Times New Roman" panose="02020603050405020304" pitchFamily="18" charset="0"/>
                <a:cs typeface="Times New Roman" panose="02020603050405020304" pitchFamily="18" charset="0"/>
              </a:rPr>
              <a:t>to secrete</a:t>
            </a:r>
            <a:r>
              <a:rPr lang="en-US" b="1" dirty="0">
                <a:solidFill>
                  <a:srgbClr val="FFFFFF"/>
                </a:solidFill>
                <a:latin typeface="Times New Roman" panose="02020603050405020304" pitchFamily="18" charset="0"/>
                <a:cs typeface="Times New Roman" panose="02020603050405020304" pitchFamily="18" charset="0"/>
              </a:rPr>
              <a:t> moderate to large quantities of juices</a:t>
            </a:r>
            <a:r>
              <a:rPr lang="en-US" b="1" dirty="0" smtClean="0">
                <a:solidFill>
                  <a:srgbClr val="FFFFFF"/>
                </a:solidFill>
                <a:latin typeface="Times New Roman" panose="02020603050405020304" pitchFamily="18" charset="0"/>
                <a:cs typeface="Times New Roman" panose="02020603050405020304" pitchFamily="18" charset="0"/>
              </a:rPr>
              <a:t>. The types </a:t>
            </a:r>
            <a:r>
              <a:rPr lang="en-US" b="1" dirty="0">
                <a:solidFill>
                  <a:srgbClr val="FFFFFF"/>
                </a:solidFill>
                <a:latin typeface="Times New Roman" panose="02020603050405020304" pitchFamily="18" charset="0"/>
                <a:cs typeface="Times New Roman" panose="02020603050405020304" pitchFamily="18" charset="0"/>
              </a:rPr>
              <a:t>of stimuli that do this </a:t>
            </a:r>
            <a:r>
              <a:rPr lang="en-US" b="1" dirty="0" smtClean="0">
                <a:solidFill>
                  <a:srgbClr val="FFFFFF"/>
                </a:solidFill>
                <a:latin typeface="Times New Roman" panose="02020603050405020304" pitchFamily="18" charset="0"/>
                <a:cs typeface="Times New Roman" panose="02020603050405020304" pitchFamily="18" charset="0"/>
              </a:rPr>
              <a:t>are:  </a:t>
            </a:r>
          </a:p>
          <a:p>
            <a:pPr marL="0" indent="0">
              <a:buNone/>
            </a:pPr>
            <a:r>
              <a:rPr lang="en-US" b="1" dirty="0" smtClean="0">
                <a:solidFill>
                  <a:srgbClr val="FFFFFF"/>
                </a:solidFill>
                <a:latin typeface="Times New Roman" panose="02020603050405020304" pitchFamily="18" charset="0"/>
                <a:cs typeface="Times New Roman" panose="02020603050405020304" pitchFamily="18" charset="0"/>
              </a:rPr>
              <a:t>(</a:t>
            </a:r>
            <a:r>
              <a:rPr lang="en-US" b="1" dirty="0">
                <a:solidFill>
                  <a:srgbClr val="FFFFFF"/>
                </a:solidFill>
                <a:latin typeface="Times New Roman" panose="02020603050405020304" pitchFamily="18" charset="0"/>
                <a:cs typeface="Times New Roman" panose="02020603050405020304" pitchFamily="18" charset="0"/>
              </a:rPr>
              <a:t>1) tactile </a:t>
            </a:r>
            <a:r>
              <a:rPr lang="en-US" b="1" dirty="0" smtClean="0">
                <a:solidFill>
                  <a:srgbClr val="FFFFFF"/>
                </a:solidFill>
                <a:latin typeface="Times New Roman" panose="02020603050405020304" pitchFamily="18" charset="0"/>
                <a:cs typeface="Times New Roman" panose="02020603050405020304" pitchFamily="18" charset="0"/>
              </a:rPr>
              <a:t>stimulation.</a:t>
            </a:r>
            <a:endParaRPr lang="en-US" b="1" dirty="0">
              <a:solidFill>
                <a:srgbClr val="FFFFFF"/>
              </a:solidFill>
              <a:latin typeface="Times New Roman" panose="02020603050405020304" pitchFamily="18" charset="0"/>
              <a:cs typeface="Times New Roman" panose="02020603050405020304" pitchFamily="18" charset="0"/>
            </a:endParaRPr>
          </a:p>
          <a:p>
            <a:pPr marL="0" indent="0">
              <a:buNone/>
            </a:pPr>
            <a:r>
              <a:rPr lang="en-US" b="1" dirty="0">
                <a:solidFill>
                  <a:srgbClr val="FFFFFF"/>
                </a:solidFill>
                <a:latin typeface="Times New Roman" panose="02020603050405020304" pitchFamily="18" charset="0"/>
                <a:cs typeface="Times New Roman" panose="02020603050405020304" pitchFamily="18" charset="0"/>
              </a:rPr>
              <a:t>(2) chemical </a:t>
            </a:r>
            <a:r>
              <a:rPr lang="en-US" b="1" dirty="0" smtClean="0">
                <a:solidFill>
                  <a:srgbClr val="FFFFFF"/>
                </a:solidFill>
                <a:latin typeface="Times New Roman" panose="02020603050405020304" pitchFamily="18" charset="0"/>
                <a:cs typeface="Times New Roman" panose="02020603050405020304" pitchFamily="18" charset="0"/>
              </a:rPr>
              <a:t>irritation.</a:t>
            </a:r>
          </a:p>
          <a:p>
            <a:pPr marL="0" indent="0">
              <a:buNone/>
            </a:pPr>
            <a:r>
              <a:rPr lang="en-US" b="1" dirty="0" smtClean="0">
                <a:solidFill>
                  <a:srgbClr val="FFFFFF"/>
                </a:solidFill>
                <a:latin typeface="Times New Roman" panose="02020603050405020304" pitchFamily="18" charset="0"/>
                <a:cs typeface="Times New Roman" panose="02020603050405020304" pitchFamily="18" charset="0"/>
              </a:rPr>
              <a:t>(3</a:t>
            </a:r>
            <a:r>
              <a:rPr lang="en-US" b="1" dirty="0">
                <a:solidFill>
                  <a:srgbClr val="FFFFFF"/>
                </a:solidFill>
                <a:latin typeface="Times New Roman" panose="02020603050405020304" pitchFamily="18" charset="0"/>
                <a:cs typeface="Times New Roman" panose="02020603050405020304" pitchFamily="18" charset="0"/>
              </a:rPr>
              <a:t>) distention of the </a:t>
            </a:r>
            <a:r>
              <a:rPr lang="en-US" b="1" dirty="0" smtClean="0">
                <a:solidFill>
                  <a:srgbClr val="FFFFFF"/>
                </a:solidFill>
                <a:latin typeface="Times New Roman" panose="02020603050405020304" pitchFamily="18" charset="0"/>
                <a:cs typeface="Times New Roman" panose="02020603050405020304" pitchFamily="18" charset="0"/>
              </a:rPr>
              <a:t>gut wall. </a:t>
            </a:r>
          </a:p>
        </p:txBody>
      </p:sp>
    </p:spTree>
    <p:extLst>
      <p:ext uri="{BB962C8B-B14F-4D97-AF65-F5344CB8AC3E}">
        <p14:creationId xmlns:p14="http://schemas.microsoft.com/office/powerpoint/2010/main" val="33910271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143000"/>
          </a:xfrm>
        </p:spPr>
        <p:txBody>
          <a:bodyPr/>
          <a:lstStyle/>
          <a:p>
            <a:r>
              <a:rPr lang="en-US" sz="3600" dirty="0">
                <a:latin typeface="Times New Roman" panose="02020603050405020304" pitchFamily="18" charset="0"/>
                <a:cs typeface="Times New Roman" panose="02020603050405020304" pitchFamily="18" charset="0"/>
              </a:rPr>
              <a:t>Basic Mechanisms </a:t>
            </a:r>
            <a:r>
              <a:rPr lang="en-US" sz="3600" dirty="0" smtClean="0">
                <a:latin typeface="Times New Roman" panose="02020603050405020304" pitchFamily="18" charset="0"/>
                <a:cs typeface="Times New Roman" panose="02020603050405020304" pitchFamily="18" charset="0"/>
              </a:rPr>
              <a:t>of Stimulation </a:t>
            </a:r>
            <a:r>
              <a:rPr lang="en-US" sz="3600" dirty="0">
                <a:latin typeface="Times New Roman" panose="02020603050405020304" pitchFamily="18" charset="0"/>
                <a:cs typeface="Times New Roman" panose="02020603050405020304" pitchFamily="18" charset="0"/>
              </a:rPr>
              <a:t>of the Alimentary Tract </a:t>
            </a:r>
            <a:r>
              <a:rPr lang="en-US" sz="3600" dirty="0" smtClean="0">
                <a:latin typeface="Times New Roman" panose="02020603050405020304" pitchFamily="18" charset="0"/>
                <a:cs typeface="Times New Roman" panose="02020603050405020304" pitchFamily="18" charset="0"/>
              </a:rPr>
              <a:t>Glands (cont.)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626" y="1196752"/>
            <a:ext cx="9144000" cy="4114800"/>
          </a:xfrm>
        </p:spPr>
        <p:txBody>
          <a:bodyPr/>
          <a:lstStyle/>
          <a:p>
            <a:pPr>
              <a:buFont typeface="Wingdings" pitchFamily="2" charset="2"/>
              <a:buChar char="q"/>
            </a:pPr>
            <a:r>
              <a:rPr lang="en-US" b="1" dirty="0">
                <a:solidFill>
                  <a:srgbClr val="FFFFFF"/>
                </a:solidFill>
                <a:latin typeface="Times New Roman" panose="02020603050405020304" pitchFamily="18" charset="0"/>
                <a:cs typeface="Times New Roman" panose="02020603050405020304" pitchFamily="18" charset="0"/>
              </a:rPr>
              <a:t>Autonomic Stimulation of </a:t>
            </a:r>
            <a:r>
              <a:rPr lang="en-US" b="1" dirty="0" smtClean="0">
                <a:solidFill>
                  <a:srgbClr val="FFFFFF"/>
                </a:solidFill>
                <a:latin typeface="Times New Roman" panose="02020603050405020304" pitchFamily="18" charset="0"/>
                <a:cs typeface="Times New Roman" panose="02020603050405020304" pitchFamily="18" charset="0"/>
              </a:rPr>
              <a:t>Secretion: </a:t>
            </a:r>
          </a:p>
          <a:p>
            <a:pPr marL="514350" indent="-514350">
              <a:buFont typeface="+mj-lt"/>
              <a:buAutoNum type="arabicPeriod"/>
            </a:pPr>
            <a:r>
              <a:rPr lang="en-US" sz="2800" b="1" dirty="0">
                <a:solidFill>
                  <a:srgbClr val="FFFFFF"/>
                </a:solidFill>
                <a:latin typeface="Times New Roman" panose="02020603050405020304" pitchFamily="18" charset="0"/>
                <a:cs typeface="Times New Roman" panose="02020603050405020304" pitchFamily="18" charset="0"/>
              </a:rPr>
              <a:t>Parasympathetic </a:t>
            </a:r>
            <a:r>
              <a:rPr lang="en-US" sz="2800" b="1" dirty="0" smtClean="0">
                <a:solidFill>
                  <a:srgbClr val="FFFFFF"/>
                </a:solidFill>
                <a:latin typeface="Times New Roman" panose="02020603050405020304" pitchFamily="18" charset="0"/>
                <a:cs typeface="Times New Roman" panose="02020603050405020304" pitchFamily="18" charset="0"/>
              </a:rPr>
              <a:t>Stimulation: </a:t>
            </a:r>
          </a:p>
          <a:p>
            <a:r>
              <a:rPr lang="en-US" sz="2800" b="1" dirty="0">
                <a:solidFill>
                  <a:srgbClr val="FFFFFF"/>
                </a:solidFill>
                <a:latin typeface="Times New Roman" panose="02020603050405020304" pitchFamily="18" charset="0"/>
                <a:cs typeface="Times New Roman" panose="02020603050405020304" pitchFamily="18" charset="0"/>
              </a:rPr>
              <a:t>Stimulation of </a:t>
            </a:r>
            <a:r>
              <a:rPr lang="en-US" sz="2800" b="1" dirty="0" smtClean="0">
                <a:solidFill>
                  <a:srgbClr val="FFFFFF"/>
                </a:solidFill>
                <a:latin typeface="Times New Roman" panose="02020603050405020304" pitchFamily="18" charset="0"/>
                <a:cs typeface="Times New Roman" panose="02020603050405020304" pitchFamily="18" charset="0"/>
              </a:rPr>
              <a:t>the parasympathetic </a:t>
            </a:r>
            <a:r>
              <a:rPr lang="en-US" sz="2800" b="1" dirty="0">
                <a:solidFill>
                  <a:srgbClr val="FFFFFF"/>
                </a:solidFill>
                <a:latin typeface="Times New Roman" panose="02020603050405020304" pitchFamily="18" charset="0"/>
                <a:cs typeface="Times New Roman" panose="02020603050405020304" pitchFamily="18" charset="0"/>
              </a:rPr>
              <a:t>nerves to the alimentary tract </a:t>
            </a:r>
            <a:r>
              <a:rPr lang="en-US" sz="2800" b="1" dirty="0" smtClean="0">
                <a:solidFill>
                  <a:srgbClr val="FFFFFF"/>
                </a:solidFill>
                <a:latin typeface="Times New Roman" panose="02020603050405020304" pitchFamily="18" charset="0"/>
                <a:cs typeface="Times New Roman" panose="02020603050405020304" pitchFamily="18" charset="0"/>
              </a:rPr>
              <a:t>almost </a:t>
            </a:r>
            <a:r>
              <a:rPr lang="en-US" sz="2800" b="1" u="sng" dirty="0" smtClean="0">
                <a:solidFill>
                  <a:srgbClr val="FFFFFF"/>
                </a:solidFill>
                <a:latin typeface="Times New Roman" panose="02020603050405020304" pitchFamily="18" charset="0"/>
                <a:cs typeface="Times New Roman" panose="02020603050405020304" pitchFamily="18" charset="0"/>
              </a:rPr>
              <a:t>increases</a:t>
            </a:r>
            <a:r>
              <a:rPr lang="en-US" sz="2800" b="1" dirty="0" smtClean="0">
                <a:solidFill>
                  <a:srgbClr val="FFFFFF"/>
                </a:solidFill>
                <a:latin typeface="Times New Roman" panose="02020603050405020304" pitchFamily="18" charset="0"/>
                <a:cs typeface="Times New Roman" panose="02020603050405020304" pitchFamily="18" charset="0"/>
              </a:rPr>
              <a:t> </a:t>
            </a:r>
            <a:r>
              <a:rPr lang="en-US" sz="2800" b="1" dirty="0">
                <a:solidFill>
                  <a:srgbClr val="FFFFFF"/>
                </a:solidFill>
                <a:latin typeface="Times New Roman" panose="02020603050405020304" pitchFamily="18" charset="0"/>
                <a:cs typeface="Times New Roman" panose="02020603050405020304" pitchFamily="18" charset="0"/>
              </a:rPr>
              <a:t>the rates of </a:t>
            </a:r>
            <a:r>
              <a:rPr lang="en-US" sz="2800" b="1" dirty="0" smtClean="0">
                <a:solidFill>
                  <a:srgbClr val="FFFFFF"/>
                </a:solidFill>
                <a:latin typeface="Times New Roman" panose="02020603050405020304" pitchFamily="18" charset="0"/>
                <a:cs typeface="Times New Roman" panose="02020603050405020304" pitchFamily="18" charset="0"/>
              </a:rPr>
              <a:t>GI secretion, </a:t>
            </a:r>
            <a:r>
              <a:rPr lang="en-US" sz="2800" b="1" dirty="0">
                <a:solidFill>
                  <a:srgbClr val="FFFFFF"/>
                </a:solidFill>
                <a:latin typeface="Times New Roman" panose="02020603050405020304" pitchFamily="18" charset="0"/>
                <a:cs typeface="Times New Roman" panose="02020603050405020304" pitchFamily="18" charset="0"/>
              </a:rPr>
              <a:t>especially </a:t>
            </a:r>
            <a:r>
              <a:rPr lang="en-US" sz="2800" b="1" dirty="0" smtClean="0">
                <a:solidFill>
                  <a:srgbClr val="FFFFFF"/>
                </a:solidFill>
                <a:latin typeface="Times New Roman" panose="02020603050405020304" pitchFamily="18" charset="0"/>
                <a:cs typeface="Times New Roman" panose="02020603050405020304" pitchFamily="18" charset="0"/>
              </a:rPr>
              <a:t>in the upper </a:t>
            </a:r>
            <a:r>
              <a:rPr lang="en-US" sz="2800" b="1" dirty="0">
                <a:solidFill>
                  <a:srgbClr val="FFFFFF"/>
                </a:solidFill>
                <a:latin typeface="Times New Roman" panose="02020603050405020304" pitchFamily="18" charset="0"/>
                <a:cs typeface="Times New Roman" panose="02020603050405020304" pitchFamily="18" charset="0"/>
              </a:rPr>
              <a:t>portion of the </a:t>
            </a:r>
            <a:r>
              <a:rPr lang="en-US" sz="2800" b="1" dirty="0" smtClean="0">
                <a:solidFill>
                  <a:srgbClr val="FFFFFF"/>
                </a:solidFill>
                <a:latin typeface="Times New Roman" panose="02020603050405020304" pitchFamily="18" charset="0"/>
                <a:cs typeface="Times New Roman" panose="02020603050405020304" pitchFamily="18" charset="0"/>
              </a:rPr>
              <a:t>tract: </a:t>
            </a:r>
            <a:r>
              <a:rPr lang="en-US" sz="2800" b="1" dirty="0">
                <a:solidFill>
                  <a:srgbClr val="FFFFFF"/>
                </a:solidFill>
                <a:latin typeface="Times New Roman" panose="02020603050405020304" pitchFamily="18" charset="0"/>
                <a:cs typeface="Times New Roman" panose="02020603050405020304" pitchFamily="18" charset="0"/>
              </a:rPr>
              <a:t>salivary glands, esophageal glands, </a:t>
            </a:r>
            <a:r>
              <a:rPr lang="en-US" sz="2800" b="1" dirty="0" smtClean="0">
                <a:solidFill>
                  <a:srgbClr val="FFFFFF"/>
                </a:solidFill>
                <a:latin typeface="Times New Roman" panose="02020603050405020304" pitchFamily="18" charset="0"/>
                <a:cs typeface="Times New Roman" panose="02020603050405020304" pitchFamily="18" charset="0"/>
              </a:rPr>
              <a:t>gastric glands</a:t>
            </a:r>
            <a:r>
              <a:rPr lang="en-US" sz="2800" b="1" dirty="0">
                <a:solidFill>
                  <a:srgbClr val="FFFFFF"/>
                </a:solidFill>
                <a:latin typeface="Times New Roman" panose="02020603050405020304" pitchFamily="18" charset="0"/>
                <a:cs typeface="Times New Roman" panose="02020603050405020304" pitchFamily="18" charset="0"/>
              </a:rPr>
              <a:t>, pancreas, </a:t>
            </a:r>
            <a:r>
              <a:rPr lang="en-US" sz="2800" b="1" dirty="0" smtClean="0">
                <a:solidFill>
                  <a:srgbClr val="FFFFFF"/>
                </a:solidFill>
                <a:latin typeface="Times New Roman" panose="02020603050405020304" pitchFamily="18" charset="0"/>
                <a:cs typeface="Times New Roman" panose="02020603050405020304" pitchFamily="18" charset="0"/>
              </a:rPr>
              <a:t>Brunner’s </a:t>
            </a:r>
            <a:r>
              <a:rPr lang="en-US" sz="2800" b="1" dirty="0">
                <a:solidFill>
                  <a:srgbClr val="FFFFFF"/>
                </a:solidFill>
                <a:latin typeface="Times New Roman" panose="02020603050405020304" pitchFamily="18" charset="0"/>
                <a:cs typeface="Times New Roman" panose="02020603050405020304" pitchFamily="18" charset="0"/>
              </a:rPr>
              <a:t>glands in the </a:t>
            </a:r>
            <a:r>
              <a:rPr lang="en-US" sz="2800" b="1" dirty="0" smtClean="0">
                <a:solidFill>
                  <a:srgbClr val="FFFFFF"/>
                </a:solidFill>
                <a:latin typeface="Times New Roman" panose="02020603050405020304" pitchFamily="18" charset="0"/>
                <a:cs typeface="Times New Roman" panose="02020603050405020304" pitchFamily="18" charset="0"/>
              </a:rPr>
              <a:t>duodenum and the </a:t>
            </a:r>
            <a:r>
              <a:rPr lang="en-US" sz="2800" b="1" dirty="0">
                <a:solidFill>
                  <a:srgbClr val="FFFFFF"/>
                </a:solidFill>
                <a:latin typeface="Times New Roman" panose="02020603050405020304" pitchFamily="18" charset="0"/>
                <a:cs typeface="Times New Roman" panose="02020603050405020304" pitchFamily="18" charset="0"/>
              </a:rPr>
              <a:t>distal </a:t>
            </a:r>
            <a:r>
              <a:rPr lang="en-US" sz="2800" b="1" dirty="0" smtClean="0">
                <a:solidFill>
                  <a:srgbClr val="FFFFFF"/>
                </a:solidFill>
                <a:latin typeface="Times New Roman" panose="02020603050405020304" pitchFamily="18" charset="0"/>
                <a:cs typeface="Times New Roman" panose="02020603050405020304" pitchFamily="18" charset="0"/>
              </a:rPr>
              <a:t>portion of </a:t>
            </a:r>
            <a:r>
              <a:rPr lang="en-US" sz="2800" b="1" dirty="0">
                <a:solidFill>
                  <a:srgbClr val="FFFFFF"/>
                </a:solidFill>
                <a:latin typeface="Times New Roman" panose="02020603050405020304" pitchFamily="18" charset="0"/>
                <a:cs typeface="Times New Roman" panose="02020603050405020304" pitchFamily="18" charset="0"/>
              </a:rPr>
              <a:t>the large </a:t>
            </a:r>
            <a:r>
              <a:rPr lang="en-US" sz="2800" b="1" dirty="0" smtClean="0">
                <a:solidFill>
                  <a:srgbClr val="FFFFFF"/>
                </a:solidFill>
                <a:latin typeface="Times New Roman" panose="02020603050405020304" pitchFamily="18" charset="0"/>
                <a:cs typeface="Times New Roman" panose="02020603050405020304" pitchFamily="18" charset="0"/>
              </a:rPr>
              <a:t>intestine. </a:t>
            </a:r>
          </a:p>
          <a:p>
            <a:r>
              <a:rPr lang="en-US" sz="2800" b="1" dirty="0" smtClean="0">
                <a:solidFill>
                  <a:srgbClr val="FFFFFF"/>
                </a:solidFill>
                <a:latin typeface="Times New Roman" panose="02020603050405020304" pitchFamily="18" charset="0"/>
                <a:cs typeface="Times New Roman" panose="02020603050405020304" pitchFamily="18" charset="0"/>
              </a:rPr>
              <a:t>Secretion </a:t>
            </a:r>
            <a:r>
              <a:rPr lang="en-US" sz="2800" b="1" dirty="0">
                <a:solidFill>
                  <a:srgbClr val="FFFFFF"/>
                </a:solidFill>
                <a:latin typeface="Times New Roman" panose="02020603050405020304" pitchFamily="18" charset="0"/>
                <a:cs typeface="Times New Roman" panose="02020603050405020304" pitchFamily="18" charset="0"/>
              </a:rPr>
              <a:t>in the remainder of </a:t>
            </a:r>
            <a:r>
              <a:rPr lang="en-US" sz="2800" b="1" dirty="0" smtClean="0">
                <a:solidFill>
                  <a:srgbClr val="FFFFFF"/>
                </a:solidFill>
                <a:latin typeface="Times New Roman" panose="02020603050405020304" pitchFamily="18" charset="0"/>
                <a:cs typeface="Times New Roman" panose="02020603050405020304" pitchFamily="18" charset="0"/>
              </a:rPr>
              <a:t>the small </a:t>
            </a:r>
            <a:r>
              <a:rPr lang="en-US" sz="2800" b="1" dirty="0">
                <a:solidFill>
                  <a:srgbClr val="FFFFFF"/>
                </a:solidFill>
                <a:latin typeface="Times New Roman" panose="02020603050405020304" pitchFamily="18" charset="0"/>
                <a:cs typeface="Times New Roman" panose="02020603050405020304" pitchFamily="18" charset="0"/>
              </a:rPr>
              <a:t>intestine and in the first two thirds of the </a:t>
            </a:r>
            <a:r>
              <a:rPr lang="en-US" sz="2800" b="1" dirty="0" smtClean="0">
                <a:solidFill>
                  <a:srgbClr val="FFFFFF"/>
                </a:solidFill>
                <a:latin typeface="Times New Roman" panose="02020603050405020304" pitchFamily="18" charset="0"/>
                <a:cs typeface="Times New Roman" panose="02020603050405020304" pitchFamily="18" charset="0"/>
              </a:rPr>
              <a:t>large intestine </a:t>
            </a:r>
            <a:r>
              <a:rPr lang="en-US" sz="2800" b="1" dirty="0">
                <a:solidFill>
                  <a:srgbClr val="FFFFFF"/>
                </a:solidFill>
                <a:latin typeface="Times New Roman" panose="02020603050405020304" pitchFamily="18" charset="0"/>
                <a:cs typeface="Times New Roman" panose="02020603050405020304" pitchFamily="18" charset="0"/>
              </a:rPr>
              <a:t>occurs mainly in response to local neural </a:t>
            </a:r>
            <a:r>
              <a:rPr lang="en-US" sz="2800" b="1" dirty="0" smtClean="0">
                <a:solidFill>
                  <a:srgbClr val="FFFFFF"/>
                </a:solidFill>
                <a:latin typeface="Times New Roman" panose="02020603050405020304" pitchFamily="18" charset="0"/>
                <a:cs typeface="Times New Roman" panose="02020603050405020304" pitchFamily="18" charset="0"/>
              </a:rPr>
              <a:t>and hormonal </a:t>
            </a:r>
            <a:r>
              <a:rPr lang="en-US" sz="2800" b="1" dirty="0">
                <a:solidFill>
                  <a:srgbClr val="FFFFFF"/>
                </a:solidFill>
                <a:latin typeface="Times New Roman" panose="02020603050405020304" pitchFamily="18" charset="0"/>
                <a:cs typeface="Times New Roman" panose="02020603050405020304" pitchFamily="18" charset="0"/>
              </a:rPr>
              <a:t>stimuli in each segment of the gut.</a:t>
            </a:r>
          </a:p>
        </p:txBody>
      </p:sp>
    </p:spTree>
    <p:extLst>
      <p:ext uri="{BB962C8B-B14F-4D97-AF65-F5344CB8AC3E}">
        <p14:creationId xmlns:p14="http://schemas.microsoft.com/office/powerpoint/2010/main" val="15521061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 1, GI, 2009-2010</Template>
  <TotalTime>1613</TotalTime>
  <Words>1459</Words>
  <Application>Microsoft Office PowerPoint</Application>
  <PresentationFormat>On-screen Show (4:3)</PresentationFormat>
  <Paragraphs>167</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Courier New</vt:lpstr>
      <vt:lpstr>Garamond</vt:lpstr>
      <vt:lpstr>Symbol</vt:lpstr>
      <vt:lpstr>Times New Roman</vt:lpstr>
      <vt:lpstr>Verdana</vt:lpstr>
      <vt:lpstr>Wingdings</vt:lpstr>
      <vt:lpstr>Introduction</vt:lpstr>
      <vt:lpstr>Secretory Functions of the Alimentary Tract (Secretion of Saliva)</vt:lpstr>
      <vt:lpstr>Learning objectives </vt:lpstr>
      <vt:lpstr>Mastication (Chewing)</vt:lpstr>
      <vt:lpstr>Mastication (Chewing)</vt:lpstr>
      <vt:lpstr>Mastication (Chewing)</vt:lpstr>
      <vt:lpstr>Secretory Functions of the Alimentary Tract</vt:lpstr>
      <vt:lpstr>Anatomical Types of Glands</vt:lpstr>
      <vt:lpstr>Basic Mechanisms of  Stimulation of the Alimentary Tract Glands</vt:lpstr>
      <vt:lpstr>Basic Mechanisms of Stimulation of the Alimentary Tract Glands (cont.)</vt:lpstr>
      <vt:lpstr>Basic Mechanisms of  Stimulation of the Alimentary Tract Glands (cont.)</vt:lpstr>
      <vt:lpstr>Basic Mechanisms of Stimulation of the Alimentary Tract Glands (cont.)</vt:lpstr>
      <vt:lpstr>Lubricating and Protective Properties of Mucus:</vt:lpstr>
      <vt:lpstr>SALIVARY GLANDS</vt:lpstr>
      <vt:lpstr>SALIVARY GLANDS</vt:lpstr>
      <vt:lpstr>SALIVARY GLANDS</vt:lpstr>
      <vt:lpstr>Secretion of Saliva and its Characteristics</vt:lpstr>
      <vt:lpstr>Composition of Saliva</vt:lpstr>
      <vt:lpstr>Composition of Saliva (cont.)</vt:lpstr>
      <vt:lpstr>Secretory Unit (Salivon) </vt:lpstr>
      <vt:lpstr>PowerPoint Presentation</vt:lpstr>
      <vt:lpstr>Characteristics of Saliva and Flow Rate </vt:lpstr>
      <vt:lpstr>Functions of Saliva </vt:lpstr>
      <vt:lpstr>Control of Secretion </vt:lpstr>
      <vt:lpstr>Parasympathetic </vt:lpstr>
      <vt:lpstr>Parasympathetic </vt:lpstr>
      <vt:lpstr>Sympathetic</vt:lpstr>
      <vt:lpstr>PowerPoint Presentation</vt:lpstr>
      <vt:lpstr>The End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alzoghaibi</dc:creator>
  <cp:lastModifiedBy>Mohammed Alzoghaibi</cp:lastModifiedBy>
  <cp:revision>124</cp:revision>
  <dcterms:created xsi:type="dcterms:W3CDTF">1601-01-01T00:00:00Z</dcterms:created>
  <dcterms:modified xsi:type="dcterms:W3CDTF">2017-11-11T10:38:02Z</dcterms:modified>
</cp:coreProperties>
</file>