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93" r:id="rId3"/>
    <p:sldId id="258" r:id="rId4"/>
    <p:sldId id="295" r:id="rId5"/>
    <p:sldId id="274" r:id="rId6"/>
    <p:sldId id="275" r:id="rId7"/>
    <p:sldId id="276" r:id="rId8"/>
    <p:sldId id="310" r:id="rId9"/>
    <p:sldId id="277" r:id="rId10"/>
    <p:sldId id="278" r:id="rId11"/>
    <p:sldId id="279" r:id="rId12"/>
    <p:sldId id="296" r:id="rId13"/>
    <p:sldId id="300" r:id="rId14"/>
    <p:sldId id="301" r:id="rId15"/>
    <p:sldId id="303" r:id="rId16"/>
    <p:sldId id="291" r:id="rId17"/>
    <p:sldId id="302" r:id="rId18"/>
    <p:sldId id="311" r:id="rId19"/>
    <p:sldId id="304" r:id="rId20"/>
    <p:sldId id="306" r:id="rId21"/>
    <p:sldId id="307" r:id="rId22"/>
    <p:sldId id="308" r:id="rId23"/>
    <p:sldId id="309" r:id="rId24"/>
    <p:sldId id="292"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28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576" y="1814959"/>
            <a:ext cx="7772400" cy="1470025"/>
          </a:xfrm>
        </p:spPr>
        <p:txBody>
          <a:bodyPr/>
          <a:lstStyle/>
          <a:p>
            <a:pPr eaLnBrk="1" hangingPunct="1"/>
            <a:r>
              <a:rPr lang="en-US" sz="8000" dirty="0" smtClean="0"/>
              <a:t>Swallowing (Deglutition)</a:t>
            </a:r>
          </a:p>
        </p:txBody>
      </p:sp>
      <p:sp>
        <p:nvSpPr>
          <p:cNvPr id="3075" name="Rectangle 3"/>
          <p:cNvSpPr>
            <a:spLocks noGrp="1" noChangeArrowheads="1"/>
          </p:cNvSpPr>
          <p:nvPr>
            <p:ph type="subTitle" idx="1"/>
          </p:nvPr>
        </p:nvSpPr>
        <p:spPr>
          <a:xfrm>
            <a:off x="1371599" y="4437112"/>
            <a:ext cx="6400800" cy="1752600"/>
          </a:xfrm>
        </p:spPr>
        <p:txBody>
          <a:bodyPr/>
          <a:lstStyle/>
          <a:p>
            <a:pPr eaLnBrk="1" hangingPunct="1"/>
            <a:r>
              <a:rPr lang="en-US" sz="2800" b="1" dirty="0" smtClean="0">
                <a:solidFill>
                  <a:srgbClr val="FFFFFF"/>
                </a:solidFill>
                <a:latin typeface="Times New Roman" panose="02020603050405020304" pitchFamily="18" charset="0"/>
                <a:cs typeface="Times New Roman" panose="02020603050405020304" pitchFamily="18" charset="0"/>
              </a:rPr>
              <a:t>Mohammed Alzoghaibi, PhD.</a:t>
            </a:r>
          </a:p>
          <a:p>
            <a:pPr eaLnBrk="1" hangingPunct="1"/>
            <a:r>
              <a:rPr lang="en-US" sz="2800" b="1" dirty="0" smtClean="0">
                <a:solidFill>
                  <a:srgbClr val="FFFFFF"/>
                </a:solidFill>
                <a:latin typeface="Times New Roman" panose="02020603050405020304" pitchFamily="18" charset="0"/>
                <a:cs typeface="Times New Roman" panose="02020603050405020304" pitchFamily="18" charset="0"/>
              </a:rPr>
              <a:t>zzoghaibi@gmail.com</a:t>
            </a:r>
          </a:p>
          <a:p>
            <a:pPr eaLnBrk="1" hangingPunct="1"/>
            <a:r>
              <a:rPr lang="en-US" sz="2800" b="1" dirty="0" smtClean="0">
                <a:solidFill>
                  <a:srgbClr val="FFFFFF"/>
                </a:solidFill>
                <a:latin typeface="Times New Roman" panose="02020603050405020304" pitchFamily="18" charset="0"/>
                <a:cs typeface="Times New Roman" panose="02020603050405020304" pitchFamily="18" charset="0"/>
              </a:rPr>
              <a:t>Cell Phone: 0506338400</a:t>
            </a:r>
          </a:p>
        </p:txBody>
      </p:sp>
      <p:sp>
        <p:nvSpPr>
          <p:cNvPr id="4" name="TextBox 3"/>
          <p:cNvSpPr txBox="1"/>
          <p:nvPr/>
        </p:nvSpPr>
        <p:spPr>
          <a:xfrm>
            <a:off x="2246522" y="476672"/>
            <a:ext cx="4650953" cy="707886"/>
          </a:xfrm>
          <a:prstGeom prst="rect">
            <a:avLst/>
          </a:prstGeom>
          <a:noFill/>
        </p:spPr>
        <p:txBody>
          <a:bodyPr wrap="none" rtlCol="1">
            <a:spAutoFit/>
          </a:bodyPr>
          <a:lstStyle/>
          <a:p>
            <a:pPr algn="ctr"/>
            <a:r>
              <a:rPr lang="en-US" sz="4000" b="1" dirty="0" smtClean="0">
                <a:solidFill>
                  <a:srgbClr val="FFFF00"/>
                </a:solidFill>
              </a:rPr>
              <a:t>Chapter 64: 807-809</a:t>
            </a:r>
            <a:endParaRPr lang="ar-SA" sz="40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6"/>
          <p:cNvSpPr txBox="1">
            <a:spLocks noChangeArrowheads="1"/>
          </p:cNvSpPr>
          <p:nvPr/>
        </p:nvSpPr>
        <p:spPr bwMode="auto">
          <a:xfrm>
            <a:off x="-396552" y="0"/>
            <a:ext cx="9505056" cy="6986528"/>
          </a:xfrm>
          <a:prstGeom prst="rect">
            <a:avLst/>
          </a:prstGeom>
          <a:noFill/>
          <a:ln w="12700">
            <a:noFill/>
            <a:miter lim="800000"/>
            <a:headEnd type="none" w="sm" len="sm"/>
            <a:tailEnd type="none" w="sm" len="sm"/>
          </a:ln>
        </p:spPr>
        <p:txBody>
          <a:bodyPr wrap="square">
            <a:spAutoFit/>
          </a:bodyPr>
          <a:lstStyle/>
          <a:p>
            <a:pPr marL="457200" indent="-457200" eaLnBrk="0" hangingPunct="0">
              <a:spcBef>
                <a:spcPct val="50000"/>
              </a:spcBef>
            </a:pPr>
            <a:r>
              <a:rPr lang="en-US" sz="2800" b="1" dirty="0"/>
              <a:t>	</a:t>
            </a:r>
            <a:r>
              <a:rPr lang="en-US" sz="2800" b="1" dirty="0">
                <a:solidFill>
                  <a:srgbClr val="FFFF00"/>
                </a:solidFill>
              </a:rPr>
              <a:t>● Nervous initiation of the pharyngeal stage of swallowing. </a:t>
            </a:r>
            <a:r>
              <a:rPr lang="en-US" sz="2800" b="1" dirty="0">
                <a:solidFill>
                  <a:srgbClr val="FFFFFF"/>
                </a:solidFill>
              </a:rPr>
              <a:t>Sensory impulses from the mouth are received  by the </a:t>
            </a:r>
            <a:r>
              <a:rPr lang="en-US" sz="2800" b="1" dirty="0">
                <a:solidFill>
                  <a:srgbClr val="FFFF00"/>
                </a:solidFill>
              </a:rPr>
              <a:t>nucleus</a:t>
            </a:r>
            <a:r>
              <a:rPr lang="en-US" sz="2800" b="1" dirty="0">
                <a:solidFill>
                  <a:srgbClr val="FFFFFF"/>
                </a:solidFill>
              </a:rPr>
              <a:t> </a:t>
            </a:r>
            <a:r>
              <a:rPr lang="en-US" sz="2800" b="1" i="1" dirty="0" err="1">
                <a:solidFill>
                  <a:srgbClr val="FFFF00"/>
                </a:solidFill>
              </a:rPr>
              <a:t>tractus</a:t>
            </a:r>
            <a:r>
              <a:rPr lang="en-US" sz="2800" b="1" i="1" dirty="0">
                <a:solidFill>
                  <a:srgbClr val="FFFF00"/>
                </a:solidFill>
              </a:rPr>
              <a:t> </a:t>
            </a:r>
            <a:r>
              <a:rPr lang="en-US" sz="2800" b="1" i="1" dirty="0" err="1">
                <a:solidFill>
                  <a:srgbClr val="FFFF00"/>
                </a:solidFill>
              </a:rPr>
              <a:t>solitarius</a:t>
            </a:r>
            <a:r>
              <a:rPr lang="en-US" sz="2800" b="1" i="1" dirty="0">
                <a:solidFill>
                  <a:srgbClr val="FFFF00"/>
                </a:solidFill>
              </a:rPr>
              <a:t> </a:t>
            </a:r>
            <a:r>
              <a:rPr lang="en-US" sz="2800" b="1" dirty="0">
                <a:solidFill>
                  <a:srgbClr val="FFFFFF"/>
                </a:solidFill>
              </a:rPr>
              <a:t>(NTS) via the medulla oblongata through the </a:t>
            </a:r>
            <a:r>
              <a:rPr lang="en-US" sz="2800" b="1" i="1" dirty="0">
                <a:solidFill>
                  <a:srgbClr val="FFFF00"/>
                </a:solidFill>
              </a:rPr>
              <a:t>trigeminal and </a:t>
            </a:r>
            <a:r>
              <a:rPr lang="en-US" sz="2800" b="1" i="1" dirty="0" err="1">
                <a:solidFill>
                  <a:srgbClr val="FFFF00"/>
                </a:solidFill>
              </a:rPr>
              <a:t>glossopharyngeal</a:t>
            </a:r>
            <a:r>
              <a:rPr lang="en-US" sz="2800" b="1" i="1" dirty="0">
                <a:solidFill>
                  <a:srgbClr val="FFFF00"/>
                </a:solidFill>
              </a:rPr>
              <a:t> </a:t>
            </a:r>
            <a:r>
              <a:rPr lang="en-US" sz="2800" b="1" dirty="0">
                <a:solidFill>
                  <a:srgbClr val="FFFFFF"/>
                </a:solidFill>
              </a:rPr>
              <a:t>nerves. The most sensitive areas of the posterior mouth and pharynx for initiating the pharyngeal stage of swallowing are located in a ring around the pharyngeal opening including the </a:t>
            </a:r>
            <a:r>
              <a:rPr lang="en-US" sz="2800" b="1" dirty="0" err="1">
                <a:solidFill>
                  <a:srgbClr val="FFFFFF"/>
                </a:solidFill>
              </a:rPr>
              <a:t>tonsillar</a:t>
            </a:r>
            <a:r>
              <a:rPr lang="en-US" sz="2800" b="1" dirty="0">
                <a:solidFill>
                  <a:srgbClr val="FFFFFF"/>
                </a:solidFill>
              </a:rPr>
              <a:t> pillars. The successive stages of swallowing are then automatically initiated by neuronal areas of the reticular substance of the medulla and lower portion of the </a:t>
            </a:r>
            <a:r>
              <a:rPr lang="en-US" sz="2800" b="1" dirty="0" err="1">
                <a:solidFill>
                  <a:srgbClr val="FFFFFF"/>
                </a:solidFill>
              </a:rPr>
              <a:t>pons</a:t>
            </a:r>
            <a:r>
              <a:rPr lang="en-US" sz="2800" b="1" dirty="0">
                <a:solidFill>
                  <a:srgbClr val="FFFFFF"/>
                </a:solidFill>
              </a:rPr>
              <a:t> (collectively called the </a:t>
            </a:r>
            <a:r>
              <a:rPr lang="en-US" sz="2800" b="1" dirty="0"/>
              <a:t>deglutition or swallowing center</a:t>
            </a:r>
            <a:r>
              <a:rPr lang="en-US" sz="2800" b="1" dirty="0">
                <a:solidFill>
                  <a:srgbClr val="FFFFFF"/>
                </a:solidFill>
              </a:rPr>
              <a:t>). The motor impulses to the pharynx and upper esophagus are transmitted from the swallowing center by the </a:t>
            </a:r>
            <a:r>
              <a:rPr lang="en-US" sz="2800" b="1" dirty="0">
                <a:solidFill>
                  <a:srgbClr val="FFFF00"/>
                </a:solidFill>
              </a:rPr>
              <a:t>5</a:t>
            </a:r>
            <a:r>
              <a:rPr lang="en-US" sz="2800" b="1" baseline="30000" dirty="0">
                <a:solidFill>
                  <a:srgbClr val="FFFF00"/>
                </a:solidFill>
              </a:rPr>
              <a:t>th</a:t>
            </a:r>
            <a:r>
              <a:rPr lang="en-US" sz="2800" b="1" dirty="0">
                <a:solidFill>
                  <a:srgbClr val="FFFF00"/>
                </a:solidFill>
              </a:rPr>
              <a:t>, 9</a:t>
            </a:r>
            <a:r>
              <a:rPr lang="en-US" sz="2800" b="1" baseline="30000" dirty="0">
                <a:solidFill>
                  <a:srgbClr val="FFFF00"/>
                </a:solidFill>
              </a:rPr>
              <a:t>th</a:t>
            </a:r>
            <a:r>
              <a:rPr lang="en-US" sz="2800" b="1" dirty="0">
                <a:solidFill>
                  <a:srgbClr val="FFFF00"/>
                </a:solidFill>
              </a:rPr>
              <a:t>, 10</a:t>
            </a:r>
            <a:r>
              <a:rPr lang="en-US" sz="2800" b="1" baseline="30000" dirty="0">
                <a:solidFill>
                  <a:srgbClr val="FFFF00"/>
                </a:solidFill>
              </a:rPr>
              <a:t>th</a:t>
            </a:r>
            <a:r>
              <a:rPr lang="en-US" sz="2800" b="1" dirty="0">
                <a:solidFill>
                  <a:srgbClr val="FFFF00"/>
                </a:solidFill>
              </a:rPr>
              <a:t>, and 12</a:t>
            </a:r>
            <a:r>
              <a:rPr lang="en-US" sz="2800" b="1" baseline="30000" dirty="0">
                <a:solidFill>
                  <a:srgbClr val="FFFF00"/>
                </a:solidFill>
              </a:rPr>
              <a:t>th</a:t>
            </a:r>
            <a:r>
              <a:rPr lang="en-US" sz="2800" b="1" dirty="0">
                <a:solidFill>
                  <a:srgbClr val="FFFF00"/>
                </a:solidFill>
              </a:rPr>
              <a:t> cranial nerves </a:t>
            </a:r>
            <a:r>
              <a:rPr lang="en-US" sz="2800" b="1" dirty="0">
                <a:solidFill>
                  <a:srgbClr val="FFFFFF"/>
                </a:solidFill>
              </a:rPr>
              <a:t>and few of the superior cervical nerves.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539552" y="116632"/>
            <a:ext cx="7772400" cy="769441"/>
          </a:xfrm>
          <a:prstGeom prst="rect">
            <a:avLst/>
          </a:prstGeom>
          <a:noFill/>
          <a:ln w="12700">
            <a:noFill/>
            <a:miter lim="800000"/>
            <a:headEnd type="none" w="sm" len="sm"/>
            <a:tailEnd type="none" w="sm" len="sm"/>
          </a:ln>
        </p:spPr>
        <p:txBody>
          <a:bodyPr wrap="square">
            <a:spAutoFit/>
          </a:bodyPr>
          <a:lstStyle/>
          <a:p>
            <a:pPr algn="ctr" eaLnBrk="0" hangingPunct="0"/>
            <a:r>
              <a:rPr lang="en-US" sz="4400" b="1" dirty="0" smtClean="0">
                <a:solidFill>
                  <a:srgbClr val="FFFF00"/>
                </a:solidFill>
              </a:rPr>
              <a:t>Ingestion </a:t>
            </a:r>
            <a:r>
              <a:rPr lang="en-US" sz="4400" b="1" dirty="0">
                <a:solidFill>
                  <a:srgbClr val="FFFF00"/>
                </a:solidFill>
              </a:rPr>
              <a:t>of Food (</a:t>
            </a:r>
            <a:r>
              <a:rPr lang="en-US" sz="4400" b="1" dirty="0" smtClean="0">
                <a:solidFill>
                  <a:srgbClr val="FFFF00"/>
                </a:solidFill>
              </a:rPr>
              <a:t>continued</a:t>
            </a:r>
            <a:r>
              <a:rPr lang="en-US" sz="4400" b="1" dirty="0">
                <a:solidFill>
                  <a:srgbClr val="FFFF00"/>
                </a:solidFill>
              </a:rPr>
              <a:t>)</a:t>
            </a:r>
          </a:p>
        </p:txBody>
      </p:sp>
      <p:sp>
        <p:nvSpPr>
          <p:cNvPr id="35843" name="Text Box 6"/>
          <p:cNvSpPr txBox="1">
            <a:spLocks noChangeArrowheads="1"/>
          </p:cNvSpPr>
          <p:nvPr/>
        </p:nvSpPr>
        <p:spPr bwMode="auto">
          <a:xfrm>
            <a:off x="0" y="908720"/>
            <a:ext cx="9144000" cy="5755422"/>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sz="3200" b="1" dirty="0"/>
              <a:t>	</a:t>
            </a:r>
            <a:r>
              <a:rPr lang="en-US" sz="3200" b="1" dirty="0">
                <a:solidFill>
                  <a:srgbClr val="FFFF00"/>
                </a:solidFill>
              </a:rPr>
              <a:t>● Effect of the Pharyngeal Stage of Swallowing on Respiration. </a:t>
            </a:r>
            <a:r>
              <a:rPr lang="en-US" sz="3200" b="1" dirty="0" smtClean="0">
                <a:solidFill>
                  <a:srgbClr val="FFFFFF"/>
                </a:solidFill>
              </a:rPr>
              <a:t>The entire  </a:t>
            </a:r>
            <a:r>
              <a:rPr lang="en-US" sz="3200" b="1" dirty="0">
                <a:solidFill>
                  <a:srgbClr val="FFFFFF"/>
                </a:solidFill>
              </a:rPr>
              <a:t>pharyngeal stage of swallowing </a:t>
            </a:r>
            <a:r>
              <a:rPr lang="en-US" sz="3200" b="1" dirty="0" smtClean="0">
                <a:solidFill>
                  <a:srgbClr val="FFFFFF"/>
                </a:solidFill>
              </a:rPr>
              <a:t>occurs in &lt; 6 sec, during </a:t>
            </a:r>
            <a:r>
              <a:rPr lang="en-US" sz="3200" b="1" dirty="0">
                <a:solidFill>
                  <a:srgbClr val="FFFFFF"/>
                </a:solidFill>
              </a:rPr>
              <a:t>which time the swallowing center inhibits the respiratory center in the medulla which stops respiration during the swallowing cycle. </a:t>
            </a:r>
            <a:endParaRPr lang="en-US" sz="3200" b="1" dirty="0" smtClean="0">
              <a:solidFill>
                <a:srgbClr val="FFFFFF"/>
              </a:solidFill>
            </a:endParaRPr>
          </a:p>
          <a:p>
            <a:pPr marL="457200" indent="-457200" eaLnBrk="0" hangingPunct="0">
              <a:spcBef>
                <a:spcPct val="50000"/>
              </a:spcBef>
            </a:pPr>
            <a:r>
              <a:rPr lang="en-US" sz="3200" b="1" dirty="0"/>
              <a:t>In summary</a:t>
            </a:r>
            <a:r>
              <a:rPr lang="en-US" sz="3200" b="1" dirty="0">
                <a:solidFill>
                  <a:srgbClr val="FFFFFF"/>
                </a:solidFill>
              </a:rPr>
              <a:t>, the pharyngeal stage of swallowing is a </a:t>
            </a:r>
            <a:r>
              <a:rPr lang="en-US" sz="3200" b="1" dirty="0"/>
              <a:t>reflex act </a:t>
            </a:r>
            <a:r>
              <a:rPr lang="en-US" sz="3200" b="1" dirty="0">
                <a:solidFill>
                  <a:srgbClr val="FFFFFF"/>
                </a:solidFill>
              </a:rPr>
              <a:t>initiated by the voluntary movement of food into the back of the mouth which stimulates involuntary pharyngeal sensory receptors to elicit the swallowing </a:t>
            </a:r>
            <a:r>
              <a:rPr lang="en-US" sz="3200" b="1" dirty="0" smtClean="0">
                <a:solidFill>
                  <a:srgbClr val="FFFFFF"/>
                </a:solidFill>
              </a:rPr>
              <a:t>reflex. </a:t>
            </a:r>
            <a:endParaRPr lang="en-US" sz="3200" b="1"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ppt_x"/>
                                          </p:val>
                                        </p:tav>
                                        <p:tav tm="100000">
                                          <p:val>
                                            <p:strVal val="#ppt_x"/>
                                          </p:val>
                                        </p:tav>
                                      </p:tavLst>
                                    </p:anim>
                                    <p:anim calcmode="lin" valueType="num">
                                      <p:cBhvr additive="base">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5190"/>
            <a:ext cx="8637588" cy="707886"/>
          </a:xfrm>
        </p:spPr>
        <p:txBody>
          <a:bodyPr/>
          <a:lstStyle/>
          <a:p>
            <a:r>
              <a:rPr lang="en-US" sz="4000" dirty="0" smtClean="0"/>
              <a:t>Stages of Swallowing (Deglutition)</a:t>
            </a:r>
            <a:endParaRPr lang="ar-SA" sz="4000" dirty="0"/>
          </a:p>
        </p:txBody>
      </p:sp>
      <p:sp>
        <p:nvSpPr>
          <p:cNvPr id="3" name="Content Placeholder 2"/>
          <p:cNvSpPr>
            <a:spLocks noGrp="1"/>
          </p:cNvSpPr>
          <p:nvPr>
            <p:ph idx="1"/>
          </p:nvPr>
        </p:nvSpPr>
        <p:spPr>
          <a:xfrm>
            <a:off x="-23509" y="548680"/>
            <a:ext cx="9244136" cy="4114800"/>
          </a:xfrm>
        </p:spPr>
        <p:txBody>
          <a:bodyPr/>
          <a:lstStyle/>
          <a:p>
            <a:pPr marL="0" indent="0" eaLnBrk="1" hangingPunct="1">
              <a:buNone/>
            </a:pPr>
            <a:r>
              <a:rPr lang="en-US" sz="2800" b="1" dirty="0" smtClean="0">
                <a:latin typeface="Times New Roman" panose="02020603050405020304" pitchFamily="18" charset="0"/>
                <a:cs typeface="Times New Roman" panose="02020603050405020304" pitchFamily="18" charset="0"/>
              </a:rPr>
              <a:t>(III) </a:t>
            </a:r>
            <a:r>
              <a:rPr lang="en-US" sz="2800" b="1" u="sng" dirty="0" smtClean="0">
                <a:latin typeface="Times New Roman" panose="02020603050405020304" pitchFamily="18" charset="0"/>
                <a:cs typeface="Times New Roman" panose="02020603050405020304" pitchFamily="18" charset="0"/>
              </a:rPr>
              <a:t>Esophageal stage</a:t>
            </a:r>
            <a:r>
              <a:rPr lang="en-US" sz="2800" b="1" dirty="0" smtClean="0">
                <a:latin typeface="Times New Roman" panose="02020603050405020304" pitchFamily="18" charset="0"/>
                <a:cs typeface="Times New Roman" panose="02020603050405020304" pitchFamily="18" charset="0"/>
              </a:rPr>
              <a:t>: </a:t>
            </a:r>
          </a:p>
          <a:p>
            <a:r>
              <a:rPr lang="en-US" sz="2600" b="1" dirty="0" smtClean="0">
                <a:solidFill>
                  <a:srgbClr val="FFFFFF"/>
                </a:solidFill>
                <a:latin typeface="Times New Roman" panose="02020603050405020304" pitchFamily="18" charset="0"/>
                <a:cs typeface="Times New Roman" panose="02020603050405020304" pitchFamily="18" charset="0"/>
              </a:rPr>
              <a:t>The esophagus is a conduit to move food rapidly from the pharynx to the stomach. The esophageal stage is controlled partly by the swallowing reflex and partly by the enteric nervous system (ENS). When bolus of food passes through the upper esophageal sphincter, the swallowing reflex closes the sphincter so food cannot reflux into the pharynx. </a:t>
            </a:r>
          </a:p>
          <a:p>
            <a:r>
              <a:rPr lang="en-US" sz="2600" b="1" dirty="0" smtClean="0">
                <a:solidFill>
                  <a:srgbClr val="FFFFFF"/>
                </a:solidFill>
                <a:latin typeface="Times New Roman" panose="02020603050405020304" pitchFamily="18" charset="0"/>
                <a:cs typeface="Times New Roman" panose="02020603050405020304" pitchFamily="18" charset="0"/>
              </a:rPr>
              <a:t>The musculature of the pharyngeal wall and upper 1/3 of esophagus (striated muscles) are innervated by </a:t>
            </a:r>
            <a:r>
              <a:rPr lang="en-US" sz="2600" b="1" dirty="0" err="1" smtClean="0">
                <a:solidFill>
                  <a:srgbClr val="FFFFFF"/>
                </a:solidFill>
                <a:latin typeface="Times New Roman" panose="02020603050405020304" pitchFamily="18" charset="0"/>
                <a:cs typeface="Times New Roman" panose="02020603050405020304" pitchFamily="18" charset="0"/>
              </a:rPr>
              <a:t>vagus</a:t>
            </a:r>
            <a:r>
              <a:rPr lang="en-US" sz="2600" b="1" dirty="0" smtClean="0">
                <a:solidFill>
                  <a:srgbClr val="FFFFFF"/>
                </a:solidFill>
                <a:latin typeface="Times New Roman" panose="02020603050405020304" pitchFamily="18" charset="0"/>
                <a:cs typeface="Times New Roman" panose="02020603050405020304" pitchFamily="18" charset="0"/>
              </a:rPr>
              <a:t> (10</a:t>
            </a:r>
            <a:r>
              <a:rPr lang="en-US" sz="2600" b="1" baseline="30000" dirty="0" smtClean="0">
                <a:solidFill>
                  <a:srgbClr val="FFFFFF"/>
                </a:solidFill>
                <a:latin typeface="Times New Roman" panose="02020603050405020304" pitchFamily="18" charset="0"/>
                <a:cs typeface="Times New Roman" panose="02020603050405020304" pitchFamily="18" charset="0"/>
              </a:rPr>
              <a:t>th</a:t>
            </a:r>
            <a:r>
              <a:rPr lang="en-US" sz="2600" b="1" dirty="0" smtClean="0">
                <a:solidFill>
                  <a:srgbClr val="FFFFFF"/>
                </a:solidFill>
                <a:latin typeface="Times New Roman" panose="02020603050405020304" pitchFamily="18" charset="0"/>
                <a:cs typeface="Times New Roman" panose="02020603050405020304" pitchFamily="18" charset="0"/>
              </a:rPr>
              <a:t> cranial) &amp; glossopharyngeal nerves (9</a:t>
            </a:r>
            <a:r>
              <a:rPr lang="en-US" sz="2600" b="1" baseline="30000" dirty="0" smtClean="0">
                <a:solidFill>
                  <a:srgbClr val="FFFFFF"/>
                </a:solidFill>
                <a:latin typeface="Times New Roman" panose="02020603050405020304" pitchFamily="18" charset="0"/>
                <a:cs typeface="Times New Roman" panose="02020603050405020304" pitchFamily="18" charset="0"/>
              </a:rPr>
              <a:t>th</a:t>
            </a:r>
            <a:r>
              <a:rPr lang="en-US" sz="2600" b="1" dirty="0" smtClean="0">
                <a:solidFill>
                  <a:srgbClr val="FFFFFF"/>
                </a:solidFill>
                <a:latin typeface="Times New Roman" panose="02020603050405020304" pitchFamily="18" charset="0"/>
                <a:cs typeface="Times New Roman" panose="02020603050405020304" pitchFamily="18" charset="0"/>
              </a:rPr>
              <a:t> cranial), while </a:t>
            </a:r>
            <a:r>
              <a:rPr lang="en-US" sz="2600" b="1" dirty="0">
                <a:solidFill>
                  <a:srgbClr val="FFFFFF"/>
                </a:solidFill>
                <a:latin typeface="Times New Roman" panose="02020603050405020304" pitchFamily="18" charset="0"/>
                <a:cs typeface="Times New Roman" panose="02020603050405020304" pitchFamily="18" charset="0"/>
              </a:rPr>
              <a:t>the musculature of the lower two thirds of the esophagus is smooth muscle (controlled by the </a:t>
            </a:r>
            <a:r>
              <a:rPr lang="en-US" sz="2600" b="1" dirty="0" err="1">
                <a:solidFill>
                  <a:srgbClr val="FFFFFF"/>
                </a:solidFill>
                <a:latin typeface="Times New Roman" panose="02020603050405020304" pitchFamily="18" charset="0"/>
                <a:cs typeface="Times New Roman" panose="02020603050405020304" pitchFamily="18" charset="0"/>
              </a:rPr>
              <a:t>vagus</a:t>
            </a:r>
            <a:r>
              <a:rPr lang="en-US" sz="2600" b="1" dirty="0">
                <a:solidFill>
                  <a:srgbClr val="FFFFFF"/>
                </a:solidFill>
                <a:latin typeface="Times New Roman" panose="02020603050405020304" pitchFamily="18" charset="0"/>
                <a:cs typeface="Times New Roman" panose="02020603050405020304" pitchFamily="18" charset="0"/>
              </a:rPr>
              <a:t> through connections with the esophageal </a:t>
            </a:r>
            <a:r>
              <a:rPr lang="en-US" sz="2600" b="1" dirty="0" err="1">
                <a:solidFill>
                  <a:srgbClr val="FFFFFF"/>
                </a:solidFill>
                <a:latin typeface="Times New Roman" panose="02020603050405020304" pitchFamily="18" charset="0"/>
                <a:cs typeface="Times New Roman" panose="02020603050405020304" pitchFamily="18" charset="0"/>
              </a:rPr>
              <a:t>myenteric</a:t>
            </a:r>
            <a:r>
              <a:rPr lang="en-US" sz="2600" b="1" dirty="0">
                <a:solidFill>
                  <a:srgbClr val="FFFFFF"/>
                </a:solidFill>
                <a:latin typeface="Times New Roman" panose="02020603050405020304" pitchFamily="18" charset="0"/>
                <a:cs typeface="Times New Roman" panose="02020603050405020304" pitchFamily="18" charset="0"/>
              </a:rPr>
              <a:t> nervous system</a:t>
            </a:r>
            <a:r>
              <a:rPr lang="en-US" sz="2600" b="1" dirty="0" smtClean="0">
                <a:solidFill>
                  <a:srgbClr val="FFFFFF"/>
                </a:solidFill>
                <a:latin typeface="Times New Roman" panose="02020603050405020304" pitchFamily="18" charset="0"/>
                <a:cs typeface="Times New Roman" panose="02020603050405020304" pitchFamily="18" charset="0"/>
              </a:rPr>
              <a:t>).</a:t>
            </a:r>
          </a:p>
          <a:p>
            <a:pPr eaLnBrk="1" hangingPunct="1"/>
            <a:r>
              <a:rPr lang="en-US" sz="2600" b="1" dirty="0" smtClean="0">
                <a:solidFill>
                  <a:srgbClr val="FFFFFF"/>
                </a:solidFill>
                <a:latin typeface="Times New Roman" panose="02020603050405020304" pitchFamily="18" charset="0"/>
                <a:cs typeface="Times New Roman" panose="02020603050405020304" pitchFamily="18" charset="0"/>
              </a:rPr>
              <a:t>In case of </a:t>
            </a:r>
            <a:r>
              <a:rPr lang="en-US" sz="2600" b="1" dirty="0" err="1" smtClean="0">
                <a:solidFill>
                  <a:srgbClr val="FFFFFF"/>
                </a:solidFill>
                <a:latin typeface="Times New Roman" panose="02020603050405020304" pitchFamily="18" charset="0"/>
                <a:cs typeface="Times New Roman" panose="02020603050405020304" pitchFamily="18" charset="0"/>
              </a:rPr>
              <a:t>vagotomy</a:t>
            </a:r>
            <a:r>
              <a:rPr lang="en-US" sz="2600" b="1" dirty="0" smtClean="0">
                <a:solidFill>
                  <a:srgbClr val="FFFFFF"/>
                </a:solidFill>
                <a:latin typeface="Times New Roman" panose="02020603050405020304" pitchFamily="18" charset="0"/>
                <a:cs typeface="Times New Roman" panose="02020603050405020304" pitchFamily="18" charset="0"/>
              </a:rPr>
              <a:t> enteric nervous system takes over.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dirty="0">
                <a:solidFill>
                  <a:srgbClr val="FFFF00"/>
                </a:solidFill>
                <a:latin typeface="Times New Roman" panose="02020603050405020304" pitchFamily="18" charset="0"/>
                <a:cs typeface="Times New Roman" panose="02020603050405020304" pitchFamily="18" charset="0"/>
              </a:rPr>
              <a:t>Ingestion of Food (continued</a:t>
            </a:r>
            <a:r>
              <a:rPr lang="en-US" dirty="0" smtClean="0">
                <a:solidFill>
                  <a:srgbClr val="FFFF00"/>
                </a:solidFill>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980728"/>
            <a:ext cx="8839200" cy="4114800"/>
          </a:xfrm>
        </p:spPr>
        <p:txBody>
          <a:bodyPr>
            <a:noAutofit/>
          </a:bodyPr>
          <a:lstStyle/>
          <a:p>
            <a:pPr marL="0" indent="0">
              <a:buNone/>
            </a:pPr>
            <a:r>
              <a:rPr lang="en-US" sz="2800" b="1" dirty="0" smtClean="0">
                <a:solidFill>
                  <a:srgbClr val="FFFF00"/>
                </a:solidFill>
                <a:latin typeface="Times New Roman" panose="02020603050405020304" pitchFamily="18" charset="0"/>
                <a:cs typeface="Times New Roman" panose="02020603050405020304" pitchFamily="18" charset="0"/>
              </a:rPr>
              <a:t>(III) </a:t>
            </a:r>
            <a:r>
              <a:rPr lang="en-US" sz="2800" b="1" u="sng" dirty="0" smtClean="0">
                <a:solidFill>
                  <a:srgbClr val="FFFF00"/>
                </a:solidFill>
                <a:latin typeface="Times New Roman" panose="02020603050405020304" pitchFamily="18" charset="0"/>
                <a:cs typeface="Times New Roman" panose="02020603050405020304" pitchFamily="18" charset="0"/>
              </a:rPr>
              <a:t>Esophageal Stage</a:t>
            </a:r>
            <a:r>
              <a:rPr lang="en-US" sz="2800" b="1" dirty="0" smtClean="0">
                <a:solidFill>
                  <a:srgbClr val="FFFF00"/>
                </a:solidFill>
                <a:latin typeface="Times New Roman" panose="02020603050405020304" pitchFamily="18" charset="0"/>
                <a:cs typeface="Times New Roman" panose="02020603050405020304" pitchFamily="18" charset="0"/>
              </a:rPr>
              <a:t> (cont.):</a:t>
            </a:r>
          </a:p>
          <a:p>
            <a:r>
              <a:rPr lang="en-US" sz="2800" b="1" dirty="0" smtClean="0">
                <a:solidFill>
                  <a:srgbClr val="FFFF00"/>
                </a:solidFill>
                <a:latin typeface="Times New Roman" panose="02020603050405020304" pitchFamily="18" charset="0"/>
                <a:cs typeface="Times New Roman" panose="02020603050405020304" pitchFamily="18" charset="0"/>
              </a:rPr>
              <a:t>It </a:t>
            </a:r>
            <a:r>
              <a:rPr lang="en-US" sz="2800" b="1" dirty="0">
                <a:solidFill>
                  <a:srgbClr val="FFFF00"/>
                </a:solidFill>
                <a:latin typeface="Times New Roman" panose="02020603050405020304" pitchFamily="18" charset="0"/>
                <a:cs typeface="Times New Roman" panose="02020603050405020304" pitchFamily="18" charset="0"/>
              </a:rPr>
              <a:t>exhibits two types of peristaltic movements, primary and secondary peristalsis. </a:t>
            </a:r>
            <a:r>
              <a:rPr lang="en-US" sz="2800" b="1" dirty="0">
                <a:solidFill>
                  <a:srgbClr val="FFFFFF"/>
                </a:solidFill>
                <a:latin typeface="Times New Roman" panose="02020603050405020304" pitchFamily="18" charset="0"/>
                <a:cs typeface="Times New Roman" panose="02020603050405020304" pitchFamily="18" charset="0"/>
              </a:rPr>
              <a:t>The primary peristalsis is simply a continuation of the peristaltic wave that begins in the pharynx and spreads into the esophagus during the pharyngeal stage of swallowing. This wave passes from the pharynx to the stomach in </a:t>
            </a:r>
            <a:r>
              <a:rPr lang="en-US" sz="2800" b="1" dirty="0">
                <a:solidFill>
                  <a:srgbClr val="FFFF00"/>
                </a:solidFill>
                <a:latin typeface="Times New Roman" panose="02020603050405020304" pitchFamily="18" charset="0"/>
                <a:cs typeface="Times New Roman" panose="02020603050405020304" pitchFamily="18" charset="0"/>
              </a:rPr>
              <a:t>8-10 sec</a:t>
            </a:r>
            <a:r>
              <a:rPr lang="en-US" sz="2800" b="1" dirty="0">
                <a:solidFill>
                  <a:srgbClr val="FFFFFF"/>
                </a:solidFill>
                <a:latin typeface="Times New Roman" panose="02020603050405020304" pitchFamily="18" charset="0"/>
                <a:cs typeface="Times New Roman" panose="02020603050405020304" pitchFamily="18" charset="0"/>
              </a:rPr>
              <a:t>. </a:t>
            </a:r>
            <a:r>
              <a:rPr lang="en-US" sz="2800" b="1" u="sng" dirty="0">
                <a:solidFill>
                  <a:srgbClr val="FFFFFF"/>
                </a:solidFill>
                <a:latin typeface="Times New Roman" panose="02020603050405020304" pitchFamily="18" charset="0"/>
                <a:cs typeface="Times New Roman" panose="02020603050405020304" pitchFamily="18" charset="0"/>
              </a:rPr>
              <a:t>If this primary peristaltic wave fails to move the food to the stomach, then the distention in the esophagus caused by the food will initiate secondary peristaltic wave</a:t>
            </a:r>
            <a:r>
              <a:rPr lang="en-US" sz="2800" b="1" dirty="0">
                <a:solidFill>
                  <a:srgbClr val="FFFFFF"/>
                </a:solidFill>
                <a:latin typeface="Times New Roman" panose="02020603050405020304" pitchFamily="18" charset="0"/>
                <a:cs typeface="Times New Roman" panose="02020603050405020304" pitchFamily="18" charset="0"/>
              </a:rPr>
              <a:t> which will continue until all the food is emptied into the stomach. </a:t>
            </a:r>
          </a:p>
        </p:txBody>
      </p:sp>
    </p:spTree>
    <p:extLst>
      <p:ext uri="{BB962C8B-B14F-4D97-AF65-F5344CB8AC3E}">
        <p14:creationId xmlns:p14="http://schemas.microsoft.com/office/powerpoint/2010/main" val="238152761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88640"/>
            <a:ext cx="7772400" cy="1143000"/>
          </a:xfrm>
        </p:spPr>
        <p:txBody>
          <a:bodyPr/>
          <a:lstStyle/>
          <a:p>
            <a:r>
              <a:rPr lang="en-US" dirty="0">
                <a:solidFill>
                  <a:srgbClr val="FFFF00"/>
                </a:solidFill>
                <a:latin typeface="Times New Roman" panose="02020603050405020304" pitchFamily="18" charset="0"/>
                <a:cs typeface="Times New Roman" panose="02020603050405020304" pitchFamily="18" charset="0"/>
              </a:rPr>
              <a:t>Esophageal Stage of Swallowing</a:t>
            </a:r>
            <a:endParaRPr lang="en-US" dirty="0">
              <a:latin typeface="Times New Roman" panose="02020603050405020304" pitchFamily="18" charset="0"/>
              <a:cs typeface="Times New Roman" panose="02020603050405020304" pitchFamily="18" charset="0"/>
            </a:endParaRPr>
          </a:p>
        </p:txBody>
      </p:sp>
      <p:pic>
        <p:nvPicPr>
          <p:cNvPr id="5" name="Picture 4" descr="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331640" y="1412776"/>
            <a:ext cx="6336704" cy="4752528"/>
          </a:xfrm>
          <a:prstGeom prst="rect">
            <a:avLst/>
          </a:prstGeom>
        </p:spPr>
      </p:pic>
    </p:spTree>
    <p:extLst>
      <p:ext uri="{BB962C8B-B14F-4D97-AF65-F5344CB8AC3E}">
        <p14:creationId xmlns:p14="http://schemas.microsoft.com/office/powerpoint/2010/main" val="367195029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143000"/>
          </a:xfrm>
        </p:spPr>
        <p:txBody>
          <a:bodyPr/>
          <a:lstStyle/>
          <a:p>
            <a:r>
              <a:rPr lang="en-US" dirty="0">
                <a:solidFill>
                  <a:srgbClr val="FFFF00"/>
                </a:solidFill>
                <a:latin typeface="Times New Roman" panose="02020603050405020304" pitchFamily="18" charset="0"/>
                <a:cs typeface="Times New Roman" panose="02020603050405020304" pitchFamily="18" charset="0"/>
              </a:rPr>
              <a:t>Esophageal Stage of Swallowing</a:t>
            </a:r>
            <a:endParaRPr lang="en-US" dirty="0">
              <a:latin typeface="Times New Roman" panose="02020603050405020304" pitchFamily="18" charset="0"/>
              <a:cs typeface="Times New Roman" panose="02020603050405020304" pitchFamily="18" charset="0"/>
            </a:endParaRPr>
          </a:p>
        </p:txBody>
      </p:sp>
      <p:pic>
        <p:nvPicPr>
          <p:cNvPr id="4" name="Picture 6" descr="fox78119_18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412776"/>
            <a:ext cx="6449317" cy="5115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25177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5"/>
          <p:cNvSpPr txBox="1">
            <a:spLocks noChangeArrowheads="1"/>
          </p:cNvSpPr>
          <p:nvPr/>
        </p:nvSpPr>
        <p:spPr bwMode="auto">
          <a:xfrm>
            <a:off x="0" y="44624"/>
            <a:ext cx="9144000" cy="707886"/>
          </a:xfrm>
          <a:prstGeom prst="rect">
            <a:avLst/>
          </a:prstGeom>
          <a:noFill/>
          <a:ln w="12700">
            <a:noFill/>
            <a:miter lim="800000"/>
            <a:headEnd type="none" w="sm" len="sm"/>
            <a:tailEnd type="none" w="sm" len="sm"/>
          </a:ln>
        </p:spPr>
        <p:txBody>
          <a:bodyPr>
            <a:spAutoFit/>
          </a:bodyPr>
          <a:lstStyle/>
          <a:p>
            <a:pPr algn="ctr" eaLnBrk="0" hangingPunct="0"/>
            <a:r>
              <a:rPr lang="en-US" sz="4000" b="1" dirty="0" smtClean="0">
                <a:solidFill>
                  <a:srgbClr val="FFFF00"/>
                </a:solidFill>
              </a:rPr>
              <a:t>Function </a:t>
            </a:r>
            <a:r>
              <a:rPr lang="en-US" sz="4000" b="1" dirty="0">
                <a:solidFill>
                  <a:srgbClr val="FFFF00"/>
                </a:solidFill>
              </a:rPr>
              <a:t>of </a:t>
            </a:r>
            <a:r>
              <a:rPr lang="en-US" sz="4000" b="1" dirty="0" err="1">
                <a:solidFill>
                  <a:srgbClr val="FFFF00"/>
                </a:solidFill>
              </a:rPr>
              <a:t>Gastroesophageal</a:t>
            </a:r>
            <a:r>
              <a:rPr lang="en-US" sz="4000" b="1" dirty="0">
                <a:solidFill>
                  <a:srgbClr val="FFFF00"/>
                </a:solidFill>
              </a:rPr>
              <a:t> Sphincter</a:t>
            </a:r>
          </a:p>
        </p:txBody>
      </p:sp>
      <p:sp>
        <p:nvSpPr>
          <p:cNvPr id="48131" name="Text Box 6"/>
          <p:cNvSpPr txBox="1">
            <a:spLocks noChangeArrowheads="1"/>
          </p:cNvSpPr>
          <p:nvPr/>
        </p:nvSpPr>
        <p:spPr bwMode="auto">
          <a:xfrm>
            <a:off x="0" y="692696"/>
            <a:ext cx="9144000" cy="6124754"/>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sz="3200" b="1" dirty="0"/>
              <a:t>	</a:t>
            </a:r>
            <a:r>
              <a:rPr lang="en-US" b="1" dirty="0">
                <a:solidFill>
                  <a:srgbClr val="FFFF00"/>
                </a:solidFill>
              </a:rPr>
              <a:t>● Receptive Relaxation of the Stomach. </a:t>
            </a:r>
            <a:r>
              <a:rPr lang="en-US" b="1" dirty="0">
                <a:solidFill>
                  <a:srgbClr val="FFFFFF"/>
                </a:solidFill>
              </a:rPr>
              <a:t>When the esophageal peristaltic waves reaches the stomach, the stomach relaxes through inhibition of </a:t>
            </a:r>
            <a:r>
              <a:rPr lang="en-US" b="1" dirty="0" err="1">
                <a:solidFill>
                  <a:srgbClr val="FFFFFF"/>
                </a:solidFill>
              </a:rPr>
              <a:t>myenteric</a:t>
            </a:r>
            <a:r>
              <a:rPr lang="en-US" b="1" dirty="0">
                <a:solidFill>
                  <a:srgbClr val="FFFFFF"/>
                </a:solidFill>
              </a:rPr>
              <a:t> neurons which prepares the stomach to receive the food that is propelled into the esophagus during swallowing. </a:t>
            </a:r>
            <a:endParaRPr lang="en-US" b="1" dirty="0" smtClean="0">
              <a:solidFill>
                <a:srgbClr val="FFFFFF"/>
              </a:solidFill>
            </a:endParaRPr>
          </a:p>
          <a:p>
            <a:pPr marL="457200" indent="-457200" eaLnBrk="0" hangingPunct="0">
              <a:spcBef>
                <a:spcPct val="50000"/>
              </a:spcBef>
            </a:pPr>
            <a:r>
              <a:rPr lang="en-US" b="1" dirty="0">
                <a:solidFill>
                  <a:srgbClr val="FFFFFF"/>
                </a:solidFill>
              </a:rPr>
              <a:t>	</a:t>
            </a:r>
            <a:r>
              <a:rPr lang="en-US" b="1" dirty="0" smtClean="0">
                <a:solidFill>
                  <a:srgbClr val="FFFF00"/>
                </a:solidFill>
              </a:rPr>
              <a:t>● </a:t>
            </a:r>
            <a:r>
              <a:rPr lang="en-US" b="1" dirty="0">
                <a:solidFill>
                  <a:srgbClr val="FFFF00"/>
                </a:solidFill>
              </a:rPr>
              <a:t>Function of the Lower Esophageal Sphincter (</a:t>
            </a:r>
            <a:r>
              <a:rPr lang="en-US" b="1" dirty="0" err="1">
                <a:solidFill>
                  <a:srgbClr val="FFFF00"/>
                </a:solidFill>
              </a:rPr>
              <a:t>Gastroesophageal</a:t>
            </a:r>
            <a:r>
              <a:rPr lang="en-US" b="1" dirty="0">
                <a:solidFill>
                  <a:srgbClr val="FFFF00"/>
                </a:solidFill>
              </a:rPr>
              <a:t> Sphincter). </a:t>
            </a:r>
            <a:r>
              <a:rPr lang="en-US" b="1" dirty="0">
                <a:solidFill>
                  <a:srgbClr val="FFFFFF"/>
                </a:solidFill>
              </a:rPr>
              <a:t>The esophageal sphincter is formed by the esophageal </a:t>
            </a:r>
            <a:r>
              <a:rPr lang="en-US" b="1" dirty="0" smtClean="0">
                <a:solidFill>
                  <a:srgbClr val="FFFFFF"/>
                </a:solidFill>
              </a:rPr>
              <a:t>circular </a:t>
            </a:r>
            <a:r>
              <a:rPr lang="en-US" b="1" dirty="0">
                <a:solidFill>
                  <a:srgbClr val="FFFFFF"/>
                </a:solidFill>
              </a:rPr>
              <a:t>muscle located in an area of ~ 3 cm upward of the junction with the stomach.  This sphincter remains </a:t>
            </a:r>
            <a:r>
              <a:rPr lang="en-US" b="1" dirty="0" err="1">
                <a:solidFill>
                  <a:srgbClr val="FFFFFF"/>
                </a:solidFill>
              </a:rPr>
              <a:t>tonically</a:t>
            </a:r>
            <a:r>
              <a:rPr lang="en-US" b="1" dirty="0">
                <a:solidFill>
                  <a:srgbClr val="FFFFFF"/>
                </a:solidFill>
              </a:rPr>
              <a:t> constricted (protects the esophagus from the stomach acidic juices) until the peristaltic swallowing wave passes down the esophagus  and causes a “receptive relaxation” of the sphincter and the emptying of the propelled food into the stomach. </a:t>
            </a:r>
          </a:p>
          <a:p>
            <a:pPr marL="457200" indent="-457200" eaLnBrk="0" hangingPunct="0">
              <a:spcBef>
                <a:spcPct val="50000"/>
              </a:spcBef>
            </a:pPr>
            <a:r>
              <a:rPr lang="en-US" b="1" dirty="0" smtClean="0">
                <a:solidFill>
                  <a:srgbClr val="FFFFFF"/>
                </a:solidFill>
              </a:rPr>
              <a:t>	Failure </a:t>
            </a:r>
            <a:r>
              <a:rPr lang="en-US" b="1" dirty="0">
                <a:solidFill>
                  <a:srgbClr val="FFFFFF"/>
                </a:solidFill>
              </a:rPr>
              <a:t>of the sphincter to relax will result in </a:t>
            </a:r>
            <a:r>
              <a:rPr lang="en-US" b="1" dirty="0">
                <a:solidFill>
                  <a:srgbClr val="FFFF00"/>
                </a:solidFill>
              </a:rPr>
              <a:t>achalasia</a:t>
            </a:r>
            <a:r>
              <a:rPr lang="en-US" b="1" dirty="0">
                <a:solidFill>
                  <a:srgbClr val="FFFFFF"/>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lstStyle/>
          <a:p>
            <a:r>
              <a:rPr lang="en-US" dirty="0">
                <a:solidFill>
                  <a:srgbClr val="FFFF00"/>
                </a:solidFill>
                <a:latin typeface="Times New Roman" panose="02020603050405020304" pitchFamily="18" charset="0"/>
                <a:cs typeface="Times New Roman" panose="02020603050405020304" pitchFamily="18" charset="0"/>
              </a:rPr>
              <a:t>Function of Gastroesophageal </a:t>
            </a:r>
            <a:r>
              <a:rPr lang="en-US" dirty="0" smtClean="0">
                <a:solidFill>
                  <a:srgbClr val="FFFF00"/>
                </a:solidFill>
                <a:latin typeface="Times New Roman" panose="02020603050405020304" pitchFamily="18" charset="0"/>
                <a:cs typeface="Times New Roman" panose="02020603050405020304" pitchFamily="18" charset="0"/>
              </a:rPr>
              <a:t>Sphincter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980728"/>
            <a:ext cx="8807896" cy="3581400"/>
          </a:xfrm>
        </p:spPr>
        <p:txBody>
          <a:bodyPr/>
          <a:lstStyle/>
          <a:p>
            <a:pPr marL="0" indent="0">
              <a:buNone/>
            </a:pPr>
            <a:r>
              <a:rPr lang="en-US" b="1" dirty="0">
                <a:solidFill>
                  <a:srgbClr val="FFFF00"/>
                </a:solidFill>
                <a:latin typeface="Times New Roman" panose="02020603050405020304" pitchFamily="18" charset="0"/>
                <a:cs typeface="Times New Roman" panose="02020603050405020304" pitchFamily="18" charset="0"/>
              </a:rPr>
              <a:t>● Additional Prevention of Esophageal Reflux by </a:t>
            </a:r>
            <a:r>
              <a:rPr lang="en-US" b="1" dirty="0" smtClean="0">
                <a:solidFill>
                  <a:srgbClr val="FFFF00"/>
                </a:solidFill>
                <a:latin typeface="Times New Roman" panose="02020603050405020304" pitchFamily="18" charset="0"/>
                <a:cs typeface="Times New Roman" panose="02020603050405020304" pitchFamily="18" charset="0"/>
              </a:rPr>
              <a:t>Valve-like </a:t>
            </a:r>
            <a:r>
              <a:rPr lang="en-US" b="1" dirty="0">
                <a:solidFill>
                  <a:srgbClr val="FFFF00"/>
                </a:solidFill>
                <a:latin typeface="Times New Roman" panose="02020603050405020304" pitchFamily="18" charset="0"/>
                <a:cs typeface="Times New Roman" panose="02020603050405020304" pitchFamily="18" charset="0"/>
              </a:rPr>
              <a:t>Closure of the Distal End of the Esophagus</a:t>
            </a:r>
            <a:r>
              <a:rPr lang="en-US" b="1" dirty="0" smtClean="0">
                <a:solidFill>
                  <a:srgbClr val="FFFF00"/>
                </a:solidFill>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b="1" dirty="0">
                <a:solidFill>
                  <a:srgbClr val="FFFFFF"/>
                </a:solidFill>
                <a:latin typeface="Times New Roman" panose="02020603050405020304" pitchFamily="18" charset="0"/>
                <a:cs typeface="Times New Roman" panose="02020603050405020304" pitchFamily="18" charset="0"/>
              </a:rPr>
              <a:t>This is another protective mechanism (safety factor) that prevents reflux of gastric secretions into the lower portion of the esophagus. This mechanism involves a short portion of the esophagus that extends slightly into the stomach and that caves the esophagus inward in response to </a:t>
            </a:r>
            <a:r>
              <a:rPr lang="en-US" b="1" dirty="0" smtClean="0">
                <a:solidFill>
                  <a:srgbClr val="FFFFFF"/>
                </a:solidFill>
                <a:latin typeface="Times New Roman" panose="02020603050405020304" pitchFamily="18" charset="0"/>
                <a:cs typeface="Times New Roman" panose="02020603050405020304" pitchFamily="18" charset="0"/>
              </a:rPr>
              <a:t>increased intra-abdominal </a:t>
            </a:r>
            <a:r>
              <a:rPr lang="en-US" b="1" dirty="0">
                <a:solidFill>
                  <a:srgbClr val="FFFFFF"/>
                </a:solidFill>
                <a:latin typeface="Times New Roman" panose="02020603050405020304" pitchFamily="18" charset="0"/>
                <a:cs typeface="Times New Roman" panose="02020603050405020304" pitchFamily="18" charset="0"/>
              </a:rPr>
              <a:t>pressure. </a:t>
            </a:r>
          </a:p>
        </p:txBody>
      </p:sp>
    </p:spTree>
    <p:extLst>
      <p:ext uri="{BB962C8B-B14F-4D97-AF65-F5344CB8AC3E}">
        <p14:creationId xmlns:p14="http://schemas.microsoft.com/office/powerpoint/2010/main" val="22210129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Function of Gastroesophageal Sphincter</a:t>
            </a:r>
            <a:endParaRPr lang="ar-SA" dirty="0"/>
          </a:p>
        </p:txBody>
      </p:sp>
      <p:pic>
        <p:nvPicPr>
          <p:cNvPr id="5" name="Picture 2" descr="C:\Users\Hala\Desktop\gastroesophageal_reflu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844824"/>
            <a:ext cx="6192688" cy="4752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5485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727" y="0"/>
            <a:ext cx="9126785" cy="1371600"/>
          </a:xfrm>
        </p:spPr>
        <p:txBody>
          <a:bodyPr/>
          <a:lstStyle/>
          <a:p>
            <a:r>
              <a:rPr lang="en-US" dirty="0">
                <a:solidFill>
                  <a:srgbClr val="FFFF00"/>
                </a:solidFill>
                <a:latin typeface="Times New Roman" panose="02020603050405020304" pitchFamily="18" charset="0"/>
                <a:cs typeface="Times New Roman" panose="02020603050405020304" pitchFamily="18" charset="0"/>
              </a:rPr>
              <a:t>Function of </a:t>
            </a:r>
            <a:r>
              <a:rPr lang="en-US" dirty="0" err="1">
                <a:solidFill>
                  <a:srgbClr val="FFFF00"/>
                </a:solidFill>
                <a:latin typeface="Times New Roman" panose="02020603050405020304" pitchFamily="18" charset="0"/>
                <a:cs typeface="Times New Roman" panose="02020603050405020304" pitchFamily="18" charset="0"/>
              </a:rPr>
              <a:t>Gastroesophageal</a:t>
            </a:r>
            <a:r>
              <a:rPr lang="en-US" dirty="0">
                <a:solidFill>
                  <a:srgbClr val="FFFF00"/>
                </a:solidFill>
                <a:latin typeface="Times New Roman" panose="02020603050405020304" pitchFamily="18" charset="0"/>
                <a:cs typeface="Times New Roman" panose="02020603050405020304" pitchFamily="18" charset="0"/>
              </a:rPr>
              <a:t> Sphincter (continued)</a:t>
            </a:r>
            <a:endParaRPr lang="en-US" dirty="0" smtClean="0">
              <a:solidFill>
                <a:srgbClr val="FFFF00"/>
              </a:solidFill>
              <a:latin typeface="Times New Roman" panose="02020603050405020304" pitchFamily="18" charset="0"/>
              <a:cs typeface="Times New Roman" panose="02020603050405020304" pitchFamily="18" charset="0"/>
            </a:endParaRPr>
          </a:p>
        </p:txBody>
      </p:sp>
      <p:sp>
        <p:nvSpPr>
          <p:cNvPr id="22531" name="Rectangle 3"/>
          <p:cNvSpPr>
            <a:spLocks noGrp="1" noChangeArrowheads="1"/>
          </p:cNvSpPr>
          <p:nvPr>
            <p:ph type="body" idx="1"/>
          </p:nvPr>
        </p:nvSpPr>
        <p:spPr>
          <a:xfrm>
            <a:off x="0" y="1214438"/>
            <a:ext cx="9144000" cy="4652962"/>
          </a:xfrm>
        </p:spPr>
        <p:txBody>
          <a:bodyPr/>
          <a:lstStyle/>
          <a:p>
            <a:r>
              <a:rPr lang="en-US" sz="2800" b="1" dirty="0" smtClean="0">
                <a:solidFill>
                  <a:srgbClr val="FFFFFF"/>
                </a:solidFill>
                <a:latin typeface="Times New Roman" panose="02020603050405020304" pitchFamily="18" charset="0"/>
                <a:cs typeface="Times New Roman" panose="02020603050405020304" pitchFamily="18" charset="0"/>
              </a:rPr>
              <a:t>Resting pressure (15-30 mmHg).</a:t>
            </a:r>
          </a:p>
          <a:p>
            <a:r>
              <a:rPr lang="en-US" sz="2800" b="1" dirty="0" smtClean="0">
                <a:solidFill>
                  <a:srgbClr val="FFFFFF"/>
                </a:solidFill>
                <a:latin typeface="Times New Roman" panose="02020603050405020304" pitchFamily="18" charset="0"/>
                <a:cs typeface="Times New Roman" panose="02020603050405020304" pitchFamily="18" charset="0"/>
              </a:rPr>
              <a:t>A valve like mechanism of the distal end of the esophagus that lies immediately beneath the diaphragm and is exposed to +</a:t>
            </a:r>
            <a:r>
              <a:rPr lang="en-US" sz="2800" b="1" dirty="0" err="1" smtClean="0">
                <a:solidFill>
                  <a:srgbClr val="FFFFFF"/>
                </a:solidFill>
                <a:latin typeface="Times New Roman" panose="02020603050405020304" pitchFamily="18" charset="0"/>
                <a:cs typeface="Times New Roman" panose="02020603050405020304" pitchFamily="18" charset="0"/>
              </a:rPr>
              <a:t>ve</a:t>
            </a:r>
            <a:r>
              <a:rPr lang="en-US" sz="2800" b="1" dirty="0" smtClean="0">
                <a:solidFill>
                  <a:srgbClr val="FFFFFF"/>
                </a:solidFill>
                <a:latin typeface="Times New Roman" panose="02020603050405020304" pitchFamily="18" charset="0"/>
                <a:cs typeface="Times New Roman" panose="02020603050405020304" pitchFamily="18" charset="0"/>
              </a:rPr>
              <a:t> intra-abdominal pressure. This flutter-valve closure of the lower esophagus by the increased intra-abdominal pressure prevents the high pressure in the stomach from forcing its contents into the esophagus.</a:t>
            </a:r>
          </a:p>
          <a:p>
            <a:r>
              <a:rPr lang="en-US" sz="2800" b="1" dirty="0" smtClean="0">
                <a:solidFill>
                  <a:srgbClr val="FFFFFF"/>
                </a:solidFill>
                <a:latin typeface="Times New Roman" panose="02020603050405020304" pitchFamily="18" charset="0"/>
                <a:cs typeface="Times New Roman" panose="02020603050405020304" pitchFamily="18" charset="0"/>
              </a:rPr>
              <a:t>The diaphragm wraps around the esophagus at the level of lower esophageal sphincter (LES), contraction of the diaphragm helps to increase the pressure at the LES during inspiration.</a:t>
            </a:r>
          </a:p>
        </p:txBody>
      </p:sp>
    </p:spTree>
    <p:extLst>
      <p:ext uri="{BB962C8B-B14F-4D97-AF65-F5344CB8AC3E}">
        <p14:creationId xmlns:p14="http://schemas.microsoft.com/office/powerpoint/2010/main" val="41489426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7772400" cy="1143000"/>
          </a:xfrm>
        </p:spPr>
        <p:txBody>
          <a:bodyPr/>
          <a:lstStyle/>
          <a:p>
            <a:pPr algn="ctr"/>
            <a:r>
              <a:rPr lang="en-US" dirty="0" smtClean="0">
                <a:latin typeface="Times New Roman" panose="02020603050405020304" pitchFamily="18" charset="0"/>
                <a:cs typeface="Times New Roman" panose="02020603050405020304" pitchFamily="18" charset="0"/>
              </a:rPr>
              <a:t>Learning Objectives </a:t>
            </a:r>
            <a:endParaRPr lang="ar-S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1124744"/>
            <a:ext cx="8856984" cy="4114800"/>
          </a:xfrm>
        </p:spPr>
        <p:txBody>
          <a:bodyPr/>
          <a:lstStyle/>
          <a:p>
            <a:r>
              <a:rPr lang="en-US" sz="3600" b="1" dirty="0" smtClean="0">
                <a:solidFill>
                  <a:srgbClr val="FFFFFF"/>
                </a:solidFill>
                <a:latin typeface="Times New Roman" panose="02020603050405020304" pitchFamily="18" charset="0"/>
                <a:cs typeface="Times New Roman" panose="02020603050405020304" pitchFamily="18" charset="0"/>
              </a:rPr>
              <a:t>Swallowing process and stages.</a:t>
            </a:r>
          </a:p>
          <a:p>
            <a:r>
              <a:rPr lang="en-US" sz="3600" b="1" dirty="0" smtClean="0">
                <a:solidFill>
                  <a:srgbClr val="FFFFFF"/>
                </a:solidFill>
                <a:latin typeface="Times New Roman" panose="02020603050405020304" pitchFamily="18" charset="0"/>
                <a:cs typeface="Times New Roman" panose="02020603050405020304" pitchFamily="18" charset="0"/>
              </a:rPr>
              <a:t>Ingestion of Food. </a:t>
            </a:r>
          </a:p>
          <a:p>
            <a:r>
              <a:rPr lang="en-US" sz="3600" b="1" dirty="0" smtClean="0">
                <a:solidFill>
                  <a:srgbClr val="FFFFFF"/>
                </a:solidFill>
                <a:latin typeface="Times New Roman" panose="02020603050405020304" pitchFamily="18" charset="0"/>
                <a:cs typeface="Times New Roman" panose="02020603050405020304" pitchFamily="18" charset="0"/>
              </a:rPr>
              <a:t>Nervous initiation of pharyngeal stage of swallowing.</a:t>
            </a:r>
          </a:p>
          <a:p>
            <a:r>
              <a:rPr lang="en-US" sz="3600" b="1" dirty="0" smtClean="0">
                <a:solidFill>
                  <a:srgbClr val="FFFFFF"/>
                </a:solidFill>
                <a:latin typeface="Times New Roman" panose="02020603050405020304" pitchFamily="18" charset="0"/>
                <a:cs typeface="Times New Roman" panose="02020603050405020304" pitchFamily="18" charset="0"/>
              </a:rPr>
              <a:t>Effect of pharyngeal stage on respiration.</a:t>
            </a:r>
          </a:p>
          <a:p>
            <a:r>
              <a:rPr lang="en-US" sz="3600" b="1" dirty="0" smtClean="0">
                <a:solidFill>
                  <a:srgbClr val="FFFFFF"/>
                </a:solidFill>
                <a:latin typeface="Times New Roman" panose="02020603050405020304" pitchFamily="18" charset="0"/>
                <a:cs typeface="Times New Roman" panose="02020603050405020304" pitchFamily="18" charset="0"/>
              </a:rPr>
              <a:t>Function of lower esophageal sphincter.</a:t>
            </a:r>
          </a:p>
          <a:p>
            <a:r>
              <a:rPr lang="en-US" sz="3600" b="1" dirty="0" smtClean="0">
                <a:solidFill>
                  <a:srgbClr val="FFFFFF"/>
                </a:solidFill>
                <a:latin typeface="Times New Roman" panose="02020603050405020304" pitchFamily="18" charset="0"/>
                <a:cs typeface="Times New Roman" panose="02020603050405020304" pitchFamily="18" charset="0"/>
              </a:rPr>
              <a:t>Prevention of esophageal reflux by valve like mechanism. </a:t>
            </a:r>
            <a:endParaRPr lang="ar-SA" sz="3600" b="1"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404813"/>
            <a:ext cx="8229600" cy="777875"/>
          </a:xfrm>
        </p:spPr>
        <p:txBody>
          <a:bodyPr/>
          <a:lstStyle/>
          <a:p>
            <a:r>
              <a:rPr lang="en-US" dirty="0">
                <a:solidFill>
                  <a:srgbClr val="FFFF00"/>
                </a:solidFill>
                <a:latin typeface="Times New Roman" panose="02020603050405020304" pitchFamily="18" charset="0"/>
                <a:cs typeface="Times New Roman" panose="02020603050405020304" pitchFamily="18" charset="0"/>
              </a:rPr>
              <a:t>Function of Gastroesophageal Sphincter (continued)</a:t>
            </a:r>
            <a:endParaRPr lang="en-US" b="1" i="1" u="sng" dirty="0" smtClean="0">
              <a:solidFill>
                <a:srgbClr val="FF33CC"/>
              </a:solidFill>
              <a:latin typeface="Times New Roman" panose="02020603050405020304" pitchFamily="18" charset="0"/>
              <a:cs typeface="Times New Roman" panose="02020603050405020304" pitchFamily="18" charset="0"/>
            </a:endParaRPr>
          </a:p>
        </p:txBody>
      </p:sp>
      <p:sp>
        <p:nvSpPr>
          <p:cNvPr id="25603" name="Rectangle 3"/>
          <p:cNvSpPr>
            <a:spLocks noGrp="1" noChangeArrowheads="1"/>
          </p:cNvSpPr>
          <p:nvPr>
            <p:ph type="body" idx="1"/>
          </p:nvPr>
        </p:nvSpPr>
        <p:spPr>
          <a:xfrm>
            <a:off x="304800" y="1671638"/>
            <a:ext cx="8659688" cy="4119562"/>
          </a:xfrm>
        </p:spPr>
        <p:txBody>
          <a:bodyPr/>
          <a:lstStyle/>
          <a:p>
            <a:pPr>
              <a:lnSpc>
                <a:spcPct val="90000"/>
              </a:lnSpc>
            </a:pPr>
            <a:r>
              <a:rPr lang="en-US" sz="3600" b="1" dirty="0" smtClean="0">
                <a:solidFill>
                  <a:srgbClr val="FFFFFF"/>
                </a:solidFill>
                <a:latin typeface="Times New Roman" panose="02020603050405020304" pitchFamily="18" charset="0"/>
                <a:cs typeface="Times New Roman" panose="02020603050405020304" pitchFamily="18" charset="0"/>
              </a:rPr>
              <a:t>Contraction of the circular musculature of the sphincter is regulated by nerves, (extrinsic &amp; intrinsic), hormones and neurotransmitter.  </a:t>
            </a:r>
          </a:p>
          <a:p>
            <a:pPr>
              <a:lnSpc>
                <a:spcPct val="90000"/>
              </a:lnSpc>
            </a:pPr>
            <a:r>
              <a:rPr lang="en-US" sz="3600" b="1" dirty="0" smtClean="0">
                <a:solidFill>
                  <a:srgbClr val="FFFFFF"/>
                </a:solidFill>
                <a:latin typeface="Times New Roman" panose="02020603050405020304" pitchFamily="18" charset="0"/>
                <a:cs typeface="Times New Roman" panose="02020603050405020304" pitchFamily="18" charset="0"/>
              </a:rPr>
              <a:t>Between swallows, tonic vagal cholinergic impulses maintain contraction to keep the sphincter closed.</a:t>
            </a:r>
          </a:p>
        </p:txBody>
      </p:sp>
    </p:spTree>
    <p:extLst>
      <p:ext uri="{BB962C8B-B14F-4D97-AF65-F5344CB8AC3E}">
        <p14:creationId xmlns:p14="http://schemas.microsoft.com/office/powerpoint/2010/main" val="13425094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048" y="260648"/>
            <a:ext cx="7772400" cy="1143000"/>
          </a:xfrm>
        </p:spPr>
        <p:txBody>
          <a:bodyPr/>
          <a:lstStyle/>
          <a:p>
            <a:r>
              <a:rPr lang="en-US" dirty="0">
                <a:solidFill>
                  <a:srgbClr val="FFFF00"/>
                </a:solidFill>
                <a:latin typeface="Times New Roman" panose="02020603050405020304" pitchFamily="18" charset="0"/>
                <a:cs typeface="Times New Roman" panose="02020603050405020304" pitchFamily="18" charset="0"/>
              </a:rPr>
              <a:t>Function of </a:t>
            </a:r>
            <a:r>
              <a:rPr lang="en-US" dirty="0" err="1">
                <a:solidFill>
                  <a:srgbClr val="FFFF00"/>
                </a:solidFill>
                <a:latin typeface="Times New Roman" panose="02020603050405020304" pitchFamily="18" charset="0"/>
                <a:cs typeface="Times New Roman" panose="02020603050405020304" pitchFamily="18" charset="0"/>
              </a:rPr>
              <a:t>Gastroesophageal</a:t>
            </a:r>
            <a:r>
              <a:rPr lang="en-US" dirty="0">
                <a:solidFill>
                  <a:srgbClr val="FFFF00"/>
                </a:solidFill>
                <a:latin typeface="Times New Roman" panose="02020603050405020304" pitchFamily="18" charset="0"/>
                <a:cs typeface="Times New Roman" panose="02020603050405020304" pitchFamily="18" charset="0"/>
              </a:rPr>
              <a:t> Sphincter (continued)</a:t>
            </a:r>
            <a:endParaRPr lang="en-US" dirty="0">
              <a:latin typeface="Times New Roman" panose="02020603050405020304" pitchFamily="18" charset="0"/>
              <a:cs typeface="Times New Roman" panose="02020603050405020304" pitchFamily="18" charset="0"/>
            </a:endParaRPr>
          </a:p>
        </p:txBody>
      </p:sp>
      <p:sp>
        <p:nvSpPr>
          <p:cNvPr id="26626" name="Rectangle 3"/>
          <p:cNvSpPr>
            <a:spLocks noGrp="1" noChangeArrowheads="1"/>
          </p:cNvSpPr>
          <p:nvPr>
            <p:ph idx="1"/>
          </p:nvPr>
        </p:nvSpPr>
        <p:spPr>
          <a:xfrm>
            <a:off x="251520" y="1628800"/>
            <a:ext cx="8784976" cy="4114800"/>
          </a:xfrm>
        </p:spPr>
        <p:txBody>
          <a:bodyPr/>
          <a:lstStyle/>
          <a:p>
            <a:r>
              <a:rPr lang="en-US" b="1" dirty="0" smtClean="0">
                <a:solidFill>
                  <a:srgbClr val="FFFFFF"/>
                </a:solidFill>
                <a:latin typeface="Times New Roman" panose="02020603050405020304" pitchFamily="18" charset="0"/>
                <a:cs typeface="Times New Roman" panose="02020603050405020304" pitchFamily="18" charset="0"/>
              </a:rPr>
              <a:t>During swallowing, efferent </a:t>
            </a:r>
            <a:r>
              <a:rPr lang="en-US" b="1" dirty="0">
                <a:solidFill>
                  <a:srgbClr val="FFFFFF"/>
                </a:solidFill>
                <a:latin typeface="Times New Roman" panose="02020603050405020304" pitchFamily="18" charset="0"/>
                <a:cs typeface="Times New Roman" panose="02020603050405020304" pitchFamily="18" charset="0"/>
              </a:rPr>
              <a:t>inhibitory impulses </a:t>
            </a:r>
            <a:r>
              <a:rPr lang="en-US" b="1" dirty="0" smtClean="0">
                <a:solidFill>
                  <a:srgbClr val="FFFFFF"/>
                </a:solidFill>
                <a:latin typeface="Times New Roman" panose="02020603050405020304" pitchFamily="18" charset="0"/>
                <a:cs typeface="Times New Roman" panose="02020603050405020304" pitchFamily="18" charset="0"/>
              </a:rPr>
              <a:t>from </a:t>
            </a:r>
            <a:r>
              <a:rPr lang="en-US" b="1" dirty="0" err="1" smtClean="0">
                <a:solidFill>
                  <a:srgbClr val="FFFFFF"/>
                </a:solidFill>
                <a:latin typeface="Times New Roman" panose="02020603050405020304" pitchFamily="18" charset="0"/>
                <a:cs typeface="Times New Roman" panose="02020603050405020304" pitchFamily="18" charset="0"/>
              </a:rPr>
              <a:t>vagus</a:t>
            </a:r>
            <a:r>
              <a:rPr lang="en-US" b="1" dirty="0" smtClean="0">
                <a:solidFill>
                  <a:srgbClr val="FFFFFF"/>
                </a:solidFill>
                <a:latin typeface="Times New Roman" panose="02020603050405020304" pitchFamily="18" charset="0"/>
                <a:cs typeface="Times New Roman" panose="02020603050405020304" pitchFamily="18" charset="0"/>
              </a:rPr>
              <a:t> nerve cause the sphincter to relax. The transmitter probably being nitric oxide (NO) or vasoactive intestinal peptide (VIP).</a:t>
            </a:r>
          </a:p>
          <a:p>
            <a:r>
              <a:rPr lang="en-US" b="1" dirty="0">
                <a:solidFill>
                  <a:srgbClr val="FFFFFF"/>
                </a:solidFill>
                <a:latin typeface="Times New Roman" panose="02020603050405020304" pitchFamily="18" charset="0"/>
                <a:cs typeface="Times New Roman" panose="02020603050405020304" pitchFamily="18" charset="0"/>
              </a:rPr>
              <a:t>The gastrin hormone, </a:t>
            </a:r>
            <a:r>
              <a:rPr lang="en-US" b="1" dirty="0" smtClean="0">
                <a:solidFill>
                  <a:srgbClr val="FFFFFF"/>
                </a:solidFill>
                <a:latin typeface="Times New Roman" panose="02020603050405020304" pitchFamily="18" charset="0"/>
                <a:cs typeface="Times New Roman" panose="02020603050405020304" pitchFamily="18" charset="0"/>
              </a:rPr>
              <a:t>released from the stomach by food, contracts LES.</a:t>
            </a:r>
          </a:p>
          <a:p>
            <a:r>
              <a:rPr lang="en-US" b="1" dirty="0" smtClean="0">
                <a:solidFill>
                  <a:srgbClr val="FFFFFF"/>
                </a:solidFill>
                <a:latin typeface="Times New Roman" panose="02020603050405020304" pitchFamily="18" charset="0"/>
                <a:cs typeface="Times New Roman" panose="02020603050405020304" pitchFamily="18" charset="0"/>
              </a:rPr>
              <a:t>Secretin and </a:t>
            </a:r>
            <a:r>
              <a:rPr lang="en-US" b="1" dirty="0" err="1" smtClean="0">
                <a:solidFill>
                  <a:srgbClr val="FFFFFF"/>
                </a:solidFill>
                <a:latin typeface="Times New Roman" panose="02020603050405020304" pitchFamily="18" charset="0"/>
                <a:cs typeface="Times New Roman" panose="02020603050405020304" pitchFamily="18" charset="0"/>
              </a:rPr>
              <a:t>cholecystokinine</a:t>
            </a:r>
            <a:r>
              <a:rPr lang="en-US" b="1" dirty="0" smtClean="0">
                <a:solidFill>
                  <a:srgbClr val="FFFFFF"/>
                </a:solidFill>
                <a:latin typeface="Times New Roman" panose="02020603050405020304" pitchFamily="18" charset="0"/>
                <a:cs typeface="Times New Roman" panose="02020603050405020304" pitchFamily="18" charset="0"/>
              </a:rPr>
              <a:t> (CCK), are released from the upper small intestine, relax the LES.</a:t>
            </a:r>
          </a:p>
        </p:txBody>
      </p:sp>
    </p:spTree>
    <p:extLst>
      <p:ext uri="{BB962C8B-B14F-4D97-AF65-F5344CB8AC3E}">
        <p14:creationId xmlns:p14="http://schemas.microsoft.com/office/powerpoint/2010/main" val="20575609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850" y="0"/>
            <a:ext cx="8510588" cy="1196975"/>
          </a:xfrm>
        </p:spPr>
        <p:txBody>
          <a:bodyPr/>
          <a:lstStyle/>
          <a:p>
            <a:pPr eaLnBrk="1" hangingPunct="1"/>
            <a:r>
              <a:rPr lang="en-US" sz="6600" b="1" dirty="0" smtClean="0">
                <a:solidFill>
                  <a:srgbClr val="FFFF00"/>
                </a:solidFill>
                <a:latin typeface="Times New Roman" panose="02020603050405020304" pitchFamily="18" charset="0"/>
                <a:cs typeface="Times New Roman" panose="02020603050405020304" pitchFamily="18" charset="0"/>
              </a:rPr>
              <a:t>Achalasia</a:t>
            </a:r>
            <a:endParaRPr lang="en-US" sz="6600" dirty="0" smtClean="0">
              <a:solidFill>
                <a:srgbClr val="FFFF00"/>
              </a:solidFill>
              <a:latin typeface="Times New Roman" panose="02020603050405020304" pitchFamily="18" charset="0"/>
              <a:cs typeface="Times New Roman" panose="02020603050405020304" pitchFamily="18" charset="0"/>
            </a:endParaRPr>
          </a:p>
        </p:txBody>
      </p:sp>
      <p:sp>
        <p:nvSpPr>
          <p:cNvPr id="27651" name="Rectangle 3"/>
          <p:cNvSpPr>
            <a:spLocks noGrp="1" noChangeArrowheads="1"/>
          </p:cNvSpPr>
          <p:nvPr>
            <p:ph type="body" idx="1"/>
          </p:nvPr>
        </p:nvSpPr>
        <p:spPr>
          <a:xfrm>
            <a:off x="0" y="981075"/>
            <a:ext cx="9144000" cy="5876925"/>
          </a:xfrm>
        </p:spPr>
        <p:txBody>
          <a:bodyPr/>
          <a:lstStyle/>
          <a:p>
            <a:pPr>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 A condition due to high resting pressure at the LES that fails to relax during swallowing. As a result, food transmission from the esophagus into the stomach is prevented. </a:t>
            </a:r>
          </a:p>
          <a:p>
            <a:pPr>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Physiological basis of this condition is either pathology of or absence of the </a:t>
            </a:r>
            <a:r>
              <a:rPr lang="en-US" b="1" dirty="0" err="1" smtClean="0">
                <a:solidFill>
                  <a:srgbClr val="FFFFFF"/>
                </a:solidFill>
                <a:latin typeface="Times New Roman" panose="02020603050405020304" pitchFamily="18" charset="0"/>
                <a:cs typeface="Times New Roman" panose="02020603050405020304" pitchFamily="18" charset="0"/>
              </a:rPr>
              <a:t>myenteric</a:t>
            </a:r>
            <a:r>
              <a:rPr lang="en-US" b="1" dirty="0" smtClean="0">
                <a:solidFill>
                  <a:srgbClr val="FFFFFF"/>
                </a:solidFill>
                <a:latin typeface="Times New Roman" panose="02020603050405020304" pitchFamily="18" charset="0"/>
                <a:cs typeface="Times New Roman" panose="02020603050405020304" pitchFamily="18" charset="0"/>
              </a:rPr>
              <a:t> plexus containing VIP &amp; NO in the lower third of esophagus. </a:t>
            </a:r>
          </a:p>
          <a:p>
            <a:pPr>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The musculature of the lower esophagus instead remains contracted and the </a:t>
            </a:r>
            <a:r>
              <a:rPr lang="en-US" b="1" dirty="0" err="1" smtClean="0">
                <a:solidFill>
                  <a:srgbClr val="FFFFFF"/>
                </a:solidFill>
                <a:latin typeface="Times New Roman" panose="02020603050405020304" pitchFamily="18" charset="0"/>
                <a:cs typeface="Times New Roman" panose="02020603050405020304" pitchFamily="18" charset="0"/>
              </a:rPr>
              <a:t>myenteric</a:t>
            </a:r>
            <a:r>
              <a:rPr lang="en-US" b="1" dirty="0" smtClean="0">
                <a:solidFill>
                  <a:srgbClr val="FFFFFF"/>
                </a:solidFill>
                <a:latin typeface="Times New Roman" panose="02020603050405020304" pitchFamily="18" charset="0"/>
                <a:cs typeface="Times New Roman" panose="02020603050405020304" pitchFamily="18" charset="0"/>
              </a:rPr>
              <a:t> plexus has lost the ability to transmit a signal to cause relaxation of the LES.</a:t>
            </a:r>
          </a:p>
        </p:txBody>
      </p:sp>
    </p:spTree>
    <p:extLst>
      <p:ext uri="{BB962C8B-B14F-4D97-AF65-F5344CB8AC3E}">
        <p14:creationId xmlns:p14="http://schemas.microsoft.com/office/powerpoint/2010/main" val="39368122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8800" b="1" dirty="0" smtClean="0">
                <a:solidFill>
                  <a:srgbClr val="FFFF00"/>
                </a:solidFill>
                <a:latin typeface="Times New Roman" panose="02020603050405020304" pitchFamily="18" charset="0"/>
                <a:cs typeface="Times New Roman" panose="02020603050405020304" pitchFamily="18" charset="0"/>
              </a:rPr>
              <a:t>Achalasia</a:t>
            </a:r>
          </a:p>
        </p:txBody>
      </p:sp>
      <p:pic>
        <p:nvPicPr>
          <p:cNvPr id="28675" name="il_fi" descr="http://radiology.rsna.org/content/235/3/886/F2.larg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6300788" y="1989138"/>
            <a:ext cx="2336800" cy="3886200"/>
          </a:xfrm>
        </p:spPr>
      </p:pic>
      <p:pic>
        <p:nvPicPr>
          <p:cNvPr id="28676" name="Picture 2" descr="http://www.oralchelation.com/faq/images2/a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060575"/>
            <a:ext cx="52673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01570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7500" y="2153722"/>
            <a:ext cx="8637588" cy="2215991"/>
          </a:xfrm>
        </p:spPr>
        <p:txBody>
          <a:bodyPr/>
          <a:lstStyle/>
          <a:p>
            <a:pPr algn="ctr"/>
            <a:r>
              <a:rPr lang="en-US" sz="16600" dirty="0" smtClean="0">
                <a:latin typeface="Times New Roman" panose="02020603050405020304" pitchFamily="18" charset="0"/>
                <a:cs typeface="Times New Roman" panose="02020603050405020304" pitchFamily="18" charset="0"/>
              </a:rPr>
              <a:t>The End </a:t>
            </a:r>
            <a:endParaRPr lang="ar-SA" sz="16600" dirty="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3602" y="116632"/>
            <a:ext cx="8637588" cy="707886"/>
          </a:xfrm>
        </p:spPr>
        <p:txBody>
          <a:bodyPr/>
          <a:lstStyle/>
          <a:p>
            <a:pPr algn="ctr" eaLnBrk="1" hangingPunct="1"/>
            <a:r>
              <a:rPr lang="en-US" sz="4000" dirty="0" smtClean="0">
                <a:latin typeface="Times New Roman" panose="02020603050405020304" pitchFamily="18" charset="0"/>
                <a:cs typeface="Times New Roman" panose="02020603050405020304" pitchFamily="18" charset="0"/>
              </a:rPr>
              <a:t>Stages of Swallowing (Deglutition)</a:t>
            </a:r>
          </a:p>
        </p:txBody>
      </p:sp>
      <p:sp>
        <p:nvSpPr>
          <p:cNvPr id="6147" name="Rectangle 3"/>
          <p:cNvSpPr>
            <a:spLocks noGrp="1" noChangeArrowheads="1"/>
          </p:cNvSpPr>
          <p:nvPr>
            <p:ph idx="1"/>
          </p:nvPr>
        </p:nvSpPr>
        <p:spPr>
          <a:xfrm>
            <a:off x="313602" y="1047937"/>
            <a:ext cx="8208963" cy="4724400"/>
          </a:xfrm>
        </p:spPr>
        <p:txBody>
          <a:bodyPr/>
          <a:lstStyle/>
          <a:p>
            <a:pPr>
              <a:lnSpc>
                <a:spcPct val="80000"/>
              </a:lnSpc>
            </a:pPr>
            <a:r>
              <a:rPr lang="en-US" b="1" dirty="0">
                <a:solidFill>
                  <a:srgbClr val="FFFFFF"/>
                </a:solidFill>
                <a:latin typeface="Times New Roman" panose="02020603050405020304" pitchFamily="18" charset="0"/>
                <a:cs typeface="Times New Roman" panose="02020603050405020304" pitchFamily="18" charset="0"/>
              </a:rPr>
              <a:t>Swallowing is the ordered sequence of events that propel food from the mouth to the </a:t>
            </a:r>
            <a:r>
              <a:rPr lang="en-US" b="1" dirty="0" smtClean="0">
                <a:solidFill>
                  <a:srgbClr val="FFFFFF"/>
                </a:solidFill>
                <a:latin typeface="Times New Roman" panose="02020603050405020304" pitchFamily="18" charset="0"/>
                <a:cs typeface="Times New Roman" panose="02020603050405020304" pitchFamily="18" charset="0"/>
              </a:rPr>
              <a:t>stomach</a:t>
            </a:r>
          </a:p>
          <a:p>
            <a:pPr eaLnBrk="1" hangingPunct="1">
              <a:lnSpc>
                <a:spcPct val="80000"/>
              </a:lnSpc>
            </a:pPr>
            <a:r>
              <a:rPr lang="en-US" b="1" dirty="0" smtClean="0">
                <a:solidFill>
                  <a:srgbClr val="FFFFFF"/>
                </a:solidFill>
                <a:latin typeface="Times New Roman" panose="02020603050405020304" pitchFamily="18" charset="0"/>
                <a:cs typeface="Times New Roman" panose="02020603050405020304" pitchFamily="18" charset="0"/>
              </a:rPr>
              <a:t>Swallowing is initiated voluntarily in the mouth, but thereafter is under involuntary or reflex control. The reflex portion is controlled by the </a:t>
            </a:r>
            <a:r>
              <a:rPr lang="en-US" b="1" u="sng" dirty="0" smtClean="0">
                <a:solidFill>
                  <a:srgbClr val="FFFFFF"/>
                </a:solidFill>
                <a:latin typeface="Times New Roman" panose="02020603050405020304" pitchFamily="18" charset="0"/>
                <a:cs typeface="Times New Roman" panose="02020603050405020304" pitchFamily="18" charset="0"/>
              </a:rPr>
              <a:t>swallowing center</a:t>
            </a:r>
            <a:r>
              <a:rPr lang="en-US" b="1" dirty="0" smtClean="0">
                <a:solidFill>
                  <a:srgbClr val="FFFFFF"/>
                </a:solidFill>
                <a:latin typeface="Times New Roman" panose="02020603050405020304" pitchFamily="18" charset="0"/>
                <a:cs typeface="Times New Roman" panose="02020603050405020304" pitchFamily="18" charset="0"/>
              </a:rPr>
              <a:t> in the </a:t>
            </a:r>
            <a:r>
              <a:rPr lang="en-US" b="1" u="sng" dirty="0" smtClean="0">
                <a:solidFill>
                  <a:srgbClr val="FFFFFF"/>
                </a:solidFill>
                <a:latin typeface="Times New Roman" panose="02020603050405020304" pitchFamily="18" charset="0"/>
                <a:cs typeface="Times New Roman" panose="02020603050405020304" pitchFamily="18" charset="0"/>
              </a:rPr>
              <a:t>medulla</a:t>
            </a:r>
            <a:r>
              <a:rPr lang="en-US" b="1"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80000"/>
              </a:lnSpc>
            </a:pPr>
            <a:r>
              <a:rPr lang="en-US" b="1" dirty="0" smtClean="0">
                <a:solidFill>
                  <a:srgbClr val="FFFFFF"/>
                </a:solidFill>
                <a:latin typeface="Times New Roman" panose="02020603050405020304" pitchFamily="18" charset="0"/>
                <a:cs typeface="Times New Roman" panose="02020603050405020304" pitchFamily="18" charset="0"/>
              </a:rPr>
              <a:t>Stages of Swallowing:</a:t>
            </a:r>
          </a:p>
          <a:p>
            <a:pPr marL="514350" indent="-514350" eaLnBrk="1" hangingPunct="1">
              <a:lnSpc>
                <a:spcPct val="80000"/>
              </a:lnSpc>
              <a:buFont typeface="+mj-lt"/>
              <a:buAutoNum type="arabicPeriod"/>
            </a:pPr>
            <a:r>
              <a:rPr lang="en-US" b="1" dirty="0" smtClean="0">
                <a:solidFill>
                  <a:srgbClr val="FFFFFF"/>
                </a:solidFill>
                <a:latin typeface="Times New Roman" panose="02020603050405020304" pitchFamily="18" charset="0"/>
                <a:cs typeface="Times New Roman" panose="02020603050405020304" pitchFamily="18" charset="0"/>
              </a:rPr>
              <a:t>Oral stage (voluntary)</a:t>
            </a:r>
          </a:p>
          <a:p>
            <a:pPr marL="514350" indent="-514350" eaLnBrk="1" hangingPunct="1">
              <a:lnSpc>
                <a:spcPct val="80000"/>
              </a:lnSpc>
              <a:buFont typeface="+mj-lt"/>
              <a:buAutoNum type="arabicPeriod"/>
            </a:pPr>
            <a:r>
              <a:rPr lang="en-US" b="1" dirty="0" smtClean="0">
                <a:solidFill>
                  <a:srgbClr val="FFFFFF"/>
                </a:solidFill>
                <a:latin typeface="Times New Roman" panose="02020603050405020304" pitchFamily="18" charset="0"/>
                <a:cs typeface="Times New Roman" panose="02020603050405020304" pitchFamily="18" charset="0"/>
              </a:rPr>
              <a:t>Pharyngeal stage (involuntary)</a:t>
            </a:r>
          </a:p>
          <a:p>
            <a:pPr marL="514350" indent="-514350" eaLnBrk="1" hangingPunct="1">
              <a:lnSpc>
                <a:spcPct val="80000"/>
              </a:lnSpc>
              <a:buFont typeface="+mj-lt"/>
              <a:buAutoNum type="arabicPeriod"/>
            </a:pPr>
            <a:r>
              <a:rPr lang="en-US" b="1" dirty="0" smtClean="0">
                <a:solidFill>
                  <a:srgbClr val="FFFFFF"/>
                </a:solidFill>
                <a:latin typeface="Times New Roman" panose="02020603050405020304" pitchFamily="18" charset="0"/>
                <a:cs typeface="Times New Roman" panose="02020603050405020304" pitchFamily="18" charset="0"/>
              </a:rPr>
              <a:t>Esophageal stage (involuntary)</a:t>
            </a:r>
          </a:p>
          <a:p>
            <a:pPr eaLnBrk="1" hangingPunct="1">
              <a:lnSpc>
                <a:spcPct val="80000"/>
              </a:lnSpc>
              <a:buNone/>
            </a:pPr>
            <a:r>
              <a:rPr lang="en-US" sz="1050" b="1"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80000"/>
              </a:lnSpc>
            </a:pPr>
            <a:endParaRPr lang="en-US" sz="105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30314"/>
            <a:ext cx="8637588" cy="707886"/>
          </a:xfrm>
        </p:spPr>
        <p:txBody>
          <a:bodyPr/>
          <a:lstStyle/>
          <a:p>
            <a:pPr algn="ctr"/>
            <a:r>
              <a:rPr lang="en-US" sz="4000" dirty="0" smtClean="0">
                <a:latin typeface="Times New Roman" panose="02020603050405020304" pitchFamily="18" charset="0"/>
                <a:cs typeface="Times New Roman" panose="02020603050405020304" pitchFamily="18" charset="0"/>
              </a:rPr>
              <a:t>Stages of Swallowing (Deglutition)</a:t>
            </a:r>
            <a:endParaRPr lang="ar-SA"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143000"/>
            <a:ext cx="8763000" cy="4114800"/>
          </a:xfrm>
        </p:spPr>
        <p:txBody>
          <a:bodyPr/>
          <a:lstStyle/>
          <a:p>
            <a:pPr eaLnBrk="1" hangingPunct="1">
              <a:lnSpc>
                <a:spcPct val="80000"/>
              </a:lnSpc>
            </a:pPr>
            <a:r>
              <a:rPr lang="en-US" sz="2800" b="1" u="sng" dirty="0" smtClean="0">
                <a:solidFill>
                  <a:srgbClr val="FFFFFF"/>
                </a:solidFill>
                <a:latin typeface="Times New Roman" panose="02020603050405020304" pitchFamily="18" charset="0"/>
                <a:cs typeface="Times New Roman" panose="02020603050405020304" pitchFamily="18" charset="0"/>
              </a:rPr>
              <a:t>Oral stage</a:t>
            </a:r>
            <a:r>
              <a:rPr lang="en-US" sz="2800" b="1" dirty="0" smtClean="0">
                <a:solidFill>
                  <a:srgbClr val="FFFFFF"/>
                </a:solidFill>
                <a:latin typeface="Times New Roman" panose="02020603050405020304" pitchFamily="18" charset="0"/>
                <a:cs typeface="Times New Roman" panose="02020603050405020304" pitchFamily="18" charset="0"/>
              </a:rPr>
              <a:t>: is initiated voluntarily when the tongue forces a bolus of food (upward and backward against the palate) toward the pharynx which contains high density of somatosensory receptors. The activation of these receptors initiates the involuntary swallowing reflex in the medulla. From here on, swallowing becomes entirely automatic and can not be stopped. </a:t>
            </a:r>
          </a:p>
          <a:p>
            <a:pPr eaLnBrk="1" hangingPunct="1">
              <a:lnSpc>
                <a:spcPct val="80000"/>
              </a:lnSpc>
            </a:pPr>
            <a:r>
              <a:rPr lang="en-US" sz="2800" b="1" u="sng" dirty="0" smtClean="0">
                <a:solidFill>
                  <a:srgbClr val="FFFFFF"/>
                </a:solidFill>
                <a:latin typeface="Times New Roman" panose="02020603050405020304" pitchFamily="18" charset="0"/>
                <a:cs typeface="Times New Roman" panose="02020603050405020304" pitchFamily="18" charset="0"/>
              </a:rPr>
              <a:t>Pharyngeal stage</a:t>
            </a:r>
            <a:r>
              <a:rPr lang="en-US" sz="2800" b="1" dirty="0" smtClean="0">
                <a:solidFill>
                  <a:srgbClr val="FFFFFF"/>
                </a:solidFill>
                <a:latin typeface="Times New Roman" panose="02020603050405020304" pitchFamily="18" charset="0"/>
                <a:cs typeface="Times New Roman" panose="02020603050405020304" pitchFamily="18" charset="0"/>
              </a:rPr>
              <a:t>: Four Steps</a:t>
            </a:r>
          </a:p>
          <a:p>
            <a:pPr eaLnBrk="1" hangingPunct="1">
              <a:lnSpc>
                <a:spcPct val="80000"/>
              </a:lnSpc>
              <a:buNone/>
            </a:pPr>
            <a:r>
              <a:rPr lang="en-US" sz="2800" b="1" dirty="0" smtClean="0">
                <a:solidFill>
                  <a:srgbClr val="FFFFFF"/>
                </a:solidFill>
                <a:latin typeface="Times New Roman" panose="02020603050405020304" pitchFamily="18" charset="0"/>
                <a:cs typeface="Times New Roman" panose="02020603050405020304" pitchFamily="18" charset="0"/>
              </a:rPr>
              <a:t>	1. Soft palate is pulled upward 2. the epiglottis moves to cover opening of larynx 3. the upper esophageal sphincter relaxes allowing food to move from pharynx to esophagus and 4. peristalsis wave of contraction initiated in the pharynx moves food from pharynx through the upper esophageal sphincter. Breathing is inhibited during the pharyngeal stage of swallowing.</a:t>
            </a:r>
            <a:endParaRPr lang="ar-SA" sz="2800" b="1"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0" y="-152400"/>
            <a:ext cx="9144000" cy="701675"/>
          </a:xfrm>
          <a:prstGeom prst="rect">
            <a:avLst/>
          </a:prstGeom>
          <a:noFill/>
          <a:ln w="12700">
            <a:noFill/>
            <a:miter lim="800000"/>
            <a:headEnd type="none" w="sm" len="sm"/>
            <a:tailEnd type="none" w="sm" len="sm"/>
          </a:ln>
        </p:spPr>
        <p:txBody>
          <a:bodyPr>
            <a:spAutoFit/>
          </a:bodyPr>
          <a:lstStyle/>
          <a:p>
            <a:pPr algn="ctr" eaLnBrk="0" hangingPunct="0"/>
            <a:r>
              <a:rPr lang="en-US" sz="4000" b="1" dirty="0" smtClean="0">
                <a:solidFill>
                  <a:srgbClr val="FFFF00"/>
                </a:solidFill>
              </a:rPr>
              <a:t>Ingestion </a:t>
            </a:r>
            <a:r>
              <a:rPr lang="en-US" sz="4000" b="1" dirty="0">
                <a:solidFill>
                  <a:srgbClr val="FFFF00"/>
                </a:solidFill>
              </a:rPr>
              <a:t>of Food</a:t>
            </a:r>
          </a:p>
        </p:txBody>
      </p:sp>
      <p:sp>
        <p:nvSpPr>
          <p:cNvPr id="30723" name="Text Box 6"/>
          <p:cNvSpPr txBox="1">
            <a:spLocks noChangeArrowheads="1"/>
          </p:cNvSpPr>
          <p:nvPr/>
        </p:nvSpPr>
        <p:spPr bwMode="auto">
          <a:xfrm>
            <a:off x="-468560" y="519554"/>
            <a:ext cx="8915400" cy="3416320"/>
          </a:xfrm>
          <a:prstGeom prst="rect">
            <a:avLst/>
          </a:prstGeom>
          <a:noFill/>
          <a:ln w="12700">
            <a:noFill/>
            <a:miter lim="800000"/>
            <a:headEnd type="none" w="sm" len="sm"/>
            <a:tailEnd type="none" w="sm" len="sm"/>
          </a:ln>
        </p:spPr>
        <p:txBody>
          <a:bodyPr>
            <a:spAutoFit/>
          </a:bodyPr>
          <a:lstStyle/>
          <a:p>
            <a:pPr marL="457200" indent="-457200" eaLnBrk="0" hangingPunct="0"/>
            <a:r>
              <a:rPr lang="en-US" b="1" dirty="0"/>
              <a:t>	</a:t>
            </a:r>
            <a:r>
              <a:rPr lang="en-US" b="1" u="sng" dirty="0" smtClean="0"/>
              <a:t>Swallowing </a:t>
            </a:r>
            <a:r>
              <a:rPr lang="en-US" b="1" u="sng" dirty="0"/>
              <a:t>(</a:t>
            </a:r>
            <a:r>
              <a:rPr lang="en-US" b="1" u="sng" dirty="0" smtClean="0"/>
              <a:t>deglutition)</a:t>
            </a:r>
            <a:r>
              <a:rPr lang="en-US" b="1" u="sng" dirty="0" smtClean="0">
                <a:solidFill>
                  <a:srgbClr val="FFFFFF"/>
                </a:solidFill>
              </a:rPr>
              <a:t>:</a:t>
            </a:r>
            <a:r>
              <a:rPr lang="en-US" b="1" dirty="0" smtClean="0">
                <a:solidFill>
                  <a:srgbClr val="FFFFFF"/>
                </a:solidFill>
              </a:rPr>
              <a:t> The </a:t>
            </a:r>
            <a:r>
              <a:rPr lang="en-US" b="1" dirty="0">
                <a:solidFill>
                  <a:srgbClr val="FFFF00"/>
                </a:solidFill>
              </a:rPr>
              <a:t>pharynx</a:t>
            </a:r>
            <a:r>
              <a:rPr lang="en-US" b="1" dirty="0">
                <a:solidFill>
                  <a:srgbClr val="FFFFFF"/>
                </a:solidFill>
              </a:rPr>
              <a:t> plays a role in respiration as well as swallowing. Generally swallowing can be divided into</a:t>
            </a:r>
            <a:r>
              <a:rPr lang="en-US" b="1" dirty="0"/>
              <a:t> </a:t>
            </a:r>
            <a:r>
              <a:rPr lang="en-US" b="1" dirty="0">
                <a:solidFill>
                  <a:srgbClr val="FFFF00"/>
                </a:solidFill>
              </a:rPr>
              <a:t>(a) </a:t>
            </a:r>
            <a:r>
              <a:rPr lang="en-US" b="1" dirty="0" smtClean="0">
                <a:solidFill>
                  <a:srgbClr val="FFFF00"/>
                </a:solidFill>
              </a:rPr>
              <a:t>an oral stage (voluntary), </a:t>
            </a:r>
            <a:r>
              <a:rPr lang="en-US" b="1" dirty="0">
                <a:solidFill>
                  <a:srgbClr val="FFFF00"/>
                </a:solidFill>
              </a:rPr>
              <a:t>(b) a pharyngeal stage (involuntary), and (c) an esophageal stage (involuntary)</a:t>
            </a:r>
            <a:r>
              <a:rPr lang="en-US" b="1" dirty="0">
                <a:solidFill>
                  <a:srgbClr val="FFFFFF"/>
                </a:solidFill>
              </a:rPr>
              <a:t> that transports food from the pharynx to the stomach. </a:t>
            </a:r>
          </a:p>
          <a:p>
            <a:pPr marL="457200" indent="-457200" eaLnBrk="0" hangingPunct="0"/>
            <a:r>
              <a:rPr lang="en-US" b="1" dirty="0"/>
              <a:t>	</a:t>
            </a:r>
            <a:r>
              <a:rPr lang="en-US" b="1" dirty="0" smtClean="0">
                <a:solidFill>
                  <a:srgbClr val="FFFF00"/>
                </a:solidFill>
              </a:rPr>
              <a:t>(I) </a:t>
            </a:r>
            <a:r>
              <a:rPr lang="en-US" b="1" u="sng" dirty="0">
                <a:solidFill>
                  <a:srgbClr val="FFFF00"/>
                </a:solidFill>
              </a:rPr>
              <a:t>Voluntary Stage of Swallowing</a:t>
            </a:r>
            <a:r>
              <a:rPr lang="en-US" b="1" dirty="0">
                <a:solidFill>
                  <a:srgbClr val="FFFF00"/>
                </a:solidFill>
              </a:rPr>
              <a:t>.</a:t>
            </a:r>
            <a:r>
              <a:rPr lang="en-US" dirty="0">
                <a:solidFill>
                  <a:srgbClr val="FFFF00"/>
                </a:solidFill>
              </a:rPr>
              <a:t> </a:t>
            </a:r>
            <a:r>
              <a:rPr lang="en-US" b="1" dirty="0">
                <a:solidFill>
                  <a:srgbClr val="FFFFFF"/>
                </a:solidFill>
              </a:rPr>
              <a:t>The first stage of swallowing involves the voluntary rolling of the chewed food </a:t>
            </a:r>
            <a:r>
              <a:rPr lang="en-US" b="1" dirty="0" err="1">
                <a:solidFill>
                  <a:srgbClr val="FFFFFF"/>
                </a:solidFill>
              </a:rPr>
              <a:t>posteriorly</a:t>
            </a:r>
            <a:r>
              <a:rPr lang="en-US" b="1" dirty="0">
                <a:solidFill>
                  <a:srgbClr val="FFFFFF"/>
                </a:solidFill>
              </a:rPr>
              <a:t> into the pharynx by the upward and </a:t>
            </a:r>
            <a:r>
              <a:rPr lang="en-US" b="1" dirty="0" smtClean="0">
                <a:solidFill>
                  <a:srgbClr val="FFFFFF"/>
                </a:solidFill>
              </a:rPr>
              <a:t>backward </a:t>
            </a:r>
            <a:r>
              <a:rPr lang="en-US" b="1" dirty="0">
                <a:solidFill>
                  <a:srgbClr val="FFFFFF"/>
                </a:solidFill>
              </a:rPr>
              <a:t>pressure applied by the tongue against the palate.    </a:t>
            </a:r>
          </a:p>
        </p:txBody>
      </p:sp>
      <p:sp>
        <p:nvSpPr>
          <p:cNvPr id="30725" name="Rectangle 5"/>
          <p:cNvSpPr>
            <a:spLocks noChangeArrowheads="1"/>
          </p:cNvSpPr>
          <p:nvPr/>
        </p:nvSpPr>
        <p:spPr bwMode="auto">
          <a:xfrm>
            <a:off x="1187450" y="4522788"/>
            <a:ext cx="2012950" cy="946150"/>
          </a:xfrm>
          <a:prstGeom prst="rect">
            <a:avLst/>
          </a:prstGeom>
          <a:noFill/>
          <a:ln w="12700">
            <a:noFill/>
            <a:miter lim="800000"/>
            <a:headEnd type="none" w="sm" len="sm"/>
            <a:tailEnd type="none" w="sm" len="sm"/>
          </a:ln>
        </p:spPr>
        <p:txBody>
          <a:bodyPr wrap="none">
            <a:spAutoFit/>
          </a:bodyPr>
          <a:lstStyle/>
          <a:p>
            <a:pPr eaLnBrk="0" hangingPunct="0"/>
            <a:r>
              <a:rPr lang="en-US" sz="2800" b="1">
                <a:solidFill>
                  <a:schemeClr val="tx2"/>
                </a:solidFill>
              </a:rPr>
              <a:t>Swallowing </a:t>
            </a:r>
          </a:p>
          <a:p>
            <a:pPr eaLnBrk="0" hangingPunct="0"/>
            <a:r>
              <a:rPr lang="en-US" sz="2800" b="1">
                <a:solidFill>
                  <a:schemeClr val="tx2"/>
                </a:solidFill>
              </a:rPr>
              <a:t>mechanism.</a:t>
            </a:r>
          </a:p>
        </p:txBody>
      </p:sp>
      <p:sp>
        <p:nvSpPr>
          <p:cNvPr id="30726" name="Rectangle 2"/>
          <p:cNvSpPr>
            <a:spLocks noChangeArrowheads="1"/>
          </p:cNvSpPr>
          <p:nvPr/>
        </p:nvSpPr>
        <p:spPr bwMode="auto">
          <a:xfrm>
            <a:off x="228600" y="6249988"/>
            <a:ext cx="7772400" cy="441325"/>
          </a:xfrm>
          <a:prstGeom prst="rect">
            <a:avLst/>
          </a:prstGeom>
          <a:noFill/>
          <a:ln w="9525">
            <a:noFill/>
            <a:miter lim="800000"/>
            <a:headEnd/>
            <a:tailEnd/>
          </a:ln>
        </p:spPr>
        <p:txBody>
          <a:bodyPr/>
          <a:lstStyle/>
          <a:p>
            <a:pPr eaLnBrk="0" hangingPunct="0"/>
            <a:r>
              <a:rPr lang="en-US" sz="1400" dirty="0"/>
              <a:t>Figure </a:t>
            </a:r>
            <a:r>
              <a:rPr lang="en-US" sz="1400" dirty="0" smtClean="0"/>
              <a:t>65-3. </a:t>
            </a:r>
            <a:endParaRPr lang="en-US" sz="1000" dirty="0"/>
          </a:p>
          <a:p>
            <a:pPr eaLnBrk="0" hangingPunct="0"/>
            <a:r>
              <a:rPr lang="en-US" sz="1000" dirty="0">
                <a:solidFill>
                  <a:srgbClr val="CCFFFF"/>
                </a:solidFill>
              </a:rPr>
              <a:t>Copyright 2000, WB Saunders Company, All Rights Reserved</a:t>
            </a:r>
            <a:endParaRPr lang="en-US" sz="1000" dirty="0"/>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501008"/>
            <a:ext cx="3572692" cy="3468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1000"/>
                                        <p:tgtEl>
                                          <p:spTgt spid="30723"/>
                                        </p:tgtEl>
                                      </p:cBhvr>
                                    </p:animEffect>
                                    <p:anim calcmode="lin" valueType="num">
                                      <p:cBhvr>
                                        <p:cTn id="8" dur="1000" fill="hold"/>
                                        <p:tgtEl>
                                          <p:spTgt spid="30723"/>
                                        </p:tgtEl>
                                        <p:attrNameLst>
                                          <p:attrName>ppt_x</p:attrName>
                                        </p:attrNameLst>
                                      </p:cBhvr>
                                      <p:tavLst>
                                        <p:tav tm="0">
                                          <p:val>
                                            <p:strVal val="#ppt_x"/>
                                          </p:val>
                                        </p:tav>
                                        <p:tav tm="100000">
                                          <p:val>
                                            <p:strVal val="#ppt_x"/>
                                          </p:val>
                                        </p:tav>
                                      </p:tavLst>
                                    </p:anim>
                                    <p:anim calcmode="lin" valueType="num">
                                      <p:cBhvr>
                                        <p:cTn id="9" dur="1000" fill="hold"/>
                                        <p:tgtEl>
                                          <p:spTgt spid="307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0" y="30162"/>
            <a:ext cx="9144000" cy="57943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 </a:t>
            </a:r>
            <a:r>
              <a:rPr lang="en-US" sz="3200" b="1" dirty="0">
                <a:solidFill>
                  <a:srgbClr val="FFFF00"/>
                </a:solidFill>
              </a:rPr>
              <a:t>of Food (continued)</a:t>
            </a:r>
          </a:p>
        </p:txBody>
      </p:sp>
      <p:sp>
        <p:nvSpPr>
          <p:cNvPr id="31747" name="Text Box 6"/>
          <p:cNvSpPr txBox="1">
            <a:spLocks noChangeArrowheads="1"/>
          </p:cNvSpPr>
          <p:nvPr/>
        </p:nvSpPr>
        <p:spPr bwMode="auto">
          <a:xfrm>
            <a:off x="-216626" y="457200"/>
            <a:ext cx="9397138" cy="3508653"/>
          </a:xfrm>
          <a:prstGeom prst="rect">
            <a:avLst/>
          </a:prstGeom>
          <a:noFill/>
          <a:ln w="12700">
            <a:noFill/>
            <a:miter lim="800000"/>
            <a:headEnd type="none" w="sm" len="sm"/>
            <a:tailEnd type="none" w="sm" len="sm"/>
          </a:ln>
        </p:spPr>
        <p:txBody>
          <a:bodyPr wrap="square">
            <a:spAutoFit/>
          </a:bodyPr>
          <a:lstStyle/>
          <a:p>
            <a:pPr marL="457200" indent="-457200" eaLnBrk="0" hangingPunct="0"/>
            <a:r>
              <a:rPr lang="en-US" b="1" dirty="0"/>
              <a:t>	</a:t>
            </a:r>
            <a:r>
              <a:rPr lang="en-US" sz="2200" b="1" dirty="0" smtClean="0">
                <a:solidFill>
                  <a:srgbClr val="FFFF00"/>
                </a:solidFill>
              </a:rPr>
              <a:t>(II) </a:t>
            </a:r>
            <a:r>
              <a:rPr lang="en-US" sz="2200" b="1" u="sng" dirty="0">
                <a:solidFill>
                  <a:srgbClr val="FFFF00"/>
                </a:solidFill>
              </a:rPr>
              <a:t>Pharyngeal stage of Swallowing (</a:t>
            </a:r>
            <a:r>
              <a:rPr lang="en-US" sz="2200" b="1" u="sng" dirty="0" smtClean="0">
                <a:solidFill>
                  <a:srgbClr val="FFFF00"/>
                </a:solidFill>
              </a:rPr>
              <a:t>involuntary):</a:t>
            </a:r>
            <a:r>
              <a:rPr lang="en-US" sz="2200" b="1" dirty="0" smtClean="0">
                <a:solidFill>
                  <a:srgbClr val="FFFF00"/>
                </a:solidFill>
              </a:rPr>
              <a:t> </a:t>
            </a:r>
            <a:r>
              <a:rPr lang="en-US" sz="2200" b="1" dirty="0" smtClean="0">
                <a:solidFill>
                  <a:srgbClr val="FFFFFF"/>
                </a:solidFill>
              </a:rPr>
              <a:t>At </a:t>
            </a:r>
            <a:r>
              <a:rPr lang="en-US" sz="2200" b="1" dirty="0">
                <a:solidFill>
                  <a:srgbClr val="FFFFFF"/>
                </a:solidFill>
              </a:rPr>
              <a:t>the pharynx, the bolus of food stimulates epithelial swallowing receptor areas all around the pharynx opening and impulses from this area pass to the brain stem (</a:t>
            </a:r>
            <a:r>
              <a:rPr lang="en-US" sz="2200" b="1" dirty="0"/>
              <a:t>swallowing center</a:t>
            </a:r>
            <a:r>
              <a:rPr lang="en-US" sz="2200" b="1" dirty="0">
                <a:solidFill>
                  <a:srgbClr val="FFFFFF"/>
                </a:solidFill>
              </a:rPr>
              <a:t>) and accordingly initiate a series of autonomic pharyngeal muscle contractions as follows: </a:t>
            </a:r>
          </a:p>
          <a:p>
            <a:pPr marL="457200" indent="-457200" eaLnBrk="0" hangingPunct="0"/>
            <a:r>
              <a:rPr lang="en-US" sz="2200" b="1" dirty="0">
                <a:solidFill>
                  <a:srgbClr val="FFFFFF"/>
                </a:solidFill>
              </a:rPr>
              <a:t>	</a:t>
            </a:r>
            <a:r>
              <a:rPr lang="en-US" sz="2200" b="1" dirty="0"/>
              <a:t>(1)</a:t>
            </a:r>
            <a:r>
              <a:rPr lang="en-US" sz="2200" b="1" dirty="0">
                <a:solidFill>
                  <a:srgbClr val="FFFFFF"/>
                </a:solidFill>
              </a:rPr>
              <a:t> </a:t>
            </a:r>
            <a:r>
              <a:rPr lang="en-US" sz="2200" b="1" u="sng" dirty="0">
                <a:solidFill>
                  <a:srgbClr val="FFFFFF"/>
                </a:solidFill>
              </a:rPr>
              <a:t>The </a:t>
            </a:r>
            <a:r>
              <a:rPr lang="en-US" sz="2200" b="1" u="sng" dirty="0"/>
              <a:t>soft palate</a:t>
            </a:r>
            <a:r>
              <a:rPr lang="en-US" sz="2200" b="1" u="sng" dirty="0">
                <a:solidFill>
                  <a:srgbClr val="FFFFFF"/>
                </a:solidFill>
              </a:rPr>
              <a:t> is pulled upward to close the posterior </a:t>
            </a:r>
            <a:r>
              <a:rPr lang="en-US" sz="2200" b="1" u="sng" dirty="0" err="1">
                <a:solidFill>
                  <a:srgbClr val="FFFFFF"/>
                </a:solidFill>
              </a:rPr>
              <a:t>nares</a:t>
            </a:r>
            <a:r>
              <a:rPr lang="en-US" sz="2200" b="1" u="sng" dirty="0">
                <a:solidFill>
                  <a:srgbClr val="FFFFFF"/>
                </a:solidFill>
              </a:rPr>
              <a:t> </a:t>
            </a:r>
            <a:r>
              <a:rPr lang="en-US" sz="2200" b="1" dirty="0">
                <a:solidFill>
                  <a:srgbClr val="FFFFFF"/>
                </a:solidFill>
              </a:rPr>
              <a:t>which prevents the food </a:t>
            </a:r>
            <a:r>
              <a:rPr lang="en-US" sz="2200" b="1" dirty="0" smtClean="0">
                <a:solidFill>
                  <a:srgbClr val="FFFFFF"/>
                </a:solidFill>
              </a:rPr>
              <a:t>from </a:t>
            </a:r>
            <a:r>
              <a:rPr lang="en-US" sz="2200" b="1" dirty="0">
                <a:solidFill>
                  <a:srgbClr val="FFFFFF"/>
                </a:solidFill>
              </a:rPr>
              <a:t>entering the nasal cavities.</a:t>
            </a:r>
          </a:p>
          <a:p>
            <a:pPr marL="457200" indent="-457200" eaLnBrk="0" hangingPunct="0"/>
            <a:r>
              <a:rPr lang="en-US" sz="2200" b="1" dirty="0">
                <a:solidFill>
                  <a:srgbClr val="FFFFFF"/>
                </a:solidFill>
              </a:rPr>
              <a:t>	</a:t>
            </a:r>
            <a:r>
              <a:rPr lang="en-US" sz="2200" b="1" dirty="0"/>
              <a:t>(2)</a:t>
            </a:r>
            <a:r>
              <a:rPr lang="en-US" sz="2200" b="1" dirty="0">
                <a:solidFill>
                  <a:srgbClr val="FFFFFF"/>
                </a:solidFill>
              </a:rPr>
              <a:t>  </a:t>
            </a:r>
            <a:r>
              <a:rPr lang="en-US" sz="2200" b="1" u="sng" dirty="0">
                <a:solidFill>
                  <a:srgbClr val="FFFFFF"/>
                </a:solidFill>
              </a:rPr>
              <a:t>The </a:t>
            </a:r>
            <a:r>
              <a:rPr lang="en-US" sz="2200" b="1" u="sng" dirty="0" err="1"/>
              <a:t>palatopharyngeal</a:t>
            </a:r>
            <a:r>
              <a:rPr lang="en-US" sz="2200" b="1" u="sng" dirty="0"/>
              <a:t> folds</a:t>
            </a:r>
            <a:r>
              <a:rPr lang="en-US" sz="2200" b="1" u="sng" dirty="0">
                <a:solidFill>
                  <a:srgbClr val="FFFFFF"/>
                </a:solidFill>
              </a:rPr>
              <a:t> on each side of the pharynx are pulled medially to approximate each other. </a:t>
            </a:r>
            <a:r>
              <a:rPr lang="en-US" sz="2200" b="1" dirty="0">
                <a:solidFill>
                  <a:srgbClr val="FFFFFF"/>
                </a:solidFill>
              </a:rPr>
              <a:t>These folds form a sagittal slit through which food must pass into the posterior pharynx.   </a:t>
            </a:r>
          </a:p>
        </p:txBody>
      </p:sp>
      <p:pic>
        <p:nvPicPr>
          <p:cNvPr id="7" name="Picture 4" descr="23-08_Tongue_1.jpg                                             00002536Sarah                          B9D5FA8B:"/>
          <p:cNvPicPr>
            <a:picLocks noChangeAspect="1" noChangeArrowheads="1"/>
          </p:cNvPicPr>
          <p:nvPr/>
        </p:nvPicPr>
        <p:blipFill>
          <a:blip r:embed="rId2"/>
          <a:srcRect/>
          <a:stretch>
            <a:fillRect/>
          </a:stretch>
        </p:blipFill>
        <p:spPr bwMode="auto">
          <a:xfrm>
            <a:off x="1475656" y="3933056"/>
            <a:ext cx="6772292" cy="287547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1000"/>
                                        <p:tgtEl>
                                          <p:spTgt spid="31747"/>
                                        </p:tgtEl>
                                      </p:cBhvr>
                                    </p:animEffect>
                                    <p:anim calcmode="lin" valueType="num">
                                      <p:cBhvr>
                                        <p:cTn id="8" dur="1000" fill="hold"/>
                                        <p:tgtEl>
                                          <p:spTgt spid="31747"/>
                                        </p:tgtEl>
                                        <p:attrNameLst>
                                          <p:attrName>ppt_x</p:attrName>
                                        </p:attrNameLst>
                                      </p:cBhvr>
                                      <p:tavLst>
                                        <p:tav tm="0">
                                          <p:val>
                                            <p:strVal val="#ppt_x"/>
                                          </p:val>
                                        </p:tav>
                                        <p:tav tm="100000">
                                          <p:val>
                                            <p:strVal val="#ppt_x"/>
                                          </p:val>
                                        </p:tav>
                                      </p:tavLst>
                                    </p:anim>
                                    <p:anim calcmode="lin" valueType="num">
                                      <p:cBhvr>
                                        <p:cTn id="9" dur="1000" fill="hold"/>
                                        <p:tgtEl>
                                          <p:spTgt spid="317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0" y="30162"/>
            <a:ext cx="9144000" cy="57943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a:t>
            </a:r>
            <a:r>
              <a:rPr lang="en-US" sz="3200" dirty="0" smtClean="0">
                <a:solidFill>
                  <a:srgbClr val="FFFF00"/>
                </a:solidFill>
              </a:rPr>
              <a:t> </a:t>
            </a:r>
            <a:r>
              <a:rPr lang="en-US" sz="3200" b="1" dirty="0">
                <a:solidFill>
                  <a:srgbClr val="FFFF00"/>
                </a:solidFill>
              </a:rPr>
              <a:t>of Food (continued)</a:t>
            </a:r>
          </a:p>
        </p:txBody>
      </p:sp>
      <p:sp>
        <p:nvSpPr>
          <p:cNvPr id="32771" name="Text Box 6"/>
          <p:cNvSpPr txBox="1">
            <a:spLocks noChangeArrowheads="1"/>
          </p:cNvSpPr>
          <p:nvPr/>
        </p:nvSpPr>
        <p:spPr bwMode="auto">
          <a:xfrm>
            <a:off x="0" y="381000"/>
            <a:ext cx="9067800" cy="4185761"/>
          </a:xfrm>
          <a:prstGeom prst="rect">
            <a:avLst/>
          </a:prstGeom>
          <a:noFill/>
          <a:ln w="12700">
            <a:noFill/>
            <a:miter lim="800000"/>
            <a:headEnd type="none" w="sm" len="sm"/>
            <a:tailEnd type="none" w="sm" len="sm"/>
          </a:ln>
        </p:spPr>
        <p:txBody>
          <a:bodyPr wrap="square">
            <a:spAutoFit/>
          </a:bodyPr>
          <a:lstStyle/>
          <a:p>
            <a:pPr marL="457200" indent="-457200" eaLnBrk="0" hangingPunct="0"/>
            <a:r>
              <a:rPr lang="en-US" b="1" dirty="0"/>
              <a:t>	</a:t>
            </a:r>
            <a:r>
              <a:rPr lang="en-US" sz="2200" b="1" u="sng" dirty="0"/>
              <a:t>(3) </a:t>
            </a:r>
            <a:r>
              <a:rPr lang="en-US" sz="2200" b="1" u="sng" dirty="0">
                <a:solidFill>
                  <a:srgbClr val="FFFFFF"/>
                </a:solidFill>
              </a:rPr>
              <a:t>The</a:t>
            </a:r>
            <a:r>
              <a:rPr lang="en-US" sz="2200" b="1" u="sng" dirty="0"/>
              <a:t> vocal cords </a:t>
            </a:r>
            <a:r>
              <a:rPr lang="en-US" sz="2200" b="1" u="sng" dirty="0">
                <a:solidFill>
                  <a:srgbClr val="FFFFFF"/>
                </a:solidFill>
              </a:rPr>
              <a:t>of the larynx are strongly approximated and the larynx is pulled upward and anteriorly by the neck muscles. </a:t>
            </a:r>
            <a:r>
              <a:rPr lang="en-US" sz="2200" b="1" dirty="0" smtClean="0">
                <a:solidFill>
                  <a:srgbClr val="FFFFFF"/>
                </a:solidFill>
              </a:rPr>
              <a:t>These actions </a:t>
            </a:r>
            <a:r>
              <a:rPr lang="en-US" sz="2200" b="1" dirty="0">
                <a:solidFill>
                  <a:srgbClr val="FFFFFF"/>
                </a:solidFill>
              </a:rPr>
              <a:t>and the </a:t>
            </a:r>
            <a:r>
              <a:rPr lang="en-US" sz="2200" b="1" dirty="0" smtClean="0">
                <a:solidFill>
                  <a:srgbClr val="FFFFFF"/>
                </a:solidFill>
              </a:rPr>
              <a:t>ligaments that prevent the </a:t>
            </a:r>
            <a:r>
              <a:rPr lang="en-US" sz="2200" b="1" dirty="0">
                <a:solidFill>
                  <a:srgbClr val="FFFFFF"/>
                </a:solidFill>
              </a:rPr>
              <a:t>epiglottis </a:t>
            </a:r>
            <a:r>
              <a:rPr lang="en-US" sz="2200" b="1" dirty="0" smtClean="0">
                <a:solidFill>
                  <a:srgbClr val="FFFFFF"/>
                </a:solidFill>
              </a:rPr>
              <a:t>from </a:t>
            </a:r>
            <a:r>
              <a:rPr lang="en-US" sz="2200" b="1" dirty="0">
                <a:solidFill>
                  <a:srgbClr val="FFFFFF"/>
                </a:solidFill>
              </a:rPr>
              <a:t>moving upward, cause the epiglottis to swing backward over the opening of the larynx. All these effects prevent food from going into the nose and trachea. </a:t>
            </a:r>
            <a:r>
              <a:rPr lang="en-US" sz="2200" b="1" dirty="0" smtClean="0"/>
              <a:t>Destruction of the vocal cords or the muscle that approximate them can cause strangulation. </a:t>
            </a:r>
            <a:endParaRPr lang="en-US" sz="2200" b="1" dirty="0"/>
          </a:p>
          <a:p>
            <a:pPr marL="457200" indent="-457200" eaLnBrk="0" hangingPunct="0"/>
            <a:r>
              <a:rPr lang="en-US" sz="2200" b="1" dirty="0">
                <a:solidFill>
                  <a:srgbClr val="FFFFFF"/>
                </a:solidFill>
              </a:rPr>
              <a:t>	</a:t>
            </a:r>
            <a:r>
              <a:rPr lang="en-US" sz="2200" b="1" dirty="0"/>
              <a:t>(4)</a:t>
            </a:r>
            <a:r>
              <a:rPr lang="en-US" sz="2200" b="1" dirty="0">
                <a:solidFill>
                  <a:srgbClr val="FFFFFF"/>
                </a:solidFill>
              </a:rPr>
              <a:t> </a:t>
            </a:r>
            <a:r>
              <a:rPr lang="en-US" sz="2200" b="1" u="sng" dirty="0">
                <a:solidFill>
                  <a:srgbClr val="FFFFFF"/>
                </a:solidFill>
              </a:rPr>
              <a:t>The upward movement of the larynx pulls up and enlarges the opening to the esophagus. </a:t>
            </a:r>
            <a:r>
              <a:rPr lang="en-US" sz="2200" b="1" dirty="0">
                <a:solidFill>
                  <a:srgbClr val="FFFFFF"/>
                </a:solidFill>
              </a:rPr>
              <a:t>The </a:t>
            </a:r>
            <a:r>
              <a:rPr lang="en-US" sz="2200" b="1" dirty="0"/>
              <a:t>upper esophageal sphincter</a:t>
            </a:r>
            <a:r>
              <a:rPr lang="en-US" sz="2200" b="1" dirty="0">
                <a:solidFill>
                  <a:srgbClr val="FFFFFF"/>
                </a:solidFill>
              </a:rPr>
              <a:t> (or the </a:t>
            </a:r>
            <a:r>
              <a:rPr lang="en-US" sz="2200" b="1" dirty="0" err="1"/>
              <a:t>pharyngoesophageal</a:t>
            </a:r>
            <a:r>
              <a:rPr lang="en-US" sz="2200" b="1" dirty="0"/>
              <a:t> sphincter</a:t>
            </a:r>
            <a:r>
              <a:rPr lang="en-US" sz="2200" b="1" dirty="0">
                <a:solidFill>
                  <a:srgbClr val="FFFFFF"/>
                </a:solidFill>
              </a:rPr>
              <a:t>) relaxes and allows food to move freely from the posterior </a:t>
            </a:r>
            <a:r>
              <a:rPr lang="en-US" sz="2200" b="1" dirty="0" smtClean="0">
                <a:solidFill>
                  <a:srgbClr val="FFFFFF"/>
                </a:solidFill>
              </a:rPr>
              <a:t>pharynx into </a:t>
            </a:r>
            <a:r>
              <a:rPr lang="en-US" sz="2200" b="1" dirty="0">
                <a:solidFill>
                  <a:srgbClr val="FFFFFF"/>
                </a:solidFill>
              </a:rPr>
              <a:t>the upper esophagus. </a:t>
            </a:r>
          </a:p>
          <a:p>
            <a:pPr marL="457200" indent="-457200" eaLnBrk="0" hangingPunct="0"/>
            <a:r>
              <a:rPr lang="en-US" sz="2200" b="1" dirty="0">
                <a:solidFill>
                  <a:srgbClr val="FFFFFF"/>
                </a:solidFill>
              </a:rPr>
              <a:t>	</a:t>
            </a:r>
          </a:p>
        </p:txBody>
      </p:sp>
      <p:pic>
        <p:nvPicPr>
          <p:cNvPr id="5" name="Picture 4" descr="22-05_VocalCords_1.jpg                                         00002536Sarah                          B9D5FA8B:"/>
          <p:cNvPicPr>
            <a:picLocks noChangeAspect="1" noChangeArrowheads="1"/>
          </p:cNvPicPr>
          <p:nvPr/>
        </p:nvPicPr>
        <p:blipFill>
          <a:blip r:embed="rId2"/>
          <a:srcRect/>
          <a:stretch>
            <a:fillRect/>
          </a:stretch>
        </p:blipFill>
        <p:spPr bwMode="auto">
          <a:xfrm>
            <a:off x="1071538" y="4181149"/>
            <a:ext cx="7110402" cy="253399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1000"/>
                                        <p:tgtEl>
                                          <p:spTgt spid="32771"/>
                                        </p:tgtEl>
                                      </p:cBhvr>
                                    </p:animEffect>
                                    <p:anim calcmode="lin" valueType="num">
                                      <p:cBhvr>
                                        <p:cTn id="8" dur="1000" fill="hold"/>
                                        <p:tgtEl>
                                          <p:spTgt spid="32771"/>
                                        </p:tgtEl>
                                        <p:attrNameLst>
                                          <p:attrName>ppt_x</p:attrName>
                                        </p:attrNameLst>
                                      </p:cBhvr>
                                      <p:tavLst>
                                        <p:tav tm="0">
                                          <p:val>
                                            <p:strVal val="#ppt_x"/>
                                          </p:val>
                                        </p:tav>
                                        <p:tav tm="100000">
                                          <p:val>
                                            <p:strVal val="#ppt_x"/>
                                          </p:val>
                                        </p:tav>
                                      </p:tavLst>
                                    </p:anim>
                                    <p:anim calcmode="lin" valueType="num">
                                      <p:cBhvr>
                                        <p:cTn id="9" dur="1000" fill="hold"/>
                                        <p:tgtEl>
                                          <p:spTgt spid="3277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3277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09600"/>
            <a:ext cx="8134672" cy="1143000"/>
          </a:xfrm>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Ingestion of Food (continued)</a:t>
            </a:r>
            <a:endParaRPr lang="ar-SA" sz="4800" dirty="0">
              <a:latin typeface="Times New Roman" panose="02020603050405020304" pitchFamily="18" charset="0"/>
              <a:cs typeface="Times New Roman" panose="02020603050405020304" pitchFamily="18" charset="0"/>
            </a:endParaRPr>
          </a:p>
        </p:txBody>
      </p:sp>
      <p:pic>
        <p:nvPicPr>
          <p:cNvPr id="4" name="Picture 3" descr="imagesCAWUIB64.jpg"/>
          <p:cNvPicPr>
            <a:picLocks noChangeAspect="1"/>
          </p:cNvPicPr>
          <p:nvPr/>
        </p:nvPicPr>
        <p:blipFill>
          <a:blip r:embed="rId2"/>
          <a:stretch>
            <a:fillRect/>
          </a:stretch>
        </p:blipFill>
        <p:spPr>
          <a:xfrm>
            <a:off x="1000100" y="2071678"/>
            <a:ext cx="3097623" cy="3571900"/>
          </a:xfrm>
          <a:prstGeom prst="rect">
            <a:avLst/>
          </a:prstGeom>
        </p:spPr>
      </p:pic>
      <p:pic>
        <p:nvPicPr>
          <p:cNvPr id="6" name="Picture 5" descr="imagesCAR3HG9X.jpg"/>
          <p:cNvPicPr>
            <a:picLocks noChangeAspect="1"/>
          </p:cNvPicPr>
          <p:nvPr/>
        </p:nvPicPr>
        <p:blipFill>
          <a:blip r:embed="rId3"/>
          <a:stretch>
            <a:fillRect/>
          </a:stretch>
        </p:blipFill>
        <p:spPr>
          <a:xfrm>
            <a:off x="4857752" y="2071678"/>
            <a:ext cx="3071834" cy="354216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0" y="106363"/>
            <a:ext cx="9144000" cy="579437"/>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 </a:t>
            </a:r>
            <a:r>
              <a:rPr lang="en-US" sz="3200" b="1" dirty="0">
                <a:solidFill>
                  <a:srgbClr val="FFFF00"/>
                </a:solidFill>
              </a:rPr>
              <a:t>of Food (continued)</a:t>
            </a:r>
          </a:p>
        </p:txBody>
      </p:sp>
      <p:sp>
        <p:nvSpPr>
          <p:cNvPr id="33795" name="Text Box 6"/>
          <p:cNvSpPr txBox="1">
            <a:spLocks noChangeArrowheads="1"/>
          </p:cNvSpPr>
          <p:nvPr/>
        </p:nvSpPr>
        <p:spPr bwMode="auto">
          <a:xfrm>
            <a:off x="-149623" y="685800"/>
            <a:ext cx="5364088" cy="6063198"/>
          </a:xfrm>
          <a:prstGeom prst="rect">
            <a:avLst/>
          </a:prstGeom>
          <a:noFill/>
          <a:ln w="12700">
            <a:noFill/>
            <a:miter lim="800000"/>
            <a:headEnd type="none" w="sm" len="sm"/>
            <a:tailEnd type="none" w="sm" len="sm"/>
          </a:ln>
        </p:spPr>
        <p:txBody>
          <a:bodyPr wrap="square">
            <a:spAutoFit/>
          </a:bodyPr>
          <a:lstStyle/>
          <a:p>
            <a:pPr marL="457200" indent="-457200" eaLnBrk="0" hangingPunct="0"/>
            <a:r>
              <a:rPr lang="en-US" sz="2800" b="1" dirty="0"/>
              <a:t>	</a:t>
            </a:r>
            <a:r>
              <a:rPr lang="en-US" b="1" dirty="0"/>
              <a:t>(5)</a:t>
            </a:r>
            <a:r>
              <a:rPr lang="en-US" b="1" dirty="0">
                <a:solidFill>
                  <a:srgbClr val="FFFFFF"/>
                </a:solidFill>
              </a:rPr>
              <a:t>  </a:t>
            </a:r>
            <a:r>
              <a:rPr lang="en-US" b="1" u="sng" dirty="0">
                <a:solidFill>
                  <a:srgbClr val="FFFFFF"/>
                </a:solidFill>
              </a:rPr>
              <a:t>Once the larynx is raised and the </a:t>
            </a:r>
            <a:r>
              <a:rPr lang="en-US" b="1" u="sng" dirty="0" err="1"/>
              <a:t>pharyngoesophageal</a:t>
            </a:r>
            <a:r>
              <a:rPr lang="en-US" b="1" u="sng" dirty="0"/>
              <a:t> sphincter</a:t>
            </a:r>
            <a:r>
              <a:rPr lang="en-US" b="1" u="sng" dirty="0">
                <a:solidFill>
                  <a:srgbClr val="FFFFFF"/>
                </a:solidFill>
              </a:rPr>
              <a:t> relaxes, the entire muscular wall of the pharynx contracts </a:t>
            </a:r>
            <a:r>
              <a:rPr lang="en-US" b="1" dirty="0">
                <a:solidFill>
                  <a:srgbClr val="FFFFFF"/>
                </a:solidFill>
              </a:rPr>
              <a:t>(superior, middle, then inferior parts) propelling the food by peristalsis into the esophagus.  </a:t>
            </a:r>
          </a:p>
          <a:p>
            <a:pPr marL="457200" indent="-457200" eaLnBrk="0" hangingPunct="0"/>
            <a:r>
              <a:rPr lang="en-US" b="1" dirty="0">
                <a:solidFill>
                  <a:srgbClr val="FFFFFF"/>
                </a:solidFill>
              </a:rPr>
              <a:t>	</a:t>
            </a:r>
          </a:p>
          <a:p>
            <a:pPr marL="457200" indent="-457200" eaLnBrk="0" hangingPunct="0"/>
            <a:r>
              <a:rPr lang="en-US" b="1" dirty="0">
                <a:solidFill>
                  <a:srgbClr val="FFFFFF"/>
                </a:solidFill>
              </a:rPr>
              <a:t>	</a:t>
            </a:r>
            <a:r>
              <a:rPr lang="en-US" b="1" dirty="0"/>
              <a:t>Summary of pharyngeal stage of swallowing</a:t>
            </a:r>
            <a:r>
              <a:rPr lang="en-US" b="1" dirty="0">
                <a:solidFill>
                  <a:srgbClr val="FFFFFF"/>
                </a:solidFill>
              </a:rPr>
              <a:t>: The trachea is closed, the esophagus is opened, and a fast peristaltic wave initiated by the nervous system of the pharynx forces the bolus of food into the upper esophagus (time of process is &lt; 2 seconds).   </a:t>
            </a:r>
          </a:p>
        </p:txBody>
      </p:sp>
      <p:sp>
        <p:nvSpPr>
          <p:cNvPr id="33798" name="Rectangle 2"/>
          <p:cNvSpPr>
            <a:spLocks noChangeArrowheads="1"/>
          </p:cNvSpPr>
          <p:nvPr/>
        </p:nvSpPr>
        <p:spPr bwMode="auto">
          <a:xfrm>
            <a:off x="5220072" y="5818961"/>
            <a:ext cx="2420888" cy="441325"/>
          </a:xfrm>
          <a:prstGeom prst="rect">
            <a:avLst/>
          </a:prstGeom>
          <a:noFill/>
          <a:ln w="9525">
            <a:noFill/>
            <a:miter lim="800000"/>
            <a:headEnd/>
            <a:tailEnd/>
          </a:ln>
        </p:spPr>
        <p:txBody>
          <a:bodyPr/>
          <a:lstStyle/>
          <a:p>
            <a:pPr eaLnBrk="0" hangingPunct="0"/>
            <a:r>
              <a:rPr lang="en-US" sz="1400" dirty="0"/>
              <a:t>Figure </a:t>
            </a:r>
            <a:r>
              <a:rPr lang="en-US" sz="1400" dirty="0" smtClean="0"/>
              <a:t>65-3. </a:t>
            </a:r>
            <a:endParaRPr lang="en-US" sz="1000" dirty="0"/>
          </a:p>
          <a:p>
            <a:pPr eaLnBrk="0" hangingPunct="0"/>
            <a:r>
              <a:rPr lang="en-US" sz="1000" dirty="0">
                <a:solidFill>
                  <a:srgbClr val="CCFFFF"/>
                </a:solidFill>
              </a:rPr>
              <a:t>Copyright 2000, WB Saunders Company, All Rights Reserved</a:t>
            </a:r>
            <a:endParaRPr lang="en-US" sz="1000" dirty="0"/>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988840"/>
            <a:ext cx="3795207" cy="36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1000"/>
                                        <p:tgtEl>
                                          <p:spTgt spid="33795"/>
                                        </p:tgtEl>
                                      </p:cBhvr>
                                    </p:animEffect>
                                    <p:anim calcmode="lin" valueType="num">
                                      <p:cBhvr>
                                        <p:cTn id="8" dur="1000" fill="hold"/>
                                        <p:tgtEl>
                                          <p:spTgt spid="33795"/>
                                        </p:tgtEl>
                                        <p:attrNameLst>
                                          <p:attrName>ppt_x</p:attrName>
                                        </p:attrNameLst>
                                      </p:cBhvr>
                                      <p:tavLst>
                                        <p:tav tm="0">
                                          <p:val>
                                            <p:strVal val="#ppt_x"/>
                                          </p:val>
                                        </p:tav>
                                        <p:tav tm="100000">
                                          <p:val>
                                            <p:strVal val="#ppt_x"/>
                                          </p:val>
                                        </p:tav>
                                      </p:tavLst>
                                    </p:anim>
                                    <p:anim calcmode="lin" valueType="num">
                                      <p:cBhvr>
                                        <p:cTn id="9" dur="1000" fill="hold"/>
                                        <p:tgtEl>
                                          <p:spTgt spid="3379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337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5" grpId="1"/>
    </p:bldLst>
  </p:timing>
</p:sld>
</file>

<file path=ppt/theme/theme1.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963</TotalTime>
  <Words>905</Words>
  <Application>Microsoft Office PowerPoint</Application>
  <PresentationFormat>On-screen Show (4:3)</PresentationFormat>
  <Paragraphs>84</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Garamond</vt:lpstr>
      <vt:lpstr>Times New Roman</vt:lpstr>
      <vt:lpstr>Introduction</vt:lpstr>
      <vt:lpstr>Swallowing (Deglutition)</vt:lpstr>
      <vt:lpstr>Learning Objectives </vt:lpstr>
      <vt:lpstr>Stages of Swallowing (Deglutition)</vt:lpstr>
      <vt:lpstr>Stages of Swallowing (Deglutition)</vt:lpstr>
      <vt:lpstr>PowerPoint Presentation</vt:lpstr>
      <vt:lpstr>PowerPoint Presentation</vt:lpstr>
      <vt:lpstr>PowerPoint Presentation</vt:lpstr>
      <vt:lpstr>Ingestion of Food (continued)</vt:lpstr>
      <vt:lpstr>PowerPoint Presentation</vt:lpstr>
      <vt:lpstr>PowerPoint Presentation</vt:lpstr>
      <vt:lpstr>PowerPoint Presentation</vt:lpstr>
      <vt:lpstr>Stages of Swallowing (Deglutition)</vt:lpstr>
      <vt:lpstr>Ingestion of Food (continued)</vt:lpstr>
      <vt:lpstr>Esophageal Stage of Swallowing</vt:lpstr>
      <vt:lpstr>Esophageal Stage of Swallowing</vt:lpstr>
      <vt:lpstr>PowerPoint Presentation</vt:lpstr>
      <vt:lpstr>Function of Gastroesophageal Sphincter</vt:lpstr>
      <vt:lpstr>Function of Gastroesophageal Sphincter</vt:lpstr>
      <vt:lpstr>Function of Gastroesophageal Sphincter (continued)</vt:lpstr>
      <vt:lpstr>Function of Gastroesophageal Sphincter (continued)</vt:lpstr>
      <vt:lpstr>Function of Gastroesophageal Sphincter (continued)</vt:lpstr>
      <vt:lpstr>Achalasia</vt:lpstr>
      <vt:lpstr>Achalasia</vt:lpstr>
      <vt:lpstr>The End </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Swallowing (Deglution)</dc:title>
  <dc:creator>Professor Ali Al Tuwaijri</dc:creator>
  <cp:lastModifiedBy>Mohammed Alzoghaibi</cp:lastModifiedBy>
  <cp:revision>98</cp:revision>
  <dcterms:created xsi:type="dcterms:W3CDTF">2005-02-27T13:08:41Z</dcterms:created>
  <dcterms:modified xsi:type="dcterms:W3CDTF">2017-11-11T10:43:34Z</dcterms:modified>
</cp:coreProperties>
</file>