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48"/>
  </p:notesMasterIdLst>
  <p:sldIdLst>
    <p:sldId id="256" r:id="rId2"/>
    <p:sldId id="257" r:id="rId3"/>
    <p:sldId id="264" r:id="rId4"/>
    <p:sldId id="302" r:id="rId5"/>
    <p:sldId id="320" r:id="rId6"/>
    <p:sldId id="303" r:id="rId7"/>
    <p:sldId id="329" r:id="rId8"/>
    <p:sldId id="331" r:id="rId9"/>
    <p:sldId id="332" r:id="rId10"/>
    <p:sldId id="330" r:id="rId11"/>
    <p:sldId id="328" r:id="rId12"/>
    <p:sldId id="333" r:id="rId13"/>
    <p:sldId id="334" r:id="rId14"/>
    <p:sldId id="346" r:id="rId15"/>
    <p:sldId id="347" r:id="rId16"/>
    <p:sldId id="299" r:id="rId17"/>
    <p:sldId id="348" r:id="rId18"/>
    <p:sldId id="349" r:id="rId19"/>
    <p:sldId id="350" r:id="rId20"/>
    <p:sldId id="325" r:id="rId21"/>
    <p:sldId id="351" r:id="rId22"/>
    <p:sldId id="326" r:id="rId23"/>
    <p:sldId id="352" r:id="rId24"/>
    <p:sldId id="353" r:id="rId25"/>
    <p:sldId id="354" r:id="rId26"/>
    <p:sldId id="305" r:id="rId27"/>
    <p:sldId id="338" r:id="rId28"/>
    <p:sldId id="316" r:id="rId29"/>
    <p:sldId id="307" r:id="rId30"/>
    <p:sldId id="308" r:id="rId31"/>
    <p:sldId id="309" r:id="rId32"/>
    <p:sldId id="315" r:id="rId33"/>
    <p:sldId id="345" r:id="rId34"/>
    <p:sldId id="291" r:id="rId35"/>
    <p:sldId id="355" r:id="rId36"/>
    <p:sldId id="266" r:id="rId37"/>
    <p:sldId id="261" r:id="rId38"/>
    <p:sldId id="356" r:id="rId39"/>
    <p:sldId id="357" r:id="rId40"/>
    <p:sldId id="358" r:id="rId41"/>
    <p:sldId id="359" r:id="rId42"/>
    <p:sldId id="267" r:id="rId43"/>
    <p:sldId id="343" r:id="rId44"/>
    <p:sldId id="263" r:id="rId45"/>
    <p:sldId id="344" r:id="rId46"/>
    <p:sldId id="310" r:id="rId4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9" d="100"/>
          <a:sy n="89" d="100"/>
        </p:scale>
        <p:origin x="1282"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3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BA6B1-A000-40C1-AF31-629CD28A2F46}" type="datetimeFigureOut">
              <a:rPr lang="en-US" smtClean="0"/>
              <a:t>11/11/2017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DB06F-8ACF-4560-A508-C573B0FED9C7}" type="slidenum">
              <a:rPr lang="en-US" smtClean="0"/>
              <a:t>‹#›</a:t>
            </a:fld>
            <a:endParaRPr lang="en-US"/>
          </a:p>
        </p:txBody>
      </p:sp>
    </p:spTree>
    <p:extLst>
      <p:ext uri="{BB962C8B-B14F-4D97-AF65-F5344CB8AC3E}">
        <p14:creationId xmlns:p14="http://schemas.microsoft.com/office/powerpoint/2010/main" val="4178936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800" decel="100000"/>
                                        <p:tgtEl>
                                          <p:spTgt spid="2050"/>
                                        </p:tgtEl>
                                      </p:cBhvr>
                                    </p:animEffect>
                                    <p:anim calcmode="lin" valueType="num">
                                      <p:cBhvr>
                                        <p:cTn id="8" dur="800" decel="100000" fill="hold"/>
                                        <p:tgtEl>
                                          <p:spTgt spid="2050"/>
                                        </p:tgtEl>
                                        <p:attrNameLst>
                                          <p:attrName>style.rotation</p:attrName>
                                        </p:attrNameLst>
                                      </p:cBhvr>
                                      <p:tavLst>
                                        <p:tav tm="0">
                                          <p:val>
                                            <p:fltVal val="-90"/>
                                          </p:val>
                                        </p:tav>
                                        <p:tav tm="100000">
                                          <p:val>
                                            <p:fltVal val="0"/>
                                          </p:val>
                                        </p:tav>
                                      </p:tavLst>
                                    </p:anim>
                                    <p:anim calcmode="lin" valueType="num">
                                      <p:cBhvr>
                                        <p:cTn id="9" dur="800" decel="100000" fill="hold"/>
                                        <p:tgtEl>
                                          <p:spTgt spid="2050"/>
                                        </p:tgtEl>
                                        <p:attrNameLst>
                                          <p:attrName>ppt_x</p:attrName>
                                        </p:attrNameLst>
                                      </p:cBhvr>
                                      <p:tavLst>
                                        <p:tav tm="0">
                                          <p:val>
                                            <p:strVal val="#ppt_x+0.4"/>
                                          </p:val>
                                        </p:tav>
                                        <p:tav tm="100000">
                                          <p:val>
                                            <p:strVal val="#ppt_x-0.05"/>
                                          </p:val>
                                        </p:tav>
                                      </p:tavLst>
                                    </p:anim>
                                    <p:anim calcmode="lin" valueType="num">
                                      <p:cBhvr>
                                        <p:cTn id="10" dur="800" decel="100000" fill="hold"/>
                                        <p:tgtEl>
                                          <p:spTgt spid="20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5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fade">
                                      <p:cBhvr>
                                        <p:cTn id="17" dur="1000"/>
                                        <p:tgtEl>
                                          <p:spTgt spid="2051">
                                            <p:txEl>
                                              <p:pRg st="0" end="0"/>
                                            </p:txEl>
                                          </p:spTgt>
                                        </p:tgtEl>
                                      </p:cBhvr>
                                    </p:animEffect>
                                    <p:anim calcmode="lin" valueType="num">
                                      <p:cBhvr>
                                        <p:cTn id="18"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051">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051">
                                            <p:txEl>
                                              <p:pRg st="1" end="1"/>
                                            </p:txEl>
                                          </p:spTgt>
                                        </p:tgtEl>
                                        <p:attrNameLst>
                                          <p:attrName>style.visibility</p:attrName>
                                        </p:attrNameLst>
                                      </p:cBhvr>
                                      <p:to>
                                        <p:strVal val="visible"/>
                                      </p:to>
                                    </p:set>
                                    <p:animEffect transition="in" filter="fade">
                                      <p:cBhvr>
                                        <p:cTn id="22" dur="1000"/>
                                        <p:tgtEl>
                                          <p:spTgt spid="2051">
                                            <p:txEl>
                                              <p:pRg st="1" end="1"/>
                                            </p:txEl>
                                          </p:spTgt>
                                        </p:tgtEl>
                                      </p:cBhvr>
                                    </p:animEffect>
                                    <p:anim calcmode="lin" valueType="num">
                                      <p:cBhvr>
                                        <p:cTn id="23" dur="1000" fill="hold"/>
                                        <p:tgtEl>
                                          <p:spTgt spid="2051">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051">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051">
                                            <p:txEl>
                                              <p:pRg st="2" end="2"/>
                                            </p:txEl>
                                          </p:spTgt>
                                        </p:tgtEl>
                                        <p:attrNameLst>
                                          <p:attrName>style.visibility</p:attrName>
                                        </p:attrNameLst>
                                      </p:cBhvr>
                                      <p:to>
                                        <p:strVal val="visible"/>
                                      </p:to>
                                    </p:set>
                                    <p:animEffect transition="in" filter="fade">
                                      <p:cBhvr>
                                        <p:cTn id="27" dur="1000"/>
                                        <p:tgtEl>
                                          <p:spTgt spid="2051">
                                            <p:txEl>
                                              <p:pRg st="2" end="2"/>
                                            </p:txEl>
                                          </p:spTgt>
                                        </p:tgtEl>
                                      </p:cBhvr>
                                    </p:animEffect>
                                    <p:anim calcmode="lin" valueType="num">
                                      <p:cBhvr>
                                        <p:cTn id="28" dur="1000" fill="hold"/>
                                        <p:tgtEl>
                                          <p:spTgt spid="2051">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051">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051">
                                            <p:txEl>
                                              <p:pRg st="3" end="3"/>
                                            </p:txEl>
                                          </p:spTgt>
                                        </p:tgtEl>
                                        <p:attrNameLst>
                                          <p:attrName>style.visibility</p:attrName>
                                        </p:attrNameLst>
                                      </p:cBhvr>
                                      <p:to>
                                        <p:strVal val="visible"/>
                                      </p:to>
                                    </p:set>
                                    <p:animEffect transition="in" filter="fade">
                                      <p:cBhvr>
                                        <p:cTn id="32" dur="1000"/>
                                        <p:tgtEl>
                                          <p:spTgt spid="2051">
                                            <p:txEl>
                                              <p:pRg st="3" end="3"/>
                                            </p:txEl>
                                          </p:spTgt>
                                        </p:tgtEl>
                                      </p:cBhvr>
                                    </p:animEffect>
                                    <p:anim calcmode="lin" valueType="num">
                                      <p:cBhvr>
                                        <p:cTn id="33" dur="1000" fill="hold"/>
                                        <p:tgtEl>
                                          <p:spTgt spid="2051">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051">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051">
                                            <p:txEl>
                                              <p:pRg st="4" end="4"/>
                                            </p:txEl>
                                          </p:spTgt>
                                        </p:tgtEl>
                                        <p:attrNameLst>
                                          <p:attrName>style.visibility</p:attrName>
                                        </p:attrNameLst>
                                      </p:cBhvr>
                                      <p:to>
                                        <p:strVal val="visible"/>
                                      </p:to>
                                    </p:set>
                                    <p:animEffect transition="in" filter="fade">
                                      <p:cBhvr>
                                        <p:cTn id="37" dur="1000"/>
                                        <p:tgtEl>
                                          <p:spTgt spid="2051">
                                            <p:txEl>
                                              <p:pRg st="4" end="4"/>
                                            </p:txEl>
                                          </p:spTgt>
                                        </p:tgtEl>
                                      </p:cBhvr>
                                    </p:animEffect>
                                    <p:anim calcmode="lin" valueType="num">
                                      <p:cBhvr>
                                        <p:cTn id="38" dur="1000" fill="hold"/>
                                        <p:tgtEl>
                                          <p:spTgt spid="2051">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20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txStyles>
    <p:titleStyle>
      <a:lvl1pPr algn="ctr" rtl="1" eaLnBrk="0" fontAlgn="base" hangingPunct="0">
        <a:spcBef>
          <a:spcPct val="0"/>
        </a:spcBef>
        <a:spcAft>
          <a:spcPct val="0"/>
        </a:spcAft>
        <a:defRPr sz="4000" b="1">
          <a:solidFill>
            <a:schemeClr val="tx2"/>
          </a:solidFill>
          <a:latin typeface="+mj-lt"/>
          <a:ea typeface="+mj-ea"/>
          <a:cs typeface="+mj-cs"/>
        </a:defRPr>
      </a:lvl1pPr>
      <a:lvl2pPr algn="ctr" rtl="1" eaLnBrk="0" fontAlgn="base" hangingPunct="0">
        <a:spcBef>
          <a:spcPct val="0"/>
        </a:spcBef>
        <a:spcAft>
          <a:spcPct val="0"/>
        </a:spcAft>
        <a:defRPr sz="4000" b="1">
          <a:solidFill>
            <a:schemeClr val="tx2"/>
          </a:solidFill>
          <a:latin typeface="Garamond" pitchFamily="18" charset="0"/>
        </a:defRPr>
      </a:lvl2pPr>
      <a:lvl3pPr algn="ctr" rtl="1" eaLnBrk="0" fontAlgn="base" hangingPunct="0">
        <a:spcBef>
          <a:spcPct val="0"/>
        </a:spcBef>
        <a:spcAft>
          <a:spcPct val="0"/>
        </a:spcAft>
        <a:defRPr sz="4000" b="1">
          <a:solidFill>
            <a:schemeClr val="tx2"/>
          </a:solidFill>
          <a:latin typeface="Garamond" pitchFamily="18" charset="0"/>
        </a:defRPr>
      </a:lvl3pPr>
      <a:lvl4pPr algn="ctr" rtl="1" eaLnBrk="0" fontAlgn="base" hangingPunct="0">
        <a:spcBef>
          <a:spcPct val="0"/>
        </a:spcBef>
        <a:spcAft>
          <a:spcPct val="0"/>
        </a:spcAft>
        <a:defRPr sz="4000" b="1">
          <a:solidFill>
            <a:schemeClr val="tx2"/>
          </a:solidFill>
          <a:latin typeface="Garamond" pitchFamily="18" charset="0"/>
        </a:defRPr>
      </a:lvl4pPr>
      <a:lvl5pPr algn="ctr" rtl="1" eaLnBrk="0" fontAlgn="base" hangingPunct="0">
        <a:spcBef>
          <a:spcPct val="0"/>
        </a:spcBef>
        <a:spcAft>
          <a:spcPct val="0"/>
        </a:spcAft>
        <a:defRPr sz="4000" b="1">
          <a:solidFill>
            <a:schemeClr val="tx2"/>
          </a:solidFill>
          <a:latin typeface="Garamond" pitchFamily="18" charset="0"/>
        </a:defRPr>
      </a:lvl5pPr>
      <a:lvl6pPr marL="457200" algn="ctr" rtl="1" eaLnBrk="1" fontAlgn="base" hangingPunct="1">
        <a:spcBef>
          <a:spcPct val="0"/>
        </a:spcBef>
        <a:spcAft>
          <a:spcPct val="0"/>
        </a:spcAft>
        <a:defRPr sz="4000" b="1">
          <a:solidFill>
            <a:schemeClr val="tx2"/>
          </a:solidFill>
          <a:latin typeface="Garamond" pitchFamily="18" charset="0"/>
        </a:defRPr>
      </a:lvl6pPr>
      <a:lvl7pPr marL="914400" algn="ctr" rtl="1" eaLnBrk="1" fontAlgn="base" hangingPunct="1">
        <a:spcBef>
          <a:spcPct val="0"/>
        </a:spcBef>
        <a:spcAft>
          <a:spcPct val="0"/>
        </a:spcAft>
        <a:defRPr sz="4000" b="1">
          <a:solidFill>
            <a:schemeClr val="tx2"/>
          </a:solidFill>
          <a:latin typeface="Garamond" pitchFamily="18" charset="0"/>
        </a:defRPr>
      </a:lvl7pPr>
      <a:lvl8pPr marL="1371600" algn="ctr" rtl="1" eaLnBrk="1" fontAlgn="base" hangingPunct="1">
        <a:spcBef>
          <a:spcPct val="0"/>
        </a:spcBef>
        <a:spcAft>
          <a:spcPct val="0"/>
        </a:spcAft>
        <a:defRPr sz="4000" b="1">
          <a:solidFill>
            <a:schemeClr val="tx2"/>
          </a:solidFill>
          <a:latin typeface="Garamond" pitchFamily="18" charset="0"/>
        </a:defRPr>
      </a:lvl8pPr>
      <a:lvl9pPr marL="1828800" algn="ctr" rtl="1" eaLnBrk="1" fontAlgn="base" hangingPunct="1">
        <a:spcBef>
          <a:spcPct val="0"/>
        </a:spcBef>
        <a:spcAft>
          <a:spcPct val="0"/>
        </a:spcAft>
        <a:defRPr sz="4000" b="1">
          <a:solidFill>
            <a:schemeClr val="tx2"/>
          </a:solidFill>
          <a:latin typeface="Garamond" pitchFamily="18"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defRPr>
      </a:lvl2pPr>
      <a:lvl3pPr marL="1143000" indent="-228600" algn="r" rtl="1" eaLnBrk="0" fontAlgn="base" hangingPunct="0">
        <a:spcBef>
          <a:spcPct val="20000"/>
        </a:spcBef>
        <a:spcAft>
          <a:spcPct val="0"/>
        </a:spcAft>
        <a:buChar char="•"/>
        <a:defRPr sz="2400">
          <a:solidFill>
            <a:schemeClr val="tx1"/>
          </a:solidFill>
          <a:latin typeface="+mn-lt"/>
        </a:defRPr>
      </a:lvl3pPr>
      <a:lvl4pPr marL="1600200" indent="-228600" algn="r" rtl="1" eaLnBrk="0" fontAlgn="base" hangingPunct="0">
        <a:spcBef>
          <a:spcPct val="20000"/>
        </a:spcBef>
        <a:spcAft>
          <a:spcPct val="0"/>
        </a:spcAft>
        <a:buChar char="–"/>
        <a:defRPr sz="2000">
          <a:solidFill>
            <a:schemeClr val="tx1"/>
          </a:solidFill>
          <a:latin typeface="+mn-lt"/>
        </a:defRPr>
      </a:lvl4pPr>
      <a:lvl5pPr marL="2057400" indent="-228600" algn="r" rtl="1" eaLnBrk="0" fontAlgn="base" hangingPunct="0">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www.studentconsult.com/content/bookcontent.cfm?ID=HC008008&amp;channel=toc"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z="8000" dirty="0" smtClean="0">
                <a:latin typeface="Times New Roman" pitchFamily="18" charset="0"/>
              </a:rPr>
              <a:t>Gastric Motility &amp; Secretion</a:t>
            </a:r>
          </a:p>
        </p:txBody>
      </p:sp>
      <p:sp>
        <p:nvSpPr>
          <p:cNvPr id="3075" name="Rectangle 3"/>
          <p:cNvSpPr>
            <a:spLocks noGrp="1" noChangeArrowheads="1"/>
          </p:cNvSpPr>
          <p:nvPr>
            <p:ph type="subTitle" idx="1"/>
          </p:nvPr>
        </p:nvSpPr>
        <p:spPr>
          <a:xfrm>
            <a:off x="1520825" y="4572000"/>
            <a:ext cx="6102350" cy="927100"/>
          </a:xfrm>
        </p:spPr>
        <p:txBody>
          <a:bodyPr/>
          <a:lstStyle/>
          <a:p>
            <a:pPr rtl="0" eaLnBrk="1" hangingPunct="1"/>
            <a:r>
              <a:rPr lang="en-US" b="1" dirty="0" smtClean="0">
                <a:solidFill>
                  <a:srgbClr val="FFFFFF"/>
                </a:solidFill>
                <a:latin typeface="Times New Roman" panose="02020603050405020304" pitchFamily="18" charset="0"/>
                <a:cs typeface="Times New Roman" panose="02020603050405020304" pitchFamily="18" charset="0"/>
              </a:rPr>
              <a:t>Mohammed Alzoghaibi, Ph.D</a:t>
            </a:r>
          </a:p>
          <a:p>
            <a:pPr rtl="0" eaLnBrk="1" hangingPunct="1"/>
            <a:r>
              <a:rPr lang="en-US" b="1" dirty="0" smtClean="0">
                <a:solidFill>
                  <a:srgbClr val="FFFFFF"/>
                </a:solidFill>
                <a:latin typeface="Times New Roman" panose="02020603050405020304" pitchFamily="18" charset="0"/>
                <a:cs typeface="Times New Roman" panose="02020603050405020304" pitchFamily="18" charset="0"/>
              </a:rPr>
              <a:t>zzoghaibi@gmail.com</a:t>
            </a:r>
          </a:p>
        </p:txBody>
      </p:sp>
      <p:sp>
        <p:nvSpPr>
          <p:cNvPr id="3076" name="TextBox 3"/>
          <p:cNvSpPr txBox="1">
            <a:spLocks noChangeArrowheads="1"/>
          </p:cNvSpPr>
          <p:nvPr/>
        </p:nvSpPr>
        <p:spPr bwMode="auto">
          <a:xfrm>
            <a:off x="2733580" y="238835"/>
            <a:ext cx="3676840" cy="830997"/>
          </a:xfrm>
          <a:prstGeom prst="rect">
            <a:avLst/>
          </a:prstGeom>
          <a:noFill/>
          <a:ln w="9525">
            <a:noFill/>
            <a:miter lim="800000"/>
            <a:headEnd/>
            <a:tailEnd/>
          </a:ln>
        </p:spPr>
        <p:txBody>
          <a:bodyPr wrap="none">
            <a:spAutoFit/>
          </a:bodyPr>
          <a:lstStyle/>
          <a:p>
            <a:r>
              <a:rPr lang="en-US" b="1" dirty="0"/>
              <a:t>Chapter </a:t>
            </a:r>
            <a:r>
              <a:rPr lang="en-US" b="1" dirty="0" smtClean="0"/>
              <a:t>64; </a:t>
            </a:r>
            <a:r>
              <a:rPr lang="en-US" b="1" dirty="0"/>
              <a:t>pages </a:t>
            </a:r>
            <a:r>
              <a:rPr lang="en-US" b="1" dirty="0" smtClean="0"/>
              <a:t>809-812</a:t>
            </a:r>
          </a:p>
          <a:p>
            <a:r>
              <a:rPr lang="en-US" b="1" dirty="0" smtClean="0"/>
              <a:t>Chapter 65; pages 821-825</a:t>
            </a:r>
            <a:endParaRPr lang="ar-SA" b="1" dirty="0"/>
          </a:p>
        </p:txBody>
      </p:sp>
    </p:spTree>
  </p:cSld>
  <p:clrMapOvr>
    <a:masterClrMapping/>
  </p:clrMapOvr>
  <p:transition>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latin typeface="Times New Roman" panose="02020603050405020304" pitchFamily="18" charset="0"/>
                <a:cs typeface="Times New Roman" panose="02020603050405020304" pitchFamily="18" charset="0"/>
              </a:rPr>
              <a:t>Motor Functions of the Stomach (continued)</a:t>
            </a:r>
            <a:endParaRPr lang="ar-SA"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1981200"/>
            <a:ext cx="7772400" cy="2895600"/>
          </a:xfrm>
        </p:spPr>
        <p:txBody>
          <a:bodyPr/>
          <a:lstStyle/>
          <a:p>
            <a:pPr marL="514350" indent="-514350" algn="l" rtl="0">
              <a:buFont typeface="+mj-lt"/>
              <a:buAutoNum type="arabicPeriod" startAt="2"/>
            </a:pPr>
            <a:r>
              <a:rPr lang="en-US" sz="4000" b="1" u="sng" dirty="0" smtClean="0"/>
              <a:t>Chyme</a:t>
            </a:r>
            <a:r>
              <a:rPr lang="en-US" sz="4000" b="1" dirty="0" smtClean="0">
                <a:solidFill>
                  <a:srgbClr val="FFFFFF"/>
                </a:solidFill>
              </a:rPr>
              <a:t>. Is a murky semi-fluid or paste composed of food that is thoroughly mixed with gastric secretions.</a:t>
            </a:r>
            <a:endParaRPr lang="ar-SA" sz="4000" dirty="0"/>
          </a:p>
        </p:txBody>
      </p:sp>
    </p:spTree>
  </p:cSld>
  <p:clrMapOvr>
    <a:masterClrMapping/>
  </p:clrMapOvr>
  <p:transition>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838200"/>
          </a:xfrm>
        </p:spPr>
        <p:txBody>
          <a:bodyPr/>
          <a:lstStyle/>
          <a:p>
            <a:r>
              <a:rPr lang="en-US" sz="3600" dirty="0" smtClean="0"/>
              <a:t>Motor Functions of the Stomach (continued)</a:t>
            </a:r>
            <a:endParaRPr lang="en-US" sz="3600" dirty="0"/>
          </a:p>
        </p:txBody>
      </p:sp>
      <p:sp>
        <p:nvSpPr>
          <p:cNvPr id="3" name="Content Placeholder 2"/>
          <p:cNvSpPr>
            <a:spLocks noGrp="1"/>
          </p:cNvSpPr>
          <p:nvPr>
            <p:ph idx="1"/>
          </p:nvPr>
        </p:nvSpPr>
        <p:spPr>
          <a:xfrm>
            <a:off x="0" y="685800"/>
            <a:ext cx="9144000" cy="4114800"/>
          </a:xfrm>
        </p:spPr>
        <p:txBody>
          <a:bodyPr/>
          <a:lstStyle/>
          <a:p>
            <a:pPr algn="l" rtl="0">
              <a:buNone/>
            </a:pPr>
            <a:r>
              <a:rPr lang="en-US" sz="2400" b="1" dirty="0" smtClean="0">
                <a:latin typeface="Times New Roman" panose="02020603050405020304" pitchFamily="18" charset="0"/>
                <a:cs typeface="Times New Roman" pitchFamily="18" charset="0"/>
              </a:rPr>
              <a:t>3.  Mixing and Propulsion of Food in the Stomach: Major mixing activities take place in the antrum (</a:t>
            </a:r>
            <a:r>
              <a:rPr lang="en-US" sz="2400" b="1" u="sng" dirty="0" smtClean="0">
                <a:latin typeface="Times New Roman" pitchFamily="18" charset="0"/>
                <a:cs typeface="Times New Roman" pitchFamily="18" charset="0"/>
              </a:rPr>
              <a:t>antral pump region</a:t>
            </a:r>
            <a:r>
              <a:rPr lang="en-US" sz="2400" b="1" dirty="0" smtClean="0">
                <a:latin typeface="Times New Roman" pitchFamily="18" charset="0"/>
                <a:cs typeface="Times New Roman" pitchFamily="18" charset="0"/>
              </a:rPr>
              <a:t>, phasic contraction).</a:t>
            </a:r>
          </a:p>
          <a:p>
            <a:pPr algn="l" rtl="0"/>
            <a:r>
              <a:rPr lang="en-US" sz="2400" b="1" dirty="0" smtClean="0">
                <a:latin typeface="Times New Roman" pitchFamily="18" charset="0"/>
                <a:cs typeface="Times New Roman" pitchFamily="18" charset="0"/>
              </a:rPr>
              <a:t>The Basic Electrical Rhythm of the Stomach Wall</a:t>
            </a:r>
            <a:r>
              <a:rPr lang="en-US" sz="2400" b="1" dirty="0" smtClean="0">
                <a:solidFill>
                  <a:srgbClr val="FFFFFF"/>
                </a:solidFill>
                <a:latin typeface="Times New Roman" panose="02020603050405020304" pitchFamily="18" charset="0"/>
                <a:cs typeface="Times New Roman" panose="02020603050405020304" pitchFamily="18" charset="0"/>
              </a:rPr>
              <a:t>. The digestive gastric juices are secreted by gastric glands and these secretions come in contact with the food lying against the mucosal surface of the stomach. The presence of food causes weak </a:t>
            </a:r>
            <a:r>
              <a:rPr lang="en-US" sz="2400" b="1" i="1" u="sng" dirty="0" smtClean="0">
                <a:latin typeface="Times New Roman" panose="02020603050405020304" pitchFamily="18" charset="0"/>
                <a:cs typeface="Times New Roman" panose="02020603050405020304" pitchFamily="18" charset="0"/>
              </a:rPr>
              <a:t>peristaltic constrictor waves called mixing waves once every 15-20 </a:t>
            </a:r>
            <a:r>
              <a:rPr lang="en-US" b="1" i="1" u="sng" dirty="0" smtClean="0">
                <a:latin typeface="Times New Roman" panose="02020603050405020304" pitchFamily="18" charset="0"/>
                <a:cs typeface="Times New Roman" panose="02020603050405020304" pitchFamily="18" charset="0"/>
              </a:rPr>
              <a:t>seconds</a:t>
            </a:r>
            <a:r>
              <a:rPr lang="en-US" sz="2400" b="1" dirty="0" smtClean="0">
                <a:solidFill>
                  <a:srgbClr val="FFFFFF"/>
                </a:solidFill>
                <a:latin typeface="Times New Roman" panose="02020603050405020304" pitchFamily="18" charset="0"/>
                <a:cs typeface="Times New Roman" panose="02020603050405020304" pitchFamily="18" charset="0"/>
              </a:rPr>
              <a:t>.</a:t>
            </a:r>
            <a:r>
              <a:rPr lang="en-US" sz="2800" b="1" dirty="0" smtClean="0">
                <a:solidFill>
                  <a:srgbClr val="FFFFFF"/>
                </a:solidFill>
                <a:latin typeface="Times New Roman" panose="02020603050405020304" pitchFamily="18" charset="0"/>
                <a:cs typeface="Times New Roman" panose="02020603050405020304" pitchFamily="18" charset="0"/>
              </a:rPr>
              <a:t> </a:t>
            </a:r>
            <a:r>
              <a:rPr lang="en-US" sz="2400" b="1" u="sng" dirty="0" smtClean="0">
                <a:solidFill>
                  <a:srgbClr val="FFFFFF"/>
                </a:solidFill>
                <a:latin typeface="Times New Roman" panose="02020603050405020304" pitchFamily="18" charset="0"/>
                <a:cs typeface="Times New Roman" panose="02020603050405020304" pitchFamily="18" charset="0"/>
              </a:rPr>
              <a:t>These waves are initiated by the gut wall </a:t>
            </a:r>
            <a:r>
              <a:rPr lang="en-US" sz="2400" b="1" u="sng" dirty="0" smtClean="0">
                <a:latin typeface="Times New Roman" panose="02020603050405020304" pitchFamily="18" charset="0"/>
                <a:cs typeface="Times New Roman" panose="02020603050405020304" pitchFamily="18" charset="0"/>
              </a:rPr>
              <a:t>basic electrical rhythm</a:t>
            </a:r>
            <a:r>
              <a:rPr lang="en-US" sz="2400" b="1" u="sng" dirty="0" smtClean="0">
                <a:solidFill>
                  <a:srgbClr val="FFFFFF"/>
                </a:solidFill>
                <a:latin typeface="Times New Roman" panose="02020603050405020304" pitchFamily="18" charset="0"/>
                <a:cs typeface="Times New Roman" panose="02020603050405020304" pitchFamily="18" charset="0"/>
              </a:rPr>
              <a:t> of the slow spontaneous electrical waves. </a:t>
            </a:r>
            <a:r>
              <a:rPr lang="en-US" sz="2400" b="1" dirty="0" smtClean="0">
                <a:solidFill>
                  <a:srgbClr val="FFFFFF"/>
                </a:solidFill>
                <a:latin typeface="Times New Roman" panose="02020603050405020304" pitchFamily="18" charset="0"/>
                <a:cs typeface="Times New Roman" panose="02020603050405020304" pitchFamily="18" charset="0"/>
              </a:rPr>
              <a:t>These waves progress from the body to the antrum and become intense forcing the chyme to mix and move under high pressure from the antrum toward the pylorus. Each time a peristaltic wave passes from to the antrum to the pylorus, few millimeters of antral content move into the duodenum through the pyloric sphincter.</a:t>
            </a:r>
          </a:p>
        </p:txBody>
      </p:sp>
    </p:spTree>
  </p:cSld>
  <p:clrMapOvr>
    <a:masterClrMapping/>
  </p:clrMapOvr>
  <p:transition>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067800" cy="762000"/>
          </a:xfrm>
        </p:spPr>
        <p:txBody>
          <a:bodyPr/>
          <a:lstStyle/>
          <a:p>
            <a:pPr rtl="0"/>
            <a:r>
              <a:rPr lang="en-US" sz="2800" dirty="0" smtClean="0">
                <a:latin typeface="Times New Roman" panose="02020603050405020304" pitchFamily="18" charset="0"/>
                <a:cs typeface="Times New Roman" panose="02020603050405020304" pitchFamily="18" charset="0"/>
              </a:rPr>
              <a:t>Motor Behavior of the Antral Pump Is Initiated by a Dominant Pacemaker (Motility in the Antrum)</a:t>
            </a:r>
            <a:br>
              <a:rPr lang="en-US" sz="2800" dirty="0" smtClean="0">
                <a:latin typeface="Times New Roman" panose="02020603050405020304" pitchFamily="18" charset="0"/>
                <a:cs typeface="Times New Roman" panose="02020603050405020304" pitchFamily="18" charset="0"/>
              </a:rPr>
            </a:br>
            <a:endParaRPr lang="ar-SA"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685800"/>
            <a:ext cx="9144000" cy="3581400"/>
          </a:xfrm>
        </p:spPr>
        <p:txBody>
          <a:bodyPr/>
          <a:lstStyle/>
          <a:p>
            <a:pPr algn="l" rtl="0"/>
            <a:r>
              <a:rPr lang="en-US" sz="2600" b="1" dirty="0" smtClean="0">
                <a:solidFill>
                  <a:srgbClr val="FFFFFF"/>
                </a:solidFill>
                <a:latin typeface="Times New Roman" panose="02020603050405020304" pitchFamily="18" charset="0"/>
                <a:cs typeface="Times New Roman" panose="02020603050405020304" pitchFamily="18" charset="0"/>
              </a:rPr>
              <a:t>Gastric action potentials determine the duration and strength of the phasic contractions of the antral pump. They are initiated by a dominant pacemaker (ICC). </a:t>
            </a:r>
            <a:r>
              <a:rPr lang="en-US" sz="2600" b="1" u="sng" dirty="0" smtClean="0">
                <a:solidFill>
                  <a:srgbClr val="FFFFFF"/>
                </a:solidFill>
                <a:latin typeface="Times New Roman" panose="02020603050405020304" pitchFamily="18" charset="0"/>
                <a:cs typeface="Times New Roman" panose="02020603050405020304" pitchFamily="18" charset="0"/>
              </a:rPr>
              <a:t>The action potentials propagate rapidly around the gastric circumference and trigger a ring-like contraction.</a:t>
            </a:r>
            <a:r>
              <a:rPr lang="en-US" sz="2600" b="1" dirty="0" smtClean="0">
                <a:solidFill>
                  <a:srgbClr val="FFFFFF"/>
                </a:solidFill>
                <a:latin typeface="Times New Roman" panose="02020603050405020304" pitchFamily="18" charset="0"/>
                <a:cs typeface="Times New Roman" panose="02020603050405020304" pitchFamily="18" charset="0"/>
              </a:rPr>
              <a:t> The action potentials and associated ring-like contraction then travel more slowly toward the gastroduodenal junction.</a:t>
            </a:r>
          </a:p>
          <a:p>
            <a:pPr algn="l" rtl="0"/>
            <a:r>
              <a:rPr lang="en-US" sz="2600" b="1" dirty="0" smtClean="0">
                <a:solidFill>
                  <a:srgbClr val="FFFFFF"/>
                </a:solidFill>
                <a:latin typeface="Times New Roman" panose="02020603050405020304" pitchFamily="18" charset="0"/>
                <a:cs typeface="Times New Roman" panose="02020603050405020304" pitchFamily="18" charset="0"/>
              </a:rPr>
              <a:t>Electrical syncytial properties of the gastric musculature account for propagation of the action potentials from the pacemaker site to the gastroduodenal junction. </a:t>
            </a:r>
            <a:r>
              <a:rPr lang="en-US" sz="2600" b="1" u="sng" dirty="0" smtClean="0">
                <a:solidFill>
                  <a:srgbClr val="FFFFFF"/>
                </a:solidFill>
                <a:latin typeface="Times New Roman" panose="02020603050405020304" pitchFamily="18" charset="0"/>
                <a:cs typeface="Times New Roman" panose="02020603050405020304" pitchFamily="18" charset="0"/>
              </a:rPr>
              <a:t>The pacemaker region in humans generates action potentials and associated antral contractions at a frequency of three per minute. The gastric action potential lasts about 5 seconds and has a rising phase (depolarization), a plateau phase, and a falling phase (repolarization) </a:t>
            </a:r>
          </a:p>
        </p:txBody>
      </p:sp>
    </p:spTree>
  </p:cSld>
  <p:clrMapOvr>
    <a:masterClrMapping/>
  </p:clrMapOvr>
  <p:transition>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15400" cy="1143000"/>
          </a:xfrm>
        </p:spPr>
        <p:txBody>
          <a:bodyPr/>
          <a:lstStyle/>
          <a:p>
            <a:pPr rtl="0"/>
            <a:r>
              <a:rPr lang="en-US" sz="2800" dirty="0" smtClean="0">
                <a:latin typeface="Times New Roman" panose="02020603050405020304" pitchFamily="18" charset="0"/>
                <a:cs typeface="Times New Roman" panose="02020603050405020304" pitchFamily="18" charset="0"/>
              </a:rPr>
              <a:t>Motor Behavior of the Antral Pump Is Initiated by a Dominant Pacemaker (Motility in the Antrum)</a:t>
            </a:r>
            <a:endParaRPr lang="ar-SA" sz="2800" dirty="0">
              <a:latin typeface="Times New Roman" panose="02020603050405020304" pitchFamily="18" charset="0"/>
              <a:cs typeface="Times New Roman" panose="02020603050405020304" pitchFamily="18" charset="0"/>
            </a:endParaRPr>
          </a:p>
        </p:txBody>
      </p:sp>
      <p:pic>
        <p:nvPicPr>
          <p:cNvPr id="4" name="Content Placeholder 3" descr="DA7C25FF2.png"/>
          <p:cNvPicPr>
            <a:picLocks noGrp="1" noChangeAspect="1"/>
          </p:cNvPicPr>
          <p:nvPr>
            <p:ph idx="1"/>
          </p:nvPr>
        </p:nvPicPr>
        <p:blipFill>
          <a:blip r:embed="rId2" cstate="print"/>
          <a:stretch>
            <a:fillRect/>
          </a:stretch>
        </p:blipFill>
        <p:spPr>
          <a:xfrm>
            <a:off x="4800600" y="4191000"/>
            <a:ext cx="4419600" cy="2438400"/>
          </a:xfrm>
          <a:prstGeom prst="rect">
            <a:avLst/>
          </a:prstGeom>
        </p:spPr>
      </p:pic>
      <p:sp>
        <p:nvSpPr>
          <p:cNvPr id="5" name="TextBox 4"/>
          <p:cNvSpPr txBox="1"/>
          <p:nvPr/>
        </p:nvSpPr>
        <p:spPr>
          <a:xfrm>
            <a:off x="152400" y="1144012"/>
            <a:ext cx="8915400" cy="3416320"/>
          </a:xfrm>
          <a:prstGeom prst="rect">
            <a:avLst/>
          </a:prstGeom>
          <a:noFill/>
        </p:spPr>
        <p:txBody>
          <a:bodyPr wrap="square" rtlCol="1">
            <a:spAutoFit/>
          </a:bodyPr>
          <a:lstStyle/>
          <a:p>
            <a:r>
              <a:rPr lang="en-US" b="1" dirty="0" smtClean="0">
                <a:solidFill>
                  <a:srgbClr val="FFFFFF"/>
                </a:solidFill>
              </a:rPr>
              <a:t>Electrical action potentials in gastrointestinal muscles occur in four phases, determined by specific ionic mechanisms. Phase 0: Resting membrane potential; outward potassium current. Phase 1: Rising phase (upstroke depolarization); activation of voltage-gated calcium channels and voltage-gated potassium channels. Phase 3: Plateau phase; balance of inward calcium current and outward potassium current. Phase 4: Falling phase (repolarization); inactivation of voltage-gated calcium channels and activation of calcium-gated potassium channels.</a:t>
            </a:r>
            <a:endParaRPr lang="ar-SA" b="1" dirty="0">
              <a:solidFill>
                <a:srgbClr val="FFFFFF"/>
              </a:solidFill>
            </a:endParaRPr>
          </a:p>
        </p:txBody>
      </p:sp>
    </p:spTree>
  </p:cSld>
  <p:clrMapOvr>
    <a:masterClrMapping/>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857" y="11502"/>
            <a:ext cx="7772400" cy="1143000"/>
          </a:xfrm>
        </p:spPr>
        <p:txBody>
          <a:bodyPr/>
          <a:lstStyle/>
          <a:p>
            <a:pPr rtl="0"/>
            <a:r>
              <a:rPr lang="en-US" sz="3600" dirty="0" smtClean="0">
                <a:latin typeface="Times New Roman" panose="02020603050405020304" pitchFamily="18" charset="0"/>
                <a:cs typeface="Times New Roman" panose="02020603050405020304" pitchFamily="18" charset="0"/>
              </a:rPr>
              <a:t>The Gastric Action Potential Triggers Two Kinds of Contractions</a:t>
            </a:r>
            <a:endParaRPr lang="ar-SA"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228600" y="1268659"/>
            <a:ext cx="4800600" cy="4648200"/>
          </a:xfrm>
        </p:spPr>
        <p:txBody>
          <a:bodyPr/>
          <a:lstStyle/>
          <a:p>
            <a:pPr algn="l" rtl="0"/>
            <a:r>
              <a:rPr lang="en-US" sz="2600" b="1" dirty="0" smtClean="0">
                <a:solidFill>
                  <a:srgbClr val="FFFFFF"/>
                </a:solidFill>
                <a:latin typeface="Times New Roman" panose="02020603050405020304" pitchFamily="18" charset="0"/>
                <a:cs typeface="Times New Roman" panose="02020603050405020304" pitchFamily="18" charset="0"/>
              </a:rPr>
              <a:t>The gastric action potential is responsible for two components of the propulsive contractile behavior in the antral pump. </a:t>
            </a:r>
          </a:p>
          <a:p>
            <a:pPr marL="457200" indent="-457200" algn="l" rtl="0">
              <a:buAutoNum type="arabicParenBoth"/>
            </a:pPr>
            <a:r>
              <a:rPr lang="en-US" sz="2600" b="1" dirty="0" smtClean="0">
                <a:solidFill>
                  <a:srgbClr val="FFFFFF"/>
                </a:solidFill>
                <a:latin typeface="Times New Roman" panose="02020603050405020304" pitchFamily="18" charset="0"/>
                <a:cs typeface="Times New Roman" panose="02020603050405020304" pitchFamily="18" charset="0"/>
              </a:rPr>
              <a:t>A leading contraction, which has relatively constant amplitude, is associated with the rising phase of the action potential, and (2) a trailing contraction, of variable amplitude, is associated with the plateau phase. </a:t>
            </a:r>
          </a:p>
        </p:txBody>
      </p:sp>
      <p:pic>
        <p:nvPicPr>
          <p:cNvPr id="5" name="Picture 3" descr="26-25"/>
          <p:cNvPicPr>
            <a:picLocks noGrp="1" noChangeAspect="1" noChangeArrowheads="1"/>
          </p:cNvPicPr>
          <p:nvPr>
            <p:ph sz="half" idx="2"/>
          </p:nvPr>
        </p:nvPicPr>
        <p:blipFill>
          <a:blip r:embed="rId2" cstate="print"/>
          <a:srcRect/>
          <a:stretch>
            <a:fillRect/>
          </a:stretch>
        </p:blipFill>
        <p:spPr bwMode="auto">
          <a:xfrm>
            <a:off x="5105401" y="1268659"/>
            <a:ext cx="3886199" cy="5433346"/>
          </a:xfrm>
          <a:prstGeom prst="rect">
            <a:avLst/>
          </a:prstGeom>
          <a:noFill/>
          <a:ln w="9525">
            <a:noFill/>
            <a:miter lim="800000"/>
            <a:headEnd/>
            <a:tailEnd/>
          </a:ln>
        </p:spPr>
      </p:pic>
    </p:spTree>
    <p:extLst>
      <p:ext uri="{BB962C8B-B14F-4D97-AF65-F5344CB8AC3E}">
        <p14:creationId xmlns:p14="http://schemas.microsoft.com/office/powerpoint/2010/main" val="2271466454"/>
      </p:ext>
    </p:extLst>
  </p:cSld>
  <p:clrMapOvr>
    <a:masterClrMapping/>
  </p:clrMapOvr>
  <p:transition>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914400"/>
          </a:xfrm>
        </p:spPr>
        <p:txBody>
          <a:bodyPr/>
          <a:lstStyle/>
          <a:p>
            <a:pPr rtl="0"/>
            <a:r>
              <a:rPr lang="en-US" sz="3200" dirty="0" smtClean="0">
                <a:latin typeface="Times New Roman" panose="02020603050405020304" pitchFamily="18" charset="0"/>
                <a:cs typeface="Times New Roman" panose="02020603050405020304" pitchFamily="18" charset="0"/>
              </a:rPr>
              <a:t>The Gastric Action Potential Triggers Two Kinds of Contractions (continued)</a:t>
            </a:r>
            <a:endParaRPr lang="ar-SA"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828800"/>
            <a:ext cx="8915400" cy="4114800"/>
          </a:xfrm>
        </p:spPr>
        <p:txBody>
          <a:bodyPr/>
          <a:lstStyle/>
          <a:p>
            <a:pPr algn="l" rtl="0"/>
            <a:r>
              <a:rPr lang="en-US" b="1" dirty="0" smtClean="0">
                <a:solidFill>
                  <a:srgbClr val="FFFFFF"/>
                </a:solidFill>
                <a:latin typeface="Times New Roman" panose="02020603050405020304" pitchFamily="18" charset="0"/>
                <a:cs typeface="Times New Roman" panose="02020603050405020304" pitchFamily="18" charset="0"/>
              </a:rPr>
              <a:t>The leading contractions have negligible amplitude as they propagate to the pylorus. As the rising phase reaches the terminal antrum and spreads into the pylorus, contraction of the pyloric muscle closes the orifice between the stomach and duodenum. The trailing contraction follows the leading contraction by a few seconds. </a:t>
            </a:r>
          </a:p>
          <a:p>
            <a:pPr algn="l" rtl="0"/>
            <a:endParaRPr lang="ar-SA"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8155522"/>
      </p:ext>
    </p:extLst>
  </p:cSld>
  <p:clrMapOvr>
    <a:masterClrMapping/>
  </p:clrMapOvr>
  <p:transition>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26-26"/>
          <p:cNvPicPr>
            <a:picLocks noChangeAspect="1" noChangeArrowheads="1"/>
          </p:cNvPicPr>
          <p:nvPr/>
        </p:nvPicPr>
        <p:blipFill>
          <a:blip r:embed="rId2" cstate="print"/>
          <a:srcRect/>
          <a:stretch>
            <a:fillRect/>
          </a:stretch>
        </p:blipFill>
        <p:spPr bwMode="auto">
          <a:xfrm>
            <a:off x="2133600" y="4530840"/>
            <a:ext cx="5029200" cy="2364541"/>
          </a:xfrm>
          <a:prstGeom prst="rect">
            <a:avLst/>
          </a:prstGeom>
          <a:noFill/>
          <a:ln w="9525">
            <a:noFill/>
            <a:miter lim="800000"/>
            <a:headEnd/>
            <a:tailEnd/>
          </a:ln>
        </p:spPr>
      </p:pic>
      <p:sp>
        <p:nvSpPr>
          <p:cNvPr id="12291" name="Title 2"/>
          <p:cNvSpPr>
            <a:spLocks noGrp="1"/>
          </p:cNvSpPr>
          <p:nvPr>
            <p:ph type="title"/>
          </p:nvPr>
        </p:nvSpPr>
        <p:spPr>
          <a:xfrm>
            <a:off x="685800" y="152400"/>
            <a:ext cx="7772400" cy="685800"/>
          </a:xfrm>
        </p:spPr>
        <p:txBody>
          <a:bodyPr/>
          <a:lstStyle/>
          <a:p>
            <a:pPr eaLnBrk="1" hangingPunct="1"/>
            <a:r>
              <a:rPr lang="en-US" dirty="0" smtClean="0">
                <a:latin typeface="Times New Roman" panose="02020603050405020304" pitchFamily="18" charset="0"/>
                <a:cs typeface="Times New Roman" panose="02020603050405020304" pitchFamily="18" charset="0"/>
              </a:rPr>
              <a:t>Retropulsion Phenomena </a:t>
            </a:r>
            <a:endParaRPr lang="ar-SA" dirty="0" smtClean="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27316" y="762000"/>
            <a:ext cx="9116683" cy="3200400"/>
          </a:xfrm>
        </p:spPr>
        <p:txBody>
          <a:bodyPr/>
          <a:lstStyle/>
          <a:p>
            <a:pPr algn="l" rtl="0"/>
            <a:r>
              <a:rPr lang="en-US" sz="2400" b="1" dirty="0" smtClean="0">
                <a:solidFill>
                  <a:srgbClr val="FFFFFF"/>
                </a:solidFill>
                <a:latin typeface="Times New Roman" panose="02020603050405020304" pitchFamily="18" charset="0"/>
                <a:cs typeface="Times New Roman" panose="02020603050405020304" pitchFamily="18" charset="0"/>
              </a:rPr>
              <a:t>As the trailing contraction approaches the closed pylorus, the gastric contents are forced into an antral compartment of ever-decreasing volume and progressively increasing pressure. This results in </a:t>
            </a:r>
            <a:r>
              <a:rPr lang="en-US" sz="2400" b="1" u="sng" dirty="0" smtClean="0">
                <a:solidFill>
                  <a:srgbClr val="FFFFFF"/>
                </a:solidFill>
                <a:latin typeface="Times New Roman" panose="02020603050405020304" pitchFamily="18" charset="0"/>
                <a:cs typeface="Times New Roman" panose="02020603050405020304" pitchFamily="18" charset="0"/>
              </a:rPr>
              <a:t>jet-like retropulsion through the orifice formed by the trailing contraction. </a:t>
            </a:r>
            <a:r>
              <a:rPr lang="en-US" sz="2400" b="1" dirty="0" smtClean="0">
                <a:solidFill>
                  <a:srgbClr val="FFFFFF"/>
                </a:solidFill>
                <a:latin typeface="Times New Roman" panose="02020603050405020304" pitchFamily="18" charset="0"/>
                <a:cs typeface="Times New Roman" panose="02020603050405020304" pitchFamily="18" charset="0"/>
              </a:rPr>
              <a:t>Repetition at 3 cycles/min reduces particle size to the 1-mm to 7-mm range that is necessary before a particle can be emptied into the duodenum. These intense peristaltic contractions that cause emptying increase the pressure in the stomach to 50-70 cm of H</a:t>
            </a:r>
            <a:r>
              <a:rPr lang="en-US" sz="2400" b="1" baseline="-25000" dirty="0" smtClean="0">
                <a:solidFill>
                  <a:srgbClr val="FFFFFF"/>
                </a:solidFill>
                <a:latin typeface="Times New Roman" panose="02020603050405020304" pitchFamily="18" charset="0"/>
                <a:cs typeface="Times New Roman" panose="02020603050405020304" pitchFamily="18" charset="0"/>
              </a:rPr>
              <a:t>2</a:t>
            </a:r>
            <a:r>
              <a:rPr lang="en-US" sz="2400" b="1" dirty="0" smtClean="0">
                <a:solidFill>
                  <a:srgbClr val="FFFFFF"/>
                </a:solidFill>
                <a:latin typeface="Times New Roman" panose="02020603050405020304" pitchFamily="18" charset="0"/>
                <a:cs typeface="Times New Roman" panose="02020603050405020304" pitchFamily="18" charset="0"/>
              </a:rPr>
              <a:t>O (compared to a pressure of ~10 cm of H</a:t>
            </a:r>
            <a:r>
              <a:rPr lang="en-US" sz="2400" b="1" baseline="-25000" dirty="0" smtClean="0">
                <a:solidFill>
                  <a:srgbClr val="FFFFFF"/>
                </a:solidFill>
                <a:latin typeface="Times New Roman" panose="02020603050405020304" pitchFamily="18" charset="0"/>
                <a:cs typeface="Times New Roman" panose="02020603050405020304" pitchFamily="18" charset="0"/>
              </a:rPr>
              <a:t>2</a:t>
            </a:r>
            <a:r>
              <a:rPr lang="en-US" sz="2400" b="1" dirty="0" smtClean="0">
                <a:solidFill>
                  <a:srgbClr val="FFFFFF"/>
                </a:solidFill>
                <a:latin typeface="Times New Roman" panose="02020603050405020304" pitchFamily="18" charset="0"/>
                <a:cs typeface="Times New Roman" panose="02020603050405020304" pitchFamily="18" charset="0"/>
              </a:rPr>
              <a:t>O during the mixing peristaltic contractions).</a:t>
            </a:r>
            <a:endParaRPr lang="ar-SA" sz="2400" dirty="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5"/>
          <p:cNvSpPr txBox="1">
            <a:spLocks noChangeArrowheads="1"/>
          </p:cNvSpPr>
          <p:nvPr/>
        </p:nvSpPr>
        <p:spPr bwMode="auto">
          <a:xfrm>
            <a:off x="0" y="0"/>
            <a:ext cx="9144000" cy="641350"/>
          </a:xfrm>
          <a:prstGeom prst="rect">
            <a:avLst/>
          </a:prstGeom>
          <a:noFill/>
          <a:ln w="12700">
            <a:noFill/>
            <a:miter lim="800000"/>
            <a:headEnd type="none" w="sm" len="sm"/>
            <a:tailEnd type="none" w="sm" len="sm"/>
          </a:ln>
        </p:spPr>
        <p:txBody>
          <a:bodyPr>
            <a:spAutoFit/>
          </a:bodyPr>
          <a:lstStyle/>
          <a:p>
            <a:pPr algn="ctr" eaLnBrk="0" hangingPunct="0"/>
            <a:r>
              <a:rPr lang="en-US" sz="3600" b="1" dirty="0"/>
              <a:t>Motor Functions of the Stomach (continued)</a:t>
            </a:r>
          </a:p>
        </p:txBody>
      </p:sp>
      <p:pic>
        <p:nvPicPr>
          <p:cNvPr id="5" name="Picture 4" descr="showimage.jpg"/>
          <p:cNvPicPr>
            <a:picLocks noChangeAspect="1"/>
          </p:cNvPicPr>
          <p:nvPr/>
        </p:nvPicPr>
        <p:blipFill>
          <a:blip r:embed="rId2" cstate="print"/>
          <a:stretch>
            <a:fillRect/>
          </a:stretch>
        </p:blipFill>
        <p:spPr>
          <a:xfrm>
            <a:off x="5181600" y="685800"/>
            <a:ext cx="3679371" cy="5853545"/>
          </a:xfrm>
          <a:prstGeom prst="rect">
            <a:avLst/>
          </a:prstGeom>
        </p:spPr>
      </p:pic>
      <p:sp>
        <p:nvSpPr>
          <p:cNvPr id="18" name="Content Placeholder 17"/>
          <p:cNvSpPr>
            <a:spLocks noGrp="1"/>
          </p:cNvSpPr>
          <p:nvPr>
            <p:ph sz="half" idx="1"/>
          </p:nvPr>
        </p:nvSpPr>
        <p:spPr>
          <a:xfrm>
            <a:off x="76200" y="685800"/>
            <a:ext cx="4800600" cy="5867400"/>
          </a:xfrm>
        </p:spPr>
        <p:txBody>
          <a:bodyPr/>
          <a:lstStyle/>
          <a:p>
            <a:pPr algn="l" rtl="0"/>
            <a:r>
              <a:rPr lang="en-US" sz="2600" b="1" dirty="0" smtClean="0">
                <a:latin typeface="Times New Roman" panose="02020603050405020304" pitchFamily="18" charset="0"/>
                <a:cs typeface="Times New Roman" panose="02020603050405020304" pitchFamily="18" charset="0"/>
              </a:rPr>
              <a:t>Hunger Contractions</a:t>
            </a:r>
            <a:r>
              <a:rPr lang="en-US" sz="2600" b="1" dirty="0" smtClean="0">
                <a:solidFill>
                  <a:srgbClr val="FFFFFF"/>
                </a:solidFill>
                <a:latin typeface="Times New Roman" panose="02020603050405020304" pitchFamily="18" charset="0"/>
                <a:cs typeface="Times New Roman" panose="02020603050405020304" pitchFamily="18" charset="0"/>
              </a:rPr>
              <a:t>. Hunger contractions occur when the stomach has been empty for several hours. These are rhythmical peristaltic contractions that can become very strong and fuse to form a continuing tetanic contraction lasting sometimes 2-3 minutes. Hunger contractions are intense in young healthy people and increase by low blood glucose levels. </a:t>
            </a:r>
            <a:r>
              <a:rPr lang="en-US" sz="2600" b="1" dirty="0" smtClean="0">
                <a:latin typeface="Times New Roman" panose="02020603050405020304" pitchFamily="18" charset="0"/>
                <a:cs typeface="Times New Roman" panose="02020603050405020304" pitchFamily="18" charset="0"/>
              </a:rPr>
              <a:t>Hunger  pain</a:t>
            </a:r>
            <a:r>
              <a:rPr lang="en-US" sz="2600" b="1" dirty="0" smtClean="0">
                <a:solidFill>
                  <a:srgbClr val="FFFFFF"/>
                </a:solidFill>
                <a:latin typeface="Times New Roman" panose="02020603050405020304" pitchFamily="18" charset="0"/>
                <a:cs typeface="Times New Roman" panose="02020603050405020304" pitchFamily="18" charset="0"/>
              </a:rPr>
              <a:t> can begin after 12-24 hr of last food ingestion. </a:t>
            </a:r>
          </a:p>
        </p:txBody>
      </p:sp>
    </p:spTree>
    <p:extLst>
      <p:ext uri="{BB962C8B-B14F-4D97-AF65-F5344CB8AC3E}">
        <p14:creationId xmlns:p14="http://schemas.microsoft.com/office/powerpoint/2010/main" val="3734757871"/>
      </p:ext>
    </p:extLst>
  </p:cSld>
  <p:clrMapOvr>
    <a:masterClrMapping/>
  </p:clrMapOvr>
  <p:transition>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5"/>
          <p:cNvSpPr txBox="1">
            <a:spLocks noChangeArrowheads="1"/>
          </p:cNvSpPr>
          <p:nvPr/>
        </p:nvSpPr>
        <p:spPr bwMode="auto">
          <a:xfrm>
            <a:off x="0" y="24825"/>
            <a:ext cx="9144000" cy="707886"/>
          </a:xfrm>
          <a:prstGeom prst="rect">
            <a:avLst/>
          </a:prstGeom>
          <a:noFill/>
          <a:ln w="12700">
            <a:noFill/>
            <a:miter lim="800000"/>
            <a:headEnd type="none" w="sm" len="sm"/>
            <a:tailEnd type="none" w="sm" len="sm"/>
          </a:ln>
        </p:spPr>
        <p:txBody>
          <a:bodyPr>
            <a:spAutoFit/>
          </a:bodyPr>
          <a:lstStyle/>
          <a:p>
            <a:pPr algn="ctr" eaLnBrk="0" hangingPunct="0"/>
            <a:r>
              <a:rPr lang="en-US" sz="4000" b="1" dirty="0" smtClean="0"/>
              <a:t>Stomach Emptying</a:t>
            </a:r>
            <a:endParaRPr lang="en-US" sz="4000" b="1" dirty="0"/>
          </a:p>
        </p:txBody>
      </p:sp>
      <p:sp>
        <p:nvSpPr>
          <p:cNvPr id="43011" name="Text Box 6"/>
          <p:cNvSpPr txBox="1">
            <a:spLocks noChangeArrowheads="1"/>
          </p:cNvSpPr>
          <p:nvPr/>
        </p:nvSpPr>
        <p:spPr bwMode="auto">
          <a:xfrm>
            <a:off x="0" y="644525"/>
            <a:ext cx="9144000" cy="5908675"/>
          </a:xfrm>
          <a:prstGeom prst="rect">
            <a:avLst/>
          </a:prstGeom>
          <a:noFill/>
          <a:ln w="12700">
            <a:noFill/>
            <a:miter lim="800000"/>
            <a:headEnd type="none" w="sm" len="sm"/>
            <a:tailEnd type="none" w="sm" len="sm"/>
          </a:ln>
        </p:spPr>
        <p:txBody>
          <a:bodyPr>
            <a:spAutoFit/>
          </a:bodyPr>
          <a:lstStyle/>
          <a:p>
            <a:pPr marL="457200" indent="-457200" eaLnBrk="0" hangingPunct="0">
              <a:spcBef>
                <a:spcPct val="50000"/>
              </a:spcBef>
            </a:pPr>
            <a:r>
              <a:rPr lang="en-US" sz="2800" b="1" dirty="0"/>
              <a:t>	Stomach Emptying. </a:t>
            </a:r>
            <a:r>
              <a:rPr lang="en-US" sz="2800" b="1" dirty="0">
                <a:solidFill>
                  <a:srgbClr val="FFFFFF"/>
                </a:solidFill>
              </a:rPr>
              <a:t>Is the result of intense peristaltic antral contractions against resistance to passage of chyme at the pylorus.   </a:t>
            </a:r>
          </a:p>
          <a:p>
            <a:pPr marL="457200" indent="-457200" eaLnBrk="0" hangingPunct="0">
              <a:spcBef>
                <a:spcPct val="50000"/>
              </a:spcBef>
            </a:pPr>
            <a:r>
              <a:rPr lang="en-US" sz="2800" b="1" dirty="0">
                <a:solidFill>
                  <a:srgbClr val="FFFFFF"/>
                </a:solidFill>
              </a:rPr>
              <a:t>	</a:t>
            </a:r>
            <a:r>
              <a:rPr lang="en-US" sz="2800" b="1" dirty="0"/>
              <a:t>● Role of the Pylorus in Controlling Stomach Emptying</a:t>
            </a:r>
            <a:r>
              <a:rPr lang="en-US" sz="2800" b="1" dirty="0">
                <a:solidFill>
                  <a:srgbClr val="FFFFFF"/>
                </a:solidFill>
              </a:rPr>
              <a:t>. The distal opening is the </a:t>
            </a:r>
            <a:r>
              <a:rPr lang="en-US" sz="2800" b="1" dirty="0"/>
              <a:t>pylorus</a:t>
            </a:r>
            <a:r>
              <a:rPr lang="en-US" sz="2800" b="1" dirty="0">
                <a:solidFill>
                  <a:srgbClr val="FFFFFF"/>
                </a:solidFill>
              </a:rPr>
              <a:t>. The pyloric sphincter is characterized by strong circular muscle (as compared to the antrum) and remains tonically contracted most of the time. However, during pyloric constriction, watery chyme can still pass through the pylorus into the duodenum, but not food particles. Pyloric constriction is determined by nervous and humoral reflex signals from the stomach and the duodenum. </a:t>
            </a:r>
          </a:p>
        </p:txBody>
      </p:sp>
    </p:spTree>
    <p:extLst>
      <p:ext uri="{BB962C8B-B14F-4D97-AF65-F5344CB8AC3E}">
        <p14:creationId xmlns:p14="http://schemas.microsoft.com/office/powerpoint/2010/main" val="1272899641"/>
      </p:ext>
    </p:extLst>
  </p:cSld>
  <p:clrMapOvr>
    <a:masterClrMapping/>
  </p:clrMapOvr>
  <p:transition>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5"/>
          <p:cNvSpPr txBox="1">
            <a:spLocks noChangeArrowheads="1"/>
          </p:cNvSpPr>
          <p:nvPr/>
        </p:nvSpPr>
        <p:spPr bwMode="auto">
          <a:xfrm>
            <a:off x="0" y="-76200"/>
            <a:ext cx="9144000" cy="584775"/>
          </a:xfrm>
          <a:prstGeom prst="rect">
            <a:avLst/>
          </a:prstGeom>
          <a:noFill/>
          <a:ln w="12700">
            <a:noFill/>
            <a:miter lim="800000"/>
            <a:headEnd type="none" w="sm" len="sm"/>
            <a:tailEnd type="none" w="sm" len="sm"/>
          </a:ln>
        </p:spPr>
        <p:txBody>
          <a:bodyPr>
            <a:spAutoFit/>
          </a:bodyPr>
          <a:lstStyle/>
          <a:p>
            <a:pPr algn="ctr" eaLnBrk="0" hangingPunct="0"/>
            <a:r>
              <a:rPr lang="en-US" sz="3200" b="1" dirty="0" smtClean="0"/>
              <a:t>Stomach Emptying</a:t>
            </a:r>
            <a:endParaRPr lang="en-US" sz="3200" b="1" dirty="0"/>
          </a:p>
        </p:txBody>
      </p:sp>
      <p:sp>
        <p:nvSpPr>
          <p:cNvPr id="44035" name="Text Box 6"/>
          <p:cNvSpPr txBox="1">
            <a:spLocks noChangeArrowheads="1"/>
          </p:cNvSpPr>
          <p:nvPr/>
        </p:nvSpPr>
        <p:spPr bwMode="auto">
          <a:xfrm>
            <a:off x="10064" y="289895"/>
            <a:ext cx="9372600" cy="6694140"/>
          </a:xfrm>
          <a:prstGeom prst="rect">
            <a:avLst/>
          </a:prstGeom>
          <a:noFill/>
          <a:ln w="12700">
            <a:noFill/>
            <a:miter lim="800000"/>
            <a:headEnd type="none" w="sm" len="sm"/>
            <a:tailEnd type="none" w="sm" len="sm"/>
          </a:ln>
        </p:spPr>
        <p:txBody>
          <a:bodyPr wrap="square">
            <a:spAutoFit/>
          </a:bodyPr>
          <a:lstStyle/>
          <a:p>
            <a:pPr marL="457200" indent="-457200" eaLnBrk="0" hangingPunct="0">
              <a:spcBef>
                <a:spcPct val="50000"/>
              </a:spcBef>
            </a:pPr>
            <a:r>
              <a:rPr lang="en-US" sz="2200" b="1" dirty="0" smtClean="0"/>
              <a:t>Regulation </a:t>
            </a:r>
            <a:r>
              <a:rPr lang="en-US" sz="2200" b="1" dirty="0"/>
              <a:t>of Stomach Emptying. </a:t>
            </a:r>
            <a:r>
              <a:rPr lang="en-US" sz="2200" b="1" dirty="0">
                <a:solidFill>
                  <a:srgbClr val="FFFFFF"/>
                </a:solidFill>
              </a:rPr>
              <a:t>The rate of stomach emptying is controlled by signals from the duodenum and stomach. The signals from the duodenum are far stronger and control emptying of chyme at a rate that allows the proper digestion and absorption in the small intestines.   </a:t>
            </a:r>
          </a:p>
          <a:p>
            <a:pPr marL="457200" indent="-457200" eaLnBrk="0" hangingPunct="0">
              <a:spcBef>
                <a:spcPct val="50000"/>
              </a:spcBef>
            </a:pPr>
            <a:r>
              <a:rPr lang="en-US" sz="2200" b="1" dirty="0" smtClean="0"/>
              <a:t>● </a:t>
            </a:r>
            <a:r>
              <a:rPr lang="en-US" sz="2200" b="1" dirty="0"/>
              <a:t>Gastric Factors that Promote Stomach Emptying:</a:t>
            </a:r>
          </a:p>
          <a:p>
            <a:pPr marL="457200" indent="-457200" eaLnBrk="0" hangingPunct="0">
              <a:spcBef>
                <a:spcPct val="50000"/>
              </a:spcBef>
            </a:pPr>
            <a:r>
              <a:rPr lang="en-US" sz="2200" b="1" dirty="0" smtClean="0"/>
              <a:t>1</a:t>
            </a:r>
            <a:r>
              <a:rPr lang="en-US" sz="2200" b="1" dirty="0"/>
              <a:t>. Effect of Gastric Food Volume on Rate of Stomach Emptying</a:t>
            </a:r>
            <a:r>
              <a:rPr lang="en-US" sz="2200" b="1" dirty="0">
                <a:solidFill>
                  <a:srgbClr val="FFFFFF"/>
                </a:solidFill>
              </a:rPr>
              <a:t>. An increase in gastric food volume results in increased stretch in the stomach wall which elicits local myenteric reflexes that increase the activity of the pyloric pump and inhibit the tonic contraction of the pyloric sphincter leading to increased stomach emptying. </a:t>
            </a:r>
          </a:p>
          <a:p>
            <a:pPr marL="457200" indent="-457200" eaLnBrk="0" hangingPunct="0">
              <a:spcBef>
                <a:spcPct val="50000"/>
              </a:spcBef>
            </a:pPr>
            <a:r>
              <a:rPr lang="en-US" sz="2200" b="1" dirty="0" smtClean="0"/>
              <a:t>2</a:t>
            </a:r>
            <a:r>
              <a:rPr lang="en-US" sz="2200" b="1" dirty="0"/>
              <a:t>. Effect of the Hormone Gastrin on Stomach Emptying</a:t>
            </a:r>
            <a:r>
              <a:rPr lang="en-US" sz="2200" b="1" dirty="0">
                <a:solidFill>
                  <a:srgbClr val="FFFFFF"/>
                </a:solidFill>
              </a:rPr>
              <a:t>. Gastrin is released from the antral mucosa in response to the presence of digestive products of meat. In turn, gastrin promotes the secretion of acidic gastric juices (ex. HCl) by the stomach </a:t>
            </a:r>
            <a:r>
              <a:rPr lang="en-US" sz="2200" b="1" dirty="0"/>
              <a:t>gastric glands (or oxyntic </a:t>
            </a:r>
            <a:r>
              <a:rPr lang="en-US" sz="2200" b="1" dirty="0" smtClean="0"/>
              <a:t>glands) </a:t>
            </a:r>
            <a:r>
              <a:rPr lang="en-US" sz="2200" b="1" dirty="0">
                <a:solidFill>
                  <a:srgbClr val="FFFFFF"/>
                </a:solidFill>
              </a:rPr>
              <a:t>located on the inside surface of the body and fundus of the stomach; </a:t>
            </a:r>
            <a:r>
              <a:rPr lang="en-US" sz="2200" b="1" dirty="0" smtClean="0">
                <a:solidFill>
                  <a:srgbClr val="FFFFFF"/>
                </a:solidFill>
              </a:rPr>
              <a:t>(i.e</a:t>
            </a:r>
            <a:r>
              <a:rPr lang="en-US" sz="2200" b="1" dirty="0">
                <a:solidFill>
                  <a:srgbClr val="FFFFFF"/>
                </a:solidFill>
              </a:rPr>
              <a:t>. proximal 80% of the stomach). Gastrin also increases the activity of the pyloric pump and motor stomach function (moderate effect) and probably promotes stomach emptying.  </a:t>
            </a:r>
          </a:p>
        </p:txBody>
      </p:sp>
    </p:spTree>
    <p:extLst>
      <p:ext uri="{BB962C8B-B14F-4D97-AF65-F5344CB8AC3E}">
        <p14:creationId xmlns:p14="http://schemas.microsoft.com/office/powerpoint/2010/main" val="2219388584"/>
      </p:ext>
    </p:extLst>
  </p:cSld>
  <p:clrMapOvr>
    <a:masterClrMapping/>
  </p:clrMapOvr>
  <p:transition>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5400" dirty="0" smtClean="0">
                <a:latin typeface="Times New Roman" panose="02020603050405020304" pitchFamily="18" charset="0"/>
                <a:cs typeface="Times New Roman" panose="02020603050405020304" pitchFamily="18" charset="0"/>
              </a:rPr>
              <a:t>Motor Functions of the</a:t>
            </a:r>
            <a:br>
              <a:rPr lang="en-US" sz="5400" dirty="0" smtClean="0">
                <a:latin typeface="Times New Roman" panose="02020603050405020304" pitchFamily="18" charset="0"/>
                <a:cs typeface="Times New Roman" panose="02020603050405020304" pitchFamily="18" charset="0"/>
              </a:rPr>
            </a:br>
            <a:r>
              <a:rPr lang="en-US" sz="5400" dirty="0" smtClean="0">
                <a:latin typeface="Times New Roman" panose="02020603050405020304" pitchFamily="18" charset="0"/>
                <a:cs typeface="Times New Roman" panose="02020603050405020304" pitchFamily="18" charset="0"/>
              </a:rPr>
              <a:t>Stomach</a:t>
            </a:r>
          </a:p>
        </p:txBody>
      </p:sp>
      <p:sp>
        <p:nvSpPr>
          <p:cNvPr id="4099" name="Rectangle 3"/>
          <p:cNvSpPr>
            <a:spLocks noGrp="1" noChangeArrowheads="1"/>
          </p:cNvSpPr>
          <p:nvPr>
            <p:ph idx="1"/>
          </p:nvPr>
        </p:nvSpPr>
        <p:spPr>
          <a:xfrm>
            <a:off x="457200" y="1905000"/>
            <a:ext cx="8229600" cy="3886200"/>
          </a:xfrm>
        </p:spPr>
        <p:txBody>
          <a:bodyPr/>
          <a:lstStyle/>
          <a:p>
            <a:pPr algn="l" rtl="0" eaLnBrk="1" hangingPunct="1">
              <a:buClr>
                <a:srgbClr val="FF0000"/>
              </a:buClr>
              <a:buSzPct val="90000"/>
              <a:buFontTx/>
              <a:buNone/>
              <a:defRPr/>
            </a:pPr>
            <a:r>
              <a:rPr lang="en-US" b="1" dirty="0" smtClean="0">
                <a:solidFill>
                  <a:srgbClr val="FFFFFF"/>
                </a:solidFill>
                <a:latin typeface="Times New Roman" panose="02020603050405020304" pitchFamily="18" charset="0"/>
                <a:cs typeface="Times New Roman" panose="02020603050405020304" pitchFamily="18" charset="0"/>
              </a:rPr>
              <a:t>The main motor functions of the stomach are:</a:t>
            </a:r>
          </a:p>
          <a:p>
            <a:pPr marL="514350" indent="-514350" algn="l" rtl="0" eaLnBrk="1" hangingPunct="1">
              <a:buClr>
                <a:schemeClr val="tx2"/>
              </a:buClr>
              <a:buFont typeface="+mj-lt"/>
              <a:buAutoNum type="arabicPeriod"/>
              <a:defRPr/>
            </a:pPr>
            <a:r>
              <a:rPr lang="en-US" b="1" dirty="0" smtClean="0">
                <a:solidFill>
                  <a:srgbClr val="FFFFFF"/>
                </a:solidFill>
                <a:latin typeface="Times New Roman" panose="02020603050405020304" pitchFamily="18" charset="0"/>
                <a:cs typeface="Times New Roman" panose="02020603050405020304" pitchFamily="18" charset="0"/>
              </a:rPr>
              <a:t>Storage of large quantities of food</a:t>
            </a:r>
          </a:p>
          <a:p>
            <a:pPr marL="514350" indent="-514350" algn="l" rtl="0" eaLnBrk="1" hangingPunct="1">
              <a:buClr>
                <a:schemeClr val="tx2"/>
              </a:buClr>
              <a:buFont typeface="+mj-lt"/>
              <a:buAutoNum type="arabicPeriod"/>
              <a:defRPr/>
            </a:pPr>
            <a:r>
              <a:rPr lang="en-US" b="1" dirty="0" smtClean="0">
                <a:solidFill>
                  <a:srgbClr val="FFFFFF"/>
                </a:solidFill>
                <a:latin typeface="Times New Roman" panose="02020603050405020304" pitchFamily="18" charset="0"/>
                <a:cs typeface="Times New Roman" panose="02020603050405020304" pitchFamily="18" charset="0"/>
              </a:rPr>
              <a:t>Preparing the chyme for digestion in the small intestine</a:t>
            </a:r>
          </a:p>
          <a:p>
            <a:pPr marL="514350" indent="-514350" algn="l" rtl="0" eaLnBrk="1" hangingPunct="1">
              <a:buClr>
                <a:schemeClr val="tx2"/>
              </a:buClr>
              <a:buFont typeface="+mj-lt"/>
              <a:buAutoNum type="arabicPeriod"/>
              <a:defRPr/>
            </a:pPr>
            <a:r>
              <a:rPr lang="en-US" b="1" dirty="0" smtClean="0">
                <a:solidFill>
                  <a:srgbClr val="FFFFFF"/>
                </a:solidFill>
                <a:latin typeface="Times New Roman" panose="02020603050405020304" pitchFamily="18" charset="0"/>
                <a:cs typeface="Times New Roman" panose="02020603050405020304" pitchFamily="18" charset="0"/>
              </a:rPr>
              <a:t>Absorption of water and lipid-soluble substances (alcohol and drugs)</a:t>
            </a:r>
          </a:p>
          <a:p>
            <a:pPr marL="514350" indent="-514350" algn="l" rtl="0" eaLnBrk="1" hangingPunct="1">
              <a:buClr>
                <a:schemeClr val="tx2"/>
              </a:buClr>
              <a:buFont typeface="+mj-lt"/>
              <a:buAutoNum type="arabicPeriod"/>
              <a:defRPr/>
            </a:pPr>
            <a:r>
              <a:rPr lang="en-US" b="1" dirty="0" smtClean="0">
                <a:solidFill>
                  <a:srgbClr val="FFFFFF"/>
                </a:solidFill>
                <a:latin typeface="Times New Roman" panose="02020603050405020304" pitchFamily="18" charset="0"/>
                <a:cs typeface="Times New Roman" panose="02020603050405020304" pitchFamily="18" charset="0"/>
              </a:rPr>
              <a:t>Slow emptying of the chyme from the stomach into the small intestine</a:t>
            </a:r>
          </a:p>
        </p:txBody>
      </p:sp>
    </p:spTree>
  </p:cSld>
  <p:clrMapOvr>
    <a:masterClrMapping/>
  </p:clrMapOvr>
  <p:transition>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5"/>
          <p:cNvSpPr txBox="1">
            <a:spLocks noChangeArrowheads="1"/>
          </p:cNvSpPr>
          <p:nvPr/>
        </p:nvSpPr>
        <p:spPr bwMode="auto">
          <a:xfrm>
            <a:off x="0" y="0"/>
            <a:ext cx="9144000" cy="1261884"/>
          </a:xfrm>
          <a:prstGeom prst="rect">
            <a:avLst/>
          </a:prstGeom>
          <a:noFill/>
          <a:ln w="12700">
            <a:noFill/>
            <a:miter lim="800000"/>
            <a:headEnd type="none" w="sm" len="sm"/>
            <a:tailEnd type="none" w="sm" len="sm"/>
          </a:ln>
        </p:spPr>
        <p:txBody>
          <a:bodyPr wrap="square">
            <a:spAutoFit/>
          </a:bodyPr>
          <a:lstStyle/>
          <a:p>
            <a:pPr marL="457200" indent="-457200" algn="ctr" eaLnBrk="0" hangingPunct="0">
              <a:spcBef>
                <a:spcPct val="50000"/>
              </a:spcBef>
            </a:pPr>
            <a:r>
              <a:rPr lang="en-US" sz="4400" b="1" dirty="0" smtClean="0"/>
              <a:t>	</a:t>
            </a:r>
            <a:r>
              <a:rPr lang="en-US" sz="3200" b="1" dirty="0" smtClean="0"/>
              <a:t>Powerful Duodenal Factors That Inhibit Stomach Emptying:</a:t>
            </a:r>
            <a:endParaRPr lang="en-US" sz="3200" b="1" dirty="0"/>
          </a:p>
        </p:txBody>
      </p:sp>
      <p:sp>
        <p:nvSpPr>
          <p:cNvPr id="45059" name="Text Box 6"/>
          <p:cNvSpPr txBox="1">
            <a:spLocks noChangeArrowheads="1"/>
          </p:cNvSpPr>
          <p:nvPr/>
        </p:nvSpPr>
        <p:spPr bwMode="auto">
          <a:xfrm>
            <a:off x="0" y="1161157"/>
            <a:ext cx="9144000" cy="5262979"/>
          </a:xfrm>
          <a:prstGeom prst="rect">
            <a:avLst/>
          </a:prstGeom>
          <a:noFill/>
          <a:ln w="12700">
            <a:noFill/>
            <a:miter lim="800000"/>
            <a:headEnd type="none" w="sm" len="sm"/>
            <a:tailEnd type="none" w="sm" len="sm"/>
          </a:ln>
        </p:spPr>
        <p:txBody>
          <a:bodyPr>
            <a:spAutoFit/>
          </a:bodyPr>
          <a:lstStyle/>
          <a:p>
            <a:pPr marL="457200" indent="-457200" eaLnBrk="0" hangingPunct="0">
              <a:spcBef>
                <a:spcPct val="50000"/>
              </a:spcBef>
            </a:pPr>
            <a:r>
              <a:rPr lang="en-US" b="1" dirty="0"/>
              <a:t>	1. Inhibitory Effect of Enterogastric Nervous Reflexes from the Duodenum</a:t>
            </a:r>
            <a:r>
              <a:rPr lang="en-US" b="1" dirty="0">
                <a:solidFill>
                  <a:srgbClr val="FFFFFF"/>
                </a:solidFill>
              </a:rPr>
              <a:t>. When food enters the duodenum, multiple nervous reflexes are initiated from the duodenal wall and pass back to the stomach to regulate stomach emptying depending on the volume of chyme in the duodenum. These duodenal reflexes are mediated by three routes: </a:t>
            </a:r>
            <a:r>
              <a:rPr lang="en-US" b="1" dirty="0"/>
              <a:t>(1)</a:t>
            </a:r>
            <a:r>
              <a:rPr lang="en-US" b="1" dirty="0">
                <a:solidFill>
                  <a:srgbClr val="FFFFFF"/>
                </a:solidFill>
              </a:rPr>
              <a:t> directly from the duodenum to stomach through the enteric nervous system in the gut wall, </a:t>
            </a:r>
            <a:r>
              <a:rPr lang="en-US" b="1" dirty="0"/>
              <a:t>(2)</a:t>
            </a:r>
            <a:r>
              <a:rPr lang="en-US" b="1" dirty="0">
                <a:solidFill>
                  <a:srgbClr val="FFFFFF"/>
                </a:solidFill>
              </a:rPr>
              <a:t> through extrinsic nerves that go to the prevertebral sympathetic ganglia and then back through inhibitory sympathetic nerve fibers to the stomach, and </a:t>
            </a:r>
            <a:r>
              <a:rPr lang="en-US" b="1" dirty="0"/>
              <a:t>(3)</a:t>
            </a:r>
            <a:r>
              <a:rPr lang="en-US" b="1" dirty="0">
                <a:solidFill>
                  <a:srgbClr val="FFFFFF"/>
                </a:solidFill>
              </a:rPr>
              <a:t>, probably to a slight extent through the vagus nerves reflex to the brain stem to inhibit the normal excitatory signals that are transmitted to the stomach through the vagus nerves. These reflexes </a:t>
            </a:r>
            <a:r>
              <a:rPr lang="en-US" b="1" dirty="0"/>
              <a:t>inhibit the pyloric pump and increase the tone of the pyloric sphincter</a:t>
            </a:r>
            <a:r>
              <a:rPr lang="en-US" b="1" dirty="0">
                <a:solidFill>
                  <a:srgbClr val="FFFFFF"/>
                </a:solidFill>
              </a:rPr>
              <a:t> thus decreasing stomach emptying. </a:t>
            </a:r>
          </a:p>
        </p:txBody>
      </p:sp>
    </p:spTree>
  </p:cSld>
  <p:clrMapOvr>
    <a:masterClrMapping/>
  </p:clrMapOvr>
  <p:transition>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pPr rtl="0"/>
            <a:r>
              <a:rPr lang="en-US" sz="3600" dirty="0" smtClean="0">
                <a:latin typeface="Times New Roman" panose="02020603050405020304" pitchFamily="18" charset="0"/>
                <a:cs typeface="Times New Roman" panose="02020603050405020304" pitchFamily="18" charset="0"/>
              </a:rPr>
              <a:t>Powerful Duodenal Factors That Inhibit Stomach Emptying (continued)</a:t>
            </a:r>
            <a:endParaRPr lang="ar-SA"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76400"/>
            <a:ext cx="7772400" cy="4114800"/>
          </a:xfrm>
        </p:spPr>
        <p:txBody>
          <a:bodyPr/>
          <a:lstStyle/>
          <a:p>
            <a:pPr algn="l" rtl="0"/>
            <a:r>
              <a:rPr lang="en-US" sz="3600" b="1" dirty="0" smtClean="0">
                <a:solidFill>
                  <a:srgbClr val="FFFFFF"/>
                </a:solidFill>
                <a:latin typeface="Times New Roman" panose="02020603050405020304" pitchFamily="18" charset="0"/>
                <a:cs typeface="Times New Roman" panose="02020603050405020304" pitchFamily="18" charset="0"/>
              </a:rPr>
              <a:t>The duodenal factors that can initiate the enterogastric inhibitory reflexes include: (1) duodenal distention, (2) duodenal irritation, (3) duodenal acidity, (4) osmolality of the chyme in the duodenum, and (5) protein (and may be fat) content of the chyme in the duodenum.</a:t>
            </a:r>
            <a:endParaRPr lang="ar-SA"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198578"/>
      </p:ext>
    </p:extLst>
  </p:cSld>
  <p:clrMapOvr>
    <a:masterClrMapping/>
  </p:clrMapOvr>
  <p:transition>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5"/>
          <p:cNvSpPr txBox="1">
            <a:spLocks noChangeArrowheads="1"/>
          </p:cNvSpPr>
          <p:nvPr/>
        </p:nvSpPr>
        <p:spPr bwMode="auto">
          <a:xfrm>
            <a:off x="0" y="83403"/>
            <a:ext cx="9144000" cy="954107"/>
          </a:xfrm>
          <a:prstGeom prst="rect">
            <a:avLst/>
          </a:prstGeom>
          <a:noFill/>
          <a:ln w="12700">
            <a:noFill/>
            <a:miter lim="800000"/>
            <a:headEnd type="none" w="sm" len="sm"/>
            <a:tailEnd type="none" w="sm" len="sm"/>
          </a:ln>
        </p:spPr>
        <p:txBody>
          <a:bodyPr>
            <a:spAutoFit/>
          </a:bodyPr>
          <a:lstStyle/>
          <a:p>
            <a:pPr algn="ctr" eaLnBrk="0" hangingPunct="0"/>
            <a:r>
              <a:rPr lang="en-US" sz="2800" b="1" dirty="0" smtClean="0"/>
              <a:t>Powerful Duodenal Factors That Inhibit Stomach Emptying (continued):</a:t>
            </a:r>
            <a:endParaRPr lang="en-US" sz="2800" b="1" dirty="0"/>
          </a:p>
        </p:txBody>
      </p:sp>
      <p:sp>
        <p:nvSpPr>
          <p:cNvPr id="46083" name="Text Box 6"/>
          <p:cNvSpPr txBox="1">
            <a:spLocks noChangeArrowheads="1"/>
          </p:cNvSpPr>
          <p:nvPr/>
        </p:nvSpPr>
        <p:spPr bwMode="auto">
          <a:xfrm>
            <a:off x="-228600" y="914400"/>
            <a:ext cx="9372600" cy="5693866"/>
          </a:xfrm>
          <a:prstGeom prst="rect">
            <a:avLst/>
          </a:prstGeom>
          <a:noFill/>
          <a:ln w="12700">
            <a:noFill/>
            <a:miter lim="800000"/>
            <a:headEnd type="none" w="sm" len="sm"/>
            <a:tailEnd type="none" w="sm" len="sm"/>
          </a:ln>
        </p:spPr>
        <p:txBody>
          <a:bodyPr wrap="square">
            <a:spAutoFit/>
          </a:bodyPr>
          <a:lstStyle/>
          <a:p>
            <a:pPr marL="457200" indent="-457200" eaLnBrk="0" hangingPunct="0">
              <a:spcBef>
                <a:spcPct val="50000"/>
              </a:spcBef>
            </a:pPr>
            <a:r>
              <a:rPr lang="en-US" sz="2800" b="1" dirty="0"/>
              <a:t>	2. Hormonal Feedback from the Duodenum Inhibits Gastric Emptying – Role of Fats and the Hormone Cholecystokinin</a:t>
            </a:r>
            <a:r>
              <a:rPr lang="en-US" sz="2800" b="1" dirty="0">
                <a:solidFill>
                  <a:srgbClr val="FFFFFF"/>
                </a:solidFill>
              </a:rPr>
              <a:t>. Fat entering the duodenum or acidity of chyme or excess quantities of chyme causes (probably a receptor mediated mechanism) the release of cholecystokinin (</a:t>
            </a:r>
            <a:r>
              <a:rPr lang="en-US" sz="2800" b="1" dirty="0" smtClean="0">
                <a:solidFill>
                  <a:srgbClr val="FFFFFF"/>
                </a:solidFill>
              </a:rPr>
              <a:t>CCK), </a:t>
            </a:r>
            <a:r>
              <a:rPr lang="en-US" sz="2800" b="1" dirty="0">
                <a:solidFill>
                  <a:srgbClr val="FFFFFF"/>
                </a:solidFill>
              </a:rPr>
              <a:t>and probably other inhibitory hormones such as secretin and gastric inhibitory peptide, </a:t>
            </a:r>
            <a:r>
              <a:rPr lang="en-US" sz="2800" b="1" dirty="0" smtClean="0">
                <a:solidFill>
                  <a:srgbClr val="FFFFFF"/>
                </a:solidFill>
              </a:rPr>
              <a:t>(GIP</a:t>
            </a:r>
            <a:r>
              <a:rPr lang="en-US" sz="2800" b="1" dirty="0">
                <a:solidFill>
                  <a:srgbClr val="FFFFFF"/>
                </a:solidFill>
              </a:rPr>
              <a:t>) from the epithelium of the duodenum and </a:t>
            </a:r>
            <a:r>
              <a:rPr lang="en-US" sz="2800" b="1" dirty="0" smtClean="0">
                <a:solidFill>
                  <a:srgbClr val="FFFFFF"/>
                </a:solidFill>
              </a:rPr>
              <a:t>jejunum. </a:t>
            </a:r>
            <a:r>
              <a:rPr lang="en-US" sz="2800" b="1" dirty="0">
                <a:solidFill>
                  <a:srgbClr val="FFFFFF"/>
                </a:solidFill>
              </a:rPr>
              <a:t>When released, CCK (and probably secretin and GIP) circulates and </a:t>
            </a:r>
            <a:r>
              <a:rPr lang="en-US" sz="2800" b="1" dirty="0"/>
              <a:t>inhibit the pyloric pump and increase the tone of the pyloric sphincter</a:t>
            </a:r>
            <a:r>
              <a:rPr lang="en-US" sz="2800" b="1" dirty="0">
                <a:solidFill>
                  <a:srgbClr val="FFFFFF"/>
                </a:solidFill>
              </a:rPr>
              <a:t> thus decreasing stomach emptying. CCK also </a:t>
            </a:r>
            <a:r>
              <a:rPr lang="en-US" sz="2800" b="1" dirty="0" smtClean="0">
                <a:solidFill>
                  <a:srgbClr val="FFFFFF"/>
                </a:solidFill>
              </a:rPr>
              <a:t>acts as an inhibitor to block </a:t>
            </a:r>
            <a:r>
              <a:rPr lang="en-US" sz="2800" b="1" dirty="0">
                <a:solidFill>
                  <a:srgbClr val="FFFFFF"/>
                </a:solidFill>
              </a:rPr>
              <a:t>increased stomach motility caused by gastrin. </a:t>
            </a:r>
          </a:p>
        </p:txBody>
      </p:sp>
    </p:spTree>
  </p:cSld>
  <p:clrMapOvr>
    <a:masterClrMapping/>
  </p:clrMapOvr>
  <p:transition>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228600"/>
            <a:ext cx="7772400" cy="838200"/>
          </a:xfrm>
        </p:spPr>
        <p:txBody>
          <a:bodyPr/>
          <a:lstStyle/>
          <a:p>
            <a:pPr rtl="0" eaLnBrk="1" hangingPunct="1"/>
            <a:r>
              <a:rPr lang="en-US" dirty="0" smtClean="0">
                <a:latin typeface="Times New Roman" panose="02020603050405020304" pitchFamily="18" charset="0"/>
                <a:cs typeface="Times New Roman" panose="02020603050405020304" pitchFamily="18" charset="0"/>
              </a:rPr>
              <a:t>Regulation of Stomach Emptying</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(Summary) </a:t>
            </a:r>
            <a:endParaRPr lang="ar-SA" dirty="0" smtClean="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1371600"/>
            <a:ext cx="8839200" cy="4114800"/>
          </a:xfrm>
        </p:spPr>
        <p:txBody>
          <a:bodyPr/>
          <a:lstStyle/>
          <a:p>
            <a:pPr marL="514350" indent="-514350" algn="l" rtl="0" eaLnBrk="1" hangingPunct="1">
              <a:buFont typeface="+mj-lt"/>
              <a:buAutoNum type="arabicPeriod"/>
              <a:defRPr/>
            </a:pPr>
            <a:r>
              <a:rPr lang="en-US" sz="2400" b="1" u="sng" dirty="0" smtClean="0">
                <a:solidFill>
                  <a:srgbClr val="FFFFFF"/>
                </a:solidFill>
                <a:latin typeface="Times New Roman" panose="02020603050405020304" pitchFamily="18" charset="0"/>
                <a:cs typeface="Times New Roman" panose="02020603050405020304" pitchFamily="18" charset="0"/>
              </a:rPr>
              <a:t>Gastric Factors That Promote Emptying</a:t>
            </a:r>
          </a:p>
          <a:p>
            <a:pPr algn="l" rtl="0" eaLnBrk="1" hangingPunct="1">
              <a:defRPr/>
            </a:pPr>
            <a:r>
              <a:rPr lang="en-US" sz="2400" b="1" dirty="0" smtClean="0">
                <a:solidFill>
                  <a:srgbClr val="FFFFFF"/>
                </a:solidFill>
                <a:latin typeface="Times New Roman" panose="02020603050405020304" pitchFamily="18" charset="0"/>
                <a:cs typeface="Times New Roman" panose="02020603050405020304" pitchFamily="18" charset="0"/>
              </a:rPr>
              <a:t>Food Volume: Increased food volume in the stomach promotes emptying from the stomach (inhibits the pylorus).</a:t>
            </a:r>
          </a:p>
          <a:p>
            <a:pPr algn="l" rtl="0" eaLnBrk="1" hangingPunct="1">
              <a:defRPr/>
            </a:pPr>
            <a:r>
              <a:rPr lang="en-US" sz="2400" b="1" dirty="0" smtClean="0">
                <a:solidFill>
                  <a:srgbClr val="FFFFFF"/>
                </a:solidFill>
                <a:latin typeface="Times New Roman" panose="02020603050405020304" pitchFamily="18" charset="0"/>
                <a:cs typeface="Times New Roman" panose="02020603050405020304" pitchFamily="18" charset="0"/>
              </a:rPr>
              <a:t>Gastrin hormone: enhances the activity of the </a:t>
            </a:r>
            <a:r>
              <a:rPr lang="en-US" sz="2400" b="1" u="sng" dirty="0" smtClean="0">
                <a:solidFill>
                  <a:srgbClr val="FFFFFF"/>
                </a:solidFill>
                <a:latin typeface="Times New Roman" panose="02020603050405020304" pitchFamily="18" charset="0"/>
                <a:cs typeface="Times New Roman" panose="02020603050405020304" pitchFamily="18" charset="0"/>
              </a:rPr>
              <a:t>pyloric pump</a:t>
            </a:r>
            <a:r>
              <a:rPr lang="en-US" sz="2400" b="1" dirty="0" smtClean="0">
                <a:solidFill>
                  <a:srgbClr val="FFFFFF"/>
                </a:solidFill>
                <a:latin typeface="Times New Roman" panose="02020603050405020304" pitchFamily="18" charset="0"/>
                <a:cs typeface="Times New Roman" panose="02020603050405020304" pitchFamily="18" charset="0"/>
              </a:rPr>
              <a:t>. Thus, it, too, probably promotes stomach emptying. </a:t>
            </a:r>
          </a:p>
          <a:p>
            <a:pPr marL="457200" indent="-457200" algn="l" rtl="0" eaLnBrk="1" hangingPunct="1">
              <a:buFont typeface="+mj-lt"/>
              <a:buAutoNum type="arabicPeriod" startAt="2"/>
              <a:defRPr/>
            </a:pPr>
            <a:r>
              <a:rPr lang="en-US" sz="2400" b="1" u="sng" dirty="0" smtClean="0">
                <a:solidFill>
                  <a:srgbClr val="FFFFFF"/>
                </a:solidFill>
                <a:latin typeface="Times New Roman" panose="02020603050405020304" pitchFamily="18" charset="0"/>
                <a:cs typeface="Times New Roman" panose="02020603050405020304" pitchFamily="18" charset="0"/>
              </a:rPr>
              <a:t>Powerful Duodenal Factors That Inhibit Stomach Emptying</a:t>
            </a:r>
          </a:p>
          <a:p>
            <a:pPr algn="l" rtl="0" eaLnBrk="1" hangingPunct="1">
              <a:defRPr/>
            </a:pPr>
            <a:r>
              <a:rPr lang="en-US" sz="2400" b="1" dirty="0" smtClean="0">
                <a:solidFill>
                  <a:srgbClr val="FFFFFF"/>
                </a:solidFill>
                <a:latin typeface="Times New Roman" panose="02020603050405020304" pitchFamily="18" charset="0"/>
                <a:cs typeface="Times New Roman" panose="02020603050405020304" pitchFamily="18" charset="0"/>
              </a:rPr>
              <a:t>At the presence of food in the duodenum, multiple nervous reflexes are initiated from the duodenal wall that pass back to the stomach to slow or even stop stomach emptying via one of the following routes:(1) directly through ENS, (2) through extrinsic nerves that go to the prevertebral sympathetic ganglia and then back through inhibitory sympathetic nerve fibers to the stomach, and (3) through the vagus nerves. </a:t>
            </a:r>
            <a:endParaRPr lang="ar-SA"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3245995"/>
      </p:ext>
    </p:extLst>
  </p:cSld>
  <p:clrMapOvr>
    <a:masterClrMapping/>
  </p:clrMapOvr>
  <p:transition>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152400"/>
            <a:ext cx="7772400" cy="762000"/>
          </a:xfrm>
        </p:spPr>
        <p:txBody>
          <a:bodyPr/>
          <a:lstStyle/>
          <a:p>
            <a:pPr rtl="0" eaLnBrk="1" hangingPunct="1"/>
            <a:r>
              <a:rPr lang="en-US" dirty="0" smtClean="0">
                <a:latin typeface="Times New Roman" panose="02020603050405020304" pitchFamily="18" charset="0"/>
                <a:cs typeface="Times New Roman" panose="02020603050405020304" pitchFamily="18" charset="0"/>
              </a:rPr>
              <a:t>Regulation of Stomach Emptying</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Summary</a:t>
            </a:r>
          </a:p>
        </p:txBody>
      </p:sp>
      <p:sp>
        <p:nvSpPr>
          <p:cNvPr id="19459" name="Rectangle 3"/>
          <p:cNvSpPr>
            <a:spLocks noGrp="1" noChangeArrowheads="1"/>
          </p:cNvSpPr>
          <p:nvPr>
            <p:ph idx="1"/>
          </p:nvPr>
        </p:nvSpPr>
        <p:spPr>
          <a:xfrm>
            <a:off x="457200" y="1219200"/>
            <a:ext cx="8153400" cy="4572000"/>
          </a:xfrm>
        </p:spPr>
        <p:txBody>
          <a:bodyPr/>
          <a:lstStyle/>
          <a:p>
            <a:pPr algn="l" rtl="0" eaLnBrk="1" hangingPunct="1">
              <a:buFontTx/>
              <a:buNone/>
              <a:defRPr/>
            </a:pPr>
            <a:r>
              <a:rPr lang="en-US" sz="2800" b="1" dirty="0" smtClean="0">
                <a:solidFill>
                  <a:srgbClr val="FFFFFF"/>
                </a:solidFill>
                <a:latin typeface="Times New Roman" panose="02020603050405020304" pitchFamily="18" charset="0"/>
                <a:cs typeface="Times New Roman" panose="02020603050405020304" pitchFamily="18" charset="0"/>
              </a:rPr>
              <a:t>The types of factors that can initiate enterogastric inhibitory reflexes include the following:  </a:t>
            </a:r>
          </a:p>
          <a:p>
            <a:pPr marL="514350" indent="-514350" algn="l" rtl="0" eaLnBrk="1" hangingPunct="1">
              <a:buFont typeface="+mj-lt"/>
              <a:buAutoNum type="arabicPeriod"/>
              <a:defRPr/>
            </a:pPr>
            <a:r>
              <a:rPr lang="en-US" sz="2800" b="1" dirty="0" smtClean="0">
                <a:solidFill>
                  <a:srgbClr val="FFFFFF"/>
                </a:solidFill>
                <a:latin typeface="Times New Roman" panose="02020603050405020304" pitchFamily="18" charset="0"/>
                <a:cs typeface="Times New Roman" panose="02020603050405020304" pitchFamily="18" charset="0"/>
              </a:rPr>
              <a:t>The distention of the duodenum. </a:t>
            </a:r>
          </a:p>
          <a:p>
            <a:pPr marL="514350" indent="-514350" algn="l" rtl="0" eaLnBrk="1" hangingPunct="1">
              <a:lnSpc>
                <a:spcPct val="90000"/>
              </a:lnSpc>
              <a:buSzPct val="90000"/>
              <a:buFont typeface="+mj-lt"/>
              <a:buAutoNum type="arabicPeriod"/>
              <a:defRPr/>
            </a:pPr>
            <a:r>
              <a:rPr lang="en-US" sz="2800" b="1" dirty="0" smtClean="0">
                <a:solidFill>
                  <a:srgbClr val="FFFFFF"/>
                </a:solidFill>
                <a:latin typeface="Times New Roman" panose="02020603050405020304" pitchFamily="18" charset="0"/>
                <a:cs typeface="Times New Roman" panose="02020603050405020304" pitchFamily="18" charset="0"/>
              </a:rPr>
              <a:t>Acidity of the duodenum activates S cells to release Secretin which constricts the antrum </a:t>
            </a:r>
          </a:p>
          <a:p>
            <a:pPr marL="514350" indent="-514350" algn="l" rtl="0" eaLnBrk="1" hangingPunct="1">
              <a:lnSpc>
                <a:spcPct val="90000"/>
              </a:lnSpc>
              <a:buSzPct val="90000"/>
              <a:buFont typeface="+mj-lt"/>
              <a:buAutoNum type="arabicPeriod"/>
              <a:defRPr/>
            </a:pPr>
            <a:r>
              <a:rPr lang="en-US" sz="2800" b="1" dirty="0" smtClean="0">
                <a:solidFill>
                  <a:srgbClr val="FFFFFF"/>
                </a:solidFill>
                <a:latin typeface="Times New Roman" panose="02020603050405020304" pitchFamily="18" charset="0"/>
                <a:cs typeface="Times New Roman" panose="02020603050405020304" pitchFamily="18" charset="0"/>
              </a:rPr>
              <a:t>Fat (monoglycerides) in the duodenum activates different cells to produce CCK and GIP that delay gastric emptying </a:t>
            </a:r>
          </a:p>
          <a:p>
            <a:pPr marL="514350" indent="-514350" algn="l" rtl="0" eaLnBrk="1" hangingPunct="1">
              <a:lnSpc>
                <a:spcPct val="90000"/>
              </a:lnSpc>
              <a:buSzPct val="90000"/>
              <a:buFont typeface="+mj-lt"/>
              <a:buAutoNum type="arabicPeriod"/>
              <a:defRPr/>
            </a:pPr>
            <a:r>
              <a:rPr lang="en-US" sz="2800" b="1" dirty="0" smtClean="0">
                <a:solidFill>
                  <a:srgbClr val="FFFFFF"/>
                </a:solidFill>
                <a:latin typeface="Times New Roman" panose="02020603050405020304" pitchFamily="18" charset="0"/>
                <a:cs typeface="Times New Roman" panose="02020603050405020304" pitchFamily="18" charset="0"/>
              </a:rPr>
              <a:t>Hyperosmotic or hyposmotic solutions delay gastric emptying </a:t>
            </a:r>
          </a:p>
          <a:p>
            <a:pPr marL="514350" indent="-514350" algn="l" rtl="0" eaLnBrk="1" hangingPunct="1">
              <a:lnSpc>
                <a:spcPct val="90000"/>
              </a:lnSpc>
              <a:buSzPct val="90000"/>
              <a:buFont typeface="+mj-lt"/>
              <a:buAutoNum type="arabicPeriod"/>
              <a:defRPr/>
            </a:pPr>
            <a:r>
              <a:rPr lang="en-US" sz="2800" b="1" dirty="0" smtClean="0">
                <a:solidFill>
                  <a:srgbClr val="FFFFFF"/>
                </a:solidFill>
                <a:latin typeface="Times New Roman" panose="02020603050405020304" pitchFamily="18" charset="0"/>
                <a:cs typeface="Times New Roman" panose="02020603050405020304" pitchFamily="18" charset="0"/>
              </a:rPr>
              <a:t>Amino acids elicit inhibitory enterogastric reflexes; by slowing the rate of stomach emptying.</a:t>
            </a:r>
          </a:p>
        </p:txBody>
      </p:sp>
    </p:spTree>
    <p:extLst>
      <p:ext uri="{BB962C8B-B14F-4D97-AF65-F5344CB8AC3E}">
        <p14:creationId xmlns:p14="http://schemas.microsoft.com/office/powerpoint/2010/main" val="3128080023"/>
      </p:ext>
    </p:extLst>
  </p:cSld>
  <p:clrMapOvr>
    <a:masterClrMapping/>
  </p:clrMapOvr>
  <p:transition>
    <p:comb/>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457200"/>
            <a:ext cx="7772400" cy="1143000"/>
          </a:xfrm>
        </p:spPr>
        <p:txBody>
          <a:bodyPr/>
          <a:lstStyle/>
          <a:p>
            <a:pPr rtl="0" eaLnBrk="1" hangingPunct="1"/>
            <a:r>
              <a:rPr lang="en-US" dirty="0" smtClean="0">
                <a:latin typeface="Times New Roman" panose="02020603050405020304" pitchFamily="18" charset="0"/>
                <a:cs typeface="Times New Roman" panose="02020603050405020304" pitchFamily="18" charset="0"/>
              </a:rPr>
              <a:t>Summary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Constriction of Pyloric Sphincter </a:t>
            </a:r>
          </a:p>
        </p:txBody>
      </p:sp>
      <p:sp>
        <p:nvSpPr>
          <p:cNvPr id="18435" name="Rectangle 3"/>
          <p:cNvSpPr>
            <a:spLocks noGrp="1" noChangeArrowheads="1"/>
          </p:cNvSpPr>
          <p:nvPr>
            <p:ph idx="1"/>
          </p:nvPr>
        </p:nvSpPr>
        <p:spPr/>
        <p:txBody>
          <a:bodyPr/>
          <a:lstStyle/>
          <a:p>
            <a:pPr algn="l" rtl="0" eaLnBrk="1" hangingPunct="1">
              <a:defRPr/>
            </a:pPr>
            <a:r>
              <a:rPr lang="en-US" b="1" dirty="0" smtClean="0">
                <a:solidFill>
                  <a:srgbClr val="FFFFFF"/>
                </a:solidFill>
                <a:latin typeface="Times New Roman" panose="02020603050405020304" pitchFamily="18" charset="0"/>
                <a:cs typeface="Times New Roman" panose="02020603050405020304" pitchFamily="18" charset="0"/>
              </a:rPr>
              <a:t>Hormones promote constriction of pyloric sphincter and </a:t>
            </a:r>
            <a:r>
              <a:rPr lang="en-US" b="1" u="sng" dirty="0" smtClean="0">
                <a:solidFill>
                  <a:srgbClr val="FFFFFF"/>
                </a:solidFill>
                <a:latin typeface="Times New Roman" panose="02020603050405020304" pitchFamily="18" charset="0"/>
                <a:cs typeface="Times New Roman" panose="02020603050405020304" pitchFamily="18" charset="0"/>
              </a:rPr>
              <a:t>inhibit stomach emptying:</a:t>
            </a:r>
            <a:endParaRPr lang="en-US" b="1" dirty="0" smtClean="0">
              <a:solidFill>
                <a:srgbClr val="FFFFFF"/>
              </a:solidFill>
              <a:latin typeface="Times New Roman" panose="02020603050405020304" pitchFamily="18" charset="0"/>
              <a:cs typeface="Times New Roman" panose="02020603050405020304" pitchFamily="18" charset="0"/>
            </a:endParaRPr>
          </a:p>
          <a:p>
            <a:pPr marL="514350" indent="-514350" algn="l" rtl="0" eaLnBrk="1" hangingPunct="1">
              <a:buFont typeface="+mj-lt"/>
              <a:buAutoNum type="arabicPeriod"/>
              <a:defRPr/>
            </a:pPr>
            <a:r>
              <a:rPr lang="en-US" b="1" dirty="0" smtClean="0">
                <a:solidFill>
                  <a:srgbClr val="FFFFFF"/>
                </a:solidFill>
                <a:latin typeface="Times New Roman" panose="02020603050405020304" pitchFamily="18" charset="0"/>
                <a:cs typeface="Times New Roman" panose="02020603050405020304" pitchFamily="18" charset="0"/>
              </a:rPr>
              <a:t>Cholecystokinin (CCK)</a:t>
            </a:r>
          </a:p>
          <a:p>
            <a:pPr marL="514350" indent="-514350" algn="l" rtl="0" eaLnBrk="1" hangingPunct="1">
              <a:buFont typeface="+mj-lt"/>
              <a:buAutoNum type="arabicPeriod"/>
              <a:defRPr/>
            </a:pPr>
            <a:r>
              <a:rPr lang="en-US" b="1" dirty="0" smtClean="0">
                <a:solidFill>
                  <a:srgbClr val="FFFFFF"/>
                </a:solidFill>
                <a:latin typeface="Times New Roman" panose="02020603050405020304" pitchFamily="18" charset="0"/>
                <a:cs typeface="Times New Roman" panose="02020603050405020304" pitchFamily="18" charset="0"/>
              </a:rPr>
              <a:t>Secretin</a:t>
            </a:r>
          </a:p>
          <a:p>
            <a:pPr marL="514350" indent="-514350" algn="l" rtl="0" eaLnBrk="1" hangingPunct="1">
              <a:buFont typeface="+mj-lt"/>
              <a:buAutoNum type="arabicPeriod"/>
              <a:defRPr/>
            </a:pPr>
            <a:r>
              <a:rPr lang="en-US" b="1" dirty="0" smtClean="0">
                <a:solidFill>
                  <a:srgbClr val="FFFFFF"/>
                </a:solidFill>
                <a:latin typeface="Times New Roman" panose="02020603050405020304" pitchFamily="18" charset="0"/>
                <a:cs typeface="Times New Roman" panose="02020603050405020304" pitchFamily="18" charset="0"/>
              </a:rPr>
              <a:t>Glucose-dependent insulinotropic peptide (GIP)</a:t>
            </a:r>
          </a:p>
          <a:p>
            <a:pPr algn="l" rtl="0" eaLnBrk="1" hangingPunct="1">
              <a:defRPr/>
            </a:pPr>
            <a:r>
              <a:rPr lang="en-US" b="1" dirty="0" smtClean="0">
                <a:solidFill>
                  <a:srgbClr val="FFFFFF"/>
                </a:solidFill>
                <a:latin typeface="Times New Roman" panose="02020603050405020304" pitchFamily="18" charset="0"/>
                <a:cs typeface="Times New Roman" panose="02020603050405020304" pitchFamily="18" charset="0"/>
              </a:rPr>
              <a:t>Sympathetic innervation </a:t>
            </a:r>
          </a:p>
        </p:txBody>
      </p:sp>
    </p:spTree>
    <p:extLst>
      <p:ext uri="{BB962C8B-B14F-4D97-AF65-F5344CB8AC3E}">
        <p14:creationId xmlns:p14="http://schemas.microsoft.com/office/powerpoint/2010/main" val="3000831711"/>
      </p:ext>
    </p:extLst>
  </p:cSld>
  <p:clrMapOvr>
    <a:masterClrMapping/>
  </p:clrMapOvr>
  <p:transition>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457200"/>
            <a:ext cx="7772400" cy="1143000"/>
          </a:xfrm>
        </p:spPr>
        <p:txBody>
          <a:bodyPr/>
          <a:lstStyle/>
          <a:p>
            <a:pPr rtl="0" eaLnBrk="1" hangingPunct="1"/>
            <a:r>
              <a:rPr lang="en-US" sz="6600" dirty="0" smtClean="0">
                <a:latin typeface="Times New Roman" panose="02020603050405020304" pitchFamily="18" charset="0"/>
                <a:cs typeface="Times New Roman" panose="02020603050405020304" pitchFamily="18" charset="0"/>
              </a:rPr>
              <a:t>Gastric Secretion</a:t>
            </a:r>
          </a:p>
        </p:txBody>
      </p:sp>
      <p:sp>
        <p:nvSpPr>
          <p:cNvPr id="6147" name="Rectangle 3"/>
          <p:cNvSpPr>
            <a:spLocks noGrp="1" noChangeArrowheads="1"/>
          </p:cNvSpPr>
          <p:nvPr>
            <p:ph idx="1"/>
          </p:nvPr>
        </p:nvSpPr>
        <p:spPr>
          <a:xfrm>
            <a:off x="76200" y="1447800"/>
            <a:ext cx="9067800" cy="4114800"/>
          </a:xfrm>
        </p:spPr>
        <p:txBody>
          <a:bodyPr/>
          <a:lstStyle/>
          <a:p>
            <a:pPr algn="l" rtl="0" eaLnBrk="1" hangingPunct="1">
              <a:buFontTx/>
              <a:buNone/>
              <a:defRPr/>
            </a:pPr>
            <a:r>
              <a:rPr lang="en-US" b="1" dirty="0" smtClean="0">
                <a:solidFill>
                  <a:srgbClr val="FFFFFF"/>
                </a:solidFill>
                <a:latin typeface="Times New Roman" panose="02020603050405020304" pitchFamily="18" charset="0"/>
                <a:cs typeface="Times New Roman" panose="02020603050405020304" pitchFamily="18" charset="0"/>
              </a:rPr>
              <a:t>The stomach's mucosal lining, the glandular gastric mucosa, contains three main types of glands:</a:t>
            </a:r>
          </a:p>
          <a:p>
            <a:pPr marL="514350" indent="-514350" algn="l" rtl="0" eaLnBrk="1" hangingPunct="1">
              <a:buFont typeface="+mj-lt"/>
              <a:buAutoNum type="arabicPeriod"/>
              <a:defRPr/>
            </a:pPr>
            <a:r>
              <a:rPr lang="en-US" b="1" dirty="0" smtClean="0">
                <a:solidFill>
                  <a:srgbClr val="FFFFFF"/>
                </a:solidFill>
                <a:latin typeface="Times New Roman" panose="02020603050405020304" pitchFamily="18" charset="0"/>
                <a:cs typeface="Times New Roman" panose="02020603050405020304" pitchFamily="18" charset="0"/>
              </a:rPr>
              <a:t>Cardiac Glands</a:t>
            </a:r>
          </a:p>
          <a:p>
            <a:pPr marL="514350" indent="-514350" algn="l" rtl="0" eaLnBrk="1" hangingPunct="1">
              <a:buSzPct val="90000"/>
              <a:buFont typeface="+mj-lt"/>
              <a:buAutoNum type="arabicPeriod"/>
              <a:defRPr/>
            </a:pPr>
            <a:r>
              <a:rPr lang="en-US" b="1" dirty="0" smtClean="0">
                <a:solidFill>
                  <a:srgbClr val="FFFFFF"/>
                </a:solidFill>
                <a:latin typeface="Times New Roman" panose="02020603050405020304" pitchFamily="18" charset="0"/>
                <a:cs typeface="Times New Roman" panose="02020603050405020304" pitchFamily="18" charset="0"/>
              </a:rPr>
              <a:t> Oxyntic glands. They are composed of three types of cells: mucus neck cells, peptic (chief) cells, and parietal cells (Oxyntic cells). These glands are the most abundant gastric glands, found in fundus and corpus</a:t>
            </a:r>
          </a:p>
          <a:p>
            <a:pPr marL="514350" indent="-514350" algn="l" rtl="0" eaLnBrk="1" hangingPunct="1">
              <a:buSzPct val="90000"/>
              <a:buFont typeface="+mj-lt"/>
              <a:buAutoNum type="arabicPeriod"/>
              <a:defRPr/>
            </a:pPr>
            <a:r>
              <a:rPr lang="en-US" b="1" dirty="0" smtClean="0">
                <a:solidFill>
                  <a:srgbClr val="FFFFFF"/>
                </a:solidFill>
                <a:latin typeface="Times New Roman" panose="02020603050405020304" pitchFamily="18" charset="0"/>
                <a:cs typeface="Times New Roman" panose="02020603050405020304" pitchFamily="18" charset="0"/>
              </a:rPr>
              <a:t>Pyloric glands (many G cells)</a:t>
            </a:r>
          </a:p>
        </p:txBody>
      </p:sp>
      <p:sp>
        <p:nvSpPr>
          <p:cNvPr id="4" name="Subtitle 4"/>
          <p:cNvSpPr txBox="1">
            <a:spLocks/>
          </p:cNvSpPr>
          <p:nvPr/>
        </p:nvSpPr>
        <p:spPr bwMode="auto">
          <a:xfrm>
            <a:off x="1981200" y="85725"/>
            <a:ext cx="4800600" cy="7429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defRPr>
            </a:lvl2pPr>
            <a:lvl3pPr marL="1143000" indent="-228600" algn="r" rtl="1" eaLnBrk="0" fontAlgn="base" hangingPunct="0">
              <a:spcBef>
                <a:spcPct val="20000"/>
              </a:spcBef>
              <a:spcAft>
                <a:spcPct val="0"/>
              </a:spcAft>
              <a:buChar char="•"/>
              <a:defRPr sz="2400">
                <a:solidFill>
                  <a:schemeClr val="tx1"/>
                </a:solidFill>
                <a:latin typeface="+mn-lt"/>
              </a:defRPr>
            </a:lvl3pPr>
            <a:lvl4pPr marL="1600200" indent="-228600" algn="r" rtl="1" eaLnBrk="0" fontAlgn="base" hangingPunct="0">
              <a:spcBef>
                <a:spcPct val="20000"/>
              </a:spcBef>
              <a:spcAft>
                <a:spcPct val="0"/>
              </a:spcAft>
              <a:buChar char="–"/>
              <a:defRPr sz="2000">
                <a:solidFill>
                  <a:schemeClr val="tx1"/>
                </a:solidFill>
                <a:latin typeface="+mn-lt"/>
              </a:defRPr>
            </a:lvl4pPr>
            <a:lvl5pPr marL="2057400" indent="-228600" algn="r" rtl="1" eaLnBrk="0" fontAlgn="base" hangingPunct="0">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a:lstStyle>
          <a:p>
            <a:pPr marL="0" indent="0" algn="ctr" rtl="0" eaLnBrk="1" hangingPunct="1">
              <a:buNone/>
            </a:pPr>
            <a:r>
              <a:rPr lang="en-US" sz="2800" b="1" kern="0" dirty="0" smtClean="0">
                <a:latin typeface="Times New Roman" panose="02020603050405020304" pitchFamily="18" charset="0"/>
                <a:cs typeface="Times New Roman" panose="02020603050405020304" pitchFamily="18" charset="0"/>
              </a:rPr>
              <a:t>Chapter 65; pages 821-825</a:t>
            </a:r>
            <a:endParaRPr lang="ar-SA" sz="2800" b="1" kern="0" dirty="0" smtClean="0">
              <a:latin typeface="Times New Roman" panose="02020603050405020304" pitchFamily="18" charset="0"/>
              <a:cs typeface="Times New Roman" panose="02020603050405020304" pitchFamily="18" charset="0"/>
            </a:endParaRPr>
          </a:p>
        </p:txBody>
      </p:sp>
    </p:spTree>
  </p:cSld>
  <p:clrMapOvr>
    <a:masterClrMapping/>
  </p:clrMapOvr>
  <p:transition>
    <p:comb/>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0" y="1066800"/>
            <a:ext cx="9220200" cy="4114800"/>
          </a:xfrm>
        </p:spPr>
        <p:txBody>
          <a:bodyPr/>
          <a:lstStyle/>
          <a:p>
            <a:pPr algn="l" rtl="0"/>
            <a:r>
              <a:rPr lang="en-US" sz="3200" b="1" dirty="0" err="1" smtClean="0">
                <a:solidFill>
                  <a:srgbClr val="FFFFFF"/>
                </a:solidFill>
                <a:latin typeface="Times New Roman" panose="02020603050405020304" pitchFamily="18" charset="0"/>
                <a:cs typeface="Times New Roman" panose="02020603050405020304" pitchFamily="18" charset="0"/>
              </a:rPr>
              <a:t>HCl</a:t>
            </a:r>
            <a:r>
              <a:rPr lang="en-US" sz="3200" b="1" dirty="0" smtClean="0">
                <a:solidFill>
                  <a:srgbClr val="FFFFFF"/>
                </a:solidFill>
                <a:latin typeface="Times New Roman" panose="02020603050405020304" pitchFamily="18" charset="0"/>
                <a:cs typeface="Times New Roman" panose="02020603050405020304" pitchFamily="18" charset="0"/>
              </a:rPr>
              <a:t> is secreted across the parietal cell microvillar membrane and flows out of the intracellular canaliculi into the oxyntic gland lumen. </a:t>
            </a:r>
          </a:p>
          <a:p>
            <a:pPr algn="l" rtl="0"/>
            <a:r>
              <a:rPr lang="en-US" sz="3200" b="1" dirty="0" smtClean="0">
                <a:solidFill>
                  <a:srgbClr val="FFFFFF"/>
                </a:solidFill>
                <a:latin typeface="Times New Roman" panose="02020603050405020304" pitchFamily="18" charset="0"/>
                <a:cs typeface="Times New Roman" panose="02020603050405020304" pitchFamily="18" charset="0"/>
              </a:rPr>
              <a:t>The surface mucous cells line the entire surface of the gastric mucosa and the openings of the cardiac, pyloric, and oxyntic glands. These cells secrete mucus and HCO</a:t>
            </a:r>
            <a:r>
              <a:rPr lang="en-US" sz="3200" b="1" baseline="-25000" dirty="0" smtClean="0">
                <a:solidFill>
                  <a:srgbClr val="FFFFFF"/>
                </a:solidFill>
                <a:latin typeface="Times New Roman" panose="02020603050405020304" pitchFamily="18" charset="0"/>
                <a:cs typeface="Times New Roman" panose="02020603050405020304" pitchFamily="18" charset="0"/>
              </a:rPr>
              <a:t>3</a:t>
            </a:r>
            <a:r>
              <a:rPr lang="en-US" sz="3200" b="1" baseline="30000" dirty="0" smtClean="0">
                <a:solidFill>
                  <a:srgbClr val="FFFFFF"/>
                </a:solidFill>
                <a:latin typeface="Times New Roman" panose="02020603050405020304" pitchFamily="18" charset="0"/>
                <a:cs typeface="Times New Roman" panose="02020603050405020304" pitchFamily="18" charset="0"/>
              </a:rPr>
              <a:t>-</a:t>
            </a:r>
            <a:r>
              <a:rPr lang="en-US" sz="3200" b="1" dirty="0" smtClean="0">
                <a:solidFill>
                  <a:srgbClr val="FFFFFF"/>
                </a:solidFill>
                <a:latin typeface="Times New Roman" panose="02020603050405020304" pitchFamily="18" charset="0"/>
                <a:cs typeface="Times New Roman" panose="02020603050405020304" pitchFamily="18" charset="0"/>
              </a:rPr>
              <a:t> to protect the gastric surface from the acidic environment of the stomach. The distinguishing characteristic of a surface mucous cell is the presence of numerous mucus granules at its apex. </a:t>
            </a:r>
          </a:p>
        </p:txBody>
      </p:sp>
      <p:sp>
        <p:nvSpPr>
          <p:cNvPr id="8" name="TextBox 7"/>
          <p:cNvSpPr txBox="1"/>
          <p:nvPr/>
        </p:nvSpPr>
        <p:spPr>
          <a:xfrm>
            <a:off x="0" y="86380"/>
            <a:ext cx="9144000" cy="707886"/>
          </a:xfrm>
          <a:prstGeom prst="rect">
            <a:avLst/>
          </a:prstGeom>
          <a:noFill/>
        </p:spPr>
        <p:txBody>
          <a:bodyPr wrap="square" rtlCol="1">
            <a:spAutoFit/>
          </a:bodyPr>
          <a:lstStyle/>
          <a:p>
            <a:pPr algn="ctr"/>
            <a:r>
              <a:rPr lang="en-US" sz="4000" b="1" dirty="0" smtClean="0"/>
              <a:t>Structure of a Gastric Oxyntic Gland </a:t>
            </a:r>
            <a:endParaRPr lang="ar-SA" sz="4000" b="1" dirty="0"/>
          </a:p>
        </p:txBody>
      </p:sp>
    </p:spTree>
  </p:cSld>
  <p:clrMapOvr>
    <a:masterClrMapping/>
  </p:clrMapOvr>
  <p:transition>
    <p:comb/>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304800"/>
            <a:ext cx="7772400" cy="1143000"/>
          </a:xfrm>
        </p:spPr>
        <p:txBody>
          <a:bodyPr/>
          <a:lstStyle/>
          <a:p>
            <a:pPr eaLnBrk="1" hangingPunct="1"/>
            <a:r>
              <a:rPr lang="en-US" sz="4400" dirty="0" smtClean="0">
                <a:latin typeface="Times New Roman" panose="02020603050405020304" pitchFamily="18" charset="0"/>
                <a:cs typeface="Times New Roman" panose="02020603050405020304" pitchFamily="18" charset="0"/>
              </a:rPr>
              <a:t>Structure of a Gastric Oxyntic Gland </a:t>
            </a:r>
            <a:endParaRPr lang="ar-SA" sz="4400" dirty="0" smtClean="0">
              <a:latin typeface="Times New Roman" panose="02020603050405020304" pitchFamily="18" charset="0"/>
              <a:cs typeface="Times New Roman" panose="02020603050405020304" pitchFamily="18" charset="0"/>
            </a:endParaRPr>
          </a:p>
        </p:txBody>
      </p:sp>
      <p:pic>
        <p:nvPicPr>
          <p:cNvPr id="6" name="Content Placeholder 5" descr="DA7C26FF4.png"/>
          <p:cNvPicPr>
            <a:picLocks noGrp="1" noChangeAspect="1"/>
          </p:cNvPicPr>
          <p:nvPr>
            <p:ph idx="1"/>
          </p:nvPr>
        </p:nvPicPr>
        <p:blipFill>
          <a:blip r:embed="rId2" cstate="print"/>
          <a:stretch>
            <a:fillRect/>
          </a:stretch>
        </p:blipFill>
        <p:spPr>
          <a:xfrm>
            <a:off x="2505480" y="1478202"/>
            <a:ext cx="3895320" cy="5227398"/>
          </a:xfrm>
          <a:prstGeom prst="rect">
            <a:avLst/>
          </a:prstGeom>
        </p:spPr>
      </p:pic>
    </p:spTree>
  </p:cSld>
  <p:clrMapOvr>
    <a:masterClrMapping/>
  </p:clrMapOvr>
  <p:transition>
    <p:comb/>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152400"/>
            <a:ext cx="8229600" cy="762000"/>
          </a:xfrm>
        </p:spPr>
        <p:txBody>
          <a:bodyPr/>
          <a:lstStyle/>
          <a:p>
            <a:pPr rtl="0" eaLnBrk="1" hangingPunct="1"/>
            <a:r>
              <a:rPr lang="en-US" sz="5400" dirty="0" smtClean="0">
                <a:latin typeface="Times New Roman" panose="02020603050405020304" pitchFamily="18" charset="0"/>
                <a:cs typeface="Times New Roman" panose="02020603050405020304" pitchFamily="18" charset="0"/>
              </a:rPr>
              <a:t>Types of Cells</a:t>
            </a:r>
          </a:p>
        </p:txBody>
      </p:sp>
      <p:sp>
        <p:nvSpPr>
          <p:cNvPr id="20483" name="Rectangle 3"/>
          <p:cNvSpPr>
            <a:spLocks noGrp="1" noChangeArrowheads="1"/>
          </p:cNvSpPr>
          <p:nvPr>
            <p:ph idx="1"/>
          </p:nvPr>
        </p:nvSpPr>
        <p:spPr>
          <a:xfrm>
            <a:off x="0" y="838200"/>
            <a:ext cx="9067800" cy="4953000"/>
          </a:xfrm>
        </p:spPr>
        <p:txBody>
          <a:bodyPr/>
          <a:lstStyle/>
          <a:p>
            <a:pPr algn="l" rtl="0" eaLnBrk="1" hangingPunct="1">
              <a:buClr>
                <a:srgbClr val="FF0000"/>
              </a:buClr>
              <a:buSzPct val="90000"/>
              <a:buFont typeface="Wingdings" pitchFamily="2" charset="2"/>
              <a:buChar char="v"/>
            </a:pPr>
            <a:r>
              <a:rPr lang="en-US" b="1" dirty="0" smtClean="0">
                <a:solidFill>
                  <a:srgbClr val="FFFFFF"/>
                </a:solidFill>
                <a:latin typeface="Times New Roman" panose="02020603050405020304" pitchFamily="18" charset="0"/>
                <a:cs typeface="Times New Roman" panose="02020603050405020304" pitchFamily="18" charset="0"/>
              </a:rPr>
              <a:t>Parietal cells (oxyntic cells): most distinctive cells in stomach (HCl &amp; intrinsic factor).</a:t>
            </a:r>
          </a:p>
          <a:p>
            <a:pPr algn="l" rtl="0" eaLnBrk="1" hangingPunct="1">
              <a:buClr>
                <a:srgbClr val="FF0000"/>
              </a:buClr>
              <a:buSzPct val="90000"/>
              <a:buFont typeface="Wingdings" pitchFamily="2" charset="2"/>
              <a:buChar char="v"/>
            </a:pPr>
            <a:r>
              <a:rPr lang="en-US" b="1" dirty="0" smtClean="0">
                <a:solidFill>
                  <a:srgbClr val="FFFFFF"/>
                </a:solidFill>
                <a:latin typeface="Times New Roman" panose="02020603050405020304" pitchFamily="18" charset="0"/>
                <a:cs typeface="Times New Roman" panose="02020603050405020304" pitchFamily="18" charset="0"/>
              </a:rPr>
              <a:t>Chief cells (peptic cells), they are available in oxyntic glands and few in pyloric glands (pepsinogen). </a:t>
            </a:r>
          </a:p>
          <a:p>
            <a:pPr algn="l" rtl="0" eaLnBrk="1" hangingPunct="1">
              <a:buClr>
                <a:srgbClr val="FF0000"/>
              </a:buClr>
              <a:buSzPct val="90000"/>
              <a:buFont typeface="Wingdings" pitchFamily="2" charset="2"/>
              <a:buChar char="v"/>
            </a:pPr>
            <a:r>
              <a:rPr lang="en-US" b="1" dirty="0" smtClean="0">
                <a:solidFill>
                  <a:srgbClr val="FFFFFF"/>
                </a:solidFill>
                <a:latin typeface="Times New Roman" panose="02020603050405020304" pitchFamily="18" charset="0"/>
                <a:cs typeface="Times New Roman" panose="02020603050405020304" pitchFamily="18" charset="0"/>
              </a:rPr>
              <a:t>Mucus neck cells: HCO</a:t>
            </a:r>
            <a:r>
              <a:rPr lang="en-US" b="1" baseline="-25000" dirty="0" smtClean="0">
                <a:solidFill>
                  <a:srgbClr val="FFFFFF"/>
                </a:solidFill>
                <a:latin typeface="Times New Roman" panose="02020603050405020304" pitchFamily="18" charset="0"/>
                <a:cs typeface="Times New Roman" panose="02020603050405020304" pitchFamily="18" charset="0"/>
              </a:rPr>
              <a:t>3</a:t>
            </a:r>
            <a:r>
              <a:rPr lang="en-US" b="1" baseline="30000" dirty="0" smtClean="0">
                <a:solidFill>
                  <a:srgbClr val="FFFFFF"/>
                </a:solidFill>
                <a:latin typeface="Times New Roman" panose="02020603050405020304" pitchFamily="18" charset="0"/>
                <a:cs typeface="Times New Roman" panose="02020603050405020304" pitchFamily="18" charset="0"/>
              </a:rPr>
              <a:t>-</a:t>
            </a:r>
            <a:r>
              <a:rPr lang="en-US" b="1" dirty="0" smtClean="0">
                <a:solidFill>
                  <a:srgbClr val="FFFFFF"/>
                </a:solidFill>
                <a:latin typeface="Times New Roman" panose="02020603050405020304" pitchFamily="18" charset="0"/>
                <a:cs typeface="Times New Roman" panose="02020603050405020304" pitchFamily="18" charset="0"/>
              </a:rPr>
              <a:t> and mucus. </a:t>
            </a:r>
          </a:p>
          <a:p>
            <a:pPr algn="l" rtl="0" eaLnBrk="1" hangingPunct="1">
              <a:buClr>
                <a:srgbClr val="FF0000"/>
              </a:buClr>
              <a:buSzPct val="90000"/>
              <a:buFont typeface="Wingdings" pitchFamily="2" charset="2"/>
              <a:buChar char="v"/>
            </a:pPr>
            <a:r>
              <a:rPr lang="en-US" b="1" dirty="0" smtClean="0">
                <a:solidFill>
                  <a:srgbClr val="FFFFFF"/>
                </a:solidFill>
                <a:latin typeface="Times New Roman" panose="02020603050405020304" pitchFamily="18" charset="0"/>
                <a:cs typeface="Times New Roman" panose="02020603050405020304" pitchFamily="18" charset="0"/>
              </a:rPr>
              <a:t>G Cells: Gastrin (hormone), increases </a:t>
            </a:r>
            <a:r>
              <a:rPr lang="en-US" b="1" dirty="0" err="1" smtClean="0">
                <a:solidFill>
                  <a:srgbClr val="FFFFFF"/>
                </a:solidFill>
                <a:latin typeface="Times New Roman" panose="02020603050405020304" pitchFamily="18" charset="0"/>
                <a:cs typeface="Times New Roman" panose="02020603050405020304" pitchFamily="18" charset="0"/>
              </a:rPr>
              <a:t>HCl</a:t>
            </a:r>
            <a:r>
              <a:rPr lang="en-US" b="1" dirty="0" smtClean="0">
                <a:solidFill>
                  <a:srgbClr val="FFFFFF"/>
                </a:solidFill>
                <a:latin typeface="Times New Roman" panose="02020603050405020304" pitchFamily="18" charset="0"/>
                <a:cs typeface="Times New Roman" panose="02020603050405020304" pitchFamily="18" charset="0"/>
              </a:rPr>
              <a:t> secretion from Parietal cells. </a:t>
            </a:r>
          </a:p>
          <a:p>
            <a:pPr algn="l" rtl="0" eaLnBrk="1" hangingPunct="1">
              <a:buClr>
                <a:srgbClr val="FF0000"/>
              </a:buClr>
              <a:buSzPct val="90000"/>
              <a:buFont typeface="Wingdings" pitchFamily="2" charset="2"/>
              <a:buChar char="v"/>
            </a:pPr>
            <a:r>
              <a:rPr lang="en-US" b="1" dirty="0" smtClean="0">
                <a:solidFill>
                  <a:srgbClr val="FFFFFF"/>
                </a:solidFill>
                <a:latin typeface="Times New Roman" panose="02020603050405020304" pitchFamily="18" charset="0"/>
                <a:cs typeface="Times New Roman" panose="02020603050405020304" pitchFamily="18" charset="0"/>
              </a:rPr>
              <a:t>D Cells: Somatostatin (in the antrum part of the stomach) decreases </a:t>
            </a:r>
            <a:r>
              <a:rPr lang="en-US" b="1" dirty="0" err="1" smtClean="0">
                <a:solidFill>
                  <a:srgbClr val="FFFFFF"/>
                </a:solidFill>
                <a:latin typeface="Times New Roman" panose="02020603050405020304" pitchFamily="18" charset="0"/>
                <a:cs typeface="Times New Roman" panose="02020603050405020304" pitchFamily="18" charset="0"/>
              </a:rPr>
              <a:t>HCl</a:t>
            </a:r>
            <a:r>
              <a:rPr lang="en-US" b="1" dirty="0" smtClean="0">
                <a:solidFill>
                  <a:srgbClr val="FFFFFF"/>
                </a:solidFill>
                <a:latin typeface="Times New Roman" panose="02020603050405020304" pitchFamily="18" charset="0"/>
                <a:cs typeface="Times New Roman" panose="02020603050405020304" pitchFamily="18" charset="0"/>
              </a:rPr>
              <a:t> secretion.</a:t>
            </a:r>
          </a:p>
          <a:p>
            <a:pPr algn="l" rtl="0" eaLnBrk="1" hangingPunct="1">
              <a:buClr>
                <a:srgbClr val="FF0000"/>
              </a:buClr>
              <a:buSzPct val="90000"/>
              <a:buFont typeface="Wingdings" pitchFamily="2" charset="2"/>
              <a:buChar char="v"/>
            </a:pPr>
            <a:r>
              <a:rPr lang="en-US" b="1" dirty="0" smtClean="0">
                <a:solidFill>
                  <a:srgbClr val="FFFFFF"/>
                </a:solidFill>
                <a:latin typeface="Times New Roman" panose="02020603050405020304" pitchFamily="18" charset="0"/>
                <a:cs typeface="Times New Roman" panose="02020603050405020304" pitchFamily="18" charset="0"/>
              </a:rPr>
              <a:t>Enterochromaffin-like cell: Histamine</a:t>
            </a:r>
          </a:p>
        </p:txBody>
      </p:sp>
    </p:spTree>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8_9"/>
          <p:cNvPicPr>
            <a:picLocks noChangeAspect="1" noChangeArrowheads="1"/>
          </p:cNvPicPr>
          <p:nvPr/>
        </p:nvPicPr>
        <p:blipFill>
          <a:blip r:embed="rId2" cstate="print"/>
          <a:srcRect/>
          <a:stretch>
            <a:fillRect/>
          </a:stretch>
        </p:blipFill>
        <p:spPr bwMode="auto">
          <a:xfrm>
            <a:off x="4648200" y="3657600"/>
            <a:ext cx="4343400" cy="2895600"/>
          </a:xfrm>
          <a:prstGeom prst="rect">
            <a:avLst/>
          </a:prstGeom>
          <a:noFill/>
          <a:ln w="9525">
            <a:noFill/>
            <a:miter lim="800000"/>
            <a:headEnd/>
            <a:tailEnd/>
          </a:ln>
        </p:spPr>
      </p:pic>
      <p:sp>
        <p:nvSpPr>
          <p:cNvPr id="5123" name="Title 2"/>
          <p:cNvSpPr>
            <a:spLocks noGrp="1"/>
          </p:cNvSpPr>
          <p:nvPr>
            <p:ph type="title"/>
          </p:nvPr>
        </p:nvSpPr>
        <p:spPr>
          <a:xfrm>
            <a:off x="685800" y="0"/>
            <a:ext cx="7772400" cy="1143000"/>
          </a:xfrm>
        </p:spPr>
        <p:txBody>
          <a:bodyPr/>
          <a:lstStyle/>
          <a:p>
            <a:pPr eaLnBrk="1" hangingPunct="1"/>
            <a:r>
              <a:rPr lang="en-US" sz="3200" dirty="0" smtClean="0">
                <a:latin typeface="Times New Roman" panose="02020603050405020304" pitchFamily="18" charset="0"/>
                <a:cs typeface="Times New Roman" panose="02020603050405020304" pitchFamily="18" charset="0"/>
              </a:rPr>
              <a:t>Anatomically and Physiologically Divisions of the Stomach</a:t>
            </a:r>
            <a:endParaRPr lang="ar-SA" sz="3200" dirty="0" smtClean="0">
              <a:latin typeface="Times New Roman" panose="02020603050405020304" pitchFamily="18" charset="0"/>
              <a:cs typeface="Times New Roman" panose="02020603050405020304" pitchFamily="18" charset="0"/>
            </a:endParaRPr>
          </a:p>
        </p:txBody>
      </p:sp>
      <p:sp>
        <p:nvSpPr>
          <p:cNvPr id="4" name="Rectangle 3"/>
          <p:cNvSpPr/>
          <p:nvPr/>
        </p:nvSpPr>
        <p:spPr>
          <a:xfrm>
            <a:off x="0" y="990600"/>
            <a:ext cx="9144000" cy="3108543"/>
          </a:xfrm>
          <a:prstGeom prst="rect">
            <a:avLst/>
          </a:prstGeom>
        </p:spPr>
        <p:txBody>
          <a:bodyPr wrap="square">
            <a:spAutoFit/>
          </a:bodyPr>
          <a:lstStyle/>
          <a:p>
            <a:r>
              <a:rPr lang="en-US" sz="2800" b="1" u="sng" dirty="0" smtClean="0"/>
              <a:t>Anatomically</a:t>
            </a:r>
            <a:r>
              <a:rPr lang="en-US" sz="2800" b="1" dirty="0" smtClean="0">
                <a:solidFill>
                  <a:srgbClr val="FFFFFF"/>
                </a:solidFill>
              </a:rPr>
              <a:t> the stomach is composed of the </a:t>
            </a:r>
            <a:r>
              <a:rPr lang="en-US" sz="2800" b="1" dirty="0" smtClean="0">
                <a:solidFill>
                  <a:srgbClr val="FFFF00"/>
                </a:solidFill>
              </a:rPr>
              <a:t>fundus,</a:t>
            </a:r>
            <a:r>
              <a:rPr lang="en-US" sz="2800" b="1" dirty="0" smtClean="0">
                <a:solidFill>
                  <a:srgbClr val="FFFFFF"/>
                </a:solidFill>
              </a:rPr>
              <a:t> </a:t>
            </a:r>
            <a:r>
              <a:rPr lang="en-US" sz="2800" b="1" dirty="0" smtClean="0"/>
              <a:t>body and the antrum</a:t>
            </a:r>
            <a:r>
              <a:rPr lang="en-US" sz="2800" b="1" dirty="0" smtClean="0">
                <a:solidFill>
                  <a:srgbClr val="FFFFFF"/>
                </a:solidFill>
              </a:rPr>
              <a:t>. </a:t>
            </a:r>
            <a:r>
              <a:rPr lang="en-US" sz="2800" b="1" u="sng" dirty="0" smtClean="0"/>
              <a:t>Physiologically</a:t>
            </a:r>
            <a:r>
              <a:rPr lang="en-US" sz="2800" b="1" dirty="0" smtClean="0">
                <a:solidFill>
                  <a:srgbClr val="FFFFFF"/>
                </a:solidFill>
              </a:rPr>
              <a:t>, it is composed of the orad portion (fundus and upper two thirds of the body)- </a:t>
            </a:r>
            <a:r>
              <a:rPr lang="en-US" sz="2800" b="1" kern="0" dirty="0" smtClean="0"/>
              <a:t>Reservoir part (tonic contraction) </a:t>
            </a:r>
            <a:r>
              <a:rPr lang="en-US" sz="2800" b="1" dirty="0" smtClean="0">
                <a:solidFill>
                  <a:srgbClr val="FFFFFF"/>
                </a:solidFill>
              </a:rPr>
              <a:t>and the caudad (lower third of the body plus antrum)-</a:t>
            </a:r>
            <a:r>
              <a:rPr lang="en-US" sz="2800" b="1" kern="0" dirty="0" smtClean="0"/>
              <a:t>Antral pump (phasic contraction).</a:t>
            </a:r>
          </a:p>
          <a:p>
            <a:pPr lvl="0"/>
            <a:endParaRPr lang="en-US" sz="2800" dirty="0"/>
          </a:p>
        </p:txBody>
      </p:sp>
      <p:pic>
        <p:nvPicPr>
          <p:cNvPr id="6" name="Picture 3" descr="26-24"/>
          <p:cNvPicPr>
            <a:picLocks noChangeAspect="1" noChangeArrowheads="1"/>
          </p:cNvPicPr>
          <p:nvPr/>
        </p:nvPicPr>
        <p:blipFill>
          <a:blip r:embed="rId3" cstate="print"/>
          <a:srcRect/>
          <a:stretch>
            <a:fillRect/>
          </a:stretch>
        </p:blipFill>
        <p:spPr>
          <a:xfrm>
            <a:off x="152401" y="3657600"/>
            <a:ext cx="4473954" cy="2906713"/>
          </a:xfrm>
          <a:prstGeom prst="rect">
            <a:avLst/>
          </a:prstGeom>
          <a:noFill/>
        </p:spPr>
      </p:pic>
    </p:spTree>
  </p:cSld>
  <p:clrMapOvr>
    <a:masterClrMapping/>
  </p:clrMapOvr>
  <p:transition>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8_14"/>
          <p:cNvPicPr>
            <a:picLocks noChangeAspect="1" noChangeArrowheads="1"/>
          </p:cNvPicPr>
          <p:nvPr/>
        </p:nvPicPr>
        <p:blipFill>
          <a:blip r:embed="rId2" cstate="print"/>
          <a:srcRect/>
          <a:stretch>
            <a:fillRect/>
          </a:stretch>
        </p:blipFill>
        <p:spPr bwMode="auto">
          <a:xfrm>
            <a:off x="152400" y="1797050"/>
            <a:ext cx="8763000" cy="4070350"/>
          </a:xfrm>
          <a:prstGeom prst="rect">
            <a:avLst/>
          </a:prstGeom>
          <a:noFill/>
          <a:ln w="9525">
            <a:noFill/>
            <a:miter lim="800000"/>
            <a:headEnd/>
            <a:tailEnd/>
          </a:ln>
        </p:spPr>
      </p:pic>
      <p:sp>
        <p:nvSpPr>
          <p:cNvPr id="21507" name="Title 2"/>
          <p:cNvSpPr>
            <a:spLocks noGrp="1"/>
          </p:cNvSpPr>
          <p:nvPr>
            <p:ph type="title"/>
          </p:nvPr>
        </p:nvSpPr>
        <p:spPr>
          <a:xfrm>
            <a:off x="76200" y="228600"/>
            <a:ext cx="8991600" cy="1143000"/>
          </a:xfrm>
        </p:spPr>
        <p:txBody>
          <a:bodyPr/>
          <a:lstStyle/>
          <a:p>
            <a:pPr eaLnBrk="1" hangingPunct="1"/>
            <a:r>
              <a:rPr lang="en-US" sz="4800" dirty="0" smtClean="0">
                <a:latin typeface="Times New Roman" panose="02020603050405020304" pitchFamily="18" charset="0"/>
                <a:cs typeface="Times New Roman" panose="02020603050405020304" pitchFamily="18" charset="0"/>
              </a:rPr>
              <a:t>The Normal Locations of Gastric Cells</a:t>
            </a:r>
            <a:endParaRPr lang="ar-SA" sz="4800" dirty="0" smtClean="0">
              <a:latin typeface="Times New Roman" panose="02020603050405020304" pitchFamily="18" charset="0"/>
              <a:cs typeface="Times New Roman" panose="02020603050405020304" pitchFamily="18" charset="0"/>
            </a:endParaRPr>
          </a:p>
        </p:txBody>
      </p:sp>
    </p:spTree>
  </p:cSld>
  <p:clrMapOvr>
    <a:masterClrMapping/>
  </p:clrMapOvr>
  <p:transition>
    <p:comb/>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04800"/>
            <a:ext cx="7772400" cy="1143000"/>
          </a:xfrm>
        </p:spPr>
        <p:txBody>
          <a:bodyPr/>
          <a:lstStyle/>
          <a:p>
            <a:pPr rtl="0" eaLnBrk="1" hangingPunct="1"/>
            <a:r>
              <a:rPr lang="en-US" sz="8000" dirty="0" smtClean="0">
                <a:latin typeface="Times New Roman" panose="02020603050405020304" pitchFamily="18" charset="0"/>
                <a:cs typeface="Times New Roman" panose="02020603050405020304" pitchFamily="18" charset="0"/>
              </a:rPr>
              <a:t>Gastric juice:</a:t>
            </a:r>
          </a:p>
        </p:txBody>
      </p:sp>
      <p:sp>
        <p:nvSpPr>
          <p:cNvPr id="22531" name="Rectangle 3"/>
          <p:cNvSpPr>
            <a:spLocks noGrp="1" noChangeArrowheads="1"/>
          </p:cNvSpPr>
          <p:nvPr>
            <p:ph idx="1"/>
          </p:nvPr>
        </p:nvSpPr>
        <p:spPr/>
        <p:txBody>
          <a:bodyPr/>
          <a:lstStyle/>
          <a:p>
            <a:pPr algn="l" rtl="0" eaLnBrk="1" hangingPunct="1"/>
            <a:r>
              <a:rPr lang="en-US" sz="4400" b="1" dirty="0" smtClean="0">
                <a:solidFill>
                  <a:srgbClr val="FFFFFF"/>
                </a:solidFill>
                <a:latin typeface="Times New Roman" panose="02020603050405020304" pitchFamily="18" charset="0"/>
                <a:cs typeface="Times New Roman" panose="02020603050405020304" pitchFamily="18" charset="0"/>
              </a:rPr>
              <a:t>HCL</a:t>
            </a:r>
          </a:p>
          <a:p>
            <a:pPr algn="l" rtl="0" eaLnBrk="1" hangingPunct="1"/>
            <a:r>
              <a:rPr lang="en-US" sz="4400" b="1" dirty="0" smtClean="0">
                <a:solidFill>
                  <a:srgbClr val="FFFFFF"/>
                </a:solidFill>
                <a:latin typeface="Times New Roman" panose="02020603050405020304" pitchFamily="18" charset="0"/>
                <a:cs typeface="Times New Roman" panose="02020603050405020304" pitchFamily="18" charset="0"/>
              </a:rPr>
              <a:t>Pepsinogen</a:t>
            </a:r>
          </a:p>
          <a:p>
            <a:pPr algn="l" rtl="0" eaLnBrk="1" hangingPunct="1"/>
            <a:r>
              <a:rPr lang="en-US" sz="4400" b="1" dirty="0" smtClean="0">
                <a:solidFill>
                  <a:srgbClr val="FFFFFF"/>
                </a:solidFill>
                <a:latin typeface="Times New Roman" panose="02020603050405020304" pitchFamily="18" charset="0"/>
                <a:cs typeface="Times New Roman" panose="02020603050405020304" pitchFamily="18" charset="0"/>
              </a:rPr>
              <a:t>Electrolytes </a:t>
            </a:r>
          </a:p>
          <a:p>
            <a:pPr algn="l" rtl="0" eaLnBrk="1" hangingPunct="1"/>
            <a:r>
              <a:rPr lang="en-US" sz="4400" b="1" dirty="0" smtClean="0">
                <a:solidFill>
                  <a:srgbClr val="FFFFFF"/>
                </a:solidFill>
                <a:latin typeface="Times New Roman" panose="02020603050405020304" pitchFamily="18" charset="0"/>
                <a:cs typeface="Times New Roman" panose="02020603050405020304" pitchFamily="18" charset="0"/>
              </a:rPr>
              <a:t>Intrinsic factor</a:t>
            </a:r>
          </a:p>
          <a:p>
            <a:pPr algn="l" rtl="0" eaLnBrk="1" hangingPunct="1"/>
            <a:r>
              <a:rPr lang="en-US" sz="4400" b="1" dirty="0" smtClean="0">
                <a:solidFill>
                  <a:srgbClr val="FFFFFF"/>
                </a:solidFill>
                <a:latin typeface="Times New Roman" panose="02020603050405020304" pitchFamily="18" charset="0"/>
                <a:cs typeface="Times New Roman" panose="02020603050405020304" pitchFamily="18" charset="0"/>
              </a:rPr>
              <a:t>Mucus (mucus gel layer)</a:t>
            </a:r>
          </a:p>
        </p:txBody>
      </p:sp>
    </p:spTree>
  </p:cSld>
  <p:clrMapOvr>
    <a:masterClrMapping/>
  </p:clrMapOvr>
  <p:transition>
    <p:comb/>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68547" y="25879"/>
            <a:ext cx="7772400" cy="1143000"/>
          </a:xfrm>
        </p:spPr>
        <p:txBody>
          <a:bodyPr/>
          <a:lstStyle/>
          <a:p>
            <a:pPr rtl="0" eaLnBrk="1" hangingPunct="1"/>
            <a:r>
              <a:rPr lang="en-US" dirty="0" smtClean="0">
                <a:latin typeface="Times New Roman" panose="02020603050405020304" pitchFamily="18" charset="0"/>
                <a:cs typeface="Times New Roman" panose="02020603050405020304" pitchFamily="18" charset="0"/>
              </a:rPr>
              <a:t>Mechanism for secretion of hydrochloric acid (</a:t>
            </a:r>
            <a:r>
              <a:rPr lang="en-US" dirty="0" err="1" smtClean="0">
                <a:latin typeface="Times New Roman" panose="02020603050405020304" pitchFamily="18" charset="0"/>
                <a:cs typeface="Times New Roman" panose="02020603050405020304" pitchFamily="18" charset="0"/>
              </a:rPr>
              <a:t>HCl</a:t>
            </a:r>
            <a:r>
              <a:rPr lang="en-US" dirty="0" smtClean="0">
                <a:latin typeface="Times New Roman" panose="02020603050405020304" pitchFamily="18" charset="0"/>
                <a:cs typeface="Times New Roman" panose="02020603050405020304" pitchFamily="18" charset="0"/>
              </a:rPr>
              <a:t>)</a:t>
            </a:r>
            <a:endParaRPr lang="ar-SA" dirty="0" smtClean="0">
              <a:latin typeface="Times New Roman" panose="02020603050405020304" pitchFamily="18" charset="0"/>
              <a:cs typeface="Times New Roman" panose="02020603050405020304" pitchFamily="18" charset="0"/>
            </a:endParaRPr>
          </a:p>
        </p:txBody>
      </p:sp>
      <p:sp>
        <p:nvSpPr>
          <p:cNvPr id="23555" name="Content Placeholder 2"/>
          <p:cNvSpPr>
            <a:spLocks noGrp="1"/>
          </p:cNvSpPr>
          <p:nvPr>
            <p:ph sz="half" idx="1"/>
          </p:nvPr>
        </p:nvSpPr>
        <p:spPr>
          <a:xfrm>
            <a:off x="76200" y="1447800"/>
            <a:ext cx="4191000" cy="4114800"/>
          </a:xfrm>
        </p:spPr>
        <p:txBody>
          <a:bodyPr/>
          <a:lstStyle/>
          <a:p>
            <a:pPr marL="457200" indent="-457200" algn="l" rtl="0" eaLnBrk="1" hangingPunct="1">
              <a:buFont typeface="Garamond" pitchFamily="18" charset="0"/>
              <a:buAutoNum type="arabicPeriod"/>
            </a:pPr>
            <a:r>
              <a:rPr lang="en-US" b="1" dirty="0" smtClean="0">
                <a:solidFill>
                  <a:srgbClr val="FFFFFF"/>
                </a:solidFill>
                <a:latin typeface="Times New Roman" panose="02020603050405020304" pitchFamily="18" charset="0"/>
                <a:cs typeface="Times New Roman" panose="02020603050405020304" pitchFamily="18" charset="0"/>
              </a:rPr>
              <a:t>Chloride ion is actively transported from the cytoplasm of the parietal cell into the lumen of the canaliculus, and sodium ions are actively transported out of the canaliculus into the cytoplasm of the parietal cell.</a:t>
            </a:r>
          </a:p>
        </p:txBody>
      </p:sp>
      <p:sp>
        <p:nvSpPr>
          <p:cNvPr id="2" name="Content Placeholder 1"/>
          <p:cNvSpPr>
            <a:spLocks noGrp="1"/>
          </p:cNvSpPr>
          <p:nvPr>
            <p:ph sz="half" idx="2"/>
          </p:nvPr>
        </p:nvSpPr>
        <p:spPr/>
        <p:txBody>
          <a:bodyPr/>
          <a:lstStyle/>
          <a:p>
            <a:endParaRPr lang="en-US"/>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08436" y="1676400"/>
            <a:ext cx="4935563" cy="452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76200"/>
            <a:ext cx="7772400" cy="1143000"/>
          </a:xfrm>
        </p:spPr>
        <p:txBody>
          <a:bodyPr/>
          <a:lstStyle/>
          <a:p>
            <a:pPr rtl="0"/>
            <a:r>
              <a:rPr lang="en-US" dirty="0" smtClean="0">
                <a:latin typeface="Times New Roman" panose="02020603050405020304" pitchFamily="18" charset="0"/>
                <a:cs typeface="Times New Roman" panose="02020603050405020304" pitchFamily="18" charset="0"/>
              </a:rPr>
              <a:t>Mechanism for secretion of hydrochloric acid (continued)</a:t>
            </a:r>
            <a:endParaRPr lang="ar-SA"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0" y="1219200"/>
            <a:ext cx="4800600" cy="5638800"/>
          </a:xfrm>
        </p:spPr>
        <p:txBody>
          <a:bodyPr/>
          <a:lstStyle/>
          <a:p>
            <a:pPr marL="457200" indent="-457200" algn="l" rtl="0" eaLnBrk="1" hangingPunct="1">
              <a:buNone/>
            </a:pPr>
            <a:r>
              <a:rPr lang="en-US" sz="2200" b="1" dirty="0" smtClean="0">
                <a:solidFill>
                  <a:srgbClr val="FFFFFF"/>
                </a:solidFill>
                <a:latin typeface="Times New Roman" panose="02020603050405020304" pitchFamily="18" charset="0"/>
                <a:cs typeface="Times New Roman" panose="02020603050405020304" pitchFamily="18" charset="0"/>
              </a:rPr>
              <a:t>2. Water becomes dissociated into </a:t>
            </a:r>
            <a:r>
              <a:rPr lang="en-US" sz="2200" b="1" i="1" dirty="0" smtClean="0">
                <a:solidFill>
                  <a:srgbClr val="FFFFFF"/>
                </a:solidFill>
                <a:latin typeface="Times New Roman" panose="02020603050405020304" pitchFamily="18" charset="0"/>
                <a:cs typeface="Times New Roman" panose="02020603050405020304" pitchFamily="18" charset="0"/>
              </a:rPr>
              <a:t>hydrogen ions </a:t>
            </a:r>
            <a:r>
              <a:rPr lang="en-US" sz="2200" b="1" dirty="0" smtClean="0">
                <a:solidFill>
                  <a:srgbClr val="FFFFFF"/>
                </a:solidFill>
                <a:latin typeface="Times New Roman" panose="02020603050405020304" pitchFamily="18" charset="0"/>
                <a:cs typeface="Times New Roman" panose="02020603050405020304" pitchFamily="18" charset="0"/>
              </a:rPr>
              <a:t>and </a:t>
            </a:r>
            <a:r>
              <a:rPr lang="en-US" sz="2200" b="1" i="1" dirty="0" smtClean="0">
                <a:solidFill>
                  <a:srgbClr val="FFFFFF"/>
                </a:solidFill>
                <a:latin typeface="Times New Roman" panose="02020603050405020304" pitchFamily="18" charset="0"/>
                <a:cs typeface="Times New Roman" panose="02020603050405020304" pitchFamily="18" charset="0"/>
              </a:rPr>
              <a:t>hydroxyl ions in the cell cytoplasm. The </a:t>
            </a:r>
            <a:r>
              <a:rPr lang="en-US" sz="2200" b="1" dirty="0" smtClean="0">
                <a:solidFill>
                  <a:srgbClr val="FFFFFF"/>
                </a:solidFill>
                <a:latin typeface="Times New Roman" panose="02020603050405020304" pitchFamily="18" charset="0"/>
                <a:cs typeface="Times New Roman" panose="02020603050405020304" pitchFamily="18" charset="0"/>
              </a:rPr>
              <a:t>hydrogen ions are then actively secreted into the </a:t>
            </a:r>
            <a:r>
              <a:rPr lang="en-US" sz="2200" b="1" dirty="0" err="1" smtClean="0">
                <a:solidFill>
                  <a:srgbClr val="FFFFFF"/>
                </a:solidFill>
                <a:latin typeface="Times New Roman" panose="02020603050405020304" pitchFamily="18" charset="0"/>
                <a:cs typeface="Times New Roman" panose="02020603050405020304" pitchFamily="18" charset="0"/>
              </a:rPr>
              <a:t>canaliculus</a:t>
            </a:r>
            <a:r>
              <a:rPr lang="en-US" sz="2200" b="1" dirty="0" smtClean="0">
                <a:solidFill>
                  <a:srgbClr val="FFFFFF"/>
                </a:solidFill>
                <a:latin typeface="Times New Roman" panose="02020603050405020304" pitchFamily="18" charset="0"/>
                <a:cs typeface="Times New Roman" panose="02020603050405020304" pitchFamily="18" charset="0"/>
              </a:rPr>
              <a:t> in exchange for potassium ions. </a:t>
            </a:r>
          </a:p>
          <a:p>
            <a:pPr marL="457200" indent="-457200" algn="l" rtl="0" eaLnBrk="1" hangingPunct="1">
              <a:buNone/>
            </a:pPr>
            <a:r>
              <a:rPr lang="en-US" sz="2200" b="1" dirty="0" smtClean="0">
                <a:solidFill>
                  <a:srgbClr val="FFFFFF"/>
                </a:solidFill>
                <a:latin typeface="Times New Roman" panose="02020603050405020304" pitchFamily="18" charset="0"/>
                <a:cs typeface="Times New Roman" panose="02020603050405020304" pitchFamily="18" charset="0"/>
              </a:rPr>
              <a:t>3. Carbon dioxide, either formed during metabolism in the cell or entering the cell from the blood, combines under the influence of carbonic </a:t>
            </a:r>
            <a:r>
              <a:rPr lang="en-US" sz="2200" b="1" dirty="0" err="1" smtClean="0">
                <a:solidFill>
                  <a:srgbClr val="FFFFFF"/>
                </a:solidFill>
                <a:latin typeface="Times New Roman" panose="02020603050405020304" pitchFamily="18" charset="0"/>
                <a:cs typeface="Times New Roman" panose="02020603050405020304" pitchFamily="18" charset="0"/>
              </a:rPr>
              <a:t>anhydrase</a:t>
            </a:r>
            <a:r>
              <a:rPr lang="en-US" sz="2200" b="1" dirty="0" smtClean="0">
                <a:solidFill>
                  <a:srgbClr val="FFFFFF"/>
                </a:solidFill>
                <a:latin typeface="Times New Roman" panose="02020603050405020304" pitchFamily="18" charset="0"/>
                <a:cs typeface="Times New Roman" panose="02020603050405020304" pitchFamily="18" charset="0"/>
              </a:rPr>
              <a:t> with the hydroxyl ions to form bicarbonate ions. These then diffuse out of the cell cytoplasm into the extracellular fluid in exchange for chloride ions that enter the cell.</a:t>
            </a:r>
            <a:endParaRPr lang="ar-SA" sz="2200" dirty="0">
              <a:solidFill>
                <a:srgbClr val="FFFFFF"/>
              </a:solidFill>
              <a:latin typeface="Times New Roman" panose="02020603050405020304" pitchFamily="18" charset="0"/>
              <a:cs typeface="Times New Roman" panose="02020603050405020304" pitchFamily="18" charset="0"/>
            </a:endParaRP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752600"/>
            <a:ext cx="4357401"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98809" y="152400"/>
            <a:ext cx="8637588" cy="762000"/>
          </a:xfrm>
        </p:spPr>
        <p:txBody>
          <a:bodyPr/>
          <a:lstStyle/>
          <a:p>
            <a:pPr rtl="0" eaLnBrk="1" hangingPunct="1"/>
            <a:r>
              <a:rPr lang="en-US" dirty="0" smtClean="0">
                <a:latin typeface="Times New Roman" panose="02020603050405020304" pitchFamily="18" charset="0"/>
                <a:cs typeface="Times New Roman" panose="02020603050405020304" pitchFamily="18" charset="0"/>
              </a:rPr>
              <a:t>HCL Secretion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(summery)</a:t>
            </a:r>
          </a:p>
        </p:txBody>
      </p:sp>
      <p:sp>
        <p:nvSpPr>
          <p:cNvPr id="25603" name="Rectangle 3"/>
          <p:cNvSpPr>
            <a:spLocks noGrp="1" noChangeArrowheads="1"/>
          </p:cNvSpPr>
          <p:nvPr>
            <p:ph idx="1"/>
          </p:nvPr>
        </p:nvSpPr>
        <p:spPr>
          <a:xfrm>
            <a:off x="28832" y="1295400"/>
            <a:ext cx="4805841" cy="4191000"/>
          </a:xfrm>
        </p:spPr>
        <p:txBody>
          <a:bodyPr/>
          <a:lstStyle/>
          <a:p>
            <a:pPr algn="l" rtl="0" eaLnBrk="1" hangingPunct="1"/>
            <a:r>
              <a:rPr lang="en-US" sz="2800" b="1" dirty="0" smtClean="0">
                <a:solidFill>
                  <a:srgbClr val="FFFFFF"/>
                </a:solidFill>
                <a:latin typeface="Times New Roman" panose="02020603050405020304" pitchFamily="18" charset="0"/>
                <a:cs typeface="Times New Roman" panose="02020603050405020304" pitchFamily="18" charset="0"/>
              </a:rPr>
              <a:t>Mechanism of HCl production:</a:t>
            </a:r>
          </a:p>
          <a:p>
            <a:pPr algn="l" rtl="0" eaLnBrk="1" hangingPunct="1">
              <a:buClr>
                <a:schemeClr val="hlink"/>
              </a:buClr>
              <a:buSzPct val="90000"/>
              <a:buFont typeface="Wingdings" pitchFamily="2" charset="2"/>
              <a:buChar char="ü"/>
            </a:pPr>
            <a:r>
              <a:rPr lang="en-US" sz="2400" b="1" dirty="0" smtClean="0">
                <a:solidFill>
                  <a:srgbClr val="FFFFFF"/>
                </a:solidFill>
                <a:latin typeface="Times New Roman" panose="02020603050405020304" pitchFamily="18" charset="0"/>
                <a:cs typeface="Times New Roman" panose="02020603050405020304" pitchFamily="18" charset="0"/>
              </a:rPr>
              <a:t>Depends on H/K ATPase </a:t>
            </a:r>
          </a:p>
          <a:p>
            <a:pPr algn="l" rtl="0" eaLnBrk="1" hangingPunct="1">
              <a:buClr>
                <a:schemeClr val="tx1"/>
              </a:buClr>
              <a:buSzPct val="90000"/>
              <a:buFont typeface="Wingdings" pitchFamily="2" charset="2"/>
              <a:buChar char="ü"/>
            </a:pPr>
            <a:r>
              <a:rPr lang="en-US" sz="2400" b="1" dirty="0" smtClean="0">
                <a:solidFill>
                  <a:srgbClr val="FFFFFF"/>
                </a:solidFill>
                <a:latin typeface="Times New Roman" panose="02020603050405020304" pitchFamily="18" charset="0"/>
                <a:cs typeface="Times New Roman" panose="02020603050405020304" pitchFamily="18" charset="0"/>
              </a:rPr>
              <a:t>Inhibited by: omeprazole</a:t>
            </a:r>
          </a:p>
          <a:p>
            <a:pPr algn="l" rtl="0" eaLnBrk="1" hangingPunct="1">
              <a:buClr>
                <a:schemeClr val="hlink"/>
              </a:buClr>
              <a:buSzPct val="90000"/>
              <a:buFont typeface="Wingdings" pitchFamily="2" charset="2"/>
              <a:buChar char="ü"/>
            </a:pPr>
            <a:r>
              <a:rPr lang="en-US" sz="2400" b="1" dirty="0" smtClean="0">
                <a:solidFill>
                  <a:srgbClr val="FFFFFF"/>
                </a:solidFill>
                <a:latin typeface="Times New Roman" panose="02020603050405020304" pitchFamily="18" charset="0"/>
                <a:cs typeface="Times New Roman" panose="02020603050405020304" pitchFamily="18" charset="0"/>
              </a:rPr>
              <a:t>H/K pump depends on [K]</a:t>
            </a:r>
            <a:r>
              <a:rPr lang="en-US" sz="2400" b="1" baseline="-25000" dirty="0" smtClean="0">
                <a:solidFill>
                  <a:srgbClr val="FFFFFF"/>
                </a:solidFill>
                <a:latin typeface="Times New Roman" panose="02020603050405020304" pitchFamily="18" charset="0"/>
                <a:cs typeface="Times New Roman" panose="02020603050405020304" pitchFamily="18" charset="0"/>
              </a:rPr>
              <a:t>out</a:t>
            </a:r>
          </a:p>
          <a:p>
            <a:pPr algn="l" rtl="0" eaLnBrk="1" hangingPunct="1">
              <a:buClr>
                <a:schemeClr val="hlink"/>
              </a:buClr>
              <a:buSzPct val="90000"/>
              <a:buFont typeface="Wingdings" pitchFamily="2" charset="2"/>
              <a:buChar char="ü"/>
            </a:pPr>
            <a:r>
              <a:rPr lang="en-US" sz="2400" b="1" dirty="0" smtClean="0">
                <a:solidFill>
                  <a:srgbClr val="FFFFFF"/>
                </a:solidFill>
                <a:latin typeface="Times New Roman" panose="02020603050405020304" pitchFamily="18" charset="0"/>
                <a:cs typeface="Times New Roman" panose="02020603050405020304" pitchFamily="18" charset="0"/>
              </a:rPr>
              <a:t>[HCl] drives water into gastric content to maintain osmolality</a:t>
            </a:r>
          </a:p>
          <a:p>
            <a:pPr algn="l" rtl="0" eaLnBrk="1" hangingPunct="1">
              <a:buClr>
                <a:schemeClr val="hlink"/>
              </a:buClr>
              <a:buSzPct val="90000"/>
              <a:buFont typeface="Wingdings" pitchFamily="2" charset="2"/>
              <a:buChar char="ü"/>
            </a:pPr>
            <a:r>
              <a:rPr lang="en-US" sz="2400" b="1" dirty="0" smtClean="0">
                <a:solidFill>
                  <a:srgbClr val="FFFFFF"/>
                </a:solidFill>
                <a:latin typeface="Times New Roman" panose="02020603050405020304" pitchFamily="18" charset="0"/>
                <a:cs typeface="Times New Roman" panose="02020603050405020304" pitchFamily="18" charset="0"/>
              </a:rPr>
              <a:t>During gastric acid secretion: amount of HCO</a:t>
            </a:r>
            <a:r>
              <a:rPr lang="en-US" sz="2400" b="1" baseline="-25000" dirty="0" smtClean="0">
                <a:solidFill>
                  <a:srgbClr val="FFFFFF"/>
                </a:solidFill>
                <a:latin typeface="Times New Roman" panose="02020603050405020304" pitchFamily="18" charset="0"/>
                <a:cs typeface="Times New Roman" panose="02020603050405020304" pitchFamily="18" charset="0"/>
              </a:rPr>
              <a:t>3</a:t>
            </a:r>
            <a:r>
              <a:rPr lang="en-US" sz="2400" b="1" baseline="30000" dirty="0" smtClean="0">
                <a:solidFill>
                  <a:srgbClr val="FFFFFF"/>
                </a:solidFill>
                <a:latin typeface="Times New Roman" panose="02020603050405020304" pitchFamily="18" charset="0"/>
                <a:cs typeface="Times New Roman" panose="02020603050405020304" pitchFamily="18" charset="0"/>
              </a:rPr>
              <a:t>-</a:t>
            </a:r>
            <a:r>
              <a:rPr lang="en-US" sz="2400" b="1" dirty="0" smtClean="0">
                <a:solidFill>
                  <a:srgbClr val="FFFFFF"/>
                </a:solidFill>
                <a:latin typeface="Times New Roman" panose="02020603050405020304" pitchFamily="18" charset="0"/>
                <a:cs typeface="Times New Roman" panose="02020603050405020304" pitchFamily="18" charset="0"/>
              </a:rPr>
              <a:t> in blood = amount of HCl being secreted</a:t>
            </a:r>
          </a:p>
          <a:p>
            <a:pPr algn="l" rtl="0" eaLnBrk="1" hangingPunct="1">
              <a:buClr>
                <a:schemeClr val="hlink"/>
              </a:buClr>
              <a:buSzPct val="90000"/>
              <a:buFont typeface="Wingdings" pitchFamily="2" charset="2"/>
              <a:buChar char="ü"/>
            </a:pPr>
            <a:r>
              <a:rPr lang="en-US" sz="2400" b="1" dirty="0" smtClean="0">
                <a:solidFill>
                  <a:srgbClr val="FFFFFF"/>
                </a:solidFill>
                <a:latin typeface="Times New Roman" panose="02020603050405020304" pitchFamily="18" charset="0"/>
                <a:cs typeface="Times New Roman" panose="02020603050405020304" pitchFamily="18" charset="0"/>
              </a:rPr>
              <a:t>Alkaline tide</a:t>
            </a: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0263" y="1559512"/>
            <a:ext cx="4314825" cy="395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76200"/>
            <a:ext cx="7772400" cy="1143000"/>
          </a:xfrm>
        </p:spPr>
        <p:txBody>
          <a:bodyPr/>
          <a:lstStyle/>
          <a:p>
            <a:pPr rtl="0"/>
            <a:r>
              <a:rPr lang="en-US" sz="3200" dirty="0" smtClean="0">
                <a:latin typeface="Times New Roman" panose="02020603050405020304" pitchFamily="18" charset="0"/>
                <a:cs typeface="Times New Roman" panose="02020603050405020304" pitchFamily="18" charset="0"/>
              </a:rPr>
              <a:t>Gastric Secretion Is Under Neural and Hormonal Control</a:t>
            </a:r>
            <a:endParaRPr lang="ar-SA" sz="32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304800" y="1066800"/>
            <a:ext cx="8458200" cy="4114800"/>
          </a:xfrm>
        </p:spPr>
        <p:txBody>
          <a:bodyPr/>
          <a:lstStyle/>
          <a:p>
            <a:pPr algn="l" rtl="0"/>
            <a:r>
              <a:rPr lang="en-US" sz="2400" b="1" dirty="0" smtClean="0">
                <a:solidFill>
                  <a:srgbClr val="FFFFFF"/>
                </a:solidFill>
                <a:latin typeface="Times New Roman" panose="02020603050405020304" pitchFamily="18" charset="0"/>
                <a:cs typeface="Times New Roman" panose="02020603050405020304" pitchFamily="18" charset="0"/>
              </a:rPr>
              <a:t>Gastric acid secretion is mediated through neural and hormonal pathways. Vagus nerve stimulation is the neural effector; histamine and gastrin are the hormonal effectors. Parietal cells possess special histamine receptors, H</a:t>
            </a:r>
            <a:r>
              <a:rPr lang="en-US" sz="2400" b="1" baseline="-25000" dirty="0" smtClean="0">
                <a:solidFill>
                  <a:srgbClr val="FFFFFF"/>
                </a:solidFill>
                <a:latin typeface="Times New Roman" panose="02020603050405020304" pitchFamily="18" charset="0"/>
                <a:cs typeface="Times New Roman" panose="02020603050405020304" pitchFamily="18" charset="0"/>
              </a:rPr>
              <a:t>2</a:t>
            </a:r>
            <a:r>
              <a:rPr lang="en-US" sz="2400" b="1" dirty="0" smtClean="0">
                <a:solidFill>
                  <a:srgbClr val="FFFFFF"/>
                </a:solidFill>
                <a:latin typeface="Times New Roman" panose="02020603050405020304" pitchFamily="18" charset="0"/>
                <a:cs typeface="Times New Roman" panose="02020603050405020304" pitchFamily="18" charset="0"/>
              </a:rPr>
              <a:t> receptors, whose stimulation results in increased acid secretion. Special neuroendocrine cells of the stomach, known as enterochromaffinlike (ECL) cells, are believed to be the source of this histamine. They are located mostly in the acid-secreting regions of the stomach. The mechanisms that stimulate the ECL cells to release histamine are poorly understood. The effectiveness of cimetidine, a H</a:t>
            </a:r>
            <a:r>
              <a:rPr lang="en-US" sz="2400" b="1" baseline="-25000" dirty="0" smtClean="0">
                <a:solidFill>
                  <a:srgbClr val="FFFFFF"/>
                </a:solidFill>
                <a:latin typeface="Times New Roman" panose="02020603050405020304" pitchFamily="18" charset="0"/>
                <a:cs typeface="Times New Roman" panose="02020603050405020304" pitchFamily="18" charset="0"/>
              </a:rPr>
              <a:t>2</a:t>
            </a:r>
            <a:r>
              <a:rPr lang="en-US" sz="2400" b="1" dirty="0" smtClean="0">
                <a:solidFill>
                  <a:srgbClr val="FFFFFF"/>
                </a:solidFill>
                <a:latin typeface="Times New Roman" panose="02020603050405020304" pitchFamily="18" charset="0"/>
                <a:cs typeface="Times New Roman" panose="02020603050405020304" pitchFamily="18" charset="0"/>
              </a:rPr>
              <a:t> blocker, in reducing acid secretion has indirectly demonstrated the importance of histamine as an effector of gastric acid secretion. H</a:t>
            </a:r>
            <a:r>
              <a:rPr lang="en-US" sz="2400" b="1" baseline="-25000" dirty="0" smtClean="0">
                <a:solidFill>
                  <a:srgbClr val="FFFFFF"/>
                </a:solidFill>
                <a:latin typeface="Times New Roman" panose="02020603050405020304" pitchFamily="18" charset="0"/>
                <a:cs typeface="Times New Roman" panose="02020603050405020304" pitchFamily="18" charset="0"/>
              </a:rPr>
              <a:t>2</a:t>
            </a:r>
            <a:r>
              <a:rPr lang="en-US" sz="2400" b="1" dirty="0" smtClean="0">
                <a:solidFill>
                  <a:srgbClr val="FFFFFF"/>
                </a:solidFill>
                <a:latin typeface="Times New Roman" panose="02020603050405020304" pitchFamily="18" charset="0"/>
                <a:cs typeface="Times New Roman" panose="02020603050405020304" pitchFamily="18" charset="0"/>
              </a:rPr>
              <a:t> blockers are commonly used for the treatment of peptic ulcer disease or gastroesophageal reflux disease.</a:t>
            </a:r>
            <a:endParaRPr lang="ar-SA" sz="24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149101"/>
      </p:ext>
    </p:extLst>
  </p:cSld>
  <p:clrMapOvr>
    <a:masterClrMapping/>
  </p:clrMapOvr>
  <p:transition>
    <p:comb/>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a:xfrm>
            <a:off x="533400" y="304800"/>
            <a:ext cx="8077200" cy="1143000"/>
          </a:xfrm>
        </p:spPr>
        <p:txBody>
          <a:bodyPr/>
          <a:lstStyle/>
          <a:p>
            <a:pPr rtl="0" eaLnBrk="1" hangingPunct="1"/>
            <a:r>
              <a:rPr lang="en-US" dirty="0" smtClean="0">
                <a:latin typeface="Times New Roman" panose="02020603050405020304" pitchFamily="18" charset="0"/>
                <a:cs typeface="Times New Roman" panose="02020603050405020304" pitchFamily="18" charset="0"/>
              </a:rPr>
              <a:t>Agents that stimulate and inhibit H</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secretion by gastric parietal cells</a:t>
            </a:r>
            <a:endParaRPr lang="ar-SA" dirty="0" smtClean="0">
              <a:latin typeface="Times New Roman" panose="02020603050405020304" pitchFamily="18" charset="0"/>
              <a:cs typeface="Times New Roman" panose="02020603050405020304" pitchFamily="18" charset="0"/>
            </a:endParaRPr>
          </a:p>
        </p:txBody>
      </p:sp>
      <p:pic>
        <p:nvPicPr>
          <p:cNvPr id="27651" name="Picture 3" descr="showimage.jpg"/>
          <p:cNvPicPr>
            <a:picLocks noChangeAspect="1"/>
          </p:cNvPicPr>
          <p:nvPr/>
        </p:nvPicPr>
        <p:blipFill>
          <a:blip r:embed="rId2" cstate="print"/>
          <a:srcRect/>
          <a:stretch>
            <a:fillRect/>
          </a:stretch>
        </p:blipFill>
        <p:spPr bwMode="auto">
          <a:xfrm>
            <a:off x="952500" y="1506694"/>
            <a:ext cx="7048500" cy="5122706"/>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76200"/>
            <a:ext cx="7772400" cy="1143000"/>
          </a:xfrm>
        </p:spPr>
        <p:txBody>
          <a:bodyPr/>
          <a:lstStyle/>
          <a:p>
            <a:pPr rtl="0" eaLnBrk="1" hangingPunct="1"/>
            <a:r>
              <a:rPr lang="en-US" dirty="0" smtClean="0">
                <a:latin typeface="Times New Roman" panose="02020603050405020304" pitchFamily="18" charset="0"/>
                <a:cs typeface="Times New Roman" panose="02020603050405020304" pitchFamily="18" charset="0"/>
              </a:rPr>
              <a:t>Neural &amp; Hormonal Control of Gastric Secretion</a:t>
            </a:r>
          </a:p>
        </p:txBody>
      </p:sp>
      <p:sp>
        <p:nvSpPr>
          <p:cNvPr id="26627" name="Rectangle 3"/>
          <p:cNvSpPr>
            <a:spLocks noGrp="1" noChangeArrowheads="1"/>
          </p:cNvSpPr>
          <p:nvPr>
            <p:ph sz="half" idx="1"/>
          </p:nvPr>
        </p:nvSpPr>
        <p:spPr>
          <a:xfrm>
            <a:off x="0" y="1143000"/>
            <a:ext cx="4495800" cy="4114800"/>
          </a:xfrm>
        </p:spPr>
        <p:txBody>
          <a:bodyPr/>
          <a:lstStyle/>
          <a:p>
            <a:pPr algn="l" rtl="0" eaLnBrk="1" hangingPunct="1">
              <a:buSzPct val="90000"/>
              <a:buFont typeface="Wingdings" pitchFamily="2" charset="2"/>
              <a:buChar char="v"/>
            </a:pPr>
            <a:r>
              <a:rPr lang="en-US" sz="2400" b="1" dirty="0" smtClean="0">
                <a:solidFill>
                  <a:srgbClr val="FFFFFF"/>
                </a:solidFill>
                <a:latin typeface="Times New Roman" panose="02020603050405020304" pitchFamily="18" charset="0"/>
                <a:cs typeface="Times New Roman" panose="02020603050405020304" pitchFamily="18" charset="0"/>
              </a:rPr>
              <a:t>Vagus nerve (neural </a:t>
            </a:r>
            <a:r>
              <a:rPr lang="en-US" sz="2400" b="1" dirty="0" err="1" smtClean="0">
                <a:solidFill>
                  <a:srgbClr val="FFFFFF"/>
                </a:solidFill>
                <a:latin typeface="Times New Roman" panose="02020603050405020304" pitchFamily="18" charset="0"/>
                <a:cs typeface="Times New Roman" panose="02020603050405020304" pitchFamily="18" charset="0"/>
              </a:rPr>
              <a:t>effector</a:t>
            </a:r>
            <a:r>
              <a:rPr lang="en-US" sz="2400" b="1" dirty="0" smtClean="0">
                <a:solidFill>
                  <a:srgbClr val="FFFFFF"/>
                </a:solidFill>
                <a:latin typeface="Times New Roman" panose="02020603050405020304" pitchFamily="18" charset="0"/>
                <a:cs typeface="Times New Roman" panose="02020603050405020304" pitchFamily="18" charset="0"/>
              </a:rPr>
              <a:t>) either by releasing Ach (direct activation of parietal cells) or by releasing </a:t>
            </a:r>
            <a:r>
              <a:rPr lang="en-US" sz="2400" b="1" dirty="0" err="1" smtClean="0">
                <a:solidFill>
                  <a:srgbClr val="FFFFFF"/>
                </a:solidFill>
                <a:latin typeface="Times New Roman" panose="02020603050405020304" pitchFamily="18" charset="0"/>
                <a:cs typeface="Times New Roman" panose="02020603050405020304" pitchFamily="18" charset="0"/>
              </a:rPr>
              <a:t>Gastrin</a:t>
            </a:r>
            <a:r>
              <a:rPr lang="en-US" sz="2400" b="1" dirty="0" smtClean="0">
                <a:solidFill>
                  <a:srgbClr val="FFFFFF"/>
                </a:solidFill>
                <a:latin typeface="Times New Roman" panose="02020603050405020304" pitchFamily="18" charset="0"/>
                <a:cs typeface="Times New Roman" panose="02020603050405020304" pitchFamily="18" charset="0"/>
              </a:rPr>
              <a:t> releasing peptide, GRP (indirect activation).</a:t>
            </a:r>
          </a:p>
          <a:p>
            <a:pPr algn="l" rtl="0" eaLnBrk="1" hangingPunct="1">
              <a:buSzPct val="90000"/>
              <a:buFont typeface="Wingdings" pitchFamily="2" charset="2"/>
              <a:buChar char="v"/>
            </a:pPr>
            <a:r>
              <a:rPr lang="en-US" sz="2400" b="1" dirty="0" smtClean="0">
                <a:solidFill>
                  <a:srgbClr val="FFFFFF"/>
                </a:solidFill>
                <a:latin typeface="Times New Roman" panose="02020603050405020304" pitchFamily="18" charset="0"/>
                <a:cs typeface="Times New Roman" panose="02020603050405020304" pitchFamily="18" charset="0"/>
              </a:rPr>
              <a:t>Gastrin (hormonal effector)</a:t>
            </a:r>
          </a:p>
          <a:p>
            <a:pPr algn="l" rtl="0" eaLnBrk="1" hangingPunct="1">
              <a:buSzPct val="90000"/>
              <a:buFont typeface="Wingdings" pitchFamily="2" charset="2"/>
              <a:buChar char="v"/>
            </a:pPr>
            <a:r>
              <a:rPr lang="en-US" sz="2400" b="1" dirty="0" err="1" smtClean="0">
                <a:solidFill>
                  <a:srgbClr val="FFFFFF"/>
                </a:solidFill>
                <a:latin typeface="Times New Roman" panose="02020603050405020304" pitchFamily="18" charset="0"/>
                <a:cs typeface="Times New Roman" panose="02020603050405020304" pitchFamily="18" charset="0"/>
              </a:rPr>
              <a:t>Enterochromaffin</a:t>
            </a:r>
            <a:r>
              <a:rPr lang="en-US" sz="2400" b="1" dirty="0" smtClean="0">
                <a:solidFill>
                  <a:srgbClr val="FFFFFF"/>
                </a:solidFill>
                <a:latin typeface="Times New Roman" panose="02020603050405020304" pitchFamily="18" charset="0"/>
                <a:cs typeface="Times New Roman" panose="02020603050405020304" pitchFamily="18" charset="0"/>
              </a:rPr>
              <a:t>-like cells release Histamine</a:t>
            </a:r>
            <a:r>
              <a:rPr lang="en-US" sz="2400" b="1" dirty="0" smtClean="0">
                <a:solidFill>
                  <a:srgbClr val="FFFFFF"/>
                </a:solidFill>
                <a:latin typeface="Times New Roman" panose="02020603050405020304" pitchFamily="18" charset="0"/>
                <a:cs typeface="Times New Roman" panose="02020603050405020304" pitchFamily="18" charset="0"/>
                <a:sym typeface="Wingdings" pitchFamily="2" charset="2"/>
              </a:rPr>
              <a:t> activates H</a:t>
            </a:r>
            <a:r>
              <a:rPr lang="en-US" sz="2400" b="1" baseline="-25000" dirty="0" smtClean="0">
                <a:solidFill>
                  <a:srgbClr val="FFFFFF"/>
                </a:solidFill>
                <a:latin typeface="Times New Roman" panose="02020603050405020304" pitchFamily="18" charset="0"/>
                <a:cs typeface="Times New Roman" panose="02020603050405020304" pitchFamily="18" charset="0"/>
                <a:sym typeface="Wingdings" pitchFamily="2" charset="2"/>
              </a:rPr>
              <a:t>2</a:t>
            </a:r>
            <a:r>
              <a:rPr lang="en-US" sz="2400" b="1" dirty="0" smtClean="0">
                <a:solidFill>
                  <a:srgbClr val="FFFFFF"/>
                </a:solidFill>
                <a:latin typeface="Times New Roman" panose="02020603050405020304" pitchFamily="18" charset="0"/>
                <a:cs typeface="Times New Roman" panose="02020603050405020304" pitchFamily="18" charset="0"/>
                <a:sym typeface="Wingdings" pitchFamily="2" charset="2"/>
              </a:rPr>
              <a:t> receptor (parietal cells)</a:t>
            </a:r>
            <a:r>
              <a:rPr lang="en-US" sz="2400" b="1" dirty="0" smtClean="0">
                <a:solidFill>
                  <a:srgbClr val="FFFFFF"/>
                </a:solidFill>
                <a:latin typeface="Times New Roman" panose="02020603050405020304" pitchFamily="18" charset="0"/>
                <a:cs typeface="Times New Roman" panose="02020603050405020304" pitchFamily="18" charset="0"/>
              </a:rPr>
              <a:t> </a:t>
            </a:r>
            <a:r>
              <a:rPr lang="en-US" sz="2400" b="1" dirty="0" smtClean="0">
                <a:solidFill>
                  <a:srgbClr val="FFFFFF"/>
                </a:solidFill>
                <a:latin typeface="Times New Roman" panose="02020603050405020304" pitchFamily="18" charset="0"/>
                <a:cs typeface="Times New Roman" panose="02020603050405020304" pitchFamily="18" charset="0"/>
                <a:sym typeface="Wingdings" pitchFamily="2" charset="2"/>
              </a:rPr>
              <a:t> increases </a:t>
            </a:r>
            <a:r>
              <a:rPr lang="en-US" sz="2400" b="1" dirty="0" smtClean="0">
                <a:solidFill>
                  <a:srgbClr val="FFFFFF"/>
                </a:solidFill>
                <a:latin typeface="Times New Roman" panose="02020603050405020304" pitchFamily="18" charset="0"/>
                <a:cs typeface="Times New Roman" panose="02020603050405020304" pitchFamily="18" charset="0"/>
              </a:rPr>
              <a:t>acid secretion</a:t>
            </a:r>
          </a:p>
          <a:p>
            <a:pPr algn="l" rtl="0" eaLnBrk="1" hangingPunct="1">
              <a:buSzPct val="90000"/>
              <a:buFont typeface="Wingdings" pitchFamily="2" charset="2"/>
              <a:buChar char="Ø"/>
            </a:pPr>
            <a:r>
              <a:rPr lang="en-US" sz="2400" b="1" dirty="0" smtClean="0">
                <a:solidFill>
                  <a:srgbClr val="FFFFFF"/>
                </a:solidFill>
                <a:latin typeface="Times New Roman" panose="02020603050405020304" pitchFamily="18" charset="0"/>
                <a:cs typeface="Times New Roman" panose="02020603050405020304" pitchFamily="18" charset="0"/>
              </a:rPr>
              <a:t>Cimetidine (H</a:t>
            </a:r>
            <a:r>
              <a:rPr lang="en-US" sz="2400" b="1" baseline="-25000" dirty="0" smtClean="0">
                <a:solidFill>
                  <a:srgbClr val="FFFFFF"/>
                </a:solidFill>
                <a:latin typeface="Times New Roman" panose="02020603050405020304" pitchFamily="18" charset="0"/>
                <a:cs typeface="Times New Roman" panose="02020603050405020304" pitchFamily="18" charset="0"/>
              </a:rPr>
              <a:t>2</a:t>
            </a:r>
            <a:r>
              <a:rPr lang="en-US" sz="2400" b="1" dirty="0" smtClean="0">
                <a:solidFill>
                  <a:srgbClr val="FFFFFF"/>
                </a:solidFill>
                <a:latin typeface="Times New Roman" panose="02020603050405020304" pitchFamily="18" charset="0"/>
                <a:cs typeface="Times New Roman" panose="02020603050405020304" pitchFamily="18" charset="0"/>
              </a:rPr>
              <a:t> receptor blocker)</a:t>
            </a:r>
            <a:r>
              <a:rPr lang="en-US" sz="2400" b="1" dirty="0" smtClean="0">
                <a:solidFill>
                  <a:srgbClr val="FFFFFF"/>
                </a:solidFill>
                <a:latin typeface="Times New Roman" panose="02020603050405020304" pitchFamily="18" charset="0"/>
                <a:cs typeface="Times New Roman" panose="02020603050405020304" pitchFamily="18" charset="0"/>
                <a:sym typeface="Wingdings" pitchFamily="2" charset="2"/>
              </a:rPr>
              <a:t>  peptic ulcer and gastroesophageal reflux </a:t>
            </a:r>
            <a:endParaRPr lang="en-US" sz="2400" b="1" dirty="0" smtClean="0">
              <a:solidFill>
                <a:srgbClr val="FFFFFF"/>
              </a:solidFill>
              <a:latin typeface="Times New Roman" panose="02020603050405020304" pitchFamily="18" charset="0"/>
              <a:cs typeface="Times New Roman" panose="02020603050405020304" pitchFamily="18" charset="0"/>
            </a:endParaRPr>
          </a:p>
        </p:txBody>
      </p:sp>
      <p:sp>
        <p:nvSpPr>
          <p:cNvPr id="26628" name="Line 4"/>
          <p:cNvSpPr>
            <a:spLocks noChangeShapeType="1"/>
          </p:cNvSpPr>
          <p:nvPr/>
        </p:nvSpPr>
        <p:spPr bwMode="auto">
          <a:xfrm>
            <a:off x="1905000" y="5791200"/>
            <a:ext cx="0" cy="381000"/>
          </a:xfrm>
          <a:prstGeom prst="line">
            <a:avLst/>
          </a:prstGeom>
          <a:noFill/>
          <a:ln w="38100">
            <a:solidFill>
              <a:srgbClr val="FF0000"/>
            </a:solidFill>
            <a:round/>
            <a:headEnd/>
            <a:tailEnd type="triangle" w="med" len="med"/>
          </a:ln>
        </p:spPr>
        <p:txBody>
          <a:bodyPr/>
          <a:lstStyle/>
          <a:p>
            <a:endParaRPr lang="en-US" dirty="0"/>
          </a:p>
        </p:txBody>
      </p:sp>
      <p:pic>
        <p:nvPicPr>
          <p:cNvPr id="7" name="Picture 6" descr="showimage.jpg"/>
          <p:cNvPicPr>
            <a:picLocks noChangeAspect="1"/>
          </p:cNvPicPr>
          <p:nvPr/>
        </p:nvPicPr>
        <p:blipFill>
          <a:blip r:embed="rId2" cstate="print"/>
          <a:stretch>
            <a:fillRect/>
          </a:stretch>
        </p:blipFill>
        <p:spPr>
          <a:xfrm>
            <a:off x="4419600" y="1905000"/>
            <a:ext cx="4614863" cy="4343400"/>
          </a:xfrm>
          <a:prstGeom prst="rect">
            <a:avLst/>
          </a:prstGeom>
        </p:spPr>
      </p:pic>
    </p:spTree>
  </p:cSld>
  <p:clrMapOvr>
    <a:masterClrMapping/>
  </p:clrMapOvr>
  <p:transition>
    <p:comb/>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2"/>
          <p:cNvSpPr>
            <a:spLocks noGrp="1"/>
          </p:cNvSpPr>
          <p:nvPr>
            <p:ph type="title"/>
          </p:nvPr>
        </p:nvSpPr>
        <p:spPr>
          <a:xfrm>
            <a:off x="685800" y="152400"/>
            <a:ext cx="7772400" cy="1143000"/>
          </a:xfrm>
        </p:spPr>
        <p:txBody>
          <a:bodyPr/>
          <a:lstStyle/>
          <a:p>
            <a:pPr rtl="0" eaLnBrk="1" hangingPunct="1"/>
            <a:r>
              <a:rPr lang="en-US" dirty="0" smtClean="0">
                <a:latin typeface="Times New Roman" panose="02020603050405020304" pitchFamily="18" charset="0"/>
                <a:cs typeface="Times New Roman" panose="02020603050405020304" pitchFamily="18" charset="0"/>
              </a:rPr>
              <a:t>The Rate of Secretion Modify the Composition of Gastric Juice</a:t>
            </a:r>
            <a:endParaRPr lang="ar-SA" dirty="0" smtClean="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381000" y="1447800"/>
            <a:ext cx="8077200" cy="4114800"/>
          </a:xfrm>
        </p:spPr>
        <p:txBody>
          <a:bodyPr/>
          <a:lstStyle/>
          <a:p>
            <a:pPr algn="l" rtl="0"/>
            <a:r>
              <a:rPr lang="en-US" sz="2400" b="1" dirty="0" smtClean="0">
                <a:solidFill>
                  <a:srgbClr val="FFFFFF"/>
                </a:solidFill>
                <a:latin typeface="Times New Roman" panose="02020603050405020304" pitchFamily="18" charset="0"/>
                <a:cs typeface="Times New Roman" panose="02020603050405020304" pitchFamily="18" charset="0"/>
              </a:rPr>
              <a:t>At a low secretion rate, gastric juice contains high concentrations of Na</a:t>
            </a:r>
            <a:r>
              <a:rPr lang="en-US" sz="2400" b="1" baseline="30000" dirty="0" smtClean="0">
                <a:solidFill>
                  <a:srgbClr val="FFFFFF"/>
                </a:solidFill>
                <a:latin typeface="Times New Roman" panose="02020603050405020304" pitchFamily="18" charset="0"/>
                <a:cs typeface="Times New Roman" panose="02020603050405020304" pitchFamily="18" charset="0"/>
              </a:rPr>
              <a:t>+</a:t>
            </a:r>
            <a:r>
              <a:rPr lang="en-US" sz="2400" b="1" dirty="0" smtClean="0">
                <a:solidFill>
                  <a:srgbClr val="FFFFFF"/>
                </a:solidFill>
                <a:latin typeface="Times New Roman" panose="02020603050405020304" pitchFamily="18" charset="0"/>
                <a:cs typeface="Times New Roman" panose="02020603050405020304" pitchFamily="18" charset="0"/>
              </a:rPr>
              <a:t> and Cl</a:t>
            </a:r>
            <a:r>
              <a:rPr lang="en-US" sz="2400" b="1" baseline="30000" dirty="0" smtClean="0">
                <a:solidFill>
                  <a:srgbClr val="FFFFFF"/>
                </a:solidFill>
                <a:latin typeface="Times New Roman" panose="02020603050405020304" pitchFamily="18" charset="0"/>
                <a:cs typeface="Times New Roman" panose="02020603050405020304" pitchFamily="18" charset="0"/>
              </a:rPr>
              <a:t>-</a:t>
            </a:r>
            <a:r>
              <a:rPr lang="en-US" sz="2400" b="1" dirty="0" smtClean="0">
                <a:solidFill>
                  <a:srgbClr val="FFFFFF"/>
                </a:solidFill>
                <a:latin typeface="Times New Roman" panose="02020603050405020304" pitchFamily="18" charset="0"/>
                <a:cs typeface="Times New Roman" panose="02020603050405020304" pitchFamily="18" charset="0"/>
              </a:rPr>
              <a:t> and low concentrations of K</a:t>
            </a:r>
            <a:r>
              <a:rPr lang="en-US" sz="2400" b="1" baseline="30000" dirty="0" smtClean="0">
                <a:solidFill>
                  <a:srgbClr val="FFFFFF"/>
                </a:solidFill>
                <a:latin typeface="Times New Roman" panose="02020603050405020304" pitchFamily="18" charset="0"/>
                <a:cs typeface="Times New Roman" panose="02020603050405020304" pitchFamily="18" charset="0"/>
              </a:rPr>
              <a:t>+</a:t>
            </a:r>
            <a:r>
              <a:rPr lang="en-US" sz="2400" b="1" dirty="0" smtClean="0">
                <a:solidFill>
                  <a:srgbClr val="FFFFFF"/>
                </a:solidFill>
                <a:latin typeface="Times New Roman" panose="02020603050405020304" pitchFamily="18" charset="0"/>
                <a:cs typeface="Times New Roman" panose="02020603050405020304" pitchFamily="18" charset="0"/>
              </a:rPr>
              <a:t> and H</a:t>
            </a:r>
            <a:r>
              <a:rPr lang="en-US" sz="2400" b="1" baseline="30000" dirty="0" smtClean="0">
                <a:solidFill>
                  <a:srgbClr val="FFFFFF"/>
                </a:solidFill>
                <a:latin typeface="Times New Roman" panose="02020603050405020304" pitchFamily="18" charset="0"/>
                <a:cs typeface="Times New Roman" panose="02020603050405020304" pitchFamily="18" charset="0"/>
              </a:rPr>
              <a:t>+</a:t>
            </a:r>
            <a:r>
              <a:rPr lang="en-US" sz="2400" b="1" dirty="0" smtClean="0">
                <a:solidFill>
                  <a:srgbClr val="FFFFFF"/>
                </a:solidFill>
                <a:latin typeface="Times New Roman" panose="02020603050405020304" pitchFamily="18" charset="0"/>
                <a:cs typeface="Times New Roman" panose="02020603050405020304" pitchFamily="18" charset="0"/>
              </a:rPr>
              <a:t>. When the rate of secretion increases, the concentration of Na</a:t>
            </a:r>
            <a:r>
              <a:rPr lang="en-US" sz="2400" b="1" baseline="30000" dirty="0" smtClean="0">
                <a:solidFill>
                  <a:srgbClr val="FFFFFF"/>
                </a:solidFill>
                <a:latin typeface="Times New Roman" panose="02020603050405020304" pitchFamily="18" charset="0"/>
                <a:cs typeface="Times New Roman" panose="02020603050405020304" pitchFamily="18" charset="0"/>
              </a:rPr>
              <a:t>+</a:t>
            </a:r>
            <a:r>
              <a:rPr lang="en-US" sz="2400" b="1" dirty="0" smtClean="0">
                <a:solidFill>
                  <a:srgbClr val="FFFFFF"/>
                </a:solidFill>
                <a:latin typeface="Times New Roman" panose="02020603050405020304" pitchFamily="18" charset="0"/>
                <a:cs typeface="Times New Roman" panose="02020603050405020304" pitchFamily="18" charset="0"/>
              </a:rPr>
              <a:t> decreases whereas that of H</a:t>
            </a:r>
            <a:r>
              <a:rPr lang="en-US" sz="2400" b="1" baseline="30000" dirty="0" smtClean="0">
                <a:solidFill>
                  <a:srgbClr val="FFFFFF"/>
                </a:solidFill>
                <a:latin typeface="Times New Roman" panose="02020603050405020304" pitchFamily="18" charset="0"/>
                <a:cs typeface="Times New Roman" panose="02020603050405020304" pitchFamily="18" charset="0"/>
              </a:rPr>
              <a:t>+</a:t>
            </a:r>
            <a:r>
              <a:rPr lang="en-US" sz="2400" b="1" dirty="0" smtClean="0">
                <a:solidFill>
                  <a:srgbClr val="FFFFFF"/>
                </a:solidFill>
                <a:latin typeface="Times New Roman" panose="02020603050405020304" pitchFamily="18" charset="0"/>
                <a:cs typeface="Times New Roman" panose="02020603050405020304" pitchFamily="18" charset="0"/>
              </a:rPr>
              <a:t> increases significantly. Also coupled with this increase in gastric secretion is an increase in Cl</a:t>
            </a:r>
            <a:r>
              <a:rPr lang="en-US" sz="2400" b="1" baseline="30000" dirty="0" smtClean="0">
                <a:solidFill>
                  <a:srgbClr val="FFFFFF"/>
                </a:solidFill>
                <a:latin typeface="Times New Roman" panose="02020603050405020304" pitchFamily="18" charset="0"/>
                <a:cs typeface="Times New Roman" panose="02020603050405020304" pitchFamily="18" charset="0"/>
              </a:rPr>
              <a:t>-</a:t>
            </a:r>
            <a:r>
              <a:rPr lang="en-US" sz="2400" b="1" dirty="0" smtClean="0">
                <a:solidFill>
                  <a:srgbClr val="FFFFFF"/>
                </a:solidFill>
                <a:latin typeface="Times New Roman" panose="02020603050405020304" pitchFamily="18" charset="0"/>
                <a:cs typeface="Times New Roman" panose="02020603050405020304" pitchFamily="18" charset="0"/>
              </a:rPr>
              <a:t> concentration. To understand the changes in electrolyte composition of gastric juice at different secretion rates, remember that gastric juice is derived from the secretions of two major sources: parietal cells and nonparietal cells. Secretion from nonparietal cells is probably constant; therefore, it is parietal secretion (HCl secretion) that contributes mainly to the changes in electrolyte composition with higher secretion rates.</a:t>
            </a:r>
            <a:endParaRPr lang="ar-SA" sz="24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826147"/>
      </p:ext>
    </p:extLst>
  </p:cSld>
  <p:clrMapOvr>
    <a:masterClrMapping/>
  </p:clrMapOvr>
  <p:transition>
    <p:comb/>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730" y="319216"/>
            <a:ext cx="7772400" cy="1143000"/>
          </a:xfrm>
        </p:spPr>
        <p:txBody>
          <a:bodyPr/>
          <a:lstStyle/>
          <a:p>
            <a:pPr rtl="0"/>
            <a:r>
              <a:rPr lang="en-US" sz="3200" dirty="0" smtClean="0">
                <a:latin typeface="Times New Roman" panose="02020603050405020304" pitchFamily="18" charset="0"/>
                <a:cs typeface="Times New Roman" panose="02020603050405020304" pitchFamily="18" charset="0"/>
              </a:rPr>
              <a:t>The Rate of Secretion Modify the Composition of Gastric Juice (continued)</a:t>
            </a:r>
            <a:endParaRPr lang="ar-SA"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lstStyle/>
          <a:p>
            <a:pPr algn="l" rtl="0" eaLnBrk="1" hangingPunct="1">
              <a:lnSpc>
                <a:spcPct val="90000"/>
              </a:lnSpc>
              <a:spcBef>
                <a:spcPct val="10000"/>
              </a:spcBef>
              <a:buSzPct val="125000"/>
            </a:pPr>
            <a:r>
              <a:rPr lang="en-US" altLang="en-US" sz="3200" b="1" dirty="0" smtClean="0">
                <a:latin typeface="Times New Roman" panose="02020603050405020304" pitchFamily="18" charset="0"/>
                <a:cs typeface="Times New Roman" panose="02020603050405020304" pitchFamily="18" charset="0"/>
              </a:rPr>
              <a:t>Low </a:t>
            </a:r>
            <a:r>
              <a:rPr lang="en-US" altLang="en-US" sz="3200" b="1" dirty="0">
                <a:latin typeface="Times New Roman" panose="02020603050405020304" pitchFamily="18" charset="0"/>
                <a:cs typeface="Times New Roman" panose="02020603050405020304" pitchFamily="18" charset="0"/>
              </a:rPr>
              <a:t>secretion rate (between meals) - high </a:t>
            </a:r>
            <a:r>
              <a:rPr lang="en-US" altLang="en-US" sz="3200" b="1" dirty="0" err="1" smtClean="0">
                <a:latin typeface="Times New Roman" panose="02020603050405020304" pitchFamily="18" charset="0"/>
                <a:cs typeface="Times New Roman" panose="02020603050405020304" pitchFamily="18" charset="0"/>
              </a:rPr>
              <a:t>NaCl</a:t>
            </a:r>
            <a:r>
              <a:rPr lang="en-US" altLang="en-US" sz="3200" b="1" dirty="0" smtClean="0">
                <a:latin typeface="Times New Roman" panose="02020603050405020304" pitchFamily="18" charset="0"/>
                <a:cs typeface="Times New Roman" panose="02020603050405020304" pitchFamily="18" charset="0"/>
              </a:rPr>
              <a:t>.</a:t>
            </a:r>
            <a:endParaRPr lang="en-US" altLang="en-US" sz="3200" b="1" dirty="0">
              <a:latin typeface="Times New Roman" panose="02020603050405020304" pitchFamily="18" charset="0"/>
              <a:cs typeface="Times New Roman" panose="02020603050405020304" pitchFamily="18" charset="0"/>
            </a:endParaRPr>
          </a:p>
          <a:p>
            <a:pPr algn="l" rtl="0" eaLnBrk="1" hangingPunct="1">
              <a:lnSpc>
                <a:spcPct val="90000"/>
              </a:lnSpc>
              <a:spcBef>
                <a:spcPct val="10000"/>
              </a:spcBef>
              <a:buSzPct val="125000"/>
            </a:pPr>
            <a:endParaRPr lang="en-US" altLang="en-US" sz="3200" b="1" dirty="0">
              <a:latin typeface="Times New Roman" panose="02020603050405020304" pitchFamily="18" charset="0"/>
              <a:cs typeface="Times New Roman" panose="02020603050405020304" pitchFamily="18" charset="0"/>
            </a:endParaRPr>
          </a:p>
          <a:p>
            <a:pPr algn="l" rtl="0" eaLnBrk="1" hangingPunct="1">
              <a:lnSpc>
                <a:spcPct val="90000"/>
              </a:lnSpc>
              <a:spcBef>
                <a:spcPct val="10000"/>
              </a:spcBef>
              <a:buSzPct val="125000"/>
            </a:pPr>
            <a:r>
              <a:rPr lang="en-US" altLang="en-US" sz="3200" b="1" dirty="0" smtClean="0">
                <a:latin typeface="Times New Roman" panose="02020603050405020304" pitchFamily="18" charset="0"/>
                <a:cs typeface="Times New Roman" panose="02020603050405020304" pitchFamily="18" charset="0"/>
              </a:rPr>
              <a:t>High </a:t>
            </a:r>
            <a:r>
              <a:rPr lang="en-US" altLang="en-US" sz="3200" b="1" dirty="0">
                <a:latin typeface="Times New Roman" panose="02020603050405020304" pitchFamily="18" charset="0"/>
                <a:cs typeface="Times New Roman" panose="02020603050405020304" pitchFamily="18" charset="0"/>
              </a:rPr>
              <a:t>secretion rate (after a meal)- high </a:t>
            </a:r>
            <a:r>
              <a:rPr lang="en-US" altLang="en-US" sz="3200" b="1" dirty="0" err="1" smtClean="0">
                <a:latin typeface="Times New Roman" panose="02020603050405020304" pitchFamily="18" charset="0"/>
                <a:cs typeface="Times New Roman" panose="02020603050405020304" pitchFamily="18" charset="0"/>
              </a:rPr>
              <a:t>HCl</a:t>
            </a:r>
            <a:r>
              <a:rPr lang="en-US" altLang="en-US" sz="3200" b="1" dirty="0" smtClean="0">
                <a:latin typeface="Times New Roman" panose="02020603050405020304" pitchFamily="18" charset="0"/>
                <a:cs typeface="Times New Roman" panose="02020603050405020304" pitchFamily="18" charset="0"/>
              </a:rPr>
              <a:t>.</a:t>
            </a:r>
            <a:endParaRPr lang="en-US" altLang="en-US" sz="3200" b="1" dirty="0">
              <a:latin typeface="Times New Roman" panose="02020603050405020304" pitchFamily="18" charset="0"/>
              <a:cs typeface="Times New Roman" panose="02020603050405020304" pitchFamily="18" charset="0"/>
            </a:endParaRPr>
          </a:p>
          <a:p>
            <a:pPr algn="l" rtl="0" eaLnBrk="1" hangingPunct="1">
              <a:lnSpc>
                <a:spcPct val="90000"/>
              </a:lnSpc>
              <a:spcBef>
                <a:spcPct val="10000"/>
              </a:spcBef>
              <a:buSzPct val="125000"/>
            </a:pPr>
            <a:endParaRPr lang="en-US" altLang="en-US" sz="3200" b="1" dirty="0">
              <a:latin typeface="Times New Roman" panose="02020603050405020304" pitchFamily="18" charset="0"/>
              <a:cs typeface="Times New Roman" panose="02020603050405020304" pitchFamily="18" charset="0"/>
            </a:endParaRPr>
          </a:p>
          <a:p>
            <a:pPr algn="l" rtl="0" eaLnBrk="1" hangingPunct="1">
              <a:lnSpc>
                <a:spcPct val="90000"/>
              </a:lnSpc>
              <a:spcBef>
                <a:spcPct val="10000"/>
              </a:spcBef>
              <a:buSzPct val="125000"/>
            </a:pPr>
            <a:r>
              <a:rPr lang="en-US" altLang="en-US" sz="3200" b="1" dirty="0" smtClean="0">
                <a:latin typeface="Times New Roman" panose="02020603050405020304" pitchFamily="18" charset="0"/>
                <a:cs typeface="Times New Roman" panose="02020603050405020304" pitchFamily="18" charset="0"/>
              </a:rPr>
              <a:t>Always </a:t>
            </a:r>
            <a:r>
              <a:rPr lang="en-US" altLang="en-US" sz="3200" b="1" dirty="0" smtClean="0">
                <a:latin typeface="Times New Roman" panose="02020603050405020304" pitchFamily="18" charset="0"/>
                <a:cs typeface="Times New Roman" panose="02020603050405020304" pitchFamily="18" charset="0"/>
              </a:rPr>
              <a:t>isotonic</a:t>
            </a:r>
            <a:r>
              <a:rPr lang="en-US" altLang="en-US" sz="3200" b="1" dirty="0">
                <a:latin typeface="Times New Roman" panose="02020603050405020304" pitchFamily="18" charset="0"/>
                <a:cs typeface="Times New Roman" panose="02020603050405020304" pitchFamily="18" charset="0"/>
              </a:rPr>
              <a:t>.</a:t>
            </a:r>
            <a:endParaRPr lang="en-US" altLang="en-US" sz="3200" b="1" dirty="0">
              <a:latin typeface="Times New Roman" panose="02020603050405020304" pitchFamily="18" charset="0"/>
              <a:cs typeface="Times New Roman" panose="02020603050405020304" pitchFamily="18" charset="0"/>
            </a:endParaRPr>
          </a:p>
        </p:txBody>
      </p:sp>
      <p:sp>
        <p:nvSpPr>
          <p:cNvPr id="57" name="Content Placeholder 56"/>
          <p:cNvSpPr>
            <a:spLocks noGrp="1"/>
          </p:cNvSpPr>
          <p:nvPr>
            <p:ph sz="half" idx="2"/>
          </p:nvPr>
        </p:nvSpPr>
        <p:spPr/>
        <p:txBody>
          <a:bodyPr/>
          <a:lstStyle/>
          <a:p>
            <a:endParaRPr lang="en-US"/>
          </a:p>
        </p:txBody>
      </p:sp>
      <p:pic>
        <p:nvPicPr>
          <p:cNvPr id="4" name="Picture 3" descr="DA7C26FF7.png"/>
          <p:cNvPicPr>
            <a:picLocks noChangeAspect="1"/>
          </p:cNvPicPr>
          <p:nvPr/>
        </p:nvPicPr>
        <p:blipFill>
          <a:blip r:embed="rId2" cstate="print"/>
          <a:stretch>
            <a:fillRect/>
          </a:stretch>
        </p:blipFill>
        <p:spPr>
          <a:xfrm>
            <a:off x="4876800" y="1905000"/>
            <a:ext cx="3886200" cy="4823052"/>
          </a:xfrm>
          <a:prstGeom prst="rect">
            <a:avLst/>
          </a:prstGeom>
        </p:spPr>
      </p:pic>
    </p:spTree>
    <p:extLst>
      <p:ext uri="{BB962C8B-B14F-4D97-AF65-F5344CB8AC3E}">
        <p14:creationId xmlns:p14="http://schemas.microsoft.com/office/powerpoint/2010/main" val="580503605"/>
      </p:ext>
    </p:extLst>
  </p:cSld>
  <p:clrMapOvr>
    <a:masterClrMapping/>
  </p:clrMapOvr>
  <p:transition>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rtl="0" eaLnBrk="1" hangingPunct="1"/>
            <a:r>
              <a:rPr lang="en-US" sz="6000" dirty="0" smtClean="0">
                <a:latin typeface="Times New Roman" panose="02020603050405020304" pitchFamily="18" charset="0"/>
                <a:cs typeface="Times New Roman" panose="02020603050405020304" pitchFamily="18" charset="0"/>
              </a:rPr>
              <a:t>Gastric Reservoir </a:t>
            </a:r>
          </a:p>
        </p:txBody>
      </p:sp>
      <p:sp>
        <p:nvSpPr>
          <p:cNvPr id="21507" name="Rectangle 3"/>
          <p:cNvSpPr>
            <a:spLocks noGrp="1" noChangeArrowheads="1"/>
          </p:cNvSpPr>
          <p:nvPr>
            <p:ph idx="1"/>
          </p:nvPr>
        </p:nvSpPr>
        <p:spPr>
          <a:xfrm>
            <a:off x="328612" y="2093913"/>
            <a:ext cx="8662987" cy="3316287"/>
          </a:xfrm>
        </p:spPr>
        <p:txBody>
          <a:bodyPr/>
          <a:lstStyle/>
          <a:p>
            <a:pPr algn="l" rtl="0" eaLnBrk="1" hangingPunct="1">
              <a:defRPr/>
            </a:pPr>
            <a:r>
              <a:rPr lang="en-US" sz="4000" b="1" dirty="0" smtClean="0">
                <a:solidFill>
                  <a:srgbClr val="FFFFFF"/>
                </a:solidFill>
                <a:latin typeface="Times New Roman" panose="02020603050405020304" pitchFamily="18" charset="0"/>
                <a:cs typeface="Times New Roman" panose="02020603050405020304" pitchFamily="18" charset="0"/>
              </a:rPr>
              <a:t>The main functions of the upper part of the stomach (Reservoir part ):</a:t>
            </a:r>
          </a:p>
          <a:p>
            <a:pPr marL="514350" indent="-514350" algn="l" rtl="0" eaLnBrk="1" hangingPunct="1">
              <a:buFont typeface="+mj-lt"/>
              <a:buAutoNum type="arabicPeriod"/>
              <a:defRPr/>
            </a:pPr>
            <a:r>
              <a:rPr lang="en-US" sz="3600" b="1" dirty="0" smtClean="0">
                <a:solidFill>
                  <a:srgbClr val="FFFFFF"/>
                </a:solidFill>
                <a:latin typeface="Times New Roman" panose="02020603050405020304" pitchFamily="18" charset="0"/>
                <a:cs typeface="Times New Roman" panose="02020603050405020304" pitchFamily="18" charset="0"/>
              </a:rPr>
              <a:t>To maintain a continuous compression</a:t>
            </a:r>
          </a:p>
          <a:p>
            <a:pPr marL="514350" indent="-514350" algn="l" rtl="0" eaLnBrk="1" hangingPunct="1">
              <a:buFont typeface="+mj-lt"/>
              <a:buAutoNum type="arabicPeriod"/>
              <a:defRPr/>
            </a:pPr>
            <a:r>
              <a:rPr lang="en-US" sz="3600" b="1" dirty="0" smtClean="0">
                <a:solidFill>
                  <a:srgbClr val="FFFFFF"/>
                </a:solidFill>
                <a:latin typeface="Times New Roman" panose="02020603050405020304" pitchFamily="18" charset="0"/>
                <a:cs typeface="Times New Roman" panose="02020603050405020304" pitchFamily="18" charset="0"/>
              </a:rPr>
              <a:t>To accommodate the received food with out significant gastric wall distention or pressure </a:t>
            </a:r>
            <a:r>
              <a:rPr lang="en-US" sz="3600" b="1" u="sng" dirty="0" smtClean="0">
                <a:solidFill>
                  <a:srgbClr val="FFFFFF"/>
                </a:solidFill>
                <a:latin typeface="Times New Roman" panose="02020603050405020304" pitchFamily="18" charset="0"/>
                <a:cs typeface="Times New Roman" panose="02020603050405020304" pitchFamily="18" charset="0"/>
              </a:rPr>
              <a:t>(Storage of food)</a:t>
            </a:r>
          </a:p>
        </p:txBody>
      </p:sp>
    </p:spTree>
  </p:cSld>
  <p:clrMapOvr>
    <a:masterClrMapping/>
  </p:clrMapOvr>
  <p:transition>
    <p:comb/>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152400"/>
            <a:ext cx="7772400" cy="1143000"/>
          </a:xfrm>
        </p:spPr>
        <p:txBody>
          <a:bodyPr/>
          <a:lstStyle/>
          <a:p>
            <a:pPr rtl="0" eaLnBrk="1" hangingPunct="1"/>
            <a:r>
              <a:rPr lang="en-US" dirty="0" smtClean="0">
                <a:latin typeface="Times New Roman" panose="02020603050405020304" pitchFamily="18" charset="0"/>
                <a:cs typeface="Times New Roman" panose="02020603050405020304" pitchFamily="18" charset="0"/>
              </a:rPr>
              <a:t>Gastric Secretion Occurs in Three Phases:</a:t>
            </a:r>
          </a:p>
        </p:txBody>
      </p:sp>
      <p:sp>
        <p:nvSpPr>
          <p:cNvPr id="29699" name="Rectangle 3"/>
          <p:cNvSpPr>
            <a:spLocks noGrp="1" noChangeArrowheads="1"/>
          </p:cNvSpPr>
          <p:nvPr>
            <p:ph idx="1"/>
          </p:nvPr>
        </p:nvSpPr>
        <p:spPr>
          <a:xfrm>
            <a:off x="495300" y="1524000"/>
            <a:ext cx="8153400" cy="4114800"/>
          </a:xfrm>
        </p:spPr>
        <p:txBody>
          <a:bodyPr/>
          <a:lstStyle/>
          <a:p>
            <a:pPr algn="l" rtl="0" eaLnBrk="1" hangingPunct="1">
              <a:buClr>
                <a:srgbClr val="FF0000"/>
              </a:buClr>
              <a:buSzPct val="90000"/>
              <a:buNone/>
            </a:pPr>
            <a:r>
              <a:rPr lang="en-US" sz="2600" b="1" dirty="0" smtClean="0">
                <a:solidFill>
                  <a:srgbClr val="FFFFFF"/>
                </a:solidFill>
                <a:latin typeface="Times New Roman" panose="02020603050405020304" pitchFamily="18" charset="0"/>
                <a:cs typeface="Times New Roman" panose="02020603050405020304" pitchFamily="18" charset="0"/>
              </a:rPr>
              <a:t>The stimulation of acid secretion resulting from the ingestion of food can be divided into three phases: the cephalic phase, the gastric phase, and the intestinal phase:</a:t>
            </a:r>
          </a:p>
          <a:p>
            <a:pPr algn="l" rtl="0" eaLnBrk="1" hangingPunct="1">
              <a:buClr>
                <a:srgbClr val="FF0000"/>
              </a:buClr>
              <a:buSzPct val="90000"/>
              <a:buNone/>
            </a:pPr>
            <a:r>
              <a:rPr lang="en-US" sz="2600" b="1" dirty="0" smtClean="0">
                <a:solidFill>
                  <a:srgbClr val="FFFFFF"/>
                </a:solidFill>
                <a:latin typeface="Times New Roman" panose="02020603050405020304" pitchFamily="18" charset="0"/>
                <a:cs typeface="Times New Roman" panose="02020603050405020304" pitchFamily="18" charset="0"/>
              </a:rPr>
              <a:t>1.  </a:t>
            </a:r>
            <a:r>
              <a:rPr lang="en-US" sz="2600" b="1" u="sng" dirty="0" smtClean="0">
                <a:solidFill>
                  <a:srgbClr val="FFFFFF"/>
                </a:solidFill>
                <a:latin typeface="Times New Roman" panose="02020603050405020304" pitchFamily="18" charset="0"/>
                <a:cs typeface="Times New Roman" panose="02020603050405020304" pitchFamily="18" charset="0"/>
              </a:rPr>
              <a:t>The cephalic phase </a:t>
            </a:r>
            <a:r>
              <a:rPr lang="en-US" sz="2600" b="1" dirty="0" smtClean="0">
                <a:solidFill>
                  <a:srgbClr val="FFFFFF"/>
                </a:solidFill>
                <a:latin typeface="Times New Roman" panose="02020603050405020304" pitchFamily="18" charset="0"/>
                <a:cs typeface="Times New Roman" panose="02020603050405020304" pitchFamily="18" charset="0"/>
              </a:rPr>
              <a:t>involves the central nervous system. Smelling, chewing, and swallowing food send impulses via the vagus nerves to the parietal and G cells in the stomach. The nerve endings release ACh, which directly stimulates acid secretion from parietal cells. The nerves also release gastrin-releasing peptide (GRP), which stimulates G cells to release gastrin, indirectly stimulating parietal cell acid secretion. </a:t>
            </a:r>
          </a:p>
        </p:txBody>
      </p:sp>
    </p:spTree>
    <p:extLst>
      <p:ext uri="{BB962C8B-B14F-4D97-AF65-F5344CB8AC3E}">
        <p14:creationId xmlns:p14="http://schemas.microsoft.com/office/powerpoint/2010/main" val="3228567543"/>
      </p:ext>
    </p:extLst>
  </p:cSld>
  <p:clrMapOvr>
    <a:masterClrMapping/>
  </p:clrMapOvr>
  <p:transition>
    <p:comb/>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z="3600" dirty="0" smtClean="0">
                <a:latin typeface="Times New Roman" panose="02020603050405020304" pitchFamily="18" charset="0"/>
                <a:cs typeface="Times New Roman" panose="02020603050405020304" pitchFamily="18" charset="0"/>
              </a:rPr>
              <a:t>Gastric Secretion Occurs in Three Phases (continued): </a:t>
            </a:r>
            <a:endParaRPr lang="ar-SA"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295400"/>
            <a:ext cx="9144000" cy="4114800"/>
          </a:xfrm>
        </p:spPr>
        <p:txBody>
          <a:bodyPr/>
          <a:lstStyle/>
          <a:p>
            <a:pPr algn="l" rtl="0">
              <a:buNone/>
            </a:pPr>
            <a:r>
              <a:rPr lang="en-US" sz="2400" b="1" dirty="0" smtClean="0">
                <a:solidFill>
                  <a:srgbClr val="FFFFFF"/>
                </a:solidFill>
                <a:latin typeface="Times New Roman" panose="02020603050405020304" pitchFamily="18" charset="0"/>
                <a:cs typeface="Times New Roman" panose="02020603050405020304" pitchFamily="18" charset="0"/>
              </a:rPr>
              <a:t>2.  </a:t>
            </a:r>
            <a:r>
              <a:rPr lang="en-US" sz="2400" b="1" u="sng" dirty="0" smtClean="0">
                <a:solidFill>
                  <a:srgbClr val="FFFFFF"/>
                </a:solidFill>
                <a:latin typeface="Times New Roman" panose="02020603050405020304" pitchFamily="18" charset="0"/>
                <a:cs typeface="Times New Roman" panose="02020603050405020304" pitchFamily="18" charset="0"/>
              </a:rPr>
              <a:t>The gastric phase </a:t>
            </a:r>
            <a:r>
              <a:rPr lang="en-US" sz="2400" b="1" dirty="0" smtClean="0">
                <a:solidFill>
                  <a:srgbClr val="FFFFFF"/>
                </a:solidFill>
                <a:latin typeface="Times New Roman" panose="02020603050405020304" pitchFamily="18" charset="0"/>
                <a:cs typeface="Times New Roman" panose="02020603050405020304" pitchFamily="18" charset="0"/>
              </a:rPr>
              <a:t>is mainly a result of gastric distention and chemical agents such as digested proteins. Distention of the stomach stimulates mechanoreceptors, which stimulate the parietal cells directly through short local (enteric) reflexes and by long vago-vagal reflexes. Digested proteins in the stomach are also potent stimulators of gastric acid secretion, an effect mediated through gastrin release. Several other chemicals, such </a:t>
            </a:r>
            <a:r>
              <a:rPr lang="en-US" sz="2400" b="1" u="sng" dirty="0" smtClean="0">
                <a:solidFill>
                  <a:srgbClr val="FFFFFF"/>
                </a:solidFill>
                <a:latin typeface="Times New Roman" panose="02020603050405020304" pitchFamily="18" charset="0"/>
                <a:cs typeface="Times New Roman" panose="02020603050405020304" pitchFamily="18" charset="0"/>
              </a:rPr>
              <a:t>as alcohol and caffeine, stimulate gastric acid secretion through mechanisms that are not well understood. </a:t>
            </a:r>
          </a:p>
          <a:p>
            <a:pPr algn="l" rtl="0">
              <a:buNone/>
            </a:pPr>
            <a:r>
              <a:rPr lang="en-US" sz="2400" b="1" dirty="0" smtClean="0">
                <a:solidFill>
                  <a:srgbClr val="FFFFFF"/>
                </a:solidFill>
                <a:latin typeface="Times New Roman" panose="02020603050405020304" pitchFamily="18" charset="0"/>
                <a:cs typeface="Times New Roman" panose="02020603050405020304" pitchFamily="18" charset="0"/>
              </a:rPr>
              <a:t>3. </a:t>
            </a:r>
            <a:r>
              <a:rPr lang="en-US" sz="2400" b="1" u="sng" dirty="0" smtClean="0">
                <a:solidFill>
                  <a:srgbClr val="FFFFFF"/>
                </a:solidFill>
                <a:latin typeface="Times New Roman" panose="02020603050405020304" pitchFamily="18" charset="0"/>
                <a:cs typeface="Times New Roman" panose="02020603050405020304" pitchFamily="18" charset="0"/>
              </a:rPr>
              <a:t>During the intestinal phase</a:t>
            </a:r>
            <a:r>
              <a:rPr lang="en-US" sz="2400" b="1" dirty="0" smtClean="0">
                <a:solidFill>
                  <a:srgbClr val="FFFFFF"/>
                </a:solidFill>
                <a:latin typeface="Times New Roman" panose="02020603050405020304" pitchFamily="18" charset="0"/>
                <a:cs typeface="Times New Roman" panose="02020603050405020304" pitchFamily="18" charset="0"/>
              </a:rPr>
              <a:t>, protein digestion products in the duodenum stimulate gastric acid secretion through the action of the circulating amino acids on the parietal cells. Distention of the small intestine, probably via the release of the hormone </a:t>
            </a:r>
            <a:r>
              <a:rPr lang="en-US" sz="2400" b="1" u="sng" dirty="0" smtClean="0">
                <a:solidFill>
                  <a:srgbClr val="FFFFFF"/>
                </a:solidFill>
                <a:latin typeface="Times New Roman" panose="02020603050405020304" pitchFamily="18" charset="0"/>
                <a:cs typeface="Times New Roman" panose="02020603050405020304" pitchFamily="18" charset="0"/>
              </a:rPr>
              <a:t>entero-oxyntin</a:t>
            </a:r>
            <a:r>
              <a:rPr lang="en-US" sz="2400" b="1" dirty="0" smtClean="0">
                <a:solidFill>
                  <a:srgbClr val="FFFFFF"/>
                </a:solidFill>
                <a:latin typeface="Times New Roman" panose="02020603050405020304" pitchFamily="18" charset="0"/>
                <a:cs typeface="Times New Roman" panose="02020603050405020304" pitchFamily="18" charset="0"/>
              </a:rPr>
              <a:t> from intestinal endocrine cells, stimulates acid secretion. </a:t>
            </a:r>
          </a:p>
          <a:p>
            <a:pPr algn="l" rtl="0"/>
            <a:endParaRPr lang="ar-SA" sz="24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4814391"/>
      </p:ext>
    </p:extLst>
  </p:cSld>
  <p:clrMapOvr>
    <a:masterClrMapping/>
  </p:clrMapOvr>
  <p:transition>
    <p:comb/>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76200"/>
            <a:ext cx="7772400" cy="1143000"/>
          </a:xfrm>
        </p:spPr>
        <p:txBody>
          <a:bodyPr/>
          <a:lstStyle/>
          <a:p>
            <a:pPr rtl="0" eaLnBrk="1" hangingPunct="1"/>
            <a:r>
              <a:rPr lang="en-US" dirty="0" smtClean="0">
                <a:latin typeface="Times New Roman" panose="02020603050405020304" pitchFamily="18" charset="0"/>
                <a:cs typeface="Times New Roman" panose="02020603050405020304" pitchFamily="18" charset="0"/>
              </a:rPr>
              <a:t>Gastric Secretion Occurs in Three Phases</a:t>
            </a:r>
            <a:endParaRPr lang="ar-SA"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1"/>
          </p:nvPr>
        </p:nvSpPr>
        <p:spPr>
          <a:xfrm>
            <a:off x="0" y="1524000"/>
            <a:ext cx="4648200" cy="4114800"/>
          </a:xfrm>
        </p:spPr>
        <p:txBody>
          <a:bodyPr/>
          <a:lstStyle/>
          <a:p>
            <a:pPr marL="514350" indent="-514350" algn="l" rtl="0">
              <a:buFont typeface="+mj-lt"/>
              <a:buAutoNum type="arabicPeriod"/>
            </a:pPr>
            <a:r>
              <a:rPr lang="en-US" b="1" dirty="0" smtClean="0">
                <a:solidFill>
                  <a:srgbClr val="FFFFFF"/>
                </a:solidFill>
                <a:latin typeface="Times New Roman" panose="02020603050405020304" pitchFamily="18" charset="0"/>
                <a:cs typeface="Times New Roman" panose="02020603050405020304" pitchFamily="18" charset="0"/>
              </a:rPr>
              <a:t>Cephalic phase(30%): </a:t>
            </a:r>
            <a:br>
              <a:rPr lang="en-US" b="1" dirty="0" smtClean="0">
                <a:solidFill>
                  <a:srgbClr val="FFFFFF"/>
                </a:solidFill>
                <a:latin typeface="Times New Roman" panose="02020603050405020304" pitchFamily="18" charset="0"/>
                <a:cs typeface="Times New Roman" panose="02020603050405020304" pitchFamily="18" charset="0"/>
              </a:rPr>
            </a:br>
            <a:r>
              <a:rPr lang="en-US" b="1" dirty="0" smtClean="0">
                <a:solidFill>
                  <a:srgbClr val="FFFFFF"/>
                </a:solidFill>
                <a:latin typeface="Times New Roman" panose="02020603050405020304" pitchFamily="18" charset="0"/>
                <a:cs typeface="Times New Roman" panose="02020603050405020304" pitchFamily="18" charset="0"/>
              </a:rPr>
              <a:t>Smelling, Chewing and swallowing</a:t>
            </a:r>
            <a:br>
              <a:rPr lang="en-US" b="1" dirty="0" smtClean="0">
                <a:solidFill>
                  <a:srgbClr val="FFFFFF"/>
                </a:solidFill>
                <a:latin typeface="Times New Roman" panose="02020603050405020304" pitchFamily="18" charset="0"/>
                <a:cs typeface="Times New Roman" panose="02020603050405020304" pitchFamily="18" charset="0"/>
              </a:rPr>
            </a:br>
            <a:r>
              <a:rPr lang="en-US" b="1" dirty="0" smtClean="0">
                <a:solidFill>
                  <a:srgbClr val="FFFFFF"/>
                </a:solidFill>
                <a:latin typeface="Times New Roman" panose="02020603050405020304" pitchFamily="18" charset="0"/>
                <a:cs typeface="Times New Roman" panose="02020603050405020304" pitchFamily="18" charset="0"/>
              </a:rPr>
              <a:t>Stimulate parietal G-Cells (via GRP)</a:t>
            </a:r>
          </a:p>
          <a:p>
            <a:pPr marL="514350" indent="-514350" algn="l" rtl="0">
              <a:buFont typeface="+mj-lt"/>
              <a:buAutoNum type="arabicPeriod"/>
            </a:pPr>
            <a:r>
              <a:rPr lang="en-US" b="1" dirty="0" smtClean="0">
                <a:solidFill>
                  <a:srgbClr val="FFFFFF"/>
                </a:solidFill>
                <a:latin typeface="Times New Roman" panose="02020603050405020304" pitchFamily="18" charset="0"/>
                <a:cs typeface="Times New Roman" panose="02020603050405020304" pitchFamily="18" charset="0"/>
              </a:rPr>
              <a:t>Gastric phase (60%): </a:t>
            </a:r>
            <a:br>
              <a:rPr lang="en-US" b="1" dirty="0" smtClean="0">
                <a:solidFill>
                  <a:srgbClr val="FFFFFF"/>
                </a:solidFill>
                <a:latin typeface="Times New Roman" panose="02020603050405020304" pitchFamily="18" charset="0"/>
                <a:cs typeface="Times New Roman" panose="02020603050405020304" pitchFamily="18" charset="0"/>
              </a:rPr>
            </a:br>
            <a:r>
              <a:rPr lang="en-US" b="1" dirty="0" smtClean="0">
                <a:solidFill>
                  <a:srgbClr val="FFFFFF"/>
                </a:solidFill>
                <a:latin typeface="Times New Roman" panose="02020603050405020304" pitchFamily="18" charset="0"/>
                <a:cs typeface="Times New Roman" panose="02020603050405020304" pitchFamily="18" charset="0"/>
              </a:rPr>
              <a:t>gastric distention</a:t>
            </a:r>
            <a:br>
              <a:rPr lang="en-US" b="1" dirty="0" smtClean="0">
                <a:solidFill>
                  <a:srgbClr val="FFFFFF"/>
                </a:solidFill>
                <a:latin typeface="Times New Roman" panose="02020603050405020304" pitchFamily="18" charset="0"/>
                <a:cs typeface="Times New Roman" panose="02020603050405020304" pitchFamily="18" charset="0"/>
              </a:rPr>
            </a:br>
            <a:r>
              <a:rPr lang="en-US" b="1" dirty="0" smtClean="0">
                <a:solidFill>
                  <a:srgbClr val="FFFFFF"/>
                </a:solidFill>
                <a:latin typeface="Times New Roman" panose="02020603050405020304" pitchFamily="18" charset="0"/>
                <a:cs typeface="Times New Roman" panose="02020603050405020304" pitchFamily="18" charset="0"/>
              </a:rPr>
              <a:t>proteins</a:t>
            </a:r>
          </a:p>
          <a:p>
            <a:pPr marL="514350" indent="-514350" algn="l" rtl="0">
              <a:buFont typeface="+mj-lt"/>
              <a:buAutoNum type="arabicPeriod"/>
            </a:pPr>
            <a:r>
              <a:rPr lang="en-US" b="1" dirty="0" smtClean="0">
                <a:solidFill>
                  <a:srgbClr val="FFFFFF"/>
                </a:solidFill>
                <a:latin typeface="Times New Roman" panose="02020603050405020304" pitchFamily="18" charset="0"/>
                <a:cs typeface="Times New Roman" panose="02020603050405020304" pitchFamily="18" charset="0"/>
              </a:rPr>
              <a:t>Intestinal phase (10%):</a:t>
            </a:r>
            <a:br>
              <a:rPr lang="en-US" b="1" dirty="0" smtClean="0">
                <a:solidFill>
                  <a:srgbClr val="FFFFFF"/>
                </a:solidFill>
                <a:latin typeface="Times New Roman" panose="02020603050405020304" pitchFamily="18" charset="0"/>
                <a:cs typeface="Times New Roman" panose="02020603050405020304" pitchFamily="18" charset="0"/>
              </a:rPr>
            </a:br>
            <a:r>
              <a:rPr lang="en-US" b="1" dirty="0" smtClean="0">
                <a:solidFill>
                  <a:srgbClr val="FFFFFF"/>
                </a:solidFill>
                <a:latin typeface="Times New Roman" panose="02020603050405020304" pitchFamily="18" charset="0"/>
                <a:cs typeface="Times New Roman" panose="02020603050405020304" pitchFamily="18" charset="0"/>
              </a:rPr>
              <a:t>digested proteins </a:t>
            </a:r>
            <a:br>
              <a:rPr lang="en-US" b="1" dirty="0" smtClean="0">
                <a:solidFill>
                  <a:srgbClr val="FFFFFF"/>
                </a:solidFill>
                <a:latin typeface="Times New Roman" panose="02020603050405020304" pitchFamily="18" charset="0"/>
                <a:cs typeface="Times New Roman" panose="02020603050405020304" pitchFamily="18" charset="0"/>
              </a:rPr>
            </a:br>
            <a:endParaRPr lang="ar-SA" b="1" dirty="0">
              <a:solidFill>
                <a:srgbClr val="FFFFFF"/>
              </a:solidFill>
              <a:latin typeface="Times New Roman" panose="02020603050405020304" pitchFamily="18" charset="0"/>
              <a:cs typeface="Times New Roman" panose="02020603050405020304" pitchFamily="18" charset="0"/>
            </a:endParaRPr>
          </a:p>
        </p:txBody>
      </p:sp>
      <p:pic>
        <p:nvPicPr>
          <p:cNvPr id="7" name="Content Placeholder 6" descr="showimage.jpg"/>
          <p:cNvPicPr>
            <a:picLocks noGrp="1" noChangeAspect="1"/>
          </p:cNvPicPr>
          <p:nvPr>
            <p:ph sz="half" idx="2"/>
          </p:nvPr>
        </p:nvPicPr>
        <p:blipFill>
          <a:blip r:embed="rId2" cstate="print"/>
          <a:stretch>
            <a:fillRect/>
          </a:stretch>
        </p:blipFill>
        <p:spPr>
          <a:xfrm>
            <a:off x="4505325" y="1752600"/>
            <a:ext cx="4638675" cy="4365812"/>
          </a:xfrm>
        </p:spPr>
      </p:pic>
    </p:spTree>
  </p:cSld>
  <p:clrMapOvr>
    <a:masterClrMapping/>
  </p:clrMapOvr>
  <p:transition>
    <p:comb/>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5019" y="152400"/>
            <a:ext cx="7772400" cy="1143000"/>
          </a:xfrm>
        </p:spPr>
        <p:txBody>
          <a:bodyPr/>
          <a:lstStyle/>
          <a:p>
            <a:pPr rtl="0"/>
            <a:r>
              <a:rPr lang="en-US" sz="4400" dirty="0" smtClean="0">
                <a:latin typeface="Times New Roman" panose="02020603050405020304" pitchFamily="18" charset="0"/>
                <a:cs typeface="Times New Roman" panose="02020603050405020304" pitchFamily="18" charset="0"/>
              </a:rPr>
              <a:t>Gastric Secretion Occurs in Three Phases (cont’d)</a:t>
            </a:r>
            <a:endParaRPr lang="ar-SA" sz="4400" dirty="0">
              <a:latin typeface="Times New Roman" panose="02020603050405020304" pitchFamily="18" charset="0"/>
              <a:cs typeface="Times New Roman" panose="02020603050405020304" pitchFamily="18" charset="0"/>
            </a:endParaRP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5019" y="1318404"/>
            <a:ext cx="7437438" cy="541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 y="609600"/>
            <a:ext cx="8686800" cy="1143000"/>
          </a:xfrm>
        </p:spPr>
        <p:txBody>
          <a:bodyPr/>
          <a:lstStyle/>
          <a:p>
            <a:pPr rtl="0" eaLnBrk="1" hangingPunct="1"/>
            <a:r>
              <a:rPr lang="en-US" sz="5400" dirty="0" smtClean="0">
                <a:latin typeface="Times New Roman" panose="02020603050405020304" pitchFamily="18" charset="0"/>
                <a:cs typeface="Times New Roman" panose="02020603050405020304" pitchFamily="18" charset="0"/>
              </a:rPr>
              <a:t>Inhibition of Acid Secretion</a:t>
            </a:r>
          </a:p>
        </p:txBody>
      </p:sp>
      <p:sp>
        <p:nvSpPr>
          <p:cNvPr id="31747" name="Rectangle 3"/>
          <p:cNvSpPr>
            <a:spLocks noGrp="1" noChangeArrowheads="1"/>
          </p:cNvSpPr>
          <p:nvPr>
            <p:ph idx="1"/>
          </p:nvPr>
        </p:nvSpPr>
        <p:spPr>
          <a:xfrm>
            <a:off x="304800" y="1905000"/>
            <a:ext cx="8686800" cy="3581400"/>
          </a:xfrm>
        </p:spPr>
        <p:txBody>
          <a:bodyPr/>
          <a:lstStyle/>
          <a:p>
            <a:pPr algn="l" rtl="0" eaLnBrk="1" hangingPunct="1">
              <a:buClr>
                <a:srgbClr val="FF0000"/>
              </a:buClr>
              <a:buSzPct val="90000"/>
              <a:buFont typeface="Wingdings" pitchFamily="2" charset="2"/>
              <a:buChar char="v"/>
            </a:pPr>
            <a:r>
              <a:rPr lang="en-US" sz="3600" b="1" dirty="0" smtClean="0">
                <a:solidFill>
                  <a:srgbClr val="FFFFFF"/>
                </a:solidFill>
                <a:latin typeface="Times New Roman" panose="02020603050405020304" pitchFamily="18" charset="0"/>
                <a:cs typeface="Times New Roman" panose="02020603050405020304" pitchFamily="18" charset="0"/>
              </a:rPr>
              <a:t>Inhibitory hormones (</a:t>
            </a:r>
            <a:r>
              <a:rPr lang="en-US" sz="3600" b="1" u="sng" dirty="0" smtClean="0">
                <a:solidFill>
                  <a:srgbClr val="FF0000"/>
                </a:solidFill>
                <a:latin typeface="Times New Roman" panose="02020603050405020304" pitchFamily="18" charset="0"/>
                <a:cs typeface="Times New Roman" panose="02020603050405020304" pitchFamily="18" charset="0"/>
              </a:rPr>
              <a:t>Enterogastrones</a:t>
            </a:r>
            <a:r>
              <a:rPr lang="en-US" sz="3600" b="1" dirty="0" smtClean="0">
                <a:solidFill>
                  <a:srgbClr val="FFFFFF"/>
                </a:solidFill>
                <a:latin typeface="Times New Roman" panose="02020603050405020304" pitchFamily="18" charset="0"/>
                <a:cs typeface="Times New Roman" panose="02020603050405020304" pitchFamily="18" charset="0"/>
              </a:rPr>
              <a:t>):</a:t>
            </a:r>
          </a:p>
          <a:p>
            <a:pPr algn="l" rtl="0" eaLnBrk="1" hangingPunct="1">
              <a:buSzPct val="85000"/>
              <a:buFont typeface="Wingdings" pitchFamily="2" charset="2"/>
              <a:buChar char="Ø"/>
            </a:pPr>
            <a:r>
              <a:rPr lang="en-US" sz="3600" b="1" dirty="0" smtClean="0">
                <a:solidFill>
                  <a:srgbClr val="FFFFFF"/>
                </a:solidFill>
                <a:latin typeface="Times New Roman" panose="02020603050405020304" pitchFamily="18" charset="0"/>
                <a:cs typeface="Times New Roman" panose="02020603050405020304" pitchFamily="18" charset="0"/>
              </a:rPr>
              <a:t>Somatostatin (D-cells) in antrum</a:t>
            </a:r>
          </a:p>
          <a:p>
            <a:pPr algn="l" rtl="0" eaLnBrk="1" hangingPunct="1">
              <a:buSzPct val="85000"/>
              <a:buFont typeface="Wingdings" pitchFamily="2" charset="2"/>
              <a:buChar char="Ø"/>
            </a:pPr>
            <a:r>
              <a:rPr lang="en-US" sz="3600" b="1" dirty="0" smtClean="0">
                <a:solidFill>
                  <a:srgbClr val="FFFFFF"/>
                </a:solidFill>
                <a:latin typeface="Times New Roman" panose="02020603050405020304" pitchFamily="18" charset="0"/>
                <a:cs typeface="Times New Roman" panose="02020603050405020304" pitchFamily="18" charset="0"/>
              </a:rPr>
              <a:t>Secretin (S-cells) in duodenum</a:t>
            </a:r>
          </a:p>
          <a:p>
            <a:pPr algn="l" rtl="0" eaLnBrk="1" hangingPunct="1">
              <a:buSzPct val="85000"/>
              <a:buFont typeface="Wingdings" pitchFamily="2" charset="2"/>
              <a:buChar char="Ø"/>
            </a:pPr>
            <a:r>
              <a:rPr lang="en-US" sz="3600" b="1" dirty="0" smtClean="0">
                <a:solidFill>
                  <a:srgbClr val="FFFFFF"/>
                </a:solidFill>
                <a:latin typeface="Times New Roman" panose="02020603050405020304" pitchFamily="18" charset="0"/>
                <a:cs typeface="Times New Roman" panose="02020603050405020304" pitchFamily="18" charset="0"/>
              </a:rPr>
              <a:t>Glucose-dependent insulinotropic peptide (GIP) in duodenum </a:t>
            </a:r>
          </a:p>
        </p:txBody>
      </p:sp>
    </p:spTree>
  </p:cSld>
  <p:clrMapOvr>
    <a:masterClrMapping/>
  </p:clrMapOvr>
  <p:transition>
    <p:comb/>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1"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pic>
        <p:nvPicPr>
          <p:cNvPr id="15364" name="Picture 2"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pic>
        <p:nvPicPr>
          <p:cNvPr id="15363" name="Picture 3"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pic>
        <p:nvPicPr>
          <p:cNvPr id="15362" name="Picture 4"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pic>
        <p:nvPicPr>
          <p:cNvPr id="15361" name="Picture 5"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sp>
        <p:nvSpPr>
          <p:cNvPr id="1536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4119653095"/>
              </p:ext>
            </p:extLst>
          </p:nvPr>
        </p:nvGraphicFramePr>
        <p:xfrm>
          <a:off x="35496" y="140669"/>
          <a:ext cx="9058273" cy="6632321"/>
        </p:xfrm>
        <a:graphic>
          <a:graphicData uri="http://schemas.openxmlformats.org/drawingml/2006/table">
            <a:tbl>
              <a:tblPr/>
              <a:tblGrid>
                <a:gridCol w="2192102"/>
                <a:gridCol w="1985574"/>
                <a:gridCol w="1844265"/>
                <a:gridCol w="3036332"/>
              </a:tblGrid>
              <a:tr h="346921">
                <a:tc>
                  <a:txBody>
                    <a:bodyPr/>
                    <a:lstStyle/>
                    <a:p>
                      <a:pPr algn="l" rtl="0">
                        <a:lnSpc>
                          <a:spcPct val="115000"/>
                        </a:lnSpc>
                        <a:spcAft>
                          <a:spcPts val="0"/>
                        </a:spcAft>
                      </a:pPr>
                      <a:r>
                        <a:rPr lang="en-US" sz="1200" b="1" dirty="0">
                          <a:solidFill>
                            <a:srgbClr val="000000"/>
                          </a:solidFill>
                          <a:latin typeface="Arial"/>
                          <a:ea typeface="Times New Roman"/>
                          <a:cs typeface="Arial"/>
                        </a:rPr>
                        <a:t>Hormone</a:t>
                      </a:r>
                      <a:endParaRPr lang="en-US" sz="1400" dirty="0">
                        <a:latin typeface="Calibri"/>
                        <a:ea typeface="Calibri"/>
                        <a:cs typeface="Arial"/>
                      </a:endParaRPr>
                    </a:p>
                  </a:txBody>
                  <a:tcPr marL="7565" marR="7565" marT="7565" marB="7565" anchor="b">
                    <a:lnL w="28575" cap="flat" cmpd="sng" algn="ctr">
                      <a:solidFill>
                        <a:srgbClr val="DEDEDE"/>
                      </a:solidFill>
                      <a:prstDash val="solid"/>
                      <a:round/>
                      <a:headEnd type="none" w="med" len="med"/>
                      <a:tailEnd type="none" w="med" len="med"/>
                    </a:lnL>
                    <a:lnR>
                      <a:noFill/>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c>
                  <a:txBody>
                    <a:bodyPr/>
                    <a:lstStyle/>
                    <a:p>
                      <a:pPr algn="l" rtl="0">
                        <a:lnSpc>
                          <a:spcPct val="115000"/>
                        </a:lnSpc>
                        <a:spcAft>
                          <a:spcPts val="0"/>
                        </a:spcAft>
                      </a:pPr>
                      <a:r>
                        <a:rPr lang="en-US" sz="1200" b="1">
                          <a:solidFill>
                            <a:srgbClr val="000000"/>
                          </a:solidFill>
                          <a:latin typeface="Arial"/>
                          <a:ea typeface="Times New Roman"/>
                          <a:cs typeface="Arial"/>
                        </a:rPr>
                        <a:t>Site of Secretion</a:t>
                      </a:r>
                      <a:endParaRPr lang="en-US" sz="1400">
                        <a:latin typeface="Calibri"/>
                        <a:ea typeface="Calibri"/>
                        <a:cs typeface="Arial"/>
                      </a:endParaRPr>
                    </a:p>
                  </a:txBody>
                  <a:tcPr marL="7565" marR="7565" marT="7565" marB="7565" anchor="b">
                    <a:lnL>
                      <a:noFill/>
                    </a:lnL>
                    <a:lnR>
                      <a:noFill/>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c>
                  <a:txBody>
                    <a:bodyPr/>
                    <a:lstStyle/>
                    <a:p>
                      <a:pPr algn="l" rtl="0">
                        <a:lnSpc>
                          <a:spcPct val="115000"/>
                        </a:lnSpc>
                        <a:spcAft>
                          <a:spcPts val="0"/>
                        </a:spcAft>
                      </a:pPr>
                      <a:r>
                        <a:rPr lang="en-US" sz="1200" b="1">
                          <a:solidFill>
                            <a:srgbClr val="000000"/>
                          </a:solidFill>
                          <a:latin typeface="Arial"/>
                          <a:ea typeface="Times New Roman"/>
                          <a:cs typeface="Arial"/>
                        </a:rPr>
                        <a:t>Stimuli for Secretion</a:t>
                      </a:r>
                      <a:endParaRPr lang="en-US" sz="1400">
                        <a:latin typeface="Calibri"/>
                        <a:ea typeface="Calibri"/>
                        <a:cs typeface="Arial"/>
                      </a:endParaRPr>
                    </a:p>
                  </a:txBody>
                  <a:tcPr marL="7565" marR="7565" marT="7565" marB="7565" anchor="b">
                    <a:lnL>
                      <a:noFill/>
                    </a:lnL>
                    <a:lnR>
                      <a:noFill/>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c>
                  <a:txBody>
                    <a:bodyPr/>
                    <a:lstStyle/>
                    <a:p>
                      <a:pPr algn="l" rtl="0">
                        <a:lnSpc>
                          <a:spcPct val="115000"/>
                        </a:lnSpc>
                        <a:spcAft>
                          <a:spcPts val="0"/>
                        </a:spcAft>
                      </a:pPr>
                      <a:r>
                        <a:rPr lang="en-US" sz="1200" b="1">
                          <a:solidFill>
                            <a:srgbClr val="000000"/>
                          </a:solidFill>
                          <a:latin typeface="Arial"/>
                          <a:ea typeface="Times New Roman"/>
                          <a:cs typeface="Arial"/>
                        </a:rPr>
                        <a:t>Actions</a:t>
                      </a:r>
                      <a:endParaRPr lang="en-US" sz="1400">
                        <a:latin typeface="Calibri"/>
                        <a:ea typeface="Calibri"/>
                        <a:cs typeface="Arial"/>
                      </a:endParaRPr>
                    </a:p>
                  </a:txBody>
                  <a:tcPr marL="7565" marR="7565" marT="7565" marB="7565" anchor="b">
                    <a:lnL>
                      <a:noFill/>
                    </a:lnL>
                    <a:lnR w="28575" cap="flat" cmpd="sng" algn="ctr">
                      <a:solidFill>
                        <a:srgbClr val="DEDEDE"/>
                      </a:solidFill>
                      <a:prstDash val="solid"/>
                      <a:round/>
                      <a:headEnd type="none" w="med" len="med"/>
                      <a:tailEnd type="none" w="med" len="med"/>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r>
              <a:tr h="1022878">
                <a:tc>
                  <a:txBody>
                    <a:bodyPr/>
                    <a:lstStyle/>
                    <a:p>
                      <a:pPr algn="l" rtl="0">
                        <a:lnSpc>
                          <a:spcPct val="115000"/>
                        </a:lnSpc>
                        <a:spcAft>
                          <a:spcPts val="0"/>
                        </a:spcAft>
                      </a:pPr>
                      <a:r>
                        <a:rPr lang="en-US" sz="1400" b="1" dirty="0" err="1">
                          <a:solidFill>
                            <a:srgbClr val="000000"/>
                          </a:solidFill>
                          <a:latin typeface="Arial"/>
                          <a:ea typeface="Times New Roman"/>
                          <a:cs typeface="Arial"/>
                        </a:rPr>
                        <a:t>Gastrin</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1" dirty="0">
                          <a:solidFill>
                            <a:srgbClr val="000000"/>
                          </a:solidFill>
                          <a:latin typeface="Arial"/>
                          <a:ea typeface="Times New Roman"/>
                          <a:cs typeface="Arial"/>
                        </a:rPr>
                        <a:t>G cells of the </a:t>
                      </a:r>
                      <a:r>
                        <a:rPr lang="en-US" sz="1400" b="1" dirty="0" smtClean="0">
                          <a:solidFill>
                            <a:srgbClr val="000000"/>
                          </a:solidFill>
                          <a:latin typeface="Arial"/>
                          <a:ea typeface="Times New Roman"/>
                          <a:cs typeface="Arial"/>
                        </a:rPr>
                        <a:t>antrum,</a:t>
                      </a:r>
                      <a:r>
                        <a:rPr lang="en-US" sz="1400" b="1" baseline="0" dirty="0" smtClean="0">
                          <a:solidFill>
                            <a:srgbClr val="000000"/>
                          </a:solidFill>
                          <a:latin typeface="Arial"/>
                          <a:ea typeface="Times New Roman"/>
                          <a:cs typeface="Arial"/>
                        </a:rPr>
                        <a:t> </a:t>
                      </a:r>
                      <a:r>
                        <a:rPr lang="en-US" sz="1400" b="1" dirty="0" smtClean="0">
                          <a:solidFill>
                            <a:srgbClr val="000000"/>
                          </a:solidFill>
                          <a:latin typeface="Arial"/>
                          <a:ea typeface="Times New Roman"/>
                          <a:cs typeface="Arial"/>
                        </a:rPr>
                        <a:t>duodenum and jejunum</a:t>
                      </a:r>
                      <a:endParaRPr lang="en-US" sz="1400" dirty="0" smtClean="0">
                        <a:latin typeface="Calibri"/>
                        <a:ea typeface="Calibri"/>
                        <a:cs typeface="Arial"/>
                      </a:endParaRPr>
                    </a:p>
                    <a:p>
                      <a:pPr algn="l" rtl="0">
                        <a:lnSpc>
                          <a:spcPct val="115000"/>
                        </a:lnSpc>
                        <a:spcAft>
                          <a:spcPts val="0"/>
                        </a:spcAft>
                      </a:pP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smtClean="0">
                          <a:solidFill>
                            <a:srgbClr val="000000"/>
                          </a:solidFill>
                          <a:latin typeface="Arial"/>
                          <a:ea typeface="Times New Roman"/>
                          <a:cs typeface="Arial"/>
                        </a:rPr>
                        <a:t>Protein</a:t>
                      </a:r>
                      <a:r>
                        <a:rPr lang="en-US" sz="1400" b="1" dirty="0">
                          <a:solidFill>
                            <a:srgbClr val="000000"/>
                          </a:solidFill>
                          <a:latin typeface="Arial"/>
                          <a:ea typeface="Times New Roman"/>
                          <a:cs typeface="Arial"/>
                        </a:rPr>
                        <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Distention of the stomach</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Vagal stimulation (GRP</a:t>
                      </a:r>
                      <a:r>
                        <a:rPr lang="en-US" sz="1400" b="1" dirty="0" smtClean="0">
                          <a:solidFill>
                            <a:srgbClr val="000000"/>
                          </a:solidFill>
                          <a:latin typeface="Arial"/>
                          <a:ea typeface="Times New Roman"/>
                          <a:cs typeface="Arial"/>
                        </a:rPr>
                        <a:t>)</a:t>
                      </a:r>
                    </a:p>
                    <a:p>
                      <a:pPr algn="l" rtl="0">
                        <a:lnSpc>
                          <a:spcPct val="115000"/>
                        </a:lnSpc>
                        <a:spcAft>
                          <a:spcPts val="0"/>
                        </a:spcAft>
                      </a:pPr>
                      <a:r>
                        <a:rPr lang="en-US" sz="1400" b="1" dirty="0" smtClean="0">
                          <a:solidFill>
                            <a:srgbClr val="000000"/>
                          </a:solidFill>
                          <a:latin typeface="Arial"/>
                          <a:ea typeface="Calibri"/>
                          <a:cs typeface="Arial"/>
                        </a:rPr>
                        <a:t>(Acid inhibits release)</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u="sng" dirty="0" smtClean="0">
                          <a:solidFill>
                            <a:srgbClr val="000000"/>
                          </a:solidFill>
                          <a:latin typeface="Arial"/>
                          <a:ea typeface="Times New Roman"/>
                          <a:cs typeface="Arial"/>
                        </a:rPr>
                        <a:t>Stimulates</a:t>
                      </a:r>
                      <a:r>
                        <a:rPr lang="en-US" sz="1400" b="1" u="none" dirty="0" smtClean="0">
                          <a:solidFill>
                            <a:srgbClr val="000000"/>
                          </a:solidFill>
                          <a:latin typeface="Arial"/>
                          <a:ea typeface="Times New Roman"/>
                          <a:cs typeface="Arial"/>
                        </a:rPr>
                        <a:t>:</a:t>
                      </a:r>
                      <a:r>
                        <a:rPr lang="en-US" sz="1400" b="1" u="none" baseline="0" dirty="0" smtClean="0">
                          <a:solidFill>
                            <a:srgbClr val="000000"/>
                          </a:solidFill>
                          <a:latin typeface="Arial"/>
                          <a:ea typeface="Times New Roman"/>
                          <a:cs typeface="Arial"/>
                        </a:rPr>
                        <a:t> </a:t>
                      </a:r>
                      <a:r>
                        <a:rPr lang="en-US" sz="1400" b="1" dirty="0" smtClean="0">
                          <a:solidFill>
                            <a:srgbClr val="000000"/>
                          </a:solidFill>
                          <a:latin typeface="Arial"/>
                          <a:ea typeface="Times New Roman"/>
                          <a:cs typeface="Arial"/>
                        </a:rPr>
                        <a:t>Gastric </a:t>
                      </a:r>
                      <a:r>
                        <a:rPr lang="en-US" sz="1400" b="1" dirty="0">
                          <a:solidFill>
                            <a:srgbClr val="000000"/>
                          </a:solidFill>
                          <a:latin typeface="Arial"/>
                          <a:ea typeface="Times New Roman"/>
                          <a:cs typeface="Arial"/>
                        </a:rPr>
                        <a:t>H</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secretion</a:t>
                      </a:r>
                      <a:br>
                        <a:rPr lang="en-US" sz="1400" b="1" dirty="0">
                          <a:solidFill>
                            <a:srgbClr val="000000"/>
                          </a:solidFill>
                          <a:latin typeface="Arial"/>
                          <a:ea typeface="Times New Roman"/>
                          <a:cs typeface="Arial"/>
                        </a:rPr>
                      </a:br>
                      <a:r>
                        <a:rPr lang="en-US" sz="1400" b="1" dirty="0" smtClean="0">
                          <a:solidFill>
                            <a:srgbClr val="000000"/>
                          </a:solidFill>
                          <a:latin typeface="Arial"/>
                          <a:ea typeface="Times New Roman"/>
                          <a:cs typeface="Arial"/>
                        </a:rPr>
                        <a:t>and </a:t>
                      </a:r>
                      <a:r>
                        <a:rPr lang="en-US" sz="1400" b="1" dirty="0">
                          <a:solidFill>
                            <a:srgbClr val="000000"/>
                          </a:solidFill>
                          <a:latin typeface="Arial"/>
                          <a:ea typeface="Times New Roman"/>
                          <a:cs typeface="Arial"/>
                        </a:rPr>
                        <a:t>growth of gastric mucosa</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1516436">
                <a:tc>
                  <a:txBody>
                    <a:bodyPr/>
                    <a:lstStyle/>
                    <a:p>
                      <a:pPr algn="l" rtl="0">
                        <a:lnSpc>
                          <a:spcPct val="115000"/>
                        </a:lnSpc>
                        <a:spcAft>
                          <a:spcPts val="0"/>
                        </a:spcAft>
                      </a:pPr>
                      <a:r>
                        <a:rPr lang="en-US" sz="1400" b="1" dirty="0">
                          <a:solidFill>
                            <a:srgbClr val="000000"/>
                          </a:solidFill>
                          <a:latin typeface="Arial"/>
                          <a:ea typeface="Times New Roman"/>
                          <a:cs typeface="Arial"/>
                        </a:rPr>
                        <a:t>Cholecystokinin (CCK)</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I cells of the </a:t>
                      </a:r>
                      <a:r>
                        <a:rPr lang="en-US" sz="1400" b="1" dirty="0" smtClean="0">
                          <a:solidFill>
                            <a:srgbClr val="000000"/>
                          </a:solidFill>
                          <a:latin typeface="Arial"/>
                          <a:ea typeface="Times New Roman"/>
                          <a:cs typeface="Arial"/>
                        </a:rPr>
                        <a:t>duodenum, jejunum, and ileum</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u="none" strike="noStrike" dirty="0" smtClean="0">
                          <a:solidFill>
                            <a:srgbClr val="000000"/>
                          </a:solidFill>
                          <a:latin typeface="Arial"/>
                          <a:ea typeface="Times New Roman"/>
                          <a:cs typeface="Arial"/>
                        </a:rPr>
                        <a:t>Protein </a:t>
                      </a:r>
                      <a:r>
                        <a:rPr lang="en-US" sz="1400" b="1" dirty="0">
                          <a:solidFill>
                            <a:srgbClr val="000000"/>
                          </a:solidFill>
                          <a:latin typeface="Arial"/>
                          <a:ea typeface="Times New Roman"/>
                          <a:cs typeface="Arial"/>
                        </a:rPr>
                        <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Fatty </a:t>
                      </a:r>
                      <a:r>
                        <a:rPr lang="en-US" sz="1400" b="1" dirty="0" smtClean="0">
                          <a:solidFill>
                            <a:srgbClr val="000000"/>
                          </a:solidFill>
                          <a:latin typeface="Arial"/>
                          <a:ea typeface="Times New Roman"/>
                          <a:cs typeface="Arial"/>
                        </a:rPr>
                        <a:t>acids</a:t>
                      </a:r>
                    </a:p>
                    <a:p>
                      <a:pPr algn="l" rtl="0">
                        <a:lnSpc>
                          <a:spcPct val="115000"/>
                        </a:lnSpc>
                        <a:spcAft>
                          <a:spcPts val="0"/>
                        </a:spcAft>
                      </a:pPr>
                      <a:r>
                        <a:rPr lang="en-US" sz="1400" b="1" dirty="0" smtClean="0">
                          <a:solidFill>
                            <a:srgbClr val="000000"/>
                          </a:solidFill>
                          <a:latin typeface="Arial"/>
                          <a:ea typeface="Calibri"/>
                          <a:cs typeface="Arial"/>
                        </a:rPr>
                        <a:t>Acids </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u="sng" dirty="0" smtClean="0">
                          <a:solidFill>
                            <a:srgbClr val="000000"/>
                          </a:solidFill>
                          <a:latin typeface="Arial"/>
                          <a:ea typeface="Times New Roman"/>
                          <a:cs typeface="Arial"/>
                        </a:rPr>
                        <a:t>Stimulates</a:t>
                      </a:r>
                      <a:r>
                        <a:rPr lang="en-US" sz="1400" b="1" u="none" dirty="0" smtClean="0">
                          <a:solidFill>
                            <a:srgbClr val="000000"/>
                          </a:solidFill>
                          <a:latin typeface="Arial"/>
                          <a:ea typeface="Times New Roman"/>
                          <a:cs typeface="Arial"/>
                        </a:rPr>
                        <a:t>:</a:t>
                      </a:r>
                      <a:r>
                        <a:rPr lang="en-US" sz="1400" b="1" u="none" baseline="0" dirty="0" smtClean="0">
                          <a:solidFill>
                            <a:srgbClr val="000000"/>
                          </a:solidFill>
                          <a:latin typeface="Arial"/>
                          <a:ea typeface="Times New Roman"/>
                          <a:cs typeface="Arial"/>
                        </a:rPr>
                        <a:t> </a:t>
                      </a:r>
                      <a:r>
                        <a:rPr lang="en-US" sz="1400" b="1" u="none" dirty="0" smtClean="0">
                          <a:solidFill>
                            <a:srgbClr val="000000"/>
                          </a:solidFill>
                          <a:latin typeface="Arial"/>
                          <a:ea typeface="Times New Roman"/>
                          <a:cs typeface="Arial"/>
                        </a:rPr>
                        <a:t>Pancreatic</a:t>
                      </a:r>
                      <a:r>
                        <a:rPr lang="en-US" sz="1400" b="1" dirty="0" smtClean="0">
                          <a:solidFill>
                            <a:srgbClr val="000000"/>
                          </a:solidFill>
                          <a:latin typeface="Arial"/>
                          <a:ea typeface="Times New Roman"/>
                          <a:cs typeface="Arial"/>
                        </a:rPr>
                        <a:t> </a:t>
                      </a:r>
                      <a:r>
                        <a:rPr lang="en-US" sz="1400" b="1" dirty="0">
                          <a:solidFill>
                            <a:srgbClr val="000000"/>
                          </a:solidFill>
                          <a:latin typeface="Arial"/>
                          <a:ea typeface="Times New Roman"/>
                          <a:cs typeface="Arial"/>
                        </a:rPr>
                        <a:t>enzyme </a:t>
                      </a:r>
                      <a:r>
                        <a:rPr lang="en-US" sz="1400" b="1" dirty="0" smtClean="0">
                          <a:solidFill>
                            <a:srgbClr val="000000"/>
                          </a:solidFill>
                          <a:latin typeface="Arial"/>
                          <a:ea typeface="Times New Roman"/>
                          <a:cs typeface="Arial"/>
                        </a:rPr>
                        <a:t>secretion,</a:t>
                      </a:r>
                      <a:r>
                        <a:rPr lang="en-US" sz="1400" b="1" baseline="0" dirty="0" smtClean="0">
                          <a:solidFill>
                            <a:srgbClr val="000000"/>
                          </a:solidFill>
                          <a:latin typeface="Arial"/>
                          <a:ea typeface="Times New Roman"/>
                          <a:cs typeface="Arial"/>
                        </a:rPr>
                        <a:t> </a:t>
                      </a:r>
                      <a:r>
                        <a:rPr lang="en-US" sz="1400" b="1" dirty="0" smtClean="0">
                          <a:solidFill>
                            <a:srgbClr val="000000"/>
                          </a:solidFill>
                          <a:latin typeface="Arial"/>
                          <a:ea typeface="Times New Roman"/>
                          <a:cs typeface="Arial"/>
                        </a:rPr>
                        <a:t>Pancreatic </a:t>
                      </a:r>
                      <a:r>
                        <a:rPr lang="en-US" sz="1400" b="1" dirty="0">
                          <a:solidFill>
                            <a:srgbClr val="000000"/>
                          </a:solidFill>
                          <a:latin typeface="Arial"/>
                          <a:ea typeface="Times New Roman"/>
                          <a:cs typeface="Arial"/>
                        </a:rPr>
                        <a:t>HCO</a:t>
                      </a:r>
                      <a:r>
                        <a:rPr lang="en-US" sz="1400" b="1" baseline="-25000" dirty="0">
                          <a:solidFill>
                            <a:srgbClr val="000000"/>
                          </a:solidFill>
                          <a:latin typeface="Arial"/>
                          <a:ea typeface="Times New Roman"/>
                          <a:cs typeface="Arial"/>
                        </a:rPr>
                        <a:t>3</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a:t>
                      </a:r>
                      <a:r>
                        <a:rPr lang="en-US" sz="1400" b="1" dirty="0" smtClean="0">
                          <a:solidFill>
                            <a:srgbClr val="000000"/>
                          </a:solidFill>
                          <a:latin typeface="Arial"/>
                          <a:ea typeface="Times New Roman"/>
                          <a:cs typeface="Arial"/>
                        </a:rPr>
                        <a:t>secretion, gallbladder contraction, growth of the exocrine pancreas,</a:t>
                      </a:r>
                      <a:r>
                        <a:rPr lang="en-US" sz="1400" b="1" baseline="0" dirty="0" smtClean="0">
                          <a:solidFill>
                            <a:srgbClr val="000000"/>
                          </a:solidFill>
                          <a:latin typeface="Arial"/>
                          <a:ea typeface="Times New Roman"/>
                          <a:cs typeface="Arial"/>
                        </a:rPr>
                        <a:t> and</a:t>
                      </a:r>
                      <a:r>
                        <a:rPr lang="en-US" sz="1400" b="1" dirty="0" smtClean="0">
                          <a:solidFill>
                            <a:srgbClr val="000000"/>
                          </a:solidFill>
                          <a:latin typeface="Arial"/>
                          <a:ea typeface="Times New Roman"/>
                          <a:cs typeface="Arial"/>
                        </a:rPr>
                        <a:t> </a:t>
                      </a:r>
                      <a:r>
                        <a:rPr lang="en-US" sz="1400" b="1" dirty="0">
                          <a:solidFill>
                            <a:srgbClr val="000000"/>
                          </a:solidFill>
                          <a:latin typeface="Arial"/>
                          <a:ea typeface="Times New Roman"/>
                          <a:cs typeface="Arial"/>
                        </a:rPr>
                        <a:t>relaxation of the sphincter of </a:t>
                      </a:r>
                      <a:r>
                        <a:rPr lang="en-US" sz="1400" b="1" dirty="0" err="1" smtClean="0">
                          <a:solidFill>
                            <a:srgbClr val="000000"/>
                          </a:solidFill>
                          <a:latin typeface="Arial"/>
                          <a:ea typeface="Times New Roman"/>
                          <a:cs typeface="Arial"/>
                        </a:rPr>
                        <a:t>Oddi</a:t>
                      </a:r>
                      <a:r>
                        <a:rPr lang="en-US" sz="1400" b="1" dirty="0" smtClean="0">
                          <a:solidFill>
                            <a:srgbClr val="000000"/>
                          </a:solidFill>
                          <a:latin typeface="Arial"/>
                          <a:ea typeface="Times New Roman"/>
                          <a:cs typeface="Arial"/>
                        </a:rPr>
                        <a:t>.</a:t>
                      </a:r>
                      <a:r>
                        <a:rPr lang="en-US" sz="1400" b="1" dirty="0">
                          <a:solidFill>
                            <a:srgbClr val="000000"/>
                          </a:solidFill>
                          <a:latin typeface="Arial"/>
                          <a:ea typeface="Times New Roman"/>
                          <a:cs typeface="Arial"/>
                        </a:rPr>
                        <a:t/>
                      </a:r>
                      <a:br>
                        <a:rPr lang="en-US" sz="1400" b="1" dirty="0">
                          <a:solidFill>
                            <a:srgbClr val="000000"/>
                          </a:solidFill>
                          <a:latin typeface="Arial"/>
                          <a:ea typeface="Times New Roman"/>
                          <a:cs typeface="Arial"/>
                        </a:rPr>
                      </a:br>
                      <a:r>
                        <a:rPr lang="en-US" sz="1400" b="1" u="sng" dirty="0" smtClean="0">
                          <a:solidFill>
                            <a:srgbClr val="000000"/>
                          </a:solidFill>
                          <a:latin typeface="Arial"/>
                          <a:ea typeface="Times New Roman"/>
                          <a:cs typeface="Arial"/>
                        </a:rPr>
                        <a:t>Inhibits</a:t>
                      </a:r>
                      <a:r>
                        <a:rPr lang="en-US" sz="1400" b="1" u="none" dirty="0" smtClean="0">
                          <a:solidFill>
                            <a:srgbClr val="000000"/>
                          </a:solidFill>
                          <a:latin typeface="Arial"/>
                          <a:ea typeface="Times New Roman"/>
                          <a:cs typeface="Arial"/>
                        </a:rPr>
                        <a:t>: </a:t>
                      </a:r>
                      <a:r>
                        <a:rPr lang="en-US" sz="1400" b="1" dirty="0">
                          <a:solidFill>
                            <a:srgbClr val="000000"/>
                          </a:solidFill>
                          <a:latin typeface="Arial"/>
                          <a:ea typeface="Times New Roman"/>
                          <a:cs typeface="Arial"/>
                        </a:rPr>
                        <a:t>gastric emptying</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1071463">
                <a:tc>
                  <a:txBody>
                    <a:bodyPr/>
                    <a:lstStyle/>
                    <a:p>
                      <a:pPr algn="l" rtl="0">
                        <a:lnSpc>
                          <a:spcPct val="115000"/>
                        </a:lnSpc>
                        <a:spcAft>
                          <a:spcPts val="0"/>
                        </a:spcAft>
                      </a:pPr>
                      <a:r>
                        <a:rPr lang="en-US" sz="1400" b="1" u="none" strike="noStrike" dirty="0" err="1">
                          <a:solidFill>
                            <a:srgbClr val="000000"/>
                          </a:solidFill>
                          <a:latin typeface="Arial"/>
                          <a:ea typeface="Times New Roman"/>
                          <a:cs typeface="Arial"/>
                        </a:rPr>
                        <a:t>Secretin</a:t>
                      </a:r>
                      <a:r>
                        <a:rPr lang="en-US" sz="1400" b="1" u="none" strike="noStrike" dirty="0">
                          <a:solidFill>
                            <a:srgbClr val="000000"/>
                          </a:solidFill>
                          <a:latin typeface="Arial"/>
                          <a:ea typeface="Times New Roman"/>
                          <a:cs typeface="Arial"/>
                        </a:rPr>
                        <a:t> </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1" dirty="0">
                          <a:solidFill>
                            <a:srgbClr val="000000"/>
                          </a:solidFill>
                          <a:latin typeface="Arial"/>
                          <a:ea typeface="Times New Roman"/>
                          <a:cs typeface="Arial"/>
                        </a:rPr>
                        <a:t>S cells of the </a:t>
                      </a:r>
                      <a:r>
                        <a:rPr lang="en-US" sz="1400" b="1" dirty="0" smtClean="0">
                          <a:solidFill>
                            <a:srgbClr val="000000"/>
                          </a:solidFill>
                          <a:latin typeface="Arial"/>
                          <a:ea typeface="Times New Roman"/>
                          <a:cs typeface="Arial"/>
                        </a:rPr>
                        <a:t>duodenum, jejunum, and ileum</a:t>
                      </a:r>
                      <a:endParaRPr lang="en-US" sz="1400" dirty="0" smtClean="0">
                        <a:latin typeface="Calibri"/>
                        <a:ea typeface="Calibri"/>
                        <a:cs typeface="Arial"/>
                      </a:endParaRPr>
                    </a:p>
                    <a:p>
                      <a:pPr algn="l" rtl="0">
                        <a:lnSpc>
                          <a:spcPct val="115000"/>
                        </a:lnSpc>
                        <a:spcAft>
                          <a:spcPts val="0"/>
                        </a:spcAft>
                      </a:pP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smtClean="0">
                          <a:solidFill>
                            <a:srgbClr val="000000"/>
                          </a:solidFill>
                          <a:latin typeface="Arial"/>
                          <a:ea typeface="Times New Roman"/>
                          <a:cs typeface="Arial"/>
                        </a:rPr>
                        <a:t>Acids</a:t>
                      </a:r>
                      <a:r>
                        <a:rPr lang="en-US" sz="1400" b="1" baseline="0" dirty="0" smtClean="0">
                          <a:solidFill>
                            <a:srgbClr val="000000"/>
                          </a:solidFill>
                          <a:latin typeface="Arial"/>
                          <a:ea typeface="Times New Roman"/>
                          <a:cs typeface="Arial"/>
                        </a:rPr>
                        <a:t> and Fat</a:t>
                      </a:r>
                      <a:r>
                        <a:rPr lang="en-US" sz="1400" b="1" dirty="0" smtClean="0">
                          <a:solidFill>
                            <a:srgbClr val="000000"/>
                          </a:solidFill>
                          <a:latin typeface="Arial"/>
                          <a:ea typeface="Times New Roman"/>
                          <a:cs typeface="Arial"/>
                        </a:rPr>
                        <a:t> </a:t>
                      </a:r>
                      <a:r>
                        <a:rPr lang="en-US" sz="1400" b="1" dirty="0">
                          <a:solidFill>
                            <a:srgbClr val="000000"/>
                          </a:solidFill>
                          <a:latin typeface="Arial"/>
                          <a:ea typeface="Times New Roman"/>
                          <a:cs typeface="Arial"/>
                        </a:rPr>
                        <a:t>in the duodenum</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u="sng" dirty="0" smtClean="0">
                          <a:solidFill>
                            <a:srgbClr val="000000"/>
                          </a:solidFill>
                          <a:latin typeface="Arial"/>
                          <a:ea typeface="Times New Roman"/>
                          <a:cs typeface="Arial"/>
                        </a:rPr>
                        <a:t>Stimulates</a:t>
                      </a:r>
                      <a:r>
                        <a:rPr lang="en-US" sz="1400" b="1" u="none" dirty="0" smtClean="0">
                          <a:solidFill>
                            <a:srgbClr val="000000"/>
                          </a:solidFill>
                          <a:latin typeface="Arial"/>
                          <a:ea typeface="Times New Roman"/>
                          <a:cs typeface="Arial"/>
                        </a:rPr>
                        <a:t>:</a:t>
                      </a:r>
                      <a:r>
                        <a:rPr lang="en-US" sz="1400" b="1" u="none" baseline="0" dirty="0" smtClean="0">
                          <a:solidFill>
                            <a:srgbClr val="000000"/>
                          </a:solidFill>
                          <a:latin typeface="Arial"/>
                          <a:ea typeface="Times New Roman"/>
                          <a:cs typeface="Arial"/>
                        </a:rPr>
                        <a:t> Pepsin secretion, </a:t>
                      </a:r>
                      <a:r>
                        <a:rPr lang="en-US" sz="1400" b="1" dirty="0" smtClean="0">
                          <a:solidFill>
                            <a:srgbClr val="000000"/>
                          </a:solidFill>
                          <a:latin typeface="Arial"/>
                          <a:ea typeface="Times New Roman"/>
                          <a:cs typeface="Arial"/>
                        </a:rPr>
                        <a:t>Pancreatic </a:t>
                      </a:r>
                      <a:r>
                        <a:rPr lang="en-US" sz="1400" b="1" dirty="0">
                          <a:solidFill>
                            <a:srgbClr val="000000"/>
                          </a:solidFill>
                          <a:latin typeface="Arial"/>
                          <a:ea typeface="Times New Roman"/>
                          <a:cs typeface="Arial"/>
                        </a:rPr>
                        <a:t>HCO</a:t>
                      </a:r>
                      <a:r>
                        <a:rPr lang="en-US" sz="1400" b="1" baseline="-25000" dirty="0">
                          <a:solidFill>
                            <a:srgbClr val="000000"/>
                          </a:solidFill>
                          <a:latin typeface="Arial"/>
                          <a:ea typeface="Times New Roman"/>
                          <a:cs typeface="Arial"/>
                        </a:rPr>
                        <a:t>3</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a:t>
                      </a:r>
                      <a:r>
                        <a:rPr lang="en-US" sz="1400" b="1" dirty="0" smtClean="0">
                          <a:solidFill>
                            <a:srgbClr val="000000"/>
                          </a:solidFill>
                          <a:latin typeface="Arial"/>
                          <a:ea typeface="Times New Roman"/>
                          <a:cs typeface="Arial"/>
                        </a:rPr>
                        <a:t>secretion,</a:t>
                      </a:r>
                      <a:r>
                        <a:rPr lang="en-US" sz="1400" b="1" dirty="0">
                          <a:solidFill>
                            <a:srgbClr val="000000"/>
                          </a:solidFill>
                          <a:latin typeface="Arial"/>
                          <a:ea typeface="Times New Roman"/>
                          <a:cs typeface="Arial"/>
                        </a:rPr>
                        <a:t/>
                      </a:r>
                      <a:br>
                        <a:rPr lang="en-US" sz="1400" b="1" dirty="0">
                          <a:solidFill>
                            <a:srgbClr val="000000"/>
                          </a:solidFill>
                          <a:latin typeface="Arial"/>
                          <a:ea typeface="Times New Roman"/>
                          <a:cs typeface="Arial"/>
                        </a:rPr>
                      </a:br>
                      <a:r>
                        <a:rPr lang="en-US" sz="1400" b="1" dirty="0" smtClean="0">
                          <a:solidFill>
                            <a:srgbClr val="000000"/>
                          </a:solidFill>
                          <a:latin typeface="Arial"/>
                          <a:ea typeface="Times New Roman"/>
                          <a:cs typeface="Arial"/>
                        </a:rPr>
                        <a:t>Biliary </a:t>
                      </a:r>
                      <a:r>
                        <a:rPr lang="en-US" sz="1400" b="1" dirty="0">
                          <a:solidFill>
                            <a:srgbClr val="000000"/>
                          </a:solidFill>
                          <a:latin typeface="Arial"/>
                          <a:ea typeface="Times New Roman"/>
                          <a:cs typeface="Arial"/>
                        </a:rPr>
                        <a:t>HCO</a:t>
                      </a:r>
                      <a:r>
                        <a:rPr lang="en-US" sz="1400" b="1" baseline="-25000" dirty="0">
                          <a:solidFill>
                            <a:srgbClr val="000000"/>
                          </a:solidFill>
                          <a:latin typeface="Arial"/>
                          <a:ea typeface="Times New Roman"/>
                          <a:cs typeface="Arial"/>
                        </a:rPr>
                        <a:t>3</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a:t>
                      </a:r>
                      <a:r>
                        <a:rPr lang="en-US" sz="1400" b="1" dirty="0" smtClean="0">
                          <a:solidFill>
                            <a:srgbClr val="000000"/>
                          </a:solidFill>
                          <a:latin typeface="Arial"/>
                          <a:ea typeface="Times New Roman"/>
                          <a:cs typeface="Arial"/>
                        </a:rPr>
                        <a:t>secretion, and growth of the exocrine pancreas.</a:t>
                      </a:r>
                      <a:r>
                        <a:rPr lang="en-US" sz="1400" b="1" dirty="0">
                          <a:solidFill>
                            <a:srgbClr val="000000"/>
                          </a:solidFill>
                          <a:latin typeface="Arial"/>
                          <a:ea typeface="Times New Roman"/>
                          <a:cs typeface="Arial"/>
                        </a:rPr>
                        <a:t/>
                      </a:r>
                      <a:br>
                        <a:rPr lang="en-US" sz="1400" b="1" dirty="0">
                          <a:solidFill>
                            <a:srgbClr val="000000"/>
                          </a:solidFill>
                          <a:latin typeface="Arial"/>
                          <a:ea typeface="Times New Roman"/>
                          <a:cs typeface="Arial"/>
                        </a:rPr>
                      </a:br>
                      <a:r>
                        <a:rPr lang="en-US" sz="1400" b="1" u="sng" dirty="0" smtClean="0">
                          <a:solidFill>
                            <a:srgbClr val="000000"/>
                          </a:solidFill>
                          <a:latin typeface="Arial"/>
                          <a:ea typeface="Times New Roman"/>
                          <a:cs typeface="Arial"/>
                        </a:rPr>
                        <a:t>Inhibits</a:t>
                      </a:r>
                      <a:r>
                        <a:rPr lang="en-US" sz="1400" b="1" dirty="0" smtClean="0">
                          <a:solidFill>
                            <a:srgbClr val="000000"/>
                          </a:solidFill>
                          <a:latin typeface="Arial"/>
                          <a:ea typeface="Times New Roman"/>
                          <a:cs typeface="Arial"/>
                        </a:rPr>
                        <a:t>: Gastric </a:t>
                      </a:r>
                      <a:r>
                        <a:rPr lang="en-US" sz="1400" b="1" dirty="0">
                          <a:solidFill>
                            <a:srgbClr val="000000"/>
                          </a:solidFill>
                          <a:latin typeface="Arial"/>
                          <a:ea typeface="Times New Roman"/>
                          <a:cs typeface="Arial"/>
                        </a:rPr>
                        <a:t>H</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a:t>
                      </a:r>
                      <a:r>
                        <a:rPr lang="en-US" sz="1400" b="1" dirty="0" smtClean="0">
                          <a:solidFill>
                            <a:srgbClr val="000000"/>
                          </a:solidFill>
                          <a:latin typeface="Arial"/>
                          <a:ea typeface="Times New Roman"/>
                          <a:cs typeface="Arial"/>
                        </a:rPr>
                        <a:t>secretion</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657183">
                <a:tc>
                  <a:txBody>
                    <a:bodyPr/>
                    <a:lstStyle/>
                    <a:p>
                      <a:pPr algn="l" rtl="0">
                        <a:lnSpc>
                          <a:spcPct val="115000"/>
                        </a:lnSpc>
                        <a:spcAft>
                          <a:spcPts val="0"/>
                        </a:spcAft>
                      </a:pPr>
                      <a:r>
                        <a:rPr lang="en-US" sz="1400" b="1">
                          <a:solidFill>
                            <a:srgbClr val="000000"/>
                          </a:solidFill>
                          <a:latin typeface="Arial"/>
                          <a:ea typeface="Times New Roman"/>
                          <a:cs typeface="Arial"/>
                        </a:rPr>
                        <a:t>Glucose-Dependent Insulinotropic Peptide (GIP)</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smtClean="0">
                          <a:solidFill>
                            <a:srgbClr val="000000"/>
                          </a:solidFill>
                          <a:latin typeface="Arial"/>
                          <a:ea typeface="Times New Roman"/>
                          <a:cs typeface="Arial"/>
                        </a:rPr>
                        <a:t>K cells</a:t>
                      </a:r>
                      <a:r>
                        <a:rPr lang="en-US" sz="1400" b="1" baseline="0" dirty="0" smtClean="0">
                          <a:solidFill>
                            <a:srgbClr val="000000"/>
                          </a:solidFill>
                          <a:latin typeface="Arial"/>
                          <a:ea typeface="Times New Roman"/>
                          <a:cs typeface="Arial"/>
                        </a:rPr>
                        <a:t> of the </a:t>
                      </a:r>
                      <a:r>
                        <a:rPr lang="en-US" sz="1400" b="1" dirty="0" smtClean="0">
                          <a:solidFill>
                            <a:srgbClr val="000000"/>
                          </a:solidFill>
                          <a:latin typeface="Arial"/>
                          <a:ea typeface="Times New Roman"/>
                          <a:cs typeface="Arial"/>
                        </a:rPr>
                        <a:t>Duodenum </a:t>
                      </a:r>
                      <a:r>
                        <a:rPr lang="en-US" sz="1400" b="1" dirty="0">
                          <a:solidFill>
                            <a:srgbClr val="000000"/>
                          </a:solidFill>
                          <a:latin typeface="Arial"/>
                          <a:ea typeface="Times New Roman"/>
                          <a:cs typeface="Arial"/>
                        </a:rPr>
                        <a:t>and jejunum</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smtClean="0">
                          <a:solidFill>
                            <a:srgbClr val="000000"/>
                          </a:solidFill>
                          <a:latin typeface="Arial"/>
                          <a:ea typeface="Times New Roman"/>
                          <a:cs typeface="Arial"/>
                        </a:rPr>
                        <a:t>Protein</a:t>
                      </a:r>
                    </a:p>
                    <a:p>
                      <a:pPr algn="l" rtl="0">
                        <a:lnSpc>
                          <a:spcPct val="115000"/>
                        </a:lnSpc>
                        <a:spcAft>
                          <a:spcPts val="0"/>
                        </a:spcAft>
                      </a:pPr>
                      <a:r>
                        <a:rPr lang="en-US" sz="1400" b="1" dirty="0" smtClean="0">
                          <a:solidFill>
                            <a:srgbClr val="000000"/>
                          </a:solidFill>
                          <a:latin typeface="Arial"/>
                          <a:ea typeface="Times New Roman"/>
                          <a:cs typeface="Arial"/>
                        </a:rPr>
                        <a:t>Fatty acids</a:t>
                      </a:r>
                      <a:r>
                        <a:rPr lang="en-US" sz="1400" b="1" dirty="0">
                          <a:solidFill>
                            <a:srgbClr val="000000"/>
                          </a:solidFill>
                          <a:latin typeface="Arial"/>
                          <a:ea typeface="Times New Roman"/>
                          <a:cs typeface="Arial"/>
                        </a:rPr>
                        <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Oral </a:t>
                      </a:r>
                      <a:r>
                        <a:rPr lang="en-US" sz="1400" b="1" u="none" strike="noStrike" dirty="0">
                          <a:solidFill>
                            <a:srgbClr val="000000"/>
                          </a:solidFill>
                          <a:latin typeface="Arial"/>
                          <a:ea typeface="Times New Roman"/>
                          <a:cs typeface="Arial"/>
                        </a:rPr>
                        <a:t>glucose </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u="sng" dirty="0" smtClean="0">
                          <a:solidFill>
                            <a:srgbClr val="000000"/>
                          </a:solidFill>
                          <a:latin typeface="Arial"/>
                          <a:ea typeface="Times New Roman"/>
                          <a:cs typeface="Arial"/>
                        </a:rPr>
                        <a:t>Stimulates</a:t>
                      </a:r>
                      <a:r>
                        <a:rPr lang="en-US" sz="1400" b="1" u="none" dirty="0" smtClean="0">
                          <a:solidFill>
                            <a:srgbClr val="000000"/>
                          </a:solidFill>
                          <a:latin typeface="Arial"/>
                          <a:ea typeface="Times New Roman"/>
                          <a:cs typeface="Arial"/>
                        </a:rPr>
                        <a:t>: Insulin</a:t>
                      </a:r>
                      <a:r>
                        <a:rPr lang="en-US" sz="1400" b="1" dirty="0" smtClean="0">
                          <a:solidFill>
                            <a:srgbClr val="000000"/>
                          </a:solidFill>
                          <a:latin typeface="Arial"/>
                          <a:ea typeface="Times New Roman"/>
                          <a:cs typeface="Arial"/>
                        </a:rPr>
                        <a:t> </a:t>
                      </a:r>
                      <a:r>
                        <a:rPr lang="en-US" sz="1400" b="1" dirty="0">
                          <a:solidFill>
                            <a:srgbClr val="000000"/>
                          </a:solidFill>
                          <a:latin typeface="Arial"/>
                          <a:ea typeface="Times New Roman"/>
                          <a:cs typeface="Arial"/>
                        </a:rPr>
                        <a:t>secretion from pancreatic β cells</a:t>
                      </a:r>
                      <a:br>
                        <a:rPr lang="en-US" sz="1400" b="1" dirty="0">
                          <a:solidFill>
                            <a:srgbClr val="000000"/>
                          </a:solidFill>
                          <a:latin typeface="Arial"/>
                          <a:ea typeface="Times New Roman"/>
                          <a:cs typeface="Arial"/>
                        </a:rPr>
                      </a:br>
                      <a:r>
                        <a:rPr lang="en-US" sz="1400" b="1" u="sng" dirty="0" smtClean="0">
                          <a:solidFill>
                            <a:srgbClr val="000000"/>
                          </a:solidFill>
                          <a:latin typeface="Arial"/>
                          <a:ea typeface="Times New Roman"/>
                          <a:cs typeface="Arial"/>
                        </a:rPr>
                        <a:t>Inhibits</a:t>
                      </a:r>
                      <a:r>
                        <a:rPr lang="en-US" sz="1400" b="1" u="none" dirty="0" smtClean="0">
                          <a:solidFill>
                            <a:srgbClr val="000000"/>
                          </a:solidFill>
                          <a:latin typeface="Arial"/>
                          <a:ea typeface="Times New Roman"/>
                          <a:cs typeface="Arial"/>
                        </a:rPr>
                        <a:t>: Gastric</a:t>
                      </a:r>
                      <a:r>
                        <a:rPr lang="en-US" sz="1400" b="1" dirty="0" smtClean="0">
                          <a:solidFill>
                            <a:srgbClr val="000000"/>
                          </a:solidFill>
                          <a:latin typeface="Arial"/>
                          <a:ea typeface="Times New Roman"/>
                          <a:cs typeface="Arial"/>
                        </a:rPr>
                        <a:t> </a:t>
                      </a:r>
                      <a:r>
                        <a:rPr lang="en-US" sz="1400" b="1" dirty="0">
                          <a:solidFill>
                            <a:srgbClr val="000000"/>
                          </a:solidFill>
                          <a:latin typeface="Arial"/>
                          <a:ea typeface="Times New Roman"/>
                          <a:cs typeface="Arial"/>
                        </a:rPr>
                        <a:t>H</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secretion</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657183">
                <a:tc>
                  <a:txBody>
                    <a:bodyPr/>
                    <a:lstStyle/>
                    <a:p>
                      <a:pPr algn="l" rtl="0">
                        <a:lnSpc>
                          <a:spcPct val="115000"/>
                        </a:lnSpc>
                        <a:spcAft>
                          <a:spcPts val="0"/>
                        </a:spcAft>
                      </a:pPr>
                      <a:r>
                        <a:rPr lang="en-US" sz="1400" b="1">
                          <a:solidFill>
                            <a:srgbClr val="000000"/>
                          </a:solidFill>
                          <a:latin typeface="Arial"/>
                          <a:ea typeface="Times New Roman"/>
                          <a:cs typeface="Arial"/>
                        </a:rPr>
                        <a:t>Motilin</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1" dirty="0" smtClean="0">
                          <a:solidFill>
                            <a:srgbClr val="000000"/>
                          </a:solidFill>
                          <a:latin typeface="Arial"/>
                          <a:ea typeface="Times New Roman"/>
                          <a:cs typeface="Arial"/>
                        </a:rPr>
                        <a:t>M cells of the duodenum and jejunum</a:t>
                      </a:r>
                      <a:endParaRPr lang="en-US" sz="1400" dirty="0" smtClean="0">
                        <a:latin typeface="+mn-lt"/>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smtClean="0">
                          <a:solidFill>
                            <a:srgbClr val="000000"/>
                          </a:solidFill>
                          <a:latin typeface="Arial"/>
                          <a:ea typeface="Times New Roman"/>
                          <a:cs typeface="Arial"/>
                        </a:rPr>
                        <a:t>Fat</a:t>
                      </a:r>
                      <a:endParaRPr lang="en-US" sz="1400" dirty="0" smtClean="0">
                        <a:latin typeface="+mn-lt"/>
                        <a:ea typeface="Calibri"/>
                        <a:cs typeface="Arial"/>
                      </a:endParaRPr>
                    </a:p>
                    <a:p>
                      <a:pPr algn="l" rtl="0">
                        <a:lnSpc>
                          <a:spcPct val="115000"/>
                        </a:lnSpc>
                        <a:spcAft>
                          <a:spcPts val="0"/>
                        </a:spcAft>
                      </a:pPr>
                      <a:r>
                        <a:rPr lang="en-US" sz="1400" b="1" dirty="0" smtClean="0">
                          <a:solidFill>
                            <a:srgbClr val="000000"/>
                          </a:solidFill>
                          <a:latin typeface="Arial"/>
                          <a:ea typeface="Times New Roman"/>
                          <a:cs typeface="Arial"/>
                        </a:rPr>
                        <a:t>Acid</a:t>
                      </a:r>
                      <a:endParaRPr lang="en-US" sz="1400" dirty="0" smtClean="0">
                        <a:latin typeface="+mn-lt"/>
                        <a:ea typeface="Calibri"/>
                        <a:cs typeface="Arial"/>
                      </a:endParaRPr>
                    </a:p>
                    <a:p>
                      <a:pPr algn="l" rtl="0">
                        <a:lnSpc>
                          <a:spcPct val="115000"/>
                        </a:lnSpc>
                        <a:spcAft>
                          <a:spcPts val="0"/>
                        </a:spcAft>
                      </a:pPr>
                      <a:r>
                        <a:rPr lang="en-US" sz="1400" b="1" dirty="0" smtClean="0">
                          <a:solidFill>
                            <a:srgbClr val="000000"/>
                          </a:solidFill>
                          <a:latin typeface="Arial"/>
                          <a:ea typeface="Times New Roman"/>
                          <a:cs typeface="Arial"/>
                        </a:rPr>
                        <a:t>Nerve </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u="sng" dirty="0">
                          <a:solidFill>
                            <a:srgbClr val="000000"/>
                          </a:solidFill>
                          <a:latin typeface="Arial"/>
                          <a:ea typeface="Times New Roman"/>
                          <a:cs typeface="Arial"/>
                        </a:rPr>
                        <a:t>Stimulates</a:t>
                      </a:r>
                      <a:r>
                        <a:rPr lang="en-US" sz="1400" b="1" dirty="0">
                          <a:solidFill>
                            <a:srgbClr val="000000"/>
                          </a:solidFill>
                          <a:latin typeface="Arial"/>
                          <a:ea typeface="Times New Roman"/>
                          <a:cs typeface="Arial"/>
                        </a:rPr>
                        <a:t>:</a:t>
                      </a:r>
                      <a:endParaRPr lang="en-US" sz="1400" dirty="0">
                        <a:latin typeface="Calibri"/>
                        <a:ea typeface="Calibri"/>
                        <a:cs typeface="Arial"/>
                      </a:endParaRPr>
                    </a:p>
                    <a:p>
                      <a:pPr algn="l" rtl="0">
                        <a:lnSpc>
                          <a:spcPct val="115000"/>
                        </a:lnSpc>
                        <a:spcAft>
                          <a:spcPts val="0"/>
                        </a:spcAft>
                      </a:pPr>
                      <a:r>
                        <a:rPr lang="en-US" sz="1400" b="1" dirty="0">
                          <a:solidFill>
                            <a:srgbClr val="000000"/>
                          </a:solidFill>
                          <a:latin typeface="Arial"/>
                          <a:ea typeface="Times New Roman"/>
                          <a:cs typeface="Arial"/>
                        </a:rPr>
                        <a:t>  Gastric motility</a:t>
                      </a:r>
                      <a:endParaRPr lang="en-US" sz="1400" dirty="0">
                        <a:latin typeface="Calibri"/>
                        <a:ea typeface="Calibri"/>
                        <a:cs typeface="Arial"/>
                      </a:endParaRPr>
                    </a:p>
                    <a:p>
                      <a:pPr algn="l" rtl="0">
                        <a:lnSpc>
                          <a:spcPct val="115000"/>
                        </a:lnSpc>
                        <a:spcAft>
                          <a:spcPts val="0"/>
                        </a:spcAft>
                      </a:pPr>
                      <a:r>
                        <a:rPr lang="en-US" sz="1400" b="1" dirty="0">
                          <a:solidFill>
                            <a:srgbClr val="000000"/>
                          </a:solidFill>
                          <a:latin typeface="Arial"/>
                          <a:ea typeface="Times New Roman"/>
                          <a:cs typeface="Arial"/>
                        </a:rPr>
                        <a:t>  Intestinal motility</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bl>
          </a:graphicData>
        </a:graphic>
      </p:graphicFrame>
    </p:spTree>
  </p:cSld>
  <p:clrMapOvr>
    <a:masterClrMapping/>
  </p:clrMapOvr>
  <p:transition>
    <p:comb/>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533400" y="1981200"/>
            <a:ext cx="8305800" cy="4114800"/>
          </a:xfrm>
        </p:spPr>
        <p:txBody>
          <a:bodyPr/>
          <a:lstStyle/>
          <a:p>
            <a:pPr algn="l" rtl="0" eaLnBrk="1" hangingPunct="1">
              <a:buFontTx/>
              <a:buNone/>
            </a:pPr>
            <a:r>
              <a:rPr lang="en-US" sz="16600" b="1" dirty="0" smtClean="0">
                <a:latin typeface="Times New Roman" panose="02020603050405020304" pitchFamily="18" charset="0"/>
                <a:cs typeface="Times New Roman" panose="02020603050405020304" pitchFamily="18" charset="0"/>
              </a:rPr>
              <a:t>The End </a:t>
            </a:r>
            <a:endParaRPr lang="ar-SA" sz="16600" b="1" dirty="0" smtClean="0">
              <a:latin typeface="Times New Roman" panose="02020603050405020304" pitchFamily="18" charset="0"/>
              <a:cs typeface="Times New Roman" panose="02020603050405020304" pitchFamily="18" charset="0"/>
            </a:endParaRPr>
          </a:p>
        </p:txBody>
      </p:sp>
    </p:spTree>
  </p:cSld>
  <p:clrMapOvr>
    <a:masterClrMapping/>
  </p:clrMapOvr>
  <p:transition>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5"/>
          <p:cNvSpPr txBox="1">
            <a:spLocks noChangeArrowheads="1"/>
          </p:cNvSpPr>
          <p:nvPr/>
        </p:nvSpPr>
        <p:spPr bwMode="auto">
          <a:xfrm>
            <a:off x="-18691" y="-37381"/>
            <a:ext cx="9144000" cy="1323439"/>
          </a:xfrm>
          <a:prstGeom prst="rect">
            <a:avLst/>
          </a:prstGeom>
          <a:noFill/>
          <a:ln w="12700">
            <a:noFill/>
            <a:miter lim="800000"/>
            <a:headEnd type="none" w="sm" len="sm"/>
            <a:tailEnd type="none" w="sm" len="sm"/>
          </a:ln>
        </p:spPr>
        <p:txBody>
          <a:bodyPr>
            <a:spAutoFit/>
          </a:bodyPr>
          <a:lstStyle/>
          <a:p>
            <a:pPr algn="ctr" eaLnBrk="0" hangingPunct="0"/>
            <a:r>
              <a:rPr lang="en-US" sz="4000" b="1" dirty="0"/>
              <a:t>Motor Functions of the Stomach (continued)</a:t>
            </a:r>
          </a:p>
        </p:txBody>
      </p:sp>
      <p:sp>
        <p:nvSpPr>
          <p:cNvPr id="39939" name="Text Box 6"/>
          <p:cNvSpPr txBox="1">
            <a:spLocks noChangeArrowheads="1"/>
          </p:cNvSpPr>
          <p:nvPr/>
        </p:nvSpPr>
        <p:spPr bwMode="auto">
          <a:xfrm>
            <a:off x="0" y="1143001"/>
            <a:ext cx="9049109" cy="5816977"/>
          </a:xfrm>
          <a:prstGeom prst="rect">
            <a:avLst/>
          </a:prstGeom>
          <a:noFill/>
          <a:ln w="12700">
            <a:noFill/>
            <a:miter lim="800000"/>
            <a:headEnd type="none" w="sm" len="sm"/>
            <a:tailEnd type="none" w="sm" len="sm"/>
          </a:ln>
        </p:spPr>
        <p:txBody>
          <a:bodyPr wrap="square">
            <a:spAutoFit/>
          </a:bodyPr>
          <a:lstStyle/>
          <a:p>
            <a:pPr marL="457200" indent="-457200" eaLnBrk="0" hangingPunct="0">
              <a:spcBef>
                <a:spcPct val="50000"/>
              </a:spcBef>
            </a:pPr>
            <a:r>
              <a:rPr lang="en-US" sz="3600" b="1" dirty="0"/>
              <a:t>	</a:t>
            </a:r>
            <a:r>
              <a:rPr lang="en-US" sz="2800" b="1" dirty="0"/>
              <a:t>Storage and Mixing Function of the Stomach.</a:t>
            </a:r>
          </a:p>
          <a:p>
            <a:pPr marL="457200" indent="-457200" eaLnBrk="0" hangingPunct="0">
              <a:spcBef>
                <a:spcPct val="50000"/>
              </a:spcBef>
            </a:pPr>
            <a:r>
              <a:rPr lang="en-US" sz="2800" b="1" dirty="0"/>
              <a:t>	</a:t>
            </a:r>
            <a:r>
              <a:rPr lang="en-US" sz="2800" b="1" u="sng" dirty="0"/>
              <a:t>1. Storage of food</a:t>
            </a:r>
            <a:r>
              <a:rPr lang="en-US" sz="2800" b="1" dirty="0">
                <a:solidFill>
                  <a:srgbClr val="FFFFFF"/>
                </a:solidFill>
              </a:rPr>
              <a:t>. The stomach can store 0.8-1.5 L of food</a:t>
            </a:r>
            <a:r>
              <a:rPr lang="en-US" sz="2800" b="1" dirty="0" smtClean="0">
                <a:solidFill>
                  <a:srgbClr val="FFFFFF"/>
                </a:solidFill>
              </a:rPr>
              <a:t>. Gastric contents may remain unmixed for 1hour in the corpus.  </a:t>
            </a:r>
          </a:p>
          <a:p>
            <a:pPr marL="457200" indent="-457200" eaLnBrk="0" hangingPunct="0">
              <a:spcBef>
                <a:spcPct val="50000"/>
              </a:spcBef>
              <a:buFont typeface="Arial" pitchFamily="34" charset="0"/>
              <a:buChar char="•"/>
            </a:pPr>
            <a:r>
              <a:rPr lang="en-US" sz="2800" b="1" dirty="0" smtClean="0">
                <a:solidFill>
                  <a:srgbClr val="FFFFFF"/>
                </a:solidFill>
              </a:rPr>
              <a:t>When </a:t>
            </a:r>
            <a:r>
              <a:rPr lang="en-US" sz="2800" b="1" dirty="0">
                <a:solidFill>
                  <a:srgbClr val="FFFFFF"/>
                </a:solidFill>
              </a:rPr>
              <a:t>the stomach is stretched by food, a </a:t>
            </a:r>
            <a:r>
              <a:rPr lang="en-US" sz="2800" b="1" dirty="0"/>
              <a:t>vagovagal</a:t>
            </a:r>
            <a:r>
              <a:rPr lang="en-US" sz="2800" b="1" dirty="0">
                <a:solidFill>
                  <a:srgbClr val="FFFFFF"/>
                </a:solidFill>
              </a:rPr>
              <a:t> reflex is initiated from the stomach to the brain stem and back to the muscular wall of the stomach resulting in reduction in muscular wall tone which allows storage. The pressure in the stomach remains low until the volume reaches ~1.5 L of food. </a:t>
            </a:r>
            <a:r>
              <a:rPr lang="en-US" sz="2800" b="1" dirty="0" smtClean="0">
                <a:solidFill>
                  <a:srgbClr val="FFFFFF"/>
                </a:solidFill>
              </a:rPr>
              <a:t>This function is regulated by </a:t>
            </a:r>
            <a:r>
              <a:rPr lang="en-US" sz="2800" b="1" dirty="0" smtClean="0"/>
              <a:t>Receptive Relaxation Reflex (vagovagal</a:t>
            </a:r>
            <a:r>
              <a:rPr lang="en-US" sz="2800" b="1" dirty="0" smtClean="0">
                <a:solidFill>
                  <a:srgbClr val="FFFFFF"/>
                </a:solidFill>
              </a:rPr>
              <a:t> )</a:t>
            </a:r>
            <a:r>
              <a:rPr lang="en-US" sz="2800" b="1" dirty="0" smtClean="0"/>
              <a:t>: Triggered by swallowing reflex.</a:t>
            </a:r>
          </a:p>
        </p:txBody>
      </p:sp>
    </p:spTree>
  </p:cSld>
  <p:clrMapOvr>
    <a:masterClrMapping/>
  </p:clrMapOvr>
  <p:transition>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 y="381000"/>
            <a:ext cx="9067800" cy="685800"/>
          </a:xfrm>
        </p:spPr>
        <p:txBody>
          <a:bodyPr/>
          <a:lstStyle/>
          <a:p>
            <a:pPr rtl="0" eaLnBrk="1" hangingPunct="1"/>
            <a:r>
              <a:rPr lang="en-US" sz="3600" dirty="0" smtClean="0">
                <a:latin typeface="Times New Roman" panose="02020603050405020304" pitchFamily="18" charset="0"/>
                <a:cs typeface="Times New Roman" panose="02020603050405020304" pitchFamily="18" charset="0"/>
              </a:rPr>
              <a:t>Relaxation Reflexes in Gastric Reservoir Part  </a:t>
            </a:r>
          </a:p>
        </p:txBody>
      </p:sp>
      <p:sp>
        <p:nvSpPr>
          <p:cNvPr id="22531" name="Rectangle 3"/>
          <p:cNvSpPr>
            <a:spLocks noGrp="1" noChangeArrowheads="1"/>
          </p:cNvSpPr>
          <p:nvPr>
            <p:ph idx="1"/>
          </p:nvPr>
        </p:nvSpPr>
        <p:spPr>
          <a:xfrm>
            <a:off x="0" y="1219200"/>
            <a:ext cx="9296400" cy="3124200"/>
          </a:xfrm>
        </p:spPr>
        <p:txBody>
          <a:bodyPr/>
          <a:lstStyle/>
          <a:p>
            <a:pPr marL="514350" indent="-514350" algn="l" rtl="0" eaLnBrk="1" hangingPunct="1">
              <a:buNone/>
              <a:defRPr/>
            </a:pPr>
            <a:r>
              <a:rPr lang="en-US" sz="2800" b="1" dirty="0" smtClean="0">
                <a:latin typeface="Times New Roman" panose="02020603050405020304" pitchFamily="18" charset="0"/>
                <a:cs typeface="Times New Roman" panose="02020603050405020304" pitchFamily="18" charset="0"/>
              </a:rPr>
              <a:t>Three Kinds of Relaxation Occur in the Gastric Reservoir:</a:t>
            </a:r>
          </a:p>
          <a:p>
            <a:pPr marL="514350" indent="-514350" algn="l" rtl="0" eaLnBrk="1" hangingPunct="1">
              <a:buFont typeface="+mj-lt"/>
              <a:buAutoNum type="alphaUcPeriod"/>
              <a:defRPr/>
            </a:pPr>
            <a:r>
              <a:rPr lang="en-US" sz="2800" b="1" dirty="0" smtClean="0">
                <a:latin typeface="Times New Roman" panose="02020603050405020304" pitchFamily="18" charset="0"/>
                <a:cs typeface="Times New Roman" panose="02020603050405020304" pitchFamily="18" charset="0"/>
              </a:rPr>
              <a:t>Receptive Relaxation Reflex: </a:t>
            </a:r>
            <a:r>
              <a:rPr lang="en-US" sz="2800" dirty="0" smtClean="0">
                <a:latin typeface="Times New Roman" panose="02020603050405020304" pitchFamily="18" charset="0"/>
                <a:cs typeface="Times New Roman" panose="02020603050405020304" pitchFamily="18" charset="0"/>
              </a:rPr>
              <a:t>Triggered by swallowing reflex. </a:t>
            </a:r>
            <a:r>
              <a:rPr lang="en-US" sz="2800" b="1" dirty="0" smtClean="0">
                <a:solidFill>
                  <a:srgbClr val="FFFFFF"/>
                </a:solidFill>
                <a:latin typeface="Times New Roman" panose="02020603050405020304" pitchFamily="18" charset="0"/>
                <a:cs typeface="Times New Roman" panose="02020603050405020304" pitchFamily="18" charset="0"/>
              </a:rPr>
              <a:t>When the esophageal peristaltic waves reach the stomach, the stomach relaxes through inhibition of myenteric neurons which prepares the stomach to receive the food that is propelled into the esophagus during swallowing.</a:t>
            </a:r>
            <a:r>
              <a:rPr lang="en-US" sz="2800" b="1" dirty="0" smtClean="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p:txBody>
      </p:sp>
      <p:pic>
        <p:nvPicPr>
          <p:cNvPr id="6" name="Picture 5" descr="DA7C25FF28.png"/>
          <p:cNvPicPr>
            <a:picLocks noChangeAspect="1"/>
          </p:cNvPicPr>
          <p:nvPr/>
        </p:nvPicPr>
        <p:blipFill>
          <a:blip r:embed="rId2" cstate="print"/>
          <a:stretch>
            <a:fillRect/>
          </a:stretch>
        </p:blipFill>
        <p:spPr>
          <a:xfrm>
            <a:off x="4267200" y="3900577"/>
            <a:ext cx="4401628" cy="2971800"/>
          </a:xfrm>
          <a:prstGeom prst="rect">
            <a:avLst/>
          </a:prstGeom>
        </p:spPr>
      </p:pic>
    </p:spTree>
  </p:cSld>
  <p:clrMapOvr>
    <a:masterClrMapping/>
  </p:clrMapOvr>
  <p:transition>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lstStyle/>
          <a:p>
            <a:r>
              <a:rPr lang="en-US" sz="2800" dirty="0" smtClean="0">
                <a:latin typeface="Times New Roman" panose="02020603050405020304" pitchFamily="18" charset="0"/>
                <a:cs typeface="Times New Roman" panose="02020603050405020304" pitchFamily="18" charset="0"/>
              </a:rPr>
              <a:t>Relaxation Reflexes in Gastric Reservoir Part (continued) </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838200"/>
            <a:ext cx="8686800" cy="3886200"/>
          </a:xfrm>
        </p:spPr>
        <p:txBody>
          <a:bodyPr/>
          <a:lstStyle/>
          <a:p>
            <a:pPr marL="514350" indent="-514350" algn="l" rtl="0" eaLnBrk="1" hangingPunct="1">
              <a:buFont typeface="+mj-lt"/>
              <a:buAutoNum type="alphaUcPeriod" startAt="2"/>
              <a:defRPr/>
            </a:pPr>
            <a:r>
              <a:rPr lang="en-US" sz="2400" b="1" dirty="0" smtClean="0">
                <a:latin typeface="Times New Roman" panose="02020603050405020304" pitchFamily="18" charset="0"/>
                <a:cs typeface="Times New Roman" panose="02020603050405020304" pitchFamily="18" charset="0"/>
              </a:rPr>
              <a:t>Adaptive relaxation: Triggered by stretch receptors (vago-vagal reflex). </a:t>
            </a:r>
            <a:r>
              <a:rPr lang="en-US" sz="2400" b="1" dirty="0" smtClean="0">
                <a:solidFill>
                  <a:srgbClr val="FFFFFF"/>
                </a:solidFill>
                <a:latin typeface="Times New Roman" panose="02020603050405020304" pitchFamily="18" charset="0"/>
                <a:cs typeface="Times New Roman" panose="02020603050405020304" pitchFamily="18" charset="0"/>
              </a:rPr>
              <a:t>Normally, when food stretches the stomach, a “vagovagal reflex” from the stomach to the brain stem and then back to the stomach reduces the tone in the muscular wall of the body of the stomach so that the wall bulges progressively outward, accommodating greater and greater quantities of food up to a limit (0.8 to 1.5 L). This reflex is lost in vagotomy.  </a:t>
            </a:r>
          </a:p>
        </p:txBody>
      </p:sp>
      <p:pic>
        <p:nvPicPr>
          <p:cNvPr id="7" name="Picture 6" descr="DA7C25FF29.png"/>
          <p:cNvPicPr>
            <a:picLocks noChangeAspect="1"/>
          </p:cNvPicPr>
          <p:nvPr/>
        </p:nvPicPr>
        <p:blipFill>
          <a:blip r:embed="rId2" cstate="print"/>
          <a:stretch>
            <a:fillRect/>
          </a:stretch>
        </p:blipFill>
        <p:spPr>
          <a:xfrm>
            <a:off x="4114800" y="3429000"/>
            <a:ext cx="4648200" cy="3356293"/>
          </a:xfrm>
          <a:prstGeom prst="rect">
            <a:avLst/>
          </a:prstGeom>
        </p:spPr>
      </p:pic>
    </p:spTree>
  </p:cSld>
  <p:clrMapOvr>
    <a:masterClrMapping/>
  </p:clrMapOvr>
  <p:transition>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914400"/>
          </a:xfrm>
        </p:spPr>
        <p:txBody>
          <a:bodyPr/>
          <a:lstStyle/>
          <a:p>
            <a:r>
              <a:rPr lang="en-US" sz="2800" dirty="0" smtClean="0">
                <a:latin typeface="Times New Roman" panose="02020603050405020304" pitchFamily="18" charset="0"/>
                <a:cs typeface="Times New Roman" panose="02020603050405020304" pitchFamily="18" charset="0"/>
              </a:rPr>
              <a:t>Relaxation Reflexes in Gastric Reservoir Part (continued) </a:t>
            </a:r>
            <a:endParaRPr lang="ar-SA"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685800"/>
            <a:ext cx="8991600" cy="2362200"/>
          </a:xfrm>
        </p:spPr>
        <p:txBody>
          <a:bodyPr/>
          <a:lstStyle/>
          <a:p>
            <a:pPr algn="l" rtl="0"/>
            <a:r>
              <a:rPr lang="en-US" sz="2400" b="1" dirty="0" smtClean="0">
                <a:solidFill>
                  <a:srgbClr val="FFFFFF"/>
                </a:solidFill>
                <a:latin typeface="Times New Roman" panose="02020603050405020304" pitchFamily="18" charset="0"/>
                <a:cs typeface="Times New Roman" panose="02020603050405020304" pitchFamily="18" charset="0"/>
              </a:rPr>
              <a:t>Adaptive relaxation is lost in patients who have undergone a vagotomy. Following a vagotomy, increased tone in the musculature of the reservoir decreases the wall compliance, which in turn affects the responses of gastric stretch receptors to distention of the reservoir. Pressure–volume curves obtained before and after vagotomy reflect the decrease in compliance of the gastric wall. The loss of adaptive relaxation after a vagotomy is associated with a lowered threshold for sensations of fullness and pain. </a:t>
            </a:r>
          </a:p>
          <a:p>
            <a:pPr algn="l" rtl="0"/>
            <a:endParaRPr lang="ar-SA" sz="2400" b="1" dirty="0">
              <a:solidFill>
                <a:srgbClr val="FFFFFF"/>
              </a:solidFill>
              <a:latin typeface="Times New Roman" panose="02020603050405020304" pitchFamily="18" charset="0"/>
              <a:cs typeface="Times New Roman" panose="02020603050405020304" pitchFamily="18" charset="0"/>
            </a:endParaRPr>
          </a:p>
        </p:txBody>
      </p:sp>
      <p:pic>
        <p:nvPicPr>
          <p:cNvPr id="5" name="Picture 4" descr="26-29.jpg"/>
          <p:cNvPicPr>
            <a:picLocks noChangeAspect="1"/>
          </p:cNvPicPr>
          <p:nvPr/>
        </p:nvPicPr>
        <p:blipFill>
          <a:blip r:embed="rId2" cstate="print"/>
          <a:srcRect/>
          <a:stretch>
            <a:fillRect/>
          </a:stretch>
        </p:blipFill>
        <p:spPr bwMode="auto">
          <a:xfrm>
            <a:off x="4038600" y="3657600"/>
            <a:ext cx="4473575" cy="3159448"/>
          </a:xfrm>
          <a:prstGeom prst="rect">
            <a:avLst/>
          </a:prstGeom>
          <a:noFill/>
          <a:ln w="9525">
            <a:noFill/>
            <a:miter lim="800000"/>
            <a:headEnd/>
            <a:tailEnd/>
          </a:ln>
        </p:spPr>
      </p:pic>
      <p:sp>
        <p:nvSpPr>
          <p:cNvPr id="6" name="TextBox 5"/>
          <p:cNvSpPr txBox="1"/>
          <p:nvPr/>
        </p:nvSpPr>
        <p:spPr>
          <a:xfrm>
            <a:off x="5105400" y="3714690"/>
            <a:ext cx="2427268" cy="400110"/>
          </a:xfrm>
          <a:prstGeom prst="rect">
            <a:avLst/>
          </a:prstGeom>
          <a:noFill/>
        </p:spPr>
        <p:txBody>
          <a:bodyPr wrap="none" rtlCol="0">
            <a:spAutoFit/>
          </a:bodyPr>
          <a:lstStyle/>
          <a:p>
            <a:r>
              <a:rPr lang="en-US" sz="2000" b="1" dirty="0" smtClean="0">
                <a:solidFill>
                  <a:schemeClr val="bg1"/>
                </a:solidFill>
              </a:rPr>
              <a:t>Adaptive Relaxation</a:t>
            </a:r>
            <a:endParaRPr lang="en-US" sz="2000" b="1" dirty="0">
              <a:solidFill>
                <a:schemeClr val="bg1"/>
              </a:solidFill>
            </a:endParaRPr>
          </a:p>
        </p:txBody>
      </p:sp>
    </p:spTree>
  </p:cSld>
  <p:clrMapOvr>
    <a:masterClrMapping/>
  </p:clrMapOvr>
  <p:transition>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dirty="0" smtClean="0">
                <a:latin typeface="Times New Roman" panose="02020603050405020304" pitchFamily="18" charset="0"/>
                <a:cs typeface="Times New Roman" panose="02020603050405020304" pitchFamily="18" charset="0"/>
              </a:rPr>
              <a:t>Relaxation Reflexes in Gastric Reservoir Part (continued) </a:t>
            </a:r>
            <a:endParaRPr lang="ar-SA"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1981200"/>
            <a:ext cx="9067800" cy="4114800"/>
          </a:xfrm>
        </p:spPr>
        <p:txBody>
          <a:bodyPr/>
          <a:lstStyle/>
          <a:p>
            <a:pPr marL="514350" indent="-514350" algn="l" rtl="0">
              <a:buFont typeface="+mj-lt"/>
              <a:buAutoNum type="alphaUcPeriod" startAt="3"/>
            </a:pPr>
            <a:r>
              <a:rPr lang="en-US" b="1" dirty="0" smtClean="0">
                <a:solidFill>
                  <a:srgbClr val="FFFFFF"/>
                </a:solidFill>
                <a:latin typeface="Times New Roman" panose="02020603050405020304" pitchFamily="18" charset="0"/>
                <a:cs typeface="Times New Roman" panose="02020603050405020304" pitchFamily="18" charset="0"/>
              </a:rPr>
              <a:t>Feedback Relaxation: The presence of nutrients in the small intestine triggers feedback relaxation. It can involve both local reflex connections between receptors in the small intestine and the gastric ENS or hormones that are released from endocrine cells in the small intestinal mucosa and transported by the blood to signal the gastric ENS and stimulate firing in vagal afferent terminals in the stomach</a:t>
            </a:r>
            <a:endParaRPr lang="ar-SA" b="1" dirty="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p:comb/>
  </p:transition>
  <p:timing>
    <p:tnLst>
      <p:par>
        <p:cTn id="1" dur="indefinite" restart="never" nodeType="tmRoot"/>
      </p:par>
    </p:tnLst>
  </p:timing>
</p:sld>
</file>

<file path=ppt/theme/theme1.xml><?xml version="1.0" encoding="utf-8"?>
<a:theme xmlns:a="http://schemas.openxmlformats.org/drawingml/2006/main" name="Introduction">
  <a:themeElements>
    <a:clrScheme name="">
      <a:dk1>
        <a:srgbClr val="919191"/>
      </a:dk1>
      <a:lt1>
        <a:srgbClr val="FFFF00"/>
      </a:lt1>
      <a:dk2>
        <a:srgbClr val="000099"/>
      </a:dk2>
      <a:lt2>
        <a:srgbClr val="FFFF00"/>
      </a:lt2>
      <a:accent1>
        <a:srgbClr val="FFFF00"/>
      </a:accent1>
      <a:accent2>
        <a:srgbClr val="FF5050"/>
      </a:accent2>
      <a:accent3>
        <a:srgbClr val="AAAACA"/>
      </a:accent3>
      <a:accent4>
        <a:srgbClr val="DADA00"/>
      </a:accent4>
      <a:accent5>
        <a:srgbClr val="FFFFAA"/>
      </a:accent5>
      <a:accent6>
        <a:srgbClr val="E74848"/>
      </a:accent6>
      <a:hlink>
        <a:srgbClr val="339933"/>
      </a:hlink>
      <a:folHlink>
        <a:srgbClr val="CECECE"/>
      </a:folHlink>
    </a:clrScheme>
    <a:fontScheme name="Introductio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Introduc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duc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ntroduc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duc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duc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duc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ntroduc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 1, GI, 2009-2010</Template>
  <TotalTime>1720</TotalTime>
  <Words>3102</Words>
  <Application>Microsoft Office PowerPoint</Application>
  <PresentationFormat>On-screen Show (4:3)</PresentationFormat>
  <Paragraphs>184</Paragraphs>
  <Slides>46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Garamond</vt:lpstr>
      <vt:lpstr>Times New Roman</vt:lpstr>
      <vt:lpstr>Wingdings</vt:lpstr>
      <vt:lpstr>Introduction</vt:lpstr>
      <vt:lpstr>Gastric Motility &amp; Secretion</vt:lpstr>
      <vt:lpstr>Motor Functions of the Stomach</vt:lpstr>
      <vt:lpstr>Anatomically and Physiologically Divisions of the Stomach</vt:lpstr>
      <vt:lpstr>Gastric Reservoir </vt:lpstr>
      <vt:lpstr>PowerPoint Presentation</vt:lpstr>
      <vt:lpstr>Relaxation Reflexes in Gastric Reservoir Part  </vt:lpstr>
      <vt:lpstr>Relaxation Reflexes in Gastric Reservoir Part (continued) </vt:lpstr>
      <vt:lpstr>Relaxation Reflexes in Gastric Reservoir Part (continued) </vt:lpstr>
      <vt:lpstr>Relaxation Reflexes in Gastric Reservoir Part (continued) </vt:lpstr>
      <vt:lpstr>Motor Functions of the Stomach (continued)</vt:lpstr>
      <vt:lpstr>Motor Functions of the Stomach (continued)</vt:lpstr>
      <vt:lpstr>Motor Behavior of the Antral Pump Is Initiated by a Dominant Pacemaker (Motility in the Antrum) </vt:lpstr>
      <vt:lpstr>Motor Behavior of the Antral Pump Is Initiated by a Dominant Pacemaker (Motility in the Antrum)</vt:lpstr>
      <vt:lpstr>The Gastric Action Potential Triggers Two Kinds of Contractions</vt:lpstr>
      <vt:lpstr>The Gastric Action Potential Triggers Two Kinds of Contractions (continued)</vt:lpstr>
      <vt:lpstr>Retropulsion Phenomena </vt:lpstr>
      <vt:lpstr>PowerPoint Presentation</vt:lpstr>
      <vt:lpstr>PowerPoint Presentation</vt:lpstr>
      <vt:lpstr>PowerPoint Presentation</vt:lpstr>
      <vt:lpstr>PowerPoint Presentation</vt:lpstr>
      <vt:lpstr>Powerful Duodenal Factors That Inhibit Stomach Emptying (continued)</vt:lpstr>
      <vt:lpstr>PowerPoint Presentation</vt:lpstr>
      <vt:lpstr>Regulation of Stomach Emptying (Summary) </vt:lpstr>
      <vt:lpstr>Regulation of Stomach Emptying Summary</vt:lpstr>
      <vt:lpstr>Summary  Constriction of Pyloric Sphincter </vt:lpstr>
      <vt:lpstr>Gastric Secretion</vt:lpstr>
      <vt:lpstr>PowerPoint Presentation</vt:lpstr>
      <vt:lpstr>Structure of a Gastric Oxyntic Gland </vt:lpstr>
      <vt:lpstr>Types of Cells</vt:lpstr>
      <vt:lpstr>The Normal Locations of Gastric Cells</vt:lpstr>
      <vt:lpstr>Gastric juice:</vt:lpstr>
      <vt:lpstr>Mechanism for secretion of hydrochloric acid (HCl)</vt:lpstr>
      <vt:lpstr>Mechanism for secretion of hydrochloric acid (continued)</vt:lpstr>
      <vt:lpstr>HCL Secretion  (summery)</vt:lpstr>
      <vt:lpstr>Gastric Secretion Is Under Neural and Hormonal Control</vt:lpstr>
      <vt:lpstr>Agents that stimulate and inhibit H+ secretion by gastric parietal cells</vt:lpstr>
      <vt:lpstr>Neural &amp; Hormonal Control of Gastric Secretion</vt:lpstr>
      <vt:lpstr>The Rate of Secretion Modify the Composition of Gastric Juice</vt:lpstr>
      <vt:lpstr>The Rate of Secretion Modify the Composition of Gastric Juice (continued)</vt:lpstr>
      <vt:lpstr>Gastric Secretion Occurs in Three Phases:</vt:lpstr>
      <vt:lpstr>Gastric Secretion Occurs in Three Phases (continued): </vt:lpstr>
      <vt:lpstr>Gastric Secretion Occurs in Three Phases</vt:lpstr>
      <vt:lpstr>Gastric Secretion Occurs in Three Phases (cont’d)</vt:lpstr>
      <vt:lpstr>Inhibition of Acid Secretion</vt:lpstr>
      <vt:lpstr>PowerPoint Presentation</vt:lpstr>
      <vt:lpstr>PowerPoint Presentation</vt:lpstr>
    </vt:vector>
  </TitlesOfParts>
  <Company>KKUH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Gastric Secretion</dc:title>
  <dc:creator>Abid Jaffery</dc:creator>
  <cp:lastModifiedBy>Mohammed Alzoghaibi</cp:lastModifiedBy>
  <cp:revision>140</cp:revision>
  <dcterms:created xsi:type="dcterms:W3CDTF">2004-02-28T21:59:49Z</dcterms:created>
  <dcterms:modified xsi:type="dcterms:W3CDTF">2017-11-11T11:08:20Z</dcterms:modified>
</cp:coreProperties>
</file>