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26" r:id="rId1"/>
  </p:sldMasterIdLst>
  <p:sldIdLst>
    <p:sldId id="256" r:id="rId2"/>
    <p:sldId id="373" r:id="rId3"/>
    <p:sldId id="374" r:id="rId4"/>
    <p:sldId id="375" r:id="rId5"/>
    <p:sldId id="376" r:id="rId6"/>
    <p:sldId id="310" r:id="rId7"/>
    <p:sldId id="340" r:id="rId8"/>
    <p:sldId id="311" r:id="rId9"/>
    <p:sldId id="381" r:id="rId10"/>
    <p:sldId id="380" r:id="rId11"/>
    <p:sldId id="377" r:id="rId12"/>
    <p:sldId id="290" r:id="rId13"/>
    <p:sldId id="412" r:id="rId14"/>
    <p:sldId id="413" r:id="rId15"/>
    <p:sldId id="300" r:id="rId16"/>
    <p:sldId id="351" r:id="rId17"/>
    <p:sldId id="352" r:id="rId18"/>
    <p:sldId id="353" r:id="rId19"/>
    <p:sldId id="420" r:id="rId20"/>
    <p:sldId id="421" r:id="rId21"/>
    <p:sldId id="422" r:id="rId22"/>
    <p:sldId id="303" r:id="rId23"/>
    <p:sldId id="400" r:id="rId24"/>
    <p:sldId id="408" r:id="rId25"/>
    <p:sldId id="409" r:id="rId26"/>
    <p:sldId id="379" r:id="rId27"/>
    <p:sldId id="384" r:id="rId28"/>
    <p:sldId id="383" r:id="rId29"/>
    <p:sldId id="382" r:id="rId30"/>
    <p:sldId id="393" r:id="rId31"/>
    <p:sldId id="392" r:id="rId32"/>
    <p:sldId id="394" r:id="rId33"/>
    <p:sldId id="395" r:id="rId34"/>
    <p:sldId id="423" r:id="rId35"/>
    <p:sldId id="424" r:id="rId36"/>
    <p:sldId id="401" r:id="rId37"/>
    <p:sldId id="402" r:id="rId38"/>
    <p:sldId id="403" r:id="rId39"/>
    <p:sldId id="405" r:id="rId40"/>
    <p:sldId id="388" r:id="rId41"/>
    <p:sldId id="387" r:id="rId42"/>
    <p:sldId id="386" r:id="rId43"/>
    <p:sldId id="396" r:id="rId44"/>
    <p:sldId id="397" r:id="rId45"/>
    <p:sldId id="406" r:id="rId46"/>
    <p:sldId id="407" r:id="rId47"/>
    <p:sldId id="389" r:id="rId48"/>
    <p:sldId id="391" r:id="rId49"/>
    <p:sldId id="390" r:id="rId50"/>
    <p:sldId id="398" r:id="rId51"/>
    <p:sldId id="399" r:id="rId52"/>
    <p:sldId id="416" r:id="rId53"/>
    <p:sldId id="411" r:id="rId54"/>
    <p:sldId id="417" r:id="rId55"/>
    <p:sldId id="345" r:id="rId5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61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A742736-BCE4-46DB-9292-4C3181602FBB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6114CB7-D422-4254-A912-76DE07BF03B9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77DFFE5-7615-43CE-9E23-CB1A52064BB7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43DCE37-68D1-478F-88FB-C9C2772D6FDD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CF8F599-687E-4039-9E30-E2DCA2F37609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26B545B-BEEB-492B-8B5B-114B5107E047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CBD746B-EE4B-44D1-BCD2-E459240BB009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C760B6D-0F77-47EB-A34B-72BF723C8BF1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3D07514-C6DA-411D-8198-3D19C6F6843A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>
            <a:extLst>
              <a:ext uri="{FF2B5EF4-FFF2-40B4-BE49-F238E27FC236}">
                <a16:creationId xmlns="" xmlns:a16="http://schemas.microsoft.com/office/drawing/2014/main" id="{F5C555A5-81DD-4264-8005-0E525F052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39A195-8894-49B7-86A2-1960AFDA1152}" type="datetime1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16" name="Footer Placeholder 16">
            <a:extLst>
              <a:ext uri="{FF2B5EF4-FFF2-40B4-BE49-F238E27FC236}">
                <a16:creationId xmlns="" xmlns:a16="http://schemas.microsoft.com/office/drawing/2014/main" id="{D2C4B83C-0D38-4898-8F8F-ECFD10B29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>
            <a:extLst>
              <a:ext uri="{FF2B5EF4-FFF2-40B4-BE49-F238E27FC236}">
                <a16:creationId xmlns="" xmlns:a16="http://schemas.microsoft.com/office/drawing/2014/main" id="{A4FB4EF9-0A89-4CD4-A71C-6E8AB2EE8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2A3F1-3079-400F-BC40-057BD6E9D22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296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="" xmlns:a16="http://schemas.microsoft.com/office/drawing/2014/main" id="{B3C17412-E0D4-4FB6-A52D-4B452FDCB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1D499-6DB6-4FC8-A9F7-C49093C160C9}" type="datetime1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="" xmlns:a16="http://schemas.microsoft.com/office/drawing/2014/main" id="{5D0D382A-9A9C-45F0-9F5E-D9C207BC6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="" xmlns:a16="http://schemas.microsoft.com/office/drawing/2014/main" id="{C3A22074-A665-493C-AE97-7AF439500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96FC-2DDA-4174-9659-E363B3E6A941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383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="" xmlns:a16="http://schemas.microsoft.com/office/drawing/2014/main" id="{ED88FBA7-9C22-47B0-A3C7-D9D2DEB3A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9536D-0A53-445D-8592-DF7B8047519A}" type="datetime1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="" xmlns:a16="http://schemas.microsoft.com/office/drawing/2014/main" id="{62A4252F-ABEA-4515-935A-CFC72A87F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="" xmlns:a16="http://schemas.microsoft.com/office/drawing/2014/main" id="{D1355847-F81A-418E-9314-937E7441E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C53DD-4F05-4573-AEF6-FB982423E2E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07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="" xmlns:a16="http://schemas.microsoft.com/office/drawing/2014/main" id="{115353DD-1076-453A-A748-1268B5360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67776-7E2E-4064-A94F-C46F0777A8F2}" type="datetime1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="" xmlns:a16="http://schemas.microsoft.com/office/drawing/2014/main" id="{DC746606-6740-4254-AE05-D8C903F90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="" xmlns:a16="http://schemas.microsoft.com/office/drawing/2014/main" id="{6BE4A1A5-4475-4623-8578-82A6B99C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5ECFF-657A-4E4A-A258-E2B9623E324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84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>
            <a:extLst>
              <a:ext uri="{FF2B5EF4-FFF2-40B4-BE49-F238E27FC236}">
                <a16:creationId xmlns="" xmlns:a16="http://schemas.microsoft.com/office/drawing/2014/main" id="{E02989D7-28EC-4FC0-89AB-D2199CF2AD50}"/>
              </a:ext>
            </a:extLst>
          </p:cNvPr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2147483646 h 3648"/>
              <a:gd name="T2" fmla="*/ 2147483646 w 2736"/>
              <a:gd name="T3" fmla="*/ 2147483646 h 3648"/>
              <a:gd name="T4" fmla="*/ 2147483646 w 2736"/>
              <a:gd name="T5" fmla="*/ 0 h 3648"/>
              <a:gd name="T6" fmla="*/ 2147483646 w 2736"/>
              <a:gd name="T7" fmla="*/ 2147483646 h 3648"/>
              <a:gd name="T8" fmla="*/ 2147483646 w 2736"/>
              <a:gd name="T9" fmla="*/ 2147483646 h 3648"/>
              <a:gd name="T10" fmla="*/ 2147483646 w 2736"/>
              <a:gd name="T11" fmla="*/ 2147483646 h 3648"/>
              <a:gd name="T12" fmla="*/ 0 w 2736"/>
              <a:gd name="T13" fmla="*/ 2147483646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18">
            <a:extLst>
              <a:ext uri="{FF2B5EF4-FFF2-40B4-BE49-F238E27FC236}">
                <a16:creationId xmlns="" xmlns:a16="http://schemas.microsoft.com/office/drawing/2014/main" id="{84E528E0-5BC4-4CFE-B0E6-FAFB28EC23AB}"/>
              </a:ext>
            </a:extLst>
          </p:cNvPr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2147483646 h 4128"/>
              <a:gd name="T2" fmla="*/ 0 w 3504"/>
              <a:gd name="T3" fmla="*/ 2147483646 h 4128"/>
              <a:gd name="T4" fmla="*/ 2147483646 w 3504"/>
              <a:gd name="T5" fmla="*/ 2147483646 h 4128"/>
              <a:gd name="T6" fmla="*/ 2147483646 w 3504"/>
              <a:gd name="T7" fmla="*/ 0 h 4128"/>
              <a:gd name="T8" fmla="*/ 2147483646 w 3504"/>
              <a:gd name="T9" fmla="*/ 0 h 4128"/>
              <a:gd name="T10" fmla="*/ 2147483646 w 3504"/>
              <a:gd name="T11" fmla="*/ 2147483646 h 4128"/>
              <a:gd name="T12" fmla="*/ 0 w 3504"/>
              <a:gd name="T13" fmla="*/ 2147483646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19">
            <a:extLst>
              <a:ext uri="{FF2B5EF4-FFF2-40B4-BE49-F238E27FC236}">
                <a16:creationId xmlns="" xmlns:a16="http://schemas.microsoft.com/office/drawing/2014/main" id="{3FB18D09-68F9-40BF-BC1B-645EAB80AD06}"/>
              </a:ext>
            </a:extLst>
          </p:cNvPr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Freeform 20">
            <a:extLst>
              <a:ext uri="{FF2B5EF4-FFF2-40B4-BE49-F238E27FC236}">
                <a16:creationId xmlns="" xmlns:a16="http://schemas.microsoft.com/office/drawing/2014/main" id="{1544103E-0E46-48D5-B738-FBCD1EB69B06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Freeform 23">
            <a:extLst>
              <a:ext uri="{FF2B5EF4-FFF2-40B4-BE49-F238E27FC236}">
                <a16:creationId xmlns="" xmlns:a16="http://schemas.microsoft.com/office/drawing/2014/main" id="{5B8D12BA-5AF7-43B1-8D0C-3C45EB3FA825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Freeform 24">
            <a:extLst>
              <a:ext uri="{FF2B5EF4-FFF2-40B4-BE49-F238E27FC236}">
                <a16:creationId xmlns="" xmlns:a16="http://schemas.microsoft.com/office/drawing/2014/main" id="{84853888-7627-4753-8269-0E5654B5DE75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Freeform 25">
            <a:extLst>
              <a:ext uri="{FF2B5EF4-FFF2-40B4-BE49-F238E27FC236}">
                <a16:creationId xmlns="" xmlns:a16="http://schemas.microsoft.com/office/drawing/2014/main" id="{503F9CBE-7604-4876-8C59-56210F33AC75}"/>
              </a:ext>
            </a:extLst>
          </p:cNvPr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Freeform 26">
            <a:extLst>
              <a:ext uri="{FF2B5EF4-FFF2-40B4-BE49-F238E27FC236}">
                <a16:creationId xmlns="" xmlns:a16="http://schemas.microsoft.com/office/drawing/2014/main" id="{B84E7B68-F1C1-4AC6-B869-5B1638F03E9D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Freeform 27">
            <a:extLst>
              <a:ext uri="{FF2B5EF4-FFF2-40B4-BE49-F238E27FC236}">
                <a16:creationId xmlns="" xmlns:a16="http://schemas.microsoft.com/office/drawing/2014/main" id="{942CA192-2416-4851-8A68-E47DA1101AEB}"/>
              </a:ext>
            </a:extLst>
          </p:cNvPr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Freeform 28">
            <a:extLst>
              <a:ext uri="{FF2B5EF4-FFF2-40B4-BE49-F238E27FC236}">
                <a16:creationId xmlns="" xmlns:a16="http://schemas.microsoft.com/office/drawing/2014/main" id="{EE649CDE-E93D-43C7-8EC6-69C169099BC4}"/>
              </a:ext>
            </a:extLst>
          </p:cNvPr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Freeform 29">
            <a:extLst>
              <a:ext uri="{FF2B5EF4-FFF2-40B4-BE49-F238E27FC236}">
                <a16:creationId xmlns="" xmlns:a16="http://schemas.microsoft.com/office/drawing/2014/main" id="{986568FF-2488-453E-A5A6-64CB38C1913A}"/>
              </a:ext>
            </a:extLst>
          </p:cNvPr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Freeform 30">
            <a:extLst>
              <a:ext uri="{FF2B5EF4-FFF2-40B4-BE49-F238E27FC236}">
                <a16:creationId xmlns="" xmlns:a16="http://schemas.microsoft.com/office/drawing/2014/main" id="{7D57ED3D-D2FC-4CCE-B690-9EF3F2F4EE29}"/>
              </a:ext>
            </a:extLst>
          </p:cNvPr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Freeform 31">
            <a:extLst>
              <a:ext uri="{FF2B5EF4-FFF2-40B4-BE49-F238E27FC236}">
                <a16:creationId xmlns="" xmlns:a16="http://schemas.microsoft.com/office/drawing/2014/main" id="{3B805ED5-14FB-45B0-81C4-A2179DEDC0CD}"/>
              </a:ext>
            </a:extLst>
          </p:cNvPr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7" name="Freeform 32">
            <a:extLst>
              <a:ext uri="{FF2B5EF4-FFF2-40B4-BE49-F238E27FC236}">
                <a16:creationId xmlns="" xmlns:a16="http://schemas.microsoft.com/office/drawing/2014/main" id="{42312D76-5975-4A0D-8610-AEAAD6F49C75}"/>
              </a:ext>
            </a:extLst>
          </p:cNvPr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8" name="Freeform 33">
            <a:extLst>
              <a:ext uri="{FF2B5EF4-FFF2-40B4-BE49-F238E27FC236}">
                <a16:creationId xmlns="" xmlns:a16="http://schemas.microsoft.com/office/drawing/2014/main" id="{5D58040A-4CA3-43A8-8A5E-2850DA0EBE19}"/>
              </a:ext>
            </a:extLst>
          </p:cNvPr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8FD32D1A-B31D-43E1-A1F8-1FDE1A3A70FF}"/>
              </a:ext>
            </a:extLst>
          </p:cNvPr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D33FBAE3-6EBD-4AEB-B463-E11A09A2F7E0}"/>
              </a:ext>
            </a:extLst>
          </p:cNvPr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0ED6D7F2-BA0A-4326-82AE-D35F222D73D8}"/>
              </a:ext>
            </a:extLst>
          </p:cNvPr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4A9A857-DD85-41B5-9188-957CD677503B}"/>
              </a:ext>
            </a:extLst>
          </p:cNvPr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E7480772-7B0F-4872-A8DE-ED0ABEE5C3CC}"/>
              </a:ext>
            </a:extLst>
          </p:cNvPr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5C37BC03-179F-4402-B5F5-6B900A47A4D6}"/>
              </a:ext>
            </a:extLst>
          </p:cNvPr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="" xmlns:a16="http://schemas.microsoft.com/office/drawing/2014/main" id="{08683CBC-19EC-4AE8-88DC-20B9E756F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458491-1E87-428D-B26D-5015BB2CB036}" type="datetime1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26" name="Footer Placeholder 4">
            <a:extLst>
              <a:ext uri="{FF2B5EF4-FFF2-40B4-BE49-F238E27FC236}">
                <a16:creationId xmlns="" xmlns:a16="http://schemas.microsoft.com/office/drawing/2014/main" id="{25E52ECB-2E94-446F-AC57-6ED6A6A64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>
            <a:extLst>
              <a:ext uri="{FF2B5EF4-FFF2-40B4-BE49-F238E27FC236}">
                <a16:creationId xmlns="" xmlns:a16="http://schemas.microsoft.com/office/drawing/2014/main" id="{CC8048B0-A189-4629-92D5-FB4D79A33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BE987-66FD-4D9A-B77F-19EC64196246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85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AF3F3F5-8DC2-4227-A502-9BC071DED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CDD577-161E-4FE8-928B-A3223D44F0C9}" type="datetime1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5B84674-B112-4C06-A5EB-560CC00A7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A9BD1AB-AE47-4B82-B03B-D3CE503C3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2B53D-DE7E-41B2-8DEE-A5ADE49EA5A6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275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70C14ED-3217-433F-98D6-72CBF5E31695}"/>
              </a:ext>
            </a:extLst>
          </p:cNvPr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B09D1B9-D3C6-4802-8E9D-740F88691CA2}"/>
              </a:ext>
            </a:extLst>
          </p:cNvPr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B262D92-4C91-436D-8ED0-E5599AAFA68B}"/>
              </a:ext>
            </a:extLst>
          </p:cNvPr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EC5B17F-E82C-4045-85E6-59A6D74F80F4}"/>
              </a:ext>
            </a:extLst>
          </p:cNvPr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ED10CF6-A1B3-48B7-843D-F3509D4CEEC8}"/>
              </a:ext>
            </a:extLst>
          </p:cNvPr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C72361B-E8BD-4088-B515-ED43D4CE8554}"/>
              </a:ext>
            </a:extLst>
          </p:cNvPr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6EB4B52-D3DE-4B93-B13D-C0E1678A8E4E}"/>
              </a:ext>
            </a:extLst>
          </p:cNvPr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51431668-9F24-43D6-A2E4-8BB57BFB3A1F}"/>
              </a:ext>
            </a:extLst>
          </p:cNvPr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2B7F4B6-C0D8-4F11-BBCB-584555ED4CAE}"/>
              </a:ext>
            </a:extLst>
          </p:cNvPr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D9EDC6D-934A-4407-B4C5-323D7CD87B94}"/>
              </a:ext>
            </a:extLst>
          </p:cNvPr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>
            <a:extLst>
              <a:ext uri="{FF2B5EF4-FFF2-40B4-BE49-F238E27FC236}">
                <a16:creationId xmlns="" xmlns:a16="http://schemas.microsoft.com/office/drawing/2014/main" id="{40FFCF7E-73A1-4667-9553-F1C46FB0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47DF7E-BAE4-4FFA-B23E-6071D26A8417}" type="datetime1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18" name="Footer Placeholder 7">
            <a:extLst>
              <a:ext uri="{FF2B5EF4-FFF2-40B4-BE49-F238E27FC236}">
                <a16:creationId xmlns="" xmlns:a16="http://schemas.microsoft.com/office/drawing/2014/main" id="{69D6BC10-06F1-490F-BEAD-B7B7B1167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>
            <a:extLst>
              <a:ext uri="{FF2B5EF4-FFF2-40B4-BE49-F238E27FC236}">
                <a16:creationId xmlns="" xmlns:a16="http://schemas.microsoft.com/office/drawing/2014/main" id="{F71C94D2-3AAF-4311-83B8-AB1B195B7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ACC35-A154-47F6-9299-79F7ACFBC26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420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="" xmlns:a16="http://schemas.microsoft.com/office/drawing/2014/main" id="{B20E6733-51CB-4694-903F-26FF8EAA2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B832B-E673-48CC-8020-FC79912840FC}" type="datetime1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="" xmlns:a16="http://schemas.microsoft.com/office/drawing/2014/main" id="{617F383A-25AC-4845-A638-325D41D1D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="" xmlns:a16="http://schemas.microsoft.com/office/drawing/2014/main" id="{0D4661A1-383A-4483-B0C3-5CAB836E8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E5E15-F87D-42B4-B517-32E0D57CB866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99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B5E7FA7-EAD8-4D42-8262-460156EE8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7A210E-4E82-4A23-A606-73DA4B34F2EA}" type="datetime1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3AFF509-70A9-4FA5-8A9B-58D5A4BED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1BDD48F-7F9E-43D4-84BC-EC3E8DCD7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B5D2B-C164-4C6C-A250-47E813C609F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08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="" xmlns:a16="http://schemas.microsoft.com/office/drawing/2014/main" id="{FDCE3EA3-C8BE-4DBD-8D2A-A1DBDF408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9CE12-F843-4CC7-A80F-F62D6FC35915}" type="datetime1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="" xmlns:a16="http://schemas.microsoft.com/office/drawing/2014/main" id="{C6BD9D12-2DE9-4F74-9CC6-98A94DB84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="" xmlns:a16="http://schemas.microsoft.com/office/drawing/2014/main" id="{8029681B-EC94-473A-879A-C117DA68D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9E770-1A58-456A-8E65-24C0C5470E0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112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72AF9F8-75AB-4AA8-9886-43B5FA9AD2E1}"/>
              </a:ext>
            </a:extLst>
          </p:cNvPr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9ED6AB3F-1F48-4808-A6B8-CBF7E2C1E0E0}"/>
              </a:ext>
            </a:extLst>
          </p:cNvPr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>
            <a:extLst>
              <a:ext uri="{FF2B5EF4-FFF2-40B4-BE49-F238E27FC236}">
                <a16:creationId xmlns="" xmlns:a16="http://schemas.microsoft.com/office/drawing/2014/main" id="{B90F1AF0-46CD-4557-88A0-77C2B82B932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B79055F9-AE50-4D0F-B30E-7FBAC24DE8CE}"/>
                </a:ext>
              </a:extLst>
            </p:cNvPr>
            <p:cNvCxnSpPr/>
            <p:nvPr/>
          </p:nvCxnSpPr>
          <p:spPr>
            <a:xfrm rot="16200000">
              <a:off x="6663593" y="12906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78EF4C98-F788-4C85-B2B6-4262145F153B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F465D2DC-A598-4E4D-82CF-774744AD3ACD}"/>
                </a:ext>
              </a:extLst>
            </p:cNvPr>
            <p:cNvCxnSpPr/>
            <p:nvPr/>
          </p:nvCxnSpPr>
          <p:spPr>
            <a:xfrm rot="5400000" flipH="1">
              <a:off x="6744513" y="12896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>
            <a:extLst>
              <a:ext uri="{FF2B5EF4-FFF2-40B4-BE49-F238E27FC236}">
                <a16:creationId xmlns="" xmlns:a16="http://schemas.microsoft.com/office/drawing/2014/main" id="{7D70821B-70B3-40C0-A00B-D645D067F36B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C6D22D5B-5A87-4A95-BD86-5DC474718E0E}"/>
                </a:ext>
              </a:extLst>
            </p:cNvPr>
            <p:cNvCxnSpPr/>
            <p:nvPr/>
          </p:nvCxnSpPr>
          <p:spPr>
            <a:xfrm rot="16200000">
              <a:off x="6663593" y="12906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04AEA666-11FA-4865-AD4B-EA85A8016808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F414E3B6-9D6D-4A4B-A0CA-93E4F4A57B85}"/>
                </a:ext>
              </a:extLst>
            </p:cNvPr>
            <p:cNvCxnSpPr/>
            <p:nvPr/>
          </p:nvCxnSpPr>
          <p:spPr>
            <a:xfrm rot="5400000" flipH="1">
              <a:off x="6744513" y="12896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>
            <a:extLst>
              <a:ext uri="{FF2B5EF4-FFF2-40B4-BE49-F238E27FC236}">
                <a16:creationId xmlns="" xmlns:a16="http://schemas.microsoft.com/office/drawing/2014/main" id="{8B1E7FEF-8319-43C0-AFDE-2BBF66E22312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9531DF6E-AE25-4146-9A30-434232D1994E}"/>
                </a:ext>
              </a:extLst>
            </p:cNvPr>
            <p:cNvCxnSpPr/>
            <p:nvPr/>
          </p:nvCxnSpPr>
          <p:spPr>
            <a:xfrm rot="16200000">
              <a:off x="6663592" y="12906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A04B5C27-A9E0-41DC-B04E-5C3C3979A660}"/>
                </a:ext>
              </a:extLst>
            </p:cNvPr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2B712CA2-39FD-4601-BF90-186217EFB06D}"/>
                </a:ext>
              </a:extLst>
            </p:cNvPr>
            <p:cNvCxnSpPr/>
            <p:nvPr/>
          </p:nvCxnSpPr>
          <p:spPr>
            <a:xfrm rot="5400000" flipH="1">
              <a:off x="6744512" y="1289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>
            <a:extLst>
              <a:ext uri="{FF2B5EF4-FFF2-40B4-BE49-F238E27FC236}">
                <a16:creationId xmlns="" xmlns:a16="http://schemas.microsoft.com/office/drawing/2014/main" id="{9C53BC90-DD70-43BC-A424-35BB315476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E86E37-2716-4FAB-BA45-A005021746C3}" type="datetime1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20" name="Footer Placeholder 5">
            <a:extLst>
              <a:ext uri="{FF2B5EF4-FFF2-40B4-BE49-F238E27FC236}">
                <a16:creationId xmlns="" xmlns:a16="http://schemas.microsoft.com/office/drawing/2014/main" id="{A343DF7C-75D6-4333-B5FF-C7BA7C3A5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>
            <a:extLst>
              <a:ext uri="{FF2B5EF4-FFF2-40B4-BE49-F238E27FC236}">
                <a16:creationId xmlns="" xmlns:a16="http://schemas.microsoft.com/office/drawing/2014/main" id="{DD97F696-5710-4178-A2FC-FBF223669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4E9C2-6D89-408F-AFB6-0552C843AD9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00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89FD72E-9322-40B9-A3F9-61D41F3FCE46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3E1021F-2FEF-49EF-AF80-C03005397D38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A34D8DF-5507-4D43-90FD-8ED9500AE9B2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58AFEF0-B234-4FCB-B76D-D9A8819A6A04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84301D0-16DB-498C-AFD7-E30DDB289499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69034C7-6973-4309-A53A-6C354BC2483C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EFACDF4-46D6-45F0-A2AC-E1732E2E8409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1CF9CC5-CD34-4E7B-B503-63C4F33C8ED5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6B22AAE-6682-48CE-A80D-E2DCC6159E39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Title Placeholder 21">
            <a:extLst>
              <a:ext uri="{FF2B5EF4-FFF2-40B4-BE49-F238E27FC236}">
                <a16:creationId xmlns="" xmlns:a16="http://schemas.microsoft.com/office/drawing/2014/main" id="{D02C1616-F921-4CD3-92EA-79BBC1581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>
            <a:extLst>
              <a:ext uri="{FF2B5EF4-FFF2-40B4-BE49-F238E27FC236}">
                <a16:creationId xmlns="" xmlns:a16="http://schemas.microsoft.com/office/drawing/2014/main" id="{D3BA87E7-F15D-4FE7-ACD6-17DC7B51AF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="" xmlns:a16="http://schemas.microsoft.com/office/drawing/2014/main" id="{5ECF512D-242F-40AD-87B5-BBAA4DA99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957CD96C-F034-4504-976F-5B70EC724E55}" type="datetime1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891D378-FA5E-45B0-A67A-88D82467D9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="" xmlns:a16="http://schemas.microsoft.com/office/drawing/2014/main" id="{DAC58C38-BEF8-4251-850B-BE3EEDC7A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1CDAD81-AE2F-490F-B271-5C5AEC9E97BE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+mn-cs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anose="05040102010807070707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4CE98C-3CE4-4708-BF04-7A5C525F9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313" y="1511300"/>
            <a:ext cx="7772400" cy="1974850"/>
          </a:xfrm>
        </p:spPr>
        <p:txBody>
          <a:bodyPr rtlCol="1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dirty="0">
                <a:solidFill>
                  <a:schemeClr val="tx2">
                    <a:satMod val="200000"/>
                  </a:schemeClr>
                </a:solidFill>
              </a:rPr>
              <a:t>RADIOLOGY OF THE ABDOMEN</a:t>
            </a:r>
            <a:br>
              <a:rPr lang="en-US" sz="6000" dirty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sz="6000" dirty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n-US" sz="6000" dirty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sz="3600" dirty="0">
                <a:solidFill>
                  <a:schemeClr val="tx2">
                    <a:satMod val="200000"/>
                  </a:schemeClr>
                </a:solidFill>
              </a:rPr>
              <a:t>(</a:t>
            </a:r>
            <a:r>
              <a:rPr lang="en-US" sz="3600" dirty="0"/>
              <a:t>Lecture </a:t>
            </a:r>
            <a:r>
              <a:rPr lang="en-US" sz="3600" dirty="0">
                <a:solidFill>
                  <a:schemeClr val="tx2">
                    <a:satMod val="200000"/>
                  </a:schemeClr>
                </a:solidFill>
              </a:rPr>
              <a:t>1)</a:t>
            </a:r>
          </a:p>
        </p:txBody>
      </p:sp>
      <p:sp>
        <p:nvSpPr>
          <p:cNvPr id="13315" name="Subtitle 3">
            <a:extLst>
              <a:ext uri="{FF2B5EF4-FFF2-40B4-BE49-F238E27FC236}">
                <a16:creationId xmlns="" xmlns:a16="http://schemas.microsoft.com/office/drawing/2014/main" id="{B5E81E83-0536-4923-ACDD-C82B2DD88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313" y="3778250"/>
            <a:ext cx="7772400" cy="15081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/>
              <a:t>Radiology</a:t>
            </a:r>
            <a:endParaRPr lang="ar-SA" altLang="en-US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46F4D5A4-0A80-4535-9204-28D841485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34975"/>
            <a:ext cx="8229600" cy="5691188"/>
          </a:xfrm>
        </p:spPr>
        <p:txBody>
          <a:bodyPr rtlCol="1">
            <a:normAutofit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3600" b="1" u="sng" dirty="0"/>
              <a:t>INDICATIONS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Abdominal pain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Bowel obstruction 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Stones 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Masses 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Trauma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Others, foreign body, supportive lines.. </a:t>
            </a:r>
            <a:r>
              <a:rPr lang="en-US" sz="3200" dirty="0" err="1"/>
              <a:t>Etc</a:t>
            </a:r>
            <a:r>
              <a:rPr lang="en-US" sz="3200" dirty="0"/>
              <a:t> </a:t>
            </a:r>
          </a:p>
          <a:p>
            <a:pPr marL="4114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  <a:p>
            <a:pPr marL="41148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3600" b="1" u="sng" dirty="0"/>
              <a:t>CONTRAINDICATIONS: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pregnancy</a:t>
            </a:r>
            <a:endParaRPr lang="ar-SA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stomach\_K4811128__1119043023\ser1337img00002.jpg">
            <a:extLst>
              <a:ext uri="{FF2B5EF4-FFF2-40B4-BE49-F238E27FC236}">
                <a16:creationId xmlns="" xmlns:a16="http://schemas.microsoft.com/office/drawing/2014/main" id="{A0392422-9F07-4BAC-B2C9-D89FB3B4F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l="5183" t="3174" r="3971"/>
          <a:stretch/>
        </p:blipFill>
        <p:spPr bwMode="auto">
          <a:xfrm>
            <a:off x="4499993" y="1161143"/>
            <a:ext cx="4449552" cy="468811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7" name="Picture 3" descr="C:\Users\ابو عايد\Desktop\stomach\_K4811128__1119043023\ser1337img00003.jpg">
            <a:extLst>
              <a:ext uri="{FF2B5EF4-FFF2-40B4-BE49-F238E27FC236}">
                <a16:creationId xmlns="" xmlns:a16="http://schemas.microsoft.com/office/drawing/2014/main" id="{976B2207-8E6A-4B94-97EA-857C766A77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9821" t="4445" r="8730"/>
          <a:stretch/>
        </p:blipFill>
        <p:spPr bwMode="auto">
          <a:xfrm>
            <a:off x="179512" y="1161143"/>
            <a:ext cx="4320481" cy="468811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3556" name="مربع نص 1">
            <a:extLst>
              <a:ext uri="{FF2B5EF4-FFF2-40B4-BE49-F238E27FC236}">
                <a16:creationId xmlns="" xmlns:a16="http://schemas.microsoft.com/office/drawing/2014/main" id="{C83B1193-EEE6-49C5-978B-90B911F1E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5849938"/>
            <a:ext cx="28892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latin typeface="Arial" panose="020B0604020202020204" pitchFamily="34" charset="0"/>
              </a:rPr>
              <a:t>Standing</a:t>
            </a:r>
            <a:endParaRPr lang="ar-SA" altLang="en-US" sz="3200" b="1">
              <a:latin typeface="Arial" panose="020B0604020202020204" pitchFamily="34" charset="0"/>
            </a:endParaRPr>
          </a:p>
        </p:txBody>
      </p:sp>
      <p:sp>
        <p:nvSpPr>
          <p:cNvPr id="23557" name="مربع نص 2">
            <a:extLst>
              <a:ext uri="{FF2B5EF4-FFF2-40B4-BE49-F238E27FC236}">
                <a16:creationId xmlns="" xmlns:a16="http://schemas.microsoft.com/office/drawing/2014/main" id="{698C0772-B0DB-4EA4-8FF0-53F66A42E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400" y="5849938"/>
            <a:ext cx="330993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latin typeface="Arial" panose="020B0604020202020204" pitchFamily="34" charset="0"/>
              </a:rPr>
              <a:t>Supine</a:t>
            </a:r>
            <a:endParaRPr lang="ar-SA" altLang="en-US" sz="4000" b="1">
              <a:latin typeface="Arial" panose="020B0604020202020204" pitchFamily="34" charset="0"/>
            </a:endParaRPr>
          </a:p>
        </p:txBody>
      </p:sp>
      <p:sp>
        <p:nvSpPr>
          <p:cNvPr id="23558" name="مربع نص 3">
            <a:extLst>
              <a:ext uri="{FF2B5EF4-FFF2-40B4-BE49-F238E27FC236}">
                <a16:creationId xmlns="" xmlns:a16="http://schemas.microsoft.com/office/drawing/2014/main" id="{D21EFB4C-C596-49F4-BD8F-3FB7D9C34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400" y="249238"/>
            <a:ext cx="62214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latin typeface="Arial" panose="020B0604020202020204" pitchFamily="34" charset="0"/>
              </a:rPr>
              <a:t>NORMAL ABDOMEN X-RAY</a:t>
            </a:r>
            <a:endParaRPr lang="ar-SA" altLang="en-US" sz="36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E:\stomach\_K4811128__1119043023\ser1337img00002.jpg">
            <a:extLst>
              <a:ext uri="{FF2B5EF4-FFF2-40B4-BE49-F238E27FC236}">
                <a16:creationId xmlns="" xmlns:a16="http://schemas.microsoft.com/office/drawing/2014/main" id="{4596C91A-040C-40BA-B514-C6DD3AA0E9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l="5183" t="3174" r="3971"/>
          <a:stretch/>
        </p:blipFill>
        <p:spPr bwMode="auto">
          <a:xfrm>
            <a:off x="1904574" y="514598"/>
            <a:ext cx="4449552" cy="578460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8DECB4DF-4092-4FEF-AB52-26D8F0312BA5}"/>
              </a:ext>
            </a:extLst>
          </p:cNvPr>
          <p:cNvCxnSpPr/>
          <p:nvPr/>
        </p:nvCxnSpPr>
        <p:spPr>
          <a:xfrm rot="10800000">
            <a:off x="5007699" y="1246908"/>
            <a:ext cx="180873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12FF3198-B501-48C1-89A7-061EC0D03C96}"/>
              </a:ext>
            </a:extLst>
          </p:cNvPr>
          <p:cNvCxnSpPr/>
          <p:nvPr/>
        </p:nvCxnSpPr>
        <p:spPr>
          <a:xfrm rot="10800000">
            <a:off x="4341093" y="2530765"/>
            <a:ext cx="2475344" cy="7481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251B18B9-32F1-4585-8535-9FE6A196A292}"/>
              </a:ext>
            </a:extLst>
          </p:cNvPr>
          <p:cNvCxnSpPr/>
          <p:nvPr/>
        </p:nvCxnSpPr>
        <p:spPr>
          <a:xfrm>
            <a:off x="1256145" y="3870036"/>
            <a:ext cx="139469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0491C275-FB4C-42AF-8F5F-3C7D81DB13EA}"/>
              </a:ext>
            </a:extLst>
          </p:cNvPr>
          <p:cNvCxnSpPr/>
          <p:nvPr/>
        </p:nvCxnSpPr>
        <p:spPr>
          <a:xfrm rot="10800000">
            <a:off x="4091713" y="5414821"/>
            <a:ext cx="2724724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583" name="TextBox 32">
            <a:extLst>
              <a:ext uri="{FF2B5EF4-FFF2-40B4-BE49-F238E27FC236}">
                <a16:creationId xmlns="" xmlns:a16="http://schemas.microsoft.com/office/drawing/2014/main" id="{708D1395-95B2-41FC-B286-07B8AB4F2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1063625"/>
            <a:ext cx="1514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STOMACH</a:t>
            </a:r>
          </a:p>
        </p:txBody>
      </p:sp>
      <p:sp>
        <p:nvSpPr>
          <p:cNvPr id="24584" name="TextBox 33">
            <a:extLst>
              <a:ext uri="{FF2B5EF4-FFF2-40B4-BE49-F238E27FC236}">
                <a16:creationId xmlns="" xmlns:a16="http://schemas.microsoft.com/office/drawing/2014/main" id="{2B3DBEC1-0F17-4E2F-9189-29B74E358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3094038"/>
            <a:ext cx="1947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SMALL BOWEL</a:t>
            </a:r>
          </a:p>
        </p:txBody>
      </p:sp>
      <p:sp>
        <p:nvSpPr>
          <p:cNvPr id="24585" name="TextBox 34">
            <a:extLst>
              <a:ext uri="{FF2B5EF4-FFF2-40B4-BE49-F238E27FC236}">
                <a16:creationId xmlns="" xmlns:a16="http://schemas.microsoft.com/office/drawing/2014/main" id="{B1CB3DC5-981D-44EA-8193-241582422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5230813"/>
            <a:ext cx="1514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RECTUM</a:t>
            </a:r>
          </a:p>
        </p:txBody>
      </p:sp>
      <p:sp>
        <p:nvSpPr>
          <p:cNvPr id="24586" name="TextBox 35">
            <a:extLst>
              <a:ext uri="{FF2B5EF4-FFF2-40B4-BE49-F238E27FC236}">
                <a16:creationId xmlns="" xmlns:a16="http://schemas.microsoft.com/office/drawing/2014/main" id="{410C97F9-967A-4D2B-AEC1-E8791FA01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3548063"/>
            <a:ext cx="11096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LARGE BOWEL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6916E3-E5C7-4B29-AD73-CA6629D9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12763"/>
            <a:ext cx="7772400" cy="914400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  <a:ea typeface="ＭＳ Ｐゴシック" pitchFamily="-111" charset="-128"/>
              </a:rPr>
              <a:t>Soft </a:t>
            </a:r>
            <a:br>
              <a:rPr lang="en-US">
                <a:solidFill>
                  <a:schemeClr val="tx2">
                    <a:satMod val="200000"/>
                  </a:schemeClr>
                </a:solidFill>
                <a:ea typeface="ＭＳ Ｐゴシック" pitchFamily="-111" charset="-128"/>
              </a:rPr>
            </a:br>
            <a:r>
              <a:rPr lang="en-US">
                <a:solidFill>
                  <a:schemeClr val="tx2">
                    <a:satMod val="200000"/>
                  </a:schemeClr>
                </a:solidFill>
                <a:ea typeface="ＭＳ Ｐゴシック" pitchFamily="-111" charset="-128"/>
              </a:rPr>
              <a:t>tissues</a:t>
            </a:r>
          </a:p>
        </p:txBody>
      </p:sp>
      <p:pic>
        <p:nvPicPr>
          <p:cNvPr id="25603" name="Content Placeholder 3" descr="ser5476img00001.jpg">
            <a:extLst>
              <a:ext uri="{FF2B5EF4-FFF2-40B4-BE49-F238E27FC236}">
                <a16:creationId xmlns="" xmlns:a16="http://schemas.microsoft.com/office/drawing/2014/main" id="{F3A465E4-C208-4ED7-8DF3-5515D851D0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976" r="-68976"/>
          <a:stretch>
            <a:fillRect/>
          </a:stretch>
        </p:blipFill>
        <p:spPr>
          <a:xfrm>
            <a:off x="-531813" y="0"/>
            <a:ext cx="11225213" cy="6602413"/>
          </a:xfrm>
        </p:spPr>
      </p:pic>
      <p:sp>
        <p:nvSpPr>
          <p:cNvPr id="25604" name="TextBox 10">
            <a:extLst>
              <a:ext uri="{FF2B5EF4-FFF2-40B4-BE49-F238E27FC236}">
                <a16:creationId xmlns="" xmlns:a16="http://schemas.microsoft.com/office/drawing/2014/main" id="{F17BED7C-6372-4625-AFF9-2B209144A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2041525"/>
            <a:ext cx="257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 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1B459F65-11AE-4700-8419-39C2263BEB6A}"/>
              </a:ext>
            </a:extLst>
          </p:cNvPr>
          <p:cNvSpPr/>
          <p:nvPr/>
        </p:nvSpPr>
        <p:spPr>
          <a:xfrm>
            <a:off x="3914775" y="1252538"/>
            <a:ext cx="249238" cy="282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CA70B1FB-2DBB-4DCD-938D-02B10DA45731}"/>
              </a:ext>
            </a:extLst>
          </p:cNvPr>
          <p:cNvSpPr/>
          <p:nvPr/>
        </p:nvSpPr>
        <p:spPr>
          <a:xfrm>
            <a:off x="5818188" y="3052763"/>
            <a:ext cx="211137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4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22B020C7-85F0-4B14-B1D3-B0CA9F052A25}"/>
              </a:ext>
            </a:extLst>
          </p:cNvPr>
          <p:cNvSpPr/>
          <p:nvPr/>
        </p:nvSpPr>
        <p:spPr>
          <a:xfrm>
            <a:off x="6029325" y="1928813"/>
            <a:ext cx="177800" cy="369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05A92999-607A-48C5-8798-785C2FE662D4}"/>
              </a:ext>
            </a:extLst>
          </p:cNvPr>
          <p:cNvSpPr/>
          <p:nvPr/>
        </p:nvSpPr>
        <p:spPr>
          <a:xfrm>
            <a:off x="6610350" y="630238"/>
            <a:ext cx="236538" cy="3190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AB2518-871A-42CA-830B-B9CE2E5E4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12763"/>
            <a:ext cx="7772400" cy="914400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  <a:ea typeface="ＭＳ Ｐゴシック" pitchFamily="-111" charset="-128"/>
              </a:rPr>
              <a:t>Soft </a:t>
            </a:r>
            <a:br>
              <a:rPr lang="en-US">
                <a:solidFill>
                  <a:schemeClr val="tx2">
                    <a:satMod val="200000"/>
                  </a:schemeClr>
                </a:solidFill>
                <a:ea typeface="ＭＳ Ｐゴシック" pitchFamily="-111" charset="-128"/>
              </a:rPr>
            </a:br>
            <a:r>
              <a:rPr lang="en-US">
                <a:solidFill>
                  <a:schemeClr val="tx2">
                    <a:satMod val="200000"/>
                  </a:schemeClr>
                </a:solidFill>
                <a:ea typeface="ＭＳ Ｐゴシック" pitchFamily="-111" charset="-128"/>
              </a:rPr>
              <a:t>tissues</a:t>
            </a:r>
          </a:p>
        </p:txBody>
      </p:sp>
      <p:pic>
        <p:nvPicPr>
          <p:cNvPr id="26627" name="Content Placeholder 3" descr="ser5476img00001.jpg">
            <a:extLst>
              <a:ext uri="{FF2B5EF4-FFF2-40B4-BE49-F238E27FC236}">
                <a16:creationId xmlns="" xmlns:a16="http://schemas.microsoft.com/office/drawing/2014/main" id="{5E0DB7FC-74B3-4FE0-B4C8-4EF4ABB145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976" r="-68976"/>
          <a:stretch>
            <a:fillRect/>
          </a:stretch>
        </p:blipFill>
        <p:spPr>
          <a:xfrm>
            <a:off x="666750" y="0"/>
            <a:ext cx="11225213" cy="6602413"/>
          </a:xfrm>
        </p:spPr>
      </p:pic>
      <p:sp>
        <p:nvSpPr>
          <p:cNvPr id="26628" name="TextBox 10">
            <a:extLst>
              <a:ext uri="{FF2B5EF4-FFF2-40B4-BE49-F238E27FC236}">
                <a16:creationId xmlns="" xmlns:a16="http://schemas.microsoft.com/office/drawing/2014/main" id="{F33823B1-727E-4814-9430-C6BBE47D4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2041525"/>
            <a:ext cx="2387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/>
              <a:t>Liver </a:t>
            </a:r>
            <a:endParaRPr lang="en-US" altLang="en-US" sz="4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Spleen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Kidneys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Psoas muscles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D88723-12CD-422F-A4CD-D6CDE1E4F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12763"/>
            <a:ext cx="7772400" cy="914400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  <a:ea typeface="ＭＳ Ｐゴシック" pitchFamily="-111" charset="-128"/>
              </a:rPr>
              <a:t>Soft </a:t>
            </a:r>
            <a:br>
              <a:rPr lang="en-US">
                <a:solidFill>
                  <a:schemeClr val="tx2">
                    <a:satMod val="200000"/>
                  </a:schemeClr>
                </a:solidFill>
                <a:ea typeface="ＭＳ Ｐゴシック" pitchFamily="-111" charset="-128"/>
              </a:rPr>
            </a:br>
            <a:r>
              <a:rPr lang="en-US">
                <a:solidFill>
                  <a:schemeClr val="tx2">
                    <a:satMod val="200000"/>
                  </a:schemeClr>
                </a:solidFill>
                <a:ea typeface="ＭＳ Ｐゴシック" pitchFamily="-111" charset="-128"/>
              </a:rPr>
              <a:t>tissues</a:t>
            </a:r>
          </a:p>
        </p:txBody>
      </p:sp>
      <p:pic>
        <p:nvPicPr>
          <p:cNvPr id="27651" name="Content Placeholder 3" descr="ser5476img00001.jpg">
            <a:extLst>
              <a:ext uri="{FF2B5EF4-FFF2-40B4-BE49-F238E27FC236}">
                <a16:creationId xmlns="" xmlns:a16="http://schemas.microsoft.com/office/drawing/2014/main" id="{4F5FCA0A-1AED-4855-BA62-628FA4A050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976" r="-68976"/>
          <a:stretch>
            <a:fillRect/>
          </a:stretch>
        </p:blipFill>
        <p:spPr>
          <a:xfrm>
            <a:off x="666750" y="0"/>
            <a:ext cx="11225213" cy="6602413"/>
          </a:xfrm>
        </p:spPr>
      </p:pic>
      <p:sp>
        <p:nvSpPr>
          <p:cNvPr id="27652" name="TextBox 10">
            <a:extLst>
              <a:ext uri="{FF2B5EF4-FFF2-40B4-BE49-F238E27FC236}">
                <a16:creationId xmlns="" xmlns:a16="http://schemas.microsoft.com/office/drawing/2014/main" id="{ADF80875-7666-4050-AE9E-FA108AF64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2041525"/>
            <a:ext cx="23876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i="1">
                <a:solidFill>
                  <a:srgbClr val="FF0000"/>
                </a:solidFill>
              </a:rPr>
              <a:t>Liver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Spleen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Kidneys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Psoas muscles 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="" xmlns:a16="http://schemas.microsoft.com/office/drawing/2014/main" id="{E8A697DE-C1E8-4C30-9033-B799389D2CF4}"/>
              </a:ext>
            </a:extLst>
          </p:cNvPr>
          <p:cNvSpPr/>
          <p:nvPr/>
        </p:nvSpPr>
        <p:spPr>
          <a:xfrm>
            <a:off x="4359275" y="112713"/>
            <a:ext cx="3394075" cy="2860675"/>
          </a:xfrm>
          <a:custGeom>
            <a:avLst/>
            <a:gdLst>
              <a:gd name="connsiteX0" fmla="*/ 3167240 w 3393793"/>
              <a:gd name="connsiteY0" fmla="*/ 48225 h 2861351"/>
              <a:gd name="connsiteX1" fmla="*/ 2636687 w 3393793"/>
              <a:gd name="connsiteY1" fmla="*/ 64300 h 2861351"/>
              <a:gd name="connsiteX2" fmla="*/ 1897129 w 3393793"/>
              <a:gd name="connsiteY2" fmla="*/ 80375 h 2861351"/>
              <a:gd name="connsiteX3" fmla="*/ 1800664 w 3393793"/>
              <a:gd name="connsiteY3" fmla="*/ 112525 h 2861351"/>
              <a:gd name="connsiteX4" fmla="*/ 1736355 w 3393793"/>
              <a:gd name="connsiteY4" fmla="*/ 128600 h 2861351"/>
              <a:gd name="connsiteX5" fmla="*/ 1446962 w 3393793"/>
              <a:gd name="connsiteY5" fmla="*/ 112525 h 2861351"/>
              <a:gd name="connsiteX6" fmla="*/ 1302266 w 3393793"/>
              <a:gd name="connsiteY6" fmla="*/ 32150 h 2861351"/>
              <a:gd name="connsiteX7" fmla="*/ 1077183 w 3393793"/>
              <a:gd name="connsiteY7" fmla="*/ 16075 h 2861351"/>
              <a:gd name="connsiteX8" fmla="*/ 964641 w 3393793"/>
              <a:gd name="connsiteY8" fmla="*/ 0 h 2861351"/>
              <a:gd name="connsiteX9" fmla="*/ 900332 w 3393793"/>
              <a:gd name="connsiteY9" fmla="*/ 32150 h 2861351"/>
              <a:gd name="connsiteX10" fmla="*/ 578785 w 3393793"/>
              <a:gd name="connsiteY10" fmla="*/ 64300 h 2861351"/>
              <a:gd name="connsiteX11" fmla="*/ 401934 w 3393793"/>
              <a:gd name="connsiteY11" fmla="*/ 80375 h 2861351"/>
              <a:gd name="connsiteX12" fmla="*/ 305470 w 3393793"/>
              <a:gd name="connsiteY12" fmla="*/ 128600 h 2861351"/>
              <a:gd name="connsiteX13" fmla="*/ 192928 w 3393793"/>
              <a:gd name="connsiteY13" fmla="*/ 257200 h 2861351"/>
              <a:gd name="connsiteX14" fmla="*/ 176851 w 3393793"/>
              <a:gd name="connsiteY14" fmla="*/ 305425 h 2861351"/>
              <a:gd name="connsiteX15" fmla="*/ 160773 w 3393793"/>
              <a:gd name="connsiteY15" fmla="*/ 434025 h 2861351"/>
              <a:gd name="connsiteX16" fmla="*/ 128619 w 3393793"/>
              <a:gd name="connsiteY16" fmla="*/ 482250 h 2861351"/>
              <a:gd name="connsiteX17" fmla="*/ 80387 w 3393793"/>
              <a:gd name="connsiteY17" fmla="*/ 546550 h 2861351"/>
              <a:gd name="connsiteX18" fmla="*/ 48232 w 3393793"/>
              <a:gd name="connsiteY18" fmla="*/ 916275 h 2861351"/>
              <a:gd name="connsiteX19" fmla="*/ 16077 w 3393793"/>
              <a:gd name="connsiteY19" fmla="*/ 996651 h 2861351"/>
              <a:gd name="connsiteX20" fmla="*/ 0 w 3393793"/>
              <a:gd name="connsiteY20" fmla="*/ 1044876 h 2861351"/>
              <a:gd name="connsiteX21" fmla="*/ 16077 w 3393793"/>
              <a:gd name="connsiteY21" fmla="*/ 1655726 h 2861351"/>
              <a:gd name="connsiteX22" fmla="*/ 32154 w 3393793"/>
              <a:gd name="connsiteY22" fmla="*/ 1720026 h 2861351"/>
              <a:gd name="connsiteX23" fmla="*/ 80387 w 3393793"/>
              <a:gd name="connsiteY23" fmla="*/ 1864701 h 2861351"/>
              <a:gd name="connsiteX24" fmla="*/ 112541 w 3393793"/>
              <a:gd name="connsiteY24" fmla="*/ 1929001 h 2861351"/>
              <a:gd name="connsiteX25" fmla="*/ 144696 w 3393793"/>
              <a:gd name="connsiteY25" fmla="*/ 2041526 h 2861351"/>
              <a:gd name="connsiteX26" fmla="*/ 176851 w 3393793"/>
              <a:gd name="connsiteY26" fmla="*/ 2089751 h 2861351"/>
              <a:gd name="connsiteX27" fmla="*/ 192928 w 3393793"/>
              <a:gd name="connsiteY27" fmla="*/ 2137976 h 2861351"/>
              <a:gd name="connsiteX28" fmla="*/ 241160 w 3393793"/>
              <a:gd name="connsiteY28" fmla="*/ 2170126 h 2861351"/>
              <a:gd name="connsiteX29" fmla="*/ 289392 w 3393793"/>
              <a:gd name="connsiteY29" fmla="*/ 2314801 h 2861351"/>
              <a:gd name="connsiteX30" fmla="*/ 305470 w 3393793"/>
              <a:gd name="connsiteY30" fmla="*/ 2363026 h 2861351"/>
              <a:gd name="connsiteX31" fmla="*/ 337624 w 3393793"/>
              <a:gd name="connsiteY31" fmla="*/ 2411251 h 2861351"/>
              <a:gd name="connsiteX32" fmla="*/ 353702 w 3393793"/>
              <a:gd name="connsiteY32" fmla="*/ 2459476 h 2861351"/>
              <a:gd name="connsiteX33" fmla="*/ 385856 w 3393793"/>
              <a:gd name="connsiteY33" fmla="*/ 2523776 h 2861351"/>
              <a:gd name="connsiteX34" fmla="*/ 418011 w 3393793"/>
              <a:gd name="connsiteY34" fmla="*/ 2572001 h 2861351"/>
              <a:gd name="connsiteX35" fmla="*/ 434089 w 3393793"/>
              <a:gd name="connsiteY35" fmla="*/ 2620226 h 2861351"/>
              <a:gd name="connsiteX36" fmla="*/ 530553 w 3393793"/>
              <a:gd name="connsiteY36" fmla="*/ 2764901 h 2861351"/>
              <a:gd name="connsiteX37" fmla="*/ 562707 w 3393793"/>
              <a:gd name="connsiteY37" fmla="*/ 2813126 h 2861351"/>
              <a:gd name="connsiteX38" fmla="*/ 578785 w 3393793"/>
              <a:gd name="connsiteY38" fmla="*/ 2861351 h 2861351"/>
              <a:gd name="connsiteX39" fmla="*/ 627017 w 3393793"/>
              <a:gd name="connsiteY39" fmla="*/ 2829201 h 2861351"/>
              <a:gd name="connsiteX40" fmla="*/ 723481 w 3393793"/>
              <a:gd name="connsiteY40" fmla="*/ 2652376 h 2861351"/>
              <a:gd name="connsiteX41" fmla="*/ 803868 w 3393793"/>
              <a:gd name="connsiteY41" fmla="*/ 2539851 h 2861351"/>
              <a:gd name="connsiteX42" fmla="*/ 868177 w 3393793"/>
              <a:gd name="connsiteY42" fmla="*/ 2443401 h 2861351"/>
              <a:gd name="connsiteX43" fmla="*/ 900332 w 3393793"/>
              <a:gd name="connsiteY43" fmla="*/ 2395176 h 2861351"/>
              <a:gd name="connsiteX44" fmla="*/ 932487 w 3393793"/>
              <a:gd name="connsiteY44" fmla="*/ 2346951 h 2861351"/>
              <a:gd name="connsiteX45" fmla="*/ 980719 w 3393793"/>
              <a:gd name="connsiteY45" fmla="*/ 2314801 h 2861351"/>
              <a:gd name="connsiteX46" fmla="*/ 1045028 w 3393793"/>
              <a:gd name="connsiteY46" fmla="*/ 2202276 h 2861351"/>
              <a:gd name="connsiteX47" fmla="*/ 1109338 w 3393793"/>
              <a:gd name="connsiteY47" fmla="*/ 2089751 h 2861351"/>
              <a:gd name="connsiteX48" fmla="*/ 1157570 w 3393793"/>
              <a:gd name="connsiteY48" fmla="*/ 1977226 h 2861351"/>
              <a:gd name="connsiteX49" fmla="*/ 1205802 w 3393793"/>
              <a:gd name="connsiteY49" fmla="*/ 1945076 h 2861351"/>
              <a:gd name="connsiteX50" fmla="*/ 1302266 w 3393793"/>
              <a:gd name="connsiteY50" fmla="*/ 1752176 h 2861351"/>
              <a:gd name="connsiteX51" fmla="*/ 1479117 w 3393793"/>
              <a:gd name="connsiteY51" fmla="*/ 1527126 h 2861351"/>
              <a:gd name="connsiteX52" fmla="*/ 1511272 w 3393793"/>
              <a:gd name="connsiteY52" fmla="*/ 1462826 h 2861351"/>
              <a:gd name="connsiteX53" fmla="*/ 1623813 w 3393793"/>
              <a:gd name="connsiteY53" fmla="*/ 1382451 h 2861351"/>
              <a:gd name="connsiteX54" fmla="*/ 1672045 w 3393793"/>
              <a:gd name="connsiteY54" fmla="*/ 1366376 h 2861351"/>
              <a:gd name="connsiteX55" fmla="*/ 1800664 w 3393793"/>
              <a:gd name="connsiteY55" fmla="*/ 1269926 h 2861351"/>
              <a:gd name="connsiteX56" fmla="*/ 2041825 w 3393793"/>
              <a:gd name="connsiteY56" fmla="*/ 1125251 h 2861351"/>
              <a:gd name="connsiteX57" fmla="*/ 2170444 w 3393793"/>
              <a:gd name="connsiteY57" fmla="*/ 1044876 h 2861351"/>
              <a:gd name="connsiteX58" fmla="*/ 2234753 w 3393793"/>
              <a:gd name="connsiteY58" fmla="*/ 996651 h 2861351"/>
              <a:gd name="connsiteX59" fmla="*/ 2266908 w 3393793"/>
              <a:gd name="connsiteY59" fmla="*/ 964500 h 2861351"/>
              <a:gd name="connsiteX60" fmla="*/ 2379449 w 3393793"/>
              <a:gd name="connsiteY60" fmla="*/ 948425 h 2861351"/>
              <a:gd name="connsiteX61" fmla="*/ 2508068 w 3393793"/>
              <a:gd name="connsiteY61" fmla="*/ 884125 h 2861351"/>
              <a:gd name="connsiteX62" fmla="*/ 2604532 w 3393793"/>
              <a:gd name="connsiteY62" fmla="*/ 851975 h 2861351"/>
              <a:gd name="connsiteX63" fmla="*/ 2652765 w 3393793"/>
              <a:gd name="connsiteY63" fmla="*/ 819825 h 2861351"/>
              <a:gd name="connsiteX64" fmla="*/ 2717074 w 3393793"/>
              <a:gd name="connsiteY64" fmla="*/ 787675 h 2861351"/>
              <a:gd name="connsiteX65" fmla="*/ 2893925 w 3393793"/>
              <a:gd name="connsiteY65" fmla="*/ 723375 h 2861351"/>
              <a:gd name="connsiteX66" fmla="*/ 3054699 w 3393793"/>
              <a:gd name="connsiteY66" fmla="*/ 610850 h 2861351"/>
              <a:gd name="connsiteX67" fmla="*/ 3102931 w 3393793"/>
              <a:gd name="connsiteY67" fmla="*/ 594775 h 2861351"/>
              <a:gd name="connsiteX68" fmla="*/ 3151163 w 3393793"/>
              <a:gd name="connsiteY68" fmla="*/ 546550 h 2861351"/>
              <a:gd name="connsiteX69" fmla="*/ 3215472 w 3393793"/>
              <a:gd name="connsiteY69" fmla="*/ 450100 h 2861351"/>
              <a:gd name="connsiteX70" fmla="*/ 3263704 w 3393793"/>
              <a:gd name="connsiteY70" fmla="*/ 417950 h 2861351"/>
              <a:gd name="connsiteX71" fmla="*/ 3295859 w 3393793"/>
              <a:gd name="connsiteY71" fmla="*/ 353650 h 2861351"/>
              <a:gd name="connsiteX72" fmla="*/ 3392323 w 3393793"/>
              <a:gd name="connsiteY72" fmla="*/ 273275 h 2861351"/>
              <a:gd name="connsiteX73" fmla="*/ 3376246 w 3393793"/>
              <a:gd name="connsiteY73" fmla="*/ 144675 h 2861351"/>
              <a:gd name="connsiteX74" fmla="*/ 3328014 w 3393793"/>
              <a:gd name="connsiteY74" fmla="*/ 128600 h 2861351"/>
              <a:gd name="connsiteX75" fmla="*/ 3215472 w 3393793"/>
              <a:gd name="connsiteY75" fmla="*/ 96450 h 2861351"/>
              <a:gd name="connsiteX76" fmla="*/ 3167240 w 3393793"/>
              <a:gd name="connsiteY76" fmla="*/ 48225 h 286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393793" h="2861351">
                <a:moveTo>
                  <a:pt x="3167240" y="48225"/>
                </a:moveTo>
                <a:cubicBezTo>
                  <a:pt x="3070776" y="42867"/>
                  <a:pt x="2813563" y="59823"/>
                  <a:pt x="2636687" y="64300"/>
                </a:cubicBezTo>
                <a:cubicBezTo>
                  <a:pt x="2390188" y="70540"/>
                  <a:pt x="2143297" y="66175"/>
                  <a:pt x="1897129" y="80375"/>
                </a:cubicBezTo>
                <a:cubicBezTo>
                  <a:pt x="1863291" y="82327"/>
                  <a:pt x="1833546" y="104306"/>
                  <a:pt x="1800664" y="112525"/>
                </a:cubicBezTo>
                <a:lnTo>
                  <a:pt x="1736355" y="128600"/>
                </a:lnTo>
                <a:cubicBezTo>
                  <a:pt x="1639891" y="123242"/>
                  <a:pt x="1541545" y="132227"/>
                  <a:pt x="1446962" y="112525"/>
                </a:cubicBezTo>
                <a:cubicBezTo>
                  <a:pt x="1237999" y="68998"/>
                  <a:pt x="1430310" y="47212"/>
                  <a:pt x="1302266" y="32150"/>
                </a:cubicBezTo>
                <a:cubicBezTo>
                  <a:pt x="1227562" y="23363"/>
                  <a:pt x="1152063" y="23205"/>
                  <a:pt x="1077183" y="16075"/>
                </a:cubicBezTo>
                <a:cubicBezTo>
                  <a:pt x="1039459" y="12483"/>
                  <a:pt x="1002155" y="5358"/>
                  <a:pt x="964641" y="0"/>
                </a:cubicBezTo>
                <a:cubicBezTo>
                  <a:pt x="943205" y="10717"/>
                  <a:pt x="923287" y="25264"/>
                  <a:pt x="900332" y="32150"/>
                </a:cubicBezTo>
                <a:cubicBezTo>
                  <a:pt x="828753" y="53621"/>
                  <a:pt x="607758" y="61982"/>
                  <a:pt x="578785" y="64300"/>
                </a:cubicBezTo>
                <a:cubicBezTo>
                  <a:pt x="519780" y="69020"/>
                  <a:pt x="460884" y="75017"/>
                  <a:pt x="401934" y="80375"/>
                </a:cubicBezTo>
                <a:cubicBezTo>
                  <a:pt x="367531" y="91841"/>
                  <a:pt x="331137" y="99271"/>
                  <a:pt x="305470" y="128600"/>
                </a:cubicBezTo>
                <a:cubicBezTo>
                  <a:pt x="174170" y="278634"/>
                  <a:pt x="301450" y="184862"/>
                  <a:pt x="192928" y="257200"/>
                </a:cubicBezTo>
                <a:cubicBezTo>
                  <a:pt x="187569" y="273275"/>
                  <a:pt x="179883" y="288754"/>
                  <a:pt x="176851" y="305425"/>
                </a:cubicBezTo>
                <a:cubicBezTo>
                  <a:pt x="169122" y="347928"/>
                  <a:pt x="172141" y="392347"/>
                  <a:pt x="160773" y="434025"/>
                </a:cubicBezTo>
                <a:cubicBezTo>
                  <a:pt x="155689" y="452665"/>
                  <a:pt x="139850" y="466529"/>
                  <a:pt x="128619" y="482250"/>
                </a:cubicBezTo>
                <a:cubicBezTo>
                  <a:pt x="113044" y="504051"/>
                  <a:pt x="96464" y="525117"/>
                  <a:pt x="80387" y="546550"/>
                </a:cubicBezTo>
                <a:cubicBezTo>
                  <a:pt x="69669" y="669792"/>
                  <a:pt x="65729" y="793812"/>
                  <a:pt x="48232" y="916275"/>
                </a:cubicBezTo>
                <a:cubicBezTo>
                  <a:pt x="44150" y="944841"/>
                  <a:pt x="26210" y="969632"/>
                  <a:pt x="16077" y="996651"/>
                </a:cubicBezTo>
                <a:cubicBezTo>
                  <a:pt x="10127" y="1012517"/>
                  <a:pt x="5359" y="1028801"/>
                  <a:pt x="0" y="1044876"/>
                </a:cubicBezTo>
                <a:cubicBezTo>
                  <a:pt x="5359" y="1248493"/>
                  <a:pt x="6387" y="1452269"/>
                  <a:pt x="16077" y="1655726"/>
                </a:cubicBezTo>
                <a:cubicBezTo>
                  <a:pt x="17128" y="1677794"/>
                  <a:pt x="25656" y="1698910"/>
                  <a:pt x="32154" y="1720026"/>
                </a:cubicBezTo>
                <a:cubicBezTo>
                  <a:pt x="47106" y="1768612"/>
                  <a:pt x="57651" y="1819234"/>
                  <a:pt x="80387" y="1864701"/>
                </a:cubicBezTo>
                <a:cubicBezTo>
                  <a:pt x="91105" y="1886134"/>
                  <a:pt x="104126" y="1906563"/>
                  <a:pt x="112541" y="1929001"/>
                </a:cubicBezTo>
                <a:cubicBezTo>
                  <a:pt x="127990" y="1970193"/>
                  <a:pt x="125266" y="2002673"/>
                  <a:pt x="144696" y="2041526"/>
                </a:cubicBezTo>
                <a:cubicBezTo>
                  <a:pt x="153337" y="2058806"/>
                  <a:pt x="166133" y="2073676"/>
                  <a:pt x="176851" y="2089751"/>
                </a:cubicBezTo>
                <a:cubicBezTo>
                  <a:pt x="182210" y="2105826"/>
                  <a:pt x="182342" y="2124745"/>
                  <a:pt x="192928" y="2137976"/>
                </a:cubicBezTo>
                <a:cubicBezTo>
                  <a:pt x="204999" y="2153063"/>
                  <a:pt x="231907" y="2153164"/>
                  <a:pt x="241160" y="2170126"/>
                </a:cubicBezTo>
                <a:cubicBezTo>
                  <a:pt x="265505" y="2214752"/>
                  <a:pt x="273315" y="2266576"/>
                  <a:pt x="289392" y="2314801"/>
                </a:cubicBezTo>
                <a:cubicBezTo>
                  <a:pt x="294751" y="2330876"/>
                  <a:pt x="296070" y="2348928"/>
                  <a:pt x="305470" y="2363026"/>
                </a:cubicBezTo>
                <a:cubicBezTo>
                  <a:pt x="316188" y="2379101"/>
                  <a:pt x="328983" y="2393971"/>
                  <a:pt x="337624" y="2411251"/>
                </a:cubicBezTo>
                <a:cubicBezTo>
                  <a:pt x="345203" y="2426406"/>
                  <a:pt x="347026" y="2443902"/>
                  <a:pt x="353702" y="2459476"/>
                </a:cubicBezTo>
                <a:cubicBezTo>
                  <a:pt x="363143" y="2481502"/>
                  <a:pt x="373965" y="2502970"/>
                  <a:pt x="385856" y="2523776"/>
                </a:cubicBezTo>
                <a:cubicBezTo>
                  <a:pt x="395443" y="2540550"/>
                  <a:pt x="409369" y="2554721"/>
                  <a:pt x="418011" y="2572001"/>
                </a:cubicBezTo>
                <a:cubicBezTo>
                  <a:pt x="425590" y="2587156"/>
                  <a:pt x="425859" y="2605414"/>
                  <a:pt x="434089" y="2620226"/>
                </a:cubicBezTo>
                <a:cubicBezTo>
                  <a:pt x="434097" y="2620241"/>
                  <a:pt x="514471" y="2740781"/>
                  <a:pt x="530553" y="2764901"/>
                </a:cubicBezTo>
                <a:cubicBezTo>
                  <a:pt x="541271" y="2780976"/>
                  <a:pt x="556596" y="2794797"/>
                  <a:pt x="562707" y="2813126"/>
                </a:cubicBezTo>
                <a:lnTo>
                  <a:pt x="578785" y="2861351"/>
                </a:lnTo>
                <a:cubicBezTo>
                  <a:pt x="594862" y="2850634"/>
                  <a:pt x="613353" y="2842862"/>
                  <a:pt x="627017" y="2829201"/>
                </a:cubicBezTo>
                <a:cubicBezTo>
                  <a:pt x="656427" y="2799795"/>
                  <a:pt x="723296" y="2652653"/>
                  <a:pt x="723481" y="2652376"/>
                </a:cubicBezTo>
                <a:cubicBezTo>
                  <a:pt x="828039" y="2495563"/>
                  <a:pt x="664250" y="2739278"/>
                  <a:pt x="803868" y="2539851"/>
                </a:cubicBezTo>
                <a:cubicBezTo>
                  <a:pt x="826029" y="2508196"/>
                  <a:pt x="846741" y="2475551"/>
                  <a:pt x="868177" y="2443401"/>
                </a:cubicBezTo>
                <a:lnTo>
                  <a:pt x="900332" y="2395176"/>
                </a:lnTo>
                <a:cubicBezTo>
                  <a:pt x="911050" y="2379101"/>
                  <a:pt x="916411" y="2357667"/>
                  <a:pt x="932487" y="2346951"/>
                </a:cubicBezTo>
                <a:lnTo>
                  <a:pt x="980719" y="2314801"/>
                </a:lnTo>
                <a:cubicBezTo>
                  <a:pt x="1077888" y="2120493"/>
                  <a:pt x="954131" y="2361324"/>
                  <a:pt x="1045028" y="2202276"/>
                </a:cubicBezTo>
                <a:cubicBezTo>
                  <a:pt x="1126612" y="2059524"/>
                  <a:pt x="1031004" y="2207234"/>
                  <a:pt x="1109338" y="2089751"/>
                </a:cubicBezTo>
                <a:cubicBezTo>
                  <a:pt x="1121638" y="2040558"/>
                  <a:pt x="1120560" y="2014230"/>
                  <a:pt x="1157570" y="1977226"/>
                </a:cubicBezTo>
                <a:cubicBezTo>
                  <a:pt x="1171234" y="1963565"/>
                  <a:pt x="1189725" y="1955793"/>
                  <a:pt x="1205802" y="1945076"/>
                </a:cubicBezTo>
                <a:cubicBezTo>
                  <a:pt x="1312141" y="1785593"/>
                  <a:pt x="1107447" y="2098471"/>
                  <a:pt x="1302266" y="1752176"/>
                </a:cubicBezTo>
                <a:cubicBezTo>
                  <a:pt x="1370069" y="1631654"/>
                  <a:pt x="1396918" y="1640133"/>
                  <a:pt x="1479117" y="1527126"/>
                </a:cubicBezTo>
                <a:cubicBezTo>
                  <a:pt x="1493213" y="1507746"/>
                  <a:pt x="1497342" y="1482325"/>
                  <a:pt x="1511272" y="1462826"/>
                </a:cubicBezTo>
                <a:cubicBezTo>
                  <a:pt x="1543709" y="1417421"/>
                  <a:pt x="1573684" y="1403932"/>
                  <a:pt x="1623813" y="1382451"/>
                </a:cubicBezTo>
                <a:cubicBezTo>
                  <a:pt x="1639390" y="1375776"/>
                  <a:pt x="1656887" y="1373954"/>
                  <a:pt x="1672045" y="1366376"/>
                </a:cubicBezTo>
                <a:cubicBezTo>
                  <a:pt x="1712841" y="1345981"/>
                  <a:pt x="1769100" y="1291623"/>
                  <a:pt x="1800664" y="1269926"/>
                </a:cubicBezTo>
                <a:cubicBezTo>
                  <a:pt x="2077017" y="1079961"/>
                  <a:pt x="1887824" y="1210794"/>
                  <a:pt x="2041825" y="1125251"/>
                </a:cubicBezTo>
                <a:cubicBezTo>
                  <a:pt x="2075618" y="1106480"/>
                  <a:pt x="2135268" y="1069998"/>
                  <a:pt x="2170444" y="1044876"/>
                </a:cubicBezTo>
                <a:cubicBezTo>
                  <a:pt x="2192248" y="1029304"/>
                  <a:pt x="2214168" y="1013803"/>
                  <a:pt x="2234753" y="996651"/>
                </a:cubicBezTo>
                <a:cubicBezTo>
                  <a:pt x="2246398" y="986948"/>
                  <a:pt x="2252529" y="969293"/>
                  <a:pt x="2266908" y="964500"/>
                </a:cubicBezTo>
                <a:cubicBezTo>
                  <a:pt x="2302858" y="952518"/>
                  <a:pt x="2341935" y="953783"/>
                  <a:pt x="2379449" y="948425"/>
                </a:cubicBezTo>
                <a:cubicBezTo>
                  <a:pt x="2422322" y="926992"/>
                  <a:pt x="2462595" y="899280"/>
                  <a:pt x="2508068" y="884125"/>
                </a:cubicBezTo>
                <a:cubicBezTo>
                  <a:pt x="2540223" y="873408"/>
                  <a:pt x="2573559" y="865739"/>
                  <a:pt x="2604532" y="851975"/>
                </a:cubicBezTo>
                <a:cubicBezTo>
                  <a:pt x="2622189" y="844129"/>
                  <a:pt x="2635988" y="829410"/>
                  <a:pt x="2652765" y="819825"/>
                </a:cubicBezTo>
                <a:cubicBezTo>
                  <a:pt x="2673574" y="807936"/>
                  <a:pt x="2695045" y="797114"/>
                  <a:pt x="2717074" y="787675"/>
                </a:cubicBezTo>
                <a:cubicBezTo>
                  <a:pt x="2837389" y="736119"/>
                  <a:pt x="2672044" y="834299"/>
                  <a:pt x="2893925" y="723375"/>
                </a:cubicBezTo>
                <a:cubicBezTo>
                  <a:pt x="3078916" y="630893"/>
                  <a:pt x="2913549" y="691495"/>
                  <a:pt x="3054699" y="610850"/>
                </a:cubicBezTo>
                <a:cubicBezTo>
                  <a:pt x="3069413" y="602443"/>
                  <a:pt x="3086854" y="600133"/>
                  <a:pt x="3102931" y="594775"/>
                </a:cubicBezTo>
                <a:cubicBezTo>
                  <a:pt x="3119008" y="578700"/>
                  <a:pt x="3137204" y="564495"/>
                  <a:pt x="3151163" y="546550"/>
                </a:cubicBezTo>
                <a:cubicBezTo>
                  <a:pt x="3174888" y="516050"/>
                  <a:pt x="3183319" y="471532"/>
                  <a:pt x="3215472" y="450100"/>
                </a:cubicBezTo>
                <a:lnTo>
                  <a:pt x="3263704" y="417950"/>
                </a:lnTo>
                <a:cubicBezTo>
                  <a:pt x="3274422" y="396517"/>
                  <a:pt x="3281929" y="373149"/>
                  <a:pt x="3295859" y="353650"/>
                </a:cubicBezTo>
                <a:cubicBezTo>
                  <a:pt x="3323994" y="314268"/>
                  <a:pt x="3353865" y="298910"/>
                  <a:pt x="3392323" y="273275"/>
                </a:cubicBezTo>
                <a:cubicBezTo>
                  <a:pt x="3386964" y="230408"/>
                  <a:pt x="3393793" y="184151"/>
                  <a:pt x="3376246" y="144675"/>
                </a:cubicBezTo>
                <a:cubicBezTo>
                  <a:pt x="3369362" y="129189"/>
                  <a:pt x="3344309" y="133255"/>
                  <a:pt x="3328014" y="128600"/>
                </a:cubicBezTo>
                <a:cubicBezTo>
                  <a:pt x="3303975" y="121733"/>
                  <a:pt x="3241171" y="109298"/>
                  <a:pt x="3215472" y="96450"/>
                </a:cubicBezTo>
                <a:cubicBezTo>
                  <a:pt x="3139271" y="58355"/>
                  <a:pt x="3263704" y="53583"/>
                  <a:pt x="3167240" y="48225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عنوان 1">
            <a:extLst>
              <a:ext uri="{FF2B5EF4-FFF2-40B4-BE49-F238E27FC236}">
                <a16:creationId xmlns="" xmlns:a16="http://schemas.microsoft.com/office/drawing/2014/main" id="{C81255DE-5180-4E23-A5E0-CA1C90A55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SA">
              <a:solidFill>
                <a:schemeClr val="tx2">
                  <a:satMod val="20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8675" name="عنصر نائب للمحتوى 2">
            <a:extLst>
              <a:ext uri="{FF2B5EF4-FFF2-40B4-BE49-F238E27FC236}">
                <a16:creationId xmlns="" xmlns:a16="http://schemas.microsoft.com/office/drawing/2014/main" id="{03237FA0-0F9B-4092-8E9A-4AADE33B0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SA" altLang="en-US"/>
          </a:p>
        </p:txBody>
      </p:sp>
      <p:pic>
        <p:nvPicPr>
          <p:cNvPr id="28676" name="Content Placeholder 3" descr="ser5476img00001.jpg">
            <a:extLst>
              <a:ext uri="{FF2B5EF4-FFF2-40B4-BE49-F238E27FC236}">
                <a16:creationId xmlns="" xmlns:a16="http://schemas.microsoft.com/office/drawing/2014/main" id="{28A48903-53D3-4718-B3B6-445299091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976" r="-68976"/>
          <a:stretch>
            <a:fillRect/>
          </a:stretch>
        </p:blipFill>
        <p:spPr bwMode="auto">
          <a:xfrm>
            <a:off x="923925" y="0"/>
            <a:ext cx="11225213" cy="660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مستطيل 4">
            <a:extLst>
              <a:ext uri="{FF2B5EF4-FFF2-40B4-BE49-F238E27FC236}">
                <a16:creationId xmlns="" xmlns:a16="http://schemas.microsoft.com/office/drawing/2014/main" id="{54786CCA-4D93-48E8-9187-B812C42E0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606550"/>
            <a:ext cx="45720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/>
              <a:t>Liver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i="1">
                <a:solidFill>
                  <a:srgbClr val="FF0000"/>
                </a:solidFill>
              </a:rPr>
              <a:t>Spleen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Kidneys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Psoas muscles </a:t>
            </a:r>
          </a:p>
        </p:txBody>
      </p:sp>
      <p:sp>
        <p:nvSpPr>
          <p:cNvPr id="6" name="Freeform 14">
            <a:extLst>
              <a:ext uri="{FF2B5EF4-FFF2-40B4-BE49-F238E27FC236}">
                <a16:creationId xmlns="" xmlns:a16="http://schemas.microsoft.com/office/drawing/2014/main" id="{993440BB-3814-493F-AD9D-3227147D011E}"/>
              </a:ext>
            </a:extLst>
          </p:cNvPr>
          <p:cNvSpPr/>
          <p:nvPr/>
        </p:nvSpPr>
        <p:spPr>
          <a:xfrm>
            <a:off x="7508875" y="193675"/>
            <a:ext cx="931863" cy="1847850"/>
          </a:xfrm>
          <a:custGeom>
            <a:avLst/>
            <a:gdLst>
              <a:gd name="connsiteX0" fmla="*/ 803868 w 932487"/>
              <a:gd name="connsiteY0" fmla="*/ 1848626 h 1848626"/>
              <a:gd name="connsiteX1" fmla="*/ 836023 w 932487"/>
              <a:gd name="connsiteY1" fmla="*/ 1752176 h 1848626"/>
              <a:gd name="connsiteX2" fmla="*/ 852101 w 932487"/>
              <a:gd name="connsiteY2" fmla="*/ 1703951 h 1848626"/>
              <a:gd name="connsiteX3" fmla="*/ 868178 w 932487"/>
              <a:gd name="connsiteY3" fmla="*/ 1527126 h 1848626"/>
              <a:gd name="connsiteX4" fmla="*/ 900333 w 932487"/>
              <a:gd name="connsiteY4" fmla="*/ 1430676 h 1848626"/>
              <a:gd name="connsiteX5" fmla="*/ 916410 w 932487"/>
              <a:gd name="connsiteY5" fmla="*/ 1382451 h 1848626"/>
              <a:gd name="connsiteX6" fmla="*/ 932487 w 932487"/>
              <a:gd name="connsiteY6" fmla="*/ 1028801 h 1848626"/>
              <a:gd name="connsiteX7" fmla="*/ 916410 w 932487"/>
              <a:gd name="connsiteY7" fmla="*/ 707300 h 1848626"/>
              <a:gd name="connsiteX8" fmla="*/ 884255 w 932487"/>
              <a:gd name="connsiteY8" fmla="*/ 626925 h 1848626"/>
              <a:gd name="connsiteX9" fmla="*/ 836023 w 932487"/>
              <a:gd name="connsiteY9" fmla="*/ 450100 h 1848626"/>
              <a:gd name="connsiteX10" fmla="*/ 803868 w 932487"/>
              <a:gd name="connsiteY10" fmla="*/ 305425 h 1848626"/>
              <a:gd name="connsiteX11" fmla="*/ 787791 w 932487"/>
              <a:gd name="connsiteY11" fmla="*/ 225050 h 1848626"/>
              <a:gd name="connsiteX12" fmla="*/ 739559 w 932487"/>
              <a:gd name="connsiteY12" fmla="*/ 192900 h 1848626"/>
              <a:gd name="connsiteX13" fmla="*/ 723482 w 932487"/>
              <a:gd name="connsiteY13" fmla="*/ 144675 h 1848626"/>
              <a:gd name="connsiteX14" fmla="*/ 643095 w 932487"/>
              <a:gd name="connsiteY14" fmla="*/ 48225 h 1848626"/>
              <a:gd name="connsiteX15" fmla="*/ 610940 w 932487"/>
              <a:gd name="connsiteY15" fmla="*/ 0 h 1848626"/>
              <a:gd name="connsiteX16" fmla="*/ 482321 w 932487"/>
              <a:gd name="connsiteY16" fmla="*/ 16075 h 1848626"/>
              <a:gd name="connsiteX17" fmla="*/ 434089 w 932487"/>
              <a:gd name="connsiteY17" fmla="*/ 64300 h 1848626"/>
              <a:gd name="connsiteX18" fmla="*/ 257238 w 932487"/>
              <a:gd name="connsiteY18" fmla="*/ 144675 h 1848626"/>
              <a:gd name="connsiteX19" fmla="*/ 209006 w 932487"/>
              <a:gd name="connsiteY19" fmla="*/ 192900 h 1848626"/>
              <a:gd name="connsiteX20" fmla="*/ 176851 w 932487"/>
              <a:gd name="connsiteY20" fmla="*/ 289350 h 1848626"/>
              <a:gd name="connsiteX21" fmla="*/ 128619 w 932487"/>
              <a:gd name="connsiteY21" fmla="*/ 337575 h 1848626"/>
              <a:gd name="connsiteX22" fmla="*/ 80387 w 932487"/>
              <a:gd name="connsiteY22" fmla="*/ 450100 h 1848626"/>
              <a:gd name="connsiteX23" fmla="*/ 16078 w 932487"/>
              <a:gd name="connsiteY23" fmla="*/ 594775 h 1848626"/>
              <a:gd name="connsiteX24" fmla="*/ 0 w 932487"/>
              <a:gd name="connsiteY24" fmla="*/ 739450 h 1848626"/>
              <a:gd name="connsiteX25" fmla="*/ 32155 w 932487"/>
              <a:gd name="connsiteY25" fmla="*/ 916276 h 1848626"/>
              <a:gd name="connsiteX26" fmla="*/ 48232 w 932487"/>
              <a:gd name="connsiteY26" fmla="*/ 1012726 h 1848626"/>
              <a:gd name="connsiteX27" fmla="*/ 80387 w 932487"/>
              <a:gd name="connsiteY27" fmla="*/ 1077026 h 1848626"/>
              <a:gd name="connsiteX28" fmla="*/ 96465 w 932487"/>
              <a:gd name="connsiteY28" fmla="*/ 1125251 h 1848626"/>
              <a:gd name="connsiteX29" fmla="*/ 128619 w 932487"/>
              <a:gd name="connsiteY29" fmla="*/ 1189551 h 1848626"/>
              <a:gd name="connsiteX30" fmla="*/ 160774 w 932487"/>
              <a:gd name="connsiteY30" fmla="*/ 1286001 h 1848626"/>
              <a:gd name="connsiteX31" fmla="*/ 192929 w 932487"/>
              <a:gd name="connsiteY31" fmla="*/ 1382451 h 1848626"/>
              <a:gd name="connsiteX32" fmla="*/ 241161 w 932487"/>
              <a:gd name="connsiteY32" fmla="*/ 1478901 h 1848626"/>
              <a:gd name="connsiteX33" fmla="*/ 353702 w 932487"/>
              <a:gd name="connsiteY33" fmla="*/ 1591426 h 1848626"/>
              <a:gd name="connsiteX34" fmla="*/ 401934 w 932487"/>
              <a:gd name="connsiteY34" fmla="*/ 1623576 h 1848626"/>
              <a:gd name="connsiteX35" fmla="*/ 450167 w 932487"/>
              <a:gd name="connsiteY35" fmla="*/ 1687876 h 1848626"/>
              <a:gd name="connsiteX36" fmla="*/ 594863 w 932487"/>
              <a:gd name="connsiteY36" fmla="*/ 1768251 h 1848626"/>
              <a:gd name="connsiteX37" fmla="*/ 803868 w 932487"/>
              <a:gd name="connsiteY37" fmla="*/ 1848626 h 184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32487" h="1848626">
                <a:moveTo>
                  <a:pt x="803868" y="1848626"/>
                </a:moveTo>
                <a:lnTo>
                  <a:pt x="836023" y="1752176"/>
                </a:lnTo>
                <a:lnTo>
                  <a:pt x="852101" y="1703951"/>
                </a:lnTo>
                <a:cubicBezTo>
                  <a:pt x="857460" y="1645009"/>
                  <a:pt x="857891" y="1585410"/>
                  <a:pt x="868178" y="1527126"/>
                </a:cubicBezTo>
                <a:cubicBezTo>
                  <a:pt x="874068" y="1493752"/>
                  <a:pt x="889615" y="1462826"/>
                  <a:pt x="900333" y="1430676"/>
                </a:cubicBezTo>
                <a:lnTo>
                  <a:pt x="916410" y="1382451"/>
                </a:lnTo>
                <a:cubicBezTo>
                  <a:pt x="921769" y="1264568"/>
                  <a:pt x="932487" y="1146806"/>
                  <a:pt x="932487" y="1028801"/>
                </a:cubicBezTo>
                <a:cubicBezTo>
                  <a:pt x="932487" y="921500"/>
                  <a:pt x="929196" y="813836"/>
                  <a:pt x="916410" y="707300"/>
                </a:cubicBezTo>
                <a:cubicBezTo>
                  <a:pt x="912971" y="678649"/>
                  <a:pt x="894388" y="653943"/>
                  <a:pt x="884255" y="626925"/>
                </a:cubicBezTo>
                <a:cubicBezTo>
                  <a:pt x="863461" y="571484"/>
                  <a:pt x="848147" y="504647"/>
                  <a:pt x="836023" y="450100"/>
                </a:cubicBezTo>
                <a:cubicBezTo>
                  <a:pt x="825305" y="401875"/>
                  <a:pt x="814221" y="353730"/>
                  <a:pt x="803868" y="305425"/>
                </a:cubicBezTo>
                <a:cubicBezTo>
                  <a:pt x="798142" y="278709"/>
                  <a:pt x="801348" y="248772"/>
                  <a:pt x="787791" y="225050"/>
                </a:cubicBezTo>
                <a:cubicBezTo>
                  <a:pt x="778204" y="208275"/>
                  <a:pt x="755636" y="203617"/>
                  <a:pt x="739559" y="192900"/>
                </a:cubicBezTo>
                <a:cubicBezTo>
                  <a:pt x="734200" y="176825"/>
                  <a:pt x="731061" y="159830"/>
                  <a:pt x="723482" y="144675"/>
                </a:cubicBezTo>
                <a:cubicBezTo>
                  <a:pt x="693545" y="84811"/>
                  <a:pt x="687538" y="101548"/>
                  <a:pt x="643095" y="48225"/>
                </a:cubicBezTo>
                <a:cubicBezTo>
                  <a:pt x="630725" y="33383"/>
                  <a:pt x="621658" y="16075"/>
                  <a:pt x="610940" y="0"/>
                </a:cubicBezTo>
                <a:cubicBezTo>
                  <a:pt x="568067" y="5358"/>
                  <a:pt x="522927" y="1311"/>
                  <a:pt x="482321" y="16075"/>
                </a:cubicBezTo>
                <a:cubicBezTo>
                  <a:pt x="460954" y="23844"/>
                  <a:pt x="452036" y="50343"/>
                  <a:pt x="434089" y="64300"/>
                </a:cubicBezTo>
                <a:cubicBezTo>
                  <a:pt x="337811" y="139172"/>
                  <a:pt x="359308" y="124264"/>
                  <a:pt x="257238" y="144675"/>
                </a:cubicBezTo>
                <a:cubicBezTo>
                  <a:pt x="241161" y="160750"/>
                  <a:pt x="220048" y="173027"/>
                  <a:pt x="209006" y="192900"/>
                </a:cubicBezTo>
                <a:cubicBezTo>
                  <a:pt x="192546" y="222524"/>
                  <a:pt x="200816" y="265388"/>
                  <a:pt x="176851" y="289350"/>
                </a:cubicBezTo>
                <a:lnTo>
                  <a:pt x="128619" y="337575"/>
                </a:lnTo>
                <a:cubicBezTo>
                  <a:pt x="86092" y="507660"/>
                  <a:pt x="143830" y="307374"/>
                  <a:pt x="80387" y="450100"/>
                </a:cubicBezTo>
                <a:cubicBezTo>
                  <a:pt x="3854" y="622273"/>
                  <a:pt x="88849" y="485632"/>
                  <a:pt x="16078" y="594775"/>
                </a:cubicBezTo>
                <a:cubicBezTo>
                  <a:pt x="10719" y="643000"/>
                  <a:pt x="0" y="690928"/>
                  <a:pt x="0" y="739450"/>
                </a:cubicBezTo>
                <a:cubicBezTo>
                  <a:pt x="0" y="916775"/>
                  <a:pt x="9547" y="814550"/>
                  <a:pt x="32155" y="916276"/>
                </a:cubicBezTo>
                <a:cubicBezTo>
                  <a:pt x="39226" y="948093"/>
                  <a:pt x="38865" y="981507"/>
                  <a:pt x="48232" y="1012726"/>
                </a:cubicBezTo>
                <a:cubicBezTo>
                  <a:pt x="55119" y="1035679"/>
                  <a:pt x="70946" y="1055000"/>
                  <a:pt x="80387" y="1077026"/>
                </a:cubicBezTo>
                <a:cubicBezTo>
                  <a:pt x="87063" y="1092600"/>
                  <a:pt x="89789" y="1109677"/>
                  <a:pt x="96465" y="1125251"/>
                </a:cubicBezTo>
                <a:cubicBezTo>
                  <a:pt x="105906" y="1147277"/>
                  <a:pt x="119718" y="1167302"/>
                  <a:pt x="128619" y="1189551"/>
                </a:cubicBezTo>
                <a:cubicBezTo>
                  <a:pt x="141207" y="1221016"/>
                  <a:pt x="150056" y="1253851"/>
                  <a:pt x="160774" y="1286001"/>
                </a:cubicBezTo>
                <a:lnTo>
                  <a:pt x="192929" y="1382451"/>
                </a:lnTo>
                <a:cubicBezTo>
                  <a:pt x="207614" y="1426500"/>
                  <a:pt x="208160" y="1442238"/>
                  <a:pt x="241161" y="1478901"/>
                </a:cubicBezTo>
                <a:cubicBezTo>
                  <a:pt x="276651" y="1518329"/>
                  <a:pt x="309561" y="1562003"/>
                  <a:pt x="353702" y="1591426"/>
                </a:cubicBezTo>
                <a:cubicBezTo>
                  <a:pt x="369779" y="1602143"/>
                  <a:pt x="388270" y="1609915"/>
                  <a:pt x="401934" y="1623576"/>
                </a:cubicBezTo>
                <a:cubicBezTo>
                  <a:pt x="420881" y="1642520"/>
                  <a:pt x="430140" y="1670077"/>
                  <a:pt x="450167" y="1687876"/>
                </a:cubicBezTo>
                <a:cubicBezTo>
                  <a:pt x="558187" y="1783879"/>
                  <a:pt x="511086" y="1730176"/>
                  <a:pt x="594863" y="1768251"/>
                </a:cubicBezTo>
                <a:cubicBezTo>
                  <a:pt x="767981" y="1846929"/>
                  <a:pt x="664992" y="1832551"/>
                  <a:pt x="803868" y="1848626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عنوان 1">
            <a:extLst>
              <a:ext uri="{FF2B5EF4-FFF2-40B4-BE49-F238E27FC236}">
                <a16:creationId xmlns="" xmlns:a16="http://schemas.microsoft.com/office/drawing/2014/main" id="{E2AE7008-E27F-4DDD-A528-54FB548A9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SA">
              <a:solidFill>
                <a:schemeClr val="tx2">
                  <a:satMod val="20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9699" name="عنصر نائب للمحتوى 2">
            <a:extLst>
              <a:ext uri="{FF2B5EF4-FFF2-40B4-BE49-F238E27FC236}">
                <a16:creationId xmlns="" xmlns:a16="http://schemas.microsoft.com/office/drawing/2014/main" id="{57EDC9EC-6B1A-4D14-AAA4-DA48F615B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SA" altLang="en-US"/>
          </a:p>
        </p:txBody>
      </p:sp>
      <p:pic>
        <p:nvPicPr>
          <p:cNvPr id="29700" name="Content Placeholder 3" descr="ser5476img00001.jpg">
            <a:extLst>
              <a:ext uri="{FF2B5EF4-FFF2-40B4-BE49-F238E27FC236}">
                <a16:creationId xmlns="" xmlns:a16="http://schemas.microsoft.com/office/drawing/2014/main" id="{D242707F-0D38-4832-A5AF-1F2AD474A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976" r="-68976"/>
          <a:stretch>
            <a:fillRect/>
          </a:stretch>
        </p:blipFill>
        <p:spPr bwMode="auto">
          <a:xfrm>
            <a:off x="923925" y="0"/>
            <a:ext cx="11225213" cy="660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مستطيل 4">
            <a:extLst>
              <a:ext uri="{FF2B5EF4-FFF2-40B4-BE49-F238E27FC236}">
                <a16:creationId xmlns="" xmlns:a16="http://schemas.microsoft.com/office/drawing/2014/main" id="{1D209C47-66DF-44D2-8DB9-681534482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784350"/>
            <a:ext cx="4572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Liver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Spleen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i="1">
                <a:solidFill>
                  <a:srgbClr val="FF0000"/>
                </a:solidFill>
              </a:rPr>
              <a:t>Kidney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Psoas muscles </a:t>
            </a:r>
          </a:p>
        </p:txBody>
      </p:sp>
      <p:sp>
        <p:nvSpPr>
          <p:cNvPr id="6" name="Freeform 16">
            <a:extLst>
              <a:ext uri="{FF2B5EF4-FFF2-40B4-BE49-F238E27FC236}">
                <a16:creationId xmlns="" xmlns:a16="http://schemas.microsoft.com/office/drawing/2014/main" id="{04A9AAB7-DEE1-42BF-9B51-C8837BFD3C3E}"/>
              </a:ext>
            </a:extLst>
          </p:cNvPr>
          <p:cNvSpPr/>
          <p:nvPr/>
        </p:nvSpPr>
        <p:spPr>
          <a:xfrm>
            <a:off x="6981825" y="1176338"/>
            <a:ext cx="882650" cy="1492250"/>
          </a:xfrm>
          <a:custGeom>
            <a:avLst/>
            <a:gdLst>
              <a:gd name="connsiteX0" fmla="*/ 220968 w 882813"/>
              <a:gd name="connsiteY0" fmla="*/ 1042684 h 1492784"/>
              <a:gd name="connsiteX1" fmla="*/ 172736 w 882813"/>
              <a:gd name="connsiteY1" fmla="*/ 946234 h 1492784"/>
              <a:gd name="connsiteX2" fmla="*/ 108427 w 882813"/>
              <a:gd name="connsiteY2" fmla="*/ 833709 h 1492784"/>
              <a:gd name="connsiteX3" fmla="*/ 60195 w 882813"/>
              <a:gd name="connsiteY3" fmla="*/ 737259 h 1492784"/>
              <a:gd name="connsiteX4" fmla="*/ 28040 w 882813"/>
              <a:gd name="connsiteY4" fmla="*/ 624734 h 1492784"/>
              <a:gd name="connsiteX5" fmla="*/ 60195 w 882813"/>
              <a:gd name="connsiteY5" fmla="*/ 142484 h 1492784"/>
              <a:gd name="connsiteX6" fmla="*/ 188814 w 882813"/>
              <a:gd name="connsiteY6" fmla="*/ 46034 h 1492784"/>
              <a:gd name="connsiteX7" fmla="*/ 237046 w 882813"/>
              <a:gd name="connsiteY7" fmla="*/ 29959 h 1492784"/>
              <a:gd name="connsiteX8" fmla="*/ 542516 w 882813"/>
              <a:gd name="connsiteY8" fmla="*/ 78184 h 1492784"/>
              <a:gd name="connsiteX9" fmla="*/ 590748 w 882813"/>
              <a:gd name="connsiteY9" fmla="*/ 126409 h 1492784"/>
              <a:gd name="connsiteX10" fmla="*/ 606825 w 882813"/>
              <a:gd name="connsiteY10" fmla="*/ 174634 h 1492784"/>
              <a:gd name="connsiteX11" fmla="*/ 622903 w 882813"/>
              <a:gd name="connsiteY11" fmla="*/ 238934 h 1492784"/>
              <a:gd name="connsiteX12" fmla="*/ 655057 w 882813"/>
              <a:gd name="connsiteY12" fmla="*/ 303234 h 1492784"/>
              <a:gd name="connsiteX13" fmla="*/ 687212 w 882813"/>
              <a:gd name="connsiteY13" fmla="*/ 431834 h 1492784"/>
              <a:gd name="connsiteX14" fmla="*/ 703289 w 882813"/>
              <a:gd name="connsiteY14" fmla="*/ 496134 h 1492784"/>
              <a:gd name="connsiteX15" fmla="*/ 719367 w 882813"/>
              <a:gd name="connsiteY15" fmla="*/ 544359 h 1492784"/>
              <a:gd name="connsiteX16" fmla="*/ 751521 w 882813"/>
              <a:gd name="connsiteY16" fmla="*/ 592584 h 1492784"/>
              <a:gd name="connsiteX17" fmla="*/ 831908 w 882813"/>
              <a:gd name="connsiteY17" fmla="*/ 705109 h 1492784"/>
              <a:gd name="connsiteX18" fmla="*/ 831908 w 882813"/>
              <a:gd name="connsiteY18" fmla="*/ 1219509 h 1492784"/>
              <a:gd name="connsiteX19" fmla="*/ 767599 w 882813"/>
              <a:gd name="connsiteY19" fmla="*/ 1283809 h 1492784"/>
              <a:gd name="connsiteX20" fmla="*/ 719367 w 882813"/>
              <a:gd name="connsiteY20" fmla="*/ 1332034 h 1492784"/>
              <a:gd name="connsiteX21" fmla="*/ 687212 w 882813"/>
              <a:gd name="connsiteY21" fmla="*/ 1428484 h 1492784"/>
              <a:gd name="connsiteX22" fmla="*/ 590748 w 882813"/>
              <a:gd name="connsiteY22" fmla="*/ 1492784 h 1492784"/>
              <a:gd name="connsiteX23" fmla="*/ 462129 w 882813"/>
              <a:gd name="connsiteY23" fmla="*/ 1476709 h 1492784"/>
              <a:gd name="connsiteX24" fmla="*/ 397819 w 882813"/>
              <a:gd name="connsiteY24" fmla="*/ 1460634 h 1492784"/>
              <a:gd name="connsiteX25" fmla="*/ 349587 w 882813"/>
              <a:gd name="connsiteY25" fmla="*/ 1396334 h 1492784"/>
              <a:gd name="connsiteX26" fmla="*/ 301355 w 882813"/>
              <a:gd name="connsiteY26" fmla="*/ 1267734 h 1492784"/>
              <a:gd name="connsiteX27" fmla="*/ 253123 w 882813"/>
              <a:gd name="connsiteY27" fmla="*/ 1042684 h 1492784"/>
              <a:gd name="connsiteX28" fmla="*/ 220968 w 882813"/>
              <a:gd name="connsiteY28" fmla="*/ 1042684 h 1492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82813" h="1492784">
                <a:moveTo>
                  <a:pt x="220968" y="1042684"/>
                </a:moveTo>
                <a:cubicBezTo>
                  <a:pt x="207570" y="1026609"/>
                  <a:pt x="212673" y="1039407"/>
                  <a:pt x="172736" y="946234"/>
                </a:cubicBezTo>
                <a:cubicBezTo>
                  <a:pt x="148256" y="889123"/>
                  <a:pt x="140722" y="882143"/>
                  <a:pt x="108427" y="833709"/>
                </a:cubicBezTo>
                <a:cubicBezTo>
                  <a:pt x="68020" y="712503"/>
                  <a:pt x="122525" y="861898"/>
                  <a:pt x="60195" y="737259"/>
                </a:cubicBezTo>
                <a:cubicBezTo>
                  <a:pt x="48661" y="714194"/>
                  <a:pt x="33193" y="645342"/>
                  <a:pt x="28040" y="624734"/>
                </a:cubicBezTo>
                <a:cubicBezTo>
                  <a:pt x="30460" y="559398"/>
                  <a:pt x="0" y="282917"/>
                  <a:pt x="60195" y="142484"/>
                </a:cubicBezTo>
                <a:cubicBezTo>
                  <a:pt x="99624" y="50498"/>
                  <a:pt x="80768" y="82044"/>
                  <a:pt x="188814" y="46034"/>
                </a:cubicBezTo>
                <a:lnTo>
                  <a:pt x="237046" y="29959"/>
                </a:lnTo>
                <a:cubicBezTo>
                  <a:pt x="398470" y="40047"/>
                  <a:pt x="448682" y="0"/>
                  <a:pt x="542516" y="78184"/>
                </a:cubicBezTo>
                <a:cubicBezTo>
                  <a:pt x="559983" y="92737"/>
                  <a:pt x="574671" y="110334"/>
                  <a:pt x="590748" y="126409"/>
                </a:cubicBezTo>
                <a:cubicBezTo>
                  <a:pt x="596107" y="142484"/>
                  <a:pt x="602169" y="158341"/>
                  <a:pt x="606825" y="174634"/>
                </a:cubicBezTo>
                <a:cubicBezTo>
                  <a:pt x="612895" y="195877"/>
                  <a:pt x="615145" y="218248"/>
                  <a:pt x="622903" y="238934"/>
                </a:cubicBezTo>
                <a:cubicBezTo>
                  <a:pt x="631318" y="261372"/>
                  <a:pt x="647478" y="280500"/>
                  <a:pt x="655057" y="303234"/>
                </a:cubicBezTo>
                <a:cubicBezTo>
                  <a:pt x="669032" y="345152"/>
                  <a:pt x="676494" y="388967"/>
                  <a:pt x="687212" y="431834"/>
                </a:cubicBezTo>
                <a:cubicBezTo>
                  <a:pt x="692571" y="453267"/>
                  <a:pt x="696301" y="475175"/>
                  <a:pt x="703289" y="496134"/>
                </a:cubicBezTo>
                <a:cubicBezTo>
                  <a:pt x="708648" y="512209"/>
                  <a:pt x="711788" y="529204"/>
                  <a:pt x="719367" y="544359"/>
                </a:cubicBezTo>
                <a:cubicBezTo>
                  <a:pt x="728008" y="561639"/>
                  <a:pt x="741934" y="575810"/>
                  <a:pt x="751521" y="592584"/>
                </a:cubicBezTo>
                <a:cubicBezTo>
                  <a:pt x="807951" y="691322"/>
                  <a:pt x="753347" y="626559"/>
                  <a:pt x="831908" y="705109"/>
                </a:cubicBezTo>
                <a:cubicBezTo>
                  <a:pt x="882813" y="908691"/>
                  <a:pt x="859586" y="790567"/>
                  <a:pt x="831908" y="1219509"/>
                </a:cubicBezTo>
                <a:cubicBezTo>
                  <a:pt x="828139" y="1277923"/>
                  <a:pt x="814237" y="1268265"/>
                  <a:pt x="767599" y="1283809"/>
                </a:cubicBezTo>
                <a:cubicBezTo>
                  <a:pt x="751522" y="1299884"/>
                  <a:pt x="730409" y="1312161"/>
                  <a:pt x="719367" y="1332034"/>
                </a:cubicBezTo>
                <a:cubicBezTo>
                  <a:pt x="702907" y="1361658"/>
                  <a:pt x="715411" y="1409687"/>
                  <a:pt x="687212" y="1428484"/>
                </a:cubicBezTo>
                <a:lnTo>
                  <a:pt x="590748" y="1492784"/>
                </a:lnTo>
                <a:cubicBezTo>
                  <a:pt x="547875" y="1487426"/>
                  <a:pt x="504748" y="1483811"/>
                  <a:pt x="462129" y="1476709"/>
                </a:cubicBezTo>
                <a:cubicBezTo>
                  <a:pt x="440333" y="1473077"/>
                  <a:pt x="415800" y="1473476"/>
                  <a:pt x="397819" y="1460634"/>
                </a:cubicBezTo>
                <a:cubicBezTo>
                  <a:pt x="376015" y="1445062"/>
                  <a:pt x="363789" y="1419054"/>
                  <a:pt x="349587" y="1396334"/>
                </a:cubicBezTo>
                <a:cubicBezTo>
                  <a:pt x="319482" y="1348173"/>
                  <a:pt x="312247" y="1322185"/>
                  <a:pt x="301355" y="1267734"/>
                </a:cubicBezTo>
                <a:cubicBezTo>
                  <a:pt x="281114" y="1166544"/>
                  <a:pt x="288980" y="1150243"/>
                  <a:pt x="253123" y="1042684"/>
                </a:cubicBezTo>
                <a:cubicBezTo>
                  <a:pt x="235351" y="989375"/>
                  <a:pt x="234366" y="1058759"/>
                  <a:pt x="220968" y="1042684"/>
                </a:cubicBezTo>
                <a:close/>
              </a:path>
            </a:pathLst>
          </a:cu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3" descr="ser5476img00001.jpg">
            <a:extLst>
              <a:ext uri="{FF2B5EF4-FFF2-40B4-BE49-F238E27FC236}">
                <a16:creationId xmlns="" xmlns:a16="http://schemas.microsoft.com/office/drawing/2014/main" id="{E838088D-A91D-4EE0-B6E6-75AFA5E9B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976" r="-68976"/>
          <a:stretch>
            <a:fillRect/>
          </a:stretch>
        </p:blipFill>
        <p:spPr bwMode="auto">
          <a:xfrm>
            <a:off x="923925" y="0"/>
            <a:ext cx="11225213" cy="660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مستطيل 4">
            <a:extLst>
              <a:ext uri="{FF2B5EF4-FFF2-40B4-BE49-F238E27FC236}">
                <a16:creationId xmlns="" xmlns:a16="http://schemas.microsoft.com/office/drawing/2014/main" id="{6C6C6AF0-A536-4049-86CC-F9B614F36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784350"/>
            <a:ext cx="459898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Liver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Spleen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Kidneys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FF0000"/>
                </a:solidFill>
              </a:rPr>
              <a:t>Psoas muscles </a:t>
            </a:r>
          </a:p>
        </p:txBody>
      </p:sp>
      <p:sp>
        <p:nvSpPr>
          <p:cNvPr id="6" name="Freeform 17">
            <a:extLst>
              <a:ext uri="{FF2B5EF4-FFF2-40B4-BE49-F238E27FC236}">
                <a16:creationId xmlns="" xmlns:a16="http://schemas.microsoft.com/office/drawing/2014/main" id="{73790BC0-4507-431B-9E05-AF3676836214}"/>
              </a:ext>
            </a:extLst>
          </p:cNvPr>
          <p:cNvSpPr/>
          <p:nvPr/>
        </p:nvSpPr>
        <p:spPr>
          <a:xfrm>
            <a:off x="5570538" y="1816100"/>
            <a:ext cx="879475" cy="3360738"/>
          </a:xfrm>
          <a:custGeom>
            <a:avLst/>
            <a:gdLst>
              <a:gd name="connsiteX0" fmla="*/ 71900 w 878516"/>
              <a:gd name="connsiteY0" fmla="*/ 3231076 h 3359772"/>
              <a:gd name="connsiteX1" fmla="*/ 55823 w 878516"/>
              <a:gd name="connsiteY1" fmla="*/ 2941726 h 3359772"/>
              <a:gd name="connsiteX2" fmla="*/ 55823 w 878516"/>
              <a:gd name="connsiteY2" fmla="*/ 2491626 h 3359772"/>
              <a:gd name="connsiteX3" fmla="*/ 71900 w 878516"/>
              <a:gd name="connsiteY3" fmla="*/ 2443401 h 3359772"/>
              <a:gd name="connsiteX4" fmla="*/ 120132 w 878516"/>
              <a:gd name="connsiteY4" fmla="*/ 2411251 h 3359772"/>
              <a:gd name="connsiteX5" fmla="*/ 152287 w 878516"/>
              <a:gd name="connsiteY5" fmla="*/ 2186201 h 3359772"/>
              <a:gd name="connsiteX6" fmla="*/ 184442 w 878516"/>
              <a:gd name="connsiteY6" fmla="*/ 1993301 h 3359772"/>
              <a:gd name="connsiteX7" fmla="*/ 200519 w 878516"/>
              <a:gd name="connsiteY7" fmla="*/ 1848626 h 3359772"/>
              <a:gd name="connsiteX8" fmla="*/ 232674 w 878516"/>
              <a:gd name="connsiteY8" fmla="*/ 1671801 h 3359772"/>
              <a:gd name="connsiteX9" fmla="*/ 248751 w 878516"/>
              <a:gd name="connsiteY9" fmla="*/ 1575351 h 3359772"/>
              <a:gd name="connsiteX10" fmla="*/ 280906 w 878516"/>
              <a:gd name="connsiteY10" fmla="*/ 1446750 h 3359772"/>
              <a:gd name="connsiteX11" fmla="*/ 313061 w 878516"/>
              <a:gd name="connsiteY11" fmla="*/ 1269925 h 3359772"/>
              <a:gd name="connsiteX12" fmla="*/ 329138 w 878516"/>
              <a:gd name="connsiteY12" fmla="*/ 1141325 h 3359772"/>
              <a:gd name="connsiteX13" fmla="*/ 345215 w 878516"/>
              <a:gd name="connsiteY13" fmla="*/ 1093100 h 3359772"/>
              <a:gd name="connsiteX14" fmla="*/ 361293 w 878516"/>
              <a:gd name="connsiteY14" fmla="*/ 916275 h 3359772"/>
              <a:gd name="connsiteX15" fmla="*/ 393448 w 878516"/>
              <a:gd name="connsiteY15" fmla="*/ 803750 h 3359772"/>
              <a:gd name="connsiteX16" fmla="*/ 425602 w 878516"/>
              <a:gd name="connsiteY16" fmla="*/ 675150 h 3359772"/>
              <a:gd name="connsiteX17" fmla="*/ 457757 w 878516"/>
              <a:gd name="connsiteY17" fmla="*/ 562625 h 3359772"/>
              <a:gd name="connsiteX18" fmla="*/ 489912 w 878516"/>
              <a:gd name="connsiteY18" fmla="*/ 498325 h 3359772"/>
              <a:gd name="connsiteX19" fmla="*/ 554221 w 878516"/>
              <a:gd name="connsiteY19" fmla="*/ 401875 h 3359772"/>
              <a:gd name="connsiteX20" fmla="*/ 618531 w 878516"/>
              <a:gd name="connsiteY20" fmla="*/ 273275 h 3359772"/>
              <a:gd name="connsiteX21" fmla="*/ 666763 w 878516"/>
              <a:gd name="connsiteY21" fmla="*/ 144675 h 3359772"/>
              <a:gd name="connsiteX22" fmla="*/ 682840 w 878516"/>
              <a:gd name="connsiteY22" fmla="*/ 96450 h 3359772"/>
              <a:gd name="connsiteX23" fmla="*/ 747150 w 878516"/>
              <a:gd name="connsiteY23" fmla="*/ 0 h 3359772"/>
              <a:gd name="connsiteX24" fmla="*/ 795382 w 878516"/>
              <a:gd name="connsiteY24" fmla="*/ 96450 h 3359772"/>
              <a:gd name="connsiteX25" fmla="*/ 763227 w 878516"/>
              <a:gd name="connsiteY25" fmla="*/ 1398525 h 3359772"/>
              <a:gd name="connsiteX26" fmla="*/ 747150 w 878516"/>
              <a:gd name="connsiteY26" fmla="*/ 1912926 h 3359772"/>
              <a:gd name="connsiteX27" fmla="*/ 714995 w 878516"/>
              <a:gd name="connsiteY27" fmla="*/ 2041526 h 3359772"/>
              <a:gd name="connsiteX28" fmla="*/ 682840 w 878516"/>
              <a:gd name="connsiteY28" fmla="*/ 2314801 h 3359772"/>
              <a:gd name="connsiteX29" fmla="*/ 666763 w 878516"/>
              <a:gd name="connsiteY29" fmla="*/ 2845276 h 3359772"/>
              <a:gd name="connsiteX30" fmla="*/ 602453 w 878516"/>
              <a:gd name="connsiteY30" fmla="*/ 2877426 h 3359772"/>
              <a:gd name="connsiteX31" fmla="*/ 554221 w 878516"/>
              <a:gd name="connsiteY31" fmla="*/ 2925651 h 3359772"/>
              <a:gd name="connsiteX32" fmla="*/ 409525 w 878516"/>
              <a:gd name="connsiteY32" fmla="*/ 3038176 h 3359772"/>
              <a:gd name="connsiteX33" fmla="*/ 377370 w 878516"/>
              <a:gd name="connsiteY33" fmla="*/ 3086401 h 3359772"/>
              <a:gd name="connsiteX34" fmla="*/ 329138 w 878516"/>
              <a:gd name="connsiteY34" fmla="*/ 3215001 h 3359772"/>
              <a:gd name="connsiteX35" fmla="*/ 280906 w 878516"/>
              <a:gd name="connsiteY35" fmla="*/ 3247151 h 3359772"/>
              <a:gd name="connsiteX36" fmla="*/ 200519 w 878516"/>
              <a:gd name="connsiteY36" fmla="*/ 3359676 h 3359772"/>
              <a:gd name="connsiteX37" fmla="*/ 104055 w 878516"/>
              <a:gd name="connsiteY37" fmla="*/ 3343601 h 3359772"/>
              <a:gd name="connsiteX38" fmla="*/ 87978 w 878516"/>
              <a:gd name="connsiteY38" fmla="*/ 3295376 h 3359772"/>
              <a:gd name="connsiteX39" fmla="*/ 71900 w 878516"/>
              <a:gd name="connsiteY39" fmla="*/ 3231076 h 335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78516" h="3359772">
                <a:moveTo>
                  <a:pt x="71900" y="3231076"/>
                </a:moveTo>
                <a:cubicBezTo>
                  <a:pt x="66541" y="3134626"/>
                  <a:pt x="63846" y="3037991"/>
                  <a:pt x="55823" y="2941726"/>
                </a:cubicBezTo>
                <a:cubicBezTo>
                  <a:pt x="30913" y="2642842"/>
                  <a:pt x="0" y="3189325"/>
                  <a:pt x="55823" y="2491626"/>
                </a:cubicBezTo>
                <a:cubicBezTo>
                  <a:pt x="57174" y="2474735"/>
                  <a:pt x="61314" y="2456632"/>
                  <a:pt x="71900" y="2443401"/>
                </a:cubicBezTo>
                <a:cubicBezTo>
                  <a:pt x="83971" y="2428314"/>
                  <a:pt x="104055" y="2421968"/>
                  <a:pt x="120132" y="2411251"/>
                </a:cubicBezTo>
                <a:cubicBezTo>
                  <a:pt x="156093" y="2303389"/>
                  <a:pt x="130612" y="2392091"/>
                  <a:pt x="152287" y="2186201"/>
                </a:cubicBezTo>
                <a:cubicBezTo>
                  <a:pt x="165973" y="2056202"/>
                  <a:pt x="160509" y="2089015"/>
                  <a:pt x="184442" y="1993301"/>
                </a:cubicBezTo>
                <a:cubicBezTo>
                  <a:pt x="189801" y="1945076"/>
                  <a:pt x="194105" y="1896722"/>
                  <a:pt x="200519" y="1848626"/>
                </a:cubicBezTo>
                <a:cubicBezTo>
                  <a:pt x="212360" y="1759829"/>
                  <a:pt x="217522" y="1755129"/>
                  <a:pt x="232674" y="1671801"/>
                </a:cubicBezTo>
                <a:cubicBezTo>
                  <a:pt x="238505" y="1639733"/>
                  <a:pt x="241921" y="1607221"/>
                  <a:pt x="248751" y="1575351"/>
                </a:cubicBezTo>
                <a:cubicBezTo>
                  <a:pt x="258011" y="1532145"/>
                  <a:pt x="275425" y="1490595"/>
                  <a:pt x="280906" y="1446750"/>
                </a:cubicBezTo>
                <a:cubicBezTo>
                  <a:pt x="299085" y="1301336"/>
                  <a:pt x="283320" y="1359133"/>
                  <a:pt x="313061" y="1269925"/>
                </a:cubicBezTo>
                <a:cubicBezTo>
                  <a:pt x="318420" y="1227058"/>
                  <a:pt x="321409" y="1183828"/>
                  <a:pt x="329138" y="1141325"/>
                </a:cubicBezTo>
                <a:cubicBezTo>
                  <a:pt x="332170" y="1124654"/>
                  <a:pt x="342818" y="1109874"/>
                  <a:pt x="345215" y="1093100"/>
                </a:cubicBezTo>
                <a:cubicBezTo>
                  <a:pt x="353586" y="1034510"/>
                  <a:pt x="353470" y="974940"/>
                  <a:pt x="361293" y="916275"/>
                </a:cubicBezTo>
                <a:cubicBezTo>
                  <a:pt x="368280" y="863880"/>
                  <a:pt x="380506" y="851195"/>
                  <a:pt x="393448" y="803750"/>
                </a:cubicBezTo>
                <a:cubicBezTo>
                  <a:pt x="405076" y="761121"/>
                  <a:pt x="414884" y="718017"/>
                  <a:pt x="425602" y="675150"/>
                </a:cubicBezTo>
                <a:cubicBezTo>
                  <a:pt x="433758" y="642529"/>
                  <a:pt x="443921" y="594905"/>
                  <a:pt x="457757" y="562625"/>
                </a:cubicBezTo>
                <a:cubicBezTo>
                  <a:pt x="467198" y="540599"/>
                  <a:pt x="477581" y="518873"/>
                  <a:pt x="489912" y="498325"/>
                </a:cubicBezTo>
                <a:cubicBezTo>
                  <a:pt x="509795" y="465192"/>
                  <a:pt x="539868" y="437752"/>
                  <a:pt x="554221" y="401875"/>
                </a:cubicBezTo>
                <a:cubicBezTo>
                  <a:pt x="593552" y="303562"/>
                  <a:pt x="570368" y="345509"/>
                  <a:pt x="618531" y="273275"/>
                </a:cubicBezTo>
                <a:cubicBezTo>
                  <a:pt x="649549" y="118206"/>
                  <a:pt x="611565" y="255054"/>
                  <a:pt x="666763" y="144675"/>
                </a:cubicBezTo>
                <a:cubicBezTo>
                  <a:pt x="674342" y="129520"/>
                  <a:pt x="674610" y="111262"/>
                  <a:pt x="682840" y="96450"/>
                </a:cubicBezTo>
                <a:cubicBezTo>
                  <a:pt x="701608" y="62673"/>
                  <a:pt x="747150" y="0"/>
                  <a:pt x="747150" y="0"/>
                </a:cubicBezTo>
                <a:cubicBezTo>
                  <a:pt x="763405" y="24379"/>
                  <a:pt x="795382" y="63175"/>
                  <a:pt x="795382" y="96450"/>
                </a:cubicBezTo>
                <a:cubicBezTo>
                  <a:pt x="795382" y="1290865"/>
                  <a:pt x="878516" y="937426"/>
                  <a:pt x="763227" y="1398525"/>
                </a:cubicBezTo>
                <a:cubicBezTo>
                  <a:pt x="757868" y="1569992"/>
                  <a:pt x="759982" y="1741856"/>
                  <a:pt x="747150" y="1912926"/>
                </a:cubicBezTo>
                <a:cubicBezTo>
                  <a:pt x="743845" y="1956989"/>
                  <a:pt x="721245" y="1997784"/>
                  <a:pt x="714995" y="2041526"/>
                </a:cubicBezTo>
                <a:cubicBezTo>
                  <a:pt x="691300" y="2207360"/>
                  <a:pt x="702688" y="2116350"/>
                  <a:pt x="682840" y="2314801"/>
                </a:cubicBezTo>
                <a:cubicBezTo>
                  <a:pt x="677481" y="2491626"/>
                  <a:pt x="691785" y="2670148"/>
                  <a:pt x="666763" y="2845276"/>
                </a:cubicBezTo>
                <a:cubicBezTo>
                  <a:pt x="663373" y="2869001"/>
                  <a:pt x="621956" y="2863497"/>
                  <a:pt x="602453" y="2877426"/>
                </a:cubicBezTo>
                <a:cubicBezTo>
                  <a:pt x="583952" y="2890639"/>
                  <a:pt x="572168" y="2911694"/>
                  <a:pt x="554221" y="2925651"/>
                </a:cubicBezTo>
                <a:cubicBezTo>
                  <a:pt x="469310" y="2991684"/>
                  <a:pt x="467157" y="2969027"/>
                  <a:pt x="409525" y="3038176"/>
                </a:cubicBezTo>
                <a:cubicBezTo>
                  <a:pt x="397155" y="3053018"/>
                  <a:pt x="388088" y="3070326"/>
                  <a:pt x="377370" y="3086401"/>
                </a:cubicBezTo>
                <a:cubicBezTo>
                  <a:pt x="366552" y="3129666"/>
                  <a:pt x="359165" y="3178974"/>
                  <a:pt x="329138" y="3215001"/>
                </a:cubicBezTo>
                <a:cubicBezTo>
                  <a:pt x="316767" y="3229843"/>
                  <a:pt x="295750" y="3234783"/>
                  <a:pt x="280906" y="3247151"/>
                </a:cubicBezTo>
                <a:cubicBezTo>
                  <a:pt x="225039" y="3293700"/>
                  <a:pt x="233028" y="3294668"/>
                  <a:pt x="200519" y="3359676"/>
                </a:cubicBezTo>
                <a:cubicBezTo>
                  <a:pt x="168364" y="3354318"/>
                  <a:pt x="132359" y="3359772"/>
                  <a:pt x="104055" y="3343601"/>
                </a:cubicBezTo>
                <a:cubicBezTo>
                  <a:pt x="89342" y="3335195"/>
                  <a:pt x="87978" y="3295376"/>
                  <a:pt x="87978" y="3295376"/>
                </a:cubicBezTo>
                <a:lnTo>
                  <a:pt x="71900" y="3231076"/>
                </a:lnTo>
                <a:close/>
              </a:path>
            </a:pathLst>
          </a:cu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="" xmlns:a16="http://schemas.microsoft.com/office/drawing/2014/main" id="{9071896B-3E8F-4F0C-B54B-EB8889296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63" y="-20638"/>
            <a:ext cx="3660775" cy="1143001"/>
          </a:xfrm>
        </p:spPr>
        <p:txBody>
          <a:bodyPr/>
          <a:lstStyle/>
          <a:p>
            <a:pPr>
              <a:defRPr/>
            </a:pPr>
            <a:r>
              <a:rPr lang="en-US" dirty="0"/>
              <a:t>Normal AXR</a:t>
            </a:r>
          </a:p>
        </p:txBody>
      </p:sp>
      <p:pic>
        <p:nvPicPr>
          <p:cNvPr id="32771" name="Picture 3" descr="normal axr.jpg">
            <a:extLst>
              <a:ext uri="{FF2B5EF4-FFF2-40B4-BE49-F238E27FC236}">
                <a16:creationId xmlns="" xmlns:a16="http://schemas.microsoft.com/office/drawing/2014/main" id="{9309EEF7-69F2-4FF7-A29F-192D7615C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7"/>
          <a:stretch>
            <a:fillRect/>
          </a:stretch>
        </p:blipFill>
        <p:spPr bwMode="auto">
          <a:xfrm>
            <a:off x="2587625" y="1306513"/>
            <a:ext cx="4208463" cy="515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5">
            <a:extLst>
              <a:ext uri="{FF2B5EF4-FFF2-40B4-BE49-F238E27FC236}">
                <a16:creationId xmlns="" xmlns:a16="http://schemas.microsoft.com/office/drawing/2014/main" id="{5B909A3A-D548-438E-AF3D-F9E24C270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5688" y="1312863"/>
            <a:ext cx="96043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11</a:t>
            </a:r>
            <a:r>
              <a:rPr lang="en-US" altLang="en-US" sz="1800" baseline="30000">
                <a:latin typeface="Arial" panose="020B0604020202020204" pitchFamily="34" charset="0"/>
              </a:rPr>
              <a:t>th</a:t>
            </a:r>
            <a:r>
              <a:rPr lang="en-US" altLang="en-US" sz="1800">
                <a:latin typeface="Arial" panose="020B0604020202020204" pitchFamily="34" charset="0"/>
              </a:rPr>
              <a:t> rib</a:t>
            </a:r>
          </a:p>
        </p:txBody>
      </p:sp>
      <p:sp>
        <p:nvSpPr>
          <p:cNvPr id="32773" name="TextBox 7">
            <a:extLst>
              <a:ext uri="{FF2B5EF4-FFF2-40B4-BE49-F238E27FC236}">
                <a16:creationId xmlns="" xmlns:a16="http://schemas.microsoft.com/office/drawing/2014/main" id="{C6D8ACEB-263F-4791-922A-70C55DEE5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988" y="2762250"/>
            <a:ext cx="17240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Hepatic flexure</a:t>
            </a:r>
          </a:p>
        </p:txBody>
      </p:sp>
      <p:sp>
        <p:nvSpPr>
          <p:cNvPr id="32774" name="TextBox 8">
            <a:extLst>
              <a:ext uri="{FF2B5EF4-FFF2-40B4-BE49-F238E27FC236}">
                <a16:creationId xmlns="" xmlns:a16="http://schemas.microsoft.com/office/drawing/2014/main" id="{1C7370E4-6CAA-4A72-8641-17978976D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988" y="849313"/>
            <a:ext cx="1063625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Gas in stomach</a:t>
            </a:r>
          </a:p>
        </p:txBody>
      </p:sp>
      <p:sp>
        <p:nvSpPr>
          <p:cNvPr id="32775" name="TextBox 9">
            <a:extLst>
              <a:ext uri="{FF2B5EF4-FFF2-40B4-BE49-F238E27FC236}">
                <a16:creationId xmlns="" xmlns:a16="http://schemas.microsoft.com/office/drawing/2014/main" id="{060CE238-865D-47D5-BBCD-6445774D6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1293813"/>
            <a:ext cx="619125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T12</a:t>
            </a:r>
          </a:p>
        </p:txBody>
      </p:sp>
      <p:sp>
        <p:nvSpPr>
          <p:cNvPr id="32776" name="TextBox 10">
            <a:extLst>
              <a:ext uri="{FF2B5EF4-FFF2-40B4-BE49-F238E27FC236}">
                <a16:creationId xmlns="" xmlns:a16="http://schemas.microsoft.com/office/drawing/2014/main" id="{F0C21FEB-F8DF-4716-8E19-69097F0A6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850" y="4870450"/>
            <a:ext cx="17065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Gas in caecum</a:t>
            </a:r>
          </a:p>
        </p:txBody>
      </p:sp>
      <p:sp>
        <p:nvSpPr>
          <p:cNvPr id="32777" name="TextBox 11">
            <a:extLst>
              <a:ext uri="{FF2B5EF4-FFF2-40B4-BE49-F238E27FC236}">
                <a16:creationId xmlns="" xmlns:a16="http://schemas.microsoft.com/office/drawing/2014/main" id="{D93493BB-474F-49C6-B5CD-FC95E2A2D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650" y="3689350"/>
            <a:ext cx="1193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Iliac crest</a:t>
            </a:r>
          </a:p>
        </p:txBody>
      </p:sp>
      <p:sp>
        <p:nvSpPr>
          <p:cNvPr id="32778" name="TextBox 12">
            <a:extLst>
              <a:ext uri="{FF2B5EF4-FFF2-40B4-BE49-F238E27FC236}">
                <a16:creationId xmlns="" xmlns:a16="http://schemas.microsoft.com/office/drawing/2014/main" id="{E7A78310-7068-4284-A3C8-7BA1EE38D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9638" y="5778500"/>
            <a:ext cx="161448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Femoral head</a:t>
            </a:r>
          </a:p>
        </p:txBody>
      </p:sp>
      <p:sp>
        <p:nvSpPr>
          <p:cNvPr id="32779" name="TextBox 13">
            <a:extLst>
              <a:ext uri="{FF2B5EF4-FFF2-40B4-BE49-F238E27FC236}">
                <a16:creationId xmlns="" xmlns:a16="http://schemas.microsoft.com/office/drawing/2014/main" id="{3301F661-00C1-486E-B9E2-F521508E9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7013" y="5056188"/>
            <a:ext cx="96043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SI joint</a:t>
            </a:r>
          </a:p>
        </p:txBody>
      </p:sp>
      <p:sp>
        <p:nvSpPr>
          <p:cNvPr id="32780" name="TextBox 14">
            <a:extLst>
              <a:ext uri="{FF2B5EF4-FFF2-40B4-BE49-F238E27FC236}">
                <a16:creationId xmlns="" xmlns:a16="http://schemas.microsoft.com/office/drawing/2014/main" id="{216260BA-AA04-4C70-82AE-51C30B8DE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300" y="4002088"/>
            <a:ext cx="1762125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Gas in sigmoid</a:t>
            </a:r>
          </a:p>
        </p:txBody>
      </p:sp>
      <p:sp>
        <p:nvSpPr>
          <p:cNvPr id="32781" name="TextBox 15">
            <a:extLst>
              <a:ext uri="{FF2B5EF4-FFF2-40B4-BE49-F238E27FC236}">
                <a16:creationId xmlns="" xmlns:a16="http://schemas.microsoft.com/office/drawing/2014/main" id="{DD7FDE7D-3D76-4DF2-B031-7DA525A2C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25" y="3003550"/>
            <a:ext cx="20193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Transverse colon</a:t>
            </a:r>
          </a:p>
        </p:txBody>
      </p:sp>
      <p:sp>
        <p:nvSpPr>
          <p:cNvPr id="32782" name="TextBox 16">
            <a:extLst>
              <a:ext uri="{FF2B5EF4-FFF2-40B4-BE49-F238E27FC236}">
                <a16:creationId xmlns="" xmlns:a16="http://schemas.microsoft.com/office/drawing/2014/main" id="{1C67337C-098B-4B73-A1A3-361E616BD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9863" y="1173163"/>
            <a:ext cx="169703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Splenic flexure</a:t>
            </a:r>
          </a:p>
        </p:txBody>
      </p:sp>
      <p:sp>
        <p:nvSpPr>
          <p:cNvPr id="32783" name="Rectangle 18">
            <a:extLst>
              <a:ext uri="{FF2B5EF4-FFF2-40B4-BE49-F238E27FC236}">
                <a16:creationId xmlns="" xmlns:a16="http://schemas.microsoft.com/office/drawing/2014/main" id="{00B2FC34-C7B5-45AD-845E-BC085F6E4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975" y="1881188"/>
            <a:ext cx="159543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Psoas margin</a:t>
            </a:r>
          </a:p>
        </p:txBody>
      </p:sp>
      <p:sp>
        <p:nvSpPr>
          <p:cNvPr id="32784" name="TextBox 20">
            <a:extLst>
              <a:ext uri="{FF2B5EF4-FFF2-40B4-BE49-F238E27FC236}">
                <a16:creationId xmlns="" xmlns:a16="http://schemas.microsoft.com/office/drawing/2014/main" id="{4FF98E39-6A1A-49D1-BEBA-637B686C1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425" y="4324350"/>
            <a:ext cx="958850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Sacrum</a:t>
            </a:r>
          </a:p>
        </p:txBody>
      </p:sp>
      <p:sp>
        <p:nvSpPr>
          <p:cNvPr id="32785" name="TextBox 21">
            <a:extLst>
              <a:ext uri="{FF2B5EF4-FFF2-40B4-BE49-F238E27FC236}">
                <a16:creationId xmlns="" xmlns:a16="http://schemas.microsoft.com/office/drawing/2014/main" id="{36092599-34F0-4065-9A26-507913E59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7013" y="2270125"/>
            <a:ext cx="136048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Left kidney</a:t>
            </a:r>
          </a:p>
        </p:txBody>
      </p:sp>
      <p:cxnSp>
        <p:nvCxnSpPr>
          <p:cNvPr id="32786" name="Straight Connector 23">
            <a:extLst>
              <a:ext uri="{FF2B5EF4-FFF2-40B4-BE49-F238E27FC236}">
                <a16:creationId xmlns="" xmlns:a16="http://schemas.microsoft.com/office/drawing/2014/main" id="{F4FE98F4-5014-484F-9A03-F84FA25CF31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8800" y="2501900"/>
            <a:ext cx="938213" cy="1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7" name="Straight Connector 25">
            <a:extLst>
              <a:ext uri="{FF2B5EF4-FFF2-40B4-BE49-F238E27FC236}">
                <a16:creationId xmlns="" xmlns:a16="http://schemas.microsoft.com/office/drawing/2014/main" id="{08592733-4A70-4884-AAD6-C221E185CD00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519487" y="1492251"/>
            <a:ext cx="6381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88" name="TextBox 24">
            <a:extLst>
              <a:ext uri="{FF2B5EF4-FFF2-40B4-BE49-F238E27FC236}">
                <a16:creationId xmlns="" xmlns:a16="http://schemas.microsoft.com/office/drawing/2014/main" id="{DE81F8D5-A743-4368-94EA-621F98AC0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1550" y="923925"/>
            <a:ext cx="706438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Liver</a:t>
            </a:r>
          </a:p>
        </p:txBody>
      </p:sp>
      <p:cxnSp>
        <p:nvCxnSpPr>
          <p:cNvPr id="32789" name="Straight Connector 30">
            <a:extLst>
              <a:ext uri="{FF2B5EF4-FFF2-40B4-BE49-F238E27FC236}">
                <a16:creationId xmlns="" xmlns:a16="http://schemas.microsoft.com/office/drawing/2014/main" id="{6A05C4DB-6EB4-43F5-B3EA-092C49BA1C5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9775" y="5240338"/>
            <a:ext cx="1346200" cy="5381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90" name="TextBox 33">
            <a:extLst>
              <a:ext uri="{FF2B5EF4-FFF2-40B4-BE49-F238E27FC236}">
                <a16:creationId xmlns="" xmlns:a16="http://schemas.microsoft.com/office/drawing/2014/main" id="{EF1360CB-02FA-4850-995B-0CCDC44C8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5" y="5545138"/>
            <a:ext cx="9826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Bladder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عنوان 1">
            <a:extLst>
              <a:ext uri="{FF2B5EF4-FFF2-40B4-BE49-F238E27FC236}">
                <a16:creationId xmlns="" xmlns:a16="http://schemas.microsoft.com/office/drawing/2014/main" id="{92D08F4E-32C6-4E39-A566-1F057B2DE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0"/>
            <a:ext cx="8229600" cy="954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>
                <a:solidFill>
                  <a:schemeClr val="tx2">
                    <a:satMod val="200000"/>
                  </a:schemeClr>
                </a:solidFill>
              </a:rPr>
              <a:t>OBJECTIVES</a:t>
            </a:r>
            <a:endParaRPr lang="ar-SA" b="1">
              <a:solidFill>
                <a:schemeClr val="tx2">
                  <a:satMod val="20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5363" name="عنصر نائب للمحتوى 2">
            <a:extLst>
              <a:ext uri="{FF2B5EF4-FFF2-40B4-BE49-F238E27FC236}">
                <a16:creationId xmlns="" xmlns:a16="http://schemas.microsoft.com/office/drawing/2014/main" id="{C0C1DEA4-DCED-4BCC-9F6E-DD8C333A0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4088"/>
            <a:ext cx="8229600" cy="5648325"/>
          </a:xfrm>
        </p:spPr>
        <p:txBody>
          <a:bodyPr>
            <a:normAutofit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dirty="0"/>
              <a:t>To know radiology modalities used in abdomen imaging mainly </a:t>
            </a:r>
            <a:r>
              <a:rPr lang="en-US" sz="2800" b="1" u="sng" dirty="0"/>
              <a:t>GI tract</a:t>
            </a:r>
            <a:r>
              <a:rPr lang="en-US" sz="2400" b="1" dirty="0"/>
              <a:t>.</a:t>
            </a:r>
          </a:p>
          <a:p>
            <a:pPr marL="41148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2400" b="1" dirty="0"/>
          </a:p>
          <a:p>
            <a:pPr marL="41148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dirty="0"/>
              <a:t>To know advantages and disadvantages of each modality.</a:t>
            </a:r>
          </a:p>
          <a:p>
            <a:pPr marL="41148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2400" b="1" dirty="0"/>
          </a:p>
          <a:p>
            <a:pPr marL="41148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dirty="0"/>
              <a:t>To know indications and contraindications of each modality.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2400" b="1" dirty="0"/>
          </a:p>
          <a:p>
            <a:pPr marL="41148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dirty="0"/>
              <a:t>Overview on normal abdomen appearance and common pathologies including:</a:t>
            </a:r>
          </a:p>
          <a:p>
            <a:pPr marL="996696" lvl="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800" b="1" dirty="0" err="1"/>
              <a:t>Pneumoperitomium</a:t>
            </a:r>
            <a:endParaRPr lang="en-US" sz="1800" b="1" dirty="0"/>
          </a:p>
          <a:p>
            <a:pPr marL="996696" lvl="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800" b="1" dirty="0"/>
              <a:t>Peptic ulcer</a:t>
            </a:r>
          </a:p>
          <a:p>
            <a:pPr marL="996696" lvl="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800" b="1" dirty="0"/>
              <a:t>Bowell obstruction</a:t>
            </a:r>
          </a:p>
          <a:p>
            <a:pPr marL="996696" lvl="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800" b="1" dirty="0"/>
              <a:t>Inflammatory bowel disease</a:t>
            </a:r>
          </a:p>
          <a:p>
            <a:pPr marL="996696" lvl="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800" b="1" dirty="0"/>
              <a:t>Large bowel masses/malignancies</a:t>
            </a:r>
            <a:endParaRPr lang="ar-SA" sz="18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="" xmlns:a16="http://schemas.microsoft.com/office/drawing/2014/main" id="{7EF4BD3F-90D7-47E8-8B23-8312DDCFC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" y="317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>
                <a:solidFill>
                  <a:schemeClr val="bg1"/>
                </a:solidFill>
              </a:rPr>
              <a:t>Gas pattern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="" xmlns:a16="http://schemas.microsoft.com/office/drawing/2014/main" id="{DBA3526E-6BAE-49C7-8981-7135DF1C7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75" y="190976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Stomach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Almost always air in stomach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Small bowel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Usually small amount of air in 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/>
              <a:t>	2 or 3 loops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Large bowel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Almost always air in rectum 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/>
              <a:t>	and sigmoid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Varying amount of gas in rest of large bowel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33796" name="Picture 6" descr="Normal-DSCN2819">
            <a:extLst>
              <a:ext uri="{FF2B5EF4-FFF2-40B4-BE49-F238E27FC236}">
                <a16:creationId xmlns="" xmlns:a16="http://schemas.microsoft.com/office/drawing/2014/main" id="{A7EBAF1E-6E15-48E7-9F10-B713632CD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25" y="1300163"/>
            <a:ext cx="3043238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4E46E97-591D-4C04-BD80-D49FB822875A}"/>
              </a:ext>
            </a:extLst>
          </p:cNvPr>
          <p:cNvSpPr txBox="1"/>
          <p:nvPr/>
        </p:nvSpPr>
        <p:spPr>
          <a:xfrm>
            <a:off x="468313" y="1300163"/>
            <a:ext cx="35321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cs typeface="ＭＳ Ｐゴシック" charset="-128"/>
              </a:rPr>
              <a:t>What is normal?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="" xmlns:a16="http://schemas.microsoft.com/office/drawing/2014/main" id="{2F1CD527-BBD5-4ACF-9292-D320731BF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63" y="1555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</a:rPr>
              <a:t>3, 6, 9  </a:t>
            </a:r>
            <a:r>
              <a:rPr lang="en-US" sz="4800" b="1" dirty="0">
                <a:solidFill>
                  <a:srgbClr val="FF0000"/>
                </a:solidFill>
              </a:rPr>
              <a:t>RULE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="" xmlns:a16="http://schemas.microsoft.com/office/drawing/2014/main" id="{4AF0C0A5-4F37-453A-AC08-2CE734B65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950" y="4249738"/>
            <a:ext cx="6913563" cy="311785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800" b="1"/>
              <a:t>Maximum Normal Diameter of bowel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/>
              <a:t>Small bowel 		3cm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/>
              <a:t>Large bowel		6cm	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/>
              <a:t>Caecum		9cm</a:t>
            </a:r>
          </a:p>
          <a:p>
            <a:endParaRPr lang="en-US" altLang="en-US" sz="2800"/>
          </a:p>
        </p:txBody>
      </p:sp>
      <p:pic>
        <p:nvPicPr>
          <p:cNvPr id="34820" name="Picture 3" descr="clock.jpg">
            <a:extLst>
              <a:ext uri="{FF2B5EF4-FFF2-40B4-BE49-F238E27FC236}">
                <a16:creationId xmlns="" xmlns:a16="http://schemas.microsoft.com/office/drawing/2014/main" id="{1A5E805A-AACD-4046-8646-187932378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3" y="1298575"/>
            <a:ext cx="2600325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>
            <a:extLst>
              <a:ext uri="{FF2B5EF4-FFF2-40B4-BE49-F238E27FC236}">
                <a16:creationId xmlns="" xmlns:a16="http://schemas.microsoft.com/office/drawing/2014/main" id="{33A558FB-3B6C-43DC-8FC2-7763626AE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3575" y="2474913"/>
            <a:ext cx="914400" cy="195262"/>
          </a:xfrm>
          <a:prstGeom prst="rightArrow">
            <a:avLst>
              <a:gd name="adj1" fmla="val 50000"/>
              <a:gd name="adj2" fmla="val 4999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="" xmlns:a16="http://schemas.microsoft.com/office/drawing/2014/main" id="{9A8270DD-2155-435C-B733-03699092315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576638" y="2474913"/>
            <a:ext cx="914400" cy="195262"/>
          </a:xfrm>
          <a:prstGeom prst="rightArrow">
            <a:avLst>
              <a:gd name="adj1" fmla="val 50000"/>
              <a:gd name="adj2" fmla="val 4999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="" xmlns:a16="http://schemas.microsoft.com/office/drawing/2014/main" id="{3EBB31AE-946B-43C4-88E4-F4E01FB6654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046538" y="2919412"/>
            <a:ext cx="915988" cy="195263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Content Placeholder 3" descr="ser69155img00001.jpg">
            <a:extLst>
              <a:ext uri="{FF2B5EF4-FFF2-40B4-BE49-F238E27FC236}">
                <a16:creationId xmlns="" xmlns:a16="http://schemas.microsoft.com/office/drawing/2014/main" id="{A88AD79E-F106-4FC5-B8A5-F53AACAFAC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" t="4012" r="10715"/>
          <a:stretch>
            <a:fillRect/>
          </a:stretch>
        </p:blipFill>
        <p:spPr>
          <a:xfrm>
            <a:off x="2239963" y="1495425"/>
            <a:ext cx="4437062" cy="5070475"/>
          </a:xfrm>
        </p:spPr>
      </p:pic>
      <p:sp>
        <p:nvSpPr>
          <p:cNvPr id="35843" name="TextBox 3">
            <a:extLst>
              <a:ext uri="{FF2B5EF4-FFF2-40B4-BE49-F238E27FC236}">
                <a16:creationId xmlns="" xmlns:a16="http://schemas.microsoft.com/office/drawing/2014/main" id="{88C31F9D-C9C3-400A-9921-4F2CC00AB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400050"/>
            <a:ext cx="79914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latin typeface="Arial" panose="020B0604020202020204" pitchFamily="34" charset="0"/>
              </a:rPr>
              <a:t>Is this X ray normal or abnormal ? and Why?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Content Placeholder 3" descr="ser69155img00001.jpg">
            <a:extLst>
              <a:ext uri="{FF2B5EF4-FFF2-40B4-BE49-F238E27FC236}">
                <a16:creationId xmlns="" xmlns:a16="http://schemas.microsoft.com/office/drawing/2014/main" id="{9321AC85-B3CD-4B5D-B69C-2BCF22CCAD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" t="4012" r="10715"/>
          <a:stretch>
            <a:fillRect/>
          </a:stretch>
        </p:blipFill>
        <p:spPr>
          <a:xfrm>
            <a:off x="3667125" y="400050"/>
            <a:ext cx="5226050" cy="5973763"/>
          </a:xfr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4F3E24B-50AF-4313-ADBA-0E5500967009}"/>
              </a:ext>
            </a:extLst>
          </p:cNvPr>
          <p:cNvSpPr txBox="1"/>
          <p:nvPr/>
        </p:nvSpPr>
        <p:spPr>
          <a:xfrm>
            <a:off x="0" y="598488"/>
            <a:ext cx="4156075" cy="3354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Arial" charset="0"/>
              </a:rPr>
              <a:t>It is </a:t>
            </a:r>
            <a:r>
              <a:rPr lang="en-US" sz="2800" b="1" dirty="0">
                <a:latin typeface="Arial" charset="0"/>
              </a:rPr>
              <a:t>ABNORMAL</a:t>
            </a:r>
            <a:endParaRPr lang="en-US" sz="2400" b="1" dirty="0">
              <a:latin typeface="Arial" charset="0"/>
            </a:endParaRPr>
          </a:p>
          <a:p>
            <a:pPr eaLnBrk="1" hangingPunct="1">
              <a:defRPr/>
            </a:pPr>
            <a:endParaRPr lang="en-US" sz="2400" dirty="0">
              <a:latin typeface="Arial" charset="0"/>
            </a:endParaRPr>
          </a:p>
          <a:p>
            <a:pPr eaLnBrk="1" hangingPunct="1">
              <a:defRPr/>
            </a:pPr>
            <a:endParaRPr lang="en-US" sz="2400" dirty="0">
              <a:latin typeface="Arial" charset="0"/>
            </a:endParaRPr>
          </a:p>
          <a:p>
            <a:pPr eaLnBrk="1" hangingPunct="1">
              <a:defRPr/>
            </a:pPr>
            <a:endParaRPr lang="en-US" sz="2400" dirty="0">
              <a:latin typeface="Arial" charset="0"/>
            </a:endParaRPr>
          </a:p>
          <a:p>
            <a:pPr eaLnBrk="1" hangingPunct="1">
              <a:defRPr/>
            </a:pPr>
            <a:endParaRPr lang="en-US" sz="2400" dirty="0">
              <a:latin typeface="Arial" charset="0"/>
            </a:endParaRPr>
          </a:p>
          <a:p>
            <a:pPr eaLnBrk="1" hangingPunct="1">
              <a:defRPr/>
            </a:pPr>
            <a:endParaRPr lang="en-US" sz="2400" dirty="0">
              <a:latin typeface="Arial" charset="0"/>
            </a:endParaRPr>
          </a:p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BOWEL OBSTRUCTION </a:t>
            </a:r>
            <a:endParaRPr lang="en-US" sz="2400" b="1" dirty="0">
              <a:latin typeface="Arial" charset="0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Arial" charset="0"/>
              </a:rPr>
              <a:t>Dilated bowel loops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Air fluid levels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="" xmlns:a16="http://schemas.microsoft.com/office/drawing/2014/main" id="{5382B053-EEBE-482F-A4BD-D241C4EEB854}"/>
              </a:ext>
            </a:extLst>
          </p:cNvPr>
          <p:cNvSpPr/>
          <p:nvPr/>
        </p:nvSpPr>
        <p:spPr>
          <a:xfrm>
            <a:off x="7287491" y="3426691"/>
            <a:ext cx="490823" cy="868218"/>
          </a:xfrm>
          <a:custGeom>
            <a:avLst/>
            <a:gdLst>
              <a:gd name="connsiteX0" fmla="*/ 452582 w 490823"/>
              <a:gd name="connsiteY0" fmla="*/ 0 h 868218"/>
              <a:gd name="connsiteX1" fmla="*/ 471054 w 490823"/>
              <a:gd name="connsiteY1" fmla="*/ 55418 h 868218"/>
              <a:gd name="connsiteX2" fmla="*/ 461818 w 490823"/>
              <a:gd name="connsiteY2" fmla="*/ 378691 h 868218"/>
              <a:gd name="connsiteX3" fmla="*/ 452582 w 490823"/>
              <a:gd name="connsiteY3" fmla="*/ 415636 h 868218"/>
              <a:gd name="connsiteX4" fmla="*/ 434109 w 490823"/>
              <a:gd name="connsiteY4" fmla="*/ 471054 h 868218"/>
              <a:gd name="connsiteX5" fmla="*/ 387927 w 490823"/>
              <a:gd name="connsiteY5" fmla="*/ 526473 h 868218"/>
              <a:gd name="connsiteX6" fmla="*/ 332509 w 490823"/>
              <a:gd name="connsiteY6" fmla="*/ 581891 h 868218"/>
              <a:gd name="connsiteX7" fmla="*/ 304800 w 490823"/>
              <a:gd name="connsiteY7" fmla="*/ 600364 h 868218"/>
              <a:gd name="connsiteX8" fmla="*/ 277091 w 490823"/>
              <a:gd name="connsiteY8" fmla="*/ 637309 h 868218"/>
              <a:gd name="connsiteX9" fmla="*/ 258618 w 490823"/>
              <a:gd name="connsiteY9" fmla="*/ 692727 h 868218"/>
              <a:gd name="connsiteX10" fmla="*/ 230909 w 490823"/>
              <a:gd name="connsiteY10" fmla="*/ 748145 h 868218"/>
              <a:gd name="connsiteX11" fmla="*/ 203200 w 490823"/>
              <a:gd name="connsiteY11" fmla="*/ 757382 h 868218"/>
              <a:gd name="connsiteX12" fmla="*/ 175491 w 490823"/>
              <a:gd name="connsiteY12" fmla="*/ 775854 h 868218"/>
              <a:gd name="connsiteX13" fmla="*/ 120073 w 490823"/>
              <a:gd name="connsiteY13" fmla="*/ 794327 h 868218"/>
              <a:gd name="connsiteX14" fmla="*/ 92364 w 490823"/>
              <a:gd name="connsiteY14" fmla="*/ 803564 h 868218"/>
              <a:gd name="connsiteX15" fmla="*/ 64654 w 490823"/>
              <a:gd name="connsiteY15" fmla="*/ 812800 h 868218"/>
              <a:gd name="connsiteX16" fmla="*/ 36945 w 490823"/>
              <a:gd name="connsiteY16" fmla="*/ 822036 h 868218"/>
              <a:gd name="connsiteX17" fmla="*/ 0 w 490823"/>
              <a:gd name="connsiteY17" fmla="*/ 868218 h 86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90823" h="868218">
                <a:moveTo>
                  <a:pt x="452582" y="0"/>
                </a:moveTo>
                <a:cubicBezTo>
                  <a:pt x="458739" y="18473"/>
                  <a:pt x="471610" y="35954"/>
                  <a:pt x="471054" y="55418"/>
                </a:cubicBezTo>
                <a:cubicBezTo>
                  <a:pt x="467975" y="163176"/>
                  <a:pt x="467339" y="271031"/>
                  <a:pt x="461818" y="378691"/>
                </a:cubicBezTo>
                <a:cubicBezTo>
                  <a:pt x="461168" y="391368"/>
                  <a:pt x="456230" y="403477"/>
                  <a:pt x="452582" y="415636"/>
                </a:cubicBezTo>
                <a:cubicBezTo>
                  <a:pt x="446987" y="434287"/>
                  <a:pt x="447877" y="457285"/>
                  <a:pt x="434109" y="471054"/>
                </a:cubicBezTo>
                <a:cubicBezTo>
                  <a:pt x="307735" y="597432"/>
                  <a:pt x="490823" y="410715"/>
                  <a:pt x="387927" y="526473"/>
                </a:cubicBezTo>
                <a:cubicBezTo>
                  <a:pt x="370571" y="545999"/>
                  <a:pt x="354246" y="567400"/>
                  <a:pt x="332509" y="581891"/>
                </a:cubicBezTo>
                <a:cubicBezTo>
                  <a:pt x="323273" y="588049"/>
                  <a:pt x="312649" y="592515"/>
                  <a:pt x="304800" y="600364"/>
                </a:cubicBezTo>
                <a:cubicBezTo>
                  <a:pt x="293915" y="611249"/>
                  <a:pt x="286327" y="624994"/>
                  <a:pt x="277091" y="637309"/>
                </a:cubicBezTo>
                <a:lnTo>
                  <a:pt x="258618" y="692727"/>
                </a:lnTo>
                <a:cubicBezTo>
                  <a:pt x="252533" y="710982"/>
                  <a:pt x="247188" y="735122"/>
                  <a:pt x="230909" y="748145"/>
                </a:cubicBezTo>
                <a:cubicBezTo>
                  <a:pt x="223306" y="754227"/>
                  <a:pt x="211908" y="753028"/>
                  <a:pt x="203200" y="757382"/>
                </a:cubicBezTo>
                <a:cubicBezTo>
                  <a:pt x="193271" y="762346"/>
                  <a:pt x="185635" y="771346"/>
                  <a:pt x="175491" y="775854"/>
                </a:cubicBezTo>
                <a:cubicBezTo>
                  <a:pt x="157697" y="783762"/>
                  <a:pt x="138546" y="788169"/>
                  <a:pt x="120073" y="794327"/>
                </a:cubicBezTo>
                <a:lnTo>
                  <a:pt x="92364" y="803564"/>
                </a:lnTo>
                <a:lnTo>
                  <a:pt x="64654" y="812800"/>
                </a:lnTo>
                <a:lnTo>
                  <a:pt x="36945" y="822036"/>
                </a:lnTo>
                <a:cubicBezTo>
                  <a:pt x="13643" y="856991"/>
                  <a:pt x="26322" y="841896"/>
                  <a:pt x="0" y="868218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="" xmlns:a16="http://schemas.microsoft.com/office/drawing/2014/main" id="{E60DFF2E-1E16-4EC4-ABA0-41166E8EA9D0}"/>
              </a:ext>
            </a:extLst>
          </p:cNvPr>
          <p:cNvSpPr/>
          <p:nvPr/>
        </p:nvSpPr>
        <p:spPr>
          <a:xfrm>
            <a:off x="6594764" y="3011055"/>
            <a:ext cx="738909" cy="1274618"/>
          </a:xfrm>
          <a:custGeom>
            <a:avLst/>
            <a:gdLst>
              <a:gd name="connsiteX0" fmla="*/ 738909 w 738909"/>
              <a:gd name="connsiteY0" fmla="*/ 9236 h 1274618"/>
              <a:gd name="connsiteX1" fmla="*/ 701963 w 738909"/>
              <a:gd name="connsiteY1" fmla="*/ 0 h 1274618"/>
              <a:gd name="connsiteX2" fmla="*/ 637309 w 738909"/>
              <a:gd name="connsiteY2" fmla="*/ 18472 h 1274618"/>
              <a:gd name="connsiteX3" fmla="*/ 600363 w 738909"/>
              <a:gd name="connsiteY3" fmla="*/ 83127 h 1274618"/>
              <a:gd name="connsiteX4" fmla="*/ 581891 w 738909"/>
              <a:gd name="connsiteY4" fmla="*/ 110836 h 1274618"/>
              <a:gd name="connsiteX5" fmla="*/ 563418 w 738909"/>
              <a:gd name="connsiteY5" fmla="*/ 166254 h 1274618"/>
              <a:gd name="connsiteX6" fmla="*/ 554181 w 738909"/>
              <a:gd name="connsiteY6" fmla="*/ 193963 h 1274618"/>
              <a:gd name="connsiteX7" fmla="*/ 544945 w 738909"/>
              <a:gd name="connsiteY7" fmla="*/ 221672 h 1274618"/>
              <a:gd name="connsiteX8" fmla="*/ 517236 w 738909"/>
              <a:gd name="connsiteY8" fmla="*/ 230909 h 1274618"/>
              <a:gd name="connsiteX9" fmla="*/ 480291 w 738909"/>
              <a:gd name="connsiteY9" fmla="*/ 277090 h 1274618"/>
              <a:gd name="connsiteX10" fmla="*/ 461818 w 738909"/>
              <a:gd name="connsiteY10" fmla="*/ 332509 h 1274618"/>
              <a:gd name="connsiteX11" fmla="*/ 452581 w 738909"/>
              <a:gd name="connsiteY11" fmla="*/ 360218 h 1274618"/>
              <a:gd name="connsiteX12" fmla="*/ 406400 w 738909"/>
              <a:gd name="connsiteY12" fmla="*/ 443345 h 1274618"/>
              <a:gd name="connsiteX13" fmla="*/ 350981 w 738909"/>
              <a:gd name="connsiteY13" fmla="*/ 508000 h 1274618"/>
              <a:gd name="connsiteX14" fmla="*/ 314036 w 738909"/>
              <a:gd name="connsiteY14" fmla="*/ 563418 h 1274618"/>
              <a:gd name="connsiteX15" fmla="*/ 286327 w 738909"/>
              <a:gd name="connsiteY15" fmla="*/ 618836 h 1274618"/>
              <a:gd name="connsiteX16" fmla="*/ 258618 w 738909"/>
              <a:gd name="connsiteY16" fmla="*/ 637309 h 1274618"/>
              <a:gd name="connsiteX17" fmla="*/ 221672 w 738909"/>
              <a:gd name="connsiteY17" fmla="*/ 748145 h 1274618"/>
              <a:gd name="connsiteX18" fmla="*/ 212436 w 738909"/>
              <a:gd name="connsiteY18" fmla="*/ 775854 h 1274618"/>
              <a:gd name="connsiteX19" fmla="*/ 203200 w 738909"/>
              <a:gd name="connsiteY19" fmla="*/ 803563 h 1274618"/>
              <a:gd name="connsiteX20" fmla="*/ 184727 w 738909"/>
              <a:gd name="connsiteY20" fmla="*/ 895927 h 1274618"/>
              <a:gd name="connsiteX21" fmla="*/ 166254 w 738909"/>
              <a:gd name="connsiteY21" fmla="*/ 951345 h 1274618"/>
              <a:gd name="connsiteX22" fmla="*/ 157018 w 738909"/>
              <a:gd name="connsiteY22" fmla="*/ 979054 h 1274618"/>
              <a:gd name="connsiteX23" fmla="*/ 147781 w 738909"/>
              <a:gd name="connsiteY23" fmla="*/ 1016000 h 1274618"/>
              <a:gd name="connsiteX24" fmla="*/ 110836 w 738909"/>
              <a:gd name="connsiteY24" fmla="*/ 1071418 h 1274618"/>
              <a:gd name="connsiteX25" fmla="*/ 92363 w 738909"/>
              <a:gd name="connsiteY25" fmla="*/ 1099127 h 1274618"/>
              <a:gd name="connsiteX26" fmla="*/ 73891 w 738909"/>
              <a:gd name="connsiteY26" fmla="*/ 1126836 h 1274618"/>
              <a:gd name="connsiteX27" fmla="*/ 46181 w 738909"/>
              <a:gd name="connsiteY27" fmla="*/ 1163781 h 1274618"/>
              <a:gd name="connsiteX28" fmla="*/ 9236 w 738909"/>
              <a:gd name="connsiteY28" fmla="*/ 1246909 h 1274618"/>
              <a:gd name="connsiteX29" fmla="*/ 0 w 738909"/>
              <a:gd name="connsiteY29" fmla="*/ 1274618 h 127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38909" h="1274618">
                <a:moveTo>
                  <a:pt x="738909" y="9236"/>
                </a:moveTo>
                <a:cubicBezTo>
                  <a:pt x="726594" y="6157"/>
                  <a:pt x="714657" y="0"/>
                  <a:pt x="701963" y="0"/>
                </a:cubicBezTo>
                <a:cubicBezTo>
                  <a:pt x="690366" y="0"/>
                  <a:pt x="650375" y="14117"/>
                  <a:pt x="637309" y="18472"/>
                </a:cubicBezTo>
                <a:cubicBezTo>
                  <a:pt x="570311" y="107805"/>
                  <a:pt x="635623" y="12608"/>
                  <a:pt x="600363" y="83127"/>
                </a:cubicBezTo>
                <a:cubicBezTo>
                  <a:pt x="595399" y="93056"/>
                  <a:pt x="586399" y="100692"/>
                  <a:pt x="581891" y="110836"/>
                </a:cubicBezTo>
                <a:cubicBezTo>
                  <a:pt x="573983" y="128630"/>
                  <a:pt x="569576" y="147781"/>
                  <a:pt x="563418" y="166254"/>
                </a:cubicBezTo>
                <a:lnTo>
                  <a:pt x="554181" y="193963"/>
                </a:lnTo>
                <a:cubicBezTo>
                  <a:pt x="551102" y="203199"/>
                  <a:pt x="554181" y="218593"/>
                  <a:pt x="544945" y="221672"/>
                </a:cubicBezTo>
                <a:lnTo>
                  <a:pt x="517236" y="230909"/>
                </a:lnTo>
                <a:cubicBezTo>
                  <a:pt x="483553" y="331963"/>
                  <a:pt x="539973" y="181600"/>
                  <a:pt x="480291" y="277090"/>
                </a:cubicBezTo>
                <a:cubicBezTo>
                  <a:pt x="469971" y="293602"/>
                  <a:pt x="467976" y="314036"/>
                  <a:pt x="461818" y="332509"/>
                </a:cubicBezTo>
                <a:lnTo>
                  <a:pt x="452581" y="360218"/>
                </a:lnTo>
                <a:cubicBezTo>
                  <a:pt x="440966" y="395063"/>
                  <a:pt x="438162" y="411583"/>
                  <a:pt x="406400" y="443345"/>
                </a:cubicBezTo>
                <a:cubicBezTo>
                  <a:pt x="374510" y="475235"/>
                  <a:pt x="378627" y="468505"/>
                  <a:pt x="350981" y="508000"/>
                </a:cubicBezTo>
                <a:cubicBezTo>
                  <a:pt x="338249" y="526188"/>
                  <a:pt x="314036" y="563418"/>
                  <a:pt x="314036" y="563418"/>
                </a:cubicBezTo>
                <a:cubicBezTo>
                  <a:pt x="306524" y="585956"/>
                  <a:pt x="304233" y="600930"/>
                  <a:pt x="286327" y="618836"/>
                </a:cubicBezTo>
                <a:cubicBezTo>
                  <a:pt x="278478" y="626685"/>
                  <a:pt x="267854" y="631151"/>
                  <a:pt x="258618" y="637309"/>
                </a:cubicBezTo>
                <a:lnTo>
                  <a:pt x="221672" y="748145"/>
                </a:lnTo>
                <a:lnTo>
                  <a:pt x="212436" y="775854"/>
                </a:lnTo>
                <a:cubicBezTo>
                  <a:pt x="209357" y="785090"/>
                  <a:pt x="205109" y="794016"/>
                  <a:pt x="203200" y="803563"/>
                </a:cubicBezTo>
                <a:cubicBezTo>
                  <a:pt x="197042" y="834351"/>
                  <a:pt x="194656" y="866141"/>
                  <a:pt x="184727" y="895927"/>
                </a:cubicBezTo>
                <a:lnTo>
                  <a:pt x="166254" y="951345"/>
                </a:lnTo>
                <a:cubicBezTo>
                  <a:pt x="163175" y="960581"/>
                  <a:pt x="159379" y="969609"/>
                  <a:pt x="157018" y="979054"/>
                </a:cubicBezTo>
                <a:cubicBezTo>
                  <a:pt x="153939" y="991369"/>
                  <a:pt x="153458" y="1004646"/>
                  <a:pt x="147781" y="1016000"/>
                </a:cubicBezTo>
                <a:cubicBezTo>
                  <a:pt x="137852" y="1035857"/>
                  <a:pt x="123151" y="1052945"/>
                  <a:pt x="110836" y="1071418"/>
                </a:cubicBezTo>
                <a:lnTo>
                  <a:pt x="92363" y="1099127"/>
                </a:lnTo>
                <a:cubicBezTo>
                  <a:pt x="86206" y="1108363"/>
                  <a:pt x="80552" y="1117956"/>
                  <a:pt x="73891" y="1126836"/>
                </a:cubicBezTo>
                <a:lnTo>
                  <a:pt x="46181" y="1163781"/>
                </a:lnTo>
                <a:cubicBezTo>
                  <a:pt x="24199" y="1229731"/>
                  <a:pt x="38510" y="1202998"/>
                  <a:pt x="9236" y="1246909"/>
                </a:cubicBezTo>
                <a:lnTo>
                  <a:pt x="0" y="1274618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8F57F3B1-E521-4FFB-92C2-6C5ABF17B6A2}"/>
              </a:ext>
            </a:extLst>
          </p:cNvPr>
          <p:cNvCxnSpPr>
            <a:endCxn id="5" idx="5"/>
          </p:cNvCxnSpPr>
          <p:nvPr/>
        </p:nvCxnSpPr>
        <p:spPr>
          <a:xfrm>
            <a:off x="7010400" y="3546764"/>
            <a:ext cx="665018" cy="40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F3BACBDF-1D82-4FCC-B4A8-ADD1C6DFC461}"/>
              </a:ext>
            </a:extLst>
          </p:cNvPr>
          <p:cNvCxnSpPr>
            <a:endCxn id="6" idx="13"/>
          </p:cNvCxnSpPr>
          <p:nvPr/>
        </p:nvCxnSpPr>
        <p:spPr>
          <a:xfrm rot="10800000">
            <a:off x="6945313" y="3519488"/>
            <a:ext cx="50800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AB2D90BC-5E4E-47FD-B8D5-D40A6D87674C}"/>
              </a:ext>
            </a:extLst>
          </p:cNvPr>
          <p:cNvCxnSpPr/>
          <p:nvPr/>
        </p:nvCxnSpPr>
        <p:spPr>
          <a:xfrm>
            <a:off x="2927927" y="3426691"/>
            <a:ext cx="3796147" cy="26785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DFF9609E-1787-4BA4-98CF-7760234601B7}"/>
              </a:ext>
            </a:extLst>
          </p:cNvPr>
          <p:cNvCxnSpPr/>
          <p:nvPr/>
        </p:nvCxnSpPr>
        <p:spPr>
          <a:xfrm>
            <a:off x="4812145" y="4461164"/>
            <a:ext cx="64654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29B337CB-AC39-4074-92CC-70F20D20ADB0}"/>
              </a:ext>
            </a:extLst>
          </p:cNvPr>
          <p:cNvCxnSpPr/>
          <p:nvPr/>
        </p:nvCxnSpPr>
        <p:spPr>
          <a:xfrm rot="10800000" flipV="1">
            <a:off x="6724074" y="2558473"/>
            <a:ext cx="1459344" cy="184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22C8CBE-6BA1-47AF-8719-E567952D95BF}"/>
              </a:ext>
            </a:extLst>
          </p:cNvPr>
          <p:cNvCxnSpPr/>
          <p:nvPr/>
        </p:nvCxnSpPr>
        <p:spPr>
          <a:xfrm rot="10800000">
            <a:off x="7453745" y="3138776"/>
            <a:ext cx="849745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A7D2556D-05E6-425F-A792-9BEA0B563963}"/>
              </a:ext>
            </a:extLst>
          </p:cNvPr>
          <p:cNvCxnSpPr/>
          <p:nvPr/>
        </p:nvCxnSpPr>
        <p:spPr>
          <a:xfrm>
            <a:off x="5578764" y="3138776"/>
            <a:ext cx="67425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E958802F-28F9-499C-9895-1BFA6D98A985}"/>
              </a:ext>
            </a:extLst>
          </p:cNvPr>
          <p:cNvCxnSpPr/>
          <p:nvPr/>
        </p:nvCxnSpPr>
        <p:spPr>
          <a:xfrm>
            <a:off x="4812145" y="4137891"/>
            <a:ext cx="64654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4398642A-0FBD-4A9D-84C3-8C40A2E939E8}"/>
              </a:ext>
            </a:extLst>
          </p:cNvPr>
          <p:cNvCxnSpPr/>
          <p:nvPr/>
        </p:nvCxnSpPr>
        <p:spPr>
          <a:xfrm>
            <a:off x="2419927" y="3805383"/>
            <a:ext cx="2392218" cy="6557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EA5CFDB1-FBFF-4D95-9FB8-765C0BEB97A5}"/>
              </a:ext>
            </a:extLst>
          </p:cNvPr>
          <p:cNvCxnSpPr/>
          <p:nvPr/>
        </p:nvCxnSpPr>
        <p:spPr>
          <a:xfrm flipV="1">
            <a:off x="2419927" y="2558473"/>
            <a:ext cx="4304147" cy="12469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551FCA76-5A6C-4D35-AE6D-92C52089863F}"/>
              </a:ext>
            </a:extLst>
          </p:cNvPr>
          <p:cNvCxnSpPr/>
          <p:nvPr/>
        </p:nvCxnSpPr>
        <p:spPr>
          <a:xfrm flipV="1">
            <a:off x="2471636" y="3140364"/>
            <a:ext cx="4982109" cy="6419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6F956BE4-F7F0-483B-A65D-4745D9568DED}"/>
              </a:ext>
            </a:extLst>
          </p:cNvPr>
          <p:cNvCxnSpPr/>
          <p:nvPr/>
        </p:nvCxnSpPr>
        <p:spPr>
          <a:xfrm flipV="1">
            <a:off x="2419927" y="3138776"/>
            <a:ext cx="3158837" cy="6666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16B8232E-C531-4AA1-BA2D-582EE909066C}"/>
              </a:ext>
            </a:extLst>
          </p:cNvPr>
          <p:cNvCxnSpPr/>
          <p:nvPr/>
        </p:nvCxnSpPr>
        <p:spPr>
          <a:xfrm>
            <a:off x="2471636" y="3782292"/>
            <a:ext cx="2340509" cy="3571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2E78C8B2-89F1-4495-BCB9-34FAB4151DF9}"/>
              </a:ext>
            </a:extLst>
          </p:cNvPr>
          <p:cNvSpPr/>
          <p:nvPr/>
        </p:nvSpPr>
        <p:spPr>
          <a:xfrm>
            <a:off x="4762500" y="4140200"/>
            <a:ext cx="696913" cy="85725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post colonoscopy.jpg">
            <a:extLst>
              <a:ext uri="{FF2B5EF4-FFF2-40B4-BE49-F238E27FC236}">
                <a16:creationId xmlns="" xmlns:a16="http://schemas.microsoft.com/office/drawing/2014/main" id="{2A52AD52-7A7C-47D0-AC6F-81772B7E58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87" t="-339" r="3002" b="8331"/>
          <a:stretch>
            <a:fillRect/>
          </a:stretch>
        </p:blipFill>
        <p:spPr>
          <a:xfrm>
            <a:off x="3381375" y="1073074"/>
            <a:ext cx="4581525" cy="5451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7891" name="TextBox 2">
            <a:extLst>
              <a:ext uri="{FF2B5EF4-FFF2-40B4-BE49-F238E27FC236}">
                <a16:creationId xmlns="" xmlns:a16="http://schemas.microsoft.com/office/drawing/2014/main" id="{C50D04C9-E301-478B-A683-C4202C709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457200"/>
            <a:ext cx="74199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Is the air inside or outside the bowel loops?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181343CB-8E03-4975-BD54-E986811151BE}"/>
              </a:ext>
            </a:extLst>
          </p:cNvPr>
          <p:cNvCxnSpPr/>
          <p:nvPr/>
        </p:nvCxnSpPr>
        <p:spPr>
          <a:xfrm>
            <a:off x="3733800" y="1411307"/>
            <a:ext cx="457200" cy="3603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B6B2A255-A269-4D31-8559-68152C900EC8}"/>
              </a:ext>
            </a:extLst>
          </p:cNvPr>
          <p:cNvCxnSpPr/>
          <p:nvPr/>
        </p:nvCxnSpPr>
        <p:spPr>
          <a:xfrm>
            <a:off x="3524250" y="2314575"/>
            <a:ext cx="43815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post colonoscopy.jpg">
            <a:extLst>
              <a:ext uri="{FF2B5EF4-FFF2-40B4-BE49-F238E27FC236}">
                <a16:creationId xmlns="" xmlns:a16="http://schemas.microsoft.com/office/drawing/2014/main" id="{34445DD6-2456-4734-B338-ACF1E64412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87" t="-339" r="3002" b="8331"/>
          <a:stretch>
            <a:fillRect/>
          </a:stretch>
        </p:blipFill>
        <p:spPr>
          <a:xfrm>
            <a:off x="4191000" y="417292"/>
            <a:ext cx="4581525" cy="5451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8915" name="TextBox 2">
            <a:extLst>
              <a:ext uri="{FF2B5EF4-FFF2-40B4-BE49-F238E27FC236}">
                <a16:creationId xmlns="" xmlns:a16="http://schemas.microsoft.com/office/drawing/2014/main" id="{6C05A7DA-37E7-43B4-A2F6-B9F136B60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2166938"/>
            <a:ext cx="3816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It is outside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(pneumoperitonium</a:t>
            </a:r>
            <a:r>
              <a:rPr lang="en-US" altLang="en-US" sz="3200" b="1">
                <a:latin typeface="Arial" panose="020B0604020202020204" pitchFamily="34" charset="0"/>
              </a:rPr>
              <a:t>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BC34F470-5C44-4CA2-A525-84F11FDCC31B}"/>
              </a:ext>
            </a:extLst>
          </p:cNvPr>
          <p:cNvCxnSpPr/>
          <p:nvPr/>
        </p:nvCxnSpPr>
        <p:spPr>
          <a:xfrm>
            <a:off x="4599997" y="646545"/>
            <a:ext cx="457200" cy="3603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98B93095-C993-4AD5-BE36-D06726EFDFD1}"/>
              </a:ext>
            </a:extLst>
          </p:cNvPr>
          <p:cNvCxnSpPr/>
          <p:nvPr/>
        </p:nvCxnSpPr>
        <p:spPr>
          <a:xfrm>
            <a:off x="4380922" y="1551709"/>
            <a:ext cx="43815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عنوان 1">
            <a:extLst>
              <a:ext uri="{FF2B5EF4-FFF2-40B4-BE49-F238E27FC236}">
                <a16:creationId xmlns="" xmlns:a16="http://schemas.microsoft.com/office/drawing/2014/main" id="{1335826A-48D0-476A-9709-406B19ACD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b="1">
                <a:ea typeface="MS PGothic" pitchFamily="34" charset="-128"/>
              </a:rPr>
              <a:t>Fluoroscopy </a:t>
            </a:r>
            <a:endParaRPr lang="ar-SA" sz="7200" b="1">
              <a:cs typeface="Times New Roman" pitchFamily="18" charset="0"/>
            </a:endParaRPr>
          </a:p>
        </p:txBody>
      </p:sp>
      <p:sp>
        <p:nvSpPr>
          <p:cNvPr id="40963" name="مربع نص 3">
            <a:extLst>
              <a:ext uri="{FF2B5EF4-FFF2-40B4-BE49-F238E27FC236}">
                <a16:creationId xmlns="" xmlns:a16="http://schemas.microsoft.com/office/drawing/2014/main" id="{AF310B52-2E5C-45D4-BC2D-C42A0B460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5757863"/>
            <a:ext cx="20399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latin typeface="Arial" panose="020B0604020202020204" pitchFamily="34" charset="0"/>
              </a:rPr>
              <a:t>X-RAY</a:t>
            </a:r>
            <a:endParaRPr lang="ar-SA" altLang="en-US" sz="4400" b="1">
              <a:latin typeface="Arial" panose="020B0604020202020204" pitchFamily="34" charset="0"/>
            </a:endParaRPr>
          </a:p>
        </p:txBody>
      </p:sp>
      <p:sp>
        <p:nvSpPr>
          <p:cNvPr id="40964" name="مربع نص 4">
            <a:extLst>
              <a:ext uri="{FF2B5EF4-FFF2-40B4-BE49-F238E27FC236}">
                <a16:creationId xmlns="" xmlns:a16="http://schemas.microsoft.com/office/drawing/2014/main" id="{DF26DCEE-F6F7-43CD-AFAC-C449D7F93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638" y="3406775"/>
            <a:ext cx="6318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>
                <a:latin typeface="Arial" panose="020B0604020202020204" pitchFamily="34" charset="0"/>
              </a:rPr>
              <a:t>+</a:t>
            </a:r>
            <a:endParaRPr lang="ar-SA" altLang="en-US" sz="6000" b="1">
              <a:latin typeface="Arial" panose="020B0604020202020204" pitchFamily="34" charset="0"/>
            </a:endParaRPr>
          </a:p>
        </p:txBody>
      </p:sp>
      <p:sp>
        <p:nvSpPr>
          <p:cNvPr id="40965" name="مربع نص 5">
            <a:extLst>
              <a:ext uri="{FF2B5EF4-FFF2-40B4-BE49-F238E27FC236}">
                <a16:creationId xmlns="" xmlns:a16="http://schemas.microsoft.com/office/drawing/2014/main" id="{8069BD98-8349-4C12-9464-0552CAD0B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0" y="5419725"/>
            <a:ext cx="33178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latin typeface="Arial" panose="020B0604020202020204" pitchFamily="34" charset="0"/>
              </a:rPr>
              <a:t>ORAL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latin typeface="Arial" panose="020B0604020202020204" pitchFamily="34" charset="0"/>
              </a:rPr>
              <a:t>CONTRAST</a:t>
            </a:r>
          </a:p>
        </p:txBody>
      </p:sp>
      <p:pic>
        <p:nvPicPr>
          <p:cNvPr id="26632" name="Picture 8" descr="http://www.theodoregray.com/periodictabledisplay/Samples/056.2/s9.JPG">
            <a:extLst>
              <a:ext uri="{FF2B5EF4-FFF2-40B4-BE49-F238E27FC236}">
                <a16:creationId xmlns="" xmlns:a16="http://schemas.microsoft.com/office/drawing/2014/main" id="{4A575BE0-9A18-4D3A-832A-E57893893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9236" y="1690256"/>
            <a:ext cx="2872509" cy="36009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 descr="http://oranaradiology.boswebsystems.com/Flouro-2.jpg">
            <a:extLst>
              <a:ext uri="{FF2B5EF4-FFF2-40B4-BE49-F238E27FC236}">
                <a16:creationId xmlns="" xmlns:a16="http://schemas.microsoft.com/office/drawing/2014/main" id="{10D0B0EF-7BC5-4AD7-8D2B-DA501464D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093" y="1690256"/>
            <a:ext cx="3134888" cy="36009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عنصر نائب للمحتوى 2">
            <a:extLst>
              <a:ext uri="{FF2B5EF4-FFF2-40B4-BE49-F238E27FC236}">
                <a16:creationId xmlns="" xmlns:a16="http://schemas.microsoft.com/office/drawing/2014/main" id="{3E59835D-A8EB-425A-96FC-3FF015827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25" y="1149350"/>
            <a:ext cx="8229600" cy="379095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3200" b="1"/>
              <a:t>Barium swallow --------------&gt;	Esophagus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3200" b="1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3200" b="1"/>
              <a:t>Barium meal  ------------------&gt;	Stomach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3200" b="1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3200" b="1"/>
              <a:t>Barium follow through -----&gt;	Small bowel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3200" b="1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3200" b="1"/>
              <a:t>Barium enema ----------------&gt;	Large bowel</a:t>
            </a:r>
            <a:endParaRPr lang="ar-SA" altLang="en-US" sz="3200" b="1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A2D8B1DB-37C1-47A9-8C8F-E0E9934C3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39775"/>
            <a:ext cx="8229600" cy="5691188"/>
          </a:xfrm>
        </p:spPr>
        <p:txBody>
          <a:bodyPr rtlCol="1">
            <a:normAutofit/>
          </a:bodyPr>
          <a:lstStyle/>
          <a:p>
            <a:pPr marL="41148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3600" b="1" u="sng" dirty="0"/>
              <a:t>ADVANTAGES</a:t>
            </a:r>
            <a:r>
              <a:rPr lang="en-US" sz="2400" u="sng" dirty="0"/>
              <a:t>: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Available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Relatively cheap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/>
              <a:t>Excellent</a:t>
            </a:r>
            <a:r>
              <a:rPr lang="en-US" dirty="0"/>
              <a:t> in evaluation the bowel </a:t>
            </a:r>
            <a:r>
              <a:rPr lang="en-US" b="1" dirty="0"/>
              <a:t>lumen and mucosa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  <a:p>
            <a:pPr marL="41148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3600" b="1" u="sng" dirty="0"/>
              <a:t>DISADVANTAGES</a:t>
            </a:r>
            <a:r>
              <a:rPr lang="en-US" sz="2800" u="sng" dirty="0"/>
              <a:t>: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Radiation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Poor in evaluating extra luminal pathologies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SA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F9A47299-2634-47BB-B6AC-D1C7ED476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34975"/>
            <a:ext cx="8229600" cy="5691188"/>
          </a:xfrm>
        </p:spPr>
        <p:txBody>
          <a:bodyPr rtlCol="1">
            <a:normAutofit fontScale="85000"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3600" b="1" u="sng" dirty="0"/>
              <a:t>INDICATIONS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Assessing the mucosal outline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Abdominal pain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Gastro esophageal reflux 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Masses 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Inflammatory bowel diseases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Post surgical, leak </a:t>
            </a:r>
          </a:p>
          <a:p>
            <a:pPr marL="4114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  <a:p>
            <a:pPr marL="41148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3600" b="1" u="sng" dirty="0"/>
              <a:t>CONTRAINDICATIONS: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Pregnancy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Bowel obstruction 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Bowel perforation (with barium type of contrast)</a:t>
            </a:r>
            <a:endParaRPr lang="ar-SA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وان 1">
            <a:extLst>
              <a:ext uri="{FF2B5EF4-FFF2-40B4-BE49-F238E27FC236}">
                <a16:creationId xmlns="" xmlns:a16="http://schemas.microsoft.com/office/drawing/2014/main" id="{53FE303F-5D4D-4E61-80CE-DCE628F33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4925"/>
            <a:ext cx="8229600" cy="3397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What radiological modalities are </a:t>
            </a:r>
            <a:r>
              <a:rPr lang="en-US" b="1" dirty="0">
                <a:solidFill>
                  <a:schemeClr val="tx2">
                    <a:satMod val="200000"/>
                  </a:schemeClr>
                </a:solidFill>
              </a:rPr>
              <a:t>GOOD</a:t>
            </a: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 in imaging the abdomen mainly the </a:t>
            </a:r>
            <a:r>
              <a:rPr lang="en-US" b="1" dirty="0">
                <a:solidFill>
                  <a:schemeClr val="tx2">
                    <a:satMod val="200000"/>
                  </a:schemeClr>
                </a:solidFill>
              </a:rPr>
              <a:t>GI tract</a:t>
            </a: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? </a:t>
            </a:r>
            <a:endParaRPr lang="ar-SA" dirty="0">
              <a:solidFill>
                <a:schemeClr val="tx2">
                  <a:satMod val="20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F73F74-8218-4526-81E6-029EE141D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188" y="5751513"/>
            <a:ext cx="5164137" cy="9001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satMod val="200000"/>
                  </a:schemeClr>
                </a:solidFill>
              </a:rPr>
              <a:t>BARIUM SWALLOW</a:t>
            </a:r>
          </a:p>
        </p:txBody>
      </p:sp>
      <p:pic>
        <p:nvPicPr>
          <p:cNvPr id="139266" name="Picture 2" descr="http://www.provimaging.com/Portals/41222/images/barium-swallow-esophagram-exam.jpg">
            <a:extLst>
              <a:ext uri="{FF2B5EF4-FFF2-40B4-BE49-F238E27FC236}">
                <a16:creationId xmlns="" xmlns:a16="http://schemas.microsoft.com/office/drawing/2014/main" id="{169211BB-B651-48F1-9D9A-ABB7D0AF3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 l="19411" r="18218" b="2444"/>
          <a:stretch>
            <a:fillRect/>
          </a:stretch>
        </p:blipFill>
        <p:spPr bwMode="auto">
          <a:xfrm>
            <a:off x="2743201" y="217534"/>
            <a:ext cx="3306618" cy="55343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ابو عايد\Desktop\stomach\_K4811128__1119042149\img006.jpg">
            <a:extLst>
              <a:ext uri="{FF2B5EF4-FFF2-40B4-BE49-F238E27FC236}">
                <a16:creationId xmlns="" xmlns:a16="http://schemas.microsoft.com/office/drawing/2014/main" id="{7D93A5FA-150C-441E-BE70-79C4C1457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l="14445" t="4207" r="14444" b="6682"/>
          <a:stretch/>
        </p:blipFill>
        <p:spPr bwMode="auto">
          <a:xfrm>
            <a:off x="1385454" y="515648"/>
            <a:ext cx="5735781" cy="52223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6083" name="TextBox 2">
            <a:extLst>
              <a:ext uri="{FF2B5EF4-FFF2-40B4-BE49-F238E27FC236}">
                <a16:creationId xmlns="" xmlns:a16="http://schemas.microsoft.com/office/drawing/2014/main" id="{C4C3DA98-4154-4764-8A81-D299E3614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238" y="5951538"/>
            <a:ext cx="4794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latin typeface="Arial" panose="020B0604020202020204" pitchFamily="34" charset="0"/>
              </a:rPr>
              <a:t>BARIUM MEAL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1">
            <a:extLst>
              <a:ext uri="{FF2B5EF4-FFF2-40B4-BE49-F238E27FC236}">
                <a16:creationId xmlns="" xmlns:a16="http://schemas.microsoft.com/office/drawing/2014/main" id="{4D1021CA-99CE-4094-B0C1-BC4153FE3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5997575"/>
            <a:ext cx="741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latin typeface="Arial" panose="020B0604020202020204" pitchFamily="34" charset="0"/>
              </a:rPr>
              <a:t>BARIUM FOLLOW THROUGH</a:t>
            </a:r>
          </a:p>
        </p:txBody>
      </p:sp>
      <p:pic>
        <p:nvPicPr>
          <p:cNvPr id="141314" name="Picture 2" descr="http://www.gastrohep.com/images_pdfs/images/medium/05-02.jpg">
            <a:extLst>
              <a:ext uri="{FF2B5EF4-FFF2-40B4-BE49-F238E27FC236}">
                <a16:creationId xmlns="" xmlns:a16="http://schemas.microsoft.com/office/drawing/2014/main" id="{D3E4CC59-D844-4660-8606-493706801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9636" y="273857"/>
            <a:ext cx="5015346" cy="56004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="" xmlns:a16="http://schemas.microsoft.com/office/drawing/2014/main" id="{0B987557-2279-46AD-A2DD-B0AB96D51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850" y="6021388"/>
            <a:ext cx="6067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latin typeface="Arial" panose="020B0604020202020204" pitchFamily="34" charset="0"/>
              </a:rPr>
              <a:t>BARIUM ENEMA</a:t>
            </a:r>
          </a:p>
        </p:txBody>
      </p:sp>
      <p:pic>
        <p:nvPicPr>
          <p:cNvPr id="142338" name="Picture 2" descr="http://farm5.static.flickr.com/4081/4889510679_55077441f6.jpg">
            <a:extLst>
              <a:ext uri="{FF2B5EF4-FFF2-40B4-BE49-F238E27FC236}">
                <a16:creationId xmlns="" xmlns:a16="http://schemas.microsoft.com/office/drawing/2014/main" id="{1FA755BB-F090-4221-B60F-D7BCDF8A9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3682" y="288347"/>
            <a:ext cx="5293591" cy="5558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مجموعة 1">
            <a:extLst>
              <a:ext uri="{FF2B5EF4-FFF2-40B4-BE49-F238E27FC236}">
                <a16:creationId xmlns="" xmlns:a16="http://schemas.microsoft.com/office/drawing/2014/main" id="{16C2025F-F6EB-4BE2-B0A2-00B6C0CD5BFD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527050"/>
            <a:ext cx="5319712" cy="6330950"/>
            <a:chOff x="2819400" y="304800"/>
            <a:chExt cx="5319713" cy="6330950"/>
          </a:xfrm>
        </p:grpSpPr>
        <p:pic>
          <p:nvPicPr>
            <p:cNvPr id="49156" name="Picture 2" descr="ser807img00004.jpg">
              <a:extLst>
                <a:ext uri="{FF2B5EF4-FFF2-40B4-BE49-F238E27FC236}">
                  <a16:creationId xmlns="" xmlns:a16="http://schemas.microsoft.com/office/drawing/2014/main" id="{97D70A33-7886-4ACB-BA81-0CE66B653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-3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304800"/>
              <a:ext cx="5319713" cy="6330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58DD6D73-E4D1-4625-B93C-0C0F123FC2DD}"/>
                </a:ext>
              </a:extLst>
            </p:cNvPr>
            <p:cNvSpPr/>
            <p:nvPr/>
          </p:nvSpPr>
          <p:spPr>
            <a:xfrm>
              <a:off x="5410200" y="5715000"/>
              <a:ext cx="228600" cy="2286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1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9134F321-E1DC-47E2-B40D-4A9C48CD4195}"/>
                </a:ext>
              </a:extLst>
            </p:cNvPr>
            <p:cNvSpPr/>
            <p:nvPr/>
          </p:nvSpPr>
          <p:spPr>
            <a:xfrm>
              <a:off x="5638801" y="3886200"/>
              <a:ext cx="228600" cy="2286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2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C3843E9D-43CE-4976-A1E7-EAC10BD3CA25}"/>
                </a:ext>
              </a:extLst>
            </p:cNvPr>
            <p:cNvSpPr/>
            <p:nvPr/>
          </p:nvSpPr>
          <p:spPr>
            <a:xfrm>
              <a:off x="7239001" y="2514600"/>
              <a:ext cx="228600" cy="2286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3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A6510D5D-8CB6-4CB4-8522-F850B9C26D91}"/>
                </a:ext>
              </a:extLst>
            </p:cNvPr>
            <p:cNvSpPr/>
            <p:nvPr/>
          </p:nvSpPr>
          <p:spPr>
            <a:xfrm>
              <a:off x="7162801" y="1295400"/>
              <a:ext cx="228600" cy="2286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4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E8F5AD67-444B-4063-8578-D821FD59A223}"/>
                </a:ext>
              </a:extLst>
            </p:cNvPr>
            <p:cNvSpPr/>
            <p:nvPr/>
          </p:nvSpPr>
          <p:spPr>
            <a:xfrm>
              <a:off x="5181600" y="1371600"/>
              <a:ext cx="304800" cy="2286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5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F1DBC329-92DA-48DA-B77A-E9CC4AA3EB21}"/>
                </a:ext>
              </a:extLst>
            </p:cNvPr>
            <p:cNvSpPr/>
            <p:nvPr/>
          </p:nvSpPr>
          <p:spPr>
            <a:xfrm>
              <a:off x="3810000" y="1752600"/>
              <a:ext cx="228600" cy="2286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6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93F42C33-F2BA-46BD-B68A-DBAA9FDFCB3E}"/>
                </a:ext>
              </a:extLst>
            </p:cNvPr>
            <p:cNvSpPr/>
            <p:nvPr/>
          </p:nvSpPr>
          <p:spPr>
            <a:xfrm>
              <a:off x="3505200" y="3200400"/>
              <a:ext cx="228600" cy="2286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7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A3FED5E4-B9AF-4F25-9AB6-6B8DEF6D901E}"/>
                </a:ext>
              </a:extLst>
            </p:cNvPr>
            <p:cNvSpPr/>
            <p:nvPr/>
          </p:nvSpPr>
          <p:spPr>
            <a:xfrm>
              <a:off x="4343400" y="4724400"/>
              <a:ext cx="228600" cy="2286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8</a:t>
              </a:r>
            </a:p>
          </p:txBody>
        </p:sp>
      </p:grpSp>
      <p:sp>
        <p:nvSpPr>
          <p:cNvPr id="49155" name="مربع نص 2">
            <a:extLst>
              <a:ext uri="{FF2B5EF4-FFF2-40B4-BE49-F238E27FC236}">
                <a16:creationId xmlns="" xmlns:a16="http://schemas.microsoft.com/office/drawing/2014/main" id="{B277F5B8-63A0-486E-90AA-6991E7D7A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341438"/>
            <a:ext cx="20875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What type of this study?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er807img00004.jpg">
            <a:extLst>
              <a:ext uri="{FF2B5EF4-FFF2-40B4-BE49-F238E27FC236}">
                <a16:creationId xmlns="" xmlns:a16="http://schemas.microsoft.com/office/drawing/2014/main" id="{EC521E4C-8B2C-4B85-ADB5-69827CEEEFD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"/>
            <a:ext cx="5319713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0FA73497-FFFD-465E-A8EC-65F4F7F5B9C0}"/>
              </a:ext>
            </a:extLst>
          </p:cNvPr>
          <p:cNvSpPr/>
          <p:nvPr/>
        </p:nvSpPr>
        <p:spPr>
          <a:xfrm>
            <a:off x="5410200" y="57150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7057F56B-C137-41DE-A929-68C0B511E713}"/>
              </a:ext>
            </a:extLst>
          </p:cNvPr>
          <p:cNvSpPr/>
          <p:nvPr/>
        </p:nvSpPr>
        <p:spPr>
          <a:xfrm>
            <a:off x="5638800" y="38862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61D389EB-CB16-4313-B1C7-0063CC5488F1}"/>
              </a:ext>
            </a:extLst>
          </p:cNvPr>
          <p:cNvSpPr/>
          <p:nvPr/>
        </p:nvSpPr>
        <p:spPr>
          <a:xfrm>
            <a:off x="7162800" y="25146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F23452D4-1D60-400C-804D-CDA34C269FAB}"/>
              </a:ext>
            </a:extLst>
          </p:cNvPr>
          <p:cNvSpPr/>
          <p:nvPr/>
        </p:nvSpPr>
        <p:spPr>
          <a:xfrm>
            <a:off x="7086600" y="1219200"/>
            <a:ext cx="228600" cy="304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8CD59D40-C900-4D6E-8025-BA961387560A}"/>
              </a:ext>
            </a:extLst>
          </p:cNvPr>
          <p:cNvSpPr/>
          <p:nvPr/>
        </p:nvSpPr>
        <p:spPr>
          <a:xfrm>
            <a:off x="5181600" y="1371600"/>
            <a:ext cx="3048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5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702BE24C-5A66-4BD7-9D06-9DB4ECD4C1EE}"/>
              </a:ext>
            </a:extLst>
          </p:cNvPr>
          <p:cNvSpPr/>
          <p:nvPr/>
        </p:nvSpPr>
        <p:spPr>
          <a:xfrm>
            <a:off x="3733800" y="17526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6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3DAA2174-6481-48BB-872C-4C9F6D8DD063}"/>
              </a:ext>
            </a:extLst>
          </p:cNvPr>
          <p:cNvSpPr/>
          <p:nvPr/>
        </p:nvSpPr>
        <p:spPr>
          <a:xfrm>
            <a:off x="3505200" y="32004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7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182306E1-0124-42B2-A982-2299107294EC}"/>
              </a:ext>
            </a:extLst>
          </p:cNvPr>
          <p:cNvSpPr/>
          <p:nvPr/>
        </p:nvSpPr>
        <p:spPr>
          <a:xfrm>
            <a:off x="4343400" y="47244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8</a:t>
            </a:r>
          </a:p>
        </p:txBody>
      </p:sp>
      <p:sp>
        <p:nvSpPr>
          <p:cNvPr id="50187" name="TextBox 11">
            <a:extLst>
              <a:ext uri="{FF2B5EF4-FFF2-40B4-BE49-F238E27FC236}">
                <a16:creationId xmlns="" xmlns:a16="http://schemas.microsoft.com/office/drawing/2014/main" id="{83DE3E87-60CB-43CB-8B20-2017A3E12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57400"/>
            <a:ext cx="2438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Calibri" panose="020F0502020204030204" pitchFamily="34" charset="0"/>
              <a:buAutoNum type="arabicPeriod"/>
            </a:pPr>
            <a:r>
              <a:rPr lang="en-US" altLang="en-US" sz="2000">
                <a:latin typeface="Calibri" panose="020F0502020204030204" pitchFamily="34" charset="0"/>
                <a:cs typeface="Arial" panose="020B0604020202020204" pitchFamily="34" charset="0"/>
              </a:rPr>
              <a:t>Rectum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Calibri" panose="020F0502020204030204" pitchFamily="34" charset="0"/>
              <a:buAutoNum type="arabicPeriod"/>
            </a:pPr>
            <a:r>
              <a:rPr lang="en-US" altLang="en-US" sz="2000">
                <a:latin typeface="Calibri" panose="020F0502020204030204" pitchFamily="34" charset="0"/>
                <a:cs typeface="Arial" panose="020B0604020202020204" pitchFamily="34" charset="0"/>
              </a:rPr>
              <a:t>Sigmoid colon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Calibri" panose="020F0502020204030204" pitchFamily="34" charset="0"/>
              <a:buAutoNum type="arabicPeriod"/>
            </a:pPr>
            <a:r>
              <a:rPr lang="en-US" altLang="en-US" sz="2000">
                <a:latin typeface="Calibri" panose="020F0502020204030204" pitchFamily="34" charset="0"/>
                <a:cs typeface="Arial" panose="020B0604020202020204" pitchFamily="34" charset="0"/>
              </a:rPr>
              <a:t>Descending colon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Calibri" panose="020F0502020204030204" pitchFamily="34" charset="0"/>
              <a:buAutoNum type="arabicPeriod"/>
            </a:pPr>
            <a:r>
              <a:rPr lang="en-US" altLang="en-US" sz="2000">
                <a:latin typeface="Calibri" panose="020F0502020204030204" pitchFamily="34" charset="0"/>
                <a:cs typeface="Arial" panose="020B0604020202020204" pitchFamily="34" charset="0"/>
              </a:rPr>
              <a:t>Splenic flexure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Calibri" panose="020F0502020204030204" pitchFamily="34" charset="0"/>
              <a:buAutoNum type="arabicPeriod"/>
            </a:pPr>
            <a:r>
              <a:rPr lang="en-US" altLang="en-US" sz="2000">
                <a:latin typeface="Calibri" panose="020F0502020204030204" pitchFamily="34" charset="0"/>
                <a:cs typeface="Arial" panose="020B0604020202020204" pitchFamily="34" charset="0"/>
              </a:rPr>
              <a:t>Transverse colon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Calibri" panose="020F0502020204030204" pitchFamily="34" charset="0"/>
              <a:buAutoNum type="arabicPeriod"/>
            </a:pPr>
            <a:r>
              <a:rPr lang="en-US" altLang="en-US" sz="2000">
                <a:latin typeface="Calibri" panose="020F0502020204030204" pitchFamily="34" charset="0"/>
                <a:cs typeface="Arial" panose="020B0604020202020204" pitchFamily="34" charset="0"/>
              </a:rPr>
              <a:t>Hepatic flexure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Calibri" panose="020F0502020204030204" pitchFamily="34" charset="0"/>
              <a:buAutoNum type="arabicPeriod"/>
            </a:pPr>
            <a:r>
              <a:rPr lang="en-US" altLang="en-US" sz="2000">
                <a:latin typeface="Calibri" panose="020F0502020204030204" pitchFamily="34" charset="0"/>
                <a:cs typeface="Arial" panose="020B0604020202020204" pitchFamily="34" charset="0"/>
              </a:rPr>
              <a:t>Ascending colon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Calibri" panose="020F0502020204030204" pitchFamily="34" charset="0"/>
              <a:buAutoNum type="arabicPeriod"/>
            </a:pPr>
            <a:r>
              <a:rPr lang="en-US" altLang="en-US" sz="2000">
                <a:latin typeface="Calibri" panose="020F0502020204030204" pitchFamily="34" charset="0"/>
                <a:cs typeface="Arial" panose="020B0604020202020204" pitchFamily="34" charset="0"/>
              </a:rPr>
              <a:t>cecum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http://dc338.4shared.com/doc/drR9Fq69/preview_html_2cb5b7b9.jpg">
            <a:extLst>
              <a:ext uri="{FF2B5EF4-FFF2-40B4-BE49-F238E27FC236}">
                <a16:creationId xmlns="" xmlns:a16="http://schemas.microsoft.com/office/drawing/2014/main" id="{44488A44-AC62-495D-92B8-5A319CDBD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 l="51049"/>
          <a:stretch>
            <a:fillRect/>
          </a:stretch>
        </p:blipFill>
        <p:spPr bwMode="auto">
          <a:xfrm>
            <a:off x="1902691" y="1101145"/>
            <a:ext cx="5070764" cy="54691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1203" name="TextBox 2">
            <a:extLst>
              <a:ext uri="{FF2B5EF4-FFF2-40B4-BE49-F238E27FC236}">
                <a16:creationId xmlns="" xmlns:a16="http://schemas.microsoft.com/office/drawing/2014/main" id="{E5AD6301-1B41-4420-B147-926024FAD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77813"/>
            <a:ext cx="62992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latin typeface="Arial" panose="020B0604020202020204" pitchFamily="34" charset="0"/>
              </a:rPr>
              <a:t>What is abnormal here?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http://dc338.4shared.com/doc/drR9Fq69/preview_html_2cb5b7b9.jpg">
            <a:extLst>
              <a:ext uri="{FF2B5EF4-FFF2-40B4-BE49-F238E27FC236}">
                <a16:creationId xmlns="" xmlns:a16="http://schemas.microsoft.com/office/drawing/2014/main" id="{2EE16513-381E-4827-9A65-0E39D0675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 l="51049"/>
          <a:stretch>
            <a:fillRect/>
          </a:stretch>
        </p:blipFill>
        <p:spPr bwMode="auto">
          <a:xfrm>
            <a:off x="2189812" y="489527"/>
            <a:ext cx="4728224" cy="50997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2227" name="TextBox 2">
            <a:extLst>
              <a:ext uri="{FF2B5EF4-FFF2-40B4-BE49-F238E27FC236}">
                <a16:creationId xmlns="" xmlns:a16="http://schemas.microsoft.com/office/drawing/2014/main" id="{F1EF489B-0265-44B7-9590-429CBC0B2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800" y="5818188"/>
            <a:ext cx="629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latin typeface="Arial" panose="020B0604020202020204" pitchFamily="34" charset="0"/>
              </a:rPr>
              <a:t>Peptic ulcer disease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="" xmlns:a16="http://schemas.microsoft.com/office/drawing/2014/main" id="{77586BCA-7C1F-4AC3-AE2D-897C7969B8A0}"/>
              </a:ext>
            </a:extLst>
          </p:cNvPr>
          <p:cNvSpPr/>
          <p:nvPr/>
        </p:nvSpPr>
        <p:spPr>
          <a:xfrm>
            <a:off x="3826276" y="2192784"/>
            <a:ext cx="1094912" cy="1287263"/>
          </a:xfrm>
          <a:custGeom>
            <a:avLst/>
            <a:gdLst>
              <a:gd name="connsiteX0" fmla="*/ 941033 w 1094912"/>
              <a:gd name="connsiteY0" fmla="*/ 0 h 1287263"/>
              <a:gd name="connsiteX1" fmla="*/ 1020932 w 1094912"/>
              <a:gd name="connsiteY1" fmla="*/ 115410 h 1287263"/>
              <a:gd name="connsiteX2" fmla="*/ 1083075 w 1094912"/>
              <a:gd name="connsiteY2" fmla="*/ 257453 h 1287263"/>
              <a:gd name="connsiteX3" fmla="*/ 1091953 w 1094912"/>
              <a:gd name="connsiteY3" fmla="*/ 461639 h 1287263"/>
              <a:gd name="connsiteX4" fmla="*/ 1074198 w 1094912"/>
              <a:gd name="connsiteY4" fmla="*/ 577049 h 1287263"/>
              <a:gd name="connsiteX5" fmla="*/ 976543 w 1094912"/>
              <a:gd name="connsiteY5" fmla="*/ 532661 h 1287263"/>
              <a:gd name="connsiteX6" fmla="*/ 878889 w 1094912"/>
              <a:gd name="connsiteY6" fmla="*/ 532661 h 1287263"/>
              <a:gd name="connsiteX7" fmla="*/ 790112 w 1094912"/>
              <a:gd name="connsiteY7" fmla="*/ 612560 h 1287263"/>
              <a:gd name="connsiteX8" fmla="*/ 763479 w 1094912"/>
              <a:gd name="connsiteY8" fmla="*/ 781235 h 1287263"/>
              <a:gd name="connsiteX9" fmla="*/ 807868 w 1094912"/>
              <a:gd name="connsiteY9" fmla="*/ 852257 h 1287263"/>
              <a:gd name="connsiteX10" fmla="*/ 861134 w 1094912"/>
              <a:gd name="connsiteY10" fmla="*/ 861134 h 1287263"/>
              <a:gd name="connsiteX11" fmla="*/ 887767 w 1094912"/>
              <a:gd name="connsiteY11" fmla="*/ 887767 h 1287263"/>
              <a:gd name="connsiteX12" fmla="*/ 843378 w 1094912"/>
              <a:gd name="connsiteY12" fmla="*/ 914400 h 1287263"/>
              <a:gd name="connsiteX13" fmla="*/ 719091 w 1094912"/>
              <a:gd name="connsiteY13" fmla="*/ 914400 h 1287263"/>
              <a:gd name="connsiteX14" fmla="*/ 550415 w 1094912"/>
              <a:gd name="connsiteY14" fmla="*/ 923278 h 1287263"/>
              <a:gd name="connsiteX15" fmla="*/ 390617 w 1094912"/>
              <a:gd name="connsiteY15" fmla="*/ 976544 h 1287263"/>
              <a:gd name="connsiteX16" fmla="*/ 213064 w 1094912"/>
              <a:gd name="connsiteY16" fmla="*/ 1074199 h 1287263"/>
              <a:gd name="connsiteX17" fmla="*/ 0 w 1094912"/>
              <a:gd name="connsiteY17" fmla="*/ 1287263 h 1287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94912" h="1287263">
                <a:moveTo>
                  <a:pt x="941033" y="0"/>
                </a:moveTo>
                <a:cubicBezTo>
                  <a:pt x="969145" y="36250"/>
                  <a:pt x="997258" y="72501"/>
                  <a:pt x="1020932" y="115410"/>
                </a:cubicBezTo>
                <a:cubicBezTo>
                  <a:pt x="1044606" y="158319"/>
                  <a:pt x="1071238" y="199748"/>
                  <a:pt x="1083075" y="257453"/>
                </a:cubicBezTo>
                <a:cubicBezTo>
                  <a:pt x="1094912" y="315158"/>
                  <a:pt x="1093432" y="408373"/>
                  <a:pt x="1091953" y="461639"/>
                </a:cubicBezTo>
                <a:cubicBezTo>
                  <a:pt x="1090474" y="514905"/>
                  <a:pt x="1093433" y="565212"/>
                  <a:pt x="1074198" y="577049"/>
                </a:cubicBezTo>
                <a:cubicBezTo>
                  <a:pt x="1054963" y="588886"/>
                  <a:pt x="1009094" y="540059"/>
                  <a:pt x="976543" y="532661"/>
                </a:cubicBezTo>
                <a:cubicBezTo>
                  <a:pt x="943992" y="525263"/>
                  <a:pt x="909961" y="519345"/>
                  <a:pt x="878889" y="532661"/>
                </a:cubicBezTo>
                <a:cubicBezTo>
                  <a:pt x="847817" y="545977"/>
                  <a:pt x="809347" y="571131"/>
                  <a:pt x="790112" y="612560"/>
                </a:cubicBezTo>
                <a:cubicBezTo>
                  <a:pt x="770877" y="653989"/>
                  <a:pt x="760520" y="741286"/>
                  <a:pt x="763479" y="781235"/>
                </a:cubicBezTo>
                <a:cubicBezTo>
                  <a:pt x="766438" y="821185"/>
                  <a:pt x="791592" y="838941"/>
                  <a:pt x="807868" y="852257"/>
                </a:cubicBezTo>
                <a:cubicBezTo>
                  <a:pt x="824144" y="865573"/>
                  <a:pt x="847818" y="855216"/>
                  <a:pt x="861134" y="861134"/>
                </a:cubicBezTo>
                <a:cubicBezTo>
                  <a:pt x="874451" y="867052"/>
                  <a:pt x="890726" y="878889"/>
                  <a:pt x="887767" y="887767"/>
                </a:cubicBezTo>
                <a:cubicBezTo>
                  <a:pt x="884808" y="896645"/>
                  <a:pt x="871491" y="909961"/>
                  <a:pt x="843378" y="914400"/>
                </a:cubicBezTo>
                <a:cubicBezTo>
                  <a:pt x="815265" y="918839"/>
                  <a:pt x="767918" y="912920"/>
                  <a:pt x="719091" y="914400"/>
                </a:cubicBezTo>
                <a:cubicBezTo>
                  <a:pt x="670264" y="915880"/>
                  <a:pt x="605161" y="912921"/>
                  <a:pt x="550415" y="923278"/>
                </a:cubicBezTo>
                <a:cubicBezTo>
                  <a:pt x="495669" y="933635"/>
                  <a:pt x="446842" y="951391"/>
                  <a:pt x="390617" y="976544"/>
                </a:cubicBezTo>
                <a:cubicBezTo>
                  <a:pt x="334392" y="1001698"/>
                  <a:pt x="278167" y="1022413"/>
                  <a:pt x="213064" y="1074199"/>
                </a:cubicBezTo>
                <a:cubicBezTo>
                  <a:pt x="147961" y="1125985"/>
                  <a:pt x="73980" y="1206624"/>
                  <a:pt x="0" y="1287263"/>
                </a:cubicBezTo>
              </a:path>
            </a:pathLst>
          </a:cu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="" xmlns:a16="http://schemas.microsoft.com/office/drawing/2014/main" id="{597B5FDF-54CD-4734-92F3-BE382A0EF6CE}"/>
              </a:ext>
            </a:extLst>
          </p:cNvPr>
          <p:cNvSpPr/>
          <p:nvPr/>
        </p:nvSpPr>
        <p:spPr>
          <a:xfrm>
            <a:off x="4579398" y="2723965"/>
            <a:ext cx="321076" cy="326994"/>
          </a:xfrm>
          <a:custGeom>
            <a:avLst/>
            <a:gdLst>
              <a:gd name="connsiteX0" fmla="*/ 321076 w 321076"/>
              <a:gd name="connsiteY0" fmla="*/ 72501 h 326994"/>
              <a:gd name="connsiteX1" fmla="*/ 241177 w 321076"/>
              <a:gd name="connsiteY1" fmla="*/ 10357 h 326994"/>
              <a:gd name="connsiteX2" fmla="*/ 152400 w 321076"/>
              <a:gd name="connsiteY2" fmla="*/ 10357 h 326994"/>
              <a:gd name="connsiteX3" fmla="*/ 28113 w 321076"/>
              <a:gd name="connsiteY3" fmla="*/ 72501 h 326994"/>
              <a:gd name="connsiteX4" fmla="*/ 1480 w 321076"/>
              <a:gd name="connsiteY4" fmla="*/ 205666 h 326994"/>
              <a:gd name="connsiteX5" fmla="*/ 19235 w 321076"/>
              <a:gd name="connsiteY5" fmla="*/ 285565 h 326994"/>
              <a:gd name="connsiteX6" fmla="*/ 99134 w 321076"/>
              <a:gd name="connsiteY6" fmla="*/ 321076 h 326994"/>
              <a:gd name="connsiteX7" fmla="*/ 143522 w 321076"/>
              <a:gd name="connsiteY7" fmla="*/ 321076 h 32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076" h="326994">
                <a:moveTo>
                  <a:pt x="321076" y="72501"/>
                </a:moveTo>
                <a:cubicBezTo>
                  <a:pt x="295183" y="46607"/>
                  <a:pt x="269290" y="20714"/>
                  <a:pt x="241177" y="10357"/>
                </a:cubicBezTo>
                <a:cubicBezTo>
                  <a:pt x="213064" y="0"/>
                  <a:pt x="187911" y="0"/>
                  <a:pt x="152400" y="10357"/>
                </a:cubicBezTo>
                <a:cubicBezTo>
                  <a:pt x="116889" y="20714"/>
                  <a:pt x="53266" y="39949"/>
                  <a:pt x="28113" y="72501"/>
                </a:cubicBezTo>
                <a:cubicBezTo>
                  <a:pt x="2960" y="105053"/>
                  <a:pt x="2960" y="170155"/>
                  <a:pt x="1480" y="205666"/>
                </a:cubicBezTo>
                <a:cubicBezTo>
                  <a:pt x="0" y="241177"/>
                  <a:pt x="2959" y="266330"/>
                  <a:pt x="19235" y="285565"/>
                </a:cubicBezTo>
                <a:cubicBezTo>
                  <a:pt x="35511" y="304800"/>
                  <a:pt x="78420" y="315158"/>
                  <a:pt x="99134" y="321076"/>
                </a:cubicBezTo>
                <a:cubicBezTo>
                  <a:pt x="119848" y="326994"/>
                  <a:pt x="131685" y="324035"/>
                  <a:pt x="143522" y="321076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http://24.media.tumblr.com/tumblr_m6phcwbdjw1ru4rx5o1_500.jpg">
            <a:extLst>
              <a:ext uri="{FF2B5EF4-FFF2-40B4-BE49-F238E27FC236}">
                <a16:creationId xmlns="" xmlns:a16="http://schemas.microsoft.com/office/drawing/2014/main" id="{B5408936-4678-471A-99B1-478D17EEC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 r="42397"/>
          <a:stretch>
            <a:fillRect/>
          </a:stretch>
        </p:blipFill>
        <p:spPr bwMode="auto">
          <a:xfrm>
            <a:off x="3398981" y="1299667"/>
            <a:ext cx="4932217" cy="5034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3251" name="TextBox 2">
            <a:extLst>
              <a:ext uri="{FF2B5EF4-FFF2-40B4-BE49-F238E27FC236}">
                <a16:creationId xmlns="" xmlns:a16="http://schemas.microsoft.com/office/drawing/2014/main" id="{125A4108-A3C1-40D6-963A-BEBB35019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498475"/>
            <a:ext cx="69834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Arial" panose="020B0604020202020204" pitchFamily="34" charset="0"/>
              </a:rPr>
              <a:t>What is abnormal in this barium enema?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http://24.media.tumblr.com/tumblr_m6phcwbdjw1ru4rx5o1_500.jpg">
            <a:extLst>
              <a:ext uri="{FF2B5EF4-FFF2-40B4-BE49-F238E27FC236}">
                <a16:creationId xmlns="" xmlns:a16="http://schemas.microsoft.com/office/drawing/2014/main" id="{98BEC869-6F74-4C37-B5EE-6C156A3AD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 r="42397"/>
          <a:stretch>
            <a:fillRect/>
          </a:stretch>
        </p:blipFill>
        <p:spPr bwMode="auto">
          <a:xfrm>
            <a:off x="3611418" y="1456685"/>
            <a:ext cx="4932217" cy="5034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4275" name="TextBox 2">
            <a:extLst>
              <a:ext uri="{FF2B5EF4-FFF2-40B4-BE49-F238E27FC236}">
                <a16:creationId xmlns="" xmlns:a16="http://schemas.microsoft.com/office/drawing/2014/main" id="{9E5508E8-262A-475C-82C3-A85133944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222250"/>
            <a:ext cx="69834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Arial" panose="020B0604020202020204" pitchFamily="34" charset="0"/>
              </a:rPr>
              <a:t>Colon mass/malignancy </a:t>
            </a:r>
            <a:r>
              <a:rPr lang="en-US" altLang="en-US" sz="3200" b="1" i="1" u="sng">
                <a:latin typeface="Arial" panose="020B0604020202020204" pitchFamily="34" charset="0"/>
              </a:rPr>
              <a:t>(Apple core appearance)</a:t>
            </a:r>
          </a:p>
        </p:txBody>
      </p:sp>
      <p:pic>
        <p:nvPicPr>
          <p:cNvPr id="4" name="Picture 2" descr="http://24.media.tumblr.com/tumblr_m6phcwbdjw1ru4rx5o1_500.jpg">
            <a:extLst>
              <a:ext uri="{FF2B5EF4-FFF2-40B4-BE49-F238E27FC236}">
                <a16:creationId xmlns="" xmlns:a16="http://schemas.microsoft.com/office/drawing/2014/main" id="{EE642368-6F8B-451D-BC11-3CBE011A2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57624"/>
          <a:stretch>
            <a:fillRect/>
          </a:stretch>
        </p:blipFill>
        <p:spPr bwMode="auto">
          <a:xfrm>
            <a:off x="701964" y="2536220"/>
            <a:ext cx="2018146" cy="2800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عنوان 1">
            <a:extLst>
              <a:ext uri="{FF2B5EF4-FFF2-40B4-BE49-F238E27FC236}">
                <a16:creationId xmlns="" xmlns:a16="http://schemas.microsoft.com/office/drawing/2014/main" id="{29FCB6DB-CB58-4262-9556-8E9B208A5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188913"/>
            <a:ext cx="8229600" cy="1901825"/>
          </a:xfrm>
        </p:spPr>
        <p:txBody>
          <a:bodyPr/>
          <a:lstStyle/>
          <a:p>
            <a:pPr marL="571500" indent="-57150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200">
                <a:solidFill>
                  <a:schemeClr val="tx2">
                    <a:satMod val="200000"/>
                  </a:schemeClr>
                </a:solidFill>
              </a:rPr>
              <a:t>What radiological modalities are </a:t>
            </a:r>
            <a:r>
              <a:rPr lang="en-US" sz="3200" b="1">
                <a:solidFill>
                  <a:schemeClr val="tx2">
                    <a:satMod val="200000"/>
                  </a:schemeClr>
                </a:solidFill>
              </a:rPr>
              <a:t>GOOD</a:t>
            </a:r>
            <a:r>
              <a:rPr lang="en-US" sz="3200">
                <a:solidFill>
                  <a:schemeClr val="tx2">
                    <a:satMod val="200000"/>
                  </a:schemeClr>
                </a:solidFill>
              </a:rPr>
              <a:t> in imaging the abdomen mainly the </a:t>
            </a:r>
            <a:r>
              <a:rPr lang="en-US" sz="3200" b="1">
                <a:solidFill>
                  <a:schemeClr val="tx2">
                    <a:satMod val="200000"/>
                  </a:schemeClr>
                </a:solidFill>
              </a:rPr>
              <a:t>STOMACH </a:t>
            </a:r>
            <a:r>
              <a:rPr lang="en-US" sz="3200">
                <a:solidFill>
                  <a:schemeClr val="tx2">
                    <a:satMod val="200000"/>
                  </a:schemeClr>
                </a:solidFill>
              </a:rPr>
              <a:t>and</a:t>
            </a:r>
            <a:r>
              <a:rPr lang="en-US" sz="3200" b="1">
                <a:solidFill>
                  <a:schemeClr val="tx2">
                    <a:satMod val="200000"/>
                  </a:schemeClr>
                </a:solidFill>
              </a:rPr>
              <a:t> BOWEL LOOPS</a:t>
            </a:r>
            <a:r>
              <a:rPr lang="en-US" sz="3200">
                <a:solidFill>
                  <a:schemeClr val="tx2">
                    <a:satMod val="200000"/>
                  </a:schemeClr>
                </a:solidFill>
              </a:rPr>
              <a:t>? </a:t>
            </a:r>
            <a:endParaRPr lang="ar-SA" sz="3200">
              <a:solidFill>
                <a:schemeClr val="tx2">
                  <a:satMod val="20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="" xmlns:a16="http://schemas.microsoft.com/office/drawing/2014/main" id="{57AF6C50-4BA4-4F1F-867E-81EAAAF58B1C}"/>
              </a:ext>
            </a:extLst>
          </p:cNvPr>
          <p:cNvSpPr txBox="1"/>
          <p:nvPr/>
        </p:nvSpPr>
        <p:spPr>
          <a:xfrm>
            <a:off x="942975" y="2565400"/>
            <a:ext cx="7213600" cy="477043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571500" indent="-571500" eaLnBrk="1" hangingPunct="1">
              <a:buFont typeface="Wingdings" pitchFamily="2" charset="2"/>
              <a:buChar char="ü"/>
              <a:defRPr/>
            </a:pPr>
            <a:r>
              <a:rPr lang="en-US" sz="4000" b="1" dirty="0"/>
              <a:t>X-ray</a:t>
            </a:r>
          </a:p>
          <a:p>
            <a:pPr marL="571500" indent="-571500" eaLnBrk="1" hangingPunct="1">
              <a:buFont typeface="Wingdings" pitchFamily="2" charset="2"/>
              <a:buChar char="ü"/>
              <a:defRPr/>
            </a:pPr>
            <a:r>
              <a:rPr lang="en-US" sz="4000" b="1" dirty="0"/>
              <a:t>Fluoroscopy</a:t>
            </a:r>
          </a:p>
          <a:p>
            <a:pPr marL="571500" indent="-571500" eaLnBrk="1" hangingPunct="1">
              <a:buFont typeface="Wingdings" pitchFamily="2" charset="2"/>
              <a:buChar char="ü"/>
              <a:defRPr/>
            </a:pPr>
            <a:r>
              <a:rPr lang="en-US" sz="4000" b="1" dirty="0"/>
              <a:t>CT scan </a:t>
            </a:r>
          </a:p>
          <a:p>
            <a:pPr marL="571500" indent="-571500" eaLnBrk="1" hangingPunct="1">
              <a:buFont typeface="Wingdings" pitchFamily="2" charset="2"/>
              <a:buChar char="ü"/>
              <a:defRPr/>
            </a:pPr>
            <a:r>
              <a:rPr lang="en-US" sz="4000" b="1" dirty="0"/>
              <a:t>MRI</a:t>
            </a:r>
          </a:p>
          <a:p>
            <a:pPr marL="571500" indent="-571500" eaLnBrk="1" hangingPunct="1">
              <a:buFont typeface="Wingdings" pitchFamily="2" charset="2"/>
              <a:buChar char="ü"/>
              <a:defRPr/>
            </a:pPr>
            <a:endParaRPr lang="en-US" sz="3600" b="1" dirty="0"/>
          </a:p>
          <a:p>
            <a:pPr eaLnBrk="1" hangingPunct="1">
              <a:defRPr/>
            </a:pPr>
            <a:r>
              <a:rPr lang="en-US" sz="3600" b="1" dirty="0"/>
              <a:t>?? US</a:t>
            </a:r>
          </a:p>
          <a:p>
            <a:pPr marL="571500" indent="-571500" eaLnBrk="1" hangingPunct="1">
              <a:buFont typeface="Wingdings" pitchFamily="2" charset="2"/>
              <a:buChar char="ü"/>
              <a:defRPr/>
            </a:pPr>
            <a:endParaRPr lang="en-US" sz="3600" b="1" dirty="0"/>
          </a:p>
          <a:p>
            <a:pPr eaLnBrk="1" hangingPunct="1">
              <a:defRPr/>
            </a:pPr>
            <a:endParaRPr lang="ar-SA" sz="36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70C740-22DB-4A8A-9BBD-32C04BBB0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8475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tx2">
                    <a:satMod val="200000"/>
                  </a:schemeClr>
                </a:solidFill>
              </a:rPr>
              <a:t>CT scan</a:t>
            </a:r>
          </a:p>
        </p:txBody>
      </p:sp>
      <p:pic>
        <p:nvPicPr>
          <p:cNvPr id="109570" name="Picture 2" descr="http://headshots.iavvo.com/avvo/ugc/images/portfolio/original/a1ce4da3a6b510fd2d35f5274939750e_1304721991.jpg">
            <a:extLst>
              <a:ext uri="{FF2B5EF4-FFF2-40B4-BE49-F238E27FC236}">
                <a16:creationId xmlns="" xmlns:a16="http://schemas.microsoft.com/office/drawing/2014/main" id="{2E528F30-9186-4C4E-81C5-35399B387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3683" y="2170546"/>
            <a:ext cx="5910789" cy="38183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10F006E1-2540-4BC3-B4FC-5D20A3029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34975"/>
            <a:ext cx="8229600" cy="5691188"/>
          </a:xfrm>
        </p:spPr>
        <p:txBody>
          <a:bodyPr rtlCol="1">
            <a:normAutofit fontScale="92500"/>
          </a:bodyPr>
          <a:lstStyle/>
          <a:p>
            <a:pPr marL="41148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3600" b="1" u="sng" dirty="0"/>
              <a:t>ADVANTAGES</a:t>
            </a:r>
            <a:r>
              <a:rPr lang="en-US" sz="2400" u="sng" dirty="0"/>
              <a:t>: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Available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Short scan time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Much more soft tissue and bone details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/>
              <a:t>Excellent</a:t>
            </a:r>
            <a:r>
              <a:rPr lang="en-US" dirty="0"/>
              <a:t> in diagnosing </a:t>
            </a:r>
            <a:r>
              <a:rPr lang="en-US" b="1" dirty="0"/>
              <a:t>extra-luminal lesions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/>
              <a:t>Excellent</a:t>
            </a:r>
            <a:r>
              <a:rPr lang="en-US" dirty="0"/>
              <a:t> in diagnosing the</a:t>
            </a:r>
            <a:r>
              <a:rPr lang="en-US" sz="3000" dirty="0"/>
              <a:t> </a:t>
            </a:r>
            <a:r>
              <a:rPr lang="en-US" sz="3000" b="1" dirty="0">
                <a:solidFill>
                  <a:srgbClr val="FF0000"/>
                </a:solidFill>
              </a:rPr>
              <a:t>cause</a:t>
            </a:r>
            <a:r>
              <a:rPr lang="en-US" sz="3000" b="1" dirty="0"/>
              <a:t> </a:t>
            </a:r>
            <a:r>
              <a:rPr lang="en-US" b="1" dirty="0"/>
              <a:t>of bowel obstruction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  <a:p>
            <a:pPr marL="41148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3600" b="1" u="sng" dirty="0"/>
              <a:t>DISADVANTAGES</a:t>
            </a:r>
            <a:r>
              <a:rPr lang="en-US" sz="2800" u="sng" dirty="0"/>
              <a:t>: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Radiation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Some times need intra venous contrast (renal disease)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Relatively expensive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SA" sz="2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AEBD3658-67C0-4CCF-BC5D-1F6630FE6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34975"/>
            <a:ext cx="8229600" cy="5691188"/>
          </a:xfrm>
        </p:spPr>
        <p:txBody>
          <a:bodyPr rtlCol="1">
            <a:normAutofit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3600" b="1" u="sng" dirty="0"/>
              <a:t>INDICATIONS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Abdominal pain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To look for bowel obstruction cause  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To diagnose intra-abdominal masses 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Trauma</a:t>
            </a:r>
          </a:p>
          <a:p>
            <a:pPr marL="4114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  <a:p>
            <a:pPr marL="41148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3600" b="1" u="sng" dirty="0"/>
              <a:t>CONTRAINDICATIONS: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Pregnancy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No IV contrast in renal failure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Unstable patients (severe trauma/ICU)</a:t>
            </a:r>
            <a:endParaRPr lang="ar-SA" sz="2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http://radiographics.rsna.org/content/26/3/641/F43.small.gif">
            <a:extLst>
              <a:ext uri="{FF2B5EF4-FFF2-40B4-BE49-F238E27FC236}">
                <a16:creationId xmlns="" xmlns:a16="http://schemas.microsoft.com/office/drawing/2014/main" id="{1519F56D-D280-4740-A144-B6881DAB5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1846117" y="705138"/>
            <a:ext cx="5108863" cy="52131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adiographics.rsna.org/content/26/3/641/F43.small.gif">
            <a:extLst>
              <a:ext uri="{FF2B5EF4-FFF2-40B4-BE49-F238E27FC236}">
                <a16:creationId xmlns="" xmlns:a16="http://schemas.microsoft.com/office/drawing/2014/main" id="{D8FD2BBA-1CBE-4307-A009-9846AB363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4924425" y="628650"/>
            <a:ext cx="3920088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 descr="http://www.gastrohep.com/images_pdfs/images/medium/05-02.jpg">
            <a:extLst>
              <a:ext uri="{FF2B5EF4-FFF2-40B4-BE49-F238E27FC236}">
                <a16:creationId xmlns="" xmlns:a16="http://schemas.microsoft.com/office/drawing/2014/main" id="{43052832-06AF-4840-9DC2-A5CE5434B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628650"/>
            <a:ext cx="3910563" cy="533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http://www.auntminnieeurope.com/user/images/content_images/sup_cto/2012_08_15_08_57_25_325_2012_08_15_pediatrict_CT_pic4.jpg">
            <a:extLst>
              <a:ext uri="{FF2B5EF4-FFF2-40B4-BE49-F238E27FC236}">
                <a16:creationId xmlns="" xmlns:a16="http://schemas.microsoft.com/office/drawing/2014/main" id="{DEC91EE4-0CCB-41D9-813E-60050202A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 r="3481" b="6297"/>
          <a:stretch>
            <a:fillRect/>
          </a:stretch>
        </p:blipFill>
        <p:spPr bwMode="auto">
          <a:xfrm>
            <a:off x="4211784" y="1434561"/>
            <a:ext cx="4655127" cy="53327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2467" name="TextBox 2">
            <a:extLst>
              <a:ext uri="{FF2B5EF4-FFF2-40B4-BE49-F238E27FC236}">
                <a16:creationId xmlns="" xmlns:a16="http://schemas.microsoft.com/office/drawing/2014/main" id="{58567E0E-A727-499A-A07C-ACB9F4909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3" y="363538"/>
            <a:ext cx="72866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Arial" panose="020B0604020202020204" pitchFamily="34" charset="0"/>
              </a:rPr>
              <a:t>Where is this mass ? Inside or outside the bowel loops?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D44C7F4E-26B2-4118-B061-C3968ECC228D}"/>
              </a:ext>
            </a:extLst>
          </p:cNvPr>
          <p:cNvCxnSpPr/>
          <p:nvPr/>
        </p:nvCxnSpPr>
        <p:spPr>
          <a:xfrm rot="5400000">
            <a:off x="7430655" y="3671454"/>
            <a:ext cx="415637" cy="3509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A09F5D11-B6B2-4E83-BCB9-1C2A54F58A52}"/>
              </a:ext>
            </a:extLst>
          </p:cNvPr>
          <p:cNvCxnSpPr/>
          <p:nvPr/>
        </p:nvCxnSpPr>
        <p:spPr>
          <a:xfrm rot="16200000" flipH="1">
            <a:off x="5985167" y="3666832"/>
            <a:ext cx="461814" cy="4064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B64357D7-C7E3-4845-9E86-FACCD685496A}"/>
              </a:ext>
            </a:extLst>
          </p:cNvPr>
          <p:cNvCxnSpPr/>
          <p:nvPr/>
        </p:nvCxnSpPr>
        <p:spPr>
          <a:xfrm flipV="1">
            <a:off x="5721927" y="5504873"/>
            <a:ext cx="434109" cy="2955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FF02FFF3-5B97-487E-BEE5-4473A426DCAF}"/>
              </a:ext>
            </a:extLst>
          </p:cNvPr>
          <p:cNvCxnSpPr/>
          <p:nvPr/>
        </p:nvCxnSpPr>
        <p:spPr>
          <a:xfrm rot="10800000">
            <a:off x="7462982" y="5588002"/>
            <a:ext cx="572654" cy="4248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http://www.auntminnieeurope.com/user/images/content_images/sup_cto/2012_08_15_08_57_25_325_2012_08_15_pediatrict_CT_pic4.jpg">
            <a:extLst>
              <a:ext uri="{FF2B5EF4-FFF2-40B4-BE49-F238E27FC236}">
                <a16:creationId xmlns="" xmlns:a16="http://schemas.microsoft.com/office/drawing/2014/main" id="{7A5843CF-7901-43F4-9D01-BD96CAFCF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 r="3481" b="6297"/>
          <a:stretch>
            <a:fillRect/>
          </a:stretch>
        </p:blipFill>
        <p:spPr bwMode="auto">
          <a:xfrm>
            <a:off x="3500582" y="680116"/>
            <a:ext cx="4655127" cy="53327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3491" name="TextBox 2">
            <a:extLst>
              <a:ext uri="{FF2B5EF4-FFF2-40B4-BE49-F238E27FC236}">
                <a16:creationId xmlns="" xmlns:a16="http://schemas.microsoft.com/office/drawing/2014/main" id="{31DF4A7C-F440-4BBC-AA72-61EEB67D1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2133600"/>
            <a:ext cx="31035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It is 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OUTSIDE</a:t>
            </a:r>
            <a:r>
              <a:rPr lang="en-US" altLang="en-US" sz="2800" b="1">
                <a:latin typeface="Arial" panose="020B0604020202020204" pitchFamily="34" charset="0"/>
              </a:rPr>
              <a:t> the bowel and causing mass effect.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8482A218-FC83-471A-B76D-B6F1EA965614}"/>
              </a:ext>
            </a:extLst>
          </p:cNvPr>
          <p:cNvCxnSpPr/>
          <p:nvPr/>
        </p:nvCxnSpPr>
        <p:spPr>
          <a:xfrm rot="5400000">
            <a:off x="6802583" y="3209638"/>
            <a:ext cx="415637" cy="3509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1DBDBC1C-67F2-445F-91C2-F09CCA33B0F1}"/>
              </a:ext>
            </a:extLst>
          </p:cNvPr>
          <p:cNvCxnSpPr/>
          <p:nvPr/>
        </p:nvCxnSpPr>
        <p:spPr>
          <a:xfrm rot="16200000" flipH="1">
            <a:off x="5112331" y="3205017"/>
            <a:ext cx="461814" cy="4064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EFE14D9A-2FF6-4F0B-B760-ECD5577C5520}"/>
              </a:ext>
            </a:extLst>
          </p:cNvPr>
          <p:cNvCxnSpPr/>
          <p:nvPr/>
        </p:nvCxnSpPr>
        <p:spPr>
          <a:xfrm flipV="1">
            <a:off x="5140037" y="4854646"/>
            <a:ext cx="434109" cy="2955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FB52EF12-B76D-47DA-A4FC-9B95A267ED65}"/>
              </a:ext>
            </a:extLst>
          </p:cNvPr>
          <p:cNvCxnSpPr/>
          <p:nvPr/>
        </p:nvCxnSpPr>
        <p:spPr>
          <a:xfrm rot="10800000">
            <a:off x="6834910" y="4725337"/>
            <a:ext cx="572654" cy="4248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DA858A-F72C-4DE8-96F7-C060F9F6E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tx2">
                    <a:satMod val="200000"/>
                  </a:schemeClr>
                </a:solidFill>
              </a:rPr>
              <a:t>MRI</a:t>
            </a:r>
            <a:endParaRPr lang="en-US" b="1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36194" name="Picture 2" descr="http://diseasespictures.com/wp-content/uploads/2012/07/MRI-Machine-9.jpeg">
            <a:extLst>
              <a:ext uri="{FF2B5EF4-FFF2-40B4-BE49-F238E27FC236}">
                <a16:creationId xmlns="" xmlns:a16="http://schemas.microsoft.com/office/drawing/2014/main" id="{DC4B771D-D540-46BF-9B9E-7B561EC3C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3608" y="1755774"/>
            <a:ext cx="6106391" cy="45850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C57F42BD-564C-4DD4-BD7C-D793B3FA5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34975"/>
            <a:ext cx="8229600" cy="5691188"/>
          </a:xfrm>
        </p:spPr>
        <p:txBody>
          <a:bodyPr rtlCol="1">
            <a:normAutofit/>
          </a:bodyPr>
          <a:lstStyle/>
          <a:p>
            <a:pPr marL="41148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3600" b="1" u="sng" dirty="0"/>
              <a:t>ADVANTAGES</a:t>
            </a:r>
            <a:r>
              <a:rPr lang="en-US" sz="2400" u="sng" dirty="0"/>
              <a:t>: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Relatively safe in pregnancy (no radiation)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Give much more soft tissue details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Excellent in diagnosing abdominal solid organ lesion: liver, spleen, kidneys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  <a:p>
            <a:pPr marL="41148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3600" b="1" u="sng" dirty="0"/>
              <a:t>DISADVANTAGES</a:t>
            </a:r>
            <a:r>
              <a:rPr lang="en-US" sz="2800" u="sng" dirty="0"/>
              <a:t>: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Expensive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Long scanning time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Sensitive to motion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SA" sz="28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عنصر نائب للمحتوى 2">
            <a:extLst>
              <a:ext uri="{FF2B5EF4-FFF2-40B4-BE49-F238E27FC236}">
                <a16:creationId xmlns="" xmlns:a16="http://schemas.microsoft.com/office/drawing/2014/main" id="{1D7C0DD5-3FA6-4927-B419-DB7F0AB89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34975"/>
            <a:ext cx="8229600" cy="569118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3600" b="1" u="sng"/>
              <a:t>INDICATIONS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3200"/>
              <a:t>Abdominal </a:t>
            </a:r>
            <a:r>
              <a:rPr lang="en-US" altLang="en-US" sz="3200" b="1">
                <a:solidFill>
                  <a:srgbClr val="FF0000"/>
                </a:solidFill>
              </a:rPr>
              <a:t>solid</a:t>
            </a:r>
            <a:r>
              <a:rPr lang="en-US" altLang="en-US" sz="3200" b="1"/>
              <a:t> organ masses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3200"/>
              <a:t>Inflammatory bowel disease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800"/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3600" b="1" u="sng"/>
              <a:t>CONTRAINDICATIONS: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/>
              <a:t>uncooperative patients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/>
              <a:t>Early pregnancy (relative contraindication)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/>
              <a:t>No IV contrast renal failure (relative contraindication</a:t>
            </a:r>
            <a:r>
              <a:rPr lang="en-US" altLang="en-US" sz="3200"/>
              <a:t>)</a:t>
            </a:r>
            <a:endParaRPr lang="ar-SA" altLang="en-US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D980F11D-76B0-4494-83B4-EDC1E967C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9713"/>
            <a:ext cx="7772400" cy="914400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0700" b="1" dirty="0">
                <a:solidFill>
                  <a:schemeClr val="tx2">
                    <a:satMod val="200000"/>
                  </a:schemeClr>
                </a:solidFill>
              </a:rPr>
              <a:t>X-Ray</a:t>
            </a:r>
            <a:endParaRPr lang="ar-SA" b="1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http://www.springerimages.com/img/Images/Springer/PUB=Springer-Verlag-New_York/JOU=00261/VOL=2008.33/ISU=4/ART=2007_9276/MediaObjects/LARGE_261_2007_9276_Fig6_HTML.jpg">
            <a:extLst>
              <a:ext uri="{FF2B5EF4-FFF2-40B4-BE49-F238E27FC236}">
                <a16:creationId xmlns="" xmlns:a16="http://schemas.microsoft.com/office/drawing/2014/main" id="{1A60BB6A-9F6D-4559-BA3C-066C8CA34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51855"/>
          <a:stretch>
            <a:fillRect/>
          </a:stretch>
        </p:blipFill>
        <p:spPr bwMode="auto">
          <a:xfrm>
            <a:off x="2152073" y="277090"/>
            <a:ext cx="4664364" cy="62127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pringerimages.com/img/Images/Springer/PUB=Springer-Verlag-New_York/JOU=00261/VOL=2008.33/ISU=4/ART=2007_9276/MediaObjects/LARGE_261_2007_9276_Fig6_HTML.jpg">
            <a:extLst>
              <a:ext uri="{FF2B5EF4-FFF2-40B4-BE49-F238E27FC236}">
                <a16:creationId xmlns="" xmlns:a16="http://schemas.microsoft.com/office/drawing/2014/main" id="{A3E25A64-5BC6-491C-AE9E-1F802CEA5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51855"/>
          <a:stretch>
            <a:fillRect/>
          </a:stretch>
        </p:blipFill>
        <p:spPr bwMode="auto">
          <a:xfrm>
            <a:off x="4673601" y="434110"/>
            <a:ext cx="4128654" cy="533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http://radiographics.rsna.org/content/26/3/641/F43.small.gif">
            <a:extLst>
              <a:ext uri="{FF2B5EF4-FFF2-40B4-BE49-F238E27FC236}">
                <a16:creationId xmlns="" xmlns:a16="http://schemas.microsoft.com/office/drawing/2014/main" id="{F49A17F7-2FB5-417F-8CD1-718B074D5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306243" y="434109"/>
            <a:ext cx="3920088" cy="533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8612" name="TextBox 3">
            <a:extLst>
              <a:ext uri="{FF2B5EF4-FFF2-40B4-BE49-F238E27FC236}">
                <a16:creationId xmlns="" xmlns:a16="http://schemas.microsoft.com/office/drawing/2014/main" id="{62686B73-4649-4829-895E-8AA6781D0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5892800"/>
            <a:ext cx="2678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CT scan</a:t>
            </a:r>
          </a:p>
        </p:txBody>
      </p:sp>
      <p:sp>
        <p:nvSpPr>
          <p:cNvPr id="68613" name="TextBox 4">
            <a:extLst>
              <a:ext uri="{FF2B5EF4-FFF2-40B4-BE49-F238E27FC236}">
                <a16:creationId xmlns="" xmlns:a16="http://schemas.microsoft.com/office/drawing/2014/main" id="{2979A7CE-3753-4446-A3B6-ED8C7B9D5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313" y="5892800"/>
            <a:ext cx="2752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Arial" panose="020B0604020202020204" pitchFamily="34" charset="0"/>
              </a:rPr>
              <a:t>MRI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3">
            <a:extLst>
              <a:ext uri="{FF2B5EF4-FFF2-40B4-BE49-F238E27FC236}">
                <a16:creationId xmlns="" xmlns:a16="http://schemas.microsoft.com/office/drawing/2014/main" id="{7EA30E39-F098-46C8-8F2A-AC3E501C1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8" y="277813"/>
            <a:ext cx="8137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Arial" panose="020B0604020202020204" pitchFamily="34" charset="0"/>
              </a:rPr>
              <a:t>Can you identify what is abnormal ?</a:t>
            </a:r>
          </a:p>
        </p:txBody>
      </p:sp>
      <p:pic>
        <p:nvPicPr>
          <p:cNvPr id="92162" name="Picture 2" descr="http://radiographics.rsna.org/content/32/5/1423/F19.large.jpg">
            <a:extLst>
              <a:ext uri="{FF2B5EF4-FFF2-40B4-BE49-F238E27FC236}">
                <a16:creationId xmlns="" xmlns:a16="http://schemas.microsoft.com/office/drawing/2014/main" id="{D730E195-87B7-45F0-BF93-9F9FAB48B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2437400" y="1216240"/>
            <a:ext cx="4053127" cy="53976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3">
            <a:extLst>
              <a:ext uri="{FF2B5EF4-FFF2-40B4-BE49-F238E27FC236}">
                <a16:creationId xmlns="" xmlns:a16="http://schemas.microsoft.com/office/drawing/2014/main" id="{3B264F0A-92FC-46B7-87C7-D12031FB1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3" y="2668588"/>
            <a:ext cx="2963862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n-US" altLang="en-US" sz="2800" b="1">
                <a:latin typeface="Arial" panose="020B0604020202020204" pitchFamily="34" charset="0"/>
              </a:rPr>
              <a:t>Bowel wall thickening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en-US" altLang="en-US" sz="2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n-US" altLang="en-US" sz="2800" b="1">
                <a:latin typeface="Arial" panose="020B0604020202020204" pitchFamily="34" charset="0"/>
              </a:rPr>
              <a:t>Separation of bowel loops </a:t>
            </a:r>
          </a:p>
        </p:txBody>
      </p:sp>
      <p:pic>
        <p:nvPicPr>
          <p:cNvPr id="4" name="Picture 2" descr="http://www.springerimages.com/img/Images/Springer/PUB=Springer-Verlag-New_York/JOU=00261/VOL=2008.33/ISU=4/ART=2007_9276/MediaObjects/LARGE_261_2007_9276_Fig6_HTML.jpg">
            <a:extLst>
              <a:ext uri="{FF2B5EF4-FFF2-40B4-BE49-F238E27FC236}">
                <a16:creationId xmlns="" xmlns:a16="http://schemas.microsoft.com/office/drawing/2014/main" id="{2B4CF5D5-354C-4CB2-9314-0BD78DB6B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51855"/>
          <a:stretch>
            <a:fillRect/>
          </a:stretch>
        </p:blipFill>
        <p:spPr bwMode="auto">
          <a:xfrm>
            <a:off x="4607135" y="624131"/>
            <a:ext cx="4128654" cy="533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http://radiographics.rsna.org/content/32/5/1423/F19.large.jpg">
            <a:extLst>
              <a:ext uri="{FF2B5EF4-FFF2-40B4-BE49-F238E27FC236}">
                <a16:creationId xmlns="" xmlns:a16="http://schemas.microsoft.com/office/drawing/2014/main" id="{17D56C3F-1149-4FA8-BD6E-0894E6566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277813" y="624131"/>
            <a:ext cx="4053127" cy="53976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3">
            <a:extLst>
              <a:ext uri="{FF2B5EF4-FFF2-40B4-BE49-F238E27FC236}">
                <a16:creationId xmlns="" xmlns:a16="http://schemas.microsoft.com/office/drawing/2014/main" id="{8AAAC77B-AF06-4992-855E-AC38C6333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3" y="2547938"/>
            <a:ext cx="414337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en-US" altLang="en-US" sz="2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Inflammatory bowel disease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b="1">
                <a:latin typeface="Arial" panose="020B0604020202020204" pitchFamily="34" charset="0"/>
              </a:rPr>
              <a:t>Bowel wall thickening</a:t>
            </a:r>
          </a:p>
        </p:txBody>
      </p:sp>
      <p:pic>
        <p:nvPicPr>
          <p:cNvPr id="5" name="Picture 2" descr="http://radiographics.rsna.org/content/32/5/1423/F19.large.jpg">
            <a:extLst>
              <a:ext uri="{FF2B5EF4-FFF2-40B4-BE49-F238E27FC236}">
                <a16:creationId xmlns="" xmlns:a16="http://schemas.microsoft.com/office/drawing/2014/main" id="{0C079C53-22F6-4594-A5C5-826BBA7F6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4795221" y="624131"/>
            <a:ext cx="4053127" cy="53976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3">
            <a:extLst>
              <a:ext uri="{FF2B5EF4-FFF2-40B4-BE49-F238E27FC236}">
                <a16:creationId xmlns="" xmlns:a16="http://schemas.microsoft.com/office/drawing/2014/main" id="{FD29E925-F7C5-496D-ACF5-9167780F0C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  <a:ea typeface="MS PGothic" pitchFamily="34" charset="-128"/>
              </a:rPr>
              <a:t>Thank you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="" xmlns:a16="http://schemas.microsoft.com/office/drawing/2014/main" id="{33BE6B98-A344-42C0-AB72-879F29136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  <a:ea typeface="MS PGothic" pitchFamily="34" charset="-128"/>
              </a:rPr>
              <a:t>Abdominal x-ray 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="" xmlns:a16="http://schemas.microsoft.com/office/drawing/2014/main" id="{D51E886A-3D51-45BD-A8A2-2DD922C5D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2088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/>
              <a:t>X-ray is a form of radiation, that are focused into a beam</a:t>
            </a:r>
          </a:p>
          <a:p>
            <a:pPr eaLnBrk="1" hangingPunct="1"/>
            <a:r>
              <a:rPr lang="en-US" altLang="en-US"/>
              <a:t>X-ray can pass through most objects including the human body. </a:t>
            </a:r>
          </a:p>
          <a:p>
            <a:pPr eaLnBrk="1" hangingPunct="1"/>
            <a:r>
              <a:rPr lang="en-US" altLang="en-US"/>
              <a:t>When X-rays strike a piece of photographic film, they make a picture.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Control">
            <a:extLst>
              <a:ext uri="{FF2B5EF4-FFF2-40B4-BE49-F238E27FC236}">
                <a16:creationId xmlns="" xmlns:a16="http://schemas.microsoft.com/office/drawing/2014/main" id="{9977F9B8-872C-46E4-8366-11C27EB72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512763"/>
            <a:ext cx="6478588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="" xmlns:a16="http://schemas.microsoft.com/office/drawing/2014/main" id="{EBE669CE-BBBF-46C2-9586-EB70382D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>
                <a:solidFill>
                  <a:schemeClr val="tx2">
                    <a:satMod val="200000"/>
                  </a:schemeClr>
                </a:solidFill>
                <a:ea typeface="MS PGothic" pitchFamily="34" charset="-128"/>
              </a:rPr>
              <a:t>ABDOMINAL X-RAY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="" xmlns:a16="http://schemas.microsoft.com/office/drawing/2014/main" id="{20531DE2-C0DD-4706-8B3E-88CD498E6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73263"/>
            <a:ext cx="8229600" cy="9001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400" b="1" dirty="0"/>
              <a:t>White ----- bone and calcification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4400" b="1" dirty="0">
                <a:solidFill>
                  <a:schemeClr val="tx1">
                    <a:lumMod val="75000"/>
                  </a:schemeClr>
                </a:solidFill>
              </a:rPr>
              <a:t>Grey ------ soft tissue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400" b="1" dirty="0"/>
              <a:t>Black -----  air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C9791A67-A0B8-491A-B534-3CDC0FF4B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34975"/>
            <a:ext cx="8229600" cy="5691188"/>
          </a:xfrm>
        </p:spPr>
        <p:txBody>
          <a:bodyPr rtlCol="1">
            <a:normAutofit/>
          </a:bodyPr>
          <a:lstStyle/>
          <a:p>
            <a:pPr marL="41148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3600" b="1" u="sng" dirty="0"/>
              <a:t>ADVANTAGES</a:t>
            </a:r>
            <a:r>
              <a:rPr lang="en-US" sz="2400" u="sng" dirty="0"/>
              <a:t>: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Widely available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Cheap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b="1" u="sng" dirty="0"/>
              <a:t>Excellent</a:t>
            </a:r>
            <a:r>
              <a:rPr lang="en-US" sz="2800" u="sng" dirty="0"/>
              <a:t> </a:t>
            </a:r>
            <a:r>
              <a:rPr lang="en-US" dirty="0"/>
              <a:t>in diagnosing </a:t>
            </a:r>
            <a:r>
              <a:rPr lang="en-US" b="1" u="sng" dirty="0"/>
              <a:t>free air </a:t>
            </a:r>
            <a:r>
              <a:rPr lang="en-US" dirty="0"/>
              <a:t>in the abdomen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b="1" u="sng" dirty="0"/>
              <a:t>Good</a:t>
            </a:r>
            <a:r>
              <a:rPr lang="en-US" dirty="0"/>
              <a:t> in diagnosing </a:t>
            </a:r>
            <a:r>
              <a:rPr lang="en-US" b="1" u="sng" dirty="0"/>
              <a:t>bowel obstruction </a:t>
            </a:r>
            <a:r>
              <a:rPr lang="en-US" dirty="0"/>
              <a:t>&amp; stones/calcifications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  <a:p>
            <a:pPr marL="41148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3600" b="1" u="sng" dirty="0"/>
              <a:t>DISADVANTAGES</a:t>
            </a:r>
            <a:r>
              <a:rPr lang="en-US" sz="2800" u="sng" dirty="0"/>
              <a:t>: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Radiation</a:t>
            </a:r>
          </a:p>
          <a:p>
            <a:pPr marL="740664"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Poor soft tissue details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SA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3226</TotalTime>
  <Words>659</Words>
  <Application>Microsoft Office PowerPoint</Application>
  <PresentationFormat>On-screen Show (4:3)</PresentationFormat>
  <Paragraphs>250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7" baseType="lpstr">
      <vt:lpstr>ＭＳ Ｐゴシック</vt:lpstr>
      <vt:lpstr>ＭＳ Ｐゴシック</vt:lpstr>
      <vt:lpstr>Arial</vt:lpstr>
      <vt:lpstr>Calibri</vt:lpstr>
      <vt:lpstr>Consolas</vt:lpstr>
      <vt:lpstr>Corbel</vt:lpstr>
      <vt:lpstr>Tahoma</vt:lpstr>
      <vt:lpstr>Times New Roman</vt:lpstr>
      <vt:lpstr>Wingdings</vt:lpstr>
      <vt:lpstr>Wingdings 2</vt:lpstr>
      <vt:lpstr>Wingdings 3</vt:lpstr>
      <vt:lpstr>Metro</vt:lpstr>
      <vt:lpstr>RADIOLOGY OF THE ABDOMEN  (Lecture 1)</vt:lpstr>
      <vt:lpstr>OBJECTIVES</vt:lpstr>
      <vt:lpstr>What radiological modalities are GOOD in imaging the abdomen mainly the GI tract? </vt:lpstr>
      <vt:lpstr>What radiological modalities are GOOD in imaging the abdomen mainly the STOMACH and BOWEL LOOPS? </vt:lpstr>
      <vt:lpstr>X-Ray</vt:lpstr>
      <vt:lpstr>Abdominal x-ray </vt:lpstr>
      <vt:lpstr>PowerPoint Presentation</vt:lpstr>
      <vt:lpstr>ABDOMINAL X-RAY</vt:lpstr>
      <vt:lpstr>PowerPoint Presentation</vt:lpstr>
      <vt:lpstr>PowerPoint Presentation</vt:lpstr>
      <vt:lpstr>PowerPoint Presentation</vt:lpstr>
      <vt:lpstr>PowerPoint Presentation</vt:lpstr>
      <vt:lpstr>Soft  tissues</vt:lpstr>
      <vt:lpstr>Soft  tissues</vt:lpstr>
      <vt:lpstr>Soft  tissues</vt:lpstr>
      <vt:lpstr>PowerPoint Presentation</vt:lpstr>
      <vt:lpstr>PowerPoint Presentation</vt:lpstr>
      <vt:lpstr>PowerPoint Presentation</vt:lpstr>
      <vt:lpstr>Normal AXR</vt:lpstr>
      <vt:lpstr>Gas pattern</vt:lpstr>
      <vt:lpstr>3, 6, 9  RULE</vt:lpstr>
      <vt:lpstr>PowerPoint Presentation</vt:lpstr>
      <vt:lpstr>PowerPoint Presentation</vt:lpstr>
      <vt:lpstr>PowerPoint Presentation</vt:lpstr>
      <vt:lpstr>PowerPoint Presentation</vt:lpstr>
      <vt:lpstr>Fluoroscopy </vt:lpstr>
      <vt:lpstr>PowerPoint Presentation</vt:lpstr>
      <vt:lpstr>PowerPoint Presentation</vt:lpstr>
      <vt:lpstr>PowerPoint Presentation</vt:lpstr>
      <vt:lpstr>BARIUM SWALLOW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CT scan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Company>king khalid university hospital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Abdominal radiograph</dc:title>
  <dc:creator>maram mobara</dc:creator>
  <cp:lastModifiedBy>NEZIE</cp:lastModifiedBy>
  <cp:revision>66</cp:revision>
  <dcterms:created xsi:type="dcterms:W3CDTF">2010-12-21T09:53:50Z</dcterms:created>
  <dcterms:modified xsi:type="dcterms:W3CDTF">2017-11-27T09:08:15Z</dcterms:modified>
</cp:coreProperties>
</file>