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5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1554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7E2B-D25B-4953-B695-C367B7E85D09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9C80-4C8A-4195-B484-6C0736B8D65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7E2B-D25B-4953-B695-C367B7E85D09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9C80-4C8A-4195-B484-6C0736B8D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7E2B-D25B-4953-B695-C367B7E85D09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9C80-4C8A-4195-B484-6C0736B8D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7E2B-D25B-4953-B695-C367B7E85D09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9C80-4C8A-4195-B484-6C0736B8D6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7E2B-D25B-4953-B695-C367B7E85D09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9C80-4C8A-4195-B484-6C0736B8D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7E2B-D25B-4953-B695-C367B7E85D09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9C80-4C8A-4195-B484-6C0736B8D6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7E2B-D25B-4953-B695-C367B7E85D09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9C80-4C8A-4195-B484-6C0736B8D65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7E2B-D25B-4953-B695-C367B7E85D09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9C80-4C8A-4195-B484-6C0736B8D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7E2B-D25B-4953-B695-C367B7E85D09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9C80-4C8A-4195-B484-6C0736B8D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7E2B-D25B-4953-B695-C367B7E85D09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9C80-4C8A-4195-B484-6C0736B8D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7E2B-D25B-4953-B695-C367B7E85D09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9C80-4C8A-4195-B484-6C0736B8D65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7347E2B-D25B-4953-B695-C367B7E85D09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C869C80-4C8A-4195-B484-6C0736B8D6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3933056"/>
            <a:ext cx="5637010" cy="882119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Ali M Somily MD </a:t>
            </a:r>
            <a:endParaRPr lang="en-US" sz="2400" b="1" dirty="0">
              <a:solidFill>
                <a:srgbClr val="FF0000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725" y="692696"/>
            <a:ext cx="8424936" cy="2376264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6000" b="1" dirty="0" smtClean="0">
                <a:solidFill>
                  <a:schemeClr val="tx1"/>
                </a:solidFill>
                <a:effectLst/>
                <a:latin typeface="Footlight MT Light" panose="0204060206030A020304" pitchFamily="18" charset="0"/>
                <a:ea typeface="Calibri"/>
              </a:rPr>
              <a:t>GASTROINTESTINAL &amp; NUTRITION BLOCK 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Footlight MT Light" panose="0204060206030A020304" pitchFamily="18" charset="0"/>
                <a:ea typeface="Calibri"/>
              </a:rPr>
              <a:t>INTRODUCTION </a:t>
            </a:r>
            <a:r>
              <a:rPr lang="en-US" sz="6000" dirty="0">
                <a:solidFill>
                  <a:schemeClr val="tx1"/>
                </a:solidFill>
                <a:effectLst/>
                <a:latin typeface="Footlight MT Light" panose="0204060206030A020304" pitchFamily="18" charset="0"/>
                <a:ea typeface="Calibri"/>
              </a:rPr>
              <a:t/>
            </a:r>
            <a:br>
              <a:rPr lang="en-US" sz="6000" dirty="0">
                <a:solidFill>
                  <a:schemeClr val="tx1"/>
                </a:solidFill>
                <a:effectLst/>
                <a:latin typeface="Footlight MT Light" panose="0204060206030A020304" pitchFamily="18" charset="0"/>
                <a:ea typeface="Calibri"/>
              </a:rPr>
            </a:br>
            <a:endParaRPr lang="en-US" sz="60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63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1325563"/>
          </a:xfrm>
        </p:spPr>
        <p:txBody>
          <a:bodyPr>
            <a:noAutofit/>
          </a:bodyPr>
          <a:lstStyle/>
          <a:p>
            <a:pPr algn="ctr"/>
            <a:r>
              <a:rPr lang="en-US" sz="33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ootlight MT Light" panose="0204060206030A020304" pitchFamily="18" charset="0"/>
              </a:rPr>
              <a:t>Week (5) Starting: 17/12/2017 to 21/12/2017</a:t>
            </a:r>
            <a:r>
              <a:rPr lang="en-US" sz="33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ootlight MT Light" panose="0204060206030A020304" pitchFamily="18" charset="0"/>
              </a:rPr>
              <a:t/>
            </a:r>
            <a:br>
              <a:rPr lang="en-US" sz="33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ootlight MT Light" panose="0204060206030A020304" pitchFamily="18" charset="0"/>
              </a:rPr>
            </a:br>
            <a:r>
              <a:rPr lang="en-US" sz="33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ootlight MT Light" panose="0204060206030A020304" pitchFamily="18" charset="0"/>
              </a:rPr>
              <a:t>LIVER &amp; hematopoietic system</a:t>
            </a:r>
            <a:endParaRPr lang="en-US" sz="3300" b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Footlight MT Light" panose="0204060206030A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426266"/>
              </p:ext>
            </p:extLst>
          </p:nvPr>
        </p:nvGraphicFramePr>
        <p:xfrm>
          <a:off x="218251" y="1268760"/>
          <a:ext cx="8502597" cy="5379321"/>
        </p:xfrm>
        <a:graphic>
          <a:graphicData uri="http://schemas.openxmlformats.org/drawingml/2006/table">
            <a:tbl>
              <a:tblPr firstRow="1" firstCol="1" bandRow="1"/>
              <a:tblGrid>
                <a:gridCol w="1805854"/>
                <a:gridCol w="4824536"/>
                <a:gridCol w="1872207"/>
              </a:tblGrid>
              <a:tr h="3233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Department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FFFF"/>
                          </a:solidFill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Lectures (18)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Practical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60438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Microbiology</a:t>
                      </a: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500" dirty="0" err="1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Trypanosomiasis</a:t>
                      </a:r>
                      <a:r>
                        <a:rPr lang="en-US" sz="15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500" dirty="0" err="1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Leishmaniasis</a:t>
                      </a:r>
                      <a:endParaRPr lang="en-US" sz="1500" dirty="0" smtClean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5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Viral hepatitis B, C, D and G</a:t>
                      </a: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0668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Anatomy</a:t>
                      </a: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5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Anatomy of the liver and spleen</a:t>
                      </a: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31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Physiology</a:t>
                      </a: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5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Bilirubin metabolism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5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Platelets structure and functions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500" dirty="0" err="1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Reticuloendothelial</a:t>
                      </a:r>
                      <a:r>
                        <a:rPr lang="en-US" sz="15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system and function of the spleen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5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Coagulation mechanisms</a:t>
                      </a: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76172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Biochemistry</a:t>
                      </a: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5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Liver function tests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5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Biochemical aspects of bile acids and salts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5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Urea cycle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5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Biochemistry of vitamin K</a:t>
                      </a: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584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Pathology</a:t>
                      </a:r>
                      <a:endParaRPr lang="en-US" sz="15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5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Pathology and pathogenesis of liver Cirrhosis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5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Complication of liver cirrhosis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5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Cancer of the liver and pancreas</a:t>
                      </a: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0146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Haematology</a:t>
                      </a: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5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Approach to bleeding disorders</a:t>
                      </a: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46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Radiology </a:t>
                      </a: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Pharmacology</a:t>
                      </a: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5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Cytochrome system and drug</a:t>
                      </a:r>
                      <a:r>
                        <a:rPr lang="en-US" sz="1500" baseline="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metabolism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5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Hepatotoxic drugs</a:t>
                      </a: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Family &amp; Community Medicine</a:t>
                      </a: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37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3255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3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ootlight MT Light" panose="0204060206030A020304" pitchFamily="18" charset="0"/>
              </a:rPr>
              <a:t>Week (6) Starting: 24/12/2017 to 28/12/2017</a:t>
            </a:r>
            <a:r>
              <a:rPr lang="en-US" sz="33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ootlight MT Light" panose="0204060206030A020304" pitchFamily="18" charset="0"/>
              </a:rPr>
              <a:t/>
            </a:r>
            <a:br>
              <a:rPr lang="en-US" sz="33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ootlight MT Light" panose="0204060206030A020304" pitchFamily="18" charset="0"/>
              </a:rPr>
            </a:br>
            <a:r>
              <a:rPr lang="en-US" sz="33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ootlight MT Light" panose="0204060206030A020304" pitchFamily="18" charset="0"/>
              </a:rPr>
              <a:t>Spleen &amp; hematopoietic system</a:t>
            </a:r>
            <a:endParaRPr lang="en-US" sz="3300" b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Footlight MT Light" panose="0204060206030A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009164"/>
              </p:ext>
            </p:extLst>
          </p:nvPr>
        </p:nvGraphicFramePr>
        <p:xfrm>
          <a:off x="107505" y="1052736"/>
          <a:ext cx="8928990" cy="5619673"/>
        </p:xfrm>
        <a:graphic>
          <a:graphicData uri="http://schemas.openxmlformats.org/drawingml/2006/table">
            <a:tbl>
              <a:tblPr firstRow="1" firstCol="1" bandRow="1"/>
              <a:tblGrid>
                <a:gridCol w="2976330"/>
                <a:gridCol w="3360373"/>
                <a:gridCol w="2592287"/>
              </a:tblGrid>
              <a:tr h="3077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Department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FFFF"/>
                          </a:solidFill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Lectures  (15)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Practical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Microbiology</a:t>
                      </a:r>
                      <a:endParaRPr lang="en-US" sz="17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Malaria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Viral hepatitis A and E</a:t>
                      </a:r>
                      <a:endParaRPr lang="en-US" sz="17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2084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Anatomy</a:t>
                      </a:r>
                      <a:endParaRPr lang="en-US" sz="17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Histology of the liver and spleen</a:t>
                      </a: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4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Physiology</a:t>
                      </a:r>
                      <a:endParaRPr lang="en-US" sz="17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7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Biochemistry</a:t>
                      </a:r>
                      <a:endParaRPr lang="en-US" sz="17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G6PD</a:t>
                      </a:r>
                      <a:endParaRPr lang="en-US" sz="17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Pathology</a:t>
                      </a:r>
                      <a:endParaRPr lang="en-US" sz="17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7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Liver function test(Integrated Biochemistry &amp; Pathology)</a:t>
                      </a: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19232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err="1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Haematology</a:t>
                      </a:r>
                      <a:endParaRPr lang="en-US" sz="17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Acute leukemia I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Acute leukemia II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err="1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Megaloblastic</a:t>
                      </a:r>
                      <a:r>
                        <a:rPr lang="en-US" sz="17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anaemia</a:t>
                      </a:r>
                      <a:endParaRPr lang="en-US" sz="1700" dirty="0" smtClean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Chronic Leukemia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Polycythemia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err="1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Lymphoproliferative</a:t>
                      </a:r>
                      <a:r>
                        <a:rPr lang="en-US" sz="17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disorder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Approach to Hemolysis</a:t>
                      </a:r>
                      <a:endParaRPr lang="en-US" sz="17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err="1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Hemoglobinopathies</a:t>
                      </a:r>
                      <a:endParaRPr lang="en-US" sz="17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Radiology </a:t>
                      </a:r>
                      <a:endParaRPr lang="en-US" sz="17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7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Pharmacology</a:t>
                      </a:r>
                      <a:endParaRPr lang="en-US" sz="17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Anti-coagulant drugs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Anti-Malarial Drugs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Anti-Platelet Drugs</a:t>
                      </a:r>
                      <a:endParaRPr lang="en-US" sz="17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Family &amp; Community Medicine</a:t>
                      </a: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Pathophysiology of </a:t>
                      </a:r>
                      <a:r>
                        <a:rPr lang="en-US" sz="1700" dirty="0" err="1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ascitis</a:t>
                      </a:r>
                      <a:endParaRPr lang="en-US" sz="17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57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325563"/>
          </a:xfrm>
        </p:spPr>
        <p:txBody>
          <a:bodyPr>
            <a:noAutofit/>
          </a:bodyPr>
          <a:lstStyle/>
          <a:p>
            <a:pPr algn="ctr"/>
            <a:r>
              <a:rPr lang="en-US" sz="33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ootlight MT Light" panose="0204060206030A020304" pitchFamily="18" charset="0"/>
              </a:rPr>
              <a:t>Week (7) Starting: 31/12/2017 to 04/01/2018 </a:t>
            </a:r>
            <a:br>
              <a:rPr lang="en-US" sz="33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ootlight MT Light" panose="0204060206030A020304" pitchFamily="18" charset="0"/>
              </a:rPr>
            </a:br>
            <a:r>
              <a:rPr lang="en-US" sz="33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ootlight MT Light" panose="0204060206030A020304" pitchFamily="18" charset="0"/>
              </a:rPr>
              <a:t>Gallbladder &amp; BILIARY SYSTEM</a:t>
            </a:r>
            <a:endParaRPr lang="en-US" sz="3300" b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Footlight MT Light" panose="0204060206030A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554906"/>
              </p:ext>
            </p:extLst>
          </p:nvPr>
        </p:nvGraphicFramePr>
        <p:xfrm>
          <a:off x="107503" y="1052736"/>
          <a:ext cx="8784978" cy="4818825"/>
        </p:xfrm>
        <a:graphic>
          <a:graphicData uri="http://schemas.openxmlformats.org/drawingml/2006/table">
            <a:tbl>
              <a:tblPr firstRow="1" firstCol="1" bandRow="1"/>
              <a:tblGrid>
                <a:gridCol w="2232249"/>
                <a:gridCol w="3384376"/>
                <a:gridCol w="3168353"/>
              </a:tblGrid>
              <a:tr h="3077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Department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FFFF"/>
                          </a:solidFill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Lectures (5)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Practical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Microbiology</a:t>
                      </a:r>
                      <a:endParaRPr lang="en-US" sz="18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8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n-US" sz="18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Blood Parasites</a:t>
                      </a:r>
                    </a:p>
                    <a:p>
                      <a:pPr marL="342900" marR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n-US" sz="18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Hepatitis</a:t>
                      </a:r>
                      <a:endParaRPr lang="en-US" sz="18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5015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Anatomy</a:t>
                      </a:r>
                      <a:endParaRPr lang="en-US" sz="18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8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4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Physiology</a:t>
                      </a:r>
                      <a:endParaRPr lang="en-US" sz="18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Physiology of bile salts and </a:t>
                      </a:r>
                      <a:r>
                        <a:rPr lang="en-US" sz="1800" dirty="0" err="1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enterohepatic</a:t>
                      </a:r>
                      <a:r>
                        <a:rPr lang="en-US" sz="18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Circulation</a:t>
                      </a:r>
                      <a:endParaRPr lang="en-US" sz="18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Biochemistry</a:t>
                      </a:r>
                      <a:endParaRPr lang="en-US" sz="18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8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Pathology</a:t>
                      </a:r>
                      <a:endParaRPr lang="en-US" sz="18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Pathology and pathogenesis of gallstones and </a:t>
                      </a:r>
                      <a:r>
                        <a:rPr lang="en-US" sz="18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cholecystitis</a:t>
                      </a:r>
                      <a:endParaRPr lang="en-US" sz="18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1-Liver</a:t>
                      </a:r>
                      <a:r>
                        <a:rPr lang="en-US" sz="18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biliary system and pancreas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19232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Haematology</a:t>
                      </a:r>
                      <a:endParaRPr lang="en-US" sz="18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Bleeding disorders</a:t>
                      </a:r>
                      <a:endParaRPr lang="en-US" sz="18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Radiology </a:t>
                      </a:r>
                      <a:endParaRPr lang="en-US" sz="18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n-US" sz="18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Ultrasound of the liver and gallstones</a:t>
                      </a:r>
                      <a:endParaRPr lang="en-US" sz="18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Anatomy, histology and radiology of liver, spleen, pancreas and biliary system</a:t>
                      </a: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Pharmacology</a:t>
                      </a:r>
                      <a:endParaRPr lang="en-US" sz="18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8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Family &amp; Community Medicine</a:t>
                      </a: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8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27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  <a:t>EVALUATION</a:t>
            </a:r>
            <a:endParaRPr lang="en-US" dirty="0">
              <a:solidFill>
                <a:schemeClr val="tx1"/>
              </a:solidFill>
              <a:effectLst/>
              <a:latin typeface="Footlight MT Light" panose="0204060206030A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5713070"/>
              </p:ext>
            </p:extLst>
          </p:nvPr>
        </p:nvGraphicFramePr>
        <p:xfrm>
          <a:off x="179513" y="1268762"/>
          <a:ext cx="8712966" cy="5418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4490"/>
                <a:gridCol w="4534154"/>
                <a:gridCol w="2904322"/>
              </a:tblGrid>
              <a:tr h="63907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  <a:latin typeface="Footlight MT Light" panose="0204060206030A020304" pitchFamily="18" charset="0"/>
                        </a:rPr>
                        <a:t>SI.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latin typeface="Footlight MT Light" panose="0204060206030A020304" pitchFamily="18" charset="0"/>
                        </a:rPr>
                        <a:t> No</a:t>
                      </a:r>
                      <a:endParaRPr lang="en-US" sz="2800" dirty="0">
                        <a:solidFill>
                          <a:srgbClr val="FFFF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  <a:latin typeface="Footlight MT Light" panose="0204060206030A020304" pitchFamily="18" charset="0"/>
                        </a:rPr>
                        <a:t>Item</a:t>
                      </a:r>
                      <a:endParaRPr lang="en-US" sz="2800" dirty="0">
                        <a:solidFill>
                          <a:srgbClr val="FFFF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  <a:latin typeface="Footlight MT Light" panose="0204060206030A020304" pitchFamily="18" charset="0"/>
                        </a:rPr>
                        <a:t>Marks</a:t>
                      </a:r>
                      <a:endParaRPr lang="en-US" sz="2800" dirty="0">
                        <a:solidFill>
                          <a:srgbClr val="FFFF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63907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Footlight MT Light" panose="0204060206030A020304" pitchFamily="18" charset="0"/>
                        </a:rPr>
                        <a:t>1</a:t>
                      </a:r>
                      <a:endParaRPr lang="en-US" sz="2800" dirty="0"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Small Group</a:t>
                      </a:r>
                      <a:endParaRPr lang="en-US" sz="2800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Footlight MT Light" panose="0204060206030A020304" pitchFamily="18" charset="0"/>
                        </a:rPr>
                        <a:t>5</a:t>
                      </a:r>
                      <a:endParaRPr lang="en-US" sz="28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63907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Footlight MT Light" panose="0204060206030A020304" pitchFamily="18" charset="0"/>
                        </a:rPr>
                        <a:t>2</a:t>
                      </a:r>
                      <a:endParaRPr lang="en-US" sz="2800" dirty="0"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Midterm MCQs</a:t>
                      </a:r>
                      <a:endParaRPr lang="en-US" sz="2800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Footlight MT Light" panose="0204060206030A020304" pitchFamily="18" charset="0"/>
                        </a:rPr>
                        <a:t>20</a:t>
                      </a:r>
                      <a:endParaRPr lang="en-US" sz="28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63907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Footlight MT Light" panose="0204060206030A020304" pitchFamily="18" charset="0"/>
                        </a:rPr>
                        <a:t>3</a:t>
                      </a:r>
                      <a:endParaRPr lang="en-US" sz="2800" dirty="0"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Short Answer Question (SAQs)</a:t>
                      </a:r>
                      <a:endParaRPr lang="en-US" sz="2800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Footlight MT Light" panose="0204060206030A020304" pitchFamily="18" charset="0"/>
                        </a:rPr>
                        <a:t>20</a:t>
                      </a:r>
                      <a:endParaRPr lang="en-US" sz="28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63907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Footlight MT Light" panose="0204060206030A020304" pitchFamily="18" charset="0"/>
                        </a:rPr>
                        <a:t>4</a:t>
                      </a:r>
                      <a:endParaRPr lang="en-US" sz="2800" dirty="0"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Final MCQs</a:t>
                      </a:r>
                      <a:endParaRPr lang="en-US" sz="2800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Footlight MT Light" panose="0204060206030A020304" pitchFamily="18" charset="0"/>
                        </a:rPr>
                        <a:t>30</a:t>
                      </a:r>
                      <a:endParaRPr lang="en-US" sz="28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63907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Footlight MT Light" panose="0204060206030A020304" pitchFamily="18" charset="0"/>
                        </a:rPr>
                        <a:t>5</a:t>
                      </a:r>
                      <a:endParaRPr lang="en-US" sz="2800" dirty="0"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OSPE</a:t>
                      </a:r>
                      <a:endParaRPr lang="en-US" sz="2800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Footlight MT Light" panose="0204060206030A020304" pitchFamily="18" charset="0"/>
                        </a:rPr>
                        <a:t>20</a:t>
                      </a:r>
                      <a:endParaRPr lang="en-US" sz="28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63907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Footlight MT Light" panose="0204060206030A020304" pitchFamily="18" charset="0"/>
                        </a:rPr>
                        <a:t>6</a:t>
                      </a:r>
                      <a:endParaRPr lang="en-US" sz="2800" dirty="0"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Clinical Skills</a:t>
                      </a:r>
                      <a:endParaRPr lang="en-US" sz="2800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Footlight MT Light" panose="0204060206030A020304" pitchFamily="18" charset="0"/>
                        </a:rPr>
                        <a:t>5</a:t>
                      </a:r>
                      <a:endParaRPr lang="en-US" sz="28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639071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Footlight MT Light" panose="0204060206030A020304" pitchFamily="18" charset="0"/>
                        </a:rPr>
                        <a:t>TOTAL</a:t>
                      </a:r>
                      <a:endParaRPr lang="en-US" sz="2800" dirty="0">
                        <a:solidFill>
                          <a:srgbClr val="FF0000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Footlight MT Light" panose="0204060206030A020304" pitchFamily="18" charset="0"/>
                        </a:rPr>
                        <a:t>100</a:t>
                      </a:r>
                      <a:endParaRPr lang="en-US" sz="28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69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59632" y="1268760"/>
            <a:ext cx="6067197" cy="185759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  <a:latin typeface="Footlight MT Light" panose="0204060206030A020304" pitchFamily="18" charset="0"/>
                <a:ea typeface="+mj-ea"/>
                <a:cs typeface="+mj-cs"/>
              </a:rPr>
              <a:t>THANK YOU</a:t>
            </a:r>
            <a:endParaRPr lang="en-US" dirty="0">
              <a:solidFill>
                <a:srgbClr val="FF0000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99592" y="2996952"/>
            <a:ext cx="7175351" cy="1793167"/>
          </a:xfrm>
          <a:solidFill>
            <a:schemeClr val="accent1"/>
          </a:solidFill>
        </p:spPr>
        <p:txBody>
          <a:bodyPr/>
          <a:lstStyle/>
          <a:p>
            <a:pPr marL="182880" indent="0" algn="ctr">
              <a:buNone/>
            </a:pPr>
            <a:r>
              <a:rPr lang="en-US" b="0" dirty="0">
                <a:solidFill>
                  <a:srgbClr val="FFFF00"/>
                </a:solidFill>
                <a:effectLst/>
                <a:latin typeface="Footlight MT Light" panose="0204060206030A020304" pitchFamily="18" charset="0"/>
              </a:rPr>
              <a:t>WISH YOU THE BEST OF LUCK</a:t>
            </a:r>
            <a:br>
              <a:rPr lang="en-US" b="0" dirty="0">
                <a:solidFill>
                  <a:srgbClr val="FFFF00"/>
                </a:solidFill>
                <a:effectLst/>
                <a:latin typeface="Footlight MT Light" panose="0204060206030A020304" pitchFamily="18" charset="0"/>
              </a:rPr>
            </a:br>
            <a:endParaRPr lang="en-US" b="0" dirty="0">
              <a:solidFill>
                <a:srgbClr val="FFFF00"/>
              </a:solidFill>
              <a:effectLst/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09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6512511" cy="1143000"/>
          </a:xfrm>
        </p:spPr>
        <p:txBody>
          <a:bodyPr/>
          <a:lstStyle/>
          <a:p>
            <a:pPr marL="45720" lvl="0" indent="0" algn="ctr">
              <a:spcBef>
                <a:spcPct val="20000"/>
              </a:spcBef>
              <a:buNone/>
            </a:pPr>
            <a:r>
              <a:rPr lang="en-US" dirty="0" smtClean="0"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  <a:t>OBJECTIVES </a:t>
            </a:r>
            <a:endParaRPr lang="en-US" dirty="0">
              <a:solidFill>
                <a:schemeClr val="tx1"/>
              </a:solidFill>
              <a:effectLst/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1700808"/>
            <a:ext cx="8568952" cy="3816424"/>
          </a:xfrm>
        </p:spPr>
        <p:txBody>
          <a:bodyPr>
            <a:noAutofit/>
          </a:bodyPr>
          <a:lstStyle/>
          <a:p>
            <a:pPr marL="463550" lvl="0" indent="-4635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MY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By the end of the gastrointestinal and haematology block, students should be able to</a:t>
            </a:r>
            <a:r>
              <a:rPr lang="en-MY" sz="28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:</a:t>
            </a:r>
          </a:p>
          <a:p>
            <a:pPr marL="463550" lvl="0" indent="-4635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Correlate between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the anatomical structures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and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their functions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.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Footlight MT Light" panose="0204060206030A020304" pitchFamily="18" charset="0"/>
              <a:ea typeface="Calibri"/>
              <a:cs typeface="Times New Roman"/>
            </a:endParaRPr>
          </a:p>
          <a:p>
            <a:pPr marL="463550" lvl="0" indent="-4635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Use the basic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sciences to interpret symptoms, signs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and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investigation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results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Footlight MT Light" panose="0204060206030A020304" pitchFamily="18" charset="0"/>
              <a:ea typeface="Calibri"/>
              <a:cs typeface="Times New Roman"/>
            </a:endParaRPr>
          </a:p>
          <a:p>
            <a:pPr marL="463550" lvl="0" indent="-4635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Understand the pathology, microbiology and pathogenesis of the common disorders  </a:t>
            </a:r>
          </a:p>
          <a:p>
            <a:pPr marL="463550" lvl="0" indent="-4635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Discuss the pharmacological basis of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drugs</a:t>
            </a:r>
          </a:p>
          <a:p>
            <a:pPr marL="463550" lvl="0" indent="-4635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Epidemiology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and preventive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approaches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Footlight MT Light" panose="0204060206030A020304" pitchFamily="18" charset="0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800" b="1" dirty="0">
              <a:solidFill>
                <a:schemeClr val="accent1">
                  <a:lumMod val="75000"/>
                </a:schemeClr>
              </a:solidFill>
              <a:latin typeface="Footlight MT Light" panose="0204060206030A020304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551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63688" y="332656"/>
            <a:ext cx="4915069" cy="53627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  <a:t>OBJECTIVES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323528" y="908720"/>
            <a:ext cx="8424936" cy="864096"/>
          </a:xfrm>
        </p:spPr>
        <p:txBody>
          <a:bodyPr>
            <a:noAutofit/>
          </a:bodyPr>
          <a:lstStyle/>
          <a:p>
            <a:pPr marL="463550" lvl="0" indent="-463550" algn="just"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Revisit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epidemiological parameters such as 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Footlight MT Light" panose="0204060206030A020304" pitchFamily="18" charset="0"/>
              <a:ea typeface="Calibri"/>
              <a:cs typeface="Times New Roman"/>
            </a:endParaRPr>
          </a:p>
          <a:p>
            <a:pPr marL="662940" lvl="1" indent="-342900" algn="just"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Symbol"/>
              <a:buChar char=""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Body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mass index 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Footlight MT Light" panose="0204060206030A020304" pitchFamily="18" charset="0"/>
              <a:ea typeface="Calibri"/>
              <a:cs typeface="Times New Roman"/>
            </a:endParaRPr>
          </a:p>
          <a:p>
            <a:pPr marL="662940" lvl="1" indent="-342900" algn="just"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Symbol"/>
              <a:buChar char=""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Macro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and micro nutritional requirements of a population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.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Footlight MT Light" panose="0204060206030A020304" pitchFamily="18" charset="0"/>
              <a:ea typeface="Calibri"/>
              <a:cs typeface="Times New Roman"/>
            </a:endParaRPr>
          </a:p>
          <a:p>
            <a:pPr marL="463550" lvl="0" indent="-463550" algn="just"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Normal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haemopoiesis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 and the functions of different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haemopoietic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 cells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.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Footlight MT Light" panose="0204060206030A020304" pitchFamily="18" charset="0"/>
              <a:ea typeface="Calibri"/>
              <a:cs typeface="Times New Roman"/>
            </a:endParaRPr>
          </a:p>
          <a:p>
            <a:pPr marL="463550" lvl="0" indent="-463550" algn="just"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Disorders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affecting the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haemopoietic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 system, with particular emphasis on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anaemia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.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Footlight MT Light" panose="0204060206030A020304" pitchFamily="18" charset="0"/>
              <a:ea typeface="Calibri"/>
              <a:cs typeface="Times New Roman"/>
            </a:endParaRPr>
          </a:p>
          <a:p>
            <a:pPr marL="463550" lvl="0" indent="-463550" algn="just"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Role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of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haemoglobin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 and its types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of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and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iron metabolism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.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Footlight MT Light" panose="0204060206030A020304" pitchFamily="18" charset="0"/>
              <a:ea typeface="Calibri"/>
              <a:cs typeface="Times New Roman"/>
            </a:endParaRPr>
          </a:p>
          <a:p>
            <a:pPr marL="463550" lvl="0" indent="-463550" algn="just"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Develop communication and professional skills at the level of a medical student.</a:t>
            </a:r>
          </a:p>
          <a:p>
            <a:endParaRPr lang="en-US" sz="2800" b="1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24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9036496" cy="2088232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en-MY" sz="4800" dirty="0" smtClean="0">
                <a:solidFill>
                  <a:schemeClr val="tx1"/>
                </a:solidFill>
                <a:effectLst/>
                <a:latin typeface="Footlight MT Light" panose="0204060206030A020304" pitchFamily="18" charset="0"/>
                <a:ea typeface="Calibri"/>
                <a:cs typeface="Times New Roman"/>
              </a:rPr>
              <a:t>TEACHING &amp; LEARNUNG MODLES</a:t>
            </a:r>
            <a:r>
              <a:rPr lang="en-US" sz="4400" dirty="0">
                <a:solidFill>
                  <a:schemeClr val="tx1"/>
                </a:solidFill>
                <a:effectLst/>
                <a:latin typeface="Footlight MT Light" panose="0204060206030A020304" pitchFamily="18" charset="0"/>
                <a:ea typeface="Calibri"/>
                <a:cs typeface="Times New Roman"/>
              </a:rPr>
              <a:t/>
            </a:r>
            <a:br>
              <a:rPr lang="en-US" sz="4400" dirty="0">
                <a:solidFill>
                  <a:schemeClr val="tx1"/>
                </a:solidFill>
                <a:effectLst/>
                <a:latin typeface="Footlight MT Light" panose="0204060206030A020304" pitchFamily="18" charset="0"/>
                <a:ea typeface="Calibri"/>
                <a:cs typeface="Times New Roman"/>
              </a:rPr>
            </a:br>
            <a:endParaRPr lang="en-US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41276" y="1628800"/>
            <a:ext cx="8568952" cy="4392488"/>
          </a:xfrm>
        </p:spPr>
        <p:txBody>
          <a:bodyPr>
            <a:noAutofit/>
          </a:bodyPr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Small group discussion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Lectures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Student-led seminars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Practical classes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Clinical skills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Self-directed learning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Writing an essay or mini thesis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Times New Roman"/>
              </a:rPr>
              <a:t>E-learning sessions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3200" dirty="0">
              <a:latin typeface="Calibri"/>
              <a:ea typeface="Calibri"/>
              <a:cs typeface="Times New Roman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734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99288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b="0" dirty="0" smtClean="0"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  <a:t>LECTURES &amp; EXAMINATIONS</a:t>
            </a:r>
            <a:endParaRPr lang="en-US" b="0" dirty="0">
              <a:solidFill>
                <a:schemeClr val="tx1"/>
              </a:solidFill>
              <a:effectLst/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1196752"/>
            <a:ext cx="3960440" cy="3474720"/>
          </a:xfrm>
        </p:spPr>
        <p:txBody>
          <a:bodyPr>
            <a:noAutofit/>
          </a:bodyPr>
          <a:lstStyle/>
          <a:p>
            <a:pPr marL="463550" indent="-417513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Arial"/>
              </a:rPr>
              <a:t>Esophagus and Stomach.</a:t>
            </a:r>
          </a:p>
          <a:p>
            <a:pPr marL="463550" indent="-417513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Arial"/>
              </a:rPr>
              <a:t>Pancreas.</a:t>
            </a:r>
          </a:p>
          <a:p>
            <a:pPr marL="463550" indent="-417513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Arial"/>
              </a:rPr>
              <a:t>Small Intestine. </a:t>
            </a:r>
          </a:p>
          <a:p>
            <a:pPr marL="463550" indent="-417513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Arial"/>
              </a:rPr>
              <a:t>Colon. </a:t>
            </a:r>
          </a:p>
          <a:p>
            <a:pPr marL="463550" indent="-417513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Arial"/>
              </a:rPr>
              <a:t>Liver &amp;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Arial"/>
              </a:rPr>
              <a:t>hematopoietic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Arial"/>
              </a:rPr>
              <a:t>system.</a:t>
            </a:r>
          </a:p>
          <a:p>
            <a:pPr marL="463550" indent="-417513"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Arial"/>
              </a:rPr>
              <a:t>Spleen &amp; hematopoietic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Arial"/>
              </a:rPr>
              <a:t>system.</a:t>
            </a:r>
          </a:p>
          <a:p>
            <a:pPr marL="463550" indent="-417513"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Arial"/>
              </a:rPr>
              <a:t>Gallbladder &amp;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Arial"/>
              </a:rPr>
              <a:t>Biliary System. </a:t>
            </a:r>
          </a:p>
          <a:p>
            <a:pPr marL="463550" indent="-417513">
              <a:buFont typeface="Wingdings" panose="05000000000000000000" pitchFamily="2" charset="2"/>
              <a:buChar char="§"/>
            </a:pPr>
            <a:endParaRPr lang="en-US" sz="2000" b="1" dirty="0">
              <a:solidFill>
                <a:schemeClr val="accent1">
                  <a:lumMod val="75000"/>
                </a:schemeClr>
              </a:solidFill>
              <a:latin typeface="Footlight MT Light" panose="0204060206030A020304" pitchFamily="18" charset="0"/>
              <a:cs typeface="Arial"/>
            </a:endParaRPr>
          </a:p>
          <a:p>
            <a:pPr marL="969963" indent="-923925"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cs typeface="Arial"/>
              </a:rPr>
              <a:t>Total </a:t>
            </a:r>
          </a:p>
          <a:p>
            <a:pPr marL="969963" indent="-923925">
              <a:buFont typeface="Wingdings" panose="05000000000000000000" pitchFamily="2" charset="2"/>
              <a:buChar char="v"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cs typeface="Arial"/>
              </a:rPr>
              <a:t>88 lectures</a:t>
            </a:r>
          </a:p>
          <a:p>
            <a:pPr marL="969963" indent="-923925">
              <a:buFont typeface="Wingdings" panose="05000000000000000000" pitchFamily="2" charset="2"/>
              <a:buChar char="v"/>
            </a:pPr>
            <a:r>
              <a:rPr lang="en-US" sz="3200" b="1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cs typeface="Arial"/>
              </a:rPr>
              <a:t>9 practical's </a:t>
            </a:r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Footlight MT Light" panose="0204060206030A020304" pitchFamily="18" charset="0"/>
              <a:cs typeface="Arial"/>
            </a:endParaRPr>
          </a:p>
          <a:p>
            <a:endParaRPr lang="en-US" sz="2000" b="1" dirty="0" smtClean="0">
              <a:solidFill>
                <a:schemeClr val="accent1">
                  <a:lumMod val="75000"/>
                </a:schemeClr>
              </a:solidFill>
              <a:latin typeface="Footlight MT Light" panose="0204060206030A020304" pitchFamily="18" charset="0"/>
              <a:cs typeface="Arial"/>
            </a:endParaRPr>
          </a:p>
          <a:p>
            <a:endParaRPr lang="en-US" sz="2000" b="1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340732" y="1192030"/>
            <a:ext cx="4320480" cy="3474720"/>
          </a:xfrm>
        </p:spPr>
        <p:txBody>
          <a:bodyPr>
            <a:normAutofit/>
          </a:bodyPr>
          <a:lstStyle/>
          <a:p>
            <a:pPr marL="520700" indent="-5207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cs typeface="Arial"/>
              </a:rPr>
              <a:t>Seven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cs typeface="Arial"/>
              </a:rPr>
              <a:t>Weeks</a:t>
            </a:r>
          </a:p>
          <a:p>
            <a:pPr marL="520700" indent="-5207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cs typeface="Arial"/>
              </a:rPr>
              <a:t>Week 5: 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Calibri"/>
                <a:cs typeface="Arial"/>
              </a:rPr>
              <a:t>Midblock Examination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</a:rPr>
              <a:t>17 December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</a:rPr>
              <a:t>2017</a:t>
            </a:r>
          </a:p>
          <a:p>
            <a:pPr marL="520700" indent="-5207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</a:rPr>
              <a:t>Week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</a:rPr>
              <a:t>7: Consolidation from 02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</a:rPr>
              <a:t>Jan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</a:rPr>
              <a:t>2018 to 04 January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</a:rPr>
              <a:t>2018</a:t>
            </a:r>
          </a:p>
          <a:p>
            <a:pPr marL="520700" indent="-5207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</a:rPr>
              <a:t>Week 8: Examination week from 07 January 2018 to 11 January 2018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Footlight MT Light" panose="0204060206030A020304" pitchFamily="18" charset="0"/>
            </a:endParaRPr>
          </a:p>
          <a:p>
            <a:pPr marL="56007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>
              <a:latin typeface="Footlight MT Light" panose="0204060206030A020304" pitchFamily="18" charset="0"/>
            </a:endParaRPr>
          </a:p>
          <a:p>
            <a:pPr marL="56007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27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ootlight MT Light" panose="0204060206030A020304" pitchFamily="18" charset="0"/>
              </a:rPr>
              <a:t>Week (1) Starting: 19/11/2017  to 23/11/2017</a:t>
            </a:r>
            <a:b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ootlight MT Light" panose="0204060206030A020304" pitchFamily="18" charset="0"/>
              </a:rPr>
            </a:b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ootlight MT Light" panose="0204060206030A020304" pitchFamily="18" charset="0"/>
              </a:rPr>
              <a:t>OESOPHAGUS 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ootlight MT Light" panose="0204060206030A020304" pitchFamily="18" charset="0"/>
              </a:rPr>
              <a:t>AND STOMACH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07359"/>
              </p:ext>
            </p:extLst>
          </p:nvPr>
        </p:nvGraphicFramePr>
        <p:xfrm>
          <a:off x="461890" y="1176317"/>
          <a:ext cx="8430591" cy="5087966"/>
        </p:xfrm>
        <a:graphic>
          <a:graphicData uri="http://schemas.openxmlformats.org/drawingml/2006/table">
            <a:tbl>
              <a:tblPr firstRow="1" firstCol="1" bandRow="1"/>
              <a:tblGrid>
                <a:gridCol w="1661838"/>
                <a:gridCol w="3958556"/>
                <a:gridCol w="2810197"/>
              </a:tblGrid>
              <a:tr h="3077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Department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Lectures </a:t>
                      </a:r>
                      <a:r>
                        <a:rPr lang="en-US" sz="2400" b="1" dirty="0" smtClean="0">
                          <a:solidFill>
                            <a:srgbClr val="FFFFFF"/>
                          </a:solidFill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(14)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Practical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8464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Microbiology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 </a:t>
                      </a: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pylori and drugs used in treatment</a:t>
                      </a: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5015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Anatomy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Anatomy of the oral cavity </a:t>
                      </a:r>
                      <a:r>
                        <a:rPr lang="en-US" sz="1400" dirty="0" err="1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oseophagus</a:t>
                      </a: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stomach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Histology of the esophagus  and stomach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Anatomy and histology of the salivary glands</a:t>
                      </a: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Anatomy, histology and radiology of the </a:t>
                      </a:r>
                      <a:r>
                        <a:rPr lang="en-US" sz="1400" dirty="0" err="1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eosophagus</a:t>
                      </a: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 stomach</a:t>
                      </a: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61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Physiology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General principles of  GIT physiology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err="1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Oesophageal</a:t>
                      </a: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motility and pathophysiology of reflux disease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Physiology of the stomach and regulation of gastric secretions</a:t>
                      </a: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Biochemistry</a:t>
                      </a:r>
                      <a:endParaRPr lang="en-US" sz="14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Role of salivary gland and stomach in digestion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Structure and function of </a:t>
                      </a:r>
                      <a:r>
                        <a:rPr lang="en-US" sz="1400" dirty="0" err="1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haemoglobin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Pathology</a:t>
                      </a:r>
                      <a:endParaRPr lang="en-US" sz="14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Gastro Esophageal Reflux </a:t>
                      </a:r>
                      <a:r>
                        <a:rPr lang="en-US" sz="14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Disease (</a:t>
                      </a: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GERD)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Pathology and pathophysiology of peptic ulcer</a:t>
                      </a: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19232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Haematology</a:t>
                      </a:r>
                      <a:endParaRPr lang="en-US" sz="14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Anemia</a:t>
                      </a: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Radiology </a:t>
                      </a:r>
                      <a:endParaRPr lang="en-US" sz="14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Pharmacology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H2 blockers and proton pump inhibitors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Antiemetic drugs</a:t>
                      </a: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Family &amp; Community Medicine</a:t>
                      </a: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41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396552" y="0"/>
            <a:ext cx="9900592" cy="13255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5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ootlight MT Light" panose="0204060206030A020304" pitchFamily="18" charset="0"/>
              </a:rPr>
              <a:t>Week (2) Starting : 26/11/2017 to 30/11/2017</a:t>
            </a:r>
            <a:r>
              <a:rPr lang="en-US" sz="3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ootlight MT Light" panose="0204060206030A020304" pitchFamily="18" charset="0"/>
              </a:rPr>
              <a:t/>
            </a:r>
            <a:br>
              <a:rPr lang="en-US" sz="3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ootlight MT Light" panose="0204060206030A020304" pitchFamily="18" charset="0"/>
              </a:rPr>
            </a:br>
            <a:r>
              <a:rPr lang="en-US" sz="35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ootlight MT Light" panose="0204060206030A020304" pitchFamily="18" charset="0"/>
              </a:rPr>
              <a:t>PANCREAS</a:t>
            </a:r>
            <a:endParaRPr lang="en-US" sz="3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Footlight MT Light" panose="0204060206030A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754317"/>
              </p:ext>
            </p:extLst>
          </p:nvPr>
        </p:nvGraphicFramePr>
        <p:xfrm>
          <a:off x="467544" y="1325563"/>
          <a:ext cx="8574606" cy="5165118"/>
        </p:xfrm>
        <a:graphic>
          <a:graphicData uri="http://schemas.openxmlformats.org/drawingml/2006/table">
            <a:tbl>
              <a:tblPr firstRow="1" firstCol="1" bandRow="1"/>
              <a:tblGrid>
                <a:gridCol w="1949870"/>
                <a:gridCol w="4392488"/>
                <a:gridCol w="2232248"/>
              </a:tblGrid>
              <a:tr h="3077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Department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Lectures </a:t>
                      </a:r>
                      <a:r>
                        <a:rPr lang="en-US" sz="2400" b="1" dirty="0" smtClean="0">
                          <a:solidFill>
                            <a:srgbClr val="FFFFFF"/>
                          </a:solidFill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Practical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8464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Microbiology</a:t>
                      </a: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5015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Anatomy</a:t>
                      </a: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Anatomy and histology of pancreas and biliary system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Embryology of the pancreas and small intestine 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Introduction to </a:t>
                      </a:r>
                      <a:r>
                        <a:rPr lang="en-US" sz="1600" dirty="0" err="1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Pleuripotent</a:t>
                      </a:r>
                      <a:r>
                        <a:rPr lang="en-US" sz="16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stem cell</a:t>
                      </a: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Physiology</a:t>
                      </a:r>
                      <a:endParaRPr lang="en-US" sz="16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Physiology of  pancreas</a:t>
                      </a: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Biochemistry</a:t>
                      </a:r>
                      <a:endParaRPr lang="en-US" sz="16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Biochemical aspects of digestion of lipids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Biochemical aspects of digestion of proteins and carbohydrates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Nutritional requirements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Plasma proteins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Macro and micro nutrients</a:t>
                      </a: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Pathology</a:t>
                      </a:r>
                      <a:endParaRPr lang="en-US" sz="16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Pathology and pathogenesis of acute and chronic pancreatitis</a:t>
                      </a: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GERD &amp; Peptic Ulcer</a:t>
                      </a: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19232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Haematology</a:t>
                      </a:r>
                      <a:endParaRPr lang="en-US" sz="16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 err="1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Hemoglobinopathies</a:t>
                      </a:r>
                      <a:endParaRPr lang="en-US" sz="1600" dirty="0" smtClean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Transfusion &amp; Cross-matching </a:t>
                      </a: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Radiology </a:t>
                      </a: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Pharmacology</a:t>
                      </a:r>
                      <a:endParaRPr lang="en-US" sz="16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8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3255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3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ootlight MT Light" panose="0204060206030A020304" pitchFamily="18" charset="0"/>
              </a:rPr>
              <a:t>Week (3) Starting : 03/12/2017 to 07/12/2017</a:t>
            </a:r>
            <a:r>
              <a:rPr lang="en-US" sz="3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ootlight MT Light" panose="0204060206030A020304" pitchFamily="18" charset="0"/>
              </a:rPr>
              <a:t/>
            </a:r>
            <a:br>
              <a:rPr lang="en-US" sz="3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ootlight MT Light" panose="0204060206030A020304" pitchFamily="18" charset="0"/>
              </a:rPr>
            </a:br>
            <a:r>
              <a:rPr lang="en-US" sz="33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ootlight MT Light" panose="0204060206030A020304" pitchFamily="18" charset="0"/>
              </a:rPr>
              <a:t>SMALL INTESTINE</a:t>
            </a:r>
            <a:endParaRPr lang="en-US" sz="33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Footlight MT Light" panose="0204060206030A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404708"/>
              </p:ext>
            </p:extLst>
          </p:nvPr>
        </p:nvGraphicFramePr>
        <p:xfrm>
          <a:off x="179512" y="1194914"/>
          <a:ext cx="8856984" cy="5394960"/>
        </p:xfrm>
        <a:graphic>
          <a:graphicData uri="http://schemas.openxmlformats.org/drawingml/2006/table">
            <a:tbl>
              <a:tblPr firstRow="1" firstCol="1" bandRow="1"/>
              <a:tblGrid>
                <a:gridCol w="2952328"/>
                <a:gridCol w="2952328"/>
                <a:gridCol w="2952328"/>
              </a:tblGrid>
              <a:tr h="30773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Department </a:t>
                      </a:r>
                      <a:endParaRPr lang="en-US" sz="24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Lectures </a:t>
                      </a:r>
                      <a:r>
                        <a:rPr lang="en-US" sz="2400" b="1" dirty="0" smtClean="0">
                          <a:solidFill>
                            <a:srgbClr val="FFFFFF"/>
                          </a:solidFill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(12)</a:t>
                      </a:r>
                      <a:endParaRPr lang="en-US" sz="24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Practical</a:t>
                      </a:r>
                      <a:endParaRPr lang="en-US" sz="24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8464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Microbiology</a:t>
                      </a: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n-US" sz="15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Normal flora and introduction to infectious diarrhea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n-US" sz="15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Cholera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n-US" sz="15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Intestinal helminthes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n-US" sz="15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Viral gastroenteritis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n-US" sz="15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Intestinal protozoa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n-US" sz="1500" dirty="0" err="1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Shigella</a:t>
                      </a:r>
                      <a:r>
                        <a:rPr lang="en-US" sz="15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salmonella</a:t>
                      </a: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5015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Anatomy</a:t>
                      </a: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n-US" sz="15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Anatomy and histology of the small intestine</a:t>
                      </a: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Physiology</a:t>
                      </a: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n-US" sz="15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Physiology of the small intestine: motility and secretion</a:t>
                      </a: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Biochemistry</a:t>
                      </a:r>
                      <a:endParaRPr lang="en-US" sz="15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Clinical chemistry and pathology practical about </a:t>
                      </a:r>
                      <a:r>
                        <a:rPr lang="en-US" sz="1500" dirty="0" err="1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malabsorption</a:t>
                      </a:r>
                      <a:r>
                        <a:rPr lang="en-US" sz="15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acute and chronic pancreatitis</a:t>
                      </a: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Pathology</a:t>
                      </a: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n-US" sz="15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Pathology and the mechanisms of </a:t>
                      </a:r>
                      <a:r>
                        <a:rPr lang="en-US" sz="1500" dirty="0" err="1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malabsorption</a:t>
                      </a:r>
                      <a:endParaRPr lang="en-US" sz="1500" dirty="0" smtClean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n-US" sz="15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Pathophysiology and mechanisms of diarrhea</a:t>
                      </a: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19232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Haematology</a:t>
                      </a: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Radiology </a:t>
                      </a: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n-US" sz="15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Radiology of the abdomen</a:t>
                      </a: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12346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Pharmacology</a:t>
                      </a: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8753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Family &amp; Community Medicine</a:t>
                      </a:r>
                      <a:endParaRPr lang="en-US" sz="1500" b="1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n-US" sz="1500" b="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Nutrition Education</a:t>
                      </a:r>
                      <a:endParaRPr lang="en-US" sz="1500" b="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98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13255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3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ootlight MT Light" panose="0204060206030A020304" pitchFamily="18" charset="0"/>
              </a:rPr>
              <a:t>Week (4) Starting: 10/12/2017 to 14/12/2017</a:t>
            </a:r>
            <a:r>
              <a:rPr lang="en-US" sz="3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ootlight MT Light" panose="0204060206030A020304" pitchFamily="18" charset="0"/>
              </a:rPr>
              <a:t/>
            </a:r>
            <a:br>
              <a:rPr lang="en-US" sz="3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ootlight MT Light" panose="0204060206030A020304" pitchFamily="18" charset="0"/>
              </a:rPr>
            </a:br>
            <a:r>
              <a:rPr lang="en-US" sz="33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ootlight MT Light" panose="0204060206030A020304" pitchFamily="18" charset="0"/>
              </a:rPr>
              <a:t>COLON</a:t>
            </a:r>
            <a:endParaRPr lang="en-US" sz="33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Footlight MT Light" panose="0204060206030A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219078"/>
              </p:ext>
            </p:extLst>
          </p:nvPr>
        </p:nvGraphicFramePr>
        <p:xfrm>
          <a:off x="107503" y="1367046"/>
          <a:ext cx="8856984" cy="5302314"/>
        </p:xfrm>
        <a:graphic>
          <a:graphicData uri="http://schemas.openxmlformats.org/drawingml/2006/table">
            <a:tbl>
              <a:tblPr firstRow="1" firstCol="1" bandRow="1"/>
              <a:tblGrid>
                <a:gridCol w="2016225"/>
                <a:gridCol w="4320480"/>
                <a:gridCol w="2520279"/>
              </a:tblGrid>
              <a:tr h="3077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Department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FFFF"/>
                          </a:solidFill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Lectures (12)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Practical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Microbiology</a:t>
                      </a: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 err="1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Schistosomiasis</a:t>
                      </a: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5015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Anatomy</a:t>
                      </a: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Anatomy and histology of the large intestine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Anatomy of the </a:t>
                      </a:r>
                      <a:r>
                        <a:rPr lang="en-US" sz="1600" dirty="0" err="1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omentum</a:t>
                      </a: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Anatomy, histology and radiology of the small and large intestine</a:t>
                      </a: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08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Physiology</a:t>
                      </a: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Physiology of the colon: motility</a:t>
                      </a: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Biochemistry</a:t>
                      </a: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75483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Pathology</a:t>
                      </a:r>
                      <a:endParaRPr lang="en-US" sz="16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Colonic </a:t>
                      </a:r>
                      <a:r>
                        <a:rPr lang="en-US" sz="1600" dirty="0" err="1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tumours</a:t>
                      </a:r>
                      <a:r>
                        <a:rPr lang="en-US" sz="16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polyps-I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Colonic tumors and polyps-II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Inflammatory bowel disease and </a:t>
                      </a:r>
                      <a:r>
                        <a:rPr lang="en-US" sz="1600" dirty="0" err="1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Crohn’s</a:t>
                      </a:r>
                      <a:r>
                        <a:rPr lang="en-US" sz="16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disease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Inflammatory bowel disease and ulcerative colitis</a:t>
                      </a: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19232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Haematology</a:t>
                      </a: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Radiology </a:t>
                      </a: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Pharmacology</a:t>
                      </a: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Treatment of dysentery and </a:t>
                      </a:r>
                      <a:r>
                        <a:rPr lang="en-US" sz="1600" dirty="0" err="1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amoebiasis</a:t>
                      </a:r>
                      <a:endParaRPr lang="en-US" sz="1600" dirty="0" smtClean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Drugs used in treating constipation and IBS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Drugs used in IBD and biological and immune therapy of IBD</a:t>
                      </a: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Family &amp; Community Medicine</a:t>
                      </a:r>
                    </a:p>
                  </a:txBody>
                  <a:tcPr marL="60194" marR="60194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 smtClean="0"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Irritable bowel syndrome</a:t>
                      </a: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4" marR="60194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03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901</Words>
  <Application>Microsoft Office PowerPoint</Application>
  <PresentationFormat>On-screen Show (4:3)</PresentationFormat>
  <Paragraphs>260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Slipstream</vt:lpstr>
      <vt:lpstr>GASTROINTESTINAL &amp; NUTRITION BLOCK INTRODUCTION  </vt:lpstr>
      <vt:lpstr>OBJECTIVES </vt:lpstr>
      <vt:lpstr>OBJECTIVES</vt:lpstr>
      <vt:lpstr>TEACHING &amp; LEARNUNG MODLES </vt:lpstr>
      <vt:lpstr>LECTURES &amp; EXAMINATIONS</vt:lpstr>
      <vt:lpstr>Week (1) Starting: 19/11/2017  to 23/11/2017 OESOPHAGUS AND STOMACH</vt:lpstr>
      <vt:lpstr>Week (2) Starting : 26/11/2017 to 30/11/2017 PANCREAS</vt:lpstr>
      <vt:lpstr>Week (3) Starting : 03/12/2017 to 07/12/2017 SMALL INTESTINE</vt:lpstr>
      <vt:lpstr>Week (4) Starting: 10/12/2017 to 14/12/2017 COLON</vt:lpstr>
      <vt:lpstr>Week (5) Starting: 17/12/2017 to 21/12/2017 LIVER &amp; hematopoietic system</vt:lpstr>
      <vt:lpstr>Week (6) Starting: 24/12/2017 to 28/12/2017 Spleen &amp; hematopoietic system</vt:lpstr>
      <vt:lpstr>Week (7) Starting: 31/12/2017 to 04/01/2018  Gallbladder &amp; BILIARY SYSTEM</vt:lpstr>
      <vt:lpstr>EVALUATION</vt:lpstr>
      <vt:lpstr>WISH YOU THE BEST OF LUCK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DRSUMAILI</dc:creator>
  <cp:lastModifiedBy>3422</cp:lastModifiedBy>
  <cp:revision>34</cp:revision>
  <dcterms:created xsi:type="dcterms:W3CDTF">2016-11-27T17:13:25Z</dcterms:created>
  <dcterms:modified xsi:type="dcterms:W3CDTF">2017-11-19T05:33:50Z</dcterms:modified>
</cp:coreProperties>
</file>