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5" r:id="rId3"/>
    <p:sldId id="277" r:id="rId4"/>
    <p:sldId id="278" r:id="rId5"/>
    <p:sldId id="284" r:id="rId6"/>
    <p:sldId id="276" r:id="rId7"/>
    <p:sldId id="272" r:id="rId8"/>
    <p:sldId id="266" r:id="rId9"/>
    <p:sldId id="287" r:id="rId10"/>
    <p:sldId id="260" r:id="rId11"/>
    <p:sldId id="261" r:id="rId12"/>
    <p:sldId id="275" r:id="rId13"/>
    <p:sldId id="262" r:id="rId14"/>
    <p:sldId id="263" r:id="rId15"/>
    <p:sldId id="264" r:id="rId16"/>
    <p:sldId id="265" r:id="rId17"/>
    <p:sldId id="267" r:id="rId18"/>
    <p:sldId id="269" r:id="rId19"/>
    <p:sldId id="270" r:id="rId20"/>
    <p:sldId id="271" r:id="rId21"/>
    <p:sldId id="288"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F"/>
    <a:srgbClr val="F3FAFF"/>
    <a:srgbClr val="DDF0FF"/>
    <a:srgbClr val="CCECFF"/>
    <a:srgbClr val="316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3867" autoAdjust="0"/>
  </p:normalViewPr>
  <p:slideViewPr>
    <p:cSldViewPr snapToGrid="0">
      <p:cViewPr varScale="1">
        <p:scale>
          <a:sx n="93" d="100"/>
          <a:sy n="93" d="100"/>
        </p:scale>
        <p:origin x="8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7DD74-5B07-40CA-B656-0A30080F14A0}" type="datetimeFigureOut">
              <a:rPr lang="en-GB" smtClean="0"/>
              <a:t>31/12/2017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00581-83D0-48D9-A496-D528D3AB487D}" type="slidenum">
              <a:rPr lang="en-GB" smtClean="0"/>
              <a:t>‹#›</a:t>
            </a:fld>
            <a:endParaRPr lang="en-GB"/>
          </a:p>
        </p:txBody>
      </p:sp>
    </p:spTree>
    <p:extLst>
      <p:ext uri="{BB962C8B-B14F-4D97-AF65-F5344CB8AC3E}">
        <p14:creationId xmlns:p14="http://schemas.microsoft.com/office/powerpoint/2010/main" val="286868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09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Parts with </a:t>
            </a:r>
            <a:r>
              <a:rPr lang="en-US" dirty="0" err="1"/>
              <a:t>mesentry</a:t>
            </a:r>
            <a:endParaRPr lang="en-US" b="0" i="0" u="none" strike="noStrike" baseline="0" dirty="0"/>
          </a:p>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17</a:t>
            </a:fld>
            <a:endParaRPr lang="en-GB"/>
          </a:p>
        </p:txBody>
      </p:sp>
    </p:spTree>
    <p:extLst>
      <p:ext uri="{BB962C8B-B14F-4D97-AF65-F5344CB8AC3E}">
        <p14:creationId xmlns:p14="http://schemas.microsoft.com/office/powerpoint/2010/main" val="3218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large intestine</a:t>
            </a:r>
          </a:p>
        </p:txBody>
      </p:sp>
      <p:sp>
        <p:nvSpPr>
          <p:cNvPr id="4" name="Slide Number Placeholder 3"/>
          <p:cNvSpPr>
            <a:spLocks noGrp="1"/>
          </p:cNvSpPr>
          <p:nvPr>
            <p:ph type="sldNum" sz="quarter" idx="10"/>
          </p:nvPr>
        </p:nvSpPr>
        <p:spPr/>
        <p:txBody>
          <a:bodyPr/>
          <a:lstStyle/>
          <a:p>
            <a:fld id="{70300581-83D0-48D9-A496-D528D3AB487D}" type="slidenum">
              <a:rPr lang="en-GB" smtClean="0"/>
              <a:t>18</a:t>
            </a:fld>
            <a:endParaRPr lang="en-GB"/>
          </a:p>
        </p:txBody>
      </p:sp>
    </p:spTree>
    <p:extLst>
      <p:ext uri="{BB962C8B-B14F-4D97-AF65-F5344CB8AC3E}">
        <p14:creationId xmlns:p14="http://schemas.microsoft.com/office/powerpoint/2010/main" val="328639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liver</a:t>
            </a:r>
          </a:p>
        </p:txBody>
      </p:sp>
      <p:sp>
        <p:nvSpPr>
          <p:cNvPr id="4" name="Slide Number Placeholder 3"/>
          <p:cNvSpPr>
            <a:spLocks noGrp="1"/>
          </p:cNvSpPr>
          <p:nvPr>
            <p:ph type="sldNum" sz="quarter" idx="10"/>
          </p:nvPr>
        </p:nvSpPr>
        <p:spPr/>
        <p:txBody>
          <a:bodyPr/>
          <a:lstStyle/>
          <a:p>
            <a:fld id="{70300581-83D0-48D9-A496-D528D3AB487D}" type="slidenum">
              <a:rPr lang="en-GB" smtClean="0"/>
              <a:t>19</a:t>
            </a:fld>
            <a:endParaRPr lang="en-GB"/>
          </a:p>
        </p:txBody>
      </p:sp>
    </p:spTree>
    <p:extLst>
      <p:ext uri="{BB962C8B-B14F-4D97-AF65-F5344CB8AC3E}">
        <p14:creationId xmlns:p14="http://schemas.microsoft.com/office/powerpoint/2010/main" val="72861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liver </a:t>
            </a:r>
          </a:p>
        </p:txBody>
      </p:sp>
      <p:sp>
        <p:nvSpPr>
          <p:cNvPr id="4" name="Slide Number Placeholder 3"/>
          <p:cNvSpPr>
            <a:spLocks noGrp="1"/>
          </p:cNvSpPr>
          <p:nvPr>
            <p:ph type="sldNum" sz="quarter" idx="10"/>
          </p:nvPr>
        </p:nvSpPr>
        <p:spPr/>
        <p:txBody>
          <a:bodyPr/>
          <a:lstStyle/>
          <a:p>
            <a:fld id="{70300581-83D0-48D9-A496-D528D3AB487D}" type="slidenum">
              <a:rPr lang="en-GB" smtClean="0"/>
              <a:t>20</a:t>
            </a:fld>
            <a:endParaRPr lang="en-GB"/>
          </a:p>
        </p:txBody>
      </p:sp>
    </p:spTree>
    <p:extLst>
      <p:ext uri="{BB962C8B-B14F-4D97-AF65-F5344CB8AC3E}">
        <p14:creationId xmlns:p14="http://schemas.microsoft.com/office/powerpoint/2010/main" val="280770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stomach/esophagus</a:t>
            </a:r>
          </a:p>
        </p:txBody>
      </p:sp>
      <p:sp>
        <p:nvSpPr>
          <p:cNvPr id="4" name="Slide Number Placeholder 3"/>
          <p:cNvSpPr>
            <a:spLocks noGrp="1"/>
          </p:cNvSpPr>
          <p:nvPr>
            <p:ph type="sldNum" sz="quarter" idx="10"/>
          </p:nvPr>
        </p:nvSpPr>
        <p:spPr/>
        <p:txBody>
          <a:bodyPr/>
          <a:lstStyle/>
          <a:p>
            <a:fld id="{70300581-83D0-48D9-A496-D528D3AB487D}" type="slidenum">
              <a:rPr lang="en-GB" smtClean="0"/>
              <a:t>7</a:t>
            </a:fld>
            <a:endParaRPr lang="en-GB"/>
          </a:p>
        </p:txBody>
      </p:sp>
    </p:spTree>
    <p:extLst>
      <p:ext uri="{BB962C8B-B14F-4D97-AF65-F5344CB8AC3E}">
        <p14:creationId xmlns:p14="http://schemas.microsoft.com/office/powerpoint/2010/main" val="384701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8</a:t>
            </a:fld>
            <a:endParaRPr lang="en-GB"/>
          </a:p>
        </p:txBody>
      </p:sp>
    </p:spTree>
    <p:extLst>
      <p:ext uri="{BB962C8B-B14F-4D97-AF65-F5344CB8AC3E}">
        <p14:creationId xmlns:p14="http://schemas.microsoft.com/office/powerpoint/2010/main" val="27835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10</a:t>
            </a:fld>
            <a:endParaRPr lang="en-GB"/>
          </a:p>
        </p:txBody>
      </p:sp>
    </p:spTree>
    <p:extLst>
      <p:ext uri="{BB962C8B-B14F-4D97-AF65-F5344CB8AC3E}">
        <p14:creationId xmlns:p14="http://schemas.microsoft.com/office/powerpoint/2010/main" val="19584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pancreas</a:t>
            </a:r>
          </a:p>
        </p:txBody>
      </p:sp>
      <p:sp>
        <p:nvSpPr>
          <p:cNvPr id="4" name="Slide Number Placeholder 3"/>
          <p:cNvSpPr>
            <a:spLocks noGrp="1"/>
          </p:cNvSpPr>
          <p:nvPr>
            <p:ph type="sldNum" sz="quarter" idx="10"/>
          </p:nvPr>
        </p:nvSpPr>
        <p:spPr/>
        <p:txBody>
          <a:bodyPr/>
          <a:lstStyle/>
          <a:p>
            <a:fld id="{70300581-83D0-48D9-A496-D528D3AB487D}" type="slidenum">
              <a:rPr lang="en-GB" smtClean="0"/>
              <a:t>11</a:t>
            </a:fld>
            <a:endParaRPr lang="en-GB"/>
          </a:p>
        </p:txBody>
      </p:sp>
    </p:spTree>
    <p:extLst>
      <p:ext uri="{BB962C8B-B14F-4D97-AF65-F5344CB8AC3E}">
        <p14:creationId xmlns:p14="http://schemas.microsoft.com/office/powerpoint/2010/main" val="263110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13</a:t>
            </a:fld>
            <a:endParaRPr lang="en-GB"/>
          </a:p>
        </p:txBody>
      </p:sp>
    </p:spTree>
    <p:extLst>
      <p:ext uri="{BB962C8B-B14F-4D97-AF65-F5344CB8AC3E}">
        <p14:creationId xmlns:p14="http://schemas.microsoft.com/office/powerpoint/2010/main" val="298235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14</a:t>
            </a:fld>
            <a:endParaRPr lang="en-GB"/>
          </a:p>
        </p:txBody>
      </p:sp>
    </p:spTree>
    <p:extLst>
      <p:ext uri="{BB962C8B-B14F-4D97-AF65-F5344CB8AC3E}">
        <p14:creationId xmlns:p14="http://schemas.microsoft.com/office/powerpoint/2010/main" val="43474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15</a:t>
            </a:fld>
            <a:endParaRPr lang="en-GB"/>
          </a:p>
        </p:txBody>
      </p:sp>
    </p:spTree>
    <p:extLst>
      <p:ext uri="{BB962C8B-B14F-4D97-AF65-F5344CB8AC3E}">
        <p14:creationId xmlns:p14="http://schemas.microsoft.com/office/powerpoint/2010/main" val="204803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a:t>
            </a:r>
            <a:r>
              <a:rPr lang="en-GB" dirty="0" err="1"/>
              <a:t>omentum</a:t>
            </a:r>
            <a:endParaRPr lang="en-GB" dirty="0"/>
          </a:p>
        </p:txBody>
      </p:sp>
      <p:sp>
        <p:nvSpPr>
          <p:cNvPr id="4" name="Slide Number Placeholder 3"/>
          <p:cNvSpPr>
            <a:spLocks noGrp="1"/>
          </p:cNvSpPr>
          <p:nvPr>
            <p:ph type="sldNum" sz="quarter" idx="10"/>
          </p:nvPr>
        </p:nvSpPr>
        <p:spPr/>
        <p:txBody>
          <a:bodyPr/>
          <a:lstStyle/>
          <a:p>
            <a:fld id="{70300581-83D0-48D9-A496-D528D3AB487D}" type="slidenum">
              <a:rPr lang="en-GB" smtClean="0"/>
              <a:t>16</a:t>
            </a:fld>
            <a:endParaRPr lang="en-GB"/>
          </a:p>
        </p:txBody>
      </p:sp>
    </p:spTree>
    <p:extLst>
      <p:ext uri="{BB962C8B-B14F-4D97-AF65-F5344CB8AC3E}">
        <p14:creationId xmlns:p14="http://schemas.microsoft.com/office/powerpoint/2010/main" val="405457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31E64-D085-437B-A60B-7780C87D8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E4BD834-6F24-4E20-A3DC-625BAFB5C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87C38AB-5066-4CD6-BC2C-50B6C1BD810C}"/>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CAE80653-9871-4838-9681-B368433F36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326024-C325-4B26-91C0-27D03C2CC59D}"/>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141872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A6C68-E3C3-4EF4-838C-5A9FEF3D9E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C90901E-8499-4A09-972E-FC1BD666A8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8A58024-D5B1-4B85-A9DD-E3C2DE118594}"/>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60BE7D21-237C-4920-B1D9-7E916F3482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943E84B-A5F1-4B4D-86B2-57E3A2D274DF}"/>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160211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4BF8EBD-0D3E-49C5-B0C2-410AD40A7C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A69F12D-C17A-4F75-9D6E-B006E362BC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C77CD14-9AE5-4139-8C76-F349D8CFA391}"/>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59D3F7E0-C84C-4806-A12E-9F7B2EAC5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930681-9480-4A3A-84D6-328712F23FA7}"/>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20189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8966B-548C-4EAD-B78C-6FA56AA380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7C3F9A7-6394-492D-AF77-6418247A33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9661308-526F-45B4-882F-0B3A0501E31B}"/>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7CE35281-11A7-4A27-85B3-A35D688EE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70058D5-21E8-4A0E-977A-DC5D0A85BE6A}"/>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308488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44704-10FB-433D-9650-859394153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A7264C9-9E58-4947-8F50-82FC446C5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44838A9-C36A-406D-A09D-FDC3BC4D792F}"/>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8CD74A1E-5867-4BA4-9176-398525473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1A201A-3BA7-4C9B-B12E-000D573F5FD4}"/>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85968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3252A-CF01-42B7-9A3A-3FBD6832AC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3472CA-5BB5-4CD0-A366-14D7AFF21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E0BD84D-F9F6-40BB-AE8D-4B6586A673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AB7F766-ED25-40CB-B850-CFF14B27B83B}"/>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6" name="Footer Placeholder 5">
            <a:extLst>
              <a:ext uri="{FF2B5EF4-FFF2-40B4-BE49-F238E27FC236}">
                <a16:creationId xmlns:a16="http://schemas.microsoft.com/office/drawing/2014/main" xmlns="" id="{745B0B42-4CAF-4A53-9677-AAF85C636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7EB31E5-491C-4D5B-93BB-E433191D1B4A}"/>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230511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FE0C5-C055-4D16-97E8-D9703D7229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1D4D8E4-18D1-4D1C-A233-1D65110AE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DBFCE5D-EC91-4F24-A2F0-F9D5A310AA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40123C-8A2D-47B2-AEEE-52F37F625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09F9887-4415-4148-BE61-6B74C4F588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4975980-34B4-4354-A5A1-7BBB305AE239}"/>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8" name="Footer Placeholder 7">
            <a:extLst>
              <a:ext uri="{FF2B5EF4-FFF2-40B4-BE49-F238E27FC236}">
                <a16:creationId xmlns:a16="http://schemas.microsoft.com/office/drawing/2014/main" xmlns="" id="{08E48FAE-78E0-4DB2-9065-1686C5ED3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49A606E-FB5E-4F49-93F4-B317672C6923}"/>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24011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83A67-FB0A-4331-A17A-ABE680CFB7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D2D6162-BC03-46B7-8AA8-AF923E16CBBC}"/>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4" name="Footer Placeholder 3">
            <a:extLst>
              <a:ext uri="{FF2B5EF4-FFF2-40B4-BE49-F238E27FC236}">
                <a16:creationId xmlns:a16="http://schemas.microsoft.com/office/drawing/2014/main" xmlns="" id="{D4D111AD-1466-42EF-8450-F7FAE4B142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09EA16B-20CC-4447-AD18-A712B2907C6D}"/>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143653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7E8CA1-2F26-47E6-BFF9-0D8357971435}"/>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3" name="Footer Placeholder 2">
            <a:extLst>
              <a:ext uri="{FF2B5EF4-FFF2-40B4-BE49-F238E27FC236}">
                <a16:creationId xmlns:a16="http://schemas.microsoft.com/office/drawing/2014/main" xmlns="" id="{E2F7AEAA-7040-4962-92B2-ECC490EEDE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4A57E56-D347-4E8D-B675-E0FABDE3BBC6}"/>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196873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D7409-1F29-48BE-8DEA-996440F3C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D4AB6F9-9ED3-4F35-A753-13B221B4C3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055B720-B371-4773-B351-E6EE4ECC1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A4EE84B-B7C1-4DB8-9590-9EEA66EC123E}"/>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6" name="Footer Placeholder 5">
            <a:extLst>
              <a:ext uri="{FF2B5EF4-FFF2-40B4-BE49-F238E27FC236}">
                <a16:creationId xmlns:a16="http://schemas.microsoft.com/office/drawing/2014/main" xmlns="" id="{8BB7AF48-564D-41DD-B114-9106EFCE0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DB69850-D138-4787-BA4C-1176853A1C2D}"/>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85977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BA5A8-7A9B-4FF9-830D-7F60701DB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6AF92F3-9462-4638-B580-F2B86E5F5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5BC8381D-ACEF-47B2-A711-E8DAC5D27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1CE724-5E2E-41CB-B9C8-9DC7C3FC648C}"/>
              </a:ext>
            </a:extLst>
          </p:cNvPr>
          <p:cNvSpPr>
            <a:spLocks noGrp="1"/>
          </p:cNvSpPr>
          <p:nvPr>
            <p:ph type="dt" sz="half" idx="10"/>
          </p:nvPr>
        </p:nvSpPr>
        <p:spPr/>
        <p:txBody>
          <a:bodyPr/>
          <a:lstStyle/>
          <a:p>
            <a:fld id="{E9F27D1B-9662-48CB-ACF0-02795D985E2E}" type="datetimeFigureOut">
              <a:rPr lang="en-GB" smtClean="0"/>
              <a:t>31/12/2017</a:t>
            </a:fld>
            <a:endParaRPr lang="en-GB"/>
          </a:p>
        </p:txBody>
      </p:sp>
      <p:sp>
        <p:nvSpPr>
          <p:cNvPr id="6" name="Footer Placeholder 5">
            <a:extLst>
              <a:ext uri="{FF2B5EF4-FFF2-40B4-BE49-F238E27FC236}">
                <a16:creationId xmlns:a16="http://schemas.microsoft.com/office/drawing/2014/main" xmlns="" id="{854E0CD9-8F13-46EA-8F36-EA65AF4489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7784F7A-1C23-4A37-AED6-3F591F1DDFA0}"/>
              </a:ext>
            </a:extLst>
          </p:cNvPr>
          <p:cNvSpPr>
            <a:spLocks noGrp="1"/>
          </p:cNvSpPr>
          <p:nvPr>
            <p:ph type="sldNum" sz="quarter" idx="12"/>
          </p:nvPr>
        </p:nvSpPr>
        <p:spPr/>
        <p:txBody>
          <a:bodyPr/>
          <a:lstStyle/>
          <a:p>
            <a:fld id="{7347AF96-A4DA-47FA-BB28-02EA7FA15A6B}" type="slidenum">
              <a:rPr lang="en-GB" smtClean="0"/>
              <a:t>‹#›</a:t>
            </a:fld>
            <a:endParaRPr lang="en-GB"/>
          </a:p>
        </p:txBody>
      </p:sp>
    </p:spTree>
    <p:extLst>
      <p:ext uri="{BB962C8B-B14F-4D97-AF65-F5344CB8AC3E}">
        <p14:creationId xmlns:p14="http://schemas.microsoft.com/office/powerpoint/2010/main" val="1421435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65438E-F417-45AE-BAA6-615278D0A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CE9197E-BA0B-45F1-BAD9-FEAE0E567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0D72203-2150-4CA6-9E64-78A7FDA99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27D1B-9662-48CB-ACF0-02795D985E2E}" type="datetimeFigureOut">
              <a:rPr lang="en-GB" smtClean="0"/>
              <a:t>31/12/2017</a:t>
            </a:fld>
            <a:endParaRPr lang="en-GB"/>
          </a:p>
        </p:txBody>
      </p:sp>
      <p:sp>
        <p:nvSpPr>
          <p:cNvPr id="5" name="Footer Placeholder 4">
            <a:extLst>
              <a:ext uri="{FF2B5EF4-FFF2-40B4-BE49-F238E27FC236}">
                <a16:creationId xmlns:a16="http://schemas.microsoft.com/office/drawing/2014/main" xmlns="" id="{4752056F-F2DA-4812-90EB-064B10694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36FF2C5-D005-4E6A-8462-5CA2DCB2C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7AF96-A4DA-47FA-BB28-02EA7FA15A6B}" type="slidenum">
              <a:rPr lang="en-GB" smtClean="0"/>
              <a:t>‹#›</a:t>
            </a:fld>
            <a:endParaRPr lang="en-GB"/>
          </a:p>
        </p:txBody>
      </p:sp>
    </p:spTree>
    <p:extLst>
      <p:ext uri="{BB962C8B-B14F-4D97-AF65-F5344CB8AC3E}">
        <p14:creationId xmlns:p14="http://schemas.microsoft.com/office/powerpoint/2010/main" val="167120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hyperlink" Target="https://docs.google.com/forms/d/e/1FAIpQLSfnsWLnbT7WiFye8M-G8f6Jz7Bjzo6amKg07ajUHNfYcIV0vQ/viewform?usp=sf_link#responses" TargetMode="External"/><Relationship Id="rId6" Type="http://schemas.openxmlformats.org/officeDocument/2006/relationships/image" Target="../media/image32.png"/><Relationship Id="rId7" Type="http://schemas.openxmlformats.org/officeDocument/2006/relationships/hyperlink" Target="https://docs.google.com/presentation/d/1Jbg-Eyeezkvgg_dBtETpYyxzq7bI943KySff9K6l_4M/edit?usp=sharing" TargetMode="External"/><Relationship Id="rId8" Type="http://schemas.openxmlformats.org/officeDocument/2006/relationships/image" Target="../media/image33.png"/><Relationship Id="rId9" Type="http://schemas.openxmlformats.org/officeDocument/2006/relationships/hyperlink" Target="https://docs.google.com/presentation/d/1CN3JRjzu1gCS2X9nG6EPOqznEX8uXZKY-EsgdLTdhyY/edit?usp=sharing" TargetMode="External"/><Relationship Id="rId10" Type="http://schemas.openxmlformats.org/officeDocument/2006/relationships/image" Target="../media/image34.png"/><Relationship Id="rId11" Type="http://schemas.openxmlformats.org/officeDocument/2006/relationships/hyperlink" Target="https://docs.google.com/presentation/d/1AQvqEvkgZJO5FnOD2fNtB8An-KGRxJA3LnHdgKhAkzI/edit?usp=sharing" TargetMode="External"/><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0391" y="5352625"/>
            <a:ext cx="7772400" cy="1463040"/>
          </a:xfrm>
          <a:prstGeom prst="rect">
            <a:avLst/>
          </a:prstGeom>
          <a:noFill/>
          <a:ln>
            <a:noFill/>
          </a:ln>
        </p:spPr>
        <p:txBody>
          <a:bodyPr lIns="91425" tIns="45700" rIns="91425" bIns="45700" anchor="ctr" anchorCtr="0">
            <a:noAutofit/>
          </a:bodyPr>
          <a:lstStyle/>
          <a:p>
            <a:pPr lvl="0">
              <a:buSzPct val="25000"/>
            </a:pPr>
            <a:r>
              <a:rPr lang="en-GB" sz="5400" kern="1200" dirty="0">
                <a:ln w="0"/>
                <a:solidFill>
                  <a:srgbClr val="8D9EDB"/>
                </a:solidFill>
                <a:effectLst>
                  <a:outerShdw blurRad="38100" dist="38100" dir="2700000" algn="tl">
                    <a:srgbClr val="000000">
                      <a:alpha val="43137"/>
                    </a:srgbClr>
                  </a:outerShdw>
                </a:effectLst>
                <a:latin typeface="+mn-lt"/>
                <a:ea typeface="+mn-ea"/>
                <a:cs typeface="+mn-cs"/>
              </a:rPr>
              <a:t>OSPE</a:t>
            </a:r>
            <a:r>
              <a:rPr lang="en-GB" sz="4800" kern="1200" dirty="0">
                <a:ln w="0"/>
                <a:solidFill>
                  <a:srgbClr val="8D9EDB"/>
                </a:solidFill>
                <a:effectLst>
                  <a:outerShdw blurRad="38100" dist="38100" dir="2700000" algn="tl">
                    <a:srgbClr val="000000">
                      <a:alpha val="43137"/>
                    </a:srgbClr>
                  </a:outerShdw>
                </a:effectLst>
                <a:latin typeface="+mn-lt"/>
                <a:ea typeface="+mn-ea"/>
                <a:cs typeface="+mn-cs"/>
              </a:rPr>
              <a:t/>
            </a:r>
            <a:br>
              <a:rPr lang="en-GB" sz="4800" kern="1200" dirty="0">
                <a:ln w="0"/>
                <a:solidFill>
                  <a:srgbClr val="8D9EDB"/>
                </a:solidFill>
                <a:effectLst>
                  <a:outerShdw blurRad="38100" dist="38100" dir="2700000" algn="tl">
                    <a:srgbClr val="000000">
                      <a:alpha val="43137"/>
                    </a:srgbClr>
                  </a:outerShdw>
                </a:effectLst>
                <a:latin typeface="+mn-lt"/>
                <a:ea typeface="+mn-ea"/>
                <a:cs typeface="+mn-cs"/>
              </a:rPr>
            </a:br>
            <a:r>
              <a:rPr lang="en-US" sz="4000" dirty="0">
                <a:solidFill>
                  <a:srgbClr val="316818"/>
                </a:solidFill>
                <a:effectLst>
                  <a:outerShdw blurRad="38100" dist="38100" dir="2700000" algn="tl">
                    <a:srgbClr val="000000">
                      <a:alpha val="43137"/>
                    </a:srgbClr>
                  </a:outerShdw>
                </a:effectLst>
              </a:rPr>
              <a:t>GASTRONUTRITIONAL BLOCK</a:t>
            </a:r>
            <a:endParaRPr lang="en-GB" sz="5400" kern="1200" dirty="0">
              <a:ln w="0"/>
              <a:solidFill>
                <a:srgbClr val="316818"/>
              </a:solidFill>
              <a:effectLst>
                <a:outerShdw blurRad="38100" dist="38100" dir="2700000" algn="tl">
                  <a:srgbClr val="000000">
                    <a:alpha val="43137"/>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4172864" y="74275"/>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636481"/>
            <a:ext cx="12192000" cy="4693295"/>
          </a:xfrm>
          <a:prstGeom prst="rect">
            <a:avLst/>
          </a:prstGeom>
        </p:spPr>
      </p:pic>
      <p:sp>
        <p:nvSpPr>
          <p:cNvPr id="12" name="Rectangle 11"/>
          <p:cNvSpPr/>
          <p:nvPr/>
        </p:nvSpPr>
        <p:spPr>
          <a:xfrm>
            <a:off x="7842791" y="631179"/>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55551" y="3080853"/>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28164" t="11343" r="9894" b="25826"/>
          <a:stretch/>
        </p:blipFill>
        <p:spPr>
          <a:xfrm>
            <a:off x="8355551" y="1010719"/>
            <a:ext cx="1835935" cy="1862353"/>
          </a:xfrm>
          <a:prstGeom prst="rect">
            <a:avLst/>
          </a:prstGeom>
          <a:ln>
            <a:noFill/>
          </a:ln>
        </p:spPr>
      </p:pic>
      <p:pic>
        <p:nvPicPr>
          <p:cNvPr id="3" name="Picture 2">
            <a:extLst>
              <a:ext uri="{FF2B5EF4-FFF2-40B4-BE49-F238E27FC236}">
                <a16:creationId xmlns:a16="http://schemas.microsoft.com/office/drawing/2014/main" xmlns="" id="{F846F32C-3A3B-4A83-ACF8-2145E7ACF568}"/>
              </a:ext>
            </a:extLst>
          </p:cNvPr>
          <p:cNvPicPr>
            <a:picLocks noChangeAspect="1"/>
          </p:cNvPicPr>
          <p:nvPr/>
        </p:nvPicPr>
        <p:blipFill>
          <a:blip r:embed="rId7"/>
          <a:stretch>
            <a:fillRect/>
          </a:stretch>
        </p:blipFill>
        <p:spPr>
          <a:xfrm>
            <a:off x="7935921" y="5392381"/>
            <a:ext cx="2780017" cy="1353429"/>
          </a:xfrm>
          <a:prstGeom prst="rect">
            <a:avLst/>
          </a:prstGeom>
        </p:spPr>
      </p:pic>
    </p:spTree>
    <p:extLst>
      <p:ext uri="{BB962C8B-B14F-4D97-AF65-F5344CB8AC3E}">
        <p14:creationId xmlns:p14="http://schemas.microsoft.com/office/powerpoint/2010/main" val="23129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F8F4F4-0FB4-48CD-83A6-FDE99FDBD182}"/>
              </a:ext>
            </a:extLst>
          </p:cNvPr>
          <p:cNvSpPr txBox="1"/>
          <p:nvPr/>
        </p:nvSpPr>
        <p:spPr>
          <a:xfrm>
            <a:off x="455148" y="1135847"/>
            <a:ext cx="11281704" cy="5078313"/>
          </a:xfrm>
          <a:prstGeom prst="rect">
            <a:avLst/>
          </a:prstGeom>
          <a:noFill/>
        </p:spPr>
        <p:txBody>
          <a:bodyPr wrap="square" rtlCol="0">
            <a:spAutoFit/>
          </a:bodyPr>
          <a:lstStyle/>
          <a:p>
            <a:r>
              <a:rPr lang="en-GB" b="1" dirty="0"/>
              <a:t>A 57-year-old male brought to the ER where he diagnosed with perforated duodenal ulcer in the posterior wall of the first part of the duodenum.</a:t>
            </a:r>
          </a:p>
          <a:p>
            <a:endParaRPr lang="en-GB" dirty="0"/>
          </a:p>
          <a:p>
            <a:pPr marL="400050" indent="-400050">
              <a:buFont typeface="+mj-lt"/>
              <a:buAutoNum type="romanUcPeriod"/>
            </a:pPr>
            <a:r>
              <a:rPr lang="en-GB" b="1" dirty="0"/>
              <a:t>Which artery lies behind the ulcer in his case?</a:t>
            </a:r>
          </a:p>
          <a:p>
            <a:pPr marL="357188"/>
            <a:r>
              <a:rPr lang="en-GB" dirty="0">
                <a:solidFill>
                  <a:schemeClr val="accent2"/>
                </a:solidFill>
              </a:rPr>
              <a:t>Gastroduodenal artery</a:t>
            </a:r>
          </a:p>
          <a:p>
            <a:endParaRPr lang="en-GB" dirty="0"/>
          </a:p>
          <a:p>
            <a:pPr marL="400050" indent="-400050">
              <a:buFont typeface="+mj-lt"/>
              <a:buAutoNum type="romanUcPeriod" startAt="2"/>
            </a:pPr>
            <a:r>
              <a:rPr lang="en-GB" b="1" dirty="0"/>
              <a:t>Enumerate 3 different organs supplied by this artery.</a:t>
            </a:r>
          </a:p>
          <a:p>
            <a:pPr marL="715963" indent="-342900">
              <a:buFont typeface="+mj-lt"/>
              <a:buAutoNum type="arabicParenR"/>
            </a:pPr>
            <a:r>
              <a:rPr lang="en-GB" dirty="0"/>
              <a:t>Stomach (pylorus)</a:t>
            </a:r>
          </a:p>
          <a:p>
            <a:pPr marL="715963" indent="-342900">
              <a:buFont typeface="+mj-lt"/>
              <a:buAutoNum type="arabicParenR"/>
            </a:pPr>
            <a:r>
              <a:rPr lang="en-GB" dirty="0"/>
              <a:t>Duodenum</a:t>
            </a:r>
          </a:p>
          <a:p>
            <a:pPr marL="715963" indent="-342900">
              <a:buFont typeface="+mj-lt"/>
              <a:buAutoNum type="arabicParenR"/>
            </a:pPr>
            <a:r>
              <a:rPr lang="en-GB" dirty="0"/>
              <a:t>Head of pancreas</a:t>
            </a:r>
          </a:p>
          <a:p>
            <a:endParaRPr lang="en-GB" dirty="0"/>
          </a:p>
          <a:p>
            <a:pPr marL="400050" indent="-400050">
              <a:buFont typeface="+mj-lt"/>
              <a:buAutoNum type="romanUcPeriod" startAt="3"/>
            </a:pPr>
            <a:r>
              <a:rPr lang="en-GB" b="1" dirty="0"/>
              <a:t>Identify:</a:t>
            </a:r>
          </a:p>
          <a:p>
            <a:pPr marL="715963" indent="-342900">
              <a:buAutoNum type="arabicPeriod"/>
            </a:pPr>
            <a:r>
              <a:rPr lang="en-GB" dirty="0"/>
              <a:t>Accessory pancreatic duct</a:t>
            </a:r>
          </a:p>
          <a:p>
            <a:pPr marL="715963" indent="-342900">
              <a:buAutoNum type="arabicPeriod"/>
            </a:pPr>
            <a:r>
              <a:rPr lang="en-GB" dirty="0"/>
              <a:t>Minor duodenal papilla</a:t>
            </a:r>
          </a:p>
          <a:p>
            <a:pPr marL="715963" indent="-342900">
              <a:buAutoNum type="arabicPeriod"/>
            </a:pPr>
            <a:r>
              <a:rPr lang="en-GB" dirty="0"/>
              <a:t>Major duodenal papilla</a:t>
            </a:r>
          </a:p>
          <a:p>
            <a:pPr marL="715963" indent="-342900">
              <a:buAutoNum type="arabicPeriod"/>
            </a:pPr>
            <a:r>
              <a:rPr lang="en-GB" dirty="0"/>
              <a:t>Hepatopancreatic ampulla</a:t>
            </a:r>
          </a:p>
          <a:p>
            <a:pPr marL="715963" indent="-342900">
              <a:buAutoNum type="arabicPeriod"/>
            </a:pPr>
            <a:r>
              <a:rPr lang="en-GB" dirty="0"/>
              <a:t>Main pancreatic duct</a:t>
            </a:r>
          </a:p>
          <a:p>
            <a:pPr marL="715963" indent="-342900">
              <a:buAutoNum type="arabicPeriod"/>
            </a:pPr>
            <a:r>
              <a:rPr lang="en-GB" dirty="0"/>
              <a:t>Bile duct</a:t>
            </a:r>
          </a:p>
        </p:txBody>
      </p:sp>
      <p:pic>
        <p:nvPicPr>
          <p:cNvPr id="8" name="Picture 7"/>
          <p:cNvPicPr>
            <a:picLocks noChangeAspect="1"/>
          </p:cNvPicPr>
          <p:nvPr/>
        </p:nvPicPr>
        <p:blipFill>
          <a:blip r:embed="rId3"/>
          <a:stretch>
            <a:fillRect/>
          </a:stretch>
        </p:blipFill>
        <p:spPr>
          <a:xfrm>
            <a:off x="5998547" y="2187446"/>
            <a:ext cx="5921223" cy="3932119"/>
          </a:xfrm>
          <a:prstGeom prst="rect">
            <a:avLst/>
          </a:prstGeom>
        </p:spPr>
      </p:pic>
      <p:sp>
        <p:nvSpPr>
          <p:cNvPr id="3" name="TextBox 2">
            <a:extLst>
              <a:ext uri="{FF2B5EF4-FFF2-40B4-BE49-F238E27FC236}">
                <a16:creationId xmlns:a16="http://schemas.microsoft.com/office/drawing/2014/main" xmlns="" id="{B0D1D6B9-DCEC-4C23-8967-83315F872784}"/>
              </a:ext>
            </a:extLst>
          </p:cNvPr>
          <p:cNvSpPr txBox="1"/>
          <p:nvPr/>
        </p:nvSpPr>
        <p:spPr>
          <a:xfrm>
            <a:off x="5462653" y="336064"/>
            <a:ext cx="1266693" cy="584775"/>
          </a:xfrm>
          <a:prstGeom prst="rect">
            <a:avLst/>
          </a:prstGeom>
          <a:noFill/>
        </p:spPr>
        <p:txBody>
          <a:bodyPr wrap="none" rtlCol="0">
            <a:spAutoFit/>
          </a:bodyPr>
          <a:lstStyle/>
          <a:p>
            <a:r>
              <a:rPr lang="en-GB" sz="3200" dirty="0"/>
              <a:t>Case 5</a:t>
            </a:r>
          </a:p>
        </p:txBody>
      </p:sp>
      <p:sp>
        <p:nvSpPr>
          <p:cNvPr id="4" name="TextBox 3">
            <a:extLst>
              <a:ext uri="{FF2B5EF4-FFF2-40B4-BE49-F238E27FC236}">
                <a16:creationId xmlns:a16="http://schemas.microsoft.com/office/drawing/2014/main" xmlns="" id="{D69ED9B7-66C6-4475-8380-9D1A9AFD1532}"/>
              </a:ext>
            </a:extLst>
          </p:cNvPr>
          <p:cNvSpPr txBox="1"/>
          <p:nvPr/>
        </p:nvSpPr>
        <p:spPr>
          <a:xfrm>
            <a:off x="8050696" y="2092851"/>
            <a:ext cx="340158" cy="461665"/>
          </a:xfrm>
          <a:prstGeom prst="rect">
            <a:avLst/>
          </a:prstGeom>
          <a:noFill/>
        </p:spPr>
        <p:txBody>
          <a:bodyPr wrap="none" rtlCol="0">
            <a:spAutoFit/>
          </a:bodyPr>
          <a:lstStyle/>
          <a:p>
            <a:r>
              <a:rPr lang="en-GB" sz="2400" b="1" dirty="0"/>
              <a:t>6</a:t>
            </a:r>
          </a:p>
        </p:txBody>
      </p:sp>
    </p:spTree>
    <p:extLst>
      <p:ext uri="{BB962C8B-B14F-4D97-AF65-F5344CB8AC3E}">
        <p14:creationId xmlns:p14="http://schemas.microsoft.com/office/powerpoint/2010/main" val="301573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23923" y="1761918"/>
            <a:ext cx="4005034" cy="2043862"/>
          </a:xfrm>
          <a:prstGeom prst="rect">
            <a:avLst/>
          </a:prstGeom>
        </p:spPr>
      </p:pic>
      <p:sp>
        <p:nvSpPr>
          <p:cNvPr id="4" name="TextBox 3">
            <a:extLst>
              <a:ext uri="{FF2B5EF4-FFF2-40B4-BE49-F238E27FC236}">
                <a16:creationId xmlns:a16="http://schemas.microsoft.com/office/drawing/2014/main" xmlns="" id="{A687FEA9-0F5F-4343-8453-FDE7ABAA7B0B}"/>
              </a:ext>
            </a:extLst>
          </p:cNvPr>
          <p:cNvSpPr txBox="1"/>
          <p:nvPr/>
        </p:nvSpPr>
        <p:spPr>
          <a:xfrm>
            <a:off x="552196" y="880803"/>
            <a:ext cx="10480240" cy="3200876"/>
          </a:xfrm>
          <a:prstGeom prst="rect">
            <a:avLst/>
          </a:prstGeom>
          <a:noFill/>
        </p:spPr>
        <p:txBody>
          <a:bodyPr wrap="square" rtlCol="0">
            <a:spAutoFit/>
          </a:bodyPr>
          <a:lstStyle/>
          <a:p>
            <a:r>
              <a:rPr lang="en-GB" b="1" dirty="0"/>
              <a:t>A 48-year-old man has lost 10 kilos over the last 3 months and presented with upper abdominal pain that radiates to the back between the scapulae. During examination the doctor noticed jaundice. CT scan reveals </a:t>
            </a:r>
            <a:r>
              <a:rPr lang="en-GB" b="1" dirty="0" err="1"/>
              <a:t>tumor</a:t>
            </a:r>
            <a:r>
              <a:rPr lang="en-GB" b="1" dirty="0"/>
              <a:t> of the head of the pancreas.</a:t>
            </a:r>
          </a:p>
          <a:p>
            <a:endParaRPr lang="en-GB" dirty="0"/>
          </a:p>
          <a:p>
            <a:pPr marL="400050" indent="-400050">
              <a:buFont typeface="+mj-lt"/>
              <a:buAutoNum type="romanUcPeriod"/>
            </a:pPr>
            <a:r>
              <a:rPr lang="en-GB" b="1" dirty="0"/>
              <a:t>List the arterial supply of the pancreas.</a:t>
            </a:r>
          </a:p>
          <a:p>
            <a:pPr marL="715963" indent="-342900">
              <a:buClr>
                <a:schemeClr val="tx1"/>
              </a:buClr>
              <a:buFont typeface="+mj-lt"/>
              <a:buAutoNum type="arabicParenR"/>
            </a:pPr>
            <a:r>
              <a:rPr lang="en-GB" dirty="0">
                <a:solidFill>
                  <a:schemeClr val="accent2"/>
                </a:solidFill>
              </a:rPr>
              <a:t>Superior pancreaticoduodenal artery</a:t>
            </a:r>
          </a:p>
          <a:p>
            <a:pPr marL="715963" indent="-342900">
              <a:buClr>
                <a:schemeClr val="tx1"/>
              </a:buClr>
              <a:buFont typeface="+mj-lt"/>
              <a:buAutoNum type="arabicParenR"/>
            </a:pPr>
            <a:r>
              <a:rPr lang="en-GB" dirty="0">
                <a:solidFill>
                  <a:schemeClr val="accent2"/>
                </a:solidFill>
              </a:rPr>
              <a:t>Inferior pancreaticoduodenal artery</a:t>
            </a:r>
          </a:p>
          <a:p>
            <a:pPr marL="715963" indent="-342900">
              <a:buClr>
                <a:schemeClr val="tx1"/>
              </a:buClr>
              <a:buFont typeface="+mj-lt"/>
              <a:buAutoNum type="arabicParenR"/>
            </a:pPr>
            <a:r>
              <a:rPr lang="en-GB" dirty="0">
                <a:solidFill>
                  <a:schemeClr val="accent2"/>
                </a:solidFill>
              </a:rPr>
              <a:t>Splenic artery</a:t>
            </a:r>
          </a:p>
          <a:p>
            <a:pPr marL="342900" indent="-342900">
              <a:buAutoNum type="arabicParenR"/>
            </a:pPr>
            <a:endParaRPr lang="en-GB" sz="1100" dirty="0"/>
          </a:p>
          <a:p>
            <a:pPr marL="400050" indent="-400050">
              <a:buFont typeface="+mj-lt"/>
              <a:buAutoNum type="romanUcPeriod" startAt="2"/>
            </a:pPr>
            <a:r>
              <a:rPr lang="en-GB" b="1" dirty="0"/>
              <a:t>Where does the main pancreatic duct open?</a:t>
            </a:r>
          </a:p>
          <a:p>
            <a:pPr marL="357188"/>
            <a:r>
              <a:rPr lang="en-GB" dirty="0"/>
              <a:t>Major duodenal papilla in the 2</a:t>
            </a:r>
            <a:r>
              <a:rPr lang="en-GB" baseline="30000" dirty="0"/>
              <a:t>nd</a:t>
            </a:r>
            <a:r>
              <a:rPr lang="en-GB" dirty="0"/>
              <a:t> part of the duodenum</a:t>
            </a:r>
          </a:p>
          <a:p>
            <a:endParaRPr lang="en-GB" sz="1100" dirty="0"/>
          </a:p>
        </p:txBody>
      </p:sp>
      <p:sp>
        <p:nvSpPr>
          <p:cNvPr id="5" name="TextBox 4">
            <a:extLst>
              <a:ext uri="{FF2B5EF4-FFF2-40B4-BE49-F238E27FC236}">
                <a16:creationId xmlns:a16="http://schemas.microsoft.com/office/drawing/2014/main" xmlns="" id="{EABB58EF-8D23-43CD-8D16-0949BE1B119F}"/>
              </a:ext>
            </a:extLst>
          </p:cNvPr>
          <p:cNvSpPr txBox="1"/>
          <p:nvPr/>
        </p:nvSpPr>
        <p:spPr>
          <a:xfrm>
            <a:off x="5462653" y="86679"/>
            <a:ext cx="1266693" cy="584775"/>
          </a:xfrm>
          <a:prstGeom prst="rect">
            <a:avLst/>
          </a:prstGeom>
          <a:noFill/>
        </p:spPr>
        <p:txBody>
          <a:bodyPr wrap="none" rtlCol="0">
            <a:spAutoFit/>
          </a:bodyPr>
          <a:lstStyle/>
          <a:p>
            <a:r>
              <a:rPr lang="en-GB" sz="3200" dirty="0"/>
              <a:t>Case 6</a:t>
            </a:r>
          </a:p>
        </p:txBody>
      </p:sp>
      <p:pic>
        <p:nvPicPr>
          <p:cNvPr id="6" name="Picture 5" descr="C:\Documents and Settings\Free User\My Documents\My Pictures\der.png">
            <a:extLst>
              <a:ext uri="{FF2B5EF4-FFF2-40B4-BE49-F238E27FC236}">
                <a16:creationId xmlns:a16="http://schemas.microsoft.com/office/drawing/2014/main" xmlns="" id="{D9CD2859-5E8A-4F6F-940E-54703A6756F2}"/>
              </a:ext>
            </a:extLst>
          </p:cNvPr>
          <p:cNvPicPr>
            <a:picLocks noChangeAspect="1" noChangeArrowheads="1"/>
          </p:cNvPicPr>
          <p:nvPr/>
        </p:nvPicPr>
        <p:blipFill rotWithShape="1">
          <a:blip r:embed="rId4" cstate="print"/>
          <a:srcRect l="1216" t="1733" r="2254" b="902"/>
          <a:stretch/>
        </p:blipFill>
        <p:spPr bwMode="auto">
          <a:xfrm>
            <a:off x="7654570" y="3948223"/>
            <a:ext cx="3743740" cy="2143650"/>
          </a:xfrm>
          <a:prstGeom prst="rect">
            <a:avLst/>
          </a:prstGeom>
          <a:noFill/>
          <a:ln w="9525">
            <a:noFill/>
            <a:miter lim="800000"/>
            <a:headEnd/>
            <a:tailEnd/>
          </a:ln>
        </p:spPr>
      </p:pic>
      <p:sp>
        <p:nvSpPr>
          <p:cNvPr id="2" name="Rectangle 1">
            <a:extLst>
              <a:ext uri="{FF2B5EF4-FFF2-40B4-BE49-F238E27FC236}">
                <a16:creationId xmlns:a16="http://schemas.microsoft.com/office/drawing/2014/main" xmlns="" id="{8BB0D49C-F0E6-427B-B513-64644F486319}"/>
              </a:ext>
            </a:extLst>
          </p:cNvPr>
          <p:cNvSpPr/>
          <p:nvPr/>
        </p:nvSpPr>
        <p:spPr>
          <a:xfrm>
            <a:off x="552196" y="3974694"/>
            <a:ext cx="6643734" cy="1477328"/>
          </a:xfrm>
          <a:prstGeom prst="rect">
            <a:avLst/>
          </a:prstGeom>
        </p:spPr>
        <p:txBody>
          <a:bodyPr wrap="square">
            <a:spAutoFit/>
          </a:bodyPr>
          <a:lstStyle/>
          <a:p>
            <a:pPr marL="400050" lvl="0" indent="-400050">
              <a:buFont typeface="+mj-lt"/>
              <a:buAutoNum type="romanUcPeriod" startAt="3"/>
            </a:pPr>
            <a:r>
              <a:rPr lang="en-GB" b="1" dirty="0">
                <a:solidFill>
                  <a:prstClr val="black"/>
                </a:solidFill>
              </a:rPr>
              <a:t>From where do the arteries supplying the pancreas originate?</a:t>
            </a:r>
          </a:p>
          <a:p>
            <a:pPr marL="715963" lvl="0" indent="-342900">
              <a:buFontTx/>
              <a:buAutoNum type="arabicPeriod"/>
            </a:pPr>
            <a:r>
              <a:rPr lang="en-GB" dirty="0">
                <a:solidFill>
                  <a:srgbClr val="C00000"/>
                </a:solidFill>
              </a:rPr>
              <a:t>Superior pancreaticoduodenal artery </a:t>
            </a:r>
            <a:r>
              <a:rPr lang="en-GB" dirty="0">
                <a:solidFill>
                  <a:prstClr val="black"/>
                </a:solidFill>
              </a:rPr>
              <a:t>originates from </a:t>
            </a:r>
            <a:r>
              <a:rPr lang="en-GB" dirty="0">
                <a:solidFill>
                  <a:srgbClr val="C00000"/>
                </a:solidFill>
              </a:rPr>
              <a:t>gastroduodenal</a:t>
            </a:r>
            <a:r>
              <a:rPr lang="en-GB" dirty="0">
                <a:solidFill>
                  <a:prstClr val="black"/>
                </a:solidFill>
              </a:rPr>
              <a:t> branch of </a:t>
            </a:r>
            <a:r>
              <a:rPr lang="en-GB" dirty="0">
                <a:solidFill>
                  <a:srgbClr val="C00000"/>
                </a:solidFill>
              </a:rPr>
              <a:t>hepatic</a:t>
            </a:r>
            <a:r>
              <a:rPr lang="en-GB" dirty="0">
                <a:solidFill>
                  <a:prstClr val="black"/>
                </a:solidFill>
              </a:rPr>
              <a:t> artery of </a:t>
            </a:r>
            <a:r>
              <a:rPr lang="en-GB" dirty="0">
                <a:solidFill>
                  <a:srgbClr val="C00000"/>
                </a:solidFill>
              </a:rPr>
              <a:t>celiac</a:t>
            </a:r>
            <a:r>
              <a:rPr lang="en-GB" dirty="0">
                <a:solidFill>
                  <a:prstClr val="black"/>
                </a:solidFill>
              </a:rPr>
              <a:t> </a:t>
            </a:r>
          </a:p>
          <a:p>
            <a:pPr marL="715963" lvl="0" indent="-342900">
              <a:buFontTx/>
              <a:buAutoNum type="arabicPeriod"/>
            </a:pPr>
            <a:r>
              <a:rPr lang="en-GB" dirty="0">
                <a:solidFill>
                  <a:srgbClr val="C00000"/>
                </a:solidFill>
              </a:rPr>
              <a:t>Inferior pancreaticoduodenal artery </a:t>
            </a:r>
            <a:r>
              <a:rPr lang="en-GB" dirty="0">
                <a:solidFill>
                  <a:prstClr val="black"/>
                </a:solidFill>
              </a:rPr>
              <a:t>from </a:t>
            </a:r>
            <a:r>
              <a:rPr lang="en-GB" dirty="0">
                <a:solidFill>
                  <a:srgbClr val="C00000"/>
                </a:solidFill>
              </a:rPr>
              <a:t>superior mesenteric artery</a:t>
            </a:r>
          </a:p>
        </p:txBody>
      </p:sp>
      <p:sp>
        <p:nvSpPr>
          <p:cNvPr id="7" name="Rectangle 6">
            <a:extLst>
              <a:ext uri="{FF2B5EF4-FFF2-40B4-BE49-F238E27FC236}">
                <a16:creationId xmlns:a16="http://schemas.microsoft.com/office/drawing/2014/main" xmlns="" id="{F7B4D1E1-13F7-4836-B360-23DDEB282EA8}"/>
              </a:ext>
            </a:extLst>
          </p:cNvPr>
          <p:cNvSpPr/>
          <p:nvPr/>
        </p:nvSpPr>
        <p:spPr>
          <a:xfrm>
            <a:off x="552196" y="5452022"/>
            <a:ext cx="6643734" cy="1200329"/>
          </a:xfrm>
          <a:prstGeom prst="rect">
            <a:avLst/>
          </a:prstGeom>
        </p:spPr>
        <p:txBody>
          <a:bodyPr wrap="square">
            <a:spAutoFit/>
          </a:bodyPr>
          <a:lstStyle/>
          <a:p>
            <a:pPr marL="400050" indent="-400050">
              <a:buFont typeface="+mj-lt"/>
              <a:buAutoNum type="romanUcPeriod" startAt="4"/>
            </a:pPr>
            <a:r>
              <a:rPr lang="en-GB" b="1" dirty="0"/>
              <a:t>What is the cause of jaundice in this case?</a:t>
            </a:r>
          </a:p>
          <a:p>
            <a:pPr lvl="1"/>
            <a:r>
              <a:rPr lang="en-GB" dirty="0" err="1"/>
              <a:t>Posthepatic</a:t>
            </a:r>
            <a:r>
              <a:rPr lang="en-GB" dirty="0"/>
              <a:t>: the </a:t>
            </a:r>
            <a:r>
              <a:rPr lang="en-GB" dirty="0" err="1"/>
              <a:t>tumor</a:t>
            </a:r>
            <a:r>
              <a:rPr lang="en-GB" dirty="0"/>
              <a:t> will obstruct the bile duct and block the flow of bile from the gallbladder to the small intestine (duodenum)</a:t>
            </a:r>
          </a:p>
        </p:txBody>
      </p:sp>
    </p:spTree>
    <p:extLst>
      <p:ext uri="{BB962C8B-B14F-4D97-AF65-F5344CB8AC3E}">
        <p14:creationId xmlns:p14="http://schemas.microsoft.com/office/powerpoint/2010/main" val="40649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BC3CD2-3AFF-440F-8F8D-3C80C5261D62}"/>
              </a:ext>
            </a:extLst>
          </p:cNvPr>
          <p:cNvSpPr txBox="1"/>
          <p:nvPr/>
        </p:nvSpPr>
        <p:spPr>
          <a:xfrm>
            <a:off x="5462653" y="336064"/>
            <a:ext cx="1266693" cy="584775"/>
          </a:xfrm>
          <a:prstGeom prst="rect">
            <a:avLst/>
          </a:prstGeom>
          <a:noFill/>
        </p:spPr>
        <p:txBody>
          <a:bodyPr wrap="none" rtlCol="0">
            <a:spAutoFit/>
          </a:bodyPr>
          <a:lstStyle/>
          <a:p>
            <a:r>
              <a:rPr lang="en-GB" sz="3200" dirty="0"/>
              <a:t>Case 7</a:t>
            </a:r>
          </a:p>
        </p:txBody>
      </p:sp>
      <p:pic>
        <p:nvPicPr>
          <p:cNvPr id="8" name="Picture 7" descr="peritoneum 003">
            <a:extLst>
              <a:ext uri="{FF2B5EF4-FFF2-40B4-BE49-F238E27FC236}">
                <a16:creationId xmlns:a16="http://schemas.microsoft.com/office/drawing/2014/main" xmlns="" id="{69AE6049-D877-4CD7-AA7B-A288EE7381AC}"/>
              </a:ext>
            </a:extLst>
          </p:cNvPr>
          <p:cNvPicPr>
            <a:picLocks noGrp="1" noChangeAspect="1" noChangeArrowheads="1"/>
          </p:cNvPicPr>
          <p:nvPr/>
        </p:nvPicPr>
        <p:blipFill>
          <a:blip r:embed="rId2">
            <a:lum bright="10000" contrast="-20000"/>
          </a:blip>
          <a:srcRect b="14135"/>
          <a:stretch>
            <a:fillRect/>
          </a:stretch>
        </p:blipFill>
        <p:spPr bwMode="auto">
          <a:xfrm>
            <a:off x="7924659" y="1243370"/>
            <a:ext cx="3830649" cy="4538275"/>
          </a:xfrm>
          <a:prstGeom prst="rect">
            <a:avLst/>
          </a:prstGeom>
          <a:noFill/>
          <a:ln w="38100" cap="sq">
            <a:noFill/>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C698310C-4F15-4BAB-B3D6-79718A256BAC}"/>
              </a:ext>
            </a:extLst>
          </p:cNvPr>
          <p:cNvSpPr txBox="1"/>
          <p:nvPr/>
        </p:nvSpPr>
        <p:spPr>
          <a:xfrm>
            <a:off x="833629" y="920839"/>
            <a:ext cx="5577803" cy="369332"/>
          </a:xfrm>
          <a:prstGeom prst="rect">
            <a:avLst/>
          </a:prstGeom>
          <a:noFill/>
        </p:spPr>
        <p:txBody>
          <a:bodyPr wrap="square" rtlCol="0">
            <a:spAutoFit/>
          </a:bodyPr>
          <a:lstStyle/>
          <a:p>
            <a:r>
              <a:rPr lang="en-GB" b="1" dirty="0"/>
              <a:t>Write 3 differences between jejunum and ileum.</a:t>
            </a:r>
            <a:endParaRPr lang="en-GB" dirty="0">
              <a:solidFill>
                <a:schemeClr val="bg1">
                  <a:lumMod val="65000"/>
                </a:schemeClr>
              </a:solidFill>
            </a:endParaRPr>
          </a:p>
        </p:txBody>
      </p:sp>
      <p:graphicFrame>
        <p:nvGraphicFramePr>
          <p:cNvPr id="11" name="Table 10">
            <a:extLst>
              <a:ext uri="{FF2B5EF4-FFF2-40B4-BE49-F238E27FC236}">
                <a16:creationId xmlns:a16="http://schemas.microsoft.com/office/drawing/2014/main" xmlns="" id="{0FAA2B92-7D93-4968-9601-2EF69C741541}"/>
              </a:ext>
            </a:extLst>
          </p:cNvPr>
          <p:cNvGraphicFramePr>
            <a:graphicFrameLocks noGrp="1"/>
          </p:cNvGraphicFramePr>
          <p:nvPr>
            <p:extLst>
              <p:ext uri="{D42A27DB-BD31-4B8C-83A1-F6EECF244321}">
                <p14:modId xmlns:p14="http://schemas.microsoft.com/office/powerpoint/2010/main" val="1803810118"/>
              </p:ext>
            </p:extLst>
          </p:nvPr>
        </p:nvGraphicFramePr>
        <p:xfrm>
          <a:off x="833629" y="1596711"/>
          <a:ext cx="6846481" cy="4134140"/>
        </p:xfrm>
        <a:graphic>
          <a:graphicData uri="http://schemas.openxmlformats.org/drawingml/2006/table">
            <a:tbl>
              <a:tblPr firstRow="1" bandRow="1">
                <a:tableStyleId>{5940675A-B579-460E-94D1-54222C63F5DA}</a:tableStyleId>
              </a:tblPr>
              <a:tblGrid>
                <a:gridCol w="1546074">
                  <a:extLst>
                    <a:ext uri="{9D8B030D-6E8A-4147-A177-3AD203B41FA5}">
                      <a16:colId xmlns:a16="http://schemas.microsoft.com/office/drawing/2014/main" xmlns="" val="20000"/>
                    </a:ext>
                  </a:extLst>
                </a:gridCol>
                <a:gridCol w="2440249">
                  <a:extLst>
                    <a:ext uri="{9D8B030D-6E8A-4147-A177-3AD203B41FA5}">
                      <a16:colId xmlns:a16="http://schemas.microsoft.com/office/drawing/2014/main" xmlns="" val="20001"/>
                    </a:ext>
                  </a:extLst>
                </a:gridCol>
                <a:gridCol w="2860158">
                  <a:extLst>
                    <a:ext uri="{9D8B030D-6E8A-4147-A177-3AD203B41FA5}">
                      <a16:colId xmlns:a16="http://schemas.microsoft.com/office/drawing/2014/main" xmlns="" val="20002"/>
                    </a:ext>
                  </a:extLst>
                </a:gridCol>
              </a:tblGrid>
              <a:tr h="402210">
                <a:tc>
                  <a:txBody>
                    <a:bodyPr/>
                    <a:lstStyle/>
                    <a:p>
                      <a:pPr algn="ctr"/>
                      <a:endParaRPr lang="en-US" i="1" dirty="0"/>
                    </a:p>
                  </a:txBody>
                  <a:tcPr marT="45710" marB="45710"/>
                </a:tc>
                <a:tc>
                  <a:txBody>
                    <a:bodyPr/>
                    <a:lstStyle/>
                    <a:p>
                      <a:pPr algn="ctr"/>
                      <a:r>
                        <a:rPr lang="en-US" b="1" dirty="0"/>
                        <a:t>Jejunum</a:t>
                      </a:r>
                    </a:p>
                  </a:txBody>
                  <a:tcPr marT="45710" marB="45710">
                    <a:solidFill>
                      <a:srgbClr val="E5F5FF"/>
                    </a:solidFill>
                  </a:tcPr>
                </a:tc>
                <a:tc>
                  <a:txBody>
                    <a:bodyPr/>
                    <a:lstStyle/>
                    <a:p>
                      <a:pPr algn="ctr"/>
                      <a:r>
                        <a:rPr lang="en-US" b="1" dirty="0"/>
                        <a:t>Ileum</a:t>
                      </a:r>
                    </a:p>
                  </a:txBody>
                  <a:tcPr marT="45710" marB="45710">
                    <a:solidFill>
                      <a:srgbClr val="F3FAFF"/>
                    </a:solidFill>
                  </a:tcPr>
                </a:tc>
                <a:extLst>
                  <a:ext uri="{0D108BD9-81ED-4DB2-BD59-A6C34878D82A}">
                    <a16:rowId xmlns:a16="http://schemas.microsoft.com/office/drawing/2014/main" xmlns="" val="10000"/>
                  </a:ext>
                </a:extLst>
              </a:tr>
              <a:tr h="416174">
                <a:tc>
                  <a:txBody>
                    <a:bodyPr/>
                    <a:lstStyle/>
                    <a:p>
                      <a:pPr algn="ctr"/>
                      <a:r>
                        <a:rPr lang="en-US" sz="1600" i="1" dirty="0"/>
                        <a:t>Length</a:t>
                      </a:r>
                    </a:p>
                  </a:txBody>
                  <a:tcPr marT="45710" marB="45710"/>
                </a:tc>
                <a:tc>
                  <a:txBody>
                    <a:bodyPr/>
                    <a:lstStyle/>
                    <a:p>
                      <a:r>
                        <a:rPr lang="en-US" sz="1600" dirty="0"/>
                        <a:t>Shorter (proximal 2/5) of SI</a:t>
                      </a:r>
                    </a:p>
                  </a:txBody>
                  <a:tcPr marT="45710" marB="45710">
                    <a:solidFill>
                      <a:srgbClr val="E5F5FF"/>
                    </a:solidFill>
                  </a:tcPr>
                </a:tc>
                <a:tc>
                  <a:txBody>
                    <a:bodyPr/>
                    <a:lstStyle/>
                    <a:p>
                      <a:r>
                        <a:rPr lang="en-US" sz="1600" dirty="0"/>
                        <a:t>Longer (distal 3/5) of SI</a:t>
                      </a:r>
                    </a:p>
                  </a:txBody>
                  <a:tcPr marT="45710" marB="45710">
                    <a:solidFill>
                      <a:srgbClr val="F3FAFF"/>
                    </a:solidFill>
                  </a:tcPr>
                </a:tc>
                <a:extLst>
                  <a:ext uri="{0D108BD9-81ED-4DB2-BD59-A6C34878D82A}">
                    <a16:rowId xmlns:a16="http://schemas.microsoft.com/office/drawing/2014/main" xmlns="" val="10001"/>
                  </a:ext>
                </a:extLst>
              </a:tr>
              <a:tr h="416174">
                <a:tc>
                  <a:txBody>
                    <a:bodyPr/>
                    <a:lstStyle/>
                    <a:p>
                      <a:pPr algn="ctr"/>
                      <a:r>
                        <a:rPr lang="en-US" sz="1600" i="1" dirty="0"/>
                        <a:t>Diameter</a:t>
                      </a:r>
                    </a:p>
                  </a:txBody>
                  <a:tcPr marT="45710" marB="45710"/>
                </a:tc>
                <a:tc>
                  <a:txBody>
                    <a:bodyPr/>
                    <a:lstStyle/>
                    <a:p>
                      <a:r>
                        <a:rPr lang="en-US" sz="1600" dirty="0"/>
                        <a:t>Wider</a:t>
                      </a:r>
                    </a:p>
                  </a:txBody>
                  <a:tcPr marT="45710" marB="45710">
                    <a:solidFill>
                      <a:srgbClr val="E5F5FF"/>
                    </a:solidFill>
                  </a:tcPr>
                </a:tc>
                <a:tc>
                  <a:txBody>
                    <a:bodyPr/>
                    <a:lstStyle/>
                    <a:p>
                      <a:r>
                        <a:rPr lang="en-US" sz="1600" dirty="0"/>
                        <a:t>Narrower</a:t>
                      </a:r>
                    </a:p>
                  </a:txBody>
                  <a:tcPr marT="45710" marB="45710">
                    <a:solidFill>
                      <a:srgbClr val="F3FAFF"/>
                    </a:solidFill>
                  </a:tcPr>
                </a:tc>
                <a:extLst>
                  <a:ext uri="{0D108BD9-81ED-4DB2-BD59-A6C34878D82A}">
                    <a16:rowId xmlns:a16="http://schemas.microsoft.com/office/drawing/2014/main" xmlns="" val="10002"/>
                  </a:ext>
                </a:extLst>
              </a:tr>
              <a:tr h="620852">
                <a:tc>
                  <a:txBody>
                    <a:bodyPr/>
                    <a:lstStyle/>
                    <a:p>
                      <a:pPr algn="ctr"/>
                      <a:r>
                        <a:rPr lang="en-US" sz="1600" i="1" dirty="0"/>
                        <a:t>Wall</a:t>
                      </a:r>
                    </a:p>
                  </a:txBody>
                  <a:tcPr marT="45710" marB="45710"/>
                </a:tc>
                <a:tc>
                  <a:txBody>
                    <a:bodyPr/>
                    <a:lstStyle/>
                    <a:p>
                      <a:r>
                        <a:rPr lang="en-US" sz="1600" dirty="0"/>
                        <a:t>Thicker </a:t>
                      </a:r>
                    </a:p>
                    <a:p>
                      <a:r>
                        <a:rPr lang="en-US" sz="1600" dirty="0"/>
                        <a:t>(more plicae </a:t>
                      </a:r>
                      <a:r>
                        <a:rPr lang="en-US" sz="1600" dirty="0" err="1"/>
                        <a:t>circulares</a:t>
                      </a:r>
                      <a:r>
                        <a:rPr lang="en-US" sz="1600" dirty="0"/>
                        <a:t>)</a:t>
                      </a:r>
                    </a:p>
                  </a:txBody>
                  <a:tcPr marT="45710" marB="45710">
                    <a:solidFill>
                      <a:srgbClr val="E5F5FF"/>
                    </a:solidFill>
                  </a:tcPr>
                </a:tc>
                <a:tc>
                  <a:txBody>
                    <a:bodyPr/>
                    <a:lstStyle/>
                    <a:p>
                      <a:r>
                        <a:rPr lang="en-US" sz="1600" dirty="0"/>
                        <a:t>Thinner </a:t>
                      </a:r>
                    </a:p>
                    <a:p>
                      <a:r>
                        <a:rPr lang="en-US" sz="1600" dirty="0"/>
                        <a:t>(less plicae </a:t>
                      </a:r>
                      <a:r>
                        <a:rPr lang="en-US" sz="1600" dirty="0" err="1"/>
                        <a:t>circulares</a:t>
                      </a:r>
                      <a:r>
                        <a:rPr lang="en-US" sz="1600" dirty="0"/>
                        <a:t>)</a:t>
                      </a:r>
                    </a:p>
                  </a:txBody>
                  <a:tcPr marT="45710" marB="45710">
                    <a:solidFill>
                      <a:srgbClr val="F3FAFF"/>
                    </a:solidFill>
                  </a:tcPr>
                </a:tc>
                <a:extLst>
                  <a:ext uri="{0D108BD9-81ED-4DB2-BD59-A6C34878D82A}">
                    <a16:rowId xmlns:a16="http://schemas.microsoft.com/office/drawing/2014/main" xmlns="" val="10003"/>
                  </a:ext>
                </a:extLst>
              </a:tr>
              <a:tr h="416174">
                <a:tc>
                  <a:txBody>
                    <a:bodyPr/>
                    <a:lstStyle/>
                    <a:p>
                      <a:pPr algn="ctr"/>
                      <a:r>
                        <a:rPr lang="en-US" sz="1600" i="1" dirty="0"/>
                        <a:t>Appearance</a:t>
                      </a:r>
                    </a:p>
                  </a:txBody>
                  <a:tcPr marT="45710" marB="45710"/>
                </a:tc>
                <a:tc>
                  <a:txBody>
                    <a:bodyPr/>
                    <a:lstStyle/>
                    <a:p>
                      <a:r>
                        <a:rPr lang="en-US" sz="1600" dirty="0"/>
                        <a:t>Dark red  (more vascular)</a:t>
                      </a:r>
                    </a:p>
                  </a:txBody>
                  <a:tcPr marT="45710" marB="45710">
                    <a:solidFill>
                      <a:srgbClr val="E5F5FF"/>
                    </a:solidFill>
                  </a:tcPr>
                </a:tc>
                <a:tc>
                  <a:txBody>
                    <a:bodyPr/>
                    <a:lstStyle/>
                    <a:p>
                      <a:r>
                        <a:rPr lang="en-US" sz="1600" dirty="0"/>
                        <a:t>Light red (less vascular)</a:t>
                      </a:r>
                    </a:p>
                  </a:txBody>
                  <a:tcPr marT="45710" marB="45710">
                    <a:solidFill>
                      <a:srgbClr val="F3FAFF"/>
                    </a:solidFill>
                  </a:tcPr>
                </a:tc>
                <a:extLst>
                  <a:ext uri="{0D108BD9-81ED-4DB2-BD59-A6C34878D82A}">
                    <a16:rowId xmlns:a16="http://schemas.microsoft.com/office/drawing/2014/main" xmlns="" val="10004"/>
                  </a:ext>
                </a:extLst>
              </a:tr>
              <a:tr h="620852">
                <a:tc>
                  <a:txBody>
                    <a:bodyPr/>
                    <a:lstStyle/>
                    <a:p>
                      <a:pPr algn="ctr"/>
                      <a:r>
                        <a:rPr lang="en-US" sz="1600" i="1" dirty="0"/>
                        <a:t>Vessels</a:t>
                      </a:r>
                    </a:p>
                  </a:txBody>
                  <a:tcPr marT="45710" marB="45710"/>
                </a:tc>
                <a:tc>
                  <a:txBody>
                    <a:bodyPr/>
                    <a:lstStyle/>
                    <a:p>
                      <a:r>
                        <a:rPr lang="en-US" sz="1600" dirty="0"/>
                        <a:t>High &amp; Less arcades (long terminal branches)</a:t>
                      </a:r>
                    </a:p>
                  </a:txBody>
                  <a:tcPr marT="45710" marB="45710">
                    <a:solidFill>
                      <a:srgbClr val="E5F5FF"/>
                    </a:solidFill>
                  </a:tcPr>
                </a:tc>
                <a:tc>
                  <a:txBody>
                    <a:bodyPr/>
                    <a:lstStyle/>
                    <a:p>
                      <a:r>
                        <a:rPr lang="en-US" sz="1600" dirty="0"/>
                        <a:t>Low &amp; More arcades (short terminal branches</a:t>
                      </a:r>
                    </a:p>
                  </a:txBody>
                  <a:tcPr marT="45710" marB="45710">
                    <a:solidFill>
                      <a:srgbClr val="F3FAFF"/>
                    </a:solidFill>
                  </a:tcPr>
                </a:tc>
                <a:extLst>
                  <a:ext uri="{0D108BD9-81ED-4DB2-BD59-A6C34878D82A}">
                    <a16:rowId xmlns:a16="http://schemas.microsoft.com/office/drawing/2014/main" xmlns="" val="10005"/>
                  </a:ext>
                </a:extLst>
              </a:tr>
              <a:tr h="620852">
                <a:tc>
                  <a:txBody>
                    <a:bodyPr/>
                    <a:lstStyle/>
                    <a:p>
                      <a:pPr algn="ctr"/>
                      <a:r>
                        <a:rPr lang="en-US" sz="1600" i="1" dirty="0"/>
                        <a:t>Mesenteric Fat</a:t>
                      </a:r>
                    </a:p>
                  </a:txBody>
                  <a:tcPr marT="45710" marB="45710"/>
                </a:tc>
                <a:tc>
                  <a:txBody>
                    <a:bodyPr/>
                    <a:lstStyle/>
                    <a:p>
                      <a:r>
                        <a:rPr lang="en-US" sz="1600" dirty="0"/>
                        <a:t>Small amount &amp; away from intestinal border</a:t>
                      </a:r>
                    </a:p>
                  </a:txBody>
                  <a:tcPr marT="45710" marB="45710">
                    <a:solidFill>
                      <a:srgbClr val="E5F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Large amount &amp; close to intestinal border</a:t>
                      </a:r>
                    </a:p>
                  </a:txBody>
                  <a:tcPr marT="45710" marB="45710">
                    <a:solidFill>
                      <a:srgbClr val="F3FAFF"/>
                    </a:solidFill>
                  </a:tcPr>
                </a:tc>
                <a:extLst>
                  <a:ext uri="{0D108BD9-81ED-4DB2-BD59-A6C34878D82A}">
                    <a16:rowId xmlns:a16="http://schemas.microsoft.com/office/drawing/2014/main" xmlns="" val="10006"/>
                  </a:ext>
                </a:extLst>
              </a:tr>
              <a:tr h="620852">
                <a:tc>
                  <a:txBody>
                    <a:bodyPr/>
                    <a:lstStyle/>
                    <a:p>
                      <a:pPr algn="ctr"/>
                      <a:r>
                        <a:rPr lang="en-US" sz="1600" i="1" dirty="0"/>
                        <a:t>Lymphoid Tissue</a:t>
                      </a:r>
                    </a:p>
                  </a:txBody>
                  <a:tcPr marT="45710" marB="45710"/>
                </a:tc>
                <a:tc>
                  <a:txBody>
                    <a:bodyPr/>
                    <a:lstStyle/>
                    <a:p>
                      <a:r>
                        <a:rPr lang="en-US" sz="1600" dirty="0"/>
                        <a:t>Few aggregations</a:t>
                      </a:r>
                    </a:p>
                  </a:txBody>
                  <a:tcPr marT="45710" marB="45710">
                    <a:solidFill>
                      <a:srgbClr val="E5F5FF"/>
                    </a:solidFill>
                  </a:tcPr>
                </a:tc>
                <a:tc>
                  <a:txBody>
                    <a:bodyPr/>
                    <a:lstStyle/>
                    <a:p>
                      <a:r>
                        <a:rPr lang="en-US" sz="1600" dirty="0"/>
                        <a:t>Numerous aggregations (</a:t>
                      </a:r>
                      <a:r>
                        <a:rPr lang="en-US" sz="1600" dirty="0" err="1"/>
                        <a:t>Peyer’s</a:t>
                      </a:r>
                      <a:r>
                        <a:rPr lang="en-US" sz="1600" dirty="0"/>
                        <a:t> patches)</a:t>
                      </a:r>
                    </a:p>
                  </a:txBody>
                  <a:tcPr marT="45710" marB="45710">
                    <a:solidFill>
                      <a:srgbClr val="F3FA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79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A3D9A3-9FF6-48C7-A048-80168C97A02F}"/>
              </a:ext>
            </a:extLst>
          </p:cNvPr>
          <p:cNvSpPr txBox="1"/>
          <p:nvPr/>
        </p:nvSpPr>
        <p:spPr>
          <a:xfrm>
            <a:off x="1254064" y="4159693"/>
            <a:ext cx="4474751" cy="2585323"/>
          </a:xfrm>
          <a:prstGeom prst="rect">
            <a:avLst/>
          </a:prstGeom>
          <a:noFill/>
        </p:spPr>
        <p:txBody>
          <a:bodyPr wrap="none" rtlCol="0">
            <a:spAutoFit/>
          </a:bodyPr>
          <a:lstStyle/>
          <a:p>
            <a:r>
              <a:rPr lang="en-GB" b="1" dirty="0"/>
              <a:t>Identify</a:t>
            </a:r>
            <a:r>
              <a:rPr lang="en-GB" dirty="0"/>
              <a:t>:</a:t>
            </a:r>
          </a:p>
          <a:p>
            <a:pPr marL="342900" indent="-342900">
              <a:buClr>
                <a:schemeClr val="tx1"/>
              </a:buClr>
              <a:buAutoNum type="arabicPeriod"/>
            </a:pPr>
            <a:r>
              <a:rPr lang="en-GB" dirty="0"/>
              <a:t>Stomach</a:t>
            </a:r>
          </a:p>
          <a:p>
            <a:pPr marL="342900" indent="-342900">
              <a:buClr>
                <a:schemeClr val="tx1"/>
              </a:buClr>
              <a:buAutoNum type="arabicPeriod"/>
            </a:pPr>
            <a:r>
              <a:rPr lang="en-GB" dirty="0"/>
              <a:t>Spleen</a:t>
            </a:r>
          </a:p>
          <a:p>
            <a:pPr marL="342900" indent="-342900">
              <a:buClr>
                <a:schemeClr val="tx1"/>
              </a:buClr>
              <a:buAutoNum type="arabicPeriod"/>
            </a:pPr>
            <a:r>
              <a:rPr lang="en-GB" dirty="0"/>
              <a:t>Opening into lesser sac (epiploic foramen)</a:t>
            </a:r>
          </a:p>
          <a:p>
            <a:pPr marL="342900" indent="-342900">
              <a:buClr>
                <a:schemeClr val="tx1"/>
              </a:buClr>
              <a:buAutoNum type="arabicPeriod"/>
            </a:pPr>
            <a:r>
              <a:rPr lang="en-GB" dirty="0"/>
              <a:t>Bile duct</a:t>
            </a:r>
          </a:p>
          <a:p>
            <a:pPr marL="342900" indent="-342900">
              <a:buClr>
                <a:schemeClr val="tx1"/>
              </a:buClr>
              <a:buAutoNum type="arabicPeriod"/>
            </a:pPr>
            <a:r>
              <a:rPr lang="en-GB" dirty="0">
                <a:solidFill>
                  <a:schemeClr val="accent2"/>
                </a:solidFill>
              </a:rPr>
              <a:t>Hepatic artery</a:t>
            </a:r>
          </a:p>
          <a:p>
            <a:pPr marL="342900" indent="-342900">
              <a:buClr>
                <a:schemeClr val="tx1"/>
              </a:buClr>
              <a:buAutoNum type="arabicPeriod"/>
            </a:pPr>
            <a:r>
              <a:rPr lang="en-GB" dirty="0">
                <a:solidFill>
                  <a:schemeClr val="accent1"/>
                </a:solidFill>
              </a:rPr>
              <a:t>Portal vein</a:t>
            </a:r>
          </a:p>
          <a:p>
            <a:pPr marL="342900" indent="-342900">
              <a:buClr>
                <a:schemeClr val="tx1"/>
              </a:buClr>
              <a:buAutoNum type="arabicPeriod"/>
            </a:pPr>
            <a:r>
              <a:rPr lang="en-GB" dirty="0"/>
              <a:t>Liver</a:t>
            </a:r>
          </a:p>
          <a:p>
            <a:pPr marL="342900" indent="-342900">
              <a:buAutoNum type="arabicPeriod"/>
            </a:pPr>
            <a:endParaRPr lang="en-GB" dirty="0"/>
          </a:p>
        </p:txBody>
      </p:sp>
      <p:grpSp>
        <p:nvGrpSpPr>
          <p:cNvPr id="54" name="Group 53">
            <a:extLst>
              <a:ext uri="{FF2B5EF4-FFF2-40B4-BE49-F238E27FC236}">
                <a16:creationId xmlns:a16="http://schemas.microsoft.com/office/drawing/2014/main" xmlns="" id="{A1AFFF6C-7AE8-42DF-9FC8-92366AB09340}"/>
              </a:ext>
            </a:extLst>
          </p:cNvPr>
          <p:cNvGrpSpPr/>
          <p:nvPr/>
        </p:nvGrpSpPr>
        <p:grpSpPr>
          <a:xfrm>
            <a:off x="408673" y="985275"/>
            <a:ext cx="4843597" cy="2833260"/>
            <a:chOff x="6364355" y="-90062"/>
            <a:chExt cx="4843597" cy="2833260"/>
          </a:xfrm>
        </p:grpSpPr>
        <p:sp>
          <p:nvSpPr>
            <p:cNvPr id="9" name="Rectangle 8"/>
            <p:cNvSpPr/>
            <p:nvPr/>
          </p:nvSpPr>
          <p:spPr>
            <a:xfrm>
              <a:off x="6566943" y="1193992"/>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3</a:t>
              </a:r>
            </a:p>
          </p:txBody>
        </p:sp>
        <p:sp>
          <p:nvSpPr>
            <p:cNvPr id="10" name="Rectangle 9"/>
            <p:cNvSpPr/>
            <p:nvPr/>
          </p:nvSpPr>
          <p:spPr>
            <a:xfrm>
              <a:off x="10893443" y="1466076"/>
              <a:ext cx="314509" cy="400110"/>
            </a:xfrm>
            <a:prstGeom prst="rect">
              <a:avLst/>
            </a:prstGeom>
            <a:noFill/>
          </p:spPr>
          <p:txBody>
            <a:bodyPr wrap="none" lIns="91440" tIns="45720" rIns="91440" bIns="45720">
              <a:spAutoFit/>
            </a:bodyPr>
            <a:lstStyle/>
            <a:p>
              <a:pPr algn="ctr"/>
              <a:r>
                <a:rPr lang="en-US" sz="2000" b="1" cap="none" spc="0" dirty="0">
                  <a:ln w="0"/>
                  <a:solidFill>
                    <a:schemeClr val="tx1"/>
                  </a:solidFill>
                </a:rPr>
                <a:t>2</a:t>
              </a:r>
            </a:p>
          </p:txBody>
        </p:sp>
        <p:sp>
          <p:nvSpPr>
            <p:cNvPr id="11" name="Rectangle 10"/>
            <p:cNvSpPr/>
            <p:nvPr/>
          </p:nvSpPr>
          <p:spPr>
            <a:xfrm>
              <a:off x="10801941" y="420718"/>
              <a:ext cx="314509" cy="400110"/>
            </a:xfrm>
            <a:prstGeom prst="rect">
              <a:avLst/>
            </a:prstGeom>
            <a:noFill/>
          </p:spPr>
          <p:txBody>
            <a:bodyPr wrap="none" lIns="91440" tIns="45720" rIns="91440" bIns="45720">
              <a:spAutoFit/>
            </a:bodyPr>
            <a:lstStyle/>
            <a:p>
              <a:pPr algn="ctr"/>
              <a:r>
                <a:rPr lang="en-US" sz="2000" b="1" cap="none" spc="0" dirty="0">
                  <a:ln w="0"/>
                  <a:solidFill>
                    <a:schemeClr val="tx1"/>
                  </a:solidFill>
                </a:rPr>
                <a:t>1</a:t>
              </a:r>
            </a:p>
          </p:txBody>
        </p:sp>
        <p:sp>
          <p:nvSpPr>
            <p:cNvPr id="12" name="Rectangle 11"/>
            <p:cNvSpPr/>
            <p:nvPr/>
          </p:nvSpPr>
          <p:spPr>
            <a:xfrm>
              <a:off x="6364355" y="902277"/>
              <a:ext cx="314510" cy="400110"/>
            </a:xfrm>
            <a:prstGeom prst="rect">
              <a:avLst/>
            </a:prstGeom>
            <a:noFill/>
          </p:spPr>
          <p:txBody>
            <a:bodyPr wrap="none" lIns="91440" tIns="45720" rIns="91440" bIns="45720">
              <a:spAutoFit/>
            </a:bodyPr>
            <a:lstStyle/>
            <a:p>
              <a:pPr algn="ctr"/>
              <a:r>
                <a:rPr lang="en-US" sz="2000" b="1" dirty="0">
                  <a:ln w="0"/>
                  <a:solidFill>
                    <a:sysClr val="windowText" lastClr="000000"/>
                  </a:solidFill>
                </a:rPr>
                <a:t>7</a:t>
              </a:r>
              <a:endParaRPr lang="en-US" sz="2000" b="1" cap="none" spc="0" dirty="0">
                <a:ln w="0"/>
                <a:solidFill>
                  <a:sysClr val="windowText" lastClr="000000"/>
                </a:solidFill>
              </a:endParaRPr>
            </a:p>
          </p:txBody>
        </p:sp>
        <p:grpSp>
          <p:nvGrpSpPr>
            <p:cNvPr id="28" name="Group 27">
              <a:extLst>
                <a:ext uri="{FF2B5EF4-FFF2-40B4-BE49-F238E27FC236}">
                  <a16:creationId xmlns:a16="http://schemas.microsoft.com/office/drawing/2014/main" xmlns="" id="{BE8B41C5-74EE-4530-B107-EBE222E24D1F}"/>
                </a:ext>
              </a:extLst>
            </p:cNvPr>
            <p:cNvGrpSpPr/>
            <p:nvPr/>
          </p:nvGrpSpPr>
          <p:grpSpPr>
            <a:xfrm>
              <a:off x="6983375" y="77015"/>
              <a:ext cx="3824325" cy="2666183"/>
              <a:chOff x="6983375" y="-69353"/>
              <a:chExt cx="3896786" cy="2812552"/>
            </a:xfrm>
          </p:grpSpPr>
          <p:pic>
            <p:nvPicPr>
              <p:cNvPr id="3" name="Picture 2"/>
              <p:cNvPicPr>
                <a:picLocks noChangeAspect="1"/>
              </p:cNvPicPr>
              <p:nvPr/>
            </p:nvPicPr>
            <p:blipFill rotWithShape="1">
              <a:blip r:embed="rId3"/>
              <a:srcRect l="5698" t="9010" r="9086"/>
              <a:stretch/>
            </p:blipFill>
            <p:spPr>
              <a:xfrm>
                <a:off x="7105751" y="0"/>
                <a:ext cx="3729789" cy="2743199"/>
              </a:xfrm>
              <a:prstGeom prst="rect">
                <a:avLst/>
              </a:prstGeom>
            </p:spPr>
          </p:pic>
          <p:sp>
            <p:nvSpPr>
              <p:cNvPr id="20" name="Rectangle 19">
                <a:extLst>
                  <a:ext uri="{FF2B5EF4-FFF2-40B4-BE49-F238E27FC236}">
                    <a16:creationId xmlns:a16="http://schemas.microsoft.com/office/drawing/2014/main" xmlns="" id="{55FA689E-AB79-4DA9-AEAC-1D0715E0E452}"/>
                  </a:ext>
                </a:extLst>
              </p:cNvPr>
              <p:cNvSpPr/>
              <p:nvPr/>
            </p:nvSpPr>
            <p:spPr>
              <a:xfrm>
                <a:off x="10758047" y="0"/>
                <a:ext cx="122114" cy="830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9759A617-113A-4047-AB2F-0E48B95C6E06}"/>
                  </a:ext>
                </a:extLst>
              </p:cNvPr>
              <p:cNvSpPr/>
              <p:nvPr/>
            </p:nvSpPr>
            <p:spPr>
              <a:xfrm>
                <a:off x="10504017" y="-69353"/>
                <a:ext cx="267283" cy="313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7976EB53-9E9C-4CCD-9DD0-BE2A97AD80BD}"/>
                  </a:ext>
                </a:extLst>
              </p:cNvPr>
              <p:cNvSpPr/>
              <p:nvPr/>
            </p:nvSpPr>
            <p:spPr>
              <a:xfrm>
                <a:off x="7801457" y="-1"/>
                <a:ext cx="519583" cy="141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6040E477-E8B1-4BD5-870A-E98472FF45AA}"/>
                  </a:ext>
                </a:extLst>
              </p:cNvPr>
              <p:cNvSpPr/>
              <p:nvPr/>
            </p:nvSpPr>
            <p:spPr>
              <a:xfrm>
                <a:off x="7027844" y="-30480"/>
                <a:ext cx="519583" cy="31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9C2FE311-3CC1-40CE-B933-3A14AD6D572F}"/>
                  </a:ext>
                </a:extLst>
              </p:cNvPr>
              <p:cNvSpPr/>
              <p:nvPr/>
            </p:nvSpPr>
            <p:spPr>
              <a:xfrm>
                <a:off x="7056780" y="273923"/>
                <a:ext cx="314510" cy="37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0FEA88C2-963C-4C8D-A8BF-5F29C8894EB3}"/>
                  </a:ext>
                </a:extLst>
              </p:cNvPr>
              <p:cNvSpPr/>
              <p:nvPr/>
            </p:nvSpPr>
            <p:spPr>
              <a:xfrm>
                <a:off x="7047474" y="338609"/>
                <a:ext cx="314510"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xmlns="" id="{BCDB8A16-6CF6-41C1-822A-7A7D7656148A}"/>
                  </a:ext>
                </a:extLst>
              </p:cNvPr>
              <p:cNvSpPr/>
              <p:nvPr/>
            </p:nvSpPr>
            <p:spPr>
              <a:xfrm>
                <a:off x="6983375" y="756838"/>
                <a:ext cx="157255" cy="716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Arrow Connector 29">
              <a:extLst>
                <a:ext uri="{FF2B5EF4-FFF2-40B4-BE49-F238E27FC236}">
                  <a16:creationId xmlns:a16="http://schemas.microsoft.com/office/drawing/2014/main" xmlns="" id="{99010748-0183-4FB9-9AB1-EE33EBB070CF}"/>
                </a:ext>
              </a:extLst>
            </p:cNvPr>
            <p:cNvCxnSpPr>
              <a:cxnSpLocks/>
            </p:cNvCxnSpPr>
            <p:nvPr/>
          </p:nvCxnSpPr>
          <p:spPr>
            <a:xfrm flipH="1">
              <a:off x="10167188" y="677889"/>
              <a:ext cx="636981" cy="3635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76E72CCB-96B0-4748-B0BB-BD4D06B876B9}"/>
                </a:ext>
              </a:extLst>
            </p:cNvPr>
            <p:cNvCxnSpPr>
              <a:cxnSpLocks/>
            </p:cNvCxnSpPr>
            <p:nvPr/>
          </p:nvCxnSpPr>
          <p:spPr>
            <a:xfrm flipH="1" flipV="1">
              <a:off x="10185764" y="1634858"/>
              <a:ext cx="698244" cy="28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12630D46-35A1-4EF6-9591-17232A1FB295}"/>
                </a:ext>
              </a:extLst>
            </p:cNvPr>
            <p:cNvCxnSpPr>
              <a:cxnSpLocks/>
            </p:cNvCxnSpPr>
            <p:nvPr/>
          </p:nvCxnSpPr>
          <p:spPr>
            <a:xfrm>
              <a:off x="6838237" y="1394771"/>
              <a:ext cx="1751726" cy="482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2982AD6F-C598-4EBA-8088-C807146D9E10}"/>
                </a:ext>
              </a:extLst>
            </p:cNvPr>
            <p:cNvCxnSpPr>
              <a:cxnSpLocks/>
            </p:cNvCxnSpPr>
            <p:nvPr/>
          </p:nvCxnSpPr>
          <p:spPr>
            <a:xfrm>
              <a:off x="7450667" y="358037"/>
              <a:ext cx="1045633" cy="8932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85484" y="72538"/>
              <a:ext cx="441688" cy="400110"/>
            </a:xfrm>
            <a:prstGeom prst="rect">
              <a:avLst/>
            </a:prstGeom>
            <a:noFill/>
          </p:spPr>
          <p:txBody>
            <a:bodyPr wrap="square" lIns="91440" tIns="45720" rIns="91440" bIns="45720">
              <a:spAutoFit/>
            </a:bodyPr>
            <a:lstStyle/>
            <a:p>
              <a:pPr algn="ctr"/>
              <a:r>
                <a:rPr lang="en-US" sz="2000" b="1" cap="none" spc="0" dirty="0">
                  <a:ln w="0"/>
                  <a:solidFill>
                    <a:sysClr val="windowText" lastClr="000000"/>
                  </a:solidFill>
                </a:rPr>
                <a:t>4</a:t>
              </a:r>
            </a:p>
          </p:txBody>
        </p:sp>
        <p:cxnSp>
          <p:nvCxnSpPr>
            <p:cNvPr id="41" name="Straight Arrow Connector 40">
              <a:extLst>
                <a:ext uri="{FF2B5EF4-FFF2-40B4-BE49-F238E27FC236}">
                  <a16:creationId xmlns:a16="http://schemas.microsoft.com/office/drawing/2014/main" xmlns="" id="{D6B87DD2-A562-461C-8AD4-6F533609DB4F}"/>
                </a:ext>
              </a:extLst>
            </p:cNvPr>
            <p:cNvCxnSpPr>
              <a:cxnSpLocks/>
              <a:stCxn id="26" idx="0"/>
            </p:cNvCxnSpPr>
            <p:nvPr/>
          </p:nvCxnSpPr>
          <p:spPr>
            <a:xfrm>
              <a:off x="7060541" y="860210"/>
              <a:ext cx="1445194" cy="4842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80C33FA9-4D26-4C23-AB09-80CAB9E73265}"/>
                </a:ext>
              </a:extLst>
            </p:cNvPr>
            <p:cNvCxnSpPr>
              <a:cxnSpLocks/>
              <a:stCxn id="22" idx="0"/>
            </p:cNvCxnSpPr>
            <p:nvPr/>
          </p:nvCxnSpPr>
          <p:spPr>
            <a:xfrm>
              <a:off x="8041206" y="142758"/>
              <a:ext cx="563223" cy="11082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65274" y="-90062"/>
              <a:ext cx="511664" cy="400110"/>
            </a:xfrm>
            <a:prstGeom prst="rect">
              <a:avLst/>
            </a:prstGeom>
            <a:noFill/>
          </p:spPr>
          <p:txBody>
            <a:bodyPr wrap="square" lIns="91440" tIns="45720" rIns="91440" bIns="45720">
              <a:spAutoFit/>
            </a:bodyPr>
            <a:lstStyle/>
            <a:p>
              <a:pPr algn="ctr"/>
              <a:r>
                <a:rPr lang="en-US" sz="2000" b="1" cap="none" spc="0" dirty="0">
                  <a:ln w="0"/>
                  <a:solidFill>
                    <a:schemeClr val="tx1"/>
                  </a:solidFill>
                </a:rPr>
                <a:t>5</a:t>
              </a:r>
            </a:p>
          </p:txBody>
        </p:sp>
        <p:sp>
          <p:nvSpPr>
            <p:cNvPr id="6" name="Rectangle 5"/>
            <p:cNvSpPr/>
            <p:nvPr/>
          </p:nvSpPr>
          <p:spPr>
            <a:xfrm>
              <a:off x="6796159" y="588281"/>
              <a:ext cx="314509" cy="400110"/>
            </a:xfrm>
            <a:prstGeom prst="rect">
              <a:avLst/>
            </a:prstGeom>
            <a:noFill/>
          </p:spPr>
          <p:txBody>
            <a:bodyPr wrap="none" lIns="91440" tIns="45720" rIns="91440" bIns="45720">
              <a:spAutoFit/>
            </a:bodyPr>
            <a:lstStyle/>
            <a:p>
              <a:pPr algn="ctr"/>
              <a:r>
                <a:rPr lang="en-US" sz="2000" b="1" cap="none" spc="0" dirty="0">
                  <a:ln w="0"/>
                  <a:solidFill>
                    <a:schemeClr val="tx1"/>
                  </a:solidFill>
                </a:rPr>
                <a:t>6</a:t>
              </a:r>
            </a:p>
          </p:txBody>
        </p:sp>
        <p:cxnSp>
          <p:nvCxnSpPr>
            <p:cNvPr id="50" name="Straight Arrow Connector 49">
              <a:extLst>
                <a:ext uri="{FF2B5EF4-FFF2-40B4-BE49-F238E27FC236}">
                  <a16:creationId xmlns:a16="http://schemas.microsoft.com/office/drawing/2014/main" xmlns="" id="{4472F2E8-5378-4133-B655-273908B3CAFC}"/>
                </a:ext>
              </a:extLst>
            </p:cNvPr>
            <p:cNvCxnSpPr>
              <a:cxnSpLocks/>
            </p:cNvCxnSpPr>
            <p:nvPr/>
          </p:nvCxnSpPr>
          <p:spPr>
            <a:xfrm>
              <a:off x="6662225" y="1132140"/>
              <a:ext cx="1070231" cy="595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xmlns="" id="{3D8D0DFC-3D3F-41CD-8066-66509F0A4A07}"/>
              </a:ext>
            </a:extLst>
          </p:cNvPr>
          <p:cNvSpPr txBox="1"/>
          <p:nvPr/>
        </p:nvSpPr>
        <p:spPr>
          <a:xfrm>
            <a:off x="5258340" y="206191"/>
            <a:ext cx="1266693" cy="584775"/>
          </a:xfrm>
          <a:prstGeom prst="rect">
            <a:avLst/>
          </a:prstGeom>
          <a:noFill/>
        </p:spPr>
        <p:txBody>
          <a:bodyPr wrap="none" rtlCol="0">
            <a:spAutoFit/>
          </a:bodyPr>
          <a:lstStyle/>
          <a:p>
            <a:r>
              <a:rPr lang="en-GB" sz="3200" dirty="0"/>
              <a:t>Case 8</a:t>
            </a:r>
          </a:p>
        </p:txBody>
      </p:sp>
      <p:sp>
        <p:nvSpPr>
          <p:cNvPr id="56" name="Rectangle 55">
            <a:extLst>
              <a:ext uri="{FF2B5EF4-FFF2-40B4-BE49-F238E27FC236}">
                <a16:creationId xmlns:a16="http://schemas.microsoft.com/office/drawing/2014/main" xmlns="" id="{461F8457-9BFE-4D33-9115-5EAB401DFFE3}"/>
              </a:ext>
            </a:extLst>
          </p:cNvPr>
          <p:cNvSpPr/>
          <p:nvPr/>
        </p:nvSpPr>
        <p:spPr>
          <a:xfrm>
            <a:off x="7393047" y="4436692"/>
            <a:ext cx="4064890" cy="2308324"/>
          </a:xfrm>
          <a:prstGeom prst="rect">
            <a:avLst/>
          </a:prstGeom>
        </p:spPr>
        <p:txBody>
          <a:bodyPr wrap="square">
            <a:spAutoFit/>
          </a:bodyPr>
          <a:lstStyle/>
          <a:p>
            <a:pPr lvl="0"/>
            <a:r>
              <a:rPr lang="en-GB" b="1" dirty="0">
                <a:solidFill>
                  <a:prstClr val="black"/>
                </a:solidFill>
              </a:rPr>
              <a:t>Identify</a:t>
            </a:r>
          </a:p>
          <a:p>
            <a:pPr marL="342900" lvl="0" indent="-342900">
              <a:buFontTx/>
              <a:buAutoNum type="arabicPeriod"/>
            </a:pPr>
            <a:r>
              <a:rPr lang="en-GB" dirty="0">
                <a:solidFill>
                  <a:prstClr val="black"/>
                </a:solidFill>
              </a:rPr>
              <a:t>Stomach</a:t>
            </a:r>
          </a:p>
          <a:p>
            <a:pPr marL="342900" lvl="0" indent="-342900">
              <a:buFontTx/>
              <a:buAutoNum type="arabicPeriod"/>
            </a:pPr>
            <a:r>
              <a:rPr lang="en-GB" dirty="0">
                <a:solidFill>
                  <a:prstClr val="black"/>
                </a:solidFill>
              </a:rPr>
              <a:t>Descending colon</a:t>
            </a:r>
          </a:p>
          <a:p>
            <a:pPr marL="342900" lvl="0" indent="-342900">
              <a:buFontTx/>
              <a:buAutoNum type="arabicPeriod"/>
            </a:pPr>
            <a:r>
              <a:rPr lang="en-GB" dirty="0">
                <a:solidFill>
                  <a:prstClr val="black"/>
                </a:solidFill>
              </a:rPr>
              <a:t>Gallbladder</a:t>
            </a:r>
          </a:p>
          <a:p>
            <a:pPr marL="342900" lvl="0" indent="-342900">
              <a:buFontTx/>
              <a:buAutoNum type="arabicPeriod"/>
            </a:pPr>
            <a:r>
              <a:rPr lang="en-GB" dirty="0">
                <a:solidFill>
                  <a:prstClr val="black"/>
                </a:solidFill>
              </a:rPr>
              <a:t>Root of mesentery</a:t>
            </a:r>
          </a:p>
          <a:p>
            <a:pPr marL="342900" lvl="0" indent="-342900">
              <a:buFontTx/>
              <a:buAutoNum type="arabicPeriod"/>
            </a:pPr>
            <a:r>
              <a:rPr lang="en-GB" dirty="0">
                <a:solidFill>
                  <a:prstClr val="black"/>
                </a:solidFill>
              </a:rPr>
              <a:t>Ascending colon</a:t>
            </a:r>
          </a:p>
          <a:p>
            <a:pPr marL="342900" lvl="0" indent="-342900">
              <a:buFontTx/>
              <a:buAutoNum type="arabicPeriod"/>
            </a:pPr>
            <a:r>
              <a:rPr lang="en-GB" dirty="0">
                <a:solidFill>
                  <a:prstClr val="black"/>
                </a:solidFill>
              </a:rPr>
              <a:t>Sigmoid colon</a:t>
            </a:r>
          </a:p>
          <a:p>
            <a:pPr marL="342900" lvl="0" indent="-342900">
              <a:buFontTx/>
              <a:buAutoNum type="arabicPeriod"/>
            </a:pPr>
            <a:r>
              <a:rPr lang="en-GB" dirty="0" err="1">
                <a:solidFill>
                  <a:schemeClr val="accent6"/>
                </a:solidFill>
              </a:rPr>
              <a:t>Teniae</a:t>
            </a:r>
            <a:r>
              <a:rPr lang="en-GB" dirty="0">
                <a:solidFill>
                  <a:schemeClr val="accent6"/>
                </a:solidFill>
              </a:rPr>
              <a:t> coli</a:t>
            </a:r>
          </a:p>
        </p:txBody>
      </p:sp>
      <p:grpSp>
        <p:nvGrpSpPr>
          <p:cNvPr id="75" name="Group 74">
            <a:extLst>
              <a:ext uri="{FF2B5EF4-FFF2-40B4-BE49-F238E27FC236}">
                <a16:creationId xmlns:a16="http://schemas.microsoft.com/office/drawing/2014/main" xmlns="" id="{7B3C964B-1936-4BC2-8D33-5D6B68C49AA2}"/>
              </a:ext>
            </a:extLst>
          </p:cNvPr>
          <p:cNvGrpSpPr/>
          <p:nvPr/>
        </p:nvGrpSpPr>
        <p:grpSpPr>
          <a:xfrm>
            <a:off x="6798840" y="498579"/>
            <a:ext cx="4868604" cy="3879879"/>
            <a:chOff x="6713275" y="758340"/>
            <a:chExt cx="4868604" cy="3879879"/>
          </a:xfrm>
        </p:grpSpPr>
        <p:pic>
          <p:nvPicPr>
            <p:cNvPr id="4" name="Picture 3"/>
            <p:cNvPicPr>
              <a:picLocks noChangeAspect="1"/>
            </p:cNvPicPr>
            <p:nvPr/>
          </p:nvPicPr>
          <p:blipFill rotWithShape="1">
            <a:blip r:embed="rId4"/>
            <a:srcRect l="7599" r="7971"/>
            <a:stretch/>
          </p:blipFill>
          <p:spPr>
            <a:xfrm>
              <a:off x="7065817" y="758340"/>
              <a:ext cx="4167954" cy="3879879"/>
            </a:xfrm>
            <a:prstGeom prst="rect">
              <a:avLst/>
            </a:prstGeom>
          </p:spPr>
        </p:pic>
        <p:sp>
          <p:nvSpPr>
            <p:cNvPr id="13" name="Rectangle 12"/>
            <p:cNvSpPr/>
            <p:nvPr/>
          </p:nvSpPr>
          <p:spPr>
            <a:xfrm>
              <a:off x="6776192" y="3309789"/>
              <a:ext cx="314510" cy="400110"/>
            </a:xfrm>
            <a:prstGeom prst="rect">
              <a:avLst/>
            </a:prstGeom>
            <a:noFill/>
          </p:spPr>
          <p:txBody>
            <a:bodyPr wrap="none" lIns="91440" tIns="45720" rIns="91440" bIns="45720">
              <a:spAutoFit/>
            </a:bodyPr>
            <a:lstStyle/>
            <a:p>
              <a:pPr algn="ctr"/>
              <a:r>
                <a:rPr lang="en-US" sz="2000" b="1" cap="none" spc="0" dirty="0">
                  <a:ln w="9525">
                    <a:solidFill>
                      <a:sysClr val="windowText" lastClr="000000"/>
                    </a:solidFill>
                    <a:prstDash val="solid"/>
                  </a:ln>
                  <a:solidFill>
                    <a:sysClr val="windowText" lastClr="000000"/>
                  </a:solidFill>
                </a:rPr>
                <a:t>7</a:t>
              </a:r>
            </a:p>
          </p:txBody>
        </p:sp>
        <p:sp>
          <p:nvSpPr>
            <p:cNvPr id="14" name="Rectangle 13"/>
            <p:cNvSpPr/>
            <p:nvPr/>
          </p:nvSpPr>
          <p:spPr>
            <a:xfrm>
              <a:off x="11203434" y="3529097"/>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6</a:t>
              </a:r>
            </a:p>
          </p:txBody>
        </p:sp>
        <p:sp>
          <p:nvSpPr>
            <p:cNvPr id="15" name="Rectangle 14"/>
            <p:cNvSpPr/>
            <p:nvPr/>
          </p:nvSpPr>
          <p:spPr>
            <a:xfrm>
              <a:off x="6776192" y="1044981"/>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3</a:t>
              </a:r>
            </a:p>
          </p:txBody>
        </p:sp>
        <p:sp>
          <p:nvSpPr>
            <p:cNvPr id="16" name="Rectangle 15"/>
            <p:cNvSpPr/>
            <p:nvPr/>
          </p:nvSpPr>
          <p:spPr>
            <a:xfrm>
              <a:off x="11233771" y="2511735"/>
              <a:ext cx="277202" cy="400110"/>
            </a:xfrm>
            <a:prstGeom prst="rect">
              <a:avLst/>
            </a:prstGeom>
            <a:noFill/>
          </p:spPr>
          <p:txBody>
            <a:bodyPr wrap="square" lIns="91440" tIns="45720" rIns="91440" bIns="45720">
              <a:spAutoFit/>
            </a:bodyPr>
            <a:lstStyle/>
            <a:p>
              <a:pPr algn="ctr"/>
              <a:r>
                <a:rPr lang="en-US" sz="2000" b="1" cap="none" spc="0" dirty="0">
                  <a:ln w="0"/>
                  <a:solidFill>
                    <a:schemeClr val="tx1"/>
                  </a:solidFill>
                </a:rPr>
                <a:t>2</a:t>
              </a:r>
            </a:p>
          </p:txBody>
        </p:sp>
        <p:sp>
          <p:nvSpPr>
            <p:cNvPr id="17" name="Rectangle 16"/>
            <p:cNvSpPr/>
            <p:nvPr/>
          </p:nvSpPr>
          <p:spPr>
            <a:xfrm>
              <a:off x="6713275" y="2407246"/>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5</a:t>
              </a:r>
            </a:p>
          </p:txBody>
        </p:sp>
        <p:sp>
          <p:nvSpPr>
            <p:cNvPr id="18" name="Rectangle 17"/>
            <p:cNvSpPr/>
            <p:nvPr/>
          </p:nvSpPr>
          <p:spPr>
            <a:xfrm>
              <a:off x="11267369" y="1375592"/>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1</a:t>
              </a:r>
            </a:p>
          </p:txBody>
        </p:sp>
        <p:cxnSp>
          <p:nvCxnSpPr>
            <p:cNvPr id="57" name="Straight Arrow Connector 56">
              <a:extLst>
                <a:ext uri="{FF2B5EF4-FFF2-40B4-BE49-F238E27FC236}">
                  <a16:creationId xmlns:a16="http://schemas.microsoft.com/office/drawing/2014/main" xmlns="" id="{F9667B0E-9359-4BFB-A775-804CCE4A1741}"/>
                </a:ext>
              </a:extLst>
            </p:cNvPr>
            <p:cNvCxnSpPr>
              <a:cxnSpLocks/>
              <a:stCxn id="18" idx="1"/>
            </p:cNvCxnSpPr>
            <p:nvPr/>
          </p:nvCxnSpPr>
          <p:spPr>
            <a:xfrm flipH="1">
              <a:off x="10094153" y="1575647"/>
              <a:ext cx="1173216" cy="228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BAED9A5B-D889-4318-A52D-E66FC5D66143}"/>
                </a:ext>
              </a:extLst>
            </p:cNvPr>
            <p:cNvCxnSpPr>
              <a:cxnSpLocks/>
              <a:stCxn id="16" idx="1"/>
            </p:cNvCxnSpPr>
            <p:nvPr/>
          </p:nvCxnSpPr>
          <p:spPr>
            <a:xfrm flipH="1">
              <a:off x="10337759" y="2723235"/>
              <a:ext cx="896012" cy="18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07FDBB68-EEB1-48B8-B7EE-4B2CB9420D8E}"/>
                </a:ext>
              </a:extLst>
            </p:cNvPr>
            <p:cNvCxnSpPr>
              <a:cxnSpLocks/>
            </p:cNvCxnSpPr>
            <p:nvPr/>
          </p:nvCxnSpPr>
          <p:spPr>
            <a:xfrm flipH="1" flipV="1">
              <a:off x="9408149" y="3661942"/>
              <a:ext cx="1820170" cy="67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F23D438A-599D-49AF-AB23-81382BAFE0A5}"/>
                </a:ext>
              </a:extLst>
            </p:cNvPr>
            <p:cNvCxnSpPr>
              <a:cxnSpLocks/>
            </p:cNvCxnSpPr>
            <p:nvPr/>
          </p:nvCxnSpPr>
          <p:spPr>
            <a:xfrm flipV="1">
              <a:off x="7065817" y="3128433"/>
              <a:ext cx="928833" cy="381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08702CC3-3B1A-42CA-B3BD-4BE1AB505553}"/>
                </a:ext>
              </a:extLst>
            </p:cNvPr>
            <p:cNvCxnSpPr>
              <a:cxnSpLocks/>
            </p:cNvCxnSpPr>
            <p:nvPr/>
          </p:nvCxnSpPr>
          <p:spPr>
            <a:xfrm>
              <a:off x="6990066" y="2604759"/>
              <a:ext cx="870930" cy="2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A452022C-CDC9-428D-ABD6-CC2263CB4799}"/>
                </a:ext>
              </a:extLst>
            </p:cNvPr>
            <p:cNvCxnSpPr>
              <a:cxnSpLocks/>
            </p:cNvCxnSpPr>
            <p:nvPr/>
          </p:nvCxnSpPr>
          <p:spPr>
            <a:xfrm>
              <a:off x="7027785" y="1278871"/>
              <a:ext cx="118435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9877ECE0-EF29-4204-AA22-4E1DF31CA9C1}"/>
                </a:ext>
              </a:extLst>
            </p:cNvPr>
            <p:cNvSpPr/>
            <p:nvPr/>
          </p:nvSpPr>
          <p:spPr>
            <a:xfrm>
              <a:off x="6990066" y="1490334"/>
              <a:ext cx="491338" cy="611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7321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7218117-CBF3-48FF-A211-E1856E88719A}"/>
              </a:ext>
            </a:extLst>
          </p:cNvPr>
          <p:cNvSpPr txBox="1"/>
          <p:nvPr/>
        </p:nvSpPr>
        <p:spPr>
          <a:xfrm>
            <a:off x="779147" y="944219"/>
            <a:ext cx="11068296" cy="5632311"/>
          </a:xfrm>
          <a:prstGeom prst="rect">
            <a:avLst/>
          </a:prstGeom>
          <a:noFill/>
        </p:spPr>
        <p:txBody>
          <a:bodyPr wrap="square" rtlCol="0">
            <a:spAutoFit/>
          </a:bodyPr>
          <a:lstStyle/>
          <a:p>
            <a:r>
              <a:rPr lang="en-GB" b="1" dirty="0"/>
              <a:t>A 52 year old man has been feeling unwell, he always feels tired. The doctor noticed that he is jaundiced. Abdominal examination showed splenomegaly, ascites, caput medusa, and increased abdominal girth. Investigations revealed chronic liver cell failure.</a:t>
            </a:r>
          </a:p>
          <a:p>
            <a:endParaRPr lang="en-GB" dirty="0"/>
          </a:p>
          <a:p>
            <a:pPr marL="400050" indent="-400050">
              <a:buFont typeface="+mj-lt"/>
              <a:buAutoNum type="romanUcPeriod"/>
            </a:pPr>
            <a:r>
              <a:rPr lang="en-GB" b="1" dirty="0"/>
              <a:t>In which abdominal regions lies the liver?</a:t>
            </a:r>
          </a:p>
          <a:p>
            <a:pPr marL="357188"/>
            <a:r>
              <a:rPr lang="en-GB" dirty="0"/>
              <a:t>Right and left hypochondrium and epigastrium</a:t>
            </a:r>
          </a:p>
          <a:p>
            <a:endParaRPr lang="en-GB" dirty="0"/>
          </a:p>
          <a:p>
            <a:pPr marL="400050" indent="-400050">
              <a:buFont typeface="+mj-lt"/>
              <a:buAutoNum type="romanUcPeriod" startAt="2"/>
            </a:pPr>
            <a:r>
              <a:rPr lang="en-GB" b="1" dirty="0"/>
              <a:t>Enumerate the contents of porta hepatis in order (from anterior to posterior).</a:t>
            </a:r>
          </a:p>
          <a:p>
            <a:pPr marL="715963" indent="-342900"/>
            <a:r>
              <a:rPr lang="en-GB" i="1" dirty="0"/>
              <a:t>From anterior to posterior</a:t>
            </a:r>
          </a:p>
          <a:p>
            <a:pPr marL="715963" indent="-342900">
              <a:buFont typeface="+mj-lt"/>
              <a:buAutoNum type="arabicParenR"/>
            </a:pPr>
            <a:r>
              <a:rPr lang="en-GB" dirty="0"/>
              <a:t>2 hepatic ducts</a:t>
            </a:r>
          </a:p>
          <a:p>
            <a:pPr marL="715963" indent="-342900">
              <a:buFont typeface="+mj-lt"/>
              <a:buAutoNum type="arabicParenR"/>
            </a:pPr>
            <a:r>
              <a:rPr lang="en-GB" dirty="0"/>
              <a:t>2 </a:t>
            </a:r>
            <a:r>
              <a:rPr lang="en-GB" dirty="0">
                <a:solidFill>
                  <a:schemeClr val="accent2"/>
                </a:solidFill>
              </a:rPr>
              <a:t>hepatic arteries </a:t>
            </a:r>
          </a:p>
          <a:p>
            <a:pPr marL="715963" indent="-342900">
              <a:buFont typeface="+mj-lt"/>
              <a:buAutoNum type="arabicParenR"/>
            </a:pPr>
            <a:r>
              <a:rPr lang="en-GB" dirty="0"/>
              <a:t>2 branches of </a:t>
            </a:r>
            <a:r>
              <a:rPr lang="en-GB" dirty="0">
                <a:solidFill>
                  <a:schemeClr val="accent1"/>
                </a:solidFill>
              </a:rPr>
              <a:t>portal vein</a:t>
            </a:r>
          </a:p>
          <a:p>
            <a:pPr marL="715963" indent="-342900">
              <a:buFont typeface="+mj-lt"/>
              <a:buAutoNum type="arabicParenR"/>
            </a:pPr>
            <a:r>
              <a:rPr lang="en-GB" dirty="0">
                <a:solidFill>
                  <a:schemeClr val="bg1">
                    <a:lumMod val="65000"/>
                  </a:schemeClr>
                </a:solidFill>
              </a:rPr>
              <a:t>Autonomic nerve </a:t>
            </a:r>
            <a:r>
              <a:rPr lang="en-GB" dirty="0" err="1">
                <a:solidFill>
                  <a:schemeClr val="bg1">
                    <a:lumMod val="65000"/>
                  </a:schemeClr>
                </a:solidFill>
              </a:rPr>
              <a:t>fibers</a:t>
            </a:r>
            <a:endParaRPr lang="en-GB" dirty="0">
              <a:solidFill>
                <a:schemeClr val="bg1">
                  <a:lumMod val="65000"/>
                </a:schemeClr>
              </a:solidFill>
            </a:endParaRPr>
          </a:p>
          <a:p>
            <a:pPr marL="715963" indent="-342900">
              <a:buFont typeface="+mj-lt"/>
              <a:buAutoNum type="arabicParenR"/>
            </a:pPr>
            <a:r>
              <a:rPr lang="en-GB" dirty="0">
                <a:solidFill>
                  <a:schemeClr val="bg1">
                    <a:lumMod val="65000"/>
                  </a:schemeClr>
                </a:solidFill>
              </a:rPr>
              <a:t>Hepatic lymph nodes</a:t>
            </a:r>
          </a:p>
          <a:p>
            <a:pPr marL="400050" indent="-400050">
              <a:buFont typeface="+mj-lt"/>
              <a:buAutoNum type="romanUcPeriod" startAt="3"/>
            </a:pPr>
            <a:endParaRPr lang="en-GB" b="1" dirty="0"/>
          </a:p>
          <a:p>
            <a:pPr marL="400050" indent="-400050">
              <a:buFont typeface="+mj-lt"/>
              <a:buAutoNum type="romanUcPeriod" startAt="3"/>
            </a:pPr>
            <a:r>
              <a:rPr lang="en-GB" b="1" dirty="0"/>
              <a:t>From where does the liver receive its blood supply?</a:t>
            </a:r>
          </a:p>
          <a:p>
            <a:pPr marL="357188"/>
            <a:r>
              <a:rPr lang="en-GB" dirty="0">
                <a:solidFill>
                  <a:schemeClr val="accent2"/>
                </a:solidFill>
              </a:rPr>
              <a:t>Hepatic artery </a:t>
            </a:r>
            <a:r>
              <a:rPr lang="en-GB" dirty="0"/>
              <a:t>(30%) and </a:t>
            </a:r>
            <a:r>
              <a:rPr lang="en-GB" dirty="0">
                <a:solidFill>
                  <a:schemeClr val="accent1"/>
                </a:solidFill>
              </a:rPr>
              <a:t>portal vein </a:t>
            </a:r>
            <a:r>
              <a:rPr lang="en-GB" dirty="0"/>
              <a:t>(70%)</a:t>
            </a:r>
          </a:p>
          <a:p>
            <a:endParaRPr lang="en-GB" dirty="0"/>
          </a:p>
          <a:p>
            <a:pPr marL="400050" indent="-400050">
              <a:buFont typeface="+mj-lt"/>
              <a:buAutoNum type="romanUcPeriod" startAt="4"/>
            </a:pPr>
            <a:r>
              <a:rPr lang="en-GB" b="1" dirty="0"/>
              <a:t>Where do the hepatic veins terminate?</a:t>
            </a:r>
          </a:p>
          <a:p>
            <a:pPr marL="357188"/>
            <a:r>
              <a:rPr lang="en-GB" dirty="0"/>
              <a:t>In the </a:t>
            </a:r>
            <a:r>
              <a:rPr lang="en-GB" dirty="0">
                <a:solidFill>
                  <a:schemeClr val="accent1"/>
                </a:solidFill>
              </a:rPr>
              <a:t>inferior vena cava</a:t>
            </a:r>
            <a:r>
              <a:rPr lang="en-GB" dirty="0"/>
              <a:t>.</a:t>
            </a:r>
          </a:p>
        </p:txBody>
      </p:sp>
      <p:pic>
        <p:nvPicPr>
          <p:cNvPr id="3" name="Picture 2"/>
          <p:cNvPicPr>
            <a:picLocks noChangeAspect="1"/>
          </p:cNvPicPr>
          <p:nvPr/>
        </p:nvPicPr>
        <p:blipFill>
          <a:blip r:embed="rId3"/>
          <a:stretch>
            <a:fillRect/>
          </a:stretch>
        </p:blipFill>
        <p:spPr>
          <a:xfrm>
            <a:off x="7783452" y="3785420"/>
            <a:ext cx="4063991" cy="2442656"/>
          </a:xfrm>
          <a:prstGeom prst="rect">
            <a:avLst/>
          </a:prstGeom>
        </p:spPr>
      </p:pic>
      <p:pic>
        <p:nvPicPr>
          <p:cNvPr id="4" name="Picture 3"/>
          <p:cNvPicPr>
            <a:picLocks noChangeAspect="1"/>
          </p:cNvPicPr>
          <p:nvPr/>
        </p:nvPicPr>
        <p:blipFill>
          <a:blip r:embed="rId4"/>
          <a:stretch>
            <a:fillRect/>
          </a:stretch>
        </p:blipFill>
        <p:spPr>
          <a:xfrm>
            <a:off x="8874363" y="1849021"/>
            <a:ext cx="2369524" cy="1730855"/>
          </a:xfrm>
          <a:prstGeom prst="rect">
            <a:avLst/>
          </a:prstGeom>
        </p:spPr>
      </p:pic>
      <p:sp>
        <p:nvSpPr>
          <p:cNvPr id="6" name="TextBox 5">
            <a:extLst>
              <a:ext uri="{FF2B5EF4-FFF2-40B4-BE49-F238E27FC236}">
                <a16:creationId xmlns:a16="http://schemas.microsoft.com/office/drawing/2014/main" xmlns="" id="{5706D664-D19C-401F-92F7-EB4B99B306F5}"/>
              </a:ext>
            </a:extLst>
          </p:cNvPr>
          <p:cNvSpPr txBox="1"/>
          <p:nvPr/>
        </p:nvSpPr>
        <p:spPr>
          <a:xfrm>
            <a:off x="5462653" y="147223"/>
            <a:ext cx="1266693" cy="584775"/>
          </a:xfrm>
          <a:prstGeom prst="rect">
            <a:avLst/>
          </a:prstGeom>
          <a:noFill/>
        </p:spPr>
        <p:txBody>
          <a:bodyPr wrap="none" rtlCol="0">
            <a:spAutoFit/>
          </a:bodyPr>
          <a:lstStyle/>
          <a:p>
            <a:r>
              <a:rPr lang="en-GB" sz="3200" dirty="0"/>
              <a:t>Case 9</a:t>
            </a:r>
          </a:p>
        </p:txBody>
      </p:sp>
    </p:spTree>
    <p:extLst>
      <p:ext uri="{BB962C8B-B14F-4D97-AF65-F5344CB8AC3E}">
        <p14:creationId xmlns:p14="http://schemas.microsoft.com/office/powerpoint/2010/main" val="23536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82116" y="1834030"/>
            <a:ext cx="3883347" cy="4212621"/>
          </a:xfrm>
          <a:prstGeom prst="rect">
            <a:avLst/>
          </a:prstGeom>
        </p:spPr>
      </p:pic>
      <p:sp>
        <p:nvSpPr>
          <p:cNvPr id="4" name="TextBox 3">
            <a:extLst>
              <a:ext uri="{FF2B5EF4-FFF2-40B4-BE49-F238E27FC236}">
                <a16:creationId xmlns:a16="http://schemas.microsoft.com/office/drawing/2014/main" xmlns="" id="{C0749B1F-CD11-49E9-97FC-B66E7E633727}"/>
              </a:ext>
            </a:extLst>
          </p:cNvPr>
          <p:cNvSpPr txBox="1"/>
          <p:nvPr/>
        </p:nvSpPr>
        <p:spPr>
          <a:xfrm>
            <a:off x="633346" y="889585"/>
            <a:ext cx="11062253" cy="646331"/>
          </a:xfrm>
          <a:prstGeom prst="rect">
            <a:avLst/>
          </a:prstGeom>
          <a:noFill/>
        </p:spPr>
        <p:txBody>
          <a:bodyPr wrap="square" rtlCol="0">
            <a:spAutoFit/>
          </a:bodyPr>
          <a:lstStyle/>
          <a:p>
            <a:r>
              <a:rPr lang="en-GB" b="1" dirty="0"/>
              <a:t>During cholecystectomy a resident damaged the cystic artery before the clamp was properly placed. The assistant surgeon applied pressure on top of the free margin of the lesser </a:t>
            </a:r>
            <a:r>
              <a:rPr lang="en-GB" b="1" dirty="0" err="1"/>
              <a:t>omentum</a:t>
            </a:r>
            <a:r>
              <a:rPr lang="en-GB" b="1" dirty="0"/>
              <a:t> to stop the bleeding.</a:t>
            </a:r>
          </a:p>
        </p:txBody>
      </p:sp>
      <p:sp>
        <p:nvSpPr>
          <p:cNvPr id="5" name="TextBox 4">
            <a:extLst>
              <a:ext uri="{FF2B5EF4-FFF2-40B4-BE49-F238E27FC236}">
                <a16:creationId xmlns:a16="http://schemas.microsoft.com/office/drawing/2014/main" xmlns="" id="{E16C9EF7-686A-4EF2-916B-A656A10A3BBF}"/>
              </a:ext>
            </a:extLst>
          </p:cNvPr>
          <p:cNvSpPr txBox="1"/>
          <p:nvPr/>
        </p:nvSpPr>
        <p:spPr>
          <a:xfrm>
            <a:off x="5462653" y="256552"/>
            <a:ext cx="1475084" cy="584775"/>
          </a:xfrm>
          <a:prstGeom prst="rect">
            <a:avLst/>
          </a:prstGeom>
          <a:noFill/>
        </p:spPr>
        <p:txBody>
          <a:bodyPr wrap="none" rtlCol="0">
            <a:spAutoFit/>
          </a:bodyPr>
          <a:lstStyle/>
          <a:p>
            <a:r>
              <a:rPr lang="en-GB" sz="3200" dirty="0"/>
              <a:t>Case 10</a:t>
            </a:r>
          </a:p>
        </p:txBody>
      </p:sp>
      <p:sp>
        <p:nvSpPr>
          <p:cNvPr id="6" name="Rectangle 5">
            <a:extLst>
              <a:ext uri="{FF2B5EF4-FFF2-40B4-BE49-F238E27FC236}">
                <a16:creationId xmlns:a16="http://schemas.microsoft.com/office/drawing/2014/main" xmlns="" id="{A8C87815-1E6C-4B24-A6E7-1A472D5E5BEA}"/>
              </a:ext>
            </a:extLst>
          </p:cNvPr>
          <p:cNvSpPr/>
          <p:nvPr/>
        </p:nvSpPr>
        <p:spPr>
          <a:xfrm>
            <a:off x="633346" y="1437555"/>
            <a:ext cx="6096000" cy="5201424"/>
          </a:xfrm>
          <a:prstGeom prst="rect">
            <a:avLst/>
          </a:prstGeom>
        </p:spPr>
        <p:txBody>
          <a:bodyPr>
            <a:spAutoFit/>
          </a:bodyPr>
          <a:lstStyle/>
          <a:p>
            <a:pPr lvl="0"/>
            <a:endParaRPr lang="en-GB" dirty="0">
              <a:solidFill>
                <a:prstClr val="black"/>
              </a:solidFill>
            </a:endParaRPr>
          </a:p>
          <a:p>
            <a:pPr marL="400050" lvl="0" indent="-400050">
              <a:buFont typeface="+mj-lt"/>
              <a:buAutoNum type="romanUcPeriod"/>
            </a:pPr>
            <a:r>
              <a:rPr lang="en-GB" b="1" dirty="0">
                <a:solidFill>
                  <a:prstClr val="black"/>
                </a:solidFill>
              </a:rPr>
              <a:t>Which artery runs in the free margin of the lesser </a:t>
            </a:r>
            <a:r>
              <a:rPr lang="en-GB" b="1" dirty="0" err="1">
                <a:solidFill>
                  <a:prstClr val="black"/>
                </a:solidFill>
              </a:rPr>
              <a:t>omentum</a:t>
            </a:r>
            <a:r>
              <a:rPr lang="en-GB" b="1" dirty="0">
                <a:solidFill>
                  <a:prstClr val="black"/>
                </a:solidFill>
              </a:rPr>
              <a:t>?</a:t>
            </a:r>
          </a:p>
          <a:p>
            <a:pPr marL="357188" lvl="0"/>
            <a:r>
              <a:rPr lang="en-GB" dirty="0">
                <a:solidFill>
                  <a:srgbClr val="C00000"/>
                </a:solidFill>
              </a:rPr>
              <a:t>Hepatic artery</a:t>
            </a:r>
          </a:p>
          <a:p>
            <a:pPr lvl="0"/>
            <a:endParaRPr lang="en-GB" sz="1100" b="1" dirty="0">
              <a:solidFill>
                <a:prstClr val="black"/>
              </a:solidFill>
            </a:endParaRPr>
          </a:p>
          <a:p>
            <a:pPr marL="400050" lvl="0" indent="-400050">
              <a:buFont typeface="+mj-lt"/>
              <a:buAutoNum type="romanUcPeriod" startAt="2"/>
            </a:pPr>
            <a:r>
              <a:rPr lang="en-GB" b="1" dirty="0">
                <a:solidFill>
                  <a:prstClr val="black"/>
                </a:solidFill>
              </a:rPr>
              <a:t>From which artery the cystic artery usually arises?</a:t>
            </a:r>
          </a:p>
          <a:p>
            <a:pPr marL="357188" lvl="0"/>
            <a:r>
              <a:rPr lang="en-GB" dirty="0">
                <a:solidFill>
                  <a:srgbClr val="C00000"/>
                </a:solidFill>
              </a:rPr>
              <a:t>Right hepatic artery</a:t>
            </a:r>
          </a:p>
          <a:p>
            <a:pPr lvl="0"/>
            <a:endParaRPr lang="en-GB" sz="1100" b="1" dirty="0">
              <a:solidFill>
                <a:prstClr val="black"/>
              </a:solidFill>
            </a:endParaRPr>
          </a:p>
          <a:p>
            <a:pPr marL="400050" lvl="0" indent="-400050">
              <a:buFont typeface="+mj-lt"/>
              <a:buAutoNum type="romanUcPeriod" startAt="3"/>
            </a:pPr>
            <a:r>
              <a:rPr lang="en-GB" b="1" dirty="0">
                <a:solidFill>
                  <a:prstClr val="black"/>
                </a:solidFill>
              </a:rPr>
              <a:t>What are the other structures that runs in the free margin of the lesser </a:t>
            </a:r>
            <a:r>
              <a:rPr lang="en-GB" b="1" dirty="0" err="1">
                <a:solidFill>
                  <a:prstClr val="black"/>
                </a:solidFill>
              </a:rPr>
              <a:t>omentum</a:t>
            </a:r>
            <a:r>
              <a:rPr lang="en-GB" b="1" dirty="0">
                <a:solidFill>
                  <a:prstClr val="black"/>
                </a:solidFill>
              </a:rPr>
              <a:t>?</a:t>
            </a:r>
          </a:p>
          <a:p>
            <a:pPr marL="357188" lvl="0"/>
            <a:r>
              <a:rPr lang="en-GB" dirty="0">
                <a:solidFill>
                  <a:prstClr val="black"/>
                </a:solidFill>
              </a:rPr>
              <a:t>Common bile duct</a:t>
            </a:r>
          </a:p>
          <a:p>
            <a:pPr marL="357188" lvl="0"/>
            <a:r>
              <a:rPr lang="en-GB" dirty="0">
                <a:solidFill>
                  <a:srgbClr val="0070C0"/>
                </a:solidFill>
              </a:rPr>
              <a:t>Portal vein</a:t>
            </a:r>
          </a:p>
          <a:p>
            <a:pPr marL="357188" lvl="0"/>
            <a:r>
              <a:rPr lang="en-GB" dirty="0">
                <a:solidFill>
                  <a:schemeClr val="bg1">
                    <a:lumMod val="65000"/>
                  </a:schemeClr>
                </a:solidFill>
              </a:rPr>
              <a:t>Hepatic plexus of nerves</a:t>
            </a:r>
          </a:p>
          <a:p>
            <a:pPr marL="357188" lvl="0"/>
            <a:r>
              <a:rPr lang="en-GB" dirty="0">
                <a:solidFill>
                  <a:schemeClr val="bg1">
                    <a:lumMod val="65000"/>
                  </a:schemeClr>
                </a:solidFill>
              </a:rPr>
              <a:t>Lymphatics </a:t>
            </a:r>
          </a:p>
          <a:p>
            <a:pPr marL="357188" lvl="0"/>
            <a:endParaRPr lang="en-GB" sz="1100" b="1" dirty="0">
              <a:solidFill>
                <a:prstClr val="black"/>
              </a:solidFill>
            </a:endParaRPr>
          </a:p>
          <a:p>
            <a:pPr marL="400050" lvl="0" indent="-400050">
              <a:buFont typeface="+mj-lt"/>
              <a:buAutoNum type="romanUcPeriod" startAt="4"/>
            </a:pPr>
            <a:r>
              <a:rPr lang="en-GB" b="1" dirty="0">
                <a:solidFill>
                  <a:prstClr val="black"/>
                </a:solidFill>
              </a:rPr>
              <a:t>Enumerate 2 other structures that run in the lesser </a:t>
            </a:r>
            <a:r>
              <a:rPr lang="en-GB" b="1" dirty="0" err="1">
                <a:solidFill>
                  <a:prstClr val="black"/>
                </a:solidFill>
              </a:rPr>
              <a:t>omentum</a:t>
            </a:r>
            <a:r>
              <a:rPr lang="en-GB" b="1" dirty="0">
                <a:solidFill>
                  <a:prstClr val="black"/>
                </a:solidFill>
              </a:rPr>
              <a:t> along the lesser curvature of the stomach.</a:t>
            </a:r>
          </a:p>
          <a:p>
            <a:pPr marL="715963" lvl="0" indent="-342900">
              <a:buFont typeface="+mj-lt"/>
              <a:buAutoNum type="arabicParenR"/>
            </a:pPr>
            <a:r>
              <a:rPr lang="en-GB" dirty="0">
                <a:solidFill>
                  <a:prstClr val="black"/>
                </a:solidFill>
              </a:rPr>
              <a:t>Right gastric vessels</a:t>
            </a:r>
          </a:p>
          <a:p>
            <a:pPr marL="715963" lvl="0" indent="-342900">
              <a:buFont typeface="+mj-lt"/>
              <a:buAutoNum type="arabicParenR"/>
            </a:pPr>
            <a:r>
              <a:rPr lang="en-GB" dirty="0">
                <a:solidFill>
                  <a:prstClr val="black"/>
                </a:solidFill>
              </a:rPr>
              <a:t>Left gastric vessels</a:t>
            </a:r>
          </a:p>
        </p:txBody>
      </p:sp>
    </p:spTree>
    <p:extLst>
      <p:ext uri="{BB962C8B-B14F-4D97-AF65-F5344CB8AC3E}">
        <p14:creationId xmlns:p14="http://schemas.microsoft.com/office/powerpoint/2010/main" val="223150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972" y="1232982"/>
            <a:ext cx="11002006" cy="1000274"/>
          </a:xfrm>
          <a:prstGeom prst="rect">
            <a:avLst/>
          </a:prstGeom>
        </p:spPr>
        <p:txBody>
          <a:bodyPr wrap="square">
            <a:spAutoFit/>
          </a:bodyPr>
          <a:lstStyle/>
          <a:p>
            <a:pPr>
              <a:spcBef>
                <a:spcPts val="600"/>
              </a:spcBef>
            </a:pPr>
            <a:r>
              <a:rPr lang="en-US" b="1" i="0" u="none" strike="noStrike" baseline="0" dirty="0">
                <a:solidFill>
                  <a:srgbClr val="000000"/>
                </a:solidFill>
              </a:rPr>
              <a:t>A 52-year-old woman undergoes an open abdominal cholecystectomy. During surgery her doctor inserts his index finger into the epiploic foramen.</a:t>
            </a:r>
          </a:p>
          <a:p>
            <a:pPr>
              <a:spcBef>
                <a:spcPts val="600"/>
              </a:spcBef>
            </a:pPr>
            <a:endParaRPr lang="en-US" b="1" dirty="0">
              <a:solidFill>
                <a:srgbClr val="000000"/>
              </a:solidFill>
            </a:endParaRPr>
          </a:p>
        </p:txBody>
      </p:sp>
      <p:sp>
        <p:nvSpPr>
          <p:cNvPr id="4" name="TextBox 3">
            <a:extLst>
              <a:ext uri="{FF2B5EF4-FFF2-40B4-BE49-F238E27FC236}">
                <a16:creationId xmlns:a16="http://schemas.microsoft.com/office/drawing/2014/main" xmlns="" id="{65C0028C-D8DC-4579-B75F-93E1307CA276}"/>
              </a:ext>
            </a:extLst>
          </p:cNvPr>
          <p:cNvSpPr txBox="1"/>
          <p:nvPr/>
        </p:nvSpPr>
        <p:spPr>
          <a:xfrm>
            <a:off x="5462653" y="336064"/>
            <a:ext cx="1475084" cy="584775"/>
          </a:xfrm>
          <a:prstGeom prst="rect">
            <a:avLst/>
          </a:prstGeom>
          <a:noFill/>
        </p:spPr>
        <p:txBody>
          <a:bodyPr wrap="none" rtlCol="0">
            <a:spAutoFit/>
          </a:bodyPr>
          <a:lstStyle/>
          <a:p>
            <a:r>
              <a:rPr lang="en-GB" sz="3200" dirty="0"/>
              <a:t>Case 11</a:t>
            </a:r>
          </a:p>
        </p:txBody>
      </p:sp>
      <p:pic>
        <p:nvPicPr>
          <p:cNvPr id="1028" name="Picture 4" descr="Image result for epiploic foramen">
            <a:extLst>
              <a:ext uri="{FF2B5EF4-FFF2-40B4-BE49-F238E27FC236}">
                <a16:creationId xmlns:a16="http://schemas.microsoft.com/office/drawing/2014/main" xmlns="" id="{253E68D3-8CC3-498A-86F5-45EC41D7B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496" y="1876928"/>
            <a:ext cx="4194605" cy="41040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24CFDB7-00F3-4DD5-A0F5-5C644C31CC79}"/>
              </a:ext>
            </a:extLst>
          </p:cNvPr>
          <p:cNvSpPr/>
          <p:nvPr/>
        </p:nvSpPr>
        <p:spPr>
          <a:xfrm>
            <a:off x="516971" y="2217867"/>
            <a:ext cx="6341029" cy="2339102"/>
          </a:xfrm>
          <a:prstGeom prst="rect">
            <a:avLst/>
          </a:prstGeom>
        </p:spPr>
        <p:txBody>
          <a:bodyPr wrap="square">
            <a:spAutoFit/>
          </a:bodyPr>
          <a:lstStyle/>
          <a:p>
            <a:pPr lvl="0">
              <a:spcBef>
                <a:spcPts val="600"/>
              </a:spcBef>
            </a:pPr>
            <a:r>
              <a:rPr lang="en-US" b="1" dirty="0">
                <a:solidFill>
                  <a:srgbClr val="000000"/>
                </a:solidFill>
              </a:rPr>
              <a:t>Enumerate the 4 boundaries of the epiploic foramen? </a:t>
            </a:r>
            <a:endParaRPr lang="en-US" b="1" dirty="0">
              <a:solidFill>
                <a:srgbClr val="FF9A00"/>
              </a:solidFill>
            </a:endParaRPr>
          </a:p>
          <a:p>
            <a:pPr marL="342900" lvl="0" indent="-342900">
              <a:spcBef>
                <a:spcPts val="600"/>
              </a:spcBef>
              <a:buFont typeface="+mj-lt"/>
              <a:buAutoNum type="arabicParenR"/>
            </a:pPr>
            <a:r>
              <a:rPr lang="en-US" u="sng" dirty="0">
                <a:solidFill>
                  <a:prstClr val="black"/>
                </a:solidFill>
              </a:rPr>
              <a:t>Superior</a:t>
            </a:r>
            <a:r>
              <a:rPr lang="en-US" dirty="0">
                <a:solidFill>
                  <a:prstClr val="black"/>
                </a:solidFill>
              </a:rPr>
              <a:t>: peritoneum caudate process of caudate lobe of liver.</a:t>
            </a:r>
          </a:p>
          <a:p>
            <a:pPr marL="342900" lvl="0" indent="-342900">
              <a:spcBef>
                <a:spcPts val="600"/>
              </a:spcBef>
              <a:buFont typeface="+mj-lt"/>
              <a:buAutoNum type="arabicParenR"/>
            </a:pPr>
            <a:r>
              <a:rPr lang="en-US" u="sng" dirty="0">
                <a:solidFill>
                  <a:prstClr val="black"/>
                </a:solidFill>
              </a:rPr>
              <a:t>Inferior</a:t>
            </a:r>
            <a:r>
              <a:rPr lang="en-US" dirty="0">
                <a:solidFill>
                  <a:prstClr val="black"/>
                </a:solidFill>
              </a:rPr>
              <a:t>: peritoneum covering 1st part of duodenum and </a:t>
            </a:r>
            <a:r>
              <a:rPr lang="en-US" dirty="0">
                <a:solidFill>
                  <a:schemeClr val="accent2"/>
                </a:solidFill>
              </a:rPr>
              <a:t>hepatic artery</a:t>
            </a:r>
          </a:p>
          <a:p>
            <a:pPr marL="342900" lvl="0" indent="-342900">
              <a:spcBef>
                <a:spcPts val="600"/>
              </a:spcBef>
              <a:buFont typeface="+mj-lt"/>
              <a:buAutoNum type="arabicParenR"/>
            </a:pPr>
            <a:r>
              <a:rPr lang="en-US" u="sng" dirty="0">
                <a:solidFill>
                  <a:prstClr val="black"/>
                </a:solidFill>
              </a:rPr>
              <a:t>Anterior</a:t>
            </a:r>
            <a:r>
              <a:rPr lang="en-US" dirty="0">
                <a:solidFill>
                  <a:prstClr val="black"/>
                </a:solidFill>
              </a:rPr>
              <a:t>: free margin of lesser </a:t>
            </a:r>
            <a:r>
              <a:rPr lang="en-US" dirty="0" err="1">
                <a:solidFill>
                  <a:prstClr val="black"/>
                </a:solidFill>
              </a:rPr>
              <a:t>omentum</a:t>
            </a:r>
            <a:r>
              <a:rPr lang="en-US" dirty="0">
                <a:solidFill>
                  <a:prstClr val="black"/>
                </a:solidFill>
              </a:rPr>
              <a:t>, </a:t>
            </a:r>
            <a:r>
              <a:rPr lang="en-US" dirty="0">
                <a:solidFill>
                  <a:srgbClr val="C00000"/>
                </a:solidFill>
              </a:rPr>
              <a:t>hepatic artery,</a:t>
            </a:r>
            <a:r>
              <a:rPr lang="en-US" dirty="0">
                <a:solidFill>
                  <a:prstClr val="black"/>
                </a:solidFill>
              </a:rPr>
              <a:t> common bile duct </a:t>
            </a:r>
            <a:r>
              <a:rPr lang="en-US" dirty="0">
                <a:solidFill>
                  <a:srgbClr val="0070C0">
                    <a:lumMod val="75000"/>
                  </a:srgbClr>
                </a:solidFill>
              </a:rPr>
              <a:t>&amp; portal vein.</a:t>
            </a:r>
          </a:p>
          <a:p>
            <a:pPr marL="342900" lvl="0" indent="-342900">
              <a:spcBef>
                <a:spcPts val="600"/>
              </a:spcBef>
              <a:buFont typeface="+mj-lt"/>
              <a:buAutoNum type="arabicParenR"/>
            </a:pPr>
            <a:r>
              <a:rPr lang="en-US" u="sng" dirty="0">
                <a:solidFill>
                  <a:prstClr val="black"/>
                </a:solidFill>
              </a:rPr>
              <a:t>Posterior</a:t>
            </a:r>
            <a:r>
              <a:rPr lang="en-US" dirty="0">
                <a:solidFill>
                  <a:prstClr val="black"/>
                </a:solidFill>
              </a:rPr>
              <a:t>: Peritoneum covering the </a:t>
            </a:r>
            <a:r>
              <a:rPr lang="en-US" dirty="0">
                <a:solidFill>
                  <a:srgbClr val="0070C0"/>
                </a:solidFill>
              </a:rPr>
              <a:t>inferior vena cava</a:t>
            </a:r>
            <a:r>
              <a:rPr lang="en-US" dirty="0">
                <a:solidFill>
                  <a:prstClr val="black"/>
                </a:solidFill>
              </a:rPr>
              <a:t>.</a:t>
            </a:r>
          </a:p>
        </p:txBody>
      </p:sp>
    </p:spTree>
    <p:extLst>
      <p:ext uri="{BB962C8B-B14F-4D97-AF65-F5344CB8AC3E}">
        <p14:creationId xmlns:p14="http://schemas.microsoft.com/office/powerpoint/2010/main" val="186054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154" y="1431477"/>
            <a:ext cx="5333355" cy="4524315"/>
          </a:xfrm>
          <a:prstGeom prst="rect">
            <a:avLst/>
          </a:prstGeom>
        </p:spPr>
        <p:txBody>
          <a:bodyPr wrap="square">
            <a:spAutoFit/>
          </a:bodyPr>
          <a:lstStyle/>
          <a:p>
            <a:pPr marL="400050" indent="-400050">
              <a:buFont typeface="+mj-lt"/>
              <a:buAutoNum type="romanUcPeriod"/>
            </a:pPr>
            <a:r>
              <a:rPr lang="en-US" b="1" i="0" u="none" strike="noStrike" baseline="0" dirty="0"/>
              <a:t>Identify:</a:t>
            </a:r>
            <a:endParaRPr lang="en-US" dirty="0"/>
          </a:p>
          <a:p>
            <a:pPr marL="715963" indent="-342900">
              <a:buFont typeface="+mj-lt"/>
              <a:buAutoNum type="arabicPeriod"/>
            </a:pPr>
            <a:r>
              <a:rPr lang="en-US" b="0" i="0" u="none" strike="noStrike" baseline="0" dirty="0"/>
              <a:t>Transverse colon.</a:t>
            </a:r>
          </a:p>
          <a:p>
            <a:pPr marL="715963" indent="-342900">
              <a:buFont typeface="+mj-lt"/>
              <a:buAutoNum type="arabicPeriod"/>
            </a:pPr>
            <a:r>
              <a:rPr lang="en-US" b="0" i="0" u="none" strike="noStrike" baseline="0" dirty="0"/>
              <a:t>Left colic (splenic) flexure.</a:t>
            </a:r>
          </a:p>
          <a:p>
            <a:pPr marL="715963" indent="-342900">
              <a:buFont typeface="+mj-lt"/>
              <a:buAutoNum type="arabicPeriod"/>
            </a:pPr>
            <a:r>
              <a:rPr lang="en-US" dirty="0" err="1">
                <a:solidFill>
                  <a:schemeClr val="accent6"/>
                </a:solidFill>
              </a:rPr>
              <a:t>Teniae</a:t>
            </a:r>
            <a:r>
              <a:rPr lang="en-US" dirty="0">
                <a:solidFill>
                  <a:schemeClr val="accent6"/>
                </a:solidFill>
              </a:rPr>
              <a:t> coli.</a:t>
            </a:r>
            <a:endParaRPr lang="en-US" b="0" i="0" u="none" strike="noStrike" baseline="0" dirty="0">
              <a:solidFill>
                <a:schemeClr val="accent6"/>
              </a:solidFill>
            </a:endParaRPr>
          </a:p>
          <a:p>
            <a:pPr marL="715963" indent="-342900">
              <a:buFont typeface="+mj-lt"/>
              <a:buAutoNum type="arabicPeriod"/>
            </a:pPr>
            <a:r>
              <a:rPr lang="en-US" b="0" i="0" u="none" strike="noStrike" baseline="0" dirty="0"/>
              <a:t>Sigmoid or pelvic colon.</a:t>
            </a:r>
          </a:p>
          <a:p>
            <a:pPr marL="715963" indent="-342900">
              <a:buFont typeface="+mj-lt"/>
              <a:buAutoNum type="arabicPeriod"/>
            </a:pPr>
            <a:r>
              <a:rPr lang="en-US" b="0" i="0" u="none" strike="noStrike" baseline="0" dirty="0"/>
              <a:t>Appendix.</a:t>
            </a:r>
          </a:p>
          <a:p>
            <a:pPr marL="715963" indent="-342900">
              <a:buFont typeface="+mj-lt"/>
              <a:buAutoNum type="arabicPeriod"/>
            </a:pPr>
            <a:r>
              <a:rPr lang="en-US" b="0" i="0" u="none" strike="noStrike" baseline="0" dirty="0"/>
              <a:t>Ascending colon.</a:t>
            </a:r>
          </a:p>
          <a:p>
            <a:pPr marL="715963" indent="-342900">
              <a:buFont typeface="+mj-lt"/>
              <a:buAutoNum type="arabicPeriod"/>
            </a:pPr>
            <a:r>
              <a:rPr lang="en-US" b="0" i="0" u="none" strike="noStrike" baseline="0" dirty="0"/>
              <a:t>Right colic (hepatic) flexure.</a:t>
            </a:r>
          </a:p>
          <a:p>
            <a:pPr marL="715963" indent="-342900">
              <a:buFont typeface="+mj-lt"/>
              <a:buAutoNum type="arabicPeriod"/>
            </a:pPr>
            <a:r>
              <a:rPr lang="en-US" dirty="0"/>
              <a:t>Epiploic Appendices .</a:t>
            </a:r>
            <a:endParaRPr lang="en-US" b="0" i="0" u="none" strike="noStrike" baseline="0" dirty="0"/>
          </a:p>
          <a:p>
            <a:endParaRPr lang="en-US" b="0" i="0" u="none" strike="noStrike" baseline="0" dirty="0"/>
          </a:p>
          <a:p>
            <a:pPr marL="400050" indent="-400050">
              <a:buFont typeface="+mj-lt"/>
              <a:buAutoNum type="romanUcPeriod" startAt="2"/>
            </a:pPr>
            <a:r>
              <a:rPr lang="en-US" b="1" i="0" u="none" strike="noStrike" baseline="0" dirty="0"/>
              <a:t>What is the level of the beginning of the rectum? </a:t>
            </a:r>
            <a:endParaRPr lang="en-US" b="0" i="0" u="none" strike="noStrike" baseline="0" dirty="0"/>
          </a:p>
          <a:p>
            <a:pPr marL="447675"/>
            <a:r>
              <a:rPr lang="en-US" b="0" i="0" u="none" strike="noStrike" baseline="0" dirty="0"/>
              <a:t>S3 (in front of 3rd sacral vertebra).</a:t>
            </a:r>
          </a:p>
          <a:p>
            <a:pPr marL="447675"/>
            <a:endParaRPr lang="en-US" b="1" dirty="0"/>
          </a:p>
          <a:p>
            <a:pPr marL="400050" indent="-400050">
              <a:buFont typeface="+mj-lt"/>
              <a:buAutoNum type="romanUcPeriod" startAt="3"/>
            </a:pPr>
            <a:r>
              <a:rPr lang="en-US" b="1" dirty="0"/>
              <a:t>Where does the rectum terminate?</a:t>
            </a:r>
          </a:p>
          <a:p>
            <a:pPr marL="447675"/>
            <a:r>
              <a:rPr lang="en-GB" dirty="0"/>
              <a:t>One inch below &amp; in front of tip of coccyx.</a:t>
            </a:r>
            <a:endParaRPr lang="en-US" dirty="0"/>
          </a:p>
          <a:p>
            <a:pPr marL="447675"/>
            <a:endParaRPr lang="en-US" b="0" i="0" u="none" strike="noStrike" baseline="0" dirty="0"/>
          </a:p>
        </p:txBody>
      </p:sp>
      <p:sp>
        <p:nvSpPr>
          <p:cNvPr id="12" name="TextBox 11">
            <a:extLst>
              <a:ext uri="{FF2B5EF4-FFF2-40B4-BE49-F238E27FC236}">
                <a16:creationId xmlns:a16="http://schemas.microsoft.com/office/drawing/2014/main" xmlns="" id="{BC82F86C-7F90-48CA-9776-80A1C1E858C3}"/>
              </a:ext>
            </a:extLst>
          </p:cNvPr>
          <p:cNvSpPr txBox="1"/>
          <p:nvPr/>
        </p:nvSpPr>
        <p:spPr>
          <a:xfrm>
            <a:off x="5462653" y="336064"/>
            <a:ext cx="1475084" cy="584775"/>
          </a:xfrm>
          <a:prstGeom prst="rect">
            <a:avLst/>
          </a:prstGeom>
          <a:noFill/>
        </p:spPr>
        <p:txBody>
          <a:bodyPr wrap="none" rtlCol="0">
            <a:spAutoFit/>
          </a:bodyPr>
          <a:lstStyle/>
          <a:p>
            <a:r>
              <a:rPr lang="en-GB" sz="3200" dirty="0"/>
              <a:t>Case 12</a:t>
            </a:r>
          </a:p>
        </p:txBody>
      </p:sp>
      <p:grpSp>
        <p:nvGrpSpPr>
          <p:cNvPr id="8" name="Group 7">
            <a:extLst>
              <a:ext uri="{FF2B5EF4-FFF2-40B4-BE49-F238E27FC236}">
                <a16:creationId xmlns:a16="http://schemas.microsoft.com/office/drawing/2014/main" xmlns="" id="{4D550A4B-508F-424E-8F1E-C72D3ECE556E}"/>
              </a:ext>
            </a:extLst>
          </p:cNvPr>
          <p:cNvGrpSpPr/>
          <p:nvPr/>
        </p:nvGrpSpPr>
        <p:grpSpPr>
          <a:xfrm>
            <a:off x="6403761" y="1407222"/>
            <a:ext cx="5199539" cy="4879043"/>
            <a:chOff x="6129359" y="920839"/>
            <a:chExt cx="5199539" cy="4879043"/>
          </a:xfrm>
        </p:grpSpPr>
        <p:pic>
          <p:nvPicPr>
            <p:cNvPr id="3" name="Picture 2"/>
            <p:cNvPicPr>
              <a:picLocks noChangeAspect="1"/>
            </p:cNvPicPr>
            <p:nvPr/>
          </p:nvPicPr>
          <p:blipFill rotWithShape="1">
            <a:blip r:embed="rId3"/>
            <a:srcRect l="15277" t="5827" r="17211" b="12770"/>
            <a:stretch/>
          </p:blipFill>
          <p:spPr>
            <a:xfrm>
              <a:off x="6471503" y="1294525"/>
              <a:ext cx="4599038" cy="4429951"/>
            </a:xfrm>
            <a:prstGeom prst="rect">
              <a:avLst/>
            </a:prstGeom>
          </p:spPr>
        </p:pic>
        <p:sp>
          <p:nvSpPr>
            <p:cNvPr id="5" name="Rectangle 4"/>
            <p:cNvSpPr/>
            <p:nvPr/>
          </p:nvSpPr>
          <p:spPr>
            <a:xfrm>
              <a:off x="11014388" y="1133524"/>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2</a:t>
              </a:r>
            </a:p>
          </p:txBody>
        </p:sp>
        <p:sp>
          <p:nvSpPr>
            <p:cNvPr id="6" name="Rectangle 5"/>
            <p:cNvSpPr/>
            <p:nvPr/>
          </p:nvSpPr>
          <p:spPr>
            <a:xfrm>
              <a:off x="11014388" y="2673903"/>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3</a:t>
              </a:r>
            </a:p>
          </p:txBody>
        </p:sp>
        <p:sp>
          <p:nvSpPr>
            <p:cNvPr id="7" name="Rectangle 6"/>
            <p:cNvSpPr/>
            <p:nvPr/>
          </p:nvSpPr>
          <p:spPr>
            <a:xfrm>
              <a:off x="11014388" y="5089378"/>
              <a:ext cx="314510"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4</a:t>
              </a:r>
            </a:p>
          </p:txBody>
        </p:sp>
        <p:sp>
          <p:nvSpPr>
            <p:cNvPr id="9" name="Rectangle 8"/>
            <p:cNvSpPr/>
            <p:nvPr/>
          </p:nvSpPr>
          <p:spPr>
            <a:xfrm>
              <a:off x="6157913" y="1412104"/>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7</a:t>
              </a:r>
            </a:p>
          </p:txBody>
        </p:sp>
        <p:sp>
          <p:nvSpPr>
            <p:cNvPr id="10" name="Rectangle 9"/>
            <p:cNvSpPr/>
            <p:nvPr/>
          </p:nvSpPr>
          <p:spPr>
            <a:xfrm>
              <a:off x="6129359" y="2514755"/>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6</a:t>
              </a:r>
            </a:p>
          </p:txBody>
        </p:sp>
        <p:sp>
          <p:nvSpPr>
            <p:cNvPr id="11" name="Rectangle 10"/>
            <p:cNvSpPr/>
            <p:nvPr/>
          </p:nvSpPr>
          <p:spPr>
            <a:xfrm>
              <a:off x="8613767" y="920839"/>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rPr>
                <a:t>1</a:t>
              </a:r>
            </a:p>
          </p:txBody>
        </p:sp>
        <p:sp>
          <p:nvSpPr>
            <p:cNvPr id="4" name="Rectangle 3">
              <a:extLst>
                <a:ext uri="{FF2B5EF4-FFF2-40B4-BE49-F238E27FC236}">
                  <a16:creationId xmlns:a16="http://schemas.microsoft.com/office/drawing/2014/main" xmlns="" id="{48F7CE0D-EC4A-423E-86CB-A2ED101FB46F}"/>
                </a:ext>
              </a:extLst>
            </p:cNvPr>
            <p:cNvSpPr/>
            <p:nvPr/>
          </p:nvSpPr>
          <p:spPr>
            <a:xfrm>
              <a:off x="9124749" y="5489487"/>
              <a:ext cx="1174283" cy="310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11288790" y="3635272"/>
            <a:ext cx="314510"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8</a:t>
            </a:r>
          </a:p>
        </p:txBody>
      </p:sp>
    </p:spTree>
    <p:extLst>
      <p:ext uri="{BB962C8B-B14F-4D97-AF65-F5344CB8AC3E}">
        <p14:creationId xmlns:p14="http://schemas.microsoft.com/office/powerpoint/2010/main" val="428905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9198E4C-4865-4DEB-8041-449F8221DA71}"/>
              </a:ext>
            </a:extLst>
          </p:cNvPr>
          <p:cNvSpPr txBox="1"/>
          <p:nvPr/>
        </p:nvSpPr>
        <p:spPr>
          <a:xfrm>
            <a:off x="647982" y="779070"/>
            <a:ext cx="11211338" cy="4708981"/>
          </a:xfrm>
          <a:prstGeom prst="rect">
            <a:avLst/>
          </a:prstGeom>
          <a:noFill/>
        </p:spPr>
        <p:txBody>
          <a:bodyPr wrap="square" rtlCol="0">
            <a:spAutoFit/>
          </a:bodyPr>
          <a:lstStyle/>
          <a:p>
            <a:r>
              <a:rPr lang="en-GB" b="1" dirty="0"/>
              <a:t>A 12 year old boy is brought to the ER with a fever, nausea, and abdominal pain. Investigation revealed leucocytosis. The case is diagnosed as acute appendicitis. </a:t>
            </a:r>
          </a:p>
          <a:p>
            <a:endParaRPr lang="en-GB" sz="1200" dirty="0"/>
          </a:p>
          <a:p>
            <a:pPr marL="400050" indent="-400050">
              <a:buFont typeface="+mj-lt"/>
              <a:buAutoNum type="romanUcPeriod"/>
            </a:pPr>
            <a:r>
              <a:rPr lang="en-GB" b="1" dirty="0"/>
              <a:t>Identify the position of the appendix according to the numbers :</a:t>
            </a:r>
          </a:p>
          <a:p>
            <a:pPr marL="715963" indent="-342900">
              <a:buFont typeface="+mj-lt"/>
              <a:buAutoNum type="arabicPeriod"/>
            </a:pPr>
            <a:r>
              <a:rPr lang="en-GB" dirty="0" err="1"/>
              <a:t>Retrocecal</a:t>
            </a:r>
            <a:r>
              <a:rPr lang="en-GB" dirty="0"/>
              <a:t> </a:t>
            </a:r>
          </a:p>
          <a:p>
            <a:pPr marL="715963" indent="-342900">
              <a:buFont typeface="+mj-lt"/>
              <a:buAutoNum type="arabicPeriod"/>
            </a:pPr>
            <a:r>
              <a:rPr lang="en-GB" dirty="0" err="1"/>
              <a:t>Subcecal</a:t>
            </a:r>
            <a:r>
              <a:rPr lang="en-GB" dirty="0"/>
              <a:t> </a:t>
            </a:r>
          </a:p>
          <a:p>
            <a:pPr marL="715963" indent="-342900">
              <a:buFont typeface="+mj-lt"/>
              <a:buAutoNum type="arabicPeriod"/>
            </a:pPr>
            <a:r>
              <a:rPr lang="en-GB" dirty="0"/>
              <a:t>Pelvic</a:t>
            </a:r>
          </a:p>
          <a:p>
            <a:pPr marL="715963" indent="-342900">
              <a:buFont typeface="+mj-lt"/>
              <a:buAutoNum type="arabicPeriod"/>
            </a:pPr>
            <a:r>
              <a:rPr lang="en-GB" dirty="0" err="1"/>
              <a:t>Postileal</a:t>
            </a:r>
            <a:endParaRPr lang="en-GB" dirty="0"/>
          </a:p>
          <a:p>
            <a:pPr marL="715963" indent="-342900">
              <a:buFont typeface="+mj-lt"/>
              <a:buAutoNum type="arabicPeriod"/>
            </a:pPr>
            <a:r>
              <a:rPr lang="en-GB" dirty="0" err="1"/>
              <a:t>Preileal</a:t>
            </a:r>
            <a:endParaRPr lang="en-GB" dirty="0"/>
          </a:p>
          <a:p>
            <a:endParaRPr lang="en-GB" sz="1200" dirty="0"/>
          </a:p>
          <a:p>
            <a:pPr marL="400050" indent="-400050">
              <a:buFont typeface="+mj-lt"/>
              <a:buAutoNum type="romanUcPeriod" startAt="2"/>
            </a:pPr>
            <a:r>
              <a:rPr lang="en-GB" b="1" dirty="0"/>
              <a:t>What is the most common site?</a:t>
            </a:r>
          </a:p>
          <a:p>
            <a:pPr marL="357188"/>
            <a:r>
              <a:rPr lang="en-GB" dirty="0" err="1"/>
              <a:t>Retrocecal</a:t>
            </a:r>
            <a:endParaRPr lang="en-GB" dirty="0"/>
          </a:p>
          <a:p>
            <a:endParaRPr lang="en-GB" sz="1200" dirty="0"/>
          </a:p>
          <a:p>
            <a:pPr marL="400050" indent="-400050">
              <a:buFont typeface="+mj-lt"/>
              <a:buAutoNum type="romanUcPeriod" startAt="3"/>
            </a:pPr>
            <a:r>
              <a:rPr lang="en-GB" b="1" dirty="0"/>
              <a:t>What artery will need to be ligated during appendectomy operation?</a:t>
            </a:r>
          </a:p>
          <a:p>
            <a:pPr marL="357188"/>
            <a:r>
              <a:rPr lang="en-GB" dirty="0">
                <a:solidFill>
                  <a:schemeClr val="accent2"/>
                </a:solidFill>
              </a:rPr>
              <a:t>Appendicular artery</a:t>
            </a:r>
          </a:p>
          <a:p>
            <a:endParaRPr lang="en-GB" sz="1200" dirty="0"/>
          </a:p>
          <a:p>
            <a:pPr marL="400050" indent="-400050">
              <a:buFont typeface="+mj-lt"/>
              <a:buAutoNum type="romanUcPeriod" startAt="4"/>
            </a:pPr>
            <a:r>
              <a:rPr lang="en-GB" b="1" dirty="0"/>
              <a:t>From where does this artery arise?</a:t>
            </a:r>
          </a:p>
          <a:p>
            <a:pPr marL="357188"/>
            <a:r>
              <a:rPr lang="en-GB" dirty="0">
                <a:solidFill>
                  <a:schemeClr val="accent2"/>
                </a:solidFill>
              </a:rPr>
              <a:t>Ileocolic </a:t>
            </a:r>
            <a:r>
              <a:rPr lang="en-GB" dirty="0"/>
              <a:t>branch of</a:t>
            </a:r>
            <a:r>
              <a:rPr lang="en-GB" dirty="0">
                <a:solidFill>
                  <a:schemeClr val="accent2"/>
                </a:solidFill>
              </a:rPr>
              <a:t> superior mesenteric artery</a:t>
            </a:r>
          </a:p>
        </p:txBody>
      </p:sp>
      <p:sp>
        <p:nvSpPr>
          <p:cNvPr id="6" name="TextBox 5">
            <a:extLst>
              <a:ext uri="{FF2B5EF4-FFF2-40B4-BE49-F238E27FC236}">
                <a16:creationId xmlns:a16="http://schemas.microsoft.com/office/drawing/2014/main" xmlns="" id="{F0092738-5E37-4D68-A35D-FCAEC0C926E7}"/>
              </a:ext>
            </a:extLst>
          </p:cNvPr>
          <p:cNvSpPr txBox="1"/>
          <p:nvPr/>
        </p:nvSpPr>
        <p:spPr>
          <a:xfrm>
            <a:off x="5462653" y="142094"/>
            <a:ext cx="1475084" cy="584775"/>
          </a:xfrm>
          <a:prstGeom prst="rect">
            <a:avLst/>
          </a:prstGeom>
          <a:noFill/>
        </p:spPr>
        <p:txBody>
          <a:bodyPr wrap="none" rtlCol="0">
            <a:spAutoFit/>
          </a:bodyPr>
          <a:lstStyle/>
          <a:p>
            <a:r>
              <a:rPr lang="en-GB" sz="3200" dirty="0"/>
              <a:t>Case 13</a:t>
            </a:r>
          </a:p>
        </p:txBody>
      </p:sp>
      <p:pic>
        <p:nvPicPr>
          <p:cNvPr id="3" name="Picture 2"/>
          <p:cNvPicPr>
            <a:picLocks noChangeAspect="1"/>
          </p:cNvPicPr>
          <p:nvPr/>
        </p:nvPicPr>
        <p:blipFill>
          <a:blip r:embed="rId3"/>
          <a:stretch>
            <a:fillRect/>
          </a:stretch>
        </p:blipFill>
        <p:spPr>
          <a:xfrm>
            <a:off x="8142999" y="1747623"/>
            <a:ext cx="3716321" cy="4467046"/>
          </a:xfrm>
          <a:prstGeom prst="rect">
            <a:avLst/>
          </a:prstGeom>
        </p:spPr>
      </p:pic>
      <p:cxnSp>
        <p:nvCxnSpPr>
          <p:cNvPr id="9" name="Straight Arrow Connector 8">
            <a:extLst>
              <a:ext uri="{FF2B5EF4-FFF2-40B4-BE49-F238E27FC236}">
                <a16:creationId xmlns:a16="http://schemas.microsoft.com/office/drawing/2014/main" xmlns="" id="{C3063EBC-8E20-4048-8E47-F5C10DC29D3A}"/>
              </a:ext>
            </a:extLst>
          </p:cNvPr>
          <p:cNvCxnSpPr>
            <a:cxnSpLocks/>
          </p:cNvCxnSpPr>
          <p:nvPr/>
        </p:nvCxnSpPr>
        <p:spPr>
          <a:xfrm flipH="1">
            <a:off x="10962168" y="4023678"/>
            <a:ext cx="3757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5C43F83-60A3-4B4A-947E-EFFF9D973EFD}"/>
              </a:ext>
            </a:extLst>
          </p:cNvPr>
          <p:cNvSpPr txBox="1"/>
          <p:nvPr/>
        </p:nvSpPr>
        <p:spPr>
          <a:xfrm>
            <a:off x="11280997" y="3761435"/>
            <a:ext cx="911003" cy="523220"/>
          </a:xfrm>
          <a:prstGeom prst="rect">
            <a:avLst/>
          </a:prstGeom>
          <a:noFill/>
        </p:spPr>
        <p:txBody>
          <a:bodyPr wrap="square" rtlCol="0">
            <a:spAutoFit/>
          </a:bodyPr>
          <a:lstStyle/>
          <a:p>
            <a:r>
              <a:rPr lang="en-GB" sz="1400" dirty="0"/>
              <a:t>Terminal ileum</a:t>
            </a:r>
          </a:p>
        </p:txBody>
      </p:sp>
      <p:cxnSp>
        <p:nvCxnSpPr>
          <p:cNvPr id="15" name="Straight Arrow Connector 14">
            <a:extLst>
              <a:ext uri="{FF2B5EF4-FFF2-40B4-BE49-F238E27FC236}">
                <a16:creationId xmlns:a16="http://schemas.microsoft.com/office/drawing/2014/main" xmlns="" id="{82309DF4-B3FC-4377-BEFE-3DC84F9E9FA4}"/>
              </a:ext>
            </a:extLst>
          </p:cNvPr>
          <p:cNvCxnSpPr>
            <a:cxnSpLocks/>
          </p:cNvCxnSpPr>
          <p:nvPr/>
        </p:nvCxnSpPr>
        <p:spPr>
          <a:xfrm>
            <a:off x="8196749" y="2309044"/>
            <a:ext cx="794851" cy="337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007DAFF-A98A-485E-A54D-62FA463B3D09}"/>
              </a:ext>
            </a:extLst>
          </p:cNvPr>
          <p:cNvSpPr txBox="1"/>
          <p:nvPr/>
        </p:nvSpPr>
        <p:spPr>
          <a:xfrm>
            <a:off x="7283268" y="2123377"/>
            <a:ext cx="1161602" cy="523220"/>
          </a:xfrm>
          <a:prstGeom prst="rect">
            <a:avLst/>
          </a:prstGeom>
          <a:noFill/>
        </p:spPr>
        <p:txBody>
          <a:bodyPr wrap="square" rtlCol="0">
            <a:spAutoFit/>
          </a:bodyPr>
          <a:lstStyle/>
          <a:p>
            <a:r>
              <a:rPr lang="en-GB" sz="1400" dirty="0"/>
              <a:t>Epiploic Appendices </a:t>
            </a:r>
          </a:p>
        </p:txBody>
      </p:sp>
      <p:cxnSp>
        <p:nvCxnSpPr>
          <p:cNvPr id="18" name="Straight Arrow Connector 17">
            <a:extLst>
              <a:ext uri="{FF2B5EF4-FFF2-40B4-BE49-F238E27FC236}">
                <a16:creationId xmlns:a16="http://schemas.microsoft.com/office/drawing/2014/main" xmlns="" id="{AE7FE119-D13D-4A8A-BC59-3C61E45BDDE5}"/>
              </a:ext>
            </a:extLst>
          </p:cNvPr>
          <p:cNvCxnSpPr>
            <a:cxnSpLocks/>
          </p:cNvCxnSpPr>
          <p:nvPr/>
        </p:nvCxnSpPr>
        <p:spPr>
          <a:xfrm>
            <a:off x="9255123" y="1873228"/>
            <a:ext cx="0" cy="315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F84DE4FE-8CED-4804-85D8-703D88CFE891}"/>
              </a:ext>
            </a:extLst>
          </p:cNvPr>
          <p:cNvSpPr txBox="1"/>
          <p:nvPr/>
        </p:nvSpPr>
        <p:spPr>
          <a:xfrm>
            <a:off x="8799961" y="1528938"/>
            <a:ext cx="979297" cy="307777"/>
          </a:xfrm>
          <a:prstGeom prst="rect">
            <a:avLst/>
          </a:prstGeom>
          <a:noFill/>
        </p:spPr>
        <p:txBody>
          <a:bodyPr wrap="square" rtlCol="0">
            <a:spAutoFit/>
          </a:bodyPr>
          <a:lstStyle/>
          <a:p>
            <a:r>
              <a:rPr lang="en-GB" sz="1400" dirty="0" err="1"/>
              <a:t>Teniae</a:t>
            </a:r>
            <a:r>
              <a:rPr lang="en-GB" sz="1400" dirty="0"/>
              <a:t> coli</a:t>
            </a:r>
          </a:p>
        </p:txBody>
      </p:sp>
      <p:sp>
        <p:nvSpPr>
          <p:cNvPr id="2" name="Rectangle 1">
            <a:extLst>
              <a:ext uri="{FF2B5EF4-FFF2-40B4-BE49-F238E27FC236}">
                <a16:creationId xmlns:a16="http://schemas.microsoft.com/office/drawing/2014/main" xmlns="" id="{E5B7DC0B-720B-43DE-954C-A5DC8518D79F}"/>
              </a:ext>
            </a:extLst>
          </p:cNvPr>
          <p:cNvSpPr/>
          <p:nvPr/>
        </p:nvSpPr>
        <p:spPr>
          <a:xfrm>
            <a:off x="647982" y="5617265"/>
            <a:ext cx="8842379" cy="923330"/>
          </a:xfrm>
          <a:prstGeom prst="rect">
            <a:avLst/>
          </a:prstGeom>
        </p:spPr>
        <p:txBody>
          <a:bodyPr wrap="square">
            <a:spAutoFit/>
          </a:bodyPr>
          <a:lstStyle/>
          <a:p>
            <a:pPr marL="400050" indent="-400050">
              <a:buFont typeface="+mj-lt"/>
              <a:buAutoNum type="romanUcPeriod" startAt="5"/>
            </a:pPr>
            <a:r>
              <a:rPr lang="en-GB" b="1" dirty="0"/>
              <a:t>Describe the surface anatomy of the appendix.</a:t>
            </a:r>
          </a:p>
          <a:p>
            <a:pPr lvl="1"/>
            <a:r>
              <a:rPr lang="en-GB" dirty="0"/>
              <a:t>The base of appendix is marked by McBurney’s point: A point at the junction of lateral 1/3 &amp; medial 2/3 of a line traced from right anterior superior iliac spine to umbilicus.</a:t>
            </a:r>
          </a:p>
        </p:txBody>
      </p:sp>
    </p:spTree>
    <p:extLst>
      <p:ext uri="{BB962C8B-B14F-4D97-AF65-F5344CB8AC3E}">
        <p14:creationId xmlns:p14="http://schemas.microsoft.com/office/powerpoint/2010/main" val="20356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2" y="875938"/>
            <a:ext cx="11582398" cy="4801314"/>
          </a:xfrm>
          <a:prstGeom prst="rect">
            <a:avLst/>
          </a:prstGeom>
        </p:spPr>
        <p:txBody>
          <a:bodyPr wrap="square">
            <a:spAutoFit/>
          </a:bodyPr>
          <a:lstStyle/>
          <a:p>
            <a:r>
              <a:rPr lang="en-US" b="1" i="0" u="none" strike="noStrike" baseline="0" dirty="0"/>
              <a:t>A 46-year-old male brought to ER with hematemesis. Investigation revealed liver cirrhosis and portal hypertension.</a:t>
            </a:r>
          </a:p>
          <a:p>
            <a:endParaRPr lang="en-US" b="1" i="0" u="none" strike="noStrike" baseline="0" dirty="0"/>
          </a:p>
          <a:p>
            <a:pPr marL="400050" indent="-400050">
              <a:buFont typeface="+mj-lt"/>
              <a:buAutoNum type="romanUcPeriod"/>
            </a:pPr>
            <a:r>
              <a:rPr lang="en-US" b="1" i="0" u="none" strike="noStrike" baseline="0" dirty="0"/>
              <a:t>How the portal vein is formed? </a:t>
            </a:r>
          </a:p>
          <a:p>
            <a:pPr marL="357188"/>
            <a:r>
              <a:rPr lang="en-US" b="0" i="0" u="none" strike="noStrike" baseline="0" dirty="0"/>
              <a:t>Union of </a:t>
            </a:r>
            <a:r>
              <a:rPr lang="en-US" b="0" i="0" u="none" strike="noStrike" baseline="0" dirty="0">
                <a:solidFill>
                  <a:schemeClr val="accent1"/>
                </a:solidFill>
              </a:rPr>
              <a:t>superior mesenteric </a:t>
            </a:r>
            <a:r>
              <a:rPr lang="en-US" b="0" i="0" u="none" strike="noStrike" baseline="0" dirty="0"/>
              <a:t>and </a:t>
            </a:r>
            <a:r>
              <a:rPr lang="en-US" b="0" i="0" u="none" strike="noStrike" baseline="0" dirty="0">
                <a:solidFill>
                  <a:schemeClr val="accent1"/>
                </a:solidFill>
              </a:rPr>
              <a:t>splenic veins</a:t>
            </a:r>
          </a:p>
          <a:p>
            <a:endParaRPr lang="en-US" b="1" i="0" u="none" strike="noStrike" baseline="0" dirty="0"/>
          </a:p>
          <a:p>
            <a:pPr marL="400050" indent="-400050">
              <a:buFont typeface="+mj-lt"/>
              <a:buAutoNum type="romanUcPeriod" startAt="2"/>
            </a:pPr>
            <a:r>
              <a:rPr lang="en-US" b="1" i="0" u="none" strike="noStrike" baseline="0" dirty="0"/>
              <a:t>What structure lies in front of the beginning of the portal vein? </a:t>
            </a:r>
          </a:p>
          <a:p>
            <a:pPr marL="357188"/>
            <a:r>
              <a:rPr lang="en-US" b="0" i="0" u="none" strike="noStrike" baseline="0" dirty="0"/>
              <a:t>Neck of the pancreas.</a:t>
            </a:r>
          </a:p>
          <a:p>
            <a:endParaRPr lang="en-US" b="1" i="0" u="none" strike="noStrike" baseline="0" dirty="0"/>
          </a:p>
          <a:p>
            <a:pPr marL="400050" indent="-400050">
              <a:buFont typeface="+mj-lt"/>
              <a:buAutoNum type="romanUcPeriod" startAt="3"/>
            </a:pPr>
            <a:r>
              <a:rPr lang="en-US" b="1" i="0" u="none" strike="noStrike" baseline="0" dirty="0"/>
              <a:t>What structure lies behind the beginning of the portal vein? </a:t>
            </a:r>
          </a:p>
          <a:p>
            <a:pPr marL="357188"/>
            <a:r>
              <a:rPr lang="en-US" b="0" i="0" u="none" strike="noStrike" baseline="0" dirty="0">
                <a:solidFill>
                  <a:schemeClr val="accent1"/>
                </a:solidFill>
              </a:rPr>
              <a:t>Inferior vena cava.</a:t>
            </a:r>
          </a:p>
          <a:p>
            <a:endParaRPr lang="en-US" b="0" i="0" u="none" strike="noStrike" baseline="0" dirty="0"/>
          </a:p>
          <a:p>
            <a:pPr marL="400050" indent="-400050">
              <a:buFont typeface="+mj-lt"/>
              <a:buAutoNum type="romanUcPeriod" startAt="4"/>
            </a:pPr>
            <a:r>
              <a:rPr lang="en-US" b="1" i="0" u="none" strike="noStrike" baseline="0" dirty="0"/>
              <a:t>What is the cause of bleeding in this case? </a:t>
            </a:r>
          </a:p>
          <a:p>
            <a:pPr marL="357188"/>
            <a:r>
              <a:rPr lang="en-US" b="0" i="0" u="none" strike="noStrike" baseline="0" dirty="0"/>
              <a:t>Esophageal varices.</a:t>
            </a:r>
          </a:p>
          <a:p>
            <a:endParaRPr lang="en-US" b="1" dirty="0"/>
          </a:p>
          <a:p>
            <a:pPr marL="400050" indent="-400050">
              <a:buFont typeface="+mj-lt"/>
              <a:buAutoNum type="romanUcPeriod" startAt="5"/>
            </a:pPr>
            <a:r>
              <a:rPr lang="en-US" b="1" i="0" u="none" strike="noStrike" baseline="0" dirty="0"/>
              <a:t>List 2 other site of portosystemic anastomosis. </a:t>
            </a:r>
          </a:p>
          <a:p>
            <a:pPr marL="357188"/>
            <a:r>
              <a:rPr lang="en-US" b="0" i="0" u="none" strike="noStrike" baseline="0" dirty="0"/>
              <a:t>1) </a:t>
            </a:r>
            <a:r>
              <a:rPr lang="en-GB" b="0" i="0" u="none" strike="noStrike" baseline="0" dirty="0"/>
              <a:t>U</a:t>
            </a:r>
            <a:r>
              <a:rPr lang="en-US" b="0" i="0" u="none" strike="noStrike" baseline="0" dirty="0" err="1"/>
              <a:t>pper</a:t>
            </a:r>
            <a:r>
              <a:rPr lang="en-US" b="0" i="0" u="none" strike="noStrike" baseline="0" dirty="0"/>
              <a:t> part of anal canal. </a:t>
            </a:r>
          </a:p>
          <a:p>
            <a:pPr marL="357188"/>
            <a:r>
              <a:rPr lang="en-US" b="0" i="0" u="none" strike="noStrike" baseline="0" dirty="0"/>
              <a:t>2) P</a:t>
            </a:r>
            <a:r>
              <a:rPr lang="en-US" dirty="0"/>
              <a:t>araumbilical region.</a:t>
            </a:r>
            <a:endParaRPr lang="en-US" b="0" i="0" u="none" strike="noStrike" baseline="0" dirty="0"/>
          </a:p>
        </p:txBody>
      </p:sp>
      <p:sp>
        <p:nvSpPr>
          <p:cNvPr id="2" name="Rectangle 1">
            <a:extLst>
              <a:ext uri="{FF2B5EF4-FFF2-40B4-BE49-F238E27FC236}">
                <a16:creationId xmlns:a16="http://schemas.microsoft.com/office/drawing/2014/main" xmlns="" id="{1ED2A6E8-4760-4AA6-80D1-6E1BD8DB90C7}"/>
              </a:ext>
            </a:extLst>
          </p:cNvPr>
          <p:cNvSpPr/>
          <p:nvPr/>
        </p:nvSpPr>
        <p:spPr>
          <a:xfrm>
            <a:off x="958343" y="5588396"/>
            <a:ext cx="2550820" cy="1200329"/>
          </a:xfrm>
          <a:prstGeom prst="rect">
            <a:avLst/>
          </a:prstGeom>
        </p:spPr>
        <p:txBody>
          <a:bodyPr wrap="square">
            <a:spAutoFit/>
          </a:bodyPr>
          <a:lstStyle/>
          <a:p>
            <a:r>
              <a:rPr lang="en-US" dirty="0">
                <a:solidFill>
                  <a:srgbClr val="9A9A9A"/>
                </a:solidFill>
              </a:rPr>
              <a:t>Full list: </a:t>
            </a:r>
          </a:p>
          <a:p>
            <a:r>
              <a:rPr lang="en-US" dirty="0">
                <a:solidFill>
                  <a:srgbClr val="9A9A9A"/>
                </a:solidFill>
              </a:rPr>
              <a:t>3) Esophagus</a:t>
            </a:r>
          </a:p>
          <a:p>
            <a:r>
              <a:rPr lang="en-US" dirty="0">
                <a:solidFill>
                  <a:srgbClr val="9A9A9A"/>
                </a:solidFill>
              </a:rPr>
              <a:t>4) intrahepatic </a:t>
            </a:r>
          </a:p>
          <a:p>
            <a:r>
              <a:rPr lang="en-US" dirty="0">
                <a:solidFill>
                  <a:srgbClr val="9A9A9A"/>
                </a:solidFill>
              </a:rPr>
              <a:t>5) retroperitoneal</a:t>
            </a:r>
          </a:p>
        </p:txBody>
      </p:sp>
      <p:sp>
        <p:nvSpPr>
          <p:cNvPr id="5" name="TextBox 4">
            <a:extLst>
              <a:ext uri="{FF2B5EF4-FFF2-40B4-BE49-F238E27FC236}">
                <a16:creationId xmlns:a16="http://schemas.microsoft.com/office/drawing/2014/main" xmlns="" id="{6C7B74C8-1695-45F0-B183-AAFE754BA0D2}"/>
              </a:ext>
            </a:extLst>
          </p:cNvPr>
          <p:cNvSpPr txBox="1"/>
          <p:nvPr/>
        </p:nvSpPr>
        <p:spPr>
          <a:xfrm>
            <a:off x="5462653" y="183659"/>
            <a:ext cx="1475084" cy="584775"/>
          </a:xfrm>
          <a:prstGeom prst="rect">
            <a:avLst/>
          </a:prstGeom>
          <a:noFill/>
        </p:spPr>
        <p:txBody>
          <a:bodyPr wrap="none" rtlCol="0">
            <a:spAutoFit/>
          </a:bodyPr>
          <a:lstStyle/>
          <a:p>
            <a:r>
              <a:rPr lang="en-GB" sz="3200" dirty="0"/>
              <a:t>Case 14</a:t>
            </a:r>
          </a:p>
        </p:txBody>
      </p:sp>
      <p:grpSp>
        <p:nvGrpSpPr>
          <p:cNvPr id="3073" name="Group 3072">
            <a:extLst>
              <a:ext uri="{FF2B5EF4-FFF2-40B4-BE49-F238E27FC236}">
                <a16:creationId xmlns:a16="http://schemas.microsoft.com/office/drawing/2014/main" xmlns="" id="{B0D2390C-242A-4869-98F9-93CB5DEEBADA}"/>
              </a:ext>
            </a:extLst>
          </p:cNvPr>
          <p:cNvGrpSpPr/>
          <p:nvPr/>
        </p:nvGrpSpPr>
        <p:grpSpPr>
          <a:xfrm>
            <a:off x="6937737" y="1800993"/>
            <a:ext cx="5098775" cy="4546794"/>
            <a:chOff x="6937737" y="1953398"/>
            <a:chExt cx="5098775" cy="4546794"/>
          </a:xfrm>
        </p:grpSpPr>
        <p:grpSp>
          <p:nvGrpSpPr>
            <p:cNvPr id="7" name="Group 6">
              <a:extLst>
                <a:ext uri="{FF2B5EF4-FFF2-40B4-BE49-F238E27FC236}">
                  <a16:creationId xmlns:a16="http://schemas.microsoft.com/office/drawing/2014/main" xmlns="" id="{90A47C26-0141-45FB-B8E7-59E02593151C}"/>
                </a:ext>
              </a:extLst>
            </p:cNvPr>
            <p:cNvGrpSpPr/>
            <p:nvPr/>
          </p:nvGrpSpPr>
          <p:grpSpPr>
            <a:xfrm>
              <a:off x="7732643" y="1953398"/>
              <a:ext cx="4297573" cy="4546794"/>
              <a:chOff x="7417238" y="1759226"/>
              <a:chExt cx="3883554" cy="4273825"/>
            </a:xfrm>
          </p:grpSpPr>
          <p:pic>
            <p:nvPicPr>
              <p:cNvPr id="3074" name="Picture 2" descr="Image result for portal vein">
                <a:extLst>
                  <a:ext uri="{FF2B5EF4-FFF2-40B4-BE49-F238E27FC236}">
                    <a16:creationId xmlns:a16="http://schemas.microsoft.com/office/drawing/2014/main" xmlns="" id="{97B68E3A-5056-45AE-A66E-78287C746C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32" t="21898" r="20309" b="331"/>
              <a:stretch/>
            </p:blipFill>
            <p:spPr bwMode="auto">
              <a:xfrm>
                <a:off x="7553323" y="1958008"/>
                <a:ext cx="3675113" cy="40750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00C4C69-CE2B-4CEE-87FF-E802725E844D}"/>
                  </a:ext>
                </a:extLst>
              </p:cNvPr>
              <p:cNvSpPr/>
              <p:nvPr/>
            </p:nvSpPr>
            <p:spPr>
              <a:xfrm>
                <a:off x="10058401" y="3865607"/>
                <a:ext cx="1242391" cy="1163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F7B50273-50B9-4743-A48E-A3266464DD7F}"/>
                  </a:ext>
                </a:extLst>
              </p:cNvPr>
              <p:cNvSpPr/>
              <p:nvPr/>
            </p:nvSpPr>
            <p:spPr>
              <a:xfrm>
                <a:off x="7417238" y="4035287"/>
                <a:ext cx="424736" cy="179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61AE0C50-2A23-4A4A-9268-5CC48530C6A5}"/>
                  </a:ext>
                </a:extLst>
              </p:cNvPr>
              <p:cNvSpPr/>
              <p:nvPr/>
            </p:nvSpPr>
            <p:spPr>
              <a:xfrm>
                <a:off x="7841974" y="1759226"/>
                <a:ext cx="2216426"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8D8E976B-1079-4BE4-ACE0-55212E013175}"/>
                  </a:ext>
                </a:extLst>
              </p:cNvPr>
              <p:cNvSpPr/>
              <p:nvPr/>
            </p:nvSpPr>
            <p:spPr>
              <a:xfrm>
                <a:off x="10911512" y="1958007"/>
                <a:ext cx="389280" cy="318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 name="Straight Arrow Connector 12">
              <a:extLst>
                <a:ext uri="{FF2B5EF4-FFF2-40B4-BE49-F238E27FC236}">
                  <a16:creationId xmlns:a16="http://schemas.microsoft.com/office/drawing/2014/main" xmlns="" id="{54F6F28D-342E-44C0-872C-597F4EFDF0E9}"/>
                </a:ext>
              </a:extLst>
            </p:cNvPr>
            <p:cNvCxnSpPr>
              <a:cxnSpLocks/>
            </p:cNvCxnSpPr>
            <p:nvPr/>
          </p:nvCxnSpPr>
          <p:spPr>
            <a:xfrm flipH="1" flipV="1">
              <a:off x="10655374" y="3747052"/>
              <a:ext cx="665296" cy="627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10BECBF5-218B-4E53-B4E2-A639306EE270}"/>
                </a:ext>
              </a:extLst>
            </p:cNvPr>
            <p:cNvSpPr txBox="1"/>
            <p:nvPr/>
          </p:nvSpPr>
          <p:spPr>
            <a:xfrm>
              <a:off x="10986353" y="4326650"/>
              <a:ext cx="1050159" cy="307777"/>
            </a:xfrm>
            <a:prstGeom prst="rect">
              <a:avLst/>
            </a:prstGeom>
            <a:noFill/>
          </p:spPr>
          <p:txBody>
            <a:bodyPr wrap="none" rtlCol="0">
              <a:spAutoFit/>
            </a:bodyPr>
            <a:lstStyle/>
            <a:p>
              <a:r>
                <a:rPr lang="en-GB" sz="1400" dirty="0"/>
                <a:t>Splenic vein</a:t>
              </a:r>
            </a:p>
          </p:txBody>
        </p:sp>
        <p:cxnSp>
          <p:nvCxnSpPr>
            <p:cNvPr id="24" name="Straight Arrow Connector 23">
              <a:extLst>
                <a:ext uri="{FF2B5EF4-FFF2-40B4-BE49-F238E27FC236}">
                  <a16:creationId xmlns:a16="http://schemas.microsoft.com/office/drawing/2014/main" xmlns="" id="{CBC0FD40-A4B0-44B7-909E-6DBE21805CF2}"/>
                </a:ext>
              </a:extLst>
            </p:cNvPr>
            <p:cNvCxnSpPr>
              <a:cxnSpLocks/>
            </p:cNvCxnSpPr>
            <p:nvPr/>
          </p:nvCxnSpPr>
          <p:spPr>
            <a:xfrm flipV="1">
              <a:off x="8080075" y="4843088"/>
              <a:ext cx="1382387" cy="311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C237E055-76EF-4CFA-B1EB-3BA75C9F5195}"/>
                </a:ext>
              </a:extLst>
            </p:cNvPr>
            <p:cNvCxnSpPr>
              <a:cxnSpLocks/>
            </p:cNvCxnSpPr>
            <p:nvPr/>
          </p:nvCxnSpPr>
          <p:spPr>
            <a:xfrm>
              <a:off x="7803166" y="3512130"/>
              <a:ext cx="1465717" cy="2116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D0AF45D9-17C4-4CD8-90CD-03D25DDC7F83}"/>
                </a:ext>
              </a:extLst>
            </p:cNvPr>
            <p:cNvSpPr txBox="1"/>
            <p:nvPr/>
          </p:nvSpPr>
          <p:spPr>
            <a:xfrm>
              <a:off x="6937737" y="3336219"/>
              <a:ext cx="1056417" cy="307777"/>
            </a:xfrm>
            <a:prstGeom prst="rect">
              <a:avLst/>
            </a:prstGeom>
            <a:noFill/>
          </p:spPr>
          <p:txBody>
            <a:bodyPr wrap="square" rtlCol="0">
              <a:spAutoFit/>
            </a:bodyPr>
            <a:lstStyle/>
            <a:p>
              <a:r>
                <a:rPr lang="en-GB" sz="1400" dirty="0"/>
                <a:t>Portal vein</a:t>
              </a:r>
            </a:p>
          </p:txBody>
        </p:sp>
        <p:sp>
          <p:nvSpPr>
            <p:cNvPr id="18" name="TextBox 17">
              <a:extLst>
                <a:ext uri="{FF2B5EF4-FFF2-40B4-BE49-F238E27FC236}">
                  <a16:creationId xmlns:a16="http://schemas.microsoft.com/office/drawing/2014/main" xmlns="" id="{3A5B20EE-B7C0-4752-B983-70B4FC867E90}"/>
                </a:ext>
              </a:extLst>
            </p:cNvPr>
            <p:cNvSpPr txBox="1"/>
            <p:nvPr/>
          </p:nvSpPr>
          <p:spPr>
            <a:xfrm>
              <a:off x="7170453" y="4720353"/>
              <a:ext cx="1032206" cy="738664"/>
            </a:xfrm>
            <a:prstGeom prst="rect">
              <a:avLst/>
            </a:prstGeom>
            <a:noFill/>
          </p:spPr>
          <p:txBody>
            <a:bodyPr wrap="square" rtlCol="0">
              <a:spAutoFit/>
            </a:bodyPr>
            <a:lstStyle/>
            <a:p>
              <a:r>
                <a:rPr lang="en-GB" sz="1400" dirty="0"/>
                <a:t>Superior mesenteric vein</a:t>
              </a:r>
            </a:p>
          </p:txBody>
        </p:sp>
      </p:grpSp>
    </p:spTree>
    <p:extLst>
      <p:ext uri="{BB962C8B-B14F-4D97-AF65-F5344CB8AC3E}">
        <p14:creationId xmlns:p14="http://schemas.microsoft.com/office/powerpoint/2010/main" val="35640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888" y="1058779"/>
            <a:ext cx="10515600" cy="5225644"/>
          </a:xfrm>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normAutofit/>
          </a:bodyPr>
          <a:lstStyle/>
          <a:p>
            <a:pPr marL="515938" indent="-398463" algn="ctr">
              <a:buNone/>
            </a:pPr>
            <a:r>
              <a:rPr lang="en-US" sz="3200" b="1" dirty="0"/>
              <a:t>Important Points</a:t>
            </a:r>
          </a:p>
          <a:p>
            <a:pPr marL="515938" indent="-398463">
              <a:buFont typeface="+mj-lt"/>
              <a:buAutoNum type="arabicPeriod"/>
            </a:pPr>
            <a:r>
              <a:rPr lang="en-US" dirty="0"/>
              <a:t>Read the questions </a:t>
            </a:r>
            <a:r>
              <a:rPr lang="en-US" b="1" dirty="0"/>
              <a:t>carefully.</a:t>
            </a:r>
          </a:p>
          <a:p>
            <a:pPr marL="515938" indent="-398463">
              <a:buFont typeface="+mj-lt"/>
              <a:buAutoNum type="arabicPeriod"/>
            </a:pPr>
            <a:r>
              <a:rPr lang="en-US" dirty="0"/>
              <a:t>Make sure your write the FULL name of the structures with the correct </a:t>
            </a:r>
            <a:r>
              <a:rPr lang="en-US" b="1" dirty="0"/>
              <a:t>spelling. </a:t>
            </a:r>
          </a:p>
          <a:p>
            <a:pPr marL="515938" indent="0">
              <a:buNone/>
            </a:pPr>
            <a:r>
              <a:rPr lang="en-US" i="1" dirty="0"/>
              <a:t>Example: 	</a:t>
            </a:r>
            <a:r>
              <a:rPr lang="en-US" dirty="0"/>
              <a:t>       IVC </a:t>
            </a:r>
            <a:r>
              <a:rPr lang="en-US" dirty="0">
                <a:solidFill>
                  <a:srgbClr val="FF0000"/>
                </a:solidFill>
              </a:rPr>
              <a:t>✕</a:t>
            </a:r>
            <a:r>
              <a:rPr lang="en-US" dirty="0">
                <a:sym typeface="Wingdings" pitchFamily="2" charset="2"/>
              </a:rPr>
              <a:t> Inferior Vena Cava </a:t>
            </a:r>
            <a:r>
              <a:rPr lang="en-US" b="1" dirty="0">
                <a:solidFill>
                  <a:schemeClr val="accent4"/>
                </a:solidFill>
                <a:sym typeface="Wingdings" pitchFamily="2" charset="2"/>
              </a:rPr>
              <a:t>✓</a:t>
            </a:r>
          </a:p>
          <a:p>
            <a:pPr marL="0" indent="0">
              <a:buNone/>
            </a:pPr>
            <a:r>
              <a:rPr lang="en-US" dirty="0"/>
              <a:t>		Thoracic aorta </a:t>
            </a:r>
            <a:r>
              <a:rPr lang="en-US" dirty="0">
                <a:solidFill>
                  <a:srgbClr val="FF0000"/>
                </a:solidFill>
              </a:rPr>
              <a:t>✕</a:t>
            </a:r>
            <a:r>
              <a:rPr lang="en-US" dirty="0">
                <a:sym typeface="Wingdings" pitchFamily="2" charset="2"/>
              </a:rPr>
              <a:t> Descending thoracic aorta</a:t>
            </a:r>
            <a:r>
              <a:rPr lang="en-US" dirty="0">
                <a:solidFill>
                  <a:schemeClr val="accent3">
                    <a:lumMod val="75000"/>
                  </a:schemeClr>
                </a:solidFill>
                <a:sym typeface="Wingdings" pitchFamily="2" charset="2"/>
              </a:rPr>
              <a:t> </a:t>
            </a:r>
            <a:r>
              <a:rPr lang="en-US" b="1" dirty="0">
                <a:solidFill>
                  <a:schemeClr val="accent4"/>
                </a:solidFill>
                <a:sym typeface="Wingdings" pitchFamily="2" charset="2"/>
              </a:rPr>
              <a:t>✓</a:t>
            </a:r>
          </a:p>
          <a:p>
            <a:pPr marL="515938" indent="-398463">
              <a:buNone/>
            </a:pPr>
            <a:r>
              <a:rPr lang="en-US" dirty="0">
                <a:sym typeface="Wingdings" pitchFamily="2" charset="2"/>
              </a:rPr>
              <a:t>3. There is NO guarantee whether or not the exam will go out of this file.</a:t>
            </a:r>
          </a:p>
          <a:p>
            <a:pPr marL="515938" indent="-398463" algn="ctr">
              <a:buNone/>
            </a:pPr>
            <a:r>
              <a:rPr lang="en-US" sz="3200" i="1" dirty="0">
                <a:sym typeface="Wingdings" pitchFamily="2" charset="2"/>
              </a:rPr>
              <a:t>Good luck!</a:t>
            </a:r>
            <a:endParaRPr lang="en-US" sz="3200" i="1" dirty="0"/>
          </a:p>
        </p:txBody>
      </p:sp>
      <p:sp>
        <p:nvSpPr>
          <p:cNvPr id="4" name="TextBox 3"/>
          <p:cNvSpPr txBox="1"/>
          <p:nvPr/>
        </p:nvSpPr>
        <p:spPr>
          <a:xfrm>
            <a:off x="2650448" y="412448"/>
            <a:ext cx="6667210" cy="646331"/>
          </a:xfrm>
          <a:prstGeom prst="rect">
            <a:avLst/>
          </a:prstGeom>
          <a:noFill/>
        </p:spPr>
        <p:txBody>
          <a:bodyPr wrap="none" rtlCol="0">
            <a:spAutoFit/>
          </a:bodyPr>
          <a:lstStyle/>
          <a:p>
            <a:r>
              <a:rPr lang="ar-SA" sz="3600" b="1" dirty="0">
                <a:latin typeface="Arabic Typesetting" pitchFamily="66" charset="-78"/>
                <a:cs typeface="Arabic Typesetting" pitchFamily="66" charset="-78"/>
              </a:rPr>
              <a:t>اللهم لا سهل إلا ما جعلته سهل وأنت تجعل الحزن إذا شئت سهل</a:t>
            </a:r>
            <a:endParaRPr lang="en-US" sz="36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68693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7958" y="1610079"/>
            <a:ext cx="5891198" cy="2308324"/>
          </a:xfrm>
          <a:prstGeom prst="rect">
            <a:avLst/>
          </a:prstGeom>
        </p:spPr>
        <p:txBody>
          <a:bodyPr wrap="square">
            <a:spAutoFit/>
          </a:bodyPr>
          <a:lstStyle/>
          <a:p>
            <a:r>
              <a:rPr lang="en-US" b="1" dirty="0"/>
              <a:t>Identify the structures related to the marked impressions :</a:t>
            </a:r>
            <a:endParaRPr lang="en-US" dirty="0"/>
          </a:p>
          <a:p>
            <a:pPr marL="342900" indent="-342900">
              <a:buFont typeface="+mj-lt"/>
              <a:buAutoNum type="arabicPeriod"/>
            </a:pPr>
            <a:r>
              <a:rPr lang="en-US" dirty="0"/>
              <a:t>stomach and duodenum</a:t>
            </a:r>
          </a:p>
          <a:p>
            <a:pPr marL="342900" indent="-342900">
              <a:buFont typeface="+mj-lt"/>
              <a:buAutoNum type="arabicPeriod"/>
            </a:pPr>
            <a:r>
              <a:rPr lang="en-US" dirty="0"/>
              <a:t>esophagus</a:t>
            </a:r>
          </a:p>
          <a:p>
            <a:pPr marL="342900" indent="-342900">
              <a:buFont typeface="+mj-lt"/>
              <a:buAutoNum type="arabicPeriod"/>
            </a:pPr>
            <a:r>
              <a:rPr lang="en-US" dirty="0"/>
              <a:t>gallbladder </a:t>
            </a:r>
          </a:p>
          <a:p>
            <a:pPr marL="342900" indent="-342900">
              <a:buFont typeface="+mj-lt"/>
              <a:buAutoNum type="arabicPeriod"/>
            </a:pPr>
            <a:r>
              <a:rPr lang="en-US" dirty="0"/>
              <a:t>right colic flexure </a:t>
            </a:r>
          </a:p>
          <a:p>
            <a:pPr marL="342900" indent="-342900">
              <a:buFont typeface="+mj-lt"/>
              <a:buAutoNum type="arabicPeriod"/>
            </a:pPr>
            <a:r>
              <a:rPr lang="en-US" dirty="0"/>
              <a:t>right kidney and right suprarenal gland </a:t>
            </a:r>
          </a:p>
          <a:p>
            <a:pPr marL="342900" indent="-342900">
              <a:buFont typeface="+mj-lt"/>
              <a:buAutoNum type="arabicPeriod"/>
            </a:pPr>
            <a:r>
              <a:rPr lang="en-US" dirty="0"/>
              <a:t>lesser </a:t>
            </a:r>
            <a:r>
              <a:rPr lang="en-US" dirty="0" err="1"/>
              <a:t>omentum</a:t>
            </a:r>
            <a:endParaRPr lang="en-US" dirty="0"/>
          </a:p>
          <a:p>
            <a:pPr marL="342900" indent="-342900">
              <a:buFont typeface="+mj-lt"/>
              <a:buAutoNum type="arabicPeriod"/>
            </a:pPr>
            <a:r>
              <a:rPr lang="en-US" dirty="0"/>
              <a:t>bare area </a:t>
            </a:r>
          </a:p>
        </p:txBody>
      </p:sp>
      <p:sp>
        <p:nvSpPr>
          <p:cNvPr id="12" name="TextBox 11">
            <a:extLst>
              <a:ext uri="{FF2B5EF4-FFF2-40B4-BE49-F238E27FC236}">
                <a16:creationId xmlns:a16="http://schemas.microsoft.com/office/drawing/2014/main" xmlns="" id="{BC7E75C0-47EE-48B2-B539-F26C0A501A81}"/>
              </a:ext>
            </a:extLst>
          </p:cNvPr>
          <p:cNvSpPr txBox="1"/>
          <p:nvPr/>
        </p:nvSpPr>
        <p:spPr>
          <a:xfrm>
            <a:off x="5462653" y="336064"/>
            <a:ext cx="1475084" cy="584775"/>
          </a:xfrm>
          <a:prstGeom prst="rect">
            <a:avLst/>
          </a:prstGeom>
          <a:noFill/>
        </p:spPr>
        <p:txBody>
          <a:bodyPr wrap="none" rtlCol="0">
            <a:spAutoFit/>
          </a:bodyPr>
          <a:lstStyle/>
          <a:p>
            <a:r>
              <a:rPr lang="en-GB" sz="3200" dirty="0"/>
              <a:t>Case 15</a:t>
            </a:r>
          </a:p>
        </p:txBody>
      </p:sp>
      <p:grpSp>
        <p:nvGrpSpPr>
          <p:cNvPr id="5" name="Group 4">
            <a:extLst>
              <a:ext uri="{FF2B5EF4-FFF2-40B4-BE49-F238E27FC236}">
                <a16:creationId xmlns:a16="http://schemas.microsoft.com/office/drawing/2014/main" xmlns="" id="{87665C3C-86DE-4595-8016-C882712A12E3}"/>
              </a:ext>
            </a:extLst>
          </p:cNvPr>
          <p:cNvGrpSpPr/>
          <p:nvPr/>
        </p:nvGrpSpPr>
        <p:grpSpPr>
          <a:xfrm>
            <a:off x="7273782" y="1380196"/>
            <a:ext cx="3940166" cy="3221560"/>
            <a:chOff x="7273782" y="1380196"/>
            <a:chExt cx="3940166" cy="3221560"/>
          </a:xfrm>
        </p:grpSpPr>
        <p:grpSp>
          <p:nvGrpSpPr>
            <p:cNvPr id="6" name="Group 5">
              <a:extLst>
                <a:ext uri="{FF2B5EF4-FFF2-40B4-BE49-F238E27FC236}">
                  <a16:creationId xmlns:a16="http://schemas.microsoft.com/office/drawing/2014/main" xmlns="" id="{E9377A54-EC0A-4992-8B17-DFD46B2AF4CF}"/>
                </a:ext>
              </a:extLst>
            </p:cNvPr>
            <p:cNvGrpSpPr/>
            <p:nvPr/>
          </p:nvGrpSpPr>
          <p:grpSpPr>
            <a:xfrm>
              <a:off x="7273782" y="1380196"/>
              <a:ext cx="3940166" cy="3221560"/>
              <a:chOff x="6741565" y="2195265"/>
              <a:chExt cx="3940166" cy="3221560"/>
            </a:xfrm>
          </p:grpSpPr>
          <p:grpSp>
            <p:nvGrpSpPr>
              <p:cNvPr id="14" name="Group 13">
                <a:extLst>
                  <a:ext uri="{FF2B5EF4-FFF2-40B4-BE49-F238E27FC236}">
                    <a16:creationId xmlns:a16="http://schemas.microsoft.com/office/drawing/2014/main" xmlns="" id="{B650A9E9-CD0B-493D-AD7A-4961DD1EFB6C}"/>
                  </a:ext>
                </a:extLst>
              </p:cNvPr>
              <p:cNvGrpSpPr/>
              <p:nvPr/>
            </p:nvGrpSpPr>
            <p:grpSpPr>
              <a:xfrm>
                <a:off x="6808305" y="2289114"/>
                <a:ext cx="3806686" cy="3127711"/>
                <a:chOff x="7591288" y="1090633"/>
                <a:chExt cx="2683565" cy="2228948"/>
              </a:xfrm>
            </p:grpSpPr>
            <p:pic>
              <p:nvPicPr>
                <p:cNvPr id="15" name="Picture 2" descr="C:\Documents and Settings\HP\My Documents\My Pictures\showimageCAPT4XJJ.jpg">
                  <a:extLst>
                    <a:ext uri="{FF2B5EF4-FFF2-40B4-BE49-F238E27FC236}">
                      <a16:creationId xmlns:a16="http://schemas.microsoft.com/office/drawing/2014/main" xmlns="" id="{084DEE4B-74B0-4889-990A-8B52731FA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09" t="13844" r="22254" b="5418"/>
                <a:stretch/>
              </p:blipFill>
              <p:spPr bwMode="auto">
                <a:xfrm>
                  <a:off x="7591288" y="1090633"/>
                  <a:ext cx="2683565" cy="22289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7879942A-03F4-4407-B342-CC5961F4C8CD}"/>
                    </a:ext>
                  </a:extLst>
                </p:cNvPr>
                <p:cNvSpPr txBox="1">
                  <a:spLocks noChangeArrowheads="1"/>
                </p:cNvSpPr>
                <p:nvPr/>
              </p:nvSpPr>
              <p:spPr bwMode="auto">
                <a:xfrm>
                  <a:off x="8026755" y="1603189"/>
                  <a:ext cx="240105"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1</a:t>
                  </a:r>
                </a:p>
              </p:txBody>
            </p:sp>
            <p:sp>
              <p:nvSpPr>
                <p:cNvPr id="17" name="TextBox 6">
                  <a:extLst>
                    <a:ext uri="{FF2B5EF4-FFF2-40B4-BE49-F238E27FC236}">
                      <a16:creationId xmlns:a16="http://schemas.microsoft.com/office/drawing/2014/main" xmlns="" id="{1892CDD1-3795-4B7F-B9C8-79A02E550CFE}"/>
                    </a:ext>
                  </a:extLst>
                </p:cNvPr>
                <p:cNvSpPr txBox="1">
                  <a:spLocks noChangeArrowheads="1"/>
                </p:cNvSpPr>
                <p:nvPr/>
              </p:nvSpPr>
              <p:spPr bwMode="auto">
                <a:xfrm>
                  <a:off x="8878786" y="2185330"/>
                  <a:ext cx="240105"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6</a:t>
                  </a:r>
                </a:p>
              </p:txBody>
            </p:sp>
            <p:sp>
              <p:nvSpPr>
                <p:cNvPr id="18" name="TextBox 7">
                  <a:extLst>
                    <a:ext uri="{FF2B5EF4-FFF2-40B4-BE49-F238E27FC236}">
                      <a16:creationId xmlns:a16="http://schemas.microsoft.com/office/drawing/2014/main" xmlns="" id="{E027ACD0-5A6F-4808-A5D2-3E566C97A4AF}"/>
                    </a:ext>
                  </a:extLst>
                </p:cNvPr>
                <p:cNvSpPr txBox="1">
                  <a:spLocks noChangeArrowheads="1"/>
                </p:cNvSpPr>
                <p:nvPr/>
              </p:nvSpPr>
              <p:spPr bwMode="auto">
                <a:xfrm>
                  <a:off x="9131661" y="2385385"/>
                  <a:ext cx="247608"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3</a:t>
                  </a:r>
                </a:p>
              </p:txBody>
            </p:sp>
            <p:sp>
              <p:nvSpPr>
                <p:cNvPr id="19" name="TextBox 8">
                  <a:extLst>
                    <a:ext uri="{FF2B5EF4-FFF2-40B4-BE49-F238E27FC236}">
                      <a16:creationId xmlns:a16="http://schemas.microsoft.com/office/drawing/2014/main" xmlns="" id="{177557FF-F9BA-43C0-ABBE-91AE365B6118}"/>
                    </a:ext>
                  </a:extLst>
                </p:cNvPr>
                <p:cNvSpPr txBox="1">
                  <a:spLocks noChangeArrowheads="1"/>
                </p:cNvSpPr>
                <p:nvPr/>
              </p:nvSpPr>
              <p:spPr bwMode="auto">
                <a:xfrm>
                  <a:off x="9655388" y="2078314"/>
                  <a:ext cx="240105"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5</a:t>
                  </a:r>
                </a:p>
              </p:txBody>
            </p:sp>
            <p:sp>
              <p:nvSpPr>
                <p:cNvPr id="20" name="TextBox 9">
                  <a:extLst>
                    <a:ext uri="{FF2B5EF4-FFF2-40B4-BE49-F238E27FC236}">
                      <a16:creationId xmlns:a16="http://schemas.microsoft.com/office/drawing/2014/main" xmlns="" id="{A84F8243-4DE3-4E50-BD2B-4E6567538745}"/>
                    </a:ext>
                  </a:extLst>
                </p:cNvPr>
                <p:cNvSpPr txBox="1">
                  <a:spLocks noChangeArrowheads="1"/>
                </p:cNvSpPr>
                <p:nvPr/>
              </p:nvSpPr>
              <p:spPr bwMode="auto">
                <a:xfrm>
                  <a:off x="9655388" y="2689306"/>
                  <a:ext cx="240105"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4</a:t>
                  </a:r>
                </a:p>
              </p:txBody>
            </p:sp>
            <p:sp>
              <p:nvSpPr>
                <p:cNvPr id="21" name="TextBox 10">
                  <a:extLst>
                    <a:ext uri="{FF2B5EF4-FFF2-40B4-BE49-F238E27FC236}">
                      <a16:creationId xmlns:a16="http://schemas.microsoft.com/office/drawing/2014/main" xmlns="" id="{4868F863-4D6C-485E-BF6A-45D5D201980B}"/>
                    </a:ext>
                  </a:extLst>
                </p:cNvPr>
                <p:cNvSpPr txBox="1">
                  <a:spLocks noChangeArrowheads="1"/>
                </p:cNvSpPr>
                <p:nvPr/>
              </p:nvSpPr>
              <p:spPr bwMode="auto">
                <a:xfrm>
                  <a:off x="8434683" y="1785543"/>
                  <a:ext cx="240105" cy="40011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b="1" kern="1200" dirty="0">
                      <a:ea typeface="+mn-ea"/>
                      <a:cs typeface="Arial" charset="0"/>
                    </a:rPr>
                    <a:t>2</a:t>
                  </a:r>
                </a:p>
              </p:txBody>
            </p:sp>
          </p:grpSp>
          <p:sp>
            <p:nvSpPr>
              <p:cNvPr id="2" name="Rectangle 1">
                <a:extLst>
                  <a:ext uri="{FF2B5EF4-FFF2-40B4-BE49-F238E27FC236}">
                    <a16:creationId xmlns:a16="http://schemas.microsoft.com/office/drawing/2014/main" xmlns="" id="{F1FF9A4C-DA32-431A-B247-7BAC5E80DAE5}"/>
                  </a:ext>
                </a:extLst>
              </p:cNvPr>
              <p:cNvSpPr/>
              <p:nvPr/>
            </p:nvSpPr>
            <p:spPr>
              <a:xfrm>
                <a:off x="6808306" y="2289114"/>
                <a:ext cx="443284" cy="13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5E892B06-F4CA-45B4-8273-33360AA5B5E6}"/>
                  </a:ext>
                </a:extLst>
              </p:cNvPr>
              <p:cNvSpPr/>
              <p:nvPr/>
            </p:nvSpPr>
            <p:spPr>
              <a:xfrm>
                <a:off x="6741565" y="3360982"/>
                <a:ext cx="325751" cy="881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091DD143-3826-4CCA-A737-4F57A144BE16}"/>
                  </a:ext>
                </a:extLst>
              </p:cNvPr>
              <p:cNvSpPr/>
              <p:nvPr/>
            </p:nvSpPr>
            <p:spPr>
              <a:xfrm>
                <a:off x="6952459" y="3773338"/>
                <a:ext cx="473564" cy="468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D3355334-6CF3-44F2-98C7-DD22078A9752}"/>
                  </a:ext>
                </a:extLst>
              </p:cNvPr>
              <p:cNvSpPr/>
              <p:nvPr/>
            </p:nvSpPr>
            <p:spPr>
              <a:xfrm>
                <a:off x="7426023" y="4488849"/>
                <a:ext cx="704185" cy="31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1D002FB5-85FC-493E-B54D-16B03E0B8D13}"/>
                  </a:ext>
                </a:extLst>
              </p:cNvPr>
              <p:cNvSpPr/>
              <p:nvPr/>
            </p:nvSpPr>
            <p:spPr>
              <a:xfrm>
                <a:off x="8130208" y="4891672"/>
                <a:ext cx="876077" cy="22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90B86F7A-810A-42F3-A007-23DDB08D8F3B}"/>
                  </a:ext>
                </a:extLst>
              </p:cNvPr>
              <p:cNvSpPr/>
              <p:nvPr/>
            </p:nvSpPr>
            <p:spPr>
              <a:xfrm>
                <a:off x="10465904" y="5195154"/>
                <a:ext cx="215827" cy="22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4AEED095-40F8-4B7D-85E4-45B0F77DACB1}"/>
                  </a:ext>
                </a:extLst>
              </p:cNvPr>
              <p:cNvSpPr/>
              <p:nvPr/>
            </p:nvSpPr>
            <p:spPr>
              <a:xfrm>
                <a:off x="10046178" y="2195265"/>
                <a:ext cx="568813" cy="2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5D7CFA71-53E0-4721-BDD8-E64B2FCC9768}"/>
                  </a:ext>
                </a:extLst>
              </p:cNvPr>
              <p:cNvSpPr/>
              <p:nvPr/>
            </p:nvSpPr>
            <p:spPr>
              <a:xfrm>
                <a:off x="10465904" y="2415209"/>
                <a:ext cx="215827" cy="56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10054023" y="1667905"/>
              <a:ext cx="314509" cy="400110"/>
            </a:xfrm>
            <a:prstGeom prst="rect">
              <a:avLst/>
            </a:prstGeom>
            <a:noFill/>
          </p:spPr>
          <p:txBody>
            <a:bodyPr wrap="none" lIns="91440" tIns="45720" rIns="91440" bIns="45720">
              <a:spAutoFit/>
            </a:bodyPr>
            <a:lstStyle/>
            <a:p>
              <a:pPr algn="ctr"/>
              <a:r>
                <a:rPr lang="en-US" sz="2000" b="1" cap="none" spc="0" dirty="0">
                  <a:ln w="0"/>
                  <a:solidFill>
                    <a:schemeClr val="tx1"/>
                  </a:solidFill>
                </a:rPr>
                <a:t>7</a:t>
              </a:r>
            </a:p>
          </p:txBody>
        </p:sp>
      </p:grpSp>
      <p:pic>
        <p:nvPicPr>
          <p:cNvPr id="29" name="Picture 28">
            <a:extLst>
              <a:ext uri="{FF2B5EF4-FFF2-40B4-BE49-F238E27FC236}">
                <a16:creationId xmlns:a16="http://schemas.microsoft.com/office/drawing/2014/main" xmlns="" id="{F367A243-2F1B-4AEF-8649-167A2BEDD85E}"/>
              </a:ext>
            </a:extLst>
          </p:cNvPr>
          <p:cNvPicPr>
            <a:picLocks noChangeAspect="1"/>
          </p:cNvPicPr>
          <p:nvPr/>
        </p:nvPicPr>
        <p:blipFill>
          <a:blip r:embed="rId4"/>
          <a:stretch>
            <a:fillRect/>
          </a:stretch>
        </p:blipFill>
        <p:spPr>
          <a:xfrm>
            <a:off x="4071510" y="3513304"/>
            <a:ext cx="4048979" cy="2982618"/>
          </a:xfrm>
          <a:prstGeom prst="rect">
            <a:avLst/>
          </a:prstGeom>
        </p:spPr>
      </p:pic>
    </p:spTree>
    <p:extLst>
      <p:ext uri="{BB962C8B-B14F-4D97-AF65-F5344CB8AC3E}">
        <p14:creationId xmlns:p14="http://schemas.microsoft.com/office/powerpoint/2010/main" val="226544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P\My Documents\My Pictures\showimageCAPT4XJJ.jpg">
            <a:extLst>
              <a:ext uri="{FF2B5EF4-FFF2-40B4-BE49-F238E27FC236}">
                <a16:creationId xmlns:a16="http://schemas.microsoft.com/office/drawing/2014/main" xmlns="" id="{D46D0CC6-BE74-41FB-A61F-612E4F2EA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 t="-95" r="-171" b="5578"/>
          <a:stretch/>
        </p:blipFill>
        <p:spPr bwMode="auto">
          <a:xfrm>
            <a:off x="1297752" y="553700"/>
            <a:ext cx="9596495" cy="57506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5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271216" y="457070"/>
            <a:ext cx="3231926" cy="2789160"/>
          </a:xfrm>
        </p:spPr>
        <p:txBody>
          <a:bodyPr>
            <a:normAutofit/>
          </a:bodyPr>
          <a:lstStyle/>
          <a:p>
            <a:pPr marL="177800" indent="0" algn="r">
              <a:spcBef>
                <a:spcPts val="600"/>
              </a:spcBef>
              <a:buNone/>
            </a:pPr>
            <a:endParaRPr lang="en-US" sz="2200" dirty="0">
              <a:solidFill>
                <a:schemeClr val="tx1"/>
              </a:solidFill>
              <a:latin typeface="Calibri" panose="020F0502020204030204" pitchFamily="34" charset="0"/>
            </a:endParaRPr>
          </a:p>
          <a:p>
            <a:pPr marL="177800" indent="0" algn="r">
              <a:spcBef>
                <a:spcPts val="600"/>
              </a:spcBef>
              <a:buNone/>
            </a:pPr>
            <a:r>
              <a:rPr lang="en-US" sz="2200" dirty="0">
                <a:solidFill>
                  <a:schemeClr val="tx1"/>
                </a:solidFill>
                <a:latin typeface="Calibri" panose="020F0502020204030204" pitchFamily="34" charset="0"/>
              </a:rPr>
              <a:t>Jawaher Abanumy</a:t>
            </a:r>
          </a:p>
          <a:p>
            <a:pPr marL="177800" indent="0" algn="r">
              <a:spcBef>
                <a:spcPts val="600"/>
              </a:spcBef>
              <a:buNone/>
            </a:pPr>
            <a:r>
              <a:rPr lang="en-US" sz="2200" dirty="0">
                <a:latin typeface="Calibri" panose="020F0502020204030204" pitchFamily="34" charset="0"/>
              </a:rPr>
              <a:t>Nada </a:t>
            </a:r>
            <a:r>
              <a:rPr lang="en-US" sz="2200" dirty="0" err="1">
                <a:latin typeface="Calibri" panose="020F0502020204030204" pitchFamily="34" charset="0"/>
              </a:rPr>
              <a:t>Aldakheel</a:t>
            </a:r>
            <a:endParaRPr lang="en-US" sz="2200" dirty="0">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15" name="Group 14">
            <a:extLst>
              <a:ext uri="{FF2B5EF4-FFF2-40B4-BE49-F238E27FC236}">
                <a16:creationId xmlns:a16="http://schemas.microsoft.com/office/drawing/2014/main" xmlns="" id="{9F3820D3-55D5-46C7-8FDE-0C6BB24CF3C3}"/>
              </a:ext>
            </a:extLst>
          </p:cNvPr>
          <p:cNvGrpSpPr/>
          <p:nvPr/>
        </p:nvGrpSpPr>
        <p:grpSpPr>
          <a:xfrm>
            <a:off x="4061918" y="5200181"/>
            <a:ext cx="3926752" cy="1538019"/>
            <a:chOff x="3960824" y="4605659"/>
            <a:chExt cx="3926752" cy="1538019"/>
          </a:xfrm>
        </p:grpSpPr>
        <p:grpSp>
          <p:nvGrpSpPr>
            <p:cNvPr id="18" name="Group 17">
              <a:extLst>
                <a:ext uri="{FF2B5EF4-FFF2-40B4-BE49-F238E27FC236}">
                  <a16:creationId xmlns:a16="http://schemas.microsoft.com/office/drawing/2014/main" xmlns="" id="{367A6DB2-E239-4BA2-8FD4-3CBE92A2A593}"/>
                </a:ext>
              </a:extLst>
            </p:cNvPr>
            <p:cNvGrpSpPr/>
            <p:nvPr/>
          </p:nvGrpSpPr>
          <p:grpSpPr>
            <a:xfrm>
              <a:off x="4003978" y="4770823"/>
              <a:ext cx="3883598" cy="1372855"/>
              <a:chOff x="2927787" y="3661466"/>
              <a:chExt cx="3883598" cy="1372855"/>
            </a:xfrm>
          </p:grpSpPr>
          <p:sp>
            <p:nvSpPr>
              <p:cNvPr id="21" name="TextBox 20">
                <a:extLst>
                  <a:ext uri="{FF2B5EF4-FFF2-40B4-BE49-F238E27FC236}">
                    <a16:creationId xmlns:a16="http://schemas.microsoft.com/office/drawing/2014/main" xmlns="" id="{F58607B2-7674-4933-8B21-D46BFAE600BD}"/>
                  </a:ext>
                </a:extLst>
              </p:cNvPr>
              <p:cNvSpPr txBox="1"/>
              <p:nvPr/>
            </p:nvSpPr>
            <p:spPr>
              <a:xfrm>
                <a:off x="3446711" y="4153307"/>
                <a:ext cx="3364674" cy="384721"/>
              </a:xfrm>
              <a:prstGeom prst="rect">
                <a:avLst/>
              </a:prstGeom>
              <a:noFill/>
              <a:ln>
                <a:noFill/>
              </a:ln>
            </p:spPr>
            <p:txBody>
              <a:bodyPr wrap="square" rtlCol="0">
                <a:spAutoFit/>
              </a:bodyPr>
              <a:lstStyle/>
              <a:p>
                <a:r>
                  <a:rPr lang="en-US" sz="1900" i="1" dirty="0">
                    <a:solidFill>
                      <a:schemeClr val="accent4">
                        <a:lumMod val="75000"/>
                      </a:schemeClr>
                    </a:solidFill>
                    <a:latin typeface="+mn-lt"/>
                  </a:rPr>
                  <a:t>anatomyteam436@gmail.com</a:t>
                </a:r>
                <a:endParaRPr lang="en-GB" sz="1900" i="1" dirty="0">
                  <a:solidFill>
                    <a:schemeClr val="accent4">
                      <a:lumMod val="75000"/>
                    </a:schemeClr>
                  </a:solidFill>
                  <a:latin typeface="+mn-lt"/>
                </a:endParaRPr>
              </a:p>
            </p:txBody>
          </p:sp>
          <p:pic>
            <p:nvPicPr>
              <p:cNvPr id="22" name="Picture 2" descr="https://d30y9cdsu7xlg0.cloudfront.net/png/12462-200.png">
                <a:extLst>
                  <a:ext uri="{FF2B5EF4-FFF2-40B4-BE49-F238E27FC236}">
                    <a16:creationId xmlns:a16="http://schemas.microsoft.com/office/drawing/2014/main" xmlns="" id="{2EBB09D4-0AB4-48F9-AEE8-BF5B72362B51}"/>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twitter icon">
                <a:extLst>
                  <a:ext uri="{FF2B5EF4-FFF2-40B4-BE49-F238E27FC236}">
                    <a16:creationId xmlns:a16="http://schemas.microsoft.com/office/drawing/2014/main" xmlns="" id="{C1F90776-69D4-43E1-93E1-0F0C9CB20C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133E9A1D-9D66-4ED0-A98F-B6F2B28FE474}"/>
                  </a:ext>
                </a:extLst>
              </p:cNvPr>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25" name="TextBox 24">
                <a:hlinkClick r:id="rId5"/>
                <a:extLst>
                  <a:ext uri="{FF2B5EF4-FFF2-40B4-BE49-F238E27FC236}">
                    <a16:creationId xmlns:a16="http://schemas.microsoft.com/office/drawing/2014/main" xmlns="" id="{1E071B6E-04E5-48DB-9FDD-E7009A022760}"/>
                  </a:ext>
                </a:extLst>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17" name="Picture 2" descr="Image result for google form icon">
              <a:hlinkClick r:id="rId5"/>
              <a:extLst>
                <a:ext uri="{FF2B5EF4-FFF2-40B4-BE49-F238E27FC236}">
                  <a16:creationId xmlns:a16="http://schemas.microsoft.com/office/drawing/2014/main" xmlns="" id="{D6C5C3E5-9ADC-4918-A9CA-9904C662A8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Placeholder 4">
            <a:extLst>
              <a:ext uri="{FF2B5EF4-FFF2-40B4-BE49-F238E27FC236}">
                <a16:creationId xmlns:a16="http://schemas.microsoft.com/office/drawing/2014/main" xmlns="" id="{12DA0611-EE37-4588-917D-4D561C6B7E67}"/>
              </a:ext>
            </a:extLst>
          </p:cNvPr>
          <p:cNvSpPr txBox="1">
            <a:spLocks/>
          </p:cNvSpPr>
          <p:nvPr/>
        </p:nvSpPr>
        <p:spPr>
          <a:xfrm>
            <a:off x="7674631" y="470544"/>
            <a:ext cx="3341919" cy="2789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None/>
            </a:pPr>
            <a:endParaRPr lang="en-GB" sz="2200" dirty="0">
              <a:latin typeface="Calibri" panose="020F0502020204030204" pitchFamily="34" charset="0"/>
            </a:endParaRPr>
          </a:p>
          <a:p>
            <a:pPr marL="177800" indent="0">
              <a:spcBef>
                <a:spcPts val="600"/>
              </a:spcBef>
              <a:buNone/>
            </a:pPr>
            <a:r>
              <a:rPr lang="en-GB" sz="2200" dirty="0">
                <a:latin typeface="Calibri" panose="020F0502020204030204" pitchFamily="34" charset="0"/>
              </a:rPr>
              <a:t>Mohammed </a:t>
            </a:r>
            <a:r>
              <a:rPr lang="en-GB" sz="2200" dirty="0" err="1">
                <a:latin typeface="Calibri" panose="020F0502020204030204" pitchFamily="34" charset="0"/>
              </a:rPr>
              <a:t>Ghandour</a:t>
            </a:r>
            <a:endParaRPr lang="en-GB" sz="2200" dirty="0">
              <a:latin typeface="Calibri" panose="020F0502020204030204" pitchFamily="34" charset="0"/>
            </a:endParaRPr>
          </a:p>
          <a:p>
            <a:pPr marL="177800" indent="0">
              <a:spcBef>
                <a:spcPts val="600"/>
              </a:spcBef>
              <a:buNone/>
            </a:pPr>
            <a:r>
              <a:rPr lang="en-GB" sz="2200" dirty="0">
                <a:latin typeface="Calibri" panose="020F0502020204030204" pitchFamily="34" charset="0"/>
              </a:rPr>
              <a:t>Mohammed </a:t>
            </a:r>
            <a:r>
              <a:rPr lang="en-GB" sz="2200" dirty="0" err="1">
                <a:latin typeface="Calibri" panose="020F0502020204030204" pitchFamily="34" charset="0"/>
              </a:rPr>
              <a:t>Alyousef</a:t>
            </a:r>
            <a:endParaRPr lang="en-GB" sz="2200" dirty="0">
              <a:latin typeface="Calibri" panose="020F0502020204030204" pitchFamily="34" charset="0"/>
            </a:endParaRPr>
          </a:p>
          <a:p>
            <a:pPr marL="177800" indent="0">
              <a:spcBef>
                <a:spcPts val="600"/>
              </a:spcBef>
              <a:buNone/>
            </a:pPr>
            <a:r>
              <a:rPr lang="en-GB" sz="2200" dirty="0">
                <a:latin typeface="Calibri" panose="020F0502020204030204" pitchFamily="34" charset="0"/>
              </a:rPr>
              <a:t>Khalid </a:t>
            </a:r>
            <a:r>
              <a:rPr lang="en-GB" sz="2200" dirty="0" err="1">
                <a:latin typeface="Calibri" panose="020F0502020204030204" pitchFamily="34" charset="0"/>
              </a:rPr>
              <a:t>Aleedan</a:t>
            </a:r>
            <a:r>
              <a:rPr lang="en-GB" sz="2200" dirty="0">
                <a:latin typeface="Calibri" panose="020F0502020204030204" pitchFamily="34" charset="0"/>
              </a:rPr>
              <a:t>  </a:t>
            </a:r>
          </a:p>
        </p:txBody>
      </p:sp>
      <p:sp>
        <p:nvSpPr>
          <p:cNvPr id="7" name="Rectangle 6">
            <a:extLst>
              <a:ext uri="{FF2B5EF4-FFF2-40B4-BE49-F238E27FC236}">
                <a16:creationId xmlns:a16="http://schemas.microsoft.com/office/drawing/2014/main" xmlns="" id="{A7B19BDB-D6EA-484B-BCD1-639AA1B21651}"/>
              </a:ext>
            </a:extLst>
          </p:cNvPr>
          <p:cNvSpPr/>
          <p:nvPr/>
        </p:nvSpPr>
        <p:spPr>
          <a:xfrm>
            <a:off x="6695015" y="422881"/>
            <a:ext cx="1463991" cy="424732"/>
          </a:xfrm>
          <a:prstGeom prst="rect">
            <a:avLst/>
          </a:prstGeom>
        </p:spPr>
        <p:txBody>
          <a:bodyPr wrap="none">
            <a:spAutoFit/>
          </a:bodyPr>
          <a:lstStyle/>
          <a:p>
            <a:pPr marL="177800" lvl="0">
              <a:lnSpc>
                <a:spcPct val="90000"/>
              </a:lnSpc>
              <a:spcBef>
                <a:spcPts val="1000"/>
              </a:spcBef>
            </a:pPr>
            <a:r>
              <a:rPr lang="en-US" sz="2400" i="1" kern="1200" dirty="0">
                <a:solidFill>
                  <a:prstClr val="black"/>
                </a:solidFill>
                <a:latin typeface="Calibri" panose="020F0502020204030204" pitchFamily="34" charset="0"/>
                <a:ea typeface="+mn-ea"/>
                <a:cs typeface="+mn-cs"/>
              </a:rPr>
              <a:t>Done by:</a:t>
            </a:r>
            <a:endParaRPr lang="en-GB" sz="2400" i="1" kern="1200" dirty="0">
              <a:solidFill>
                <a:prstClr val="black"/>
              </a:solidFill>
              <a:latin typeface="Calibri" panose="020F0502020204030204" pitchFamily="34" charset="0"/>
              <a:ea typeface="+mn-ea"/>
              <a:cs typeface="+mn-cs"/>
            </a:endParaRPr>
          </a:p>
        </p:txBody>
      </p:sp>
      <p:pic>
        <p:nvPicPr>
          <p:cNvPr id="1036" name="Picture 12" descr="Related image">
            <a:hlinkClick r:id="rId7"/>
            <a:extLst>
              <a:ext uri="{FF2B5EF4-FFF2-40B4-BE49-F238E27FC236}">
                <a16:creationId xmlns:a16="http://schemas.microsoft.com/office/drawing/2014/main" xmlns="" id="{B2C776AF-89E7-4401-AA25-346713C944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9981" y="3048597"/>
            <a:ext cx="1428813" cy="97137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xmlns="" id="{58596C01-152A-4391-9AC5-DF70096A7150}"/>
              </a:ext>
            </a:extLst>
          </p:cNvPr>
          <p:cNvSpPr/>
          <p:nvPr/>
        </p:nvSpPr>
        <p:spPr>
          <a:xfrm>
            <a:off x="7915319" y="4063990"/>
            <a:ext cx="2798138" cy="341632"/>
          </a:xfrm>
          <a:prstGeom prst="rect">
            <a:avLst/>
          </a:prstGeom>
        </p:spPr>
        <p:txBody>
          <a:bodyPr wrap="none">
            <a:spAutoFit/>
          </a:bodyPr>
          <a:lstStyle/>
          <a:p>
            <a:pPr marL="177800" lvl="0">
              <a:lnSpc>
                <a:spcPct val="90000"/>
              </a:lnSpc>
              <a:spcBef>
                <a:spcPts val="1000"/>
              </a:spcBef>
            </a:pPr>
            <a:r>
              <a:rPr lang="en-US" sz="1800" i="1" kern="1200" dirty="0">
                <a:solidFill>
                  <a:prstClr val="black"/>
                </a:solidFill>
                <a:latin typeface="Calibri" panose="020F0502020204030204" pitchFamily="34" charset="0"/>
                <a:ea typeface="+mn-ea"/>
                <a:cs typeface="+mn-cs"/>
              </a:rPr>
              <a:t>Extra Pictures For Practice</a:t>
            </a:r>
          </a:p>
        </p:txBody>
      </p:sp>
      <p:pic>
        <p:nvPicPr>
          <p:cNvPr id="1040" name="Picture 16" descr="Paper Clip Art">
            <a:hlinkClick r:id="rId9"/>
            <a:extLst>
              <a:ext uri="{FF2B5EF4-FFF2-40B4-BE49-F238E27FC236}">
                <a16:creationId xmlns:a16="http://schemas.microsoft.com/office/drawing/2014/main" xmlns="" id="{A4041620-773B-434B-809A-2029037D7C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1172" y="2836750"/>
            <a:ext cx="1193051" cy="119305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xmlns="" id="{FEBAAF95-9515-493E-B133-8411E5AC907B}"/>
              </a:ext>
            </a:extLst>
          </p:cNvPr>
          <p:cNvSpPr/>
          <p:nvPr/>
        </p:nvSpPr>
        <p:spPr>
          <a:xfrm>
            <a:off x="5445579" y="4063990"/>
            <a:ext cx="1531701" cy="341632"/>
          </a:xfrm>
          <a:prstGeom prst="rect">
            <a:avLst/>
          </a:prstGeom>
        </p:spPr>
        <p:txBody>
          <a:bodyPr wrap="none">
            <a:spAutoFit/>
          </a:bodyPr>
          <a:lstStyle/>
          <a:p>
            <a:pPr marL="177800" lvl="0">
              <a:lnSpc>
                <a:spcPct val="90000"/>
              </a:lnSpc>
              <a:spcBef>
                <a:spcPts val="1000"/>
              </a:spcBef>
            </a:pPr>
            <a:r>
              <a:rPr lang="en-US" sz="1800" i="1" kern="1200" dirty="0">
                <a:solidFill>
                  <a:prstClr val="black"/>
                </a:solidFill>
                <a:latin typeface="Calibri" panose="020F0502020204030204" pitchFamily="34" charset="0"/>
                <a:ea typeface="+mn-ea"/>
                <a:cs typeface="+mn-cs"/>
              </a:rPr>
              <a:t>Practice Test</a:t>
            </a:r>
          </a:p>
        </p:txBody>
      </p:sp>
      <p:sp>
        <p:nvSpPr>
          <p:cNvPr id="19" name="Text Placeholder 4">
            <a:extLst>
              <a:ext uri="{FF2B5EF4-FFF2-40B4-BE49-F238E27FC236}">
                <a16:creationId xmlns:a16="http://schemas.microsoft.com/office/drawing/2014/main" xmlns="" id="{4AA970D9-0324-4547-9800-69745EB38209}"/>
              </a:ext>
            </a:extLst>
          </p:cNvPr>
          <p:cNvSpPr txBox="1">
            <a:spLocks/>
          </p:cNvSpPr>
          <p:nvPr/>
        </p:nvSpPr>
        <p:spPr>
          <a:xfrm>
            <a:off x="8159006" y="5557705"/>
            <a:ext cx="3900415" cy="98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Team 435</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p:txBody>
      </p:sp>
      <p:sp>
        <p:nvSpPr>
          <p:cNvPr id="3" name="TextBox 2">
            <a:extLst>
              <a:ext uri="{FF2B5EF4-FFF2-40B4-BE49-F238E27FC236}">
                <a16:creationId xmlns:a16="http://schemas.microsoft.com/office/drawing/2014/main" xmlns="" id="{3CB65FE7-898F-46DA-8A69-FE04644C2EC0}"/>
              </a:ext>
            </a:extLst>
          </p:cNvPr>
          <p:cNvSpPr txBox="1"/>
          <p:nvPr/>
        </p:nvSpPr>
        <p:spPr>
          <a:xfrm>
            <a:off x="6695015" y="5378819"/>
            <a:ext cx="1208792" cy="369332"/>
          </a:xfrm>
          <a:prstGeom prst="rect">
            <a:avLst/>
          </a:prstGeom>
          <a:noFill/>
        </p:spPr>
        <p:txBody>
          <a:bodyPr wrap="none" rtlCol="0">
            <a:spAutoFit/>
          </a:bodyPr>
          <a:lstStyle/>
          <a:p>
            <a:r>
              <a:rPr lang="en-GB" dirty="0">
                <a:solidFill>
                  <a:schemeClr val="accent5"/>
                </a:solidFill>
                <a:hlinkClick r:id="rId11"/>
              </a:rPr>
              <a:t>Editing File</a:t>
            </a:r>
            <a:endParaRPr lang="en-GB" dirty="0">
              <a:solidFill>
                <a:schemeClr val="accent5"/>
              </a:solidFill>
            </a:endParaRPr>
          </a:p>
        </p:txBody>
      </p:sp>
    </p:spTree>
    <p:extLst>
      <p:ext uri="{BB962C8B-B14F-4D97-AF65-F5344CB8AC3E}">
        <p14:creationId xmlns:p14="http://schemas.microsoft.com/office/powerpoint/2010/main" val="364796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B573BF-9753-4E5F-9233-214205DA0A39}"/>
              </a:ext>
            </a:extLst>
          </p:cNvPr>
          <p:cNvSpPr txBox="1"/>
          <p:nvPr/>
        </p:nvSpPr>
        <p:spPr>
          <a:xfrm>
            <a:off x="5356328" y="527450"/>
            <a:ext cx="1266693" cy="584775"/>
          </a:xfrm>
          <a:prstGeom prst="rect">
            <a:avLst/>
          </a:prstGeom>
          <a:noFill/>
        </p:spPr>
        <p:txBody>
          <a:bodyPr wrap="none" rtlCol="0">
            <a:spAutoFit/>
          </a:bodyPr>
          <a:lstStyle/>
          <a:p>
            <a:r>
              <a:rPr lang="en-GB" sz="3200" dirty="0"/>
              <a:t>Case 1</a:t>
            </a:r>
          </a:p>
        </p:txBody>
      </p:sp>
      <p:sp>
        <p:nvSpPr>
          <p:cNvPr id="5" name="TextBox 4">
            <a:extLst>
              <a:ext uri="{FF2B5EF4-FFF2-40B4-BE49-F238E27FC236}">
                <a16:creationId xmlns:a16="http://schemas.microsoft.com/office/drawing/2014/main" xmlns="" id="{8360077E-E908-4B13-A8A6-7F89D2DA91D4}"/>
              </a:ext>
            </a:extLst>
          </p:cNvPr>
          <p:cNvSpPr txBox="1"/>
          <p:nvPr/>
        </p:nvSpPr>
        <p:spPr>
          <a:xfrm>
            <a:off x="849970" y="1543889"/>
            <a:ext cx="5577803" cy="3693319"/>
          </a:xfrm>
          <a:prstGeom prst="rect">
            <a:avLst/>
          </a:prstGeom>
          <a:noFill/>
        </p:spPr>
        <p:txBody>
          <a:bodyPr wrap="square" rtlCol="0">
            <a:spAutoFit/>
          </a:bodyPr>
          <a:lstStyle/>
          <a:p>
            <a:r>
              <a:rPr lang="en-GB" b="1" dirty="0"/>
              <a:t>Write the relations of the esophagus.</a:t>
            </a:r>
          </a:p>
          <a:p>
            <a:endParaRPr lang="en-GB" b="1" dirty="0"/>
          </a:p>
          <a:p>
            <a:pPr marL="400050" indent="-400050">
              <a:buFont typeface="+mj-lt"/>
              <a:buAutoNum type="romanUcPeriod"/>
            </a:pPr>
            <a:r>
              <a:rPr lang="en-GB" b="1" dirty="0"/>
              <a:t>Cervical part:</a:t>
            </a:r>
          </a:p>
          <a:p>
            <a:r>
              <a:rPr lang="en-GB" i="1" dirty="0"/>
              <a:t>Anteriorly</a:t>
            </a:r>
            <a:r>
              <a:rPr lang="en-GB" dirty="0"/>
              <a:t>:</a:t>
            </a:r>
          </a:p>
          <a:p>
            <a:pPr marL="342900" indent="-342900">
              <a:buFont typeface="+mj-lt"/>
              <a:buAutoNum type="arabicParenR"/>
            </a:pPr>
            <a:r>
              <a:rPr lang="en-GB" dirty="0"/>
              <a:t>Trachea</a:t>
            </a:r>
          </a:p>
          <a:p>
            <a:pPr marL="342900" indent="-342900">
              <a:buFont typeface="+mj-lt"/>
              <a:buAutoNum type="arabicParenR"/>
            </a:pPr>
            <a:r>
              <a:rPr lang="en-GB" dirty="0">
                <a:solidFill>
                  <a:schemeClr val="accent3"/>
                </a:solidFill>
              </a:rPr>
              <a:t>Recurrent laryngeal nerves (vagus nerve)</a:t>
            </a:r>
          </a:p>
          <a:p>
            <a:endParaRPr lang="en-GB" dirty="0"/>
          </a:p>
          <a:p>
            <a:r>
              <a:rPr lang="en-GB" i="1" dirty="0"/>
              <a:t>Posteriorly</a:t>
            </a:r>
            <a:r>
              <a:rPr lang="en-GB" dirty="0"/>
              <a:t>:</a:t>
            </a:r>
          </a:p>
          <a:p>
            <a:pPr marL="342900" indent="-342900">
              <a:buAutoNum type="arabicParenR"/>
            </a:pPr>
            <a:r>
              <a:rPr lang="en-GB" dirty="0"/>
              <a:t>Vertebral column</a:t>
            </a:r>
          </a:p>
          <a:p>
            <a:pPr marL="342900" indent="-342900">
              <a:buAutoNum type="arabicParenR"/>
            </a:pPr>
            <a:endParaRPr lang="en-GB" dirty="0"/>
          </a:p>
          <a:p>
            <a:r>
              <a:rPr lang="en-GB" i="1" dirty="0"/>
              <a:t>Laterally:</a:t>
            </a:r>
          </a:p>
          <a:p>
            <a:pPr marL="342900" indent="-342900">
              <a:buAutoNum type="arabicParenR"/>
            </a:pPr>
            <a:r>
              <a:rPr lang="en-GB" dirty="0"/>
              <a:t>Lobes of thyroid gland</a:t>
            </a:r>
          </a:p>
          <a:p>
            <a:endParaRPr lang="en-GB" dirty="0"/>
          </a:p>
        </p:txBody>
      </p:sp>
      <p:pic>
        <p:nvPicPr>
          <p:cNvPr id="7" name="Picture 7" descr="E:\dad\Student Gray\8. Head and neck\F66122-008-f168.jpg">
            <a:extLst>
              <a:ext uri="{FF2B5EF4-FFF2-40B4-BE49-F238E27FC236}">
                <a16:creationId xmlns:a16="http://schemas.microsoft.com/office/drawing/2014/main" xmlns="" id="{94135210-6D6A-4937-B99F-28F94E349AF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8432" t="1686" b="67413"/>
          <a:stretch>
            <a:fillRect/>
          </a:stretch>
        </p:blipFill>
        <p:spPr>
          <a:xfrm>
            <a:off x="6533959" y="1634535"/>
            <a:ext cx="4824412" cy="4021986"/>
          </a:xfrm>
          <a:noFill/>
        </p:spPr>
      </p:pic>
    </p:spTree>
    <p:extLst>
      <p:ext uri="{BB962C8B-B14F-4D97-AF65-F5344CB8AC3E}">
        <p14:creationId xmlns:p14="http://schemas.microsoft.com/office/powerpoint/2010/main" val="1522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B573BF-9753-4E5F-9233-214205DA0A39}"/>
              </a:ext>
            </a:extLst>
          </p:cNvPr>
          <p:cNvSpPr txBox="1"/>
          <p:nvPr/>
        </p:nvSpPr>
        <p:spPr>
          <a:xfrm>
            <a:off x="5321721" y="254104"/>
            <a:ext cx="1266693" cy="584775"/>
          </a:xfrm>
          <a:prstGeom prst="rect">
            <a:avLst/>
          </a:prstGeom>
          <a:noFill/>
        </p:spPr>
        <p:txBody>
          <a:bodyPr wrap="none" rtlCol="0">
            <a:spAutoFit/>
          </a:bodyPr>
          <a:lstStyle/>
          <a:p>
            <a:r>
              <a:rPr lang="en-GB" sz="3200" dirty="0"/>
              <a:t>Case 1</a:t>
            </a:r>
          </a:p>
        </p:txBody>
      </p:sp>
      <p:sp>
        <p:nvSpPr>
          <p:cNvPr id="5" name="TextBox 4">
            <a:extLst>
              <a:ext uri="{FF2B5EF4-FFF2-40B4-BE49-F238E27FC236}">
                <a16:creationId xmlns:a16="http://schemas.microsoft.com/office/drawing/2014/main" xmlns="" id="{8360077E-E908-4B13-A8A6-7F89D2DA91D4}"/>
              </a:ext>
            </a:extLst>
          </p:cNvPr>
          <p:cNvSpPr txBox="1"/>
          <p:nvPr/>
        </p:nvSpPr>
        <p:spPr>
          <a:xfrm>
            <a:off x="826899" y="971585"/>
            <a:ext cx="5577803" cy="5078313"/>
          </a:xfrm>
          <a:prstGeom prst="rect">
            <a:avLst/>
          </a:prstGeom>
          <a:noFill/>
        </p:spPr>
        <p:txBody>
          <a:bodyPr wrap="square" rtlCol="0">
            <a:spAutoFit/>
          </a:bodyPr>
          <a:lstStyle/>
          <a:p>
            <a:r>
              <a:rPr lang="en-GB" b="1" dirty="0"/>
              <a:t>Write the relations of the esophagus.</a:t>
            </a:r>
          </a:p>
          <a:p>
            <a:endParaRPr lang="en-GB" b="1" dirty="0"/>
          </a:p>
          <a:p>
            <a:pPr marL="400050" indent="-400050">
              <a:buFont typeface="+mj-lt"/>
              <a:buAutoNum type="romanUcPeriod" startAt="2"/>
            </a:pPr>
            <a:r>
              <a:rPr lang="en-GB" b="1" dirty="0"/>
              <a:t>Thoracic part:</a:t>
            </a:r>
          </a:p>
          <a:p>
            <a:r>
              <a:rPr lang="en-GB" i="1" dirty="0"/>
              <a:t>Anteriorly</a:t>
            </a:r>
            <a:r>
              <a:rPr lang="en-GB" dirty="0"/>
              <a:t>:</a:t>
            </a:r>
          </a:p>
          <a:p>
            <a:pPr marL="342900" indent="-342900">
              <a:buFont typeface="+mj-lt"/>
              <a:buAutoNum type="arabicParenR"/>
            </a:pPr>
            <a:r>
              <a:rPr lang="en-GB" dirty="0"/>
              <a:t>Trachea</a:t>
            </a:r>
          </a:p>
          <a:p>
            <a:pPr marL="342900" indent="-342900">
              <a:buFont typeface="+mj-lt"/>
              <a:buAutoNum type="arabicParenR"/>
            </a:pPr>
            <a:r>
              <a:rPr lang="en-GB" dirty="0">
                <a:solidFill>
                  <a:schemeClr val="accent3"/>
                </a:solidFill>
              </a:rPr>
              <a:t>Left recurrent laryngeal nerve</a:t>
            </a:r>
          </a:p>
          <a:p>
            <a:pPr marL="342900" indent="-342900">
              <a:buFont typeface="+mj-lt"/>
              <a:buAutoNum type="arabicParenR"/>
            </a:pPr>
            <a:r>
              <a:rPr lang="en-GB" dirty="0"/>
              <a:t>Left principal bronchus</a:t>
            </a:r>
          </a:p>
          <a:p>
            <a:pPr marL="342900" indent="-342900">
              <a:buFont typeface="+mj-lt"/>
              <a:buAutoNum type="arabicParenR"/>
            </a:pPr>
            <a:r>
              <a:rPr lang="en-GB" dirty="0"/>
              <a:t>Pericardium</a:t>
            </a:r>
          </a:p>
          <a:p>
            <a:pPr marL="342900" indent="-342900">
              <a:buFont typeface="+mj-lt"/>
              <a:buAutoNum type="arabicParenR"/>
            </a:pPr>
            <a:r>
              <a:rPr lang="en-GB" dirty="0"/>
              <a:t>Left atrium</a:t>
            </a:r>
          </a:p>
          <a:p>
            <a:endParaRPr lang="en-GB" dirty="0"/>
          </a:p>
          <a:p>
            <a:r>
              <a:rPr lang="en-GB" i="1" dirty="0"/>
              <a:t>Posteriorly</a:t>
            </a:r>
            <a:r>
              <a:rPr lang="en-GB" dirty="0"/>
              <a:t>:</a:t>
            </a:r>
          </a:p>
          <a:p>
            <a:pPr marL="342900" indent="-342900">
              <a:buAutoNum type="arabicParenR"/>
            </a:pPr>
            <a:r>
              <a:rPr lang="en-GB" dirty="0"/>
              <a:t>Bodies of the thoracic vertebrae</a:t>
            </a:r>
          </a:p>
          <a:p>
            <a:pPr marL="342900" indent="-342900">
              <a:buAutoNum type="arabicParenR"/>
            </a:pPr>
            <a:r>
              <a:rPr lang="en-GB" dirty="0">
                <a:solidFill>
                  <a:schemeClr val="accent4"/>
                </a:solidFill>
              </a:rPr>
              <a:t>Thoracic duct</a:t>
            </a:r>
          </a:p>
          <a:p>
            <a:pPr marL="342900" indent="-342900">
              <a:buAutoNum type="arabicParenR"/>
            </a:pPr>
            <a:r>
              <a:rPr lang="en-GB" dirty="0">
                <a:solidFill>
                  <a:schemeClr val="accent1"/>
                </a:solidFill>
              </a:rPr>
              <a:t>Azygos vein</a:t>
            </a:r>
          </a:p>
          <a:p>
            <a:pPr marL="342900" indent="-342900">
              <a:buAutoNum type="arabicParenR"/>
            </a:pPr>
            <a:r>
              <a:rPr lang="en-GB" dirty="0">
                <a:solidFill>
                  <a:schemeClr val="accent2"/>
                </a:solidFill>
              </a:rPr>
              <a:t>Right posterior intercostal arteries</a:t>
            </a:r>
          </a:p>
          <a:p>
            <a:pPr marL="342900" indent="-342900">
              <a:buAutoNum type="arabicParenR"/>
            </a:pPr>
            <a:r>
              <a:rPr lang="en-GB" dirty="0">
                <a:solidFill>
                  <a:schemeClr val="accent2"/>
                </a:solidFill>
              </a:rPr>
              <a:t>Descending thoracic aorta</a:t>
            </a:r>
            <a:r>
              <a:rPr lang="en-GB" dirty="0"/>
              <a:t> (at the lower end)</a:t>
            </a:r>
          </a:p>
          <a:p>
            <a:pPr marL="342900" indent="-342900">
              <a:buAutoNum type="arabicParenR"/>
            </a:pPr>
            <a:endParaRPr lang="en-GB" dirty="0"/>
          </a:p>
          <a:p>
            <a:endParaRPr lang="en-GB" dirty="0"/>
          </a:p>
        </p:txBody>
      </p:sp>
      <p:pic>
        <p:nvPicPr>
          <p:cNvPr id="11" name="Picture 6" descr="3F16D0DE">
            <a:extLst>
              <a:ext uri="{FF2B5EF4-FFF2-40B4-BE49-F238E27FC236}">
                <a16:creationId xmlns:a16="http://schemas.microsoft.com/office/drawing/2014/main" xmlns="" id="{86C97FFD-BDF8-42B6-9702-87BB6FAC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7" t="5653" r="11375" b="1785"/>
          <a:stretch>
            <a:fillRect/>
          </a:stretch>
        </p:blipFill>
        <p:spPr bwMode="auto">
          <a:xfrm>
            <a:off x="8636779" y="330017"/>
            <a:ext cx="33131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Mediastinum 008">
            <a:extLst>
              <a:ext uri="{FF2B5EF4-FFF2-40B4-BE49-F238E27FC236}">
                <a16:creationId xmlns:a16="http://schemas.microsoft.com/office/drawing/2014/main" xmlns="" id="{D18F77F3-D3F1-4B6C-9F75-0648F3A1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2"/>
          <a:stretch>
            <a:fillRect/>
          </a:stretch>
        </p:blipFill>
        <p:spPr bwMode="auto">
          <a:xfrm>
            <a:off x="5955067" y="2295286"/>
            <a:ext cx="34559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0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B573BF-9753-4E5F-9233-214205DA0A39}"/>
              </a:ext>
            </a:extLst>
          </p:cNvPr>
          <p:cNvSpPr txBox="1"/>
          <p:nvPr/>
        </p:nvSpPr>
        <p:spPr>
          <a:xfrm>
            <a:off x="5321721" y="254104"/>
            <a:ext cx="1266693" cy="584775"/>
          </a:xfrm>
          <a:prstGeom prst="rect">
            <a:avLst/>
          </a:prstGeom>
          <a:noFill/>
        </p:spPr>
        <p:txBody>
          <a:bodyPr wrap="none" rtlCol="0">
            <a:spAutoFit/>
          </a:bodyPr>
          <a:lstStyle/>
          <a:p>
            <a:r>
              <a:rPr lang="en-GB" sz="3200" dirty="0"/>
              <a:t>Case 1</a:t>
            </a:r>
          </a:p>
        </p:txBody>
      </p:sp>
      <p:sp>
        <p:nvSpPr>
          <p:cNvPr id="5" name="TextBox 4">
            <a:extLst>
              <a:ext uri="{FF2B5EF4-FFF2-40B4-BE49-F238E27FC236}">
                <a16:creationId xmlns:a16="http://schemas.microsoft.com/office/drawing/2014/main" xmlns="" id="{8360077E-E908-4B13-A8A6-7F89D2DA91D4}"/>
              </a:ext>
            </a:extLst>
          </p:cNvPr>
          <p:cNvSpPr txBox="1"/>
          <p:nvPr/>
        </p:nvSpPr>
        <p:spPr>
          <a:xfrm>
            <a:off x="826899" y="906697"/>
            <a:ext cx="5577803" cy="5632311"/>
          </a:xfrm>
          <a:prstGeom prst="rect">
            <a:avLst/>
          </a:prstGeom>
          <a:noFill/>
        </p:spPr>
        <p:txBody>
          <a:bodyPr wrap="square" rtlCol="0">
            <a:spAutoFit/>
          </a:bodyPr>
          <a:lstStyle/>
          <a:p>
            <a:r>
              <a:rPr lang="en-GB" b="1" dirty="0"/>
              <a:t>Write the relations of the esophagus.</a:t>
            </a:r>
          </a:p>
          <a:p>
            <a:endParaRPr lang="en-GB" b="1" dirty="0"/>
          </a:p>
          <a:p>
            <a:pPr marL="400050" indent="-400050">
              <a:buFont typeface="+mj-lt"/>
              <a:buAutoNum type="romanUcPeriod" startAt="2"/>
            </a:pPr>
            <a:r>
              <a:rPr lang="en-GB" b="1" dirty="0"/>
              <a:t>Thoracic part:</a:t>
            </a:r>
          </a:p>
          <a:p>
            <a:r>
              <a:rPr lang="en-GB" i="1" dirty="0"/>
              <a:t>Laterally - Right:</a:t>
            </a:r>
          </a:p>
          <a:p>
            <a:pPr marL="342900" indent="-342900">
              <a:buAutoNum type="arabicParenR"/>
            </a:pPr>
            <a:r>
              <a:rPr lang="en-GB" dirty="0"/>
              <a:t>Mediastinal pleura</a:t>
            </a:r>
          </a:p>
          <a:p>
            <a:pPr marL="342900" indent="-342900">
              <a:buAutoNum type="arabicParenR"/>
            </a:pPr>
            <a:r>
              <a:rPr lang="en-GB" dirty="0">
                <a:solidFill>
                  <a:schemeClr val="accent1"/>
                </a:solidFill>
              </a:rPr>
              <a:t>Terminal part of the azygos vein.</a:t>
            </a:r>
          </a:p>
          <a:p>
            <a:pPr marL="342900" indent="-342900">
              <a:buAutoNum type="arabicParenR"/>
            </a:pPr>
            <a:endParaRPr lang="en-GB" dirty="0">
              <a:solidFill>
                <a:schemeClr val="accent1"/>
              </a:solidFill>
            </a:endParaRPr>
          </a:p>
          <a:p>
            <a:r>
              <a:rPr lang="en-GB" i="1" dirty="0"/>
              <a:t>Laterally - Left:</a:t>
            </a:r>
          </a:p>
          <a:p>
            <a:pPr marL="342900" indent="-342900">
              <a:buFont typeface="+mj-lt"/>
              <a:buAutoNum type="arabicParenR"/>
            </a:pPr>
            <a:r>
              <a:rPr lang="en-GB" dirty="0"/>
              <a:t>Mediastinal pleura.</a:t>
            </a:r>
          </a:p>
          <a:p>
            <a:pPr marL="342900" indent="-342900">
              <a:buFont typeface="+mj-lt"/>
              <a:buAutoNum type="arabicParenR"/>
            </a:pPr>
            <a:r>
              <a:rPr lang="en-GB" dirty="0">
                <a:solidFill>
                  <a:schemeClr val="accent2"/>
                </a:solidFill>
              </a:rPr>
              <a:t>Left subclavian artery.</a:t>
            </a:r>
          </a:p>
          <a:p>
            <a:pPr marL="342900" indent="-342900">
              <a:buFont typeface="+mj-lt"/>
              <a:buAutoNum type="arabicParenR"/>
            </a:pPr>
            <a:r>
              <a:rPr lang="en-GB" dirty="0">
                <a:solidFill>
                  <a:schemeClr val="accent2"/>
                </a:solidFill>
              </a:rPr>
              <a:t>Aortic arch.</a:t>
            </a:r>
          </a:p>
          <a:p>
            <a:pPr marL="342900" indent="-342900">
              <a:buFont typeface="+mj-lt"/>
              <a:buAutoNum type="arabicParenR"/>
            </a:pPr>
            <a:r>
              <a:rPr lang="en-GB" dirty="0">
                <a:solidFill>
                  <a:schemeClr val="accent4"/>
                </a:solidFill>
              </a:rPr>
              <a:t>Thoracic duct.</a:t>
            </a:r>
          </a:p>
          <a:p>
            <a:pPr marL="342900" indent="-342900">
              <a:buFont typeface="+mj-lt"/>
              <a:buAutoNum type="arabicParenR"/>
            </a:pPr>
            <a:endParaRPr lang="en-GB" b="1" dirty="0">
              <a:solidFill>
                <a:schemeClr val="accent4"/>
              </a:solidFill>
            </a:endParaRPr>
          </a:p>
          <a:p>
            <a:pPr marL="400050" indent="-400050">
              <a:buFont typeface="+mj-lt"/>
              <a:buAutoNum type="romanUcPeriod" startAt="3"/>
            </a:pPr>
            <a:r>
              <a:rPr lang="en-GB" b="1" dirty="0"/>
              <a:t>Abdominal Part</a:t>
            </a:r>
          </a:p>
          <a:p>
            <a:r>
              <a:rPr lang="en-GB" i="1" dirty="0"/>
              <a:t>Anteriorly: </a:t>
            </a:r>
          </a:p>
          <a:p>
            <a:pPr marL="342900" indent="-342900">
              <a:buAutoNum type="arabicParenR"/>
            </a:pPr>
            <a:r>
              <a:rPr lang="en-GB" dirty="0"/>
              <a:t>Left lobe of liver</a:t>
            </a:r>
          </a:p>
          <a:p>
            <a:pPr marL="342900" indent="-342900">
              <a:buAutoNum type="arabicParenR"/>
            </a:pPr>
            <a:endParaRPr lang="en-GB" dirty="0"/>
          </a:p>
          <a:p>
            <a:r>
              <a:rPr lang="en-GB" i="1" dirty="0"/>
              <a:t>Posteriorly:</a:t>
            </a:r>
          </a:p>
          <a:p>
            <a:pPr marL="342900" indent="-342900">
              <a:buAutoNum type="arabicParenR"/>
            </a:pPr>
            <a:r>
              <a:rPr lang="en-GB" dirty="0">
                <a:solidFill>
                  <a:schemeClr val="accent6"/>
                </a:solidFill>
              </a:rPr>
              <a:t>Left crus of diaphragm </a:t>
            </a:r>
          </a:p>
          <a:p>
            <a:r>
              <a:rPr lang="en-GB" dirty="0"/>
              <a:t> </a:t>
            </a:r>
          </a:p>
        </p:txBody>
      </p:sp>
      <p:pic>
        <p:nvPicPr>
          <p:cNvPr id="8" name="Picture 5" descr="7311C6CB">
            <a:extLst>
              <a:ext uri="{FF2B5EF4-FFF2-40B4-BE49-F238E27FC236}">
                <a16:creationId xmlns:a16="http://schemas.microsoft.com/office/drawing/2014/main" xmlns="" id="{137E0255-E386-41B5-98DC-E93E47D0BC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5167" t="1073" r="6097" b="5688"/>
          <a:stretch>
            <a:fillRect/>
          </a:stretch>
        </p:blipFill>
        <p:spPr>
          <a:xfrm>
            <a:off x="7028121" y="735882"/>
            <a:ext cx="4178595" cy="5487155"/>
          </a:xfrm>
          <a:noFill/>
        </p:spPr>
      </p:pic>
    </p:spTree>
    <p:extLst>
      <p:ext uri="{BB962C8B-B14F-4D97-AF65-F5344CB8AC3E}">
        <p14:creationId xmlns:p14="http://schemas.microsoft.com/office/powerpoint/2010/main" val="20223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B9525FD-1887-414B-8A67-46980FA7D8C2}"/>
              </a:ext>
            </a:extLst>
          </p:cNvPr>
          <p:cNvSpPr txBox="1"/>
          <p:nvPr/>
        </p:nvSpPr>
        <p:spPr>
          <a:xfrm>
            <a:off x="833629" y="874038"/>
            <a:ext cx="5577803" cy="5632311"/>
          </a:xfrm>
          <a:prstGeom prst="rect">
            <a:avLst/>
          </a:prstGeom>
          <a:noFill/>
        </p:spPr>
        <p:txBody>
          <a:bodyPr wrap="square" rtlCol="0">
            <a:spAutoFit/>
          </a:bodyPr>
          <a:lstStyle/>
          <a:p>
            <a:r>
              <a:rPr lang="en-GB" b="1" dirty="0"/>
              <a:t>Write 3 structures passing anteriorly and 3 structures passing posteriorly to the stomach.</a:t>
            </a:r>
          </a:p>
          <a:p>
            <a:endParaRPr lang="en-GB" b="1" dirty="0"/>
          </a:p>
          <a:p>
            <a:r>
              <a:rPr lang="en-GB" i="1" dirty="0"/>
              <a:t>Anteriorly</a:t>
            </a:r>
            <a:r>
              <a:rPr lang="en-GB" dirty="0"/>
              <a:t>:</a:t>
            </a:r>
          </a:p>
          <a:p>
            <a:pPr marL="342900" indent="-342900">
              <a:buFont typeface="+mj-lt"/>
              <a:buAutoNum type="arabicParenR"/>
            </a:pPr>
            <a:r>
              <a:rPr lang="en-GB" dirty="0"/>
              <a:t>Anterior abdominal wall.</a:t>
            </a:r>
          </a:p>
          <a:p>
            <a:pPr marL="342900" indent="-342900">
              <a:buFont typeface="+mj-lt"/>
              <a:buAutoNum type="arabicParenR"/>
            </a:pPr>
            <a:r>
              <a:rPr lang="en-GB" dirty="0"/>
              <a:t>Left pleura &amp; lung.</a:t>
            </a:r>
          </a:p>
          <a:p>
            <a:pPr marL="342900" indent="-342900">
              <a:buFont typeface="+mj-lt"/>
              <a:buAutoNum type="arabicParenR"/>
            </a:pPr>
            <a:r>
              <a:rPr lang="en-GB" dirty="0">
                <a:solidFill>
                  <a:schemeClr val="accent6"/>
                </a:solidFill>
              </a:rPr>
              <a:t>Diaphragm.</a:t>
            </a:r>
          </a:p>
          <a:p>
            <a:pPr marL="342900" indent="-342900">
              <a:buFont typeface="+mj-lt"/>
              <a:buAutoNum type="arabicParenR"/>
            </a:pPr>
            <a:r>
              <a:rPr lang="en-GB" dirty="0">
                <a:solidFill>
                  <a:schemeClr val="bg1">
                    <a:lumMod val="65000"/>
                  </a:schemeClr>
                </a:solidFill>
              </a:rPr>
              <a:t>Left lobe of the liver.</a:t>
            </a:r>
          </a:p>
          <a:p>
            <a:pPr marL="342900" indent="-342900">
              <a:buFont typeface="+mj-lt"/>
              <a:buAutoNum type="arabicParenR"/>
            </a:pPr>
            <a:r>
              <a:rPr lang="en-GB" dirty="0">
                <a:solidFill>
                  <a:schemeClr val="bg1">
                    <a:lumMod val="65000"/>
                  </a:schemeClr>
                </a:solidFill>
              </a:rPr>
              <a:t>Left costal margin.</a:t>
            </a:r>
            <a:endParaRPr lang="en-GB" dirty="0"/>
          </a:p>
          <a:p>
            <a:endParaRPr lang="en-GB" dirty="0"/>
          </a:p>
          <a:p>
            <a:r>
              <a:rPr lang="en-GB" i="1" dirty="0"/>
              <a:t>Posteriorly</a:t>
            </a:r>
            <a:r>
              <a:rPr lang="en-GB" dirty="0"/>
              <a:t>:</a:t>
            </a:r>
          </a:p>
          <a:p>
            <a:pPr marL="342900" indent="-342900">
              <a:buAutoNum type="arabicParenR"/>
            </a:pPr>
            <a:r>
              <a:rPr lang="en-GB" dirty="0"/>
              <a:t>Lesser sac</a:t>
            </a:r>
          </a:p>
          <a:p>
            <a:pPr marL="342900" indent="-342900">
              <a:buFont typeface="+mj-lt"/>
              <a:buAutoNum type="arabicParenR"/>
            </a:pPr>
            <a:r>
              <a:rPr lang="en-GB" dirty="0">
                <a:solidFill>
                  <a:schemeClr val="accent2"/>
                </a:solidFill>
              </a:rPr>
              <a:t>Splenic artery</a:t>
            </a:r>
          </a:p>
          <a:p>
            <a:pPr marL="342900" indent="-342900">
              <a:buFont typeface="+mj-lt"/>
              <a:buAutoNum type="arabicParenR"/>
            </a:pPr>
            <a:r>
              <a:rPr lang="en-GB" dirty="0"/>
              <a:t>Pancreas</a:t>
            </a:r>
          </a:p>
          <a:p>
            <a:pPr marL="342900" indent="-342900">
              <a:buFont typeface="+mj-lt"/>
              <a:buAutoNum type="arabicParenR"/>
            </a:pPr>
            <a:r>
              <a:rPr lang="en-GB" dirty="0">
                <a:solidFill>
                  <a:schemeClr val="bg1">
                    <a:lumMod val="65000"/>
                  </a:schemeClr>
                </a:solidFill>
              </a:rPr>
              <a:t>Transverse mesocolon.</a:t>
            </a:r>
          </a:p>
          <a:p>
            <a:pPr marL="342900" indent="-342900">
              <a:buFont typeface="+mj-lt"/>
              <a:buAutoNum type="arabicParenR"/>
            </a:pPr>
            <a:r>
              <a:rPr lang="en-GB" dirty="0">
                <a:solidFill>
                  <a:schemeClr val="bg1">
                    <a:lumMod val="65000"/>
                  </a:schemeClr>
                </a:solidFill>
              </a:rPr>
              <a:t>Transverse colon.</a:t>
            </a:r>
          </a:p>
          <a:p>
            <a:pPr marL="342900" indent="-342900">
              <a:buFont typeface="+mj-lt"/>
              <a:buAutoNum type="arabicParenR"/>
            </a:pPr>
            <a:r>
              <a:rPr lang="en-GB" dirty="0">
                <a:solidFill>
                  <a:schemeClr val="bg1">
                    <a:lumMod val="65000"/>
                  </a:schemeClr>
                </a:solidFill>
              </a:rPr>
              <a:t>Left crus of diaphragm.</a:t>
            </a:r>
          </a:p>
          <a:p>
            <a:pPr marL="342900" indent="-342900">
              <a:buFont typeface="+mj-lt"/>
              <a:buAutoNum type="arabicParenR"/>
            </a:pPr>
            <a:r>
              <a:rPr lang="en-GB" dirty="0">
                <a:solidFill>
                  <a:schemeClr val="bg1">
                    <a:lumMod val="65000"/>
                  </a:schemeClr>
                </a:solidFill>
              </a:rPr>
              <a:t>Left suprarenal gland.</a:t>
            </a:r>
          </a:p>
          <a:p>
            <a:pPr marL="342900" indent="-342900">
              <a:buFont typeface="+mj-lt"/>
              <a:buAutoNum type="arabicParenR"/>
            </a:pPr>
            <a:r>
              <a:rPr lang="en-GB" dirty="0">
                <a:solidFill>
                  <a:schemeClr val="bg1">
                    <a:lumMod val="65000"/>
                  </a:schemeClr>
                </a:solidFill>
              </a:rPr>
              <a:t>Part of left kidney</a:t>
            </a:r>
          </a:p>
          <a:p>
            <a:pPr marL="342900" indent="-342900">
              <a:buFont typeface="+mj-lt"/>
              <a:buAutoNum type="arabicParenR"/>
            </a:pPr>
            <a:r>
              <a:rPr lang="en-GB" dirty="0">
                <a:solidFill>
                  <a:schemeClr val="bg1">
                    <a:lumMod val="65000"/>
                  </a:schemeClr>
                </a:solidFill>
              </a:rPr>
              <a:t>Spleen</a:t>
            </a:r>
          </a:p>
        </p:txBody>
      </p:sp>
      <p:pic>
        <p:nvPicPr>
          <p:cNvPr id="1026" name="Picture 2" descr="Image result for stomach bed">
            <a:extLst>
              <a:ext uri="{FF2B5EF4-FFF2-40B4-BE49-F238E27FC236}">
                <a16:creationId xmlns:a16="http://schemas.microsoft.com/office/drawing/2014/main" xmlns="" id="{3587DB82-EF21-4831-A905-463123CF1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1"/>
          <a:stretch/>
        </p:blipFill>
        <p:spPr bwMode="auto">
          <a:xfrm>
            <a:off x="6293034" y="3690193"/>
            <a:ext cx="4844734" cy="2950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6E848248">
            <a:extLst>
              <a:ext uri="{FF2B5EF4-FFF2-40B4-BE49-F238E27FC236}">
                <a16:creationId xmlns:a16="http://schemas.microsoft.com/office/drawing/2014/main" xmlns="" id="{BE32E1A3-893E-4E33-AB40-70059D58FE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841" t="6801" r="24825" b="46407"/>
          <a:stretch>
            <a:fillRect/>
          </a:stretch>
        </p:blipFill>
        <p:spPr bwMode="auto">
          <a:xfrm>
            <a:off x="7441983" y="574167"/>
            <a:ext cx="3598473" cy="2682540"/>
          </a:xfrm>
          <a:prstGeom prst="rect">
            <a:avLst/>
          </a:prstGeom>
          <a:noFill/>
          <a:ln w="76200">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67301D06-A306-48BB-B40E-EAE8103B7BC0}"/>
              </a:ext>
            </a:extLst>
          </p:cNvPr>
          <p:cNvSpPr txBox="1"/>
          <p:nvPr/>
        </p:nvSpPr>
        <p:spPr>
          <a:xfrm>
            <a:off x="5462653" y="336064"/>
            <a:ext cx="1266693" cy="584775"/>
          </a:xfrm>
          <a:prstGeom prst="rect">
            <a:avLst/>
          </a:prstGeom>
          <a:noFill/>
        </p:spPr>
        <p:txBody>
          <a:bodyPr wrap="none" rtlCol="0">
            <a:spAutoFit/>
          </a:bodyPr>
          <a:lstStyle/>
          <a:p>
            <a:r>
              <a:rPr lang="en-GB" sz="3200" dirty="0"/>
              <a:t>Case 2</a:t>
            </a:r>
          </a:p>
        </p:txBody>
      </p:sp>
    </p:spTree>
    <p:extLst>
      <p:ext uri="{BB962C8B-B14F-4D97-AF65-F5344CB8AC3E}">
        <p14:creationId xmlns:p14="http://schemas.microsoft.com/office/powerpoint/2010/main" val="169592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828" y="1305341"/>
            <a:ext cx="11210468" cy="646331"/>
          </a:xfrm>
          <a:prstGeom prst="rect">
            <a:avLst/>
          </a:prstGeom>
        </p:spPr>
        <p:txBody>
          <a:bodyPr wrap="square">
            <a:spAutoFit/>
          </a:bodyPr>
          <a:lstStyle/>
          <a:p>
            <a:r>
              <a:rPr lang="en-US" b="1" i="0" u="none" strike="noStrike" baseline="0" dirty="0">
                <a:solidFill>
                  <a:srgbClr val="000000"/>
                </a:solidFill>
              </a:rPr>
              <a:t>A 55-year- old woman develops a hiatal hernia in which the fundus of the stomach protrudes through the esophageal hiatus of the diaphragm into the thorax.</a:t>
            </a:r>
          </a:p>
        </p:txBody>
      </p:sp>
      <p:pic>
        <p:nvPicPr>
          <p:cNvPr id="3" name="Picture 2"/>
          <p:cNvPicPr>
            <a:picLocks noChangeAspect="1"/>
          </p:cNvPicPr>
          <p:nvPr/>
        </p:nvPicPr>
        <p:blipFill>
          <a:blip r:embed="rId3"/>
          <a:stretch>
            <a:fillRect/>
          </a:stretch>
        </p:blipFill>
        <p:spPr>
          <a:xfrm>
            <a:off x="7762598" y="2047939"/>
            <a:ext cx="3746915" cy="4057600"/>
          </a:xfrm>
          <a:prstGeom prst="rect">
            <a:avLst/>
          </a:prstGeom>
        </p:spPr>
      </p:pic>
      <p:sp>
        <p:nvSpPr>
          <p:cNvPr id="4" name="TextBox 3">
            <a:extLst>
              <a:ext uri="{FF2B5EF4-FFF2-40B4-BE49-F238E27FC236}">
                <a16:creationId xmlns:a16="http://schemas.microsoft.com/office/drawing/2014/main" xmlns="" id="{D991DC4C-2E72-471D-99FD-D38CB7F9DC25}"/>
              </a:ext>
            </a:extLst>
          </p:cNvPr>
          <p:cNvSpPr txBox="1"/>
          <p:nvPr/>
        </p:nvSpPr>
        <p:spPr>
          <a:xfrm>
            <a:off x="5462653" y="336064"/>
            <a:ext cx="1266693" cy="584775"/>
          </a:xfrm>
          <a:prstGeom prst="rect">
            <a:avLst/>
          </a:prstGeom>
          <a:noFill/>
        </p:spPr>
        <p:txBody>
          <a:bodyPr wrap="none" rtlCol="0">
            <a:spAutoFit/>
          </a:bodyPr>
          <a:lstStyle/>
          <a:p>
            <a:r>
              <a:rPr lang="en-GB" sz="3200" dirty="0"/>
              <a:t>Case 3</a:t>
            </a:r>
          </a:p>
        </p:txBody>
      </p:sp>
      <p:sp>
        <p:nvSpPr>
          <p:cNvPr id="5" name="Rectangle 4">
            <a:extLst>
              <a:ext uri="{FF2B5EF4-FFF2-40B4-BE49-F238E27FC236}">
                <a16:creationId xmlns:a16="http://schemas.microsoft.com/office/drawing/2014/main" xmlns="" id="{42C840C4-DA2B-4D1A-AFE5-D42D5015032C}"/>
              </a:ext>
            </a:extLst>
          </p:cNvPr>
          <p:cNvSpPr/>
          <p:nvPr/>
        </p:nvSpPr>
        <p:spPr>
          <a:xfrm>
            <a:off x="497828" y="2245669"/>
            <a:ext cx="6886946" cy="3693319"/>
          </a:xfrm>
          <a:prstGeom prst="rect">
            <a:avLst/>
          </a:prstGeom>
        </p:spPr>
        <p:txBody>
          <a:bodyPr wrap="square">
            <a:spAutoFit/>
          </a:bodyPr>
          <a:lstStyle/>
          <a:p>
            <a:pPr marL="400050" lvl="0" indent="-400050">
              <a:buFont typeface="+mj-lt"/>
              <a:buAutoNum type="romanUcPeriod"/>
            </a:pPr>
            <a:r>
              <a:rPr lang="en-US" b="1" dirty="0">
                <a:solidFill>
                  <a:srgbClr val="000000"/>
                </a:solidFill>
              </a:rPr>
              <a:t> What is the level of the esophageal opening of the diaphragm? </a:t>
            </a:r>
          </a:p>
          <a:p>
            <a:pPr marL="357188" lvl="0"/>
            <a:r>
              <a:rPr lang="en-US" dirty="0">
                <a:solidFill>
                  <a:prstClr val="black"/>
                </a:solidFill>
              </a:rPr>
              <a:t>Thoracic 10.</a:t>
            </a:r>
          </a:p>
          <a:p>
            <a:pPr lvl="0"/>
            <a:endParaRPr lang="en-US" dirty="0">
              <a:solidFill>
                <a:srgbClr val="000000"/>
              </a:solidFill>
            </a:endParaRPr>
          </a:p>
          <a:p>
            <a:pPr marL="400050" lvl="0" indent="-400050">
              <a:buFont typeface="+mj-lt"/>
              <a:buAutoNum type="romanUcPeriod" startAt="2"/>
            </a:pPr>
            <a:r>
              <a:rPr lang="en-US" b="1" dirty="0">
                <a:solidFill>
                  <a:srgbClr val="000000"/>
                </a:solidFill>
              </a:rPr>
              <a:t>What structure is at great risk of injury during surgical repair in this case?</a:t>
            </a:r>
            <a:endParaRPr lang="en-US" b="1" dirty="0">
              <a:solidFill>
                <a:srgbClr val="FF9A00"/>
              </a:solidFill>
            </a:endParaRPr>
          </a:p>
          <a:p>
            <a:pPr marL="357188" lvl="0"/>
            <a:r>
              <a:rPr lang="en-US" dirty="0">
                <a:solidFill>
                  <a:srgbClr val="FFC000"/>
                </a:solidFill>
              </a:rPr>
              <a:t>Vagus nerve</a:t>
            </a:r>
            <a:r>
              <a:rPr lang="en-US" dirty="0">
                <a:solidFill>
                  <a:srgbClr val="980000"/>
                </a:solidFill>
              </a:rPr>
              <a:t>. </a:t>
            </a:r>
          </a:p>
          <a:p>
            <a:pPr marL="357188" lvl="0"/>
            <a:r>
              <a:rPr lang="en-US" dirty="0">
                <a:solidFill>
                  <a:schemeClr val="bg1">
                    <a:lumMod val="50000"/>
                  </a:schemeClr>
                </a:solidFill>
              </a:rPr>
              <a:t>More accurate to say: </a:t>
            </a:r>
            <a:r>
              <a:rPr lang="en-US" dirty="0">
                <a:solidFill>
                  <a:schemeClr val="accent3"/>
                </a:solidFill>
              </a:rPr>
              <a:t>anterior gastric (left vagus) </a:t>
            </a:r>
            <a:r>
              <a:rPr lang="en-US" dirty="0">
                <a:solidFill>
                  <a:schemeClr val="bg1">
                    <a:lumMod val="50000"/>
                  </a:schemeClr>
                </a:solidFill>
              </a:rPr>
              <a:t>and</a:t>
            </a:r>
            <a:r>
              <a:rPr lang="en-US" dirty="0">
                <a:solidFill>
                  <a:schemeClr val="accent3"/>
                </a:solidFill>
              </a:rPr>
              <a:t> posterior gastric (right vagus)</a:t>
            </a:r>
          </a:p>
          <a:p>
            <a:pPr lvl="0"/>
            <a:endParaRPr lang="en-US" dirty="0">
              <a:solidFill>
                <a:srgbClr val="980000"/>
              </a:solidFill>
            </a:endParaRPr>
          </a:p>
          <a:p>
            <a:pPr marL="400050" lvl="0" indent="-400050">
              <a:buFont typeface="+mj-lt"/>
              <a:buAutoNum type="romanUcPeriod" startAt="3"/>
            </a:pPr>
            <a:r>
              <a:rPr lang="en-US" b="1" dirty="0">
                <a:solidFill>
                  <a:srgbClr val="000000"/>
                </a:solidFill>
              </a:rPr>
              <a:t>Enumerate 2 other structure that pass through the esophageal opening of the diaphragm? </a:t>
            </a:r>
          </a:p>
          <a:p>
            <a:pPr marL="715963" lvl="0" indent="-357188">
              <a:buClr>
                <a:schemeClr val="tx1"/>
              </a:buClr>
              <a:buFont typeface="+mj-lt"/>
              <a:buAutoNum type="arabicParenR"/>
            </a:pPr>
            <a:r>
              <a:rPr lang="en-US" dirty="0">
                <a:solidFill>
                  <a:srgbClr val="980000"/>
                </a:solidFill>
              </a:rPr>
              <a:t>Branches of left gastric vessels. </a:t>
            </a:r>
          </a:p>
          <a:p>
            <a:pPr marL="715963" lvl="0" indent="-357188">
              <a:buClr>
                <a:schemeClr val="tx1"/>
              </a:buClr>
              <a:buFont typeface="+mj-lt"/>
              <a:buAutoNum type="arabicParenR"/>
            </a:pPr>
            <a:r>
              <a:rPr lang="en-US" dirty="0">
                <a:solidFill>
                  <a:srgbClr val="92D050"/>
                </a:solidFill>
              </a:rPr>
              <a:t>lymph vessels</a:t>
            </a:r>
            <a:r>
              <a:rPr lang="en-US" dirty="0">
                <a:solidFill>
                  <a:srgbClr val="980000"/>
                </a:solidFill>
              </a:rPr>
              <a:t>.</a:t>
            </a:r>
            <a:endParaRPr lang="en-US" dirty="0">
              <a:solidFill>
                <a:prstClr val="black"/>
              </a:solidFill>
            </a:endParaRPr>
          </a:p>
        </p:txBody>
      </p:sp>
    </p:spTree>
    <p:extLst>
      <p:ext uri="{BB962C8B-B14F-4D97-AF65-F5344CB8AC3E}">
        <p14:creationId xmlns:p14="http://schemas.microsoft.com/office/powerpoint/2010/main" val="224968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045" y="1005851"/>
            <a:ext cx="10878175" cy="3970318"/>
          </a:xfrm>
          <a:prstGeom prst="rect">
            <a:avLst/>
          </a:prstGeom>
        </p:spPr>
        <p:txBody>
          <a:bodyPr wrap="square">
            <a:spAutoFit/>
          </a:bodyPr>
          <a:lstStyle/>
          <a:p>
            <a:r>
              <a:rPr lang="en-US" b="1" i="0" u="none" strike="noStrike" baseline="0" dirty="0"/>
              <a:t>A heavy smoker 50-year old man has an upper abdominal pain and heartburn that on and off for several months. 2 weeks ago he vomited dark blood. Gastroscopy examination revealed peptic ulcer.</a:t>
            </a:r>
          </a:p>
          <a:p>
            <a:endParaRPr lang="en-US" b="1" i="0" u="none" strike="noStrike" baseline="0" dirty="0"/>
          </a:p>
          <a:p>
            <a:pPr marL="400050" indent="-400050">
              <a:buFont typeface="+mj-lt"/>
              <a:buAutoNum type="romanUcPeriod"/>
            </a:pPr>
            <a:r>
              <a:rPr lang="en-US" b="1" i="0" u="none" strike="noStrike" baseline="0" dirty="0"/>
              <a:t>Identify</a:t>
            </a:r>
            <a:r>
              <a:rPr lang="en-US" b="0" i="0" u="none" strike="noStrike" baseline="0" dirty="0"/>
              <a:t> </a:t>
            </a:r>
          </a:p>
          <a:p>
            <a:pPr marL="715963" indent="-342900">
              <a:buFont typeface="+mj-lt"/>
              <a:buAutoNum type="alphaUcPeriod"/>
            </a:pPr>
            <a:r>
              <a:rPr lang="en-US" b="0" i="0" u="none" strike="noStrike" baseline="0" dirty="0"/>
              <a:t>Cardiac orifice.</a:t>
            </a:r>
          </a:p>
          <a:p>
            <a:pPr marL="715963" indent="-342900">
              <a:buFont typeface="+mj-lt"/>
              <a:buAutoNum type="alphaUcPeriod"/>
            </a:pPr>
            <a:r>
              <a:rPr lang="en-US" b="0" i="0" u="none" strike="noStrike" baseline="0" dirty="0"/>
              <a:t>Pylorus. </a:t>
            </a:r>
          </a:p>
          <a:p>
            <a:pPr marL="715963" indent="-342900">
              <a:buFont typeface="+mj-lt"/>
              <a:buAutoNum type="alphaUcPeriod"/>
            </a:pPr>
            <a:r>
              <a:rPr lang="en-US" b="0" i="0" u="none" strike="noStrike" baseline="0" dirty="0"/>
              <a:t>Fundus.</a:t>
            </a:r>
          </a:p>
          <a:p>
            <a:pPr marL="342900" indent="-342900">
              <a:buFont typeface="+mj-lt"/>
              <a:buAutoNum type="alphaUcPeriod"/>
            </a:pPr>
            <a:endParaRPr lang="en-US" b="0" i="0" u="none" strike="noStrike" baseline="0" dirty="0"/>
          </a:p>
          <a:p>
            <a:pPr marL="400050" indent="-400050">
              <a:buFont typeface="+mj-lt"/>
              <a:buAutoNum type="romanUcPeriod" startAt="2"/>
            </a:pPr>
            <a:r>
              <a:rPr lang="en-US" b="1" i="0" u="none" strike="noStrike" baseline="0" dirty="0"/>
              <a:t>List 4 arteries supplying the stomach. </a:t>
            </a:r>
          </a:p>
          <a:p>
            <a:pPr marL="715963" indent="-342900">
              <a:buClr>
                <a:schemeClr val="tx1"/>
              </a:buClr>
              <a:buFont typeface="+mj-lt"/>
              <a:buAutoNum type="arabicParenR"/>
            </a:pPr>
            <a:r>
              <a:rPr lang="en-US" b="0" i="0" u="none" strike="noStrike" baseline="0" dirty="0">
                <a:solidFill>
                  <a:srgbClr val="C00000"/>
                </a:solidFill>
              </a:rPr>
              <a:t>Left gastric.</a:t>
            </a:r>
          </a:p>
          <a:p>
            <a:pPr marL="715963" indent="-342900">
              <a:buClr>
                <a:schemeClr val="tx1"/>
              </a:buClr>
              <a:buFont typeface="+mj-lt"/>
              <a:buAutoNum type="arabicParenR"/>
            </a:pPr>
            <a:r>
              <a:rPr lang="en-US" b="0" i="0" u="none" strike="noStrike" baseline="0" dirty="0">
                <a:solidFill>
                  <a:srgbClr val="C00000"/>
                </a:solidFill>
              </a:rPr>
              <a:t>Right gastric.</a:t>
            </a:r>
          </a:p>
          <a:p>
            <a:pPr marL="715963" indent="-342900">
              <a:buClr>
                <a:schemeClr val="tx1"/>
              </a:buClr>
              <a:buFont typeface="+mj-lt"/>
              <a:buAutoNum type="arabicParenR"/>
            </a:pPr>
            <a:r>
              <a:rPr lang="en-US" b="0" i="0" u="none" strike="noStrike" baseline="0" dirty="0">
                <a:solidFill>
                  <a:srgbClr val="C00000"/>
                </a:solidFill>
              </a:rPr>
              <a:t>Left gastroepiploic.</a:t>
            </a:r>
          </a:p>
          <a:p>
            <a:pPr marL="715963" indent="-342900">
              <a:buClr>
                <a:schemeClr val="tx1"/>
              </a:buClr>
              <a:buFont typeface="+mj-lt"/>
              <a:buAutoNum type="arabicParenR"/>
            </a:pPr>
            <a:r>
              <a:rPr lang="en-US" b="0" i="0" u="none" strike="noStrike" baseline="0" dirty="0">
                <a:solidFill>
                  <a:srgbClr val="C00000"/>
                </a:solidFill>
              </a:rPr>
              <a:t>Right gastroepiploic.</a:t>
            </a:r>
          </a:p>
          <a:p>
            <a:pPr marL="715963" indent="-342900">
              <a:buClr>
                <a:schemeClr val="tx1"/>
              </a:buClr>
              <a:buFont typeface="+mj-lt"/>
              <a:buAutoNum type="arabicParenR"/>
            </a:pPr>
            <a:r>
              <a:rPr lang="en-US" b="0" i="0" u="none" strike="noStrike" baseline="0" dirty="0">
                <a:solidFill>
                  <a:srgbClr val="C00000"/>
                </a:solidFill>
              </a:rPr>
              <a:t>Short gastric</a:t>
            </a:r>
            <a:endParaRPr lang="en-US" dirty="0">
              <a:solidFill>
                <a:srgbClr val="C00000"/>
              </a:solidFill>
            </a:endParaRPr>
          </a:p>
        </p:txBody>
      </p:sp>
      <p:sp>
        <p:nvSpPr>
          <p:cNvPr id="4" name="TextBox 3">
            <a:extLst>
              <a:ext uri="{FF2B5EF4-FFF2-40B4-BE49-F238E27FC236}">
                <a16:creationId xmlns:a16="http://schemas.microsoft.com/office/drawing/2014/main" xmlns="" id="{681B8A09-E24B-433A-9011-8C1E87000306}"/>
              </a:ext>
            </a:extLst>
          </p:cNvPr>
          <p:cNvSpPr txBox="1"/>
          <p:nvPr/>
        </p:nvSpPr>
        <p:spPr>
          <a:xfrm>
            <a:off x="5462653" y="336064"/>
            <a:ext cx="1266693" cy="584775"/>
          </a:xfrm>
          <a:prstGeom prst="rect">
            <a:avLst/>
          </a:prstGeom>
          <a:noFill/>
        </p:spPr>
        <p:txBody>
          <a:bodyPr wrap="none" rtlCol="0">
            <a:spAutoFit/>
          </a:bodyPr>
          <a:lstStyle/>
          <a:p>
            <a:r>
              <a:rPr lang="en-GB" sz="3200" dirty="0"/>
              <a:t>Case 4</a:t>
            </a:r>
          </a:p>
        </p:txBody>
      </p:sp>
      <p:grpSp>
        <p:nvGrpSpPr>
          <p:cNvPr id="5" name="Group 4">
            <a:extLst>
              <a:ext uri="{FF2B5EF4-FFF2-40B4-BE49-F238E27FC236}">
                <a16:creationId xmlns:a16="http://schemas.microsoft.com/office/drawing/2014/main" xmlns="" id="{043D6204-848E-49FF-A3EE-512F8B3D76DD}"/>
              </a:ext>
            </a:extLst>
          </p:cNvPr>
          <p:cNvGrpSpPr/>
          <p:nvPr/>
        </p:nvGrpSpPr>
        <p:grpSpPr>
          <a:xfrm>
            <a:off x="8219439" y="1841125"/>
            <a:ext cx="3387781" cy="2705295"/>
            <a:chOff x="8550299" y="1964117"/>
            <a:chExt cx="3387781" cy="2705295"/>
          </a:xfrm>
        </p:grpSpPr>
        <p:pic>
          <p:nvPicPr>
            <p:cNvPr id="2050" name="Picture 2" descr="Image result for stomach">
              <a:extLst>
                <a:ext uri="{FF2B5EF4-FFF2-40B4-BE49-F238E27FC236}">
                  <a16:creationId xmlns:a16="http://schemas.microsoft.com/office/drawing/2014/main" xmlns="" id="{054C41F3-B8A1-4010-BD09-12201B772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99" y="1964117"/>
              <a:ext cx="3227571" cy="2399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7CD728F-D815-4EFA-B94B-F9267195ACB9}"/>
                </a:ext>
              </a:extLst>
            </p:cNvPr>
            <p:cNvSpPr/>
            <p:nvPr/>
          </p:nvSpPr>
          <p:spPr>
            <a:xfrm>
              <a:off x="9455130" y="2286297"/>
              <a:ext cx="340158" cy="400110"/>
            </a:xfrm>
            <a:prstGeom prst="rect">
              <a:avLst/>
            </a:prstGeom>
            <a:noFill/>
          </p:spPr>
          <p:txBody>
            <a:bodyPr wrap="none" lIns="91440" tIns="45720" rIns="91440" bIns="45720">
              <a:spAutoFit/>
            </a:bodyPr>
            <a:lstStyle/>
            <a:p>
              <a:pPr algn="ctr"/>
              <a:r>
                <a:rPr lang="en-US" sz="2000" b="1" dirty="0">
                  <a:ln w="0"/>
                </a:rPr>
                <a:t>A</a:t>
              </a:r>
              <a:endParaRPr lang="en-US" sz="2000" b="1" cap="none" spc="0" dirty="0">
                <a:ln w="0"/>
                <a:solidFill>
                  <a:schemeClr val="tx1"/>
                </a:solidFill>
              </a:endParaRPr>
            </a:p>
          </p:txBody>
        </p:sp>
        <p:cxnSp>
          <p:nvCxnSpPr>
            <p:cNvPr id="7" name="Straight Arrow Connector 6">
              <a:extLst>
                <a:ext uri="{FF2B5EF4-FFF2-40B4-BE49-F238E27FC236}">
                  <a16:creationId xmlns:a16="http://schemas.microsoft.com/office/drawing/2014/main" xmlns="" id="{C1EECA85-4D05-4FD2-8C3E-FFE6F9AAEC16}"/>
                </a:ext>
              </a:extLst>
            </p:cNvPr>
            <p:cNvCxnSpPr>
              <a:cxnSpLocks/>
            </p:cNvCxnSpPr>
            <p:nvPr/>
          </p:nvCxnSpPr>
          <p:spPr>
            <a:xfrm>
              <a:off x="9795288" y="2596315"/>
              <a:ext cx="551347" cy="180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BD226227-12A7-4521-9378-383B155546C3}"/>
                </a:ext>
              </a:extLst>
            </p:cNvPr>
            <p:cNvCxnSpPr>
              <a:cxnSpLocks/>
            </p:cNvCxnSpPr>
            <p:nvPr/>
          </p:nvCxnSpPr>
          <p:spPr>
            <a:xfrm flipH="1">
              <a:off x="11315950" y="2176670"/>
              <a:ext cx="302893" cy="3997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C7DF3D74-8636-402B-B3C9-891838612522}"/>
                </a:ext>
              </a:extLst>
            </p:cNvPr>
            <p:cNvSpPr/>
            <p:nvPr/>
          </p:nvSpPr>
          <p:spPr>
            <a:xfrm>
              <a:off x="11617159" y="1964117"/>
              <a:ext cx="320921" cy="400110"/>
            </a:xfrm>
            <a:prstGeom prst="rect">
              <a:avLst/>
            </a:prstGeom>
            <a:noFill/>
          </p:spPr>
          <p:txBody>
            <a:bodyPr wrap="none" lIns="91440" tIns="45720" rIns="91440" bIns="45720">
              <a:spAutoFit/>
            </a:bodyPr>
            <a:lstStyle/>
            <a:p>
              <a:pPr algn="ctr"/>
              <a:r>
                <a:rPr lang="en-US" sz="2000" b="1" dirty="0">
                  <a:ln w="0"/>
                </a:rPr>
                <a:t>C</a:t>
              </a:r>
              <a:endParaRPr lang="en-US" sz="2000" b="1" cap="none" spc="0" dirty="0">
                <a:ln w="0"/>
                <a:solidFill>
                  <a:schemeClr val="tx1"/>
                </a:solidFill>
              </a:endParaRPr>
            </a:p>
          </p:txBody>
        </p:sp>
        <p:cxnSp>
          <p:nvCxnSpPr>
            <p:cNvPr id="15" name="Straight Arrow Connector 14">
              <a:extLst>
                <a:ext uri="{FF2B5EF4-FFF2-40B4-BE49-F238E27FC236}">
                  <a16:creationId xmlns:a16="http://schemas.microsoft.com/office/drawing/2014/main" xmlns="" id="{2D2913E4-E533-485F-83FA-6AA1E96F7188}"/>
                </a:ext>
              </a:extLst>
            </p:cNvPr>
            <p:cNvCxnSpPr>
              <a:cxnSpLocks/>
            </p:cNvCxnSpPr>
            <p:nvPr/>
          </p:nvCxnSpPr>
          <p:spPr>
            <a:xfrm flipV="1">
              <a:off x="9400344" y="3975652"/>
              <a:ext cx="0" cy="3180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FD5A810-1847-4702-8F74-E5F9175A90E6}"/>
                </a:ext>
              </a:extLst>
            </p:cNvPr>
            <p:cNvSpPr/>
            <p:nvPr/>
          </p:nvSpPr>
          <p:spPr>
            <a:xfrm>
              <a:off x="9255036" y="4269302"/>
              <a:ext cx="328936" cy="400110"/>
            </a:xfrm>
            <a:prstGeom prst="rect">
              <a:avLst/>
            </a:prstGeom>
            <a:noFill/>
          </p:spPr>
          <p:txBody>
            <a:bodyPr wrap="none" lIns="91440" tIns="45720" rIns="91440" bIns="45720">
              <a:spAutoFit/>
            </a:bodyPr>
            <a:lstStyle/>
            <a:p>
              <a:pPr algn="ctr"/>
              <a:r>
                <a:rPr lang="en-US" sz="2000" b="1" cap="none" spc="0" dirty="0">
                  <a:ln w="0"/>
                  <a:solidFill>
                    <a:schemeClr val="tx1"/>
                  </a:solidFill>
                </a:rPr>
                <a:t>B</a:t>
              </a:r>
            </a:p>
          </p:txBody>
        </p:sp>
      </p:grpSp>
      <p:pic>
        <p:nvPicPr>
          <p:cNvPr id="13" name="Picture 12" descr="E:\dad\Student Gray\4. Abdomen\F66122-004-f060.jpg">
            <a:extLst>
              <a:ext uri="{FF2B5EF4-FFF2-40B4-BE49-F238E27FC236}">
                <a16:creationId xmlns:a16="http://schemas.microsoft.com/office/drawing/2014/main" xmlns="" id="{244401BF-5C6F-4155-ABCD-1E1BCEE6B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640" y="4401245"/>
            <a:ext cx="4085473" cy="23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19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AFE6890-7CD0-4D79-90F1-9654F65E90F1}"/>
              </a:ext>
            </a:extLst>
          </p:cNvPr>
          <p:cNvSpPr txBox="1"/>
          <p:nvPr/>
        </p:nvSpPr>
        <p:spPr>
          <a:xfrm>
            <a:off x="3702942" y="166325"/>
            <a:ext cx="4612673" cy="461665"/>
          </a:xfrm>
          <a:prstGeom prst="rect">
            <a:avLst/>
          </a:prstGeom>
          <a:noFill/>
        </p:spPr>
        <p:txBody>
          <a:bodyPr wrap="none" rtlCol="0">
            <a:spAutoFit/>
          </a:bodyPr>
          <a:lstStyle/>
          <a:p>
            <a:r>
              <a:rPr lang="en-GB" sz="2400" i="1" dirty="0">
                <a:solidFill>
                  <a:schemeClr val="bg1">
                    <a:lumMod val="50000"/>
                  </a:schemeClr>
                </a:solidFill>
              </a:rPr>
              <a:t>This slide was added by </a:t>
            </a:r>
            <a:r>
              <a:rPr lang="en-GB" sz="2400" i="1" dirty="0" err="1">
                <a:solidFill>
                  <a:schemeClr val="bg1">
                    <a:lumMod val="50000"/>
                  </a:schemeClr>
                </a:solidFill>
              </a:rPr>
              <a:t>Dr.</a:t>
            </a:r>
            <a:r>
              <a:rPr lang="en-GB" sz="2400" i="1" dirty="0">
                <a:solidFill>
                  <a:schemeClr val="bg1">
                    <a:lumMod val="50000"/>
                  </a:schemeClr>
                </a:solidFill>
              </a:rPr>
              <a:t> </a:t>
            </a:r>
            <a:r>
              <a:rPr lang="en-GB" sz="2400" i="1" dirty="0" err="1">
                <a:solidFill>
                  <a:schemeClr val="bg1">
                    <a:lumMod val="50000"/>
                  </a:schemeClr>
                </a:solidFill>
              </a:rPr>
              <a:t>Jameela</a:t>
            </a:r>
            <a:endParaRPr lang="en-GB" sz="2400" i="1" dirty="0">
              <a:solidFill>
                <a:schemeClr val="bg1">
                  <a:lumMod val="50000"/>
                </a:schemeClr>
              </a:solidFill>
            </a:endParaRPr>
          </a:p>
        </p:txBody>
      </p:sp>
      <p:sp>
        <p:nvSpPr>
          <p:cNvPr id="8" name="TextBox 7">
            <a:extLst>
              <a:ext uri="{FF2B5EF4-FFF2-40B4-BE49-F238E27FC236}">
                <a16:creationId xmlns:a16="http://schemas.microsoft.com/office/drawing/2014/main" xmlns="" id="{27155044-9452-4EF1-A12C-C0FD285A4896}"/>
              </a:ext>
            </a:extLst>
          </p:cNvPr>
          <p:cNvSpPr txBox="1"/>
          <p:nvPr/>
        </p:nvSpPr>
        <p:spPr>
          <a:xfrm>
            <a:off x="434008" y="859593"/>
            <a:ext cx="6245087" cy="5663089"/>
          </a:xfrm>
          <a:prstGeom prst="rect">
            <a:avLst/>
          </a:prstGeom>
          <a:noFill/>
        </p:spPr>
        <p:txBody>
          <a:bodyPr wrap="square" numCol="1" rtlCol="0">
            <a:spAutoFit/>
          </a:bodyPr>
          <a:lstStyle/>
          <a:p>
            <a:pPr marL="400050" indent="-400050">
              <a:buFont typeface="+mj-lt"/>
              <a:buAutoNum type="romanUcPeriod"/>
            </a:pPr>
            <a:r>
              <a:rPr lang="en-GB" b="1" dirty="0"/>
              <a:t>Enumerate the structures posterior to the head of pancreas.</a:t>
            </a:r>
          </a:p>
          <a:p>
            <a:pPr lvl="1"/>
            <a:r>
              <a:rPr lang="en-GB" sz="1600" dirty="0"/>
              <a:t>Bile duct and</a:t>
            </a:r>
            <a:r>
              <a:rPr lang="en-GB" sz="1600" dirty="0">
                <a:solidFill>
                  <a:schemeClr val="accent1"/>
                </a:solidFill>
              </a:rPr>
              <a:t> portal vein</a:t>
            </a:r>
          </a:p>
          <a:p>
            <a:pPr lvl="1"/>
            <a:endParaRPr lang="en-GB" sz="1200" b="1" dirty="0"/>
          </a:p>
          <a:p>
            <a:pPr marL="400050" indent="-400050">
              <a:buFont typeface="+mj-lt"/>
              <a:buAutoNum type="romanUcPeriod"/>
            </a:pPr>
            <a:r>
              <a:rPr lang="en-GB" b="1" dirty="0"/>
              <a:t>What are the arteries supplying the transverse colon &amp; their origin.</a:t>
            </a:r>
          </a:p>
          <a:p>
            <a:pPr lvl="1"/>
            <a:r>
              <a:rPr lang="en-GB" sz="1600" dirty="0">
                <a:solidFill>
                  <a:schemeClr val="accent2"/>
                </a:solidFill>
              </a:rPr>
              <a:t>Superior mesenteric artery </a:t>
            </a:r>
            <a:r>
              <a:rPr lang="en-GB" sz="1600" dirty="0"/>
              <a:t>(from midgut) and </a:t>
            </a:r>
            <a:r>
              <a:rPr lang="en-GB" sz="1600" dirty="0">
                <a:solidFill>
                  <a:schemeClr val="accent2"/>
                </a:solidFill>
              </a:rPr>
              <a:t>inferior mesenteric artery </a:t>
            </a:r>
            <a:r>
              <a:rPr lang="en-GB" sz="1600" dirty="0"/>
              <a:t>(from hind gut)</a:t>
            </a:r>
          </a:p>
          <a:p>
            <a:pPr lvl="1"/>
            <a:endParaRPr lang="en-GB" sz="1200" b="1" dirty="0"/>
          </a:p>
          <a:p>
            <a:pPr marL="400050" indent="-400050">
              <a:buFont typeface="+mj-lt"/>
              <a:buAutoNum type="romanUcPeriod"/>
            </a:pPr>
            <a:r>
              <a:rPr lang="en-GB" b="1" dirty="0"/>
              <a:t>What are the sites of the </a:t>
            </a:r>
            <a:r>
              <a:rPr lang="en-GB" b="1" dirty="0" err="1"/>
              <a:t>esophageal</a:t>
            </a:r>
            <a:r>
              <a:rPr lang="en-GB" b="1" dirty="0"/>
              <a:t> constrictions?</a:t>
            </a:r>
          </a:p>
          <a:p>
            <a:pPr marL="800100" lvl="1" indent="-342900">
              <a:buFont typeface="+mj-lt"/>
              <a:buAutoNum type="arabicPeriod"/>
            </a:pPr>
            <a:r>
              <a:rPr lang="en-GB" sz="1600" dirty="0"/>
              <a:t>The first (pharyngo-</a:t>
            </a:r>
            <a:r>
              <a:rPr lang="en-GB" sz="1600" dirty="0" err="1"/>
              <a:t>esophageal</a:t>
            </a:r>
            <a:r>
              <a:rPr lang="en-GB" sz="1600" dirty="0"/>
              <a:t>) is at the junction with the pharynx.</a:t>
            </a:r>
          </a:p>
          <a:p>
            <a:pPr marL="800100" lvl="1" indent="-342900">
              <a:buFont typeface="+mj-lt"/>
              <a:buAutoNum type="arabicPeriod"/>
            </a:pPr>
            <a:r>
              <a:rPr lang="en-GB" sz="1600" dirty="0"/>
              <a:t>The second (</a:t>
            </a:r>
            <a:r>
              <a:rPr lang="en-GB" sz="1600" dirty="0" err="1"/>
              <a:t>aortobronchial</a:t>
            </a:r>
            <a:r>
              <a:rPr lang="en-GB" sz="1600" dirty="0"/>
              <a:t>) is at the crossing with the aortic arch and the left main bronchus.</a:t>
            </a:r>
          </a:p>
          <a:p>
            <a:pPr marL="800100" lvl="1" indent="-342900">
              <a:buFont typeface="+mj-lt"/>
              <a:buAutoNum type="arabicPeriod"/>
            </a:pPr>
            <a:r>
              <a:rPr lang="en-GB" sz="1600" dirty="0"/>
              <a:t>The third (diaphragmatic) is at the junction with the stomach.</a:t>
            </a:r>
          </a:p>
          <a:p>
            <a:pPr lvl="1"/>
            <a:endParaRPr lang="en-GB" sz="1200" dirty="0"/>
          </a:p>
          <a:p>
            <a:pPr marL="400050" indent="-400050">
              <a:buFont typeface="+mj-lt"/>
              <a:buAutoNum type="romanUcPeriod"/>
            </a:pPr>
            <a:r>
              <a:rPr lang="en-GB" b="1" dirty="0"/>
              <a:t>Describe the relations of the spleen.</a:t>
            </a:r>
          </a:p>
          <a:p>
            <a:pPr lvl="1"/>
            <a:r>
              <a:rPr lang="en-GB" sz="1600" u="sng" dirty="0"/>
              <a:t>Anteriorly</a:t>
            </a:r>
            <a:r>
              <a:rPr lang="en-GB" sz="1600" dirty="0"/>
              <a:t>: Stomach, tail of pancreas, left colic flexure &amp; left kidney</a:t>
            </a:r>
          </a:p>
          <a:p>
            <a:pPr lvl="1"/>
            <a:r>
              <a:rPr lang="en-GB" sz="1600" u="sng" dirty="0"/>
              <a:t>Posteriorly</a:t>
            </a:r>
            <a:r>
              <a:rPr lang="en-GB" sz="1600" dirty="0"/>
              <a:t>: </a:t>
            </a:r>
            <a:r>
              <a:rPr lang="en-GB" sz="1600" dirty="0">
                <a:solidFill>
                  <a:schemeClr val="accent6"/>
                </a:solidFill>
              </a:rPr>
              <a:t>Diaphragm</a:t>
            </a:r>
            <a:r>
              <a:rPr lang="en-GB" sz="1600" dirty="0"/>
              <a:t>, that separates it from the left pleura  (left </a:t>
            </a:r>
            <a:r>
              <a:rPr lang="en-GB" sz="1600" dirty="0" err="1"/>
              <a:t>costo</a:t>
            </a:r>
            <a:r>
              <a:rPr lang="en-GB" sz="1600" dirty="0"/>
              <a:t>-diaphragmatic recess), left lung &amp; 9, 10 &amp; 11 ribs.</a:t>
            </a:r>
          </a:p>
          <a:p>
            <a:pPr lvl="1"/>
            <a:r>
              <a:rPr lang="en-GB" sz="1600" u="sng" dirty="0"/>
              <a:t>Inferiorly</a:t>
            </a:r>
            <a:r>
              <a:rPr lang="en-GB" sz="1600" dirty="0"/>
              <a:t>: left colic flexure</a:t>
            </a:r>
          </a:p>
          <a:p>
            <a:pPr lvl="1"/>
            <a:r>
              <a:rPr lang="en-GB" sz="1600" u="sng" dirty="0"/>
              <a:t>Medially</a:t>
            </a:r>
            <a:r>
              <a:rPr lang="en-GB" sz="1600" dirty="0"/>
              <a:t>: left kidney</a:t>
            </a:r>
          </a:p>
        </p:txBody>
      </p:sp>
      <p:graphicFrame>
        <p:nvGraphicFramePr>
          <p:cNvPr id="4" name="Table 3">
            <a:extLst>
              <a:ext uri="{FF2B5EF4-FFF2-40B4-BE49-F238E27FC236}">
                <a16:creationId xmlns:a16="http://schemas.microsoft.com/office/drawing/2014/main" xmlns="" id="{EE8F115E-8C56-4935-AA1B-5A15705FF66D}"/>
              </a:ext>
            </a:extLst>
          </p:cNvPr>
          <p:cNvGraphicFramePr>
            <a:graphicFrameLocks noGrp="1"/>
          </p:cNvGraphicFramePr>
          <p:nvPr>
            <p:extLst>
              <p:ext uri="{D42A27DB-BD31-4B8C-83A1-F6EECF244321}">
                <p14:modId xmlns:p14="http://schemas.microsoft.com/office/powerpoint/2010/main" val="1256915156"/>
              </p:ext>
            </p:extLst>
          </p:nvPr>
        </p:nvGraphicFramePr>
        <p:xfrm>
          <a:off x="6864627" y="1454835"/>
          <a:ext cx="5022573" cy="4195606"/>
        </p:xfrm>
        <a:graphic>
          <a:graphicData uri="http://schemas.openxmlformats.org/drawingml/2006/table">
            <a:tbl>
              <a:tblPr firstRow="1" bandRow="1">
                <a:tableStyleId>{5940675A-B579-460E-94D1-54222C63F5DA}</a:tableStyleId>
              </a:tblPr>
              <a:tblGrid>
                <a:gridCol w="1171934">
                  <a:extLst>
                    <a:ext uri="{9D8B030D-6E8A-4147-A177-3AD203B41FA5}">
                      <a16:colId xmlns:a16="http://schemas.microsoft.com/office/drawing/2014/main" xmlns="" val="1337556529"/>
                    </a:ext>
                  </a:extLst>
                </a:gridCol>
                <a:gridCol w="3850639">
                  <a:extLst>
                    <a:ext uri="{9D8B030D-6E8A-4147-A177-3AD203B41FA5}">
                      <a16:colId xmlns:a16="http://schemas.microsoft.com/office/drawing/2014/main" xmlns="" val="1267382787"/>
                    </a:ext>
                  </a:extLst>
                </a:gridCol>
              </a:tblGrid>
              <a:tr h="342724">
                <a:tc>
                  <a:txBody>
                    <a:bodyPr/>
                    <a:lstStyle/>
                    <a:p>
                      <a:pPr algn="ctr">
                        <a:lnSpc>
                          <a:spcPct val="90000"/>
                        </a:lnSpc>
                      </a:pPr>
                      <a:r>
                        <a:rPr lang="en-GB" sz="1400" dirty="0"/>
                        <a:t>Level </a:t>
                      </a:r>
                    </a:p>
                  </a:txBody>
                  <a:tcPr>
                    <a:solidFill>
                      <a:schemeClr val="accent5"/>
                    </a:solidFill>
                  </a:tcPr>
                </a:tc>
                <a:tc>
                  <a:txBody>
                    <a:bodyPr/>
                    <a:lstStyle/>
                    <a:p>
                      <a:pPr algn="ctr">
                        <a:lnSpc>
                          <a:spcPct val="90000"/>
                        </a:lnSpc>
                      </a:pPr>
                      <a:r>
                        <a:rPr lang="en-GB" sz="1400" dirty="0"/>
                        <a:t>Surface Anatomy</a:t>
                      </a:r>
                    </a:p>
                  </a:txBody>
                  <a:tcPr>
                    <a:solidFill>
                      <a:schemeClr val="accent5"/>
                    </a:solidFill>
                  </a:tcPr>
                </a:tc>
                <a:extLst>
                  <a:ext uri="{0D108BD9-81ED-4DB2-BD59-A6C34878D82A}">
                    <a16:rowId xmlns:a16="http://schemas.microsoft.com/office/drawing/2014/main" xmlns="" val="3033640877"/>
                  </a:ext>
                </a:extLst>
              </a:tr>
              <a:tr h="525142">
                <a:tc>
                  <a:txBody>
                    <a:bodyPr/>
                    <a:lstStyle/>
                    <a:p>
                      <a:pPr marL="0" marR="0" lvl="0" indent="0" algn="l" defTabSz="500704" rtl="0" eaLnBrk="1" fontAlgn="auto" latinLnBrk="0" hangingPunct="1">
                        <a:lnSpc>
                          <a:spcPct val="90000"/>
                        </a:lnSpc>
                        <a:spcBef>
                          <a:spcPts val="0"/>
                        </a:spcBef>
                        <a:spcAft>
                          <a:spcPts val="0"/>
                        </a:spcAft>
                        <a:buClrTx/>
                        <a:buSzTx/>
                        <a:buFontTx/>
                        <a:buNone/>
                        <a:tabLst/>
                        <a:defRPr/>
                      </a:pPr>
                      <a:r>
                        <a:rPr lang="en-US" sz="1400" b="1" dirty="0"/>
                        <a:t>5</a:t>
                      </a:r>
                      <a:r>
                        <a:rPr lang="en-US" sz="1400" b="1" baseline="30000" dirty="0"/>
                        <a:t>th</a:t>
                      </a:r>
                      <a:r>
                        <a:rPr lang="en-US" sz="1400" dirty="0"/>
                        <a:t> </a:t>
                      </a:r>
                      <a:r>
                        <a:rPr lang="en-US" sz="1100" dirty="0"/>
                        <a:t>Intercostal Space</a:t>
                      </a:r>
                      <a:endParaRPr lang="en-GB" sz="1400" dirty="0"/>
                    </a:p>
                  </a:txBody>
                  <a:tcPr>
                    <a:solidFill>
                      <a:schemeClr val="bg1"/>
                    </a:solidFill>
                  </a:tcPr>
                </a:tc>
                <a:tc>
                  <a:txBody>
                    <a:bodyPr/>
                    <a:lstStyle/>
                    <a:p>
                      <a:pPr>
                        <a:lnSpc>
                          <a:spcPct val="90000"/>
                        </a:lnSpc>
                      </a:pPr>
                      <a:r>
                        <a:rPr lang="en-US" sz="1400" dirty="0"/>
                        <a:t>Stomach fundus </a:t>
                      </a:r>
                      <a:endParaRPr lang="en-GB" sz="1400" dirty="0"/>
                    </a:p>
                  </a:txBody>
                  <a:tcPr>
                    <a:solidFill>
                      <a:schemeClr val="bg1"/>
                    </a:solidFill>
                  </a:tcPr>
                </a:tc>
                <a:extLst>
                  <a:ext uri="{0D108BD9-81ED-4DB2-BD59-A6C34878D82A}">
                    <a16:rowId xmlns:a16="http://schemas.microsoft.com/office/drawing/2014/main" xmlns="" val="3614194090"/>
                  </a:ext>
                </a:extLst>
              </a:tr>
              <a:tr h="574892">
                <a:tc>
                  <a:txBody>
                    <a:bodyPr/>
                    <a:lstStyle/>
                    <a:p>
                      <a:pPr>
                        <a:lnSpc>
                          <a:spcPct val="90000"/>
                        </a:lnSpc>
                      </a:pPr>
                      <a:r>
                        <a:rPr lang="en-US" sz="1100" dirty="0"/>
                        <a:t>Tip of</a:t>
                      </a:r>
                      <a:r>
                        <a:rPr lang="en-US" sz="1400" dirty="0"/>
                        <a:t> </a:t>
                      </a:r>
                      <a:r>
                        <a:rPr lang="en-US" sz="1400" b="1" dirty="0"/>
                        <a:t>9</a:t>
                      </a:r>
                      <a:r>
                        <a:rPr lang="en-US" sz="1400" b="1" baseline="30000" dirty="0"/>
                        <a:t>th</a:t>
                      </a:r>
                      <a:r>
                        <a:rPr lang="en-US" sz="1400" dirty="0"/>
                        <a:t> </a:t>
                      </a:r>
                      <a:r>
                        <a:rPr lang="en-US" sz="1100" dirty="0"/>
                        <a:t>costal cartilage </a:t>
                      </a:r>
                      <a:endParaRPr lang="en-GB" sz="1400" dirty="0"/>
                    </a:p>
                  </a:txBody>
                  <a:tcPr>
                    <a:solidFill>
                      <a:schemeClr val="accent5">
                        <a:lumMod val="20000"/>
                        <a:lumOff val="80000"/>
                      </a:schemeClr>
                    </a:solidFill>
                  </a:tcPr>
                </a:tc>
                <a:tc>
                  <a:txBody>
                    <a:bodyPr/>
                    <a:lstStyle/>
                    <a:p>
                      <a:pPr>
                        <a:lnSpc>
                          <a:spcPct val="90000"/>
                        </a:lnSpc>
                      </a:pPr>
                      <a:r>
                        <a:rPr lang="en-US" sz="1400" dirty="0"/>
                        <a:t>Gallbladder Fundus comes in contact with anterior abdominal wall</a:t>
                      </a:r>
                      <a:endParaRPr lang="en-GB" sz="1400" dirty="0"/>
                    </a:p>
                  </a:txBody>
                  <a:tcPr>
                    <a:solidFill>
                      <a:schemeClr val="accent5">
                        <a:lumMod val="20000"/>
                        <a:lumOff val="80000"/>
                      </a:schemeClr>
                    </a:solidFill>
                  </a:tcPr>
                </a:tc>
                <a:extLst>
                  <a:ext uri="{0D108BD9-81ED-4DB2-BD59-A6C34878D82A}">
                    <a16:rowId xmlns:a16="http://schemas.microsoft.com/office/drawing/2014/main" xmlns="" val="2056049867"/>
                  </a:ext>
                </a:extLst>
              </a:tr>
              <a:tr h="342724">
                <a:tc>
                  <a:txBody>
                    <a:bodyPr/>
                    <a:lstStyle/>
                    <a:p>
                      <a:pPr>
                        <a:lnSpc>
                          <a:spcPct val="90000"/>
                        </a:lnSpc>
                      </a:pPr>
                      <a:r>
                        <a:rPr lang="en-US" sz="1400" b="1" dirty="0"/>
                        <a:t>T10</a:t>
                      </a:r>
                      <a:endParaRPr lang="en-GB" sz="1400" b="1" dirty="0"/>
                    </a:p>
                  </a:txBody>
                  <a:tcPr>
                    <a:solidFill>
                      <a:schemeClr val="bg1"/>
                    </a:solidFill>
                  </a:tcPr>
                </a:tc>
                <a:tc>
                  <a:txBody>
                    <a:bodyPr/>
                    <a:lstStyle/>
                    <a:p>
                      <a:pPr marL="0" marR="0" lvl="0" indent="0" algn="l" defTabSz="500704" rtl="0" eaLnBrk="1" fontAlgn="auto" latinLnBrk="0" hangingPunct="1">
                        <a:lnSpc>
                          <a:spcPct val="90000"/>
                        </a:lnSpc>
                        <a:spcBef>
                          <a:spcPts val="0"/>
                        </a:spcBef>
                        <a:spcAft>
                          <a:spcPts val="0"/>
                        </a:spcAft>
                        <a:buClrTx/>
                        <a:buSzTx/>
                        <a:buFontTx/>
                        <a:buNone/>
                        <a:tabLst/>
                        <a:defRPr/>
                      </a:pPr>
                      <a:r>
                        <a:rPr lang="en-US" sz="1400" dirty="0"/>
                        <a:t>(7</a:t>
                      </a:r>
                      <a:r>
                        <a:rPr lang="en-US" sz="1400" baseline="30000" dirty="0"/>
                        <a:t>th</a:t>
                      </a:r>
                      <a:r>
                        <a:rPr lang="en-US" sz="1400" dirty="0"/>
                        <a:t> Costal Cartilage) - Cardiac orifice</a:t>
                      </a:r>
                    </a:p>
                  </a:txBody>
                  <a:tcPr>
                    <a:solidFill>
                      <a:schemeClr val="bg1"/>
                    </a:solidFill>
                  </a:tcPr>
                </a:tc>
                <a:extLst>
                  <a:ext uri="{0D108BD9-81ED-4DB2-BD59-A6C34878D82A}">
                    <a16:rowId xmlns:a16="http://schemas.microsoft.com/office/drawing/2014/main" xmlns="" val="2432987650"/>
                  </a:ext>
                </a:extLst>
              </a:tr>
              <a:tr h="342724">
                <a:tc>
                  <a:txBody>
                    <a:bodyPr/>
                    <a:lstStyle/>
                    <a:p>
                      <a:pPr>
                        <a:lnSpc>
                          <a:spcPct val="90000"/>
                        </a:lnSpc>
                      </a:pPr>
                      <a:r>
                        <a:rPr lang="en-US" sz="1400" b="1" dirty="0"/>
                        <a:t>T12</a:t>
                      </a:r>
                      <a:endParaRPr lang="en-GB" sz="1400" b="1" dirty="0"/>
                    </a:p>
                  </a:txBody>
                  <a:tcPr>
                    <a:solidFill>
                      <a:schemeClr val="accent5">
                        <a:lumMod val="20000"/>
                        <a:lumOff val="80000"/>
                      </a:schemeClr>
                    </a:solidFill>
                  </a:tcPr>
                </a:tc>
                <a:tc>
                  <a:txBody>
                    <a:bodyPr/>
                    <a:lstStyle/>
                    <a:p>
                      <a:pPr marL="0" marR="0" lvl="0" indent="0" algn="l" defTabSz="500704" rtl="0" eaLnBrk="1" fontAlgn="auto" latinLnBrk="0" hangingPunct="1">
                        <a:lnSpc>
                          <a:spcPct val="90000"/>
                        </a:lnSpc>
                        <a:spcBef>
                          <a:spcPts val="0"/>
                        </a:spcBef>
                        <a:spcAft>
                          <a:spcPts val="0"/>
                        </a:spcAft>
                        <a:buClrTx/>
                        <a:buSzTx/>
                        <a:buFontTx/>
                        <a:buNone/>
                        <a:tabLst/>
                        <a:defRPr/>
                      </a:pPr>
                      <a:r>
                        <a:rPr lang="en-US" sz="1400" dirty="0"/>
                        <a:t>Pancreas (tail)</a:t>
                      </a:r>
                      <a:endParaRPr lang="en-GB" sz="1400" dirty="0"/>
                    </a:p>
                  </a:txBody>
                  <a:tcPr>
                    <a:solidFill>
                      <a:schemeClr val="accent5">
                        <a:lumMod val="20000"/>
                        <a:lumOff val="80000"/>
                      </a:schemeClr>
                    </a:solidFill>
                  </a:tcPr>
                </a:tc>
                <a:extLst>
                  <a:ext uri="{0D108BD9-81ED-4DB2-BD59-A6C34878D82A}">
                    <a16:rowId xmlns:a16="http://schemas.microsoft.com/office/drawing/2014/main" xmlns="" val="854068798"/>
                  </a:ext>
                </a:extLst>
              </a:tr>
              <a:tr h="1039228">
                <a:tc>
                  <a:txBody>
                    <a:bodyPr/>
                    <a:lstStyle/>
                    <a:p>
                      <a:pPr>
                        <a:lnSpc>
                          <a:spcPct val="90000"/>
                        </a:lnSpc>
                      </a:pPr>
                      <a:r>
                        <a:rPr lang="en-US" sz="1400" b="1" dirty="0"/>
                        <a:t>L1</a:t>
                      </a:r>
                      <a:endParaRPr lang="en-GB" sz="1400" b="1" dirty="0"/>
                    </a:p>
                  </a:txBody>
                  <a:tcPr>
                    <a:solidFill>
                      <a:schemeClr val="bg1"/>
                    </a:solidFill>
                  </a:tcPr>
                </a:tc>
                <a:tc>
                  <a:txBody>
                    <a:bodyPr/>
                    <a:lstStyle/>
                    <a:p>
                      <a:pPr>
                        <a:lnSpc>
                          <a:spcPct val="90000"/>
                        </a:lnSpc>
                      </a:pPr>
                      <a:r>
                        <a:rPr lang="en-US" sz="1400" dirty="0"/>
                        <a:t>Transpyloric plane – </a:t>
                      </a:r>
                    </a:p>
                    <a:p>
                      <a:pPr>
                        <a:lnSpc>
                          <a:spcPct val="90000"/>
                        </a:lnSpc>
                      </a:pPr>
                      <a:r>
                        <a:rPr lang="en-US" sz="1400" dirty="0"/>
                        <a:t>Stomach pylorus  - </a:t>
                      </a:r>
                    </a:p>
                    <a:p>
                      <a:pPr>
                        <a:lnSpc>
                          <a:spcPct val="90000"/>
                        </a:lnSpc>
                      </a:pPr>
                      <a:r>
                        <a:rPr lang="en-US" sz="1400" dirty="0"/>
                        <a:t>Pancreas (head, neck, body)</a:t>
                      </a:r>
                    </a:p>
                    <a:p>
                      <a:pPr>
                        <a:lnSpc>
                          <a:spcPct val="90000"/>
                        </a:lnSpc>
                      </a:pPr>
                      <a:r>
                        <a:rPr lang="en-US" sz="1400" dirty="0"/>
                        <a:t>Duodenum 1</a:t>
                      </a:r>
                      <a:r>
                        <a:rPr lang="en-US" sz="1400" baseline="30000" dirty="0"/>
                        <a:t>st</a:t>
                      </a:r>
                      <a:r>
                        <a:rPr lang="en-US" sz="1400" dirty="0"/>
                        <a:t> part (superior)</a:t>
                      </a:r>
                      <a:endParaRPr lang="en-GB" sz="1400" dirty="0"/>
                    </a:p>
                  </a:txBody>
                  <a:tcPr>
                    <a:solidFill>
                      <a:schemeClr val="bg1"/>
                    </a:solidFill>
                  </a:tcPr>
                </a:tc>
                <a:extLst>
                  <a:ext uri="{0D108BD9-81ED-4DB2-BD59-A6C34878D82A}">
                    <a16:rowId xmlns:a16="http://schemas.microsoft.com/office/drawing/2014/main" xmlns="" val="2378359809"/>
                  </a:ext>
                </a:extLst>
              </a:tr>
              <a:tr h="342724">
                <a:tc>
                  <a:txBody>
                    <a:bodyPr/>
                    <a:lstStyle/>
                    <a:p>
                      <a:pPr>
                        <a:lnSpc>
                          <a:spcPct val="90000"/>
                        </a:lnSpc>
                      </a:pPr>
                      <a:r>
                        <a:rPr lang="en-US" sz="1400" b="1" dirty="0"/>
                        <a:t>L1 </a:t>
                      </a:r>
                      <a:r>
                        <a:rPr lang="en-US" sz="1400" b="1" dirty="0">
                          <a:sym typeface="Wingdings" panose="05000000000000000000" pitchFamily="2" charset="2"/>
                        </a:rPr>
                        <a:t> L3</a:t>
                      </a:r>
                      <a:endParaRPr lang="en-GB" sz="1400" b="1" dirty="0"/>
                    </a:p>
                  </a:txBody>
                  <a:tcPr>
                    <a:solidFill>
                      <a:schemeClr val="accent5">
                        <a:lumMod val="20000"/>
                        <a:lumOff val="80000"/>
                      </a:schemeClr>
                    </a:solidFill>
                  </a:tcPr>
                </a:tc>
                <a:tc>
                  <a:txBody>
                    <a:bodyPr/>
                    <a:lstStyle/>
                    <a:p>
                      <a:pPr>
                        <a:lnSpc>
                          <a:spcPct val="90000"/>
                        </a:lnSpc>
                      </a:pPr>
                      <a:r>
                        <a:rPr lang="en-US" sz="1400" dirty="0"/>
                        <a:t>Duodenum 2</a:t>
                      </a:r>
                      <a:r>
                        <a:rPr lang="en-US" sz="1400" baseline="30000" dirty="0"/>
                        <a:t>nd</a:t>
                      </a:r>
                      <a:r>
                        <a:rPr lang="en-US" sz="1400" dirty="0"/>
                        <a:t> part (descending)</a:t>
                      </a:r>
                      <a:endParaRPr lang="en-GB" sz="1400" dirty="0"/>
                    </a:p>
                  </a:txBody>
                  <a:tcPr>
                    <a:solidFill>
                      <a:schemeClr val="accent5">
                        <a:lumMod val="20000"/>
                        <a:lumOff val="80000"/>
                      </a:schemeClr>
                    </a:solidFill>
                  </a:tcPr>
                </a:tc>
                <a:extLst>
                  <a:ext uri="{0D108BD9-81ED-4DB2-BD59-A6C34878D82A}">
                    <a16:rowId xmlns:a16="http://schemas.microsoft.com/office/drawing/2014/main" xmlns="" val="2157155252"/>
                  </a:ext>
                </a:extLst>
              </a:tr>
              <a:tr h="342724">
                <a:tc>
                  <a:txBody>
                    <a:bodyPr/>
                    <a:lstStyle/>
                    <a:p>
                      <a:pPr>
                        <a:lnSpc>
                          <a:spcPct val="90000"/>
                        </a:lnSpc>
                      </a:pPr>
                      <a:r>
                        <a:rPr lang="en-US" sz="1400" b="1" dirty="0"/>
                        <a:t>L3 </a:t>
                      </a:r>
                      <a:endParaRPr lang="en-GB" sz="1400" b="1" dirty="0"/>
                    </a:p>
                  </a:txBody>
                  <a:tcPr>
                    <a:solidFill>
                      <a:schemeClr val="bg1"/>
                    </a:solidFill>
                  </a:tcPr>
                </a:tc>
                <a:tc>
                  <a:txBody>
                    <a:bodyPr/>
                    <a:lstStyle/>
                    <a:p>
                      <a:pPr>
                        <a:lnSpc>
                          <a:spcPct val="90000"/>
                        </a:lnSpc>
                      </a:pPr>
                      <a:r>
                        <a:rPr lang="en-US" sz="1400" dirty="0"/>
                        <a:t>Subcostal plane - Duodenum 3</a:t>
                      </a:r>
                      <a:r>
                        <a:rPr lang="en-US" sz="1400" baseline="30000" dirty="0"/>
                        <a:t>rd</a:t>
                      </a:r>
                      <a:r>
                        <a:rPr lang="en-US" sz="1400" dirty="0"/>
                        <a:t> part (horizontal)</a:t>
                      </a:r>
                      <a:endParaRPr lang="en-GB" sz="1400" dirty="0"/>
                    </a:p>
                  </a:txBody>
                  <a:tcPr>
                    <a:solidFill>
                      <a:schemeClr val="bg1"/>
                    </a:solidFill>
                  </a:tcPr>
                </a:tc>
                <a:extLst>
                  <a:ext uri="{0D108BD9-81ED-4DB2-BD59-A6C34878D82A}">
                    <a16:rowId xmlns:a16="http://schemas.microsoft.com/office/drawing/2014/main" xmlns="" val="2028902216"/>
                  </a:ext>
                </a:extLst>
              </a:tr>
              <a:tr h="342724">
                <a:tc>
                  <a:txBody>
                    <a:bodyPr/>
                    <a:lstStyle/>
                    <a:p>
                      <a:pPr>
                        <a:lnSpc>
                          <a:spcPct val="90000"/>
                        </a:lnSpc>
                      </a:pPr>
                      <a:r>
                        <a:rPr lang="en-US" sz="1400" b="1" dirty="0"/>
                        <a:t>L3 </a:t>
                      </a:r>
                      <a:r>
                        <a:rPr lang="en-US" sz="1400" b="1" dirty="0">
                          <a:sym typeface="Wingdings" panose="05000000000000000000" pitchFamily="2" charset="2"/>
                        </a:rPr>
                        <a:t> L2</a:t>
                      </a:r>
                      <a:endParaRPr lang="en-GB" sz="1400" b="1" dirty="0"/>
                    </a:p>
                  </a:txBody>
                  <a:tcPr>
                    <a:solidFill>
                      <a:schemeClr val="accent5">
                        <a:lumMod val="20000"/>
                        <a:lumOff val="80000"/>
                      </a:schemeClr>
                    </a:solidFill>
                  </a:tcPr>
                </a:tc>
                <a:tc>
                  <a:txBody>
                    <a:bodyPr/>
                    <a:lstStyle/>
                    <a:p>
                      <a:pPr>
                        <a:lnSpc>
                          <a:spcPct val="90000"/>
                        </a:lnSpc>
                      </a:pPr>
                      <a:r>
                        <a:rPr lang="en-US" sz="1400" dirty="0"/>
                        <a:t>Duodenum 4</a:t>
                      </a:r>
                      <a:r>
                        <a:rPr lang="en-US" sz="1400" baseline="30000" dirty="0"/>
                        <a:t>th</a:t>
                      </a:r>
                      <a:r>
                        <a:rPr lang="en-US" sz="1400" dirty="0"/>
                        <a:t> part (ascending)</a:t>
                      </a:r>
                      <a:endParaRPr lang="en-GB" sz="1400" dirty="0"/>
                    </a:p>
                  </a:txBody>
                  <a:tcPr>
                    <a:solidFill>
                      <a:schemeClr val="accent5">
                        <a:lumMod val="20000"/>
                        <a:lumOff val="80000"/>
                      </a:schemeClr>
                    </a:solidFill>
                  </a:tcPr>
                </a:tc>
                <a:extLst>
                  <a:ext uri="{0D108BD9-81ED-4DB2-BD59-A6C34878D82A}">
                    <a16:rowId xmlns:a16="http://schemas.microsoft.com/office/drawing/2014/main" xmlns="" val="2716734360"/>
                  </a:ext>
                </a:extLst>
              </a:tr>
            </a:tbl>
          </a:graphicData>
        </a:graphic>
      </p:graphicFrame>
    </p:spTree>
    <p:extLst>
      <p:ext uri="{BB962C8B-B14F-4D97-AF65-F5344CB8AC3E}">
        <p14:creationId xmlns:p14="http://schemas.microsoft.com/office/powerpoint/2010/main" val="186465971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70C0"/>
      </a:accent1>
      <a:accent2>
        <a:srgbClr val="C00000"/>
      </a:accent2>
      <a:accent3>
        <a:srgbClr val="FFC000"/>
      </a:accent3>
      <a:accent4>
        <a:srgbClr val="92D050"/>
      </a:accent4>
      <a:accent5>
        <a:srgbClr val="954F72"/>
      </a:accent5>
      <a:accent6>
        <a:srgbClr val="96540C"/>
      </a:accent6>
      <a:hlink>
        <a:srgbClr val="954F72"/>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3645</TotalTime>
  <Words>1793</Words>
  <Application>Microsoft Macintosh PowerPoint</Application>
  <PresentationFormat>Widescreen</PresentationFormat>
  <Paragraphs>405</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Arabic Typesetting</vt:lpstr>
      <vt:lpstr>Arial</vt:lpstr>
      <vt:lpstr>Calibri</vt:lpstr>
      <vt:lpstr>Calibri Light</vt:lpstr>
      <vt:lpstr>Wingdings</vt:lpstr>
      <vt:lpstr>Office Theme</vt:lpstr>
      <vt:lpstr>OSPE GASTRONUTRITIONAL BLOCK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OSPE GASTRONUTRITIONAL BLOCK</dc:title>
  <dc:creator>Jawaher</dc:creator>
  <cp:lastModifiedBy>شوق</cp:lastModifiedBy>
  <cp:revision>83</cp:revision>
  <dcterms:created xsi:type="dcterms:W3CDTF">2017-12-21T07:42:13Z</dcterms:created>
  <dcterms:modified xsi:type="dcterms:W3CDTF">2017-12-31T10:50:41Z</dcterms:modified>
</cp:coreProperties>
</file>