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8" r:id="rId3"/>
    <p:sldId id="261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عبدالعزيز" initials="عبدالعزيز" lastIdx="2" clrIdx="0">
    <p:extLst>
      <p:ext uri="{19B8F6BF-5375-455C-9EA6-DF929625EA0E}">
        <p15:presenceInfo xmlns:p15="http://schemas.microsoft.com/office/powerpoint/2012/main" userId="عبدالعزي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3B3"/>
    <a:srgbClr val="FF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D5026E-45D3-45E0-B216-3EDEB71B7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78BEFA0-7E6E-411A-8AA4-A99352C9A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8AADC7-3B74-40A9-8496-3BA9C04D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A871-92F9-4045-B8C5-1837A5F1C911}" type="datetimeFigureOut">
              <a:rPr lang="en-GB" smtClean="0"/>
              <a:t>31/12/2017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93ACBB-01F0-44E9-818A-8434F4C53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0A166-1E7F-463C-8A79-F94440BF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DB22-0388-4660-99CB-20F8C641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675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0F515B-B5D3-47CB-AD0B-A97A88465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D337D52-0694-4F44-91C6-D009BFD2A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DACB6D-9F80-4A53-ACB6-E5B8F5182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A871-92F9-4045-B8C5-1837A5F1C911}" type="datetimeFigureOut">
              <a:rPr lang="en-GB" smtClean="0"/>
              <a:t>31/12/2017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38A589-2BAE-4385-87F2-46B6F0CE6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4F8F19-569E-4A5B-BEA5-83687DFB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DB22-0388-4660-99CB-20F8C641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25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E1DAF4B-FDA2-4F9E-A56D-3CE83EEB24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9E7E506-1E62-4CD3-8353-EC5736A53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9CD22F-673D-4918-958A-F5B11662F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A871-92F9-4045-B8C5-1837A5F1C911}" type="datetimeFigureOut">
              <a:rPr lang="en-GB" smtClean="0"/>
              <a:t>31/12/2017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25AD7A-D65B-486E-B65F-86AF05C1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6F92C7-34B7-4C7C-B38A-CCC8FC1C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DB22-0388-4660-99CB-20F8C641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23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D6BA0F-FB0D-4723-B63B-D14000C9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7A1667-FA8E-40F7-BC0E-CDF5AA4D9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350D80-8EB2-4A53-BF48-6E03D6688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A871-92F9-4045-B8C5-1837A5F1C911}" type="datetimeFigureOut">
              <a:rPr lang="en-GB" smtClean="0"/>
              <a:t>31/12/2017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3D868C-D0C3-4164-B167-B3E08706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133184-2488-4189-95A6-F5B12299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DB22-0388-4660-99CB-20F8C641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04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B5B9EB-5FFC-4EB9-9468-85F333CD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6AC48C-7C78-478B-A865-EF3EA1444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98074F-F363-4F7B-9A24-B55E428B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A871-92F9-4045-B8C5-1837A5F1C911}" type="datetimeFigureOut">
              <a:rPr lang="en-GB" smtClean="0"/>
              <a:t>31/12/2017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8A8DFB-47CB-415A-B8D5-E9F889DA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CE8095-1FE7-476F-A2F4-BC5948BEF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DB22-0388-4660-99CB-20F8C641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73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A33539-950C-45EB-B8D6-EDB33FA4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7EABE4-46E4-42A8-9EB7-9E154F914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18B2263-BE81-460E-9AA6-87D04B933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3807B42-D4F6-4885-8A66-8BEB19F1E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A871-92F9-4045-B8C5-1837A5F1C911}" type="datetimeFigureOut">
              <a:rPr lang="en-GB" smtClean="0"/>
              <a:t>31/12/2017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C5B330A-2A19-4360-B94D-3F31BDD58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FDD1C4-9333-4413-8D2D-BBC719F0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DB22-0388-4660-99CB-20F8C641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13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FCF0C-DAB0-446A-9871-0E7C5C6A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F681B68-76CC-4ED8-92A9-9BE905C56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477E9-4751-4A41-AFCE-4BF1F94D5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67DFF58-6E14-4D9F-B798-74D3FDD7F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380EC3D-C44E-471B-8B5B-16985367F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8344FCD-E5A6-4A57-85DE-AAACC0F1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A871-92F9-4045-B8C5-1837A5F1C911}" type="datetimeFigureOut">
              <a:rPr lang="en-GB" smtClean="0"/>
              <a:t>31/12/2017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AA9DA38-D32E-4419-A5EB-EA4C8234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4F3CE54-F3FF-4190-A69D-DA4B0B0F8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DB22-0388-4660-99CB-20F8C641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24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7F31FD-984D-4473-B9C9-88C943ED7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4001375-3BD4-4500-9BC4-40C68DB4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A871-92F9-4045-B8C5-1837A5F1C911}" type="datetimeFigureOut">
              <a:rPr lang="en-GB" smtClean="0"/>
              <a:t>31/12/2017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5B56820-3422-4F74-BFF9-CE53890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CD70697-5E15-4426-B318-A33149F71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DB22-0388-4660-99CB-20F8C641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21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9D8AC55-3672-441F-9B30-A7818213F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A871-92F9-4045-B8C5-1837A5F1C911}" type="datetimeFigureOut">
              <a:rPr lang="en-GB" smtClean="0"/>
              <a:t>31/12/2017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7ADBF5E-1898-4657-A93B-FBC7A971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52AF816-54F1-42B5-90BE-DC383F99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DB22-0388-4660-99CB-20F8C641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866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A7F49A-38AD-4C64-83BF-22CFA4F57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807B47-0B4B-4CFD-A141-12052E201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7722162-69A3-42F4-ADEE-62D81CFE3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23BBB9-D2EC-4C45-AFFF-B0A654888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A871-92F9-4045-B8C5-1837A5F1C911}" type="datetimeFigureOut">
              <a:rPr lang="en-GB" smtClean="0"/>
              <a:t>31/12/2017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46296C-08B9-445A-B0E4-7EA4EF4F5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DEA2AC-EA5B-4F54-9D6E-C61822B1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DB22-0388-4660-99CB-20F8C641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084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4E968E-F7FA-438F-9BC1-6675FBE8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3966A9C-BBF9-4BE7-B5D9-999CE180D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EDC5D33-0271-4C14-8D14-947231B21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25664A-2A15-41ED-A498-B3F6DC635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4A871-92F9-4045-B8C5-1837A5F1C911}" type="datetimeFigureOut">
              <a:rPr lang="en-GB" smtClean="0"/>
              <a:t>31/12/2017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CC87C04-531E-4914-9CA5-89E6F16B9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62C402F-A481-4EE2-96A8-C48FBE2E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ADB22-0388-4660-99CB-20F8C641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037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CC66C6-F0E5-463A-9864-3C6732FBF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7317BE-2211-4DED-9717-F62AD6AC4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9B531A-9D1C-44AE-90C7-369648E5D1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4A871-92F9-4045-B8C5-1837A5F1C911}" type="datetimeFigureOut">
              <a:rPr lang="en-GB" smtClean="0"/>
              <a:t>31/12/2017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2B7F28-7325-4822-821F-36950458C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C7BDCB-B2BC-4C96-AFE2-EB3DFAE0F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ADB22-0388-4660-99CB-20F8C64124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18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uPSw8n2E0XxrFmC_zx39saY0tahpPVgL/view?usp=shari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8C3CC56-65A8-41F8-9323-60504A3A0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401" y="0"/>
            <a:ext cx="2260600" cy="2260600"/>
          </a:xfrm>
          <a:prstGeom prst="rect">
            <a:avLst/>
          </a:prstGeom>
        </p:spPr>
      </p:pic>
      <p:pic>
        <p:nvPicPr>
          <p:cNvPr id="20" name="صورة 19" descr="صورة تحتوي على رسوم المتجهات&#10;&#10;وصف منشأ بثقة عالية">
            <a:extLst>
              <a:ext uri="{FF2B5EF4-FFF2-40B4-BE49-F238E27FC236}">
                <a16:creationId xmlns:a16="http://schemas.microsoft.com/office/drawing/2014/main" xmlns="" id="{AC7CB6C8-AAF8-4CA1-AC4C-CE458C803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994" y="1460605"/>
            <a:ext cx="3335363" cy="3335363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44FFB330-08DE-4B54-9CA6-0D82B65D9E3D}"/>
              </a:ext>
            </a:extLst>
          </p:cNvPr>
          <p:cNvSpPr txBox="1"/>
          <p:nvPr/>
        </p:nvSpPr>
        <p:spPr>
          <a:xfrm>
            <a:off x="2746982" y="5337439"/>
            <a:ext cx="6895389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4000" dirty="0" smtClean="0">
                <a:solidFill>
                  <a:srgbClr val="009999"/>
                </a:solidFill>
                <a:latin typeface="Cambria" panose="02040503050406030204" pitchFamily="18" charset="0"/>
              </a:rPr>
              <a:t>OSPE FILE (HAEMATOLOGY)</a:t>
            </a:r>
            <a:endParaRPr lang="ar-SA" sz="4000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235046B-B8BD-4773-A2A9-32F751103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38"/>
            <a:ext cx="25019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21BD6E-2278-4F98-8893-A87471D7544A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9D0AE0D-0A92-4BFC-905D-E3A61801A90E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52947B-023A-44EB-BE69-0C5E5369457D}"/>
              </a:ext>
            </a:extLst>
          </p:cNvPr>
          <p:cNvSpPr txBox="1"/>
          <p:nvPr/>
        </p:nvSpPr>
        <p:spPr>
          <a:xfrm>
            <a:off x="7234766" y="440807"/>
            <a:ext cx="44719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GB" dirty="0" err="1">
                <a:latin typeface="Cambria" panose="02040503050406030204" pitchFamily="18" charset="0"/>
              </a:rPr>
              <a:t>Hemoglobin</a:t>
            </a:r>
            <a:r>
              <a:rPr lang="en-GB" dirty="0">
                <a:latin typeface="Cambria" panose="02040503050406030204" pitchFamily="18" charset="0"/>
              </a:rPr>
              <a:t> electrophoresis 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A: absent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F: high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A2: low</a:t>
            </a:r>
          </a:p>
          <a:p>
            <a:r>
              <a:rPr lang="en-GB" dirty="0">
                <a:latin typeface="Cambria" panose="02040503050406030204" pitchFamily="18" charset="0"/>
              </a:rPr>
              <a:t>Abnormal </a:t>
            </a:r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: </a:t>
            </a:r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S high </a:t>
            </a:r>
            <a:r>
              <a:rPr lang="en-GB" dirty="0">
                <a:latin typeface="Cambria" panose="02040503050406030204" pitchFamily="18" charset="0"/>
                <a:sym typeface="Wingdings" panose="05000000000000000000" pitchFamily="2" charset="2"/>
              </a:rPr>
              <a:t> sickle cell disease</a:t>
            </a:r>
            <a:endParaRPr lang="en-GB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Sickle </a:t>
            </a:r>
            <a:r>
              <a:rPr lang="en-US" dirty="0">
                <a:latin typeface="Cambria" panose="02040503050406030204" pitchFamily="18" charset="0"/>
              </a:rPr>
              <a:t>cell anemia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disease</a:t>
            </a:r>
            <a:r>
              <a:rPr lang="en-US" dirty="0">
                <a:latin typeface="Cambria" panose="02040503050406030204" pitchFamily="18" charset="0"/>
              </a:rPr>
              <a:t> with alpha thalassemia </a:t>
            </a:r>
          </a:p>
          <a:p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with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high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</a:rPr>
              <a:t>Hb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F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US" dirty="0">
                <a:latin typeface="Cambria" panose="02040503050406030204" pitchFamily="18" charset="0"/>
              </a:rPr>
              <a:t>Solubility test</a:t>
            </a:r>
          </a:p>
          <a:p>
            <a:r>
              <a:rPr lang="en-US" dirty="0">
                <a:latin typeface="Cambria" panose="02040503050406030204" pitchFamily="18" charset="0"/>
              </a:rPr>
              <a:t>Blood smear</a:t>
            </a:r>
          </a:p>
          <a:p>
            <a:r>
              <a:rPr lang="en-US" dirty="0">
                <a:latin typeface="Cambria" panose="02040503050406030204" pitchFamily="18" charset="0"/>
              </a:rPr>
              <a:t>Genetic study</a:t>
            </a:r>
          </a:p>
          <a:p>
            <a:r>
              <a:rPr lang="en-US" dirty="0">
                <a:latin typeface="Cambria" panose="02040503050406030204" pitchFamily="18" charset="0"/>
              </a:rPr>
              <a:t>Family study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A84E139-3892-4BAF-B596-5F8A81DA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52" t="18841" r="24348" b="10374"/>
          <a:stretch/>
        </p:blipFill>
        <p:spPr>
          <a:xfrm>
            <a:off x="516835" y="751345"/>
            <a:ext cx="6400800" cy="507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DFF7B5-4D1B-4A38-A74B-B3A005D31D75}"/>
              </a:ext>
            </a:extLst>
          </p:cNvPr>
          <p:cNvSpPr txBox="1"/>
          <p:nvPr/>
        </p:nvSpPr>
        <p:spPr>
          <a:xfrm>
            <a:off x="7194222" y="1266039"/>
            <a:ext cx="49977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GB" dirty="0" err="1">
                <a:latin typeface="Cambria" panose="02040503050406030204" pitchFamily="18" charset="0"/>
              </a:rPr>
              <a:t>Hemoglobin</a:t>
            </a:r>
            <a:r>
              <a:rPr lang="en-GB" dirty="0">
                <a:latin typeface="Cambria" panose="02040503050406030204" pitchFamily="18" charset="0"/>
              </a:rPr>
              <a:t> electrophoresis 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A: normal 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F: absent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A2: normal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Normal electrophoresis </a:t>
            </a:r>
            <a:r>
              <a:rPr lang="en-US" dirty="0" smtClean="0">
                <a:solidFill>
                  <a:srgbClr val="00B050"/>
                </a:solidFill>
                <a:latin typeface="Cambria" panose="02040503050406030204" pitchFamily="18" charset="0"/>
              </a:rPr>
              <a:t>(even with </a:t>
            </a:r>
            <a:r>
              <a:rPr lang="en-US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HbF</a:t>
            </a:r>
            <a:r>
              <a:rPr lang="en-US" dirty="0" smtClean="0">
                <a:solidFill>
                  <a:srgbClr val="00B050"/>
                </a:solidFill>
                <a:latin typeface="Cambria" panose="02040503050406030204" pitchFamily="18" charset="0"/>
              </a:rPr>
              <a:t> absence)</a:t>
            </a:r>
            <a:endParaRPr lang="en-US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US" dirty="0">
                <a:latin typeface="Cambria" panose="02040503050406030204" pitchFamily="18" charset="0"/>
              </a:rPr>
              <a:t>NONE</a:t>
            </a:r>
            <a:endParaRPr lang="en-GB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981D4F4-6CBB-422C-8216-585BE091C738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80AACB2-70FC-4509-96F5-9DED36315ED0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1824BF8-1A9B-48D7-A53B-1DF01D08D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1" t="14927" r="24023" b="14493"/>
          <a:stretch/>
        </p:blipFill>
        <p:spPr>
          <a:xfrm>
            <a:off x="705678" y="831020"/>
            <a:ext cx="6380922" cy="484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8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21BD6E-2278-4F98-8893-A87471D7544A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9D0AE0D-0A92-4BFC-905D-E3A61801A90E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52947B-023A-44EB-BE69-0C5E5369457D}"/>
              </a:ext>
            </a:extLst>
          </p:cNvPr>
          <p:cNvSpPr txBox="1"/>
          <p:nvPr/>
        </p:nvSpPr>
        <p:spPr>
          <a:xfrm>
            <a:off x="7133166" y="751344"/>
            <a:ext cx="44719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GB" dirty="0" err="1">
                <a:latin typeface="Cambria" panose="02040503050406030204" pitchFamily="18" charset="0"/>
              </a:rPr>
              <a:t>Hemoglobin</a:t>
            </a:r>
            <a:r>
              <a:rPr lang="en-GB" dirty="0">
                <a:latin typeface="Cambria" panose="02040503050406030204" pitchFamily="18" charset="0"/>
              </a:rPr>
              <a:t> electrophoresis 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A: absent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F: high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A2: normal</a:t>
            </a:r>
          </a:p>
          <a:p>
            <a:r>
              <a:rPr lang="en-GB" dirty="0">
                <a:latin typeface="Cambria" panose="02040503050406030204" pitchFamily="18" charset="0"/>
              </a:rPr>
              <a:t>Abnormal </a:t>
            </a:r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: </a:t>
            </a:r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S high </a:t>
            </a:r>
            <a:r>
              <a:rPr lang="en-GB" dirty="0">
                <a:latin typeface="Cambria" panose="02040503050406030204" pitchFamily="18" charset="0"/>
                <a:sym typeface="Wingdings" panose="05000000000000000000" pitchFamily="2" charset="2"/>
              </a:rPr>
              <a:t> sickle cell disease</a:t>
            </a:r>
            <a:endParaRPr lang="en-GB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Sickle </a:t>
            </a:r>
            <a:r>
              <a:rPr lang="en-US" dirty="0">
                <a:latin typeface="Cambria" panose="02040503050406030204" pitchFamily="18" charset="0"/>
              </a:rPr>
              <a:t>cell anemia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disease,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with high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</a:rPr>
              <a:t>Hb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F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US" dirty="0">
                <a:latin typeface="Cambria" panose="02040503050406030204" pitchFamily="18" charset="0"/>
              </a:rPr>
              <a:t>Solubility test</a:t>
            </a:r>
          </a:p>
          <a:p>
            <a:r>
              <a:rPr lang="en-US" dirty="0">
                <a:latin typeface="Cambria" panose="02040503050406030204" pitchFamily="18" charset="0"/>
              </a:rPr>
              <a:t>Blood smear</a:t>
            </a:r>
          </a:p>
          <a:p>
            <a:r>
              <a:rPr lang="en-US" dirty="0">
                <a:latin typeface="Cambria" panose="02040503050406030204" pitchFamily="18" charset="0"/>
              </a:rPr>
              <a:t>Genetic study</a:t>
            </a:r>
          </a:p>
          <a:p>
            <a:r>
              <a:rPr lang="en-US" dirty="0">
                <a:latin typeface="Cambria" panose="02040503050406030204" pitchFamily="18" charset="0"/>
              </a:rPr>
              <a:t>Family study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B9A5A5-0E13-445C-A9BB-586E6A94B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78" t="20435" r="25163" b="9556"/>
          <a:stretch/>
        </p:blipFill>
        <p:spPr>
          <a:xfrm>
            <a:off x="586910" y="844825"/>
            <a:ext cx="6261652" cy="480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F1BD8B0-E7DF-46CA-BB8D-C2143EC85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42" t="22172" r="23989" b="10412"/>
          <a:stretch/>
        </p:blipFill>
        <p:spPr>
          <a:xfrm>
            <a:off x="462337" y="560500"/>
            <a:ext cx="6421348" cy="54761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7D47A8-27F2-4D3F-91A3-78EA16584F6C}"/>
              </a:ext>
            </a:extLst>
          </p:cNvPr>
          <p:cNvSpPr txBox="1"/>
          <p:nvPr/>
        </p:nvSpPr>
        <p:spPr>
          <a:xfrm>
            <a:off x="7450666" y="759406"/>
            <a:ext cx="4471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US" dirty="0">
                <a:latin typeface="Cambria" panose="02040503050406030204" pitchFamily="18" charset="0"/>
              </a:rPr>
              <a:t>B</a:t>
            </a:r>
            <a:r>
              <a:rPr lang="en-GB" dirty="0" err="1">
                <a:latin typeface="Cambria" panose="02040503050406030204" pitchFamily="18" charset="0"/>
              </a:rPr>
              <a:t>lood</a:t>
            </a:r>
            <a:r>
              <a:rPr lang="en-GB" dirty="0">
                <a:latin typeface="Cambria" panose="02040503050406030204" pitchFamily="18" charset="0"/>
              </a:rPr>
              <a:t> smear/film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Sickled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cells</a:t>
            </a:r>
          </a:p>
          <a:p>
            <a:r>
              <a:rPr lang="en-US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Target cells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Basophil</a:t>
            </a:r>
          </a:p>
          <a:p>
            <a:r>
              <a:rPr lang="en-US" dirty="0" smtClean="0">
                <a:solidFill>
                  <a:srgbClr val="7030A0"/>
                </a:solidFill>
                <a:latin typeface="Cambria" panose="02040503050406030204" pitchFamily="18" charset="0"/>
              </a:rPr>
              <a:t>Lymphocyte</a:t>
            </a:r>
            <a:endParaRPr lang="en-US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Sickle </a:t>
            </a:r>
            <a:r>
              <a:rPr lang="en-US" dirty="0">
                <a:latin typeface="Cambria" panose="02040503050406030204" pitchFamily="18" charset="0"/>
              </a:rPr>
              <a:t>cell anemia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disease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US" dirty="0">
                <a:latin typeface="Cambria" panose="02040503050406030204" pitchFamily="18" charset="0"/>
              </a:rPr>
              <a:t>Solubility test</a:t>
            </a:r>
          </a:p>
          <a:p>
            <a:r>
              <a:rPr lang="en-US" dirty="0">
                <a:latin typeface="Cambria" panose="02040503050406030204" pitchFamily="18" charset="0"/>
              </a:rPr>
              <a:t>Hemoglobin electrophoresis</a:t>
            </a:r>
          </a:p>
          <a:p>
            <a:r>
              <a:rPr lang="en-US" dirty="0">
                <a:latin typeface="Cambria" panose="02040503050406030204" pitchFamily="18" charset="0"/>
              </a:rPr>
              <a:t>Genetic study</a:t>
            </a:r>
          </a:p>
          <a:p>
            <a:r>
              <a:rPr lang="en-US" dirty="0">
                <a:latin typeface="Cambria" panose="02040503050406030204" pitchFamily="18" charset="0"/>
              </a:rPr>
              <a:t>Family study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FC22854-A7A9-4476-9743-2EF441D5D1EA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03F2156-0F48-4774-9064-DCE1D24DECC4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شكل بيضاوي 5"/>
          <p:cNvSpPr/>
          <p:nvPr/>
        </p:nvSpPr>
        <p:spPr>
          <a:xfrm>
            <a:off x="5905500" y="2171424"/>
            <a:ext cx="7493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شكل بيضاوي 6"/>
          <p:cNvSpPr/>
          <p:nvPr/>
        </p:nvSpPr>
        <p:spPr>
          <a:xfrm>
            <a:off x="462337" y="4673600"/>
            <a:ext cx="744163" cy="6604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شكل بيضاوي 7"/>
          <p:cNvSpPr/>
          <p:nvPr/>
        </p:nvSpPr>
        <p:spPr>
          <a:xfrm>
            <a:off x="1923430" y="2692400"/>
            <a:ext cx="1010270" cy="994786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شكل بيضاوي 8"/>
          <p:cNvSpPr/>
          <p:nvPr/>
        </p:nvSpPr>
        <p:spPr>
          <a:xfrm>
            <a:off x="5363919" y="2692400"/>
            <a:ext cx="820981" cy="73286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0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7D47A8-27F2-4D3F-91A3-78EA16584F6C}"/>
              </a:ext>
            </a:extLst>
          </p:cNvPr>
          <p:cNvSpPr txBox="1"/>
          <p:nvPr/>
        </p:nvSpPr>
        <p:spPr>
          <a:xfrm>
            <a:off x="7155804" y="226795"/>
            <a:ext cx="5036195" cy="5706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US" dirty="0">
                <a:latin typeface="Cambria" panose="02040503050406030204" pitchFamily="18" charset="0"/>
              </a:rPr>
              <a:t>B</a:t>
            </a:r>
            <a:r>
              <a:rPr lang="en-GB" dirty="0" err="1">
                <a:latin typeface="Cambria" panose="02040503050406030204" pitchFamily="18" charset="0"/>
              </a:rPr>
              <a:t>lood</a:t>
            </a:r>
            <a:r>
              <a:rPr lang="en-GB" dirty="0">
                <a:latin typeface="Cambria" panose="02040503050406030204" pitchFamily="18" charset="0"/>
              </a:rPr>
              <a:t> smear/film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>
                <a:solidFill>
                  <a:srgbClr val="FF0000"/>
                </a:solidFill>
                <a:latin typeface="Cambria" panose="02040503050406030204" pitchFamily="18" charset="0"/>
              </a:rPr>
              <a:t>N</a:t>
            </a:r>
            <a:r>
              <a:rPr lang="en-GB" dirty="0" smtClean="0">
                <a:solidFill>
                  <a:srgbClr val="FF0000"/>
                </a:solidFill>
                <a:latin typeface="Cambria" panose="02040503050406030204" pitchFamily="18" charset="0"/>
              </a:rPr>
              <a:t>ucleated </a:t>
            </a:r>
            <a:r>
              <a:rPr lang="en-GB" dirty="0">
                <a:solidFill>
                  <a:srgbClr val="FF0000"/>
                </a:solidFill>
                <a:latin typeface="Cambria" panose="02040503050406030204" pitchFamily="18" charset="0"/>
              </a:rPr>
              <a:t>RBCs</a:t>
            </a:r>
          </a:p>
          <a:p>
            <a:r>
              <a:rPr lang="en-GB" dirty="0" err="1">
                <a:latin typeface="Cambria" panose="02040503050406030204" pitchFamily="18" charset="0"/>
              </a:rPr>
              <a:t>Hypochromsia</a:t>
            </a:r>
            <a:endParaRPr lang="en-GB" dirty="0">
              <a:latin typeface="Cambria" panose="02040503050406030204" pitchFamily="18" charset="0"/>
            </a:endParaRPr>
          </a:p>
          <a:p>
            <a:r>
              <a:rPr lang="en-GB" dirty="0">
                <a:latin typeface="Cambria" panose="02040503050406030204" pitchFamily="18" charset="0"/>
              </a:rPr>
              <a:t>Microcytosis</a:t>
            </a:r>
          </a:p>
          <a:p>
            <a:r>
              <a:rPr lang="en-GB" dirty="0" err="1" smtClean="0">
                <a:solidFill>
                  <a:schemeClr val="accent1"/>
                </a:solidFill>
                <a:latin typeface="Cambria" panose="02040503050406030204" pitchFamily="18" charset="0"/>
              </a:rPr>
              <a:t>Esinophils</a:t>
            </a:r>
            <a:r>
              <a:rPr lang="en-GB" dirty="0" smtClean="0">
                <a:latin typeface="Cambria" panose="02040503050406030204" pitchFamily="18" charset="0"/>
              </a:rPr>
              <a:t> </a:t>
            </a:r>
            <a:r>
              <a:rPr lang="en-GB" dirty="0">
                <a:latin typeface="Cambria" panose="02040503050406030204" pitchFamily="18" charset="0"/>
              </a:rPr>
              <a:t>- </a:t>
            </a:r>
            <a:r>
              <a:rPr lang="en-GB" dirty="0">
                <a:solidFill>
                  <a:srgbClr val="7030A0"/>
                </a:solidFill>
                <a:latin typeface="Cambria" panose="02040503050406030204" pitchFamily="18" charset="0"/>
              </a:rPr>
              <a:t>lymphocytes</a:t>
            </a: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en-US" spc="-5" dirty="0">
                <a:latin typeface="Cambria"/>
                <a:cs typeface="Cambria"/>
              </a:rPr>
              <a:t>Anisocytosis (variation in</a:t>
            </a:r>
            <a:r>
              <a:rPr lang="en-US" spc="-15" dirty="0">
                <a:latin typeface="Cambria"/>
                <a:cs typeface="Cambria"/>
              </a:rPr>
              <a:t> </a:t>
            </a:r>
            <a:r>
              <a:rPr lang="en-US" spc="-5" dirty="0">
                <a:latin typeface="Cambria"/>
                <a:cs typeface="Cambria"/>
              </a:rPr>
              <a:t>size)</a:t>
            </a:r>
            <a:endParaRPr lang="en-US" dirty="0">
              <a:latin typeface="Cambria"/>
              <a:cs typeface="Cambria"/>
            </a:endParaRPr>
          </a:p>
          <a:p>
            <a:pPr marL="12700" marR="1345565">
              <a:lnSpc>
                <a:spcPct val="113300"/>
              </a:lnSpc>
            </a:pPr>
            <a:r>
              <a:rPr lang="en-US" spc="-5" dirty="0" err="1">
                <a:latin typeface="Cambria"/>
                <a:cs typeface="Cambria"/>
              </a:rPr>
              <a:t>Poikilocytosis</a:t>
            </a:r>
            <a:r>
              <a:rPr lang="en-US" spc="-5" dirty="0">
                <a:latin typeface="Cambria"/>
                <a:cs typeface="Cambria"/>
              </a:rPr>
              <a:t> (variation</a:t>
            </a:r>
            <a:r>
              <a:rPr lang="en-US" spc="-85" dirty="0">
                <a:latin typeface="Cambria"/>
                <a:cs typeface="Cambria"/>
              </a:rPr>
              <a:t> </a:t>
            </a:r>
            <a:r>
              <a:rPr lang="en-US" spc="-5" dirty="0" smtClean="0">
                <a:latin typeface="Cambria"/>
                <a:cs typeface="Cambria"/>
              </a:rPr>
              <a:t>in shape</a:t>
            </a:r>
            <a:r>
              <a:rPr lang="en-US" spc="-5" dirty="0">
                <a:latin typeface="Cambria"/>
                <a:cs typeface="Cambria"/>
              </a:rPr>
              <a:t>).</a:t>
            </a:r>
            <a:endParaRPr lang="en-US" dirty="0">
              <a:latin typeface="Cambria"/>
              <a:cs typeface="Cambria"/>
            </a:endParaRP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Target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cells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Beta thalassemia major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GB" dirty="0">
                <a:latin typeface="Cambria" panose="02040503050406030204" pitchFamily="18" charset="0"/>
              </a:rPr>
              <a:t>Iron profile </a:t>
            </a:r>
            <a:endParaRPr lang="en-GB" dirty="0" smtClean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Hemoglobin </a:t>
            </a:r>
            <a:r>
              <a:rPr lang="en-US" dirty="0">
                <a:latin typeface="Cambria" panose="02040503050406030204" pitchFamily="18" charset="0"/>
              </a:rPr>
              <a:t>electrophoresis</a:t>
            </a:r>
          </a:p>
          <a:p>
            <a:r>
              <a:rPr lang="en-US" dirty="0">
                <a:latin typeface="Cambria" panose="02040503050406030204" pitchFamily="18" charset="0"/>
              </a:rPr>
              <a:t>Genetic study</a:t>
            </a:r>
          </a:p>
          <a:p>
            <a:r>
              <a:rPr lang="en-US" dirty="0">
                <a:latin typeface="Cambria" panose="02040503050406030204" pitchFamily="18" charset="0"/>
              </a:rPr>
              <a:t>Family study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FC22854-A7A9-4476-9743-2EF441D5D1EA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03F2156-0F48-4774-9064-DCE1D24DECC4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="" xmlns:a16="http://schemas.microsoft.com/office/drawing/2014/main" id="{33319A88-9930-4B79-9E40-A0CD58D3E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t="13507" r="3381" b="2216"/>
          <a:stretch/>
        </p:blipFill>
        <p:spPr>
          <a:xfrm>
            <a:off x="447259" y="751344"/>
            <a:ext cx="6290617" cy="4768773"/>
          </a:xfrm>
          <a:prstGeom prst="rect">
            <a:avLst/>
          </a:prstGeom>
        </p:spPr>
      </p:pic>
      <p:sp>
        <p:nvSpPr>
          <p:cNvPr id="2" name="شكل بيضاوي 1"/>
          <p:cNvSpPr/>
          <p:nvPr/>
        </p:nvSpPr>
        <p:spPr>
          <a:xfrm>
            <a:off x="3314700" y="1231900"/>
            <a:ext cx="1168400" cy="10795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شكل بيضاوي 6"/>
          <p:cNvSpPr/>
          <p:nvPr/>
        </p:nvSpPr>
        <p:spPr>
          <a:xfrm>
            <a:off x="2896772" y="2244224"/>
            <a:ext cx="546100" cy="495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شكل بيضاوي 7"/>
          <p:cNvSpPr/>
          <p:nvPr/>
        </p:nvSpPr>
        <p:spPr>
          <a:xfrm>
            <a:off x="2019300" y="2739524"/>
            <a:ext cx="685800" cy="689476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شكل بيضاوي 8"/>
          <p:cNvSpPr/>
          <p:nvPr/>
        </p:nvSpPr>
        <p:spPr>
          <a:xfrm>
            <a:off x="3592567" y="4102100"/>
            <a:ext cx="635000" cy="571500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8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7D47A8-27F2-4D3F-91A3-78EA16584F6C}"/>
              </a:ext>
            </a:extLst>
          </p:cNvPr>
          <p:cNvSpPr txBox="1"/>
          <p:nvPr/>
        </p:nvSpPr>
        <p:spPr>
          <a:xfrm>
            <a:off x="7143104" y="423353"/>
            <a:ext cx="5048895" cy="542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US" dirty="0">
                <a:latin typeface="Cambria" panose="02040503050406030204" pitchFamily="18" charset="0"/>
              </a:rPr>
              <a:t>B</a:t>
            </a:r>
            <a:r>
              <a:rPr lang="en-GB" dirty="0" err="1">
                <a:latin typeface="Cambria" panose="02040503050406030204" pitchFamily="18" charset="0"/>
              </a:rPr>
              <a:t>lood</a:t>
            </a:r>
            <a:r>
              <a:rPr lang="en-GB" dirty="0">
                <a:latin typeface="Cambria" panose="02040503050406030204" pitchFamily="18" charset="0"/>
              </a:rPr>
              <a:t> smear/film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 err="1">
                <a:latin typeface="Cambria" panose="02040503050406030204" pitchFamily="18" charset="0"/>
              </a:rPr>
              <a:t>Hypochromsia</a:t>
            </a:r>
            <a:endParaRPr lang="en-GB" dirty="0">
              <a:latin typeface="Cambria" panose="02040503050406030204" pitchFamily="18" charset="0"/>
            </a:endParaRPr>
          </a:p>
          <a:p>
            <a:r>
              <a:rPr lang="en-GB" dirty="0">
                <a:latin typeface="Cambria" panose="02040503050406030204" pitchFamily="18" charset="0"/>
              </a:rPr>
              <a:t>Microcytosis</a:t>
            </a:r>
          </a:p>
          <a:p>
            <a:r>
              <a:rPr lang="en-GB" dirty="0">
                <a:solidFill>
                  <a:schemeClr val="accent1"/>
                </a:solidFill>
                <a:latin typeface="Cambria" panose="02040503050406030204" pitchFamily="18" charset="0"/>
              </a:rPr>
              <a:t>Monocytes </a:t>
            </a: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lang="en-US" spc="-5" dirty="0">
                <a:latin typeface="Cambria"/>
                <a:cs typeface="Cambria"/>
              </a:rPr>
              <a:t>Anisocytosis (variation in</a:t>
            </a:r>
            <a:r>
              <a:rPr lang="en-US" spc="-15" dirty="0">
                <a:latin typeface="Cambria"/>
                <a:cs typeface="Cambria"/>
              </a:rPr>
              <a:t> </a:t>
            </a:r>
            <a:r>
              <a:rPr lang="en-US" spc="-5" dirty="0">
                <a:latin typeface="Cambria"/>
                <a:cs typeface="Cambria"/>
              </a:rPr>
              <a:t>size)</a:t>
            </a:r>
            <a:endParaRPr lang="en-US" dirty="0">
              <a:latin typeface="Cambria"/>
              <a:cs typeface="Cambria"/>
            </a:endParaRPr>
          </a:p>
          <a:p>
            <a:pPr marL="12700" marR="1345565">
              <a:lnSpc>
                <a:spcPct val="113300"/>
              </a:lnSpc>
            </a:pPr>
            <a:r>
              <a:rPr lang="en-US" spc="-5" dirty="0" err="1">
                <a:latin typeface="Cambria"/>
                <a:cs typeface="Cambria"/>
              </a:rPr>
              <a:t>Poikilocytosis</a:t>
            </a:r>
            <a:r>
              <a:rPr lang="en-US" spc="-5" dirty="0">
                <a:latin typeface="Cambria"/>
                <a:cs typeface="Cambria"/>
              </a:rPr>
              <a:t> (variation</a:t>
            </a:r>
            <a:r>
              <a:rPr lang="en-US" spc="-85" dirty="0">
                <a:latin typeface="Cambria"/>
                <a:cs typeface="Cambria"/>
              </a:rPr>
              <a:t> </a:t>
            </a:r>
            <a:r>
              <a:rPr lang="en-US" spc="-5" dirty="0">
                <a:latin typeface="Cambria"/>
                <a:cs typeface="Cambria"/>
              </a:rPr>
              <a:t>in shape</a:t>
            </a:r>
            <a:r>
              <a:rPr lang="en-US" spc="-5" dirty="0" smtClean="0">
                <a:latin typeface="Cambria"/>
                <a:cs typeface="Cambria"/>
              </a:rPr>
              <a:t>).</a:t>
            </a:r>
            <a:endParaRPr lang="en-GB" dirty="0">
              <a:latin typeface="Cambria" panose="02040503050406030204" pitchFamily="18" charset="0"/>
            </a:endParaRP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Target cells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Alpha </a:t>
            </a:r>
            <a:r>
              <a:rPr lang="en-US" dirty="0" smtClean="0">
                <a:latin typeface="Cambria" panose="02040503050406030204" pitchFamily="18" charset="0"/>
              </a:rPr>
              <a:t>thalassemia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GB" dirty="0">
                <a:latin typeface="Cambria" panose="02040503050406030204" pitchFamily="18" charset="0"/>
              </a:rPr>
              <a:t>Iron profile  </a:t>
            </a:r>
            <a:endParaRPr lang="en-GB" dirty="0" smtClean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Hemoglobin </a:t>
            </a:r>
            <a:r>
              <a:rPr lang="en-US" dirty="0">
                <a:latin typeface="Cambria" panose="02040503050406030204" pitchFamily="18" charset="0"/>
              </a:rPr>
              <a:t>electrophoresis</a:t>
            </a:r>
          </a:p>
          <a:p>
            <a:r>
              <a:rPr lang="en-US" dirty="0">
                <a:latin typeface="Cambria" panose="02040503050406030204" pitchFamily="18" charset="0"/>
              </a:rPr>
              <a:t>Genetic study</a:t>
            </a:r>
          </a:p>
          <a:p>
            <a:r>
              <a:rPr lang="en-US" dirty="0">
                <a:latin typeface="Cambria" panose="02040503050406030204" pitchFamily="18" charset="0"/>
              </a:rPr>
              <a:t>Family study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FC22854-A7A9-4476-9743-2EF441D5D1EA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03F2156-0F48-4774-9064-DCE1D24DECC4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E98F0A3-FB96-442A-95E5-8A8FE2A98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40" t="19710" r="22146" b="16088"/>
          <a:stretch/>
        </p:blipFill>
        <p:spPr>
          <a:xfrm>
            <a:off x="311793" y="586409"/>
            <a:ext cx="6436878" cy="5148469"/>
          </a:xfrm>
          <a:prstGeom prst="rect">
            <a:avLst/>
          </a:prstGeom>
        </p:spPr>
      </p:pic>
      <p:sp>
        <p:nvSpPr>
          <p:cNvPr id="6" name="شكل بيضاوي 5"/>
          <p:cNvSpPr/>
          <p:nvPr/>
        </p:nvSpPr>
        <p:spPr>
          <a:xfrm>
            <a:off x="2882900" y="3073400"/>
            <a:ext cx="1168400" cy="110490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شكل بيضاوي 6"/>
          <p:cNvSpPr/>
          <p:nvPr/>
        </p:nvSpPr>
        <p:spPr>
          <a:xfrm>
            <a:off x="4432300" y="4660900"/>
            <a:ext cx="800100" cy="762000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6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7D47A8-27F2-4D3F-91A3-78EA16584F6C}"/>
              </a:ext>
            </a:extLst>
          </p:cNvPr>
          <p:cNvSpPr txBox="1"/>
          <p:nvPr/>
        </p:nvSpPr>
        <p:spPr>
          <a:xfrm>
            <a:off x="6908800" y="1039579"/>
            <a:ext cx="46366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US" dirty="0">
                <a:latin typeface="Cambria" panose="02040503050406030204" pitchFamily="18" charset="0"/>
              </a:rPr>
              <a:t>Peripheral b</a:t>
            </a:r>
            <a:r>
              <a:rPr lang="en-GB" dirty="0" err="1">
                <a:latin typeface="Cambria" panose="02040503050406030204" pitchFamily="18" charset="0"/>
              </a:rPr>
              <a:t>lood</a:t>
            </a:r>
            <a:r>
              <a:rPr lang="en-GB" dirty="0">
                <a:latin typeface="Cambria" panose="02040503050406030204" pitchFamily="18" charset="0"/>
              </a:rPr>
              <a:t> smear/film with </a:t>
            </a:r>
            <a:r>
              <a:rPr lang="en-GB" dirty="0" err="1" smtClean="0">
                <a:latin typeface="Cambria" panose="02040503050406030204" pitchFamily="18" charset="0"/>
              </a:rPr>
              <a:t>supravital</a:t>
            </a:r>
            <a:r>
              <a:rPr lang="en-GB" dirty="0" smtClean="0">
                <a:latin typeface="Cambria" panose="02040503050406030204" pitchFamily="18" charset="0"/>
              </a:rPr>
              <a:t> </a:t>
            </a:r>
            <a:r>
              <a:rPr lang="en-GB" dirty="0">
                <a:latin typeface="Cambria" panose="02040503050406030204" pitchFamily="18" charset="0"/>
              </a:rPr>
              <a:t>stain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 smtClean="0">
                <a:latin typeface="Cambria" panose="02040503050406030204" pitchFamily="18" charset="0"/>
              </a:rPr>
              <a:t>RBCs </a:t>
            </a:r>
            <a:r>
              <a:rPr lang="en-GB" dirty="0">
                <a:latin typeface="Cambria" panose="02040503050406030204" pitchFamily="18" charset="0"/>
              </a:rPr>
              <a:t>with dark granules (golf ball appearance)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Hemoglobin H </a:t>
            </a:r>
            <a:r>
              <a:rPr lang="en-US" dirty="0" smtClean="0">
                <a:latin typeface="Cambria" panose="02040503050406030204" pitchFamily="18" charset="0"/>
              </a:rPr>
              <a:t>(alpha </a:t>
            </a:r>
            <a:r>
              <a:rPr lang="en-US" dirty="0">
                <a:latin typeface="Cambria" panose="02040503050406030204" pitchFamily="18" charset="0"/>
              </a:rPr>
              <a:t>thalassemia with 3 gene </a:t>
            </a:r>
            <a:r>
              <a:rPr lang="en-US" dirty="0" smtClean="0">
                <a:latin typeface="Cambria" panose="02040503050406030204" pitchFamily="18" charset="0"/>
              </a:rPr>
              <a:t>deletions)</a:t>
            </a:r>
            <a:endParaRPr lang="en-US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GB" dirty="0">
                <a:latin typeface="Cambria" panose="02040503050406030204" pitchFamily="18" charset="0"/>
              </a:rPr>
              <a:t>Iron profile  </a:t>
            </a:r>
            <a:endParaRPr lang="en-GB" dirty="0" smtClean="0">
              <a:latin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</a:rPr>
              <a:t>Hemoglobin </a:t>
            </a:r>
            <a:r>
              <a:rPr lang="en-US" dirty="0">
                <a:latin typeface="Cambria" panose="02040503050406030204" pitchFamily="18" charset="0"/>
              </a:rPr>
              <a:t>electrophoresis</a:t>
            </a:r>
          </a:p>
          <a:p>
            <a:r>
              <a:rPr lang="en-US" dirty="0">
                <a:latin typeface="Cambria" panose="02040503050406030204" pitchFamily="18" charset="0"/>
              </a:rPr>
              <a:t>Genetic study</a:t>
            </a:r>
          </a:p>
          <a:p>
            <a:r>
              <a:rPr lang="en-US" dirty="0">
                <a:latin typeface="Cambria" panose="02040503050406030204" pitchFamily="18" charset="0"/>
              </a:rPr>
              <a:t>Family study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FC22854-A7A9-4476-9743-2EF441D5D1EA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03F2156-0F48-4774-9064-DCE1D24DECC4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9BD8C86-B678-40FF-A962-19F447F22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8" t="26378" r="23696" b="15157"/>
          <a:stretch/>
        </p:blipFill>
        <p:spPr>
          <a:xfrm>
            <a:off x="414314" y="661892"/>
            <a:ext cx="6225025" cy="4844386"/>
          </a:xfrm>
          <a:prstGeom prst="rect">
            <a:avLst/>
          </a:prstGeom>
        </p:spPr>
      </p:pic>
      <p:cxnSp>
        <p:nvCxnSpPr>
          <p:cNvPr id="9" name="رابط كسهم مستقيم 8"/>
          <p:cNvCxnSpPr/>
          <p:nvPr/>
        </p:nvCxnSpPr>
        <p:spPr>
          <a:xfrm flipH="1" flipV="1">
            <a:off x="3670300" y="1727200"/>
            <a:ext cx="381000" cy="49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3390900" y="2171412"/>
            <a:ext cx="1593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ambria" panose="02040503050406030204" pitchFamily="18" charset="0"/>
              </a:rPr>
              <a:t>golf ball appearance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452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7D47A8-27F2-4D3F-91A3-78EA16584F6C}"/>
              </a:ext>
            </a:extLst>
          </p:cNvPr>
          <p:cNvSpPr txBox="1"/>
          <p:nvPr/>
        </p:nvSpPr>
        <p:spPr>
          <a:xfrm>
            <a:off x="7073531" y="1099214"/>
            <a:ext cx="4471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US" dirty="0">
                <a:latin typeface="Cambria" panose="02040503050406030204" pitchFamily="18" charset="0"/>
              </a:rPr>
              <a:t>Peripheral b</a:t>
            </a:r>
            <a:r>
              <a:rPr lang="en-GB" dirty="0" err="1">
                <a:latin typeface="Cambria" panose="02040503050406030204" pitchFamily="18" charset="0"/>
              </a:rPr>
              <a:t>lood</a:t>
            </a:r>
            <a:r>
              <a:rPr lang="en-GB" dirty="0">
                <a:latin typeface="Cambria" panose="02040503050406030204" pitchFamily="18" charset="0"/>
              </a:rPr>
              <a:t> smear/film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>
                <a:latin typeface="Cambria" panose="02040503050406030204" pitchFamily="18" charset="0"/>
              </a:rPr>
              <a:t>Target cells</a:t>
            </a:r>
          </a:p>
          <a:p>
            <a:r>
              <a:rPr lang="en-GB" dirty="0">
                <a:latin typeface="Cambria" panose="02040503050406030204" pitchFamily="18" charset="0"/>
              </a:rPr>
              <a:t>Rhomboidal / crystal RBC 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Hemoglobin C disease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US" dirty="0">
                <a:latin typeface="Cambria" panose="02040503050406030204" pitchFamily="18" charset="0"/>
              </a:rPr>
              <a:t>Hemoglobin electrophoresis</a:t>
            </a:r>
          </a:p>
          <a:p>
            <a:r>
              <a:rPr lang="en-US" dirty="0">
                <a:latin typeface="Cambria" panose="02040503050406030204" pitchFamily="18" charset="0"/>
              </a:rPr>
              <a:t>Genetic study</a:t>
            </a:r>
          </a:p>
          <a:p>
            <a:r>
              <a:rPr lang="en-US" dirty="0">
                <a:latin typeface="Cambria" panose="02040503050406030204" pitchFamily="18" charset="0"/>
              </a:rPr>
              <a:t>Family study</a:t>
            </a:r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FC22854-A7A9-4476-9743-2EF441D5D1EA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03F2156-0F48-4774-9064-DCE1D24DECC4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611181-8892-48C2-A708-3F0B9A5EB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0" t="22908" r="23451" b="13189"/>
          <a:stretch/>
        </p:blipFill>
        <p:spPr>
          <a:xfrm>
            <a:off x="424253" y="904461"/>
            <a:ext cx="6354234" cy="489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5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0E513E3A-2EAA-41FD-B749-750F9BA9CD05}"/>
              </a:ext>
            </a:extLst>
          </p:cNvPr>
          <p:cNvSpPr txBox="1"/>
          <p:nvPr/>
        </p:nvSpPr>
        <p:spPr>
          <a:xfrm>
            <a:off x="0" y="3535947"/>
            <a:ext cx="121920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dirty="0">
                <a:solidFill>
                  <a:srgbClr val="009999"/>
                </a:solidFill>
                <a:latin typeface="Cambria" panose="02040503050406030204" pitchFamily="18" charset="0"/>
              </a:rPr>
              <a:t>Good Luck!</a:t>
            </a:r>
            <a:endParaRPr lang="ar-SA" sz="6000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79400" y="4841496"/>
            <a:ext cx="47074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9999"/>
                </a:solidFill>
                <a:latin typeface="Cambria" panose="02040503050406030204" pitchFamily="18" charset="0"/>
              </a:rPr>
              <a:t>Done by: </a:t>
            </a:r>
            <a:r>
              <a:rPr lang="en-US" sz="3000" dirty="0" err="1">
                <a:solidFill>
                  <a:srgbClr val="009999"/>
                </a:solidFill>
                <a:latin typeface="Cambria" panose="02040503050406030204" pitchFamily="18" charset="0"/>
              </a:rPr>
              <a:t>Jawaher</a:t>
            </a:r>
            <a:r>
              <a:rPr lang="en-US" sz="3000" dirty="0">
                <a:solidFill>
                  <a:srgbClr val="009999"/>
                </a:solidFill>
                <a:latin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9999"/>
                </a:solidFill>
                <a:latin typeface="Cambria" panose="02040503050406030204" pitchFamily="18" charset="0"/>
              </a:rPr>
              <a:t>Abanumy</a:t>
            </a:r>
            <a:endParaRPr lang="en-US" sz="3000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221498" y="4841496"/>
            <a:ext cx="38692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009999"/>
                </a:solidFill>
                <a:latin typeface="Cambria" panose="02040503050406030204" pitchFamily="18" charset="0"/>
              </a:rPr>
              <a:t>Revised by</a:t>
            </a:r>
            <a:r>
              <a:rPr lang="en-US" sz="3000" dirty="0">
                <a:solidFill>
                  <a:srgbClr val="009999"/>
                </a:solidFill>
                <a:latin typeface="Cambria" panose="02040503050406030204" pitchFamily="18" charset="0"/>
              </a:rPr>
              <a:t>: </a:t>
            </a:r>
            <a:endParaRPr lang="en-US" sz="3000" dirty="0" smtClean="0">
              <a:solidFill>
                <a:srgbClr val="009999"/>
              </a:solidFill>
              <a:latin typeface="Cambria" panose="02040503050406030204" pitchFamily="18" charset="0"/>
            </a:endParaRPr>
          </a:p>
          <a:p>
            <a:r>
              <a:rPr lang="en-US" sz="3000" dirty="0" err="1" smtClean="0">
                <a:solidFill>
                  <a:srgbClr val="009999"/>
                </a:solidFill>
                <a:latin typeface="Cambria" panose="02040503050406030204" pitchFamily="18" charset="0"/>
              </a:rPr>
              <a:t>Abdulaziz</a:t>
            </a:r>
            <a:r>
              <a:rPr lang="en-US" sz="3000" dirty="0" smtClean="0">
                <a:solidFill>
                  <a:srgbClr val="009999"/>
                </a:solidFill>
                <a:latin typeface="Cambria" panose="02040503050406030204" pitchFamily="18" charset="0"/>
              </a:rPr>
              <a:t> Al-</a:t>
            </a:r>
            <a:r>
              <a:rPr lang="en-US" sz="3000" dirty="0" err="1" smtClean="0">
                <a:solidFill>
                  <a:srgbClr val="009999"/>
                </a:solidFill>
                <a:latin typeface="Cambria" panose="02040503050406030204" pitchFamily="18" charset="0"/>
              </a:rPr>
              <a:t>Hussainy</a:t>
            </a:r>
            <a:endParaRPr lang="en-US" sz="3000" dirty="0" smtClean="0">
              <a:solidFill>
                <a:srgbClr val="009999"/>
              </a:solidFill>
              <a:latin typeface="Cambria" panose="02040503050406030204" pitchFamily="18" charset="0"/>
            </a:endParaRPr>
          </a:p>
          <a:p>
            <a:r>
              <a:rPr lang="en-US" sz="3000" dirty="0" err="1" smtClean="0">
                <a:solidFill>
                  <a:srgbClr val="009999"/>
                </a:solidFill>
                <a:latin typeface="Cambria" panose="02040503050406030204" pitchFamily="18" charset="0"/>
              </a:rPr>
              <a:t>Safa</a:t>
            </a:r>
            <a:r>
              <a:rPr lang="en-US" sz="3000" dirty="0" smtClean="0">
                <a:solidFill>
                  <a:srgbClr val="009999"/>
                </a:solidFill>
                <a:latin typeface="Cambria" panose="02040503050406030204" pitchFamily="18" charset="0"/>
              </a:rPr>
              <a:t> Al-</a:t>
            </a:r>
            <a:r>
              <a:rPr lang="en-US" sz="3000" dirty="0" err="1" smtClean="0">
                <a:solidFill>
                  <a:srgbClr val="009999"/>
                </a:solidFill>
                <a:latin typeface="Cambria" panose="02040503050406030204" pitchFamily="18" charset="0"/>
              </a:rPr>
              <a:t>Osaimi</a:t>
            </a:r>
            <a:r>
              <a:rPr lang="en-US" sz="3000" dirty="0" smtClean="0">
                <a:solidFill>
                  <a:srgbClr val="009999"/>
                </a:solidFill>
                <a:latin typeface="Cambria" panose="02040503050406030204" pitchFamily="18" charset="0"/>
              </a:rPr>
              <a:t> </a:t>
            </a:r>
            <a:endParaRPr lang="en-US" sz="3000" dirty="0">
              <a:solidFill>
                <a:srgbClr val="009999"/>
              </a:solidFill>
              <a:latin typeface="Cambria" panose="02040503050406030204" pitchFamily="18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0" y="1676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Finished ? Examine your self : </a:t>
            </a:r>
            <a:r>
              <a:rPr lang="en-US" sz="4800" dirty="0" smtClean="0">
                <a:solidFill>
                  <a:srgbClr val="FF0000"/>
                </a:solidFill>
                <a:hlinkClick r:id="rId2"/>
              </a:rPr>
              <a:t>HERE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9874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Notes: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28273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Each single word in this file is important especially the findings You have to write them all even the normal!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You have to write the word </a:t>
            </a:r>
            <a:r>
              <a:rPr lang="en-US" b="1" u="sng" dirty="0" smtClean="0">
                <a:solidFill>
                  <a:srgbClr val="FF0000"/>
                </a:solidFill>
              </a:rPr>
              <a:t>DISEASE</a:t>
            </a:r>
            <a:r>
              <a:rPr lang="en-US" dirty="0" smtClean="0">
                <a:solidFill>
                  <a:srgbClr val="FF0000"/>
                </a:solidFill>
              </a:rPr>
              <a:t> in the cases of sickle cells anemia to differentiate it from sickle cell trait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There are some RED Color in the file this indicate that don’t ignore these </a:t>
            </a:r>
            <a:r>
              <a:rPr lang="en-US" dirty="0" err="1" smtClean="0">
                <a:solidFill>
                  <a:srgbClr val="FF0000"/>
                </a:solidFill>
              </a:rPr>
              <a:t>informations</a:t>
            </a:r>
            <a:r>
              <a:rPr lang="en-US" dirty="0" smtClean="0">
                <a:solidFill>
                  <a:srgbClr val="FF0000"/>
                </a:solidFill>
              </a:rPr>
              <a:t> and you have to write it in the Exam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55FF5121-4C08-4F5E-9F83-2D888182F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262156"/>
              </p:ext>
            </p:extLst>
          </p:nvPr>
        </p:nvGraphicFramePr>
        <p:xfrm>
          <a:off x="1959602" y="2406389"/>
          <a:ext cx="81280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1804801061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2110901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Hemoglobin</a:t>
                      </a:r>
                      <a:r>
                        <a:rPr lang="en-GB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Normal Values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5380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mbria" panose="02040503050406030204" pitchFamily="18" charset="0"/>
                        </a:rPr>
                        <a:t>Hb</a:t>
                      </a:r>
                      <a:r>
                        <a:rPr lang="en-US" dirty="0">
                          <a:latin typeface="Cambria" panose="02040503050406030204" pitchFamily="18" charset="0"/>
                        </a:rPr>
                        <a:t> A</a:t>
                      </a:r>
                      <a:endParaRPr lang="en-GB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</a:rPr>
                        <a:t>96.8 – 97.8</a:t>
                      </a:r>
                      <a:endParaRPr lang="en-GB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318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mbria" panose="02040503050406030204" pitchFamily="18" charset="0"/>
                        </a:rPr>
                        <a:t>Hb</a:t>
                      </a:r>
                      <a:r>
                        <a:rPr lang="en-US" dirty="0">
                          <a:latin typeface="Cambria" panose="02040503050406030204" pitchFamily="18" charset="0"/>
                        </a:rPr>
                        <a:t> F</a:t>
                      </a:r>
                      <a:endParaRPr lang="en-GB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</a:rPr>
                        <a:t>&lt; 2.0</a:t>
                      </a:r>
                      <a:endParaRPr lang="en-GB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68941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mbria" panose="02040503050406030204" pitchFamily="18" charset="0"/>
                        </a:rPr>
                        <a:t>Hb</a:t>
                      </a:r>
                      <a:r>
                        <a:rPr lang="en-US" dirty="0">
                          <a:latin typeface="Cambria" panose="02040503050406030204" pitchFamily="18" charset="0"/>
                        </a:rPr>
                        <a:t> A2</a:t>
                      </a:r>
                      <a:endParaRPr lang="en-GB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anose="02040503050406030204" pitchFamily="18" charset="0"/>
                        </a:rPr>
                        <a:t>α-</a:t>
                      </a:r>
                      <a:r>
                        <a:rPr lang="en-US" dirty="0" err="1" smtClean="0">
                          <a:latin typeface="Cambria" panose="02040503050406030204" pitchFamily="18" charset="0"/>
                        </a:rPr>
                        <a:t>thal</a:t>
                      </a:r>
                      <a:r>
                        <a:rPr lang="en-US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dirty="0">
                          <a:latin typeface="Cambria" panose="02040503050406030204" pitchFamily="18" charset="0"/>
                        </a:rPr>
                        <a:t>&lt; 1.5 – 3.5 &lt; </a:t>
                      </a:r>
                      <a:r>
                        <a:rPr lang="el-GR" dirty="0" smtClean="0">
                          <a:latin typeface="Cambria" panose="02040503050406030204" pitchFamily="18" charset="0"/>
                        </a:rPr>
                        <a:t>β</a:t>
                      </a:r>
                      <a:r>
                        <a:rPr lang="en-US" dirty="0" smtClean="0">
                          <a:latin typeface="Cambria" panose="02040503050406030204" pitchFamily="18" charset="0"/>
                        </a:rPr>
                        <a:t>-</a:t>
                      </a:r>
                      <a:r>
                        <a:rPr lang="en-US" dirty="0" err="1" smtClean="0">
                          <a:latin typeface="Cambria" panose="02040503050406030204" pitchFamily="18" charset="0"/>
                        </a:rPr>
                        <a:t>thal</a:t>
                      </a:r>
                      <a:endParaRPr lang="en-GB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FB3B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972252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mbria" panose="02040503050406030204" pitchFamily="18" charset="0"/>
                        </a:rPr>
                        <a:t>Any other </a:t>
                      </a:r>
                      <a:r>
                        <a:rPr lang="en-US" dirty="0" err="1">
                          <a:latin typeface="Cambria" panose="02040503050406030204" pitchFamily="18" charset="0"/>
                        </a:rPr>
                        <a:t>Hb</a:t>
                      </a:r>
                      <a:r>
                        <a:rPr lang="en-US" dirty="0">
                          <a:latin typeface="Cambria" panose="02040503050406030204" pitchFamily="18" charset="0"/>
                        </a:rPr>
                        <a:t> = ABNORMAL</a:t>
                      </a:r>
                      <a:endParaRPr lang="en-GB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FF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3026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7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1261DC-710F-414E-878A-E0A57676E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1" t="18765" r="22893" b="8987"/>
          <a:stretch/>
        </p:blipFill>
        <p:spPr>
          <a:xfrm>
            <a:off x="497529" y="773779"/>
            <a:ext cx="6647715" cy="4954841"/>
          </a:xfrm>
          <a:prstGeom prst="rect">
            <a:avLst/>
          </a:prstGeom>
          <a:ln w="3810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DFF7B5-4D1B-4A38-A74B-B3A005D31D75}"/>
              </a:ext>
            </a:extLst>
          </p:cNvPr>
          <p:cNvSpPr txBox="1"/>
          <p:nvPr/>
        </p:nvSpPr>
        <p:spPr>
          <a:xfrm>
            <a:off x="7473068" y="1266040"/>
            <a:ext cx="474354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GB" dirty="0" err="1">
                <a:latin typeface="Cambria" panose="02040503050406030204" pitchFamily="18" charset="0"/>
              </a:rPr>
              <a:t>Hemoglobin</a:t>
            </a:r>
            <a:r>
              <a:rPr lang="en-GB" dirty="0">
                <a:latin typeface="Cambria" panose="02040503050406030204" pitchFamily="18" charset="0"/>
              </a:rPr>
              <a:t> electrophoresis 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A: normal 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F: normal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A2: normal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Normal electrophoresis 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US" dirty="0">
                <a:latin typeface="Cambria" panose="02040503050406030204" pitchFamily="18" charset="0"/>
              </a:rPr>
              <a:t>NONE</a:t>
            </a:r>
            <a:endParaRPr lang="en-GB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981D4F4-6CBB-422C-8216-585BE091C738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80AACB2-70FC-4509-96F5-9DED36315ED0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3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21BD6E-2278-4F98-8893-A87471D7544A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9D0AE0D-0A92-4BFC-905D-E3A61801A90E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52947B-023A-44EB-BE69-0C5E5369457D}"/>
              </a:ext>
            </a:extLst>
          </p:cNvPr>
          <p:cNvSpPr txBox="1"/>
          <p:nvPr/>
        </p:nvSpPr>
        <p:spPr>
          <a:xfrm>
            <a:off x="7239000" y="1037274"/>
            <a:ext cx="43195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GB" dirty="0" err="1">
                <a:latin typeface="Cambria" panose="02040503050406030204" pitchFamily="18" charset="0"/>
              </a:rPr>
              <a:t>Hemoglobin</a:t>
            </a:r>
            <a:r>
              <a:rPr lang="en-GB" dirty="0">
                <a:latin typeface="Cambria" panose="02040503050406030204" pitchFamily="18" charset="0"/>
              </a:rPr>
              <a:t> electrophoresis 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A: absent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F: very high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A2: normal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High persistent HB F disease </a:t>
            </a:r>
            <a:r>
              <a:rPr lang="en-US" b="1" u="sng" dirty="0" smtClean="0">
                <a:latin typeface="Cambria" panose="02040503050406030204" pitchFamily="18" charset="0"/>
              </a:rPr>
              <a:t>OR</a:t>
            </a:r>
            <a:r>
              <a:rPr lang="en-US" dirty="0" smtClean="0">
                <a:latin typeface="Cambria" panose="02040503050406030204" pitchFamily="18" charset="0"/>
              </a:rPr>
              <a:t> Normal fetus </a:t>
            </a:r>
            <a:endParaRPr lang="en-US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US" dirty="0">
                <a:latin typeface="Cambria" panose="02040503050406030204" pitchFamily="18" charset="0"/>
              </a:rPr>
              <a:t>Blood smear</a:t>
            </a:r>
          </a:p>
          <a:p>
            <a:r>
              <a:rPr lang="en-US" dirty="0">
                <a:latin typeface="Cambria" panose="02040503050406030204" pitchFamily="18" charset="0"/>
              </a:rPr>
              <a:t>Genetic study</a:t>
            </a:r>
          </a:p>
          <a:p>
            <a:r>
              <a:rPr lang="en-US" dirty="0">
                <a:latin typeface="Cambria" panose="02040503050406030204" pitchFamily="18" charset="0"/>
              </a:rPr>
              <a:t>Family study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1317C2E-4AFC-4DF3-8C16-B51217EE0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1" t="21296" r="25000" b="22407"/>
          <a:stretch/>
        </p:blipFill>
        <p:spPr>
          <a:xfrm>
            <a:off x="646176" y="1244600"/>
            <a:ext cx="6337300" cy="43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0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21BD6E-2278-4F98-8893-A87471D7544A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9D0AE0D-0A92-4BFC-905D-E3A61801A90E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52947B-023A-44EB-BE69-0C5E5369457D}"/>
              </a:ext>
            </a:extLst>
          </p:cNvPr>
          <p:cNvSpPr txBox="1"/>
          <p:nvPr/>
        </p:nvSpPr>
        <p:spPr>
          <a:xfrm>
            <a:off x="7200900" y="780793"/>
            <a:ext cx="4471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GB" dirty="0" err="1">
                <a:latin typeface="Cambria" panose="02040503050406030204" pitchFamily="18" charset="0"/>
              </a:rPr>
              <a:t>Hemoglobin</a:t>
            </a:r>
            <a:r>
              <a:rPr lang="en-GB" dirty="0">
                <a:latin typeface="Cambria" panose="02040503050406030204" pitchFamily="18" charset="0"/>
              </a:rPr>
              <a:t> electrophoresis 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A: absent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F: high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A2: high</a:t>
            </a:r>
          </a:p>
          <a:p>
            <a:r>
              <a:rPr lang="en-GB" dirty="0">
                <a:latin typeface="Cambria" panose="02040503050406030204" pitchFamily="18" charset="0"/>
              </a:rPr>
              <a:t>Abnormal </a:t>
            </a:r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: </a:t>
            </a:r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S high </a:t>
            </a:r>
            <a:r>
              <a:rPr lang="en-GB" dirty="0">
                <a:latin typeface="Cambria" panose="02040503050406030204" pitchFamily="18" charset="0"/>
                <a:sym typeface="Wingdings" panose="05000000000000000000" pitchFamily="2" charset="2"/>
              </a:rPr>
              <a:t> sickle cell disease</a:t>
            </a:r>
            <a:endParaRPr lang="en-GB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Sickle </a:t>
            </a:r>
            <a:r>
              <a:rPr lang="en-US" dirty="0" smtClean="0">
                <a:latin typeface="Cambria" panose="02040503050406030204" pitchFamily="18" charset="0"/>
              </a:rPr>
              <a:t>cell anemia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disease</a:t>
            </a:r>
            <a:r>
              <a:rPr lang="en-US" dirty="0">
                <a:latin typeface="Cambria" panose="02040503050406030204" pitchFamily="18" charset="0"/>
              </a:rPr>
              <a:t> with beta thalassemia 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US" dirty="0">
                <a:latin typeface="Cambria" panose="02040503050406030204" pitchFamily="18" charset="0"/>
              </a:rPr>
              <a:t>Solubility test</a:t>
            </a:r>
          </a:p>
          <a:p>
            <a:r>
              <a:rPr lang="en-US" dirty="0">
                <a:latin typeface="Cambria" panose="02040503050406030204" pitchFamily="18" charset="0"/>
              </a:rPr>
              <a:t>Blood smear</a:t>
            </a:r>
          </a:p>
          <a:p>
            <a:r>
              <a:rPr lang="en-US" dirty="0">
                <a:latin typeface="Cambria" panose="02040503050406030204" pitchFamily="18" charset="0"/>
              </a:rPr>
              <a:t>Genetic study</a:t>
            </a:r>
          </a:p>
          <a:p>
            <a:r>
              <a:rPr lang="en-US" dirty="0">
                <a:latin typeface="Cambria" panose="02040503050406030204" pitchFamily="18" charset="0"/>
              </a:rPr>
              <a:t>Family study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E3DFA6D-1F52-4ED6-AE77-186BD11ED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9" t="17887" r="25092" b="13556"/>
          <a:stretch/>
        </p:blipFill>
        <p:spPr>
          <a:xfrm>
            <a:off x="493776" y="1078209"/>
            <a:ext cx="6300724" cy="470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21BD6E-2278-4F98-8893-A87471D7544A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9D0AE0D-0A92-4BFC-905D-E3A61801A90E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52947B-023A-44EB-BE69-0C5E5369457D}"/>
              </a:ext>
            </a:extLst>
          </p:cNvPr>
          <p:cNvSpPr txBox="1"/>
          <p:nvPr/>
        </p:nvSpPr>
        <p:spPr>
          <a:xfrm>
            <a:off x="7171266" y="503794"/>
            <a:ext cx="44719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GB" dirty="0" err="1">
                <a:latin typeface="Cambria" panose="02040503050406030204" pitchFamily="18" charset="0"/>
              </a:rPr>
              <a:t>Hemoglobin</a:t>
            </a:r>
            <a:r>
              <a:rPr lang="en-GB" dirty="0">
                <a:latin typeface="Cambria" panose="02040503050406030204" pitchFamily="18" charset="0"/>
              </a:rPr>
              <a:t> electrophoresis 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A: very low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F: high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A2: high</a:t>
            </a:r>
          </a:p>
          <a:p>
            <a:r>
              <a:rPr lang="en-GB" dirty="0">
                <a:latin typeface="Cambria" panose="02040503050406030204" pitchFamily="18" charset="0"/>
              </a:rPr>
              <a:t>Abnormal </a:t>
            </a:r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: </a:t>
            </a:r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S high </a:t>
            </a:r>
            <a:r>
              <a:rPr lang="en-GB" dirty="0">
                <a:latin typeface="Cambria" panose="02040503050406030204" pitchFamily="18" charset="0"/>
                <a:sym typeface="Wingdings" panose="05000000000000000000" pitchFamily="2" charset="2"/>
              </a:rPr>
              <a:t> sickle cell disease</a:t>
            </a:r>
            <a:endParaRPr lang="en-GB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Sickle </a:t>
            </a:r>
            <a:r>
              <a:rPr lang="en-US" dirty="0">
                <a:latin typeface="Cambria" panose="02040503050406030204" pitchFamily="18" charset="0"/>
              </a:rPr>
              <a:t>cell anemia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disease</a:t>
            </a:r>
            <a:r>
              <a:rPr lang="en-US" dirty="0">
                <a:latin typeface="Cambria" panose="02040503050406030204" pitchFamily="18" charset="0"/>
              </a:rPr>
              <a:t> with beta thalassemia </a:t>
            </a:r>
          </a:p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(with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</a:rPr>
              <a:t>Hb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 A from blood transfusions)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US" dirty="0">
                <a:latin typeface="Cambria" panose="02040503050406030204" pitchFamily="18" charset="0"/>
              </a:rPr>
              <a:t>Solubility test</a:t>
            </a:r>
          </a:p>
          <a:p>
            <a:r>
              <a:rPr lang="en-US" dirty="0">
                <a:latin typeface="Cambria" panose="02040503050406030204" pitchFamily="18" charset="0"/>
              </a:rPr>
              <a:t>Blood smear</a:t>
            </a:r>
          </a:p>
          <a:p>
            <a:r>
              <a:rPr lang="en-US" dirty="0">
                <a:latin typeface="Cambria" panose="02040503050406030204" pitchFamily="18" charset="0"/>
              </a:rPr>
              <a:t>Genetic study</a:t>
            </a:r>
          </a:p>
          <a:p>
            <a:r>
              <a:rPr lang="en-US" dirty="0">
                <a:latin typeface="Cambria" panose="02040503050406030204" pitchFamily="18" charset="0"/>
              </a:rPr>
              <a:t>Family study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6D0BC4-04F9-48BB-8B8E-388CD5304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92" t="18999" r="24179" b="19141"/>
          <a:stretch/>
        </p:blipFill>
        <p:spPr>
          <a:xfrm>
            <a:off x="381000" y="1028343"/>
            <a:ext cx="6489700" cy="48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4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21BD6E-2278-4F98-8893-A87471D7544A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9D0AE0D-0A92-4BFC-905D-E3A61801A90E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52947B-023A-44EB-BE69-0C5E5369457D}"/>
              </a:ext>
            </a:extLst>
          </p:cNvPr>
          <p:cNvSpPr txBox="1"/>
          <p:nvPr/>
        </p:nvSpPr>
        <p:spPr>
          <a:xfrm>
            <a:off x="7133166" y="503794"/>
            <a:ext cx="44719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GB" dirty="0" err="1">
                <a:latin typeface="Cambria" panose="02040503050406030204" pitchFamily="18" charset="0"/>
              </a:rPr>
              <a:t>Hemoglobin</a:t>
            </a:r>
            <a:r>
              <a:rPr lang="en-GB" dirty="0">
                <a:latin typeface="Cambria" panose="02040503050406030204" pitchFamily="18" charset="0"/>
              </a:rPr>
              <a:t> electrophoresis 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A: very low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F: high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A2: high</a:t>
            </a:r>
          </a:p>
          <a:p>
            <a:r>
              <a:rPr lang="en-GB" dirty="0">
                <a:latin typeface="Cambria" panose="02040503050406030204" pitchFamily="18" charset="0"/>
              </a:rPr>
              <a:t>Abnormal </a:t>
            </a:r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: </a:t>
            </a:r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S high </a:t>
            </a:r>
            <a:r>
              <a:rPr lang="en-GB" dirty="0">
                <a:latin typeface="Cambria" panose="02040503050406030204" pitchFamily="18" charset="0"/>
                <a:sym typeface="Wingdings" panose="05000000000000000000" pitchFamily="2" charset="2"/>
              </a:rPr>
              <a:t> sickle cell disease</a:t>
            </a:r>
            <a:endParaRPr lang="en-GB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Sickle </a:t>
            </a:r>
            <a:r>
              <a:rPr lang="en-US" dirty="0">
                <a:latin typeface="Cambria" panose="02040503050406030204" pitchFamily="18" charset="0"/>
              </a:rPr>
              <a:t>cell anemia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disease</a:t>
            </a:r>
            <a:r>
              <a:rPr lang="en-US" dirty="0">
                <a:latin typeface="Cambria" panose="02040503050406030204" pitchFamily="18" charset="0"/>
              </a:rPr>
              <a:t> with beta thalassemia </a:t>
            </a:r>
          </a:p>
          <a:p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(with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</a:rPr>
              <a:t>Hb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 A from blood transfusions)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US" dirty="0">
                <a:latin typeface="Cambria" panose="02040503050406030204" pitchFamily="18" charset="0"/>
              </a:rPr>
              <a:t>Solubility test</a:t>
            </a:r>
          </a:p>
          <a:p>
            <a:r>
              <a:rPr lang="en-US" dirty="0">
                <a:latin typeface="Cambria" panose="02040503050406030204" pitchFamily="18" charset="0"/>
              </a:rPr>
              <a:t>Blood smear</a:t>
            </a:r>
          </a:p>
          <a:p>
            <a:r>
              <a:rPr lang="en-US" dirty="0">
                <a:latin typeface="Cambria" panose="02040503050406030204" pitchFamily="18" charset="0"/>
              </a:rPr>
              <a:t>Genetic study</a:t>
            </a:r>
          </a:p>
          <a:p>
            <a:r>
              <a:rPr lang="en-US" dirty="0">
                <a:latin typeface="Cambria" panose="02040503050406030204" pitchFamily="18" charset="0"/>
              </a:rPr>
              <a:t>Family study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DB02E16-4EF0-4DDD-9757-6C769295D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9" t="19710" r="25081" b="9131"/>
          <a:stretch/>
        </p:blipFill>
        <p:spPr>
          <a:xfrm>
            <a:off x="457200" y="751344"/>
            <a:ext cx="6331226" cy="48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9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921BD6E-2278-4F98-8893-A87471D7544A}"/>
              </a:ext>
            </a:extLst>
          </p:cNvPr>
          <p:cNvSpPr/>
          <p:nvPr/>
        </p:nvSpPr>
        <p:spPr>
          <a:xfrm>
            <a:off x="0" y="6316579"/>
            <a:ext cx="12192000" cy="360947"/>
          </a:xfrm>
          <a:prstGeom prst="rect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9D0AE0D-0A92-4BFC-905D-E3A61801A90E}"/>
              </a:ext>
            </a:extLst>
          </p:cNvPr>
          <p:cNvSpPr/>
          <p:nvPr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E52947B-023A-44EB-BE69-0C5E5369457D}"/>
              </a:ext>
            </a:extLst>
          </p:cNvPr>
          <p:cNvSpPr txBox="1"/>
          <p:nvPr/>
        </p:nvSpPr>
        <p:spPr>
          <a:xfrm>
            <a:off x="7133166" y="571026"/>
            <a:ext cx="44719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</a:rPr>
              <a:t>What is the name of test performed?</a:t>
            </a:r>
          </a:p>
          <a:p>
            <a:r>
              <a:rPr lang="en-GB" dirty="0" err="1">
                <a:latin typeface="Cambria" panose="02040503050406030204" pitchFamily="18" charset="0"/>
              </a:rPr>
              <a:t>Hemoglobin</a:t>
            </a:r>
            <a:r>
              <a:rPr lang="en-GB" dirty="0">
                <a:latin typeface="Cambria" panose="02040503050406030204" pitchFamily="18" charset="0"/>
              </a:rPr>
              <a:t> electrophoresis 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are the findings?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A: absent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F: high</a:t>
            </a:r>
          </a:p>
          <a:p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A2: normal</a:t>
            </a:r>
          </a:p>
          <a:p>
            <a:r>
              <a:rPr lang="en-GB" dirty="0">
                <a:latin typeface="Cambria" panose="02040503050406030204" pitchFamily="18" charset="0"/>
              </a:rPr>
              <a:t>Abnormal </a:t>
            </a:r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: </a:t>
            </a:r>
            <a:r>
              <a:rPr lang="en-GB" dirty="0" err="1">
                <a:latin typeface="Cambria" panose="02040503050406030204" pitchFamily="18" charset="0"/>
              </a:rPr>
              <a:t>Hb</a:t>
            </a:r>
            <a:r>
              <a:rPr lang="en-GB" dirty="0">
                <a:latin typeface="Cambria" panose="02040503050406030204" pitchFamily="18" charset="0"/>
              </a:rPr>
              <a:t> S high </a:t>
            </a:r>
            <a:r>
              <a:rPr lang="en-GB" dirty="0">
                <a:latin typeface="Cambria" panose="02040503050406030204" pitchFamily="18" charset="0"/>
                <a:sym typeface="Wingdings" panose="05000000000000000000" pitchFamily="2" charset="2"/>
              </a:rPr>
              <a:t> sickle cell disease</a:t>
            </a:r>
            <a:endParaRPr lang="en-GB" dirty="0">
              <a:latin typeface="Cambria" panose="02040503050406030204" pitchFamily="18" charset="0"/>
            </a:endParaRP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is the most likely diagnosis?</a:t>
            </a:r>
          </a:p>
          <a:p>
            <a:r>
              <a:rPr lang="en-US" dirty="0">
                <a:latin typeface="Cambria" panose="02040503050406030204" pitchFamily="18" charset="0"/>
              </a:rPr>
              <a:t>Sickle </a:t>
            </a:r>
            <a:r>
              <a:rPr lang="en-US" dirty="0">
                <a:latin typeface="Cambria" panose="02040503050406030204" pitchFamily="18" charset="0"/>
              </a:rPr>
              <a:t>cell anemia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disease</a:t>
            </a:r>
          </a:p>
          <a:p>
            <a:endParaRPr lang="en-GB" dirty="0">
              <a:latin typeface="Cambria" panose="02040503050406030204" pitchFamily="18" charset="0"/>
            </a:endParaRPr>
          </a:p>
          <a:p>
            <a:r>
              <a:rPr lang="en-GB" b="1" dirty="0">
                <a:latin typeface="Cambria" panose="02040503050406030204" pitchFamily="18" charset="0"/>
              </a:rPr>
              <a:t>What further investigations will you order?</a:t>
            </a:r>
          </a:p>
          <a:p>
            <a:r>
              <a:rPr lang="en-US" dirty="0">
                <a:latin typeface="Cambria" panose="02040503050406030204" pitchFamily="18" charset="0"/>
              </a:rPr>
              <a:t>Solubility test</a:t>
            </a:r>
          </a:p>
          <a:p>
            <a:r>
              <a:rPr lang="en-US" dirty="0">
                <a:latin typeface="Cambria" panose="02040503050406030204" pitchFamily="18" charset="0"/>
              </a:rPr>
              <a:t>Blood smear</a:t>
            </a:r>
          </a:p>
          <a:p>
            <a:r>
              <a:rPr lang="en-US" dirty="0">
                <a:latin typeface="Cambria" panose="02040503050406030204" pitchFamily="18" charset="0"/>
              </a:rPr>
              <a:t>Genetic study</a:t>
            </a:r>
          </a:p>
          <a:p>
            <a:r>
              <a:rPr lang="en-US" dirty="0">
                <a:latin typeface="Cambria" panose="02040503050406030204" pitchFamily="18" charset="0"/>
              </a:rPr>
              <a:t>Family study</a:t>
            </a:r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6086E49-5D58-4960-8AF5-6083ADF53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9" t="17681" r="25081" b="12551"/>
          <a:stretch/>
        </p:blipFill>
        <p:spPr>
          <a:xfrm>
            <a:off x="457200" y="751345"/>
            <a:ext cx="6331226" cy="478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5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339</TotalTime>
  <Words>966</Words>
  <Application>Microsoft Office PowerPoint</Application>
  <PresentationFormat>ملء الشاشة</PresentationFormat>
  <Paragraphs>252</Paragraphs>
  <Slides>18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Wingdings</vt:lpstr>
      <vt:lpstr>Office Theme</vt:lpstr>
      <vt:lpstr>عرض تقديمي في PowerPoint</vt:lpstr>
      <vt:lpstr>Notes: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Jawaher</dc:creator>
  <cp:lastModifiedBy>عبدالعزيز</cp:lastModifiedBy>
  <cp:revision>28</cp:revision>
  <dcterms:created xsi:type="dcterms:W3CDTF">2017-12-26T11:04:29Z</dcterms:created>
  <dcterms:modified xsi:type="dcterms:W3CDTF">2017-12-31T16:04:00Z</dcterms:modified>
</cp:coreProperties>
</file>