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35"/>
  </p:notesMasterIdLst>
  <p:sldIdLst>
    <p:sldId id="256" r:id="rId2"/>
    <p:sldId id="272" r:id="rId3"/>
    <p:sldId id="305" r:id="rId4"/>
    <p:sldId id="304" r:id="rId5"/>
    <p:sldId id="306" r:id="rId6"/>
    <p:sldId id="282" r:id="rId7"/>
    <p:sldId id="283" r:id="rId8"/>
    <p:sldId id="284" r:id="rId9"/>
    <p:sldId id="285" r:id="rId10"/>
    <p:sldId id="286" r:id="rId11"/>
    <p:sldId id="307" r:id="rId12"/>
    <p:sldId id="291" r:id="rId13"/>
    <p:sldId id="292" r:id="rId14"/>
    <p:sldId id="293" r:id="rId15"/>
    <p:sldId id="294" r:id="rId16"/>
    <p:sldId id="297" r:id="rId17"/>
    <p:sldId id="276" r:id="rId18"/>
    <p:sldId id="277" r:id="rId19"/>
    <p:sldId id="278" r:id="rId20"/>
    <p:sldId id="279" r:id="rId21"/>
    <p:sldId id="281" r:id="rId22"/>
    <p:sldId id="273" r:id="rId23"/>
    <p:sldId id="275" r:id="rId24"/>
    <p:sldId id="303" r:id="rId25"/>
    <p:sldId id="274" r:id="rId26"/>
    <p:sldId id="298" r:id="rId27"/>
    <p:sldId id="299" r:id="rId28"/>
    <p:sldId id="288" r:id="rId29"/>
    <p:sldId id="289" r:id="rId30"/>
    <p:sldId id="290" r:id="rId31"/>
    <p:sldId id="308" r:id="rId32"/>
    <p:sldId id="300" r:id="rId33"/>
    <p:sldId id="270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400"/>
    <a:srgbClr val="AB29C9"/>
    <a:srgbClr val="C139B7"/>
    <a:srgbClr val="FF0066"/>
    <a:srgbClr val="DFC6F6"/>
    <a:srgbClr val="FFC5E2"/>
    <a:srgbClr val="FFABD5"/>
    <a:srgbClr val="FF6699"/>
    <a:srgbClr val="E5804D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6" autoAdjust="0"/>
    <p:restoredTop sz="95935"/>
  </p:normalViewPr>
  <p:slideViewPr>
    <p:cSldViewPr snapToGrid="0">
      <p:cViewPr varScale="1">
        <p:scale>
          <a:sx n="65" d="100"/>
          <a:sy n="65" d="100"/>
        </p:scale>
        <p:origin x="7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1AC56-EB72-408C-9005-547D3E3553D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AA43E6F-B93A-4B79-B529-809DC4544E62}">
      <dgm:prSet phldrT="[Text]"/>
      <dgm:spPr/>
      <dgm:t>
        <a:bodyPr/>
        <a:lstStyle/>
        <a:p>
          <a:pPr algn="l">
            <a:buClr>
              <a:schemeClr val="tx1"/>
            </a:buClr>
            <a:buFont typeface="Wingdings" panose="05000000000000000000" pitchFamily="2" charset="2"/>
            <a:buChar char="§"/>
          </a:pPr>
          <a:r>
            <a:rPr lang="en-US" b="0" dirty="0">
              <a:solidFill>
                <a:schemeClr val="tx1"/>
              </a:solidFill>
              <a:latin typeface="+mj-lt"/>
            </a:rPr>
            <a:t>1. Tensor veli palatini*</a:t>
          </a:r>
        </a:p>
      </dgm:t>
    </dgm:pt>
    <dgm:pt modelId="{09F66540-9F70-42A8-BC4A-7ADEB59DAF72}" type="parTrans" cxnId="{8A07B5D4-FEB0-47A0-A4BF-B5E2094A7EAD}">
      <dgm:prSet/>
      <dgm:spPr/>
      <dgm:t>
        <a:bodyPr/>
        <a:lstStyle/>
        <a:p>
          <a:endParaRPr lang="en-US"/>
        </a:p>
      </dgm:t>
    </dgm:pt>
    <dgm:pt modelId="{25434412-0C17-4A36-A605-1A0E9B465A42}" type="sibTrans" cxnId="{8A07B5D4-FEB0-47A0-A4BF-B5E2094A7EAD}">
      <dgm:prSet/>
      <dgm:spPr/>
      <dgm:t>
        <a:bodyPr/>
        <a:lstStyle/>
        <a:p>
          <a:endParaRPr lang="en-US"/>
        </a:p>
      </dgm:t>
    </dgm:pt>
    <dgm:pt modelId="{D61A0AAA-46CF-4384-A09A-069D62CAF84E}">
      <dgm:prSet phldrT="[Text]" custT="1"/>
      <dgm:spPr/>
      <dgm:t>
        <a:bodyPr/>
        <a:lstStyle/>
        <a:p>
          <a:r>
            <a:rPr lang="en-US" sz="1800" b="0" dirty="0">
              <a:solidFill>
                <a:schemeClr val="bg1">
                  <a:lumMod val="50000"/>
                </a:schemeClr>
              </a:solidFill>
              <a:latin typeface="+mj-lt"/>
            </a:rPr>
            <a:t>Tenses the soft palate</a:t>
          </a:r>
        </a:p>
      </dgm:t>
    </dgm:pt>
    <dgm:pt modelId="{6D180A4F-4E50-4052-B6F2-91EAAC344316}" type="parTrans" cxnId="{C06115B9-84D8-454C-9A0E-03318382F12C}">
      <dgm:prSet/>
      <dgm:spPr/>
      <dgm:t>
        <a:bodyPr/>
        <a:lstStyle/>
        <a:p>
          <a:endParaRPr lang="en-US"/>
        </a:p>
      </dgm:t>
    </dgm:pt>
    <dgm:pt modelId="{B3AAC5B7-39E4-4B0D-9379-EEE05C789445}" type="sibTrans" cxnId="{C06115B9-84D8-454C-9A0E-03318382F12C}">
      <dgm:prSet/>
      <dgm:spPr/>
      <dgm:t>
        <a:bodyPr/>
        <a:lstStyle/>
        <a:p>
          <a:endParaRPr lang="en-US"/>
        </a:p>
      </dgm:t>
    </dgm:pt>
    <dgm:pt modelId="{E8F331DF-4A13-476D-8040-398961C40CE0}">
      <dgm:prSet phldrT="[Text]"/>
      <dgm:spPr>
        <a:solidFill>
          <a:srgbClr val="A568D2"/>
        </a:solidFill>
        <a:ln>
          <a:solidFill>
            <a:srgbClr val="A568D2"/>
          </a:solidFill>
        </a:ln>
      </dgm:spPr>
      <dgm:t>
        <a:bodyPr/>
        <a:lstStyle/>
        <a:p>
          <a:pPr algn="l">
            <a:buClr>
              <a:schemeClr val="tx1"/>
            </a:buClr>
            <a:buFont typeface="Wingdings" panose="05000000000000000000" pitchFamily="2" charset="2"/>
            <a:buChar char="§"/>
          </a:pPr>
          <a:r>
            <a:rPr lang="en-US" b="0" dirty="0">
              <a:solidFill>
                <a:schemeClr val="tx1"/>
              </a:solidFill>
              <a:latin typeface="+mj-lt"/>
            </a:rPr>
            <a:t>2. </a:t>
          </a:r>
          <a:r>
            <a:rPr lang="en-US" b="0" dirty="0" err="1">
              <a:solidFill>
                <a:schemeClr val="tx1"/>
              </a:solidFill>
              <a:latin typeface="+mj-lt"/>
            </a:rPr>
            <a:t>Levator</a:t>
          </a:r>
          <a:r>
            <a:rPr lang="en-US" b="0" dirty="0">
              <a:solidFill>
                <a:schemeClr val="tx1"/>
              </a:solidFill>
              <a:latin typeface="+mj-lt"/>
            </a:rPr>
            <a:t> veli palatini*</a:t>
          </a:r>
        </a:p>
      </dgm:t>
    </dgm:pt>
    <dgm:pt modelId="{B5774122-4636-41CD-9C20-3F147CBA6190}" type="parTrans" cxnId="{BFA459FD-3470-436B-9FBC-AFF93902193F}">
      <dgm:prSet/>
      <dgm:spPr/>
      <dgm:t>
        <a:bodyPr/>
        <a:lstStyle/>
        <a:p>
          <a:endParaRPr lang="en-US"/>
        </a:p>
      </dgm:t>
    </dgm:pt>
    <dgm:pt modelId="{2AC3AC81-70B9-460F-98E7-A4436586D6E1}" type="sibTrans" cxnId="{BFA459FD-3470-436B-9FBC-AFF93902193F}">
      <dgm:prSet/>
      <dgm:spPr/>
      <dgm:t>
        <a:bodyPr/>
        <a:lstStyle/>
        <a:p>
          <a:endParaRPr lang="en-US"/>
        </a:p>
      </dgm:t>
    </dgm:pt>
    <dgm:pt modelId="{D9683B97-D475-4D38-88EB-EE24A238DDBD}">
      <dgm:prSet phldrT="[Text]" custT="1"/>
      <dgm:spPr>
        <a:solidFill>
          <a:srgbClr val="D8BEEC">
            <a:alpha val="89804"/>
          </a:srgbClr>
        </a:solidFill>
      </dgm:spPr>
      <dgm:t>
        <a:bodyPr/>
        <a:lstStyle/>
        <a:p>
          <a:r>
            <a:rPr lang="en-US" sz="1800" b="0" kern="1200" dirty="0">
              <a:solidFill>
                <a:prstClr val="white">
                  <a:lumMod val="50000"/>
                </a:prstClr>
              </a:solidFill>
              <a:latin typeface="+mj-lt"/>
              <a:ea typeface="+mn-ea"/>
              <a:cs typeface="+mn-cs"/>
            </a:rPr>
            <a:t>Elevates the soft palate</a:t>
          </a:r>
        </a:p>
      </dgm:t>
    </dgm:pt>
    <dgm:pt modelId="{1B0B5B88-DD74-4051-A2B9-2A381F0D9EF9}" type="parTrans" cxnId="{7F7C5571-8444-4ECB-B2F7-6CBC2AF32705}">
      <dgm:prSet/>
      <dgm:spPr/>
      <dgm:t>
        <a:bodyPr/>
        <a:lstStyle/>
        <a:p>
          <a:endParaRPr lang="en-US"/>
        </a:p>
      </dgm:t>
    </dgm:pt>
    <dgm:pt modelId="{EC68607F-0730-4D12-8470-454D6E37C83D}" type="sibTrans" cxnId="{7F7C5571-8444-4ECB-B2F7-6CBC2AF32705}">
      <dgm:prSet/>
      <dgm:spPr/>
      <dgm:t>
        <a:bodyPr/>
        <a:lstStyle/>
        <a:p>
          <a:endParaRPr lang="en-US"/>
        </a:p>
      </dgm:t>
    </dgm:pt>
    <dgm:pt modelId="{17132056-589F-46E4-9B51-1B968C2AA3FF}">
      <dgm:prSet phldrT="[Text]"/>
      <dgm:spPr/>
      <dgm:t>
        <a:bodyPr/>
        <a:lstStyle/>
        <a:p>
          <a:pPr algn="l">
            <a:buClr>
              <a:schemeClr val="tx1"/>
            </a:buClr>
            <a:buFont typeface="Wingdings" panose="05000000000000000000" pitchFamily="2" charset="2"/>
            <a:buChar char="§"/>
          </a:pPr>
          <a:r>
            <a:rPr lang="en-US" b="0" dirty="0">
              <a:solidFill>
                <a:schemeClr val="tx1"/>
              </a:solidFill>
              <a:latin typeface="+mj-lt"/>
            </a:rPr>
            <a:t>3. Palatoglossus</a:t>
          </a:r>
        </a:p>
      </dgm:t>
    </dgm:pt>
    <dgm:pt modelId="{A89C182D-6756-45E7-931B-3DD97314A8C5}" type="parTrans" cxnId="{F05FD81A-0584-4579-BADA-2661AB665AC0}">
      <dgm:prSet/>
      <dgm:spPr/>
      <dgm:t>
        <a:bodyPr/>
        <a:lstStyle/>
        <a:p>
          <a:endParaRPr lang="en-US"/>
        </a:p>
      </dgm:t>
    </dgm:pt>
    <dgm:pt modelId="{1EFEC709-E7E7-409D-B41D-F6236E0034DF}" type="sibTrans" cxnId="{F05FD81A-0584-4579-BADA-2661AB665AC0}">
      <dgm:prSet/>
      <dgm:spPr/>
      <dgm:t>
        <a:bodyPr/>
        <a:lstStyle/>
        <a:p>
          <a:endParaRPr lang="en-US"/>
        </a:p>
      </dgm:t>
    </dgm:pt>
    <dgm:pt modelId="{980D73AA-770B-4B5E-9DDA-7E107996080B}">
      <dgm:prSet phldrT="[Text]" custT="1"/>
      <dgm:spPr/>
      <dgm:t>
        <a:bodyPr/>
        <a:lstStyle/>
        <a:p>
          <a:r>
            <a:rPr lang="en-US" sz="1800" b="0" kern="1200" dirty="0">
              <a:solidFill>
                <a:prstClr val="white">
                  <a:lumMod val="50000"/>
                </a:prstClr>
              </a:solidFill>
              <a:latin typeface="+mj-lt"/>
              <a:ea typeface="+mn-ea"/>
              <a:cs typeface="+mn-cs"/>
            </a:rPr>
            <a:t>Pulls palatoglossal fold toward midline</a:t>
          </a:r>
        </a:p>
      </dgm:t>
    </dgm:pt>
    <dgm:pt modelId="{CEE352DD-DA14-4CD0-820F-A51870ED44E7}" type="parTrans" cxnId="{AAB24824-E855-4F3C-B1E6-B153CD65FAFD}">
      <dgm:prSet/>
      <dgm:spPr/>
      <dgm:t>
        <a:bodyPr/>
        <a:lstStyle/>
        <a:p>
          <a:endParaRPr lang="en-US"/>
        </a:p>
      </dgm:t>
    </dgm:pt>
    <dgm:pt modelId="{D7B2F207-7258-4D08-ACC3-3BF5E8E96421}" type="sibTrans" cxnId="{AAB24824-E855-4F3C-B1E6-B153CD65FAFD}">
      <dgm:prSet/>
      <dgm:spPr/>
      <dgm:t>
        <a:bodyPr/>
        <a:lstStyle/>
        <a:p>
          <a:endParaRPr lang="en-US"/>
        </a:p>
      </dgm:t>
    </dgm:pt>
    <dgm:pt modelId="{A8A95AEB-C005-4B10-93B7-CE323535D781}">
      <dgm:prSet phldrT="[Text]"/>
      <dgm:spPr/>
      <dgm:t>
        <a:bodyPr/>
        <a:lstStyle/>
        <a:p>
          <a:pPr algn="l">
            <a:buClr>
              <a:schemeClr val="tx1"/>
            </a:buClr>
            <a:buFont typeface="Wingdings" panose="05000000000000000000" pitchFamily="2" charset="2"/>
            <a:buChar char="§"/>
          </a:pPr>
          <a:r>
            <a:rPr lang="en-US" b="0" dirty="0">
              <a:solidFill>
                <a:schemeClr val="tx1"/>
              </a:solidFill>
              <a:latin typeface="+mj-lt"/>
            </a:rPr>
            <a:t>4. </a:t>
          </a:r>
          <a:r>
            <a:rPr lang="en-US" b="0" dirty="0" err="1">
              <a:solidFill>
                <a:schemeClr val="tx1"/>
              </a:solidFill>
              <a:latin typeface="+mj-lt"/>
            </a:rPr>
            <a:t>Palatopharyngeus</a:t>
          </a:r>
          <a:r>
            <a:rPr lang="en-US" b="0" dirty="0">
              <a:solidFill>
                <a:schemeClr val="tx1"/>
              </a:solidFill>
              <a:latin typeface="+mj-lt"/>
            </a:rPr>
            <a:t>  </a:t>
          </a:r>
        </a:p>
      </dgm:t>
    </dgm:pt>
    <dgm:pt modelId="{E7CF84D6-4C38-462C-A034-E8977056B5B8}" type="parTrans" cxnId="{1C87C1DD-F78B-4AD4-A1FB-ABAFFCB6308D}">
      <dgm:prSet/>
      <dgm:spPr/>
      <dgm:t>
        <a:bodyPr/>
        <a:lstStyle/>
        <a:p>
          <a:endParaRPr lang="en-US"/>
        </a:p>
      </dgm:t>
    </dgm:pt>
    <dgm:pt modelId="{4661E2BD-F4A5-441C-8BB2-3B0E2B643A9A}" type="sibTrans" cxnId="{1C87C1DD-F78B-4AD4-A1FB-ABAFFCB6308D}">
      <dgm:prSet/>
      <dgm:spPr/>
      <dgm:t>
        <a:bodyPr/>
        <a:lstStyle/>
        <a:p>
          <a:endParaRPr lang="en-US"/>
        </a:p>
      </dgm:t>
    </dgm:pt>
    <dgm:pt modelId="{A0F3CD66-35FA-426E-B1BF-DB118CCE07C5}">
      <dgm:prSet phldrT="[Text]"/>
      <dgm:spPr/>
      <dgm:t>
        <a:bodyPr/>
        <a:lstStyle/>
        <a:p>
          <a:pPr algn="l">
            <a:buClr>
              <a:schemeClr val="tx1"/>
            </a:buClr>
            <a:buFont typeface="Wingdings" panose="05000000000000000000" pitchFamily="2" charset="2"/>
            <a:buChar char="§"/>
          </a:pPr>
          <a:r>
            <a:rPr lang="en-US" b="0" dirty="0">
              <a:solidFill>
                <a:schemeClr val="tx1"/>
              </a:solidFill>
              <a:latin typeface="+mj-lt"/>
            </a:rPr>
            <a:t>5. Musculus uvulae</a:t>
          </a:r>
        </a:p>
      </dgm:t>
    </dgm:pt>
    <dgm:pt modelId="{2CADE4D3-7950-4D1D-8162-9F0D920E0F46}" type="parTrans" cxnId="{54973946-4142-43DF-B54A-A00A293C5383}">
      <dgm:prSet/>
      <dgm:spPr/>
      <dgm:t>
        <a:bodyPr/>
        <a:lstStyle/>
        <a:p>
          <a:endParaRPr lang="en-US"/>
        </a:p>
      </dgm:t>
    </dgm:pt>
    <dgm:pt modelId="{B8A279CB-1056-4902-A3D5-B386368F0FC5}" type="sibTrans" cxnId="{54973946-4142-43DF-B54A-A00A293C5383}">
      <dgm:prSet/>
      <dgm:spPr/>
      <dgm:t>
        <a:bodyPr/>
        <a:lstStyle/>
        <a:p>
          <a:endParaRPr lang="en-US"/>
        </a:p>
      </dgm:t>
    </dgm:pt>
    <dgm:pt modelId="{572E5EBC-6065-4063-AD9A-B5969A82FAAB}">
      <dgm:prSet custT="1"/>
      <dgm:spPr/>
      <dgm:t>
        <a:bodyPr/>
        <a:lstStyle/>
        <a:p>
          <a:r>
            <a:rPr lang="en-US" sz="1800" b="0" kern="1200" dirty="0">
              <a:solidFill>
                <a:prstClr val="white">
                  <a:lumMod val="50000"/>
                </a:prstClr>
              </a:solidFill>
              <a:latin typeface="+mj-lt"/>
              <a:ea typeface="+mn-ea"/>
              <a:cs typeface="+mn-cs"/>
            </a:rPr>
            <a:t>Moves palatopharyngeal fold toward midline</a:t>
          </a:r>
        </a:p>
      </dgm:t>
    </dgm:pt>
    <dgm:pt modelId="{BEEA389F-3745-4183-9867-B85C11CDAE4E}" type="parTrans" cxnId="{184736BF-19B6-456A-B57B-4C059DF36009}">
      <dgm:prSet/>
      <dgm:spPr/>
      <dgm:t>
        <a:bodyPr/>
        <a:lstStyle/>
        <a:p>
          <a:endParaRPr lang="en-US"/>
        </a:p>
      </dgm:t>
    </dgm:pt>
    <dgm:pt modelId="{A2DBB038-82BD-4AC3-9307-DA7597AE0287}" type="sibTrans" cxnId="{184736BF-19B6-456A-B57B-4C059DF36009}">
      <dgm:prSet/>
      <dgm:spPr/>
      <dgm:t>
        <a:bodyPr/>
        <a:lstStyle/>
        <a:p>
          <a:endParaRPr lang="en-US"/>
        </a:p>
      </dgm:t>
    </dgm:pt>
    <dgm:pt modelId="{DB70A89E-190A-452F-9FC4-23F7BDACE4BD}">
      <dgm:prSet custT="1"/>
      <dgm:spPr/>
      <dgm:t>
        <a:bodyPr/>
        <a:lstStyle/>
        <a:p>
          <a:r>
            <a:rPr lang="en-US" sz="1800" b="0" dirty="0">
              <a:solidFill>
                <a:schemeClr val="bg1">
                  <a:lumMod val="50000"/>
                </a:schemeClr>
              </a:solidFill>
              <a:latin typeface="+mj-lt"/>
            </a:rPr>
            <a:t>Elevates uvula</a:t>
          </a:r>
        </a:p>
      </dgm:t>
    </dgm:pt>
    <dgm:pt modelId="{FF1A015E-34B1-4997-8CF3-EDA68407B963}" type="parTrans" cxnId="{C00CEB89-14DD-405D-84AB-1C70CA3E6443}">
      <dgm:prSet/>
      <dgm:spPr/>
      <dgm:t>
        <a:bodyPr/>
        <a:lstStyle/>
        <a:p>
          <a:endParaRPr lang="en-US"/>
        </a:p>
      </dgm:t>
    </dgm:pt>
    <dgm:pt modelId="{BAEDA75E-B584-43A0-9D6C-3AD7D1E02903}" type="sibTrans" cxnId="{C00CEB89-14DD-405D-84AB-1C70CA3E6443}">
      <dgm:prSet/>
      <dgm:spPr/>
      <dgm:t>
        <a:bodyPr/>
        <a:lstStyle/>
        <a:p>
          <a:endParaRPr lang="en-US"/>
        </a:p>
      </dgm:t>
    </dgm:pt>
    <dgm:pt modelId="{7FB92A03-59F7-4C89-AC37-D6988EDC6A55}" type="pres">
      <dgm:prSet presAssocID="{7D91AC56-EB72-408C-9005-547D3E3553D1}" presName="Name0" presStyleCnt="0">
        <dgm:presLayoutVars>
          <dgm:dir/>
          <dgm:animLvl val="lvl"/>
          <dgm:resizeHandles val="exact"/>
        </dgm:presLayoutVars>
      </dgm:prSet>
      <dgm:spPr/>
    </dgm:pt>
    <dgm:pt modelId="{1CA0288C-2D53-4E53-BFA7-E15385F38116}" type="pres">
      <dgm:prSet presAssocID="{9AA43E6F-B93A-4B79-B529-809DC4544E62}" presName="linNode" presStyleCnt="0"/>
      <dgm:spPr/>
    </dgm:pt>
    <dgm:pt modelId="{703ED466-695F-4A68-80F3-F1A68A527CDB}" type="pres">
      <dgm:prSet presAssocID="{9AA43E6F-B93A-4B79-B529-809DC4544E62}" presName="parentText" presStyleLbl="node1" presStyleIdx="0" presStyleCnt="5" custScaleX="196330">
        <dgm:presLayoutVars>
          <dgm:chMax val="1"/>
          <dgm:bulletEnabled val="1"/>
        </dgm:presLayoutVars>
      </dgm:prSet>
      <dgm:spPr/>
    </dgm:pt>
    <dgm:pt modelId="{E43DDA9F-1D75-4F2C-920B-82E1ACF97833}" type="pres">
      <dgm:prSet presAssocID="{9AA43E6F-B93A-4B79-B529-809DC4544E62}" presName="descendantText" presStyleLbl="alignAccFollowNode1" presStyleIdx="0" presStyleCnt="5">
        <dgm:presLayoutVars>
          <dgm:bulletEnabled val="1"/>
        </dgm:presLayoutVars>
      </dgm:prSet>
      <dgm:spPr/>
    </dgm:pt>
    <dgm:pt modelId="{D62B5699-E013-4863-8002-7E59B562723C}" type="pres">
      <dgm:prSet presAssocID="{25434412-0C17-4A36-A605-1A0E9B465A42}" presName="sp" presStyleCnt="0"/>
      <dgm:spPr/>
    </dgm:pt>
    <dgm:pt modelId="{8B79035E-AEF4-4EE6-B029-6BF64424AFFC}" type="pres">
      <dgm:prSet presAssocID="{E8F331DF-4A13-476D-8040-398961C40CE0}" presName="linNode" presStyleCnt="0"/>
      <dgm:spPr/>
    </dgm:pt>
    <dgm:pt modelId="{3268B863-AB14-4970-99BF-1D099F227613}" type="pres">
      <dgm:prSet presAssocID="{E8F331DF-4A13-476D-8040-398961C40CE0}" presName="parentText" presStyleLbl="node1" presStyleIdx="1" presStyleCnt="5" custScaleX="196293">
        <dgm:presLayoutVars>
          <dgm:chMax val="1"/>
          <dgm:bulletEnabled val="1"/>
        </dgm:presLayoutVars>
      </dgm:prSet>
      <dgm:spPr/>
    </dgm:pt>
    <dgm:pt modelId="{F0CB3AF7-FC95-43FE-8318-FF966BA73CF2}" type="pres">
      <dgm:prSet presAssocID="{E8F331DF-4A13-476D-8040-398961C40CE0}" presName="descendantText" presStyleLbl="alignAccFollowNode1" presStyleIdx="1" presStyleCnt="5">
        <dgm:presLayoutVars>
          <dgm:bulletEnabled val="1"/>
        </dgm:presLayoutVars>
      </dgm:prSet>
      <dgm:spPr/>
    </dgm:pt>
    <dgm:pt modelId="{E0A61127-DE1B-4A87-B019-603560F6A7DC}" type="pres">
      <dgm:prSet presAssocID="{2AC3AC81-70B9-460F-98E7-A4436586D6E1}" presName="sp" presStyleCnt="0"/>
      <dgm:spPr/>
    </dgm:pt>
    <dgm:pt modelId="{9003F9B1-CDA1-4F49-BA14-B60F35270F83}" type="pres">
      <dgm:prSet presAssocID="{17132056-589F-46E4-9B51-1B968C2AA3FF}" presName="linNode" presStyleCnt="0"/>
      <dgm:spPr/>
    </dgm:pt>
    <dgm:pt modelId="{B88E65EF-8CC5-4339-8C0F-72FE0F2F7476}" type="pres">
      <dgm:prSet presAssocID="{17132056-589F-46E4-9B51-1B968C2AA3FF}" presName="parentText" presStyleLbl="node1" presStyleIdx="2" presStyleCnt="5" custScaleX="196330">
        <dgm:presLayoutVars>
          <dgm:chMax val="1"/>
          <dgm:bulletEnabled val="1"/>
        </dgm:presLayoutVars>
      </dgm:prSet>
      <dgm:spPr/>
    </dgm:pt>
    <dgm:pt modelId="{32ABC416-1E87-4ABF-BE81-55A1385494CD}" type="pres">
      <dgm:prSet presAssocID="{17132056-589F-46E4-9B51-1B968C2AA3FF}" presName="descendantText" presStyleLbl="alignAccFollowNode1" presStyleIdx="2" presStyleCnt="5">
        <dgm:presLayoutVars>
          <dgm:bulletEnabled val="1"/>
        </dgm:presLayoutVars>
      </dgm:prSet>
      <dgm:spPr/>
    </dgm:pt>
    <dgm:pt modelId="{AD1D23F1-CD58-43B3-A34F-2D9F63C51E24}" type="pres">
      <dgm:prSet presAssocID="{1EFEC709-E7E7-409D-B41D-F6236E0034DF}" presName="sp" presStyleCnt="0"/>
      <dgm:spPr/>
    </dgm:pt>
    <dgm:pt modelId="{89DCACA5-3978-4E63-89D1-10000A79C4BF}" type="pres">
      <dgm:prSet presAssocID="{A8A95AEB-C005-4B10-93B7-CE323535D781}" presName="linNode" presStyleCnt="0"/>
      <dgm:spPr/>
    </dgm:pt>
    <dgm:pt modelId="{F88367C5-8AA6-479F-A2D2-96E9E8CD1F03}" type="pres">
      <dgm:prSet presAssocID="{A8A95AEB-C005-4B10-93B7-CE323535D781}" presName="parentText" presStyleLbl="node1" presStyleIdx="3" presStyleCnt="5" custScaleX="196330">
        <dgm:presLayoutVars>
          <dgm:chMax val="1"/>
          <dgm:bulletEnabled val="1"/>
        </dgm:presLayoutVars>
      </dgm:prSet>
      <dgm:spPr/>
    </dgm:pt>
    <dgm:pt modelId="{D325F97A-523B-41D8-8B7B-2201844CAB7C}" type="pres">
      <dgm:prSet presAssocID="{A8A95AEB-C005-4B10-93B7-CE323535D781}" presName="descendantText" presStyleLbl="alignAccFollowNode1" presStyleIdx="3" presStyleCnt="5">
        <dgm:presLayoutVars>
          <dgm:bulletEnabled val="1"/>
        </dgm:presLayoutVars>
      </dgm:prSet>
      <dgm:spPr/>
    </dgm:pt>
    <dgm:pt modelId="{F69BB6F2-AA49-4EC8-AB68-932F956BD5B8}" type="pres">
      <dgm:prSet presAssocID="{4661E2BD-F4A5-441C-8BB2-3B0E2B643A9A}" presName="sp" presStyleCnt="0"/>
      <dgm:spPr/>
    </dgm:pt>
    <dgm:pt modelId="{00099F63-E56C-42E2-9A27-68DFC5820A98}" type="pres">
      <dgm:prSet presAssocID="{A0F3CD66-35FA-426E-B1BF-DB118CCE07C5}" presName="linNode" presStyleCnt="0"/>
      <dgm:spPr/>
    </dgm:pt>
    <dgm:pt modelId="{63BE9158-F4D6-4EA2-A6E3-F766F2036568}" type="pres">
      <dgm:prSet presAssocID="{A0F3CD66-35FA-426E-B1BF-DB118CCE07C5}" presName="parentText" presStyleLbl="node1" presStyleIdx="4" presStyleCnt="5" custScaleX="196330">
        <dgm:presLayoutVars>
          <dgm:chMax val="1"/>
          <dgm:bulletEnabled val="1"/>
        </dgm:presLayoutVars>
      </dgm:prSet>
      <dgm:spPr/>
    </dgm:pt>
    <dgm:pt modelId="{5FE93C15-62C1-4745-8F44-16AD5992D686}" type="pres">
      <dgm:prSet presAssocID="{A0F3CD66-35FA-426E-B1BF-DB118CCE07C5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337B5404-4F07-B148-8A1F-1408F6965704}" type="presOf" srcId="{7D91AC56-EB72-408C-9005-547D3E3553D1}" destId="{7FB92A03-59F7-4C89-AC37-D6988EDC6A55}" srcOrd="0" destOrd="0" presId="urn:microsoft.com/office/officeart/2005/8/layout/vList5"/>
    <dgm:cxn modelId="{A2405C10-570F-9C4F-8F15-F3F60610D481}" type="presOf" srcId="{A8A95AEB-C005-4B10-93B7-CE323535D781}" destId="{F88367C5-8AA6-479F-A2D2-96E9E8CD1F03}" srcOrd="0" destOrd="0" presId="urn:microsoft.com/office/officeart/2005/8/layout/vList5"/>
    <dgm:cxn modelId="{B12D481A-C092-984A-88F0-1AD525612765}" type="presOf" srcId="{D61A0AAA-46CF-4384-A09A-069D62CAF84E}" destId="{E43DDA9F-1D75-4F2C-920B-82E1ACF97833}" srcOrd="0" destOrd="0" presId="urn:microsoft.com/office/officeart/2005/8/layout/vList5"/>
    <dgm:cxn modelId="{F05FD81A-0584-4579-BADA-2661AB665AC0}" srcId="{7D91AC56-EB72-408C-9005-547D3E3553D1}" destId="{17132056-589F-46E4-9B51-1B968C2AA3FF}" srcOrd="2" destOrd="0" parTransId="{A89C182D-6756-45E7-931B-3DD97314A8C5}" sibTransId="{1EFEC709-E7E7-409D-B41D-F6236E0034DF}"/>
    <dgm:cxn modelId="{AAB24824-E855-4F3C-B1E6-B153CD65FAFD}" srcId="{17132056-589F-46E4-9B51-1B968C2AA3FF}" destId="{980D73AA-770B-4B5E-9DDA-7E107996080B}" srcOrd="0" destOrd="0" parTransId="{CEE352DD-DA14-4CD0-820F-A51870ED44E7}" sibTransId="{D7B2F207-7258-4D08-ACC3-3BF5E8E96421}"/>
    <dgm:cxn modelId="{7C874A28-0877-144B-A983-659D7F3E7E10}" type="presOf" srcId="{572E5EBC-6065-4063-AD9A-B5969A82FAAB}" destId="{D325F97A-523B-41D8-8B7B-2201844CAB7C}" srcOrd="0" destOrd="0" presId="urn:microsoft.com/office/officeart/2005/8/layout/vList5"/>
    <dgm:cxn modelId="{A17BAB30-B7F3-3049-BAD0-DBACA2C65D35}" type="presOf" srcId="{D9683B97-D475-4D38-88EB-EE24A238DDBD}" destId="{F0CB3AF7-FC95-43FE-8318-FF966BA73CF2}" srcOrd="0" destOrd="0" presId="urn:microsoft.com/office/officeart/2005/8/layout/vList5"/>
    <dgm:cxn modelId="{0FDC315B-B7D4-6C4B-B09D-0E26490A8982}" type="presOf" srcId="{9AA43E6F-B93A-4B79-B529-809DC4544E62}" destId="{703ED466-695F-4A68-80F3-F1A68A527CDB}" srcOrd="0" destOrd="0" presId="urn:microsoft.com/office/officeart/2005/8/layout/vList5"/>
    <dgm:cxn modelId="{986DC541-E281-CB42-8B53-EB6109B658FD}" type="presOf" srcId="{E8F331DF-4A13-476D-8040-398961C40CE0}" destId="{3268B863-AB14-4970-99BF-1D099F227613}" srcOrd="0" destOrd="0" presId="urn:microsoft.com/office/officeart/2005/8/layout/vList5"/>
    <dgm:cxn modelId="{54973946-4142-43DF-B54A-A00A293C5383}" srcId="{7D91AC56-EB72-408C-9005-547D3E3553D1}" destId="{A0F3CD66-35FA-426E-B1BF-DB118CCE07C5}" srcOrd="4" destOrd="0" parTransId="{2CADE4D3-7950-4D1D-8162-9F0D920E0F46}" sibTransId="{B8A279CB-1056-4902-A3D5-B386368F0FC5}"/>
    <dgm:cxn modelId="{7F7C5571-8444-4ECB-B2F7-6CBC2AF32705}" srcId="{E8F331DF-4A13-476D-8040-398961C40CE0}" destId="{D9683B97-D475-4D38-88EB-EE24A238DDBD}" srcOrd="0" destOrd="0" parTransId="{1B0B5B88-DD74-4051-A2B9-2A381F0D9EF9}" sibTransId="{EC68607F-0730-4D12-8470-454D6E37C83D}"/>
    <dgm:cxn modelId="{5631FE7F-07B3-4846-B757-B176A72839E6}" type="presOf" srcId="{980D73AA-770B-4B5E-9DDA-7E107996080B}" destId="{32ABC416-1E87-4ABF-BE81-55A1385494CD}" srcOrd="0" destOrd="0" presId="urn:microsoft.com/office/officeart/2005/8/layout/vList5"/>
    <dgm:cxn modelId="{C00CEB89-14DD-405D-84AB-1C70CA3E6443}" srcId="{A0F3CD66-35FA-426E-B1BF-DB118CCE07C5}" destId="{DB70A89E-190A-452F-9FC4-23F7BDACE4BD}" srcOrd="0" destOrd="0" parTransId="{FF1A015E-34B1-4997-8CF3-EDA68407B963}" sibTransId="{BAEDA75E-B584-43A0-9D6C-3AD7D1E02903}"/>
    <dgm:cxn modelId="{F5E03FA5-6038-4646-A1EB-BBC14C5ED7BC}" type="presOf" srcId="{DB70A89E-190A-452F-9FC4-23F7BDACE4BD}" destId="{5FE93C15-62C1-4745-8F44-16AD5992D686}" srcOrd="0" destOrd="0" presId="urn:microsoft.com/office/officeart/2005/8/layout/vList5"/>
    <dgm:cxn modelId="{C06115B9-84D8-454C-9A0E-03318382F12C}" srcId="{9AA43E6F-B93A-4B79-B529-809DC4544E62}" destId="{D61A0AAA-46CF-4384-A09A-069D62CAF84E}" srcOrd="0" destOrd="0" parTransId="{6D180A4F-4E50-4052-B6F2-91EAAC344316}" sibTransId="{B3AAC5B7-39E4-4B0D-9379-EEE05C789445}"/>
    <dgm:cxn modelId="{184736BF-19B6-456A-B57B-4C059DF36009}" srcId="{A8A95AEB-C005-4B10-93B7-CE323535D781}" destId="{572E5EBC-6065-4063-AD9A-B5969A82FAAB}" srcOrd="0" destOrd="0" parTransId="{BEEA389F-3745-4183-9867-B85C11CDAE4E}" sibTransId="{A2DBB038-82BD-4AC3-9307-DA7597AE0287}"/>
    <dgm:cxn modelId="{8A07B5D4-FEB0-47A0-A4BF-B5E2094A7EAD}" srcId="{7D91AC56-EB72-408C-9005-547D3E3553D1}" destId="{9AA43E6F-B93A-4B79-B529-809DC4544E62}" srcOrd="0" destOrd="0" parTransId="{09F66540-9F70-42A8-BC4A-7ADEB59DAF72}" sibTransId="{25434412-0C17-4A36-A605-1A0E9B465A42}"/>
    <dgm:cxn modelId="{E3C62BD7-E479-3142-9660-E698F1E0B043}" type="presOf" srcId="{17132056-589F-46E4-9B51-1B968C2AA3FF}" destId="{B88E65EF-8CC5-4339-8C0F-72FE0F2F7476}" srcOrd="0" destOrd="0" presId="urn:microsoft.com/office/officeart/2005/8/layout/vList5"/>
    <dgm:cxn modelId="{1C87C1DD-F78B-4AD4-A1FB-ABAFFCB6308D}" srcId="{7D91AC56-EB72-408C-9005-547D3E3553D1}" destId="{A8A95AEB-C005-4B10-93B7-CE323535D781}" srcOrd="3" destOrd="0" parTransId="{E7CF84D6-4C38-462C-A034-E8977056B5B8}" sibTransId="{4661E2BD-F4A5-441C-8BB2-3B0E2B643A9A}"/>
    <dgm:cxn modelId="{A25AB8DF-B02F-5943-87EC-31AE651747B3}" type="presOf" srcId="{A0F3CD66-35FA-426E-B1BF-DB118CCE07C5}" destId="{63BE9158-F4D6-4EA2-A6E3-F766F2036568}" srcOrd="0" destOrd="0" presId="urn:microsoft.com/office/officeart/2005/8/layout/vList5"/>
    <dgm:cxn modelId="{BFA459FD-3470-436B-9FBC-AFF93902193F}" srcId="{7D91AC56-EB72-408C-9005-547D3E3553D1}" destId="{E8F331DF-4A13-476D-8040-398961C40CE0}" srcOrd="1" destOrd="0" parTransId="{B5774122-4636-41CD-9C20-3F147CBA6190}" sibTransId="{2AC3AC81-70B9-460F-98E7-A4436586D6E1}"/>
    <dgm:cxn modelId="{7856A2A9-A822-604C-909B-4456EB79C6BE}" type="presParOf" srcId="{7FB92A03-59F7-4C89-AC37-D6988EDC6A55}" destId="{1CA0288C-2D53-4E53-BFA7-E15385F38116}" srcOrd="0" destOrd="0" presId="urn:microsoft.com/office/officeart/2005/8/layout/vList5"/>
    <dgm:cxn modelId="{2E5247A0-DFC1-D04B-8DAB-19041B19C9D7}" type="presParOf" srcId="{1CA0288C-2D53-4E53-BFA7-E15385F38116}" destId="{703ED466-695F-4A68-80F3-F1A68A527CDB}" srcOrd="0" destOrd="0" presId="urn:microsoft.com/office/officeart/2005/8/layout/vList5"/>
    <dgm:cxn modelId="{941CEA54-24D1-1C4B-B67E-FE3EE0FBE4AC}" type="presParOf" srcId="{1CA0288C-2D53-4E53-BFA7-E15385F38116}" destId="{E43DDA9F-1D75-4F2C-920B-82E1ACF97833}" srcOrd="1" destOrd="0" presId="urn:microsoft.com/office/officeart/2005/8/layout/vList5"/>
    <dgm:cxn modelId="{BE89FC0D-B545-D342-B3EA-7DC91DDCC94D}" type="presParOf" srcId="{7FB92A03-59F7-4C89-AC37-D6988EDC6A55}" destId="{D62B5699-E013-4863-8002-7E59B562723C}" srcOrd="1" destOrd="0" presId="urn:microsoft.com/office/officeart/2005/8/layout/vList5"/>
    <dgm:cxn modelId="{EF275CDA-FC1D-AD4F-9896-6173ECB9F73F}" type="presParOf" srcId="{7FB92A03-59F7-4C89-AC37-D6988EDC6A55}" destId="{8B79035E-AEF4-4EE6-B029-6BF64424AFFC}" srcOrd="2" destOrd="0" presId="urn:microsoft.com/office/officeart/2005/8/layout/vList5"/>
    <dgm:cxn modelId="{CCB62910-4D73-6B4D-B768-89C25D94B5D8}" type="presParOf" srcId="{8B79035E-AEF4-4EE6-B029-6BF64424AFFC}" destId="{3268B863-AB14-4970-99BF-1D099F227613}" srcOrd="0" destOrd="0" presId="urn:microsoft.com/office/officeart/2005/8/layout/vList5"/>
    <dgm:cxn modelId="{EBAEE71A-5F08-4649-80C1-7102C2A57088}" type="presParOf" srcId="{8B79035E-AEF4-4EE6-B029-6BF64424AFFC}" destId="{F0CB3AF7-FC95-43FE-8318-FF966BA73CF2}" srcOrd="1" destOrd="0" presId="urn:microsoft.com/office/officeart/2005/8/layout/vList5"/>
    <dgm:cxn modelId="{3A9F6619-3DFF-DB43-B592-87470D6A8062}" type="presParOf" srcId="{7FB92A03-59F7-4C89-AC37-D6988EDC6A55}" destId="{E0A61127-DE1B-4A87-B019-603560F6A7DC}" srcOrd="3" destOrd="0" presId="urn:microsoft.com/office/officeart/2005/8/layout/vList5"/>
    <dgm:cxn modelId="{0A5008FB-4BF8-CC48-BB40-058F4C41E3FD}" type="presParOf" srcId="{7FB92A03-59F7-4C89-AC37-D6988EDC6A55}" destId="{9003F9B1-CDA1-4F49-BA14-B60F35270F83}" srcOrd="4" destOrd="0" presId="urn:microsoft.com/office/officeart/2005/8/layout/vList5"/>
    <dgm:cxn modelId="{D247E63E-7CFF-094C-BD52-D7139F65BBB6}" type="presParOf" srcId="{9003F9B1-CDA1-4F49-BA14-B60F35270F83}" destId="{B88E65EF-8CC5-4339-8C0F-72FE0F2F7476}" srcOrd="0" destOrd="0" presId="urn:microsoft.com/office/officeart/2005/8/layout/vList5"/>
    <dgm:cxn modelId="{49338565-DA24-B246-97A8-A4D8D8606CFD}" type="presParOf" srcId="{9003F9B1-CDA1-4F49-BA14-B60F35270F83}" destId="{32ABC416-1E87-4ABF-BE81-55A1385494CD}" srcOrd="1" destOrd="0" presId="urn:microsoft.com/office/officeart/2005/8/layout/vList5"/>
    <dgm:cxn modelId="{06883FE1-62B7-6A49-9B15-E0FDEBE8F7CB}" type="presParOf" srcId="{7FB92A03-59F7-4C89-AC37-D6988EDC6A55}" destId="{AD1D23F1-CD58-43B3-A34F-2D9F63C51E24}" srcOrd="5" destOrd="0" presId="urn:microsoft.com/office/officeart/2005/8/layout/vList5"/>
    <dgm:cxn modelId="{303DC1C7-A237-564A-B67D-1158E0B62259}" type="presParOf" srcId="{7FB92A03-59F7-4C89-AC37-D6988EDC6A55}" destId="{89DCACA5-3978-4E63-89D1-10000A79C4BF}" srcOrd="6" destOrd="0" presId="urn:microsoft.com/office/officeart/2005/8/layout/vList5"/>
    <dgm:cxn modelId="{65CC064F-4113-454E-8061-39EC95E575BF}" type="presParOf" srcId="{89DCACA5-3978-4E63-89D1-10000A79C4BF}" destId="{F88367C5-8AA6-479F-A2D2-96E9E8CD1F03}" srcOrd="0" destOrd="0" presId="urn:microsoft.com/office/officeart/2005/8/layout/vList5"/>
    <dgm:cxn modelId="{E90E6209-5E19-F44C-8698-47B6725DBE80}" type="presParOf" srcId="{89DCACA5-3978-4E63-89D1-10000A79C4BF}" destId="{D325F97A-523B-41D8-8B7B-2201844CAB7C}" srcOrd="1" destOrd="0" presId="urn:microsoft.com/office/officeart/2005/8/layout/vList5"/>
    <dgm:cxn modelId="{843A8AA4-CB1F-E040-AC5D-422F6E5100B7}" type="presParOf" srcId="{7FB92A03-59F7-4C89-AC37-D6988EDC6A55}" destId="{F69BB6F2-AA49-4EC8-AB68-932F956BD5B8}" srcOrd="7" destOrd="0" presId="urn:microsoft.com/office/officeart/2005/8/layout/vList5"/>
    <dgm:cxn modelId="{FFD89ECC-CDF0-AB4B-B3BE-D55439DCBA11}" type="presParOf" srcId="{7FB92A03-59F7-4C89-AC37-D6988EDC6A55}" destId="{00099F63-E56C-42E2-9A27-68DFC5820A98}" srcOrd="8" destOrd="0" presId="urn:microsoft.com/office/officeart/2005/8/layout/vList5"/>
    <dgm:cxn modelId="{1449C5CB-6871-F04B-8767-93489C5E1C74}" type="presParOf" srcId="{00099F63-E56C-42E2-9A27-68DFC5820A98}" destId="{63BE9158-F4D6-4EA2-A6E3-F766F2036568}" srcOrd="0" destOrd="0" presId="urn:microsoft.com/office/officeart/2005/8/layout/vList5"/>
    <dgm:cxn modelId="{4EB334E9-74E5-A647-8503-6D430D63E3EC}" type="presParOf" srcId="{00099F63-E56C-42E2-9A27-68DFC5820A98}" destId="{5FE93C15-62C1-4745-8F44-16AD5992D68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DDA9F-1D75-4F2C-920B-82E1ACF97833}">
      <dsp:nvSpPr>
        <dsp:cNvPr id="0" name=""/>
        <dsp:cNvSpPr/>
      </dsp:nvSpPr>
      <dsp:spPr>
        <a:xfrm rot="5400000">
          <a:off x="4474759" y="-1099624"/>
          <a:ext cx="623938" cy="298273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bg1">
                  <a:lumMod val="50000"/>
                </a:schemeClr>
              </a:solidFill>
              <a:latin typeface="+mj-lt"/>
            </a:rPr>
            <a:t>Tenses the soft palate</a:t>
          </a:r>
        </a:p>
      </dsp:txBody>
      <dsp:txXfrm rot="-5400000">
        <a:off x="3295359" y="110234"/>
        <a:ext cx="2952281" cy="563022"/>
      </dsp:txXfrm>
    </dsp:sp>
    <dsp:sp modelId="{703ED466-695F-4A68-80F3-F1A68A527CDB}">
      <dsp:nvSpPr>
        <dsp:cNvPr id="0" name=""/>
        <dsp:cNvSpPr/>
      </dsp:nvSpPr>
      <dsp:spPr>
        <a:xfrm>
          <a:off x="1352" y="1783"/>
          <a:ext cx="3294006" cy="7799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Wingdings" panose="05000000000000000000" pitchFamily="2" charset="2"/>
            <a:buNone/>
          </a:pPr>
          <a:r>
            <a:rPr lang="en-US" sz="2500" b="0" kern="1200" dirty="0">
              <a:solidFill>
                <a:schemeClr val="tx1"/>
              </a:solidFill>
              <a:latin typeface="+mj-lt"/>
            </a:rPr>
            <a:t>1. Tensor veli palatini*</a:t>
          </a:r>
        </a:p>
      </dsp:txBody>
      <dsp:txXfrm>
        <a:off x="39425" y="39856"/>
        <a:ext cx="3217860" cy="703776"/>
      </dsp:txXfrm>
    </dsp:sp>
    <dsp:sp modelId="{F0CB3AF7-FC95-43FE-8318-FF966BA73CF2}">
      <dsp:nvSpPr>
        <dsp:cNvPr id="0" name=""/>
        <dsp:cNvSpPr/>
      </dsp:nvSpPr>
      <dsp:spPr>
        <a:xfrm rot="5400000">
          <a:off x="4474139" y="-280705"/>
          <a:ext cx="623938" cy="2982739"/>
        </a:xfrm>
        <a:prstGeom prst="round2SameRect">
          <a:avLst/>
        </a:prstGeom>
        <a:solidFill>
          <a:srgbClr val="D8BEEC">
            <a:alpha val="89804"/>
          </a:srgb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prstClr val="white">
                  <a:lumMod val="50000"/>
                </a:prstClr>
              </a:solidFill>
              <a:latin typeface="+mj-lt"/>
              <a:ea typeface="+mn-ea"/>
              <a:cs typeface="+mn-cs"/>
            </a:rPr>
            <a:t>Elevates the soft palate</a:t>
          </a:r>
        </a:p>
      </dsp:txBody>
      <dsp:txXfrm rot="-5400000">
        <a:off x="3294739" y="929153"/>
        <a:ext cx="2952281" cy="563022"/>
      </dsp:txXfrm>
    </dsp:sp>
    <dsp:sp modelId="{3268B863-AB14-4970-99BF-1D099F227613}">
      <dsp:nvSpPr>
        <dsp:cNvPr id="0" name=""/>
        <dsp:cNvSpPr/>
      </dsp:nvSpPr>
      <dsp:spPr>
        <a:xfrm>
          <a:off x="1352" y="820702"/>
          <a:ext cx="3293385" cy="779922"/>
        </a:xfrm>
        <a:prstGeom prst="roundRect">
          <a:avLst/>
        </a:prstGeom>
        <a:solidFill>
          <a:srgbClr val="A568D2"/>
        </a:solidFill>
        <a:ln w="12700" cap="flat" cmpd="sng" algn="ctr">
          <a:solidFill>
            <a:srgbClr val="A568D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Wingdings" panose="05000000000000000000" pitchFamily="2" charset="2"/>
            <a:buNone/>
          </a:pPr>
          <a:r>
            <a:rPr lang="en-US" sz="2500" b="0" kern="1200" dirty="0">
              <a:solidFill>
                <a:schemeClr val="tx1"/>
              </a:solidFill>
              <a:latin typeface="+mj-lt"/>
            </a:rPr>
            <a:t>2. </a:t>
          </a:r>
          <a:r>
            <a:rPr lang="en-US" sz="2500" b="0" kern="1200" dirty="0" err="1">
              <a:solidFill>
                <a:schemeClr val="tx1"/>
              </a:solidFill>
              <a:latin typeface="+mj-lt"/>
            </a:rPr>
            <a:t>Levator</a:t>
          </a:r>
          <a:r>
            <a:rPr lang="en-US" sz="2500" b="0" kern="1200" dirty="0">
              <a:solidFill>
                <a:schemeClr val="tx1"/>
              </a:solidFill>
              <a:latin typeface="+mj-lt"/>
            </a:rPr>
            <a:t> veli palatini*</a:t>
          </a:r>
        </a:p>
      </dsp:txBody>
      <dsp:txXfrm>
        <a:off x="39425" y="858775"/>
        <a:ext cx="3217239" cy="703776"/>
      </dsp:txXfrm>
    </dsp:sp>
    <dsp:sp modelId="{32ABC416-1E87-4ABF-BE81-55A1385494CD}">
      <dsp:nvSpPr>
        <dsp:cNvPr id="0" name=""/>
        <dsp:cNvSpPr/>
      </dsp:nvSpPr>
      <dsp:spPr>
        <a:xfrm rot="5400000">
          <a:off x="4474759" y="538212"/>
          <a:ext cx="623938" cy="298273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prstClr val="white">
                  <a:lumMod val="50000"/>
                </a:prstClr>
              </a:solidFill>
              <a:latin typeface="+mj-lt"/>
              <a:ea typeface="+mn-ea"/>
              <a:cs typeface="+mn-cs"/>
            </a:rPr>
            <a:t>Pulls palatoglossal fold toward midline</a:t>
          </a:r>
        </a:p>
      </dsp:txBody>
      <dsp:txXfrm rot="-5400000">
        <a:off x="3295359" y="1748070"/>
        <a:ext cx="2952281" cy="563022"/>
      </dsp:txXfrm>
    </dsp:sp>
    <dsp:sp modelId="{B88E65EF-8CC5-4339-8C0F-72FE0F2F7476}">
      <dsp:nvSpPr>
        <dsp:cNvPr id="0" name=""/>
        <dsp:cNvSpPr/>
      </dsp:nvSpPr>
      <dsp:spPr>
        <a:xfrm>
          <a:off x="1352" y="1639621"/>
          <a:ext cx="3294006" cy="77992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Wingdings" panose="05000000000000000000" pitchFamily="2" charset="2"/>
            <a:buNone/>
          </a:pPr>
          <a:r>
            <a:rPr lang="en-US" sz="2500" b="0" kern="1200" dirty="0">
              <a:solidFill>
                <a:schemeClr val="tx1"/>
              </a:solidFill>
              <a:latin typeface="+mj-lt"/>
            </a:rPr>
            <a:t>3. Palatoglossus</a:t>
          </a:r>
        </a:p>
      </dsp:txBody>
      <dsp:txXfrm>
        <a:off x="39425" y="1677694"/>
        <a:ext cx="3217860" cy="703776"/>
      </dsp:txXfrm>
    </dsp:sp>
    <dsp:sp modelId="{D325F97A-523B-41D8-8B7B-2201844CAB7C}">
      <dsp:nvSpPr>
        <dsp:cNvPr id="0" name=""/>
        <dsp:cNvSpPr/>
      </dsp:nvSpPr>
      <dsp:spPr>
        <a:xfrm rot="5400000">
          <a:off x="4474759" y="1357131"/>
          <a:ext cx="623938" cy="298273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prstClr val="white">
                  <a:lumMod val="50000"/>
                </a:prstClr>
              </a:solidFill>
              <a:latin typeface="+mj-lt"/>
              <a:ea typeface="+mn-ea"/>
              <a:cs typeface="+mn-cs"/>
            </a:rPr>
            <a:t>Moves palatopharyngeal fold toward midline</a:t>
          </a:r>
        </a:p>
      </dsp:txBody>
      <dsp:txXfrm rot="-5400000">
        <a:off x="3295359" y="2566989"/>
        <a:ext cx="2952281" cy="563022"/>
      </dsp:txXfrm>
    </dsp:sp>
    <dsp:sp modelId="{F88367C5-8AA6-479F-A2D2-96E9E8CD1F03}">
      <dsp:nvSpPr>
        <dsp:cNvPr id="0" name=""/>
        <dsp:cNvSpPr/>
      </dsp:nvSpPr>
      <dsp:spPr>
        <a:xfrm>
          <a:off x="1352" y="2458539"/>
          <a:ext cx="3294006" cy="77992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Wingdings" panose="05000000000000000000" pitchFamily="2" charset="2"/>
            <a:buNone/>
          </a:pPr>
          <a:r>
            <a:rPr lang="en-US" sz="2500" b="0" kern="1200" dirty="0">
              <a:solidFill>
                <a:schemeClr val="tx1"/>
              </a:solidFill>
              <a:latin typeface="+mj-lt"/>
            </a:rPr>
            <a:t>4. </a:t>
          </a:r>
          <a:r>
            <a:rPr lang="en-US" sz="2500" b="0" kern="1200" dirty="0" err="1">
              <a:solidFill>
                <a:schemeClr val="tx1"/>
              </a:solidFill>
              <a:latin typeface="+mj-lt"/>
            </a:rPr>
            <a:t>Palatopharyngeus</a:t>
          </a:r>
          <a:r>
            <a:rPr lang="en-US" sz="2500" b="0" kern="1200" dirty="0">
              <a:solidFill>
                <a:schemeClr val="tx1"/>
              </a:solidFill>
              <a:latin typeface="+mj-lt"/>
            </a:rPr>
            <a:t>  </a:t>
          </a:r>
        </a:p>
      </dsp:txBody>
      <dsp:txXfrm>
        <a:off x="39425" y="2496612"/>
        <a:ext cx="3217860" cy="703776"/>
      </dsp:txXfrm>
    </dsp:sp>
    <dsp:sp modelId="{5FE93C15-62C1-4745-8F44-16AD5992D686}">
      <dsp:nvSpPr>
        <dsp:cNvPr id="0" name=""/>
        <dsp:cNvSpPr/>
      </dsp:nvSpPr>
      <dsp:spPr>
        <a:xfrm rot="5400000">
          <a:off x="4474759" y="2176050"/>
          <a:ext cx="623938" cy="2982739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bg1">
                  <a:lumMod val="50000"/>
                </a:schemeClr>
              </a:solidFill>
              <a:latin typeface="+mj-lt"/>
            </a:rPr>
            <a:t>Elevates uvula</a:t>
          </a:r>
        </a:p>
      </dsp:txBody>
      <dsp:txXfrm rot="-5400000">
        <a:off x="3295359" y="3385908"/>
        <a:ext cx="2952281" cy="563022"/>
      </dsp:txXfrm>
    </dsp:sp>
    <dsp:sp modelId="{63BE9158-F4D6-4EA2-A6E3-F766F2036568}">
      <dsp:nvSpPr>
        <dsp:cNvPr id="0" name=""/>
        <dsp:cNvSpPr/>
      </dsp:nvSpPr>
      <dsp:spPr>
        <a:xfrm>
          <a:off x="1352" y="3277458"/>
          <a:ext cx="3294006" cy="77992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Wingdings" panose="05000000000000000000" pitchFamily="2" charset="2"/>
            <a:buNone/>
          </a:pPr>
          <a:r>
            <a:rPr lang="en-US" sz="2500" b="0" kern="1200" dirty="0">
              <a:solidFill>
                <a:schemeClr val="tx1"/>
              </a:solidFill>
              <a:latin typeface="+mj-lt"/>
            </a:rPr>
            <a:t>5. Musculus uvulae</a:t>
          </a:r>
        </a:p>
      </dsp:txBody>
      <dsp:txXfrm>
        <a:off x="39425" y="3315531"/>
        <a:ext cx="3217860" cy="703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06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81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presentation/d/1AQvqEvkgZJO5FnOD2fNtB8An-KGRxJA3LnHdgKhAkzI/edit?usp=shar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hyperlink" Target="https://docs.google.com/forms/d/e/1FAIpQLSe5fXv00313pt-bu_7cteBdzQAoHkhw6R86sJUYg-L2qalpWA/viewform?usp=sf_link" TargetMode="Externa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228600" y="5499510"/>
            <a:ext cx="7772400" cy="91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defRPr/>
            </a:pPr>
            <a:r>
              <a:rPr lang="en-US" sz="40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Oral Cavity, Esophagus And Stomach </a:t>
            </a:r>
            <a:endParaRPr lang="en-GB" sz="40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27112"/>
            <a:ext cx="12192000" cy="5139362"/>
            <a:chOff x="0" y="127112"/>
            <a:chExt cx="12192000" cy="5139362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488668"/>
              <a:ext cx="2946400" cy="4777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0492EA4-5000-4BA0-9815-AFB2DDE23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98" y="3805781"/>
            <a:ext cx="1564729" cy="1386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813AE7-93C0-4C0F-BB9E-CCC9F0000F81}"/>
              </a:ext>
            </a:extLst>
          </p:cNvPr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8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620D57-77DD-4582-8C9F-53A9C0BCC219}"/>
              </a:ext>
            </a:extLst>
          </p:cNvPr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B90D49-55DC-43EC-8FAA-DD3B91218DFC}"/>
                </a:ext>
              </a:extLst>
            </p:cNvPr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C00000"/>
                  </a:solidFill>
                </a:rPr>
                <a:t>Important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487C78B-5184-4313-8244-D13A316C49C9}"/>
                </a:ext>
              </a:extLst>
            </p:cNvPr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009796-1009-480F-95A5-31BAFDB895D1}"/>
                </a:ext>
              </a:extLst>
            </p:cNvPr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628F192-67D1-47F0-AFC3-2B1F108B4BEE}"/>
                </a:ext>
              </a:extLst>
            </p:cNvPr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D8CFE5-0098-4B56-B98A-E39C08F9558F}"/>
              </a:ext>
            </a:extLst>
          </p:cNvPr>
          <p:cNvSpPr txBox="1"/>
          <p:nvPr/>
        </p:nvSpPr>
        <p:spPr>
          <a:xfrm>
            <a:off x="510869" y="1470757"/>
            <a:ext cx="59195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+mn-lt"/>
              </a:rPr>
              <a:t>Muscles of the tongue are divided into two types: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51B8183-E92F-EC4A-9479-A9DC608E5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991780"/>
              </p:ext>
            </p:extLst>
          </p:nvPr>
        </p:nvGraphicFramePr>
        <p:xfrm>
          <a:off x="510869" y="1865584"/>
          <a:ext cx="7024498" cy="4500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2249">
                  <a:extLst>
                    <a:ext uri="{9D8B030D-6E8A-4147-A177-3AD203B41FA5}">
                      <a16:colId xmlns:a16="http://schemas.microsoft.com/office/drawing/2014/main" val="3954786746"/>
                    </a:ext>
                  </a:extLst>
                </a:gridCol>
                <a:gridCol w="3512249">
                  <a:extLst>
                    <a:ext uri="{9D8B030D-6E8A-4147-A177-3AD203B41FA5}">
                      <a16:colId xmlns:a16="http://schemas.microsoft.com/office/drawing/2014/main" val="1674952785"/>
                    </a:ext>
                  </a:extLst>
                </a:gridCol>
              </a:tblGrid>
              <a:tr h="3294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Intrinsic muscles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Extrinsic muscles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99565"/>
                  </a:ext>
                </a:extLst>
              </a:tr>
              <a:tr h="82370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The intrinsic muscles are restricted to the tongue and are </a:t>
                      </a:r>
                      <a:r>
                        <a:rPr lang="en-US" sz="1800" b="0" u="sng" dirty="0">
                          <a:solidFill>
                            <a:prstClr val="black"/>
                          </a:solidFill>
                        </a:rPr>
                        <a:t>not attached to bone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.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prstClr val="black"/>
                          </a:solidFill>
                        </a:rPr>
                        <a:t>Attached to bones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 and the soft palate.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562574"/>
                  </a:ext>
                </a:extLst>
              </a:tr>
              <a:tr h="230636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They consist of 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Longitudinal fibers </a:t>
                      </a:r>
                      <a:r>
                        <a:rPr lang="en-US" sz="16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(superior &amp; inferior)</a:t>
                      </a:r>
                      <a:endParaRPr lang="en-US" sz="1600" dirty="0">
                        <a:solidFill>
                          <a:prstClr val="black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Transverse fibers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Vertical fibers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There are 4 pairs: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Palato</a:t>
                      </a:r>
                      <a:r>
                        <a:rPr lang="en-US" sz="1800" b="1" dirty="0">
                          <a:solidFill>
                            <a:prstClr val="black"/>
                          </a:solidFill>
                        </a:rPr>
                        <a:t>glossus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(from the soft palate)</a:t>
                      </a:r>
                      <a:endParaRPr lang="en-US" sz="1600" dirty="0">
                        <a:solidFill>
                          <a:prstClr val="black"/>
                        </a:solidFill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Stylo</a:t>
                      </a:r>
                      <a:r>
                        <a:rPr lang="en-US" sz="1800" b="1" dirty="0">
                          <a:solidFill>
                            <a:prstClr val="black"/>
                          </a:solidFill>
                        </a:rPr>
                        <a:t>glossus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(from the styloid process)</a:t>
                      </a:r>
                      <a:endParaRPr lang="en-US" sz="1600" dirty="0">
                        <a:solidFill>
                          <a:prstClr val="black"/>
                        </a:solidFill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Genio</a:t>
                      </a:r>
                      <a:r>
                        <a:rPr lang="en-US" sz="1800" b="1" dirty="0">
                          <a:solidFill>
                            <a:prstClr val="black"/>
                          </a:solidFill>
                        </a:rPr>
                        <a:t>glossus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(from the mandible)</a:t>
                      </a:r>
                      <a:endParaRPr lang="en-US" sz="1600" dirty="0">
                        <a:solidFill>
                          <a:prstClr val="black"/>
                        </a:solidFill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Hyo</a:t>
                      </a:r>
                      <a:r>
                        <a:rPr lang="en-US" sz="1800" b="1" dirty="0">
                          <a:solidFill>
                            <a:prstClr val="black"/>
                          </a:solidFill>
                        </a:rPr>
                        <a:t>glossus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(from the hyoid bone)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549739"/>
                  </a:ext>
                </a:extLst>
              </a:tr>
              <a:tr h="82370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prstClr val="black"/>
                          </a:solidFill>
                        </a:rPr>
                        <a:t>Action: Alter the shape of the tongue while it lies in the mouth cavity.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Action: protrude, retract, depress, and elevate the tongue.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91200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423C00-C3E5-F24B-9812-7B8D20267D28}"/>
              </a:ext>
            </a:extLst>
          </p:cNvPr>
          <p:cNvCxnSpPr>
            <a:cxnSpLocks/>
          </p:cNvCxnSpPr>
          <p:nvPr/>
        </p:nvCxnSpPr>
        <p:spPr>
          <a:xfrm flipV="1">
            <a:off x="4404969" y="3704626"/>
            <a:ext cx="1260000" cy="29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80DE41-66B7-D241-B2F1-F1ABDD18EB54}"/>
              </a:ext>
            </a:extLst>
          </p:cNvPr>
          <p:cNvCxnSpPr>
            <a:cxnSpLocks/>
          </p:cNvCxnSpPr>
          <p:nvPr/>
        </p:nvCxnSpPr>
        <p:spPr>
          <a:xfrm>
            <a:off x="4410049" y="4221467"/>
            <a:ext cx="1116000" cy="0"/>
          </a:xfrm>
          <a:prstGeom prst="straightConnector1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9791DE6-BDC3-B548-AEDA-CFFB406F5A28}"/>
              </a:ext>
            </a:extLst>
          </p:cNvPr>
          <p:cNvCxnSpPr>
            <a:cxnSpLocks/>
          </p:cNvCxnSpPr>
          <p:nvPr/>
        </p:nvCxnSpPr>
        <p:spPr>
          <a:xfrm>
            <a:off x="4422969" y="4731960"/>
            <a:ext cx="1224000" cy="0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DCAC7B3-4222-5541-BC82-71294547F92F}"/>
              </a:ext>
            </a:extLst>
          </p:cNvPr>
          <p:cNvCxnSpPr>
            <a:cxnSpLocks/>
          </p:cNvCxnSpPr>
          <p:nvPr/>
        </p:nvCxnSpPr>
        <p:spPr>
          <a:xfrm>
            <a:off x="4396502" y="5003779"/>
            <a:ext cx="1044000" cy="0"/>
          </a:xfrm>
          <a:prstGeom prst="straightConnector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D96DA9-15D6-5D48-A6E0-B34CC3DA0EA3}"/>
              </a:ext>
            </a:extLst>
          </p:cNvPr>
          <p:cNvCxnSpPr>
            <a:cxnSpLocks/>
          </p:cNvCxnSpPr>
          <p:nvPr/>
        </p:nvCxnSpPr>
        <p:spPr>
          <a:xfrm>
            <a:off x="881392" y="3710647"/>
            <a:ext cx="1728000" cy="290"/>
          </a:xfrm>
          <a:prstGeom prst="straightConnector1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0FF5AB4-5940-D543-975C-488592135ACA}"/>
              </a:ext>
            </a:extLst>
          </p:cNvPr>
          <p:cNvCxnSpPr>
            <a:cxnSpLocks/>
          </p:cNvCxnSpPr>
          <p:nvPr/>
        </p:nvCxnSpPr>
        <p:spPr>
          <a:xfrm>
            <a:off x="900442" y="4218081"/>
            <a:ext cx="1548000" cy="94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56DB839-C275-1041-8C54-36633E5A0A5D}"/>
              </a:ext>
            </a:extLst>
          </p:cNvPr>
          <p:cNvCxnSpPr>
            <a:cxnSpLocks/>
          </p:cNvCxnSpPr>
          <p:nvPr/>
        </p:nvCxnSpPr>
        <p:spPr>
          <a:xfrm>
            <a:off x="900442" y="4498330"/>
            <a:ext cx="1260000" cy="0"/>
          </a:xfrm>
          <a:prstGeom prst="straightConnector1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DD9C60B-7E38-4BA8-BEA2-DAAF25718F20}"/>
              </a:ext>
            </a:extLst>
          </p:cNvPr>
          <p:cNvSpPr txBox="1"/>
          <p:nvPr/>
        </p:nvSpPr>
        <p:spPr>
          <a:xfrm>
            <a:off x="542732" y="320385"/>
            <a:ext cx="470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Oral Cavity</a:t>
            </a:r>
          </a:p>
          <a:p>
            <a:r>
              <a:rPr lang="en-US" sz="3200" b="1" dirty="0">
                <a:latin typeface="+mj-lt"/>
              </a:rPr>
              <a:t>Tongue (Muscles)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5F9B5-92A3-4179-88FC-879C41E17024}"/>
              </a:ext>
            </a:extLst>
          </p:cNvPr>
          <p:cNvGrpSpPr/>
          <p:nvPr/>
        </p:nvGrpSpPr>
        <p:grpSpPr>
          <a:xfrm>
            <a:off x="7770829" y="416141"/>
            <a:ext cx="4153990" cy="2788586"/>
            <a:chOff x="7852833" y="389467"/>
            <a:chExt cx="3737250" cy="2788586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CF80C72-B252-4637-9E2D-7A54F08B13D7}"/>
                </a:ext>
              </a:extLst>
            </p:cNvPr>
            <p:cNvGrpSpPr/>
            <p:nvPr/>
          </p:nvGrpSpPr>
          <p:grpSpPr>
            <a:xfrm>
              <a:off x="7852833" y="389467"/>
              <a:ext cx="3737250" cy="2788586"/>
              <a:chOff x="2747993" y="-458323"/>
              <a:chExt cx="9279393" cy="374931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FE4D371-BBB6-4897-9BA5-57F7A8F0A8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53" t="802" r="691" b="1183"/>
              <a:stretch/>
            </p:blipFill>
            <p:spPr>
              <a:xfrm>
                <a:off x="2747993" y="-458323"/>
                <a:ext cx="9279393" cy="3749313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E0612D7F-15E7-46CF-BF0D-8C6908E349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91647" y="988828"/>
                <a:ext cx="1873767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DF8A96AD-0C6B-49DB-926B-9859254E94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91646" y="1219464"/>
                <a:ext cx="1873768" cy="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84BF9864-C18F-4DB3-9DF7-120F3A3580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91647" y="1437969"/>
                <a:ext cx="1873767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084CB46B-7FE4-4AD2-A57B-3F43A5A344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6043" y="1903228"/>
                <a:ext cx="1979371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48CCE89-91E0-43C5-A5B2-555A7D883E38}"/>
                </a:ext>
              </a:extLst>
            </p:cNvPr>
            <p:cNvSpPr/>
            <p:nvPr/>
          </p:nvSpPr>
          <p:spPr>
            <a:xfrm>
              <a:off x="10538446" y="1397603"/>
              <a:ext cx="685180" cy="1478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B5C4284-2CD9-4A9D-8DCA-8505AB3A45CB}"/>
                </a:ext>
              </a:extLst>
            </p:cNvPr>
            <p:cNvSpPr/>
            <p:nvPr/>
          </p:nvSpPr>
          <p:spPr>
            <a:xfrm>
              <a:off x="10538446" y="2062870"/>
              <a:ext cx="685180" cy="1478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1566FD6-A500-47FF-851E-49D11FE7FAC3}"/>
                </a:ext>
              </a:extLst>
            </p:cNvPr>
            <p:cNvSpPr/>
            <p:nvPr/>
          </p:nvSpPr>
          <p:spPr>
            <a:xfrm>
              <a:off x="10538446" y="1735377"/>
              <a:ext cx="377958" cy="147850"/>
            </a:xfrm>
            <a:prstGeom prst="rect">
              <a:avLst/>
            </a:pr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C6ABA8-1A2A-44F4-AB48-A4B9668EEF46}"/>
                </a:ext>
              </a:extLst>
            </p:cNvPr>
            <p:cNvSpPr/>
            <p:nvPr/>
          </p:nvSpPr>
          <p:spPr>
            <a:xfrm>
              <a:off x="10558256" y="1580195"/>
              <a:ext cx="271669" cy="11747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0A92DF-7829-4978-A9B3-76B117E7CABA}"/>
              </a:ext>
            </a:extLst>
          </p:cNvPr>
          <p:cNvGrpSpPr/>
          <p:nvPr/>
        </p:nvGrpSpPr>
        <p:grpSpPr>
          <a:xfrm>
            <a:off x="7770829" y="3429000"/>
            <a:ext cx="4153991" cy="3070947"/>
            <a:chOff x="7688826" y="3411626"/>
            <a:chExt cx="4317997" cy="307975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2FDFE7D-F86B-472A-924D-8D34C972ECCB}"/>
                </a:ext>
              </a:extLst>
            </p:cNvPr>
            <p:cNvGrpSpPr/>
            <p:nvPr/>
          </p:nvGrpSpPr>
          <p:grpSpPr>
            <a:xfrm>
              <a:off x="7688826" y="3411626"/>
              <a:ext cx="4317997" cy="3079758"/>
              <a:chOff x="2528366" y="2358235"/>
              <a:chExt cx="9149407" cy="429531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7C7A9D-1225-B443-A6A1-4659274BE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8366" y="2358235"/>
                <a:ext cx="9149407" cy="429531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17D33BB-B9D2-4E37-93D3-B6702417CB04}"/>
                  </a:ext>
                </a:extLst>
              </p:cNvPr>
              <p:cNvCxnSpPr>
                <a:cxnSpLocks/>
                <a:stCxn id="52" idx="3"/>
              </p:cNvCxnSpPr>
              <p:nvPr/>
            </p:nvCxnSpPr>
            <p:spPr>
              <a:xfrm flipV="1">
                <a:off x="5603885" y="4421513"/>
                <a:ext cx="492117" cy="810618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475ED324-B1E5-4B76-B3F5-72D93420A4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67284" y="3686769"/>
                <a:ext cx="570538" cy="13361"/>
              </a:xfrm>
              <a:prstGeom prst="straightConnector1">
                <a:avLst/>
              </a:prstGeom>
              <a:ln w="38100">
                <a:solidFill>
                  <a:srgbClr val="FF00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40B2F71-9E17-4D52-9163-ABEBD0972D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59524" y="3359954"/>
                <a:ext cx="763173" cy="340176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F4453078-937D-4E3F-B77D-500EC26E39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3068" y="5114261"/>
                <a:ext cx="861140" cy="586367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B32DF17-513D-4FF1-89DA-998B55975557}"/>
                </a:ext>
              </a:extLst>
            </p:cNvPr>
            <p:cNvSpPr/>
            <p:nvPr/>
          </p:nvSpPr>
          <p:spPr>
            <a:xfrm>
              <a:off x="10989750" y="4071382"/>
              <a:ext cx="521530" cy="155165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A6B779C-E1D0-443C-884F-85DB729DCF51}"/>
                </a:ext>
              </a:extLst>
            </p:cNvPr>
            <p:cNvSpPr/>
            <p:nvPr/>
          </p:nvSpPr>
          <p:spPr>
            <a:xfrm>
              <a:off x="11174841" y="4286606"/>
              <a:ext cx="468519" cy="155165"/>
            </a:xfrm>
            <a:prstGeom prst="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013BB54-DFE5-4DC0-ADC1-E7D928618FBD}"/>
                </a:ext>
              </a:extLst>
            </p:cNvPr>
            <p:cNvSpPr/>
            <p:nvPr/>
          </p:nvSpPr>
          <p:spPr>
            <a:xfrm>
              <a:off x="8671776" y="5394636"/>
              <a:ext cx="468519" cy="155165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C4AB39E-060C-4DA8-A20E-486843904C2B}"/>
                </a:ext>
              </a:extLst>
            </p:cNvPr>
            <p:cNvSpPr/>
            <p:nvPr/>
          </p:nvSpPr>
          <p:spPr>
            <a:xfrm>
              <a:off x="9441415" y="5730551"/>
              <a:ext cx="406409" cy="13685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68564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53FB9-EF60-464B-9B98-D525AB08A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709" y="1753202"/>
            <a:ext cx="4159511" cy="447816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669F19-B1B3-431C-9AD3-6C774AD82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918081"/>
              </p:ext>
            </p:extLst>
          </p:nvPr>
        </p:nvGraphicFramePr>
        <p:xfrm>
          <a:off x="665472" y="1753201"/>
          <a:ext cx="6776728" cy="4478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2836">
                  <a:extLst>
                    <a:ext uri="{9D8B030D-6E8A-4147-A177-3AD203B41FA5}">
                      <a16:colId xmlns:a16="http://schemas.microsoft.com/office/drawing/2014/main" val="1786647539"/>
                    </a:ext>
                  </a:extLst>
                </a:gridCol>
                <a:gridCol w="4113892">
                  <a:extLst>
                    <a:ext uri="{9D8B030D-6E8A-4147-A177-3AD203B41FA5}">
                      <a16:colId xmlns:a16="http://schemas.microsoft.com/office/drawing/2014/main" val="711727276"/>
                    </a:ext>
                  </a:extLst>
                </a:gridCol>
              </a:tblGrid>
              <a:tr h="424321">
                <a:tc>
                  <a:txBody>
                    <a:bodyPr/>
                    <a:lstStyle/>
                    <a:p>
                      <a:pPr algn="ctr"/>
                      <a:r>
                        <a:rPr lang="en-US" sz="2100" i="0" dirty="0"/>
                        <a:t>Motor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i="0" dirty="0"/>
                        <a:t>Sensory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880811"/>
                  </a:ext>
                </a:extLst>
              </a:tr>
              <a:tr h="38892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All muscles of the tongue are supplied by the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Hypoglossal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nerve.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EXCEPT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Palatoglossus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which is supplied by the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Pharyngeal plexus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Anterior 2/3:</a:t>
                      </a: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General sensations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Lingual nerve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(from trigeminal)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Taste: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through Chorda Tympani of the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Facial nerve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EXCEPT the vallate papillae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Posterior  1/3: (including the vallate papillae):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General &amp; taste sensations: Glossopharyngeal nerve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Root of the tongue and Epiglottis: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General &amp; taste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sensations are carried by the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Vagus nerve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5572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2140B5A-C54B-41A5-A4E4-464A78BDACEB}"/>
              </a:ext>
            </a:extLst>
          </p:cNvPr>
          <p:cNvSpPr txBox="1"/>
          <p:nvPr/>
        </p:nvSpPr>
        <p:spPr>
          <a:xfrm>
            <a:off x="542732" y="320385"/>
            <a:ext cx="470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Oral Cavity</a:t>
            </a:r>
          </a:p>
          <a:p>
            <a:r>
              <a:rPr lang="en-US" sz="3200" b="1" dirty="0">
                <a:latin typeface="+mj-lt"/>
              </a:rPr>
              <a:t>Tongue (Innervation)</a:t>
            </a:r>
          </a:p>
        </p:txBody>
      </p:sp>
    </p:spTree>
    <p:extLst>
      <p:ext uri="{BB962C8B-B14F-4D97-AF65-F5344CB8AC3E}">
        <p14:creationId xmlns:p14="http://schemas.microsoft.com/office/powerpoint/2010/main" val="1791342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8625" y="253434"/>
            <a:ext cx="6470017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10000"/>
                  </a:schemeClr>
                </a:solidFill>
              </a:rPr>
              <a:t>Esophagus</a:t>
            </a:r>
            <a:endParaRPr lang="en-GB" sz="32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698" y="1253951"/>
            <a:ext cx="113502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+mn-lt"/>
              </a:rPr>
              <a:t>It is a tubular structure about 25 cm long.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+mn-lt"/>
              </a:rPr>
              <a:t>It </a:t>
            </a:r>
            <a:r>
              <a:rPr lang="en-US" altLang="en-US" sz="2400" u="sng" dirty="0">
                <a:latin typeface="+mn-lt"/>
              </a:rPr>
              <a:t>begins</a:t>
            </a:r>
            <a:r>
              <a:rPr lang="en-US" altLang="en-US" sz="2400" dirty="0">
                <a:latin typeface="+mn-lt"/>
              </a:rPr>
              <a:t> as the continuation of the pharynx at the level of the </a:t>
            </a:r>
            <a:r>
              <a:rPr lang="en-US" altLang="en-US" sz="2400" b="1" u="sng" dirty="0">
                <a:solidFill>
                  <a:srgbClr val="C00000"/>
                </a:solidFill>
                <a:latin typeface="+mn-lt"/>
              </a:rPr>
              <a:t>6</a:t>
            </a:r>
            <a:r>
              <a:rPr lang="en-US" altLang="en-US" sz="2400" b="1" u="sng" baseline="30000" dirty="0">
                <a:solidFill>
                  <a:srgbClr val="C00000"/>
                </a:solidFill>
                <a:latin typeface="+mn-lt"/>
              </a:rPr>
              <a:t>th</a:t>
            </a:r>
            <a:r>
              <a:rPr lang="en-US" altLang="en-US" sz="2400" u="sng" dirty="0">
                <a:solidFill>
                  <a:srgbClr val="C00000"/>
                </a:solidFill>
                <a:latin typeface="+mn-lt"/>
              </a:rPr>
              <a:t> cervical vertebra.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+mn-lt"/>
              </a:rPr>
              <a:t>It pierces the </a:t>
            </a:r>
            <a:r>
              <a:rPr lang="en-US" altLang="en-US" sz="2400" u="sng" dirty="0">
                <a:latin typeface="+mn-lt"/>
              </a:rPr>
              <a:t>diaphragm</a:t>
            </a:r>
            <a:r>
              <a:rPr lang="en-US" altLang="en-US" sz="2400" dirty="0">
                <a:latin typeface="+mn-lt"/>
              </a:rPr>
              <a:t> at the level of the </a:t>
            </a:r>
            <a:r>
              <a:rPr lang="en-US" altLang="en-US" sz="2400" b="1" u="sng" dirty="0">
                <a:solidFill>
                  <a:srgbClr val="C00000"/>
                </a:solidFill>
                <a:latin typeface="+mn-lt"/>
              </a:rPr>
              <a:t>10</a:t>
            </a:r>
            <a:r>
              <a:rPr lang="en-US" altLang="en-US" sz="2400" b="1" u="sng" baseline="30000" dirty="0">
                <a:solidFill>
                  <a:srgbClr val="C00000"/>
                </a:solidFill>
                <a:latin typeface="+mn-lt"/>
              </a:rPr>
              <a:t>th</a:t>
            </a:r>
            <a:r>
              <a:rPr lang="en-US" altLang="en-US" sz="2400" u="sng" dirty="0">
                <a:solidFill>
                  <a:srgbClr val="C00000"/>
                </a:solidFill>
                <a:latin typeface="+mn-lt"/>
              </a:rPr>
              <a:t> thoracic </a:t>
            </a:r>
            <a:r>
              <a:rPr lang="en-US" altLang="en-US" sz="2400" dirty="0">
                <a:latin typeface="+mn-lt"/>
              </a:rPr>
              <a:t>vertebra to join the stomach.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altLang="en-US" sz="2400" dirty="0">
                <a:latin typeface="+mn-lt"/>
              </a:rPr>
              <a:t>It </a:t>
            </a:r>
            <a:r>
              <a:rPr lang="en-US" altLang="en-US" sz="2400" u="sng" dirty="0">
                <a:latin typeface="+mn-lt"/>
              </a:rPr>
              <a:t>terminates</a:t>
            </a:r>
            <a:r>
              <a:rPr lang="en-US" altLang="en-US" sz="2400" dirty="0">
                <a:latin typeface="+mn-lt"/>
              </a:rPr>
              <a:t> at the level of </a:t>
            </a:r>
            <a:r>
              <a:rPr lang="en-US" altLang="en-US" sz="2400" b="1" u="sng" dirty="0">
                <a:solidFill>
                  <a:srgbClr val="C00000"/>
                </a:solidFill>
                <a:latin typeface="+mn-lt"/>
              </a:rPr>
              <a:t>11</a:t>
            </a:r>
            <a:r>
              <a:rPr lang="en-US" altLang="en-US" sz="2400" b="1" u="sng" baseline="30000" dirty="0">
                <a:solidFill>
                  <a:srgbClr val="C00000"/>
                </a:solidFill>
                <a:latin typeface="+mn-lt"/>
              </a:rPr>
              <a:t>TH</a:t>
            </a:r>
            <a:r>
              <a:rPr lang="en-US" altLang="en-US" sz="2400" b="1" u="sng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en-US" sz="2400" u="sng" dirty="0">
                <a:solidFill>
                  <a:srgbClr val="C00000"/>
                </a:solidFill>
                <a:latin typeface="+mn-lt"/>
              </a:rPr>
              <a:t>thoracic</a:t>
            </a:r>
            <a:r>
              <a:rPr lang="en-US" altLang="en-US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vertebra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endParaRPr lang="en-US" altLang="en-US" sz="2400" b="1" u="sng" dirty="0">
              <a:solidFill>
                <a:schemeClr val="tx1"/>
              </a:solidFill>
              <a:latin typeface="+mn-lt"/>
            </a:endParaRP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</a:rPr>
              <a:t>It is formed of 3 parts:</a:t>
            </a:r>
            <a:endParaRPr lang="en-US" altLang="en-US" sz="2400" b="1" dirty="0">
              <a:solidFill>
                <a:srgbClr val="FFFF00"/>
              </a:solidFill>
              <a:latin typeface="+mn-lt"/>
            </a:endParaRPr>
          </a:p>
          <a:p>
            <a:pPr marL="820738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Cervical</a:t>
            </a:r>
          </a:p>
          <a:p>
            <a:pPr marL="820738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Thoracic</a:t>
            </a:r>
          </a:p>
          <a:p>
            <a:pPr marL="820738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Abdominal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466440" y="3891941"/>
            <a:ext cx="972000" cy="0"/>
          </a:xfrm>
          <a:prstGeom prst="line">
            <a:avLst/>
          </a:prstGeom>
          <a:ln w="28575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74907" y="4322376"/>
            <a:ext cx="10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57973" y="4771002"/>
            <a:ext cx="1332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6CC83F1-E887-455C-B898-7F8DD900116A}"/>
              </a:ext>
            </a:extLst>
          </p:cNvPr>
          <p:cNvGrpSpPr/>
          <p:nvPr/>
        </p:nvGrpSpPr>
        <p:grpSpPr>
          <a:xfrm>
            <a:off x="4645005" y="3045177"/>
            <a:ext cx="6911781" cy="3305395"/>
            <a:chOff x="4400321" y="3289852"/>
            <a:chExt cx="5697408" cy="33053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731"/>
            <a:stretch/>
          </p:blipFill>
          <p:spPr>
            <a:xfrm>
              <a:off x="4400321" y="3289852"/>
              <a:ext cx="5697408" cy="3305395"/>
            </a:xfrm>
            <a:prstGeom prst="rect">
              <a:avLst/>
            </a:prstGeom>
          </p:spPr>
        </p:pic>
        <p:sp>
          <p:nvSpPr>
            <p:cNvPr id="15" name="شكل بيضاوي 14"/>
            <p:cNvSpPr/>
            <p:nvPr/>
          </p:nvSpPr>
          <p:spPr>
            <a:xfrm>
              <a:off x="7313607" y="3389694"/>
              <a:ext cx="1874399" cy="462422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99CC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شكل بيضاوي 14"/>
            <p:cNvSpPr/>
            <p:nvPr/>
          </p:nvSpPr>
          <p:spPr>
            <a:xfrm>
              <a:off x="7116898" y="4469119"/>
              <a:ext cx="1874399" cy="46242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شكل بيضاوي 14"/>
            <p:cNvSpPr/>
            <p:nvPr/>
          </p:nvSpPr>
          <p:spPr>
            <a:xfrm>
              <a:off x="7209951" y="5729049"/>
              <a:ext cx="1874399" cy="46242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5270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1D21806-8F1B-4931-B53D-DE81E42101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934192"/>
              </p:ext>
            </p:extLst>
          </p:nvPr>
        </p:nvGraphicFramePr>
        <p:xfrm>
          <a:off x="780390" y="2226632"/>
          <a:ext cx="4798681" cy="37024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792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3260889">
                  <a:extLst>
                    <a:ext uri="{9D8B030D-6E8A-4147-A177-3AD203B41FA5}">
                      <a16:colId xmlns:a16="http://schemas.microsoft.com/office/drawing/2014/main" val="1557667245"/>
                    </a:ext>
                  </a:extLst>
                </a:gridCol>
              </a:tblGrid>
              <a:tr h="512217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Relations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31540"/>
                  </a:ext>
                </a:extLst>
              </a:tr>
              <a:tr h="125047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Anterior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Trachea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Recurrent laryngeal nerves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  <a:tr h="9698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Laterally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Lobes of the thyroid gland.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036938"/>
                  </a:ext>
                </a:extLst>
              </a:tr>
              <a:tr h="9698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Posterior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Vertebral column.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230990"/>
                  </a:ext>
                </a:extLst>
              </a:tr>
            </a:tbl>
          </a:graphicData>
        </a:graphic>
      </p:graphicFrame>
      <p:sp>
        <p:nvSpPr>
          <p:cNvPr id="6" name="Title 6">
            <a:extLst>
              <a:ext uri="{FF2B5EF4-FFF2-40B4-BE49-F238E27FC236}">
                <a16:creationId xmlns:a16="http://schemas.microsoft.com/office/drawing/2014/main" id="{33DCCD90-8F4D-4752-8996-334233F7BCC9}"/>
              </a:ext>
            </a:extLst>
          </p:cNvPr>
          <p:cNvSpPr txBox="1">
            <a:spLocks/>
          </p:cNvSpPr>
          <p:nvPr/>
        </p:nvSpPr>
        <p:spPr>
          <a:xfrm>
            <a:off x="669325" y="688191"/>
            <a:ext cx="6470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Esophagus</a:t>
            </a:r>
          </a:p>
          <a:p>
            <a:r>
              <a:rPr lang="en-US" altLang="en-US" sz="3200" b="1" dirty="0"/>
              <a:t>I. Cervical Part</a:t>
            </a:r>
            <a:endParaRPr lang="en-GB" sz="32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063375-AD4D-4EC7-A5D8-313DA2F79A74}"/>
              </a:ext>
            </a:extLst>
          </p:cNvPr>
          <p:cNvCxnSpPr/>
          <p:nvPr/>
        </p:nvCxnSpPr>
        <p:spPr>
          <a:xfrm>
            <a:off x="4042395" y="4295064"/>
            <a:ext cx="1332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F3C468-552D-4124-BBFA-056C70C413B1}"/>
              </a:ext>
            </a:extLst>
          </p:cNvPr>
          <p:cNvCxnSpPr/>
          <p:nvPr/>
        </p:nvCxnSpPr>
        <p:spPr>
          <a:xfrm>
            <a:off x="2713848" y="3041957"/>
            <a:ext cx="792000" cy="0"/>
          </a:xfrm>
          <a:prstGeom prst="line">
            <a:avLst/>
          </a:prstGeom>
          <a:ln w="28575">
            <a:solidFill>
              <a:srgbClr val="7BB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1728D6-F9DF-482F-B209-89957C0E139E}"/>
              </a:ext>
            </a:extLst>
          </p:cNvPr>
          <p:cNvCxnSpPr/>
          <p:nvPr/>
        </p:nvCxnSpPr>
        <p:spPr>
          <a:xfrm>
            <a:off x="2694895" y="3337369"/>
            <a:ext cx="2772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BEEC3B9-6906-43C3-800C-D50FCDFEE927}"/>
              </a:ext>
            </a:extLst>
          </p:cNvPr>
          <p:cNvGrpSpPr/>
          <p:nvPr/>
        </p:nvGrpSpPr>
        <p:grpSpPr>
          <a:xfrm>
            <a:off x="6096000" y="1803045"/>
            <a:ext cx="5499101" cy="3983951"/>
            <a:chOff x="6451599" y="490182"/>
            <a:chExt cx="6055139" cy="5300904"/>
          </a:xfrm>
        </p:grpSpPr>
        <p:pic>
          <p:nvPicPr>
            <p:cNvPr id="16" name="Picture 7" descr="E:\dad\Student Gray\8. Head and neck\F66122-008-f168.jpg">
              <a:extLst>
                <a:ext uri="{FF2B5EF4-FFF2-40B4-BE49-F238E27FC236}">
                  <a16:creationId xmlns:a16="http://schemas.microsoft.com/office/drawing/2014/main" id="{F07DC448-CE0D-4C58-94C8-0281CE7168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50" t="1686" b="67413"/>
            <a:stretch/>
          </p:blipFill>
          <p:spPr>
            <a:xfrm>
              <a:off x="6451599" y="490182"/>
              <a:ext cx="6055139" cy="5300904"/>
            </a:xfrm>
            <a:prstGeom prst="rect">
              <a:avLst/>
            </a:prstGeom>
            <a:noFill/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661DF2C-11B9-4112-8AD0-8DACF37BAF4B}"/>
                </a:ext>
              </a:extLst>
            </p:cNvPr>
            <p:cNvCxnSpPr/>
            <p:nvPr/>
          </p:nvCxnSpPr>
          <p:spPr>
            <a:xfrm flipV="1">
              <a:off x="7580243" y="2907198"/>
              <a:ext cx="1371600" cy="944217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2F86E70-DE23-4E71-9A05-8F256EB7FD39}"/>
                </a:ext>
              </a:extLst>
            </p:cNvPr>
            <p:cNvCxnSpPr>
              <a:cxnSpLocks/>
            </p:cNvCxnSpPr>
            <p:nvPr/>
          </p:nvCxnSpPr>
          <p:spPr>
            <a:xfrm>
              <a:off x="9674440" y="869676"/>
              <a:ext cx="0" cy="1555475"/>
            </a:xfrm>
            <a:prstGeom prst="straightConnector1">
              <a:avLst/>
            </a:prstGeom>
            <a:ln w="76200">
              <a:solidFill>
                <a:srgbClr val="7BBF2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CF36341-F8EC-4A11-AAE3-C910080703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6592" y="3443909"/>
              <a:ext cx="1059673" cy="1570382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9054CF7-2463-46E8-891C-50B6066EDC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88576" y="3352879"/>
              <a:ext cx="1187424" cy="731016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2400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:\Student Gray\3. Thorax\F66122-003-f0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6240" b="3761"/>
          <a:stretch>
            <a:fillRect/>
          </a:stretch>
        </p:blipFill>
        <p:spPr bwMode="auto">
          <a:xfrm>
            <a:off x="7608613" y="287610"/>
            <a:ext cx="2887110" cy="277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2507" y="1613173"/>
            <a:ext cx="67483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</a:rPr>
              <a:t>In the thorax, it 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passes downward and to the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left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through superior and then to posterior mediastinum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</a:rPr>
              <a:t>At the level of the </a:t>
            </a:r>
            <a:r>
              <a:rPr lang="en-US" altLang="en-US" sz="2000" b="1" dirty="0">
                <a:latin typeface="+mn-lt"/>
              </a:rPr>
              <a:t>sternal angle </a:t>
            </a: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(T4)</a:t>
            </a:r>
            <a:r>
              <a:rPr lang="en-US" altLang="en-US" sz="2000" dirty="0">
                <a:latin typeface="+mn-lt"/>
              </a:rPr>
              <a:t>, the </a:t>
            </a:r>
            <a:r>
              <a:rPr lang="en-US" altLang="en-US" sz="2000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aortic arch </a:t>
            </a:r>
            <a:r>
              <a:rPr lang="en-US" altLang="en-US" sz="2000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and</a:t>
            </a:r>
            <a:r>
              <a:rPr lang="en-US" altLang="en-US" sz="2000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 left main bronchus </a:t>
            </a:r>
            <a:r>
              <a:rPr lang="en-US" altLang="en-US" sz="2000" dirty="0">
                <a:latin typeface="+mn-lt"/>
              </a:rPr>
              <a:t>push the 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esophagus again to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the midline.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Relations: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987BD03D-E52F-4323-A3DA-4E18D94E3ACD}"/>
              </a:ext>
            </a:extLst>
          </p:cNvPr>
          <p:cNvSpPr txBox="1">
            <a:spLocks/>
          </p:cNvSpPr>
          <p:nvPr/>
        </p:nvSpPr>
        <p:spPr>
          <a:xfrm>
            <a:off x="502507" y="287610"/>
            <a:ext cx="6470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Esophagus</a:t>
            </a:r>
          </a:p>
          <a:p>
            <a:r>
              <a:rPr lang="en-US" altLang="en-US" sz="3200" b="1" dirty="0"/>
              <a:t>II. Thoracic Part</a:t>
            </a:r>
            <a:endParaRPr lang="en-GB" sz="32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92B2C2-3D17-4152-822B-CB6D91626889}"/>
              </a:ext>
            </a:extLst>
          </p:cNvPr>
          <p:cNvSpPr/>
          <p:nvPr/>
        </p:nvSpPr>
        <p:spPr>
          <a:xfrm>
            <a:off x="760908" y="6261909"/>
            <a:ext cx="10492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BBF26"/>
                </a:solidFill>
                <a:latin typeface="+mn-lt"/>
              </a:rPr>
              <a:t>remember that both recurrent laryngeal nerves are found in the cervical portion of the esophagus, while only the left recurrent laryngeal is found in the thoracic part of the esophagus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3A53CDF-E071-453F-BB5E-C11FB1030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054288"/>
              </p:ext>
            </p:extLst>
          </p:nvPr>
        </p:nvGraphicFramePr>
        <p:xfrm>
          <a:off x="760908" y="3244389"/>
          <a:ext cx="10670184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0649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3084443">
                  <a:extLst>
                    <a:ext uri="{9D8B030D-6E8A-4147-A177-3AD203B41FA5}">
                      <a16:colId xmlns:a16="http://schemas.microsoft.com/office/drawing/2014/main" val="1557667245"/>
                    </a:ext>
                  </a:extLst>
                </a:gridCol>
                <a:gridCol w="2667546">
                  <a:extLst>
                    <a:ext uri="{9D8B030D-6E8A-4147-A177-3AD203B41FA5}">
                      <a16:colId xmlns:a16="http://schemas.microsoft.com/office/drawing/2014/main" val="2723832118"/>
                    </a:ext>
                  </a:extLst>
                </a:gridCol>
                <a:gridCol w="2667546">
                  <a:extLst>
                    <a:ext uri="{9D8B030D-6E8A-4147-A177-3AD203B41FA5}">
                      <a16:colId xmlns:a16="http://schemas.microsoft.com/office/drawing/2014/main" val="2027573461"/>
                    </a:ext>
                  </a:extLst>
                </a:gridCol>
              </a:tblGrid>
              <a:tr h="238579">
                <a:tc rowSpan="2">
                  <a:txBody>
                    <a:bodyPr/>
                    <a:lstStyle/>
                    <a:p>
                      <a:pPr algn="ctr"/>
                      <a:r>
                        <a:rPr lang="en-GB" b="1" i="0" dirty="0"/>
                        <a:t>Anterior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b="1" i="0" dirty="0"/>
                        <a:t>Posterior</a:t>
                      </a:r>
                    </a:p>
                  </a:txBody>
                  <a:tcPr anchor="ctr">
                    <a:solidFill>
                      <a:srgbClr val="FFB9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i="0" dirty="0"/>
                        <a:t>Lateral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201716"/>
                  </a:ext>
                </a:extLst>
              </a:tr>
              <a:tr h="23857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0" dirty="0"/>
                        <a:t>Right Side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0" dirty="0"/>
                        <a:t>Left Side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29132"/>
                  </a:ext>
                </a:extLst>
              </a:tr>
              <a:tr h="1322859"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  <a:tabLst>
                          <a:tab pos="447675" algn="l"/>
                        </a:tabLst>
                      </a:pPr>
                      <a:r>
                        <a:rPr lang="en-US" altLang="en-US" sz="18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Trachea.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  <a:tabLst>
                          <a:tab pos="447675" algn="l"/>
                        </a:tabLst>
                      </a:pPr>
                      <a:r>
                        <a:rPr lang="en-US" altLang="en-US" sz="1800" b="1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  <a:r>
                        <a:rPr lang="en-US" altLang="en-US" sz="18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recurrent laryngeal nerve.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  <a:tabLst>
                          <a:tab pos="447675" algn="l"/>
                        </a:tabLst>
                      </a:pPr>
                      <a:r>
                        <a:rPr lang="en-US" altLang="en-US" sz="1800" b="1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  <a:r>
                        <a:rPr lang="en-US" altLang="en-US" sz="18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principal bronchus.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  <a:tabLst>
                          <a:tab pos="447675" algn="l"/>
                        </a:tabLst>
                      </a:pPr>
                      <a:r>
                        <a:rPr lang="en-US" altLang="en-US" sz="18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Pericardium.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  <a:tabLst>
                          <a:tab pos="447675" algn="l"/>
                        </a:tabLst>
                      </a:pPr>
                      <a:r>
                        <a:rPr lang="en-US" altLang="en-US" sz="1800" b="1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  <a:r>
                        <a:rPr lang="en-US" altLang="en-US" sz="18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atrium</a:t>
                      </a:r>
                      <a:r>
                        <a:rPr lang="en-US" altLang="en-US" sz="1400" b="0" kern="1200" dirty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Bodies of the thoracic vertebrae.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Thoracic duct.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Azygos vein.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  <a:r>
                        <a:rPr lang="en-US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posterior intercostal arteries.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Descending thoracic aorta (at the lower end).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="1" dirty="0"/>
                        <a:t>Right</a:t>
                      </a:r>
                      <a:r>
                        <a:rPr lang="en-GB" dirty="0"/>
                        <a:t> </a:t>
                      </a:r>
                      <a:r>
                        <a:rPr lang="en-GB" b="0" dirty="0"/>
                        <a:t>pleura</a:t>
                      </a:r>
                      <a:r>
                        <a:rPr lang="en-GB" dirty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Terminal part of the azygos vein.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="1" dirty="0"/>
                        <a:t>Left</a:t>
                      </a:r>
                      <a:r>
                        <a:rPr lang="en-GB" dirty="0"/>
                        <a:t> pleura.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="1" dirty="0"/>
                        <a:t>Left</a:t>
                      </a:r>
                      <a:r>
                        <a:rPr lang="en-GB" dirty="0"/>
                        <a:t> subclavian artery.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Aortic arch.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Thoracic duct.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165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3F16D0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5653" r="11375" b="1785"/>
          <a:stretch>
            <a:fillRect/>
          </a:stretch>
        </p:blipFill>
        <p:spPr bwMode="auto">
          <a:xfrm>
            <a:off x="170774" y="593067"/>
            <a:ext cx="4291896" cy="602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E:\Student Gray\3. Thorax\F66122-003-f094.jpg">
            <a:extLst>
              <a:ext uri="{FF2B5EF4-FFF2-40B4-BE49-F238E27FC236}">
                <a16:creationId xmlns:a16="http://schemas.microsoft.com/office/drawing/2014/main" id="{5BD47DA4-7779-4C45-94DE-2860903D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7"/>
          <a:stretch>
            <a:fillRect/>
          </a:stretch>
        </p:blipFill>
        <p:spPr bwMode="auto">
          <a:xfrm>
            <a:off x="4462670" y="655983"/>
            <a:ext cx="3955773" cy="595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7311C6CB">
            <a:extLst>
              <a:ext uri="{FF2B5EF4-FFF2-40B4-BE49-F238E27FC236}">
                <a16:creationId xmlns:a16="http://schemas.microsoft.com/office/drawing/2014/main" id="{F16091BB-BF7F-4E7B-9DEB-8D2FAE5F96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073" r="6097" b="5688"/>
          <a:stretch>
            <a:fillRect/>
          </a:stretch>
        </p:blipFill>
        <p:spPr>
          <a:xfrm>
            <a:off x="8754567" y="759980"/>
            <a:ext cx="3184988" cy="5670025"/>
          </a:xfr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FE1507-9D0D-4F19-94EB-B051753B6F16}"/>
              </a:ext>
            </a:extLst>
          </p:cNvPr>
          <p:cNvSpPr txBox="1"/>
          <p:nvPr/>
        </p:nvSpPr>
        <p:spPr>
          <a:xfrm>
            <a:off x="1735473" y="251791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4"/>
                </a:solidFill>
                <a:latin typeface="+mn-lt"/>
              </a:rPr>
              <a:t>ANTERIOR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D47785-173C-45CD-9FCF-707ED1F51D8C}"/>
              </a:ext>
            </a:extLst>
          </p:cNvPr>
          <p:cNvSpPr txBox="1"/>
          <p:nvPr/>
        </p:nvSpPr>
        <p:spPr>
          <a:xfrm>
            <a:off x="5870275" y="251791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66CC"/>
                </a:solidFill>
                <a:latin typeface="+mn-lt"/>
              </a:rPr>
              <a:t>POSTERIOR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C6858F-96F0-42AD-96C8-69C9C90F767E}"/>
              </a:ext>
            </a:extLst>
          </p:cNvPr>
          <p:cNvSpPr txBox="1"/>
          <p:nvPr/>
        </p:nvSpPr>
        <p:spPr>
          <a:xfrm>
            <a:off x="9826048" y="300717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  <a:latin typeface="+mn-lt"/>
              </a:rPr>
              <a:t>LATERAL </a:t>
            </a:r>
          </a:p>
        </p:txBody>
      </p:sp>
    </p:spTree>
    <p:extLst>
      <p:ext uri="{BB962C8B-B14F-4D97-AF65-F5344CB8AC3E}">
        <p14:creationId xmlns:p14="http://schemas.microsoft.com/office/powerpoint/2010/main" val="2038460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706" y="1757920"/>
            <a:ext cx="5444407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There is a close relationship between the left atrium of the heart and the esophagus.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What is the clinical application?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dirty="0"/>
              <a:t>A </a:t>
            </a:r>
            <a:r>
              <a:rPr lang="en-US" sz="2400" i="1" dirty="0"/>
              <a:t>barium swallow</a:t>
            </a:r>
            <a:r>
              <a:rPr lang="en-US" sz="2400" dirty="0"/>
              <a:t> will help the physician to </a:t>
            </a:r>
            <a:r>
              <a:rPr lang="en-US" sz="2400" b="1" dirty="0"/>
              <a:t>assess the size of the </a:t>
            </a:r>
            <a:r>
              <a:rPr lang="en-US" sz="2400" b="1" u="sng" dirty="0">
                <a:solidFill>
                  <a:srgbClr val="C00000"/>
                </a:solidFill>
              </a:rPr>
              <a:t>left atrium</a:t>
            </a:r>
            <a:r>
              <a:rPr lang="en-US" sz="2400" b="1" dirty="0">
                <a:solidFill>
                  <a:srgbClr val="C00000"/>
                </a:solidFill>
              </a:rPr>
              <a:t>,</a:t>
            </a:r>
            <a:r>
              <a:rPr lang="en-US" sz="2400" b="1" dirty="0"/>
              <a:t> (Dilation)</a:t>
            </a:r>
            <a:r>
              <a:rPr lang="en-US" sz="2400" dirty="0"/>
              <a:t> as in case of a heart failure, or long standing mitral stenosis.</a:t>
            </a:r>
          </a:p>
        </p:txBody>
      </p:sp>
      <p:pic>
        <p:nvPicPr>
          <p:cNvPr id="4" name="Picture 7" descr="4D8578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36" y="1623455"/>
            <a:ext cx="4179845" cy="448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27869FA7-3D6F-434F-B2AC-2F45C36386B8}"/>
              </a:ext>
            </a:extLst>
          </p:cNvPr>
          <p:cNvSpPr txBox="1">
            <a:spLocks/>
          </p:cNvSpPr>
          <p:nvPr/>
        </p:nvSpPr>
        <p:spPr>
          <a:xfrm>
            <a:off x="502507" y="287610"/>
            <a:ext cx="6470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Esophagus</a:t>
            </a:r>
          </a:p>
          <a:p>
            <a:r>
              <a:rPr lang="en-US" sz="3200" b="1" dirty="0">
                <a:solidFill>
                  <a:schemeClr val="tx1">
                    <a:lumMod val="10000"/>
                  </a:schemeClr>
                </a:solidFill>
              </a:rPr>
              <a:t>Left Atrium</a:t>
            </a:r>
            <a:endParaRPr lang="en-GB" sz="3200" b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87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507" y="1758152"/>
            <a:ext cx="6937821" cy="4623398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/>
              <a:t>In the abdomen, the esophagus descends for 1.3 cm and joins the stomach.</a:t>
            </a:r>
          </a:p>
          <a:p>
            <a:pPr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</a:rPr>
              <a:t>Relations:</a:t>
            </a:r>
          </a:p>
          <a:p>
            <a:pPr marL="539750">
              <a:spcBef>
                <a:spcPts val="900"/>
              </a:spcBef>
            </a:pPr>
            <a:r>
              <a:rPr lang="en-US" altLang="en-US" sz="2000" b="1" dirty="0">
                <a:solidFill>
                  <a:srgbClr val="C00000"/>
                </a:solidFill>
              </a:rPr>
              <a:t>Anteriorly</a:t>
            </a:r>
            <a:r>
              <a:rPr lang="en-US" altLang="en-US" sz="2000" dirty="0">
                <a:solidFill>
                  <a:srgbClr val="C00000"/>
                </a:solidFill>
              </a:rPr>
              <a:t>, it is related to the left lobe of the liver.</a:t>
            </a:r>
          </a:p>
          <a:p>
            <a:pPr marL="539750">
              <a:spcBef>
                <a:spcPts val="900"/>
              </a:spcBef>
            </a:pPr>
            <a:r>
              <a:rPr lang="en-US" altLang="en-US" sz="2000" b="1" dirty="0">
                <a:solidFill>
                  <a:srgbClr val="C00000"/>
                </a:solidFill>
              </a:rPr>
              <a:t>Posteriorly</a:t>
            </a:r>
            <a:r>
              <a:rPr lang="en-US" altLang="en-US" sz="2000" dirty="0">
                <a:solidFill>
                  <a:srgbClr val="C00000"/>
                </a:solidFill>
              </a:rPr>
              <a:t>, it is related to the left crus of the diaphragm.</a:t>
            </a:r>
          </a:p>
          <a:p>
            <a:pPr>
              <a:lnSpc>
                <a:spcPct val="80000"/>
              </a:lnSpc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/>
              <a:t>Fibers from the right crus of the diaphragm form a sling around the esophagus.</a:t>
            </a:r>
          </a:p>
          <a:p>
            <a:pPr>
              <a:lnSpc>
                <a:spcPct val="80000"/>
              </a:lnSpc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/>
              <a:t>At the </a:t>
            </a:r>
            <a:r>
              <a:rPr lang="en-US" altLang="en-US" sz="2000" dirty="0">
                <a:solidFill>
                  <a:srgbClr val="C00000"/>
                </a:solidFill>
              </a:rPr>
              <a:t>opening of the diaphragm</a:t>
            </a:r>
            <a:r>
              <a:rPr lang="en-US" altLang="en-US" sz="2000" dirty="0"/>
              <a:t>, the esophagus is accompanied by:</a:t>
            </a:r>
          </a:p>
          <a:p>
            <a:pPr marL="722313" lvl="1" indent="-457200">
              <a:lnSpc>
                <a:spcPct val="8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rgbClr val="C00000"/>
                </a:solidFill>
              </a:rPr>
              <a:t>The two </a:t>
            </a:r>
            <a:r>
              <a:rPr lang="en-US" altLang="en-US" sz="2000" dirty="0" err="1">
                <a:solidFill>
                  <a:srgbClr val="C00000"/>
                </a:solidFill>
              </a:rPr>
              <a:t>vagi</a:t>
            </a:r>
            <a:endParaRPr lang="en-US" altLang="en-US" sz="2000" dirty="0">
              <a:solidFill>
                <a:srgbClr val="C00000"/>
              </a:solidFill>
            </a:endParaRPr>
          </a:p>
          <a:p>
            <a:pPr marL="722313" lvl="1" indent="-457200">
              <a:lnSpc>
                <a:spcPct val="8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rgbClr val="C00000"/>
                </a:solidFill>
              </a:rPr>
              <a:t>Branches of the left gastric vessels</a:t>
            </a:r>
          </a:p>
          <a:p>
            <a:pPr marL="722313" lvl="1" indent="-457200">
              <a:lnSpc>
                <a:spcPct val="8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rgbClr val="C00000"/>
                </a:solidFill>
              </a:rPr>
              <a:t>Lymphatic vessels.</a:t>
            </a:r>
          </a:p>
        </p:txBody>
      </p:sp>
      <p:pic>
        <p:nvPicPr>
          <p:cNvPr id="4" name="Picture 7" descr="BB5EF3F">
            <a:extLst>
              <a:ext uri="{FF2B5EF4-FFF2-40B4-BE49-F238E27FC236}">
                <a16:creationId xmlns:a16="http://schemas.microsoft.com/office/drawing/2014/main" id="{25B3322C-DD9B-49C2-8C76-CA225740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27" y="555755"/>
            <a:ext cx="4249165" cy="30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1BF6FAA5">
            <a:extLst>
              <a:ext uri="{FF2B5EF4-FFF2-40B4-BE49-F238E27FC236}">
                <a16:creationId xmlns:a16="http://schemas.microsoft.com/office/drawing/2014/main" id="{0464A42E-496C-42F5-881D-F23ED6CD9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328" y="3773349"/>
            <a:ext cx="4331371" cy="279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65569D11-FE6A-44A6-B399-9934263A7B5A}"/>
              </a:ext>
            </a:extLst>
          </p:cNvPr>
          <p:cNvSpPr txBox="1">
            <a:spLocks/>
          </p:cNvSpPr>
          <p:nvPr/>
        </p:nvSpPr>
        <p:spPr>
          <a:xfrm>
            <a:off x="502507" y="277985"/>
            <a:ext cx="6470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Esophagus</a:t>
            </a:r>
          </a:p>
          <a:p>
            <a:r>
              <a:rPr lang="en-US" altLang="en-US" sz="3200" b="1" dirty="0"/>
              <a:t>III. Abdominal Part</a:t>
            </a:r>
            <a:endParaRPr lang="en-GB" sz="32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36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D6932-5792-4D52-B6EE-72279D80E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79" y="1636294"/>
            <a:ext cx="6623851" cy="5662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dirty="0"/>
              <a:t>The esophagus has </a:t>
            </a:r>
            <a:r>
              <a:rPr lang="en-US" altLang="en-US" b="1" u="sng" dirty="0"/>
              <a:t>3</a:t>
            </a:r>
            <a:r>
              <a:rPr lang="en-US" altLang="en-US" sz="2400" dirty="0"/>
              <a:t> anatomic constrictions.</a:t>
            </a:r>
          </a:p>
          <a:p>
            <a:r>
              <a:rPr lang="en-US" altLang="en-US" sz="2400" dirty="0"/>
              <a:t>The first </a:t>
            </a: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</a:rPr>
              <a:t>(pharyngo-esophageal) </a:t>
            </a:r>
            <a:r>
              <a:rPr lang="en-US" altLang="en-US" sz="2400" dirty="0"/>
              <a:t>is at the junction with the </a:t>
            </a:r>
            <a:r>
              <a:rPr lang="en-US" altLang="en-US" sz="2400" dirty="0">
                <a:solidFill>
                  <a:srgbClr val="C00000"/>
                </a:solidFill>
              </a:rPr>
              <a:t>pharynx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/>
              <a:t>The second </a:t>
            </a:r>
            <a:r>
              <a:rPr lang="en-US" altLang="en-US" sz="1800" dirty="0">
                <a:solidFill>
                  <a:prstClr val="white">
                    <a:lumMod val="65000"/>
                  </a:prstClr>
                </a:solidFill>
              </a:rPr>
              <a:t>(</a:t>
            </a:r>
            <a:r>
              <a:rPr lang="en-US" altLang="en-US" sz="1800" dirty="0" err="1">
                <a:solidFill>
                  <a:prstClr val="white">
                    <a:lumMod val="65000"/>
                  </a:prstClr>
                </a:solidFill>
              </a:rPr>
              <a:t>aortobronchial</a:t>
            </a:r>
            <a:r>
              <a:rPr lang="en-US" altLang="en-US" sz="1800" dirty="0">
                <a:solidFill>
                  <a:prstClr val="white">
                    <a:lumMod val="65000"/>
                  </a:prstClr>
                </a:solidFill>
              </a:rPr>
              <a:t>) </a:t>
            </a:r>
            <a:r>
              <a:rPr lang="en-US" altLang="en-US" sz="2400" dirty="0"/>
              <a:t>is at the crossing with the </a:t>
            </a:r>
            <a:r>
              <a:rPr lang="en-US" altLang="en-US" sz="2400" dirty="0">
                <a:solidFill>
                  <a:srgbClr val="C00000"/>
                </a:solidFill>
              </a:rPr>
              <a:t>aortic arch and the left main bronchus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/>
              <a:t>The third </a:t>
            </a:r>
            <a:r>
              <a:rPr lang="en-US" altLang="en-US" sz="1800" dirty="0">
                <a:solidFill>
                  <a:prstClr val="white">
                    <a:lumMod val="65000"/>
                  </a:prstClr>
                </a:solidFill>
              </a:rPr>
              <a:t>(diaphragmatic) </a:t>
            </a:r>
            <a:r>
              <a:rPr lang="en-US" altLang="en-US" sz="2400" dirty="0"/>
              <a:t>is at the junction with the stomach.</a:t>
            </a:r>
          </a:p>
          <a:p>
            <a:pPr marL="0" indent="0">
              <a:buNone/>
            </a:pPr>
            <a:r>
              <a:rPr lang="en-US" altLang="en-US" sz="2400" dirty="0"/>
              <a:t>They have a considerable clinical importance.</a:t>
            </a:r>
          </a:p>
          <a:p>
            <a:pPr marL="0" indent="0">
              <a:buNone/>
            </a:pPr>
            <a:r>
              <a:rPr lang="en-US" altLang="en-US" sz="2400" dirty="0"/>
              <a:t>Why? </a:t>
            </a:r>
            <a:r>
              <a:rPr lang="en-US" altLang="en-US" sz="2400" dirty="0">
                <a:solidFill>
                  <a:schemeClr val="bg1">
                    <a:lumMod val="65000"/>
                  </a:schemeClr>
                </a:solidFill>
              </a:rPr>
              <a:t>explained on next slide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53CEA7-1F2B-4585-B24C-8C744EAD7310}"/>
              </a:ext>
            </a:extLst>
          </p:cNvPr>
          <p:cNvGrpSpPr/>
          <p:nvPr/>
        </p:nvGrpSpPr>
        <p:grpSpPr>
          <a:xfrm>
            <a:off x="7215809" y="874643"/>
            <a:ext cx="4890052" cy="5398393"/>
            <a:chOff x="4970439" y="710407"/>
            <a:chExt cx="7221561" cy="6147593"/>
          </a:xfrm>
        </p:grpSpPr>
        <p:pic>
          <p:nvPicPr>
            <p:cNvPr id="4" name="Picture 6" descr="Untitled-3">
              <a:extLst>
                <a:ext uri="{FF2B5EF4-FFF2-40B4-BE49-F238E27FC236}">
                  <a16:creationId xmlns:a16="http://schemas.microsoft.com/office/drawing/2014/main" id="{3F1D8EB0-4B34-418A-83AB-D92B28C43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439" y="710407"/>
              <a:ext cx="7221561" cy="6147593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</p:pic>
        <p:sp>
          <p:nvSpPr>
            <p:cNvPr id="11" name="شكل بيضاوي 14"/>
            <p:cNvSpPr/>
            <p:nvPr/>
          </p:nvSpPr>
          <p:spPr>
            <a:xfrm>
              <a:off x="5560199" y="2375445"/>
              <a:ext cx="1837216" cy="49837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شكل بيضاوي 14"/>
            <p:cNvSpPr/>
            <p:nvPr/>
          </p:nvSpPr>
          <p:spPr>
            <a:xfrm>
              <a:off x="5750700" y="3226341"/>
              <a:ext cx="1837216" cy="49837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شكل بيضاوي 14"/>
            <p:cNvSpPr/>
            <p:nvPr/>
          </p:nvSpPr>
          <p:spPr>
            <a:xfrm>
              <a:off x="5750700" y="5140564"/>
              <a:ext cx="1837216" cy="49837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411889" y="4059884"/>
            <a:ext cx="216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11889" y="2471758"/>
            <a:ext cx="27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11889" y="3257814"/>
            <a:ext cx="2448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6">
            <a:extLst>
              <a:ext uri="{FF2B5EF4-FFF2-40B4-BE49-F238E27FC236}">
                <a16:creationId xmlns:a16="http://schemas.microsoft.com/office/drawing/2014/main" id="{91A10A36-5BA7-4652-BD2E-9AD27963C9DC}"/>
              </a:ext>
            </a:extLst>
          </p:cNvPr>
          <p:cNvSpPr txBox="1">
            <a:spLocks/>
          </p:cNvSpPr>
          <p:nvPr/>
        </p:nvSpPr>
        <p:spPr>
          <a:xfrm>
            <a:off x="502507" y="287610"/>
            <a:ext cx="6470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Esophagus</a:t>
            </a:r>
          </a:p>
          <a:p>
            <a:r>
              <a:rPr lang="en-US" altLang="en-US" sz="3200" b="1" dirty="0"/>
              <a:t>Constriction</a:t>
            </a:r>
            <a:endParaRPr lang="en-GB" sz="32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39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D6932-5792-4D52-B6EE-72279D80E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00" y="1613173"/>
            <a:ext cx="6095765" cy="5038441"/>
          </a:xfrm>
        </p:spPr>
        <p:txBody>
          <a:bodyPr>
            <a:normAutofit/>
          </a:bodyPr>
          <a:lstStyle/>
          <a:p>
            <a:pPr marL="357188" indent="-357188">
              <a:buFont typeface="+mj-lt"/>
              <a:buAutoNum type="arabicPeriod"/>
              <a:defRPr/>
            </a:pPr>
            <a:r>
              <a:rPr lang="en-US" sz="2400" dirty="0"/>
              <a:t>They may cause difficulties in passing an </a:t>
            </a:r>
            <a:r>
              <a:rPr lang="en-US" sz="2400" i="1" dirty="0">
                <a:solidFill>
                  <a:srgbClr val="C00000"/>
                </a:solidFill>
              </a:rPr>
              <a:t>esophagoscope</a:t>
            </a:r>
            <a:r>
              <a:rPr lang="en-US" sz="2400" i="1" dirty="0">
                <a:solidFill>
                  <a:srgbClr val="FF0000"/>
                </a:solidFill>
              </a:rPr>
              <a:t>.</a:t>
            </a:r>
          </a:p>
          <a:p>
            <a:pPr marL="357188" indent="-357188">
              <a:buFont typeface="+mj-lt"/>
              <a:buAutoNum type="arabicPeriod"/>
              <a:defRPr/>
            </a:pPr>
            <a:r>
              <a:rPr lang="en-US" sz="2400" dirty="0"/>
              <a:t>In case of swallowing of caustic liquids (mostly in children), this is where the burning is the worst and </a:t>
            </a:r>
            <a:r>
              <a:rPr lang="en-US" sz="2400" b="1" dirty="0">
                <a:solidFill>
                  <a:srgbClr val="C00000"/>
                </a:solidFill>
              </a:rPr>
              <a:t>strictures</a:t>
            </a:r>
            <a:r>
              <a:rPr lang="en-US" sz="2400" dirty="0"/>
              <a:t> develop.</a:t>
            </a:r>
          </a:p>
          <a:p>
            <a:pPr marL="357188" indent="-357188">
              <a:buFont typeface="+mj-lt"/>
              <a:buAutoNum type="arabicPeriod"/>
              <a:defRPr/>
            </a:pPr>
            <a:r>
              <a:rPr lang="en-US" sz="2400" dirty="0"/>
              <a:t>The esophageal strictures are a common place of the development of </a:t>
            </a:r>
            <a:r>
              <a:rPr lang="en-US" sz="2400" b="1" dirty="0">
                <a:solidFill>
                  <a:srgbClr val="C00000"/>
                </a:solidFill>
              </a:rPr>
              <a:t>esophageal carcinoma.</a:t>
            </a:r>
          </a:p>
          <a:p>
            <a:pPr marL="0" indent="0">
              <a:buNone/>
              <a:defRPr/>
            </a:pPr>
            <a:r>
              <a:rPr lang="en-US" sz="2400" dirty="0"/>
              <a:t>In this picture what is the importance of the scale?</a:t>
            </a:r>
          </a:p>
          <a:p>
            <a:pPr marL="0" indent="0">
              <a:buNone/>
              <a:defRPr/>
            </a:pPr>
            <a:r>
              <a:rPr lang="en-US" sz="2000" i="1" dirty="0">
                <a:solidFill>
                  <a:srgbClr val="7BBF26"/>
                </a:solidFill>
              </a:rPr>
              <a:t>Ans: to know where and when you have resistance on passing esophagoscope</a:t>
            </a:r>
            <a:r>
              <a:rPr lang="en-US" sz="2400" i="1" dirty="0">
                <a:solidFill>
                  <a:srgbClr val="7BBF26"/>
                </a:solidFill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55504A-9400-4A8A-B05D-9D48FC63AB36}"/>
              </a:ext>
            </a:extLst>
          </p:cNvPr>
          <p:cNvGrpSpPr/>
          <p:nvPr/>
        </p:nvGrpSpPr>
        <p:grpSpPr>
          <a:xfrm>
            <a:off x="6357443" y="950391"/>
            <a:ext cx="5834557" cy="5440359"/>
            <a:chOff x="5133473" y="741780"/>
            <a:chExt cx="7058527" cy="6116220"/>
          </a:xfrm>
        </p:grpSpPr>
        <p:pic>
          <p:nvPicPr>
            <p:cNvPr id="4" name="Picture 6" descr="Untitled-3">
              <a:extLst>
                <a:ext uri="{FF2B5EF4-FFF2-40B4-BE49-F238E27FC236}">
                  <a16:creationId xmlns:a16="http://schemas.microsoft.com/office/drawing/2014/main" id="{3F1D8EB0-4B34-418A-83AB-D92B28C43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473" y="741780"/>
              <a:ext cx="7058527" cy="6116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5CEAA90-016F-4C08-9FD4-F1C48B57377E}"/>
                </a:ext>
              </a:extLst>
            </p:cNvPr>
            <p:cNvSpPr/>
            <p:nvPr/>
          </p:nvSpPr>
          <p:spPr>
            <a:xfrm>
              <a:off x="5666874" y="2791326"/>
              <a:ext cx="525379" cy="451101"/>
            </a:xfrm>
            <a:prstGeom prst="ellipse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1830E95-1FBB-4B4E-8DAF-7A1B039FFE00}"/>
                </a:ext>
              </a:extLst>
            </p:cNvPr>
            <p:cNvSpPr/>
            <p:nvPr/>
          </p:nvSpPr>
          <p:spPr>
            <a:xfrm>
              <a:off x="5666874" y="3613317"/>
              <a:ext cx="525379" cy="44533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116A9F-C36F-462B-86B6-C65C1A3BC9F4}"/>
                </a:ext>
              </a:extLst>
            </p:cNvPr>
            <p:cNvSpPr txBox="1"/>
            <p:nvPr/>
          </p:nvSpPr>
          <p:spPr>
            <a:xfrm>
              <a:off x="6164180" y="3656766"/>
              <a:ext cx="944218" cy="3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7BBF26"/>
                  </a:solidFill>
                  <a:latin typeface="+mj-lt"/>
                </a:rPr>
                <a:t>Or 21</a:t>
              </a:r>
            </a:p>
          </p:txBody>
        </p:sp>
      </p:grpSp>
      <p:sp>
        <p:nvSpPr>
          <p:cNvPr id="12" name="Title 6">
            <a:extLst>
              <a:ext uri="{FF2B5EF4-FFF2-40B4-BE49-F238E27FC236}">
                <a16:creationId xmlns:a16="http://schemas.microsoft.com/office/drawing/2014/main" id="{1E3FDCC4-0173-4097-A59B-24387D4E8734}"/>
              </a:ext>
            </a:extLst>
          </p:cNvPr>
          <p:cNvSpPr txBox="1">
            <a:spLocks/>
          </p:cNvSpPr>
          <p:nvPr/>
        </p:nvSpPr>
        <p:spPr>
          <a:xfrm>
            <a:off x="502507" y="287610"/>
            <a:ext cx="6470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Esophagus</a:t>
            </a:r>
          </a:p>
          <a:p>
            <a:r>
              <a:rPr lang="en-US" altLang="en-US" sz="3200" b="1" dirty="0"/>
              <a:t>Strictures</a:t>
            </a:r>
            <a:endParaRPr lang="en-GB" sz="32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12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24BD1-AA1F-473B-92C6-982329ABC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090" y="5282553"/>
            <a:ext cx="7747819" cy="142030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467293"/>
            <a:ext cx="11216148" cy="4553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600" b="1" dirty="0"/>
              <a:t>By the end of the lecture you should be able to</a:t>
            </a:r>
            <a:r>
              <a:rPr lang="en-US" altLang="en-US" sz="2600" dirty="0"/>
              <a:t>:</a:t>
            </a:r>
          </a:p>
          <a:p>
            <a:pPr>
              <a:buFont typeface="Wingdings" charset="2"/>
              <a:buChar char="ü"/>
            </a:pPr>
            <a:r>
              <a:rPr lang="en-US" altLang="en-US" sz="2600" dirty="0">
                <a:ea typeface="Times New Roman" charset="0"/>
                <a:cs typeface="Times New Roman" charset="0"/>
              </a:rPr>
              <a:t>Describe the anatomy the </a:t>
            </a:r>
            <a:r>
              <a:rPr lang="en-US" altLang="en-US" sz="2600" u="sng" dirty="0">
                <a:ea typeface="Times New Roman" charset="0"/>
                <a:cs typeface="Times New Roman" charset="0"/>
              </a:rPr>
              <a:t>oral cavity</a:t>
            </a:r>
            <a:r>
              <a:rPr lang="en-US" altLang="en-US" sz="2600" dirty="0">
                <a:ea typeface="Times New Roman" charset="0"/>
                <a:cs typeface="Times New Roman" charset="0"/>
              </a:rPr>
              <a:t>, (boundaries, parts, nerve supply). </a:t>
            </a:r>
          </a:p>
          <a:p>
            <a:pPr>
              <a:buFont typeface="Wingdings" charset="2"/>
              <a:buChar char="ü"/>
            </a:pPr>
            <a:r>
              <a:rPr lang="en-US" altLang="en-US" sz="2600" dirty="0">
                <a:ea typeface="Times New Roman" charset="0"/>
                <a:cs typeface="Times New Roman" charset="0"/>
              </a:rPr>
              <a:t>Describe the anatomy of the </a:t>
            </a:r>
            <a:r>
              <a:rPr lang="en-US" altLang="en-US" sz="2600" u="sng" dirty="0">
                <a:ea typeface="Times New Roman" charset="0"/>
                <a:cs typeface="Times New Roman" charset="0"/>
              </a:rPr>
              <a:t>palate</a:t>
            </a:r>
            <a:r>
              <a:rPr lang="en-US" altLang="en-US" sz="2600" dirty="0">
                <a:ea typeface="Times New Roman" charset="0"/>
                <a:cs typeface="Times New Roman" charset="0"/>
              </a:rPr>
              <a:t>, (parts, muscles, nerve &amp; blood supply).</a:t>
            </a:r>
          </a:p>
          <a:p>
            <a:pPr>
              <a:buFont typeface="Wingdings" charset="2"/>
              <a:buChar char="ü"/>
            </a:pPr>
            <a:r>
              <a:rPr lang="en-US" altLang="en-US" sz="2600" dirty="0">
                <a:ea typeface="Times New Roman" charset="0"/>
                <a:cs typeface="Times New Roman" charset="0"/>
              </a:rPr>
              <a:t>Describe the anatomy of the </a:t>
            </a:r>
            <a:r>
              <a:rPr lang="en-US" altLang="en-US" sz="2600" u="sng" dirty="0">
                <a:ea typeface="Times New Roman" charset="0"/>
                <a:cs typeface="Times New Roman" charset="0"/>
              </a:rPr>
              <a:t>tongue</a:t>
            </a:r>
            <a:r>
              <a:rPr lang="en-US" altLang="en-US" sz="2600" dirty="0">
                <a:ea typeface="Times New Roman" charset="0"/>
                <a:cs typeface="Times New Roman" charset="0"/>
              </a:rPr>
              <a:t>, (structure, muscles, motor and sensory nerve supply, blood supply , lymph drainage). </a:t>
            </a:r>
          </a:p>
          <a:p>
            <a:pPr>
              <a:buFont typeface="Wingdings" charset="2"/>
              <a:buChar char="ü"/>
            </a:pPr>
            <a:r>
              <a:rPr lang="en-US" altLang="en-US" sz="2600" dirty="0"/>
              <a:t>Describe the anatomical view of the </a:t>
            </a:r>
            <a:r>
              <a:rPr lang="en-US" altLang="en-US" sz="2600" u="sng" dirty="0"/>
              <a:t>esophagus</a:t>
            </a:r>
            <a:r>
              <a:rPr lang="en-US" altLang="en-US" sz="2600" b="1" dirty="0"/>
              <a:t>;</a:t>
            </a:r>
            <a:r>
              <a:rPr lang="en-US" altLang="en-US" sz="2600" dirty="0"/>
              <a:t> extent, length, parts, strictures, relations, blood &amp; nerve supply and lymphatic.</a:t>
            </a:r>
          </a:p>
          <a:p>
            <a:pPr>
              <a:buFont typeface="Wingdings" charset="2"/>
              <a:buChar char="ü"/>
            </a:pPr>
            <a:r>
              <a:rPr lang="en-US" altLang="en-US" sz="2600" dirty="0"/>
              <a:t>Describe the anatomical view of the </a:t>
            </a:r>
            <a:r>
              <a:rPr lang="en-US" altLang="en-US" sz="2600" u="sng" dirty="0"/>
              <a:t>stomach</a:t>
            </a:r>
            <a:r>
              <a:rPr lang="en-US" altLang="en-US" sz="2600" b="1" dirty="0"/>
              <a:t>;</a:t>
            </a:r>
            <a:r>
              <a:rPr lang="en-US" altLang="en-US" sz="2600" dirty="0"/>
              <a:t> location, shape, parts, relations, blood &amp; nerve supply and lymphatic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261229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9086DBA-FEB6-4921-80BD-2C2B1C5FF905}"/>
              </a:ext>
            </a:extLst>
          </p:cNvPr>
          <p:cNvGrpSpPr/>
          <p:nvPr/>
        </p:nvGrpSpPr>
        <p:grpSpPr>
          <a:xfrm>
            <a:off x="751300" y="4287216"/>
            <a:ext cx="3528751" cy="2283174"/>
            <a:chOff x="5996762" y="368969"/>
            <a:chExt cx="5439253" cy="64067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762" y="368969"/>
              <a:ext cx="5214088" cy="6406753"/>
            </a:xfrm>
            <a:prstGeom prst="rect">
              <a:avLst/>
            </a:prstGeom>
          </p:spPr>
        </p:pic>
        <p:sp>
          <p:nvSpPr>
            <p:cNvPr id="12" name="شكل بيضاوي 14"/>
            <p:cNvSpPr/>
            <p:nvPr/>
          </p:nvSpPr>
          <p:spPr>
            <a:xfrm>
              <a:off x="9598799" y="765311"/>
              <a:ext cx="1837216" cy="573631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شكل بيضاوي 14"/>
            <p:cNvSpPr/>
            <p:nvPr/>
          </p:nvSpPr>
          <p:spPr>
            <a:xfrm>
              <a:off x="9296400" y="3699283"/>
              <a:ext cx="2027033" cy="905374"/>
            </a:xfrm>
            <a:prstGeom prst="ellipse">
              <a:avLst/>
            </a:prstGeom>
            <a:solidFill>
              <a:srgbClr val="C139B7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شكل بيضاوي 14"/>
            <p:cNvSpPr/>
            <p:nvPr/>
          </p:nvSpPr>
          <p:spPr>
            <a:xfrm>
              <a:off x="6452827" y="6098359"/>
              <a:ext cx="1837216" cy="49837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915FA8-3674-4971-AD17-30772211E7CD}"/>
              </a:ext>
            </a:extLst>
          </p:cNvPr>
          <p:cNvGrpSpPr/>
          <p:nvPr/>
        </p:nvGrpSpPr>
        <p:grpSpPr>
          <a:xfrm>
            <a:off x="4690042" y="4287215"/>
            <a:ext cx="3221909" cy="2363589"/>
            <a:chOff x="4860758" y="368969"/>
            <a:chExt cx="6726405" cy="57821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6E13BB-9848-4D50-B4A8-B40F1C4A5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010" y="368969"/>
              <a:ext cx="6503153" cy="5782133"/>
            </a:xfrm>
            <a:prstGeom prst="rect">
              <a:avLst/>
            </a:prstGeom>
          </p:spPr>
        </p:pic>
        <p:sp>
          <p:nvSpPr>
            <p:cNvPr id="20" name="شكل بيضاوي 14">
              <a:extLst>
                <a:ext uri="{FF2B5EF4-FFF2-40B4-BE49-F238E27FC236}">
                  <a16:creationId xmlns:a16="http://schemas.microsoft.com/office/drawing/2014/main" id="{303701F2-E5A9-4A16-9305-8BE5FB1F6D61}"/>
                </a:ext>
              </a:extLst>
            </p:cNvPr>
            <p:cNvSpPr/>
            <p:nvPr/>
          </p:nvSpPr>
          <p:spPr>
            <a:xfrm>
              <a:off x="9524639" y="516127"/>
              <a:ext cx="1837216" cy="498370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7030A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21" name="شكل بيضاوي 14">
              <a:extLst>
                <a:ext uri="{FF2B5EF4-FFF2-40B4-BE49-F238E27FC236}">
                  <a16:creationId xmlns:a16="http://schemas.microsoft.com/office/drawing/2014/main" id="{77AF513A-9DD2-43E8-B6C1-2D7BFBC6B4DC}"/>
                </a:ext>
              </a:extLst>
            </p:cNvPr>
            <p:cNvSpPr/>
            <p:nvPr/>
          </p:nvSpPr>
          <p:spPr>
            <a:xfrm>
              <a:off x="4860758" y="2269309"/>
              <a:ext cx="1837216" cy="498370"/>
            </a:xfrm>
            <a:prstGeom prst="ellipse">
              <a:avLst/>
            </a:prstGeom>
            <a:solidFill>
              <a:srgbClr val="C139B7"/>
            </a:solidFill>
            <a:ln>
              <a:solidFill>
                <a:srgbClr val="C139B7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2" name="شكل بيضاوي 14">
              <a:extLst>
                <a:ext uri="{FF2B5EF4-FFF2-40B4-BE49-F238E27FC236}">
                  <a16:creationId xmlns:a16="http://schemas.microsoft.com/office/drawing/2014/main" id="{B9119D31-643F-44DD-8C92-B73084B9D77A}"/>
                </a:ext>
              </a:extLst>
            </p:cNvPr>
            <p:cNvSpPr/>
            <p:nvPr/>
          </p:nvSpPr>
          <p:spPr>
            <a:xfrm>
              <a:off x="5352689" y="5083947"/>
              <a:ext cx="1837216" cy="49837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E37275-8AE5-4B30-B0DD-DB01A6AB1864}"/>
              </a:ext>
            </a:extLst>
          </p:cNvPr>
          <p:cNvCxnSpPr/>
          <p:nvPr/>
        </p:nvCxnSpPr>
        <p:spPr>
          <a:xfrm>
            <a:off x="3890892" y="3170536"/>
            <a:ext cx="1800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6">
            <a:extLst>
              <a:ext uri="{FF2B5EF4-FFF2-40B4-BE49-F238E27FC236}">
                <a16:creationId xmlns:a16="http://schemas.microsoft.com/office/drawing/2014/main" id="{F95DD6E6-BD2C-4A55-812B-AFC35759BFB6}"/>
              </a:ext>
            </a:extLst>
          </p:cNvPr>
          <p:cNvSpPr txBox="1">
            <a:spLocks/>
          </p:cNvSpPr>
          <p:nvPr/>
        </p:nvSpPr>
        <p:spPr>
          <a:xfrm>
            <a:off x="901212" y="300321"/>
            <a:ext cx="6470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Esophagus</a:t>
            </a:r>
          </a:p>
          <a:p>
            <a:r>
              <a:rPr lang="en-US" altLang="en-US" sz="3200" b="1" dirty="0"/>
              <a:t>Supply</a:t>
            </a:r>
            <a:endParaRPr lang="en-GB" sz="32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D1DFB5-1B89-43B0-9EE8-13F3A8043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66520"/>
              </p:ext>
            </p:extLst>
          </p:nvPr>
        </p:nvGraphicFramePr>
        <p:xfrm>
          <a:off x="990600" y="1556514"/>
          <a:ext cx="9918700" cy="2511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4074">
                  <a:extLst>
                    <a:ext uri="{9D8B030D-6E8A-4147-A177-3AD203B41FA5}">
                      <a16:colId xmlns:a16="http://schemas.microsoft.com/office/drawing/2014/main" val="1430673266"/>
                    </a:ext>
                  </a:extLst>
                </a:gridCol>
                <a:gridCol w="2567197">
                  <a:extLst>
                    <a:ext uri="{9D8B030D-6E8A-4147-A177-3AD203B41FA5}">
                      <a16:colId xmlns:a16="http://schemas.microsoft.com/office/drawing/2014/main" val="2305179835"/>
                    </a:ext>
                  </a:extLst>
                </a:gridCol>
                <a:gridCol w="2754145">
                  <a:extLst>
                    <a:ext uri="{9D8B030D-6E8A-4147-A177-3AD203B41FA5}">
                      <a16:colId xmlns:a16="http://schemas.microsoft.com/office/drawing/2014/main" val="1210710770"/>
                    </a:ext>
                  </a:extLst>
                </a:gridCol>
                <a:gridCol w="2953284">
                  <a:extLst>
                    <a:ext uri="{9D8B030D-6E8A-4147-A177-3AD203B41FA5}">
                      <a16:colId xmlns:a16="http://schemas.microsoft.com/office/drawing/2014/main" val="4012115578"/>
                    </a:ext>
                  </a:extLst>
                </a:gridCol>
              </a:tblGrid>
              <a:tr h="372600">
                <a:tc>
                  <a:txBody>
                    <a:bodyPr/>
                    <a:lstStyle/>
                    <a:p>
                      <a:r>
                        <a:rPr lang="en-GB" i="1" dirty="0"/>
                        <a:t>Part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Arterial supply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Venous Drainage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Lymphatic Drainage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746081"/>
                  </a:ext>
                </a:extLst>
              </a:tr>
              <a:tr h="617276">
                <a:tc>
                  <a:txBody>
                    <a:bodyPr/>
                    <a:lstStyle/>
                    <a:p>
                      <a:r>
                        <a:rPr lang="en-GB" b="1" dirty="0"/>
                        <a:t>Upper</a:t>
                      </a:r>
                      <a:r>
                        <a:rPr lang="en-GB" dirty="0"/>
                        <a:t> third</a:t>
                      </a:r>
                    </a:p>
                  </a:txBody>
                  <a:tcPr>
                    <a:solidFill>
                      <a:srgbClr val="FFC5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1" dirty="0"/>
                        <a:t>inferior thyroid </a:t>
                      </a:r>
                      <a:r>
                        <a:rPr lang="en-US" altLang="en-US" sz="1800" b="0" dirty="0"/>
                        <a:t>artery</a:t>
                      </a:r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1" dirty="0"/>
                        <a:t>inferior thyroid </a:t>
                      </a:r>
                      <a:r>
                        <a:rPr lang="en-US" altLang="en-US" sz="1800" b="0" dirty="0"/>
                        <a:t>veins</a:t>
                      </a:r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1" dirty="0"/>
                        <a:t>deep cervical </a:t>
                      </a:r>
                      <a:r>
                        <a:rPr lang="en-US" altLang="en-US" sz="1800" b="0" dirty="0"/>
                        <a:t>nodes</a:t>
                      </a:r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908742"/>
                  </a:ext>
                </a:extLst>
              </a:tr>
              <a:tr h="357628">
                <a:tc>
                  <a:txBody>
                    <a:bodyPr/>
                    <a:lstStyle/>
                    <a:p>
                      <a:r>
                        <a:rPr lang="en-GB" b="1" dirty="0"/>
                        <a:t>Middle</a:t>
                      </a:r>
                      <a:r>
                        <a:rPr lang="en-GB" dirty="0"/>
                        <a:t> third</a:t>
                      </a:r>
                    </a:p>
                  </a:txBody>
                  <a:tcPr>
                    <a:solidFill>
                      <a:srgbClr val="DFC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1" dirty="0"/>
                        <a:t>thoracic aorta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1" dirty="0"/>
                        <a:t>azygos </a:t>
                      </a:r>
                      <a:r>
                        <a:rPr lang="en-US" altLang="en-US" sz="1800" b="0" dirty="0"/>
                        <a:t>veins</a:t>
                      </a:r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1" dirty="0"/>
                        <a:t>superior</a:t>
                      </a:r>
                      <a:r>
                        <a:rPr lang="en-US" altLang="en-US" sz="1800" dirty="0"/>
                        <a:t> and </a:t>
                      </a:r>
                      <a:r>
                        <a:rPr lang="en-US" altLang="en-US" sz="1800" b="1" dirty="0"/>
                        <a:t>inferior mediastinal </a:t>
                      </a:r>
                      <a:r>
                        <a:rPr lang="en-US" altLang="en-US" sz="1800" b="0" dirty="0"/>
                        <a:t>nodes</a:t>
                      </a:r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66372"/>
                  </a:ext>
                </a:extLst>
              </a:tr>
              <a:tr h="881822">
                <a:tc>
                  <a:txBody>
                    <a:bodyPr/>
                    <a:lstStyle/>
                    <a:p>
                      <a:r>
                        <a:rPr lang="en-GB" b="1" dirty="0"/>
                        <a:t>Lower</a:t>
                      </a:r>
                      <a:r>
                        <a:rPr lang="en-GB" dirty="0"/>
                        <a:t> third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1" dirty="0"/>
                        <a:t>left gastric </a:t>
                      </a:r>
                      <a:r>
                        <a:rPr lang="en-US" altLang="en-US" sz="1800" b="0" dirty="0"/>
                        <a:t>artery</a:t>
                      </a:r>
                      <a:endParaRPr lang="en-GB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1" dirty="0"/>
                        <a:t>left gastric </a:t>
                      </a:r>
                      <a:r>
                        <a:rPr lang="en-US" altLang="en-US" sz="1800" b="0" dirty="0"/>
                        <a:t>vein</a:t>
                      </a:r>
                      <a:r>
                        <a:rPr lang="en-US" altLang="en-US" sz="1800" b="1" dirty="0"/>
                        <a:t> </a:t>
                      </a:r>
                      <a:r>
                        <a:rPr lang="en-US" altLang="en-US" sz="1800" b="0" dirty="0"/>
                        <a:t>(</a:t>
                      </a:r>
                      <a:r>
                        <a:rPr lang="en-US" altLang="en-US" sz="1800" dirty="0"/>
                        <a:t>tributary of the portal vein)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b="1" dirty="0"/>
                        <a:t>celiac</a:t>
                      </a:r>
                      <a:r>
                        <a:rPr lang="en-US" altLang="en-US" sz="1800" dirty="0"/>
                        <a:t> lymph nodes (in the abdomen)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097121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8D081B8C-8A38-4EB9-85B3-BE00A6F329CF}"/>
              </a:ext>
            </a:extLst>
          </p:cNvPr>
          <p:cNvGrpSpPr/>
          <p:nvPr/>
        </p:nvGrpSpPr>
        <p:grpSpPr>
          <a:xfrm>
            <a:off x="8264335" y="4320191"/>
            <a:ext cx="3382674" cy="2283175"/>
            <a:chOff x="5710989" y="0"/>
            <a:chExt cx="6481011" cy="6858000"/>
          </a:xfrm>
        </p:grpSpPr>
        <p:pic>
          <p:nvPicPr>
            <p:cNvPr id="31" name="Picture 7" descr="47E916C0">
              <a:extLst>
                <a:ext uri="{FF2B5EF4-FFF2-40B4-BE49-F238E27FC236}">
                  <a16:creationId xmlns:a16="http://schemas.microsoft.com/office/drawing/2014/main" id="{FEFE7757-B6A2-4088-955A-70DB35D14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989" y="0"/>
              <a:ext cx="648101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شكل بيضاوي 14">
              <a:extLst>
                <a:ext uri="{FF2B5EF4-FFF2-40B4-BE49-F238E27FC236}">
                  <a16:creationId xmlns:a16="http://schemas.microsoft.com/office/drawing/2014/main" id="{230B99EF-AA2C-49AB-AD0D-0462BC803DDE}"/>
                </a:ext>
              </a:extLst>
            </p:cNvPr>
            <p:cNvSpPr/>
            <p:nvPr/>
          </p:nvSpPr>
          <p:spPr>
            <a:xfrm>
              <a:off x="6009915" y="5984059"/>
              <a:ext cx="1837216" cy="49837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شكل بيضاوي 14">
              <a:extLst>
                <a:ext uri="{FF2B5EF4-FFF2-40B4-BE49-F238E27FC236}">
                  <a16:creationId xmlns:a16="http://schemas.microsoft.com/office/drawing/2014/main" id="{6DB0DC74-6C21-4E37-BF35-EF181912E940}"/>
                </a:ext>
              </a:extLst>
            </p:cNvPr>
            <p:cNvSpPr/>
            <p:nvPr/>
          </p:nvSpPr>
          <p:spPr>
            <a:xfrm>
              <a:off x="10055964" y="1747621"/>
              <a:ext cx="1095735" cy="624103"/>
            </a:xfrm>
            <a:prstGeom prst="ellipse">
              <a:avLst/>
            </a:prstGeom>
            <a:solidFill>
              <a:srgbClr val="C139B7"/>
            </a:solidFill>
            <a:ln>
              <a:solidFill>
                <a:srgbClr val="C139B7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شكل بيضاوي 14">
              <a:extLst>
                <a:ext uri="{FF2B5EF4-FFF2-40B4-BE49-F238E27FC236}">
                  <a16:creationId xmlns:a16="http://schemas.microsoft.com/office/drawing/2014/main" id="{FF1E1466-E833-4BF6-9949-1436841F3361}"/>
                </a:ext>
              </a:extLst>
            </p:cNvPr>
            <p:cNvSpPr/>
            <p:nvPr/>
          </p:nvSpPr>
          <p:spPr>
            <a:xfrm>
              <a:off x="8951494" y="0"/>
              <a:ext cx="1837216" cy="498370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7030A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1616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616DEE4-6A72-49FB-B672-724659E3E198}"/>
              </a:ext>
            </a:extLst>
          </p:cNvPr>
          <p:cNvGrpSpPr/>
          <p:nvPr/>
        </p:nvGrpSpPr>
        <p:grpSpPr>
          <a:xfrm>
            <a:off x="7600614" y="1410493"/>
            <a:ext cx="4343819" cy="4513728"/>
            <a:chOff x="5290881" y="0"/>
            <a:chExt cx="6901119" cy="6504709"/>
          </a:xfrm>
        </p:grpSpPr>
        <p:pic>
          <p:nvPicPr>
            <p:cNvPr id="19" name="صورة 5">
              <a:extLst>
                <a:ext uri="{FF2B5EF4-FFF2-40B4-BE49-F238E27FC236}">
                  <a16:creationId xmlns:a16="http://schemas.microsoft.com/office/drawing/2014/main" id="{EEF7B45B-0C18-4994-98EC-981F79CB3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881" y="0"/>
              <a:ext cx="6901119" cy="6504709"/>
            </a:xfrm>
            <a:prstGeom prst="rect">
              <a:avLst/>
            </a:prstGeom>
          </p:spPr>
        </p:pic>
        <p:sp>
          <p:nvSpPr>
            <p:cNvPr id="21" name="شكل بيضاوي 8">
              <a:extLst>
                <a:ext uri="{FF2B5EF4-FFF2-40B4-BE49-F238E27FC236}">
                  <a16:creationId xmlns:a16="http://schemas.microsoft.com/office/drawing/2014/main" id="{1A5DD561-DB67-4FED-AE06-359FB14B586D}"/>
                </a:ext>
              </a:extLst>
            </p:cNvPr>
            <p:cNvSpPr/>
            <p:nvPr/>
          </p:nvSpPr>
          <p:spPr>
            <a:xfrm>
              <a:off x="10375947" y="4598704"/>
              <a:ext cx="1500026" cy="58251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شكل بيضاوي 9">
              <a:extLst>
                <a:ext uri="{FF2B5EF4-FFF2-40B4-BE49-F238E27FC236}">
                  <a16:creationId xmlns:a16="http://schemas.microsoft.com/office/drawing/2014/main" id="{C811FD26-C987-4FE9-A564-8C203F055238}"/>
                </a:ext>
              </a:extLst>
            </p:cNvPr>
            <p:cNvSpPr/>
            <p:nvPr/>
          </p:nvSpPr>
          <p:spPr>
            <a:xfrm>
              <a:off x="5331813" y="3450861"/>
              <a:ext cx="1500026" cy="5825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شكل بيضاوي 9">
              <a:extLst>
                <a:ext uri="{FF2B5EF4-FFF2-40B4-BE49-F238E27FC236}">
                  <a16:creationId xmlns:a16="http://schemas.microsoft.com/office/drawing/2014/main" id="{6D57F462-9EC8-49D3-9CC8-441075EF927B}"/>
                </a:ext>
              </a:extLst>
            </p:cNvPr>
            <p:cNvSpPr/>
            <p:nvPr/>
          </p:nvSpPr>
          <p:spPr>
            <a:xfrm>
              <a:off x="5478403" y="461060"/>
              <a:ext cx="1500026" cy="58251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itle 6">
            <a:extLst>
              <a:ext uri="{FF2B5EF4-FFF2-40B4-BE49-F238E27FC236}">
                <a16:creationId xmlns:a16="http://schemas.microsoft.com/office/drawing/2014/main" id="{BC140218-665B-4898-B752-120BE0CA13F5}"/>
              </a:ext>
            </a:extLst>
          </p:cNvPr>
          <p:cNvSpPr txBox="1">
            <a:spLocks/>
          </p:cNvSpPr>
          <p:nvPr/>
        </p:nvSpPr>
        <p:spPr>
          <a:xfrm>
            <a:off x="772855" y="374923"/>
            <a:ext cx="6470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Esophagus</a:t>
            </a:r>
          </a:p>
          <a:p>
            <a:r>
              <a:rPr lang="en-US" altLang="en-US" sz="3200" b="1" dirty="0"/>
              <a:t>Supply</a:t>
            </a:r>
            <a:endParaRPr lang="en-GB" sz="3200" b="1" i="1" dirty="0">
              <a:solidFill>
                <a:schemeClr val="tx1">
                  <a:lumMod val="10000"/>
                </a:schemeClr>
              </a:solidFill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BE62D742-258C-4694-A2CC-BBCF8809E2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91002"/>
              </p:ext>
            </p:extLst>
          </p:nvPr>
        </p:nvGraphicFramePr>
        <p:xfrm>
          <a:off x="651405" y="1827375"/>
          <a:ext cx="6527800" cy="4048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908">
                  <a:extLst>
                    <a:ext uri="{9D8B030D-6E8A-4147-A177-3AD203B41FA5}">
                      <a16:colId xmlns:a16="http://schemas.microsoft.com/office/drawing/2014/main" val="1786647539"/>
                    </a:ext>
                  </a:extLst>
                </a:gridCol>
                <a:gridCol w="4113892">
                  <a:extLst>
                    <a:ext uri="{9D8B030D-6E8A-4147-A177-3AD203B41FA5}">
                      <a16:colId xmlns:a16="http://schemas.microsoft.com/office/drawing/2014/main" val="711727276"/>
                    </a:ext>
                  </a:extLst>
                </a:gridCol>
              </a:tblGrid>
              <a:tr h="424321">
                <a:tc>
                  <a:txBody>
                    <a:bodyPr/>
                    <a:lstStyle/>
                    <a:p>
                      <a:pPr algn="ctr"/>
                      <a:r>
                        <a:rPr lang="en-US" sz="2100" i="0" dirty="0"/>
                        <a:t>Sympathetic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i="0" dirty="0"/>
                        <a:t>Parasympathetic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880811"/>
                  </a:ext>
                </a:extLst>
              </a:tr>
              <a:tr h="36238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It is supplied by sympathetic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fibers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from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sympathetic trunks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The </a:t>
                      </a:r>
                      <a:r>
                        <a:rPr lang="en-US" sz="2000" u="sng" dirty="0">
                          <a:solidFill>
                            <a:schemeClr val="tx1"/>
                          </a:solidFill>
                          <a:latin typeface="+mn-lt"/>
                        </a:rPr>
                        <a:t>parasympathetic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 supply comes form the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vagus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 nerves.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Inferior to the roots of the lungs, the vagus nerves join the sympathetic nerves to form the esophageal plexus.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The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left vagus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lies anterior to the esophagus.</a:t>
                      </a:r>
                    </a:p>
                    <a:p>
                      <a:pPr marL="3429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The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right vagus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 lies posterior to it.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557266"/>
                  </a:ext>
                </a:extLst>
              </a:tr>
            </a:tbl>
          </a:graphicData>
        </a:graphic>
      </p:graphicFrame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CAE0EEC-4D94-4F08-8BF3-DF49A35E69CE}"/>
              </a:ext>
            </a:extLst>
          </p:cNvPr>
          <p:cNvCxnSpPr/>
          <p:nvPr/>
        </p:nvCxnSpPr>
        <p:spPr>
          <a:xfrm>
            <a:off x="5207674" y="2855657"/>
            <a:ext cx="57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5FDA389-28D9-43AC-8E78-B131807235EF}"/>
              </a:ext>
            </a:extLst>
          </p:cNvPr>
          <p:cNvCxnSpPr/>
          <p:nvPr/>
        </p:nvCxnSpPr>
        <p:spPr>
          <a:xfrm>
            <a:off x="3939207" y="4983709"/>
            <a:ext cx="1152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5624FB-3DDF-45EB-8BA8-DE7D20316336}"/>
              </a:ext>
            </a:extLst>
          </p:cNvPr>
          <p:cNvCxnSpPr/>
          <p:nvPr/>
        </p:nvCxnSpPr>
        <p:spPr>
          <a:xfrm>
            <a:off x="3940130" y="4373864"/>
            <a:ext cx="10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643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660" y="395251"/>
            <a:ext cx="10487409" cy="1285365"/>
          </a:xfrm>
        </p:spPr>
        <p:txBody>
          <a:bodyPr>
            <a:normAutofit/>
          </a:bodyPr>
          <a:lstStyle/>
          <a:p>
            <a:r>
              <a:rPr lang="en-GB" sz="3600" b="1" dirty="0"/>
              <a:t>Stomach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794" y="1417047"/>
            <a:ext cx="2945266" cy="4763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8FDD18-5613-4321-826E-F2EB68ABF7CF}"/>
              </a:ext>
            </a:extLst>
          </p:cNvPr>
          <p:cNvSpPr/>
          <p:nvPr/>
        </p:nvSpPr>
        <p:spPr>
          <a:xfrm>
            <a:off x="704052" y="1569650"/>
            <a:ext cx="4553748" cy="434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300"/>
              </a:spcBef>
            </a:pPr>
            <a:r>
              <a:rPr lang="en-US" sz="2400" i="1" dirty="0">
                <a:latin typeface="+mn-lt"/>
              </a:rPr>
              <a:t>Location</a:t>
            </a:r>
            <a:r>
              <a:rPr lang="en-US" sz="2400" b="1" i="1" dirty="0">
                <a:latin typeface="+mn-lt"/>
              </a:rPr>
              <a:t> :</a:t>
            </a:r>
          </a:p>
          <a:p>
            <a:pPr marL="3429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The stomach is a dilated part of the </a:t>
            </a:r>
            <a:r>
              <a:rPr lang="en-US" sz="2400" b="1" dirty="0">
                <a:latin typeface="+mn-lt"/>
              </a:rPr>
              <a:t>alimentary canal</a:t>
            </a:r>
            <a:r>
              <a:rPr lang="en-US" sz="2400" dirty="0">
                <a:latin typeface="+mn-lt"/>
              </a:rPr>
              <a:t>.</a:t>
            </a:r>
          </a:p>
          <a:p>
            <a:pPr marL="3429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It is located in the </a:t>
            </a:r>
            <a:r>
              <a:rPr lang="en-US" sz="2400" b="1" dirty="0">
                <a:latin typeface="+mn-lt"/>
              </a:rPr>
              <a:t>upper part </a:t>
            </a:r>
            <a:r>
              <a:rPr lang="en-US" sz="2400" dirty="0">
                <a:latin typeface="+mn-lt"/>
              </a:rPr>
              <a:t>of the abdomen</a:t>
            </a:r>
          </a:p>
          <a:p>
            <a:pPr marL="3429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It extends from beneath the left costal region into the </a:t>
            </a:r>
            <a:r>
              <a:rPr lang="en-US" sz="2400" b="1" dirty="0">
                <a:latin typeface="+mn-lt"/>
              </a:rPr>
              <a:t>epigastric</a:t>
            </a:r>
            <a:r>
              <a:rPr lang="en-US" sz="2400" dirty="0">
                <a:latin typeface="+mn-lt"/>
              </a:rPr>
              <a:t> and </a:t>
            </a:r>
            <a:r>
              <a:rPr lang="en-US" sz="2400" b="1" dirty="0">
                <a:latin typeface="+mn-lt"/>
              </a:rPr>
              <a:t>umbilical</a:t>
            </a:r>
            <a:r>
              <a:rPr lang="en-US" sz="2400" dirty="0">
                <a:latin typeface="+mn-lt"/>
              </a:rPr>
              <a:t> regions.</a:t>
            </a:r>
          </a:p>
          <a:p>
            <a:pPr marL="3429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Much of the stomach is protected by the lower ribs.</a:t>
            </a:r>
          </a:p>
          <a:p>
            <a:pPr marL="3429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It is roughly J-shaped.</a:t>
            </a:r>
          </a:p>
        </p:txBody>
      </p:sp>
      <p:pic>
        <p:nvPicPr>
          <p:cNvPr id="6" name="Picture 7" descr="55E7F00C">
            <a:extLst>
              <a:ext uri="{FF2B5EF4-FFF2-40B4-BE49-F238E27FC236}">
                <a16:creationId xmlns:a16="http://schemas.microsoft.com/office/drawing/2014/main" id="{1394269D-ACFD-442C-AF66-3712F2B3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" r="2599" b="5920"/>
          <a:stretch>
            <a:fillRect/>
          </a:stretch>
        </p:blipFill>
        <p:spPr bwMode="auto">
          <a:xfrm>
            <a:off x="5483118" y="1361563"/>
            <a:ext cx="3637722" cy="476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D2A1B6-51C2-4DBE-B870-A065141EDE53}"/>
              </a:ext>
            </a:extLst>
          </p:cNvPr>
          <p:cNvCxnSpPr/>
          <p:nvPr/>
        </p:nvCxnSpPr>
        <p:spPr>
          <a:xfrm>
            <a:off x="3833908" y="4236572"/>
            <a:ext cx="118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DA8FB0-9C61-44FF-B438-A3BB959C8239}"/>
              </a:ext>
            </a:extLst>
          </p:cNvPr>
          <p:cNvCxnSpPr/>
          <p:nvPr/>
        </p:nvCxnSpPr>
        <p:spPr>
          <a:xfrm>
            <a:off x="1657238" y="4604320"/>
            <a:ext cx="1188000" cy="0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721B058C-6C06-4B57-93FA-026D22AA2FDC}"/>
              </a:ext>
            </a:extLst>
          </p:cNvPr>
          <p:cNvSpPr/>
          <p:nvPr/>
        </p:nvSpPr>
        <p:spPr>
          <a:xfrm>
            <a:off x="7149611" y="3120887"/>
            <a:ext cx="347870" cy="308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1208CB-EA03-49DD-A2EE-B36A74F38373}"/>
              </a:ext>
            </a:extLst>
          </p:cNvPr>
          <p:cNvSpPr/>
          <p:nvPr/>
        </p:nvSpPr>
        <p:spPr>
          <a:xfrm>
            <a:off x="7149611" y="4082515"/>
            <a:ext cx="347870" cy="308113"/>
          </a:xfrm>
          <a:prstGeom prst="ellipse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0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317542"/>
              </p:ext>
            </p:extLst>
          </p:nvPr>
        </p:nvGraphicFramePr>
        <p:xfrm>
          <a:off x="717643" y="1577932"/>
          <a:ext cx="5568028" cy="49220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6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1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661">
                <a:tc rowSpan="2">
                  <a:txBody>
                    <a:bodyPr/>
                    <a:lstStyle/>
                    <a:p>
                      <a:r>
                        <a:rPr lang="en-US" sz="2400" i="1" dirty="0"/>
                        <a:t>2 orifices</a:t>
                      </a:r>
                      <a:endParaRPr lang="en-US" sz="2400" b="0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            Cardiac orifice.</a:t>
                      </a:r>
                      <a:endParaRPr lang="en-US" b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4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            Pyloric orifice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661">
                <a:tc rowSpan="2">
                  <a:txBody>
                    <a:bodyPr/>
                    <a:lstStyle/>
                    <a:p>
                      <a:r>
                        <a:rPr lang="en-US" sz="2400" i="1" dirty="0"/>
                        <a:t>2 borders</a:t>
                      </a:r>
                      <a:endParaRPr lang="en-US" sz="24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000" dirty="0"/>
                        <a:t>  Lesser curvature</a:t>
                      </a:r>
                      <a:endParaRPr lang="en-US" sz="2400" dirty="0"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000" dirty="0"/>
                        <a:t>  Greater curvature</a:t>
                      </a:r>
                      <a:endParaRPr lang="en-US" sz="2000" dirty="0">
                        <a:latin typeface="+mn-lt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661">
                <a:tc rowSpan="2">
                  <a:txBody>
                    <a:bodyPr/>
                    <a:lstStyle/>
                    <a:p>
                      <a:r>
                        <a:rPr lang="en-US" sz="2400" i="1" dirty="0"/>
                        <a:t>2 surfaces</a:t>
                      </a:r>
                      <a:endParaRPr lang="en-US" sz="24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          </a:t>
                      </a:r>
                      <a:r>
                        <a:rPr lang="en-US" sz="2000" dirty="0"/>
                        <a:t>Anterior surface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          </a:t>
                      </a:r>
                      <a:r>
                        <a:rPr lang="en-US" sz="2000" dirty="0"/>
                        <a:t>Posterior surface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661">
                <a:tc rowSpan="3">
                  <a:txBody>
                    <a:bodyPr/>
                    <a:lstStyle/>
                    <a:p>
                      <a:r>
                        <a:rPr lang="en-US" sz="2400" i="1" dirty="0"/>
                        <a:t>3 parts</a:t>
                      </a:r>
                      <a:endParaRPr lang="en-US" sz="24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          Fundus</a:t>
                      </a:r>
                      <a:endParaRPr lang="en-US" sz="2000" dirty="0">
                        <a:latin typeface="+mn-lt"/>
                      </a:endParaRPr>
                    </a:p>
                  </a:txBody>
                  <a:tcPr>
                    <a:solidFill>
                      <a:srgbClr val="FFB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baseline="0" dirty="0"/>
                        <a:t>           </a:t>
                      </a:r>
                      <a:r>
                        <a:rPr lang="en-US" sz="2000" dirty="0"/>
                        <a:t> Body</a:t>
                      </a:r>
                      <a:endParaRPr lang="en-US" sz="2000" dirty="0">
                        <a:latin typeface="+mn-lt"/>
                      </a:endParaRPr>
                    </a:p>
                  </a:txBody>
                  <a:tcPr>
                    <a:solidFill>
                      <a:srgbClr val="DEB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     </a:t>
                      </a:r>
                      <a:r>
                        <a:rPr lang="en-US" sz="2000" baseline="0" dirty="0"/>
                        <a:t>      </a:t>
                      </a:r>
                      <a:r>
                        <a:rPr lang="en-US" sz="2000" dirty="0"/>
                        <a:t>Pylorus</a:t>
                      </a:r>
                      <a:endParaRPr lang="en-US" sz="200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661">
                <a:tc rowSpan="3">
                  <a:txBody>
                    <a:bodyPr/>
                    <a:lstStyle/>
                    <a:p>
                      <a:r>
                        <a:rPr lang="en-US" sz="2000" i="1" dirty="0"/>
                        <a:t>Pylorus is formed of 3 parts</a:t>
                      </a:r>
                      <a:endParaRPr lang="en-US" sz="2000" b="1" i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  Pyloric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antrum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  Pyloric canal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  Pyloric sphincter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6575DAAF-BD0E-4627-B2B7-B8BB199E96B4}"/>
              </a:ext>
            </a:extLst>
          </p:cNvPr>
          <p:cNvGrpSpPr/>
          <p:nvPr/>
        </p:nvGrpSpPr>
        <p:grpSpPr>
          <a:xfrm>
            <a:off x="6405433" y="3110947"/>
            <a:ext cx="5223350" cy="3648564"/>
            <a:chOff x="6405433" y="3110947"/>
            <a:chExt cx="5223350" cy="3648564"/>
          </a:xfrm>
        </p:grpSpPr>
        <p:pic>
          <p:nvPicPr>
            <p:cNvPr id="5" name="صورة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433" y="3110947"/>
              <a:ext cx="5223350" cy="3648564"/>
            </a:xfrm>
            <a:prstGeom prst="rect">
              <a:avLst/>
            </a:prstGeom>
          </p:spPr>
        </p:pic>
        <p:sp>
          <p:nvSpPr>
            <p:cNvPr id="7" name="شكل بيضاوي 11"/>
            <p:cNvSpPr/>
            <p:nvPr/>
          </p:nvSpPr>
          <p:spPr>
            <a:xfrm>
              <a:off x="7711726" y="4696314"/>
              <a:ext cx="1165468" cy="3246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شكل بيضاوي 11"/>
            <p:cNvSpPr/>
            <p:nvPr/>
          </p:nvSpPr>
          <p:spPr>
            <a:xfrm>
              <a:off x="10463315" y="5672947"/>
              <a:ext cx="1165468" cy="32468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شكل بيضاوي 11"/>
            <p:cNvSpPr/>
            <p:nvPr/>
          </p:nvSpPr>
          <p:spPr>
            <a:xfrm>
              <a:off x="7016688" y="5938611"/>
              <a:ext cx="1165468" cy="268472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شكل بيضاوي 11"/>
            <p:cNvSpPr/>
            <p:nvPr/>
          </p:nvSpPr>
          <p:spPr>
            <a:xfrm>
              <a:off x="10518063" y="4776890"/>
              <a:ext cx="824182" cy="230335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شكل بيضاوي 11"/>
            <p:cNvSpPr/>
            <p:nvPr/>
          </p:nvSpPr>
          <p:spPr>
            <a:xfrm>
              <a:off x="9727764" y="3401111"/>
              <a:ext cx="998594" cy="230336"/>
            </a:xfrm>
            <a:prstGeom prst="ellipse">
              <a:avLst/>
            </a:prstGeom>
            <a:solidFill>
              <a:srgbClr val="FF66CC"/>
            </a:solidFill>
            <a:ln>
              <a:solidFill>
                <a:srgbClr val="FF66CC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CD78EC39-6D05-4A9B-863C-6D54D68C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39" y="335616"/>
            <a:ext cx="5943630" cy="1285365"/>
          </a:xfrm>
        </p:spPr>
        <p:txBody>
          <a:bodyPr>
            <a:normAutofit/>
          </a:bodyPr>
          <a:lstStyle/>
          <a:p>
            <a:r>
              <a:rPr lang="en-GB" sz="3600" dirty="0"/>
              <a:t>Stomach</a:t>
            </a:r>
            <a:br>
              <a:rPr lang="en-GB" sz="3600" b="1" dirty="0"/>
            </a:br>
            <a:r>
              <a:rPr lang="en-GB" sz="3600" b="1" dirty="0"/>
              <a:t>Parts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CFED1F-905F-41A5-8F23-7C00ABCC3869}"/>
              </a:ext>
            </a:extLst>
          </p:cNvPr>
          <p:cNvGrpSpPr/>
          <p:nvPr/>
        </p:nvGrpSpPr>
        <p:grpSpPr>
          <a:xfrm>
            <a:off x="6707876" y="81605"/>
            <a:ext cx="4803760" cy="3058000"/>
            <a:chOff x="6707876" y="81605"/>
            <a:chExt cx="4803760" cy="3058000"/>
          </a:xfrm>
        </p:grpSpPr>
        <p:pic>
          <p:nvPicPr>
            <p:cNvPr id="11" name="Picture 5" descr="Untitled-1">
              <a:extLst>
                <a:ext uri="{FF2B5EF4-FFF2-40B4-BE49-F238E27FC236}">
                  <a16:creationId xmlns:a16="http://schemas.microsoft.com/office/drawing/2014/main" id="{BB52A14B-E6C1-41E6-BAC8-002998BDF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8" t="5634" r="3226" b="4227"/>
            <a:stretch>
              <a:fillRect/>
            </a:stretch>
          </p:blipFill>
          <p:spPr>
            <a:xfrm>
              <a:off x="6807693" y="102357"/>
              <a:ext cx="4604126" cy="3037248"/>
            </a:xfrm>
            <a:prstGeom prst="rect">
              <a:avLst/>
            </a:prstGeom>
            <a:noFill/>
          </p:spPr>
        </p:pic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5B0DABA9-62D4-4CF0-8386-CB0E99691E64}"/>
                </a:ext>
              </a:extLst>
            </p:cNvPr>
            <p:cNvSpPr/>
            <p:nvPr/>
          </p:nvSpPr>
          <p:spPr>
            <a:xfrm>
              <a:off x="9109756" y="81605"/>
              <a:ext cx="998594" cy="230336"/>
            </a:xfrm>
            <a:prstGeom prst="ellipse">
              <a:avLst/>
            </a:prstGeom>
            <a:solidFill>
              <a:srgbClr val="FF66CC"/>
            </a:solidFill>
            <a:ln>
              <a:solidFill>
                <a:srgbClr val="FF66CC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شكل بيضاوي 11">
              <a:extLst>
                <a:ext uri="{FF2B5EF4-FFF2-40B4-BE49-F238E27FC236}">
                  <a16:creationId xmlns:a16="http://schemas.microsoft.com/office/drawing/2014/main" id="{40C363DD-0497-4553-83C1-E54EC0904965}"/>
                </a:ext>
              </a:extLst>
            </p:cNvPr>
            <p:cNvSpPr/>
            <p:nvPr/>
          </p:nvSpPr>
          <p:spPr>
            <a:xfrm>
              <a:off x="10609211" y="620645"/>
              <a:ext cx="902425" cy="5390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شكل بيضاوي 11">
              <a:extLst>
                <a:ext uri="{FF2B5EF4-FFF2-40B4-BE49-F238E27FC236}">
                  <a16:creationId xmlns:a16="http://schemas.microsoft.com/office/drawing/2014/main" id="{DF71BCDE-1F9D-4DE2-A54D-A549A58AE7DD}"/>
                </a:ext>
              </a:extLst>
            </p:cNvPr>
            <p:cNvSpPr/>
            <p:nvPr/>
          </p:nvSpPr>
          <p:spPr>
            <a:xfrm>
              <a:off x="6707876" y="2404357"/>
              <a:ext cx="802226" cy="27920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شكل بيضاوي 11">
              <a:extLst>
                <a:ext uri="{FF2B5EF4-FFF2-40B4-BE49-F238E27FC236}">
                  <a16:creationId xmlns:a16="http://schemas.microsoft.com/office/drawing/2014/main" id="{9E0701BA-363A-4437-8CAC-D34066973444}"/>
                </a:ext>
              </a:extLst>
            </p:cNvPr>
            <p:cNvSpPr/>
            <p:nvPr/>
          </p:nvSpPr>
          <p:spPr>
            <a:xfrm>
              <a:off x="6970429" y="974149"/>
              <a:ext cx="1165468" cy="2792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شكل بيضاوي 11">
              <a:extLst>
                <a:ext uri="{FF2B5EF4-FFF2-40B4-BE49-F238E27FC236}">
                  <a16:creationId xmlns:a16="http://schemas.microsoft.com/office/drawing/2014/main" id="{08039ADC-2DBB-47E4-8F87-AE1B11DC11E7}"/>
                </a:ext>
              </a:extLst>
            </p:cNvPr>
            <p:cNvSpPr/>
            <p:nvPr/>
          </p:nvSpPr>
          <p:spPr>
            <a:xfrm>
              <a:off x="6960250" y="714383"/>
              <a:ext cx="1165468" cy="27920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4823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589569" y="1895473"/>
            <a:ext cx="56735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It is the site of the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gastro- esophageal sphincter.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It is a physiological sphincter rather than an anatomical sphincter.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Consists of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circular layer </a:t>
            </a:r>
            <a:r>
              <a:rPr lang="en-US" sz="2400" dirty="0">
                <a:latin typeface="+mn-lt"/>
              </a:rPr>
              <a:t>of smooth muscle (under vagal and hormonal control).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Lies opposite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left seventh costal cartilage</a:t>
            </a:r>
            <a:r>
              <a:rPr lang="en-US" sz="2400" dirty="0">
                <a:latin typeface="+mn-lt"/>
              </a:rPr>
              <a:t> 2.5 cm from the sternum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T10.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Function: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Prevents esophageal regurgitation (reflux) </a:t>
            </a:r>
            <a:r>
              <a:rPr lang="en-GB" sz="24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حرقا</a:t>
            </a:r>
            <a:r>
              <a:rPr lang="ar-AE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ن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20" y="1479234"/>
            <a:ext cx="5001628" cy="40983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794973-52A3-4566-A584-8AED664E386E}"/>
              </a:ext>
            </a:extLst>
          </p:cNvPr>
          <p:cNvSpPr txBox="1">
            <a:spLocks/>
          </p:cNvSpPr>
          <p:nvPr/>
        </p:nvSpPr>
        <p:spPr>
          <a:xfrm>
            <a:off x="624539" y="335616"/>
            <a:ext cx="5943630" cy="1285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Stomach</a:t>
            </a:r>
            <a:br>
              <a:rPr lang="en-GB" sz="3600" b="1" dirty="0"/>
            </a:br>
            <a:r>
              <a:rPr lang="en-GB" sz="3600" b="1" dirty="0"/>
              <a:t>Cardiac Orifice</a:t>
            </a:r>
          </a:p>
        </p:txBody>
      </p:sp>
    </p:spTree>
    <p:extLst>
      <p:ext uri="{BB962C8B-B14F-4D97-AF65-F5344CB8AC3E}">
        <p14:creationId xmlns:p14="http://schemas.microsoft.com/office/powerpoint/2010/main" val="1099658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CBE95C3-700B-44E2-A9C1-1FB11A2E5EB5}"/>
              </a:ext>
            </a:extLst>
          </p:cNvPr>
          <p:cNvSpPr/>
          <p:nvPr/>
        </p:nvSpPr>
        <p:spPr>
          <a:xfrm>
            <a:off x="8864849" y="1701957"/>
            <a:ext cx="3105099" cy="37943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35F49-ECF0-4D50-A842-5D7870EA73F1}"/>
              </a:ext>
            </a:extLst>
          </p:cNvPr>
          <p:cNvSpPr/>
          <p:nvPr/>
        </p:nvSpPr>
        <p:spPr>
          <a:xfrm>
            <a:off x="461677" y="1701957"/>
            <a:ext cx="3263105" cy="379438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722" y="1801550"/>
            <a:ext cx="3004278" cy="549015"/>
          </a:xfrm>
        </p:spPr>
        <p:txBody>
          <a:bodyPr anchor="t">
            <a:normAutofit/>
          </a:bodyPr>
          <a:lstStyle/>
          <a:p>
            <a:pPr algn="ctr"/>
            <a:r>
              <a:rPr lang="en-GB" sz="3200" b="1" dirty="0"/>
              <a:t>Fundus</a:t>
            </a:r>
            <a:endParaRPr lang="en-GB" sz="36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581760" y="2364739"/>
            <a:ext cx="30042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latin typeface="+mn-lt"/>
              </a:rPr>
              <a:t>• </a:t>
            </a:r>
            <a:r>
              <a:rPr lang="en-US" sz="2400" i="1" dirty="0">
                <a:latin typeface="+mn-lt"/>
              </a:rPr>
              <a:t>Dome-shaped.</a:t>
            </a:r>
          </a:p>
          <a:p>
            <a:pPr lvl="1"/>
            <a:r>
              <a:rPr lang="en-US" sz="2400" dirty="0">
                <a:latin typeface="+mn-lt"/>
              </a:rPr>
              <a:t>• Located to the left of</a:t>
            </a:r>
          </a:p>
          <a:p>
            <a:pPr lvl="1"/>
            <a:r>
              <a:rPr lang="en-US" sz="2400" dirty="0">
                <a:latin typeface="+mn-lt"/>
              </a:rPr>
              <a:t>the cardiac orifice.</a:t>
            </a:r>
          </a:p>
          <a:p>
            <a:pPr lvl="1"/>
            <a:r>
              <a:rPr lang="en-US" sz="2400" dirty="0">
                <a:latin typeface="+mn-lt"/>
              </a:rPr>
              <a:t>• Usually full of gazes.</a:t>
            </a:r>
          </a:p>
          <a:p>
            <a:pPr lvl="1"/>
            <a:r>
              <a:rPr lang="en-US" sz="2400" dirty="0">
                <a:latin typeface="+mn-lt"/>
              </a:rPr>
              <a:t>• It reaches to 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the left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latin typeface="+mn-lt"/>
              </a:rPr>
              <a:t>fifth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 intercostal space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  <a:latin typeface="+mn-lt"/>
              </a:rPr>
              <a:t>a little below the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  <a:latin typeface="+mn-lt"/>
              </a:rPr>
              <a:t>apex of the heart.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9060933" y="2369422"/>
            <a:ext cx="271293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200" dirty="0">
                <a:latin typeface="+mn-lt"/>
              </a:rPr>
              <a:t>• Extends from:</a:t>
            </a:r>
          </a:p>
          <a:p>
            <a:pPr lvl="1"/>
            <a:r>
              <a:rPr lang="en-US" sz="2200" dirty="0">
                <a:latin typeface="+mn-lt"/>
              </a:rPr>
              <a:t>– The level of the</a:t>
            </a:r>
          </a:p>
          <a:p>
            <a:pPr lvl="1"/>
            <a:r>
              <a:rPr lang="en-US" sz="2200" dirty="0">
                <a:latin typeface="+mn-lt"/>
              </a:rPr>
              <a:t>fundus, to</a:t>
            </a:r>
          </a:p>
          <a:p>
            <a:pPr lvl="1"/>
            <a:r>
              <a:rPr lang="en-US" sz="2200" dirty="0">
                <a:latin typeface="+mn-lt"/>
              </a:rPr>
              <a:t>– The level of</a:t>
            </a:r>
          </a:p>
          <a:p>
            <a:pPr lvl="1"/>
            <a:r>
              <a:rPr lang="en-US" sz="2200" b="1" dirty="0">
                <a:latin typeface="+mn-lt"/>
              </a:rPr>
              <a:t>Incisura </a:t>
            </a:r>
            <a:r>
              <a:rPr lang="en-US" sz="2200" b="1" dirty="0" err="1">
                <a:latin typeface="+mn-lt"/>
              </a:rPr>
              <a:t>angularis</a:t>
            </a:r>
            <a:r>
              <a:rPr lang="en-US" sz="2200" dirty="0">
                <a:latin typeface="+mn-lt"/>
              </a:rPr>
              <a:t>. (</a:t>
            </a:r>
            <a:r>
              <a:rPr lang="en-US" sz="2400" dirty="0">
                <a:latin typeface="+mn-lt"/>
              </a:rPr>
              <a:t>This is a constant notch on the</a:t>
            </a:r>
          </a:p>
          <a:p>
            <a:pPr lvl="1"/>
            <a:r>
              <a:rPr lang="en-US" sz="2400" dirty="0">
                <a:latin typeface="+mn-lt"/>
              </a:rPr>
              <a:t>lesser curvature)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077252" y="1701957"/>
            <a:ext cx="2712930" cy="708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/>
              <a:t>Body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3ECC9E-1959-4260-A82A-04D664C98FF1}"/>
              </a:ext>
            </a:extLst>
          </p:cNvPr>
          <p:cNvGrpSpPr/>
          <p:nvPr/>
        </p:nvGrpSpPr>
        <p:grpSpPr>
          <a:xfrm>
            <a:off x="3914397" y="1701957"/>
            <a:ext cx="4760302" cy="4523123"/>
            <a:chOff x="3692000" y="1092486"/>
            <a:chExt cx="5317561" cy="5685107"/>
          </a:xfrm>
        </p:grpSpPr>
        <p:pic>
          <p:nvPicPr>
            <p:cNvPr id="6" name="صورة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600" y="1092486"/>
              <a:ext cx="5233239" cy="5685107"/>
            </a:xfrm>
            <a:prstGeom prst="rect">
              <a:avLst/>
            </a:prstGeom>
          </p:spPr>
        </p:pic>
        <p:sp>
          <p:nvSpPr>
            <p:cNvPr id="12" name="شكل بيضاوي 11"/>
            <p:cNvSpPr/>
            <p:nvPr/>
          </p:nvSpPr>
          <p:spPr>
            <a:xfrm>
              <a:off x="7740089" y="1092486"/>
              <a:ext cx="1269472" cy="57885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شكل بيضاوي 13"/>
            <p:cNvSpPr/>
            <p:nvPr/>
          </p:nvSpPr>
          <p:spPr>
            <a:xfrm>
              <a:off x="7454125" y="5601129"/>
              <a:ext cx="920700" cy="5805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شكل بيضاوي 14"/>
            <p:cNvSpPr/>
            <p:nvPr/>
          </p:nvSpPr>
          <p:spPr>
            <a:xfrm>
              <a:off x="3692000" y="3772330"/>
              <a:ext cx="1837216" cy="49837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9177291" y="4059696"/>
            <a:ext cx="2015999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10800000" flipV="1">
            <a:off x="505686" y="5776841"/>
            <a:ext cx="3080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BBF26"/>
                </a:solidFill>
                <a:latin typeface="+mn-lt"/>
              </a:rPr>
              <a:t>the fundus of the stomach is separated from the heart by the diaphragm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99285AD-ABDF-498E-A817-A3C54B344EF6}"/>
              </a:ext>
            </a:extLst>
          </p:cNvPr>
          <p:cNvSpPr txBox="1">
            <a:spLocks/>
          </p:cNvSpPr>
          <p:nvPr/>
        </p:nvSpPr>
        <p:spPr>
          <a:xfrm>
            <a:off x="624539" y="755374"/>
            <a:ext cx="5943630" cy="86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Stomach</a:t>
            </a:r>
          </a:p>
        </p:txBody>
      </p:sp>
    </p:spTree>
    <p:extLst>
      <p:ext uri="{BB962C8B-B14F-4D97-AF65-F5344CB8AC3E}">
        <p14:creationId xmlns:p14="http://schemas.microsoft.com/office/powerpoint/2010/main" val="2855573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Untitled-6">
            <a:extLst>
              <a:ext uri="{FF2B5EF4-FFF2-40B4-BE49-F238E27FC236}">
                <a16:creationId xmlns:a16="http://schemas.microsoft.com/office/drawing/2014/main" id="{0A7899A6-3187-40A1-B3DD-850678ACFB8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8829" y="1824281"/>
            <a:ext cx="5607514" cy="4481645"/>
          </a:xfr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43C3B5-C0E7-4794-911A-0FDF7A0F981E}"/>
              </a:ext>
            </a:extLst>
          </p:cNvPr>
          <p:cNvSpPr txBox="1">
            <a:spLocks/>
          </p:cNvSpPr>
          <p:nvPr/>
        </p:nvSpPr>
        <p:spPr>
          <a:xfrm>
            <a:off x="341023" y="447748"/>
            <a:ext cx="5943630" cy="86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Stomach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E3D4C1-EC40-4DA2-B9B0-6465B0408AA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568169" y="2121233"/>
            <a:ext cx="2232188" cy="201344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4FE2014-FBE5-456D-97CA-0AB3C3904596}"/>
              </a:ext>
            </a:extLst>
          </p:cNvPr>
          <p:cNvSpPr txBox="1"/>
          <p:nvPr/>
        </p:nvSpPr>
        <p:spPr>
          <a:xfrm>
            <a:off x="8800357" y="967071"/>
            <a:ext cx="3069868" cy="230832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Lesser curvature</a:t>
            </a:r>
          </a:p>
          <a:p>
            <a:pPr marL="179388" indent="-179388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</a:rPr>
              <a:t>Forms the </a:t>
            </a:r>
            <a:r>
              <a:rPr lang="en-US" sz="1800" u="sng" dirty="0">
                <a:latin typeface="+mn-lt"/>
              </a:rPr>
              <a:t>right border</a:t>
            </a:r>
            <a:r>
              <a:rPr lang="en-US" sz="1800" dirty="0">
                <a:latin typeface="+mn-lt"/>
              </a:rPr>
              <a:t> of the stomach.</a:t>
            </a:r>
          </a:p>
          <a:p>
            <a:pPr marL="179388" indent="-179388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</a:rPr>
              <a:t>Extends from the cardiac orifice to the pylorus. </a:t>
            </a:r>
          </a:p>
          <a:p>
            <a:pPr marL="179388" indent="-179388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+mn-lt"/>
              </a:rPr>
              <a:t>Attached to the liver by the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lesser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omentum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, (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gasrtohepatic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ligament)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D80354-AF5A-4600-9A93-D18AF329FC88}"/>
              </a:ext>
            </a:extLst>
          </p:cNvPr>
          <p:cNvSpPr txBox="1"/>
          <p:nvPr/>
        </p:nvSpPr>
        <p:spPr>
          <a:xfrm>
            <a:off x="8800357" y="3558209"/>
            <a:ext cx="3069868" cy="3139321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Greater curvature</a:t>
            </a:r>
          </a:p>
          <a:p>
            <a:pPr marL="179388" indent="-179388"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latin typeface="+mn-lt"/>
              </a:rPr>
              <a:t>Forms the </a:t>
            </a:r>
            <a:r>
              <a:rPr lang="en-GB" sz="1800" u="sng" dirty="0">
                <a:latin typeface="+mn-lt"/>
              </a:rPr>
              <a:t>left border</a:t>
            </a:r>
            <a:r>
              <a:rPr lang="en-GB" sz="1800" dirty="0">
                <a:latin typeface="+mn-lt"/>
              </a:rPr>
              <a:t> of the stomach.</a:t>
            </a:r>
          </a:p>
          <a:p>
            <a:pPr marL="179388" indent="-179388"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latin typeface="+mn-lt"/>
              </a:rPr>
              <a:t>Extends from the cardiac orifice to the pylorus.</a:t>
            </a:r>
          </a:p>
          <a:p>
            <a:pPr marL="179388" indent="-179388"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latin typeface="+mn-lt"/>
              </a:rPr>
              <a:t>Its upper part is attached to the spleen by  </a:t>
            </a:r>
            <a:r>
              <a:rPr lang="en-GB" sz="1800" b="1" dirty="0" err="1">
                <a:latin typeface="+mn-lt"/>
              </a:rPr>
              <a:t>gastrosplenic</a:t>
            </a:r>
            <a:r>
              <a:rPr lang="en-GB" sz="1800" b="1" dirty="0">
                <a:latin typeface="+mn-lt"/>
              </a:rPr>
              <a:t> ligament.</a:t>
            </a:r>
          </a:p>
          <a:p>
            <a:pPr marL="179388" indent="-179388"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latin typeface="+mn-lt"/>
              </a:rPr>
              <a:t>Its lower part is attached to the transverse colon by the greater </a:t>
            </a:r>
            <a:r>
              <a:rPr lang="en-GB" sz="1800" dirty="0" err="1">
                <a:latin typeface="+mn-lt"/>
              </a:rPr>
              <a:t>omentum</a:t>
            </a:r>
            <a:r>
              <a:rPr lang="en-GB" sz="1800" dirty="0">
                <a:latin typeface="+mn-lt"/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CE5B7F-1024-4ECA-A69F-FD01DEBEA771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7146235" y="4731026"/>
            <a:ext cx="1654122" cy="396844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CE9781C-FABD-4C94-BD41-EB9FDB3E327E}"/>
              </a:ext>
            </a:extLst>
          </p:cNvPr>
          <p:cNvSpPr txBox="1"/>
          <p:nvPr/>
        </p:nvSpPr>
        <p:spPr>
          <a:xfrm>
            <a:off x="341023" y="1642876"/>
            <a:ext cx="2837806" cy="4247317"/>
          </a:xfrm>
          <a:prstGeom prst="rect">
            <a:avLst/>
          </a:prstGeom>
          <a:noFill/>
          <a:ln w="28575">
            <a:solidFill>
              <a:srgbClr val="FFA3E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Pyloric antrum</a:t>
            </a:r>
          </a:p>
          <a:p>
            <a:pPr marL="179388" indent="-179388"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latin typeface="+mn-lt"/>
              </a:rPr>
              <a:t>The pyloric antrum extends from Incisura </a:t>
            </a:r>
            <a:r>
              <a:rPr lang="en-GB" sz="1800" dirty="0" err="1">
                <a:latin typeface="+mn-lt"/>
              </a:rPr>
              <a:t>angularis</a:t>
            </a:r>
            <a:r>
              <a:rPr lang="en-GB" sz="1800" dirty="0">
                <a:latin typeface="+mn-lt"/>
              </a:rPr>
              <a:t> to the pylorus.</a:t>
            </a:r>
          </a:p>
          <a:p>
            <a:pPr>
              <a:defRPr/>
            </a:pPr>
            <a:r>
              <a:rPr lang="en-GB" sz="1800" b="1" dirty="0">
                <a:latin typeface="+mn-lt"/>
              </a:rPr>
              <a:t>Pylorus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latin typeface="+mn-lt"/>
              </a:rPr>
              <a:t>The pylorus is a tubular part of the stomach.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solidFill>
                  <a:srgbClr val="C00000"/>
                </a:solidFill>
                <a:latin typeface="+mn-lt"/>
              </a:rPr>
              <a:t>It lies in the transpyloric plane (L1), 1 cm. to the right of the middle line.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latin typeface="+mn-lt"/>
              </a:rPr>
              <a:t>It has a thick muscular end called </a:t>
            </a:r>
            <a:r>
              <a:rPr lang="en-GB" sz="1800" b="1" dirty="0">
                <a:latin typeface="+mn-lt"/>
              </a:rPr>
              <a:t>pyloric sphincter.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latin typeface="+mn-lt"/>
              </a:rPr>
              <a:t>The cavity of the pylorus is the </a:t>
            </a:r>
            <a:r>
              <a:rPr lang="en-GB" sz="1800" b="1" dirty="0">
                <a:latin typeface="+mn-lt"/>
              </a:rPr>
              <a:t>pyloric canal. 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81B1792-3113-48F3-908C-3EF0DFD08A13}"/>
              </a:ext>
            </a:extLst>
          </p:cNvPr>
          <p:cNvCxnSpPr>
            <a:cxnSpLocks/>
          </p:cNvCxnSpPr>
          <p:nvPr/>
        </p:nvCxnSpPr>
        <p:spPr>
          <a:xfrm flipV="1">
            <a:off x="3164815" y="4788588"/>
            <a:ext cx="2931185" cy="339281"/>
          </a:xfrm>
          <a:prstGeom prst="straightConnector1">
            <a:avLst/>
          </a:prstGeom>
          <a:ln w="38100">
            <a:solidFill>
              <a:srgbClr val="FFA3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966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6E848248">
            <a:extLst>
              <a:ext uri="{FF2B5EF4-FFF2-40B4-BE49-F238E27FC236}">
                <a16:creationId xmlns:a16="http://schemas.microsoft.com/office/drawing/2014/main" id="{3BE9EB77-1FA0-46C6-A580-C52F71C8C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t="6801" r="24825" b="46407"/>
          <a:stretch>
            <a:fillRect/>
          </a:stretch>
        </p:blipFill>
        <p:spPr bwMode="auto">
          <a:xfrm>
            <a:off x="792271" y="4272968"/>
            <a:ext cx="3907548" cy="224292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51BF9692">
            <a:extLst>
              <a:ext uri="{FF2B5EF4-FFF2-40B4-BE49-F238E27FC236}">
                <a16:creationId xmlns:a16="http://schemas.microsoft.com/office/drawing/2014/main" id="{0AB09B53-DBB8-4A0A-81D9-2909890C2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541" y="4228828"/>
            <a:ext cx="2967534" cy="234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B8D3C4DA">
            <a:extLst>
              <a:ext uri="{FF2B5EF4-FFF2-40B4-BE49-F238E27FC236}">
                <a16:creationId xmlns:a16="http://schemas.microsoft.com/office/drawing/2014/main" id="{03F12661-5F15-4319-8CC4-FCEB6746A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975" r="33492" b="33208"/>
          <a:stretch>
            <a:fillRect/>
          </a:stretch>
        </p:blipFill>
        <p:spPr bwMode="auto">
          <a:xfrm>
            <a:off x="8555870" y="4217382"/>
            <a:ext cx="2967535" cy="2354094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3BC370E-4F5C-4823-B9A5-CE8420863E28}"/>
              </a:ext>
            </a:extLst>
          </p:cNvPr>
          <p:cNvSpPr txBox="1">
            <a:spLocks/>
          </p:cNvSpPr>
          <p:nvPr/>
        </p:nvSpPr>
        <p:spPr>
          <a:xfrm>
            <a:off x="748800" y="115772"/>
            <a:ext cx="5943630" cy="159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Stomach</a:t>
            </a:r>
          </a:p>
          <a:p>
            <a:r>
              <a:rPr lang="en-GB" sz="3600" b="1" dirty="0"/>
              <a:t>Relations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BF88928-1EF7-41EA-A526-23F7CC6BB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674687"/>
              </p:ext>
            </p:extLst>
          </p:nvPr>
        </p:nvGraphicFramePr>
        <p:xfrm>
          <a:off x="792271" y="1488188"/>
          <a:ext cx="10909982" cy="2543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02473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6007509">
                  <a:extLst>
                    <a:ext uri="{9D8B030D-6E8A-4147-A177-3AD203B41FA5}">
                      <a16:colId xmlns:a16="http://schemas.microsoft.com/office/drawing/2014/main" val="1557667245"/>
                    </a:ext>
                  </a:extLst>
                </a:gridCol>
              </a:tblGrid>
              <a:tr h="477158">
                <a:tc>
                  <a:txBody>
                    <a:bodyPr/>
                    <a:lstStyle/>
                    <a:p>
                      <a:pPr algn="ctr"/>
                      <a:r>
                        <a:rPr lang="en-GB" b="1" i="0" dirty="0"/>
                        <a:t>Anterior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0" dirty="0"/>
                        <a:t>Posterior (stomach bed)</a:t>
                      </a:r>
                    </a:p>
                  </a:txBody>
                  <a:tcPr anchor="ctr">
                    <a:solidFill>
                      <a:srgbClr val="FFB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201716"/>
                  </a:ext>
                </a:extLst>
              </a:tr>
              <a:tr h="1322859">
                <a:tc>
                  <a:txBody>
                    <a:bodyPr/>
                    <a:lstStyle/>
                    <a:p>
                      <a:pPr marL="265113" indent="-265113" eaLnBrk="1" hangingPunct="1">
                        <a:lnSpc>
                          <a:spcPct val="90000"/>
                        </a:lnSpc>
                        <a:buFont typeface="+mj-lt"/>
                        <a:buAutoNum type="arabicPeriod"/>
                      </a:pPr>
                      <a:r>
                        <a:rPr lang="en-US" altLang="ar-SA" sz="1800" dirty="0">
                          <a:latin typeface="+mn-lt"/>
                        </a:rPr>
                        <a:t>Anterior abdominal wall.</a:t>
                      </a:r>
                    </a:p>
                    <a:p>
                      <a:pPr marL="265113" indent="-265113" eaLnBrk="1" hangingPunct="1">
                        <a:lnSpc>
                          <a:spcPct val="90000"/>
                        </a:lnSpc>
                        <a:buFont typeface="+mj-lt"/>
                        <a:buAutoNum type="arabicPeriod"/>
                      </a:pPr>
                      <a:r>
                        <a:rPr lang="en-US" altLang="ar-SA" sz="1800" dirty="0">
                          <a:latin typeface="+mn-lt"/>
                        </a:rPr>
                        <a:t>Left costal margin.</a:t>
                      </a:r>
                    </a:p>
                    <a:p>
                      <a:pPr marL="265113" indent="-265113" eaLnBrk="1" hangingPunct="1">
                        <a:lnSpc>
                          <a:spcPct val="90000"/>
                        </a:lnSpc>
                        <a:buFont typeface="+mj-lt"/>
                        <a:buAutoNum type="arabicPeriod"/>
                      </a:pPr>
                      <a:r>
                        <a:rPr lang="en-US" altLang="ar-SA" sz="1800" dirty="0">
                          <a:latin typeface="+mn-lt"/>
                        </a:rPr>
                        <a:t>Left pleura &amp; lung.</a:t>
                      </a:r>
                    </a:p>
                    <a:p>
                      <a:pPr marL="265113" indent="-265113" eaLnBrk="1" hangingPunct="1">
                        <a:lnSpc>
                          <a:spcPct val="90000"/>
                        </a:lnSpc>
                        <a:buFont typeface="+mj-lt"/>
                        <a:buAutoNum type="arabicPeriod"/>
                      </a:pPr>
                      <a:r>
                        <a:rPr lang="en-US" altLang="ar-SA" sz="1800" dirty="0">
                          <a:latin typeface="+mn-lt"/>
                        </a:rPr>
                        <a:t>Diaphragm.</a:t>
                      </a:r>
                    </a:p>
                    <a:p>
                      <a:pPr marL="265113" indent="-265113" eaLnBrk="1" hangingPunct="1">
                        <a:lnSpc>
                          <a:spcPct val="90000"/>
                        </a:lnSpc>
                        <a:buFont typeface="+mj-lt"/>
                        <a:buAutoNum type="arabicPeriod"/>
                      </a:pPr>
                      <a:r>
                        <a:rPr lang="en-US" altLang="ar-SA" sz="1800" dirty="0">
                          <a:latin typeface="+mn-lt"/>
                        </a:rPr>
                        <a:t>Left lobe of the liver.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GB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1. </a:t>
                      </a: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Left crus of diaphragm 	        2. Left suprarenal gland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3. Part of left kidney	        4. Spleen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5. Splenic artery		        6. Pancreas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</a:pP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7. Transverse mesocolon	        8. Transverse colon</a:t>
                      </a:r>
                    </a:p>
                    <a:p>
                      <a:pPr algn="ctr" eaLnBrk="1" hangingPunct="1">
                        <a:lnSpc>
                          <a:spcPct val="90000"/>
                        </a:lnSpc>
                      </a:pP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9. Lesser sac</a:t>
                      </a:r>
                    </a:p>
                    <a:p>
                      <a:pPr marL="268288" indent="-268288" eaLnBrk="1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ar-SA" sz="1800" dirty="0">
                          <a:solidFill>
                            <a:schemeClr val="tx1"/>
                          </a:solidFill>
                          <a:latin typeface="+mn-lt"/>
                        </a:rPr>
                        <a:t>All these structures form </a:t>
                      </a:r>
                      <a:r>
                        <a:rPr lang="en-US" altLang="ar-SA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the stomach bed.</a:t>
                      </a:r>
                    </a:p>
                    <a:p>
                      <a:pPr marL="268288" indent="-268288" eaLnBrk="1" hangingPunct="1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ar-SA" sz="1800" dirty="0">
                          <a:solidFill>
                            <a:srgbClr val="C00000"/>
                          </a:solidFill>
                          <a:latin typeface="+mn-lt"/>
                        </a:rPr>
                        <a:t>All are separated from the stomach by </a:t>
                      </a:r>
                      <a:r>
                        <a:rPr lang="en-US" altLang="ar-SA" sz="1800" b="1" dirty="0">
                          <a:solidFill>
                            <a:srgbClr val="C00000"/>
                          </a:solidFill>
                          <a:latin typeface="+mn-lt"/>
                        </a:rPr>
                        <a:t>peritoneum of lesser sac</a:t>
                      </a:r>
                      <a:r>
                        <a:rPr lang="en-US" altLang="ar-SA" sz="1800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ar-SA" sz="1800" u="sng" dirty="0">
                          <a:solidFill>
                            <a:srgbClr val="C00000"/>
                          </a:solidFill>
                          <a:latin typeface="+mn-lt"/>
                        </a:rPr>
                        <a:t>except</a:t>
                      </a:r>
                      <a:r>
                        <a:rPr lang="en-US" altLang="ar-SA" sz="1800" u="none" dirty="0">
                          <a:solidFill>
                            <a:srgbClr val="C00000"/>
                          </a:solidFill>
                          <a:latin typeface="+mn-lt"/>
                        </a:rPr>
                        <a:t> the </a:t>
                      </a:r>
                      <a:r>
                        <a:rPr lang="en-US" altLang="ar-SA" sz="1800" b="1" u="none" dirty="0">
                          <a:solidFill>
                            <a:srgbClr val="C00000"/>
                          </a:solidFill>
                          <a:latin typeface="+mn-lt"/>
                        </a:rPr>
                        <a:t>spleen</a:t>
                      </a:r>
                      <a:r>
                        <a:rPr lang="en-US" altLang="ar-SA" sz="1800" u="none" dirty="0">
                          <a:solidFill>
                            <a:srgbClr val="C00000"/>
                          </a:solidFill>
                          <a:latin typeface="+mn-lt"/>
                        </a:rPr>
                        <a:t> by greater sac</a:t>
                      </a:r>
                      <a:r>
                        <a:rPr lang="en-US" altLang="ar-SA" sz="1800" u="none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276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7EFF24-862D-4333-8E4A-237204EB8E3E}"/>
              </a:ext>
            </a:extLst>
          </p:cNvPr>
          <p:cNvGrpSpPr/>
          <p:nvPr/>
        </p:nvGrpSpPr>
        <p:grpSpPr>
          <a:xfrm>
            <a:off x="6835625" y="953835"/>
            <a:ext cx="4972331" cy="5582134"/>
            <a:chOff x="4533799" y="246129"/>
            <a:chExt cx="7658201" cy="6217016"/>
          </a:xfrm>
        </p:grpSpPr>
        <p:pic>
          <p:nvPicPr>
            <p:cNvPr id="8" name="Picture 5" descr="DFA0447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"/>
            <a:stretch/>
          </p:blipFill>
          <p:spPr bwMode="auto">
            <a:xfrm>
              <a:off x="4533799" y="246129"/>
              <a:ext cx="7658201" cy="621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شكل بيضاوي 11"/>
            <p:cNvSpPr/>
            <p:nvPr/>
          </p:nvSpPr>
          <p:spPr>
            <a:xfrm>
              <a:off x="8329483" y="790331"/>
              <a:ext cx="1625007" cy="5788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شكل بيضاوي 11"/>
            <p:cNvSpPr/>
            <p:nvPr/>
          </p:nvSpPr>
          <p:spPr>
            <a:xfrm>
              <a:off x="5763490" y="1334533"/>
              <a:ext cx="1738746" cy="57885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شكل بيضاوي 11"/>
            <p:cNvSpPr/>
            <p:nvPr/>
          </p:nvSpPr>
          <p:spPr>
            <a:xfrm>
              <a:off x="9671921" y="685848"/>
              <a:ext cx="1841205" cy="57885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شكل بيضاوي 11"/>
            <p:cNvSpPr/>
            <p:nvPr/>
          </p:nvSpPr>
          <p:spPr>
            <a:xfrm>
              <a:off x="9957786" y="3983414"/>
              <a:ext cx="2234213" cy="57885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شكل بيضاوي 11"/>
            <p:cNvSpPr/>
            <p:nvPr/>
          </p:nvSpPr>
          <p:spPr>
            <a:xfrm>
              <a:off x="8329483" y="5793678"/>
              <a:ext cx="2518626" cy="57885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9DB038-4B1A-476C-9465-25F422D41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168099"/>
              </p:ext>
            </p:extLst>
          </p:nvPr>
        </p:nvGraphicFramePr>
        <p:xfrm>
          <a:off x="878329" y="1718170"/>
          <a:ext cx="5935029" cy="46073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8343">
                  <a:extLst>
                    <a:ext uri="{9D8B030D-6E8A-4147-A177-3AD203B41FA5}">
                      <a16:colId xmlns:a16="http://schemas.microsoft.com/office/drawing/2014/main" val="1238667492"/>
                    </a:ext>
                  </a:extLst>
                </a:gridCol>
                <a:gridCol w="1978343">
                  <a:extLst>
                    <a:ext uri="{9D8B030D-6E8A-4147-A177-3AD203B41FA5}">
                      <a16:colId xmlns:a16="http://schemas.microsoft.com/office/drawing/2014/main" val="3225568408"/>
                    </a:ext>
                  </a:extLst>
                </a:gridCol>
                <a:gridCol w="1978343">
                  <a:extLst>
                    <a:ext uri="{9D8B030D-6E8A-4147-A177-3AD203B41FA5}">
                      <a16:colId xmlns:a16="http://schemas.microsoft.com/office/drawing/2014/main" val="114637595"/>
                    </a:ext>
                  </a:extLst>
                </a:gridCol>
              </a:tblGrid>
              <a:tr h="949739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 Left gastric artery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branch of celiac artery </a:t>
                      </a:r>
                      <a:r>
                        <a:rPr lang="en-US" sz="16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600" kern="1200" baseline="300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6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branch of Abdominal Aorta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Runs</a:t>
                      </a:r>
                      <a:r>
                        <a:rPr lang="en-US" sz="18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along the lesser curvature.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925236"/>
                  </a:ext>
                </a:extLst>
              </a:tr>
              <a:tr h="771662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2- Right gastric artery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branch of hepatic artery of celiac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Runs to the left along the lesser curvature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822858"/>
                  </a:ext>
                </a:extLst>
              </a:tr>
              <a:tr h="695763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3- Short gastric arteries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branch of splenic artery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 in the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gastrosplenic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ligament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6120"/>
                  </a:ext>
                </a:extLst>
              </a:tr>
              <a:tr h="695763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4- Left gastroepiploic artery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branch of splenic artery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 in the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gastrosplenic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ligament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513260"/>
                  </a:ext>
                </a:extLst>
              </a:tr>
              <a:tr h="771662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5- Right gastroepiploic artery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branch of gastroduodenal artery of hepatic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Passes to the left along the greater curvature.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214072"/>
                  </a:ext>
                </a:extLst>
              </a:tr>
            </a:tbl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CF979348-C0A6-4E81-BDED-2540A0603E70}"/>
              </a:ext>
            </a:extLst>
          </p:cNvPr>
          <p:cNvSpPr txBox="1">
            <a:spLocks/>
          </p:cNvSpPr>
          <p:nvPr/>
        </p:nvSpPr>
        <p:spPr>
          <a:xfrm>
            <a:off x="885162" y="212380"/>
            <a:ext cx="5943630" cy="1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Stomach</a:t>
            </a:r>
          </a:p>
          <a:p>
            <a:r>
              <a:rPr lang="en-GB" sz="3200" b="1" dirty="0"/>
              <a:t>Supply (Arterial)</a:t>
            </a:r>
          </a:p>
        </p:txBody>
      </p:sp>
    </p:spTree>
    <p:extLst>
      <p:ext uri="{BB962C8B-B14F-4D97-AF65-F5344CB8AC3E}">
        <p14:creationId xmlns:p14="http://schemas.microsoft.com/office/powerpoint/2010/main" val="1407914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C8C1CCD-AB39-4CFC-9547-8AAD25C11D75}"/>
              </a:ext>
            </a:extLst>
          </p:cNvPr>
          <p:cNvSpPr txBox="1"/>
          <p:nvPr/>
        </p:nvSpPr>
        <p:spPr>
          <a:xfrm>
            <a:off x="574536" y="1518047"/>
            <a:ext cx="5521460" cy="507831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latin typeface="+mj-lt"/>
              </a:rPr>
              <a:t>Venous drainage</a:t>
            </a:r>
          </a:p>
          <a:p>
            <a:pPr marL="265113" lvl="0" indent="-265113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All of the veins</a:t>
            </a:r>
            <a:r>
              <a:rPr lang="en-US" sz="2000" b="1" i="1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drain into the </a:t>
            </a:r>
            <a:r>
              <a:rPr lang="en-US" sz="2000" b="1" dirty="0">
                <a:latin typeface="+mn-lt"/>
              </a:rPr>
              <a:t>portal circulation</a:t>
            </a:r>
            <a:r>
              <a:rPr lang="en-US" sz="2000" dirty="0">
                <a:latin typeface="+mn-lt"/>
              </a:rPr>
              <a:t>.</a:t>
            </a:r>
          </a:p>
          <a:p>
            <a:pPr marL="265113" lvl="0" indent="-265113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right and left </a:t>
            </a:r>
            <a:r>
              <a:rPr lang="en-US" sz="2000" b="1" dirty="0">
                <a:latin typeface="+mn-lt"/>
              </a:rPr>
              <a:t>gastric</a:t>
            </a:r>
            <a:r>
              <a:rPr lang="en-US" sz="2000" dirty="0">
                <a:latin typeface="+mn-lt"/>
              </a:rPr>
              <a:t> veins </a:t>
            </a:r>
            <a:r>
              <a:rPr lang="en-US" sz="2000" u="sng" dirty="0">
                <a:latin typeface="+mn-lt"/>
              </a:rPr>
              <a:t>drain</a:t>
            </a:r>
            <a:r>
              <a:rPr lang="en-US" sz="2000" dirty="0">
                <a:latin typeface="+mn-lt"/>
              </a:rPr>
              <a:t> directly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in the </a:t>
            </a:r>
            <a:r>
              <a:rPr lang="en-US" sz="2000" b="1" dirty="0">
                <a:latin typeface="+mn-lt"/>
              </a:rPr>
              <a:t>portal</a:t>
            </a:r>
            <a:r>
              <a:rPr lang="en-US" sz="2000" dirty="0">
                <a:latin typeface="+mn-lt"/>
              </a:rPr>
              <a:t> vein.</a:t>
            </a:r>
          </a:p>
          <a:p>
            <a:pPr marL="265113" lvl="0" indent="-265113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</a:t>
            </a:r>
            <a:r>
              <a:rPr lang="en-US" sz="2000" b="1" dirty="0">
                <a:latin typeface="+mn-lt"/>
              </a:rPr>
              <a:t>short gastric </a:t>
            </a:r>
            <a:r>
              <a:rPr lang="en-US" sz="2000" dirty="0">
                <a:latin typeface="+mn-lt"/>
              </a:rPr>
              <a:t>veins and the </a:t>
            </a:r>
            <a:r>
              <a:rPr lang="en-US" sz="2000" b="1" dirty="0">
                <a:latin typeface="+mn-lt"/>
              </a:rPr>
              <a:t>left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gastroepiploic</a:t>
            </a:r>
            <a:r>
              <a:rPr lang="en-US" sz="2000" dirty="0">
                <a:latin typeface="+mn-lt"/>
              </a:rPr>
              <a:t> vein join the </a:t>
            </a:r>
            <a:r>
              <a:rPr lang="en-US" sz="2000" b="1" i="1" dirty="0">
                <a:solidFill>
                  <a:srgbClr val="C00000"/>
                </a:solidFill>
                <a:latin typeface="+mn-lt"/>
              </a:rPr>
              <a:t>splenic vein</a:t>
            </a:r>
            <a:r>
              <a:rPr lang="en-US" sz="2000" b="1" dirty="0">
                <a:latin typeface="+mn-lt"/>
              </a:rPr>
              <a:t>.</a:t>
            </a:r>
          </a:p>
          <a:p>
            <a:pPr marL="265113" lvl="0" indent="-265113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</a:t>
            </a:r>
            <a:r>
              <a:rPr lang="en-US" sz="2000" b="1" dirty="0">
                <a:latin typeface="+mn-lt"/>
              </a:rPr>
              <a:t>right gastroepiploic </a:t>
            </a:r>
            <a:r>
              <a:rPr lang="en-US" sz="2000" dirty="0">
                <a:latin typeface="+mn-lt"/>
              </a:rPr>
              <a:t>vein drain in the </a:t>
            </a:r>
            <a:r>
              <a:rPr lang="en-US" sz="2000" b="1" i="1" dirty="0">
                <a:solidFill>
                  <a:srgbClr val="C00000"/>
                </a:solidFill>
                <a:latin typeface="+mn-lt"/>
              </a:rPr>
              <a:t>superior mesenteric vein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.</a:t>
            </a: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F96832-AB01-420F-825F-764B82109661}"/>
              </a:ext>
            </a:extLst>
          </p:cNvPr>
          <p:cNvSpPr txBox="1">
            <a:spLocks/>
          </p:cNvSpPr>
          <p:nvPr/>
        </p:nvSpPr>
        <p:spPr>
          <a:xfrm>
            <a:off x="498748" y="-85794"/>
            <a:ext cx="5943630" cy="1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Stomach</a:t>
            </a:r>
          </a:p>
          <a:p>
            <a:r>
              <a:rPr lang="en-GB" sz="3200" b="1" dirty="0"/>
              <a:t>Supply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1D4111-F7D2-41B6-85D8-B57A787AED02}"/>
              </a:ext>
            </a:extLst>
          </p:cNvPr>
          <p:cNvCxnSpPr/>
          <p:nvPr/>
        </p:nvCxnSpPr>
        <p:spPr>
          <a:xfrm>
            <a:off x="928639" y="4021700"/>
            <a:ext cx="2016000" cy="0"/>
          </a:xfrm>
          <a:prstGeom prst="line">
            <a:avLst/>
          </a:prstGeom>
          <a:ln w="28575">
            <a:solidFill>
              <a:srgbClr val="FF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EC8C9C-7278-48D4-8A03-416E6AB6DD66}"/>
              </a:ext>
            </a:extLst>
          </p:cNvPr>
          <p:cNvCxnSpPr/>
          <p:nvPr/>
        </p:nvCxnSpPr>
        <p:spPr>
          <a:xfrm>
            <a:off x="3799268" y="3399312"/>
            <a:ext cx="792000" cy="0"/>
          </a:xfrm>
          <a:prstGeom prst="line">
            <a:avLst/>
          </a:prstGeom>
          <a:ln w="28575">
            <a:solidFill>
              <a:srgbClr val="AB29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2788EC-E54E-4165-BECB-C0E6B65A2868}"/>
              </a:ext>
            </a:extLst>
          </p:cNvPr>
          <p:cNvGrpSpPr/>
          <p:nvPr/>
        </p:nvGrpSpPr>
        <p:grpSpPr>
          <a:xfrm>
            <a:off x="786882" y="4280962"/>
            <a:ext cx="5049035" cy="2182826"/>
            <a:chOff x="-4000869" y="4199288"/>
            <a:chExt cx="4200939" cy="2949863"/>
          </a:xfrm>
        </p:grpSpPr>
        <p:pic>
          <p:nvPicPr>
            <p:cNvPr id="16" name="Picture 6" descr="4">
              <a:extLst>
                <a:ext uri="{FF2B5EF4-FFF2-40B4-BE49-F238E27FC236}">
                  <a16:creationId xmlns:a16="http://schemas.microsoft.com/office/drawing/2014/main" id="{2A4ABDF8-358A-4A37-800B-D295D0B18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 t="4666" r="1886" b="2728"/>
            <a:stretch>
              <a:fillRect/>
            </a:stretch>
          </p:blipFill>
          <p:spPr>
            <a:xfrm>
              <a:off x="-4000869" y="4199288"/>
              <a:ext cx="4200939" cy="2864307"/>
            </a:xfrm>
            <a:prstGeom prst="rect">
              <a:avLst/>
            </a:prstGeom>
            <a:noFill/>
          </p:spPr>
        </p:pic>
        <p:sp>
          <p:nvSpPr>
            <p:cNvPr id="17" name="شكل بيضاوي 14">
              <a:extLst>
                <a:ext uri="{FF2B5EF4-FFF2-40B4-BE49-F238E27FC236}">
                  <a16:creationId xmlns:a16="http://schemas.microsoft.com/office/drawing/2014/main" id="{BB72E630-E977-4822-9C8D-E57F7B250D31}"/>
                </a:ext>
              </a:extLst>
            </p:cNvPr>
            <p:cNvSpPr/>
            <p:nvPr/>
          </p:nvSpPr>
          <p:spPr>
            <a:xfrm>
              <a:off x="-1672906" y="5928345"/>
              <a:ext cx="714722" cy="240978"/>
            </a:xfrm>
            <a:prstGeom prst="ellipse">
              <a:avLst/>
            </a:prstGeom>
            <a:solidFill>
              <a:srgbClr val="AB29C9"/>
            </a:solidFill>
            <a:ln>
              <a:solidFill>
                <a:srgbClr val="AB29C9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شكل بيضاوي 14">
              <a:extLst>
                <a:ext uri="{FF2B5EF4-FFF2-40B4-BE49-F238E27FC236}">
                  <a16:creationId xmlns:a16="http://schemas.microsoft.com/office/drawing/2014/main" id="{5FF2D4A3-AB7B-4562-A767-D593FD608EC3}"/>
                </a:ext>
              </a:extLst>
            </p:cNvPr>
            <p:cNvSpPr/>
            <p:nvPr/>
          </p:nvSpPr>
          <p:spPr>
            <a:xfrm>
              <a:off x="-3608766" y="6908173"/>
              <a:ext cx="1045758" cy="240978"/>
            </a:xfrm>
            <a:prstGeom prst="ellipse">
              <a:avLst/>
            </a:prstGeom>
            <a:solidFill>
              <a:srgbClr val="FF66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5644B24-B024-468F-9D64-8276949ED648}"/>
              </a:ext>
            </a:extLst>
          </p:cNvPr>
          <p:cNvSpPr txBox="1"/>
          <p:nvPr/>
        </p:nvSpPr>
        <p:spPr>
          <a:xfrm>
            <a:off x="6319237" y="1518047"/>
            <a:ext cx="5521460" cy="5078313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latin typeface="+mj-lt"/>
              </a:rPr>
              <a:t>Lymphatic drainage</a:t>
            </a:r>
          </a:p>
          <a:p>
            <a:pPr marL="266700" lvl="0" indent="-2667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lymph</a:t>
            </a:r>
            <a:r>
              <a:rPr lang="en-US" sz="2000" dirty="0">
                <a:solidFill>
                  <a:srgbClr val="F14124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vessels follow the arteries.</a:t>
            </a:r>
          </a:p>
          <a:p>
            <a:pPr marL="266700" lvl="0" indent="-2667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They first drain to the:</a:t>
            </a:r>
          </a:p>
          <a:p>
            <a:pPr marL="719138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Left and right 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gastric nodes.</a:t>
            </a:r>
          </a:p>
          <a:p>
            <a:pPr marL="719138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Left and right 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gastroepiploic</a:t>
            </a:r>
            <a:r>
              <a:rPr lang="en-US" sz="2000" dirty="0">
                <a:latin typeface="+mn-lt"/>
              </a:rPr>
              <a:t> nodes and</a:t>
            </a:r>
          </a:p>
          <a:p>
            <a:pPr marL="719138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Short 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gastric nodes.</a:t>
            </a:r>
          </a:p>
          <a:p>
            <a:pPr marL="266700" lvl="0" indent="-2667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Ultimately, all the lymph from the stomach is collected at the </a:t>
            </a:r>
            <a:r>
              <a:rPr lang="en-US" sz="2000" b="1" dirty="0">
                <a:latin typeface="+mn-lt"/>
              </a:rPr>
              <a:t>celiac nodes</a:t>
            </a:r>
            <a:r>
              <a:rPr lang="en-US" sz="2000" dirty="0">
                <a:latin typeface="+mn-lt"/>
              </a:rPr>
              <a:t>.</a:t>
            </a: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265113" lvl="0" indent="-265113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</p:txBody>
      </p:sp>
      <p:pic>
        <p:nvPicPr>
          <p:cNvPr id="7" name="Picture 5" descr="9635F7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2454"/>
          <a:stretch>
            <a:fillRect/>
          </a:stretch>
        </p:blipFill>
        <p:spPr bwMode="auto">
          <a:xfrm>
            <a:off x="6730039" y="4103942"/>
            <a:ext cx="4699855" cy="229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758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442" y="376980"/>
            <a:ext cx="329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Oral Cavity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216599-9173-46A6-B6FB-C512536D6865}"/>
              </a:ext>
            </a:extLst>
          </p:cNvPr>
          <p:cNvSpPr/>
          <p:nvPr/>
        </p:nvSpPr>
        <p:spPr>
          <a:xfrm>
            <a:off x="507442" y="1132113"/>
            <a:ext cx="10907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The mouth extends from </a:t>
            </a:r>
            <a:r>
              <a:rPr lang="en-US" sz="1800" u="sng" dirty="0">
                <a:solidFill>
                  <a:schemeClr val="tx1"/>
                </a:solidFill>
                <a:latin typeface="+mn-lt"/>
              </a:rPr>
              <a:t>lips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anteriorly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to the </a:t>
            </a:r>
            <a:r>
              <a:rPr lang="en-US" sz="1800" u="sng" dirty="0">
                <a:solidFill>
                  <a:schemeClr val="tx1"/>
                </a:solidFill>
                <a:latin typeface="+mn-lt"/>
              </a:rPr>
              <a:t>oropharyngeal isthmus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posteriorly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(the junction between mouth &amp; the pharynx). 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It is divided into : 1- Vestibule 2- Mouth cavity proper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5392FF-48F6-4B6A-B192-DD5E0FECEC7F}"/>
              </a:ext>
            </a:extLst>
          </p:cNvPr>
          <p:cNvSpPr/>
          <p:nvPr/>
        </p:nvSpPr>
        <p:spPr>
          <a:xfrm>
            <a:off x="639096" y="2225800"/>
            <a:ext cx="5268005" cy="198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i="1" kern="1200" dirty="0">
                <a:solidFill>
                  <a:schemeClr val="tx1"/>
                </a:solidFill>
                <a:latin typeface="+mn-lt"/>
              </a:rPr>
              <a:t>Vestibule</a:t>
            </a:r>
          </a:p>
          <a:p>
            <a:pPr marL="285750" lvl="0" indent="-28575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</a:rPr>
              <a:t>Which lies between teeth &amp; gums  internally and  lips &amp; cheeks externally </a:t>
            </a:r>
          </a:p>
          <a:p>
            <a:pPr marL="285750" lvl="0" indent="-28575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C00000"/>
                </a:solidFill>
                <a:latin typeface="+mn-lt"/>
              </a:rPr>
              <a:t>The vestibule  receives the opening of the </a:t>
            </a:r>
            <a:r>
              <a:rPr lang="en-US" sz="1800" b="1" kern="1200" dirty="0">
                <a:solidFill>
                  <a:srgbClr val="C00000"/>
                </a:solidFill>
                <a:latin typeface="+mn-lt"/>
              </a:rPr>
              <a:t>parotid duct </a:t>
            </a:r>
            <a:r>
              <a:rPr lang="en-US" sz="1800" u="sng" kern="1200" dirty="0">
                <a:solidFill>
                  <a:srgbClr val="C00000"/>
                </a:solidFill>
                <a:latin typeface="+mn-lt"/>
              </a:rPr>
              <a:t>opposite the </a:t>
            </a:r>
            <a:r>
              <a:rPr lang="en-US" sz="1800" b="1" u="sng" kern="1200" dirty="0">
                <a:solidFill>
                  <a:srgbClr val="C00000"/>
                </a:solidFill>
                <a:latin typeface="+mn-lt"/>
              </a:rPr>
              <a:t>upper 2nd molar tooth</a:t>
            </a:r>
            <a:endParaRPr lang="ar-SA" sz="1800" b="1" kern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FE9594-42DB-4C12-BF0A-8D3BE74BD588}"/>
              </a:ext>
            </a:extLst>
          </p:cNvPr>
          <p:cNvSpPr/>
          <p:nvPr/>
        </p:nvSpPr>
        <p:spPr>
          <a:xfrm>
            <a:off x="6284898" y="2226413"/>
            <a:ext cx="5268005" cy="1980000"/>
          </a:xfrm>
          <a:prstGeom prst="rect">
            <a:avLst/>
          </a:prstGeom>
          <a:solidFill>
            <a:srgbClr val="FFE5F6"/>
          </a:solidFill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i="1" kern="1200" dirty="0">
                <a:solidFill>
                  <a:schemeClr val="tx1"/>
                </a:solidFill>
                <a:latin typeface="+mn-lt"/>
              </a:rPr>
              <a:t>Mouth cavity proper</a:t>
            </a:r>
          </a:p>
          <a:p>
            <a:pPr marL="285750" lvl="0" indent="-28575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</a:rPr>
              <a:t>Lies within the alveolar arches, gums, and teeth</a:t>
            </a:r>
          </a:p>
          <a:p>
            <a:pPr marL="285750" lvl="0" indent="-28575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schemeClr val="tx1"/>
                </a:solidFill>
                <a:latin typeface="+mn-lt"/>
              </a:rPr>
              <a:t>Roof</a:t>
            </a:r>
            <a:r>
              <a:rPr lang="en-US" sz="1800" kern="1200" dirty="0">
                <a:solidFill>
                  <a:schemeClr val="tx1"/>
                </a:solidFill>
                <a:latin typeface="+mn-lt"/>
              </a:rPr>
              <a:t>: Formed by the hard &amp; soft palate.</a:t>
            </a:r>
          </a:p>
          <a:p>
            <a:pPr marL="285750" lvl="0" indent="-28575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schemeClr val="tx1"/>
                </a:solidFill>
                <a:latin typeface="+mn-lt"/>
              </a:rPr>
              <a:t>Floor</a:t>
            </a:r>
            <a:r>
              <a:rPr lang="en-US" sz="1800" kern="1200" dirty="0">
                <a:solidFill>
                  <a:schemeClr val="tx1"/>
                </a:solidFill>
                <a:latin typeface="+mn-lt"/>
              </a:rPr>
              <a:t>: Formed by the anterior 2/3 of the tongue</a:t>
            </a:r>
          </a:p>
          <a:p>
            <a:pPr marL="285750" lvl="0" indent="-28575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</a:rPr>
              <a:t>It communicates </a:t>
            </a:r>
            <a:r>
              <a:rPr lang="en-US" sz="1800" u="sng" kern="1200" dirty="0">
                <a:solidFill>
                  <a:schemeClr val="tx1"/>
                </a:solidFill>
                <a:latin typeface="+mn-lt"/>
              </a:rPr>
              <a:t>with the vestibule</a:t>
            </a:r>
            <a:r>
              <a:rPr lang="en-US" sz="1800" kern="1200" dirty="0">
                <a:solidFill>
                  <a:schemeClr val="tx1"/>
                </a:solidFill>
                <a:latin typeface="+mn-lt"/>
              </a:rPr>
              <a:t> behind the 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</a:rPr>
              <a:t>3rd molar</a:t>
            </a:r>
            <a:r>
              <a:rPr lang="en-US" sz="1800" kern="1200" dirty="0">
                <a:solidFill>
                  <a:schemeClr val="tx1"/>
                </a:solidFill>
                <a:latin typeface="+mn-lt"/>
              </a:rPr>
              <a:t> tooth, when you close your lips.</a:t>
            </a:r>
            <a:endParaRPr lang="ar-SA" sz="1800" kern="12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4E3455-13A9-4D89-BBAE-97661493CD7E}"/>
              </a:ext>
            </a:extLst>
          </p:cNvPr>
          <p:cNvGrpSpPr/>
          <p:nvPr/>
        </p:nvGrpSpPr>
        <p:grpSpPr>
          <a:xfrm>
            <a:off x="6438035" y="4327919"/>
            <a:ext cx="3188850" cy="2445026"/>
            <a:chOff x="609600" y="533400"/>
            <a:chExt cx="4343400" cy="2209800"/>
          </a:xfrm>
        </p:grpSpPr>
        <p:pic>
          <p:nvPicPr>
            <p:cNvPr id="9" name="Picture 16" descr="2">
              <a:extLst>
                <a:ext uri="{FF2B5EF4-FFF2-40B4-BE49-F238E27FC236}">
                  <a16:creationId xmlns:a16="http://schemas.microsoft.com/office/drawing/2014/main" id="{C49EE006-C7B6-49D5-BE46-4F6AF909C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21"/>
            <a:stretch>
              <a:fillRect/>
            </a:stretch>
          </p:blipFill>
          <p:spPr bwMode="auto">
            <a:xfrm>
              <a:off x="609600" y="533400"/>
              <a:ext cx="43434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21">
              <a:extLst>
                <a:ext uri="{FF2B5EF4-FFF2-40B4-BE49-F238E27FC236}">
                  <a16:creationId xmlns:a16="http://schemas.microsoft.com/office/drawing/2014/main" id="{C315A3E2-FF0A-4DD2-8627-46A24823E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9300" y="1219200"/>
              <a:ext cx="571500" cy="371475"/>
            </a:xfrm>
            <a:prstGeom prst="line">
              <a:avLst/>
            </a:prstGeom>
            <a:noFill/>
            <a:ln w="57150">
              <a:solidFill>
                <a:srgbClr val="FF66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557931-86F7-4CF6-B675-5A4A1EAF40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1494683"/>
              <a:ext cx="1810486" cy="278167"/>
            </a:xfrm>
            <a:prstGeom prst="rect">
              <a:avLst/>
            </a:prstGeom>
            <a:solidFill>
              <a:srgbClr val="FFB9E8"/>
            </a:solidFill>
            <a:ln>
              <a:solidFill>
                <a:srgbClr val="FF66CC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ysClr val="windowText" lastClr="000000"/>
                  </a:solidFill>
                </a:rPr>
                <a:t>Mouth Proper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A2B729-EC03-48F0-A92D-DD5FFC07E70C}"/>
              </a:ext>
            </a:extLst>
          </p:cNvPr>
          <p:cNvGrpSpPr/>
          <p:nvPr/>
        </p:nvGrpSpPr>
        <p:grpSpPr>
          <a:xfrm>
            <a:off x="2884969" y="4327919"/>
            <a:ext cx="3482697" cy="2411834"/>
            <a:chOff x="675240" y="118255"/>
            <a:chExt cx="6391482" cy="4081614"/>
          </a:xfrm>
        </p:grpSpPr>
        <p:pic>
          <p:nvPicPr>
            <p:cNvPr id="13" name="Picture 5" descr="4C14150D">
              <a:extLst>
                <a:ext uri="{FF2B5EF4-FFF2-40B4-BE49-F238E27FC236}">
                  <a16:creationId xmlns:a16="http://schemas.microsoft.com/office/drawing/2014/main" id="{120EAD11-F660-4843-91B4-91AEB2877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5" t="27396" r="2528"/>
            <a:stretch>
              <a:fillRect/>
            </a:stretch>
          </p:blipFill>
          <p:spPr bwMode="auto">
            <a:xfrm>
              <a:off x="675240" y="151744"/>
              <a:ext cx="6391482" cy="404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06B581-D846-4293-93AE-7031735EA880}"/>
                </a:ext>
              </a:extLst>
            </p:cNvPr>
            <p:cNvSpPr/>
            <p:nvPr/>
          </p:nvSpPr>
          <p:spPr>
            <a:xfrm>
              <a:off x="913779" y="1540565"/>
              <a:ext cx="1332464" cy="308113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9A7B02-3B6B-429F-9892-77DCF15D7728}"/>
                </a:ext>
              </a:extLst>
            </p:cNvPr>
            <p:cNvSpPr/>
            <p:nvPr/>
          </p:nvSpPr>
          <p:spPr>
            <a:xfrm>
              <a:off x="5257179" y="118255"/>
              <a:ext cx="1561064" cy="246752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DBBF50-BAD7-4A88-8A23-0F27833215D0}"/>
              </a:ext>
            </a:extLst>
          </p:cNvPr>
          <p:cNvSpPr/>
          <p:nvPr/>
        </p:nvSpPr>
        <p:spPr>
          <a:xfrm>
            <a:off x="9675272" y="4234217"/>
            <a:ext cx="2261856" cy="2538728"/>
          </a:xfrm>
          <a:prstGeom prst="roundRect">
            <a:avLst>
              <a:gd name="adj" fmla="val 16670"/>
            </a:avLst>
          </a:prstGeom>
          <a:blipFill rotWithShape="1">
            <a:blip r:embed="rId4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E54B9F-F6C3-433B-A74E-030ABCD3463F}"/>
              </a:ext>
            </a:extLst>
          </p:cNvPr>
          <p:cNvSpPr/>
          <p:nvPr/>
        </p:nvSpPr>
        <p:spPr>
          <a:xfrm>
            <a:off x="497777" y="4347708"/>
            <a:ext cx="2261856" cy="2268849"/>
          </a:xfrm>
          <a:prstGeom prst="roundRect">
            <a:avLst>
              <a:gd name="adj" fmla="val 16670"/>
            </a:avLst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77410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958274" y="1896957"/>
            <a:ext cx="5939481" cy="3799289"/>
          </a:xfrm>
          <a:prstGeom prst="rect">
            <a:avLst/>
          </a:prstGeom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8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Sympathetic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/>
              <a:t>fibers are derived from the </a:t>
            </a:r>
            <a:r>
              <a:rPr lang="en-US" sz="2000" b="1" dirty="0">
                <a:solidFill>
                  <a:srgbClr val="C00000"/>
                </a:solidFill>
              </a:rPr>
              <a:t>celiac plexus</a:t>
            </a:r>
          </a:p>
          <a:p>
            <a:pPr algn="l" rtl="0">
              <a:lnSpc>
                <a:spcPct val="80000"/>
              </a:lnSpc>
            </a:pPr>
            <a:r>
              <a:rPr lang="en-US" sz="2000" dirty="0"/>
              <a:t>Parasympathetic fibers from both vagi.</a:t>
            </a:r>
          </a:p>
          <a:p>
            <a:pPr marL="0" indent="0" algn="l" rtl="0">
              <a:lnSpc>
                <a:spcPct val="80000"/>
              </a:lnSpc>
              <a:buNone/>
            </a:pPr>
            <a:r>
              <a:rPr lang="en-US" sz="2000" dirty="0">
                <a:solidFill>
                  <a:srgbClr val="7030A0"/>
                </a:solidFill>
              </a:rPr>
              <a:t>   </a:t>
            </a:r>
            <a:r>
              <a:rPr lang="en-US" sz="2000" b="1" dirty="0"/>
              <a:t>Anterior vagal trunk</a:t>
            </a:r>
            <a:r>
              <a:rPr lang="en-US" sz="2000" dirty="0"/>
              <a:t>:</a:t>
            </a:r>
          </a:p>
          <a:p>
            <a:pPr lvl="1" algn="l" rtl="0">
              <a:lnSpc>
                <a:spcPct val="80000"/>
              </a:lnSpc>
            </a:pPr>
            <a:r>
              <a:rPr lang="en-US" sz="2000" dirty="0"/>
              <a:t>Formed from the left </a:t>
            </a:r>
            <a:r>
              <a:rPr lang="en-US" sz="2000" dirty="0" err="1"/>
              <a:t>vagus</a:t>
            </a:r>
            <a:endParaRPr lang="en-US" sz="2000" dirty="0"/>
          </a:p>
          <a:p>
            <a:pPr lvl="1" algn="l" rtl="0">
              <a:lnSpc>
                <a:spcPct val="80000"/>
              </a:lnSpc>
            </a:pPr>
            <a:r>
              <a:rPr lang="en-US" sz="2000" dirty="0"/>
              <a:t>Supply the anterior surface of the stomach</a:t>
            </a:r>
          </a:p>
          <a:p>
            <a:pPr lvl="1" algn="l" rtl="0">
              <a:lnSpc>
                <a:spcPct val="80000"/>
              </a:lnSpc>
            </a:pPr>
            <a:r>
              <a:rPr lang="en-US" sz="2000" dirty="0"/>
              <a:t>Gives off a hepatic branch and from it - a branch to the pylorus.</a:t>
            </a:r>
          </a:p>
          <a:p>
            <a:pPr lvl="1" algn="l" rtl="0">
              <a:lnSpc>
                <a:spcPct val="80000"/>
              </a:lnSpc>
            </a:pPr>
            <a:endParaRPr lang="en-US" sz="2000" dirty="0"/>
          </a:p>
          <a:p>
            <a:pPr marL="0" indent="0" algn="l" rtl="0">
              <a:lnSpc>
                <a:spcPct val="80000"/>
              </a:lnSpc>
              <a:buNone/>
            </a:pPr>
            <a:r>
              <a:rPr lang="en-US" sz="2000" dirty="0"/>
              <a:t>   </a:t>
            </a:r>
            <a:r>
              <a:rPr lang="en-US" sz="2000" b="1" dirty="0"/>
              <a:t>Posterior vagal trunk</a:t>
            </a:r>
            <a:r>
              <a:rPr lang="en-US" sz="2000" dirty="0"/>
              <a:t>:</a:t>
            </a:r>
          </a:p>
          <a:p>
            <a:pPr lvl="1" algn="l" rtl="0">
              <a:lnSpc>
                <a:spcPct val="80000"/>
              </a:lnSpc>
            </a:pPr>
            <a:r>
              <a:rPr lang="en-US" sz="2000" dirty="0"/>
              <a:t>Formed from the right vagus</a:t>
            </a:r>
          </a:p>
          <a:p>
            <a:pPr lvl="1" algn="l" rtl="0">
              <a:lnSpc>
                <a:spcPct val="80000"/>
              </a:lnSpc>
            </a:pPr>
            <a:r>
              <a:rPr lang="en-US" sz="2000" dirty="0"/>
              <a:t>Supply the posterior surface of the stomach</a:t>
            </a:r>
          </a:p>
          <a:p>
            <a:pPr lvl="1" algn="l" rtl="0">
              <a:lnSpc>
                <a:spcPct val="80000"/>
              </a:lnSpc>
            </a:pPr>
            <a:r>
              <a:rPr lang="en-US" sz="2000" dirty="0"/>
              <a:t>Gives off a large branch to the celiac and the superior mesenteric plexuses.</a:t>
            </a:r>
          </a:p>
          <a:p>
            <a:pPr algn="l" rtl="0">
              <a:lnSpc>
                <a:spcPct val="80000"/>
              </a:lnSpc>
            </a:pPr>
            <a:endParaRPr lang="en-US" sz="1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B62B5-CA3B-4339-B4FC-EE2E8161B3A7}"/>
              </a:ext>
            </a:extLst>
          </p:cNvPr>
          <p:cNvGrpSpPr/>
          <p:nvPr/>
        </p:nvGrpSpPr>
        <p:grpSpPr>
          <a:xfrm>
            <a:off x="7176052" y="1896957"/>
            <a:ext cx="4593161" cy="4073603"/>
            <a:chOff x="5939480" y="180441"/>
            <a:chExt cx="6252519" cy="6345049"/>
          </a:xfrm>
        </p:grpSpPr>
        <p:pic>
          <p:nvPicPr>
            <p:cNvPr id="6" name="Picture 6" descr="5712A0B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480" y="214183"/>
              <a:ext cx="6252519" cy="631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شكل بيضاوي 14"/>
            <p:cNvSpPr/>
            <p:nvPr/>
          </p:nvSpPr>
          <p:spPr>
            <a:xfrm>
              <a:off x="7228523" y="180441"/>
              <a:ext cx="1837216" cy="49837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شكل بيضاوي 14"/>
            <p:cNvSpPr/>
            <p:nvPr/>
          </p:nvSpPr>
          <p:spPr>
            <a:xfrm>
              <a:off x="10354782" y="214183"/>
              <a:ext cx="1837216" cy="64255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C008DFEF-5B26-4924-9CCD-2313D39FA32B}"/>
              </a:ext>
            </a:extLst>
          </p:cNvPr>
          <p:cNvSpPr txBox="1">
            <a:spLocks/>
          </p:cNvSpPr>
          <p:nvPr/>
        </p:nvSpPr>
        <p:spPr>
          <a:xfrm>
            <a:off x="954125" y="341327"/>
            <a:ext cx="5943630" cy="1662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Stomach</a:t>
            </a:r>
          </a:p>
          <a:p>
            <a:r>
              <a:rPr lang="en-GB" sz="3200" b="1" dirty="0"/>
              <a:t>Supply (Innervation)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35F14A-EDC3-4ADB-9228-67A32A088DC7}"/>
              </a:ext>
            </a:extLst>
          </p:cNvPr>
          <p:cNvSpPr/>
          <p:nvPr/>
        </p:nvSpPr>
        <p:spPr>
          <a:xfrm>
            <a:off x="1113183" y="2665621"/>
            <a:ext cx="5784572" cy="143648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7B272C-FF4D-47D9-86C2-AA598362D2AA}"/>
              </a:ext>
            </a:extLst>
          </p:cNvPr>
          <p:cNvSpPr/>
          <p:nvPr/>
        </p:nvSpPr>
        <p:spPr>
          <a:xfrm>
            <a:off x="1113183" y="4479691"/>
            <a:ext cx="5784572" cy="149086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324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9883D0-3423-4C32-BD9B-93D1E54E8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936150"/>
              </p:ext>
            </p:extLst>
          </p:nvPr>
        </p:nvGraphicFramePr>
        <p:xfrm>
          <a:off x="296791" y="293883"/>
          <a:ext cx="3952567" cy="637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239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3087328">
                  <a:extLst>
                    <a:ext uri="{9D8B030D-6E8A-4147-A177-3AD203B41FA5}">
                      <a16:colId xmlns:a16="http://schemas.microsoft.com/office/drawing/2014/main" val="1557667245"/>
                    </a:ext>
                  </a:extLst>
                </a:gridCol>
              </a:tblGrid>
              <a:tr h="251387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Oral Cavity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31540"/>
                  </a:ext>
                </a:extLst>
              </a:tr>
              <a:tr h="822821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Hard palate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+mn-lt"/>
                        </a:rPr>
                        <a:t>Formed by (4 bones): 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2 Palatine processes of the maxillae, and 2 Horizontal plates of palatine bones posteriorly.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  <a:tr h="219761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Soft palate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0" u="sng" dirty="0">
                          <a:solidFill>
                            <a:schemeClr val="tx1"/>
                          </a:solidFill>
                          <a:latin typeface="+mn-lt"/>
                        </a:rPr>
                        <a:t>Muscles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: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Tensor </a:t>
                      </a:r>
                      <a:r>
                        <a:rPr lang="en-US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veli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palatini, </a:t>
                      </a: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Levator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veli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palatini,</a:t>
                      </a: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3.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Palatoglossus,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Palatopharyngeus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Musculus uvulae.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Nerve supply: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All by </a:t>
                      </a:r>
                      <a:r>
                        <a:rPr kumimoji="0" lang="en-US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pharyngeal plexus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EXCEPT </a:t>
                      </a:r>
                      <a:r>
                        <a:rPr kumimoji="0" lang="en-US" sz="14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tensor </a:t>
                      </a:r>
                      <a:r>
                        <a:rPr kumimoji="0" lang="en-US" sz="1400" b="1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veli</a:t>
                      </a:r>
                      <a:r>
                        <a:rPr kumimoji="0" lang="en-US" sz="14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palatini</a:t>
                      </a: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by mandibular nerve.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Sensory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Maxillary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nerve (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Greater palatine, Lesser palatine, and Nasopalatine nerves) and </a:t>
                      </a: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Glossopharyngeal nerve. </a:t>
                      </a:r>
                      <a:endParaRPr lang="en-US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36938"/>
                  </a:ext>
                </a:extLst>
              </a:tr>
              <a:tr h="16682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Tongue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Attached to: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Above (styloid process &amp; soft palate) below (mandible &amp; hyoid bone)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Muscles: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Intrinsic &amp; extrinsic (palatoglossus, </a:t>
                      </a:r>
                      <a:r>
                        <a:rPr lang="en-US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styloglossus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genioglossus, and hyoglossus)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Nerve supply: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all by </a:t>
                      </a: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hypoglossal nerve 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EXCEPT </a:t>
                      </a:r>
                      <a:r>
                        <a:rPr lang="en-US" altLang="en-US" sz="14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palatoglossus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by pharyngeal plexus.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22963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7CBFD71-2D49-4887-A39D-774B0C4C6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683439"/>
              </p:ext>
            </p:extLst>
          </p:nvPr>
        </p:nvGraphicFramePr>
        <p:xfrm>
          <a:off x="4468944" y="293883"/>
          <a:ext cx="3575300" cy="637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5746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2429554">
                  <a:extLst>
                    <a:ext uri="{9D8B030D-6E8A-4147-A177-3AD203B41FA5}">
                      <a16:colId xmlns:a16="http://schemas.microsoft.com/office/drawing/2014/main" val="1557667245"/>
                    </a:ext>
                  </a:extLst>
                </a:gridCol>
              </a:tblGrid>
              <a:tr h="377166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Esophagus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31540"/>
                  </a:ext>
                </a:extLst>
              </a:tr>
              <a:tr h="130293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Cervical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Anterior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Trachea &amp; Recurrent laryngeal nerves</a:t>
                      </a:r>
                      <a:endParaRPr lang="en-US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Lateral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Lobes of the thyroid gland.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u="sng" dirty="0">
                          <a:solidFill>
                            <a:schemeClr val="tx1"/>
                          </a:solidFill>
                          <a:latin typeface="+mn-lt"/>
                        </a:rPr>
                        <a:t>Posterior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: 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Vertebral column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  <a:tr h="82290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Thoracic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Barium swallow allows assessment of size of </a:t>
                      </a: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left atrium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36938"/>
                  </a:ext>
                </a:extLst>
              </a:tr>
              <a:tr h="154295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Abdominal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Anterior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left lobe of liver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Posterior</a:t>
                      </a: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left crus of diaphragm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Opening of diaphragm: </a:t>
                      </a:r>
                    </a:p>
                    <a:p>
                      <a:pPr marL="0" lvl="1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+mj-lt"/>
                        <a:buNone/>
                      </a:pP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The two </a:t>
                      </a:r>
                      <a:r>
                        <a:rPr lang="en-US" altLang="en-US" sz="1400" dirty="0" err="1">
                          <a:solidFill>
                            <a:schemeClr val="tx1"/>
                          </a:solidFill>
                        </a:rPr>
                        <a:t>vagi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, branches of the left gastric vessels, and lymph.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30990"/>
                  </a:ext>
                </a:extLst>
              </a:tr>
              <a:tr h="106292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Constrictions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1" indent="-2667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+mj-lt"/>
                        <a:buAutoNum type="arabicPeriod"/>
                      </a:pP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Junction with pharynx</a:t>
                      </a:r>
                    </a:p>
                    <a:p>
                      <a:pPr marL="266700" lvl="1" indent="-2667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+mj-lt"/>
                        <a:buAutoNum type="arabicPeriod"/>
                      </a:pP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Crossing of aortic arch and left main bronchus</a:t>
                      </a:r>
                    </a:p>
                    <a:p>
                      <a:pPr marL="266700" lvl="1" indent="-2667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+mj-lt"/>
                        <a:buAutoNum type="arabicPeriod"/>
                      </a:pP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Junction with stomach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047292"/>
                  </a:ext>
                </a:extLst>
              </a:tr>
              <a:tr h="126143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Supply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lnSpc>
                          <a:spcPct val="80000"/>
                        </a:lnSpc>
                        <a:spcBef>
                          <a:spcPts val="900"/>
                        </a:spcBef>
                        <a:buFont typeface="+mj-lt"/>
                        <a:buNone/>
                      </a:pPr>
                      <a:r>
                        <a:rPr lang="en-US" altLang="en-US" sz="1400" u="sng" dirty="0">
                          <a:solidFill>
                            <a:schemeClr val="tx1"/>
                          </a:solidFill>
                        </a:rPr>
                        <a:t>Upper third:</a:t>
                      </a:r>
                      <a:r>
                        <a:rPr lang="en-US" altLang="en-US" sz="140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1400" b="1" u="none" dirty="0">
                          <a:solidFill>
                            <a:schemeClr val="tx1"/>
                          </a:solidFill>
                        </a:rPr>
                        <a:t>inferior thyroid</a:t>
                      </a:r>
                      <a:r>
                        <a:rPr lang="en-US" altLang="en-US" sz="1400" u="none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altLang="en-US" sz="1400" u="sng" dirty="0">
                        <a:solidFill>
                          <a:schemeClr val="tx1"/>
                        </a:solidFill>
                      </a:endParaRPr>
                    </a:p>
                    <a:p>
                      <a:pPr marL="0" lvl="1" indent="0">
                        <a:lnSpc>
                          <a:spcPct val="80000"/>
                        </a:lnSpc>
                        <a:spcBef>
                          <a:spcPts val="900"/>
                        </a:spcBef>
                        <a:buFont typeface="+mj-lt"/>
                        <a:buNone/>
                      </a:pPr>
                      <a:r>
                        <a:rPr lang="en-US" altLang="en-US" sz="1400" u="sng" dirty="0">
                          <a:solidFill>
                            <a:schemeClr val="tx1"/>
                          </a:solidFill>
                        </a:rPr>
                        <a:t>Middle third:</a:t>
                      </a:r>
                      <a:r>
                        <a:rPr lang="en-US" altLang="en-US" sz="140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1400" b="1" u="none" dirty="0">
                          <a:solidFill>
                            <a:schemeClr val="tx1"/>
                          </a:solidFill>
                        </a:rPr>
                        <a:t>aorta</a:t>
                      </a:r>
                      <a:r>
                        <a:rPr lang="en-US" altLang="en-US" sz="1400" u="none" dirty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en-US" altLang="en-US" sz="1400" b="1" u="none" dirty="0">
                          <a:solidFill>
                            <a:schemeClr val="tx1"/>
                          </a:solidFill>
                        </a:rPr>
                        <a:t>azygos</a:t>
                      </a:r>
                      <a:endParaRPr lang="en-US" altLang="en-US" sz="14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lvl="1" indent="0">
                        <a:lnSpc>
                          <a:spcPct val="80000"/>
                        </a:lnSpc>
                        <a:spcBef>
                          <a:spcPts val="900"/>
                        </a:spcBef>
                        <a:buFont typeface="+mj-lt"/>
                        <a:buNone/>
                      </a:pPr>
                      <a:r>
                        <a:rPr lang="en-US" altLang="en-US" sz="1400" u="sng" dirty="0">
                          <a:solidFill>
                            <a:schemeClr val="tx1"/>
                          </a:solidFill>
                        </a:rPr>
                        <a:t>Lower third:</a:t>
                      </a:r>
                      <a:r>
                        <a:rPr lang="en-US" altLang="en-US" sz="140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1400" b="1" u="none" dirty="0">
                          <a:solidFill>
                            <a:schemeClr val="tx1"/>
                          </a:solidFill>
                        </a:rPr>
                        <a:t>left gastric</a:t>
                      </a:r>
                      <a:endParaRPr lang="en-US" altLang="en-US" sz="14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0" lvl="1" indent="0">
                        <a:lnSpc>
                          <a:spcPct val="80000"/>
                        </a:lnSpc>
                        <a:spcBef>
                          <a:spcPts val="900"/>
                        </a:spcBef>
                        <a:buFont typeface="+mj-lt"/>
                        <a:buNone/>
                      </a:pPr>
                      <a:r>
                        <a:rPr lang="en-US" altLang="en-US" sz="1400" u="sng" dirty="0">
                          <a:solidFill>
                            <a:schemeClr val="tx1"/>
                          </a:solidFill>
                        </a:rPr>
                        <a:t>Parasympathetic</a:t>
                      </a:r>
                      <a:r>
                        <a:rPr lang="en-US" altLang="en-US" sz="1400" dirty="0">
                          <a:solidFill>
                            <a:schemeClr val="tx1"/>
                          </a:solidFill>
                        </a:rPr>
                        <a:t>: vagus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47708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08A7D8B-6986-4A99-907A-B175C79B3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833702"/>
              </p:ext>
            </p:extLst>
          </p:nvPr>
        </p:nvGraphicFramePr>
        <p:xfrm>
          <a:off x="8252534" y="293883"/>
          <a:ext cx="3721295" cy="63703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0269">
                  <a:extLst>
                    <a:ext uri="{9D8B030D-6E8A-4147-A177-3AD203B41FA5}">
                      <a16:colId xmlns:a16="http://schemas.microsoft.com/office/drawing/2014/main" val="2913223862"/>
                    </a:ext>
                  </a:extLst>
                </a:gridCol>
                <a:gridCol w="2771026">
                  <a:extLst>
                    <a:ext uri="{9D8B030D-6E8A-4147-A177-3AD203B41FA5}">
                      <a16:colId xmlns:a16="http://schemas.microsoft.com/office/drawing/2014/main" val="1557667245"/>
                    </a:ext>
                  </a:extLst>
                </a:gridCol>
              </a:tblGrid>
              <a:tr h="372240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Stomach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alt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31540"/>
                  </a:ext>
                </a:extLst>
              </a:tr>
              <a:tr h="57527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Cardiac orifice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Left seventh costal cartilage (T10)</a:t>
                      </a:r>
                      <a:endParaRPr lang="en-US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88962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Fundus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Left fifth intercostal space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36938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Pylorus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Transpyloric plane (L1)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230990"/>
                  </a:ext>
                </a:extLst>
              </a:tr>
              <a:tr h="20472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Curvature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Lesser curvature: 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Attached to the liver by the lesser </a:t>
                      </a:r>
                      <a:r>
                        <a:rPr lang="en-GB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omentum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(</a:t>
                      </a:r>
                      <a:r>
                        <a:rPr lang="en-GB" altLang="en-US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gasrtohepatic</a:t>
                      </a:r>
                      <a:r>
                        <a:rPr lang="en-GB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ligament)</a:t>
                      </a:r>
                      <a:endParaRPr lang="en-US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Greater curvature:</a:t>
                      </a:r>
                      <a:r>
                        <a:rPr lang="en-US" altLang="en-US" sz="1400" b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en-US" sz="1400" b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 part 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attached to spleen by  </a:t>
                      </a:r>
                      <a:r>
                        <a:rPr lang="en-GB" altLang="en-US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gastrosplenic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ligament.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Lower part 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attached to transverse colon by the greater </a:t>
                      </a:r>
                      <a:r>
                        <a:rPr lang="en-GB" altLang="en-US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omentum</a:t>
                      </a:r>
                      <a:r>
                        <a:rPr lang="en-GB" alt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250379"/>
                  </a:ext>
                </a:extLst>
              </a:tr>
              <a:tr h="269870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>
                          <a:tab pos="447675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Supply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Arterial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Right &amp; left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gastric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gastric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, right &amp; left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gastroepiploic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arteries.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Venous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Right &amp; left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gastric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 portal.</a:t>
                      </a:r>
                    </a:p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Short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gastric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 &amp; left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gastroepiploic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splenic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 portal.</a:t>
                      </a:r>
                    </a:p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Right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gastroepiploic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superior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mesenteric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portal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Lymph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celiac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lymph nodes</a:t>
                      </a:r>
                    </a:p>
                    <a:p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Sympathetic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celiac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plexus</a:t>
                      </a:r>
                    </a:p>
                    <a:p>
                      <a:r>
                        <a:rPr lang="en-US" sz="1400" u="sng" dirty="0">
                          <a:solidFill>
                            <a:schemeClr val="tx1"/>
                          </a:solidFill>
                        </a:rPr>
                        <a:t>Parasympathetic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vagus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nerve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5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954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954" y="6374442"/>
            <a:ext cx="9751771" cy="409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Answers: 	1- D, 	2- A,        3- B, 	4- D,	 5- A, 	6- B,	 7-C,	 8- B</a:t>
            </a:r>
          </a:p>
        </p:txBody>
      </p:sp>
      <p:sp>
        <p:nvSpPr>
          <p:cNvPr id="4" name="Rectangle 3"/>
          <p:cNvSpPr/>
          <p:nvPr/>
        </p:nvSpPr>
        <p:spPr>
          <a:xfrm>
            <a:off x="317500" y="607117"/>
            <a:ext cx="52752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</a:rPr>
              <a:t>1) Which of the following is a posterior relation of the stomach ?</a:t>
            </a:r>
          </a:p>
          <a:p>
            <a:r>
              <a:rPr lang="en-US" altLang="ar-SA" sz="1600" dirty="0">
                <a:latin typeface="+mn-lt"/>
              </a:rPr>
              <a:t>A. Anterior abdominal wall.</a:t>
            </a:r>
          </a:p>
          <a:p>
            <a:r>
              <a:rPr lang="en-US" altLang="ar-SA" sz="1600" dirty="0">
                <a:latin typeface="+mn-lt"/>
              </a:rPr>
              <a:t>B. Left costal margin.</a:t>
            </a:r>
          </a:p>
          <a:p>
            <a:r>
              <a:rPr lang="en-US" altLang="ar-SA" sz="1600" dirty="0">
                <a:latin typeface="+mn-lt"/>
              </a:rPr>
              <a:t>C. Left pleura &amp; lung.</a:t>
            </a:r>
          </a:p>
          <a:p>
            <a:r>
              <a:rPr lang="en-US" sz="1600" dirty="0">
                <a:latin typeface="+mn-lt"/>
              </a:rPr>
              <a:t>D. </a:t>
            </a:r>
            <a:r>
              <a:rPr lang="en-US" altLang="ar-SA" sz="1600" dirty="0">
                <a:latin typeface="+mn-lt"/>
              </a:rPr>
              <a:t>Splenic artery.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2) Which of the following is a branch of the celiac artery ?</a:t>
            </a:r>
          </a:p>
          <a:p>
            <a:r>
              <a:rPr lang="en-US" sz="1600" dirty="0">
                <a:latin typeface="+mn-lt"/>
              </a:rPr>
              <a:t>A. </a:t>
            </a:r>
            <a:r>
              <a:rPr lang="en-US" altLang="ar-SA" sz="1600" dirty="0">
                <a:latin typeface="+mn-lt"/>
              </a:rPr>
              <a:t>Left gastric artery.</a:t>
            </a:r>
          </a:p>
          <a:p>
            <a:r>
              <a:rPr lang="en-US" sz="1600" dirty="0">
                <a:latin typeface="+mn-lt"/>
              </a:rPr>
              <a:t>B. Right gastric artery.</a:t>
            </a:r>
          </a:p>
          <a:p>
            <a:r>
              <a:rPr lang="en-US" sz="1600" dirty="0">
                <a:latin typeface="+mn-lt"/>
              </a:rPr>
              <a:t>C. Short gastric artery.</a:t>
            </a:r>
          </a:p>
          <a:p>
            <a:r>
              <a:rPr lang="en-US" sz="1600" dirty="0">
                <a:latin typeface="+mn-lt"/>
              </a:rPr>
              <a:t>D. </a:t>
            </a:r>
            <a:r>
              <a:rPr lang="en-US" altLang="ar-SA" sz="1600" dirty="0">
                <a:latin typeface="+mn-lt"/>
              </a:rPr>
              <a:t>Right gastroepiploic artery.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500" y="3464123"/>
            <a:ext cx="52752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3) The vestibule receive the opening of the parotid gland at the upper side of seconded molar tooth at the same side : </a:t>
            </a:r>
          </a:p>
          <a:p>
            <a:r>
              <a:rPr lang="en-US" sz="1600" dirty="0">
                <a:latin typeface="+mn-lt"/>
              </a:rPr>
              <a:t>A. Ture </a:t>
            </a:r>
          </a:p>
          <a:p>
            <a:r>
              <a:rPr lang="en-US" sz="1600" dirty="0">
                <a:latin typeface="+mn-lt"/>
              </a:rPr>
              <a:t>B. False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b="1" dirty="0">
                <a:latin typeface="+mn-lt"/>
              </a:rPr>
              <a:t>4) The vestibule lie between : </a:t>
            </a:r>
          </a:p>
          <a:p>
            <a:r>
              <a:rPr lang="en-US" sz="1600" dirty="0">
                <a:latin typeface="+mn-lt"/>
              </a:rPr>
              <a:t>A. the teeth and gum externaliy and the tounge posteriorly </a:t>
            </a:r>
          </a:p>
          <a:p>
            <a:r>
              <a:rPr lang="en-US" sz="1600" dirty="0">
                <a:latin typeface="+mn-lt"/>
              </a:rPr>
              <a:t>B. the space in behind the tounge </a:t>
            </a:r>
          </a:p>
          <a:p>
            <a:r>
              <a:rPr lang="en-US" sz="1600" dirty="0">
                <a:latin typeface="+mn-lt"/>
              </a:rPr>
              <a:t>C. the 2nd molar tooth and the cheeks </a:t>
            </a:r>
          </a:p>
          <a:p>
            <a:r>
              <a:rPr lang="en-US" sz="1600" dirty="0">
                <a:latin typeface="+mn-lt"/>
              </a:rPr>
              <a:t>D. the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teeth &amp; gums internally </a:t>
            </a:r>
            <a:r>
              <a:rPr lang="en-US" sz="1600" dirty="0">
                <a:latin typeface="+mn-lt"/>
              </a:rPr>
              <a:t>and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lips and cheeks externally</a:t>
            </a:r>
            <a:r>
              <a:rPr lang="en-US" sz="1600" dirty="0">
                <a:latin typeface="+mn-lt"/>
              </a:rPr>
              <a:t> </a:t>
            </a:r>
            <a:endParaRPr lang="ar-SA" sz="1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13499" y="607117"/>
            <a:ext cx="52752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+mn-lt"/>
              </a:rPr>
              <a:t>5) The Left gastroepiploic is a branch of which artery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A. Splenic 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B. Abdominal Aorta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C. G</a:t>
            </a:r>
            <a:r>
              <a:rPr lang="en-US" sz="1600" dirty="0">
                <a:latin typeface="+mn-lt"/>
              </a:rPr>
              <a:t>astroduodenal  </a:t>
            </a:r>
          </a:p>
          <a:p>
            <a:r>
              <a:rPr lang="en-US" sz="1600" dirty="0">
                <a:latin typeface="+mn-lt"/>
              </a:rPr>
              <a:t>D. Hepatic</a:t>
            </a:r>
          </a:p>
          <a:p>
            <a:endParaRPr lang="en-US" sz="1600" b="1" dirty="0">
              <a:solidFill>
                <a:schemeClr val="tx1"/>
              </a:solidFill>
              <a:latin typeface="+mn-lt"/>
            </a:endParaRPr>
          </a:p>
          <a:p>
            <a:r>
              <a:rPr lang="en-US" sz="1600" b="1" dirty="0">
                <a:latin typeface="+mn-lt"/>
              </a:rPr>
              <a:t>6) Where does the right gastroepiploic vein drain?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A. Portal 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B. S</a:t>
            </a:r>
            <a:r>
              <a:rPr lang="en-US" sz="1600" dirty="0">
                <a:latin typeface="+mn-lt"/>
              </a:rPr>
              <a:t>uperior mesenteric</a:t>
            </a:r>
          </a:p>
          <a:p>
            <a:r>
              <a:rPr lang="en-US" sz="1600" dirty="0">
                <a:latin typeface="+mn-lt"/>
              </a:rPr>
              <a:t>C. Left gastroepiploic 		</a:t>
            </a:r>
          </a:p>
          <a:p>
            <a:r>
              <a:rPr lang="en-US" sz="1600" dirty="0">
                <a:latin typeface="+mn-lt"/>
              </a:rPr>
              <a:t>D. Left gastric 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B98CEF-79FA-41E3-ADD9-B521F944289A}"/>
              </a:ext>
            </a:extLst>
          </p:cNvPr>
          <p:cNvSpPr/>
          <p:nvPr/>
        </p:nvSpPr>
        <p:spPr>
          <a:xfrm>
            <a:off x="6413499" y="3450116"/>
            <a:ext cx="52752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+mn-lt"/>
              </a:rPr>
              <a:t>7) What is the level of the cardiac orifice?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A. T7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B. T8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C. T10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D. T12 </a:t>
            </a:r>
          </a:p>
          <a:p>
            <a:endParaRPr lang="en-US" sz="1600" dirty="0">
              <a:solidFill>
                <a:schemeClr val="tx1"/>
              </a:solidFill>
              <a:latin typeface="+mn-lt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+mn-lt"/>
              </a:rPr>
              <a:t>8) Barium swallow asses which of the following?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A. Right atrium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B. Left atrium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C. Right ventricle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D. Left ventricle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229FC-04B0-4A5C-B6B7-052E42A2A10C}"/>
              </a:ext>
            </a:extLst>
          </p:cNvPr>
          <p:cNvSpPr/>
          <p:nvPr/>
        </p:nvSpPr>
        <p:spPr>
          <a:xfrm>
            <a:off x="5095509" y="0"/>
            <a:ext cx="1317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n-lt"/>
              </a:rPr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895040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469864"/>
            <a:ext cx="5181600" cy="435133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Nawaf AlKhudairy </a:t>
            </a: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  <a:p>
            <a:pPr marL="177800" indent="0">
              <a:buNone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7714343" y="469864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buFont typeface="Arial" panose="020B0604020202020204" pitchFamily="34" charset="0"/>
              <a:buNone/>
            </a:pPr>
            <a:r>
              <a:rPr lang="en-US" i="1" dirty="0">
                <a:latin typeface="Calibri" panose="020F0502020204030204" pitchFamily="34" charset="0"/>
              </a:rPr>
              <a:t>Members: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</a:rPr>
              <a:t>Abdulmalki alhadlaq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</a:rPr>
              <a:t>Abdullah jammah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</a:rPr>
              <a:t>Abdulmohsen alkhalaf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</a:rPr>
              <a:t>Abdulmohsen alghannam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</a:rPr>
              <a:t>Abdulrahman almalki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</a:rPr>
              <a:t>Abdulrahman alrajhi</a:t>
            </a:r>
          </a:p>
          <a:p>
            <a:pPr marL="17780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</a:rPr>
              <a:t>Abdullah alhashem</a:t>
            </a:r>
            <a:endParaRPr lang="en-GB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endParaRPr lang="en-GB" dirty="0"/>
          </a:p>
          <a:p>
            <a:pPr marL="177800" indent="0">
              <a:buNone/>
            </a:pPr>
            <a:r>
              <a:rPr lang="en-GB" dirty="0"/>
              <a:t> </a:t>
            </a:r>
            <a:br>
              <a:rPr lang="en-GB" dirty="0">
                <a:latin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88C276-F8E0-4573-90D1-F60DDD47F6D1}"/>
              </a:ext>
            </a:extLst>
          </p:cNvPr>
          <p:cNvGrpSpPr/>
          <p:nvPr/>
        </p:nvGrpSpPr>
        <p:grpSpPr>
          <a:xfrm>
            <a:off x="4020138" y="5061376"/>
            <a:ext cx="3926752" cy="1538019"/>
            <a:chOff x="3960824" y="4605659"/>
            <a:chExt cx="3926752" cy="153801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74DC7EA-86CE-4581-988D-C07498589F47}"/>
                </a:ext>
              </a:extLst>
            </p:cNvPr>
            <p:cNvGrpSpPr/>
            <p:nvPr/>
          </p:nvGrpSpPr>
          <p:grpSpPr>
            <a:xfrm>
              <a:off x="4003978" y="4770823"/>
              <a:ext cx="3883598" cy="1372855"/>
              <a:chOff x="2927787" y="3661466"/>
              <a:chExt cx="3883598" cy="137285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F83296-4319-4DB2-A160-2C21C6A3F487}"/>
                  </a:ext>
                </a:extLst>
              </p:cNvPr>
              <p:cNvSpPr txBox="1"/>
              <p:nvPr/>
            </p:nvSpPr>
            <p:spPr>
              <a:xfrm>
                <a:off x="3446711" y="4153307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7BBF26"/>
                    </a:solidFill>
                    <a:latin typeface="+mn-lt"/>
                  </a:rPr>
                  <a:t>anatomyteam436@gmail.com</a:t>
                </a:r>
                <a:endParaRPr lang="en-GB" sz="1900" i="1" dirty="0">
                  <a:solidFill>
                    <a:srgbClr val="7BBF26"/>
                  </a:solidFill>
                  <a:latin typeface="+mn-lt"/>
                </a:endParaRPr>
              </a:p>
            </p:txBody>
          </p:sp>
          <p:pic>
            <p:nvPicPr>
              <p:cNvPr id="20" name="Picture 2" descr="https://d30y9cdsu7xlg0.cloudfront.net/png/12462-200.png">
                <a:extLst>
                  <a:ext uri="{FF2B5EF4-FFF2-40B4-BE49-F238E27FC236}">
                    <a16:creationId xmlns:a16="http://schemas.microsoft.com/office/drawing/2014/main" id="{714438C8-4E67-4691-AA00-A9955A5FD3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7787" y="4113946"/>
                <a:ext cx="448054" cy="448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0" descr="Image result for twitter icon">
                <a:extLst>
                  <a:ext uri="{FF2B5EF4-FFF2-40B4-BE49-F238E27FC236}">
                    <a16:creationId xmlns:a16="http://schemas.microsoft.com/office/drawing/2014/main" id="{D5826DA3-A779-4D2E-B003-F9EB5E8ECB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501" y="4623295"/>
                <a:ext cx="393116" cy="3931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F38479-118D-496F-80F6-CC40E0940F25}"/>
                  </a:ext>
                </a:extLst>
              </p:cNvPr>
              <p:cNvSpPr txBox="1"/>
              <p:nvPr/>
            </p:nvSpPr>
            <p:spPr>
              <a:xfrm>
                <a:off x="3446711" y="4649600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55ACEE"/>
                    </a:solidFill>
                    <a:latin typeface="+mn-lt"/>
                  </a:rPr>
                  <a:t>@anatomy436</a:t>
                </a:r>
                <a:endParaRPr lang="en-GB" sz="1900" i="1" dirty="0">
                  <a:solidFill>
                    <a:srgbClr val="55ACEE"/>
                  </a:solidFill>
                  <a:latin typeface="+mn-lt"/>
                </a:endParaRPr>
              </a:p>
            </p:txBody>
          </p:sp>
          <p:sp>
            <p:nvSpPr>
              <p:cNvPr id="23" name="TextBox 22">
                <a:hlinkClick r:id="rId5"/>
                <a:extLst>
                  <a:ext uri="{FF2B5EF4-FFF2-40B4-BE49-F238E27FC236}">
                    <a16:creationId xmlns:a16="http://schemas.microsoft.com/office/drawing/2014/main" id="{550C37D7-AB6B-4ECC-BDC7-A696C217F1A7}"/>
                  </a:ext>
                </a:extLst>
              </p:cNvPr>
              <p:cNvSpPr txBox="1"/>
              <p:nvPr/>
            </p:nvSpPr>
            <p:spPr>
              <a:xfrm>
                <a:off x="3446711" y="3661466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4D0082"/>
                    </a:solidFill>
                    <a:latin typeface="+mn-lt"/>
                  </a:rPr>
                  <a:t>Feedback</a:t>
                </a:r>
                <a:endParaRPr lang="en-GB" sz="1900" i="1" dirty="0">
                  <a:solidFill>
                    <a:srgbClr val="4D0082"/>
                  </a:solidFill>
                  <a:latin typeface="+mn-lt"/>
                </a:endParaRPr>
              </a:p>
            </p:txBody>
          </p:sp>
        </p:grpSp>
        <p:pic>
          <p:nvPicPr>
            <p:cNvPr id="15" name="Picture 2" descr="Image result for google form icon">
              <a:hlinkClick r:id="rId5"/>
              <a:extLst>
                <a:ext uri="{FF2B5EF4-FFF2-40B4-BE49-F238E27FC236}">
                  <a16:creationId xmlns:a16="http://schemas.microsoft.com/office/drawing/2014/main" id="{D72678E9-7D91-4CE4-AEE1-840FB0786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24" y="4605659"/>
              <a:ext cx="559076" cy="56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Placeholder 4"/>
          <p:cNvSpPr txBox="1">
            <a:spLocks/>
          </p:cNvSpPr>
          <p:nvPr/>
        </p:nvSpPr>
        <p:spPr>
          <a:xfrm>
            <a:off x="8222343" y="5226540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alibri" panose="020F0502020204030204" pitchFamily="34" charset="0"/>
              </a:rPr>
              <a:t>References:</a:t>
            </a:r>
            <a:endParaRPr lang="en-GB" sz="1800" i="1" dirty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3- TeachMeAnatomy.com</a:t>
            </a:r>
            <a:endParaRPr lang="en-GB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9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38AAF0-E9DA-4215-9047-F88F292B5880}"/>
              </a:ext>
            </a:extLst>
          </p:cNvPr>
          <p:cNvSpPr/>
          <p:nvPr/>
        </p:nvSpPr>
        <p:spPr>
          <a:xfrm>
            <a:off x="507442" y="1045488"/>
            <a:ext cx="10907147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800" dirty="0">
                <a:solidFill>
                  <a:prstClr val="black"/>
                </a:solidFill>
                <a:latin typeface="+mn-lt"/>
              </a:rPr>
              <a:t>Under Surface Of The Tongue:</a:t>
            </a:r>
            <a:endParaRPr lang="ar-SA" sz="1800" dirty="0">
              <a:solidFill>
                <a:prstClr val="black"/>
              </a:solidFill>
              <a:latin typeface="+mn-lt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/>
              </a:rPr>
              <a:t>Frenulum lingulae 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in the </a:t>
            </a:r>
            <a:r>
              <a:rPr lang="en-US" sz="1800" u="sng" dirty="0">
                <a:solidFill>
                  <a:sysClr val="windowText" lastClr="000000"/>
                </a:solidFill>
                <a:latin typeface="Calibri" panose="020F0502020204030204"/>
              </a:rPr>
              <a:t>midline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. It connects the under surface of the tongue to the floor of  the mouth.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/>
              </a:rPr>
              <a:t>Orifice of the Submandibular Duct* 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opens on </a:t>
            </a:r>
            <a:r>
              <a:rPr lang="en-US" sz="1800" u="sng" dirty="0">
                <a:solidFill>
                  <a:sysClr val="windowText" lastClr="000000"/>
                </a:solidFill>
                <a:latin typeface="Calibri" panose="020F0502020204030204"/>
              </a:rPr>
              <a:t>each side of the frenulum.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/>
              </a:rPr>
              <a:t>Sublingual Fold 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/>
              </a:rPr>
              <a:t>(formed by </a:t>
            </a:r>
            <a:r>
              <a:rPr lang="en-US" sz="1800" dirty="0">
                <a:solidFill>
                  <a:schemeClr val="tx1"/>
                </a:solidFill>
                <a:latin typeface="Calibri" panose="020F0502020204030204"/>
              </a:rPr>
              <a:t>the underlying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/>
              </a:rPr>
              <a:t>sublingual salivary gland*</a:t>
            </a:r>
            <a:r>
              <a:rPr lang="en-US" sz="1800" dirty="0">
                <a:solidFill>
                  <a:schemeClr val="tx1"/>
                </a:solidFill>
                <a:latin typeface="Calibri" panose="020F0502020204030204"/>
              </a:rPr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3D6FD-E572-4220-9513-61DEC0EEEF16}"/>
              </a:ext>
            </a:extLst>
          </p:cNvPr>
          <p:cNvSpPr txBox="1"/>
          <p:nvPr/>
        </p:nvSpPr>
        <p:spPr>
          <a:xfrm>
            <a:off x="507442" y="376980"/>
            <a:ext cx="329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Oral Cavity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14A297-FBD1-47DC-AE3E-7BE630016B93}"/>
              </a:ext>
            </a:extLst>
          </p:cNvPr>
          <p:cNvCxnSpPr/>
          <p:nvPr/>
        </p:nvCxnSpPr>
        <p:spPr>
          <a:xfrm>
            <a:off x="938548" y="2645377"/>
            <a:ext cx="144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66CB62-A240-4324-9237-455614CE00A0}"/>
              </a:ext>
            </a:extLst>
          </p:cNvPr>
          <p:cNvCxnSpPr/>
          <p:nvPr/>
        </p:nvCxnSpPr>
        <p:spPr>
          <a:xfrm>
            <a:off x="947015" y="1838312"/>
            <a:ext cx="1728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9FC46D8-9A46-42AC-998F-EB891D2E92C9}"/>
              </a:ext>
            </a:extLst>
          </p:cNvPr>
          <p:cNvGrpSpPr/>
          <p:nvPr/>
        </p:nvGrpSpPr>
        <p:grpSpPr>
          <a:xfrm>
            <a:off x="470836" y="2927212"/>
            <a:ext cx="3881031" cy="3553763"/>
            <a:chOff x="470836" y="3013837"/>
            <a:chExt cx="4329242" cy="35537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91995E4-968C-498A-942B-D6628BE04CFC}"/>
                </a:ext>
              </a:extLst>
            </p:cNvPr>
            <p:cNvSpPr/>
            <p:nvPr/>
          </p:nvSpPr>
          <p:spPr>
            <a:xfrm>
              <a:off x="470836" y="3013837"/>
              <a:ext cx="4329242" cy="3553763"/>
            </a:xfrm>
            <a:prstGeom prst="rect">
              <a:avLst/>
            </a:prstGeom>
            <a:blipFill rotWithShape="1">
              <a:blip r:embed="rId2"/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9B2609-5964-4089-922B-A4C5300018C9}"/>
                </a:ext>
              </a:extLst>
            </p:cNvPr>
            <p:cNvSpPr/>
            <p:nvPr/>
          </p:nvSpPr>
          <p:spPr>
            <a:xfrm>
              <a:off x="759502" y="4449429"/>
              <a:ext cx="510498" cy="13950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DFEF9E-8E68-4E15-BD41-44FF74A68A14}"/>
                </a:ext>
              </a:extLst>
            </p:cNvPr>
            <p:cNvSpPr/>
            <p:nvPr/>
          </p:nvSpPr>
          <p:spPr>
            <a:xfrm>
              <a:off x="844166" y="4737295"/>
              <a:ext cx="468000" cy="139506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03C00A-5738-48D9-9B09-FD3B5BD903AC}"/>
              </a:ext>
            </a:extLst>
          </p:cNvPr>
          <p:cNvGrpSpPr/>
          <p:nvPr/>
        </p:nvGrpSpPr>
        <p:grpSpPr>
          <a:xfrm>
            <a:off x="7992533" y="2913962"/>
            <a:ext cx="3784736" cy="3025178"/>
            <a:chOff x="6827309" y="3013837"/>
            <a:chExt cx="4104881" cy="3025178"/>
          </a:xfrm>
        </p:grpSpPr>
        <p:pic>
          <p:nvPicPr>
            <p:cNvPr id="1026" name="Picture 2" descr="Image result for Frenulum linguae">
              <a:extLst>
                <a:ext uri="{FF2B5EF4-FFF2-40B4-BE49-F238E27FC236}">
                  <a16:creationId xmlns:a16="http://schemas.microsoft.com/office/drawing/2014/main" id="{7AF3A0E5-522C-41E9-A04A-931BC864A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7309" y="3013837"/>
              <a:ext cx="4001558" cy="3025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D6BEDD-55D3-46FB-B4DC-03294490B64B}"/>
                </a:ext>
              </a:extLst>
            </p:cNvPr>
            <p:cNvSpPr/>
            <p:nvPr/>
          </p:nvSpPr>
          <p:spPr>
            <a:xfrm>
              <a:off x="6931701" y="4372236"/>
              <a:ext cx="883031" cy="38603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32B6D40-1BE7-4409-8CF2-3375544F0830}"/>
                </a:ext>
              </a:extLst>
            </p:cNvPr>
            <p:cNvSpPr txBox="1"/>
            <p:nvPr/>
          </p:nvSpPr>
          <p:spPr>
            <a:xfrm>
              <a:off x="9457266" y="5731238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EF8FA0-8D78-4B34-850F-B89503227D59}"/>
                </a:ext>
              </a:extLst>
            </p:cNvPr>
            <p:cNvSpPr/>
            <p:nvPr/>
          </p:nvSpPr>
          <p:spPr>
            <a:xfrm>
              <a:off x="6905231" y="4873786"/>
              <a:ext cx="883030" cy="38603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2D584C-C357-43E2-8506-7BBEDB0ED4BA}"/>
                </a:ext>
              </a:extLst>
            </p:cNvPr>
            <p:cNvSpPr/>
            <p:nvPr/>
          </p:nvSpPr>
          <p:spPr>
            <a:xfrm>
              <a:off x="10057627" y="4790718"/>
              <a:ext cx="874563" cy="38603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0311615-6691-487E-970B-CD9F506BFD2F}"/>
              </a:ext>
            </a:extLst>
          </p:cNvPr>
          <p:cNvSpPr txBox="1"/>
          <p:nvPr/>
        </p:nvSpPr>
        <p:spPr>
          <a:xfrm>
            <a:off x="3124200" y="6398864"/>
            <a:ext cx="517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*we will discuss the salivary glands in more detail in the next lecture.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F9845E-FD22-45F3-9453-CFB9F872E5B4}"/>
              </a:ext>
            </a:extLst>
          </p:cNvPr>
          <p:cNvGrpSpPr/>
          <p:nvPr/>
        </p:nvGrpSpPr>
        <p:grpSpPr>
          <a:xfrm>
            <a:off x="4366598" y="2651112"/>
            <a:ext cx="3330544" cy="3398138"/>
            <a:chOff x="4366598" y="2737737"/>
            <a:chExt cx="3330544" cy="339813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98283FE-FC69-4081-9068-E769DA9C69CA}"/>
                </a:ext>
              </a:extLst>
            </p:cNvPr>
            <p:cNvCxnSpPr/>
            <p:nvPr/>
          </p:nvCxnSpPr>
          <p:spPr>
            <a:xfrm>
              <a:off x="4926348" y="2737737"/>
              <a:ext cx="230400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Image result for Orifice of the Submandibular Duct">
              <a:extLst>
                <a:ext uri="{FF2B5EF4-FFF2-40B4-BE49-F238E27FC236}">
                  <a16:creationId xmlns:a16="http://schemas.microsoft.com/office/drawing/2014/main" id="{10D27AFA-CB0A-4616-8EF2-D341EFCCE9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117" y="3317760"/>
              <a:ext cx="3152775" cy="269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4539A0-C0D6-4AB0-BD2F-7FDC03730157}"/>
                </a:ext>
              </a:extLst>
            </p:cNvPr>
            <p:cNvSpPr txBox="1"/>
            <p:nvPr/>
          </p:nvSpPr>
          <p:spPr>
            <a:xfrm>
              <a:off x="6300617" y="5828098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2B574DE-C0B5-4E5D-A2E3-55A63E97C226}"/>
                </a:ext>
              </a:extLst>
            </p:cNvPr>
            <p:cNvSpPr/>
            <p:nvPr/>
          </p:nvSpPr>
          <p:spPr>
            <a:xfrm>
              <a:off x="6853592" y="5571066"/>
              <a:ext cx="843550" cy="20470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06E90F-138B-4DA1-9BD5-DEBA3114A1CB}"/>
                </a:ext>
              </a:extLst>
            </p:cNvPr>
            <p:cNvSpPr/>
            <p:nvPr/>
          </p:nvSpPr>
          <p:spPr>
            <a:xfrm>
              <a:off x="6846243" y="5040125"/>
              <a:ext cx="680624" cy="38603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8FD180F-EF32-4F80-93E0-D247520E85EE}"/>
                </a:ext>
              </a:extLst>
            </p:cNvPr>
            <p:cNvSpPr/>
            <p:nvPr/>
          </p:nvSpPr>
          <p:spPr>
            <a:xfrm>
              <a:off x="4366598" y="5378050"/>
              <a:ext cx="843549" cy="633158"/>
            </a:xfrm>
            <a:prstGeom prst="rect">
              <a:avLst/>
            </a:prstGeom>
            <a:noFill/>
            <a:ln w="28575">
              <a:solidFill>
                <a:srgbClr val="F2C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AE3EED-2F80-4D7B-ABC8-05DA2A6ABC9A}"/>
              </a:ext>
            </a:extLst>
          </p:cNvPr>
          <p:cNvCxnSpPr/>
          <p:nvPr/>
        </p:nvCxnSpPr>
        <p:spPr>
          <a:xfrm>
            <a:off x="938548" y="2253179"/>
            <a:ext cx="3240000" cy="0"/>
          </a:xfrm>
          <a:prstGeom prst="line">
            <a:avLst/>
          </a:prstGeom>
          <a:ln w="28575">
            <a:solidFill>
              <a:srgbClr val="F2C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207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C866491A-4B1C-452D-BED1-B935D834E6FC}"/>
              </a:ext>
            </a:extLst>
          </p:cNvPr>
          <p:cNvSpPr txBox="1"/>
          <p:nvPr/>
        </p:nvSpPr>
        <p:spPr>
          <a:xfrm>
            <a:off x="507442" y="376980"/>
            <a:ext cx="329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Oral Cavity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B0E545-1611-486B-8204-98065A34A87F}"/>
              </a:ext>
            </a:extLst>
          </p:cNvPr>
          <p:cNvSpPr/>
          <p:nvPr/>
        </p:nvSpPr>
        <p:spPr>
          <a:xfrm>
            <a:off x="507442" y="963158"/>
            <a:ext cx="10907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The Palate forms the roof of the mouth and it is divided into two parts: </a:t>
            </a:r>
          </a:p>
          <a:p>
            <a:pPr marL="728663" lvl="0"/>
            <a:r>
              <a:rPr lang="en-GB" sz="200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GB" sz="2000" b="1" dirty="0">
                <a:solidFill>
                  <a:schemeClr val="tx1"/>
                </a:solidFill>
                <a:latin typeface="+mn-lt"/>
              </a:rPr>
              <a:t>Hard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 (Bony) palate </a:t>
            </a:r>
            <a:r>
              <a:rPr lang="en-GB" sz="2000" i="1" dirty="0">
                <a:solidFill>
                  <a:schemeClr val="tx1"/>
                </a:solidFill>
                <a:latin typeface="+mn-lt"/>
              </a:rPr>
              <a:t>in front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  &amp;    The </a:t>
            </a:r>
            <a:r>
              <a:rPr lang="en-GB" sz="2000" b="1" dirty="0">
                <a:solidFill>
                  <a:schemeClr val="tx1"/>
                </a:solidFill>
                <a:latin typeface="+mn-lt"/>
              </a:rPr>
              <a:t>Soft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 palate </a:t>
            </a:r>
            <a:r>
              <a:rPr lang="en-GB" sz="2000" i="1" dirty="0">
                <a:solidFill>
                  <a:schemeClr val="tx1"/>
                </a:solidFill>
                <a:latin typeface="+mn-lt"/>
              </a:rPr>
              <a:t>behind.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9C7E78A-6FB9-4E9A-9306-2E6F1302B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843988"/>
              </p:ext>
            </p:extLst>
          </p:nvPr>
        </p:nvGraphicFramePr>
        <p:xfrm>
          <a:off x="635819" y="1782184"/>
          <a:ext cx="11064568" cy="4889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32284">
                  <a:extLst>
                    <a:ext uri="{9D8B030D-6E8A-4147-A177-3AD203B41FA5}">
                      <a16:colId xmlns:a16="http://schemas.microsoft.com/office/drawing/2014/main" val="657835263"/>
                    </a:ext>
                  </a:extLst>
                </a:gridCol>
                <a:gridCol w="5532284">
                  <a:extLst>
                    <a:ext uri="{9D8B030D-6E8A-4147-A177-3AD203B41FA5}">
                      <a16:colId xmlns:a16="http://schemas.microsoft.com/office/drawing/2014/main" val="4067080786"/>
                    </a:ext>
                  </a:extLst>
                </a:gridCol>
              </a:tblGrid>
              <a:tr h="351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Hard Palate</a:t>
                      </a:r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Soft Palate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625971"/>
                  </a:ext>
                </a:extLst>
              </a:tr>
              <a:tr h="223782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397118"/>
                  </a:ext>
                </a:extLst>
              </a:tr>
              <a:tr h="958471"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</a:rPr>
                        <a:t>The hard palate is formed by (4 bones): </a:t>
                      </a:r>
                    </a:p>
                    <a:p>
                      <a:pPr marL="354013" indent="0" algn="l" rtl="0"/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</a:rPr>
                        <a:t>2 Palatine processes of the maxillae </a:t>
                      </a:r>
                    </a:p>
                    <a:p>
                      <a:pPr marL="354013" indent="0" algn="l" rtl="0"/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</a:rPr>
                        <a:t>2 Horizontal plates of palatine bones posteriorly. </a:t>
                      </a:r>
                    </a:p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It is </a:t>
                      </a:r>
                      <a:r>
                        <a:rPr lang="en-US" sz="1800" u="sng" dirty="0">
                          <a:solidFill>
                            <a:schemeClr val="tx1"/>
                          </a:solidFill>
                          <a:latin typeface="+mn-lt"/>
                        </a:rPr>
                        <a:t>Bounded Laterally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by the alveolar arches of the maxilla.</a:t>
                      </a:r>
                    </a:p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Behind it is continuous with the soft palate. </a:t>
                      </a:r>
                    </a:p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</a:rPr>
                        <a:t>The hard palate forms the floor of the nasal cavities.</a:t>
                      </a:r>
                    </a:p>
                    <a:p>
                      <a:pPr marL="0" indent="0" algn="l" rtl="0">
                        <a:buFont typeface="Arial" panose="020B0604020202020204" pitchFamily="34" charset="0"/>
                        <a:buNone/>
                      </a:pPr>
                      <a:endParaRPr lang="en-US" sz="18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+mn-lt"/>
                        </a:rPr>
                        <a:t>It is a mobile fold formed of a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bag of mucous membrane filled with striated muscles.</a:t>
                      </a:r>
                    </a:p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+mn-lt"/>
                        </a:rPr>
                        <a:t>It is attached to the posterior border of the hard palate. </a:t>
                      </a:r>
                    </a:p>
                    <a:p>
                      <a:pPr marL="285750" indent="-285750" algn="l" rtl="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+mn-lt"/>
                        </a:rPr>
                        <a:t>Its free posterior border is a conical projection called the uvula.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360509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0E534E7E-1567-4713-A5D6-DECFBB981264}"/>
              </a:ext>
            </a:extLst>
          </p:cNvPr>
          <p:cNvGrpSpPr/>
          <p:nvPr/>
        </p:nvGrpSpPr>
        <p:grpSpPr>
          <a:xfrm>
            <a:off x="821183" y="2256078"/>
            <a:ext cx="3276000" cy="2054726"/>
            <a:chOff x="1387451" y="2603257"/>
            <a:chExt cx="4123062" cy="2253006"/>
          </a:xfrm>
        </p:grpSpPr>
        <p:pic>
          <p:nvPicPr>
            <p:cNvPr id="36" name="Picture 6" descr="10">
              <a:extLst>
                <a:ext uri="{FF2B5EF4-FFF2-40B4-BE49-F238E27FC236}">
                  <a16:creationId xmlns:a16="http://schemas.microsoft.com/office/drawing/2014/main" id="{61AAC736-5821-4E6E-B7B6-E58B913D0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3"/>
            <a:stretch>
              <a:fillRect/>
            </a:stretch>
          </p:blipFill>
          <p:spPr>
            <a:xfrm>
              <a:off x="1387451" y="2603257"/>
              <a:ext cx="4123062" cy="2253006"/>
            </a:xfrm>
            <a:prstGeom prst="rect">
              <a:avLst/>
            </a:prstGeom>
          </p:spPr>
        </p:pic>
        <p:sp>
          <p:nvSpPr>
            <p:cNvPr id="37" name="شكل بيضاوي 6">
              <a:extLst>
                <a:ext uri="{FF2B5EF4-FFF2-40B4-BE49-F238E27FC236}">
                  <a16:creationId xmlns:a16="http://schemas.microsoft.com/office/drawing/2014/main" id="{0027E09C-ABF5-4DED-BC37-DED1E2E5A0E0}"/>
                </a:ext>
              </a:extLst>
            </p:cNvPr>
            <p:cNvSpPr/>
            <p:nvPr/>
          </p:nvSpPr>
          <p:spPr>
            <a:xfrm>
              <a:off x="1845864" y="2772546"/>
              <a:ext cx="1259866" cy="32109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شكل بيضاوي 6">
              <a:extLst>
                <a:ext uri="{FF2B5EF4-FFF2-40B4-BE49-F238E27FC236}">
                  <a16:creationId xmlns:a16="http://schemas.microsoft.com/office/drawing/2014/main" id="{A913D54A-81D6-4FD7-A927-D42E6941309E}"/>
                </a:ext>
              </a:extLst>
            </p:cNvPr>
            <p:cNvSpPr/>
            <p:nvPr/>
          </p:nvSpPr>
          <p:spPr>
            <a:xfrm>
              <a:off x="1966166" y="3908150"/>
              <a:ext cx="763249" cy="22637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شكل بيضاوي 6">
              <a:extLst>
                <a:ext uri="{FF2B5EF4-FFF2-40B4-BE49-F238E27FC236}">
                  <a16:creationId xmlns:a16="http://schemas.microsoft.com/office/drawing/2014/main" id="{F1B6A711-A0AF-4077-9600-66FC14C89A05}"/>
                </a:ext>
              </a:extLst>
            </p:cNvPr>
            <p:cNvSpPr/>
            <p:nvPr/>
          </p:nvSpPr>
          <p:spPr>
            <a:xfrm>
              <a:off x="1387451" y="4002877"/>
              <a:ext cx="680632" cy="22637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B307A9-03CB-49E4-A007-9B9FFB9C9A75}"/>
              </a:ext>
            </a:extLst>
          </p:cNvPr>
          <p:cNvGrpSpPr/>
          <p:nvPr/>
        </p:nvGrpSpPr>
        <p:grpSpPr>
          <a:xfrm>
            <a:off x="6986511" y="2298149"/>
            <a:ext cx="4280199" cy="1959218"/>
            <a:chOff x="8066149" y="601928"/>
            <a:chExt cx="3734868" cy="2917629"/>
          </a:xfrm>
        </p:grpSpPr>
        <p:pic>
          <p:nvPicPr>
            <p:cNvPr id="40" name="Picture 6" descr="11">
              <a:extLst>
                <a:ext uri="{FF2B5EF4-FFF2-40B4-BE49-F238E27FC236}">
                  <a16:creationId xmlns:a16="http://schemas.microsoft.com/office/drawing/2014/main" id="{E548667D-8F90-4937-951C-F5D96056A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66149" y="601928"/>
              <a:ext cx="3734868" cy="2917629"/>
            </a:xfrm>
            <a:prstGeom prst="rect">
              <a:avLst/>
            </a:prstGeom>
          </p:spPr>
        </p:pic>
        <p:sp>
          <p:nvSpPr>
            <p:cNvPr id="41" name="شكل بيضاوي 6">
              <a:extLst>
                <a:ext uri="{FF2B5EF4-FFF2-40B4-BE49-F238E27FC236}">
                  <a16:creationId xmlns:a16="http://schemas.microsoft.com/office/drawing/2014/main" id="{E46F24BD-B610-454E-BD67-004075CFA323}"/>
                </a:ext>
              </a:extLst>
            </p:cNvPr>
            <p:cNvSpPr/>
            <p:nvPr/>
          </p:nvSpPr>
          <p:spPr>
            <a:xfrm>
              <a:off x="9433631" y="3001666"/>
              <a:ext cx="480902" cy="25287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شكل بيضاوي 6">
              <a:extLst>
                <a:ext uri="{FF2B5EF4-FFF2-40B4-BE49-F238E27FC236}">
                  <a16:creationId xmlns:a16="http://schemas.microsoft.com/office/drawing/2014/main" id="{316E5FFA-D970-4A92-B138-49681059BAC0}"/>
                </a:ext>
              </a:extLst>
            </p:cNvPr>
            <p:cNvSpPr/>
            <p:nvPr/>
          </p:nvSpPr>
          <p:spPr>
            <a:xfrm>
              <a:off x="10861753" y="2534800"/>
              <a:ext cx="763249" cy="232143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0A53A0E5-BA27-4D2A-8C2D-05D6314997FF}"/>
              </a:ext>
            </a:extLst>
          </p:cNvPr>
          <p:cNvSpPr/>
          <p:nvPr/>
        </p:nvSpPr>
        <p:spPr>
          <a:xfrm>
            <a:off x="6303710" y="6083259"/>
            <a:ext cx="5683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+mn-lt"/>
              </a:rPr>
              <a:t> The tongue is composed of two parts 1) oral (palatine) part forms the anterior two thirds 2) pharyngeal part forms the posterior one third.</a:t>
            </a:r>
          </a:p>
        </p:txBody>
      </p:sp>
      <p:cxnSp>
        <p:nvCxnSpPr>
          <p:cNvPr id="44" name="رابط مستقيم 28">
            <a:extLst>
              <a:ext uri="{FF2B5EF4-FFF2-40B4-BE49-F238E27FC236}">
                <a16:creationId xmlns:a16="http://schemas.microsoft.com/office/drawing/2014/main" id="{621AAC61-F873-465B-9397-0EB56C0878AB}"/>
              </a:ext>
            </a:extLst>
          </p:cNvPr>
          <p:cNvCxnSpPr/>
          <p:nvPr/>
        </p:nvCxnSpPr>
        <p:spPr>
          <a:xfrm>
            <a:off x="6908342" y="6038744"/>
            <a:ext cx="540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ABBCAE-12DB-41DF-86E5-4B2D35D48BA6}"/>
              </a:ext>
            </a:extLst>
          </p:cNvPr>
          <p:cNvGrpSpPr/>
          <p:nvPr/>
        </p:nvGrpSpPr>
        <p:grpSpPr>
          <a:xfrm>
            <a:off x="4058806" y="2410467"/>
            <a:ext cx="1996277" cy="1900335"/>
            <a:chOff x="4058806" y="2410467"/>
            <a:chExt cx="1996277" cy="1900335"/>
          </a:xfrm>
        </p:grpSpPr>
        <p:pic>
          <p:nvPicPr>
            <p:cNvPr id="45" name="صورة 6">
              <a:extLst>
                <a:ext uri="{FF2B5EF4-FFF2-40B4-BE49-F238E27FC236}">
                  <a16:creationId xmlns:a16="http://schemas.microsoft.com/office/drawing/2014/main" id="{BB86FBB3-1AA0-4E19-B6D7-193631AFB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8806" y="2410467"/>
              <a:ext cx="1996277" cy="1817268"/>
            </a:xfrm>
            <a:prstGeom prst="rect">
              <a:avLst/>
            </a:prstGeom>
          </p:spPr>
        </p:pic>
        <p:sp>
          <p:nvSpPr>
            <p:cNvPr id="46" name="مربع نص 12">
              <a:extLst>
                <a:ext uri="{FF2B5EF4-FFF2-40B4-BE49-F238E27FC236}">
                  <a16:creationId xmlns:a16="http://schemas.microsoft.com/office/drawing/2014/main" id="{6E12EB0D-180B-421B-AF30-843C8447FD2D}"/>
                </a:ext>
              </a:extLst>
            </p:cNvPr>
            <p:cNvSpPr txBox="1"/>
            <p:nvPr/>
          </p:nvSpPr>
          <p:spPr>
            <a:xfrm>
              <a:off x="5271443" y="3926237"/>
              <a:ext cx="447565" cy="3845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Extra </a:t>
              </a:r>
              <a:r>
                <a:rPr lang="en-US" dirty="0">
                  <a:latin typeface="+mn-lt"/>
                </a:rPr>
                <a:t> </a:t>
              </a:r>
              <a:endParaRPr lang="ar-SA" dirty="0">
                <a:latin typeface="+mn-lt"/>
              </a:endParaRPr>
            </a:p>
          </p:txBody>
        </p:sp>
      </p:grpSp>
      <p:cxnSp>
        <p:nvCxnSpPr>
          <p:cNvPr id="47" name="رابط مستقيم 22">
            <a:extLst>
              <a:ext uri="{FF2B5EF4-FFF2-40B4-BE49-F238E27FC236}">
                <a16:creationId xmlns:a16="http://schemas.microsoft.com/office/drawing/2014/main" id="{173D8FED-72C6-44BD-993F-30A078170307}"/>
              </a:ext>
            </a:extLst>
          </p:cNvPr>
          <p:cNvCxnSpPr/>
          <p:nvPr/>
        </p:nvCxnSpPr>
        <p:spPr>
          <a:xfrm>
            <a:off x="1244410" y="4942099"/>
            <a:ext cx="316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رابط مستقيم 22">
            <a:extLst>
              <a:ext uri="{FF2B5EF4-FFF2-40B4-BE49-F238E27FC236}">
                <a16:creationId xmlns:a16="http://schemas.microsoft.com/office/drawing/2014/main" id="{A36838A4-D057-477D-BD47-2C637DEC70EF}"/>
              </a:ext>
            </a:extLst>
          </p:cNvPr>
          <p:cNvCxnSpPr/>
          <p:nvPr/>
        </p:nvCxnSpPr>
        <p:spPr>
          <a:xfrm>
            <a:off x="1244410" y="5227235"/>
            <a:ext cx="327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90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3FEECD-1E82-423C-A96C-E9A68AFCD8FA}"/>
              </a:ext>
            </a:extLst>
          </p:cNvPr>
          <p:cNvSpPr txBox="1"/>
          <p:nvPr/>
        </p:nvSpPr>
        <p:spPr>
          <a:xfrm>
            <a:off x="542732" y="269585"/>
            <a:ext cx="470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Oral Cavity</a:t>
            </a:r>
          </a:p>
          <a:p>
            <a:r>
              <a:rPr lang="en-US" sz="3200" b="1" dirty="0">
                <a:latin typeface="+mj-lt"/>
              </a:rPr>
              <a:t>Soft Palate (Muscles)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BC4130D-3552-45DD-9EAE-6ADFE27093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3587942"/>
              </p:ext>
            </p:extLst>
          </p:nvPr>
        </p:nvGraphicFramePr>
        <p:xfrm>
          <a:off x="542732" y="1918416"/>
          <a:ext cx="6279451" cy="4059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9" name="TextBox 78">
            <a:extLst>
              <a:ext uri="{FF2B5EF4-FFF2-40B4-BE49-F238E27FC236}">
                <a16:creationId xmlns:a16="http://schemas.microsoft.com/office/drawing/2014/main" id="{BDBFA508-BDA8-4036-A01B-1E2B8FFD1BE5}"/>
              </a:ext>
            </a:extLst>
          </p:cNvPr>
          <p:cNvSpPr txBox="1"/>
          <p:nvPr/>
        </p:nvSpPr>
        <p:spPr>
          <a:xfrm>
            <a:off x="491770" y="1428487"/>
            <a:ext cx="50581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+mn-lt"/>
              </a:rPr>
              <a:t>Five pairs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(one on each side) </a:t>
            </a:r>
            <a:r>
              <a:rPr lang="en-US" sz="2100" dirty="0">
                <a:latin typeface="+mn-lt"/>
              </a:rPr>
              <a:t>of muscles: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633B18C-A585-41EC-9F89-425FF0620CB2}"/>
              </a:ext>
            </a:extLst>
          </p:cNvPr>
          <p:cNvGrpSpPr/>
          <p:nvPr/>
        </p:nvGrpSpPr>
        <p:grpSpPr>
          <a:xfrm>
            <a:off x="7219956" y="3542296"/>
            <a:ext cx="4880613" cy="3264304"/>
            <a:chOff x="7410451" y="3542296"/>
            <a:chExt cx="4253066" cy="326430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611C881-F3FC-4DDC-B176-1DF1F999CB90}"/>
                </a:ext>
              </a:extLst>
            </p:cNvPr>
            <p:cNvGrpSpPr/>
            <p:nvPr/>
          </p:nvGrpSpPr>
          <p:grpSpPr>
            <a:xfrm>
              <a:off x="7410451" y="3542296"/>
              <a:ext cx="4253066" cy="3264304"/>
              <a:chOff x="7144051" y="3263982"/>
              <a:chExt cx="4177972" cy="354261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AF3FAA7D-C42C-4976-B03F-ABB9D16598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6347"/>
              <a:stretch/>
            </p:blipFill>
            <p:spPr>
              <a:xfrm>
                <a:off x="7144051" y="3263982"/>
                <a:ext cx="4177972" cy="354261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35AF71B-3A28-4F1F-A81F-3BD9ECB73C56}"/>
                  </a:ext>
                </a:extLst>
              </p:cNvPr>
              <p:cNvSpPr txBox="1"/>
              <p:nvPr/>
            </p:nvSpPr>
            <p:spPr>
              <a:xfrm>
                <a:off x="9791285" y="6232424"/>
                <a:ext cx="15307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Extra diagram</a:t>
                </a: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6EE03DF-6983-4C6B-86F4-30AC1A903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53860" y="3429000"/>
                <a:ext cx="1502794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EEBAD355-2797-45B6-9D49-0D6762658C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54587" y="5317919"/>
              <a:ext cx="1160873" cy="562138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B422B8C3-CFA1-4C42-B7F8-D35B73E43D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50863" y="5455836"/>
              <a:ext cx="615365" cy="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899FD9C-87DE-4F85-8CB0-B162800F36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18848" y="4159169"/>
              <a:ext cx="358140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6C6B7DB-81A2-469F-9B7A-E897E9196BEB}"/>
                </a:ext>
              </a:extLst>
            </p:cNvPr>
            <p:cNvCxnSpPr>
              <a:cxnSpLocks/>
            </p:cNvCxnSpPr>
            <p:nvPr/>
          </p:nvCxnSpPr>
          <p:spPr>
            <a:xfrm>
              <a:off x="10093161" y="3697340"/>
              <a:ext cx="0" cy="293635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BDDCEA3-D4CA-43B7-8B79-71E9EF318BC4}"/>
              </a:ext>
            </a:extLst>
          </p:cNvPr>
          <p:cNvSpPr txBox="1"/>
          <p:nvPr/>
        </p:nvSpPr>
        <p:spPr>
          <a:xfrm>
            <a:off x="2797928" y="6008502"/>
            <a:ext cx="3646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*A shorter name: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Tensor palatine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Levator palatine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8DDD07-868A-48B2-B730-13999588682E}"/>
              </a:ext>
            </a:extLst>
          </p:cNvPr>
          <p:cNvGrpSpPr/>
          <p:nvPr/>
        </p:nvGrpSpPr>
        <p:grpSpPr>
          <a:xfrm>
            <a:off x="7111802" y="146122"/>
            <a:ext cx="4919206" cy="3040209"/>
            <a:chOff x="7219957" y="37269"/>
            <a:chExt cx="4919206" cy="342900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5C30AC2-467B-4424-9AB4-B6EABEBCBD42}"/>
                </a:ext>
              </a:extLst>
            </p:cNvPr>
            <p:cNvGrpSpPr/>
            <p:nvPr/>
          </p:nvGrpSpPr>
          <p:grpSpPr>
            <a:xfrm>
              <a:off x="7219957" y="37269"/>
              <a:ext cx="4919206" cy="3429000"/>
              <a:chOff x="6380843" y="370373"/>
              <a:chExt cx="5113338" cy="3803650"/>
            </a:xfrm>
          </p:grpSpPr>
          <p:pic>
            <p:nvPicPr>
              <p:cNvPr id="5" name="Picture 6" descr="13">
                <a:extLst>
                  <a:ext uri="{FF2B5EF4-FFF2-40B4-BE49-F238E27FC236}">
                    <a16:creationId xmlns:a16="http://schemas.microsoft.com/office/drawing/2014/main" id="{80FE7DE4-F43D-4AC6-9098-BE013568CB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380843" y="370373"/>
                <a:ext cx="5113338" cy="3803650"/>
              </a:xfrm>
              <a:prstGeom prst="rect">
                <a:avLst/>
              </a:prstGeom>
              <a:ln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0FB65FBD-0969-465F-873C-21478B9C15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68112" y="2272198"/>
                <a:ext cx="980354" cy="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55C03C3-1C9D-4FDE-BB17-C6D31B9A6B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68112" y="2533650"/>
                <a:ext cx="866413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F9F3D71-8115-40AE-A1EB-15A6942DDC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61107" y="2960071"/>
                <a:ext cx="473418" cy="0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C2B0DE90-F060-476C-BD52-A2CC22E186A6}"/>
                  </a:ext>
                </a:extLst>
              </p:cNvPr>
              <p:cNvCxnSpPr/>
              <p:nvPr/>
            </p:nvCxnSpPr>
            <p:spPr>
              <a:xfrm flipH="1" flipV="1">
                <a:off x="8086725" y="2960071"/>
                <a:ext cx="834157" cy="890784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DAB05C11-F13B-454D-8945-F8B12E5A29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01431" y="3315527"/>
                <a:ext cx="496385" cy="113474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شكل بيضاوي 14"/>
            <p:cNvSpPr/>
            <p:nvPr/>
          </p:nvSpPr>
          <p:spPr>
            <a:xfrm>
              <a:off x="9467463" y="3058704"/>
              <a:ext cx="1723923" cy="235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شكل بيضاوي 14"/>
            <p:cNvSpPr/>
            <p:nvPr/>
          </p:nvSpPr>
          <p:spPr>
            <a:xfrm>
              <a:off x="9985483" y="2646012"/>
              <a:ext cx="1610772" cy="30740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شكل بيضاوي 14"/>
            <p:cNvSpPr/>
            <p:nvPr/>
          </p:nvSpPr>
          <p:spPr>
            <a:xfrm>
              <a:off x="10259613" y="1625532"/>
              <a:ext cx="1837216" cy="30083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شكل بيضاوي 14"/>
            <p:cNvSpPr/>
            <p:nvPr/>
          </p:nvSpPr>
          <p:spPr>
            <a:xfrm>
              <a:off x="10203898" y="1922038"/>
              <a:ext cx="1837216" cy="22140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شكل بيضاوي 14"/>
            <p:cNvSpPr/>
            <p:nvPr/>
          </p:nvSpPr>
          <p:spPr>
            <a:xfrm>
              <a:off x="10089646" y="2243105"/>
              <a:ext cx="1506609" cy="2473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6807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7E10D1-BF2B-4E59-8BE7-EEF1CFFA6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204286"/>
              </p:ext>
            </p:extLst>
          </p:nvPr>
        </p:nvGraphicFramePr>
        <p:xfrm>
          <a:off x="575664" y="1440992"/>
          <a:ext cx="7486650" cy="3999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3325">
                  <a:extLst>
                    <a:ext uri="{9D8B030D-6E8A-4147-A177-3AD203B41FA5}">
                      <a16:colId xmlns:a16="http://schemas.microsoft.com/office/drawing/2014/main" val="1786647539"/>
                    </a:ext>
                  </a:extLst>
                </a:gridCol>
                <a:gridCol w="3743325">
                  <a:extLst>
                    <a:ext uri="{9D8B030D-6E8A-4147-A177-3AD203B41FA5}">
                      <a16:colId xmlns:a16="http://schemas.microsoft.com/office/drawing/2014/main" val="711727276"/>
                    </a:ext>
                  </a:extLst>
                </a:gridCol>
              </a:tblGrid>
              <a:tr h="396868">
                <a:tc>
                  <a:txBody>
                    <a:bodyPr/>
                    <a:lstStyle/>
                    <a:p>
                      <a:pPr algn="ctr"/>
                      <a:r>
                        <a:rPr lang="en-US" sz="2100" i="0" dirty="0"/>
                        <a:t>Motor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i="0" dirty="0"/>
                        <a:t>Sensory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880811"/>
                  </a:ext>
                </a:extLst>
              </a:tr>
              <a:tr h="158747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</a:rPr>
                        <a:t>All muscles of the palate are supplied by </a:t>
                      </a:r>
                      <a:r>
                        <a:rPr kumimoji="0" lang="en-US" sz="2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</a:rPr>
                        <a:t>pharyngeal plexus</a:t>
                      </a:r>
                      <a:r>
                        <a:rPr kumimoji="0" lang="en-US" sz="21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</a:rPr>
                        <a:t>* of nerves  EXCEPT </a:t>
                      </a:r>
                      <a:r>
                        <a:rPr kumimoji="0" lang="en-US" sz="2100" b="1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</a:rPr>
                        <a:t>tensor veli palatini</a:t>
                      </a:r>
                      <a:r>
                        <a:rPr kumimoji="0" lang="en-US" sz="2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</a:rPr>
                        <a:t>  (by mandibular nerve).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100" dirty="0"/>
                        <a:t>Maxillary nerve through:</a:t>
                      </a:r>
                    </a:p>
                    <a:p>
                      <a:pPr marL="914400" lvl="1" indent="-457200">
                        <a:buFont typeface="Arial" panose="020B0604020202020204" pitchFamily="34" charset="0"/>
                        <a:buChar char="•"/>
                      </a:pPr>
                      <a:r>
                        <a:rPr lang="it-IT" sz="2100" dirty="0"/>
                        <a:t>Greater </a:t>
                      </a:r>
                      <a:r>
                        <a:rPr lang="it-IT" sz="2100" b="1" dirty="0"/>
                        <a:t>palatine</a:t>
                      </a:r>
                      <a:r>
                        <a:rPr lang="it-IT" sz="2100" dirty="0"/>
                        <a:t> nerve</a:t>
                      </a:r>
                    </a:p>
                    <a:p>
                      <a:pPr marL="914400" lvl="1" indent="-457200">
                        <a:buFont typeface="Arial" panose="020B0604020202020204" pitchFamily="34" charset="0"/>
                        <a:buChar char="•"/>
                      </a:pPr>
                      <a:r>
                        <a:rPr lang="it-IT" sz="2100" dirty="0"/>
                        <a:t>Lesser </a:t>
                      </a:r>
                      <a:r>
                        <a:rPr lang="it-IT" sz="2100" b="1" dirty="0"/>
                        <a:t>palatine</a:t>
                      </a:r>
                      <a:r>
                        <a:rPr lang="it-IT" sz="2100" dirty="0"/>
                        <a:t> nerve </a:t>
                      </a:r>
                    </a:p>
                    <a:p>
                      <a:pPr marL="914400" lvl="1" indent="-457200">
                        <a:buFont typeface="Arial" panose="020B0604020202020204" pitchFamily="34" charset="0"/>
                        <a:buChar char="•"/>
                      </a:pPr>
                      <a:r>
                        <a:rPr lang="it-IT" sz="2100" dirty="0"/>
                        <a:t>Naso</a:t>
                      </a:r>
                      <a:r>
                        <a:rPr lang="it-IT" sz="2100" b="1" dirty="0"/>
                        <a:t>palatine</a:t>
                      </a:r>
                      <a:r>
                        <a:rPr lang="it-IT" sz="2100" dirty="0"/>
                        <a:t> nerve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557266"/>
                  </a:ext>
                </a:extLst>
              </a:tr>
              <a:tr h="189614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1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Motor innervation of soft palate can be tested by saying ‘Ah’, normally soft palate rises  upward and the uvula moves backward in the </a:t>
                      </a:r>
                      <a:r>
                        <a:rPr kumimoji="0" lang="en-US" sz="2100" u="sng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middle</a:t>
                      </a:r>
                      <a:r>
                        <a:rPr kumimoji="0" lang="en-US" sz="21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line.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1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2.     Glossopharyngeal nerve.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00723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E79BA7A-D9DD-48FE-BA6A-A7548D6092F3}"/>
              </a:ext>
            </a:extLst>
          </p:cNvPr>
          <p:cNvSpPr txBox="1"/>
          <p:nvPr/>
        </p:nvSpPr>
        <p:spPr>
          <a:xfrm>
            <a:off x="786215" y="5592717"/>
            <a:ext cx="10318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*</a:t>
            </a:r>
            <a:r>
              <a:rPr lang="en-US" sz="1600" b="1" dirty="0">
                <a:solidFill>
                  <a:srgbClr val="92D050"/>
                </a:solidFill>
                <a:latin typeface="+mn-lt"/>
              </a:rPr>
              <a:t>pharyngeal plexus</a:t>
            </a:r>
            <a:r>
              <a:rPr lang="en-US" sz="1600" dirty="0">
                <a:solidFill>
                  <a:srgbClr val="92D050"/>
                </a:solidFill>
                <a:latin typeface="+mn-lt"/>
              </a:rPr>
              <a:t>: made up from cranial nerves 9, 10, cranial part of 11, and superior cervical sympathetic ganglion.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2D050"/>
                </a:solidFill>
                <a:latin typeface="+mn-lt"/>
              </a:rPr>
              <a:t>Motor part: from 10 and cranial part of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2D050"/>
                </a:solidFill>
                <a:latin typeface="+mn-lt"/>
              </a:rPr>
              <a:t>Sensory part: from 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2D050"/>
                </a:solidFill>
                <a:latin typeface="+mn-lt"/>
              </a:rPr>
              <a:t>Sympathetic part: from superior cervical sympathetic ganglion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342C95-2593-4249-BA49-B2FB60DE7E70}"/>
              </a:ext>
            </a:extLst>
          </p:cNvPr>
          <p:cNvCxnSpPr>
            <a:cxnSpLocks/>
          </p:cNvCxnSpPr>
          <p:nvPr/>
        </p:nvCxnSpPr>
        <p:spPr>
          <a:xfrm>
            <a:off x="5333581" y="2490064"/>
            <a:ext cx="2448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DEA4CD-A67A-4DE0-87A3-384891196F82}"/>
              </a:ext>
            </a:extLst>
          </p:cNvPr>
          <p:cNvCxnSpPr>
            <a:cxnSpLocks/>
          </p:cNvCxnSpPr>
          <p:nvPr/>
        </p:nvCxnSpPr>
        <p:spPr>
          <a:xfrm>
            <a:off x="5305006" y="2810739"/>
            <a:ext cx="2304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030573-4653-4C13-9401-799C7AB723C8}"/>
              </a:ext>
            </a:extLst>
          </p:cNvPr>
          <p:cNvCxnSpPr/>
          <p:nvPr/>
        </p:nvCxnSpPr>
        <p:spPr>
          <a:xfrm>
            <a:off x="5291050" y="3130157"/>
            <a:ext cx="21050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11853-51F5-4322-AE91-432C925C1C58}"/>
              </a:ext>
            </a:extLst>
          </p:cNvPr>
          <p:cNvGrpSpPr/>
          <p:nvPr/>
        </p:nvGrpSpPr>
        <p:grpSpPr>
          <a:xfrm>
            <a:off x="8246907" y="1252700"/>
            <a:ext cx="3746619" cy="4004799"/>
            <a:chOff x="7600889" y="1419670"/>
            <a:chExt cx="4527610" cy="36957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249BB36-56FA-4C27-8320-73EDB444E3C1}"/>
                </a:ext>
              </a:extLst>
            </p:cNvPr>
            <p:cNvGrpSpPr/>
            <p:nvPr/>
          </p:nvGrpSpPr>
          <p:grpSpPr>
            <a:xfrm>
              <a:off x="7600889" y="1419670"/>
              <a:ext cx="4527610" cy="3695700"/>
              <a:chOff x="7595357" y="1009650"/>
              <a:chExt cx="4527610" cy="36957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87B51F7-43BD-4393-ADDB-94552BDFD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95357" y="1009650"/>
                <a:ext cx="4527610" cy="3695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AF81E42-6FB9-4F99-A58C-DF2EFD9B92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53725" y="2009775"/>
                <a:ext cx="809625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F3CC952-7653-46EE-94BE-91CF901F3E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96600" y="2428875"/>
                <a:ext cx="666750" cy="0"/>
              </a:xfrm>
              <a:prstGeom prst="line">
                <a:avLst/>
              </a:prstGeom>
              <a:ln w="285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08D2E41-9D76-4540-AB19-F877F745FA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3200" y="1266825"/>
                <a:ext cx="685800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DBD0DEB-10D6-4118-BD87-C8D7F2BFF0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01275" y="2314575"/>
              <a:ext cx="557984" cy="60960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D646A8A-51F7-47CB-926D-50C66EBE0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01275" y="2768600"/>
              <a:ext cx="625475" cy="47987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58B7446-C98B-4341-8A0C-F3C6159EA3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5050" y="1676845"/>
              <a:ext cx="392944" cy="504380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D570ED5-F96C-492C-A364-C9CBEFC12C6F}"/>
              </a:ext>
            </a:extLst>
          </p:cNvPr>
          <p:cNvSpPr txBox="1"/>
          <p:nvPr/>
        </p:nvSpPr>
        <p:spPr>
          <a:xfrm>
            <a:off x="542732" y="269585"/>
            <a:ext cx="470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Oral Cavity</a:t>
            </a:r>
          </a:p>
          <a:p>
            <a:r>
              <a:rPr lang="en-US" sz="3200" b="1" dirty="0">
                <a:latin typeface="+mj-lt"/>
              </a:rPr>
              <a:t>Soft Palate (Innervation)</a:t>
            </a:r>
          </a:p>
        </p:txBody>
      </p:sp>
    </p:spTree>
    <p:extLst>
      <p:ext uri="{BB962C8B-B14F-4D97-AF65-F5344CB8AC3E}">
        <p14:creationId xmlns:p14="http://schemas.microsoft.com/office/powerpoint/2010/main" val="74398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B438FA-3457-41D4-9E6E-55213AC39FD5}"/>
              </a:ext>
            </a:extLst>
          </p:cNvPr>
          <p:cNvSpPr txBox="1"/>
          <p:nvPr/>
        </p:nvSpPr>
        <p:spPr>
          <a:xfrm>
            <a:off x="542732" y="1544801"/>
            <a:ext cx="1112850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tx1"/>
                </a:solidFill>
                <a:latin typeface="+mn-lt"/>
              </a:rPr>
              <a:t>Pharyngeal isthmus*:  (It is th</a:t>
            </a:r>
            <a:r>
              <a:rPr lang="en-US" sz="2100" dirty="0">
                <a:latin typeface="+mn-lt"/>
              </a:rPr>
              <a:t>e communication between the </a:t>
            </a:r>
            <a:r>
              <a:rPr lang="en-US" sz="2100" b="1" dirty="0">
                <a:latin typeface="+mn-lt"/>
              </a:rPr>
              <a:t>nasal</a:t>
            </a:r>
            <a:r>
              <a:rPr lang="en-US" sz="2100" dirty="0">
                <a:latin typeface="+mn-lt"/>
              </a:rPr>
              <a:t> and </a:t>
            </a:r>
            <a:r>
              <a:rPr lang="en-US" sz="2100" b="1" dirty="0">
                <a:latin typeface="+mn-lt"/>
              </a:rPr>
              <a:t>oral</a:t>
            </a:r>
            <a:r>
              <a:rPr lang="en-US" sz="2100" dirty="0">
                <a:latin typeface="+mn-lt"/>
              </a:rPr>
              <a:t> parts of the pharynx).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100" dirty="0">
                <a:latin typeface="+mn-lt"/>
              </a:rPr>
              <a:t>Closure occurs during:</a:t>
            </a:r>
          </a:p>
          <a:p>
            <a:pPr marL="901700" indent="-355600">
              <a:buFont typeface="+mj-lt"/>
              <a:buAutoNum type="alphaLcParenR"/>
            </a:pPr>
            <a:r>
              <a:rPr lang="en-US" sz="2100" dirty="0">
                <a:latin typeface="+mn-lt"/>
              </a:rPr>
              <a:t>the production of explosive consonants in speech.</a:t>
            </a:r>
          </a:p>
          <a:p>
            <a:pPr marL="901700" indent="-355600">
              <a:buFont typeface="+mj-lt"/>
              <a:buAutoNum type="alphaLcParenR"/>
            </a:pPr>
            <a:r>
              <a:rPr lang="en-US" sz="2100" dirty="0">
                <a:latin typeface="+mn-lt"/>
              </a:rPr>
              <a:t>swallowing.</a:t>
            </a:r>
          </a:p>
          <a:p>
            <a:pPr marL="355600" lvl="0" indent="-355600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It is closed by raising the soft palate upward:</a:t>
            </a:r>
          </a:p>
          <a:p>
            <a:pPr lvl="0"/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55600" lvl="0" indent="-355600">
              <a:buFont typeface="Courier New" panose="02070309020205020404" pitchFamily="49" charset="0"/>
              <a:buChar char="o"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55600" lvl="0" indent="-355600">
              <a:buFont typeface="Courier New" panose="02070309020205020404" pitchFamily="49" charset="0"/>
              <a:buChar char="o"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55600" lvl="0" indent="-355600">
              <a:buFont typeface="Courier New" panose="02070309020205020404" pitchFamily="49" charset="0"/>
              <a:buChar char="o"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55600" lvl="0" indent="-355600">
              <a:buFont typeface="Courier New" panose="02070309020205020404" pitchFamily="49" charset="0"/>
              <a:buChar char="o"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55600" lvl="0" indent="-355600">
              <a:buFont typeface="Courier New" panose="02070309020205020404" pitchFamily="49" charset="0"/>
              <a:buChar char="o"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55600" lvl="0" indent="-355600">
              <a:buFont typeface="Courier New" panose="02070309020205020404" pitchFamily="49" charset="0"/>
              <a:buChar char="o"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55600" lvl="0" indent="-355600">
              <a:buFont typeface="Courier New" panose="02070309020205020404" pitchFamily="49" charset="0"/>
              <a:buChar char="o"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55600" lvl="0" indent="-355600">
              <a:buFont typeface="Courier New" panose="02070309020205020404" pitchFamily="49" charset="0"/>
              <a:buChar char="o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By this means the nasal part of the pharynx is closed off from its oral part.</a:t>
            </a:r>
          </a:p>
          <a:p>
            <a:pPr lvl="0"/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F95E7-4775-4F69-95F8-E4389CAABCD3}"/>
              </a:ext>
            </a:extLst>
          </p:cNvPr>
          <p:cNvSpPr txBox="1"/>
          <p:nvPr/>
        </p:nvSpPr>
        <p:spPr>
          <a:xfrm>
            <a:off x="7828409" y="999241"/>
            <a:ext cx="4245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*</a:t>
            </a:r>
            <a:r>
              <a:rPr lang="en-US" sz="1600" dirty="0">
                <a:solidFill>
                  <a:srgbClr val="92D050"/>
                </a:solidFill>
                <a:latin typeface="+mn-lt"/>
              </a:rPr>
              <a:t>Different form the oropharyngeal isthmus.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88A351-CF32-4DF0-9697-A3F9F66C3493}"/>
              </a:ext>
            </a:extLst>
          </p:cNvPr>
          <p:cNvGrpSpPr/>
          <p:nvPr/>
        </p:nvGrpSpPr>
        <p:grpSpPr>
          <a:xfrm>
            <a:off x="9774184" y="2021621"/>
            <a:ext cx="2201916" cy="4670000"/>
            <a:chOff x="-559651" y="1177020"/>
            <a:chExt cx="2278372" cy="419894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83B43D0-61C9-4D50-8616-CF30C7CDA92A}"/>
                </a:ext>
              </a:extLst>
            </p:cNvPr>
            <p:cNvGrpSpPr/>
            <p:nvPr/>
          </p:nvGrpSpPr>
          <p:grpSpPr>
            <a:xfrm>
              <a:off x="-559651" y="1177020"/>
              <a:ext cx="2278372" cy="4198948"/>
              <a:chOff x="11232754" y="3573975"/>
              <a:chExt cx="2733167" cy="616441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AADF7DC-7490-4DD2-B63D-B1CB9F58C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232754" y="3573975"/>
                <a:ext cx="2733167" cy="269270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EA1B7D1-050A-4D54-AB45-9F8B7EBD00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32754" y="6952523"/>
                <a:ext cx="2733166" cy="2785867"/>
              </a:xfrm>
              <a:prstGeom prst="rect">
                <a:avLst/>
              </a:prstGeom>
            </p:spPr>
          </p:pic>
          <p:sp>
            <p:nvSpPr>
              <p:cNvPr id="12" name="Arrow: Right 11">
                <a:extLst>
                  <a:ext uri="{FF2B5EF4-FFF2-40B4-BE49-F238E27FC236}">
                    <a16:creationId xmlns:a16="http://schemas.microsoft.com/office/drawing/2014/main" id="{2C482CD6-0F37-4C0F-A155-737C15EC6B27}"/>
                  </a:ext>
                </a:extLst>
              </p:cNvPr>
              <p:cNvSpPr/>
              <p:nvPr/>
            </p:nvSpPr>
            <p:spPr>
              <a:xfrm rot="5400000">
                <a:off x="12360619" y="6303045"/>
                <a:ext cx="630093" cy="1020063"/>
              </a:xfrm>
              <a:prstGeom prst="rightArrow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C04C125-A71E-47E3-A36D-5FF6A8CE801B}"/>
                </a:ext>
              </a:extLst>
            </p:cNvPr>
            <p:cNvSpPr/>
            <p:nvPr/>
          </p:nvSpPr>
          <p:spPr>
            <a:xfrm>
              <a:off x="-119567" y="1672446"/>
              <a:ext cx="932367" cy="566121"/>
            </a:xfrm>
            <a:prstGeom prst="ellips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9D8F2-EC69-4453-BCC4-E5767D11FAD5}"/>
                </a:ext>
              </a:extLst>
            </p:cNvPr>
            <p:cNvSpPr/>
            <p:nvPr/>
          </p:nvSpPr>
          <p:spPr>
            <a:xfrm>
              <a:off x="-15596" y="3974575"/>
              <a:ext cx="932367" cy="566121"/>
            </a:xfrm>
            <a:prstGeom prst="ellips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167575-5F38-4706-9BEE-64DFC610ED59}"/>
              </a:ext>
            </a:extLst>
          </p:cNvPr>
          <p:cNvSpPr txBox="1"/>
          <p:nvPr/>
        </p:nvSpPr>
        <p:spPr>
          <a:xfrm>
            <a:off x="542732" y="269585"/>
            <a:ext cx="470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Oral Cavity</a:t>
            </a:r>
          </a:p>
          <a:p>
            <a:r>
              <a:rPr lang="en-US" sz="3200" b="1" dirty="0">
                <a:latin typeface="+mj-lt"/>
              </a:rPr>
              <a:t>Soft Palate (Movement)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EFF061-1ABB-45F8-95DA-3A21748383E7}"/>
              </a:ext>
            </a:extLst>
          </p:cNvPr>
          <p:cNvGrpSpPr/>
          <p:nvPr/>
        </p:nvGrpSpPr>
        <p:grpSpPr>
          <a:xfrm>
            <a:off x="542732" y="3426700"/>
            <a:ext cx="9337868" cy="2110500"/>
            <a:chOff x="996846" y="2644515"/>
            <a:chExt cx="9512605" cy="156897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3CB2909-4DCC-4F79-BA7B-4EA3B47012F3}"/>
                </a:ext>
              </a:extLst>
            </p:cNvPr>
            <p:cNvGrpSpPr/>
            <p:nvPr/>
          </p:nvGrpSpPr>
          <p:grpSpPr>
            <a:xfrm>
              <a:off x="996846" y="2644515"/>
              <a:ext cx="3515922" cy="1568970"/>
              <a:chOff x="4485" y="805469"/>
              <a:chExt cx="3515922" cy="1568970"/>
            </a:xfrm>
          </p:grpSpPr>
          <p:sp>
            <p:nvSpPr>
              <p:cNvPr id="22" name="Arrow: Pentagon 21">
                <a:extLst>
                  <a:ext uri="{FF2B5EF4-FFF2-40B4-BE49-F238E27FC236}">
                    <a16:creationId xmlns:a16="http://schemas.microsoft.com/office/drawing/2014/main" id="{55CB720F-F48B-4860-AE93-F85134A1A9CE}"/>
                  </a:ext>
                </a:extLst>
              </p:cNvPr>
              <p:cNvSpPr/>
              <p:nvPr/>
            </p:nvSpPr>
            <p:spPr>
              <a:xfrm>
                <a:off x="4485" y="805469"/>
                <a:ext cx="3515922" cy="1568970"/>
              </a:xfrm>
              <a:prstGeom prst="homePlate">
                <a:avLst/>
              </a:prstGeom>
              <a:solidFill>
                <a:srgbClr val="5BA6C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Arrow: Pentagon 4">
                <a:extLst>
                  <a:ext uri="{FF2B5EF4-FFF2-40B4-BE49-F238E27FC236}">
                    <a16:creationId xmlns:a16="http://schemas.microsoft.com/office/drawing/2014/main" id="{3E5EAA96-C355-4BAE-A5D5-4B6AA4F84A24}"/>
                  </a:ext>
                </a:extLst>
              </p:cNvPr>
              <p:cNvSpPr txBox="1"/>
              <p:nvPr/>
            </p:nvSpPr>
            <p:spPr>
              <a:xfrm>
                <a:off x="4485" y="805469"/>
                <a:ext cx="2986641" cy="156897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0678" tIns="45339" rIns="22670" bIns="45339" numCol="1" spcCol="1270" anchor="ctr" anchorCtr="0">
                <a:noAutofit/>
              </a:bodyPr>
              <a:lstStyle/>
              <a:p>
                <a:pPr marL="0" lvl="0" indent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700" b="1" kern="1200" dirty="0"/>
                  <a:t>1. 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Soft palate is raised by the contraction of the </a:t>
                </a:r>
                <a:r>
                  <a:rPr lang="en-US" sz="1700" b="1" kern="1200" dirty="0" err="1">
                    <a:solidFill>
                      <a:prstClr val="black"/>
                    </a:solidFill>
                    <a:latin typeface="+mn-lt"/>
                  </a:rPr>
                  <a:t>levator</a:t>
                </a:r>
                <a:r>
                  <a:rPr lang="en-US" sz="1700" b="1" kern="1200" dirty="0">
                    <a:solidFill>
                      <a:prstClr val="black"/>
                    </a:solidFill>
                    <a:latin typeface="+mn-lt"/>
                  </a:rPr>
                  <a:t> </a:t>
                </a:r>
                <a:r>
                  <a:rPr lang="en-US" sz="1700" b="1" kern="1200" dirty="0" err="1">
                    <a:solidFill>
                      <a:prstClr val="black"/>
                    </a:solidFill>
                    <a:latin typeface="+mn-lt"/>
                  </a:rPr>
                  <a:t>veli</a:t>
                </a:r>
                <a:r>
                  <a:rPr lang="en-US" sz="1700" b="1" kern="1200" dirty="0">
                    <a:solidFill>
                      <a:prstClr val="black"/>
                    </a:solidFill>
                    <a:latin typeface="+mn-lt"/>
                  </a:rPr>
                  <a:t> palatini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  and </a:t>
                </a:r>
                <a:r>
                  <a:rPr lang="en-US" sz="1700" b="1" kern="1200" dirty="0" err="1">
                    <a:solidFill>
                      <a:prstClr val="black"/>
                    </a:solidFill>
                    <a:latin typeface="+mn-lt"/>
                  </a:rPr>
                  <a:t>Palatopharyngeus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. </a:t>
                </a:r>
                <a:endParaRPr lang="en-GB" sz="1700" kern="1200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EB5943-4393-4F38-BE82-45D15A51DEB4}"/>
                </a:ext>
              </a:extLst>
            </p:cNvPr>
            <p:cNvGrpSpPr/>
            <p:nvPr/>
          </p:nvGrpSpPr>
          <p:grpSpPr>
            <a:xfrm>
              <a:off x="3462023" y="2644515"/>
              <a:ext cx="3922426" cy="1568970"/>
              <a:chOff x="2469662" y="805469"/>
              <a:chExt cx="3922426" cy="1568970"/>
            </a:xfrm>
          </p:grpSpPr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9848227C-3142-4DFE-B2AC-CC3E522029DA}"/>
                  </a:ext>
                </a:extLst>
              </p:cNvPr>
              <p:cNvSpPr/>
              <p:nvPr/>
            </p:nvSpPr>
            <p:spPr>
              <a:xfrm>
                <a:off x="2469662" y="805469"/>
                <a:ext cx="3922426" cy="1568970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shade val="50000"/>
                  <a:hueOff val="193806"/>
                  <a:satOff val="23896"/>
                  <a:lumOff val="27157"/>
                  <a:alphaOff val="0"/>
                </a:schemeClr>
              </a:fillRef>
              <a:effectRef idx="0">
                <a:schemeClr val="accent2">
                  <a:shade val="50000"/>
                  <a:hueOff val="193806"/>
                  <a:satOff val="23896"/>
                  <a:lumOff val="2715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Arrow: Chevron 6">
                <a:extLst>
                  <a:ext uri="{FF2B5EF4-FFF2-40B4-BE49-F238E27FC236}">
                    <a16:creationId xmlns:a16="http://schemas.microsoft.com/office/drawing/2014/main" id="{F959867B-C57D-4099-BC6D-D69C315227BE}"/>
                  </a:ext>
                </a:extLst>
              </p:cNvPr>
              <p:cNvSpPr txBox="1"/>
              <p:nvPr/>
            </p:nvSpPr>
            <p:spPr>
              <a:xfrm>
                <a:off x="3254141" y="805469"/>
                <a:ext cx="2353456" cy="156897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009" tIns="45339" rIns="22670" bIns="45339" numCol="1" spcCol="1270" anchor="ctr" anchorCtr="0">
                <a:noAutofit/>
              </a:bodyPr>
              <a:lstStyle/>
              <a:p>
                <a:pPr marL="0" lvl="0" indent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700" b="1" kern="1200" dirty="0"/>
                  <a:t>2. 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At the same time, the posterior wall of the pharynx is pulled  forward (</a:t>
                </a:r>
                <a:r>
                  <a:rPr lang="en-US" sz="1700" kern="1200" dirty="0">
                    <a:solidFill>
                      <a:schemeClr val="accent3">
                        <a:lumMod val="50000"/>
                      </a:schemeClr>
                    </a:solidFill>
                    <a:latin typeface="+mn-lt"/>
                  </a:rPr>
                  <a:t>by superior constrictor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).</a:t>
                </a:r>
                <a:endParaRPr lang="en-GB" sz="1700" kern="1200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9F83E3-696B-429F-A80B-DD9DDAD8CC91}"/>
                </a:ext>
              </a:extLst>
            </p:cNvPr>
            <p:cNvGrpSpPr/>
            <p:nvPr/>
          </p:nvGrpSpPr>
          <p:grpSpPr>
            <a:xfrm>
              <a:off x="6328266" y="2644515"/>
              <a:ext cx="4181185" cy="1568970"/>
              <a:chOff x="5335905" y="805469"/>
              <a:chExt cx="4181185" cy="1568970"/>
            </a:xfrm>
          </p:grpSpPr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4F30469C-592B-4929-8BD3-3E34E46BB16C}"/>
                  </a:ext>
                </a:extLst>
              </p:cNvPr>
              <p:cNvSpPr/>
              <p:nvPr/>
            </p:nvSpPr>
            <p:spPr>
              <a:xfrm>
                <a:off x="5335905" y="805469"/>
                <a:ext cx="4181185" cy="1568970"/>
              </a:xfrm>
              <a:prstGeom prst="chevron">
                <a:avLst/>
              </a:prstGeom>
              <a:solidFill>
                <a:srgbClr val="B4DFF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shade val="50000"/>
                  <a:hueOff val="193806"/>
                  <a:satOff val="23896"/>
                  <a:lumOff val="27157"/>
                  <a:alphaOff val="0"/>
                </a:schemeClr>
              </a:fillRef>
              <a:effectRef idx="0">
                <a:schemeClr val="accent2">
                  <a:shade val="50000"/>
                  <a:hueOff val="193806"/>
                  <a:satOff val="23896"/>
                  <a:lumOff val="2715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Arrow: Chevron 8">
                <a:extLst>
                  <a:ext uri="{FF2B5EF4-FFF2-40B4-BE49-F238E27FC236}">
                    <a16:creationId xmlns:a16="http://schemas.microsoft.com/office/drawing/2014/main" id="{80FB755A-5811-4935-93D0-73FB345898A7}"/>
                  </a:ext>
                </a:extLst>
              </p:cNvPr>
              <p:cNvSpPr txBox="1"/>
              <p:nvPr/>
            </p:nvSpPr>
            <p:spPr>
              <a:xfrm>
                <a:off x="6379151" y="805469"/>
                <a:ext cx="2353456" cy="156897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009" tIns="45339" rIns="22670" bIns="45339" numCol="1" spcCol="1270" anchor="ctr" anchorCtr="0">
                <a:noAutofit/>
              </a:bodyPr>
              <a:lstStyle/>
              <a:p>
                <a:pPr marL="0" lvl="0" indent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700" b="1" kern="1200" dirty="0"/>
                  <a:t>3. 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The </a:t>
                </a:r>
                <a:r>
                  <a:rPr lang="en-US" sz="1700" b="1" kern="1200" dirty="0" err="1">
                    <a:solidFill>
                      <a:prstClr val="black"/>
                    </a:solidFill>
                    <a:latin typeface="+mn-lt"/>
                  </a:rPr>
                  <a:t>palatopharyngeus</a:t>
                </a:r>
                <a:r>
                  <a:rPr lang="en-US" sz="1700" b="1" kern="1200" dirty="0">
                    <a:solidFill>
                      <a:prstClr val="black"/>
                    </a:solidFill>
                    <a:latin typeface="+mn-lt"/>
                  </a:rPr>
                  <a:t> muscles</a:t>
                </a:r>
                <a:r>
                  <a:rPr lang="en-US" sz="1700" kern="1200" dirty="0">
                    <a:solidFill>
                      <a:prstClr val="black"/>
                    </a:solidFill>
                    <a:latin typeface="+mn-lt"/>
                  </a:rPr>
                  <a:t> on both sides also contract so that the palatopharyngeal arches are pulled medially, like side curtains. </a:t>
                </a:r>
                <a:endParaRPr lang="en-GB" sz="17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73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AA44E99-BAFE-4598-8E80-70AABB90FEF1}"/>
              </a:ext>
            </a:extLst>
          </p:cNvPr>
          <p:cNvGrpSpPr/>
          <p:nvPr/>
        </p:nvGrpSpPr>
        <p:grpSpPr>
          <a:xfrm>
            <a:off x="7726030" y="1619116"/>
            <a:ext cx="4065771" cy="2860101"/>
            <a:chOff x="7556500" y="2446888"/>
            <a:chExt cx="4370573" cy="40264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F810EA-9FBE-41FB-AC91-3B2C2853E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6500" y="2446888"/>
              <a:ext cx="4370573" cy="402643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6EE918-ABB4-4D0A-AA38-69D305BCFC41}"/>
                </a:ext>
              </a:extLst>
            </p:cNvPr>
            <p:cNvSpPr/>
            <p:nvPr/>
          </p:nvSpPr>
          <p:spPr>
            <a:xfrm>
              <a:off x="11348185" y="5245768"/>
              <a:ext cx="433137" cy="24063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8D5B1D-87FD-4C84-B22D-DA656823F51F}"/>
                </a:ext>
              </a:extLst>
            </p:cNvPr>
            <p:cNvSpPr/>
            <p:nvPr/>
          </p:nvSpPr>
          <p:spPr>
            <a:xfrm>
              <a:off x="11328935" y="4287725"/>
              <a:ext cx="433137" cy="240632"/>
            </a:xfrm>
            <a:prstGeom prst="rect">
              <a:avLst/>
            </a:prstGeom>
            <a:noFill/>
            <a:ln w="28575">
              <a:solidFill>
                <a:srgbClr val="FFB9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41A328-76F1-41A3-A1B1-B82B92704C74}"/>
              </a:ext>
            </a:extLst>
          </p:cNvPr>
          <p:cNvSpPr txBox="1"/>
          <p:nvPr/>
        </p:nvSpPr>
        <p:spPr>
          <a:xfrm>
            <a:off x="565482" y="1551009"/>
            <a:ext cx="11061035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100" dirty="0">
                <a:latin typeface="+mn-lt"/>
              </a:rPr>
              <a:t>The tongue is a mass of striated muscle covered with mucous membrane.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Its </a:t>
            </a:r>
            <a:r>
              <a:rPr lang="en-US" sz="2100" b="1" dirty="0">
                <a:latin typeface="+mn-lt"/>
              </a:rPr>
              <a:t>anterior 2/3</a:t>
            </a:r>
            <a:r>
              <a:rPr lang="en-US" sz="2100" dirty="0">
                <a:latin typeface="+mn-lt"/>
              </a:rPr>
              <a:t> lies in the mouth (</a:t>
            </a:r>
            <a:r>
              <a:rPr lang="en-US" sz="2100" dirty="0">
                <a:solidFill>
                  <a:srgbClr val="92D050"/>
                </a:solidFill>
                <a:latin typeface="+mn-lt"/>
              </a:rPr>
              <a:t>oral part</a:t>
            </a:r>
            <a:r>
              <a:rPr lang="en-US" sz="2100" dirty="0">
                <a:latin typeface="+mn-lt"/>
              </a:rPr>
              <a:t>).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latin typeface="+mn-lt"/>
              </a:rPr>
              <a:t>Its </a:t>
            </a:r>
            <a:r>
              <a:rPr lang="en-US" sz="2100" b="1" dirty="0">
                <a:latin typeface="+mn-lt"/>
              </a:rPr>
              <a:t>posterior 1/3 </a:t>
            </a:r>
            <a:r>
              <a:rPr lang="en-US" sz="2100" dirty="0">
                <a:latin typeface="+mn-lt"/>
              </a:rPr>
              <a:t>lies in the pharynx (</a:t>
            </a:r>
            <a:r>
              <a:rPr lang="en-US" sz="2100" dirty="0">
                <a:solidFill>
                  <a:srgbClr val="92D050"/>
                </a:solidFill>
                <a:latin typeface="+mn-lt"/>
              </a:rPr>
              <a:t>pharyngeal part</a:t>
            </a:r>
            <a:r>
              <a:rPr lang="en-US" sz="2100" dirty="0">
                <a:latin typeface="+mn-lt"/>
              </a:rPr>
              <a:t>). </a:t>
            </a:r>
          </a:p>
          <a:p>
            <a:pPr marL="3556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100" dirty="0">
                <a:latin typeface="+mn-lt"/>
              </a:rPr>
              <a:t>It is attached </a:t>
            </a: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by muscles</a:t>
            </a:r>
            <a:r>
              <a:rPr lang="en-US" sz="2100" dirty="0">
                <a:latin typeface="+mn-lt"/>
              </a:rPr>
              <a:t>:</a:t>
            </a:r>
          </a:p>
          <a:p>
            <a:pPr marL="723900" lvl="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00" u="sng" dirty="0">
                <a:latin typeface="+mn-lt"/>
              </a:rPr>
              <a:t>Above</a:t>
            </a:r>
            <a:r>
              <a:rPr lang="en-US" sz="2100" dirty="0">
                <a:latin typeface="+mn-lt"/>
              </a:rPr>
              <a:t> to </a:t>
            </a:r>
            <a:r>
              <a:rPr lang="en-US" sz="2100" dirty="0">
                <a:latin typeface="+mn-lt"/>
                <a:sym typeface="Wingdings" panose="05000000000000000000" pitchFamily="2" charset="2"/>
              </a:rPr>
              <a:t> styloid process &amp; soft palate</a:t>
            </a:r>
          </a:p>
          <a:p>
            <a:pPr marL="723900" lvl="3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00" u="sng" dirty="0">
                <a:latin typeface="+mn-lt"/>
                <a:sym typeface="Wingdings" panose="05000000000000000000" pitchFamily="2" charset="2"/>
              </a:rPr>
              <a:t>Below</a:t>
            </a:r>
            <a:r>
              <a:rPr lang="en-US" sz="2100" dirty="0">
                <a:latin typeface="+mn-lt"/>
                <a:sym typeface="Wingdings" panose="05000000000000000000" pitchFamily="2" charset="2"/>
              </a:rPr>
              <a:t> to  mandible and hyoid bone</a:t>
            </a:r>
          </a:p>
          <a:p>
            <a:pPr marL="342900" lvl="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The tongue is essential for several Important </a:t>
            </a:r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Functions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: 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Normal articulation of the jaw,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Manipulation of food,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Swallowing, 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Taste.</a:t>
            </a:r>
          </a:p>
          <a:p>
            <a:pPr marL="91440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Production of normal Speech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D91DF-3D52-410D-927A-8E0187E1CFEF}"/>
              </a:ext>
            </a:extLst>
          </p:cNvPr>
          <p:cNvSpPr txBox="1"/>
          <p:nvPr/>
        </p:nvSpPr>
        <p:spPr>
          <a:xfrm>
            <a:off x="542732" y="320385"/>
            <a:ext cx="470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Oral Cavity</a:t>
            </a:r>
          </a:p>
          <a:p>
            <a:r>
              <a:rPr lang="en-US" sz="3200" b="1" dirty="0">
                <a:latin typeface="+mj-lt"/>
              </a:rPr>
              <a:t>Tongue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FB6E47-F1D1-4161-9D9F-206E0B0B52FC}"/>
              </a:ext>
            </a:extLst>
          </p:cNvPr>
          <p:cNvCxnSpPr/>
          <p:nvPr/>
        </p:nvCxnSpPr>
        <p:spPr>
          <a:xfrm>
            <a:off x="2768600" y="3447436"/>
            <a:ext cx="15621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39CE77-A83E-426F-921F-DF5F0027C315}"/>
              </a:ext>
            </a:extLst>
          </p:cNvPr>
          <p:cNvCxnSpPr/>
          <p:nvPr/>
        </p:nvCxnSpPr>
        <p:spPr>
          <a:xfrm>
            <a:off x="4254500" y="3841136"/>
            <a:ext cx="1224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E8529D-F025-486F-8771-0C339248417B}"/>
              </a:ext>
            </a:extLst>
          </p:cNvPr>
          <p:cNvCxnSpPr/>
          <p:nvPr/>
        </p:nvCxnSpPr>
        <p:spPr>
          <a:xfrm>
            <a:off x="4661268" y="3448907"/>
            <a:ext cx="1116000" cy="0"/>
          </a:xfrm>
          <a:prstGeom prst="line">
            <a:avLst/>
          </a:prstGeom>
          <a:ln w="28575">
            <a:solidFill>
              <a:srgbClr val="FFB9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C9A396-5976-4400-B2D6-8C286471210C}"/>
              </a:ext>
            </a:extLst>
          </p:cNvPr>
          <p:cNvCxnSpPr/>
          <p:nvPr/>
        </p:nvCxnSpPr>
        <p:spPr>
          <a:xfrm>
            <a:off x="2730100" y="3851175"/>
            <a:ext cx="10080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06AB09-252F-4722-A4C2-AFA7295FC6AF}"/>
              </a:ext>
            </a:extLst>
          </p:cNvPr>
          <p:cNvGrpSpPr/>
          <p:nvPr/>
        </p:nvGrpSpPr>
        <p:grpSpPr>
          <a:xfrm>
            <a:off x="7925874" y="4691618"/>
            <a:ext cx="3840527" cy="2001213"/>
            <a:chOff x="7951274" y="4717018"/>
            <a:chExt cx="3840527" cy="2001213"/>
          </a:xfrm>
        </p:grpSpPr>
        <p:pic>
          <p:nvPicPr>
            <p:cNvPr id="2050" name="Picture 2" descr="Image result for styloid process and tongue">
              <a:extLst>
                <a:ext uri="{FF2B5EF4-FFF2-40B4-BE49-F238E27FC236}">
                  <a16:creationId xmlns:a16="http://schemas.microsoft.com/office/drawing/2014/main" id="{6854666A-F9B5-4011-ABED-A098B8480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1274" y="4717018"/>
              <a:ext cx="3840527" cy="2001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098A88-EAB1-4530-86B7-4D39E33E41AF}"/>
                </a:ext>
              </a:extLst>
            </p:cNvPr>
            <p:cNvSpPr/>
            <p:nvPr/>
          </p:nvSpPr>
          <p:spPr>
            <a:xfrm>
              <a:off x="10337277" y="6112042"/>
              <a:ext cx="898099" cy="1478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1F4378-A69E-4ADC-9EBF-A7F92C3627AA}"/>
                </a:ext>
              </a:extLst>
            </p:cNvPr>
            <p:cNvSpPr/>
            <p:nvPr/>
          </p:nvSpPr>
          <p:spPr>
            <a:xfrm>
              <a:off x="10968742" y="5541199"/>
              <a:ext cx="699383" cy="147850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BA4DFF-B19C-427A-97CF-488722C62313}"/>
                </a:ext>
              </a:extLst>
            </p:cNvPr>
            <p:cNvSpPr/>
            <p:nvPr/>
          </p:nvSpPr>
          <p:spPr>
            <a:xfrm>
              <a:off x="9117817" y="4789592"/>
              <a:ext cx="1143783" cy="158327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2649E7-2FB7-40E3-AF3D-337FB339EE8F}"/>
                </a:ext>
              </a:extLst>
            </p:cNvPr>
            <p:cNvSpPr txBox="1"/>
            <p:nvPr/>
          </p:nvSpPr>
          <p:spPr>
            <a:xfrm>
              <a:off x="9817562" y="6389083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67098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D746560-6C8E-4372-A805-28BA346883A3}" vid="{2AE29DC9-2567-485E-890C-97E7A547033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 2</Template>
  <TotalTime>47565</TotalTime>
  <Words>3125</Words>
  <Application>Microsoft Office PowerPoint</Application>
  <PresentationFormat>Widescreen</PresentationFormat>
  <Paragraphs>521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Times New Roman</vt:lpstr>
      <vt:lpstr>Wingdings</vt:lpstr>
      <vt:lpstr>نسق Office</vt:lpstr>
      <vt:lpstr>Oral Cavity, Esophagus And Stomach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Esophagus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Stomach</vt:lpstr>
      <vt:lpstr>Stomach Parts</vt:lpstr>
      <vt:lpstr>PowerPoint Presentation</vt:lpstr>
      <vt:lpstr>Fundus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dell</dc:creator>
  <cp:lastModifiedBy>Jawaher</cp:lastModifiedBy>
  <cp:revision>102</cp:revision>
  <dcterms:created xsi:type="dcterms:W3CDTF">2017-11-21T18:13:31Z</dcterms:created>
  <dcterms:modified xsi:type="dcterms:W3CDTF">2018-07-11T11:06:36Z</dcterms:modified>
</cp:coreProperties>
</file>