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30"/>
  </p:notesMasterIdLst>
  <p:sldIdLst>
    <p:sldId id="273" r:id="rId2"/>
    <p:sldId id="297" r:id="rId3"/>
    <p:sldId id="318" r:id="rId4"/>
    <p:sldId id="300" r:id="rId5"/>
    <p:sldId id="301" r:id="rId6"/>
    <p:sldId id="302" r:id="rId7"/>
    <p:sldId id="334" r:id="rId8"/>
    <p:sldId id="332" r:id="rId9"/>
    <p:sldId id="335" r:id="rId10"/>
    <p:sldId id="313" r:id="rId11"/>
    <p:sldId id="314" r:id="rId12"/>
    <p:sldId id="306" r:id="rId13"/>
    <p:sldId id="307" r:id="rId14"/>
    <p:sldId id="321" r:id="rId15"/>
    <p:sldId id="311" r:id="rId16"/>
    <p:sldId id="316" r:id="rId17"/>
    <p:sldId id="337" r:id="rId18"/>
    <p:sldId id="312" r:id="rId19"/>
    <p:sldId id="338" r:id="rId20"/>
    <p:sldId id="327" r:id="rId21"/>
    <p:sldId id="319" r:id="rId22"/>
    <p:sldId id="309" r:id="rId23"/>
    <p:sldId id="331" r:id="rId24"/>
    <p:sldId id="310" r:id="rId25"/>
    <p:sldId id="308" r:id="rId26"/>
    <p:sldId id="336" r:id="rId27"/>
    <p:sldId id="339" r:id="rId28"/>
    <p:sldId id="298" r:id="rId29"/>
  </p:sldIdLst>
  <p:sldSz cx="12192000" cy="6858000"/>
  <p:notesSz cx="6858000" cy="9144000"/>
  <p:embeddedFontLs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D1"/>
    <a:srgbClr val="9954CC"/>
    <a:srgbClr val="CCFFCC"/>
    <a:srgbClr val="99FF99"/>
    <a:srgbClr val="FFE8AF"/>
    <a:srgbClr val="FED163"/>
    <a:srgbClr val="FF9BCD"/>
    <a:srgbClr val="CC3399"/>
    <a:srgbClr val="00FF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867" autoAdjust="0"/>
  </p:normalViewPr>
  <p:slideViewPr>
    <p:cSldViewPr snapToGrid="0">
      <p:cViewPr varScale="1">
        <p:scale>
          <a:sx n="64" d="100"/>
          <a:sy n="64" d="100"/>
        </p:scale>
        <p:origin x="6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4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3D22-7767-4973-BC1F-07C4EFE3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E8CF-1C18-45CF-8E90-BFF08507942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14EFF-9DFB-4E70-8287-0F6CC42C2C3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53F5B3-C135-4EEB-8351-176A67ED76F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AECF59-367B-4FCF-B8F5-D073927C3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88CFC-0ADD-455C-8C20-03B24A0A9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74FB6AC-0BA0-4CDF-A3F9-29F9E68704B8}" type="slidenum">
              <a:rPr lang="ar-SA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D9F358-F7ED-40C9-B3EF-8E7281551B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556570"/>
      </p:ext>
    </p:extLst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1116-203D-44A1-8A45-1A4BD957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C2164-489E-43BC-9C20-AAAE9CF83DF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D8DA4-EBC0-4361-811C-C706D8251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ACCD7-AD52-4211-AF36-4C1423DD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A816B-39B2-4078-A483-24FC42F0F8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23C25AE-B2A5-4AC5-8EEB-257110E03D1C}" type="slidenum">
              <a:rPr lang="ar-SA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79D17D-E5E8-4822-BC05-054311BC1C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099588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ocs.google.com/presentation/d/1AQvqEvkgZJO5FnOD2fNtB8An-KGRxJA3LnHdgKhAkzI/edit?usp=sharin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m98ja-JwvtRGLQAccss8gTZbZyMOZcoG/view?usp=sharin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hyperlink" Target="https://docs.google.com/forms/d/e/1FAIpQLSe5fXv00313pt-bu_7cteBdzQAoHkhw6R86sJUYg-L2qalpWA/viewform?usp=sf_link" TargetMode="Externa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455965" y="5524746"/>
            <a:ext cx="7758953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US" sz="44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Anatomy of Salivary Glands</a:t>
            </a:r>
            <a:endParaRPr lang="en-GB" sz="5400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3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377261"/>
              <a:ext cx="2946400" cy="496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5C0CDF4-5053-49E1-B28F-F886A386E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98" y="3780381"/>
            <a:ext cx="1564729" cy="13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7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D1B2E73">
            <a:extLst>
              <a:ext uri="{FF2B5EF4-FFF2-40B4-BE49-F238E27FC236}">
                <a16:creationId xmlns:a16="http://schemas.microsoft.com/office/drawing/2014/main" id="{A3A04C83-A568-4CF1-B1FA-F54DB563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30899" r="13725" b="33482"/>
          <a:stretch>
            <a:fillRect/>
          </a:stretch>
        </p:blipFill>
        <p:spPr bwMode="auto">
          <a:xfrm>
            <a:off x="9076623" y="1361803"/>
            <a:ext cx="2886796" cy="262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DA6D92A-8136-40CC-88C6-CE33824B2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299593"/>
              </p:ext>
            </p:extLst>
          </p:nvPr>
        </p:nvGraphicFramePr>
        <p:xfrm>
          <a:off x="532736" y="1210232"/>
          <a:ext cx="8332131" cy="52885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1104">
                  <a:extLst>
                    <a:ext uri="{9D8B030D-6E8A-4147-A177-3AD203B41FA5}">
                      <a16:colId xmlns:a16="http://schemas.microsoft.com/office/drawing/2014/main" val="2535251683"/>
                    </a:ext>
                  </a:extLst>
                </a:gridCol>
                <a:gridCol w="2748415">
                  <a:extLst>
                    <a:ext uri="{9D8B030D-6E8A-4147-A177-3AD203B41FA5}">
                      <a16:colId xmlns:a16="http://schemas.microsoft.com/office/drawing/2014/main" val="3294697220"/>
                    </a:ext>
                  </a:extLst>
                </a:gridCol>
                <a:gridCol w="3762612">
                  <a:extLst>
                    <a:ext uri="{9D8B030D-6E8A-4147-A177-3AD203B41FA5}">
                      <a16:colId xmlns:a16="http://schemas.microsoft.com/office/drawing/2014/main" val="3911497357"/>
                    </a:ext>
                  </a:extLst>
                </a:gridCol>
              </a:tblGrid>
              <a:tr h="442245"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0" i="1" dirty="0"/>
                        <a:t>enter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i="1" dirty="0"/>
                        <a:t>Leave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513581"/>
                  </a:ext>
                </a:extLst>
              </a:tr>
              <a:tr h="549626">
                <a:tc>
                  <a:txBody>
                    <a:bodyPr/>
                    <a:lstStyle/>
                    <a:p>
                      <a:r>
                        <a:rPr lang="en-GB" b="1" dirty="0"/>
                        <a:t>Upper end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0" dirty="0">
                          <a:effectLst/>
                        </a:rPr>
                        <a:t>superficial temporal vein</a:t>
                      </a:r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0" dirty="0">
                          <a:effectLst/>
                        </a:rPr>
                        <a:t>1- superficial temporal artery.   </a:t>
                      </a:r>
                    </a:p>
                    <a:p>
                      <a:r>
                        <a:rPr lang="en-US" altLang="en-US" sz="1800" b="0" dirty="0">
                          <a:effectLst/>
                        </a:rPr>
                        <a:t>2- auriculotemporal nerve                                                           3- temporal branch of facial nerve</a:t>
                      </a:r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458011"/>
                  </a:ext>
                </a:extLst>
              </a:tr>
              <a:tr h="549626">
                <a:tc>
                  <a:txBody>
                    <a:bodyPr/>
                    <a:lstStyle/>
                    <a:p>
                      <a:r>
                        <a:rPr lang="en-GB" b="1" dirty="0"/>
                        <a:t>Lower end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0" dirty="0">
                          <a:effectLst/>
                        </a:rPr>
                        <a:t>1- cervical branch of facial nerve  </a:t>
                      </a:r>
                    </a:p>
                    <a:p>
                      <a:r>
                        <a:rPr lang="en-US" altLang="en-US" sz="1800" b="0" dirty="0">
                          <a:effectLst/>
                        </a:rPr>
                        <a:t>2- retromandibular (posterior facial) vein &amp; its 2 division.</a:t>
                      </a:r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132661"/>
                  </a:ext>
                </a:extLst>
              </a:tr>
              <a:tr h="442245">
                <a:tc>
                  <a:txBody>
                    <a:bodyPr/>
                    <a:lstStyle/>
                    <a:p>
                      <a:r>
                        <a:rPr lang="en-US" altLang="en-US" sz="1800" b="1" dirty="0">
                          <a:effectLst/>
                        </a:rPr>
                        <a:t>Posteromedial surface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0" dirty="0">
                          <a:effectLst/>
                        </a:rPr>
                        <a:t>1-external carotid artery.   </a:t>
                      </a:r>
                    </a:p>
                    <a:p>
                      <a:r>
                        <a:rPr lang="en-US" altLang="en-US" sz="1800" b="0" dirty="0">
                          <a:effectLst/>
                        </a:rPr>
                        <a:t>2-facial nerve</a:t>
                      </a:r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291816"/>
                  </a:ext>
                </a:extLst>
              </a:tr>
              <a:tr h="454827">
                <a:tc>
                  <a:txBody>
                    <a:bodyPr/>
                    <a:lstStyle/>
                    <a:p>
                      <a:r>
                        <a:rPr lang="en-US" altLang="en-US" sz="1800" b="1" dirty="0">
                          <a:effectLst/>
                        </a:rPr>
                        <a:t>Anteromedial surface 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0" dirty="0">
                          <a:effectLst/>
                        </a:rPr>
                        <a:t>maxillary vein</a:t>
                      </a:r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0" dirty="0">
                          <a:effectLst/>
                        </a:rPr>
                        <a:t>maxillary artery</a:t>
                      </a:r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173378"/>
                  </a:ext>
                </a:extLst>
              </a:tr>
              <a:tr h="1044289">
                <a:tc>
                  <a:txBody>
                    <a:bodyPr/>
                    <a:lstStyle/>
                    <a:p>
                      <a:r>
                        <a:rPr lang="en-US" altLang="en-US" sz="1800" b="1" dirty="0">
                          <a:effectLst/>
                        </a:rPr>
                        <a:t>Anterior border 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0" dirty="0">
                          <a:effectLst/>
                        </a:rPr>
                        <a:t>1- zygomatic branch of facial nerve</a:t>
                      </a:r>
                    </a:p>
                    <a:p>
                      <a:r>
                        <a:rPr lang="en-US" altLang="en-US" sz="1800" b="0" dirty="0">
                          <a:effectLst/>
                        </a:rPr>
                        <a:t>2- buccal branch of facial nerve</a:t>
                      </a:r>
                    </a:p>
                    <a:p>
                      <a:r>
                        <a:rPr lang="en-US" altLang="en-US" sz="1800" b="0" dirty="0">
                          <a:effectLst/>
                        </a:rPr>
                        <a:t>3- mandibular branch of facial nerve  </a:t>
                      </a:r>
                    </a:p>
                    <a:p>
                      <a:r>
                        <a:rPr lang="en-US" altLang="en-US" sz="1800" b="0" dirty="0">
                          <a:effectLst/>
                        </a:rPr>
                        <a:t>4- parotid duct.  </a:t>
                      </a:r>
                    </a:p>
                    <a:p>
                      <a:r>
                        <a:rPr lang="en-US" altLang="en-US" sz="1800" b="0" dirty="0">
                          <a:effectLst/>
                        </a:rPr>
                        <a:t>5- transverse facial artery (branch of external carotid artery)</a:t>
                      </a:r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106319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CD3EF588-990C-4DBC-8F62-2D1100ACB52A}"/>
              </a:ext>
            </a:extLst>
          </p:cNvPr>
          <p:cNvSpPr txBox="1">
            <a:spLocks/>
          </p:cNvSpPr>
          <p:nvPr/>
        </p:nvSpPr>
        <p:spPr>
          <a:xfrm>
            <a:off x="532736" y="290041"/>
            <a:ext cx="10515600" cy="920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Structures which enter &amp; leave </a:t>
            </a:r>
            <a:r>
              <a:rPr lang="en-GB" sz="3600" b="1" dirty="0"/>
              <a:t>Parotid Gland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A4E825-18FE-4DA6-B541-CFCA197E09B6}"/>
              </a:ext>
            </a:extLst>
          </p:cNvPr>
          <p:cNvSpPr txBox="1"/>
          <p:nvPr/>
        </p:nvSpPr>
        <p:spPr>
          <a:xfrm>
            <a:off x="9742453" y="392501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6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34D13E3F-C516-4FA9-B6B4-26654A1A8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Parotid Gland</a:t>
            </a:r>
            <a:br>
              <a:rPr lang="en-US" sz="3600" dirty="0"/>
            </a:br>
            <a:r>
              <a:rPr lang="en-US" sz="3600" b="1" dirty="0"/>
              <a:t>Relations</a:t>
            </a:r>
            <a:r>
              <a:rPr lang="en-US" sz="3600" dirty="0"/>
              <a:t>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01B8E7F-3A51-43A0-8211-C0462E336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67290"/>
              </p:ext>
            </p:extLst>
          </p:nvPr>
        </p:nvGraphicFramePr>
        <p:xfrm>
          <a:off x="668804" y="2313378"/>
          <a:ext cx="11112500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8125">
                  <a:extLst>
                    <a:ext uri="{9D8B030D-6E8A-4147-A177-3AD203B41FA5}">
                      <a16:colId xmlns:a16="http://schemas.microsoft.com/office/drawing/2014/main" val="2884340297"/>
                    </a:ext>
                  </a:extLst>
                </a:gridCol>
                <a:gridCol w="3171825">
                  <a:extLst>
                    <a:ext uri="{9D8B030D-6E8A-4147-A177-3AD203B41FA5}">
                      <a16:colId xmlns:a16="http://schemas.microsoft.com/office/drawing/2014/main" val="4238877086"/>
                    </a:ext>
                  </a:extLst>
                </a:gridCol>
                <a:gridCol w="2959100">
                  <a:extLst>
                    <a:ext uri="{9D8B030D-6E8A-4147-A177-3AD203B41FA5}">
                      <a16:colId xmlns:a16="http://schemas.microsoft.com/office/drawing/2014/main" val="3980864101"/>
                    </a:ext>
                  </a:extLst>
                </a:gridCol>
                <a:gridCol w="2203450">
                  <a:extLst>
                    <a:ext uri="{9D8B030D-6E8A-4147-A177-3AD203B41FA5}">
                      <a16:colId xmlns:a16="http://schemas.microsoft.com/office/drawing/2014/main" val="623876638"/>
                    </a:ext>
                  </a:extLst>
                </a:gridCol>
              </a:tblGrid>
              <a:tr h="29784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altLang="en-US" sz="1800" b="0" i="1" dirty="0">
                          <a:latin typeface="+mn-lt"/>
                          <a:cs typeface="Times New Roman" panose="02020603050405020304" pitchFamily="18" charset="0"/>
                        </a:rPr>
                        <a:t>Antero-medial relations</a:t>
                      </a:r>
                      <a:endParaRPr lang="en-GB" b="0" i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altLang="en-US" sz="1800" b="0" i="1" dirty="0" err="1">
                          <a:latin typeface="+mn-lt"/>
                          <a:cs typeface="Times New Roman" panose="02020603050405020304" pitchFamily="18" charset="0"/>
                        </a:rPr>
                        <a:t>Postero</a:t>
                      </a:r>
                      <a:r>
                        <a:rPr lang="en-US" altLang="en-US" sz="1800" b="0" i="1" dirty="0">
                          <a:latin typeface="+mn-lt"/>
                          <a:cs typeface="Times New Roman" panose="02020603050405020304" pitchFamily="18" charset="0"/>
                        </a:rPr>
                        <a:t>-medial relations</a:t>
                      </a:r>
                      <a:endParaRPr lang="en-GB" b="0" i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i="1" dirty="0">
                          <a:effectLst/>
                          <a:cs typeface="Times New Roman" panose="02020603050405020304" pitchFamily="18" charset="0"/>
                        </a:rPr>
                        <a:t>Superficial (lateral) relations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altLang="en-US" sz="1800" b="0" i="1" dirty="0">
                          <a:effectLst/>
                          <a:cs typeface="Times New Roman" panose="02020603050405020304" pitchFamily="18" charset="0"/>
                        </a:rPr>
                        <a:t>Superior relations</a:t>
                      </a:r>
                      <a:endParaRPr lang="en-GB" b="0" i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792969"/>
                  </a:ext>
                </a:extLst>
              </a:tr>
              <a:tr h="1951391">
                <a:tc>
                  <a:txBody>
                    <a:bodyPr/>
                    <a:lstStyle/>
                    <a:p>
                      <a:pPr marL="444500" indent="-3556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Ramus of mandible </a:t>
                      </a:r>
                    </a:p>
                    <a:p>
                      <a:pPr marL="444500" indent="-3556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Temporomandibular joint</a:t>
                      </a:r>
                    </a:p>
                    <a:p>
                      <a:pPr marL="444500" indent="-3556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Medial pterygoid </a:t>
                      </a:r>
                    </a:p>
                    <a:p>
                      <a:pPr marL="444500" indent="-3556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Masseter.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683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mastoid process &amp; attached muscles </a:t>
                      </a:r>
                    </a:p>
                    <a:p>
                      <a:pPr marL="457200" indent="-3683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styloid process &amp; its attached muscles </a:t>
                      </a:r>
                    </a:p>
                    <a:p>
                      <a:pPr marL="457200" indent="-3683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carotid</a:t>
                      </a:r>
                      <a:r>
                        <a:rPr lang="en-US" altLang="en-US" sz="1800" b="1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sheath &amp; its contents  </a:t>
                      </a:r>
                    </a:p>
                    <a:p>
                      <a:pPr marL="457200" indent="-3683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Facial nerve enters gland from its </a:t>
                      </a:r>
                      <a:r>
                        <a:rPr lang="en-US" altLang="en-US" sz="1800" dirty="0" err="1">
                          <a:latin typeface="+mn-lt"/>
                          <a:cs typeface="Times New Roman" panose="02020603050405020304" pitchFamily="18" charset="0"/>
                        </a:rPr>
                        <a:t>postero</a:t>
                      </a: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-medial surface</a:t>
                      </a:r>
                    </a:p>
                    <a:p>
                      <a:pPr marL="457200" indent="-368300">
                        <a:spcBef>
                          <a:spcPts val="600"/>
                        </a:spcBef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latin typeface="+mn-lt"/>
                          <a:cs typeface="Times New Roman" panose="02020603050405020304" pitchFamily="18" charset="0"/>
                        </a:rPr>
                        <a:t>External carotid artery grooves gland at its posteromedial surface, then passes inside it.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5600" indent="-355600">
                        <a:spcBef>
                          <a:spcPts val="600"/>
                        </a:spcBef>
                        <a:buClr>
                          <a:schemeClr val="tx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effectLst/>
                          <a:cs typeface="Times New Roman" panose="02020603050405020304" pitchFamily="18" charset="0"/>
                        </a:rPr>
                        <a:t>Skin, </a:t>
                      </a:r>
                    </a:p>
                    <a:p>
                      <a:pPr marL="355600" indent="-355600">
                        <a:spcBef>
                          <a:spcPts val="600"/>
                        </a:spcBef>
                        <a:buClr>
                          <a:schemeClr val="tx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effectLst/>
                          <a:cs typeface="Times New Roman" panose="02020603050405020304" pitchFamily="18" charset="0"/>
                        </a:rPr>
                        <a:t>Superficial fascia containing platysma &amp; great auricular nerve </a:t>
                      </a:r>
                    </a:p>
                    <a:p>
                      <a:pPr marL="355600" indent="-355600">
                        <a:spcBef>
                          <a:spcPts val="600"/>
                        </a:spcBef>
                        <a:buClr>
                          <a:schemeClr val="tx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effectLst/>
                          <a:cs typeface="Times New Roman" panose="02020603050405020304" pitchFamily="18" charset="0"/>
                        </a:rPr>
                        <a:t>Deep fascia (parotid fascial capsule)   </a:t>
                      </a:r>
                    </a:p>
                    <a:p>
                      <a:pPr marL="355600" indent="-355600">
                        <a:spcBef>
                          <a:spcPts val="600"/>
                        </a:spcBef>
                        <a:buClr>
                          <a:schemeClr val="tx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effectLst/>
                          <a:cs typeface="Times New Roman" panose="02020603050405020304" pitchFamily="18" charset="0"/>
                        </a:rPr>
                        <a:t>Parotid lymph nodes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5600" indent="-355600">
                        <a:spcBef>
                          <a:spcPts val="600"/>
                        </a:spcBef>
                        <a:buClrTx/>
                        <a:buSzPct val="100000"/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effectLst/>
                          <a:cs typeface="Times New Roman" panose="02020603050405020304" pitchFamily="18" charset="0"/>
                        </a:rPr>
                        <a:t>External auditory meatus &amp;</a:t>
                      </a:r>
                    </a:p>
                    <a:p>
                      <a:pPr marL="355600" indent="-355600">
                        <a:spcBef>
                          <a:spcPts val="600"/>
                        </a:spcBef>
                        <a:buClrTx/>
                        <a:buSzPct val="100000"/>
                        <a:buFont typeface="+mj-lt"/>
                        <a:buAutoNum type="arabicPeriod"/>
                      </a:pPr>
                      <a:r>
                        <a:rPr lang="en-US" altLang="en-US" sz="1800" dirty="0">
                          <a:effectLst/>
                          <a:cs typeface="Times New Roman" panose="02020603050405020304" pitchFamily="18" charset="0"/>
                        </a:rPr>
                        <a:t> posterior surface of  temporo-mandibular joint.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48969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FED6F8-E962-4D77-AE3A-28DAF32FC425}"/>
              </a:ext>
            </a:extLst>
          </p:cNvPr>
          <p:cNvCxnSpPr/>
          <p:nvPr/>
        </p:nvCxnSpPr>
        <p:spPr>
          <a:xfrm>
            <a:off x="1248964" y="2969141"/>
            <a:ext cx="1836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9606BA-DCF0-4D45-9BE6-E7769E2A673E}"/>
              </a:ext>
            </a:extLst>
          </p:cNvPr>
          <p:cNvCxnSpPr/>
          <p:nvPr/>
        </p:nvCxnSpPr>
        <p:spPr>
          <a:xfrm>
            <a:off x="1246654" y="3947041"/>
            <a:ext cx="158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79BC67-FBA9-413C-A977-42703910F3DC}"/>
              </a:ext>
            </a:extLst>
          </p:cNvPr>
          <p:cNvCxnSpPr/>
          <p:nvPr/>
        </p:nvCxnSpPr>
        <p:spPr>
          <a:xfrm>
            <a:off x="1259354" y="4289941"/>
            <a:ext cx="82800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DF06A6-5DBF-483F-AA76-A0AEAAFC8A40}"/>
              </a:ext>
            </a:extLst>
          </p:cNvPr>
          <p:cNvCxnSpPr/>
          <p:nvPr/>
        </p:nvCxnSpPr>
        <p:spPr>
          <a:xfrm>
            <a:off x="4027954" y="2969141"/>
            <a:ext cx="15120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903CEDC-D14B-48C2-B591-87FA22F01AD6}"/>
              </a:ext>
            </a:extLst>
          </p:cNvPr>
          <p:cNvCxnSpPr/>
          <p:nvPr/>
        </p:nvCxnSpPr>
        <p:spPr>
          <a:xfrm>
            <a:off x="4047832" y="4826102"/>
            <a:ext cx="108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5CC8F0D-3601-42F9-9620-E6E202BB5FDB}"/>
              </a:ext>
            </a:extLst>
          </p:cNvPr>
          <p:cNvCxnSpPr/>
          <p:nvPr/>
        </p:nvCxnSpPr>
        <p:spPr>
          <a:xfrm>
            <a:off x="4027954" y="3581502"/>
            <a:ext cx="1404000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D3E6EC3-3F64-4B6F-8174-64796D2102AA}"/>
              </a:ext>
            </a:extLst>
          </p:cNvPr>
          <p:cNvGrpSpPr/>
          <p:nvPr/>
        </p:nvGrpSpPr>
        <p:grpSpPr>
          <a:xfrm>
            <a:off x="4948894" y="89451"/>
            <a:ext cx="6553010" cy="2078264"/>
            <a:chOff x="6096000" y="-3116747"/>
            <a:chExt cx="8697784" cy="55721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1C0C924-A075-4E7C-B5B1-47D53D208FCE}"/>
                </a:ext>
              </a:extLst>
            </p:cNvPr>
            <p:cNvGrpSpPr/>
            <p:nvPr/>
          </p:nvGrpSpPr>
          <p:grpSpPr>
            <a:xfrm>
              <a:off x="6096000" y="-3116747"/>
              <a:ext cx="8697784" cy="5572107"/>
              <a:chOff x="-1517650" y="681043"/>
              <a:chExt cx="9937750" cy="4654539"/>
            </a:xfrm>
          </p:grpSpPr>
          <p:pic>
            <p:nvPicPr>
              <p:cNvPr id="20" name="Picture 19" descr="22">
                <a:extLst>
                  <a:ext uri="{FF2B5EF4-FFF2-40B4-BE49-F238E27FC236}">
                    <a16:creationId xmlns:a16="http://schemas.microsoft.com/office/drawing/2014/main" id="{7CAF3DE8-6EBA-441A-BBD6-A24A171457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7" b="17558"/>
              <a:stretch>
                <a:fillRect/>
              </a:stretch>
            </p:blipFill>
            <p:spPr bwMode="auto">
              <a:xfrm>
                <a:off x="-1517650" y="681043"/>
                <a:ext cx="9937750" cy="4654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D3369089-EF61-4F1C-9E3F-6474E9212A68}"/>
                  </a:ext>
                </a:extLst>
              </p:cNvPr>
              <p:cNvCxnSpPr/>
              <p:nvPr/>
            </p:nvCxnSpPr>
            <p:spPr>
              <a:xfrm flipH="1">
                <a:off x="5918200" y="3769499"/>
                <a:ext cx="406400" cy="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F589215-111A-4EA4-86F0-A71DF7D16462}"/>
                  </a:ext>
                </a:extLst>
              </p:cNvPr>
              <p:cNvCxnSpPr/>
              <p:nvPr/>
            </p:nvCxnSpPr>
            <p:spPr>
              <a:xfrm flipH="1">
                <a:off x="6197600" y="4074299"/>
                <a:ext cx="406400" cy="0"/>
              </a:xfrm>
              <a:prstGeom prst="straightConnector1">
                <a:avLst/>
              </a:prstGeom>
              <a:ln w="38100">
                <a:solidFill>
                  <a:srgbClr val="CC33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8D4F450-A3BE-4383-BE2D-E1EAD99D28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04288" y="3194495"/>
                <a:ext cx="720312" cy="76397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405AC47-4A41-4360-8533-24F5B10056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580" y="3518526"/>
                <a:ext cx="1000616" cy="150755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B64827A9-2E7E-4CD3-8414-D40D64E351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274" y="2584243"/>
                <a:ext cx="1678486" cy="94537"/>
              </a:xfrm>
              <a:prstGeom prst="straightConnector1">
                <a:avLst/>
              </a:prstGeom>
              <a:ln w="38100">
                <a:solidFill>
                  <a:srgbClr val="FED16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2FAC505-C0A9-4CBF-9731-502E23659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35625" y="3645496"/>
                <a:ext cx="2193224" cy="628552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8B2D7D8-8BF5-4403-A385-F448E313B2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4971" y="1266644"/>
              <a:ext cx="883655" cy="573103"/>
            </a:xfrm>
            <a:prstGeom prst="straightConnector1">
              <a:avLst/>
            </a:prstGeom>
            <a:ln w="3810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DA1EDE1-7BE5-47DA-A1EC-7F007861FE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0833" y="1643465"/>
              <a:ext cx="578177" cy="392768"/>
            </a:xfrm>
            <a:prstGeom prst="straightConnector1">
              <a:avLst/>
            </a:prstGeom>
            <a:ln w="38100">
              <a:solidFill>
                <a:srgbClr val="CC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4991003-701A-4E8D-8E6D-B0BE905FA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89032" y="1576386"/>
              <a:ext cx="77268" cy="345443"/>
            </a:xfrm>
            <a:prstGeom prst="straightConnector1">
              <a:avLst/>
            </a:prstGeom>
            <a:ln w="38100">
              <a:solidFill>
                <a:srgbClr val="CC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F86056-9868-4081-9796-BB98D91F42E7}"/>
              </a:ext>
            </a:extLst>
          </p:cNvPr>
          <p:cNvCxnSpPr/>
          <p:nvPr/>
        </p:nvCxnSpPr>
        <p:spPr>
          <a:xfrm>
            <a:off x="7098252" y="4833752"/>
            <a:ext cx="1872000" cy="0"/>
          </a:xfrm>
          <a:prstGeom prst="lin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67B5E2-9C92-4B48-B757-A347AD471D2D}"/>
              </a:ext>
            </a:extLst>
          </p:cNvPr>
          <p:cNvCxnSpPr/>
          <p:nvPr/>
        </p:nvCxnSpPr>
        <p:spPr>
          <a:xfrm>
            <a:off x="7065657" y="3852858"/>
            <a:ext cx="1944000" cy="0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409A465-84DB-485A-86B9-4D07115834DC}"/>
              </a:ext>
            </a:extLst>
          </p:cNvPr>
          <p:cNvSpPr txBox="1"/>
          <p:nvPr/>
        </p:nvSpPr>
        <p:spPr>
          <a:xfrm>
            <a:off x="10036375" y="58011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9372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329D53-8F13-4600-9A00-F4C449FCA3D3}"/>
              </a:ext>
            </a:extLst>
          </p:cNvPr>
          <p:cNvGrpSpPr/>
          <p:nvPr/>
        </p:nvGrpSpPr>
        <p:grpSpPr>
          <a:xfrm>
            <a:off x="7168459" y="365125"/>
            <a:ext cx="2643751" cy="1676488"/>
            <a:chOff x="3310268" y="4606091"/>
            <a:chExt cx="3272228" cy="2099509"/>
          </a:xfrm>
        </p:grpSpPr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268" y="4759980"/>
              <a:ext cx="3116336" cy="1945620"/>
            </a:xfrm>
            <a:prstGeom prst="rect">
              <a:avLst/>
            </a:prstGeom>
          </p:spPr>
        </p:pic>
        <p:sp>
          <p:nvSpPr>
            <p:cNvPr id="13" name="مربع نص 12"/>
            <p:cNvSpPr txBox="1"/>
            <p:nvPr/>
          </p:nvSpPr>
          <p:spPr>
            <a:xfrm>
              <a:off x="5810971" y="4606091"/>
              <a:ext cx="771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Extra</a:t>
              </a:r>
              <a:r>
                <a:rPr lang="en-US" dirty="0"/>
                <a:t> </a:t>
              </a:r>
            </a:p>
          </p:txBody>
        </p:sp>
        <p:sp>
          <p:nvSpPr>
            <p:cNvPr id="14" name="مستطيل 13"/>
            <p:cNvSpPr/>
            <p:nvPr/>
          </p:nvSpPr>
          <p:spPr>
            <a:xfrm>
              <a:off x="5144655" y="6176962"/>
              <a:ext cx="629209" cy="270019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مستطيل 14"/>
            <p:cNvSpPr/>
            <p:nvPr/>
          </p:nvSpPr>
          <p:spPr>
            <a:xfrm>
              <a:off x="5511495" y="4998721"/>
              <a:ext cx="995595" cy="247460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مستطيل 16"/>
            <p:cNvSpPr/>
            <p:nvPr/>
          </p:nvSpPr>
          <p:spPr>
            <a:xfrm>
              <a:off x="4230255" y="6400800"/>
              <a:ext cx="890869" cy="304800"/>
            </a:xfrm>
            <a:prstGeom prst="rect">
              <a:avLst/>
            </a:prstGeom>
            <a:noFill/>
            <a:ln w="38100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Parotid Gland</a:t>
            </a:r>
            <a:br>
              <a:rPr lang="en-US" sz="3600" dirty="0"/>
            </a:br>
            <a:r>
              <a:rPr lang="en-US" sz="3200" b="1" dirty="0"/>
              <a:t>Nerve supply </a:t>
            </a:r>
            <a:endParaRPr lang="en-US" sz="36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22280" y="1726729"/>
            <a:ext cx="7012020" cy="4533349"/>
          </a:xfrm>
          <a:solidFill>
            <a:srgbClr val="FFF2D1"/>
          </a:solidFill>
          <a:ln w="28575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 </a:t>
            </a:r>
            <a:r>
              <a:rPr lang="en-US" sz="2000" i="1" dirty="0"/>
              <a:t>Parasympathetic (secretomotor): </a:t>
            </a:r>
          </a:p>
          <a:p>
            <a:pPr marL="533400" indent="-266700">
              <a:lnSpc>
                <a:spcPct val="100000"/>
              </a:lnSpc>
            </a:pPr>
            <a:r>
              <a:rPr lang="en-US" sz="2000" dirty="0"/>
              <a:t>from </a:t>
            </a:r>
            <a:r>
              <a:rPr lang="en-US" sz="2000" b="1" dirty="0"/>
              <a:t>inferior salivary nucleus </a:t>
            </a:r>
            <a:r>
              <a:rPr lang="en-US" sz="2000" dirty="0"/>
              <a:t>(of 9</a:t>
            </a:r>
            <a:r>
              <a:rPr lang="en-US" sz="2000" baseline="30000" dirty="0"/>
              <a:t>th</a:t>
            </a:r>
            <a:r>
              <a:rPr lang="en-US" sz="2000" dirty="0"/>
              <a:t> cranial nerve “glossopharyngeal nerve” in medulla oblongata)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via its branch: </a:t>
            </a:r>
            <a:r>
              <a:rPr lang="en-US" sz="2000" b="1" dirty="0"/>
              <a:t>tympanic</a:t>
            </a:r>
            <a:r>
              <a:rPr lang="en-US" sz="2000" dirty="0"/>
              <a:t> nerve </a:t>
            </a:r>
            <a:r>
              <a:rPr lang="en-US" sz="2000" dirty="0">
                <a:sym typeface="Wingdings" panose="05000000000000000000" pitchFamily="2" charset="2"/>
              </a:rPr>
              <a:t> forms </a:t>
            </a:r>
            <a:r>
              <a:rPr lang="en-US" sz="2000" b="1" dirty="0"/>
              <a:t>tympanic plexus </a:t>
            </a:r>
            <a:r>
              <a:rPr lang="en-US" sz="2000" dirty="0"/>
              <a:t>in middle ear </a:t>
            </a:r>
            <a:r>
              <a:rPr lang="en-US" sz="2000" dirty="0">
                <a:sym typeface="Wingdings" panose="05000000000000000000" pitchFamily="2" charset="2"/>
              </a:rPr>
              <a:t> then via</a:t>
            </a:r>
            <a:r>
              <a:rPr lang="en-US" sz="2000" dirty="0"/>
              <a:t> </a:t>
            </a:r>
            <a:r>
              <a:rPr lang="en-US" sz="2000" b="1" dirty="0"/>
              <a:t>lesser petrosal </a:t>
            </a:r>
            <a:r>
              <a:rPr lang="en-US" sz="2000" dirty="0"/>
              <a:t>nerve (preganglionic fibers) to </a:t>
            </a:r>
            <a:r>
              <a:rPr lang="en-US" sz="2000" b="1" dirty="0" err="1"/>
              <a:t>otic</a:t>
            </a:r>
            <a:r>
              <a:rPr lang="en-US" sz="2000" b="1" dirty="0"/>
              <a:t> ganglion</a:t>
            </a:r>
          </a:p>
          <a:p>
            <a:pPr marL="533400" indent="-266700">
              <a:lnSpc>
                <a:spcPct val="100000"/>
              </a:lnSpc>
            </a:pPr>
            <a:r>
              <a:rPr lang="en-US" sz="2000" dirty="0"/>
              <a:t>The postganglionic fibers running in </a:t>
            </a:r>
            <a:r>
              <a:rPr lang="en-US" sz="2000" b="1" dirty="0"/>
              <a:t>auriculotemporal</a:t>
            </a:r>
            <a:r>
              <a:rPr lang="en-US" sz="2000" dirty="0"/>
              <a:t> nerve supply the parotid gland.</a:t>
            </a:r>
          </a:p>
          <a:p>
            <a:pPr marL="533400" indent="-266700">
              <a:lnSpc>
                <a:spcPct val="100000"/>
              </a:lnSpc>
            </a:pPr>
            <a:r>
              <a:rPr lang="en-US" sz="2000" u="sng" dirty="0" err="1"/>
              <a:t>Otic</a:t>
            </a:r>
            <a:r>
              <a:rPr lang="en-US" sz="2000" u="sng" dirty="0"/>
              <a:t> ganglion</a:t>
            </a:r>
            <a:r>
              <a:rPr lang="en-US" sz="2000" dirty="0"/>
              <a:t>: </a:t>
            </a:r>
            <a:r>
              <a:rPr lang="en-US" altLang="en-US" sz="2000" dirty="0"/>
              <a:t>is a small parasympathetic ganglion that is functionally associated with glossopharyngeal nerve it is located in the infratemporal fossa, just below foramen </a:t>
            </a:r>
            <a:r>
              <a:rPr lang="en-US" altLang="en-US" sz="2000" dirty="0" err="1"/>
              <a:t>ovale</a:t>
            </a:r>
            <a:r>
              <a:rPr lang="en-US" altLang="en-US" sz="2000" dirty="0"/>
              <a:t>, medial to mandibular nerve.</a:t>
            </a:r>
            <a:endParaRPr lang="en-US" sz="2000" dirty="0"/>
          </a:p>
        </p:txBody>
      </p:sp>
      <p:cxnSp>
        <p:nvCxnSpPr>
          <p:cNvPr id="6" name="رابط مستقيم 5"/>
          <p:cNvCxnSpPr/>
          <p:nvPr/>
        </p:nvCxnSpPr>
        <p:spPr>
          <a:xfrm flipH="1">
            <a:off x="1349665" y="3691847"/>
            <a:ext cx="1368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5070763" y="4129640"/>
            <a:ext cx="24840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مجموعة 10"/>
          <p:cNvGrpSpPr/>
          <p:nvPr/>
        </p:nvGrpSpPr>
        <p:grpSpPr>
          <a:xfrm>
            <a:off x="8043872" y="2966582"/>
            <a:ext cx="3795830" cy="3475100"/>
            <a:chOff x="6631708" y="928192"/>
            <a:chExt cx="5209309" cy="5349071"/>
          </a:xfrm>
        </p:grpSpPr>
        <p:pic>
          <p:nvPicPr>
            <p:cNvPr id="4" name="Picture 2" descr="C:\Documents and Settings\Jamila\My Documents\Student Gray\8. Head and neck\F66122-008-f140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708" y="928192"/>
              <a:ext cx="5209309" cy="5349071"/>
            </a:xfrm>
            <a:prstGeom prst="rect">
              <a:avLst/>
            </a:prstGeom>
          </p:spPr>
        </p:pic>
        <p:sp>
          <p:nvSpPr>
            <p:cNvPr id="7" name="مستطيل 6"/>
            <p:cNvSpPr/>
            <p:nvPr/>
          </p:nvSpPr>
          <p:spPr>
            <a:xfrm>
              <a:off x="8248073" y="2456873"/>
              <a:ext cx="591127" cy="20320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ستطيل 9"/>
            <p:cNvSpPr/>
            <p:nvPr/>
          </p:nvSpPr>
          <p:spPr>
            <a:xfrm>
              <a:off x="7878618" y="2747819"/>
              <a:ext cx="1043709" cy="217054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رابط مستقيم 15"/>
          <p:cNvCxnSpPr/>
          <p:nvPr/>
        </p:nvCxnSpPr>
        <p:spPr>
          <a:xfrm flipH="1">
            <a:off x="1438565" y="2784145"/>
            <a:ext cx="2412000" cy="0"/>
          </a:xfrm>
          <a:prstGeom prst="line">
            <a:avLst/>
          </a:prstGeom>
          <a:ln w="3810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2E7B46F0">
            <a:extLst>
              <a:ext uri="{FF2B5EF4-FFF2-40B4-BE49-F238E27FC236}">
                <a16:creationId xmlns:a16="http://schemas.microsoft.com/office/drawing/2014/main" id="{031488A3-0B6A-4117-A8ED-8270C706F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31216" r="38919" b="29794"/>
          <a:stretch>
            <a:fillRect/>
          </a:stretch>
        </p:blipFill>
        <p:spPr bwMode="auto">
          <a:xfrm>
            <a:off x="9615497" y="1276817"/>
            <a:ext cx="2265675" cy="15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52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3A3B046-740E-4E39-BB64-910C3B933D50}"/>
              </a:ext>
            </a:extLst>
          </p:cNvPr>
          <p:cNvSpPr/>
          <p:nvPr/>
        </p:nvSpPr>
        <p:spPr>
          <a:xfrm>
            <a:off x="602470" y="3851255"/>
            <a:ext cx="6904259" cy="950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FDFF931-9DFE-4864-BF4E-9FCA9032A51E}"/>
              </a:ext>
            </a:extLst>
          </p:cNvPr>
          <p:cNvSpPr/>
          <p:nvPr/>
        </p:nvSpPr>
        <p:spPr>
          <a:xfrm>
            <a:off x="602470" y="4848773"/>
            <a:ext cx="6904259" cy="8926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578D658-B45A-4B5F-8AB0-0EBDC6D948CC}"/>
              </a:ext>
            </a:extLst>
          </p:cNvPr>
          <p:cNvSpPr/>
          <p:nvPr/>
        </p:nvSpPr>
        <p:spPr>
          <a:xfrm>
            <a:off x="602470" y="5788370"/>
            <a:ext cx="6904259" cy="943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عنصر نائب للمحتوى 2">
            <a:extLst>
              <a:ext uri="{FF2B5EF4-FFF2-40B4-BE49-F238E27FC236}">
                <a16:creationId xmlns:a16="http://schemas.microsoft.com/office/drawing/2014/main" id="{02756C19-30AE-4023-97D0-8949605BB7AB}"/>
              </a:ext>
            </a:extLst>
          </p:cNvPr>
          <p:cNvSpPr>
            <a:spLocks noGrp="1"/>
          </p:cNvSpPr>
          <p:nvPr/>
        </p:nvSpPr>
        <p:spPr>
          <a:xfrm>
            <a:off x="561825" y="3851255"/>
            <a:ext cx="6904259" cy="29598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i="1" dirty="0"/>
              <a:t>Arterial supply: </a:t>
            </a:r>
          </a:p>
          <a:p>
            <a:pPr marL="533400" indent="-177800"/>
            <a:r>
              <a:rPr lang="en-US" altLang="en-US" sz="2000" b="1" dirty="0">
                <a:cs typeface="Times New Roman" panose="02020603050405020304" pitchFamily="18" charset="0"/>
              </a:rPr>
              <a:t>external carotid artery +</a:t>
            </a:r>
            <a:r>
              <a:rPr lang="en-US" altLang="en-US" sz="2000" dirty="0">
                <a:cs typeface="Times New Roman" panose="02020603050405020304" pitchFamily="18" charset="0"/>
              </a:rPr>
              <a:t> its 2-terminal branches (maxillary artery + superficial temporal artery)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i="1" dirty="0"/>
              <a:t>Venous drainage: </a:t>
            </a:r>
          </a:p>
          <a:p>
            <a:pPr marL="533400" indent="-177800"/>
            <a:r>
              <a:rPr lang="en-US" altLang="en-US" sz="2000" dirty="0">
                <a:cs typeface="Times New Roman" panose="02020603050405020304" pitchFamily="18" charset="0"/>
              </a:rPr>
              <a:t>The 2-veins (maxillary &amp; superficial temporal veins) drain into the </a:t>
            </a:r>
            <a:r>
              <a:rPr lang="en-US" altLang="en-US" sz="2000" b="1" dirty="0">
                <a:cs typeface="Times New Roman" panose="02020603050405020304" pitchFamily="18" charset="0"/>
              </a:rPr>
              <a:t>retromandibular vein</a:t>
            </a:r>
            <a:r>
              <a:rPr lang="en-US" sz="20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i="1" dirty="0"/>
              <a:t>Lymphatic: </a:t>
            </a:r>
          </a:p>
          <a:p>
            <a:pPr marL="533400" indent="-177800"/>
            <a:r>
              <a:rPr lang="en-US" sz="2000" b="1" dirty="0"/>
              <a:t>parotid</a:t>
            </a:r>
            <a:r>
              <a:rPr lang="en-US" sz="2000" dirty="0"/>
              <a:t> lymph nodes which finally drain into </a:t>
            </a:r>
            <a:r>
              <a:rPr lang="en-US" sz="2000" b="1" dirty="0"/>
              <a:t>deep cervical </a:t>
            </a:r>
            <a:r>
              <a:rPr lang="en-US" sz="2000" dirty="0"/>
              <a:t>lymph nodes.</a:t>
            </a:r>
          </a:p>
        </p:txBody>
      </p:sp>
      <p:pic>
        <p:nvPicPr>
          <p:cNvPr id="50" name="Picture 8" descr="583EC544">
            <a:extLst>
              <a:ext uri="{FF2B5EF4-FFF2-40B4-BE49-F238E27FC236}">
                <a16:creationId xmlns:a16="http://schemas.microsoft.com/office/drawing/2014/main" id="{49086675-2604-4107-B5EC-502081F2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16481" r="20059" b="17596"/>
          <a:stretch>
            <a:fillRect/>
          </a:stretch>
        </p:blipFill>
        <p:spPr bwMode="auto">
          <a:xfrm>
            <a:off x="7506729" y="210637"/>
            <a:ext cx="2645699" cy="141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61825" y="2078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Parotid Gland</a:t>
            </a:r>
            <a:br>
              <a:rPr lang="en-US" sz="3600" dirty="0"/>
            </a:br>
            <a:r>
              <a:rPr lang="en-US" sz="3200" b="1" dirty="0"/>
              <a:t>Nerve + Blood supply</a:t>
            </a:r>
            <a:endParaRPr lang="en-US" sz="3600" b="1" dirty="0"/>
          </a:p>
        </p:txBody>
      </p:sp>
      <p:grpSp>
        <p:nvGrpSpPr>
          <p:cNvPr id="18" name="مجموعة 17"/>
          <p:cNvGrpSpPr/>
          <p:nvPr/>
        </p:nvGrpSpPr>
        <p:grpSpPr>
          <a:xfrm>
            <a:off x="7895174" y="1583329"/>
            <a:ext cx="3976025" cy="2728428"/>
            <a:chOff x="7036919" y="694266"/>
            <a:chExt cx="4891176" cy="3970867"/>
          </a:xfrm>
        </p:grpSpPr>
        <p:pic>
          <p:nvPicPr>
            <p:cNvPr id="4" name="Picture 2" descr="C:\Documents and Settings\Jamila\My Documents\Student Gray\8. Head and neck\F66122-008-f056a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4"/>
            <a:stretch/>
          </p:blipFill>
          <p:spPr>
            <a:xfrm>
              <a:off x="7036919" y="694266"/>
              <a:ext cx="4891176" cy="3970867"/>
            </a:xfrm>
            <a:prstGeom prst="rect">
              <a:avLst/>
            </a:prstGeom>
          </p:spPr>
        </p:pic>
        <p:sp>
          <p:nvSpPr>
            <p:cNvPr id="6" name="مستطيل 5"/>
            <p:cNvSpPr/>
            <p:nvPr/>
          </p:nvSpPr>
          <p:spPr>
            <a:xfrm>
              <a:off x="10955868" y="3186348"/>
              <a:ext cx="911012" cy="157216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ستطيل 6"/>
            <p:cNvSpPr/>
            <p:nvPr/>
          </p:nvSpPr>
          <p:spPr>
            <a:xfrm>
              <a:off x="10955868" y="3794848"/>
              <a:ext cx="911012" cy="1675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مجموعة 24"/>
          <p:cNvGrpSpPr/>
          <p:nvPr/>
        </p:nvGrpSpPr>
        <p:grpSpPr>
          <a:xfrm>
            <a:off x="8136757" y="4429625"/>
            <a:ext cx="3684679" cy="2264866"/>
            <a:chOff x="7562850" y="4228238"/>
            <a:chExt cx="3992994" cy="2401162"/>
          </a:xfrm>
        </p:grpSpPr>
        <p:pic>
          <p:nvPicPr>
            <p:cNvPr id="19" name="صورة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4"/>
            <a:stretch/>
          </p:blipFill>
          <p:spPr>
            <a:xfrm>
              <a:off x="7629525" y="4228238"/>
              <a:ext cx="3926319" cy="2401162"/>
            </a:xfrm>
            <a:prstGeom prst="rect">
              <a:avLst/>
            </a:prstGeom>
          </p:spPr>
        </p:pic>
        <p:sp>
          <p:nvSpPr>
            <p:cNvPr id="21" name="مستطيل 20"/>
            <p:cNvSpPr/>
            <p:nvPr/>
          </p:nvSpPr>
          <p:spPr>
            <a:xfrm>
              <a:off x="10251306" y="5057775"/>
              <a:ext cx="553162" cy="171450"/>
            </a:xfrm>
            <a:prstGeom prst="rect">
              <a:avLst/>
            </a:prstGeom>
            <a:noFill/>
            <a:ln w="38100">
              <a:solidFill>
                <a:srgbClr val="B0C2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مستطيل 21"/>
            <p:cNvSpPr/>
            <p:nvPr/>
          </p:nvSpPr>
          <p:spPr>
            <a:xfrm>
              <a:off x="9960131" y="6102711"/>
              <a:ext cx="911012" cy="307613"/>
            </a:xfrm>
            <a:prstGeom prst="rect">
              <a:avLst/>
            </a:prstGeom>
            <a:noFill/>
            <a:ln w="38100">
              <a:solidFill>
                <a:srgbClr val="B0C2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  <p:sp>
          <p:nvSpPr>
            <p:cNvPr id="23" name="مستطيل 22"/>
            <p:cNvSpPr/>
            <p:nvPr/>
          </p:nvSpPr>
          <p:spPr>
            <a:xfrm>
              <a:off x="7562850" y="5948904"/>
              <a:ext cx="911012" cy="307613"/>
            </a:xfrm>
            <a:prstGeom prst="rect">
              <a:avLst/>
            </a:prstGeom>
            <a:noFill/>
            <a:ln w="38100">
              <a:solidFill>
                <a:srgbClr val="B0C2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مربع نص 23"/>
          <p:cNvSpPr txBox="1"/>
          <p:nvPr/>
        </p:nvSpPr>
        <p:spPr>
          <a:xfrm>
            <a:off x="11287590" y="6180114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Extra</a:t>
            </a:r>
            <a:r>
              <a:rPr lang="en-US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47F131-263A-4ACE-973F-00892FE1FF0C}"/>
              </a:ext>
            </a:extLst>
          </p:cNvPr>
          <p:cNvSpPr/>
          <p:nvPr/>
        </p:nvSpPr>
        <p:spPr>
          <a:xfrm>
            <a:off x="602470" y="1497644"/>
            <a:ext cx="6904260" cy="2246769"/>
          </a:xfrm>
          <a:prstGeom prst="rect">
            <a:avLst/>
          </a:prstGeom>
          <a:solidFill>
            <a:srgbClr val="FFF2D1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+mn-lt"/>
              </a:rPr>
              <a:t>Sympathetic</a:t>
            </a:r>
            <a:r>
              <a:rPr lang="en-US" sz="2000" dirty="0">
                <a:latin typeface="+mn-lt"/>
              </a:rPr>
              <a:t>: </a:t>
            </a:r>
          </a:p>
          <a:p>
            <a:pPr marL="533400" indent="-177800" defTabSz="990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from plexus around </a:t>
            </a:r>
            <a:r>
              <a:rPr lang="en-US" sz="2000" b="1" dirty="0">
                <a:latin typeface="+mn-lt"/>
              </a:rPr>
              <a:t>external carotid artery</a:t>
            </a:r>
            <a:r>
              <a:rPr lang="en-US" sz="2000" dirty="0">
                <a:latin typeface="+mn-lt"/>
              </a:rPr>
              <a:t>.</a:t>
            </a:r>
          </a:p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+mn-lt"/>
              </a:rPr>
              <a:t>Sensory supply</a:t>
            </a:r>
            <a:r>
              <a:rPr lang="en-US" sz="2000" dirty="0">
                <a:latin typeface="+mn-lt"/>
              </a:rPr>
              <a:t>:</a:t>
            </a:r>
          </a:p>
          <a:p>
            <a:pPr marL="533400" indent="-177800"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+mn-lt"/>
              </a:rPr>
              <a:t>Auriculo-temporal</a:t>
            </a:r>
            <a:r>
              <a:rPr lang="en-US" altLang="en-US" sz="2000" dirty="0">
                <a:latin typeface="+mn-lt"/>
              </a:rPr>
              <a:t> nerve (a branch of posterior division of </a:t>
            </a:r>
            <a:r>
              <a:rPr lang="en-US" altLang="en-US" sz="2000" b="1" dirty="0">
                <a:latin typeface="+mn-lt"/>
              </a:rPr>
              <a:t>mandibular</a:t>
            </a:r>
            <a:r>
              <a:rPr lang="en-US" altLang="en-US" sz="2000" dirty="0">
                <a:latin typeface="+mn-lt"/>
              </a:rPr>
              <a:t> nerve)</a:t>
            </a: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 ascends from upper end of parotid gland to supply skin of scalp above auricle</a:t>
            </a:r>
            <a:r>
              <a:rPr lang="en-US" altLang="en-US" sz="2000" dirty="0">
                <a:latin typeface="+mn-lt"/>
              </a:rPr>
              <a:t> + </a:t>
            </a:r>
            <a:r>
              <a:rPr lang="en-US" altLang="en-US" sz="2000" b="1" dirty="0">
                <a:latin typeface="+mn-lt"/>
              </a:rPr>
              <a:t>Great auricular </a:t>
            </a:r>
            <a:r>
              <a:rPr lang="en-US" altLang="en-US" sz="2000" dirty="0">
                <a:latin typeface="+mn-lt"/>
              </a:rPr>
              <a:t>nerve. (C2,3 ).</a:t>
            </a:r>
          </a:p>
        </p:txBody>
      </p:sp>
    </p:spTree>
    <p:extLst>
      <p:ext uri="{BB962C8B-B14F-4D97-AF65-F5344CB8AC3E}">
        <p14:creationId xmlns:p14="http://schemas.microsoft.com/office/powerpoint/2010/main" val="3958686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EF29EC6E-199F-4746-96DD-0C84A124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792" y="3596139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3B836047-49D1-4A8D-913B-1BEA8311E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6" y="1143001"/>
            <a:ext cx="57689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</a:pP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C45833BD-5E2E-4D28-9A3A-8F3400DF7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113" y="1865584"/>
            <a:ext cx="652163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u="sng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2-Frey’s Syndrome :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                                                              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it is an interesting complication that sometimes occurs</a:t>
            </a:r>
            <a:r>
              <a:rPr lang="en-US" altLang="en-US" sz="2000" u="sng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after penetrating wounds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of parotid gland.   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When patient eats, beads of perspiration </a:t>
            </a: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t>(sweat)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appear on the skin of parotid.                                                                                 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It is caused by damage to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auriculotemporal &amp; great auricular nerves.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                                                                                                                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During healing, parasympathetic secretory fibers in 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auriculotemporal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nerve grow out and join distal end of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great auricular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nerve (C2,3) supplying skin over parotid.  These fibers  reach  the sweat glands in skin of face  so, </a:t>
            </a:r>
            <a:r>
              <a:rPr lang="en-US" altLang="en-US" sz="2000" u="sng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there is sweating on skin covering  parotid,  instead of salivation during eating.</a:t>
            </a: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6F97FC09-AC53-45C2-8BEE-4264F9FF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Parotid Gland</a:t>
            </a:r>
            <a:br>
              <a:rPr lang="en-US" sz="3600" dirty="0"/>
            </a:br>
            <a:r>
              <a:rPr lang="en-US" sz="3200" b="1" dirty="0"/>
              <a:t>Clinical Notes</a:t>
            </a:r>
            <a:endParaRPr lang="en-US" sz="36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2E22E-8831-4A37-8A08-4D4441E475FF}"/>
              </a:ext>
            </a:extLst>
          </p:cNvPr>
          <p:cNvSpPr/>
          <p:nvPr/>
        </p:nvSpPr>
        <p:spPr>
          <a:xfrm>
            <a:off x="838200" y="1865584"/>
            <a:ext cx="439578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1- Parotid gland infection: Mumps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                                    </a:t>
            </a:r>
          </a:p>
          <a:p>
            <a:pPr>
              <a:spcBef>
                <a:spcPts val="60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Gland  becomes </a:t>
            </a:r>
            <a:r>
              <a:rPr lang="en-US" altLang="en-US" sz="20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swollen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en-US" sz="20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painful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because fascial capsule derived from investing layer of deep cervical fascia is strong and limits the swelling of gland.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85595-5E0B-417E-AC96-49FD34A028C6}"/>
              </a:ext>
            </a:extLst>
          </p:cNvPr>
          <p:cNvSpPr txBox="1"/>
          <p:nvPr/>
        </p:nvSpPr>
        <p:spPr>
          <a:xfrm>
            <a:off x="9742453" y="392501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  <p:sp>
        <p:nvSpPr>
          <p:cNvPr id="11" name="مربع نص 23">
            <a:extLst>
              <a:ext uri="{FF2B5EF4-FFF2-40B4-BE49-F238E27FC236}">
                <a16:creationId xmlns:a16="http://schemas.microsoft.com/office/drawing/2014/main" id="{352550EE-891F-48C0-837A-F46C2980B448}"/>
              </a:ext>
            </a:extLst>
          </p:cNvPr>
          <p:cNvSpPr txBox="1"/>
          <p:nvPr/>
        </p:nvSpPr>
        <p:spPr>
          <a:xfrm>
            <a:off x="3853120" y="5714999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Extra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050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890" y="26617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Submandibular Gland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89" y="1287061"/>
            <a:ext cx="11516013" cy="435133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altLang="en-US" sz="2000" dirty="0"/>
              <a:t>It is a lobulated mass, composed of </a:t>
            </a:r>
            <a:r>
              <a:rPr lang="en-US" altLang="en-US" sz="2000" b="1" dirty="0"/>
              <a:t>serous</a:t>
            </a:r>
            <a:r>
              <a:rPr lang="en-US" altLang="en-US" sz="2000" dirty="0"/>
              <a:t> &amp; </a:t>
            </a:r>
            <a:r>
              <a:rPr lang="en-US" altLang="en-US" sz="2000" b="1" dirty="0"/>
              <a:t>mucous</a:t>
            </a:r>
            <a:r>
              <a:rPr lang="en-US" altLang="en-US" sz="2000" dirty="0"/>
              <a:t> acini, l</a:t>
            </a:r>
            <a:r>
              <a:rPr lang="en-US" sz="2000" dirty="0"/>
              <a:t>ocated deep to the body of the mandible.</a:t>
            </a:r>
          </a:p>
          <a:p>
            <a:pPr>
              <a:buFont typeface="Courier New" charset="0"/>
              <a:buChar char="o"/>
            </a:pPr>
            <a:r>
              <a:rPr lang="en-US" altLang="en-US" sz="2000" dirty="0"/>
              <a:t>It is surrounded by C-T capsule +  dense fascial capsule derived from investing layer of deep cervical fascia.</a:t>
            </a:r>
            <a:endParaRPr lang="en-US" sz="2000" dirty="0"/>
          </a:p>
          <a:p>
            <a:pPr>
              <a:buFont typeface="Courier New" charset="0"/>
              <a:buChar char="o"/>
            </a:pPr>
            <a:r>
              <a:rPr lang="en-US" sz="2000" dirty="0"/>
              <a:t>Formed of two parts:</a:t>
            </a:r>
          </a:p>
          <a:p>
            <a:pPr lvl="1"/>
            <a:r>
              <a:rPr lang="en-US" sz="2000" dirty="0"/>
              <a:t>Large </a:t>
            </a:r>
            <a:r>
              <a:rPr lang="en-US" sz="2000" b="1" dirty="0"/>
              <a:t>Superficial </a:t>
            </a:r>
            <a:r>
              <a:rPr lang="en-US" sz="2000" dirty="0"/>
              <a:t>Part: </a:t>
            </a:r>
            <a:r>
              <a:rPr lang="en-US" altLang="en-US" sz="2000" dirty="0"/>
              <a:t>lies in digastric triangle </a:t>
            </a:r>
            <a:r>
              <a:rPr lang="en-US" altLang="en-US" sz="2000" u="sng" dirty="0"/>
              <a:t>between</a:t>
            </a:r>
            <a:r>
              <a:rPr lang="en-US" altLang="en-US" sz="2000" dirty="0"/>
              <a:t> </a:t>
            </a:r>
            <a:r>
              <a:rPr lang="en-US" altLang="en-US" sz="2000" b="1" dirty="0"/>
              <a:t>mylohyoid</a:t>
            </a:r>
            <a:r>
              <a:rPr lang="en-US" altLang="en-US" sz="2000" dirty="0"/>
              <a:t> &amp;  body of </a:t>
            </a:r>
            <a:r>
              <a:rPr lang="en-US" altLang="en-US" sz="2000" b="1" dirty="0"/>
              <a:t>mandible</a:t>
            </a:r>
            <a:r>
              <a:rPr lang="en-US" altLang="en-US" sz="2000" dirty="0"/>
              <a:t> </a:t>
            </a:r>
            <a:r>
              <a:rPr lang="en-US" altLang="en-US" sz="1050" dirty="0"/>
              <a:t>(superficial to mylohyoid)</a:t>
            </a:r>
            <a:r>
              <a:rPr lang="en-US" altLang="en-US" sz="2000" dirty="0"/>
              <a:t>.</a:t>
            </a:r>
            <a:endParaRPr lang="en-US" sz="2000" dirty="0"/>
          </a:p>
          <a:p>
            <a:pPr lvl="1"/>
            <a:r>
              <a:rPr lang="en-US" sz="2000" dirty="0"/>
              <a:t>Small </a:t>
            </a:r>
            <a:r>
              <a:rPr lang="en-US" sz="2000" b="1" dirty="0"/>
              <a:t>Deep</a:t>
            </a:r>
            <a:r>
              <a:rPr lang="en-US" sz="2000" dirty="0"/>
              <a:t> Part: </a:t>
            </a:r>
            <a:r>
              <a:rPr lang="en-US" altLang="en-US" sz="2000" dirty="0"/>
              <a:t>lies </a:t>
            </a:r>
            <a:r>
              <a:rPr lang="en-US" altLang="en-US" sz="2000" u="sng" dirty="0"/>
              <a:t>deep to</a:t>
            </a:r>
            <a:r>
              <a:rPr lang="en-US" altLang="en-US" sz="2000" dirty="0"/>
              <a:t> </a:t>
            </a:r>
            <a:r>
              <a:rPr lang="en-US" altLang="en-US" sz="2000" b="1" dirty="0"/>
              <a:t>mylohyoid</a:t>
            </a:r>
            <a:r>
              <a:rPr lang="en-US" altLang="en-US" sz="2000" dirty="0"/>
              <a:t> and  </a:t>
            </a:r>
            <a:r>
              <a:rPr lang="en-US" altLang="en-US" sz="2000" u="sng" dirty="0"/>
              <a:t>superficial to</a:t>
            </a:r>
            <a:r>
              <a:rPr lang="en-US" altLang="en-US" sz="2000" dirty="0"/>
              <a:t> </a:t>
            </a:r>
            <a:r>
              <a:rPr lang="en-US" altLang="en-US" sz="2000" b="1" dirty="0"/>
              <a:t>hyoglossus</a:t>
            </a:r>
            <a:r>
              <a:rPr lang="en-US" altLang="en-US" sz="2000" dirty="0"/>
              <a:t>.</a:t>
            </a:r>
            <a:endParaRPr lang="en-US" sz="2000" dirty="0"/>
          </a:p>
          <a:p>
            <a:pPr marL="266700" lvl="1" indent="-266700">
              <a:buFont typeface="Courier New" panose="02070309020205020404" pitchFamily="49" charset="0"/>
              <a:buChar char="o"/>
            </a:pPr>
            <a:r>
              <a:rPr lang="en-US" altLang="en-US" sz="2000" dirty="0"/>
              <a:t>Its deep part is continuous with superficial part  around posterior border of mylohyoid muscle.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09984" y="2706213"/>
            <a:ext cx="216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00045" y="3039326"/>
            <a:ext cx="1656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B1A90D-0AF8-4940-82D1-2FB45D932633}"/>
              </a:ext>
            </a:extLst>
          </p:cNvPr>
          <p:cNvCxnSpPr/>
          <p:nvPr/>
        </p:nvCxnSpPr>
        <p:spPr>
          <a:xfrm flipV="1">
            <a:off x="10287729" y="1559874"/>
            <a:ext cx="1008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CC69BA2-71C1-4046-B2DE-712345962DCC}"/>
              </a:ext>
            </a:extLst>
          </p:cNvPr>
          <p:cNvGrpSpPr/>
          <p:nvPr/>
        </p:nvGrpSpPr>
        <p:grpSpPr>
          <a:xfrm>
            <a:off x="7119215" y="3814469"/>
            <a:ext cx="2688927" cy="2844813"/>
            <a:chOff x="5338300" y="4130916"/>
            <a:chExt cx="2995207" cy="24609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300" y="4130916"/>
              <a:ext cx="2995207" cy="246090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C852555-ABD6-49A4-A8F2-28E80069355B}"/>
                </a:ext>
              </a:extLst>
            </p:cNvPr>
            <p:cNvSpPr/>
            <p:nvPr/>
          </p:nvSpPr>
          <p:spPr>
            <a:xfrm>
              <a:off x="7691891" y="6280380"/>
              <a:ext cx="478074" cy="14029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F93208-C9C1-4ACB-B424-5BE0DE750214}"/>
              </a:ext>
            </a:extLst>
          </p:cNvPr>
          <p:cNvCxnSpPr/>
          <p:nvPr/>
        </p:nvCxnSpPr>
        <p:spPr>
          <a:xfrm flipV="1">
            <a:off x="7385503" y="3039326"/>
            <a:ext cx="1152000" cy="0"/>
          </a:xfrm>
          <a:prstGeom prst="line">
            <a:avLst/>
          </a:prstGeom>
          <a:ln w="28575">
            <a:solidFill>
              <a:srgbClr val="995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231EFC-9FE5-461A-B25C-CDF35ACA3F32}"/>
              </a:ext>
            </a:extLst>
          </p:cNvPr>
          <p:cNvGrpSpPr/>
          <p:nvPr/>
        </p:nvGrpSpPr>
        <p:grpSpPr>
          <a:xfrm>
            <a:off x="9808143" y="3654878"/>
            <a:ext cx="2215759" cy="3004405"/>
            <a:chOff x="8472043" y="3864672"/>
            <a:chExt cx="3551860" cy="27946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DB270D-2D1C-4824-B9B7-EE3503DD5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2043" y="3864672"/>
              <a:ext cx="3551860" cy="279461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FF36EFC-EC28-4A9A-B425-705BA0081123}"/>
                </a:ext>
              </a:extLst>
            </p:cNvPr>
            <p:cNvSpPr/>
            <p:nvPr/>
          </p:nvSpPr>
          <p:spPr>
            <a:xfrm>
              <a:off x="10914969" y="5728864"/>
              <a:ext cx="409635" cy="160752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3F9370-66E1-40FC-894C-9AC0B726BFDF}"/>
              </a:ext>
            </a:extLst>
          </p:cNvPr>
          <p:cNvCxnSpPr/>
          <p:nvPr/>
        </p:nvCxnSpPr>
        <p:spPr>
          <a:xfrm flipV="1">
            <a:off x="7008340" y="2696587"/>
            <a:ext cx="1152000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9A6803-0641-42C5-AE5A-F8B71B289C57}"/>
              </a:ext>
            </a:extLst>
          </p:cNvPr>
          <p:cNvGrpSpPr/>
          <p:nvPr/>
        </p:nvGrpSpPr>
        <p:grpSpPr>
          <a:xfrm>
            <a:off x="507888" y="3999998"/>
            <a:ext cx="4180092" cy="2560298"/>
            <a:chOff x="358803" y="3959768"/>
            <a:chExt cx="4815955" cy="25602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406D78F-9776-49B6-BB0C-BE4083ED970F}"/>
                </a:ext>
              </a:extLst>
            </p:cNvPr>
            <p:cNvGrpSpPr/>
            <p:nvPr/>
          </p:nvGrpSpPr>
          <p:grpSpPr>
            <a:xfrm>
              <a:off x="358803" y="3959768"/>
              <a:ext cx="4815955" cy="2560299"/>
              <a:chOff x="907773" y="4847796"/>
              <a:chExt cx="7052641" cy="306761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773" y="4847796"/>
                <a:ext cx="7052641" cy="3067617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3220276" y="7160039"/>
                <a:ext cx="301487" cy="183667"/>
              </a:xfrm>
              <a:prstGeom prst="rect">
                <a:avLst/>
              </a:prstGeom>
              <a:noFill/>
              <a:ln w="28575"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37543" y="7160039"/>
                <a:ext cx="301487" cy="183667"/>
              </a:xfrm>
              <a:prstGeom prst="rect">
                <a:avLst/>
              </a:prstGeom>
              <a:noFill/>
              <a:ln w="28575"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941982" y="7372923"/>
                <a:ext cx="579781" cy="154264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538867" y="7378285"/>
                <a:ext cx="579781" cy="154264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9AE78F-EB18-4E80-A8B5-23133FBF6781}"/>
                  </a:ext>
                </a:extLst>
              </p:cNvPr>
              <p:cNvSpPr/>
              <p:nvPr/>
            </p:nvSpPr>
            <p:spPr>
              <a:xfrm>
                <a:off x="6968438" y="7420058"/>
                <a:ext cx="735151" cy="376271"/>
              </a:xfrm>
              <a:prstGeom prst="rect">
                <a:avLst/>
              </a:prstGeom>
              <a:noFill/>
              <a:ln w="28575">
                <a:solidFill>
                  <a:srgbClr val="9954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AC23BBD-97D3-4F62-943E-016A6A44D23D}"/>
                </a:ext>
              </a:extLst>
            </p:cNvPr>
            <p:cNvCxnSpPr/>
            <p:nvPr/>
          </p:nvCxnSpPr>
          <p:spPr>
            <a:xfrm flipV="1">
              <a:off x="1078029" y="5937387"/>
              <a:ext cx="154005" cy="384266"/>
            </a:xfrm>
            <a:prstGeom prst="straightConnector1">
              <a:avLst/>
            </a:prstGeom>
            <a:ln w="38100">
              <a:solidFill>
                <a:srgbClr val="FED1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6" name="Picture 4" descr="Related image">
            <a:extLst>
              <a:ext uri="{FF2B5EF4-FFF2-40B4-BE49-F238E27FC236}">
                <a16:creationId xmlns:a16="http://schemas.microsoft.com/office/drawing/2014/main" id="{CE1D1F02-955C-4FD1-A53F-6B247522A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734691" y="3742907"/>
            <a:ext cx="2396214" cy="289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مربع نص 23">
            <a:extLst>
              <a:ext uri="{FF2B5EF4-FFF2-40B4-BE49-F238E27FC236}">
                <a16:creationId xmlns:a16="http://schemas.microsoft.com/office/drawing/2014/main" id="{13A548CE-2B82-4215-BDBE-6B880FAC51C0}"/>
              </a:ext>
            </a:extLst>
          </p:cNvPr>
          <p:cNvSpPr txBox="1"/>
          <p:nvPr/>
        </p:nvSpPr>
        <p:spPr>
          <a:xfrm>
            <a:off x="5155428" y="6305652"/>
            <a:ext cx="7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Extra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242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F4AEA6-8572-4632-B2D9-78CE4EA61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646696"/>
              </p:ext>
            </p:extLst>
          </p:nvPr>
        </p:nvGraphicFramePr>
        <p:xfrm>
          <a:off x="666751" y="1452900"/>
          <a:ext cx="8026400" cy="490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613">
                  <a:extLst>
                    <a:ext uri="{9D8B030D-6E8A-4147-A177-3AD203B41FA5}">
                      <a16:colId xmlns:a16="http://schemas.microsoft.com/office/drawing/2014/main" val="4261595966"/>
                    </a:ext>
                  </a:extLst>
                </a:gridCol>
                <a:gridCol w="5596787">
                  <a:extLst>
                    <a:ext uri="{9D8B030D-6E8A-4147-A177-3AD203B41FA5}">
                      <a16:colId xmlns:a16="http://schemas.microsoft.com/office/drawing/2014/main" val="134689364"/>
                    </a:ext>
                  </a:extLst>
                </a:gridCol>
              </a:tblGrid>
              <a:tr h="44677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Superficial part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029215"/>
                  </a:ext>
                </a:extLst>
              </a:tr>
              <a:tr h="412403">
                <a:tc>
                  <a:txBody>
                    <a:bodyPr/>
                    <a:lstStyle/>
                    <a:p>
                      <a:r>
                        <a:rPr lang="en-GB" sz="1800" b="0" i="1" dirty="0"/>
                        <a:t>Anteriorly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/>
                        <a:t>anterior belly of </a:t>
                      </a:r>
                      <a:r>
                        <a:rPr lang="en-US" altLang="en-US" sz="1800" b="1" dirty="0"/>
                        <a:t>digastric</a:t>
                      </a:r>
                      <a:r>
                        <a:rPr lang="en-US" altLang="en-US" sz="1800" dirty="0"/>
                        <a:t> </a:t>
                      </a:r>
                      <a:endParaRPr lang="en-US" altLang="en-US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977897"/>
                  </a:ext>
                </a:extLst>
              </a:tr>
              <a:tr h="412403">
                <a:tc>
                  <a:txBody>
                    <a:bodyPr/>
                    <a:lstStyle/>
                    <a:p>
                      <a:r>
                        <a:rPr lang="en-GB" sz="1800" b="0" i="1" dirty="0"/>
                        <a:t>Posteriorly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800" u="none" dirty="0">
                          <a:solidFill>
                            <a:schemeClr val="tx1"/>
                          </a:solidFill>
                        </a:rPr>
                        <a:t>posterior belly of </a:t>
                      </a:r>
                      <a:r>
                        <a:rPr lang="en-GB" altLang="en-US" sz="1800" b="1" u="none" dirty="0">
                          <a:solidFill>
                            <a:schemeClr val="tx1"/>
                          </a:solidFill>
                        </a:rPr>
                        <a:t>digastric</a:t>
                      </a:r>
                      <a:r>
                        <a:rPr lang="en-GB" altLang="en-US" sz="1800" u="none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en-GB" altLang="en-US" sz="1800" b="1" u="none" dirty="0">
                          <a:solidFill>
                            <a:schemeClr val="tx1"/>
                          </a:solidFill>
                        </a:rPr>
                        <a:t>stylohyoid</a:t>
                      </a:r>
                      <a:r>
                        <a:rPr lang="en-GB" altLang="en-US" sz="1800" u="none" dirty="0">
                          <a:solidFill>
                            <a:schemeClr val="tx1"/>
                          </a:solidFill>
                        </a:rPr>
                        <a:t> muscle.</a:t>
                      </a:r>
                      <a:endParaRPr lang="en-US" altLang="en-US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728882"/>
                  </a:ext>
                </a:extLst>
              </a:tr>
              <a:tr h="412403">
                <a:tc>
                  <a:txBody>
                    <a:bodyPr/>
                    <a:lstStyle/>
                    <a:p>
                      <a:r>
                        <a:rPr lang="en-GB" sz="1800" b="0" i="1" dirty="0"/>
                        <a:t>Medially (deep)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u="none" dirty="0">
                          <a:solidFill>
                            <a:schemeClr val="tx1"/>
                          </a:solidFill>
                        </a:rPr>
                        <a:t>mylohyoid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811863"/>
                  </a:ext>
                </a:extLst>
              </a:tr>
              <a:tr h="412403">
                <a:tc>
                  <a:txBody>
                    <a:bodyPr/>
                    <a:lstStyle/>
                    <a:p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</a:rPr>
                        <a:t>Laterally</a:t>
                      </a:r>
                      <a:endParaRPr lang="en-GB" sz="18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it lies in contact with </a:t>
                      </a:r>
                      <a:r>
                        <a:rPr lang="en-US" altLang="en-US" sz="1800" b="1" u="none" dirty="0">
                          <a:solidFill>
                            <a:schemeClr val="tx1"/>
                          </a:solidFill>
                        </a:rPr>
                        <a:t>submandibular fossa </a:t>
                      </a:r>
                      <a:r>
                        <a:rPr lang="en-US" altLang="en-US" sz="1800" u="none" dirty="0">
                          <a:solidFill>
                            <a:schemeClr val="tx1"/>
                          </a:solidFill>
                        </a:rPr>
                        <a:t>on medial surface of mandible.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57788"/>
                  </a:ext>
                </a:extLst>
              </a:tr>
              <a:tr h="2577518">
                <a:tc>
                  <a:txBody>
                    <a:bodyPr/>
                    <a:lstStyle/>
                    <a:p>
                      <a:r>
                        <a:rPr lang="en-US" altLang="en-US" sz="1800" b="0" i="1" dirty="0" err="1">
                          <a:solidFill>
                            <a:schemeClr val="tx1"/>
                          </a:solidFill>
                        </a:rPr>
                        <a:t>Inferolaterally</a:t>
                      </a:r>
                      <a:r>
                        <a:rPr lang="en-US" altLang="en-US" sz="1800" b="0" i="1" dirty="0">
                          <a:solidFill>
                            <a:schemeClr val="tx1"/>
                          </a:solidFill>
                        </a:rPr>
                        <a:t> (superficial) </a:t>
                      </a:r>
                      <a:endParaRPr lang="en-GB" sz="18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skin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superficial fascia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platysma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investing layer of deep cervical fascia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submandibular lymph nodes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                                         -it is crossed by 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facial vein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 &amp;  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cervical branch of facial nerve.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facial artery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 ascends into digastric triangle, it 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deeply grooves posterior end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of the gland,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 then passes between lateral surface of gland &amp; the bone 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to reach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1800" u="sng" dirty="0">
                          <a:solidFill>
                            <a:schemeClr val="tx1"/>
                          </a:solidFill>
                        </a:rPr>
                        <a:t>base of mandible</a:t>
                      </a:r>
                      <a:r>
                        <a:rPr lang="en-US" altLang="en-US" sz="1800" dirty="0">
                          <a:solidFill>
                            <a:schemeClr val="tx1"/>
                          </a:solidFill>
                        </a:rPr>
                        <a:t> where it pierces deep fascia to ascend to face.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30970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873F57A-2398-41B6-888A-987B6D106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1707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Submandibular Gland</a:t>
            </a:r>
            <a:br>
              <a:rPr lang="en-US" sz="3600" dirty="0"/>
            </a:br>
            <a:r>
              <a:rPr lang="en-US" sz="3200" b="1" dirty="0"/>
              <a:t>Relations</a:t>
            </a:r>
            <a:r>
              <a:rPr lang="en-US" sz="3200" dirty="0"/>
              <a:t> </a:t>
            </a:r>
            <a:endParaRPr lang="en-US" sz="3600" dirty="0"/>
          </a:p>
        </p:txBody>
      </p:sp>
      <p:pic>
        <p:nvPicPr>
          <p:cNvPr id="7" name="Picture 4" descr="230A977F">
            <a:extLst>
              <a:ext uri="{FF2B5EF4-FFF2-40B4-BE49-F238E27FC236}">
                <a16:creationId xmlns:a16="http://schemas.microsoft.com/office/drawing/2014/main" id="{F3B34E1C-1A05-4088-9143-1969CA3F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t="38766" r="8481" b="36317"/>
          <a:stretch>
            <a:fillRect/>
          </a:stretch>
        </p:blipFill>
        <p:spPr bwMode="auto">
          <a:xfrm>
            <a:off x="8848844" y="3508513"/>
            <a:ext cx="3093848" cy="28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F0DDA5-3B02-4F79-A67B-C5AFB4E9FE94}"/>
              </a:ext>
            </a:extLst>
          </p:cNvPr>
          <p:cNvSpPr txBox="1"/>
          <p:nvPr/>
        </p:nvSpPr>
        <p:spPr>
          <a:xfrm>
            <a:off x="9742453" y="392501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3147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CDFC46-2EBF-4E64-AC72-8E8DD0F83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758595"/>
              </p:ext>
            </p:extLst>
          </p:nvPr>
        </p:nvGraphicFramePr>
        <p:xfrm>
          <a:off x="760679" y="2002757"/>
          <a:ext cx="5950443" cy="3284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5854">
                  <a:extLst>
                    <a:ext uri="{9D8B030D-6E8A-4147-A177-3AD203B41FA5}">
                      <a16:colId xmlns:a16="http://schemas.microsoft.com/office/drawing/2014/main" val="4261595966"/>
                    </a:ext>
                  </a:extLst>
                </a:gridCol>
                <a:gridCol w="4154589">
                  <a:extLst>
                    <a:ext uri="{9D8B030D-6E8A-4147-A177-3AD203B41FA5}">
                      <a16:colId xmlns:a16="http://schemas.microsoft.com/office/drawing/2014/main" val="134689364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Deep part </a:t>
                      </a:r>
                    </a:p>
                  </a:txBody>
                  <a:tcPr>
                    <a:solidFill>
                      <a:srgbClr val="FF9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029215"/>
                  </a:ext>
                </a:extLst>
              </a:tr>
              <a:tr h="612140">
                <a:tc>
                  <a:txBody>
                    <a:bodyPr/>
                    <a:lstStyle/>
                    <a:p>
                      <a:r>
                        <a:rPr lang="en-US" altLang="en-US" sz="2000" b="0" i="1" dirty="0">
                          <a:solidFill>
                            <a:schemeClr val="tx1"/>
                          </a:solidFill>
                        </a:rPr>
                        <a:t>Medially (deep) </a:t>
                      </a:r>
                      <a:endParaRPr lang="en-GB" sz="20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</a:rPr>
                        <a:t>hyoglossus</a:t>
                      </a:r>
                      <a:r>
                        <a:rPr lang="en-US" altLang="en-US" sz="2000" dirty="0"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</a:rPr>
                        <a:t>styloglossus</a:t>
                      </a:r>
                      <a:r>
                        <a:rPr lang="en-US" altLang="en-US" sz="2000" dirty="0">
                          <a:solidFill>
                            <a:schemeClr val="tx1"/>
                          </a:solidFill>
                        </a:rPr>
                        <a:t>. </a:t>
                      </a:r>
                      <a:endParaRPr lang="en-US" altLang="en-US" sz="2000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012090"/>
                  </a:ext>
                </a:extLst>
              </a:tr>
              <a:tr h="612140">
                <a:tc>
                  <a:txBody>
                    <a:bodyPr/>
                    <a:lstStyle/>
                    <a:p>
                      <a:r>
                        <a:rPr lang="en-US" altLang="en-US" sz="2000" b="0" i="1" dirty="0">
                          <a:solidFill>
                            <a:schemeClr val="tx1"/>
                          </a:solidFill>
                        </a:rPr>
                        <a:t>Laterally (superficial) </a:t>
                      </a:r>
                      <a:endParaRPr lang="en-GB" sz="20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</a:rPr>
                        <a:t>mylohyoid</a:t>
                      </a:r>
                      <a:r>
                        <a:rPr lang="en-US" altLang="en-US" sz="2000" dirty="0">
                          <a:solidFill>
                            <a:schemeClr val="tx1"/>
                          </a:solidFill>
                        </a:rPr>
                        <a:t> &amp;  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</a:rPr>
                        <a:t>superficial</a:t>
                      </a:r>
                      <a:r>
                        <a:rPr lang="en-US" altLang="en-US" sz="2000" dirty="0">
                          <a:solidFill>
                            <a:schemeClr val="tx1"/>
                          </a:solidFill>
                        </a:rPr>
                        <a:t> part of gland.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867589"/>
                  </a:ext>
                </a:extLst>
              </a:tr>
              <a:tr h="612140">
                <a:tc>
                  <a:txBody>
                    <a:bodyPr/>
                    <a:lstStyle/>
                    <a:p>
                      <a:r>
                        <a:rPr lang="en-US" altLang="en-US" sz="2000" b="0" i="1" dirty="0">
                          <a:solidFill>
                            <a:schemeClr val="tx1"/>
                          </a:solidFill>
                        </a:rPr>
                        <a:t>Superiorly</a:t>
                      </a:r>
                      <a:endParaRPr lang="en-GB" sz="20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</a:rPr>
                        <a:t>lingual</a:t>
                      </a:r>
                      <a:r>
                        <a:rPr lang="en-US" altLang="en-US" sz="2000" dirty="0">
                          <a:solidFill>
                            <a:schemeClr val="tx1"/>
                          </a:solidFill>
                        </a:rPr>
                        <a:t> nerve &amp; 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</a:rPr>
                        <a:t>submandibular</a:t>
                      </a:r>
                      <a:r>
                        <a:rPr lang="en-US" altLang="en-US" sz="2000" dirty="0">
                          <a:solidFill>
                            <a:schemeClr val="tx1"/>
                          </a:solidFill>
                        </a:rPr>
                        <a:t> ganglion.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619394"/>
                  </a:ext>
                </a:extLst>
              </a:tr>
              <a:tr h="658500">
                <a:tc>
                  <a:txBody>
                    <a:bodyPr/>
                    <a:lstStyle/>
                    <a:p>
                      <a:r>
                        <a:rPr lang="en-US" altLang="en-US" sz="2000" b="0" i="1" dirty="0">
                          <a:solidFill>
                            <a:schemeClr val="tx1"/>
                          </a:solidFill>
                        </a:rPr>
                        <a:t>Inferiorly</a:t>
                      </a:r>
                      <a:endParaRPr lang="en-GB" sz="20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</a:rPr>
                        <a:t>hypoglossal</a:t>
                      </a:r>
                      <a:r>
                        <a:rPr lang="en-US" altLang="en-US" sz="2000" dirty="0">
                          <a:solidFill>
                            <a:schemeClr val="tx1"/>
                          </a:solidFill>
                        </a:rPr>
                        <a:t> nerve.</a:t>
                      </a:r>
                      <a:endParaRPr lang="en-US" altLang="en-US" sz="2000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150608"/>
                  </a:ext>
                </a:extLst>
              </a:tr>
            </a:tbl>
          </a:graphicData>
        </a:graphic>
      </p:graphicFrame>
      <p:pic>
        <p:nvPicPr>
          <p:cNvPr id="5" name="Picture 4" descr="87452DD">
            <a:extLst>
              <a:ext uri="{FF2B5EF4-FFF2-40B4-BE49-F238E27FC236}">
                <a16:creationId xmlns:a16="http://schemas.microsoft.com/office/drawing/2014/main" id="{D50557D2-9085-4A8D-95C9-A1BCD0E6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60648" r="3665" b="1648"/>
          <a:stretch>
            <a:fillRect/>
          </a:stretch>
        </p:blipFill>
        <p:spPr bwMode="auto">
          <a:xfrm>
            <a:off x="7681842" y="3884757"/>
            <a:ext cx="3682448" cy="258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55">
            <a:extLst>
              <a:ext uri="{FF2B5EF4-FFF2-40B4-BE49-F238E27FC236}">
                <a16:creationId xmlns:a16="http://schemas.microsoft.com/office/drawing/2014/main" id="{AAA6064A-E718-4E31-B74F-30AA287F7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1315" r="7982" b="53938"/>
          <a:stretch>
            <a:fillRect/>
          </a:stretch>
        </p:blipFill>
        <p:spPr bwMode="auto">
          <a:xfrm>
            <a:off x="7614811" y="1191843"/>
            <a:ext cx="3816510" cy="262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927C78-29F1-4824-94C2-1CF4CE927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1707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Submandibular Gland</a:t>
            </a:r>
            <a:br>
              <a:rPr lang="en-US" sz="3600" dirty="0"/>
            </a:br>
            <a:r>
              <a:rPr lang="en-US" sz="3200" b="1" dirty="0"/>
              <a:t>Relations</a:t>
            </a:r>
            <a:r>
              <a:rPr lang="en-US" sz="3200" dirty="0"/>
              <a:t> 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877ED-87E6-4443-AEF0-83D14D2ECB83}"/>
              </a:ext>
            </a:extLst>
          </p:cNvPr>
          <p:cNvSpPr txBox="1"/>
          <p:nvPr/>
        </p:nvSpPr>
        <p:spPr>
          <a:xfrm>
            <a:off x="9742453" y="392501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1496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63" y="3366317"/>
            <a:ext cx="11366851" cy="356858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/>
              <a:t>The duct emerges from the </a:t>
            </a:r>
            <a:r>
              <a:rPr lang="en-US" sz="2000" i="1" dirty="0"/>
              <a:t>anterior</a:t>
            </a:r>
            <a:r>
              <a:rPr lang="en-US" sz="2000" dirty="0"/>
              <a:t> end of the </a:t>
            </a:r>
            <a:r>
              <a:rPr lang="en-US" sz="2000" i="1" dirty="0"/>
              <a:t>deep</a:t>
            </a:r>
            <a:r>
              <a:rPr lang="en-US" sz="2000" dirty="0"/>
              <a:t> part of the gland. </a:t>
            </a:r>
          </a:p>
          <a:p>
            <a:pPr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/>
              <a:t>It passes forward along the side of the tongue, </a:t>
            </a:r>
            <a:r>
              <a:rPr lang="en-US" sz="2000" i="1" dirty="0"/>
              <a:t>under</a:t>
            </a:r>
            <a:r>
              <a:rPr lang="en-US" sz="2000" dirty="0"/>
              <a:t> the mucous membrane of the floor of the mouth. </a:t>
            </a:r>
          </a:p>
          <a:p>
            <a:pPr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/>
              <a:t>It is </a:t>
            </a:r>
            <a:r>
              <a:rPr lang="en-US" sz="2000" u="sng" dirty="0"/>
              <a:t>crossed laterally</a:t>
            </a:r>
            <a:r>
              <a:rPr lang="en-US" sz="2000" dirty="0"/>
              <a:t> by the </a:t>
            </a:r>
            <a:r>
              <a:rPr lang="en-US" sz="2000" b="1" dirty="0"/>
              <a:t>lingual </a:t>
            </a:r>
            <a:r>
              <a:rPr lang="en-US" sz="2000" dirty="0"/>
              <a:t>nerve, </a:t>
            </a:r>
            <a:r>
              <a:rPr lang="en-GB" sz="2000" dirty="0"/>
              <a:t>then lies </a:t>
            </a:r>
            <a:r>
              <a:rPr lang="en-GB" sz="2000" i="1" dirty="0"/>
              <a:t>between</a:t>
            </a:r>
            <a:r>
              <a:rPr lang="en-GB" sz="2000" dirty="0"/>
              <a:t> </a:t>
            </a:r>
            <a:r>
              <a:rPr lang="en-GB" sz="2000" b="1" dirty="0"/>
              <a:t>sublingual</a:t>
            </a:r>
            <a:r>
              <a:rPr lang="en-GB" sz="2000" dirty="0"/>
              <a:t> gland &amp; </a:t>
            </a:r>
            <a:r>
              <a:rPr lang="en-GB" sz="2000" b="1" dirty="0"/>
              <a:t>genioglossus</a:t>
            </a:r>
            <a:r>
              <a:rPr lang="en-GB" sz="2000" dirty="0"/>
              <a:t> muscle.</a:t>
            </a:r>
            <a:endParaRPr lang="en-US" sz="2000" dirty="0"/>
          </a:p>
          <a:p>
            <a:pPr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/>
              <a:t>It opens into floor of  mouth on the summit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 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(highest point) </a:t>
            </a:r>
            <a:r>
              <a:rPr lang="en-US" sz="2000" dirty="0"/>
              <a:t>of a small sublingual papilla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(the sublingual caruncle*)</a:t>
            </a:r>
            <a:r>
              <a:rPr lang="en-US" sz="1600" dirty="0"/>
              <a:t>,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/>
              <a:t>which lies at the side of the </a:t>
            </a:r>
            <a:r>
              <a:rPr lang="en-US" sz="2000" b="1" dirty="0"/>
              <a:t>frenulum</a:t>
            </a:r>
            <a:r>
              <a:rPr lang="en-US" sz="2000" dirty="0"/>
              <a:t> of the tongue.</a:t>
            </a:r>
          </a:p>
          <a:p>
            <a:pPr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>
                <a:solidFill>
                  <a:srgbClr val="FF0000"/>
                </a:solidFill>
              </a:rPr>
              <a:t>Clinically, it is important to remember that the submandibular duct can be palpated through the floor of the mouth alongside the tongue. </a:t>
            </a:r>
          </a:p>
          <a:p>
            <a:pPr>
              <a:buClr>
                <a:schemeClr val="tx1"/>
              </a:buClr>
              <a:buFont typeface="Courier New" charset="0"/>
              <a:buChar char="o"/>
            </a:pPr>
            <a:r>
              <a:rPr lang="en-US" sz="2000" dirty="0">
                <a:solidFill>
                  <a:srgbClr val="FF0000"/>
                </a:solidFill>
              </a:rPr>
              <a:t>Saliva can usually be seen emerging from the orifice of the duct.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*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Sublingual caruncle: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an eminence on either side of the frenulum of the tongue, on which the major duct of the sublingual gland and the duct of the submandibular gland open.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789016" y="4461778"/>
            <a:ext cx="1404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841840" y="5137909"/>
            <a:ext cx="2448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ABD0788-00EC-48CB-AA00-526A44179A3A}"/>
              </a:ext>
            </a:extLst>
          </p:cNvPr>
          <p:cNvGrpSpPr/>
          <p:nvPr/>
        </p:nvGrpSpPr>
        <p:grpSpPr>
          <a:xfrm>
            <a:off x="4027448" y="947064"/>
            <a:ext cx="4041378" cy="2264553"/>
            <a:chOff x="7457739" y="556592"/>
            <a:chExt cx="4681332" cy="37286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" t="2913" r="3547"/>
            <a:stretch/>
          </p:blipFill>
          <p:spPr>
            <a:xfrm>
              <a:off x="7457739" y="556592"/>
              <a:ext cx="4681332" cy="372861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1278853" y="2923222"/>
              <a:ext cx="562257" cy="137160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550624" y="3460637"/>
              <a:ext cx="833072" cy="14630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605288" y="3253348"/>
              <a:ext cx="858080" cy="149646"/>
            </a:xfrm>
            <a:prstGeom prst="rect">
              <a:avLst/>
            </a:prstGeom>
            <a:noFill/>
            <a:ln w="19050">
              <a:solidFill>
                <a:srgbClr val="9954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6704" y="1977886"/>
              <a:ext cx="735496" cy="160129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81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Submandibular Gland</a:t>
            </a:r>
            <a:br>
              <a:rPr lang="en-US" sz="3600" dirty="0"/>
            </a:br>
            <a:r>
              <a:rPr lang="en-US" sz="3200" b="1" dirty="0"/>
              <a:t>Submandibular Duct</a:t>
            </a:r>
            <a:endParaRPr lang="en-US" sz="36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2C72AB-F7AD-4170-9EC8-A1EF0DC2DBC7}"/>
              </a:ext>
            </a:extLst>
          </p:cNvPr>
          <p:cNvCxnSpPr/>
          <p:nvPr/>
        </p:nvCxnSpPr>
        <p:spPr>
          <a:xfrm>
            <a:off x="10050116" y="4855478"/>
            <a:ext cx="1548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91619F-189B-40FC-836D-8297CF4A2CE8}"/>
              </a:ext>
            </a:extLst>
          </p:cNvPr>
          <p:cNvCxnSpPr/>
          <p:nvPr/>
        </p:nvCxnSpPr>
        <p:spPr>
          <a:xfrm>
            <a:off x="7180625" y="4451839"/>
            <a:ext cx="1692000" cy="0"/>
          </a:xfrm>
          <a:prstGeom prst="line">
            <a:avLst/>
          </a:prstGeom>
          <a:ln w="28575">
            <a:solidFill>
              <a:srgbClr val="995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AE0803-A15B-46E5-91E2-B209B3599991}"/>
              </a:ext>
            </a:extLst>
          </p:cNvPr>
          <p:cNvGrpSpPr/>
          <p:nvPr/>
        </p:nvGrpSpPr>
        <p:grpSpPr>
          <a:xfrm>
            <a:off x="8040255" y="1013528"/>
            <a:ext cx="3539347" cy="2264553"/>
            <a:chOff x="7248249" y="4406368"/>
            <a:chExt cx="4872631" cy="23169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" t="2566" r="6897" b="8291"/>
            <a:stretch/>
          </p:blipFill>
          <p:spPr>
            <a:xfrm>
              <a:off x="7248249" y="4406368"/>
              <a:ext cx="4872631" cy="231694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902314" y="5419168"/>
              <a:ext cx="1209096" cy="1371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83526" y="6041111"/>
              <a:ext cx="1972508" cy="220657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9116751" y="5517847"/>
              <a:ext cx="2165350" cy="3812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7965717" y="5695440"/>
              <a:ext cx="1212588" cy="128016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9201141" y="5777230"/>
              <a:ext cx="1610428" cy="18818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4" descr="87452DD">
            <a:extLst>
              <a:ext uri="{FF2B5EF4-FFF2-40B4-BE49-F238E27FC236}">
                <a16:creationId xmlns:a16="http://schemas.microsoft.com/office/drawing/2014/main" id="{0ACDBEB4-3EC0-421E-9050-1CBD8D2D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61725" r="3665" b="1648"/>
          <a:stretch>
            <a:fillRect/>
          </a:stretch>
        </p:blipFill>
        <p:spPr bwMode="auto">
          <a:xfrm>
            <a:off x="808319" y="1419621"/>
            <a:ext cx="3051842" cy="183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592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975978D">
            <a:extLst>
              <a:ext uri="{FF2B5EF4-FFF2-40B4-BE49-F238E27FC236}">
                <a16:creationId xmlns:a16="http://schemas.microsoft.com/office/drawing/2014/main" id="{134231CD-8922-45F9-97CA-818A06EB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26842" r="40117" b="34210"/>
          <a:stretch>
            <a:fillRect/>
          </a:stretch>
        </p:blipFill>
        <p:spPr bwMode="auto">
          <a:xfrm>
            <a:off x="2963496" y="1596139"/>
            <a:ext cx="6265008" cy="358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6EF64365-435F-4207-AC15-202E2F538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36" y="5295948"/>
            <a:ext cx="1067329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Note the frenulum of the tongue in midline = it is a fold of </a:t>
            </a:r>
            <a:r>
              <a:rPr lang="en-US" altLang="en-US" sz="2000" u="sng" dirty="0">
                <a:solidFill>
                  <a:schemeClr val="tx1"/>
                </a:solidFill>
                <a:latin typeface="+mn-lt"/>
              </a:rPr>
              <a:t>mucous membrane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connects undersurface of tongue to the floor of mouth.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Note, opening of submandibular duct into </a:t>
            </a:r>
            <a:r>
              <a:rPr lang="en-US" altLang="en-US" sz="2000" u="sng" dirty="0">
                <a:solidFill>
                  <a:schemeClr val="tx1"/>
                </a:solidFill>
                <a:latin typeface="+mn-lt"/>
              </a:rPr>
              <a:t>floor of  mouth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at the </a:t>
            </a:r>
            <a:r>
              <a:rPr lang="en-US" altLang="en-US" sz="2000" u="sng" dirty="0">
                <a:solidFill>
                  <a:schemeClr val="tx1"/>
                </a:solidFill>
                <a:latin typeface="+mn-lt"/>
              </a:rPr>
              <a:t>side of frenulum of tongue.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B02307-0254-46C4-9CA3-8817990DB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81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Submandibular Gland</a:t>
            </a:r>
            <a:br>
              <a:rPr lang="en-US" sz="3600" dirty="0"/>
            </a:br>
            <a:r>
              <a:rPr lang="en-US" sz="3200" b="1" dirty="0"/>
              <a:t>Submandibular Duct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6797A9-29CC-4405-9D9D-CE6AA0CBECDA}"/>
              </a:ext>
            </a:extLst>
          </p:cNvPr>
          <p:cNvSpPr txBox="1"/>
          <p:nvPr/>
        </p:nvSpPr>
        <p:spPr>
          <a:xfrm>
            <a:off x="9742453" y="392501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377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23184"/>
            <a:ext cx="10515600" cy="1325563"/>
          </a:xfrm>
        </p:spPr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6200C-EB4B-4E4C-B64E-E0613EE1C62D}"/>
              </a:ext>
            </a:extLst>
          </p:cNvPr>
          <p:cNvSpPr/>
          <p:nvPr/>
        </p:nvSpPr>
        <p:spPr>
          <a:xfrm>
            <a:off x="838200" y="1427899"/>
            <a:ext cx="10515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b="1" dirty="0">
                <a:latin typeface="+mn-lt"/>
                <a:cs typeface="Arial" charset="0"/>
              </a:rPr>
              <a:t>By the end of this lecture the student should be able to: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+mn-lt"/>
                <a:cs typeface="Arial" charset="0"/>
              </a:rPr>
              <a:t>Describe the anatomy of the </a:t>
            </a:r>
            <a:r>
              <a:rPr lang="en-US" sz="2800" i="1" u="sng" dirty="0">
                <a:latin typeface="+mn-lt"/>
                <a:cs typeface="Arial" charset="0"/>
              </a:rPr>
              <a:t>parotid</a:t>
            </a:r>
            <a:r>
              <a:rPr lang="en-US" sz="2800" dirty="0">
                <a:latin typeface="+mn-lt"/>
                <a:cs typeface="Arial" charset="0"/>
              </a:rPr>
              <a:t>  gland: position, shape, structures within it , innervation and parotid duct.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+mn-lt"/>
                <a:cs typeface="Arial" charset="0"/>
              </a:rPr>
              <a:t>Describe the anatomy of the </a:t>
            </a:r>
            <a:r>
              <a:rPr lang="en-US" sz="2800" u="sng" dirty="0">
                <a:latin typeface="+mn-lt"/>
                <a:cs typeface="Arial" charset="0"/>
              </a:rPr>
              <a:t>submandibular </a:t>
            </a:r>
            <a:r>
              <a:rPr lang="en-US" sz="2800" dirty="0">
                <a:latin typeface="+mn-lt"/>
                <a:cs typeface="Arial" charset="0"/>
              </a:rPr>
              <a:t>and </a:t>
            </a:r>
            <a:r>
              <a:rPr lang="en-US" sz="2800" u="sng" dirty="0">
                <a:latin typeface="+mn-lt"/>
                <a:cs typeface="Arial" charset="0"/>
              </a:rPr>
              <a:t>sublingual salivary </a:t>
            </a:r>
            <a:r>
              <a:rPr lang="en-US" sz="2800" dirty="0">
                <a:latin typeface="+mn-lt"/>
                <a:cs typeface="Arial" charset="0"/>
              </a:rPr>
              <a:t>glands: location, shape, parts, ducts and innervation of the glands.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429FDF-1EFB-4CAF-80FE-94DB27C65B97}"/>
              </a:ext>
            </a:extLst>
          </p:cNvPr>
          <p:cNvSpPr/>
          <p:nvPr/>
        </p:nvSpPr>
        <p:spPr>
          <a:xfrm>
            <a:off x="937591" y="4587537"/>
            <a:ext cx="10068339" cy="14753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en-GB" sz="2400" dirty="0" err="1"/>
              <a:t>المحاضرة</a:t>
            </a:r>
            <a:r>
              <a:rPr lang="en-GB" sz="2400" dirty="0"/>
              <a:t> </a:t>
            </a:r>
            <a:r>
              <a:rPr lang="en-GB" sz="2400" dirty="0" err="1"/>
              <a:t>فيها</a:t>
            </a:r>
            <a:r>
              <a:rPr lang="en-GB" sz="2400" dirty="0"/>
              <a:t> </a:t>
            </a:r>
            <a:r>
              <a:rPr lang="en-GB" sz="2400" dirty="0" err="1"/>
              <a:t>اختلا</a:t>
            </a:r>
            <a:r>
              <a:rPr lang="ar-AE" sz="2400" dirty="0"/>
              <a:t>ف</a:t>
            </a:r>
            <a:r>
              <a:rPr lang="en-GB" sz="2400" dirty="0"/>
              <a:t> </a:t>
            </a:r>
            <a:r>
              <a:rPr lang="ar-AE" sz="2400" dirty="0"/>
              <a:t>ك</a:t>
            </a:r>
            <a:r>
              <a:rPr lang="en-GB" sz="2400" dirty="0"/>
              <a:t>ب</a:t>
            </a:r>
            <a:r>
              <a:rPr lang="ar-AE" sz="2400" dirty="0"/>
              <a:t>ي</a:t>
            </a:r>
            <a:r>
              <a:rPr lang="en-GB" sz="2400" dirty="0"/>
              <a:t>ر </a:t>
            </a:r>
            <a:r>
              <a:rPr lang="ar-AE" sz="2400" dirty="0"/>
              <a:t>ب</a:t>
            </a:r>
            <a:r>
              <a:rPr lang="en-GB" sz="2400" dirty="0"/>
              <a:t>ي</a:t>
            </a:r>
            <a:r>
              <a:rPr lang="ar-AE" sz="2400" dirty="0"/>
              <a:t>ن</a:t>
            </a:r>
            <a:r>
              <a:rPr lang="en-GB" sz="2400" dirty="0"/>
              <a:t> </a:t>
            </a:r>
            <a:r>
              <a:rPr lang="ar-AE" sz="2400" dirty="0"/>
              <a:t>م</a:t>
            </a:r>
            <a:r>
              <a:rPr lang="en-GB" sz="2400" dirty="0"/>
              <a:t>ح</a:t>
            </a:r>
            <a:r>
              <a:rPr lang="ar-AE" sz="2400" dirty="0"/>
              <a:t>ت</a:t>
            </a:r>
            <a:r>
              <a:rPr lang="en-GB" sz="2400" dirty="0"/>
              <a:t>و</a:t>
            </a:r>
            <a:r>
              <a:rPr lang="ar-AE" sz="2400" dirty="0"/>
              <a:t>ى</a:t>
            </a:r>
            <a:r>
              <a:rPr lang="en-GB" sz="2400" dirty="0"/>
              <a:t> </a:t>
            </a:r>
            <a:r>
              <a:rPr lang="ar-AE" sz="2400" dirty="0"/>
              <a:t>ا</a:t>
            </a:r>
            <a:r>
              <a:rPr lang="en-GB" sz="2400" dirty="0"/>
              <a:t>ل</a:t>
            </a:r>
            <a:r>
              <a:rPr lang="ar-AE" sz="2400" dirty="0"/>
              <a:t>ط</a:t>
            </a:r>
            <a:r>
              <a:rPr lang="en-GB" sz="2400" dirty="0"/>
              <a:t>ل</a:t>
            </a:r>
            <a:r>
              <a:rPr lang="ar-AE" sz="2400" dirty="0"/>
              <a:t>ا</a:t>
            </a:r>
            <a:r>
              <a:rPr lang="en-GB" sz="2400" dirty="0"/>
              <a:t>ب </a:t>
            </a:r>
            <a:r>
              <a:rPr lang="ar-AE" sz="2400" dirty="0"/>
              <a:t>و</a:t>
            </a:r>
            <a:r>
              <a:rPr lang="en-GB" sz="2400" dirty="0"/>
              <a:t>ا</a:t>
            </a:r>
            <a:r>
              <a:rPr lang="ar-AE" sz="2400" dirty="0"/>
              <a:t>ل</a:t>
            </a:r>
            <a:r>
              <a:rPr lang="en-GB" sz="2400" dirty="0"/>
              <a:t>ط</a:t>
            </a:r>
            <a:r>
              <a:rPr lang="ar-AE" sz="2400" dirty="0"/>
              <a:t>ا</a:t>
            </a:r>
            <a:r>
              <a:rPr lang="en-GB" sz="2400" dirty="0"/>
              <a:t>ل</a:t>
            </a:r>
            <a:r>
              <a:rPr lang="ar-AE" sz="2400" dirty="0"/>
              <a:t>ب</a:t>
            </a:r>
            <a:r>
              <a:rPr lang="en-GB" sz="2400" dirty="0"/>
              <a:t>ا</a:t>
            </a:r>
            <a:r>
              <a:rPr lang="ar-AE" sz="2400" dirty="0"/>
              <a:t>ت</a:t>
            </a:r>
            <a:r>
              <a:rPr lang="en-GB" sz="2400" dirty="0"/>
              <a:t>  </a:t>
            </a:r>
            <a:r>
              <a:rPr lang="ar-AE" sz="2400" dirty="0"/>
              <a:t>و</a:t>
            </a:r>
            <a:r>
              <a:rPr lang="en-GB" sz="2400" dirty="0" err="1"/>
              <a:t>بعد</a:t>
            </a:r>
            <a:r>
              <a:rPr lang="en-GB" sz="2400" dirty="0"/>
              <a:t> </a:t>
            </a:r>
            <a:r>
              <a:rPr lang="en-GB" sz="2400" dirty="0" err="1"/>
              <a:t>ما</a:t>
            </a:r>
            <a:r>
              <a:rPr lang="en-GB" sz="2400" dirty="0"/>
              <a:t> </a:t>
            </a:r>
            <a:r>
              <a:rPr lang="en-GB" sz="2400" dirty="0" err="1"/>
              <a:t>استفسرنا</a:t>
            </a:r>
            <a:r>
              <a:rPr lang="en-GB" sz="2400" dirty="0"/>
              <a:t> </a:t>
            </a:r>
            <a:r>
              <a:rPr lang="en-GB" sz="2400" dirty="0" err="1"/>
              <a:t>من</a:t>
            </a:r>
            <a:r>
              <a:rPr lang="en-GB" sz="2400" dirty="0"/>
              <a:t> </a:t>
            </a:r>
            <a:r>
              <a:rPr lang="ar-AE" sz="2400" dirty="0"/>
              <a:t>د</a:t>
            </a:r>
            <a:r>
              <a:rPr lang="en-GB" sz="2400" dirty="0"/>
              <a:t>.</a:t>
            </a:r>
            <a:r>
              <a:rPr lang="ar-AE" sz="2400" dirty="0"/>
              <a:t>ج</a:t>
            </a:r>
            <a:r>
              <a:rPr lang="en-GB" sz="2400" dirty="0" err="1"/>
              <a:t>ميلة</a:t>
            </a:r>
            <a:r>
              <a:rPr lang="en-GB" sz="2400" dirty="0"/>
              <a:t> </a:t>
            </a:r>
            <a:r>
              <a:rPr lang="en-GB" sz="2400" dirty="0" err="1"/>
              <a:t>ود</a:t>
            </a:r>
            <a:r>
              <a:rPr lang="en-GB" sz="2400" dirty="0"/>
              <a:t>. </a:t>
            </a:r>
            <a:r>
              <a:rPr lang="en-GB" sz="2400" dirty="0" err="1"/>
              <a:t>وليد</a:t>
            </a:r>
            <a:r>
              <a:rPr lang="en-GB" sz="2400" dirty="0"/>
              <a:t> </a:t>
            </a:r>
            <a:r>
              <a:rPr lang="en-GB" sz="2400" dirty="0" err="1"/>
              <a:t>قالوا</a:t>
            </a:r>
            <a:r>
              <a:rPr lang="en-GB" sz="2400" dirty="0"/>
              <a:t> </a:t>
            </a:r>
            <a:r>
              <a:rPr lang="en-GB" sz="2400" dirty="0" err="1"/>
              <a:t>لنا</a:t>
            </a:r>
            <a:r>
              <a:rPr lang="en-GB" sz="2400" dirty="0"/>
              <a:t> </a:t>
            </a:r>
            <a:r>
              <a:rPr lang="en-GB" sz="2400" dirty="0" err="1"/>
              <a:t>نعتمد</a:t>
            </a:r>
            <a:r>
              <a:rPr lang="en-GB" sz="2400" dirty="0"/>
              <a:t> </a:t>
            </a:r>
            <a:r>
              <a:rPr lang="en-GB" sz="2400" dirty="0" err="1"/>
              <a:t>نسخة</a:t>
            </a:r>
            <a:r>
              <a:rPr lang="en-GB" sz="2400" dirty="0"/>
              <a:t> </a:t>
            </a:r>
            <a:r>
              <a:rPr lang="en-GB" sz="2400" dirty="0" err="1"/>
              <a:t>الطالبات</a:t>
            </a:r>
            <a:r>
              <a:rPr lang="en-GB" sz="2400" dirty="0"/>
              <a:t> </a:t>
            </a:r>
            <a:r>
              <a:rPr lang="en-GB" sz="2400" dirty="0" err="1"/>
              <a:t>والمعلومات</a:t>
            </a:r>
            <a:r>
              <a:rPr lang="en-GB" sz="2400" dirty="0"/>
              <a:t> </a:t>
            </a:r>
            <a:r>
              <a:rPr lang="en-GB" sz="2400" dirty="0" err="1"/>
              <a:t>اللي</a:t>
            </a:r>
            <a:r>
              <a:rPr lang="en-GB" sz="2400" dirty="0"/>
              <a:t> </a:t>
            </a:r>
            <a:r>
              <a:rPr lang="en-GB" sz="2400" dirty="0" err="1"/>
              <a:t>فيها.التيم</a:t>
            </a:r>
            <a:r>
              <a:rPr lang="en-GB" sz="2400" dirty="0"/>
              <a:t> ش</a:t>
            </a:r>
            <a:r>
              <a:rPr lang="ar-AE" sz="2400" dirty="0"/>
              <a:t>ا</a:t>
            </a:r>
            <a:r>
              <a:rPr lang="en-GB" sz="2400" dirty="0"/>
              <a:t>م</a:t>
            </a:r>
            <a:r>
              <a:rPr lang="ar-AE" sz="2400" dirty="0"/>
              <a:t>ل</a:t>
            </a:r>
            <a:r>
              <a:rPr lang="en-GB" sz="2400" dirty="0"/>
              <a:t> </a:t>
            </a:r>
            <a:r>
              <a:rPr lang="ar-AE" sz="2400" dirty="0"/>
              <a:t>ك</a:t>
            </a:r>
            <a:r>
              <a:rPr lang="en-GB" sz="2400" dirty="0"/>
              <a:t>ل </a:t>
            </a:r>
            <a:r>
              <a:rPr lang="ar-AE" sz="2400" dirty="0"/>
              <a:t>ا</a:t>
            </a:r>
            <a:r>
              <a:rPr lang="en-GB" sz="2400" dirty="0"/>
              <a:t>ل</a:t>
            </a:r>
            <a:r>
              <a:rPr lang="ar-AE" sz="2400" dirty="0"/>
              <a:t>م</a:t>
            </a:r>
            <a:r>
              <a:rPr lang="en-GB" sz="2400" dirty="0" err="1"/>
              <a:t>حتوى</a:t>
            </a:r>
            <a:r>
              <a:rPr lang="en-GB" sz="2400" dirty="0"/>
              <a:t> </a:t>
            </a:r>
            <a:r>
              <a:rPr lang="ar-AE" sz="2400" dirty="0"/>
              <a:t>و</a:t>
            </a:r>
            <a:r>
              <a:rPr lang="en-GB" sz="2400" dirty="0" err="1"/>
              <a:t>سوينا</a:t>
            </a:r>
            <a:r>
              <a:rPr lang="en-GB" sz="2400" dirty="0"/>
              <a:t> </a:t>
            </a:r>
            <a:r>
              <a:rPr lang="en-GB" sz="2400" dirty="0" err="1"/>
              <a:t>نسخه</a:t>
            </a:r>
            <a:r>
              <a:rPr lang="en-GB" sz="2400" dirty="0"/>
              <a:t> </a:t>
            </a:r>
            <a:r>
              <a:rPr lang="en-GB" sz="2400" dirty="0" err="1"/>
              <a:t>بس</a:t>
            </a:r>
            <a:r>
              <a:rPr lang="en-GB" sz="2400" dirty="0"/>
              <a:t> </a:t>
            </a:r>
            <a:r>
              <a:rPr lang="en-GB" sz="2400" dirty="0" err="1"/>
              <a:t>فيها</a:t>
            </a:r>
            <a:r>
              <a:rPr lang="en-GB" sz="2400" dirty="0"/>
              <a:t> </a:t>
            </a:r>
            <a:r>
              <a:rPr lang="en-GB" sz="2400" dirty="0" err="1"/>
              <a:t>محتوى</a:t>
            </a:r>
            <a:r>
              <a:rPr lang="en-GB" sz="2400" dirty="0"/>
              <a:t> </a:t>
            </a:r>
            <a:r>
              <a:rPr lang="en-GB" sz="2400" dirty="0" err="1"/>
              <a:t>الطالبات</a:t>
            </a:r>
            <a:r>
              <a:rPr lang="en-GB" sz="2400" dirty="0"/>
              <a:t> </a:t>
            </a:r>
            <a:r>
              <a:rPr lang="en-GB" sz="2400" dirty="0" err="1"/>
              <a:t>موجود</a:t>
            </a:r>
            <a:r>
              <a:rPr lang="en-GB" sz="2400" dirty="0"/>
              <a:t> </a:t>
            </a:r>
            <a:r>
              <a:rPr lang="en-GB" sz="2400" dirty="0">
                <a:hlinkClick r:id="rId2"/>
              </a:rPr>
              <a:t>هنا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96251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408007-6A1A-491D-B48D-D6C227A48175}"/>
              </a:ext>
            </a:extLst>
          </p:cNvPr>
          <p:cNvSpPr/>
          <p:nvPr/>
        </p:nvSpPr>
        <p:spPr>
          <a:xfrm>
            <a:off x="736600" y="1698814"/>
            <a:ext cx="7175498" cy="776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D33F7D-3DEA-4E78-89BB-274355AE6283}"/>
              </a:ext>
            </a:extLst>
          </p:cNvPr>
          <p:cNvSpPr/>
          <p:nvPr/>
        </p:nvSpPr>
        <p:spPr>
          <a:xfrm>
            <a:off x="736599" y="2523936"/>
            <a:ext cx="7175499" cy="7633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583997-4736-43D5-8F65-B044797A9995}"/>
              </a:ext>
            </a:extLst>
          </p:cNvPr>
          <p:cNvSpPr/>
          <p:nvPr/>
        </p:nvSpPr>
        <p:spPr>
          <a:xfrm>
            <a:off x="736598" y="3346285"/>
            <a:ext cx="7175500" cy="2948820"/>
          </a:xfrm>
          <a:prstGeom prst="rect">
            <a:avLst/>
          </a:prstGeom>
          <a:solidFill>
            <a:srgbClr val="FFF2D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633BFB3-DD0B-464E-9B72-EDBF7742A6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36600" y="1718064"/>
            <a:ext cx="7175500" cy="5019620"/>
          </a:xfrm>
        </p:spPr>
        <p:txBody>
          <a:bodyPr>
            <a:normAutofit/>
          </a:bodyPr>
          <a:lstStyle/>
          <a:p>
            <a:pPr marL="355600" indent="-3556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i="1" dirty="0">
                <a:cs typeface="Times New Roman" panose="02020603050405020304" pitchFamily="18" charset="0"/>
              </a:rPr>
              <a:t>Blood Supply : </a:t>
            </a:r>
          </a:p>
          <a:p>
            <a:pPr marL="3556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branches of </a:t>
            </a:r>
            <a:r>
              <a:rPr lang="en-US" altLang="en-US" sz="2000" b="1" dirty="0">
                <a:cs typeface="Times New Roman" panose="02020603050405020304" pitchFamily="18" charset="0"/>
              </a:rPr>
              <a:t>facial</a:t>
            </a:r>
            <a:r>
              <a:rPr lang="en-US" altLang="en-US" sz="2000" dirty="0">
                <a:cs typeface="Times New Roman" panose="02020603050405020304" pitchFamily="18" charset="0"/>
              </a:rPr>
              <a:t>  &amp; </a:t>
            </a:r>
            <a:r>
              <a:rPr lang="en-US" altLang="en-US" sz="2000" b="1" dirty="0">
                <a:cs typeface="Times New Roman" panose="02020603050405020304" pitchFamily="18" charset="0"/>
              </a:rPr>
              <a:t>lingual</a:t>
            </a:r>
            <a:r>
              <a:rPr lang="en-US" altLang="en-US" sz="2000" dirty="0">
                <a:cs typeface="Times New Roman" panose="02020603050405020304" pitchFamily="18" charset="0"/>
              </a:rPr>
              <a:t> arteries. 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i="1" dirty="0">
                <a:cs typeface="Times New Roman" panose="02020603050405020304" pitchFamily="18" charset="0"/>
              </a:rPr>
              <a:t>Lymph drainage :</a:t>
            </a:r>
          </a:p>
          <a:p>
            <a:pPr marL="3556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2000" i="1" dirty="0"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cs typeface="Times New Roman" panose="02020603050405020304" pitchFamily="18" charset="0"/>
              </a:rPr>
              <a:t>submandibular</a:t>
            </a:r>
            <a:r>
              <a:rPr lang="en-US" altLang="en-US" sz="2000" dirty="0">
                <a:cs typeface="Times New Roman" panose="02020603050405020304" pitchFamily="18" charset="0"/>
              </a:rPr>
              <a:t> + </a:t>
            </a:r>
            <a:r>
              <a:rPr lang="en-US" altLang="en-US" sz="2000" b="1" dirty="0">
                <a:cs typeface="Times New Roman" panose="02020603050405020304" pitchFamily="18" charset="0"/>
              </a:rPr>
              <a:t>deep cervical </a:t>
            </a:r>
            <a:r>
              <a:rPr lang="en-US" altLang="en-US" sz="2000" dirty="0">
                <a:cs typeface="Times New Roman" panose="02020603050405020304" pitchFamily="18" charset="0"/>
              </a:rPr>
              <a:t>lymph nodes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i="1" dirty="0">
                <a:cs typeface="Times New Roman" panose="02020603050405020304" pitchFamily="18" charset="0"/>
              </a:rPr>
              <a:t>Nerve supply : </a:t>
            </a:r>
          </a:p>
          <a:p>
            <a:pPr marL="3556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1- </a:t>
            </a:r>
            <a:r>
              <a:rPr lang="en-US" altLang="en-US" sz="2000" u="sng" dirty="0">
                <a:cs typeface="Times New Roman" panose="02020603050405020304" pitchFamily="18" charset="0"/>
              </a:rPr>
              <a:t>Parasympathetic</a:t>
            </a:r>
            <a:r>
              <a:rPr lang="en-US" altLang="en-US" sz="2000" dirty="0">
                <a:cs typeface="Times New Roman" panose="02020603050405020304" pitchFamily="18" charset="0"/>
              </a:rPr>
              <a:t>: secretomotor fibers from </a:t>
            </a:r>
            <a:r>
              <a:rPr lang="en-US" altLang="en-US" sz="2000" b="1" dirty="0">
                <a:cs typeface="Times New Roman" panose="02020603050405020304" pitchFamily="18" charset="0"/>
              </a:rPr>
              <a:t>superior salivary </a:t>
            </a:r>
            <a:r>
              <a:rPr lang="en-US" altLang="en-US" sz="2000" dirty="0">
                <a:cs typeface="Times New Roman" panose="02020603050405020304" pitchFamily="18" charset="0"/>
              </a:rPr>
              <a:t>nucleus of 7</a:t>
            </a:r>
            <a:r>
              <a:rPr lang="en-US" altLang="en-US" sz="20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000" dirty="0">
                <a:cs typeface="Times New Roman" panose="02020603050405020304" pitchFamily="18" charset="0"/>
              </a:rPr>
              <a:t> C.N. (facial nerve) </a:t>
            </a:r>
            <a:r>
              <a:rPr lang="en-US" altLang="en-US" sz="2000" dirty="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000" dirty="0">
                <a:cs typeface="Times New Roman" panose="02020603050405020304" pitchFamily="18" charset="0"/>
              </a:rPr>
              <a:t>via </a:t>
            </a:r>
            <a:r>
              <a:rPr lang="en-US" altLang="en-US" sz="2000" b="1" dirty="0">
                <a:cs typeface="Times New Roman" panose="02020603050405020304" pitchFamily="18" charset="0"/>
              </a:rPr>
              <a:t>chorda tympani </a:t>
            </a:r>
            <a:r>
              <a:rPr lang="en-US" altLang="en-US" sz="2000" dirty="0">
                <a:cs typeface="Times New Roman" panose="02020603050405020304" pitchFamily="18" charset="0"/>
              </a:rPr>
              <a:t>nerve </a:t>
            </a:r>
            <a:r>
              <a:rPr lang="en-US" altLang="en-US" sz="2000" dirty="0"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000" dirty="0">
                <a:cs typeface="Times New Roman" panose="02020603050405020304" pitchFamily="18" charset="0"/>
              </a:rPr>
              <a:t> to join  </a:t>
            </a:r>
            <a:r>
              <a:rPr lang="en-US" altLang="en-US" sz="2000" b="1" dirty="0">
                <a:cs typeface="Times New Roman" panose="02020603050405020304" pitchFamily="18" charset="0"/>
              </a:rPr>
              <a:t>lingual</a:t>
            </a:r>
            <a:r>
              <a:rPr lang="en-US" altLang="en-US" sz="2000" dirty="0">
                <a:cs typeface="Times New Roman" panose="02020603050405020304" pitchFamily="18" charset="0"/>
              </a:rPr>
              <a:t> nerve and pass into </a:t>
            </a:r>
            <a:r>
              <a:rPr lang="en-US" altLang="en-US" sz="2000" b="1" dirty="0">
                <a:cs typeface="Times New Roman" panose="02020603050405020304" pitchFamily="18" charset="0"/>
              </a:rPr>
              <a:t>submandibular  ganglion</a:t>
            </a:r>
            <a:r>
              <a:rPr lang="en-US" altLang="en-US" sz="2000" dirty="0">
                <a:cs typeface="Times New Roman" panose="02020603050405020304" pitchFamily="18" charset="0"/>
              </a:rPr>
              <a:t>, then postganglionic parasympathetic secretory fibers from ganglion via lingual nerve into gland.</a:t>
            </a:r>
          </a:p>
          <a:p>
            <a:pPr marL="3556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2- </a:t>
            </a:r>
            <a:r>
              <a:rPr lang="en-US" altLang="en-US" sz="2000" u="sng" dirty="0">
                <a:cs typeface="Times New Roman" panose="02020603050405020304" pitchFamily="18" charset="0"/>
              </a:rPr>
              <a:t>Sympathetic fibers</a:t>
            </a:r>
            <a:r>
              <a:rPr lang="en-US" altLang="en-US" sz="2000" dirty="0">
                <a:cs typeface="Times New Roman" panose="02020603050405020304" pitchFamily="18" charset="0"/>
              </a:rPr>
              <a:t>: from plexus of nerves around </a:t>
            </a:r>
            <a:r>
              <a:rPr lang="en-US" altLang="en-US" sz="2000" b="1" dirty="0">
                <a:cs typeface="Times New Roman" panose="02020603050405020304" pitchFamily="18" charset="0"/>
              </a:rPr>
              <a:t>Facial</a:t>
            </a:r>
            <a:r>
              <a:rPr lang="en-US" altLang="en-US" sz="2000" dirty="0">
                <a:cs typeface="Times New Roman" panose="02020603050405020304" pitchFamily="18" charset="0"/>
              </a:rPr>
              <a:t> + </a:t>
            </a:r>
            <a:r>
              <a:rPr lang="en-US" altLang="en-US" sz="2000" b="1" dirty="0">
                <a:cs typeface="Times New Roman" panose="02020603050405020304" pitchFamily="18" charset="0"/>
              </a:rPr>
              <a:t>Lingual</a:t>
            </a:r>
            <a:r>
              <a:rPr lang="en-US" altLang="en-US" sz="2000" dirty="0">
                <a:cs typeface="Times New Roman" panose="02020603050405020304" pitchFamily="18" charset="0"/>
              </a:rPr>
              <a:t> arteries.</a:t>
            </a:r>
          </a:p>
          <a:p>
            <a:pPr marL="3556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3- </a:t>
            </a:r>
            <a:r>
              <a:rPr lang="en-US" altLang="en-US" sz="2000" u="sng" dirty="0">
                <a:cs typeface="Times New Roman" panose="02020603050405020304" pitchFamily="18" charset="0"/>
              </a:rPr>
              <a:t>Sensory</a:t>
            </a:r>
            <a:r>
              <a:rPr lang="en-US" altLang="en-US" sz="2000" dirty="0">
                <a:cs typeface="Times New Roman" panose="02020603050405020304" pitchFamily="18" charset="0"/>
              </a:rPr>
              <a:t>: </a:t>
            </a:r>
            <a:r>
              <a:rPr lang="en-US" altLang="en-US" sz="2000" b="1" dirty="0">
                <a:cs typeface="Times New Roman" panose="02020603050405020304" pitchFamily="18" charset="0"/>
              </a:rPr>
              <a:t>lingual</a:t>
            </a:r>
            <a:r>
              <a:rPr lang="en-US" altLang="en-US" sz="2000" dirty="0">
                <a:cs typeface="Times New Roman" panose="02020603050405020304" pitchFamily="18" charset="0"/>
              </a:rPr>
              <a:t> nerve</a:t>
            </a:r>
          </a:p>
        </p:txBody>
      </p:sp>
      <p:pic>
        <p:nvPicPr>
          <p:cNvPr id="9220" name="Picture 4" descr="99">
            <a:extLst>
              <a:ext uri="{FF2B5EF4-FFF2-40B4-BE49-F238E27FC236}">
                <a16:creationId xmlns:a16="http://schemas.microsoft.com/office/drawing/2014/main" id="{4E49D289-E8AB-4909-838A-9941604BF6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5872" r="2884" b="4869"/>
          <a:stretch>
            <a:fillRect/>
          </a:stretch>
        </p:blipFill>
        <p:spPr>
          <a:xfrm>
            <a:off x="8077200" y="3474505"/>
            <a:ext cx="3914589" cy="282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46AD88-CA5A-4517-BA60-FD37939AC6FB}"/>
              </a:ext>
            </a:extLst>
          </p:cNvPr>
          <p:cNvSpPr txBox="1"/>
          <p:nvPr/>
        </p:nvSpPr>
        <p:spPr>
          <a:xfrm>
            <a:off x="9742453" y="392501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5D2261-4BD0-4E77-9C53-139B98C2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81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Submandibular Gland</a:t>
            </a:r>
            <a:br>
              <a:rPr lang="en-US" sz="3600" dirty="0"/>
            </a:br>
            <a:r>
              <a:rPr lang="en-US" sz="3200" b="1" dirty="0"/>
              <a:t>Supply</a:t>
            </a:r>
            <a:endParaRPr lang="en-US" sz="3600" b="1" dirty="0"/>
          </a:p>
        </p:txBody>
      </p:sp>
      <p:pic>
        <p:nvPicPr>
          <p:cNvPr id="11266" name="Picture 2" descr="Image result for facial and lingual arteries">
            <a:extLst>
              <a:ext uri="{FF2B5EF4-FFF2-40B4-BE49-F238E27FC236}">
                <a16:creationId xmlns:a16="http://schemas.microsoft.com/office/drawing/2014/main" id="{6F5F2A55-946E-40CC-964F-901013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8" y="1023730"/>
            <a:ext cx="3789554" cy="239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7119B2-D750-4916-8D24-9962D6FF901C}"/>
              </a:ext>
            </a:extLst>
          </p:cNvPr>
          <p:cNvSpPr txBox="1"/>
          <p:nvPr/>
        </p:nvSpPr>
        <p:spPr>
          <a:xfrm>
            <a:off x="8386818" y="2968161"/>
            <a:ext cx="78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Extra </a:t>
            </a:r>
          </a:p>
        </p:txBody>
      </p:sp>
      <p:sp>
        <p:nvSpPr>
          <p:cNvPr id="13" name="مستطيل 6">
            <a:extLst>
              <a:ext uri="{FF2B5EF4-FFF2-40B4-BE49-F238E27FC236}">
                <a16:creationId xmlns:a16="http://schemas.microsoft.com/office/drawing/2014/main" id="{F3D2A848-3A54-4A96-B6EF-7FEDC45DCCEF}"/>
              </a:ext>
            </a:extLst>
          </p:cNvPr>
          <p:cNvSpPr/>
          <p:nvPr/>
        </p:nvSpPr>
        <p:spPr>
          <a:xfrm>
            <a:off x="8664896" y="2245966"/>
            <a:ext cx="508922" cy="188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68338" y="1582085"/>
            <a:ext cx="8367596" cy="50892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None/>
              <a:defRPr/>
            </a:pPr>
            <a:r>
              <a:rPr lang="en-US" sz="2400" b="1" dirty="0">
                <a:cs typeface="Times New Roman" pitchFamily="18" charset="0"/>
              </a:rPr>
              <a:t>1. </a:t>
            </a:r>
            <a:r>
              <a:rPr lang="en-US" sz="2400" b="1" dirty="0" err="1">
                <a:cs typeface="Times New Roman" pitchFamily="18" charset="0"/>
              </a:rPr>
              <a:t>Calcus</a:t>
            </a:r>
            <a:r>
              <a:rPr lang="en-US" sz="2400" b="1" dirty="0">
                <a:cs typeface="Times New Roman" pitchFamily="18" charset="0"/>
              </a:rPr>
              <a:t> Formation</a:t>
            </a:r>
            <a:endParaRPr lang="en-US" sz="2000" b="1" dirty="0"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/>
            </a:pPr>
            <a:r>
              <a:rPr lang="en-US" sz="20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000" dirty="0"/>
              <a:t>The </a:t>
            </a:r>
            <a:r>
              <a:rPr lang="en-US" sz="2000" u="sng" dirty="0"/>
              <a:t>submandibular duct </a:t>
            </a:r>
            <a:r>
              <a:rPr lang="en-US" sz="2000" dirty="0"/>
              <a:t>is a common site of </a:t>
            </a:r>
            <a:r>
              <a:rPr lang="en-US" sz="2000" dirty="0">
                <a:solidFill>
                  <a:srgbClr val="FF0000"/>
                </a:solidFill>
              </a:rPr>
              <a:t>calculus formation.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The presence of a </a:t>
            </a:r>
            <a:r>
              <a:rPr lang="en-US" sz="2000" dirty="0">
                <a:solidFill>
                  <a:srgbClr val="FF0000"/>
                </a:solidFill>
              </a:rPr>
              <a:t>tense swelling below the body of the mandible</a:t>
            </a:r>
            <a:r>
              <a:rPr lang="en-US" sz="2000" dirty="0"/>
              <a:t>, which is greatest </a:t>
            </a:r>
            <a:r>
              <a:rPr lang="en-US" sz="2000" u="sng" dirty="0"/>
              <a:t>before</a:t>
            </a:r>
            <a:r>
              <a:rPr lang="en-US" sz="2000" dirty="0"/>
              <a:t> or </a:t>
            </a:r>
            <a:r>
              <a:rPr lang="en-US" sz="2000" u="sng" dirty="0"/>
              <a:t>during a meal</a:t>
            </a:r>
            <a:r>
              <a:rPr lang="en-US" sz="2000" dirty="0"/>
              <a:t> and is reduced in size or absent between meals, is </a:t>
            </a:r>
            <a:r>
              <a:rPr lang="en-US" sz="2000" b="1" dirty="0"/>
              <a:t>diagnostic</a:t>
            </a:r>
            <a:r>
              <a:rPr lang="en-US" sz="2000" dirty="0"/>
              <a:t> of the condition.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Clinically: examination of the floor of the mouth will reveal </a:t>
            </a:r>
            <a:r>
              <a:rPr lang="en-US" sz="2000" u="sng" dirty="0"/>
              <a:t>absence of ejection of saliva</a:t>
            </a:r>
            <a:r>
              <a:rPr lang="en-US" sz="2000" dirty="0"/>
              <a:t> from the orifice of the duct of the affected gland + Frequently, the stone can be </a:t>
            </a:r>
            <a:r>
              <a:rPr lang="en-US" sz="2000" u="sng" dirty="0"/>
              <a:t>palpated</a:t>
            </a:r>
            <a:r>
              <a:rPr lang="en-US" sz="2000" dirty="0"/>
              <a:t> in the duct, which lies below the mucous membrane of the floor of the mouth.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53DD9B-7DBD-43C2-8A95-C959E0B51667}"/>
              </a:ext>
            </a:extLst>
          </p:cNvPr>
          <p:cNvSpPr txBox="1">
            <a:spLocks/>
          </p:cNvSpPr>
          <p:nvPr/>
        </p:nvSpPr>
        <p:spPr>
          <a:xfrm>
            <a:off x="647700" y="1866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Submandibular Duct</a:t>
            </a:r>
          </a:p>
          <a:p>
            <a:r>
              <a:rPr lang="en-US" sz="3200" b="1" dirty="0"/>
              <a:t>Clinical 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644581-7FFE-436F-A60C-EFDF73500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748" y="1512235"/>
            <a:ext cx="3289252" cy="33772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2549FC-B797-478E-BA09-8B8075FDA0EB}"/>
              </a:ext>
            </a:extLst>
          </p:cNvPr>
          <p:cNvSpPr/>
          <p:nvPr/>
        </p:nvSpPr>
        <p:spPr>
          <a:xfrm>
            <a:off x="668338" y="5072811"/>
            <a:ext cx="1049496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ts val="350"/>
              </a:spcBef>
              <a:defRPr/>
            </a:pPr>
            <a:r>
              <a:rPr lang="en-US" sz="24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Times New Roman" pitchFamily="18" charset="0"/>
              </a:rPr>
              <a:t>2. </a:t>
            </a:r>
            <a:r>
              <a:rPr lang="en-US" alt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Enlargement of Submandibular Lymph Nodes </a:t>
            </a:r>
          </a:p>
          <a:p>
            <a:pPr marL="228600" lvl="0" indent="-228600">
              <a:spcBef>
                <a:spcPts val="35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are commonly due to :                                            </a:t>
            </a:r>
          </a:p>
          <a:p>
            <a:pPr marL="177800" lvl="0">
              <a:spcBef>
                <a:spcPts val="350"/>
              </a:spcBef>
              <a:defRPr/>
            </a:pPr>
            <a:r>
              <a:rPr lang="en-US" alt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1- Pathologic condition of scalp, face, maxillary sinus, or mouth cavity.</a:t>
            </a:r>
          </a:p>
          <a:p>
            <a:pPr marL="177800" lvl="0">
              <a:spcBef>
                <a:spcPts val="350"/>
              </a:spcBef>
              <a:defRPr/>
            </a:pPr>
            <a:r>
              <a:rPr lang="en-US" alt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2- Acute infection of teeth (most common cause of painful enlargement these nodes)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5952C-DEDD-4B40-85EF-00F1645568BF}"/>
              </a:ext>
            </a:extLst>
          </p:cNvPr>
          <p:cNvSpPr txBox="1"/>
          <p:nvPr/>
        </p:nvSpPr>
        <p:spPr>
          <a:xfrm>
            <a:off x="6911635" y="5116854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9440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Jamila\My Documents\Student Gray\8. Head and neck\F66122-008-f14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6"/>
          <a:stretch>
            <a:fillRect/>
          </a:stretch>
        </p:blipFill>
        <p:spPr>
          <a:xfrm>
            <a:off x="6294165" y="1024892"/>
            <a:ext cx="2631995" cy="2737971"/>
          </a:xfrm>
          <a:prstGeom prst="rect">
            <a:avLst/>
          </a:prstGeom>
          <a:ln w="5715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20" y="297037"/>
            <a:ext cx="10076380" cy="1043135"/>
          </a:xfrm>
        </p:spPr>
        <p:txBody>
          <a:bodyPr>
            <a:normAutofit/>
          </a:bodyPr>
          <a:lstStyle/>
          <a:p>
            <a:r>
              <a:rPr lang="en-US" sz="3600" b="1" dirty="0"/>
              <a:t>Sublingual Gland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20" y="1340172"/>
            <a:ext cx="6349206" cy="498225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n-US" sz="2400" i="1" dirty="0"/>
              <a:t>Location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The smallest of the three main salivary glands.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altLang="en-US" sz="2000" dirty="0"/>
              <a:t>It contains </a:t>
            </a:r>
            <a:r>
              <a:rPr lang="en-US" altLang="en-US" sz="2000" b="1" dirty="0"/>
              <a:t>both</a:t>
            </a:r>
            <a:r>
              <a:rPr lang="en-US" altLang="en-US" sz="2000" dirty="0"/>
              <a:t> serous &amp;  mucous acini.</a:t>
            </a:r>
            <a:r>
              <a:rPr lang="en-US" sz="2000" dirty="0"/>
              <a:t>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It lies below the mucous membrane of the floor of mouth, within sublingual fold</a:t>
            </a:r>
            <a:r>
              <a:rPr lang="en-GB" sz="2000" dirty="0"/>
              <a:t>,</a:t>
            </a:r>
            <a:r>
              <a:rPr lang="en-US" sz="2000" dirty="0"/>
              <a:t> close to the midline.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2400" i="1" dirty="0"/>
              <a:t>Sublingual Ducts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The sublingual ducts are 8 to 20 in number.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Most open into floor of  mouth on the summit of the sublingual fold, but a few may open into the submandibular duct. </a:t>
            </a:r>
          </a:p>
          <a:p>
            <a:pPr marL="365125" indent="-365125">
              <a:defRPr/>
            </a:pPr>
            <a:endParaRPr lang="en-US" sz="2000" dirty="0"/>
          </a:p>
          <a:p>
            <a:pPr marL="365125" indent="-365125">
              <a:defRPr/>
            </a:pPr>
            <a:endParaRPr lang="en-US" sz="2000" dirty="0"/>
          </a:p>
          <a:p>
            <a:pPr marL="365125" indent="-365125">
              <a:defRPr/>
            </a:pPr>
            <a:endParaRPr lang="en-US" sz="2000" dirty="0"/>
          </a:p>
          <a:p>
            <a:pPr marL="365125" indent="-365125">
              <a:defRPr/>
            </a:pPr>
            <a:endParaRPr lang="en-US" sz="2000" dirty="0"/>
          </a:p>
          <a:p>
            <a:endParaRPr lang="en-US" sz="3600" dirty="0"/>
          </a:p>
        </p:txBody>
      </p:sp>
      <p:pic>
        <p:nvPicPr>
          <p:cNvPr id="5" name="Picture 2" descr="C:\Documents and Settings\Jamila\My Documents\Student Gray\8. Head and neck\F66122-008-f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1" b="2350"/>
          <a:stretch>
            <a:fillRect/>
          </a:stretch>
        </p:blipFill>
        <p:spPr>
          <a:xfrm>
            <a:off x="6919345" y="4156674"/>
            <a:ext cx="4623418" cy="240428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159CB81-EB45-423A-8E77-10E630747A0E}"/>
              </a:ext>
            </a:extLst>
          </p:cNvPr>
          <p:cNvGrpSpPr/>
          <p:nvPr/>
        </p:nvGrpSpPr>
        <p:grpSpPr>
          <a:xfrm>
            <a:off x="9007421" y="790992"/>
            <a:ext cx="3184579" cy="2656590"/>
            <a:chOff x="8831667" y="4201886"/>
            <a:chExt cx="3532365" cy="26561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" t="4876" r="14935" b="6466"/>
            <a:stretch/>
          </p:blipFill>
          <p:spPr>
            <a:xfrm>
              <a:off x="8831667" y="4201886"/>
              <a:ext cx="3242276" cy="265611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417587" y="4228189"/>
              <a:ext cx="946445" cy="375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Extra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F39B40D-3BFB-412A-8C0D-C532E044E2D5}"/>
              </a:ext>
            </a:extLst>
          </p:cNvPr>
          <p:cNvSpPr/>
          <p:nvPr/>
        </p:nvSpPr>
        <p:spPr>
          <a:xfrm>
            <a:off x="7096539" y="6291469"/>
            <a:ext cx="775252" cy="238540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0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13B4D5-059E-42D4-A2BF-3690719F066B}"/>
              </a:ext>
            </a:extLst>
          </p:cNvPr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847831990"/>
              </p:ext>
            </p:extLst>
          </p:nvPr>
        </p:nvGraphicFramePr>
        <p:xfrm>
          <a:off x="1168399" y="2323930"/>
          <a:ext cx="5679661" cy="3205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3752">
                  <a:extLst>
                    <a:ext uri="{9D8B030D-6E8A-4147-A177-3AD203B41FA5}">
                      <a16:colId xmlns:a16="http://schemas.microsoft.com/office/drawing/2014/main" val="1890693818"/>
                    </a:ext>
                  </a:extLst>
                </a:gridCol>
                <a:gridCol w="3525909">
                  <a:extLst>
                    <a:ext uri="{9D8B030D-6E8A-4147-A177-3AD203B41FA5}">
                      <a16:colId xmlns:a16="http://schemas.microsoft.com/office/drawing/2014/main" val="342347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 dirty="0">
                          <a:solidFill>
                            <a:schemeClr val="tx1"/>
                          </a:solidFill>
                        </a:rPr>
                        <a:t>Posteriorly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dirty="0"/>
                        <a:t>deep part of submandibular gland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217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 dirty="0">
                          <a:solidFill>
                            <a:schemeClr val="tx1"/>
                          </a:solidFill>
                        </a:rPr>
                        <a:t>Medially (deep) 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dirty="0"/>
                        <a:t>genioglossus +</a:t>
                      </a:r>
                    </a:p>
                    <a:p>
                      <a:r>
                        <a:rPr lang="en-US" altLang="en-US" sz="1800" dirty="0"/>
                        <a:t>lingual nerve + </a:t>
                      </a:r>
                    </a:p>
                    <a:p>
                      <a:r>
                        <a:rPr lang="en-US" altLang="en-US" sz="1800" dirty="0"/>
                        <a:t>submandibular duct.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618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 dirty="0">
                          <a:solidFill>
                            <a:schemeClr val="tx1"/>
                          </a:solidFill>
                        </a:rPr>
                        <a:t>Laterally (superficial) 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u="none" dirty="0"/>
                        <a:t>sublingual fossa of medial surface of mandible.</a:t>
                      </a:r>
                      <a:endParaRPr lang="en-GB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17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 dirty="0">
                          <a:solidFill>
                            <a:schemeClr val="tx1"/>
                          </a:solidFill>
                        </a:rPr>
                        <a:t>Superiorly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u="none" dirty="0"/>
                        <a:t>Mucous membrane of floor of mouth, forming sublingual fold.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988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 dirty="0">
                          <a:solidFill>
                            <a:schemeClr val="tx1"/>
                          </a:solidFill>
                        </a:rPr>
                        <a:t>Inferiorly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u="none" dirty="0"/>
                        <a:t>it is supported by mylohyoid muscle</a:t>
                      </a:r>
                      <a:r>
                        <a:rPr lang="en-US" altLang="en-US" sz="1800" b="1" u="none" dirty="0"/>
                        <a:t>.</a:t>
                      </a:r>
                      <a:endParaRPr lang="en-GB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235621"/>
                  </a:ext>
                </a:extLst>
              </a:tr>
            </a:tbl>
          </a:graphicData>
        </a:graphic>
      </p:graphicFrame>
      <p:pic>
        <p:nvPicPr>
          <p:cNvPr id="9" name="Picture 6" descr="66">
            <a:extLst>
              <a:ext uri="{FF2B5EF4-FFF2-40B4-BE49-F238E27FC236}">
                <a16:creationId xmlns:a16="http://schemas.microsoft.com/office/drawing/2014/main" id="{1DD38368-D897-46C3-940A-528E74403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b="10606"/>
          <a:stretch/>
        </p:blipFill>
        <p:spPr>
          <a:xfrm>
            <a:off x="7295322" y="1536467"/>
            <a:ext cx="4353338" cy="44440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0083B1F-D9E4-4E79-A224-BC8A2467F7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957" y="60914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Sublingual Gland</a:t>
            </a:r>
          </a:p>
          <a:p>
            <a:r>
              <a:rPr lang="en-US" sz="3200" b="1" dirty="0"/>
              <a:t>Relations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CFC9A-5B41-4DB6-BA61-80B743F615F3}"/>
              </a:ext>
            </a:extLst>
          </p:cNvPr>
          <p:cNvSpPr txBox="1"/>
          <p:nvPr/>
        </p:nvSpPr>
        <p:spPr>
          <a:xfrm>
            <a:off x="9742453" y="392501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0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146BE1D-7E7A-4F2E-9202-8962C432ACB8}"/>
              </a:ext>
            </a:extLst>
          </p:cNvPr>
          <p:cNvSpPr/>
          <p:nvPr/>
        </p:nvSpPr>
        <p:spPr>
          <a:xfrm>
            <a:off x="939147" y="1809438"/>
            <a:ext cx="3262720" cy="774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789AE0-91C4-4001-A9BE-EA4F19677812}"/>
              </a:ext>
            </a:extLst>
          </p:cNvPr>
          <p:cNvSpPr/>
          <p:nvPr/>
        </p:nvSpPr>
        <p:spPr>
          <a:xfrm>
            <a:off x="4244009" y="1809438"/>
            <a:ext cx="3262720" cy="774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F56DE-7B2A-4EBD-9D22-412B2BA612B8}"/>
              </a:ext>
            </a:extLst>
          </p:cNvPr>
          <p:cNvSpPr/>
          <p:nvPr/>
        </p:nvSpPr>
        <p:spPr>
          <a:xfrm>
            <a:off x="889218" y="2665651"/>
            <a:ext cx="6617511" cy="7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B43E9-167E-4F68-BF42-D0B6DB9879A9}"/>
              </a:ext>
            </a:extLst>
          </p:cNvPr>
          <p:cNvSpPr/>
          <p:nvPr/>
        </p:nvSpPr>
        <p:spPr>
          <a:xfrm>
            <a:off x="886972" y="3467292"/>
            <a:ext cx="6624000" cy="2704907"/>
          </a:xfrm>
          <a:prstGeom prst="rect">
            <a:avLst/>
          </a:prstGeom>
          <a:solidFill>
            <a:srgbClr val="FFF2D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653" y="1809438"/>
            <a:ext cx="6614076" cy="4814645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i="1" dirty="0"/>
              <a:t>Arterial supply:</a:t>
            </a:r>
          </a:p>
          <a:p>
            <a:pPr marL="179388" indent="0">
              <a:buNone/>
              <a:defRPr/>
            </a:pPr>
            <a:r>
              <a:rPr lang="en-US" sz="2000" b="1" dirty="0"/>
              <a:t>Facial</a:t>
            </a:r>
            <a:r>
              <a:rPr lang="en-US" sz="2000" dirty="0"/>
              <a:t> artery.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i="1" dirty="0"/>
              <a:t>Lymph drainage:</a:t>
            </a:r>
          </a:p>
          <a:p>
            <a:pPr marL="179388" indent="0">
              <a:buNone/>
              <a:defRPr/>
            </a:pPr>
            <a:r>
              <a:rPr lang="en-US" sz="2000" b="1" dirty="0"/>
              <a:t>Submandibular</a:t>
            </a:r>
            <a:r>
              <a:rPr lang="en-US" sz="2000" dirty="0"/>
              <a:t> lymph nodes.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i="1" dirty="0"/>
              <a:t>Nerve Supply</a:t>
            </a:r>
          </a:p>
          <a:p>
            <a:pPr>
              <a:defRPr/>
            </a:pPr>
            <a:r>
              <a:rPr lang="en-US" sz="2000" dirty="0"/>
              <a:t>Parasympathetic secretomotor supply is from </a:t>
            </a:r>
            <a:r>
              <a:rPr lang="en-US" sz="2000" b="1" dirty="0"/>
              <a:t>superior salivary </a:t>
            </a:r>
            <a:r>
              <a:rPr lang="en-US" sz="2000" dirty="0"/>
              <a:t>nucleus </a:t>
            </a:r>
            <a:r>
              <a:rPr lang="en-GB" sz="2000" dirty="0"/>
              <a:t>of the facial (7th) nerve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The </a:t>
            </a:r>
            <a:r>
              <a:rPr lang="en-GB" sz="2000" dirty="0" err="1"/>
              <a:t>fibers</a:t>
            </a:r>
            <a:r>
              <a:rPr lang="en-GB" sz="2000" dirty="0"/>
              <a:t> pass to the </a:t>
            </a:r>
            <a:r>
              <a:rPr lang="en-GB" sz="2000" b="1" dirty="0"/>
              <a:t>submandibular ganglion  </a:t>
            </a:r>
            <a:r>
              <a:rPr lang="en-GB" sz="2000" dirty="0"/>
              <a:t>via the </a:t>
            </a:r>
            <a:r>
              <a:rPr lang="en-GB" sz="2000" b="1" dirty="0"/>
              <a:t>chorda tympani</a:t>
            </a:r>
            <a:r>
              <a:rPr lang="en-GB" sz="2000" dirty="0"/>
              <a:t> nerve and the </a:t>
            </a:r>
            <a:r>
              <a:rPr lang="en-GB" sz="2000" b="1" dirty="0"/>
              <a:t>lingual</a:t>
            </a:r>
            <a:r>
              <a:rPr lang="en-GB" sz="2000" dirty="0"/>
              <a:t> nerve.</a:t>
            </a:r>
          </a:p>
          <a:p>
            <a:pPr>
              <a:defRPr/>
            </a:pPr>
            <a:r>
              <a:rPr lang="en-GB" sz="2000" u="sng" dirty="0"/>
              <a:t>Post</a:t>
            </a:r>
            <a:r>
              <a:rPr lang="en-GB" sz="2000" dirty="0"/>
              <a:t>ganglionic parasympathetic </a:t>
            </a:r>
            <a:r>
              <a:rPr lang="en-GB" sz="2000" dirty="0" err="1"/>
              <a:t>fibers</a:t>
            </a:r>
            <a:r>
              <a:rPr lang="en-GB" sz="2000" dirty="0"/>
              <a:t> reach the submandibular &amp; sublingual glands either directly or along the duct.</a:t>
            </a: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pic>
        <p:nvPicPr>
          <p:cNvPr id="4" name="Picture 2" descr="C:\Documents and Settings\Jamila\My Documents\Student Gray\8. Head and neck\F66122-008-f06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3"/>
          <a:stretch>
            <a:fillRect/>
          </a:stretch>
        </p:blipFill>
        <p:spPr>
          <a:xfrm>
            <a:off x="7804159" y="260339"/>
            <a:ext cx="3824624" cy="320695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5" name="Picture 2" descr="C:\Documents and Settings\Jamila\My Documents\Student Gray\8. Head and neck\F66122-008-f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4"/>
          <a:stretch>
            <a:fillRect/>
          </a:stretch>
        </p:blipFill>
        <p:spPr>
          <a:xfrm>
            <a:off x="7902525" y="3707296"/>
            <a:ext cx="3726258" cy="29010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A0AA56-000A-4BC4-ABEA-C3AFFB3043A2}"/>
              </a:ext>
            </a:extLst>
          </p:cNvPr>
          <p:cNvSpPr txBox="1">
            <a:spLocks/>
          </p:cNvSpPr>
          <p:nvPr/>
        </p:nvSpPr>
        <p:spPr>
          <a:xfrm>
            <a:off x="939147" y="615089"/>
            <a:ext cx="10076380" cy="1043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Sublingual Gland</a:t>
            </a:r>
          </a:p>
          <a:p>
            <a:r>
              <a:rPr lang="en-US" sz="3200" b="1" dirty="0"/>
              <a:t>Supply</a:t>
            </a:r>
            <a:endParaRPr lang="en-US" sz="36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EACFD5-C266-45B1-80AF-EF9A01FD0EEE}"/>
              </a:ext>
            </a:extLst>
          </p:cNvPr>
          <p:cNvSpPr/>
          <p:nvPr/>
        </p:nvSpPr>
        <p:spPr>
          <a:xfrm>
            <a:off x="4342376" y="1809438"/>
            <a:ext cx="3065986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Venous drainage:</a:t>
            </a:r>
          </a:p>
          <a:p>
            <a:pPr marL="179388"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Facial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vein.</a:t>
            </a:r>
          </a:p>
        </p:txBody>
      </p:sp>
      <p:sp>
        <p:nvSpPr>
          <p:cNvPr id="17" name="مستطيل 5">
            <a:extLst>
              <a:ext uri="{FF2B5EF4-FFF2-40B4-BE49-F238E27FC236}">
                <a16:creationId xmlns:a16="http://schemas.microsoft.com/office/drawing/2014/main" id="{926F6A7E-9E4E-4F84-BEF6-0057DB77ADCC}"/>
              </a:ext>
            </a:extLst>
          </p:cNvPr>
          <p:cNvSpPr/>
          <p:nvPr/>
        </p:nvSpPr>
        <p:spPr>
          <a:xfrm>
            <a:off x="8684683" y="3171154"/>
            <a:ext cx="349250" cy="11602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6">
            <a:extLst>
              <a:ext uri="{FF2B5EF4-FFF2-40B4-BE49-F238E27FC236}">
                <a16:creationId xmlns:a16="http://schemas.microsoft.com/office/drawing/2014/main" id="{00C0CDEE-7A49-4428-99D7-7B00A300F797}"/>
              </a:ext>
            </a:extLst>
          </p:cNvPr>
          <p:cNvSpPr/>
          <p:nvPr/>
        </p:nvSpPr>
        <p:spPr>
          <a:xfrm>
            <a:off x="8555565" y="3033279"/>
            <a:ext cx="387351" cy="1160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5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2A944E-0F5E-4972-980C-8C8E8EE6B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873292"/>
              </p:ext>
            </p:extLst>
          </p:nvPr>
        </p:nvGraphicFramePr>
        <p:xfrm>
          <a:off x="1" y="0"/>
          <a:ext cx="12192000" cy="67452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428926">
                  <a:extLst>
                    <a:ext uri="{9D8B030D-6E8A-4147-A177-3AD203B41FA5}">
                      <a16:colId xmlns:a16="http://schemas.microsoft.com/office/drawing/2014/main" val="4067780012"/>
                    </a:ext>
                  </a:extLst>
                </a:gridCol>
                <a:gridCol w="3641501">
                  <a:extLst>
                    <a:ext uri="{9D8B030D-6E8A-4147-A177-3AD203B41FA5}">
                      <a16:colId xmlns:a16="http://schemas.microsoft.com/office/drawing/2014/main" val="3650892788"/>
                    </a:ext>
                  </a:extLst>
                </a:gridCol>
                <a:gridCol w="1769973">
                  <a:extLst>
                    <a:ext uri="{9D8B030D-6E8A-4147-A177-3AD203B41FA5}">
                      <a16:colId xmlns:a16="http://schemas.microsoft.com/office/drawing/2014/main" val="960846996"/>
                    </a:ext>
                  </a:extLst>
                </a:gridCol>
                <a:gridCol w="3523828">
                  <a:extLst>
                    <a:ext uri="{9D8B030D-6E8A-4147-A177-3AD203B41FA5}">
                      <a16:colId xmlns:a16="http://schemas.microsoft.com/office/drawing/2014/main" val="3964994322"/>
                    </a:ext>
                  </a:extLst>
                </a:gridCol>
                <a:gridCol w="827772">
                  <a:extLst>
                    <a:ext uri="{9D8B030D-6E8A-4147-A177-3AD203B41FA5}">
                      <a16:colId xmlns:a16="http://schemas.microsoft.com/office/drawing/2014/main" val="423627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Structures within the gland \Clinical application</a:t>
                      </a:r>
                      <a:endParaRPr lang="ar-SA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NERVE\BLOOD SUPPLY</a:t>
                      </a:r>
                      <a:endParaRPr lang="ar-SA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DUCT</a:t>
                      </a:r>
                      <a:endParaRPr lang="ar-SA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GENERAL NOTES</a:t>
                      </a:r>
                      <a:endParaRPr lang="ar-SA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/>
                        <a:t>GLANDS</a:t>
                      </a:r>
                      <a:endParaRPr lang="ar-SA" sz="1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391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>
                          <a:solidFill>
                            <a:srgbClr val="FF0000"/>
                          </a:solidFill>
                        </a:rPr>
                        <a:t>Structures within the gland:</a:t>
                      </a:r>
                    </a:p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1- Facial nerve: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sz="1400" b="0" u="none" dirty="0">
                          <a:solidFill>
                            <a:srgbClr val="C00000"/>
                          </a:solidFill>
                        </a:rPr>
                        <a:t>TWO Branches before it enters the gland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400" b="0" u="none" dirty="0">
                          <a:solidFill>
                            <a:srgbClr val="C00000"/>
                          </a:solidFill>
                        </a:rPr>
                        <a:t>-FIVE Branches within the parotid</a:t>
                      </a:r>
                      <a:endParaRPr lang="en-US" sz="1400" b="0" i="1" u="none" dirty="0">
                        <a:solidFill>
                          <a:srgbClr val="C00000"/>
                        </a:solidFill>
                      </a:endParaRPr>
                    </a:p>
                    <a:p>
                      <a:pPr rtl="1"/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2- Retromandibular vein. </a:t>
                      </a:r>
                    </a:p>
                    <a:p>
                      <a:pPr rtl="1"/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3- External carotid artery. </a:t>
                      </a:r>
                      <a:endParaRPr lang="ar-SA" sz="1400" b="0" u="none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b="1" i="1" u="sng" dirty="0">
                          <a:solidFill>
                            <a:srgbClr val="002060"/>
                          </a:solidFill>
                        </a:rPr>
                        <a:t>Parasympathetic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</a:rPr>
                        <a:t> from inferior salivary nucleus via </a:t>
                      </a:r>
                      <a:r>
                        <a:rPr lang="en-US" sz="1400" b="0" dirty="0"/>
                        <a:t>auriculotemporal</a:t>
                      </a:r>
                      <a:r>
                        <a:rPr lang="en-US" sz="1400" dirty="0"/>
                        <a:t> nerve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sng" dirty="0">
                          <a:solidFill>
                            <a:srgbClr val="002060"/>
                          </a:solidFill>
                        </a:rPr>
                        <a:t>Sympathetic</a:t>
                      </a:r>
                      <a:r>
                        <a:rPr lang="en-US" sz="1400" b="1" u="sng" dirty="0">
                          <a:solidFill>
                            <a:srgbClr val="002060"/>
                          </a:solidFill>
                        </a:rPr>
                        <a:t>: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</a:rPr>
                        <a:t> from plexus around external carotid artery.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altLang="ar-SA" sz="1400" b="1" u="sng" dirty="0">
                          <a:solidFill>
                            <a:srgbClr val="002060"/>
                          </a:solidFill>
                        </a:rPr>
                        <a:t>Arterial</a:t>
                      </a:r>
                      <a:r>
                        <a:rPr lang="en-US" altLang="ar-SA" sz="1400" b="1" dirty="0">
                          <a:solidFill>
                            <a:srgbClr val="002060"/>
                          </a:solidFill>
                        </a:rPr>
                        <a:t>:</a:t>
                      </a:r>
                      <a:r>
                        <a:rPr lang="en-US" altLang="ar-SA" sz="1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ar-SA" sz="1400" b="0" dirty="0">
                          <a:solidFill>
                            <a:srgbClr val="002060"/>
                          </a:solidFill>
                        </a:rPr>
                        <a:t>ECA</a:t>
                      </a:r>
                      <a:r>
                        <a:rPr lang="en-US" altLang="ar-SA" sz="1400" dirty="0">
                          <a:solidFill>
                            <a:srgbClr val="002060"/>
                          </a:solidFill>
                        </a:rPr>
                        <a:t> &amp; its branches.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altLang="ar-SA" sz="1400" b="1" u="sng" dirty="0">
                          <a:solidFill>
                            <a:srgbClr val="002060"/>
                          </a:solidFill>
                        </a:rPr>
                        <a:t>Venous</a:t>
                      </a:r>
                      <a:r>
                        <a:rPr lang="en-US" altLang="ar-SA" sz="1400" b="1" dirty="0">
                          <a:solidFill>
                            <a:srgbClr val="002060"/>
                          </a:solidFill>
                        </a:rPr>
                        <a:t> drainage</a:t>
                      </a:r>
                      <a:r>
                        <a:rPr lang="en-US" altLang="ar-SA" sz="1400" dirty="0">
                          <a:solidFill>
                            <a:srgbClr val="002060"/>
                          </a:solidFill>
                        </a:rPr>
                        <a:t>: retromandibular vein.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altLang="ar-SA" sz="1400" b="1" u="sng" dirty="0">
                          <a:solidFill>
                            <a:srgbClr val="002060"/>
                          </a:solidFill>
                        </a:rPr>
                        <a:t>Lymphatic</a:t>
                      </a:r>
                      <a:r>
                        <a:rPr lang="en-US" altLang="ar-SA" sz="1400" b="1" dirty="0">
                          <a:solidFill>
                            <a:srgbClr val="002060"/>
                          </a:solidFill>
                        </a:rPr>
                        <a:t>:</a:t>
                      </a:r>
                      <a:r>
                        <a:rPr lang="en-US" altLang="ar-SA" sz="1400" dirty="0">
                          <a:solidFill>
                            <a:srgbClr val="002060"/>
                          </a:solidFill>
                        </a:rPr>
                        <a:t> parotid &amp; deep cervical lymph nodes.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It opens into the vestibule of the mouth on a small </a:t>
                      </a:r>
                      <a:r>
                        <a:rPr lang="en-US" sz="1400" b="1" dirty="0">
                          <a:solidFill>
                            <a:srgbClr val="FF3300"/>
                          </a:solidFill>
                          <a:effectLst/>
                        </a:rPr>
                        <a:t>papilla</a:t>
                      </a:r>
                      <a:r>
                        <a:rPr lang="en-US" sz="1400" dirty="0">
                          <a:solidFill>
                            <a:srgbClr val="FF3300"/>
                          </a:solidFill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b="0" u="none" dirty="0"/>
                        <a:t>opposite the upper </a:t>
                      </a: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second molar  (maxillary) </a:t>
                      </a:r>
                      <a:r>
                        <a:rPr lang="en-US" sz="1400" b="0" u="none" dirty="0"/>
                        <a:t>tooth. </a:t>
                      </a:r>
                    </a:p>
                    <a:p>
                      <a:pPr rtl="1"/>
                      <a:endParaRPr lang="ar-SA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/>
                        </a:rPr>
                        <a:t>Largest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/>
                        </a:rPr>
                        <a:t>Formed entirely of </a:t>
                      </a:r>
                      <a:r>
                        <a:rPr lang="en-US" sz="1400" b="0" u="none" dirty="0">
                          <a:solidFill>
                            <a:srgbClr val="C00000"/>
                          </a:solidFill>
                          <a:effectLst/>
                        </a:rPr>
                        <a:t>serous acini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/>
                        </a:rPr>
                        <a:t>Triangular in shape</a:t>
                      </a:r>
                    </a:p>
                    <a:p>
                      <a:pPr marL="285750" indent="-285750" algn="l" eaLnBrk="1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/>
                        </a:rPr>
                        <a:t>accessory part:</a:t>
                      </a:r>
                    </a:p>
                    <a:p>
                      <a:pPr algn="l" eaLnBrk="1" hangingPunct="1">
                        <a:lnSpc>
                          <a:spcPct val="90000"/>
                        </a:lnSpc>
                        <a:buFontTx/>
                        <a:buNone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/>
                        </a:rPr>
                        <a:t>A small part that is separated from the main gland.</a:t>
                      </a:r>
                    </a:p>
                    <a:p>
                      <a:pPr marL="285750" indent="-285750" eaLnBrk="1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Capsule: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Tight, derived from </a:t>
                      </a:r>
                      <a:r>
                        <a:rPr lang="en-US" sz="1400" b="0" u="non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deep cervical fascia of the neck</a:t>
                      </a:r>
                      <a:r>
                        <a:rPr lang="en-US" sz="1400" dirty="0"/>
                        <a:t>.</a:t>
                      </a:r>
                    </a:p>
                    <a:p>
                      <a:pPr marL="0" indent="0" eaLnBrk="1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en-US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00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b="1" u="sng" dirty="0">
                          <a:solidFill>
                            <a:srgbClr val="FF0000"/>
                          </a:solidFill>
                        </a:rPr>
                        <a:t>Clinical application:</a:t>
                      </a:r>
                    </a:p>
                    <a:p>
                      <a:pPr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b="1" u="sng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the submandibular duct can be palpated through the floor of the mouth alongside the tongue. </a:t>
                      </a:r>
                    </a:p>
                    <a:p>
                      <a:pPr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Saliva can usually be seen emerging from the orifice of the duct.</a:t>
                      </a:r>
                    </a:p>
                    <a:p>
                      <a:pPr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b="1" u="sng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400" dirty="0"/>
                        <a:t>common site of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calculus formation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. </a:t>
                      </a:r>
                    </a:p>
                    <a:p>
                      <a:pPr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dirty="0"/>
                        <a:t>The presence of a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tense swelling below the body of the mandible.</a:t>
                      </a:r>
                      <a:endParaRPr lang="ar-SA" sz="1400" b="1" u="sng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Arterial supply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pPr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Facial + lingual artery.</a:t>
                      </a:r>
                    </a:p>
                    <a:p>
                      <a:pPr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Lymph drainage:</a:t>
                      </a:r>
                    </a:p>
                    <a:p>
                      <a:pPr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Submandibular + deep cervical lymph nodes</a:t>
                      </a:r>
                    </a:p>
                    <a:p>
                      <a:pPr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Parasympathetic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 secretomotor supply is from superior salivary nucleus via lingual nerve</a:t>
                      </a:r>
                      <a:endParaRPr lang="ar-SA" sz="1400" b="0" dirty="0">
                        <a:solidFill>
                          <a:srgbClr val="002060"/>
                        </a:solidFill>
                      </a:endParaRPr>
                    </a:p>
                    <a:p>
                      <a:pPr rtl="1"/>
                      <a:endParaRPr lang="ar-SA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The  duct emerges from the  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deep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 part of the gland. </a:t>
                      </a:r>
                    </a:p>
                    <a:p>
                      <a:pPr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It is crossed laterally by the </a:t>
                      </a:r>
                      <a:r>
                        <a:rPr lang="en-US" sz="1400" b="0" dirty="0">
                          <a:solidFill>
                            <a:srgbClr val="C00000"/>
                          </a:solidFill>
                        </a:rPr>
                        <a:t>lingual nerve</a:t>
                      </a:r>
                    </a:p>
                    <a:p>
                      <a:pPr eaLnBrk="1" hangingPunct="1">
                        <a:lnSpc>
                          <a:spcPct val="80000"/>
                        </a:lnSpc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It opens on the summit of a small sublingual papilla, which lies at the side of the frenulum of the tongue.</a:t>
                      </a:r>
                    </a:p>
                    <a:p>
                      <a:pPr rtl="1"/>
                      <a:endParaRPr lang="ar-SA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deep to the body of the mandible</a:t>
                      </a:r>
                    </a:p>
                    <a:p>
                      <a:pPr marL="285750" indent="-285750" algn="l" eaLnBrk="1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Formed of 2 parts:</a:t>
                      </a:r>
                    </a:p>
                    <a:p>
                      <a:pPr algn="l" eaLnBrk="1" hangingPunct="1"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 Large superficial part</a:t>
                      </a:r>
                    </a:p>
                    <a:p>
                      <a:pPr algn="l" eaLnBrk="1" hangingPunct="1">
                        <a:defRPr/>
                      </a:pPr>
                      <a:r>
                        <a:rPr lang="en-US" sz="1400" b="0" u="none" dirty="0">
                          <a:solidFill>
                            <a:srgbClr val="002060"/>
                          </a:solidFill>
                        </a:rPr>
                        <a:t>Small deep part</a:t>
                      </a:r>
                    </a:p>
                    <a:p>
                      <a:pPr marL="285750" indent="-285750" algn="r" rtl="0">
                        <a:buFont typeface="Arial" panose="020B0604020202020204" pitchFamily="34" charset="0"/>
                        <a:buChar char="•"/>
                      </a:pPr>
                      <a:endParaRPr lang="ar-SA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162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-</a:t>
                      </a:r>
                      <a:endParaRPr lang="ar-SA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Arterial supply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pPr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Facial artery.</a:t>
                      </a:r>
                    </a:p>
                    <a:p>
                      <a:pPr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Venous drainage:</a:t>
                      </a:r>
                    </a:p>
                    <a:p>
                      <a:pPr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Facial vein.</a:t>
                      </a:r>
                    </a:p>
                    <a:p>
                      <a:pPr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Lymph drainage:</a:t>
                      </a:r>
                    </a:p>
                    <a:p>
                      <a:pPr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Submandibular lymph nodes</a:t>
                      </a:r>
                    </a:p>
                    <a:p>
                      <a:pPr>
                        <a:defRPr/>
                      </a:pPr>
                      <a:r>
                        <a:rPr lang="en-US" sz="1400" b="0" u="sng" dirty="0">
                          <a:solidFill>
                            <a:srgbClr val="002060"/>
                          </a:solidFill>
                        </a:rPr>
                        <a:t>Parasympathetic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</a:rPr>
                        <a:t> secretomotor supply is from superior salivary nucleus via lingual nerve</a:t>
                      </a:r>
                      <a:endParaRPr lang="ar-SA" sz="14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eaLnBrk="1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/>
                        <a:t>sublingual ducts are 8 to 20 in number. </a:t>
                      </a:r>
                    </a:p>
                    <a:p>
                      <a:pPr marL="285750" indent="-285750" eaLnBrk="1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/>
                        <a:t>Most open into the summit of the sublingual fold, but a few may open into the submandibular duct.</a:t>
                      </a:r>
                      <a:endParaRPr lang="ar-SA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The smallest 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9201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D4E8E0D-98E0-4EB5-957B-378E4BB495F5}"/>
              </a:ext>
            </a:extLst>
          </p:cNvPr>
          <p:cNvSpPr txBox="1"/>
          <p:nvPr/>
        </p:nvSpPr>
        <p:spPr>
          <a:xfrm rot="5400000">
            <a:off x="-629735" y="1330189"/>
            <a:ext cx="190580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PAROTID </a:t>
            </a:r>
            <a:endParaRPr lang="ar-SA" sz="2000" dirty="0"/>
          </a:p>
          <a:p>
            <a:endParaRPr lang="ar-SA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28D8-66AE-49FA-ACE9-3CF536C3D489}"/>
              </a:ext>
            </a:extLst>
          </p:cNvPr>
          <p:cNvSpPr txBox="1"/>
          <p:nvPr/>
        </p:nvSpPr>
        <p:spPr>
          <a:xfrm rot="5400000">
            <a:off x="-858156" y="3564468"/>
            <a:ext cx="2454978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/>
              <a:t>SUBMANDIBULAR</a:t>
            </a:r>
            <a:endParaRPr lang="ar-SA" sz="2000" dirty="0"/>
          </a:p>
          <a:p>
            <a:endParaRPr lang="ar-SA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B8FF2-3761-4763-A649-21E58D05F113}"/>
              </a:ext>
            </a:extLst>
          </p:cNvPr>
          <p:cNvSpPr txBox="1"/>
          <p:nvPr/>
        </p:nvSpPr>
        <p:spPr>
          <a:xfrm rot="5400000">
            <a:off x="-758944" y="5741919"/>
            <a:ext cx="21642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SUBLINGUAL</a:t>
            </a:r>
            <a:endParaRPr lang="ar-SA" sz="2000" dirty="0"/>
          </a:p>
          <a:p>
            <a:endParaRPr lang="ar-SA" sz="1200" dirty="0"/>
          </a:p>
        </p:txBody>
      </p:sp>
    </p:spTree>
    <p:extLst>
      <p:ext uri="{BB962C8B-B14F-4D97-AF65-F5344CB8AC3E}">
        <p14:creationId xmlns:p14="http://schemas.microsoft.com/office/powerpoint/2010/main" val="4232835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00" y="636800"/>
            <a:ext cx="6350832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1. The submandibular duct emerge from which part of the gland ?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A- The superficial part </a:t>
            </a:r>
          </a:p>
          <a:p>
            <a:r>
              <a:rPr lang="en-US" sz="1600" dirty="0">
                <a:latin typeface="+mn-lt"/>
              </a:rPr>
              <a:t>B- The deep part</a:t>
            </a:r>
          </a:p>
          <a:p>
            <a:r>
              <a:rPr lang="en-US" sz="1600" dirty="0">
                <a:latin typeface="+mn-lt"/>
              </a:rPr>
              <a:t>C- The anterior part</a:t>
            </a:r>
          </a:p>
          <a:p>
            <a:r>
              <a:rPr lang="en-US" sz="1600" dirty="0">
                <a:latin typeface="+mn-lt"/>
              </a:rPr>
              <a:t>D- The posterior part 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2. The submandibular duct crossed laterally by which structure ?</a:t>
            </a:r>
          </a:p>
          <a:p>
            <a:r>
              <a:rPr lang="en-US" sz="1600" dirty="0">
                <a:latin typeface="+mn-lt"/>
              </a:rPr>
              <a:t>A- The lingual nerve </a:t>
            </a:r>
          </a:p>
          <a:p>
            <a:r>
              <a:rPr lang="en-US" sz="1600" dirty="0">
                <a:latin typeface="+mn-lt"/>
              </a:rPr>
              <a:t>B- The facial nerve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C- The parotid duct</a:t>
            </a:r>
          </a:p>
          <a:p>
            <a:r>
              <a:rPr lang="en-US" sz="1600" dirty="0">
                <a:latin typeface="+mn-lt"/>
              </a:rPr>
              <a:t>D- retromandibular vein 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3. Which of the following duct is a common site for calculus formation ?</a:t>
            </a:r>
          </a:p>
          <a:p>
            <a:r>
              <a:rPr lang="en-US" sz="1600" dirty="0">
                <a:latin typeface="+mn-lt"/>
              </a:rPr>
              <a:t>A- The thoracic duct </a:t>
            </a:r>
          </a:p>
          <a:p>
            <a:r>
              <a:rPr lang="en-US" sz="1600" dirty="0">
                <a:latin typeface="+mn-lt"/>
              </a:rPr>
              <a:t>B- The parotid duct</a:t>
            </a:r>
          </a:p>
          <a:p>
            <a:r>
              <a:rPr lang="en-US" sz="1600" dirty="0">
                <a:latin typeface="+mn-lt"/>
              </a:rPr>
              <a:t>C- The sublingual duct </a:t>
            </a:r>
          </a:p>
          <a:p>
            <a:r>
              <a:rPr lang="en-US" sz="1600" dirty="0">
                <a:latin typeface="+mn-lt"/>
              </a:rPr>
              <a:t>D- The submandibular duct </a:t>
            </a:r>
          </a:p>
          <a:p>
            <a:endParaRPr lang="en-US" sz="1600" dirty="0">
              <a:latin typeface="+mn-lt"/>
            </a:endParaRPr>
          </a:p>
          <a:p>
            <a:endParaRPr lang="en-US" sz="500" dirty="0">
              <a:latin typeface="+mn-lt"/>
            </a:endParaRPr>
          </a:p>
          <a:p>
            <a:r>
              <a:rPr lang="en-US" sz="1600" dirty="0">
                <a:latin typeface="+mn-lt"/>
              </a:rPr>
              <a:t>4. What’s the blood supply for the sublingual gland?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A- Sublingual artery</a:t>
            </a:r>
          </a:p>
          <a:p>
            <a:r>
              <a:rPr lang="en-US" sz="1600" dirty="0">
                <a:latin typeface="+mn-lt"/>
              </a:rPr>
              <a:t>B- Facial Artery </a:t>
            </a:r>
          </a:p>
          <a:p>
            <a:r>
              <a:rPr lang="en-US" sz="1600" dirty="0">
                <a:latin typeface="+mn-lt"/>
              </a:rPr>
              <a:t>C- External carotid artery </a:t>
            </a:r>
          </a:p>
          <a:p>
            <a:r>
              <a:rPr lang="en-US" sz="1600" dirty="0">
                <a:latin typeface="+mn-lt"/>
              </a:rPr>
              <a:t>D- Submental Artery</a:t>
            </a:r>
            <a:endParaRPr lang="en-US" dirty="0">
              <a:latin typeface="ArialM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1378" y="-21535"/>
            <a:ext cx="1317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n-lt"/>
              </a:rPr>
              <a:t>MCQs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000" y="6564868"/>
            <a:ext cx="45352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MT" charset="0"/>
              </a:rPr>
              <a:t>Answers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: 1. B, 2. A,  3. D,  4. B, 5. C,   6. B,  7. D,   8. B,   9. C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5AD6DF-E6E9-4A6F-B0AF-B2E6576B7308}"/>
              </a:ext>
            </a:extLst>
          </p:cNvPr>
          <p:cNvSpPr txBox="1">
            <a:spLocks/>
          </p:cNvSpPr>
          <p:nvPr/>
        </p:nvSpPr>
        <p:spPr>
          <a:xfrm>
            <a:off x="6282693" y="84491"/>
            <a:ext cx="5414007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5. Which of the salivary is the largest?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 err="1"/>
              <a:t>A.Sublingual</a:t>
            </a:r>
            <a:endParaRPr lang="en-US" sz="16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 err="1"/>
              <a:t>B.submandibular</a:t>
            </a:r>
            <a:endParaRPr lang="en-US" sz="16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 err="1"/>
              <a:t>C.Parotid</a:t>
            </a:r>
            <a:endParaRPr lang="en-US" sz="16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 err="1"/>
              <a:t>D.Buccal</a:t>
            </a:r>
            <a:endParaRPr lang="en-US" sz="16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6. Parotid produces a 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A. mixed serous &amp; mucous secretion. 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B. serous secretion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C. mucous secretion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D. nothing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7. Structures within the Parotid gland? 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A. Facial nerve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B. Retromandibular vein 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C. External carotid artery</a:t>
            </a:r>
          </a:p>
          <a:p>
            <a:pPr marL="0" indent="0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 dirty="0"/>
              <a:t>D. All of the above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B6C57-78B1-4735-84EE-DA837A1348CE}"/>
              </a:ext>
            </a:extLst>
          </p:cNvPr>
          <p:cNvSpPr txBox="1"/>
          <p:nvPr/>
        </p:nvSpPr>
        <p:spPr>
          <a:xfrm>
            <a:off x="6319479" y="4320833"/>
            <a:ext cx="587252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8.How many branches the facial nerve gives before it enters the parotid?</a:t>
            </a:r>
          </a:p>
          <a:p>
            <a:r>
              <a:rPr lang="en-US" sz="1600" dirty="0">
                <a:latin typeface="+mn-lt"/>
              </a:rPr>
              <a:t>A.5	    B.2 	     C.3 	       D.4</a:t>
            </a:r>
          </a:p>
          <a:p>
            <a:endParaRPr lang="en-US" dirty="0">
              <a:latin typeface="+mn-lt"/>
            </a:endParaRPr>
          </a:p>
          <a:p>
            <a:r>
              <a:rPr lang="en-US" sz="1600" dirty="0">
                <a:latin typeface="+mn-lt"/>
              </a:rPr>
              <a:t>9.Which of the salivary glands is capsulated by the deep cervical </a:t>
            </a:r>
            <a:r>
              <a:rPr lang="en-US" sz="1600" dirty="0" err="1">
                <a:latin typeface="+mn-lt"/>
              </a:rPr>
              <a:t>faciae</a:t>
            </a:r>
            <a:r>
              <a:rPr lang="en-US" sz="1600" dirty="0">
                <a:latin typeface="+mn-lt"/>
              </a:rPr>
              <a:t>?</a:t>
            </a:r>
          </a:p>
          <a:p>
            <a:r>
              <a:rPr lang="en-US" sz="1600" dirty="0" err="1">
                <a:latin typeface="+mn-lt"/>
              </a:rPr>
              <a:t>A.Sublingual</a:t>
            </a:r>
            <a:endParaRPr lang="en-US" sz="1600" dirty="0">
              <a:latin typeface="+mn-lt"/>
            </a:endParaRPr>
          </a:p>
          <a:p>
            <a:r>
              <a:rPr lang="en-US" sz="1600" dirty="0" err="1">
                <a:latin typeface="+mn-lt"/>
              </a:rPr>
              <a:t>B.submandibular</a:t>
            </a:r>
            <a:endParaRPr lang="en-US" sz="1600" dirty="0">
              <a:latin typeface="+mn-lt"/>
            </a:endParaRPr>
          </a:p>
          <a:p>
            <a:r>
              <a:rPr lang="en-US" sz="1600" dirty="0" err="1">
                <a:latin typeface="+mn-lt"/>
              </a:rPr>
              <a:t>C.Parotid</a:t>
            </a:r>
            <a:endParaRPr lang="en-US" sz="1600" dirty="0">
              <a:latin typeface="+mn-lt"/>
            </a:endParaRPr>
          </a:p>
          <a:p>
            <a:r>
              <a:rPr lang="en-US" sz="1600" dirty="0" err="1">
                <a:latin typeface="+mn-lt"/>
              </a:rPr>
              <a:t>D.Buccal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466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F7036E-010F-4959-92D7-53259FF07E78}"/>
              </a:ext>
            </a:extLst>
          </p:cNvPr>
          <p:cNvSpPr/>
          <p:nvPr/>
        </p:nvSpPr>
        <p:spPr>
          <a:xfrm>
            <a:off x="1208972" y="1169940"/>
            <a:ext cx="1017022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latin typeface="+mn-lt"/>
            </a:endParaRPr>
          </a:p>
          <a:p>
            <a:r>
              <a:rPr lang="en-US" sz="2200" dirty="0">
                <a:latin typeface="+mn-lt"/>
              </a:rPr>
              <a:t>A\ What are the structures within the parotid gland ?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1-Facial nerve </a:t>
            </a:r>
            <a:r>
              <a:rPr lang="mr-IN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–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most superficial structure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2- retromandibular vine - intermediate in position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3- External carotid artery </a:t>
            </a:r>
            <a:r>
              <a:rPr lang="mr-IN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–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most deep structure</a:t>
            </a:r>
          </a:p>
          <a:p>
            <a:endParaRPr lang="en-US" sz="2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US" sz="2200" dirty="0">
                <a:latin typeface="+mn-lt"/>
              </a:rPr>
              <a:t>B\ </a:t>
            </a:r>
            <a:r>
              <a:rPr lang="en-US" sz="2200" dirty="0" err="1">
                <a:latin typeface="+mn-lt"/>
              </a:rPr>
              <a:t>Qhat</a:t>
            </a:r>
            <a:r>
              <a:rPr lang="mr-IN" sz="2200" dirty="0">
                <a:latin typeface="+mn-lt"/>
              </a:rPr>
              <a:t>’</a:t>
            </a:r>
            <a:r>
              <a:rPr lang="en-US" sz="2200" dirty="0">
                <a:latin typeface="+mn-lt"/>
              </a:rPr>
              <a:t>s the nerve supply for the parotid gland ?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Sympathetic from plexus around External carotid artery 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Parasympathetic from ( inferior salivary nucleus- tympanic nerve ) through the glossopharyngeal nerve to tympanic plexus </a:t>
            </a:r>
            <a:r>
              <a:rPr lang="mr-IN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–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lesser petrosal to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otic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ganglion which is postganglionic fiber running in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auriculotemporal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nerve </a:t>
            </a:r>
            <a:endParaRPr lang="en-US" sz="22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2786B-70C1-4585-B494-997B70A2C32A}"/>
              </a:ext>
            </a:extLst>
          </p:cNvPr>
          <p:cNvSpPr/>
          <p:nvPr/>
        </p:nvSpPr>
        <p:spPr>
          <a:xfrm>
            <a:off x="5303722" y="462054"/>
            <a:ext cx="1266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MT" charset="0"/>
              </a:rPr>
              <a:t>SAQ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86582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377560"/>
            <a:ext cx="3969657" cy="166070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sz="2600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sz="26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161613" y="408298"/>
            <a:ext cx="4916557" cy="487931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>
                <a:latin typeface="Calibri" panose="020F0502020204030204" pitchFamily="34" charset="0"/>
              </a:rPr>
              <a:t>Members:</a:t>
            </a:r>
          </a:p>
          <a:p>
            <a:pPr marL="0" indent="0" fontAlgn="b">
              <a:buNone/>
            </a:pPr>
            <a:r>
              <a:rPr lang="en-GB" sz="2600" dirty="0" err="1"/>
              <a:t>Alanoud</a:t>
            </a:r>
            <a:r>
              <a:rPr lang="en-GB" sz="2600" dirty="0"/>
              <a:t> </a:t>
            </a:r>
            <a:r>
              <a:rPr lang="en-GB" sz="2600" dirty="0" err="1"/>
              <a:t>Abuhaimed</a:t>
            </a:r>
            <a:endParaRPr lang="en-GB" sz="2600" dirty="0"/>
          </a:p>
          <a:p>
            <a:pPr marL="0" indent="0" fontAlgn="b">
              <a:buNone/>
            </a:pPr>
            <a:r>
              <a:rPr lang="en-GB" sz="2600" dirty="0"/>
              <a:t>Anwar </a:t>
            </a:r>
            <a:r>
              <a:rPr lang="en-GB" sz="2600" dirty="0" err="1"/>
              <a:t>Alajmi</a:t>
            </a:r>
            <a:endParaRPr lang="en-GB" sz="2600" dirty="0"/>
          </a:p>
          <a:p>
            <a:pPr marL="0" indent="0" fontAlgn="b">
              <a:buNone/>
            </a:pPr>
            <a:r>
              <a:rPr lang="en-GB" sz="2600" dirty="0" err="1"/>
              <a:t>Do'aa</a:t>
            </a:r>
            <a:r>
              <a:rPr lang="en-GB" sz="2600" dirty="0"/>
              <a:t> </a:t>
            </a:r>
            <a:r>
              <a:rPr lang="en-GB" sz="2600" dirty="0" err="1"/>
              <a:t>abdulfattah</a:t>
            </a:r>
            <a:endParaRPr lang="en-GB" sz="2600" dirty="0"/>
          </a:p>
          <a:p>
            <a:pPr marL="0" indent="0" fontAlgn="b">
              <a:buNone/>
            </a:pPr>
            <a:r>
              <a:rPr lang="en-US" sz="2600" dirty="0" err="1">
                <a:latin typeface="Calibri" panose="020F0502020204030204" pitchFamily="34" charset="0"/>
              </a:rPr>
              <a:t>Ghada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Alothaim</a:t>
            </a:r>
            <a:endParaRPr lang="en-US" sz="2600" dirty="0">
              <a:latin typeface="Calibri" panose="020F0502020204030204" pitchFamily="34" charset="0"/>
            </a:endParaRPr>
          </a:p>
          <a:p>
            <a:pPr marL="0" indent="0" fontAlgn="b">
              <a:buNone/>
            </a:pPr>
            <a:r>
              <a:rPr lang="en-GB" sz="2600" dirty="0"/>
              <a:t>Lama </a:t>
            </a:r>
            <a:r>
              <a:rPr lang="en-GB" sz="2600" dirty="0" err="1"/>
              <a:t>Alfawzan</a:t>
            </a:r>
            <a:endParaRPr lang="en-GB" sz="2600" dirty="0"/>
          </a:p>
          <a:p>
            <a:pPr marL="0" indent="0" fontAlgn="b">
              <a:buNone/>
            </a:pPr>
            <a:r>
              <a:rPr lang="en-GB" sz="2600" dirty="0"/>
              <a:t>Lama </a:t>
            </a:r>
            <a:r>
              <a:rPr lang="en-GB" sz="2600" dirty="0" err="1"/>
              <a:t>AlTamimi</a:t>
            </a:r>
            <a:endParaRPr lang="en-GB" sz="2600" dirty="0"/>
          </a:p>
          <a:p>
            <a:pPr marL="0" indent="0" fontAlgn="b">
              <a:buNone/>
            </a:pPr>
            <a:r>
              <a:rPr lang="en-GB" sz="2600" dirty="0"/>
              <a:t>Rawan </a:t>
            </a:r>
            <a:r>
              <a:rPr lang="en-GB" sz="2600" dirty="0" err="1"/>
              <a:t>AlWadee</a:t>
            </a:r>
            <a:endParaRPr lang="en-GB" sz="2600" dirty="0"/>
          </a:p>
          <a:p>
            <a:pPr marL="0" indent="0" fontAlgn="b">
              <a:buNone/>
            </a:pPr>
            <a:endParaRPr lang="en-GB" sz="2600" dirty="0"/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7907453" y="5376298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80701" y="5095369"/>
            <a:ext cx="3926752" cy="1538019"/>
            <a:chOff x="3960824" y="4605659"/>
            <a:chExt cx="3926752" cy="1538019"/>
          </a:xfrm>
        </p:grpSpPr>
        <p:grpSp>
          <p:nvGrpSpPr>
            <p:cNvPr id="25" name="Group 24"/>
            <p:cNvGrpSpPr/>
            <p:nvPr/>
          </p:nvGrpSpPr>
          <p:grpSpPr>
            <a:xfrm>
              <a:off x="4003978" y="4770823"/>
              <a:ext cx="3883598" cy="1372855"/>
              <a:chOff x="2927787" y="3661466"/>
              <a:chExt cx="3883598" cy="137285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446711" y="4153307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7BBF26"/>
                    </a:solidFill>
                    <a:latin typeface="+mn-lt"/>
                  </a:rPr>
                  <a:t>anatomyteam436@gmail.com</a:t>
                </a:r>
                <a:endParaRPr lang="en-GB" sz="1900" i="1" dirty="0">
                  <a:solidFill>
                    <a:srgbClr val="7BBF26"/>
                  </a:solidFill>
                  <a:latin typeface="+mn-lt"/>
                </a:endParaRPr>
              </a:p>
            </p:txBody>
          </p:sp>
          <p:pic>
            <p:nvPicPr>
              <p:cNvPr id="29" name="Picture 2" descr="https://d30y9cdsu7xlg0.cloudfront.net/png/12462-200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787" y="4113946"/>
                <a:ext cx="448054" cy="448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Image result for twitter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501" y="4623295"/>
                <a:ext cx="393116" cy="3931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3446711" y="4649600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55ACEE"/>
                    </a:solidFill>
                    <a:latin typeface="+mn-lt"/>
                  </a:rPr>
                  <a:t>@anatomy436</a:t>
                </a:r>
                <a:endParaRPr lang="en-GB" sz="1900" i="1" dirty="0">
                  <a:solidFill>
                    <a:srgbClr val="55ACEE"/>
                  </a:solidFill>
                  <a:latin typeface="+mn-lt"/>
                </a:endParaRPr>
              </a:p>
            </p:txBody>
          </p:sp>
          <p:sp>
            <p:nvSpPr>
              <p:cNvPr id="32" name="TextBox 31">
                <a:hlinkClick r:id="rId5"/>
              </p:cNvPr>
              <p:cNvSpPr txBox="1"/>
              <p:nvPr/>
            </p:nvSpPr>
            <p:spPr>
              <a:xfrm>
                <a:off x="3446711" y="3661466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4D0082"/>
                    </a:solidFill>
                    <a:latin typeface="+mn-lt"/>
                  </a:rPr>
                  <a:t>Feedback</a:t>
                </a:r>
                <a:endParaRPr lang="en-GB" sz="1900" i="1" dirty="0">
                  <a:solidFill>
                    <a:srgbClr val="4D0082"/>
                  </a:solidFill>
                  <a:latin typeface="+mn-lt"/>
                </a:endParaRPr>
              </a:p>
            </p:txBody>
          </p:sp>
        </p:grpSp>
        <p:pic>
          <p:nvPicPr>
            <p:cNvPr id="24" name="Picture 2" descr="Image result for google form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F7D7DBA-2478-432C-999B-6455DC00555C}"/>
              </a:ext>
            </a:extLst>
          </p:cNvPr>
          <p:cNvSpPr/>
          <p:nvPr/>
        </p:nvSpPr>
        <p:spPr>
          <a:xfrm>
            <a:off x="9733720" y="1857755"/>
            <a:ext cx="2700725" cy="2405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90000"/>
              </a:lnSpc>
              <a:spcBef>
                <a:spcPts val="1000"/>
              </a:spcBef>
            </a:pPr>
            <a:r>
              <a:rPr lang="en-GB" sz="2600" dirty="0">
                <a:latin typeface="+mn-lt"/>
              </a:rPr>
              <a:t>Reema </a:t>
            </a:r>
            <a:r>
              <a:rPr lang="en-GB" sz="2600" dirty="0" err="1">
                <a:latin typeface="+mn-lt"/>
              </a:rPr>
              <a:t>Alshayie</a:t>
            </a:r>
            <a:r>
              <a:rPr lang="en-US" sz="2600" i="1" dirty="0">
                <a:latin typeface="+mn-lt"/>
              </a:rPr>
              <a:t> </a:t>
            </a:r>
          </a:p>
          <a:p>
            <a:pPr lvl="0" fontAlgn="t">
              <a:lnSpc>
                <a:spcPct val="90000"/>
              </a:lnSpc>
              <a:spcBef>
                <a:spcPts val="1000"/>
              </a:spcBef>
            </a:pPr>
            <a:r>
              <a:rPr lang="en-US" sz="2600" dirty="0">
                <a:latin typeface="+mn-lt"/>
              </a:rPr>
              <a:t>Reema </a:t>
            </a:r>
            <a:r>
              <a:rPr lang="en-US" sz="2600" dirty="0" err="1">
                <a:latin typeface="+mn-lt"/>
              </a:rPr>
              <a:t>Alotaibi</a:t>
            </a:r>
            <a:endParaRPr lang="en-US" sz="2600" dirty="0">
              <a:latin typeface="+mn-lt"/>
            </a:endParaRPr>
          </a:p>
          <a:p>
            <a:pPr lvl="0" fontAlgn="b">
              <a:lnSpc>
                <a:spcPct val="90000"/>
              </a:lnSpc>
              <a:spcBef>
                <a:spcPts val="1000"/>
              </a:spcBef>
            </a:pPr>
            <a:r>
              <a:rPr lang="en-GB" sz="2600" dirty="0" err="1">
                <a:latin typeface="+mn-lt"/>
              </a:rPr>
              <a:t>Safa</a:t>
            </a:r>
            <a:r>
              <a:rPr lang="en-GB" sz="2600" dirty="0">
                <a:latin typeface="+mn-lt"/>
              </a:rPr>
              <a:t> Al-</a:t>
            </a:r>
            <a:r>
              <a:rPr lang="en-GB" sz="2600" dirty="0" err="1">
                <a:latin typeface="+mn-lt"/>
              </a:rPr>
              <a:t>Osaimi</a:t>
            </a:r>
            <a:endParaRPr lang="en-GB" sz="2600" dirty="0">
              <a:latin typeface="+mn-lt"/>
            </a:endParaRPr>
          </a:p>
          <a:p>
            <a:pPr lvl="0" fontAlgn="t">
              <a:lnSpc>
                <a:spcPct val="90000"/>
              </a:lnSpc>
              <a:spcBef>
                <a:spcPts val="1000"/>
              </a:spcBef>
            </a:pPr>
            <a:r>
              <a:rPr lang="en-US" sz="2600" dirty="0" err="1">
                <a:latin typeface="+mn-lt"/>
              </a:rPr>
              <a:t>Wejdan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alzaid</a:t>
            </a:r>
            <a:endParaRPr lang="en-GB" sz="2600" dirty="0">
              <a:latin typeface="+mn-lt"/>
            </a:endParaRPr>
          </a:p>
          <a:p>
            <a:pPr lvl="0" fontAlgn="b">
              <a:lnSpc>
                <a:spcPct val="90000"/>
              </a:lnSpc>
              <a:spcBef>
                <a:spcPts val="1000"/>
              </a:spcBef>
            </a:pPr>
            <a:r>
              <a:rPr lang="en-GB" sz="2600" dirty="0" err="1">
                <a:latin typeface="+mn-lt"/>
              </a:rPr>
              <a:t>Shatha</a:t>
            </a:r>
            <a:r>
              <a:rPr lang="en-GB" sz="2600" dirty="0">
                <a:latin typeface="+mn-lt"/>
              </a:rPr>
              <a:t> </a:t>
            </a:r>
            <a:r>
              <a:rPr lang="en-GB" sz="2600" dirty="0" err="1">
                <a:latin typeface="+mn-lt"/>
              </a:rPr>
              <a:t>Alghaihb</a:t>
            </a:r>
            <a:r>
              <a:rPr lang="en-US" sz="2600" i="1" dirty="0">
                <a:latin typeface="+mn-lt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6988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196246"/>
            <a:ext cx="10515600" cy="1325563"/>
          </a:xfrm>
        </p:spPr>
        <p:txBody>
          <a:bodyPr>
            <a:normAutofit/>
          </a:bodyPr>
          <a:lstStyle/>
          <a:p>
            <a:r>
              <a:rPr lang="en-US" i="1" dirty="0">
                <a:ea typeface="Arial Unicode MS" pitchFamily="34" charset="-128"/>
                <a:cs typeface="Arial Unicode MS" pitchFamily="34" charset="-128"/>
              </a:rPr>
              <a:t>Salivary glands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11200" y="1325563"/>
            <a:ext cx="6375400" cy="2204022"/>
          </a:xfrm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Are </a:t>
            </a:r>
            <a:r>
              <a:rPr lang="en-US" sz="24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exocrine glands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, that </a:t>
            </a:r>
            <a:r>
              <a:rPr lang="en-US" sz="24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produce saliva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.</a:t>
            </a:r>
          </a:p>
          <a:p>
            <a:pPr marL="268288" lvl="0" indent="-268288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There are 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3 large named pairs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of salivary glands and multiple minute unnamed glands in the submucosa of the oral cavity (lips, palate &amp; under surface of the tongue).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  <a:buFont typeface="Wingdings" charset="2"/>
              <a:buChar char="v"/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l" rtl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The three NAMED PAIRS are: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274397"/>
              </p:ext>
            </p:extLst>
          </p:nvPr>
        </p:nvGraphicFramePr>
        <p:xfrm>
          <a:off x="838200" y="4229133"/>
          <a:ext cx="5664200" cy="206193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70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719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Parotid: 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produces a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cs typeface="Times New Roman" pitchFamily="18" charset="0"/>
                        </a:rPr>
                        <a:t>serous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 watery secretion.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Submandibular: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produces a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cs typeface="Times New Roman" pitchFamily="18" charset="0"/>
                        </a:rPr>
                        <a:t>mixed serous &amp; mucous 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secretion.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Sublingual: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secretes saliva that is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cs typeface="Times New Roman" pitchFamily="18" charset="0"/>
                        </a:rPr>
                        <a:t>predominantly mucous</a:t>
                      </a: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Times New Roman" pitchFamily="18" charset="0"/>
                        </a:rPr>
                        <a:t> in character.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399DE9F-3BEA-4166-9F3A-6385083853FC}"/>
              </a:ext>
            </a:extLst>
          </p:cNvPr>
          <p:cNvGrpSpPr/>
          <p:nvPr/>
        </p:nvGrpSpPr>
        <p:grpSpPr>
          <a:xfrm>
            <a:off x="7416516" y="838528"/>
            <a:ext cx="3747262" cy="2852928"/>
            <a:chOff x="7951470" y="676657"/>
            <a:chExt cx="3747262" cy="2852928"/>
          </a:xfrm>
        </p:grpSpPr>
        <p:pic>
          <p:nvPicPr>
            <p:cNvPr id="9" name="Picture 5" descr="C:\Documents and Settings\me\My Documents\My Pictures\Picture25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" t="3659" r="2834" b="2400"/>
            <a:stretch/>
          </p:blipFill>
          <p:spPr bwMode="auto">
            <a:xfrm>
              <a:off x="7955280" y="676657"/>
              <a:ext cx="3730752" cy="285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BB1B398-EC8A-42BC-B342-B0230F6D91D3}"/>
                </a:ext>
              </a:extLst>
            </p:cNvPr>
            <p:cNvSpPr/>
            <p:nvPr/>
          </p:nvSpPr>
          <p:spPr>
            <a:xfrm>
              <a:off x="7970520" y="676657"/>
              <a:ext cx="627380" cy="364743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441E33-A3B0-4360-A861-85B8C31F8322}"/>
                </a:ext>
              </a:extLst>
            </p:cNvPr>
            <p:cNvSpPr/>
            <p:nvPr/>
          </p:nvSpPr>
          <p:spPr>
            <a:xfrm>
              <a:off x="11033252" y="2692400"/>
              <a:ext cx="665480" cy="354469"/>
            </a:xfrm>
            <a:prstGeom prst="rect">
              <a:avLst/>
            </a:prstGeom>
            <a:noFill/>
            <a:ln w="28575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87E13D-DA85-4FEF-8734-79368DC50DBA}"/>
                </a:ext>
              </a:extLst>
            </p:cNvPr>
            <p:cNvSpPr/>
            <p:nvPr/>
          </p:nvSpPr>
          <p:spPr>
            <a:xfrm>
              <a:off x="7951470" y="3139963"/>
              <a:ext cx="665480" cy="354469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F117A2-1F9C-4ECA-86C6-D7055256DF00}"/>
              </a:ext>
            </a:extLst>
          </p:cNvPr>
          <p:cNvGrpSpPr/>
          <p:nvPr/>
        </p:nvGrpSpPr>
        <p:grpSpPr>
          <a:xfrm>
            <a:off x="7266594" y="4056271"/>
            <a:ext cx="3962400" cy="2590283"/>
            <a:chOff x="7835900" y="3700789"/>
            <a:chExt cx="3962400" cy="25902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900" y="3700789"/>
              <a:ext cx="3962400" cy="259028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443403" y="5779297"/>
              <a:ext cx="1664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EXTRA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F0EE27-EF04-43AB-BAA4-0FB52BC82874}"/>
                </a:ext>
              </a:extLst>
            </p:cNvPr>
            <p:cNvSpPr/>
            <p:nvPr/>
          </p:nvSpPr>
          <p:spPr>
            <a:xfrm>
              <a:off x="10751820" y="4745486"/>
              <a:ext cx="627380" cy="364743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AC9355-6BDD-4B93-A749-664C78511285}"/>
                </a:ext>
              </a:extLst>
            </p:cNvPr>
            <p:cNvSpPr/>
            <p:nvPr/>
          </p:nvSpPr>
          <p:spPr>
            <a:xfrm>
              <a:off x="8046720" y="5110229"/>
              <a:ext cx="779780" cy="465071"/>
            </a:xfrm>
            <a:prstGeom prst="rect">
              <a:avLst/>
            </a:prstGeom>
            <a:noFill/>
            <a:ln w="28575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AA9FA8-5484-4083-86DB-C640FB69219E}"/>
                </a:ext>
              </a:extLst>
            </p:cNvPr>
            <p:cNvSpPr/>
            <p:nvPr/>
          </p:nvSpPr>
          <p:spPr>
            <a:xfrm>
              <a:off x="10504170" y="5475044"/>
              <a:ext cx="1014730" cy="364742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F075EAD-0D92-4A8B-970B-F1E049EB994E}"/>
              </a:ext>
            </a:extLst>
          </p:cNvPr>
          <p:cNvSpPr txBox="1"/>
          <p:nvPr/>
        </p:nvSpPr>
        <p:spPr>
          <a:xfrm>
            <a:off x="9705129" y="145379"/>
            <a:ext cx="2329484" cy="369332"/>
          </a:xfrm>
          <a:prstGeom prst="rect">
            <a:avLst/>
          </a:prstGeom>
          <a:noFill/>
          <a:ln w="38100">
            <a:solidFill>
              <a:srgbClr val="ECB2D9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+mn-lt"/>
              </a:rPr>
              <a:t>Only on the girls’ slides</a:t>
            </a:r>
            <a:endParaRPr lang="en-GB" sz="1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599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07CA8FA-A42A-48D9-8D77-DE952322FAAD}"/>
              </a:ext>
            </a:extLst>
          </p:cNvPr>
          <p:cNvGrpSpPr/>
          <p:nvPr/>
        </p:nvGrpSpPr>
        <p:grpSpPr>
          <a:xfrm>
            <a:off x="7981871" y="34849"/>
            <a:ext cx="4074294" cy="2408851"/>
            <a:chOff x="7117328" y="2869974"/>
            <a:chExt cx="4256240" cy="352221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4CF9FE-7F38-4F5C-B855-3F8823FA8980}"/>
                </a:ext>
              </a:extLst>
            </p:cNvPr>
            <p:cNvGrpSpPr/>
            <p:nvPr/>
          </p:nvGrpSpPr>
          <p:grpSpPr>
            <a:xfrm>
              <a:off x="7117328" y="2869974"/>
              <a:ext cx="4256240" cy="3522219"/>
              <a:chOff x="6833551" y="2910331"/>
              <a:chExt cx="4256240" cy="352221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12" t="3750" r="13924" b="1933"/>
              <a:stretch/>
            </p:blipFill>
            <p:spPr>
              <a:xfrm>
                <a:off x="6833551" y="3255577"/>
                <a:ext cx="4256240" cy="3176973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3FE2471-E634-449A-89F6-FB5F1AD7F0D1}"/>
                  </a:ext>
                </a:extLst>
              </p:cNvPr>
              <p:cNvCxnSpPr>
                <a:cxnSpLocks/>
                <a:stCxn id="11" idx="2"/>
              </p:cNvCxnSpPr>
              <p:nvPr/>
            </p:nvCxnSpPr>
            <p:spPr>
              <a:xfrm>
                <a:off x="9221002" y="3218108"/>
                <a:ext cx="0" cy="16332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DDA12D-CE4C-4C75-9283-ACB52703BB62}"/>
                  </a:ext>
                </a:extLst>
              </p:cNvPr>
              <p:cNvSpPr txBox="1"/>
              <p:nvPr/>
            </p:nvSpPr>
            <p:spPr>
              <a:xfrm>
                <a:off x="8581243" y="2910331"/>
                <a:ext cx="12795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Parotid Gland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DC8638-1A7C-4EC8-8156-19D729F70C70}"/>
                </a:ext>
              </a:extLst>
            </p:cNvPr>
            <p:cNvSpPr/>
            <p:nvPr/>
          </p:nvSpPr>
          <p:spPr>
            <a:xfrm>
              <a:off x="8459514" y="3206542"/>
              <a:ext cx="703731" cy="192123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72EB4B-A0E5-428D-8A0C-9ED5233234EF}"/>
                </a:ext>
              </a:extLst>
            </p:cNvPr>
            <p:cNvSpPr/>
            <p:nvPr/>
          </p:nvSpPr>
          <p:spPr>
            <a:xfrm>
              <a:off x="9864803" y="6090134"/>
              <a:ext cx="1373798" cy="177728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44" y="21157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Parotid gland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847" y="1396347"/>
            <a:ext cx="7411024" cy="879501"/>
          </a:xfrm>
        </p:spPr>
        <p:txBody>
          <a:bodyPr>
            <a:normAutofit/>
          </a:bodyPr>
          <a:lstStyle/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It is the largest salivary gland formed entirely of </a:t>
            </a:r>
            <a:r>
              <a:rPr lang="en-US" sz="2000" b="1" dirty="0"/>
              <a:t>serous</a:t>
            </a:r>
            <a:r>
              <a:rPr lang="en-US" sz="2000" dirty="0"/>
              <a:t> acini. </a:t>
            </a:r>
          </a:p>
          <a:p>
            <a:pPr marL="3556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It has 2 borders: anterior convex, and straight posterior </a:t>
            </a:r>
            <a:r>
              <a:rPr lang="en-GB" sz="2000" dirty="0"/>
              <a:t>border.</a:t>
            </a:r>
            <a:r>
              <a:rPr lang="en-US" sz="2000" dirty="0"/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477F7D-1293-44E5-BD71-F2DCA5E19D5B}"/>
              </a:ext>
            </a:extLst>
          </p:cNvPr>
          <p:cNvGrpSpPr/>
          <p:nvPr/>
        </p:nvGrpSpPr>
        <p:grpSpPr>
          <a:xfrm>
            <a:off x="621647" y="2476311"/>
            <a:ext cx="7129939" cy="1661993"/>
            <a:chOff x="745405" y="3002814"/>
            <a:chExt cx="7129939" cy="1661993"/>
          </a:xfrm>
        </p:grpSpPr>
        <p:sp>
          <p:nvSpPr>
            <p:cNvPr id="4" name="TextBox 3"/>
            <p:cNvSpPr txBox="1"/>
            <p:nvPr/>
          </p:nvSpPr>
          <p:spPr>
            <a:xfrm>
              <a:off x="745405" y="3002814"/>
              <a:ext cx="7129939" cy="1661993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2000" b="1" dirty="0"/>
                <a:t>Position: </a:t>
              </a:r>
              <a:r>
                <a:rPr lang="en-US" sz="2000" dirty="0"/>
                <a:t>located in a deep space and is wedged between </a:t>
              </a:r>
              <a:endParaRPr lang="en-US" sz="2000" b="1" dirty="0"/>
            </a:p>
            <a:p>
              <a:pPr marL="53975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u="sng" dirty="0"/>
                <a:t>Anteriorly</a:t>
              </a:r>
              <a:r>
                <a:rPr lang="en-US" sz="2000" dirty="0"/>
                <a:t>: mandibular ramus &amp; masseter                                </a:t>
              </a:r>
              <a:r>
                <a:rPr lang="en-US" dirty="0"/>
                <a:t>(the parotid gland is </a:t>
              </a:r>
              <a:r>
                <a:rPr lang="en-US" b="1" dirty="0"/>
                <a:t>behind</a:t>
              </a:r>
              <a:r>
                <a:rPr lang="en-US" dirty="0"/>
                <a:t> them) </a:t>
              </a:r>
              <a:endParaRPr lang="en-US" sz="2000" dirty="0"/>
            </a:p>
            <a:p>
              <a:pPr marL="53975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u="sng" dirty="0"/>
                <a:t>Posteriorly:</a:t>
              </a:r>
              <a:r>
                <a:rPr lang="en-US" sz="2000" dirty="0"/>
                <a:t> Mastoid process &amp; sternomastoid muscle           </a:t>
              </a:r>
              <a:r>
                <a:rPr lang="en-US" dirty="0">
                  <a:solidFill>
                    <a:prstClr val="black"/>
                  </a:solidFill>
                </a:rPr>
                <a:t>(the parotid gland is </a:t>
              </a:r>
              <a:r>
                <a:rPr lang="en-US" b="1" dirty="0">
                  <a:solidFill>
                    <a:prstClr val="black"/>
                  </a:solidFill>
                </a:rPr>
                <a:t>in front of</a:t>
              </a:r>
              <a:r>
                <a:rPr lang="en-US" dirty="0">
                  <a:solidFill>
                    <a:prstClr val="black"/>
                  </a:solidFill>
                </a:rPr>
                <a:t> them) </a:t>
              </a:r>
              <a:endParaRPr lang="en-US" sz="2000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547158" y="3687105"/>
              <a:ext cx="1872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717407" y="3687105"/>
              <a:ext cx="936000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647834" y="4285023"/>
              <a:ext cx="2232000" cy="1"/>
            </a:xfrm>
            <a:prstGeom prst="line">
              <a:avLst/>
            </a:prstGeom>
            <a:ln w="28575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F8FC9C-9B46-4813-8F14-A51EA2679F52}"/>
              </a:ext>
            </a:extLst>
          </p:cNvPr>
          <p:cNvGrpSpPr/>
          <p:nvPr/>
        </p:nvGrpSpPr>
        <p:grpSpPr>
          <a:xfrm>
            <a:off x="7951869" y="2693094"/>
            <a:ext cx="3970502" cy="1556862"/>
            <a:chOff x="5170214" y="479706"/>
            <a:chExt cx="6578600" cy="2514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214" y="479706"/>
              <a:ext cx="6578600" cy="251460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7094482" y="1130848"/>
              <a:ext cx="740979" cy="74820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0752082" y="2128344"/>
              <a:ext cx="601717" cy="394138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849008" y="740978"/>
              <a:ext cx="709446" cy="949709"/>
            </a:xfrm>
            <a:prstGeom prst="ellipse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285D40-91BD-48F7-B33F-EC2ED405CF84}"/>
              </a:ext>
            </a:extLst>
          </p:cNvPr>
          <p:cNvGrpSpPr/>
          <p:nvPr/>
        </p:nvGrpSpPr>
        <p:grpSpPr>
          <a:xfrm>
            <a:off x="621647" y="4468242"/>
            <a:ext cx="7129938" cy="1913962"/>
            <a:chOff x="745405" y="5048402"/>
            <a:chExt cx="7129938" cy="1913962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034BE9AB-27CE-43B9-A8C7-82F879FA9382}"/>
                </a:ext>
              </a:extLst>
            </p:cNvPr>
            <p:cNvSpPr txBox="1">
              <a:spLocks/>
            </p:cNvSpPr>
            <p:nvPr/>
          </p:nvSpPr>
          <p:spPr>
            <a:xfrm>
              <a:off x="745405" y="5048402"/>
              <a:ext cx="7129938" cy="1913962"/>
            </a:xfrm>
            <a:prstGeom prst="rect">
              <a:avLst/>
            </a:prstGeom>
            <a:ln w="28575"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/>
                <a:t>Shape: </a:t>
              </a:r>
              <a:r>
                <a:rPr lang="en-US" sz="2000" dirty="0"/>
                <a:t>triangular/wedged, and has:</a:t>
              </a:r>
            </a:p>
            <a:p>
              <a:pPr marL="539750" indent="-357188"/>
              <a:r>
                <a:rPr lang="en-US" sz="2000" dirty="0">
                  <a:solidFill>
                    <a:sysClr val="windowText" lastClr="000000"/>
                  </a:solidFill>
                </a:rPr>
                <a:t>Apex (lower end): below &amp; </a:t>
              </a:r>
              <a:r>
                <a:rPr lang="en-US" sz="2000" dirty="0"/>
                <a:t>behind angle of the mandible </a:t>
              </a:r>
            </a:p>
            <a:p>
              <a:pPr marL="539750" indent="-357188"/>
              <a:r>
                <a:rPr lang="en-US" sz="2000" dirty="0"/>
                <a:t>Base (concave upper end): lies above and related to cartilaginous part of external auditory meatus, the zygomatic arch, &amp; TMJ (temporomandibular joint). 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FC3DFC9-E40A-42BC-86E3-096372FD7DF9}"/>
                </a:ext>
              </a:extLst>
            </p:cNvPr>
            <p:cNvCxnSpPr/>
            <p:nvPr/>
          </p:nvCxnSpPr>
          <p:spPr>
            <a:xfrm>
              <a:off x="1392021" y="6134466"/>
              <a:ext cx="504000" cy="0"/>
            </a:xfrm>
            <a:prstGeom prst="line">
              <a:avLst/>
            </a:prstGeom>
            <a:ln w="28575">
              <a:solidFill>
                <a:srgbClr val="FED163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D2405D-5FA9-4AF2-88AA-1C21B45BA7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2021" y="5736340"/>
              <a:ext cx="540000" cy="348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2111220-80CA-4286-A150-DC51DABDF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632" y="4377887"/>
            <a:ext cx="3317989" cy="22132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BA59D1-F982-4A4E-B6E8-F44259E2AEDA}"/>
              </a:ext>
            </a:extLst>
          </p:cNvPr>
          <p:cNvSpPr txBox="1"/>
          <p:nvPr/>
        </p:nvSpPr>
        <p:spPr>
          <a:xfrm>
            <a:off x="4091124" y="3239037"/>
            <a:ext cx="3586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GB" dirty="0" err="1">
                <a:solidFill>
                  <a:srgbClr val="92D050"/>
                </a:solidFill>
                <a:latin typeface="+mn-lt"/>
              </a:rPr>
              <a:t>هي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تكون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في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الوسط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وفوقها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شي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ء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و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ت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ح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ت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ه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ا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شيء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ز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ي 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ا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ل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سن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د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و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ي</a:t>
            </a:r>
            <a:r>
              <a:rPr lang="ar-AE" dirty="0">
                <a:solidFill>
                  <a:srgbClr val="92D050"/>
                </a:solidFill>
                <a:latin typeface="+mn-lt"/>
              </a:rPr>
              <a:t>ت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س</a:t>
            </a:r>
          </a:p>
        </p:txBody>
      </p:sp>
    </p:spTree>
    <p:extLst>
      <p:ext uri="{BB962C8B-B14F-4D97-AF65-F5344CB8AC3E}">
        <p14:creationId xmlns:p14="http://schemas.microsoft.com/office/powerpoint/2010/main" val="79770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Parotid Gland</a:t>
            </a:r>
            <a:br>
              <a:rPr lang="en-US" sz="3600" b="1" dirty="0"/>
            </a:br>
            <a:r>
              <a:rPr lang="en-US" sz="3200" b="1" dirty="0"/>
              <a:t>Processes </a:t>
            </a:r>
            <a:endParaRPr lang="en-US" sz="3600" b="1" dirty="0"/>
          </a:p>
        </p:txBody>
      </p:sp>
      <p:pic>
        <p:nvPicPr>
          <p:cNvPr id="11" name="Picture 10" descr="11">
            <a:extLst>
              <a:ext uri="{FF2B5EF4-FFF2-40B4-BE49-F238E27FC236}">
                <a16:creationId xmlns:a16="http://schemas.microsoft.com/office/drawing/2014/main" id="{F376C5E9-21A6-4667-9812-B1B203DC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13" y="1483271"/>
            <a:ext cx="5134439" cy="475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67E974BD-16F9-4779-8070-EC4DCB199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1764298"/>
            <a:ext cx="5751785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ts val="600"/>
              </a:spcBef>
            </a:pPr>
            <a:r>
              <a:rPr lang="en-US" altLang="en-US" sz="2000" b="1" dirty="0">
                <a:latin typeface="+mn-lt"/>
              </a:rPr>
              <a:t>It has 4 processes:</a:t>
            </a:r>
          </a:p>
          <a:p>
            <a:pPr marL="457200" indent="-457200" algn="l" rtl="0">
              <a:spcBef>
                <a:spcPts val="6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</a:rPr>
              <a:t>Superior margin of the gland extends upward behind temporo-mandibular joint into mandibular fossa of skull ….. </a:t>
            </a:r>
            <a:r>
              <a:rPr lang="en-US" altLang="en-US" sz="2000" b="1" dirty="0">
                <a:latin typeface="+mn-lt"/>
              </a:rPr>
              <a:t>Glenoid process.</a:t>
            </a:r>
          </a:p>
          <a:p>
            <a:pPr marL="457200" indent="-457200" algn="l" rtl="0">
              <a:spcBef>
                <a:spcPts val="6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</a:rPr>
              <a:t>Anterior margin of the gland extends forward superficial to masseter … </a:t>
            </a:r>
            <a:r>
              <a:rPr lang="en-US" altLang="en-US" sz="2000" b="1" dirty="0">
                <a:latin typeface="+mn-lt"/>
              </a:rPr>
              <a:t>facial process.</a:t>
            </a:r>
          </a:p>
          <a:p>
            <a:pPr marL="457200" indent="-457200" algn="l" rtl="0">
              <a:spcBef>
                <a:spcPts val="6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</a:rPr>
              <a:t>A small part of facial process may be separate from main gland… </a:t>
            </a:r>
            <a:r>
              <a:rPr lang="en-US" altLang="en-US" sz="2000" b="1" dirty="0">
                <a:latin typeface="+mn-lt"/>
              </a:rPr>
              <a:t>accessory part of gland, </a:t>
            </a:r>
            <a:r>
              <a:rPr lang="en-US" altLang="en-US" sz="2000" dirty="0">
                <a:latin typeface="+mn-lt"/>
              </a:rPr>
              <a:t>that</a:t>
            </a:r>
            <a:r>
              <a:rPr lang="en-US" altLang="en-US" sz="2000" b="1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lies superficial to masseter. </a:t>
            </a:r>
            <a:r>
              <a:rPr lang="en-US" altLang="en-US" sz="1600" kern="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cs typeface="Arial"/>
              </a:rPr>
              <a:t>(also in </a:t>
            </a:r>
            <a:r>
              <a:rPr lang="en-US" altLang="en-US" sz="1600" kern="0" dirty="0">
                <a:solidFill>
                  <a:srgbClr val="FF9BCD"/>
                </a:solidFill>
                <a:latin typeface="Calibri" panose="020F0502020204030204"/>
                <a:cs typeface="Arial"/>
              </a:rPr>
              <a:t>girls</a:t>
            </a:r>
            <a:r>
              <a:rPr lang="en-US" altLang="en-US" sz="1600" kern="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cs typeface="Arial"/>
              </a:rPr>
              <a:t>’ slides)</a:t>
            </a:r>
            <a:endParaRPr lang="en-US" sz="2000" kern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457200" indent="-457200" algn="l" rtl="0">
              <a:spcBef>
                <a:spcPts val="6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</a:rPr>
              <a:t>Deep part of gland may extend between medial pterygoid &amp; ramus of mandible … </a:t>
            </a:r>
            <a:r>
              <a:rPr lang="en-US" altLang="en-US" sz="2000" b="1" dirty="0">
                <a:latin typeface="+mn-lt"/>
              </a:rPr>
              <a:t>pterygoid process.</a:t>
            </a:r>
          </a:p>
          <a:p>
            <a:pPr algn="l" rtl="0">
              <a:spcBef>
                <a:spcPts val="600"/>
              </a:spcBef>
              <a:buFont typeface="Wingdings" panose="05000000000000000000" pitchFamily="2" charset="2"/>
              <a:buNone/>
            </a:pPr>
            <a:endParaRPr lang="en-US" altLang="en-US" sz="2000" b="1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0F695C-0537-48E0-B522-066E5CD33F3B}"/>
              </a:ext>
            </a:extLst>
          </p:cNvPr>
          <p:cNvSpPr txBox="1"/>
          <p:nvPr/>
        </p:nvSpPr>
        <p:spPr>
          <a:xfrm>
            <a:off x="9742453" y="392501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924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161" y="301343"/>
            <a:ext cx="10515600" cy="1458986"/>
          </a:xfrm>
        </p:spPr>
        <p:txBody>
          <a:bodyPr>
            <a:normAutofit/>
          </a:bodyPr>
          <a:lstStyle/>
          <a:p>
            <a:r>
              <a:rPr lang="en-US" sz="3600" dirty="0"/>
              <a:t>Parotid Gland</a:t>
            </a:r>
            <a:br>
              <a:rPr lang="en-US" sz="3600" b="1" dirty="0"/>
            </a:br>
            <a:r>
              <a:rPr lang="en-US" sz="3200" b="1" dirty="0"/>
              <a:t>Parotid Duct</a:t>
            </a:r>
            <a:endParaRPr lang="en-US" sz="36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E7C990-F598-4156-9438-5D8FC5A611D3}"/>
              </a:ext>
            </a:extLst>
          </p:cNvPr>
          <p:cNvSpPr txBox="1">
            <a:spLocks/>
          </p:cNvSpPr>
          <p:nvPr/>
        </p:nvSpPr>
        <p:spPr>
          <a:xfrm>
            <a:off x="796161" y="1655868"/>
            <a:ext cx="10933842" cy="460270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It opens into the vestibule of the mouth on a </a:t>
            </a:r>
            <a:r>
              <a:rPr lang="en-US" sz="2000" b="1" dirty="0"/>
              <a:t>small papilla</a:t>
            </a:r>
            <a:r>
              <a:rPr lang="en-US" sz="2000" dirty="0"/>
              <a:t>, opposite the upper </a:t>
            </a:r>
            <a:r>
              <a:rPr lang="en-US" sz="2000" b="1" dirty="0"/>
              <a:t>second molar</a:t>
            </a:r>
            <a:r>
              <a:rPr lang="en-US" sz="2000" dirty="0"/>
              <a:t> (maxillary) tooth.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Parotid duct  5 cm long,  passes from anterior border of gland , superficial to masseter one fingerbreadth, below zygomatic arch, then it pierces buccal pad of fat &amp; buccinator muscle.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It passes obliquely between buccinator &amp; </a:t>
            </a:r>
            <a:r>
              <a:rPr lang="en-US" sz="2000" dirty="0" err="1"/>
              <a:t>m.m.of</a:t>
            </a:r>
            <a:r>
              <a:rPr lang="en-US" sz="2000" dirty="0"/>
              <a:t> mouth (serves as valve-like mechanism to prevent inflation of duct during violent blowing) and finally opens into vestibule of mouth ,opposite upper 2nd molar tooth.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F0AA8F-375F-4A3A-B24C-C927B147E08D}"/>
              </a:ext>
            </a:extLst>
          </p:cNvPr>
          <p:cNvGrpSpPr/>
          <p:nvPr/>
        </p:nvGrpSpPr>
        <p:grpSpPr>
          <a:xfrm>
            <a:off x="796161" y="4280887"/>
            <a:ext cx="3306233" cy="2275770"/>
            <a:chOff x="1087821" y="2846606"/>
            <a:chExt cx="9629500" cy="35857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753357-16C5-4F5F-95F6-009AD23B2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2"/>
            <a:stretch/>
          </p:blipFill>
          <p:spPr>
            <a:xfrm>
              <a:off x="1087821" y="2846606"/>
              <a:ext cx="9580179" cy="358572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32BE1F-9C23-4683-8C2B-9F6FB5F1066D}"/>
                </a:ext>
              </a:extLst>
            </p:cNvPr>
            <p:cNvSpPr/>
            <p:nvPr/>
          </p:nvSpPr>
          <p:spPr>
            <a:xfrm>
              <a:off x="7346732" y="4114847"/>
              <a:ext cx="3321268" cy="214604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C5B44A-41CF-41C5-ACFE-26D515A50CB6}"/>
                </a:ext>
              </a:extLst>
            </p:cNvPr>
            <p:cNvSpPr/>
            <p:nvPr/>
          </p:nvSpPr>
          <p:spPr>
            <a:xfrm>
              <a:off x="7253281" y="3781344"/>
              <a:ext cx="3464040" cy="214604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 descr="11">
            <a:extLst>
              <a:ext uri="{FF2B5EF4-FFF2-40B4-BE49-F238E27FC236}">
                <a16:creationId xmlns:a16="http://schemas.microsoft.com/office/drawing/2014/main" id="{3DD478E0-41B8-4418-BE50-1296F768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03" y="3915368"/>
            <a:ext cx="3975100" cy="27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A471DF-9D89-4CC5-BA8E-31922717D88B}"/>
              </a:ext>
            </a:extLst>
          </p:cNvPr>
          <p:cNvSpPr txBox="1"/>
          <p:nvPr/>
        </p:nvSpPr>
        <p:spPr>
          <a:xfrm>
            <a:off x="9742453" y="392501"/>
            <a:ext cx="2124299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boys’ slides</a:t>
            </a:r>
            <a:endParaRPr lang="en-GB" sz="1600" i="1" dirty="0">
              <a:latin typeface="+mn-lt"/>
            </a:endParaRPr>
          </a:p>
        </p:txBody>
      </p:sp>
      <p:pic>
        <p:nvPicPr>
          <p:cNvPr id="1026" name="Picture 2" descr="Image result for second molar">
            <a:extLst>
              <a:ext uri="{FF2B5EF4-FFF2-40B4-BE49-F238E27FC236}">
                <a16:creationId xmlns:a16="http://schemas.microsoft.com/office/drawing/2014/main" id="{C88F0A2C-8501-4B5F-9214-0158C0947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16740" r="14276" b="6596"/>
          <a:stretch/>
        </p:blipFill>
        <p:spPr bwMode="auto">
          <a:xfrm>
            <a:off x="4522791" y="4339836"/>
            <a:ext cx="3146418" cy="25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9C828C-C03C-476C-9B8C-48BC0CD0F29A}"/>
              </a:ext>
            </a:extLst>
          </p:cNvPr>
          <p:cNvSpPr txBox="1"/>
          <p:nvPr/>
        </p:nvSpPr>
        <p:spPr>
          <a:xfrm>
            <a:off x="5858913" y="6479872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Extra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C2FC7F-EA8F-4688-891F-4CB89D82B65D}"/>
              </a:ext>
            </a:extLst>
          </p:cNvPr>
          <p:cNvCxnSpPr/>
          <p:nvPr/>
        </p:nvCxnSpPr>
        <p:spPr>
          <a:xfrm>
            <a:off x="4036440" y="3440002"/>
            <a:ext cx="1044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FB042B1-4168-40D4-A2F0-3A013C2F66BB}"/>
              </a:ext>
            </a:extLst>
          </p:cNvPr>
          <p:cNvSpPr/>
          <p:nvPr/>
        </p:nvSpPr>
        <p:spPr>
          <a:xfrm>
            <a:off x="10877551" y="6092826"/>
            <a:ext cx="420688" cy="11588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6BAFE6-4630-4E4E-8D10-2BB3D1F20986}"/>
              </a:ext>
            </a:extLst>
          </p:cNvPr>
          <p:cNvSpPr/>
          <p:nvPr/>
        </p:nvSpPr>
        <p:spPr>
          <a:xfrm>
            <a:off x="3065436" y="5026542"/>
            <a:ext cx="1189358" cy="136204"/>
          </a:xfrm>
          <a:prstGeom prst="rect">
            <a:avLst/>
          </a:prstGeom>
          <a:noFill/>
          <a:ln w="28575">
            <a:solidFill>
              <a:srgbClr val="FED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C3C7BD-7DBF-4849-900B-9156DD95A618}"/>
              </a:ext>
            </a:extLst>
          </p:cNvPr>
          <p:cNvSpPr/>
          <p:nvPr/>
        </p:nvSpPr>
        <p:spPr>
          <a:xfrm>
            <a:off x="6460360" y="5162746"/>
            <a:ext cx="638940" cy="129978"/>
          </a:xfrm>
          <a:prstGeom prst="rect">
            <a:avLst/>
          </a:prstGeom>
          <a:noFill/>
          <a:ln w="28575">
            <a:solidFill>
              <a:srgbClr val="FED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E081C3-E85E-4E60-BF0C-AB8226D52F58}"/>
              </a:ext>
            </a:extLst>
          </p:cNvPr>
          <p:cNvCxnSpPr/>
          <p:nvPr/>
        </p:nvCxnSpPr>
        <p:spPr>
          <a:xfrm>
            <a:off x="9253333" y="1976961"/>
            <a:ext cx="1404000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084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9B2910-DDFC-4CE1-A0C6-9B0ED5E3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175" y="2034670"/>
            <a:ext cx="5229079" cy="3337343"/>
          </a:xfr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It is surrounded by 2 tight capsules:</a:t>
            </a:r>
          </a:p>
          <a:p>
            <a:pPr marL="622300">
              <a:buFont typeface="+mj-lt"/>
              <a:buAutoNum type="arabicPeriod"/>
            </a:pPr>
            <a:r>
              <a:rPr lang="en-GB" sz="2200" dirty="0">
                <a:solidFill>
                  <a:schemeClr val="tx1"/>
                </a:solidFill>
              </a:rPr>
              <a:t> the first is C.T.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(connective tissue)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200" dirty="0">
                <a:solidFill>
                  <a:schemeClr val="tx1"/>
                </a:solidFill>
              </a:rPr>
              <a:t>capsule, </a:t>
            </a:r>
          </a:p>
          <a:p>
            <a:pPr marL="622300">
              <a:buFont typeface="+mj-lt"/>
              <a:buAutoNum type="arabicPeriod"/>
            </a:pPr>
            <a:r>
              <a:rPr lang="en-GB" sz="2200">
                <a:solidFill>
                  <a:schemeClr val="tx1"/>
                </a:solidFill>
              </a:rPr>
              <a:t> the </a:t>
            </a:r>
            <a:r>
              <a:rPr lang="en-GB" sz="2200" dirty="0">
                <a:solidFill>
                  <a:schemeClr val="tx1"/>
                </a:solidFill>
              </a:rPr>
              <a:t>second is the dense fascial capsule of investing  layer derived from deep cervical fascia of the neck, (part of it is thickened to form </a:t>
            </a:r>
            <a:r>
              <a:rPr lang="en-GB" sz="2200" dirty="0" err="1">
                <a:solidFill>
                  <a:schemeClr val="tx1"/>
                </a:solidFill>
              </a:rPr>
              <a:t>stylomandibular</a:t>
            </a:r>
            <a:r>
              <a:rPr lang="en-GB" sz="2200" dirty="0">
                <a:solidFill>
                  <a:schemeClr val="tx1"/>
                </a:solidFill>
              </a:rPr>
              <a:t> ligament).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/>
              <a:t>The gland is divided into </a:t>
            </a:r>
            <a:r>
              <a:rPr lang="en-US" sz="2200" i="1" dirty="0"/>
              <a:t>superficial &amp; deep </a:t>
            </a:r>
            <a:r>
              <a:rPr lang="en-US" sz="2200" dirty="0"/>
              <a:t>parts, by the facial nerve fibers.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215E7-9C17-4D45-B8B9-60F14570E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t="592" r="-1" b="243"/>
          <a:stretch/>
        </p:blipFill>
        <p:spPr>
          <a:xfrm>
            <a:off x="6314699" y="1838739"/>
            <a:ext cx="5631646" cy="37608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B25D22-9B66-4595-B156-945ABC74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1" y="301343"/>
            <a:ext cx="10515600" cy="1458986"/>
          </a:xfrm>
        </p:spPr>
        <p:txBody>
          <a:bodyPr>
            <a:normAutofit/>
          </a:bodyPr>
          <a:lstStyle/>
          <a:p>
            <a:r>
              <a:rPr lang="en-US" sz="3600" dirty="0"/>
              <a:t>Parotid Gland</a:t>
            </a:r>
            <a:br>
              <a:rPr lang="en-US" sz="3600" b="1" dirty="0"/>
            </a:br>
            <a:r>
              <a:rPr lang="en-US" sz="3200" b="1" dirty="0"/>
              <a:t>Capsule</a:t>
            </a:r>
            <a:endParaRPr lang="en-US" sz="36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93C4BF-D9F7-4B57-8D96-7D89164B54C4}"/>
              </a:ext>
            </a:extLst>
          </p:cNvPr>
          <p:cNvCxnSpPr/>
          <p:nvPr/>
        </p:nvCxnSpPr>
        <p:spPr>
          <a:xfrm>
            <a:off x="4025348" y="4850292"/>
            <a:ext cx="11131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A469CC-E4C6-40C5-8555-C22064C490D6}"/>
              </a:ext>
            </a:extLst>
          </p:cNvPr>
          <p:cNvCxnSpPr/>
          <p:nvPr/>
        </p:nvCxnSpPr>
        <p:spPr>
          <a:xfrm>
            <a:off x="1192696" y="5158405"/>
            <a:ext cx="54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380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C115856-2822-4220-A859-F4BD18A06575}"/>
              </a:ext>
            </a:extLst>
          </p:cNvPr>
          <p:cNvSpPr txBox="1"/>
          <p:nvPr/>
        </p:nvSpPr>
        <p:spPr>
          <a:xfrm>
            <a:off x="524215" y="3059668"/>
            <a:ext cx="11532670" cy="3680826"/>
          </a:xfrm>
          <a:prstGeom prst="rect">
            <a:avLst/>
          </a:prstGeom>
          <a:noFill/>
          <a:ln w="28575">
            <a:solidFill>
              <a:srgbClr val="FED163"/>
            </a:solidFill>
          </a:ln>
        </p:spPr>
        <p:txBody>
          <a:bodyPr wrap="square" rtlCol="0">
            <a:spAutoFit/>
          </a:bodyPr>
          <a:lstStyle/>
          <a:p>
            <a:endParaRPr lang="en-GB" sz="1800" i="1" dirty="0">
              <a:latin typeface="+mn-lt"/>
            </a:endParaRPr>
          </a:p>
        </p:txBody>
      </p:sp>
      <p:grpSp>
        <p:nvGrpSpPr>
          <p:cNvPr id="24" name="مجموعة 25">
            <a:extLst>
              <a:ext uri="{FF2B5EF4-FFF2-40B4-BE49-F238E27FC236}">
                <a16:creationId xmlns:a16="http://schemas.microsoft.com/office/drawing/2014/main" id="{7362B2D6-C272-4597-9F48-A953C62896E5}"/>
              </a:ext>
            </a:extLst>
          </p:cNvPr>
          <p:cNvGrpSpPr/>
          <p:nvPr/>
        </p:nvGrpSpPr>
        <p:grpSpPr>
          <a:xfrm>
            <a:off x="4818887" y="4112887"/>
            <a:ext cx="3621846" cy="2501857"/>
            <a:chOff x="6242050" y="2132264"/>
            <a:chExt cx="5883141" cy="4287338"/>
          </a:xfrm>
        </p:grpSpPr>
        <p:pic>
          <p:nvPicPr>
            <p:cNvPr id="25" name="Picture 2" descr="C:\Documents and Settings\Jamila\My Documents\Student Gray\8. Head and neck\F66122-008-f060a.jpg">
              <a:extLst>
                <a:ext uri="{FF2B5EF4-FFF2-40B4-BE49-F238E27FC236}">
                  <a16:creationId xmlns:a16="http://schemas.microsoft.com/office/drawing/2014/main" id="{B3BBA3BF-E16E-4722-B824-B8E2E3597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907" y="2132264"/>
              <a:ext cx="5823284" cy="4287338"/>
            </a:xfrm>
            <a:prstGeom prst="rect">
              <a:avLst/>
            </a:prstGeom>
          </p:spPr>
        </p:pic>
        <p:sp>
          <p:nvSpPr>
            <p:cNvPr id="26" name="مستطيل 5">
              <a:extLst>
                <a:ext uri="{FF2B5EF4-FFF2-40B4-BE49-F238E27FC236}">
                  <a16:creationId xmlns:a16="http://schemas.microsoft.com/office/drawing/2014/main" id="{F0A3E84E-BA10-43FD-BB96-42200E4024DF}"/>
                </a:ext>
              </a:extLst>
            </p:cNvPr>
            <p:cNvSpPr/>
            <p:nvPr/>
          </p:nvSpPr>
          <p:spPr>
            <a:xfrm>
              <a:off x="6487428" y="2897203"/>
              <a:ext cx="962526" cy="202131"/>
            </a:xfrm>
            <a:prstGeom prst="rect">
              <a:avLst/>
            </a:prstGeom>
            <a:noFill/>
            <a:ln w="38100">
              <a:solidFill>
                <a:srgbClr val="B0C2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  <p:sp>
          <p:nvSpPr>
            <p:cNvPr id="27" name="مستطيل 7">
              <a:extLst>
                <a:ext uri="{FF2B5EF4-FFF2-40B4-BE49-F238E27FC236}">
                  <a16:creationId xmlns:a16="http://schemas.microsoft.com/office/drawing/2014/main" id="{ABE4B28E-0D8D-4720-9CF5-BE4DB9D6D8B3}"/>
                </a:ext>
              </a:extLst>
            </p:cNvPr>
            <p:cNvSpPr/>
            <p:nvPr/>
          </p:nvSpPr>
          <p:spPr>
            <a:xfrm>
              <a:off x="6816290" y="6009473"/>
              <a:ext cx="962526" cy="202131"/>
            </a:xfrm>
            <a:prstGeom prst="rect">
              <a:avLst/>
            </a:prstGeom>
            <a:noFill/>
            <a:ln w="38100">
              <a:solidFill>
                <a:srgbClr val="97C8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  <p:sp>
          <p:nvSpPr>
            <p:cNvPr id="28" name="مستطيل 8">
              <a:extLst>
                <a:ext uri="{FF2B5EF4-FFF2-40B4-BE49-F238E27FC236}">
                  <a16:creationId xmlns:a16="http://schemas.microsoft.com/office/drawing/2014/main" id="{EAA5A006-450D-418C-99C5-BB03448D617B}"/>
                </a:ext>
              </a:extLst>
            </p:cNvPr>
            <p:cNvSpPr/>
            <p:nvPr/>
          </p:nvSpPr>
          <p:spPr>
            <a:xfrm>
              <a:off x="6242050" y="5620031"/>
              <a:ext cx="1468254" cy="183869"/>
            </a:xfrm>
            <a:prstGeom prst="rect">
              <a:avLst/>
            </a:prstGeom>
            <a:noFill/>
            <a:ln w="38100">
              <a:solidFill>
                <a:srgbClr val="79A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  <p:sp>
          <p:nvSpPr>
            <p:cNvPr id="29" name="مستطيل 9">
              <a:extLst>
                <a:ext uri="{FF2B5EF4-FFF2-40B4-BE49-F238E27FC236}">
                  <a16:creationId xmlns:a16="http://schemas.microsoft.com/office/drawing/2014/main" id="{690C4112-91FA-4950-80A2-BF5797EC61FE}"/>
                </a:ext>
              </a:extLst>
            </p:cNvPr>
            <p:cNvSpPr/>
            <p:nvPr/>
          </p:nvSpPr>
          <p:spPr>
            <a:xfrm>
              <a:off x="6525929" y="4592625"/>
              <a:ext cx="885523" cy="180433"/>
            </a:xfrm>
            <a:prstGeom prst="rect">
              <a:avLst/>
            </a:prstGeom>
            <a:noFill/>
            <a:ln w="381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  <p:sp>
          <p:nvSpPr>
            <p:cNvPr id="30" name="مستطيل 10">
              <a:extLst>
                <a:ext uri="{FF2B5EF4-FFF2-40B4-BE49-F238E27FC236}">
                  <a16:creationId xmlns:a16="http://schemas.microsoft.com/office/drawing/2014/main" id="{A8F33A5E-688A-4A26-BD20-4A5A5E0AD309}"/>
                </a:ext>
              </a:extLst>
            </p:cNvPr>
            <p:cNvSpPr/>
            <p:nvPr/>
          </p:nvSpPr>
          <p:spPr>
            <a:xfrm>
              <a:off x="6381549" y="3705693"/>
              <a:ext cx="991402" cy="220393"/>
            </a:xfrm>
            <a:prstGeom prst="rect">
              <a:avLst/>
            </a:prstGeom>
            <a:noFill/>
            <a:ln w="38100">
              <a:solidFill>
                <a:srgbClr val="CD6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0C283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9FDF32-625F-435E-A18A-863CF062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6" y="359203"/>
            <a:ext cx="10515600" cy="920191"/>
          </a:xfrm>
        </p:spPr>
        <p:txBody>
          <a:bodyPr>
            <a:normAutofit/>
          </a:bodyPr>
          <a:lstStyle/>
          <a:p>
            <a:r>
              <a:rPr lang="en-GB" sz="3600" dirty="0"/>
              <a:t>Structures within </a:t>
            </a:r>
            <a:r>
              <a:rPr lang="en-GB" sz="3600" b="1" dirty="0"/>
              <a:t>Parotid Gland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C2299A-5C79-47B0-A28D-4C1014110F87}"/>
              </a:ext>
            </a:extLst>
          </p:cNvPr>
          <p:cNvGrpSpPr/>
          <p:nvPr/>
        </p:nvGrpSpPr>
        <p:grpSpPr>
          <a:xfrm>
            <a:off x="526220" y="1252839"/>
            <a:ext cx="11471042" cy="1484573"/>
            <a:chOff x="717621" y="1418776"/>
            <a:chExt cx="11471042" cy="14845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8CF338-B68C-4F9D-AF0E-DB8582E5C64B}"/>
                </a:ext>
              </a:extLst>
            </p:cNvPr>
            <p:cNvGrpSpPr/>
            <p:nvPr/>
          </p:nvGrpSpPr>
          <p:grpSpPr>
            <a:xfrm>
              <a:off x="1721651" y="1956592"/>
              <a:ext cx="9900000" cy="260467"/>
              <a:chOff x="1319060" y="2556648"/>
              <a:chExt cx="9900000" cy="260467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836A01C-92B2-4F59-AA06-C8638BE754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19060" y="2565115"/>
                <a:ext cx="9900000" cy="445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2DC87585-6380-46AF-BD10-F4D082FDF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9781" y="2558999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30AE6CE1-DA56-424B-9D76-DDD7D86F03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8667" y="2565115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6D770A4-0265-4A73-BC64-C4EA6E9F29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6147" y="2556648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B34C44-9BBC-44DA-BBFE-43D6B1CCD231}"/>
                </a:ext>
              </a:extLst>
            </p:cNvPr>
            <p:cNvSpPr/>
            <p:nvPr/>
          </p:nvSpPr>
          <p:spPr>
            <a:xfrm>
              <a:off x="2404723" y="1418776"/>
              <a:ext cx="6650972" cy="48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>
                <a:lnSpc>
                  <a:spcPct val="80000"/>
                </a:lnSpc>
                <a:spcBef>
                  <a:spcPts val="1000"/>
                </a:spcBef>
                <a:defRPr/>
              </a:pPr>
              <a:r>
                <a:rPr lang="en-US" sz="20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From superficial to deep OR lateral to medial</a:t>
              </a:r>
              <a:r>
                <a:rPr lang="en-US" sz="16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(horizontal section)</a:t>
              </a:r>
              <a:r>
                <a:rPr lang="en-US" sz="1600" kern="1200" dirty="0">
                  <a:solidFill>
                    <a:srgbClr val="92D05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endParaRPr lang="en-US" sz="2000" kern="1200" dirty="0">
                <a:solidFill>
                  <a:srgbClr val="92D050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marL="228600" lvl="0" indent="-228600" algn="ctr">
                <a:lnSpc>
                  <a:spcPct val="80000"/>
                </a:lnSpc>
                <a:defRPr/>
              </a:pPr>
              <a:r>
                <a:rPr lang="en-US" sz="1200" kern="1200" dirty="0">
                  <a:solidFill>
                    <a:srgbClr val="92D050"/>
                  </a:solidFill>
                  <a:latin typeface="Calibri" panose="020F0502020204030204"/>
                  <a:ea typeface="+mn-ea"/>
                  <a:cs typeface="+mn-cs"/>
                </a:rPr>
                <a:t>(you have to know </a:t>
              </a:r>
              <a:r>
                <a:rPr lang="en-US" sz="1200" b="1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both</a:t>
              </a:r>
              <a:r>
                <a:rPr lang="en-US" sz="1200" kern="1200" dirty="0">
                  <a:solidFill>
                    <a:srgbClr val="92D050"/>
                  </a:solidFill>
                  <a:latin typeface="Calibri" panose="020F0502020204030204"/>
                  <a:ea typeface="+mn-ea"/>
                  <a:cs typeface="+mn-cs"/>
                </a:rPr>
                <a:t>)</a:t>
              </a:r>
              <a:endParaRPr lang="en-US" sz="2000" kern="1200" dirty="0">
                <a:solidFill>
                  <a:srgbClr val="92D05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5A7685-9FCB-440F-8057-1686DF474CFF}"/>
                </a:ext>
              </a:extLst>
            </p:cNvPr>
            <p:cNvSpPr txBox="1"/>
            <p:nvPr/>
          </p:nvSpPr>
          <p:spPr>
            <a:xfrm>
              <a:off x="717621" y="2257018"/>
              <a:ext cx="2768189" cy="646331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1. Facial Nerve</a:t>
              </a:r>
            </a:p>
            <a:p>
              <a:r>
                <a:rPr lang="en-US" sz="1800" i="1" dirty="0">
                  <a:latin typeface="+mn-lt"/>
                </a:rPr>
                <a:t>most superficial structure</a:t>
              </a:r>
              <a:endParaRPr lang="en-GB" sz="1800" i="1" dirty="0"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6D1627-F25E-464F-9FBE-0E9D94D2A661}"/>
                </a:ext>
              </a:extLst>
            </p:cNvPr>
            <p:cNvSpPr txBox="1"/>
            <p:nvPr/>
          </p:nvSpPr>
          <p:spPr>
            <a:xfrm>
              <a:off x="3988847" y="2257018"/>
              <a:ext cx="2607366" cy="6463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2. Retromandibular vein</a:t>
              </a:r>
            </a:p>
            <a:p>
              <a:r>
                <a:rPr lang="en-US" sz="1800" i="1" dirty="0">
                  <a:latin typeface="+mn-lt"/>
                </a:rPr>
                <a:t>intermediate in position</a:t>
              </a:r>
              <a:endParaRPr lang="en-GB" sz="1800" dirty="0"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32245F-D5DB-40AF-ADA8-9E2B20836EA7}"/>
                </a:ext>
              </a:extLst>
            </p:cNvPr>
            <p:cNvSpPr txBox="1"/>
            <p:nvPr/>
          </p:nvSpPr>
          <p:spPr>
            <a:xfrm>
              <a:off x="7328451" y="2249244"/>
              <a:ext cx="2607366" cy="646331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3. External Carotid artery</a:t>
              </a:r>
            </a:p>
            <a:p>
              <a:r>
                <a:rPr lang="en-US" sz="1800" i="1" dirty="0">
                  <a:latin typeface="+mn-lt"/>
                </a:rPr>
                <a:t>Most deep</a:t>
              </a:r>
              <a:endParaRPr lang="en-GB" sz="1800" dirty="0">
                <a:latin typeface="+mn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15B8E2A-5124-4F54-8796-2C9B7A11EF2B}"/>
                </a:ext>
              </a:extLst>
            </p:cNvPr>
            <p:cNvSpPr txBox="1"/>
            <p:nvPr/>
          </p:nvSpPr>
          <p:spPr>
            <a:xfrm>
              <a:off x="10521577" y="2257018"/>
              <a:ext cx="1667086" cy="58477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+mn-lt"/>
                </a:rPr>
                <a:t>4. Parotid group of lymph nodes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86ADAE-DC86-43BD-8EA2-3C3393248521}"/>
              </a:ext>
            </a:extLst>
          </p:cNvPr>
          <p:cNvGrpSpPr/>
          <p:nvPr/>
        </p:nvGrpSpPr>
        <p:grpSpPr>
          <a:xfrm>
            <a:off x="8307383" y="80269"/>
            <a:ext cx="3803256" cy="1646310"/>
            <a:chOff x="9610749" y="2423446"/>
            <a:chExt cx="4783668" cy="2971272"/>
          </a:xfrm>
        </p:grpSpPr>
        <p:pic>
          <p:nvPicPr>
            <p:cNvPr id="15" name="Picture 2" descr="C:\Documents and Settings\Jamila\My Documents\Student Gray\8. Head and neck\F66122-008-f056b.jpg">
              <a:extLst>
                <a:ext uri="{FF2B5EF4-FFF2-40B4-BE49-F238E27FC236}">
                  <a16:creationId xmlns:a16="http://schemas.microsoft.com/office/drawing/2014/main" id="{DED7C9DE-92DC-45BA-BECA-A5BBE9CA2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19"/>
            <a:stretch>
              <a:fillRect/>
            </a:stretch>
          </p:blipFill>
          <p:spPr>
            <a:xfrm>
              <a:off x="9610749" y="2490651"/>
              <a:ext cx="4783668" cy="2904067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D355A66A-F455-4065-9FF9-2FE99F30B541}"/>
                </a:ext>
              </a:extLst>
            </p:cNvPr>
            <p:cNvSpPr/>
            <p:nvPr/>
          </p:nvSpPr>
          <p:spPr>
            <a:xfrm>
              <a:off x="12002583" y="5103580"/>
              <a:ext cx="878608" cy="277477"/>
            </a:xfrm>
            <a:prstGeom prst="rect">
              <a:avLst/>
            </a:prstGeom>
            <a:noFill/>
            <a:ln w="38100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AB1F8047-9B0A-4C66-A96E-3C2C2AB37970}"/>
                </a:ext>
              </a:extLst>
            </p:cNvPr>
            <p:cNvSpPr/>
            <p:nvPr/>
          </p:nvSpPr>
          <p:spPr>
            <a:xfrm>
              <a:off x="12154982" y="2423446"/>
              <a:ext cx="1025170" cy="254490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81AFC04F-B8CE-4870-8B2C-9DCA8FD8F04C}"/>
                </a:ext>
              </a:extLst>
            </p:cNvPr>
            <p:cNvSpPr/>
            <p:nvPr/>
          </p:nvSpPr>
          <p:spPr>
            <a:xfrm>
              <a:off x="12154982" y="2757544"/>
              <a:ext cx="1123371" cy="2124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6D3E2A5-F607-4711-AD1C-B3A7F9DC7D54}"/>
              </a:ext>
            </a:extLst>
          </p:cNvPr>
          <p:cNvSpPr txBox="1"/>
          <p:nvPr/>
        </p:nvSpPr>
        <p:spPr>
          <a:xfrm>
            <a:off x="524215" y="3135434"/>
            <a:ext cx="960610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 facial nerve it divides the gland into superficial &amp; deep parts.</a:t>
            </a:r>
          </a:p>
          <a:p>
            <a:pPr marL="266700" indent="-2667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It emerges from stylomastoid foramen to </a:t>
            </a:r>
            <a:r>
              <a:rPr lang="en-US" altLang="en-US" sz="2000" u="sng" dirty="0">
                <a:latin typeface="+mn-lt"/>
                <a:cs typeface="Times New Roman" panose="02020603050405020304" pitchFamily="18" charset="0"/>
              </a:rPr>
              <a:t>enter the gland</a:t>
            </a: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 at </a:t>
            </a:r>
            <a:r>
              <a:rPr lang="en-US" altLang="en-US" sz="2000" u="sng" dirty="0">
                <a:latin typeface="+mn-lt"/>
                <a:cs typeface="Times New Roman" panose="02020603050405020304" pitchFamily="18" charset="0"/>
              </a:rPr>
              <a:t>its posteromedial surface.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It gives:</a:t>
            </a:r>
          </a:p>
          <a:p>
            <a:pPr marL="266700">
              <a:defRPr/>
            </a:pPr>
            <a:r>
              <a:rPr lang="en-US" sz="2000" dirty="0">
                <a:latin typeface="+mn-lt"/>
              </a:rPr>
              <a:t>TWO Branches </a:t>
            </a:r>
            <a:r>
              <a:rPr lang="en-US" sz="2000" b="1" dirty="0">
                <a:latin typeface="+mn-lt"/>
              </a:rPr>
              <a:t>before</a:t>
            </a:r>
            <a:r>
              <a:rPr lang="en-US" sz="2000" dirty="0">
                <a:latin typeface="+mn-lt"/>
              </a:rPr>
              <a:t> it enters the gland</a:t>
            </a:r>
          </a:p>
        </p:txBody>
      </p:sp>
      <p:cxnSp>
        <p:nvCxnSpPr>
          <p:cNvPr id="32" name="رابط مستقيم 13">
            <a:extLst>
              <a:ext uri="{FF2B5EF4-FFF2-40B4-BE49-F238E27FC236}">
                <a16:creationId xmlns:a16="http://schemas.microsoft.com/office/drawing/2014/main" id="{CACB7E63-ABEA-40B7-9D7B-AF4E6C3EE3A9}"/>
              </a:ext>
            </a:extLst>
          </p:cNvPr>
          <p:cNvCxnSpPr/>
          <p:nvPr/>
        </p:nvCxnSpPr>
        <p:spPr>
          <a:xfrm flipH="1">
            <a:off x="1163323" y="5370169"/>
            <a:ext cx="1008000" cy="55"/>
          </a:xfrm>
          <a:prstGeom prst="line">
            <a:avLst/>
          </a:prstGeom>
          <a:ln w="38100">
            <a:solidFill>
              <a:srgbClr val="B0C2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19">
            <a:extLst>
              <a:ext uri="{FF2B5EF4-FFF2-40B4-BE49-F238E27FC236}">
                <a16:creationId xmlns:a16="http://schemas.microsoft.com/office/drawing/2014/main" id="{61B02282-A998-435F-8115-352678506DCD}"/>
              </a:ext>
            </a:extLst>
          </p:cNvPr>
          <p:cNvCxnSpPr/>
          <p:nvPr/>
        </p:nvCxnSpPr>
        <p:spPr>
          <a:xfrm flipH="1">
            <a:off x="1162496" y="5973938"/>
            <a:ext cx="684000" cy="3809"/>
          </a:xfrm>
          <a:prstGeom prst="line">
            <a:avLst/>
          </a:prstGeom>
          <a:ln w="381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20">
            <a:extLst>
              <a:ext uri="{FF2B5EF4-FFF2-40B4-BE49-F238E27FC236}">
                <a16:creationId xmlns:a16="http://schemas.microsoft.com/office/drawing/2014/main" id="{13E2DBE8-EEF0-4A9D-BADC-9894D4C20D8A}"/>
              </a:ext>
            </a:extLst>
          </p:cNvPr>
          <p:cNvCxnSpPr/>
          <p:nvPr/>
        </p:nvCxnSpPr>
        <p:spPr>
          <a:xfrm flipH="1" flipV="1">
            <a:off x="1158883" y="5669505"/>
            <a:ext cx="1044000" cy="0"/>
          </a:xfrm>
          <a:prstGeom prst="line">
            <a:avLst/>
          </a:prstGeom>
          <a:ln w="38100">
            <a:solidFill>
              <a:srgbClr val="CD6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26">
            <a:extLst>
              <a:ext uri="{FF2B5EF4-FFF2-40B4-BE49-F238E27FC236}">
                <a16:creationId xmlns:a16="http://schemas.microsoft.com/office/drawing/2014/main" id="{5BBAAAEA-96D7-4FCC-9080-6743B2A3E384}"/>
              </a:ext>
            </a:extLst>
          </p:cNvPr>
          <p:cNvCxnSpPr/>
          <p:nvPr/>
        </p:nvCxnSpPr>
        <p:spPr>
          <a:xfrm flipH="1">
            <a:off x="1135067" y="6546517"/>
            <a:ext cx="900000" cy="16469"/>
          </a:xfrm>
          <a:prstGeom prst="line">
            <a:avLst/>
          </a:prstGeom>
          <a:ln w="38100">
            <a:solidFill>
              <a:srgbClr val="97C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27">
            <a:extLst>
              <a:ext uri="{FF2B5EF4-FFF2-40B4-BE49-F238E27FC236}">
                <a16:creationId xmlns:a16="http://schemas.microsoft.com/office/drawing/2014/main" id="{EE4D1168-BFDE-4B44-A493-8AFC32A39765}"/>
              </a:ext>
            </a:extLst>
          </p:cNvPr>
          <p:cNvCxnSpPr/>
          <p:nvPr/>
        </p:nvCxnSpPr>
        <p:spPr>
          <a:xfrm flipH="1">
            <a:off x="1139094" y="6281267"/>
            <a:ext cx="1188000" cy="0"/>
          </a:xfrm>
          <a:prstGeom prst="line">
            <a:avLst/>
          </a:prstGeom>
          <a:ln w="38100">
            <a:solidFill>
              <a:srgbClr val="79A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D4E28AF-C22F-4897-9E34-401E3DFA219B}"/>
              </a:ext>
            </a:extLst>
          </p:cNvPr>
          <p:cNvGrpSpPr/>
          <p:nvPr/>
        </p:nvGrpSpPr>
        <p:grpSpPr>
          <a:xfrm>
            <a:off x="8307383" y="4119806"/>
            <a:ext cx="3749502" cy="2345856"/>
            <a:chOff x="8361137" y="4330701"/>
            <a:chExt cx="3749502" cy="2345856"/>
          </a:xfrm>
        </p:grpSpPr>
        <p:pic>
          <p:nvPicPr>
            <p:cNvPr id="37" name="صورة 37">
              <a:extLst>
                <a:ext uri="{FF2B5EF4-FFF2-40B4-BE49-F238E27FC236}">
                  <a16:creationId xmlns:a16="http://schemas.microsoft.com/office/drawing/2014/main" id="{67A1423B-2E10-412D-889A-484CA98BF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11"/>
            <a:stretch/>
          </p:blipFill>
          <p:spPr>
            <a:xfrm>
              <a:off x="9503273" y="4330701"/>
              <a:ext cx="2607366" cy="2329840"/>
            </a:xfrm>
            <a:prstGeom prst="rect">
              <a:avLst/>
            </a:prstGeom>
          </p:spPr>
        </p:pic>
        <p:sp>
          <p:nvSpPr>
            <p:cNvPr id="38" name="مربع نص 38">
              <a:extLst>
                <a:ext uri="{FF2B5EF4-FFF2-40B4-BE49-F238E27FC236}">
                  <a16:creationId xmlns:a16="http://schemas.microsoft.com/office/drawing/2014/main" id="{4D2D3DB7-947B-4C8E-A970-3A5DBA89B08D}"/>
                </a:ext>
              </a:extLst>
            </p:cNvPr>
            <p:cNvSpPr txBox="1"/>
            <p:nvPr/>
          </p:nvSpPr>
          <p:spPr>
            <a:xfrm>
              <a:off x="9416854" y="6368780"/>
              <a:ext cx="684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Extra</a:t>
              </a:r>
              <a:r>
                <a:rPr lang="en-US" dirty="0"/>
                <a:t> </a:t>
              </a:r>
            </a:p>
          </p:txBody>
        </p:sp>
        <p:pic>
          <p:nvPicPr>
            <p:cNvPr id="23" name="Picture 5" descr="fe08#004">
              <a:extLst>
                <a:ext uri="{FF2B5EF4-FFF2-40B4-BE49-F238E27FC236}">
                  <a16:creationId xmlns:a16="http://schemas.microsoft.com/office/drawing/2014/main" id="{26BC8A87-378F-474E-BDE4-12BBBC39B1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5" b="95636" l="4695" r="955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5" t="6139" r="5889" b="6262"/>
            <a:stretch/>
          </p:blipFill>
          <p:spPr bwMode="auto">
            <a:xfrm>
              <a:off x="8361137" y="4330702"/>
              <a:ext cx="1127501" cy="23298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C1C8C73-735E-4BF2-8625-5120181BB14A}"/>
              </a:ext>
            </a:extLst>
          </p:cNvPr>
          <p:cNvCxnSpPr>
            <a:cxnSpLocks/>
          </p:cNvCxnSpPr>
          <p:nvPr/>
        </p:nvCxnSpPr>
        <p:spPr>
          <a:xfrm flipH="1">
            <a:off x="1530250" y="2764129"/>
            <a:ext cx="1" cy="2532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C0C8953-843B-49C3-B2D6-8418F9B06D5A}"/>
              </a:ext>
            </a:extLst>
          </p:cNvPr>
          <p:cNvCxnSpPr>
            <a:cxnSpLocks/>
          </p:cNvCxnSpPr>
          <p:nvPr/>
        </p:nvCxnSpPr>
        <p:spPr>
          <a:xfrm>
            <a:off x="11421783" y="1814373"/>
            <a:ext cx="0" cy="25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6BAE3BB-D34C-4D44-B066-23E9A2C19D49}"/>
              </a:ext>
            </a:extLst>
          </p:cNvPr>
          <p:cNvSpPr/>
          <p:nvPr/>
        </p:nvSpPr>
        <p:spPr>
          <a:xfrm>
            <a:off x="552235" y="4436423"/>
            <a:ext cx="407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FIVE Branches </a:t>
            </a:r>
            <a:r>
              <a:rPr lang="en-US" sz="2000" b="1" dirty="0">
                <a:latin typeface="Calibri" panose="020F0502020204030204"/>
              </a:rPr>
              <a:t>within</a:t>
            </a:r>
            <a:r>
              <a:rPr lang="en-US" sz="2000" dirty="0">
                <a:latin typeface="Calibri" panose="020F0502020204030204"/>
              </a:rPr>
              <a:t> the parotid </a:t>
            </a:r>
            <a:r>
              <a:rPr lang="en-US" dirty="0">
                <a:latin typeface="Calibri" panose="020F0502020204030204"/>
              </a:rPr>
              <a:t>which leave anteromedial </a:t>
            </a:r>
            <a:r>
              <a:rPr lang="en-US" dirty="0" err="1">
                <a:latin typeface="Calibri" panose="020F0502020204030204"/>
              </a:rPr>
              <a:t>suface</a:t>
            </a:r>
            <a:r>
              <a:rPr lang="en-US" dirty="0">
                <a:latin typeface="Calibri" panose="020F0502020204030204"/>
              </a:rPr>
              <a:t> of the gland</a:t>
            </a:r>
            <a:r>
              <a:rPr lang="en-US" sz="2000" dirty="0">
                <a:latin typeface="Calibri" panose="020F0502020204030204"/>
              </a:rPr>
              <a:t>:</a:t>
            </a:r>
          </a:p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1- Temporal</a:t>
            </a:r>
          </a:p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2- Zygomatic</a:t>
            </a:r>
          </a:p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3- Buccal</a:t>
            </a:r>
          </a:p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4- Mandibular</a:t>
            </a:r>
          </a:p>
          <a:p>
            <a:pPr marL="266700" lvl="0">
              <a:defRPr/>
            </a:pPr>
            <a:r>
              <a:rPr lang="en-US" sz="2000" dirty="0">
                <a:latin typeface="Calibri" panose="020F0502020204030204"/>
              </a:rPr>
              <a:t>5- Cervical.</a:t>
            </a:r>
          </a:p>
        </p:txBody>
      </p:sp>
    </p:spTree>
    <p:extLst>
      <p:ext uri="{BB962C8B-B14F-4D97-AF65-F5344CB8AC3E}">
        <p14:creationId xmlns:p14="http://schemas.microsoft.com/office/powerpoint/2010/main" val="1876372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CAAC9976-647E-4CB3-B722-5DF0AD6E22B5}"/>
              </a:ext>
            </a:extLst>
          </p:cNvPr>
          <p:cNvSpPr txBox="1"/>
          <p:nvPr/>
        </p:nvSpPr>
        <p:spPr>
          <a:xfrm>
            <a:off x="7066317" y="3133896"/>
            <a:ext cx="4776027" cy="3456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GB" sz="1800" dirty="0">
              <a:latin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CCEE78-18FD-4EF9-BA4C-125A39AD1161}"/>
              </a:ext>
            </a:extLst>
          </p:cNvPr>
          <p:cNvSpPr txBox="1"/>
          <p:nvPr/>
        </p:nvSpPr>
        <p:spPr>
          <a:xfrm>
            <a:off x="349647" y="3136888"/>
            <a:ext cx="6502000" cy="347025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GB" sz="18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FDF32-625F-435E-A18A-863CF062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6" y="359203"/>
            <a:ext cx="10515600" cy="920191"/>
          </a:xfrm>
        </p:spPr>
        <p:txBody>
          <a:bodyPr>
            <a:normAutofit/>
          </a:bodyPr>
          <a:lstStyle/>
          <a:p>
            <a:r>
              <a:rPr lang="en-GB" sz="3600" dirty="0"/>
              <a:t>Structures within </a:t>
            </a:r>
            <a:r>
              <a:rPr lang="en-GB" sz="3600" b="1" dirty="0"/>
              <a:t>Parotid Gland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86ADAE-DC86-43BD-8EA2-3C3393248521}"/>
              </a:ext>
            </a:extLst>
          </p:cNvPr>
          <p:cNvGrpSpPr/>
          <p:nvPr/>
        </p:nvGrpSpPr>
        <p:grpSpPr>
          <a:xfrm>
            <a:off x="8307383" y="80269"/>
            <a:ext cx="3803256" cy="1646310"/>
            <a:chOff x="9610749" y="2423446"/>
            <a:chExt cx="4783668" cy="2971272"/>
          </a:xfrm>
        </p:grpSpPr>
        <p:pic>
          <p:nvPicPr>
            <p:cNvPr id="15" name="Picture 2" descr="C:\Documents and Settings\Jamila\My Documents\Student Gray\8. Head and neck\F66122-008-f056b.jpg">
              <a:extLst>
                <a:ext uri="{FF2B5EF4-FFF2-40B4-BE49-F238E27FC236}">
                  <a16:creationId xmlns:a16="http://schemas.microsoft.com/office/drawing/2014/main" id="{DED7C9DE-92DC-45BA-BECA-A5BBE9CA2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19"/>
            <a:stretch>
              <a:fillRect/>
            </a:stretch>
          </p:blipFill>
          <p:spPr>
            <a:xfrm>
              <a:off x="9610749" y="2490651"/>
              <a:ext cx="4783668" cy="2904067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D355A66A-F455-4065-9FF9-2FE99F30B541}"/>
                </a:ext>
              </a:extLst>
            </p:cNvPr>
            <p:cNvSpPr/>
            <p:nvPr/>
          </p:nvSpPr>
          <p:spPr>
            <a:xfrm>
              <a:off x="12002583" y="5103580"/>
              <a:ext cx="878608" cy="277477"/>
            </a:xfrm>
            <a:prstGeom prst="rect">
              <a:avLst/>
            </a:prstGeom>
            <a:noFill/>
            <a:ln w="38100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AB1F8047-9B0A-4C66-A96E-3C2C2AB37970}"/>
                </a:ext>
              </a:extLst>
            </p:cNvPr>
            <p:cNvSpPr/>
            <p:nvPr/>
          </p:nvSpPr>
          <p:spPr>
            <a:xfrm>
              <a:off x="12154982" y="2423446"/>
              <a:ext cx="1025170" cy="254490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81AFC04F-B8CE-4870-8B2C-9DCA8FD8F04C}"/>
                </a:ext>
              </a:extLst>
            </p:cNvPr>
            <p:cNvSpPr/>
            <p:nvPr/>
          </p:nvSpPr>
          <p:spPr>
            <a:xfrm>
              <a:off x="12154982" y="2757544"/>
              <a:ext cx="1123371" cy="2124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BB654DF-42CB-429D-8564-D96610FDE726}"/>
              </a:ext>
            </a:extLst>
          </p:cNvPr>
          <p:cNvSpPr/>
          <p:nvPr/>
        </p:nvSpPr>
        <p:spPr>
          <a:xfrm>
            <a:off x="383333" y="3208502"/>
            <a:ext cx="389566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Formed within the gland by the union of </a:t>
            </a:r>
            <a:r>
              <a:rPr lang="en-US" sz="2000" b="1" dirty="0">
                <a:latin typeface="+mn-lt"/>
              </a:rPr>
              <a:t>maxillary</a:t>
            </a:r>
            <a:r>
              <a:rPr lang="en-US" sz="2000" dirty="0">
                <a:latin typeface="+mn-lt"/>
              </a:rPr>
              <a:t> &amp; </a:t>
            </a:r>
            <a:r>
              <a:rPr lang="en-US" sz="2000" b="1" dirty="0">
                <a:latin typeface="+mn-lt"/>
              </a:rPr>
              <a:t>superficial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temporal</a:t>
            </a:r>
            <a:r>
              <a:rPr lang="en-US" sz="2000" dirty="0">
                <a:latin typeface="+mn-lt"/>
              </a:rPr>
              <a:t> veins.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cs typeface="Times New Roman" panose="02020603050405020304" pitchFamily="18" charset="0"/>
              </a:rPr>
              <a:t>It leaves lower end  of the gland.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+mn-lt"/>
                <a:cs typeface="Times New Roman" panose="02020603050405020304" pitchFamily="18" charset="0"/>
              </a:rPr>
              <a:t>Before it leaves the gland it is divided into 2 division/branches: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  <a:defRPr/>
            </a:pPr>
            <a:r>
              <a:rPr lang="en-GB" altLang="en-US" sz="2000" i="1" dirty="0">
                <a:latin typeface="+mn-lt"/>
                <a:cs typeface="Times New Roman" panose="02020603050405020304" pitchFamily="18" charset="0"/>
              </a:rPr>
              <a:t>anterior</a:t>
            </a:r>
            <a:r>
              <a:rPr lang="en-GB" altLang="en-US" sz="2000" dirty="0">
                <a:latin typeface="+mn-lt"/>
                <a:cs typeface="Times New Roman" panose="02020603050405020304" pitchFamily="18" charset="0"/>
              </a:rPr>
              <a:t> (joins facial vein) &amp; 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  <a:defRPr/>
            </a:pPr>
            <a:r>
              <a:rPr lang="en-GB" altLang="en-US" sz="2000" i="1" dirty="0">
                <a:latin typeface="+mn-lt"/>
                <a:cs typeface="Times New Roman" panose="02020603050405020304" pitchFamily="18" charset="0"/>
              </a:rPr>
              <a:t>posterior</a:t>
            </a:r>
            <a:r>
              <a:rPr lang="en-GB" altLang="en-US" sz="2000" dirty="0">
                <a:latin typeface="+mn-lt"/>
                <a:cs typeface="Times New Roman" panose="02020603050405020304" pitchFamily="18" charset="0"/>
              </a:rPr>
              <a:t> (joins posterior auricular vein to form external jugular vein).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789E99-F866-43CF-9504-2E82FF672BC1}"/>
              </a:ext>
            </a:extLst>
          </p:cNvPr>
          <p:cNvSpPr/>
          <p:nvPr/>
        </p:nvSpPr>
        <p:spPr>
          <a:xfrm>
            <a:off x="7091076" y="3304600"/>
            <a:ext cx="26662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 It is divided into</a:t>
            </a:r>
            <a:r>
              <a:rPr lang="en-US" altLang="en-US" sz="2000" dirty="0">
                <a:latin typeface="+mn-lt"/>
              </a:rPr>
              <a:t> its 2-terminal branches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maxillary</a:t>
            </a:r>
            <a:r>
              <a:rPr lang="en-US" sz="2000" dirty="0">
                <a:latin typeface="+mn-lt"/>
              </a:rPr>
              <a:t> and </a:t>
            </a:r>
            <a:r>
              <a:rPr lang="en-US" sz="2000" b="1" dirty="0">
                <a:latin typeface="+mn-lt"/>
              </a:rPr>
              <a:t>superficial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temporal</a:t>
            </a:r>
            <a:r>
              <a:rPr lang="en-US" sz="2000" dirty="0">
                <a:latin typeface="+mn-lt"/>
              </a:rPr>
              <a:t> arteries </a:t>
            </a:r>
            <a:r>
              <a:rPr lang="en-US" altLang="en-US" sz="2000" dirty="0">
                <a:latin typeface="+mn-lt"/>
              </a:rPr>
              <a:t>at neck of mandible, which  they leave  upper end &amp; </a:t>
            </a:r>
            <a:r>
              <a:rPr lang="en-US" altLang="en-US" sz="2000" dirty="0" err="1">
                <a:latin typeface="+mn-lt"/>
              </a:rPr>
              <a:t>anteriomedial</a:t>
            </a:r>
            <a:r>
              <a:rPr lang="en-US" altLang="en-US" sz="2000" dirty="0">
                <a:latin typeface="+mn-lt"/>
              </a:rPr>
              <a:t> surface of gland.</a:t>
            </a:r>
            <a:endParaRPr lang="en-GB" sz="2000" dirty="0">
              <a:latin typeface="+mn-lt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AA82FE-B54F-4811-B0BB-EA9ED351C8BE}"/>
              </a:ext>
            </a:extLst>
          </p:cNvPr>
          <p:cNvGrpSpPr/>
          <p:nvPr/>
        </p:nvGrpSpPr>
        <p:grpSpPr>
          <a:xfrm>
            <a:off x="526220" y="1790655"/>
            <a:ext cx="11471042" cy="946757"/>
            <a:chOff x="717621" y="1956592"/>
            <a:chExt cx="11471042" cy="94675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25EC8B2-0523-43B5-B0EF-428F64F49918}"/>
                </a:ext>
              </a:extLst>
            </p:cNvPr>
            <p:cNvGrpSpPr/>
            <p:nvPr/>
          </p:nvGrpSpPr>
          <p:grpSpPr>
            <a:xfrm>
              <a:off x="1721651" y="1956592"/>
              <a:ext cx="9900000" cy="260467"/>
              <a:chOff x="1319060" y="2556648"/>
              <a:chExt cx="9900000" cy="260467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83DB2F1-CD79-4D6B-9112-24C10DE2C0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19060" y="2565115"/>
                <a:ext cx="9900000" cy="445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4852B45-64DE-4AE2-BCE1-14F9A6CE9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9781" y="2558999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E79F775B-7B03-43BD-B85A-D44E330EB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8667" y="2565115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D09A02B-0052-4EF8-8EB3-74D46EB6E6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6147" y="2556648"/>
                <a:ext cx="0" cy="252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C4491A-1FA3-488A-8A58-E3FC54BEFFED}"/>
                </a:ext>
              </a:extLst>
            </p:cNvPr>
            <p:cNvSpPr txBox="1"/>
            <p:nvPr/>
          </p:nvSpPr>
          <p:spPr>
            <a:xfrm>
              <a:off x="717621" y="2257018"/>
              <a:ext cx="2768189" cy="646331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1. Facial Nerve</a:t>
              </a:r>
            </a:p>
            <a:p>
              <a:r>
                <a:rPr lang="en-US" sz="1800" i="1" dirty="0">
                  <a:latin typeface="+mn-lt"/>
                </a:rPr>
                <a:t>most superficial structure</a:t>
              </a:r>
              <a:endParaRPr lang="en-GB" sz="1800" i="1" dirty="0">
                <a:latin typeface="+mn-l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B017A5-6B43-416A-8C10-D1B4549ABED1}"/>
                </a:ext>
              </a:extLst>
            </p:cNvPr>
            <p:cNvSpPr txBox="1"/>
            <p:nvPr/>
          </p:nvSpPr>
          <p:spPr>
            <a:xfrm>
              <a:off x="3988847" y="2257018"/>
              <a:ext cx="2607366" cy="6463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2. Retromandibular vein</a:t>
              </a:r>
            </a:p>
            <a:p>
              <a:r>
                <a:rPr lang="en-US" sz="1800" i="1" dirty="0">
                  <a:latin typeface="+mn-lt"/>
                </a:rPr>
                <a:t>intermediate in position</a:t>
              </a:r>
              <a:endParaRPr lang="en-GB" sz="1800" dirty="0">
                <a:latin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344C578-00C5-47B4-9178-64724962B229}"/>
                </a:ext>
              </a:extLst>
            </p:cNvPr>
            <p:cNvSpPr txBox="1"/>
            <p:nvPr/>
          </p:nvSpPr>
          <p:spPr>
            <a:xfrm>
              <a:off x="7328451" y="2249244"/>
              <a:ext cx="2607366" cy="646331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3. External Carotid artery</a:t>
              </a:r>
            </a:p>
            <a:p>
              <a:r>
                <a:rPr lang="en-US" sz="1800" i="1" dirty="0">
                  <a:latin typeface="+mn-lt"/>
                </a:rPr>
                <a:t>Most deep</a:t>
              </a:r>
              <a:endParaRPr lang="en-GB" sz="1800" dirty="0">
                <a:latin typeface="+mn-lt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0FC7F44-A7D9-46C8-8E5E-BDE12D4F92A4}"/>
                </a:ext>
              </a:extLst>
            </p:cNvPr>
            <p:cNvSpPr txBox="1"/>
            <p:nvPr/>
          </p:nvSpPr>
          <p:spPr>
            <a:xfrm>
              <a:off x="10521577" y="2257018"/>
              <a:ext cx="1667086" cy="58477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+mn-lt"/>
                </a:rPr>
                <a:t>4. Parotid group of lymph nodes</a:t>
              </a:r>
            </a:p>
          </p:txBody>
        </p: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C0F12A3-C7D6-4DEE-B7D3-65A66C02604C}"/>
              </a:ext>
            </a:extLst>
          </p:cNvPr>
          <p:cNvCxnSpPr>
            <a:cxnSpLocks/>
          </p:cNvCxnSpPr>
          <p:nvPr/>
        </p:nvCxnSpPr>
        <p:spPr>
          <a:xfrm>
            <a:off x="11421783" y="1814373"/>
            <a:ext cx="0" cy="25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رابط مستقيم 20">
            <a:extLst>
              <a:ext uri="{FF2B5EF4-FFF2-40B4-BE49-F238E27FC236}">
                <a16:creationId xmlns:a16="http://schemas.microsoft.com/office/drawing/2014/main" id="{969F3396-B8F0-4A38-8951-6FD7860DBBB1}"/>
              </a:ext>
            </a:extLst>
          </p:cNvPr>
          <p:cNvCxnSpPr/>
          <p:nvPr/>
        </p:nvCxnSpPr>
        <p:spPr>
          <a:xfrm flipH="1" flipV="1">
            <a:off x="1655840" y="3817124"/>
            <a:ext cx="972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رابط مستقيم 20">
            <a:extLst>
              <a:ext uri="{FF2B5EF4-FFF2-40B4-BE49-F238E27FC236}">
                <a16:creationId xmlns:a16="http://schemas.microsoft.com/office/drawing/2014/main" id="{0910C54A-6695-48D8-9989-9D7F7F6A06BA}"/>
              </a:ext>
            </a:extLst>
          </p:cNvPr>
          <p:cNvCxnSpPr/>
          <p:nvPr/>
        </p:nvCxnSpPr>
        <p:spPr>
          <a:xfrm flipH="1" flipV="1">
            <a:off x="2918110" y="3817124"/>
            <a:ext cx="1116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رابط مستقيم 20">
            <a:extLst>
              <a:ext uri="{FF2B5EF4-FFF2-40B4-BE49-F238E27FC236}">
                <a16:creationId xmlns:a16="http://schemas.microsoft.com/office/drawing/2014/main" id="{91C467AD-2FBF-4713-B085-1AAD4F318BCC}"/>
              </a:ext>
            </a:extLst>
          </p:cNvPr>
          <p:cNvCxnSpPr/>
          <p:nvPr/>
        </p:nvCxnSpPr>
        <p:spPr>
          <a:xfrm flipH="1" flipV="1">
            <a:off x="751785" y="4115298"/>
            <a:ext cx="972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رابط مستقيم 20">
            <a:extLst>
              <a:ext uri="{FF2B5EF4-FFF2-40B4-BE49-F238E27FC236}">
                <a16:creationId xmlns:a16="http://schemas.microsoft.com/office/drawing/2014/main" id="{B5B66194-3C67-43C2-86CC-0ACA4C7F5074}"/>
              </a:ext>
            </a:extLst>
          </p:cNvPr>
          <p:cNvCxnSpPr/>
          <p:nvPr/>
        </p:nvCxnSpPr>
        <p:spPr>
          <a:xfrm flipH="1" flipV="1">
            <a:off x="807002" y="5462382"/>
            <a:ext cx="828000" cy="0"/>
          </a:xfrm>
          <a:prstGeom prst="line">
            <a:avLst/>
          </a:prstGeom>
          <a:ln w="28575">
            <a:solidFill>
              <a:srgbClr val="FF69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رابط مستقيم 20">
            <a:extLst>
              <a:ext uri="{FF2B5EF4-FFF2-40B4-BE49-F238E27FC236}">
                <a16:creationId xmlns:a16="http://schemas.microsoft.com/office/drawing/2014/main" id="{E0F30198-E990-43DC-8051-587E27470DED}"/>
              </a:ext>
            </a:extLst>
          </p:cNvPr>
          <p:cNvCxnSpPr/>
          <p:nvPr/>
        </p:nvCxnSpPr>
        <p:spPr>
          <a:xfrm flipH="1" flipV="1">
            <a:off x="822320" y="5805171"/>
            <a:ext cx="9000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رابط مستقيم 20">
            <a:extLst>
              <a:ext uri="{FF2B5EF4-FFF2-40B4-BE49-F238E27FC236}">
                <a16:creationId xmlns:a16="http://schemas.microsoft.com/office/drawing/2014/main" id="{5D2AB4BE-5A23-4109-A85D-46CD99A932D5}"/>
              </a:ext>
            </a:extLst>
          </p:cNvPr>
          <p:cNvCxnSpPr/>
          <p:nvPr/>
        </p:nvCxnSpPr>
        <p:spPr>
          <a:xfrm flipH="1" flipV="1">
            <a:off x="2341394" y="5462659"/>
            <a:ext cx="540000" cy="0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رابط مستقيم 20">
            <a:extLst>
              <a:ext uri="{FF2B5EF4-FFF2-40B4-BE49-F238E27FC236}">
                <a16:creationId xmlns:a16="http://schemas.microsoft.com/office/drawing/2014/main" id="{731D2CE9-6012-40A5-9E0C-7783662A1824}"/>
              </a:ext>
            </a:extLst>
          </p:cNvPr>
          <p:cNvCxnSpPr/>
          <p:nvPr/>
        </p:nvCxnSpPr>
        <p:spPr>
          <a:xfrm flipH="1" flipV="1">
            <a:off x="2459440" y="5803902"/>
            <a:ext cx="9000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رابط مستقيم 20">
            <a:extLst>
              <a:ext uri="{FF2B5EF4-FFF2-40B4-BE49-F238E27FC236}">
                <a16:creationId xmlns:a16="http://schemas.microsoft.com/office/drawing/2014/main" id="{38E0F097-EB94-4676-BED4-52154513BC1F}"/>
              </a:ext>
            </a:extLst>
          </p:cNvPr>
          <p:cNvCxnSpPr/>
          <p:nvPr/>
        </p:nvCxnSpPr>
        <p:spPr>
          <a:xfrm flipH="1" flipV="1">
            <a:off x="822320" y="6103622"/>
            <a:ext cx="8640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رابط مستقيم 20">
            <a:extLst>
              <a:ext uri="{FF2B5EF4-FFF2-40B4-BE49-F238E27FC236}">
                <a16:creationId xmlns:a16="http://schemas.microsoft.com/office/drawing/2014/main" id="{44ACE3E6-65CA-4D1F-88AC-D63B357F48CC}"/>
              </a:ext>
            </a:extLst>
          </p:cNvPr>
          <p:cNvCxnSpPr/>
          <p:nvPr/>
        </p:nvCxnSpPr>
        <p:spPr>
          <a:xfrm flipH="1" flipV="1">
            <a:off x="3137927" y="6113782"/>
            <a:ext cx="828000" cy="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رابط مستقيم 20">
            <a:extLst>
              <a:ext uri="{FF2B5EF4-FFF2-40B4-BE49-F238E27FC236}">
                <a16:creationId xmlns:a16="http://schemas.microsoft.com/office/drawing/2014/main" id="{660D5A64-56DA-402B-8B8C-711A669110D1}"/>
              </a:ext>
            </a:extLst>
          </p:cNvPr>
          <p:cNvCxnSpPr/>
          <p:nvPr/>
        </p:nvCxnSpPr>
        <p:spPr>
          <a:xfrm flipH="1" flipV="1">
            <a:off x="807002" y="6418582"/>
            <a:ext cx="684000" cy="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20A4D2-E4EE-456D-B599-FC346E8097FC}"/>
              </a:ext>
            </a:extLst>
          </p:cNvPr>
          <p:cNvGrpSpPr/>
          <p:nvPr/>
        </p:nvGrpSpPr>
        <p:grpSpPr>
          <a:xfrm>
            <a:off x="4214402" y="3304600"/>
            <a:ext cx="2506119" cy="3131789"/>
            <a:chOff x="1829650" y="-1232202"/>
            <a:chExt cx="6162020" cy="7404867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C1C8C73-735E-4BF2-8625-5120181BB1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4396" y="2738514"/>
              <a:ext cx="1" cy="2532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 descr="44">
              <a:extLst>
                <a:ext uri="{FF2B5EF4-FFF2-40B4-BE49-F238E27FC236}">
                  <a16:creationId xmlns:a16="http://schemas.microsoft.com/office/drawing/2014/main" id="{76CB88D7-9C02-491D-B519-EC01C7E0BC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" r="3320"/>
            <a:stretch/>
          </p:blipFill>
          <p:spPr bwMode="auto">
            <a:xfrm>
              <a:off x="1829650" y="-1232202"/>
              <a:ext cx="6162020" cy="7404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6967587" y="2054651"/>
              <a:ext cx="1024083" cy="406889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10FFE9-97F7-4E9F-B58D-FB98DAAE22B2}"/>
                </a:ext>
              </a:extLst>
            </p:cNvPr>
            <p:cNvSpPr txBox="1"/>
            <p:nvPr/>
          </p:nvSpPr>
          <p:spPr>
            <a:xfrm>
              <a:off x="6889374" y="1225019"/>
              <a:ext cx="591691" cy="359787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B53D261-2487-4922-9D26-21D83AFF5CE8}"/>
                </a:ext>
              </a:extLst>
            </p:cNvPr>
            <p:cNvSpPr txBox="1"/>
            <p:nvPr/>
          </p:nvSpPr>
          <p:spPr>
            <a:xfrm>
              <a:off x="6570739" y="-55735"/>
              <a:ext cx="681727" cy="559266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C4BCEC3-6D07-4228-B96E-0412B84D78B9}"/>
                </a:ext>
              </a:extLst>
            </p:cNvPr>
            <p:cNvSpPr txBox="1"/>
            <p:nvPr/>
          </p:nvSpPr>
          <p:spPr>
            <a:xfrm>
              <a:off x="1959414" y="3671053"/>
              <a:ext cx="832904" cy="366491"/>
            </a:xfrm>
            <a:prstGeom prst="rect">
              <a:avLst/>
            </a:prstGeom>
            <a:noFill/>
            <a:ln w="28575">
              <a:solidFill>
                <a:srgbClr val="00FFFF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BFC6DD2-E7CB-4657-8385-3AB3D16D100B}"/>
                </a:ext>
              </a:extLst>
            </p:cNvPr>
            <p:cNvSpPr txBox="1"/>
            <p:nvPr/>
          </p:nvSpPr>
          <p:spPr>
            <a:xfrm>
              <a:off x="2012144" y="2132793"/>
              <a:ext cx="1112801" cy="396408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DBEFB1C-CCC9-40D0-BCC3-5A98330D24D9}"/>
                </a:ext>
              </a:extLst>
            </p:cNvPr>
            <p:cNvSpPr txBox="1"/>
            <p:nvPr/>
          </p:nvSpPr>
          <p:spPr>
            <a:xfrm>
              <a:off x="6724941" y="2932244"/>
              <a:ext cx="650822" cy="226417"/>
            </a:xfrm>
            <a:prstGeom prst="rect">
              <a:avLst/>
            </a:prstGeom>
            <a:noFill/>
            <a:ln w="28575">
              <a:solidFill>
                <a:srgbClr val="CC9900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EE94A60-3DC5-4E4D-BB67-BD9194E55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5861" y="2990724"/>
              <a:ext cx="474978" cy="34111"/>
            </a:xfrm>
            <a:prstGeom prst="straightConnector1">
              <a:avLst/>
            </a:prstGeom>
            <a:ln w="38100">
              <a:solidFill>
                <a:srgbClr val="FF69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1558955-6B4B-4AA7-B6D7-ABB23F5D0C4B}"/>
                </a:ext>
              </a:extLst>
            </p:cNvPr>
            <p:cNvCxnSpPr>
              <a:cxnSpLocks/>
            </p:cNvCxnSpPr>
            <p:nvPr/>
          </p:nvCxnSpPr>
          <p:spPr>
            <a:xfrm>
              <a:off x="3542083" y="2132793"/>
              <a:ext cx="936289" cy="709928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67322A0-BADF-4C85-AD02-AC723BEAE137}"/>
              </a:ext>
            </a:extLst>
          </p:cNvPr>
          <p:cNvCxnSpPr>
            <a:cxnSpLocks/>
          </p:cNvCxnSpPr>
          <p:nvPr/>
        </p:nvCxnSpPr>
        <p:spPr>
          <a:xfrm>
            <a:off x="5067337" y="2737412"/>
            <a:ext cx="0" cy="3139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DBEE6BF-5AD1-43A9-8854-D627E4BF9420}"/>
              </a:ext>
            </a:extLst>
          </p:cNvPr>
          <p:cNvCxnSpPr>
            <a:cxnSpLocks/>
          </p:cNvCxnSpPr>
          <p:nvPr/>
        </p:nvCxnSpPr>
        <p:spPr>
          <a:xfrm>
            <a:off x="8597994" y="2737412"/>
            <a:ext cx="0" cy="3139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رابط مستقيم 20">
            <a:extLst>
              <a:ext uri="{FF2B5EF4-FFF2-40B4-BE49-F238E27FC236}">
                <a16:creationId xmlns:a16="http://schemas.microsoft.com/office/drawing/2014/main" id="{C38A47A1-BD1F-41AB-BB36-1114F1F87535}"/>
              </a:ext>
            </a:extLst>
          </p:cNvPr>
          <p:cNvCxnSpPr/>
          <p:nvPr/>
        </p:nvCxnSpPr>
        <p:spPr>
          <a:xfrm flipH="1" flipV="1">
            <a:off x="7357891" y="4215187"/>
            <a:ext cx="972000" cy="0"/>
          </a:xfrm>
          <a:prstGeom prst="line">
            <a:avLst/>
          </a:prstGeom>
          <a:ln w="28575">
            <a:solidFill>
              <a:srgbClr val="995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رابط مستقيم 20">
            <a:extLst>
              <a:ext uri="{FF2B5EF4-FFF2-40B4-BE49-F238E27FC236}">
                <a16:creationId xmlns:a16="http://schemas.microsoft.com/office/drawing/2014/main" id="{12EFD854-C273-48A4-BBDE-FDCD3D1497FB}"/>
              </a:ext>
            </a:extLst>
          </p:cNvPr>
          <p:cNvCxnSpPr/>
          <p:nvPr/>
        </p:nvCxnSpPr>
        <p:spPr>
          <a:xfrm flipH="1" flipV="1">
            <a:off x="7357891" y="4519424"/>
            <a:ext cx="21240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493684F-4407-4EBF-9B0F-027CC2A4D54D}"/>
              </a:ext>
            </a:extLst>
          </p:cNvPr>
          <p:cNvGrpSpPr/>
          <p:nvPr/>
        </p:nvGrpSpPr>
        <p:grpSpPr>
          <a:xfrm>
            <a:off x="9736181" y="3393387"/>
            <a:ext cx="2072486" cy="3100301"/>
            <a:chOff x="9736181" y="3393387"/>
            <a:chExt cx="2072486" cy="3100301"/>
          </a:xfrm>
        </p:grpSpPr>
        <p:pic>
          <p:nvPicPr>
            <p:cNvPr id="5124" name="Picture 4" descr="Related image">
              <a:extLst>
                <a:ext uri="{FF2B5EF4-FFF2-40B4-BE49-F238E27FC236}">
                  <a16:creationId xmlns:a16="http://schemas.microsoft.com/office/drawing/2014/main" id="{DC347CBB-007E-41AB-A43F-A52FE8AC2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181" y="3393387"/>
              <a:ext cx="2072486" cy="3004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مربع نص 38">
              <a:extLst>
                <a:ext uri="{FF2B5EF4-FFF2-40B4-BE49-F238E27FC236}">
                  <a16:creationId xmlns:a16="http://schemas.microsoft.com/office/drawing/2014/main" id="{5C4D9C6E-DD60-4A63-BF8B-6A0590DF5102}"/>
                </a:ext>
              </a:extLst>
            </p:cNvPr>
            <p:cNvSpPr txBox="1"/>
            <p:nvPr/>
          </p:nvSpPr>
          <p:spPr>
            <a:xfrm>
              <a:off x="10821548" y="6185911"/>
              <a:ext cx="684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Extra</a:t>
              </a:r>
              <a:r>
                <a:rPr lang="en-US" dirty="0"/>
                <a:t> 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A9E43904-80C2-4C36-A590-9598EEEDA6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9092" y="5222875"/>
              <a:ext cx="840333" cy="63991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3D19519-53E8-4934-B003-29E7A58DF924}"/>
                </a:ext>
              </a:extLst>
            </p:cNvPr>
            <p:cNvCxnSpPr>
              <a:cxnSpLocks/>
            </p:cNvCxnSpPr>
            <p:nvPr/>
          </p:nvCxnSpPr>
          <p:spPr>
            <a:xfrm>
              <a:off x="9757317" y="4710113"/>
              <a:ext cx="882108" cy="17667"/>
            </a:xfrm>
            <a:prstGeom prst="straightConnector1">
              <a:avLst/>
            </a:prstGeom>
            <a:ln w="38100">
              <a:solidFill>
                <a:srgbClr val="9954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0724C251-71F2-46C7-B223-6E4472C37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77151" y="4629150"/>
              <a:ext cx="698874" cy="47163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FAC1BB47-B4E5-4163-8C96-302B872AE2D8}"/>
              </a:ext>
            </a:extLst>
          </p:cNvPr>
          <p:cNvSpPr/>
          <p:nvPr/>
        </p:nvSpPr>
        <p:spPr>
          <a:xfrm>
            <a:off x="2213322" y="1252839"/>
            <a:ext cx="6650972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From superficial to deep OR lateral to medial</a:t>
            </a:r>
            <a:r>
              <a:rPr lang="en-US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(horizontal section)</a:t>
            </a:r>
            <a:r>
              <a:rPr lang="en-US" sz="1600" kern="1200" dirty="0">
                <a:solidFill>
                  <a:srgbClr val="92D05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2000" kern="1200" dirty="0">
              <a:solidFill>
                <a:srgbClr val="92D050"/>
              </a:solidFill>
              <a:latin typeface="Calibri" panose="020F0502020204030204"/>
              <a:ea typeface="+mn-ea"/>
              <a:cs typeface="+mn-cs"/>
            </a:endParaRPr>
          </a:p>
          <a:p>
            <a:pPr marL="228600" lvl="0" indent="-228600" algn="ctr">
              <a:lnSpc>
                <a:spcPct val="80000"/>
              </a:lnSpc>
              <a:defRPr/>
            </a:pPr>
            <a:r>
              <a:rPr lang="en-US" sz="1200" kern="1200" dirty="0">
                <a:solidFill>
                  <a:srgbClr val="92D050"/>
                </a:solidFill>
                <a:latin typeface="Calibri" panose="020F0502020204030204"/>
                <a:ea typeface="+mn-ea"/>
                <a:cs typeface="+mn-cs"/>
              </a:rPr>
              <a:t>(you have to know </a:t>
            </a:r>
            <a:r>
              <a:rPr lang="en-US" sz="12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both</a:t>
            </a:r>
            <a:r>
              <a:rPr lang="en-US" sz="1200" kern="1200" dirty="0">
                <a:solidFill>
                  <a:srgbClr val="92D050"/>
                </a:solidFill>
                <a:latin typeface="Calibri" panose="020F0502020204030204"/>
                <a:ea typeface="+mn-ea"/>
                <a:cs typeface="+mn-cs"/>
              </a:rPr>
              <a:t>)</a:t>
            </a:r>
            <a:endParaRPr lang="en-US" sz="2000" kern="1200" dirty="0">
              <a:solidFill>
                <a:srgbClr val="92D05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07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" id="{6C3A8FFE-7141-47B9-9213-9895C7E1A432}" vid="{088974C7-7BA9-4A38-9875-23F266899E6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2291</TotalTime>
  <Words>2922</Words>
  <Application>Microsoft Office PowerPoint</Application>
  <PresentationFormat>Widescreen</PresentationFormat>
  <Paragraphs>408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Wingdings</vt:lpstr>
      <vt:lpstr>ArialMT</vt:lpstr>
      <vt:lpstr>Tahoma</vt:lpstr>
      <vt:lpstr>Courier New</vt:lpstr>
      <vt:lpstr>Calibri</vt:lpstr>
      <vt:lpstr>Times New Roman</vt:lpstr>
      <vt:lpstr>Arial Unicode MS</vt:lpstr>
      <vt:lpstr>Arial</vt:lpstr>
      <vt:lpstr>Calibri Light</vt:lpstr>
      <vt:lpstr>Office Theme</vt:lpstr>
      <vt:lpstr>Anatomy of Salivary Glands</vt:lpstr>
      <vt:lpstr>Objectives</vt:lpstr>
      <vt:lpstr>Salivary glands</vt:lpstr>
      <vt:lpstr>Parotid gland </vt:lpstr>
      <vt:lpstr>Parotid Gland Processes </vt:lpstr>
      <vt:lpstr>Parotid Gland Parotid Duct</vt:lpstr>
      <vt:lpstr>Parotid Gland Capsule</vt:lpstr>
      <vt:lpstr>Structures within Parotid Gland</vt:lpstr>
      <vt:lpstr>Structures within Parotid Gland</vt:lpstr>
      <vt:lpstr>PowerPoint Presentation</vt:lpstr>
      <vt:lpstr>Parotid Gland Relations </vt:lpstr>
      <vt:lpstr>Parotid Gland Nerve supply </vt:lpstr>
      <vt:lpstr>Parotid Gland Nerve + Blood supply</vt:lpstr>
      <vt:lpstr>Parotid Gland Clinical Notes</vt:lpstr>
      <vt:lpstr>Submandibular Gland </vt:lpstr>
      <vt:lpstr>Submandibular Gland Relations </vt:lpstr>
      <vt:lpstr>Submandibular Gland Relations </vt:lpstr>
      <vt:lpstr>Submandibular Gland Submandibular Duct</vt:lpstr>
      <vt:lpstr>Submandibular Gland Submandibular Duct</vt:lpstr>
      <vt:lpstr>Submandibular Gland Supply</vt:lpstr>
      <vt:lpstr>PowerPoint Presentation</vt:lpstr>
      <vt:lpstr>Sublingual Gland</vt:lpstr>
      <vt:lpstr>Sublingual Gland Relations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000</dc:title>
  <dc:creator>Jawaher AbdulMohsen</dc:creator>
  <cp:lastModifiedBy>Jawaher</cp:lastModifiedBy>
  <cp:revision>127</cp:revision>
  <dcterms:created xsi:type="dcterms:W3CDTF">2017-04-30T17:35:08Z</dcterms:created>
  <dcterms:modified xsi:type="dcterms:W3CDTF">2017-11-25T10:55:42Z</dcterms:modified>
</cp:coreProperties>
</file>