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5" r:id="rId1"/>
  </p:sldMasterIdLst>
  <p:notesMasterIdLst>
    <p:notesMasterId r:id="rId21"/>
  </p:notesMasterIdLst>
  <p:sldIdLst>
    <p:sldId id="286" r:id="rId2"/>
    <p:sldId id="272" r:id="rId3"/>
    <p:sldId id="277" r:id="rId4"/>
    <p:sldId id="278" r:id="rId5"/>
    <p:sldId id="280" r:id="rId6"/>
    <p:sldId id="284" r:id="rId7"/>
    <p:sldId id="285" r:id="rId8"/>
    <p:sldId id="281" r:id="rId9"/>
    <p:sldId id="282" r:id="rId10"/>
    <p:sldId id="271" r:id="rId11"/>
    <p:sldId id="273" r:id="rId12"/>
    <p:sldId id="274" r:id="rId13"/>
    <p:sldId id="275" r:id="rId14"/>
    <p:sldId id="276" r:id="rId15"/>
    <p:sldId id="287" r:id="rId16"/>
    <p:sldId id="288" r:id="rId17"/>
    <p:sldId id="289" r:id="rId18"/>
    <p:sldId id="283" r:id="rId19"/>
    <p:sldId id="279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21"/>
    <a:srgbClr val="FF99CC"/>
    <a:srgbClr val="FFF5A7"/>
    <a:srgbClr val="E1CCF0"/>
    <a:srgbClr val="C9A4E4"/>
    <a:srgbClr val="9954CC"/>
    <a:srgbClr val="CC00FF"/>
    <a:srgbClr val="CC9900"/>
    <a:srgbClr val="FF8021"/>
    <a:srgbClr val="DBE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40" autoAdjust="0"/>
    <p:restoredTop sz="93867" autoAdjust="0"/>
  </p:normalViewPr>
  <p:slideViewPr>
    <p:cSldViewPr snapToGrid="0">
      <p:cViewPr varScale="1">
        <p:scale>
          <a:sx n="77" d="100"/>
          <a:sy n="77" d="100"/>
        </p:scale>
        <p:origin x="32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9FA767-3001-4F1C-A0A8-32285383A6C6}" type="doc">
      <dgm:prSet loTypeId="urn:microsoft.com/office/officeart/2005/8/layout/venn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20B07DE-EF8A-42FE-B6FA-5C1875243959}">
      <dgm:prSet custT="1"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algn="ctr"/>
          <a:r>
            <a:rPr lang="en-US" sz="2000"/>
            <a:t>Head</a:t>
          </a:r>
          <a:endParaRPr lang="en-US" sz="2000" dirty="0"/>
        </a:p>
      </dgm:t>
    </dgm:pt>
    <dgm:pt modelId="{81AE2B93-86F3-415D-A3EC-CA21ECB422C8}" type="parTrans" cxnId="{3F3FD7C4-DC9F-4403-AC90-197409C2B1F9}">
      <dgm:prSet/>
      <dgm:spPr/>
      <dgm:t>
        <a:bodyPr/>
        <a:lstStyle/>
        <a:p>
          <a:endParaRPr lang="en-US"/>
        </a:p>
      </dgm:t>
    </dgm:pt>
    <dgm:pt modelId="{6F705287-1482-48D3-97DD-28A4F00E9824}" type="sibTrans" cxnId="{3F3FD7C4-DC9F-4403-AC90-197409C2B1F9}">
      <dgm:prSet/>
      <dgm:spPr/>
      <dgm:t>
        <a:bodyPr/>
        <a:lstStyle/>
        <a:p>
          <a:endParaRPr lang="en-US"/>
        </a:p>
      </dgm:t>
    </dgm:pt>
    <dgm:pt modelId="{BE9C0DF7-032F-42EC-9B58-194389DE5BD0}">
      <dgm:prSet custT="1"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2000"/>
            <a:t>Neck</a:t>
          </a:r>
          <a:endParaRPr lang="en-US" sz="2000" dirty="0"/>
        </a:p>
      </dgm:t>
    </dgm:pt>
    <dgm:pt modelId="{350C2BA9-59A4-460C-81E5-76CFEADBC148}" type="parTrans" cxnId="{B705CC2C-5826-43BC-BA06-CD50DACB51CC}">
      <dgm:prSet/>
      <dgm:spPr/>
      <dgm:t>
        <a:bodyPr/>
        <a:lstStyle/>
        <a:p>
          <a:endParaRPr lang="en-US"/>
        </a:p>
      </dgm:t>
    </dgm:pt>
    <dgm:pt modelId="{E49057D2-3CAD-4C38-A8BA-D880ABBB7DF5}" type="sibTrans" cxnId="{B705CC2C-5826-43BC-BA06-CD50DACB51CC}">
      <dgm:prSet/>
      <dgm:spPr/>
      <dgm:t>
        <a:bodyPr/>
        <a:lstStyle/>
        <a:p>
          <a:endParaRPr lang="en-US"/>
        </a:p>
      </dgm:t>
    </dgm:pt>
    <dgm:pt modelId="{803686F4-FA63-40EB-9B74-8E496471B2A3}">
      <dgm:prSet custT="1"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2000"/>
            <a:t>Body</a:t>
          </a:r>
          <a:endParaRPr lang="en-US" sz="2000" dirty="0"/>
        </a:p>
      </dgm:t>
    </dgm:pt>
    <dgm:pt modelId="{50DD66FE-E5A1-42D2-B4AF-B2E35334E656}" type="parTrans" cxnId="{17DAF2E5-7CE6-45ED-BD6E-5F747B83B290}">
      <dgm:prSet/>
      <dgm:spPr/>
      <dgm:t>
        <a:bodyPr/>
        <a:lstStyle/>
        <a:p>
          <a:endParaRPr lang="en-US"/>
        </a:p>
      </dgm:t>
    </dgm:pt>
    <dgm:pt modelId="{E27179CE-A6ED-440E-9D67-CAFCABC4039E}" type="sibTrans" cxnId="{17DAF2E5-7CE6-45ED-BD6E-5F747B83B290}">
      <dgm:prSet/>
      <dgm:spPr/>
      <dgm:t>
        <a:bodyPr/>
        <a:lstStyle/>
        <a:p>
          <a:endParaRPr lang="en-US"/>
        </a:p>
      </dgm:t>
    </dgm:pt>
    <dgm:pt modelId="{03B20025-2297-435F-B79C-86149723BB44}">
      <dgm:prSet custT="1"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2000"/>
            <a:t>Tail</a:t>
          </a:r>
          <a:endParaRPr lang="en-US" sz="2000" dirty="0"/>
        </a:p>
      </dgm:t>
    </dgm:pt>
    <dgm:pt modelId="{04687156-7FF5-41C2-8F45-C06B2C7DCAC9}" type="parTrans" cxnId="{EBAF6D9C-A385-4DC6-9217-3903D995FFBF}">
      <dgm:prSet/>
      <dgm:spPr/>
      <dgm:t>
        <a:bodyPr/>
        <a:lstStyle/>
        <a:p>
          <a:endParaRPr lang="en-US"/>
        </a:p>
      </dgm:t>
    </dgm:pt>
    <dgm:pt modelId="{4A599141-CF4F-4D17-90FE-31A58279D0AE}" type="sibTrans" cxnId="{EBAF6D9C-A385-4DC6-9217-3903D995FFBF}">
      <dgm:prSet/>
      <dgm:spPr/>
      <dgm:t>
        <a:bodyPr/>
        <a:lstStyle/>
        <a:p>
          <a:endParaRPr lang="en-US"/>
        </a:p>
      </dgm:t>
    </dgm:pt>
    <dgm:pt modelId="{92ECD7AC-40B4-419A-A20E-3E832FD9DEC1}">
      <dgm:prSet/>
      <dgm:spPr>
        <a:solidFill>
          <a:schemeClr val="accent1">
            <a:lumMod val="20000"/>
            <a:lumOff val="80000"/>
            <a:alpha val="5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b="1" dirty="0">
              <a:effectLst/>
              <a:latin typeface="Calibri"/>
              <a:cs typeface="+mn-cs"/>
            </a:rPr>
            <a:t>PARTS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rPr>
            <a:t>:</a:t>
          </a:r>
        </a:p>
        <a:p>
          <a:r>
            <a:rPr lang="en-US" dirty="0"/>
            <a:t>It is divided into: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j-ea"/>
            <a:cs typeface="+mj-cs"/>
          </a:endParaRPr>
        </a:p>
      </dgm:t>
    </dgm:pt>
    <dgm:pt modelId="{8B0C521F-0786-4F37-94AA-7ADD7324F020}" type="parTrans" cxnId="{AFF53043-1451-4449-9FD2-2D00F7758333}">
      <dgm:prSet/>
      <dgm:spPr/>
      <dgm:t>
        <a:bodyPr/>
        <a:lstStyle/>
        <a:p>
          <a:endParaRPr lang="en-US"/>
        </a:p>
      </dgm:t>
    </dgm:pt>
    <dgm:pt modelId="{871E532C-7B91-421E-BD20-8B6CFBB05DC3}" type="sibTrans" cxnId="{AFF53043-1451-4449-9FD2-2D00F7758333}">
      <dgm:prSet/>
      <dgm:spPr/>
      <dgm:t>
        <a:bodyPr/>
        <a:lstStyle/>
        <a:p>
          <a:endParaRPr lang="en-US"/>
        </a:p>
      </dgm:t>
    </dgm:pt>
    <dgm:pt modelId="{0FF0BDD5-AE93-4353-B00F-83861059CF25}" type="pres">
      <dgm:prSet presAssocID="{2D9FA767-3001-4F1C-A0A8-32285383A6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EB5577-2787-4F60-9B1F-899F3DCC36EC}" type="pres">
      <dgm:prSet presAssocID="{92ECD7AC-40B4-419A-A20E-3E832FD9DEC1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0F14B-1D7F-4B94-A582-BF93FD608ABA}" type="pres">
      <dgm:prSet presAssocID="{871E532C-7B91-421E-BD20-8B6CFBB05DC3}" presName="space" presStyleCnt="0"/>
      <dgm:spPr/>
    </dgm:pt>
    <dgm:pt modelId="{6FB9ECF9-9574-4242-AB2B-C2F0B8521364}" type="pres">
      <dgm:prSet presAssocID="{720B07DE-EF8A-42FE-B6FA-5C1875243959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719ECA-8F95-4422-8A2A-8AEBC7200A1F}" type="pres">
      <dgm:prSet presAssocID="{6F705287-1482-48D3-97DD-28A4F00E9824}" presName="space" presStyleCnt="0"/>
      <dgm:spPr/>
    </dgm:pt>
    <dgm:pt modelId="{46F78CE6-422B-4793-8BE3-AE88A6375843}" type="pres">
      <dgm:prSet presAssocID="{BE9C0DF7-032F-42EC-9B58-194389DE5BD0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28B605-318C-4646-9C34-4A1F53767A2C}" type="pres">
      <dgm:prSet presAssocID="{E49057D2-3CAD-4C38-A8BA-D880ABBB7DF5}" presName="space" presStyleCnt="0"/>
      <dgm:spPr/>
    </dgm:pt>
    <dgm:pt modelId="{9A3D5B22-D0A8-486B-9713-35C3001AF006}" type="pres">
      <dgm:prSet presAssocID="{803686F4-FA63-40EB-9B74-8E496471B2A3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37C98E-991F-4EF0-A87D-82DB82E547AD}" type="pres">
      <dgm:prSet presAssocID="{E27179CE-A6ED-440E-9D67-CAFCABC4039E}" presName="space" presStyleCnt="0"/>
      <dgm:spPr/>
    </dgm:pt>
    <dgm:pt modelId="{F2A0DB7F-B3B7-40D6-B30F-CB1270136293}" type="pres">
      <dgm:prSet presAssocID="{03B20025-2297-435F-B79C-86149723BB44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DAF2E5-7CE6-45ED-BD6E-5F747B83B290}" srcId="{2D9FA767-3001-4F1C-A0A8-32285383A6C6}" destId="{803686F4-FA63-40EB-9B74-8E496471B2A3}" srcOrd="3" destOrd="0" parTransId="{50DD66FE-E5A1-42D2-B4AF-B2E35334E656}" sibTransId="{E27179CE-A6ED-440E-9D67-CAFCABC4039E}"/>
    <dgm:cxn modelId="{981CF7E3-61BB-8A42-AE4D-C8AF0F463C00}" type="presOf" srcId="{2D9FA767-3001-4F1C-A0A8-32285383A6C6}" destId="{0FF0BDD5-AE93-4353-B00F-83861059CF25}" srcOrd="0" destOrd="0" presId="urn:microsoft.com/office/officeart/2005/8/layout/venn3"/>
    <dgm:cxn modelId="{8D0F251D-85D5-4C4B-B6AC-A9F5A7109422}" type="presOf" srcId="{803686F4-FA63-40EB-9B74-8E496471B2A3}" destId="{9A3D5B22-D0A8-486B-9713-35C3001AF006}" srcOrd="0" destOrd="0" presId="urn:microsoft.com/office/officeart/2005/8/layout/venn3"/>
    <dgm:cxn modelId="{EBAF6D9C-A385-4DC6-9217-3903D995FFBF}" srcId="{2D9FA767-3001-4F1C-A0A8-32285383A6C6}" destId="{03B20025-2297-435F-B79C-86149723BB44}" srcOrd="4" destOrd="0" parTransId="{04687156-7FF5-41C2-8F45-C06B2C7DCAC9}" sibTransId="{4A599141-CF4F-4D17-90FE-31A58279D0AE}"/>
    <dgm:cxn modelId="{72ECBA30-EBC8-2248-8E86-9027F289B173}" type="presOf" srcId="{03B20025-2297-435F-B79C-86149723BB44}" destId="{F2A0DB7F-B3B7-40D6-B30F-CB1270136293}" srcOrd="0" destOrd="0" presId="urn:microsoft.com/office/officeart/2005/8/layout/venn3"/>
    <dgm:cxn modelId="{9E4344C4-A46B-B34F-BFFF-FB8E38584835}" type="presOf" srcId="{720B07DE-EF8A-42FE-B6FA-5C1875243959}" destId="{6FB9ECF9-9574-4242-AB2B-C2F0B8521364}" srcOrd="0" destOrd="0" presId="urn:microsoft.com/office/officeart/2005/8/layout/venn3"/>
    <dgm:cxn modelId="{93A4CFAE-4650-044C-8163-9BD372F9C156}" type="presOf" srcId="{BE9C0DF7-032F-42EC-9B58-194389DE5BD0}" destId="{46F78CE6-422B-4793-8BE3-AE88A6375843}" srcOrd="0" destOrd="0" presId="urn:microsoft.com/office/officeart/2005/8/layout/venn3"/>
    <dgm:cxn modelId="{AFF53043-1451-4449-9FD2-2D00F7758333}" srcId="{2D9FA767-3001-4F1C-A0A8-32285383A6C6}" destId="{92ECD7AC-40B4-419A-A20E-3E832FD9DEC1}" srcOrd="0" destOrd="0" parTransId="{8B0C521F-0786-4F37-94AA-7ADD7324F020}" sibTransId="{871E532C-7B91-421E-BD20-8B6CFBB05DC3}"/>
    <dgm:cxn modelId="{A144F6CD-2018-CD4B-B2BC-20BDEB926574}" type="presOf" srcId="{92ECD7AC-40B4-419A-A20E-3E832FD9DEC1}" destId="{D7EB5577-2787-4F60-9B1F-899F3DCC36EC}" srcOrd="0" destOrd="0" presId="urn:microsoft.com/office/officeart/2005/8/layout/venn3"/>
    <dgm:cxn modelId="{3F3FD7C4-DC9F-4403-AC90-197409C2B1F9}" srcId="{2D9FA767-3001-4F1C-A0A8-32285383A6C6}" destId="{720B07DE-EF8A-42FE-B6FA-5C1875243959}" srcOrd="1" destOrd="0" parTransId="{81AE2B93-86F3-415D-A3EC-CA21ECB422C8}" sibTransId="{6F705287-1482-48D3-97DD-28A4F00E9824}"/>
    <dgm:cxn modelId="{B705CC2C-5826-43BC-BA06-CD50DACB51CC}" srcId="{2D9FA767-3001-4F1C-A0A8-32285383A6C6}" destId="{BE9C0DF7-032F-42EC-9B58-194389DE5BD0}" srcOrd="2" destOrd="0" parTransId="{350C2BA9-59A4-460C-81E5-76CFEADBC148}" sibTransId="{E49057D2-3CAD-4C38-A8BA-D880ABBB7DF5}"/>
    <dgm:cxn modelId="{F877DAED-A216-0742-A309-899C1247BACC}" type="presParOf" srcId="{0FF0BDD5-AE93-4353-B00F-83861059CF25}" destId="{D7EB5577-2787-4F60-9B1F-899F3DCC36EC}" srcOrd="0" destOrd="0" presId="urn:microsoft.com/office/officeart/2005/8/layout/venn3"/>
    <dgm:cxn modelId="{0D06A2A9-6B77-E747-BAD3-2FF150B23897}" type="presParOf" srcId="{0FF0BDD5-AE93-4353-B00F-83861059CF25}" destId="{E020F14B-1D7F-4B94-A582-BF93FD608ABA}" srcOrd="1" destOrd="0" presId="urn:microsoft.com/office/officeart/2005/8/layout/venn3"/>
    <dgm:cxn modelId="{A6ECD9E6-54F8-FC42-B47C-F58A735D1020}" type="presParOf" srcId="{0FF0BDD5-AE93-4353-B00F-83861059CF25}" destId="{6FB9ECF9-9574-4242-AB2B-C2F0B8521364}" srcOrd="2" destOrd="0" presId="urn:microsoft.com/office/officeart/2005/8/layout/venn3"/>
    <dgm:cxn modelId="{E1F58F96-9766-2943-BD8C-2B1CB74CCDA9}" type="presParOf" srcId="{0FF0BDD5-AE93-4353-B00F-83861059CF25}" destId="{7A719ECA-8F95-4422-8A2A-8AEBC7200A1F}" srcOrd="3" destOrd="0" presId="urn:microsoft.com/office/officeart/2005/8/layout/venn3"/>
    <dgm:cxn modelId="{DA0678B1-068F-6D4E-BDB5-14E0665CA3C1}" type="presParOf" srcId="{0FF0BDD5-AE93-4353-B00F-83861059CF25}" destId="{46F78CE6-422B-4793-8BE3-AE88A6375843}" srcOrd="4" destOrd="0" presId="urn:microsoft.com/office/officeart/2005/8/layout/venn3"/>
    <dgm:cxn modelId="{4FC68F25-2E9E-5B42-BD3F-1BD58CC18307}" type="presParOf" srcId="{0FF0BDD5-AE93-4353-B00F-83861059CF25}" destId="{3728B605-318C-4646-9C34-4A1F53767A2C}" srcOrd="5" destOrd="0" presId="urn:microsoft.com/office/officeart/2005/8/layout/venn3"/>
    <dgm:cxn modelId="{E3AA2CE7-6DF7-BF43-A3E1-A2304ACC5094}" type="presParOf" srcId="{0FF0BDD5-AE93-4353-B00F-83861059CF25}" destId="{9A3D5B22-D0A8-486B-9713-35C3001AF006}" srcOrd="6" destOrd="0" presId="urn:microsoft.com/office/officeart/2005/8/layout/venn3"/>
    <dgm:cxn modelId="{7D34F15D-7C9A-A34D-910C-76DACECD7A04}" type="presParOf" srcId="{0FF0BDD5-AE93-4353-B00F-83861059CF25}" destId="{2837C98E-991F-4EF0-A87D-82DB82E547AD}" srcOrd="7" destOrd="0" presId="urn:microsoft.com/office/officeart/2005/8/layout/venn3"/>
    <dgm:cxn modelId="{A0AB7AD2-B780-3641-9955-28D319A2C3B9}" type="presParOf" srcId="{0FF0BDD5-AE93-4353-B00F-83861059CF25}" destId="{F2A0DB7F-B3B7-40D6-B30F-CB1270136293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EB5577-2787-4F60-9B1F-899F3DCC36EC}">
      <dsp:nvSpPr>
        <dsp:cNvPr id="0" name=""/>
        <dsp:cNvSpPr/>
      </dsp:nvSpPr>
      <dsp:spPr>
        <a:xfrm>
          <a:off x="517374" y="737"/>
          <a:ext cx="1530262" cy="1530262"/>
        </a:xfrm>
        <a:prstGeom prst="ellipse">
          <a:avLst/>
        </a:prstGeom>
        <a:solidFill>
          <a:schemeClr val="accent1">
            <a:lumMod val="20000"/>
            <a:lumOff val="80000"/>
            <a:alpha val="50000"/>
          </a:schemeClr>
        </a:solidFill>
        <a:ln w="1270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4215" tIns="20320" rIns="84215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effectLst/>
              <a:latin typeface="Calibri"/>
              <a:cs typeface="+mn-cs"/>
            </a:rPr>
            <a:t>PARTS</a:t>
          </a: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rPr>
            <a:t>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It is divided into: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j-ea"/>
            <a:cs typeface="+mj-cs"/>
          </a:endParaRPr>
        </a:p>
      </dsp:txBody>
      <dsp:txXfrm>
        <a:off x="741476" y="224839"/>
        <a:ext cx="1082058" cy="1082058"/>
      </dsp:txXfrm>
    </dsp:sp>
    <dsp:sp modelId="{6FB9ECF9-9574-4242-AB2B-C2F0B8521364}">
      <dsp:nvSpPr>
        <dsp:cNvPr id="0" name=""/>
        <dsp:cNvSpPr/>
      </dsp:nvSpPr>
      <dsp:spPr>
        <a:xfrm>
          <a:off x="1741583" y="737"/>
          <a:ext cx="1530262" cy="153026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4215" tIns="25400" rIns="84215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Head</a:t>
          </a:r>
          <a:endParaRPr lang="en-US" sz="2000" kern="1200" dirty="0"/>
        </a:p>
      </dsp:txBody>
      <dsp:txXfrm>
        <a:off x="1965685" y="224839"/>
        <a:ext cx="1082058" cy="1082058"/>
      </dsp:txXfrm>
    </dsp:sp>
    <dsp:sp modelId="{46F78CE6-422B-4793-8BE3-AE88A6375843}">
      <dsp:nvSpPr>
        <dsp:cNvPr id="0" name=""/>
        <dsp:cNvSpPr/>
      </dsp:nvSpPr>
      <dsp:spPr>
        <a:xfrm>
          <a:off x="2965793" y="737"/>
          <a:ext cx="1530262" cy="153026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4215" tIns="25400" rIns="84215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Neck</a:t>
          </a:r>
          <a:endParaRPr lang="en-US" sz="2000" kern="1200" dirty="0"/>
        </a:p>
      </dsp:txBody>
      <dsp:txXfrm>
        <a:off x="3189895" y="224839"/>
        <a:ext cx="1082058" cy="1082058"/>
      </dsp:txXfrm>
    </dsp:sp>
    <dsp:sp modelId="{9A3D5B22-D0A8-486B-9713-35C3001AF006}">
      <dsp:nvSpPr>
        <dsp:cNvPr id="0" name=""/>
        <dsp:cNvSpPr/>
      </dsp:nvSpPr>
      <dsp:spPr>
        <a:xfrm>
          <a:off x="4190003" y="737"/>
          <a:ext cx="1530262" cy="153026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4215" tIns="25400" rIns="84215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Body</a:t>
          </a:r>
          <a:endParaRPr lang="en-US" sz="2000" kern="1200" dirty="0"/>
        </a:p>
      </dsp:txBody>
      <dsp:txXfrm>
        <a:off x="4414105" y="224839"/>
        <a:ext cx="1082058" cy="1082058"/>
      </dsp:txXfrm>
    </dsp:sp>
    <dsp:sp modelId="{F2A0DB7F-B3B7-40D6-B30F-CB1270136293}">
      <dsp:nvSpPr>
        <dsp:cNvPr id="0" name=""/>
        <dsp:cNvSpPr/>
      </dsp:nvSpPr>
      <dsp:spPr>
        <a:xfrm>
          <a:off x="5414212" y="737"/>
          <a:ext cx="1530262" cy="153026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4215" tIns="25400" rIns="84215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Tail</a:t>
          </a:r>
          <a:endParaRPr lang="en-US" sz="2000" kern="1200" dirty="0"/>
        </a:p>
      </dsp:txBody>
      <dsp:txXfrm>
        <a:off x="5638314" y="224839"/>
        <a:ext cx="1082058" cy="1082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0267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4375545-F614-4D8B-96E3-9B4BA5D48A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7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docs.google.com/presentation/d/1AQvqEvkgZJO5FnOD2fNtB8An-KGRxJA3LnHdgKhAkzI/edit?usp=sharing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hyperlink" Target="https://docs.google.com/forms/d/e/1FAIpQLSe5fXv00313pt-bu_7cteBdzQAoHkhw6R86sJUYg-L2qalpWA/viewform?usp=sf_link" TargetMode="Externa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455965" y="5524746"/>
            <a:ext cx="7758953" cy="9153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n-US" sz="4400" dirty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Pancreas and Biliary System </a:t>
            </a:r>
            <a:endParaRPr lang="en-GB" sz="5400" kern="12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36534" y="5392689"/>
            <a:ext cx="2766400" cy="1272143"/>
            <a:chOff x="8563428" y="5284999"/>
            <a:chExt cx="2766400" cy="1272143"/>
          </a:xfrm>
        </p:grpSpPr>
        <p:sp>
          <p:nvSpPr>
            <p:cNvPr id="9" name="TextBox 8"/>
            <p:cNvSpPr txBox="1"/>
            <p:nvPr/>
          </p:nvSpPr>
          <p:spPr>
            <a:xfrm>
              <a:off x="8563428" y="5284999"/>
              <a:ext cx="2766400" cy="1272143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C00000"/>
                  </a:solidFill>
                </a:rPr>
                <a:t>Important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48773" y="6460974"/>
            <a:ext cx="6944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Please view our </a:t>
            </a:r>
            <a:r>
              <a:rPr lang="en-US" sz="1600" dirty="0">
                <a:latin typeface="+mn-lt"/>
                <a:hlinkClick r:id="rId3"/>
              </a:rPr>
              <a:t>Editing File</a:t>
            </a:r>
            <a:r>
              <a:rPr lang="en-US" sz="1600" dirty="0">
                <a:latin typeface="+mn-lt"/>
              </a:rPr>
              <a:t> before studying this lecture to check for any changes.</a:t>
            </a:r>
            <a:endParaRPr lang="en-GB" sz="1600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27112"/>
            <a:ext cx="12192000" cy="5212320"/>
            <a:chOff x="0" y="127112"/>
            <a:chExt cx="12192000" cy="5212320"/>
          </a:xfrm>
        </p:grpSpPr>
        <p:pic>
          <p:nvPicPr>
            <p:cNvPr id="85" name="Shape 85" descr="Image result for ‫بسم الله الرحمن الرحيم‬‎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91554" y="127112"/>
              <a:ext cx="3669927" cy="361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6" b="33122"/>
            <a:stretch/>
          </p:blipFill>
          <p:spPr>
            <a:xfrm>
              <a:off x="0" y="562574"/>
              <a:ext cx="12192000" cy="469329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866744" y="377261"/>
              <a:ext cx="2946400" cy="4962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26" name="Picture 2" descr="#Med436 - KSU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8"/>
            <a:stretch/>
          </p:blipFill>
          <p:spPr bwMode="auto">
            <a:xfrm>
              <a:off x="8308002" y="2103341"/>
              <a:ext cx="1920882" cy="175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4" t="11343" r="9894" b="25826"/>
            <a:stretch/>
          </p:blipFill>
          <p:spPr>
            <a:xfrm>
              <a:off x="8379502" y="377261"/>
              <a:ext cx="1835935" cy="186235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5C0CDF4-5053-49E1-B28F-F886A386E7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98" y="3780381"/>
            <a:ext cx="1564729" cy="13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05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7100" y="1510829"/>
            <a:ext cx="5557170" cy="5241131"/>
          </a:xfrm>
          <a:ln>
            <a:noFill/>
          </a:ln>
        </p:spPr>
        <p:txBody>
          <a:bodyPr>
            <a:noAutofit/>
          </a:bodyPr>
          <a:lstStyle/>
          <a:p>
            <a:pPr marL="501650" lvl="1" indent="-28575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The smallest interlobular tributaries of the bile ducts are situated in the portal canals of the liver; they receive the bile canaliculi.</a:t>
            </a:r>
            <a:endParaRPr lang="en-US" sz="1800" u="sng" dirty="0"/>
          </a:p>
          <a:p>
            <a:pPr marL="501650" lvl="1" indent="-28575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dk1"/>
                </a:solidFill>
                <a:sym typeface="Arial"/>
              </a:rPr>
              <a:t>The interlobular ducts join one another to form progressively larger ducts and, eventually, at the </a:t>
            </a:r>
            <a:r>
              <a:rPr lang="en-US" sz="1800" b="1" dirty="0">
                <a:solidFill>
                  <a:srgbClr val="C00000"/>
                </a:solidFill>
                <a:sym typeface="Arial"/>
              </a:rPr>
              <a:t>porta hepatis</a:t>
            </a:r>
            <a:r>
              <a:rPr lang="en-US" sz="1800" dirty="0">
                <a:solidFill>
                  <a:schemeClr val="dk1"/>
                </a:solidFill>
                <a:sym typeface="Arial"/>
              </a:rPr>
              <a:t>, form the </a:t>
            </a:r>
            <a:r>
              <a:rPr lang="en-US" sz="1800" b="1" dirty="0">
                <a:solidFill>
                  <a:srgbClr val="C00000"/>
                </a:solidFill>
                <a:sym typeface="Arial"/>
              </a:rPr>
              <a:t>right and left hepatic ducts</a:t>
            </a:r>
            <a:r>
              <a:rPr lang="en-US" sz="1800" dirty="0">
                <a:solidFill>
                  <a:srgbClr val="FF0000"/>
                </a:solidFill>
                <a:sym typeface="Arial"/>
              </a:rPr>
              <a:t>. </a:t>
            </a:r>
            <a:endParaRPr lang="en-US" sz="1800" dirty="0">
              <a:solidFill>
                <a:schemeClr val="dk1"/>
              </a:solidFill>
              <a:sym typeface="Arial"/>
            </a:endParaRPr>
          </a:p>
          <a:p>
            <a:pPr marL="501650" lvl="1" indent="-28575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C00000"/>
                </a:solidFill>
                <a:sym typeface="Arial"/>
              </a:rPr>
              <a:t>The right hepatic duct drains the right lobe of the liver and the left duct drains the left lobe, the caudate lobe, &amp; quadrate lobe. </a:t>
            </a:r>
          </a:p>
          <a:p>
            <a:pPr marL="501650" lvl="1" indent="-28575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dk1"/>
                </a:solidFill>
                <a:sym typeface="Arial"/>
              </a:rPr>
              <a:t>  After a short course, the hepatic ducts unite to form the </a:t>
            </a:r>
            <a:r>
              <a:rPr lang="en-US" sz="1800" b="1" dirty="0">
                <a:solidFill>
                  <a:srgbClr val="C00000"/>
                </a:solidFill>
                <a:sym typeface="Arial"/>
              </a:rPr>
              <a:t>common hepatic duct</a:t>
            </a:r>
            <a:r>
              <a:rPr lang="en-US" sz="1800" dirty="0">
                <a:solidFill>
                  <a:schemeClr val="dk1"/>
                </a:solidFill>
                <a:sym typeface="Arial"/>
              </a:rPr>
              <a:t>.</a:t>
            </a:r>
          </a:p>
          <a:p>
            <a:pPr marL="501650" lvl="1" indent="-28575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dk1"/>
                </a:solidFill>
                <a:sym typeface="Arial"/>
              </a:rPr>
              <a:t>The common hepatic duct is about 1.5 in. (4 cm) long and descends within the free margin of the lesser </a:t>
            </a:r>
            <a:r>
              <a:rPr lang="en-US" sz="1800" dirty="0" err="1">
                <a:solidFill>
                  <a:schemeClr val="dk1"/>
                </a:solidFill>
                <a:sym typeface="Arial"/>
              </a:rPr>
              <a:t>omentum</a:t>
            </a:r>
            <a:r>
              <a:rPr lang="en-US" sz="1800" dirty="0">
                <a:solidFill>
                  <a:schemeClr val="dk1"/>
                </a:solidFill>
                <a:sym typeface="Arial"/>
              </a:rPr>
              <a:t>. It is joined on the right side by the </a:t>
            </a:r>
            <a:r>
              <a:rPr lang="en-US" sz="1800" b="1" dirty="0">
                <a:solidFill>
                  <a:srgbClr val="FF0000"/>
                </a:solidFill>
                <a:sym typeface="Arial"/>
              </a:rPr>
              <a:t>cystic duct </a:t>
            </a:r>
            <a:r>
              <a:rPr lang="en-US" sz="1800" dirty="0">
                <a:solidFill>
                  <a:schemeClr val="dk1"/>
                </a:solidFill>
                <a:sym typeface="Arial"/>
              </a:rPr>
              <a:t>from the gallbladder to form </a:t>
            </a:r>
            <a:r>
              <a:rPr lang="en-US" sz="1800" dirty="0">
                <a:solidFill>
                  <a:srgbClr val="FF0000"/>
                </a:solidFill>
                <a:sym typeface="Arial"/>
              </a:rPr>
              <a:t>the </a:t>
            </a:r>
            <a:r>
              <a:rPr lang="en-US" sz="1800" b="1" dirty="0">
                <a:solidFill>
                  <a:srgbClr val="FF0000"/>
                </a:solidFill>
                <a:sym typeface="Arial"/>
              </a:rPr>
              <a:t>common bile duct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AEB1C8-7872-4ECD-A792-CCDE9C48482D}"/>
              </a:ext>
            </a:extLst>
          </p:cNvPr>
          <p:cNvGrpSpPr/>
          <p:nvPr/>
        </p:nvGrpSpPr>
        <p:grpSpPr>
          <a:xfrm>
            <a:off x="5952851" y="2572176"/>
            <a:ext cx="5962049" cy="3954393"/>
            <a:chOff x="5092471" y="-153963"/>
            <a:chExt cx="7556729" cy="6510301"/>
          </a:xfrm>
        </p:grpSpPr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10748011" y="442829"/>
              <a:ext cx="719100" cy="261893"/>
            </a:xfrm>
            <a:prstGeom prst="ellipse">
              <a:avLst/>
            </a:prstGeom>
            <a:noFill/>
            <a:ln w="22225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8675182" y="3200055"/>
              <a:ext cx="1595490" cy="130947"/>
            </a:xfrm>
            <a:prstGeom prst="ellipse">
              <a:avLst/>
            </a:prstGeom>
            <a:noFill/>
            <a:ln w="22225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2" name="Picture 5" descr="L 005"/>
            <p:cNvPicPr>
              <a:picLocks noChangeAspect="1" noChangeArrowheads="1"/>
            </p:cNvPicPr>
            <p:nvPr/>
          </p:nvPicPr>
          <p:blipFill>
            <a:blip r:embed="rId2" cstate="print"/>
            <a:srcRect l="2460" r="2770"/>
            <a:stretch>
              <a:fillRect/>
            </a:stretch>
          </p:blipFill>
          <p:spPr bwMode="auto">
            <a:xfrm>
              <a:off x="5092471" y="-153963"/>
              <a:ext cx="7556729" cy="6510301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5" name="Rectangle 14"/>
            <p:cNvSpPr/>
            <p:nvPr/>
          </p:nvSpPr>
          <p:spPr>
            <a:xfrm>
              <a:off x="9167924" y="-114887"/>
              <a:ext cx="1699294" cy="2896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Bile canaliculi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88736" y="6019535"/>
              <a:ext cx="3127248" cy="33680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Interlobular tributaries</a:t>
              </a: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2418130" y="2346785"/>
            <a:ext cx="1296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82704" y="1798094"/>
            <a:ext cx="212400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A48CD14-04A2-44CF-9FDA-A327FAF91C4F}"/>
              </a:ext>
            </a:extLst>
          </p:cNvPr>
          <p:cNvCxnSpPr/>
          <p:nvPr/>
        </p:nvCxnSpPr>
        <p:spPr>
          <a:xfrm>
            <a:off x="1261665" y="3625113"/>
            <a:ext cx="1656000" cy="0"/>
          </a:xfrm>
          <a:prstGeom prst="line">
            <a:avLst/>
          </a:prstGeom>
          <a:ln w="28575">
            <a:solidFill>
              <a:srgbClr val="FF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95FAACD-FFE0-47F2-A902-8757E9CB8FA5}"/>
              </a:ext>
            </a:extLst>
          </p:cNvPr>
          <p:cNvCxnSpPr/>
          <p:nvPr/>
        </p:nvCxnSpPr>
        <p:spPr>
          <a:xfrm>
            <a:off x="2095848" y="3869681"/>
            <a:ext cx="792000" cy="0"/>
          </a:xfrm>
          <a:prstGeom prst="line">
            <a:avLst/>
          </a:prstGeom>
          <a:ln w="28575">
            <a:solidFill>
              <a:srgbClr val="FF8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9C7CB61-A376-4C8C-87A7-562E362FD437}"/>
              </a:ext>
            </a:extLst>
          </p:cNvPr>
          <p:cNvCxnSpPr/>
          <p:nvPr/>
        </p:nvCxnSpPr>
        <p:spPr>
          <a:xfrm>
            <a:off x="1734784" y="4807200"/>
            <a:ext cx="2052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17A0CBD-B99C-4E78-AAA5-1474B4B39FB3}"/>
              </a:ext>
            </a:extLst>
          </p:cNvPr>
          <p:cNvCxnSpPr/>
          <p:nvPr/>
        </p:nvCxnSpPr>
        <p:spPr>
          <a:xfrm>
            <a:off x="900807" y="6207485"/>
            <a:ext cx="1692000" cy="0"/>
          </a:xfrm>
          <a:prstGeom prst="line">
            <a:avLst/>
          </a:prstGeom>
          <a:ln w="28575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099642E-0222-464C-BFA4-7769AE9640F1}"/>
              </a:ext>
            </a:extLst>
          </p:cNvPr>
          <p:cNvCxnSpPr/>
          <p:nvPr/>
        </p:nvCxnSpPr>
        <p:spPr>
          <a:xfrm>
            <a:off x="881194" y="5974797"/>
            <a:ext cx="1008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223684A-AADC-4B55-91FC-A28EB6223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721" y="286632"/>
            <a:ext cx="7317153" cy="20203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B30135-B295-4233-A9A5-FD04E8844826}"/>
              </a:ext>
            </a:extLst>
          </p:cNvPr>
          <p:cNvSpPr txBox="1"/>
          <p:nvPr/>
        </p:nvSpPr>
        <p:spPr>
          <a:xfrm>
            <a:off x="686566" y="158045"/>
            <a:ext cx="67521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Biliary system</a:t>
            </a:r>
          </a:p>
          <a:p>
            <a:r>
              <a:rPr lang="en-US" sz="3200" b="1" dirty="0">
                <a:latin typeface="+mj-lt"/>
              </a:rPr>
              <a:t>Bile ducts</a:t>
            </a:r>
          </a:p>
        </p:txBody>
      </p:sp>
    </p:spTree>
    <p:extLst>
      <p:ext uri="{BB962C8B-B14F-4D97-AF65-F5344CB8AC3E}">
        <p14:creationId xmlns:p14="http://schemas.microsoft.com/office/powerpoint/2010/main" val="3353461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6006" y="4368975"/>
            <a:ext cx="11232178" cy="2369880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common bile duct is about 3 inches (8 cm:</a:t>
            </a:r>
            <a:r>
              <a:rPr lang="en-US" sz="1200" kern="1200" dirty="0">
                <a:solidFill>
                  <a:srgbClr val="92D050"/>
                </a:solidFill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>
                <a:solidFill>
                  <a:srgbClr val="92D050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cystic and 4  common hepatic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long.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Course: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 it lies in the right free margin of the lesser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omentum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(will be discussed in a separate lecture)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 it runs behind the first part of the duodenum. 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Lastly it lies in a groove on the posterior surface of the head of the pancreas. Here, the bile duct comes into contact with the main pancreatic duct. </a:t>
            </a:r>
            <a:r>
              <a:rPr lang="en-US" sz="1200" kern="1200" dirty="0">
                <a:solidFill>
                  <a:srgbClr val="92D050"/>
                </a:solidFill>
                <a:latin typeface="+mn-lt"/>
                <a:ea typeface="+mn-ea"/>
                <a:cs typeface="+mn-cs"/>
              </a:rPr>
              <a:t>(cancer of the head of the pancreas will lead to obstructive jaundice due to obstruction of the bile duct)</a:t>
            </a:r>
            <a:endParaRPr lang="en-US" sz="2000" kern="1200" dirty="0">
              <a:solidFill>
                <a:srgbClr val="92D05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E31A4E-6BE6-4133-AF89-225450C66267}"/>
              </a:ext>
            </a:extLst>
          </p:cNvPr>
          <p:cNvGrpSpPr/>
          <p:nvPr/>
        </p:nvGrpSpPr>
        <p:grpSpPr>
          <a:xfrm>
            <a:off x="6096000" y="414482"/>
            <a:ext cx="4898945" cy="3771900"/>
            <a:chOff x="7693325" y="0"/>
            <a:chExt cx="4498675" cy="433597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3325" y="0"/>
              <a:ext cx="4498675" cy="433597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Straight Arrow Connector 10"/>
            <p:cNvCxnSpPr/>
            <p:nvPr/>
          </p:nvCxnSpPr>
          <p:spPr>
            <a:xfrm flipH="1">
              <a:off x="10296144" y="1486848"/>
              <a:ext cx="799012" cy="44857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10317916" y="1935418"/>
              <a:ext cx="777240" cy="249138"/>
            </a:xfrm>
            <a:prstGeom prst="straightConnector1">
              <a:avLst/>
            </a:prstGeom>
            <a:ln w="539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10296144" y="2383988"/>
              <a:ext cx="777240" cy="520941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5687180" y="5408693"/>
            <a:ext cx="1692000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42425" y="5815446"/>
            <a:ext cx="2772000" cy="0"/>
          </a:xfrm>
          <a:prstGeom prst="line">
            <a:avLst/>
          </a:prstGeom>
          <a:ln w="25400">
            <a:solidFill>
              <a:srgbClr val="99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22105" y="6185880"/>
            <a:ext cx="46440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8F33116-9A9F-48A2-A8A5-1E0055B7B475}"/>
              </a:ext>
            </a:extLst>
          </p:cNvPr>
          <p:cNvSpPr txBox="1"/>
          <p:nvPr/>
        </p:nvSpPr>
        <p:spPr>
          <a:xfrm>
            <a:off x="586006" y="460148"/>
            <a:ext cx="67521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Biliary system</a:t>
            </a:r>
          </a:p>
          <a:p>
            <a:r>
              <a:rPr lang="en-US" sz="3200" b="1" dirty="0">
                <a:latin typeface="+mj-lt"/>
              </a:rPr>
              <a:t>Common Bile Duct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E09015-98E6-4BFA-BD52-1AD88750C913}"/>
              </a:ext>
            </a:extLst>
          </p:cNvPr>
          <p:cNvGrpSpPr/>
          <p:nvPr/>
        </p:nvGrpSpPr>
        <p:grpSpPr>
          <a:xfrm>
            <a:off x="1083613" y="1736965"/>
            <a:ext cx="4514781" cy="2436863"/>
            <a:chOff x="743019" y="1732947"/>
            <a:chExt cx="3938311" cy="2436863"/>
          </a:xfrm>
        </p:grpSpPr>
        <p:pic>
          <p:nvPicPr>
            <p:cNvPr id="1026" name="Picture 2" descr="Image result for lesser omentum">
              <a:extLst>
                <a:ext uri="{FF2B5EF4-FFF2-40B4-BE49-F238E27FC236}">
                  <a16:creationId xmlns:a16="http://schemas.microsoft.com/office/drawing/2014/main" id="{DE0C46C3-3106-4B84-8E47-CC95943F8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019" y="1798085"/>
              <a:ext cx="3867150" cy="237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48FAA5-6156-4520-82D4-AAD530CD72A1}"/>
                </a:ext>
              </a:extLst>
            </p:cNvPr>
            <p:cNvSpPr txBox="1"/>
            <p:nvPr/>
          </p:nvSpPr>
          <p:spPr>
            <a:xfrm>
              <a:off x="3806616" y="1732947"/>
              <a:ext cx="732274" cy="262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4D975F0-3F18-4EF9-860E-97A6B2BD2661}"/>
                </a:ext>
              </a:extLst>
            </p:cNvPr>
            <p:cNvSpPr/>
            <p:nvPr/>
          </p:nvSpPr>
          <p:spPr>
            <a:xfrm>
              <a:off x="3949056" y="3269973"/>
              <a:ext cx="732274" cy="368390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26659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BC1D7-1B82-4690-9FA5-AC725E7A2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452" y="3964840"/>
            <a:ext cx="5487775" cy="2854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C79CA7-1C3D-441D-9950-F02299DF7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57" y="4203379"/>
            <a:ext cx="4925391" cy="261602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2A4A3EB-2382-4F63-81FC-D624FE1ABA37}"/>
              </a:ext>
            </a:extLst>
          </p:cNvPr>
          <p:cNvSpPr txBox="1">
            <a:spLocks/>
          </p:cNvSpPr>
          <p:nvPr/>
        </p:nvSpPr>
        <p:spPr>
          <a:xfrm>
            <a:off x="417443" y="1300596"/>
            <a:ext cx="11548411" cy="2764507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1800" dirty="0"/>
              <a:t>The bile duct </a:t>
            </a:r>
            <a:r>
              <a:rPr lang="en-US" sz="1800" dirty="0">
                <a:solidFill>
                  <a:srgbClr val="FF0000"/>
                </a:solidFill>
              </a:rPr>
              <a:t>ends below </a:t>
            </a:r>
            <a:r>
              <a:rPr lang="en-US" sz="1800" dirty="0"/>
              <a:t>by piercing the </a:t>
            </a:r>
            <a:r>
              <a:rPr lang="en-US" sz="1800" dirty="0">
                <a:solidFill>
                  <a:srgbClr val="FF0000"/>
                </a:solidFill>
              </a:rPr>
              <a:t>medial wall of the </a:t>
            </a:r>
            <a:r>
              <a:rPr lang="en-US" sz="1800" b="1" dirty="0">
                <a:solidFill>
                  <a:srgbClr val="FF0000"/>
                </a:solidFill>
              </a:rPr>
              <a:t>second part </a:t>
            </a:r>
            <a:r>
              <a:rPr lang="en-US" sz="1800" dirty="0">
                <a:solidFill>
                  <a:srgbClr val="FF0000"/>
                </a:solidFill>
              </a:rPr>
              <a:t>of the duodenum </a:t>
            </a:r>
            <a:r>
              <a:rPr lang="en-US" sz="1800" dirty="0"/>
              <a:t>about halfway down its length.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/>
              <a:t>It is usually joined by the </a:t>
            </a:r>
            <a:r>
              <a:rPr lang="en-US" sz="1800" b="1" dirty="0"/>
              <a:t>main pancreatic duct</a:t>
            </a:r>
            <a:r>
              <a:rPr lang="en-US" sz="1800" dirty="0"/>
              <a:t>, and together they </a:t>
            </a:r>
            <a:r>
              <a:rPr lang="en-US" sz="1800" u="sng" dirty="0"/>
              <a:t>open into</a:t>
            </a:r>
            <a:r>
              <a:rPr lang="en-US" sz="1800" dirty="0"/>
              <a:t> a small ampulla in the duodenal wall, called the hepatopancreatic ampulla (</a:t>
            </a:r>
            <a:r>
              <a:rPr lang="en-US" sz="1800" dirty="0">
                <a:solidFill>
                  <a:srgbClr val="FF0000"/>
                </a:solidFill>
              </a:rPr>
              <a:t>ampulla of </a:t>
            </a:r>
            <a:r>
              <a:rPr lang="en-US" sz="1800" dirty="0" err="1">
                <a:solidFill>
                  <a:srgbClr val="FF0000"/>
                </a:solidFill>
              </a:rPr>
              <a:t>Vater</a:t>
            </a:r>
            <a:r>
              <a:rPr lang="en-US" sz="1800" dirty="0"/>
              <a:t>).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/>
              <a:t>The ampulla opens into the lumen of the duodenum by means of a small papilla, </a:t>
            </a:r>
            <a:r>
              <a:rPr lang="en-US" sz="1800" dirty="0">
                <a:solidFill>
                  <a:srgbClr val="FF0000"/>
                </a:solidFill>
              </a:rPr>
              <a:t>the major duodenal papilla.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/>
              <a:t>The terminal parts of both ducts and the ampulla are surrounded by circular muscle, known as </a:t>
            </a:r>
            <a:r>
              <a:rPr lang="en-US" sz="1800" dirty="0">
                <a:solidFill>
                  <a:srgbClr val="FF0000"/>
                </a:solidFill>
              </a:rPr>
              <a:t>the sphincter of the hepatopancreatic ampulla (sphincter of Oddi).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(this sphincter is constricted when we're not eating. so the bile goes back to the gallbladder)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/>
              <a:t>Occasionally, the bile and pancreatic ducts </a:t>
            </a:r>
            <a:r>
              <a:rPr lang="en-US" sz="1800" i="1" u="sng" dirty="0"/>
              <a:t>open separately</a:t>
            </a:r>
            <a:r>
              <a:rPr lang="en-US" sz="1800" dirty="0"/>
              <a:t> into the duodenum.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922B1F-A4AE-4556-AE45-5CB85BAC1631}"/>
              </a:ext>
            </a:extLst>
          </p:cNvPr>
          <p:cNvSpPr txBox="1"/>
          <p:nvPr/>
        </p:nvSpPr>
        <p:spPr>
          <a:xfrm>
            <a:off x="417443" y="108173"/>
            <a:ext cx="67521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Biliary system</a:t>
            </a:r>
          </a:p>
          <a:p>
            <a:r>
              <a:rPr lang="en-US" sz="3200" b="1" dirty="0">
                <a:latin typeface="+mj-lt"/>
              </a:rPr>
              <a:t>Common Bile Duct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74A1EC-B7AE-43A7-80F9-2FA05F116E8D}"/>
              </a:ext>
            </a:extLst>
          </p:cNvPr>
          <p:cNvCxnSpPr/>
          <p:nvPr/>
        </p:nvCxnSpPr>
        <p:spPr>
          <a:xfrm>
            <a:off x="4226128" y="2551284"/>
            <a:ext cx="1584000" cy="0"/>
          </a:xfrm>
          <a:prstGeom prst="line">
            <a:avLst/>
          </a:prstGeom>
          <a:ln w="254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7E48A0-3321-489C-9DBA-B2C6C64D7759}"/>
              </a:ext>
            </a:extLst>
          </p:cNvPr>
          <p:cNvGrpSpPr/>
          <p:nvPr/>
        </p:nvGrpSpPr>
        <p:grpSpPr>
          <a:xfrm>
            <a:off x="8267446" y="5764695"/>
            <a:ext cx="839461" cy="526775"/>
            <a:chOff x="8267446" y="5764695"/>
            <a:chExt cx="839461" cy="5267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C0EB44-1E6C-4DE8-B7FB-B4AE548EDB12}"/>
                </a:ext>
              </a:extLst>
            </p:cNvPr>
            <p:cNvSpPr/>
            <p:nvPr/>
          </p:nvSpPr>
          <p:spPr>
            <a:xfrm>
              <a:off x="8267446" y="6007252"/>
              <a:ext cx="839461" cy="284218"/>
            </a:xfrm>
            <a:prstGeom prst="rect">
              <a:avLst/>
            </a:pr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E26545B1-40A8-48A6-BF19-A84A6F3DC6B9}"/>
                </a:ext>
              </a:extLst>
            </p:cNvPr>
            <p:cNvCxnSpPr/>
            <p:nvPr/>
          </p:nvCxnSpPr>
          <p:spPr>
            <a:xfrm flipV="1">
              <a:off x="8696740" y="5764695"/>
              <a:ext cx="0" cy="228600"/>
            </a:xfrm>
            <a:prstGeom prst="straightConnector1">
              <a:avLst/>
            </a:prstGeom>
            <a:ln w="38100">
              <a:solidFill>
                <a:srgbClr val="CC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34FCF-63BC-4983-A70E-4BE926903203}"/>
              </a:ext>
            </a:extLst>
          </p:cNvPr>
          <p:cNvSpPr/>
          <p:nvPr/>
        </p:nvSpPr>
        <p:spPr>
          <a:xfrm>
            <a:off x="3649063" y="4979046"/>
            <a:ext cx="1837337" cy="211542"/>
          </a:xfrm>
          <a:prstGeom prst="rect">
            <a:avLst/>
          </a:prstGeom>
          <a:noFill/>
          <a:ln w="28575">
            <a:solidFill>
              <a:srgbClr val="FFE5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1F9A0C-B604-4C73-A62E-EAE6D169A711}"/>
              </a:ext>
            </a:extLst>
          </p:cNvPr>
          <p:cNvCxnSpPr/>
          <p:nvPr/>
        </p:nvCxnSpPr>
        <p:spPr>
          <a:xfrm>
            <a:off x="3073189" y="2302806"/>
            <a:ext cx="1980000" cy="0"/>
          </a:xfrm>
          <a:prstGeom prst="line">
            <a:avLst/>
          </a:prstGeom>
          <a:ln w="25400">
            <a:solidFill>
              <a:srgbClr val="FFE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25E599-D3B1-4D47-8C97-7217D9A70689}"/>
              </a:ext>
            </a:extLst>
          </p:cNvPr>
          <p:cNvCxnSpPr/>
          <p:nvPr/>
        </p:nvCxnSpPr>
        <p:spPr>
          <a:xfrm>
            <a:off x="3291849" y="3543570"/>
            <a:ext cx="162000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B3B989A-9ECE-4850-8BA5-91A193DE78B9}"/>
              </a:ext>
            </a:extLst>
          </p:cNvPr>
          <p:cNvSpPr/>
          <p:nvPr/>
        </p:nvSpPr>
        <p:spPr>
          <a:xfrm>
            <a:off x="2958995" y="5879345"/>
            <a:ext cx="1656000" cy="211542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887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CB46-B1D5-4120-A006-8EBE404E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5" y="496646"/>
            <a:ext cx="7905366" cy="944115"/>
          </a:xfrm>
        </p:spPr>
        <p:txBody>
          <a:bodyPr>
            <a:noAutofit/>
          </a:bodyPr>
          <a:lstStyle/>
          <a:p>
            <a:r>
              <a:rPr lang="en-US" sz="3600" b="1" dirty="0"/>
              <a:t>Gallbladder 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F0CD2-BAF0-4DDE-9C1C-32635F0CE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356" y="1440761"/>
            <a:ext cx="6273238" cy="5029613"/>
          </a:xfrm>
          <a:ln w="28575">
            <a:solidFill>
              <a:schemeClr val="accent4"/>
            </a:solidFill>
          </a:ln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FF0000"/>
                </a:solidFill>
              </a:rPr>
              <a:t>A pear-shaped sac lying on the undersurface of the liver.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It has a capacity of 30 to 50 ml , it stores bile, which is concentrated by absorbing water.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The gallbladder is </a:t>
            </a:r>
            <a:r>
              <a:rPr lang="en-US" sz="2000" u="sng" dirty="0"/>
              <a:t>divided</a:t>
            </a:r>
            <a:r>
              <a:rPr lang="en-US" sz="2000" dirty="0"/>
              <a:t> into: the </a:t>
            </a:r>
            <a:r>
              <a:rPr lang="en-US" sz="2000" b="1" dirty="0"/>
              <a:t>fundus</a:t>
            </a:r>
            <a:r>
              <a:rPr lang="en-US" sz="2000" dirty="0"/>
              <a:t>, </a:t>
            </a:r>
            <a:r>
              <a:rPr lang="en-US" sz="2000" b="1" dirty="0"/>
              <a:t>body</a:t>
            </a:r>
            <a:r>
              <a:rPr lang="en-US" sz="2000" dirty="0"/>
              <a:t>, and </a:t>
            </a:r>
            <a:r>
              <a:rPr lang="en-US" sz="2000" b="1" dirty="0"/>
              <a:t>neck</a:t>
            </a:r>
            <a:r>
              <a:rPr lang="en-US" sz="2000" dirty="0"/>
              <a:t>. </a:t>
            </a:r>
          </a:p>
          <a:p>
            <a:pPr marL="447675"/>
            <a:r>
              <a:rPr lang="en-US" sz="2000" dirty="0"/>
              <a:t>The </a:t>
            </a:r>
            <a:r>
              <a:rPr lang="en-US" sz="2000" b="1" dirty="0"/>
              <a:t>fundus</a:t>
            </a:r>
            <a:r>
              <a:rPr lang="en-US" sz="2000" dirty="0"/>
              <a:t> is rounded and projects below the inferior margin of the liver, where it comes in contact with the anterior abdominal wall at the level of the </a:t>
            </a:r>
            <a:r>
              <a:rPr lang="en-US" sz="2000" b="1" u="sng" dirty="0">
                <a:solidFill>
                  <a:srgbClr val="C00000"/>
                </a:solidFill>
              </a:rPr>
              <a:t>tip</a:t>
            </a:r>
            <a:r>
              <a:rPr lang="en-US" sz="2000" dirty="0">
                <a:solidFill>
                  <a:srgbClr val="C00000"/>
                </a:solidFill>
              </a:rPr>
              <a:t> of the </a:t>
            </a:r>
            <a:r>
              <a:rPr lang="en-US" sz="2000" b="1" dirty="0">
                <a:solidFill>
                  <a:srgbClr val="C00000"/>
                </a:solidFill>
              </a:rPr>
              <a:t>ninth</a:t>
            </a:r>
            <a:r>
              <a:rPr lang="en-US" sz="2000" dirty="0">
                <a:solidFill>
                  <a:srgbClr val="C00000"/>
                </a:solidFill>
              </a:rPr>
              <a:t> right costal cartilage. </a:t>
            </a:r>
          </a:p>
          <a:p>
            <a:pPr marL="447675"/>
            <a:r>
              <a:rPr lang="en-US" sz="2000" dirty="0"/>
              <a:t>The </a:t>
            </a:r>
            <a:r>
              <a:rPr lang="en-US" sz="2000" b="1" dirty="0"/>
              <a:t>body</a:t>
            </a:r>
            <a:r>
              <a:rPr lang="en-US" sz="2000" dirty="0"/>
              <a:t> lies in contact with the visceral surface of the liver and is directed upward, backward, and to the left. </a:t>
            </a:r>
          </a:p>
          <a:p>
            <a:pPr marL="447675"/>
            <a:r>
              <a:rPr lang="en-US" sz="2000" dirty="0"/>
              <a:t>The </a:t>
            </a:r>
            <a:r>
              <a:rPr lang="en-US" sz="2000" b="1" dirty="0"/>
              <a:t>neck</a:t>
            </a:r>
            <a:r>
              <a:rPr lang="en-US" sz="2000" dirty="0"/>
              <a:t> becomes continuous with the cystic duct, which turns into the lesser </a:t>
            </a:r>
            <a:r>
              <a:rPr lang="en-US" sz="2000" dirty="0" err="1"/>
              <a:t>omentum</a:t>
            </a:r>
            <a:r>
              <a:rPr lang="en-US" sz="2000" dirty="0"/>
              <a:t>, joins the common hepatic duct, to form the bile duct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D81420-426E-4C6A-AC29-F8BAD6D7B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256" y="3347364"/>
            <a:ext cx="2947744" cy="28193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DB6E022-8A57-49EC-93A3-8B84F5E16DBC}"/>
              </a:ext>
            </a:extLst>
          </p:cNvPr>
          <p:cNvGrpSpPr/>
          <p:nvPr/>
        </p:nvGrpSpPr>
        <p:grpSpPr>
          <a:xfrm>
            <a:off x="8951372" y="968703"/>
            <a:ext cx="2947744" cy="2454088"/>
            <a:chOff x="8408009" y="378016"/>
            <a:chExt cx="2947744" cy="24540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4625EA9-E492-4449-83D0-FA4D1AD05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8009" y="378016"/>
              <a:ext cx="2947744" cy="2454088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3792EE1-904E-4642-9313-2063C13DC28C}"/>
                </a:ext>
              </a:extLst>
            </p:cNvPr>
            <p:cNvSpPr/>
            <p:nvPr/>
          </p:nvSpPr>
          <p:spPr>
            <a:xfrm>
              <a:off x="8635231" y="1911040"/>
              <a:ext cx="614562" cy="16031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2AC068A-9DD8-430F-95E1-BFA2A48654FA}"/>
                </a:ext>
              </a:extLst>
            </p:cNvPr>
            <p:cNvSpPr/>
            <p:nvPr/>
          </p:nvSpPr>
          <p:spPr>
            <a:xfrm>
              <a:off x="9012273" y="650923"/>
              <a:ext cx="465116" cy="144724"/>
            </a:xfrm>
            <a:prstGeom prst="roundRect">
              <a:avLst/>
            </a:prstGeom>
            <a:noFill/>
            <a:ln w="28575">
              <a:solidFill>
                <a:srgbClr val="FFE5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2087AF9-A07B-40B2-BAE0-D5CFD0FC3C20}"/>
                </a:ext>
              </a:extLst>
            </p:cNvPr>
            <p:cNvSpPr/>
            <p:nvPr/>
          </p:nvSpPr>
          <p:spPr>
            <a:xfrm>
              <a:off x="8547157" y="1012727"/>
              <a:ext cx="465116" cy="160317"/>
            </a:xfrm>
            <a:prstGeom prst="round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72AAC8-52CC-4388-A671-82DBC68D8083}"/>
              </a:ext>
            </a:extLst>
          </p:cNvPr>
          <p:cNvGrpSpPr/>
          <p:nvPr/>
        </p:nvGrpSpPr>
        <p:grpSpPr>
          <a:xfrm>
            <a:off x="6796928" y="839468"/>
            <a:ext cx="1833291" cy="2454088"/>
            <a:chOff x="7168314" y="0"/>
            <a:chExt cx="1833291" cy="2454088"/>
          </a:xfrm>
        </p:grpSpPr>
        <p:pic>
          <p:nvPicPr>
            <p:cNvPr id="5122" name="Picture 2" descr="Fig 1.0 - The parts of the gallbladder and proximal biliary tree.">
              <a:extLst>
                <a:ext uri="{FF2B5EF4-FFF2-40B4-BE49-F238E27FC236}">
                  <a16:creationId xmlns:a16="http://schemas.microsoft.com/office/drawing/2014/main" id="{2B62D7ED-493F-41C0-B08D-C4499D2B1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8314" y="0"/>
              <a:ext cx="1833291" cy="2454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23D2C5-59BE-4008-8A23-93B6B839277E}"/>
                </a:ext>
              </a:extLst>
            </p:cNvPr>
            <p:cNvSpPr txBox="1"/>
            <p:nvPr/>
          </p:nvSpPr>
          <p:spPr>
            <a:xfrm>
              <a:off x="7354186" y="2054307"/>
              <a:ext cx="9385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6A7324-CD76-4068-8BD9-30FA87D9F350}"/>
              </a:ext>
            </a:extLst>
          </p:cNvPr>
          <p:cNvCxnSpPr/>
          <p:nvPr/>
        </p:nvCxnSpPr>
        <p:spPr>
          <a:xfrm>
            <a:off x="4315579" y="2804641"/>
            <a:ext cx="720000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C06561-3A2F-4148-990B-96431AA0109B}"/>
              </a:ext>
            </a:extLst>
          </p:cNvPr>
          <p:cNvCxnSpPr/>
          <p:nvPr/>
        </p:nvCxnSpPr>
        <p:spPr>
          <a:xfrm>
            <a:off x="5150466" y="2804641"/>
            <a:ext cx="540000" cy="0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B48F23-2CE5-4815-AA1A-4D3602CD250D}"/>
              </a:ext>
            </a:extLst>
          </p:cNvPr>
          <p:cNvCxnSpPr/>
          <p:nvPr/>
        </p:nvCxnSpPr>
        <p:spPr>
          <a:xfrm>
            <a:off x="707675" y="3082936"/>
            <a:ext cx="540000" cy="0"/>
          </a:xfrm>
          <a:prstGeom prst="line">
            <a:avLst/>
          </a:prstGeom>
          <a:ln w="25400">
            <a:solidFill>
              <a:srgbClr val="FFE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97C66A-784E-40E3-BEDA-EB7C1AA8EB1E}"/>
              </a:ext>
            </a:extLst>
          </p:cNvPr>
          <p:cNvGrpSpPr/>
          <p:nvPr/>
        </p:nvGrpSpPr>
        <p:grpSpPr>
          <a:xfrm>
            <a:off x="6740347" y="3636378"/>
            <a:ext cx="2503909" cy="2649019"/>
            <a:chOff x="7319683" y="4900800"/>
            <a:chExt cx="4036500" cy="1957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AD70350-D9DD-47A9-A5CE-920200E00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9683" y="4900800"/>
              <a:ext cx="4036500" cy="1957200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FCC9494-B405-41FE-9D76-35DAAEB6E579}"/>
                </a:ext>
              </a:extLst>
            </p:cNvPr>
            <p:cNvSpPr/>
            <p:nvPr/>
          </p:nvSpPr>
          <p:spPr>
            <a:xfrm>
              <a:off x="8597451" y="6653243"/>
              <a:ext cx="1074342" cy="16031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9582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6E69C2-4A0B-4390-9B63-ABF49E1F9CF8}"/>
              </a:ext>
            </a:extLst>
          </p:cNvPr>
          <p:cNvSpPr txBox="1"/>
          <p:nvPr/>
        </p:nvSpPr>
        <p:spPr>
          <a:xfrm>
            <a:off x="636104" y="1224164"/>
            <a:ext cx="1146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The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peritoneum completely surrounds the fundus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of the gallbladder and binds the body and neck to the visceral surface of the liver.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2BB86D-EAE0-40E1-9AE0-E66AD1531102}"/>
              </a:ext>
            </a:extLst>
          </p:cNvPr>
          <p:cNvSpPr txBox="1"/>
          <p:nvPr/>
        </p:nvSpPr>
        <p:spPr>
          <a:xfrm>
            <a:off x="705764" y="2039772"/>
            <a:ext cx="5390236" cy="2246769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Relations</a:t>
            </a:r>
          </a:p>
          <a:p>
            <a:r>
              <a:rPr lang="en-US" sz="2000" i="1" dirty="0">
                <a:latin typeface="+mn-lt"/>
              </a:rPr>
              <a:t>Anteriorly</a:t>
            </a:r>
            <a:r>
              <a:rPr lang="en-US" sz="2000" dirty="0">
                <a:latin typeface="+mn-lt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The anterior abdominal wall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the inferior surface of the liver</a:t>
            </a:r>
            <a:endParaRPr lang="en-US" sz="2000" dirty="0">
              <a:latin typeface="+mn-lt"/>
            </a:endParaRPr>
          </a:p>
          <a:p>
            <a:r>
              <a:rPr lang="en-US" sz="2000" i="1" dirty="0">
                <a:latin typeface="+mn-lt"/>
              </a:rPr>
              <a:t>Posteriorly</a:t>
            </a:r>
            <a:r>
              <a:rPr lang="en-US" sz="2000" dirty="0">
                <a:latin typeface="+mn-lt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The transverse colon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the first and second parts of the duodenum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5F1F88-7D20-4DDA-8F18-537DA0BB3710}"/>
              </a:ext>
            </a:extLst>
          </p:cNvPr>
          <p:cNvSpPr txBox="1"/>
          <p:nvPr/>
        </p:nvSpPr>
        <p:spPr>
          <a:xfrm>
            <a:off x="6241774" y="2039772"/>
            <a:ext cx="5390236" cy="378565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Function of the Gallbladder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When digestion is not taking place, the sphincter of Oddi remains closed and bile accumulates in the gallbladder.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The gallbladder </a:t>
            </a:r>
            <a:r>
              <a:rPr lang="en-US" sz="2000" u="sng" dirty="0">
                <a:latin typeface="+mn-lt"/>
              </a:rPr>
              <a:t>concentrates</a:t>
            </a:r>
            <a:r>
              <a:rPr lang="en-US" sz="2000" dirty="0">
                <a:latin typeface="+mn-lt"/>
              </a:rPr>
              <a:t> &amp; </a:t>
            </a:r>
            <a:r>
              <a:rPr lang="en-US" sz="2000" u="sng" dirty="0">
                <a:latin typeface="+mn-lt"/>
              </a:rPr>
              <a:t>stores</a:t>
            </a:r>
            <a:r>
              <a:rPr lang="en-US" sz="2000" dirty="0">
                <a:latin typeface="+mn-lt"/>
              </a:rPr>
              <a:t> bile; </a:t>
            </a:r>
            <a:r>
              <a:rPr lang="en-US" sz="2000" u="sng" dirty="0">
                <a:latin typeface="+mn-lt"/>
              </a:rPr>
              <a:t>selectively absorbs bile salts</a:t>
            </a:r>
            <a:r>
              <a:rPr lang="en-US" sz="2000" dirty="0">
                <a:latin typeface="+mn-lt"/>
              </a:rPr>
              <a:t>, keeps the bile </a:t>
            </a:r>
            <a:r>
              <a:rPr lang="en-US" sz="2000" u="sng" dirty="0">
                <a:latin typeface="+mn-lt"/>
              </a:rPr>
              <a:t>acid</a:t>
            </a:r>
            <a:r>
              <a:rPr lang="en-US" sz="2000" dirty="0">
                <a:latin typeface="+mn-lt"/>
              </a:rPr>
              <a:t>; it </a:t>
            </a:r>
            <a:r>
              <a:rPr lang="en-US" sz="2000" u="sng" dirty="0">
                <a:latin typeface="+mn-lt"/>
              </a:rPr>
              <a:t>excretes cholesterol</a:t>
            </a:r>
            <a:r>
              <a:rPr lang="en-US" sz="2000" dirty="0">
                <a:latin typeface="+mn-lt"/>
              </a:rPr>
              <a:t>; and </a:t>
            </a:r>
            <a:r>
              <a:rPr lang="en-US" sz="2000" u="sng" dirty="0">
                <a:latin typeface="+mn-lt"/>
              </a:rPr>
              <a:t>secretes mucus</a:t>
            </a:r>
            <a:r>
              <a:rPr lang="en-US" sz="2000" dirty="0">
                <a:latin typeface="+mn-lt"/>
              </a:rPr>
              <a:t>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To aid in these functions, the mucous membrane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(mucosa)</a:t>
            </a:r>
            <a:r>
              <a:rPr lang="en-US" sz="2000" dirty="0">
                <a:latin typeface="+mn-lt"/>
              </a:rPr>
              <a:t> is thrown into permanent folds that unite with each other, giving the surface a </a:t>
            </a:r>
            <a:r>
              <a:rPr lang="en-US" sz="2000" b="1" dirty="0">
                <a:latin typeface="+mn-lt"/>
              </a:rPr>
              <a:t>honeycombed</a:t>
            </a:r>
            <a:r>
              <a:rPr lang="en-US" sz="2000" dirty="0">
                <a:latin typeface="+mn-lt"/>
              </a:rPr>
              <a:t> appearance.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F7A8C-CC22-41FA-A335-7902B637A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52" y="4394263"/>
            <a:ext cx="4697860" cy="22467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7A3821-98EE-4D3C-998B-2879C488BD16}"/>
              </a:ext>
            </a:extLst>
          </p:cNvPr>
          <p:cNvSpPr txBox="1">
            <a:spLocks/>
          </p:cNvSpPr>
          <p:nvPr/>
        </p:nvSpPr>
        <p:spPr>
          <a:xfrm>
            <a:off x="636104" y="371675"/>
            <a:ext cx="7905366" cy="944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Gallbladder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94575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857580"/>
              </p:ext>
            </p:extLst>
          </p:nvPr>
        </p:nvGraphicFramePr>
        <p:xfrm>
          <a:off x="550537" y="1377119"/>
          <a:ext cx="6562307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1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630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</a:rPr>
                        <a:t>Blood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  <a:latin typeface="+mj-lt"/>
                        </a:rPr>
                        <a:t> supply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54CC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The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cystic artery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, a branch of the right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hepatic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artery. 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The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cystic vein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drains directly into the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portal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vein. 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Several very small arteries and veins also run between the liver and gallbladder.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Lymph drainage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The lymph drains into a </a:t>
                      </a:r>
                      <a:r>
                        <a:rPr lang="en-US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cystic lymph node </a:t>
                      </a: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situated near the neck of the gallbladder.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From here, the lymph vessels pass to the </a:t>
                      </a:r>
                      <a:r>
                        <a:rPr lang="en-US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hepatic nodes</a:t>
                      </a: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 along the course of the hepatic artery and then to the </a:t>
                      </a:r>
                      <a:r>
                        <a:rPr lang="en-US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celiac nodes</a:t>
                      </a: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Nerve supply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Sympathetic</a:t>
                      </a: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and </a:t>
                      </a:r>
                      <a:r>
                        <a:rPr lang="en-US" sz="1800" b="0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parasympathetic</a:t>
                      </a: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vagal fibers form the </a:t>
                      </a:r>
                      <a:r>
                        <a:rPr lang="en-US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celiac</a:t>
                      </a: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plexus</a:t>
                      </a: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. The gallbladder contracts in response to the hormone </a:t>
                      </a:r>
                      <a:r>
                        <a:rPr lang="en-US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cholecystokinin</a:t>
                      </a: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, which is produced by the mucous membrane of the duodenum on the arrival of fatty food from the stomach</a:t>
                      </a:r>
                      <a:endParaRPr lang="en-US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471A335-CEFD-423E-86C3-3500ACF7BC7B}"/>
              </a:ext>
            </a:extLst>
          </p:cNvPr>
          <p:cNvGrpSpPr/>
          <p:nvPr/>
        </p:nvGrpSpPr>
        <p:grpSpPr>
          <a:xfrm>
            <a:off x="7243418" y="1321118"/>
            <a:ext cx="4673599" cy="5228569"/>
            <a:chOff x="6756401" y="1334788"/>
            <a:chExt cx="5435600" cy="5228571"/>
          </a:xfrm>
        </p:grpSpPr>
        <p:pic>
          <p:nvPicPr>
            <p:cNvPr id="7" name="Picture 2" descr="C:\Documents and Settings\Free User\My Documents\My Pictures\C5FF53.png">
              <a:extLst>
                <a:ext uri="{FF2B5EF4-FFF2-40B4-BE49-F238E27FC236}">
                  <a16:creationId xmlns:a16="http://schemas.microsoft.com/office/drawing/2014/main" id="{1EDCA7D1-3D84-4343-B655-4A68C1531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6756401" y="1625598"/>
              <a:ext cx="5435600" cy="49377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199DCC-B274-46F7-8C2E-BDF2322021E1}"/>
                </a:ext>
              </a:extLst>
            </p:cNvPr>
            <p:cNvSpPr/>
            <p:nvPr/>
          </p:nvSpPr>
          <p:spPr>
            <a:xfrm>
              <a:off x="6915790" y="1334788"/>
              <a:ext cx="1957277" cy="47707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Right hepatic artery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E304D3-7056-406A-B5F0-A6192BF13BE2}"/>
                </a:ext>
              </a:extLst>
            </p:cNvPr>
            <p:cNvSpPr/>
            <p:nvPr/>
          </p:nvSpPr>
          <p:spPr>
            <a:xfrm>
              <a:off x="6756401" y="2405269"/>
              <a:ext cx="881101" cy="47707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Cystic artery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E79350EA-5393-4615-A38D-501158E4697C}"/>
              </a:ext>
            </a:extLst>
          </p:cNvPr>
          <p:cNvSpPr txBox="1">
            <a:spLocks/>
          </p:cNvSpPr>
          <p:nvPr/>
        </p:nvSpPr>
        <p:spPr>
          <a:xfrm>
            <a:off x="636104" y="371675"/>
            <a:ext cx="7905366" cy="944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Gallbladder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63795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98" y="1451113"/>
            <a:ext cx="5537201" cy="4883060"/>
          </a:xfrm>
          <a:ln w="25400">
            <a:solidFill>
              <a:srgbClr val="99FF33"/>
            </a:solidFill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The cystic duct is about </a:t>
            </a:r>
            <a:r>
              <a:rPr lang="en-US" sz="2000" dirty="0">
                <a:solidFill>
                  <a:srgbClr val="FF0000"/>
                </a:solidFill>
              </a:rPr>
              <a:t>1.5 in. (3.8 cm) </a:t>
            </a:r>
            <a:r>
              <a:rPr lang="en-US" sz="2000" dirty="0"/>
              <a:t>long and connects the neck of </a:t>
            </a:r>
            <a:r>
              <a:rPr lang="en-US" sz="2000" dirty="0">
                <a:solidFill>
                  <a:srgbClr val="FF0000"/>
                </a:solidFill>
              </a:rPr>
              <a:t>the gallbladder to the common hepatic duct to form the </a:t>
            </a:r>
            <a:r>
              <a:rPr lang="en-US" sz="2000" b="1" dirty="0">
                <a:solidFill>
                  <a:srgbClr val="FF0000"/>
                </a:solidFill>
              </a:rPr>
              <a:t>bile duct</a:t>
            </a:r>
            <a:r>
              <a:rPr lang="en-US" sz="2000" dirty="0"/>
              <a:t>.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It is usually </a:t>
            </a:r>
            <a:r>
              <a:rPr lang="en-US" sz="2000" dirty="0">
                <a:solidFill>
                  <a:srgbClr val="FF0000"/>
                </a:solidFill>
              </a:rPr>
              <a:t>somewhat S-shaped </a:t>
            </a:r>
            <a:r>
              <a:rPr lang="en-US" sz="2000" dirty="0"/>
              <a:t>and descends for a variable distance in the right free margin of the </a:t>
            </a:r>
            <a:r>
              <a:rPr lang="en-US" sz="2000" b="1" dirty="0"/>
              <a:t>lesser </a:t>
            </a:r>
            <a:r>
              <a:rPr lang="en-US" sz="2000" b="1" dirty="0" err="1"/>
              <a:t>omentum</a:t>
            </a:r>
            <a:r>
              <a:rPr lang="en-US" sz="2000" dirty="0"/>
              <a:t>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The mucous membrane of the cystic duct is raised to form a </a:t>
            </a:r>
            <a:r>
              <a:rPr lang="en-US" sz="2000" dirty="0">
                <a:solidFill>
                  <a:srgbClr val="FF0000"/>
                </a:solidFill>
              </a:rPr>
              <a:t>spiral fold </a:t>
            </a:r>
            <a:r>
              <a:rPr lang="en-US" sz="2000" dirty="0"/>
              <a:t>that is continuous with a similar fold in the neck of the gallbladder.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The fold is commonly known as the “</a:t>
            </a:r>
            <a:r>
              <a:rPr lang="en-US" sz="2000" dirty="0">
                <a:solidFill>
                  <a:srgbClr val="FF0000"/>
                </a:solidFill>
              </a:rPr>
              <a:t>spiral valve</a:t>
            </a:r>
            <a:r>
              <a:rPr lang="en-US" sz="2000" dirty="0"/>
              <a:t>.” The function of the spiral valve is to keep the lumen constantly open.</a:t>
            </a:r>
          </a:p>
        </p:txBody>
      </p:sp>
      <p:sp>
        <p:nvSpPr>
          <p:cNvPr id="2" name="Rectangle 1"/>
          <p:cNvSpPr/>
          <p:nvPr/>
        </p:nvSpPr>
        <p:spPr>
          <a:xfrm>
            <a:off x="558799" y="613279"/>
            <a:ext cx="2949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Cystic Duct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49708B-D2D8-47DB-9E97-671C61628084}"/>
              </a:ext>
            </a:extLst>
          </p:cNvPr>
          <p:cNvGrpSpPr/>
          <p:nvPr/>
        </p:nvGrpSpPr>
        <p:grpSpPr>
          <a:xfrm>
            <a:off x="6722305" y="1407225"/>
            <a:ext cx="4631634" cy="2525645"/>
            <a:chOff x="6202756" y="613279"/>
            <a:chExt cx="4961468" cy="3597193"/>
          </a:xfrm>
        </p:grpSpPr>
        <p:pic>
          <p:nvPicPr>
            <p:cNvPr id="4" name="Picture 2" descr="C:\Documents and Settings\Free User\My Documents\My Pictures\gallbladder.jpg"/>
            <p:cNvPicPr>
              <a:picLocks noChangeAspect="1" noChangeArrowheads="1"/>
            </p:cNvPicPr>
            <p:nvPr/>
          </p:nvPicPr>
          <p:blipFill>
            <a:blip r:embed="rId2" cstate="print"/>
            <a:srcRect l="9435" t="5403" r="5659" b="6400"/>
            <a:stretch>
              <a:fillRect/>
            </a:stretch>
          </p:blipFill>
          <p:spPr>
            <a:xfrm>
              <a:off x="6202756" y="613279"/>
              <a:ext cx="4961468" cy="35971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E6B296-7E95-4B37-9036-E3A3C2351CC9}"/>
                </a:ext>
              </a:extLst>
            </p:cNvPr>
            <p:cNvSpPr/>
            <p:nvPr/>
          </p:nvSpPr>
          <p:spPr>
            <a:xfrm>
              <a:off x="7792279" y="1729408"/>
              <a:ext cx="596348" cy="248478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08DC4A-EFBA-4909-8C20-9E60AC675790}"/>
              </a:ext>
            </a:extLst>
          </p:cNvPr>
          <p:cNvGrpSpPr/>
          <p:nvPr/>
        </p:nvGrpSpPr>
        <p:grpSpPr>
          <a:xfrm>
            <a:off x="6669157" y="4187952"/>
            <a:ext cx="4737930" cy="2211958"/>
            <a:chOff x="6562861" y="3168877"/>
            <a:chExt cx="4737930" cy="3057297"/>
          </a:xfrm>
        </p:grpSpPr>
        <p:pic>
          <p:nvPicPr>
            <p:cNvPr id="7170" name="Picture 2" descr="Image result for Cystic Duct">
              <a:extLst>
                <a:ext uri="{FF2B5EF4-FFF2-40B4-BE49-F238E27FC236}">
                  <a16:creationId xmlns:a16="http://schemas.microsoft.com/office/drawing/2014/main" id="{E1848194-DF81-4EEF-9160-CFFC313EA8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92" r="12611"/>
            <a:stretch/>
          </p:blipFill>
          <p:spPr bwMode="auto">
            <a:xfrm>
              <a:off x="6562861" y="3168877"/>
              <a:ext cx="4737930" cy="3057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ED996D-0E3A-4A24-B752-B85BC942AF5D}"/>
                </a:ext>
              </a:extLst>
            </p:cNvPr>
            <p:cNvSpPr/>
            <p:nvPr/>
          </p:nvSpPr>
          <p:spPr>
            <a:xfrm>
              <a:off x="7874659" y="5630367"/>
              <a:ext cx="474212" cy="291189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186554A-3DF8-4A9B-B3AB-CE95F4404218}"/>
              </a:ext>
            </a:extLst>
          </p:cNvPr>
          <p:cNvSpPr txBox="1"/>
          <p:nvPr/>
        </p:nvSpPr>
        <p:spPr>
          <a:xfrm>
            <a:off x="10694667" y="4187952"/>
            <a:ext cx="93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 </a:t>
            </a:r>
          </a:p>
        </p:txBody>
      </p:sp>
    </p:spTree>
    <p:extLst>
      <p:ext uri="{BB962C8B-B14F-4D97-AF65-F5344CB8AC3E}">
        <p14:creationId xmlns:p14="http://schemas.microsoft.com/office/powerpoint/2010/main" val="80371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27901C-BA4F-4C88-9131-2995C9812BBB}"/>
              </a:ext>
            </a:extLst>
          </p:cNvPr>
          <p:cNvSpPr txBox="1"/>
          <p:nvPr/>
        </p:nvSpPr>
        <p:spPr>
          <a:xfrm>
            <a:off x="0" y="12432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SUMMARY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8EB6405-01C9-454F-8DD8-A4884143D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49366"/>
              </p:ext>
            </p:extLst>
          </p:nvPr>
        </p:nvGraphicFramePr>
        <p:xfrm>
          <a:off x="330200" y="709095"/>
          <a:ext cx="11531600" cy="59302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0769">
                  <a:extLst>
                    <a:ext uri="{9D8B030D-6E8A-4147-A177-3AD203B41FA5}">
                      <a16:colId xmlns:a16="http://schemas.microsoft.com/office/drawing/2014/main" val="1359789789"/>
                    </a:ext>
                  </a:extLst>
                </a:gridCol>
                <a:gridCol w="1196690">
                  <a:extLst>
                    <a:ext uri="{9D8B030D-6E8A-4147-A177-3AD203B41FA5}">
                      <a16:colId xmlns:a16="http://schemas.microsoft.com/office/drawing/2014/main" val="2913494351"/>
                    </a:ext>
                  </a:extLst>
                </a:gridCol>
                <a:gridCol w="5364241">
                  <a:extLst>
                    <a:ext uri="{9D8B030D-6E8A-4147-A177-3AD203B41FA5}">
                      <a16:colId xmlns:a16="http://schemas.microsoft.com/office/drawing/2014/main" val="2326566646"/>
                    </a:ext>
                  </a:extLst>
                </a:gridCol>
                <a:gridCol w="4279900">
                  <a:extLst>
                    <a:ext uri="{9D8B030D-6E8A-4147-A177-3AD203B41FA5}">
                      <a16:colId xmlns:a16="http://schemas.microsoft.com/office/drawing/2014/main" val="387921719"/>
                    </a:ext>
                  </a:extLst>
                </a:gridCol>
              </a:tblGrid>
              <a:tr h="150610">
                <a:tc gridSpan="2">
                  <a:txBody>
                    <a:bodyPr/>
                    <a:lstStyle/>
                    <a:p>
                      <a:endParaRPr lang="en-GB" sz="1500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/>
                        <a:t>Pancreas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/>
                        <a:t>Gallbladder</a:t>
                      </a:r>
                    </a:p>
                  </a:txBody>
                  <a:tcP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647104"/>
                  </a:ext>
                </a:extLst>
              </a:tr>
              <a:tr h="25900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i="1" dirty="0"/>
                        <a:t>Parts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Head, neck, body </a:t>
                      </a:r>
                      <a:r>
                        <a:rPr lang="en-GB" sz="15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GB" sz="1500" dirty="0"/>
                        <a:t>L1</a:t>
                      </a:r>
                    </a:p>
                    <a:p>
                      <a:r>
                        <a:rPr lang="en-GB" sz="1500" dirty="0"/>
                        <a:t>Tail </a:t>
                      </a:r>
                      <a:r>
                        <a:rPr lang="en-GB" sz="15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GB" sz="1500" dirty="0"/>
                        <a:t> T12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Fundus, body, and neck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251585"/>
                  </a:ext>
                </a:extLst>
              </a:tr>
              <a:tr h="481015">
                <a:tc rowSpan="2">
                  <a:txBody>
                    <a:bodyPr/>
                    <a:lstStyle/>
                    <a:p>
                      <a:pPr algn="ctr"/>
                      <a:r>
                        <a:rPr lang="en-GB" sz="1500" i="1" dirty="0"/>
                        <a:t>Relations </a:t>
                      </a:r>
                    </a:p>
                  </a:txBody>
                  <a:tcPr vert="vert27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i="1" dirty="0"/>
                        <a:t>Anteriorly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/>
                        <a:t>Stomach separated by lesser sac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/>
                        <a:t>Transverse colon &amp; transverse mesocolon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/>
                        <a:t>Anterior abdominal wall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/>
                        <a:t>Inferior surface of the liver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93159"/>
                  </a:ext>
                </a:extLst>
              </a:tr>
              <a:tr h="720236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i="1" dirty="0"/>
                        <a:t>Posteriorly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/>
                        <a:t>Bile duct, </a:t>
                      </a:r>
                      <a:r>
                        <a:rPr lang="en-GB" sz="1500" dirty="0">
                          <a:solidFill>
                            <a:srgbClr val="0070C0"/>
                          </a:solidFill>
                        </a:rPr>
                        <a:t>portal</a:t>
                      </a:r>
                      <a:r>
                        <a:rPr lang="en-GB" sz="1500" dirty="0"/>
                        <a:t> &amp; </a:t>
                      </a:r>
                      <a:r>
                        <a:rPr lang="en-GB" sz="1500" dirty="0">
                          <a:solidFill>
                            <a:srgbClr val="0070C0"/>
                          </a:solidFill>
                        </a:rPr>
                        <a:t>splenic</a:t>
                      </a:r>
                      <a:r>
                        <a:rPr lang="en-GB" sz="1500" dirty="0"/>
                        <a:t> veins, </a:t>
                      </a:r>
                      <a:r>
                        <a:rPr lang="en-GB" sz="1500" dirty="0">
                          <a:solidFill>
                            <a:srgbClr val="0070C0"/>
                          </a:solidFill>
                        </a:rPr>
                        <a:t>inferior vena cava</a:t>
                      </a:r>
                      <a:r>
                        <a:rPr lang="en-GB" sz="1500" dirty="0"/>
                        <a:t>, </a:t>
                      </a:r>
                      <a:r>
                        <a:rPr lang="en-GB" sz="1500" dirty="0">
                          <a:solidFill>
                            <a:srgbClr val="C00000"/>
                          </a:solidFill>
                        </a:rPr>
                        <a:t>aorta</a:t>
                      </a:r>
                      <a:r>
                        <a:rPr lang="en-GB" sz="1500" dirty="0"/>
                        <a:t> &amp; origin of </a:t>
                      </a:r>
                      <a:r>
                        <a:rPr lang="en-GB" sz="1500" dirty="0">
                          <a:solidFill>
                            <a:srgbClr val="C00000"/>
                          </a:solidFill>
                        </a:rPr>
                        <a:t>superior mesenteric </a:t>
                      </a:r>
                      <a:r>
                        <a:rPr lang="en-GB" sz="1500" dirty="0"/>
                        <a:t>artery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/>
                        <a:t>Left </a:t>
                      </a:r>
                      <a:r>
                        <a:rPr lang="en-GB" sz="1500" dirty="0">
                          <a:solidFill>
                            <a:srgbClr val="996633"/>
                          </a:solidFill>
                        </a:rPr>
                        <a:t>psoas</a:t>
                      </a:r>
                      <a:r>
                        <a:rPr lang="en-GB" sz="1500" dirty="0"/>
                        <a:t> muscle, left adrenal gland, left renal vessels &amp; upper 1/3rd of left kidney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/>
                        <a:t>Hilum of the spleen.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/>
                        <a:t>Transverse colon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500" dirty="0"/>
                        <a:t>First and second part of duodenum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213199"/>
                  </a:ext>
                </a:extLst>
              </a:tr>
              <a:tr h="570174">
                <a:tc gridSpan="2">
                  <a:txBody>
                    <a:bodyPr/>
                    <a:lstStyle/>
                    <a:p>
                      <a:pPr algn="ctr"/>
                      <a:r>
                        <a:rPr lang="en-GB" sz="1500" i="1" dirty="0"/>
                        <a:t>Duct 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Main Duct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(of 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Wirsung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): Joins common bile duct &amp; together they open into a small hepatopancreatic ampulla (Ampulla of 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Vater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Accessory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Duct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(of Santorini) drains superior portion of the head </a:t>
                      </a:r>
                    </a:p>
                  </a:txBody>
                  <a:tcPr marL="87105" marR="87105" marT="43552" marB="4355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Cystic duct 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connects the neck of the gallbladder to the common hepatic duct to form the 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bile duct</a:t>
                      </a:r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</a:txBody>
                  <a:tcPr marL="87105" marR="87105" marT="43552" marB="4355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178996"/>
                  </a:ext>
                </a:extLst>
              </a:tr>
              <a:tr h="464747">
                <a:tc gridSpan="2">
                  <a:txBody>
                    <a:bodyPr/>
                    <a:lstStyle/>
                    <a:p>
                      <a:pPr algn="ctr"/>
                      <a:r>
                        <a:rPr lang="en-GB" sz="1500" i="1" dirty="0"/>
                        <a:t>Arterial supply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u="sng" dirty="0">
                          <a:solidFill>
                            <a:sysClr val="windowText" lastClr="000000"/>
                          </a:solidFill>
                        </a:rPr>
                        <a:t>Head and neck</a:t>
                      </a:r>
                      <a:r>
                        <a:rPr lang="en-GB" sz="1500" dirty="0">
                          <a:solidFill>
                            <a:sysClr val="windowText" lastClr="000000"/>
                          </a:solidFill>
                        </a:rPr>
                        <a:t>: </a:t>
                      </a:r>
                      <a:r>
                        <a:rPr lang="en-GB" sz="1500" dirty="0">
                          <a:solidFill>
                            <a:srgbClr val="C00000"/>
                          </a:solidFill>
                        </a:rPr>
                        <a:t>superior </a:t>
                      </a:r>
                      <a:r>
                        <a:rPr lang="en-GB" sz="1500" dirty="0" err="1">
                          <a:solidFill>
                            <a:srgbClr val="C00000"/>
                          </a:solidFill>
                        </a:rPr>
                        <a:t>pancreatico</a:t>
                      </a:r>
                      <a:r>
                        <a:rPr lang="en-GB" sz="1500" dirty="0">
                          <a:solidFill>
                            <a:srgbClr val="C00000"/>
                          </a:solidFill>
                        </a:rPr>
                        <a:t>-duodenal </a:t>
                      </a:r>
                      <a:r>
                        <a:rPr lang="en-GB" sz="1500" dirty="0">
                          <a:solidFill>
                            <a:sysClr val="windowText" lastClr="000000"/>
                          </a:solidFill>
                        </a:rPr>
                        <a:t>artery (</a:t>
                      </a:r>
                      <a:r>
                        <a:rPr lang="en-GB" sz="1500" dirty="0">
                          <a:solidFill>
                            <a:srgbClr val="C00000"/>
                          </a:solidFill>
                        </a:rPr>
                        <a:t>celiac</a:t>
                      </a:r>
                      <a:r>
                        <a:rPr lang="en-GB" sz="1500" dirty="0">
                          <a:solidFill>
                            <a:sysClr val="windowText" lastClr="000000"/>
                          </a:solidFill>
                        </a:rPr>
                        <a:t>) and </a:t>
                      </a:r>
                      <a:r>
                        <a:rPr lang="en-GB" sz="1500" dirty="0">
                          <a:solidFill>
                            <a:srgbClr val="C00000"/>
                          </a:solidFill>
                        </a:rPr>
                        <a:t>inferior </a:t>
                      </a:r>
                      <a:r>
                        <a:rPr lang="en-GB" sz="1500" dirty="0" err="1">
                          <a:solidFill>
                            <a:srgbClr val="C00000"/>
                          </a:solidFill>
                        </a:rPr>
                        <a:t>pancreatico</a:t>
                      </a:r>
                      <a:r>
                        <a:rPr lang="en-GB" sz="1500" dirty="0">
                          <a:solidFill>
                            <a:srgbClr val="C00000"/>
                          </a:solidFill>
                        </a:rPr>
                        <a:t>-duodenal artery </a:t>
                      </a:r>
                      <a:r>
                        <a:rPr lang="en-GB" sz="1500" dirty="0">
                          <a:solidFill>
                            <a:sysClr val="windowText" lastClr="000000"/>
                          </a:solidFill>
                        </a:rPr>
                        <a:t>(</a:t>
                      </a:r>
                      <a:r>
                        <a:rPr lang="en-GB" sz="1500" dirty="0">
                          <a:solidFill>
                            <a:srgbClr val="C00000"/>
                          </a:solidFill>
                        </a:rPr>
                        <a:t>superior mesenteric</a:t>
                      </a:r>
                      <a:r>
                        <a:rPr lang="en-GB" sz="1500" dirty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</a:p>
                    <a:p>
                      <a:pPr algn="l"/>
                      <a:r>
                        <a:rPr lang="en-GB" sz="1500" u="sng" dirty="0">
                          <a:solidFill>
                            <a:sysClr val="windowText" lastClr="000000"/>
                          </a:solidFill>
                        </a:rPr>
                        <a:t>Body and tail</a:t>
                      </a:r>
                      <a:r>
                        <a:rPr lang="en-GB" sz="1500" dirty="0">
                          <a:solidFill>
                            <a:sysClr val="windowText" lastClr="000000"/>
                          </a:solidFill>
                        </a:rPr>
                        <a:t>: </a:t>
                      </a:r>
                      <a:r>
                        <a:rPr lang="en-GB" sz="1500" dirty="0">
                          <a:solidFill>
                            <a:srgbClr val="C00000"/>
                          </a:solidFill>
                        </a:rPr>
                        <a:t>splenic</a:t>
                      </a:r>
                      <a:r>
                        <a:rPr lang="en-GB" sz="1500" dirty="0">
                          <a:solidFill>
                            <a:sysClr val="windowText" lastClr="000000"/>
                          </a:solidFill>
                        </a:rPr>
                        <a:t> artery (</a:t>
                      </a:r>
                      <a:r>
                        <a:rPr lang="en-GB" sz="1500" dirty="0">
                          <a:solidFill>
                            <a:srgbClr val="C00000"/>
                          </a:solidFill>
                        </a:rPr>
                        <a:t>celiac</a:t>
                      </a:r>
                      <a:r>
                        <a:rPr lang="en-GB" sz="1500" dirty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</a:p>
                  </a:txBody>
                  <a:tcPr marL="87105" marR="87105" marT="43552" marB="4355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GB" sz="1500" dirty="0">
                          <a:solidFill>
                            <a:srgbClr val="C00000"/>
                          </a:solidFill>
                        </a:rPr>
                        <a:t>Cystic 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artery (</a:t>
                      </a:r>
                      <a:r>
                        <a:rPr lang="en-GB" sz="1500" dirty="0">
                          <a:solidFill>
                            <a:srgbClr val="C00000"/>
                          </a:solidFill>
                        </a:rPr>
                        <a:t>right hepatic 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artery)</a:t>
                      </a:r>
                    </a:p>
                  </a:txBody>
                  <a:tcPr marL="87105" marR="87105" marT="43552" marB="4355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886849"/>
                  </a:ext>
                </a:extLst>
              </a:tr>
              <a:tr h="592018">
                <a:tc gridSpan="2">
                  <a:txBody>
                    <a:bodyPr/>
                    <a:lstStyle/>
                    <a:p>
                      <a:pPr algn="ctr"/>
                      <a:r>
                        <a:rPr lang="en-GB" sz="1500" i="1" dirty="0"/>
                        <a:t>Venous drainage 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i="0" u="sng" dirty="0">
                          <a:solidFill>
                            <a:sysClr val="windowText" lastClr="000000"/>
                          </a:solidFill>
                        </a:rPr>
                        <a:t>Head and neck</a:t>
                      </a:r>
                      <a:r>
                        <a:rPr lang="en-GB" sz="1500" i="0" dirty="0">
                          <a:solidFill>
                            <a:sysClr val="windowText" lastClr="000000"/>
                          </a:solidFill>
                        </a:rPr>
                        <a:t>: </a:t>
                      </a:r>
                      <a:r>
                        <a:rPr lang="en-GB" sz="1500" i="0" dirty="0">
                          <a:solidFill>
                            <a:srgbClr val="0070C0"/>
                          </a:solidFill>
                        </a:rPr>
                        <a:t>superior</a:t>
                      </a:r>
                      <a:r>
                        <a:rPr lang="en-GB" sz="1500" i="0" dirty="0">
                          <a:solidFill>
                            <a:sysClr val="windowText" lastClr="000000"/>
                          </a:solidFill>
                        </a:rPr>
                        <a:t> and </a:t>
                      </a:r>
                      <a:r>
                        <a:rPr lang="en-GB" sz="1500" i="0" dirty="0">
                          <a:solidFill>
                            <a:srgbClr val="0070C0"/>
                          </a:solidFill>
                        </a:rPr>
                        <a:t>inferior </a:t>
                      </a:r>
                      <a:r>
                        <a:rPr lang="en-GB" sz="1500" i="0" dirty="0" err="1">
                          <a:solidFill>
                            <a:srgbClr val="0070C0"/>
                          </a:solidFill>
                        </a:rPr>
                        <a:t>pancreatico</a:t>
                      </a:r>
                      <a:r>
                        <a:rPr lang="en-GB" sz="1500" i="0" dirty="0">
                          <a:solidFill>
                            <a:srgbClr val="0070C0"/>
                          </a:solidFill>
                        </a:rPr>
                        <a:t>-duodenal </a:t>
                      </a:r>
                      <a:r>
                        <a:rPr lang="en-GB" sz="1500" i="0" dirty="0">
                          <a:solidFill>
                            <a:sysClr val="windowText" lastClr="000000"/>
                          </a:solidFill>
                        </a:rPr>
                        <a:t>veins</a:t>
                      </a:r>
                    </a:p>
                    <a:p>
                      <a:pPr algn="l"/>
                      <a:r>
                        <a:rPr lang="en-GB" sz="1500" i="0" u="sng" dirty="0">
                          <a:solidFill>
                            <a:sysClr val="windowText" lastClr="000000"/>
                          </a:solidFill>
                        </a:rPr>
                        <a:t>Body and tail</a:t>
                      </a:r>
                      <a:r>
                        <a:rPr lang="en-GB" sz="1500" i="0" dirty="0">
                          <a:solidFill>
                            <a:sysClr val="windowText" lastClr="000000"/>
                          </a:solidFill>
                        </a:rPr>
                        <a:t>: </a:t>
                      </a:r>
                      <a:r>
                        <a:rPr lang="en-GB" sz="1500" i="0" dirty="0">
                          <a:solidFill>
                            <a:srgbClr val="0070C0"/>
                          </a:solidFill>
                        </a:rPr>
                        <a:t>splenic</a:t>
                      </a:r>
                      <a:r>
                        <a:rPr lang="en-GB" sz="1500" i="0" dirty="0">
                          <a:solidFill>
                            <a:sysClr val="windowText" lastClr="000000"/>
                          </a:solidFill>
                        </a:rPr>
                        <a:t> vein </a:t>
                      </a:r>
                      <a:r>
                        <a:rPr lang="en-GB" sz="1500" i="0" dirty="0">
                          <a:solidFill>
                            <a:sysClr val="windowText" lastClr="000000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GB" sz="1500" i="0" dirty="0">
                          <a:solidFill>
                            <a:srgbClr val="0070C0"/>
                          </a:solidFill>
                          <a:sym typeface="Wingdings" panose="05000000000000000000" pitchFamily="2" charset="2"/>
                        </a:rPr>
                        <a:t>portal</a:t>
                      </a:r>
                      <a:r>
                        <a:rPr lang="en-GB" sz="1500" i="0" dirty="0">
                          <a:solidFill>
                            <a:sysClr val="windowText" lastClr="000000"/>
                          </a:solidFill>
                          <a:sym typeface="Wingdings" panose="05000000000000000000" pitchFamily="2" charset="2"/>
                        </a:rPr>
                        <a:t> vein</a:t>
                      </a:r>
                      <a:endParaRPr lang="en-GB" sz="1500" i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GB" sz="1500" dirty="0">
                          <a:solidFill>
                            <a:srgbClr val="0070C0"/>
                          </a:solidFill>
                        </a:rPr>
                        <a:t>Cystic 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vein</a:t>
                      </a:r>
                      <a:r>
                        <a:rPr lang="en-GB" sz="15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GB" sz="1500" dirty="0">
                          <a:solidFill>
                            <a:srgbClr val="0070C0"/>
                          </a:solidFill>
                          <a:sym typeface="Wingdings" panose="05000000000000000000" pitchFamily="2" charset="2"/>
                        </a:rPr>
                        <a:t> portal 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vein</a:t>
                      </a:r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</a:txBody>
                  <a:tcPr marL="87105" marR="87105" marT="43552" marB="4355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660141"/>
                  </a:ext>
                </a:extLst>
              </a:tr>
              <a:tr h="370012">
                <a:tc gridSpan="2">
                  <a:txBody>
                    <a:bodyPr/>
                    <a:lstStyle/>
                    <a:p>
                      <a:pPr algn="ctr"/>
                      <a:r>
                        <a:rPr lang="en-GB" sz="1500" i="1" dirty="0"/>
                        <a:t>Lymphatic drainage 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rgbClr val="92D050"/>
                          </a:solidFill>
                        </a:rPr>
                        <a:t>Pyloric</a:t>
                      </a:r>
                      <a:r>
                        <a:rPr lang="en-GB" sz="1500" dirty="0">
                          <a:solidFill>
                            <a:sysClr val="windowText" lastClr="000000"/>
                          </a:solidFill>
                        </a:rPr>
                        <a:t>, </a:t>
                      </a:r>
                      <a:r>
                        <a:rPr lang="en-GB" sz="1500" dirty="0">
                          <a:solidFill>
                            <a:srgbClr val="92D050"/>
                          </a:solidFill>
                        </a:rPr>
                        <a:t>hepatic</a:t>
                      </a:r>
                      <a:r>
                        <a:rPr lang="en-GB" sz="1500" dirty="0">
                          <a:solidFill>
                            <a:sysClr val="windowText" lastClr="000000"/>
                          </a:solidFill>
                        </a:rPr>
                        <a:t> and </a:t>
                      </a:r>
                      <a:r>
                        <a:rPr lang="en-GB" sz="1500" dirty="0">
                          <a:solidFill>
                            <a:srgbClr val="92D050"/>
                          </a:solidFill>
                        </a:rPr>
                        <a:t>splenic</a:t>
                      </a:r>
                      <a:r>
                        <a:rPr lang="en-GB" sz="1500" dirty="0">
                          <a:solidFill>
                            <a:sysClr val="windowText" lastClr="000000"/>
                          </a:solidFill>
                        </a:rPr>
                        <a:t> nodes </a:t>
                      </a:r>
                      <a:r>
                        <a:rPr lang="en-GB" sz="1500" dirty="0">
                          <a:solidFill>
                            <a:sysClr val="windowText" lastClr="000000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GB" sz="1500" dirty="0">
                          <a:solidFill>
                            <a:srgbClr val="92D050"/>
                          </a:solidFill>
                          <a:sym typeface="Wingdings" panose="05000000000000000000" pitchFamily="2" charset="2"/>
                        </a:rPr>
                        <a:t>celiac</a:t>
                      </a:r>
                      <a:r>
                        <a:rPr lang="en-GB" sz="1500" dirty="0">
                          <a:solidFill>
                            <a:sysClr val="windowText" lastClr="000000"/>
                          </a:solidFill>
                          <a:sym typeface="Wingdings" panose="05000000000000000000" pitchFamily="2" charset="2"/>
                        </a:rPr>
                        <a:t> and </a:t>
                      </a:r>
                      <a:r>
                        <a:rPr lang="en-GB" sz="1500" dirty="0">
                          <a:solidFill>
                            <a:srgbClr val="92D050"/>
                          </a:solidFill>
                          <a:sym typeface="Wingdings" panose="05000000000000000000" pitchFamily="2" charset="2"/>
                        </a:rPr>
                        <a:t>superior</a:t>
                      </a:r>
                      <a:r>
                        <a:rPr lang="en-GB" sz="1500" dirty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GB" sz="1500" dirty="0">
                          <a:solidFill>
                            <a:srgbClr val="92D050"/>
                          </a:solidFill>
                          <a:sym typeface="Wingdings" panose="05000000000000000000" pitchFamily="2" charset="2"/>
                        </a:rPr>
                        <a:t>mesenteric</a:t>
                      </a:r>
                      <a:r>
                        <a:rPr lang="en-GB" sz="1500" dirty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GB" sz="1500" dirty="0">
                          <a:solidFill>
                            <a:sysClr val="windowText" lastClr="000000"/>
                          </a:solidFill>
                          <a:sym typeface="Wingdings" panose="05000000000000000000" pitchFamily="2" charset="2"/>
                        </a:rPr>
                        <a:t>nodes</a:t>
                      </a:r>
                      <a:endParaRPr lang="en-GB" sz="15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GB" sz="1500" dirty="0">
                          <a:solidFill>
                            <a:srgbClr val="92D050"/>
                          </a:solidFill>
                        </a:rPr>
                        <a:t>Cystic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lymph node 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GB" sz="1500" dirty="0">
                          <a:solidFill>
                            <a:srgbClr val="92D050"/>
                          </a:solidFill>
                          <a:sym typeface="Wingdings" panose="05000000000000000000" pitchFamily="2" charset="2"/>
                        </a:rPr>
                        <a:t>hepatic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nodes  </a:t>
                      </a:r>
                      <a:r>
                        <a:rPr lang="en-GB" sz="1500" dirty="0">
                          <a:solidFill>
                            <a:srgbClr val="92D050"/>
                          </a:solidFill>
                          <a:sym typeface="Wingdings" panose="05000000000000000000" pitchFamily="2" charset="2"/>
                        </a:rPr>
                        <a:t>celiac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nodes</a:t>
                      </a:r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</a:txBody>
                  <a:tcPr marL="87105" marR="87105" marT="43552" marB="4355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83252"/>
                  </a:ext>
                </a:extLst>
              </a:tr>
              <a:tr h="592018">
                <a:tc gridSpan="2">
                  <a:txBody>
                    <a:bodyPr/>
                    <a:lstStyle/>
                    <a:p>
                      <a:pPr algn="ctr"/>
                      <a:r>
                        <a:rPr lang="en-GB" sz="1500" i="1" dirty="0"/>
                        <a:t>Nerve supply</a:t>
                      </a:r>
                    </a:p>
                  </a:txBody>
                  <a:tcPr anchor="ctr">
                    <a:solidFill>
                      <a:srgbClr val="FFF5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ysClr val="windowText" lastClr="000000"/>
                          </a:solidFill>
                        </a:rPr>
                        <a:t>Sympathetic: </a:t>
                      </a:r>
                      <a:r>
                        <a:rPr lang="en-GB" sz="1500" dirty="0">
                          <a:solidFill>
                            <a:srgbClr val="FFE521"/>
                          </a:solidFill>
                        </a:rPr>
                        <a:t>thoracic</a:t>
                      </a:r>
                      <a:r>
                        <a:rPr lang="en-GB" sz="1500" dirty="0">
                          <a:solidFill>
                            <a:schemeClr val="accent4"/>
                          </a:solidFill>
                        </a:rPr>
                        <a:t> </a:t>
                      </a:r>
                      <a:r>
                        <a:rPr lang="en-GB" sz="1500" dirty="0">
                          <a:solidFill>
                            <a:srgbClr val="FFE521"/>
                          </a:solidFill>
                        </a:rPr>
                        <a:t>splanchnic</a:t>
                      </a:r>
                      <a:r>
                        <a:rPr lang="en-GB" sz="1500" dirty="0">
                          <a:solidFill>
                            <a:sysClr val="windowText" lastClr="000000"/>
                          </a:solidFill>
                        </a:rPr>
                        <a:t> nerves (inhibitory)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ysClr val="windowText" lastClr="000000"/>
                          </a:solidFill>
                        </a:rPr>
                        <a:t>Parasympathetic: </a:t>
                      </a:r>
                      <a:r>
                        <a:rPr lang="en-GB" sz="1500" dirty="0">
                          <a:solidFill>
                            <a:srgbClr val="FFE521"/>
                          </a:solidFill>
                        </a:rPr>
                        <a:t>vagus</a:t>
                      </a:r>
                      <a:r>
                        <a:rPr lang="en-GB" sz="1500" dirty="0">
                          <a:solidFill>
                            <a:sysClr val="windowText" lastClr="000000"/>
                          </a:solidFill>
                        </a:rPr>
                        <a:t> nerve (excitatory)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Sympathetic and parasympathetic </a:t>
                      </a:r>
                      <a:r>
                        <a:rPr lang="en-GB" sz="1500" dirty="0">
                          <a:solidFill>
                            <a:srgbClr val="FFE521"/>
                          </a:solidFill>
                        </a:rPr>
                        <a:t>vagal</a:t>
                      </a:r>
                      <a:r>
                        <a:rPr lang="en-GB" sz="1500" dirty="0">
                          <a:solidFill>
                            <a:schemeClr val="accent4"/>
                          </a:solidFill>
                        </a:rPr>
                        <a:t> 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fibers</a:t>
                      </a:r>
                      <a:r>
                        <a:rPr lang="en-GB" sz="1500" dirty="0">
                          <a:solidFill>
                            <a:schemeClr val="accent4"/>
                          </a:solidFill>
                        </a:rPr>
                        <a:t> 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form</a:t>
                      </a:r>
                      <a:r>
                        <a:rPr lang="en-GB" sz="1500" dirty="0">
                          <a:solidFill>
                            <a:schemeClr val="accent4"/>
                          </a:solidFill>
                        </a:rPr>
                        <a:t> </a:t>
                      </a:r>
                      <a:r>
                        <a:rPr lang="en-GB" sz="1500" dirty="0">
                          <a:solidFill>
                            <a:srgbClr val="FFE521"/>
                          </a:solidFill>
                        </a:rPr>
                        <a:t>celiac</a:t>
                      </a:r>
                      <a:r>
                        <a:rPr lang="en-GB" sz="1500" dirty="0">
                          <a:solidFill>
                            <a:schemeClr val="accent4"/>
                          </a:solidFill>
                        </a:rPr>
                        <a:t> </a:t>
                      </a:r>
                      <a:r>
                        <a:rPr lang="en-GB" sz="1500" dirty="0">
                          <a:solidFill>
                            <a:srgbClr val="FFE521"/>
                          </a:solidFill>
                        </a:rPr>
                        <a:t>plexus</a:t>
                      </a:r>
                    </a:p>
                  </a:txBody>
                  <a:tcPr marL="87105" marR="87105" marT="43552" marB="4355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997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808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261" y="670339"/>
            <a:ext cx="407675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1-Which of the following is part of the Bile Ducts?</a:t>
            </a:r>
          </a:p>
          <a:p>
            <a:r>
              <a:rPr lang="en-US" dirty="0"/>
              <a:t>A-Interhepatic duct</a:t>
            </a:r>
          </a:p>
          <a:p>
            <a:r>
              <a:rPr lang="en-US" dirty="0"/>
              <a:t>B-Intralobular duct</a:t>
            </a:r>
          </a:p>
          <a:p>
            <a:r>
              <a:rPr lang="en-US" dirty="0"/>
              <a:t>C-Interlobular duct</a:t>
            </a:r>
          </a:p>
          <a:p>
            <a:r>
              <a:rPr lang="en-US" dirty="0"/>
              <a:t>D-non of the them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7261" y="1870668"/>
            <a:ext cx="24641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2-The Bile Secretion Rate is:</a:t>
            </a:r>
          </a:p>
          <a:p>
            <a:r>
              <a:rPr lang="en-US" dirty="0"/>
              <a:t>A-20 ml/hour</a:t>
            </a:r>
          </a:p>
          <a:p>
            <a:r>
              <a:rPr lang="en-US" dirty="0"/>
              <a:t>B-40 ml/hour</a:t>
            </a:r>
          </a:p>
          <a:p>
            <a:r>
              <a:rPr lang="en-US" dirty="0"/>
              <a:t>C-60 ml/hour</a:t>
            </a:r>
          </a:p>
          <a:p>
            <a:r>
              <a:rPr lang="en-US" dirty="0"/>
              <a:t>D-80 ml/hour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7261" y="3070997"/>
            <a:ext cx="50433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3-Which of the following is responsible for STORAGE of bile?</a:t>
            </a:r>
          </a:p>
          <a:p>
            <a:r>
              <a:rPr lang="en-US" dirty="0"/>
              <a:t>A-Bile Ducts</a:t>
            </a:r>
          </a:p>
          <a:p>
            <a:r>
              <a:rPr lang="en-US" dirty="0"/>
              <a:t>B-Liver</a:t>
            </a:r>
          </a:p>
          <a:p>
            <a:r>
              <a:rPr lang="en-US" dirty="0"/>
              <a:t>C-Gallbladder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0" y="6395897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1. C,       2. B,          3. C,         4. A,         5. C,           6. C,      7. D,       8. A,         9. 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9472" y="0"/>
            <a:ext cx="2029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MCQS</a:t>
            </a:r>
          </a:p>
        </p:txBody>
      </p:sp>
      <p:sp>
        <p:nvSpPr>
          <p:cNvPr id="4" name="Rectangle 3"/>
          <p:cNvSpPr/>
          <p:nvPr/>
        </p:nvSpPr>
        <p:spPr>
          <a:xfrm>
            <a:off x="447261" y="4087573"/>
            <a:ext cx="6096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4-Which part of the pancreas includes the </a:t>
            </a:r>
            <a:r>
              <a:rPr lang="en-US" dirty="0" err="1"/>
              <a:t>uncinate</a:t>
            </a:r>
            <a:r>
              <a:rPr lang="en-US" dirty="0"/>
              <a:t> process ?</a:t>
            </a:r>
          </a:p>
          <a:p>
            <a:r>
              <a:rPr lang="en-US" dirty="0"/>
              <a:t>A-Head     </a:t>
            </a:r>
          </a:p>
          <a:p>
            <a:r>
              <a:rPr lang="en-US" dirty="0"/>
              <a:t>B-Neck         </a:t>
            </a:r>
          </a:p>
          <a:p>
            <a:r>
              <a:rPr lang="en-US" dirty="0"/>
              <a:t>C-Body           </a:t>
            </a:r>
          </a:p>
          <a:p>
            <a:r>
              <a:rPr lang="en-US" dirty="0"/>
              <a:t>D-Tail </a:t>
            </a:r>
          </a:p>
          <a:p>
            <a:endParaRPr lang="en-US" dirty="0"/>
          </a:p>
          <a:p>
            <a:r>
              <a:rPr lang="en-US" dirty="0"/>
              <a:t>5-. The pancreas is related to the posterior abdominal wall at :</a:t>
            </a:r>
          </a:p>
          <a:p>
            <a:r>
              <a:rPr lang="en-US" dirty="0"/>
              <a:t>A-9</a:t>
            </a:r>
            <a:r>
              <a:rPr lang="en-US" baseline="30000" dirty="0"/>
              <a:t>th</a:t>
            </a:r>
            <a:r>
              <a:rPr lang="en-US" dirty="0"/>
              <a:t> right costal cartilage</a:t>
            </a:r>
          </a:p>
          <a:p>
            <a:r>
              <a:rPr lang="en-US" dirty="0"/>
              <a:t>B-8</a:t>
            </a:r>
            <a:r>
              <a:rPr lang="en-US" baseline="30000" dirty="0"/>
              <a:t>th</a:t>
            </a:r>
            <a:r>
              <a:rPr lang="en-US" dirty="0"/>
              <a:t> right costal cartilage</a:t>
            </a:r>
          </a:p>
          <a:p>
            <a:r>
              <a:rPr lang="en-US" dirty="0"/>
              <a:t>C-Transpyloric plane L1 </a:t>
            </a:r>
          </a:p>
          <a:p>
            <a:r>
              <a:rPr lang="en-US" dirty="0"/>
              <a:t>D-Transpyloric plane C6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0" y="608784"/>
            <a:ext cx="6096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6-The gallbladder contracts in response to which hormone ?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A- secretin 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B- gastrin 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C- cholecystokinin 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/>
              <a:t>7- cystic duct connects the neck of the gallbladder to the common hepatic duct to form ? </a:t>
            </a:r>
          </a:p>
          <a:p>
            <a:r>
              <a:rPr lang="en-US" dirty="0"/>
              <a:t>A pancreatic duct </a:t>
            </a:r>
          </a:p>
          <a:p>
            <a:r>
              <a:rPr lang="en-US" dirty="0"/>
              <a:t>B right hepatic duct</a:t>
            </a:r>
          </a:p>
          <a:p>
            <a:r>
              <a:rPr lang="en-US" dirty="0"/>
              <a:t>C left hepatic duct </a:t>
            </a:r>
          </a:p>
          <a:p>
            <a:r>
              <a:rPr lang="en-US" dirty="0"/>
              <a:t>D bile duct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A9AF26-BF74-4D7D-915D-CCA3C34ACCDC}"/>
              </a:ext>
            </a:extLst>
          </p:cNvPr>
          <p:cNvSpPr/>
          <p:nvPr/>
        </p:nvSpPr>
        <p:spPr>
          <a:xfrm>
            <a:off x="6096000" y="323280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8-The </a:t>
            </a:r>
            <a:r>
              <a:rPr lang="en-GB" dirty="0"/>
              <a:t>right and left hepatic ducts are formed at:</a:t>
            </a:r>
            <a:endParaRPr lang="en-US" dirty="0"/>
          </a:p>
          <a:p>
            <a:r>
              <a:rPr lang="en-US" dirty="0"/>
              <a:t>A-porta hepatis     </a:t>
            </a:r>
          </a:p>
          <a:p>
            <a:r>
              <a:rPr lang="en-US" dirty="0"/>
              <a:t>B-splenic flexure         </a:t>
            </a:r>
          </a:p>
          <a:p>
            <a:r>
              <a:rPr lang="en-US" dirty="0"/>
              <a:t>C-second part of duodenum         </a:t>
            </a:r>
          </a:p>
          <a:p>
            <a:r>
              <a:rPr lang="en-US" dirty="0"/>
              <a:t>D- fundus of gallbladder</a:t>
            </a:r>
          </a:p>
          <a:p>
            <a:endParaRPr lang="en-US" dirty="0"/>
          </a:p>
          <a:p>
            <a:r>
              <a:rPr lang="en-US" dirty="0"/>
              <a:t>9- The fundus of the gallbladder comes in contact with the anterior abdominal wall at the level of:</a:t>
            </a:r>
          </a:p>
          <a:p>
            <a:r>
              <a:rPr lang="en-US" dirty="0"/>
              <a:t>A-9</a:t>
            </a:r>
            <a:r>
              <a:rPr lang="en-US" baseline="30000" dirty="0"/>
              <a:t>th</a:t>
            </a:r>
            <a:r>
              <a:rPr lang="en-US" dirty="0"/>
              <a:t> right rib</a:t>
            </a:r>
          </a:p>
          <a:p>
            <a:r>
              <a:rPr lang="en-US" dirty="0"/>
              <a:t>B-8</a:t>
            </a:r>
            <a:r>
              <a:rPr lang="en-US" baseline="30000" dirty="0"/>
              <a:t>th</a:t>
            </a:r>
            <a:r>
              <a:rPr lang="en-US" dirty="0"/>
              <a:t> right rib</a:t>
            </a:r>
          </a:p>
          <a:p>
            <a:r>
              <a:rPr lang="en-US" dirty="0"/>
              <a:t>C-</a:t>
            </a:r>
            <a:r>
              <a:rPr lang="en-GB" dirty="0"/>
              <a:t>tip of the 9</a:t>
            </a:r>
            <a:r>
              <a:rPr lang="en-GB" baseline="30000" dirty="0"/>
              <a:t>th</a:t>
            </a:r>
            <a:r>
              <a:rPr lang="en-GB" dirty="0"/>
              <a:t> right costal cartilage</a:t>
            </a:r>
            <a:r>
              <a:rPr lang="en-US" dirty="0"/>
              <a:t> </a:t>
            </a:r>
          </a:p>
          <a:p>
            <a:r>
              <a:rPr lang="en-US" dirty="0"/>
              <a:t>D-</a:t>
            </a:r>
            <a:r>
              <a:rPr lang="en-GB" dirty="0"/>
              <a:t>tip of the 8</a:t>
            </a:r>
            <a:r>
              <a:rPr lang="en-GB" baseline="30000" dirty="0"/>
              <a:t>th</a:t>
            </a:r>
            <a:r>
              <a:rPr lang="en-GB" dirty="0"/>
              <a:t> right costal cartilage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89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23046" y="367415"/>
            <a:ext cx="3969657" cy="1660708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</a:rPr>
              <a:t>Nawaf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 AlKhudairy </a:t>
            </a:r>
          </a:p>
          <a:p>
            <a:pPr marL="177800" indent="0">
              <a:buNone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Jawaher Abanumy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7928719" y="367415"/>
            <a:ext cx="4241642" cy="487931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latin typeface="Calibri" panose="020F0502020204030204" pitchFamily="34" charset="0"/>
              </a:rPr>
              <a:t>Members:</a:t>
            </a:r>
            <a:endParaRPr lang="en-GB" dirty="0"/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Talal </a:t>
            </a:r>
            <a:r>
              <a:rPr lang="en-US" dirty="0" err="1">
                <a:latin typeface="Calibri" panose="020F0502020204030204" pitchFamily="34" charset="0"/>
              </a:rPr>
              <a:t>alhuqayl</a:t>
            </a:r>
            <a:endParaRPr lang="en-US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Khalid </a:t>
            </a:r>
            <a:r>
              <a:rPr lang="en-US" dirty="0" err="1">
                <a:latin typeface="Calibri" panose="020F0502020204030204" pitchFamily="34" charset="0"/>
              </a:rPr>
              <a:t>aldakheel</a:t>
            </a:r>
            <a:endParaRPr lang="en-US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Mohammed </a:t>
            </a:r>
            <a:r>
              <a:rPr lang="en-US" dirty="0" err="1">
                <a:latin typeface="Calibri" panose="020F0502020204030204" pitchFamily="34" charset="0"/>
              </a:rPr>
              <a:t>habib</a:t>
            </a:r>
            <a:endParaRPr lang="en-US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Hamad </a:t>
            </a:r>
            <a:r>
              <a:rPr lang="en-GB" dirty="0">
                <a:latin typeface="Calibri" panose="020F0502020204030204" pitchFamily="34" charset="0"/>
              </a:rPr>
              <a:t>AlKhudairy </a:t>
            </a:r>
          </a:p>
          <a:p>
            <a:pPr marL="0" indent="0">
              <a:buNone/>
            </a:pPr>
            <a:r>
              <a:rPr lang="en-US" dirty="0" err="1">
                <a:latin typeface="Calibri" panose="020F0502020204030204" pitchFamily="34" charset="0"/>
              </a:rPr>
              <a:t>Majed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alzain</a:t>
            </a:r>
            <a:r>
              <a:rPr lang="en-US" dirty="0">
                <a:latin typeface="Calibri" panose="020F0502020204030204" pitchFamily="34" charset="0"/>
              </a:rPr>
              <a:t> 	</a:t>
            </a: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/>
              <a:t>Mohammed </a:t>
            </a:r>
            <a:r>
              <a:rPr lang="en-GB" dirty="0" err="1"/>
              <a:t>nuser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 err="1"/>
              <a:t>Abdulaziz</a:t>
            </a:r>
            <a:r>
              <a:rPr lang="en-GB" dirty="0"/>
              <a:t> </a:t>
            </a:r>
            <a:r>
              <a:rPr lang="en-GB" dirty="0" err="1"/>
              <a:t>alsalman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Anwar </a:t>
            </a:r>
            <a:r>
              <a:rPr lang="en-GB" dirty="0" err="1"/>
              <a:t>Alajmi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7907453" y="5376298"/>
            <a:ext cx="3969657" cy="133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Calibri" panose="020F0502020204030204" pitchFamily="34" charset="0"/>
              </a:rPr>
              <a:t>References:</a:t>
            </a:r>
            <a:endParaRPr lang="en-GB" sz="1800" i="1" dirty="0">
              <a:latin typeface="Calibri" panose="020F0502020204030204" pitchFamily="34" charset="0"/>
            </a:endParaRP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800" dirty="0">
                <a:latin typeface="Calibri" panose="020F0502020204030204" pitchFamily="34" charset="0"/>
              </a:rPr>
              <a:t>1- Girls’ &amp; Boys’ Slides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2- Greys Anatomy for Students 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3- TeachMeAnatomy.com</a:t>
            </a:r>
            <a:endParaRPr lang="en-GB" sz="1800" dirty="0">
              <a:latin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80701" y="5095369"/>
            <a:ext cx="3926752" cy="1538019"/>
            <a:chOff x="3960824" y="4605659"/>
            <a:chExt cx="3926752" cy="1538019"/>
          </a:xfrm>
        </p:grpSpPr>
        <p:grpSp>
          <p:nvGrpSpPr>
            <p:cNvPr id="25" name="Group 24"/>
            <p:cNvGrpSpPr/>
            <p:nvPr/>
          </p:nvGrpSpPr>
          <p:grpSpPr>
            <a:xfrm>
              <a:off x="4003978" y="4770823"/>
              <a:ext cx="3883598" cy="1372855"/>
              <a:chOff x="2927787" y="3661466"/>
              <a:chExt cx="3883598" cy="137285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446711" y="4153307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7BBF26"/>
                    </a:solidFill>
                    <a:latin typeface="+mn-lt"/>
                  </a:rPr>
                  <a:t>anatomyteam436@gmail.com</a:t>
                </a:r>
                <a:endParaRPr lang="en-GB" sz="1900" i="1" dirty="0">
                  <a:solidFill>
                    <a:srgbClr val="7BBF26"/>
                  </a:solidFill>
                  <a:latin typeface="+mn-lt"/>
                </a:endParaRPr>
              </a:p>
            </p:txBody>
          </p:sp>
          <p:pic>
            <p:nvPicPr>
              <p:cNvPr id="29" name="Picture 2" descr="https://d30y9cdsu7xlg0.cloudfront.net/png/12462-200.png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7787" y="4113946"/>
                <a:ext cx="448054" cy="448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Image result for twitter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501" y="4623295"/>
                <a:ext cx="393116" cy="3931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3446711" y="4649600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55ACEE"/>
                    </a:solidFill>
                    <a:latin typeface="+mn-lt"/>
                  </a:rPr>
                  <a:t>@anatomy436</a:t>
                </a:r>
                <a:endParaRPr lang="en-GB" sz="1900" i="1" dirty="0">
                  <a:solidFill>
                    <a:srgbClr val="55ACEE"/>
                  </a:solidFill>
                  <a:latin typeface="+mn-lt"/>
                </a:endParaRPr>
              </a:p>
            </p:txBody>
          </p:sp>
          <p:sp>
            <p:nvSpPr>
              <p:cNvPr id="32" name="TextBox 31">
                <a:hlinkClick r:id="rId5"/>
              </p:cNvPr>
              <p:cNvSpPr txBox="1"/>
              <p:nvPr/>
            </p:nvSpPr>
            <p:spPr>
              <a:xfrm>
                <a:off x="3446711" y="3661466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4D0082"/>
                    </a:solidFill>
                    <a:latin typeface="+mn-lt"/>
                  </a:rPr>
                  <a:t>Feedback</a:t>
                </a:r>
                <a:endParaRPr lang="en-GB" sz="1900" i="1" dirty="0">
                  <a:solidFill>
                    <a:srgbClr val="4D0082"/>
                  </a:solidFill>
                  <a:latin typeface="+mn-lt"/>
                </a:endParaRPr>
              </a:p>
            </p:txBody>
          </p:sp>
        </p:grpSp>
        <p:pic>
          <p:nvPicPr>
            <p:cNvPr id="24" name="Picture 2" descr="Image result for google form icon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824" y="4605659"/>
              <a:ext cx="559076" cy="561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5230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Objectives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>
              <a:buNone/>
            </a:pPr>
            <a:r>
              <a:rPr lang="en-US" b="1" dirty="0"/>
              <a:t>At the end of the lecture, the student should be able to describe the:</a:t>
            </a:r>
          </a:p>
          <a:p>
            <a:pPr marL="361950" indent="-361950">
              <a:buFont typeface="Wingdings" charset="2"/>
              <a:buChar char="ü"/>
            </a:pPr>
            <a:r>
              <a:rPr lang="en-US" u="sng" dirty="0"/>
              <a:t>Location</a:t>
            </a:r>
            <a:r>
              <a:rPr lang="en-US" dirty="0"/>
              <a:t>, </a:t>
            </a:r>
            <a:r>
              <a:rPr lang="en-US" u="sng" dirty="0"/>
              <a:t>surface anatomy</a:t>
            </a:r>
            <a:r>
              <a:rPr lang="en-US" dirty="0"/>
              <a:t>, </a:t>
            </a:r>
            <a:r>
              <a:rPr lang="en-US" u="sng" dirty="0"/>
              <a:t>parts</a:t>
            </a:r>
            <a:r>
              <a:rPr lang="en-US" dirty="0"/>
              <a:t>, </a:t>
            </a:r>
            <a:r>
              <a:rPr lang="en-US" u="sng" dirty="0"/>
              <a:t>relations</a:t>
            </a:r>
            <a:r>
              <a:rPr lang="en-US" dirty="0"/>
              <a:t> &amp; </a:t>
            </a:r>
            <a:r>
              <a:rPr lang="en-US" u="sng" dirty="0"/>
              <a:t>peritoneal reflection</a:t>
            </a:r>
            <a:r>
              <a:rPr lang="en-US" dirty="0"/>
              <a:t> of the pancreas and gall bladder.</a:t>
            </a:r>
          </a:p>
          <a:p>
            <a:pPr marL="361950" indent="-361950">
              <a:buFont typeface="Wingdings" charset="2"/>
              <a:buChar char="ü"/>
            </a:pPr>
            <a:r>
              <a:rPr lang="en-US" u="sng" dirty="0"/>
              <a:t>Blood</a:t>
            </a:r>
            <a:r>
              <a:rPr lang="en-US" dirty="0"/>
              <a:t> supply, </a:t>
            </a:r>
            <a:r>
              <a:rPr lang="en-US" u="sng" dirty="0"/>
              <a:t>nerve</a:t>
            </a:r>
            <a:r>
              <a:rPr lang="en-US" dirty="0"/>
              <a:t> supply and </a:t>
            </a:r>
            <a:r>
              <a:rPr lang="en-US" u="sng" dirty="0"/>
              <a:t>lymphatic</a:t>
            </a:r>
            <a:r>
              <a:rPr lang="en-US" dirty="0"/>
              <a:t> drainage of pancreas and gall bladder.</a:t>
            </a:r>
          </a:p>
          <a:p>
            <a:pPr marL="361950" indent="-361950">
              <a:buFont typeface="Wingdings" charset="2"/>
              <a:buChar char="ü"/>
            </a:pPr>
            <a:r>
              <a:rPr lang="en-US" u="sng" dirty="0"/>
              <a:t>Course</a:t>
            </a:r>
            <a:r>
              <a:rPr lang="en-US" dirty="0"/>
              <a:t> of each of </a:t>
            </a:r>
            <a:r>
              <a:rPr lang="en-US" u="sng" dirty="0"/>
              <a:t>common hepatic</a:t>
            </a:r>
            <a:r>
              <a:rPr lang="en-US" dirty="0"/>
              <a:t>, </a:t>
            </a:r>
            <a:r>
              <a:rPr lang="en-US" u="sng" dirty="0"/>
              <a:t>cystic</a:t>
            </a:r>
            <a:r>
              <a:rPr lang="en-US" dirty="0"/>
              <a:t> and </a:t>
            </a:r>
            <a:r>
              <a:rPr lang="en-US" u="sng" dirty="0"/>
              <a:t>common bile duct</a:t>
            </a:r>
            <a:r>
              <a:rPr lang="en-US" dirty="0"/>
              <a:t> and </a:t>
            </a:r>
            <a:r>
              <a:rPr lang="en-US" u="sng" dirty="0"/>
              <a:t>pancreatic ducts</a:t>
            </a:r>
          </a:p>
          <a:p>
            <a:pPr>
              <a:buFont typeface="Wingdings" charset="2"/>
              <a:buChar char="ü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293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194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n w="0"/>
              </a:rPr>
              <a:t>Pancreas</a:t>
            </a:r>
            <a:r>
              <a:rPr lang="en-US" sz="3600" b="1" dirty="0">
                <a:ln w="0"/>
              </a:rPr>
              <a:t/>
            </a:r>
            <a:br>
              <a:rPr lang="en-US" sz="3600" b="1" dirty="0">
                <a:ln w="0"/>
              </a:rPr>
            </a:br>
            <a:r>
              <a:rPr lang="en-US" sz="3200" b="1" dirty="0">
                <a:ln w="0"/>
              </a:rPr>
              <a:t>Location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830508" y="1938737"/>
            <a:ext cx="5736566" cy="348507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</a:rPr>
              <a:t>Located in Epigastrium* &amp; Left upper quadrant of abdomen.</a:t>
            </a: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</a:rPr>
              <a:t>Pancreas is a soft, lobulated elongated </a:t>
            </a:r>
            <a:r>
              <a:rPr lang="en-US" sz="2000" u="sng" dirty="0">
                <a:solidFill>
                  <a:schemeClr val="tx1"/>
                </a:solidFill>
              </a:rPr>
              <a:t>gland</a:t>
            </a:r>
            <a:r>
              <a:rPr lang="en-US" sz="2000" dirty="0">
                <a:solidFill>
                  <a:schemeClr val="tx1"/>
                </a:solidFill>
              </a:rPr>
              <a:t> with both </a:t>
            </a:r>
            <a:r>
              <a:rPr lang="en-US" sz="2000" b="1" dirty="0">
                <a:solidFill>
                  <a:schemeClr val="tx1"/>
                </a:solidFill>
              </a:rPr>
              <a:t>exocrine </a:t>
            </a:r>
            <a:r>
              <a:rPr lang="en-US" dirty="0">
                <a:solidFill>
                  <a:srgbClr val="92D050"/>
                </a:solidFill>
              </a:rPr>
              <a:t>(secretes pancreatic juice) </a:t>
            </a:r>
            <a:r>
              <a:rPr lang="en-US" sz="2000" dirty="0">
                <a:solidFill>
                  <a:schemeClr val="tx1"/>
                </a:solidFill>
              </a:rPr>
              <a:t>and </a:t>
            </a:r>
            <a:r>
              <a:rPr lang="en-US" sz="2000" b="1" dirty="0">
                <a:solidFill>
                  <a:schemeClr val="tx1"/>
                </a:solidFill>
              </a:rPr>
              <a:t>endocrine </a:t>
            </a:r>
            <a:r>
              <a:rPr lang="en-US" dirty="0">
                <a:solidFill>
                  <a:srgbClr val="92D050"/>
                </a:solidFill>
              </a:rPr>
              <a:t>(secretes insulin) </a:t>
            </a:r>
            <a:r>
              <a:rPr lang="en-US" sz="2000" dirty="0">
                <a:solidFill>
                  <a:schemeClr val="tx1"/>
                </a:solidFill>
              </a:rPr>
              <a:t>functions.</a:t>
            </a: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</a:rPr>
              <a:t>6-10 inch in length and 60-100 gram in weight.</a:t>
            </a: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</a:rPr>
              <a:t>Retro-peritoneal** in position.</a:t>
            </a: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</a:rPr>
              <a:t>Lies across the posterior abdominal wall in an oblique directions at the </a:t>
            </a:r>
            <a:r>
              <a:rPr lang="en-US" sz="2000" u="sng" dirty="0">
                <a:solidFill>
                  <a:schemeClr val="tx1"/>
                </a:solidFill>
              </a:rPr>
              <a:t>transpyloric plane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b="1" dirty="0">
                <a:solidFill>
                  <a:srgbClr val="C00000"/>
                </a:solidFill>
              </a:rPr>
              <a:t>L1 vertebra</a:t>
            </a:r>
            <a:r>
              <a:rPr lang="en-US" sz="2000" dirty="0">
                <a:solidFill>
                  <a:schemeClr val="tx1"/>
                </a:solidFill>
              </a:rPr>
              <a:t>) </a:t>
            </a:r>
            <a:r>
              <a:rPr lang="en-US" sz="1800" dirty="0">
                <a:solidFill>
                  <a:srgbClr val="92D050"/>
                </a:solidFill>
              </a:rPr>
              <a:t>but the tail is at T12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5571584"/>
            <a:ext cx="56099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Epigastrium* :upper central region of the abdomen.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Retro-peritoneal** : Behind the peritoneum (only covers anterior surface), more fixed </a:t>
            </a:r>
            <a:r>
              <a:rPr lang="en-US" dirty="0">
                <a:solidFill>
                  <a:srgbClr val="92D050"/>
                </a:solidFill>
              </a:rPr>
              <a:t>(less movement)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BE0DE6-10E4-46C9-BD48-8B1217356BEA}"/>
              </a:ext>
            </a:extLst>
          </p:cNvPr>
          <p:cNvGrpSpPr/>
          <p:nvPr/>
        </p:nvGrpSpPr>
        <p:grpSpPr>
          <a:xfrm>
            <a:off x="6741042" y="602485"/>
            <a:ext cx="5050600" cy="3950708"/>
            <a:chOff x="7059884" y="600027"/>
            <a:chExt cx="4551363" cy="4716463"/>
          </a:xfrm>
        </p:grpSpPr>
        <p:pic>
          <p:nvPicPr>
            <p:cNvPr id="5" name="Picture 2" descr="C:\Documents and Settings\User\My Documents\pituit.gland(2)\scan0026.jpg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20000"/>
            </a:blip>
            <a:srcRect l="5350" t="4436" b="2411"/>
            <a:stretch>
              <a:fillRect/>
            </a:stretch>
          </p:blipFill>
          <p:spPr>
            <a:xfrm>
              <a:off x="7059884" y="600027"/>
              <a:ext cx="4551363" cy="4716463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Up Arrow 5"/>
            <p:cNvSpPr/>
            <p:nvPr/>
          </p:nvSpPr>
          <p:spPr>
            <a:xfrm>
              <a:off x="9481031" y="3824943"/>
              <a:ext cx="405441" cy="983412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pic>
          <p:nvPicPr>
            <p:cNvPr id="8" name="Picture 2" descr="http://4.bp.blogspot.com/-62PeWxYcoLg/Tm-sBclvxOI/AAAAAAAAAZg/J5QXWVKEBXI/s1600/pancreas3.jpg"/>
            <p:cNvPicPr>
              <a:picLocks noChangeAspect="1" noChangeArrowheads="1"/>
            </p:cNvPicPr>
            <p:nvPr/>
          </p:nvPicPr>
          <p:blipFill>
            <a:blip r:embed="rId3" cstate="print"/>
            <a:srcRect r="79221" b="62155"/>
            <a:stretch>
              <a:fillRect/>
            </a:stretch>
          </p:blipFill>
          <p:spPr bwMode="auto">
            <a:xfrm>
              <a:off x="10291603" y="3313108"/>
              <a:ext cx="1319644" cy="18969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42DC5B-912E-4DA3-8E7B-8434ED2736F0}"/>
              </a:ext>
            </a:extLst>
          </p:cNvPr>
          <p:cNvCxnSpPr/>
          <p:nvPr/>
        </p:nvCxnSpPr>
        <p:spPr>
          <a:xfrm>
            <a:off x="2381692" y="2314613"/>
            <a:ext cx="1224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1D2F5E-CBBE-45A5-AD54-EFD900778451}"/>
              </a:ext>
            </a:extLst>
          </p:cNvPr>
          <p:cNvCxnSpPr/>
          <p:nvPr/>
        </p:nvCxnSpPr>
        <p:spPr>
          <a:xfrm>
            <a:off x="4019106" y="2322926"/>
            <a:ext cx="208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4926AF-EE96-484C-BDD0-778DC1508B12}"/>
              </a:ext>
            </a:extLst>
          </p:cNvPr>
          <p:cNvGrpSpPr/>
          <p:nvPr/>
        </p:nvGrpSpPr>
        <p:grpSpPr>
          <a:xfrm>
            <a:off x="6796020" y="4742121"/>
            <a:ext cx="4995622" cy="1936975"/>
            <a:chOff x="6796020" y="4742121"/>
            <a:chExt cx="5263488" cy="20540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BC06B8E-F437-4CC4-858F-20A1770EC74E}"/>
                </a:ext>
              </a:extLst>
            </p:cNvPr>
            <p:cNvGrpSpPr/>
            <p:nvPr/>
          </p:nvGrpSpPr>
          <p:grpSpPr>
            <a:xfrm>
              <a:off x="6796020" y="4742121"/>
              <a:ext cx="5263488" cy="2054049"/>
              <a:chOff x="6796020" y="4742121"/>
              <a:chExt cx="5263488" cy="2054049"/>
            </a:xfrm>
          </p:grpSpPr>
          <p:pic>
            <p:nvPicPr>
              <p:cNvPr id="1026" name="Picture 2" descr="Image result for Epigastric">
                <a:extLst>
                  <a:ext uri="{FF2B5EF4-FFF2-40B4-BE49-F238E27FC236}">
                    <a16:creationId xmlns:a16="http://schemas.microsoft.com/office/drawing/2014/main" id="{19A4173C-6CD5-4082-9A89-02CBD0240A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397"/>
              <a:stretch/>
            </p:blipFill>
            <p:spPr bwMode="auto">
              <a:xfrm>
                <a:off x="6796020" y="4742121"/>
                <a:ext cx="5263488" cy="20540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9EE9AF-66D6-49C8-8C07-6853E0AB8383}"/>
                  </a:ext>
                </a:extLst>
              </p:cNvPr>
              <p:cNvSpPr txBox="1"/>
              <p:nvPr/>
            </p:nvSpPr>
            <p:spPr>
              <a:xfrm>
                <a:off x="9158291" y="6366060"/>
                <a:ext cx="9888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Extra </a:t>
                </a: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C9352C3-075E-44A0-A4E3-03F0647E2F57}"/>
                </a:ext>
              </a:extLst>
            </p:cNvPr>
            <p:cNvSpPr/>
            <p:nvPr/>
          </p:nvSpPr>
          <p:spPr>
            <a:xfrm>
              <a:off x="7953153" y="5254895"/>
              <a:ext cx="276447" cy="244549"/>
            </a:xfrm>
            <a:prstGeom prst="ellipse">
              <a:avLst/>
            </a:prstGeom>
            <a:solidFill>
              <a:srgbClr val="FF8021">
                <a:alpha val="52157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E55FC54-7B74-4B67-AEA9-8F0640DD9061}"/>
                </a:ext>
              </a:extLst>
            </p:cNvPr>
            <p:cNvSpPr/>
            <p:nvPr/>
          </p:nvSpPr>
          <p:spPr>
            <a:xfrm>
              <a:off x="10921220" y="5499444"/>
              <a:ext cx="276447" cy="244549"/>
            </a:xfrm>
            <a:prstGeom prst="ellipse">
              <a:avLst/>
            </a:prstGeom>
            <a:solidFill>
              <a:srgbClr val="A7EA52">
                <a:alpha val="50196"/>
              </a:srgb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8035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694" y="26160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n w="0"/>
              </a:rPr>
              <a:t>Pancreas</a:t>
            </a:r>
            <a:endParaRPr lang="en-US" sz="4000" b="1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564088032"/>
              </p:ext>
            </p:extLst>
          </p:nvPr>
        </p:nvGraphicFramePr>
        <p:xfrm>
          <a:off x="207032" y="1271848"/>
          <a:ext cx="7461849" cy="1531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2" descr="C:\Documents and Settings\Free User\My Documents\My Pictures\der.png"/>
          <p:cNvPicPr>
            <a:picLocks noChangeAspect="1" noChangeArrowheads="1"/>
          </p:cNvPicPr>
          <p:nvPr/>
        </p:nvPicPr>
        <p:blipFill rotWithShape="1">
          <a:blip r:embed="rId7" cstate="print"/>
          <a:srcRect l="1382" t="3195" r="1779" b="1154"/>
          <a:stretch/>
        </p:blipFill>
        <p:spPr bwMode="auto">
          <a:xfrm>
            <a:off x="7379894" y="434767"/>
            <a:ext cx="4536061" cy="286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>
          <a:xfrm>
            <a:off x="2415396" y="2139351"/>
            <a:ext cx="603849" cy="8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557404" y="1919082"/>
            <a:ext cx="517585" cy="2202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Head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074989" y="1720073"/>
            <a:ext cx="508959" cy="19900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Neck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773728" y="1664808"/>
            <a:ext cx="508958" cy="189871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Body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851670" y="1435913"/>
            <a:ext cx="509677" cy="228895"/>
          </a:xfrm>
          <a:prstGeom prst="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Tail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891178" y="2156603"/>
            <a:ext cx="586596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36031" y="2156603"/>
            <a:ext cx="603849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59260" y="2147977"/>
            <a:ext cx="465827" cy="0"/>
          </a:xfrm>
          <a:prstGeom prst="line">
            <a:avLst/>
          </a:prstGeom>
          <a:ln w="28575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966158" y="3407432"/>
            <a:ext cx="4908431" cy="328666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Head</a:t>
            </a:r>
          </a:p>
          <a:p>
            <a:pPr marL="342900" indent="-3429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</a:rPr>
              <a:t>Disc shaped, lies within the concavity of the </a:t>
            </a:r>
            <a:r>
              <a:rPr lang="en-US" sz="2000" dirty="0">
                <a:solidFill>
                  <a:srgbClr val="C00000"/>
                </a:solidFill>
              </a:rPr>
              <a:t>duodenum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pPr marL="342900" indent="-3429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</a:rPr>
              <a:t>Related to the 2</a:t>
            </a:r>
            <a:r>
              <a:rPr lang="en-US" sz="2000" baseline="30000" dirty="0">
                <a:solidFill>
                  <a:schemeClr val="tx1"/>
                </a:solidFill>
              </a:rPr>
              <a:t>nd</a:t>
            </a:r>
            <a:r>
              <a:rPr lang="en-US" sz="2000" dirty="0">
                <a:solidFill>
                  <a:schemeClr val="tx1"/>
                </a:solidFill>
              </a:rPr>
              <a:t> and 3</a:t>
            </a:r>
            <a:r>
              <a:rPr lang="en-US" sz="2000" baseline="30000" dirty="0">
                <a:solidFill>
                  <a:schemeClr val="tx1"/>
                </a:solidFill>
              </a:rPr>
              <a:t>rd</a:t>
            </a:r>
            <a:r>
              <a:rPr lang="en-US" sz="2000" dirty="0">
                <a:solidFill>
                  <a:schemeClr val="tx1"/>
                </a:solidFill>
              </a:rPr>
              <a:t> portions of the duodenum on the right &amp;  continues with the neck on the left.</a:t>
            </a:r>
          </a:p>
          <a:p>
            <a:pPr marL="342900" indent="-3429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</a:rPr>
              <a:t>Includes uncinate process (part extending to the left behind the </a:t>
            </a:r>
            <a:r>
              <a:rPr lang="en-US" sz="2000" b="1" dirty="0">
                <a:solidFill>
                  <a:schemeClr val="tx1"/>
                </a:solidFill>
              </a:rPr>
              <a:t>superior mesenteric </a:t>
            </a:r>
            <a:r>
              <a:rPr lang="en-US" sz="2000" dirty="0">
                <a:solidFill>
                  <a:schemeClr val="tx1"/>
                </a:solidFill>
              </a:rPr>
              <a:t>vessels </a:t>
            </a:r>
            <a:r>
              <a:rPr lang="en-US" sz="1800" dirty="0">
                <a:solidFill>
                  <a:srgbClr val="92D050"/>
                </a:solidFill>
              </a:rPr>
              <a:t>which descend anterior to it</a:t>
            </a:r>
            <a:r>
              <a:rPr lang="en-US" sz="2000" dirty="0">
                <a:solidFill>
                  <a:schemeClr val="tx1"/>
                </a:solidFill>
              </a:rPr>
              <a:t>).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20773" y="3407432"/>
            <a:ext cx="4908431" cy="328666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Neck</a:t>
            </a:r>
          </a:p>
          <a:p>
            <a:pPr marL="342900" indent="-3429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</a:rPr>
              <a:t>The constricted portion connecting the head &amp; body.</a:t>
            </a:r>
          </a:p>
          <a:p>
            <a:pPr marL="342900" indent="-3429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</a:rPr>
              <a:t>Lies in front of origin of </a:t>
            </a:r>
            <a:r>
              <a:rPr lang="en-US" sz="2000" b="1" dirty="0">
                <a:solidFill>
                  <a:schemeClr val="tx1"/>
                </a:solidFill>
              </a:rPr>
              <a:t>superior mesenteric </a:t>
            </a:r>
            <a:r>
              <a:rPr lang="en-US" sz="2000" dirty="0">
                <a:solidFill>
                  <a:schemeClr val="tx1"/>
                </a:solidFill>
              </a:rPr>
              <a:t>artery and the confluence </a:t>
            </a:r>
            <a:r>
              <a:rPr lang="en-US" sz="1600" dirty="0">
                <a:solidFill>
                  <a:srgbClr val="92D050"/>
                </a:solidFill>
              </a:rPr>
              <a:t>(the formation) </a:t>
            </a:r>
            <a:r>
              <a:rPr lang="en-US" sz="2000" dirty="0">
                <a:solidFill>
                  <a:schemeClr val="tx1"/>
                </a:solidFill>
              </a:rPr>
              <a:t>of the portal vein.</a:t>
            </a:r>
          </a:p>
          <a:p>
            <a:pPr marL="342900" indent="-3429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</a:rPr>
              <a:t>Its antero-superior surface supports </a:t>
            </a:r>
            <a:r>
              <a:rPr lang="en-US" sz="1100" dirty="0">
                <a:solidFill>
                  <a:srgbClr val="92D050"/>
                </a:solidFill>
              </a:rPr>
              <a:t>(</a:t>
            </a:r>
            <a:r>
              <a:rPr lang="en-GB" sz="1100" dirty="0" err="1">
                <a:solidFill>
                  <a:srgbClr val="92D050"/>
                </a:solidFill>
              </a:rPr>
              <a:t>يكون</a:t>
            </a:r>
            <a:r>
              <a:rPr lang="en-GB" sz="1100" dirty="0">
                <a:solidFill>
                  <a:srgbClr val="92D050"/>
                </a:solidFill>
              </a:rPr>
              <a:t> </a:t>
            </a:r>
            <a:r>
              <a:rPr lang="ar-AE" sz="1100" dirty="0">
                <a:solidFill>
                  <a:srgbClr val="92D050"/>
                </a:solidFill>
              </a:rPr>
              <a:t>ت</a:t>
            </a:r>
            <a:r>
              <a:rPr lang="en-GB" sz="1100" dirty="0">
                <a:solidFill>
                  <a:srgbClr val="92D050"/>
                </a:solidFill>
              </a:rPr>
              <a:t>ح</a:t>
            </a:r>
            <a:r>
              <a:rPr lang="ar-AE" sz="1100" dirty="0">
                <a:solidFill>
                  <a:srgbClr val="92D050"/>
                </a:solidFill>
              </a:rPr>
              <a:t>ت</a:t>
            </a:r>
            <a:r>
              <a:rPr lang="en-GB" sz="1100" dirty="0">
                <a:solidFill>
                  <a:srgbClr val="92D050"/>
                </a:solidFill>
              </a:rPr>
              <a:t>ه</a:t>
            </a:r>
            <a:r>
              <a:rPr lang="ar-AE" sz="1100" dirty="0">
                <a:solidFill>
                  <a:srgbClr val="92D050"/>
                </a:solidFill>
              </a:rPr>
              <a:t>ا</a:t>
            </a:r>
            <a:r>
              <a:rPr lang="en-US" sz="1100" dirty="0">
                <a:solidFill>
                  <a:srgbClr val="92D050"/>
                </a:solidFill>
              </a:rPr>
              <a:t>)</a:t>
            </a:r>
            <a:r>
              <a:rPr lang="en-US" sz="500" dirty="0">
                <a:solidFill>
                  <a:srgbClr val="92D050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the pylorus of the stomach .</a:t>
            </a:r>
          </a:p>
          <a:p>
            <a:pPr marL="342900" indent="-34290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</a:rPr>
              <a:t>The superior mesenteric vessels emerge from its inferior border.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557404" y="2928668"/>
            <a:ext cx="772064" cy="35368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uncinate process</a:t>
            </a:r>
            <a:endParaRPr lang="en-US" sz="12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330444" y="5661736"/>
            <a:ext cx="1728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708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endocrinediseases.org/neuroendocrine/img/pic_abdominal_anatomy.jpg"/>
          <p:cNvPicPr>
            <a:picLocks noChangeAspect="1" noChangeArrowheads="1"/>
          </p:cNvPicPr>
          <p:nvPr/>
        </p:nvPicPr>
        <p:blipFill>
          <a:blip r:embed="rId2" cstate="print"/>
          <a:srcRect l="13218" r="10639" b="20971"/>
          <a:stretch>
            <a:fillRect/>
          </a:stretch>
        </p:blipFill>
        <p:spPr bwMode="auto">
          <a:xfrm>
            <a:off x="546454" y="3654634"/>
            <a:ext cx="2232992" cy="161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ser\My Documents\pituit.gland(2)\scan002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</a:blip>
          <a:srcRect l="1818"/>
          <a:stretch>
            <a:fillRect/>
          </a:stretch>
        </p:blipFill>
        <p:spPr>
          <a:xfrm>
            <a:off x="9242992" y="3654634"/>
            <a:ext cx="2724301" cy="1767402"/>
          </a:xfrm>
          <a:prstGeom prst="rect">
            <a:avLst/>
          </a:prstGeom>
        </p:spPr>
      </p:pic>
      <p:pic>
        <p:nvPicPr>
          <p:cNvPr id="13" name="Picture 4" descr="http://www.kestrelstudio.com/portfolio/medical-illustration/anatomical/images/duodenum-pancreas-ant-thumb.jpg"/>
          <p:cNvPicPr>
            <a:picLocks noChangeAspect="1" noChangeArrowheads="1"/>
          </p:cNvPicPr>
          <p:nvPr/>
        </p:nvPicPr>
        <p:blipFill>
          <a:blip r:embed="rId4" cstate="print"/>
          <a:srcRect t="12000" b="12000"/>
          <a:stretch>
            <a:fillRect/>
          </a:stretch>
        </p:blipFill>
        <p:spPr bwMode="auto">
          <a:xfrm>
            <a:off x="9442863" y="5438078"/>
            <a:ext cx="2324561" cy="135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1BC64AF-96C8-4D08-8CC3-A3FE359DD98F}"/>
              </a:ext>
            </a:extLst>
          </p:cNvPr>
          <p:cNvSpPr txBox="1">
            <a:spLocks/>
          </p:cNvSpPr>
          <p:nvPr/>
        </p:nvSpPr>
        <p:spPr>
          <a:xfrm>
            <a:off x="741802" y="257075"/>
            <a:ext cx="10515600" cy="8164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n w="0"/>
              </a:rPr>
              <a:t>Pancreas</a:t>
            </a:r>
            <a:endParaRPr lang="en-US" sz="4000" b="1" dirty="0"/>
          </a:p>
        </p:txBody>
      </p:sp>
      <p:pic>
        <p:nvPicPr>
          <p:cNvPr id="15" name="Picture 2" descr="C:\Documents and Settings\Free User\My Documents\My Pictures\der.png">
            <a:extLst>
              <a:ext uri="{FF2B5EF4-FFF2-40B4-BE49-F238E27FC236}">
                <a16:creationId xmlns:a16="http://schemas.microsoft.com/office/drawing/2014/main" id="{16DD37D2-21B0-4A0B-A2A6-4E77BC912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382" t="3195" r="1779" b="1154"/>
          <a:stretch/>
        </p:blipFill>
        <p:spPr bwMode="auto">
          <a:xfrm>
            <a:off x="8443548" y="616335"/>
            <a:ext cx="3573828" cy="286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32338E62-C1C3-49FB-8F0B-DA2BC9995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193670"/>
              </p:ext>
            </p:extLst>
          </p:nvPr>
        </p:nvGraphicFramePr>
        <p:xfrm>
          <a:off x="2925312" y="3654634"/>
          <a:ext cx="6221896" cy="2816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2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9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528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Anterior relations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Posterior relations: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988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auto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Stomach separated by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lesser sac</a:t>
                      </a:r>
                    </a:p>
                    <a:p>
                      <a:pPr marL="342900" marR="0" lvl="0" indent="-342900" algn="l" defTabSz="914400" rtl="0" eaLnBrk="0" fontAlgn="auto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Transverse colon &amp; transverse mesocolon</a:t>
                      </a:r>
                    </a:p>
                    <a:p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9F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auto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Bile duct, portal &amp; splenic veins, inferior vena cava, aorta  &amp; origin of superior mesenteric artery</a:t>
                      </a:r>
                    </a:p>
                    <a:p>
                      <a:pPr marL="342900" marR="0" lvl="0" indent="-342900" algn="l" defTabSz="914400" rtl="0" eaLnBrk="0" fontAlgn="auto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Left psoas muscle, left adrenal gland, left renal vessels &amp; upper 1/3</a:t>
                      </a:r>
                      <a:r>
                        <a:rPr kumimoji="0" lang="en-US" sz="1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of left kidney</a:t>
                      </a:r>
                    </a:p>
                    <a:p>
                      <a:pPr marL="342900" marR="0" lvl="0" indent="-342900" algn="l" defTabSz="914400" rtl="0" eaLnBrk="0" fontAlgn="auto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Hilum of the spleen.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5DE427C1-48AA-4790-8D46-E4CD5A7707B3}"/>
              </a:ext>
            </a:extLst>
          </p:cNvPr>
          <p:cNvGrpSpPr/>
          <p:nvPr/>
        </p:nvGrpSpPr>
        <p:grpSpPr>
          <a:xfrm>
            <a:off x="546454" y="5296639"/>
            <a:ext cx="2472762" cy="1291976"/>
            <a:chOff x="546454" y="5296639"/>
            <a:chExt cx="2472762" cy="1291976"/>
          </a:xfrm>
        </p:grpSpPr>
        <p:pic>
          <p:nvPicPr>
            <p:cNvPr id="1026" name="Picture 2" descr="Image result for lesser and greater sac">
              <a:extLst>
                <a:ext uri="{FF2B5EF4-FFF2-40B4-BE49-F238E27FC236}">
                  <a16:creationId xmlns:a16="http://schemas.microsoft.com/office/drawing/2014/main" id="{1AD98FDD-D1D0-4C3E-8CCA-52372F167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54" y="5296639"/>
              <a:ext cx="2232992" cy="1291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74FBC7-968A-478E-AD8C-1DBF91F0D468}"/>
                </a:ext>
              </a:extLst>
            </p:cNvPr>
            <p:cNvSpPr txBox="1"/>
            <p:nvPr/>
          </p:nvSpPr>
          <p:spPr>
            <a:xfrm>
              <a:off x="2080681" y="6244961"/>
              <a:ext cx="9385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6A3A015-3445-421D-A253-F0218FE2A631}"/>
              </a:ext>
            </a:extLst>
          </p:cNvPr>
          <p:cNvSpPr/>
          <p:nvPr/>
        </p:nvSpPr>
        <p:spPr>
          <a:xfrm>
            <a:off x="741802" y="1041377"/>
            <a:ext cx="3174363" cy="2307788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</a:rPr>
              <a:t>Body 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/>
            </a:pPr>
            <a:r>
              <a:rPr lang="en-US" sz="1800" kern="1200" dirty="0">
                <a:solidFill>
                  <a:prstClr val="black"/>
                </a:solidFill>
              </a:rPr>
              <a:t>It runs upward and to the left.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/>
            </a:pPr>
            <a:r>
              <a:rPr lang="en-US" sz="1800" kern="1200" dirty="0">
                <a:solidFill>
                  <a:prstClr val="black"/>
                </a:solidFill>
              </a:rPr>
              <a:t>It is triangular in cross section.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/>
            </a:pPr>
            <a:r>
              <a:rPr lang="en-US" sz="1800" kern="1200" dirty="0">
                <a:solidFill>
                  <a:prstClr val="black"/>
                </a:solidFill>
              </a:rPr>
              <a:t>The </a:t>
            </a:r>
            <a:r>
              <a:rPr lang="en-US" sz="1800" b="1" kern="1200" dirty="0">
                <a:solidFill>
                  <a:prstClr val="black"/>
                </a:solidFill>
              </a:rPr>
              <a:t>splenic</a:t>
            </a:r>
            <a:r>
              <a:rPr lang="en-US" sz="1800" kern="1200" dirty="0">
                <a:solidFill>
                  <a:prstClr val="black"/>
                </a:solidFill>
              </a:rPr>
              <a:t> </a:t>
            </a:r>
            <a:r>
              <a:rPr lang="en-US" sz="1800" b="1" kern="1200" dirty="0">
                <a:solidFill>
                  <a:prstClr val="black"/>
                </a:solidFill>
              </a:rPr>
              <a:t>vein</a:t>
            </a:r>
            <a:r>
              <a:rPr lang="en-US" sz="1800" kern="1200" dirty="0">
                <a:solidFill>
                  <a:prstClr val="black"/>
                </a:solidFill>
              </a:rPr>
              <a:t> is embedded in its posterior surface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B56B9A-9839-455D-AA8E-4011308C6F9B}"/>
              </a:ext>
            </a:extLst>
          </p:cNvPr>
          <p:cNvSpPr/>
          <p:nvPr/>
        </p:nvSpPr>
        <p:spPr>
          <a:xfrm>
            <a:off x="4054297" y="1036731"/>
            <a:ext cx="4083406" cy="2312434"/>
          </a:xfrm>
          <a:prstGeom prst="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</a:rPr>
              <a:t>Tail  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/>
            </a:pPr>
            <a:r>
              <a:rPr lang="en-GB" sz="1800" kern="1200" dirty="0">
                <a:solidFill>
                  <a:prstClr val="black"/>
                </a:solidFill>
              </a:rPr>
              <a:t>Narrow, short segment, ending at the </a:t>
            </a:r>
            <a:r>
              <a:rPr lang="en-GB" sz="1800" b="1" kern="1200" dirty="0">
                <a:solidFill>
                  <a:prstClr val="black"/>
                </a:solidFill>
              </a:rPr>
              <a:t>splenic hilum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/>
            </a:pPr>
            <a:r>
              <a:rPr lang="en-GB" sz="1800" kern="1200" dirty="0">
                <a:solidFill>
                  <a:prstClr val="black"/>
                </a:solidFill>
              </a:rPr>
              <a:t>Lies in the </a:t>
            </a:r>
            <a:r>
              <a:rPr lang="en-GB" sz="1800" b="1" kern="1200" dirty="0" err="1">
                <a:solidFill>
                  <a:prstClr val="black"/>
                </a:solidFill>
              </a:rPr>
              <a:t>splenicorenal</a:t>
            </a:r>
            <a:r>
              <a:rPr lang="en-GB" sz="1800" b="1" kern="1200" dirty="0">
                <a:solidFill>
                  <a:prstClr val="black"/>
                </a:solidFill>
              </a:rPr>
              <a:t> ligament </a:t>
            </a:r>
            <a:r>
              <a:rPr lang="en-GB" sz="1800" kern="1200" dirty="0">
                <a:solidFill>
                  <a:prstClr val="black"/>
                </a:solidFill>
              </a:rPr>
              <a:t>(may get injured during splenectomy), at the level of the </a:t>
            </a:r>
            <a:r>
              <a:rPr lang="en-GB" sz="1800" b="1" kern="1200" dirty="0">
                <a:solidFill>
                  <a:srgbClr val="C00000"/>
                </a:solidFill>
              </a:rPr>
              <a:t>T12</a:t>
            </a:r>
            <a:r>
              <a:rPr lang="en-GB" sz="1800" kern="1200" dirty="0">
                <a:solidFill>
                  <a:srgbClr val="C00000"/>
                </a:solidFill>
              </a:rPr>
              <a:t> vertebra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/>
            </a:pPr>
            <a:r>
              <a:rPr lang="en-GB" sz="1800" kern="1200" dirty="0">
                <a:solidFill>
                  <a:prstClr val="black"/>
                </a:solidFill>
              </a:rPr>
              <a:t>Anteriorly, related to splenic flexure of colon.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F40E994-8118-4C54-AA8A-E19C13E2ABCC}"/>
              </a:ext>
            </a:extLst>
          </p:cNvPr>
          <p:cNvCxnSpPr/>
          <p:nvPr/>
        </p:nvCxnSpPr>
        <p:spPr>
          <a:xfrm>
            <a:off x="4412974" y="1931626"/>
            <a:ext cx="1260000" cy="0"/>
          </a:xfrm>
          <a:prstGeom prst="straightConnector1">
            <a:avLst/>
          </a:prstGeom>
          <a:ln w="28575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719C80-8027-421C-ACA9-7F5987E7A0D0}"/>
              </a:ext>
            </a:extLst>
          </p:cNvPr>
          <p:cNvCxnSpPr>
            <a:cxnSpLocks/>
          </p:cNvCxnSpPr>
          <p:nvPr/>
        </p:nvCxnSpPr>
        <p:spPr>
          <a:xfrm flipH="1" flipV="1">
            <a:off x="11583124" y="1639957"/>
            <a:ext cx="184300" cy="1083365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721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Free User\My Documents\My Pictures\zaxs.jpg"/>
          <p:cNvPicPr>
            <a:picLocks noChangeAspect="1" noChangeArrowheads="1"/>
          </p:cNvPicPr>
          <p:nvPr/>
        </p:nvPicPr>
        <p:blipFill>
          <a:blip r:embed="rId2" cstate="print"/>
          <a:srcRect b="5438"/>
          <a:stretch>
            <a:fillRect/>
          </a:stretch>
        </p:blipFill>
        <p:spPr bwMode="auto">
          <a:xfrm>
            <a:off x="8584720" y="1465416"/>
            <a:ext cx="3044262" cy="230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8642" y="3985652"/>
            <a:ext cx="11757645" cy="1699531"/>
          </a:xfrm>
          <a:ln w="28575">
            <a:solidFill>
              <a:schemeClr val="accent4"/>
            </a:solidFill>
          </a:ln>
        </p:spPr>
        <p:txBody>
          <a:bodyPr>
            <a:noAutofit/>
          </a:bodyPr>
          <a:lstStyle/>
          <a:p>
            <a:pPr marL="0" lvl="0" indent="0" eaLnBrk="0" hangingPunct="0">
              <a:spcBef>
                <a:spcPct val="20000"/>
              </a:spcBef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Main duct </a:t>
            </a:r>
            <a:r>
              <a:rPr lang="en-US" sz="2000" b="1" dirty="0">
                <a:solidFill>
                  <a:prstClr val="black"/>
                </a:solidFill>
              </a:rPr>
              <a:t>(of </a:t>
            </a:r>
            <a:r>
              <a:rPr lang="en-US" sz="2000" b="1" dirty="0" err="1">
                <a:solidFill>
                  <a:srgbClr val="FF0000"/>
                </a:solidFill>
              </a:rPr>
              <a:t>Wirsung</a:t>
            </a:r>
            <a:r>
              <a:rPr lang="en-US" sz="2000" b="1" dirty="0">
                <a:solidFill>
                  <a:prstClr val="black"/>
                </a:solidFill>
              </a:rPr>
              <a:t>): </a:t>
            </a:r>
            <a:r>
              <a:rPr lang="en-US" sz="2000" dirty="0">
                <a:solidFill>
                  <a:prstClr val="black"/>
                </a:solidFill>
              </a:rPr>
              <a:t>runs the entire length of pancreas beginning from </a:t>
            </a:r>
            <a:r>
              <a:rPr lang="en-US" sz="2000" dirty="0"/>
              <a:t>the tail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</a:p>
          <a:p>
            <a:pPr marL="357188" lvl="1" indent="-268288"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It receives many tributaries from tail, body, neck, inferior portion of head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rgbClr val="92D050"/>
                </a:solidFill>
              </a:rPr>
              <a:t>(except superior portion)</a:t>
            </a:r>
            <a:r>
              <a:rPr lang="en-US" sz="2000" dirty="0">
                <a:solidFill>
                  <a:srgbClr val="92D050"/>
                </a:solidFill>
              </a:rPr>
              <a:t> </a:t>
            </a:r>
            <a:r>
              <a:rPr lang="en-US" sz="2000" dirty="0"/>
              <a:t>&amp; uncinate process.</a:t>
            </a:r>
          </a:p>
          <a:p>
            <a:pPr marL="357188" lvl="1" indent="-268288"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Joins common bile duct &amp; together they open into a small </a:t>
            </a:r>
            <a:r>
              <a:rPr lang="en-US" sz="2000" dirty="0" err="1">
                <a:solidFill>
                  <a:srgbClr val="FF0000"/>
                </a:solidFill>
              </a:rPr>
              <a:t>hepatopancreatic</a:t>
            </a:r>
            <a:r>
              <a:rPr lang="en-US" sz="2000" dirty="0">
                <a:solidFill>
                  <a:srgbClr val="FF0000"/>
                </a:solidFill>
              </a:rPr>
              <a:t> ampulla (Ampulla of </a:t>
            </a:r>
            <a:r>
              <a:rPr lang="en-US" sz="2000" dirty="0" err="1">
                <a:solidFill>
                  <a:srgbClr val="FF0000"/>
                </a:solidFill>
              </a:rPr>
              <a:t>Vater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r>
              <a:rPr lang="en-US" sz="2000" dirty="0"/>
              <a:t>in the duodenal wall</a:t>
            </a:r>
          </a:p>
          <a:p>
            <a:pPr marL="357188" lvl="1" indent="-268288"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The ampulla opens into the lumen of the duodenum by means of a </a:t>
            </a:r>
            <a:r>
              <a:rPr lang="en-US" sz="2000" dirty="0">
                <a:solidFill>
                  <a:srgbClr val="FF0000"/>
                </a:solidFill>
              </a:rPr>
              <a:t>small Papilla, (Major duodenal papilla). </a:t>
            </a:r>
            <a:endParaRPr lang="en-US" sz="2000" dirty="0">
              <a:solidFill>
                <a:prstClr val="black"/>
              </a:solidFill>
            </a:endParaRPr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9" t="59304" r="4951" b="11840"/>
          <a:stretch/>
        </p:blipFill>
        <p:spPr>
          <a:xfrm>
            <a:off x="447261" y="1663182"/>
            <a:ext cx="2947917" cy="197892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1498140" y="2795947"/>
            <a:ext cx="2361062" cy="366782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95178" y="2821399"/>
            <a:ext cx="1073276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Hepato-pancreatic ampulla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911286" y="1602470"/>
            <a:ext cx="0" cy="1050175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11286" y="1602470"/>
            <a:ext cx="368489" cy="1560259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292A823E-05B0-40A1-ADAF-676AE767B9FC}"/>
              </a:ext>
            </a:extLst>
          </p:cNvPr>
          <p:cNvGrpSpPr/>
          <p:nvPr/>
        </p:nvGrpSpPr>
        <p:grpSpPr>
          <a:xfrm>
            <a:off x="4580660" y="1408435"/>
            <a:ext cx="3626514" cy="2256146"/>
            <a:chOff x="6421842" y="-695741"/>
            <a:chExt cx="3651914" cy="2883090"/>
          </a:xfrm>
        </p:grpSpPr>
        <p:pic>
          <p:nvPicPr>
            <p:cNvPr id="7" name="Picture 2" descr="C:\Documents and Settings\Free User\My Documents\My Pictures\Image483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1842" y="-695741"/>
              <a:ext cx="3651914" cy="2883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8912377" y="629822"/>
              <a:ext cx="1161379" cy="22138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Tail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8488100" y="4269776"/>
            <a:ext cx="432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AF97B0C5-D138-4779-BE8E-478D5B06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61" y="1563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n w="0"/>
              </a:rPr>
              <a:t>Pancreas</a:t>
            </a:r>
            <a:r>
              <a:rPr lang="en-US" sz="3600" b="1" dirty="0">
                <a:ln w="0"/>
              </a:rPr>
              <a:t/>
            </a:r>
            <a:br>
              <a:rPr lang="en-US" sz="3600" b="1" dirty="0">
                <a:ln w="0"/>
              </a:rPr>
            </a:br>
            <a:r>
              <a:rPr lang="en-US" sz="3200" b="1" dirty="0">
                <a:ln w="0"/>
              </a:rPr>
              <a:t>Pancreatic Duct</a:t>
            </a:r>
            <a:endParaRPr lang="en-US" sz="36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270D2B-6D2A-45D2-AB8B-1A4E3CAF2723}"/>
              </a:ext>
            </a:extLst>
          </p:cNvPr>
          <p:cNvSpPr/>
          <p:nvPr/>
        </p:nvSpPr>
        <p:spPr>
          <a:xfrm>
            <a:off x="278642" y="5826299"/>
            <a:ext cx="11757645" cy="769441"/>
          </a:xfrm>
          <a:prstGeom prst="rect">
            <a:avLst/>
          </a:prstGeom>
          <a:ln w="28575">
            <a:solidFill>
              <a:srgbClr val="FF99CC"/>
            </a:solidFill>
          </a:ln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defRPr/>
            </a:pPr>
            <a:r>
              <a:rPr lang="en-US" sz="20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Accessory duct (of Santorini) </a:t>
            </a:r>
            <a:r>
              <a:rPr lang="en-US" sz="20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drains superior portion of the head</a:t>
            </a:r>
          </a:p>
          <a:p>
            <a:pPr marL="357188" lvl="1" indent="-268288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It empties separately into </a:t>
            </a:r>
            <a:r>
              <a:rPr lang="en-US" sz="20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2000" kern="1200" baseline="300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nd</a:t>
            </a:r>
            <a:r>
              <a:rPr lang="en-US" sz="20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portion of duodenum at (minor duodenal papilla)</a:t>
            </a:r>
            <a:endParaRPr lang="en-US" sz="2000" kern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430650-6A3D-44EC-8C2F-3B90908FD027}"/>
              </a:ext>
            </a:extLst>
          </p:cNvPr>
          <p:cNvCxnSpPr/>
          <p:nvPr/>
        </p:nvCxnSpPr>
        <p:spPr>
          <a:xfrm>
            <a:off x="6738813" y="4977263"/>
            <a:ext cx="270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0885" y="1344388"/>
            <a:ext cx="21830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Major duodenal papilla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2354F-64D8-445D-8A0D-BA85755474BB}"/>
              </a:ext>
            </a:extLst>
          </p:cNvPr>
          <p:cNvSpPr/>
          <p:nvPr/>
        </p:nvSpPr>
        <p:spPr>
          <a:xfrm>
            <a:off x="6341165" y="1856139"/>
            <a:ext cx="914400" cy="9193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5A37B3-4238-4BD5-ACC4-18CE23A59DEE}"/>
              </a:ext>
            </a:extLst>
          </p:cNvPr>
          <p:cNvSpPr/>
          <p:nvPr/>
        </p:nvSpPr>
        <p:spPr>
          <a:xfrm>
            <a:off x="10021956" y="2086043"/>
            <a:ext cx="1258757" cy="120444"/>
          </a:xfrm>
          <a:prstGeom prst="rect">
            <a:avLst/>
          </a:prstGeom>
          <a:noFill/>
          <a:ln w="28575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63B1B5-E442-4FF9-ADE2-016F864BEB45}"/>
              </a:ext>
            </a:extLst>
          </p:cNvPr>
          <p:cNvSpPr/>
          <p:nvPr/>
        </p:nvSpPr>
        <p:spPr>
          <a:xfrm>
            <a:off x="10823513" y="2729468"/>
            <a:ext cx="805469" cy="26220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F3FABD-8DBE-496E-A794-18F04A8C71BB}"/>
              </a:ext>
            </a:extLst>
          </p:cNvPr>
          <p:cNvSpPr/>
          <p:nvPr/>
        </p:nvSpPr>
        <p:spPr>
          <a:xfrm>
            <a:off x="8584721" y="2759285"/>
            <a:ext cx="489706" cy="403444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332D153-69FC-4394-9388-20A9498182B4}"/>
              </a:ext>
            </a:extLst>
          </p:cNvPr>
          <p:cNvCxnSpPr/>
          <p:nvPr/>
        </p:nvCxnSpPr>
        <p:spPr>
          <a:xfrm>
            <a:off x="6420761" y="6496140"/>
            <a:ext cx="2412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0D6B85-3669-45D2-9FD1-80313973A47D}"/>
              </a:ext>
            </a:extLst>
          </p:cNvPr>
          <p:cNvCxnSpPr/>
          <p:nvPr/>
        </p:nvCxnSpPr>
        <p:spPr>
          <a:xfrm>
            <a:off x="9144083" y="5600175"/>
            <a:ext cx="2412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EAAB382-4663-4398-99DE-C7D1B3923FF8}"/>
              </a:ext>
            </a:extLst>
          </p:cNvPr>
          <p:cNvSpPr/>
          <p:nvPr/>
        </p:nvSpPr>
        <p:spPr>
          <a:xfrm>
            <a:off x="8584721" y="3286943"/>
            <a:ext cx="489706" cy="31691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542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864" y="1564228"/>
            <a:ext cx="5439770" cy="2412000"/>
          </a:xfrm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algn="ctr">
              <a:buNone/>
              <a:defRPr/>
            </a:pPr>
            <a:r>
              <a:rPr lang="en-US" sz="2200" b="1" i="1" dirty="0"/>
              <a:t>Arteries</a:t>
            </a:r>
            <a:endParaRPr lang="en-US" sz="2600" b="1" i="1" dirty="0"/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u="sng" dirty="0"/>
              <a:t>Head &amp; neck</a:t>
            </a:r>
            <a:r>
              <a:rPr lang="en-US" sz="2000" dirty="0"/>
              <a:t>: Supplied by branches from: </a:t>
            </a:r>
          </a:p>
          <a:p>
            <a:pPr marL="536575" lvl="1" indent="-179388">
              <a:defRPr/>
            </a:pPr>
            <a:r>
              <a:rPr lang="en-US" sz="2000" dirty="0"/>
              <a:t>Celiac trunk through 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Superior </a:t>
            </a:r>
            <a:r>
              <a:rPr lang="en-US" sz="2000" b="1" dirty="0" err="1">
                <a:solidFill>
                  <a:srgbClr val="FF0000"/>
                </a:solidFill>
                <a:sym typeface="Wingdings" pitchFamily="2" charset="2"/>
              </a:rPr>
              <a:t>pancreatico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-duodenal artery</a:t>
            </a:r>
          </a:p>
          <a:p>
            <a:pPr marL="536575" lvl="1" indent="-179388">
              <a:defRPr/>
            </a:pPr>
            <a:r>
              <a:rPr lang="en-US" sz="2000" dirty="0"/>
              <a:t>Superior mesenteric artery through</a:t>
            </a:r>
            <a:r>
              <a:rPr lang="en-US" sz="2000" b="1" dirty="0">
                <a:sym typeface="Wingdings" pitchFamily="2" charset="2"/>
              </a:rPr>
              <a:t> 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Inferior </a:t>
            </a:r>
            <a:r>
              <a:rPr lang="en-US" sz="2000" b="1" dirty="0" err="1">
                <a:solidFill>
                  <a:srgbClr val="FF0000"/>
                </a:solidFill>
                <a:sym typeface="Wingdings" pitchFamily="2" charset="2"/>
              </a:rPr>
              <a:t>pancreatico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-duodenal artery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u="sng" dirty="0"/>
              <a:t>Body and tail</a:t>
            </a:r>
            <a:r>
              <a:rPr lang="en-US" sz="2000" dirty="0"/>
              <a:t>: Supplied by Splenic artery through  8-10 branches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2881" y="1564228"/>
            <a:ext cx="5543710" cy="2412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lvl="0" indent="-342900" algn="ctr" eaLnBrk="0" hangingPunct="0">
              <a:defRPr/>
            </a:pPr>
            <a:r>
              <a:rPr lang="en-US" sz="2000" b="1" i="1" kern="1200" dirty="0">
                <a:solidFill>
                  <a:schemeClr val="tx1"/>
                </a:solidFill>
                <a:latin typeface="+mn-lt"/>
              </a:rPr>
              <a:t>Veins</a:t>
            </a:r>
            <a:endParaRPr lang="en-US" sz="2400" b="1" i="1" kern="1200" dirty="0">
              <a:solidFill>
                <a:schemeClr val="tx1"/>
              </a:solidFill>
              <a:latin typeface="+mn-lt"/>
            </a:endParaRPr>
          </a:p>
          <a:p>
            <a:pPr marL="342900" lvl="0" indent="-342900" eaLnBrk="0" hangingPunct="0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Head &amp; neck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: Drained by anterior and posterior venous arcades that form the </a:t>
            </a:r>
            <a:r>
              <a:rPr lang="en-US" sz="1900" b="1" kern="1200" dirty="0">
                <a:solidFill>
                  <a:srgbClr val="0070C0"/>
                </a:solidFill>
                <a:latin typeface="+mn-lt"/>
              </a:rPr>
              <a:t>superior &amp; inferior pancreaticoduodenal veins 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which follow the corresponding arteries.</a:t>
            </a:r>
          </a:p>
          <a:p>
            <a:pPr marL="342900" lvl="0" indent="-342900" eaLnBrk="0" hangingPunct="0"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Body and tail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: Drained by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splenic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vein, which is a tributary of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portal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vein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CE9C7A5-44B7-466A-8615-0144B8367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429" y="23866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n w="0"/>
              </a:rPr>
              <a:t>Pancreas</a:t>
            </a:r>
            <a:r>
              <a:rPr lang="en-US" sz="3600" b="1" dirty="0">
                <a:ln w="0"/>
              </a:rPr>
              <a:t/>
            </a:r>
            <a:br>
              <a:rPr lang="en-US" sz="3600" b="1" dirty="0">
                <a:ln w="0"/>
              </a:rPr>
            </a:br>
            <a:r>
              <a:rPr lang="en-US" sz="3200" b="1" dirty="0">
                <a:ln w="0"/>
              </a:rPr>
              <a:t>Blood Supply</a:t>
            </a:r>
            <a:endParaRPr lang="en-US" sz="3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A48A72-CC04-4233-9C20-E988B6C2F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486" y="4032285"/>
            <a:ext cx="4496500" cy="2832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12731B-24D8-4150-AD0B-070279FCE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15" y="4149386"/>
            <a:ext cx="5000085" cy="25985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C5CD6D-FF22-43F0-BC9D-0AE678A0BF9C}"/>
              </a:ext>
            </a:extLst>
          </p:cNvPr>
          <p:cNvSpPr txBox="1"/>
          <p:nvPr/>
        </p:nvSpPr>
        <p:spPr>
          <a:xfrm>
            <a:off x="783582" y="5234339"/>
            <a:ext cx="1361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+mn-lt"/>
              </a:rPr>
              <a:t>The superior and </a:t>
            </a:r>
            <a:r>
              <a:rPr lang="en-GB" dirty="0" err="1">
                <a:solidFill>
                  <a:srgbClr val="92D050"/>
                </a:solidFill>
                <a:latin typeface="+mn-lt"/>
              </a:rPr>
              <a:t>inferio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dirty="0" err="1">
                <a:solidFill>
                  <a:srgbClr val="92D050"/>
                </a:solidFill>
                <a:latin typeface="+mn-lt"/>
              </a:rPr>
              <a:t>pancreatico</a:t>
            </a:r>
            <a:r>
              <a:rPr lang="en-GB" dirty="0">
                <a:solidFill>
                  <a:srgbClr val="92D050"/>
                </a:solidFill>
                <a:latin typeface="+mn-lt"/>
              </a:rPr>
              <a:t>-duodenal arteries anastomose</a:t>
            </a:r>
          </a:p>
        </p:txBody>
      </p:sp>
    </p:spTree>
    <p:extLst>
      <p:ext uri="{BB962C8B-B14F-4D97-AF65-F5344CB8AC3E}">
        <p14:creationId xmlns:p14="http://schemas.microsoft.com/office/powerpoint/2010/main" val="295274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408007-6A1A-491D-B48D-D6C227A48175}"/>
              </a:ext>
            </a:extLst>
          </p:cNvPr>
          <p:cNvSpPr/>
          <p:nvPr/>
        </p:nvSpPr>
        <p:spPr>
          <a:xfrm>
            <a:off x="730428" y="1549227"/>
            <a:ext cx="5816600" cy="1736732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en-US" sz="2000" b="1" i="1" dirty="0">
                <a:solidFill>
                  <a:schemeClr val="tx1"/>
                </a:solidFill>
              </a:rPr>
              <a:t>Lymphatic Drainage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</a:rPr>
              <a:t>Rich network that drains into </a:t>
            </a:r>
            <a:r>
              <a:rPr lang="en-US" sz="2000" b="1" dirty="0">
                <a:solidFill>
                  <a:schemeClr val="tx1"/>
                </a:solidFill>
              </a:rPr>
              <a:t>pyloric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b="1" dirty="0">
                <a:solidFill>
                  <a:schemeClr val="tx1"/>
                </a:solidFill>
              </a:rPr>
              <a:t>hepatic</a:t>
            </a:r>
            <a:r>
              <a:rPr lang="en-US" sz="2000" dirty="0">
                <a:solidFill>
                  <a:schemeClr val="tx1"/>
                </a:solidFill>
              </a:rPr>
              <a:t> and </a:t>
            </a:r>
            <a:r>
              <a:rPr lang="en-US" sz="2000" b="1" dirty="0">
                <a:solidFill>
                  <a:schemeClr val="tx1"/>
                </a:solidFill>
              </a:rPr>
              <a:t>splenic</a:t>
            </a:r>
            <a:r>
              <a:rPr lang="en-US" sz="2000" dirty="0">
                <a:solidFill>
                  <a:schemeClr val="tx1"/>
                </a:solidFill>
              </a:rPr>
              <a:t> nodes</a:t>
            </a: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</a:rPr>
              <a:t>Ultimately the efferent vessels drain into the </a:t>
            </a:r>
            <a:r>
              <a:rPr lang="en-US" sz="2000" b="1" dirty="0">
                <a:solidFill>
                  <a:schemeClr val="tx1"/>
                </a:solidFill>
              </a:rPr>
              <a:t>celiac</a:t>
            </a:r>
            <a:r>
              <a:rPr lang="en-US" sz="2000" dirty="0">
                <a:solidFill>
                  <a:schemeClr val="tx1"/>
                </a:solidFill>
              </a:rPr>
              <a:t> &amp; </a:t>
            </a:r>
            <a:r>
              <a:rPr lang="en-US" sz="2000" b="1" dirty="0">
                <a:solidFill>
                  <a:schemeClr val="tx1"/>
                </a:solidFill>
              </a:rPr>
              <a:t>superior mesenteric </a:t>
            </a:r>
            <a:r>
              <a:rPr lang="en-US" sz="2000" dirty="0">
                <a:solidFill>
                  <a:schemeClr val="tx1"/>
                </a:solidFill>
              </a:rPr>
              <a:t>lymph nodes.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6CEE0E-E312-46B3-BB0A-8E1CBF8B7DCF}"/>
              </a:ext>
            </a:extLst>
          </p:cNvPr>
          <p:cNvGrpSpPr/>
          <p:nvPr/>
        </p:nvGrpSpPr>
        <p:grpSpPr>
          <a:xfrm>
            <a:off x="7131296" y="431562"/>
            <a:ext cx="4330276" cy="2235329"/>
            <a:chOff x="8061009" y="-653946"/>
            <a:chExt cx="3622991" cy="28829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13090" r="5048"/>
            <a:stretch/>
          </p:blipFill>
          <p:spPr>
            <a:xfrm>
              <a:off x="8061009" y="-653946"/>
              <a:ext cx="3622991" cy="28829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388188" y="1579066"/>
              <a:ext cx="612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</a:p>
          </p:txBody>
        </p:sp>
      </p:grp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4236476" y="2204247"/>
            <a:ext cx="684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72978" y="2214147"/>
            <a:ext cx="75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28978" y="2790929"/>
            <a:ext cx="596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390828" y="3119341"/>
            <a:ext cx="216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62228" y="2511042"/>
            <a:ext cx="720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F981C3BF-B06C-4763-BAD8-ADC9DBC44FAD}"/>
              </a:ext>
            </a:extLst>
          </p:cNvPr>
          <p:cNvSpPr txBox="1">
            <a:spLocks/>
          </p:cNvSpPr>
          <p:nvPr/>
        </p:nvSpPr>
        <p:spPr>
          <a:xfrm>
            <a:off x="711623" y="466977"/>
            <a:ext cx="10515600" cy="8590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n w="0"/>
              </a:rPr>
              <a:t>Pancreas</a:t>
            </a:r>
            <a:endParaRPr lang="en-US" sz="360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F8E7E8-8946-4EEB-80EC-A33D1E720A42}"/>
              </a:ext>
            </a:extLst>
          </p:cNvPr>
          <p:cNvSpPr/>
          <p:nvPr/>
        </p:nvSpPr>
        <p:spPr>
          <a:xfrm>
            <a:off x="730429" y="3568797"/>
            <a:ext cx="5816600" cy="2371732"/>
          </a:xfrm>
          <a:prstGeom prst="rect">
            <a:avLst/>
          </a:prstGeom>
          <a:solidFill>
            <a:schemeClr val="bg1"/>
          </a:solidFill>
          <a:ln w="28575">
            <a:solidFill>
              <a:srgbClr val="FFE5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en-US" sz="2000" b="1" i="1" dirty="0">
                <a:solidFill>
                  <a:schemeClr val="tx1"/>
                </a:solidFill>
              </a:rPr>
              <a:t>Innervation:</a:t>
            </a: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en-US" sz="2000" u="sng" dirty="0">
                <a:solidFill>
                  <a:schemeClr val="tx1"/>
                </a:solidFill>
              </a:rPr>
              <a:t>Sympathetic</a:t>
            </a:r>
            <a:r>
              <a:rPr lang="en-US" sz="2000" dirty="0">
                <a:solidFill>
                  <a:schemeClr val="tx1"/>
                </a:solidFill>
              </a:rPr>
              <a:t> fibers from the </a:t>
            </a:r>
            <a:r>
              <a:rPr lang="en-US" sz="2000" b="1" dirty="0">
                <a:solidFill>
                  <a:schemeClr val="tx1"/>
                </a:solidFill>
              </a:rPr>
              <a:t>thoracic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splanchnic</a:t>
            </a:r>
            <a:r>
              <a:rPr lang="en-US" sz="2000" dirty="0">
                <a:solidFill>
                  <a:schemeClr val="tx1"/>
                </a:solidFill>
              </a:rPr>
              <a:t> nerves. (Sympathetic fibers have a predominantly </a:t>
            </a:r>
            <a:r>
              <a:rPr lang="en-US" sz="2000" dirty="0">
                <a:solidFill>
                  <a:srgbClr val="C00000"/>
                </a:solidFill>
              </a:rPr>
              <a:t>inhibitory</a:t>
            </a:r>
            <a:r>
              <a:rPr lang="en-US" sz="2000" dirty="0">
                <a:solidFill>
                  <a:schemeClr val="tx1"/>
                </a:solidFill>
              </a:rPr>
              <a:t> effect.)</a:t>
            </a: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en-US" sz="2000" u="sng" dirty="0">
                <a:solidFill>
                  <a:schemeClr val="tx1"/>
                </a:solidFill>
              </a:rPr>
              <a:t>Parasympathetic</a:t>
            </a:r>
            <a:r>
              <a:rPr lang="en-US" sz="2000" dirty="0">
                <a:solidFill>
                  <a:schemeClr val="tx1"/>
                </a:solidFill>
              </a:rPr>
              <a:t> fibers from the </a:t>
            </a:r>
            <a:r>
              <a:rPr lang="en-US" sz="2000" b="1" dirty="0" err="1">
                <a:solidFill>
                  <a:schemeClr val="tx1"/>
                </a:solidFill>
              </a:rPr>
              <a:t>vagus</a:t>
            </a:r>
            <a:r>
              <a:rPr lang="en-US" sz="2000" dirty="0">
                <a:solidFill>
                  <a:schemeClr val="tx1"/>
                </a:solidFill>
              </a:rPr>
              <a:t>. (Parasympathetic fibers </a:t>
            </a:r>
            <a:r>
              <a:rPr lang="en-US" sz="2000" dirty="0">
                <a:solidFill>
                  <a:srgbClr val="C00000"/>
                </a:solidFill>
              </a:rPr>
              <a:t>stimulate</a:t>
            </a:r>
            <a:r>
              <a:rPr lang="en-US" sz="2000" dirty="0">
                <a:solidFill>
                  <a:schemeClr val="tx1"/>
                </a:solidFill>
              </a:rPr>
              <a:t> both exocrine and endocrine secretions)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0AA14-7F3F-43E3-B1D3-BA80A2A27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236" y="2854526"/>
            <a:ext cx="5122824" cy="328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83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6071" y="482997"/>
            <a:ext cx="6752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Biliary system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54162" y="2232424"/>
            <a:ext cx="79527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Bile is secreted by the liver cells at a constant rate of about </a:t>
            </a:r>
            <a:r>
              <a:rPr lang="en-US" sz="2000" b="1" dirty="0">
                <a:latin typeface="+mn-lt"/>
              </a:rPr>
              <a:t>40 </a:t>
            </a:r>
            <a:r>
              <a:rPr lang="en-US" sz="2000" dirty="0">
                <a:latin typeface="+mn-lt"/>
              </a:rPr>
              <a:t>ml/hour. When digestion is not taking place, the bile is </a:t>
            </a:r>
            <a:r>
              <a:rPr lang="en-US" sz="2000" u="sng" dirty="0">
                <a:latin typeface="+mn-lt"/>
              </a:rPr>
              <a:t>stored</a:t>
            </a:r>
            <a:r>
              <a:rPr lang="en-US" sz="2000" dirty="0">
                <a:latin typeface="+mn-lt"/>
              </a:rPr>
              <a:t> and </a:t>
            </a:r>
            <a:r>
              <a:rPr lang="en-US" sz="2000" u="sng" dirty="0">
                <a:latin typeface="+mn-lt"/>
              </a:rPr>
              <a:t>concentrated</a:t>
            </a:r>
            <a:r>
              <a:rPr lang="en-US" sz="2000" dirty="0">
                <a:latin typeface="+mn-lt"/>
              </a:rPr>
              <a:t> in the </a:t>
            </a:r>
            <a:r>
              <a:rPr lang="en-US" sz="2000" u="sng" dirty="0">
                <a:latin typeface="+mn-lt"/>
              </a:rPr>
              <a:t>gallbladder</a:t>
            </a:r>
            <a:r>
              <a:rPr lang="en-US" sz="2000" dirty="0">
                <a:latin typeface="+mn-lt"/>
              </a:rPr>
              <a:t>; later, it is delivered to the duodenum.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163" y="1205191"/>
            <a:ext cx="7483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The biliary system consists of the ducts and organs (liver, gallbladder, &amp; bile ducts) that are involved in the </a:t>
            </a:r>
            <a:r>
              <a:rPr lang="en-US" sz="2000" b="1" dirty="0">
                <a:latin typeface="+mn-lt"/>
              </a:rPr>
              <a:t>production</a:t>
            </a:r>
            <a:r>
              <a:rPr lang="en-US" sz="2000" dirty="0">
                <a:latin typeface="+mn-lt"/>
              </a:rPr>
              <a:t>, </a:t>
            </a:r>
            <a:r>
              <a:rPr lang="en-US" sz="2000" b="1" dirty="0">
                <a:latin typeface="+mn-lt"/>
              </a:rPr>
              <a:t>storage</a:t>
            </a:r>
            <a:r>
              <a:rPr lang="en-US" sz="2000" dirty="0">
                <a:latin typeface="+mn-lt"/>
              </a:rPr>
              <a:t> &amp; </a:t>
            </a:r>
            <a:r>
              <a:rPr lang="en-US" sz="2000" b="1" dirty="0">
                <a:latin typeface="+mn-lt"/>
              </a:rPr>
              <a:t>transportation </a:t>
            </a:r>
            <a:r>
              <a:rPr lang="en-US" sz="2000" dirty="0">
                <a:latin typeface="+mn-lt"/>
              </a:rPr>
              <a:t>of bile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respectively.</a:t>
            </a:r>
          </a:p>
        </p:txBody>
      </p:sp>
      <p:pic>
        <p:nvPicPr>
          <p:cNvPr id="16" name="Picture 3" descr="C:\Documents and Settings\Free User\My Documents\My Pictures\1926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676861" y="3694559"/>
            <a:ext cx="3325746" cy="2909897"/>
          </a:xfr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8408007-6A1A-491D-B48D-D6C227A48175}"/>
              </a:ext>
            </a:extLst>
          </p:cNvPr>
          <p:cNvSpPr/>
          <p:nvPr/>
        </p:nvSpPr>
        <p:spPr>
          <a:xfrm>
            <a:off x="696748" y="3604079"/>
            <a:ext cx="4749179" cy="30908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defRPr/>
            </a:pPr>
            <a:r>
              <a:rPr lang="en-US" sz="2000" dirty="0">
                <a:solidFill>
                  <a:schemeClr val="tx1"/>
                </a:solidFill>
              </a:rPr>
              <a:t>The bile ducts consist of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Bile canaliculi  </a:t>
            </a:r>
            <a:r>
              <a:rPr lang="en-US" dirty="0">
                <a:solidFill>
                  <a:srgbClr val="92D050"/>
                </a:solidFill>
              </a:rPr>
              <a:t>(between the liver sacs)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Interlobular ducts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Intrahepatic ducts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Right and left hepatic ducts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Common hepatic duct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Cystic duct (From GB)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tx1"/>
                </a:solidFill>
              </a:rPr>
              <a:t>Common bile duct </a:t>
            </a:r>
            <a:r>
              <a:rPr lang="en-US" sz="2000" dirty="0">
                <a:solidFill>
                  <a:schemeClr val="tx1"/>
                </a:solidFill>
              </a:rPr>
              <a:t>(Bile duct)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EAAE30-659C-441C-87DE-4B10F0E8AA0F}"/>
              </a:ext>
            </a:extLst>
          </p:cNvPr>
          <p:cNvCxnSpPr/>
          <p:nvPr/>
        </p:nvCxnSpPr>
        <p:spPr>
          <a:xfrm>
            <a:off x="886551" y="1855078"/>
            <a:ext cx="1116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ECC9DE-D4A3-4713-8A6F-2808DA31F849}"/>
              </a:ext>
            </a:extLst>
          </p:cNvPr>
          <p:cNvCxnSpPr/>
          <p:nvPr/>
        </p:nvCxnSpPr>
        <p:spPr>
          <a:xfrm>
            <a:off x="6265029" y="1506864"/>
            <a:ext cx="432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22D8EB-BA81-4EB5-9A14-D8989C440DA3}"/>
              </a:ext>
            </a:extLst>
          </p:cNvPr>
          <p:cNvCxnSpPr/>
          <p:nvPr/>
        </p:nvCxnSpPr>
        <p:spPr>
          <a:xfrm>
            <a:off x="2408648" y="1846764"/>
            <a:ext cx="1008000" cy="0"/>
          </a:xfrm>
          <a:prstGeom prst="line">
            <a:avLst/>
          </a:prstGeom>
          <a:ln w="28575">
            <a:solidFill>
              <a:srgbClr val="FFE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C9B599B-9380-469F-8046-FDAB70C444AB}"/>
              </a:ext>
            </a:extLst>
          </p:cNvPr>
          <p:cNvGrpSpPr/>
          <p:nvPr/>
        </p:nvGrpSpPr>
        <p:grpSpPr>
          <a:xfrm>
            <a:off x="8478078" y="548844"/>
            <a:ext cx="3524529" cy="2880156"/>
            <a:chOff x="8264185" y="125656"/>
            <a:chExt cx="3927815" cy="2880156"/>
          </a:xfrm>
        </p:grpSpPr>
        <p:pic>
          <p:nvPicPr>
            <p:cNvPr id="20" name="Picture 2" descr="C:\Documents and Settings\Free User\My Documents\My Pictures\ei_0054.gif">
              <a:extLst>
                <a:ext uri="{FF2B5EF4-FFF2-40B4-BE49-F238E27FC236}">
                  <a16:creationId xmlns:a16="http://schemas.microsoft.com/office/drawing/2014/main" id="{8D6D5F61-CD93-42B3-9B65-D027F1B57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8276768" y="125656"/>
              <a:ext cx="3915232" cy="28801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شكل بيضاوي 14">
              <a:extLst>
                <a:ext uri="{FF2B5EF4-FFF2-40B4-BE49-F238E27FC236}">
                  <a16:creationId xmlns:a16="http://schemas.microsoft.com/office/drawing/2014/main" id="{57AF989D-D53D-41AE-AECD-1CDC8BF4B2F3}"/>
                </a:ext>
              </a:extLst>
            </p:cNvPr>
            <p:cNvSpPr/>
            <p:nvPr/>
          </p:nvSpPr>
          <p:spPr>
            <a:xfrm>
              <a:off x="8362950" y="786285"/>
              <a:ext cx="692150" cy="40751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شكل بيضاوي 14">
              <a:extLst>
                <a:ext uri="{FF2B5EF4-FFF2-40B4-BE49-F238E27FC236}">
                  <a16:creationId xmlns:a16="http://schemas.microsoft.com/office/drawing/2014/main" id="{B8DB47F7-E83A-4533-9540-CF887859F670}"/>
                </a:ext>
              </a:extLst>
            </p:cNvPr>
            <p:cNvSpPr/>
            <p:nvPr/>
          </p:nvSpPr>
          <p:spPr>
            <a:xfrm>
              <a:off x="8264185" y="1336908"/>
              <a:ext cx="769029" cy="3968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شكل بيضاوي 14">
              <a:extLst>
                <a:ext uri="{FF2B5EF4-FFF2-40B4-BE49-F238E27FC236}">
                  <a16:creationId xmlns:a16="http://schemas.microsoft.com/office/drawing/2014/main" id="{3CC63977-0B5E-4FC8-B300-C425542424D6}"/>
                </a:ext>
              </a:extLst>
            </p:cNvPr>
            <p:cNvSpPr/>
            <p:nvPr/>
          </p:nvSpPr>
          <p:spPr>
            <a:xfrm>
              <a:off x="8362950" y="2301849"/>
              <a:ext cx="1054100" cy="454051"/>
            </a:xfrm>
            <a:prstGeom prst="ellipse">
              <a:avLst/>
            </a:prstGeom>
            <a:solidFill>
              <a:srgbClr val="FFE521"/>
            </a:solidFill>
            <a:ln>
              <a:solidFill>
                <a:srgbClr val="FFE521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20BA5A-CA88-43D6-B0A1-DB01E45BE83E}"/>
              </a:ext>
            </a:extLst>
          </p:cNvPr>
          <p:cNvCxnSpPr/>
          <p:nvPr/>
        </p:nvCxnSpPr>
        <p:spPr>
          <a:xfrm>
            <a:off x="4502426" y="4482548"/>
            <a:ext cx="0" cy="203142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68FE1AB-C2FE-48E7-92FE-EF7E71937B30}"/>
              </a:ext>
            </a:extLst>
          </p:cNvPr>
          <p:cNvSpPr txBox="1"/>
          <p:nvPr/>
        </p:nvSpPr>
        <p:spPr>
          <a:xfrm>
            <a:off x="4737753" y="4836541"/>
            <a:ext cx="708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92D050"/>
                </a:solidFill>
                <a:latin typeface="+mn-lt"/>
              </a:rPr>
              <a:t>Join and form larger ducts</a:t>
            </a:r>
          </a:p>
        </p:txBody>
      </p:sp>
      <p:pic>
        <p:nvPicPr>
          <p:cNvPr id="4098" name="Picture 2" descr="Fig 1.1 - Overview of the biliary tree.">
            <a:extLst>
              <a:ext uri="{FF2B5EF4-FFF2-40B4-BE49-F238E27FC236}">
                <a16:creationId xmlns:a16="http://schemas.microsoft.com/office/drawing/2014/main" id="{3C9110D5-224C-4AB7-B71F-C92E426DB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594" y="3694559"/>
            <a:ext cx="2886484" cy="270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FED2DC2-F88A-44AF-AB45-0EEFC68695A0}"/>
              </a:ext>
            </a:extLst>
          </p:cNvPr>
          <p:cNvSpPr txBox="1"/>
          <p:nvPr/>
        </p:nvSpPr>
        <p:spPr>
          <a:xfrm>
            <a:off x="7468353" y="6137893"/>
            <a:ext cx="93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 </a:t>
            </a:r>
          </a:p>
        </p:txBody>
      </p:sp>
    </p:spTree>
    <p:extLst>
      <p:ext uri="{BB962C8B-B14F-4D97-AF65-F5344CB8AC3E}">
        <p14:creationId xmlns:p14="http://schemas.microsoft.com/office/powerpoint/2010/main" val="1879777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D746560-6C8E-4372-A805-28BA346883A3}" vid="{2AE29DC9-2567-485E-890C-97E7A5470336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 2</Template>
  <TotalTime>471</TotalTime>
  <Words>2272</Words>
  <Application>Microsoft Office PowerPoint</Application>
  <PresentationFormat>Widescreen</PresentationFormat>
  <Paragraphs>270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Wingdings</vt:lpstr>
      <vt:lpstr>Office Theme</vt:lpstr>
      <vt:lpstr>Pancreas and Biliary System </vt:lpstr>
      <vt:lpstr>Objectives</vt:lpstr>
      <vt:lpstr>Pancreas Location</vt:lpstr>
      <vt:lpstr>Pancreas</vt:lpstr>
      <vt:lpstr>PowerPoint Presentation</vt:lpstr>
      <vt:lpstr>Pancreas Pancreatic Duct</vt:lpstr>
      <vt:lpstr>Pancreas Blood Supply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Gallbladder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</dc:title>
  <dc:creator>طلال</dc:creator>
  <cp:lastModifiedBy>abdulaziz abdullah</cp:lastModifiedBy>
  <cp:revision>54</cp:revision>
  <dcterms:created xsi:type="dcterms:W3CDTF">2017-11-26T14:48:12Z</dcterms:created>
  <dcterms:modified xsi:type="dcterms:W3CDTF">2017-11-30T01:23:16Z</dcterms:modified>
</cp:coreProperties>
</file>