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5" r:id="rId1"/>
  </p:sldMasterIdLst>
  <p:notesMasterIdLst>
    <p:notesMasterId r:id="rId30"/>
  </p:notesMasterIdLst>
  <p:sldIdLst>
    <p:sldId id="308" r:id="rId2"/>
    <p:sldId id="309" r:id="rId3"/>
    <p:sldId id="310"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1" r:id="rId24"/>
    <p:sldId id="332" r:id="rId25"/>
    <p:sldId id="333" r:id="rId26"/>
    <p:sldId id="334" r:id="rId27"/>
    <p:sldId id="336" r:id="rId28"/>
    <p:sldId id="335" r:id="rId29"/>
  </p:sldIdLst>
  <p:sldSz cx="12192000" cy="6858000"/>
  <p:notesSz cx="6858000" cy="9144000"/>
  <p:embeddedFontLst>
    <p:embeddedFont>
      <p:font typeface="MS PGothic" panose="020B0600070205080204" pitchFamily="34" charset="-128"/>
      <p:regular r:id="rId31"/>
    </p:embeddedFont>
    <p:embeddedFont>
      <p:font typeface="Calibri" panose="020F0502020204030204" pitchFamily="34" charset="0"/>
      <p:regular r:id="rId32"/>
      <p:bold r:id="rId33"/>
      <p:italic r:id="rId34"/>
      <p:boldItalic r:id="rId35"/>
    </p:embeddedFont>
    <p:embeddedFont>
      <p:font typeface="新細明體" panose="02020500000000000000" pitchFamily="18" charset="-120"/>
      <p:regular r:id="rId36"/>
    </p:embeddedFont>
    <p:embeddedFont>
      <p:font typeface="Verdana" panose="020B0604030504040204" pitchFamily="34" charset="0"/>
      <p:regular r:id="rId37"/>
      <p:bold r:id="rId38"/>
      <p:italic r:id="rId39"/>
      <p:boldItalic r:id="rId40"/>
    </p:embeddedFont>
    <p:embeddedFont>
      <p:font typeface="Tunga" panose="020B0502040204020203" pitchFamily="34" charset="0"/>
      <p:regular r:id="rId41"/>
    </p:embeddedFont>
    <p:embeddedFont>
      <p:font typeface="Calibri Light" panose="020F0302020204030204" pitchFamily="34" charset="0"/>
      <p:regular r:id="rId42"/>
      <p: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BB889D"/>
    <a:srgbClr val="CC6600"/>
    <a:srgbClr val="FF66CC"/>
    <a:srgbClr val="FED163"/>
    <a:srgbClr val="92D050"/>
    <a:srgbClr val="990099"/>
    <a:srgbClr val="EA7274"/>
    <a:srgbClr val="72BED3"/>
    <a:srgbClr val="8AB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68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1E02AB-1F96-49BB-8D1F-C8E3621F8680}" type="doc">
      <dgm:prSet loTypeId="urn:microsoft.com/office/officeart/2005/8/layout/hProcess9" loCatId="process" qsTypeId="urn:microsoft.com/office/officeart/2005/8/quickstyle/simple1" qsCatId="simple" csTypeId="urn:microsoft.com/office/officeart/2005/8/colors/accent4_3" csCatId="accent4" phldr="1"/>
      <dgm:spPr/>
    </dgm:pt>
    <dgm:pt modelId="{65BC6D56-C2E2-474A-85E5-1B649C19F173}">
      <dgm:prSet phldrT="[Text]" custT="1"/>
      <dgm:spPr/>
      <dgm:t>
        <a:bodyPr/>
        <a:lstStyle/>
        <a:p>
          <a:pPr>
            <a:buFont typeface="+mj-lt"/>
            <a:buAutoNum type="arabicPeriod"/>
          </a:pPr>
          <a:r>
            <a:rPr lang="en-GB" sz="1500" dirty="0">
              <a:solidFill>
                <a:srgbClr val="000000"/>
              </a:solidFill>
              <a:cs typeface="Arial"/>
              <a:sym typeface="Arial"/>
            </a:rPr>
            <a:t>Isolate and transfer of ICS into culture dish in culture media</a:t>
          </a:r>
          <a:endParaRPr lang="en-US" sz="1500" dirty="0">
            <a:solidFill>
              <a:schemeClr val="tx1"/>
            </a:solidFill>
          </a:endParaRPr>
        </a:p>
      </dgm:t>
    </dgm:pt>
    <dgm:pt modelId="{44063747-6092-4A94-B110-293A54B6490E}" type="parTrans" cxnId="{D6B7BFDD-0194-4273-BAC7-6552312B6ED2}">
      <dgm:prSet/>
      <dgm:spPr/>
      <dgm:t>
        <a:bodyPr/>
        <a:lstStyle/>
        <a:p>
          <a:endParaRPr lang="en-US" sz="1500">
            <a:solidFill>
              <a:schemeClr val="tx1"/>
            </a:solidFill>
          </a:endParaRPr>
        </a:p>
      </dgm:t>
    </dgm:pt>
    <dgm:pt modelId="{D5DCB01F-4418-4248-A381-32355BCCBBC0}" type="sibTrans" cxnId="{D6B7BFDD-0194-4273-BAC7-6552312B6ED2}">
      <dgm:prSet/>
      <dgm:spPr/>
      <dgm:t>
        <a:bodyPr/>
        <a:lstStyle/>
        <a:p>
          <a:endParaRPr lang="en-US" sz="1500">
            <a:solidFill>
              <a:schemeClr val="tx1"/>
            </a:solidFill>
          </a:endParaRPr>
        </a:p>
      </dgm:t>
    </dgm:pt>
    <dgm:pt modelId="{AC7FAA1C-6A24-42E0-872F-016BC1EEADED}">
      <dgm:prSet phldrT="[Text]" custT="1"/>
      <dgm:spPr/>
      <dgm:t>
        <a:bodyPr/>
        <a:lstStyle/>
        <a:p>
          <a:pPr>
            <a:buFont typeface="+mj-lt"/>
            <a:buAutoNum type="arabicPeriod"/>
          </a:pPr>
          <a:r>
            <a:rPr lang="en-GB" sz="1500" dirty="0">
              <a:solidFill>
                <a:srgbClr val="000000"/>
              </a:solidFill>
              <a:cs typeface="Arial"/>
              <a:sym typeface="Arial"/>
            </a:rPr>
            <a:t>Culture at 37c and 5% CO2</a:t>
          </a:r>
          <a:endParaRPr lang="en-US" sz="1500" dirty="0">
            <a:solidFill>
              <a:schemeClr val="tx1"/>
            </a:solidFill>
          </a:endParaRPr>
        </a:p>
      </dgm:t>
    </dgm:pt>
    <dgm:pt modelId="{FFC8F603-F742-4D28-B898-CE6C8866CE1B}" type="parTrans" cxnId="{E799FACC-080B-40CA-B365-2FD90FD2112D}">
      <dgm:prSet/>
      <dgm:spPr/>
      <dgm:t>
        <a:bodyPr/>
        <a:lstStyle/>
        <a:p>
          <a:endParaRPr lang="en-US" sz="1500">
            <a:solidFill>
              <a:schemeClr val="tx1"/>
            </a:solidFill>
          </a:endParaRPr>
        </a:p>
      </dgm:t>
    </dgm:pt>
    <dgm:pt modelId="{5CF210CF-17EA-4710-B7A7-AEA541F523EC}" type="sibTrans" cxnId="{E799FACC-080B-40CA-B365-2FD90FD2112D}">
      <dgm:prSet/>
      <dgm:spPr/>
      <dgm:t>
        <a:bodyPr/>
        <a:lstStyle/>
        <a:p>
          <a:endParaRPr lang="en-US" sz="1500">
            <a:solidFill>
              <a:schemeClr val="tx1"/>
            </a:solidFill>
          </a:endParaRPr>
        </a:p>
      </dgm:t>
    </dgm:pt>
    <dgm:pt modelId="{85E1F50C-DDBA-4444-9E5D-1E174B0DC508}">
      <dgm:prSet phldrT="[Text]" custT="1"/>
      <dgm:spPr/>
      <dgm:t>
        <a:bodyPr/>
        <a:lstStyle/>
        <a:p>
          <a:pPr>
            <a:buFont typeface="+mj-lt"/>
            <a:buAutoNum type="arabicPeriod"/>
          </a:pPr>
          <a:r>
            <a:rPr lang="en-GB" sz="1500" dirty="0">
              <a:solidFill>
                <a:srgbClr val="000000"/>
              </a:solidFill>
              <a:cs typeface="Arial"/>
              <a:sym typeface="Arial"/>
            </a:rPr>
            <a:t>Inner surface of culture dish is coated with inactivated MEF*s as a feeder layer: provides sticky surface for attachment and release nutrients</a:t>
          </a:r>
          <a:endParaRPr lang="en-US" sz="1500" dirty="0">
            <a:solidFill>
              <a:schemeClr val="tx1"/>
            </a:solidFill>
          </a:endParaRPr>
        </a:p>
      </dgm:t>
    </dgm:pt>
    <dgm:pt modelId="{F123B27D-0E44-4726-966B-7364834E9D59}" type="parTrans" cxnId="{88613726-9D9F-4F1D-81F8-CC207925624A}">
      <dgm:prSet/>
      <dgm:spPr/>
      <dgm:t>
        <a:bodyPr/>
        <a:lstStyle/>
        <a:p>
          <a:endParaRPr lang="en-US" sz="1500">
            <a:solidFill>
              <a:schemeClr val="tx1"/>
            </a:solidFill>
          </a:endParaRPr>
        </a:p>
      </dgm:t>
    </dgm:pt>
    <dgm:pt modelId="{2DF24A7F-49C8-40C7-A9FA-2899D6FE564B}" type="sibTrans" cxnId="{88613726-9D9F-4F1D-81F8-CC207925624A}">
      <dgm:prSet/>
      <dgm:spPr/>
      <dgm:t>
        <a:bodyPr/>
        <a:lstStyle/>
        <a:p>
          <a:endParaRPr lang="en-US" sz="1500">
            <a:solidFill>
              <a:schemeClr val="tx1"/>
            </a:solidFill>
          </a:endParaRPr>
        </a:p>
      </dgm:t>
    </dgm:pt>
    <dgm:pt modelId="{1A08E32C-3233-49FD-A804-79E6580B0A7F}">
      <dgm:prSet phldrT="[Text]" custT="1"/>
      <dgm:spPr/>
      <dgm:t>
        <a:bodyPr/>
        <a:lstStyle/>
        <a:p>
          <a:pPr>
            <a:buFont typeface="+mj-lt"/>
            <a:buAutoNum type="arabicPeriod" startAt="4"/>
          </a:pPr>
          <a:r>
            <a:rPr lang="en-GB" sz="1500" dirty="0">
              <a:solidFill>
                <a:srgbClr val="000000"/>
              </a:solidFill>
              <a:cs typeface="Arial"/>
              <a:sym typeface="Arial"/>
            </a:rPr>
            <a:t>Cells divide and spread over the dish</a:t>
          </a:r>
          <a:endParaRPr lang="en-US" sz="1500" dirty="0">
            <a:solidFill>
              <a:schemeClr val="tx1"/>
            </a:solidFill>
          </a:endParaRPr>
        </a:p>
      </dgm:t>
    </dgm:pt>
    <dgm:pt modelId="{24A7DC02-ED65-44E8-9B6F-64790177D41D}" type="parTrans" cxnId="{8AD4E100-95FB-4A97-9548-E97F4035C3EF}">
      <dgm:prSet/>
      <dgm:spPr/>
      <dgm:t>
        <a:bodyPr/>
        <a:lstStyle/>
        <a:p>
          <a:endParaRPr lang="en-US" sz="1500"/>
        </a:p>
      </dgm:t>
    </dgm:pt>
    <dgm:pt modelId="{324F2020-D06C-4007-AABD-72D57672EB71}" type="sibTrans" cxnId="{8AD4E100-95FB-4A97-9548-E97F4035C3EF}">
      <dgm:prSet/>
      <dgm:spPr/>
      <dgm:t>
        <a:bodyPr/>
        <a:lstStyle/>
        <a:p>
          <a:endParaRPr lang="en-US" sz="1500"/>
        </a:p>
      </dgm:t>
    </dgm:pt>
    <dgm:pt modelId="{D1419671-C3D4-4E4A-A72B-906FA15D95F9}">
      <dgm:prSet phldrT="[Text]" custT="1"/>
      <dgm:spPr/>
      <dgm:t>
        <a:bodyPr/>
        <a:lstStyle/>
        <a:p>
          <a:pPr>
            <a:buFont typeface="+mj-lt"/>
            <a:buAutoNum type="arabicPeriod" startAt="4"/>
          </a:pPr>
          <a:r>
            <a:rPr lang="en-GB" sz="1500">
              <a:solidFill>
                <a:srgbClr val="000000"/>
              </a:solidFill>
              <a:cs typeface="Arial"/>
              <a:sym typeface="Arial"/>
            </a:rPr>
            <a:t>ESCs are removed gently and plated into several different culture plates.</a:t>
          </a:r>
          <a:endParaRPr lang="en-US" sz="1500" dirty="0">
            <a:solidFill>
              <a:schemeClr val="tx1"/>
            </a:solidFill>
          </a:endParaRPr>
        </a:p>
      </dgm:t>
    </dgm:pt>
    <dgm:pt modelId="{AE3688B5-8DCF-4EB5-99F3-86BE29EFE51C}" type="parTrans" cxnId="{6C981B8D-1BC8-47F9-B4AF-00EFC8C9B08A}">
      <dgm:prSet/>
      <dgm:spPr/>
      <dgm:t>
        <a:bodyPr/>
        <a:lstStyle/>
        <a:p>
          <a:endParaRPr lang="en-US" sz="1500"/>
        </a:p>
      </dgm:t>
    </dgm:pt>
    <dgm:pt modelId="{4AB896DD-3212-4AE5-A4BE-64856BF07BF2}" type="sibTrans" cxnId="{6C981B8D-1BC8-47F9-B4AF-00EFC8C9B08A}">
      <dgm:prSet/>
      <dgm:spPr/>
      <dgm:t>
        <a:bodyPr/>
        <a:lstStyle/>
        <a:p>
          <a:endParaRPr lang="en-US" sz="1500"/>
        </a:p>
      </dgm:t>
    </dgm:pt>
    <dgm:pt modelId="{01B39F0E-1C88-40AD-B105-D48B4B7765CE}" type="pres">
      <dgm:prSet presAssocID="{231E02AB-1F96-49BB-8D1F-C8E3621F8680}" presName="CompostProcess" presStyleCnt="0">
        <dgm:presLayoutVars>
          <dgm:dir/>
          <dgm:resizeHandles val="exact"/>
        </dgm:presLayoutVars>
      </dgm:prSet>
      <dgm:spPr/>
    </dgm:pt>
    <dgm:pt modelId="{8B0280F1-10FB-4E9A-933B-36475F5C26A3}" type="pres">
      <dgm:prSet presAssocID="{231E02AB-1F96-49BB-8D1F-C8E3621F8680}" presName="arrow" presStyleLbl="bgShp" presStyleIdx="0" presStyleCnt="1" custLinFactNeighborY="-531"/>
      <dgm:spPr/>
    </dgm:pt>
    <dgm:pt modelId="{270C1EFD-4C3F-4683-93CA-0A637FC7BB55}" type="pres">
      <dgm:prSet presAssocID="{231E02AB-1F96-49BB-8D1F-C8E3621F8680}" presName="linearProcess" presStyleCnt="0"/>
      <dgm:spPr/>
    </dgm:pt>
    <dgm:pt modelId="{81E2EF98-68C7-49C5-B40E-0C04C5EEACAC}" type="pres">
      <dgm:prSet presAssocID="{65BC6D56-C2E2-474A-85E5-1B649C19F173}" presName="textNode" presStyleLbl="node1" presStyleIdx="0" presStyleCnt="5">
        <dgm:presLayoutVars>
          <dgm:bulletEnabled val="1"/>
        </dgm:presLayoutVars>
      </dgm:prSet>
      <dgm:spPr/>
    </dgm:pt>
    <dgm:pt modelId="{F66E0505-9507-45C1-8911-580C23C808AE}" type="pres">
      <dgm:prSet presAssocID="{D5DCB01F-4418-4248-A381-32355BCCBBC0}" presName="sibTrans" presStyleCnt="0"/>
      <dgm:spPr/>
    </dgm:pt>
    <dgm:pt modelId="{9C6F1CC6-CD9E-4B74-9F2D-CAD8191A938F}" type="pres">
      <dgm:prSet presAssocID="{AC7FAA1C-6A24-42E0-872F-016BC1EEADED}" presName="textNode" presStyleLbl="node1" presStyleIdx="1" presStyleCnt="5" custScaleX="61145">
        <dgm:presLayoutVars>
          <dgm:bulletEnabled val="1"/>
        </dgm:presLayoutVars>
      </dgm:prSet>
      <dgm:spPr/>
    </dgm:pt>
    <dgm:pt modelId="{AE3197C2-6907-4798-8F7B-82C5378BCB3D}" type="pres">
      <dgm:prSet presAssocID="{5CF210CF-17EA-4710-B7A7-AEA541F523EC}" presName="sibTrans" presStyleCnt="0"/>
      <dgm:spPr/>
    </dgm:pt>
    <dgm:pt modelId="{67320119-6175-4245-A7C8-04E230F00587}" type="pres">
      <dgm:prSet presAssocID="{85E1F50C-DDBA-4444-9E5D-1E174B0DC508}" presName="textNode" presStyleLbl="node1" presStyleIdx="2" presStyleCnt="5" custScaleX="138272">
        <dgm:presLayoutVars>
          <dgm:bulletEnabled val="1"/>
        </dgm:presLayoutVars>
      </dgm:prSet>
      <dgm:spPr/>
    </dgm:pt>
    <dgm:pt modelId="{97E57FB7-D41E-4E6E-91FC-2AE60BDB75CB}" type="pres">
      <dgm:prSet presAssocID="{2DF24A7F-49C8-40C7-A9FA-2899D6FE564B}" presName="sibTrans" presStyleCnt="0"/>
      <dgm:spPr/>
    </dgm:pt>
    <dgm:pt modelId="{53CE95AB-9A17-42EE-818F-B9AF7339F65D}" type="pres">
      <dgm:prSet presAssocID="{1A08E32C-3233-49FD-A804-79E6580B0A7F}" presName="textNode" presStyleLbl="node1" presStyleIdx="3" presStyleCnt="5" custScaleX="52406">
        <dgm:presLayoutVars>
          <dgm:bulletEnabled val="1"/>
        </dgm:presLayoutVars>
      </dgm:prSet>
      <dgm:spPr/>
    </dgm:pt>
    <dgm:pt modelId="{7917E867-C10F-4216-953D-B1116EA5B9DD}" type="pres">
      <dgm:prSet presAssocID="{324F2020-D06C-4007-AABD-72D57672EB71}" presName="sibTrans" presStyleCnt="0"/>
      <dgm:spPr/>
    </dgm:pt>
    <dgm:pt modelId="{321BB971-AC68-4F67-ADF1-70CA6B3954D9}" type="pres">
      <dgm:prSet presAssocID="{D1419671-C3D4-4E4A-A72B-906FA15D95F9}" presName="textNode" presStyleLbl="node1" presStyleIdx="4" presStyleCnt="5">
        <dgm:presLayoutVars>
          <dgm:bulletEnabled val="1"/>
        </dgm:presLayoutVars>
      </dgm:prSet>
      <dgm:spPr/>
    </dgm:pt>
  </dgm:ptLst>
  <dgm:cxnLst>
    <dgm:cxn modelId="{8AD4E100-95FB-4A97-9548-E97F4035C3EF}" srcId="{231E02AB-1F96-49BB-8D1F-C8E3621F8680}" destId="{1A08E32C-3233-49FD-A804-79E6580B0A7F}" srcOrd="3" destOrd="0" parTransId="{24A7DC02-ED65-44E8-9B6F-64790177D41D}" sibTransId="{324F2020-D06C-4007-AABD-72D57672EB71}"/>
    <dgm:cxn modelId="{88613726-9D9F-4F1D-81F8-CC207925624A}" srcId="{231E02AB-1F96-49BB-8D1F-C8E3621F8680}" destId="{85E1F50C-DDBA-4444-9E5D-1E174B0DC508}" srcOrd="2" destOrd="0" parTransId="{F123B27D-0E44-4726-966B-7364834E9D59}" sibTransId="{2DF24A7F-49C8-40C7-A9FA-2899D6FE564B}"/>
    <dgm:cxn modelId="{21EDAA33-BE6B-4451-B518-AD3A63C71592}" type="presOf" srcId="{D1419671-C3D4-4E4A-A72B-906FA15D95F9}" destId="{321BB971-AC68-4F67-ADF1-70CA6B3954D9}" srcOrd="0" destOrd="0" presId="urn:microsoft.com/office/officeart/2005/8/layout/hProcess9"/>
    <dgm:cxn modelId="{273D8136-B365-4627-B51E-0D97808423AD}" type="presOf" srcId="{231E02AB-1F96-49BB-8D1F-C8E3621F8680}" destId="{01B39F0E-1C88-40AD-B105-D48B4B7765CE}" srcOrd="0" destOrd="0" presId="urn:microsoft.com/office/officeart/2005/8/layout/hProcess9"/>
    <dgm:cxn modelId="{A1A5D865-2F47-4E8B-BAF6-DAC7C681B2BF}" type="presOf" srcId="{AC7FAA1C-6A24-42E0-872F-016BC1EEADED}" destId="{9C6F1CC6-CD9E-4B74-9F2D-CAD8191A938F}" srcOrd="0" destOrd="0" presId="urn:microsoft.com/office/officeart/2005/8/layout/hProcess9"/>
    <dgm:cxn modelId="{6C981B8D-1BC8-47F9-B4AF-00EFC8C9B08A}" srcId="{231E02AB-1F96-49BB-8D1F-C8E3621F8680}" destId="{D1419671-C3D4-4E4A-A72B-906FA15D95F9}" srcOrd="4" destOrd="0" parTransId="{AE3688B5-8DCF-4EB5-99F3-86BE29EFE51C}" sibTransId="{4AB896DD-3212-4AE5-A4BE-64856BF07BF2}"/>
    <dgm:cxn modelId="{5C3AA696-6F60-48EE-BEB5-A87CD55CBAC4}" type="presOf" srcId="{65BC6D56-C2E2-474A-85E5-1B649C19F173}" destId="{81E2EF98-68C7-49C5-B40E-0C04C5EEACAC}" srcOrd="0" destOrd="0" presId="urn:microsoft.com/office/officeart/2005/8/layout/hProcess9"/>
    <dgm:cxn modelId="{11A86797-9E74-41FC-B7E6-D82A588AAA6A}" type="presOf" srcId="{1A08E32C-3233-49FD-A804-79E6580B0A7F}" destId="{53CE95AB-9A17-42EE-818F-B9AF7339F65D}" srcOrd="0" destOrd="0" presId="urn:microsoft.com/office/officeart/2005/8/layout/hProcess9"/>
    <dgm:cxn modelId="{E799FACC-080B-40CA-B365-2FD90FD2112D}" srcId="{231E02AB-1F96-49BB-8D1F-C8E3621F8680}" destId="{AC7FAA1C-6A24-42E0-872F-016BC1EEADED}" srcOrd="1" destOrd="0" parTransId="{FFC8F603-F742-4D28-B898-CE6C8866CE1B}" sibTransId="{5CF210CF-17EA-4710-B7A7-AEA541F523EC}"/>
    <dgm:cxn modelId="{A4E949CD-2B6E-42B0-B09B-7FDB958FF622}" type="presOf" srcId="{85E1F50C-DDBA-4444-9E5D-1E174B0DC508}" destId="{67320119-6175-4245-A7C8-04E230F00587}" srcOrd="0" destOrd="0" presId="urn:microsoft.com/office/officeart/2005/8/layout/hProcess9"/>
    <dgm:cxn modelId="{D6B7BFDD-0194-4273-BAC7-6552312B6ED2}" srcId="{231E02AB-1F96-49BB-8D1F-C8E3621F8680}" destId="{65BC6D56-C2E2-474A-85E5-1B649C19F173}" srcOrd="0" destOrd="0" parTransId="{44063747-6092-4A94-B110-293A54B6490E}" sibTransId="{D5DCB01F-4418-4248-A381-32355BCCBBC0}"/>
    <dgm:cxn modelId="{92E5C457-DD2F-4078-BC18-30719DFF8713}" type="presParOf" srcId="{01B39F0E-1C88-40AD-B105-D48B4B7765CE}" destId="{8B0280F1-10FB-4E9A-933B-36475F5C26A3}" srcOrd="0" destOrd="0" presId="urn:microsoft.com/office/officeart/2005/8/layout/hProcess9"/>
    <dgm:cxn modelId="{246E907C-A151-4076-A456-E5CBC0F71017}" type="presParOf" srcId="{01B39F0E-1C88-40AD-B105-D48B4B7765CE}" destId="{270C1EFD-4C3F-4683-93CA-0A637FC7BB55}" srcOrd="1" destOrd="0" presId="urn:microsoft.com/office/officeart/2005/8/layout/hProcess9"/>
    <dgm:cxn modelId="{BF32B776-CADB-435E-A585-01CA5DC97035}" type="presParOf" srcId="{270C1EFD-4C3F-4683-93CA-0A637FC7BB55}" destId="{81E2EF98-68C7-49C5-B40E-0C04C5EEACAC}" srcOrd="0" destOrd="0" presId="urn:microsoft.com/office/officeart/2005/8/layout/hProcess9"/>
    <dgm:cxn modelId="{997E2A06-00D1-4222-B6FE-7AA89313FEAD}" type="presParOf" srcId="{270C1EFD-4C3F-4683-93CA-0A637FC7BB55}" destId="{F66E0505-9507-45C1-8911-580C23C808AE}" srcOrd="1" destOrd="0" presId="urn:microsoft.com/office/officeart/2005/8/layout/hProcess9"/>
    <dgm:cxn modelId="{EB494B3F-C654-48B3-BDC5-D5F2FCF0C85A}" type="presParOf" srcId="{270C1EFD-4C3F-4683-93CA-0A637FC7BB55}" destId="{9C6F1CC6-CD9E-4B74-9F2D-CAD8191A938F}" srcOrd="2" destOrd="0" presId="urn:microsoft.com/office/officeart/2005/8/layout/hProcess9"/>
    <dgm:cxn modelId="{00BDF47B-1FF7-4ACE-A35A-4AF7B2606007}" type="presParOf" srcId="{270C1EFD-4C3F-4683-93CA-0A637FC7BB55}" destId="{AE3197C2-6907-4798-8F7B-82C5378BCB3D}" srcOrd="3" destOrd="0" presId="urn:microsoft.com/office/officeart/2005/8/layout/hProcess9"/>
    <dgm:cxn modelId="{2D451B43-8226-4634-B0D9-11D648BA85C5}" type="presParOf" srcId="{270C1EFD-4C3F-4683-93CA-0A637FC7BB55}" destId="{67320119-6175-4245-A7C8-04E230F00587}" srcOrd="4" destOrd="0" presId="urn:microsoft.com/office/officeart/2005/8/layout/hProcess9"/>
    <dgm:cxn modelId="{A46D0F10-AE16-43C1-8A66-CAE2C4586CE5}" type="presParOf" srcId="{270C1EFD-4C3F-4683-93CA-0A637FC7BB55}" destId="{97E57FB7-D41E-4E6E-91FC-2AE60BDB75CB}" srcOrd="5" destOrd="0" presId="urn:microsoft.com/office/officeart/2005/8/layout/hProcess9"/>
    <dgm:cxn modelId="{03579D65-7F32-416C-B48C-91A2CD13B243}" type="presParOf" srcId="{270C1EFD-4C3F-4683-93CA-0A637FC7BB55}" destId="{53CE95AB-9A17-42EE-818F-B9AF7339F65D}" srcOrd="6" destOrd="0" presId="urn:microsoft.com/office/officeart/2005/8/layout/hProcess9"/>
    <dgm:cxn modelId="{E44FCD85-2D15-4321-BB7D-225549467BEA}" type="presParOf" srcId="{270C1EFD-4C3F-4683-93CA-0A637FC7BB55}" destId="{7917E867-C10F-4216-953D-B1116EA5B9DD}" srcOrd="7" destOrd="0" presId="urn:microsoft.com/office/officeart/2005/8/layout/hProcess9"/>
    <dgm:cxn modelId="{C409D419-D5FF-40FE-8B70-6B4A0AC1A1A8}" type="presParOf" srcId="{270C1EFD-4C3F-4683-93CA-0A637FC7BB55}" destId="{321BB971-AC68-4F67-ADF1-70CA6B3954D9}"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280F1-10FB-4E9A-933B-36475F5C26A3}">
      <dsp:nvSpPr>
        <dsp:cNvPr id="0" name=""/>
        <dsp:cNvSpPr/>
      </dsp:nvSpPr>
      <dsp:spPr>
        <a:xfrm>
          <a:off x="860111" y="0"/>
          <a:ext cx="9747934" cy="2390862"/>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E2EF98-68C7-49C5-B40E-0C04C5EEACAC}">
      <dsp:nvSpPr>
        <dsp:cNvPr id="0" name=""/>
        <dsp:cNvSpPr/>
      </dsp:nvSpPr>
      <dsp:spPr>
        <a:xfrm>
          <a:off x="9565" y="717258"/>
          <a:ext cx="2260313" cy="956344"/>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GB" sz="1500" kern="1200" dirty="0">
              <a:solidFill>
                <a:srgbClr val="000000"/>
              </a:solidFill>
              <a:cs typeface="Arial"/>
              <a:sym typeface="Arial"/>
            </a:rPr>
            <a:t>Isolate and transfer of ICS into culture dish in culture media</a:t>
          </a:r>
          <a:endParaRPr lang="en-US" sz="1500" kern="1200" dirty="0">
            <a:solidFill>
              <a:schemeClr val="tx1"/>
            </a:solidFill>
          </a:endParaRPr>
        </a:p>
      </dsp:txBody>
      <dsp:txXfrm>
        <a:off x="56250" y="763943"/>
        <a:ext cx="2166943" cy="862974"/>
      </dsp:txXfrm>
    </dsp:sp>
    <dsp:sp modelId="{9C6F1CC6-CD9E-4B74-9F2D-CAD8191A938F}">
      <dsp:nvSpPr>
        <dsp:cNvPr id="0" name=""/>
        <dsp:cNvSpPr/>
      </dsp:nvSpPr>
      <dsp:spPr>
        <a:xfrm>
          <a:off x="2578981" y="717258"/>
          <a:ext cx="1382068" cy="956344"/>
        </a:xfrm>
        <a:prstGeom prst="roundRect">
          <a:avLst/>
        </a:prstGeom>
        <a:solidFill>
          <a:schemeClr val="accent4">
            <a:shade val="80000"/>
            <a:hueOff val="-48850"/>
            <a:satOff val="917"/>
            <a:lumOff val="57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GB" sz="1500" kern="1200" dirty="0">
              <a:solidFill>
                <a:srgbClr val="000000"/>
              </a:solidFill>
              <a:cs typeface="Arial"/>
              <a:sym typeface="Arial"/>
            </a:rPr>
            <a:t>Culture at 37c and 5% CO2</a:t>
          </a:r>
          <a:endParaRPr lang="en-US" sz="1500" kern="1200" dirty="0">
            <a:solidFill>
              <a:schemeClr val="tx1"/>
            </a:solidFill>
          </a:endParaRPr>
        </a:p>
      </dsp:txBody>
      <dsp:txXfrm>
        <a:off x="2625666" y="763943"/>
        <a:ext cx="1288698" cy="862974"/>
      </dsp:txXfrm>
    </dsp:sp>
    <dsp:sp modelId="{67320119-6175-4245-A7C8-04E230F00587}">
      <dsp:nvSpPr>
        <dsp:cNvPr id="0" name=""/>
        <dsp:cNvSpPr/>
      </dsp:nvSpPr>
      <dsp:spPr>
        <a:xfrm>
          <a:off x="4270153" y="717258"/>
          <a:ext cx="3125380" cy="956344"/>
        </a:xfrm>
        <a:prstGeom prst="roundRect">
          <a:avLst/>
        </a:prstGeom>
        <a:solidFill>
          <a:schemeClr val="accent4">
            <a:shade val="80000"/>
            <a:hueOff val="-97701"/>
            <a:satOff val="1834"/>
            <a:lumOff val="115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GB" sz="1500" kern="1200" dirty="0">
              <a:solidFill>
                <a:srgbClr val="000000"/>
              </a:solidFill>
              <a:cs typeface="Arial"/>
              <a:sym typeface="Arial"/>
            </a:rPr>
            <a:t>Inner surface of culture dish is coated with inactivated MEF*s as a feeder layer: provides sticky surface for attachment and release nutrients</a:t>
          </a:r>
          <a:endParaRPr lang="en-US" sz="1500" kern="1200" dirty="0">
            <a:solidFill>
              <a:schemeClr val="tx1"/>
            </a:solidFill>
          </a:endParaRPr>
        </a:p>
      </dsp:txBody>
      <dsp:txXfrm>
        <a:off x="4316838" y="763943"/>
        <a:ext cx="3032010" cy="862974"/>
      </dsp:txXfrm>
    </dsp:sp>
    <dsp:sp modelId="{53CE95AB-9A17-42EE-818F-B9AF7339F65D}">
      <dsp:nvSpPr>
        <dsp:cNvPr id="0" name=""/>
        <dsp:cNvSpPr/>
      </dsp:nvSpPr>
      <dsp:spPr>
        <a:xfrm>
          <a:off x="7704636" y="717258"/>
          <a:ext cx="1184539" cy="956344"/>
        </a:xfrm>
        <a:prstGeom prst="roundRect">
          <a:avLst/>
        </a:prstGeom>
        <a:solidFill>
          <a:schemeClr val="accent4">
            <a:shade val="80000"/>
            <a:hueOff val="-146551"/>
            <a:satOff val="2751"/>
            <a:lumOff val="172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GB" sz="1500" kern="1200" dirty="0">
              <a:solidFill>
                <a:srgbClr val="000000"/>
              </a:solidFill>
              <a:cs typeface="Arial"/>
              <a:sym typeface="Arial"/>
            </a:rPr>
            <a:t>Cells divide and spread over the dish</a:t>
          </a:r>
          <a:endParaRPr lang="en-US" sz="1500" kern="1200" dirty="0">
            <a:solidFill>
              <a:schemeClr val="tx1"/>
            </a:solidFill>
          </a:endParaRPr>
        </a:p>
      </dsp:txBody>
      <dsp:txXfrm>
        <a:off x="7751321" y="763943"/>
        <a:ext cx="1091169" cy="862974"/>
      </dsp:txXfrm>
    </dsp:sp>
    <dsp:sp modelId="{321BB971-AC68-4F67-ADF1-70CA6B3954D9}">
      <dsp:nvSpPr>
        <dsp:cNvPr id="0" name=""/>
        <dsp:cNvSpPr/>
      </dsp:nvSpPr>
      <dsp:spPr>
        <a:xfrm>
          <a:off x="9198278" y="717258"/>
          <a:ext cx="2260313" cy="956344"/>
        </a:xfrm>
        <a:prstGeom prst="roundRect">
          <a:avLst/>
        </a:prstGeom>
        <a:solidFill>
          <a:schemeClr val="accent4">
            <a:shade val="80000"/>
            <a:hueOff val="-195401"/>
            <a:satOff val="3668"/>
            <a:lumOff val="230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mj-lt"/>
            <a:buNone/>
          </a:pPr>
          <a:r>
            <a:rPr lang="en-GB" sz="1500" kern="1200">
              <a:solidFill>
                <a:srgbClr val="000000"/>
              </a:solidFill>
              <a:cs typeface="Arial"/>
              <a:sym typeface="Arial"/>
            </a:rPr>
            <a:t>ESCs are removed gently and plated into several different culture plates.</a:t>
          </a:r>
          <a:endParaRPr lang="en-US" sz="1500" kern="1200" dirty="0">
            <a:solidFill>
              <a:schemeClr val="tx1"/>
            </a:solidFill>
          </a:endParaRPr>
        </a:p>
      </dsp:txBody>
      <dsp:txXfrm>
        <a:off x="9244963" y="763943"/>
        <a:ext cx="2166943" cy="86297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209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overcome</a:t>
            </a:r>
            <a:r>
              <a:rPr lang="en-US" baseline="0" dirty="0"/>
              <a:t> the </a:t>
            </a:r>
            <a:r>
              <a:rPr lang="en-US" sz="1200" baseline="0" dirty="0"/>
              <a:t>p</a:t>
            </a:r>
            <a:r>
              <a:rPr lang="en-US" sz="1200" dirty="0"/>
              <a:t>ossibility of rejection of stem cell transplants as foreign tissues a </a:t>
            </a:r>
            <a:r>
              <a:rPr lang="en-US" sz="1200" baseline="0" dirty="0"/>
              <a:t>new technology has been developed</a:t>
            </a:r>
            <a:endParaRPr lang="en-US" sz="1200" dirty="0"/>
          </a:p>
          <a:p>
            <a:endParaRPr lang="en-US" dirty="0"/>
          </a:p>
        </p:txBody>
      </p:sp>
      <p:sp>
        <p:nvSpPr>
          <p:cNvPr id="4" name="Slide Number Placeholder 3"/>
          <p:cNvSpPr>
            <a:spLocks noGrp="1"/>
          </p:cNvSpPr>
          <p:nvPr>
            <p:ph type="sldNum" sz="quarter" idx="10"/>
          </p:nvPr>
        </p:nvSpPr>
        <p:spPr/>
        <p:txBody>
          <a:bodyPr/>
          <a:lstStyle/>
          <a:p>
            <a:fld id="{CB7ECD52-0108-4B11-9F1B-D72BA940BCC5}" type="slidenum">
              <a:rPr lang="en-US" smtClean="0"/>
              <a:pPr/>
              <a:t>14</a:t>
            </a:fld>
            <a:endParaRPr lang="en-US"/>
          </a:p>
        </p:txBody>
      </p:sp>
    </p:spTree>
    <p:extLst>
      <p:ext uri="{BB962C8B-B14F-4D97-AF65-F5344CB8AC3E}">
        <p14:creationId xmlns:p14="http://schemas.microsoft.com/office/powerpoint/2010/main" val="3507581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7ECD52-0108-4B11-9F1B-D72BA940BCC5}" type="slidenum">
              <a:rPr lang="en-US" smtClean="0"/>
              <a:pPr/>
              <a:t>15</a:t>
            </a:fld>
            <a:endParaRPr lang="en-US"/>
          </a:p>
        </p:txBody>
      </p:sp>
    </p:spTree>
    <p:extLst>
      <p:ext uri="{BB962C8B-B14F-4D97-AF65-F5344CB8AC3E}">
        <p14:creationId xmlns:p14="http://schemas.microsoft.com/office/powerpoint/2010/main" val="2916967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3736064-E25F-474C-AA88-4035DE84CDC9}" type="slidenum">
              <a:rPr lang="da-DK" smtClean="0"/>
              <a:pPr/>
              <a:t>16</a:t>
            </a:fld>
            <a:endParaRPr lang="da-DK"/>
          </a:p>
        </p:txBody>
      </p:sp>
    </p:spTree>
    <p:extLst>
      <p:ext uri="{BB962C8B-B14F-4D97-AF65-F5344CB8AC3E}">
        <p14:creationId xmlns:p14="http://schemas.microsoft.com/office/powerpoint/2010/main" val="100985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ECD52-0108-4B11-9F1B-D72BA940BCC5}" type="slidenum">
              <a:rPr lang="en-US" smtClean="0"/>
              <a:pPr/>
              <a:t>17</a:t>
            </a:fld>
            <a:endParaRPr lang="en-US"/>
          </a:p>
        </p:txBody>
      </p:sp>
    </p:spTree>
    <p:extLst>
      <p:ext uri="{BB962C8B-B14F-4D97-AF65-F5344CB8AC3E}">
        <p14:creationId xmlns:p14="http://schemas.microsoft.com/office/powerpoint/2010/main" val="3426255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Pladsholder til diasbillede 1"/>
          <p:cNvSpPr>
            <a:spLocks noGrp="1" noRot="1" noChangeAspect="1" noTextEdit="1"/>
          </p:cNvSpPr>
          <p:nvPr>
            <p:ph type="sldImg"/>
          </p:nvPr>
        </p:nvSpPr>
        <p:spPr>
          <a:xfrm>
            <a:off x="381000" y="695325"/>
            <a:ext cx="6089650" cy="3425825"/>
          </a:xfrm>
        </p:spPr>
      </p:sp>
      <p:sp>
        <p:nvSpPr>
          <p:cNvPr id="219139" name="Pladsholder til noter 2"/>
          <p:cNvSpPr>
            <a:spLocks noGrp="1"/>
          </p:cNvSpPr>
          <p:nvPr>
            <p:ph type="body" idx="1"/>
          </p:nvPr>
        </p:nvSpPr>
        <p:spPr>
          <a:noFill/>
          <a:ln/>
        </p:spPr>
        <p:txBody>
          <a:bodyPr/>
          <a:lstStyle/>
          <a:p>
            <a:pPr eaLnBrk="1" hangingPunct="1"/>
            <a:endParaRPr lang="en-US"/>
          </a:p>
        </p:txBody>
      </p:sp>
      <p:sp>
        <p:nvSpPr>
          <p:cNvPr id="219140" name="Pladsholder til diasnummer 3"/>
          <p:cNvSpPr>
            <a:spLocks noGrp="1"/>
          </p:cNvSpPr>
          <p:nvPr>
            <p:ph type="sldNum" sz="quarter"/>
          </p:nvPr>
        </p:nvSpPr>
        <p:spPr>
          <a:noFill/>
        </p:spPr>
        <p:txBody>
          <a:bodyPr/>
          <a:lstStyle/>
          <a:p>
            <a:fld id="{8FD027E1-F65F-48A3-8ED0-7BDD6AD785DE}" type="slidenum">
              <a:rPr lang="en-IN"/>
              <a:pPr/>
              <a:t>23</a:t>
            </a:fld>
            <a:endParaRPr lang="en-IN"/>
          </a:p>
        </p:txBody>
      </p:sp>
    </p:spTree>
    <p:extLst>
      <p:ext uri="{BB962C8B-B14F-4D97-AF65-F5344CB8AC3E}">
        <p14:creationId xmlns:p14="http://schemas.microsoft.com/office/powerpoint/2010/main" val="1594422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81595538"/>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3492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698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07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793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578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86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828825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13705684"/>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116208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362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
        <p:nvSpPr>
          <p:cNvPr id="7" name="Rectangle 6"/>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5623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docs.google.com/presentation/d/1AQvqEvkgZJO5FnOD2fNtB8An-KGRxJA3LnHdgKhAkzI/edit?usp=sharing"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5.jpeg"/><Relationship Id="rId5" Type="http://schemas.openxmlformats.org/officeDocument/2006/relationships/diagramQuickStyle" Target="../diagrams/quickStyle1.xml"/><Relationship Id="rId10" Type="http://schemas.openxmlformats.org/officeDocument/2006/relationships/image" Target="../media/image24.jpeg"/><Relationship Id="rId4" Type="http://schemas.openxmlformats.org/officeDocument/2006/relationships/diagramLayout" Target="../diagrams/layout1.xm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www.youtube.com/watch?v=QO2yyS0CMQw" TargetMode="Externa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hyperlink" Target="https://docs.google.com/forms/d/e/1FAIpQLSe5fXv00313pt-bu_7cteBdzQAoHkhw6R86sJUYg-L2qalpWA/viewform?usp=sf_link" TargetMode="Externa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228600" y="5499510"/>
            <a:ext cx="8307934" cy="915339"/>
          </a:xfrm>
          <a:prstGeom prst="rect">
            <a:avLst/>
          </a:prstGeom>
          <a:noFill/>
          <a:ln>
            <a:noFill/>
          </a:ln>
        </p:spPr>
        <p:txBody>
          <a:bodyPr lIns="91425" tIns="45700" rIns="91425" bIns="45700" anchor="ctr" anchorCtr="0">
            <a:noAutofit/>
          </a:bodyPr>
          <a:lstStyle/>
          <a:p>
            <a:pPr>
              <a:defRPr/>
            </a:pPr>
            <a:r>
              <a:rPr lang="en-US" sz="4000" dirty="0">
                <a:ln w="0"/>
                <a:solidFill>
                  <a:srgbClr val="8D9EDB"/>
                </a:solidFill>
                <a:effectLst>
                  <a:outerShdw blurRad="38100" dist="25400" dir="5400000" algn="ctr" rotWithShape="0">
                    <a:srgbClr val="6E747A">
                      <a:alpha val="43000"/>
                    </a:srgbClr>
                  </a:outerShdw>
                </a:effectLst>
                <a:latin typeface="+mn-lt"/>
                <a:ea typeface="+mn-ea"/>
                <a:cs typeface="+mn-cs"/>
              </a:rPr>
              <a:t>Introduction to Pluripotent Stem Cells</a:t>
            </a:r>
            <a:endParaRPr lang="en-GB" sz="4000" dirty="0">
              <a:ln w="0"/>
              <a:solidFill>
                <a:srgbClr val="8D9EDB"/>
              </a:solidFill>
              <a:effectLst>
                <a:outerShdw blurRad="38100" dist="25400" dir="5400000" algn="ctr" rotWithShape="0">
                  <a:srgbClr val="6E747A">
                    <a:alpha val="43000"/>
                  </a:srgbClr>
                </a:outerShdw>
              </a:effectLst>
              <a:latin typeface="+mn-lt"/>
              <a:ea typeface="+mn-ea"/>
              <a:cs typeface="+mn-cs"/>
            </a:endParaRPr>
          </a:p>
        </p:txBody>
      </p:sp>
      <p:grpSp>
        <p:nvGrpSpPr>
          <p:cNvPr id="4" name="Group 3"/>
          <p:cNvGrpSpPr/>
          <p:nvPr/>
        </p:nvGrpSpPr>
        <p:grpSpPr>
          <a:xfrm>
            <a:off x="0" y="127112"/>
            <a:ext cx="12192000" cy="5139361"/>
            <a:chOff x="0" y="127112"/>
            <a:chExt cx="12192000" cy="5139361"/>
          </a:xfrm>
        </p:grpSpPr>
        <p:pic>
          <p:nvPicPr>
            <p:cNvPr id="85" name="Shape 85" descr="Image result for ‫بسم الله الرحمن الرحيم‬‎"/>
            <p:cNvPicPr preferRelativeResize="0"/>
            <p:nvPr/>
          </p:nvPicPr>
          <p:blipFill rotWithShape="1">
            <a:blip r:embed="rId3">
              <a:alphaModFix/>
            </a:blip>
            <a:srcRect/>
            <a:stretch/>
          </p:blipFill>
          <p:spPr>
            <a:xfrm>
              <a:off x="3891554" y="127112"/>
              <a:ext cx="3669927" cy="361555"/>
            </a:xfrm>
            <a:prstGeom prst="rect">
              <a:avLst/>
            </a:prstGeom>
            <a:noFill/>
            <a:ln>
              <a:no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7196" b="33122"/>
            <a:stretch/>
          </p:blipFill>
          <p:spPr>
            <a:xfrm>
              <a:off x="0" y="562574"/>
              <a:ext cx="12192000" cy="4693295"/>
            </a:xfrm>
            <a:prstGeom prst="rect">
              <a:avLst/>
            </a:prstGeom>
          </p:spPr>
        </p:pic>
        <p:sp>
          <p:nvSpPr>
            <p:cNvPr id="12" name="Rectangle 11"/>
            <p:cNvSpPr/>
            <p:nvPr/>
          </p:nvSpPr>
          <p:spPr>
            <a:xfrm>
              <a:off x="7866744" y="562574"/>
              <a:ext cx="2946400" cy="4703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Med436 - KSU"/>
            <p:cNvPicPr>
              <a:picLocks noChangeAspect="1" noChangeArrowheads="1"/>
            </p:cNvPicPr>
            <p:nvPr/>
          </p:nvPicPr>
          <p:blipFill rotWithShape="1">
            <a:blip r:embed="rId5">
              <a:extLst>
                <a:ext uri="{28A0092B-C50C-407E-A947-70E740481C1C}">
                  <a14:useLocalDpi xmlns:a14="http://schemas.microsoft.com/office/drawing/2010/main" val="0"/>
                </a:ext>
              </a:extLst>
            </a:blip>
            <a:srcRect t="8558"/>
            <a:stretch/>
          </p:blipFill>
          <p:spPr bwMode="auto">
            <a:xfrm>
              <a:off x="8308002" y="2103341"/>
              <a:ext cx="1920882" cy="1756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8164" t="11343" r="9894" b="25826"/>
            <a:stretch/>
          </p:blipFill>
          <p:spPr>
            <a:xfrm>
              <a:off x="8379502" y="377261"/>
              <a:ext cx="1835935" cy="1862353"/>
            </a:xfrm>
            <a:prstGeom prst="rect">
              <a:avLst/>
            </a:prstGeom>
            <a:ln>
              <a:noFill/>
            </a:ln>
          </p:spPr>
        </p:pic>
      </p:grpSp>
      <p:pic>
        <p:nvPicPr>
          <p:cNvPr id="16" name="Picture 15">
            <a:extLst>
              <a:ext uri="{FF2B5EF4-FFF2-40B4-BE49-F238E27FC236}">
                <a16:creationId xmlns:a16="http://schemas.microsoft.com/office/drawing/2014/main" id="{40492EA4-5000-4BA0-9815-AFB2DDE232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2098" y="3805781"/>
            <a:ext cx="1564729" cy="1386881"/>
          </a:xfrm>
          <a:prstGeom prst="rect">
            <a:avLst/>
          </a:prstGeom>
        </p:spPr>
      </p:pic>
      <p:sp>
        <p:nvSpPr>
          <p:cNvPr id="17" name="TextBox 16">
            <a:extLst>
              <a:ext uri="{FF2B5EF4-FFF2-40B4-BE49-F238E27FC236}">
                <a16:creationId xmlns:a16="http://schemas.microsoft.com/office/drawing/2014/main" id="{FE813AE7-93C0-4C0F-BB9E-CCC9F0000F81}"/>
              </a:ext>
            </a:extLst>
          </p:cNvPr>
          <p:cNvSpPr txBox="1"/>
          <p:nvPr/>
        </p:nvSpPr>
        <p:spPr>
          <a:xfrm>
            <a:off x="948773" y="6460974"/>
            <a:ext cx="6944530" cy="338554"/>
          </a:xfrm>
          <a:prstGeom prst="rect">
            <a:avLst/>
          </a:prstGeom>
          <a:noFill/>
        </p:spPr>
        <p:txBody>
          <a:bodyPr wrap="none" rtlCol="0">
            <a:spAutoFit/>
          </a:bodyPr>
          <a:lstStyle/>
          <a:p>
            <a:r>
              <a:rPr lang="en-US" sz="1600" dirty="0">
                <a:latin typeface="+mn-lt"/>
              </a:rPr>
              <a:t>Please view our </a:t>
            </a:r>
            <a:r>
              <a:rPr lang="en-US" sz="1600" dirty="0">
                <a:latin typeface="+mn-lt"/>
                <a:hlinkClick r:id="rId8"/>
              </a:rPr>
              <a:t>Editing File</a:t>
            </a:r>
            <a:r>
              <a:rPr lang="en-US" sz="1600" dirty="0">
                <a:latin typeface="+mn-lt"/>
              </a:rPr>
              <a:t> before studying this lecture to check for any changes.</a:t>
            </a:r>
            <a:endParaRPr lang="en-GB" sz="1600" dirty="0">
              <a:latin typeface="+mn-lt"/>
            </a:endParaRPr>
          </a:p>
        </p:txBody>
      </p:sp>
      <p:grpSp>
        <p:nvGrpSpPr>
          <p:cNvPr id="18" name="Group 17">
            <a:extLst>
              <a:ext uri="{FF2B5EF4-FFF2-40B4-BE49-F238E27FC236}">
                <a16:creationId xmlns:a16="http://schemas.microsoft.com/office/drawing/2014/main" id="{FDE22ED3-AA3C-4956-B1FC-B51EC7ED75F4}"/>
              </a:ext>
            </a:extLst>
          </p:cNvPr>
          <p:cNvGrpSpPr/>
          <p:nvPr/>
        </p:nvGrpSpPr>
        <p:grpSpPr>
          <a:xfrm>
            <a:off x="8536534" y="5392689"/>
            <a:ext cx="2766400" cy="1272143"/>
            <a:chOff x="8563428" y="5284999"/>
            <a:chExt cx="2766400" cy="1272143"/>
          </a:xfrm>
        </p:grpSpPr>
        <p:sp>
          <p:nvSpPr>
            <p:cNvPr id="19" name="TextBox 18">
              <a:extLst>
                <a:ext uri="{FF2B5EF4-FFF2-40B4-BE49-F238E27FC236}">
                  <a16:creationId xmlns:a16="http://schemas.microsoft.com/office/drawing/2014/main" id="{A4594983-CDC7-4D58-9B29-9771FBC49CE4}"/>
                </a:ext>
              </a:extLst>
            </p:cNvPr>
            <p:cNvSpPr txBox="1"/>
            <p:nvPr/>
          </p:nvSpPr>
          <p:spPr>
            <a:xfrm>
              <a:off x="8563428" y="5284999"/>
              <a:ext cx="2766400" cy="1272143"/>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2300"/>
                </a:lnSpc>
              </a:pPr>
              <a:r>
                <a:rPr lang="en-US" sz="1600" b="1" dirty="0"/>
                <a:t>Color Code</a:t>
              </a:r>
            </a:p>
            <a:p>
              <a:pPr marL="406400">
                <a:lnSpc>
                  <a:spcPts val="2300"/>
                </a:lnSpc>
              </a:pPr>
              <a:r>
                <a:rPr lang="en-US" sz="1600" b="1" dirty="0">
                  <a:solidFill>
                    <a:srgbClr val="C00000"/>
                  </a:solidFill>
                </a:rPr>
                <a:t>Important</a:t>
              </a:r>
              <a:r>
                <a:rPr lang="en-US" sz="1600" b="1" dirty="0">
                  <a:solidFill>
                    <a:srgbClr val="FF0000"/>
                  </a:solidFill>
                </a:rPr>
                <a:t> </a:t>
              </a:r>
            </a:p>
            <a:p>
              <a:pPr marL="406400">
                <a:lnSpc>
                  <a:spcPts val="2300"/>
                </a:lnSpc>
              </a:pPr>
              <a:r>
                <a:rPr lang="en-US" sz="1600" b="1" dirty="0">
                  <a:solidFill>
                    <a:srgbClr val="92D050"/>
                  </a:solidFill>
                </a:rPr>
                <a:t>Doctors Notes</a:t>
              </a:r>
            </a:p>
            <a:p>
              <a:pPr marL="406400">
                <a:lnSpc>
                  <a:spcPts val="2300"/>
                </a:lnSpc>
              </a:pPr>
              <a:r>
                <a:rPr lang="en-US" sz="1600" b="1" dirty="0">
                  <a:solidFill>
                    <a:schemeClr val="bg1">
                      <a:lumMod val="50000"/>
                    </a:schemeClr>
                  </a:solidFill>
                </a:rPr>
                <a:t>Notes/Extra explanation</a:t>
              </a:r>
            </a:p>
          </p:txBody>
        </p:sp>
        <p:sp>
          <p:nvSpPr>
            <p:cNvPr id="20" name="Oval 19">
              <a:extLst>
                <a:ext uri="{FF2B5EF4-FFF2-40B4-BE49-F238E27FC236}">
                  <a16:creationId xmlns:a16="http://schemas.microsoft.com/office/drawing/2014/main" id="{CAF6E25D-0A5F-48B2-8CDF-B5961CFD58E0}"/>
                </a:ext>
              </a:extLst>
            </p:cNvPr>
            <p:cNvSpPr/>
            <p:nvPr/>
          </p:nvSpPr>
          <p:spPr>
            <a:xfrm>
              <a:off x="8772178" y="5700560"/>
              <a:ext cx="123372" cy="1257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Oval 20">
              <a:extLst>
                <a:ext uri="{FF2B5EF4-FFF2-40B4-BE49-F238E27FC236}">
                  <a16:creationId xmlns:a16="http://schemas.microsoft.com/office/drawing/2014/main" id="{78C44F26-3727-4695-BA6A-3209DD62CC40}"/>
                </a:ext>
              </a:extLst>
            </p:cNvPr>
            <p:cNvSpPr/>
            <p:nvPr/>
          </p:nvSpPr>
          <p:spPr>
            <a:xfrm>
              <a:off x="8772178" y="6011649"/>
              <a:ext cx="123372" cy="12577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B884869-D187-45A8-A622-0B86617E65FD}"/>
                </a:ext>
              </a:extLst>
            </p:cNvPr>
            <p:cNvSpPr/>
            <p:nvPr/>
          </p:nvSpPr>
          <p:spPr>
            <a:xfrm>
              <a:off x="8772178" y="6274585"/>
              <a:ext cx="123372" cy="12577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79460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454" y="185541"/>
            <a:ext cx="8328991" cy="751957"/>
          </a:xfrm>
        </p:spPr>
        <p:txBody>
          <a:bodyPr anchor="t">
            <a:normAutofit/>
          </a:bodyPr>
          <a:lstStyle/>
          <a:p>
            <a:pPr>
              <a:lnSpc>
                <a:spcPct val="150000"/>
              </a:lnSpc>
              <a:defRPr/>
            </a:pPr>
            <a:r>
              <a:rPr lang="en-US" sz="2800" b="1" dirty="0"/>
              <a:t>2- Embryonic Stem Cell (ESC)</a:t>
            </a:r>
            <a:endParaRPr lang="en-US" sz="2400" b="1" dirty="0"/>
          </a:p>
        </p:txBody>
      </p:sp>
      <p:sp>
        <p:nvSpPr>
          <p:cNvPr id="3" name="Rectangle 2">
            <a:extLst>
              <a:ext uri="{FF2B5EF4-FFF2-40B4-BE49-F238E27FC236}">
                <a16:creationId xmlns:a16="http://schemas.microsoft.com/office/drawing/2014/main" id="{FC8F3507-1B2D-4BCA-AE73-D095F94DD699}"/>
              </a:ext>
            </a:extLst>
          </p:cNvPr>
          <p:cNvSpPr/>
          <p:nvPr/>
        </p:nvSpPr>
        <p:spPr>
          <a:xfrm>
            <a:off x="532842" y="937498"/>
            <a:ext cx="7971565" cy="1754326"/>
          </a:xfrm>
          <a:prstGeom prst="rect">
            <a:avLst/>
          </a:prstGeom>
        </p:spPr>
        <p:txBody>
          <a:bodyPr wrap="square">
            <a:spAutoFit/>
          </a:bodyPr>
          <a:lstStyle/>
          <a:p>
            <a:pPr marL="285750" indent="-285750">
              <a:buFont typeface="Courier New" panose="02070309020205020404" pitchFamily="49" charset="0"/>
              <a:buChar char="o"/>
            </a:pPr>
            <a:r>
              <a:rPr lang="en-US" sz="1800" dirty="0">
                <a:latin typeface="+mn-lt"/>
              </a:rPr>
              <a:t>Embryonic human stem cells were first isolated in 1995 by Dr. James Thomson.</a:t>
            </a:r>
          </a:p>
          <a:p>
            <a:pPr marL="285750" indent="-285750">
              <a:buFont typeface="Courier New" panose="02070309020205020404" pitchFamily="49" charset="0"/>
              <a:buChar char="o"/>
            </a:pPr>
            <a:r>
              <a:rPr lang="en-US" sz="1800" dirty="0">
                <a:latin typeface="+mn-lt"/>
              </a:rPr>
              <a:t>Derived from 4-5 day old embryo (Blastocyst) (IVF*, SCNT**) </a:t>
            </a:r>
            <a:r>
              <a:rPr lang="en-US" sz="1800" dirty="0">
                <a:solidFill>
                  <a:srgbClr val="92D050"/>
                </a:solidFill>
                <a:latin typeface="Calibri" panose="020F0502020204030204"/>
              </a:rPr>
              <a:t>which consists of</a:t>
            </a:r>
            <a:r>
              <a:rPr lang="en-US" sz="1800" dirty="0">
                <a:latin typeface="+mn-lt"/>
              </a:rPr>
              <a:t>:</a:t>
            </a:r>
          </a:p>
          <a:p>
            <a:pPr marL="447675" indent="-196850">
              <a:buFont typeface="Arial" panose="020B0604020202020204" pitchFamily="34" charset="0"/>
              <a:buChar char="•"/>
            </a:pPr>
            <a:r>
              <a:rPr lang="en-US" sz="1800" dirty="0">
                <a:latin typeface="+mn-lt"/>
              </a:rPr>
              <a:t>Trophoblast</a:t>
            </a:r>
          </a:p>
          <a:p>
            <a:pPr marL="447675" indent="-196850">
              <a:buFont typeface="Arial" panose="020B0604020202020204" pitchFamily="34" charset="0"/>
              <a:buChar char="•"/>
            </a:pPr>
            <a:r>
              <a:rPr lang="en-US" sz="1800" dirty="0">
                <a:latin typeface="+mn-lt"/>
              </a:rPr>
              <a:t>Blastocoel</a:t>
            </a:r>
          </a:p>
          <a:p>
            <a:pPr marL="447675" indent="-196850">
              <a:buFont typeface="Arial" panose="020B0604020202020204" pitchFamily="34" charset="0"/>
              <a:buChar char="•"/>
            </a:pPr>
            <a:r>
              <a:rPr lang="en-US" sz="1800" b="1" dirty="0">
                <a:latin typeface="+mn-lt"/>
              </a:rPr>
              <a:t>Inner Cell Mass </a:t>
            </a:r>
            <a:r>
              <a:rPr lang="en-US" sz="1800" dirty="0">
                <a:latin typeface="+mn-lt"/>
              </a:rPr>
              <a:t>(ICS) </a:t>
            </a:r>
            <a:r>
              <a:rPr lang="en-US" sz="1800" dirty="0">
                <a:solidFill>
                  <a:srgbClr val="92D050"/>
                </a:solidFill>
                <a:latin typeface="+mn-lt"/>
              </a:rPr>
              <a:t>this is the part we care about</a:t>
            </a:r>
          </a:p>
          <a:p>
            <a:pPr marL="285750" indent="-285750">
              <a:buFont typeface="Courier New" panose="02070309020205020404" pitchFamily="49" charset="0"/>
              <a:buChar char="o"/>
            </a:pPr>
            <a:endParaRPr lang="en-US" sz="1800" b="1" i="1" dirty="0">
              <a:latin typeface="+mn-lt"/>
            </a:endParaRPr>
          </a:p>
        </p:txBody>
      </p:sp>
      <p:cxnSp>
        <p:nvCxnSpPr>
          <p:cNvPr id="7" name="Straight Connector 6">
            <a:extLst>
              <a:ext uri="{FF2B5EF4-FFF2-40B4-BE49-F238E27FC236}">
                <a16:creationId xmlns:a16="http://schemas.microsoft.com/office/drawing/2014/main" id="{AC303DB8-8705-4347-9ED5-B35E357B4A07}"/>
              </a:ext>
            </a:extLst>
          </p:cNvPr>
          <p:cNvCxnSpPr/>
          <p:nvPr/>
        </p:nvCxnSpPr>
        <p:spPr>
          <a:xfrm>
            <a:off x="1097722" y="1766403"/>
            <a:ext cx="1033669"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DC1567-30DF-456F-93C2-7F16649218AE}"/>
              </a:ext>
            </a:extLst>
          </p:cNvPr>
          <p:cNvCxnSpPr/>
          <p:nvPr/>
        </p:nvCxnSpPr>
        <p:spPr>
          <a:xfrm>
            <a:off x="1067906" y="2044699"/>
            <a:ext cx="972000" cy="0"/>
          </a:xfrm>
          <a:prstGeom prst="line">
            <a:avLst/>
          </a:prstGeom>
          <a:ln w="28575">
            <a:solidFill>
              <a:srgbClr val="9E5EC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A1BB1F-1241-4074-85A1-84BFF6D55235}"/>
              </a:ext>
            </a:extLst>
          </p:cNvPr>
          <p:cNvCxnSpPr/>
          <p:nvPr/>
        </p:nvCxnSpPr>
        <p:spPr>
          <a:xfrm>
            <a:off x="1097722" y="2314208"/>
            <a:ext cx="1404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E2DC556-0C1A-41D8-A7C3-D5517545EB74}"/>
              </a:ext>
            </a:extLst>
          </p:cNvPr>
          <p:cNvGrpSpPr/>
          <p:nvPr/>
        </p:nvGrpSpPr>
        <p:grpSpPr>
          <a:xfrm>
            <a:off x="8439926" y="660413"/>
            <a:ext cx="3561074" cy="2257790"/>
            <a:chOff x="7575267" y="3658081"/>
            <a:chExt cx="3646011" cy="2611332"/>
          </a:xfrm>
        </p:grpSpPr>
        <p:pic>
          <p:nvPicPr>
            <p:cNvPr id="18" name="Picture 3">
              <a:extLst>
                <a:ext uri="{FF2B5EF4-FFF2-40B4-BE49-F238E27FC236}">
                  <a16:creationId xmlns:a16="http://schemas.microsoft.com/office/drawing/2014/main" id="{C389A1FE-DD0C-4512-A81B-9CE782D38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575267" y="3658081"/>
              <a:ext cx="3646011" cy="2611332"/>
            </a:xfrm>
            <a:prstGeom prst="rect">
              <a:avLst/>
            </a:prstGeom>
          </p:spPr>
        </p:pic>
        <p:sp>
          <p:nvSpPr>
            <p:cNvPr id="19" name="Rectangle 18">
              <a:extLst>
                <a:ext uri="{FF2B5EF4-FFF2-40B4-BE49-F238E27FC236}">
                  <a16:creationId xmlns:a16="http://schemas.microsoft.com/office/drawing/2014/main" id="{2D21EE8D-7EA2-41DB-843D-42422DED56AF}"/>
                </a:ext>
              </a:extLst>
            </p:cNvPr>
            <p:cNvSpPr/>
            <p:nvPr/>
          </p:nvSpPr>
          <p:spPr>
            <a:xfrm>
              <a:off x="9879496" y="5387008"/>
              <a:ext cx="844826" cy="159026"/>
            </a:xfrm>
            <a:prstGeom prst="rect">
              <a:avLst/>
            </a:prstGeom>
            <a:noFill/>
            <a:ln w="28575">
              <a:solidFill>
                <a:srgbClr val="9E5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66B58B0-4077-4510-B411-D7E15C2EF4D3}"/>
                </a:ext>
              </a:extLst>
            </p:cNvPr>
            <p:cNvSpPr/>
            <p:nvPr/>
          </p:nvSpPr>
          <p:spPr>
            <a:xfrm>
              <a:off x="9246010" y="5032479"/>
              <a:ext cx="844826" cy="15902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662B7A47-3B69-4E37-8959-BFAE462FB6FB}"/>
              </a:ext>
            </a:extLst>
          </p:cNvPr>
          <p:cNvSpPr txBox="1"/>
          <p:nvPr/>
        </p:nvSpPr>
        <p:spPr>
          <a:xfrm>
            <a:off x="909001" y="2482664"/>
            <a:ext cx="7761495" cy="738664"/>
          </a:xfrm>
          <a:prstGeom prst="rect">
            <a:avLst/>
          </a:prstGeom>
          <a:noFill/>
        </p:spPr>
        <p:txBody>
          <a:bodyPr wrap="square" rtlCol="0">
            <a:spAutoFit/>
          </a:bodyPr>
          <a:lstStyle/>
          <a:p>
            <a:r>
              <a:rPr lang="en-US" dirty="0">
                <a:solidFill>
                  <a:schemeClr val="bg1">
                    <a:lumMod val="50000"/>
                  </a:schemeClr>
                </a:solidFill>
                <a:latin typeface="+mn-lt"/>
              </a:rPr>
              <a:t>*IVF: In Vitro Fertilization is a process of </a:t>
            </a:r>
            <a:r>
              <a:rPr lang="en-US" dirty="0" err="1">
                <a:solidFill>
                  <a:schemeClr val="bg1">
                    <a:lumMod val="50000"/>
                  </a:schemeClr>
                </a:solidFill>
                <a:latin typeface="+mn-lt"/>
              </a:rPr>
              <a:t>fertalization</a:t>
            </a:r>
            <a:r>
              <a:rPr lang="en-US" dirty="0">
                <a:solidFill>
                  <a:schemeClr val="bg1">
                    <a:lumMod val="50000"/>
                  </a:schemeClr>
                </a:solidFill>
                <a:latin typeface="+mn-lt"/>
              </a:rPr>
              <a:t> by extracting eggs and a sperm, manually combining them in a laboratory dish then transferring them to a uterus</a:t>
            </a:r>
          </a:p>
          <a:p>
            <a:r>
              <a:rPr lang="en-US" dirty="0">
                <a:solidFill>
                  <a:schemeClr val="bg1">
                    <a:lumMod val="50000"/>
                  </a:schemeClr>
                </a:solidFill>
                <a:latin typeface="+mn-lt"/>
              </a:rPr>
              <a:t>**SCNT: Somatic Cell Nuclear Transfer (will be discussed later)</a:t>
            </a:r>
            <a:endParaRPr lang="en-GB" dirty="0">
              <a:solidFill>
                <a:schemeClr val="bg1">
                  <a:lumMod val="50000"/>
                </a:schemeClr>
              </a:solidFill>
              <a:latin typeface="+mn-lt"/>
            </a:endParaRPr>
          </a:p>
        </p:txBody>
      </p:sp>
      <p:sp>
        <p:nvSpPr>
          <p:cNvPr id="22" name="Content Placeholder 2">
            <a:extLst>
              <a:ext uri="{FF2B5EF4-FFF2-40B4-BE49-F238E27FC236}">
                <a16:creationId xmlns:a16="http://schemas.microsoft.com/office/drawing/2014/main" id="{81647EF1-1045-4B11-8AA0-09BEE57A5B52}"/>
              </a:ext>
            </a:extLst>
          </p:cNvPr>
          <p:cNvSpPr>
            <a:spLocks noGrp="1"/>
          </p:cNvSpPr>
          <p:nvPr>
            <p:ph idx="1"/>
          </p:nvPr>
        </p:nvSpPr>
        <p:spPr>
          <a:xfrm>
            <a:off x="532842" y="3242251"/>
            <a:ext cx="7479555" cy="619632"/>
          </a:xfrm>
        </p:spPr>
        <p:txBody>
          <a:bodyPr/>
          <a:lstStyle/>
          <a:p>
            <a:pPr marL="285750" lvl="0" indent="-285750">
              <a:lnSpc>
                <a:spcPct val="100000"/>
              </a:lnSpc>
              <a:spcBef>
                <a:spcPts val="600"/>
              </a:spcBef>
              <a:buFont typeface="Courier New" panose="02070309020205020404" pitchFamily="49" charset="0"/>
              <a:buChar char="o"/>
            </a:pPr>
            <a:r>
              <a:rPr lang="en-US" sz="1800" b="1" kern="0" dirty="0">
                <a:solidFill>
                  <a:srgbClr val="000000"/>
                </a:solidFill>
                <a:cs typeface="Arial"/>
                <a:sym typeface="Arial"/>
              </a:rPr>
              <a:t>Generation of embryonic stem cells:</a:t>
            </a:r>
          </a:p>
        </p:txBody>
      </p:sp>
      <p:sp>
        <p:nvSpPr>
          <p:cNvPr id="23" name="TextBox 22">
            <a:extLst>
              <a:ext uri="{FF2B5EF4-FFF2-40B4-BE49-F238E27FC236}">
                <a16:creationId xmlns:a16="http://schemas.microsoft.com/office/drawing/2014/main" id="{15E2CBA9-CF81-4955-ADE3-D1D0F71C8967}"/>
              </a:ext>
            </a:extLst>
          </p:cNvPr>
          <p:cNvSpPr txBox="1"/>
          <p:nvPr/>
        </p:nvSpPr>
        <p:spPr>
          <a:xfrm>
            <a:off x="791236" y="6222409"/>
            <a:ext cx="8581195" cy="523220"/>
          </a:xfrm>
          <a:prstGeom prst="rect">
            <a:avLst/>
          </a:prstGeom>
          <a:noFill/>
        </p:spPr>
        <p:txBody>
          <a:bodyPr wrap="none" rtlCol="0">
            <a:spAutoFit/>
          </a:bodyPr>
          <a:lstStyle/>
          <a:p>
            <a:r>
              <a:rPr lang="en-US" dirty="0">
                <a:solidFill>
                  <a:srgbClr val="92D050"/>
                </a:solidFill>
                <a:latin typeface="+mn-lt"/>
              </a:rPr>
              <a:t>*MEF: mouse embryo fibroblast, they are used as a feeder layer to prevent differentiation of embryonic stem cells.</a:t>
            </a:r>
          </a:p>
          <a:p>
            <a:r>
              <a:rPr lang="en-US" dirty="0">
                <a:solidFill>
                  <a:srgbClr val="92D050"/>
                </a:solidFill>
                <a:latin typeface="+mn-lt"/>
              </a:rPr>
              <a:t>They stop the division but the cells are still alive</a:t>
            </a:r>
            <a:endParaRPr lang="en-GB" dirty="0">
              <a:solidFill>
                <a:srgbClr val="92D050"/>
              </a:solidFill>
              <a:latin typeface="+mn-lt"/>
            </a:endParaRPr>
          </a:p>
        </p:txBody>
      </p:sp>
      <p:graphicFrame>
        <p:nvGraphicFramePr>
          <p:cNvPr id="24" name="Diagram 23">
            <a:extLst>
              <a:ext uri="{FF2B5EF4-FFF2-40B4-BE49-F238E27FC236}">
                <a16:creationId xmlns:a16="http://schemas.microsoft.com/office/drawing/2014/main" id="{69FFB1BF-6BD1-4BFE-A82F-57C43ABE2440}"/>
              </a:ext>
            </a:extLst>
          </p:cNvPr>
          <p:cNvGraphicFramePr/>
          <p:nvPr>
            <p:extLst/>
          </p:nvPr>
        </p:nvGraphicFramePr>
        <p:xfrm>
          <a:off x="532842" y="3110951"/>
          <a:ext cx="11468158" cy="2390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 name="Picture 3">
            <a:extLst>
              <a:ext uri="{FF2B5EF4-FFF2-40B4-BE49-F238E27FC236}">
                <a16:creationId xmlns:a16="http://schemas.microsoft.com/office/drawing/2014/main" id="{0FC70613-76F5-4BD8-BAF5-BDC0D9218B6C}"/>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3702" y="5005164"/>
            <a:ext cx="1751011" cy="99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 name="Picture 4">
            <a:extLst>
              <a:ext uri="{FF2B5EF4-FFF2-40B4-BE49-F238E27FC236}">
                <a16:creationId xmlns:a16="http://schemas.microsoft.com/office/drawing/2014/main" id="{9728600A-C810-4714-ABA1-2F37ED6923EE}"/>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001" y="4989456"/>
            <a:ext cx="1500731" cy="98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 name="Picture 5">
            <a:extLst>
              <a:ext uri="{FF2B5EF4-FFF2-40B4-BE49-F238E27FC236}">
                <a16:creationId xmlns:a16="http://schemas.microsoft.com/office/drawing/2014/main" id="{B978ADEB-47E5-45FA-918D-EF349C7644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2854" y="5002992"/>
            <a:ext cx="1487935" cy="99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 name="Picture 6">
            <a:extLst>
              <a:ext uri="{FF2B5EF4-FFF2-40B4-BE49-F238E27FC236}">
                <a16:creationId xmlns:a16="http://schemas.microsoft.com/office/drawing/2014/main" id="{4F1222F5-CAF4-432F-ADCE-DCE184FE14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17625" y="4926949"/>
            <a:ext cx="1566573" cy="104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 name="Picture 7">
            <a:extLst>
              <a:ext uri="{FF2B5EF4-FFF2-40B4-BE49-F238E27FC236}">
                <a16:creationId xmlns:a16="http://schemas.microsoft.com/office/drawing/2014/main" id="{392AA078-A2BF-4C3E-86DA-CE48F31F52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83499" y="4950176"/>
            <a:ext cx="1199927" cy="104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 name="TextBox 29">
            <a:extLst>
              <a:ext uri="{FF2B5EF4-FFF2-40B4-BE49-F238E27FC236}">
                <a16:creationId xmlns:a16="http://schemas.microsoft.com/office/drawing/2014/main" id="{9EB93B32-2DDD-4584-BA2B-637EC6402DCE}"/>
              </a:ext>
            </a:extLst>
          </p:cNvPr>
          <p:cNvSpPr txBox="1"/>
          <p:nvPr/>
        </p:nvSpPr>
        <p:spPr>
          <a:xfrm>
            <a:off x="1504057" y="5912374"/>
            <a:ext cx="282247" cy="338554"/>
          </a:xfrm>
          <a:prstGeom prst="rect">
            <a:avLst/>
          </a:prstGeom>
          <a:noFill/>
        </p:spPr>
        <p:txBody>
          <a:bodyPr wrap="square" rtlCol="1">
            <a:spAutoFit/>
          </a:bodyPr>
          <a:lstStyle/>
          <a:p>
            <a:r>
              <a:rPr lang="en-US" sz="1600" dirty="0">
                <a:latin typeface="+mn-lt"/>
              </a:rPr>
              <a:t>1</a:t>
            </a:r>
            <a:endParaRPr lang="ar-SA" sz="1600" dirty="0">
              <a:latin typeface="+mn-lt"/>
            </a:endParaRPr>
          </a:p>
        </p:txBody>
      </p:sp>
      <p:sp>
        <p:nvSpPr>
          <p:cNvPr id="31" name="TextBox 30">
            <a:extLst>
              <a:ext uri="{FF2B5EF4-FFF2-40B4-BE49-F238E27FC236}">
                <a16:creationId xmlns:a16="http://schemas.microsoft.com/office/drawing/2014/main" id="{C9F08F6F-D17D-4578-BB48-72D9C05C8174}"/>
              </a:ext>
            </a:extLst>
          </p:cNvPr>
          <p:cNvSpPr txBox="1"/>
          <p:nvPr/>
        </p:nvSpPr>
        <p:spPr>
          <a:xfrm>
            <a:off x="3767270" y="5935601"/>
            <a:ext cx="288862" cy="338554"/>
          </a:xfrm>
          <a:prstGeom prst="rect">
            <a:avLst/>
          </a:prstGeom>
          <a:noFill/>
        </p:spPr>
        <p:txBody>
          <a:bodyPr wrap="none" rtlCol="1">
            <a:spAutoFit/>
          </a:bodyPr>
          <a:lstStyle/>
          <a:p>
            <a:r>
              <a:rPr lang="en-US" sz="1600" dirty="0">
                <a:latin typeface="+mn-lt"/>
              </a:rPr>
              <a:t>2</a:t>
            </a:r>
            <a:endParaRPr lang="ar-SA" sz="1600" dirty="0">
              <a:latin typeface="+mn-lt"/>
            </a:endParaRPr>
          </a:p>
        </p:txBody>
      </p:sp>
      <p:sp>
        <p:nvSpPr>
          <p:cNvPr id="32" name="TextBox 31">
            <a:extLst>
              <a:ext uri="{FF2B5EF4-FFF2-40B4-BE49-F238E27FC236}">
                <a16:creationId xmlns:a16="http://schemas.microsoft.com/office/drawing/2014/main" id="{B14C7BE6-61D1-4A16-B003-961F1A09083D}"/>
              </a:ext>
            </a:extLst>
          </p:cNvPr>
          <p:cNvSpPr txBox="1"/>
          <p:nvPr/>
        </p:nvSpPr>
        <p:spPr>
          <a:xfrm>
            <a:off x="6234776" y="5937774"/>
            <a:ext cx="288862" cy="338554"/>
          </a:xfrm>
          <a:prstGeom prst="rect">
            <a:avLst/>
          </a:prstGeom>
          <a:noFill/>
        </p:spPr>
        <p:txBody>
          <a:bodyPr wrap="none" rtlCol="1">
            <a:spAutoFit/>
          </a:bodyPr>
          <a:lstStyle/>
          <a:p>
            <a:r>
              <a:rPr lang="en-US" sz="1600" dirty="0">
                <a:latin typeface="+mn-lt"/>
              </a:rPr>
              <a:t>3</a:t>
            </a:r>
            <a:endParaRPr lang="ar-SA" sz="1600" dirty="0">
              <a:latin typeface="+mn-lt"/>
            </a:endParaRPr>
          </a:p>
        </p:txBody>
      </p:sp>
      <p:sp>
        <p:nvSpPr>
          <p:cNvPr id="33" name="TextBox 32">
            <a:extLst>
              <a:ext uri="{FF2B5EF4-FFF2-40B4-BE49-F238E27FC236}">
                <a16:creationId xmlns:a16="http://schemas.microsoft.com/office/drawing/2014/main" id="{6E92679B-3012-489C-9F56-ABA9F15BF0C7}"/>
              </a:ext>
            </a:extLst>
          </p:cNvPr>
          <p:cNvSpPr txBox="1"/>
          <p:nvPr/>
        </p:nvSpPr>
        <p:spPr>
          <a:xfrm>
            <a:off x="8739031" y="5994949"/>
            <a:ext cx="288862" cy="338554"/>
          </a:xfrm>
          <a:prstGeom prst="rect">
            <a:avLst/>
          </a:prstGeom>
          <a:noFill/>
        </p:spPr>
        <p:txBody>
          <a:bodyPr wrap="none" rtlCol="1">
            <a:spAutoFit/>
          </a:bodyPr>
          <a:lstStyle/>
          <a:p>
            <a:r>
              <a:rPr lang="en-US" sz="1600" dirty="0">
                <a:latin typeface="+mn-lt"/>
              </a:rPr>
              <a:t>4</a:t>
            </a:r>
            <a:endParaRPr lang="ar-SA" sz="1600" dirty="0">
              <a:latin typeface="+mn-lt"/>
            </a:endParaRPr>
          </a:p>
        </p:txBody>
      </p:sp>
      <p:sp>
        <p:nvSpPr>
          <p:cNvPr id="34" name="TextBox 33">
            <a:extLst>
              <a:ext uri="{FF2B5EF4-FFF2-40B4-BE49-F238E27FC236}">
                <a16:creationId xmlns:a16="http://schemas.microsoft.com/office/drawing/2014/main" id="{99CDEE5D-4555-4379-A56A-C91088062380}"/>
              </a:ext>
            </a:extLst>
          </p:cNvPr>
          <p:cNvSpPr txBox="1"/>
          <p:nvPr/>
        </p:nvSpPr>
        <p:spPr>
          <a:xfrm>
            <a:off x="10756480" y="5971722"/>
            <a:ext cx="288862" cy="338554"/>
          </a:xfrm>
          <a:prstGeom prst="rect">
            <a:avLst/>
          </a:prstGeom>
          <a:noFill/>
        </p:spPr>
        <p:txBody>
          <a:bodyPr wrap="none" rtlCol="1">
            <a:spAutoFit/>
          </a:bodyPr>
          <a:lstStyle/>
          <a:p>
            <a:r>
              <a:rPr lang="en-US" sz="1600" dirty="0">
                <a:latin typeface="+mn-lt"/>
              </a:rPr>
              <a:t>5</a:t>
            </a:r>
            <a:endParaRPr lang="ar-SA" sz="1600" dirty="0">
              <a:latin typeface="+mn-lt"/>
            </a:endParaRPr>
          </a:p>
        </p:txBody>
      </p:sp>
    </p:spTree>
    <p:extLst>
      <p:ext uri="{BB962C8B-B14F-4D97-AF65-F5344CB8AC3E}">
        <p14:creationId xmlns:p14="http://schemas.microsoft.com/office/powerpoint/2010/main" val="1155348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FA5E9F-BAED-4EEA-8C77-D21056F5DD46}"/>
              </a:ext>
            </a:extLst>
          </p:cNvPr>
          <p:cNvGrpSpPr/>
          <p:nvPr/>
        </p:nvGrpSpPr>
        <p:grpSpPr>
          <a:xfrm>
            <a:off x="7056707" y="195083"/>
            <a:ext cx="4825204" cy="2993588"/>
            <a:chOff x="8005513" y="2885713"/>
            <a:chExt cx="2991095" cy="2993588"/>
          </a:xfrm>
        </p:grpSpPr>
        <p:pic>
          <p:nvPicPr>
            <p:cNvPr id="9" name="150308 beating EBs day3 CDM plating_1.avi">
              <a:hlinkClick r:id="" action="ppaction://media"/>
              <a:extLst>
                <a:ext uri="{FF2B5EF4-FFF2-40B4-BE49-F238E27FC236}">
                  <a16:creationId xmlns:a16="http://schemas.microsoft.com/office/drawing/2014/main" id="{240A821E-B143-4B08-9166-2AD39B53E0B2}"/>
                </a:ext>
              </a:extLst>
            </p:cNvPr>
            <p:cNvPicPr>
              <a:picLocks noRot="1"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8283728" y="3364999"/>
              <a:ext cx="2547781" cy="1899791"/>
            </a:xfrm>
            <a:prstGeom prst="rect">
              <a:avLst/>
            </a:prstGeom>
          </p:spPr>
        </p:pic>
        <p:sp>
          <p:nvSpPr>
            <p:cNvPr id="453" name="Rectangle 452">
              <a:extLst>
                <a:ext uri="{FF2B5EF4-FFF2-40B4-BE49-F238E27FC236}">
                  <a16:creationId xmlns:a16="http://schemas.microsoft.com/office/drawing/2014/main" id="{04028B04-001D-4ABC-A368-B992B3BA755A}"/>
                </a:ext>
              </a:extLst>
            </p:cNvPr>
            <p:cNvSpPr/>
            <p:nvPr/>
          </p:nvSpPr>
          <p:spPr>
            <a:xfrm>
              <a:off x="8005513" y="2885713"/>
              <a:ext cx="2991095" cy="400110"/>
            </a:xfrm>
            <a:prstGeom prst="rect">
              <a:avLst/>
            </a:prstGeom>
          </p:spPr>
          <p:txBody>
            <a:bodyPr wrap="square">
              <a:spAutoFit/>
            </a:bodyPr>
            <a:lstStyle/>
            <a:p>
              <a:pPr algn="ctr"/>
              <a:r>
                <a:rPr lang="en-US" sz="2000" i="1" dirty="0">
                  <a:latin typeface="+mn-lt"/>
                </a:rPr>
                <a:t>Beating cardiomyocytes derived from </a:t>
              </a:r>
              <a:r>
                <a:rPr lang="en-US" sz="2000" i="1" dirty="0" err="1">
                  <a:latin typeface="+mn-lt"/>
                </a:rPr>
                <a:t>hESCs</a:t>
              </a:r>
              <a:endParaRPr lang="ar-SA" sz="2000" i="1" dirty="0">
                <a:latin typeface="+mn-lt"/>
              </a:endParaRPr>
            </a:p>
          </p:txBody>
        </p:sp>
        <p:sp>
          <p:nvSpPr>
            <p:cNvPr id="454" name="TextBox 453">
              <a:extLst>
                <a:ext uri="{FF2B5EF4-FFF2-40B4-BE49-F238E27FC236}">
                  <a16:creationId xmlns:a16="http://schemas.microsoft.com/office/drawing/2014/main" id="{E74F9D06-7387-4621-8E15-244F9E28EC6A}"/>
                </a:ext>
              </a:extLst>
            </p:cNvPr>
            <p:cNvSpPr txBox="1"/>
            <p:nvPr/>
          </p:nvSpPr>
          <p:spPr>
            <a:xfrm>
              <a:off x="8283728" y="5294526"/>
              <a:ext cx="2712880" cy="584775"/>
            </a:xfrm>
            <a:prstGeom prst="rect">
              <a:avLst/>
            </a:prstGeom>
            <a:noFill/>
          </p:spPr>
          <p:txBody>
            <a:bodyPr wrap="square" rtlCol="1">
              <a:spAutoFit/>
            </a:bodyPr>
            <a:lstStyle/>
            <a:p>
              <a:r>
                <a:rPr lang="en-US" sz="1600" dirty="0">
                  <a:solidFill>
                    <a:schemeClr val="bg1">
                      <a:lumMod val="50000"/>
                    </a:schemeClr>
                  </a:solidFill>
                  <a:latin typeface="+mn-lt"/>
                </a:rPr>
                <a:t>This is a video showing cardiac cells beating. (to view it download the ppt version)</a:t>
              </a:r>
              <a:endParaRPr lang="ar-SA" sz="1600" dirty="0">
                <a:solidFill>
                  <a:schemeClr val="bg1">
                    <a:lumMod val="50000"/>
                  </a:schemeClr>
                </a:solidFill>
                <a:latin typeface="+mn-lt"/>
              </a:endParaRPr>
            </a:p>
          </p:txBody>
        </p:sp>
      </p:grpSp>
      <p:sp>
        <p:nvSpPr>
          <p:cNvPr id="2" name="Rectangle 1">
            <a:extLst>
              <a:ext uri="{FF2B5EF4-FFF2-40B4-BE49-F238E27FC236}">
                <a16:creationId xmlns:a16="http://schemas.microsoft.com/office/drawing/2014/main" id="{6C860212-0B2A-462F-8EAB-9067C4EE4CA0}"/>
              </a:ext>
            </a:extLst>
          </p:cNvPr>
          <p:cNvSpPr/>
          <p:nvPr/>
        </p:nvSpPr>
        <p:spPr>
          <a:xfrm>
            <a:off x="990465" y="764890"/>
            <a:ext cx="6096000" cy="400110"/>
          </a:xfrm>
          <a:prstGeom prst="rect">
            <a:avLst/>
          </a:prstGeom>
        </p:spPr>
        <p:txBody>
          <a:bodyPr>
            <a:spAutoFit/>
          </a:bodyPr>
          <a:lstStyle/>
          <a:p>
            <a:r>
              <a:rPr lang="en-US" sz="2000" dirty="0">
                <a:latin typeface="+mn-lt"/>
              </a:rPr>
              <a:t>What do cultured ES cells look like?</a:t>
            </a:r>
            <a:endParaRPr lang="ar-SA" sz="2000" dirty="0">
              <a:latin typeface="+mn-lt"/>
            </a:endParaRPr>
          </a:p>
        </p:txBody>
      </p:sp>
      <p:sp>
        <p:nvSpPr>
          <p:cNvPr id="455" name="Title 1">
            <a:extLst>
              <a:ext uri="{FF2B5EF4-FFF2-40B4-BE49-F238E27FC236}">
                <a16:creationId xmlns:a16="http://schemas.microsoft.com/office/drawing/2014/main" id="{878A2697-1AA5-47DA-B3D8-BFE4C6523766}"/>
              </a:ext>
            </a:extLst>
          </p:cNvPr>
          <p:cNvSpPr>
            <a:spLocks noGrp="1"/>
          </p:cNvSpPr>
          <p:nvPr>
            <p:ph type="title"/>
          </p:nvPr>
        </p:nvSpPr>
        <p:spPr>
          <a:xfrm>
            <a:off x="625254" y="185541"/>
            <a:ext cx="8328991" cy="751957"/>
          </a:xfrm>
        </p:spPr>
        <p:txBody>
          <a:bodyPr anchor="t">
            <a:normAutofit/>
          </a:bodyPr>
          <a:lstStyle/>
          <a:p>
            <a:pPr>
              <a:lnSpc>
                <a:spcPct val="150000"/>
              </a:lnSpc>
              <a:defRPr/>
            </a:pPr>
            <a:r>
              <a:rPr lang="en-US" sz="2800" b="1" dirty="0"/>
              <a:t>2- Embryonic Stem Cell (ESC)</a:t>
            </a:r>
            <a:endParaRPr lang="en-US" sz="2400" b="1" dirty="0"/>
          </a:p>
        </p:txBody>
      </p:sp>
      <p:sp>
        <p:nvSpPr>
          <p:cNvPr id="456" name="Rectangle 455">
            <a:extLst>
              <a:ext uri="{FF2B5EF4-FFF2-40B4-BE49-F238E27FC236}">
                <a16:creationId xmlns:a16="http://schemas.microsoft.com/office/drawing/2014/main" id="{06F4FB84-92AB-4EE6-B43B-5EAF4DE4E5A1}"/>
              </a:ext>
            </a:extLst>
          </p:cNvPr>
          <p:cNvSpPr/>
          <p:nvPr/>
        </p:nvSpPr>
        <p:spPr>
          <a:xfrm>
            <a:off x="7927848" y="6230846"/>
            <a:ext cx="3531736" cy="400110"/>
          </a:xfrm>
          <a:prstGeom prst="rect">
            <a:avLst/>
          </a:prstGeom>
        </p:spPr>
        <p:txBody>
          <a:bodyPr wrap="none">
            <a:spAutoFit/>
          </a:bodyPr>
          <a:lstStyle/>
          <a:p>
            <a:r>
              <a:rPr lang="en-US" sz="2000" i="1" dirty="0">
                <a:latin typeface="Calibri" panose="020F0502020204030204"/>
              </a:rPr>
              <a:t>Embryonic stem cells in the dish</a:t>
            </a:r>
            <a:endParaRPr lang="en-GB" i="1" dirty="0"/>
          </a:p>
        </p:txBody>
      </p:sp>
      <p:pic>
        <p:nvPicPr>
          <p:cNvPr id="458" name="Picture 457" descr="hESC colony on mouse fibroblasts (fair use).jpg">
            <a:extLst>
              <a:ext uri="{FF2B5EF4-FFF2-40B4-BE49-F238E27FC236}">
                <a16:creationId xmlns:a16="http://schemas.microsoft.com/office/drawing/2014/main" id="{BE1F132C-6827-43F7-8586-FA5285FC76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33816" y="3434893"/>
            <a:ext cx="3609428" cy="265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 name="Picture 458" descr="Hues9p21_1 7">
            <a:extLst>
              <a:ext uri="{FF2B5EF4-FFF2-40B4-BE49-F238E27FC236}">
                <a16:creationId xmlns:a16="http://schemas.microsoft.com/office/drawing/2014/main" id="{95EB006F-6D64-457C-A167-059F28B1BE96}"/>
              </a:ext>
            </a:extLst>
          </p:cNvPr>
          <p:cNvPicPr>
            <a:picLocks noGrp="1" noChangeAspect="1" noChangeArrowheads="1"/>
          </p:cNvPicPr>
          <p:nvPr/>
        </p:nvPicPr>
        <p:blipFill>
          <a:blip r:embed="rId6" cstate="print"/>
          <a:stretch>
            <a:fillRect/>
          </a:stretch>
        </p:blipFill>
        <p:spPr bwMode="auto">
          <a:xfrm>
            <a:off x="4514605" y="3429000"/>
            <a:ext cx="2991095" cy="2664109"/>
          </a:xfrm>
          <a:prstGeom prst="rect">
            <a:avLst/>
          </a:prstGeom>
          <a:noFill/>
          <a:ln>
            <a:noFill/>
          </a:ln>
        </p:spPr>
      </p:pic>
      <p:pic>
        <p:nvPicPr>
          <p:cNvPr id="460" name="Picture 459" descr="Human ES Cells">
            <a:extLst>
              <a:ext uri="{FF2B5EF4-FFF2-40B4-BE49-F238E27FC236}">
                <a16:creationId xmlns:a16="http://schemas.microsoft.com/office/drawing/2014/main" id="{79532087-0722-4A09-BB13-3DFC7B2134E1}"/>
              </a:ext>
            </a:extLst>
          </p:cNvPr>
          <p:cNvPicPr>
            <a:picLocks noChangeAspect="1" noChangeArrowheads="1"/>
          </p:cNvPicPr>
          <p:nvPr/>
        </p:nvPicPr>
        <p:blipFill>
          <a:blip r:embed="rId7" cstate="print"/>
          <a:srcRect/>
          <a:stretch>
            <a:fillRect/>
          </a:stretch>
        </p:blipFill>
        <p:spPr bwMode="auto">
          <a:xfrm>
            <a:off x="560832" y="3429000"/>
            <a:ext cx="3625657" cy="2664296"/>
          </a:xfrm>
          <a:prstGeom prst="rect">
            <a:avLst/>
          </a:prstGeom>
          <a:noFill/>
          <a:ln w="9525">
            <a:noFill/>
            <a:miter lim="800000"/>
            <a:headEnd/>
            <a:tailEnd/>
          </a:ln>
        </p:spPr>
      </p:pic>
      <p:cxnSp>
        <p:nvCxnSpPr>
          <p:cNvPr id="461" name="Straight Arrow Connector 460">
            <a:extLst>
              <a:ext uri="{FF2B5EF4-FFF2-40B4-BE49-F238E27FC236}">
                <a16:creationId xmlns:a16="http://schemas.microsoft.com/office/drawing/2014/main" id="{7E8408AD-7ABD-4038-8028-DF3EEBADAA1C}"/>
              </a:ext>
            </a:extLst>
          </p:cNvPr>
          <p:cNvCxnSpPr/>
          <p:nvPr/>
        </p:nvCxnSpPr>
        <p:spPr>
          <a:xfrm>
            <a:off x="3441152" y="2348879"/>
            <a:ext cx="576064" cy="1588"/>
          </a:xfrm>
          <a:prstGeom prst="straightConnector1">
            <a:avLst/>
          </a:prstGeom>
          <a:ln w="28575">
            <a:solidFill>
              <a:schemeClr val="accent2"/>
            </a:solidFill>
            <a:tailEnd type="arrow"/>
          </a:ln>
        </p:spPr>
        <p:style>
          <a:lnRef idx="2">
            <a:schemeClr val="accent2"/>
          </a:lnRef>
          <a:fillRef idx="0">
            <a:schemeClr val="accent2"/>
          </a:fillRef>
          <a:effectRef idx="1">
            <a:schemeClr val="accent2"/>
          </a:effectRef>
          <a:fontRef idx="minor">
            <a:schemeClr val="tx1"/>
          </a:fontRef>
        </p:style>
      </p:cxnSp>
      <p:cxnSp>
        <p:nvCxnSpPr>
          <p:cNvPr id="462" name="Straight Arrow Connector 461">
            <a:extLst>
              <a:ext uri="{FF2B5EF4-FFF2-40B4-BE49-F238E27FC236}">
                <a16:creationId xmlns:a16="http://schemas.microsoft.com/office/drawing/2014/main" id="{6E6F0413-0859-4C2C-9B74-3F69C203467E}"/>
              </a:ext>
            </a:extLst>
          </p:cNvPr>
          <p:cNvCxnSpPr/>
          <p:nvPr/>
        </p:nvCxnSpPr>
        <p:spPr>
          <a:xfrm rot="10800000" flipV="1">
            <a:off x="3657176" y="2564903"/>
            <a:ext cx="792088" cy="720080"/>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63" name="Straight Arrow Connector 462">
            <a:extLst>
              <a:ext uri="{FF2B5EF4-FFF2-40B4-BE49-F238E27FC236}">
                <a16:creationId xmlns:a16="http://schemas.microsoft.com/office/drawing/2014/main" id="{53E7E9D4-EDDF-4378-A739-6AF46BF41018}"/>
              </a:ext>
            </a:extLst>
          </p:cNvPr>
          <p:cNvCxnSpPr/>
          <p:nvPr/>
        </p:nvCxnSpPr>
        <p:spPr>
          <a:xfrm rot="16200000" flipH="1">
            <a:off x="4773300" y="2672915"/>
            <a:ext cx="648072" cy="576064"/>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464" name="Oval 463">
            <a:extLst>
              <a:ext uri="{FF2B5EF4-FFF2-40B4-BE49-F238E27FC236}">
                <a16:creationId xmlns:a16="http://schemas.microsoft.com/office/drawing/2014/main" id="{63E17B3D-70EA-47B3-9F49-7966AEF27837}"/>
              </a:ext>
            </a:extLst>
          </p:cNvPr>
          <p:cNvSpPr/>
          <p:nvPr/>
        </p:nvSpPr>
        <p:spPr>
          <a:xfrm>
            <a:off x="3437488" y="4581939"/>
            <a:ext cx="755441" cy="606287"/>
          </a:xfrm>
          <a:prstGeom prst="ellipse">
            <a:avLst/>
          </a:prstGeom>
          <a:noFill/>
          <a:ln w="28575">
            <a:solidFill>
              <a:srgbClr val="FED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5" name="Straight Arrow Connector 464">
            <a:extLst>
              <a:ext uri="{FF2B5EF4-FFF2-40B4-BE49-F238E27FC236}">
                <a16:creationId xmlns:a16="http://schemas.microsoft.com/office/drawing/2014/main" id="{3B60A2BD-716F-4F09-BE7B-BC1AB1A15C39}"/>
              </a:ext>
            </a:extLst>
          </p:cNvPr>
          <p:cNvCxnSpPr>
            <a:cxnSpLocks/>
          </p:cNvCxnSpPr>
          <p:nvPr/>
        </p:nvCxnSpPr>
        <p:spPr>
          <a:xfrm flipV="1">
            <a:off x="4211252" y="4756894"/>
            <a:ext cx="1440248" cy="163788"/>
          </a:xfrm>
          <a:prstGeom prst="straightConnector1">
            <a:avLst/>
          </a:prstGeom>
          <a:ln w="28575">
            <a:solidFill>
              <a:srgbClr val="FED163"/>
            </a:solidFill>
            <a:tailEnd type="arrow"/>
          </a:ln>
        </p:spPr>
        <p:style>
          <a:lnRef idx="2">
            <a:schemeClr val="accent1"/>
          </a:lnRef>
          <a:fillRef idx="0">
            <a:schemeClr val="accent1"/>
          </a:fillRef>
          <a:effectRef idx="1">
            <a:schemeClr val="accent1"/>
          </a:effectRef>
          <a:fontRef idx="minor">
            <a:schemeClr val="tx1"/>
          </a:fontRef>
        </p:style>
      </p:cxnSp>
      <p:pic>
        <p:nvPicPr>
          <p:cNvPr id="467" name="Picture 466">
            <a:extLst>
              <a:ext uri="{FF2B5EF4-FFF2-40B4-BE49-F238E27FC236}">
                <a16:creationId xmlns:a16="http://schemas.microsoft.com/office/drawing/2014/main" id="{86D5AE06-CB97-452B-BC4D-98E088D1D2F0}"/>
              </a:ext>
            </a:extLst>
          </p:cNvPr>
          <p:cNvPicPr>
            <a:picLocks noChangeAspect="1"/>
          </p:cNvPicPr>
          <p:nvPr/>
        </p:nvPicPr>
        <p:blipFill>
          <a:blip r:embed="rId8"/>
          <a:stretch>
            <a:fillRect/>
          </a:stretch>
        </p:blipFill>
        <p:spPr>
          <a:xfrm>
            <a:off x="2013306" y="1464197"/>
            <a:ext cx="3121423" cy="1286367"/>
          </a:xfrm>
          <a:prstGeom prst="rect">
            <a:avLst/>
          </a:prstGeom>
        </p:spPr>
      </p:pic>
      <p:cxnSp>
        <p:nvCxnSpPr>
          <p:cNvPr id="470" name="Straight Arrow Connector 469">
            <a:extLst>
              <a:ext uri="{FF2B5EF4-FFF2-40B4-BE49-F238E27FC236}">
                <a16:creationId xmlns:a16="http://schemas.microsoft.com/office/drawing/2014/main" id="{BD7CE632-87F3-4DF8-A45B-2F03B13F93C9}"/>
              </a:ext>
            </a:extLst>
          </p:cNvPr>
          <p:cNvCxnSpPr>
            <a:cxnSpLocks/>
          </p:cNvCxnSpPr>
          <p:nvPr/>
        </p:nvCxnSpPr>
        <p:spPr>
          <a:xfrm flipV="1">
            <a:off x="5651500" y="5029201"/>
            <a:ext cx="215900" cy="1219375"/>
          </a:xfrm>
          <a:prstGeom prst="straightConnector1">
            <a:avLst/>
          </a:prstGeom>
          <a:ln w="28575">
            <a:solidFill>
              <a:srgbClr val="FED163"/>
            </a:solidFill>
            <a:tailEnd type="triangle"/>
          </a:ln>
        </p:spPr>
        <p:style>
          <a:lnRef idx="1">
            <a:schemeClr val="accent1"/>
          </a:lnRef>
          <a:fillRef idx="0">
            <a:schemeClr val="accent1"/>
          </a:fillRef>
          <a:effectRef idx="0">
            <a:schemeClr val="accent1"/>
          </a:effectRef>
          <a:fontRef idx="minor">
            <a:schemeClr val="tx1"/>
          </a:fontRef>
        </p:style>
      </p:cxnSp>
      <p:cxnSp>
        <p:nvCxnSpPr>
          <p:cNvPr id="471" name="Straight Arrow Connector 470">
            <a:extLst>
              <a:ext uri="{FF2B5EF4-FFF2-40B4-BE49-F238E27FC236}">
                <a16:creationId xmlns:a16="http://schemas.microsoft.com/office/drawing/2014/main" id="{71747840-0A9C-4A1A-A8E5-B18E658D86A5}"/>
              </a:ext>
            </a:extLst>
          </p:cNvPr>
          <p:cNvCxnSpPr>
            <a:cxnSpLocks/>
          </p:cNvCxnSpPr>
          <p:nvPr/>
        </p:nvCxnSpPr>
        <p:spPr>
          <a:xfrm flipH="1" flipV="1">
            <a:off x="1174615" y="5609272"/>
            <a:ext cx="303353" cy="621574"/>
          </a:xfrm>
          <a:prstGeom prst="straightConnector1">
            <a:avLst/>
          </a:prstGeom>
          <a:ln w="28575">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474" name="TextBox 473">
            <a:extLst>
              <a:ext uri="{FF2B5EF4-FFF2-40B4-BE49-F238E27FC236}">
                <a16:creationId xmlns:a16="http://schemas.microsoft.com/office/drawing/2014/main" id="{315CDEA2-44B1-4D16-ACBF-ACE38A621804}"/>
              </a:ext>
            </a:extLst>
          </p:cNvPr>
          <p:cNvSpPr txBox="1"/>
          <p:nvPr/>
        </p:nvSpPr>
        <p:spPr>
          <a:xfrm>
            <a:off x="4564990" y="6201628"/>
            <a:ext cx="2623210" cy="584775"/>
          </a:xfrm>
          <a:prstGeom prst="rect">
            <a:avLst/>
          </a:prstGeom>
          <a:noFill/>
        </p:spPr>
        <p:txBody>
          <a:bodyPr wrap="square" rtlCol="0">
            <a:spAutoFit/>
          </a:bodyPr>
          <a:lstStyle/>
          <a:p>
            <a:r>
              <a:rPr lang="en-GB" sz="1600" dirty="0">
                <a:solidFill>
                  <a:srgbClr val="92D050"/>
                </a:solidFill>
                <a:latin typeface="+mn-lt"/>
              </a:rPr>
              <a:t>Embryonic stem cell colony with distinct border</a:t>
            </a:r>
          </a:p>
        </p:txBody>
      </p:sp>
      <p:sp>
        <p:nvSpPr>
          <p:cNvPr id="475" name="TextBox 474">
            <a:extLst>
              <a:ext uri="{FF2B5EF4-FFF2-40B4-BE49-F238E27FC236}">
                <a16:creationId xmlns:a16="http://schemas.microsoft.com/office/drawing/2014/main" id="{B8FF0DCA-84E7-49DC-81D3-F7626AC4730E}"/>
              </a:ext>
            </a:extLst>
          </p:cNvPr>
          <p:cNvSpPr txBox="1"/>
          <p:nvPr/>
        </p:nvSpPr>
        <p:spPr>
          <a:xfrm>
            <a:off x="560832" y="6153460"/>
            <a:ext cx="3264510" cy="584775"/>
          </a:xfrm>
          <a:prstGeom prst="rect">
            <a:avLst/>
          </a:prstGeom>
          <a:noFill/>
        </p:spPr>
        <p:txBody>
          <a:bodyPr wrap="square" rtlCol="0">
            <a:spAutoFit/>
          </a:bodyPr>
          <a:lstStyle/>
          <a:p>
            <a:r>
              <a:rPr lang="en-GB" sz="1600" dirty="0">
                <a:solidFill>
                  <a:srgbClr val="92D050"/>
                </a:solidFill>
                <a:latin typeface="+mn-lt"/>
              </a:rPr>
              <a:t>Mouse embryonic cells (feeder layer)</a:t>
            </a:r>
          </a:p>
          <a:p>
            <a:r>
              <a:rPr lang="en-GB" sz="1600" dirty="0">
                <a:solidFill>
                  <a:schemeClr val="bg1">
                    <a:lumMod val="50000"/>
                  </a:schemeClr>
                </a:solidFill>
                <a:latin typeface="+mn-lt"/>
              </a:rPr>
              <a:t>The lines around that surround ESC</a:t>
            </a:r>
          </a:p>
        </p:txBody>
      </p:sp>
    </p:spTree>
    <p:extLst>
      <p:ext uri="{BB962C8B-B14F-4D97-AF65-F5344CB8AC3E}">
        <p14:creationId xmlns:p14="http://schemas.microsoft.com/office/powerpoint/2010/main" val="2121789983"/>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02C020-396E-4652-96EA-BA4801DC81F4}"/>
              </a:ext>
            </a:extLst>
          </p:cNvPr>
          <p:cNvSpPr>
            <a:spLocks noGrp="1"/>
          </p:cNvSpPr>
          <p:nvPr>
            <p:ph type="title"/>
          </p:nvPr>
        </p:nvSpPr>
        <p:spPr>
          <a:xfrm>
            <a:off x="643798" y="274441"/>
            <a:ext cx="8328991" cy="751957"/>
          </a:xfrm>
        </p:spPr>
        <p:txBody>
          <a:bodyPr anchor="t">
            <a:normAutofit/>
          </a:bodyPr>
          <a:lstStyle/>
          <a:p>
            <a:pPr>
              <a:lnSpc>
                <a:spcPct val="150000"/>
              </a:lnSpc>
              <a:defRPr/>
            </a:pPr>
            <a:r>
              <a:rPr lang="en-US" sz="2800" b="1" dirty="0"/>
              <a:t>2- Embryonic Stem Cell (ESC)</a:t>
            </a:r>
            <a:endParaRPr lang="en-US" sz="2400" b="1" dirty="0"/>
          </a:p>
        </p:txBody>
      </p:sp>
      <p:sp>
        <p:nvSpPr>
          <p:cNvPr id="2" name="Rectangle 1">
            <a:extLst>
              <a:ext uri="{FF2B5EF4-FFF2-40B4-BE49-F238E27FC236}">
                <a16:creationId xmlns:a16="http://schemas.microsoft.com/office/drawing/2014/main" id="{0C73BC3B-8B72-4DF8-815B-85389E2E4288}"/>
              </a:ext>
            </a:extLst>
          </p:cNvPr>
          <p:cNvSpPr/>
          <p:nvPr/>
        </p:nvSpPr>
        <p:spPr>
          <a:xfrm>
            <a:off x="643798" y="1105287"/>
            <a:ext cx="11167202" cy="4247317"/>
          </a:xfrm>
          <a:prstGeom prst="rect">
            <a:avLst/>
          </a:prstGeom>
        </p:spPr>
        <p:txBody>
          <a:bodyPr wrap="square">
            <a:spAutoFit/>
          </a:bodyPr>
          <a:lstStyle/>
          <a:p>
            <a:pPr>
              <a:spcBef>
                <a:spcPts val="1200"/>
              </a:spcBef>
            </a:pPr>
            <a:r>
              <a:rPr lang="en-GB" sz="2000" b="1" dirty="0">
                <a:latin typeface="+mn-lt"/>
              </a:rPr>
              <a:t>Challenges with Embryonic Stem Cells</a:t>
            </a:r>
          </a:p>
          <a:p>
            <a:pPr marL="342900" lvl="0" indent="-342900">
              <a:spcBef>
                <a:spcPts val="1200"/>
              </a:spcBef>
              <a:buFont typeface="Courier New" panose="02070309020205020404" pitchFamily="49" charset="0"/>
              <a:buChar char="o"/>
            </a:pPr>
            <a:r>
              <a:rPr lang="en-GB" sz="2000" dirty="0">
                <a:latin typeface="+mn-lt"/>
              </a:rPr>
              <a:t>Recently, </a:t>
            </a:r>
            <a:r>
              <a:rPr lang="en-GB" sz="2000" b="1" dirty="0">
                <a:latin typeface="+mn-lt"/>
              </a:rPr>
              <a:t>abnormalities in chromosome </a:t>
            </a:r>
            <a:r>
              <a:rPr lang="en-GB" sz="2000" dirty="0">
                <a:latin typeface="+mn-lt"/>
              </a:rPr>
              <a:t>number and structure  were found in some human ESC lines. </a:t>
            </a:r>
            <a:r>
              <a:rPr lang="en-GB" sz="2000" dirty="0">
                <a:solidFill>
                  <a:srgbClr val="92D050"/>
                </a:solidFill>
                <a:latin typeface="Calibri" panose="020F0502020204030204"/>
              </a:rPr>
              <a:t>(long term and long time culture lead to abnormal chromosomes)</a:t>
            </a:r>
            <a:r>
              <a:rPr lang="en-GB" sz="2000" dirty="0">
                <a:latin typeface="+mn-lt"/>
              </a:rPr>
              <a:t> </a:t>
            </a:r>
          </a:p>
          <a:p>
            <a:pPr marL="342900" indent="-342900">
              <a:spcBef>
                <a:spcPts val="1200"/>
              </a:spcBef>
              <a:buFont typeface="Courier New" panose="02070309020205020404" pitchFamily="49" charset="0"/>
              <a:buChar char="o"/>
            </a:pPr>
            <a:r>
              <a:rPr lang="en-GB" sz="2000" dirty="0">
                <a:latin typeface="+mn-lt"/>
              </a:rPr>
              <a:t>Stem cell development or proliferation </a:t>
            </a:r>
            <a:r>
              <a:rPr lang="en-GB" sz="2000" b="1" dirty="0">
                <a:latin typeface="+mn-lt"/>
              </a:rPr>
              <a:t>must be controlled </a:t>
            </a:r>
            <a:r>
              <a:rPr lang="en-GB" sz="2000" dirty="0">
                <a:latin typeface="+mn-lt"/>
              </a:rPr>
              <a:t>once placed into patients.                            </a:t>
            </a:r>
            <a:r>
              <a:rPr lang="en-GB" sz="2000" dirty="0">
                <a:solidFill>
                  <a:srgbClr val="92D050"/>
                </a:solidFill>
                <a:latin typeface="+mn-lt"/>
              </a:rPr>
              <a:t>(to not cause cancer)</a:t>
            </a:r>
          </a:p>
          <a:p>
            <a:pPr marL="342900" indent="-342900">
              <a:spcBef>
                <a:spcPts val="1200"/>
              </a:spcBef>
              <a:buFont typeface="Courier New" panose="02070309020205020404" pitchFamily="49" charset="0"/>
              <a:buChar char="o"/>
            </a:pPr>
            <a:r>
              <a:rPr lang="en-GB" sz="2000" dirty="0">
                <a:latin typeface="+mn-lt"/>
              </a:rPr>
              <a:t>Stem cells need to be </a:t>
            </a:r>
            <a:r>
              <a:rPr lang="en-GB" sz="2000" b="1" dirty="0">
                <a:latin typeface="+mn-lt"/>
              </a:rPr>
              <a:t>differentiated</a:t>
            </a:r>
            <a:r>
              <a:rPr lang="en-GB" sz="2000" dirty="0">
                <a:latin typeface="+mn-lt"/>
              </a:rPr>
              <a:t> to the appropriate cell types </a:t>
            </a:r>
            <a:r>
              <a:rPr lang="en-GB" sz="2000" b="1" dirty="0">
                <a:latin typeface="+mn-lt"/>
              </a:rPr>
              <a:t>before</a:t>
            </a:r>
            <a:r>
              <a:rPr lang="en-GB" sz="2000" dirty="0">
                <a:latin typeface="+mn-lt"/>
              </a:rPr>
              <a:t> they can be used clinically.    </a:t>
            </a:r>
            <a:r>
              <a:rPr lang="en-GB" sz="2000" dirty="0">
                <a:solidFill>
                  <a:srgbClr val="92D050"/>
                </a:solidFill>
                <a:latin typeface="+mn-lt"/>
              </a:rPr>
              <a:t>(if they are inserted before they are differentiated they might multiply and form cancer)</a:t>
            </a:r>
          </a:p>
          <a:p>
            <a:pPr marL="342900" indent="-342900">
              <a:spcBef>
                <a:spcPts val="1200"/>
              </a:spcBef>
              <a:buFont typeface="Courier New" panose="02070309020205020404" pitchFamily="49" charset="0"/>
              <a:buChar char="o"/>
            </a:pPr>
            <a:r>
              <a:rPr lang="en-GB" sz="2000" dirty="0">
                <a:latin typeface="+mn-lt"/>
              </a:rPr>
              <a:t>The use of </a:t>
            </a:r>
            <a:r>
              <a:rPr lang="en-GB" sz="2000" u="sng" dirty="0">
                <a:latin typeface="+mn-lt"/>
              </a:rPr>
              <a:t>mouse</a:t>
            </a:r>
            <a:r>
              <a:rPr lang="en-GB" sz="2000" dirty="0">
                <a:latin typeface="+mn-lt"/>
              </a:rPr>
              <a:t> “feeder” cells to grow ESC could result in problems due to </a:t>
            </a:r>
            <a:r>
              <a:rPr lang="en-GB" sz="2000" b="1" dirty="0">
                <a:latin typeface="+mn-lt"/>
              </a:rPr>
              <a:t>xenotransplantation*</a:t>
            </a:r>
            <a:r>
              <a:rPr lang="en-GB" sz="2000" dirty="0">
                <a:latin typeface="+mn-lt"/>
              </a:rPr>
              <a:t>.     </a:t>
            </a:r>
            <a:r>
              <a:rPr lang="en-GB" sz="2000" dirty="0">
                <a:solidFill>
                  <a:schemeClr val="bg1">
                    <a:lumMod val="50000"/>
                  </a:schemeClr>
                </a:solidFill>
                <a:latin typeface="+mn-lt"/>
              </a:rPr>
              <a:t>(the feeder layer is supposed to be removed before we use the ESC </a:t>
            </a:r>
            <a:r>
              <a:rPr lang="en-GB" sz="2000" dirty="0">
                <a:solidFill>
                  <a:srgbClr val="92D050"/>
                </a:solidFill>
                <a:latin typeface="+mn-lt"/>
              </a:rPr>
              <a:t>but all isolation methods don’t guarantee not having feeder layer in the sample. Now there are medias to grow without feeder layer</a:t>
            </a:r>
            <a:r>
              <a:rPr lang="en-GB" sz="2000" dirty="0">
                <a:solidFill>
                  <a:schemeClr val="bg1">
                    <a:lumMod val="50000"/>
                  </a:schemeClr>
                </a:solidFill>
                <a:latin typeface="+mn-lt"/>
              </a:rPr>
              <a:t>)</a:t>
            </a:r>
          </a:p>
          <a:p>
            <a:pPr marL="342900" indent="-342900">
              <a:spcBef>
                <a:spcPts val="1200"/>
              </a:spcBef>
              <a:buFont typeface="Courier New" panose="02070309020205020404" pitchFamily="49" charset="0"/>
              <a:buChar char="o"/>
            </a:pPr>
            <a:r>
              <a:rPr lang="en-GB" sz="2000" dirty="0">
                <a:latin typeface="+mn-lt"/>
              </a:rPr>
              <a:t>Possibility of </a:t>
            </a:r>
            <a:r>
              <a:rPr lang="en-GB" sz="2000" b="1" dirty="0">
                <a:latin typeface="+mn-lt"/>
              </a:rPr>
              <a:t>rejection</a:t>
            </a:r>
            <a:r>
              <a:rPr lang="en-GB" sz="2000" dirty="0">
                <a:latin typeface="+mn-lt"/>
              </a:rPr>
              <a:t> of stem cell transplants as foreign tissues is very high.</a:t>
            </a:r>
          </a:p>
        </p:txBody>
      </p:sp>
      <p:sp>
        <p:nvSpPr>
          <p:cNvPr id="5" name="TextBox 4">
            <a:extLst>
              <a:ext uri="{FF2B5EF4-FFF2-40B4-BE49-F238E27FC236}">
                <a16:creationId xmlns:a16="http://schemas.microsoft.com/office/drawing/2014/main" id="{103C02D8-94B6-4310-B798-6E3B934600D2}"/>
              </a:ext>
            </a:extLst>
          </p:cNvPr>
          <p:cNvSpPr txBox="1"/>
          <p:nvPr/>
        </p:nvSpPr>
        <p:spPr>
          <a:xfrm>
            <a:off x="2197100" y="6018381"/>
            <a:ext cx="7422225" cy="369332"/>
          </a:xfrm>
          <a:prstGeom prst="rect">
            <a:avLst/>
          </a:prstGeom>
          <a:noFill/>
        </p:spPr>
        <p:txBody>
          <a:bodyPr wrap="none" rtlCol="0">
            <a:spAutoFit/>
          </a:bodyPr>
          <a:lstStyle/>
          <a:p>
            <a:r>
              <a:rPr lang="en-GB" sz="1800" dirty="0">
                <a:solidFill>
                  <a:schemeClr val="bg1">
                    <a:lumMod val="50000"/>
                  </a:schemeClr>
                </a:solidFill>
                <a:latin typeface="+mn-lt"/>
              </a:rPr>
              <a:t>*xenotransplantation: process of transplanting tissues between organisms.</a:t>
            </a:r>
          </a:p>
        </p:txBody>
      </p:sp>
    </p:spTree>
    <p:extLst>
      <p:ext uri="{BB962C8B-B14F-4D97-AF65-F5344CB8AC3E}">
        <p14:creationId xmlns:p14="http://schemas.microsoft.com/office/powerpoint/2010/main" val="2184291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2A07C3-9C4C-4A4E-BE08-58CEC345398B}"/>
              </a:ext>
            </a:extLst>
          </p:cNvPr>
          <p:cNvSpPr txBox="1"/>
          <p:nvPr/>
        </p:nvSpPr>
        <p:spPr>
          <a:xfrm>
            <a:off x="92967" y="1540565"/>
            <a:ext cx="1901483" cy="418576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92D050"/>
                </a:solidFill>
                <a:latin typeface="+mn-lt"/>
              </a:rPr>
              <a:t>Recall that all cells have 46 chromosomes except sex cells which have 23 chromosomes.</a:t>
            </a:r>
          </a:p>
          <a:p>
            <a:pPr marL="285750" indent="-285750">
              <a:buFont typeface="Arial" panose="020B0604020202020204" pitchFamily="34" charset="0"/>
              <a:buChar char="•"/>
            </a:pPr>
            <a:r>
              <a:rPr lang="en-GB" dirty="0">
                <a:solidFill>
                  <a:srgbClr val="92D050"/>
                </a:solidFill>
                <a:latin typeface="+mn-lt"/>
              </a:rPr>
              <a:t>In normal fertilization a sperm (23 chromosomes) and an oocyte (23 chromosomes) fuse to make a zygote (46 chromosomes) which becomes a blastocyst then continues to develop into a full organism. </a:t>
            </a:r>
          </a:p>
        </p:txBody>
      </p:sp>
      <p:grpSp>
        <p:nvGrpSpPr>
          <p:cNvPr id="7" name="Group 6">
            <a:extLst>
              <a:ext uri="{FF2B5EF4-FFF2-40B4-BE49-F238E27FC236}">
                <a16:creationId xmlns:a16="http://schemas.microsoft.com/office/drawing/2014/main" id="{3EABC6F5-FC7E-4678-811A-D0DB87BA2C3E}"/>
              </a:ext>
            </a:extLst>
          </p:cNvPr>
          <p:cNvGrpSpPr/>
          <p:nvPr/>
        </p:nvGrpSpPr>
        <p:grpSpPr>
          <a:xfrm>
            <a:off x="1890657" y="884915"/>
            <a:ext cx="8091544" cy="5793357"/>
            <a:chOff x="1890656" y="884915"/>
            <a:chExt cx="8399861" cy="5793357"/>
          </a:xfrm>
        </p:grpSpPr>
        <p:grpSp>
          <p:nvGrpSpPr>
            <p:cNvPr id="2" name="Group 1">
              <a:extLst>
                <a:ext uri="{FF2B5EF4-FFF2-40B4-BE49-F238E27FC236}">
                  <a16:creationId xmlns:a16="http://schemas.microsoft.com/office/drawing/2014/main" id="{7F5DF549-7CD7-48AC-BC4F-4E9533BE9A60}"/>
                </a:ext>
              </a:extLst>
            </p:cNvPr>
            <p:cNvGrpSpPr/>
            <p:nvPr/>
          </p:nvGrpSpPr>
          <p:grpSpPr>
            <a:xfrm>
              <a:off x="1890656" y="884915"/>
              <a:ext cx="8399861" cy="5793357"/>
              <a:chOff x="1904999" y="152401"/>
              <a:chExt cx="8399861" cy="6178897"/>
            </a:xfrm>
          </p:grpSpPr>
          <p:pic>
            <p:nvPicPr>
              <p:cNvPr id="34818" name="Picture 2"/>
              <p:cNvPicPr>
                <a:picLocks noChangeArrowheads="1"/>
              </p:cNvPicPr>
              <p:nvPr/>
            </p:nvPicPr>
            <p:blipFill rotWithShape="1">
              <a:blip r:embed="rId2">
                <a:extLst>
                  <a:ext uri="{28A0092B-C50C-407E-A947-70E740481C1C}">
                    <a14:useLocalDpi xmlns:a14="http://schemas.microsoft.com/office/drawing/2010/main" val="0"/>
                  </a:ext>
                </a:extLst>
              </a:blip>
              <a:srcRect r="67329"/>
              <a:stretch/>
            </p:blipFill>
            <p:spPr bwMode="auto">
              <a:xfrm>
                <a:off x="1904999" y="152401"/>
                <a:ext cx="2744300" cy="61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 name="Picture 2"/>
              <p:cNvPicPr>
                <a:picLocks noChangeArrowheads="1"/>
              </p:cNvPicPr>
              <p:nvPr/>
            </p:nvPicPr>
            <p:blipFill rotWithShape="1">
              <a:blip r:embed="rId2">
                <a:extLst>
                  <a:ext uri="{28A0092B-C50C-407E-A947-70E740481C1C}">
                    <a14:useLocalDpi xmlns:a14="http://schemas.microsoft.com/office/drawing/2010/main" val="0"/>
                  </a:ext>
                </a:extLst>
              </a:blip>
              <a:srcRect l="32671" r="36748"/>
              <a:stretch/>
            </p:blipFill>
            <p:spPr bwMode="auto">
              <a:xfrm>
                <a:off x="4649300" y="152401"/>
                <a:ext cx="2568741" cy="61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2"/>
              <p:cNvPicPr>
                <a:picLocks noChangeArrowheads="1"/>
              </p:cNvPicPr>
              <p:nvPr/>
            </p:nvPicPr>
            <p:blipFill rotWithShape="1">
              <a:blip r:embed="rId2">
                <a:extLst>
                  <a:ext uri="{28A0092B-C50C-407E-A947-70E740481C1C}">
                    <a14:useLocalDpi xmlns:a14="http://schemas.microsoft.com/office/drawing/2010/main" val="0"/>
                  </a:ext>
                </a:extLst>
              </a:blip>
              <a:srcRect l="62912"/>
              <a:stretch/>
            </p:blipFill>
            <p:spPr bwMode="auto">
              <a:xfrm>
                <a:off x="7189499" y="152401"/>
                <a:ext cx="3115361" cy="61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 name="TextBox 8">
              <a:extLst>
                <a:ext uri="{FF2B5EF4-FFF2-40B4-BE49-F238E27FC236}">
                  <a16:creationId xmlns:a16="http://schemas.microsoft.com/office/drawing/2014/main" id="{A5AE4644-7C4F-4F26-BF9D-0D7C2783DED9}"/>
                </a:ext>
              </a:extLst>
            </p:cNvPr>
            <p:cNvSpPr txBox="1"/>
            <p:nvPr/>
          </p:nvSpPr>
          <p:spPr>
            <a:xfrm>
              <a:off x="5040906" y="1174623"/>
              <a:ext cx="294729" cy="338554"/>
            </a:xfrm>
            <a:prstGeom prst="rect">
              <a:avLst/>
            </a:prstGeom>
            <a:noFill/>
          </p:spPr>
          <p:txBody>
            <a:bodyPr wrap="square" rtlCol="0">
              <a:spAutoFit/>
            </a:bodyPr>
            <a:lstStyle/>
            <a:p>
              <a:r>
                <a:rPr lang="en-GB" sz="1600" b="1" dirty="0">
                  <a:solidFill>
                    <a:srgbClr val="92D050"/>
                  </a:solidFill>
                  <a:latin typeface="+mn-lt"/>
                </a:rPr>
                <a:t>A</a:t>
              </a:r>
            </a:p>
          </p:txBody>
        </p:sp>
        <p:sp>
          <p:nvSpPr>
            <p:cNvPr id="10" name="TextBox 9">
              <a:extLst>
                <a:ext uri="{FF2B5EF4-FFF2-40B4-BE49-F238E27FC236}">
                  <a16:creationId xmlns:a16="http://schemas.microsoft.com/office/drawing/2014/main" id="{734ED38D-7C6A-4904-8726-41341B184EA7}"/>
                </a:ext>
              </a:extLst>
            </p:cNvPr>
            <p:cNvSpPr txBox="1"/>
            <p:nvPr/>
          </p:nvSpPr>
          <p:spPr>
            <a:xfrm>
              <a:off x="7521471" y="1174623"/>
              <a:ext cx="294729" cy="338554"/>
            </a:xfrm>
            <a:prstGeom prst="rect">
              <a:avLst/>
            </a:prstGeom>
            <a:noFill/>
          </p:spPr>
          <p:txBody>
            <a:bodyPr wrap="square" rtlCol="0">
              <a:spAutoFit/>
            </a:bodyPr>
            <a:lstStyle/>
            <a:p>
              <a:pPr lvl="1"/>
              <a:r>
                <a:rPr lang="en-GB" sz="1600" b="1" dirty="0">
                  <a:solidFill>
                    <a:srgbClr val="92D050"/>
                  </a:solidFill>
                  <a:latin typeface="+mn-lt"/>
                </a:rPr>
                <a:t>B</a:t>
              </a:r>
            </a:p>
          </p:txBody>
        </p:sp>
      </p:grpSp>
      <p:sp>
        <p:nvSpPr>
          <p:cNvPr id="11" name="TextBox 10">
            <a:extLst>
              <a:ext uri="{FF2B5EF4-FFF2-40B4-BE49-F238E27FC236}">
                <a16:creationId xmlns:a16="http://schemas.microsoft.com/office/drawing/2014/main" id="{BBEC5D84-5F63-4EAF-AA35-44EA444C5ECB}"/>
              </a:ext>
            </a:extLst>
          </p:cNvPr>
          <p:cNvSpPr txBox="1"/>
          <p:nvPr/>
        </p:nvSpPr>
        <p:spPr>
          <a:xfrm>
            <a:off x="3108036" y="74424"/>
            <a:ext cx="7042728" cy="584775"/>
          </a:xfrm>
          <a:prstGeom prst="rect">
            <a:avLst/>
          </a:prstGeom>
          <a:noFill/>
        </p:spPr>
        <p:txBody>
          <a:bodyPr wrap="square" rtlCol="0">
            <a:spAutoFit/>
          </a:bodyPr>
          <a:lstStyle/>
          <a:p>
            <a:r>
              <a:rPr lang="en-US" sz="3200" b="1" dirty="0">
                <a:ln w="0"/>
                <a:solidFill>
                  <a:schemeClr val="tx1"/>
                </a:solidFill>
                <a:latin typeface="+mj-lt"/>
              </a:rPr>
              <a:t>Somatic Cell Nuclear Transfer (SCNT)</a:t>
            </a:r>
          </a:p>
        </p:txBody>
      </p:sp>
      <p:sp>
        <p:nvSpPr>
          <p:cNvPr id="6" name="TextBox 5">
            <a:extLst>
              <a:ext uri="{FF2B5EF4-FFF2-40B4-BE49-F238E27FC236}">
                <a16:creationId xmlns:a16="http://schemas.microsoft.com/office/drawing/2014/main" id="{34A9F258-CB22-4EE2-8E7C-2DA7CF203C7E}"/>
              </a:ext>
            </a:extLst>
          </p:cNvPr>
          <p:cNvSpPr txBox="1"/>
          <p:nvPr/>
        </p:nvSpPr>
        <p:spPr>
          <a:xfrm>
            <a:off x="4004722" y="546361"/>
            <a:ext cx="4511171" cy="338554"/>
          </a:xfrm>
          <a:prstGeom prst="rect">
            <a:avLst/>
          </a:prstGeom>
          <a:noFill/>
        </p:spPr>
        <p:txBody>
          <a:bodyPr wrap="none" rtlCol="0">
            <a:spAutoFit/>
          </a:bodyPr>
          <a:lstStyle/>
          <a:p>
            <a:r>
              <a:rPr lang="en-GB" sz="1600" dirty="0">
                <a:solidFill>
                  <a:srgbClr val="92D050"/>
                </a:solidFill>
                <a:latin typeface="+mn-lt"/>
              </a:rPr>
              <a:t>A new technique to prevent graft immuno-rejection</a:t>
            </a:r>
          </a:p>
        </p:txBody>
      </p:sp>
      <p:sp>
        <p:nvSpPr>
          <p:cNvPr id="8" name="TextBox 7">
            <a:extLst>
              <a:ext uri="{FF2B5EF4-FFF2-40B4-BE49-F238E27FC236}">
                <a16:creationId xmlns:a16="http://schemas.microsoft.com/office/drawing/2014/main" id="{E597747E-7D21-4DB3-80B8-F84F2377EB99}"/>
              </a:ext>
            </a:extLst>
          </p:cNvPr>
          <p:cNvSpPr txBox="1"/>
          <p:nvPr/>
        </p:nvSpPr>
        <p:spPr>
          <a:xfrm>
            <a:off x="9817100" y="1048122"/>
            <a:ext cx="2281933" cy="5262979"/>
          </a:xfrm>
          <a:prstGeom prst="rect">
            <a:avLst/>
          </a:prstGeom>
          <a:noFill/>
        </p:spPr>
        <p:txBody>
          <a:bodyPr wrap="square" rtlCol="0">
            <a:spAutoFit/>
          </a:bodyPr>
          <a:lstStyle/>
          <a:p>
            <a:pPr marL="177800" indent="-177800">
              <a:buFont typeface="Arial" panose="020B0604020202020204" pitchFamily="34" charset="0"/>
              <a:buChar char="•"/>
            </a:pPr>
            <a:r>
              <a:rPr lang="en-GB" dirty="0">
                <a:solidFill>
                  <a:srgbClr val="92D050"/>
                </a:solidFill>
                <a:latin typeface="+mn-lt"/>
              </a:rPr>
              <a:t>In nuclear transfer we take an oocyte and remove its nucleus then take a nucleus from a somatic cell (which already has 46 chromosomes) and insert it. </a:t>
            </a:r>
          </a:p>
          <a:p>
            <a:pPr marL="177800" indent="-177800">
              <a:buFont typeface="Arial" panose="020B0604020202020204" pitchFamily="34" charset="0"/>
              <a:buChar char="•"/>
            </a:pPr>
            <a:r>
              <a:rPr lang="en-GB" dirty="0">
                <a:solidFill>
                  <a:srgbClr val="92D050"/>
                </a:solidFill>
                <a:latin typeface="+mn-lt"/>
              </a:rPr>
              <a:t>Then it is exposed to electrical induction to divide and form blastocyst. </a:t>
            </a:r>
          </a:p>
          <a:p>
            <a:pPr marL="177800" indent="-177800">
              <a:buFont typeface="Arial" panose="020B0604020202020204" pitchFamily="34" charset="0"/>
              <a:buChar char="•"/>
            </a:pPr>
            <a:r>
              <a:rPr lang="en-GB" dirty="0">
                <a:solidFill>
                  <a:srgbClr val="92D050"/>
                </a:solidFill>
                <a:latin typeface="+mn-lt"/>
              </a:rPr>
              <a:t>Then if we want (A)  reproductive cloning we transfer it to a surrogate mother or (B) we take the inner cell layer from the blastocyst and grow a specific type of tissue</a:t>
            </a:r>
          </a:p>
          <a:p>
            <a:pPr marL="177800" indent="-177800">
              <a:buFont typeface="Arial" panose="020B0604020202020204" pitchFamily="34" charset="0"/>
              <a:buChar char="•"/>
            </a:pPr>
            <a:endParaRPr lang="en-GB" dirty="0">
              <a:solidFill>
                <a:srgbClr val="92D050"/>
              </a:solidFill>
              <a:latin typeface="+mn-lt"/>
            </a:endParaRPr>
          </a:p>
          <a:p>
            <a:r>
              <a:rPr lang="en-GB" dirty="0">
                <a:solidFill>
                  <a:srgbClr val="92D050"/>
                </a:solidFill>
                <a:latin typeface="+mn-lt"/>
              </a:rPr>
              <a:t>Note: because the DNA is derived from the same person there is no immunological reaction </a:t>
            </a:r>
          </a:p>
        </p:txBody>
      </p:sp>
      <p:sp>
        <p:nvSpPr>
          <p:cNvPr id="13" name="TextBox 12">
            <a:extLst>
              <a:ext uri="{FF2B5EF4-FFF2-40B4-BE49-F238E27FC236}">
                <a16:creationId xmlns:a16="http://schemas.microsoft.com/office/drawing/2014/main" id="{E2ED533A-7490-4F3F-9E33-22B6082A3FC8}"/>
              </a:ext>
            </a:extLst>
          </p:cNvPr>
          <p:cNvSpPr txBox="1"/>
          <p:nvPr/>
        </p:nvSpPr>
        <p:spPr>
          <a:xfrm>
            <a:off x="9705129" y="273305"/>
            <a:ext cx="2329484" cy="369332"/>
          </a:xfrm>
          <a:prstGeom prst="rect">
            <a:avLst/>
          </a:prstGeom>
          <a:noFill/>
          <a:ln w="38100">
            <a:solidFill>
              <a:srgbClr val="ECB2D9"/>
            </a:solidFill>
          </a:ln>
        </p:spPr>
        <p:txBody>
          <a:bodyPr wrap="none" rtlCol="0">
            <a:spAutoFit/>
          </a:bodyPr>
          <a:lstStyle/>
          <a:p>
            <a:r>
              <a:rPr lang="en-US" sz="1800" i="1" dirty="0">
                <a:latin typeface="+mn-lt"/>
              </a:rPr>
              <a:t>Only on the girls’ slides</a:t>
            </a:r>
            <a:endParaRPr lang="en-GB" sz="1800" i="1" dirty="0">
              <a:latin typeface="+mn-lt"/>
            </a:endParaRPr>
          </a:p>
        </p:txBody>
      </p:sp>
    </p:spTree>
    <p:extLst>
      <p:ext uri="{BB962C8B-B14F-4D97-AF65-F5344CB8AC3E}">
        <p14:creationId xmlns:p14="http://schemas.microsoft.com/office/powerpoint/2010/main" val="1817968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990" y="4816682"/>
            <a:ext cx="2390398" cy="13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Box 2"/>
          <p:cNvSpPr txBox="1"/>
          <p:nvPr/>
        </p:nvSpPr>
        <p:spPr>
          <a:xfrm>
            <a:off x="517236" y="389129"/>
            <a:ext cx="7042728" cy="584775"/>
          </a:xfrm>
          <a:prstGeom prst="rect">
            <a:avLst/>
          </a:prstGeom>
          <a:noFill/>
        </p:spPr>
        <p:txBody>
          <a:bodyPr wrap="square" rtlCol="0">
            <a:spAutoFit/>
          </a:bodyPr>
          <a:lstStyle/>
          <a:p>
            <a:r>
              <a:rPr lang="en-US" sz="3200" b="1" dirty="0">
                <a:ln w="0"/>
                <a:solidFill>
                  <a:schemeClr val="tx1"/>
                </a:solidFill>
                <a:latin typeface="+mj-lt"/>
              </a:rPr>
              <a:t>Somatic Cell Nuclear Transfer (SCNT)</a:t>
            </a:r>
          </a:p>
        </p:txBody>
      </p:sp>
      <p:sp>
        <p:nvSpPr>
          <p:cNvPr id="9" name="Rectangle 8"/>
          <p:cNvSpPr/>
          <p:nvPr/>
        </p:nvSpPr>
        <p:spPr>
          <a:xfrm>
            <a:off x="928615" y="6184769"/>
            <a:ext cx="2590800" cy="307777"/>
          </a:xfrm>
          <a:prstGeom prst="rect">
            <a:avLst/>
          </a:prstGeom>
        </p:spPr>
        <p:txBody>
          <a:bodyPr wrap="square">
            <a:spAutoFit/>
          </a:bodyPr>
          <a:lstStyle/>
          <a:p>
            <a:pPr>
              <a:defRPr/>
            </a:pPr>
            <a:r>
              <a:rPr lang="en-US" b="1" dirty="0">
                <a:ln w="12700">
                  <a:solidFill>
                    <a:schemeClr val="tx2">
                      <a:satMod val="155000"/>
                    </a:schemeClr>
                  </a:solidFill>
                  <a:prstDash val="solid"/>
                </a:ln>
                <a:solidFill>
                  <a:schemeClr val="tx1">
                    <a:lumMod val="65000"/>
                    <a:lumOff val="35000"/>
                  </a:schemeClr>
                </a:solidFill>
                <a:effectLst>
                  <a:outerShdw blurRad="41275" dist="20320" dir="1800000" algn="tl" rotWithShape="0">
                    <a:srgbClr val="000000">
                      <a:alpha val="40000"/>
                    </a:srgbClr>
                  </a:outerShdw>
                </a:effectLst>
                <a:latin typeface="+mn-lt"/>
              </a:rPr>
              <a:t>(July 1996 – February 2003)</a:t>
            </a:r>
          </a:p>
        </p:txBody>
      </p:sp>
      <p:pic>
        <p:nvPicPr>
          <p:cNvPr id="2" name="Picture 4">
            <a:extLst>
              <a:ext uri="{FF2B5EF4-FFF2-40B4-BE49-F238E27FC236}">
                <a16:creationId xmlns:a16="http://schemas.microsoft.com/office/drawing/2014/main" id="{AB39A81C-3CB5-8340-8773-683C2E7CCF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8451" y="2563988"/>
            <a:ext cx="3265417" cy="367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49E51B6F-DCA3-4280-97B5-7686DD501F9E}"/>
              </a:ext>
            </a:extLst>
          </p:cNvPr>
          <p:cNvGrpSpPr/>
          <p:nvPr/>
        </p:nvGrpSpPr>
        <p:grpSpPr>
          <a:xfrm>
            <a:off x="2692564" y="4125622"/>
            <a:ext cx="682625" cy="734036"/>
            <a:chOff x="6597319" y="353560"/>
            <a:chExt cx="682625" cy="734036"/>
          </a:xfrm>
        </p:grpSpPr>
        <p:pic>
          <p:nvPicPr>
            <p:cNvPr id="11" name="Picture 2" descr="Image result for youtube">
              <a:hlinkClick r:id="rId5"/>
              <a:extLst>
                <a:ext uri="{FF2B5EF4-FFF2-40B4-BE49-F238E27FC236}">
                  <a16:creationId xmlns:a16="http://schemas.microsoft.com/office/drawing/2014/main" id="{C8606421-B5E1-43A5-A3B0-DFD0BEAA57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7319" y="353560"/>
              <a:ext cx="682625" cy="4806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2163A68-604C-4CBB-A6ED-B3AA20ECC97D}"/>
                </a:ext>
              </a:extLst>
            </p:cNvPr>
            <p:cNvSpPr txBox="1"/>
            <p:nvPr/>
          </p:nvSpPr>
          <p:spPr>
            <a:xfrm>
              <a:off x="6649975" y="779819"/>
              <a:ext cx="598241" cy="307777"/>
            </a:xfrm>
            <a:prstGeom prst="rect">
              <a:avLst/>
            </a:prstGeom>
            <a:noFill/>
          </p:spPr>
          <p:txBody>
            <a:bodyPr wrap="none" rtlCol="0">
              <a:spAutoFit/>
            </a:bodyPr>
            <a:lstStyle/>
            <a:p>
              <a:r>
                <a:rPr lang="en-US" dirty="0">
                  <a:solidFill>
                    <a:schemeClr val="accent6">
                      <a:lumMod val="75000"/>
                    </a:schemeClr>
                  </a:solidFill>
                  <a:latin typeface="+mn-lt"/>
                </a:rPr>
                <a:t>02:24</a:t>
              </a:r>
              <a:endParaRPr lang="en-GB" dirty="0">
                <a:solidFill>
                  <a:schemeClr val="accent6">
                    <a:lumMod val="75000"/>
                  </a:schemeClr>
                </a:solidFill>
                <a:latin typeface="+mn-lt"/>
              </a:endParaRPr>
            </a:p>
          </p:txBody>
        </p:sp>
      </p:grpSp>
      <p:sp>
        <p:nvSpPr>
          <p:cNvPr id="14" name="TextBox 13">
            <a:extLst>
              <a:ext uri="{FF2B5EF4-FFF2-40B4-BE49-F238E27FC236}">
                <a16:creationId xmlns:a16="http://schemas.microsoft.com/office/drawing/2014/main" id="{19CA0182-EBD0-4400-B0A6-5A40A05C932A}"/>
              </a:ext>
            </a:extLst>
          </p:cNvPr>
          <p:cNvSpPr txBox="1"/>
          <p:nvPr/>
        </p:nvSpPr>
        <p:spPr>
          <a:xfrm>
            <a:off x="6879535" y="2545263"/>
            <a:ext cx="5029200" cy="1323439"/>
          </a:xfrm>
          <a:prstGeom prst="rect">
            <a:avLst/>
          </a:prstGeom>
          <a:noFill/>
        </p:spPr>
        <p:txBody>
          <a:bodyPr wrap="square" rtlCol="0">
            <a:spAutoFit/>
          </a:bodyPr>
          <a:lstStyle/>
          <a:p>
            <a:pPr marL="285750" indent="-285750">
              <a:buFont typeface="Arial"/>
              <a:buChar char="•"/>
            </a:pPr>
            <a:r>
              <a:rPr lang="en-US" sz="1600" dirty="0">
                <a:latin typeface="+mn-lt"/>
              </a:rPr>
              <a:t>Therapeutic cloning uses stem cells </a:t>
            </a:r>
            <a:r>
              <a:rPr lang="en-US" sz="1600" b="1" dirty="0">
                <a:latin typeface="+mn-lt"/>
              </a:rPr>
              <a:t>to correct diseases </a:t>
            </a:r>
            <a:r>
              <a:rPr lang="en-US" sz="1600" dirty="0">
                <a:latin typeface="+mn-lt"/>
              </a:rPr>
              <a:t>and other health problems that someone may encounter.</a:t>
            </a:r>
          </a:p>
          <a:p>
            <a:pPr marL="285750" indent="-285750">
              <a:buFont typeface="Arial"/>
              <a:buChar char="•"/>
            </a:pPr>
            <a:r>
              <a:rPr lang="en-US" sz="1600" dirty="0">
                <a:latin typeface="+mn-lt"/>
              </a:rPr>
              <a:t>Therapeutic cloning </a:t>
            </a:r>
            <a:r>
              <a:rPr lang="en-US" sz="1600" b="1" dirty="0">
                <a:latin typeface="+mn-lt"/>
              </a:rPr>
              <a:t>does not cloned to make full humans </a:t>
            </a:r>
            <a:r>
              <a:rPr lang="en-US" sz="1600" dirty="0">
                <a:latin typeface="+mn-lt"/>
              </a:rPr>
              <a:t>but rather is used for the stem cells of embryo</a:t>
            </a:r>
          </a:p>
        </p:txBody>
      </p:sp>
      <p:pic>
        <p:nvPicPr>
          <p:cNvPr id="15" name="Picture 14">
            <a:extLst>
              <a:ext uri="{FF2B5EF4-FFF2-40B4-BE49-F238E27FC236}">
                <a16:creationId xmlns:a16="http://schemas.microsoft.com/office/drawing/2014/main" id="{269B8F97-AECD-43CB-8DA1-E874FD2B3180}"/>
              </a:ext>
            </a:extLst>
          </p:cNvPr>
          <p:cNvPicPr>
            <a:picLocks noChangeAspect="1"/>
          </p:cNvPicPr>
          <p:nvPr/>
        </p:nvPicPr>
        <p:blipFill>
          <a:blip r:embed="rId7"/>
          <a:stretch>
            <a:fillRect/>
          </a:stretch>
        </p:blipFill>
        <p:spPr>
          <a:xfrm>
            <a:off x="6879535" y="3868702"/>
            <a:ext cx="4870174" cy="2640735"/>
          </a:xfrm>
          <a:prstGeom prst="rect">
            <a:avLst/>
          </a:prstGeom>
        </p:spPr>
      </p:pic>
      <p:sp>
        <p:nvSpPr>
          <p:cNvPr id="13" name="TextBox 12">
            <a:extLst>
              <a:ext uri="{FF2B5EF4-FFF2-40B4-BE49-F238E27FC236}">
                <a16:creationId xmlns:a16="http://schemas.microsoft.com/office/drawing/2014/main" id="{F5B2A1BB-8606-4657-A519-DFFDBE7430DF}"/>
              </a:ext>
            </a:extLst>
          </p:cNvPr>
          <p:cNvSpPr txBox="1"/>
          <p:nvPr/>
        </p:nvSpPr>
        <p:spPr>
          <a:xfrm>
            <a:off x="669235" y="1078163"/>
            <a:ext cx="10995188" cy="646331"/>
          </a:xfrm>
          <a:prstGeom prst="rect">
            <a:avLst/>
          </a:prstGeom>
          <a:noFill/>
        </p:spPr>
        <p:txBody>
          <a:bodyPr wrap="square" rtlCol="0">
            <a:spAutoFit/>
          </a:bodyPr>
          <a:lstStyle/>
          <a:p>
            <a:r>
              <a:rPr lang="en-GB" sz="1800" dirty="0">
                <a:solidFill>
                  <a:srgbClr val="92D050"/>
                </a:solidFill>
                <a:latin typeface="+mn-lt"/>
              </a:rPr>
              <a:t>Nuclear transfer (cloning) can be used in 2 ways: reproductive (producing identical offspring) or therapeutic (which is the main goal)</a:t>
            </a:r>
          </a:p>
        </p:txBody>
      </p:sp>
      <p:sp>
        <p:nvSpPr>
          <p:cNvPr id="16" name="Rectangle 15">
            <a:extLst>
              <a:ext uri="{FF2B5EF4-FFF2-40B4-BE49-F238E27FC236}">
                <a16:creationId xmlns:a16="http://schemas.microsoft.com/office/drawing/2014/main" id="{7DD3582C-1286-456F-A0DC-5C44C46D4F20}"/>
              </a:ext>
            </a:extLst>
          </p:cNvPr>
          <p:cNvSpPr/>
          <p:nvPr/>
        </p:nvSpPr>
        <p:spPr>
          <a:xfrm>
            <a:off x="631135" y="1904448"/>
            <a:ext cx="5776560" cy="461141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11A4C04-3E7D-4404-B6A9-7F7D639B192D}"/>
              </a:ext>
            </a:extLst>
          </p:cNvPr>
          <p:cNvSpPr/>
          <p:nvPr/>
        </p:nvSpPr>
        <p:spPr>
          <a:xfrm>
            <a:off x="6699388" y="1904448"/>
            <a:ext cx="5209347" cy="461141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1BDB876E-A101-4D24-AB2A-D9682121A7FF}"/>
              </a:ext>
            </a:extLst>
          </p:cNvPr>
          <p:cNvSpPr txBox="1"/>
          <p:nvPr/>
        </p:nvSpPr>
        <p:spPr>
          <a:xfrm>
            <a:off x="2132429" y="1929146"/>
            <a:ext cx="2441694" cy="400110"/>
          </a:xfrm>
          <a:prstGeom prst="rect">
            <a:avLst/>
          </a:prstGeom>
          <a:noFill/>
        </p:spPr>
        <p:txBody>
          <a:bodyPr wrap="none" rtlCol="0">
            <a:spAutoFit/>
          </a:bodyPr>
          <a:lstStyle/>
          <a:p>
            <a:r>
              <a:rPr lang="en-GB" sz="2000" b="1" i="1" dirty="0">
                <a:latin typeface="+mn-lt"/>
              </a:rPr>
              <a:t>Reproductive Cloning</a:t>
            </a:r>
          </a:p>
        </p:txBody>
      </p:sp>
      <p:sp>
        <p:nvSpPr>
          <p:cNvPr id="20" name="TextBox 19">
            <a:extLst>
              <a:ext uri="{FF2B5EF4-FFF2-40B4-BE49-F238E27FC236}">
                <a16:creationId xmlns:a16="http://schemas.microsoft.com/office/drawing/2014/main" id="{AE746080-7088-4C74-94EA-1C908BE7975C}"/>
              </a:ext>
            </a:extLst>
          </p:cNvPr>
          <p:cNvSpPr txBox="1"/>
          <p:nvPr/>
        </p:nvSpPr>
        <p:spPr>
          <a:xfrm>
            <a:off x="762477" y="2515276"/>
            <a:ext cx="2590799" cy="2215991"/>
          </a:xfrm>
          <a:prstGeom prst="rect">
            <a:avLst/>
          </a:prstGeom>
          <a:noFill/>
        </p:spPr>
        <p:txBody>
          <a:bodyPr wrap="square" rtlCol="0">
            <a:spAutoFit/>
          </a:bodyPr>
          <a:lstStyle/>
          <a:p>
            <a:r>
              <a:rPr lang="en-US" dirty="0">
                <a:solidFill>
                  <a:srgbClr val="92D050"/>
                </a:solidFill>
                <a:latin typeface="+mn-lt"/>
              </a:rPr>
              <a:t>Dolly is a sheep that was cloned from another sheep using the same method we discussed before. An oocyte was deprived of its nucleus and a different nucleus was inserted and the blastocyst was reinserted into a surrogate mother. </a:t>
            </a:r>
          </a:p>
          <a:p>
            <a:endParaRPr lang="en-US" dirty="0">
              <a:latin typeface="+mn-lt"/>
            </a:endParaRPr>
          </a:p>
          <a:p>
            <a:r>
              <a:rPr lang="en-US" sz="1200" dirty="0">
                <a:solidFill>
                  <a:schemeClr val="bg1">
                    <a:lumMod val="50000"/>
                  </a:schemeClr>
                </a:solidFill>
                <a:latin typeface="+mn-lt"/>
              </a:rPr>
              <a:t>To learn more about dolly </a:t>
            </a:r>
            <a:r>
              <a:rPr lang="en-US" sz="1200" dirty="0">
                <a:solidFill>
                  <a:schemeClr val="bg1">
                    <a:lumMod val="50000"/>
                  </a:schemeClr>
                </a:solidFill>
                <a:latin typeface="+mn-lt"/>
                <a:sym typeface="Wingdings" panose="05000000000000000000" pitchFamily="2" charset="2"/>
              </a:rPr>
              <a:t></a:t>
            </a:r>
            <a:endParaRPr lang="en-US" dirty="0">
              <a:solidFill>
                <a:schemeClr val="bg1">
                  <a:lumMod val="50000"/>
                </a:schemeClr>
              </a:solidFill>
              <a:latin typeface="+mn-lt"/>
            </a:endParaRPr>
          </a:p>
        </p:txBody>
      </p:sp>
      <p:sp>
        <p:nvSpPr>
          <p:cNvPr id="19" name="TextBox 18">
            <a:extLst>
              <a:ext uri="{FF2B5EF4-FFF2-40B4-BE49-F238E27FC236}">
                <a16:creationId xmlns:a16="http://schemas.microsoft.com/office/drawing/2014/main" id="{5976DD5D-84E4-481C-A9FF-D2A683300728}"/>
              </a:ext>
            </a:extLst>
          </p:cNvPr>
          <p:cNvSpPr txBox="1"/>
          <p:nvPr/>
        </p:nvSpPr>
        <p:spPr>
          <a:xfrm>
            <a:off x="8173288" y="1929146"/>
            <a:ext cx="2303836" cy="400110"/>
          </a:xfrm>
          <a:prstGeom prst="rect">
            <a:avLst/>
          </a:prstGeom>
          <a:noFill/>
        </p:spPr>
        <p:txBody>
          <a:bodyPr wrap="none" rtlCol="0">
            <a:spAutoFit/>
          </a:bodyPr>
          <a:lstStyle/>
          <a:p>
            <a:r>
              <a:rPr lang="en-GB" sz="2000" b="1" i="1" dirty="0">
                <a:latin typeface="+mn-lt"/>
              </a:rPr>
              <a:t>Therapeutic Cloning</a:t>
            </a:r>
          </a:p>
        </p:txBody>
      </p:sp>
      <p:sp>
        <p:nvSpPr>
          <p:cNvPr id="21" name="TextBox 20">
            <a:extLst>
              <a:ext uri="{FF2B5EF4-FFF2-40B4-BE49-F238E27FC236}">
                <a16:creationId xmlns:a16="http://schemas.microsoft.com/office/drawing/2014/main" id="{58F2FF75-E4C7-4FDD-B0B3-658BD92C7371}"/>
              </a:ext>
            </a:extLst>
          </p:cNvPr>
          <p:cNvSpPr txBox="1"/>
          <p:nvPr/>
        </p:nvSpPr>
        <p:spPr>
          <a:xfrm>
            <a:off x="9705129" y="273305"/>
            <a:ext cx="2329484" cy="369332"/>
          </a:xfrm>
          <a:prstGeom prst="rect">
            <a:avLst/>
          </a:prstGeom>
          <a:noFill/>
          <a:ln w="38100">
            <a:solidFill>
              <a:srgbClr val="ECB2D9"/>
            </a:solidFill>
          </a:ln>
        </p:spPr>
        <p:txBody>
          <a:bodyPr wrap="none" rtlCol="0">
            <a:spAutoFit/>
          </a:bodyPr>
          <a:lstStyle/>
          <a:p>
            <a:r>
              <a:rPr lang="en-US" sz="1800" i="1" dirty="0">
                <a:latin typeface="+mn-lt"/>
              </a:rPr>
              <a:t>Only on the girls’ slides</a:t>
            </a:r>
            <a:endParaRPr lang="en-GB" sz="1800" i="1" dirty="0">
              <a:latin typeface="+mn-lt"/>
            </a:endParaRPr>
          </a:p>
        </p:txBody>
      </p:sp>
    </p:spTree>
    <p:extLst>
      <p:ext uri="{BB962C8B-B14F-4D97-AF65-F5344CB8AC3E}">
        <p14:creationId xmlns:p14="http://schemas.microsoft.com/office/powerpoint/2010/main" val="418592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8B377A0C-4897-4ABE-8035-BADBE71D9A01}"/>
              </a:ext>
            </a:extLst>
          </p:cNvPr>
          <p:cNvGrpSpPr/>
          <p:nvPr/>
        </p:nvGrpSpPr>
        <p:grpSpPr>
          <a:xfrm>
            <a:off x="688008" y="513691"/>
            <a:ext cx="10815983" cy="4832525"/>
            <a:chOff x="715617" y="228600"/>
            <a:chExt cx="10704444" cy="5486401"/>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617" y="228600"/>
              <a:ext cx="10704444" cy="5486401"/>
            </a:xfrm>
            <a:prstGeom prst="rect">
              <a:avLst/>
            </a:prstGeom>
          </p:spPr>
        </p:pic>
        <p:sp>
          <p:nvSpPr>
            <p:cNvPr id="7" name="Rectangle 6">
              <a:extLst>
                <a:ext uri="{FF2B5EF4-FFF2-40B4-BE49-F238E27FC236}">
                  <a16:creationId xmlns:a16="http://schemas.microsoft.com/office/drawing/2014/main" id="{DCFA5D2A-4D25-48B0-8C8F-378846533870}"/>
                </a:ext>
              </a:extLst>
            </p:cNvPr>
            <p:cNvSpPr/>
            <p:nvPr/>
          </p:nvSpPr>
          <p:spPr>
            <a:xfrm>
              <a:off x="3677478" y="2146852"/>
              <a:ext cx="944218"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0D51C83-8A92-40E1-AF78-3480CB4D3A01}"/>
                </a:ext>
              </a:extLst>
            </p:cNvPr>
            <p:cNvSpPr/>
            <p:nvPr/>
          </p:nvSpPr>
          <p:spPr>
            <a:xfrm>
              <a:off x="3359426" y="2322959"/>
              <a:ext cx="1152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0E81E64-307D-4A38-A78E-F1F09DD07992}"/>
                </a:ext>
              </a:extLst>
            </p:cNvPr>
            <p:cNvSpPr/>
            <p:nvPr/>
          </p:nvSpPr>
          <p:spPr>
            <a:xfrm>
              <a:off x="2623931" y="2474218"/>
              <a:ext cx="1296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4E8F9E3-EFC0-4EB8-8F05-51C46E3AE793}"/>
                </a:ext>
              </a:extLst>
            </p:cNvPr>
            <p:cNvSpPr/>
            <p:nvPr/>
          </p:nvSpPr>
          <p:spPr>
            <a:xfrm>
              <a:off x="2623930" y="3354456"/>
              <a:ext cx="1739347"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AAC9EF5-4469-4A0C-A7E0-FC8EFAA0828B}"/>
                </a:ext>
              </a:extLst>
            </p:cNvPr>
            <p:cNvSpPr/>
            <p:nvPr/>
          </p:nvSpPr>
          <p:spPr>
            <a:xfrm>
              <a:off x="2623929" y="3523109"/>
              <a:ext cx="2052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E5A5783-AE0E-4C30-A3C9-1D8A48CDE7EC}"/>
                </a:ext>
              </a:extLst>
            </p:cNvPr>
            <p:cNvSpPr/>
            <p:nvPr/>
          </p:nvSpPr>
          <p:spPr>
            <a:xfrm>
              <a:off x="2623930" y="3691762"/>
              <a:ext cx="1296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14DF46F-4695-4544-947C-0146D94B3A78}"/>
                </a:ext>
              </a:extLst>
            </p:cNvPr>
            <p:cNvSpPr/>
            <p:nvPr/>
          </p:nvSpPr>
          <p:spPr>
            <a:xfrm>
              <a:off x="2623930" y="3850476"/>
              <a:ext cx="1944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D2D2211-DC25-40A8-9257-38619F5AE077}"/>
                </a:ext>
              </a:extLst>
            </p:cNvPr>
            <p:cNvSpPr/>
            <p:nvPr/>
          </p:nvSpPr>
          <p:spPr>
            <a:xfrm>
              <a:off x="5794512" y="2141882"/>
              <a:ext cx="1980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E734268-CD02-4C6F-899A-6616CB7E37F5}"/>
                </a:ext>
              </a:extLst>
            </p:cNvPr>
            <p:cNvSpPr/>
            <p:nvPr/>
          </p:nvSpPr>
          <p:spPr>
            <a:xfrm>
              <a:off x="5794512" y="2951922"/>
              <a:ext cx="1512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C467185-FD3D-4985-95C9-40E0810D9797}"/>
                </a:ext>
              </a:extLst>
            </p:cNvPr>
            <p:cNvSpPr/>
            <p:nvPr/>
          </p:nvSpPr>
          <p:spPr>
            <a:xfrm>
              <a:off x="7176051" y="2797864"/>
              <a:ext cx="864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99E05E71-4583-4D16-BF38-559F0CB0DA6E}"/>
                </a:ext>
              </a:extLst>
            </p:cNvPr>
            <p:cNvSpPr/>
            <p:nvPr/>
          </p:nvSpPr>
          <p:spPr>
            <a:xfrm>
              <a:off x="5794512" y="3552614"/>
              <a:ext cx="1836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8B1C7C3A-5B74-4EB1-B3FA-DCC8D3BABB5D}"/>
                </a:ext>
              </a:extLst>
            </p:cNvPr>
            <p:cNvSpPr/>
            <p:nvPr/>
          </p:nvSpPr>
          <p:spPr>
            <a:xfrm>
              <a:off x="828272" y="4633807"/>
              <a:ext cx="1229127" cy="450059"/>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277CCDEB-E9AD-4DCA-9227-2904D1A75C9C}"/>
                </a:ext>
              </a:extLst>
            </p:cNvPr>
            <p:cNvCxnSpPr/>
            <p:nvPr/>
          </p:nvCxnSpPr>
          <p:spPr>
            <a:xfrm>
              <a:off x="5799592" y="3464559"/>
              <a:ext cx="550408"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0A37485-1D38-47BA-B90A-60915AC7B91F}"/>
                </a:ext>
              </a:extLst>
            </p:cNvPr>
            <p:cNvSpPr txBox="1"/>
            <p:nvPr/>
          </p:nvSpPr>
          <p:spPr>
            <a:xfrm>
              <a:off x="5894290" y="3150045"/>
              <a:ext cx="2332690" cy="307777"/>
            </a:xfrm>
            <a:prstGeom prst="rect">
              <a:avLst/>
            </a:prstGeom>
            <a:noFill/>
          </p:spPr>
          <p:txBody>
            <a:bodyPr wrap="none" rtlCol="0">
              <a:spAutoFit/>
            </a:bodyPr>
            <a:lstStyle/>
            <a:p>
              <a:r>
                <a:rPr lang="en-GB" dirty="0">
                  <a:solidFill>
                    <a:srgbClr val="92D050"/>
                  </a:solidFill>
                  <a:latin typeface="+mn-lt"/>
                </a:rPr>
                <a:t>some studies were successful</a:t>
              </a:r>
            </a:p>
          </p:txBody>
        </p:sp>
        <p:sp>
          <p:nvSpPr>
            <p:cNvPr id="23" name="Rectangle 22">
              <a:extLst>
                <a:ext uri="{FF2B5EF4-FFF2-40B4-BE49-F238E27FC236}">
                  <a16:creationId xmlns:a16="http://schemas.microsoft.com/office/drawing/2014/main" id="{FDBB3EF9-4E09-416C-862D-3270BA437827}"/>
                </a:ext>
              </a:extLst>
            </p:cNvPr>
            <p:cNvSpPr/>
            <p:nvPr/>
          </p:nvSpPr>
          <p:spPr>
            <a:xfrm>
              <a:off x="8965094" y="4569202"/>
              <a:ext cx="1980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60986272-19B7-4C1C-8133-DCF691C53FA4}"/>
                </a:ext>
              </a:extLst>
            </p:cNvPr>
            <p:cNvSpPr/>
            <p:nvPr/>
          </p:nvSpPr>
          <p:spPr>
            <a:xfrm>
              <a:off x="9627704" y="3345289"/>
              <a:ext cx="1188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ADAFFE70-0353-4D52-B58D-60625A57784F}"/>
                </a:ext>
              </a:extLst>
            </p:cNvPr>
            <p:cNvSpPr/>
            <p:nvPr/>
          </p:nvSpPr>
          <p:spPr>
            <a:xfrm>
              <a:off x="8949508" y="3669399"/>
              <a:ext cx="1728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DBA55F9C-9849-4F51-B714-E3E348AE10CD}"/>
                </a:ext>
              </a:extLst>
            </p:cNvPr>
            <p:cNvSpPr/>
            <p:nvPr/>
          </p:nvSpPr>
          <p:spPr>
            <a:xfrm>
              <a:off x="8965094" y="3846589"/>
              <a:ext cx="1944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213E66B9-A4F1-40A7-8573-E253E67B93C0}"/>
                </a:ext>
              </a:extLst>
            </p:cNvPr>
            <p:cNvSpPr/>
            <p:nvPr/>
          </p:nvSpPr>
          <p:spPr>
            <a:xfrm>
              <a:off x="8969343" y="3994124"/>
              <a:ext cx="720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2D074109-0274-4D9D-BE76-640BA458A158}"/>
                </a:ext>
              </a:extLst>
            </p:cNvPr>
            <p:cNvSpPr/>
            <p:nvPr/>
          </p:nvSpPr>
          <p:spPr>
            <a:xfrm>
              <a:off x="8965094" y="2136912"/>
              <a:ext cx="1692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5BE898A6-7AD6-458A-A1F2-FE62DFA61B59}"/>
                </a:ext>
              </a:extLst>
            </p:cNvPr>
            <p:cNvSpPr/>
            <p:nvPr/>
          </p:nvSpPr>
          <p:spPr>
            <a:xfrm>
              <a:off x="8943282" y="2623415"/>
              <a:ext cx="1512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FAF0B0B-07D5-45F9-9A48-4E574FEAA2AC}"/>
                </a:ext>
              </a:extLst>
            </p:cNvPr>
            <p:cNvSpPr/>
            <p:nvPr/>
          </p:nvSpPr>
          <p:spPr>
            <a:xfrm>
              <a:off x="10324821" y="2469357"/>
              <a:ext cx="864000" cy="14908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3" name="Group 32">
            <a:extLst>
              <a:ext uri="{FF2B5EF4-FFF2-40B4-BE49-F238E27FC236}">
                <a16:creationId xmlns:a16="http://schemas.microsoft.com/office/drawing/2014/main" id="{B0F2DE82-91EC-487D-99EE-0C9B71CC9951}"/>
              </a:ext>
            </a:extLst>
          </p:cNvPr>
          <p:cNvGrpSpPr/>
          <p:nvPr/>
        </p:nvGrpSpPr>
        <p:grpSpPr>
          <a:xfrm>
            <a:off x="4666769" y="5355285"/>
            <a:ext cx="6167823" cy="1474404"/>
            <a:chOff x="6757155" y="3631097"/>
            <a:chExt cx="8443991" cy="3046730"/>
          </a:xfrm>
        </p:grpSpPr>
        <p:pic>
          <p:nvPicPr>
            <p:cNvPr id="34" name="Picture 2" descr="stantis2">
              <a:extLst>
                <a:ext uri="{FF2B5EF4-FFF2-40B4-BE49-F238E27FC236}">
                  <a16:creationId xmlns:a16="http://schemas.microsoft.com/office/drawing/2014/main" id="{08FFCA6F-5C1C-4202-A220-9CF82CA409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1234736" y="3786810"/>
              <a:ext cx="3966410" cy="2716697"/>
            </a:xfrm>
            <a:prstGeom prst="rect">
              <a:avLst/>
            </a:prstGeom>
          </p:spPr>
        </p:pic>
        <p:pic>
          <p:nvPicPr>
            <p:cNvPr id="35" name="Picture 34">
              <a:extLst>
                <a:ext uri="{FF2B5EF4-FFF2-40B4-BE49-F238E27FC236}">
                  <a16:creationId xmlns:a16="http://schemas.microsoft.com/office/drawing/2014/main" id="{C94F30F5-2C9D-4E0E-A22D-CAE5FD7E6121}"/>
                </a:ext>
              </a:extLst>
            </p:cNvPr>
            <p:cNvPicPr>
              <a:picLocks noChangeAspect="1"/>
            </p:cNvPicPr>
            <p:nvPr/>
          </p:nvPicPr>
          <p:blipFill>
            <a:blip r:embed="rId5"/>
            <a:stretch>
              <a:fillRect/>
            </a:stretch>
          </p:blipFill>
          <p:spPr>
            <a:xfrm>
              <a:off x="6757155" y="3631097"/>
              <a:ext cx="3764722" cy="3046730"/>
            </a:xfrm>
            <a:prstGeom prst="rect">
              <a:avLst/>
            </a:prstGeom>
          </p:spPr>
        </p:pic>
      </p:grpSp>
      <p:sp>
        <p:nvSpPr>
          <p:cNvPr id="5" name="Arrow: Bent-Up 4">
            <a:extLst>
              <a:ext uri="{FF2B5EF4-FFF2-40B4-BE49-F238E27FC236}">
                <a16:creationId xmlns:a16="http://schemas.microsoft.com/office/drawing/2014/main" id="{DF2EE319-493F-43F3-B380-53AEC33179B5}"/>
              </a:ext>
            </a:extLst>
          </p:cNvPr>
          <p:cNvSpPr/>
          <p:nvPr/>
        </p:nvSpPr>
        <p:spPr>
          <a:xfrm rot="5400000">
            <a:off x="1066521" y="4910884"/>
            <a:ext cx="1070998" cy="834887"/>
          </a:xfrm>
          <a:prstGeom prst="bentUpArrow">
            <a:avLst>
              <a:gd name="adj1" fmla="val 14286"/>
              <a:gd name="adj2" fmla="val 25000"/>
              <a:gd name="adj3" fmla="val 25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292C825-9BE8-49AA-AADA-7D05C98F0CA6}"/>
              </a:ext>
            </a:extLst>
          </p:cNvPr>
          <p:cNvSpPr txBox="1"/>
          <p:nvPr/>
        </p:nvSpPr>
        <p:spPr>
          <a:xfrm>
            <a:off x="2099439" y="5349239"/>
            <a:ext cx="2906773" cy="830997"/>
          </a:xfrm>
          <a:prstGeom prst="rect">
            <a:avLst/>
          </a:prstGeom>
          <a:noFill/>
        </p:spPr>
        <p:txBody>
          <a:bodyPr wrap="square" rtlCol="0">
            <a:spAutoFit/>
          </a:bodyPr>
          <a:lstStyle/>
          <a:p>
            <a:r>
              <a:rPr lang="en-GB" sz="1600" dirty="0">
                <a:solidFill>
                  <a:srgbClr val="92D050"/>
                </a:solidFill>
                <a:latin typeface="+mn-lt"/>
              </a:rPr>
              <a:t>A BIG problem stem cell researchers faced was the </a:t>
            </a:r>
            <a:r>
              <a:rPr lang="en-GB" sz="1600" b="1" dirty="0">
                <a:solidFill>
                  <a:srgbClr val="92D050"/>
                </a:solidFill>
                <a:latin typeface="+mn-lt"/>
              </a:rPr>
              <a:t>ethical </a:t>
            </a:r>
            <a:r>
              <a:rPr lang="en-GB" sz="1600" dirty="0">
                <a:solidFill>
                  <a:srgbClr val="92D050"/>
                </a:solidFill>
                <a:latin typeface="+mn-lt"/>
              </a:rPr>
              <a:t>concerns</a:t>
            </a:r>
          </a:p>
        </p:txBody>
      </p:sp>
      <p:sp>
        <p:nvSpPr>
          <p:cNvPr id="37" name="TextBox 36">
            <a:extLst>
              <a:ext uri="{FF2B5EF4-FFF2-40B4-BE49-F238E27FC236}">
                <a16:creationId xmlns:a16="http://schemas.microsoft.com/office/drawing/2014/main" id="{B316932A-5499-4E93-8E4A-A3E890E56481}"/>
              </a:ext>
            </a:extLst>
          </p:cNvPr>
          <p:cNvSpPr txBox="1"/>
          <p:nvPr/>
        </p:nvSpPr>
        <p:spPr>
          <a:xfrm>
            <a:off x="9767710" y="102148"/>
            <a:ext cx="2329484" cy="369332"/>
          </a:xfrm>
          <a:prstGeom prst="rect">
            <a:avLst/>
          </a:prstGeom>
          <a:noFill/>
          <a:ln w="38100">
            <a:solidFill>
              <a:srgbClr val="ECB2D9"/>
            </a:solidFill>
          </a:ln>
        </p:spPr>
        <p:txBody>
          <a:bodyPr wrap="none" rtlCol="0">
            <a:spAutoFit/>
          </a:bodyPr>
          <a:lstStyle/>
          <a:p>
            <a:r>
              <a:rPr lang="en-US" sz="1800" i="1" dirty="0">
                <a:latin typeface="+mn-lt"/>
              </a:rPr>
              <a:t>Only on the girls’ slides</a:t>
            </a:r>
            <a:endParaRPr lang="en-GB" sz="1800" i="1" dirty="0">
              <a:latin typeface="+mn-lt"/>
            </a:endParaRPr>
          </a:p>
        </p:txBody>
      </p:sp>
    </p:spTree>
    <p:extLst>
      <p:ext uri="{BB962C8B-B14F-4D97-AF65-F5344CB8AC3E}">
        <p14:creationId xmlns:p14="http://schemas.microsoft.com/office/powerpoint/2010/main" val="859996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65149" y="1371596"/>
            <a:ext cx="9994900" cy="2688976"/>
          </a:xfrm>
        </p:spPr>
        <p:txBody>
          <a:bodyPr>
            <a:normAutofit/>
          </a:bodyPr>
          <a:lstStyle/>
          <a:p>
            <a:pPr algn="just"/>
            <a:r>
              <a:rPr lang="en-GB" sz="2000" dirty="0">
                <a:ea typeface="Verdana" pitchFamily="34" charset="0"/>
                <a:cs typeface="Verdana" pitchFamily="34" charset="0"/>
              </a:rPr>
              <a:t>In late 2006 the group of Takahashi and Yamanaka reported the stimulation of cells of adult and embryonic origin to pluripotent stem cells called </a:t>
            </a:r>
            <a:r>
              <a:rPr lang="en-GB" sz="2000" b="1" dirty="0">
                <a:ea typeface="Verdana" pitchFamily="34" charset="0"/>
                <a:cs typeface="Verdana" pitchFamily="34" charset="0"/>
              </a:rPr>
              <a:t>induced pluripotent stem </a:t>
            </a:r>
            <a:r>
              <a:rPr lang="en-GB" sz="2000" dirty="0">
                <a:ea typeface="Verdana" pitchFamily="34" charset="0"/>
                <a:cs typeface="Verdana" pitchFamily="34" charset="0"/>
              </a:rPr>
              <a:t>(</a:t>
            </a:r>
            <a:r>
              <a:rPr lang="en-GB" sz="2000" dirty="0" err="1">
                <a:ea typeface="Verdana" pitchFamily="34" charset="0"/>
                <a:cs typeface="Verdana" pitchFamily="34" charset="0"/>
              </a:rPr>
              <a:t>iPS</a:t>
            </a:r>
            <a:r>
              <a:rPr lang="en-GB" sz="2000" dirty="0">
                <a:ea typeface="Verdana" pitchFamily="34" charset="0"/>
                <a:cs typeface="Verdana" pitchFamily="34" charset="0"/>
              </a:rPr>
              <a:t>) cells.</a:t>
            </a:r>
          </a:p>
          <a:p>
            <a:pPr algn="just"/>
            <a:r>
              <a:rPr lang="en-GB" sz="2000" dirty="0">
                <a:solidFill>
                  <a:srgbClr val="92D050"/>
                </a:solidFill>
                <a:ea typeface="Verdana" pitchFamily="34" charset="0"/>
                <a:cs typeface="Verdana" pitchFamily="34" charset="0"/>
              </a:rPr>
              <a:t>This was a milestone because they found a solution to the ethical dilemma and immunological reaction. They took somatic cells and redirected them to pluripotent stem cells. Because they did not use embryos (this eliminated the ethical problem) and they used cells from the same person (so no immunological reaction) This was a medical breakthrough for which they won Nobel prizes.</a:t>
            </a:r>
            <a:endParaRPr lang="en-US" sz="2000" dirty="0">
              <a:solidFill>
                <a:srgbClr val="92D050"/>
              </a:solidFill>
              <a:ea typeface="Verdana" pitchFamily="34" charset="0"/>
              <a:cs typeface="Verdana" pitchFamily="34" charset="0"/>
            </a:endParaRPr>
          </a:p>
        </p:txBody>
      </p:sp>
      <p:grpSp>
        <p:nvGrpSpPr>
          <p:cNvPr id="8" name="Group 7">
            <a:extLst>
              <a:ext uri="{FF2B5EF4-FFF2-40B4-BE49-F238E27FC236}">
                <a16:creationId xmlns:a16="http://schemas.microsoft.com/office/drawing/2014/main" id="{650DF781-155C-4033-B894-4E39CB794E04}"/>
              </a:ext>
            </a:extLst>
          </p:cNvPr>
          <p:cNvGrpSpPr/>
          <p:nvPr/>
        </p:nvGrpSpPr>
        <p:grpSpPr>
          <a:xfrm>
            <a:off x="5562599" y="3743229"/>
            <a:ext cx="6540501" cy="2770140"/>
            <a:chOff x="462104" y="2675293"/>
            <a:chExt cx="7012223" cy="3801276"/>
          </a:xfrm>
        </p:grpSpPr>
        <p:grpSp>
          <p:nvGrpSpPr>
            <p:cNvPr id="2" name="Gruppe 7"/>
            <p:cNvGrpSpPr/>
            <p:nvPr/>
          </p:nvGrpSpPr>
          <p:grpSpPr>
            <a:xfrm>
              <a:off x="462104" y="2675293"/>
              <a:ext cx="6865796" cy="1411110"/>
              <a:chOff x="785786" y="2500306"/>
              <a:chExt cx="6129375" cy="1847850"/>
            </a:xfrm>
          </p:grpSpPr>
          <p:pic>
            <p:nvPicPr>
              <p:cNvPr id="155650" name="Picture 2"/>
              <p:cNvPicPr>
                <a:picLocks noChangeAspect="1" noChangeArrowheads="1"/>
              </p:cNvPicPr>
              <p:nvPr/>
            </p:nvPicPr>
            <p:blipFill>
              <a:blip r:embed="rId3" cstate="print"/>
              <a:srcRect/>
              <a:stretch>
                <a:fillRect/>
              </a:stretch>
            </p:blipFill>
            <p:spPr bwMode="auto">
              <a:xfrm>
                <a:off x="785786" y="2500306"/>
                <a:ext cx="5381625" cy="1847850"/>
              </a:xfrm>
              <a:prstGeom prst="rect">
                <a:avLst/>
              </a:prstGeom>
              <a:noFill/>
              <a:ln w="9525">
                <a:noFill/>
                <a:miter lim="800000"/>
                <a:headEnd/>
                <a:tailEnd/>
              </a:ln>
            </p:spPr>
          </p:pic>
          <p:pic>
            <p:nvPicPr>
              <p:cNvPr id="155651" name="Picture 3"/>
              <p:cNvPicPr>
                <a:picLocks noChangeAspect="1" noChangeArrowheads="1"/>
              </p:cNvPicPr>
              <p:nvPr/>
            </p:nvPicPr>
            <p:blipFill>
              <a:blip r:embed="rId4" cstate="print"/>
              <a:srcRect/>
              <a:stretch>
                <a:fillRect/>
              </a:stretch>
            </p:blipFill>
            <p:spPr bwMode="auto">
              <a:xfrm>
                <a:off x="6143636" y="2500306"/>
                <a:ext cx="771525" cy="752475"/>
              </a:xfrm>
              <a:prstGeom prst="rect">
                <a:avLst/>
              </a:prstGeom>
              <a:noFill/>
              <a:ln w="9525">
                <a:noFill/>
                <a:miter lim="800000"/>
                <a:headEnd/>
                <a:tailEnd/>
              </a:ln>
            </p:spPr>
          </p:pic>
        </p:grpSp>
        <p:pic>
          <p:nvPicPr>
            <p:cNvPr id="48130" name="Picture 2"/>
            <p:cNvPicPr>
              <a:picLocks noChangeAspect="1" noChangeArrowheads="1"/>
            </p:cNvPicPr>
            <p:nvPr/>
          </p:nvPicPr>
          <p:blipFill>
            <a:blip r:embed="rId5" cstate="print"/>
            <a:srcRect/>
            <a:stretch>
              <a:fillRect/>
            </a:stretch>
          </p:blipFill>
          <p:spPr bwMode="auto">
            <a:xfrm>
              <a:off x="462104" y="4203700"/>
              <a:ext cx="7012223" cy="2272869"/>
            </a:xfrm>
            <a:prstGeom prst="rect">
              <a:avLst/>
            </a:prstGeom>
            <a:noFill/>
            <a:ln w="9525">
              <a:noFill/>
              <a:miter lim="800000"/>
              <a:headEnd/>
              <a:tailEnd/>
            </a:ln>
          </p:spPr>
        </p:pic>
      </p:grpSp>
      <p:pic>
        <p:nvPicPr>
          <p:cNvPr id="12" name="Picture 11">
            <a:extLst>
              <a:ext uri="{FF2B5EF4-FFF2-40B4-BE49-F238E27FC236}">
                <a16:creationId xmlns:a16="http://schemas.microsoft.com/office/drawing/2014/main" id="{0ACD85DB-0B0D-4BC6-A419-22927FE41CA9}"/>
              </a:ext>
            </a:extLst>
          </p:cNvPr>
          <p:cNvPicPr>
            <a:picLocks noChangeAspect="1"/>
          </p:cNvPicPr>
          <p:nvPr/>
        </p:nvPicPr>
        <p:blipFill>
          <a:blip r:embed="rId6"/>
          <a:stretch>
            <a:fillRect/>
          </a:stretch>
        </p:blipFill>
        <p:spPr>
          <a:xfrm>
            <a:off x="723900" y="3743229"/>
            <a:ext cx="4702738" cy="2688977"/>
          </a:xfrm>
          <a:prstGeom prst="rect">
            <a:avLst/>
          </a:prstGeom>
        </p:spPr>
      </p:pic>
      <p:sp>
        <p:nvSpPr>
          <p:cNvPr id="7" name="Title 6">
            <a:extLst>
              <a:ext uri="{FF2B5EF4-FFF2-40B4-BE49-F238E27FC236}">
                <a16:creationId xmlns:a16="http://schemas.microsoft.com/office/drawing/2014/main" id="{E972D5A4-3B95-4085-B409-F4A2F2E15815}"/>
              </a:ext>
            </a:extLst>
          </p:cNvPr>
          <p:cNvSpPr>
            <a:spLocks noGrp="1"/>
          </p:cNvSpPr>
          <p:nvPr>
            <p:ph type="title"/>
          </p:nvPr>
        </p:nvSpPr>
        <p:spPr>
          <a:xfrm>
            <a:off x="596900" y="403226"/>
            <a:ext cx="10756900" cy="1008678"/>
          </a:xfrm>
        </p:spPr>
        <p:txBody>
          <a:bodyPr>
            <a:normAutofit/>
          </a:bodyPr>
          <a:lstStyle/>
          <a:p>
            <a:r>
              <a:rPr lang="en-GB" sz="3600" b="1" dirty="0"/>
              <a:t>The First </a:t>
            </a:r>
            <a:r>
              <a:rPr lang="en-GB" sz="3600" b="1" dirty="0" err="1"/>
              <a:t>iPS</a:t>
            </a:r>
            <a:endParaRPr lang="en-GB" sz="3600" b="1" dirty="0"/>
          </a:p>
        </p:txBody>
      </p:sp>
      <p:pic>
        <p:nvPicPr>
          <p:cNvPr id="10" name="Picture 2" descr="File:Shinya Yamanaka.jpg">
            <a:extLst>
              <a:ext uri="{FF2B5EF4-FFF2-40B4-BE49-F238E27FC236}">
                <a16:creationId xmlns:a16="http://schemas.microsoft.com/office/drawing/2014/main" id="{695581CD-B1BE-4794-B04C-E55BCE600EF2}"/>
              </a:ext>
            </a:extLst>
          </p:cNvPr>
          <p:cNvPicPr>
            <a:picLocks noChangeAspect="1" noChangeArrowheads="1"/>
          </p:cNvPicPr>
          <p:nvPr/>
        </p:nvPicPr>
        <p:blipFill>
          <a:blip r:embed="rId7" cstate="print"/>
          <a:srcRect/>
          <a:stretch>
            <a:fillRect/>
          </a:stretch>
        </p:blipFill>
        <p:spPr bwMode="auto">
          <a:xfrm>
            <a:off x="10745680" y="935168"/>
            <a:ext cx="1216239" cy="2404931"/>
          </a:xfrm>
          <a:prstGeom prst="rect">
            <a:avLst/>
          </a:prstGeom>
          <a:noFill/>
        </p:spPr>
      </p:pic>
      <p:sp>
        <p:nvSpPr>
          <p:cNvPr id="13" name="TextBox 12">
            <a:extLst>
              <a:ext uri="{FF2B5EF4-FFF2-40B4-BE49-F238E27FC236}">
                <a16:creationId xmlns:a16="http://schemas.microsoft.com/office/drawing/2014/main" id="{842F58E2-1B46-4164-A4AB-75C0EB4EB013}"/>
              </a:ext>
            </a:extLst>
          </p:cNvPr>
          <p:cNvSpPr txBox="1"/>
          <p:nvPr/>
        </p:nvSpPr>
        <p:spPr>
          <a:xfrm>
            <a:off x="9705129" y="273305"/>
            <a:ext cx="2329484" cy="369332"/>
          </a:xfrm>
          <a:prstGeom prst="rect">
            <a:avLst/>
          </a:prstGeom>
          <a:noFill/>
          <a:ln w="38100">
            <a:solidFill>
              <a:srgbClr val="ECB2D9"/>
            </a:solidFill>
          </a:ln>
        </p:spPr>
        <p:txBody>
          <a:bodyPr wrap="none" rtlCol="0">
            <a:spAutoFit/>
          </a:bodyPr>
          <a:lstStyle/>
          <a:p>
            <a:r>
              <a:rPr lang="en-US" sz="1800" i="1" dirty="0">
                <a:latin typeface="+mn-lt"/>
              </a:rPr>
              <a:t>Only on the girls’ slides</a:t>
            </a:r>
            <a:endParaRPr lang="en-GB" sz="1800" i="1" dirty="0">
              <a:latin typeface="+mn-lt"/>
            </a:endParaRPr>
          </a:p>
        </p:txBody>
      </p:sp>
    </p:spTree>
    <p:extLst>
      <p:ext uri="{BB962C8B-B14F-4D97-AF65-F5344CB8AC3E}">
        <p14:creationId xmlns:p14="http://schemas.microsoft.com/office/powerpoint/2010/main" val="433984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A13A7131-6E2F-4487-A74A-DA879542A52F}"/>
              </a:ext>
            </a:extLst>
          </p:cNvPr>
          <p:cNvSpPr>
            <a:spLocks noGrp="1"/>
          </p:cNvSpPr>
          <p:nvPr>
            <p:ph type="title"/>
          </p:nvPr>
        </p:nvSpPr>
        <p:spPr>
          <a:xfrm>
            <a:off x="838200" y="225979"/>
            <a:ext cx="10515600" cy="1325563"/>
          </a:xfrm>
        </p:spPr>
        <p:txBody>
          <a:bodyPr>
            <a:normAutofit/>
          </a:bodyPr>
          <a:lstStyle/>
          <a:p>
            <a:r>
              <a:rPr lang="en-GB" sz="3600" b="1" dirty="0" err="1"/>
              <a:t>iPS</a:t>
            </a:r>
            <a:r>
              <a:rPr lang="en-GB" sz="3600" b="1" dirty="0"/>
              <a:t> Cells</a:t>
            </a:r>
          </a:p>
        </p:txBody>
      </p:sp>
      <p:sp>
        <p:nvSpPr>
          <p:cNvPr id="11" name="Rectangle 10">
            <a:extLst>
              <a:ext uri="{FF2B5EF4-FFF2-40B4-BE49-F238E27FC236}">
                <a16:creationId xmlns:a16="http://schemas.microsoft.com/office/drawing/2014/main" id="{934E085C-0E0C-4734-BF23-01AA4210CCCA}"/>
              </a:ext>
            </a:extLst>
          </p:cNvPr>
          <p:cNvSpPr/>
          <p:nvPr/>
        </p:nvSpPr>
        <p:spPr>
          <a:xfrm>
            <a:off x="676374" y="1253657"/>
            <a:ext cx="3997226" cy="5262979"/>
          </a:xfrm>
          <a:prstGeom prst="rect">
            <a:avLst/>
          </a:prstGeom>
        </p:spPr>
        <p:txBody>
          <a:bodyPr wrap="square">
            <a:spAutoFit/>
          </a:bodyPr>
          <a:lstStyle/>
          <a:p>
            <a:pPr marL="285750" indent="-285750">
              <a:buFont typeface="Arial" panose="020B0604020202020204" pitchFamily="34" charset="0"/>
              <a:buChar char="•"/>
            </a:pPr>
            <a:r>
              <a:rPr lang="en-GB" sz="1600" dirty="0">
                <a:solidFill>
                  <a:srgbClr val="92D050"/>
                </a:solidFill>
                <a:latin typeface="+mn-lt"/>
              </a:rPr>
              <a:t>Yamanaka started with </a:t>
            </a:r>
            <a:r>
              <a:rPr lang="en-GB" sz="1600" b="1" dirty="0">
                <a:solidFill>
                  <a:srgbClr val="92D050"/>
                </a:solidFill>
                <a:latin typeface="+mn-lt"/>
              </a:rPr>
              <a:t>24 pluripotent transcription factors</a:t>
            </a:r>
            <a:r>
              <a:rPr lang="en-GB" sz="1600" dirty="0">
                <a:solidFill>
                  <a:srgbClr val="92D050"/>
                </a:solidFill>
                <a:latin typeface="+mn-lt"/>
              </a:rPr>
              <a:t> and did a lot of trials then found that </a:t>
            </a:r>
            <a:r>
              <a:rPr lang="en-GB" sz="1600" b="1" dirty="0">
                <a:solidFill>
                  <a:srgbClr val="92D050"/>
                </a:solidFill>
                <a:latin typeface="+mn-lt"/>
              </a:rPr>
              <a:t>only four </a:t>
            </a:r>
            <a:r>
              <a:rPr lang="en-GB" sz="1600" dirty="0">
                <a:solidFill>
                  <a:srgbClr val="92D050"/>
                </a:solidFill>
                <a:latin typeface="+mn-lt"/>
              </a:rPr>
              <a:t>are the ones that can be used (</a:t>
            </a:r>
            <a:r>
              <a:rPr lang="en-GB" sz="1600" b="1" u="sng" dirty="0">
                <a:solidFill>
                  <a:srgbClr val="92D050"/>
                </a:solidFill>
                <a:latin typeface="+mn-lt"/>
              </a:rPr>
              <a:t>now called Yamanaka factors OCT4, SOX2, KLF4 and </a:t>
            </a:r>
            <a:r>
              <a:rPr lang="en-GB" sz="1600" b="1" u="sng" dirty="0" err="1">
                <a:solidFill>
                  <a:srgbClr val="92D050"/>
                </a:solidFill>
                <a:latin typeface="+mn-lt"/>
              </a:rPr>
              <a:t>Myc</a:t>
            </a:r>
            <a:r>
              <a:rPr lang="en-GB" sz="1600" dirty="0">
                <a:solidFill>
                  <a:srgbClr val="92D050"/>
                </a:solidFill>
                <a:latin typeface="+mn-lt"/>
              </a:rPr>
              <a:t>). </a:t>
            </a:r>
          </a:p>
          <a:p>
            <a:pPr marL="285750" indent="-285750">
              <a:buFont typeface="Arial" panose="020B0604020202020204" pitchFamily="34" charset="0"/>
              <a:buChar char="•"/>
            </a:pPr>
            <a:r>
              <a:rPr lang="en-GB" sz="1600" dirty="0">
                <a:solidFill>
                  <a:srgbClr val="92D050"/>
                </a:solidFill>
                <a:latin typeface="+mn-lt"/>
              </a:rPr>
              <a:t>These factors reprogram somatic stem cells into pluripotent state. The transcription of the Yamanaka factors is done by viruses vectors (retrovirus and adenovirus and in 2009 they found it can be done without viruses). </a:t>
            </a:r>
          </a:p>
          <a:p>
            <a:pPr marL="285750" indent="-285750">
              <a:buFont typeface="Arial" panose="020B0604020202020204" pitchFamily="34" charset="0"/>
              <a:buChar char="•"/>
            </a:pPr>
            <a:r>
              <a:rPr lang="en-GB" sz="1600" dirty="0">
                <a:solidFill>
                  <a:srgbClr val="92D050"/>
                </a:solidFill>
                <a:latin typeface="+mn-lt"/>
              </a:rPr>
              <a:t>Another researcher called Thomson also found his pluripotent factors (OCT4, SOX2, NANOG and Lin28). </a:t>
            </a:r>
          </a:p>
          <a:p>
            <a:pPr marL="285750" indent="-285750">
              <a:buFont typeface="Arial" panose="020B0604020202020204" pitchFamily="34" charset="0"/>
              <a:buChar char="•"/>
            </a:pPr>
            <a:r>
              <a:rPr lang="en-GB" sz="1600" dirty="0">
                <a:solidFill>
                  <a:srgbClr val="92D050"/>
                </a:solidFill>
                <a:latin typeface="+mn-lt"/>
              </a:rPr>
              <a:t>After that the pluripotent stem cells can be differentiated in-vitro to the desired cell type.</a:t>
            </a:r>
          </a:p>
          <a:p>
            <a:pPr marL="285750" indent="-285750">
              <a:buFont typeface="Arial" panose="020B0604020202020204" pitchFamily="34" charset="0"/>
              <a:buChar char="•"/>
            </a:pPr>
            <a:r>
              <a:rPr lang="en-GB" sz="1600" dirty="0">
                <a:solidFill>
                  <a:srgbClr val="92D050"/>
                </a:solidFill>
                <a:latin typeface="+mn-lt"/>
              </a:rPr>
              <a:t>If there are any mutations causing a disease it can be fixed by homologous recombination before transplanting into the body.</a:t>
            </a:r>
          </a:p>
        </p:txBody>
      </p:sp>
      <p:pic>
        <p:nvPicPr>
          <p:cNvPr id="13" name="Picture 12">
            <a:extLst>
              <a:ext uri="{FF2B5EF4-FFF2-40B4-BE49-F238E27FC236}">
                <a16:creationId xmlns:a16="http://schemas.microsoft.com/office/drawing/2014/main" id="{68DEA827-CF9A-443A-880F-9F205F89E19E}"/>
              </a:ext>
            </a:extLst>
          </p:cNvPr>
          <p:cNvPicPr>
            <a:picLocks noChangeAspect="1"/>
          </p:cNvPicPr>
          <p:nvPr/>
        </p:nvPicPr>
        <p:blipFill>
          <a:blip r:embed="rId3"/>
          <a:stretch>
            <a:fillRect/>
          </a:stretch>
        </p:blipFill>
        <p:spPr>
          <a:xfrm>
            <a:off x="4876800" y="48178"/>
            <a:ext cx="7110342" cy="6809822"/>
          </a:xfrm>
          <a:prstGeom prst="rect">
            <a:avLst/>
          </a:prstGeom>
        </p:spPr>
      </p:pic>
      <p:sp>
        <p:nvSpPr>
          <p:cNvPr id="16" name="TextBox 15">
            <a:extLst>
              <a:ext uri="{FF2B5EF4-FFF2-40B4-BE49-F238E27FC236}">
                <a16:creationId xmlns:a16="http://schemas.microsoft.com/office/drawing/2014/main" id="{1604F6F3-4787-49D0-8311-F607939EADB4}"/>
              </a:ext>
            </a:extLst>
          </p:cNvPr>
          <p:cNvSpPr txBox="1"/>
          <p:nvPr/>
        </p:nvSpPr>
        <p:spPr>
          <a:xfrm>
            <a:off x="9705129" y="273305"/>
            <a:ext cx="2329484" cy="369332"/>
          </a:xfrm>
          <a:prstGeom prst="rect">
            <a:avLst/>
          </a:prstGeom>
          <a:noFill/>
          <a:ln w="38100">
            <a:solidFill>
              <a:srgbClr val="ECB2D9"/>
            </a:solidFill>
          </a:ln>
        </p:spPr>
        <p:txBody>
          <a:bodyPr wrap="none" rtlCol="0">
            <a:spAutoFit/>
          </a:bodyPr>
          <a:lstStyle/>
          <a:p>
            <a:r>
              <a:rPr lang="en-US" sz="1800" i="1" dirty="0">
                <a:latin typeface="+mn-lt"/>
              </a:rPr>
              <a:t>Only on the girls’ slides</a:t>
            </a:r>
            <a:endParaRPr lang="en-GB" sz="1800" i="1" dirty="0">
              <a:latin typeface="+mn-lt"/>
            </a:endParaRPr>
          </a:p>
        </p:txBody>
      </p:sp>
    </p:spTree>
    <p:extLst>
      <p:ext uri="{BB962C8B-B14F-4D97-AF65-F5344CB8AC3E}">
        <p14:creationId xmlns:p14="http://schemas.microsoft.com/office/powerpoint/2010/main" val="1518331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_Pic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4477" y="817298"/>
            <a:ext cx="4013505" cy="32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F6256BC-EA73-4F50-93BA-C6BCEEB8E513}"/>
              </a:ext>
            </a:extLst>
          </p:cNvPr>
          <p:cNvSpPr txBox="1"/>
          <p:nvPr/>
        </p:nvSpPr>
        <p:spPr>
          <a:xfrm>
            <a:off x="10947400" y="1740629"/>
            <a:ext cx="1244600" cy="461665"/>
          </a:xfrm>
          <a:prstGeom prst="rect">
            <a:avLst/>
          </a:prstGeom>
          <a:noFill/>
        </p:spPr>
        <p:txBody>
          <a:bodyPr wrap="square" rtlCol="0">
            <a:spAutoFit/>
          </a:bodyPr>
          <a:lstStyle/>
          <a:p>
            <a:r>
              <a:rPr lang="en-GB" sz="1200" dirty="0">
                <a:solidFill>
                  <a:srgbClr val="92D050"/>
                </a:solidFill>
                <a:latin typeface="+mn-lt"/>
              </a:rPr>
              <a:t>Viruses were used to induce</a:t>
            </a:r>
          </a:p>
        </p:txBody>
      </p:sp>
      <p:sp>
        <p:nvSpPr>
          <p:cNvPr id="7" name="Rectangle 6">
            <a:extLst>
              <a:ext uri="{FF2B5EF4-FFF2-40B4-BE49-F238E27FC236}">
                <a16:creationId xmlns:a16="http://schemas.microsoft.com/office/drawing/2014/main" id="{4D5B1835-07D5-482A-A133-75F4E3A608AA}"/>
              </a:ext>
            </a:extLst>
          </p:cNvPr>
          <p:cNvSpPr/>
          <p:nvPr/>
        </p:nvSpPr>
        <p:spPr>
          <a:xfrm>
            <a:off x="488959" y="1186445"/>
            <a:ext cx="7752516" cy="3093154"/>
          </a:xfrm>
          <a:prstGeom prst="rect">
            <a:avLst/>
          </a:prstGeom>
        </p:spPr>
        <p:txBody>
          <a:bodyPr wrap="square">
            <a:spAutoFit/>
          </a:bodyPr>
          <a:lstStyle/>
          <a:p>
            <a:pPr marL="285750" indent="-285750">
              <a:spcBef>
                <a:spcPts val="600"/>
              </a:spcBef>
              <a:buFont typeface="Courier New" panose="02070309020205020404" pitchFamily="49" charset="0"/>
              <a:buChar char="o"/>
            </a:pPr>
            <a:r>
              <a:rPr lang="en-US" sz="2000" dirty="0">
                <a:latin typeface="+mn-lt"/>
              </a:rPr>
              <a:t>The method was described by Yamanaka and Takahashi in which the skin cells of laboratory mice were genetically manipulated and </a:t>
            </a:r>
            <a:r>
              <a:rPr lang="en-US" sz="2000" u="sng" dirty="0">
                <a:latin typeface="+mn-lt"/>
              </a:rPr>
              <a:t>returned back to their embryonic state</a:t>
            </a:r>
            <a:r>
              <a:rPr lang="en-US" sz="2000" dirty="0">
                <a:latin typeface="+mn-lt"/>
              </a:rPr>
              <a:t>.</a:t>
            </a:r>
          </a:p>
          <a:p>
            <a:pPr marL="285750" indent="-285750">
              <a:spcBef>
                <a:spcPts val="600"/>
              </a:spcBef>
              <a:buFont typeface="Courier New" panose="02070309020205020404" pitchFamily="49" charset="0"/>
              <a:buChar char="o"/>
            </a:pPr>
            <a:r>
              <a:rPr lang="en-US" sz="2000" dirty="0" err="1">
                <a:latin typeface="+mn-lt"/>
              </a:rPr>
              <a:t>iPS</a:t>
            </a:r>
            <a:r>
              <a:rPr lang="en-US" sz="2000" dirty="0">
                <a:latin typeface="+mn-lt"/>
              </a:rPr>
              <a:t> are </a:t>
            </a:r>
            <a:r>
              <a:rPr lang="en-US" sz="2000" b="1" dirty="0">
                <a:latin typeface="+mn-lt"/>
              </a:rPr>
              <a:t>somatic</a:t>
            </a:r>
            <a:r>
              <a:rPr lang="en-US" sz="2000" dirty="0">
                <a:latin typeface="+mn-lt"/>
              </a:rPr>
              <a:t> </a:t>
            </a:r>
            <a:r>
              <a:rPr lang="en-US" sz="2000" b="1" dirty="0">
                <a:latin typeface="+mn-lt"/>
              </a:rPr>
              <a:t>cells</a:t>
            </a:r>
            <a:r>
              <a:rPr lang="en-US" sz="2000" dirty="0">
                <a:latin typeface="+mn-lt"/>
              </a:rPr>
              <a:t> that have been reprogrammed to a </a:t>
            </a:r>
            <a:r>
              <a:rPr lang="en-US" sz="2000" b="1" dirty="0">
                <a:latin typeface="+mn-lt"/>
              </a:rPr>
              <a:t>pluripotent state </a:t>
            </a:r>
            <a:r>
              <a:rPr lang="en-US" sz="2000" dirty="0">
                <a:latin typeface="+mn-lt"/>
              </a:rPr>
              <a:t>(embryonic  stem cell like state).</a:t>
            </a:r>
          </a:p>
          <a:p>
            <a:pPr marL="285750" indent="-285750">
              <a:spcBef>
                <a:spcPts val="600"/>
              </a:spcBef>
              <a:buFont typeface="Courier New" panose="02070309020205020404" pitchFamily="49" charset="0"/>
              <a:buChar char="o"/>
            </a:pPr>
            <a:r>
              <a:rPr lang="en-US" sz="2000" u="sng" dirty="0">
                <a:latin typeface="+mn-lt"/>
              </a:rPr>
              <a:t>Several difficulties are to be overcome before </a:t>
            </a:r>
            <a:r>
              <a:rPr lang="en-US" sz="2000" u="sng" dirty="0" err="1">
                <a:latin typeface="+mn-lt"/>
              </a:rPr>
              <a:t>iPS</a:t>
            </a:r>
            <a:r>
              <a:rPr lang="en-US" sz="2000" u="sng" dirty="0">
                <a:latin typeface="+mn-lt"/>
              </a:rPr>
              <a:t> cells can be considered as a potential patient-specific cell therapy</a:t>
            </a:r>
            <a:r>
              <a:rPr lang="en-US" sz="2000" dirty="0">
                <a:latin typeface="+mn-lt"/>
              </a:rPr>
              <a:t>. </a:t>
            </a:r>
          </a:p>
          <a:p>
            <a:pPr marL="285750" indent="-285750">
              <a:spcBef>
                <a:spcPts val="600"/>
              </a:spcBef>
              <a:buFont typeface="Courier New" panose="02070309020205020404" pitchFamily="49" charset="0"/>
              <a:buChar char="o"/>
            </a:pPr>
            <a:r>
              <a:rPr lang="en-US" sz="2000" dirty="0">
                <a:latin typeface="+mn-lt"/>
              </a:rPr>
              <a:t>It will be crucial to characterize the development potential of human </a:t>
            </a:r>
            <a:r>
              <a:rPr lang="en-US" sz="2000" dirty="0" err="1">
                <a:latin typeface="+mn-lt"/>
              </a:rPr>
              <a:t>iPS</a:t>
            </a:r>
            <a:r>
              <a:rPr lang="en-US" sz="2000" dirty="0">
                <a:latin typeface="+mn-lt"/>
              </a:rPr>
              <a:t> cell line in the future.  </a:t>
            </a:r>
            <a:endParaRPr lang="en-GB" sz="2000" dirty="0">
              <a:latin typeface="+mn-lt"/>
            </a:endParaRPr>
          </a:p>
        </p:txBody>
      </p:sp>
      <p:grpSp>
        <p:nvGrpSpPr>
          <p:cNvPr id="19" name="Group 18">
            <a:extLst>
              <a:ext uri="{FF2B5EF4-FFF2-40B4-BE49-F238E27FC236}">
                <a16:creationId xmlns:a16="http://schemas.microsoft.com/office/drawing/2014/main" id="{6A93FEDB-E78F-4271-9C7B-BE61605D2D4A}"/>
              </a:ext>
            </a:extLst>
          </p:cNvPr>
          <p:cNvGrpSpPr/>
          <p:nvPr/>
        </p:nvGrpSpPr>
        <p:grpSpPr>
          <a:xfrm>
            <a:off x="803595" y="4048767"/>
            <a:ext cx="9822809" cy="2772334"/>
            <a:chOff x="2370151" y="4068990"/>
            <a:chExt cx="8740673" cy="3039034"/>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377" y="4068990"/>
              <a:ext cx="3571355" cy="303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B096E5F-5F69-4D83-B51A-36A7528906AE}"/>
                </a:ext>
              </a:extLst>
            </p:cNvPr>
            <p:cNvSpPr/>
            <p:nvPr/>
          </p:nvSpPr>
          <p:spPr>
            <a:xfrm>
              <a:off x="2370151" y="4807035"/>
              <a:ext cx="2561985" cy="923330"/>
            </a:xfrm>
            <a:prstGeom prst="rect">
              <a:avLst/>
            </a:prstGeom>
            <a:ln w="28575">
              <a:solidFill>
                <a:schemeClr val="accent4"/>
              </a:solidFill>
            </a:ln>
          </p:spPr>
          <p:txBody>
            <a:bodyPr wrap="square">
              <a:spAutoFit/>
            </a:bodyPr>
            <a:lstStyle/>
            <a:p>
              <a:r>
                <a:rPr lang="en-US" sz="1800" dirty="0">
                  <a:latin typeface="+mn-lt"/>
                </a:rPr>
                <a:t>Skin cells were taken from the tail tip of a sickle-cell model mouse.</a:t>
              </a:r>
              <a:endParaRPr lang="en-GB" sz="1800" dirty="0">
                <a:latin typeface="+mn-lt"/>
              </a:endParaRPr>
            </a:p>
          </p:txBody>
        </p:sp>
        <p:sp>
          <p:nvSpPr>
            <p:cNvPr id="10" name="Rectangle 9">
              <a:extLst>
                <a:ext uri="{FF2B5EF4-FFF2-40B4-BE49-F238E27FC236}">
                  <a16:creationId xmlns:a16="http://schemas.microsoft.com/office/drawing/2014/main" id="{E9353B9A-EFCB-420F-A074-FE51DBC6BBC7}"/>
                </a:ext>
              </a:extLst>
            </p:cNvPr>
            <p:cNvSpPr/>
            <p:nvPr/>
          </p:nvSpPr>
          <p:spPr>
            <a:xfrm>
              <a:off x="8723907" y="4413843"/>
              <a:ext cx="2386917" cy="923330"/>
            </a:xfrm>
            <a:prstGeom prst="rect">
              <a:avLst/>
            </a:prstGeom>
            <a:ln w="28575">
              <a:solidFill>
                <a:schemeClr val="accent4"/>
              </a:solidFill>
            </a:ln>
          </p:spPr>
          <p:txBody>
            <a:bodyPr wrap="square">
              <a:spAutoFit/>
            </a:bodyPr>
            <a:lstStyle/>
            <a:p>
              <a:r>
                <a:rPr lang="en-US" sz="1800" dirty="0">
                  <a:latin typeface="+mn-lt"/>
                </a:rPr>
                <a:t>The produced cells were transfused back into the sick mouse </a:t>
              </a:r>
              <a:endParaRPr lang="en-GB" sz="1800" dirty="0">
                <a:latin typeface="+mn-lt"/>
              </a:endParaRPr>
            </a:p>
          </p:txBody>
        </p:sp>
        <p:sp>
          <p:nvSpPr>
            <p:cNvPr id="11" name="Rectangle 10">
              <a:extLst>
                <a:ext uri="{FF2B5EF4-FFF2-40B4-BE49-F238E27FC236}">
                  <a16:creationId xmlns:a16="http://schemas.microsoft.com/office/drawing/2014/main" id="{0A40ECEA-9171-4728-B60A-79465E1C7934}"/>
                </a:ext>
              </a:extLst>
            </p:cNvPr>
            <p:cNvSpPr/>
            <p:nvPr/>
          </p:nvSpPr>
          <p:spPr>
            <a:xfrm>
              <a:off x="9010399" y="5905500"/>
              <a:ext cx="2100425" cy="923330"/>
            </a:xfrm>
            <a:prstGeom prst="rect">
              <a:avLst/>
            </a:prstGeom>
            <a:ln w="28575">
              <a:solidFill>
                <a:schemeClr val="accent4"/>
              </a:solidFill>
            </a:ln>
          </p:spPr>
          <p:txBody>
            <a:bodyPr wrap="square">
              <a:spAutoFit/>
            </a:bodyPr>
            <a:lstStyle/>
            <a:p>
              <a:r>
                <a:rPr lang="en-US" sz="1800" dirty="0">
                  <a:latin typeface="+mn-lt"/>
                </a:rPr>
                <a:t>The cells were differentiated into hematopoietic cells.</a:t>
              </a:r>
              <a:endParaRPr lang="en-GB" sz="1800" dirty="0">
                <a:latin typeface="+mn-lt"/>
              </a:endParaRPr>
            </a:p>
          </p:txBody>
        </p:sp>
        <p:cxnSp>
          <p:nvCxnSpPr>
            <p:cNvPr id="13" name="Straight Arrow Connector 12">
              <a:extLst>
                <a:ext uri="{FF2B5EF4-FFF2-40B4-BE49-F238E27FC236}">
                  <a16:creationId xmlns:a16="http://schemas.microsoft.com/office/drawing/2014/main" id="{E7E4CD4B-3EE4-4A15-AA7D-84DF4B61351A}"/>
                </a:ext>
              </a:extLst>
            </p:cNvPr>
            <p:cNvCxnSpPr>
              <a:cxnSpLocks/>
              <a:stCxn id="8" idx="3"/>
            </p:cNvCxnSpPr>
            <p:nvPr/>
          </p:nvCxnSpPr>
          <p:spPr>
            <a:xfrm flipV="1">
              <a:off x="4932136" y="5012524"/>
              <a:ext cx="630464" cy="25617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B5982D0-E6CD-489A-8F15-3B0E8FFC8833}"/>
                </a:ext>
              </a:extLst>
            </p:cNvPr>
            <p:cNvCxnSpPr>
              <a:cxnSpLocks/>
              <a:stCxn id="10" idx="1"/>
            </p:cNvCxnSpPr>
            <p:nvPr/>
          </p:nvCxnSpPr>
          <p:spPr>
            <a:xfrm flipH="1" flipV="1">
              <a:off x="7747000" y="4494611"/>
              <a:ext cx="976907" cy="380897"/>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itle 6">
            <a:extLst>
              <a:ext uri="{FF2B5EF4-FFF2-40B4-BE49-F238E27FC236}">
                <a16:creationId xmlns:a16="http://schemas.microsoft.com/office/drawing/2014/main" id="{2D444807-2720-4BEE-BC3D-1ADFE5789BED}"/>
              </a:ext>
            </a:extLst>
          </p:cNvPr>
          <p:cNvSpPr>
            <a:spLocks noGrp="1"/>
          </p:cNvSpPr>
          <p:nvPr>
            <p:ph type="title"/>
          </p:nvPr>
        </p:nvSpPr>
        <p:spPr>
          <a:xfrm>
            <a:off x="572460" y="257858"/>
            <a:ext cx="10515600" cy="923331"/>
          </a:xfrm>
        </p:spPr>
        <p:txBody>
          <a:bodyPr>
            <a:normAutofit/>
          </a:bodyPr>
          <a:lstStyle/>
          <a:p>
            <a:r>
              <a:rPr lang="en-GB" sz="3600" b="1" dirty="0"/>
              <a:t>Induced Pluripotent Stem (</a:t>
            </a:r>
            <a:r>
              <a:rPr lang="en-GB" sz="3600" b="1" dirty="0" err="1"/>
              <a:t>iPS</a:t>
            </a:r>
            <a:r>
              <a:rPr lang="en-GB" sz="3600" b="1" dirty="0"/>
              <a:t>) Cells</a:t>
            </a:r>
          </a:p>
        </p:txBody>
      </p:sp>
    </p:spTree>
    <p:extLst>
      <p:ext uri="{BB962C8B-B14F-4D97-AF65-F5344CB8AC3E}">
        <p14:creationId xmlns:p14="http://schemas.microsoft.com/office/powerpoint/2010/main" val="75729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
            <a:extLst>
              <a:ext uri="{FF2B5EF4-FFF2-40B4-BE49-F238E27FC236}">
                <a16:creationId xmlns:a16="http://schemas.microsoft.com/office/drawing/2014/main" id="{98C272F0-23F1-4653-AD3A-0FB37593C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638" y="4887124"/>
            <a:ext cx="3782139" cy="15830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D875C763-FB58-400E-B698-3D5E7AA2DB4E}"/>
              </a:ext>
            </a:extLst>
          </p:cNvPr>
          <p:cNvSpPr/>
          <p:nvPr/>
        </p:nvSpPr>
        <p:spPr>
          <a:xfrm>
            <a:off x="1095889" y="1904448"/>
            <a:ext cx="2923833" cy="419724"/>
          </a:xfrm>
          <a:prstGeom prst="rect">
            <a:avLst/>
          </a:prstGeom>
          <a:scene3d>
            <a:camera prst="orthographicFront"/>
            <a:lightRig rig="soft" dir="t"/>
            <a:backdrop>
              <a:anchor x="0" y="0" z="-210000"/>
              <a:norm dx="0" dy="0" dz="914400"/>
              <a:up dx="0" dy="914400" dz="0"/>
            </a:backdrop>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68580" tIns="68580" rIns="68580" bIns="68580" spcCol="1270" anchor="ctr"/>
          <a:lstStyle>
            <a:defPPr>
              <a:defRPr lang="en-GB"/>
            </a:defPPr>
            <a:lvl1pPr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5pPr>
            <a:lvl6pPr marL="2286000" algn="l" defTabSz="914400" rtl="0" eaLnBrk="1" latinLnBrk="0" hangingPunct="1">
              <a:defRPr kern="1200">
                <a:solidFill>
                  <a:schemeClr val="dk1">
                    <a:hueOff val="0"/>
                    <a:satOff val="0"/>
                    <a:lumOff val="0"/>
                    <a:alphaOff val="0"/>
                  </a:schemeClr>
                </a:solidFill>
                <a:latin typeface="+mn-lt"/>
                <a:ea typeface="+mn-ea"/>
                <a:cs typeface="+mn-cs"/>
              </a:defRPr>
            </a:lvl6pPr>
            <a:lvl7pPr marL="2743200" algn="l" defTabSz="914400" rtl="0" eaLnBrk="1" latinLnBrk="0" hangingPunct="1">
              <a:defRPr kern="1200">
                <a:solidFill>
                  <a:schemeClr val="dk1">
                    <a:hueOff val="0"/>
                    <a:satOff val="0"/>
                    <a:lumOff val="0"/>
                    <a:alphaOff val="0"/>
                  </a:schemeClr>
                </a:solidFill>
                <a:latin typeface="+mn-lt"/>
                <a:ea typeface="+mn-ea"/>
                <a:cs typeface="+mn-cs"/>
              </a:defRPr>
            </a:lvl7pPr>
            <a:lvl8pPr marL="3200400" algn="l" defTabSz="914400" rtl="0" eaLnBrk="1" latinLnBrk="0" hangingPunct="1">
              <a:defRPr kern="1200">
                <a:solidFill>
                  <a:schemeClr val="dk1">
                    <a:hueOff val="0"/>
                    <a:satOff val="0"/>
                    <a:lumOff val="0"/>
                    <a:alphaOff val="0"/>
                  </a:schemeClr>
                </a:solidFill>
                <a:latin typeface="+mn-lt"/>
                <a:ea typeface="+mn-ea"/>
                <a:cs typeface="+mn-cs"/>
              </a:defRPr>
            </a:lvl8pPr>
            <a:lvl9pPr marL="3657600" algn="l" defTabSz="914400" rtl="0" eaLnBrk="1" latinLnBrk="0" hangingPunct="1">
              <a:defRPr kern="1200">
                <a:solidFill>
                  <a:schemeClr val="dk1">
                    <a:hueOff val="0"/>
                    <a:satOff val="0"/>
                    <a:lumOff val="0"/>
                    <a:alphaOff val="0"/>
                  </a:schemeClr>
                </a:solidFill>
                <a:latin typeface="+mn-lt"/>
                <a:ea typeface="+mn-ea"/>
                <a:cs typeface="+mn-cs"/>
              </a:defRPr>
            </a:lvl9pPr>
          </a:lstStyle>
          <a:p>
            <a:pPr algn="ctr" defTabSz="800100" eaLnBrk="1" hangingPunct="1">
              <a:lnSpc>
                <a:spcPct val="90000"/>
              </a:lnSpc>
              <a:spcAft>
                <a:spcPct val="35000"/>
              </a:spcAft>
              <a:defRPr/>
            </a:pPr>
            <a:r>
              <a:rPr lang="en-US" sz="2000" b="1" i="1" dirty="0">
                <a:solidFill>
                  <a:schemeClr val="tx1"/>
                </a:solidFill>
              </a:rPr>
              <a:t>1- Embryonic</a:t>
            </a:r>
          </a:p>
        </p:txBody>
      </p:sp>
      <p:pic>
        <p:nvPicPr>
          <p:cNvPr id="10" name="Picture 9" descr="ST_Pic02.jpg">
            <a:extLst>
              <a:ext uri="{FF2B5EF4-FFF2-40B4-BE49-F238E27FC236}">
                <a16:creationId xmlns:a16="http://schemas.microsoft.com/office/drawing/2014/main" id="{1E30C3E4-77A4-4644-89FF-18CDB97A8D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0067" y="4591936"/>
            <a:ext cx="3057766" cy="182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T_Pic06.jpg">
            <a:extLst>
              <a:ext uri="{FF2B5EF4-FFF2-40B4-BE49-F238E27FC236}">
                <a16:creationId xmlns:a16="http://schemas.microsoft.com/office/drawing/2014/main" id="{8395A7AA-D089-4B14-826F-0BC59C12293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9952" y="5003232"/>
            <a:ext cx="1369761" cy="148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T_Pic05.jpg">
            <a:extLst>
              <a:ext uri="{FF2B5EF4-FFF2-40B4-BE49-F238E27FC236}">
                <a16:creationId xmlns:a16="http://schemas.microsoft.com/office/drawing/2014/main" id="{14685FB2-1B5A-4188-863A-1D14822489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9932" y="4998749"/>
            <a:ext cx="1781783" cy="14502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0E6444BF-DFAB-4DC5-B268-1F00BF5F775D}"/>
              </a:ext>
            </a:extLst>
          </p:cNvPr>
          <p:cNvSpPr txBox="1">
            <a:spLocks/>
          </p:cNvSpPr>
          <p:nvPr/>
        </p:nvSpPr>
        <p:spPr>
          <a:xfrm>
            <a:off x="838200" y="2984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1"/>
            <a:r>
              <a:rPr lang="en-US" sz="3600" dirty="0"/>
              <a:t>Classification of stem cells</a:t>
            </a:r>
            <a:br>
              <a:rPr lang="en-US" sz="3600" dirty="0"/>
            </a:br>
            <a:r>
              <a:rPr lang="en-US" sz="3200" dirty="0"/>
              <a:t>(</a:t>
            </a:r>
            <a:r>
              <a:rPr lang="en-US" sz="3200" b="1" dirty="0"/>
              <a:t>source</a:t>
            </a:r>
            <a:r>
              <a:rPr lang="en-US" sz="3200" dirty="0"/>
              <a:t> based)</a:t>
            </a:r>
          </a:p>
        </p:txBody>
      </p:sp>
      <p:sp>
        <p:nvSpPr>
          <p:cNvPr id="13" name="TextBox 12">
            <a:extLst>
              <a:ext uri="{FF2B5EF4-FFF2-40B4-BE49-F238E27FC236}">
                <a16:creationId xmlns:a16="http://schemas.microsoft.com/office/drawing/2014/main" id="{40160FFB-EE0A-497C-88C6-F27B0A21160B}"/>
              </a:ext>
            </a:extLst>
          </p:cNvPr>
          <p:cNvSpPr txBox="1"/>
          <p:nvPr/>
        </p:nvSpPr>
        <p:spPr>
          <a:xfrm>
            <a:off x="6202966" y="668807"/>
            <a:ext cx="5274201" cy="584775"/>
          </a:xfrm>
          <a:prstGeom prst="rect">
            <a:avLst/>
          </a:prstGeom>
          <a:noFill/>
        </p:spPr>
        <p:txBody>
          <a:bodyPr wrap="none" rtlCol="0">
            <a:spAutoFit/>
          </a:bodyPr>
          <a:lstStyle/>
          <a:p>
            <a:r>
              <a:rPr lang="en-GB" sz="1600" dirty="0">
                <a:solidFill>
                  <a:schemeClr val="bg1">
                    <a:lumMod val="50000"/>
                  </a:schemeClr>
                </a:solidFill>
                <a:latin typeface="+mn-lt"/>
              </a:rPr>
              <a:t>After this breakthrough we now have 3 classes</a:t>
            </a:r>
          </a:p>
          <a:p>
            <a:r>
              <a:rPr lang="en-GB" sz="1600" dirty="0">
                <a:solidFill>
                  <a:schemeClr val="bg1">
                    <a:lumMod val="50000"/>
                  </a:schemeClr>
                </a:solidFill>
                <a:latin typeface="+mn-lt"/>
              </a:rPr>
              <a:t>(</a:t>
            </a:r>
            <a:r>
              <a:rPr lang="en-GB" sz="1600" i="1" dirty="0">
                <a:solidFill>
                  <a:schemeClr val="bg1">
                    <a:lumMod val="50000"/>
                  </a:schemeClr>
                </a:solidFill>
                <a:latin typeface="+mn-lt"/>
              </a:rPr>
              <a:t>this slide is a summary of everything we talked about before)</a:t>
            </a:r>
          </a:p>
        </p:txBody>
      </p:sp>
      <p:pic>
        <p:nvPicPr>
          <p:cNvPr id="14" name="Picture 13">
            <a:extLst>
              <a:ext uri="{FF2B5EF4-FFF2-40B4-BE49-F238E27FC236}">
                <a16:creationId xmlns:a16="http://schemas.microsoft.com/office/drawing/2014/main" id="{98F3F81A-8519-494C-BA44-B2DBD82460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7863"/>
          <a:stretch/>
        </p:blipFill>
        <p:spPr>
          <a:xfrm>
            <a:off x="838200" y="2504311"/>
            <a:ext cx="3667767" cy="2382813"/>
          </a:xfrm>
          <a:prstGeom prst="rect">
            <a:avLst/>
          </a:prstGeom>
          <a:ln w="28575">
            <a:noFill/>
          </a:ln>
        </p:spPr>
      </p:pic>
      <p:pic>
        <p:nvPicPr>
          <p:cNvPr id="15" name="Picture 14">
            <a:extLst>
              <a:ext uri="{FF2B5EF4-FFF2-40B4-BE49-F238E27FC236}">
                <a16:creationId xmlns:a16="http://schemas.microsoft.com/office/drawing/2014/main" id="{3B281032-CC67-459D-95CB-4FAA96CDFE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1460" b="27524"/>
          <a:stretch/>
        </p:blipFill>
        <p:spPr>
          <a:xfrm>
            <a:off x="8605884" y="2553419"/>
            <a:ext cx="3408630" cy="1964073"/>
          </a:xfrm>
          <a:prstGeom prst="rect">
            <a:avLst/>
          </a:prstGeom>
          <a:ln w="28575">
            <a:noFill/>
          </a:ln>
        </p:spPr>
      </p:pic>
      <p:pic>
        <p:nvPicPr>
          <p:cNvPr id="16" name="Picture 15">
            <a:extLst>
              <a:ext uri="{FF2B5EF4-FFF2-40B4-BE49-F238E27FC236}">
                <a16:creationId xmlns:a16="http://schemas.microsoft.com/office/drawing/2014/main" id="{CB94392B-F47A-4C2E-BC31-C35A26EA37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76"/>
          <a:stretch/>
        </p:blipFill>
        <p:spPr>
          <a:xfrm>
            <a:off x="4864928" y="2618134"/>
            <a:ext cx="3417553" cy="2255404"/>
          </a:xfrm>
          <a:prstGeom prst="rect">
            <a:avLst/>
          </a:prstGeom>
          <a:ln w="28575">
            <a:noFill/>
          </a:ln>
        </p:spPr>
      </p:pic>
      <p:sp>
        <p:nvSpPr>
          <p:cNvPr id="18" name="Rectangle 17">
            <a:extLst>
              <a:ext uri="{FF2B5EF4-FFF2-40B4-BE49-F238E27FC236}">
                <a16:creationId xmlns:a16="http://schemas.microsoft.com/office/drawing/2014/main" id="{A4716DFC-3D36-42D5-ACBC-96AA8D53344F}"/>
              </a:ext>
            </a:extLst>
          </p:cNvPr>
          <p:cNvSpPr/>
          <p:nvPr/>
        </p:nvSpPr>
        <p:spPr>
          <a:xfrm>
            <a:off x="609869" y="1904448"/>
            <a:ext cx="4105679" cy="461141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35B41EA-4662-46C3-B9F9-D743B971AA7C}"/>
              </a:ext>
            </a:extLst>
          </p:cNvPr>
          <p:cNvSpPr/>
          <p:nvPr/>
        </p:nvSpPr>
        <p:spPr>
          <a:xfrm>
            <a:off x="4825767" y="1917157"/>
            <a:ext cx="3505241" cy="461141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81703F0-F21B-42D7-8B8D-6947AFA385BD}"/>
              </a:ext>
            </a:extLst>
          </p:cNvPr>
          <p:cNvSpPr/>
          <p:nvPr/>
        </p:nvSpPr>
        <p:spPr>
          <a:xfrm>
            <a:off x="8509273" y="1902476"/>
            <a:ext cx="3505241" cy="461141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4">
            <a:extLst>
              <a:ext uri="{FF2B5EF4-FFF2-40B4-BE49-F238E27FC236}">
                <a16:creationId xmlns:a16="http://schemas.microsoft.com/office/drawing/2014/main" id="{DD36C2EF-28C1-4172-8AB6-690A2ED7E4D1}"/>
              </a:ext>
            </a:extLst>
          </p:cNvPr>
          <p:cNvSpPr/>
          <p:nvPr/>
        </p:nvSpPr>
        <p:spPr>
          <a:xfrm>
            <a:off x="5060771" y="1929640"/>
            <a:ext cx="2923833" cy="419724"/>
          </a:xfrm>
          <a:prstGeom prst="rect">
            <a:avLst/>
          </a:prstGeom>
          <a:scene3d>
            <a:camera prst="orthographicFront"/>
            <a:lightRig rig="soft" dir="t"/>
            <a:backdrop>
              <a:anchor x="0" y="0" z="-210000"/>
              <a:norm dx="0" dy="0" dz="914400"/>
              <a:up dx="0" dy="914400" dz="0"/>
            </a:backdrop>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68580" tIns="68580" rIns="68580" bIns="68580" spcCol="1270" anchor="ctr"/>
          <a:lstStyle>
            <a:defPPr>
              <a:defRPr lang="en-GB"/>
            </a:defPPr>
            <a:lvl1pPr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5pPr>
            <a:lvl6pPr marL="2286000" algn="l" defTabSz="914400" rtl="0" eaLnBrk="1" latinLnBrk="0" hangingPunct="1">
              <a:defRPr kern="1200">
                <a:solidFill>
                  <a:schemeClr val="dk1">
                    <a:hueOff val="0"/>
                    <a:satOff val="0"/>
                    <a:lumOff val="0"/>
                    <a:alphaOff val="0"/>
                  </a:schemeClr>
                </a:solidFill>
                <a:latin typeface="+mn-lt"/>
                <a:ea typeface="+mn-ea"/>
                <a:cs typeface="+mn-cs"/>
              </a:defRPr>
            </a:lvl6pPr>
            <a:lvl7pPr marL="2743200" algn="l" defTabSz="914400" rtl="0" eaLnBrk="1" latinLnBrk="0" hangingPunct="1">
              <a:defRPr kern="1200">
                <a:solidFill>
                  <a:schemeClr val="dk1">
                    <a:hueOff val="0"/>
                    <a:satOff val="0"/>
                    <a:lumOff val="0"/>
                    <a:alphaOff val="0"/>
                  </a:schemeClr>
                </a:solidFill>
                <a:latin typeface="+mn-lt"/>
                <a:ea typeface="+mn-ea"/>
                <a:cs typeface="+mn-cs"/>
              </a:defRPr>
            </a:lvl7pPr>
            <a:lvl8pPr marL="3200400" algn="l" defTabSz="914400" rtl="0" eaLnBrk="1" latinLnBrk="0" hangingPunct="1">
              <a:defRPr kern="1200">
                <a:solidFill>
                  <a:schemeClr val="dk1">
                    <a:hueOff val="0"/>
                    <a:satOff val="0"/>
                    <a:lumOff val="0"/>
                    <a:alphaOff val="0"/>
                  </a:schemeClr>
                </a:solidFill>
                <a:latin typeface="+mn-lt"/>
                <a:ea typeface="+mn-ea"/>
                <a:cs typeface="+mn-cs"/>
              </a:defRPr>
            </a:lvl8pPr>
            <a:lvl9pPr marL="3657600" algn="l" defTabSz="914400" rtl="0" eaLnBrk="1" latinLnBrk="0" hangingPunct="1">
              <a:defRPr kern="1200">
                <a:solidFill>
                  <a:schemeClr val="dk1">
                    <a:hueOff val="0"/>
                    <a:satOff val="0"/>
                    <a:lumOff val="0"/>
                    <a:alphaOff val="0"/>
                  </a:schemeClr>
                </a:solidFill>
                <a:latin typeface="+mn-lt"/>
                <a:ea typeface="+mn-ea"/>
                <a:cs typeface="+mn-cs"/>
              </a:defRPr>
            </a:lvl9pPr>
          </a:lstStyle>
          <a:p>
            <a:pPr algn="ctr" defTabSz="800100" eaLnBrk="1" hangingPunct="1">
              <a:lnSpc>
                <a:spcPct val="90000"/>
              </a:lnSpc>
              <a:spcAft>
                <a:spcPct val="35000"/>
              </a:spcAft>
              <a:defRPr/>
            </a:pPr>
            <a:r>
              <a:rPr lang="en-US" sz="2000" b="1" i="1" dirty="0">
                <a:solidFill>
                  <a:schemeClr val="tx1"/>
                </a:solidFill>
              </a:rPr>
              <a:t>2- Adult </a:t>
            </a:r>
            <a:r>
              <a:rPr lang="en-US" sz="1800" dirty="0">
                <a:solidFill>
                  <a:schemeClr val="tx1"/>
                </a:solidFill>
              </a:rPr>
              <a:t>(tissue specific)</a:t>
            </a:r>
            <a:endParaRPr lang="en-US" sz="2000" dirty="0">
              <a:solidFill>
                <a:schemeClr val="tx1"/>
              </a:solidFill>
            </a:endParaRPr>
          </a:p>
        </p:txBody>
      </p:sp>
      <p:sp>
        <p:nvSpPr>
          <p:cNvPr id="22" name="Rounded Rectangle 4">
            <a:extLst>
              <a:ext uri="{FF2B5EF4-FFF2-40B4-BE49-F238E27FC236}">
                <a16:creationId xmlns:a16="http://schemas.microsoft.com/office/drawing/2014/main" id="{59C3A17C-25EF-4DC3-B9A0-D5262C4B3002}"/>
              </a:ext>
            </a:extLst>
          </p:cNvPr>
          <p:cNvSpPr/>
          <p:nvPr/>
        </p:nvSpPr>
        <p:spPr>
          <a:xfrm>
            <a:off x="8907033" y="1900907"/>
            <a:ext cx="2923833" cy="419724"/>
          </a:xfrm>
          <a:prstGeom prst="rect">
            <a:avLst/>
          </a:prstGeom>
          <a:scene3d>
            <a:camera prst="orthographicFront"/>
            <a:lightRig rig="soft" dir="t"/>
            <a:backdrop>
              <a:anchor x="0" y="0" z="-210000"/>
              <a:norm dx="0" dy="0" dz="914400"/>
              <a:up dx="0" dy="914400" dz="0"/>
            </a:backdrop>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68580" tIns="68580" rIns="68580" bIns="68580" spcCol="1270" anchor="ctr"/>
          <a:lstStyle>
            <a:defPPr>
              <a:defRPr lang="en-GB"/>
            </a:defPPr>
            <a:lvl1pPr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1pPr>
            <a:lvl2pPr marL="4572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2pPr>
            <a:lvl3pPr marL="9144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3pPr>
            <a:lvl4pPr marL="13716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4pPr>
            <a:lvl5pPr marL="1828800" algn="l" rtl="0" eaLnBrk="0" fontAlgn="base" hangingPunct="0">
              <a:spcBef>
                <a:spcPct val="0"/>
              </a:spcBef>
              <a:spcAft>
                <a:spcPct val="0"/>
              </a:spcAft>
              <a:defRPr kern="1200">
                <a:solidFill>
                  <a:schemeClr val="dk1">
                    <a:hueOff val="0"/>
                    <a:satOff val="0"/>
                    <a:lumOff val="0"/>
                    <a:alphaOff val="0"/>
                  </a:schemeClr>
                </a:solidFill>
                <a:latin typeface="+mn-lt"/>
                <a:ea typeface="+mn-ea"/>
                <a:cs typeface="+mn-cs"/>
              </a:defRPr>
            </a:lvl5pPr>
            <a:lvl6pPr marL="2286000" algn="l" defTabSz="914400" rtl="0" eaLnBrk="1" latinLnBrk="0" hangingPunct="1">
              <a:defRPr kern="1200">
                <a:solidFill>
                  <a:schemeClr val="dk1">
                    <a:hueOff val="0"/>
                    <a:satOff val="0"/>
                    <a:lumOff val="0"/>
                    <a:alphaOff val="0"/>
                  </a:schemeClr>
                </a:solidFill>
                <a:latin typeface="+mn-lt"/>
                <a:ea typeface="+mn-ea"/>
                <a:cs typeface="+mn-cs"/>
              </a:defRPr>
            </a:lvl6pPr>
            <a:lvl7pPr marL="2743200" algn="l" defTabSz="914400" rtl="0" eaLnBrk="1" latinLnBrk="0" hangingPunct="1">
              <a:defRPr kern="1200">
                <a:solidFill>
                  <a:schemeClr val="dk1">
                    <a:hueOff val="0"/>
                    <a:satOff val="0"/>
                    <a:lumOff val="0"/>
                    <a:alphaOff val="0"/>
                  </a:schemeClr>
                </a:solidFill>
                <a:latin typeface="+mn-lt"/>
                <a:ea typeface="+mn-ea"/>
                <a:cs typeface="+mn-cs"/>
              </a:defRPr>
            </a:lvl7pPr>
            <a:lvl8pPr marL="3200400" algn="l" defTabSz="914400" rtl="0" eaLnBrk="1" latinLnBrk="0" hangingPunct="1">
              <a:defRPr kern="1200">
                <a:solidFill>
                  <a:schemeClr val="dk1">
                    <a:hueOff val="0"/>
                    <a:satOff val="0"/>
                    <a:lumOff val="0"/>
                    <a:alphaOff val="0"/>
                  </a:schemeClr>
                </a:solidFill>
                <a:latin typeface="+mn-lt"/>
                <a:ea typeface="+mn-ea"/>
                <a:cs typeface="+mn-cs"/>
              </a:defRPr>
            </a:lvl8pPr>
            <a:lvl9pPr marL="3657600" algn="l" defTabSz="914400" rtl="0" eaLnBrk="1" latinLnBrk="0" hangingPunct="1">
              <a:defRPr kern="1200">
                <a:solidFill>
                  <a:schemeClr val="dk1">
                    <a:hueOff val="0"/>
                    <a:satOff val="0"/>
                    <a:lumOff val="0"/>
                    <a:alphaOff val="0"/>
                  </a:schemeClr>
                </a:solidFill>
                <a:latin typeface="+mn-lt"/>
                <a:ea typeface="+mn-ea"/>
                <a:cs typeface="+mn-cs"/>
              </a:defRPr>
            </a:lvl9pPr>
          </a:lstStyle>
          <a:p>
            <a:pPr algn="ctr" defTabSz="800100" eaLnBrk="1" hangingPunct="1">
              <a:lnSpc>
                <a:spcPct val="90000"/>
              </a:lnSpc>
              <a:spcAft>
                <a:spcPct val="35000"/>
              </a:spcAft>
              <a:defRPr/>
            </a:pPr>
            <a:r>
              <a:rPr lang="en-US" sz="2000" b="1" i="1" dirty="0">
                <a:solidFill>
                  <a:schemeClr val="tx1"/>
                </a:solidFill>
              </a:rPr>
              <a:t>3- Induced</a:t>
            </a:r>
            <a:endParaRPr lang="en-US" sz="2000" dirty="0">
              <a:solidFill>
                <a:schemeClr val="tx1"/>
              </a:solidFill>
            </a:endParaRPr>
          </a:p>
        </p:txBody>
      </p:sp>
      <p:sp>
        <p:nvSpPr>
          <p:cNvPr id="2" name="TextBox 1">
            <a:extLst>
              <a:ext uri="{FF2B5EF4-FFF2-40B4-BE49-F238E27FC236}">
                <a16:creationId xmlns:a16="http://schemas.microsoft.com/office/drawing/2014/main" id="{913BB3D5-0B9D-40A5-8DEB-C13E58332CF8}"/>
              </a:ext>
            </a:extLst>
          </p:cNvPr>
          <p:cNvSpPr txBox="1"/>
          <p:nvPr/>
        </p:nvSpPr>
        <p:spPr>
          <a:xfrm>
            <a:off x="1582266" y="2209837"/>
            <a:ext cx="2077813" cy="307777"/>
          </a:xfrm>
          <a:prstGeom prst="rect">
            <a:avLst/>
          </a:prstGeom>
          <a:noFill/>
        </p:spPr>
        <p:txBody>
          <a:bodyPr wrap="none" rtlCol="0">
            <a:spAutoFit/>
          </a:bodyPr>
          <a:lstStyle/>
          <a:p>
            <a:r>
              <a:rPr lang="en-GB" dirty="0">
                <a:solidFill>
                  <a:srgbClr val="92D050"/>
                </a:solidFill>
                <a:latin typeface="+mn-lt"/>
              </a:rPr>
              <a:t>(pluripotent + totipotent)</a:t>
            </a:r>
          </a:p>
        </p:txBody>
      </p:sp>
      <p:sp>
        <p:nvSpPr>
          <p:cNvPr id="24" name="TextBox 23">
            <a:extLst>
              <a:ext uri="{FF2B5EF4-FFF2-40B4-BE49-F238E27FC236}">
                <a16:creationId xmlns:a16="http://schemas.microsoft.com/office/drawing/2014/main" id="{C1C6F205-904C-4B92-9A1F-454BD0BD14EF}"/>
              </a:ext>
            </a:extLst>
          </p:cNvPr>
          <p:cNvSpPr txBox="1"/>
          <p:nvPr/>
        </p:nvSpPr>
        <p:spPr>
          <a:xfrm>
            <a:off x="5075328" y="2260288"/>
            <a:ext cx="3089307" cy="307777"/>
          </a:xfrm>
          <a:prstGeom prst="rect">
            <a:avLst/>
          </a:prstGeom>
          <a:noFill/>
        </p:spPr>
        <p:txBody>
          <a:bodyPr wrap="none" rtlCol="0">
            <a:spAutoFit/>
          </a:bodyPr>
          <a:lstStyle/>
          <a:p>
            <a:r>
              <a:rPr lang="en-GB" dirty="0">
                <a:solidFill>
                  <a:srgbClr val="92D050"/>
                </a:solidFill>
                <a:latin typeface="+mn-lt"/>
              </a:rPr>
              <a:t>(multipotent + oligopotent + unipotent)</a:t>
            </a:r>
          </a:p>
        </p:txBody>
      </p:sp>
    </p:spTree>
    <p:extLst>
      <p:ext uri="{BB962C8B-B14F-4D97-AF65-F5344CB8AC3E}">
        <p14:creationId xmlns:p14="http://schemas.microsoft.com/office/powerpoint/2010/main" val="4033080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26AAEE-DF70-4F74-A9FF-C69BFF1C6E38}"/>
              </a:ext>
            </a:extLst>
          </p:cNvPr>
          <p:cNvPicPr>
            <a:picLocks noChangeAspect="1"/>
          </p:cNvPicPr>
          <p:nvPr/>
        </p:nvPicPr>
        <p:blipFill rotWithShape="1">
          <a:blip r:embed="rId2"/>
          <a:srcRect l="8955" t="29802" r="285" b="19719"/>
          <a:stretch/>
        </p:blipFill>
        <p:spPr>
          <a:xfrm>
            <a:off x="7523747" y="807477"/>
            <a:ext cx="4668253" cy="4352712"/>
          </a:xfrm>
          <a:prstGeom prst="rect">
            <a:avLst/>
          </a:prstGeom>
        </p:spPr>
      </p:pic>
      <p:sp>
        <p:nvSpPr>
          <p:cNvPr id="7" name="Title 6"/>
          <p:cNvSpPr>
            <a:spLocks noGrp="1"/>
          </p:cNvSpPr>
          <p:nvPr>
            <p:ph type="title"/>
          </p:nvPr>
        </p:nvSpPr>
        <p:spPr/>
        <p:txBody>
          <a:bodyPr/>
          <a:lstStyle/>
          <a:p>
            <a:r>
              <a:rPr lang="en-US" i="1" dirty="0"/>
              <a:t>Objectives</a:t>
            </a:r>
            <a:endParaRPr lang="en-GB" i="1" dirty="0"/>
          </a:p>
        </p:txBody>
      </p:sp>
      <p:sp>
        <p:nvSpPr>
          <p:cNvPr id="8" name="Content Placeholder 7"/>
          <p:cNvSpPr>
            <a:spLocks noGrp="1"/>
          </p:cNvSpPr>
          <p:nvPr>
            <p:ph idx="1"/>
          </p:nvPr>
        </p:nvSpPr>
        <p:spPr>
          <a:xfrm>
            <a:off x="838200" y="1467293"/>
            <a:ext cx="8498305" cy="4814237"/>
          </a:xfrm>
        </p:spPr>
        <p:txBody>
          <a:bodyPr>
            <a:normAutofit/>
          </a:bodyPr>
          <a:lstStyle/>
          <a:p>
            <a:pPr marL="0" indent="0">
              <a:buNone/>
            </a:pPr>
            <a:r>
              <a:rPr lang="en-US" altLang="en-US" sz="2600" b="1" dirty="0"/>
              <a:t>By the end of the lecture you should be able to</a:t>
            </a:r>
            <a:r>
              <a:rPr lang="en-US" altLang="en-US" sz="2600" dirty="0"/>
              <a:t>:</a:t>
            </a:r>
          </a:p>
          <a:p>
            <a:pPr>
              <a:buFont typeface="Wingdings" panose="05000000000000000000" pitchFamily="2" charset="2"/>
              <a:buChar char="ü"/>
            </a:pPr>
            <a:r>
              <a:rPr lang="en-US" altLang="en-US" sz="2600" dirty="0"/>
              <a:t>Stem Cell – Definition</a:t>
            </a:r>
          </a:p>
          <a:p>
            <a:pPr>
              <a:buFont typeface="Wingdings" panose="05000000000000000000" pitchFamily="2" charset="2"/>
              <a:buChar char="ü"/>
            </a:pPr>
            <a:r>
              <a:rPr lang="en-US" altLang="en-US" sz="2600" dirty="0"/>
              <a:t>Stem Cell – main function within the body</a:t>
            </a:r>
          </a:p>
          <a:p>
            <a:pPr>
              <a:buFont typeface="Wingdings" panose="05000000000000000000" pitchFamily="2" charset="2"/>
              <a:buChar char="ü"/>
            </a:pPr>
            <a:r>
              <a:rPr lang="en-US" altLang="en-US" sz="2600" dirty="0"/>
              <a:t>Where can we find Stem Cells?</a:t>
            </a:r>
          </a:p>
          <a:p>
            <a:pPr>
              <a:buFont typeface="Wingdings" panose="05000000000000000000" pitchFamily="2" charset="2"/>
              <a:buChar char="ü"/>
            </a:pPr>
            <a:r>
              <a:rPr lang="en-US" altLang="en-US" sz="2600" dirty="0"/>
              <a:t>Classifications of stem cells</a:t>
            </a:r>
          </a:p>
          <a:p>
            <a:pPr marL="536575"/>
            <a:r>
              <a:rPr lang="en-US" altLang="en-US" sz="2600" dirty="0"/>
              <a:t>Embryonic Stem Cell</a:t>
            </a:r>
          </a:p>
          <a:p>
            <a:pPr marL="536575"/>
            <a:r>
              <a:rPr lang="en-US" altLang="en-US" sz="2600" dirty="0"/>
              <a:t>Adult stem cells (Tissue Specific Stem Cell)</a:t>
            </a:r>
          </a:p>
          <a:p>
            <a:pPr marL="536575"/>
            <a:r>
              <a:rPr lang="en-US" altLang="en-US" sz="2600" dirty="0"/>
              <a:t>Induced Pluripotent Stem Cell (</a:t>
            </a:r>
            <a:r>
              <a:rPr lang="en-US" altLang="en-US" sz="2600" dirty="0" err="1"/>
              <a:t>iPS</a:t>
            </a:r>
            <a:r>
              <a:rPr lang="en-US" altLang="en-US" sz="2600" dirty="0"/>
              <a:t>) cells</a:t>
            </a:r>
          </a:p>
          <a:p>
            <a:pPr>
              <a:buFont typeface="Wingdings" panose="05000000000000000000" pitchFamily="2" charset="2"/>
              <a:buChar char="ü"/>
            </a:pPr>
            <a:r>
              <a:rPr lang="en-US" altLang="en-US" sz="2600" dirty="0"/>
              <a:t>Different approaches for isolation of pluripotent stem cells.</a:t>
            </a:r>
          </a:p>
          <a:p>
            <a:pPr>
              <a:buFont typeface="Wingdings" panose="05000000000000000000" pitchFamily="2" charset="2"/>
              <a:buChar char="ü"/>
            </a:pPr>
            <a:r>
              <a:rPr lang="en-US" altLang="en-US" sz="2600" dirty="0"/>
              <a:t>The Promise of Stem Cell Technology.</a:t>
            </a:r>
          </a:p>
        </p:txBody>
      </p:sp>
    </p:spTree>
    <p:extLst>
      <p:ext uri="{BB962C8B-B14F-4D97-AF65-F5344CB8AC3E}">
        <p14:creationId xmlns:p14="http://schemas.microsoft.com/office/powerpoint/2010/main" val="2612293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74BAFFF-FDA1-45DD-B451-7440556FA8CC}"/>
              </a:ext>
            </a:extLst>
          </p:cNvPr>
          <p:cNvGrpSpPr/>
          <p:nvPr/>
        </p:nvGrpSpPr>
        <p:grpSpPr>
          <a:xfrm>
            <a:off x="710073" y="1117463"/>
            <a:ext cx="5056704" cy="5442361"/>
            <a:chOff x="710073" y="1140352"/>
            <a:chExt cx="5056704" cy="4108071"/>
          </a:xfrm>
        </p:grpSpPr>
        <p:pic>
          <p:nvPicPr>
            <p:cNvPr id="2" name="Picture 2" descr="A two page spread illustrating currently known methods for generating pluripotent stem cells">
              <a:extLst>
                <a:ext uri="{FF2B5EF4-FFF2-40B4-BE49-F238E27FC236}">
                  <a16:creationId xmlns:a16="http://schemas.microsoft.com/office/drawing/2014/main" id="{F8E64F0E-A121-4D72-83FE-BAAC0F100385}"/>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b="66283"/>
            <a:stretch>
              <a:fillRect/>
            </a:stretch>
          </p:blipFill>
          <p:spPr bwMode="auto">
            <a:xfrm>
              <a:off x="710073" y="1140352"/>
              <a:ext cx="5056703" cy="277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two page spread illustrating currently known methods for generating pluripotent stem cells">
              <a:extLst>
                <a:ext uri="{FF2B5EF4-FFF2-40B4-BE49-F238E27FC236}">
                  <a16:creationId xmlns:a16="http://schemas.microsoft.com/office/drawing/2014/main" id="{BBE154DE-4850-4E87-B27A-F0907C1CA22C}"/>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t="66151" b="16415"/>
            <a:stretch>
              <a:fillRect/>
            </a:stretch>
          </p:blipFill>
          <p:spPr bwMode="auto">
            <a:xfrm>
              <a:off x="710073" y="3854598"/>
              <a:ext cx="5056704"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6">
            <a:extLst>
              <a:ext uri="{FF2B5EF4-FFF2-40B4-BE49-F238E27FC236}">
                <a16:creationId xmlns:a16="http://schemas.microsoft.com/office/drawing/2014/main" id="{5B0DC3C6-BCF1-4CF4-A13B-282542791227}"/>
              </a:ext>
            </a:extLst>
          </p:cNvPr>
          <p:cNvSpPr txBox="1">
            <a:spLocks/>
          </p:cNvSpPr>
          <p:nvPr/>
        </p:nvSpPr>
        <p:spPr>
          <a:xfrm>
            <a:off x="572460" y="450648"/>
            <a:ext cx="11048040" cy="923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Different approaches for isolation of pluripotent stem cells</a:t>
            </a:r>
          </a:p>
        </p:txBody>
      </p:sp>
      <p:pic>
        <p:nvPicPr>
          <p:cNvPr id="5" name="Picture 2" descr="A two page spread illustrating currently known methods for generating pluripotent stem cells">
            <a:extLst>
              <a:ext uri="{FF2B5EF4-FFF2-40B4-BE49-F238E27FC236}">
                <a16:creationId xmlns:a16="http://schemas.microsoft.com/office/drawing/2014/main" id="{75568E0F-4E9C-4D04-B4DB-F907C2035A4A}"/>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t="58501"/>
          <a:stretch>
            <a:fillRect/>
          </a:stretch>
        </p:blipFill>
        <p:spPr bwMode="auto">
          <a:xfrm>
            <a:off x="5904389" y="1919070"/>
            <a:ext cx="5840670" cy="368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58D49D2-8A83-41A3-8255-85D15C2BFE4F}"/>
              </a:ext>
            </a:extLst>
          </p:cNvPr>
          <p:cNvSpPr txBox="1"/>
          <p:nvPr/>
        </p:nvSpPr>
        <p:spPr>
          <a:xfrm>
            <a:off x="844825" y="5049833"/>
            <a:ext cx="2276061" cy="441339"/>
          </a:xfrm>
          <a:prstGeom prst="rect">
            <a:avLst/>
          </a:prstGeom>
          <a:noFill/>
        </p:spPr>
        <p:txBody>
          <a:bodyPr wrap="square" rtlCol="0">
            <a:spAutoFit/>
          </a:bodyPr>
          <a:lstStyle/>
          <a:p>
            <a:pPr>
              <a:lnSpc>
                <a:spcPct val="80000"/>
              </a:lnSpc>
            </a:pPr>
            <a:r>
              <a:rPr lang="en-GB" dirty="0">
                <a:solidFill>
                  <a:schemeClr val="accent3">
                    <a:lumMod val="50000"/>
                  </a:schemeClr>
                </a:solidFill>
                <a:latin typeface="+mn-lt"/>
              </a:rPr>
              <a:t>At day 3 we remove the blastomere and culture it</a:t>
            </a:r>
          </a:p>
        </p:txBody>
      </p:sp>
      <p:sp>
        <p:nvSpPr>
          <p:cNvPr id="9" name="TextBox 8">
            <a:extLst>
              <a:ext uri="{FF2B5EF4-FFF2-40B4-BE49-F238E27FC236}">
                <a16:creationId xmlns:a16="http://schemas.microsoft.com/office/drawing/2014/main" id="{36CA69A0-E820-47A1-822D-15ADCCE74FF7}"/>
              </a:ext>
            </a:extLst>
          </p:cNvPr>
          <p:cNvSpPr txBox="1"/>
          <p:nvPr/>
        </p:nvSpPr>
        <p:spPr>
          <a:xfrm>
            <a:off x="894520" y="1327203"/>
            <a:ext cx="2276061" cy="268984"/>
          </a:xfrm>
          <a:prstGeom prst="rect">
            <a:avLst/>
          </a:prstGeom>
          <a:noFill/>
        </p:spPr>
        <p:txBody>
          <a:bodyPr wrap="square" rtlCol="0">
            <a:spAutoFit/>
          </a:bodyPr>
          <a:lstStyle/>
          <a:p>
            <a:pPr>
              <a:lnSpc>
                <a:spcPct val="80000"/>
              </a:lnSpc>
            </a:pPr>
            <a:r>
              <a:rPr lang="en-GB" dirty="0">
                <a:solidFill>
                  <a:schemeClr val="accent3">
                    <a:lumMod val="50000"/>
                  </a:schemeClr>
                </a:solidFill>
                <a:latin typeface="+mn-lt"/>
              </a:rPr>
              <a:t>Normal fertilization</a:t>
            </a:r>
          </a:p>
        </p:txBody>
      </p:sp>
      <p:sp>
        <p:nvSpPr>
          <p:cNvPr id="10" name="TextBox 9">
            <a:extLst>
              <a:ext uri="{FF2B5EF4-FFF2-40B4-BE49-F238E27FC236}">
                <a16:creationId xmlns:a16="http://schemas.microsoft.com/office/drawing/2014/main" id="{36F547F8-2A8A-4183-83C0-4754B8916B91}"/>
              </a:ext>
            </a:extLst>
          </p:cNvPr>
          <p:cNvSpPr txBox="1"/>
          <p:nvPr/>
        </p:nvSpPr>
        <p:spPr>
          <a:xfrm>
            <a:off x="6172199" y="2042179"/>
            <a:ext cx="2276061" cy="268984"/>
          </a:xfrm>
          <a:prstGeom prst="rect">
            <a:avLst/>
          </a:prstGeom>
          <a:noFill/>
        </p:spPr>
        <p:txBody>
          <a:bodyPr wrap="square" rtlCol="0">
            <a:spAutoFit/>
          </a:bodyPr>
          <a:lstStyle/>
          <a:p>
            <a:pPr>
              <a:lnSpc>
                <a:spcPct val="80000"/>
              </a:lnSpc>
            </a:pPr>
            <a:r>
              <a:rPr lang="en-GB" dirty="0">
                <a:solidFill>
                  <a:schemeClr val="accent3">
                    <a:lumMod val="50000"/>
                  </a:schemeClr>
                </a:solidFill>
                <a:latin typeface="+mn-lt"/>
              </a:rPr>
              <a:t>Very specific use</a:t>
            </a:r>
          </a:p>
        </p:txBody>
      </p:sp>
      <p:sp>
        <p:nvSpPr>
          <p:cNvPr id="11" name="TextBox 10">
            <a:extLst>
              <a:ext uri="{FF2B5EF4-FFF2-40B4-BE49-F238E27FC236}">
                <a16:creationId xmlns:a16="http://schemas.microsoft.com/office/drawing/2014/main" id="{260247E7-FB86-4ECB-AFC9-A16E005D1400}"/>
              </a:ext>
            </a:extLst>
          </p:cNvPr>
          <p:cNvSpPr txBox="1"/>
          <p:nvPr/>
        </p:nvSpPr>
        <p:spPr>
          <a:xfrm>
            <a:off x="6887819" y="3494554"/>
            <a:ext cx="2474842" cy="264688"/>
          </a:xfrm>
          <a:prstGeom prst="rect">
            <a:avLst/>
          </a:prstGeom>
          <a:noFill/>
        </p:spPr>
        <p:txBody>
          <a:bodyPr wrap="square" rtlCol="0">
            <a:spAutoFit/>
          </a:bodyPr>
          <a:lstStyle/>
          <a:p>
            <a:pPr>
              <a:lnSpc>
                <a:spcPct val="80000"/>
              </a:lnSpc>
            </a:pPr>
            <a:r>
              <a:rPr lang="en-GB" dirty="0">
                <a:solidFill>
                  <a:schemeClr val="accent3">
                    <a:lumMod val="50000"/>
                  </a:schemeClr>
                </a:solidFill>
                <a:latin typeface="+mn-lt"/>
              </a:rPr>
              <a:t>2n (46 chromosome) + 2n = 4n</a:t>
            </a:r>
          </a:p>
        </p:txBody>
      </p:sp>
    </p:spTree>
    <p:extLst>
      <p:ext uri="{BB962C8B-B14F-4D97-AF65-F5344CB8AC3E}">
        <p14:creationId xmlns:p14="http://schemas.microsoft.com/office/powerpoint/2010/main" val="2601994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91BDBA21-D6C4-456C-A008-C37A0D4BB761}"/>
              </a:ext>
            </a:extLst>
          </p:cNvPr>
          <p:cNvSpPr txBox="1">
            <a:spLocks/>
          </p:cNvSpPr>
          <p:nvPr/>
        </p:nvSpPr>
        <p:spPr>
          <a:xfrm>
            <a:off x="744426" y="470574"/>
            <a:ext cx="11048040" cy="923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Characterization of human pluripotent stem cells (ESC)</a:t>
            </a:r>
          </a:p>
        </p:txBody>
      </p:sp>
      <p:pic>
        <p:nvPicPr>
          <p:cNvPr id="3" name="Picture 34" descr="Hues9p21_1 7">
            <a:extLst>
              <a:ext uri="{FF2B5EF4-FFF2-40B4-BE49-F238E27FC236}">
                <a16:creationId xmlns:a16="http://schemas.microsoft.com/office/drawing/2014/main" id="{CD096A3D-FC65-47BD-92F5-800CF70804D0}"/>
              </a:ext>
            </a:extLst>
          </p:cNvPr>
          <p:cNvPicPr>
            <a:picLocks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a:xfrm>
            <a:off x="863081" y="1302541"/>
            <a:ext cx="2400674" cy="2075858"/>
          </a:xfrm>
          <a:prstGeom prst="rect">
            <a:avLst/>
          </a:prstGeom>
        </p:spPr>
      </p:pic>
      <p:grpSp>
        <p:nvGrpSpPr>
          <p:cNvPr id="4" name="Gruppe 28">
            <a:extLst>
              <a:ext uri="{FF2B5EF4-FFF2-40B4-BE49-F238E27FC236}">
                <a16:creationId xmlns:a16="http://schemas.microsoft.com/office/drawing/2014/main" id="{2FA75D7D-F1C5-4673-ADF6-6975EFF649D0}"/>
              </a:ext>
            </a:extLst>
          </p:cNvPr>
          <p:cNvGrpSpPr>
            <a:grpSpLocks/>
          </p:cNvGrpSpPr>
          <p:nvPr/>
        </p:nvGrpSpPr>
        <p:grpSpPr bwMode="auto">
          <a:xfrm>
            <a:off x="1410079" y="4049366"/>
            <a:ext cx="8135938" cy="2323060"/>
            <a:chOff x="1043608" y="3933056"/>
            <a:chExt cx="7591478" cy="1785950"/>
          </a:xfrm>
        </p:grpSpPr>
        <p:pic>
          <p:nvPicPr>
            <p:cNvPr id="5" name="Picture 28" descr="HUES9 ASMA 100x">
              <a:extLst>
                <a:ext uri="{FF2B5EF4-FFF2-40B4-BE49-F238E27FC236}">
                  <a16:creationId xmlns:a16="http://schemas.microsoft.com/office/drawing/2014/main" id="{47150FA7-2154-40F4-AFCE-0B6E86C12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863"/>
            <a:stretch>
              <a:fillRect/>
            </a:stretch>
          </p:blipFill>
          <p:spPr bwMode="auto">
            <a:xfrm>
              <a:off x="1053133" y="4218807"/>
              <a:ext cx="2214578" cy="15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9" descr="HUES9 Coll 2 100x">
              <a:extLst>
                <a:ext uri="{FF2B5EF4-FFF2-40B4-BE49-F238E27FC236}">
                  <a16:creationId xmlns:a16="http://schemas.microsoft.com/office/drawing/2014/main" id="{2E59733A-651D-45EA-8AAA-F38574C35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299" b="19888"/>
            <a:stretch>
              <a:fillRect/>
            </a:stretch>
          </p:blipFill>
          <p:spPr bwMode="auto">
            <a:xfrm>
              <a:off x="3748727" y="4218808"/>
              <a:ext cx="2214578" cy="150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descr="HUES9 b-III-Tubulin 100x">
              <a:extLst>
                <a:ext uri="{FF2B5EF4-FFF2-40B4-BE49-F238E27FC236}">
                  <a16:creationId xmlns:a16="http://schemas.microsoft.com/office/drawing/2014/main" id="{DF983823-A8BA-4F59-9C92-A1FBE9168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863"/>
            <a:stretch>
              <a:fillRect/>
            </a:stretch>
          </p:blipFill>
          <p:spPr bwMode="auto">
            <a:xfrm>
              <a:off x="6430033" y="4218808"/>
              <a:ext cx="2198688" cy="150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F5F6F42-B1F9-420C-AA10-D2FE075181E7}"/>
                </a:ext>
              </a:extLst>
            </p:cNvPr>
            <p:cNvSpPr txBox="1"/>
            <p:nvPr/>
          </p:nvSpPr>
          <p:spPr>
            <a:xfrm>
              <a:off x="1043608" y="3933056"/>
              <a:ext cx="2214578" cy="236639"/>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da-DK"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erdana" pitchFamily="34" charset="0"/>
                  <a:ea typeface="Verdana" pitchFamily="34" charset="0"/>
                  <a:cs typeface="Verdana" pitchFamily="34" charset="0"/>
                </a:rPr>
                <a:t>Endoderm</a:t>
              </a:r>
              <a:endParaRPr lang="da-DK"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erdana" pitchFamily="34" charset="0"/>
                <a:ea typeface="Verdana" pitchFamily="34" charset="0"/>
                <a:cs typeface="Verdana" pitchFamily="34" charset="0"/>
              </a:endParaRPr>
            </a:p>
          </p:txBody>
        </p:sp>
        <p:sp>
          <p:nvSpPr>
            <p:cNvPr id="9" name="TextBox 8">
              <a:extLst>
                <a:ext uri="{FF2B5EF4-FFF2-40B4-BE49-F238E27FC236}">
                  <a16:creationId xmlns:a16="http://schemas.microsoft.com/office/drawing/2014/main" id="{1BACF017-4C86-4070-B20A-301890964CB6}"/>
                </a:ext>
              </a:extLst>
            </p:cNvPr>
            <p:cNvSpPr txBox="1"/>
            <p:nvPr/>
          </p:nvSpPr>
          <p:spPr>
            <a:xfrm>
              <a:off x="3748727" y="3933056"/>
              <a:ext cx="2214578" cy="236639"/>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da-DK" b="1" cap="all" dirty="0" err="1">
                  <a:ln w="0"/>
                  <a:solidFill>
                    <a:srgbClr val="FF0000"/>
                  </a:solidFill>
                  <a:effectLst>
                    <a:reflection blurRad="12700" stA="50000" endPos="50000" dist="5000" dir="5400000" sy="-100000" rotWithShape="0"/>
                  </a:effectLst>
                  <a:latin typeface="Verdana" pitchFamily="34" charset="0"/>
                  <a:ea typeface="Verdana" pitchFamily="34" charset="0"/>
                  <a:cs typeface="Verdana" pitchFamily="34" charset="0"/>
                </a:rPr>
                <a:t>Mesoderm</a:t>
              </a:r>
              <a:endParaRPr lang="da-DK" b="1" cap="all" dirty="0">
                <a:ln w="0"/>
                <a:solidFill>
                  <a:srgbClr val="FF0000"/>
                </a:solidFill>
                <a:effectLst>
                  <a:reflection blurRad="12700" stA="50000" endPos="50000" dist="5000" dir="5400000" sy="-100000" rotWithShape="0"/>
                </a:effectLst>
                <a:latin typeface="Verdana" pitchFamily="34" charset="0"/>
                <a:ea typeface="Verdana" pitchFamily="34" charset="0"/>
                <a:cs typeface="Verdana" pitchFamily="34" charset="0"/>
              </a:endParaRPr>
            </a:p>
          </p:txBody>
        </p:sp>
        <p:sp>
          <p:nvSpPr>
            <p:cNvPr id="10" name="TextBox 9">
              <a:extLst>
                <a:ext uri="{FF2B5EF4-FFF2-40B4-BE49-F238E27FC236}">
                  <a16:creationId xmlns:a16="http://schemas.microsoft.com/office/drawing/2014/main" id="{83E84F32-DA99-4A5D-85C7-B6717A9A2CDB}"/>
                </a:ext>
              </a:extLst>
            </p:cNvPr>
            <p:cNvSpPr txBox="1"/>
            <p:nvPr/>
          </p:nvSpPr>
          <p:spPr>
            <a:xfrm>
              <a:off x="6420508" y="3933056"/>
              <a:ext cx="2214578" cy="236639"/>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da-DK" b="1" cap="all" dirty="0" err="1">
                  <a:ln w="0"/>
                  <a:solidFill>
                    <a:srgbClr val="FFFF00"/>
                  </a:solidFill>
                  <a:effectLst>
                    <a:reflection blurRad="12700" stA="50000" endPos="50000" dist="5000" dir="5400000" sy="-100000" rotWithShape="0"/>
                  </a:effectLst>
                  <a:latin typeface="Verdana" pitchFamily="34" charset="0"/>
                  <a:ea typeface="Verdana" pitchFamily="34" charset="0"/>
                  <a:cs typeface="Verdana" pitchFamily="34" charset="0"/>
                </a:rPr>
                <a:t>Ectoderm</a:t>
              </a:r>
              <a:endParaRPr lang="da-DK" b="1" cap="all" dirty="0">
                <a:ln w="0"/>
                <a:solidFill>
                  <a:srgbClr val="FFFF00"/>
                </a:solidFill>
                <a:effectLst>
                  <a:reflection blurRad="12700" stA="50000" endPos="50000" dist="5000" dir="5400000" sy="-100000" rotWithShape="0"/>
                </a:effectLst>
                <a:latin typeface="Verdana" pitchFamily="34" charset="0"/>
                <a:ea typeface="Verdana" pitchFamily="34" charset="0"/>
                <a:cs typeface="Verdana" pitchFamily="34" charset="0"/>
              </a:endParaRPr>
            </a:p>
          </p:txBody>
        </p:sp>
        <p:sp>
          <p:nvSpPr>
            <p:cNvPr id="11" name="TextBox 22">
              <a:extLst>
                <a:ext uri="{FF2B5EF4-FFF2-40B4-BE49-F238E27FC236}">
                  <a16:creationId xmlns:a16="http://schemas.microsoft.com/office/drawing/2014/main" id="{DF31EB6B-43AF-4DD4-9A26-26970F9F7EE8}"/>
                </a:ext>
              </a:extLst>
            </p:cNvPr>
            <p:cNvSpPr txBox="1">
              <a:spLocks noChangeArrowheads="1"/>
            </p:cNvSpPr>
            <p:nvPr/>
          </p:nvSpPr>
          <p:spPr bwMode="auto">
            <a:xfrm>
              <a:off x="1043608" y="5452304"/>
              <a:ext cx="1533123" cy="23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da-DK" altLang="en-US" sz="1400" b="1">
                  <a:solidFill>
                    <a:schemeClr val="bg1"/>
                  </a:solidFill>
                  <a:latin typeface="Verdana" panose="020B0604030504040204" pitchFamily="34" charset="0"/>
                </a:rPr>
                <a:t>Sox17</a:t>
              </a:r>
            </a:p>
          </p:txBody>
        </p:sp>
        <p:sp>
          <p:nvSpPr>
            <p:cNvPr id="12" name="TextBox 23">
              <a:extLst>
                <a:ext uri="{FF2B5EF4-FFF2-40B4-BE49-F238E27FC236}">
                  <a16:creationId xmlns:a16="http://schemas.microsoft.com/office/drawing/2014/main" id="{24CB7DD6-1F04-4C1C-BB9E-F5209028FD6F}"/>
                </a:ext>
              </a:extLst>
            </p:cNvPr>
            <p:cNvSpPr txBox="1">
              <a:spLocks noChangeArrowheads="1"/>
            </p:cNvSpPr>
            <p:nvPr/>
          </p:nvSpPr>
          <p:spPr bwMode="auto">
            <a:xfrm>
              <a:off x="3784750" y="5452304"/>
              <a:ext cx="1291306" cy="23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da-DK" altLang="en-US" sz="1400" b="1">
                  <a:solidFill>
                    <a:schemeClr val="bg1"/>
                  </a:solidFill>
                  <a:latin typeface="Verdana" panose="020B0604030504040204" pitchFamily="34" charset="0"/>
                </a:rPr>
                <a:t>Sox9</a:t>
              </a:r>
            </a:p>
          </p:txBody>
        </p:sp>
        <p:sp>
          <p:nvSpPr>
            <p:cNvPr id="13" name="TextBox 24">
              <a:extLst>
                <a:ext uri="{FF2B5EF4-FFF2-40B4-BE49-F238E27FC236}">
                  <a16:creationId xmlns:a16="http://schemas.microsoft.com/office/drawing/2014/main" id="{CFE24133-3B5E-4B87-901F-38F317224646}"/>
                </a:ext>
              </a:extLst>
            </p:cNvPr>
            <p:cNvSpPr txBox="1">
              <a:spLocks noChangeArrowheads="1"/>
            </p:cNvSpPr>
            <p:nvPr/>
          </p:nvSpPr>
          <p:spPr bwMode="auto">
            <a:xfrm>
              <a:off x="6808764" y="5452304"/>
              <a:ext cx="1675516" cy="23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da-DK" altLang="en-US" sz="1400" b="1">
                  <a:solidFill>
                    <a:schemeClr val="bg1"/>
                  </a:solidFill>
                  <a:latin typeface="Verdana" panose="020B0604030504040204" pitchFamily="34" charset="0"/>
                </a:rPr>
                <a:t>Beta-III tubulin</a:t>
              </a:r>
            </a:p>
          </p:txBody>
        </p:sp>
      </p:grpSp>
      <p:pic>
        <p:nvPicPr>
          <p:cNvPr id="14" name="Picture 19" descr="SSEA-4 dapi merged photoshop cut">
            <a:extLst>
              <a:ext uri="{FF2B5EF4-FFF2-40B4-BE49-F238E27FC236}">
                <a16:creationId xmlns:a16="http://schemas.microsoft.com/office/drawing/2014/main" id="{18085F40-6691-4EE2-8162-E9FB13276576}"/>
              </a:ext>
            </a:extLst>
          </p:cNvPr>
          <p:cNvPicPr>
            <a:picLocks noChangeAspect="1" noChangeArrowheads="1"/>
          </p:cNvPicPr>
          <p:nvPr/>
        </p:nvPicPr>
        <p:blipFill>
          <a:blip r:embed="rId7">
            <a:lum bright="12000" contrast="12000"/>
            <a:extLst>
              <a:ext uri="{28A0092B-C50C-407E-A947-70E740481C1C}">
                <a14:useLocalDpi xmlns:a14="http://schemas.microsoft.com/office/drawing/2010/main" val="0"/>
              </a:ext>
            </a:extLst>
          </a:blip>
          <a:srcRect/>
          <a:stretch>
            <a:fillRect/>
          </a:stretch>
        </p:blipFill>
        <p:spPr bwMode="auto">
          <a:xfrm>
            <a:off x="3541955" y="1263588"/>
            <a:ext cx="2206108" cy="207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descr="Oct4">
            <a:extLst>
              <a:ext uri="{FF2B5EF4-FFF2-40B4-BE49-F238E27FC236}">
                <a16:creationId xmlns:a16="http://schemas.microsoft.com/office/drawing/2014/main" id="{763E741E-A317-44C9-B6B9-06AFA3D6B1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0417" y="1298833"/>
            <a:ext cx="21240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descr="hues218 pho&amp;oct410x2">
            <a:extLst>
              <a:ext uri="{FF2B5EF4-FFF2-40B4-BE49-F238E27FC236}">
                <a16:creationId xmlns:a16="http://schemas.microsoft.com/office/drawing/2014/main" id="{7C552F3E-7DDB-4BA4-B7C0-77BCE096D6A8}"/>
              </a:ext>
            </a:extLst>
          </p:cNvPr>
          <p:cNvPicPr>
            <a:picLocks noChangeAspect="1" noChangeArrowheads="1"/>
          </p:cNvPicPr>
          <p:nvPr/>
        </p:nvPicPr>
        <p:blipFill>
          <a:blip r:embed="rId9">
            <a:lum contrast="18000"/>
            <a:extLst>
              <a:ext uri="{28A0092B-C50C-407E-A947-70E740481C1C}">
                <a14:useLocalDpi xmlns:a14="http://schemas.microsoft.com/office/drawing/2010/main" val="0"/>
              </a:ext>
            </a:extLst>
          </a:blip>
          <a:srcRect/>
          <a:stretch>
            <a:fillRect/>
          </a:stretch>
        </p:blipFill>
        <p:spPr bwMode="auto">
          <a:xfrm>
            <a:off x="7996846" y="1305138"/>
            <a:ext cx="24558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3">
            <a:extLst>
              <a:ext uri="{FF2B5EF4-FFF2-40B4-BE49-F238E27FC236}">
                <a16:creationId xmlns:a16="http://schemas.microsoft.com/office/drawing/2014/main" id="{3BCAC821-1706-49B7-980B-09F39925BA45}"/>
              </a:ext>
            </a:extLst>
          </p:cNvPr>
          <p:cNvSpPr txBox="1">
            <a:spLocks noChangeArrowheads="1"/>
          </p:cNvSpPr>
          <p:nvPr/>
        </p:nvSpPr>
        <p:spPr bwMode="auto">
          <a:xfrm>
            <a:off x="3470519" y="2945746"/>
            <a:ext cx="11128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da-DK" altLang="en-US" sz="2000" b="1">
                <a:solidFill>
                  <a:srgbClr val="00FF00"/>
                </a:solidFill>
              </a:rPr>
              <a:t>SSEA-4</a:t>
            </a:r>
          </a:p>
        </p:txBody>
      </p:sp>
      <p:sp>
        <p:nvSpPr>
          <p:cNvPr id="18" name="Text Box 24">
            <a:extLst>
              <a:ext uri="{FF2B5EF4-FFF2-40B4-BE49-F238E27FC236}">
                <a16:creationId xmlns:a16="http://schemas.microsoft.com/office/drawing/2014/main" id="{06C9F901-636E-4C0C-AC0C-6E2065853DBE}"/>
              </a:ext>
            </a:extLst>
          </p:cNvPr>
          <p:cNvSpPr txBox="1">
            <a:spLocks noChangeArrowheads="1"/>
          </p:cNvSpPr>
          <p:nvPr/>
        </p:nvSpPr>
        <p:spPr bwMode="auto">
          <a:xfrm>
            <a:off x="6430666" y="2914848"/>
            <a:ext cx="8835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da-DK" altLang="en-US" sz="2000" b="1">
                <a:solidFill>
                  <a:srgbClr val="FF3300"/>
                </a:solidFill>
              </a:rPr>
              <a:t>Sox-2</a:t>
            </a:r>
          </a:p>
        </p:txBody>
      </p:sp>
      <p:sp>
        <p:nvSpPr>
          <p:cNvPr id="19" name="Text Box 25">
            <a:extLst>
              <a:ext uri="{FF2B5EF4-FFF2-40B4-BE49-F238E27FC236}">
                <a16:creationId xmlns:a16="http://schemas.microsoft.com/office/drawing/2014/main" id="{5A7ABDDA-50D1-4FEF-B748-17AAA0596A00}"/>
              </a:ext>
            </a:extLst>
          </p:cNvPr>
          <p:cNvSpPr txBox="1">
            <a:spLocks noChangeArrowheads="1"/>
          </p:cNvSpPr>
          <p:nvPr/>
        </p:nvSpPr>
        <p:spPr bwMode="auto">
          <a:xfrm>
            <a:off x="8787331" y="2815428"/>
            <a:ext cx="8386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da-DK" altLang="en-US" sz="2000" b="1">
                <a:solidFill>
                  <a:srgbClr val="00FF00"/>
                </a:solidFill>
              </a:rPr>
              <a:t>Oct-4</a:t>
            </a:r>
          </a:p>
        </p:txBody>
      </p:sp>
      <p:sp>
        <p:nvSpPr>
          <p:cNvPr id="20" name="TextBox 19">
            <a:extLst>
              <a:ext uri="{FF2B5EF4-FFF2-40B4-BE49-F238E27FC236}">
                <a16:creationId xmlns:a16="http://schemas.microsoft.com/office/drawing/2014/main" id="{103A5746-CD77-4833-8F4C-DDDAFE3A5A82}"/>
              </a:ext>
            </a:extLst>
          </p:cNvPr>
          <p:cNvSpPr txBox="1"/>
          <p:nvPr/>
        </p:nvSpPr>
        <p:spPr>
          <a:xfrm>
            <a:off x="792844" y="3581871"/>
            <a:ext cx="10693953" cy="338554"/>
          </a:xfrm>
          <a:prstGeom prst="rect">
            <a:avLst/>
          </a:prstGeom>
          <a:noFill/>
        </p:spPr>
        <p:txBody>
          <a:bodyPr wrap="none" rtlCol="0">
            <a:spAutoFit/>
          </a:bodyPr>
          <a:lstStyle/>
          <a:p>
            <a:r>
              <a:rPr lang="en-GB" sz="1600" dirty="0">
                <a:solidFill>
                  <a:srgbClr val="92D050"/>
                </a:solidFill>
                <a:latin typeface="+mn-lt"/>
              </a:rPr>
              <a:t>To check that the cell we have is a pluripotent stem cell we use special stains or markers (most common are </a:t>
            </a:r>
            <a:r>
              <a:rPr lang="en-GB" sz="1600" b="1" dirty="0">
                <a:solidFill>
                  <a:srgbClr val="92D050"/>
                </a:solidFill>
                <a:latin typeface="+mn-lt"/>
              </a:rPr>
              <a:t>SOX-2</a:t>
            </a:r>
            <a:r>
              <a:rPr lang="en-GB" sz="1600" dirty="0">
                <a:solidFill>
                  <a:srgbClr val="92D050"/>
                </a:solidFill>
                <a:latin typeface="+mn-lt"/>
              </a:rPr>
              <a:t> and </a:t>
            </a:r>
            <a:r>
              <a:rPr lang="en-GB" sz="1600" b="1" dirty="0">
                <a:solidFill>
                  <a:srgbClr val="92D050"/>
                </a:solidFill>
                <a:latin typeface="+mn-lt"/>
              </a:rPr>
              <a:t>OCT-4) </a:t>
            </a:r>
            <a:endParaRPr lang="en-GB" sz="1600" dirty="0">
              <a:solidFill>
                <a:srgbClr val="92D050"/>
              </a:solidFill>
              <a:latin typeface="+mn-lt"/>
            </a:endParaRPr>
          </a:p>
        </p:txBody>
      </p:sp>
    </p:spTree>
    <p:extLst>
      <p:ext uri="{BB962C8B-B14F-4D97-AF65-F5344CB8AC3E}">
        <p14:creationId xmlns:p14="http://schemas.microsoft.com/office/powerpoint/2010/main" val="110233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0505A16D-FD7D-46A1-B291-4B5D319C4043}"/>
              </a:ext>
            </a:extLst>
          </p:cNvPr>
          <p:cNvSpPr txBox="1">
            <a:spLocks noChangeArrowheads="1"/>
          </p:cNvSpPr>
          <p:nvPr/>
        </p:nvSpPr>
        <p:spPr>
          <a:xfrm>
            <a:off x="5860427" y="5912387"/>
            <a:ext cx="5910817" cy="9456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r>
              <a:rPr lang="en-US" sz="1600" dirty="0">
                <a:solidFill>
                  <a:srgbClr val="92D050"/>
                </a:solidFill>
              </a:rPr>
              <a:t>What is a teratoma? </a:t>
            </a:r>
            <a:r>
              <a:rPr lang="en-US" sz="1600" dirty="0"/>
              <a:t>The teratoma was composed of mixed tissue patterns: skin with keratin, brain tissue, striated and smooth muscle, lymphoid tissue ……..</a:t>
            </a:r>
          </a:p>
        </p:txBody>
      </p:sp>
      <p:pic>
        <p:nvPicPr>
          <p:cNvPr id="2" name="Picture 1">
            <a:extLst>
              <a:ext uri="{FF2B5EF4-FFF2-40B4-BE49-F238E27FC236}">
                <a16:creationId xmlns:a16="http://schemas.microsoft.com/office/drawing/2014/main" id="{2423AAFA-037F-4354-B56F-C9956B482788}"/>
              </a:ext>
            </a:extLst>
          </p:cNvPr>
          <p:cNvPicPr>
            <a:picLocks noChangeAspect="1"/>
          </p:cNvPicPr>
          <p:nvPr/>
        </p:nvPicPr>
        <p:blipFill>
          <a:blip r:embed="rId2"/>
          <a:stretch>
            <a:fillRect/>
          </a:stretch>
        </p:blipFill>
        <p:spPr>
          <a:xfrm>
            <a:off x="5758070" y="3253428"/>
            <a:ext cx="5910817" cy="2639327"/>
          </a:xfrm>
          <a:prstGeom prst="rect">
            <a:avLst/>
          </a:prstGeom>
        </p:spPr>
      </p:pic>
      <p:grpSp>
        <p:nvGrpSpPr>
          <p:cNvPr id="5" name="Group 4">
            <a:extLst>
              <a:ext uri="{FF2B5EF4-FFF2-40B4-BE49-F238E27FC236}">
                <a16:creationId xmlns:a16="http://schemas.microsoft.com/office/drawing/2014/main" id="{C32BF056-D5BF-4848-AA4A-AAC54DEB7655}"/>
              </a:ext>
            </a:extLst>
          </p:cNvPr>
          <p:cNvGrpSpPr/>
          <p:nvPr/>
        </p:nvGrpSpPr>
        <p:grpSpPr>
          <a:xfrm>
            <a:off x="523113" y="3429000"/>
            <a:ext cx="4863896" cy="3171573"/>
            <a:chOff x="324330" y="786791"/>
            <a:chExt cx="4704253" cy="3438330"/>
          </a:xfrm>
        </p:grpSpPr>
        <p:sp>
          <p:nvSpPr>
            <p:cNvPr id="7" name="Rectangle 5">
              <a:extLst>
                <a:ext uri="{FF2B5EF4-FFF2-40B4-BE49-F238E27FC236}">
                  <a16:creationId xmlns:a16="http://schemas.microsoft.com/office/drawing/2014/main" id="{78229868-5722-4DD9-BD78-78B32492CE9B}"/>
                </a:ext>
              </a:extLst>
            </p:cNvPr>
            <p:cNvSpPr txBox="1">
              <a:spLocks noChangeArrowheads="1"/>
            </p:cNvSpPr>
            <p:nvPr/>
          </p:nvSpPr>
          <p:spPr>
            <a:xfrm>
              <a:off x="400577" y="3555269"/>
              <a:ext cx="4628006" cy="669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r>
                <a:rPr lang="en-US" sz="1600" i="1" dirty="0"/>
                <a:t>A large tumor mass measuring twice as the kidney is compressing it.</a:t>
              </a:r>
            </a:p>
          </p:txBody>
        </p:sp>
        <p:pic>
          <p:nvPicPr>
            <p:cNvPr id="8" name="Picture 7">
              <a:extLst>
                <a:ext uri="{FF2B5EF4-FFF2-40B4-BE49-F238E27FC236}">
                  <a16:creationId xmlns:a16="http://schemas.microsoft.com/office/drawing/2014/main" id="{540397C2-781C-4CC1-A8F1-95E6A11F14D8}"/>
                </a:ext>
              </a:extLst>
            </p:cNvPr>
            <p:cNvPicPr>
              <a:picLocks noChangeAspect="1"/>
            </p:cNvPicPr>
            <p:nvPr/>
          </p:nvPicPr>
          <p:blipFill rotWithShape="1">
            <a:blip r:embed="rId3"/>
            <a:srcRect r="12746"/>
            <a:stretch/>
          </p:blipFill>
          <p:spPr>
            <a:xfrm>
              <a:off x="324330" y="786791"/>
              <a:ext cx="4628006" cy="2747194"/>
            </a:xfrm>
            <a:prstGeom prst="rect">
              <a:avLst/>
            </a:prstGeom>
          </p:spPr>
        </p:pic>
      </p:grpSp>
      <p:pic>
        <p:nvPicPr>
          <p:cNvPr id="10" name="Picture 4" descr="Fig-2.tif">
            <a:extLst>
              <a:ext uri="{FF2B5EF4-FFF2-40B4-BE49-F238E27FC236}">
                <a16:creationId xmlns:a16="http://schemas.microsoft.com/office/drawing/2014/main" id="{FF707E1B-6671-43A7-884A-B860CCABA35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609902" y="223143"/>
            <a:ext cx="3171281" cy="2790613"/>
          </a:xfrm>
          <a:noFill/>
          <a:extLst>
            <a:ext uri="{909E8E84-426E-40DD-AFC4-6F175D3DCCD1}">
              <a14:hiddenFill xmlns:a14="http://schemas.microsoft.com/office/drawing/2010/main">
                <a:solidFill>
                  <a:srgbClr val="FFFFFF"/>
                </a:solidFill>
              </a14:hiddenFill>
            </a:ext>
          </a:extLst>
        </p:spPr>
      </p:pic>
      <p:pic>
        <p:nvPicPr>
          <p:cNvPr id="11" name="Picture 1" descr="Undiff ESCs.jpg">
            <a:extLst>
              <a:ext uri="{FF2B5EF4-FFF2-40B4-BE49-F238E27FC236}">
                <a16:creationId xmlns:a16="http://schemas.microsoft.com/office/drawing/2014/main" id="{7A0AFBE5-9E22-4D1E-AAA0-E1BBCD45F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479" r="8171"/>
          <a:stretch>
            <a:fillRect/>
          </a:stretch>
        </p:blipFill>
        <p:spPr bwMode="auto">
          <a:xfrm>
            <a:off x="8781183" y="242775"/>
            <a:ext cx="3106017" cy="27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36AA2BB-8CF6-4AB6-9D22-37CAE3B0B141}"/>
              </a:ext>
            </a:extLst>
          </p:cNvPr>
          <p:cNvSpPr txBox="1"/>
          <p:nvPr/>
        </p:nvSpPr>
        <p:spPr>
          <a:xfrm>
            <a:off x="478386" y="572088"/>
            <a:ext cx="4874513" cy="2585323"/>
          </a:xfrm>
          <a:prstGeom prst="rect">
            <a:avLst/>
          </a:prstGeom>
          <a:noFill/>
        </p:spPr>
        <p:txBody>
          <a:bodyPr wrap="square" rtlCol="0">
            <a:spAutoFit/>
          </a:bodyPr>
          <a:lstStyle/>
          <a:p>
            <a:r>
              <a:rPr lang="en-GB" sz="1800" dirty="0">
                <a:solidFill>
                  <a:srgbClr val="92D050"/>
                </a:solidFill>
                <a:latin typeface="+mn-lt"/>
              </a:rPr>
              <a:t>Here we can see some pictures showing teratoma which is a serious complication of stem cells. Before it was believed that teratomas only developed in people who were immunocompromised but our lab did a study  </a:t>
            </a:r>
            <a:r>
              <a:rPr lang="en-GB" sz="1800" dirty="0">
                <a:solidFill>
                  <a:schemeClr val="bg1">
                    <a:lumMod val="50000"/>
                  </a:schemeClr>
                </a:solidFill>
                <a:latin typeface="+mn-lt"/>
              </a:rPr>
              <a:t> </a:t>
            </a:r>
            <a:r>
              <a:rPr lang="en-GB" sz="1800" dirty="0">
                <a:solidFill>
                  <a:schemeClr val="bg1">
                    <a:lumMod val="50000"/>
                  </a:schemeClr>
                </a:solidFill>
                <a:latin typeface="+mn-lt"/>
                <a:sym typeface="Wingdings" panose="05000000000000000000" pitchFamily="2" charset="2"/>
              </a:rPr>
              <a:t></a:t>
            </a:r>
            <a:r>
              <a:rPr lang="en-GB" sz="1800" dirty="0">
                <a:solidFill>
                  <a:srgbClr val="92D050"/>
                </a:solidFill>
                <a:latin typeface="+mn-lt"/>
              </a:rPr>
              <a:t> and used 10 healthy (immunocompetent) samples. And in 9 out of 10 a teratoma developed. So we should always keep it in mind as a serious complication.</a:t>
            </a:r>
          </a:p>
        </p:txBody>
      </p:sp>
    </p:spTree>
    <p:extLst>
      <p:ext uri="{BB962C8B-B14F-4D97-AF65-F5344CB8AC3E}">
        <p14:creationId xmlns:p14="http://schemas.microsoft.com/office/powerpoint/2010/main" val="277622853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5" name="Rectangle 3"/>
          <p:cNvSpPr>
            <a:spLocks noGrp="1" noRot="1" noChangeArrowheads="1"/>
          </p:cNvSpPr>
          <p:nvPr>
            <p:ph idx="1"/>
          </p:nvPr>
        </p:nvSpPr>
        <p:spPr>
          <a:xfrm>
            <a:off x="781373" y="1222648"/>
            <a:ext cx="10851827" cy="1008678"/>
          </a:xfrm>
          <a:ln w="28575"/>
        </p:spPr>
        <p:style>
          <a:lnRef idx="2">
            <a:schemeClr val="accent5"/>
          </a:lnRef>
          <a:fillRef idx="1">
            <a:schemeClr val="lt1"/>
          </a:fillRef>
          <a:effectRef idx="0">
            <a:schemeClr val="accent5"/>
          </a:effectRef>
          <a:fontRef idx="minor">
            <a:schemeClr val="dk1"/>
          </a:fontRef>
        </p:style>
        <p:txBody>
          <a:bodyPr anchor="ctr">
            <a:normAutofit/>
          </a:bodyPr>
          <a:lstStyle/>
          <a:p>
            <a:pPr marL="0" indent="0" algn="ctr" eaLnBrk="1" hangingPunct="1">
              <a:buNone/>
              <a:defRPr/>
            </a:pPr>
            <a:r>
              <a:rPr lang="en-US" sz="2400" b="1" dirty="0">
                <a:solidFill>
                  <a:schemeClr val="tx2">
                    <a:lumMod val="50000"/>
                  </a:schemeClr>
                </a:solidFill>
              </a:rPr>
              <a:t>The goal of stem cell therapies is to promote cell replacement in organs that are damaged and do not have the ability for self repair</a:t>
            </a:r>
            <a:r>
              <a:rPr lang="en-US" sz="2400" b="1" dirty="0">
                <a:solidFill>
                  <a:srgbClr val="92D050"/>
                </a:solidFill>
              </a:rPr>
              <a:t> (treat diseases)</a:t>
            </a:r>
            <a:endParaRPr lang="en-IN" sz="2400" b="1" dirty="0">
              <a:solidFill>
                <a:srgbClr val="92D050"/>
              </a:solidFill>
            </a:endParaRPr>
          </a:p>
        </p:txBody>
      </p:sp>
      <p:sp>
        <p:nvSpPr>
          <p:cNvPr id="5" name="Title 6">
            <a:extLst>
              <a:ext uri="{FF2B5EF4-FFF2-40B4-BE49-F238E27FC236}">
                <a16:creationId xmlns:a16="http://schemas.microsoft.com/office/drawing/2014/main" id="{C5290E15-7B43-4BF1-B392-CAB1E75A7281}"/>
              </a:ext>
            </a:extLst>
          </p:cNvPr>
          <p:cNvSpPr txBox="1">
            <a:spLocks/>
          </p:cNvSpPr>
          <p:nvPr/>
        </p:nvSpPr>
        <p:spPr>
          <a:xfrm>
            <a:off x="838200" y="365126"/>
            <a:ext cx="10515600" cy="10086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t>Goal of Stem Cell Therapies</a:t>
            </a:r>
          </a:p>
        </p:txBody>
      </p:sp>
      <p:pic>
        <p:nvPicPr>
          <p:cNvPr id="8" name="Picture 7">
            <a:extLst>
              <a:ext uri="{FF2B5EF4-FFF2-40B4-BE49-F238E27FC236}">
                <a16:creationId xmlns:a16="http://schemas.microsoft.com/office/drawing/2014/main" id="{2C48A4A4-8276-4207-B9A2-0F424832B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452790"/>
            <a:ext cx="4965700" cy="3897210"/>
          </a:xfrm>
          <a:prstGeom prst="rect">
            <a:avLst/>
          </a:prstGeom>
        </p:spPr>
      </p:pic>
      <p:pic>
        <p:nvPicPr>
          <p:cNvPr id="4" name="Picture 3">
            <a:extLst>
              <a:ext uri="{FF2B5EF4-FFF2-40B4-BE49-F238E27FC236}">
                <a16:creationId xmlns:a16="http://schemas.microsoft.com/office/drawing/2014/main" id="{CBE28744-B385-4284-B2CA-189BEF2DDBAD}"/>
              </a:ext>
            </a:extLst>
          </p:cNvPr>
          <p:cNvPicPr>
            <a:picLocks noChangeAspect="1"/>
          </p:cNvPicPr>
          <p:nvPr/>
        </p:nvPicPr>
        <p:blipFill>
          <a:blip r:embed="rId4"/>
          <a:stretch>
            <a:fillRect/>
          </a:stretch>
        </p:blipFill>
        <p:spPr>
          <a:xfrm>
            <a:off x="5976223" y="2452790"/>
            <a:ext cx="5377577" cy="3897210"/>
          </a:xfrm>
          <a:prstGeom prst="rect">
            <a:avLst/>
          </a:prstGeom>
        </p:spPr>
      </p:pic>
      <p:sp>
        <p:nvSpPr>
          <p:cNvPr id="6" name="TextBox 5">
            <a:extLst>
              <a:ext uri="{FF2B5EF4-FFF2-40B4-BE49-F238E27FC236}">
                <a16:creationId xmlns:a16="http://schemas.microsoft.com/office/drawing/2014/main" id="{037B2756-65C9-47B3-8CA1-E019312BDFBC}"/>
              </a:ext>
            </a:extLst>
          </p:cNvPr>
          <p:cNvSpPr txBox="1"/>
          <p:nvPr/>
        </p:nvSpPr>
        <p:spPr>
          <a:xfrm>
            <a:off x="9705129" y="273305"/>
            <a:ext cx="2329484" cy="369332"/>
          </a:xfrm>
          <a:prstGeom prst="rect">
            <a:avLst/>
          </a:prstGeom>
          <a:noFill/>
          <a:ln w="38100">
            <a:solidFill>
              <a:srgbClr val="ECB2D9"/>
            </a:solidFill>
          </a:ln>
        </p:spPr>
        <p:txBody>
          <a:bodyPr wrap="none" rtlCol="0">
            <a:spAutoFit/>
          </a:bodyPr>
          <a:lstStyle/>
          <a:p>
            <a:r>
              <a:rPr lang="en-US" sz="1800" i="1" dirty="0">
                <a:latin typeface="+mn-lt"/>
              </a:rPr>
              <a:t>Only on the girls’ slides</a:t>
            </a:r>
            <a:endParaRPr lang="en-GB" sz="1800" i="1" dirty="0">
              <a:latin typeface="+mn-lt"/>
            </a:endParaRPr>
          </a:p>
        </p:txBody>
      </p:sp>
    </p:spTree>
    <p:extLst>
      <p:ext uri="{BB962C8B-B14F-4D97-AF65-F5344CB8AC3E}">
        <p14:creationId xmlns:p14="http://schemas.microsoft.com/office/powerpoint/2010/main" val="1612523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61513" y="412535"/>
            <a:ext cx="6404266" cy="823335"/>
          </a:xfrm>
        </p:spPr>
        <p:txBody>
          <a:bodyPr>
            <a:normAutofit/>
          </a:bodyPr>
          <a:lstStyle/>
          <a:p>
            <a:pPr>
              <a:defRPr/>
            </a:pPr>
            <a:r>
              <a:rPr lang="en-US" sz="2700" dirty="0">
                <a:ln w="0"/>
              </a:rPr>
              <a:t>The </a:t>
            </a:r>
            <a:r>
              <a:rPr lang="en-US" sz="2700" b="1" dirty="0">
                <a:ln w="0"/>
              </a:rPr>
              <a:t>Promises</a:t>
            </a:r>
            <a:r>
              <a:rPr lang="en-US" sz="2700" dirty="0">
                <a:ln w="0"/>
              </a:rPr>
              <a:t> of Stem Cell Technology</a:t>
            </a:r>
          </a:p>
        </p:txBody>
      </p:sp>
      <p:pic>
        <p:nvPicPr>
          <p:cNvPr id="2458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844" y="4016718"/>
            <a:ext cx="3654494" cy="252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2F2CA6F4-4C95-4B05-ABAD-9204808A85F3}"/>
              </a:ext>
            </a:extLst>
          </p:cNvPr>
          <p:cNvSpPr txBox="1">
            <a:spLocks noRot="1" noChangeArrowheads="1"/>
          </p:cNvSpPr>
          <p:nvPr/>
        </p:nvSpPr>
        <p:spPr>
          <a:xfrm>
            <a:off x="6096000" y="1164567"/>
            <a:ext cx="5849469" cy="4020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Tunga" panose="020B0502040204020203" pitchFamily="34" charset="0"/>
              <a:buChar char="?"/>
              <a:defRPr/>
            </a:pPr>
            <a:r>
              <a:rPr lang="en-US" altLang="zh-TW" sz="2200" dirty="0"/>
              <a:t>How to find the right type of stem cells? </a:t>
            </a:r>
          </a:p>
          <a:p>
            <a:pPr>
              <a:buFont typeface="Tunga" panose="020B0502040204020203" pitchFamily="34" charset="0"/>
              <a:buChar char="?"/>
              <a:defRPr/>
            </a:pPr>
            <a:r>
              <a:rPr lang="en-US" altLang="zh-TW" sz="2200" dirty="0"/>
              <a:t>How to completely differentiate Stem Cells to desired cell type?</a:t>
            </a:r>
          </a:p>
          <a:p>
            <a:pPr>
              <a:buFont typeface="Tunga" panose="020B0502040204020203" pitchFamily="34" charset="0"/>
              <a:buChar char="?"/>
              <a:defRPr/>
            </a:pPr>
            <a:r>
              <a:rPr lang="en-US" altLang="zh-TW" sz="2200" dirty="0"/>
              <a:t>How to put the stem cells into the right place?</a:t>
            </a:r>
          </a:p>
          <a:p>
            <a:pPr>
              <a:buFont typeface="Tunga" panose="020B0502040204020203" pitchFamily="34" charset="0"/>
              <a:buChar char="?"/>
              <a:defRPr/>
            </a:pPr>
            <a:r>
              <a:rPr lang="en-US" altLang="zh-TW" sz="2200" dirty="0"/>
              <a:t>Will the stem cells perform the desired function in the body?</a:t>
            </a:r>
          </a:p>
          <a:p>
            <a:pPr>
              <a:buFont typeface="Tunga" panose="020B0502040204020203" pitchFamily="34" charset="0"/>
              <a:buChar char="?"/>
              <a:defRPr/>
            </a:pPr>
            <a:r>
              <a:rPr lang="en-US" altLang="zh-TW" sz="2200" dirty="0"/>
              <a:t>Differentiation protocols for many cell types have not been developed.</a:t>
            </a:r>
          </a:p>
        </p:txBody>
      </p:sp>
      <p:sp>
        <p:nvSpPr>
          <p:cNvPr id="2" name="Rectangle 1">
            <a:extLst>
              <a:ext uri="{FF2B5EF4-FFF2-40B4-BE49-F238E27FC236}">
                <a16:creationId xmlns:a16="http://schemas.microsoft.com/office/drawing/2014/main" id="{B473A4DC-E089-4BCE-BC03-7C0DEB7709B8}"/>
              </a:ext>
            </a:extLst>
          </p:cNvPr>
          <p:cNvSpPr/>
          <p:nvPr/>
        </p:nvSpPr>
        <p:spPr>
          <a:xfrm>
            <a:off x="6489263" y="491326"/>
            <a:ext cx="4604146" cy="507831"/>
          </a:xfrm>
          <a:prstGeom prst="rect">
            <a:avLst/>
          </a:prstGeom>
        </p:spPr>
        <p:txBody>
          <a:bodyPr wrap="none">
            <a:spAutoFit/>
          </a:bodyPr>
          <a:lstStyle/>
          <a:p>
            <a:r>
              <a:rPr lang="en-GB" sz="2700" b="1" dirty="0">
                <a:latin typeface="+mj-lt"/>
              </a:rPr>
              <a:t>Obstacles </a:t>
            </a:r>
            <a:r>
              <a:rPr lang="en-GB" sz="2700" dirty="0">
                <a:latin typeface="+mj-lt"/>
              </a:rPr>
              <a:t>of Stem Cell Research</a:t>
            </a:r>
          </a:p>
        </p:txBody>
      </p:sp>
      <p:sp>
        <p:nvSpPr>
          <p:cNvPr id="9" name="Rectangle 8">
            <a:extLst>
              <a:ext uri="{FF2B5EF4-FFF2-40B4-BE49-F238E27FC236}">
                <a16:creationId xmlns:a16="http://schemas.microsoft.com/office/drawing/2014/main" id="{7803B935-E8B7-4D3D-9A9D-ABD9175066A3}"/>
              </a:ext>
            </a:extLst>
          </p:cNvPr>
          <p:cNvSpPr/>
          <p:nvPr/>
        </p:nvSpPr>
        <p:spPr>
          <a:xfrm>
            <a:off x="457206" y="1169785"/>
            <a:ext cx="5426133" cy="2846933"/>
          </a:xfrm>
          <a:prstGeom prst="rect">
            <a:avLst/>
          </a:prstGeom>
        </p:spPr>
        <p:txBody>
          <a:bodyPr wrap="square">
            <a:spAutoFit/>
          </a:bodyPr>
          <a:lstStyle/>
          <a:p>
            <a:pPr marL="342900" lvl="0" indent="-342900">
              <a:spcBef>
                <a:spcPts val="600"/>
              </a:spcBef>
              <a:buFont typeface="Wingdings" panose="05000000000000000000" pitchFamily="2" charset="2"/>
              <a:buChar char="ü"/>
              <a:defRPr/>
            </a:pPr>
            <a:r>
              <a:rPr lang="en-US" sz="2200" kern="1200" dirty="0">
                <a:solidFill>
                  <a:prstClr val="black"/>
                </a:solidFill>
                <a:latin typeface="+mn-lt"/>
                <a:ea typeface="+mn-ea"/>
                <a:cs typeface="+mn-cs"/>
              </a:rPr>
              <a:t>Replacement of tissues/organs</a:t>
            </a:r>
          </a:p>
          <a:p>
            <a:pPr marL="342900" lvl="0" indent="-342900">
              <a:spcBef>
                <a:spcPts val="600"/>
              </a:spcBef>
              <a:buFont typeface="Wingdings" panose="05000000000000000000" pitchFamily="2" charset="2"/>
              <a:buChar char="ü"/>
              <a:defRPr/>
            </a:pPr>
            <a:r>
              <a:rPr lang="en-US" sz="2200" kern="1200" dirty="0">
                <a:solidFill>
                  <a:prstClr val="black"/>
                </a:solidFill>
                <a:latin typeface="+mn-lt"/>
                <a:ea typeface="+mn-ea"/>
                <a:cs typeface="+mn-cs"/>
              </a:rPr>
              <a:t>Study cell differentiation</a:t>
            </a:r>
          </a:p>
          <a:p>
            <a:pPr marL="342900" lvl="0" indent="-342900">
              <a:spcBef>
                <a:spcPts val="600"/>
              </a:spcBef>
              <a:buFont typeface="Wingdings" panose="05000000000000000000" pitchFamily="2" charset="2"/>
              <a:buChar char="ü"/>
              <a:defRPr/>
            </a:pPr>
            <a:r>
              <a:rPr lang="en-US" sz="2200" kern="1200" dirty="0">
                <a:solidFill>
                  <a:prstClr val="black"/>
                </a:solidFill>
                <a:latin typeface="+mn-lt"/>
                <a:ea typeface="+mn-ea"/>
                <a:cs typeface="+mn-cs"/>
              </a:rPr>
              <a:t>Toxicity testing.</a:t>
            </a:r>
          </a:p>
          <a:p>
            <a:pPr marL="342900" lvl="0" indent="-342900">
              <a:spcBef>
                <a:spcPts val="600"/>
              </a:spcBef>
              <a:buFont typeface="Wingdings" panose="05000000000000000000" pitchFamily="2" charset="2"/>
              <a:buChar char="ü"/>
              <a:defRPr/>
            </a:pPr>
            <a:r>
              <a:rPr lang="en-US" sz="2200" kern="1200" dirty="0">
                <a:solidFill>
                  <a:prstClr val="black"/>
                </a:solidFill>
                <a:latin typeface="+mn-lt"/>
                <a:ea typeface="+mn-ea"/>
                <a:cs typeface="+mn-cs"/>
              </a:rPr>
              <a:t>Understanding prevention and treatment of birth defects.</a:t>
            </a:r>
          </a:p>
          <a:p>
            <a:pPr marL="342900" lvl="0" indent="-342900">
              <a:spcBef>
                <a:spcPts val="600"/>
              </a:spcBef>
              <a:buFont typeface="Wingdings" panose="05000000000000000000" pitchFamily="2" charset="2"/>
              <a:buChar char="ü"/>
              <a:defRPr/>
            </a:pPr>
            <a:r>
              <a:rPr lang="en-US" sz="2200" kern="1200" dirty="0">
                <a:solidFill>
                  <a:prstClr val="black"/>
                </a:solidFill>
                <a:latin typeface="+mn-lt"/>
                <a:ea typeface="+mn-ea"/>
                <a:cs typeface="+mn-cs"/>
              </a:rPr>
              <a:t>Study of development and gene control.</a:t>
            </a:r>
          </a:p>
          <a:p>
            <a:pPr marL="342900" lvl="0" indent="-342900">
              <a:spcBef>
                <a:spcPts val="600"/>
              </a:spcBef>
              <a:buFont typeface="Wingdings" panose="05000000000000000000" pitchFamily="2" charset="2"/>
              <a:buChar char="ü"/>
              <a:defRPr/>
            </a:pPr>
            <a:r>
              <a:rPr lang="en-US" sz="2200" kern="1200" dirty="0">
                <a:solidFill>
                  <a:prstClr val="black"/>
                </a:solidFill>
                <a:latin typeface="+mn-lt"/>
                <a:ea typeface="+mn-ea"/>
                <a:cs typeface="+mn-cs"/>
              </a:rPr>
              <a:t>Study of drugs therapeutic potential.</a:t>
            </a:r>
          </a:p>
        </p:txBody>
      </p:sp>
      <p:cxnSp>
        <p:nvCxnSpPr>
          <p:cNvPr id="4" name="Straight Connector 3">
            <a:extLst>
              <a:ext uri="{FF2B5EF4-FFF2-40B4-BE49-F238E27FC236}">
                <a16:creationId xmlns:a16="http://schemas.microsoft.com/office/drawing/2014/main" id="{DF1279B9-D5B6-4427-96EF-8C0F9200E38C}"/>
              </a:ext>
            </a:extLst>
          </p:cNvPr>
          <p:cNvCxnSpPr/>
          <p:nvPr/>
        </p:nvCxnSpPr>
        <p:spPr>
          <a:xfrm>
            <a:off x="5842045" y="552450"/>
            <a:ext cx="0" cy="57531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شعار المستشفى">
            <a:extLst>
              <a:ext uri="{FF2B5EF4-FFF2-40B4-BE49-F238E27FC236}">
                <a16:creationId xmlns:a16="http://schemas.microsoft.com/office/drawing/2014/main" id="{0E209C4C-979C-426B-9183-06CC703461C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49956" y="4868481"/>
            <a:ext cx="5433854" cy="12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B2485AE-52FC-496A-AD99-8D1F56F2D4A6}"/>
              </a:ext>
            </a:extLst>
          </p:cNvPr>
          <p:cNvSpPr txBox="1"/>
          <p:nvPr/>
        </p:nvSpPr>
        <p:spPr>
          <a:xfrm>
            <a:off x="9615985" y="4215584"/>
            <a:ext cx="2329484" cy="369332"/>
          </a:xfrm>
          <a:prstGeom prst="rect">
            <a:avLst/>
          </a:prstGeom>
          <a:noFill/>
          <a:ln w="38100">
            <a:solidFill>
              <a:srgbClr val="ECB2D9"/>
            </a:solidFill>
          </a:ln>
        </p:spPr>
        <p:txBody>
          <a:bodyPr wrap="none" rtlCol="0">
            <a:spAutoFit/>
          </a:bodyPr>
          <a:lstStyle/>
          <a:p>
            <a:r>
              <a:rPr lang="en-US" sz="1800" i="1" dirty="0">
                <a:latin typeface="+mn-lt"/>
              </a:rPr>
              <a:t>Only on the girls’ slides</a:t>
            </a:r>
            <a:endParaRPr lang="en-GB" sz="1800" i="1" dirty="0">
              <a:latin typeface="+mn-lt"/>
            </a:endParaRPr>
          </a:p>
        </p:txBody>
      </p:sp>
    </p:spTree>
    <p:extLst>
      <p:ext uri="{BB962C8B-B14F-4D97-AF65-F5344CB8AC3E}">
        <p14:creationId xmlns:p14="http://schemas.microsoft.com/office/powerpoint/2010/main" val="1347646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08355750"/>
              </p:ext>
            </p:extLst>
          </p:nvPr>
        </p:nvGraphicFramePr>
        <p:xfrm>
          <a:off x="1173864" y="1432761"/>
          <a:ext cx="9629971" cy="4440244"/>
        </p:xfrm>
        <a:graphic>
          <a:graphicData uri="http://schemas.openxmlformats.org/drawingml/2006/table">
            <a:tbl>
              <a:tblPr firstRow="1" bandRow="1">
                <a:tableStyleId>{5C22544A-7EE6-4342-B048-85BDC9FD1C3A}</a:tableStyleId>
              </a:tblPr>
              <a:tblGrid>
                <a:gridCol w="1105469">
                  <a:extLst>
                    <a:ext uri="{9D8B030D-6E8A-4147-A177-3AD203B41FA5}">
                      <a16:colId xmlns:a16="http://schemas.microsoft.com/office/drawing/2014/main" val="20000"/>
                    </a:ext>
                  </a:extLst>
                </a:gridCol>
                <a:gridCol w="8524502">
                  <a:extLst>
                    <a:ext uri="{9D8B030D-6E8A-4147-A177-3AD203B41FA5}">
                      <a16:colId xmlns:a16="http://schemas.microsoft.com/office/drawing/2014/main" val="20001"/>
                    </a:ext>
                  </a:extLst>
                </a:gridCol>
              </a:tblGrid>
              <a:tr h="385557">
                <a:tc gridSpan="2">
                  <a:txBody>
                    <a:bodyPr/>
                    <a:lstStyle/>
                    <a:p>
                      <a:pPr algn="ctr"/>
                      <a:r>
                        <a:rPr lang="en-US" sz="2000" dirty="0">
                          <a:solidFill>
                            <a:schemeClr val="tx1"/>
                          </a:solidFill>
                        </a:rPr>
                        <a:t>Stem cells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alpha val="38824"/>
                      </a:srgbClr>
                    </a:solidFill>
                  </a:tcPr>
                </a:tc>
                <a:tc hMerge="1">
                  <a:txBody>
                    <a:bodyPr/>
                    <a:lstStyle/>
                    <a:p>
                      <a:endParaRPr lang="en-US" dirty="0"/>
                    </a:p>
                  </a:txBody>
                  <a:tcPr/>
                </a:tc>
                <a:extLst>
                  <a:ext uri="{0D108BD9-81ED-4DB2-BD59-A6C34878D82A}">
                    <a16:rowId xmlns:a16="http://schemas.microsoft.com/office/drawing/2014/main" val="10000"/>
                  </a:ext>
                </a:extLst>
              </a:tr>
              <a:tr h="360842">
                <a:tc>
                  <a:txBody>
                    <a:bodyPr/>
                    <a:lstStyle/>
                    <a:p>
                      <a:r>
                        <a:rPr lang="en-US" sz="1600" b="1" dirty="0"/>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alpha val="32157"/>
                      </a:srgbClr>
                    </a:solidFill>
                  </a:tcPr>
                </a:tc>
                <a:tc>
                  <a:txBody>
                    <a:bodyPr/>
                    <a:lstStyle/>
                    <a:p>
                      <a:r>
                        <a:rPr lang="en-US" sz="1600" kern="1200" dirty="0">
                          <a:solidFill>
                            <a:schemeClr val="dk1"/>
                          </a:solidFill>
                          <a:effectLst/>
                          <a:latin typeface="+mn-lt"/>
                          <a:ea typeface="+mn-ea"/>
                          <a:cs typeface="+mn-cs"/>
                        </a:rPr>
                        <a:t>Cells that have the ability to continuously divide and differentiate</a:t>
                      </a:r>
                      <a:r>
                        <a:rPr lang="en-US" sz="1600" kern="1200" baseline="0" dirty="0">
                          <a:solidFill>
                            <a:schemeClr val="dk1"/>
                          </a:solidFill>
                          <a:effectLst/>
                          <a:latin typeface="+mn-lt"/>
                          <a:ea typeface="+mn-ea"/>
                          <a:cs typeface="+mn-cs"/>
                        </a:rPr>
                        <a:t> to </a:t>
                      </a:r>
                      <a:r>
                        <a:rPr lang="en-US" sz="1600" kern="1200" dirty="0">
                          <a:solidFill>
                            <a:schemeClr val="dk1"/>
                          </a:solidFill>
                          <a:effectLst/>
                          <a:latin typeface="+mn-lt"/>
                          <a:ea typeface="+mn-ea"/>
                          <a:cs typeface="+mn-cs"/>
                        </a:rPr>
                        <a:t>other</a:t>
                      </a:r>
                      <a:r>
                        <a:rPr lang="en-US" sz="1600" kern="1200" baseline="0" dirty="0">
                          <a:solidFill>
                            <a:schemeClr val="dk1"/>
                          </a:solidFill>
                          <a:effectLst/>
                          <a:latin typeface="+mn-lt"/>
                          <a:ea typeface="+mn-ea"/>
                          <a:cs typeface="+mn-cs"/>
                        </a:rPr>
                        <a:t> kinds of cells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0842">
                <a:tc>
                  <a:txBody>
                    <a:bodyPr/>
                    <a:lstStyle/>
                    <a:p>
                      <a:r>
                        <a:rPr lang="en-US" sz="1600" b="1" dirty="0"/>
                        <a:t>function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alpha val="32157"/>
                      </a:srgbClr>
                    </a:solidFill>
                  </a:tcPr>
                </a:tc>
                <a:tc>
                  <a:txBody>
                    <a:bodyPr/>
                    <a:lstStyle/>
                    <a:p>
                      <a:r>
                        <a:rPr lang="en-US" sz="1600" dirty="0"/>
                        <a:t>Repair</a:t>
                      </a:r>
                      <a:r>
                        <a:rPr lang="en-US" sz="1600" baseline="0" dirty="0"/>
                        <a:t> and regeneration of tissues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36163">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alpha val="32157"/>
                      </a:srgbClr>
                    </a:solidFill>
                  </a:tcPr>
                </a:tc>
                <a:tc>
                  <a:txBody>
                    <a:bodyPr/>
                    <a:lstStyle/>
                    <a:p>
                      <a:r>
                        <a:rPr lang="en-US" sz="1600" dirty="0"/>
                        <a:t> </a:t>
                      </a:r>
                      <a:r>
                        <a:rPr lang="en-US" sz="1800" b="1" dirty="0">
                          <a:solidFill>
                            <a:schemeClr val="tx1"/>
                          </a:solidFill>
                        </a:rPr>
                        <a:t>1.potency</a:t>
                      </a:r>
                      <a:r>
                        <a:rPr lang="en-US" sz="1800" b="1" baseline="0" dirty="0">
                          <a:solidFill>
                            <a:schemeClr val="tx1"/>
                          </a:solidFill>
                        </a:rPr>
                        <a:t> based </a:t>
                      </a:r>
                    </a:p>
                    <a:p>
                      <a:pPr marL="342900" indent="-342900">
                        <a:buFont typeface="+mj-lt"/>
                        <a:buAutoNum type="alphaUcPeriod"/>
                      </a:pPr>
                      <a:r>
                        <a:rPr lang="en-US" sz="1600" baseline="0" dirty="0"/>
                        <a:t>Totipotent : from embryonic and extra embryonic cells</a:t>
                      </a:r>
                    </a:p>
                    <a:p>
                      <a:pPr marL="342900" indent="-342900">
                        <a:buFont typeface="+mj-lt"/>
                        <a:buAutoNum type="alphaUcPeriod"/>
                      </a:pPr>
                      <a:r>
                        <a:rPr lang="en-US" sz="1600" baseline="0" dirty="0"/>
                        <a:t>Pluripotent : form 3 germ layers</a:t>
                      </a:r>
                    </a:p>
                    <a:p>
                      <a:pPr marL="342900" indent="-342900">
                        <a:buFont typeface="+mj-lt"/>
                        <a:buAutoNum type="alphaUcPeriod"/>
                      </a:pPr>
                      <a:r>
                        <a:rPr lang="en-US" sz="1600" baseline="0" dirty="0"/>
                        <a:t>Multipotent : form related cells </a:t>
                      </a:r>
                    </a:p>
                    <a:p>
                      <a:pPr marL="342900" indent="-342900">
                        <a:buFont typeface="+mj-lt"/>
                        <a:buAutoNum type="alphaUcPeriod"/>
                      </a:pPr>
                      <a:r>
                        <a:rPr lang="en-US" sz="1600" baseline="0" dirty="0" err="1"/>
                        <a:t>Oligopotent</a:t>
                      </a:r>
                      <a:r>
                        <a:rPr lang="en-US" sz="1600" baseline="0" dirty="0"/>
                        <a:t> : form few cells </a:t>
                      </a:r>
                    </a:p>
                    <a:p>
                      <a:pPr marL="342900" indent="-342900">
                        <a:buFont typeface="+mj-lt"/>
                        <a:buAutoNum type="alphaUcPeriod"/>
                      </a:pPr>
                      <a:r>
                        <a:rPr lang="en-US" sz="1600" baseline="0" dirty="0" err="1"/>
                        <a:t>Unipotent</a:t>
                      </a:r>
                      <a:r>
                        <a:rPr lang="en-US" sz="1600" baseline="0" dirty="0"/>
                        <a:t> : form one cell type</a:t>
                      </a:r>
                    </a:p>
                    <a:p>
                      <a:pPr marL="342900" indent="-342900">
                        <a:buFont typeface="+mj-lt"/>
                        <a:buAutoNum type="alphaUcPeriod"/>
                      </a:pPr>
                      <a:r>
                        <a:rPr lang="en-US" sz="1600" baseline="0" dirty="0" err="1"/>
                        <a:t>Nullpotent</a:t>
                      </a:r>
                      <a:r>
                        <a:rPr lang="en-US" sz="1600" baseline="0" dirty="0"/>
                        <a:t> : terminal cell </a:t>
                      </a:r>
                    </a:p>
                    <a:p>
                      <a:pPr marL="0" indent="0">
                        <a:buFont typeface="+mj-lt"/>
                        <a:buNone/>
                      </a:pPr>
                      <a:endParaRPr lang="en-US" sz="1600" baseline="0" dirty="0"/>
                    </a:p>
                    <a:p>
                      <a:r>
                        <a:rPr lang="en-US" sz="1800" b="1" baseline="0" dirty="0"/>
                        <a:t>2.Sourced based </a:t>
                      </a:r>
                    </a:p>
                    <a:p>
                      <a:pPr marL="342900" indent="-342900">
                        <a:buFont typeface="+mj-lt"/>
                        <a:buAutoNum type="alphaUcPeriod"/>
                      </a:pPr>
                      <a:r>
                        <a:rPr lang="en-US" sz="1600" baseline="0" dirty="0"/>
                        <a:t>Embryonic ( pluripotent ,may cause immune reaction ) </a:t>
                      </a:r>
                    </a:p>
                    <a:p>
                      <a:pPr marL="342900" indent="-342900">
                        <a:buFont typeface="+mj-lt"/>
                        <a:buAutoNum type="alphaUcPeriod"/>
                      </a:pPr>
                      <a:r>
                        <a:rPr lang="en-US" sz="1600" baseline="0" dirty="0"/>
                        <a:t>Adult (multipotent , no immune reaction )</a:t>
                      </a:r>
                    </a:p>
                    <a:p>
                      <a:pPr marL="342900" indent="-342900">
                        <a:buFont typeface="+mj-lt"/>
                        <a:buAutoNum type="alphaUcPeriod"/>
                      </a:pPr>
                      <a:r>
                        <a:rPr lang="en-US" sz="1600" baseline="0" dirty="0"/>
                        <a:t>IPSCs (no immune reaction or ethical dilemma)</a:t>
                      </a:r>
                    </a:p>
                    <a:p>
                      <a:endParaRPr lang="en-US" sz="16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5" name="Rectangle 4"/>
          <p:cNvSpPr/>
          <p:nvPr/>
        </p:nvSpPr>
        <p:spPr>
          <a:xfrm rot="16200000">
            <a:off x="558538" y="3621250"/>
            <a:ext cx="2374710" cy="461665"/>
          </a:xfrm>
          <a:prstGeom prst="rect">
            <a:avLst/>
          </a:prstGeom>
        </p:spPr>
        <p:txBody>
          <a:bodyPr wrap="square">
            <a:spAutoFit/>
          </a:bodyPr>
          <a:lstStyle/>
          <a:p>
            <a:r>
              <a:rPr lang="en-US" sz="2400" b="1" dirty="0"/>
              <a:t>classification</a:t>
            </a:r>
          </a:p>
        </p:txBody>
      </p:sp>
      <p:sp>
        <p:nvSpPr>
          <p:cNvPr id="6" name="TextBox 5"/>
          <p:cNvSpPr txBox="1"/>
          <p:nvPr/>
        </p:nvSpPr>
        <p:spPr>
          <a:xfrm>
            <a:off x="3920023" y="445018"/>
            <a:ext cx="3835021" cy="584775"/>
          </a:xfrm>
          <a:prstGeom prst="rect">
            <a:avLst/>
          </a:prstGeom>
          <a:noFill/>
        </p:spPr>
        <p:txBody>
          <a:bodyPr wrap="square" rtlCol="0">
            <a:spAutoFit/>
          </a:bodyPr>
          <a:lstStyle/>
          <a:p>
            <a:pPr algn="ctr"/>
            <a:r>
              <a:rPr lang="en-US" sz="3200" b="1" dirty="0">
                <a:latin typeface="+mj-lt"/>
              </a:rPr>
              <a:t>Summary</a:t>
            </a:r>
          </a:p>
        </p:txBody>
      </p:sp>
    </p:spTree>
    <p:extLst>
      <p:ext uri="{BB962C8B-B14F-4D97-AF65-F5344CB8AC3E}">
        <p14:creationId xmlns:p14="http://schemas.microsoft.com/office/powerpoint/2010/main" val="4244019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BF3C25-04AA-4D94-92D0-C76F46D47BAD}"/>
              </a:ext>
            </a:extLst>
          </p:cNvPr>
          <p:cNvSpPr/>
          <p:nvPr/>
        </p:nvSpPr>
        <p:spPr>
          <a:xfrm>
            <a:off x="89452" y="137278"/>
            <a:ext cx="6096000" cy="7007688"/>
          </a:xfrm>
          <a:prstGeom prst="rect">
            <a:avLst/>
          </a:prstGeom>
        </p:spPr>
        <p:txBody>
          <a:bodyPr>
            <a:spAutoFit/>
          </a:bodyPr>
          <a:lstStyle/>
          <a:p>
            <a:pPr lvl="0">
              <a:lnSpc>
                <a:spcPct val="107000"/>
              </a:lnSpc>
            </a:pPr>
            <a:r>
              <a:rPr lang="en-US" b="1" dirty="0">
                <a:latin typeface="Calibri" panose="020F0502020204030204" pitchFamily="34" charset="0"/>
                <a:ea typeface="Calibri" panose="020F0502020204030204" pitchFamily="34" charset="0"/>
                <a:cs typeface="Arial" panose="020B0604020202020204" pitchFamily="34" charset="0"/>
              </a:rPr>
              <a:t>1. The goal of stem cell therapies is to:</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Arial" panose="020B0604020202020204" pitchFamily="34" charset="0"/>
              </a:rPr>
              <a:t>Reduce the Possibility of immune rejection </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Arial" panose="020B0604020202020204" pitchFamily="34" charset="0"/>
              </a:rPr>
              <a:t>Promote cell replacement in organs that are damaged and do not have Ability for self-repair</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Arial" panose="020B0604020202020204" pitchFamily="34" charset="0"/>
              </a:rPr>
              <a:t>To make full humans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914400">
              <a:lnSpc>
                <a:spcPct val="107000"/>
              </a:lnSpc>
            </a:pPr>
            <a:endParaRPr lang="en-GB" sz="1100" dirty="0">
              <a:latin typeface="Calibri" panose="020F0502020204030204" pitchFamily="34" charset="0"/>
              <a:ea typeface="Calibri" panose="020F0502020204030204" pitchFamily="34" charset="0"/>
              <a:cs typeface="Arial" panose="020B0604020202020204" pitchFamily="34" charset="0"/>
            </a:endParaRPr>
          </a:p>
          <a:p>
            <a:pPr lvl="0">
              <a:lnSpc>
                <a:spcPct val="107000"/>
              </a:lnSpc>
            </a:pPr>
            <a:r>
              <a:rPr lang="en-US" b="1" dirty="0">
                <a:latin typeface="Calibri" panose="020F0502020204030204" pitchFamily="34" charset="0"/>
                <a:ea typeface="Calibri" panose="020F0502020204030204" pitchFamily="34" charset="0"/>
                <a:cs typeface="Arial" panose="020B0604020202020204" pitchFamily="34" charset="0"/>
              </a:rPr>
              <a:t>2. Which of the following is The Promise of Stem Cell Technology:</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Arial" panose="020B0604020202020204" pitchFamily="34" charset="0"/>
              </a:rPr>
              <a:t>Toxicity testing</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Arial" panose="020B0604020202020204" pitchFamily="34" charset="0"/>
              </a:rPr>
              <a:t>Understanding prevention and treatment of birth defects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Arial" panose="020B0604020202020204" pitchFamily="34" charset="0"/>
              </a:rPr>
              <a:t>Study of drugs therapeutic potential</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Arial" panose="020B0604020202020204" pitchFamily="34" charset="0"/>
              </a:rPr>
              <a:t>All are true</a:t>
            </a:r>
            <a:endParaRPr lang="en-GB" sz="1100" dirty="0">
              <a:latin typeface="Calibri" panose="020F0502020204030204" pitchFamily="34" charset="0"/>
              <a:ea typeface="Calibri" panose="020F0502020204030204" pitchFamily="34" charset="0"/>
              <a:cs typeface="Arial" panose="020B0604020202020204" pitchFamily="34" charset="0"/>
            </a:endParaRPr>
          </a:p>
          <a:p>
            <a:pPr marL="914400">
              <a:lnSpc>
                <a:spcPct val="107000"/>
              </a:lnSpc>
            </a:pPr>
            <a:endParaRPr lang="en-GB" sz="1100" dirty="0">
              <a:latin typeface="Calibri" panose="020F0502020204030204" pitchFamily="34" charset="0"/>
              <a:ea typeface="Calibri" panose="020F0502020204030204" pitchFamily="34" charset="0"/>
              <a:cs typeface="Arial" panose="020B0604020202020204" pitchFamily="34" charset="0"/>
            </a:endParaRPr>
          </a:p>
          <a:p>
            <a:pPr lvl="0">
              <a:lnSpc>
                <a:spcPct val="107000"/>
              </a:lnSpc>
            </a:pPr>
            <a:r>
              <a:rPr lang="en-US" b="1" dirty="0">
                <a:latin typeface="Calibri" panose="020F0502020204030204" pitchFamily="34" charset="0"/>
                <a:ea typeface="Calibri" panose="020F0502020204030204" pitchFamily="34" charset="0"/>
                <a:cs typeface="Calibri" panose="020F0502020204030204" pitchFamily="34" charset="0"/>
              </a:rPr>
              <a:t>3. Mesenchymal stem cells are example of:</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Pluripotent stem cells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Multipotent stem cells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Totipotent stem cells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Induced pluripotent stem cells (</a:t>
            </a:r>
            <a:r>
              <a:rPr lang="en-US" dirty="0" err="1">
                <a:latin typeface="Calibri" panose="020F0502020204030204" pitchFamily="34" charset="0"/>
                <a:ea typeface="Calibri" panose="020F0502020204030204" pitchFamily="34" charset="0"/>
                <a:cs typeface="Calibri" panose="020F0502020204030204" pitchFamily="34" charset="0"/>
              </a:rPr>
              <a:t>iPS</a:t>
            </a:r>
            <a:r>
              <a:rPr lang="en-US" dirty="0">
                <a:latin typeface="Calibri" panose="020F0502020204030204" pitchFamily="34" charset="0"/>
                <a:ea typeface="Calibri" panose="020F0502020204030204" pitchFamily="34" charset="0"/>
                <a:cs typeface="Calibri" panose="020F0502020204030204" pitchFamily="34" charset="0"/>
              </a:rPr>
              <a:t> cells)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914400">
              <a:lnSpc>
                <a:spcPct val="107000"/>
              </a:lnSpc>
            </a:pPr>
            <a:endParaRPr lang="en-GB" sz="1100" dirty="0">
              <a:latin typeface="Calibri" panose="020F0502020204030204" pitchFamily="34" charset="0"/>
              <a:ea typeface="Calibri" panose="020F0502020204030204" pitchFamily="34" charset="0"/>
              <a:cs typeface="Arial" panose="020B0604020202020204" pitchFamily="34" charset="0"/>
            </a:endParaRPr>
          </a:p>
          <a:p>
            <a:pPr lvl="0">
              <a:lnSpc>
                <a:spcPct val="107000"/>
              </a:lnSpc>
            </a:pPr>
            <a:r>
              <a:rPr lang="en-US" b="1" dirty="0">
                <a:latin typeface="Calibri" panose="020F0502020204030204" pitchFamily="34" charset="0"/>
                <a:ea typeface="Calibri" panose="020F0502020204030204" pitchFamily="34" charset="0"/>
                <a:cs typeface="Calibri" panose="020F0502020204030204" pitchFamily="34" charset="0"/>
              </a:rPr>
              <a:t>4. What are </a:t>
            </a:r>
            <a:r>
              <a:rPr lang="en-US" b="1" dirty="0" err="1">
                <a:latin typeface="Calibri" panose="020F0502020204030204" pitchFamily="34" charset="0"/>
                <a:ea typeface="Calibri" panose="020F0502020204030204" pitchFamily="34" charset="0"/>
                <a:cs typeface="Calibri" panose="020F0502020204030204" pitchFamily="34" charset="0"/>
              </a:rPr>
              <a:t>yamanaka</a:t>
            </a:r>
            <a:r>
              <a:rPr lang="en-US" b="1" dirty="0">
                <a:latin typeface="Calibri" panose="020F0502020204030204" pitchFamily="34" charset="0"/>
                <a:ea typeface="Calibri" panose="020F0502020204030204" pitchFamily="34" charset="0"/>
                <a:cs typeface="Calibri" panose="020F0502020204030204" pitchFamily="34" charset="0"/>
              </a:rPr>
              <a:t> factors: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OCT3/4, SOX2, KLF4, c-</a:t>
            </a:r>
            <a:r>
              <a:rPr lang="en-US" dirty="0" err="1">
                <a:latin typeface="Calibri" panose="020F0502020204030204" pitchFamily="34" charset="0"/>
                <a:ea typeface="Calibri" panose="020F0502020204030204" pitchFamily="34" charset="0"/>
                <a:cs typeface="Calibri" panose="020F0502020204030204" pitchFamily="34" charset="0"/>
              </a:rPr>
              <a:t>Myc</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Growth factors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Cytokines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OCT3/4, SOX2, </a:t>
            </a:r>
            <a:r>
              <a:rPr lang="en-US" dirty="0" err="1">
                <a:latin typeface="Calibri" panose="020F0502020204030204" pitchFamily="34" charset="0"/>
                <a:ea typeface="Calibri" panose="020F0502020204030204" pitchFamily="34" charset="0"/>
                <a:cs typeface="Calibri" panose="020F0502020204030204" pitchFamily="34" charset="0"/>
              </a:rPr>
              <a:t>Nanog</a:t>
            </a:r>
            <a:endParaRPr lang="en-US" dirty="0">
              <a:latin typeface="Calibri" panose="020F0502020204030204" pitchFamily="34" charset="0"/>
              <a:ea typeface="Calibri" panose="020F0502020204030204" pitchFamily="34" charset="0"/>
              <a:cs typeface="Calibri" panose="020F0502020204030204" pitchFamily="34" charset="0"/>
            </a:endParaRPr>
          </a:p>
          <a:p>
            <a:pPr marL="914400">
              <a:lnSpc>
                <a:spcPct val="107000"/>
              </a:lnSpc>
            </a:pPr>
            <a:endParaRPr lang="en-GB" sz="1100" dirty="0">
              <a:latin typeface="Calibri" panose="020F0502020204030204" pitchFamily="34" charset="0"/>
              <a:ea typeface="Calibri" panose="020F0502020204030204" pitchFamily="34" charset="0"/>
              <a:cs typeface="Arial" panose="020B0604020202020204" pitchFamily="34" charset="0"/>
            </a:endParaRPr>
          </a:p>
          <a:p>
            <a:pPr lvl="0">
              <a:lnSpc>
                <a:spcPct val="107000"/>
              </a:lnSpc>
            </a:pPr>
            <a:r>
              <a:rPr lang="en-US" b="1" dirty="0">
                <a:latin typeface="Calibri" panose="020F0502020204030204" pitchFamily="34" charset="0"/>
                <a:ea typeface="Calibri" panose="020F0502020204030204" pitchFamily="34" charset="0"/>
                <a:cs typeface="Calibri" panose="020F0502020204030204" pitchFamily="34" charset="0"/>
              </a:rPr>
              <a:t>5. important limitation of using cloned ESCs (SCNT-ESCs) clinically:</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Immune rejection</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Produce limited number of cell types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Destruction of human embryos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Difficult to grow and culture in the laboratory</a:t>
            </a:r>
            <a:endParaRPr lang="en-GB" sz="1100" dirty="0">
              <a:latin typeface="Calibri" panose="020F0502020204030204" pitchFamily="34" charset="0"/>
              <a:ea typeface="Calibri" panose="020F0502020204030204" pitchFamily="34" charset="0"/>
              <a:cs typeface="Arial" panose="020B0604020202020204" pitchFamily="34" charset="0"/>
            </a:endParaRPr>
          </a:p>
          <a:p>
            <a:pPr marL="914400">
              <a:lnSpc>
                <a:spcPct val="107000"/>
              </a:lnSpc>
            </a:pPr>
            <a:endParaRPr lang="en-GB" sz="1100" dirty="0">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DEDD502-6BA3-4661-AB89-C8900EE5BEA2}"/>
              </a:ext>
            </a:extLst>
          </p:cNvPr>
          <p:cNvSpPr/>
          <p:nvPr/>
        </p:nvSpPr>
        <p:spPr>
          <a:xfrm>
            <a:off x="6006548" y="137278"/>
            <a:ext cx="6096000" cy="5855129"/>
          </a:xfrm>
          <a:prstGeom prst="rect">
            <a:avLst/>
          </a:prstGeom>
        </p:spPr>
        <p:txBody>
          <a:bodyPr>
            <a:spAutoFit/>
          </a:bodyPr>
          <a:lstStyle/>
          <a:p>
            <a:pPr lvl="0">
              <a:lnSpc>
                <a:spcPct val="107000"/>
              </a:lnSpc>
            </a:pPr>
            <a:r>
              <a:rPr lang="en-US" b="1" dirty="0">
                <a:latin typeface="Calibri" panose="020F0502020204030204" pitchFamily="34" charset="0"/>
                <a:ea typeface="Calibri" panose="020F0502020204030204" pitchFamily="34" charset="0"/>
                <a:cs typeface="Calibri" panose="020F0502020204030204" pitchFamily="34" charset="0"/>
              </a:rPr>
              <a:t>6. which of the following are pluripotent stem cells: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Cells has the potential to differentiate into any adult cell type forming an entire organism</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Cells that has limited potential to form only multiple adult cell types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Cells that don’t have the ability for self-renewal</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Cells has the Potential to form all differentiated cell types except placenta</a:t>
            </a:r>
            <a:endParaRPr lang="en-GB" sz="1100" dirty="0">
              <a:latin typeface="Calibri" panose="020F0502020204030204" pitchFamily="34" charset="0"/>
              <a:ea typeface="Calibri" panose="020F0502020204030204" pitchFamily="34" charset="0"/>
              <a:cs typeface="Arial" panose="020B0604020202020204" pitchFamily="34" charset="0"/>
            </a:endParaRPr>
          </a:p>
          <a:p>
            <a:pPr marL="914400">
              <a:lnSpc>
                <a:spcPct val="107000"/>
              </a:lnSpc>
            </a:pPr>
            <a:endParaRPr lang="en-GB" sz="1100" dirty="0">
              <a:latin typeface="Calibri" panose="020F0502020204030204" pitchFamily="34" charset="0"/>
              <a:ea typeface="Calibri" panose="020F0502020204030204" pitchFamily="34" charset="0"/>
              <a:cs typeface="Arial" panose="020B0604020202020204" pitchFamily="34" charset="0"/>
            </a:endParaRPr>
          </a:p>
          <a:p>
            <a:pPr lvl="0">
              <a:lnSpc>
                <a:spcPct val="107000"/>
              </a:lnSpc>
            </a:pPr>
            <a:r>
              <a:rPr lang="en-US" b="1" dirty="0">
                <a:latin typeface="Calibri" panose="020F0502020204030204" pitchFamily="34" charset="0"/>
                <a:ea typeface="Calibri" panose="020F0502020204030204" pitchFamily="34" charset="0"/>
                <a:cs typeface="Calibri" panose="020F0502020204030204" pitchFamily="34" charset="0"/>
              </a:rPr>
              <a:t>7. Induced Pluripotent Stem Cell</a:t>
            </a:r>
            <a:br>
              <a:rPr lang="en-US" b="1" dirty="0">
                <a:latin typeface="Calibri" panose="020F0502020204030204" pitchFamily="34" charset="0"/>
                <a:ea typeface="Calibri" panose="020F0502020204030204" pitchFamily="34" charset="0"/>
                <a:cs typeface="Calibri" panose="020F0502020204030204" pitchFamily="34" charset="0"/>
              </a:rPr>
            </a:br>
            <a:r>
              <a:rPr lang="en-US" b="1" dirty="0">
                <a:latin typeface="Calibri" panose="020F0502020204030204" pitchFamily="34" charset="0"/>
                <a:ea typeface="Calibri" panose="020F0502020204030204" pitchFamily="34" charset="0"/>
                <a:cs typeface="Calibri" panose="020F0502020204030204" pitchFamily="34" charset="0"/>
              </a:rPr>
              <a:t>(</a:t>
            </a:r>
            <a:r>
              <a:rPr lang="en-US" b="1" dirty="0" err="1">
                <a:latin typeface="Calibri" panose="020F0502020204030204" pitchFamily="34" charset="0"/>
                <a:ea typeface="Calibri" panose="020F0502020204030204" pitchFamily="34" charset="0"/>
                <a:cs typeface="Calibri" panose="020F0502020204030204" pitchFamily="34" charset="0"/>
              </a:rPr>
              <a:t>iPS</a:t>
            </a:r>
            <a:r>
              <a:rPr lang="en-US" b="1" dirty="0">
                <a:latin typeface="Calibri" panose="020F0502020204030204" pitchFamily="34" charset="0"/>
                <a:ea typeface="Calibri" panose="020F0502020204030204" pitchFamily="34" charset="0"/>
                <a:cs typeface="Calibri" panose="020F0502020204030204" pitchFamily="34" charset="0"/>
              </a:rPr>
              <a:t>) cells are:</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Cells have limited potential to form only multiple adult cell types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Cells are Potential to form  all differentiated cell types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somatic cells that have been reprogrammed to a pluripotent state</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cells are potential to differentiate into any adult cell type</a:t>
            </a:r>
            <a:endParaRPr lang="en-GB" sz="1100" dirty="0">
              <a:latin typeface="Calibri" panose="020F0502020204030204" pitchFamily="34" charset="0"/>
              <a:ea typeface="Calibri" panose="020F0502020204030204" pitchFamily="34" charset="0"/>
              <a:cs typeface="Arial" panose="020B0604020202020204" pitchFamily="34" charset="0"/>
            </a:endParaRPr>
          </a:p>
          <a:p>
            <a:pPr marL="914400">
              <a:lnSpc>
                <a:spcPct val="107000"/>
              </a:lnSpc>
            </a:pPr>
            <a:endParaRPr lang="en-GB" sz="1100" dirty="0">
              <a:latin typeface="Calibri" panose="020F0502020204030204" pitchFamily="34" charset="0"/>
              <a:ea typeface="Calibri" panose="020F0502020204030204" pitchFamily="34" charset="0"/>
              <a:cs typeface="Arial" panose="020B0604020202020204" pitchFamily="34" charset="0"/>
            </a:endParaRPr>
          </a:p>
          <a:p>
            <a:pPr lvl="0">
              <a:lnSpc>
                <a:spcPct val="107000"/>
              </a:lnSpc>
            </a:pPr>
            <a:r>
              <a:rPr lang="en-US" b="1" dirty="0">
                <a:latin typeface="Calibri" panose="020F0502020204030204" pitchFamily="34" charset="0"/>
                <a:ea typeface="Calibri" panose="020F0502020204030204" pitchFamily="34" charset="0"/>
                <a:cs typeface="Calibri" panose="020F0502020204030204" pitchFamily="34" charset="0"/>
              </a:rPr>
              <a:t>8. Stem cells need to be differentiated to the appropriate cell types before they can be used clinically because it may produce teratomas “undifferentiated cells”: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True</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False </a:t>
            </a:r>
            <a:endParaRPr lang="en-GB" sz="1100" dirty="0">
              <a:latin typeface="Calibri" panose="020F0502020204030204" pitchFamily="34" charset="0"/>
              <a:ea typeface="Calibri" panose="020F0502020204030204" pitchFamily="34" charset="0"/>
              <a:cs typeface="Arial" panose="020B0604020202020204" pitchFamily="34" charset="0"/>
            </a:endParaRPr>
          </a:p>
          <a:p>
            <a:pPr marL="914400">
              <a:lnSpc>
                <a:spcPct val="107000"/>
              </a:lnSpc>
            </a:pPr>
            <a:r>
              <a:rPr lang="en-US" b="1" dirty="0">
                <a:latin typeface="Calibri" panose="020F0502020204030204" pitchFamily="34" charset="0"/>
                <a:ea typeface="Calibri" panose="020F0502020204030204" pitchFamily="34" charset="0"/>
                <a:cs typeface="Calibri" panose="020F0502020204030204" pitchFamily="34" charset="0"/>
              </a:rPr>
              <a:t> </a:t>
            </a:r>
            <a:endParaRPr lang="en-GB" sz="1100" dirty="0">
              <a:latin typeface="Calibri" panose="020F0502020204030204" pitchFamily="34" charset="0"/>
              <a:ea typeface="Calibri" panose="020F0502020204030204" pitchFamily="34" charset="0"/>
              <a:cs typeface="Arial" panose="020B0604020202020204" pitchFamily="34" charset="0"/>
            </a:endParaRPr>
          </a:p>
          <a:p>
            <a:pPr lvl="0">
              <a:lnSpc>
                <a:spcPct val="107000"/>
              </a:lnSpc>
            </a:pPr>
            <a:r>
              <a:rPr lang="en-US" b="1" dirty="0">
                <a:latin typeface="Calibri" panose="020F0502020204030204" pitchFamily="34" charset="0"/>
                <a:ea typeface="Calibri" panose="020F0502020204030204" pitchFamily="34" charset="0"/>
                <a:cs typeface="Calibri" panose="020F0502020204030204" pitchFamily="34" charset="0"/>
              </a:rPr>
              <a:t>9. adults stem cells differ from embryonic stem cells in:</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it’s can produced all cell types </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have no major ethical concerns </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risk of creating tumors </a:t>
            </a:r>
            <a:endParaRPr lang="en-GB" sz="1100" dirty="0">
              <a:latin typeface="Calibri" panose="020F0502020204030204" pitchFamily="34" charset="0"/>
              <a:ea typeface="Calibri" panose="020F0502020204030204" pitchFamily="34" charset="0"/>
              <a:cs typeface="Arial" panose="020B0604020202020204" pitchFamily="34" charset="0"/>
            </a:endParaRPr>
          </a:p>
          <a:p>
            <a:pPr marL="914400">
              <a:lnSpc>
                <a:spcPct val="107000"/>
              </a:lnSpc>
            </a:pPr>
            <a:endParaRPr lang="en-GB" sz="1100" dirty="0">
              <a:latin typeface="Calibri" panose="020F0502020204030204" pitchFamily="34" charset="0"/>
              <a:ea typeface="Calibri" panose="020F0502020204030204" pitchFamily="34" charset="0"/>
              <a:cs typeface="Arial" panose="020B0604020202020204" pitchFamily="34" charset="0"/>
            </a:endParaRPr>
          </a:p>
        </p:txBody>
      </p:sp>
      <p:sp>
        <p:nvSpPr>
          <p:cNvPr id="7" name="Text Box 2">
            <a:extLst>
              <a:ext uri="{FF2B5EF4-FFF2-40B4-BE49-F238E27FC236}">
                <a16:creationId xmlns:a16="http://schemas.microsoft.com/office/drawing/2014/main" id="{CF03B3E2-4974-4357-9C84-616D0A59FFE9}"/>
              </a:ext>
            </a:extLst>
          </p:cNvPr>
          <p:cNvSpPr txBox="1">
            <a:spLocks noChangeArrowheads="1"/>
          </p:cNvSpPr>
          <p:nvPr/>
        </p:nvSpPr>
        <p:spPr bwMode="auto">
          <a:xfrm>
            <a:off x="6352222" y="6074968"/>
            <a:ext cx="5404651" cy="65594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400" b="1" dirty="0">
                <a:solidFill>
                  <a:schemeClr val="bg1">
                    <a:lumMod val="50000"/>
                  </a:schemeClr>
                </a:solidFill>
                <a:effectLst/>
                <a:latin typeface="Calibri" panose="020F0502020204030204" pitchFamily="34" charset="0"/>
                <a:ea typeface="Calibri" panose="020F0502020204030204" pitchFamily="34" charset="0"/>
                <a:cs typeface="Arial" panose="020B0604020202020204" pitchFamily="34" charset="0"/>
              </a:rPr>
              <a:t>Answers:</a:t>
            </a:r>
          </a:p>
          <a:p>
            <a:pPr algn="ctr">
              <a:lnSpc>
                <a:spcPct val="107000"/>
              </a:lnSpc>
              <a:spcAft>
                <a:spcPts val="800"/>
              </a:spcAft>
            </a:pPr>
            <a:r>
              <a:rPr lang="en-US" sz="1400" b="1" dirty="0">
                <a:solidFill>
                  <a:schemeClr val="bg1">
                    <a:lumMod val="50000"/>
                  </a:schemeClr>
                </a:solidFill>
                <a:effectLst/>
                <a:latin typeface="Calibri" panose="020F0502020204030204" pitchFamily="34" charset="0"/>
                <a:ea typeface="Calibri" panose="020F0502020204030204" pitchFamily="34" charset="0"/>
                <a:cs typeface="Arial" panose="020B0604020202020204" pitchFamily="34" charset="0"/>
              </a:rPr>
              <a:t>1: B,    2: D,    3: B,    4: A,    5</a:t>
            </a:r>
            <a:r>
              <a:rPr lang="en-US" sz="1400" b="1">
                <a:solidFill>
                  <a:schemeClr val="bg1">
                    <a:lumMod val="50000"/>
                  </a:schemeClr>
                </a:solidFill>
                <a:effectLst/>
                <a:latin typeface="Calibri" panose="020F0502020204030204" pitchFamily="34" charset="0"/>
                <a:ea typeface="Calibri" panose="020F0502020204030204" pitchFamily="34" charset="0"/>
                <a:cs typeface="Arial" panose="020B0604020202020204" pitchFamily="34" charset="0"/>
              </a:rPr>
              <a:t>: C,      </a:t>
            </a:r>
            <a:r>
              <a:rPr lang="en-US" sz="1400" b="1" dirty="0">
                <a:solidFill>
                  <a:schemeClr val="bg1">
                    <a:lumMod val="50000"/>
                  </a:schemeClr>
                </a:solidFill>
                <a:effectLst/>
                <a:latin typeface="Calibri" panose="020F0502020204030204" pitchFamily="34" charset="0"/>
                <a:ea typeface="Calibri" panose="020F0502020204030204" pitchFamily="34" charset="0"/>
                <a:cs typeface="Arial" panose="020B0604020202020204" pitchFamily="34" charset="0"/>
              </a:rPr>
              <a:t>6: D,       7: C,      8: A,        9: B</a:t>
            </a:r>
            <a:endParaRPr lang="en-GB" sz="1100" dirty="0">
              <a:solidFill>
                <a:schemeClr val="bg1">
                  <a:lumMod val="50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25165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210118" y="2219858"/>
            <a:ext cx="1905000" cy="307777"/>
          </a:xfrm>
          <a:prstGeom prst="rect">
            <a:avLst/>
          </a:prstGeom>
          <a:noFill/>
        </p:spPr>
        <p:txBody>
          <a:bodyPr wrap="square" rtlCol="1">
            <a:spAutoFit/>
          </a:bodyPr>
          <a:lstStyle/>
          <a:p>
            <a:endParaRPr lang="ar-SA" dirty="0"/>
          </a:p>
        </p:txBody>
      </p:sp>
      <p:sp>
        <p:nvSpPr>
          <p:cNvPr id="13" name="Rectangle 12">
            <a:extLst>
              <a:ext uri="{FF2B5EF4-FFF2-40B4-BE49-F238E27FC236}">
                <a16:creationId xmlns:a16="http://schemas.microsoft.com/office/drawing/2014/main" id="{F43A665B-5734-4569-839E-A2B3264EF034}"/>
              </a:ext>
            </a:extLst>
          </p:cNvPr>
          <p:cNvSpPr/>
          <p:nvPr/>
        </p:nvSpPr>
        <p:spPr>
          <a:xfrm>
            <a:off x="128489" y="0"/>
            <a:ext cx="6096000" cy="7040710"/>
          </a:xfrm>
          <a:prstGeom prst="rect">
            <a:avLst/>
          </a:prstGeom>
        </p:spPr>
        <p:txBody>
          <a:bodyPr>
            <a:spAutoFit/>
          </a:bodyPr>
          <a:lstStyle/>
          <a:p>
            <a:pPr lvl="0">
              <a:lnSpc>
                <a:spcPct val="107000"/>
              </a:lnSpc>
            </a:pPr>
            <a:r>
              <a:rPr lang="en-US" b="1" dirty="0">
                <a:latin typeface="Calibri" panose="020F0502020204030204" pitchFamily="34" charset="0"/>
                <a:ea typeface="Calibri" panose="020F0502020204030204" pitchFamily="34" charset="0"/>
                <a:cs typeface="Arial" panose="020B0604020202020204" pitchFamily="34" charset="0"/>
              </a:rPr>
              <a:t>10. </a:t>
            </a:r>
            <a:r>
              <a:rPr lang="en-GB" b="1" dirty="0">
                <a:latin typeface="Calibri" panose="020F0502020204030204" pitchFamily="34" charset="0"/>
                <a:ea typeface="Calibri" panose="020F0502020204030204" pitchFamily="34" charset="0"/>
                <a:cs typeface="Arial" panose="020B0604020202020204" pitchFamily="34" charset="0"/>
              </a:rPr>
              <a:t>If the stem cells differentiated into  many stem cells  and only few other types of cells this will lead to :</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Arial" panose="020B0604020202020204" pitchFamily="34" charset="0"/>
              </a:rPr>
              <a:t>Homeostasis </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Arial" panose="020B0604020202020204" pitchFamily="34" charset="0"/>
              </a:rPr>
              <a:t>Tissue aging</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Arial" panose="020B0604020202020204" pitchFamily="34" charset="0"/>
              </a:rPr>
              <a:t>Tissue death</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Arial" panose="020B0604020202020204" pitchFamily="34" charset="0"/>
              </a:rPr>
              <a:t>Carcinogenic tissue </a:t>
            </a:r>
            <a:r>
              <a:rPr lang="en-US" dirty="0">
                <a:latin typeface="Calibri" panose="020F0502020204030204" pitchFamily="34" charset="0"/>
                <a:ea typeface="Calibri" panose="020F0502020204030204" pitchFamily="34" charset="0"/>
                <a:cs typeface="Arial" panose="020B0604020202020204" pitchFamily="34" charset="0"/>
              </a:rPr>
              <a:t>humans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914400">
              <a:lnSpc>
                <a:spcPct val="107000"/>
              </a:lnSpc>
            </a:pPr>
            <a:endParaRPr lang="en-GB" sz="1100" dirty="0">
              <a:latin typeface="Calibri" panose="020F0502020204030204" pitchFamily="34" charset="0"/>
              <a:ea typeface="Calibri" panose="020F0502020204030204" pitchFamily="34" charset="0"/>
              <a:cs typeface="Arial" panose="020B0604020202020204" pitchFamily="34" charset="0"/>
            </a:endParaRPr>
          </a:p>
          <a:p>
            <a:pPr lvl="0">
              <a:lnSpc>
                <a:spcPct val="107000"/>
              </a:lnSpc>
            </a:pPr>
            <a:r>
              <a:rPr lang="en-US" b="1" dirty="0">
                <a:latin typeface="Calibri" panose="020F0502020204030204" pitchFamily="34" charset="0"/>
                <a:ea typeface="Calibri" panose="020F0502020204030204" pitchFamily="34" charset="0"/>
                <a:cs typeface="Arial" panose="020B0604020202020204" pitchFamily="34" charset="0"/>
              </a:rPr>
              <a:t>11. </a:t>
            </a:r>
            <a:r>
              <a:rPr lang="en-GB" b="1" dirty="0">
                <a:latin typeface="Calibri" panose="020F0502020204030204" pitchFamily="34" charset="0"/>
                <a:ea typeface="Calibri" panose="020F0502020204030204" pitchFamily="34" charset="0"/>
                <a:cs typeface="Arial" panose="020B0604020202020204" pitchFamily="34" charset="0"/>
              </a:rPr>
              <a:t>Which of the following  forms embryonic and extraembryonic cell  types</a:t>
            </a:r>
            <a:r>
              <a:rPr lang="en-US" b="1" dirty="0">
                <a:latin typeface="Calibri" panose="020F0502020204030204" pitchFamily="34" charset="0"/>
                <a:ea typeface="Calibri" panose="020F0502020204030204" pitchFamily="34" charset="0"/>
                <a:cs typeface="Arial" panose="020B0604020202020204" pitchFamily="34" charset="0"/>
              </a:rPr>
              <a:t>:</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Arial" panose="020B0604020202020204" pitchFamily="34" charset="0"/>
              </a:rPr>
              <a:t>Unipotent </a:t>
            </a: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Arial" panose="020B0604020202020204" pitchFamily="34" charset="0"/>
              </a:rPr>
              <a:t>Multipotent </a:t>
            </a: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Arial" panose="020B0604020202020204" pitchFamily="34" charset="0"/>
              </a:rPr>
              <a:t>Oligopotent </a:t>
            </a: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Arial" panose="020B0604020202020204" pitchFamily="34" charset="0"/>
              </a:rPr>
              <a:t>Totipotent</a:t>
            </a:r>
          </a:p>
          <a:p>
            <a:pPr marL="342900" lvl="0" indent="-342900">
              <a:lnSpc>
                <a:spcPct val="107000"/>
              </a:lnSpc>
              <a:buFont typeface="+mj-lt"/>
              <a:buAutoNum type="alphaUcPeriod"/>
            </a:pPr>
            <a:endParaRPr lang="en-GB" sz="1100" dirty="0">
              <a:latin typeface="Calibri" panose="020F0502020204030204" pitchFamily="34" charset="0"/>
              <a:ea typeface="Calibri" panose="020F0502020204030204" pitchFamily="34" charset="0"/>
              <a:cs typeface="Arial" panose="020B0604020202020204" pitchFamily="34" charset="0"/>
            </a:endParaRPr>
          </a:p>
          <a:p>
            <a:pPr lvl="0">
              <a:lnSpc>
                <a:spcPct val="107000"/>
              </a:lnSpc>
            </a:pPr>
            <a:r>
              <a:rPr lang="en-US" b="1" dirty="0">
                <a:latin typeface="Calibri" panose="020F0502020204030204" pitchFamily="34" charset="0"/>
                <a:ea typeface="Calibri" panose="020F0502020204030204" pitchFamily="34" charset="0"/>
                <a:cs typeface="Calibri" panose="020F0502020204030204" pitchFamily="34" charset="0"/>
              </a:rPr>
              <a:t>12. </a:t>
            </a:r>
            <a:r>
              <a:rPr lang="en-GB" b="1" dirty="0">
                <a:latin typeface="Calibri" panose="020F0502020204030204" pitchFamily="34" charset="0"/>
                <a:ea typeface="Calibri" panose="020F0502020204030204" pitchFamily="34" charset="0"/>
                <a:cs typeface="Calibri" panose="020F0502020204030204" pitchFamily="34" charset="0"/>
              </a:rPr>
              <a:t>All of the following are source of   embryonic stem cells except</a:t>
            </a:r>
            <a:r>
              <a:rPr lang="en-US" b="1" dirty="0">
                <a:latin typeface="Calibri" panose="020F0502020204030204" pitchFamily="34" charset="0"/>
                <a:ea typeface="Calibri" panose="020F0502020204030204" pitchFamily="34" charset="0"/>
                <a:cs typeface="Calibri" panose="020F0502020204030204" pitchFamily="34" charset="0"/>
              </a:rPr>
              <a:t>:</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IVF embryos</a:t>
            </a: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Cloned embryos </a:t>
            </a: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Placental cord </a:t>
            </a:r>
          </a:p>
          <a:p>
            <a:pPr marL="342900" lvl="0" indent="-342900">
              <a:lnSpc>
                <a:spcPct val="107000"/>
              </a:lnSpc>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Aborted embryos </a:t>
            </a:r>
          </a:p>
          <a:p>
            <a:pPr marL="342900" lvl="0" indent="-342900">
              <a:lnSpc>
                <a:spcPct val="107000"/>
              </a:lnSpc>
              <a:buFont typeface="+mj-lt"/>
              <a:buAutoNum type="alphaUcPeriod"/>
            </a:pPr>
            <a:endParaRPr lang="en-GB" sz="1100" dirty="0">
              <a:latin typeface="Calibri" panose="020F0502020204030204" pitchFamily="34" charset="0"/>
              <a:ea typeface="Calibri" panose="020F0502020204030204" pitchFamily="34" charset="0"/>
              <a:cs typeface="Arial" panose="020B0604020202020204" pitchFamily="34" charset="0"/>
            </a:endParaRPr>
          </a:p>
          <a:p>
            <a:pPr lvl="0">
              <a:lnSpc>
                <a:spcPct val="107000"/>
              </a:lnSpc>
            </a:pPr>
            <a:r>
              <a:rPr lang="en-US" b="1" dirty="0">
                <a:latin typeface="Calibri" panose="020F0502020204030204" pitchFamily="34" charset="0"/>
                <a:ea typeface="Calibri" panose="020F0502020204030204" pitchFamily="34" charset="0"/>
                <a:cs typeface="Calibri" panose="020F0502020204030204" pitchFamily="34" charset="0"/>
              </a:rPr>
              <a:t>13. </a:t>
            </a:r>
            <a:r>
              <a:rPr lang="en-GB" b="1" dirty="0">
                <a:latin typeface="Calibri" panose="020F0502020204030204" pitchFamily="34" charset="0"/>
                <a:ea typeface="Calibri" panose="020F0502020204030204" pitchFamily="34" charset="0"/>
                <a:cs typeface="Calibri" panose="020F0502020204030204" pitchFamily="34" charset="0"/>
              </a:rPr>
              <a:t>Which of the following is a feature of  adult stem cells :</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Calibri" panose="020F0502020204030204" pitchFamily="34" charset="0"/>
              </a:rPr>
              <a:t>Large number can be harvested</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Calibri" panose="020F0502020204030204" pitchFamily="34" charset="0"/>
              </a:rPr>
              <a:t>Cause immune rejection </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Calibri" panose="020F0502020204030204" pitchFamily="34" charset="0"/>
              </a:rPr>
              <a:t>Ethical concerns </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Calibri" panose="020F0502020204030204" pitchFamily="34" charset="0"/>
              </a:rPr>
              <a:t>Multipotent</a:t>
            </a:r>
          </a:p>
          <a:p>
            <a:pPr marL="342900" lvl="0" indent="-342900">
              <a:lnSpc>
                <a:spcPct val="107000"/>
              </a:lnSpc>
              <a:buFont typeface="+mj-lt"/>
              <a:buAutoNum type="alphaUcPeriod"/>
            </a:pPr>
            <a:endParaRPr lang="en-GB" sz="1100" dirty="0">
              <a:latin typeface="Calibri" panose="020F0502020204030204" pitchFamily="34" charset="0"/>
              <a:ea typeface="Calibri" panose="020F0502020204030204" pitchFamily="34" charset="0"/>
              <a:cs typeface="Arial" panose="020B0604020202020204" pitchFamily="34" charset="0"/>
            </a:endParaRPr>
          </a:p>
          <a:p>
            <a:pPr lvl="0">
              <a:lnSpc>
                <a:spcPct val="107000"/>
              </a:lnSpc>
            </a:pPr>
            <a:r>
              <a:rPr lang="en-US" b="1" dirty="0">
                <a:latin typeface="Calibri" panose="020F0502020204030204" pitchFamily="34" charset="0"/>
                <a:ea typeface="Calibri" panose="020F0502020204030204" pitchFamily="34" charset="0"/>
                <a:cs typeface="Calibri" panose="020F0502020204030204" pitchFamily="34" charset="0"/>
              </a:rPr>
              <a:t>14. </a:t>
            </a:r>
            <a:r>
              <a:rPr lang="en-GB" b="1" dirty="0">
                <a:latin typeface="Calibri" panose="020F0502020204030204" pitchFamily="34" charset="0"/>
                <a:ea typeface="Calibri" panose="020F0502020204030204" pitchFamily="34" charset="0"/>
                <a:cs typeface="Calibri" panose="020F0502020204030204" pitchFamily="34" charset="0"/>
              </a:rPr>
              <a:t>The Blastocyst is formed of each of the following except:</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Calibri" panose="020F0502020204030204" pitchFamily="34" charset="0"/>
              </a:rPr>
              <a:t>Trophoblast</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Calibri" panose="020F0502020204030204" pitchFamily="34" charset="0"/>
              </a:rPr>
              <a:t>Morula</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Calibri" panose="020F0502020204030204" pitchFamily="34" charset="0"/>
              </a:rPr>
              <a:t>Blastocoel</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Calibri" panose="020F0502020204030204" pitchFamily="34" charset="0"/>
              </a:rPr>
              <a:t>Inner Cell Mass (ICS)</a:t>
            </a:r>
          </a:p>
        </p:txBody>
      </p:sp>
      <p:sp>
        <p:nvSpPr>
          <p:cNvPr id="16" name="Rectangle 15">
            <a:extLst>
              <a:ext uri="{FF2B5EF4-FFF2-40B4-BE49-F238E27FC236}">
                <a16:creationId xmlns:a16="http://schemas.microsoft.com/office/drawing/2014/main" id="{B5C65F9C-31AF-4FE5-BC4D-073EA29B9508}"/>
              </a:ext>
            </a:extLst>
          </p:cNvPr>
          <p:cNvSpPr/>
          <p:nvPr/>
        </p:nvSpPr>
        <p:spPr>
          <a:xfrm>
            <a:off x="6162118" y="70061"/>
            <a:ext cx="6096000" cy="1244893"/>
          </a:xfrm>
          <a:prstGeom prst="rect">
            <a:avLst/>
          </a:prstGeom>
        </p:spPr>
        <p:txBody>
          <a:bodyPr>
            <a:spAutoFit/>
          </a:bodyPr>
          <a:lstStyle/>
          <a:p>
            <a:pPr lvl="0">
              <a:lnSpc>
                <a:spcPct val="107000"/>
              </a:lnSpc>
            </a:pPr>
            <a:r>
              <a:rPr lang="en-US" b="1" dirty="0">
                <a:latin typeface="Calibri" panose="020F0502020204030204" pitchFamily="34" charset="0"/>
                <a:ea typeface="Calibri" panose="020F0502020204030204" pitchFamily="34" charset="0"/>
                <a:cs typeface="Calibri" panose="020F0502020204030204" pitchFamily="34" charset="0"/>
              </a:rPr>
              <a:t>15. </a:t>
            </a:r>
            <a:r>
              <a:rPr lang="en-US" b="1" dirty="0" err="1">
                <a:latin typeface="Calibri" panose="020F0502020204030204" pitchFamily="34" charset="0"/>
                <a:ea typeface="Calibri" panose="020F0502020204030204" pitchFamily="34" charset="0"/>
                <a:cs typeface="Calibri" panose="020F0502020204030204" pitchFamily="34" charset="0"/>
              </a:rPr>
              <a:t>Hematopotic</a:t>
            </a:r>
            <a:r>
              <a:rPr lang="en-US" b="1" dirty="0">
                <a:latin typeface="Calibri" panose="020F0502020204030204" pitchFamily="34" charset="0"/>
                <a:ea typeface="Calibri" panose="020F0502020204030204" pitchFamily="34" charset="0"/>
                <a:cs typeface="Calibri" panose="020F0502020204030204" pitchFamily="34" charset="0"/>
              </a:rPr>
              <a:t> stem cells gives:</a:t>
            </a:r>
            <a:endParaRPr lang="en-GB"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Calibri" panose="020F0502020204030204" pitchFamily="34" charset="0"/>
              </a:rPr>
              <a:t>Cells of the nervous system</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Calibri" panose="020F0502020204030204" pitchFamily="34" charset="0"/>
              </a:rPr>
              <a:t>Connective tissue </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Calibri" panose="020F0502020204030204" pitchFamily="34" charset="0"/>
              </a:rPr>
              <a:t>Cartilage</a:t>
            </a:r>
          </a:p>
          <a:p>
            <a:pPr marL="342900" lvl="0" indent="-342900">
              <a:lnSpc>
                <a:spcPct val="107000"/>
              </a:lnSpc>
              <a:buFont typeface="+mj-lt"/>
              <a:buAutoNum type="alphaUcPeriod"/>
            </a:pPr>
            <a:r>
              <a:rPr lang="en-GB" dirty="0">
                <a:latin typeface="Calibri" panose="020F0502020204030204" pitchFamily="34" charset="0"/>
                <a:ea typeface="Calibri" panose="020F0502020204030204" pitchFamily="34" charset="0"/>
                <a:cs typeface="Calibri" panose="020F0502020204030204" pitchFamily="34" charset="0"/>
              </a:rPr>
              <a:t>Blood cells </a:t>
            </a:r>
            <a:endParaRPr lang="en-GB" sz="1100" dirty="0">
              <a:latin typeface="Calibri" panose="020F050202020403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BE7663B-4A51-429B-B383-305B2BCECF2B}"/>
              </a:ext>
            </a:extLst>
          </p:cNvPr>
          <p:cNvSpPr txBox="1"/>
          <p:nvPr/>
        </p:nvSpPr>
        <p:spPr>
          <a:xfrm>
            <a:off x="6096000" y="2958522"/>
            <a:ext cx="5967511" cy="3677930"/>
          </a:xfrm>
          <a:prstGeom prst="rect">
            <a:avLst/>
          </a:prstGeom>
          <a:noFill/>
        </p:spPr>
        <p:txBody>
          <a:bodyPr wrap="square" rtlCol="1">
            <a:spAutoFit/>
          </a:bodyPr>
          <a:lstStyle/>
          <a:p>
            <a:pPr algn="l"/>
            <a:r>
              <a:rPr lang="en-US" sz="1600" b="1" dirty="0">
                <a:latin typeface="+mn-lt"/>
              </a:rPr>
              <a:t>1-What are stem cells ?</a:t>
            </a:r>
          </a:p>
          <a:p>
            <a:pPr algn="l"/>
            <a:endParaRPr lang="en-US" sz="900" b="1" dirty="0">
              <a:latin typeface="+mn-lt"/>
            </a:endParaRPr>
          </a:p>
          <a:p>
            <a:pPr algn="l"/>
            <a:r>
              <a:rPr lang="en-US" sz="1600" b="1" dirty="0">
                <a:latin typeface="+mn-lt"/>
              </a:rPr>
              <a:t>2-What is the difference between oligopotent and unipotent  stem cells?</a:t>
            </a:r>
          </a:p>
          <a:p>
            <a:pPr algn="ctr"/>
            <a:endParaRPr lang="en-US" sz="1600" dirty="0">
              <a:solidFill>
                <a:schemeClr val="bg1">
                  <a:lumMod val="65000"/>
                </a:schemeClr>
              </a:solidFill>
              <a:latin typeface="+mn-lt"/>
            </a:endParaRPr>
          </a:p>
          <a:p>
            <a:pPr algn="ctr"/>
            <a:r>
              <a:rPr lang="en-US" sz="1600" dirty="0">
                <a:solidFill>
                  <a:schemeClr val="bg1">
                    <a:lumMod val="65000"/>
                  </a:schemeClr>
                </a:solidFill>
                <a:latin typeface="+mn-lt"/>
              </a:rPr>
              <a:t>Answer :</a:t>
            </a:r>
          </a:p>
          <a:p>
            <a:pPr algn="l"/>
            <a:endParaRPr lang="en-US" sz="1600" dirty="0">
              <a:solidFill>
                <a:schemeClr val="bg1">
                  <a:lumMod val="65000"/>
                </a:schemeClr>
              </a:solidFill>
              <a:latin typeface="+mn-lt"/>
              <a:cs typeface="Times New Roman" pitchFamily="18" charset="0"/>
            </a:endParaRPr>
          </a:p>
          <a:p>
            <a:pPr algn="l"/>
            <a:r>
              <a:rPr lang="en-US" sz="1600" dirty="0">
                <a:solidFill>
                  <a:schemeClr val="bg1">
                    <a:lumMod val="65000"/>
                  </a:schemeClr>
                </a:solidFill>
                <a:latin typeface="+mn-lt"/>
                <a:cs typeface="Times New Roman" pitchFamily="18" charset="0"/>
              </a:rPr>
              <a:t>1-A cell that has the ability: </a:t>
            </a:r>
          </a:p>
          <a:p>
            <a:pPr algn="l"/>
            <a:r>
              <a:rPr lang="en-US" sz="1600" dirty="0">
                <a:solidFill>
                  <a:schemeClr val="bg1">
                    <a:lumMod val="65000"/>
                  </a:schemeClr>
                </a:solidFill>
                <a:latin typeface="+mn-lt"/>
                <a:cs typeface="Times New Roman" pitchFamily="18" charset="0"/>
              </a:rPr>
              <a:t>to continuously divide and give rise to new copy of itself (self-renew)  and other specialized ( differentiated ) cells/tissues.</a:t>
            </a:r>
          </a:p>
          <a:p>
            <a:pPr algn="l"/>
            <a:r>
              <a:rPr lang="en-US" sz="1600" dirty="0">
                <a:latin typeface="+mn-lt"/>
              </a:rPr>
              <a:t> </a:t>
            </a:r>
          </a:p>
          <a:p>
            <a:pPr algn="l"/>
            <a:r>
              <a:rPr lang="en-US" sz="1600" dirty="0">
                <a:solidFill>
                  <a:schemeClr val="bg1">
                    <a:lumMod val="65000"/>
                  </a:schemeClr>
                </a:solidFill>
                <a:latin typeface="+mn-lt"/>
              </a:rPr>
              <a:t>2-Oligopotent: differentiate into only few cells such as lymphoid or myeloid stem cells </a:t>
            </a:r>
          </a:p>
          <a:p>
            <a:pPr algn="l"/>
            <a:r>
              <a:rPr lang="en-US" sz="1600" dirty="0">
                <a:solidFill>
                  <a:schemeClr val="bg1">
                    <a:lumMod val="65000"/>
                  </a:schemeClr>
                </a:solidFill>
                <a:latin typeface="+mn-lt"/>
              </a:rPr>
              <a:t>Unipotent : differentiate into only one cell type such as muscle cell   </a:t>
            </a:r>
          </a:p>
          <a:p>
            <a:endParaRPr lang="ar-SA" sz="1600" dirty="0">
              <a:latin typeface="+mn-lt"/>
            </a:endParaRPr>
          </a:p>
        </p:txBody>
      </p:sp>
      <p:sp>
        <p:nvSpPr>
          <p:cNvPr id="18" name="Text Box 2">
            <a:extLst>
              <a:ext uri="{FF2B5EF4-FFF2-40B4-BE49-F238E27FC236}">
                <a16:creationId xmlns:a16="http://schemas.microsoft.com/office/drawing/2014/main" id="{C0C28FD8-DF1A-4D1C-AB35-DDB5A09D25D3}"/>
              </a:ext>
            </a:extLst>
          </p:cNvPr>
          <p:cNvSpPr txBox="1">
            <a:spLocks noChangeArrowheads="1"/>
          </p:cNvSpPr>
          <p:nvPr/>
        </p:nvSpPr>
        <p:spPr bwMode="auto">
          <a:xfrm>
            <a:off x="6377429" y="1745841"/>
            <a:ext cx="5404651" cy="65594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400" b="1" dirty="0">
                <a:solidFill>
                  <a:schemeClr val="bg1">
                    <a:lumMod val="50000"/>
                  </a:schemeClr>
                </a:solidFill>
                <a:effectLst/>
                <a:latin typeface="Calibri" panose="020F0502020204030204" pitchFamily="34" charset="0"/>
                <a:ea typeface="Calibri" panose="020F0502020204030204" pitchFamily="34" charset="0"/>
                <a:cs typeface="Arial" panose="020B0604020202020204" pitchFamily="34" charset="0"/>
              </a:rPr>
              <a:t>Answers:</a:t>
            </a:r>
          </a:p>
          <a:p>
            <a:pPr algn="ctr">
              <a:lnSpc>
                <a:spcPct val="107000"/>
              </a:lnSpc>
              <a:spcAft>
                <a:spcPts val="800"/>
              </a:spcAft>
            </a:pPr>
            <a:r>
              <a:rPr lang="en-US" sz="1400" b="1" dirty="0">
                <a:solidFill>
                  <a:schemeClr val="bg1">
                    <a:lumMod val="50000"/>
                  </a:schemeClr>
                </a:solidFill>
                <a:effectLst/>
                <a:latin typeface="Calibri" panose="020F0502020204030204" pitchFamily="34" charset="0"/>
                <a:ea typeface="Calibri" panose="020F0502020204030204" pitchFamily="34" charset="0"/>
                <a:cs typeface="Arial" panose="020B0604020202020204" pitchFamily="34" charset="0"/>
              </a:rPr>
              <a:t>10: D,      11: D,     12: C,      13: D,     14: B,      15: D</a:t>
            </a:r>
            <a:endParaRPr lang="en-GB" sz="1100" dirty="0">
              <a:solidFill>
                <a:schemeClr val="bg1">
                  <a:lumMod val="50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06911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half" idx="1"/>
          </p:nvPr>
        </p:nvSpPr>
        <p:spPr>
          <a:xfrm>
            <a:off x="3744686" y="141875"/>
            <a:ext cx="5181600" cy="4351338"/>
          </a:xfrm>
        </p:spPr>
        <p:txBody>
          <a:bodyPr>
            <a:normAutofit/>
          </a:bodyPr>
          <a:lstStyle/>
          <a:p>
            <a:pPr marL="177800" indent="0">
              <a:spcBef>
                <a:spcPts val="600"/>
              </a:spcBef>
              <a:buNone/>
            </a:pPr>
            <a:r>
              <a:rPr lang="en-US" sz="2600" i="1" dirty="0">
                <a:solidFill>
                  <a:schemeClr val="tx1"/>
                </a:solidFill>
                <a:latin typeface="Calibri" panose="020F0502020204030204" pitchFamily="34" charset="0"/>
              </a:rPr>
              <a:t>Leaders:</a:t>
            </a:r>
            <a:endParaRPr lang="en-GB" sz="2600" i="1" dirty="0">
              <a:solidFill>
                <a:schemeClr val="tx1"/>
              </a:solidFill>
              <a:latin typeface="Calibri" panose="020F0502020204030204" pitchFamily="34" charset="0"/>
            </a:endParaRPr>
          </a:p>
          <a:p>
            <a:pPr marL="177800" indent="0">
              <a:spcBef>
                <a:spcPts val="600"/>
              </a:spcBef>
              <a:buNone/>
            </a:pPr>
            <a:r>
              <a:rPr lang="en-GB" sz="2600" dirty="0">
                <a:solidFill>
                  <a:schemeClr val="tx1"/>
                </a:solidFill>
                <a:latin typeface="Calibri" panose="020F0502020204030204" pitchFamily="34" charset="0"/>
              </a:rPr>
              <a:t>Nawaf AlKhudairy </a:t>
            </a:r>
          </a:p>
          <a:p>
            <a:pPr marL="177800" indent="0">
              <a:spcBef>
                <a:spcPts val="600"/>
              </a:spcBef>
              <a:buNone/>
            </a:pPr>
            <a:r>
              <a:rPr lang="en-GB" sz="2600" dirty="0">
                <a:solidFill>
                  <a:schemeClr val="tx1"/>
                </a:solidFill>
                <a:latin typeface="Calibri" panose="020F0502020204030204" pitchFamily="34" charset="0"/>
              </a:rPr>
              <a:t>Jawaher Abanumy</a:t>
            </a:r>
          </a:p>
          <a:p>
            <a:pPr marL="177800" indent="0">
              <a:spcBef>
                <a:spcPts val="600"/>
              </a:spcBef>
              <a:buNone/>
            </a:pPr>
            <a:endParaRPr lang="en-GB" sz="2600" dirty="0">
              <a:solidFill>
                <a:schemeClr val="tx1"/>
              </a:solidFill>
              <a:latin typeface="Calibri" panose="020F0502020204030204" pitchFamily="34" charset="0"/>
            </a:endParaRPr>
          </a:p>
        </p:txBody>
      </p:sp>
      <p:pic>
        <p:nvPicPr>
          <p:cNvPr id="10" name="Content Placeholder 9"/>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56317"/>
          <a:stretch/>
        </p:blipFill>
        <p:spPr>
          <a:xfrm>
            <a:off x="0" y="0"/>
            <a:ext cx="3744686" cy="6858000"/>
          </a:xfrm>
        </p:spPr>
      </p:pic>
      <p:grpSp>
        <p:nvGrpSpPr>
          <p:cNvPr id="12" name="Group 11">
            <a:extLst>
              <a:ext uri="{FF2B5EF4-FFF2-40B4-BE49-F238E27FC236}">
                <a16:creationId xmlns:a16="http://schemas.microsoft.com/office/drawing/2014/main" id="{2488C276-F8E0-4573-90D1-F60DDD47F6D1}"/>
              </a:ext>
            </a:extLst>
          </p:cNvPr>
          <p:cNvGrpSpPr/>
          <p:nvPr/>
        </p:nvGrpSpPr>
        <p:grpSpPr>
          <a:xfrm>
            <a:off x="4020138" y="5061376"/>
            <a:ext cx="3926752" cy="1538019"/>
            <a:chOff x="3960824" y="4605659"/>
            <a:chExt cx="3926752" cy="1538019"/>
          </a:xfrm>
        </p:grpSpPr>
        <p:grpSp>
          <p:nvGrpSpPr>
            <p:cNvPr id="16" name="Group 15">
              <a:extLst>
                <a:ext uri="{FF2B5EF4-FFF2-40B4-BE49-F238E27FC236}">
                  <a16:creationId xmlns:a16="http://schemas.microsoft.com/office/drawing/2014/main" id="{D74DC7EA-86CE-4581-988D-C07498589F47}"/>
                </a:ext>
              </a:extLst>
            </p:cNvPr>
            <p:cNvGrpSpPr/>
            <p:nvPr/>
          </p:nvGrpSpPr>
          <p:grpSpPr>
            <a:xfrm>
              <a:off x="4003978" y="4770823"/>
              <a:ext cx="3883598" cy="1372855"/>
              <a:chOff x="2927787" y="3661466"/>
              <a:chExt cx="3883598" cy="1372855"/>
            </a:xfrm>
          </p:grpSpPr>
          <p:sp>
            <p:nvSpPr>
              <p:cNvPr id="19" name="TextBox 18">
                <a:extLst>
                  <a:ext uri="{FF2B5EF4-FFF2-40B4-BE49-F238E27FC236}">
                    <a16:creationId xmlns:a16="http://schemas.microsoft.com/office/drawing/2014/main" id="{14F83296-4319-4DB2-A160-2C21C6A3F487}"/>
                  </a:ext>
                </a:extLst>
              </p:cNvPr>
              <p:cNvSpPr txBox="1"/>
              <p:nvPr/>
            </p:nvSpPr>
            <p:spPr>
              <a:xfrm>
                <a:off x="3446711" y="4153307"/>
                <a:ext cx="3364674" cy="384721"/>
              </a:xfrm>
              <a:prstGeom prst="rect">
                <a:avLst/>
              </a:prstGeom>
              <a:noFill/>
              <a:ln>
                <a:noFill/>
              </a:ln>
            </p:spPr>
            <p:txBody>
              <a:bodyPr wrap="square" rtlCol="0">
                <a:spAutoFit/>
              </a:bodyPr>
              <a:lstStyle/>
              <a:p>
                <a:r>
                  <a:rPr lang="en-US" sz="1900" i="1" dirty="0">
                    <a:solidFill>
                      <a:srgbClr val="7BBF26"/>
                    </a:solidFill>
                    <a:latin typeface="+mn-lt"/>
                  </a:rPr>
                  <a:t>anatomyteam436@gmail.com</a:t>
                </a:r>
                <a:endParaRPr lang="en-GB" sz="1900" i="1" dirty="0">
                  <a:solidFill>
                    <a:srgbClr val="7BBF26"/>
                  </a:solidFill>
                  <a:latin typeface="+mn-lt"/>
                </a:endParaRPr>
              </a:p>
            </p:txBody>
          </p:sp>
          <p:pic>
            <p:nvPicPr>
              <p:cNvPr id="20" name="Picture 2" descr="https://d30y9cdsu7xlg0.cloudfront.net/png/12462-200.png">
                <a:extLst>
                  <a:ext uri="{FF2B5EF4-FFF2-40B4-BE49-F238E27FC236}">
                    <a16:creationId xmlns:a16="http://schemas.microsoft.com/office/drawing/2014/main" id="{714438C8-4E67-4691-AA00-A9955A5FD3DB}"/>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7787" y="4113946"/>
                <a:ext cx="448054" cy="4480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mage result for twitter icon">
                <a:extLst>
                  <a:ext uri="{FF2B5EF4-FFF2-40B4-BE49-F238E27FC236}">
                    <a16:creationId xmlns:a16="http://schemas.microsoft.com/office/drawing/2014/main" id="{D5826DA3-A779-4D2E-B003-F9EB5E8EC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501" y="4623295"/>
                <a:ext cx="393116" cy="3931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BF38479-118D-496F-80F6-CC40E0940F25}"/>
                  </a:ext>
                </a:extLst>
              </p:cNvPr>
              <p:cNvSpPr txBox="1"/>
              <p:nvPr/>
            </p:nvSpPr>
            <p:spPr>
              <a:xfrm>
                <a:off x="3446711" y="4649600"/>
                <a:ext cx="3364674" cy="384721"/>
              </a:xfrm>
              <a:prstGeom prst="rect">
                <a:avLst/>
              </a:prstGeom>
              <a:noFill/>
              <a:ln>
                <a:noFill/>
              </a:ln>
            </p:spPr>
            <p:txBody>
              <a:bodyPr wrap="square" rtlCol="0">
                <a:spAutoFit/>
              </a:bodyPr>
              <a:lstStyle/>
              <a:p>
                <a:r>
                  <a:rPr lang="en-US" sz="1900" i="1" dirty="0">
                    <a:solidFill>
                      <a:srgbClr val="55ACEE"/>
                    </a:solidFill>
                    <a:latin typeface="+mn-lt"/>
                  </a:rPr>
                  <a:t>@anatomy436</a:t>
                </a:r>
                <a:endParaRPr lang="en-GB" sz="1900" i="1" dirty="0">
                  <a:solidFill>
                    <a:srgbClr val="55ACEE"/>
                  </a:solidFill>
                  <a:latin typeface="+mn-lt"/>
                </a:endParaRPr>
              </a:p>
            </p:txBody>
          </p:sp>
          <p:sp>
            <p:nvSpPr>
              <p:cNvPr id="23" name="TextBox 22">
                <a:hlinkClick r:id="rId5"/>
                <a:extLst>
                  <a:ext uri="{FF2B5EF4-FFF2-40B4-BE49-F238E27FC236}">
                    <a16:creationId xmlns:a16="http://schemas.microsoft.com/office/drawing/2014/main" id="{550C37D7-AB6B-4ECC-BDC7-A696C217F1A7}"/>
                  </a:ext>
                </a:extLst>
              </p:cNvPr>
              <p:cNvSpPr txBox="1"/>
              <p:nvPr/>
            </p:nvSpPr>
            <p:spPr>
              <a:xfrm>
                <a:off x="3446711" y="3661466"/>
                <a:ext cx="3364674" cy="384721"/>
              </a:xfrm>
              <a:prstGeom prst="rect">
                <a:avLst/>
              </a:prstGeom>
              <a:noFill/>
              <a:ln>
                <a:noFill/>
              </a:ln>
            </p:spPr>
            <p:txBody>
              <a:bodyPr wrap="square" rtlCol="0">
                <a:spAutoFit/>
              </a:bodyPr>
              <a:lstStyle/>
              <a:p>
                <a:r>
                  <a:rPr lang="en-US" sz="1900" i="1" dirty="0">
                    <a:solidFill>
                      <a:srgbClr val="4D0082"/>
                    </a:solidFill>
                    <a:latin typeface="+mn-lt"/>
                  </a:rPr>
                  <a:t>Feedback</a:t>
                </a:r>
                <a:endParaRPr lang="en-GB" sz="1900" i="1" dirty="0">
                  <a:solidFill>
                    <a:srgbClr val="4D0082"/>
                  </a:solidFill>
                  <a:latin typeface="+mn-lt"/>
                </a:endParaRPr>
              </a:p>
            </p:txBody>
          </p:sp>
        </p:grpSp>
        <p:pic>
          <p:nvPicPr>
            <p:cNvPr id="15" name="Picture 2" descr="Image result for google form icon">
              <a:hlinkClick r:id="rId5"/>
              <a:extLst>
                <a:ext uri="{FF2B5EF4-FFF2-40B4-BE49-F238E27FC236}">
                  <a16:creationId xmlns:a16="http://schemas.microsoft.com/office/drawing/2014/main" id="{D72678E9-7D91-4CE4-AEE1-840FB0786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0824" y="4605659"/>
              <a:ext cx="559076" cy="561858"/>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 Placeholder 4"/>
          <p:cNvSpPr txBox="1">
            <a:spLocks/>
          </p:cNvSpPr>
          <p:nvPr/>
        </p:nvSpPr>
        <p:spPr>
          <a:xfrm>
            <a:off x="7710880" y="5477052"/>
            <a:ext cx="3969657" cy="1338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spcBef>
                <a:spcPts val="600"/>
              </a:spcBef>
              <a:buFont typeface="Arial" panose="020B0604020202020204" pitchFamily="34" charset="0"/>
              <a:buNone/>
            </a:pPr>
            <a:r>
              <a:rPr lang="en-US" sz="1800" i="1" dirty="0">
                <a:latin typeface="Calibri" panose="020F0502020204030204" pitchFamily="34" charset="0"/>
              </a:rPr>
              <a:t>References:</a:t>
            </a:r>
            <a:endParaRPr lang="en-GB" sz="1800" i="1" dirty="0">
              <a:latin typeface="Calibri" panose="020F0502020204030204" pitchFamily="34" charset="0"/>
            </a:endParaRPr>
          </a:p>
          <a:p>
            <a:pPr marL="177800" indent="0">
              <a:spcBef>
                <a:spcPts val="600"/>
              </a:spcBef>
              <a:buFont typeface="Arial" panose="020B0604020202020204" pitchFamily="34" charset="0"/>
              <a:buNone/>
            </a:pPr>
            <a:r>
              <a:rPr lang="en-GB" sz="1800" dirty="0">
                <a:latin typeface="Calibri" panose="020F0502020204030204" pitchFamily="34" charset="0"/>
              </a:rPr>
              <a:t>1- Girls’ &amp; Boys’ Slides</a:t>
            </a:r>
          </a:p>
          <a:p>
            <a:pPr marL="177800" indent="0">
              <a:spcBef>
                <a:spcPts val="600"/>
              </a:spcBef>
              <a:buFont typeface="Arial" panose="020B0604020202020204" pitchFamily="34" charset="0"/>
              <a:buNone/>
            </a:pPr>
            <a:r>
              <a:rPr lang="en-US" sz="1800" dirty="0">
                <a:latin typeface="Calibri" panose="020F0502020204030204" pitchFamily="34" charset="0"/>
              </a:rPr>
              <a:t>2- Greys Anatomy for Students </a:t>
            </a:r>
          </a:p>
          <a:p>
            <a:pPr marL="177800" indent="0">
              <a:spcBef>
                <a:spcPts val="600"/>
              </a:spcBef>
              <a:buFont typeface="Arial" panose="020B0604020202020204" pitchFamily="34" charset="0"/>
              <a:buNone/>
            </a:pPr>
            <a:r>
              <a:rPr lang="en-US" sz="1800" dirty="0">
                <a:latin typeface="Calibri" panose="020F0502020204030204" pitchFamily="34" charset="0"/>
              </a:rPr>
              <a:t>3- TeachMeAnatomy.com</a:t>
            </a:r>
            <a:endParaRPr lang="en-GB" sz="1800" dirty="0">
              <a:latin typeface="Calibri" panose="020F0502020204030204" pitchFamily="34" charset="0"/>
            </a:endParaRPr>
          </a:p>
        </p:txBody>
      </p:sp>
      <p:sp>
        <p:nvSpPr>
          <p:cNvPr id="14" name="Text Placeholder 4">
            <a:extLst>
              <a:ext uri="{FF2B5EF4-FFF2-40B4-BE49-F238E27FC236}">
                <a16:creationId xmlns:a16="http://schemas.microsoft.com/office/drawing/2014/main" id="{671984B1-7E44-431F-955A-012A2D3A15A7}"/>
              </a:ext>
            </a:extLst>
          </p:cNvPr>
          <p:cNvSpPr txBox="1">
            <a:spLocks/>
          </p:cNvSpPr>
          <p:nvPr/>
        </p:nvSpPr>
        <p:spPr>
          <a:xfrm>
            <a:off x="7918517" y="131936"/>
            <a:ext cx="4134337" cy="6225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2600" i="1" dirty="0">
                <a:latin typeface="Calibri" panose="020F0502020204030204" pitchFamily="34" charset="0"/>
              </a:rPr>
              <a:t>Members: </a:t>
            </a:r>
          </a:p>
          <a:p>
            <a:pPr marL="0" indent="0" fontAlgn="b">
              <a:spcBef>
                <a:spcPts val="600"/>
              </a:spcBef>
              <a:buNone/>
            </a:pPr>
            <a:r>
              <a:rPr lang="en-GB" sz="2600" dirty="0" err="1"/>
              <a:t>Allulu</a:t>
            </a:r>
            <a:r>
              <a:rPr lang="en-GB" sz="2600" dirty="0"/>
              <a:t> </a:t>
            </a:r>
            <a:r>
              <a:rPr lang="en-GB" sz="2600" dirty="0" err="1"/>
              <a:t>Alsulayhim</a:t>
            </a:r>
            <a:r>
              <a:rPr lang="en-GB" sz="2600" dirty="0"/>
              <a:t> </a:t>
            </a:r>
          </a:p>
          <a:p>
            <a:pPr marL="0" indent="0" fontAlgn="b">
              <a:spcBef>
                <a:spcPts val="600"/>
              </a:spcBef>
              <a:buNone/>
            </a:pPr>
            <a:r>
              <a:rPr lang="en-GB" sz="2600" dirty="0" err="1"/>
              <a:t>Ashwaq</a:t>
            </a:r>
            <a:r>
              <a:rPr lang="en-GB" sz="2600" dirty="0"/>
              <a:t> </a:t>
            </a:r>
            <a:r>
              <a:rPr lang="en-GB" sz="2600" dirty="0" err="1"/>
              <a:t>Almajed</a:t>
            </a:r>
            <a:endParaRPr lang="en-GB" sz="2600" dirty="0"/>
          </a:p>
          <a:p>
            <a:pPr marL="0" indent="0" fontAlgn="b">
              <a:spcBef>
                <a:spcPts val="600"/>
              </a:spcBef>
              <a:buNone/>
            </a:pPr>
            <a:r>
              <a:rPr lang="en-GB" sz="2600" dirty="0" err="1"/>
              <a:t>Ameera</a:t>
            </a:r>
            <a:r>
              <a:rPr lang="en-GB" sz="2600" dirty="0"/>
              <a:t> </a:t>
            </a:r>
            <a:r>
              <a:rPr lang="en-GB" sz="2600" dirty="0" err="1"/>
              <a:t>Niazi</a:t>
            </a:r>
            <a:endParaRPr lang="en-GB" sz="2600" dirty="0"/>
          </a:p>
          <a:p>
            <a:pPr marL="0" indent="0" fontAlgn="b">
              <a:spcBef>
                <a:spcPts val="600"/>
              </a:spcBef>
              <a:buNone/>
            </a:pPr>
            <a:r>
              <a:rPr lang="en-GB" sz="2600" dirty="0"/>
              <a:t>Dania </a:t>
            </a:r>
            <a:r>
              <a:rPr lang="en-GB" sz="2600" dirty="0" err="1"/>
              <a:t>Alkelabi</a:t>
            </a:r>
            <a:endParaRPr lang="en-GB" sz="2600" dirty="0"/>
          </a:p>
          <a:p>
            <a:pPr marL="0" indent="0" fontAlgn="b">
              <a:spcBef>
                <a:spcPts val="600"/>
              </a:spcBef>
              <a:buNone/>
            </a:pPr>
            <a:r>
              <a:rPr lang="en-GB" sz="2600" dirty="0" err="1"/>
              <a:t>Do'aa</a:t>
            </a:r>
            <a:r>
              <a:rPr lang="en-GB" sz="2600" dirty="0"/>
              <a:t> </a:t>
            </a:r>
            <a:r>
              <a:rPr lang="en-GB" sz="2600" dirty="0" err="1"/>
              <a:t>abdulfattah</a:t>
            </a:r>
            <a:r>
              <a:rPr lang="en-GB" sz="2600" dirty="0"/>
              <a:t> </a:t>
            </a:r>
          </a:p>
          <a:p>
            <a:pPr marL="0" indent="0" fontAlgn="t">
              <a:spcBef>
                <a:spcPts val="600"/>
              </a:spcBef>
              <a:buNone/>
            </a:pPr>
            <a:r>
              <a:rPr lang="en-GB" sz="2600" dirty="0" err="1"/>
              <a:t>Ghaida</a:t>
            </a:r>
            <a:r>
              <a:rPr lang="en-GB" sz="2600" dirty="0"/>
              <a:t> </a:t>
            </a:r>
            <a:r>
              <a:rPr lang="en-GB" sz="2600" dirty="0" err="1"/>
              <a:t>Alsaeed</a:t>
            </a:r>
          </a:p>
          <a:p>
            <a:pPr marL="0" indent="0" fontAlgn="t">
              <a:spcBef>
                <a:spcPts val="600"/>
              </a:spcBef>
              <a:buNone/>
            </a:pPr>
            <a:r>
              <a:rPr lang="en-GB" sz="2600" dirty="0"/>
              <a:t>Nada </a:t>
            </a:r>
            <a:r>
              <a:rPr lang="en-GB" sz="2600" dirty="0" err="1"/>
              <a:t>Aldakheel</a:t>
            </a:r>
            <a:endParaRPr lang="en-GB" sz="2600" dirty="0"/>
          </a:p>
          <a:p>
            <a:pPr marL="0" indent="0" fontAlgn="t">
              <a:spcBef>
                <a:spcPts val="600"/>
              </a:spcBef>
              <a:buNone/>
            </a:pPr>
            <a:r>
              <a:rPr lang="en-GB" sz="2600" dirty="0" err="1"/>
              <a:t>Nourah</a:t>
            </a:r>
            <a:r>
              <a:rPr lang="en-GB" sz="2600" dirty="0"/>
              <a:t> Al </a:t>
            </a:r>
            <a:r>
              <a:rPr lang="en-GB" sz="2600" dirty="0" err="1"/>
              <a:t>Hogail</a:t>
            </a:r>
            <a:endParaRPr lang="en-GB" sz="2600" dirty="0"/>
          </a:p>
          <a:p>
            <a:pPr marL="0" indent="0" fontAlgn="t">
              <a:spcBef>
                <a:spcPts val="600"/>
              </a:spcBef>
              <a:buNone/>
            </a:pPr>
            <a:r>
              <a:rPr lang="en-GB" sz="2600" dirty="0" err="1"/>
              <a:t>Nouf</a:t>
            </a:r>
            <a:r>
              <a:rPr lang="en-GB" sz="2600" dirty="0"/>
              <a:t> </a:t>
            </a:r>
            <a:r>
              <a:rPr lang="en-GB" sz="2600" dirty="0" err="1"/>
              <a:t>Aloqaili</a:t>
            </a:r>
            <a:endParaRPr lang="en-GB" sz="2600" dirty="0"/>
          </a:p>
          <a:p>
            <a:pPr marL="0" indent="0" fontAlgn="t">
              <a:spcBef>
                <a:spcPts val="600"/>
              </a:spcBef>
              <a:buNone/>
            </a:pPr>
            <a:r>
              <a:rPr lang="en-GB" sz="2600" dirty="0" err="1">
                <a:latin typeface="Calibri" panose="020F0502020204030204" pitchFamily="34" charset="0"/>
              </a:rPr>
              <a:t>Muneerah</a:t>
            </a:r>
            <a:r>
              <a:rPr lang="en-GB" sz="2600" dirty="0">
                <a:latin typeface="Calibri" panose="020F0502020204030204" pitchFamily="34" charset="0"/>
              </a:rPr>
              <a:t> </a:t>
            </a:r>
            <a:r>
              <a:rPr lang="en-GB" sz="2600" dirty="0" err="1">
                <a:latin typeface="Calibri" panose="020F0502020204030204" pitchFamily="34" charset="0"/>
              </a:rPr>
              <a:t>Alzayed</a:t>
            </a:r>
            <a:r>
              <a:rPr lang="en-GB" sz="2600" dirty="0">
                <a:latin typeface="Calibri" panose="020F0502020204030204" pitchFamily="34" charset="0"/>
              </a:rPr>
              <a:t> </a:t>
            </a:r>
          </a:p>
          <a:p>
            <a:pPr marL="0" indent="0" fontAlgn="t">
              <a:spcBef>
                <a:spcPts val="600"/>
              </a:spcBef>
              <a:buNone/>
            </a:pPr>
            <a:r>
              <a:rPr lang="en-GB" sz="2600" dirty="0">
                <a:latin typeface="Calibri" panose="020F0502020204030204" pitchFamily="34" charset="0"/>
              </a:rPr>
              <a:t>Sarah </a:t>
            </a:r>
            <a:r>
              <a:rPr lang="en-GB" sz="2600" dirty="0" err="1">
                <a:latin typeface="Calibri" panose="020F0502020204030204" pitchFamily="34" charset="0"/>
              </a:rPr>
              <a:t>Alshamrani</a:t>
            </a:r>
            <a:r>
              <a:rPr lang="en-GB" sz="2600" dirty="0">
                <a:latin typeface="Calibri" panose="020F0502020204030204" pitchFamily="34" charset="0"/>
              </a:rPr>
              <a:t> </a:t>
            </a:r>
            <a:r>
              <a:rPr lang="en-US" sz="2600" i="1" dirty="0">
                <a:latin typeface="Calibri" panose="020F0502020204030204" pitchFamily="34" charset="0"/>
              </a:rPr>
              <a:t> </a:t>
            </a:r>
          </a:p>
        </p:txBody>
      </p:sp>
    </p:spTree>
    <p:extLst>
      <p:ext uri="{BB962C8B-B14F-4D97-AF65-F5344CB8AC3E}">
        <p14:creationId xmlns:p14="http://schemas.microsoft.com/office/powerpoint/2010/main" val="2002692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55E4-3C36-4A82-A3CA-7C3AD7A62CEC}"/>
              </a:ext>
            </a:extLst>
          </p:cNvPr>
          <p:cNvSpPr>
            <a:spLocks noGrp="1"/>
          </p:cNvSpPr>
          <p:nvPr>
            <p:ph type="title"/>
          </p:nvPr>
        </p:nvSpPr>
        <p:spPr>
          <a:xfrm>
            <a:off x="838200" y="365125"/>
            <a:ext cx="10515600" cy="847449"/>
          </a:xfrm>
        </p:spPr>
        <p:txBody>
          <a:bodyPr>
            <a:normAutofit/>
          </a:bodyPr>
          <a:lstStyle/>
          <a:p>
            <a:r>
              <a:rPr lang="en-GB" sz="3600" b="1" dirty="0"/>
              <a:t>Stem Cells: Introduction</a:t>
            </a:r>
          </a:p>
        </p:txBody>
      </p:sp>
      <p:pic>
        <p:nvPicPr>
          <p:cNvPr id="4" name="Picture 3">
            <a:extLst>
              <a:ext uri="{FF2B5EF4-FFF2-40B4-BE49-F238E27FC236}">
                <a16:creationId xmlns:a16="http://schemas.microsoft.com/office/drawing/2014/main" id="{AF605DD0-D823-4550-8132-D7B8C4F62DEB}"/>
              </a:ext>
            </a:extLst>
          </p:cNvPr>
          <p:cNvPicPr>
            <a:picLocks noChangeAspect="1"/>
          </p:cNvPicPr>
          <p:nvPr/>
        </p:nvPicPr>
        <p:blipFill>
          <a:blip r:embed="rId2"/>
          <a:stretch>
            <a:fillRect/>
          </a:stretch>
        </p:blipFill>
        <p:spPr>
          <a:xfrm>
            <a:off x="897557" y="1212574"/>
            <a:ext cx="4539147" cy="2974401"/>
          </a:xfrm>
          <a:prstGeom prst="rect">
            <a:avLst/>
          </a:prstGeom>
        </p:spPr>
      </p:pic>
      <p:pic>
        <p:nvPicPr>
          <p:cNvPr id="5" name="Picture 4">
            <a:extLst>
              <a:ext uri="{FF2B5EF4-FFF2-40B4-BE49-F238E27FC236}">
                <a16:creationId xmlns:a16="http://schemas.microsoft.com/office/drawing/2014/main" id="{5673E02B-4A05-4743-ACA9-23657785E6E2}"/>
              </a:ext>
            </a:extLst>
          </p:cNvPr>
          <p:cNvPicPr>
            <a:picLocks noChangeAspect="1"/>
          </p:cNvPicPr>
          <p:nvPr/>
        </p:nvPicPr>
        <p:blipFill rotWithShape="1">
          <a:blip r:embed="rId3"/>
          <a:srcRect t="31413" b="33761"/>
          <a:stretch/>
        </p:blipFill>
        <p:spPr>
          <a:xfrm>
            <a:off x="1176942" y="5325129"/>
            <a:ext cx="3353080" cy="1167746"/>
          </a:xfrm>
          <a:prstGeom prst="rect">
            <a:avLst/>
          </a:prstGeom>
        </p:spPr>
      </p:pic>
      <p:sp>
        <p:nvSpPr>
          <p:cNvPr id="6" name="TextBox 5">
            <a:extLst>
              <a:ext uri="{FF2B5EF4-FFF2-40B4-BE49-F238E27FC236}">
                <a16:creationId xmlns:a16="http://schemas.microsoft.com/office/drawing/2014/main" id="{80BBBDF5-0053-4DEA-8D76-7F80629D5363}"/>
              </a:ext>
            </a:extLst>
          </p:cNvPr>
          <p:cNvSpPr txBox="1"/>
          <p:nvPr/>
        </p:nvSpPr>
        <p:spPr>
          <a:xfrm>
            <a:off x="805070" y="4186975"/>
            <a:ext cx="4631634" cy="1200329"/>
          </a:xfrm>
          <a:prstGeom prst="rect">
            <a:avLst/>
          </a:prstGeom>
          <a:noFill/>
        </p:spPr>
        <p:txBody>
          <a:bodyPr wrap="square" rtlCol="0">
            <a:spAutoFit/>
          </a:bodyPr>
          <a:lstStyle/>
          <a:p>
            <a:r>
              <a:rPr lang="en-GB" sz="1800" dirty="0">
                <a:solidFill>
                  <a:srgbClr val="92D050"/>
                </a:solidFill>
                <a:latin typeface="+mn-lt"/>
              </a:rPr>
              <a:t>When we hear stem cells all these words come to mind but in fact the </a:t>
            </a:r>
            <a:r>
              <a:rPr lang="en-GB" sz="1800" b="1" dirty="0">
                <a:solidFill>
                  <a:srgbClr val="92D050"/>
                </a:solidFill>
                <a:latin typeface="+mn-lt"/>
              </a:rPr>
              <a:t>main goal </a:t>
            </a:r>
            <a:r>
              <a:rPr lang="en-GB" sz="1800" dirty="0">
                <a:solidFill>
                  <a:srgbClr val="92D050"/>
                </a:solidFill>
                <a:latin typeface="+mn-lt"/>
              </a:rPr>
              <a:t>of stem cell is to provide a cure and regenerate cells which couldn’t regenerate</a:t>
            </a:r>
          </a:p>
        </p:txBody>
      </p:sp>
      <p:cxnSp>
        <p:nvCxnSpPr>
          <p:cNvPr id="8" name="Straight Arrow Connector 7">
            <a:extLst>
              <a:ext uri="{FF2B5EF4-FFF2-40B4-BE49-F238E27FC236}">
                <a16:creationId xmlns:a16="http://schemas.microsoft.com/office/drawing/2014/main" id="{77A02620-CEEE-4F89-8702-A8DA01215CB4}"/>
              </a:ext>
            </a:extLst>
          </p:cNvPr>
          <p:cNvCxnSpPr>
            <a:cxnSpLocks/>
          </p:cNvCxnSpPr>
          <p:nvPr/>
        </p:nvCxnSpPr>
        <p:spPr>
          <a:xfrm flipH="1" flipV="1">
            <a:off x="2405270" y="3901834"/>
            <a:ext cx="1308513" cy="404965"/>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5E36381-C853-4152-9FA9-4EC8BDBB9416}"/>
              </a:ext>
            </a:extLst>
          </p:cNvPr>
          <p:cNvCxnSpPr>
            <a:cxnSpLocks/>
          </p:cNvCxnSpPr>
          <p:nvPr/>
        </p:nvCxnSpPr>
        <p:spPr>
          <a:xfrm flipH="1">
            <a:off x="2990567" y="5007405"/>
            <a:ext cx="304384" cy="55129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http://www.placidway.com/images/article_images/1323370824_stem%20cell%20stc%20tree.jpg">
            <a:extLst>
              <a:ext uri="{FF2B5EF4-FFF2-40B4-BE49-F238E27FC236}">
                <a16:creationId xmlns:a16="http://schemas.microsoft.com/office/drawing/2014/main" id="{059FECC8-FE26-4910-8501-4D1B86D82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3732" y="1077081"/>
            <a:ext cx="3403067" cy="343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5E96932-2638-4EC2-89FB-6B20E9C726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8371" y="1304394"/>
            <a:ext cx="2646031" cy="320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0E96DD4D-2E84-48D3-BC6B-9F2317A591BB}"/>
              </a:ext>
            </a:extLst>
          </p:cNvPr>
          <p:cNvCxnSpPr/>
          <p:nvPr/>
        </p:nvCxnSpPr>
        <p:spPr>
          <a:xfrm>
            <a:off x="5564405" y="1206420"/>
            <a:ext cx="0" cy="533494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A744FCD-20D7-4912-8D91-8D3BCCF9D80C}"/>
              </a:ext>
            </a:extLst>
          </p:cNvPr>
          <p:cNvSpPr txBox="1"/>
          <p:nvPr/>
        </p:nvSpPr>
        <p:spPr>
          <a:xfrm>
            <a:off x="5883423" y="4830369"/>
            <a:ext cx="6151189" cy="1477328"/>
          </a:xfrm>
          <a:prstGeom prst="rect">
            <a:avLst/>
          </a:prstGeom>
          <a:noFill/>
        </p:spPr>
        <p:txBody>
          <a:bodyPr wrap="square" rtlCol="0">
            <a:spAutoFit/>
          </a:bodyPr>
          <a:lstStyle/>
          <a:p>
            <a:r>
              <a:rPr lang="en-GB" sz="1800" dirty="0">
                <a:solidFill>
                  <a:srgbClr val="92D050"/>
                </a:solidFill>
                <a:latin typeface="+mn-lt"/>
              </a:rPr>
              <a:t>Here we can compare the stem cells to the roots of the plants. The root gives the stem which can give leaves and flowers, and in the same way stem cells can differentiate depending on the micro-environment factors into more than 200 types of cells, example muscle, nerve, blood, etc.</a:t>
            </a:r>
          </a:p>
        </p:txBody>
      </p:sp>
      <p:sp>
        <p:nvSpPr>
          <p:cNvPr id="21" name="TextBox 20">
            <a:extLst>
              <a:ext uri="{FF2B5EF4-FFF2-40B4-BE49-F238E27FC236}">
                <a16:creationId xmlns:a16="http://schemas.microsoft.com/office/drawing/2014/main" id="{420B721D-7E16-48C0-BD0C-5D095296CC33}"/>
              </a:ext>
            </a:extLst>
          </p:cNvPr>
          <p:cNvSpPr txBox="1"/>
          <p:nvPr/>
        </p:nvSpPr>
        <p:spPr>
          <a:xfrm>
            <a:off x="9705129" y="273305"/>
            <a:ext cx="2329484" cy="369332"/>
          </a:xfrm>
          <a:prstGeom prst="rect">
            <a:avLst/>
          </a:prstGeom>
          <a:noFill/>
          <a:ln w="38100">
            <a:solidFill>
              <a:srgbClr val="ECB2D9"/>
            </a:solidFill>
          </a:ln>
        </p:spPr>
        <p:txBody>
          <a:bodyPr wrap="none" rtlCol="0">
            <a:spAutoFit/>
          </a:bodyPr>
          <a:lstStyle/>
          <a:p>
            <a:r>
              <a:rPr lang="en-US" sz="1800" i="1" dirty="0">
                <a:latin typeface="+mn-lt"/>
              </a:rPr>
              <a:t>Only on the girls’ slides</a:t>
            </a:r>
            <a:endParaRPr lang="en-GB" sz="1800" i="1" dirty="0">
              <a:latin typeface="+mn-lt"/>
            </a:endParaRPr>
          </a:p>
        </p:txBody>
      </p:sp>
    </p:spTree>
    <p:extLst>
      <p:ext uri="{BB962C8B-B14F-4D97-AF65-F5344CB8AC3E}">
        <p14:creationId xmlns:p14="http://schemas.microsoft.com/office/powerpoint/2010/main" val="3518340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69A88B-3D8D-4494-9C8F-2096A490969A}"/>
              </a:ext>
            </a:extLst>
          </p:cNvPr>
          <p:cNvSpPr>
            <a:spLocks noGrp="1"/>
          </p:cNvSpPr>
          <p:nvPr>
            <p:ph idx="1"/>
          </p:nvPr>
        </p:nvSpPr>
        <p:spPr>
          <a:xfrm>
            <a:off x="711200" y="1112664"/>
            <a:ext cx="7961745" cy="4011318"/>
          </a:xfrm>
        </p:spPr>
        <p:txBody>
          <a:bodyPr>
            <a:normAutofit/>
          </a:bodyPr>
          <a:lstStyle/>
          <a:p>
            <a:pPr marL="0" indent="0">
              <a:buNone/>
            </a:pPr>
            <a:r>
              <a:rPr lang="en-GB" sz="2400" i="1" dirty="0"/>
              <a:t>Definition</a:t>
            </a:r>
            <a:endParaRPr lang="en-GB" sz="2000" i="1" dirty="0"/>
          </a:p>
          <a:p>
            <a:pPr marL="357188" indent="-268288">
              <a:buFont typeface="Courier New" panose="02070309020205020404" pitchFamily="49" charset="0"/>
              <a:buChar char="o"/>
            </a:pPr>
            <a:r>
              <a:rPr lang="en-US" sz="2000" dirty="0">
                <a:cs typeface="Times New Roman" pitchFamily="18" charset="0"/>
              </a:rPr>
              <a:t>A cell that has the ability: </a:t>
            </a:r>
          </a:p>
          <a:p>
            <a:pPr marL="625475" indent="-252413"/>
            <a:r>
              <a:rPr lang="en-US" sz="2000" dirty="0">
                <a:cs typeface="Times New Roman" pitchFamily="18" charset="0"/>
              </a:rPr>
              <a:t>to continuously divide and give rise to new copy of itself (self-renew)  </a:t>
            </a:r>
          </a:p>
          <a:p>
            <a:pPr marL="625475" indent="-252413"/>
            <a:r>
              <a:rPr lang="en-US" sz="2000" dirty="0">
                <a:cs typeface="Times New Roman" pitchFamily="18" charset="0"/>
              </a:rPr>
              <a:t>and other specialized ( differentiated ) cells/tissues.  </a:t>
            </a:r>
          </a:p>
          <a:p>
            <a:pPr marL="357188" indent="-268288">
              <a:buFont typeface="Courier New" panose="02070309020205020404" pitchFamily="49" charset="0"/>
              <a:buChar char="o"/>
            </a:pPr>
            <a:r>
              <a:rPr lang="en-US" sz="2000" dirty="0">
                <a:cs typeface="Times New Roman" pitchFamily="18" charset="0"/>
              </a:rPr>
              <a:t>Stem cells divide to new cell that has the potential to either remain a stem cell or  become another type of cell with a more specialized function as cells of the </a:t>
            </a:r>
            <a:r>
              <a:rPr lang="en-US" sz="2000" b="1" dirty="0">
                <a:cs typeface="Times New Roman" pitchFamily="18" charset="0"/>
              </a:rPr>
              <a:t>blood</a:t>
            </a:r>
            <a:r>
              <a:rPr lang="en-US" sz="2000" dirty="0">
                <a:cs typeface="Times New Roman" pitchFamily="18" charset="0"/>
              </a:rPr>
              <a:t>, </a:t>
            </a:r>
            <a:r>
              <a:rPr lang="en-US" sz="2000" b="1" dirty="0">
                <a:cs typeface="Times New Roman" pitchFamily="18" charset="0"/>
              </a:rPr>
              <a:t>heart</a:t>
            </a:r>
            <a:r>
              <a:rPr lang="en-US" sz="2000" dirty="0">
                <a:cs typeface="Times New Roman" pitchFamily="18" charset="0"/>
              </a:rPr>
              <a:t>, </a:t>
            </a:r>
            <a:r>
              <a:rPr lang="en-US" sz="2000" b="1" dirty="0">
                <a:cs typeface="Times New Roman" pitchFamily="18" charset="0"/>
              </a:rPr>
              <a:t>bones</a:t>
            </a:r>
            <a:r>
              <a:rPr lang="en-US" sz="2000" dirty="0">
                <a:cs typeface="Times New Roman" pitchFamily="18" charset="0"/>
              </a:rPr>
              <a:t>, </a:t>
            </a:r>
            <a:r>
              <a:rPr lang="en-US" sz="2000" b="1" dirty="0">
                <a:cs typeface="Times New Roman" pitchFamily="18" charset="0"/>
              </a:rPr>
              <a:t>skin</a:t>
            </a:r>
            <a:r>
              <a:rPr lang="en-US" sz="2000" dirty="0">
                <a:cs typeface="Times New Roman" pitchFamily="18" charset="0"/>
              </a:rPr>
              <a:t>, </a:t>
            </a:r>
            <a:r>
              <a:rPr lang="en-US" sz="2000" b="1" dirty="0">
                <a:cs typeface="Times New Roman" pitchFamily="18" charset="0"/>
              </a:rPr>
              <a:t>muscles</a:t>
            </a:r>
            <a:r>
              <a:rPr lang="en-US" sz="2000" dirty="0">
                <a:cs typeface="Times New Roman" pitchFamily="18" charset="0"/>
              </a:rPr>
              <a:t>, </a:t>
            </a:r>
            <a:r>
              <a:rPr lang="en-US" sz="2000" b="1" dirty="0">
                <a:cs typeface="Times New Roman" pitchFamily="18" charset="0"/>
              </a:rPr>
              <a:t>brain</a:t>
            </a:r>
            <a:r>
              <a:rPr lang="en-US" sz="2000" dirty="0">
                <a:cs typeface="Times New Roman" pitchFamily="18" charset="0"/>
              </a:rPr>
              <a:t> </a:t>
            </a:r>
            <a:r>
              <a:rPr lang="en-US" sz="2000" dirty="0" err="1">
                <a:cs typeface="Times New Roman" pitchFamily="18" charset="0"/>
              </a:rPr>
              <a:t>etc</a:t>
            </a:r>
            <a:r>
              <a:rPr lang="en-US" sz="2000" dirty="0">
                <a:cs typeface="Times New Roman" pitchFamily="18" charset="0"/>
              </a:rPr>
              <a:t>, serving as a sort of repair system for the body.</a:t>
            </a:r>
          </a:p>
          <a:p>
            <a:pPr marL="357188" indent="-268288">
              <a:buFont typeface="Courier New" panose="02070309020205020404" pitchFamily="49" charset="0"/>
              <a:buChar char="o"/>
            </a:pPr>
            <a:r>
              <a:rPr lang="en-US" sz="2000" dirty="0">
                <a:cs typeface="Arial" charset="0"/>
              </a:rPr>
              <a:t>Main function within the body:</a:t>
            </a:r>
          </a:p>
          <a:p>
            <a:pPr marL="625475" indent="-268288"/>
            <a:r>
              <a:rPr lang="en-US" sz="2000" dirty="0"/>
              <a:t>Continuous Repair of defective cell types and regeneration of tissues.</a:t>
            </a:r>
          </a:p>
        </p:txBody>
      </p:sp>
      <p:sp>
        <p:nvSpPr>
          <p:cNvPr id="4" name="Title 1">
            <a:extLst>
              <a:ext uri="{FF2B5EF4-FFF2-40B4-BE49-F238E27FC236}">
                <a16:creationId xmlns:a16="http://schemas.microsoft.com/office/drawing/2014/main" id="{C3A894B6-97F7-4CF1-BE59-55085718CBD0}"/>
              </a:ext>
            </a:extLst>
          </p:cNvPr>
          <p:cNvSpPr>
            <a:spLocks noGrp="1"/>
          </p:cNvSpPr>
          <p:nvPr>
            <p:ph type="title"/>
          </p:nvPr>
        </p:nvSpPr>
        <p:spPr>
          <a:xfrm>
            <a:off x="711200" y="322018"/>
            <a:ext cx="10515600" cy="847449"/>
          </a:xfrm>
        </p:spPr>
        <p:txBody>
          <a:bodyPr>
            <a:normAutofit/>
          </a:bodyPr>
          <a:lstStyle/>
          <a:p>
            <a:r>
              <a:rPr lang="en-GB" sz="3600" b="1" dirty="0"/>
              <a:t>Stem Cells</a:t>
            </a:r>
          </a:p>
        </p:txBody>
      </p:sp>
      <p:cxnSp>
        <p:nvCxnSpPr>
          <p:cNvPr id="22" name="Straight Connector 21">
            <a:extLst>
              <a:ext uri="{FF2B5EF4-FFF2-40B4-BE49-F238E27FC236}">
                <a16:creationId xmlns:a16="http://schemas.microsoft.com/office/drawing/2014/main" id="{66A515A4-68A3-482B-ACF1-11D4195B4C88}"/>
              </a:ext>
            </a:extLst>
          </p:cNvPr>
          <p:cNvCxnSpPr>
            <a:cxnSpLocks/>
          </p:cNvCxnSpPr>
          <p:nvPr/>
        </p:nvCxnSpPr>
        <p:spPr>
          <a:xfrm>
            <a:off x="7315138" y="2251461"/>
            <a:ext cx="112147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651212-42C7-467C-A8A9-19347576C071}"/>
              </a:ext>
            </a:extLst>
          </p:cNvPr>
          <p:cNvCxnSpPr>
            <a:cxnSpLocks/>
          </p:cNvCxnSpPr>
          <p:nvPr/>
        </p:nvCxnSpPr>
        <p:spPr>
          <a:xfrm>
            <a:off x="3826503" y="2653009"/>
            <a:ext cx="1404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34774B3-49C8-487D-BF5A-FA8995270F64}"/>
              </a:ext>
            </a:extLst>
          </p:cNvPr>
          <p:cNvGrpSpPr/>
          <p:nvPr/>
        </p:nvGrpSpPr>
        <p:grpSpPr>
          <a:xfrm>
            <a:off x="8672945" y="719275"/>
            <a:ext cx="3519055" cy="2096010"/>
            <a:chOff x="8672945" y="719275"/>
            <a:chExt cx="3519055" cy="2096010"/>
          </a:xfrm>
        </p:grpSpPr>
        <p:grpSp>
          <p:nvGrpSpPr>
            <p:cNvPr id="6" name="Group 5">
              <a:extLst>
                <a:ext uri="{FF2B5EF4-FFF2-40B4-BE49-F238E27FC236}">
                  <a16:creationId xmlns:a16="http://schemas.microsoft.com/office/drawing/2014/main" id="{41B0452D-7A49-411B-A4CF-8578F714319E}"/>
                </a:ext>
              </a:extLst>
            </p:cNvPr>
            <p:cNvGrpSpPr>
              <a:grpSpLocks/>
            </p:cNvGrpSpPr>
            <p:nvPr/>
          </p:nvGrpSpPr>
          <p:grpSpPr bwMode="auto">
            <a:xfrm>
              <a:off x="8672945" y="719275"/>
              <a:ext cx="3519055" cy="2096010"/>
              <a:chOff x="1785938" y="2071687"/>
              <a:chExt cx="5572125" cy="3918168"/>
            </a:xfrm>
          </p:grpSpPr>
          <p:pic>
            <p:nvPicPr>
              <p:cNvPr id="7" name="Picture 6">
                <a:extLst>
                  <a:ext uri="{FF2B5EF4-FFF2-40B4-BE49-F238E27FC236}">
                    <a16:creationId xmlns:a16="http://schemas.microsoft.com/office/drawing/2014/main" id="{FDFC1780-143F-4741-9EFD-169E77D93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2071687"/>
                <a:ext cx="5572125"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30488AC-20B3-46B3-A669-79D404B81DC9}"/>
                  </a:ext>
                </a:extLst>
              </p:cNvPr>
              <p:cNvSpPr txBox="1">
                <a:spLocks noChangeArrowheads="1"/>
              </p:cNvSpPr>
              <p:nvPr/>
            </p:nvSpPr>
            <p:spPr bwMode="auto">
              <a:xfrm>
                <a:off x="1969266" y="4162483"/>
                <a:ext cx="1953643" cy="632874"/>
              </a:xfrm>
              <a:prstGeom prst="rect">
                <a:avLst/>
              </a:prstGeom>
              <a:noFill/>
              <a:ln w="9525">
                <a:noFill/>
                <a:miter lim="800000"/>
                <a:headEnd/>
                <a:tailEnd/>
              </a:ln>
            </p:spPr>
            <p:txBody>
              <a:bodyPr wrap="square">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defRPr/>
                </a:pPr>
                <a:r>
                  <a:rPr lang="en-US" sz="1600" dirty="0">
                    <a:latin typeface="+mj-lt"/>
                  </a:rPr>
                  <a:t>A stem cell</a:t>
                </a:r>
                <a:endParaRPr lang="ar-SA" sz="1600" dirty="0">
                  <a:latin typeface="+mj-lt"/>
                </a:endParaRPr>
              </a:p>
            </p:txBody>
          </p:sp>
          <p:sp>
            <p:nvSpPr>
              <p:cNvPr id="9" name="TextBox 8">
                <a:extLst>
                  <a:ext uri="{FF2B5EF4-FFF2-40B4-BE49-F238E27FC236}">
                    <a16:creationId xmlns:a16="http://schemas.microsoft.com/office/drawing/2014/main" id="{67C068ED-52BB-43C0-B9E3-328BBF6BFCE3}"/>
                  </a:ext>
                </a:extLst>
              </p:cNvPr>
              <p:cNvSpPr txBox="1">
                <a:spLocks noChangeArrowheads="1"/>
              </p:cNvSpPr>
              <p:nvPr/>
            </p:nvSpPr>
            <p:spPr bwMode="auto">
              <a:xfrm>
                <a:off x="5286806" y="2285174"/>
                <a:ext cx="1642904" cy="1093147"/>
              </a:xfrm>
              <a:prstGeom prst="rect">
                <a:avLst/>
              </a:prstGeom>
              <a:solidFill>
                <a:schemeClr val="bg1"/>
              </a:solidFill>
              <a:ln w="9525">
                <a:noFill/>
                <a:miter lim="800000"/>
                <a:headEnd/>
                <a:tailEnd/>
              </a:ln>
            </p:spPr>
            <p:txBody>
              <a:bodyP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defRPr/>
                </a:pPr>
                <a:r>
                  <a:rPr lang="en-US" sz="1600" dirty="0">
                    <a:latin typeface="+mn-lt"/>
                  </a:rPr>
                  <a:t>Self-renewal</a:t>
                </a:r>
                <a:endParaRPr lang="ar-SA" sz="1600" dirty="0">
                  <a:latin typeface="+mn-lt"/>
                </a:endParaRPr>
              </a:p>
            </p:txBody>
          </p:sp>
          <p:sp>
            <p:nvSpPr>
              <p:cNvPr id="10" name="TextBox 9">
                <a:extLst>
                  <a:ext uri="{FF2B5EF4-FFF2-40B4-BE49-F238E27FC236}">
                    <a16:creationId xmlns:a16="http://schemas.microsoft.com/office/drawing/2014/main" id="{25AE667E-E2EA-4E6F-ABD6-597AE9E6C6AA}"/>
                  </a:ext>
                </a:extLst>
              </p:cNvPr>
              <p:cNvSpPr txBox="1">
                <a:spLocks noChangeArrowheads="1"/>
              </p:cNvSpPr>
              <p:nvPr/>
            </p:nvSpPr>
            <p:spPr bwMode="auto">
              <a:xfrm>
                <a:off x="3643900" y="5356980"/>
                <a:ext cx="2386945" cy="632875"/>
              </a:xfrm>
              <a:prstGeom prst="rect">
                <a:avLst/>
              </a:prstGeom>
              <a:noFill/>
              <a:ln w="9525">
                <a:noFill/>
                <a:miter lim="800000"/>
                <a:headEnd/>
                <a:tailEnd/>
              </a:ln>
            </p:spPr>
            <p:txBody>
              <a:bodyPr wrap="square">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defRPr/>
                </a:pPr>
                <a:r>
                  <a:rPr lang="en-US" sz="1600" dirty="0">
                    <a:latin typeface="+mn-lt"/>
                  </a:rPr>
                  <a:t>Differentiation</a:t>
                </a:r>
                <a:endParaRPr lang="ar-SA" sz="1600" dirty="0">
                  <a:latin typeface="+mn-lt"/>
                </a:endParaRPr>
              </a:p>
            </p:txBody>
          </p:sp>
        </p:grpSp>
        <p:sp>
          <p:nvSpPr>
            <p:cNvPr id="25" name="Rectangle 24">
              <a:extLst>
                <a:ext uri="{FF2B5EF4-FFF2-40B4-BE49-F238E27FC236}">
                  <a16:creationId xmlns:a16="http://schemas.microsoft.com/office/drawing/2014/main" id="{354362A9-2459-4D11-B910-DC82ED8C4DC4}"/>
                </a:ext>
              </a:extLst>
            </p:cNvPr>
            <p:cNvSpPr/>
            <p:nvPr/>
          </p:nvSpPr>
          <p:spPr>
            <a:xfrm>
              <a:off x="10883905" y="833479"/>
              <a:ext cx="884025" cy="58477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2EAEF96-E525-4652-A2EB-DF0CA3532EC4}"/>
                </a:ext>
              </a:extLst>
            </p:cNvPr>
            <p:cNvSpPr/>
            <p:nvPr/>
          </p:nvSpPr>
          <p:spPr>
            <a:xfrm>
              <a:off x="9818725" y="2506287"/>
              <a:ext cx="1408075" cy="24098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B3BE19A3-D40F-40E9-AC94-F0298ED45EA5}"/>
              </a:ext>
            </a:extLst>
          </p:cNvPr>
          <p:cNvSpPr txBox="1"/>
          <p:nvPr/>
        </p:nvSpPr>
        <p:spPr>
          <a:xfrm>
            <a:off x="930261" y="5585946"/>
            <a:ext cx="10515600" cy="923330"/>
          </a:xfrm>
          <a:prstGeom prst="rect">
            <a:avLst/>
          </a:prstGeom>
          <a:noFill/>
        </p:spPr>
        <p:txBody>
          <a:bodyPr wrap="square" rtlCol="0">
            <a:spAutoFit/>
          </a:bodyPr>
          <a:lstStyle/>
          <a:p>
            <a:r>
              <a:rPr lang="en-GB" sz="1800" dirty="0">
                <a:solidFill>
                  <a:srgbClr val="92D050"/>
                </a:solidFill>
                <a:latin typeface="+mn-lt"/>
              </a:rPr>
              <a:t>We classify stem cells in 2 ways:</a:t>
            </a:r>
          </a:p>
          <a:p>
            <a:pPr marL="342900" indent="-342900">
              <a:buFont typeface="+mj-lt"/>
              <a:buAutoNum type="arabicPeriod"/>
            </a:pPr>
            <a:r>
              <a:rPr lang="en-GB" sz="1800" dirty="0">
                <a:solidFill>
                  <a:srgbClr val="92D050"/>
                </a:solidFill>
                <a:latin typeface="+mn-lt"/>
              </a:rPr>
              <a:t>According to potency: totipotent, pluripotent multipotent, unipotent, etc. </a:t>
            </a:r>
          </a:p>
          <a:p>
            <a:pPr marL="342900" indent="-342900">
              <a:buFont typeface="+mj-lt"/>
              <a:buAutoNum type="arabicPeriod"/>
            </a:pPr>
            <a:r>
              <a:rPr lang="en-GB" sz="1800" dirty="0">
                <a:solidFill>
                  <a:srgbClr val="92D050"/>
                </a:solidFill>
                <a:latin typeface="+mn-lt"/>
              </a:rPr>
              <a:t>According to source: embryonic, adult</a:t>
            </a:r>
          </a:p>
        </p:txBody>
      </p:sp>
      <p:sp>
        <p:nvSpPr>
          <p:cNvPr id="14" name="TextBox 13">
            <a:extLst>
              <a:ext uri="{FF2B5EF4-FFF2-40B4-BE49-F238E27FC236}">
                <a16:creationId xmlns:a16="http://schemas.microsoft.com/office/drawing/2014/main" id="{67AACAD2-D669-477F-B3B8-5306D1CB903A}"/>
              </a:ext>
            </a:extLst>
          </p:cNvPr>
          <p:cNvSpPr txBox="1"/>
          <p:nvPr/>
        </p:nvSpPr>
        <p:spPr>
          <a:xfrm>
            <a:off x="925989" y="4767807"/>
            <a:ext cx="6226710" cy="584775"/>
          </a:xfrm>
          <a:prstGeom prst="rect">
            <a:avLst/>
          </a:prstGeom>
          <a:noFill/>
        </p:spPr>
        <p:txBody>
          <a:bodyPr wrap="square" rtlCol="0">
            <a:spAutoFit/>
          </a:bodyPr>
          <a:lstStyle/>
          <a:p>
            <a:r>
              <a:rPr lang="en-GB" sz="1600" dirty="0">
                <a:solidFill>
                  <a:srgbClr val="92D050"/>
                </a:solidFill>
                <a:latin typeface="+mn-lt"/>
              </a:rPr>
              <a:t>Example: diabetes treatment were the cells differentiate into islets of </a:t>
            </a:r>
            <a:r>
              <a:rPr lang="en-GB" sz="1600" dirty="0" err="1">
                <a:solidFill>
                  <a:srgbClr val="92D050"/>
                </a:solidFill>
                <a:latin typeface="+mn-lt"/>
              </a:rPr>
              <a:t>langerhan</a:t>
            </a:r>
            <a:r>
              <a:rPr lang="en-GB" sz="1600" dirty="0">
                <a:solidFill>
                  <a:srgbClr val="92D050"/>
                </a:solidFill>
                <a:latin typeface="+mn-lt"/>
              </a:rPr>
              <a:t> (which produce insulin) then we transplant it into the human.</a:t>
            </a:r>
          </a:p>
        </p:txBody>
      </p:sp>
      <p:pic>
        <p:nvPicPr>
          <p:cNvPr id="5" name="Picture 4">
            <a:extLst>
              <a:ext uri="{FF2B5EF4-FFF2-40B4-BE49-F238E27FC236}">
                <a16:creationId xmlns:a16="http://schemas.microsoft.com/office/drawing/2014/main" id="{87149F8A-E4A4-4BF2-A182-7D626130B151}"/>
              </a:ext>
            </a:extLst>
          </p:cNvPr>
          <p:cNvPicPr>
            <a:picLocks noChangeAspect="1"/>
          </p:cNvPicPr>
          <p:nvPr/>
        </p:nvPicPr>
        <p:blipFill>
          <a:blip r:embed="rId3"/>
          <a:stretch>
            <a:fillRect/>
          </a:stretch>
        </p:blipFill>
        <p:spPr>
          <a:xfrm>
            <a:off x="8702985" y="3189851"/>
            <a:ext cx="3282022" cy="3356983"/>
          </a:xfrm>
          <a:prstGeom prst="rect">
            <a:avLst/>
          </a:prstGeom>
        </p:spPr>
      </p:pic>
    </p:spTree>
    <p:extLst>
      <p:ext uri="{BB962C8B-B14F-4D97-AF65-F5344CB8AC3E}">
        <p14:creationId xmlns:p14="http://schemas.microsoft.com/office/powerpoint/2010/main" val="385096454"/>
      </p:ext>
    </p:extLst>
  </p:cSld>
  <p:clrMapOvr>
    <a:masterClrMapping/>
  </p:clrMapOvr>
  <p:timing>
    <p:tnLst>
      <p:par>
        <p:cTn id="1" dur="indefinite" restart="never" nodeType="tmRoot">
          <p:childTnLst>
            <p:par>
              <p:cTn id="2"/>
            </p:par>
            <p:par>
              <p:cTn id="3"/>
            </p:par>
            <p:par>
              <p:cTn id="4"/>
            </p:par>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E004E9-97C5-4E6F-86F3-1668685719CF}"/>
              </a:ext>
            </a:extLst>
          </p:cNvPr>
          <p:cNvSpPr>
            <a:spLocks noGrp="1"/>
          </p:cNvSpPr>
          <p:nvPr>
            <p:ph idx="1"/>
          </p:nvPr>
        </p:nvSpPr>
        <p:spPr>
          <a:xfrm>
            <a:off x="738809" y="1255903"/>
            <a:ext cx="11295804" cy="4725850"/>
          </a:xfrm>
        </p:spPr>
        <p:txBody>
          <a:bodyPr>
            <a:normAutofit/>
          </a:bodyPr>
          <a:lstStyle/>
          <a:p>
            <a:pPr marL="0" indent="0">
              <a:buNone/>
            </a:pPr>
            <a:r>
              <a:rPr lang="en-US" sz="2400" b="1" dirty="0">
                <a:ln w="11430"/>
              </a:rPr>
              <a:t>Unique Characteristics of Stem Cells</a:t>
            </a:r>
          </a:p>
          <a:p>
            <a:pPr>
              <a:buFont typeface="Courier New" panose="02070309020205020404" pitchFamily="49" charset="0"/>
              <a:buChar char="o"/>
            </a:pPr>
            <a:r>
              <a:rPr lang="en-US" sz="2000" dirty="0"/>
              <a:t>Unlimited self renewal (Regeneration) </a:t>
            </a:r>
            <a:r>
              <a:rPr lang="en-US" sz="1400" dirty="0">
                <a:solidFill>
                  <a:srgbClr val="92D050"/>
                </a:solidFill>
              </a:rPr>
              <a:t>it divides to give copies of itself and this is the main idea behind treating degenerative disease.</a:t>
            </a:r>
            <a:endParaRPr lang="en-US" sz="2000" dirty="0">
              <a:solidFill>
                <a:srgbClr val="92D050"/>
              </a:solidFill>
            </a:endParaRPr>
          </a:p>
          <a:p>
            <a:pPr>
              <a:buFont typeface="Courier New" panose="02070309020205020404" pitchFamily="49" charset="0"/>
              <a:buChar char="o"/>
            </a:pPr>
            <a:r>
              <a:rPr lang="en-US" sz="2000" dirty="0"/>
              <a:t>Differentiation (</a:t>
            </a:r>
            <a:r>
              <a:rPr lang="en-US" sz="2000" dirty="0" err="1"/>
              <a:t>eg</a:t>
            </a:r>
            <a:r>
              <a:rPr lang="en-US" sz="2000" dirty="0"/>
              <a:t>. beating cells of the heart muscles) </a:t>
            </a:r>
            <a:r>
              <a:rPr lang="en-US" sz="2000" dirty="0">
                <a:solidFill>
                  <a:srgbClr val="92D050"/>
                </a:solidFill>
              </a:rPr>
              <a:t>which depends on</a:t>
            </a:r>
            <a:r>
              <a:rPr lang="en-US" sz="2000" dirty="0"/>
              <a:t>:</a:t>
            </a:r>
          </a:p>
          <a:p>
            <a:pPr marL="534988"/>
            <a:r>
              <a:rPr lang="en-US" sz="2000" dirty="0"/>
              <a:t>Internal signals (specific genes)</a:t>
            </a:r>
            <a:endParaRPr lang="en-US" sz="2000" dirty="0">
              <a:solidFill>
                <a:srgbClr val="92D050"/>
              </a:solidFill>
            </a:endParaRPr>
          </a:p>
          <a:p>
            <a:pPr marL="534988"/>
            <a:r>
              <a:rPr lang="en-US" sz="2000" dirty="0"/>
              <a:t>External signals (GF, cytokines) </a:t>
            </a:r>
            <a:r>
              <a:rPr lang="en-US" sz="1800" dirty="0">
                <a:solidFill>
                  <a:srgbClr val="92D050"/>
                </a:solidFill>
                <a:sym typeface="Wingdings" panose="05000000000000000000" pitchFamily="2" charset="2"/>
              </a:rPr>
              <a:t></a:t>
            </a:r>
            <a:r>
              <a:rPr lang="en-US" sz="2000" dirty="0">
                <a:sym typeface="Wingdings" panose="05000000000000000000" pitchFamily="2" charset="2"/>
              </a:rPr>
              <a:t> </a:t>
            </a:r>
            <a:r>
              <a:rPr lang="en-US" sz="1600" dirty="0">
                <a:solidFill>
                  <a:srgbClr val="92D050"/>
                </a:solidFill>
                <a:sym typeface="Wingdings" panose="05000000000000000000" pitchFamily="2" charset="2"/>
              </a:rPr>
              <a:t>they amplify the microenvironment around cells</a:t>
            </a:r>
            <a:endParaRPr lang="en-GB" sz="2000" dirty="0">
              <a:solidFill>
                <a:srgbClr val="92D050"/>
              </a:solidFill>
            </a:endParaRPr>
          </a:p>
        </p:txBody>
      </p:sp>
      <p:sp>
        <p:nvSpPr>
          <p:cNvPr id="6" name="TextBox 5">
            <a:extLst>
              <a:ext uri="{FF2B5EF4-FFF2-40B4-BE49-F238E27FC236}">
                <a16:creationId xmlns:a16="http://schemas.microsoft.com/office/drawing/2014/main" id="{9A1A5EE0-2BF4-48ED-8584-431C488D680D}"/>
              </a:ext>
            </a:extLst>
          </p:cNvPr>
          <p:cNvSpPr txBox="1"/>
          <p:nvPr/>
        </p:nvSpPr>
        <p:spPr>
          <a:xfrm>
            <a:off x="9705129" y="273305"/>
            <a:ext cx="2329484" cy="369332"/>
          </a:xfrm>
          <a:prstGeom prst="rect">
            <a:avLst/>
          </a:prstGeom>
          <a:noFill/>
          <a:ln w="38100">
            <a:solidFill>
              <a:srgbClr val="ECB2D9"/>
            </a:solidFill>
          </a:ln>
        </p:spPr>
        <p:txBody>
          <a:bodyPr wrap="none" rtlCol="0">
            <a:spAutoFit/>
          </a:bodyPr>
          <a:lstStyle/>
          <a:p>
            <a:r>
              <a:rPr lang="en-US" sz="1800" i="1" dirty="0">
                <a:latin typeface="+mn-lt"/>
              </a:rPr>
              <a:t>Only on the girls’ slides</a:t>
            </a:r>
            <a:endParaRPr lang="en-GB" sz="1800" i="1" dirty="0">
              <a:latin typeface="+mn-lt"/>
            </a:endParaRPr>
          </a:p>
        </p:txBody>
      </p:sp>
      <p:sp>
        <p:nvSpPr>
          <p:cNvPr id="7" name="Title 1">
            <a:extLst>
              <a:ext uri="{FF2B5EF4-FFF2-40B4-BE49-F238E27FC236}">
                <a16:creationId xmlns:a16="http://schemas.microsoft.com/office/drawing/2014/main" id="{EC53728E-9C53-4CFA-9C7E-C517EA2665A4}"/>
              </a:ext>
            </a:extLst>
          </p:cNvPr>
          <p:cNvSpPr>
            <a:spLocks noGrp="1"/>
          </p:cNvSpPr>
          <p:nvPr>
            <p:ph type="title"/>
          </p:nvPr>
        </p:nvSpPr>
        <p:spPr>
          <a:xfrm>
            <a:off x="738809" y="457971"/>
            <a:ext cx="10515600" cy="847449"/>
          </a:xfrm>
        </p:spPr>
        <p:txBody>
          <a:bodyPr>
            <a:normAutofit/>
          </a:bodyPr>
          <a:lstStyle/>
          <a:p>
            <a:r>
              <a:rPr lang="en-GB" sz="3600" b="1" dirty="0"/>
              <a:t>Stem Cells</a:t>
            </a:r>
          </a:p>
        </p:txBody>
      </p:sp>
      <p:cxnSp>
        <p:nvCxnSpPr>
          <p:cNvPr id="9" name="Straight Connector 8">
            <a:extLst>
              <a:ext uri="{FF2B5EF4-FFF2-40B4-BE49-F238E27FC236}">
                <a16:creationId xmlns:a16="http://schemas.microsoft.com/office/drawing/2014/main" id="{5373B122-6080-41C2-8C48-A2A40F8FF866}"/>
              </a:ext>
            </a:extLst>
          </p:cNvPr>
          <p:cNvCxnSpPr/>
          <p:nvPr/>
        </p:nvCxnSpPr>
        <p:spPr>
          <a:xfrm>
            <a:off x="1063486" y="1987826"/>
            <a:ext cx="2304000" cy="0"/>
          </a:xfrm>
          <a:prstGeom prst="line">
            <a:avLst/>
          </a:prstGeom>
          <a:ln w="28575">
            <a:solidFill>
              <a:srgbClr val="FFBE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912050D-9749-4F22-A1C0-D69BC3F64AA9}"/>
              </a:ext>
            </a:extLst>
          </p:cNvPr>
          <p:cNvCxnSpPr/>
          <p:nvPr/>
        </p:nvCxnSpPr>
        <p:spPr>
          <a:xfrm>
            <a:off x="1073426" y="2385391"/>
            <a:ext cx="1476000" cy="0"/>
          </a:xfrm>
          <a:prstGeom prst="line">
            <a:avLst/>
          </a:prstGeom>
          <a:ln w="28575">
            <a:solidFill>
              <a:srgbClr val="5ACF8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678682-FC2E-41D2-9BED-A3ED16A05C97}"/>
              </a:ext>
            </a:extLst>
          </p:cNvPr>
          <p:cNvSpPr txBox="1"/>
          <p:nvPr/>
        </p:nvSpPr>
        <p:spPr>
          <a:xfrm>
            <a:off x="937591" y="3763972"/>
            <a:ext cx="4846982" cy="2308324"/>
          </a:xfrm>
          <a:prstGeom prst="rect">
            <a:avLst/>
          </a:prstGeom>
          <a:noFill/>
        </p:spPr>
        <p:txBody>
          <a:bodyPr wrap="square" rtlCol="0">
            <a:spAutoFit/>
          </a:bodyPr>
          <a:lstStyle/>
          <a:p>
            <a:r>
              <a:rPr lang="en-GB" sz="1800" dirty="0">
                <a:solidFill>
                  <a:srgbClr val="92D050"/>
                </a:solidFill>
                <a:latin typeface="+mn-lt"/>
              </a:rPr>
              <a:t>For tissue homeostasis or health to be maintained there has to be a </a:t>
            </a:r>
            <a:r>
              <a:rPr lang="en-GB" sz="1800" b="1" u="sng" dirty="0">
                <a:solidFill>
                  <a:srgbClr val="92D050"/>
                </a:solidFill>
                <a:latin typeface="+mn-lt"/>
              </a:rPr>
              <a:t>balance</a:t>
            </a:r>
            <a:r>
              <a:rPr lang="en-GB" sz="1800" dirty="0">
                <a:solidFill>
                  <a:srgbClr val="92D050"/>
                </a:solidFill>
                <a:latin typeface="+mn-lt"/>
              </a:rPr>
              <a:t> between these two characteristics. If there is imbalance:</a:t>
            </a:r>
          </a:p>
          <a:p>
            <a:pPr marL="342900" indent="-342900">
              <a:buFont typeface="+mj-lt"/>
              <a:buAutoNum type="alphaUcPeriod"/>
            </a:pPr>
            <a:r>
              <a:rPr lang="en-GB" sz="1800" dirty="0">
                <a:solidFill>
                  <a:srgbClr val="92D050"/>
                </a:solidFill>
                <a:latin typeface="+mn-lt"/>
              </a:rPr>
              <a:t>Too much regeneration and unlimited dividing will result in cancer</a:t>
            </a:r>
          </a:p>
          <a:p>
            <a:pPr marL="342900" indent="-342900">
              <a:buFont typeface="+mj-lt"/>
              <a:buAutoNum type="alphaUcPeriod"/>
            </a:pPr>
            <a:r>
              <a:rPr lang="en-GB" sz="1800" dirty="0">
                <a:solidFill>
                  <a:srgbClr val="92D050"/>
                </a:solidFill>
                <a:latin typeface="+mn-lt"/>
              </a:rPr>
              <a:t>Too much differentiation without enough regeneration will lead to aging and degeneration</a:t>
            </a:r>
          </a:p>
        </p:txBody>
      </p:sp>
      <p:grpSp>
        <p:nvGrpSpPr>
          <p:cNvPr id="14" name="Group 13">
            <a:extLst>
              <a:ext uri="{FF2B5EF4-FFF2-40B4-BE49-F238E27FC236}">
                <a16:creationId xmlns:a16="http://schemas.microsoft.com/office/drawing/2014/main" id="{45638522-E6D8-42BD-9C5C-3A09A087140F}"/>
              </a:ext>
            </a:extLst>
          </p:cNvPr>
          <p:cNvGrpSpPr/>
          <p:nvPr/>
        </p:nvGrpSpPr>
        <p:grpSpPr>
          <a:xfrm>
            <a:off x="6096000" y="3289851"/>
            <a:ext cx="5740667" cy="3305167"/>
            <a:chOff x="5780389" y="2468477"/>
            <a:chExt cx="6060428" cy="3828094"/>
          </a:xfrm>
        </p:grpSpPr>
        <p:pic>
          <p:nvPicPr>
            <p:cNvPr id="5" name="Picture 4">
              <a:extLst>
                <a:ext uri="{FF2B5EF4-FFF2-40B4-BE49-F238E27FC236}">
                  <a16:creationId xmlns:a16="http://schemas.microsoft.com/office/drawing/2014/main" id="{09A67F6A-59CE-4CEC-B791-42D2F9947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389" y="2468477"/>
              <a:ext cx="6060428" cy="382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 name="TextBox 11">
              <a:extLst>
                <a:ext uri="{FF2B5EF4-FFF2-40B4-BE49-F238E27FC236}">
                  <a16:creationId xmlns:a16="http://schemas.microsoft.com/office/drawing/2014/main" id="{C10F1FF5-C8CF-48D8-BA00-55B2153F0D9B}"/>
                </a:ext>
              </a:extLst>
            </p:cNvPr>
            <p:cNvSpPr txBox="1"/>
            <p:nvPr/>
          </p:nvSpPr>
          <p:spPr>
            <a:xfrm>
              <a:off x="6660090" y="4849543"/>
              <a:ext cx="370614" cy="461665"/>
            </a:xfrm>
            <a:prstGeom prst="rect">
              <a:avLst/>
            </a:prstGeom>
            <a:noFill/>
          </p:spPr>
          <p:txBody>
            <a:bodyPr wrap="none" rtlCol="0">
              <a:spAutoFit/>
            </a:bodyPr>
            <a:lstStyle/>
            <a:p>
              <a:r>
                <a:rPr lang="en-GB" sz="2400" b="1" dirty="0">
                  <a:solidFill>
                    <a:srgbClr val="92D050"/>
                  </a:solidFill>
                  <a:latin typeface="+mn-lt"/>
                </a:rPr>
                <a:t>A</a:t>
              </a:r>
            </a:p>
          </p:txBody>
        </p:sp>
        <p:sp>
          <p:nvSpPr>
            <p:cNvPr id="13" name="TextBox 12">
              <a:extLst>
                <a:ext uri="{FF2B5EF4-FFF2-40B4-BE49-F238E27FC236}">
                  <a16:creationId xmlns:a16="http://schemas.microsoft.com/office/drawing/2014/main" id="{3107E487-2D91-49B2-84C7-BFB78D69DFBE}"/>
                </a:ext>
              </a:extLst>
            </p:cNvPr>
            <p:cNvSpPr txBox="1"/>
            <p:nvPr/>
          </p:nvSpPr>
          <p:spPr>
            <a:xfrm>
              <a:off x="10981094" y="4849543"/>
              <a:ext cx="357790" cy="461665"/>
            </a:xfrm>
            <a:prstGeom prst="rect">
              <a:avLst/>
            </a:prstGeom>
            <a:noFill/>
          </p:spPr>
          <p:txBody>
            <a:bodyPr wrap="none" rtlCol="0">
              <a:spAutoFit/>
            </a:bodyPr>
            <a:lstStyle/>
            <a:p>
              <a:r>
                <a:rPr lang="en-GB" sz="2400" b="1" dirty="0">
                  <a:solidFill>
                    <a:srgbClr val="92D050"/>
                  </a:solidFill>
                  <a:latin typeface="+mn-lt"/>
                </a:rPr>
                <a:t>B</a:t>
              </a:r>
            </a:p>
          </p:txBody>
        </p:sp>
      </p:grpSp>
    </p:spTree>
    <p:extLst>
      <p:ext uri="{BB962C8B-B14F-4D97-AF65-F5344CB8AC3E}">
        <p14:creationId xmlns:p14="http://schemas.microsoft.com/office/powerpoint/2010/main" val="73539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82" y="309982"/>
            <a:ext cx="10515600" cy="1325563"/>
          </a:xfrm>
        </p:spPr>
        <p:txBody>
          <a:bodyPr>
            <a:normAutofit/>
          </a:bodyPr>
          <a:lstStyle/>
          <a:p>
            <a:r>
              <a:rPr lang="en-US" sz="2400" b="1" dirty="0">
                <a:ln w="11430"/>
              </a:rPr>
              <a:t>The History of Stem Cells </a:t>
            </a:r>
            <a:r>
              <a:rPr lang="en-US" altLang="en-US" sz="2400" dirty="0">
                <a:ln w="11430"/>
                <a:ea typeface="Arial" charset="0"/>
                <a:cs typeface="Arial" charset="0"/>
              </a:rPr>
              <a:t> </a:t>
            </a:r>
            <a:r>
              <a:rPr lang="en-US" altLang="en-US" sz="2400" i="1" dirty="0">
                <a:ln w="11430"/>
                <a:solidFill>
                  <a:srgbClr val="92D050"/>
                </a:solidFill>
                <a:ea typeface="Arial" charset="0"/>
                <a:cs typeface="Arial" charset="0"/>
              </a:rPr>
              <a:t>for your information</a:t>
            </a:r>
            <a:br>
              <a:rPr lang="en-US" altLang="en-US" sz="2400" dirty="0">
                <a:ln w="11430"/>
                <a:ea typeface="Arial" charset="0"/>
                <a:cs typeface="Arial" charset="0"/>
              </a:rPr>
            </a:br>
            <a:endParaRPr lang="en-US" sz="2400" dirty="0">
              <a:ea typeface="Arial" charset="0"/>
              <a:cs typeface="Arial" charset="0"/>
            </a:endParaRPr>
          </a:p>
        </p:txBody>
      </p:sp>
      <p:sp>
        <p:nvSpPr>
          <p:cNvPr id="6" name="TextBox 5">
            <a:extLst>
              <a:ext uri="{FF2B5EF4-FFF2-40B4-BE49-F238E27FC236}">
                <a16:creationId xmlns:a16="http://schemas.microsoft.com/office/drawing/2014/main" id="{9810DF96-58FE-4518-880F-B41BC34BFF3C}"/>
              </a:ext>
            </a:extLst>
          </p:cNvPr>
          <p:cNvSpPr txBox="1"/>
          <p:nvPr/>
        </p:nvSpPr>
        <p:spPr>
          <a:xfrm>
            <a:off x="9705129" y="283244"/>
            <a:ext cx="2329484" cy="369332"/>
          </a:xfrm>
          <a:prstGeom prst="rect">
            <a:avLst/>
          </a:prstGeom>
          <a:noFill/>
          <a:ln w="38100">
            <a:solidFill>
              <a:srgbClr val="ECB2D9"/>
            </a:solidFill>
          </a:ln>
        </p:spPr>
        <p:txBody>
          <a:bodyPr wrap="none" rtlCol="0">
            <a:spAutoFit/>
          </a:bodyPr>
          <a:lstStyle/>
          <a:p>
            <a:r>
              <a:rPr lang="en-US" sz="1800" i="1" dirty="0">
                <a:latin typeface="+mn-lt"/>
              </a:rPr>
              <a:t>Only on the girls’ slides</a:t>
            </a:r>
            <a:endParaRPr lang="en-GB" sz="1800" i="1" dirty="0">
              <a:latin typeface="+mn-lt"/>
            </a:endParaRPr>
          </a:p>
        </p:txBody>
      </p:sp>
      <p:grpSp>
        <p:nvGrpSpPr>
          <p:cNvPr id="4" name="Group 3">
            <a:extLst>
              <a:ext uri="{FF2B5EF4-FFF2-40B4-BE49-F238E27FC236}">
                <a16:creationId xmlns:a16="http://schemas.microsoft.com/office/drawing/2014/main" id="{94A4EA0B-C8CE-46F8-BEDC-33D4C569AF3C}"/>
              </a:ext>
            </a:extLst>
          </p:cNvPr>
          <p:cNvGrpSpPr/>
          <p:nvPr/>
        </p:nvGrpSpPr>
        <p:grpSpPr>
          <a:xfrm>
            <a:off x="210443" y="1059733"/>
            <a:ext cx="11905937" cy="5473700"/>
            <a:chOff x="210443" y="1208818"/>
            <a:chExt cx="11905937" cy="5473700"/>
          </a:xfrm>
        </p:grpSpPr>
        <p:sp>
          <p:nvSpPr>
            <p:cNvPr id="5" name="Rectangle 8"/>
            <p:cNvSpPr>
              <a:spLocks noChangeArrowheads="1"/>
            </p:cNvSpPr>
            <p:nvPr/>
          </p:nvSpPr>
          <p:spPr bwMode="auto">
            <a:xfrm>
              <a:off x="838200" y="2241177"/>
              <a:ext cx="9144000" cy="2819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endParaRPr lang="en-US" altLang="en-US" sz="2400">
                <a:latin typeface="Arial" pitchFamily="34" charset="0"/>
              </a:endParaRPr>
            </a:p>
          </p:txBody>
        </p:sp>
        <p:pic>
          <p:nvPicPr>
            <p:cNvPr id="8" name="Picture 7"/>
            <p:cNvPicPr>
              <a:picLocks noChangeAspect="1"/>
            </p:cNvPicPr>
            <p:nvPr/>
          </p:nvPicPr>
          <p:blipFill>
            <a:blip r:embed="rId2"/>
            <a:stretch>
              <a:fillRect/>
            </a:stretch>
          </p:blipFill>
          <p:spPr>
            <a:xfrm>
              <a:off x="210443" y="1208818"/>
              <a:ext cx="7340600" cy="5473700"/>
            </a:xfrm>
            <a:prstGeom prst="rect">
              <a:avLst/>
            </a:prstGeom>
          </p:spPr>
        </p:pic>
        <p:sp>
          <p:nvSpPr>
            <p:cNvPr id="7" name="TextBox 6">
              <a:extLst>
                <a:ext uri="{FF2B5EF4-FFF2-40B4-BE49-F238E27FC236}">
                  <a16:creationId xmlns:a16="http://schemas.microsoft.com/office/drawing/2014/main" id="{4447F959-4879-450A-A5BB-5740B5DB4C1F}"/>
                </a:ext>
              </a:extLst>
            </p:cNvPr>
            <p:cNvSpPr txBox="1"/>
            <p:nvPr/>
          </p:nvSpPr>
          <p:spPr>
            <a:xfrm>
              <a:off x="6646003" y="5649182"/>
              <a:ext cx="5470377" cy="369332"/>
            </a:xfrm>
            <a:prstGeom prst="rect">
              <a:avLst/>
            </a:prstGeom>
            <a:noFill/>
          </p:spPr>
          <p:txBody>
            <a:bodyPr wrap="square" rtlCol="0">
              <a:spAutoFit/>
            </a:bodyPr>
            <a:lstStyle/>
            <a:p>
              <a:r>
                <a:rPr lang="en-GB" sz="1800" dirty="0">
                  <a:solidFill>
                    <a:srgbClr val="92D050"/>
                  </a:solidFill>
                  <a:latin typeface="+mn-lt"/>
                </a:rPr>
                <a:t>HeLa cells can divide unlimitedly </a:t>
              </a:r>
            </a:p>
          </p:txBody>
        </p:sp>
        <p:sp>
          <p:nvSpPr>
            <p:cNvPr id="9" name="TextBox 8">
              <a:extLst>
                <a:ext uri="{FF2B5EF4-FFF2-40B4-BE49-F238E27FC236}">
                  <a16:creationId xmlns:a16="http://schemas.microsoft.com/office/drawing/2014/main" id="{D819DB80-CD00-4052-8A24-C2707AA8D00C}"/>
                </a:ext>
              </a:extLst>
            </p:cNvPr>
            <p:cNvSpPr txBox="1"/>
            <p:nvPr/>
          </p:nvSpPr>
          <p:spPr>
            <a:xfrm>
              <a:off x="5399494" y="1531140"/>
              <a:ext cx="5470377" cy="369332"/>
            </a:xfrm>
            <a:prstGeom prst="rect">
              <a:avLst/>
            </a:prstGeom>
            <a:noFill/>
          </p:spPr>
          <p:txBody>
            <a:bodyPr wrap="square" rtlCol="0">
              <a:spAutoFit/>
            </a:bodyPr>
            <a:lstStyle/>
            <a:p>
              <a:r>
                <a:rPr lang="en-GB" sz="1800" dirty="0">
                  <a:solidFill>
                    <a:srgbClr val="92D050"/>
                  </a:solidFill>
                  <a:latin typeface="+mn-lt"/>
                </a:rPr>
                <a:t>Treatment</a:t>
              </a:r>
            </a:p>
          </p:txBody>
        </p:sp>
        <p:sp>
          <p:nvSpPr>
            <p:cNvPr id="10" name="TextBox 9">
              <a:extLst>
                <a:ext uri="{FF2B5EF4-FFF2-40B4-BE49-F238E27FC236}">
                  <a16:creationId xmlns:a16="http://schemas.microsoft.com/office/drawing/2014/main" id="{1EDFBE6E-81E2-475C-9824-B66FDBBEF7A4}"/>
                </a:ext>
              </a:extLst>
            </p:cNvPr>
            <p:cNvSpPr txBox="1"/>
            <p:nvPr/>
          </p:nvSpPr>
          <p:spPr>
            <a:xfrm>
              <a:off x="6096000" y="2614642"/>
              <a:ext cx="5470377" cy="369332"/>
            </a:xfrm>
            <a:prstGeom prst="rect">
              <a:avLst/>
            </a:prstGeom>
            <a:noFill/>
          </p:spPr>
          <p:txBody>
            <a:bodyPr wrap="square" rtlCol="0">
              <a:spAutoFit/>
            </a:bodyPr>
            <a:lstStyle/>
            <a:p>
              <a:r>
                <a:rPr lang="en-GB" sz="1800" dirty="0">
                  <a:solidFill>
                    <a:srgbClr val="92D050"/>
                  </a:solidFill>
                  <a:latin typeface="+mn-lt"/>
                </a:rPr>
                <a:t>Great discovery</a:t>
              </a:r>
            </a:p>
          </p:txBody>
        </p:sp>
        <p:sp>
          <p:nvSpPr>
            <p:cNvPr id="3" name="Rectangle 2">
              <a:extLst>
                <a:ext uri="{FF2B5EF4-FFF2-40B4-BE49-F238E27FC236}">
                  <a16:creationId xmlns:a16="http://schemas.microsoft.com/office/drawing/2014/main" id="{44BE7B5A-4C17-4C80-9895-E40767D6E0EC}"/>
                </a:ext>
              </a:extLst>
            </p:cNvPr>
            <p:cNvSpPr/>
            <p:nvPr/>
          </p:nvSpPr>
          <p:spPr>
            <a:xfrm>
              <a:off x="1958009" y="2892287"/>
              <a:ext cx="3548269" cy="209465"/>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FE1FEDE-3A43-41B1-B808-7AA961216BBF}"/>
                </a:ext>
              </a:extLst>
            </p:cNvPr>
            <p:cNvSpPr txBox="1"/>
            <p:nvPr/>
          </p:nvSpPr>
          <p:spPr>
            <a:xfrm>
              <a:off x="5139580" y="3121504"/>
              <a:ext cx="5470377" cy="369332"/>
            </a:xfrm>
            <a:prstGeom prst="rect">
              <a:avLst/>
            </a:prstGeom>
            <a:noFill/>
          </p:spPr>
          <p:txBody>
            <a:bodyPr wrap="square" rtlCol="0">
              <a:spAutoFit/>
            </a:bodyPr>
            <a:lstStyle/>
            <a:p>
              <a:r>
                <a:rPr lang="en-GB" sz="1800" dirty="0" err="1">
                  <a:solidFill>
                    <a:srgbClr val="92D050"/>
                  </a:solidFill>
                  <a:latin typeface="+mn-lt"/>
                </a:rPr>
                <a:t>iPS</a:t>
              </a:r>
              <a:r>
                <a:rPr lang="en-GB" sz="1800" dirty="0">
                  <a:solidFill>
                    <a:srgbClr val="92D050"/>
                  </a:solidFill>
                  <a:latin typeface="+mn-lt"/>
                </a:rPr>
                <a:t>: induced pluripotent stem cell</a:t>
              </a:r>
            </a:p>
          </p:txBody>
        </p:sp>
        <p:sp>
          <p:nvSpPr>
            <p:cNvPr id="12" name="TextBox 11">
              <a:extLst>
                <a:ext uri="{FF2B5EF4-FFF2-40B4-BE49-F238E27FC236}">
                  <a16:creationId xmlns:a16="http://schemas.microsoft.com/office/drawing/2014/main" id="{3AD65B5E-7CE1-4ED8-8B6A-BDBC60C2489A}"/>
                </a:ext>
              </a:extLst>
            </p:cNvPr>
            <p:cNvSpPr txBox="1"/>
            <p:nvPr/>
          </p:nvSpPr>
          <p:spPr>
            <a:xfrm>
              <a:off x="5410200" y="3963071"/>
              <a:ext cx="5470377" cy="369332"/>
            </a:xfrm>
            <a:prstGeom prst="rect">
              <a:avLst/>
            </a:prstGeom>
            <a:noFill/>
          </p:spPr>
          <p:txBody>
            <a:bodyPr wrap="square" rtlCol="0">
              <a:spAutoFit/>
            </a:bodyPr>
            <a:lstStyle/>
            <a:p>
              <a:r>
                <a:rPr lang="en-GB" sz="1800" dirty="0">
                  <a:solidFill>
                    <a:srgbClr val="92D050"/>
                  </a:solidFill>
                  <a:latin typeface="+mn-lt"/>
                </a:rPr>
                <a:t>Gold stone</a:t>
              </a:r>
            </a:p>
          </p:txBody>
        </p:sp>
        <p:sp>
          <p:nvSpPr>
            <p:cNvPr id="13" name="Rectangle 12">
              <a:extLst>
                <a:ext uri="{FF2B5EF4-FFF2-40B4-BE49-F238E27FC236}">
                  <a16:creationId xmlns:a16="http://schemas.microsoft.com/office/drawing/2014/main" id="{0038390C-D30E-4C47-A48D-866CF9226DD4}"/>
                </a:ext>
              </a:extLst>
            </p:cNvPr>
            <p:cNvSpPr/>
            <p:nvPr/>
          </p:nvSpPr>
          <p:spPr>
            <a:xfrm>
              <a:off x="1554072" y="4100276"/>
              <a:ext cx="468000" cy="209465"/>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228F257-790F-468C-8D28-7F2400DE8132}"/>
                </a:ext>
              </a:extLst>
            </p:cNvPr>
            <p:cNvSpPr txBox="1"/>
            <p:nvPr/>
          </p:nvSpPr>
          <p:spPr>
            <a:xfrm>
              <a:off x="5261113" y="5306552"/>
              <a:ext cx="6427304" cy="369332"/>
            </a:xfrm>
            <a:prstGeom prst="rect">
              <a:avLst/>
            </a:prstGeom>
            <a:noFill/>
          </p:spPr>
          <p:txBody>
            <a:bodyPr wrap="square" rtlCol="0">
              <a:spAutoFit/>
            </a:bodyPr>
            <a:lstStyle/>
            <a:p>
              <a:r>
                <a:rPr lang="en-GB" sz="1800" dirty="0">
                  <a:solidFill>
                    <a:srgbClr val="92D050"/>
                  </a:solidFill>
                  <a:latin typeface="+mn-lt"/>
                </a:rPr>
                <a:t>HSC = hematopoietic stem cell transplanted to leukaemia patient</a:t>
              </a:r>
            </a:p>
          </p:txBody>
        </p:sp>
      </p:grpSp>
      <p:sp>
        <p:nvSpPr>
          <p:cNvPr id="15" name="TextBox 14"/>
          <p:cNvSpPr txBox="1"/>
          <p:nvPr/>
        </p:nvSpPr>
        <p:spPr>
          <a:xfrm>
            <a:off x="4658244" y="5492633"/>
            <a:ext cx="264816" cy="338554"/>
          </a:xfrm>
          <a:prstGeom prst="rect">
            <a:avLst/>
          </a:prstGeom>
          <a:noFill/>
        </p:spPr>
        <p:txBody>
          <a:bodyPr wrap="none" rtlCol="1">
            <a:spAutoFit/>
          </a:bodyPr>
          <a:lstStyle/>
          <a:p>
            <a:r>
              <a:rPr lang="en-US" sz="1600" b="1" dirty="0">
                <a:solidFill>
                  <a:srgbClr val="00B050"/>
                </a:solidFill>
              </a:rPr>
              <a:t>*</a:t>
            </a:r>
            <a:endParaRPr lang="ar-SA" sz="1600" b="1" dirty="0">
              <a:solidFill>
                <a:srgbClr val="00B050"/>
              </a:solidFill>
            </a:endParaRPr>
          </a:p>
        </p:txBody>
      </p:sp>
      <p:sp>
        <p:nvSpPr>
          <p:cNvPr id="16" name="TextBox 15"/>
          <p:cNvSpPr txBox="1"/>
          <p:nvPr/>
        </p:nvSpPr>
        <p:spPr>
          <a:xfrm>
            <a:off x="1021080" y="6379543"/>
            <a:ext cx="2398413" cy="307777"/>
          </a:xfrm>
          <a:prstGeom prst="rect">
            <a:avLst/>
          </a:prstGeom>
          <a:noFill/>
        </p:spPr>
        <p:txBody>
          <a:bodyPr wrap="none" rtlCol="1">
            <a:spAutoFit/>
          </a:bodyPr>
          <a:lstStyle/>
          <a:p>
            <a:r>
              <a:rPr lang="en-US" dirty="0">
                <a:solidFill>
                  <a:srgbClr val="92D050"/>
                </a:solidFill>
              </a:rPr>
              <a:t>* In vitro= Outside the body </a:t>
            </a:r>
            <a:endParaRPr lang="ar-SA" dirty="0">
              <a:solidFill>
                <a:srgbClr val="92D050"/>
              </a:solidFill>
            </a:endParaRPr>
          </a:p>
        </p:txBody>
      </p:sp>
    </p:spTree>
    <p:extLst>
      <p:ext uri="{BB962C8B-B14F-4D97-AF65-F5344CB8AC3E}">
        <p14:creationId xmlns:p14="http://schemas.microsoft.com/office/powerpoint/2010/main" val="1217545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310" y="18612"/>
            <a:ext cx="10515600" cy="1325563"/>
          </a:xfrm>
        </p:spPr>
        <p:txBody>
          <a:bodyPr/>
          <a:lstStyle/>
          <a:p>
            <a:pPr algn="l" defTabSz="914400" rtl="1" eaLnBrk="1" latinLnBrk="0" hangingPunct="1">
              <a:lnSpc>
                <a:spcPct val="90000"/>
              </a:lnSpc>
              <a:spcBef>
                <a:spcPct val="0"/>
              </a:spcBef>
              <a:buNone/>
            </a:pPr>
            <a:r>
              <a:rPr lang="en-US" sz="3600" dirty="0"/>
              <a:t>Classification of stem cells</a:t>
            </a:r>
            <a:br>
              <a:rPr lang="en-US" dirty="0"/>
            </a:br>
            <a:r>
              <a:rPr lang="en-US" sz="3200" dirty="0"/>
              <a:t>(</a:t>
            </a:r>
            <a:r>
              <a:rPr lang="en-US" sz="3200" b="1" dirty="0"/>
              <a:t>potency</a:t>
            </a:r>
            <a:r>
              <a:rPr lang="en-US" sz="3200" dirty="0"/>
              <a:t> based)</a:t>
            </a:r>
          </a:p>
        </p:txBody>
      </p:sp>
      <p:sp>
        <p:nvSpPr>
          <p:cNvPr id="4" name="Rounded Rectangle 3"/>
          <p:cNvSpPr/>
          <p:nvPr/>
        </p:nvSpPr>
        <p:spPr>
          <a:xfrm>
            <a:off x="866513" y="1361061"/>
            <a:ext cx="4031672" cy="432000"/>
          </a:xfrm>
          <a:prstGeom prst="round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Totipotent (Total)</a:t>
            </a:r>
          </a:p>
        </p:txBody>
      </p:sp>
      <p:sp>
        <p:nvSpPr>
          <p:cNvPr id="6" name="Rounded Rectangle 5"/>
          <p:cNvSpPr/>
          <p:nvPr/>
        </p:nvSpPr>
        <p:spPr>
          <a:xfrm>
            <a:off x="866512" y="3437034"/>
            <a:ext cx="4031672" cy="432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Multipotent (multiple)</a:t>
            </a:r>
          </a:p>
        </p:txBody>
      </p:sp>
      <p:sp>
        <p:nvSpPr>
          <p:cNvPr id="7" name="TextBox 6"/>
          <p:cNvSpPr txBox="1"/>
          <p:nvPr/>
        </p:nvSpPr>
        <p:spPr>
          <a:xfrm>
            <a:off x="866514" y="1778204"/>
            <a:ext cx="4031672" cy="584775"/>
          </a:xfrm>
          <a:prstGeom prst="rect">
            <a:avLst/>
          </a:prstGeom>
          <a:noFill/>
        </p:spPr>
        <p:txBody>
          <a:bodyPr wrap="square" rtlCol="0">
            <a:spAutoFit/>
          </a:bodyPr>
          <a:lstStyle/>
          <a:p>
            <a:pPr lvl="2"/>
            <a:r>
              <a:rPr lang="en-US" sz="1600" dirty="0">
                <a:solidFill>
                  <a:schemeClr val="tx1"/>
                </a:solidFill>
                <a:latin typeface="+mn-lt"/>
              </a:rPr>
              <a:t>1-3 days, differentiate into </a:t>
            </a:r>
            <a:r>
              <a:rPr lang="en-US" sz="1600" dirty="0">
                <a:solidFill>
                  <a:srgbClr val="92D050"/>
                </a:solidFill>
                <a:latin typeface="+mn-lt"/>
              </a:rPr>
              <a:t>(intra)</a:t>
            </a:r>
            <a:r>
              <a:rPr lang="en-US" sz="1600" dirty="0">
                <a:solidFill>
                  <a:schemeClr val="tx1"/>
                </a:solidFill>
                <a:latin typeface="+mn-lt"/>
              </a:rPr>
              <a:t>embryonic and extraembryonic cell types. </a:t>
            </a:r>
            <a:endParaRPr lang="en-US" sz="1600" dirty="0">
              <a:solidFill>
                <a:srgbClr val="92D050"/>
              </a:solidFill>
              <a:latin typeface="+mn-lt"/>
            </a:endParaRPr>
          </a:p>
        </p:txBody>
      </p:sp>
      <p:sp>
        <p:nvSpPr>
          <p:cNvPr id="9" name="TextBox 8"/>
          <p:cNvSpPr txBox="1"/>
          <p:nvPr/>
        </p:nvSpPr>
        <p:spPr>
          <a:xfrm>
            <a:off x="874703" y="2836067"/>
            <a:ext cx="4031672" cy="584775"/>
          </a:xfrm>
          <a:prstGeom prst="rect">
            <a:avLst/>
          </a:prstGeom>
          <a:noFill/>
        </p:spPr>
        <p:txBody>
          <a:bodyPr wrap="square" rtlCol="0">
            <a:spAutoFit/>
          </a:bodyPr>
          <a:lstStyle/>
          <a:p>
            <a:pPr lvl="2"/>
            <a:r>
              <a:rPr lang="en-US" sz="1600" dirty="0">
                <a:solidFill>
                  <a:schemeClr val="tx1"/>
                </a:solidFill>
                <a:latin typeface="+mn-lt"/>
              </a:rPr>
              <a:t>Descendants of totipotent cells and differentiate into cells of </a:t>
            </a:r>
            <a:r>
              <a:rPr lang="en-US" sz="1600" b="1" dirty="0">
                <a:solidFill>
                  <a:schemeClr val="tx1"/>
                </a:solidFill>
                <a:latin typeface="+mn-lt"/>
              </a:rPr>
              <a:t>3 germ layers</a:t>
            </a:r>
          </a:p>
        </p:txBody>
      </p:sp>
      <p:pic>
        <p:nvPicPr>
          <p:cNvPr id="10" name="Picture 7" descr="stemcell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8291" y="944880"/>
            <a:ext cx="5403273" cy="580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6068290" y="4337554"/>
            <a:ext cx="5285510" cy="954881"/>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680960" y="898392"/>
            <a:ext cx="1706881" cy="1758794"/>
          </a:xfrm>
          <a:prstGeom prst="rect">
            <a:avLst/>
          </a:prstGeom>
          <a:noFill/>
          <a:ln w="28575">
            <a:solidFill>
              <a:srgbClr val="FF8AD8">
                <a:alpha val="8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680960" y="2912111"/>
            <a:ext cx="1706881" cy="1051370"/>
          </a:xfrm>
          <a:prstGeom prst="rect">
            <a:avLst/>
          </a:prstGeom>
          <a:noFill/>
          <a:ln w="28575">
            <a:solidFill>
              <a:srgbClr val="942093">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Elbow Connector 46"/>
          <p:cNvCxnSpPr>
            <a:stCxn id="79" idx="3"/>
            <a:endCxn id="36" idx="1"/>
          </p:cNvCxnSpPr>
          <p:nvPr/>
        </p:nvCxnSpPr>
        <p:spPr>
          <a:xfrm>
            <a:off x="4898184" y="2622992"/>
            <a:ext cx="2782776" cy="814804"/>
          </a:xfrm>
          <a:prstGeom prst="bentConnector3">
            <a:avLst/>
          </a:prstGeom>
          <a:ln w="28575">
            <a:solidFill>
              <a:srgbClr val="942093">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6" idx="3"/>
            <a:endCxn id="26" idx="1"/>
          </p:cNvCxnSpPr>
          <p:nvPr/>
        </p:nvCxnSpPr>
        <p:spPr>
          <a:xfrm>
            <a:off x="4898184" y="3653034"/>
            <a:ext cx="1170106" cy="1161961"/>
          </a:xfrm>
          <a:prstGeom prst="bentConnector3">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866512" y="3834299"/>
            <a:ext cx="4031672" cy="584775"/>
          </a:xfrm>
          <a:prstGeom prst="rect">
            <a:avLst/>
          </a:prstGeom>
          <a:noFill/>
        </p:spPr>
        <p:txBody>
          <a:bodyPr wrap="square" rtlCol="0">
            <a:spAutoFit/>
          </a:bodyPr>
          <a:lstStyle/>
          <a:p>
            <a:r>
              <a:rPr lang="en-US" sz="1600" dirty="0">
                <a:solidFill>
                  <a:schemeClr val="tx1"/>
                </a:solidFill>
                <a:latin typeface="+mn-lt"/>
              </a:rPr>
              <a:t>Produce cells of </a:t>
            </a:r>
            <a:r>
              <a:rPr lang="en-US" sz="1600" b="1" dirty="0">
                <a:solidFill>
                  <a:schemeClr val="tx1"/>
                </a:solidFill>
                <a:latin typeface="+mn-lt"/>
              </a:rPr>
              <a:t>closely related</a:t>
            </a:r>
            <a:r>
              <a:rPr lang="en-US" sz="1600" dirty="0">
                <a:solidFill>
                  <a:schemeClr val="tx1"/>
                </a:solidFill>
                <a:latin typeface="+mn-lt"/>
              </a:rPr>
              <a:t> of cells (e.g. hematopoietic </a:t>
            </a:r>
            <a:r>
              <a:rPr lang="en-US" sz="1100" dirty="0">
                <a:solidFill>
                  <a:srgbClr val="92D050"/>
                </a:solidFill>
                <a:latin typeface="+mn-lt"/>
              </a:rPr>
              <a:t>from bone marrow</a:t>
            </a:r>
            <a:r>
              <a:rPr lang="en-US" sz="1600" dirty="0">
                <a:solidFill>
                  <a:schemeClr val="tx1"/>
                </a:solidFill>
                <a:latin typeface="+mn-lt"/>
              </a:rPr>
              <a:t>) family stem cells</a:t>
            </a:r>
          </a:p>
        </p:txBody>
      </p:sp>
      <p:sp>
        <p:nvSpPr>
          <p:cNvPr id="56" name="Rectangle 55"/>
          <p:cNvSpPr/>
          <p:nvPr/>
        </p:nvSpPr>
        <p:spPr>
          <a:xfrm>
            <a:off x="9843652" y="898391"/>
            <a:ext cx="1903615" cy="1758794"/>
          </a:xfrm>
          <a:prstGeom prst="rect">
            <a:avLst/>
          </a:prstGeom>
          <a:solidFill>
            <a:schemeClr val="bg1"/>
          </a:solidFill>
          <a:ln w="28575">
            <a:solidFill>
              <a:srgbClr val="FF8AD8">
                <a:alpha val="8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800" dirty="0">
                <a:solidFill>
                  <a:schemeClr val="tx1"/>
                </a:solidFill>
                <a:cs typeface="Arial" pitchFamily="34" charset="0"/>
              </a:rPr>
              <a:t>This cell can form the Embryo and placenta</a:t>
            </a:r>
          </a:p>
        </p:txBody>
      </p:sp>
      <p:sp>
        <p:nvSpPr>
          <p:cNvPr id="57" name="Rectangle 56"/>
          <p:cNvSpPr/>
          <p:nvPr/>
        </p:nvSpPr>
        <p:spPr>
          <a:xfrm>
            <a:off x="9809017" y="2918070"/>
            <a:ext cx="1903615" cy="1045412"/>
          </a:xfrm>
          <a:prstGeom prst="rect">
            <a:avLst/>
          </a:prstGeom>
          <a:solidFill>
            <a:schemeClr val="bg1"/>
          </a:solidFill>
          <a:ln w="28575">
            <a:solidFill>
              <a:srgbClr val="942093">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800" dirty="0">
                <a:solidFill>
                  <a:schemeClr val="tx1"/>
                </a:solidFill>
                <a:cs typeface="Arial" pitchFamily="34" charset="0"/>
              </a:rPr>
              <a:t>This cell can just form the embryo</a:t>
            </a:r>
            <a:endParaRPr lang="en-US" sz="1800" dirty="0">
              <a:solidFill>
                <a:schemeClr val="tx1"/>
              </a:solidFill>
            </a:endParaRPr>
          </a:p>
        </p:txBody>
      </p:sp>
      <p:cxnSp>
        <p:nvCxnSpPr>
          <p:cNvPr id="59" name="Straight Connector 58"/>
          <p:cNvCxnSpPr>
            <a:stCxn id="35" idx="3"/>
            <a:endCxn id="56" idx="1"/>
          </p:cNvCxnSpPr>
          <p:nvPr/>
        </p:nvCxnSpPr>
        <p:spPr>
          <a:xfrm flipV="1">
            <a:off x="9387841" y="1777788"/>
            <a:ext cx="455811" cy="1"/>
          </a:xfrm>
          <a:prstGeom prst="line">
            <a:avLst/>
          </a:prstGeom>
          <a:ln w="28575">
            <a:solidFill>
              <a:srgbClr val="FF8AD8">
                <a:alpha val="85098"/>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36" idx="3"/>
            <a:endCxn id="57" idx="1"/>
          </p:cNvCxnSpPr>
          <p:nvPr/>
        </p:nvCxnSpPr>
        <p:spPr>
          <a:xfrm>
            <a:off x="9387841" y="3437796"/>
            <a:ext cx="421176" cy="2980"/>
          </a:xfrm>
          <a:prstGeom prst="line">
            <a:avLst/>
          </a:prstGeom>
          <a:ln w="28575">
            <a:solidFill>
              <a:srgbClr val="942093">
                <a:alpha val="50196"/>
              </a:srgbClr>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1334404" y="6270433"/>
            <a:ext cx="741915" cy="523220"/>
          </a:xfrm>
          <a:prstGeom prst="rect">
            <a:avLst/>
          </a:prstGeom>
          <a:noFill/>
          <a:ln w="28575">
            <a:solidFill>
              <a:schemeClr val="accent6"/>
            </a:solidFill>
          </a:ln>
        </p:spPr>
        <p:txBody>
          <a:bodyPr wrap="square" rtlCol="0">
            <a:spAutoFit/>
          </a:bodyPr>
          <a:lstStyle/>
          <a:p>
            <a:pPr algn="ctr"/>
            <a:r>
              <a:rPr lang="en-US" altLang="en-US" dirty="0">
                <a:latin typeface="+mn-lt"/>
                <a:cs typeface="Arial" pitchFamily="34" charset="0"/>
              </a:rPr>
              <a:t>Fully mature </a:t>
            </a:r>
          </a:p>
        </p:txBody>
      </p:sp>
      <p:sp>
        <p:nvSpPr>
          <p:cNvPr id="78" name="Rectangle 77"/>
          <p:cNvSpPr/>
          <p:nvPr/>
        </p:nvSpPr>
        <p:spPr>
          <a:xfrm>
            <a:off x="6068290" y="5547360"/>
            <a:ext cx="6001790" cy="124629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866512" y="2406992"/>
            <a:ext cx="4031672" cy="432000"/>
          </a:xfrm>
          <a:prstGeom prst="roundRect">
            <a:avLst/>
          </a:prstGeom>
          <a:solidFill>
            <a:srgbClr val="942093">
              <a:alpha val="50196"/>
            </a:srgbClr>
          </a:solidFill>
          <a:ln>
            <a:solidFill>
              <a:srgbClr val="942093">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Pluripotent (plural)</a:t>
            </a:r>
          </a:p>
        </p:txBody>
      </p:sp>
      <p:sp>
        <p:nvSpPr>
          <p:cNvPr id="27" name="Rounded Rectangle 26"/>
          <p:cNvSpPr/>
          <p:nvPr/>
        </p:nvSpPr>
        <p:spPr>
          <a:xfrm>
            <a:off x="906268" y="6150705"/>
            <a:ext cx="4031672" cy="432000"/>
          </a:xfrm>
          <a:prstGeom prst="roundRect">
            <a:avLst/>
          </a:prstGeom>
          <a:solidFill>
            <a:srgbClr val="FED163"/>
          </a:solidFill>
          <a:ln>
            <a:solidFill>
              <a:srgbClr val="FED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Nullpotent</a:t>
            </a:r>
          </a:p>
        </p:txBody>
      </p:sp>
      <p:sp>
        <p:nvSpPr>
          <p:cNvPr id="28" name="Rounded Rectangle 27"/>
          <p:cNvSpPr/>
          <p:nvPr/>
        </p:nvSpPr>
        <p:spPr>
          <a:xfrm>
            <a:off x="866512" y="4437975"/>
            <a:ext cx="4031672" cy="432000"/>
          </a:xfrm>
          <a:prstGeom prst="roundRect">
            <a:avLst/>
          </a:prstGeom>
          <a:solidFill>
            <a:schemeClr val="bg1">
              <a:lumMod val="50000"/>
              <a:alpha val="50196"/>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Oligopotent</a:t>
            </a:r>
          </a:p>
        </p:txBody>
      </p:sp>
      <p:sp>
        <p:nvSpPr>
          <p:cNvPr id="29" name="TextBox 28"/>
          <p:cNvSpPr txBox="1"/>
          <p:nvPr/>
        </p:nvSpPr>
        <p:spPr>
          <a:xfrm>
            <a:off x="866512" y="4844202"/>
            <a:ext cx="4031672" cy="584775"/>
          </a:xfrm>
          <a:prstGeom prst="rect">
            <a:avLst/>
          </a:prstGeom>
          <a:noFill/>
        </p:spPr>
        <p:txBody>
          <a:bodyPr wrap="square" rtlCol="0">
            <a:spAutoFit/>
          </a:bodyPr>
          <a:lstStyle/>
          <a:p>
            <a:pPr lvl="2"/>
            <a:r>
              <a:rPr lang="en-US" sz="1600" dirty="0">
                <a:solidFill>
                  <a:schemeClr val="tx1"/>
                </a:solidFill>
                <a:latin typeface="+mn-lt"/>
              </a:rPr>
              <a:t>Differentiate into ONLY a </a:t>
            </a:r>
            <a:r>
              <a:rPr lang="en-US" sz="1600" b="1" dirty="0">
                <a:solidFill>
                  <a:schemeClr val="tx1"/>
                </a:solidFill>
                <a:latin typeface="+mn-lt"/>
              </a:rPr>
              <a:t>few cells</a:t>
            </a:r>
            <a:r>
              <a:rPr lang="en-US" sz="1600" dirty="0">
                <a:solidFill>
                  <a:schemeClr val="tx1"/>
                </a:solidFill>
                <a:latin typeface="+mn-lt"/>
              </a:rPr>
              <a:t>, such as lymphoid or myeloid stem cells</a:t>
            </a:r>
          </a:p>
        </p:txBody>
      </p:sp>
      <p:sp>
        <p:nvSpPr>
          <p:cNvPr id="30" name="TextBox 29"/>
          <p:cNvSpPr txBox="1"/>
          <p:nvPr/>
        </p:nvSpPr>
        <p:spPr>
          <a:xfrm>
            <a:off x="906268" y="6545661"/>
            <a:ext cx="4031672" cy="338554"/>
          </a:xfrm>
          <a:prstGeom prst="rect">
            <a:avLst/>
          </a:prstGeom>
          <a:noFill/>
        </p:spPr>
        <p:txBody>
          <a:bodyPr wrap="square" rtlCol="0">
            <a:spAutoFit/>
          </a:bodyPr>
          <a:lstStyle/>
          <a:p>
            <a:pPr lvl="2"/>
            <a:r>
              <a:rPr lang="en-US" sz="1600" dirty="0">
                <a:solidFill>
                  <a:schemeClr val="tx1"/>
                </a:solidFill>
                <a:latin typeface="+mn-lt"/>
              </a:rPr>
              <a:t>The terminal cells</a:t>
            </a:r>
          </a:p>
        </p:txBody>
      </p:sp>
      <p:cxnSp>
        <p:nvCxnSpPr>
          <p:cNvPr id="46" name="Straight Arrow Connector 45"/>
          <p:cNvCxnSpPr>
            <a:cxnSpLocks/>
            <a:stCxn id="4" idx="3"/>
          </p:cNvCxnSpPr>
          <p:nvPr/>
        </p:nvCxnSpPr>
        <p:spPr>
          <a:xfrm>
            <a:off x="4898185" y="1577061"/>
            <a:ext cx="2758379" cy="24755"/>
          </a:xfrm>
          <a:prstGeom prst="straightConnector1">
            <a:avLst/>
          </a:prstGeom>
          <a:ln w="28575">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48309FC-34F3-4BF3-BA22-76A6EB6E37E5}"/>
              </a:ext>
            </a:extLst>
          </p:cNvPr>
          <p:cNvSpPr/>
          <p:nvPr/>
        </p:nvSpPr>
        <p:spPr>
          <a:xfrm>
            <a:off x="-70793" y="2476969"/>
            <a:ext cx="1031051" cy="307777"/>
          </a:xfrm>
          <a:prstGeom prst="rect">
            <a:avLst/>
          </a:prstGeom>
        </p:spPr>
        <p:txBody>
          <a:bodyPr wrap="none">
            <a:spAutoFit/>
          </a:bodyPr>
          <a:lstStyle/>
          <a:p>
            <a:r>
              <a:rPr lang="en-US" dirty="0">
                <a:solidFill>
                  <a:srgbClr val="92D050"/>
                </a:solidFill>
                <a:latin typeface="+mn-lt"/>
              </a:rPr>
              <a:t>(blastocyst)</a:t>
            </a:r>
            <a:endParaRPr lang="en-GB" dirty="0">
              <a:solidFill>
                <a:srgbClr val="92D050"/>
              </a:solidFill>
              <a:latin typeface="+mn-lt"/>
            </a:endParaRPr>
          </a:p>
        </p:txBody>
      </p:sp>
      <p:sp>
        <p:nvSpPr>
          <p:cNvPr id="13" name="Rectangle 12">
            <a:extLst>
              <a:ext uri="{FF2B5EF4-FFF2-40B4-BE49-F238E27FC236}">
                <a16:creationId xmlns:a16="http://schemas.microsoft.com/office/drawing/2014/main" id="{D8CD4FC1-C74B-4B6A-8ED4-DAD3E483CFF9}"/>
              </a:ext>
            </a:extLst>
          </p:cNvPr>
          <p:cNvSpPr/>
          <p:nvPr/>
        </p:nvSpPr>
        <p:spPr>
          <a:xfrm>
            <a:off x="56355" y="1442625"/>
            <a:ext cx="816249" cy="307777"/>
          </a:xfrm>
          <a:prstGeom prst="rect">
            <a:avLst/>
          </a:prstGeom>
        </p:spPr>
        <p:txBody>
          <a:bodyPr wrap="none">
            <a:spAutoFit/>
          </a:bodyPr>
          <a:lstStyle/>
          <a:p>
            <a:r>
              <a:rPr lang="en-US" dirty="0">
                <a:solidFill>
                  <a:srgbClr val="92D050"/>
                </a:solidFill>
                <a:latin typeface="+mn-lt"/>
              </a:rPr>
              <a:t>(morula)</a:t>
            </a:r>
            <a:endParaRPr lang="en-GB" dirty="0">
              <a:latin typeface="+mn-lt"/>
            </a:endParaRPr>
          </a:p>
        </p:txBody>
      </p:sp>
      <p:sp>
        <p:nvSpPr>
          <p:cNvPr id="32" name="Rectangle 31">
            <a:extLst>
              <a:ext uri="{FF2B5EF4-FFF2-40B4-BE49-F238E27FC236}">
                <a16:creationId xmlns:a16="http://schemas.microsoft.com/office/drawing/2014/main" id="{A328EB19-9CD8-42E7-B3DE-A7750A515757}"/>
              </a:ext>
            </a:extLst>
          </p:cNvPr>
          <p:cNvSpPr/>
          <p:nvPr/>
        </p:nvSpPr>
        <p:spPr>
          <a:xfrm>
            <a:off x="4193555" y="2901358"/>
            <a:ext cx="1846816" cy="461665"/>
          </a:xfrm>
          <a:prstGeom prst="rect">
            <a:avLst/>
          </a:prstGeom>
        </p:spPr>
        <p:txBody>
          <a:bodyPr wrap="square">
            <a:spAutoFit/>
          </a:bodyPr>
          <a:lstStyle/>
          <a:p>
            <a:r>
              <a:rPr lang="en-US" sz="1200" dirty="0">
                <a:solidFill>
                  <a:srgbClr val="92D050"/>
                </a:solidFill>
                <a:latin typeface="+mn-lt"/>
              </a:rPr>
              <a:t>Without placenta and extraembryonic cell types</a:t>
            </a:r>
            <a:endParaRPr lang="en-GB" sz="1200" dirty="0">
              <a:latin typeface="+mn-lt"/>
            </a:endParaRPr>
          </a:p>
        </p:txBody>
      </p:sp>
      <p:sp>
        <p:nvSpPr>
          <p:cNvPr id="33" name="Rounded Rectangle 26">
            <a:extLst>
              <a:ext uri="{FF2B5EF4-FFF2-40B4-BE49-F238E27FC236}">
                <a16:creationId xmlns:a16="http://schemas.microsoft.com/office/drawing/2014/main" id="{D5339765-42CA-4FED-947F-1225C9177830}"/>
              </a:ext>
            </a:extLst>
          </p:cNvPr>
          <p:cNvSpPr/>
          <p:nvPr/>
        </p:nvSpPr>
        <p:spPr>
          <a:xfrm>
            <a:off x="874703" y="5428977"/>
            <a:ext cx="4031672" cy="43200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Unipotent</a:t>
            </a:r>
          </a:p>
        </p:txBody>
      </p:sp>
      <p:sp>
        <p:nvSpPr>
          <p:cNvPr id="34" name="TextBox 33">
            <a:extLst>
              <a:ext uri="{FF2B5EF4-FFF2-40B4-BE49-F238E27FC236}">
                <a16:creationId xmlns:a16="http://schemas.microsoft.com/office/drawing/2014/main" id="{074B096D-7DFD-427E-80DF-5AA7ABD03F74}"/>
              </a:ext>
            </a:extLst>
          </p:cNvPr>
          <p:cNvSpPr txBox="1"/>
          <p:nvPr/>
        </p:nvSpPr>
        <p:spPr>
          <a:xfrm>
            <a:off x="874702" y="5823933"/>
            <a:ext cx="4595071" cy="338554"/>
          </a:xfrm>
          <a:prstGeom prst="rect">
            <a:avLst/>
          </a:prstGeom>
          <a:noFill/>
        </p:spPr>
        <p:txBody>
          <a:bodyPr wrap="square" rtlCol="0">
            <a:spAutoFit/>
          </a:bodyPr>
          <a:lstStyle/>
          <a:p>
            <a:pPr lvl="2"/>
            <a:r>
              <a:rPr lang="en-GB" sz="1600" dirty="0">
                <a:solidFill>
                  <a:schemeClr val="tx1"/>
                </a:solidFill>
                <a:latin typeface="+mn-lt"/>
              </a:rPr>
              <a:t>Produce ONLY </a:t>
            </a:r>
            <a:r>
              <a:rPr lang="en-GB" sz="1600" b="1" dirty="0">
                <a:solidFill>
                  <a:schemeClr val="tx1"/>
                </a:solidFill>
                <a:latin typeface="+mn-lt"/>
              </a:rPr>
              <a:t>one</a:t>
            </a:r>
            <a:r>
              <a:rPr lang="en-GB" sz="1600" dirty="0">
                <a:solidFill>
                  <a:schemeClr val="tx1"/>
                </a:solidFill>
                <a:latin typeface="+mn-lt"/>
              </a:rPr>
              <a:t> cell type</a:t>
            </a:r>
            <a:r>
              <a:rPr lang="en-GB" sz="1200" dirty="0">
                <a:solidFill>
                  <a:schemeClr val="tx1"/>
                </a:solidFill>
                <a:latin typeface="+mn-lt"/>
              </a:rPr>
              <a:t> (e.g. muscle stem cells &amp; </a:t>
            </a:r>
            <a:r>
              <a:rPr lang="en-GB" sz="1200" dirty="0">
                <a:solidFill>
                  <a:srgbClr val="92D050"/>
                </a:solidFill>
                <a:latin typeface="+mn-lt"/>
              </a:rPr>
              <a:t>testes</a:t>
            </a:r>
            <a:r>
              <a:rPr lang="en-GB" sz="1200" dirty="0">
                <a:solidFill>
                  <a:schemeClr val="tx1"/>
                </a:solidFill>
                <a:latin typeface="+mn-lt"/>
              </a:rPr>
              <a:t>)</a:t>
            </a:r>
            <a:endParaRPr lang="en-GB" sz="1600" dirty="0">
              <a:solidFill>
                <a:schemeClr val="tx1"/>
              </a:solidFill>
              <a:latin typeface="+mn-lt"/>
            </a:endParaRPr>
          </a:p>
        </p:txBody>
      </p:sp>
      <p:cxnSp>
        <p:nvCxnSpPr>
          <p:cNvPr id="31" name="Elbow Connector 30"/>
          <p:cNvCxnSpPr>
            <a:stCxn id="33" idx="3"/>
          </p:cNvCxnSpPr>
          <p:nvPr/>
        </p:nvCxnSpPr>
        <p:spPr>
          <a:xfrm>
            <a:off x="4906375" y="5644977"/>
            <a:ext cx="1133996" cy="759936"/>
          </a:xfrm>
          <a:prstGeom prst="bentConnector3">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37" name="Rectangle 36">
            <a:extLst>
              <a:ext uri="{FF2B5EF4-FFF2-40B4-BE49-F238E27FC236}">
                <a16:creationId xmlns:a16="http://schemas.microsoft.com/office/drawing/2014/main" id="{4AF48E73-AD16-44BE-AB19-3A3B30D102D4}"/>
              </a:ext>
            </a:extLst>
          </p:cNvPr>
          <p:cNvSpPr/>
          <p:nvPr/>
        </p:nvSpPr>
        <p:spPr>
          <a:xfrm>
            <a:off x="3421549" y="797494"/>
            <a:ext cx="1544012" cy="307777"/>
          </a:xfrm>
          <a:prstGeom prst="rect">
            <a:avLst/>
          </a:prstGeom>
        </p:spPr>
        <p:txBody>
          <a:bodyPr wrap="none">
            <a:spAutoFit/>
          </a:bodyPr>
          <a:lstStyle/>
          <a:p>
            <a:r>
              <a:rPr lang="en-US" dirty="0">
                <a:solidFill>
                  <a:srgbClr val="92D050"/>
                </a:solidFill>
                <a:latin typeface="+mn-lt"/>
              </a:rPr>
              <a:t>Potency = </a:t>
            </a:r>
            <a:r>
              <a:rPr lang="en-GB" dirty="0" err="1">
                <a:solidFill>
                  <a:srgbClr val="92D050"/>
                </a:solidFill>
                <a:latin typeface="+mn-lt"/>
              </a:rPr>
              <a:t>قدرة</a:t>
            </a:r>
            <a:r>
              <a:rPr lang="en-GB" dirty="0">
                <a:solidFill>
                  <a:srgbClr val="92D050"/>
                </a:solidFill>
                <a:latin typeface="+mn-lt"/>
              </a:rPr>
              <a:t> </a:t>
            </a:r>
            <a:r>
              <a:rPr lang="en-GB" dirty="0" err="1">
                <a:solidFill>
                  <a:srgbClr val="92D050"/>
                </a:solidFill>
                <a:latin typeface="+mn-lt"/>
              </a:rPr>
              <a:t>الخلية</a:t>
            </a:r>
            <a:endParaRPr lang="en-GB" dirty="0">
              <a:latin typeface="+mn-lt"/>
            </a:endParaRPr>
          </a:p>
        </p:txBody>
      </p:sp>
      <p:sp>
        <p:nvSpPr>
          <p:cNvPr id="38" name="Rectangle 37">
            <a:extLst>
              <a:ext uri="{FF2B5EF4-FFF2-40B4-BE49-F238E27FC236}">
                <a16:creationId xmlns:a16="http://schemas.microsoft.com/office/drawing/2014/main" id="{A91B12B7-ECD9-4243-8D9F-D8AF37905557}"/>
              </a:ext>
            </a:extLst>
          </p:cNvPr>
          <p:cNvSpPr/>
          <p:nvPr/>
        </p:nvSpPr>
        <p:spPr>
          <a:xfrm>
            <a:off x="3831636" y="2421991"/>
            <a:ext cx="1123527" cy="430887"/>
          </a:xfrm>
          <a:prstGeom prst="rect">
            <a:avLst/>
          </a:prstGeom>
        </p:spPr>
        <p:txBody>
          <a:bodyPr wrap="square">
            <a:spAutoFit/>
          </a:bodyPr>
          <a:lstStyle/>
          <a:p>
            <a:r>
              <a:rPr lang="en-GB" sz="1100" dirty="0">
                <a:solidFill>
                  <a:srgbClr val="92D050"/>
                </a:solidFill>
                <a:latin typeface="+mn-lt"/>
              </a:rPr>
              <a:t>Most </a:t>
            </a:r>
            <a:r>
              <a:rPr lang="en-GB" sz="1100" b="1" u="sng" dirty="0">
                <a:solidFill>
                  <a:srgbClr val="92D050"/>
                </a:solidFill>
                <a:latin typeface="+mn-lt"/>
              </a:rPr>
              <a:t>important</a:t>
            </a:r>
            <a:r>
              <a:rPr lang="en-GB" sz="1100" dirty="0">
                <a:solidFill>
                  <a:srgbClr val="92D050"/>
                </a:solidFill>
                <a:latin typeface="+mn-lt"/>
              </a:rPr>
              <a:t> one that we use</a:t>
            </a:r>
          </a:p>
        </p:txBody>
      </p:sp>
      <p:sp>
        <p:nvSpPr>
          <p:cNvPr id="39" name="Rectangle 38">
            <a:extLst>
              <a:ext uri="{FF2B5EF4-FFF2-40B4-BE49-F238E27FC236}">
                <a16:creationId xmlns:a16="http://schemas.microsoft.com/office/drawing/2014/main" id="{42416ABE-7E38-474C-8CC6-05E815621142}"/>
              </a:ext>
            </a:extLst>
          </p:cNvPr>
          <p:cNvSpPr/>
          <p:nvPr/>
        </p:nvSpPr>
        <p:spPr>
          <a:xfrm>
            <a:off x="3573346" y="4508103"/>
            <a:ext cx="551394" cy="307777"/>
          </a:xfrm>
          <a:prstGeom prst="rect">
            <a:avLst/>
          </a:prstGeom>
        </p:spPr>
        <p:txBody>
          <a:bodyPr wrap="square">
            <a:spAutoFit/>
          </a:bodyPr>
          <a:lstStyle/>
          <a:p>
            <a:r>
              <a:rPr lang="ar-AE" dirty="0">
                <a:solidFill>
                  <a:schemeClr val="accent3">
                    <a:lumMod val="60000"/>
                    <a:lumOff val="40000"/>
                  </a:schemeClr>
                </a:solidFill>
                <a:latin typeface="+mn-lt"/>
              </a:rPr>
              <a:t>م</a:t>
            </a:r>
            <a:r>
              <a:rPr lang="en-GB" dirty="0">
                <a:solidFill>
                  <a:schemeClr val="accent3">
                    <a:lumMod val="60000"/>
                    <a:lumOff val="40000"/>
                  </a:schemeClr>
                </a:solidFill>
                <a:latin typeface="+mn-lt"/>
              </a:rPr>
              <a:t>ح</a:t>
            </a:r>
            <a:r>
              <a:rPr lang="ar-AE" dirty="0">
                <a:solidFill>
                  <a:schemeClr val="accent3">
                    <a:lumMod val="60000"/>
                    <a:lumOff val="40000"/>
                  </a:schemeClr>
                </a:solidFill>
                <a:latin typeface="+mn-lt"/>
              </a:rPr>
              <a:t>د</a:t>
            </a:r>
            <a:r>
              <a:rPr lang="en-GB" dirty="0">
                <a:solidFill>
                  <a:schemeClr val="accent3">
                    <a:lumMod val="60000"/>
                    <a:lumOff val="40000"/>
                  </a:schemeClr>
                </a:solidFill>
                <a:latin typeface="+mn-lt"/>
              </a:rPr>
              <a:t>و</a:t>
            </a:r>
            <a:r>
              <a:rPr lang="ar-AE" dirty="0">
                <a:solidFill>
                  <a:schemeClr val="accent3">
                    <a:lumMod val="60000"/>
                    <a:lumOff val="40000"/>
                  </a:schemeClr>
                </a:solidFill>
                <a:latin typeface="+mn-lt"/>
              </a:rPr>
              <a:t>د</a:t>
            </a:r>
            <a:endParaRPr lang="en-GB" dirty="0">
              <a:solidFill>
                <a:schemeClr val="accent3">
                  <a:lumMod val="60000"/>
                  <a:lumOff val="40000"/>
                </a:schemeClr>
              </a:solidFill>
              <a:latin typeface="+mn-lt"/>
            </a:endParaRPr>
          </a:p>
        </p:txBody>
      </p:sp>
      <p:sp>
        <p:nvSpPr>
          <p:cNvPr id="3" name="TextBox 2">
            <a:extLst>
              <a:ext uri="{FF2B5EF4-FFF2-40B4-BE49-F238E27FC236}">
                <a16:creationId xmlns:a16="http://schemas.microsoft.com/office/drawing/2014/main" id="{D17F74D6-DAF1-494B-9F4D-2ED4815FD873}"/>
              </a:ext>
            </a:extLst>
          </p:cNvPr>
          <p:cNvSpPr txBox="1"/>
          <p:nvPr/>
        </p:nvSpPr>
        <p:spPr>
          <a:xfrm>
            <a:off x="5804824" y="277193"/>
            <a:ext cx="1327608" cy="400110"/>
          </a:xfrm>
          <a:prstGeom prst="rect">
            <a:avLst/>
          </a:prstGeom>
          <a:noFill/>
          <a:ln w="28575">
            <a:solidFill>
              <a:srgbClr val="FF0000"/>
            </a:solidFill>
          </a:ln>
        </p:spPr>
        <p:txBody>
          <a:bodyPr wrap="none" rtlCol="0">
            <a:spAutoFit/>
          </a:bodyPr>
          <a:lstStyle/>
          <a:p>
            <a:r>
              <a:rPr lang="en-GB" sz="2000" b="1" dirty="0">
                <a:solidFill>
                  <a:srgbClr val="92D050"/>
                </a:solidFill>
                <a:latin typeface="+mn-lt"/>
              </a:rPr>
              <a:t>Important </a:t>
            </a:r>
          </a:p>
        </p:txBody>
      </p:sp>
    </p:spTree>
    <p:extLst>
      <p:ext uri="{BB962C8B-B14F-4D97-AF65-F5344CB8AC3E}">
        <p14:creationId xmlns:p14="http://schemas.microsoft.com/office/powerpoint/2010/main" val="2190992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58537348"/>
              </p:ext>
            </p:extLst>
          </p:nvPr>
        </p:nvGraphicFramePr>
        <p:xfrm>
          <a:off x="576776" y="1427518"/>
          <a:ext cx="11268222" cy="5133619"/>
        </p:xfrm>
        <a:graphic>
          <a:graphicData uri="http://schemas.openxmlformats.org/drawingml/2006/table">
            <a:tbl>
              <a:tblPr firstRow="1" bandRow="1">
                <a:tableStyleId>{5940675A-B579-460E-94D1-54222C63F5DA}</a:tableStyleId>
              </a:tblPr>
              <a:tblGrid>
                <a:gridCol w="1104102">
                  <a:extLst>
                    <a:ext uri="{9D8B030D-6E8A-4147-A177-3AD203B41FA5}">
                      <a16:colId xmlns:a16="http://schemas.microsoft.com/office/drawing/2014/main" val="1847301707"/>
                    </a:ext>
                  </a:extLst>
                </a:gridCol>
                <a:gridCol w="4899227">
                  <a:extLst>
                    <a:ext uri="{9D8B030D-6E8A-4147-A177-3AD203B41FA5}">
                      <a16:colId xmlns:a16="http://schemas.microsoft.com/office/drawing/2014/main" val="20000"/>
                    </a:ext>
                  </a:extLst>
                </a:gridCol>
                <a:gridCol w="5264893">
                  <a:extLst>
                    <a:ext uri="{9D8B030D-6E8A-4147-A177-3AD203B41FA5}">
                      <a16:colId xmlns:a16="http://schemas.microsoft.com/office/drawing/2014/main" val="20001"/>
                    </a:ext>
                  </a:extLst>
                </a:gridCol>
              </a:tblGrid>
              <a:tr h="3772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i="1" dirty="0">
                        <a:solidFill>
                          <a:schemeClr val="bg1">
                            <a:lumMod val="50000"/>
                          </a:schemeClr>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Embryonic Stem Cells (ESC)</a:t>
                      </a:r>
                    </a:p>
                  </a:txBody>
                  <a:tcPr anchor="ctr">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Adult Stem Cells (ASC)</a:t>
                      </a:r>
                    </a:p>
                  </a:txBody>
                  <a:tcPr anchor="ctr">
                    <a:solidFill>
                      <a:srgbClr val="FFF9B4"/>
                    </a:solidFill>
                  </a:tcPr>
                </a:tc>
                <a:extLst>
                  <a:ext uri="{0D108BD9-81ED-4DB2-BD59-A6C34878D82A}">
                    <a16:rowId xmlns:a16="http://schemas.microsoft.com/office/drawing/2014/main" val="10000"/>
                  </a:ext>
                </a:extLst>
              </a:tr>
              <a:tr h="585216">
                <a:tc>
                  <a:txBody>
                    <a:bodyPr/>
                    <a:lstStyle/>
                    <a:p>
                      <a:pPr marL="0" indent="0" algn="l">
                        <a:lnSpc>
                          <a:spcPct val="120000"/>
                        </a:lnSpc>
                        <a:buClr>
                          <a:srgbClr val="92D050"/>
                        </a:buClr>
                        <a:buSzPct val="125000"/>
                        <a:buFont typeface="ZapfDingbatsITC" charset="0"/>
                        <a:buNone/>
                      </a:pPr>
                      <a:r>
                        <a:rPr lang="en-US" sz="1400" i="1" dirty="0">
                          <a:solidFill>
                            <a:schemeClr val="bg1">
                              <a:lumMod val="50000"/>
                            </a:schemeClr>
                          </a:solidFill>
                          <a:ea typeface="ＭＳ Ｐゴシック" charset="0"/>
                        </a:rPr>
                        <a:t>Source </a:t>
                      </a:r>
                    </a:p>
                  </a:txBody>
                  <a:tcPr/>
                </a:tc>
                <a:tc>
                  <a:txBody>
                    <a:bodyPr/>
                    <a:lstStyle/>
                    <a:p>
                      <a:pPr marL="285750" marR="0" lvl="2" indent="-285750" algn="l" defTabSz="914400" rtl="0" eaLnBrk="1" fontAlgn="auto" latinLnBrk="0" hangingPunct="1">
                        <a:lnSpc>
                          <a:spcPct val="100000"/>
                        </a:lnSpc>
                        <a:spcBef>
                          <a:spcPts val="0"/>
                        </a:spcBef>
                        <a:spcAft>
                          <a:spcPts val="0"/>
                        </a:spcAft>
                        <a:buClr>
                          <a:srgbClr val="92D050"/>
                        </a:buClr>
                        <a:buSzTx/>
                        <a:buFont typeface="ZapfDingbatsITC" charset="0"/>
                        <a:buChar char="✿"/>
                        <a:tabLst/>
                        <a:defRPr/>
                      </a:pPr>
                      <a:r>
                        <a:rPr lang="en-US" sz="1400" dirty="0"/>
                        <a:t>IVF embryos</a:t>
                      </a:r>
                    </a:p>
                    <a:p>
                      <a:pPr marL="285750" marR="0" lvl="2" indent="-285750" algn="l" defTabSz="914400" rtl="0" eaLnBrk="1" fontAlgn="auto" latinLnBrk="0" hangingPunct="1">
                        <a:lnSpc>
                          <a:spcPct val="100000"/>
                        </a:lnSpc>
                        <a:spcBef>
                          <a:spcPts val="0"/>
                        </a:spcBef>
                        <a:spcAft>
                          <a:spcPts val="0"/>
                        </a:spcAft>
                        <a:buClr>
                          <a:srgbClr val="92D050"/>
                        </a:buClr>
                        <a:buSzTx/>
                        <a:buFont typeface="ZapfDingbatsITC" charset="0"/>
                        <a:buChar char="✿"/>
                        <a:tabLst/>
                        <a:defRPr/>
                      </a:pPr>
                      <a:r>
                        <a:rPr lang="en-US" sz="1400" dirty="0"/>
                        <a:t>Aborted embryos</a:t>
                      </a:r>
                    </a:p>
                    <a:p>
                      <a:pPr marL="285750" marR="0" lvl="2" indent="-285750" algn="l" defTabSz="914400" rtl="0" eaLnBrk="1" fontAlgn="auto" latinLnBrk="0" hangingPunct="1">
                        <a:lnSpc>
                          <a:spcPct val="100000"/>
                        </a:lnSpc>
                        <a:spcBef>
                          <a:spcPts val="0"/>
                        </a:spcBef>
                        <a:spcAft>
                          <a:spcPts val="0"/>
                        </a:spcAft>
                        <a:buClr>
                          <a:srgbClr val="92D050"/>
                        </a:buClr>
                        <a:buSzTx/>
                        <a:buFont typeface="ZapfDingbatsITC" charset="0"/>
                        <a:buChar char="✿"/>
                        <a:tabLst/>
                        <a:defRPr/>
                      </a:pPr>
                      <a:r>
                        <a:rPr lang="en-US" sz="1400" dirty="0"/>
                        <a:t>cloned embryos</a:t>
                      </a:r>
                    </a:p>
                  </a:txBody>
                  <a:tcPr/>
                </a:tc>
                <a:tc>
                  <a:txBody>
                    <a:bodyPr/>
                    <a:lstStyle/>
                    <a:p>
                      <a:pPr marL="342900" marR="0" lvl="2" indent="-342900" algn="l" defTabSz="914400" rtl="0" eaLnBrk="1" fontAlgn="auto" latinLnBrk="0" hangingPunct="1">
                        <a:lnSpc>
                          <a:spcPct val="100000"/>
                        </a:lnSpc>
                        <a:spcBef>
                          <a:spcPts val="0"/>
                        </a:spcBef>
                        <a:spcAft>
                          <a:spcPts val="0"/>
                        </a:spcAft>
                        <a:buClr>
                          <a:srgbClr val="FFF9B4"/>
                        </a:buClr>
                        <a:buSzTx/>
                        <a:buFont typeface="ZapfDingbatsITC" charset="0"/>
                        <a:buChar char="✿"/>
                        <a:tabLst/>
                        <a:defRPr/>
                      </a:pPr>
                      <a:r>
                        <a:rPr kumimoji="0" lang="en-US" sz="1400" b="0" i="0" u="none" strike="noStrike" kern="0" cap="none" spc="0" normalizeH="0" baseline="0" noProof="0" dirty="0">
                          <a:ln>
                            <a:noFill/>
                          </a:ln>
                          <a:solidFill>
                            <a:srgbClr val="000000"/>
                          </a:solidFill>
                          <a:effectLst/>
                          <a:uLnTx/>
                          <a:uFillTx/>
                          <a:latin typeface="+mn-lt"/>
                          <a:cs typeface="Arial"/>
                          <a:sym typeface="Arial"/>
                        </a:rPr>
                        <a:t>Bone Marrow</a:t>
                      </a:r>
                    </a:p>
                    <a:p>
                      <a:pPr marL="342900" marR="0" lvl="2" indent="-342900" algn="l" defTabSz="914400" rtl="0" eaLnBrk="1" fontAlgn="auto" latinLnBrk="0" hangingPunct="1">
                        <a:lnSpc>
                          <a:spcPct val="100000"/>
                        </a:lnSpc>
                        <a:spcBef>
                          <a:spcPts val="0"/>
                        </a:spcBef>
                        <a:spcAft>
                          <a:spcPts val="0"/>
                        </a:spcAft>
                        <a:buClr>
                          <a:srgbClr val="FFF9B4"/>
                        </a:buClr>
                        <a:buSzTx/>
                        <a:buFont typeface="ZapfDingbatsITC" charset="0"/>
                        <a:buChar char="✿"/>
                        <a:tabLst/>
                        <a:defRPr/>
                      </a:pPr>
                      <a:r>
                        <a:rPr kumimoji="0" lang="en-US" sz="1400" b="0" i="0" u="none" strike="noStrike" kern="0" cap="none" spc="0" normalizeH="0" baseline="0" noProof="0" dirty="0">
                          <a:ln>
                            <a:noFill/>
                          </a:ln>
                          <a:solidFill>
                            <a:srgbClr val="000000"/>
                          </a:solidFill>
                          <a:effectLst/>
                          <a:uLnTx/>
                          <a:uFillTx/>
                          <a:latin typeface="+mn-lt"/>
                          <a:cs typeface="Arial"/>
                          <a:sym typeface="Arial"/>
                        </a:rPr>
                        <a:t>Placental Cord</a:t>
                      </a:r>
                    </a:p>
                    <a:p>
                      <a:pPr marL="342900" marR="0" lvl="2" indent="-342900" algn="l" defTabSz="914400" rtl="0" eaLnBrk="1" fontAlgn="auto" latinLnBrk="0" hangingPunct="1">
                        <a:lnSpc>
                          <a:spcPct val="100000"/>
                        </a:lnSpc>
                        <a:spcBef>
                          <a:spcPts val="0"/>
                        </a:spcBef>
                        <a:spcAft>
                          <a:spcPts val="0"/>
                        </a:spcAft>
                        <a:buClr>
                          <a:srgbClr val="FFF9B4"/>
                        </a:buClr>
                        <a:buSzTx/>
                        <a:buFont typeface="ZapfDingbatsITC" charset="0"/>
                        <a:buChar char="✿"/>
                        <a:tabLst/>
                        <a:defRPr/>
                      </a:pPr>
                      <a:r>
                        <a:rPr kumimoji="0" lang="en-US" sz="1400" b="0" i="0" u="none" strike="noStrike" kern="0" cap="none" spc="0" normalizeH="0" baseline="0" noProof="0" dirty="0">
                          <a:ln>
                            <a:noFill/>
                          </a:ln>
                          <a:solidFill>
                            <a:srgbClr val="000000"/>
                          </a:solidFill>
                          <a:effectLst/>
                          <a:uLnTx/>
                          <a:uFillTx/>
                          <a:latin typeface="+mn-lt"/>
                          <a:cs typeface="Arial"/>
                          <a:sym typeface="Arial"/>
                        </a:rPr>
                        <a:t>Mesenchymal Stem cells</a:t>
                      </a:r>
                    </a:p>
                  </a:txBody>
                  <a:tcPr/>
                </a:tc>
                <a:extLst>
                  <a:ext uri="{0D108BD9-81ED-4DB2-BD59-A6C34878D82A}">
                    <a16:rowId xmlns:a16="http://schemas.microsoft.com/office/drawing/2014/main" val="10001"/>
                  </a:ext>
                </a:extLst>
              </a:tr>
              <a:tr h="641758">
                <a:tc>
                  <a:txBody>
                    <a:bodyPr/>
                    <a:lstStyle/>
                    <a:p>
                      <a:pPr marL="0" indent="0" algn="l">
                        <a:lnSpc>
                          <a:spcPct val="120000"/>
                        </a:lnSpc>
                        <a:buClr>
                          <a:srgbClr val="92D050"/>
                        </a:buClr>
                        <a:buSzPct val="125000"/>
                        <a:buFont typeface="ZapfDingbatsITC" charset="0"/>
                        <a:buNone/>
                      </a:pPr>
                      <a:r>
                        <a:rPr lang="en-US" sz="1400" i="1" dirty="0">
                          <a:solidFill>
                            <a:schemeClr val="bg1">
                              <a:lumMod val="50000"/>
                            </a:schemeClr>
                          </a:solidFill>
                          <a:ea typeface="ＭＳ Ｐゴシック" charset="0"/>
                        </a:rPr>
                        <a:t>Potency </a:t>
                      </a:r>
                    </a:p>
                  </a:txBody>
                  <a:tcPr/>
                </a:tc>
                <a:tc>
                  <a:txBody>
                    <a:bodyPr/>
                    <a:lstStyle/>
                    <a:p>
                      <a:pPr marL="285750" marR="0" lvl="0" indent="-285750" algn="l" defTabSz="914400" rtl="0" eaLnBrk="1" fontAlgn="auto" latinLnBrk="0" hangingPunct="1">
                        <a:lnSpc>
                          <a:spcPct val="120000"/>
                        </a:lnSpc>
                        <a:spcBef>
                          <a:spcPts val="0"/>
                        </a:spcBef>
                        <a:spcAft>
                          <a:spcPts val="0"/>
                        </a:spcAft>
                        <a:buClr>
                          <a:srgbClr val="92D050"/>
                        </a:buClr>
                        <a:buSzPct val="125000"/>
                        <a:buFont typeface="ZapfDingbatsITC"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cs typeface="+mn-cs"/>
                        </a:rPr>
                        <a:t>Pluripotent</a:t>
                      </a:r>
                    </a:p>
                    <a:p>
                      <a:pPr marL="285750" marR="0" lvl="0" indent="-285750" algn="l" defTabSz="914400" rtl="0" eaLnBrk="1" fontAlgn="auto" latinLnBrk="0" hangingPunct="1">
                        <a:lnSpc>
                          <a:spcPct val="120000"/>
                        </a:lnSpc>
                        <a:spcBef>
                          <a:spcPts val="0"/>
                        </a:spcBef>
                        <a:spcAft>
                          <a:spcPts val="0"/>
                        </a:spcAft>
                        <a:buClr>
                          <a:srgbClr val="92D050"/>
                        </a:buClr>
                        <a:buSzPct val="125000"/>
                        <a:buFont typeface="ZapfDingbatsITC"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cs typeface="+mn-cs"/>
                        </a:rPr>
                        <a:t>large number can be harvested</a:t>
                      </a:r>
                    </a:p>
                  </a:txBody>
                  <a:tcPr/>
                </a:tc>
                <a:tc>
                  <a:txBody>
                    <a:bodyPr/>
                    <a:lstStyle/>
                    <a:p>
                      <a:pPr marL="285750" marR="0" lvl="0" indent="-285750" algn="l" defTabSz="914400" rtl="0" eaLnBrk="1" fontAlgn="auto" latinLnBrk="0" hangingPunct="1">
                        <a:lnSpc>
                          <a:spcPct val="120000"/>
                        </a:lnSpc>
                        <a:spcBef>
                          <a:spcPts val="0"/>
                        </a:spcBef>
                        <a:spcAft>
                          <a:spcPts val="0"/>
                        </a:spcAft>
                        <a:buClr>
                          <a:srgbClr val="FFF9B4"/>
                        </a:buClr>
                        <a:buSzPct val="125000"/>
                        <a:buFont typeface="ZapfDingbatsITC" charset="0"/>
                        <a:buChar char="✿"/>
                        <a:tabLst/>
                        <a:defRPr/>
                      </a:pPr>
                      <a:r>
                        <a:rPr kumimoji="0" lang="en-US" sz="1400" b="0" i="0" u="none" strike="noStrike" kern="0" cap="none" spc="0" normalizeH="0" baseline="0" noProof="0" dirty="0">
                          <a:ln>
                            <a:noFill/>
                          </a:ln>
                          <a:solidFill>
                            <a:prstClr val="black"/>
                          </a:solidFill>
                          <a:effectLst/>
                          <a:uLnTx/>
                          <a:uFillTx/>
                          <a:latin typeface="+mn-lt"/>
                          <a:ea typeface="ＭＳ Ｐゴシック" charset="0"/>
                          <a:cs typeface="Arial"/>
                          <a:sym typeface="Arial"/>
                        </a:rPr>
                        <a:t>Multipotent</a:t>
                      </a:r>
                    </a:p>
                    <a:p>
                      <a:pPr marL="285750" marR="0" lvl="0" indent="-285750" algn="l" defTabSz="914400" rtl="0" eaLnBrk="1" fontAlgn="auto" latinLnBrk="0" hangingPunct="1">
                        <a:lnSpc>
                          <a:spcPct val="120000"/>
                        </a:lnSpc>
                        <a:spcBef>
                          <a:spcPts val="0"/>
                        </a:spcBef>
                        <a:spcAft>
                          <a:spcPts val="0"/>
                        </a:spcAft>
                        <a:buClr>
                          <a:srgbClr val="FFF9B4"/>
                        </a:buClr>
                        <a:buSzPct val="125000"/>
                        <a:buFont typeface="ZapfDingbatsITC" charset="0"/>
                        <a:buChar char="✿"/>
                        <a:tabLst/>
                        <a:defRPr/>
                      </a:pPr>
                      <a:r>
                        <a:rPr kumimoji="0" lang="en-US" sz="1400" b="0" i="0" u="none" strike="noStrike" kern="0" cap="none" spc="0" normalizeH="0" baseline="0" noProof="0" dirty="0">
                          <a:ln>
                            <a:noFill/>
                          </a:ln>
                          <a:solidFill>
                            <a:srgbClr val="000000"/>
                          </a:solidFill>
                          <a:effectLst/>
                          <a:uLnTx/>
                          <a:uFillTx/>
                          <a:latin typeface="+mn-lt"/>
                          <a:ea typeface="ＭＳ Ｐゴシック" charset="0"/>
                          <a:cs typeface="Arial"/>
                          <a:sym typeface="Arial"/>
                        </a:rPr>
                        <a:t>L</a:t>
                      </a:r>
                      <a:r>
                        <a:rPr kumimoji="0" lang="en-US" sz="1400" b="0" i="0" u="none" strike="noStrike" kern="0" cap="none" spc="0" normalizeH="0" baseline="0" noProof="0" dirty="0">
                          <a:ln>
                            <a:noFill/>
                          </a:ln>
                          <a:solidFill>
                            <a:prstClr val="black"/>
                          </a:solidFill>
                          <a:effectLst/>
                          <a:uLnTx/>
                          <a:uFillTx/>
                          <a:latin typeface="+mn-lt"/>
                          <a:ea typeface="ＭＳ Ｐゴシック" charset="0"/>
                          <a:cs typeface="Arial"/>
                          <a:sym typeface="Arial"/>
                        </a:rPr>
                        <a:t>imited numbers and more difficult to isolate</a:t>
                      </a:r>
                    </a:p>
                  </a:txBody>
                  <a:tcPr/>
                </a:tc>
                <a:extLst>
                  <a:ext uri="{0D108BD9-81ED-4DB2-BD59-A6C34878D82A}">
                    <a16:rowId xmlns:a16="http://schemas.microsoft.com/office/drawing/2014/main" val="2734247314"/>
                  </a:ext>
                </a:extLst>
              </a:tr>
              <a:tr h="585216">
                <a:tc>
                  <a:txBody>
                    <a:bodyPr/>
                    <a:lstStyle/>
                    <a:p>
                      <a:pPr marL="0" indent="0" algn="l">
                        <a:lnSpc>
                          <a:spcPct val="120000"/>
                        </a:lnSpc>
                        <a:buClr>
                          <a:srgbClr val="92D050"/>
                        </a:buClr>
                        <a:buSzPct val="125000"/>
                        <a:buFont typeface="ZapfDingbatsITC" charset="0"/>
                        <a:buNone/>
                      </a:pPr>
                      <a:r>
                        <a:rPr lang="en-US" sz="1400" i="1" dirty="0">
                          <a:solidFill>
                            <a:schemeClr val="bg1">
                              <a:lumMod val="50000"/>
                            </a:schemeClr>
                          </a:solidFill>
                          <a:ea typeface="ＭＳ Ｐゴシック" charset="0"/>
                        </a:rPr>
                        <a:t>Note</a:t>
                      </a:r>
                    </a:p>
                  </a:txBody>
                  <a:tcPr/>
                </a:tc>
                <a:tc>
                  <a:txBody>
                    <a:bodyPr/>
                    <a:lstStyle/>
                    <a:p>
                      <a:pPr marL="285750" marR="0" lvl="0" indent="-285750" algn="l" defTabSz="914400" rtl="0" eaLnBrk="1" fontAlgn="auto" latinLnBrk="0" hangingPunct="1">
                        <a:lnSpc>
                          <a:spcPct val="120000"/>
                        </a:lnSpc>
                        <a:spcBef>
                          <a:spcPts val="0"/>
                        </a:spcBef>
                        <a:spcAft>
                          <a:spcPts val="0"/>
                        </a:spcAft>
                        <a:buClr>
                          <a:srgbClr val="92D050"/>
                        </a:buClr>
                        <a:buSzPct val="125000"/>
                        <a:buFont typeface="ZapfDingbatsITC"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cs typeface="+mn-cs"/>
                        </a:rPr>
                        <a:t>May cause immune rejection</a:t>
                      </a:r>
                    </a:p>
                    <a:p>
                      <a:pPr marL="285750" marR="0" lvl="0" indent="-285750" algn="l" defTabSz="914400" rtl="0" eaLnBrk="1" fontAlgn="auto" latinLnBrk="0" hangingPunct="1">
                        <a:lnSpc>
                          <a:spcPct val="120000"/>
                        </a:lnSpc>
                        <a:spcBef>
                          <a:spcPts val="0"/>
                        </a:spcBef>
                        <a:spcAft>
                          <a:spcPts val="0"/>
                        </a:spcAft>
                        <a:buClr>
                          <a:srgbClr val="92D050"/>
                        </a:buClr>
                        <a:buSzPct val="125000"/>
                        <a:buFont typeface="ZapfDingbatsITC"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cs typeface="+mn-cs"/>
                        </a:rPr>
                        <a:t>Ethical concerns</a:t>
                      </a:r>
                    </a:p>
                  </a:txBody>
                  <a:tcPr/>
                </a:tc>
                <a:tc>
                  <a:txBody>
                    <a:bodyPr/>
                    <a:lstStyle/>
                    <a:p>
                      <a:pPr marL="285750" marR="0" lvl="0" indent="-285750" algn="l" defTabSz="914400" rtl="0" eaLnBrk="1" fontAlgn="auto" latinLnBrk="0" hangingPunct="1">
                        <a:lnSpc>
                          <a:spcPct val="120000"/>
                        </a:lnSpc>
                        <a:spcBef>
                          <a:spcPts val="0"/>
                        </a:spcBef>
                        <a:spcAft>
                          <a:spcPts val="0"/>
                        </a:spcAft>
                        <a:buClr>
                          <a:srgbClr val="FFF9B4"/>
                        </a:buClr>
                        <a:buSzPct val="125000"/>
                        <a:buFont typeface="ZapfDingbatsITC" charset="0"/>
                        <a:buChar char="✿"/>
                        <a:tabLst/>
                        <a:defRPr/>
                      </a:pPr>
                      <a:r>
                        <a:rPr kumimoji="0" lang="en-US" sz="1400" b="0" i="0" u="none" strike="noStrike" kern="0" cap="none" spc="0" normalizeH="0" baseline="0" noProof="0" dirty="0">
                          <a:ln>
                            <a:noFill/>
                          </a:ln>
                          <a:solidFill>
                            <a:prstClr val="black"/>
                          </a:solidFill>
                          <a:effectLst/>
                          <a:uLnTx/>
                          <a:uFillTx/>
                          <a:latin typeface="+mn-lt"/>
                          <a:ea typeface="ＭＳ Ｐゴシック" charset="0"/>
                          <a:cs typeface="Arial"/>
                          <a:sym typeface="Arial"/>
                        </a:rPr>
                        <a:t>No immune rejection </a:t>
                      </a:r>
                      <a:r>
                        <a:rPr kumimoji="0" lang="en-US" sz="1200" b="0" i="0" u="none" strike="noStrike" kern="0" cap="none" spc="0" normalizeH="0" baseline="0" noProof="0" dirty="0">
                          <a:ln>
                            <a:noFill/>
                          </a:ln>
                          <a:solidFill>
                            <a:schemeClr val="bg1">
                              <a:lumMod val="50000"/>
                            </a:schemeClr>
                          </a:solidFill>
                          <a:effectLst/>
                          <a:uLnTx/>
                          <a:uFillTx/>
                          <a:latin typeface="+mn-lt"/>
                          <a:ea typeface="ＭＳ Ｐゴシック" charset="0"/>
                          <a:cs typeface="Arial"/>
                          <a:sym typeface="Arial"/>
                        </a:rPr>
                        <a:t>(Because it comes form the patient to the same patient)</a:t>
                      </a:r>
                    </a:p>
                    <a:p>
                      <a:pPr marL="285750" marR="0" lvl="0" indent="-285750" algn="l" defTabSz="914400" rtl="0" eaLnBrk="1" fontAlgn="auto" latinLnBrk="0" hangingPunct="1">
                        <a:lnSpc>
                          <a:spcPct val="120000"/>
                        </a:lnSpc>
                        <a:spcBef>
                          <a:spcPts val="0"/>
                        </a:spcBef>
                        <a:spcAft>
                          <a:spcPts val="0"/>
                        </a:spcAft>
                        <a:buClr>
                          <a:srgbClr val="FFF9B4"/>
                        </a:buClr>
                        <a:buSzPct val="125000"/>
                        <a:buFont typeface="ZapfDingbatsITC" charset="0"/>
                        <a:buChar char="✿"/>
                        <a:tabLst/>
                        <a:defRPr/>
                      </a:pPr>
                      <a:r>
                        <a:rPr kumimoji="0" lang="en-US" sz="1400" b="0" i="0" u="none" strike="noStrike" kern="0" cap="none" spc="0" normalizeH="0" baseline="0" noProof="0" dirty="0">
                          <a:ln>
                            <a:noFill/>
                          </a:ln>
                          <a:solidFill>
                            <a:prstClr val="black"/>
                          </a:solidFill>
                          <a:effectLst/>
                          <a:uLnTx/>
                          <a:uFillTx/>
                          <a:latin typeface="+mn-lt"/>
                          <a:ea typeface="ＭＳ Ｐゴシック" charset="0"/>
                          <a:cs typeface="Arial"/>
                          <a:sym typeface="Arial"/>
                        </a:rPr>
                        <a:t>No Ethical concerns</a:t>
                      </a:r>
                    </a:p>
                  </a:txBody>
                  <a:tcPr/>
                </a:tc>
                <a:extLst>
                  <a:ext uri="{0D108BD9-81ED-4DB2-BD59-A6C34878D82A}">
                    <a16:rowId xmlns:a16="http://schemas.microsoft.com/office/drawing/2014/main" val="1710885038"/>
                  </a:ext>
                </a:extLst>
              </a:tr>
              <a:tr h="2560134">
                <a:tc>
                  <a:txBody>
                    <a:bodyPr/>
                    <a:lstStyle/>
                    <a:p>
                      <a:r>
                        <a:rPr lang="en-US" sz="1400" i="1" dirty="0">
                          <a:solidFill>
                            <a:schemeClr val="bg1">
                              <a:lumMod val="50000"/>
                            </a:schemeClr>
                          </a:solidFill>
                        </a:rPr>
                        <a:t>Picture</a:t>
                      </a:r>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55" t="735" r="52046" b="1106"/>
          <a:stretch/>
        </p:blipFill>
        <p:spPr bwMode="auto">
          <a:xfrm>
            <a:off x="1788480" y="4022670"/>
            <a:ext cx="2624053" cy="24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7954" t="-78" r="652" b="1129"/>
          <a:stretch/>
        </p:blipFill>
        <p:spPr bwMode="auto">
          <a:xfrm>
            <a:off x="6644070" y="4022669"/>
            <a:ext cx="3015896" cy="249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231" y="4234952"/>
            <a:ext cx="1732912" cy="159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1157" y="4234952"/>
            <a:ext cx="1566336" cy="159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 name="Title 1">
            <a:extLst>
              <a:ext uri="{FF2B5EF4-FFF2-40B4-BE49-F238E27FC236}">
                <a16:creationId xmlns:a16="http://schemas.microsoft.com/office/drawing/2014/main" id="{ABF94A0C-60A9-4F08-AC60-63F053E84D4A}"/>
              </a:ext>
            </a:extLst>
          </p:cNvPr>
          <p:cNvSpPr txBox="1">
            <a:spLocks/>
          </p:cNvSpPr>
          <p:nvPr/>
        </p:nvSpPr>
        <p:spPr>
          <a:xfrm>
            <a:off x="838200" y="2332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1"/>
            <a:r>
              <a:rPr lang="en-US" sz="3600" dirty="0"/>
              <a:t>Classification of stem cells</a:t>
            </a:r>
            <a:br>
              <a:rPr lang="en-US" sz="3600" dirty="0"/>
            </a:br>
            <a:r>
              <a:rPr lang="en-US" sz="3200" dirty="0"/>
              <a:t>(</a:t>
            </a:r>
            <a:r>
              <a:rPr lang="en-US" sz="3200" b="1" dirty="0"/>
              <a:t>source</a:t>
            </a:r>
            <a:r>
              <a:rPr lang="en-US" sz="3200" dirty="0"/>
              <a:t> based)</a:t>
            </a:r>
          </a:p>
        </p:txBody>
      </p:sp>
      <p:sp>
        <p:nvSpPr>
          <p:cNvPr id="13" name="TextBox 12">
            <a:extLst>
              <a:ext uri="{FF2B5EF4-FFF2-40B4-BE49-F238E27FC236}">
                <a16:creationId xmlns:a16="http://schemas.microsoft.com/office/drawing/2014/main" id="{DE96AA0D-A2CE-4370-A4CA-5314E78DD32C}"/>
              </a:ext>
            </a:extLst>
          </p:cNvPr>
          <p:cNvSpPr txBox="1"/>
          <p:nvPr/>
        </p:nvSpPr>
        <p:spPr>
          <a:xfrm>
            <a:off x="4049480" y="6520705"/>
            <a:ext cx="3908442" cy="338554"/>
          </a:xfrm>
          <a:prstGeom prst="rect">
            <a:avLst/>
          </a:prstGeom>
          <a:noFill/>
        </p:spPr>
        <p:txBody>
          <a:bodyPr wrap="none" rtlCol="0">
            <a:spAutoFit/>
          </a:bodyPr>
          <a:lstStyle/>
          <a:p>
            <a:r>
              <a:rPr lang="en-GB" sz="1600" dirty="0">
                <a:solidFill>
                  <a:schemeClr val="bg1">
                    <a:lumMod val="50000"/>
                  </a:schemeClr>
                </a:solidFill>
                <a:latin typeface="+mn-lt"/>
              </a:rPr>
              <a:t>Now we will discuss each type in more detail</a:t>
            </a:r>
          </a:p>
        </p:txBody>
      </p:sp>
      <p:sp>
        <p:nvSpPr>
          <p:cNvPr id="2" name="TextBox 1">
            <a:extLst>
              <a:ext uri="{FF2B5EF4-FFF2-40B4-BE49-F238E27FC236}">
                <a16:creationId xmlns:a16="http://schemas.microsoft.com/office/drawing/2014/main" id="{6ADB884F-A689-437B-842D-60765557D58A}"/>
              </a:ext>
            </a:extLst>
          </p:cNvPr>
          <p:cNvSpPr txBox="1"/>
          <p:nvPr/>
        </p:nvSpPr>
        <p:spPr>
          <a:xfrm>
            <a:off x="10841113" y="3700376"/>
            <a:ext cx="950901" cy="307777"/>
          </a:xfrm>
          <a:prstGeom prst="rect">
            <a:avLst/>
          </a:prstGeom>
          <a:noFill/>
        </p:spPr>
        <p:txBody>
          <a:bodyPr wrap="none" rtlCol="0">
            <a:spAutoFit/>
          </a:bodyPr>
          <a:lstStyle/>
          <a:p>
            <a:r>
              <a:rPr lang="en-GB" dirty="0">
                <a:solidFill>
                  <a:srgbClr val="92D050"/>
                </a:solidFill>
                <a:latin typeface="+mn-lt"/>
              </a:rPr>
              <a:t>advantage</a:t>
            </a:r>
          </a:p>
        </p:txBody>
      </p:sp>
      <p:sp>
        <p:nvSpPr>
          <p:cNvPr id="14" name="TextBox 13">
            <a:extLst>
              <a:ext uri="{FF2B5EF4-FFF2-40B4-BE49-F238E27FC236}">
                <a16:creationId xmlns:a16="http://schemas.microsoft.com/office/drawing/2014/main" id="{7FF93E64-62D5-4B51-BCB2-5B49225AD0AC}"/>
              </a:ext>
            </a:extLst>
          </p:cNvPr>
          <p:cNvSpPr txBox="1"/>
          <p:nvPr/>
        </p:nvSpPr>
        <p:spPr>
          <a:xfrm>
            <a:off x="5374747" y="3587977"/>
            <a:ext cx="1157689" cy="307777"/>
          </a:xfrm>
          <a:prstGeom prst="rect">
            <a:avLst/>
          </a:prstGeom>
          <a:noFill/>
          <a:ln w="19050">
            <a:solidFill>
              <a:srgbClr val="FF0000"/>
            </a:solidFill>
          </a:ln>
        </p:spPr>
        <p:txBody>
          <a:bodyPr wrap="none" rtlCol="0">
            <a:spAutoFit/>
          </a:bodyPr>
          <a:lstStyle/>
          <a:p>
            <a:r>
              <a:rPr lang="en-GB" dirty="0">
                <a:solidFill>
                  <a:srgbClr val="92D050"/>
                </a:solidFill>
                <a:latin typeface="+mn-lt"/>
              </a:rPr>
              <a:t>disadvantage</a:t>
            </a:r>
          </a:p>
        </p:txBody>
      </p:sp>
      <p:sp>
        <p:nvSpPr>
          <p:cNvPr id="15" name="TextBox 14">
            <a:extLst>
              <a:ext uri="{FF2B5EF4-FFF2-40B4-BE49-F238E27FC236}">
                <a16:creationId xmlns:a16="http://schemas.microsoft.com/office/drawing/2014/main" id="{F8B48C48-1E84-4BB9-839F-89CF43949DC1}"/>
              </a:ext>
            </a:extLst>
          </p:cNvPr>
          <p:cNvSpPr txBox="1"/>
          <p:nvPr/>
        </p:nvSpPr>
        <p:spPr>
          <a:xfrm>
            <a:off x="10634325" y="2857734"/>
            <a:ext cx="1157689" cy="307777"/>
          </a:xfrm>
          <a:prstGeom prst="rect">
            <a:avLst/>
          </a:prstGeom>
          <a:noFill/>
          <a:ln w="19050">
            <a:noFill/>
          </a:ln>
        </p:spPr>
        <p:txBody>
          <a:bodyPr wrap="none" rtlCol="0">
            <a:spAutoFit/>
          </a:bodyPr>
          <a:lstStyle/>
          <a:p>
            <a:r>
              <a:rPr lang="en-GB" dirty="0">
                <a:solidFill>
                  <a:srgbClr val="92D050"/>
                </a:solidFill>
                <a:latin typeface="+mn-lt"/>
              </a:rPr>
              <a:t>disadvantage</a:t>
            </a:r>
          </a:p>
        </p:txBody>
      </p:sp>
      <p:sp>
        <p:nvSpPr>
          <p:cNvPr id="16" name="TextBox 15">
            <a:extLst>
              <a:ext uri="{FF2B5EF4-FFF2-40B4-BE49-F238E27FC236}">
                <a16:creationId xmlns:a16="http://schemas.microsoft.com/office/drawing/2014/main" id="{8E6539CD-D1F2-4A34-82C8-0B900EA2C721}"/>
              </a:ext>
            </a:extLst>
          </p:cNvPr>
          <p:cNvSpPr txBox="1"/>
          <p:nvPr/>
        </p:nvSpPr>
        <p:spPr>
          <a:xfrm>
            <a:off x="5528250" y="2856737"/>
            <a:ext cx="950901" cy="307777"/>
          </a:xfrm>
          <a:prstGeom prst="rect">
            <a:avLst/>
          </a:prstGeom>
          <a:noFill/>
        </p:spPr>
        <p:txBody>
          <a:bodyPr wrap="none" rtlCol="0">
            <a:spAutoFit/>
          </a:bodyPr>
          <a:lstStyle/>
          <a:p>
            <a:r>
              <a:rPr lang="en-GB" dirty="0">
                <a:solidFill>
                  <a:srgbClr val="92D050"/>
                </a:solidFill>
                <a:latin typeface="+mn-lt"/>
              </a:rPr>
              <a:t>advantage</a:t>
            </a:r>
          </a:p>
        </p:txBody>
      </p:sp>
    </p:spTree>
    <p:extLst>
      <p:ext uri="{BB962C8B-B14F-4D97-AF65-F5344CB8AC3E}">
        <p14:creationId xmlns:p14="http://schemas.microsoft.com/office/powerpoint/2010/main" val="4285795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ST_Pic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928" y="1216697"/>
            <a:ext cx="4484195" cy="249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ST_Pic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123" y="978604"/>
            <a:ext cx="4434937" cy="2659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B00AF1F-2689-40C2-AFD2-035074659AA0}"/>
              </a:ext>
            </a:extLst>
          </p:cNvPr>
          <p:cNvSpPr txBox="1"/>
          <p:nvPr/>
        </p:nvSpPr>
        <p:spPr>
          <a:xfrm>
            <a:off x="9870279" y="978604"/>
            <a:ext cx="2131222" cy="2308324"/>
          </a:xfrm>
          <a:prstGeom prst="rect">
            <a:avLst/>
          </a:prstGeom>
          <a:noFill/>
        </p:spPr>
        <p:txBody>
          <a:bodyPr wrap="square" rtlCol="0">
            <a:spAutoFit/>
          </a:bodyPr>
          <a:lstStyle/>
          <a:p>
            <a:r>
              <a:rPr lang="en-GB" sz="1600" dirty="0">
                <a:solidFill>
                  <a:srgbClr val="92D050"/>
                </a:solidFill>
                <a:latin typeface="+mn-lt"/>
              </a:rPr>
              <a:t>* Adult means any cell after day 14 when it becomes multipotent. </a:t>
            </a:r>
          </a:p>
          <a:p>
            <a:r>
              <a:rPr lang="en-GB" sz="1600" u="sng" dirty="0">
                <a:solidFill>
                  <a:srgbClr val="92D050"/>
                </a:solidFill>
                <a:latin typeface="+mn-lt"/>
              </a:rPr>
              <a:t>note that</a:t>
            </a:r>
            <a:r>
              <a:rPr lang="en-GB" sz="1600" dirty="0">
                <a:solidFill>
                  <a:srgbClr val="92D050"/>
                </a:solidFill>
                <a:latin typeface="+mn-lt"/>
              </a:rPr>
              <a:t> there is a difference between embryonic and </a:t>
            </a:r>
            <a:r>
              <a:rPr lang="en-GB" sz="1600" dirty="0" err="1">
                <a:solidFill>
                  <a:srgbClr val="92D050"/>
                </a:solidFill>
                <a:latin typeface="+mn-lt"/>
              </a:rPr>
              <a:t>fetus</a:t>
            </a:r>
            <a:r>
              <a:rPr lang="en-GB" sz="1600" dirty="0">
                <a:solidFill>
                  <a:srgbClr val="92D050"/>
                </a:solidFill>
                <a:latin typeface="+mn-lt"/>
              </a:rPr>
              <a:t> stem cells. </a:t>
            </a:r>
            <a:r>
              <a:rPr lang="en-GB" sz="1600" dirty="0" err="1">
                <a:solidFill>
                  <a:srgbClr val="92D050"/>
                </a:solidFill>
                <a:latin typeface="+mn-lt"/>
              </a:rPr>
              <a:t>Fetus</a:t>
            </a:r>
            <a:r>
              <a:rPr lang="en-GB" sz="1600" dirty="0">
                <a:solidFill>
                  <a:srgbClr val="92D050"/>
                </a:solidFill>
                <a:latin typeface="+mn-lt"/>
              </a:rPr>
              <a:t> stem cells are considered adult stem cells</a:t>
            </a:r>
          </a:p>
        </p:txBody>
      </p:sp>
      <p:sp>
        <p:nvSpPr>
          <p:cNvPr id="3" name="Rectangle 2">
            <a:extLst>
              <a:ext uri="{FF2B5EF4-FFF2-40B4-BE49-F238E27FC236}">
                <a16:creationId xmlns:a16="http://schemas.microsoft.com/office/drawing/2014/main" id="{17C0DA9E-8186-45B0-BF19-15BA60E9B841}"/>
              </a:ext>
            </a:extLst>
          </p:cNvPr>
          <p:cNvSpPr/>
          <p:nvPr/>
        </p:nvSpPr>
        <p:spPr>
          <a:xfrm>
            <a:off x="764113" y="3790117"/>
            <a:ext cx="10476261" cy="723275"/>
          </a:xfrm>
          <a:prstGeom prst="rect">
            <a:avLst/>
          </a:prstGeom>
        </p:spPr>
        <p:txBody>
          <a:bodyPr wrap="square">
            <a:spAutoFit/>
          </a:bodyPr>
          <a:lstStyle/>
          <a:p>
            <a:pPr marL="342900" indent="-342900">
              <a:spcBef>
                <a:spcPts val="600"/>
              </a:spcBef>
              <a:buFont typeface="+mj-lt"/>
              <a:buAutoNum type="alphaUcPeriod"/>
            </a:pPr>
            <a:r>
              <a:rPr lang="en-US" altLang="en-US" sz="1800" dirty="0">
                <a:latin typeface="+mn-lt"/>
              </a:rPr>
              <a:t>Found in specific mature body tissues as well as the </a:t>
            </a:r>
            <a:r>
              <a:rPr lang="en-US" altLang="en-US" sz="1800" b="1" dirty="0">
                <a:solidFill>
                  <a:srgbClr val="C00000"/>
                </a:solidFill>
                <a:latin typeface="+mn-lt"/>
              </a:rPr>
              <a:t>umbilical cord </a:t>
            </a:r>
            <a:r>
              <a:rPr lang="en-US" altLang="en-US" sz="1800" dirty="0">
                <a:latin typeface="+mn-lt"/>
              </a:rPr>
              <a:t>and </a:t>
            </a:r>
            <a:r>
              <a:rPr lang="en-US" altLang="en-US" sz="1800" b="1" dirty="0">
                <a:solidFill>
                  <a:srgbClr val="C00000"/>
                </a:solidFill>
                <a:latin typeface="+mn-lt"/>
              </a:rPr>
              <a:t>placenta</a:t>
            </a:r>
            <a:r>
              <a:rPr lang="en-US" altLang="en-US" sz="1800" dirty="0">
                <a:latin typeface="+mn-lt"/>
              </a:rPr>
              <a:t> after birth.</a:t>
            </a:r>
          </a:p>
          <a:p>
            <a:pPr marL="342900" indent="-342900">
              <a:spcBef>
                <a:spcPts val="600"/>
              </a:spcBef>
              <a:buFont typeface="+mj-lt"/>
              <a:buAutoNum type="alphaUcPeriod"/>
            </a:pPr>
            <a:r>
              <a:rPr lang="en-US" altLang="en-US" sz="1800" dirty="0">
                <a:latin typeface="+mn-lt"/>
              </a:rPr>
              <a:t>They also can be isolated of developing embryos’ different tissues  </a:t>
            </a:r>
            <a:r>
              <a:rPr lang="en-US" altLang="en-US" sz="1800" dirty="0">
                <a:solidFill>
                  <a:srgbClr val="92D050"/>
                </a:solidFill>
                <a:latin typeface="+mn-lt"/>
              </a:rPr>
              <a:t>(after Day 14) </a:t>
            </a:r>
            <a:endParaRPr lang="en-GB" sz="1800" dirty="0">
              <a:solidFill>
                <a:srgbClr val="92D050"/>
              </a:solidFill>
              <a:latin typeface="+mn-lt"/>
            </a:endParaRPr>
          </a:p>
        </p:txBody>
      </p:sp>
      <p:sp>
        <p:nvSpPr>
          <p:cNvPr id="4" name="Rectangle 3">
            <a:extLst>
              <a:ext uri="{FF2B5EF4-FFF2-40B4-BE49-F238E27FC236}">
                <a16:creationId xmlns:a16="http://schemas.microsoft.com/office/drawing/2014/main" id="{90122147-8C90-4DFD-A956-108200853A26}"/>
              </a:ext>
            </a:extLst>
          </p:cNvPr>
          <p:cNvSpPr/>
          <p:nvPr/>
        </p:nvSpPr>
        <p:spPr>
          <a:xfrm>
            <a:off x="754945" y="458897"/>
            <a:ext cx="6952544" cy="523220"/>
          </a:xfrm>
          <a:prstGeom prst="rect">
            <a:avLst/>
          </a:prstGeom>
        </p:spPr>
        <p:txBody>
          <a:bodyPr wrap="none">
            <a:spAutoFit/>
          </a:bodyPr>
          <a:lstStyle/>
          <a:p>
            <a:r>
              <a:rPr lang="en-US" sz="2800" b="1" dirty="0">
                <a:latin typeface="+mj-lt"/>
              </a:rPr>
              <a:t>1- Adult* stem cells </a:t>
            </a:r>
            <a:r>
              <a:rPr lang="en-US" sz="2800" dirty="0">
                <a:latin typeface="+mj-lt"/>
              </a:rPr>
              <a:t>(Tissue Specific Stem Cell)</a:t>
            </a:r>
          </a:p>
        </p:txBody>
      </p:sp>
      <p:sp>
        <p:nvSpPr>
          <p:cNvPr id="18" name="TextBox 17">
            <a:extLst>
              <a:ext uri="{FF2B5EF4-FFF2-40B4-BE49-F238E27FC236}">
                <a16:creationId xmlns:a16="http://schemas.microsoft.com/office/drawing/2014/main" id="{BD68CE95-499B-4933-88C0-E16107AD3396}"/>
              </a:ext>
            </a:extLst>
          </p:cNvPr>
          <p:cNvSpPr txBox="1"/>
          <p:nvPr/>
        </p:nvSpPr>
        <p:spPr>
          <a:xfrm>
            <a:off x="734928" y="4542526"/>
            <a:ext cx="10505445" cy="2031325"/>
          </a:xfrm>
          <a:prstGeom prst="rect">
            <a:avLst/>
          </a:prstGeom>
          <a:noFill/>
        </p:spPr>
        <p:txBody>
          <a:bodyPr wrap="square" rtlCol="0">
            <a:spAutoFit/>
          </a:bodyPr>
          <a:lstStyle/>
          <a:p>
            <a:pPr marL="268288" indent="-268288">
              <a:buFont typeface="Courier New" panose="02070309020205020404" pitchFamily="49" charset="0"/>
              <a:buChar char="o"/>
            </a:pPr>
            <a:r>
              <a:rPr lang="en-GB" sz="1800" dirty="0">
                <a:latin typeface="+mn-lt"/>
              </a:rPr>
              <a:t>Can be derived from: </a:t>
            </a:r>
          </a:p>
          <a:p>
            <a:pPr marL="536575" indent="-285750">
              <a:buFont typeface="Arial" panose="020B0604020202020204" pitchFamily="34" charset="0"/>
              <a:buChar char="•"/>
            </a:pPr>
            <a:r>
              <a:rPr lang="en-GB" sz="1800" dirty="0">
                <a:latin typeface="+mn-lt"/>
              </a:rPr>
              <a:t>Bone marrow</a:t>
            </a:r>
          </a:p>
          <a:p>
            <a:pPr marL="536575" indent="-285750">
              <a:buFont typeface="Arial" panose="020B0604020202020204" pitchFamily="34" charset="0"/>
              <a:buChar char="•"/>
            </a:pPr>
            <a:r>
              <a:rPr lang="en-GB" sz="1800" dirty="0">
                <a:latin typeface="+mn-lt"/>
              </a:rPr>
              <a:t>Placental cord</a:t>
            </a:r>
          </a:p>
          <a:p>
            <a:pPr marL="536575" indent="-285750">
              <a:buFont typeface="Arial" panose="020B0604020202020204" pitchFamily="34" charset="0"/>
              <a:buChar char="•"/>
            </a:pPr>
            <a:r>
              <a:rPr lang="en-GB" sz="1800" dirty="0">
                <a:latin typeface="+mn-lt"/>
              </a:rPr>
              <a:t>Mesenchymal stem cells.</a:t>
            </a:r>
          </a:p>
          <a:p>
            <a:pPr marL="536575" indent="-285750">
              <a:buFont typeface="Arial" panose="020B0604020202020204" pitchFamily="34" charset="0"/>
              <a:buChar char="•"/>
            </a:pPr>
            <a:r>
              <a:rPr lang="en-GB" sz="1800" dirty="0">
                <a:solidFill>
                  <a:srgbClr val="92D050"/>
                </a:solidFill>
                <a:latin typeface="+mn-lt"/>
              </a:rPr>
              <a:t>Menstrual blood may also contain stem cells</a:t>
            </a:r>
          </a:p>
          <a:p>
            <a:pPr marL="536575" indent="-285750">
              <a:buFont typeface="Arial" panose="020B0604020202020204" pitchFamily="34" charset="0"/>
              <a:buChar char="•"/>
            </a:pPr>
            <a:r>
              <a:rPr lang="en-GB" sz="1800" dirty="0">
                <a:solidFill>
                  <a:srgbClr val="92D050"/>
                </a:solidFill>
                <a:latin typeface="+mn-lt"/>
              </a:rPr>
              <a:t>Mothers milk can also contain adult stem cells (which reminds us of </a:t>
            </a:r>
            <a:r>
              <a:rPr lang="en-GB" sz="1800" dirty="0" err="1">
                <a:solidFill>
                  <a:srgbClr val="92D050"/>
                </a:solidFill>
                <a:latin typeface="+mn-lt"/>
              </a:rPr>
              <a:t>القرابة</a:t>
            </a:r>
            <a:r>
              <a:rPr lang="en-GB" sz="1800" dirty="0">
                <a:solidFill>
                  <a:srgbClr val="92D050"/>
                </a:solidFill>
                <a:latin typeface="+mn-lt"/>
              </a:rPr>
              <a:t> </a:t>
            </a:r>
            <a:r>
              <a:rPr lang="en-GB" sz="1800" dirty="0" err="1">
                <a:solidFill>
                  <a:srgbClr val="92D050"/>
                </a:solidFill>
                <a:latin typeface="+mn-lt"/>
              </a:rPr>
              <a:t>بالرضاعة</a:t>
            </a:r>
            <a:r>
              <a:rPr lang="en-GB" sz="1800" dirty="0">
                <a:solidFill>
                  <a:srgbClr val="92D050"/>
                </a:solidFill>
                <a:latin typeface="+mn-lt"/>
              </a:rPr>
              <a:t> since some stem cells actually transfer from the mothers milk to the baby)</a:t>
            </a:r>
          </a:p>
        </p:txBody>
      </p:sp>
      <p:sp>
        <p:nvSpPr>
          <p:cNvPr id="19" name="TextBox 18">
            <a:extLst>
              <a:ext uri="{FF2B5EF4-FFF2-40B4-BE49-F238E27FC236}">
                <a16:creationId xmlns:a16="http://schemas.microsoft.com/office/drawing/2014/main" id="{0EF7E59F-CA1B-4ADB-911C-A12A8BC99A0C}"/>
              </a:ext>
            </a:extLst>
          </p:cNvPr>
          <p:cNvSpPr txBox="1"/>
          <p:nvPr/>
        </p:nvSpPr>
        <p:spPr>
          <a:xfrm>
            <a:off x="955813" y="1187563"/>
            <a:ext cx="314510" cy="307777"/>
          </a:xfrm>
          <a:prstGeom prst="rect">
            <a:avLst/>
          </a:prstGeom>
          <a:noFill/>
        </p:spPr>
        <p:txBody>
          <a:bodyPr wrap="none" rtlCol="0">
            <a:spAutoFit/>
          </a:bodyPr>
          <a:lstStyle/>
          <a:p>
            <a:r>
              <a:rPr lang="en-GB" b="1" dirty="0">
                <a:solidFill>
                  <a:schemeClr val="bg1">
                    <a:lumMod val="50000"/>
                  </a:schemeClr>
                </a:solidFill>
              </a:rPr>
              <a:t>A</a:t>
            </a:r>
          </a:p>
        </p:txBody>
      </p:sp>
      <p:sp>
        <p:nvSpPr>
          <p:cNvPr id="20" name="TextBox 19">
            <a:extLst>
              <a:ext uri="{FF2B5EF4-FFF2-40B4-BE49-F238E27FC236}">
                <a16:creationId xmlns:a16="http://schemas.microsoft.com/office/drawing/2014/main" id="{322DA0AC-1CBB-4646-8A19-A578B5A1B0F1}"/>
              </a:ext>
            </a:extLst>
          </p:cNvPr>
          <p:cNvSpPr txBox="1"/>
          <p:nvPr/>
        </p:nvSpPr>
        <p:spPr>
          <a:xfrm>
            <a:off x="5835777" y="1268942"/>
            <a:ext cx="403599" cy="307777"/>
          </a:xfrm>
          <a:prstGeom prst="rect">
            <a:avLst/>
          </a:prstGeom>
          <a:noFill/>
        </p:spPr>
        <p:txBody>
          <a:bodyPr wrap="square" rtlCol="0">
            <a:spAutoFit/>
          </a:bodyPr>
          <a:lstStyle/>
          <a:p>
            <a:r>
              <a:rPr lang="en-GB" b="1" dirty="0">
                <a:solidFill>
                  <a:schemeClr val="bg1">
                    <a:lumMod val="50000"/>
                  </a:schemeClr>
                </a:solidFill>
              </a:rPr>
              <a:t>B</a:t>
            </a:r>
          </a:p>
        </p:txBody>
      </p:sp>
    </p:spTree>
    <p:extLst>
      <p:ext uri="{BB962C8B-B14F-4D97-AF65-F5344CB8AC3E}">
        <p14:creationId xmlns:p14="http://schemas.microsoft.com/office/powerpoint/2010/main" val="1708639278"/>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tomy" id="{6C3A8FFE-7141-47B9-9213-9895C7E1A432}" vid="{088974C7-7BA9-4A38-9875-23F266899E6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Anatomy</Template>
  <TotalTime>729</TotalTime>
  <Words>2967</Words>
  <Application>Microsoft Office PowerPoint</Application>
  <PresentationFormat>Widescreen</PresentationFormat>
  <Paragraphs>392</Paragraphs>
  <Slides>28</Slides>
  <Notes>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Courier New</vt:lpstr>
      <vt:lpstr>MS PGothic</vt:lpstr>
      <vt:lpstr>Wingdings</vt:lpstr>
      <vt:lpstr>Calibri</vt:lpstr>
      <vt:lpstr>新細明體</vt:lpstr>
      <vt:lpstr>ZapfDingbatsITC</vt:lpstr>
      <vt:lpstr>Verdana</vt:lpstr>
      <vt:lpstr>Times New Roman</vt:lpstr>
      <vt:lpstr>Arial</vt:lpstr>
      <vt:lpstr>Tunga</vt:lpstr>
      <vt:lpstr>Calibri Light</vt:lpstr>
      <vt:lpstr>Office Theme</vt:lpstr>
      <vt:lpstr>Introduction to Pluripotent Stem Cells</vt:lpstr>
      <vt:lpstr>Objectives</vt:lpstr>
      <vt:lpstr>Stem Cells: Introduction</vt:lpstr>
      <vt:lpstr>Stem Cells</vt:lpstr>
      <vt:lpstr>Stem Cells</vt:lpstr>
      <vt:lpstr>The History of Stem Cells  for your information </vt:lpstr>
      <vt:lpstr>Classification of stem cells (potency based)</vt:lpstr>
      <vt:lpstr>PowerPoint Presentation</vt:lpstr>
      <vt:lpstr>PowerPoint Presentation</vt:lpstr>
      <vt:lpstr>2- Embryonic Stem Cell (ESC)</vt:lpstr>
      <vt:lpstr>2- Embryonic Stem Cell (ESC)</vt:lpstr>
      <vt:lpstr>2- Embryonic Stem Cell (ESC)</vt:lpstr>
      <vt:lpstr>PowerPoint Presentation</vt:lpstr>
      <vt:lpstr>PowerPoint Presentation</vt:lpstr>
      <vt:lpstr>PowerPoint Presentation</vt:lpstr>
      <vt:lpstr>The First iPS</vt:lpstr>
      <vt:lpstr>iPS Cells</vt:lpstr>
      <vt:lpstr>Induced Pluripotent Stem (iPS) Cells</vt:lpstr>
      <vt:lpstr>PowerPoint Presentation</vt:lpstr>
      <vt:lpstr>PowerPoint Presentation</vt:lpstr>
      <vt:lpstr>PowerPoint Presentation</vt:lpstr>
      <vt:lpstr>PowerPoint Presentation</vt:lpstr>
      <vt:lpstr>PowerPoint Presentation</vt:lpstr>
      <vt:lpstr>The Promises of Stem Cell Technology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000</dc:title>
  <dc:creator>Jawaher AbdulMohsen</dc:creator>
  <cp:lastModifiedBy>Jawaher</cp:lastModifiedBy>
  <cp:revision>64</cp:revision>
  <dcterms:created xsi:type="dcterms:W3CDTF">2017-04-30T17:35:08Z</dcterms:created>
  <dcterms:modified xsi:type="dcterms:W3CDTF">2017-12-02T23:39:08Z</dcterms:modified>
</cp:coreProperties>
</file>