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</p:sldMasterIdLst>
  <p:notesMasterIdLst>
    <p:notesMasterId r:id="rId18"/>
  </p:notesMasterIdLst>
  <p:sldIdLst>
    <p:sldId id="273" r:id="rId2"/>
    <p:sldId id="302" r:id="rId3"/>
    <p:sldId id="315" r:id="rId4"/>
    <p:sldId id="304" r:id="rId5"/>
    <p:sldId id="306" r:id="rId6"/>
    <p:sldId id="307" r:id="rId7"/>
    <p:sldId id="308" r:id="rId8"/>
    <p:sldId id="309" r:id="rId9"/>
    <p:sldId id="310" r:id="rId10"/>
    <p:sldId id="311" r:id="rId11"/>
    <p:sldId id="317" r:id="rId12"/>
    <p:sldId id="312" r:id="rId13"/>
    <p:sldId id="313" r:id="rId14"/>
    <p:sldId id="316" r:id="rId15"/>
    <p:sldId id="314" r:id="rId16"/>
    <p:sldId id="298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66CC"/>
    <a:srgbClr val="FFC9E4"/>
    <a:srgbClr val="CBA9E5"/>
    <a:srgbClr val="FED163"/>
    <a:srgbClr val="FFE8AF"/>
    <a:srgbClr val="BB889D"/>
    <a:srgbClr val="CC3399"/>
    <a:srgbClr val="92D05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93" d="100"/>
          <a:sy n="93" d="100"/>
        </p:scale>
        <p:origin x="80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29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A4A1DA-F260-4820-B58A-C070306E1A21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883E204-5635-4189-8CE1-575942EDE94C}">
      <dgm:prSet phldrT="[Text]" custT="1"/>
      <dgm:spPr/>
      <dgm:t>
        <a:bodyPr/>
        <a:lstStyle/>
        <a:p>
          <a:r>
            <a:rPr lang="en-US" sz="2100" dirty="0">
              <a:solidFill>
                <a:schemeClr val="tx1"/>
              </a:solidFill>
            </a:rPr>
            <a:t>Shape</a:t>
          </a:r>
        </a:p>
      </dgm:t>
    </dgm:pt>
    <dgm:pt modelId="{1A9CB2DA-F73B-4FED-B734-C7053CD4A74D}" type="parTrans" cxnId="{6D3D196E-88C0-4751-8B48-A31300630142}">
      <dgm:prSet/>
      <dgm:spPr/>
      <dgm:t>
        <a:bodyPr/>
        <a:lstStyle/>
        <a:p>
          <a:endParaRPr lang="en-US" sz="2100"/>
        </a:p>
      </dgm:t>
    </dgm:pt>
    <dgm:pt modelId="{84C7C365-724D-4907-A879-E02C4EAC031E}" type="sibTrans" cxnId="{6D3D196E-88C0-4751-8B48-A31300630142}">
      <dgm:prSet/>
      <dgm:spPr/>
      <dgm:t>
        <a:bodyPr/>
        <a:lstStyle/>
        <a:p>
          <a:endParaRPr lang="en-US" sz="2100"/>
        </a:p>
      </dgm:t>
    </dgm:pt>
    <dgm:pt modelId="{CF1E123B-1698-4068-8178-98DE29BFC7D6}">
      <dgm:prSet phldrT="[Text]" custT="1"/>
      <dgm:spPr/>
      <dgm:t>
        <a:bodyPr anchor="ctr"/>
        <a:lstStyle/>
        <a:p>
          <a:r>
            <a:rPr lang="en-US" sz="2100" dirty="0">
              <a:solidFill>
                <a:schemeClr val="tx1"/>
              </a:solidFill>
            </a:rPr>
            <a:t>Coiled tube</a:t>
          </a:r>
        </a:p>
      </dgm:t>
    </dgm:pt>
    <dgm:pt modelId="{DC2084BE-7086-4E76-B034-F4F69A29F6EF}" type="parTrans" cxnId="{50223359-5B46-4815-B67B-769B9B5FAA2D}">
      <dgm:prSet/>
      <dgm:spPr/>
      <dgm:t>
        <a:bodyPr/>
        <a:lstStyle/>
        <a:p>
          <a:endParaRPr lang="en-US" sz="2100"/>
        </a:p>
      </dgm:t>
    </dgm:pt>
    <dgm:pt modelId="{65624F54-63E4-4031-8F5B-6AF65E827C71}" type="sibTrans" cxnId="{50223359-5B46-4815-B67B-769B9B5FAA2D}">
      <dgm:prSet/>
      <dgm:spPr/>
      <dgm:t>
        <a:bodyPr/>
        <a:lstStyle/>
        <a:p>
          <a:endParaRPr lang="en-US" sz="2100"/>
        </a:p>
      </dgm:t>
    </dgm:pt>
    <dgm:pt modelId="{A2266F9C-295E-4EE0-80AF-C56E5463946C}">
      <dgm:prSet phldrT="[Text]" custT="1"/>
      <dgm:spPr/>
      <dgm:t>
        <a:bodyPr anchor="ctr"/>
        <a:lstStyle/>
        <a:p>
          <a:r>
            <a:rPr lang="en-US" sz="2100" b="1" dirty="0"/>
            <a:t>Superior mesenteric </a:t>
          </a:r>
          <a:r>
            <a:rPr lang="en-US" sz="2100" dirty="0"/>
            <a:t>lymph nodes</a:t>
          </a:r>
        </a:p>
      </dgm:t>
    </dgm:pt>
    <dgm:pt modelId="{D958700B-60A4-4551-99F3-8CFD2E4B3A90}" type="parTrans" cxnId="{D12EC756-1201-4627-8E45-0BC41F5B4146}">
      <dgm:prSet/>
      <dgm:spPr/>
      <dgm:t>
        <a:bodyPr/>
        <a:lstStyle/>
        <a:p>
          <a:endParaRPr lang="en-US" sz="2100"/>
        </a:p>
      </dgm:t>
    </dgm:pt>
    <dgm:pt modelId="{BF971A67-7305-41B4-9AFE-D57744A2A012}" type="sibTrans" cxnId="{D12EC756-1201-4627-8E45-0BC41F5B4146}">
      <dgm:prSet/>
      <dgm:spPr/>
      <dgm:t>
        <a:bodyPr/>
        <a:lstStyle/>
        <a:p>
          <a:endParaRPr lang="en-US" sz="2100"/>
        </a:p>
      </dgm:t>
    </dgm:pt>
    <dgm:pt modelId="{B247B2C7-87E0-4B92-92CE-8ADF385FDAF1}">
      <dgm:prSet phldrT="[Text]" custT="1"/>
      <dgm:spPr/>
      <dgm:t>
        <a:bodyPr/>
        <a:lstStyle/>
        <a:p>
          <a:r>
            <a:rPr lang="en-US" sz="2100" dirty="0">
              <a:solidFill>
                <a:schemeClr val="tx1"/>
              </a:solidFill>
            </a:rPr>
            <a:t>Beginning</a:t>
          </a:r>
        </a:p>
      </dgm:t>
    </dgm:pt>
    <dgm:pt modelId="{36B014C9-D578-4AB3-879E-AFC05E45272A}" type="parTrans" cxnId="{9BC6873F-9819-4A00-8604-DF39B0D25762}">
      <dgm:prSet/>
      <dgm:spPr/>
      <dgm:t>
        <a:bodyPr/>
        <a:lstStyle/>
        <a:p>
          <a:endParaRPr lang="en-US" sz="2100"/>
        </a:p>
      </dgm:t>
    </dgm:pt>
    <dgm:pt modelId="{654CD367-2FAB-4DDE-ADE2-DD18DB43CF5A}" type="sibTrans" cxnId="{9BC6873F-9819-4A00-8604-DF39B0D25762}">
      <dgm:prSet/>
      <dgm:spPr/>
      <dgm:t>
        <a:bodyPr/>
        <a:lstStyle/>
        <a:p>
          <a:endParaRPr lang="en-US" sz="2100"/>
        </a:p>
      </dgm:t>
    </dgm:pt>
    <dgm:pt modelId="{4B38AC53-0724-4443-A414-287538B80345}">
      <dgm:prSet custT="1"/>
      <dgm:spPr/>
      <dgm:t>
        <a:bodyPr anchor="ctr"/>
        <a:lstStyle/>
        <a:p>
          <a:r>
            <a:rPr lang="en-US" sz="2100" dirty="0">
              <a:solidFill>
                <a:schemeClr val="tx1"/>
              </a:solidFill>
            </a:rPr>
            <a:t>6 meters (20 feet)</a:t>
          </a:r>
        </a:p>
      </dgm:t>
    </dgm:pt>
    <dgm:pt modelId="{D3FE43FF-2959-4460-B784-EADC81F63657}" type="parTrans" cxnId="{139AAC15-1D30-4B45-962C-2D9D639A9ED4}">
      <dgm:prSet/>
      <dgm:spPr/>
      <dgm:t>
        <a:bodyPr/>
        <a:lstStyle/>
        <a:p>
          <a:endParaRPr lang="en-US" sz="2100"/>
        </a:p>
      </dgm:t>
    </dgm:pt>
    <dgm:pt modelId="{D77E0B74-C919-4C88-8F29-27F0AC5FCCBC}" type="sibTrans" cxnId="{139AAC15-1D30-4B45-962C-2D9D639A9ED4}">
      <dgm:prSet/>
      <dgm:spPr/>
      <dgm:t>
        <a:bodyPr/>
        <a:lstStyle/>
        <a:p>
          <a:endParaRPr lang="en-US" sz="2100"/>
        </a:p>
      </dgm:t>
    </dgm:pt>
    <dgm:pt modelId="{D8A5DB95-117A-4D56-8A05-12CA553CA7B2}">
      <dgm:prSet phldrT="[Text]" custT="1"/>
      <dgm:spPr/>
      <dgm:t>
        <a:bodyPr/>
        <a:lstStyle/>
        <a:p>
          <a:r>
            <a:rPr lang="en-US" sz="2100" dirty="0">
              <a:solidFill>
                <a:schemeClr val="tx1"/>
              </a:solidFill>
            </a:rPr>
            <a:t>Termination</a:t>
          </a:r>
        </a:p>
      </dgm:t>
    </dgm:pt>
    <dgm:pt modelId="{B4075C4A-DE5E-4296-B525-7700606491DF}" type="parTrans" cxnId="{B3609517-F310-40E9-8036-C72DC5A0B5D0}">
      <dgm:prSet/>
      <dgm:spPr/>
      <dgm:t>
        <a:bodyPr/>
        <a:lstStyle/>
        <a:p>
          <a:endParaRPr lang="en-US" sz="2100"/>
        </a:p>
      </dgm:t>
    </dgm:pt>
    <dgm:pt modelId="{41B89060-CEE2-45A3-8EAB-072F284E55D8}" type="sibTrans" cxnId="{B3609517-F310-40E9-8036-C72DC5A0B5D0}">
      <dgm:prSet/>
      <dgm:spPr/>
      <dgm:t>
        <a:bodyPr/>
        <a:lstStyle/>
        <a:p>
          <a:endParaRPr lang="en-US" sz="2100"/>
        </a:p>
      </dgm:t>
    </dgm:pt>
    <dgm:pt modelId="{CB3A1383-73AA-4D36-AF1C-294F3BBAB5AA}">
      <dgm:prSet phldrT="[Text]" custT="1"/>
      <dgm:spPr/>
      <dgm:t>
        <a:bodyPr/>
        <a:lstStyle/>
        <a:p>
          <a:r>
            <a:rPr lang="en-US" sz="2100" dirty="0">
              <a:solidFill>
                <a:schemeClr val="tx1"/>
              </a:solidFill>
            </a:rPr>
            <a:t>Peritoneal fold</a:t>
          </a:r>
        </a:p>
      </dgm:t>
    </dgm:pt>
    <dgm:pt modelId="{2814CEA2-293B-4AA7-B919-DD210789F055}" type="parTrans" cxnId="{000F789C-B64E-43E3-AF52-E57C1DE666E3}">
      <dgm:prSet/>
      <dgm:spPr/>
      <dgm:t>
        <a:bodyPr/>
        <a:lstStyle/>
        <a:p>
          <a:endParaRPr lang="en-US" sz="2100"/>
        </a:p>
      </dgm:t>
    </dgm:pt>
    <dgm:pt modelId="{42304497-4CB4-4462-BA19-0A66DD3728D2}" type="sibTrans" cxnId="{000F789C-B64E-43E3-AF52-E57C1DE666E3}">
      <dgm:prSet/>
      <dgm:spPr/>
      <dgm:t>
        <a:bodyPr/>
        <a:lstStyle/>
        <a:p>
          <a:endParaRPr lang="en-US" sz="2100"/>
        </a:p>
      </dgm:t>
    </dgm:pt>
    <dgm:pt modelId="{D92E7B2F-B409-43F8-BFB3-73FACFC9160D}">
      <dgm:prSet phldrT="[Text]" custT="1"/>
      <dgm:spPr/>
      <dgm:t>
        <a:bodyPr/>
        <a:lstStyle/>
        <a:p>
          <a:r>
            <a:rPr lang="en-US" sz="2100" dirty="0" err="1">
              <a:solidFill>
                <a:schemeClr val="tx1"/>
              </a:solidFill>
            </a:rPr>
            <a:t>Embyological</a:t>
          </a:r>
          <a:r>
            <a:rPr lang="en-US" sz="2100" dirty="0">
              <a:solidFill>
                <a:schemeClr val="tx1"/>
              </a:solidFill>
            </a:rPr>
            <a:t> origin</a:t>
          </a:r>
        </a:p>
      </dgm:t>
    </dgm:pt>
    <dgm:pt modelId="{57111876-711F-44AD-A635-C4ED2B1AB315}" type="parTrans" cxnId="{5381BE49-D216-462F-B94A-04996B1DB852}">
      <dgm:prSet/>
      <dgm:spPr/>
      <dgm:t>
        <a:bodyPr/>
        <a:lstStyle/>
        <a:p>
          <a:endParaRPr lang="en-US" sz="2100"/>
        </a:p>
      </dgm:t>
    </dgm:pt>
    <dgm:pt modelId="{B83D9329-7B16-4A88-994B-57AA248589D9}" type="sibTrans" cxnId="{5381BE49-D216-462F-B94A-04996B1DB852}">
      <dgm:prSet/>
      <dgm:spPr/>
      <dgm:t>
        <a:bodyPr/>
        <a:lstStyle/>
        <a:p>
          <a:endParaRPr lang="en-US" sz="2100"/>
        </a:p>
      </dgm:t>
    </dgm:pt>
    <dgm:pt modelId="{74D84DBF-0AD5-4436-92B4-694782CC1216}">
      <dgm:prSet phldrT="[Text]" custT="1"/>
      <dgm:spPr/>
      <dgm:t>
        <a:bodyPr/>
        <a:lstStyle/>
        <a:p>
          <a:r>
            <a:rPr lang="en-US" sz="2100" dirty="0">
              <a:solidFill>
                <a:schemeClr val="tx1"/>
              </a:solidFill>
            </a:rPr>
            <a:t>Blood supply</a:t>
          </a:r>
        </a:p>
      </dgm:t>
    </dgm:pt>
    <dgm:pt modelId="{FE7665EA-8890-4CD5-85EC-C041FBFEC5AA}" type="parTrans" cxnId="{340E1000-994F-47EC-8043-68424F04372A}">
      <dgm:prSet/>
      <dgm:spPr/>
      <dgm:t>
        <a:bodyPr/>
        <a:lstStyle/>
        <a:p>
          <a:endParaRPr lang="en-US" sz="2100"/>
        </a:p>
      </dgm:t>
    </dgm:pt>
    <dgm:pt modelId="{03B5039A-D2E6-424F-A648-F74B54DD43C2}" type="sibTrans" cxnId="{340E1000-994F-47EC-8043-68424F04372A}">
      <dgm:prSet/>
      <dgm:spPr/>
      <dgm:t>
        <a:bodyPr/>
        <a:lstStyle/>
        <a:p>
          <a:endParaRPr lang="en-US" sz="2100"/>
        </a:p>
      </dgm:t>
    </dgm:pt>
    <dgm:pt modelId="{ED670044-BF1A-4119-9CA4-2465033E9393}">
      <dgm:prSet phldrT="[Text]" custT="1"/>
      <dgm:spPr/>
      <dgm:t>
        <a:bodyPr/>
        <a:lstStyle/>
        <a:p>
          <a:r>
            <a:rPr lang="en-US" sz="2100" dirty="0" err="1">
              <a:solidFill>
                <a:schemeClr val="tx1"/>
              </a:solidFill>
            </a:rPr>
            <a:t>Lypmphatic</a:t>
          </a:r>
          <a:r>
            <a:rPr lang="en-US" sz="2100" dirty="0">
              <a:solidFill>
                <a:schemeClr val="tx1"/>
              </a:solidFill>
            </a:rPr>
            <a:t> drainage</a:t>
          </a:r>
        </a:p>
      </dgm:t>
    </dgm:pt>
    <dgm:pt modelId="{BDCAC8BE-FB87-4524-8702-8234FF60E903}" type="parTrans" cxnId="{8C6423C2-E425-4960-844A-631E9CB5B9EB}">
      <dgm:prSet/>
      <dgm:spPr/>
      <dgm:t>
        <a:bodyPr/>
        <a:lstStyle/>
        <a:p>
          <a:endParaRPr lang="en-US" sz="2100"/>
        </a:p>
      </dgm:t>
    </dgm:pt>
    <dgm:pt modelId="{E52D5A8E-742D-4724-A1D5-433B9ADB7AC1}" type="sibTrans" cxnId="{8C6423C2-E425-4960-844A-631E9CB5B9EB}">
      <dgm:prSet/>
      <dgm:spPr/>
      <dgm:t>
        <a:bodyPr/>
        <a:lstStyle/>
        <a:p>
          <a:endParaRPr lang="en-US" sz="2100"/>
        </a:p>
      </dgm:t>
    </dgm:pt>
    <dgm:pt modelId="{C19BE309-426B-4E9E-B5FB-87D2F8EAA146}">
      <dgm:prSet phldrT="[Text]" custT="1"/>
      <dgm:spPr/>
      <dgm:t>
        <a:bodyPr/>
        <a:lstStyle/>
        <a:p>
          <a:r>
            <a:rPr lang="en-US" sz="2100" dirty="0">
              <a:solidFill>
                <a:schemeClr val="tx1"/>
              </a:solidFill>
            </a:rPr>
            <a:t>Length</a:t>
          </a:r>
        </a:p>
      </dgm:t>
    </dgm:pt>
    <dgm:pt modelId="{166ED336-66AB-4926-B52A-DF63525C4091}" type="sibTrans" cxnId="{6C607CB3-B8EC-481D-A06E-CCF8093023EE}">
      <dgm:prSet/>
      <dgm:spPr/>
      <dgm:t>
        <a:bodyPr/>
        <a:lstStyle/>
        <a:p>
          <a:endParaRPr lang="en-US" sz="2100"/>
        </a:p>
      </dgm:t>
    </dgm:pt>
    <dgm:pt modelId="{86C9CC2F-BD9F-4453-B651-5F6C94A77E67}" type="parTrans" cxnId="{6C607CB3-B8EC-481D-A06E-CCF8093023EE}">
      <dgm:prSet/>
      <dgm:spPr/>
      <dgm:t>
        <a:bodyPr/>
        <a:lstStyle/>
        <a:p>
          <a:endParaRPr lang="en-US" sz="2100"/>
        </a:p>
      </dgm:t>
    </dgm:pt>
    <dgm:pt modelId="{6488EDB5-2499-49B4-8248-B34EA249FDEC}">
      <dgm:prSet custT="1"/>
      <dgm:spPr/>
      <dgm:t>
        <a:bodyPr anchor="ctr"/>
        <a:lstStyle/>
        <a:p>
          <a:r>
            <a:rPr lang="en-US" sz="2100" dirty="0">
              <a:solidFill>
                <a:schemeClr val="tx1"/>
              </a:solidFill>
            </a:rPr>
            <a:t>At </a:t>
          </a:r>
          <a:r>
            <a:rPr lang="en-US" sz="2100" dirty="0" err="1">
              <a:solidFill>
                <a:schemeClr val="tx1"/>
              </a:solidFill>
            </a:rPr>
            <a:t>duodeno</a:t>
          </a:r>
          <a:r>
            <a:rPr lang="en-US" sz="2100" dirty="0">
              <a:solidFill>
                <a:schemeClr val="tx1"/>
              </a:solidFill>
            </a:rPr>
            <a:t>-jejunal flexure</a:t>
          </a:r>
        </a:p>
      </dgm:t>
    </dgm:pt>
    <dgm:pt modelId="{128007EC-B900-4A64-A9F1-5F7D6D6F5534}" type="parTrans" cxnId="{B365847E-EC56-4240-8B25-9495A586A364}">
      <dgm:prSet/>
      <dgm:spPr/>
      <dgm:t>
        <a:bodyPr/>
        <a:lstStyle/>
        <a:p>
          <a:endParaRPr lang="en-US" sz="2100"/>
        </a:p>
      </dgm:t>
    </dgm:pt>
    <dgm:pt modelId="{8BCB1C85-C92E-48F7-8DE3-3C26214A428A}" type="sibTrans" cxnId="{B365847E-EC56-4240-8B25-9495A586A364}">
      <dgm:prSet/>
      <dgm:spPr/>
      <dgm:t>
        <a:bodyPr/>
        <a:lstStyle/>
        <a:p>
          <a:endParaRPr lang="en-US" sz="2100"/>
        </a:p>
      </dgm:t>
    </dgm:pt>
    <dgm:pt modelId="{700D0113-E265-4454-B14F-29B7D7A2CC5B}">
      <dgm:prSet custT="1"/>
      <dgm:spPr/>
      <dgm:t>
        <a:bodyPr anchor="ctr"/>
        <a:lstStyle/>
        <a:p>
          <a:r>
            <a:rPr lang="en-US" sz="2100" dirty="0">
              <a:solidFill>
                <a:schemeClr val="tx1"/>
              </a:solidFill>
            </a:rPr>
            <a:t>At ileocecal junction</a:t>
          </a:r>
        </a:p>
      </dgm:t>
    </dgm:pt>
    <dgm:pt modelId="{14638882-0187-49E5-A86D-9F012F877E3C}" type="parTrans" cxnId="{B335B1D6-6ED2-4175-AAD0-CCD4F71E428F}">
      <dgm:prSet/>
      <dgm:spPr/>
      <dgm:t>
        <a:bodyPr/>
        <a:lstStyle/>
        <a:p>
          <a:endParaRPr lang="en-US" sz="2100"/>
        </a:p>
      </dgm:t>
    </dgm:pt>
    <dgm:pt modelId="{B9A9C02B-67E7-4E30-9560-91D29A5F7DD4}" type="sibTrans" cxnId="{B335B1D6-6ED2-4175-AAD0-CCD4F71E428F}">
      <dgm:prSet/>
      <dgm:spPr/>
      <dgm:t>
        <a:bodyPr/>
        <a:lstStyle/>
        <a:p>
          <a:endParaRPr lang="en-US" sz="2100"/>
        </a:p>
      </dgm:t>
    </dgm:pt>
    <dgm:pt modelId="{EC943330-4A9D-4EFD-9FF6-8E651935DB7D}">
      <dgm:prSet custT="1"/>
      <dgm:spPr/>
      <dgm:t>
        <a:bodyPr anchor="ctr"/>
        <a:lstStyle/>
        <a:p>
          <a:r>
            <a:rPr lang="en-US" sz="2100" dirty="0">
              <a:solidFill>
                <a:schemeClr val="tx1"/>
              </a:solidFill>
            </a:rPr>
            <a:t>midgut</a:t>
          </a:r>
        </a:p>
      </dgm:t>
    </dgm:pt>
    <dgm:pt modelId="{7F2307BC-32B3-4FAD-81BF-7DD2D5F5C5F2}" type="parTrans" cxnId="{00F0E36F-9D9A-46C6-B763-64774894AE0C}">
      <dgm:prSet/>
      <dgm:spPr/>
      <dgm:t>
        <a:bodyPr/>
        <a:lstStyle/>
        <a:p>
          <a:endParaRPr lang="en-US" sz="2100"/>
        </a:p>
      </dgm:t>
    </dgm:pt>
    <dgm:pt modelId="{0ED4F585-A69C-4E31-BBA4-0FBD21B00884}" type="sibTrans" cxnId="{00F0E36F-9D9A-46C6-B763-64774894AE0C}">
      <dgm:prSet/>
      <dgm:spPr/>
      <dgm:t>
        <a:bodyPr/>
        <a:lstStyle/>
        <a:p>
          <a:endParaRPr lang="en-US" sz="2100"/>
        </a:p>
      </dgm:t>
    </dgm:pt>
    <dgm:pt modelId="{485D8B8D-880D-46FB-9BEC-5ACCFC482431}">
      <dgm:prSet custT="1"/>
      <dgm:spPr/>
      <dgm:t>
        <a:bodyPr anchor="ctr"/>
        <a:lstStyle/>
        <a:p>
          <a:r>
            <a:rPr lang="en-US" sz="2100" dirty="0">
              <a:solidFill>
                <a:schemeClr val="tx1"/>
              </a:solidFill>
            </a:rPr>
            <a:t>Mesentery of small intestine</a:t>
          </a:r>
        </a:p>
      </dgm:t>
    </dgm:pt>
    <dgm:pt modelId="{D219737A-E7A6-4655-BE4A-962DC218CCC0}" type="parTrans" cxnId="{DABE0312-A166-4C56-99ED-D8E5191A90AC}">
      <dgm:prSet/>
      <dgm:spPr/>
      <dgm:t>
        <a:bodyPr/>
        <a:lstStyle/>
        <a:p>
          <a:endParaRPr lang="en-US" sz="2100"/>
        </a:p>
      </dgm:t>
    </dgm:pt>
    <dgm:pt modelId="{C38B4C2F-BFC0-4587-A328-E3C6514901E3}" type="sibTrans" cxnId="{DABE0312-A166-4C56-99ED-D8E5191A90AC}">
      <dgm:prSet/>
      <dgm:spPr/>
      <dgm:t>
        <a:bodyPr/>
        <a:lstStyle/>
        <a:p>
          <a:endParaRPr lang="en-US" sz="2100"/>
        </a:p>
      </dgm:t>
    </dgm:pt>
    <dgm:pt modelId="{4FAC2C9A-53AF-449F-A43F-DC86289B49A5}">
      <dgm:prSet custT="1"/>
      <dgm:spPr/>
      <dgm:t>
        <a:bodyPr anchor="ctr"/>
        <a:lstStyle/>
        <a:p>
          <a:r>
            <a:rPr lang="en-US" sz="2100" b="1" dirty="0">
              <a:solidFill>
                <a:schemeClr val="tx1"/>
              </a:solidFill>
            </a:rPr>
            <a:t>Superior mesenteric </a:t>
          </a:r>
          <a:r>
            <a:rPr lang="en-US" sz="2100" dirty="0">
              <a:solidFill>
                <a:schemeClr val="tx1"/>
              </a:solidFill>
            </a:rPr>
            <a:t>Artery &amp; Vein</a:t>
          </a:r>
        </a:p>
      </dgm:t>
    </dgm:pt>
    <dgm:pt modelId="{D7FE5BF7-D8F7-425E-917F-8104534065AC}" type="parTrans" cxnId="{764355F2-E543-4134-ABFF-636FACB2CAFB}">
      <dgm:prSet/>
      <dgm:spPr/>
      <dgm:t>
        <a:bodyPr/>
        <a:lstStyle/>
        <a:p>
          <a:endParaRPr lang="en-US" sz="2100"/>
        </a:p>
      </dgm:t>
    </dgm:pt>
    <dgm:pt modelId="{925D4D5A-CCE7-4A98-8073-8441845A0FCC}" type="sibTrans" cxnId="{764355F2-E543-4134-ABFF-636FACB2CAFB}">
      <dgm:prSet/>
      <dgm:spPr/>
      <dgm:t>
        <a:bodyPr/>
        <a:lstStyle/>
        <a:p>
          <a:endParaRPr lang="en-US" sz="2100"/>
        </a:p>
      </dgm:t>
    </dgm:pt>
    <dgm:pt modelId="{9029204A-2C8E-4C40-801A-14E3328C0EB1}" type="pres">
      <dgm:prSet presAssocID="{04A4A1DA-F260-4820-B58A-C070306E1A2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DA975F8-F85A-47BE-881F-03A073032AAA}" type="pres">
      <dgm:prSet presAssocID="{F883E204-5635-4189-8CE1-575942EDE94C}" presName="linNode" presStyleCnt="0"/>
      <dgm:spPr/>
    </dgm:pt>
    <dgm:pt modelId="{225005E7-AE50-45FF-8D50-278B59A94228}" type="pres">
      <dgm:prSet presAssocID="{F883E204-5635-4189-8CE1-575942EDE94C}" presName="parent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5DEE9-2664-4223-BF49-6EF2753B7431}" type="pres">
      <dgm:prSet presAssocID="{F883E204-5635-4189-8CE1-575942EDE94C}" presName="childShp" presStyleLbl="bg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3DB6B-2F26-4724-A4E7-15AA1444A0CB}" type="pres">
      <dgm:prSet presAssocID="{84C7C365-724D-4907-A879-E02C4EAC031E}" presName="spacing" presStyleCnt="0"/>
      <dgm:spPr/>
    </dgm:pt>
    <dgm:pt modelId="{64137DA9-EB1D-432A-9042-DD7FBF3DCFF7}" type="pres">
      <dgm:prSet presAssocID="{C19BE309-426B-4E9E-B5FB-87D2F8EAA146}" presName="linNode" presStyleCnt="0"/>
      <dgm:spPr/>
    </dgm:pt>
    <dgm:pt modelId="{89E3D48C-C53E-4A33-B1BE-F89830B28D65}" type="pres">
      <dgm:prSet presAssocID="{C19BE309-426B-4E9E-B5FB-87D2F8EAA146}" presName="parent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881356-88DE-4748-8F4E-65828907E961}" type="pres">
      <dgm:prSet presAssocID="{C19BE309-426B-4E9E-B5FB-87D2F8EAA146}" presName="childShp" presStyleLbl="b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C15169-9C6F-454D-ADDD-138E0F933CB4}" type="pres">
      <dgm:prSet presAssocID="{166ED336-66AB-4926-B52A-DF63525C4091}" presName="spacing" presStyleCnt="0"/>
      <dgm:spPr/>
    </dgm:pt>
    <dgm:pt modelId="{DE49A3AE-2F4F-4F2F-8D6D-4730E3BC84BA}" type="pres">
      <dgm:prSet presAssocID="{B247B2C7-87E0-4B92-92CE-8ADF385FDAF1}" presName="linNode" presStyleCnt="0"/>
      <dgm:spPr/>
    </dgm:pt>
    <dgm:pt modelId="{B6D8AD7A-5FB2-4E79-A736-6B4EE5F52AC4}" type="pres">
      <dgm:prSet presAssocID="{B247B2C7-87E0-4B92-92CE-8ADF385FDAF1}" presName="parent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ACB286-F880-44AD-A073-2E1CD320B8D8}" type="pres">
      <dgm:prSet presAssocID="{B247B2C7-87E0-4B92-92CE-8ADF385FDAF1}" presName="childShp" presStyleLbl="b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D72CE7-F80A-438E-B808-F34F5474A78A}" type="pres">
      <dgm:prSet presAssocID="{654CD367-2FAB-4DDE-ADE2-DD18DB43CF5A}" presName="spacing" presStyleCnt="0"/>
      <dgm:spPr/>
    </dgm:pt>
    <dgm:pt modelId="{B338F80D-12C6-4EDD-BFE9-B8FE19F38A49}" type="pres">
      <dgm:prSet presAssocID="{D8A5DB95-117A-4D56-8A05-12CA553CA7B2}" presName="linNode" presStyleCnt="0"/>
      <dgm:spPr/>
    </dgm:pt>
    <dgm:pt modelId="{07C56694-7ADC-4773-B2F8-0563E1657A6C}" type="pres">
      <dgm:prSet presAssocID="{D8A5DB95-117A-4D56-8A05-12CA553CA7B2}" presName="parent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0B84CF-D3AC-443D-B27F-28EC34FF7ADC}" type="pres">
      <dgm:prSet presAssocID="{D8A5DB95-117A-4D56-8A05-12CA553CA7B2}" presName="childShp" presStyleLbl="b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BD2DBB-92F0-4042-A7C8-52E2CFF4A569}" type="pres">
      <dgm:prSet presAssocID="{41B89060-CEE2-45A3-8EAB-072F284E55D8}" presName="spacing" presStyleCnt="0"/>
      <dgm:spPr/>
    </dgm:pt>
    <dgm:pt modelId="{ABBD972D-F818-441E-AA47-AE4480F8CF71}" type="pres">
      <dgm:prSet presAssocID="{CB3A1383-73AA-4D36-AF1C-294F3BBAB5AA}" presName="linNode" presStyleCnt="0"/>
      <dgm:spPr/>
    </dgm:pt>
    <dgm:pt modelId="{DF45C789-D9FF-4080-94CC-9DC895FA7BFC}" type="pres">
      <dgm:prSet presAssocID="{CB3A1383-73AA-4D36-AF1C-294F3BBAB5AA}" presName="parent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4ED419-6584-4830-AEE6-C1CF4C627DD6}" type="pres">
      <dgm:prSet presAssocID="{CB3A1383-73AA-4D36-AF1C-294F3BBAB5AA}" presName="childShp" presStyleLbl="b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05AE0E-9539-4A8C-B8A6-07AE820464D8}" type="pres">
      <dgm:prSet presAssocID="{42304497-4CB4-4462-BA19-0A66DD3728D2}" presName="spacing" presStyleCnt="0"/>
      <dgm:spPr/>
    </dgm:pt>
    <dgm:pt modelId="{0CFAF611-8F01-417F-AE31-E47BA2F47E3D}" type="pres">
      <dgm:prSet presAssocID="{D92E7B2F-B409-43F8-BFB3-73FACFC9160D}" presName="linNode" presStyleCnt="0"/>
      <dgm:spPr/>
    </dgm:pt>
    <dgm:pt modelId="{819438F9-A385-47BB-801D-00AEDAB9FF12}" type="pres">
      <dgm:prSet presAssocID="{D92E7B2F-B409-43F8-BFB3-73FACFC9160D}" presName="parent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405CE-B8D1-4696-9B75-ADA065FB6334}" type="pres">
      <dgm:prSet presAssocID="{D92E7B2F-B409-43F8-BFB3-73FACFC9160D}" presName="childShp" presStyleLbl="b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434750-81BD-489B-A4A9-B1F0C140A3AD}" type="pres">
      <dgm:prSet presAssocID="{B83D9329-7B16-4A88-994B-57AA248589D9}" presName="spacing" presStyleCnt="0"/>
      <dgm:spPr/>
    </dgm:pt>
    <dgm:pt modelId="{5AF52870-4458-4E16-B601-3C1C10DEB4E6}" type="pres">
      <dgm:prSet presAssocID="{74D84DBF-0AD5-4436-92B4-694782CC1216}" presName="linNode" presStyleCnt="0"/>
      <dgm:spPr/>
    </dgm:pt>
    <dgm:pt modelId="{F2544C2A-42F3-4430-A272-14D3E82546C4}" type="pres">
      <dgm:prSet presAssocID="{74D84DBF-0AD5-4436-92B4-694782CC1216}" presName="parent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58C58-E5FF-4CA1-8F47-805874D4CA6E}" type="pres">
      <dgm:prSet presAssocID="{74D84DBF-0AD5-4436-92B4-694782CC1216}" presName="childShp" presStyleLbl="bg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72CBCA-19D1-41E1-813D-8363B5E72A23}" type="pres">
      <dgm:prSet presAssocID="{03B5039A-D2E6-424F-A648-F74B54DD43C2}" presName="spacing" presStyleCnt="0"/>
      <dgm:spPr/>
    </dgm:pt>
    <dgm:pt modelId="{8E876725-1BC0-4CC5-9DBA-780ECA2419E1}" type="pres">
      <dgm:prSet presAssocID="{ED670044-BF1A-4119-9CA4-2465033E9393}" presName="linNode" presStyleCnt="0"/>
      <dgm:spPr/>
    </dgm:pt>
    <dgm:pt modelId="{5D263A41-D33C-4546-8F43-58E71E90DD8B}" type="pres">
      <dgm:prSet presAssocID="{ED670044-BF1A-4119-9CA4-2465033E9393}" presName="parent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F8571-D338-4A03-B5F0-066DC9FAAC7C}" type="pres">
      <dgm:prSet presAssocID="{ED670044-BF1A-4119-9CA4-2465033E9393}" presName="childShp" presStyleLbl="b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340FCD-46A3-0645-A91B-1EBDF91C26AB}" type="presOf" srcId="{6488EDB5-2499-49B4-8248-B34EA249FDEC}" destId="{15ACB286-F880-44AD-A073-2E1CD320B8D8}" srcOrd="0" destOrd="0" presId="urn:microsoft.com/office/officeart/2005/8/layout/vList6"/>
    <dgm:cxn modelId="{72C5CA5C-8B31-5949-B8D8-0E31E88421A5}" type="presOf" srcId="{F883E204-5635-4189-8CE1-575942EDE94C}" destId="{225005E7-AE50-45FF-8D50-278B59A94228}" srcOrd="0" destOrd="0" presId="urn:microsoft.com/office/officeart/2005/8/layout/vList6"/>
    <dgm:cxn modelId="{817CD186-BD95-8849-B8C4-C442889FE186}" type="presOf" srcId="{EC943330-4A9D-4EFD-9FF6-8E651935DB7D}" destId="{FFF405CE-B8D1-4696-9B75-ADA065FB6334}" srcOrd="0" destOrd="0" presId="urn:microsoft.com/office/officeart/2005/8/layout/vList6"/>
    <dgm:cxn modelId="{4EF51CDA-F9D2-5446-8FF5-BF52C1EE9F63}" type="presOf" srcId="{CB3A1383-73AA-4D36-AF1C-294F3BBAB5AA}" destId="{DF45C789-D9FF-4080-94CC-9DC895FA7BFC}" srcOrd="0" destOrd="0" presId="urn:microsoft.com/office/officeart/2005/8/layout/vList6"/>
    <dgm:cxn modelId="{764355F2-E543-4134-ABFF-636FACB2CAFB}" srcId="{74D84DBF-0AD5-4436-92B4-694782CC1216}" destId="{4FAC2C9A-53AF-449F-A43F-DC86289B49A5}" srcOrd="0" destOrd="0" parTransId="{D7FE5BF7-D8F7-425E-917F-8104534065AC}" sibTransId="{925D4D5A-CCE7-4A98-8073-8441845A0FCC}"/>
    <dgm:cxn modelId="{27FCD99D-29AE-E741-BFC3-F042B69B7D5D}" type="presOf" srcId="{C19BE309-426B-4E9E-B5FB-87D2F8EAA146}" destId="{89E3D48C-C53E-4A33-B1BE-F89830B28D65}" srcOrd="0" destOrd="0" presId="urn:microsoft.com/office/officeart/2005/8/layout/vList6"/>
    <dgm:cxn modelId="{7D958248-1477-1D4C-982B-300967DAD0F6}" type="presOf" srcId="{ED670044-BF1A-4119-9CA4-2465033E9393}" destId="{5D263A41-D33C-4546-8F43-58E71E90DD8B}" srcOrd="0" destOrd="0" presId="urn:microsoft.com/office/officeart/2005/8/layout/vList6"/>
    <dgm:cxn modelId="{00F0E36F-9D9A-46C6-B763-64774894AE0C}" srcId="{D92E7B2F-B409-43F8-BFB3-73FACFC9160D}" destId="{EC943330-4A9D-4EFD-9FF6-8E651935DB7D}" srcOrd="0" destOrd="0" parTransId="{7F2307BC-32B3-4FAD-81BF-7DD2D5F5C5F2}" sibTransId="{0ED4F585-A69C-4E31-BBA4-0FBD21B00884}"/>
    <dgm:cxn modelId="{DABE0312-A166-4C56-99ED-D8E5191A90AC}" srcId="{CB3A1383-73AA-4D36-AF1C-294F3BBAB5AA}" destId="{485D8B8D-880D-46FB-9BEC-5ACCFC482431}" srcOrd="0" destOrd="0" parTransId="{D219737A-E7A6-4655-BE4A-962DC218CCC0}" sibTransId="{C38B4C2F-BFC0-4587-A328-E3C6514901E3}"/>
    <dgm:cxn modelId="{B365847E-EC56-4240-8B25-9495A586A364}" srcId="{B247B2C7-87E0-4B92-92CE-8ADF385FDAF1}" destId="{6488EDB5-2499-49B4-8248-B34EA249FDEC}" srcOrd="0" destOrd="0" parTransId="{128007EC-B900-4A64-A9F1-5F7D6D6F5534}" sibTransId="{8BCB1C85-C92E-48F7-8DE3-3C26214A428A}"/>
    <dgm:cxn modelId="{B562F613-0A86-C445-A197-33E71E35990C}" type="presOf" srcId="{4FAC2C9A-53AF-449F-A43F-DC86289B49A5}" destId="{BD958C58-E5FF-4CA1-8F47-805874D4CA6E}" srcOrd="0" destOrd="0" presId="urn:microsoft.com/office/officeart/2005/8/layout/vList6"/>
    <dgm:cxn modelId="{35D7610B-E9A7-084D-871A-934AECE1427E}" type="presOf" srcId="{700D0113-E265-4454-B14F-29B7D7A2CC5B}" destId="{D30B84CF-D3AC-443D-B27F-28EC34FF7ADC}" srcOrd="0" destOrd="0" presId="urn:microsoft.com/office/officeart/2005/8/layout/vList6"/>
    <dgm:cxn modelId="{6D3D196E-88C0-4751-8B48-A31300630142}" srcId="{04A4A1DA-F260-4820-B58A-C070306E1A21}" destId="{F883E204-5635-4189-8CE1-575942EDE94C}" srcOrd="0" destOrd="0" parTransId="{1A9CB2DA-F73B-4FED-B734-C7053CD4A74D}" sibTransId="{84C7C365-724D-4907-A879-E02C4EAC031E}"/>
    <dgm:cxn modelId="{5381BE49-D216-462F-B94A-04996B1DB852}" srcId="{04A4A1DA-F260-4820-B58A-C070306E1A21}" destId="{D92E7B2F-B409-43F8-BFB3-73FACFC9160D}" srcOrd="5" destOrd="0" parTransId="{57111876-711F-44AD-A635-C4ED2B1AB315}" sibTransId="{B83D9329-7B16-4A88-994B-57AA248589D9}"/>
    <dgm:cxn modelId="{D12EC756-1201-4627-8E45-0BC41F5B4146}" srcId="{ED670044-BF1A-4119-9CA4-2465033E9393}" destId="{A2266F9C-295E-4EE0-80AF-C56E5463946C}" srcOrd="0" destOrd="0" parTransId="{D958700B-60A4-4551-99F3-8CFD2E4B3A90}" sibTransId="{BF971A67-7305-41B4-9AFE-D57744A2A012}"/>
    <dgm:cxn modelId="{EA5F8B92-E3D5-104F-8CE6-A30089E648DA}" type="presOf" srcId="{485D8B8D-880D-46FB-9BEC-5ACCFC482431}" destId="{614ED419-6584-4830-AEE6-C1CF4C627DD6}" srcOrd="0" destOrd="0" presId="urn:microsoft.com/office/officeart/2005/8/layout/vList6"/>
    <dgm:cxn modelId="{483A6973-AAAE-3943-8E9E-77B0E2C965E4}" type="presOf" srcId="{4B38AC53-0724-4443-A414-287538B80345}" destId="{6A881356-88DE-4748-8F4E-65828907E961}" srcOrd="0" destOrd="0" presId="urn:microsoft.com/office/officeart/2005/8/layout/vList6"/>
    <dgm:cxn modelId="{139AAC15-1D30-4B45-962C-2D9D639A9ED4}" srcId="{C19BE309-426B-4E9E-B5FB-87D2F8EAA146}" destId="{4B38AC53-0724-4443-A414-287538B80345}" srcOrd="0" destOrd="0" parTransId="{D3FE43FF-2959-4460-B784-EADC81F63657}" sibTransId="{D77E0B74-C919-4C88-8F29-27F0AC5FCCBC}"/>
    <dgm:cxn modelId="{79E89F6F-D9EF-A44D-B5CF-5C7F2BAB17B7}" type="presOf" srcId="{74D84DBF-0AD5-4436-92B4-694782CC1216}" destId="{F2544C2A-42F3-4430-A272-14D3E82546C4}" srcOrd="0" destOrd="0" presId="urn:microsoft.com/office/officeart/2005/8/layout/vList6"/>
    <dgm:cxn modelId="{000F789C-B64E-43E3-AF52-E57C1DE666E3}" srcId="{04A4A1DA-F260-4820-B58A-C070306E1A21}" destId="{CB3A1383-73AA-4D36-AF1C-294F3BBAB5AA}" srcOrd="4" destOrd="0" parTransId="{2814CEA2-293B-4AA7-B919-DD210789F055}" sibTransId="{42304497-4CB4-4462-BA19-0A66DD3728D2}"/>
    <dgm:cxn modelId="{8C6423C2-E425-4960-844A-631E9CB5B9EB}" srcId="{04A4A1DA-F260-4820-B58A-C070306E1A21}" destId="{ED670044-BF1A-4119-9CA4-2465033E9393}" srcOrd="7" destOrd="0" parTransId="{BDCAC8BE-FB87-4524-8702-8234FF60E903}" sibTransId="{E52D5A8E-742D-4724-A1D5-433B9ADB7AC1}"/>
    <dgm:cxn modelId="{DE6E4699-4925-3947-A44C-A692DDD26C52}" type="presOf" srcId="{04A4A1DA-F260-4820-B58A-C070306E1A21}" destId="{9029204A-2C8E-4C40-801A-14E3328C0EB1}" srcOrd="0" destOrd="0" presId="urn:microsoft.com/office/officeart/2005/8/layout/vList6"/>
    <dgm:cxn modelId="{F3FDEBDD-3D65-5F48-8C19-F77981928B55}" type="presOf" srcId="{D92E7B2F-B409-43F8-BFB3-73FACFC9160D}" destId="{819438F9-A385-47BB-801D-00AEDAB9FF12}" srcOrd="0" destOrd="0" presId="urn:microsoft.com/office/officeart/2005/8/layout/vList6"/>
    <dgm:cxn modelId="{9BC6873F-9819-4A00-8604-DF39B0D25762}" srcId="{04A4A1DA-F260-4820-B58A-C070306E1A21}" destId="{B247B2C7-87E0-4B92-92CE-8ADF385FDAF1}" srcOrd="2" destOrd="0" parTransId="{36B014C9-D578-4AB3-879E-AFC05E45272A}" sibTransId="{654CD367-2FAB-4DDE-ADE2-DD18DB43CF5A}"/>
    <dgm:cxn modelId="{B335B1D6-6ED2-4175-AAD0-CCD4F71E428F}" srcId="{D8A5DB95-117A-4D56-8A05-12CA553CA7B2}" destId="{700D0113-E265-4454-B14F-29B7D7A2CC5B}" srcOrd="0" destOrd="0" parTransId="{14638882-0187-49E5-A86D-9F012F877E3C}" sibTransId="{B9A9C02B-67E7-4E30-9560-91D29A5F7DD4}"/>
    <dgm:cxn modelId="{AB402BA3-FCAB-1C42-85D8-F3EEF21042C4}" type="presOf" srcId="{A2266F9C-295E-4EE0-80AF-C56E5463946C}" destId="{0A4F8571-D338-4A03-B5F0-066DC9FAAC7C}" srcOrd="0" destOrd="0" presId="urn:microsoft.com/office/officeart/2005/8/layout/vList6"/>
    <dgm:cxn modelId="{340E1000-994F-47EC-8043-68424F04372A}" srcId="{04A4A1DA-F260-4820-B58A-C070306E1A21}" destId="{74D84DBF-0AD5-4436-92B4-694782CC1216}" srcOrd="6" destOrd="0" parTransId="{FE7665EA-8890-4CD5-85EC-C041FBFEC5AA}" sibTransId="{03B5039A-D2E6-424F-A648-F74B54DD43C2}"/>
    <dgm:cxn modelId="{DC84044E-E37C-ED46-8592-2CD73B965A21}" type="presOf" srcId="{B247B2C7-87E0-4B92-92CE-8ADF385FDAF1}" destId="{B6D8AD7A-5FB2-4E79-A736-6B4EE5F52AC4}" srcOrd="0" destOrd="0" presId="urn:microsoft.com/office/officeart/2005/8/layout/vList6"/>
    <dgm:cxn modelId="{B3609517-F310-40E9-8036-C72DC5A0B5D0}" srcId="{04A4A1DA-F260-4820-B58A-C070306E1A21}" destId="{D8A5DB95-117A-4D56-8A05-12CA553CA7B2}" srcOrd="3" destOrd="0" parTransId="{B4075C4A-DE5E-4296-B525-7700606491DF}" sibTransId="{41B89060-CEE2-45A3-8EAB-072F284E55D8}"/>
    <dgm:cxn modelId="{6C607CB3-B8EC-481D-A06E-CCF8093023EE}" srcId="{04A4A1DA-F260-4820-B58A-C070306E1A21}" destId="{C19BE309-426B-4E9E-B5FB-87D2F8EAA146}" srcOrd="1" destOrd="0" parTransId="{86C9CC2F-BD9F-4453-B651-5F6C94A77E67}" sibTransId="{166ED336-66AB-4926-B52A-DF63525C4091}"/>
    <dgm:cxn modelId="{50223359-5B46-4815-B67B-769B9B5FAA2D}" srcId="{F883E204-5635-4189-8CE1-575942EDE94C}" destId="{CF1E123B-1698-4068-8178-98DE29BFC7D6}" srcOrd="0" destOrd="0" parTransId="{DC2084BE-7086-4E76-B034-F4F69A29F6EF}" sibTransId="{65624F54-63E4-4031-8F5B-6AF65E827C71}"/>
    <dgm:cxn modelId="{44108CD0-5F01-2F49-A129-4CDC247329DF}" type="presOf" srcId="{CF1E123B-1698-4068-8178-98DE29BFC7D6}" destId="{6275DEE9-2664-4223-BF49-6EF2753B7431}" srcOrd="0" destOrd="0" presId="urn:microsoft.com/office/officeart/2005/8/layout/vList6"/>
    <dgm:cxn modelId="{FB82EB07-865B-1F4D-ADEC-67B8E4E8EDC5}" type="presOf" srcId="{D8A5DB95-117A-4D56-8A05-12CA553CA7B2}" destId="{07C56694-7ADC-4773-B2F8-0563E1657A6C}" srcOrd="0" destOrd="0" presId="urn:microsoft.com/office/officeart/2005/8/layout/vList6"/>
    <dgm:cxn modelId="{E78DF120-A69E-AE42-9387-53E54F296D78}" type="presParOf" srcId="{9029204A-2C8E-4C40-801A-14E3328C0EB1}" destId="{8DA975F8-F85A-47BE-881F-03A073032AAA}" srcOrd="0" destOrd="0" presId="urn:microsoft.com/office/officeart/2005/8/layout/vList6"/>
    <dgm:cxn modelId="{DB2CA51D-FEC5-5D44-8A7C-66532ABA1A07}" type="presParOf" srcId="{8DA975F8-F85A-47BE-881F-03A073032AAA}" destId="{225005E7-AE50-45FF-8D50-278B59A94228}" srcOrd="0" destOrd="0" presId="urn:microsoft.com/office/officeart/2005/8/layout/vList6"/>
    <dgm:cxn modelId="{C4576A3E-4D92-D946-80C3-20A6192C506C}" type="presParOf" srcId="{8DA975F8-F85A-47BE-881F-03A073032AAA}" destId="{6275DEE9-2664-4223-BF49-6EF2753B7431}" srcOrd="1" destOrd="0" presId="urn:microsoft.com/office/officeart/2005/8/layout/vList6"/>
    <dgm:cxn modelId="{EFD090AF-C95C-3A4E-9C6B-94E322FD0ECB}" type="presParOf" srcId="{9029204A-2C8E-4C40-801A-14E3328C0EB1}" destId="{0E83DB6B-2F26-4724-A4E7-15AA1444A0CB}" srcOrd="1" destOrd="0" presId="urn:microsoft.com/office/officeart/2005/8/layout/vList6"/>
    <dgm:cxn modelId="{5FB26741-28AD-BD48-A35B-28C4A25D3507}" type="presParOf" srcId="{9029204A-2C8E-4C40-801A-14E3328C0EB1}" destId="{64137DA9-EB1D-432A-9042-DD7FBF3DCFF7}" srcOrd="2" destOrd="0" presId="urn:microsoft.com/office/officeart/2005/8/layout/vList6"/>
    <dgm:cxn modelId="{621ED862-D620-3E48-9D95-C527334947A7}" type="presParOf" srcId="{64137DA9-EB1D-432A-9042-DD7FBF3DCFF7}" destId="{89E3D48C-C53E-4A33-B1BE-F89830B28D65}" srcOrd="0" destOrd="0" presId="urn:microsoft.com/office/officeart/2005/8/layout/vList6"/>
    <dgm:cxn modelId="{427F65AC-538C-7A4B-A908-5659B9EECD74}" type="presParOf" srcId="{64137DA9-EB1D-432A-9042-DD7FBF3DCFF7}" destId="{6A881356-88DE-4748-8F4E-65828907E961}" srcOrd="1" destOrd="0" presId="urn:microsoft.com/office/officeart/2005/8/layout/vList6"/>
    <dgm:cxn modelId="{95DC5C89-7C45-8F42-9924-8C42C5A0286C}" type="presParOf" srcId="{9029204A-2C8E-4C40-801A-14E3328C0EB1}" destId="{42C15169-9C6F-454D-ADDD-138E0F933CB4}" srcOrd="3" destOrd="0" presId="urn:microsoft.com/office/officeart/2005/8/layout/vList6"/>
    <dgm:cxn modelId="{7A319127-383C-8944-8C85-047DA53D9024}" type="presParOf" srcId="{9029204A-2C8E-4C40-801A-14E3328C0EB1}" destId="{DE49A3AE-2F4F-4F2F-8D6D-4730E3BC84BA}" srcOrd="4" destOrd="0" presId="urn:microsoft.com/office/officeart/2005/8/layout/vList6"/>
    <dgm:cxn modelId="{6E021B8A-619F-DA47-B8F8-BF558F6A40DC}" type="presParOf" srcId="{DE49A3AE-2F4F-4F2F-8D6D-4730E3BC84BA}" destId="{B6D8AD7A-5FB2-4E79-A736-6B4EE5F52AC4}" srcOrd="0" destOrd="0" presId="urn:microsoft.com/office/officeart/2005/8/layout/vList6"/>
    <dgm:cxn modelId="{09645616-07E8-1D42-BB9E-97109A565C5C}" type="presParOf" srcId="{DE49A3AE-2F4F-4F2F-8D6D-4730E3BC84BA}" destId="{15ACB286-F880-44AD-A073-2E1CD320B8D8}" srcOrd="1" destOrd="0" presId="urn:microsoft.com/office/officeart/2005/8/layout/vList6"/>
    <dgm:cxn modelId="{614D6683-6D5C-1844-BE97-59CB051E5F7D}" type="presParOf" srcId="{9029204A-2C8E-4C40-801A-14E3328C0EB1}" destId="{63D72CE7-F80A-438E-B808-F34F5474A78A}" srcOrd="5" destOrd="0" presId="urn:microsoft.com/office/officeart/2005/8/layout/vList6"/>
    <dgm:cxn modelId="{27C78EFD-7625-4C47-AA67-348F3447F442}" type="presParOf" srcId="{9029204A-2C8E-4C40-801A-14E3328C0EB1}" destId="{B338F80D-12C6-4EDD-BFE9-B8FE19F38A49}" srcOrd="6" destOrd="0" presId="urn:microsoft.com/office/officeart/2005/8/layout/vList6"/>
    <dgm:cxn modelId="{9DA77D97-9285-584C-9DD9-AC09A3E75377}" type="presParOf" srcId="{B338F80D-12C6-4EDD-BFE9-B8FE19F38A49}" destId="{07C56694-7ADC-4773-B2F8-0563E1657A6C}" srcOrd="0" destOrd="0" presId="urn:microsoft.com/office/officeart/2005/8/layout/vList6"/>
    <dgm:cxn modelId="{D039F70D-0F46-5140-9F1D-269F49690E02}" type="presParOf" srcId="{B338F80D-12C6-4EDD-BFE9-B8FE19F38A49}" destId="{D30B84CF-D3AC-443D-B27F-28EC34FF7ADC}" srcOrd="1" destOrd="0" presId="urn:microsoft.com/office/officeart/2005/8/layout/vList6"/>
    <dgm:cxn modelId="{41849C31-D5E4-8B4E-9B4E-CC3B4B38DF31}" type="presParOf" srcId="{9029204A-2C8E-4C40-801A-14E3328C0EB1}" destId="{3EBD2DBB-92F0-4042-A7C8-52E2CFF4A569}" srcOrd="7" destOrd="0" presId="urn:microsoft.com/office/officeart/2005/8/layout/vList6"/>
    <dgm:cxn modelId="{6051583C-05CE-2D42-8E37-80CB513473D7}" type="presParOf" srcId="{9029204A-2C8E-4C40-801A-14E3328C0EB1}" destId="{ABBD972D-F818-441E-AA47-AE4480F8CF71}" srcOrd="8" destOrd="0" presId="urn:microsoft.com/office/officeart/2005/8/layout/vList6"/>
    <dgm:cxn modelId="{E8E836D5-2B3A-3541-A63E-17E930EC43D4}" type="presParOf" srcId="{ABBD972D-F818-441E-AA47-AE4480F8CF71}" destId="{DF45C789-D9FF-4080-94CC-9DC895FA7BFC}" srcOrd="0" destOrd="0" presId="urn:microsoft.com/office/officeart/2005/8/layout/vList6"/>
    <dgm:cxn modelId="{6EB2BDCE-4855-5847-80E6-060A8D70CEED}" type="presParOf" srcId="{ABBD972D-F818-441E-AA47-AE4480F8CF71}" destId="{614ED419-6584-4830-AEE6-C1CF4C627DD6}" srcOrd="1" destOrd="0" presId="urn:microsoft.com/office/officeart/2005/8/layout/vList6"/>
    <dgm:cxn modelId="{7B856082-5BDB-D14C-9A53-93315172FF0B}" type="presParOf" srcId="{9029204A-2C8E-4C40-801A-14E3328C0EB1}" destId="{7605AE0E-9539-4A8C-B8A6-07AE820464D8}" srcOrd="9" destOrd="0" presId="urn:microsoft.com/office/officeart/2005/8/layout/vList6"/>
    <dgm:cxn modelId="{2E44E744-B644-5E43-85B1-9FA5642A9C82}" type="presParOf" srcId="{9029204A-2C8E-4C40-801A-14E3328C0EB1}" destId="{0CFAF611-8F01-417F-AE31-E47BA2F47E3D}" srcOrd="10" destOrd="0" presId="urn:microsoft.com/office/officeart/2005/8/layout/vList6"/>
    <dgm:cxn modelId="{99B672D5-D121-2245-95E1-DF7E2E65123A}" type="presParOf" srcId="{0CFAF611-8F01-417F-AE31-E47BA2F47E3D}" destId="{819438F9-A385-47BB-801D-00AEDAB9FF12}" srcOrd="0" destOrd="0" presId="urn:microsoft.com/office/officeart/2005/8/layout/vList6"/>
    <dgm:cxn modelId="{07EB0A7E-9DC9-D64C-8CEC-0CDD3BAAF1C1}" type="presParOf" srcId="{0CFAF611-8F01-417F-AE31-E47BA2F47E3D}" destId="{FFF405CE-B8D1-4696-9B75-ADA065FB6334}" srcOrd="1" destOrd="0" presId="urn:microsoft.com/office/officeart/2005/8/layout/vList6"/>
    <dgm:cxn modelId="{4447668B-30B8-7641-900F-7BAFBB6E9616}" type="presParOf" srcId="{9029204A-2C8E-4C40-801A-14E3328C0EB1}" destId="{20434750-81BD-489B-A4A9-B1F0C140A3AD}" srcOrd="11" destOrd="0" presId="urn:microsoft.com/office/officeart/2005/8/layout/vList6"/>
    <dgm:cxn modelId="{C664B2E3-0112-624F-96F5-44F3CABAAB76}" type="presParOf" srcId="{9029204A-2C8E-4C40-801A-14E3328C0EB1}" destId="{5AF52870-4458-4E16-B601-3C1C10DEB4E6}" srcOrd="12" destOrd="0" presId="urn:microsoft.com/office/officeart/2005/8/layout/vList6"/>
    <dgm:cxn modelId="{54F77DDC-7069-6C47-8FE9-06465D4FD5BF}" type="presParOf" srcId="{5AF52870-4458-4E16-B601-3C1C10DEB4E6}" destId="{F2544C2A-42F3-4430-A272-14D3E82546C4}" srcOrd="0" destOrd="0" presId="urn:microsoft.com/office/officeart/2005/8/layout/vList6"/>
    <dgm:cxn modelId="{C880677F-EAA3-2640-ADAC-313877828ABA}" type="presParOf" srcId="{5AF52870-4458-4E16-B601-3C1C10DEB4E6}" destId="{BD958C58-E5FF-4CA1-8F47-805874D4CA6E}" srcOrd="1" destOrd="0" presId="urn:microsoft.com/office/officeart/2005/8/layout/vList6"/>
    <dgm:cxn modelId="{80D35E39-2D21-6A47-B48E-8D234C9B0981}" type="presParOf" srcId="{9029204A-2C8E-4C40-801A-14E3328C0EB1}" destId="{E072CBCA-19D1-41E1-813D-8363B5E72A23}" srcOrd="13" destOrd="0" presId="urn:microsoft.com/office/officeart/2005/8/layout/vList6"/>
    <dgm:cxn modelId="{F293C239-1268-5540-B5F0-B2C2D87B9926}" type="presParOf" srcId="{9029204A-2C8E-4C40-801A-14E3328C0EB1}" destId="{8E876725-1BC0-4CC5-9DBA-780ECA2419E1}" srcOrd="14" destOrd="0" presId="urn:microsoft.com/office/officeart/2005/8/layout/vList6"/>
    <dgm:cxn modelId="{2B90BCB5-CFAA-C74B-BC87-3B14F753DD31}" type="presParOf" srcId="{8E876725-1BC0-4CC5-9DBA-780ECA2419E1}" destId="{5D263A41-D33C-4546-8F43-58E71E90DD8B}" srcOrd="0" destOrd="0" presId="urn:microsoft.com/office/officeart/2005/8/layout/vList6"/>
    <dgm:cxn modelId="{AFCC814C-20A4-3C49-9F9F-A0D046F818B1}" type="presParOf" srcId="{8E876725-1BC0-4CC5-9DBA-780ECA2419E1}" destId="{0A4F8571-D338-4A03-B5F0-066DC9FAAC7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5DEE9-2664-4223-BF49-6EF2753B7431}">
      <dsp:nvSpPr>
        <dsp:cNvPr id="0" name=""/>
        <dsp:cNvSpPr/>
      </dsp:nvSpPr>
      <dsp:spPr>
        <a:xfrm>
          <a:off x="2926079" y="1595"/>
          <a:ext cx="4389119" cy="5663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chemeClr val="tx1"/>
              </a:solidFill>
            </a:rPr>
            <a:t>Coiled tube</a:t>
          </a:r>
        </a:p>
      </dsp:txBody>
      <dsp:txXfrm>
        <a:off x="2926079" y="72394"/>
        <a:ext cx="4176723" cy="424791"/>
      </dsp:txXfrm>
    </dsp:sp>
    <dsp:sp modelId="{225005E7-AE50-45FF-8D50-278B59A94228}">
      <dsp:nvSpPr>
        <dsp:cNvPr id="0" name=""/>
        <dsp:cNvSpPr/>
      </dsp:nvSpPr>
      <dsp:spPr>
        <a:xfrm>
          <a:off x="0" y="1595"/>
          <a:ext cx="2926079" cy="5663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tx1"/>
              </a:solidFill>
            </a:rPr>
            <a:t>Shape</a:t>
          </a:r>
        </a:p>
      </dsp:txBody>
      <dsp:txXfrm>
        <a:off x="27649" y="29244"/>
        <a:ext cx="2870781" cy="511091"/>
      </dsp:txXfrm>
    </dsp:sp>
    <dsp:sp modelId="{6A881356-88DE-4748-8F4E-65828907E961}">
      <dsp:nvSpPr>
        <dsp:cNvPr id="0" name=""/>
        <dsp:cNvSpPr/>
      </dsp:nvSpPr>
      <dsp:spPr>
        <a:xfrm>
          <a:off x="2926079" y="624623"/>
          <a:ext cx="4389119" cy="5663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1243441"/>
            <a:satOff val="8150"/>
            <a:lumOff val="34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243441"/>
              <a:satOff val="8150"/>
              <a:lumOff val="3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chemeClr val="tx1"/>
              </a:solidFill>
            </a:rPr>
            <a:t>6 meters (20 feet)</a:t>
          </a:r>
        </a:p>
      </dsp:txBody>
      <dsp:txXfrm>
        <a:off x="2926079" y="695422"/>
        <a:ext cx="4176723" cy="424791"/>
      </dsp:txXfrm>
    </dsp:sp>
    <dsp:sp modelId="{89E3D48C-C53E-4A33-B1BE-F89830B28D65}">
      <dsp:nvSpPr>
        <dsp:cNvPr id="0" name=""/>
        <dsp:cNvSpPr/>
      </dsp:nvSpPr>
      <dsp:spPr>
        <a:xfrm>
          <a:off x="0" y="624623"/>
          <a:ext cx="2926079" cy="566389"/>
        </a:xfrm>
        <a:prstGeom prst="roundRect">
          <a:avLst/>
        </a:prstGeom>
        <a:solidFill>
          <a:schemeClr val="accent4">
            <a:hueOff val="-1181694"/>
            <a:satOff val="6635"/>
            <a:lumOff val="-3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tx1"/>
              </a:solidFill>
            </a:rPr>
            <a:t>Length</a:t>
          </a:r>
        </a:p>
      </dsp:txBody>
      <dsp:txXfrm>
        <a:off x="27649" y="652272"/>
        <a:ext cx="2870781" cy="511091"/>
      </dsp:txXfrm>
    </dsp:sp>
    <dsp:sp modelId="{15ACB286-F880-44AD-A073-2E1CD320B8D8}">
      <dsp:nvSpPr>
        <dsp:cNvPr id="0" name=""/>
        <dsp:cNvSpPr/>
      </dsp:nvSpPr>
      <dsp:spPr>
        <a:xfrm>
          <a:off x="2926079" y="1247652"/>
          <a:ext cx="4389119" cy="5663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2486881"/>
            <a:satOff val="16300"/>
            <a:lumOff val="69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2486881"/>
              <a:satOff val="16300"/>
              <a:lumOff val="6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chemeClr val="tx1"/>
              </a:solidFill>
            </a:rPr>
            <a:t>At </a:t>
          </a:r>
          <a:r>
            <a:rPr lang="en-US" sz="2100" kern="1200" dirty="0" err="1">
              <a:solidFill>
                <a:schemeClr val="tx1"/>
              </a:solidFill>
            </a:rPr>
            <a:t>duodeno</a:t>
          </a:r>
          <a:r>
            <a:rPr lang="en-US" sz="2100" kern="1200" dirty="0">
              <a:solidFill>
                <a:schemeClr val="tx1"/>
              </a:solidFill>
            </a:rPr>
            <a:t>-jejunal flexure</a:t>
          </a:r>
        </a:p>
      </dsp:txBody>
      <dsp:txXfrm>
        <a:off x="2926079" y="1318451"/>
        <a:ext cx="4176723" cy="424791"/>
      </dsp:txXfrm>
    </dsp:sp>
    <dsp:sp modelId="{B6D8AD7A-5FB2-4E79-A736-6B4EE5F52AC4}">
      <dsp:nvSpPr>
        <dsp:cNvPr id="0" name=""/>
        <dsp:cNvSpPr/>
      </dsp:nvSpPr>
      <dsp:spPr>
        <a:xfrm>
          <a:off x="0" y="1247652"/>
          <a:ext cx="2926079" cy="566389"/>
        </a:xfrm>
        <a:prstGeom prst="roundRect">
          <a:avLst/>
        </a:prstGeom>
        <a:solidFill>
          <a:schemeClr val="accent4">
            <a:hueOff val="-2363389"/>
            <a:satOff val="13270"/>
            <a:lumOff val="-6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tx1"/>
              </a:solidFill>
            </a:rPr>
            <a:t>Beginning</a:t>
          </a:r>
        </a:p>
      </dsp:txBody>
      <dsp:txXfrm>
        <a:off x="27649" y="1275301"/>
        <a:ext cx="2870781" cy="511091"/>
      </dsp:txXfrm>
    </dsp:sp>
    <dsp:sp modelId="{D30B84CF-D3AC-443D-B27F-28EC34FF7ADC}">
      <dsp:nvSpPr>
        <dsp:cNvPr id="0" name=""/>
        <dsp:cNvSpPr/>
      </dsp:nvSpPr>
      <dsp:spPr>
        <a:xfrm>
          <a:off x="2926079" y="1870680"/>
          <a:ext cx="4389119" cy="5663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3730321"/>
            <a:satOff val="24450"/>
            <a:lumOff val="10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3730321"/>
              <a:satOff val="24450"/>
              <a:lumOff val="10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chemeClr val="tx1"/>
              </a:solidFill>
            </a:rPr>
            <a:t>At ileocecal junction</a:t>
          </a:r>
        </a:p>
      </dsp:txBody>
      <dsp:txXfrm>
        <a:off x="2926079" y="1941479"/>
        <a:ext cx="4176723" cy="424791"/>
      </dsp:txXfrm>
    </dsp:sp>
    <dsp:sp modelId="{07C56694-7ADC-4773-B2F8-0563E1657A6C}">
      <dsp:nvSpPr>
        <dsp:cNvPr id="0" name=""/>
        <dsp:cNvSpPr/>
      </dsp:nvSpPr>
      <dsp:spPr>
        <a:xfrm>
          <a:off x="0" y="1870680"/>
          <a:ext cx="2926079" cy="566389"/>
        </a:xfrm>
        <a:prstGeom prst="roundRect">
          <a:avLst/>
        </a:prstGeom>
        <a:solidFill>
          <a:schemeClr val="accent4">
            <a:hueOff val="-3545083"/>
            <a:satOff val="19905"/>
            <a:lumOff val="-9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tx1"/>
              </a:solidFill>
            </a:rPr>
            <a:t>Termination</a:t>
          </a:r>
        </a:p>
      </dsp:txBody>
      <dsp:txXfrm>
        <a:off x="27649" y="1898329"/>
        <a:ext cx="2870781" cy="511091"/>
      </dsp:txXfrm>
    </dsp:sp>
    <dsp:sp modelId="{614ED419-6584-4830-AEE6-C1CF4C627DD6}">
      <dsp:nvSpPr>
        <dsp:cNvPr id="0" name=""/>
        <dsp:cNvSpPr/>
      </dsp:nvSpPr>
      <dsp:spPr>
        <a:xfrm>
          <a:off x="2926079" y="2493708"/>
          <a:ext cx="4389119" cy="5663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4973762"/>
            <a:satOff val="32599"/>
            <a:lumOff val="139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4973762"/>
              <a:satOff val="32599"/>
              <a:lumOff val="13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chemeClr val="tx1"/>
              </a:solidFill>
            </a:rPr>
            <a:t>Mesentery of small intestine</a:t>
          </a:r>
        </a:p>
      </dsp:txBody>
      <dsp:txXfrm>
        <a:off x="2926079" y="2564507"/>
        <a:ext cx="4176723" cy="424791"/>
      </dsp:txXfrm>
    </dsp:sp>
    <dsp:sp modelId="{DF45C789-D9FF-4080-94CC-9DC895FA7BFC}">
      <dsp:nvSpPr>
        <dsp:cNvPr id="0" name=""/>
        <dsp:cNvSpPr/>
      </dsp:nvSpPr>
      <dsp:spPr>
        <a:xfrm>
          <a:off x="0" y="2493708"/>
          <a:ext cx="2926079" cy="566389"/>
        </a:xfrm>
        <a:prstGeom prst="roundRect">
          <a:avLst/>
        </a:prstGeom>
        <a:solidFill>
          <a:schemeClr val="accent4">
            <a:hueOff val="-4726777"/>
            <a:satOff val="26540"/>
            <a:lumOff val="-12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tx1"/>
              </a:solidFill>
            </a:rPr>
            <a:t>Peritoneal fold</a:t>
          </a:r>
        </a:p>
      </dsp:txBody>
      <dsp:txXfrm>
        <a:off x="27649" y="2521357"/>
        <a:ext cx="2870781" cy="511091"/>
      </dsp:txXfrm>
    </dsp:sp>
    <dsp:sp modelId="{FFF405CE-B8D1-4696-9B75-ADA065FB6334}">
      <dsp:nvSpPr>
        <dsp:cNvPr id="0" name=""/>
        <dsp:cNvSpPr/>
      </dsp:nvSpPr>
      <dsp:spPr>
        <a:xfrm>
          <a:off x="2926079" y="3116737"/>
          <a:ext cx="4389119" cy="5663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6217202"/>
            <a:satOff val="40749"/>
            <a:lumOff val="174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6217202"/>
              <a:satOff val="40749"/>
              <a:lumOff val="17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chemeClr val="tx1"/>
              </a:solidFill>
            </a:rPr>
            <a:t>midgut</a:t>
          </a:r>
        </a:p>
      </dsp:txBody>
      <dsp:txXfrm>
        <a:off x="2926079" y="3187536"/>
        <a:ext cx="4176723" cy="424791"/>
      </dsp:txXfrm>
    </dsp:sp>
    <dsp:sp modelId="{819438F9-A385-47BB-801D-00AEDAB9FF12}">
      <dsp:nvSpPr>
        <dsp:cNvPr id="0" name=""/>
        <dsp:cNvSpPr/>
      </dsp:nvSpPr>
      <dsp:spPr>
        <a:xfrm>
          <a:off x="0" y="3116737"/>
          <a:ext cx="2926079" cy="566389"/>
        </a:xfrm>
        <a:prstGeom prst="roundRect">
          <a:avLst/>
        </a:prstGeom>
        <a:solidFill>
          <a:schemeClr val="accent4">
            <a:hueOff val="-5908472"/>
            <a:satOff val="33175"/>
            <a:lumOff val="-15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solidFill>
                <a:schemeClr val="tx1"/>
              </a:solidFill>
            </a:rPr>
            <a:t>Embyological</a:t>
          </a:r>
          <a:r>
            <a:rPr lang="en-US" sz="2100" kern="1200" dirty="0">
              <a:solidFill>
                <a:schemeClr val="tx1"/>
              </a:solidFill>
            </a:rPr>
            <a:t> origin</a:t>
          </a:r>
        </a:p>
      </dsp:txBody>
      <dsp:txXfrm>
        <a:off x="27649" y="3144386"/>
        <a:ext cx="2870781" cy="511091"/>
      </dsp:txXfrm>
    </dsp:sp>
    <dsp:sp modelId="{BD958C58-E5FF-4CA1-8F47-805874D4CA6E}">
      <dsp:nvSpPr>
        <dsp:cNvPr id="0" name=""/>
        <dsp:cNvSpPr/>
      </dsp:nvSpPr>
      <dsp:spPr>
        <a:xfrm>
          <a:off x="2926079" y="3739765"/>
          <a:ext cx="4389119" cy="5663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7460643"/>
            <a:satOff val="48899"/>
            <a:lumOff val="209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7460643"/>
              <a:satOff val="48899"/>
              <a:lumOff val="20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>
              <a:solidFill>
                <a:schemeClr val="tx1"/>
              </a:solidFill>
            </a:rPr>
            <a:t>Superior mesenteric </a:t>
          </a:r>
          <a:r>
            <a:rPr lang="en-US" sz="2100" kern="1200" dirty="0">
              <a:solidFill>
                <a:schemeClr val="tx1"/>
              </a:solidFill>
            </a:rPr>
            <a:t>Artery &amp; Vein</a:t>
          </a:r>
        </a:p>
      </dsp:txBody>
      <dsp:txXfrm>
        <a:off x="2926079" y="3810564"/>
        <a:ext cx="4176723" cy="424791"/>
      </dsp:txXfrm>
    </dsp:sp>
    <dsp:sp modelId="{F2544C2A-42F3-4430-A272-14D3E82546C4}">
      <dsp:nvSpPr>
        <dsp:cNvPr id="0" name=""/>
        <dsp:cNvSpPr/>
      </dsp:nvSpPr>
      <dsp:spPr>
        <a:xfrm>
          <a:off x="0" y="3739765"/>
          <a:ext cx="2926079" cy="566389"/>
        </a:xfrm>
        <a:prstGeom prst="roundRect">
          <a:avLst/>
        </a:prstGeom>
        <a:solidFill>
          <a:schemeClr val="accent4">
            <a:hueOff val="-7090166"/>
            <a:satOff val="39810"/>
            <a:lumOff val="-18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tx1"/>
              </a:solidFill>
            </a:rPr>
            <a:t>Blood supply</a:t>
          </a:r>
        </a:p>
      </dsp:txBody>
      <dsp:txXfrm>
        <a:off x="27649" y="3767414"/>
        <a:ext cx="2870781" cy="511091"/>
      </dsp:txXfrm>
    </dsp:sp>
    <dsp:sp modelId="{0A4F8571-D338-4A03-B5F0-066DC9FAAC7C}">
      <dsp:nvSpPr>
        <dsp:cNvPr id="0" name=""/>
        <dsp:cNvSpPr/>
      </dsp:nvSpPr>
      <dsp:spPr>
        <a:xfrm>
          <a:off x="2926079" y="4362794"/>
          <a:ext cx="4389119" cy="5663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8704083"/>
            <a:satOff val="57049"/>
            <a:lumOff val="243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8704083"/>
              <a:satOff val="57049"/>
              <a:lumOff val="2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/>
            <a:t>Superior mesenteric </a:t>
          </a:r>
          <a:r>
            <a:rPr lang="en-US" sz="2100" kern="1200" dirty="0"/>
            <a:t>lymph nodes</a:t>
          </a:r>
        </a:p>
      </dsp:txBody>
      <dsp:txXfrm>
        <a:off x="2926079" y="4433593"/>
        <a:ext cx="4176723" cy="424791"/>
      </dsp:txXfrm>
    </dsp:sp>
    <dsp:sp modelId="{5D263A41-D33C-4546-8F43-58E71E90DD8B}">
      <dsp:nvSpPr>
        <dsp:cNvPr id="0" name=""/>
        <dsp:cNvSpPr/>
      </dsp:nvSpPr>
      <dsp:spPr>
        <a:xfrm>
          <a:off x="0" y="4362794"/>
          <a:ext cx="2926079" cy="566389"/>
        </a:xfrm>
        <a:prstGeom prst="roundRect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solidFill>
                <a:schemeClr val="tx1"/>
              </a:solidFill>
            </a:rPr>
            <a:t>Lypmphatic</a:t>
          </a:r>
          <a:r>
            <a:rPr lang="en-US" sz="2100" kern="1200" dirty="0">
              <a:solidFill>
                <a:schemeClr val="tx1"/>
              </a:solidFill>
            </a:rPr>
            <a:t> drainage</a:t>
          </a:r>
        </a:p>
      </dsp:txBody>
      <dsp:txXfrm>
        <a:off x="27649" y="4390443"/>
        <a:ext cx="2870781" cy="511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4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25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AQvqEvkgZJO5FnOD2fNtB8An-KGRxJA3LnHdgKhAkzI/edit?usp=sharing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hyperlink" Target="https://docs.google.com/forms/d/e/1FAIpQLSe5fXv00313pt-bu_7cteBdzQAoHkhw6R86sJUYg-L2qalpWA/viewform?usp=sf_link" TargetMode="External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36534" y="5392689"/>
            <a:ext cx="2766400" cy="1272143"/>
            <a:chOff x="8563428" y="5284999"/>
            <a:chExt cx="2766400" cy="1272143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7214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C00000"/>
                  </a:solidFill>
                </a:rPr>
                <a:t>Important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3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27112"/>
            <a:ext cx="12192000" cy="5212320"/>
            <a:chOff x="0" y="127112"/>
            <a:chExt cx="12192000" cy="5212320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377261"/>
              <a:ext cx="2946400" cy="4962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A369EA0-8DD2-424C-A871-B5EB1B5EB5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98" y="3780381"/>
            <a:ext cx="1564729" cy="1386881"/>
          </a:xfrm>
          <a:prstGeom prst="rect">
            <a:avLst/>
          </a:prstGeom>
        </p:spPr>
      </p:pic>
      <p:sp>
        <p:nvSpPr>
          <p:cNvPr id="19" name="Shape 84">
            <a:extLst>
              <a:ext uri="{FF2B5EF4-FFF2-40B4-BE49-F238E27FC236}">
                <a16:creationId xmlns:a16="http://schemas.microsoft.com/office/drawing/2014/main" xmlns="" id="{A5979043-491E-4253-8F72-9D4E17888E8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5499510"/>
            <a:ext cx="7772400" cy="91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GB" sz="44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Anatomy of Small Intestine</a:t>
            </a:r>
            <a:endParaRPr lang="en-GB" sz="5400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97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631800"/>
              </p:ext>
            </p:extLst>
          </p:nvPr>
        </p:nvGraphicFramePr>
        <p:xfrm>
          <a:off x="643918" y="1453120"/>
          <a:ext cx="11011240" cy="21488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9162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917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032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i="0" dirty="0"/>
                        <a:t>Relations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i="1" dirty="0"/>
                        <a:t>Anteriorly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i="1" dirty="0"/>
                        <a:t>Posteriorly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1" dirty="0"/>
                        <a:t>3rd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8288" lvl="0" indent="-268288" algn="l">
                        <a:spcBef>
                          <a:spcPts val="600"/>
                        </a:spcBef>
                      </a:pPr>
                      <a:r>
                        <a:rPr lang="en-US" sz="1800" dirty="0"/>
                        <a:t>1- </a:t>
                      </a:r>
                      <a:r>
                        <a:rPr lang="en-US" sz="1800" b="1" dirty="0"/>
                        <a:t>S</a:t>
                      </a:r>
                      <a:r>
                        <a:rPr lang="en-US" sz="1800" dirty="0"/>
                        <a:t>mall Intestine</a:t>
                      </a:r>
                    </a:p>
                    <a:p>
                      <a:pPr marL="268288" lvl="0" indent="-268288" algn="l">
                        <a:spcBef>
                          <a:spcPts val="600"/>
                        </a:spcBef>
                      </a:pPr>
                      <a:r>
                        <a:rPr lang="en-US" sz="1800" dirty="0"/>
                        <a:t>2- </a:t>
                      </a:r>
                      <a:r>
                        <a:rPr lang="en-US" sz="1800" b="1" dirty="0"/>
                        <a:t>Superior</a:t>
                      </a:r>
                      <a:r>
                        <a:rPr lang="en-US" sz="1800" dirty="0"/>
                        <a:t> Mesenteric vessels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8288" lvl="0" indent="-268288" algn="l" rtl="0">
                        <a:spcBef>
                          <a:spcPts val="600"/>
                        </a:spcBef>
                      </a:pPr>
                      <a:r>
                        <a:rPr lang="en-US" sz="1800" u="none" dirty="0"/>
                        <a:t>1- Right psoas major</a:t>
                      </a:r>
                    </a:p>
                    <a:p>
                      <a:pPr marL="268288" lvl="0" indent="-268288" algn="l" rtl="0">
                        <a:spcBef>
                          <a:spcPts val="600"/>
                        </a:spcBef>
                      </a:pPr>
                      <a:r>
                        <a:rPr lang="en-US" sz="1800" dirty="0"/>
                        <a:t>2- Inferior v</a:t>
                      </a:r>
                      <a:r>
                        <a:rPr lang="en-US" sz="1800" baseline="0" dirty="0"/>
                        <a:t>ena cava</a:t>
                      </a:r>
                    </a:p>
                    <a:p>
                      <a:pPr marL="268288" lvl="0" indent="-268288" algn="l" rtl="0">
                        <a:spcBef>
                          <a:spcPts val="600"/>
                        </a:spcBef>
                      </a:pPr>
                      <a:r>
                        <a:rPr lang="en-US" sz="1800" baseline="0" dirty="0"/>
                        <a:t>3- Abdominal aorta</a:t>
                      </a:r>
                    </a:p>
                    <a:p>
                      <a:pPr marL="268288" lvl="0" indent="-268288" algn="l" rtl="0">
                        <a:spcBef>
                          <a:spcPts val="600"/>
                        </a:spcBef>
                      </a:pPr>
                      <a:r>
                        <a:rPr lang="en-US" sz="1800" baseline="0" dirty="0"/>
                        <a:t>4- </a:t>
                      </a:r>
                      <a:r>
                        <a:rPr lang="en-US" sz="1800" b="1" baseline="0" dirty="0"/>
                        <a:t>Inferior</a:t>
                      </a:r>
                      <a:r>
                        <a:rPr lang="en-US" sz="1800" baseline="0" dirty="0"/>
                        <a:t> mesenteric vessels </a:t>
                      </a:r>
                      <a:r>
                        <a:rPr lang="en-US" sz="1400" baseline="0" dirty="0">
                          <a:solidFill>
                            <a:srgbClr val="92D050"/>
                          </a:solidFill>
                        </a:rPr>
                        <a:t>(originate at L3)</a:t>
                      </a:r>
                      <a:endParaRPr lang="en-US" sz="1800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1" dirty="0"/>
                        <a:t>4th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</a:pPr>
                      <a:r>
                        <a:rPr lang="en-US" sz="1800" dirty="0"/>
                        <a:t>S</a:t>
                      </a:r>
                      <a:r>
                        <a:rPr lang="en-US" sz="1800"/>
                        <a:t>mall </a:t>
                      </a:r>
                      <a:r>
                        <a:rPr lang="en-US" sz="1800" dirty="0"/>
                        <a:t>Intestines</a:t>
                      </a:r>
                      <a:endParaRPr lang="en-US" sz="18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600"/>
                        </a:spcBef>
                      </a:pPr>
                      <a:r>
                        <a:rPr lang="en-US" sz="1800" dirty="0"/>
                        <a:t>Left Psoas major</a:t>
                      </a:r>
                      <a:endParaRPr lang="en-US" sz="18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6CF8DF8-4C57-4F75-A410-1C46E0C805EF}"/>
              </a:ext>
            </a:extLst>
          </p:cNvPr>
          <p:cNvSpPr txBox="1">
            <a:spLocks/>
          </p:cNvSpPr>
          <p:nvPr/>
        </p:nvSpPr>
        <p:spPr>
          <a:xfrm>
            <a:off x="643918" y="284066"/>
            <a:ext cx="4514492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Duodenum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Third &amp; Fourth </a:t>
            </a:r>
            <a:r>
              <a:rPr lang="en-US" sz="3200" b="1" dirty="0"/>
              <a:t>Part</a:t>
            </a:r>
            <a:endParaRPr lang="en-US" sz="36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97B0D0E-5FD2-4554-AD78-D5ADAE1709F6}"/>
              </a:ext>
            </a:extLst>
          </p:cNvPr>
          <p:cNvCxnSpPr/>
          <p:nvPr/>
        </p:nvCxnSpPr>
        <p:spPr>
          <a:xfrm>
            <a:off x="6986020" y="2110097"/>
            <a:ext cx="1620000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62B2869-32E1-41EA-9375-EA1769E0DCA2}"/>
              </a:ext>
            </a:extLst>
          </p:cNvPr>
          <p:cNvCxnSpPr/>
          <p:nvPr/>
        </p:nvCxnSpPr>
        <p:spPr>
          <a:xfrm>
            <a:off x="6976081" y="2457966"/>
            <a:ext cx="1656000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7AF4E43-E8C3-47BB-967F-1A5937DB4285}"/>
              </a:ext>
            </a:extLst>
          </p:cNvPr>
          <p:cNvCxnSpPr/>
          <p:nvPr/>
        </p:nvCxnSpPr>
        <p:spPr>
          <a:xfrm>
            <a:off x="6986020" y="2805835"/>
            <a:ext cx="1548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5E2A6265-C4F9-46FB-B541-D8B74984281E}"/>
              </a:ext>
            </a:extLst>
          </p:cNvPr>
          <p:cNvCxnSpPr/>
          <p:nvPr/>
        </p:nvCxnSpPr>
        <p:spPr>
          <a:xfrm>
            <a:off x="2891225" y="2457965"/>
            <a:ext cx="2592000" cy="0"/>
          </a:xfrm>
          <a:prstGeom prst="line">
            <a:avLst/>
          </a:prstGeom>
          <a:ln w="317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C9207F7-3D4D-4795-8FEA-7D8C031E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09" y="3687648"/>
            <a:ext cx="4737423" cy="303260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01D1D4D5-F402-4B49-96D6-745B1ABBB1C3}"/>
              </a:ext>
            </a:extLst>
          </p:cNvPr>
          <p:cNvCxnSpPr/>
          <p:nvPr/>
        </p:nvCxnSpPr>
        <p:spPr>
          <a:xfrm>
            <a:off x="6737541" y="3515508"/>
            <a:ext cx="1548000" cy="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A47F1FEE-7AF1-4153-A2C8-726BB9073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179" y="3687648"/>
            <a:ext cx="4626673" cy="30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4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F78A11D-C307-4580-B0B4-EDC9B49AD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128638"/>
              </p:ext>
            </p:extLst>
          </p:nvPr>
        </p:nvGraphicFramePr>
        <p:xfrm>
          <a:off x="361420" y="1302089"/>
          <a:ext cx="11469160" cy="53376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8530">
                  <a:extLst>
                    <a:ext uri="{9D8B030D-6E8A-4147-A177-3AD203B41FA5}">
                      <a16:colId xmlns:a16="http://schemas.microsoft.com/office/drawing/2014/main" xmlns="" val="1301770418"/>
                    </a:ext>
                  </a:extLst>
                </a:gridCol>
                <a:gridCol w="1118709">
                  <a:extLst>
                    <a:ext uri="{9D8B030D-6E8A-4147-A177-3AD203B41FA5}">
                      <a16:colId xmlns:a16="http://schemas.microsoft.com/office/drawing/2014/main" xmlns="" val="1154161740"/>
                    </a:ext>
                  </a:extLst>
                </a:gridCol>
                <a:gridCol w="2267148">
                  <a:extLst>
                    <a:ext uri="{9D8B030D-6E8A-4147-A177-3AD203B41FA5}">
                      <a16:colId xmlns:a16="http://schemas.microsoft.com/office/drawing/2014/main" xmlns="" val="3434469384"/>
                    </a:ext>
                  </a:extLst>
                </a:gridCol>
                <a:gridCol w="2748934">
                  <a:extLst>
                    <a:ext uri="{9D8B030D-6E8A-4147-A177-3AD203B41FA5}">
                      <a16:colId xmlns:a16="http://schemas.microsoft.com/office/drawing/2014/main" xmlns="" val="3415771244"/>
                    </a:ext>
                  </a:extLst>
                </a:gridCol>
                <a:gridCol w="2935654">
                  <a:extLst>
                    <a:ext uri="{9D8B030D-6E8A-4147-A177-3AD203B41FA5}">
                      <a16:colId xmlns:a16="http://schemas.microsoft.com/office/drawing/2014/main" xmlns="" val="2711361455"/>
                    </a:ext>
                  </a:extLst>
                </a:gridCol>
                <a:gridCol w="1950185">
                  <a:extLst>
                    <a:ext uri="{9D8B030D-6E8A-4147-A177-3AD203B41FA5}">
                      <a16:colId xmlns:a16="http://schemas.microsoft.com/office/drawing/2014/main" xmlns="" val="4688665"/>
                    </a:ext>
                  </a:extLst>
                </a:gridCol>
              </a:tblGrid>
              <a:tr h="406947">
                <a:tc gridSpan="6">
                  <a:txBody>
                    <a:bodyPr/>
                    <a:lstStyle/>
                    <a:p>
                      <a:pPr algn="ctr"/>
                      <a:r>
                        <a:rPr lang="en-GB" sz="1800" i="0" dirty="0"/>
                        <a:t>Duodenum</a:t>
                      </a:r>
                    </a:p>
                  </a:txBody>
                  <a:tcPr marL="87105" marR="87105" marT="43552" marB="43552">
                    <a:solidFill>
                      <a:srgbClr val="C7F5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3190739"/>
                  </a:ext>
                </a:extLst>
              </a:tr>
              <a:tr h="406947">
                <a:tc gridSpan="2">
                  <a:txBody>
                    <a:bodyPr/>
                    <a:lstStyle/>
                    <a:p>
                      <a:r>
                        <a:rPr lang="en-GB" sz="1800" i="0" dirty="0"/>
                        <a:t>Part</a:t>
                      </a:r>
                    </a:p>
                  </a:txBody>
                  <a:tcPr marL="87105" marR="87105" marT="43552" marB="43552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/>
                        <a:t>Superior (1</a:t>
                      </a:r>
                      <a:r>
                        <a:rPr lang="en-GB" sz="1800" b="1" i="0" baseline="30000" dirty="0"/>
                        <a:t>st</a:t>
                      </a:r>
                      <a:r>
                        <a:rPr lang="en-GB" sz="1800" b="1" i="0" dirty="0"/>
                        <a:t>)</a:t>
                      </a:r>
                    </a:p>
                  </a:txBody>
                  <a:tcPr marL="87105" marR="87105" marT="43552" marB="43552">
                    <a:solidFill>
                      <a:srgbClr val="E2F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/>
                        <a:t>Descending (2</a:t>
                      </a:r>
                      <a:r>
                        <a:rPr lang="en-GB" sz="1800" b="1" i="0" baseline="30000" dirty="0"/>
                        <a:t>nd</a:t>
                      </a:r>
                      <a:r>
                        <a:rPr lang="en-GB" sz="1800" b="1" i="0" dirty="0"/>
                        <a:t>)</a:t>
                      </a:r>
                    </a:p>
                  </a:txBody>
                  <a:tcPr marL="87105" marR="87105" marT="43552" marB="43552">
                    <a:solidFill>
                      <a:srgbClr val="E2F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/>
                        <a:t>Inferior (3</a:t>
                      </a:r>
                      <a:r>
                        <a:rPr lang="en-GB" sz="1800" b="1" i="0" baseline="30000" dirty="0"/>
                        <a:t>rd</a:t>
                      </a:r>
                      <a:r>
                        <a:rPr lang="en-GB" sz="1800" b="1" i="0" dirty="0"/>
                        <a:t>)</a:t>
                      </a:r>
                    </a:p>
                  </a:txBody>
                  <a:tcPr marL="87105" marR="87105" marT="43552" marB="43552">
                    <a:solidFill>
                      <a:srgbClr val="E2F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/>
                        <a:t>Ascending (4</a:t>
                      </a:r>
                      <a:r>
                        <a:rPr lang="en-GB" sz="1800" b="1" i="0" baseline="30000" dirty="0"/>
                        <a:t>th</a:t>
                      </a:r>
                      <a:r>
                        <a:rPr lang="en-GB" sz="1800" b="1" i="0" dirty="0"/>
                        <a:t>)</a:t>
                      </a:r>
                    </a:p>
                  </a:txBody>
                  <a:tcPr marL="87105" marR="87105" marT="43552" marB="43552">
                    <a:solidFill>
                      <a:srgbClr val="E2F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74417"/>
                  </a:ext>
                </a:extLst>
              </a:tr>
              <a:tr h="406947">
                <a:tc gridSpan="2">
                  <a:txBody>
                    <a:bodyPr/>
                    <a:lstStyle/>
                    <a:p>
                      <a:r>
                        <a:rPr lang="en-GB" sz="1800" i="0" dirty="0"/>
                        <a:t>Length </a:t>
                      </a:r>
                    </a:p>
                  </a:txBody>
                  <a:tcPr marL="87105" marR="87105" marT="43552" marB="43552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i="0" dirty="0"/>
                        <a:t>2 in.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i="0" dirty="0"/>
                        <a:t>3 in.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i="0" dirty="0"/>
                        <a:t>4 in.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i="0" dirty="0"/>
                        <a:t>1 in.</a:t>
                      </a: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xmlns="" val="1238004536"/>
                  </a:ext>
                </a:extLst>
              </a:tr>
              <a:tr h="406947">
                <a:tc gridSpan="2">
                  <a:txBody>
                    <a:bodyPr/>
                    <a:lstStyle/>
                    <a:p>
                      <a:r>
                        <a:rPr lang="en-GB" sz="1800" i="0" dirty="0"/>
                        <a:t>Level </a:t>
                      </a:r>
                    </a:p>
                  </a:txBody>
                  <a:tcPr marL="87105" marR="87105" marT="43552" marB="43552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i="0" dirty="0"/>
                        <a:t>L1 – </a:t>
                      </a:r>
                    </a:p>
                    <a:p>
                      <a:pPr algn="ctr"/>
                      <a:r>
                        <a:rPr lang="en-GB" sz="1800" i="0" dirty="0"/>
                        <a:t>transpyloric plane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i="0" dirty="0"/>
                        <a:t>L1 </a:t>
                      </a:r>
                      <a:r>
                        <a:rPr lang="en-GB" sz="1800" i="0" dirty="0">
                          <a:sym typeface="Wingdings" panose="05000000000000000000" pitchFamily="2" charset="2"/>
                        </a:rPr>
                        <a:t> L3</a:t>
                      </a:r>
                      <a:endParaRPr lang="en-GB" sz="1800" i="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i="0" dirty="0"/>
                        <a:t>L3 –</a:t>
                      </a:r>
                    </a:p>
                    <a:p>
                      <a:pPr algn="ctr"/>
                      <a:r>
                        <a:rPr lang="en-GB" sz="1800" i="0" dirty="0"/>
                        <a:t> </a:t>
                      </a:r>
                      <a:r>
                        <a:rPr lang="en-GB" sz="1800" i="0" dirty="0" err="1"/>
                        <a:t>subcotal</a:t>
                      </a:r>
                      <a:r>
                        <a:rPr lang="en-GB" sz="1800" i="0" dirty="0"/>
                        <a:t> plane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i="0" dirty="0"/>
                        <a:t>L3 </a:t>
                      </a:r>
                      <a:r>
                        <a:rPr lang="en-GB" sz="1800" i="0" dirty="0">
                          <a:sym typeface="Wingdings" panose="05000000000000000000" pitchFamily="2" charset="2"/>
                        </a:rPr>
                        <a:t> L2</a:t>
                      </a:r>
                      <a:endParaRPr lang="en-GB" sz="1800" i="0" dirty="0"/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xmlns="" val="2156854769"/>
                  </a:ext>
                </a:extLst>
              </a:tr>
              <a:tr h="1024692">
                <a:tc rowSpan="4">
                  <a:txBody>
                    <a:bodyPr/>
                    <a:lstStyle/>
                    <a:p>
                      <a:pPr algn="ctr"/>
                      <a:r>
                        <a:rPr lang="en-GB" sz="1800" i="0" dirty="0"/>
                        <a:t>Relations </a:t>
                      </a:r>
                    </a:p>
                  </a:txBody>
                  <a:tcPr marL="87105" marR="87105" marT="43552" marB="43552" vert="vert2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i="0" dirty="0"/>
                        <a:t>Anterior </a:t>
                      </a:r>
                    </a:p>
                  </a:txBody>
                  <a:tcPr marL="87105" marR="87105" marT="43552" marB="4355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800" i="0" dirty="0"/>
                        <a:t>Liver </a:t>
                      </a:r>
                    </a:p>
                    <a:p>
                      <a:pPr marL="342900" indent="-342900" algn="l">
                        <a:buAutoNum type="arabicPeriod"/>
                      </a:pPr>
                      <a:endParaRPr lang="en-GB" sz="1800" i="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800" i="0" dirty="0"/>
                        <a:t>Liver 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800" b="1" i="0" dirty="0"/>
                        <a:t>Transverse</a:t>
                      </a:r>
                      <a:r>
                        <a:rPr lang="en-GB" sz="1800" i="0" dirty="0"/>
                        <a:t> colon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800" i="0" dirty="0"/>
                        <a:t>Small intestine (J &amp; L)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800" i="0" dirty="0"/>
                        <a:t>Small intestine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800" b="1" i="0" dirty="0">
                          <a:solidFill>
                            <a:srgbClr val="C00000"/>
                          </a:solidFill>
                        </a:rPr>
                        <a:t>Superior</a:t>
                      </a:r>
                      <a:r>
                        <a:rPr lang="en-GB" sz="1800" i="0" dirty="0"/>
                        <a:t> </a:t>
                      </a:r>
                      <a:r>
                        <a:rPr lang="en-GB" sz="1800" i="0" dirty="0">
                          <a:solidFill>
                            <a:srgbClr val="0070C0"/>
                          </a:solidFill>
                        </a:rPr>
                        <a:t>mesenteric</a:t>
                      </a:r>
                      <a:r>
                        <a:rPr lang="en-GB" sz="1800" i="0" dirty="0"/>
                        <a:t> vessels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i="0" dirty="0"/>
                        <a:t>1. Small intestine</a:t>
                      </a: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xmlns="" val="2709892115"/>
                  </a:ext>
                </a:extLst>
              </a:tr>
              <a:tr h="1642436">
                <a:tc vMerge="1">
                  <a:txBody>
                    <a:bodyPr/>
                    <a:lstStyle/>
                    <a:p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i="0" dirty="0"/>
                        <a:t>Posterior </a:t>
                      </a:r>
                    </a:p>
                  </a:txBody>
                  <a:tcPr marL="87105" marR="87105" marT="43552" marB="4355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800" i="0" dirty="0"/>
                        <a:t>Bile duct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800" i="0" dirty="0">
                          <a:solidFill>
                            <a:srgbClr val="C00000"/>
                          </a:solidFill>
                        </a:rPr>
                        <a:t>Gastroduodenal</a:t>
                      </a:r>
                      <a:r>
                        <a:rPr lang="en-GB" sz="1800" i="0" dirty="0"/>
                        <a:t> artery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800" i="0" dirty="0">
                          <a:solidFill>
                            <a:srgbClr val="0070C0"/>
                          </a:solidFill>
                        </a:rPr>
                        <a:t>Portal</a:t>
                      </a:r>
                      <a:r>
                        <a:rPr lang="en-GB" sz="1800" i="0" dirty="0"/>
                        <a:t> vein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800" b="1" i="0" dirty="0"/>
                        <a:t>Right</a:t>
                      </a:r>
                      <a:r>
                        <a:rPr lang="en-GB" sz="1800" i="0" dirty="0"/>
                        <a:t> kidney</a:t>
                      </a:r>
                    </a:p>
                    <a:p>
                      <a:pPr marL="342900" indent="-342900" algn="l">
                        <a:buAutoNum type="arabicPeriod"/>
                      </a:pPr>
                      <a:endParaRPr lang="en-GB" sz="1800" i="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800" b="1" i="0" dirty="0"/>
                        <a:t>Right</a:t>
                      </a:r>
                      <a:r>
                        <a:rPr lang="en-GB" sz="1800" i="0" dirty="0"/>
                        <a:t> </a:t>
                      </a:r>
                      <a:r>
                        <a:rPr lang="en-GB" sz="1800" i="0" dirty="0">
                          <a:solidFill>
                            <a:srgbClr val="996633"/>
                          </a:solidFill>
                        </a:rPr>
                        <a:t>psoas major</a:t>
                      </a:r>
                      <a:r>
                        <a:rPr lang="en-GB" sz="1800" i="0" dirty="0"/>
                        <a:t> 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800" i="0" dirty="0">
                          <a:solidFill>
                            <a:srgbClr val="0070C0"/>
                          </a:solidFill>
                        </a:rPr>
                        <a:t>Inferior vena cava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800" i="0" dirty="0">
                          <a:solidFill>
                            <a:srgbClr val="C00000"/>
                          </a:solidFill>
                        </a:rPr>
                        <a:t>Abdominal aorta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GB" sz="1800" b="1" i="0" dirty="0">
                          <a:solidFill>
                            <a:srgbClr val="C00000"/>
                          </a:solidFill>
                        </a:rPr>
                        <a:t>Inferior</a:t>
                      </a:r>
                      <a:r>
                        <a:rPr lang="en-GB" sz="1800" i="0" dirty="0"/>
                        <a:t> </a:t>
                      </a:r>
                      <a:r>
                        <a:rPr lang="en-GB" sz="1800" i="0" dirty="0">
                          <a:solidFill>
                            <a:srgbClr val="0070C0"/>
                          </a:solidFill>
                        </a:rPr>
                        <a:t>mesenteric</a:t>
                      </a:r>
                      <a:r>
                        <a:rPr lang="en-GB" sz="1800" i="0" dirty="0"/>
                        <a:t> vessels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i="0" dirty="0"/>
                        <a:t>1. </a:t>
                      </a:r>
                      <a:r>
                        <a:rPr lang="en-US" sz="1800" b="1" i="0" dirty="0"/>
                        <a:t>Left</a:t>
                      </a:r>
                      <a:r>
                        <a:rPr lang="en-US" sz="1800" i="0" dirty="0">
                          <a:solidFill>
                            <a:srgbClr val="CC6600"/>
                          </a:solidFill>
                        </a:rPr>
                        <a:t> psoas major</a:t>
                      </a:r>
                      <a:endParaRPr lang="en-GB" sz="1800" i="0" dirty="0">
                        <a:solidFill>
                          <a:srgbClr val="CC6600"/>
                        </a:solidFill>
                      </a:endParaRP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xmlns="" val="3418935357"/>
                  </a:ext>
                </a:extLst>
              </a:tr>
              <a:tr h="406947">
                <a:tc vMerge="1">
                  <a:txBody>
                    <a:bodyPr/>
                    <a:lstStyle/>
                    <a:p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i="0" dirty="0"/>
                        <a:t>Medial </a:t>
                      </a:r>
                    </a:p>
                  </a:txBody>
                  <a:tcPr marL="87105" marR="87105" marT="43552" marB="4355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800" i="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800" i="0" dirty="0"/>
                        <a:t>Pancreas 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l"/>
                      <a:endParaRPr lang="en-GB" sz="1800" i="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l"/>
                      <a:endParaRPr lang="en-GB" sz="1800" i="0" dirty="0"/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xmlns="" val="3957208188"/>
                  </a:ext>
                </a:extLst>
              </a:tr>
              <a:tr h="406947">
                <a:tc vMerge="1">
                  <a:txBody>
                    <a:bodyPr/>
                    <a:lstStyle/>
                    <a:p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i="0" dirty="0"/>
                        <a:t>Lateral </a:t>
                      </a:r>
                    </a:p>
                  </a:txBody>
                  <a:tcPr marL="87105" marR="87105" marT="43552" marB="4355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800" i="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800" i="0" dirty="0"/>
                        <a:t>Right colic flexure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l"/>
                      <a:endParaRPr lang="en-GB" sz="1800" i="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l"/>
                      <a:endParaRPr lang="en-GB" sz="1800" i="0" dirty="0"/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xmlns="" val="345387778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1CAF224E-9B65-49DC-930B-6BF4A6C9103C}"/>
              </a:ext>
            </a:extLst>
          </p:cNvPr>
          <p:cNvSpPr txBox="1">
            <a:spLocks/>
          </p:cNvSpPr>
          <p:nvPr/>
        </p:nvSpPr>
        <p:spPr>
          <a:xfrm>
            <a:off x="1147864" y="237755"/>
            <a:ext cx="9922213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Duodenum Summary</a:t>
            </a:r>
          </a:p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slide is extra and summarizes the slides before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7034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xmlns="" id="{CE4858D9-75F6-4999-864A-A4CD153C0497}"/>
              </a:ext>
            </a:extLst>
          </p:cNvPr>
          <p:cNvSpPr txBox="1">
            <a:spLocks/>
          </p:cNvSpPr>
          <p:nvPr/>
        </p:nvSpPr>
        <p:spPr>
          <a:xfrm>
            <a:off x="384550" y="380959"/>
            <a:ext cx="6769175" cy="1143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Jejunum &amp; Ileum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9A686B1E-CC79-43B2-B753-C93DE9C968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8508563"/>
              </p:ext>
            </p:extLst>
          </p:nvPr>
        </p:nvGraphicFramePr>
        <p:xfrm>
          <a:off x="426885" y="1204332"/>
          <a:ext cx="7315199" cy="4930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018D6DB-1D0D-4C1F-AE7D-097BA90CC26A}"/>
              </a:ext>
            </a:extLst>
          </p:cNvPr>
          <p:cNvGrpSpPr/>
          <p:nvPr/>
        </p:nvGrpSpPr>
        <p:grpSpPr>
          <a:xfrm>
            <a:off x="470963" y="842157"/>
            <a:ext cx="3017672" cy="106060"/>
            <a:chOff x="1314133" y="754403"/>
            <a:chExt cx="2029272" cy="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766209BA-9016-46F4-B2A0-D53619ABBD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4133" y="754403"/>
              <a:ext cx="1025144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DC2F45D0-AB02-439D-9519-06EA35AECD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7790" y="754403"/>
              <a:ext cx="655615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B6B7A24-28FA-4524-8B0B-C52E5DC21EC5}"/>
              </a:ext>
            </a:extLst>
          </p:cNvPr>
          <p:cNvGrpSpPr/>
          <p:nvPr/>
        </p:nvGrpSpPr>
        <p:grpSpPr>
          <a:xfrm>
            <a:off x="7771167" y="1482483"/>
            <a:ext cx="4302934" cy="4592993"/>
            <a:chOff x="7580539" y="1132502"/>
            <a:chExt cx="4437299" cy="4592993"/>
          </a:xfrm>
        </p:grpSpPr>
        <p:pic>
          <p:nvPicPr>
            <p:cNvPr id="6" name="Picture 6" descr="peritoneum 003">
              <a:extLst>
                <a:ext uri="{FF2B5EF4-FFF2-40B4-BE49-F238E27FC236}">
                  <a16:creationId xmlns:a16="http://schemas.microsoft.com/office/drawing/2014/main" xmlns="" id="{4FFE5543-290B-44C6-ADF6-6CBC89BC8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10000" contrast="-20000"/>
            </a:blip>
            <a:srcRect b="14135"/>
            <a:stretch>
              <a:fillRect/>
            </a:stretch>
          </p:blipFill>
          <p:spPr bwMode="auto">
            <a:xfrm>
              <a:off x="7580539" y="1132502"/>
              <a:ext cx="4437299" cy="4592993"/>
            </a:xfrm>
            <a:prstGeom prst="rect">
              <a:avLst/>
            </a:prstGeom>
            <a:noFill/>
            <a:ln w="38100" cap="sq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DF084414-56A4-4D2C-BB4F-E3F14FA5A1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34187" y="3046912"/>
              <a:ext cx="1058092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F25B557A-88B0-49B8-909A-DF9F2AD6F7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03113" y="2893423"/>
              <a:ext cx="431074" cy="1534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CF45F0E4-AE9D-4283-958C-C56FBDE24D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8253" y="3046911"/>
              <a:ext cx="199208" cy="2057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1786C40E-4584-4BB7-A660-B2EF3CE5D9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86885" y="3046911"/>
              <a:ext cx="111650" cy="2057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AA2BAED6-74DA-4F67-BED1-F2919437DE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99327" y="2893423"/>
              <a:ext cx="199209" cy="15348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69A15845-4FF2-42CA-9953-D9C6FBFB0F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02010" y="4303252"/>
              <a:ext cx="1173316" cy="543706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9E8CA954-E3E1-4A88-9F03-B70551500D33}"/>
                </a:ext>
              </a:extLst>
            </p:cNvPr>
            <p:cNvCxnSpPr/>
            <p:nvPr/>
          </p:nvCxnSpPr>
          <p:spPr>
            <a:xfrm flipH="1" flipV="1">
              <a:off x="10100410" y="3896852"/>
              <a:ext cx="104878" cy="406401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E6C0FEC5-76A3-4530-9E5B-86E605A8F2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9546" y="4303252"/>
              <a:ext cx="832464" cy="65549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564553CA-91C2-4122-8D52-70C70FA249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27744" y="4303250"/>
              <a:ext cx="174266" cy="14748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E0217AD-3DD1-4655-8924-5E52ADE2EC6E}"/>
                </a:ext>
              </a:extLst>
            </p:cNvPr>
            <p:cNvSpPr txBox="1"/>
            <p:nvPr/>
          </p:nvSpPr>
          <p:spPr>
            <a:xfrm>
              <a:off x="11375326" y="4707405"/>
              <a:ext cx="526515" cy="2539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/>
                <a:t>ileum</a:t>
              </a:r>
              <a:endParaRPr lang="en-US" sz="105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E0217AD-3DD1-4655-8924-5E52ADE2EC6E}"/>
                </a:ext>
              </a:extLst>
            </p:cNvPr>
            <p:cNvSpPr txBox="1"/>
            <p:nvPr/>
          </p:nvSpPr>
          <p:spPr>
            <a:xfrm>
              <a:off x="11265668" y="2919952"/>
              <a:ext cx="716149" cy="2539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/>
                <a:t>jejunum</a:t>
              </a:r>
              <a:endParaRPr lang="en-US" sz="1050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85B4A4D-E4C2-42D2-8087-C6314130D31D}"/>
              </a:ext>
            </a:extLst>
          </p:cNvPr>
          <p:cNvSpPr txBox="1"/>
          <p:nvPr/>
        </p:nvSpPr>
        <p:spPr>
          <a:xfrm>
            <a:off x="5734962" y="3228403"/>
            <a:ext cx="1398361" cy="263000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Or valve/orifice</a:t>
            </a:r>
          </a:p>
        </p:txBody>
      </p:sp>
    </p:spTree>
    <p:extLst>
      <p:ext uri="{BB962C8B-B14F-4D97-AF65-F5344CB8AC3E}">
        <p14:creationId xmlns:p14="http://schemas.microsoft.com/office/powerpoint/2010/main" val="380859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xmlns="" id="{0D4677F6-423C-4D13-9E87-A384DFC81DD5}"/>
              </a:ext>
            </a:extLst>
          </p:cNvPr>
          <p:cNvSpPr txBox="1">
            <a:spLocks/>
          </p:cNvSpPr>
          <p:nvPr/>
        </p:nvSpPr>
        <p:spPr>
          <a:xfrm>
            <a:off x="312973" y="275019"/>
            <a:ext cx="6769175" cy="1143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Jejunum &amp; Ileum</a:t>
            </a:r>
          </a:p>
          <a:p>
            <a:r>
              <a:rPr lang="en-GB" sz="3200" b="1" dirty="0"/>
              <a:t>Comparison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B53536-4AA2-400E-9E7F-3E6F6ECFBFAC}"/>
              </a:ext>
            </a:extLst>
          </p:cNvPr>
          <p:cNvSpPr txBox="1"/>
          <p:nvPr/>
        </p:nvSpPr>
        <p:spPr>
          <a:xfrm>
            <a:off x="8365159" y="325403"/>
            <a:ext cx="3634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Plicae circulares: they are mucosal folds.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Arcades: Anastomosing arterial arches.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High: farther from the intestinal 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Low: nearer intestinal wall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FA0576-22A0-4A74-B9E8-CFA3DC2DE1C4}"/>
              </a:ext>
            </a:extLst>
          </p:cNvPr>
          <p:cNvSpPr txBox="1"/>
          <p:nvPr/>
        </p:nvSpPr>
        <p:spPr>
          <a:xfrm>
            <a:off x="312973" y="6172711"/>
            <a:ext cx="1168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*in regards to the total length of jejunum and ileum. (SI = Small Intestine)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**In general, the mesentery of the jejunum has less fat than the ileum. Also, the fat in the jejunum is not near the intestinal wall (the gap in the picture).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205069-A1EA-47FE-8F0D-1114F856A750}"/>
              </a:ext>
            </a:extLst>
          </p:cNvPr>
          <p:cNvSpPr txBox="1"/>
          <p:nvPr/>
        </p:nvSpPr>
        <p:spPr>
          <a:xfrm>
            <a:off x="2325758" y="881912"/>
            <a:ext cx="5516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(Jejunum absorbs more than the ileum and needs more blood 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D2F7A089-48A5-4E69-9044-06D65617D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048273"/>
              </p:ext>
            </p:extLst>
          </p:nvPr>
        </p:nvGraphicFramePr>
        <p:xfrm>
          <a:off x="312973" y="1494643"/>
          <a:ext cx="7868093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9823">
                  <a:extLst>
                    <a:ext uri="{9D8B030D-6E8A-4147-A177-3AD203B41FA5}">
                      <a16:colId xmlns:a16="http://schemas.microsoft.com/office/drawing/2014/main" xmlns="" val="2323091277"/>
                    </a:ext>
                  </a:extLst>
                </a:gridCol>
                <a:gridCol w="3156708">
                  <a:extLst>
                    <a:ext uri="{9D8B030D-6E8A-4147-A177-3AD203B41FA5}">
                      <a16:colId xmlns:a16="http://schemas.microsoft.com/office/drawing/2014/main" xmlns="" val="2452530018"/>
                    </a:ext>
                  </a:extLst>
                </a:gridCol>
                <a:gridCol w="3201562">
                  <a:extLst>
                    <a:ext uri="{9D8B030D-6E8A-4147-A177-3AD203B41FA5}">
                      <a16:colId xmlns:a16="http://schemas.microsoft.com/office/drawing/2014/main" xmlns="" val="334632362"/>
                    </a:ext>
                  </a:extLst>
                </a:gridCol>
              </a:tblGrid>
              <a:tr h="41275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Jejunum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Ileum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8484179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r>
                        <a:rPr lang="en-US" sz="2000" b="0" dirty="0"/>
                        <a:t>Length</a:t>
                      </a:r>
                      <a:r>
                        <a:rPr lang="en-US" sz="2000" b="1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Shorter (proximal 2/5) of SI</a:t>
                      </a:r>
                      <a:endParaRPr lang="en-US" sz="2000" strike="sngStrike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Longer (distal 3/5) of SI</a:t>
                      </a:r>
                      <a:endParaRPr lang="en-US" sz="2000" strike="sngStrike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876585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r>
                        <a:rPr lang="en-US" sz="2000" b="1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Wider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Narrower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0783553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r>
                        <a:rPr lang="en-US" sz="2000" b="1" dirty="0"/>
                        <a:t>Wall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Thicker (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more plicae circulares</a:t>
                      </a:r>
                      <a:r>
                        <a:rPr lang="en-US" sz="2000" dirty="0"/>
                        <a:t>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Thinner (less plicae circulares)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1670013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r>
                        <a:rPr lang="en-US" sz="2000" b="1" dirty="0"/>
                        <a:t>Appearance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Dark red (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more vascular</a:t>
                      </a:r>
                      <a:r>
                        <a:rPr lang="en-US" sz="2000" dirty="0"/>
                        <a:t>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Light red (less vascular)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2676891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r>
                        <a:rPr lang="en-US" sz="2000" b="1" dirty="0"/>
                        <a:t>Vessels?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High &amp; </a:t>
                      </a:r>
                      <a:r>
                        <a:rPr lang="en-US" sz="2000" dirty="0"/>
                        <a:t>less arcades 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Long terminal branches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Low &amp; </a:t>
                      </a:r>
                      <a:r>
                        <a:rPr lang="en-US" sz="2000" dirty="0"/>
                        <a:t>more arcades </a:t>
                      </a:r>
                      <a:endParaRPr lang="en-US" sz="2000" dirty="0">
                        <a:solidFill>
                          <a:srgbClr val="7030A0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Short terminal branches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0895223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r>
                        <a:rPr lang="en-US" sz="2000" b="1" dirty="0"/>
                        <a:t>Mesenteric fat**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Small amount &amp;</a:t>
                      </a:r>
                    </a:p>
                    <a:p>
                      <a:r>
                        <a:rPr lang="en-US" sz="2000" dirty="0"/>
                        <a:t>Away from intestinal border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Large amount &amp;</a:t>
                      </a:r>
                    </a:p>
                    <a:p>
                      <a:r>
                        <a:rPr lang="en-US" sz="2000" dirty="0"/>
                        <a:t>Close to intestinal border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6533454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r>
                        <a:rPr lang="en-US" sz="2000" b="0" dirty="0"/>
                        <a:t>Lymphoid tissue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Few aggregations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Numerous aggregations (peyer’s patches)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4800701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8F4C644-67E0-46DA-A9AB-9EE3CFB2BD38}"/>
              </a:ext>
            </a:extLst>
          </p:cNvPr>
          <p:cNvCxnSpPr/>
          <p:nvPr/>
        </p:nvCxnSpPr>
        <p:spPr>
          <a:xfrm>
            <a:off x="3398997" y="3046118"/>
            <a:ext cx="631897" cy="0"/>
          </a:xfrm>
          <a:prstGeom prst="line">
            <a:avLst/>
          </a:prstGeom>
          <a:ln w="28575">
            <a:solidFill>
              <a:srgbClr val="CBA9E5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8BF25BB-EE7E-410A-B766-0C581CEB9031}"/>
              </a:ext>
            </a:extLst>
          </p:cNvPr>
          <p:cNvCxnSpPr>
            <a:cxnSpLocks/>
          </p:cNvCxnSpPr>
          <p:nvPr/>
        </p:nvCxnSpPr>
        <p:spPr>
          <a:xfrm>
            <a:off x="1920693" y="3348242"/>
            <a:ext cx="1008000" cy="0"/>
          </a:xfrm>
          <a:prstGeom prst="line">
            <a:avLst/>
          </a:prstGeom>
          <a:ln w="28575">
            <a:solidFill>
              <a:srgbClr val="CBA9E5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EB1AAFB-F928-46EE-9416-6BBEA0CE0D88}"/>
              </a:ext>
            </a:extLst>
          </p:cNvPr>
          <p:cNvCxnSpPr/>
          <p:nvPr/>
        </p:nvCxnSpPr>
        <p:spPr>
          <a:xfrm>
            <a:off x="5144448" y="5956209"/>
            <a:ext cx="16200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904D1B8-5733-49E5-95E5-D7D8CA8C7E6A}"/>
              </a:ext>
            </a:extLst>
          </p:cNvPr>
          <p:cNvCxnSpPr/>
          <p:nvPr/>
        </p:nvCxnSpPr>
        <p:spPr>
          <a:xfrm>
            <a:off x="3468844" y="4186870"/>
            <a:ext cx="7920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F874640-3E89-4915-9084-1BB98482A181}"/>
              </a:ext>
            </a:extLst>
          </p:cNvPr>
          <p:cNvGrpSpPr/>
          <p:nvPr/>
        </p:nvGrpSpPr>
        <p:grpSpPr>
          <a:xfrm>
            <a:off x="8323581" y="3874122"/>
            <a:ext cx="3676467" cy="2192521"/>
            <a:chOff x="7999032" y="2794888"/>
            <a:chExt cx="4044481" cy="236750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10046C2A-BE60-4EFF-92CC-4AC9092AC891}"/>
                </a:ext>
              </a:extLst>
            </p:cNvPr>
            <p:cNvGrpSpPr/>
            <p:nvPr/>
          </p:nvGrpSpPr>
          <p:grpSpPr>
            <a:xfrm>
              <a:off x="7999032" y="2794888"/>
              <a:ext cx="4044481" cy="2367501"/>
              <a:chOff x="8053072" y="2714861"/>
              <a:chExt cx="4044481" cy="2367501"/>
            </a:xfrm>
          </p:grpSpPr>
          <p:pic>
            <p:nvPicPr>
              <p:cNvPr id="10" name="Picture 3" descr="C:\Documents and Settings\user1\My Documents\My Pictures\ileum.jpg">
                <a:extLst>
                  <a:ext uri="{FF2B5EF4-FFF2-40B4-BE49-F238E27FC236}">
                    <a16:creationId xmlns:a16="http://schemas.microsoft.com/office/drawing/2014/main" xmlns="" id="{A7F50179-7A7F-40B4-9843-A79B71F5E2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053072" y="2714861"/>
                <a:ext cx="4044481" cy="2367501"/>
              </a:xfrm>
              <a:prstGeom prst="rect">
                <a:avLst/>
              </a:prstGeom>
              <a:ln w="38100" cap="sq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5CE7144E-FC52-4E09-9E05-E31799E2A78E}"/>
                  </a:ext>
                </a:extLst>
              </p:cNvPr>
              <p:cNvSpPr/>
              <p:nvPr/>
            </p:nvSpPr>
            <p:spPr>
              <a:xfrm>
                <a:off x="11282149" y="3935104"/>
                <a:ext cx="659642" cy="259308"/>
              </a:xfrm>
              <a:prstGeom prst="rect">
                <a:avLst/>
              </a:prstGeom>
              <a:noFill/>
              <a:ln w="28575" cap="flat" cmpd="sng" algn="ctr">
                <a:solidFill>
                  <a:srgbClr val="FF66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xmlns="" id="{49765C75-DF07-4D6F-B531-CE6A73004610}"/>
                  </a:ext>
                </a:extLst>
              </p:cNvPr>
              <p:cNvCxnSpPr/>
              <p:nvPr/>
            </p:nvCxnSpPr>
            <p:spPr>
              <a:xfrm flipH="1" flipV="1">
                <a:off x="11041039" y="3797310"/>
                <a:ext cx="241110" cy="172872"/>
              </a:xfrm>
              <a:prstGeom prst="straightConnector1">
                <a:avLst/>
              </a:prstGeom>
              <a:ln w="19050">
                <a:solidFill>
                  <a:srgbClr val="FF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A2B778C6-2492-45C8-AD17-73888FEC5616}"/>
                  </a:ext>
                </a:extLst>
              </p:cNvPr>
              <p:cNvSpPr/>
              <p:nvPr/>
            </p:nvSpPr>
            <p:spPr>
              <a:xfrm>
                <a:off x="8053072" y="4687507"/>
                <a:ext cx="725168" cy="210312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xmlns="" id="{83D7DECC-03F3-4F9B-BE68-7215D27DBD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8240" y="4173662"/>
                <a:ext cx="945234" cy="620764"/>
              </a:xfrm>
              <a:prstGeom prst="straightConnector1">
                <a:avLst/>
              </a:prstGeom>
              <a:ln w="28575">
                <a:solidFill>
                  <a:schemeClr val="accent3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xmlns="" id="{E033E8E6-4BA5-47AA-9FAD-2F93D1927C08}"/>
                  </a:ext>
                </a:extLst>
              </p:cNvPr>
              <p:cNvCxnSpPr>
                <a:cxnSpLocks/>
                <a:stCxn id="34" idx="3"/>
              </p:cNvCxnSpPr>
              <p:nvPr/>
            </p:nvCxnSpPr>
            <p:spPr>
              <a:xfrm flipV="1">
                <a:off x="8778240" y="4450033"/>
                <a:ext cx="353347" cy="342630"/>
              </a:xfrm>
              <a:prstGeom prst="straightConnector1">
                <a:avLst/>
              </a:prstGeom>
              <a:ln w="28575">
                <a:solidFill>
                  <a:schemeClr val="accent3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28B47BFE-01C1-4C48-B7CB-3DC9AEE6AB70}"/>
                </a:ext>
              </a:extLst>
            </p:cNvPr>
            <p:cNvSpPr/>
            <p:nvPr/>
          </p:nvSpPr>
          <p:spPr>
            <a:xfrm>
              <a:off x="10383520" y="2936240"/>
              <a:ext cx="355600" cy="294640"/>
            </a:xfrm>
            <a:prstGeom prst="rect">
              <a:avLst/>
            </a:prstGeom>
            <a:noFill/>
            <a:ln w="28575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863159F-22AE-4388-9A8A-F61E4840C5E1}"/>
              </a:ext>
            </a:extLst>
          </p:cNvPr>
          <p:cNvGrpSpPr/>
          <p:nvPr/>
        </p:nvGrpSpPr>
        <p:grpSpPr>
          <a:xfrm>
            <a:off x="8321594" y="1494642"/>
            <a:ext cx="3676467" cy="2237381"/>
            <a:chOff x="7986798" y="250661"/>
            <a:chExt cx="4056715" cy="227571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29BDD96-18C2-464C-88F3-07BF4F47BF12}"/>
                </a:ext>
              </a:extLst>
            </p:cNvPr>
            <p:cNvGrpSpPr/>
            <p:nvPr/>
          </p:nvGrpSpPr>
          <p:grpSpPr>
            <a:xfrm>
              <a:off x="7986798" y="250661"/>
              <a:ext cx="4056715" cy="2275717"/>
              <a:chOff x="7981630" y="718303"/>
              <a:chExt cx="4056715" cy="2275717"/>
            </a:xfrm>
          </p:grpSpPr>
          <p:pic>
            <p:nvPicPr>
              <p:cNvPr id="11" name="Picture 10" descr="C:\Documents and Settings\user1\My Documents\My Pictures\jejunum.jpg">
                <a:extLst>
                  <a:ext uri="{FF2B5EF4-FFF2-40B4-BE49-F238E27FC236}">
                    <a16:creationId xmlns:a16="http://schemas.microsoft.com/office/drawing/2014/main" xmlns="" id="{9EBA8977-B41D-4112-B2E5-91A61C068E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981630" y="718303"/>
                <a:ext cx="4056715" cy="2275717"/>
              </a:xfrm>
              <a:prstGeom prst="rect">
                <a:avLst/>
              </a:prstGeom>
              <a:ln w="38100" cap="sq">
                <a:solidFill>
                  <a:schemeClr val="accent2"/>
                </a:solidFill>
                <a:prstDash val="solid"/>
                <a:miter lim="800000"/>
              </a:ln>
              <a:effectLst/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DF5F234C-AA71-42A2-A7AA-7410D050B343}"/>
                  </a:ext>
                </a:extLst>
              </p:cNvPr>
              <p:cNvSpPr/>
              <p:nvPr/>
            </p:nvSpPr>
            <p:spPr>
              <a:xfrm>
                <a:off x="11342784" y="1722186"/>
                <a:ext cx="641445" cy="282054"/>
              </a:xfrm>
              <a:prstGeom prst="rect">
                <a:avLst/>
              </a:prstGeom>
              <a:noFill/>
              <a:ln w="28575" cap="flat" cmpd="sng" algn="ctr">
                <a:solidFill>
                  <a:srgbClr val="CBA9E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325D1FA1-8B32-4F74-BDC7-34122DFB67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065280" y="1431035"/>
                <a:ext cx="336645" cy="291151"/>
              </a:xfrm>
              <a:prstGeom prst="straightConnector1">
                <a:avLst/>
              </a:prstGeom>
              <a:ln w="28575">
                <a:solidFill>
                  <a:srgbClr val="CBA9E5"/>
                </a:solidFill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FE774717-1423-4C34-ACD6-0DBE7EE7B65C}"/>
                  </a:ext>
                </a:extLst>
              </p:cNvPr>
              <p:cNvSpPr/>
              <p:nvPr/>
            </p:nvSpPr>
            <p:spPr>
              <a:xfrm>
                <a:off x="8059116" y="2564890"/>
                <a:ext cx="725168" cy="210312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xmlns="" id="{BAC2ADBF-3881-4DBF-8F53-B69E109BC3AE}"/>
                  </a:ext>
                </a:extLst>
              </p:cNvPr>
              <p:cNvCxnSpPr>
                <a:cxnSpLocks/>
                <a:stCxn id="33" idx="3"/>
              </p:cNvCxnSpPr>
              <p:nvPr/>
            </p:nvCxnSpPr>
            <p:spPr>
              <a:xfrm flipV="1">
                <a:off x="8784284" y="2296362"/>
                <a:ext cx="420789" cy="373684"/>
              </a:xfrm>
              <a:prstGeom prst="straightConnector1">
                <a:avLst/>
              </a:prstGeom>
              <a:ln w="28575">
                <a:solidFill>
                  <a:schemeClr val="accent3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xmlns="" id="{038E9314-9CC2-4684-87D6-15CC60E185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84284" y="2296362"/>
                <a:ext cx="837441" cy="421288"/>
              </a:xfrm>
              <a:prstGeom prst="straightConnector1">
                <a:avLst/>
              </a:prstGeom>
              <a:ln w="28575">
                <a:solidFill>
                  <a:schemeClr val="accent3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3A5A83E-98E3-4EEE-AB18-0EDD3DBAB1F8}"/>
                </a:ext>
              </a:extLst>
            </p:cNvPr>
            <p:cNvSpPr/>
            <p:nvPr/>
          </p:nvSpPr>
          <p:spPr>
            <a:xfrm>
              <a:off x="10231120" y="681520"/>
              <a:ext cx="436880" cy="19224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7894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3D66811-10AA-4262-86F6-17C4086B1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902208"/>
              </p:ext>
            </p:extLst>
          </p:nvPr>
        </p:nvGraphicFramePr>
        <p:xfrm>
          <a:off x="398514" y="1413154"/>
          <a:ext cx="11394971" cy="482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9347">
                  <a:extLst>
                    <a:ext uri="{9D8B030D-6E8A-4147-A177-3AD203B41FA5}">
                      <a16:colId xmlns:a16="http://schemas.microsoft.com/office/drawing/2014/main" xmlns="" val="3936131999"/>
                    </a:ext>
                  </a:extLst>
                </a:gridCol>
                <a:gridCol w="4147913">
                  <a:extLst>
                    <a:ext uri="{9D8B030D-6E8A-4147-A177-3AD203B41FA5}">
                      <a16:colId xmlns:a16="http://schemas.microsoft.com/office/drawing/2014/main" xmlns="" val="3612349333"/>
                    </a:ext>
                  </a:extLst>
                </a:gridCol>
                <a:gridCol w="2531183">
                  <a:extLst>
                    <a:ext uri="{9D8B030D-6E8A-4147-A177-3AD203B41FA5}">
                      <a16:colId xmlns:a16="http://schemas.microsoft.com/office/drawing/2014/main" xmlns="" val="3753684914"/>
                    </a:ext>
                  </a:extLst>
                </a:gridCol>
                <a:gridCol w="2586528">
                  <a:extLst>
                    <a:ext uri="{9D8B030D-6E8A-4147-A177-3AD203B41FA5}">
                      <a16:colId xmlns:a16="http://schemas.microsoft.com/office/drawing/2014/main" xmlns="" val="711262617"/>
                    </a:ext>
                  </a:extLst>
                </a:gridCol>
              </a:tblGrid>
              <a:tr h="482048">
                <a:tc>
                  <a:txBody>
                    <a:bodyPr/>
                    <a:lstStyle/>
                    <a:p>
                      <a:pPr algn="l"/>
                      <a:endParaRPr lang="en-GB" sz="1800" b="1" i="1" dirty="0"/>
                    </a:p>
                  </a:txBody>
                  <a:tcPr marL="87105" marR="87105" marT="43552" marB="4355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800" b="1" dirty="0"/>
                        <a:t>Duodenum</a:t>
                      </a:r>
                    </a:p>
                  </a:txBody>
                  <a:tcPr marL="87105" marR="87105" marT="43552" marB="43552" anchor="ctr">
                    <a:solidFill>
                      <a:srgbClr val="E2FA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GB" sz="1800" b="1" dirty="0"/>
                        <a:t>Ileum</a:t>
                      </a:r>
                    </a:p>
                  </a:txBody>
                  <a:tcPr marL="87105" marR="87105" marT="43552" marB="43552" anchor="ctr">
                    <a:solidFill>
                      <a:srgbClr val="E2FA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GB" sz="1800" b="1" dirty="0"/>
                        <a:t>Jejunum </a:t>
                      </a:r>
                    </a:p>
                  </a:txBody>
                  <a:tcPr marL="87105" marR="87105" marT="43552" marB="43552" anchor="ctr">
                    <a:solidFill>
                      <a:srgbClr val="E2F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5384606"/>
                  </a:ext>
                </a:extLst>
              </a:tr>
              <a:tr h="482048">
                <a:tc>
                  <a:txBody>
                    <a:bodyPr/>
                    <a:lstStyle/>
                    <a:p>
                      <a:pPr algn="l"/>
                      <a:r>
                        <a:rPr lang="en-GB" sz="1800" i="1" dirty="0">
                          <a:solidFill>
                            <a:schemeClr val="tx1"/>
                          </a:solidFill>
                        </a:rPr>
                        <a:t>Shape </a:t>
                      </a:r>
                    </a:p>
                  </a:txBody>
                  <a:tcPr marL="87105" marR="87105" marT="43552" marB="4355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C-shaped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Coiled tube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2791482"/>
                  </a:ext>
                </a:extLst>
              </a:tr>
              <a:tr h="482048">
                <a:tc>
                  <a:txBody>
                    <a:bodyPr/>
                    <a:lstStyle/>
                    <a:p>
                      <a:pPr algn="l"/>
                      <a:r>
                        <a:rPr lang="en-GB" sz="1800" i="1" dirty="0">
                          <a:solidFill>
                            <a:schemeClr val="tx1"/>
                          </a:solidFill>
                        </a:rPr>
                        <a:t>Peritoneal covering</a:t>
                      </a:r>
                    </a:p>
                  </a:txBody>
                  <a:tcPr marL="87105" marR="87105" marT="43552" marB="4355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Retroperitoneal 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With mesentery 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1500626"/>
                  </a:ext>
                </a:extLst>
              </a:tr>
              <a:tr h="482048">
                <a:tc>
                  <a:txBody>
                    <a:bodyPr/>
                    <a:lstStyle/>
                    <a:p>
                      <a:pPr algn="l"/>
                      <a:r>
                        <a:rPr lang="en-GB" sz="1800" i="1" dirty="0">
                          <a:solidFill>
                            <a:schemeClr val="tx1"/>
                          </a:solidFill>
                        </a:rPr>
                        <a:t>Length </a:t>
                      </a:r>
                    </a:p>
                  </a:txBody>
                  <a:tcPr marL="87105" marR="87105" marT="43552" marB="4355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10 inch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2/5 of SI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3/5 of SI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003301"/>
                  </a:ext>
                </a:extLst>
              </a:tr>
              <a:tr h="482048">
                <a:tc>
                  <a:txBody>
                    <a:bodyPr/>
                    <a:lstStyle/>
                    <a:p>
                      <a:pPr algn="l"/>
                      <a:r>
                        <a:rPr lang="en-GB" sz="1800" i="1" dirty="0">
                          <a:solidFill>
                            <a:schemeClr val="tx1"/>
                          </a:solidFill>
                        </a:rPr>
                        <a:t>Beginning </a:t>
                      </a:r>
                    </a:p>
                  </a:txBody>
                  <a:tcPr marL="87105" marR="87105" marT="43552" marB="4355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chemeClr val="tx1"/>
                          </a:solidFill>
                        </a:rPr>
                        <a:t>Pyloro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-duodenal junction 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>
                          <a:solidFill>
                            <a:schemeClr val="tx1"/>
                          </a:solidFill>
                        </a:rPr>
                        <a:t>Duodeno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-jejunal flexure 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6152156"/>
                  </a:ext>
                </a:extLst>
              </a:tr>
              <a:tr h="482048">
                <a:tc>
                  <a:txBody>
                    <a:bodyPr/>
                    <a:lstStyle/>
                    <a:p>
                      <a:pPr algn="l"/>
                      <a:r>
                        <a:rPr lang="en-GB" sz="1800" i="1" dirty="0">
                          <a:solidFill>
                            <a:schemeClr val="tx1"/>
                          </a:solidFill>
                        </a:rPr>
                        <a:t>End </a:t>
                      </a:r>
                    </a:p>
                  </a:txBody>
                  <a:tcPr marL="87105" marR="87105" marT="43552" marB="4355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chemeClr val="tx1"/>
                          </a:solidFill>
                        </a:rPr>
                        <a:t>Duodeno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-jejunal flexure 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chemeClr val="tx1"/>
                          </a:solidFill>
                        </a:rPr>
                        <a:t>Ilieo-caecal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 junction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8300584"/>
                  </a:ext>
                </a:extLst>
              </a:tr>
              <a:tr h="482048">
                <a:tc>
                  <a:txBody>
                    <a:bodyPr/>
                    <a:lstStyle/>
                    <a:p>
                      <a:pPr algn="l"/>
                      <a:r>
                        <a:rPr lang="en-GB" sz="1800" i="1" dirty="0">
                          <a:solidFill>
                            <a:schemeClr val="tx1"/>
                          </a:solidFill>
                        </a:rPr>
                        <a:t>Embryological origin</a:t>
                      </a:r>
                    </a:p>
                  </a:txBody>
                  <a:tcPr marL="87105" marR="87105" marT="43552" marB="4355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Foregut &amp; midgut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Midgut 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8651225"/>
                  </a:ext>
                </a:extLst>
              </a:tr>
              <a:tr h="482048">
                <a:tc>
                  <a:txBody>
                    <a:bodyPr/>
                    <a:lstStyle/>
                    <a:p>
                      <a:pPr algn="l"/>
                      <a:r>
                        <a:rPr lang="en-GB" sz="1800" i="1" dirty="0"/>
                        <a:t>Arterial Supply</a:t>
                      </a:r>
                    </a:p>
                  </a:txBody>
                  <a:tcPr marL="87105" marR="87105" marT="43552" marB="43552" anchor="ctr"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C00000"/>
                          </a:solidFill>
                        </a:rPr>
                        <a:t>Celiac</a:t>
                      </a:r>
                      <a:r>
                        <a:rPr lang="en-GB" sz="1800" dirty="0"/>
                        <a:t> &amp; 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</a:rPr>
                        <a:t>superior mesenteric </a:t>
                      </a:r>
                      <a:r>
                        <a:rPr lang="en-GB" sz="1800" dirty="0"/>
                        <a:t>arteries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C00000"/>
                          </a:solidFill>
                        </a:rPr>
                        <a:t>Superior mesenteric </a:t>
                      </a:r>
                      <a:r>
                        <a:rPr lang="en-GB" sz="1800" dirty="0"/>
                        <a:t>artery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9428813"/>
                  </a:ext>
                </a:extLst>
              </a:tr>
              <a:tr h="482048">
                <a:tc>
                  <a:txBody>
                    <a:bodyPr/>
                    <a:lstStyle/>
                    <a:p>
                      <a:pPr algn="l"/>
                      <a:r>
                        <a:rPr lang="en-GB" sz="1800" i="1" dirty="0"/>
                        <a:t>Venous Drainage</a:t>
                      </a:r>
                    </a:p>
                  </a:txBody>
                  <a:tcPr marL="87105" marR="87105" marT="43552" marB="4355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70C0"/>
                          </a:solidFill>
                        </a:rPr>
                        <a:t>Superior mesenteric </a:t>
                      </a:r>
                      <a:r>
                        <a:rPr lang="en-GB" sz="1800" dirty="0">
                          <a:sym typeface="Wingdings" panose="05000000000000000000" pitchFamily="2" charset="2"/>
                        </a:rPr>
                        <a:t> portal vein</a:t>
                      </a:r>
                      <a:endParaRPr lang="en-GB" sz="1800" dirty="0"/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70C0"/>
                          </a:solidFill>
                        </a:rPr>
                        <a:t>Superior mesenteric </a:t>
                      </a:r>
                      <a:r>
                        <a:rPr lang="en-GB" sz="1800" dirty="0"/>
                        <a:t>vein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576536"/>
                  </a:ext>
                </a:extLst>
              </a:tr>
              <a:tr h="482048">
                <a:tc>
                  <a:txBody>
                    <a:bodyPr/>
                    <a:lstStyle/>
                    <a:p>
                      <a:pPr algn="l"/>
                      <a:r>
                        <a:rPr lang="en-GB" sz="1800" i="1" dirty="0"/>
                        <a:t>Lymphatic Drainage</a:t>
                      </a:r>
                    </a:p>
                  </a:txBody>
                  <a:tcPr marL="87105" marR="87105" marT="43552" marB="4355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Celiac</a:t>
                      </a:r>
                      <a:r>
                        <a:rPr lang="en-GB" sz="1800" dirty="0"/>
                        <a:t> &amp; </a:t>
                      </a:r>
                      <a:r>
                        <a:rPr lang="en-GB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superior mesenteric </a:t>
                      </a:r>
                      <a:r>
                        <a:rPr lang="en-GB" sz="1800" dirty="0"/>
                        <a:t>lymph nodes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Superior mesenteric </a:t>
                      </a:r>
                      <a:r>
                        <a:rPr lang="en-GB" sz="1800" dirty="0"/>
                        <a:t>lymph node</a:t>
                      </a:r>
                    </a:p>
                  </a:txBody>
                  <a:tcPr marL="87105" marR="87105" marT="43552" marB="4355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595299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1F091F82-B6C6-4A7A-9D44-5059261FB267}"/>
              </a:ext>
            </a:extLst>
          </p:cNvPr>
          <p:cNvSpPr txBox="1">
            <a:spLocks/>
          </p:cNvSpPr>
          <p:nvPr/>
        </p:nvSpPr>
        <p:spPr>
          <a:xfrm>
            <a:off x="838199" y="407504"/>
            <a:ext cx="10515600" cy="8158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284207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12636DD-3785-4E71-BCC9-F4E513E0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913" y="-175065"/>
            <a:ext cx="2191706" cy="1325563"/>
          </a:xfrm>
        </p:spPr>
        <p:txBody>
          <a:bodyPr/>
          <a:lstStyle/>
          <a:p>
            <a:pPr algn="l" rtl="0"/>
            <a:r>
              <a:rPr lang="en-US" b="1" dirty="0"/>
              <a:t>MCQ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6D402EB9-9FAC-4157-8EF9-167C1CFA2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60" y="487716"/>
            <a:ext cx="5426085" cy="3612551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1-The origin of the duodenum is : 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A- Foregut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B- Midgut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C- Hindgut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D- A and B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 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2-The lymphatic drainage of the duodenum is : 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A-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/>
              <a:t>coeliac 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B- superior mesenteric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C- A and B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D- Inferior mesenteric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46902" y="6489359"/>
            <a:ext cx="5795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1-D,      2-C,      3-B,      4-A,      5-B,      6-A,      7-B,        8-B</a:t>
            </a:r>
          </a:p>
        </p:txBody>
      </p:sp>
      <p:sp>
        <p:nvSpPr>
          <p:cNvPr id="5" name="Rectangle 4"/>
          <p:cNvSpPr/>
          <p:nvPr/>
        </p:nvSpPr>
        <p:spPr>
          <a:xfrm>
            <a:off x="388305" y="3339007"/>
            <a:ext cx="55171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latin typeface="+mn-lt"/>
              </a:rPr>
              <a:t>3-Which level lies the third part of duodenum?</a:t>
            </a:r>
          </a:p>
          <a:p>
            <a:pPr algn="l"/>
            <a:r>
              <a:rPr lang="en-GB" sz="1600" dirty="0">
                <a:latin typeface="+mn-lt"/>
              </a:rPr>
              <a:t>A-</a:t>
            </a:r>
            <a:r>
              <a:rPr lang="en-GB" sz="1600" dirty="0" err="1">
                <a:latin typeface="+mn-lt"/>
              </a:rPr>
              <a:t>Transpyloric</a:t>
            </a:r>
            <a:r>
              <a:rPr lang="en-GB" sz="1600" dirty="0">
                <a:latin typeface="+mn-lt"/>
              </a:rPr>
              <a:t> plane.</a:t>
            </a:r>
          </a:p>
          <a:p>
            <a:pPr algn="l"/>
            <a:r>
              <a:rPr lang="en-GB" sz="1600" dirty="0">
                <a:latin typeface="+mn-lt"/>
              </a:rPr>
              <a:t>B-</a:t>
            </a:r>
            <a:r>
              <a:rPr lang="en-GB" sz="1600" dirty="0" err="1">
                <a:latin typeface="+mn-lt"/>
              </a:rPr>
              <a:t>Subcotal</a:t>
            </a:r>
            <a:r>
              <a:rPr lang="en-GB" sz="1600" dirty="0">
                <a:latin typeface="+mn-lt"/>
              </a:rPr>
              <a:t> plane</a:t>
            </a:r>
          </a:p>
          <a:p>
            <a:pPr algn="l"/>
            <a:r>
              <a:rPr lang="en-GB" sz="1600" dirty="0">
                <a:latin typeface="+mn-lt"/>
              </a:rPr>
              <a:t>C-L1 to L3</a:t>
            </a:r>
          </a:p>
          <a:p>
            <a:pPr algn="l"/>
            <a:r>
              <a:rPr lang="en-GB" sz="1600" dirty="0">
                <a:latin typeface="+mn-lt"/>
              </a:rPr>
              <a:t>D-L3 to L2</a:t>
            </a:r>
          </a:p>
          <a:p>
            <a:pPr algn="l"/>
            <a:endParaRPr lang="en-GB" sz="1600" dirty="0">
              <a:latin typeface="+mn-lt"/>
            </a:endParaRPr>
          </a:p>
          <a:p>
            <a:pPr algn="l"/>
            <a:r>
              <a:rPr lang="en-GB" sz="1600" dirty="0">
                <a:latin typeface="+mn-lt"/>
              </a:rPr>
              <a:t>4-Which of the following lies anterior to the first part of duodenum?</a:t>
            </a:r>
          </a:p>
          <a:p>
            <a:pPr algn="l"/>
            <a:r>
              <a:rPr lang="en-GB" sz="1600" dirty="0">
                <a:latin typeface="+mn-lt"/>
              </a:rPr>
              <a:t>A-liver.</a:t>
            </a:r>
          </a:p>
          <a:p>
            <a:pPr algn="l"/>
            <a:r>
              <a:rPr lang="en-GB" sz="1600" dirty="0">
                <a:latin typeface="+mn-lt"/>
              </a:rPr>
              <a:t>B-Bile duct.</a:t>
            </a:r>
          </a:p>
          <a:p>
            <a:pPr algn="l"/>
            <a:r>
              <a:rPr lang="en-GB" sz="1600" dirty="0">
                <a:latin typeface="+mn-lt"/>
              </a:rPr>
              <a:t>C-Portal vein.</a:t>
            </a:r>
          </a:p>
          <a:p>
            <a:pPr algn="l"/>
            <a:r>
              <a:rPr lang="en-GB" sz="1600" dirty="0">
                <a:latin typeface="+mn-lt"/>
              </a:rPr>
              <a:t>D-Aorta.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0" y="584407"/>
            <a:ext cx="595270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5-the blood supply for the jejunum and ileum is from the:</a:t>
            </a:r>
          </a:p>
          <a:p>
            <a:pPr algn="l"/>
            <a:r>
              <a:rPr lang="en-US" sz="1600" dirty="0">
                <a:latin typeface="+mn-lt"/>
              </a:rPr>
              <a:t>A-Celiac trunk</a:t>
            </a:r>
          </a:p>
          <a:p>
            <a:pPr algn="l"/>
            <a:r>
              <a:rPr lang="en-US" sz="1600" dirty="0">
                <a:latin typeface="+mn-lt"/>
              </a:rPr>
              <a:t>B-Superior mesenteric artery</a:t>
            </a:r>
          </a:p>
          <a:p>
            <a:pPr algn="l"/>
            <a:r>
              <a:rPr lang="en-US" sz="1600" dirty="0">
                <a:latin typeface="+mn-lt"/>
              </a:rPr>
              <a:t>C-Inferior mesenteric artery</a:t>
            </a:r>
          </a:p>
          <a:p>
            <a:pPr algn="l"/>
            <a:endParaRPr lang="en-US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/>
            <a:r>
              <a:rPr lang="en-US" sz="1600" dirty="0">
                <a:latin typeface="+mn-lt"/>
              </a:rPr>
              <a:t>6-which of the following has a major contribution to the thickness of the jejunum?</a:t>
            </a:r>
          </a:p>
          <a:p>
            <a:pPr algn="l"/>
            <a:r>
              <a:rPr lang="en-US" sz="1600" dirty="0">
                <a:latin typeface="+mn-lt"/>
              </a:rPr>
              <a:t>A-</a:t>
            </a:r>
            <a:r>
              <a:rPr lang="en-US" sz="1600" dirty="0" err="1">
                <a:latin typeface="+mn-lt"/>
              </a:rPr>
              <a:t>Plicae</a:t>
            </a:r>
            <a:r>
              <a:rPr lang="en-US" sz="1600" dirty="0">
                <a:latin typeface="+mn-lt"/>
              </a:rPr>
              <a:t> circulares</a:t>
            </a:r>
          </a:p>
          <a:p>
            <a:pPr algn="l"/>
            <a:r>
              <a:rPr lang="en-US" sz="1600" dirty="0">
                <a:latin typeface="+mn-lt"/>
              </a:rPr>
              <a:t>B-Lymphoid tissue</a:t>
            </a:r>
          </a:p>
          <a:p>
            <a:pPr algn="l"/>
            <a:r>
              <a:rPr lang="en-US" sz="1600" dirty="0">
                <a:latin typeface="+mn-lt"/>
              </a:rPr>
              <a:t>C-Mesenteric fat</a:t>
            </a:r>
          </a:p>
          <a:p>
            <a:pPr algn="l"/>
            <a:endParaRPr lang="en-US" sz="1600" dirty="0">
              <a:latin typeface="+mn-lt"/>
            </a:endParaRPr>
          </a:p>
          <a:p>
            <a:pPr algn="l"/>
            <a:r>
              <a:rPr lang="en-US" sz="1600" dirty="0">
                <a:latin typeface="+mn-lt"/>
              </a:rPr>
              <a:t>7- Which of the following lies anterior to the third part of duodenum?</a:t>
            </a:r>
          </a:p>
          <a:p>
            <a:pPr algn="l"/>
            <a:r>
              <a:rPr lang="en-US" sz="1600" dirty="0">
                <a:latin typeface="+mn-lt"/>
              </a:rPr>
              <a:t>A- Liver</a:t>
            </a:r>
          </a:p>
          <a:p>
            <a:pPr algn="l"/>
            <a:r>
              <a:rPr lang="en-US" sz="1600" dirty="0">
                <a:latin typeface="+mn-lt"/>
              </a:rPr>
              <a:t>B- Superior mesenteric vessels</a:t>
            </a:r>
          </a:p>
          <a:p>
            <a:pPr algn="l"/>
            <a:r>
              <a:rPr lang="en-US" sz="1600" dirty="0">
                <a:latin typeface="+mn-lt"/>
              </a:rPr>
              <a:t>C- Inferior mesenteric vessels</a:t>
            </a:r>
          </a:p>
          <a:p>
            <a:pPr algn="l"/>
            <a:r>
              <a:rPr lang="en-US" sz="1600" dirty="0">
                <a:latin typeface="+mn-lt"/>
              </a:rPr>
              <a:t>D- Abdominal aorta</a:t>
            </a:r>
          </a:p>
          <a:p>
            <a:pPr algn="l"/>
            <a:endParaRPr lang="en-US" sz="1600" dirty="0">
              <a:latin typeface="+mn-lt"/>
            </a:endParaRPr>
          </a:p>
          <a:p>
            <a:pPr algn="l"/>
            <a:r>
              <a:rPr lang="en-US" sz="1600" dirty="0">
                <a:latin typeface="+mn-lt"/>
              </a:rPr>
              <a:t>8- Which one of the following structures can be injured in case of perforated duodenal ulcer?</a:t>
            </a:r>
          </a:p>
          <a:p>
            <a:r>
              <a:rPr lang="en-US" sz="1600" dirty="0">
                <a:latin typeface="+mn-lt"/>
              </a:rPr>
              <a:t>A- </a:t>
            </a:r>
            <a:r>
              <a:rPr lang="en-GB" sz="1600" dirty="0">
                <a:latin typeface="+mn-lt"/>
              </a:rPr>
              <a:t>Right kidney</a:t>
            </a:r>
            <a:endParaRPr lang="en-US" sz="1600" dirty="0">
              <a:latin typeface="+mn-lt"/>
            </a:endParaRPr>
          </a:p>
          <a:p>
            <a:pPr lvl="0"/>
            <a:r>
              <a:rPr lang="en-US" sz="1600" dirty="0">
                <a:latin typeface="+mn-lt"/>
              </a:rPr>
              <a:t>B- </a:t>
            </a:r>
            <a:r>
              <a:rPr lang="en-GB" sz="1600" dirty="0">
                <a:latin typeface="Calibri" panose="020F0502020204030204"/>
              </a:rPr>
              <a:t>Right colic flexure</a:t>
            </a:r>
            <a:endParaRPr lang="en-US" sz="1600" dirty="0">
              <a:latin typeface="+mn-lt"/>
            </a:endParaRPr>
          </a:p>
          <a:p>
            <a:pPr algn="l"/>
            <a:r>
              <a:rPr lang="en-US" sz="1600" dirty="0">
                <a:latin typeface="+mn-lt"/>
              </a:rPr>
              <a:t>C- Gastroduodenal artery</a:t>
            </a:r>
          </a:p>
          <a:p>
            <a:pPr algn="l"/>
            <a:r>
              <a:rPr lang="en-US" sz="1600" dirty="0">
                <a:latin typeface="+mn-lt"/>
              </a:rPr>
              <a:t>D- Inferior mesenteric vessels</a:t>
            </a:r>
          </a:p>
        </p:txBody>
      </p:sp>
    </p:spTree>
    <p:extLst>
      <p:ext uri="{BB962C8B-B14F-4D97-AF65-F5344CB8AC3E}">
        <p14:creationId xmlns:p14="http://schemas.microsoft.com/office/powerpoint/2010/main" val="3540139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611846"/>
            <a:ext cx="3969657" cy="166070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sz="2600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sz="26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7714343" y="611846"/>
            <a:ext cx="44776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i="1" dirty="0">
                <a:latin typeface="Calibri" panose="020F0502020204030204" pitchFamily="34" charset="0"/>
              </a:rPr>
              <a:t>Members: </a:t>
            </a:r>
          </a:p>
          <a:p>
            <a:pPr marL="0" indent="0">
              <a:buNone/>
            </a:pPr>
            <a:r>
              <a:rPr lang="en-US" sz="2600" dirty="0" err="1">
                <a:latin typeface="Calibri" panose="020F0502020204030204" pitchFamily="34" charset="0"/>
              </a:rPr>
              <a:t>Abdulmalki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alhadlaq</a:t>
            </a:r>
            <a:endParaRPr lang="en-US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</a:rPr>
              <a:t>Abdullah </a:t>
            </a:r>
            <a:r>
              <a:rPr lang="en-US" sz="2600" dirty="0" err="1">
                <a:latin typeface="Calibri" panose="020F0502020204030204" pitchFamily="34" charset="0"/>
              </a:rPr>
              <a:t>jammah</a:t>
            </a:r>
            <a:endParaRPr lang="en-US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 err="1">
                <a:latin typeface="Calibri" panose="020F0502020204030204" pitchFamily="34" charset="0"/>
              </a:rPr>
              <a:t>Abdulmohsen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alkhalaf</a:t>
            </a:r>
            <a:endParaRPr lang="en-US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 err="1">
                <a:latin typeface="Calibri" panose="020F0502020204030204" pitchFamily="34" charset="0"/>
              </a:rPr>
              <a:t>Abdulmohsen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alghannam</a:t>
            </a:r>
            <a:endParaRPr lang="en-US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</a:rPr>
              <a:t>Abdulrahman </a:t>
            </a:r>
            <a:r>
              <a:rPr lang="en-US" sz="2600" dirty="0" err="1">
                <a:latin typeface="Calibri" panose="020F0502020204030204" pitchFamily="34" charset="0"/>
              </a:rPr>
              <a:t>almalki</a:t>
            </a:r>
            <a:endParaRPr lang="en-US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</a:rPr>
              <a:t>Abdulrahman </a:t>
            </a:r>
            <a:r>
              <a:rPr lang="en-US" sz="2600" dirty="0" err="1">
                <a:latin typeface="Calibri" panose="020F0502020204030204" pitchFamily="34" charset="0"/>
              </a:rPr>
              <a:t>alrajhi</a:t>
            </a:r>
            <a:endParaRPr lang="en-US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</a:rPr>
              <a:t>Abdullah </a:t>
            </a:r>
            <a:r>
              <a:rPr lang="en-US" sz="2600" dirty="0" err="1">
                <a:latin typeface="Calibri" panose="020F0502020204030204" pitchFamily="34" charset="0"/>
              </a:rPr>
              <a:t>alhashem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7988670" y="5301508"/>
            <a:ext cx="3969657" cy="133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alibri" panose="020F0502020204030204" pitchFamily="34" charset="0"/>
              </a:rPr>
              <a:t>References:</a:t>
            </a:r>
            <a:endParaRPr lang="en-GB" sz="1800" i="1" dirty="0">
              <a:latin typeface="Calibri" panose="020F0502020204030204" pitchFamily="34" charset="0"/>
            </a:endParaRP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</a:rPr>
              <a:t>1- Girls’ &amp; Boys’ Slides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2- Greys Anatomy for Students 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3- TeachMeAnatomy.com</a:t>
            </a:r>
            <a:endParaRPr lang="en-GB" sz="1800" dirty="0"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60824" y="5052922"/>
            <a:ext cx="3926752" cy="1538019"/>
            <a:chOff x="3960824" y="4605659"/>
            <a:chExt cx="3926752" cy="1538019"/>
          </a:xfrm>
        </p:grpSpPr>
        <p:grpSp>
          <p:nvGrpSpPr>
            <p:cNvPr id="25" name="Group 24"/>
            <p:cNvGrpSpPr/>
            <p:nvPr/>
          </p:nvGrpSpPr>
          <p:grpSpPr>
            <a:xfrm>
              <a:off x="4003978" y="4770823"/>
              <a:ext cx="3883598" cy="1372855"/>
              <a:chOff x="2927787" y="3661466"/>
              <a:chExt cx="3883598" cy="137285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446711" y="4153307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7BBF26"/>
                    </a:solidFill>
                    <a:latin typeface="+mn-lt"/>
                  </a:rPr>
                  <a:t>anatomyteam436@gmail.com</a:t>
                </a:r>
                <a:endParaRPr lang="en-GB" sz="1900" i="1" dirty="0">
                  <a:solidFill>
                    <a:srgbClr val="7BBF26"/>
                  </a:solidFill>
                  <a:latin typeface="+mn-lt"/>
                </a:endParaRPr>
              </a:p>
            </p:txBody>
          </p:sp>
          <p:pic>
            <p:nvPicPr>
              <p:cNvPr id="29" name="Picture 2" descr="https://d30y9cdsu7xlg0.cloudfront.net/png/12462-200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7787" y="4113946"/>
                <a:ext cx="448054" cy="448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Image result for twitter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501" y="4623295"/>
                <a:ext cx="393116" cy="3931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3446711" y="4649600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55ACEE"/>
                    </a:solidFill>
                    <a:latin typeface="+mn-lt"/>
                  </a:rPr>
                  <a:t>@anatomy436</a:t>
                </a:r>
                <a:endParaRPr lang="en-GB" sz="1900" i="1" dirty="0">
                  <a:solidFill>
                    <a:srgbClr val="55ACEE"/>
                  </a:solidFill>
                  <a:latin typeface="+mn-lt"/>
                </a:endParaRPr>
              </a:p>
            </p:txBody>
          </p:sp>
          <p:sp>
            <p:nvSpPr>
              <p:cNvPr id="32" name="TextBox 31">
                <a:hlinkClick r:id="rId5"/>
              </p:cNvPr>
              <p:cNvSpPr txBox="1"/>
              <p:nvPr/>
            </p:nvSpPr>
            <p:spPr>
              <a:xfrm>
                <a:off x="3446711" y="3661466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4D0082"/>
                    </a:solidFill>
                    <a:latin typeface="+mn-lt"/>
                  </a:rPr>
                  <a:t>Feedback</a:t>
                </a:r>
                <a:endParaRPr lang="en-GB" sz="1900" i="1" dirty="0">
                  <a:solidFill>
                    <a:srgbClr val="4D0082"/>
                  </a:solidFill>
                  <a:latin typeface="+mn-lt"/>
                </a:endParaRPr>
              </a:p>
            </p:txBody>
          </p:sp>
        </p:grpSp>
        <p:pic>
          <p:nvPicPr>
            <p:cNvPr id="24" name="Picture 2" descr="Image result for google form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24" y="4605659"/>
              <a:ext cx="559076" cy="56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9882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Objectives: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620"/>
            <a:ext cx="10515600" cy="4868863"/>
          </a:xfrm>
        </p:spPr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b="1" dirty="0"/>
              <a:t>At the end of the lecture, students should:</a:t>
            </a:r>
          </a:p>
          <a:p>
            <a:pPr marL="357188" indent="-357188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List the different </a:t>
            </a:r>
            <a:r>
              <a:rPr lang="en-US" u="sng" dirty="0"/>
              <a:t>parts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of small intestine.</a:t>
            </a:r>
          </a:p>
          <a:p>
            <a:pPr marL="357188" indent="-357188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Describe the anatomy of </a:t>
            </a:r>
            <a:r>
              <a:rPr lang="en-US" u="sng" dirty="0"/>
              <a:t>duodenum</a:t>
            </a:r>
            <a:r>
              <a:rPr lang="en-US" dirty="0"/>
              <a:t>, </a:t>
            </a:r>
            <a:r>
              <a:rPr lang="en-US" u="sng" dirty="0"/>
              <a:t>jejunum</a:t>
            </a:r>
            <a:r>
              <a:rPr lang="en-US" dirty="0"/>
              <a:t> &amp; ileum regarding: </a:t>
            </a:r>
            <a:r>
              <a:rPr lang="en-US" i="1" dirty="0"/>
              <a:t>the shape, length, site of beginning &amp; termination, peritoneal covering, arterial supply &amp; lymphatic drainage.</a:t>
            </a:r>
          </a:p>
          <a:p>
            <a:pPr marL="357188" indent="-357188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Differentiate between each part of duodenum regarding </a:t>
            </a:r>
            <a:r>
              <a:rPr lang="en-US" i="1" dirty="0"/>
              <a:t>the length, level &amp; relations.</a:t>
            </a:r>
          </a:p>
          <a:p>
            <a:pPr marL="357188" indent="-357188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Differentiate between the  </a:t>
            </a:r>
            <a:r>
              <a:rPr lang="en-US" u="sng" dirty="0"/>
              <a:t>jejunum</a:t>
            </a:r>
            <a:r>
              <a:rPr lang="en-US" dirty="0"/>
              <a:t> &amp; </a:t>
            </a:r>
            <a:r>
              <a:rPr lang="en-US" u="sng" dirty="0"/>
              <a:t>ileum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regarding </a:t>
            </a:r>
            <a:r>
              <a:rPr lang="en-US" i="1" dirty="0"/>
              <a:t>the characteristic anatomical features of each of them.</a:t>
            </a:r>
          </a:p>
        </p:txBody>
      </p:sp>
    </p:spTree>
    <p:extLst>
      <p:ext uri="{BB962C8B-B14F-4D97-AF65-F5344CB8AC3E}">
        <p14:creationId xmlns:p14="http://schemas.microsoft.com/office/powerpoint/2010/main" val="1425228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6CB88F-A9B6-4B71-B697-5F81288AE6E2}"/>
              </a:ext>
            </a:extLst>
          </p:cNvPr>
          <p:cNvSpPr txBox="1"/>
          <p:nvPr/>
        </p:nvSpPr>
        <p:spPr>
          <a:xfrm>
            <a:off x="649502" y="1033625"/>
            <a:ext cx="2324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+mn-lt"/>
              </a:rPr>
              <a:t>What is Mesentery?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C4CC1A-0B2F-4222-AA8B-1CF0ACBE9524}"/>
              </a:ext>
            </a:extLst>
          </p:cNvPr>
          <p:cNvSpPr txBox="1"/>
          <p:nvPr/>
        </p:nvSpPr>
        <p:spPr>
          <a:xfrm>
            <a:off x="2946132" y="1067232"/>
            <a:ext cx="9074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92D050"/>
                </a:solidFill>
                <a:latin typeface="+mn-lt"/>
              </a:rPr>
              <a:t>It is a double layer attach the intestine to abdominal  wall. If it has mesentery it is freely moveable.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A8CE0D-A4E0-491B-8600-2709E2630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41" y="1642448"/>
            <a:ext cx="5097851" cy="2871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F7C328-8A08-496E-A56B-F03F67D294FD}"/>
              </a:ext>
            </a:extLst>
          </p:cNvPr>
          <p:cNvSpPr txBox="1"/>
          <p:nvPr/>
        </p:nvSpPr>
        <p:spPr>
          <a:xfrm>
            <a:off x="649502" y="315456"/>
            <a:ext cx="3173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+mj-lt"/>
              </a:rPr>
              <a:t>Abdomen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61FFCF1-299E-4AA7-A3E7-9AAB9377F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18" y="4565123"/>
            <a:ext cx="4813428" cy="222937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CD6AF9D-28BE-45E9-946E-9319B3EAB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161" y="1642448"/>
            <a:ext cx="4747998" cy="23366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183DBA0-D81D-48F8-B256-A6744F180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454" y="4299716"/>
            <a:ext cx="3706786" cy="2557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C40719-8E98-4633-B294-CA070A0AA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3240" y="4262094"/>
            <a:ext cx="2437055" cy="2403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01D054-4758-4895-9726-3CB70167F896}"/>
              </a:ext>
            </a:extLst>
          </p:cNvPr>
          <p:cNvSpPr txBox="1"/>
          <p:nvPr/>
        </p:nvSpPr>
        <p:spPr>
          <a:xfrm>
            <a:off x="6190240" y="3991939"/>
            <a:ext cx="6079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L= liver, S=Spleen, SI=Small Intestine, AC=Ascending Colon, TC=Transverse Colon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085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E38960AA-37D5-4EA9-A691-90B8E3103334}"/>
              </a:ext>
            </a:extLst>
          </p:cNvPr>
          <p:cNvSpPr txBox="1">
            <a:spLocks/>
          </p:cNvSpPr>
          <p:nvPr/>
        </p:nvSpPr>
        <p:spPr>
          <a:xfrm>
            <a:off x="690539" y="1037987"/>
            <a:ext cx="6264321" cy="117981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2000" b="1" dirty="0"/>
              <a:t>The small intestines consist of two parts:</a:t>
            </a:r>
            <a:endParaRPr lang="en-US" sz="2000" dirty="0"/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66CC"/>
                </a:solidFill>
              </a:rPr>
              <a:t>1-</a:t>
            </a:r>
            <a:r>
              <a:rPr lang="en-US" sz="2000" dirty="0"/>
              <a:t> fixed part (</a:t>
            </a:r>
            <a:r>
              <a:rPr lang="en-US" sz="2000" u="sng" dirty="0"/>
              <a:t>no</a:t>
            </a:r>
            <a:r>
              <a:rPr lang="en-US" sz="2000" dirty="0"/>
              <a:t> mesentery) (retroperitoneal) : </a:t>
            </a:r>
            <a:r>
              <a:rPr lang="en-US" sz="2000" b="1" dirty="0"/>
              <a:t>duodenum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ED163"/>
                </a:solidFill>
              </a:rPr>
              <a:t>2-</a:t>
            </a:r>
            <a:r>
              <a:rPr lang="en-US" sz="2000" dirty="0">
                <a:solidFill>
                  <a:srgbClr val="FED163"/>
                </a:solidFill>
              </a:rPr>
              <a:t> </a:t>
            </a:r>
            <a:r>
              <a:rPr lang="en-US" sz="2000" dirty="0"/>
              <a:t>free (movable) part (</a:t>
            </a:r>
            <a:r>
              <a:rPr lang="en-US" sz="2000" u="sng" dirty="0"/>
              <a:t>with</a:t>
            </a:r>
            <a:r>
              <a:rPr lang="en-US" sz="2000" dirty="0"/>
              <a:t> mesentery) :</a:t>
            </a:r>
            <a:r>
              <a:rPr lang="en-US" sz="2000" b="1" dirty="0"/>
              <a:t>jejunum &amp; ileum</a:t>
            </a:r>
          </a:p>
        </p:txBody>
      </p:sp>
      <p:pic>
        <p:nvPicPr>
          <p:cNvPr id="22" name="Picture 21" descr="Large intestine 007">
            <a:extLst>
              <a:ext uri="{FF2B5EF4-FFF2-40B4-BE49-F238E27FC236}">
                <a16:creationId xmlns:a16="http://schemas.microsoft.com/office/drawing/2014/main" xmlns="" id="{A40B4EAE-C99D-4876-B3B6-9071FFCDBE7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lum contrast="-10000"/>
          </a:blip>
          <a:srcRect/>
          <a:stretch>
            <a:fillRect/>
          </a:stretch>
        </p:blipFill>
        <p:spPr bwMode="auto">
          <a:xfrm>
            <a:off x="1164292" y="2639701"/>
            <a:ext cx="4652308" cy="3826643"/>
          </a:xfrm>
          <a:prstGeom prst="rect">
            <a:avLst/>
          </a:prstGeom>
          <a:noFill/>
          <a:ln w="57150" cap="sq">
            <a:solidFill>
              <a:srgbClr val="FF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Large intestine 006">
            <a:extLst>
              <a:ext uri="{FF2B5EF4-FFF2-40B4-BE49-F238E27FC236}">
                <a16:creationId xmlns:a16="http://schemas.microsoft.com/office/drawing/2014/main" xmlns="" id="{ADE0CFD1-1F97-4318-8176-34AF2811E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920"/>
          <a:stretch/>
        </p:blipFill>
        <p:spPr>
          <a:xfrm>
            <a:off x="6486701" y="2656879"/>
            <a:ext cx="4943299" cy="3824644"/>
          </a:xfrm>
          <a:prstGeom prst="rect">
            <a:avLst/>
          </a:prstGeom>
          <a:ln w="57150">
            <a:solidFill>
              <a:srgbClr val="FED163"/>
            </a:solidFill>
          </a:ln>
          <a:effectLst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CBFCA05-92EF-4B6F-A687-C3D5289D7CC4}"/>
              </a:ext>
            </a:extLst>
          </p:cNvPr>
          <p:cNvSpPr txBox="1"/>
          <p:nvPr/>
        </p:nvSpPr>
        <p:spPr>
          <a:xfrm>
            <a:off x="649502" y="391656"/>
            <a:ext cx="3173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+mj-lt"/>
              </a:rPr>
              <a:t>Abdomen</a:t>
            </a:r>
          </a:p>
        </p:txBody>
      </p:sp>
    </p:spTree>
    <p:extLst>
      <p:ext uri="{BB962C8B-B14F-4D97-AF65-F5344CB8AC3E}">
        <p14:creationId xmlns:p14="http://schemas.microsoft.com/office/powerpoint/2010/main" val="645499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32567E9B-8CD3-42DE-B677-94F83EC707C3}"/>
              </a:ext>
            </a:extLst>
          </p:cNvPr>
          <p:cNvSpPr txBox="1"/>
          <p:nvPr/>
        </p:nvSpPr>
        <p:spPr>
          <a:xfrm>
            <a:off x="594650" y="483011"/>
            <a:ext cx="111299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RELATION BETWEEN </a:t>
            </a:r>
            <a:r>
              <a:rPr lang="en-US" sz="3200" b="1" dirty="0">
                <a:latin typeface="+mj-lt"/>
              </a:rPr>
              <a:t>EMBRYOLOGICAL</a:t>
            </a:r>
            <a:r>
              <a:rPr lang="en-US" sz="3200" dirty="0">
                <a:latin typeface="+mj-lt"/>
              </a:rPr>
              <a:t> ORIGIN &amp; </a:t>
            </a:r>
            <a:r>
              <a:rPr lang="en-US" sz="3200" b="1" dirty="0">
                <a:latin typeface="+mj-lt"/>
              </a:rPr>
              <a:t>ARTERIAL</a:t>
            </a:r>
            <a:r>
              <a:rPr lang="en-US" sz="3200" dirty="0">
                <a:latin typeface="+mj-lt"/>
              </a:rPr>
              <a:t> SUPPLY</a:t>
            </a:r>
            <a:endParaRPr lang="ar-SA" sz="3200" dirty="0">
              <a:latin typeface="+mj-lt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D5F8512F-0F6D-4A3C-AB8B-16FB37B96BCD}"/>
              </a:ext>
            </a:extLst>
          </p:cNvPr>
          <p:cNvSpPr txBox="1"/>
          <p:nvPr/>
        </p:nvSpPr>
        <p:spPr>
          <a:xfrm>
            <a:off x="594651" y="2625422"/>
            <a:ext cx="6164841" cy="2139047"/>
          </a:xfrm>
          <a:prstGeom prst="rect">
            <a:avLst/>
          </a:prstGeom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100" b="1" dirty="0">
                <a:solidFill>
                  <a:schemeClr val="tx1"/>
                </a:solidFill>
              </a:rPr>
              <a:t>Duodenum: </a:t>
            </a:r>
          </a:p>
          <a:p>
            <a:pPr marL="342900" indent="-342900" algn="l" rtl="0">
              <a:buFont typeface="Arial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Origin: </a:t>
            </a:r>
            <a:r>
              <a:rPr lang="en-US" sz="2100" i="1" u="sng" dirty="0">
                <a:solidFill>
                  <a:schemeClr val="tx1"/>
                </a:solidFill>
              </a:rPr>
              <a:t>foregut &amp; </a:t>
            </a:r>
            <a:r>
              <a:rPr lang="en-US" sz="2100" i="1" u="sng" dirty="0" err="1">
                <a:solidFill>
                  <a:schemeClr val="tx1"/>
                </a:solidFill>
              </a:rPr>
              <a:t>midgut</a:t>
            </a:r>
            <a:endParaRPr lang="en-US" sz="2100" i="1" u="sng" dirty="0">
              <a:solidFill>
                <a:schemeClr val="tx1"/>
              </a:solidFill>
            </a:endParaRPr>
          </a:p>
          <a:p>
            <a:pPr marL="342900" indent="-342900" algn="l" rtl="0">
              <a:buFont typeface="Arial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Arterial supply: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en-US" sz="2100" b="1" dirty="0">
                <a:solidFill>
                  <a:schemeClr val="tx1"/>
                </a:solidFill>
              </a:rPr>
              <a:t>Coeliac</a:t>
            </a:r>
            <a:r>
              <a:rPr lang="en-US" sz="2100" dirty="0">
                <a:solidFill>
                  <a:schemeClr val="tx1"/>
                </a:solidFill>
              </a:rPr>
              <a:t> trunk (artery of </a:t>
            </a:r>
            <a:r>
              <a:rPr lang="en-US" sz="2100" i="1" dirty="0">
                <a:solidFill>
                  <a:schemeClr val="tx1"/>
                </a:solidFill>
              </a:rPr>
              <a:t>foregut</a:t>
            </a:r>
            <a:r>
              <a:rPr lang="en-US" sz="2100" dirty="0">
                <a:solidFill>
                  <a:schemeClr val="tx1"/>
                </a:solidFill>
              </a:rPr>
              <a:t>)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en-US" sz="2100" b="1" dirty="0">
                <a:solidFill>
                  <a:schemeClr val="tx1"/>
                </a:solidFill>
              </a:rPr>
              <a:t>Superior mesenteric</a:t>
            </a:r>
            <a:r>
              <a:rPr lang="en-US" sz="2100" dirty="0">
                <a:solidFill>
                  <a:schemeClr val="tx1"/>
                </a:solidFill>
              </a:rPr>
              <a:t>: (artery of </a:t>
            </a:r>
            <a:r>
              <a:rPr lang="en-US" sz="2100" i="1" dirty="0" err="1">
                <a:solidFill>
                  <a:schemeClr val="tx1"/>
                </a:solidFill>
              </a:rPr>
              <a:t>midgut</a:t>
            </a:r>
            <a:r>
              <a:rPr lang="en-US" sz="2100" dirty="0">
                <a:solidFill>
                  <a:schemeClr val="tx1"/>
                </a:solidFill>
              </a:rPr>
              <a:t>)</a:t>
            </a:r>
          </a:p>
          <a:p>
            <a:pPr marL="342900" indent="-342900" algn="l" rtl="0"/>
            <a:endParaRPr lang="en-US" dirty="0"/>
          </a:p>
          <a:p>
            <a:pPr algn="l" rtl="0"/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9F0B88B7-9148-41B9-BAE8-D86F8A27B8D2}"/>
              </a:ext>
            </a:extLst>
          </p:cNvPr>
          <p:cNvSpPr txBox="1"/>
          <p:nvPr/>
        </p:nvSpPr>
        <p:spPr>
          <a:xfrm>
            <a:off x="594650" y="4917752"/>
            <a:ext cx="6164841" cy="1384995"/>
          </a:xfrm>
          <a:prstGeom prst="rect">
            <a:avLst/>
          </a:prstGeom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100" b="1" dirty="0">
                <a:solidFill>
                  <a:schemeClr val="tx1"/>
                </a:solidFill>
              </a:rPr>
              <a:t>Jejunum &amp; ileum:</a:t>
            </a:r>
          </a:p>
          <a:p>
            <a:pPr marL="342900" indent="-342900" algn="l" rtl="0">
              <a:buFont typeface="Arial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Origin: </a:t>
            </a:r>
            <a:r>
              <a:rPr lang="en-US" sz="2100" i="1" u="sng" dirty="0" err="1">
                <a:solidFill>
                  <a:schemeClr val="tx1"/>
                </a:solidFill>
              </a:rPr>
              <a:t>midgut</a:t>
            </a:r>
            <a:endParaRPr lang="en-US" sz="2100" i="1" u="sng" dirty="0">
              <a:solidFill>
                <a:schemeClr val="tx1"/>
              </a:solidFill>
            </a:endParaRPr>
          </a:p>
          <a:p>
            <a:pPr marL="342900" indent="-342900" algn="l" rtl="0">
              <a:buFont typeface="Arial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Arterial supply:</a:t>
            </a:r>
          </a:p>
          <a:p>
            <a:pPr marL="342900" indent="-342900" algn="l" rtl="0"/>
            <a:r>
              <a:rPr lang="en-US" sz="2100" b="1" dirty="0">
                <a:solidFill>
                  <a:schemeClr val="tx1"/>
                </a:solidFill>
              </a:rPr>
              <a:t>Superior mesenteric</a:t>
            </a:r>
            <a:r>
              <a:rPr lang="en-US" sz="2100" dirty="0">
                <a:solidFill>
                  <a:schemeClr val="tx1"/>
                </a:solidFill>
              </a:rPr>
              <a:t>: (artery of </a:t>
            </a:r>
            <a:r>
              <a:rPr lang="en-US" sz="2100" i="1" dirty="0">
                <a:solidFill>
                  <a:schemeClr val="tx1"/>
                </a:solidFill>
              </a:rPr>
              <a:t>midgut</a:t>
            </a:r>
            <a:r>
              <a:rPr lang="en-US" sz="2100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4211E1A-4840-4C5A-9C02-8466B6DFA73F}"/>
              </a:ext>
            </a:extLst>
          </p:cNvPr>
          <p:cNvGrpSpPr/>
          <p:nvPr/>
        </p:nvGrpSpPr>
        <p:grpSpPr>
          <a:xfrm>
            <a:off x="7571884" y="1033364"/>
            <a:ext cx="4334077" cy="2009075"/>
            <a:chOff x="7857923" y="823025"/>
            <a:chExt cx="3999015" cy="2605975"/>
          </a:xfrm>
        </p:grpSpPr>
        <p:pic>
          <p:nvPicPr>
            <p:cNvPr id="8" name="Content Placeholder 6" descr="Copy of abdomen all.jpg">
              <a:extLst>
                <a:ext uri="{FF2B5EF4-FFF2-40B4-BE49-F238E27FC236}">
                  <a16:creationId xmlns:a16="http://schemas.microsoft.com/office/drawing/2014/main" xmlns="" id="{1CFB81BB-3A0D-464B-BE3A-5413971A9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57923" y="1204679"/>
              <a:ext cx="3392090" cy="2224321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1" name="رابط كسهم مستقيم 10">
              <a:extLst>
                <a:ext uri="{FF2B5EF4-FFF2-40B4-BE49-F238E27FC236}">
                  <a16:creationId xmlns:a16="http://schemas.microsoft.com/office/drawing/2014/main" xmlns="" id="{B1197F89-F1A6-418A-9C1A-0FBC2132CC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81998" y="823025"/>
              <a:ext cx="1268015" cy="909524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رابط كسهم مستقيم 12">
              <a:extLst>
                <a:ext uri="{FF2B5EF4-FFF2-40B4-BE49-F238E27FC236}">
                  <a16:creationId xmlns:a16="http://schemas.microsoft.com/office/drawing/2014/main" xmlns="" id="{7972C545-BB1D-4F8C-BF2A-650C818412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81998" y="1816910"/>
              <a:ext cx="1874940" cy="499929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66B41848-4924-4D80-9F48-F9F405D96ADD}"/>
              </a:ext>
            </a:extLst>
          </p:cNvPr>
          <p:cNvSpPr txBox="1"/>
          <p:nvPr/>
        </p:nvSpPr>
        <p:spPr>
          <a:xfrm>
            <a:off x="594650" y="1102198"/>
            <a:ext cx="6164841" cy="13234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Extra: </a:t>
            </a:r>
            <a:r>
              <a:rPr lang="ar-SA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مهم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rtl="0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Arterial supply depends on the embryological origin : </a:t>
            </a:r>
          </a:p>
          <a:p>
            <a:pPr algn="l" rtl="0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Foregut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  <a:sym typeface="Wingdings" panose="05000000000000000000" pitchFamily="2" charset="2"/>
              </a:rPr>
              <a:t> Coeliac trunk</a:t>
            </a:r>
          </a:p>
          <a:p>
            <a:pPr algn="l" rtl="0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  <a:sym typeface="Wingdings" panose="05000000000000000000" pitchFamily="2" charset="2"/>
              </a:rPr>
              <a:t>Midgut   superior mesenteric </a:t>
            </a:r>
          </a:p>
          <a:p>
            <a:pPr algn="l" rtl="0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  <a:sym typeface="Wingdings" panose="05000000000000000000" pitchFamily="2" charset="2"/>
              </a:rPr>
              <a:t>Hindgut  Inferior mesenteric</a:t>
            </a:r>
            <a:r>
              <a:rPr lang="en-US" sz="1600" dirty="0">
                <a:latin typeface="+mn-lt"/>
                <a:sym typeface="Wingdings" panose="05000000000000000000" pitchFamily="2" charset="2"/>
              </a:rPr>
              <a:t>  </a:t>
            </a:r>
            <a:endParaRPr lang="ar-SA" sz="1600" dirty="0">
              <a:latin typeface="+mn-lt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0D53B915-FFD1-44A6-A3BB-42FC24BCE6FC}"/>
              </a:ext>
            </a:extLst>
          </p:cNvPr>
          <p:cNvSpPr txBox="1"/>
          <p:nvPr/>
        </p:nvSpPr>
        <p:spPr>
          <a:xfrm>
            <a:off x="705371" y="4234435"/>
            <a:ext cx="60541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duodenum has 2  arterial supply because of the double origin </a:t>
            </a:r>
          </a:p>
          <a:p>
            <a:pPr algn="l" rtl="0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junction of foregut and midgut is at the second part of the duodenum </a:t>
            </a:r>
            <a:endParaRPr lang="ar-SA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27540" y="4223920"/>
            <a:ext cx="4176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27540" y="3918032"/>
            <a:ext cx="3348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2731" y="6200668"/>
            <a:ext cx="4212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DC7C36F-EDBA-498A-98DD-029AD898B8DA}"/>
              </a:ext>
            </a:extLst>
          </p:cNvPr>
          <p:cNvGrpSpPr/>
          <p:nvPr/>
        </p:nvGrpSpPr>
        <p:grpSpPr>
          <a:xfrm>
            <a:off x="6870211" y="3251841"/>
            <a:ext cx="5178742" cy="3470230"/>
            <a:chOff x="6886258" y="3038107"/>
            <a:chExt cx="5127942" cy="3575885"/>
          </a:xfrm>
        </p:grpSpPr>
        <p:pic>
          <p:nvPicPr>
            <p:cNvPr id="9" name="Picture 2" descr="E:\Student Gray\4. Abdomen\F66122-004-f096.jpg">
              <a:extLst>
                <a:ext uri="{FF2B5EF4-FFF2-40B4-BE49-F238E27FC236}">
                  <a16:creationId xmlns:a16="http://schemas.microsoft.com/office/drawing/2014/main" xmlns="" id="{A6D6DA3D-0735-4092-A5AB-944418834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13690" r="11960" b="4349"/>
            <a:stretch>
              <a:fillRect/>
            </a:stretch>
          </p:blipFill>
          <p:spPr bwMode="auto">
            <a:xfrm>
              <a:off x="6886258" y="3101824"/>
              <a:ext cx="5127942" cy="351216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9137CE29-A362-48D1-AB29-076BD0C91BEC}"/>
                </a:ext>
              </a:extLst>
            </p:cNvPr>
            <p:cNvSpPr/>
            <p:nvPr/>
          </p:nvSpPr>
          <p:spPr>
            <a:xfrm>
              <a:off x="6997700" y="3733800"/>
              <a:ext cx="685800" cy="212744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E1C6C89-3B67-44DE-992A-E9FB7F451B11}"/>
                </a:ext>
              </a:extLst>
            </p:cNvPr>
            <p:cNvSpPr/>
            <p:nvPr/>
          </p:nvSpPr>
          <p:spPr>
            <a:xfrm>
              <a:off x="7010400" y="4765054"/>
              <a:ext cx="685800" cy="212744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07AA31C-2BC0-461D-90C4-7C78B24EB77C}"/>
                </a:ext>
              </a:extLst>
            </p:cNvPr>
            <p:cNvSpPr/>
            <p:nvPr/>
          </p:nvSpPr>
          <p:spPr>
            <a:xfrm>
              <a:off x="6997700" y="5834408"/>
              <a:ext cx="685800" cy="212744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FF261AC-8052-4E44-B69E-13D7BBD44E79}"/>
                </a:ext>
              </a:extLst>
            </p:cNvPr>
            <p:cNvSpPr/>
            <p:nvPr/>
          </p:nvSpPr>
          <p:spPr>
            <a:xfrm>
              <a:off x="10198100" y="3250634"/>
              <a:ext cx="1003300" cy="142126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6EA7F18-0312-46F7-BD07-7B94DB6CE86B}"/>
                </a:ext>
              </a:extLst>
            </p:cNvPr>
            <p:cNvSpPr/>
            <p:nvPr/>
          </p:nvSpPr>
          <p:spPr>
            <a:xfrm>
              <a:off x="9710940" y="3038107"/>
              <a:ext cx="2032034" cy="172840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14526024-5A09-41D7-9258-9D00E7612609}"/>
                </a:ext>
              </a:extLst>
            </p:cNvPr>
            <p:cNvSpPr/>
            <p:nvPr/>
          </p:nvSpPr>
          <p:spPr>
            <a:xfrm>
              <a:off x="9855200" y="6421066"/>
              <a:ext cx="1887774" cy="142126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D4D152F-6C59-4677-836F-056DF1B583C4}"/>
              </a:ext>
            </a:extLst>
          </p:cNvPr>
          <p:cNvSpPr txBox="1"/>
          <p:nvPr/>
        </p:nvSpPr>
        <p:spPr>
          <a:xfrm>
            <a:off x="9738923" y="135929"/>
            <a:ext cx="2366353" cy="36933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+mn-lt"/>
              </a:rPr>
              <a:t>Only on the boys’ slides</a:t>
            </a:r>
            <a:endParaRPr lang="en-GB" sz="18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3712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629875"/>
              </p:ext>
            </p:extLst>
          </p:nvPr>
        </p:nvGraphicFramePr>
        <p:xfrm>
          <a:off x="385196" y="923247"/>
          <a:ext cx="7577084" cy="59135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570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200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4472">
                <a:tc gridSpan="2"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Duodenum 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472">
                <a:tc>
                  <a:txBody>
                    <a:bodyPr/>
                    <a:lstStyle/>
                    <a:p>
                      <a:pPr algn="l"/>
                      <a:r>
                        <a:rPr lang="en-US" i="1" dirty="0"/>
                        <a:t>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C-shaped</a:t>
                      </a:r>
                      <a:r>
                        <a:rPr lang="en-US" sz="1800" baseline="0" dirty="0"/>
                        <a:t> loop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472">
                <a:tc>
                  <a:txBody>
                    <a:bodyPr/>
                    <a:lstStyle/>
                    <a:p>
                      <a:pPr algn="l"/>
                      <a:r>
                        <a:rPr lang="en-US" i="1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10 inches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7826">
                <a:tc>
                  <a:txBody>
                    <a:bodyPr/>
                    <a:lstStyle/>
                    <a:p>
                      <a:pPr algn="l"/>
                      <a:r>
                        <a:rPr lang="en-US" i="1" dirty="0"/>
                        <a:t>Beginning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At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pyloro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-duodenal junction</a:t>
                      </a: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7826">
                <a:tc>
                  <a:txBody>
                    <a:bodyPr/>
                    <a:lstStyle/>
                    <a:p>
                      <a:pPr algn="l"/>
                      <a:r>
                        <a:rPr lang="en-US" i="1" dirty="0"/>
                        <a:t>Termination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At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duodeno-jejunal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flexure</a:t>
                      </a:r>
                    </a:p>
                    <a:p>
                      <a:pPr algn="l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6375">
                <a:tc>
                  <a:txBody>
                    <a:bodyPr/>
                    <a:lstStyle/>
                    <a:p>
                      <a:pPr algn="l"/>
                      <a:r>
                        <a:rPr lang="en-US" i="1" dirty="0"/>
                        <a:t>Peritoneal</a:t>
                      </a:r>
                      <a:r>
                        <a:rPr lang="en-US" i="1" baseline="0" dirty="0"/>
                        <a:t> covering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charset="0"/>
                        <a:buNone/>
                      </a:pPr>
                      <a:r>
                        <a:rPr lang="en-US" sz="1800" dirty="0"/>
                        <a:t>Retroperitoneal </a:t>
                      </a:r>
                      <a:r>
                        <a:rPr lang="en-US" sz="18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{fixed movement}</a:t>
                      </a:r>
                    </a:p>
                    <a:p>
                      <a:pPr marL="342900" indent="-342900" algn="l" rtl="0">
                        <a:buFont typeface="Arial" charset="0"/>
                        <a:buChar char="•"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0062">
                <a:tc>
                  <a:txBody>
                    <a:bodyPr/>
                    <a:lstStyle/>
                    <a:p>
                      <a:pPr algn="l"/>
                      <a:r>
                        <a:rPr lang="en-US" i="1" dirty="0"/>
                        <a:t>Divisions</a:t>
                      </a:r>
                      <a:endParaRPr lang="en-US" i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charset="0"/>
                        <a:buNone/>
                      </a:pPr>
                      <a:r>
                        <a:rPr lang="en-US" sz="1800" dirty="0"/>
                        <a:t>4 parts </a:t>
                      </a: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{superior-descending-horizontal-ascending} </a:t>
                      </a:r>
                      <a:r>
                        <a:rPr lang="en-US" sz="1800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next slide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4472">
                <a:tc>
                  <a:txBody>
                    <a:bodyPr/>
                    <a:lstStyle/>
                    <a:p>
                      <a:pPr algn="l"/>
                      <a:r>
                        <a:rPr lang="en-US" i="1" dirty="0"/>
                        <a:t>Embryological 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charset="0"/>
                        <a:buNone/>
                      </a:pPr>
                      <a:r>
                        <a:rPr lang="en-US" sz="1800" dirty="0"/>
                        <a:t>Foregut &amp; midgut 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3748">
                <a:tc>
                  <a:txBody>
                    <a:bodyPr/>
                    <a:lstStyle/>
                    <a:p>
                      <a:pPr algn="l"/>
                      <a:r>
                        <a:rPr lang="en-US" i="1" dirty="0"/>
                        <a:t>Arterial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Coeliac</a:t>
                      </a:r>
                      <a:r>
                        <a:rPr lang="en-US" sz="1800" dirty="0"/>
                        <a:t> &amp;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superior mesenteric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3748">
                <a:tc>
                  <a:txBody>
                    <a:bodyPr/>
                    <a:lstStyle/>
                    <a:p>
                      <a:pPr algn="l"/>
                      <a:r>
                        <a:rPr lang="en-US" i="1" dirty="0"/>
                        <a:t>Venous drainage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Superior mesenteric &amp; portal veins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4439871"/>
                  </a:ext>
                </a:extLst>
              </a:tr>
              <a:tr h="324472">
                <a:tc>
                  <a:txBody>
                    <a:bodyPr/>
                    <a:lstStyle/>
                    <a:p>
                      <a:pPr algn="l"/>
                      <a:r>
                        <a:rPr lang="en-US" i="1" dirty="0"/>
                        <a:t>Lymphatic</a:t>
                      </a:r>
                      <a:r>
                        <a:rPr lang="en-US" i="1" baseline="0" dirty="0"/>
                        <a:t> drainage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Coeliac </a:t>
                      </a:r>
                      <a:r>
                        <a:rPr lang="en-US" sz="1800" dirty="0"/>
                        <a:t>&amp;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superior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mesenteric </a:t>
                      </a:r>
                      <a:r>
                        <a:rPr lang="en-US" sz="1800" dirty="0" smtClean="0"/>
                        <a:t>lymph nodes</a:t>
                      </a:r>
                    </a:p>
                    <a:p>
                      <a:pPr marL="0" indent="0" algn="l" rtl="0">
                        <a:buFont typeface="Arial" charset="0"/>
                        <a:buNone/>
                      </a:pP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3295364" y="2947522"/>
            <a:ext cx="2232000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82664" y="2318413"/>
            <a:ext cx="2376000" cy="0"/>
          </a:xfrm>
          <a:prstGeom prst="line">
            <a:avLst/>
          </a:prstGeom>
          <a:ln w="317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EB633F8-0BC6-4FAF-93E2-6BC7A8B4CAAB}"/>
              </a:ext>
            </a:extLst>
          </p:cNvPr>
          <p:cNvGrpSpPr/>
          <p:nvPr/>
        </p:nvGrpSpPr>
        <p:grpSpPr>
          <a:xfrm>
            <a:off x="8737599" y="541141"/>
            <a:ext cx="2552700" cy="2202059"/>
            <a:chOff x="7890235" y="433633"/>
            <a:chExt cx="3733800" cy="4648200"/>
          </a:xfrm>
        </p:grpSpPr>
        <p:pic>
          <p:nvPicPr>
            <p:cNvPr id="9" name="Picture 2" descr="C:\Documents and Settings\Jamila\My Documents\Student Gray\4. Abdomen\F66122-004-f058.jpg">
              <a:extLst>
                <a:ext uri="{FF2B5EF4-FFF2-40B4-BE49-F238E27FC236}">
                  <a16:creationId xmlns:a16="http://schemas.microsoft.com/office/drawing/2014/main" xmlns="" id="{B2E18836-6B58-4C03-8B86-21FB6B980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8" t="3368" r="14778" b="7401"/>
            <a:stretch>
              <a:fillRect/>
            </a:stretch>
          </p:blipFill>
          <p:spPr>
            <a:xfrm>
              <a:off x="7890235" y="433633"/>
              <a:ext cx="3733800" cy="464820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cxnSp>
          <p:nvCxnSpPr>
            <p:cNvPr id="13" name="رابط كسهم مستقيم 9">
              <a:extLst>
                <a:ext uri="{FF2B5EF4-FFF2-40B4-BE49-F238E27FC236}">
                  <a16:creationId xmlns:a16="http://schemas.microsoft.com/office/drawing/2014/main" xmlns="" id="{0B519699-65FC-4F97-A5EF-58B29AAD18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7439" y="1227551"/>
              <a:ext cx="923827" cy="846346"/>
            </a:xfrm>
            <a:prstGeom prst="straightConnector1">
              <a:avLst/>
            </a:prstGeom>
            <a:ln w="57150">
              <a:solidFill>
                <a:srgbClr val="FF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كسهم مستقيم 13">
              <a:extLst>
                <a:ext uri="{FF2B5EF4-FFF2-40B4-BE49-F238E27FC236}">
                  <a16:creationId xmlns:a16="http://schemas.microsoft.com/office/drawing/2014/main" xmlns="" id="{24813287-EF50-47E4-9BA0-DCAFA1EC0D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11266" y="1828800"/>
              <a:ext cx="1612769" cy="565609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01F5B8-696C-4F7E-9F3C-C276111B2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586" y="3020608"/>
            <a:ext cx="3946727" cy="358108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E11A173-07B9-41BD-847C-778776A2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90" y="4428"/>
            <a:ext cx="6769175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Duodenum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42534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307567-BAA8-4243-BC7E-24F22A4D2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77" r="13939"/>
          <a:stretch/>
        </p:blipFill>
        <p:spPr>
          <a:xfrm>
            <a:off x="6487243" y="4943621"/>
            <a:ext cx="2693934" cy="1878172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C5D4DB17-F885-494E-B6E7-4710E8F0C64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59490977"/>
              </p:ext>
            </p:extLst>
          </p:nvPr>
        </p:nvGraphicFramePr>
        <p:xfrm>
          <a:off x="516448" y="2077138"/>
          <a:ext cx="6519353" cy="3427483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916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0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425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934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+mn-lt"/>
                        </a:rPr>
                        <a:t>Part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+mn-lt"/>
                        </a:rPr>
                        <a:t>Length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+mn-lt"/>
                        </a:rPr>
                        <a:t>Level </a:t>
                      </a:r>
                      <a:r>
                        <a:rPr lang="en-US" sz="2000" b="0" dirty="0">
                          <a:effectLst/>
                          <a:latin typeface="+mn-lt"/>
                        </a:rPr>
                        <a:t>(surface anatomy)</a:t>
                      </a:r>
                      <a:endParaRPr lang="en-US" sz="20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2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FIRST PART</a:t>
                      </a:r>
                    </a:p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(Superior)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2 INCHES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+mn-lt"/>
                        </a:rPr>
                        <a:t>L1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(Transpyloric Plane)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2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SECOND PART</a:t>
                      </a:r>
                    </a:p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(Descending)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3 INCHES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Descends From </a:t>
                      </a:r>
                      <a:r>
                        <a:rPr lang="en-US" sz="1800" b="1" dirty="0">
                          <a:effectLst/>
                          <a:latin typeface="+mn-lt"/>
                        </a:rPr>
                        <a:t>L1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TO </a:t>
                      </a:r>
                      <a:r>
                        <a:rPr lang="en-US" sz="1800" b="1" dirty="0">
                          <a:effectLst/>
                          <a:latin typeface="+mn-lt"/>
                        </a:rPr>
                        <a:t>L3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2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THIRD</a:t>
                      </a:r>
                      <a:r>
                        <a:rPr lang="en-US" sz="1800" baseline="0" dirty="0">
                          <a:effectLst/>
                          <a:latin typeface="+mn-lt"/>
                        </a:rPr>
                        <a:t> PART</a:t>
                      </a:r>
                    </a:p>
                    <a:p>
                      <a:pPr algn="ctr"/>
                      <a:r>
                        <a:rPr lang="en-US" sz="1800" baseline="0" dirty="0">
                          <a:effectLst/>
                          <a:latin typeface="+mn-lt"/>
                        </a:rPr>
                        <a:t>(Horizontal)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+mn-lt"/>
                        </a:rPr>
                        <a:t>4 INCHES</a:t>
                      </a:r>
                      <a:endParaRPr lang="en-US" sz="1800" b="1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+mn-lt"/>
                        </a:rPr>
                        <a:t>L3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Subcotal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Plane)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2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FOURTH PART</a:t>
                      </a:r>
                    </a:p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(Ascending)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+mn-lt"/>
                        </a:rPr>
                        <a:t>1 INCHES</a:t>
                      </a:r>
                      <a:endParaRPr lang="en-US" sz="1800" b="1" dirty="0">
                        <a:solidFill>
                          <a:srgbClr val="1A0FF7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Ascends</a:t>
                      </a:r>
                      <a:r>
                        <a:rPr lang="en-US" sz="1800" baseline="0" dirty="0">
                          <a:effectLst/>
                          <a:latin typeface="+mn-lt"/>
                        </a:rPr>
                        <a:t> From </a:t>
                      </a:r>
                      <a:r>
                        <a:rPr lang="en-US" sz="1800" b="1" baseline="0" dirty="0">
                          <a:effectLst/>
                          <a:latin typeface="+mn-lt"/>
                        </a:rPr>
                        <a:t>L3</a:t>
                      </a:r>
                      <a:r>
                        <a:rPr lang="en-US" sz="1800" baseline="0" dirty="0">
                          <a:effectLst/>
                          <a:latin typeface="+mn-lt"/>
                        </a:rPr>
                        <a:t> TO </a:t>
                      </a:r>
                      <a:r>
                        <a:rPr lang="en-US" sz="1800" b="1" baseline="0" dirty="0">
                          <a:effectLst/>
                          <a:latin typeface="+mn-lt"/>
                        </a:rPr>
                        <a:t>L2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B5881BB-11FE-4268-8F8A-D1EEEE684C53}"/>
              </a:ext>
            </a:extLst>
          </p:cNvPr>
          <p:cNvGrpSpPr/>
          <p:nvPr/>
        </p:nvGrpSpPr>
        <p:grpSpPr>
          <a:xfrm>
            <a:off x="7425891" y="904552"/>
            <a:ext cx="4008331" cy="3089441"/>
            <a:chOff x="6812069" y="87682"/>
            <a:chExt cx="5227530" cy="5081972"/>
          </a:xfrm>
        </p:grpSpPr>
        <p:pic>
          <p:nvPicPr>
            <p:cNvPr id="8" name="Picture 2" descr="C:\Users\galmadani\Desktop\Documents\Documents\Student Gray\4. Abdomen\F66122-004-f016.jpg">
              <a:extLst>
                <a:ext uri="{FF2B5EF4-FFF2-40B4-BE49-F238E27FC236}">
                  <a16:creationId xmlns:a16="http://schemas.microsoft.com/office/drawing/2014/main" xmlns="" id="{889A1772-96BA-48D6-9E31-A220CC98F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09" r="14545" b="2859"/>
            <a:stretch>
              <a:fillRect/>
            </a:stretch>
          </p:blipFill>
          <p:spPr>
            <a:xfrm>
              <a:off x="6812069" y="87682"/>
              <a:ext cx="5227530" cy="5081972"/>
            </a:xfrm>
            <a:prstGeom prst="rect">
              <a:avLst/>
            </a:prstGeom>
            <a:noFill/>
            <a:ln w="44450">
              <a:noFill/>
              <a:miter lim="800000"/>
              <a:headEnd/>
              <a:tailEnd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9BA8ACE-A8A8-4BF1-8324-3B2FDCFA831B}"/>
                </a:ext>
              </a:extLst>
            </p:cNvPr>
            <p:cNvSpPr/>
            <p:nvPr/>
          </p:nvSpPr>
          <p:spPr>
            <a:xfrm>
              <a:off x="10571966" y="2825054"/>
              <a:ext cx="1342373" cy="343683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3AA12F7-B522-4ABB-B12F-6377AA7D5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48" y="588037"/>
            <a:ext cx="6769175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3600" dirty="0"/>
              <a:t>Duodenum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200" b="1" dirty="0"/>
              <a:t>Parts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DA66AD-340C-4809-975A-B5CFA6B0ECD8}"/>
              </a:ext>
            </a:extLst>
          </p:cNvPr>
          <p:cNvSpPr txBox="1"/>
          <p:nvPr/>
        </p:nvSpPr>
        <p:spPr>
          <a:xfrm>
            <a:off x="2395332" y="5544574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Total = 10 inches</a:t>
            </a:r>
            <a:endParaRPr lang="en-GB" sz="16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1715C68-31DE-48A5-AA69-CF644455459D}"/>
              </a:ext>
            </a:extLst>
          </p:cNvPr>
          <p:cNvSpPr txBox="1"/>
          <p:nvPr/>
        </p:nvSpPr>
        <p:spPr>
          <a:xfrm>
            <a:off x="1540566" y="1243183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Important</a:t>
            </a:r>
            <a:endParaRPr lang="en-GB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 descr="Image result for duodenum">
            <a:extLst>
              <a:ext uri="{FF2B5EF4-FFF2-40B4-BE49-F238E27FC236}">
                <a16:creationId xmlns:a16="http://schemas.microsoft.com/office/drawing/2014/main" xmlns="" id="{B5C7DDFC-ADE5-424D-ADA6-B9F6E86B9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430" y="4055564"/>
            <a:ext cx="3303243" cy="248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107CE5-E237-45CF-8DA7-F15460ECA05C}"/>
              </a:ext>
            </a:extLst>
          </p:cNvPr>
          <p:cNvSpPr txBox="1"/>
          <p:nvPr/>
        </p:nvSpPr>
        <p:spPr>
          <a:xfrm>
            <a:off x="10849119" y="6423779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 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118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253" y="1946512"/>
            <a:ext cx="4133420" cy="1587499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sz="2000" b="1" dirty="0">
                <a:ln w="0"/>
                <a:solidFill>
                  <a:schemeClr val="tx1"/>
                </a:solidFill>
              </a:rPr>
              <a:t>Relations of the first part:</a:t>
            </a:r>
            <a:br>
              <a:rPr lang="en-US" sz="2000" b="1" dirty="0">
                <a:ln w="0"/>
                <a:solidFill>
                  <a:schemeClr val="tx1"/>
                </a:solidFill>
              </a:rPr>
            </a:br>
            <a:endParaRPr lang="en-US" sz="2000" dirty="0">
              <a:ln w="0"/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7361CF9-8C51-4280-AAC0-CE784F389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503" y="1580071"/>
            <a:ext cx="3899504" cy="401527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876B614-94A1-458D-81A9-4E19C152F44F}"/>
              </a:ext>
            </a:extLst>
          </p:cNvPr>
          <p:cNvGrpSpPr/>
          <p:nvPr/>
        </p:nvGrpSpPr>
        <p:grpSpPr>
          <a:xfrm>
            <a:off x="8107562" y="1265959"/>
            <a:ext cx="3830597" cy="4706996"/>
            <a:chOff x="315170" y="2463800"/>
            <a:chExt cx="5238170" cy="423227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698E8D88-1978-414D-B95C-36119484E522}"/>
                </a:ext>
              </a:extLst>
            </p:cNvPr>
            <p:cNvGrpSpPr/>
            <p:nvPr/>
          </p:nvGrpSpPr>
          <p:grpSpPr>
            <a:xfrm>
              <a:off x="315170" y="2616200"/>
              <a:ext cx="5238170" cy="4079874"/>
              <a:chOff x="0" y="685800"/>
              <a:chExt cx="5619750" cy="61722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EEE0E4F7-9BFF-4224-A1F1-6C23478F5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t="25608" r="556"/>
              <a:stretch/>
            </p:blipFill>
            <p:spPr>
              <a:xfrm>
                <a:off x="0" y="685800"/>
                <a:ext cx="5619750" cy="6172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E609C95A-DE43-40F6-A872-17313DBCD84A}"/>
                  </a:ext>
                </a:extLst>
              </p:cNvPr>
              <p:cNvSpPr/>
              <p:nvPr/>
            </p:nvSpPr>
            <p:spPr>
              <a:xfrm>
                <a:off x="4433888" y="3621889"/>
                <a:ext cx="971550" cy="304800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1306CAA4-84E6-4B09-ADE8-5C205245943E}"/>
                  </a:ext>
                </a:extLst>
              </p:cNvPr>
              <p:cNvSpPr/>
              <p:nvPr/>
            </p:nvSpPr>
            <p:spPr>
              <a:xfrm>
                <a:off x="533400" y="3638550"/>
                <a:ext cx="704850" cy="288139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4B476791-7484-4162-9F79-E9B5DEE990CC}"/>
                  </a:ext>
                </a:extLst>
              </p:cNvPr>
              <p:cNvSpPr/>
              <p:nvPr/>
            </p:nvSpPr>
            <p:spPr>
              <a:xfrm>
                <a:off x="566738" y="3276600"/>
                <a:ext cx="671512" cy="345289"/>
              </a:xfrm>
              <a:prstGeom prst="rect">
                <a:avLst/>
              </a:prstGeom>
              <a:noFill/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9EB68FAC-4C05-4CDB-AF22-6B08748E7A7D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463800"/>
              <a:ext cx="0" cy="393700"/>
            </a:xfrm>
            <a:prstGeom prst="straightConnector1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8EBCAD77-51BE-4E2E-9C47-066CF07A6B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6997" y="2463800"/>
              <a:ext cx="742603" cy="571500"/>
            </a:xfrm>
            <a:prstGeom prst="straightConnector1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232D4EA8-CC66-4DA0-91E2-D9E706BD1091}"/>
              </a:ext>
            </a:extLst>
          </p:cNvPr>
          <p:cNvSpPr txBox="1">
            <a:spLocks/>
          </p:cNvSpPr>
          <p:nvPr/>
        </p:nvSpPr>
        <p:spPr>
          <a:xfrm>
            <a:off x="730812" y="546259"/>
            <a:ext cx="6769175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Duodenum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First </a:t>
            </a:r>
            <a:r>
              <a:rPr lang="en-US" sz="3200" b="1" dirty="0"/>
              <a:t>Part</a:t>
            </a:r>
            <a:endParaRPr lang="en-US" sz="3600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4B5B6B38-B4A2-456B-A48A-A024F42CC8A2}"/>
              </a:ext>
            </a:extLst>
          </p:cNvPr>
          <p:cNvSpPr txBox="1">
            <a:spLocks/>
          </p:cNvSpPr>
          <p:nvPr/>
        </p:nvSpPr>
        <p:spPr>
          <a:xfrm>
            <a:off x="790006" y="3175758"/>
            <a:ext cx="4109258" cy="284288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b="1" dirty="0">
                <a:ln w="0"/>
                <a:solidFill>
                  <a:schemeClr val="tx1"/>
                </a:solidFill>
              </a:rPr>
              <a:t/>
            </a:r>
            <a:br>
              <a:rPr lang="en-US" sz="2000" b="1" dirty="0">
                <a:ln w="0"/>
                <a:solidFill>
                  <a:schemeClr val="tx1"/>
                </a:solidFill>
              </a:rPr>
            </a:br>
            <a:r>
              <a:rPr lang="en-US" sz="2000" i="1" dirty="0">
                <a:ln w="0"/>
                <a:solidFill>
                  <a:prstClr val="black"/>
                </a:solidFill>
              </a:rPr>
              <a:t>Posterior</a:t>
            </a:r>
            <a:r>
              <a:rPr lang="en-US" sz="2000" dirty="0">
                <a:ln w="0"/>
                <a:solidFill>
                  <a:prstClr val="black"/>
                </a:solidFill>
              </a:rPr>
              <a:t>:</a:t>
            </a:r>
          </a:p>
          <a:p>
            <a:pPr marL="268288" indent="-268288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n w="0"/>
                <a:solidFill>
                  <a:prstClr val="black"/>
                </a:solidFill>
              </a:rPr>
              <a:t>Gastroduodenal artery</a:t>
            </a:r>
          </a:p>
          <a:p>
            <a:pPr marL="268288" indent="-268288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n w="0"/>
                <a:solidFill>
                  <a:prstClr val="black"/>
                </a:solidFill>
              </a:rPr>
              <a:t>Portal vein</a:t>
            </a:r>
          </a:p>
          <a:p>
            <a:pPr marL="268288" indent="-268288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n w="0"/>
                <a:solidFill>
                  <a:schemeClr val="tx1"/>
                </a:solidFill>
              </a:rPr>
              <a:t>Bile duct</a:t>
            </a:r>
            <a:br>
              <a:rPr lang="en-US" sz="2000" dirty="0">
                <a:ln w="0"/>
                <a:solidFill>
                  <a:schemeClr val="tx1"/>
                </a:solidFill>
              </a:rPr>
            </a:br>
            <a:endParaRPr lang="en-US" sz="2000" dirty="0">
              <a:ln w="0"/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022AF98-4671-4DA8-96A7-A1B107D01977}"/>
              </a:ext>
            </a:extLst>
          </p:cNvPr>
          <p:cNvSpPr/>
          <p:nvPr/>
        </p:nvSpPr>
        <p:spPr>
          <a:xfrm>
            <a:off x="800643" y="2485464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i="1" dirty="0">
                <a:ln w="0"/>
                <a:solidFill>
                  <a:schemeClr val="tx1"/>
                </a:solidFill>
                <a:latin typeface="+mn-lt"/>
              </a:rPr>
              <a:t>Anterior</a:t>
            </a:r>
            <a:r>
              <a:rPr lang="en-US" sz="2000" dirty="0">
                <a:ln w="0"/>
                <a:solidFill>
                  <a:schemeClr val="tx1"/>
                </a:solidFill>
                <a:latin typeface="+mn-lt"/>
              </a:rPr>
              <a:t>:</a:t>
            </a:r>
          </a:p>
          <a:p>
            <a:pPr marL="268288" indent="-268288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n w="0"/>
                <a:solidFill>
                  <a:schemeClr val="tx1"/>
                </a:solidFill>
                <a:latin typeface="+mn-lt"/>
              </a:rPr>
              <a:t>Liver</a:t>
            </a:r>
            <a:endParaRPr lang="en-GB" sz="2000" dirty="0">
              <a:latin typeface="+mn-lt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58FA1328-084B-4195-8EDB-0D6D7EBE2EF5}"/>
              </a:ext>
            </a:extLst>
          </p:cNvPr>
          <p:cNvCxnSpPr/>
          <p:nvPr/>
        </p:nvCxnSpPr>
        <p:spPr>
          <a:xfrm>
            <a:off x="1147816" y="4239538"/>
            <a:ext cx="2304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A1B19C0F-DA1B-49CF-BE16-8F677F46E2E3}"/>
              </a:ext>
            </a:extLst>
          </p:cNvPr>
          <p:cNvCxnSpPr/>
          <p:nvPr/>
        </p:nvCxnSpPr>
        <p:spPr>
          <a:xfrm>
            <a:off x="1167693" y="4656982"/>
            <a:ext cx="1080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001852FD-84D1-4554-ACC5-0530274EAD17}"/>
              </a:ext>
            </a:extLst>
          </p:cNvPr>
          <p:cNvCxnSpPr/>
          <p:nvPr/>
        </p:nvCxnSpPr>
        <p:spPr>
          <a:xfrm>
            <a:off x="1147816" y="5065958"/>
            <a:ext cx="900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B47B9C15-EF39-4C30-8763-428547D00961}"/>
              </a:ext>
            </a:extLst>
          </p:cNvPr>
          <p:cNvCxnSpPr/>
          <p:nvPr/>
        </p:nvCxnSpPr>
        <p:spPr>
          <a:xfrm>
            <a:off x="1158452" y="3171598"/>
            <a:ext cx="504000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250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جدول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819464"/>
              </p:ext>
            </p:extLst>
          </p:nvPr>
        </p:nvGraphicFramePr>
        <p:xfrm>
          <a:off x="860550" y="1689259"/>
          <a:ext cx="5261954" cy="18288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344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44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03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26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7214">
                <a:tc>
                  <a:txBody>
                    <a:bodyPr/>
                    <a:lstStyle/>
                    <a:p>
                      <a:pPr algn="l"/>
                      <a:r>
                        <a:rPr lang="en-US" sz="1800" b="0" i="1" dirty="0"/>
                        <a:t>Anterior</a:t>
                      </a:r>
                      <a:endParaRPr lang="en-US" sz="1800" b="0" i="1" dirty="0"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1" dirty="0"/>
                        <a:t>Posterior</a:t>
                      </a:r>
                      <a:endParaRPr lang="en-US" sz="1800" b="0" i="1" dirty="0"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1" dirty="0"/>
                        <a:t>Medial</a:t>
                      </a:r>
                      <a:endParaRPr lang="en-US" sz="1800" b="0" i="1" dirty="0"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1" dirty="0"/>
                        <a:t>Lateral</a:t>
                      </a:r>
                      <a:endParaRPr lang="en-US" sz="1800" b="0" i="1" dirty="0"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3211">
                <a:tc>
                  <a:txBody>
                    <a:bodyPr/>
                    <a:lstStyle/>
                    <a:p>
                      <a:pPr marL="268288" indent="-268288" algn="l"/>
                      <a:r>
                        <a:rPr lang="en-US" sz="1800" dirty="0">
                          <a:effectLst/>
                        </a:rPr>
                        <a:t>1. Liver</a:t>
                      </a:r>
                    </a:p>
                    <a:p>
                      <a:pPr marL="268288" indent="-268288" algn="l"/>
                      <a:r>
                        <a:rPr lang="en-US" sz="1800" dirty="0">
                          <a:effectLst/>
                        </a:rPr>
                        <a:t>2. Transverse colon</a:t>
                      </a:r>
                    </a:p>
                    <a:p>
                      <a:pPr marL="268288" indent="-268288" algn="l"/>
                      <a:r>
                        <a:rPr lang="en-US" sz="1800" dirty="0">
                          <a:effectLst/>
                        </a:rPr>
                        <a:t>3. Small intestine*</a:t>
                      </a:r>
                      <a:endParaRPr lang="en-US" sz="1800" b="0" dirty="0">
                        <a:effectLst/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Right kidney</a:t>
                      </a:r>
                      <a:endParaRPr lang="en-US" sz="1800" b="0" dirty="0">
                        <a:effectLst/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Pancreas</a:t>
                      </a:r>
                      <a:endParaRPr lang="en-US" sz="1800" b="0" dirty="0">
                        <a:effectLst/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Right colic flexure</a:t>
                      </a:r>
                      <a:endParaRPr lang="en-US" sz="1800" b="0" dirty="0">
                        <a:effectLst/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47" name="رابط مستقيم 46"/>
          <p:cNvCxnSpPr/>
          <p:nvPr/>
        </p:nvCxnSpPr>
        <p:spPr>
          <a:xfrm flipH="1">
            <a:off x="6343749" y="1689259"/>
            <a:ext cx="45268" cy="5040000"/>
          </a:xfrm>
          <a:prstGeom prst="line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4"/>
          <p:cNvSpPr>
            <a:spLocks noGrp="1"/>
          </p:cNvSpPr>
          <p:nvPr/>
        </p:nvSpPr>
        <p:spPr>
          <a:xfrm>
            <a:off x="6673810" y="1412022"/>
            <a:ext cx="5345010" cy="292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Openings of second part:</a:t>
            </a:r>
          </a:p>
          <a:p>
            <a:pPr marL="268288" indent="-268288">
              <a:buFont typeface="+mj-lt"/>
              <a:buAutoNum type="arabicPeriod"/>
            </a:pPr>
            <a:r>
              <a:rPr lang="en-US" sz="2000" dirty="0"/>
              <a:t>Common opening of bile duct &amp; main pancreatic duct: on summit of </a:t>
            </a:r>
            <a:r>
              <a:rPr lang="en-US" sz="2000" b="1" dirty="0"/>
              <a:t>major duodenal papilla</a:t>
            </a:r>
            <a:r>
              <a:rPr lang="en-US" sz="2000" dirty="0"/>
              <a:t>.</a:t>
            </a:r>
          </a:p>
          <a:p>
            <a:pPr marL="268288" indent="-268288">
              <a:buFont typeface="+mj-lt"/>
              <a:buAutoNum type="arabicPeriod"/>
            </a:pPr>
            <a:r>
              <a:rPr lang="en-US" sz="2000" dirty="0"/>
              <a:t>Opening of accessory pancreatic duct (one inch higher): on summit of </a:t>
            </a:r>
            <a:r>
              <a:rPr lang="en-US" sz="2000" b="1" dirty="0"/>
              <a:t>minor duodenal papilla.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035712" y="2692302"/>
            <a:ext cx="6840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201889" y="2382984"/>
            <a:ext cx="16560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17662" y="3060068"/>
            <a:ext cx="2700000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196089" y="2084280"/>
            <a:ext cx="9000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45651" y="2382984"/>
            <a:ext cx="1620000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20A54F24-BB76-4901-B693-0A3818BDEA02}"/>
              </a:ext>
            </a:extLst>
          </p:cNvPr>
          <p:cNvSpPr txBox="1">
            <a:spLocks/>
          </p:cNvSpPr>
          <p:nvPr/>
        </p:nvSpPr>
        <p:spPr>
          <a:xfrm>
            <a:off x="730812" y="357418"/>
            <a:ext cx="6769175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Duodenum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Second </a:t>
            </a:r>
            <a:r>
              <a:rPr lang="en-US" sz="3200" b="1" dirty="0"/>
              <a:t>Part</a:t>
            </a:r>
            <a:endParaRPr lang="en-US" sz="3600" dirty="0"/>
          </a:p>
        </p:txBody>
      </p:sp>
      <p:pic>
        <p:nvPicPr>
          <p:cNvPr id="32" name="Picture 2" descr="C:\Documents and Settings\User\My Documents\Student Gray\4. Abdomen\F66122-004-f089.jpg">
            <a:extLst>
              <a:ext uri="{FF2B5EF4-FFF2-40B4-BE49-F238E27FC236}">
                <a16:creationId xmlns:a16="http://schemas.microsoft.com/office/drawing/2014/main" xmlns="" id="{75BE19AC-2F63-4FB4-8BE6-2C7DB16A3FB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/>
          <a:srcRect b="6343"/>
          <a:stretch>
            <a:fillRect/>
          </a:stretch>
        </p:blipFill>
        <p:spPr bwMode="auto">
          <a:xfrm>
            <a:off x="6942183" y="3877397"/>
            <a:ext cx="4808265" cy="29446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3135B5A-5BB4-400B-A346-6F72104B09B6}"/>
              </a:ext>
            </a:extLst>
          </p:cNvPr>
          <p:cNvSpPr txBox="1"/>
          <p:nvPr/>
        </p:nvSpPr>
        <p:spPr>
          <a:xfrm>
            <a:off x="7269504" y="4015592"/>
            <a:ext cx="1117636" cy="430887"/>
          </a:xfrm>
          <a:prstGeom prst="rect">
            <a:avLst/>
          </a:prstGeom>
          <a:solidFill>
            <a:schemeClr val="bg1"/>
          </a:solidFill>
          <a:ln w="444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Accessory pancreatic duct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BE9F32E-19B5-4528-BB72-B154E879F9C3}"/>
              </a:ext>
            </a:extLst>
          </p:cNvPr>
          <p:cNvSpPr txBox="1"/>
          <p:nvPr/>
        </p:nvSpPr>
        <p:spPr>
          <a:xfrm>
            <a:off x="6954429" y="4795183"/>
            <a:ext cx="835800" cy="600164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Minor duodenal papilla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7DB6820-0E0F-48C9-BFAE-6E7E1B1BDC81}"/>
              </a:ext>
            </a:extLst>
          </p:cNvPr>
          <p:cNvSpPr txBox="1"/>
          <p:nvPr/>
        </p:nvSpPr>
        <p:spPr>
          <a:xfrm>
            <a:off x="7082289" y="5830702"/>
            <a:ext cx="835395" cy="600164"/>
          </a:xfrm>
          <a:prstGeom prst="rect">
            <a:avLst/>
          </a:prstGeom>
          <a:solidFill>
            <a:schemeClr val="bg1"/>
          </a:solidFill>
          <a:ln w="444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Major duodenal papilla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E7B06DA-F892-4CC2-8FF6-850660E57A7B}"/>
              </a:ext>
            </a:extLst>
          </p:cNvPr>
          <p:cNvCxnSpPr/>
          <p:nvPr/>
        </p:nvCxnSpPr>
        <p:spPr>
          <a:xfrm>
            <a:off x="9335239" y="3379305"/>
            <a:ext cx="2448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C796691-F034-4979-94F1-B332608CE32F}"/>
              </a:ext>
            </a:extLst>
          </p:cNvPr>
          <p:cNvSpPr txBox="1"/>
          <p:nvPr/>
        </p:nvSpPr>
        <p:spPr>
          <a:xfrm>
            <a:off x="10684785" y="4714391"/>
            <a:ext cx="1117636" cy="430887"/>
          </a:xfrm>
          <a:prstGeom prst="rect">
            <a:avLst/>
          </a:prstGeom>
          <a:solidFill>
            <a:schemeClr val="bg1"/>
          </a:solidFill>
          <a:ln w="444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main pancreatic duct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0EA27E7-0DFD-4BEB-90D5-799F72803C3D}"/>
              </a:ext>
            </a:extLst>
          </p:cNvPr>
          <p:cNvSpPr txBox="1"/>
          <p:nvPr/>
        </p:nvSpPr>
        <p:spPr>
          <a:xfrm>
            <a:off x="8940306" y="3941213"/>
            <a:ext cx="835800" cy="261610"/>
          </a:xfrm>
          <a:prstGeom prst="rect">
            <a:avLst/>
          </a:prstGeom>
          <a:solidFill>
            <a:schemeClr val="bg1"/>
          </a:solidFill>
          <a:ln w="444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>
                <a:latin typeface="+mn-lt"/>
              </a:rPr>
              <a:t>Bile duct</a:t>
            </a:r>
            <a:endParaRPr lang="en-US" sz="1100" dirty="0">
              <a:latin typeface="+mn-lt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CAD59AA8-87D3-4726-81D7-A74FCFD96204}"/>
              </a:ext>
            </a:extLst>
          </p:cNvPr>
          <p:cNvCxnSpPr/>
          <p:nvPr/>
        </p:nvCxnSpPr>
        <p:spPr>
          <a:xfrm>
            <a:off x="10384331" y="2084280"/>
            <a:ext cx="540000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82788B-A8C3-48DA-8D70-2D105D28BED9}"/>
              </a:ext>
            </a:extLst>
          </p:cNvPr>
          <p:cNvSpPr txBox="1"/>
          <p:nvPr/>
        </p:nvSpPr>
        <p:spPr>
          <a:xfrm>
            <a:off x="860550" y="3508121"/>
            <a:ext cx="2355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*we mean jejunum and ileum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881C878-A5AF-4B9C-85ED-0AB3B391A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5608" r="556"/>
          <a:stretch/>
        </p:blipFill>
        <p:spPr>
          <a:xfrm>
            <a:off x="3659757" y="3815898"/>
            <a:ext cx="2587669" cy="2842050"/>
          </a:xfrm>
          <a:prstGeom prst="rect">
            <a:avLst/>
          </a:prstGeom>
          <a:ln>
            <a:noFill/>
          </a:ln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1DE38CAB-D213-4F71-BE22-4E384F84A846}"/>
              </a:ext>
            </a:extLst>
          </p:cNvPr>
          <p:cNvCxnSpPr/>
          <p:nvPr/>
        </p:nvCxnSpPr>
        <p:spPr>
          <a:xfrm>
            <a:off x="1158452" y="2334304"/>
            <a:ext cx="468000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36400CA7-2AB5-485D-A137-BD5DA40D101D}"/>
              </a:ext>
            </a:extLst>
          </p:cNvPr>
          <p:cNvCxnSpPr/>
          <p:nvPr/>
        </p:nvCxnSpPr>
        <p:spPr>
          <a:xfrm>
            <a:off x="1178330" y="2601459"/>
            <a:ext cx="972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9E56820E-AE78-4375-89A5-07CB4FDE5737}"/>
              </a:ext>
            </a:extLst>
          </p:cNvPr>
          <p:cNvCxnSpPr/>
          <p:nvPr/>
        </p:nvCxnSpPr>
        <p:spPr>
          <a:xfrm>
            <a:off x="1218086" y="2880956"/>
            <a:ext cx="504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65B75A2A-B8EE-458F-90FA-9AC06E8E4639}"/>
              </a:ext>
            </a:extLst>
          </p:cNvPr>
          <p:cNvCxnSpPr/>
          <p:nvPr/>
        </p:nvCxnSpPr>
        <p:spPr>
          <a:xfrm>
            <a:off x="2380965" y="2334304"/>
            <a:ext cx="1152000" cy="0"/>
          </a:xfrm>
          <a:prstGeom prst="line">
            <a:avLst/>
          </a:prstGeom>
          <a:ln w="28575">
            <a:solidFill>
              <a:srgbClr val="FFC9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58C3818-2304-4FC2-8F61-32E4A01FB09F}"/>
              </a:ext>
            </a:extLst>
          </p:cNvPr>
          <p:cNvSpPr txBox="1"/>
          <p:nvPr/>
        </p:nvSpPr>
        <p:spPr>
          <a:xfrm>
            <a:off x="3815737" y="5294605"/>
            <a:ext cx="487906" cy="161978"/>
          </a:xfrm>
          <a:prstGeom prst="rect">
            <a:avLst/>
          </a:prstGeom>
          <a:noFill/>
          <a:ln w="44450">
            <a:solidFill>
              <a:srgbClr val="FFC9E4"/>
            </a:solidFill>
          </a:ln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873BDD4C-5E15-4140-95FF-A7CB783E39FD}"/>
              </a:ext>
            </a:extLst>
          </p:cNvPr>
          <p:cNvCxnSpPr/>
          <p:nvPr/>
        </p:nvCxnSpPr>
        <p:spPr>
          <a:xfrm>
            <a:off x="5014835" y="2333289"/>
            <a:ext cx="972000" cy="0"/>
          </a:xfrm>
          <a:prstGeom prst="line">
            <a:avLst/>
          </a:prstGeom>
          <a:ln w="28575">
            <a:solidFill>
              <a:srgbClr val="CBA9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09207192-EA3E-4885-B189-4F437D49102E}"/>
              </a:ext>
            </a:extLst>
          </p:cNvPr>
          <p:cNvCxnSpPr/>
          <p:nvPr/>
        </p:nvCxnSpPr>
        <p:spPr>
          <a:xfrm>
            <a:off x="5014835" y="2600067"/>
            <a:ext cx="648000" cy="0"/>
          </a:xfrm>
          <a:prstGeom prst="line">
            <a:avLst/>
          </a:prstGeom>
          <a:ln w="28575">
            <a:solidFill>
              <a:srgbClr val="CBA9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7A0D78-D3F5-44DD-8FCD-8C9A62AF8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03" y="3901457"/>
            <a:ext cx="2587669" cy="28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36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" id="{6C3A8FFE-7141-47B9-9213-9895C7E1A432}" vid="{088974C7-7BA9-4A38-9875-23F266899E6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947</TotalTime>
  <Words>1187</Words>
  <Application>Microsoft Macintosh PowerPoint</Application>
  <PresentationFormat>Widescreen</PresentationFormat>
  <Paragraphs>319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Times New Roman</vt:lpstr>
      <vt:lpstr>Wingdings</vt:lpstr>
      <vt:lpstr>Arial</vt:lpstr>
      <vt:lpstr>Calibri Light</vt:lpstr>
      <vt:lpstr>Calibri</vt:lpstr>
      <vt:lpstr>Office Theme</vt:lpstr>
      <vt:lpstr>Anatomy of Small Intestine</vt:lpstr>
      <vt:lpstr>Objectives:</vt:lpstr>
      <vt:lpstr>PowerPoint Presentation</vt:lpstr>
      <vt:lpstr>PowerPoint Presentation</vt:lpstr>
      <vt:lpstr>PowerPoint Presentation</vt:lpstr>
      <vt:lpstr>Duodenum</vt:lpstr>
      <vt:lpstr>Duodenum Parts</vt:lpstr>
      <vt:lpstr>Relations of the first part: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MCQ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Intestines</dc:title>
  <dc:creator>Jawaher AbdulMohsen</dc:creator>
  <cp:lastModifiedBy>شوق</cp:lastModifiedBy>
  <cp:revision>88</cp:revision>
  <dcterms:created xsi:type="dcterms:W3CDTF">2017-04-30T17:35:08Z</dcterms:created>
  <dcterms:modified xsi:type="dcterms:W3CDTF">2017-12-07T19:59:18Z</dcterms:modified>
</cp:coreProperties>
</file>