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3.jpg" ContentType="image/pn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55" r:id="rId1"/>
  </p:sldMasterIdLst>
  <p:notesMasterIdLst>
    <p:notesMasterId r:id="rId20"/>
  </p:notesMasterIdLst>
  <p:sldIdLst>
    <p:sldId id="273" r:id="rId2"/>
    <p:sldId id="297" r:id="rId3"/>
    <p:sldId id="303" r:id="rId4"/>
    <p:sldId id="304" r:id="rId5"/>
    <p:sldId id="305" r:id="rId6"/>
    <p:sldId id="316" r:id="rId7"/>
    <p:sldId id="317" r:id="rId8"/>
    <p:sldId id="318" r:id="rId9"/>
    <p:sldId id="307" r:id="rId10"/>
    <p:sldId id="308" r:id="rId11"/>
    <p:sldId id="309" r:id="rId12"/>
    <p:sldId id="310" r:id="rId13"/>
    <p:sldId id="301" r:id="rId14"/>
    <p:sldId id="302" r:id="rId15"/>
    <p:sldId id="300" r:id="rId16"/>
    <p:sldId id="306" r:id="rId17"/>
    <p:sldId id="315" r:id="rId18"/>
    <p:sldId id="298" r:id="rId19"/>
  </p:sldIdLst>
  <p:sldSz cx="12192000" cy="6858000"/>
  <p:notesSz cx="6858000" cy="9144000"/>
  <p:embeddedFontLst>
    <p:embeddedFont>
      <p:font typeface="Calibri Light" panose="020F0302020204030204" pitchFamily="34" charset="0"/>
      <p:regular r:id="rId21"/>
      <p: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4001"/>
    <a:srgbClr val="FFD47C"/>
    <a:srgbClr val="FFEDC9"/>
    <a:srgbClr val="FFFFFF"/>
    <a:srgbClr val="FF99CC"/>
    <a:srgbClr val="CC3399"/>
    <a:srgbClr val="FED163"/>
    <a:srgbClr val="B0C283"/>
    <a:srgbClr val="97C8AA"/>
    <a:srgbClr val="79A7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1108BE60-98E1-4CA7-AB5B-2BF94F43183B}">
  <a:tblStyle styleId="{1108BE60-98E1-4CA7-AB5B-2BF94F43183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Style>
        <a:tcBdr/>
        <a:fill>
          <a:solidFill>
            <a:schemeClr val="dk1">
              <a:alpha val="20000"/>
            </a:schemeClr>
          </a:solidFill>
        </a:fill>
      </a:tcStyle>
    </a:band1H>
    <a:band1V>
      <a:tcStyle>
        <a:tcBdr/>
        <a:fill>
          <a:solidFill>
            <a:schemeClr val="dk1">
              <a:alpha val="20000"/>
            </a:schemeClr>
          </a:solidFill>
        </a:fill>
      </a:tcStyle>
    </a:band1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firstRow>
      <a:tcTxStyle b="on" i="off"/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</a:tblStyle>
  <a:tblStyle styleId="{3E5EB3EA-823C-4605-A2E9-52B1581408BE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BF5"/>
          </a:solidFill>
        </a:fill>
      </a:tcStyle>
    </a:wholeTbl>
    <a:band1H>
      <a:tcStyle>
        <a:tcBdr/>
        <a:fill>
          <a:solidFill>
            <a:srgbClr val="CDD4EA"/>
          </a:solidFill>
        </a:fill>
      </a:tcStyle>
    </a:band1H>
    <a:band1V>
      <a:tcStyle>
        <a:tcBdr/>
        <a:fill>
          <a:solidFill>
            <a:srgbClr val="CDD4EA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03920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841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59553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4923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980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078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7938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5786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8608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288256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370568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16208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627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91886" y="348343"/>
            <a:ext cx="11408228" cy="6110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6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docs.google.com/presentation/d/1AQvqEvkgZJO5FnOD2fNtB8An-KGRxJA3LnHdgKhAkzI/edit?usp=sharing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hyperlink" Target="https://docs.google.com/forms/d/e/1FAIpQLSe5fXv00313pt-bu_7cteBdzQAoHkhw6R86sJUYg-L2qalpWA/viewform?usp=sf_link" TargetMode="Externa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536534" y="5392689"/>
            <a:ext cx="2766400" cy="1272143"/>
            <a:chOff x="8563428" y="5284999"/>
            <a:chExt cx="2766400" cy="1272143"/>
          </a:xfrm>
        </p:grpSpPr>
        <p:sp>
          <p:nvSpPr>
            <p:cNvPr id="9" name="TextBox 8"/>
            <p:cNvSpPr txBox="1"/>
            <p:nvPr/>
          </p:nvSpPr>
          <p:spPr>
            <a:xfrm>
              <a:off x="8563428" y="5284999"/>
              <a:ext cx="2766400" cy="1272143"/>
            </a:xfrm>
            <a:prstGeom prst="rect">
              <a:avLst/>
            </a:prstGeom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ts val="2300"/>
                </a:lnSpc>
              </a:pPr>
              <a:r>
                <a:rPr lang="en-US" sz="1600" b="1" dirty="0"/>
                <a:t>Color Code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rgbClr val="C00000"/>
                  </a:solidFill>
                </a:rPr>
                <a:t>Important</a:t>
              </a:r>
              <a:r>
                <a:rPr lang="en-US" sz="1600" b="1" dirty="0">
                  <a:solidFill>
                    <a:srgbClr val="FF0000"/>
                  </a:solidFill>
                </a:rPr>
                <a:t> 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rgbClr val="92D050"/>
                  </a:solidFill>
                </a:rPr>
                <a:t>Doctors Notes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chemeClr val="bg1">
                      <a:lumMod val="50000"/>
                    </a:schemeClr>
                  </a:solidFill>
                </a:rPr>
                <a:t>Notes/Extra explanation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8772178" y="5700560"/>
              <a:ext cx="123372" cy="12577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8772178" y="6011649"/>
              <a:ext cx="123372" cy="12577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8772178" y="6274585"/>
              <a:ext cx="123372" cy="12577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48773" y="6460974"/>
            <a:ext cx="6944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Please view our </a:t>
            </a:r>
            <a:r>
              <a:rPr lang="en-US" sz="1600" dirty="0">
                <a:latin typeface="+mn-lt"/>
                <a:hlinkClick r:id="rId3"/>
              </a:rPr>
              <a:t>Editing File</a:t>
            </a:r>
            <a:r>
              <a:rPr lang="en-US" sz="1600" dirty="0">
                <a:latin typeface="+mn-lt"/>
              </a:rPr>
              <a:t> before studying this lecture to check for any changes.</a:t>
            </a:r>
            <a:endParaRPr lang="en-GB" sz="1600" dirty="0">
              <a:latin typeface="+mn-lt"/>
            </a:endParaRPr>
          </a:p>
        </p:txBody>
      </p:sp>
      <p:sp>
        <p:nvSpPr>
          <p:cNvPr id="18" name="Shape 84">
            <a:extLst>
              <a:ext uri="{FF2B5EF4-FFF2-40B4-BE49-F238E27FC236}">
                <a16:creationId xmlns:a16="http://schemas.microsoft.com/office/drawing/2014/main" id="{FB295405-8767-4063-B917-0102BFF60D20}"/>
              </a:ext>
            </a:extLst>
          </p:cNvPr>
          <p:cNvSpPr txBox="1">
            <a:spLocks/>
          </p:cNvSpPr>
          <p:nvPr/>
        </p:nvSpPr>
        <p:spPr>
          <a:xfrm>
            <a:off x="455965" y="5524746"/>
            <a:ext cx="7758953" cy="915339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ct val="25000"/>
            </a:pPr>
            <a:r>
              <a:rPr lang="en-US" sz="4400" dirty="0">
                <a:ln w="0"/>
                <a:solidFill>
                  <a:srgbClr val="8D9ED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Anatomy of Large Intestines</a:t>
            </a:r>
            <a:endParaRPr lang="en-GB" sz="5400" dirty="0">
              <a:ln w="0"/>
              <a:solidFill>
                <a:srgbClr val="8D9ED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304E6AA-E8E1-4620-BB54-27C9A33F946D}"/>
              </a:ext>
            </a:extLst>
          </p:cNvPr>
          <p:cNvGrpSpPr/>
          <p:nvPr/>
        </p:nvGrpSpPr>
        <p:grpSpPr>
          <a:xfrm>
            <a:off x="0" y="127112"/>
            <a:ext cx="12192000" cy="5212320"/>
            <a:chOff x="0" y="127112"/>
            <a:chExt cx="12192000" cy="5212320"/>
          </a:xfrm>
        </p:grpSpPr>
        <p:pic>
          <p:nvPicPr>
            <p:cNvPr id="16" name="Shape 85" descr="Image result for ‫بسم الله الرحمن الرحيم‬‎">
              <a:extLst>
                <a:ext uri="{FF2B5EF4-FFF2-40B4-BE49-F238E27FC236}">
                  <a16:creationId xmlns:a16="http://schemas.microsoft.com/office/drawing/2014/main" id="{3FAE56B1-692B-47E9-AE34-D59B21767CC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891554" y="127112"/>
              <a:ext cx="3669927" cy="3615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EE6A690-1936-4762-8DD5-5AF32FD74A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96" b="33122"/>
            <a:stretch/>
          </p:blipFill>
          <p:spPr>
            <a:xfrm>
              <a:off x="0" y="562574"/>
              <a:ext cx="12192000" cy="4693295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A2BF1D-688A-4F2A-B31A-92049F13C3C0}"/>
                </a:ext>
              </a:extLst>
            </p:cNvPr>
            <p:cNvSpPr/>
            <p:nvPr/>
          </p:nvSpPr>
          <p:spPr>
            <a:xfrm>
              <a:off x="7866744" y="377261"/>
              <a:ext cx="2946400" cy="49621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0" name="Picture 2" descr="#Med436 - KSU">
              <a:extLst>
                <a:ext uri="{FF2B5EF4-FFF2-40B4-BE49-F238E27FC236}">
                  <a16:creationId xmlns:a16="http://schemas.microsoft.com/office/drawing/2014/main" id="{15254DAD-A970-4E07-A2C1-F1E82DDCDE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8"/>
            <a:stretch/>
          </p:blipFill>
          <p:spPr bwMode="auto">
            <a:xfrm>
              <a:off x="8308002" y="2103341"/>
              <a:ext cx="1920882" cy="1756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41EC696-5D16-43EC-9F7E-B160D157AA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64" t="11343" r="9894" b="25826"/>
            <a:stretch/>
          </p:blipFill>
          <p:spPr>
            <a:xfrm>
              <a:off x="8379502" y="377261"/>
              <a:ext cx="1835935" cy="1862353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0EC5778F-C414-4724-A697-606B2D872A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398" y="3780381"/>
            <a:ext cx="1564729" cy="138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71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38817"/>
            <a:ext cx="6182032" cy="4351338"/>
          </a:xfrm>
        </p:spPr>
        <p:txBody>
          <a:bodyPr>
            <a:normAutofit/>
          </a:bodyPr>
          <a:lstStyle/>
          <a:p>
            <a:pPr>
              <a:buFont typeface="Courier New" charset="0"/>
              <a:buChar char="o"/>
            </a:pPr>
            <a:r>
              <a:rPr lang="en-US" sz="2400" b="1" u="sng" dirty="0"/>
              <a:t>Opening</a:t>
            </a:r>
            <a:r>
              <a:rPr lang="en-US" sz="2400" b="1" dirty="0"/>
              <a:t>:</a:t>
            </a:r>
            <a:r>
              <a:rPr lang="en-US" sz="2400" b="1" dirty="0">
                <a:solidFill>
                  <a:srgbClr val="92D050"/>
                </a:solidFill>
              </a:rPr>
              <a:t> </a:t>
            </a:r>
            <a:r>
              <a:rPr lang="en-US" sz="1800" dirty="0">
                <a:solidFill>
                  <a:srgbClr val="92D050"/>
                </a:solidFill>
              </a:rPr>
              <a:t>(opens into cecum)</a:t>
            </a:r>
            <a:endParaRPr lang="en-US" sz="1800" b="1" dirty="0">
              <a:solidFill>
                <a:srgbClr val="92D050"/>
              </a:solidFill>
            </a:endParaRPr>
          </a:p>
          <a:p>
            <a:pPr marL="0" indent="0">
              <a:buNone/>
            </a:pPr>
            <a:r>
              <a:rPr lang="en-US" sz="2400" dirty="0"/>
              <a:t>At posteromedial aspect of cecum, 1 inch below ileocecal junction. </a:t>
            </a:r>
          </a:p>
          <a:p>
            <a:pPr>
              <a:buFont typeface="Arial" charset="0"/>
              <a:buChar char="•"/>
            </a:pPr>
            <a:endParaRPr lang="en-US" sz="2400" dirty="0"/>
          </a:p>
          <a:p>
            <a:pPr>
              <a:buFont typeface="Courier New" charset="0"/>
              <a:buChar char="o"/>
            </a:pPr>
            <a:r>
              <a:rPr lang="en-US" sz="2400" b="1" dirty="0">
                <a:solidFill>
                  <a:srgbClr val="C00000"/>
                </a:solidFill>
              </a:rPr>
              <a:t>Positions</a:t>
            </a:r>
            <a:r>
              <a:rPr lang="en-US" sz="2400" b="1" dirty="0"/>
              <a:t>: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Retrocecal</a:t>
            </a:r>
            <a:r>
              <a:rPr lang="en-US" dirty="0"/>
              <a:t> (</a:t>
            </a:r>
            <a:r>
              <a:rPr lang="en-US" u="sng" dirty="0"/>
              <a:t>most</a:t>
            </a:r>
            <a:r>
              <a:rPr lang="en-US" dirty="0"/>
              <a:t> common)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Pelvic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Subcecal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Preilieal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Postileal (</a:t>
            </a:r>
            <a:r>
              <a:rPr lang="en-US" u="sng" dirty="0"/>
              <a:t>least</a:t>
            </a:r>
            <a:r>
              <a:rPr lang="en-US" dirty="0"/>
              <a:t> common)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194" y="3569599"/>
            <a:ext cx="4530213" cy="321424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833717" y="4060723"/>
            <a:ext cx="128016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848465" y="5624054"/>
            <a:ext cx="1005840" cy="4916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848465" y="5225848"/>
            <a:ext cx="1005840" cy="4918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823885" y="4838704"/>
            <a:ext cx="1097280" cy="614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848464" y="4441073"/>
            <a:ext cx="731520" cy="6222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551175" y="5968179"/>
            <a:ext cx="865238" cy="16714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1049001" y="4306092"/>
            <a:ext cx="592393" cy="167581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917859" y="6597035"/>
            <a:ext cx="755854" cy="13765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1164529" y="5943489"/>
            <a:ext cx="545690" cy="14790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1154698" y="4628562"/>
            <a:ext cx="673509" cy="179409"/>
          </a:xfrm>
          <a:prstGeom prst="rect">
            <a:avLst/>
          </a:prstGeom>
          <a:noFill/>
          <a:ln w="28575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193" y="492941"/>
            <a:ext cx="3873909" cy="285292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573730" y="127816"/>
            <a:ext cx="688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Extra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318090" y="3080400"/>
            <a:ext cx="1039760" cy="13474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914401" y="2772697"/>
            <a:ext cx="2179812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9847009" y="1325342"/>
            <a:ext cx="1039760" cy="13474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29F779-B96F-4664-A40A-FAE9CFD77484}"/>
              </a:ext>
            </a:extLst>
          </p:cNvPr>
          <p:cNvSpPr txBox="1"/>
          <p:nvPr/>
        </p:nvSpPr>
        <p:spPr>
          <a:xfrm>
            <a:off x="2365515" y="3401362"/>
            <a:ext cx="5450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92D050"/>
                </a:solidFill>
                <a:latin typeface="+mn-lt"/>
              </a:rPr>
              <a:t>The </a:t>
            </a:r>
            <a:r>
              <a:rPr lang="en-GB" sz="1200" b="1" dirty="0">
                <a:solidFill>
                  <a:srgbClr val="92D050"/>
                </a:solidFill>
                <a:latin typeface="+mn-lt"/>
              </a:rPr>
              <a:t>free end </a:t>
            </a:r>
            <a:r>
              <a:rPr lang="en-GB" sz="1200" dirty="0">
                <a:solidFill>
                  <a:srgbClr val="92D050"/>
                </a:solidFill>
                <a:latin typeface="+mn-lt"/>
              </a:rPr>
              <a:t>is mobile so it moves and we may find it in the following positions: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5FD59B-867E-47D7-933D-D86811A9E871}"/>
              </a:ext>
            </a:extLst>
          </p:cNvPr>
          <p:cNvSpPr txBox="1"/>
          <p:nvPr/>
        </p:nvSpPr>
        <p:spPr>
          <a:xfrm>
            <a:off x="872442" y="5936148"/>
            <a:ext cx="5450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1600" dirty="0">
                <a:solidFill>
                  <a:srgbClr val="92D050"/>
                </a:solidFill>
                <a:latin typeface="+mn-lt"/>
              </a:rPr>
              <a:t>م</a:t>
            </a:r>
            <a:r>
              <a:rPr lang="en-GB" sz="1600" dirty="0" err="1">
                <a:solidFill>
                  <a:srgbClr val="92D050"/>
                </a:solidFill>
                <a:latin typeface="+mn-lt"/>
              </a:rPr>
              <a:t>هم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92D050"/>
                </a:solidFill>
                <a:latin typeface="+mn-lt"/>
              </a:rPr>
              <a:t>نعرفها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92D050"/>
                </a:solidFill>
                <a:latin typeface="+mn-lt"/>
              </a:rPr>
              <a:t>عشان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92D050"/>
                </a:solidFill>
                <a:latin typeface="+mn-lt"/>
              </a:rPr>
              <a:t>اذا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92D050"/>
                </a:solidFill>
                <a:latin typeface="+mn-lt"/>
              </a:rPr>
              <a:t>كان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92D050"/>
                </a:solidFill>
                <a:latin typeface="+mn-lt"/>
              </a:rPr>
              <a:t>عندنا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92D050"/>
                </a:solidFill>
                <a:latin typeface="+mn-lt"/>
              </a:rPr>
              <a:t>التهاب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92D050"/>
                </a:solidFill>
                <a:latin typeface="+mn-lt"/>
              </a:rPr>
              <a:t>في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92D050"/>
                </a:solidFill>
                <a:latin typeface="+mn-lt"/>
              </a:rPr>
              <a:t>الزائدة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92D050"/>
                </a:solidFill>
                <a:latin typeface="+mn-lt"/>
              </a:rPr>
              <a:t>وجئنا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92D050"/>
                </a:solidFill>
                <a:latin typeface="+mn-lt"/>
              </a:rPr>
              <a:t>نبي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92D050"/>
                </a:solidFill>
                <a:latin typeface="+mn-lt"/>
              </a:rPr>
              <a:t>نشيلها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92D050"/>
                </a:solidFill>
                <a:latin typeface="+mn-lt"/>
              </a:rPr>
              <a:t>اول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92D050"/>
                </a:solidFill>
                <a:latin typeface="+mn-lt"/>
              </a:rPr>
              <a:t>شيء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92D050"/>
                </a:solidFill>
                <a:latin typeface="+mn-lt"/>
              </a:rPr>
              <a:t>لازم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92D050"/>
                </a:solidFill>
                <a:latin typeface="+mn-lt"/>
              </a:rPr>
              <a:t>ندورها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92D050"/>
                </a:solidFill>
                <a:latin typeface="+mn-lt"/>
              </a:rPr>
              <a:t>ورى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92D050"/>
                </a:solidFill>
                <a:latin typeface="+mn-lt"/>
              </a:rPr>
              <a:t>السيكم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92D050"/>
                </a:solidFill>
                <a:latin typeface="+mn-lt"/>
              </a:rPr>
              <a:t>اذا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92D050"/>
                </a:solidFill>
                <a:latin typeface="+mn-lt"/>
              </a:rPr>
              <a:t>ما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92D050"/>
                </a:solidFill>
                <a:latin typeface="+mn-lt"/>
              </a:rPr>
              <a:t>لقيناها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92D050"/>
                </a:solidFill>
                <a:latin typeface="+mn-lt"/>
              </a:rPr>
              <a:t>نبدأ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</a:t>
            </a:r>
            <a:r>
              <a:rPr lang="ar-AE" sz="1600" dirty="0">
                <a:solidFill>
                  <a:srgbClr val="92D050"/>
                </a:solidFill>
                <a:latin typeface="+mn-lt"/>
              </a:rPr>
              <a:t>ن</a:t>
            </a:r>
            <a:r>
              <a:rPr lang="en-GB" sz="1600" dirty="0" err="1">
                <a:solidFill>
                  <a:srgbClr val="92D050"/>
                </a:solidFill>
                <a:latin typeface="+mn-lt"/>
              </a:rPr>
              <a:t>دور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92D050"/>
                </a:solidFill>
                <a:latin typeface="+mn-lt"/>
              </a:rPr>
              <a:t>في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92D050"/>
                </a:solidFill>
                <a:latin typeface="+mn-lt"/>
              </a:rPr>
              <a:t>الاماكن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92D050"/>
                </a:solidFill>
                <a:latin typeface="+mn-lt"/>
              </a:rPr>
              <a:t>الثانية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936A4C-B596-490E-88BB-DE0D9BC99D9D}"/>
              </a:ext>
            </a:extLst>
          </p:cNvPr>
          <p:cNvSpPr txBox="1"/>
          <p:nvPr/>
        </p:nvSpPr>
        <p:spPr>
          <a:xfrm>
            <a:off x="2620320" y="4212063"/>
            <a:ext cx="54508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92D050"/>
                </a:solidFill>
                <a:latin typeface="+mn-lt"/>
              </a:rPr>
              <a:t>(may be misdiagnosed with </a:t>
            </a:r>
            <a:r>
              <a:rPr lang="en-GB" sz="1100" dirty="0" err="1">
                <a:solidFill>
                  <a:srgbClr val="92D050"/>
                </a:solidFill>
                <a:latin typeface="+mn-lt"/>
              </a:rPr>
              <a:t>ovavitis</a:t>
            </a:r>
            <a:r>
              <a:rPr lang="en-GB" sz="1100" dirty="0">
                <a:solidFill>
                  <a:srgbClr val="92D050"/>
                </a:solidFill>
                <a:latin typeface="+mn-lt"/>
              </a:rPr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8AD4C8-C6C6-41FB-B97B-E1D80B622354}"/>
              </a:ext>
            </a:extLst>
          </p:cNvPr>
          <p:cNvSpPr txBox="1"/>
          <p:nvPr/>
        </p:nvSpPr>
        <p:spPr>
          <a:xfrm>
            <a:off x="2930152" y="4619562"/>
            <a:ext cx="54508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92D050"/>
                </a:solidFill>
                <a:latin typeface="+mn-lt"/>
              </a:rPr>
              <a:t>(below)</a:t>
            </a:r>
          </a:p>
        </p:txBody>
      </p:sp>
    </p:spTree>
    <p:extLst>
      <p:ext uri="{BB962C8B-B14F-4D97-AF65-F5344CB8AC3E}">
        <p14:creationId xmlns:p14="http://schemas.microsoft.com/office/powerpoint/2010/main" val="337531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Rectum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1335"/>
            <a:ext cx="6523703" cy="4351338"/>
          </a:xfrm>
        </p:spPr>
        <p:txBody>
          <a:bodyPr/>
          <a:lstStyle/>
          <a:p>
            <a:pPr>
              <a:buFont typeface="Courier New" charset="0"/>
              <a:buChar char="o"/>
            </a:pPr>
            <a:r>
              <a:rPr lang="en-US" sz="2400" b="1" dirty="0"/>
              <a:t>Beginning: </a:t>
            </a:r>
            <a:r>
              <a:rPr lang="en-US" sz="2400" dirty="0"/>
              <a:t>as a continuation of sigmoid colon at level of </a:t>
            </a:r>
            <a:r>
              <a:rPr lang="en-US" sz="2400" b="1" dirty="0">
                <a:solidFill>
                  <a:srgbClr val="C00000"/>
                </a:solidFill>
              </a:rPr>
              <a:t>S3 </a:t>
            </a:r>
            <a:r>
              <a:rPr lang="en-US" sz="2400" dirty="0">
                <a:solidFill>
                  <a:srgbClr val="92D050"/>
                </a:solidFill>
              </a:rPr>
              <a:t>in front</a:t>
            </a:r>
            <a:r>
              <a:rPr lang="en-US" sz="2400" dirty="0"/>
              <a:t>.</a:t>
            </a:r>
          </a:p>
          <a:p>
            <a:pPr>
              <a:buFont typeface="Courier New" charset="0"/>
              <a:buChar char="o"/>
            </a:pPr>
            <a:endParaRPr lang="en-US" sz="2400" dirty="0"/>
          </a:p>
          <a:p>
            <a:pPr>
              <a:buFont typeface="Courier New" charset="0"/>
              <a:buChar char="o"/>
            </a:pPr>
            <a:r>
              <a:rPr lang="en-US" sz="2400" b="1" dirty="0"/>
              <a:t>Termination: </a:t>
            </a:r>
            <a:r>
              <a:rPr lang="en-US" sz="2400" dirty="0"/>
              <a:t>continues as anal canal, one inch below &amp; in front of tip of coccyx.                           Its end is dilated to form the </a:t>
            </a:r>
            <a:r>
              <a:rPr lang="en-US" sz="2400" u="sng" dirty="0"/>
              <a:t>rectal ampulla</a:t>
            </a:r>
            <a:r>
              <a:rPr lang="en-US" sz="2400" dirty="0"/>
              <a:t>.</a:t>
            </a:r>
          </a:p>
          <a:p>
            <a:pPr>
              <a:buFont typeface="Courier New" charset="0"/>
              <a:buChar char="o"/>
            </a:pPr>
            <a:endParaRPr lang="en-US" sz="2400" dirty="0"/>
          </a:p>
          <a:p>
            <a:pPr>
              <a:buFont typeface="Courier New" charset="0"/>
              <a:buChar char="o"/>
            </a:pPr>
            <a:r>
              <a:rPr lang="en-US" sz="2400" b="1" dirty="0"/>
              <a:t>Length: </a:t>
            </a:r>
            <a:r>
              <a:rPr lang="en-US" sz="2400" dirty="0"/>
              <a:t>13 cm</a:t>
            </a:r>
            <a:r>
              <a:rPr lang="ar-SA" sz="2400" dirty="0"/>
              <a:t> </a:t>
            </a:r>
            <a:r>
              <a:rPr lang="en-US" sz="2400" dirty="0"/>
              <a:t>(5 inches)</a:t>
            </a:r>
          </a:p>
          <a:p>
            <a:pPr>
              <a:buFont typeface="Courier New" charset="0"/>
              <a:buChar char="o"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" t="3568" r="1824" b="2574"/>
          <a:stretch/>
        </p:blipFill>
        <p:spPr>
          <a:xfrm>
            <a:off x="7777315" y="1541167"/>
            <a:ext cx="3991897" cy="419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89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582" y="365124"/>
            <a:ext cx="10469217" cy="945375"/>
          </a:xfrm>
        </p:spPr>
        <p:txBody>
          <a:bodyPr>
            <a:normAutofit/>
          </a:bodyPr>
          <a:lstStyle/>
          <a:p>
            <a:r>
              <a:rPr lang="en-US" sz="3600" dirty="0"/>
              <a:t>Relations of Rectum in Pelvis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6853" y="1310499"/>
            <a:ext cx="5199172" cy="5170646"/>
          </a:xfrm>
          <a:prstGeom prst="rect">
            <a:avLst/>
          </a:prstGeom>
          <a:noFill/>
          <a:ln w="19050">
            <a:solidFill>
              <a:srgbClr val="C9D1F8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n-lt"/>
              </a:rPr>
              <a:t>Male Pelvis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>
                <a:latin typeface="+mn-lt"/>
              </a:rPr>
              <a:t>Anterior: seminal vesicles, posterior surfaces of urinary bladder &amp; prostate gland* </a:t>
            </a:r>
          </a:p>
          <a:p>
            <a:pPr marL="285750" indent="-285750">
              <a:buFont typeface="Arial" charset="0"/>
              <a:buChar char="•"/>
            </a:pPr>
            <a:endParaRPr lang="en-US" sz="1800" dirty="0">
              <a:latin typeface="+mn-lt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800" dirty="0">
                <a:latin typeface="+mn-lt"/>
              </a:rPr>
              <a:t>Posterior: sacrum, sacral plexus** &amp; coccyx 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>
              <a:latin typeface="+mn-lt"/>
            </a:endParaRPr>
          </a:p>
          <a:p>
            <a:pPr marL="285750" indent="-285750">
              <a:buFont typeface="Arial" charset="0"/>
              <a:buChar char="•"/>
            </a:pPr>
            <a:endParaRPr lang="en-US" sz="1600" dirty="0">
              <a:latin typeface="+mn-lt"/>
            </a:endParaRPr>
          </a:p>
          <a:p>
            <a:pPr marL="285750" indent="-285750">
              <a:buFont typeface="Arial" charset="0"/>
              <a:buChar char="•"/>
            </a:pPr>
            <a:endParaRPr lang="en-US" sz="1600" dirty="0">
              <a:latin typeface="+mn-lt"/>
            </a:endParaRPr>
          </a:p>
          <a:p>
            <a:pPr marL="285750" indent="-285750">
              <a:buFont typeface="Arial" charset="0"/>
              <a:buChar char="•"/>
            </a:pPr>
            <a:endParaRPr lang="en-US" sz="1600" dirty="0">
              <a:latin typeface="+mn-lt"/>
            </a:endParaRPr>
          </a:p>
          <a:p>
            <a:pPr marL="285750" indent="-285750">
              <a:buFont typeface="Arial" charset="0"/>
              <a:buChar char="•"/>
            </a:pPr>
            <a:endParaRPr lang="en-US" sz="1600" dirty="0">
              <a:latin typeface="+mn-lt"/>
            </a:endParaRPr>
          </a:p>
          <a:p>
            <a:pPr marL="285750" indent="-285750">
              <a:buFont typeface="Arial" charset="0"/>
              <a:buChar char="•"/>
            </a:pPr>
            <a:endParaRPr lang="en-US" sz="1600" dirty="0">
              <a:latin typeface="+mn-lt"/>
            </a:endParaRPr>
          </a:p>
          <a:p>
            <a:pPr marL="285750" indent="-285750">
              <a:buFont typeface="Arial" charset="0"/>
              <a:buChar char="•"/>
            </a:pPr>
            <a:endParaRPr lang="en-US" sz="1600" dirty="0">
              <a:latin typeface="+mn-lt"/>
            </a:endParaRPr>
          </a:p>
          <a:p>
            <a:endParaRPr lang="en-US" sz="1600" dirty="0">
              <a:latin typeface="+mn-lt"/>
            </a:endParaRPr>
          </a:p>
          <a:p>
            <a:endParaRPr lang="en-US" sz="1600" dirty="0">
              <a:latin typeface="+mn-lt"/>
            </a:endParaRPr>
          </a:p>
          <a:p>
            <a:endParaRPr lang="en-US" sz="1600" dirty="0">
              <a:latin typeface="+mn-lt"/>
            </a:endParaRPr>
          </a:p>
          <a:p>
            <a:endParaRPr lang="en-US" sz="1600" dirty="0">
              <a:latin typeface="+mn-lt"/>
            </a:endParaRPr>
          </a:p>
          <a:p>
            <a:endParaRPr lang="en-US" sz="1600" dirty="0">
              <a:latin typeface="+mn-lt"/>
            </a:endParaRPr>
          </a:p>
          <a:p>
            <a:endParaRPr lang="en-US" sz="1600" dirty="0">
              <a:latin typeface="+mn-lt"/>
            </a:endParaRPr>
          </a:p>
          <a:p>
            <a:endParaRPr lang="en-US" sz="1600" dirty="0">
              <a:latin typeface="+mn-lt"/>
            </a:endParaRPr>
          </a:p>
          <a:p>
            <a:endParaRPr lang="en-US" sz="1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08241" y="1331086"/>
            <a:ext cx="5009001" cy="5170646"/>
          </a:xfrm>
          <a:prstGeom prst="rect">
            <a:avLst/>
          </a:prstGeom>
          <a:ln w="19050">
            <a:solidFill>
              <a:srgbClr val="C9D1F8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n-lt"/>
              </a:rPr>
              <a:t>Female Pelvis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>
                <a:latin typeface="+mn-lt"/>
              </a:rPr>
              <a:t>Anterior: posterior wall of vagina </a:t>
            </a:r>
          </a:p>
          <a:p>
            <a:pPr marL="285750" indent="-285750">
              <a:buFont typeface="Arial" charset="0"/>
              <a:buChar char="•"/>
            </a:pPr>
            <a:endParaRPr lang="en-US" sz="1800" dirty="0">
              <a:latin typeface="+mn-lt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800" dirty="0">
                <a:latin typeface="+mn-lt"/>
              </a:rPr>
              <a:t>Posterior: sacrum, sacral plexus &amp; coccyx</a:t>
            </a:r>
          </a:p>
          <a:p>
            <a:pPr algn="ctr"/>
            <a:r>
              <a:rPr lang="en-US" sz="1600" dirty="0">
                <a:solidFill>
                  <a:srgbClr val="92D050"/>
                </a:solidFill>
                <a:latin typeface="+mn-lt"/>
              </a:rPr>
              <a:t>(posterior relations are the same in male and female)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>
              <a:latin typeface="+mn-lt"/>
            </a:endParaRPr>
          </a:p>
          <a:p>
            <a:pPr marL="285750" indent="-285750">
              <a:buFont typeface="Arial" charset="0"/>
              <a:buChar char="•"/>
            </a:pPr>
            <a:endParaRPr lang="en-US" sz="1600" dirty="0">
              <a:latin typeface="+mn-lt"/>
            </a:endParaRPr>
          </a:p>
          <a:p>
            <a:pPr marL="285750" indent="-285750">
              <a:buFont typeface="Arial" charset="0"/>
              <a:buChar char="•"/>
            </a:pPr>
            <a:endParaRPr lang="en-US" sz="1600" dirty="0">
              <a:latin typeface="+mn-lt"/>
            </a:endParaRPr>
          </a:p>
          <a:p>
            <a:pPr marL="285750" indent="-285750">
              <a:buFont typeface="Arial" charset="0"/>
              <a:buChar char="•"/>
            </a:pPr>
            <a:endParaRPr lang="en-US" sz="1600" dirty="0">
              <a:latin typeface="+mn-lt"/>
            </a:endParaRPr>
          </a:p>
          <a:p>
            <a:pPr marL="285750" indent="-285750">
              <a:buFont typeface="Arial" charset="0"/>
              <a:buChar char="•"/>
            </a:pPr>
            <a:endParaRPr lang="en-US" sz="1600" dirty="0">
              <a:latin typeface="+mn-lt"/>
            </a:endParaRPr>
          </a:p>
          <a:p>
            <a:pPr marL="285750" indent="-285750">
              <a:buFont typeface="Arial" charset="0"/>
              <a:buChar char="•"/>
            </a:pPr>
            <a:endParaRPr lang="en-US" sz="1600" dirty="0">
              <a:latin typeface="+mn-lt"/>
            </a:endParaRPr>
          </a:p>
          <a:p>
            <a:pPr marL="285750" indent="-285750">
              <a:buFont typeface="Arial" charset="0"/>
              <a:buChar char="•"/>
            </a:pPr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 </a:t>
            </a:r>
          </a:p>
          <a:p>
            <a:endParaRPr lang="en-US" sz="1600" dirty="0">
              <a:solidFill>
                <a:schemeClr val="tx1"/>
              </a:solidFill>
              <a:effectLst/>
              <a:latin typeface="+mn-lt"/>
            </a:endParaRPr>
          </a:p>
          <a:p>
            <a:endParaRPr lang="en-US" sz="1600" dirty="0">
              <a:solidFill>
                <a:schemeClr val="tx1"/>
              </a:solidFill>
              <a:latin typeface="+mn-lt"/>
            </a:endParaRPr>
          </a:p>
          <a:p>
            <a:endParaRPr lang="en-US" sz="1600" dirty="0">
              <a:solidFill>
                <a:schemeClr val="tx1"/>
              </a:solidFill>
              <a:effectLst/>
              <a:latin typeface="+mn-lt"/>
            </a:endParaRPr>
          </a:p>
          <a:p>
            <a:endParaRPr lang="en-US" sz="1600" dirty="0">
              <a:solidFill>
                <a:schemeClr val="tx1"/>
              </a:solidFill>
              <a:latin typeface="+mn-lt"/>
            </a:endParaRPr>
          </a:p>
          <a:p>
            <a:endParaRPr lang="en-US" sz="1600" dirty="0">
              <a:solidFill>
                <a:schemeClr val="tx1"/>
              </a:solidFill>
              <a:latin typeface="+mn-lt"/>
            </a:endParaRPr>
          </a:p>
          <a:p>
            <a:endParaRPr lang="en-US" sz="1600" dirty="0">
              <a:solidFill>
                <a:schemeClr val="tx1"/>
              </a:solidFill>
              <a:effectLst/>
              <a:latin typeface="+mn-lt"/>
            </a:endParaRPr>
          </a:p>
          <a:p>
            <a:endParaRPr lang="en-US" sz="1600" dirty="0"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82" y="2779663"/>
            <a:ext cx="4826862" cy="369164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80141" y="4001825"/>
            <a:ext cx="373626" cy="12485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73380" y="4915129"/>
            <a:ext cx="432620" cy="145616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83496" y="4296008"/>
            <a:ext cx="717755" cy="13547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706405" y="4339165"/>
            <a:ext cx="376084" cy="151311"/>
          </a:xfrm>
          <a:prstGeom prst="rect">
            <a:avLst/>
          </a:prstGeom>
          <a:noFill/>
          <a:ln w="28575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2044907" y="1884712"/>
            <a:ext cx="1489999" cy="983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155286" y="2169851"/>
            <a:ext cx="1376139" cy="1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858730" y="2179683"/>
            <a:ext cx="132588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870982" y="1924966"/>
            <a:ext cx="219456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0D5F4D27-2A39-4E3E-A4E5-B468799E3452}"/>
              </a:ext>
            </a:extLst>
          </p:cNvPr>
          <p:cNvGrpSpPr/>
          <p:nvPr/>
        </p:nvGrpSpPr>
        <p:grpSpPr>
          <a:xfrm>
            <a:off x="6753348" y="2958963"/>
            <a:ext cx="4600451" cy="3351402"/>
            <a:chOff x="6753348" y="2564278"/>
            <a:chExt cx="4765401" cy="374608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4"/>
            <a:stretch/>
          </p:blipFill>
          <p:spPr>
            <a:xfrm>
              <a:off x="6753348" y="2564278"/>
              <a:ext cx="4765401" cy="3746087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0453698" y="4765333"/>
              <a:ext cx="353108" cy="13042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365160" y="5944930"/>
              <a:ext cx="337107" cy="15609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6B2302B-C367-4EB7-B75D-B77731B913D2}"/>
              </a:ext>
            </a:extLst>
          </p:cNvPr>
          <p:cNvSpPr txBox="1"/>
          <p:nvPr/>
        </p:nvSpPr>
        <p:spPr>
          <a:xfrm>
            <a:off x="6407008" y="195565"/>
            <a:ext cx="54114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92D050"/>
                </a:solidFill>
                <a:latin typeface="+mn-lt"/>
              </a:rPr>
              <a:t>* Due to its relation to the rectum, the easiest way to diagnose prostate enlargement is by examining it per rectal.</a:t>
            </a:r>
          </a:p>
          <a:p>
            <a:r>
              <a:rPr lang="en-GB" dirty="0">
                <a:solidFill>
                  <a:srgbClr val="92D050"/>
                </a:solidFill>
                <a:latin typeface="+mn-lt"/>
              </a:rPr>
              <a:t>** Also prostate cancer may spread backwards and press on the sacral plexus causing symptoms of sciatica</a:t>
            </a:r>
          </a:p>
        </p:txBody>
      </p:sp>
    </p:spTree>
    <p:extLst>
      <p:ext uri="{BB962C8B-B14F-4D97-AF65-F5344CB8AC3E}">
        <p14:creationId xmlns:p14="http://schemas.microsoft.com/office/powerpoint/2010/main" val="539564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58010" y="1432193"/>
            <a:ext cx="71555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92D050"/>
                </a:solidFill>
                <a:latin typeface="+mn-lt"/>
              </a:rPr>
              <a:t>GIT is developed from foregut, midgut and hindgut. Each of which has its own blood supply:</a:t>
            </a:r>
          </a:p>
        </p:txBody>
      </p:sp>
      <p:sp>
        <p:nvSpPr>
          <p:cNvPr id="6" name="Rectangle 5"/>
          <p:cNvSpPr/>
          <p:nvPr/>
        </p:nvSpPr>
        <p:spPr>
          <a:xfrm>
            <a:off x="612657" y="4150841"/>
            <a:ext cx="54833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1"/>
            <a:r>
              <a:rPr lang="en-US" altLang="x-none" sz="2800" b="1" dirty="0">
                <a:solidFill>
                  <a:schemeClr val="tx1"/>
                </a:solidFill>
                <a:latin typeface="+mj-lt"/>
              </a:rPr>
              <a:t>Venous</a:t>
            </a:r>
            <a:r>
              <a:rPr lang="en-US" altLang="x-none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x-none" sz="2800" b="1" dirty="0">
                <a:solidFill>
                  <a:schemeClr val="tx1"/>
                </a:solidFill>
                <a:latin typeface="+mj-lt"/>
              </a:rPr>
              <a:t>Drainage</a:t>
            </a:r>
            <a:r>
              <a:rPr lang="en-US" altLang="x-none" sz="2800" dirty="0">
                <a:solidFill>
                  <a:schemeClr val="tx1"/>
                </a:solidFill>
                <a:latin typeface="+mj-lt"/>
              </a:rPr>
              <a:t> Of GIT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2657" y="4872759"/>
            <a:ext cx="7018220" cy="864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The veins of the gut form the tributaries of the portal vein which enters the liver and  drains into the </a:t>
            </a:r>
            <a:r>
              <a:rPr lang="en-US" sz="2000" b="1" dirty="0">
                <a:solidFill>
                  <a:srgbClr val="0070C0"/>
                </a:solidFill>
                <a:latin typeface="+mn-lt"/>
              </a:rPr>
              <a:t>portal circulation.</a:t>
            </a:r>
          </a:p>
        </p:txBody>
      </p:sp>
      <p:pic>
        <p:nvPicPr>
          <p:cNvPr id="8" name="Picture 3" descr="C:\Documents and Settings\Jamila\My Documents\Student Gray\4. Abdomen\F66122-004-f1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"/>
          <a:stretch>
            <a:fillRect/>
          </a:stretch>
        </p:blipFill>
        <p:spPr bwMode="auto">
          <a:xfrm>
            <a:off x="7877689" y="4049471"/>
            <a:ext cx="3580852" cy="271687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436" y="317575"/>
            <a:ext cx="10504242" cy="969774"/>
          </a:xfrm>
        </p:spPr>
        <p:txBody>
          <a:bodyPr>
            <a:normAutofit/>
          </a:bodyPr>
          <a:lstStyle/>
          <a:p>
            <a:pPr rtl="1"/>
            <a:r>
              <a:rPr lang="en-US" sz="2800" dirty="0"/>
              <a:t>Relation Between </a:t>
            </a:r>
            <a:r>
              <a:rPr lang="en-US" sz="2800" b="1" dirty="0"/>
              <a:t>Embryological Origin </a:t>
            </a:r>
            <a:r>
              <a:rPr lang="en-US" sz="2800" dirty="0"/>
              <a:t>of GIT&amp; its </a:t>
            </a:r>
            <a:r>
              <a:rPr lang="en-US" sz="2800" b="1" dirty="0"/>
              <a:t>Arterial Supply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5259AFA-6247-495C-85F7-5A4192F4BB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283958"/>
              </p:ext>
            </p:extLst>
          </p:nvPr>
        </p:nvGraphicFramePr>
        <p:xfrm>
          <a:off x="641569" y="2109807"/>
          <a:ext cx="6989308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5238">
                  <a:extLst>
                    <a:ext uri="{9D8B030D-6E8A-4147-A177-3AD203B41FA5}">
                      <a16:colId xmlns:a16="http://schemas.microsoft.com/office/drawing/2014/main" val="334816046"/>
                    </a:ext>
                  </a:extLst>
                </a:gridCol>
                <a:gridCol w="3785155">
                  <a:extLst>
                    <a:ext uri="{9D8B030D-6E8A-4147-A177-3AD203B41FA5}">
                      <a16:colId xmlns:a16="http://schemas.microsoft.com/office/drawing/2014/main" val="2852417924"/>
                    </a:ext>
                  </a:extLst>
                </a:gridCol>
                <a:gridCol w="2218915">
                  <a:extLst>
                    <a:ext uri="{9D8B030D-6E8A-4147-A177-3AD203B41FA5}">
                      <a16:colId xmlns:a16="http://schemas.microsoft.com/office/drawing/2014/main" val="30259408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92D050"/>
                          </a:solidFill>
                        </a:rPr>
                        <a:t>Foregut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92D050"/>
                          </a:solidFill>
                        </a:rPr>
                        <a:t>from </a:t>
                      </a:r>
                      <a:r>
                        <a:rPr lang="en-GB" sz="1400" dirty="0" err="1">
                          <a:solidFill>
                            <a:srgbClr val="92D050"/>
                          </a:solidFill>
                        </a:rPr>
                        <a:t>esophagus</a:t>
                      </a:r>
                      <a:r>
                        <a:rPr lang="en-GB" sz="1400" dirty="0">
                          <a:solidFill>
                            <a:srgbClr val="92D050"/>
                          </a:solidFill>
                        </a:rPr>
                        <a:t> </a:t>
                      </a:r>
                      <a:r>
                        <a:rPr lang="en-GB" sz="1400" dirty="0">
                          <a:solidFill>
                            <a:srgbClr val="92D050"/>
                          </a:solidFill>
                          <a:sym typeface="Wingdings" panose="05000000000000000000" pitchFamily="2" charset="2"/>
                        </a:rPr>
                        <a:t> </a:t>
                      </a:r>
                    </a:p>
                    <a:p>
                      <a:r>
                        <a:rPr lang="en-GB" sz="1400" dirty="0">
                          <a:solidFill>
                            <a:srgbClr val="92D050"/>
                          </a:solidFill>
                          <a:sym typeface="Wingdings" panose="05000000000000000000" pitchFamily="2" charset="2"/>
                        </a:rPr>
                        <a:t>proximal duodenum at major duodenal papilla</a:t>
                      </a:r>
                      <a:endParaRPr lang="en-GB" sz="1400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92D050"/>
                          </a:solidFill>
                        </a:rPr>
                        <a:t>Celiac trunk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063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92D050"/>
                          </a:solidFill>
                        </a:rPr>
                        <a:t>Midgut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92D050"/>
                          </a:solidFill>
                        </a:rPr>
                        <a:t>from distal duodenum after opening </a:t>
                      </a:r>
                      <a:r>
                        <a:rPr lang="en-GB" sz="1400" dirty="0">
                          <a:solidFill>
                            <a:srgbClr val="92D050"/>
                          </a:solidFill>
                          <a:sym typeface="Wingdings" panose="05000000000000000000" pitchFamily="2" charset="2"/>
                        </a:rPr>
                        <a:t> </a:t>
                      </a:r>
                    </a:p>
                    <a:p>
                      <a:r>
                        <a:rPr lang="en-GB" sz="1400" dirty="0">
                          <a:solidFill>
                            <a:srgbClr val="92D050"/>
                          </a:solidFill>
                          <a:sym typeface="Wingdings" panose="05000000000000000000" pitchFamily="2" charset="2"/>
                        </a:rPr>
                        <a:t>right 2/3 of transvers colon</a:t>
                      </a:r>
                      <a:endParaRPr lang="en-GB" sz="1400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92D050"/>
                          </a:solidFill>
                        </a:rPr>
                        <a:t>Superior mesenteric artery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651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92D050"/>
                          </a:solidFill>
                        </a:rPr>
                        <a:t>Hindgut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92D050"/>
                          </a:solidFill>
                        </a:rPr>
                        <a:t>from left 1/3 of transvers colon </a:t>
                      </a:r>
                      <a:r>
                        <a:rPr lang="en-GB" sz="1400" dirty="0">
                          <a:solidFill>
                            <a:srgbClr val="92D050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</a:p>
                    <a:p>
                      <a:r>
                        <a:rPr lang="en-GB" sz="1400" dirty="0">
                          <a:solidFill>
                            <a:srgbClr val="92D050"/>
                          </a:solidFill>
                          <a:sym typeface="Wingdings" panose="05000000000000000000" pitchFamily="2" charset="2"/>
                        </a:rPr>
                        <a:t> anal canal</a:t>
                      </a:r>
                      <a:endParaRPr lang="en-GB" sz="1400" dirty="0">
                        <a:solidFill>
                          <a:srgbClr val="92D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92D050"/>
                          </a:solidFill>
                        </a:rPr>
                        <a:t>Inferior mesenteric artery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639897"/>
                  </a:ext>
                </a:extLst>
              </a:tr>
            </a:tbl>
          </a:graphicData>
        </a:graphic>
      </p:graphicFrame>
      <p:sp>
        <p:nvSpPr>
          <p:cNvPr id="10" name="Oval 9">
            <a:extLst>
              <a:ext uri="{FF2B5EF4-FFF2-40B4-BE49-F238E27FC236}">
                <a16:creationId xmlns:a16="http://schemas.microsoft.com/office/drawing/2014/main" id="{F8F0A547-C66C-4604-B7EA-D226307AD17D}"/>
              </a:ext>
            </a:extLst>
          </p:cNvPr>
          <p:cNvSpPr/>
          <p:nvPr/>
        </p:nvSpPr>
        <p:spPr>
          <a:xfrm>
            <a:off x="1351722" y="2186890"/>
            <a:ext cx="149087" cy="168965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7D2C1CF-9E68-4B4C-8423-0203C3BA07B7}"/>
              </a:ext>
            </a:extLst>
          </p:cNvPr>
          <p:cNvSpPr/>
          <p:nvPr/>
        </p:nvSpPr>
        <p:spPr>
          <a:xfrm>
            <a:off x="1351722" y="2733037"/>
            <a:ext cx="149087" cy="168965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084A83C-804E-4E3E-AFBC-CEBAFE520FF6}"/>
              </a:ext>
            </a:extLst>
          </p:cNvPr>
          <p:cNvSpPr/>
          <p:nvPr/>
        </p:nvSpPr>
        <p:spPr>
          <a:xfrm>
            <a:off x="1351721" y="3235166"/>
            <a:ext cx="149087" cy="168965"/>
          </a:xfrm>
          <a:prstGeom prst="ellipse">
            <a:avLst/>
          </a:prstGeom>
          <a:solidFill>
            <a:srgbClr val="FF99CC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C52D008-8C74-4F3A-8483-3DEBD55884B1}"/>
              </a:ext>
            </a:extLst>
          </p:cNvPr>
          <p:cNvGrpSpPr/>
          <p:nvPr/>
        </p:nvGrpSpPr>
        <p:grpSpPr>
          <a:xfrm>
            <a:off x="7754088" y="1077720"/>
            <a:ext cx="4382322" cy="2840221"/>
            <a:chOff x="7714435" y="978329"/>
            <a:chExt cx="4382322" cy="2840221"/>
          </a:xfrm>
        </p:grpSpPr>
        <p:pic>
          <p:nvPicPr>
            <p:cNvPr id="4" name="Picture 4" descr="C:\Documents and Settings\Jamila\My Documents\Student Gray\4. Abdomen\F66122-004-f096.jpg"/>
            <p:cNvPicPr>
              <a:picLocks noChangeAspect="1" noChangeArrowheads="1"/>
            </p:cNvPicPr>
            <p:nvPr/>
          </p:nvPicPr>
          <p:blipFill>
            <a:blip r:embed="rId3">
              <a:lum bright="10000" contras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92"/>
            <a:stretch>
              <a:fillRect/>
            </a:stretch>
          </p:blipFill>
          <p:spPr bwMode="auto">
            <a:xfrm>
              <a:off x="7714435" y="1010022"/>
              <a:ext cx="4382322" cy="280852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AB150F2-5E22-4C20-AF5A-A46A1454B120}"/>
                </a:ext>
              </a:extLst>
            </p:cNvPr>
            <p:cNvSpPr/>
            <p:nvPr/>
          </p:nvSpPr>
          <p:spPr>
            <a:xfrm>
              <a:off x="8324695" y="1530626"/>
              <a:ext cx="501253" cy="129209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8922435-5997-4912-A74E-70168CE391EA}"/>
                </a:ext>
              </a:extLst>
            </p:cNvPr>
            <p:cNvSpPr/>
            <p:nvPr/>
          </p:nvSpPr>
          <p:spPr>
            <a:xfrm>
              <a:off x="8324694" y="2355855"/>
              <a:ext cx="501253" cy="129209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C3A3761-792C-403A-8092-FA27E9210F4A}"/>
                </a:ext>
              </a:extLst>
            </p:cNvPr>
            <p:cNvSpPr/>
            <p:nvPr/>
          </p:nvSpPr>
          <p:spPr>
            <a:xfrm>
              <a:off x="8324694" y="3190439"/>
              <a:ext cx="501253" cy="129209"/>
            </a:xfrm>
            <a:prstGeom prst="rect">
              <a:avLst/>
            </a:prstGeom>
            <a:noFill/>
            <a:ln w="28575">
              <a:solidFill>
                <a:srgbClr val="FF99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0C1C70-BDC7-46EA-A345-E66D24E678B6}"/>
                </a:ext>
              </a:extLst>
            </p:cNvPr>
            <p:cNvSpPr/>
            <p:nvPr/>
          </p:nvSpPr>
          <p:spPr>
            <a:xfrm>
              <a:off x="10433050" y="1118434"/>
              <a:ext cx="629202" cy="124579"/>
            </a:xfrm>
            <a:prstGeom prst="rect">
              <a:avLst/>
            </a:prstGeom>
            <a:no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59C588D-B8EF-4111-A87C-D9AE54FEEE6F}"/>
                </a:ext>
              </a:extLst>
            </p:cNvPr>
            <p:cNvSpPr/>
            <p:nvPr/>
          </p:nvSpPr>
          <p:spPr>
            <a:xfrm>
              <a:off x="10087454" y="978329"/>
              <a:ext cx="1296826" cy="103814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3CCFC87-CC7F-4024-AA48-D5034CE8A300}"/>
                </a:ext>
              </a:extLst>
            </p:cNvPr>
            <p:cNvSpPr/>
            <p:nvPr/>
          </p:nvSpPr>
          <p:spPr>
            <a:xfrm>
              <a:off x="10206038" y="3664287"/>
              <a:ext cx="1212850" cy="114196"/>
            </a:xfrm>
            <a:prstGeom prst="rect">
              <a:avLst/>
            </a:prstGeom>
            <a:noFill/>
            <a:ln w="28575">
              <a:solidFill>
                <a:srgbClr val="FF99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70218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B08D384-D478-4B3D-9AD6-D7F40101FED1}"/>
              </a:ext>
            </a:extLst>
          </p:cNvPr>
          <p:cNvGrpSpPr/>
          <p:nvPr/>
        </p:nvGrpSpPr>
        <p:grpSpPr>
          <a:xfrm>
            <a:off x="7952752" y="147105"/>
            <a:ext cx="3943351" cy="3156858"/>
            <a:chOff x="7952752" y="147105"/>
            <a:chExt cx="3943351" cy="3156858"/>
          </a:xfrm>
        </p:grpSpPr>
        <p:pic>
          <p:nvPicPr>
            <p:cNvPr id="4" name="Picture 2" descr="C:\Documents and Settings\Jamila\My Documents\Student Gray\4. Abdomen\F66122-004-f136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10"/>
            <a:stretch>
              <a:fillRect/>
            </a:stretch>
          </p:blipFill>
          <p:spPr>
            <a:xfrm>
              <a:off x="7952752" y="147105"/>
              <a:ext cx="3943351" cy="3156858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9DCA29F-3693-46EA-9376-6B8251FCBF38}"/>
                </a:ext>
              </a:extLst>
            </p:cNvPr>
            <p:cNvSpPr/>
            <p:nvPr/>
          </p:nvSpPr>
          <p:spPr>
            <a:xfrm>
              <a:off x="10983767" y="1269336"/>
              <a:ext cx="596742" cy="110731"/>
            </a:xfrm>
            <a:prstGeom prst="rect">
              <a:avLst/>
            </a:prstGeom>
            <a:no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DFF2683-377C-4C5F-AE95-CAE3D9FB8780}"/>
                </a:ext>
              </a:extLst>
            </p:cNvPr>
            <p:cNvSpPr/>
            <p:nvPr/>
          </p:nvSpPr>
          <p:spPr>
            <a:xfrm>
              <a:off x="10996453" y="1014044"/>
              <a:ext cx="899649" cy="110731"/>
            </a:xfrm>
            <a:prstGeom prst="rect">
              <a:avLst/>
            </a:prstGeom>
            <a:no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63C80E-15FB-4AA1-8D4D-86E61AF96A79}"/>
                </a:ext>
              </a:extLst>
            </p:cNvPr>
            <p:cNvSpPr/>
            <p:nvPr/>
          </p:nvSpPr>
          <p:spPr>
            <a:xfrm>
              <a:off x="7956972" y="1701455"/>
              <a:ext cx="907628" cy="118878"/>
            </a:xfrm>
            <a:prstGeom prst="rect">
              <a:avLst/>
            </a:prstGeom>
            <a:no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491" y="394207"/>
            <a:ext cx="10515600" cy="877162"/>
          </a:xfrm>
        </p:spPr>
        <p:txBody>
          <a:bodyPr>
            <a:normAutofit/>
          </a:bodyPr>
          <a:lstStyle/>
          <a:p>
            <a:pPr rtl="1"/>
            <a:r>
              <a:rPr lang="en-US" sz="2800" b="1" dirty="0"/>
              <a:t>Lymph</a:t>
            </a:r>
            <a:r>
              <a:rPr lang="en-US" sz="2800" dirty="0"/>
              <a:t> Drainage of GIT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988" y="1269336"/>
            <a:ext cx="6976325" cy="1180084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sz="2000" dirty="0"/>
              <a:t>The lymph vessels follow the arteries.</a:t>
            </a:r>
          </a:p>
          <a:p>
            <a:pPr>
              <a:lnSpc>
                <a:spcPct val="80000"/>
              </a:lnSpc>
              <a:defRPr/>
            </a:pPr>
            <a:r>
              <a:rPr lang="en-US" sz="2000" dirty="0"/>
              <a:t>Ultimately, all the lymph is collected at the</a:t>
            </a:r>
            <a:r>
              <a:rPr lang="ar-SA" sz="2000" dirty="0"/>
              <a:t> </a:t>
            </a:r>
            <a:r>
              <a:rPr lang="en-US" sz="2000" b="1" dirty="0" err="1"/>
              <a:t>Preaortic</a:t>
            </a:r>
            <a:r>
              <a:rPr lang="en-US" sz="2000" b="1" dirty="0"/>
              <a:t> lymph nodes </a:t>
            </a:r>
            <a:r>
              <a:rPr lang="en-US" sz="2000" dirty="0"/>
              <a:t>(Superior &amp; Inferior mesenteric).</a:t>
            </a:r>
          </a:p>
          <a:p>
            <a: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16792" y="2780743"/>
            <a:ext cx="80265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en-US" sz="2800" dirty="0">
                <a:solidFill>
                  <a:schemeClr val="tx1"/>
                </a:solidFill>
                <a:latin typeface="+mj-lt"/>
              </a:rPr>
              <a:t>Relation Between 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Embryological Origin 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&amp; 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Nerve Supply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3015" y="3526028"/>
            <a:ext cx="7011822" cy="646331"/>
          </a:xfrm>
          <a:prstGeom prst="rect">
            <a:avLst/>
          </a:prstGeom>
          <a:solidFill>
            <a:srgbClr val="FFEDC9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u="sng" dirty="0">
                <a:solidFill>
                  <a:schemeClr val="tx1"/>
                </a:solidFill>
                <a:latin typeface="+mn-lt"/>
              </a:rPr>
              <a:t>Origin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: </a:t>
            </a:r>
            <a:r>
              <a:rPr lang="en-US" sz="1800" b="1" dirty="0">
                <a:solidFill>
                  <a:schemeClr val="tx1"/>
                </a:solidFill>
                <a:latin typeface="+mn-lt"/>
              </a:rPr>
              <a:t>Midgut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(endoderm)</a:t>
            </a:r>
          </a:p>
          <a:p>
            <a:pPr>
              <a:defRPr/>
            </a:pPr>
            <a:r>
              <a:rPr lang="en-US" sz="1800" u="sng" dirty="0">
                <a:solidFill>
                  <a:schemeClr val="tx1"/>
                </a:solidFill>
                <a:latin typeface="+mn-lt"/>
              </a:rPr>
              <a:t>Nerve supply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: (Autonomic): Sympathetic (</a:t>
            </a:r>
            <a:r>
              <a:rPr lang="en-US" sz="1800" dirty="0">
                <a:solidFill>
                  <a:srgbClr val="92D050"/>
                </a:solidFill>
                <a:latin typeface="+mn-lt"/>
              </a:rPr>
              <a:t>celiac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) + 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Vagus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4F329C3-C3E9-4B43-A07B-D7E74AA64C84}"/>
              </a:ext>
            </a:extLst>
          </p:cNvPr>
          <p:cNvSpPr/>
          <p:nvPr/>
        </p:nvSpPr>
        <p:spPr>
          <a:xfrm>
            <a:off x="583015" y="4521509"/>
            <a:ext cx="7011822" cy="646331"/>
          </a:xfrm>
          <a:prstGeom prst="rect">
            <a:avLst/>
          </a:prstGeom>
          <a:solidFill>
            <a:srgbClr val="FFEDC9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800" u="sng" dirty="0">
                <a:solidFill>
                  <a:prstClr val="black"/>
                </a:solidFill>
                <a:latin typeface="+mn-lt"/>
              </a:rPr>
              <a:t>Origin</a:t>
            </a:r>
            <a:r>
              <a:rPr lang="en-US" sz="1800" dirty="0">
                <a:solidFill>
                  <a:prstClr val="black"/>
                </a:solidFill>
                <a:latin typeface="+mn-lt"/>
              </a:rPr>
              <a:t>: </a:t>
            </a:r>
            <a:r>
              <a:rPr lang="en-US" sz="1800" b="1" dirty="0">
                <a:solidFill>
                  <a:prstClr val="black"/>
                </a:solidFill>
                <a:latin typeface="+mn-lt"/>
              </a:rPr>
              <a:t>Hindgut</a:t>
            </a:r>
            <a:r>
              <a:rPr lang="en-US" sz="1800" dirty="0">
                <a:solidFill>
                  <a:prstClr val="black"/>
                </a:solidFill>
                <a:latin typeface="+mn-lt"/>
              </a:rPr>
              <a:t> (endoderm)</a:t>
            </a:r>
          </a:p>
          <a:p>
            <a:pPr lvl="0">
              <a:defRPr/>
            </a:pPr>
            <a:r>
              <a:rPr lang="en-US" sz="1800" u="sng" dirty="0">
                <a:solidFill>
                  <a:prstClr val="black"/>
                </a:solidFill>
                <a:latin typeface="+mn-lt"/>
              </a:rPr>
              <a:t>Nerve supply</a:t>
            </a:r>
            <a:r>
              <a:rPr lang="en-US" sz="1800" dirty="0">
                <a:solidFill>
                  <a:prstClr val="black"/>
                </a:solidFill>
                <a:latin typeface="+mn-lt"/>
              </a:rPr>
              <a:t>: (Autonomic):  Sympathetic +</a:t>
            </a:r>
            <a:r>
              <a:rPr lang="en-US" sz="1800" dirty="0">
                <a:solidFill>
                  <a:srgbClr val="F14124"/>
                </a:solidFill>
                <a:latin typeface="+mn-lt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pelvic splanchnic nerves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54D66F2-0A09-478C-8B14-BCC4AE1D6D60}"/>
              </a:ext>
            </a:extLst>
          </p:cNvPr>
          <p:cNvSpPr/>
          <p:nvPr/>
        </p:nvSpPr>
        <p:spPr>
          <a:xfrm>
            <a:off x="583015" y="5511592"/>
            <a:ext cx="7047319" cy="646331"/>
          </a:xfrm>
          <a:prstGeom prst="rect">
            <a:avLst/>
          </a:prstGeom>
          <a:solidFill>
            <a:srgbClr val="FFEDC9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800" u="sng" dirty="0">
                <a:solidFill>
                  <a:prstClr val="black"/>
                </a:solidFill>
                <a:latin typeface="+mn-lt"/>
              </a:rPr>
              <a:t>Origin</a:t>
            </a:r>
            <a:r>
              <a:rPr lang="en-US" sz="1800" dirty="0">
                <a:solidFill>
                  <a:prstClr val="black"/>
                </a:solidFill>
                <a:latin typeface="+mn-lt"/>
              </a:rPr>
              <a:t>: </a:t>
            </a:r>
            <a:r>
              <a:rPr lang="en-US" sz="1800" b="1" dirty="0">
                <a:solidFill>
                  <a:prstClr val="black"/>
                </a:solidFill>
                <a:latin typeface="+mn-lt"/>
              </a:rPr>
              <a:t>ectoderm</a:t>
            </a:r>
            <a:r>
              <a:rPr lang="en-US" sz="1800" dirty="0">
                <a:solidFill>
                  <a:prstClr val="black"/>
                </a:solidFill>
                <a:latin typeface="+mn-lt"/>
              </a:rPr>
              <a:t> (lower 1/3 of anal canal)</a:t>
            </a:r>
          </a:p>
          <a:p>
            <a:pPr lvl="0">
              <a:defRPr/>
            </a:pPr>
            <a:r>
              <a:rPr lang="en-US" sz="1800" u="sng" dirty="0">
                <a:solidFill>
                  <a:prstClr val="black"/>
                </a:solidFill>
                <a:latin typeface="+mn-lt"/>
              </a:rPr>
              <a:t>Nerve Supply</a:t>
            </a:r>
            <a:r>
              <a:rPr lang="en-US" sz="1800" dirty="0">
                <a:solidFill>
                  <a:prstClr val="black"/>
                </a:solidFill>
                <a:latin typeface="+mn-lt"/>
              </a:rPr>
              <a:t>: </a:t>
            </a:r>
            <a:r>
              <a:rPr lang="en-US" sz="1800" b="1" dirty="0">
                <a:solidFill>
                  <a:prstClr val="black"/>
                </a:solidFill>
                <a:latin typeface="+mn-lt"/>
              </a:rPr>
              <a:t>Somatic</a:t>
            </a:r>
            <a:r>
              <a:rPr lang="en-US" sz="1800" dirty="0">
                <a:solidFill>
                  <a:prstClr val="black"/>
                </a:solidFill>
                <a:latin typeface="+mn-lt"/>
              </a:rPr>
              <a:t> (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inferior rectal</a:t>
            </a:r>
            <a:r>
              <a:rPr lang="en-US" sz="1800" dirty="0">
                <a:solidFill>
                  <a:prstClr val="black"/>
                </a:solidFill>
                <a:latin typeface="+mn-lt"/>
              </a:rPr>
              <a:t>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C945BFC-7CCA-4326-AE62-CF586D36F9FD}"/>
              </a:ext>
            </a:extLst>
          </p:cNvPr>
          <p:cNvGrpSpPr/>
          <p:nvPr/>
        </p:nvGrpSpPr>
        <p:grpSpPr>
          <a:xfrm>
            <a:off x="8244351" y="3448524"/>
            <a:ext cx="3651751" cy="1849033"/>
            <a:chOff x="8181474" y="3391916"/>
            <a:chExt cx="3714628" cy="3222714"/>
          </a:xfrm>
        </p:grpSpPr>
        <p:pic>
          <p:nvPicPr>
            <p:cNvPr id="10" name="Picture 7" descr="C:\Documents and Settings\Jamila\My Documents\Student Gray\4. Abdomen\F66122-004-f11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38"/>
            <a:stretch>
              <a:fillRect/>
            </a:stretch>
          </p:blipFill>
          <p:spPr bwMode="auto">
            <a:xfrm>
              <a:off x="8181474" y="3391916"/>
              <a:ext cx="3714628" cy="3222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DF9FF66-EB81-4B43-A854-F0F8C2320345}"/>
                </a:ext>
              </a:extLst>
            </p:cNvPr>
            <p:cNvSpPr/>
            <p:nvPr/>
          </p:nvSpPr>
          <p:spPr>
            <a:xfrm>
              <a:off x="10983767" y="5837253"/>
              <a:ext cx="907628" cy="118878"/>
            </a:xfrm>
            <a:prstGeom prst="rect">
              <a:avLst/>
            </a:prstGeom>
            <a:noFill/>
            <a:ln w="28575">
              <a:solidFill>
                <a:srgbClr val="FFD4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52D4F4A-CEE7-402B-A215-12BFDC9C2BD2}"/>
              </a:ext>
            </a:extLst>
          </p:cNvPr>
          <p:cNvSpPr txBox="1"/>
          <p:nvPr/>
        </p:nvSpPr>
        <p:spPr>
          <a:xfrm>
            <a:off x="4000068" y="700077"/>
            <a:ext cx="2090637" cy="338554"/>
          </a:xfrm>
          <a:prstGeom prst="rect">
            <a:avLst/>
          </a:prstGeom>
          <a:noFill/>
          <a:ln w="38100">
            <a:solidFill>
              <a:srgbClr val="ECB2D9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+mn-lt"/>
              </a:rPr>
              <a:t>Only on the girls’ slides</a:t>
            </a:r>
            <a:endParaRPr lang="en-GB" sz="1600" i="1" dirty="0">
              <a:latin typeface="+mn-lt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C2FDDD8-D5C8-4D65-942B-0AE26331B0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633"/>
          <a:stretch/>
        </p:blipFill>
        <p:spPr>
          <a:xfrm>
            <a:off x="7670650" y="5297557"/>
            <a:ext cx="4507553" cy="1426571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1AD98A11-51EE-430C-A24D-C97602E6D482}"/>
              </a:ext>
            </a:extLst>
          </p:cNvPr>
          <p:cNvSpPr/>
          <p:nvPr/>
        </p:nvSpPr>
        <p:spPr>
          <a:xfrm>
            <a:off x="3250096" y="3635286"/>
            <a:ext cx="149087" cy="16896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C1B1AE2-CE38-4230-9B79-1FD4118EEE68}"/>
              </a:ext>
            </a:extLst>
          </p:cNvPr>
          <p:cNvSpPr/>
          <p:nvPr/>
        </p:nvSpPr>
        <p:spPr>
          <a:xfrm>
            <a:off x="4621696" y="5608542"/>
            <a:ext cx="149087" cy="168965"/>
          </a:xfrm>
          <a:prstGeom prst="ellipse">
            <a:avLst/>
          </a:prstGeom>
          <a:solidFill>
            <a:srgbClr val="82400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982378C-783A-4ED5-ACCE-6BB3159DBD16}"/>
              </a:ext>
            </a:extLst>
          </p:cNvPr>
          <p:cNvSpPr/>
          <p:nvPr/>
        </p:nvSpPr>
        <p:spPr>
          <a:xfrm>
            <a:off x="3324639" y="4643196"/>
            <a:ext cx="149087" cy="16896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480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1766372-8AC4-4345-A6D1-8337D3BE02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236662"/>
              </p:ext>
            </p:extLst>
          </p:nvPr>
        </p:nvGraphicFramePr>
        <p:xfrm>
          <a:off x="0" y="1"/>
          <a:ext cx="12192000" cy="68580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00076713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41088279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9329660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69493205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83705122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671932614"/>
                    </a:ext>
                  </a:extLst>
                </a:gridCol>
              </a:tblGrid>
              <a:tr h="1387011">
                <a:tc>
                  <a:txBody>
                    <a:bodyPr/>
                    <a:lstStyle/>
                    <a:p>
                      <a:r>
                        <a:rPr lang="en-US" dirty="0"/>
                        <a:t>Peritoneal Covering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CECUM – ASCENDING &amp; DESCENDING COLONS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Transverse Colon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APPENDIX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Rectum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Venous, lymph, nerve supply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6544649"/>
                  </a:ext>
                </a:extLst>
              </a:tr>
              <a:tr h="547098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PARTS  with MESENTERY: </a:t>
                      </a:r>
                    </a:p>
                    <a:p>
                      <a:r>
                        <a:rPr lang="en-US" dirty="0"/>
                        <a:t>1. Transverse colon 2. Sigmoid colon </a:t>
                      </a:r>
                    </a:p>
                    <a:p>
                      <a:r>
                        <a:rPr lang="en-US" dirty="0"/>
                        <a:t>3. Appendix </a:t>
                      </a:r>
                    </a:p>
                    <a:p>
                      <a:r>
                        <a:rPr lang="en-US" dirty="0"/>
                        <a:t>4. Cecum </a:t>
                      </a:r>
                      <a:r>
                        <a:rPr lang="en-US" dirty="0" err="1">
                          <a:solidFill>
                            <a:schemeClr val="accent1"/>
                          </a:solidFill>
                        </a:rPr>
                        <a:t>RETROPERITONEALPARTS</a:t>
                      </a:r>
                      <a:r>
                        <a:rPr lang="en-US" dirty="0"/>
                        <a:t>: </a:t>
                      </a:r>
                    </a:p>
                    <a:p>
                      <a:r>
                        <a:rPr lang="en-US" dirty="0"/>
                        <a:t>1. Ascending colon 2. Descending colon</a:t>
                      </a:r>
                    </a:p>
                    <a:p>
                      <a:r>
                        <a:rPr lang="en-US" dirty="0"/>
                        <a:t> 3. Upper 2/3 of rectum </a:t>
                      </a:r>
                    </a:p>
                    <a:p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PARTS DEVOID OF PERITONEAL COVERING: </a:t>
                      </a:r>
                    </a:p>
                    <a:p>
                      <a:r>
                        <a:rPr lang="en-US" dirty="0"/>
                        <a:t>1. Lower 1/3 of rectum </a:t>
                      </a:r>
                    </a:p>
                    <a:p>
                      <a:r>
                        <a:rPr lang="en-US" dirty="0"/>
                        <a:t>2. Anal canal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Anterior  Relations:</a:t>
                      </a:r>
                    </a:p>
                    <a:p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-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Greater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omentum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-Coils of small intestine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-Anterior abdominal wall</a:t>
                      </a:r>
                    </a:p>
                    <a:p>
                      <a:r>
                        <a:rPr lang="en-US" sz="1800" dirty="0">
                          <a:solidFill>
                            <a:schemeClr val="accent1"/>
                          </a:solidFill>
                        </a:rPr>
                        <a:t>Posterior Relations:</a:t>
                      </a:r>
                    </a:p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Cecum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: 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Psoas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major 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2.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Iliacus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Ascending colon: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Iliacus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2.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Quadratus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lumborum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3. Right kidney.</a:t>
                      </a:r>
                    </a:p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Descending colon: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1. Left kidney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2.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Quadratus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lumborum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3.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Iliacus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COLIC FLEXURES:</a:t>
                      </a: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1-Hepatic flexure </a:t>
                      </a: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2-Splenic flexure: higher + more acute angle </a:t>
                      </a:r>
                    </a:p>
                    <a:p>
                      <a:r>
                        <a:rPr lang="en-US" sz="1600" b="1" dirty="0">
                          <a:solidFill>
                            <a:schemeClr val="accent1"/>
                          </a:solidFill>
                        </a:rPr>
                        <a:t>Relations:</a:t>
                      </a:r>
                    </a:p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Anterior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:  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-greater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omentum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, -anterior abdominal wall.</a:t>
                      </a:r>
                    </a:p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Posterior: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-2nd part of duodenum , -pancreas &amp; -superior mesenteric vessels.</a:t>
                      </a:r>
                    </a:p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Superior: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-liver, - gall bladder, -stomach</a:t>
                      </a:r>
                    </a:p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Inferior: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-coils of small intestine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1"/>
                          </a:solidFill>
                        </a:rPr>
                        <a:t>Surface anatomy</a:t>
                      </a:r>
                      <a:r>
                        <a:rPr lang="en-US" dirty="0"/>
                        <a:t>:   the base of appendix is marked by </a:t>
                      </a:r>
                      <a:r>
                        <a:rPr lang="en-US" dirty="0" err="1">
                          <a:solidFill>
                            <a:srgbClr val="C00000"/>
                          </a:solidFill>
                        </a:rPr>
                        <a:t>Mc’Burney’spoint</a:t>
                      </a:r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.</a:t>
                      </a:r>
                    </a:p>
                    <a:p>
                      <a:r>
                        <a:rPr lang="en-US" b="1" dirty="0">
                          <a:solidFill>
                            <a:schemeClr val="accent1"/>
                          </a:solidFill>
                        </a:rPr>
                        <a:t>Opening</a:t>
                      </a:r>
                      <a:r>
                        <a:rPr lang="en-US" dirty="0"/>
                        <a:t>:At </a:t>
                      </a:r>
                      <a:r>
                        <a:rPr lang="en-US" dirty="0" err="1"/>
                        <a:t>posteromedial</a:t>
                      </a:r>
                      <a:r>
                        <a:rPr lang="en-US" dirty="0"/>
                        <a:t> aspect  of cecum. </a:t>
                      </a:r>
                      <a:r>
                        <a:rPr lang="en-US" b="1" dirty="0">
                          <a:solidFill>
                            <a:schemeClr val="accent1"/>
                          </a:solidFill>
                        </a:rPr>
                        <a:t>Positions</a:t>
                      </a:r>
                      <a:r>
                        <a:rPr lang="en-US" dirty="0"/>
                        <a:t>: </a:t>
                      </a:r>
                      <a:r>
                        <a:rPr lang="en-US" dirty="0" err="1"/>
                        <a:t>1.Retrocecal</a:t>
                      </a:r>
                      <a:r>
                        <a:rPr lang="en-US" dirty="0"/>
                        <a:t>  </a:t>
                      </a:r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most common</a:t>
                      </a:r>
                    </a:p>
                    <a:p>
                      <a:r>
                        <a:rPr lang="en-US" dirty="0"/>
                        <a:t> 2.Pelvic </a:t>
                      </a:r>
                    </a:p>
                    <a:p>
                      <a:r>
                        <a:rPr lang="en-US" dirty="0" err="1"/>
                        <a:t>3.Subcecal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4.Preilieal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5.Postileal</a:t>
                      </a:r>
                      <a:r>
                        <a:rPr lang="en-US" dirty="0"/>
                        <a:t>: </a:t>
                      </a:r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least common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accent1"/>
                          </a:solidFill>
                        </a:rPr>
                        <a:t>Beginning</a:t>
                      </a:r>
                      <a:r>
                        <a:rPr lang="en-US" dirty="0"/>
                        <a:t>:  </a:t>
                      </a:r>
                      <a:r>
                        <a:rPr lang="en-US" sz="1400" dirty="0"/>
                        <a:t>at level of S3</a:t>
                      </a:r>
                      <a:r>
                        <a:rPr lang="en-US" dirty="0"/>
                        <a:t>.</a:t>
                      </a:r>
                    </a:p>
                    <a:p>
                      <a:r>
                        <a:rPr lang="en-US" b="1" dirty="0">
                          <a:solidFill>
                            <a:schemeClr val="accent1"/>
                          </a:solidFill>
                        </a:rPr>
                        <a:t>Termination: </a:t>
                      </a:r>
                      <a:r>
                        <a:rPr lang="en-US" sz="1400" dirty="0"/>
                        <a:t>continues as anal canal, one inch below &amp; in front of tip of coccyx. </a:t>
                      </a:r>
                      <a:r>
                        <a:rPr lang="en-US" b="1" dirty="0">
                          <a:solidFill>
                            <a:schemeClr val="accent1"/>
                          </a:solidFill>
                        </a:rPr>
                        <a:t>Length</a:t>
                      </a:r>
                      <a:r>
                        <a:rPr lang="en-US" dirty="0"/>
                        <a:t>: </a:t>
                      </a:r>
                      <a:r>
                        <a:rPr lang="en-US" sz="1400" dirty="0"/>
                        <a:t>13 cm(5 inches)</a:t>
                      </a:r>
                    </a:p>
                    <a:p>
                      <a:r>
                        <a:rPr lang="en-US" b="1" dirty="0">
                          <a:solidFill>
                            <a:schemeClr val="accent1"/>
                          </a:solidFill>
                        </a:rPr>
                        <a:t>Relations</a:t>
                      </a:r>
                    </a:p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Posterior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sacrum , sacral plexus &amp; coccyx</a:t>
                      </a:r>
                    </a:p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Anterior:</a:t>
                      </a:r>
                    </a:p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MALE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PELVIS: seminal vesicles, posterior surfaces of urinary bladder &amp; prostate gland.</a:t>
                      </a:r>
                    </a:p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FEMALE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PELVIS: posterior wall of vagina.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accent1"/>
                          </a:solidFill>
                        </a:rPr>
                        <a:t>Venous drainage:</a:t>
                      </a:r>
                    </a:p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Portal circulation</a:t>
                      </a:r>
                      <a:r>
                        <a:rPr lang="en-US" sz="1600" b="1" dirty="0">
                          <a:solidFill>
                            <a:schemeClr val="accent1"/>
                          </a:solidFill>
                        </a:rPr>
                        <a:t>.</a:t>
                      </a:r>
                    </a:p>
                    <a:p>
                      <a:r>
                        <a:rPr lang="en-US" sz="1600" b="1" dirty="0">
                          <a:solidFill>
                            <a:schemeClr val="accent1"/>
                          </a:solidFill>
                        </a:rPr>
                        <a:t>Lymph drainage:</a:t>
                      </a:r>
                    </a:p>
                    <a:p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Preaortic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lymph nodes.</a:t>
                      </a:r>
                    </a:p>
                    <a:p>
                      <a:r>
                        <a:rPr lang="en-US" sz="1600" b="1" dirty="0">
                          <a:solidFill>
                            <a:schemeClr val="accent1"/>
                          </a:solidFill>
                        </a:rPr>
                        <a:t>Nerve supply:</a:t>
                      </a:r>
                    </a:p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Origin: Midgut 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Nerve supply: (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Autonomic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):  Sympathetic + Vagus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Origin: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</a:rPr>
                        <a:t>Hindgut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Nerve supply: (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Autonomic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):      Sympathetic + pelvic splanchnic nerves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Origin: ectoderm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(lower 1/3 of anal canal)</a:t>
                      </a:r>
                    </a:p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Nerve Supply: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Somatic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(inferior rectal)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43027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4958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983" y="552883"/>
            <a:ext cx="5941017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1. The </a:t>
            </a:r>
            <a:r>
              <a:rPr lang="en-US" dirty="0" err="1">
                <a:latin typeface="+mn-lt"/>
              </a:rPr>
              <a:t>taeniae</a:t>
            </a:r>
            <a:r>
              <a:rPr lang="en-US" dirty="0">
                <a:latin typeface="+mn-lt"/>
              </a:rPr>
              <a:t> coli found in which of the following structure ? </a:t>
            </a:r>
          </a:p>
          <a:p>
            <a:r>
              <a:rPr lang="en-US" dirty="0">
                <a:latin typeface="+mn-lt"/>
              </a:rPr>
              <a:t>A- Transverse colon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B- Small intestine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C- Rectum </a:t>
            </a:r>
          </a:p>
          <a:p>
            <a:r>
              <a:rPr lang="en-US" dirty="0">
                <a:latin typeface="+mn-lt"/>
              </a:rPr>
              <a:t>D- Anal canal 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2. Which of the following part is with mesentery ? </a:t>
            </a:r>
          </a:p>
          <a:p>
            <a:r>
              <a:rPr lang="en-US" dirty="0">
                <a:latin typeface="+mn-lt"/>
              </a:rPr>
              <a:t>A- Lower 1/3 of rectum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B- Appendix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C- Ascending colon </a:t>
            </a:r>
          </a:p>
          <a:p>
            <a:r>
              <a:rPr lang="en-US" dirty="0">
                <a:latin typeface="+mn-lt"/>
              </a:rPr>
              <a:t>D- Upper 2/3 of rectum 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3. Which of the following structure is an anterior relation of cecum ? </a:t>
            </a:r>
          </a:p>
          <a:p>
            <a:r>
              <a:rPr lang="en-US" dirty="0">
                <a:latin typeface="+mn-lt"/>
              </a:rPr>
              <a:t>A- Psoas major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B- </a:t>
            </a:r>
            <a:r>
              <a:rPr lang="en-US" dirty="0" err="1">
                <a:latin typeface="+mn-lt"/>
              </a:rPr>
              <a:t>lliacus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C- Quadratus lumborum </a:t>
            </a:r>
          </a:p>
          <a:p>
            <a:r>
              <a:rPr lang="en-US" dirty="0">
                <a:latin typeface="+mn-lt"/>
              </a:rPr>
              <a:t>D- Coils of small intestine 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4. The superior mesenteric vessels relate to Transverse colon ? </a:t>
            </a:r>
          </a:p>
          <a:p>
            <a:r>
              <a:rPr lang="en-US" dirty="0">
                <a:latin typeface="+mn-lt"/>
              </a:rPr>
              <a:t>A- Anteriorly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B- Posteriorly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C- Superiorly </a:t>
            </a:r>
          </a:p>
          <a:p>
            <a:r>
              <a:rPr lang="en-US" dirty="0">
                <a:latin typeface="+mn-lt"/>
              </a:rPr>
              <a:t>D- inferiorly</a:t>
            </a:r>
          </a:p>
          <a:p>
            <a:r>
              <a:rPr lang="en-US" dirty="0">
                <a:latin typeface="+mn-lt"/>
              </a:rPr>
              <a:t> </a:t>
            </a:r>
          </a:p>
          <a:p>
            <a:r>
              <a:rPr lang="en-GB" dirty="0">
                <a:latin typeface="+mn-lt"/>
              </a:rPr>
              <a:t>5. Which one of the following is the nerve supply of the Hindgut (endoderm):</a:t>
            </a:r>
          </a:p>
          <a:p>
            <a:r>
              <a:rPr lang="en-GB" dirty="0">
                <a:latin typeface="+mn-lt"/>
              </a:rPr>
              <a:t>A- Sympathetic + pelvic splanchnic nerves</a:t>
            </a:r>
          </a:p>
          <a:p>
            <a:r>
              <a:rPr lang="en-GB" dirty="0">
                <a:latin typeface="+mn-lt"/>
              </a:rPr>
              <a:t>B- Somatic (inferior rectal)</a:t>
            </a:r>
          </a:p>
          <a:p>
            <a:r>
              <a:rPr lang="en-GB" dirty="0">
                <a:latin typeface="+mn-lt"/>
              </a:rPr>
              <a:t>C- Sympathetic + Vagus</a:t>
            </a:r>
            <a:endParaRPr lang="en-US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09195" y="29663"/>
            <a:ext cx="11913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+mn-lt"/>
              </a:rPr>
              <a:t>MCQs</a:t>
            </a:r>
          </a:p>
        </p:txBody>
      </p:sp>
      <p:sp>
        <p:nvSpPr>
          <p:cNvPr id="7" name="Rectangle 6"/>
          <p:cNvSpPr/>
          <p:nvPr/>
        </p:nvSpPr>
        <p:spPr>
          <a:xfrm>
            <a:off x="6376354" y="5691929"/>
            <a:ext cx="5734877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Answers:</a:t>
            </a:r>
          </a:p>
          <a:p>
            <a:pPr algn="ctr">
              <a:spcBef>
                <a:spcPts val="1200"/>
              </a:spcBef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1. A,                2. B,             3. D,              4. B 	5.A	 6.A	 </a:t>
            </a:r>
          </a:p>
          <a:p>
            <a:pPr algn="ctr">
              <a:spcBef>
                <a:spcPts val="1200"/>
              </a:spcBef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7.B 	8.C 	9.C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D632D8C-FDC5-461F-8D6F-7E85BCB5B9C1}"/>
              </a:ext>
            </a:extLst>
          </p:cNvPr>
          <p:cNvSpPr txBox="1">
            <a:spLocks/>
          </p:cNvSpPr>
          <p:nvPr/>
        </p:nvSpPr>
        <p:spPr>
          <a:xfrm>
            <a:off x="6524784" y="552883"/>
            <a:ext cx="5586447" cy="56622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6. All the lymph in the GIT is collected at the: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A- </a:t>
            </a:r>
            <a:r>
              <a:rPr lang="en-US" sz="1400" dirty="0" err="1"/>
              <a:t>Preaorticlymph</a:t>
            </a:r>
            <a:r>
              <a:rPr lang="en-US" sz="1400" dirty="0"/>
              <a:t> nodes (Superior &amp; Inferior mesenteric).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B- </a:t>
            </a:r>
            <a:r>
              <a:rPr lang="en-US" sz="1400" dirty="0" err="1"/>
              <a:t>Preaorticlymph</a:t>
            </a:r>
            <a:r>
              <a:rPr lang="en-US" sz="1400" dirty="0"/>
              <a:t> nodes (anterior &amp; Inferior mesenteric).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C- </a:t>
            </a:r>
            <a:r>
              <a:rPr lang="en-US" sz="1400" dirty="0" err="1"/>
              <a:t>postaorticlymph</a:t>
            </a:r>
            <a:r>
              <a:rPr lang="en-US" sz="1400" dirty="0"/>
              <a:t> node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7. The termination of the rectum is: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A- as a continuation of sigmoid colon at level of S3.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B- continues as anal canal, one inch below &amp; in front of tip of coccyx.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C- sacral plexus &amp; coccyx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dirty="0"/>
              <a:t>8. Which one of the following parts of large intestine is found in the pelvis?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dirty="0"/>
              <a:t>A- Transverse colon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dirty="0"/>
              <a:t>B- Anal canal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dirty="0"/>
              <a:t>C- Rectum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dirty="0"/>
              <a:t>D- Cecum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dirty="0"/>
              <a:t>9. Its surface anatomy is marked by </a:t>
            </a:r>
            <a:r>
              <a:rPr lang="en-GB" sz="1400" dirty="0" err="1"/>
              <a:t>Mc’Burney’s</a:t>
            </a:r>
            <a:r>
              <a:rPr lang="en-GB" sz="1400" dirty="0"/>
              <a:t> point: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dirty="0"/>
              <a:t>A- Rectum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dirty="0"/>
              <a:t>B- Colon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dirty="0"/>
              <a:t>C- Appendix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 dirty="0"/>
              <a:t>D- Pancreas</a:t>
            </a:r>
          </a:p>
        </p:txBody>
      </p:sp>
    </p:spTree>
    <p:extLst>
      <p:ext uri="{BB962C8B-B14F-4D97-AF65-F5344CB8AC3E}">
        <p14:creationId xmlns:p14="http://schemas.microsoft.com/office/powerpoint/2010/main" val="725466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0770" y="942429"/>
            <a:ext cx="10690412" cy="5470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</a:pPr>
            <a:r>
              <a:rPr lang="en-US" sz="1800" dirty="0">
                <a:latin typeface="+mn-lt"/>
              </a:rPr>
              <a:t>1. What are the Characteristics of COLON ?</a:t>
            </a:r>
          </a:p>
          <a:p>
            <a:pPr marL="715963" indent="-342900">
              <a:spcBef>
                <a:spcPts val="900"/>
              </a:spcBef>
              <a:buAutoNum type="arabicParenR"/>
            </a:pPr>
            <a:r>
              <a:rPr lang="en-US" sz="1800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Taeniae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coli</a:t>
            </a:r>
          </a:p>
          <a:p>
            <a:pPr marL="715963" indent="-342900">
              <a:spcBef>
                <a:spcPts val="900"/>
              </a:spcBef>
              <a:buAutoNum type="arabicParenR"/>
            </a:pPr>
            <a:r>
              <a:rPr lang="en-US" sz="1800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Sacculations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</a:t>
            </a:r>
          </a:p>
          <a:p>
            <a:pPr marL="715963" indent="-342900">
              <a:spcBef>
                <a:spcPts val="900"/>
              </a:spcBef>
              <a:buAutoNum type="arabicParenR"/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Epiploic appendices </a:t>
            </a:r>
          </a:p>
          <a:p>
            <a:pPr>
              <a:spcBef>
                <a:spcPts val="900"/>
              </a:spcBef>
            </a:pPr>
            <a:endParaRPr lang="en-US" sz="1800" dirty="0">
              <a:latin typeface="+mn-lt"/>
            </a:endParaRPr>
          </a:p>
          <a:p>
            <a:pPr>
              <a:spcBef>
                <a:spcPts val="900"/>
              </a:spcBef>
            </a:pPr>
            <a:r>
              <a:rPr lang="en-US" sz="1800" dirty="0">
                <a:latin typeface="+mn-lt"/>
              </a:rPr>
              <a:t>2. What are the  Anterior Relations of (CECUM – ASCENDING &amp; DESCENDING COLONS)</a:t>
            </a:r>
          </a:p>
          <a:p>
            <a:pPr marL="715963" lvl="0" indent="-342900">
              <a:spcBef>
                <a:spcPts val="900"/>
              </a:spcBef>
              <a:buFontTx/>
              <a:buAutoNum type="arabicParenR"/>
            </a:pPr>
            <a:r>
              <a:rPr lang="en-US" sz="18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Anterior abdominal wall</a:t>
            </a:r>
          </a:p>
          <a:p>
            <a:pPr marL="715963" lvl="0" indent="-342900">
              <a:spcBef>
                <a:spcPts val="900"/>
              </a:spcBef>
              <a:buFontTx/>
              <a:buAutoNum type="arabicParenR"/>
            </a:pPr>
            <a:r>
              <a:rPr lang="en-US" sz="18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Coils of small intestine</a:t>
            </a:r>
          </a:p>
          <a:p>
            <a:pPr marL="715963" lvl="0" indent="-342900">
              <a:spcBef>
                <a:spcPts val="900"/>
              </a:spcBef>
              <a:buFontTx/>
              <a:buAutoNum type="arabicParenR"/>
            </a:pPr>
            <a:r>
              <a:rPr lang="en-US" sz="1800" dirty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Greater </a:t>
            </a:r>
            <a:r>
              <a:rPr lang="en-US" sz="1800" dirty="0" err="1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omentum</a:t>
            </a:r>
            <a:endParaRPr lang="en-US" sz="1800" dirty="0">
              <a:latin typeface="+mn-lt"/>
            </a:endParaRPr>
          </a:p>
          <a:p>
            <a:pPr>
              <a:spcBef>
                <a:spcPts val="900"/>
              </a:spcBef>
            </a:pPr>
            <a:endParaRPr lang="en-US" sz="1800" dirty="0">
              <a:latin typeface="+mn-lt"/>
            </a:endParaRPr>
          </a:p>
          <a:p>
            <a:pPr>
              <a:spcBef>
                <a:spcPts val="900"/>
              </a:spcBef>
            </a:pPr>
            <a:r>
              <a:rPr lang="en-US" sz="1800" dirty="0">
                <a:latin typeface="+mn-lt"/>
              </a:rPr>
              <a:t>3. What are the Posterior Relations (CECUM – ASCENDING &amp; DESCENDING COLONS)</a:t>
            </a:r>
          </a:p>
          <a:p>
            <a:pPr marL="715963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Cecum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: 1. Psoas major 2. Iliacus</a:t>
            </a:r>
          </a:p>
          <a:p>
            <a:pPr marL="715963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Ascending colon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: 1. Iliacus 2. Quadratus lumborum 3. Right kidney.</a:t>
            </a:r>
          </a:p>
          <a:p>
            <a:pPr marL="715963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Descending colon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: 1. Left kidney 2. Quadratus lumborum 3. Iliacus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BBB23F-CC32-4785-9757-E9AFC0873F9F}"/>
              </a:ext>
            </a:extLst>
          </p:cNvPr>
          <p:cNvSpPr/>
          <p:nvPr/>
        </p:nvSpPr>
        <p:spPr>
          <a:xfrm>
            <a:off x="5457065" y="357654"/>
            <a:ext cx="8867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+mn-lt"/>
              </a:rPr>
              <a:t>SAQ</a:t>
            </a:r>
          </a:p>
        </p:txBody>
      </p:sp>
    </p:spTree>
    <p:extLst>
      <p:ext uri="{BB962C8B-B14F-4D97-AF65-F5344CB8AC3E}">
        <p14:creationId xmlns:p14="http://schemas.microsoft.com/office/powerpoint/2010/main" val="3936507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sz="half" idx="1"/>
          </p:nvPr>
        </p:nvSpPr>
        <p:spPr>
          <a:xfrm>
            <a:off x="3744686" y="308113"/>
            <a:ext cx="3969657" cy="1728404"/>
          </a:xfrm>
        </p:spPr>
        <p:txBody>
          <a:bodyPr>
            <a:normAutofit/>
          </a:bodyPr>
          <a:lstStyle/>
          <a:p>
            <a:pPr marL="177800" indent="0">
              <a:buNone/>
            </a:pPr>
            <a:r>
              <a:rPr lang="en-US" sz="2600" i="1" dirty="0">
                <a:solidFill>
                  <a:schemeClr val="tx1"/>
                </a:solidFill>
                <a:latin typeface="Calibri" panose="020F0502020204030204" pitchFamily="34" charset="0"/>
              </a:rPr>
              <a:t>Leaders:</a:t>
            </a:r>
            <a:endParaRPr lang="en-GB" sz="2600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7800" indent="0">
              <a:buNone/>
            </a:pPr>
            <a:r>
              <a:rPr lang="en-GB" sz="2600" dirty="0" err="1">
                <a:solidFill>
                  <a:schemeClr val="tx1"/>
                </a:solidFill>
                <a:latin typeface="Calibri" panose="020F0502020204030204" pitchFamily="34" charset="0"/>
              </a:rPr>
              <a:t>Nawaf</a:t>
            </a:r>
            <a:r>
              <a:rPr lang="en-GB" sz="26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Calibri" panose="020F0502020204030204" pitchFamily="34" charset="0"/>
              </a:rPr>
              <a:t>AlKhudairy</a:t>
            </a:r>
            <a:r>
              <a:rPr lang="en-GB" sz="26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 marL="177800" indent="0">
              <a:buNone/>
            </a:pPr>
            <a:r>
              <a:rPr lang="en-GB" sz="2600" dirty="0">
                <a:solidFill>
                  <a:schemeClr val="tx1"/>
                </a:solidFill>
                <a:latin typeface="Calibri" panose="020F0502020204030204" pitchFamily="34" charset="0"/>
              </a:rPr>
              <a:t>Jawaher Abanumy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17"/>
          <a:stretch/>
        </p:blipFill>
        <p:spPr>
          <a:xfrm>
            <a:off x="0" y="0"/>
            <a:ext cx="3744686" cy="6858000"/>
          </a:xfrm>
        </p:spPr>
      </p:pic>
      <p:sp>
        <p:nvSpPr>
          <p:cNvPr id="21" name="Text Placeholder 4"/>
          <p:cNvSpPr txBox="1">
            <a:spLocks/>
          </p:cNvSpPr>
          <p:nvPr/>
        </p:nvSpPr>
        <p:spPr>
          <a:xfrm>
            <a:off x="7988670" y="5572051"/>
            <a:ext cx="3969657" cy="1338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i="1" dirty="0">
                <a:latin typeface="Calibri" panose="020F0502020204030204" pitchFamily="34" charset="0"/>
              </a:rPr>
              <a:t>References:</a:t>
            </a:r>
            <a:endParaRPr lang="en-GB" sz="1800" i="1" dirty="0">
              <a:latin typeface="Calibri" panose="020F0502020204030204" pitchFamily="34" charset="0"/>
            </a:endParaRPr>
          </a:p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sz="1800" dirty="0">
                <a:latin typeface="Calibri" panose="020F0502020204030204" pitchFamily="34" charset="0"/>
              </a:rPr>
              <a:t>1- Girls’ &amp; Boys’ Slides</a:t>
            </a:r>
          </a:p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Calibri" panose="020F0502020204030204" pitchFamily="34" charset="0"/>
              </a:rPr>
              <a:t>2- Greys Anatomy for Students </a:t>
            </a:r>
          </a:p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Calibri" panose="020F0502020204030204" pitchFamily="34" charset="0"/>
              </a:rPr>
              <a:t>3- TeachMeAnatomy.com</a:t>
            </a:r>
            <a:endParaRPr lang="en-GB" sz="1800" dirty="0">
              <a:latin typeface="Calibri" panose="020F050202020403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061918" y="5101952"/>
            <a:ext cx="3926752" cy="1538019"/>
            <a:chOff x="3960824" y="4605659"/>
            <a:chExt cx="3926752" cy="1538019"/>
          </a:xfrm>
        </p:grpSpPr>
        <p:grpSp>
          <p:nvGrpSpPr>
            <p:cNvPr id="25" name="Group 24"/>
            <p:cNvGrpSpPr/>
            <p:nvPr/>
          </p:nvGrpSpPr>
          <p:grpSpPr>
            <a:xfrm>
              <a:off x="4003978" y="4770823"/>
              <a:ext cx="3883598" cy="1372855"/>
              <a:chOff x="2927787" y="3661466"/>
              <a:chExt cx="3883598" cy="1372855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3446711" y="4153307"/>
                <a:ext cx="3364674" cy="3847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900" i="1" dirty="0">
                    <a:solidFill>
                      <a:srgbClr val="7BBF26"/>
                    </a:solidFill>
                    <a:latin typeface="+mn-lt"/>
                  </a:rPr>
                  <a:t>anatomyteam436@gmail.com</a:t>
                </a:r>
                <a:endParaRPr lang="en-GB" sz="1900" i="1" dirty="0">
                  <a:solidFill>
                    <a:srgbClr val="7BBF26"/>
                  </a:solidFill>
                  <a:latin typeface="+mn-lt"/>
                </a:endParaRPr>
              </a:p>
            </p:txBody>
          </p:sp>
          <p:pic>
            <p:nvPicPr>
              <p:cNvPr id="29" name="Picture 2" descr="https://d30y9cdsu7xlg0.cloudfront.net/png/12462-200.png"/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7787" y="4113946"/>
                <a:ext cx="448054" cy="4480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9" descr="Image result for twitter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2501" y="4623295"/>
                <a:ext cx="393116" cy="3931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3446711" y="4649600"/>
                <a:ext cx="3364674" cy="3847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900" i="1" dirty="0">
                    <a:solidFill>
                      <a:srgbClr val="55ACEE"/>
                    </a:solidFill>
                    <a:latin typeface="+mn-lt"/>
                  </a:rPr>
                  <a:t>@anatomy436</a:t>
                </a:r>
                <a:endParaRPr lang="en-GB" sz="1900" i="1" dirty="0">
                  <a:solidFill>
                    <a:srgbClr val="55ACEE"/>
                  </a:solidFill>
                  <a:latin typeface="+mn-lt"/>
                </a:endParaRPr>
              </a:p>
            </p:txBody>
          </p:sp>
          <p:sp>
            <p:nvSpPr>
              <p:cNvPr id="32" name="TextBox 31">
                <a:hlinkClick r:id="rId5"/>
              </p:cNvPr>
              <p:cNvSpPr txBox="1"/>
              <p:nvPr/>
            </p:nvSpPr>
            <p:spPr>
              <a:xfrm>
                <a:off x="3446711" y="3661466"/>
                <a:ext cx="3364674" cy="3847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900" i="1" dirty="0">
                    <a:solidFill>
                      <a:srgbClr val="4D0082"/>
                    </a:solidFill>
                    <a:latin typeface="+mn-lt"/>
                  </a:rPr>
                  <a:t>Feedback</a:t>
                </a:r>
                <a:endParaRPr lang="en-GB" sz="1900" i="1" dirty="0">
                  <a:solidFill>
                    <a:srgbClr val="4D0082"/>
                  </a:solidFill>
                  <a:latin typeface="+mn-lt"/>
                </a:endParaRPr>
              </a:p>
            </p:txBody>
          </p:sp>
        </p:grpSp>
        <p:pic>
          <p:nvPicPr>
            <p:cNvPr id="24" name="Picture 2" descr="Image result for google form icon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0824" y="4605659"/>
              <a:ext cx="559076" cy="561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AC884952-62A9-41A2-BA6C-BCAA77166A0D}"/>
              </a:ext>
            </a:extLst>
          </p:cNvPr>
          <p:cNvSpPr txBox="1">
            <a:spLocks/>
          </p:cNvSpPr>
          <p:nvPr/>
        </p:nvSpPr>
        <p:spPr>
          <a:xfrm>
            <a:off x="7680186" y="218029"/>
            <a:ext cx="4152979" cy="5925649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2600" i="1" dirty="0"/>
              <a:t>Members:</a:t>
            </a:r>
          </a:p>
          <a:p>
            <a:pPr marL="0" indent="0" fontAlgn="b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600" dirty="0" err="1"/>
              <a:t>Alanoud</a:t>
            </a:r>
            <a:r>
              <a:rPr lang="en-GB" sz="2600" dirty="0"/>
              <a:t> </a:t>
            </a:r>
            <a:r>
              <a:rPr lang="en-GB" sz="2600" dirty="0" err="1"/>
              <a:t>Abuhaimed</a:t>
            </a:r>
            <a:endParaRPr lang="en-GB" sz="2600" dirty="0"/>
          </a:p>
          <a:p>
            <a:pPr marL="0" indent="0" fontAlgn="b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600" dirty="0"/>
              <a:t>Anwar </a:t>
            </a:r>
            <a:r>
              <a:rPr lang="en-GB" sz="2600" dirty="0" err="1"/>
              <a:t>Alajmi</a:t>
            </a:r>
            <a:endParaRPr lang="en-GB" sz="2600" dirty="0"/>
          </a:p>
          <a:p>
            <a:pPr marL="0" indent="0" fontAlgn="b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600" dirty="0" err="1"/>
              <a:t>Ghada</a:t>
            </a:r>
            <a:r>
              <a:rPr lang="en-US" sz="2600" dirty="0"/>
              <a:t> </a:t>
            </a:r>
            <a:r>
              <a:rPr lang="en-US" sz="2600" dirty="0" err="1"/>
              <a:t>Alothaim</a:t>
            </a:r>
            <a:endParaRPr lang="en-US" sz="2600" dirty="0"/>
          </a:p>
          <a:p>
            <a:pPr marL="0" indent="0" fontAlgn="b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600" dirty="0"/>
              <a:t>Lama </a:t>
            </a:r>
            <a:r>
              <a:rPr lang="en-GB" sz="2600" dirty="0" err="1"/>
              <a:t>Alfawzan</a:t>
            </a:r>
            <a:endParaRPr lang="en-GB" sz="2600" dirty="0"/>
          </a:p>
          <a:p>
            <a:pPr marL="0" indent="0" fontAlgn="b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600" dirty="0"/>
              <a:t>Lama </a:t>
            </a:r>
            <a:r>
              <a:rPr lang="en-GB" sz="2600" dirty="0" err="1"/>
              <a:t>AlTamimi</a:t>
            </a:r>
            <a:endParaRPr lang="en-GB" sz="2600" dirty="0"/>
          </a:p>
          <a:p>
            <a:pPr marL="0" indent="0" fontAlgn="b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600" dirty="0"/>
              <a:t>Rawan </a:t>
            </a:r>
            <a:r>
              <a:rPr lang="en-GB" sz="2600" dirty="0" err="1"/>
              <a:t>AlWadee</a:t>
            </a:r>
            <a:endParaRPr lang="en-GB" sz="2600" dirty="0"/>
          </a:p>
          <a:p>
            <a:pPr marL="0" lvl="0" indent="0" fontAlgn="t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600" kern="0" dirty="0">
                <a:solidFill>
                  <a:srgbClr val="000000"/>
                </a:solidFill>
                <a:cs typeface="Arial"/>
              </a:rPr>
              <a:t>Reema </a:t>
            </a:r>
            <a:r>
              <a:rPr lang="en-GB" sz="2600" kern="0" dirty="0" err="1">
                <a:solidFill>
                  <a:srgbClr val="000000"/>
                </a:solidFill>
                <a:cs typeface="Arial"/>
              </a:rPr>
              <a:t>Alshayie</a:t>
            </a:r>
            <a:r>
              <a:rPr lang="en-US" sz="2600" i="1" kern="0" dirty="0">
                <a:solidFill>
                  <a:srgbClr val="000000"/>
                </a:solidFill>
                <a:cs typeface="Arial"/>
              </a:rPr>
              <a:t> </a:t>
            </a:r>
          </a:p>
          <a:p>
            <a:pPr marL="0" lvl="0" indent="0" fontAlgn="b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600" kern="0" dirty="0" err="1">
                <a:solidFill>
                  <a:srgbClr val="000000"/>
                </a:solidFill>
                <a:cs typeface="Arial"/>
              </a:rPr>
              <a:t>Safa</a:t>
            </a:r>
            <a:r>
              <a:rPr lang="en-GB" sz="2600" kern="0" dirty="0">
                <a:solidFill>
                  <a:srgbClr val="000000"/>
                </a:solidFill>
                <a:cs typeface="Arial"/>
              </a:rPr>
              <a:t> Al-</a:t>
            </a:r>
            <a:r>
              <a:rPr lang="en-GB" sz="2600" kern="0" dirty="0" err="1">
                <a:solidFill>
                  <a:srgbClr val="000000"/>
                </a:solidFill>
                <a:cs typeface="Arial"/>
              </a:rPr>
              <a:t>Osaimi</a:t>
            </a:r>
            <a:endParaRPr lang="en-GB" sz="2600" kern="0" dirty="0">
              <a:solidFill>
                <a:srgbClr val="000000"/>
              </a:solidFill>
              <a:cs typeface="Arial"/>
            </a:endParaRPr>
          </a:p>
          <a:p>
            <a:pPr marL="0" lvl="0" indent="0" fontAlgn="b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600" kern="0" dirty="0" err="1">
                <a:solidFill>
                  <a:srgbClr val="000000"/>
                </a:solidFill>
                <a:cs typeface="Arial"/>
              </a:rPr>
              <a:t>Shatha</a:t>
            </a:r>
            <a:r>
              <a:rPr lang="en-GB" sz="2600" kern="0" dirty="0">
                <a:solidFill>
                  <a:srgbClr val="000000"/>
                </a:solidFill>
                <a:cs typeface="Arial"/>
              </a:rPr>
              <a:t> </a:t>
            </a:r>
            <a:r>
              <a:rPr lang="en-GB" sz="2600" kern="0" dirty="0" err="1">
                <a:solidFill>
                  <a:srgbClr val="000000"/>
                </a:solidFill>
                <a:cs typeface="Arial"/>
              </a:rPr>
              <a:t>Alghaihb</a:t>
            </a:r>
            <a:endParaRPr lang="en-GB" sz="2600" kern="0" dirty="0">
              <a:solidFill>
                <a:srgbClr val="000000"/>
              </a:solidFill>
              <a:cs typeface="Arial"/>
            </a:endParaRPr>
          </a:p>
          <a:p>
            <a:pPr marL="0" indent="0" fontAlgn="b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600" kern="0" dirty="0" err="1">
                <a:solidFill>
                  <a:srgbClr val="000000"/>
                </a:solidFill>
                <a:cs typeface="Arial"/>
              </a:rPr>
              <a:t>Wejdan</a:t>
            </a:r>
            <a:r>
              <a:rPr lang="en-US" sz="2600" kern="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cs typeface="Arial"/>
              </a:rPr>
              <a:t>alzaid</a:t>
            </a:r>
            <a:r>
              <a:rPr lang="en-US" sz="2600" i="1" kern="0" dirty="0">
                <a:solidFill>
                  <a:srgbClr val="000000"/>
                </a:solidFill>
                <a:cs typeface="Arial"/>
              </a:rPr>
              <a:t>    </a:t>
            </a:r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469882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324784"/>
            <a:ext cx="10515600" cy="1325563"/>
          </a:xfrm>
        </p:spPr>
        <p:txBody>
          <a:bodyPr/>
          <a:lstStyle/>
          <a:p>
            <a:r>
              <a:rPr lang="en-US" i="1" dirty="0"/>
              <a:t>Objectives</a:t>
            </a:r>
            <a:endParaRPr lang="en-GB" i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512235"/>
            <a:ext cx="10515600" cy="4750453"/>
          </a:xfrm>
        </p:spPr>
        <p:txBody>
          <a:bodyPr>
            <a:noAutofit/>
          </a:bodyPr>
          <a:lstStyle/>
          <a:p>
            <a:pPr algn="l" rtl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US" sz="2400" i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3C4597-D0C5-4ABC-8CAB-F919EBF877CD}"/>
              </a:ext>
            </a:extLst>
          </p:cNvPr>
          <p:cNvSpPr/>
          <p:nvPr/>
        </p:nvSpPr>
        <p:spPr>
          <a:xfrm>
            <a:off x="917713" y="1637469"/>
            <a:ext cx="10515600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800" b="1" dirty="0">
                <a:latin typeface="+mn-lt"/>
                <a:cs typeface="Arial" charset="0"/>
              </a:rPr>
              <a:t>By the end of this lecture the student should be able to: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GB" sz="2800" dirty="0">
                <a:latin typeface="+mn-lt"/>
                <a:cs typeface="Arial" charset="0"/>
              </a:rPr>
              <a:t>List the different </a:t>
            </a:r>
            <a:r>
              <a:rPr lang="en-GB" sz="2800" b="1" dirty="0">
                <a:latin typeface="+mn-lt"/>
                <a:cs typeface="Arial" charset="0"/>
              </a:rPr>
              <a:t>parts</a:t>
            </a:r>
            <a:r>
              <a:rPr lang="en-GB" sz="2800" dirty="0">
                <a:latin typeface="+mn-lt"/>
                <a:cs typeface="Arial" charset="0"/>
              </a:rPr>
              <a:t> of large intestine.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GB" sz="2800" dirty="0">
                <a:latin typeface="+mn-lt"/>
                <a:cs typeface="Arial" charset="0"/>
              </a:rPr>
              <a:t>List the </a:t>
            </a:r>
            <a:r>
              <a:rPr lang="en-GB" sz="2800" b="1" dirty="0">
                <a:latin typeface="+mn-lt"/>
                <a:cs typeface="Arial" charset="0"/>
              </a:rPr>
              <a:t>characteristic</a:t>
            </a:r>
            <a:r>
              <a:rPr lang="en-GB" sz="2800" dirty="0">
                <a:latin typeface="+mn-lt"/>
                <a:cs typeface="Arial" charset="0"/>
              </a:rPr>
              <a:t> features of colon.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GB" sz="2800" dirty="0">
                <a:latin typeface="+mn-lt"/>
                <a:cs typeface="Arial" charset="0"/>
              </a:rPr>
              <a:t>Describe the anatomy of different parts of large intestine regarding: the </a:t>
            </a:r>
            <a:r>
              <a:rPr lang="en-GB" sz="2800" b="1" dirty="0">
                <a:latin typeface="+mn-lt"/>
                <a:cs typeface="Arial" charset="0"/>
              </a:rPr>
              <a:t>surface anatomy</a:t>
            </a:r>
            <a:r>
              <a:rPr lang="en-GB" sz="2800" dirty="0">
                <a:latin typeface="+mn-lt"/>
                <a:cs typeface="Arial" charset="0"/>
              </a:rPr>
              <a:t>,  </a:t>
            </a:r>
            <a:r>
              <a:rPr lang="en-GB" sz="2800" b="1" dirty="0">
                <a:latin typeface="+mn-lt"/>
                <a:cs typeface="Arial" charset="0"/>
              </a:rPr>
              <a:t>peritoneal covering</a:t>
            </a:r>
            <a:r>
              <a:rPr lang="en-GB" sz="2800" dirty="0">
                <a:latin typeface="+mn-lt"/>
                <a:cs typeface="Arial" charset="0"/>
              </a:rPr>
              <a:t>, </a:t>
            </a:r>
            <a:r>
              <a:rPr lang="en-GB" sz="2800" b="1" dirty="0">
                <a:latin typeface="+mn-lt"/>
                <a:cs typeface="Arial" charset="0"/>
              </a:rPr>
              <a:t>relations</a:t>
            </a:r>
            <a:r>
              <a:rPr lang="en-GB" sz="2800" dirty="0">
                <a:latin typeface="+mn-lt"/>
                <a:cs typeface="Arial" charset="0"/>
              </a:rPr>
              <a:t>, </a:t>
            </a:r>
            <a:r>
              <a:rPr lang="en-GB" sz="2800" b="1" dirty="0">
                <a:latin typeface="+mn-lt"/>
                <a:cs typeface="Arial" charset="0"/>
              </a:rPr>
              <a:t>arterial</a:t>
            </a:r>
            <a:r>
              <a:rPr lang="en-GB" sz="2800" dirty="0">
                <a:latin typeface="+mn-lt"/>
                <a:cs typeface="Arial" charset="0"/>
              </a:rPr>
              <a:t> &amp; </a:t>
            </a:r>
            <a:r>
              <a:rPr lang="en-GB" sz="2800" b="1" dirty="0">
                <a:latin typeface="+mn-lt"/>
                <a:cs typeface="Arial" charset="0"/>
              </a:rPr>
              <a:t>nerve</a:t>
            </a:r>
            <a:r>
              <a:rPr lang="en-GB" sz="2800" dirty="0">
                <a:latin typeface="+mn-lt"/>
                <a:cs typeface="Arial" charset="0"/>
              </a:rPr>
              <a:t> supply.</a:t>
            </a:r>
          </a:p>
        </p:txBody>
      </p:sp>
    </p:spTree>
    <p:extLst>
      <p:ext uri="{BB962C8B-B14F-4D97-AF65-F5344CB8AC3E}">
        <p14:creationId xmlns:p14="http://schemas.microsoft.com/office/powerpoint/2010/main" val="2896251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117" y="1648413"/>
            <a:ext cx="5424283" cy="376383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99" y="444390"/>
            <a:ext cx="10515600" cy="1048039"/>
          </a:xfrm>
        </p:spPr>
        <p:txBody>
          <a:bodyPr>
            <a:normAutofit/>
          </a:bodyPr>
          <a:lstStyle/>
          <a:p>
            <a:r>
              <a:rPr lang="en-US" sz="3200" b="1" dirty="0"/>
              <a:t>Parts of the Large Intestine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749299" y="1648413"/>
            <a:ext cx="3238501" cy="3763831"/>
          </a:xfrm>
          <a:ln w="28575">
            <a:solidFill>
              <a:schemeClr val="accent4"/>
            </a:solidFill>
            <a:prstDash val="dash"/>
          </a:ln>
        </p:spPr>
        <p:txBody>
          <a:bodyPr>
            <a:normAutofit/>
          </a:bodyPr>
          <a:lstStyle/>
          <a:p>
            <a:r>
              <a:rPr lang="en-US" sz="2400" dirty="0"/>
              <a:t>(1,2,3,4,5) are found in the </a:t>
            </a:r>
            <a:r>
              <a:rPr lang="en-US" sz="2400" dirty="0">
                <a:solidFill>
                  <a:srgbClr val="FF0000"/>
                </a:solidFill>
              </a:rPr>
              <a:t>abdomen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/>
              <a:t>(6,7) are found in the </a:t>
            </a:r>
            <a:r>
              <a:rPr lang="en-US" sz="2400" dirty="0">
                <a:solidFill>
                  <a:srgbClr val="92D050"/>
                </a:solidFill>
              </a:rPr>
              <a:t>pelvis</a:t>
            </a:r>
          </a:p>
          <a:p>
            <a:endParaRPr lang="en-US" sz="2400" dirty="0">
              <a:solidFill>
                <a:srgbClr val="92D050"/>
              </a:solidFill>
            </a:endParaRPr>
          </a:p>
          <a:p>
            <a:r>
              <a:rPr lang="en-US" sz="2400" dirty="0"/>
              <a:t>(8) is found in the </a:t>
            </a:r>
            <a:r>
              <a:rPr lang="en-US" sz="2400" dirty="0">
                <a:solidFill>
                  <a:srgbClr val="0070C0"/>
                </a:solidFill>
              </a:rPr>
              <a:t>perineum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9131F89-E4B8-496E-B891-A66038237003}"/>
              </a:ext>
            </a:extLst>
          </p:cNvPr>
          <p:cNvGrpSpPr/>
          <p:nvPr/>
        </p:nvGrpSpPr>
        <p:grpSpPr>
          <a:xfrm>
            <a:off x="9550400" y="1219200"/>
            <a:ext cx="2574842" cy="4193043"/>
            <a:chOff x="-1930952" y="1249205"/>
            <a:chExt cx="4305182" cy="515416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8EE4B2B-7E8C-4DDE-943E-AF0404708787}"/>
                </a:ext>
              </a:extLst>
            </p:cNvPr>
            <p:cNvGrpSpPr/>
            <p:nvPr/>
          </p:nvGrpSpPr>
          <p:grpSpPr>
            <a:xfrm>
              <a:off x="-1930952" y="1249205"/>
              <a:ext cx="4305182" cy="5154160"/>
              <a:chOff x="-1930952" y="1249205"/>
              <a:chExt cx="4305182" cy="5154160"/>
            </a:xfrm>
          </p:grpSpPr>
          <p:pic>
            <p:nvPicPr>
              <p:cNvPr id="1026" name="Picture 2" descr="Image result for perineum abdomen pelvis">
                <a:extLst>
                  <a:ext uri="{FF2B5EF4-FFF2-40B4-BE49-F238E27FC236}">
                    <a16:creationId xmlns:a16="http://schemas.microsoft.com/office/drawing/2014/main" id="{63AF7DF1-05E8-417B-B0D2-5CFFD2DD85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9874"/>
              <a:stretch/>
            </p:blipFill>
            <p:spPr bwMode="auto">
              <a:xfrm>
                <a:off x="-1930952" y="1249205"/>
                <a:ext cx="4140752" cy="48869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88F9C69-DF81-4771-92C5-CDAB0BDE8038}"/>
                  </a:ext>
                </a:extLst>
              </p:cNvPr>
              <p:cNvSpPr/>
              <p:nvPr/>
            </p:nvSpPr>
            <p:spPr>
              <a:xfrm>
                <a:off x="2044700" y="4152898"/>
                <a:ext cx="329530" cy="22504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1050E72-6CF7-4B71-98B2-B68FDDAAE06C}"/>
                </a:ext>
              </a:extLst>
            </p:cNvPr>
            <p:cNvSpPr txBox="1"/>
            <p:nvPr/>
          </p:nvSpPr>
          <p:spPr>
            <a:xfrm>
              <a:off x="1374324" y="5618015"/>
              <a:ext cx="670375" cy="338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 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AC4B70-95D3-4A3C-88D2-4DAA7D9917BB}"/>
                </a:ext>
              </a:extLst>
            </p:cNvPr>
            <p:cNvSpPr/>
            <p:nvPr/>
          </p:nvSpPr>
          <p:spPr>
            <a:xfrm>
              <a:off x="-165100" y="5853803"/>
              <a:ext cx="546100" cy="178697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0BBD958-5587-4CCB-87B7-D9D3AB9B9353}"/>
                </a:ext>
              </a:extLst>
            </p:cNvPr>
            <p:cNvCxnSpPr/>
            <p:nvPr/>
          </p:nvCxnSpPr>
          <p:spPr>
            <a:xfrm flipH="1">
              <a:off x="-406400" y="5029200"/>
              <a:ext cx="1638300" cy="292100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52304D0-1250-419E-B4CD-2CBAAC97AD72}"/>
                </a:ext>
              </a:extLst>
            </p:cNvPr>
            <p:cNvCxnSpPr/>
            <p:nvPr/>
          </p:nvCxnSpPr>
          <p:spPr>
            <a:xfrm flipH="1">
              <a:off x="-165100" y="3845909"/>
              <a:ext cx="1638300" cy="29210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9E127F0-519C-4AD0-945B-7BD6B55C5A8F}"/>
              </a:ext>
            </a:extLst>
          </p:cNvPr>
          <p:cNvSpPr txBox="1"/>
          <p:nvPr/>
        </p:nvSpPr>
        <p:spPr>
          <a:xfrm>
            <a:off x="7707558" y="4914378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+mn-lt"/>
              </a:rPr>
              <a:t>Or anal canal</a:t>
            </a:r>
          </a:p>
        </p:txBody>
      </p:sp>
    </p:spTree>
    <p:extLst>
      <p:ext uri="{BB962C8B-B14F-4D97-AF65-F5344CB8AC3E}">
        <p14:creationId xmlns:p14="http://schemas.microsoft.com/office/powerpoint/2010/main" val="829436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1563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Characteristics of </a:t>
            </a:r>
            <a:r>
              <a:rPr lang="en-GB" sz="3200" b="1" dirty="0"/>
              <a:t>C</a:t>
            </a:r>
            <a:r>
              <a:rPr lang="en-US" sz="3200" b="1" dirty="0" err="1"/>
              <a:t>olon</a:t>
            </a:r>
            <a:r>
              <a:rPr lang="en-US" sz="3200" b="1" dirty="0"/>
              <a:t> </a:t>
            </a:r>
            <a:r>
              <a:rPr lang="en-US" sz="2800" dirty="0"/>
              <a:t>(</a:t>
            </a:r>
            <a:r>
              <a:rPr lang="en-US" sz="2800" u="sng" dirty="0"/>
              <a:t>NOT</a:t>
            </a:r>
            <a:r>
              <a:rPr lang="en-US" sz="2800" dirty="0"/>
              <a:t> found in rectum and anal canal)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6265"/>
            <a:ext cx="4199313" cy="4480231"/>
          </a:xfrm>
          <a:ln w="28575">
            <a:solidFill>
              <a:schemeClr val="accent4"/>
            </a:solidFill>
            <a:prstDash val="dash"/>
          </a:ln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err="1">
                <a:solidFill>
                  <a:srgbClr val="FF0000"/>
                </a:solidFill>
              </a:rPr>
              <a:t>Taeniae</a:t>
            </a:r>
            <a:r>
              <a:rPr lang="en-US" sz="2000" dirty="0">
                <a:solidFill>
                  <a:srgbClr val="FF0000"/>
                </a:solidFill>
              </a:rPr>
              <a:t> coli: </a:t>
            </a:r>
          </a:p>
          <a:p>
            <a:r>
              <a:rPr lang="en-US" sz="2000" dirty="0"/>
              <a:t>Three longitudinal muscle bands</a:t>
            </a:r>
          </a:p>
          <a:p>
            <a:endParaRPr lang="en-US" sz="2000" dirty="0"/>
          </a:p>
          <a:p>
            <a:endParaRPr lang="en-US" sz="2000" dirty="0"/>
          </a:p>
          <a:p>
            <a:pPr marL="457200" indent="-457200">
              <a:buFont typeface="+mj-lt"/>
              <a:buAutoNum type="arabicPeriod" startAt="2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</a:rPr>
              <a:t>Sacculations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 (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</a:rPr>
              <a:t>Haustra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): </a:t>
            </a:r>
          </a:p>
          <a:p>
            <a:r>
              <a:rPr lang="en-US" sz="2000" dirty="0"/>
              <a:t>Because the </a:t>
            </a:r>
            <a:r>
              <a:rPr lang="en-US" sz="2000" dirty="0" err="1"/>
              <a:t>Taeniae</a:t>
            </a:r>
            <a:r>
              <a:rPr lang="en-US" sz="2000" dirty="0"/>
              <a:t> coli are shorter than large intestine</a:t>
            </a:r>
          </a:p>
          <a:p>
            <a:endParaRPr lang="en-US" sz="2000" dirty="0"/>
          </a:p>
          <a:p>
            <a:endParaRPr lang="en-US" sz="2000" dirty="0"/>
          </a:p>
          <a:p>
            <a:pPr marL="457200" indent="-457200">
              <a:buFont typeface="+mj-lt"/>
              <a:buAutoNum type="arabicPeriod" startAt="3"/>
            </a:pPr>
            <a:r>
              <a:rPr lang="en-US" sz="2000" dirty="0">
                <a:solidFill>
                  <a:srgbClr val="92D050"/>
                </a:solidFill>
              </a:rPr>
              <a:t>Epiploic Appendices : </a:t>
            </a:r>
          </a:p>
          <a:p>
            <a:r>
              <a:rPr lang="en-US" sz="2000" dirty="0"/>
              <a:t>Short peritoneal folds filled with fat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002" y="1506691"/>
            <a:ext cx="6011798" cy="3229165"/>
          </a:xfrm>
          <a:prstGeom prst="rect">
            <a:avLst/>
          </a:prstGeom>
          <a:ln w="127000" cap="sq">
            <a:noFill/>
            <a:miter lim="800000"/>
          </a:ln>
          <a:effectLst/>
        </p:spPr>
      </p:pic>
      <p:pic>
        <p:nvPicPr>
          <p:cNvPr id="1026" name="Picture 2" descr="Image result for Taeniae coli">
            <a:extLst>
              <a:ext uri="{FF2B5EF4-FFF2-40B4-BE49-F238E27FC236}">
                <a16:creationId xmlns:a16="http://schemas.microsoft.com/office/drawing/2014/main" id="{1357F6D4-55FB-451D-A59A-F2753D1EA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214" y="4725582"/>
            <a:ext cx="4862844" cy="177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D50D7E-D5EB-4296-BE9C-388D90BA81D7}"/>
              </a:ext>
            </a:extLst>
          </p:cNvPr>
          <p:cNvSpPr txBox="1"/>
          <p:nvPr/>
        </p:nvSpPr>
        <p:spPr>
          <a:xfrm>
            <a:off x="7426534" y="6172137"/>
            <a:ext cx="1012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Extra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BE93FF-3232-4F75-B52E-2A7C7859D41E}"/>
              </a:ext>
            </a:extLst>
          </p:cNvPr>
          <p:cNvSpPr/>
          <p:nvPr/>
        </p:nvSpPr>
        <p:spPr>
          <a:xfrm>
            <a:off x="6794808" y="4882967"/>
            <a:ext cx="1012102" cy="202741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4EDBFB-90C8-4FAA-9325-0263FB1A756D}"/>
              </a:ext>
            </a:extLst>
          </p:cNvPr>
          <p:cNvSpPr/>
          <p:nvPr/>
        </p:nvSpPr>
        <p:spPr>
          <a:xfrm>
            <a:off x="6007214" y="5351309"/>
            <a:ext cx="1012102" cy="12207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88153E-2554-423C-8599-AE7411B3BD2D}"/>
              </a:ext>
            </a:extLst>
          </p:cNvPr>
          <p:cNvSpPr/>
          <p:nvPr/>
        </p:nvSpPr>
        <p:spPr>
          <a:xfrm>
            <a:off x="9483845" y="6192685"/>
            <a:ext cx="792000" cy="1220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734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4015"/>
          </a:xfrm>
        </p:spPr>
        <p:txBody>
          <a:bodyPr>
            <a:normAutofit/>
          </a:bodyPr>
          <a:lstStyle/>
          <a:p>
            <a:r>
              <a:rPr lang="en-US" sz="3200" b="1" dirty="0"/>
              <a:t>Peritoneal Covering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9140"/>
            <a:ext cx="3218411" cy="2009078"/>
          </a:xfrm>
          <a:ln w="28575"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txBody>
          <a:bodyPr>
            <a:normAutofit/>
          </a:bodyPr>
          <a:lstStyle/>
          <a:p>
            <a:r>
              <a:rPr lang="en-US" sz="2000" b="1" dirty="0"/>
              <a:t>Parts with mesentery*: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Transverse colon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Sigmoid </a:t>
            </a:r>
            <a:r>
              <a:rPr lang="en-US" sz="1400" dirty="0">
                <a:solidFill>
                  <a:srgbClr val="92D050"/>
                </a:solidFill>
              </a:rPr>
              <a:t>or pelvic</a:t>
            </a:r>
            <a:r>
              <a:rPr lang="en-US" sz="1800" dirty="0">
                <a:solidFill>
                  <a:srgbClr val="92D050"/>
                </a:solidFill>
              </a:rPr>
              <a:t> </a:t>
            </a:r>
            <a:r>
              <a:rPr lang="en-US" sz="2000" dirty="0"/>
              <a:t>colon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Appendix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Cecum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486794" y="1399140"/>
            <a:ext cx="3218411" cy="2009078"/>
          </a:xfrm>
          <a:prstGeom prst="rect">
            <a:avLst/>
          </a:prstGeom>
          <a:ln w="28575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Retroperitoneal parts**: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Ascending colon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Descending colon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Upper 2/3 of rectum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210204" y="1399140"/>
            <a:ext cx="3143596" cy="2009078"/>
          </a:xfrm>
          <a:prstGeom prst="rect">
            <a:avLst/>
          </a:prstGeom>
          <a:ln w="28575">
            <a:solidFill>
              <a:srgbClr val="0070C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Parts devoid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ar-AE" sz="2000" dirty="0">
                <a:solidFill>
                  <a:srgbClr val="92D050"/>
                </a:solidFill>
              </a:rPr>
              <a:t>ب</a:t>
            </a:r>
            <a:r>
              <a:rPr lang="en-GB" sz="2000" dirty="0">
                <a:solidFill>
                  <a:srgbClr val="92D050"/>
                </a:solidFill>
              </a:rPr>
              <a:t>د</a:t>
            </a:r>
            <a:r>
              <a:rPr lang="ar-AE" sz="2000" dirty="0">
                <a:solidFill>
                  <a:srgbClr val="92D050"/>
                </a:solidFill>
              </a:rPr>
              <a:t>و</a:t>
            </a:r>
            <a:r>
              <a:rPr lang="en-GB" sz="2000" dirty="0">
                <a:solidFill>
                  <a:srgbClr val="92D050"/>
                </a:solidFill>
              </a:rPr>
              <a:t>ن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)</a:t>
            </a:r>
            <a:r>
              <a:rPr lang="en-US" sz="2000" b="1" dirty="0"/>
              <a:t> of peritoneal covering: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 Lower 1/3 of rectum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Anal canal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54" y="3975652"/>
            <a:ext cx="6532695" cy="2809461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41E6B95-8B1A-4B5C-BB5B-7E1F3E7ACBC5}"/>
              </a:ext>
            </a:extLst>
          </p:cNvPr>
          <p:cNvGrpSpPr/>
          <p:nvPr/>
        </p:nvGrpSpPr>
        <p:grpSpPr>
          <a:xfrm>
            <a:off x="7710292" y="3568148"/>
            <a:ext cx="4343163" cy="3133032"/>
            <a:chOff x="7710292" y="3518764"/>
            <a:chExt cx="4343163" cy="318241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292" y="3518764"/>
              <a:ext cx="4143420" cy="3182416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8" name="TextBox 7"/>
            <p:cNvSpPr txBox="1"/>
            <p:nvPr/>
          </p:nvSpPr>
          <p:spPr>
            <a:xfrm>
              <a:off x="10959548" y="5844209"/>
              <a:ext cx="834887" cy="3077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0070C0"/>
                  </a:solidFill>
                </a:rPr>
                <a:t>Rectum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959548" y="6351437"/>
              <a:ext cx="1093907" cy="3077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0070C0"/>
                  </a:solidFill>
                </a:rPr>
                <a:t>Anal canal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F0011A8-F9AF-4B0C-9549-EB2BAFA856A5}"/>
              </a:ext>
            </a:extLst>
          </p:cNvPr>
          <p:cNvSpPr txBox="1"/>
          <p:nvPr/>
        </p:nvSpPr>
        <p:spPr>
          <a:xfrm>
            <a:off x="2099084" y="3429000"/>
            <a:ext cx="5411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92D050"/>
                </a:solidFill>
                <a:latin typeface="+mn-lt"/>
              </a:rPr>
              <a:t>* The peritoneum covers the anterior and posterior surfaces.</a:t>
            </a:r>
          </a:p>
          <a:p>
            <a:r>
              <a:rPr lang="en-GB" dirty="0">
                <a:solidFill>
                  <a:srgbClr val="92D050"/>
                </a:solidFill>
                <a:latin typeface="+mn-lt"/>
              </a:rPr>
              <a:t>** The peritoneum only covers the anterior surface</a:t>
            </a:r>
          </a:p>
        </p:txBody>
      </p:sp>
    </p:spTree>
    <p:extLst>
      <p:ext uri="{BB962C8B-B14F-4D97-AF65-F5344CB8AC3E}">
        <p14:creationId xmlns:p14="http://schemas.microsoft.com/office/powerpoint/2010/main" val="663990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774" y="328317"/>
            <a:ext cx="11419802" cy="882966"/>
          </a:xfrm>
        </p:spPr>
        <p:txBody>
          <a:bodyPr>
            <a:normAutofit/>
          </a:bodyPr>
          <a:lstStyle/>
          <a:p>
            <a:r>
              <a:rPr lang="en-US" sz="3600" b="1" dirty="0"/>
              <a:t>Relations of (CECUM – ASCENDING &amp; DESCENDING COLONS)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050457" y="1372676"/>
            <a:ext cx="3672000" cy="1908000"/>
            <a:chOff x="388951" y="1357291"/>
            <a:chExt cx="3489456" cy="190800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9CCEE78-18FD-4EF9-BA4C-125A39AD1161}"/>
                </a:ext>
              </a:extLst>
            </p:cNvPr>
            <p:cNvSpPr txBox="1"/>
            <p:nvPr/>
          </p:nvSpPr>
          <p:spPr>
            <a:xfrm>
              <a:off x="388951" y="1357291"/>
              <a:ext cx="3489456" cy="1908000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lvl="2"/>
              <a:r>
                <a:rPr lang="en-GB" sz="2000" b="1" dirty="0">
                  <a:latin typeface="+mn-lt"/>
                </a:rPr>
                <a:t>Anterior</a:t>
              </a:r>
              <a:r>
                <a:rPr lang="en-GB" sz="2000" dirty="0">
                  <a:latin typeface="+mn-lt"/>
                </a:rPr>
                <a:t>:</a:t>
              </a:r>
            </a:p>
            <a:p>
              <a:pPr marL="342900" lvl="4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+mn-lt"/>
                </a:rPr>
                <a:t>Greater </a:t>
              </a:r>
              <a:r>
                <a:rPr lang="en-US" sz="2000" dirty="0" err="1">
                  <a:latin typeface="+mn-lt"/>
                </a:rPr>
                <a:t>omentum</a:t>
              </a:r>
              <a:endParaRPr lang="en-US" sz="2000" dirty="0">
                <a:latin typeface="+mn-lt"/>
              </a:endParaRPr>
            </a:p>
            <a:p>
              <a:pPr marL="342900" lvl="4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+mn-lt"/>
                </a:rPr>
                <a:t>Coils of small intestine</a:t>
              </a:r>
            </a:p>
            <a:p>
              <a:pPr marL="342900" lvl="4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+mn-lt"/>
                </a:rPr>
                <a:t>Anterior abdominal wall</a:t>
              </a:r>
            </a:p>
            <a:p>
              <a:endParaRPr lang="en-GB" sz="1600" dirty="0">
                <a:latin typeface="+mn-lt"/>
              </a:endParaRPr>
            </a:p>
          </p:txBody>
        </p:sp>
        <p:cxnSp>
          <p:nvCxnSpPr>
            <p:cNvPr id="17" name="رابط مستقيم 20">
              <a:extLst>
                <a:ext uri="{FF2B5EF4-FFF2-40B4-BE49-F238E27FC236}">
                  <a16:creationId xmlns:a16="http://schemas.microsoft.com/office/drawing/2014/main" id="{0910C54A-6695-48D8-9989-9D7F7F6A06BA}"/>
                </a:ext>
              </a:extLst>
            </p:cNvPr>
            <p:cNvCxnSpPr/>
            <p:nvPr/>
          </p:nvCxnSpPr>
          <p:spPr>
            <a:xfrm flipH="1">
              <a:off x="795647" y="1987639"/>
              <a:ext cx="1907297" cy="7416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رابط مستقيم 20">
              <a:extLst>
                <a:ext uri="{FF2B5EF4-FFF2-40B4-BE49-F238E27FC236}">
                  <a16:creationId xmlns:a16="http://schemas.microsoft.com/office/drawing/2014/main" id="{0910C54A-6695-48D8-9989-9D7F7F6A06BA}"/>
                </a:ext>
              </a:extLst>
            </p:cNvPr>
            <p:cNvCxnSpPr/>
            <p:nvPr/>
          </p:nvCxnSpPr>
          <p:spPr>
            <a:xfrm flipH="1">
              <a:off x="737191" y="2287987"/>
              <a:ext cx="2433479" cy="14826"/>
            </a:xfrm>
            <a:prstGeom prst="line">
              <a:avLst/>
            </a:prstGeom>
            <a:ln w="28575">
              <a:solidFill>
                <a:srgbClr val="F78D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رابط مستقيم 20">
              <a:extLst>
                <a:ext uri="{FF2B5EF4-FFF2-40B4-BE49-F238E27FC236}">
                  <a16:creationId xmlns:a16="http://schemas.microsoft.com/office/drawing/2014/main" id="{0910C54A-6695-48D8-9989-9D7F7F6A06BA}"/>
                </a:ext>
              </a:extLst>
            </p:cNvPr>
            <p:cNvCxnSpPr/>
            <p:nvPr/>
          </p:nvCxnSpPr>
          <p:spPr>
            <a:xfrm flipH="1">
              <a:off x="795647" y="2625403"/>
              <a:ext cx="2509809" cy="7416"/>
            </a:xfrm>
            <a:prstGeom prst="line">
              <a:avLst/>
            </a:prstGeom>
            <a:ln w="28575">
              <a:solidFill>
                <a:srgbClr val="9EE0F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1ECE64F-98F8-4017-AB16-B3062029835B}"/>
              </a:ext>
            </a:extLst>
          </p:cNvPr>
          <p:cNvGrpSpPr/>
          <p:nvPr/>
        </p:nvGrpSpPr>
        <p:grpSpPr>
          <a:xfrm>
            <a:off x="737191" y="3636939"/>
            <a:ext cx="4321847" cy="3159606"/>
            <a:chOff x="737191" y="3049877"/>
            <a:chExt cx="4800123" cy="3746668"/>
          </a:xfrm>
        </p:grpSpPr>
        <p:pic>
          <p:nvPicPr>
            <p:cNvPr id="7" name="Picture 7" descr="C:\Users\galmadani\Desktop\Documents\Documents\Student Gray\4. Abdomen\F66122-004-f056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11" r="14545" b="2325"/>
            <a:stretch>
              <a:fillRect/>
            </a:stretch>
          </p:blipFill>
          <p:spPr>
            <a:xfrm>
              <a:off x="1575994" y="3049877"/>
              <a:ext cx="2896478" cy="3673334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4231758" y="5018569"/>
              <a:ext cx="1305556" cy="1263110"/>
              <a:chOff x="1777060" y="5091843"/>
              <a:chExt cx="1071111" cy="1086822"/>
            </a:xfrm>
          </p:grpSpPr>
          <p:cxnSp>
            <p:nvCxnSpPr>
              <p:cNvPr id="9" name="Straight Connector 8"/>
              <p:cNvCxnSpPr>
                <a:endCxn id="10" idx="0"/>
              </p:cNvCxnSpPr>
              <p:nvPr/>
            </p:nvCxnSpPr>
            <p:spPr>
              <a:xfrm>
                <a:off x="1777060" y="5091843"/>
                <a:ext cx="563209" cy="71845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1832367" y="5810301"/>
                <a:ext cx="1015804" cy="368364"/>
              </a:xfrm>
              <a:prstGeom prst="rect">
                <a:avLst/>
              </a:prstGeom>
              <a:noFill/>
              <a:ln w="2857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/>
                  <a:t>Anterior abdominal wall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8D6EA9B-AA41-4B3D-9876-3FFCD55409D5}"/>
                </a:ext>
              </a:extLst>
            </p:cNvPr>
            <p:cNvSpPr txBox="1"/>
            <p:nvPr/>
          </p:nvSpPr>
          <p:spPr>
            <a:xfrm>
              <a:off x="2702944" y="6578626"/>
              <a:ext cx="935451" cy="217919"/>
            </a:xfrm>
            <a:prstGeom prst="rect">
              <a:avLst/>
            </a:prstGeom>
            <a:noFill/>
            <a:ln w="28575">
              <a:solidFill>
                <a:srgbClr val="5DCEAF"/>
              </a:solidFill>
            </a:ln>
          </p:spPr>
          <p:txBody>
            <a:bodyPr wrap="square" rtlCol="0">
              <a:spAutoFit/>
            </a:bodyPr>
            <a:lstStyle/>
            <a:p>
              <a:endParaRPr lang="en-GB" sz="1800" dirty="0">
                <a:latin typeface="+mn-lt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737191" y="5780231"/>
              <a:ext cx="1965754" cy="707662"/>
              <a:chOff x="737191" y="5780231"/>
              <a:chExt cx="1965754" cy="707662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737191" y="6057006"/>
                <a:ext cx="1012104" cy="430887"/>
              </a:xfrm>
              <a:prstGeom prst="rect">
                <a:avLst/>
              </a:prstGeom>
              <a:noFill/>
              <a:ln w="28575"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/>
                  <a:t>Coils of small intestine</a:t>
                </a:r>
              </a:p>
            </p:txBody>
          </p:sp>
          <p:cxnSp>
            <p:nvCxnSpPr>
              <p:cNvPr id="26" name="Straight Connector 25"/>
              <p:cNvCxnSpPr>
                <a:endCxn id="19" idx="0"/>
              </p:cNvCxnSpPr>
              <p:nvPr/>
            </p:nvCxnSpPr>
            <p:spPr>
              <a:xfrm flipH="1">
                <a:off x="1243243" y="5780231"/>
                <a:ext cx="1459702" cy="276775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0" name="Group 69"/>
          <p:cNvGrpSpPr/>
          <p:nvPr/>
        </p:nvGrpSpPr>
        <p:grpSpPr>
          <a:xfrm>
            <a:off x="5256470" y="1373226"/>
            <a:ext cx="6491258" cy="1938992"/>
            <a:chOff x="5256470" y="1373226"/>
            <a:chExt cx="6491258" cy="193899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9CCEE78-18FD-4EF9-BA4C-125A39AD1161}"/>
                </a:ext>
              </a:extLst>
            </p:cNvPr>
            <p:cNvSpPr txBox="1"/>
            <p:nvPr/>
          </p:nvSpPr>
          <p:spPr>
            <a:xfrm>
              <a:off x="5256470" y="1373226"/>
              <a:ext cx="6491258" cy="1938992"/>
            </a:xfrm>
            <a:prstGeom prst="rect">
              <a:avLst/>
            </a:prstGeom>
            <a:noFill/>
            <a:ln w="28575">
              <a:solidFill>
                <a:srgbClr val="FED16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+mn-lt"/>
                </a:rPr>
                <a:t>Posterior:</a:t>
              </a:r>
            </a:p>
            <a:p>
              <a:r>
                <a:rPr lang="en-US" sz="2000" b="1" dirty="0">
                  <a:latin typeface="+mn-lt"/>
                </a:rPr>
                <a:t>Cecum</a:t>
              </a:r>
              <a:r>
                <a:rPr lang="en-US" sz="2000" dirty="0">
                  <a:latin typeface="+mn-lt"/>
                </a:rPr>
                <a:t>: Psoas major , </a:t>
              </a:r>
              <a:r>
                <a:rPr lang="en-US" sz="2000" dirty="0" err="1">
                  <a:latin typeface="+mn-lt"/>
                </a:rPr>
                <a:t>Iliacus</a:t>
              </a:r>
              <a:endParaRPr lang="en-US" sz="2000" dirty="0">
                <a:latin typeface="+mn-lt"/>
              </a:endParaRPr>
            </a:p>
            <a:p>
              <a:r>
                <a:rPr lang="en-US" sz="2000" b="1" dirty="0">
                  <a:latin typeface="+mn-lt"/>
                </a:rPr>
                <a:t>Ascending colon</a:t>
              </a:r>
              <a:r>
                <a:rPr lang="en-US" sz="2000" dirty="0">
                  <a:latin typeface="+mn-lt"/>
                </a:rPr>
                <a:t>: </a:t>
              </a:r>
              <a:r>
                <a:rPr lang="en-US" sz="2000" dirty="0" err="1">
                  <a:latin typeface="+mn-lt"/>
                </a:rPr>
                <a:t>Iliacus</a:t>
              </a:r>
              <a:r>
                <a:rPr lang="en-US" sz="2000" dirty="0">
                  <a:latin typeface="+mn-lt"/>
                </a:rPr>
                <a:t> ,Quadratus </a:t>
              </a:r>
              <a:r>
                <a:rPr lang="en-US" sz="2000" dirty="0" err="1">
                  <a:latin typeface="+mn-lt"/>
                </a:rPr>
                <a:t>lumborum</a:t>
              </a:r>
              <a:r>
                <a:rPr lang="en-US" sz="2000" dirty="0">
                  <a:latin typeface="+mn-lt"/>
                </a:rPr>
                <a:t>,  Right kidney.</a:t>
              </a:r>
            </a:p>
            <a:p>
              <a:r>
                <a:rPr lang="en-US" sz="2000" b="1" dirty="0">
                  <a:latin typeface="+mn-lt"/>
                </a:rPr>
                <a:t>Descending colon</a:t>
              </a:r>
              <a:r>
                <a:rPr lang="en-US" sz="2000" dirty="0">
                  <a:latin typeface="+mn-lt"/>
                </a:rPr>
                <a:t>: Left kidney, Quadratus lumborum ,Iliacus, psoas major</a:t>
              </a:r>
            </a:p>
          </p:txBody>
        </p:sp>
        <p:cxnSp>
          <p:nvCxnSpPr>
            <p:cNvPr id="42" name="رابط مستقيم 20">
              <a:extLst>
                <a:ext uri="{FF2B5EF4-FFF2-40B4-BE49-F238E27FC236}">
                  <a16:creationId xmlns:a16="http://schemas.microsoft.com/office/drawing/2014/main" id="{0910C54A-6695-48D8-9989-9D7F7F6A06BA}"/>
                </a:ext>
              </a:extLst>
            </p:cNvPr>
            <p:cNvCxnSpPr/>
            <p:nvPr/>
          </p:nvCxnSpPr>
          <p:spPr>
            <a:xfrm flipH="1">
              <a:off x="6189785" y="2017856"/>
              <a:ext cx="1203158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رابط مستقيم 20">
              <a:extLst>
                <a:ext uri="{FF2B5EF4-FFF2-40B4-BE49-F238E27FC236}">
                  <a16:creationId xmlns:a16="http://schemas.microsoft.com/office/drawing/2014/main" id="{0910C54A-6695-48D8-9989-9D7F7F6A06BA}"/>
                </a:ext>
              </a:extLst>
            </p:cNvPr>
            <p:cNvCxnSpPr/>
            <p:nvPr/>
          </p:nvCxnSpPr>
          <p:spPr>
            <a:xfrm flipH="1">
              <a:off x="7589150" y="2017856"/>
              <a:ext cx="673769" cy="0"/>
            </a:xfrm>
            <a:prstGeom prst="line">
              <a:avLst/>
            </a:prstGeom>
            <a:ln w="28575">
              <a:solidFill>
                <a:srgbClr val="FF66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رابط مستقيم 20">
              <a:extLst>
                <a:ext uri="{FF2B5EF4-FFF2-40B4-BE49-F238E27FC236}">
                  <a16:creationId xmlns:a16="http://schemas.microsoft.com/office/drawing/2014/main" id="{0910C54A-6695-48D8-9989-9D7F7F6A06BA}"/>
                </a:ext>
              </a:extLst>
            </p:cNvPr>
            <p:cNvCxnSpPr/>
            <p:nvPr/>
          </p:nvCxnSpPr>
          <p:spPr>
            <a:xfrm flipH="1">
              <a:off x="7245479" y="2310785"/>
              <a:ext cx="606515" cy="0"/>
            </a:xfrm>
            <a:prstGeom prst="line">
              <a:avLst/>
            </a:prstGeom>
            <a:ln w="28575">
              <a:solidFill>
                <a:srgbClr val="FF66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رابط مستقيم 20">
              <a:extLst>
                <a:ext uri="{FF2B5EF4-FFF2-40B4-BE49-F238E27FC236}">
                  <a16:creationId xmlns:a16="http://schemas.microsoft.com/office/drawing/2014/main" id="{0910C54A-6695-48D8-9989-9D7F7F6A06BA}"/>
                </a:ext>
              </a:extLst>
            </p:cNvPr>
            <p:cNvCxnSpPr/>
            <p:nvPr/>
          </p:nvCxnSpPr>
          <p:spPr>
            <a:xfrm flipH="1">
              <a:off x="7966756" y="2318198"/>
              <a:ext cx="2202705" cy="9604"/>
            </a:xfrm>
            <a:prstGeom prst="line">
              <a:avLst/>
            </a:prstGeom>
            <a:ln w="28575">
              <a:solidFill>
                <a:srgbClr val="9EE0F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رابط مستقيم 20">
              <a:extLst>
                <a:ext uri="{FF2B5EF4-FFF2-40B4-BE49-F238E27FC236}">
                  <a16:creationId xmlns:a16="http://schemas.microsoft.com/office/drawing/2014/main" id="{0910C54A-6695-48D8-9989-9D7F7F6A06BA}"/>
                </a:ext>
              </a:extLst>
            </p:cNvPr>
            <p:cNvCxnSpPr/>
            <p:nvPr/>
          </p:nvCxnSpPr>
          <p:spPr>
            <a:xfrm flipH="1">
              <a:off x="8602000" y="2918778"/>
              <a:ext cx="2202705" cy="9604"/>
            </a:xfrm>
            <a:prstGeom prst="line">
              <a:avLst/>
            </a:prstGeom>
            <a:ln w="28575">
              <a:solidFill>
                <a:srgbClr val="9EE0F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رابط مستقيم 20">
              <a:extLst>
                <a:ext uri="{FF2B5EF4-FFF2-40B4-BE49-F238E27FC236}">
                  <a16:creationId xmlns:a16="http://schemas.microsoft.com/office/drawing/2014/main" id="{0910C54A-6695-48D8-9989-9D7F7F6A06BA}"/>
                </a:ext>
              </a:extLst>
            </p:cNvPr>
            <p:cNvCxnSpPr/>
            <p:nvPr/>
          </p:nvCxnSpPr>
          <p:spPr>
            <a:xfrm flipH="1">
              <a:off x="7245479" y="2918778"/>
              <a:ext cx="1146465" cy="0"/>
            </a:xfrm>
            <a:prstGeom prst="line">
              <a:avLst/>
            </a:prstGeom>
            <a:ln w="28575">
              <a:solidFill>
                <a:srgbClr val="C3260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رابط مستقيم 20">
              <a:extLst>
                <a:ext uri="{FF2B5EF4-FFF2-40B4-BE49-F238E27FC236}">
                  <a16:creationId xmlns:a16="http://schemas.microsoft.com/office/drawing/2014/main" id="{0910C54A-6695-48D8-9989-9D7F7F6A06BA}"/>
                </a:ext>
              </a:extLst>
            </p:cNvPr>
            <p:cNvCxnSpPr/>
            <p:nvPr/>
          </p:nvCxnSpPr>
          <p:spPr>
            <a:xfrm flipH="1">
              <a:off x="10929100" y="2918778"/>
              <a:ext cx="623563" cy="9604"/>
            </a:xfrm>
            <a:prstGeom prst="line">
              <a:avLst/>
            </a:prstGeom>
            <a:ln w="28575">
              <a:solidFill>
                <a:srgbClr val="FF66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رابط مستقيم 20">
              <a:extLst>
                <a:ext uri="{FF2B5EF4-FFF2-40B4-BE49-F238E27FC236}">
                  <a16:creationId xmlns:a16="http://schemas.microsoft.com/office/drawing/2014/main" id="{0910C54A-6695-48D8-9989-9D7F7F6A06BA}"/>
                </a:ext>
              </a:extLst>
            </p:cNvPr>
            <p:cNvCxnSpPr/>
            <p:nvPr/>
          </p:nvCxnSpPr>
          <p:spPr>
            <a:xfrm flipH="1">
              <a:off x="10335031" y="2327802"/>
              <a:ext cx="623563" cy="9604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رابط مستقيم 20">
              <a:extLst>
                <a:ext uri="{FF2B5EF4-FFF2-40B4-BE49-F238E27FC236}">
                  <a16:creationId xmlns:a16="http://schemas.microsoft.com/office/drawing/2014/main" id="{0910C54A-6695-48D8-9989-9D7F7F6A06BA}"/>
                </a:ext>
              </a:extLst>
            </p:cNvPr>
            <p:cNvCxnSpPr/>
            <p:nvPr/>
          </p:nvCxnSpPr>
          <p:spPr>
            <a:xfrm flipH="1">
              <a:off x="5365796" y="2632224"/>
              <a:ext cx="623563" cy="9604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5926266" y="3585814"/>
            <a:ext cx="4321847" cy="3159605"/>
            <a:chOff x="6294159" y="3160061"/>
            <a:chExt cx="4195571" cy="3509298"/>
          </a:xfrm>
        </p:grpSpPr>
        <p:pic>
          <p:nvPicPr>
            <p:cNvPr id="6" name="Picture 6" descr="528519B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351"/>
            <a:stretch/>
          </p:blipFill>
          <p:spPr>
            <a:xfrm>
              <a:off x="6294159" y="3160061"/>
              <a:ext cx="4195571" cy="3509298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8D6EA9B-AA41-4B3D-9876-3FFCD55409D5}"/>
                </a:ext>
              </a:extLst>
            </p:cNvPr>
            <p:cNvSpPr txBox="1"/>
            <p:nvPr/>
          </p:nvSpPr>
          <p:spPr>
            <a:xfrm>
              <a:off x="9216331" y="3193794"/>
              <a:ext cx="470362" cy="173874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en-GB" sz="1800" dirty="0">
                <a:latin typeface="+mn-lt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8D6EA9B-AA41-4B3D-9876-3FFCD55409D5}"/>
                </a:ext>
              </a:extLst>
            </p:cNvPr>
            <p:cNvSpPr txBox="1"/>
            <p:nvPr/>
          </p:nvSpPr>
          <p:spPr>
            <a:xfrm>
              <a:off x="9813074" y="4931631"/>
              <a:ext cx="356388" cy="168193"/>
            </a:xfrm>
            <a:prstGeom prst="rect">
              <a:avLst/>
            </a:prstGeom>
            <a:noFill/>
            <a:ln w="28575">
              <a:solidFill>
                <a:srgbClr val="FF66CC"/>
              </a:solidFill>
            </a:ln>
          </p:spPr>
          <p:txBody>
            <a:bodyPr wrap="square" rtlCol="0">
              <a:spAutoFit/>
            </a:bodyPr>
            <a:lstStyle/>
            <a:p>
              <a:endParaRPr lang="en-GB" sz="1800" dirty="0">
                <a:latin typeface="+mn-lt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9550389" y="3873354"/>
              <a:ext cx="784642" cy="400110"/>
            </a:xfrm>
            <a:prstGeom prst="rect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Quadratus </a:t>
              </a:r>
              <a:r>
                <a:rPr lang="en-US" sz="10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lumborum</a:t>
              </a:r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67" name="Straight Arrow Connector 66"/>
            <p:cNvCxnSpPr>
              <a:stCxn id="65" idx="1"/>
            </p:cNvCxnSpPr>
            <p:nvPr/>
          </p:nvCxnSpPr>
          <p:spPr>
            <a:xfrm flipH="1">
              <a:off x="8958146" y="4073409"/>
              <a:ext cx="592243" cy="476585"/>
            </a:xfrm>
            <a:prstGeom prst="straightConnector1">
              <a:avLst/>
            </a:prstGeom>
            <a:ln w="28575">
              <a:solidFill>
                <a:srgbClr val="9EE0F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8D6EA9B-AA41-4B3D-9876-3FFCD55409D5}"/>
                </a:ext>
              </a:extLst>
            </p:cNvPr>
            <p:cNvSpPr txBox="1"/>
            <p:nvPr/>
          </p:nvSpPr>
          <p:spPr>
            <a:xfrm>
              <a:off x="6846848" y="3595418"/>
              <a:ext cx="632111" cy="177887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endParaRPr lang="en-GB" sz="1800" dirty="0">
                <a:latin typeface="+mn-lt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8D6EA9B-AA41-4B3D-9876-3FFCD55409D5}"/>
                </a:ext>
              </a:extLst>
            </p:cNvPr>
            <p:cNvSpPr txBox="1"/>
            <p:nvPr/>
          </p:nvSpPr>
          <p:spPr>
            <a:xfrm>
              <a:off x="9686693" y="4681180"/>
              <a:ext cx="364273" cy="165883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endParaRPr lang="en-GB" sz="18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0201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0B1A47-0EFD-4BC6-9E61-479EA6D16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59" y="718187"/>
            <a:ext cx="5776608" cy="61398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5676" y="958242"/>
            <a:ext cx="4901038" cy="787317"/>
          </a:xfrm>
        </p:spPr>
        <p:txBody>
          <a:bodyPr>
            <a:noAutofit/>
          </a:bodyPr>
          <a:lstStyle/>
          <a:p>
            <a:r>
              <a:rPr lang="en-US" sz="3600" b="1" dirty="0"/>
              <a:t>COLIC FLEXURES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B8747DC-9282-448B-AB0E-660C1CCAFDC9}"/>
              </a:ext>
            </a:extLst>
          </p:cNvPr>
          <p:cNvGrpSpPr/>
          <p:nvPr/>
        </p:nvGrpSpPr>
        <p:grpSpPr>
          <a:xfrm>
            <a:off x="5980691" y="1878495"/>
            <a:ext cx="6055197" cy="4522887"/>
            <a:chOff x="1792583" y="2787374"/>
            <a:chExt cx="9107783" cy="3938720"/>
          </a:xfrm>
        </p:grpSpPr>
        <p:pic>
          <p:nvPicPr>
            <p:cNvPr id="10" name="Picture 2" descr="L:\Student Gray\4. Abdomen\F66122-004-f078.jpg">
              <a:extLst>
                <a:ext uri="{FF2B5EF4-FFF2-40B4-BE49-F238E27FC236}">
                  <a16:creationId xmlns:a16="http://schemas.microsoft.com/office/drawing/2014/main" id="{01FF734B-BE4B-4C9D-B621-6B032450EC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06" r="9507" b="5737"/>
            <a:stretch/>
          </p:blipFill>
          <p:spPr>
            <a:xfrm>
              <a:off x="3321784" y="2787374"/>
              <a:ext cx="4929715" cy="393872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FF6383-50A9-410A-8E91-1F50FAAF4B85}"/>
                </a:ext>
              </a:extLst>
            </p:cNvPr>
            <p:cNvSpPr txBox="1"/>
            <p:nvPr/>
          </p:nvSpPr>
          <p:spPr>
            <a:xfrm>
              <a:off x="8090420" y="3194588"/>
              <a:ext cx="2809946" cy="1152506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latin typeface="+mn-lt"/>
                </a:rPr>
                <a:t>Splenic flexure</a:t>
              </a:r>
              <a:endParaRPr lang="ar-SA" sz="2000" b="1" dirty="0">
                <a:latin typeface="+mn-lt"/>
              </a:endParaRPr>
            </a:p>
            <a:p>
              <a:pPr algn="ctr">
                <a:defRPr/>
              </a:pPr>
              <a:r>
                <a:rPr lang="en-US" sz="2000" dirty="0">
                  <a:latin typeface="+mn-lt"/>
                </a:rPr>
                <a:t>Position: higher</a:t>
              </a:r>
            </a:p>
            <a:p>
              <a:pPr algn="ctr">
                <a:defRPr/>
              </a:pPr>
              <a:r>
                <a:rPr lang="en-US" sz="2000" dirty="0">
                  <a:latin typeface="+mn-lt"/>
                </a:rPr>
                <a:t>Angle: more acute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685296E-ADB4-4801-8F1F-DA2B45C273F3}"/>
                </a:ext>
              </a:extLst>
            </p:cNvPr>
            <p:cNvCxnSpPr>
              <a:cxnSpLocks/>
              <a:stCxn id="11" idx="1"/>
            </p:cNvCxnSpPr>
            <p:nvPr/>
          </p:nvCxnSpPr>
          <p:spPr>
            <a:xfrm flipH="1">
              <a:off x="7203355" y="3770842"/>
              <a:ext cx="887065" cy="68562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EAD3625-1E8A-4D2A-81E0-F23FA84C5689}"/>
                </a:ext>
              </a:extLst>
            </p:cNvPr>
            <p:cNvGrpSpPr/>
            <p:nvPr/>
          </p:nvGrpSpPr>
          <p:grpSpPr>
            <a:xfrm>
              <a:off x="1792583" y="5108018"/>
              <a:ext cx="2548817" cy="616458"/>
              <a:chOff x="1904430" y="4124044"/>
              <a:chExt cx="2548817" cy="616458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A7895D0-B91B-4A26-B381-5CC92D77BCB3}"/>
                  </a:ext>
                </a:extLst>
              </p:cNvPr>
              <p:cNvSpPr txBox="1"/>
              <p:nvPr/>
            </p:nvSpPr>
            <p:spPr>
              <a:xfrm>
                <a:off x="1904430" y="4124044"/>
                <a:ext cx="1656824" cy="616458"/>
              </a:xfrm>
              <a:prstGeom prst="rect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latin typeface="+mn-lt"/>
                  </a:rPr>
                  <a:t>Hepatic flexure </a:t>
                </a:r>
              </a:p>
            </p:txBody>
          </p: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D983C354-2E8A-439F-998D-4AC7E4D81D62}"/>
                  </a:ext>
                </a:extLst>
              </p:cNvPr>
              <p:cNvCxnSpPr>
                <a:cxnSpLocks/>
                <a:stCxn id="15" idx="3"/>
              </p:cNvCxnSpPr>
              <p:nvPr/>
            </p:nvCxnSpPr>
            <p:spPr>
              <a:xfrm flipV="1">
                <a:off x="3561254" y="4275119"/>
                <a:ext cx="891993" cy="157154"/>
              </a:xfrm>
              <a:prstGeom prst="straightConnector1">
                <a:avLst/>
              </a:prstGeom>
              <a:ln w="28575">
                <a:solidFill>
                  <a:srgbClr val="F78D7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196643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/>
          <p:cNvGrpSpPr/>
          <p:nvPr/>
        </p:nvGrpSpPr>
        <p:grpSpPr>
          <a:xfrm>
            <a:off x="6036837" y="2956956"/>
            <a:ext cx="3605927" cy="3811609"/>
            <a:chOff x="6311542" y="3268394"/>
            <a:chExt cx="3081423" cy="3349243"/>
          </a:xfrm>
        </p:grpSpPr>
        <p:pic>
          <p:nvPicPr>
            <p:cNvPr id="8" name="Picture 8" descr="Large intestine 010"/>
            <p:cNvPicPr>
              <a:picLocks noChangeAspect="1" noChangeArrowheads="1"/>
            </p:cNvPicPr>
            <p:nvPr/>
          </p:nvPicPr>
          <p:blipFill rotWithShape="1">
            <a:blip r:embed="rId2"/>
            <a:srcRect l="7369" r="3032" b="713"/>
            <a:stretch/>
          </p:blipFill>
          <p:spPr>
            <a:xfrm>
              <a:off x="6311542" y="3268394"/>
              <a:ext cx="3081423" cy="3349243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8D6EA9B-AA41-4B3D-9876-3FFCD55409D5}"/>
                </a:ext>
              </a:extLst>
            </p:cNvPr>
            <p:cNvSpPr txBox="1"/>
            <p:nvPr/>
          </p:nvSpPr>
          <p:spPr>
            <a:xfrm>
              <a:off x="7793069" y="3440803"/>
              <a:ext cx="510364" cy="137284"/>
            </a:xfrm>
            <a:prstGeom prst="rect">
              <a:avLst/>
            </a:prstGeom>
            <a:noFill/>
            <a:ln w="28575">
              <a:solidFill>
                <a:schemeClr val="accent3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en-GB" sz="1800" dirty="0">
                <a:latin typeface="+mn-lt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8D6EA9B-AA41-4B3D-9876-3FFCD55409D5}"/>
                </a:ext>
              </a:extLst>
            </p:cNvPr>
            <p:cNvSpPr txBox="1"/>
            <p:nvPr/>
          </p:nvSpPr>
          <p:spPr>
            <a:xfrm>
              <a:off x="6408388" y="4058923"/>
              <a:ext cx="424054" cy="132550"/>
            </a:xfrm>
            <a:prstGeom prst="rect">
              <a:avLst/>
            </a:prstGeom>
            <a:noFill/>
            <a:ln w="28575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endParaRPr lang="en-GB" sz="1800" dirty="0">
                <a:latin typeface="+mn-lt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8D6EA9B-AA41-4B3D-9876-3FFCD55409D5}"/>
                </a:ext>
              </a:extLst>
            </p:cNvPr>
            <p:cNvSpPr txBox="1"/>
            <p:nvPr/>
          </p:nvSpPr>
          <p:spPr>
            <a:xfrm>
              <a:off x="8854073" y="4273596"/>
              <a:ext cx="369048" cy="118911"/>
            </a:xfrm>
            <a:prstGeom prst="rect">
              <a:avLst/>
            </a:prstGeom>
            <a:noFill/>
            <a:ln w="28575">
              <a:solidFill>
                <a:schemeClr val="accent5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en-GB" sz="1800" dirty="0">
                <a:latin typeface="+mn-lt"/>
              </a:endParaRPr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0801" y="526956"/>
            <a:ext cx="9294043" cy="730395"/>
          </a:xfrm>
        </p:spPr>
        <p:txBody>
          <a:bodyPr>
            <a:noAutofit/>
          </a:bodyPr>
          <a:lstStyle/>
          <a:p>
            <a:r>
              <a:rPr lang="en-US" sz="3600" b="1" dirty="0"/>
              <a:t>Relations of Transverse Colon</a:t>
            </a:r>
          </a:p>
        </p:txBody>
      </p:sp>
      <p:pic>
        <p:nvPicPr>
          <p:cNvPr id="5" name="Picture 7" descr="C:\Users\galmadani\Desktop\Documents\Documents\Student Gray\4. Abdomen\F66122-004-f056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1" r="14545" b="2325"/>
          <a:stretch>
            <a:fillRect/>
          </a:stretch>
        </p:blipFill>
        <p:spPr>
          <a:xfrm>
            <a:off x="82921" y="3197665"/>
            <a:ext cx="2376343" cy="34775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8D6EA9B-AA41-4B3D-9876-3FFCD55409D5}"/>
              </a:ext>
            </a:extLst>
          </p:cNvPr>
          <p:cNvSpPr txBox="1"/>
          <p:nvPr/>
        </p:nvSpPr>
        <p:spPr>
          <a:xfrm>
            <a:off x="945396" y="6508677"/>
            <a:ext cx="935451" cy="217919"/>
          </a:xfrm>
          <a:prstGeom prst="rect">
            <a:avLst/>
          </a:prstGeom>
          <a:noFill/>
          <a:ln w="28575">
            <a:solidFill>
              <a:srgbClr val="5DCEAF"/>
            </a:solidFill>
          </a:ln>
        </p:spPr>
        <p:txBody>
          <a:bodyPr wrap="square" rtlCol="0">
            <a:spAutoFit/>
          </a:bodyPr>
          <a:lstStyle/>
          <a:p>
            <a:endParaRPr lang="en-GB" sz="1800" dirty="0">
              <a:latin typeface="+mn-lt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69956" y="1691655"/>
            <a:ext cx="2635280" cy="830997"/>
            <a:chOff x="169956" y="1691655"/>
            <a:chExt cx="2635280" cy="83099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9CCEE78-18FD-4EF9-BA4C-125A39AD1161}"/>
                </a:ext>
              </a:extLst>
            </p:cNvPr>
            <p:cNvSpPr txBox="1"/>
            <p:nvPr/>
          </p:nvSpPr>
          <p:spPr>
            <a:xfrm>
              <a:off x="169956" y="1691655"/>
              <a:ext cx="2635280" cy="830997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latin typeface="+mn-lt"/>
                </a:rPr>
                <a:t>Anterior</a:t>
              </a:r>
              <a:r>
                <a:rPr lang="en-GB" sz="1600" dirty="0">
                  <a:latin typeface="+mn-lt"/>
                </a:rPr>
                <a:t>:  greater </a:t>
              </a:r>
              <a:r>
                <a:rPr lang="en-GB" sz="1600" dirty="0" err="1">
                  <a:latin typeface="+mn-lt"/>
                </a:rPr>
                <a:t>omentum</a:t>
              </a:r>
              <a:r>
                <a:rPr lang="en-GB" sz="1600" dirty="0">
                  <a:latin typeface="+mn-lt"/>
                </a:rPr>
                <a:t> , anterior abdominal wall</a:t>
              </a:r>
            </a:p>
            <a:p>
              <a:endParaRPr lang="en-GB" sz="1600" dirty="0">
                <a:latin typeface="+mn-lt"/>
              </a:endParaRPr>
            </a:p>
          </p:txBody>
        </p:sp>
        <p:cxnSp>
          <p:nvCxnSpPr>
            <p:cNvPr id="15" name="رابط مستقيم 20">
              <a:extLst>
                <a:ext uri="{FF2B5EF4-FFF2-40B4-BE49-F238E27FC236}">
                  <a16:creationId xmlns:a16="http://schemas.microsoft.com/office/drawing/2014/main" id="{0910C54A-6695-48D8-9989-9D7F7F6A06BA}"/>
                </a:ext>
              </a:extLst>
            </p:cNvPr>
            <p:cNvCxnSpPr/>
            <p:nvPr/>
          </p:nvCxnSpPr>
          <p:spPr>
            <a:xfrm flipH="1">
              <a:off x="1069384" y="1987639"/>
              <a:ext cx="1555720" cy="1747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رابط مستقيم 20">
              <a:extLst>
                <a:ext uri="{FF2B5EF4-FFF2-40B4-BE49-F238E27FC236}">
                  <a16:creationId xmlns:a16="http://schemas.microsoft.com/office/drawing/2014/main" id="{0910C54A-6695-48D8-9989-9D7F7F6A06BA}"/>
                </a:ext>
              </a:extLst>
            </p:cNvPr>
            <p:cNvCxnSpPr/>
            <p:nvPr/>
          </p:nvCxnSpPr>
          <p:spPr>
            <a:xfrm flipH="1">
              <a:off x="231820" y="2217487"/>
              <a:ext cx="1974199" cy="3339"/>
            </a:xfrm>
            <a:prstGeom prst="line">
              <a:avLst/>
            </a:prstGeom>
            <a:ln w="28575">
              <a:solidFill>
                <a:srgbClr val="9EE0F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3024801" y="1691655"/>
            <a:ext cx="3012036" cy="830997"/>
            <a:chOff x="3024801" y="1691655"/>
            <a:chExt cx="3012036" cy="83099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9CCEE78-18FD-4EF9-BA4C-125A39AD1161}"/>
                </a:ext>
              </a:extLst>
            </p:cNvPr>
            <p:cNvSpPr txBox="1"/>
            <p:nvPr/>
          </p:nvSpPr>
          <p:spPr>
            <a:xfrm>
              <a:off x="3024801" y="1691655"/>
              <a:ext cx="3012036" cy="830997"/>
            </a:xfrm>
            <a:prstGeom prst="rect">
              <a:avLst/>
            </a:prstGeom>
            <a:noFill/>
            <a:ln w="28575">
              <a:solidFill>
                <a:srgbClr val="FF66CC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latin typeface="+mn-lt"/>
                </a:rPr>
                <a:t>Posterior</a:t>
              </a:r>
              <a:r>
                <a:rPr lang="en-GB" sz="1600" dirty="0">
                  <a:latin typeface="+mn-lt"/>
                </a:rPr>
                <a:t>: 2nd part of duodenum , pancreas &amp; superior mesenteric vessels.</a:t>
              </a:r>
            </a:p>
          </p:txBody>
        </p:sp>
        <p:cxnSp>
          <p:nvCxnSpPr>
            <p:cNvPr id="22" name="رابط مستقيم 20">
              <a:extLst>
                <a:ext uri="{FF2B5EF4-FFF2-40B4-BE49-F238E27FC236}">
                  <a16:creationId xmlns:a16="http://schemas.microsoft.com/office/drawing/2014/main" id="{0910C54A-6695-48D8-9989-9D7F7F6A06BA}"/>
                </a:ext>
              </a:extLst>
            </p:cNvPr>
            <p:cNvCxnSpPr/>
            <p:nvPr/>
          </p:nvCxnSpPr>
          <p:spPr>
            <a:xfrm flipH="1">
              <a:off x="3984563" y="1987639"/>
              <a:ext cx="1892496" cy="0"/>
            </a:xfrm>
            <a:prstGeom prst="line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رابط مستقيم 20">
              <a:extLst>
                <a:ext uri="{FF2B5EF4-FFF2-40B4-BE49-F238E27FC236}">
                  <a16:creationId xmlns:a16="http://schemas.microsoft.com/office/drawing/2014/main" id="{0910C54A-6695-48D8-9989-9D7F7F6A06BA}"/>
                </a:ext>
              </a:extLst>
            </p:cNvPr>
            <p:cNvCxnSpPr/>
            <p:nvPr/>
          </p:nvCxnSpPr>
          <p:spPr>
            <a:xfrm flipH="1">
              <a:off x="3147990" y="2217487"/>
              <a:ext cx="783027" cy="0"/>
            </a:xfrm>
            <a:prstGeom prst="line">
              <a:avLst/>
            </a:prstGeom>
            <a:ln w="28575">
              <a:solidFill>
                <a:srgbClr val="FED1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رابط مستقيم 20">
              <a:extLst>
                <a:ext uri="{FF2B5EF4-FFF2-40B4-BE49-F238E27FC236}">
                  <a16:creationId xmlns:a16="http://schemas.microsoft.com/office/drawing/2014/main" id="{0910C54A-6695-48D8-9989-9D7F7F6A06BA}"/>
                </a:ext>
              </a:extLst>
            </p:cNvPr>
            <p:cNvCxnSpPr/>
            <p:nvPr/>
          </p:nvCxnSpPr>
          <p:spPr>
            <a:xfrm flipH="1">
              <a:off x="4148258" y="2215740"/>
              <a:ext cx="1728802" cy="0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6311542" y="1691655"/>
            <a:ext cx="2607733" cy="861774"/>
            <a:chOff x="6311542" y="1691655"/>
            <a:chExt cx="2607733" cy="86177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9CCEE78-18FD-4EF9-BA4C-125A39AD1161}"/>
                </a:ext>
              </a:extLst>
            </p:cNvPr>
            <p:cNvSpPr txBox="1"/>
            <p:nvPr/>
          </p:nvSpPr>
          <p:spPr>
            <a:xfrm>
              <a:off x="6311542" y="1691655"/>
              <a:ext cx="2607733" cy="861774"/>
            </a:xfrm>
            <a:prstGeom prst="rect">
              <a:avLst/>
            </a:prstGeom>
            <a:noFill/>
            <a:ln w="28575">
              <a:solidFill>
                <a:schemeClr val="accent3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latin typeface="+mn-lt"/>
                </a:rPr>
                <a:t>Superio</a:t>
              </a:r>
              <a:r>
                <a:rPr lang="en-GB" sz="1600" dirty="0">
                  <a:latin typeface="+mn-lt"/>
                </a:rPr>
                <a:t>r: liver, gall bladder, stomach</a:t>
              </a:r>
            </a:p>
            <a:p>
              <a:endParaRPr lang="en-GB" sz="1800" dirty="0">
                <a:latin typeface="+mn-lt"/>
              </a:endParaRPr>
            </a:p>
          </p:txBody>
        </p:sp>
        <p:cxnSp>
          <p:nvCxnSpPr>
            <p:cNvPr id="26" name="رابط مستقيم 20">
              <a:extLst>
                <a:ext uri="{FF2B5EF4-FFF2-40B4-BE49-F238E27FC236}">
                  <a16:creationId xmlns:a16="http://schemas.microsoft.com/office/drawing/2014/main" id="{0910C54A-6695-48D8-9989-9D7F7F6A06BA}"/>
                </a:ext>
              </a:extLst>
            </p:cNvPr>
            <p:cNvCxnSpPr/>
            <p:nvPr/>
          </p:nvCxnSpPr>
          <p:spPr>
            <a:xfrm flipH="1">
              <a:off x="7234071" y="1987639"/>
              <a:ext cx="330121" cy="1747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رابط مستقيم 20">
              <a:extLst>
                <a:ext uri="{FF2B5EF4-FFF2-40B4-BE49-F238E27FC236}">
                  <a16:creationId xmlns:a16="http://schemas.microsoft.com/office/drawing/2014/main" id="{0910C54A-6695-48D8-9989-9D7F7F6A06BA}"/>
                </a:ext>
              </a:extLst>
            </p:cNvPr>
            <p:cNvCxnSpPr/>
            <p:nvPr/>
          </p:nvCxnSpPr>
          <p:spPr>
            <a:xfrm flipH="1">
              <a:off x="6409386" y="2215740"/>
              <a:ext cx="680361" cy="0"/>
            </a:xfrm>
            <a:prstGeom prst="line">
              <a:avLst/>
            </a:prstGeom>
            <a:ln w="285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رابط مستقيم 20">
              <a:extLst>
                <a:ext uri="{FF2B5EF4-FFF2-40B4-BE49-F238E27FC236}">
                  <a16:creationId xmlns:a16="http://schemas.microsoft.com/office/drawing/2014/main" id="{0910C54A-6695-48D8-9989-9D7F7F6A06BA}"/>
                </a:ext>
              </a:extLst>
            </p:cNvPr>
            <p:cNvCxnSpPr/>
            <p:nvPr/>
          </p:nvCxnSpPr>
          <p:spPr>
            <a:xfrm flipH="1">
              <a:off x="7667223" y="1985892"/>
              <a:ext cx="950891" cy="1747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9232871" y="1691655"/>
            <a:ext cx="2832459" cy="830997"/>
            <a:chOff x="9232871" y="1691655"/>
            <a:chExt cx="2832459" cy="83099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9CCEE78-18FD-4EF9-BA4C-125A39AD1161}"/>
                </a:ext>
              </a:extLst>
            </p:cNvPr>
            <p:cNvSpPr txBox="1"/>
            <p:nvPr/>
          </p:nvSpPr>
          <p:spPr>
            <a:xfrm>
              <a:off x="9232871" y="1691655"/>
              <a:ext cx="2832459" cy="830997"/>
            </a:xfrm>
            <a:prstGeom prst="rect">
              <a:avLst/>
            </a:prstGeom>
            <a:noFill/>
            <a:ln w="28575">
              <a:solidFill>
                <a:srgbClr val="FED163"/>
              </a:solidFill>
            </a:ln>
          </p:spPr>
          <p:txBody>
            <a:bodyPr wrap="square" rtlCol="0" anchor="b">
              <a:spAutoFit/>
            </a:bodyPr>
            <a:lstStyle/>
            <a:p>
              <a:endParaRPr lang="en-US" sz="1600" b="1" dirty="0">
                <a:latin typeface="+mn-lt"/>
              </a:endParaRPr>
            </a:p>
            <a:p>
              <a:r>
                <a:rPr lang="en-US" sz="1600" b="1" dirty="0">
                  <a:latin typeface="+mn-lt"/>
                </a:rPr>
                <a:t>Inferior</a:t>
              </a:r>
              <a:r>
                <a:rPr lang="en-US" sz="1600" dirty="0">
                  <a:latin typeface="+mn-lt"/>
                </a:rPr>
                <a:t>:  coils of small intestine</a:t>
              </a:r>
            </a:p>
            <a:p>
              <a:endParaRPr lang="en-US" sz="1600" dirty="0">
                <a:latin typeface="+mn-lt"/>
              </a:endParaRPr>
            </a:p>
          </p:txBody>
        </p:sp>
        <p:cxnSp>
          <p:nvCxnSpPr>
            <p:cNvPr id="37" name="رابط مستقيم 20">
              <a:extLst>
                <a:ext uri="{FF2B5EF4-FFF2-40B4-BE49-F238E27FC236}">
                  <a16:creationId xmlns:a16="http://schemas.microsoft.com/office/drawing/2014/main" id="{0910C54A-6695-48D8-9989-9D7F7F6A06BA}"/>
                </a:ext>
              </a:extLst>
            </p:cNvPr>
            <p:cNvCxnSpPr/>
            <p:nvPr/>
          </p:nvCxnSpPr>
          <p:spPr>
            <a:xfrm flipH="1" flipV="1">
              <a:off x="10157138" y="2215740"/>
              <a:ext cx="1770847" cy="7897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2625104" y="3208010"/>
            <a:ext cx="3580733" cy="3575094"/>
            <a:chOff x="2625104" y="3208010"/>
            <a:chExt cx="3580733" cy="3575094"/>
          </a:xfrm>
        </p:grpSpPr>
        <p:pic>
          <p:nvPicPr>
            <p:cNvPr id="6" name="Picture 2" descr="L:\Student Gray\4. Abdomen\F66122-004-f06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93"/>
            <a:stretch>
              <a:fillRect/>
            </a:stretch>
          </p:blipFill>
          <p:spPr bwMode="auto">
            <a:xfrm>
              <a:off x="2625104" y="3208010"/>
              <a:ext cx="3520598" cy="357509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8D6EA9B-AA41-4B3D-9876-3FFCD55409D5}"/>
                </a:ext>
              </a:extLst>
            </p:cNvPr>
            <p:cNvSpPr txBox="1"/>
            <p:nvPr/>
          </p:nvSpPr>
          <p:spPr>
            <a:xfrm>
              <a:off x="2731324" y="4712852"/>
              <a:ext cx="586306" cy="243636"/>
            </a:xfrm>
            <a:prstGeom prst="rect">
              <a:avLst/>
            </a:prstGeom>
            <a:noFill/>
            <a:ln w="28575">
              <a:solidFill>
                <a:srgbClr val="EFBDB7"/>
              </a:solidFill>
            </a:ln>
          </p:spPr>
          <p:txBody>
            <a:bodyPr wrap="square" rtlCol="0">
              <a:spAutoFit/>
            </a:bodyPr>
            <a:lstStyle/>
            <a:p>
              <a:endParaRPr lang="en-GB" sz="1800" dirty="0">
                <a:latin typeface="+mn-lt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8D6EA9B-AA41-4B3D-9876-3FFCD55409D5}"/>
                </a:ext>
              </a:extLst>
            </p:cNvPr>
            <p:cNvSpPr txBox="1"/>
            <p:nvPr/>
          </p:nvSpPr>
          <p:spPr>
            <a:xfrm>
              <a:off x="5517999" y="4295009"/>
              <a:ext cx="354368" cy="174616"/>
            </a:xfrm>
            <a:prstGeom prst="rect">
              <a:avLst/>
            </a:prstGeom>
            <a:noFill/>
            <a:ln w="28575">
              <a:solidFill>
                <a:srgbClr val="FED163"/>
              </a:solidFill>
            </a:ln>
          </p:spPr>
          <p:txBody>
            <a:bodyPr wrap="square" rtlCol="0">
              <a:spAutoFit/>
            </a:bodyPr>
            <a:lstStyle/>
            <a:p>
              <a:endParaRPr lang="en-GB" sz="1800" dirty="0">
                <a:latin typeface="+mn-lt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8D6EA9B-AA41-4B3D-9876-3FFCD55409D5}"/>
                </a:ext>
              </a:extLst>
            </p:cNvPr>
            <p:cNvSpPr txBox="1"/>
            <p:nvPr/>
          </p:nvSpPr>
          <p:spPr>
            <a:xfrm>
              <a:off x="5517999" y="4634445"/>
              <a:ext cx="687838" cy="243636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en-GB" sz="1800" dirty="0">
                <a:latin typeface="+mn-lt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9558805" y="2942418"/>
            <a:ext cx="2506525" cy="3915582"/>
            <a:chOff x="9558805" y="3208010"/>
            <a:chExt cx="2506525" cy="3409627"/>
          </a:xfrm>
        </p:grpSpPr>
        <p:pic>
          <p:nvPicPr>
            <p:cNvPr id="7" name="Picture 15" descr="peritoneum 003"/>
            <p:cNvPicPr>
              <a:picLocks noChangeAspect="1" noChangeArrowheads="1"/>
            </p:cNvPicPr>
            <p:nvPr/>
          </p:nvPicPr>
          <p:blipFill rotWithShape="1">
            <a:blip r:embed="rId5"/>
            <a:srcRect r="1704" b="13462"/>
            <a:stretch/>
          </p:blipFill>
          <p:spPr>
            <a:xfrm>
              <a:off x="9558805" y="3208010"/>
              <a:ext cx="2506525" cy="3409627"/>
            </a:xfrm>
            <a:prstGeom prst="rect">
              <a:avLst/>
            </a:prstGeom>
          </p:spPr>
        </p:pic>
        <p:cxnSp>
          <p:nvCxnSpPr>
            <p:cNvPr id="57" name="Straight Arrow Connector 56"/>
            <p:cNvCxnSpPr/>
            <p:nvPr/>
          </p:nvCxnSpPr>
          <p:spPr>
            <a:xfrm flipH="1" flipV="1">
              <a:off x="10960926" y="5533902"/>
              <a:ext cx="700643" cy="77209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2145017" y="5230678"/>
            <a:ext cx="1172613" cy="1075319"/>
            <a:chOff x="2145017" y="5230678"/>
            <a:chExt cx="1172613" cy="1075319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2293749" y="5230678"/>
              <a:ext cx="271220" cy="70598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2145017" y="5936665"/>
              <a:ext cx="1172613" cy="369332"/>
            </a:xfrm>
            <a:prstGeom prst="rect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Anterior abdominal wall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7839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293" y="266576"/>
            <a:ext cx="10515600" cy="1325563"/>
          </a:xfrm>
        </p:spPr>
        <p:txBody>
          <a:bodyPr/>
          <a:lstStyle/>
          <a:p>
            <a:r>
              <a:rPr lang="en-US" sz="3600" dirty="0"/>
              <a:t>Appendix</a:t>
            </a:r>
            <a:br>
              <a:rPr lang="ar-SA" dirty="0"/>
            </a:br>
            <a:r>
              <a:rPr lang="en-US" sz="3200" b="1" dirty="0"/>
              <a:t>Surface Anatomy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8412" y="2043368"/>
            <a:ext cx="7563465" cy="4351338"/>
          </a:xfrm>
        </p:spPr>
        <p:txBody>
          <a:bodyPr>
            <a:noAutofit/>
          </a:bodyPr>
          <a:lstStyle/>
          <a:p>
            <a:pPr>
              <a:buFont typeface="Courier New" charset="0"/>
              <a:buChar char="o"/>
            </a:pPr>
            <a:r>
              <a:rPr lang="en-US" sz="2400" dirty="0">
                <a:solidFill>
                  <a:srgbClr val="C00000"/>
                </a:solidFill>
              </a:rPr>
              <a:t>The base of appendix is marked by McBurney’s point</a:t>
            </a:r>
            <a:r>
              <a:rPr lang="en-US" sz="2400" dirty="0"/>
              <a:t>:</a:t>
            </a:r>
            <a:endParaRPr lang="en-US" sz="300" dirty="0"/>
          </a:p>
          <a:p>
            <a:pPr marL="0" indent="0">
              <a:buNone/>
            </a:pPr>
            <a:r>
              <a:rPr lang="en-US" sz="2400" dirty="0"/>
              <a:t>A point at the junction of </a:t>
            </a:r>
            <a:r>
              <a:rPr lang="en-US" sz="2400" b="1" dirty="0"/>
              <a:t>lateral</a:t>
            </a:r>
            <a:r>
              <a:rPr lang="en-US" sz="2400" dirty="0"/>
              <a:t> 1/3 &amp; </a:t>
            </a:r>
            <a:r>
              <a:rPr lang="en-US" sz="2400" b="1" dirty="0"/>
              <a:t>medial</a:t>
            </a:r>
            <a:r>
              <a:rPr lang="en-US" sz="2400" dirty="0"/>
              <a:t> 2/3 of a line traced from right anterior superior iliac spine to umbilicus.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(Its importance lies in the fact that tenderness and rebound at this point is suggestive of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appendicitis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5179"/>
          <a:stretch/>
        </p:blipFill>
        <p:spPr>
          <a:xfrm>
            <a:off x="8219768" y="1459344"/>
            <a:ext cx="3933605" cy="485200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441528" y="2388065"/>
            <a:ext cx="2202425" cy="0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514736" y="5411185"/>
            <a:ext cx="625108" cy="134896"/>
          </a:xfrm>
          <a:prstGeom prst="rect">
            <a:avLst/>
          </a:prstGeom>
          <a:noFill/>
          <a:ln w="28575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9795753" y="5539735"/>
            <a:ext cx="154489" cy="173787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24" idx="7"/>
          </p:cNvCxnSpPr>
          <p:nvPr/>
        </p:nvCxnSpPr>
        <p:spPr>
          <a:xfrm flipH="1">
            <a:off x="9996502" y="5083626"/>
            <a:ext cx="371789" cy="399623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039204" y="2817738"/>
            <a:ext cx="128016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635101" y="2817738"/>
            <a:ext cx="1350092" cy="983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9950241" y="5473558"/>
            <a:ext cx="54198" cy="66177"/>
          </a:xfrm>
          <a:prstGeom prst="ellipse">
            <a:avLst/>
          </a:prstGeom>
          <a:solidFill>
            <a:srgbClr val="FF66CC"/>
          </a:solidFill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780206" y="5923083"/>
            <a:ext cx="359638" cy="16714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2608081" y="2388065"/>
            <a:ext cx="113246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122937" y="3136813"/>
            <a:ext cx="2292305" cy="3953"/>
          </a:xfrm>
          <a:prstGeom prst="line">
            <a:avLst/>
          </a:prstGeom>
          <a:ln w="28575">
            <a:solidFill>
              <a:srgbClr val="F1887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8209829" y="5642651"/>
            <a:ext cx="922353" cy="138604"/>
          </a:xfrm>
          <a:prstGeom prst="rect">
            <a:avLst/>
          </a:prstGeom>
          <a:noFill/>
          <a:ln w="28575">
            <a:solidFill>
              <a:srgbClr val="F188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/>
          <p:nvPr/>
        </p:nvCxnSpPr>
        <p:spPr>
          <a:xfrm>
            <a:off x="6828183" y="3151441"/>
            <a:ext cx="1218578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332790E8-AE87-4FDD-93EB-1EA9CBF3A2C4}"/>
              </a:ext>
            </a:extLst>
          </p:cNvPr>
          <p:cNvGrpSpPr/>
          <p:nvPr/>
        </p:nvGrpSpPr>
        <p:grpSpPr>
          <a:xfrm>
            <a:off x="4528290" y="4373637"/>
            <a:ext cx="3429603" cy="2199842"/>
            <a:chOff x="4458379" y="3916943"/>
            <a:chExt cx="3429603" cy="2199842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25126" r="868"/>
            <a:stretch/>
          </p:blipFill>
          <p:spPr>
            <a:xfrm>
              <a:off x="4458379" y="4286275"/>
              <a:ext cx="3429603" cy="1830510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6449111" y="3916943"/>
              <a:ext cx="6882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472200" y="5638535"/>
              <a:ext cx="1041609" cy="478250"/>
            </a:xfrm>
            <a:prstGeom prst="rect">
              <a:avLst/>
            </a:prstGeom>
            <a:noFill/>
            <a:ln w="28575">
              <a:solidFill>
                <a:srgbClr val="F188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834712" y="4386205"/>
              <a:ext cx="816139" cy="222850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4B3C85A-6EE1-4650-9BC4-EA2456E26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03" y="4040262"/>
            <a:ext cx="4227940" cy="25595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DA7D6C-8F60-4B2F-91F8-394A941AD921}"/>
              </a:ext>
            </a:extLst>
          </p:cNvPr>
          <p:cNvSpPr txBox="1"/>
          <p:nvPr/>
        </p:nvSpPr>
        <p:spPr>
          <a:xfrm>
            <a:off x="3682053" y="1035834"/>
            <a:ext cx="989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  <a:latin typeface="+mn-lt"/>
              </a:rPr>
              <a:t>Important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8C6AB2-C7DC-4138-9DD1-A1446A4CB634}"/>
              </a:ext>
            </a:extLst>
          </p:cNvPr>
          <p:cNvSpPr txBox="1"/>
          <p:nvPr/>
        </p:nvSpPr>
        <p:spPr>
          <a:xfrm>
            <a:off x="788412" y="1676646"/>
            <a:ext cx="4455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rgbClr val="92D050"/>
                </a:solidFill>
                <a:latin typeface="+mn-lt"/>
              </a:rPr>
              <a:t>The appendix is a lymphoid tissue for immunity.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B96B1E-171C-4CB3-B3CA-6A9C6F1C09B3}"/>
              </a:ext>
            </a:extLst>
          </p:cNvPr>
          <p:cNvSpPr txBox="1"/>
          <p:nvPr/>
        </p:nvSpPr>
        <p:spPr>
          <a:xfrm>
            <a:off x="692206" y="3645371"/>
            <a:ext cx="74478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en-GB" sz="1600" dirty="0" err="1">
                <a:solidFill>
                  <a:srgbClr val="92D050"/>
                </a:solidFill>
                <a:latin typeface="+mn-lt"/>
              </a:rPr>
              <a:t>لما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92D050"/>
                </a:solidFill>
                <a:latin typeface="+mn-lt"/>
              </a:rPr>
              <a:t>الدكتور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92D050"/>
                </a:solidFill>
                <a:latin typeface="+mn-lt"/>
              </a:rPr>
              <a:t>يفحص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92D050"/>
                </a:solidFill>
                <a:latin typeface="+mn-lt"/>
              </a:rPr>
              <a:t>المريض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92D050"/>
                </a:solidFill>
                <a:latin typeface="+mn-lt"/>
              </a:rPr>
              <a:t>يحط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92D050"/>
                </a:solidFill>
                <a:latin typeface="+mn-lt"/>
              </a:rPr>
              <a:t>اصبعين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92D050"/>
                </a:solidFill>
                <a:latin typeface="+mn-lt"/>
              </a:rPr>
              <a:t>عل</a:t>
            </a:r>
            <a:r>
              <a:rPr lang="ar-AE" sz="1600" dirty="0">
                <a:solidFill>
                  <a:srgbClr val="92D050"/>
                </a:solidFill>
                <a:latin typeface="+mn-lt"/>
              </a:rPr>
              <a:t>ى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</a:t>
            </a:r>
            <a:r>
              <a:rPr lang="ar-AE" sz="1600" dirty="0">
                <a:solidFill>
                  <a:srgbClr val="92D050"/>
                </a:solidFill>
                <a:latin typeface="+mn-lt"/>
              </a:rPr>
              <a:t>ا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ل</a:t>
            </a:r>
            <a:r>
              <a:rPr lang="ar-AE" sz="1600" dirty="0">
                <a:solidFill>
                  <a:srgbClr val="92D050"/>
                </a:solidFill>
                <a:latin typeface="+mn-lt"/>
              </a:rPr>
              <a:t>م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ك</a:t>
            </a:r>
            <a:r>
              <a:rPr lang="ar-AE" sz="1600" dirty="0">
                <a:solidFill>
                  <a:srgbClr val="92D050"/>
                </a:solidFill>
                <a:latin typeface="+mn-lt"/>
              </a:rPr>
              <a:t>ا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ن </a:t>
            </a:r>
            <a:r>
              <a:rPr lang="en-GB" sz="1600" dirty="0" err="1">
                <a:solidFill>
                  <a:srgbClr val="92D050"/>
                </a:solidFill>
                <a:latin typeface="+mn-lt"/>
              </a:rPr>
              <a:t>واذا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92D050"/>
                </a:solidFill>
                <a:latin typeface="+mn-lt"/>
              </a:rPr>
              <a:t>شالها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92D050"/>
                </a:solidFill>
                <a:latin typeface="+mn-lt"/>
              </a:rPr>
              <a:t>بسرعه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92D050"/>
                </a:solidFill>
                <a:latin typeface="+mn-lt"/>
              </a:rPr>
              <a:t>حيصرخ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92D050"/>
                </a:solidFill>
                <a:latin typeface="+mn-lt"/>
              </a:rPr>
              <a:t>المريض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92D050"/>
                </a:solidFill>
                <a:latin typeface="+mn-lt"/>
              </a:rPr>
              <a:t>من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92D050"/>
                </a:solidFill>
                <a:latin typeface="+mn-lt"/>
              </a:rPr>
              <a:t>الا</a:t>
            </a:r>
            <a:r>
              <a:rPr lang="ar-AE" sz="1600" dirty="0">
                <a:solidFill>
                  <a:srgbClr val="92D050"/>
                </a:solidFill>
                <a:latin typeface="+mn-lt"/>
              </a:rPr>
              <a:t>لم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</a:t>
            </a:r>
            <a:r>
              <a:rPr lang="ar-AE" sz="1600" dirty="0">
                <a:solidFill>
                  <a:srgbClr val="92D050"/>
                </a:solidFill>
                <a:latin typeface="+mn-lt"/>
              </a:rPr>
              <a:t>ا</a:t>
            </a:r>
            <a:r>
              <a:rPr lang="en-GB" sz="1600" dirty="0" err="1">
                <a:solidFill>
                  <a:srgbClr val="92D050"/>
                </a:solidFill>
                <a:latin typeface="+mn-lt"/>
              </a:rPr>
              <a:t>ذا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92D050"/>
                </a:solidFill>
                <a:latin typeface="+mn-lt"/>
              </a:rPr>
              <a:t>كانت</a:t>
            </a:r>
            <a:r>
              <a:rPr lang="en-GB" sz="1600" dirty="0">
                <a:solidFill>
                  <a:srgbClr val="92D050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92D050"/>
                </a:solidFill>
                <a:latin typeface="+mn-lt"/>
              </a:rPr>
              <a:t>ملتهبه</a:t>
            </a:r>
            <a:endParaRPr lang="en-GB" sz="1600" dirty="0">
              <a:solidFill>
                <a:srgbClr val="92D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79391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atomy" id="{6C3A8FFE-7141-47B9-9213-9895C7E1A432}" vid="{088974C7-7BA9-4A38-9875-23F266899E6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Anatomy</Template>
  <TotalTime>2817</TotalTime>
  <Words>1513</Words>
  <Application>Microsoft Office PowerPoint</Application>
  <PresentationFormat>Widescreen</PresentationFormat>
  <Paragraphs>312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 Light</vt:lpstr>
      <vt:lpstr>Wingdings</vt:lpstr>
      <vt:lpstr>Courier New</vt:lpstr>
      <vt:lpstr>Calibri</vt:lpstr>
      <vt:lpstr>Times New Roman</vt:lpstr>
      <vt:lpstr>Office Theme</vt:lpstr>
      <vt:lpstr>PowerPoint Presentation</vt:lpstr>
      <vt:lpstr>Objectives</vt:lpstr>
      <vt:lpstr>Parts of the Large Intestine</vt:lpstr>
      <vt:lpstr>Characteristics of Colon (NOT found in rectum and anal canal)</vt:lpstr>
      <vt:lpstr>Peritoneal Covering </vt:lpstr>
      <vt:lpstr>Relations of (CECUM – ASCENDING &amp; DESCENDING COLONS)</vt:lpstr>
      <vt:lpstr>COLIC FLEXURES</vt:lpstr>
      <vt:lpstr>Relations of Transverse Colon</vt:lpstr>
      <vt:lpstr>Appendix Surface Anatomy</vt:lpstr>
      <vt:lpstr>Appendix</vt:lpstr>
      <vt:lpstr>Rectum</vt:lpstr>
      <vt:lpstr>Relations of Rectum in Pelvis</vt:lpstr>
      <vt:lpstr>Relation Between Embryological Origin of GIT&amp; its Arterial Supply</vt:lpstr>
      <vt:lpstr>Lymph Drainage of GIT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000</dc:title>
  <dc:creator>Jawaher AbdulMohsen</dc:creator>
  <cp:lastModifiedBy>Jawaher</cp:lastModifiedBy>
  <cp:revision>100</cp:revision>
  <dcterms:created xsi:type="dcterms:W3CDTF">2017-04-30T17:35:08Z</dcterms:created>
  <dcterms:modified xsi:type="dcterms:W3CDTF">2017-12-12T01:59:14Z</dcterms:modified>
</cp:coreProperties>
</file>