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2"/>
  </p:notesMasterIdLst>
  <p:sldIdLst>
    <p:sldId id="273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10" r:id="rId13"/>
    <p:sldId id="309" r:id="rId14"/>
    <p:sldId id="312" r:id="rId15"/>
    <p:sldId id="313" r:id="rId16"/>
    <p:sldId id="315" r:id="rId17"/>
    <p:sldId id="314" r:id="rId18"/>
    <p:sldId id="311" r:id="rId19"/>
    <p:sldId id="317" r:id="rId20"/>
    <p:sldId id="298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宋体" panose="02010600030101010101" pitchFamily="2" charset="-122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FECBD"/>
    <a:srgbClr val="FED163"/>
    <a:srgbClr val="BB889D"/>
    <a:srgbClr val="ECB2D9"/>
    <a:srgbClr val="EFFAF7"/>
    <a:srgbClr val="FFFFFF"/>
    <a:srgbClr val="EA7274"/>
    <a:srgbClr val="CC66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2800" autoAdjust="0"/>
  </p:normalViewPr>
  <p:slideViewPr>
    <p:cSldViewPr snapToGrid="0">
      <p:cViewPr varScale="1">
        <p:scale>
          <a:sx n="77" d="100"/>
          <a:sy n="77" d="100"/>
        </p:scale>
        <p:origin x="20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9FA767-3001-4F1C-A0A8-32285383A6C6}" type="doc">
      <dgm:prSet loTypeId="urn:microsoft.com/office/officeart/2005/8/layout/venn3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7F9BA13-BF75-45B7-A603-9E7A3A264A31}">
      <dgm:prSet custT="1"/>
      <dgm:spPr>
        <a:solidFill>
          <a:schemeClr val="accent4">
            <a:lumMod val="20000"/>
            <a:lumOff val="80000"/>
            <a:alpha val="50000"/>
          </a:schemeClr>
        </a:solidFill>
        <a:ln>
          <a:solidFill>
            <a:schemeClr val="bg1"/>
          </a:solidFill>
        </a:ln>
      </dgm:spPr>
      <dgm:t>
        <a:bodyPr/>
        <a:lstStyle/>
        <a:p>
          <a:r>
            <a:rPr lang="en-US" altLang="en-US" sz="1400" b="1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Contents between the two layers of the lesser omentum :</a:t>
          </a:r>
          <a:endParaRPr lang="en-US" sz="1400" b="1" dirty="0">
            <a:latin typeface="+mn-lt"/>
          </a:endParaRPr>
        </a:p>
      </dgm:t>
    </dgm:pt>
    <dgm:pt modelId="{F6635CAF-EFB7-45D3-85E7-524063173524}" type="parTrans" cxnId="{81BA8EE5-335B-44F6-B181-F87A8638141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786E744-496F-4C27-93FB-441F609B0C2A}" type="sibTrans" cxnId="{81BA8EE5-335B-44F6-B181-F87A8638141B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29F9E32-9E2B-4FB6-A452-D745AC69AB89}">
      <dgm:prSet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endParaRPr lang="en-US" altLang="en-US" sz="1400" u="none" dirty="0">
            <a:latin typeface="+mn-lt"/>
            <a:cs typeface="Times New Roman" panose="02020603050405020304" pitchFamily="18" charset="0"/>
          </a:endParaRPr>
        </a:p>
        <a:p>
          <a:endParaRPr lang="en-US" altLang="en-US" sz="1400" u="none" dirty="0">
            <a:latin typeface="+mn-lt"/>
            <a:cs typeface="Times New Roman" panose="02020603050405020304" pitchFamily="18" charset="0"/>
          </a:endParaRPr>
        </a:p>
        <a:p>
          <a:endParaRPr lang="en-US" altLang="en-US" sz="1400" u="none" dirty="0">
            <a:latin typeface="+mn-lt"/>
            <a:cs typeface="Times New Roman" panose="02020603050405020304" pitchFamily="18" charset="0"/>
          </a:endParaRPr>
        </a:p>
        <a:p>
          <a:endParaRPr lang="en-US" altLang="en-US" sz="1400" u="none" dirty="0">
            <a:latin typeface="+mn-lt"/>
            <a:cs typeface="Times New Roman" panose="02020603050405020304" pitchFamily="18" charset="0"/>
          </a:endParaRPr>
        </a:p>
        <a:p>
          <a:endParaRPr lang="en-US" altLang="en-US" sz="1400" b="0" u="none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endParaRPr lang="en-US" altLang="en-US" sz="1400" b="0" u="none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r>
            <a:rPr lang="en-US" altLang="en-US" sz="1400" b="0" u="none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Close to the </a:t>
          </a:r>
          <a:r>
            <a:rPr lang="en-US" altLang="en-US" sz="1400" b="1" u="none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right free margin</a:t>
          </a:r>
          <a:r>
            <a:rPr lang="en-US" altLang="en-US" sz="1400" b="0" u="none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:</a:t>
          </a:r>
        </a:p>
        <a:p>
          <a:r>
            <a:rPr lang="en-US" altLang="en-US" sz="1400" b="0" u="none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1. </a:t>
          </a:r>
          <a:r>
            <a:rPr lang="en-US" altLang="en-US" sz="1400" b="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hepatic artery</a:t>
          </a:r>
        </a:p>
        <a:p>
          <a:r>
            <a:rPr lang="en-US" altLang="en-US" sz="14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2. </a:t>
          </a:r>
          <a:r>
            <a:rPr lang="en-US" altLang="en-US" sz="1400" b="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common bile duct</a:t>
          </a:r>
        </a:p>
        <a:p>
          <a:r>
            <a:rPr lang="en-US" altLang="en-US" sz="14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3. </a:t>
          </a:r>
          <a:r>
            <a:rPr lang="en-US" sz="1400" b="0" dirty="0">
              <a:solidFill>
                <a:srgbClr val="FF0000"/>
              </a:solidFill>
              <a:latin typeface="+mn-lt"/>
              <a:cs typeface="Times New Roman" pitchFamily="18" charset="0"/>
            </a:rPr>
            <a:t>portal vein</a:t>
          </a:r>
        </a:p>
        <a:p>
          <a:r>
            <a:rPr lang="en-US" altLang="en-US" sz="14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4.Lymphatics</a:t>
          </a:r>
        </a:p>
        <a:p>
          <a:r>
            <a:rPr lang="en-US" altLang="en-US" sz="1400" b="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5.hepatic plexus of nerves</a:t>
          </a:r>
        </a:p>
        <a:p>
          <a:endParaRPr lang="en-US" altLang="en-US" sz="14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endParaRPr lang="en-US" altLang="en-US" sz="14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endParaRPr lang="en-US" altLang="en-US" sz="14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endParaRPr lang="en-US" altLang="en-US" sz="1400" u="none" dirty="0">
            <a:latin typeface="+mn-lt"/>
            <a:cs typeface="Times New Roman" panose="02020603050405020304" pitchFamily="18" charset="0"/>
          </a:endParaRPr>
        </a:p>
        <a:p>
          <a:endParaRPr lang="en-US" sz="1400" u="none" dirty="0">
            <a:latin typeface="+mn-lt"/>
          </a:endParaRPr>
        </a:p>
      </dgm:t>
    </dgm:pt>
    <dgm:pt modelId="{E69102DA-C1AB-4256-9F79-78BA9B81A394}" type="parTrans" cxnId="{3B36C0CD-6B01-4BFD-B7B6-CA5E08BCA80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10B854B-DCB0-4A3C-B599-DF22D2DE5483}" type="sibTrans" cxnId="{3B36C0CD-6B01-4BFD-B7B6-CA5E08BCA80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BBC0B38-DD0D-4AA2-86BF-F6E0A66EB823}">
      <dgm:prSet custT="1"/>
      <dgm:spPr>
        <a:ln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altLang="en-US" sz="1400" u="none" dirty="0">
              <a:latin typeface="+mn-lt"/>
              <a:cs typeface="Times New Roman" panose="02020603050405020304" pitchFamily="18" charset="0"/>
            </a:rPr>
            <a:t>At the attachment to the </a:t>
          </a:r>
          <a:r>
            <a:rPr lang="en-US" altLang="en-US" sz="1400" b="1" u="none" dirty="0">
              <a:latin typeface="+mn-lt"/>
              <a:cs typeface="Times New Roman" panose="02020603050405020304" pitchFamily="18" charset="0"/>
            </a:rPr>
            <a:t>stomach</a:t>
          </a:r>
          <a:r>
            <a:rPr lang="en-US" altLang="en-US" sz="1400" u="none" dirty="0">
              <a:latin typeface="+mn-lt"/>
              <a:cs typeface="Times New Roman" panose="02020603050405020304" pitchFamily="18" charset="0"/>
            </a:rPr>
            <a:t> :</a:t>
          </a:r>
        </a:p>
        <a:p>
          <a:r>
            <a:rPr lang="en-US" altLang="en-US" sz="1400" dirty="0">
              <a:latin typeface="+mn-lt"/>
              <a:cs typeface="Times New Roman" panose="02020603050405020304" pitchFamily="18" charset="0"/>
            </a:rPr>
            <a:t>run the </a:t>
          </a:r>
          <a:r>
            <a:rPr lang="en-US" altLang="en-US" sz="14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right and left gastric vessels.</a:t>
          </a:r>
          <a:endParaRPr lang="en-US" altLang="en-US" sz="1400" u="none" dirty="0">
            <a:latin typeface="+mn-lt"/>
            <a:cs typeface="Times New Roman" panose="02020603050405020304" pitchFamily="18" charset="0"/>
          </a:endParaRPr>
        </a:p>
        <a:p>
          <a:endParaRPr lang="en-US" sz="1400" u="none" dirty="0">
            <a:latin typeface="+mn-lt"/>
          </a:endParaRPr>
        </a:p>
      </dgm:t>
    </dgm:pt>
    <dgm:pt modelId="{1358259C-19A4-4D85-8F4A-FB553C0D7D36}" type="parTrans" cxnId="{0AB7E2DF-6DD3-4E11-8F99-DB50A25F4E4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52B19B5-68CF-4DA1-9236-C9A0FAA6D3B7}" type="sibTrans" cxnId="{0AB7E2DF-6DD3-4E11-8F99-DB50A25F4E4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0FF0BDD5-AE93-4353-B00F-83861059CF25}" type="pres">
      <dgm:prSet presAssocID="{2D9FA767-3001-4F1C-A0A8-32285383A6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70D32A-E28C-461A-8E07-34D4E10B84BA}" type="pres">
      <dgm:prSet presAssocID="{27F9BA13-BF75-45B7-A603-9E7A3A264A31}" presName="Name5" presStyleLbl="vennNode1" presStyleIdx="0" presStyleCnt="3" custLinFactNeighborX="-28570" custLinFactNeighborY="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95C5D9-D39E-45C2-B53A-38746DB9BC46}" type="pres">
      <dgm:prSet presAssocID="{E786E744-496F-4C27-93FB-441F609B0C2A}" presName="space" presStyleCnt="0"/>
      <dgm:spPr/>
    </dgm:pt>
    <dgm:pt modelId="{4B531E41-6BF1-45E1-97A0-881AC69C89D3}" type="pres">
      <dgm:prSet presAssocID="{DBBC0B38-DD0D-4AA2-86BF-F6E0A66EB823}" presName="Name5" presStyleLbl="vennNode1" presStyleIdx="1" presStyleCnt="3" custLinFactX="66759" custLinFactNeighborX="100000" custLinFactNeighborY="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21AC4-1701-4DDB-90D3-F718905F93A5}" type="pres">
      <dgm:prSet presAssocID="{652B19B5-68CF-4DA1-9236-C9A0FAA6D3B7}" presName="space" presStyleCnt="0"/>
      <dgm:spPr/>
    </dgm:pt>
    <dgm:pt modelId="{1A53D042-EA8E-4EA7-A40E-0B20D77DBAA9}" type="pres">
      <dgm:prSet presAssocID="{329F9E32-9E2B-4FB6-A452-D745AC69AB89}" presName="Name5" presStyleLbl="vennNode1" presStyleIdx="2" presStyleCnt="3" custScaleX="103156" custLinFactX="-59465" custLinFactNeighborX="-100000" custLinFactNeighborY="3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5723B3E-E71E-3C4E-A5C7-88738BC6BF0A}" type="presOf" srcId="{27F9BA13-BF75-45B7-A603-9E7A3A264A31}" destId="{B070D32A-E28C-461A-8E07-34D4E10B84BA}" srcOrd="0" destOrd="0" presId="urn:microsoft.com/office/officeart/2005/8/layout/venn3"/>
    <dgm:cxn modelId="{C393F317-D8BB-3942-A401-B940CB9E4DBC}" type="presOf" srcId="{329F9E32-9E2B-4FB6-A452-D745AC69AB89}" destId="{1A53D042-EA8E-4EA7-A40E-0B20D77DBAA9}" srcOrd="0" destOrd="0" presId="urn:microsoft.com/office/officeart/2005/8/layout/venn3"/>
    <dgm:cxn modelId="{3B36C0CD-6B01-4BFD-B7B6-CA5E08BCA800}" srcId="{2D9FA767-3001-4F1C-A0A8-32285383A6C6}" destId="{329F9E32-9E2B-4FB6-A452-D745AC69AB89}" srcOrd="2" destOrd="0" parTransId="{E69102DA-C1AB-4256-9F79-78BA9B81A394}" sibTransId="{610B854B-DCB0-4A3C-B599-DF22D2DE5483}"/>
    <dgm:cxn modelId="{0AB7E2DF-6DD3-4E11-8F99-DB50A25F4E41}" srcId="{2D9FA767-3001-4F1C-A0A8-32285383A6C6}" destId="{DBBC0B38-DD0D-4AA2-86BF-F6E0A66EB823}" srcOrd="1" destOrd="0" parTransId="{1358259C-19A4-4D85-8F4A-FB553C0D7D36}" sibTransId="{652B19B5-68CF-4DA1-9236-C9A0FAA6D3B7}"/>
    <dgm:cxn modelId="{C0B77A7D-E4F6-C645-90B1-FE26FBB6891C}" type="presOf" srcId="{DBBC0B38-DD0D-4AA2-86BF-F6E0A66EB823}" destId="{4B531E41-6BF1-45E1-97A0-881AC69C89D3}" srcOrd="0" destOrd="0" presId="urn:microsoft.com/office/officeart/2005/8/layout/venn3"/>
    <dgm:cxn modelId="{7F2200A1-332D-C549-8522-467DBA5029E5}" type="presOf" srcId="{2D9FA767-3001-4F1C-A0A8-32285383A6C6}" destId="{0FF0BDD5-AE93-4353-B00F-83861059CF25}" srcOrd="0" destOrd="0" presId="urn:microsoft.com/office/officeart/2005/8/layout/venn3"/>
    <dgm:cxn modelId="{81BA8EE5-335B-44F6-B181-F87A8638141B}" srcId="{2D9FA767-3001-4F1C-A0A8-32285383A6C6}" destId="{27F9BA13-BF75-45B7-A603-9E7A3A264A31}" srcOrd="0" destOrd="0" parTransId="{F6635CAF-EFB7-45D3-85E7-524063173524}" sibTransId="{E786E744-496F-4C27-93FB-441F609B0C2A}"/>
    <dgm:cxn modelId="{EE732673-D993-2F49-AE57-2A47CCB3D55E}" type="presParOf" srcId="{0FF0BDD5-AE93-4353-B00F-83861059CF25}" destId="{B070D32A-E28C-461A-8E07-34D4E10B84BA}" srcOrd="0" destOrd="0" presId="urn:microsoft.com/office/officeart/2005/8/layout/venn3"/>
    <dgm:cxn modelId="{C213D5AD-BD0A-CC4B-A6BD-AB0EF12B9B05}" type="presParOf" srcId="{0FF0BDD5-AE93-4353-B00F-83861059CF25}" destId="{0495C5D9-D39E-45C2-B53A-38746DB9BC46}" srcOrd="1" destOrd="0" presId="urn:microsoft.com/office/officeart/2005/8/layout/venn3"/>
    <dgm:cxn modelId="{656F4935-48E2-BF49-A729-F58660D1470F}" type="presParOf" srcId="{0FF0BDD5-AE93-4353-B00F-83861059CF25}" destId="{4B531E41-6BF1-45E1-97A0-881AC69C89D3}" srcOrd="2" destOrd="0" presId="urn:microsoft.com/office/officeart/2005/8/layout/venn3"/>
    <dgm:cxn modelId="{1BA0C2ED-ECF4-E748-A1CC-3C8A59E56CA9}" type="presParOf" srcId="{0FF0BDD5-AE93-4353-B00F-83861059CF25}" destId="{13A21AC4-1701-4DDB-90D3-F718905F93A5}" srcOrd="3" destOrd="0" presId="urn:microsoft.com/office/officeart/2005/8/layout/venn3"/>
    <dgm:cxn modelId="{808C61BA-9648-F24E-A89F-0098FB202534}" type="presParOf" srcId="{0FF0BDD5-AE93-4353-B00F-83861059CF25}" destId="{1A53D042-EA8E-4EA7-A40E-0B20D77DBAA9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70D32A-E28C-461A-8E07-34D4E10B84BA}">
      <dsp:nvSpPr>
        <dsp:cNvPr id="0" name=""/>
        <dsp:cNvSpPr/>
      </dsp:nvSpPr>
      <dsp:spPr>
        <a:xfrm>
          <a:off x="227483" y="1483"/>
          <a:ext cx="2416727" cy="2416727"/>
        </a:xfrm>
        <a:prstGeom prst="ellipse">
          <a:avLst/>
        </a:prstGeom>
        <a:solidFill>
          <a:schemeClr val="accent4">
            <a:lumMod val="20000"/>
            <a:lumOff val="80000"/>
            <a:alpha val="5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001" tIns="17780" rIns="13300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1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Contents between the two layers of the lesser omentum :</a:t>
          </a:r>
          <a:endParaRPr lang="en-US" sz="1400" b="1" kern="1200" dirty="0">
            <a:latin typeface="+mn-lt"/>
          </a:endParaRPr>
        </a:p>
      </dsp:txBody>
      <dsp:txXfrm>
        <a:off x="581404" y="355404"/>
        <a:ext cx="1708885" cy="1708885"/>
      </dsp:txXfrm>
    </dsp:sp>
    <dsp:sp modelId="{4B531E41-6BF1-45E1-97A0-881AC69C89D3}">
      <dsp:nvSpPr>
        <dsp:cNvPr id="0" name=""/>
        <dsp:cNvSpPr/>
      </dsp:nvSpPr>
      <dsp:spPr>
        <a:xfrm>
          <a:off x="4395685" y="1483"/>
          <a:ext cx="2416727" cy="241672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001" tIns="17780" rIns="13300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u="none" kern="1200" dirty="0">
              <a:latin typeface="+mn-lt"/>
              <a:cs typeface="Times New Roman" panose="02020603050405020304" pitchFamily="18" charset="0"/>
            </a:rPr>
            <a:t>At the attachment to the </a:t>
          </a:r>
          <a:r>
            <a:rPr lang="en-US" altLang="en-US" sz="1400" b="1" u="none" kern="1200" dirty="0">
              <a:latin typeface="+mn-lt"/>
              <a:cs typeface="Times New Roman" panose="02020603050405020304" pitchFamily="18" charset="0"/>
            </a:rPr>
            <a:t>stomach</a:t>
          </a:r>
          <a:r>
            <a:rPr lang="en-US" altLang="en-US" sz="1400" u="none" kern="1200" dirty="0">
              <a:latin typeface="+mn-lt"/>
              <a:cs typeface="Times New Roman" panose="02020603050405020304" pitchFamily="18" charset="0"/>
            </a:rPr>
            <a:t> 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kern="1200" dirty="0">
              <a:latin typeface="+mn-lt"/>
              <a:cs typeface="Times New Roman" panose="02020603050405020304" pitchFamily="18" charset="0"/>
            </a:rPr>
            <a:t>run the </a:t>
          </a:r>
          <a:r>
            <a:rPr lang="en-US" altLang="en-US" sz="1400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right and left gastric vessels.</a:t>
          </a:r>
          <a:endParaRPr lang="en-US" altLang="en-US" sz="1400" u="none" kern="1200" dirty="0"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u="none" kern="1200" dirty="0">
            <a:latin typeface="+mn-lt"/>
          </a:endParaRPr>
        </a:p>
      </dsp:txBody>
      <dsp:txXfrm>
        <a:off x="4749606" y="355404"/>
        <a:ext cx="1708885" cy="1708885"/>
      </dsp:txXfrm>
    </dsp:sp>
    <dsp:sp modelId="{1A53D042-EA8E-4EA7-A40E-0B20D77DBAA9}">
      <dsp:nvSpPr>
        <dsp:cNvPr id="0" name=""/>
        <dsp:cNvSpPr/>
      </dsp:nvSpPr>
      <dsp:spPr>
        <a:xfrm>
          <a:off x="2311886" y="1483"/>
          <a:ext cx="2492999" cy="2416727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3001" tIns="17780" rIns="133001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u="none" kern="1200" dirty="0"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u="none" kern="1200" dirty="0"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u="none" kern="1200" dirty="0"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u="none" kern="1200" dirty="0"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b="0" u="none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b="0" u="none" kern="1200" dirty="0">
            <a:solidFill>
              <a:schemeClr val="tx1"/>
            </a:solidFill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0" u="none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Close to the </a:t>
          </a:r>
          <a:r>
            <a:rPr lang="en-US" altLang="en-US" sz="1400" b="1" u="none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right free margin</a:t>
          </a:r>
          <a:r>
            <a:rPr lang="en-US" altLang="en-US" sz="1400" b="0" u="none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0" u="none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1. </a:t>
          </a:r>
          <a:r>
            <a:rPr lang="en-US" altLang="en-US" sz="1400" b="0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hepatic artery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2. </a:t>
          </a:r>
          <a:r>
            <a:rPr lang="en-US" altLang="en-US" sz="1400" b="0" kern="1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rPr>
            <a:t>common bile duct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3. </a:t>
          </a:r>
          <a:r>
            <a:rPr lang="en-US" sz="1400" b="0" kern="1200" dirty="0">
              <a:solidFill>
                <a:srgbClr val="FF0000"/>
              </a:solidFill>
              <a:latin typeface="+mn-lt"/>
              <a:cs typeface="Times New Roman" pitchFamily="18" charset="0"/>
            </a:rPr>
            <a:t>portal vein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4.Lymphatics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400" b="0" kern="12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rPr>
            <a:t>5.hepatic plexus of nerves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kern="12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kern="12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kern="1200" dirty="0">
            <a:solidFill>
              <a:srgbClr val="FF0000"/>
            </a:solidFill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en-US" sz="1400" u="none" kern="1200" dirty="0">
            <a:latin typeface="+mn-lt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u="none" kern="1200" dirty="0">
            <a:latin typeface="+mn-lt"/>
          </a:endParaRPr>
        </a:p>
      </dsp:txBody>
      <dsp:txXfrm>
        <a:off x="2676977" y="355404"/>
        <a:ext cx="1762817" cy="17088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84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159553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923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980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78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793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578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608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288256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70568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1620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27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docs.google.com/presentation/d/1AQvqEvkgZJO5FnOD2fNtB8An-KGRxJA3LnHdgKhAkzI/edit?usp=sharing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hyperlink" Target="https://docs.google.com/forms/d/e/1FAIpQLSe5fXv00313pt-bu_7cteBdzQAoHkhw6R86sJUYg-L2qalpWA/viewform?usp=sf_link" TargetMode="Externa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l0CH267as4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www.youtube.com/watch?v=Uo3jDAXR_Ww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455965" y="5524746"/>
            <a:ext cx="7758953" cy="9153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SzPct val="25000"/>
            </a:pPr>
            <a:r>
              <a:rPr lang="en-US" sz="4400" kern="1200" dirty="0" err="1">
                <a:ln w="0"/>
                <a:solidFill>
                  <a:srgbClr val="8D9EDB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Omentum</a:t>
            </a:r>
            <a:endParaRPr lang="en-GB" sz="5400" kern="1200" dirty="0">
              <a:ln w="0"/>
              <a:solidFill>
                <a:srgbClr val="8D9EDB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36534" y="5392689"/>
            <a:ext cx="2766400" cy="1272143"/>
            <a:chOff x="8563428" y="5284999"/>
            <a:chExt cx="2766400" cy="1272143"/>
          </a:xfrm>
        </p:grpSpPr>
        <p:sp>
          <p:nvSpPr>
            <p:cNvPr id="9" name="TextBox 8"/>
            <p:cNvSpPr txBox="1"/>
            <p:nvPr/>
          </p:nvSpPr>
          <p:spPr>
            <a:xfrm>
              <a:off x="8563428" y="5284999"/>
              <a:ext cx="2766400" cy="1272143"/>
            </a:xfrm>
            <a:prstGeom prst="rect">
              <a:avLst/>
            </a:prstGeom>
            <a:ln>
              <a:prstDash val="sysDash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ts val="2300"/>
                </a:lnSpc>
              </a:pPr>
              <a:r>
                <a:rPr lang="en-US" sz="1600" b="1" dirty="0"/>
                <a:t>Color Code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C00000"/>
                  </a:solidFill>
                </a:rPr>
                <a:t>Important</a:t>
              </a:r>
              <a:r>
                <a:rPr lang="en-US" sz="1600" b="1" dirty="0">
                  <a:solidFill>
                    <a:srgbClr val="FF0000"/>
                  </a:solidFill>
                </a:rPr>
                <a:t> 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rgbClr val="92D050"/>
                  </a:solidFill>
                </a:rPr>
                <a:t>Doctors Notes</a:t>
              </a:r>
            </a:p>
            <a:p>
              <a:pPr marL="406400">
                <a:lnSpc>
                  <a:spcPts val="2300"/>
                </a:lnSpc>
              </a:pPr>
              <a:r>
                <a:rPr lang="en-US" sz="1600" b="1" dirty="0">
                  <a:solidFill>
                    <a:schemeClr val="bg1">
                      <a:lumMod val="50000"/>
                    </a:schemeClr>
                  </a:solidFill>
                </a:rPr>
                <a:t>Notes/Extra explanation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8772178" y="5700560"/>
              <a:ext cx="123372" cy="125776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772178" y="6011649"/>
              <a:ext cx="123372" cy="125776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8772178" y="6274585"/>
              <a:ext cx="123372" cy="12577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8773" y="6460974"/>
            <a:ext cx="694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n-lt"/>
              </a:rPr>
              <a:t>Please view our </a:t>
            </a:r>
            <a:r>
              <a:rPr lang="en-US" sz="1600" dirty="0">
                <a:latin typeface="+mn-lt"/>
                <a:hlinkClick r:id="rId3"/>
              </a:rPr>
              <a:t>Editing File</a:t>
            </a:r>
            <a:r>
              <a:rPr lang="en-US" sz="1600" dirty="0">
                <a:latin typeface="+mn-lt"/>
              </a:rPr>
              <a:t> before studying this lecture to check for any changes.</a:t>
            </a:r>
            <a:endParaRPr lang="en-GB" sz="1600" dirty="0">
              <a:latin typeface="+mn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27112"/>
            <a:ext cx="12192000" cy="5212320"/>
            <a:chOff x="0" y="127112"/>
            <a:chExt cx="12192000" cy="5212320"/>
          </a:xfrm>
        </p:grpSpPr>
        <p:pic>
          <p:nvPicPr>
            <p:cNvPr id="85" name="Shape 85" descr="Image result for ‫بسم الله الرحمن الرحيم‬‎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91554" y="127112"/>
              <a:ext cx="3669927" cy="3615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96" b="33122"/>
            <a:stretch/>
          </p:blipFill>
          <p:spPr>
            <a:xfrm>
              <a:off x="0" y="562574"/>
              <a:ext cx="12192000" cy="46932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7866744" y="377261"/>
              <a:ext cx="2946400" cy="49621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26" name="Picture 2" descr="#Med436 - KSU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58"/>
            <a:stretch/>
          </p:blipFill>
          <p:spPr bwMode="auto">
            <a:xfrm>
              <a:off x="8308002" y="2103341"/>
              <a:ext cx="1920882" cy="1756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64" t="11343" r="9894" b="25826"/>
            <a:stretch/>
          </p:blipFill>
          <p:spPr>
            <a:xfrm>
              <a:off x="8379502" y="377261"/>
              <a:ext cx="1835935" cy="1862353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A369EA0-8DD2-424C-A871-B5EB1B5EB5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98" y="3780381"/>
            <a:ext cx="1564729" cy="138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971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5EDA49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t="36626" r="19667" b="20412"/>
          <a:stretch>
            <a:fillRect/>
          </a:stretch>
        </p:blipFill>
        <p:spPr bwMode="auto">
          <a:xfrm>
            <a:off x="8382993" y="1449239"/>
            <a:ext cx="3600123" cy="497730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C00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  <a:extLst/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1AFA68D-94BC-4D07-9C37-6152F28A8FC8}"/>
              </a:ext>
            </a:extLst>
          </p:cNvPr>
          <p:cNvGrpSpPr/>
          <p:nvPr/>
        </p:nvGrpSpPr>
        <p:grpSpPr>
          <a:xfrm>
            <a:off x="689418" y="1449239"/>
            <a:ext cx="2894710" cy="5109602"/>
            <a:chOff x="250825" y="1125538"/>
            <a:chExt cx="3351213" cy="5791193"/>
          </a:xfrm>
        </p:grpSpPr>
        <p:pic>
          <p:nvPicPr>
            <p:cNvPr id="5" name="Picture 8" descr="Gray's Anatomy Pictures 3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8" r="9650" b="6363"/>
            <a:stretch>
              <a:fillRect/>
            </a:stretch>
          </p:blipFill>
          <p:spPr>
            <a:xfrm>
              <a:off x="250825" y="1125538"/>
              <a:ext cx="3351213" cy="5391150"/>
            </a:xfrm>
            <a:prstGeom prst="rect">
              <a:avLst/>
            </a:prstGeom>
            <a:ln>
              <a:noFill/>
            </a:ln>
            <a:effectLst/>
          </p:spPr>
        </p:pic>
        <p:cxnSp>
          <p:nvCxnSpPr>
            <p:cNvPr id="6" name="Straight Arrow Connector 5"/>
            <p:cNvCxnSpPr>
              <a:cxnSpLocks/>
              <a:stCxn id="5" idx="2"/>
            </p:cNvCxnSpPr>
            <p:nvPr/>
          </p:nvCxnSpPr>
          <p:spPr>
            <a:xfrm flipV="1">
              <a:off x="1926432" y="4294188"/>
              <a:ext cx="54767" cy="2222500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456497" y="6546843"/>
              <a:ext cx="1943100" cy="369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>
              <a:spAutoFit/>
            </a:bodyPr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Greater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omentum</a:t>
              </a:r>
              <a:endParaRPr lang="en-US" dirty="0">
                <a:latin typeface="+mj-lt"/>
                <a:ea typeface="+mn-ea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147278D-0CF0-4606-8772-39E7473120DC}"/>
              </a:ext>
            </a:extLst>
          </p:cNvPr>
          <p:cNvGrpSpPr/>
          <p:nvPr/>
        </p:nvGrpSpPr>
        <p:grpSpPr>
          <a:xfrm>
            <a:off x="3744069" y="1449238"/>
            <a:ext cx="4264137" cy="3053189"/>
            <a:chOff x="3602039" y="1233488"/>
            <a:chExt cx="4371847" cy="5075237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02039" y="1233488"/>
              <a:ext cx="4371847" cy="5075237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1"/>
            <p:cNvSpPr txBox="1">
              <a:spLocks noChangeArrowheads="1"/>
            </p:cNvSpPr>
            <p:nvPr/>
          </p:nvSpPr>
          <p:spPr bwMode="auto">
            <a:xfrm>
              <a:off x="3776282" y="3771106"/>
              <a:ext cx="891551" cy="21131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BCBE09D9-1578-48B3-A482-BD642EBB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418" y="123676"/>
            <a:ext cx="1045591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1. </a:t>
            </a:r>
            <a:r>
              <a:rPr lang="en-US" sz="3600" dirty="0" err="1"/>
              <a:t>Omenta</a:t>
            </a:r>
            <a:r>
              <a:rPr lang="en-US" sz="3600" dirty="0"/>
              <a:t> </a:t>
            </a:r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200" b="1" dirty="0">
                <a:cs typeface="Times New Roman" pitchFamily="18" charset="0"/>
              </a:rPr>
              <a:t>Greater omentum </a:t>
            </a:r>
            <a:endParaRPr lang="en-US" sz="3600" b="1" dirty="0"/>
          </a:p>
        </p:txBody>
      </p:sp>
      <p:pic>
        <p:nvPicPr>
          <p:cNvPr id="7170" name="Picture 2" descr="Image result for gastrosplenic ligament">
            <a:extLst>
              <a:ext uri="{FF2B5EF4-FFF2-40B4-BE49-F238E27FC236}">
                <a16:creationId xmlns:a16="http://schemas.microsoft.com/office/drawing/2014/main" id="{A7C3048E-ACE0-43CA-8BCB-DF9572B55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10" y="4559991"/>
            <a:ext cx="4459036" cy="22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8000F2A1-EBDC-48A4-83F3-68A37E78D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456" y="5426208"/>
            <a:ext cx="1245190" cy="14964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algn="r" rtl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algn="r" rtl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algn="r" rtl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C220C6-63BF-4455-A4A1-1C81FDAF935D}"/>
              </a:ext>
            </a:extLst>
          </p:cNvPr>
          <p:cNvSpPr/>
          <p:nvPr/>
        </p:nvSpPr>
        <p:spPr>
          <a:xfrm>
            <a:off x="7218357" y="6288179"/>
            <a:ext cx="5693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9844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99D475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t="20520" r="20000" b="25861"/>
          <a:stretch>
            <a:fillRect/>
          </a:stretch>
        </p:blipFill>
        <p:spPr bwMode="auto">
          <a:xfrm>
            <a:off x="7604314" y="3843719"/>
            <a:ext cx="3857985" cy="258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8210171" y="6426351"/>
            <a:ext cx="27310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algn="r" rtl="1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algn="r" rtl="1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algn="r" rtl="1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algn="r" rtl="1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Tx/>
              <a:buNone/>
            </a:pPr>
            <a:r>
              <a:rPr lang="en-US" altLang="en-US" sz="1200" i="1" dirty="0">
                <a:latin typeface="Arial" charset="0"/>
              </a:rPr>
              <a:t>Sagittal section of abdominal cavity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30906CE-BBA1-4A9C-8112-8EE29498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839" y="319409"/>
            <a:ext cx="10076688" cy="1466810"/>
          </a:xfrm>
        </p:spPr>
        <p:txBody>
          <a:bodyPr>
            <a:normAutofit/>
          </a:bodyPr>
          <a:lstStyle/>
          <a:p>
            <a:r>
              <a:rPr lang="en-GB" sz="3600" dirty="0"/>
              <a:t>1. </a:t>
            </a:r>
            <a:r>
              <a:rPr lang="en-US" sz="3600" dirty="0" err="1"/>
              <a:t>Omenta</a:t>
            </a:r>
            <a:r>
              <a:rPr lang="en-US" sz="3600" dirty="0"/>
              <a:t> </a:t>
            </a:r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200" b="1" dirty="0">
                <a:cs typeface="Times New Roman" pitchFamily="18" charset="0"/>
              </a:rPr>
              <a:t>Omental bursa </a:t>
            </a:r>
            <a:r>
              <a:rPr lang="en-US" sz="2800" dirty="0">
                <a:cs typeface="Times New Roman" pitchFamily="18" charset="0"/>
              </a:rPr>
              <a:t>(Lesser Sac)</a:t>
            </a:r>
            <a:endParaRPr lang="en-US" sz="3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B2C73A-2072-407D-B206-3AB156053B4D}"/>
              </a:ext>
            </a:extLst>
          </p:cNvPr>
          <p:cNvGrpSpPr/>
          <p:nvPr/>
        </p:nvGrpSpPr>
        <p:grpSpPr>
          <a:xfrm>
            <a:off x="7285649" y="538940"/>
            <a:ext cx="4375975" cy="3105852"/>
            <a:chOff x="6686846" y="270584"/>
            <a:chExt cx="4099836" cy="3105852"/>
          </a:xfrm>
        </p:grpSpPr>
        <p:pic>
          <p:nvPicPr>
            <p:cNvPr id="19" name="Content Placeholder 4">
              <a:extLst>
                <a:ext uri="{FF2B5EF4-FFF2-40B4-BE49-F238E27FC236}">
                  <a16:creationId xmlns:a16="http://schemas.microsoft.com/office/drawing/2014/main" id="{35DB56CB-6174-4BC4-9D02-0152CF223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076464" y="315226"/>
              <a:ext cx="3236797" cy="3061210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B52CB7-480B-4A20-B49F-9B9D3A8F8FA3}"/>
                </a:ext>
              </a:extLst>
            </p:cNvPr>
            <p:cNvSpPr/>
            <p:nvPr/>
          </p:nvSpPr>
          <p:spPr>
            <a:xfrm>
              <a:off x="9799401" y="836712"/>
              <a:ext cx="528214" cy="14401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C87323A-8D63-4696-AD96-3E9F24678A6A}"/>
                </a:ext>
              </a:extLst>
            </p:cNvPr>
            <p:cNvCxnSpPr/>
            <p:nvPr/>
          </p:nvCxnSpPr>
          <p:spPr>
            <a:xfrm>
              <a:off x="7050118" y="320907"/>
              <a:ext cx="11991" cy="2130119"/>
            </a:xfrm>
            <a:prstGeom prst="straightConnector1">
              <a:avLst/>
            </a:prstGeom>
            <a:ln w="76200">
              <a:solidFill>
                <a:schemeClr val="accent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AF7F828C-E9D8-411F-8A13-63FF437A9659}"/>
                </a:ext>
              </a:extLst>
            </p:cNvPr>
            <p:cNvCxnSpPr/>
            <p:nvPr/>
          </p:nvCxnSpPr>
          <p:spPr>
            <a:xfrm flipH="1" flipV="1">
              <a:off x="10392335" y="460996"/>
              <a:ext cx="2547" cy="1976077"/>
            </a:xfrm>
            <a:prstGeom prst="straightConnector1">
              <a:avLst/>
            </a:prstGeom>
            <a:ln w="57150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34A355-033A-42EF-9C2C-7DE8E29609C8}"/>
                </a:ext>
              </a:extLst>
            </p:cNvPr>
            <p:cNvSpPr txBox="1"/>
            <p:nvPr/>
          </p:nvSpPr>
          <p:spPr>
            <a:xfrm>
              <a:off x="9919816" y="270584"/>
              <a:ext cx="86686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n-lt"/>
                </a:rPr>
                <a:t>Posterior wall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82E57BF-5837-4A73-8455-94CAFC2873D0}"/>
                </a:ext>
              </a:extLst>
            </p:cNvPr>
            <p:cNvSpPr txBox="1"/>
            <p:nvPr/>
          </p:nvSpPr>
          <p:spPr>
            <a:xfrm>
              <a:off x="6686846" y="2427280"/>
              <a:ext cx="82631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latin typeface="+mn-lt"/>
                </a:rPr>
                <a:t>Anterior wall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727AFA4-8272-47A5-BFC3-1512249E214A}"/>
              </a:ext>
            </a:extLst>
          </p:cNvPr>
          <p:cNvSpPr txBox="1"/>
          <p:nvPr/>
        </p:nvSpPr>
        <p:spPr>
          <a:xfrm>
            <a:off x="716235" y="1938216"/>
            <a:ext cx="5918068" cy="418576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The omental bursa is a part of the peritoneal cavity </a:t>
            </a:r>
            <a:r>
              <a:rPr lang="en-US" altLang="en-US" sz="2000" u="sng" dirty="0">
                <a:latin typeface="+mn-lt"/>
                <a:ea typeface="Times New Roman" charset="0"/>
                <a:cs typeface="Times New Roman" charset="0"/>
              </a:rPr>
              <a:t>behind the stomach.</a:t>
            </a:r>
          </a:p>
          <a:p>
            <a:pPr marL="342900" indent="-342900" eaLnBrk="1" hangingPunct="1">
              <a:buFont typeface="Courier New" panose="02070309020205020404" pitchFamily="49" charset="0"/>
              <a:buChar char="o"/>
            </a:pPr>
            <a:r>
              <a:rPr lang="en-GB" altLang="en-US" sz="2000" dirty="0">
                <a:latin typeface="+mn-lt"/>
                <a:ea typeface="Times New Roman" charset="0"/>
                <a:cs typeface="Times New Roman" charset="0"/>
              </a:rPr>
              <a:t>Boundaries of the </a:t>
            </a:r>
            <a:r>
              <a:rPr lang="en-GB" altLang="en-US" sz="2000" b="1" dirty="0">
                <a:latin typeface="+mn-lt"/>
                <a:ea typeface="Times New Roman" charset="0"/>
                <a:cs typeface="Times New Roman" charset="0"/>
              </a:rPr>
              <a:t>omental bursa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:</a:t>
            </a:r>
          </a:p>
          <a:p>
            <a:pPr eaLnBrk="1" hangingPunct="1"/>
            <a:endParaRPr lang="en-US" altLang="en-US" sz="800" dirty="0">
              <a:latin typeface="+mn-lt"/>
              <a:ea typeface="Times New Roman" charset="0"/>
              <a:cs typeface="Times New Roman" charset="0"/>
            </a:endParaRPr>
          </a:p>
          <a:p>
            <a:pPr marL="357188" lvl="0"/>
            <a:r>
              <a:rPr lang="en-US" altLang="en-US" sz="1800" b="1" u="sng" dirty="0">
                <a:latin typeface="Calibri" panose="020F0502020204030204"/>
                <a:ea typeface="Times New Roman" charset="0"/>
                <a:cs typeface="Times New Roman" charset="0"/>
              </a:rPr>
              <a:t>Anterior wall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: from </a:t>
            </a:r>
            <a:r>
              <a:rPr lang="en-US" altLang="en-US" sz="1800" i="1" dirty="0">
                <a:latin typeface="Calibri" panose="020F0502020204030204"/>
                <a:ea typeface="Times New Roman" charset="0"/>
                <a:cs typeface="Times New Roman" charset="0"/>
              </a:rPr>
              <a:t>above downward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:</a:t>
            </a:r>
          </a:p>
          <a:p>
            <a:pPr marL="357188" lvl="0"/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by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caudate lobe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of the liver </a:t>
            </a:r>
            <a:r>
              <a:rPr lang="en-US" alt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lesser </a:t>
            </a:r>
            <a:r>
              <a:rPr lang="en-US" altLang="en-US" sz="1800" dirty="0" err="1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omentum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 </a:t>
            </a:r>
            <a:r>
              <a:rPr lang="en-US" alt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b="1" dirty="0">
                <a:solidFill>
                  <a:schemeClr val="tx1"/>
                </a:solidFill>
                <a:latin typeface="Calibri" panose="020F0502020204030204"/>
                <a:ea typeface="Times New Roman" charset="0"/>
                <a:cs typeface="Times New Roman" charset="0"/>
              </a:rPr>
              <a:t>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back of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stomach </a:t>
            </a:r>
            <a:r>
              <a:rPr lang="en-US" alt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and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anterior two layers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of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greater </a:t>
            </a:r>
            <a:r>
              <a:rPr lang="en-US" altLang="en-US" sz="1800" dirty="0" err="1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omentum</a:t>
            </a:r>
            <a:endParaRPr lang="en-US" altLang="en-US" sz="1800" dirty="0">
              <a:solidFill>
                <a:srgbClr val="FF0000"/>
              </a:solidFill>
              <a:latin typeface="Calibri" panose="020F0502020204030204"/>
              <a:ea typeface="Times New Roman" charset="0"/>
              <a:cs typeface="Times New Roman" charset="0"/>
            </a:endParaRPr>
          </a:p>
          <a:p>
            <a:pPr marL="357188" lvl="0"/>
            <a:endParaRPr lang="en-US" sz="1800" dirty="0">
              <a:latin typeface="Calibri" panose="020F0502020204030204"/>
            </a:endParaRPr>
          </a:p>
          <a:p>
            <a:pPr marL="357188" lvl="0"/>
            <a:r>
              <a:rPr lang="en-US" altLang="en-US" sz="1800" b="1" u="sng" dirty="0">
                <a:latin typeface="Calibri" panose="020F0502020204030204"/>
                <a:ea typeface="Times New Roman" charset="0"/>
                <a:cs typeface="Times New Roman" charset="0"/>
              </a:rPr>
              <a:t>Posterior wall: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from </a:t>
            </a:r>
            <a:r>
              <a:rPr lang="en-US" altLang="en-US" sz="1800" i="1" dirty="0">
                <a:latin typeface="Calibri" panose="020F0502020204030204"/>
                <a:ea typeface="Times New Roman" charset="0"/>
                <a:cs typeface="Times New Roman" charset="0"/>
              </a:rPr>
              <a:t>below upward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, </a:t>
            </a:r>
          </a:p>
          <a:p>
            <a:pPr marL="357188" lvl="0"/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by the posterior two layers of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greater </a:t>
            </a:r>
            <a:r>
              <a:rPr lang="en-US" altLang="en-US" sz="1800" dirty="0" err="1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omentum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 </a:t>
            </a:r>
            <a:r>
              <a:rPr lang="en-US" altLang="en-US" sz="18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transverse colon</a:t>
            </a:r>
            <a:r>
              <a:rPr lang="en-US" altLang="en-US" sz="18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</a:rPr>
              <a:t> </a:t>
            </a:r>
            <a:r>
              <a:rPr lang="en-US" altLang="en-US" sz="18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and the ascending layer of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transverse mesocolon </a:t>
            </a:r>
            <a:r>
              <a:rPr lang="en-US" altLang="en-US" sz="18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 the upper surface of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pancreas </a:t>
            </a:r>
            <a:r>
              <a:rPr lang="en-US" altLang="en-US" sz="18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 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left suprarenal gland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 </a:t>
            </a:r>
            <a:r>
              <a:rPr lang="en-US" altLang="en-US" sz="1800" b="1" dirty="0">
                <a:solidFill>
                  <a:schemeClr val="accent3">
                    <a:lumMod val="75000"/>
                  </a:schemeClr>
                </a:solidFill>
                <a:latin typeface="Calibri" panose="020F0502020204030204"/>
                <a:ea typeface="Times New Roman" charset="0"/>
                <a:cs typeface="Times New Roman" charset="0"/>
                <a:sym typeface="Wingdings" panose="05000000000000000000" pitchFamily="2" charset="2"/>
              </a:rPr>
              <a:t></a:t>
            </a:r>
            <a:r>
              <a:rPr lang="en-US" altLang="en-US" sz="1800" dirty="0">
                <a:latin typeface="Calibri" panose="020F0502020204030204"/>
                <a:ea typeface="Times New Roman" charset="0"/>
                <a:cs typeface="Times New Roman" charset="0"/>
              </a:rPr>
              <a:t>and the upper end of the </a:t>
            </a:r>
            <a:r>
              <a:rPr lang="en-US" altLang="en-US" sz="1800" dirty="0">
                <a:solidFill>
                  <a:srgbClr val="FF0000"/>
                </a:solidFill>
                <a:latin typeface="Calibri" panose="020F0502020204030204"/>
                <a:ea typeface="Times New Roman" charset="0"/>
                <a:cs typeface="Times New Roman" charset="0"/>
              </a:rPr>
              <a:t>left kidney.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E2B101-AECE-429D-ACC4-EA2E3D005854}"/>
              </a:ext>
            </a:extLst>
          </p:cNvPr>
          <p:cNvSpPr/>
          <p:nvPr/>
        </p:nvSpPr>
        <p:spPr>
          <a:xfrm>
            <a:off x="1022802" y="2954854"/>
            <a:ext cx="5611501" cy="1242391"/>
          </a:xfrm>
          <a:prstGeom prst="rect">
            <a:avLst/>
          </a:prstGeom>
          <a:noFill/>
          <a:ln w="28575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00929BA-7A2B-40FF-AE73-4C86737770B1}"/>
              </a:ext>
            </a:extLst>
          </p:cNvPr>
          <p:cNvSpPr/>
          <p:nvPr/>
        </p:nvSpPr>
        <p:spPr>
          <a:xfrm>
            <a:off x="1022802" y="4304192"/>
            <a:ext cx="5611501" cy="178708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452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32" y="1610015"/>
            <a:ext cx="6025776" cy="437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8933" y="1684867"/>
            <a:ext cx="5266267" cy="453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IVC </a:t>
            </a:r>
            <a:r>
              <a:rPr lang="en-GB" altLang="en-US" sz="24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(inferior vena cava)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Epiploic Foramen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Portal Triad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Lesser Sac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Pancreas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b="1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Stomach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Spleen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Kidney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Splenic Vein</a:t>
            </a:r>
          </a:p>
          <a:p>
            <a:pPr marL="609600" lvl="0" indent="-6096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AutoNum type="arabicPeriod"/>
            </a:pPr>
            <a:r>
              <a:rPr lang="en-GB" altLang="en-US" sz="2800" kern="1200" dirty="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rPr>
              <a:t>Abdominal Aorta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0E2FF6-6FD2-4DD9-B8AA-D6CB4CB15202}"/>
              </a:ext>
            </a:extLst>
          </p:cNvPr>
          <p:cNvSpPr txBox="1"/>
          <p:nvPr/>
        </p:nvSpPr>
        <p:spPr>
          <a:xfrm>
            <a:off x="9628504" y="334843"/>
            <a:ext cx="2366353" cy="36933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Only on the boys’ slides</a:t>
            </a:r>
            <a:endParaRPr lang="en-GB" sz="1800" i="1" dirty="0">
              <a:latin typeface="+mn-l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806123-168D-417F-A78A-E96A1A07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992" y="143205"/>
            <a:ext cx="10076688" cy="1466810"/>
          </a:xfrm>
        </p:spPr>
        <p:txBody>
          <a:bodyPr>
            <a:normAutofit/>
          </a:bodyPr>
          <a:lstStyle/>
          <a:p>
            <a:r>
              <a:rPr lang="en-GB" sz="3600" dirty="0"/>
              <a:t>1. </a:t>
            </a:r>
            <a:r>
              <a:rPr lang="en-US" sz="3600" dirty="0" err="1"/>
              <a:t>Omenta</a:t>
            </a:r>
            <a:r>
              <a:rPr lang="en-US" sz="3600" dirty="0"/>
              <a:t> </a:t>
            </a:r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200" b="1" dirty="0">
                <a:cs typeface="Times New Roman" pitchFamily="18" charset="0"/>
              </a:rPr>
              <a:t>Omental bursa </a:t>
            </a:r>
            <a:r>
              <a:rPr lang="en-US" sz="2800" dirty="0">
                <a:cs typeface="Times New Roman" pitchFamily="18" charset="0"/>
              </a:rPr>
              <a:t>(Lesser Sac)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6841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567" y="1723269"/>
            <a:ext cx="5691171" cy="4921485"/>
          </a:xfrm>
          <a:ln>
            <a:noFill/>
          </a:ln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The epiploic foramen is the communication between the greater and lesser sacs 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/>
              <a:t>It is bounded by;  </a:t>
            </a:r>
          </a:p>
          <a:p>
            <a:r>
              <a:rPr lang="en-US" sz="2000" dirty="0"/>
              <a:t>In</a:t>
            </a:r>
            <a:r>
              <a:rPr lang="en-US" sz="2000" b="1" dirty="0"/>
              <a:t> </a:t>
            </a:r>
            <a:r>
              <a:rPr lang="en-US" sz="2000" b="1" u="sng" dirty="0"/>
              <a:t>front</a:t>
            </a:r>
            <a:r>
              <a:rPr lang="en-US" sz="2000" b="1" dirty="0"/>
              <a:t> </a:t>
            </a:r>
            <a:r>
              <a:rPr lang="en-US" sz="2000" dirty="0"/>
              <a:t>by the </a:t>
            </a:r>
            <a:r>
              <a:rPr lang="en-US" sz="2000" dirty="0">
                <a:solidFill>
                  <a:srgbClr val="FF0000"/>
                </a:solidFill>
              </a:rPr>
              <a:t>free border </a:t>
            </a:r>
            <a:r>
              <a:rPr lang="en-US" sz="2000" dirty="0"/>
              <a:t>of the lesser </a:t>
            </a:r>
            <a:r>
              <a:rPr lang="en-US" sz="2000" dirty="0" err="1"/>
              <a:t>omentum</a:t>
            </a:r>
            <a:r>
              <a:rPr lang="en-US" sz="2000" dirty="0"/>
              <a:t>, with its contents : </a:t>
            </a:r>
            <a:r>
              <a:rPr lang="en-US" sz="2000" b="1" dirty="0">
                <a:solidFill>
                  <a:srgbClr val="FF0000"/>
                </a:solidFill>
              </a:rPr>
              <a:t>hepatic artery, common bile duct, and portal vein between its two layers</a:t>
            </a:r>
            <a:r>
              <a:rPr lang="en-US" sz="2000" b="1" dirty="0"/>
              <a:t>. </a:t>
            </a:r>
          </a:p>
          <a:p>
            <a:r>
              <a:rPr lang="en-US" sz="2000" b="1" u="sng" dirty="0"/>
              <a:t>Behind</a:t>
            </a:r>
            <a:r>
              <a:rPr lang="en-US" sz="2000" dirty="0"/>
              <a:t> by the</a:t>
            </a:r>
            <a:r>
              <a:rPr lang="en-US" sz="2000" dirty="0">
                <a:solidFill>
                  <a:srgbClr val="FF0000"/>
                </a:solidFill>
              </a:rPr>
              <a:t> peritoneum </a:t>
            </a:r>
            <a:r>
              <a:rPr lang="en-US" sz="2000" dirty="0"/>
              <a:t>covering the </a:t>
            </a:r>
            <a:r>
              <a:rPr lang="en-US" sz="2000" dirty="0">
                <a:solidFill>
                  <a:srgbClr val="FF0000"/>
                </a:solidFill>
              </a:rPr>
              <a:t>inferior vena cava</a:t>
            </a:r>
            <a:r>
              <a:rPr lang="en-US" sz="2000" dirty="0"/>
              <a:t>.</a:t>
            </a:r>
          </a:p>
          <a:p>
            <a:r>
              <a:rPr lang="en-US" sz="2000" b="1" u="sng" dirty="0"/>
              <a:t>Above</a:t>
            </a:r>
            <a:r>
              <a:rPr lang="en-US" sz="2000" b="1" dirty="0"/>
              <a:t> (roof) </a:t>
            </a:r>
            <a:r>
              <a:rPr lang="en-US" sz="2000" dirty="0"/>
              <a:t>by the </a:t>
            </a:r>
            <a:r>
              <a:rPr lang="en-US" sz="2000" dirty="0">
                <a:solidFill>
                  <a:srgbClr val="FF0000"/>
                </a:solidFill>
              </a:rPr>
              <a:t>peritoneum</a:t>
            </a:r>
            <a:r>
              <a:rPr lang="en-US" sz="2000" dirty="0"/>
              <a:t> on the </a:t>
            </a:r>
            <a:r>
              <a:rPr lang="en-US" sz="2000" dirty="0">
                <a:solidFill>
                  <a:srgbClr val="FF0000"/>
                </a:solidFill>
              </a:rPr>
              <a:t>caudate process </a:t>
            </a:r>
            <a:r>
              <a:rPr lang="en-US" sz="2000" dirty="0"/>
              <a:t>of the liver.</a:t>
            </a:r>
          </a:p>
          <a:p>
            <a:r>
              <a:rPr lang="en-US" sz="2000" b="1" u="sng" dirty="0"/>
              <a:t>Below</a:t>
            </a:r>
            <a:r>
              <a:rPr lang="en-US" sz="2000" b="1" dirty="0"/>
              <a:t> (floor) </a:t>
            </a:r>
            <a:r>
              <a:rPr lang="en-US" sz="2000" dirty="0"/>
              <a:t>by the </a:t>
            </a:r>
            <a:r>
              <a:rPr lang="en-US" sz="2000" dirty="0">
                <a:solidFill>
                  <a:srgbClr val="FF0000"/>
                </a:solidFill>
              </a:rPr>
              <a:t>peritoneum</a:t>
            </a:r>
            <a:r>
              <a:rPr lang="en-US" sz="2000" dirty="0"/>
              <a:t> covering the commencement of the </a:t>
            </a:r>
            <a:r>
              <a:rPr lang="en-US" sz="2000" dirty="0">
                <a:solidFill>
                  <a:srgbClr val="FF0000"/>
                </a:solidFill>
              </a:rPr>
              <a:t>duodenum </a:t>
            </a:r>
            <a:r>
              <a:rPr lang="en-US" sz="2000" dirty="0"/>
              <a:t>and the </a:t>
            </a:r>
            <a:r>
              <a:rPr lang="en-US" sz="2000" dirty="0">
                <a:solidFill>
                  <a:srgbClr val="FF0000"/>
                </a:solidFill>
              </a:rPr>
              <a:t>hepatic artery, </a:t>
            </a:r>
            <a:r>
              <a:rPr lang="en-US" sz="2000" dirty="0"/>
              <a:t>before ascending between the two layers of the lesser </a:t>
            </a:r>
            <a:r>
              <a:rPr lang="en-US" sz="2000" dirty="0" err="1"/>
              <a:t>omentum</a:t>
            </a:r>
            <a:r>
              <a:rPr lang="en-US" sz="2000" dirty="0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9B439F6-3F4D-4B94-A25F-0B582F3AE6C7}"/>
              </a:ext>
            </a:extLst>
          </p:cNvPr>
          <p:cNvGrpSpPr/>
          <p:nvPr/>
        </p:nvGrpSpPr>
        <p:grpSpPr>
          <a:xfrm>
            <a:off x="9593337" y="85776"/>
            <a:ext cx="2410881" cy="2219855"/>
            <a:chOff x="9177867" y="795866"/>
            <a:chExt cx="2410881" cy="2219855"/>
          </a:xfrm>
        </p:grpSpPr>
        <p:pic>
          <p:nvPicPr>
            <p:cNvPr id="4" name="Picture 5" descr="网膜孔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177867" y="795866"/>
              <a:ext cx="2410881" cy="2219855"/>
            </a:xfrm>
            <a:prstGeom prst="rect">
              <a:avLst/>
            </a:prstGeom>
            <a:ln>
              <a:noFill/>
              <a:miter lim="800000"/>
              <a:headEnd/>
              <a:tailEnd/>
            </a:ln>
          </p:spPr>
        </p:pic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9742488" y="1740527"/>
              <a:ext cx="324643" cy="330531"/>
            </a:xfrm>
            <a:custGeom>
              <a:avLst/>
              <a:gdLst>
                <a:gd name="T0" fmla="*/ 2147483647 w 381"/>
                <a:gd name="T1" fmla="*/ 0 h 343"/>
                <a:gd name="T2" fmla="*/ 2147483647 w 381"/>
                <a:gd name="T3" fmla="*/ 2147483647 h 343"/>
                <a:gd name="T4" fmla="*/ 2147483647 w 381"/>
                <a:gd name="T5" fmla="*/ 2147483647 h 343"/>
                <a:gd name="T6" fmla="*/ 2147483647 w 381"/>
                <a:gd name="T7" fmla="*/ 2147483647 h 343"/>
                <a:gd name="T8" fmla="*/ 2147483647 w 381"/>
                <a:gd name="T9" fmla="*/ 2147483647 h 343"/>
                <a:gd name="T10" fmla="*/ 2147483647 w 381"/>
                <a:gd name="T11" fmla="*/ 2147483647 h 343"/>
                <a:gd name="T12" fmla="*/ 0 w 381"/>
                <a:gd name="T13" fmla="*/ 2147483647 h 3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1"/>
                <a:gd name="T22" fmla="*/ 0 h 343"/>
                <a:gd name="T23" fmla="*/ 381 w 381"/>
                <a:gd name="T24" fmla="*/ 343 h 3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1" h="343">
                  <a:moveTo>
                    <a:pt x="381" y="0"/>
                  </a:moveTo>
                  <a:cubicBezTo>
                    <a:pt x="289" y="22"/>
                    <a:pt x="250" y="42"/>
                    <a:pt x="177" y="102"/>
                  </a:cubicBezTo>
                  <a:cubicBezTo>
                    <a:pt x="135" y="137"/>
                    <a:pt x="161" y="101"/>
                    <a:pt x="121" y="148"/>
                  </a:cubicBezTo>
                  <a:cubicBezTo>
                    <a:pt x="105" y="167"/>
                    <a:pt x="90" y="185"/>
                    <a:pt x="75" y="204"/>
                  </a:cubicBezTo>
                  <a:cubicBezTo>
                    <a:pt x="61" y="222"/>
                    <a:pt x="37" y="260"/>
                    <a:pt x="37" y="260"/>
                  </a:cubicBezTo>
                  <a:cubicBezTo>
                    <a:pt x="31" y="278"/>
                    <a:pt x="30" y="299"/>
                    <a:pt x="19" y="315"/>
                  </a:cubicBezTo>
                  <a:cubicBezTo>
                    <a:pt x="13" y="324"/>
                    <a:pt x="0" y="343"/>
                    <a:pt x="0" y="343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81A6B7-DCE7-4102-A3C0-3AFE67B83C51}"/>
              </a:ext>
            </a:extLst>
          </p:cNvPr>
          <p:cNvGrpSpPr/>
          <p:nvPr/>
        </p:nvGrpSpPr>
        <p:grpSpPr>
          <a:xfrm>
            <a:off x="6125441" y="409098"/>
            <a:ext cx="3193252" cy="1937749"/>
            <a:chOff x="748241" y="41065"/>
            <a:chExt cx="2833158" cy="1699462"/>
          </a:xfrm>
        </p:grpSpPr>
        <p:pic>
          <p:nvPicPr>
            <p:cNvPr id="1030" name="Picture 6" descr="Image result for greater sac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48" b="31136"/>
            <a:stretch/>
          </p:blipFill>
          <p:spPr bwMode="auto">
            <a:xfrm>
              <a:off x="748241" y="41065"/>
              <a:ext cx="2833158" cy="1699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760133" y="694267"/>
              <a:ext cx="465667" cy="321733"/>
            </a:xfrm>
            <a:prstGeom prst="rect">
              <a:avLst/>
            </a:prstGeom>
            <a:noFill/>
            <a:ln w="28575">
              <a:solidFill>
                <a:srgbClr val="BB88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36333" y="1354666"/>
              <a:ext cx="550333" cy="287867"/>
            </a:xfrm>
            <a:prstGeom prst="rect">
              <a:avLst/>
            </a:prstGeom>
            <a:noFill/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499AE28-AEA2-4ECE-BC26-1C87AC38455D}"/>
              </a:ext>
            </a:extLst>
          </p:cNvPr>
          <p:cNvCxnSpPr>
            <a:cxnSpLocks/>
          </p:cNvCxnSpPr>
          <p:nvPr/>
        </p:nvCxnSpPr>
        <p:spPr>
          <a:xfrm flipV="1">
            <a:off x="2229483" y="2311587"/>
            <a:ext cx="72000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99AE28-AEA2-4ECE-BC26-1C87AC38455D}"/>
              </a:ext>
            </a:extLst>
          </p:cNvPr>
          <p:cNvCxnSpPr>
            <a:cxnSpLocks/>
          </p:cNvCxnSpPr>
          <p:nvPr/>
        </p:nvCxnSpPr>
        <p:spPr>
          <a:xfrm>
            <a:off x="3493053" y="2286649"/>
            <a:ext cx="1080000" cy="0"/>
          </a:xfrm>
          <a:prstGeom prst="line">
            <a:avLst/>
          </a:prstGeom>
          <a:ln w="28575">
            <a:solidFill>
              <a:srgbClr val="BB889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F204DB82-9FAC-4406-9D68-24A5A7A3AB6F}"/>
              </a:ext>
            </a:extLst>
          </p:cNvPr>
          <p:cNvSpPr txBox="1">
            <a:spLocks/>
          </p:cNvSpPr>
          <p:nvPr/>
        </p:nvSpPr>
        <p:spPr>
          <a:xfrm>
            <a:off x="593690" y="149691"/>
            <a:ext cx="10076688" cy="14668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1. </a:t>
            </a:r>
            <a:r>
              <a:rPr lang="en-US" sz="3600" dirty="0" err="1"/>
              <a:t>Omenta</a:t>
            </a:r>
            <a:r>
              <a:rPr lang="en-US" sz="3600" dirty="0"/>
              <a:t> </a:t>
            </a:r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200" b="1" dirty="0">
                <a:ln w="0"/>
              </a:rPr>
              <a:t>Epiploic</a:t>
            </a:r>
            <a:r>
              <a:rPr lang="en-US" sz="2800" b="1" dirty="0"/>
              <a:t> </a:t>
            </a:r>
            <a:r>
              <a:rPr lang="en-US" sz="3200" b="1" dirty="0">
                <a:ln w="0"/>
              </a:rPr>
              <a:t>Foramen</a:t>
            </a:r>
            <a:endParaRPr lang="en-US" sz="3600" b="1" dirty="0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859A64DC-0C3E-457A-B72F-0B669E7368E5}"/>
              </a:ext>
            </a:extLst>
          </p:cNvPr>
          <p:cNvGrpSpPr/>
          <p:nvPr/>
        </p:nvGrpSpPr>
        <p:grpSpPr>
          <a:xfrm>
            <a:off x="6694933" y="2346847"/>
            <a:ext cx="5418495" cy="4511153"/>
            <a:chOff x="5412785" y="2252650"/>
            <a:chExt cx="5418495" cy="45111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700437B-8936-45F9-A5B0-BA8A614ACA7A}"/>
                </a:ext>
              </a:extLst>
            </p:cNvPr>
            <p:cNvGrpSpPr/>
            <p:nvPr/>
          </p:nvGrpSpPr>
          <p:grpSpPr>
            <a:xfrm>
              <a:off x="5412785" y="2252650"/>
              <a:ext cx="5418495" cy="4325111"/>
              <a:chOff x="3245208" y="2252833"/>
              <a:chExt cx="5418495" cy="432511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54697" y="2687652"/>
                <a:ext cx="3705225" cy="3552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Rectangle 4"/>
              <p:cNvSpPr/>
              <p:nvPr/>
            </p:nvSpPr>
            <p:spPr>
              <a:xfrm>
                <a:off x="7226485" y="3506577"/>
                <a:ext cx="1437218" cy="1170192"/>
              </a:xfrm>
              <a:prstGeom prst="rect">
                <a:avLst/>
              </a:prstGeom>
              <a:noFill/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                  :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1)hepatic artery 2)common bile duct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3)portal vein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456142" y="3163395"/>
                <a:ext cx="12075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i="1" dirty="0">
                    <a:solidFill>
                      <a:schemeClr val="accent4"/>
                    </a:solidFill>
                    <a:latin typeface="+mn-lt"/>
                  </a:rPr>
                  <a:t>Front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3339925" y="3470939"/>
                <a:ext cx="85006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i="1" dirty="0">
                    <a:solidFill>
                      <a:srgbClr val="FF66CC"/>
                    </a:solidFill>
                    <a:latin typeface="+mn-lt"/>
                  </a:rPr>
                  <a:t>Behind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765800" y="2252833"/>
                <a:ext cx="660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i="1" dirty="0">
                    <a:solidFill>
                      <a:srgbClr val="FFC000"/>
                    </a:solidFill>
                    <a:latin typeface="+mn-lt"/>
                  </a:rPr>
                  <a:t>Roof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707776" y="6208612"/>
                <a:ext cx="9990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i="1" dirty="0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Floor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207309" y="4865889"/>
                <a:ext cx="759882" cy="270933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>
                <a:cxnSpLocks/>
              </p:cNvCxnSpPr>
              <p:nvPr/>
            </p:nvCxnSpPr>
            <p:spPr>
              <a:xfrm>
                <a:off x="4007034" y="5001355"/>
                <a:ext cx="2042583" cy="0"/>
              </a:xfrm>
              <a:prstGeom prst="straightConnector1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3245208" y="4793606"/>
                <a:ext cx="13208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The floor part of hepatic artery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542551" y="3282622"/>
                <a:ext cx="245533" cy="702734"/>
              </a:xfrm>
              <a:prstGeom prst="rect">
                <a:avLst/>
              </a:prstGeom>
              <a:noFill/>
              <a:ln w="28575">
                <a:solidFill>
                  <a:srgbClr val="FF66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18539" y="2811066"/>
                <a:ext cx="868892" cy="431800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587250" y="5475123"/>
                <a:ext cx="757767" cy="222558"/>
              </a:xfrm>
              <a:prstGeom prst="rect">
                <a:avLst/>
              </a:prstGeom>
              <a:noFill/>
              <a:ln w="1905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9546856" y="5809696"/>
              <a:ext cx="12390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an extra picture to understand the relations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0EBA993-F13A-46DD-A407-071C7E7183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00453" y="6065303"/>
              <a:ext cx="383387" cy="205203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6A5652B5-F757-4AE9-83E4-12DCDF82C9B7}"/>
              </a:ext>
            </a:extLst>
          </p:cNvPr>
          <p:cNvSpPr/>
          <p:nvPr/>
        </p:nvSpPr>
        <p:spPr>
          <a:xfrm>
            <a:off x="574369" y="2797352"/>
            <a:ext cx="5691141" cy="90000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D90F272-736C-41AF-816F-3C0CF9C60038}"/>
              </a:ext>
            </a:extLst>
          </p:cNvPr>
          <p:cNvSpPr/>
          <p:nvPr/>
        </p:nvSpPr>
        <p:spPr>
          <a:xfrm>
            <a:off x="569743" y="3749619"/>
            <a:ext cx="5691141" cy="583842"/>
          </a:xfrm>
          <a:prstGeom prst="rect">
            <a:avLst/>
          </a:prstGeom>
          <a:noFill/>
          <a:ln w="28575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4F9320-FDE8-4AF0-B077-028C5C9A2130}"/>
              </a:ext>
            </a:extLst>
          </p:cNvPr>
          <p:cNvSpPr/>
          <p:nvPr/>
        </p:nvSpPr>
        <p:spPr>
          <a:xfrm>
            <a:off x="569743" y="4405602"/>
            <a:ext cx="5691141" cy="63353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81F47A4-936C-4B01-8A48-4F27427C7D0C}"/>
              </a:ext>
            </a:extLst>
          </p:cNvPr>
          <p:cNvSpPr/>
          <p:nvPr/>
        </p:nvSpPr>
        <p:spPr>
          <a:xfrm>
            <a:off x="569743" y="5090169"/>
            <a:ext cx="5691141" cy="1212457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91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E26D6-0FB9-474C-9020-D6FE7515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284718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2. Mesentery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F74E86-AF60-4E26-B24F-BC1F9A377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74" y="1477757"/>
            <a:ext cx="5257800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zh-CN" sz="2000" dirty="0">
                <a:cs typeface="Arial" panose="020B0604020202020204" pitchFamily="34" charset="0"/>
              </a:rPr>
              <a:t>Two-layered fold of peritoneum </a:t>
            </a:r>
            <a:r>
              <a:rPr lang="en-US" altLang="zh-CN" sz="2000" u="sng" dirty="0">
                <a:cs typeface="Arial" panose="020B0604020202020204" pitchFamily="34" charset="0"/>
              </a:rPr>
              <a:t>suspends the small intestine </a:t>
            </a:r>
            <a:r>
              <a:rPr lang="en-US" altLang="zh-CN" sz="2000" dirty="0">
                <a:cs typeface="Arial" panose="020B0604020202020204" pitchFamily="34" charset="0"/>
              </a:rPr>
              <a:t>from the posterior abdominal wall. 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(it attaches the small intestines to the posterior abdominal wall)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zh-CN" sz="2000" dirty="0">
                <a:cs typeface="Arial" panose="020B0604020202020204" pitchFamily="34" charset="0"/>
              </a:rPr>
              <a:t>Broad and a fan-shaped 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zh-CN" sz="2000" dirty="0">
                <a:cs typeface="Arial" panose="020B0604020202020204" pitchFamily="34" charset="0"/>
              </a:rPr>
              <a:t>Intestinal border</a:t>
            </a:r>
            <a:r>
              <a:rPr lang="zh-CN" altLang="en-US" sz="2000" dirty="0">
                <a:cs typeface="Arial" panose="020B0604020202020204" pitchFamily="34" charset="0"/>
              </a:rPr>
              <a:t>－</a:t>
            </a:r>
            <a:r>
              <a:rPr lang="en-US" altLang="zh-CN" sz="2000" dirty="0">
                <a:cs typeface="Arial" panose="020B0604020202020204" pitchFamily="34" charset="0"/>
              </a:rPr>
              <a:t>folded, 7 m long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zh-CN" sz="2000" b="1" dirty="0">
                <a:cs typeface="Arial" panose="020B0604020202020204" pitchFamily="34" charset="0"/>
              </a:rPr>
              <a:t>Root of mesentery: </a:t>
            </a:r>
            <a:r>
              <a:rPr lang="en-US" altLang="zh-CN" sz="1600" dirty="0">
                <a:solidFill>
                  <a:srgbClr val="C00000"/>
                </a:solidFill>
                <a:cs typeface="Arial" panose="020B0604020202020204" pitchFamily="34" charset="0"/>
              </a:rPr>
              <a:t>Important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15 cm long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cs typeface="Arial" panose="020B0604020202020204" pitchFamily="34" charset="0"/>
              </a:rPr>
              <a:t>Directed obliquely </a:t>
            </a:r>
            <a:r>
              <a:rPr lang="en-US" altLang="zh-CN" sz="2000" i="1" u="sng" dirty="0">
                <a:cs typeface="Arial" panose="020B0604020202020204" pitchFamily="34" charset="0"/>
              </a:rPr>
              <a:t>from</a:t>
            </a:r>
            <a:r>
              <a:rPr lang="en-US" altLang="zh-CN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duodenojejunal flexure</a:t>
            </a:r>
            <a:r>
              <a:rPr lang="en-US" altLang="en-US" sz="2000" dirty="0">
                <a:cs typeface="Arial" panose="020B0604020202020204" pitchFamily="34" charset="0"/>
              </a:rPr>
              <a:t> at the level of </a:t>
            </a:r>
            <a:r>
              <a:rPr lang="en-US" altLang="zh-CN" sz="2000" dirty="0"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cs typeface="Arial" panose="020B0604020202020204" pitchFamily="34" charset="0"/>
              </a:rPr>
              <a:t>left</a:t>
            </a:r>
            <a:r>
              <a:rPr lang="en-US" altLang="zh-CN" sz="2000" dirty="0">
                <a:cs typeface="Arial" panose="020B0604020202020204" pitchFamily="34" charset="0"/>
              </a:rPr>
              <a:t> side of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cs typeface="Arial" panose="020B0604020202020204" pitchFamily="34" charset="0"/>
              </a:rPr>
              <a:t>L2</a:t>
            </a:r>
            <a:r>
              <a:rPr lang="en-US" altLang="zh-CN" sz="20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i="1" u="sng" dirty="0">
                <a:cs typeface="Arial" panose="020B0604020202020204" pitchFamily="34" charset="0"/>
              </a:rPr>
              <a:t>to</a:t>
            </a:r>
            <a:r>
              <a:rPr lang="en-US" altLang="zh-CN" sz="2000" dirty="0"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the </a:t>
            </a: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ileocecal junction</a:t>
            </a:r>
            <a:r>
              <a:rPr lang="en-US" altLang="zh-CN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 dirty="0">
                <a:cs typeface="Arial" panose="020B0604020202020204" pitchFamily="34" charset="0"/>
              </a:rPr>
              <a:t>in the right iliac fossa at the level of </a:t>
            </a:r>
            <a:r>
              <a:rPr lang="en-US" alt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right sacroiliac joint</a:t>
            </a:r>
            <a:r>
              <a:rPr lang="en-US" altLang="en-US" sz="2000" b="1" dirty="0">
                <a:cs typeface="Arial" panose="020B0604020202020204" pitchFamily="34" charset="0"/>
              </a:rPr>
              <a:t>.</a:t>
            </a:r>
            <a:endParaRPr lang="en-US" altLang="zh-CN" sz="2000" b="1" u="sng" dirty="0">
              <a:cs typeface="Arial" panose="020B0604020202020204" pitchFamily="34" charset="0"/>
            </a:endParaRPr>
          </a:p>
        </p:txBody>
      </p:sp>
      <p:pic>
        <p:nvPicPr>
          <p:cNvPr id="6" name="Picture 6" descr="http://www.aps-web.com/projectreview/IV/IV_v7_2010web/1509w2clg.jpg">
            <a:extLst>
              <a:ext uri="{FF2B5EF4-FFF2-40B4-BE49-F238E27FC236}">
                <a16:creationId xmlns:a16="http://schemas.microsoft.com/office/drawing/2014/main" id="{1CB9CDBE-0C32-4ACD-BE6C-22D25D1E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9307" y="1380287"/>
            <a:ext cx="5186551" cy="4753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C367A5-EC4A-46BB-9B13-E7D221D85BB5}"/>
              </a:ext>
            </a:extLst>
          </p:cNvPr>
          <p:cNvSpPr txBox="1"/>
          <p:nvPr/>
        </p:nvSpPr>
        <p:spPr>
          <a:xfrm>
            <a:off x="9705129" y="145379"/>
            <a:ext cx="2329484" cy="369332"/>
          </a:xfrm>
          <a:prstGeom prst="rect">
            <a:avLst/>
          </a:prstGeom>
          <a:noFill/>
          <a:ln w="38100">
            <a:solidFill>
              <a:srgbClr val="ECB2D9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Only on the girls’ slides</a:t>
            </a:r>
            <a:endParaRPr lang="en-GB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6962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44C8A-A385-49CC-B0CE-079F46D5E3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467" y="1230964"/>
            <a:ext cx="11039061" cy="435133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Two-layered folds of peritoneum that attach solid viscera to the abdominal wall and diaphragm.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000" dirty="0"/>
              <a:t>Ligaments of liver </a:t>
            </a:r>
            <a:r>
              <a:rPr lang="en-GB" sz="1600" dirty="0">
                <a:solidFill>
                  <a:srgbClr val="92D050"/>
                </a:solidFill>
              </a:rPr>
              <a:t>(will discuss them in more detail in the next lecture)</a:t>
            </a:r>
          </a:p>
          <a:p>
            <a:pPr marL="447675"/>
            <a:r>
              <a:rPr lang="en-GB" sz="2000" dirty="0"/>
              <a:t>Falciform ligament of liver</a:t>
            </a:r>
          </a:p>
          <a:p>
            <a:pPr marL="447675"/>
            <a:r>
              <a:rPr lang="en-GB" sz="2000" dirty="0"/>
              <a:t>Coronary ligament</a:t>
            </a:r>
          </a:p>
          <a:p>
            <a:pPr marL="447675"/>
            <a:r>
              <a:rPr lang="en-GB" sz="2000" dirty="0"/>
              <a:t>Right &amp; Left triangular ligaments</a:t>
            </a:r>
          </a:p>
          <a:p>
            <a:pPr marL="447675"/>
            <a:r>
              <a:rPr lang="en-GB" sz="2000" dirty="0"/>
              <a:t>Ligamentum </a:t>
            </a:r>
            <a:r>
              <a:rPr lang="en-GB" sz="2000" dirty="0" err="1"/>
              <a:t>teres</a:t>
            </a:r>
            <a:endParaRPr lang="en-GB" sz="2000" dirty="0"/>
          </a:p>
          <a:p>
            <a:endParaRPr lang="en-GB" sz="2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CB29A0B-8A5D-4AC4-9029-458BDD7F4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67" y="261746"/>
            <a:ext cx="10515600" cy="997621"/>
          </a:xfrm>
        </p:spPr>
        <p:txBody>
          <a:bodyPr>
            <a:normAutofit/>
          </a:bodyPr>
          <a:lstStyle/>
          <a:p>
            <a:r>
              <a:rPr lang="en-GB" sz="3600" b="1" dirty="0"/>
              <a:t>3. Ligaments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895CBF-EF7F-4778-9DC8-A054E6BBA034}"/>
              </a:ext>
            </a:extLst>
          </p:cNvPr>
          <p:cNvGrpSpPr/>
          <p:nvPr/>
        </p:nvGrpSpPr>
        <p:grpSpPr>
          <a:xfrm>
            <a:off x="799879" y="3994851"/>
            <a:ext cx="3005580" cy="1986933"/>
            <a:chOff x="6864420" y="2886454"/>
            <a:chExt cx="3810000" cy="2668588"/>
          </a:xfrm>
        </p:grpSpPr>
        <p:pic>
          <p:nvPicPr>
            <p:cNvPr id="9" name="Picture 7" descr="肝1">
              <a:extLst>
                <a:ext uri="{FF2B5EF4-FFF2-40B4-BE49-F238E27FC236}">
                  <a16:creationId xmlns:a16="http://schemas.microsoft.com/office/drawing/2014/main" id="{DB68327F-C62C-4258-AE13-BE5BB5E31A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-6000" contrast="12000"/>
            </a:blip>
            <a:srcRect/>
            <a:stretch>
              <a:fillRect/>
            </a:stretch>
          </p:blipFill>
          <p:spPr>
            <a:xfrm>
              <a:off x="6864420" y="2886454"/>
              <a:ext cx="3810000" cy="2668588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DBDC23E-D176-41E8-A0C6-69784F9E4F4E}"/>
                </a:ext>
              </a:extLst>
            </p:cNvPr>
            <p:cNvCxnSpPr/>
            <p:nvPr/>
          </p:nvCxnSpPr>
          <p:spPr>
            <a:xfrm rot="10800000">
              <a:off x="9078983" y="4386642"/>
              <a:ext cx="1357313" cy="785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DCE5560-686C-4CD4-B675-486A8123CB45}"/>
                </a:ext>
              </a:extLst>
            </p:cNvPr>
            <p:cNvCxnSpPr/>
            <p:nvPr/>
          </p:nvCxnSpPr>
          <p:spPr>
            <a:xfrm rot="16200000" flipV="1">
              <a:off x="9078983" y="3815142"/>
              <a:ext cx="1785937" cy="9286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8" descr="http://4.bp.blogspot.com/-XGVNTPXyMTo/T_utRwMqOQI/AAAAAAAAEpY/899YTRCcSeA/s1600/photos_5253A95D-D1D7-45FF-B1BC-F638B39786F6.jpg">
            <a:extLst>
              <a:ext uri="{FF2B5EF4-FFF2-40B4-BE49-F238E27FC236}">
                <a16:creationId xmlns:a16="http://schemas.microsoft.com/office/drawing/2014/main" id="{2343BE45-E84D-4DB0-B54F-6BDD4233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9823" y="3726806"/>
            <a:ext cx="3767686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9" descr="http://www.oitc.com/DigitalArts/portfolio/UM/scler_Images/scler4_01.jpg">
            <a:extLst>
              <a:ext uri="{FF2B5EF4-FFF2-40B4-BE49-F238E27FC236}">
                <a16:creationId xmlns:a16="http://schemas.microsoft.com/office/drawing/2014/main" id="{D8C399A3-9F1A-493A-A64C-BB58C228E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068" y="3733811"/>
            <a:ext cx="364807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4EE88D6-4D8F-4085-A38C-08FD94D53C09}"/>
              </a:ext>
            </a:extLst>
          </p:cNvPr>
          <p:cNvSpPr txBox="1"/>
          <p:nvPr/>
        </p:nvSpPr>
        <p:spPr>
          <a:xfrm>
            <a:off x="9705129" y="145379"/>
            <a:ext cx="2329484" cy="369332"/>
          </a:xfrm>
          <a:prstGeom prst="rect">
            <a:avLst/>
          </a:prstGeom>
          <a:noFill/>
          <a:ln w="38100">
            <a:solidFill>
              <a:srgbClr val="ECB2D9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Only on the girls’ slides</a:t>
            </a:r>
            <a:endParaRPr lang="en-GB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8802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6044D-65FE-48C8-AC68-35AC34982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354" y="2426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The Peritoneum </a:t>
            </a:r>
            <a:br>
              <a:rPr lang="en-GB" sz="3600" dirty="0"/>
            </a:br>
            <a:r>
              <a:rPr lang="en-GB" sz="3200" b="1" dirty="0"/>
              <a:t>Nerve supply</a:t>
            </a:r>
            <a:endParaRPr lang="en-GB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FE0F85-D185-4ED8-B7A4-580353D76A17}"/>
              </a:ext>
            </a:extLst>
          </p:cNvPr>
          <p:cNvSpPr txBox="1"/>
          <p:nvPr/>
        </p:nvSpPr>
        <p:spPr>
          <a:xfrm>
            <a:off x="9705129" y="145379"/>
            <a:ext cx="2329484" cy="369332"/>
          </a:xfrm>
          <a:prstGeom prst="rect">
            <a:avLst/>
          </a:prstGeom>
          <a:noFill/>
          <a:ln w="38100">
            <a:solidFill>
              <a:srgbClr val="ECB2D9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Only on the girls’ slides</a:t>
            </a:r>
            <a:endParaRPr lang="en-GB" sz="1800" i="1" dirty="0">
              <a:latin typeface="+mn-lt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EBE93B0-1D2D-4265-96A6-28A30275B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852057"/>
              </p:ext>
            </p:extLst>
          </p:nvPr>
        </p:nvGraphicFramePr>
        <p:xfrm>
          <a:off x="580354" y="1665478"/>
          <a:ext cx="11028550" cy="49277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6011">
                  <a:extLst>
                    <a:ext uri="{9D8B030D-6E8A-4147-A177-3AD203B41FA5}">
                      <a16:colId xmlns:a16="http://schemas.microsoft.com/office/drawing/2014/main" val="3847143065"/>
                    </a:ext>
                  </a:extLst>
                </a:gridCol>
                <a:gridCol w="4721087">
                  <a:extLst>
                    <a:ext uri="{9D8B030D-6E8A-4147-A177-3AD203B41FA5}">
                      <a16:colId xmlns:a16="http://schemas.microsoft.com/office/drawing/2014/main" val="2237929004"/>
                    </a:ext>
                  </a:extLst>
                </a:gridCol>
                <a:gridCol w="4661452">
                  <a:extLst>
                    <a:ext uri="{9D8B030D-6E8A-4147-A177-3AD203B41FA5}">
                      <a16:colId xmlns:a16="http://schemas.microsoft.com/office/drawing/2014/main" val="2053095095"/>
                    </a:ext>
                  </a:extLst>
                </a:gridCol>
              </a:tblGrid>
              <a:tr h="465067">
                <a:tc>
                  <a:txBody>
                    <a:bodyPr/>
                    <a:lstStyle/>
                    <a:p>
                      <a:r>
                        <a:rPr lang="en-GB" i="1" dirty="0"/>
                        <a:t>Peritoneum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Parietal</a:t>
                      </a:r>
                      <a:r>
                        <a:rPr lang="en-GB" dirty="0"/>
                        <a:t> Peritoneum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Visceral</a:t>
                      </a:r>
                      <a:r>
                        <a:rPr lang="en-GB" dirty="0"/>
                        <a:t> Peritoneum </a:t>
                      </a:r>
                    </a:p>
                  </a:txBody>
                  <a:tcPr>
                    <a:solidFill>
                      <a:srgbClr val="FFEC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453110"/>
                  </a:ext>
                </a:extLst>
              </a:tr>
              <a:tr h="713687">
                <a:tc>
                  <a:txBody>
                    <a:bodyPr/>
                    <a:lstStyle/>
                    <a:p>
                      <a:r>
                        <a:rPr lang="en-GB" i="1" dirty="0"/>
                        <a:t>Sensitive to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Pain, temperature, touch, and pressure.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u="none" dirty="0">
                          <a:latin typeface="+mn-lt"/>
                          <a:cs typeface="Arial" panose="020B0604020202020204" pitchFamily="34" charset="0"/>
                        </a:rPr>
                        <a:t>Only to stretch and tearing </a:t>
                      </a:r>
                      <a:endParaRPr lang="en-GB" u="non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8981550"/>
                  </a:ext>
                </a:extLst>
              </a:tr>
              <a:tr h="413485">
                <a:tc>
                  <a:txBody>
                    <a:bodyPr/>
                    <a:lstStyle/>
                    <a:p>
                      <a:r>
                        <a:rPr lang="en-GB" i="1" dirty="0"/>
                        <a:t>Supplied by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b="1" i="0" dirty="0">
                          <a:solidFill>
                            <a:srgbClr val="92D050"/>
                          </a:solidFill>
                        </a:rPr>
                        <a:t>Somatic spinal: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i="1" dirty="0"/>
                        <a:t>Lining the anterior abdominal wall: </a:t>
                      </a:r>
                      <a:r>
                        <a:rPr lang="en-GB" b="1" dirty="0"/>
                        <a:t>lower</a:t>
                      </a:r>
                      <a:r>
                        <a:rPr lang="en-GB" dirty="0"/>
                        <a:t> </a:t>
                      </a:r>
                      <a:r>
                        <a:rPr lang="en-GB" b="1" dirty="0"/>
                        <a:t>six thoracic </a:t>
                      </a:r>
                      <a:r>
                        <a:rPr lang="en-GB" dirty="0"/>
                        <a:t>(lower 6 intercostal) and </a:t>
                      </a:r>
                      <a:r>
                        <a:rPr lang="en-GB" b="1" dirty="0"/>
                        <a:t>first lumbar </a:t>
                      </a:r>
                      <a:r>
                        <a:rPr lang="en-GB" dirty="0"/>
                        <a:t>nerves.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en-US" sz="1800" i="1" u="none" dirty="0">
                          <a:latin typeface="+mn-lt"/>
                          <a:cs typeface="Arial" panose="020B0604020202020204" pitchFamily="34" charset="0"/>
                        </a:rPr>
                        <a:t>The central part of the diaphragmatic peritoneum </a:t>
                      </a:r>
                      <a:r>
                        <a:rPr lang="en-US" altLang="en-US" sz="1800" dirty="0">
                          <a:latin typeface="+mn-lt"/>
                          <a:cs typeface="Arial" panose="020B0604020202020204" pitchFamily="34" charset="0"/>
                        </a:rPr>
                        <a:t>is supplied by the 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phrenic nerves</a:t>
                      </a:r>
                      <a:r>
                        <a:rPr lang="en-US" altLang="en-US" sz="1800" b="1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1800" b="0" dirty="0">
                          <a:solidFill>
                            <a:schemeClr val="accent3">
                              <a:lumMod val="75000"/>
                            </a:schemeClr>
                          </a:solidFill>
                          <a:latin typeface="+mn-lt"/>
                          <a:cs typeface="Arial" panose="020B0604020202020204" pitchFamily="34" charset="0"/>
                        </a:rPr>
                        <a:t>(C3,4,5)</a:t>
                      </a: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b="1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autonomic</a:t>
                      </a:r>
                      <a:r>
                        <a:rPr lang="en-US" alt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nerves that supply the viscera </a:t>
                      </a:r>
                      <a:r>
                        <a:rPr lang="en-US" altLang="en-US" sz="1800" b="0" u="sng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US" altLang="en-US" sz="1800" b="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  traveling in the mesenteries.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555947"/>
                  </a:ext>
                </a:extLst>
              </a:tr>
              <a:tr h="713687">
                <a:tc>
                  <a:txBody>
                    <a:bodyPr/>
                    <a:lstStyle/>
                    <a:p>
                      <a:r>
                        <a:rPr lang="en-GB" i="1" dirty="0"/>
                        <a:t>Clinical Point: Peritoneal Pain (peritonitis)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en-US" b="0" dirty="0"/>
                        <a:t>Abdominal pain originating from the parietal peritoneum is therefore of the</a:t>
                      </a:r>
                      <a:r>
                        <a:rPr lang="en-US" b="1" dirty="0"/>
                        <a:t> </a:t>
                      </a:r>
                      <a:r>
                        <a:rPr lang="en-US" b="1" u="sng" dirty="0"/>
                        <a:t>somatic type</a:t>
                      </a:r>
                      <a:r>
                        <a:rPr lang="en-US" b="1" dirty="0"/>
                        <a:t>, </a:t>
                      </a:r>
                      <a:r>
                        <a:rPr lang="en-US" dirty="0"/>
                        <a:t>it is </a:t>
                      </a:r>
                      <a:r>
                        <a:rPr lang="en-US" b="0" dirty="0"/>
                        <a:t>usually </a:t>
                      </a:r>
                      <a:r>
                        <a:rPr lang="en-US" b="1" u="sng" dirty="0"/>
                        <a:t>severe</a:t>
                      </a:r>
                      <a:r>
                        <a:rPr lang="en-US" dirty="0"/>
                        <a:t>, and can be </a:t>
                      </a:r>
                      <a:r>
                        <a:rPr lang="en-US" b="1" u="sng" dirty="0"/>
                        <a:t>accurately</a:t>
                      </a:r>
                      <a:r>
                        <a:rPr lang="en-US" dirty="0"/>
                        <a:t> </a:t>
                      </a:r>
                      <a:r>
                        <a:rPr lang="en-US" b="1" u="none" dirty="0"/>
                        <a:t>localized</a:t>
                      </a:r>
                      <a:r>
                        <a:rPr lang="en-US" b="1" dirty="0"/>
                        <a:t>.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It is due to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Stretch </a:t>
                      </a:r>
                      <a:r>
                        <a:rPr lang="en-US" sz="1800" b="0" u="sng" dirty="0">
                          <a:solidFill>
                            <a:schemeClr val="tx1"/>
                          </a:solidFill>
                        </a:rPr>
                        <a:t>caused by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over distension of a viscus </a:t>
                      </a:r>
                      <a:r>
                        <a:rPr lang="en-US" sz="1800" u="sng" dirty="0">
                          <a:solidFill>
                            <a:schemeClr val="tx1"/>
                          </a:solidFill>
                        </a:rPr>
                        <a:t>and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pulling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 on a mesentery 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hat gives rise to the sensation of pain.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spcBef>
                          <a:spcPts val="0"/>
                        </a:spcBef>
                        <a:buNone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Leading to abdominal pain;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u="sng" dirty="0">
                          <a:solidFill>
                            <a:schemeClr val="tx1"/>
                          </a:solidFill>
                        </a:rPr>
                        <a:t>poorly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localized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poorly characterized pain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(dull ,unclear, cramping).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2508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3708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0CE7-A270-4828-B185-603B6886E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836" y="487016"/>
            <a:ext cx="10515600" cy="822041"/>
          </a:xfrm>
        </p:spPr>
        <p:txBody>
          <a:bodyPr>
            <a:normAutofit/>
          </a:bodyPr>
          <a:lstStyle/>
          <a:p>
            <a:r>
              <a:rPr lang="en-GB" sz="3600" dirty="0"/>
              <a:t>Clinical point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A2996B-E112-479A-8A94-927BDC0B96AD}"/>
              </a:ext>
            </a:extLst>
          </p:cNvPr>
          <p:cNvSpPr txBox="1"/>
          <p:nvPr/>
        </p:nvSpPr>
        <p:spPr>
          <a:xfrm>
            <a:off x="6434110" y="755060"/>
            <a:ext cx="2329484" cy="369332"/>
          </a:xfrm>
          <a:prstGeom prst="rect">
            <a:avLst/>
          </a:prstGeom>
          <a:noFill/>
          <a:ln w="38100">
            <a:solidFill>
              <a:srgbClr val="ECB2D9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i="1" dirty="0">
                <a:latin typeface="+mn-lt"/>
              </a:rPr>
              <a:t>Only on the girls’ slides</a:t>
            </a:r>
            <a:endParaRPr lang="en-GB" sz="1800" i="1" dirty="0">
              <a:latin typeface="+mn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05DAF60-5B13-402D-9C4C-AAAB4F91C306}"/>
              </a:ext>
            </a:extLst>
          </p:cNvPr>
          <p:cNvSpPr txBox="1">
            <a:spLocks/>
          </p:cNvSpPr>
          <p:nvPr/>
        </p:nvSpPr>
        <p:spPr>
          <a:xfrm>
            <a:off x="897836" y="1309058"/>
            <a:ext cx="8514520" cy="1642863"/>
          </a:xfrm>
          <a:prstGeom prst="rect">
            <a:avLst/>
          </a:prstGeom>
          <a:ln>
            <a:noFill/>
            <a:miter lim="800000"/>
            <a:headEnd/>
            <a:tailEnd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200" b="1" dirty="0"/>
              <a:t>Peritoneal Dialysis: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2200" dirty="0"/>
              <a:t>Because the peritoneum is a semi permeable membrane : </a:t>
            </a:r>
          </a:p>
          <a:p>
            <a:pPr>
              <a:spcBef>
                <a:spcPct val="0"/>
              </a:spcBef>
            </a:pPr>
            <a:r>
              <a:rPr lang="en-US" altLang="en-US" sz="2200" dirty="0"/>
              <a:t>It allows transfer of substances (glucose solution)across itself to remove the waste products. </a:t>
            </a:r>
          </a:p>
          <a:p>
            <a:pPr>
              <a:spcBef>
                <a:spcPct val="0"/>
              </a:spcBef>
            </a:pPr>
            <a:r>
              <a:rPr lang="en-US" altLang="en-US" sz="2200" dirty="0"/>
              <a:t>It has been used of in patients with acute renal insufficiency. </a:t>
            </a:r>
          </a:p>
        </p:txBody>
      </p:sp>
      <p:pic>
        <p:nvPicPr>
          <p:cNvPr id="6" name="Picture 5" descr="http://upload.wikimedia.org/wikipedia/commons/4/4e/Peritoneal_dialysis.gif">
            <a:extLst>
              <a:ext uri="{FF2B5EF4-FFF2-40B4-BE49-F238E27FC236}">
                <a16:creationId xmlns:a16="http://schemas.microsoft.com/office/drawing/2014/main" id="{A0D24FC2-1303-4039-AA01-117DD02CB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72925" y="688708"/>
            <a:ext cx="2781526" cy="22760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3A40EA-67B2-4BF1-8898-19CBD08F0D16}"/>
              </a:ext>
            </a:extLst>
          </p:cNvPr>
          <p:cNvCxnSpPr/>
          <p:nvPr/>
        </p:nvCxnSpPr>
        <p:spPr>
          <a:xfrm>
            <a:off x="897836" y="3126409"/>
            <a:ext cx="10402955" cy="0"/>
          </a:xfrm>
          <a:prstGeom prst="line">
            <a:avLst/>
          </a:prstGeom>
          <a:ln w="28575">
            <a:solidFill>
              <a:schemeClr val="accent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9A7D4790-167F-4589-8EC6-0F45443DBD96}"/>
              </a:ext>
            </a:extLst>
          </p:cNvPr>
          <p:cNvSpPr txBox="1">
            <a:spLocks/>
          </p:cNvSpPr>
          <p:nvPr/>
        </p:nvSpPr>
        <p:spPr>
          <a:xfrm>
            <a:off x="3720307" y="3017979"/>
            <a:ext cx="5152618" cy="822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i="1" dirty="0"/>
              <a:t>Summary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479D7F-E4E8-4E50-82B8-15E8F9671C2C}"/>
              </a:ext>
            </a:extLst>
          </p:cNvPr>
          <p:cNvSpPr/>
          <p:nvPr/>
        </p:nvSpPr>
        <p:spPr>
          <a:xfrm>
            <a:off x="765297" y="3780605"/>
            <a:ext cx="5152618" cy="2880000"/>
          </a:xfrm>
          <a:prstGeom prst="rect">
            <a:avLst/>
          </a:prstGeom>
          <a:ln w="28575">
            <a:solidFill>
              <a:schemeClr val="accent4"/>
            </a:solidFill>
            <a:prstDash val="solid"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The peritoneum is divided</a:t>
            </a:r>
            <a:r>
              <a:rPr lang="en-US" sz="2000" u="sng" dirty="0">
                <a:latin typeface="+mn-lt"/>
              </a:rPr>
              <a:t> into 2 layers :</a:t>
            </a:r>
          </a:p>
          <a:p>
            <a:pPr marL="622300" indent="-266700">
              <a:defRPr/>
            </a:pPr>
            <a:r>
              <a:rPr lang="en-US" sz="2000" dirty="0">
                <a:latin typeface="+mn-lt"/>
              </a:rPr>
              <a:t>1)</a:t>
            </a:r>
            <a:r>
              <a:rPr lang="en-US" sz="2000" b="1" dirty="0">
                <a:latin typeface="+mn-lt"/>
              </a:rPr>
              <a:t>Parietal layer</a:t>
            </a:r>
            <a:r>
              <a:rPr lang="en-US" sz="2000" dirty="0">
                <a:latin typeface="+mn-lt"/>
              </a:rPr>
              <a:t>, lines the abdominal and pelvic walls.</a:t>
            </a:r>
          </a:p>
          <a:p>
            <a:pPr marL="622300" indent="-266700">
              <a:defRPr/>
            </a:pPr>
            <a:r>
              <a:rPr lang="en-US" sz="2000" dirty="0">
                <a:latin typeface="+mn-lt"/>
              </a:rPr>
              <a:t> 2)</a:t>
            </a:r>
            <a:r>
              <a:rPr lang="en-US" sz="2000" b="1" dirty="0">
                <a:latin typeface="+mn-lt"/>
              </a:rPr>
              <a:t>Visceral layer</a:t>
            </a:r>
            <a:r>
              <a:rPr lang="en-US" sz="2000" dirty="0">
                <a:latin typeface="+mn-lt"/>
              </a:rPr>
              <a:t>, covers the abdominal and pelvic organs.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 err="1">
                <a:latin typeface="+mn-lt"/>
              </a:rPr>
              <a:t>Omenta</a:t>
            </a:r>
            <a:r>
              <a:rPr lang="en-US" sz="2000" dirty="0">
                <a:latin typeface="+mn-lt"/>
              </a:rPr>
              <a:t> are </a:t>
            </a:r>
            <a:r>
              <a:rPr lang="en-US" sz="2000" b="1" dirty="0">
                <a:latin typeface="+mn-lt"/>
              </a:rPr>
              <a:t>folds</a:t>
            </a:r>
            <a:r>
              <a:rPr lang="en-US" sz="2000" dirty="0">
                <a:latin typeface="+mn-lt"/>
              </a:rPr>
              <a:t> of peritoneum. 2 </a:t>
            </a:r>
            <a:r>
              <a:rPr lang="en-US" sz="2000" dirty="0" err="1">
                <a:latin typeface="+mn-lt"/>
              </a:rPr>
              <a:t>omenta</a:t>
            </a:r>
            <a:r>
              <a:rPr lang="en-US" sz="2000" dirty="0">
                <a:latin typeface="+mn-lt"/>
              </a:rPr>
              <a:t> : </a:t>
            </a:r>
          </a:p>
          <a:p>
            <a:pPr marL="355600">
              <a:defRPr/>
            </a:pPr>
            <a:r>
              <a:rPr lang="en-US" sz="2000" dirty="0">
                <a:latin typeface="+mn-lt"/>
              </a:rPr>
              <a:t>1)lesser </a:t>
            </a:r>
          </a:p>
          <a:p>
            <a:pPr marL="355600">
              <a:defRPr/>
            </a:pPr>
            <a:r>
              <a:rPr lang="en-US" sz="2000" dirty="0">
                <a:latin typeface="+mn-lt"/>
              </a:rPr>
              <a:t>2) greater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6DD1AD-B0CB-4BCE-91EE-8DBABF2D1833}"/>
              </a:ext>
            </a:extLst>
          </p:cNvPr>
          <p:cNvSpPr txBox="1"/>
          <p:nvPr/>
        </p:nvSpPr>
        <p:spPr>
          <a:xfrm>
            <a:off x="6123592" y="3780606"/>
            <a:ext cx="5828472" cy="2880000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solid"/>
          </a:ln>
        </p:spPr>
        <p:txBody>
          <a:bodyPr wrap="square" rtlCol="0"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charset="0"/>
              </a:rPr>
              <a:t>Lesser sac of peritoneum (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Arial" charset="0"/>
              </a:rPr>
              <a:t>Omental Bursa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charset="0"/>
              </a:rPr>
              <a:t>) :</a:t>
            </a:r>
          </a:p>
          <a:p>
            <a:pPr marL="177800"/>
            <a:r>
              <a:rPr lang="en-US" altLang="en-US" sz="2000" dirty="0">
                <a:solidFill>
                  <a:schemeClr val="tx1"/>
                </a:solidFill>
                <a:latin typeface="+mn-lt"/>
                <a:cs typeface="Arial" charset="0"/>
              </a:rPr>
              <a:t>Boundaries :</a:t>
            </a:r>
          </a:p>
          <a:p>
            <a:pPr marL="177800"/>
            <a:r>
              <a:rPr lang="en-US" altLang="en-US" sz="2000" dirty="0">
                <a:solidFill>
                  <a:schemeClr val="tx1"/>
                </a:solidFill>
                <a:latin typeface="+mn-lt"/>
                <a:cs typeface="Arial" charset="0"/>
              </a:rPr>
              <a:t>Anterior wall.</a:t>
            </a:r>
          </a:p>
          <a:p>
            <a:pPr marL="177800"/>
            <a:r>
              <a:rPr lang="en-US" altLang="en-US" sz="2000" dirty="0">
                <a:solidFill>
                  <a:schemeClr val="tx1"/>
                </a:solidFill>
                <a:latin typeface="+mn-lt"/>
                <a:cs typeface="Arial" charset="0"/>
              </a:rPr>
              <a:t>Posterior wall.</a:t>
            </a:r>
          </a:p>
          <a:p>
            <a:pPr marL="177800" indent="-177800">
              <a:buFont typeface="Arial" charset="0"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charset="0"/>
              </a:rPr>
              <a:t>Opening to lesser sac (epiploic foramen) : It is a slit-like opening which connect lesser sac with greater sac. Lies behind the lesser </a:t>
            </a:r>
            <a:r>
              <a:rPr lang="en-US" altLang="en-US" sz="2000" dirty="0" err="1">
                <a:solidFill>
                  <a:schemeClr val="tx1"/>
                </a:solidFill>
                <a:latin typeface="+mn-lt"/>
                <a:cs typeface="Arial" charset="0"/>
              </a:rPr>
              <a:t>omentum</a:t>
            </a:r>
            <a:r>
              <a:rPr lang="en-US" altLang="en-US" sz="2000" dirty="0">
                <a:solidFill>
                  <a:schemeClr val="tx1"/>
                </a:solidFill>
                <a:latin typeface="+mn-lt"/>
                <a:cs typeface="Arial" charset="0"/>
              </a:rPr>
              <a:t>.</a:t>
            </a:r>
          </a:p>
          <a:p>
            <a:pPr marL="177800" indent="-177800">
              <a:buFont typeface="Arial" charset="0"/>
              <a:buChar char="•"/>
            </a:pPr>
            <a:r>
              <a:rPr lang="en-US" altLang="en-US" sz="2000" b="1" dirty="0">
                <a:solidFill>
                  <a:schemeClr val="tx1"/>
                </a:solidFill>
                <a:latin typeface="+mn-lt"/>
                <a:cs typeface="Arial" charset="0"/>
              </a:rPr>
              <a:t>Epiploic foramen  is bounded anteriorly  by right </a:t>
            </a:r>
            <a:r>
              <a:rPr lang="en-US" altLang="en-US" sz="2000" b="1" u="sng" dirty="0">
                <a:solidFill>
                  <a:schemeClr val="tx1"/>
                </a:solidFill>
                <a:latin typeface="+mn-lt"/>
                <a:cs typeface="Arial" charset="0"/>
              </a:rPr>
              <a:t>free margin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Arial" charset="0"/>
              </a:rPr>
              <a:t> of lesser </a:t>
            </a:r>
            <a:r>
              <a:rPr lang="en-US" altLang="en-US" sz="2000" b="1" dirty="0" err="1">
                <a:solidFill>
                  <a:schemeClr val="tx1"/>
                </a:solidFill>
                <a:latin typeface="+mn-lt"/>
                <a:cs typeface="Arial" charset="0"/>
              </a:rPr>
              <a:t>omentum</a:t>
            </a:r>
            <a:r>
              <a:rPr lang="en-US" altLang="en-US" sz="2000" b="1" dirty="0">
                <a:solidFill>
                  <a:schemeClr val="tx1"/>
                </a:solidFill>
                <a:latin typeface="+mn-lt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8874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D1C53F4B-D213-45B5-BAAE-DA1851351FE4}"/>
              </a:ext>
            </a:extLst>
          </p:cNvPr>
          <p:cNvSpPr>
            <a:spLocks noGrp="1"/>
          </p:cNvSpPr>
          <p:nvPr/>
        </p:nvSpPr>
        <p:spPr bwMode="auto">
          <a:xfrm>
            <a:off x="5892800" y="141898"/>
            <a:ext cx="5961863" cy="6574201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buFont typeface="Arial" charset="0"/>
              <a:buNone/>
              <a:defRPr/>
            </a:pPr>
            <a:r>
              <a:rPr lang="en-US" altLang="zh-CN" sz="2000" b="1" dirty="0">
                <a:solidFill>
                  <a:schemeClr val="tx1"/>
                </a:solidFill>
              </a:rPr>
              <a:t>Mesentery</a:t>
            </a:r>
            <a:r>
              <a:rPr lang="en-US" sz="2000" b="1" dirty="0">
                <a:solidFill>
                  <a:schemeClr val="tx1"/>
                </a:solidFill>
                <a:cs typeface="Arial" charset="0"/>
              </a:rPr>
              <a:t>: </a:t>
            </a:r>
            <a:r>
              <a:rPr lang="en-US" altLang="zh-CN" sz="2000" dirty="0">
                <a:solidFill>
                  <a:schemeClr val="tx1"/>
                </a:solidFill>
              </a:rPr>
              <a:t>two-layered fold of peritoneum</a:t>
            </a:r>
          </a:p>
          <a:p>
            <a:pPr algn="l" rtl="0">
              <a:buFont typeface="Arial" charset="0"/>
              <a:buNone/>
              <a:defRPr/>
            </a:pPr>
            <a:r>
              <a:rPr lang="en-US" altLang="zh-CN" sz="2000" u="sng" dirty="0">
                <a:solidFill>
                  <a:schemeClr val="tx1"/>
                </a:solidFill>
              </a:rPr>
              <a:t>suspends the small intestine </a:t>
            </a:r>
            <a:r>
              <a:rPr lang="en-US" altLang="zh-CN" sz="2000" dirty="0">
                <a:solidFill>
                  <a:schemeClr val="tx1"/>
                </a:solidFill>
              </a:rPr>
              <a:t>from the posterior abdominal wall.</a:t>
            </a:r>
          </a:p>
          <a:p>
            <a:pPr algn="l" rtl="0">
              <a:buFont typeface="Arial" charset="0"/>
              <a:buNone/>
              <a:defRPr/>
            </a:pPr>
            <a:endParaRPr lang="en-US" altLang="zh-CN" sz="800" dirty="0">
              <a:solidFill>
                <a:schemeClr val="tx1"/>
              </a:solidFill>
            </a:endParaRPr>
          </a:p>
          <a:p>
            <a:pPr algn="l" rtl="0">
              <a:buFont typeface="Arial" charset="0"/>
              <a:buNone/>
              <a:defRPr/>
            </a:pPr>
            <a:r>
              <a:rPr lang="en-US" altLang="zh-CN" sz="2000" b="1" dirty="0">
                <a:solidFill>
                  <a:schemeClr val="tx1"/>
                </a:solidFill>
              </a:rPr>
              <a:t>Ligaments: </a:t>
            </a:r>
            <a:r>
              <a:rPr lang="en-US" altLang="zh-CN" sz="2000" dirty="0">
                <a:solidFill>
                  <a:schemeClr val="tx1"/>
                </a:solidFill>
              </a:rPr>
              <a:t>two-layered folds of peritoneum that </a:t>
            </a:r>
            <a:r>
              <a:rPr lang="en-US" altLang="zh-CN" sz="2000" u="sng" dirty="0">
                <a:solidFill>
                  <a:schemeClr val="tx1"/>
                </a:solidFill>
              </a:rPr>
              <a:t>attach solid viscera </a:t>
            </a:r>
            <a:r>
              <a:rPr lang="en-US" altLang="zh-CN" sz="2000" dirty="0">
                <a:solidFill>
                  <a:schemeClr val="tx1"/>
                </a:solidFill>
              </a:rPr>
              <a:t>to the abdominal wall.</a:t>
            </a:r>
          </a:p>
          <a:p>
            <a:pPr algn="l" rtl="0">
              <a:buFont typeface="Arial" charset="0"/>
              <a:buNone/>
              <a:defRPr/>
            </a:pPr>
            <a:endParaRPr lang="en-US" altLang="zh-CN" sz="800" dirty="0">
              <a:solidFill>
                <a:schemeClr val="tx1"/>
              </a:solidFill>
            </a:endParaRPr>
          </a:p>
          <a:p>
            <a:pPr algn="l" rtl="0">
              <a:buFont typeface="Arial" charset="0"/>
              <a:buNone/>
              <a:defRPr/>
            </a:pPr>
            <a:r>
              <a:rPr lang="en-US" altLang="zh-CN" sz="2000" b="1" dirty="0">
                <a:solidFill>
                  <a:schemeClr val="tx1"/>
                </a:solidFill>
              </a:rPr>
              <a:t>Function of </a:t>
            </a:r>
            <a:r>
              <a:rPr lang="en-US" altLang="zh-CN" sz="2000" b="1" dirty="0" err="1">
                <a:solidFill>
                  <a:schemeClr val="tx1"/>
                </a:solidFill>
              </a:rPr>
              <a:t>peritonuem</a:t>
            </a:r>
            <a:r>
              <a:rPr lang="en-US" altLang="zh-CN" sz="2000" b="1" dirty="0">
                <a:solidFill>
                  <a:schemeClr val="tx1"/>
                </a:solidFill>
              </a:rPr>
              <a:t>: </a:t>
            </a:r>
            <a:r>
              <a:rPr lang="en-US" sz="2000" i="1" dirty="0">
                <a:solidFill>
                  <a:schemeClr val="tx1"/>
                </a:solidFill>
              </a:rPr>
              <a:t>The peritoneal ligaments, </a:t>
            </a:r>
            <a:r>
              <a:rPr lang="en-US" sz="2000" i="1" dirty="0" err="1">
                <a:solidFill>
                  <a:schemeClr val="tx1"/>
                </a:solidFill>
              </a:rPr>
              <a:t>omenta</a:t>
            </a:r>
            <a:r>
              <a:rPr lang="en-US" sz="2000" i="1" dirty="0">
                <a:solidFill>
                  <a:schemeClr val="tx1"/>
                </a:solidFill>
              </a:rPr>
              <a:t>, and mesenteries </a:t>
            </a:r>
            <a:r>
              <a:rPr lang="en-US" sz="2000" i="1" u="sng" dirty="0">
                <a:solidFill>
                  <a:schemeClr val="tx1"/>
                </a:solidFill>
              </a:rPr>
              <a:t>permit</a:t>
            </a:r>
            <a:r>
              <a:rPr lang="en-US" sz="2000" i="1" dirty="0">
                <a:solidFill>
                  <a:schemeClr val="tx1"/>
                </a:solidFill>
              </a:rPr>
              <a:t> blood, lymph vessels, and nerves to reach the viscera.</a:t>
            </a:r>
          </a:p>
          <a:p>
            <a:pPr algn="l" rtl="0">
              <a:buFont typeface="Arial" charset="0"/>
              <a:buNone/>
              <a:defRPr/>
            </a:pPr>
            <a:endParaRPr lang="en-US" sz="800" b="1" i="1" dirty="0">
              <a:solidFill>
                <a:srgbClr val="FF0000"/>
              </a:solidFill>
            </a:endParaRPr>
          </a:p>
          <a:p>
            <a:pPr algn="l" rtl="0">
              <a:buFont typeface="Arial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Nerve Supply of the Peritoneum :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u="sng" dirty="0">
                <a:solidFill>
                  <a:schemeClr val="tx1"/>
                </a:solidFill>
              </a:rPr>
              <a:t>parietal peritoneum</a:t>
            </a:r>
            <a:r>
              <a:rPr lang="en-US" sz="2000" b="1" dirty="0">
                <a:solidFill>
                  <a:schemeClr val="tx1"/>
                </a:solidFill>
              </a:rPr>
              <a:t>: lower six thoracic and first lumbar nerves and </a:t>
            </a:r>
            <a:r>
              <a:rPr lang="en-US" sz="2000" dirty="0">
                <a:solidFill>
                  <a:schemeClr val="tx1"/>
                </a:solidFill>
              </a:rPr>
              <a:t>the </a:t>
            </a:r>
            <a:r>
              <a:rPr lang="en-US" sz="2000" b="1" dirty="0" err="1">
                <a:solidFill>
                  <a:schemeClr val="tx1"/>
                </a:solidFill>
              </a:rPr>
              <a:t>phrenic</a:t>
            </a:r>
            <a:r>
              <a:rPr lang="en-US" sz="2000" b="1" dirty="0">
                <a:solidFill>
                  <a:schemeClr val="tx1"/>
                </a:solidFill>
              </a:rPr>
              <a:t> nerves.</a:t>
            </a:r>
          </a:p>
          <a:p>
            <a:pPr marL="342900" indent="-342900" algn="l" rtl="0">
              <a:buFont typeface="Arial" panose="020B0604020202020204" pitchFamily="34" charset="0"/>
              <a:buChar char="•"/>
              <a:defRPr/>
            </a:pPr>
            <a:r>
              <a:rPr lang="en-US" sz="2000" u="sng" dirty="0">
                <a:solidFill>
                  <a:schemeClr val="tx1"/>
                </a:solidFill>
              </a:rPr>
              <a:t>visceral peritoneum</a:t>
            </a:r>
            <a:r>
              <a:rPr lang="en-US" sz="2000" b="1" dirty="0">
                <a:solidFill>
                  <a:schemeClr val="tx1"/>
                </a:solidFill>
              </a:rPr>
              <a:t>: autonomic nerves that supply the viscera. </a:t>
            </a:r>
          </a:p>
          <a:p>
            <a:pPr algn="l" rtl="0">
              <a:buFont typeface="Arial" charset="0"/>
              <a:buNone/>
              <a:defRPr/>
            </a:pPr>
            <a:endParaRPr lang="en-US" sz="800" b="1" dirty="0">
              <a:solidFill>
                <a:schemeClr val="tx1"/>
              </a:solidFill>
            </a:endParaRPr>
          </a:p>
          <a:p>
            <a:pPr algn="l" rtl="0">
              <a:buFont typeface="Arial" charset="0"/>
              <a:buNone/>
              <a:defRPr/>
            </a:pPr>
            <a:r>
              <a:rPr lang="en-US" sz="2000" b="1" dirty="0">
                <a:solidFill>
                  <a:schemeClr val="tx1"/>
                </a:solidFill>
              </a:rPr>
              <a:t>Clinical aspects :</a:t>
            </a:r>
          </a:p>
          <a:p>
            <a:pPr algn="l" rtl="0"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Peritoneal Pain.</a:t>
            </a:r>
          </a:p>
          <a:p>
            <a:pPr algn="l" rtl="0"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schemeClr val="tx1"/>
                </a:solidFill>
              </a:rPr>
              <a:t> Peritoneal Dialysis.</a:t>
            </a:r>
          </a:p>
          <a:p>
            <a:pPr algn="l" rtl="0">
              <a:buFont typeface="Arial" charset="0"/>
              <a:buNone/>
              <a:defRPr/>
            </a:pPr>
            <a:endParaRPr lang="en-US" sz="2000" dirty="0"/>
          </a:p>
          <a:p>
            <a:pPr algn="l" rtl="0">
              <a:buFont typeface="Arial" charset="0"/>
              <a:buNone/>
              <a:defRPr/>
            </a:pPr>
            <a:endParaRPr lang="en-US" sz="2000" b="1" dirty="0"/>
          </a:p>
          <a:p>
            <a:pPr algn="l" rtl="0">
              <a:buFont typeface="Arial" charset="0"/>
              <a:buNone/>
              <a:defRPr/>
            </a:pPr>
            <a:endParaRPr lang="en-US" sz="2000" b="1" i="1" dirty="0">
              <a:solidFill>
                <a:srgbClr val="FF0000"/>
              </a:solidFill>
            </a:endParaRPr>
          </a:p>
          <a:p>
            <a:pPr algn="l" rtl="0">
              <a:buFont typeface="Arial" charset="0"/>
              <a:buNone/>
              <a:defRPr/>
            </a:pPr>
            <a:endParaRPr lang="en-US" sz="2000" b="1" i="1" dirty="0">
              <a:solidFill>
                <a:srgbClr val="FF0000"/>
              </a:solidFill>
            </a:endParaRPr>
          </a:p>
          <a:p>
            <a:pPr algn="l" rtl="0">
              <a:buFont typeface="Arial" charset="0"/>
              <a:buNone/>
              <a:defRPr/>
            </a:pPr>
            <a:endParaRPr lang="en-US" sz="2000" dirty="0"/>
          </a:p>
          <a:p>
            <a:pPr algn="l" rtl="0">
              <a:buFont typeface="Arial" charset="0"/>
              <a:buNone/>
              <a:defRPr/>
            </a:pPr>
            <a:r>
              <a:rPr lang="en-US" altLang="zh-CN" sz="2000" dirty="0"/>
              <a:t> </a:t>
            </a:r>
          </a:p>
          <a:p>
            <a:pPr algn="l" rtl="0">
              <a:buFont typeface="Arial" charset="0"/>
              <a:buNone/>
              <a:defRPr/>
            </a:pPr>
            <a:endParaRPr lang="en-US" altLang="zh-CN" sz="2000" dirty="0"/>
          </a:p>
          <a:p>
            <a:pPr algn="l" rtl="0">
              <a:buFont typeface="Arial" charset="0"/>
              <a:buChar char="•"/>
              <a:defRPr/>
            </a:pPr>
            <a:endParaRPr lang="en-US" sz="2000" b="1" dirty="0">
              <a:solidFill>
                <a:schemeClr val="tx1"/>
              </a:solidFill>
              <a:cs typeface="Arial" charset="0"/>
            </a:endParaRPr>
          </a:p>
          <a:p>
            <a:pPr algn="l" rtl="0">
              <a:buFont typeface="Arial" charset="0"/>
              <a:buChar char="•"/>
              <a:defRPr/>
            </a:pPr>
            <a:endParaRPr lang="en-US" sz="2000" b="1" dirty="0">
              <a:solidFill>
                <a:schemeClr val="tx1"/>
              </a:solidFill>
              <a:cs typeface="Arial" charset="0"/>
            </a:endParaRPr>
          </a:p>
          <a:p>
            <a:pPr algn="l" rtl="0">
              <a:buFont typeface="Arial" charset="0"/>
              <a:buNone/>
              <a:defRPr/>
            </a:pPr>
            <a:endParaRPr lang="en-US" sz="2000" b="1" dirty="0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9C0C113-E8A9-4B28-82FC-21A0915C1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1177533"/>
              </p:ext>
            </p:extLst>
          </p:nvPr>
        </p:nvGraphicFramePr>
        <p:xfrm>
          <a:off x="208722" y="141899"/>
          <a:ext cx="5353878" cy="6574201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741246">
                  <a:extLst>
                    <a:ext uri="{9D8B030D-6E8A-4147-A177-3AD203B41FA5}">
                      <a16:colId xmlns:a16="http://schemas.microsoft.com/office/drawing/2014/main" val="1203055091"/>
                    </a:ext>
                  </a:extLst>
                </a:gridCol>
                <a:gridCol w="2612632">
                  <a:extLst>
                    <a:ext uri="{9D8B030D-6E8A-4147-A177-3AD203B41FA5}">
                      <a16:colId xmlns:a16="http://schemas.microsoft.com/office/drawing/2014/main" val="782712098"/>
                    </a:ext>
                  </a:extLst>
                </a:gridCol>
              </a:tblGrid>
              <a:tr h="49977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Lesser </a:t>
                      </a:r>
                      <a:r>
                        <a:rPr lang="en-US" sz="1800" dirty="0" err="1"/>
                        <a:t>omentum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1800" dirty="0"/>
                        <a:t>Greater </a:t>
                      </a:r>
                      <a:r>
                        <a:rPr lang="en-US" altLang="en-US" sz="1800" dirty="0" err="1"/>
                        <a:t>omentum</a:t>
                      </a:r>
                      <a:r>
                        <a:rPr lang="en-US" altLang="en-US" sz="1800" dirty="0"/>
                        <a:t> 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97545"/>
                  </a:ext>
                </a:extLst>
              </a:tr>
              <a:tr h="862630">
                <a:tc>
                  <a:txBody>
                    <a:bodyPr/>
                    <a:lstStyle/>
                    <a:p>
                      <a:r>
                        <a:rPr lang="en-US" sz="1800" dirty="0"/>
                        <a:t>connects the stomach and 1</a:t>
                      </a:r>
                      <a:r>
                        <a:rPr lang="en-US" sz="1800" baseline="30000" dirty="0"/>
                        <a:t>st</a:t>
                      </a:r>
                      <a:r>
                        <a:rPr lang="en-US" sz="1800" dirty="0"/>
                        <a:t> part of duodenum to the liver</a:t>
                      </a:r>
                      <a:endParaRPr lang="en-GB" b="0" dirty="0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en-US" sz="1800" dirty="0"/>
                        <a:t>connects the greater curvature of stomach with the transverse colon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5667479"/>
                  </a:ext>
                </a:extLst>
              </a:tr>
              <a:tr h="1232328">
                <a:tc>
                  <a:txBody>
                    <a:bodyPr/>
                    <a:lstStyle/>
                    <a:p>
                      <a:r>
                        <a:rPr lang="en-US" sz="1800" dirty="0"/>
                        <a:t>Right border of lesser </a:t>
                      </a:r>
                      <a:r>
                        <a:rPr lang="en-US" sz="1800" dirty="0" err="1"/>
                        <a:t>omentum</a:t>
                      </a:r>
                      <a:r>
                        <a:rPr lang="en-US" sz="1800" dirty="0"/>
                        <a:t> is free and it forms the anterior boundary of epiploic foramen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498103"/>
                  </a:ext>
                </a:extLst>
              </a:tr>
              <a:tr h="3696984">
                <a:tc>
                  <a:txBody>
                    <a:bodyPr/>
                    <a:lstStyle/>
                    <a:p>
                      <a:pPr marL="0" indent="0">
                        <a:spcBef>
                          <a:spcPts val="600"/>
                        </a:spcBef>
                        <a:buNone/>
                        <a:defRPr/>
                      </a:pPr>
                      <a:r>
                        <a:rPr lang="en-US" sz="1800" b="1" dirty="0"/>
                        <a:t>Contents of lesser </a:t>
                      </a:r>
                      <a:r>
                        <a:rPr lang="en-US" sz="1800" b="1" dirty="0" err="1"/>
                        <a:t>omentum</a:t>
                      </a:r>
                      <a:r>
                        <a:rPr lang="en-US" sz="1800" b="1" dirty="0"/>
                        <a:t> </a:t>
                      </a:r>
                      <a:r>
                        <a:rPr lang="en-US" sz="1800" dirty="0"/>
                        <a:t>: </a:t>
                      </a:r>
                    </a:p>
                    <a:p>
                      <a:pPr>
                        <a:spcBef>
                          <a:spcPts val="600"/>
                        </a:spcBef>
                        <a:defRPr/>
                      </a:pPr>
                      <a:r>
                        <a:rPr lang="en-US" sz="1800" i="1" dirty="0"/>
                        <a:t>Along lesser curvature of stomach </a:t>
                      </a:r>
                      <a:r>
                        <a:rPr lang="en-US" sz="1800" dirty="0"/>
                        <a:t>: right &amp; left gastric vessels.</a:t>
                      </a:r>
                    </a:p>
                    <a:p>
                      <a:pPr>
                        <a:spcBef>
                          <a:spcPts val="600"/>
                        </a:spcBef>
                        <a:defRPr/>
                      </a:pPr>
                      <a:r>
                        <a:rPr lang="en-US" sz="1800" i="1" dirty="0"/>
                        <a:t>At the right free border </a:t>
                      </a:r>
                      <a:r>
                        <a:rPr lang="en-US" sz="1800" dirty="0"/>
                        <a:t>: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None/>
                        <a:defRPr/>
                      </a:pPr>
                      <a:r>
                        <a:rPr lang="en-US" sz="1800" dirty="0"/>
                        <a:t>1)Hepatic artery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None/>
                        <a:defRPr/>
                      </a:pPr>
                      <a:r>
                        <a:rPr lang="en-US" sz="1800" dirty="0"/>
                        <a:t> 2)Bile duct 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None/>
                        <a:defRPr/>
                      </a:pPr>
                      <a:r>
                        <a:rPr lang="en-US" sz="1800" dirty="0"/>
                        <a:t>3)Portal vein</a:t>
                      </a:r>
                    </a:p>
                    <a:p>
                      <a:pPr marL="0" indent="0">
                        <a:spcBef>
                          <a:spcPts val="600"/>
                        </a:spcBef>
                        <a:buNone/>
                        <a:defRPr/>
                      </a:pPr>
                      <a:r>
                        <a:rPr lang="en-US" sz="1800" dirty="0"/>
                        <a:t> 4)Nerves, lymph vessels&amp; fat.</a:t>
                      </a:r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Arial" charset="0"/>
                        <a:buNone/>
                      </a:pPr>
                      <a:r>
                        <a:rPr lang="en-US" altLang="en-US" sz="1800" b="1" dirty="0"/>
                        <a:t>Contents of greater </a:t>
                      </a:r>
                      <a:r>
                        <a:rPr lang="en-US" altLang="en-US" sz="1800" b="1" dirty="0" err="1"/>
                        <a:t>omentum</a:t>
                      </a:r>
                      <a:r>
                        <a:rPr lang="en-US" altLang="en-US" sz="1800" b="1" dirty="0"/>
                        <a:t> </a:t>
                      </a:r>
                      <a:r>
                        <a:rPr lang="en-US" altLang="en-US" sz="1800" dirty="0"/>
                        <a:t>:</a:t>
                      </a:r>
                    </a:p>
                    <a:p>
                      <a:r>
                        <a:rPr lang="en-US" altLang="en-US" sz="1800" i="1" dirty="0"/>
                        <a:t>Along the greater  curvature of stomach </a:t>
                      </a:r>
                      <a:r>
                        <a:rPr lang="en-US" altLang="en-US" sz="1800" dirty="0"/>
                        <a:t>:</a:t>
                      </a:r>
                    </a:p>
                    <a:p>
                      <a:r>
                        <a:rPr lang="en-US" altLang="en-US" sz="1800" dirty="0"/>
                        <a:t>Right &amp; left gastroepiploic vessels.</a:t>
                      </a:r>
                    </a:p>
                    <a:p>
                      <a:r>
                        <a:rPr lang="en-US" altLang="en-US" sz="1800" dirty="0"/>
                        <a:t>Lymph nodes, vessels &amp; fats.</a:t>
                      </a:r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81606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2098360" y="4992843"/>
            <a:ext cx="674658" cy="7320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Hepatic (portal) Triad</a:t>
            </a:r>
          </a:p>
        </p:txBody>
      </p:sp>
    </p:spTree>
    <p:extLst>
      <p:ext uri="{BB962C8B-B14F-4D97-AF65-F5344CB8AC3E}">
        <p14:creationId xmlns:p14="http://schemas.microsoft.com/office/powerpoint/2010/main" val="1878840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7261" y="584775"/>
            <a:ext cx="547093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+mn-lt"/>
              </a:rPr>
              <a:t>1- An organ </a:t>
            </a:r>
            <a:r>
              <a:rPr lang="en-GB" sz="1700" dirty="0">
                <a:latin typeface="+mn-lt"/>
              </a:rPr>
              <a:t>covered by visceral peritoneum and has a supporting mesentery </a:t>
            </a:r>
            <a:r>
              <a:rPr lang="en-US" sz="1700" dirty="0">
                <a:latin typeface="+mn-lt"/>
              </a:rPr>
              <a:t>is described as:</a:t>
            </a:r>
          </a:p>
          <a:p>
            <a:pPr marL="179388"/>
            <a:r>
              <a:rPr lang="en-US" sz="1700" dirty="0">
                <a:latin typeface="+mn-lt"/>
              </a:rPr>
              <a:t>A-Retroperitoneal </a:t>
            </a:r>
          </a:p>
          <a:p>
            <a:pPr marL="179388"/>
            <a:r>
              <a:rPr lang="en-US" sz="1700" dirty="0">
                <a:latin typeface="+mn-lt"/>
              </a:rPr>
              <a:t>B-</a:t>
            </a:r>
            <a:r>
              <a:rPr lang="en-US" sz="1700" dirty="0" err="1">
                <a:latin typeface="+mn-lt"/>
              </a:rPr>
              <a:t>Extrapetironeal</a:t>
            </a:r>
            <a:r>
              <a:rPr lang="en-US" sz="1700" dirty="0">
                <a:latin typeface="+mn-lt"/>
              </a:rPr>
              <a:t> </a:t>
            </a:r>
          </a:p>
          <a:p>
            <a:pPr marL="179388"/>
            <a:r>
              <a:rPr lang="en-US" sz="1700" dirty="0">
                <a:latin typeface="+mn-lt"/>
              </a:rPr>
              <a:t>C-Intraperitoneal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261" y="2058772"/>
            <a:ext cx="547093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+mn-lt"/>
              </a:rPr>
              <a:t>2- Which of the following </a:t>
            </a:r>
            <a:r>
              <a:rPr lang="en-GB" sz="1700" dirty="0">
                <a:latin typeface="+mn-lt"/>
              </a:rPr>
              <a:t>connects the greater curve of the stomach to the transverse colon</a:t>
            </a:r>
            <a:r>
              <a:rPr lang="en-US" sz="1700" dirty="0">
                <a:latin typeface="+mn-lt"/>
              </a:rPr>
              <a:t> :</a:t>
            </a:r>
          </a:p>
          <a:p>
            <a:pPr marL="179388"/>
            <a:r>
              <a:rPr lang="en-US" sz="1700" dirty="0">
                <a:latin typeface="+mn-lt"/>
              </a:rPr>
              <a:t>A-Lesser </a:t>
            </a:r>
            <a:r>
              <a:rPr lang="en-US" sz="1700" dirty="0" err="1">
                <a:latin typeface="+mn-lt"/>
              </a:rPr>
              <a:t>omentum</a:t>
            </a:r>
            <a:r>
              <a:rPr lang="en-US" sz="1700" dirty="0">
                <a:latin typeface="+mn-lt"/>
              </a:rPr>
              <a:t> </a:t>
            </a:r>
          </a:p>
          <a:p>
            <a:pPr marL="179388"/>
            <a:r>
              <a:rPr lang="en-US" sz="1700" dirty="0">
                <a:latin typeface="+mn-lt"/>
              </a:rPr>
              <a:t>B-Greater </a:t>
            </a:r>
            <a:r>
              <a:rPr lang="en-US" sz="1700" dirty="0" err="1">
                <a:latin typeface="+mn-lt"/>
              </a:rPr>
              <a:t>omentum</a:t>
            </a:r>
            <a:r>
              <a:rPr lang="en-US" sz="1700" dirty="0">
                <a:latin typeface="+mn-lt"/>
              </a:rPr>
              <a:t> </a:t>
            </a:r>
          </a:p>
          <a:p>
            <a:pPr marL="179388"/>
            <a:r>
              <a:rPr lang="en-US" sz="1700" dirty="0">
                <a:latin typeface="+mn-lt"/>
              </a:rPr>
              <a:t>C-Epiploic Foramen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7260" y="3581149"/>
            <a:ext cx="527580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latin typeface="+mn-lt"/>
              </a:rPr>
              <a:t>3-Which of the following is a content of lesser </a:t>
            </a:r>
            <a:r>
              <a:rPr lang="en-US" sz="1700" dirty="0" err="1">
                <a:latin typeface="+mn-lt"/>
              </a:rPr>
              <a:t>omentum</a:t>
            </a:r>
            <a:r>
              <a:rPr lang="en-US" sz="1700" dirty="0">
                <a:latin typeface="+mn-lt"/>
              </a:rPr>
              <a:t>?</a:t>
            </a:r>
          </a:p>
          <a:p>
            <a:pPr marL="179388"/>
            <a:r>
              <a:rPr lang="en-US" sz="1700" dirty="0">
                <a:latin typeface="+mn-lt"/>
              </a:rPr>
              <a:t>A-Hepatic duct</a:t>
            </a:r>
          </a:p>
          <a:p>
            <a:pPr marL="179388"/>
            <a:r>
              <a:rPr lang="en-US" sz="1700" dirty="0">
                <a:latin typeface="+mn-lt"/>
              </a:rPr>
              <a:t>B-Hepatic vein</a:t>
            </a:r>
          </a:p>
          <a:p>
            <a:pPr marL="179388"/>
            <a:r>
              <a:rPr lang="en-US" sz="1700" dirty="0">
                <a:latin typeface="+mn-lt"/>
              </a:rPr>
              <a:t>C-Hepatic artery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10070" y="6534835"/>
            <a:ext cx="70435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1. C,           2. B,          3. C,         4. A,         5. C,           6. A,           7. A,            8. 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6851" y="89419"/>
            <a:ext cx="2029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MCQS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261" y="4848794"/>
            <a:ext cx="5784574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dirty="0">
                <a:latin typeface="+mn-lt"/>
              </a:rPr>
              <a:t>4-</a:t>
            </a:r>
            <a:r>
              <a:rPr lang="en-GB" sz="1700" dirty="0">
                <a:latin typeface="+mn-lt"/>
              </a:rPr>
              <a:t>The right border of the greater </a:t>
            </a:r>
            <a:r>
              <a:rPr lang="en-GB" sz="1700" dirty="0" err="1">
                <a:latin typeface="+mn-lt"/>
              </a:rPr>
              <a:t>omentum</a:t>
            </a:r>
            <a:r>
              <a:rPr lang="en-GB" sz="1700" dirty="0">
                <a:latin typeface="+mn-lt"/>
              </a:rPr>
              <a:t> is continuous with:</a:t>
            </a:r>
            <a:endParaRPr lang="en-US" sz="1700" dirty="0">
              <a:latin typeface="+mn-lt"/>
            </a:endParaRPr>
          </a:p>
          <a:p>
            <a:pPr marL="179388"/>
            <a:r>
              <a:rPr lang="en-US" sz="1700" dirty="0">
                <a:latin typeface="+mn-lt"/>
              </a:rPr>
              <a:t>A-</a:t>
            </a:r>
            <a:r>
              <a:rPr lang="en-US" sz="1700" dirty="0" err="1">
                <a:latin typeface="+mn-lt"/>
              </a:rPr>
              <a:t>Gastrosplenic</a:t>
            </a:r>
            <a:r>
              <a:rPr lang="en-US" sz="1700" dirty="0">
                <a:latin typeface="+mn-lt"/>
              </a:rPr>
              <a:t> ligament     </a:t>
            </a:r>
          </a:p>
          <a:p>
            <a:pPr marL="179388"/>
            <a:r>
              <a:rPr lang="en-US" sz="1700" dirty="0">
                <a:latin typeface="+mn-lt"/>
              </a:rPr>
              <a:t>B-Coronary ligament      </a:t>
            </a:r>
          </a:p>
          <a:p>
            <a:pPr marL="179388"/>
            <a:r>
              <a:rPr lang="en-US" sz="1700" dirty="0">
                <a:latin typeface="+mn-lt"/>
              </a:rPr>
              <a:t>C-Ligamentum </a:t>
            </a:r>
            <a:r>
              <a:rPr lang="en-US" sz="1700" dirty="0" err="1">
                <a:latin typeface="+mn-lt"/>
              </a:rPr>
              <a:t>teres</a:t>
            </a:r>
            <a:r>
              <a:rPr lang="en-US" sz="1700" dirty="0">
                <a:latin typeface="+mn-lt"/>
              </a:rPr>
              <a:t>           </a:t>
            </a:r>
          </a:p>
          <a:p>
            <a:pPr marL="179388"/>
            <a:r>
              <a:rPr lang="en-US" sz="1700" dirty="0">
                <a:latin typeface="+mn-lt"/>
              </a:rPr>
              <a:t>D-Falciform ligament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0" y="608784"/>
            <a:ext cx="6096000" cy="26930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5-Which of the following is an anterior border of the </a:t>
            </a:r>
            <a:r>
              <a:rPr lang="en-US" sz="1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omentum</a:t>
            </a:r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bursa?</a:t>
            </a:r>
          </a:p>
          <a:p>
            <a:pPr marL="179388"/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A- transverse colon </a:t>
            </a:r>
          </a:p>
          <a:p>
            <a:pPr marL="179388"/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B- left kidney</a:t>
            </a:r>
          </a:p>
          <a:p>
            <a:pPr marL="179388"/>
            <a:r>
              <a:rPr 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C- back of the stomach </a:t>
            </a: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endParaRPr lang="en-US" sz="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en-US" sz="1700" dirty="0">
                <a:latin typeface="+mn-lt"/>
              </a:rPr>
              <a:t>6-Which of the following is part of the hepatic triad? </a:t>
            </a:r>
          </a:p>
          <a:p>
            <a:pPr marL="179388"/>
            <a:r>
              <a:rPr lang="en-US" sz="1700" dirty="0">
                <a:latin typeface="+mn-lt"/>
              </a:rPr>
              <a:t>A- common bile duct</a:t>
            </a:r>
          </a:p>
          <a:p>
            <a:pPr marL="179388"/>
            <a:r>
              <a:rPr lang="en-US" sz="1700" dirty="0">
                <a:latin typeface="+mn-lt"/>
              </a:rPr>
              <a:t>B- hepatic duct</a:t>
            </a:r>
          </a:p>
          <a:p>
            <a:pPr marL="179388"/>
            <a:r>
              <a:rPr lang="en-US" sz="1700" dirty="0">
                <a:latin typeface="+mn-lt"/>
              </a:rPr>
              <a:t>C- portal artery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A9AF26-BF74-4D7D-915D-CCA3C34ACCDC}"/>
              </a:ext>
            </a:extLst>
          </p:cNvPr>
          <p:cNvSpPr/>
          <p:nvPr/>
        </p:nvSpPr>
        <p:spPr>
          <a:xfrm>
            <a:off x="6096000" y="3386855"/>
            <a:ext cx="6096000" cy="27853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700" dirty="0">
                <a:latin typeface="+mn-lt"/>
              </a:rPr>
              <a:t>7-The </a:t>
            </a:r>
            <a:r>
              <a:rPr lang="en-GB" sz="1700" dirty="0">
                <a:latin typeface="+mn-lt"/>
              </a:rPr>
              <a:t>parietal peritoneum is supplied by:</a:t>
            </a:r>
            <a:endParaRPr lang="en-US" sz="1700" dirty="0">
              <a:latin typeface="+mn-lt"/>
            </a:endParaRPr>
          </a:p>
          <a:p>
            <a:pPr marL="179388"/>
            <a:r>
              <a:rPr lang="en-US" sz="1700" dirty="0">
                <a:latin typeface="+mn-lt"/>
              </a:rPr>
              <a:t>A-lower 6 intercostal     </a:t>
            </a:r>
          </a:p>
          <a:p>
            <a:pPr marL="179388"/>
            <a:r>
              <a:rPr lang="en-US" sz="1700" dirty="0">
                <a:latin typeface="+mn-lt"/>
              </a:rPr>
              <a:t>B-lower 6 cervical</a:t>
            </a:r>
          </a:p>
          <a:p>
            <a:pPr marL="179388"/>
            <a:r>
              <a:rPr lang="en-US" sz="1700" dirty="0">
                <a:latin typeface="+mn-lt"/>
              </a:rPr>
              <a:t>C-autonomic</a:t>
            </a:r>
          </a:p>
          <a:p>
            <a:pPr marL="179388"/>
            <a:endParaRPr lang="en-US" sz="1100" dirty="0">
              <a:latin typeface="+mn-lt"/>
            </a:endParaRPr>
          </a:p>
          <a:p>
            <a:pPr marL="179388"/>
            <a:endParaRPr lang="en-US" sz="1100" dirty="0">
              <a:latin typeface="+mn-lt"/>
            </a:endParaRPr>
          </a:p>
          <a:p>
            <a:r>
              <a:rPr lang="en-US" sz="1700" dirty="0">
                <a:latin typeface="+mn-lt"/>
              </a:rPr>
              <a:t>8- A patient presented with abdominal pain that was dull and poorly localized, which part of the peritoneum is affected?</a:t>
            </a:r>
          </a:p>
          <a:p>
            <a:pPr marL="179388"/>
            <a:r>
              <a:rPr lang="en-US" sz="1700" dirty="0">
                <a:latin typeface="+mn-lt"/>
              </a:rPr>
              <a:t>A- parietal peritoneum</a:t>
            </a:r>
          </a:p>
          <a:p>
            <a:pPr marL="179388"/>
            <a:r>
              <a:rPr lang="en-US" sz="1700" dirty="0">
                <a:latin typeface="+mn-lt"/>
              </a:rPr>
              <a:t>B- visceral peritoneum </a:t>
            </a:r>
          </a:p>
          <a:p>
            <a:pPr marL="179388"/>
            <a:r>
              <a:rPr lang="en-US" sz="1700" dirty="0">
                <a:latin typeface="+mn-lt"/>
              </a:rPr>
              <a:t>C- both A &amp; B</a:t>
            </a:r>
          </a:p>
        </p:txBody>
      </p:sp>
    </p:spTree>
    <p:extLst>
      <p:ext uri="{BB962C8B-B14F-4D97-AF65-F5344CB8AC3E}">
        <p14:creationId xmlns:p14="http://schemas.microsoft.com/office/powerpoint/2010/main" val="2054889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759"/>
            <a:ext cx="10515600" cy="1027389"/>
          </a:xfrm>
        </p:spPr>
        <p:txBody>
          <a:bodyPr/>
          <a:lstStyle/>
          <a:p>
            <a:r>
              <a:rPr lang="en-US" i="1" dirty="0">
                <a:latin typeface="+mn-lt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044" y="1282148"/>
            <a:ext cx="10515600" cy="5218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sz="2200" b="1" dirty="0">
                <a:ea typeface="Times New Roman" charset="0"/>
                <a:cs typeface="Times New Roman" charset="0"/>
              </a:rPr>
              <a:t>At the end of the lecture the students must know: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Brief knowledge about </a:t>
            </a:r>
            <a:r>
              <a:rPr lang="en-US" sz="2200" b="1" dirty="0"/>
              <a:t>peritoneum</a:t>
            </a:r>
            <a:r>
              <a:rPr lang="en-US" sz="2200" dirty="0"/>
              <a:t> as a thin serous membrane and its main parts; </a:t>
            </a:r>
            <a:r>
              <a:rPr lang="en-US" sz="2200" b="1" dirty="0"/>
              <a:t>parietal</a:t>
            </a:r>
            <a:r>
              <a:rPr lang="en-US" sz="2200" dirty="0"/>
              <a:t> and </a:t>
            </a:r>
            <a:r>
              <a:rPr lang="en-US" sz="2200" b="1" dirty="0"/>
              <a:t>visceral</a:t>
            </a:r>
            <a:r>
              <a:rPr lang="en-US" sz="2200" dirty="0"/>
              <a:t>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The </a:t>
            </a:r>
            <a:r>
              <a:rPr lang="en-US" sz="2200" b="1" dirty="0" err="1"/>
              <a:t>peritonial</a:t>
            </a:r>
            <a:r>
              <a:rPr lang="en-US" sz="2200" b="1" dirty="0"/>
              <a:t> cavity </a:t>
            </a:r>
            <a:r>
              <a:rPr lang="en-US" sz="2200" dirty="0"/>
              <a:t>and its parts the greater sac and the lesser sac (Omental bursa).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The </a:t>
            </a:r>
            <a:r>
              <a:rPr lang="en-US" sz="2200" b="1" dirty="0" err="1"/>
              <a:t>omentum</a:t>
            </a:r>
            <a:r>
              <a:rPr lang="en-US" sz="2200" dirty="0"/>
              <a:t>, as one of the </a:t>
            </a:r>
            <a:r>
              <a:rPr lang="en-US" sz="2200" dirty="0" err="1"/>
              <a:t>peritonial</a:t>
            </a:r>
            <a:r>
              <a:rPr lang="en-US" sz="2200" dirty="0"/>
              <a:t> folds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The </a:t>
            </a:r>
            <a:r>
              <a:rPr lang="en-US" sz="2200" b="1" dirty="0"/>
              <a:t>greater </a:t>
            </a:r>
            <a:r>
              <a:rPr lang="en-US" sz="2200" b="1" dirty="0" err="1"/>
              <a:t>omentum</a:t>
            </a:r>
            <a:r>
              <a:rPr lang="en-US" sz="2200" b="1" dirty="0"/>
              <a:t> </a:t>
            </a:r>
            <a:r>
              <a:rPr lang="en-US" sz="2200" dirty="0"/>
              <a:t>,its extends, and contents.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The </a:t>
            </a:r>
            <a:r>
              <a:rPr lang="en-US" sz="2200" b="1" dirty="0"/>
              <a:t>lesser </a:t>
            </a:r>
            <a:r>
              <a:rPr lang="en-US" sz="2200" b="1" dirty="0" err="1"/>
              <a:t>omentum</a:t>
            </a:r>
            <a:r>
              <a:rPr lang="en-US" sz="2200" dirty="0"/>
              <a:t>, its boundaries, and contents.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The </a:t>
            </a:r>
            <a:r>
              <a:rPr lang="en-US" sz="2200" b="1" dirty="0"/>
              <a:t>Omental bursa</a:t>
            </a:r>
            <a:r>
              <a:rPr lang="en-US" sz="2200" dirty="0"/>
              <a:t>, its boundaries.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The </a:t>
            </a:r>
            <a:r>
              <a:rPr lang="en-US" sz="2200" b="1" dirty="0"/>
              <a:t>Epiploic foramen</a:t>
            </a:r>
            <a:r>
              <a:rPr lang="en-US" sz="2200" dirty="0"/>
              <a:t>, its boundaries. </a:t>
            </a:r>
          </a:p>
          <a:p>
            <a:pPr>
              <a:buClr>
                <a:srgbClr val="ECB2D9"/>
              </a:buClr>
              <a:buFont typeface="Wingdings" panose="05000000000000000000" pitchFamily="2" charset="2"/>
              <a:buChar char="ü"/>
            </a:pPr>
            <a:r>
              <a:rPr lang="en-GB" sz="2200" b="1" dirty="0"/>
              <a:t>Mesentery</a:t>
            </a:r>
            <a:r>
              <a:rPr lang="en-GB" sz="2200" dirty="0"/>
              <a:t> of the small intestine, and ligaments of the liver.</a:t>
            </a:r>
          </a:p>
          <a:p>
            <a:pPr>
              <a:buClr>
                <a:srgbClr val="ECB2D9"/>
              </a:buClr>
              <a:buFont typeface="Wingdings" panose="05000000000000000000" pitchFamily="2" charset="2"/>
              <a:buChar char="ü"/>
            </a:pPr>
            <a:r>
              <a:rPr lang="en-GB" sz="2200" b="1" dirty="0"/>
              <a:t>Nerve supply </a:t>
            </a:r>
            <a:r>
              <a:rPr lang="en-GB" sz="2200" dirty="0"/>
              <a:t>of the peritoneum.</a:t>
            </a:r>
          </a:p>
          <a:p>
            <a:pPr>
              <a:buClr>
                <a:srgbClr val="ECB2D9"/>
              </a:buClr>
              <a:buFont typeface="Wingdings" panose="05000000000000000000" pitchFamily="2" charset="2"/>
              <a:buChar char="ü"/>
            </a:pPr>
            <a:r>
              <a:rPr lang="en-GB" sz="2200" b="1" dirty="0"/>
              <a:t>Clinical points. </a:t>
            </a:r>
            <a:endParaRPr lang="en-US" sz="2200" b="1" dirty="0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45892732-233B-485A-8AC0-661803004D24}"/>
              </a:ext>
            </a:extLst>
          </p:cNvPr>
          <p:cNvSpPr/>
          <p:nvPr/>
        </p:nvSpPr>
        <p:spPr>
          <a:xfrm>
            <a:off x="8110330" y="4999383"/>
            <a:ext cx="238539" cy="1152939"/>
          </a:xfrm>
          <a:prstGeom prst="rightBrace">
            <a:avLst/>
          </a:prstGeom>
          <a:ln w="28575">
            <a:solidFill>
              <a:srgbClr val="ECB2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1CDB94-DE29-4894-A2F9-AC843587FE91}"/>
              </a:ext>
            </a:extLst>
          </p:cNvPr>
          <p:cNvSpPr txBox="1"/>
          <p:nvPr/>
        </p:nvSpPr>
        <p:spPr>
          <a:xfrm>
            <a:off x="8501417" y="4837188"/>
            <a:ext cx="2501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+mn-lt"/>
              </a:rPr>
              <a:t>These objectives are only on the </a:t>
            </a:r>
            <a:r>
              <a:rPr lang="en-GB" sz="1800" b="1" dirty="0">
                <a:solidFill>
                  <a:srgbClr val="ECB2D9"/>
                </a:solidFill>
                <a:latin typeface="+mn-lt"/>
              </a:rPr>
              <a:t>Girls Slides </a:t>
            </a:r>
            <a:r>
              <a:rPr lang="en-GB" sz="1800" b="1" u="sng" dirty="0">
                <a:latin typeface="+mn-lt"/>
              </a:rPr>
              <a:t>BUT</a:t>
            </a:r>
            <a:r>
              <a:rPr lang="en-GB" sz="1800" dirty="0">
                <a:latin typeface="+mn-lt"/>
              </a:rPr>
              <a:t> they were found in the </a:t>
            </a:r>
            <a:r>
              <a:rPr lang="en-GB" sz="1800" b="1" dirty="0" smtClean="0">
                <a:solidFill>
                  <a:srgbClr val="FF0000"/>
                </a:solidFill>
                <a:latin typeface="+mn-lt"/>
              </a:rPr>
              <a:t>Medical Education Guide </a:t>
            </a:r>
            <a:endParaRPr lang="en-GB" sz="18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8502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sz="half" idx="1"/>
          </p:nvPr>
        </p:nvSpPr>
        <p:spPr>
          <a:xfrm>
            <a:off x="3744686" y="611846"/>
            <a:ext cx="3969657" cy="1660708"/>
          </a:xfrm>
        </p:spPr>
        <p:txBody>
          <a:bodyPr>
            <a:normAutofit/>
          </a:bodyPr>
          <a:lstStyle/>
          <a:p>
            <a:pPr marL="177800" indent="0">
              <a:buNone/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</a:rPr>
              <a:t>Leaders:</a:t>
            </a:r>
            <a:endParaRPr lang="en-GB" i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177800" indent="0">
              <a:buNone/>
            </a:pP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Nawaf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GB" dirty="0" err="1">
                <a:solidFill>
                  <a:schemeClr val="tx1"/>
                </a:solidFill>
                <a:latin typeface="Calibri" panose="020F0502020204030204" pitchFamily="34" charset="0"/>
              </a:rPr>
              <a:t>AlKhudairy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  <a:p>
            <a:pPr marL="177800" indent="0">
              <a:buNone/>
            </a:pP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Jawaher Abanumy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17"/>
          <a:stretch/>
        </p:blipFill>
        <p:spPr>
          <a:xfrm>
            <a:off x="0" y="0"/>
            <a:ext cx="3744686" cy="6858000"/>
          </a:xfrm>
        </p:spPr>
      </p:pic>
      <p:sp>
        <p:nvSpPr>
          <p:cNvPr id="13" name="Text Placeholder 4"/>
          <p:cNvSpPr txBox="1">
            <a:spLocks/>
          </p:cNvSpPr>
          <p:nvPr/>
        </p:nvSpPr>
        <p:spPr>
          <a:xfrm>
            <a:off x="7714343" y="611846"/>
            <a:ext cx="44776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i="1" dirty="0">
                <a:latin typeface="Calibri" panose="020F0502020204030204" pitchFamily="34" charset="0"/>
              </a:rPr>
              <a:t>Members: 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Talal </a:t>
            </a:r>
            <a:r>
              <a:rPr lang="en-US" dirty="0" err="1">
                <a:latin typeface="Calibri" panose="020F0502020204030204" pitchFamily="34" charset="0"/>
              </a:rPr>
              <a:t>alhuqayl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Hamad </a:t>
            </a:r>
            <a:r>
              <a:rPr lang="en-US" dirty="0" err="1">
                <a:latin typeface="Calibri" panose="020F0502020204030204" pitchFamily="34" charset="0"/>
              </a:rPr>
              <a:t>alkhudairy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Khalid </a:t>
            </a:r>
            <a:r>
              <a:rPr lang="en-US" dirty="0" err="1">
                <a:latin typeface="Calibri" panose="020F0502020204030204" pitchFamily="34" charset="0"/>
              </a:rPr>
              <a:t>aldakheel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Majed </a:t>
            </a:r>
            <a:r>
              <a:rPr lang="en-US" dirty="0" err="1">
                <a:latin typeface="Calibri" panose="020F0502020204030204" pitchFamily="34" charset="0"/>
              </a:rPr>
              <a:t>alzain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Mohammed </a:t>
            </a:r>
            <a:r>
              <a:rPr lang="en-US" dirty="0" err="1">
                <a:latin typeface="Calibri" panose="020F0502020204030204" pitchFamily="34" charset="0"/>
              </a:rPr>
              <a:t>habib</a:t>
            </a:r>
            <a:r>
              <a:rPr lang="en-US" dirty="0">
                <a:latin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</a:rPr>
              <a:t>Mohammed </a:t>
            </a:r>
            <a:r>
              <a:rPr lang="en-US" dirty="0" err="1">
                <a:latin typeface="Calibri" panose="020F0502020204030204" pitchFamily="34" charset="0"/>
              </a:rPr>
              <a:t>nasr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21" name="Text Placeholder 4"/>
          <p:cNvSpPr txBox="1">
            <a:spLocks/>
          </p:cNvSpPr>
          <p:nvPr/>
        </p:nvSpPr>
        <p:spPr>
          <a:xfrm>
            <a:off x="7988670" y="5301508"/>
            <a:ext cx="3969657" cy="1338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i="1" dirty="0">
                <a:latin typeface="Calibri" panose="020F0502020204030204" pitchFamily="34" charset="0"/>
              </a:rPr>
              <a:t>References:</a:t>
            </a:r>
            <a:endParaRPr lang="en-GB" sz="1800" i="1" dirty="0">
              <a:latin typeface="Calibri" panose="020F0502020204030204" pitchFamily="34" charset="0"/>
            </a:endParaRP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dirty="0">
                <a:latin typeface="Calibri" panose="020F0502020204030204" pitchFamily="34" charset="0"/>
              </a:rPr>
              <a:t>1- Girls’ &amp; Boys’ Slides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2- Greys Anatomy for Students </a:t>
            </a:r>
          </a:p>
          <a:p>
            <a:pPr marL="17780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800" dirty="0">
                <a:latin typeface="Calibri" panose="020F0502020204030204" pitchFamily="34" charset="0"/>
              </a:rPr>
              <a:t>3- TeachMeAnatomy.com</a:t>
            </a:r>
            <a:endParaRPr lang="en-GB" sz="1800" dirty="0">
              <a:latin typeface="Calibri" panose="020F050202020403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60824" y="5052922"/>
            <a:ext cx="3926752" cy="1538019"/>
            <a:chOff x="3960824" y="4605659"/>
            <a:chExt cx="3926752" cy="1538019"/>
          </a:xfrm>
        </p:grpSpPr>
        <p:grpSp>
          <p:nvGrpSpPr>
            <p:cNvPr id="25" name="Group 24"/>
            <p:cNvGrpSpPr/>
            <p:nvPr/>
          </p:nvGrpSpPr>
          <p:grpSpPr>
            <a:xfrm>
              <a:off x="4003978" y="4770823"/>
              <a:ext cx="3883598" cy="1372855"/>
              <a:chOff x="2927787" y="3661466"/>
              <a:chExt cx="3883598" cy="1372855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3446711" y="4153307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7BBF26"/>
                    </a:solidFill>
                    <a:latin typeface="+mn-lt"/>
                  </a:rPr>
                  <a:t>anatomyteam436@gmail.com</a:t>
                </a:r>
                <a:endParaRPr lang="en-GB" sz="1900" i="1" dirty="0">
                  <a:solidFill>
                    <a:srgbClr val="7BBF26"/>
                  </a:solidFill>
                  <a:latin typeface="+mn-lt"/>
                </a:endParaRPr>
              </a:p>
            </p:txBody>
          </p:sp>
          <p:pic>
            <p:nvPicPr>
              <p:cNvPr id="29" name="Picture 2" descr="https://d30y9cdsu7xlg0.cloudfront.net/png/12462-200.png"/>
              <p:cNvPicPr>
                <a:picLocks noChangeAspect="1" noChangeArrowheads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7787" y="4113946"/>
                <a:ext cx="448054" cy="4480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9" descr="Image result for twitter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501" y="4623295"/>
                <a:ext cx="393116" cy="3931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446711" y="4649600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55ACEE"/>
                    </a:solidFill>
                    <a:latin typeface="+mn-lt"/>
                  </a:rPr>
                  <a:t>@anatomy436</a:t>
                </a:r>
                <a:endParaRPr lang="en-GB" sz="1900" i="1" dirty="0">
                  <a:solidFill>
                    <a:srgbClr val="55ACEE"/>
                  </a:solidFill>
                  <a:latin typeface="+mn-lt"/>
                </a:endParaRPr>
              </a:p>
            </p:txBody>
          </p:sp>
          <p:sp>
            <p:nvSpPr>
              <p:cNvPr id="32" name="TextBox 31">
                <a:hlinkClick r:id="rId5"/>
              </p:cNvPr>
              <p:cNvSpPr txBox="1"/>
              <p:nvPr/>
            </p:nvSpPr>
            <p:spPr>
              <a:xfrm>
                <a:off x="3446711" y="3661466"/>
                <a:ext cx="3364674" cy="3847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900" i="1" dirty="0">
                    <a:solidFill>
                      <a:srgbClr val="4D0082"/>
                    </a:solidFill>
                    <a:latin typeface="+mn-lt"/>
                  </a:rPr>
                  <a:t>Feedback</a:t>
                </a:r>
                <a:endParaRPr lang="en-GB" sz="1900" i="1" dirty="0">
                  <a:solidFill>
                    <a:srgbClr val="4D0082"/>
                  </a:solidFill>
                  <a:latin typeface="+mn-lt"/>
                </a:endParaRPr>
              </a:p>
            </p:txBody>
          </p:sp>
        </p:grpSp>
        <p:pic>
          <p:nvPicPr>
            <p:cNvPr id="24" name="Picture 2" descr="Image result for google form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24" y="4605659"/>
              <a:ext cx="559076" cy="56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69882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&#10;01-14ab_1.jpg                                                  000163BEMacintosh HD                   ABA78158:">
            <a:extLst>
              <a:ext uri="{FF2B5EF4-FFF2-40B4-BE49-F238E27FC236}">
                <a16:creationId xmlns:a16="http://schemas.microsoft.com/office/drawing/2014/main" id="{7AE19407-AD23-4ADB-9606-CB9B65E29525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4855" b="6244"/>
          <a:stretch/>
        </p:blipFill>
        <p:spPr bwMode="auto">
          <a:xfrm>
            <a:off x="6925403" y="807696"/>
            <a:ext cx="2768200" cy="318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16689" y="898954"/>
            <a:ext cx="6303875" cy="2123658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is a thin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serous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membrane,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Lining the wall of the abdominal and pelvic cavities, (the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parietal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peritoneum).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Covering the existing organs, (the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visceral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peritoneum).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The potential </a:t>
            </a:r>
            <a:r>
              <a:rPr lang="en-US" altLang="en-US" sz="2000" u="sng" dirty="0">
                <a:latin typeface="+mn-lt"/>
                <a:ea typeface="Times New Roman" charset="0"/>
                <a:cs typeface="Times New Roman" charset="0"/>
              </a:rPr>
              <a:t>space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between the two layers is the peritoneal cavity.</a:t>
            </a:r>
          </a:p>
        </p:txBody>
      </p:sp>
      <p:sp>
        <p:nvSpPr>
          <p:cNvPr id="3" name="Rectangle 2"/>
          <p:cNvSpPr/>
          <p:nvPr/>
        </p:nvSpPr>
        <p:spPr>
          <a:xfrm>
            <a:off x="491183" y="222921"/>
            <a:ext cx="2885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+mj-lt"/>
                <a:cs typeface="Times New Roman" pitchFamily="18" charset="0"/>
              </a:rPr>
              <a:t>The Peritoneum </a:t>
            </a:r>
            <a:endParaRPr lang="en-US" sz="3200" b="1" dirty="0"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601548" y="2281528"/>
            <a:ext cx="2052000" cy="0"/>
          </a:xfrm>
          <a:prstGeom prst="line">
            <a:avLst/>
          </a:prstGeom>
          <a:ln w="317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17895" y="1924729"/>
            <a:ext cx="2088000" cy="0"/>
          </a:xfrm>
          <a:prstGeom prst="line">
            <a:avLst/>
          </a:prstGeom>
          <a:ln w="317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6689" y="3157204"/>
            <a:ext cx="6303875" cy="3477875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The </a:t>
            </a:r>
            <a:r>
              <a:rPr lang="en-US" altLang="en-US" sz="2000" dirty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peritoneal cavity 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is the largest one in the body.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Divisions of the peritoneal cavity </a:t>
            </a:r>
            <a:r>
              <a:rPr lang="en-US" altLang="en-US" sz="2000" dirty="0">
                <a:solidFill>
                  <a:schemeClr val="hlink"/>
                </a:solidFill>
                <a:latin typeface="+mn-lt"/>
                <a:ea typeface="Times New Roman" charset="0"/>
                <a:cs typeface="Times New Roman" charset="0"/>
              </a:rPr>
              <a:t>:</a:t>
            </a:r>
          </a:p>
          <a:p>
            <a:pPr marL="715963" indent="-268288">
              <a:buFont typeface="+mj-lt"/>
              <a:buAutoNum type="arabicPeriod"/>
              <a:tabLst>
                <a:tab pos="536575" algn="l"/>
              </a:tabLst>
            </a:pPr>
            <a:r>
              <a:rPr lang="en-US" altLang="en-US" sz="2000" dirty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Greater sac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; extends from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diaphragm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down to the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pelvis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.</a:t>
            </a:r>
          </a:p>
          <a:p>
            <a:pPr marL="715963" indent="-268288">
              <a:buFont typeface="+mj-lt"/>
              <a:buAutoNum type="arabicPeriod"/>
              <a:tabLst>
                <a:tab pos="536575" algn="l"/>
              </a:tabLst>
            </a:pPr>
            <a:r>
              <a:rPr lang="en-US" altLang="en-US" sz="2000" dirty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Lesser sac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; lies behind the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stomach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Both cavities are interconnected through the </a:t>
            </a:r>
            <a:r>
              <a:rPr lang="en-US" altLang="en-US" sz="2000" b="1" i="1" dirty="0" err="1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epiploic</a:t>
            </a:r>
            <a:r>
              <a:rPr lang="en-US" altLang="en-US" sz="2000" b="1" i="1" dirty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 foramen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In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male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: the peritoneum is a </a:t>
            </a:r>
            <a:r>
              <a:rPr lang="en-US" altLang="en-US" sz="2000" u="sng" dirty="0">
                <a:latin typeface="+mn-lt"/>
                <a:ea typeface="Times New Roman" charset="0"/>
                <a:cs typeface="Times New Roman" charset="0"/>
              </a:rPr>
              <a:t>closed</a:t>
            </a:r>
            <a:r>
              <a:rPr lang="en-US" altLang="en-US" sz="2000" b="1" u="sng" dirty="0"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altLang="en-US" sz="2000" u="sng" dirty="0">
                <a:latin typeface="+mn-lt"/>
                <a:ea typeface="Times New Roman" charset="0"/>
                <a:cs typeface="Times New Roman" charset="0"/>
              </a:rPr>
              <a:t>sac</a:t>
            </a:r>
            <a:r>
              <a:rPr lang="en-US" altLang="en-US" sz="2000" b="1" u="sng" dirty="0"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In </a:t>
            </a: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female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: the sac is </a:t>
            </a:r>
            <a:r>
              <a:rPr lang="en-US" altLang="en-US" sz="2000" u="sng" dirty="0">
                <a:latin typeface="+mn-lt"/>
                <a:ea typeface="Times New Roman" charset="0"/>
                <a:cs typeface="Times New Roman" charset="0"/>
              </a:rPr>
              <a:t>not completely closed</a:t>
            </a:r>
            <a:r>
              <a:rPr lang="en-US" altLang="en-US" sz="2000" dirty="0">
                <a:latin typeface="+mn-lt"/>
                <a:ea typeface="Times New Roman" charset="0"/>
                <a:cs typeface="Times New Roman" charset="0"/>
              </a:rPr>
              <a:t> because it communicates with the exterior through the uterine tubes, uterus and vagina. 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9E51B6F-DCA3-4280-97B5-7686DD501F9E}"/>
              </a:ext>
            </a:extLst>
          </p:cNvPr>
          <p:cNvGrpSpPr/>
          <p:nvPr/>
        </p:nvGrpSpPr>
        <p:grpSpPr>
          <a:xfrm>
            <a:off x="10892686" y="256059"/>
            <a:ext cx="682625" cy="734036"/>
            <a:chOff x="6597319" y="353560"/>
            <a:chExt cx="682625" cy="734036"/>
          </a:xfrm>
        </p:grpSpPr>
        <p:pic>
          <p:nvPicPr>
            <p:cNvPr id="24" name="Picture 23" descr="Image result for youtube">
              <a:hlinkClick r:id="rId3"/>
              <a:extLst>
                <a:ext uri="{FF2B5EF4-FFF2-40B4-BE49-F238E27FC236}">
                  <a16:creationId xmlns:a16="http://schemas.microsoft.com/office/drawing/2014/main" id="{C8606421-B5E1-43A5-A3B0-DFD0BEAA5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72163A68-604C-4CBB-A6ED-B3AA20ECC97D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07:12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68E1C1-F7D0-4A9F-9370-7E43F0711E85}"/>
              </a:ext>
            </a:extLst>
          </p:cNvPr>
          <p:cNvCxnSpPr/>
          <p:nvPr/>
        </p:nvCxnSpPr>
        <p:spPr>
          <a:xfrm>
            <a:off x="4171642" y="4677687"/>
            <a:ext cx="9000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926546-C8BF-4452-9E53-F306DA5E7FD5}"/>
              </a:ext>
            </a:extLst>
          </p:cNvPr>
          <p:cNvCxnSpPr/>
          <p:nvPr/>
        </p:nvCxnSpPr>
        <p:spPr>
          <a:xfrm>
            <a:off x="5733670" y="5035364"/>
            <a:ext cx="828000" cy="0"/>
          </a:xfrm>
          <a:prstGeom prst="line">
            <a:avLst/>
          </a:prstGeom>
          <a:ln w="317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F04186-9C41-4E06-9630-62AEBE474D11}"/>
              </a:ext>
            </a:extLst>
          </p:cNvPr>
          <p:cNvCxnSpPr/>
          <p:nvPr/>
        </p:nvCxnSpPr>
        <p:spPr>
          <a:xfrm>
            <a:off x="1057956" y="5293599"/>
            <a:ext cx="900000" cy="0"/>
          </a:xfrm>
          <a:prstGeom prst="line">
            <a:avLst/>
          </a:prstGeom>
          <a:ln w="317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96D99E-CB2F-4C98-B4EE-AD4EF22F5516}"/>
              </a:ext>
            </a:extLst>
          </p:cNvPr>
          <p:cNvGrpSpPr/>
          <p:nvPr/>
        </p:nvGrpSpPr>
        <p:grpSpPr>
          <a:xfrm>
            <a:off x="7649093" y="3994958"/>
            <a:ext cx="4089021" cy="2758845"/>
            <a:chOff x="7045023" y="898954"/>
            <a:chExt cx="5705586" cy="5149291"/>
          </a:xfrm>
        </p:grpSpPr>
        <p:pic>
          <p:nvPicPr>
            <p:cNvPr id="1026" name="Picture 2" descr="Related image">
              <a:extLst>
                <a:ext uri="{FF2B5EF4-FFF2-40B4-BE49-F238E27FC236}">
                  <a16:creationId xmlns:a16="http://schemas.microsoft.com/office/drawing/2014/main" id="{12F8FA8F-0601-4006-B746-A08CDE90A3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5023" y="898954"/>
              <a:ext cx="5705586" cy="51492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00F535-4E0B-4954-82B6-9475873F1BAD}"/>
                </a:ext>
              </a:extLst>
            </p:cNvPr>
            <p:cNvSpPr/>
            <p:nvPr/>
          </p:nvSpPr>
          <p:spPr>
            <a:xfrm>
              <a:off x="7732643" y="2832652"/>
              <a:ext cx="586409" cy="227823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35DA12F-87B4-4DF3-B15A-9BAA61EDBEC4}"/>
                </a:ext>
              </a:extLst>
            </p:cNvPr>
            <p:cNvSpPr/>
            <p:nvPr/>
          </p:nvSpPr>
          <p:spPr>
            <a:xfrm>
              <a:off x="7140957" y="2384357"/>
              <a:ext cx="1178095" cy="356582"/>
            </a:xfrm>
            <a:prstGeom prst="rect">
              <a:avLst/>
            </a:prstGeom>
            <a:noFill/>
            <a:ln w="28575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E852D5C-7F9B-4171-988B-C875C0B38D1E}"/>
              </a:ext>
            </a:extLst>
          </p:cNvPr>
          <p:cNvSpPr txBox="1"/>
          <p:nvPr/>
        </p:nvSpPr>
        <p:spPr>
          <a:xfrm>
            <a:off x="10892686" y="6491845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Extra</a:t>
            </a:r>
            <a:r>
              <a:rPr lang="en-GB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0740E3-BD18-4C50-91CE-D4B5C44C18B3}"/>
              </a:ext>
            </a:extLst>
          </p:cNvPr>
          <p:cNvSpPr txBox="1"/>
          <p:nvPr/>
        </p:nvSpPr>
        <p:spPr>
          <a:xfrm>
            <a:off x="8939499" y="296974"/>
            <a:ext cx="1949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Highly recommended </a:t>
            </a:r>
            <a:r>
              <a:rPr lang="en-GB" i="1" dirty="0">
                <a:solidFill>
                  <a:schemeClr val="bg1">
                    <a:lumMod val="65000"/>
                  </a:schemeClr>
                </a:solidFill>
                <a:latin typeface="+mn-lt"/>
                <a:sym typeface="Wingdings" panose="05000000000000000000" pitchFamily="2" charset="2"/>
              </a:rPr>
              <a:t></a:t>
            </a:r>
            <a:endParaRPr lang="en-GB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40D9CA6-B9EA-4D67-A648-DEA2037A93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496" y="1162955"/>
            <a:ext cx="2551939" cy="269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0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File:Gray1038.png">
            <a:extLst>
              <a:ext uri="{FF2B5EF4-FFF2-40B4-BE49-F238E27FC236}">
                <a16:creationId xmlns:a16="http://schemas.microsoft.com/office/drawing/2014/main" id="{DD44C8D7-61E6-456B-9F86-FE2F83A70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760" y="5353775"/>
            <a:ext cx="1466398" cy="9359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3ED8EEE-8A44-4876-AA57-07BD69D91F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516" y="1227803"/>
            <a:ext cx="7341074" cy="775658"/>
          </a:xfrm>
          <a:ln w="28575">
            <a:noFill/>
          </a:ln>
        </p:spPr>
        <p:txBody>
          <a:bodyPr>
            <a:normAutofit/>
          </a:bodyPr>
          <a:lstStyle/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000" b="1" dirty="0"/>
              <a:t>Intraperitoneal </a:t>
            </a:r>
            <a:r>
              <a:rPr lang="en-US" sz="2000" dirty="0"/>
              <a:t>and </a:t>
            </a:r>
            <a:r>
              <a:rPr lang="en-US" sz="2000" b="1" dirty="0"/>
              <a:t>retroperitoneal</a:t>
            </a:r>
            <a:r>
              <a:rPr lang="en-US" sz="2000" dirty="0"/>
              <a:t>; describe the relationship between various organs and their peritoneal covering;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D0A4B3F-BB76-4EFC-91D1-4774324A5B69}"/>
              </a:ext>
            </a:extLst>
          </p:cNvPr>
          <p:cNvCxnSpPr>
            <a:cxnSpLocks/>
          </p:cNvCxnSpPr>
          <p:nvPr/>
        </p:nvCxnSpPr>
        <p:spPr>
          <a:xfrm>
            <a:off x="1042730" y="1561877"/>
            <a:ext cx="15840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A0EED0A-5F70-4548-A5C2-55CD46F1BFCA}"/>
              </a:ext>
            </a:extLst>
          </p:cNvPr>
          <p:cNvCxnSpPr>
            <a:cxnSpLocks/>
          </p:cNvCxnSpPr>
          <p:nvPr/>
        </p:nvCxnSpPr>
        <p:spPr>
          <a:xfrm>
            <a:off x="3138958" y="1543947"/>
            <a:ext cx="169200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95275FD-D860-4D23-993B-F3830968B005}"/>
              </a:ext>
            </a:extLst>
          </p:cNvPr>
          <p:cNvSpPr/>
          <p:nvPr/>
        </p:nvSpPr>
        <p:spPr>
          <a:xfrm>
            <a:off x="503516" y="530423"/>
            <a:ext cx="2885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+mj-lt"/>
                <a:cs typeface="Times New Roman" pitchFamily="18" charset="0"/>
              </a:rPr>
              <a:t>The Peritoneum </a:t>
            </a:r>
            <a:endParaRPr lang="en-US" sz="3200" b="1" dirty="0"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4EFD10-91B4-4ACD-B4C1-9EB633444443}"/>
              </a:ext>
            </a:extLst>
          </p:cNvPr>
          <p:cNvSpPr txBox="1"/>
          <p:nvPr/>
        </p:nvSpPr>
        <p:spPr>
          <a:xfrm>
            <a:off x="4112278" y="6406997"/>
            <a:ext cx="3587842" cy="338554"/>
          </a:xfrm>
          <a:prstGeom prst="rect">
            <a:avLst/>
          </a:prstGeom>
          <a:noFill/>
          <a:ln w="38100">
            <a:solidFill>
              <a:srgbClr val="ECB2D9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+mn-lt"/>
              </a:rPr>
              <a:t>The </a:t>
            </a:r>
            <a:r>
              <a:rPr lang="en-US" sz="1600" b="1" i="1" dirty="0">
                <a:latin typeface="+mn-lt"/>
              </a:rPr>
              <a:t>examples</a:t>
            </a:r>
            <a:r>
              <a:rPr lang="en-US" sz="1600" i="1" dirty="0">
                <a:latin typeface="+mn-lt"/>
              </a:rPr>
              <a:t> are only on the girls’ slides</a:t>
            </a:r>
            <a:endParaRPr lang="en-GB" sz="1600" i="1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5CDB0A-742F-4CA0-951B-EFF443B76FFA}"/>
              </a:ext>
            </a:extLst>
          </p:cNvPr>
          <p:cNvSpPr/>
          <p:nvPr/>
        </p:nvSpPr>
        <p:spPr>
          <a:xfrm>
            <a:off x="606256" y="2375069"/>
            <a:ext cx="5157545" cy="3924000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latin typeface="+mn-lt"/>
              </a:rPr>
              <a:t>Intraperitoneal</a:t>
            </a:r>
            <a:r>
              <a:rPr lang="en-US" sz="1800" dirty="0">
                <a:latin typeface="+mn-lt"/>
              </a:rPr>
              <a:t> structure; which is </a:t>
            </a:r>
            <a:r>
              <a:rPr lang="en-US" sz="1800" u="sng" dirty="0">
                <a:latin typeface="+mn-lt"/>
              </a:rPr>
              <a:t>nearly totally (entirely) covered</a:t>
            </a:r>
            <a:r>
              <a:rPr lang="en-US" sz="1800" dirty="0">
                <a:latin typeface="+mn-lt"/>
              </a:rPr>
              <a:t> by visceral peritoneum a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nd has a supporting mesentery : 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n-lt"/>
                <a:cs typeface="Arial" charset="0"/>
              </a:rPr>
              <a:t>stomach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 &amp; 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charset="0"/>
              </a:rPr>
              <a:t>1</a:t>
            </a:r>
            <a:r>
              <a:rPr lang="en-US" sz="1800" b="1" baseline="30000" dirty="0">
                <a:solidFill>
                  <a:schemeClr val="tx1"/>
                </a:solidFill>
                <a:latin typeface="+mn-lt"/>
                <a:cs typeface="Arial" charset="0"/>
              </a:rPr>
              <a:t>st</a:t>
            </a:r>
            <a:r>
              <a:rPr lang="en-US" sz="1800" b="1" dirty="0">
                <a:solidFill>
                  <a:schemeClr val="tx1"/>
                </a:solidFill>
                <a:latin typeface="+mn-lt"/>
                <a:cs typeface="Arial" charset="0"/>
              </a:rPr>
              <a:t> part of duodenum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liver,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gall bladder,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spleen,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+mn-lt"/>
                <a:cs typeface="Arial" charset="0"/>
              </a:rPr>
              <a:t>jejunum, ileum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transverse colon,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sigmoid colon,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uterus, and </a:t>
            </a:r>
          </a:p>
          <a:p>
            <a:pPr marL="534988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ovaries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5C6C6-8D3A-4516-B8EB-D88085EC82BA}"/>
              </a:ext>
            </a:extLst>
          </p:cNvPr>
          <p:cNvSpPr/>
          <p:nvPr/>
        </p:nvSpPr>
        <p:spPr>
          <a:xfrm>
            <a:off x="5906199" y="2413943"/>
            <a:ext cx="5837163" cy="936000"/>
          </a:xfrm>
          <a:prstGeom prst="rect">
            <a:avLst/>
          </a:prstGeom>
          <a:ln w="28575">
            <a:solidFill>
              <a:srgbClr val="EA7274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Extraperitoneal or </a:t>
            </a:r>
            <a:r>
              <a:rPr lang="en-US" sz="1800" b="1" dirty="0">
                <a:latin typeface="+mn-lt"/>
              </a:rPr>
              <a:t>Retroperitoneal</a:t>
            </a:r>
            <a:r>
              <a:rPr lang="en-US" sz="1800" dirty="0">
                <a:latin typeface="+mn-lt"/>
              </a:rPr>
              <a:t> structure; lies </a:t>
            </a:r>
            <a:r>
              <a:rPr lang="en-US" sz="1800" b="1" dirty="0">
                <a:latin typeface="+mn-lt"/>
              </a:rPr>
              <a:t>behind the peritoneum</a:t>
            </a:r>
            <a:r>
              <a:rPr lang="en-US" sz="1800" dirty="0">
                <a:latin typeface="+mn-lt"/>
              </a:rPr>
              <a:t>, or </a:t>
            </a:r>
            <a:r>
              <a:rPr lang="en-US" sz="1800" u="sng" dirty="0">
                <a:latin typeface="+mn-lt"/>
              </a:rPr>
              <a:t>partially covered</a:t>
            </a:r>
            <a:r>
              <a:rPr lang="en-US" sz="1800" dirty="0">
                <a:latin typeface="+mn-lt"/>
              </a:rPr>
              <a:t> by visceral peritoneum and 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has </a:t>
            </a:r>
            <a:r>
              <a:rPr lang="en-US" sz="1800" b="1" u="sng" dirty="0">
                <a:solidFill>
                  <a:schemeClr val="tx1"/>
                </a:solidFill>
                <a:latin typeface="+mn-lt"/>
                <a:cs typeface="Arial" charset="0"/>
              </a:rPr>
              <a:t>no</a:t>
            </a:r>
            <a:r>
              <a:rPr lang="en-US" sz="1800" dirty="0">
                <a:solidFill>
                  <a:schemeClr val="tx1"/>
                </a:solidFill>
                <a:latin typeface="+mn-lt"/>
                <a:cs typeface="Arial" charset="0"/>
              </a:rPr>
              <a:t> supporting mesentery.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F35D4A-AD90-4AA6-A56A-B1D6240DD19B}"/>
              </a:ext>
            </a:extLst>
          </p:cNvPr>
          <p:cNvSpPr/>
          <p:nvPr/>
        </p:nvSpPr>
        <p:spPr>
          <a:xfrm>
            <a:off x="8677294" y="3346898"/>
            <a:ext cx="3061699" cy="2985433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Courier New" panose="02070309020205020404" pitchFamily="49" charset="0"/>
              <a:buChar char="o"/>
              <a:defRPr/>
            </a:pPr>
            <a:r>
              <a:rPr lang="en-US" sz="1800" b="1" dirty="0">
                <a:latin typeface="Calibri" panose="020F0502020204030204"/>
              </a:rPr>
              <a:t>Secondary</a:t>
            </a:r>
            <a:r>
              <a:rPr lang="en-US" sz="1800" dirty="0">
                <a:latin typeface="Calibri" panose="020F0502020204030204"/>
              </a:rPr>
              <a:t> retroperitoneal organs: </a:t>
            </a:r>
            <a:r>
              <a:rPr lang="en-US" sz="1600" dirty="0">
                <a:latin typeface="Calibri" panose="020F0502020204030204"/>
              </a:rPr>
              <a:t>develop in mesenteries, but get pushed against the body wall (parietal peritoneum) during growth so that </a:t>
            </a:r>
            <a:r>
              <a:rPr lang="en-US" sz="1600" u="sng" dirty="0">
                <a:latin typeface="Calibri" panose="020F0502020204030204"/>
              </a:rPr>
              <a:t>only half</a:t>
            </a:r>
            <a:r>
              <a:rPr lang="en-US" sz="1600" dirty="0">
                <a:latin typeface="Calibri" panose="020F0502020204030204"/>
              </a:rPr>
              <a:t> of their surface is covered by peritoneum: </a:t>
            </a:r>
            <a:endParaRPr lang="en-US" sz="1800" dirty="0">
              <a:latin typeface="Calibri" panose="020F050202020403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Calibri" panose="020F0502020204030204"/>
              </a:rPr>
              <a:t>duodenum</a:t>
            </a:r>
            <a:r>
              <a:rPr lang="en-US" sz="1800" dirty="0">
                <a:latin typeface="Calibri" panose="020F0502020204030204"/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Calibri" panose="020F0502020204030204"/>
              </a:rPr>
              <a:t>pancreas</a:t>
            </a:r>
            <a:r>
              <a:rPr lang="en-US" sz="1800" dirty="0">
                <a:latin typeface="Calibri" panose="020F0502020204030204"/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libri" panose="020F0502020204030204"/>
              </a:rPr>
              <a:t>ascending and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libri" panose="020F0502020204030204"/>
              </a:rPr>
              <a:t>descending colon.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6D882-8E8E-4083-BA54-7807E6F1BF7F}"/>
              </a:ext>
            </a:extLst>
          </p:cNvPr>
          <p:cNvSpPr/>
          <p:nvPr/>
        </p:nvSpPr>
        <p:spPr>
          <a:xfrm>
            <a:off x="5906199" y="3346895"/>
            <a:ext cx="2766726" cy="2988000"/>
          </a:xfrm>
          <a:prstGeom prst="rect">
            <a:avLst/>
          </a:prstGeom>
          <a:ln w="28575">
            <a:solidFill>
              <a:srgbClr val="EA7274"/>
            </a:solidFill>
          </a:ln>
        </p:spPr>
        <p:txBody>
          <a:bodyPr wrap="square">
            <a:spAutoFit/>
          </a:bodyPr>
          <a:lstStyle/>
          <a:p>
            <a:pPr marL="285750" lvl="0" indent="-285750">
              <a:buFont typeface="Courier New" panose="02070309020205020404" pitchFamily="49" charset="0"/>
              <a:buChar char="o"/>
              <a:defRPr/>
            </a:pPr>
            <a:r>
              <a:rPr lang="en-US" sz="1800" b="1" dirty="0">
                <a:latin typeface="Calibri" panose="020F0502020204030204"/>
              </a:rPr>
              <a:t>Primary</a:t>
            </a:r>
            <a:r>
              <a:rPr lang="en-US" sz="1800" dirty="0">
                <a:latin typeface="Calibri" panose="020F0502020204030204"/>
              </a:rPr>
              <a:t> retroperitoneal organs:  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Calibri" panose="020F0502020204030204"/>
              </a:rPr>
              <a:t>Aorta</a:t>
            </a:r>
            <a:r>
              <a:rPr lang="en-US" sz="1800" dirty="0">
                <a:latin typeface="Calibri" panose="020F0502020204030204"/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Calibri" panose="020F0502020204030204"/>
              </a:rPr>
              <a:t>Inferior vena cava</a:t>
            </a:r>
            <a:r>
              <a:rPr lang="en-US" sz="1800" dirty="0">
                <a:latin typeface="Calibri" panose="020F0502020204030204"/>
              </a:rPr>
              <a:t>, 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Calibri" panose="020F0502020204030204"/>
              </a:rPr>
              <a:t>kidneys</a:t>
            </a:r>
            <a:r>
              <a:rPr lang="en-US" sz="1800" dirty="0">
                <a:latin typeface="Calibri" panose="020F0502020204030204"/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b="1" dirty="0">
                <a:latin typeface="Calibri" panose="020F0502020204030204"/>
              </a:rPr>
              <a:t>Suprarenal glands</a:t>
            </a:r>
            <a:r>
              <a:rPr lang="en-US" sz="1800" dirty="0">
                <a:latin typeface="Calibri" panose="020F0502020204030204"/>
              </a:rPr>
              <a:t>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libri" panose="020F0502020204030204"/>
              </a:rPr>
              <a:t>urinary bladder,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libri" panose="020F0502020204030204"/>
              </a:rPr>
              <a:t>vagina, and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latin typeface="Calibri" panose="020F0502020204030204"/>
              </a:rPr>
              <a:t>rectum.</a:t>
            </a:r>
          </a:p>
        </p:txBody>
      </p:sp>
      <p:pic>
        <p:nvPicPr>
          <p:cNvPr id="22" name="Picture 2" descr="http://academic.amc.edu/martino/grossanatomy/site/Medical/Lab%20Manual/Gastrointestinal/images/secondary%20retroperitoneal.jpg">
            <a:extLst>
              <a:ext uri="{FF2B5EF4-FFF2-40B4-BE49-F238E27FC236}">
                <a16:creationId xmlns:a16="http://schemas.microsoft.com/office/drawing/2014/main" id="{1D304FAB-04C2-4AAC-BD55-D155DDB1F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798" y="5191746"/>
            <a:ext cx="1064058" cy="82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2" descr="صورة ذات صلة">
            <a:extLst>
              <a:ext uri="{FF2B5EF4-FFF2-40B4-BE49-F238E27FC236}">
                <a16:creationId xmlns:a16="http://schemas.microsoft.com/office/drawing/2014/main" id="{4034E3C2-CD1E-4CA5-A61A-046EFDEE2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6"/>
          <a:stretch>
            <a:fillRect/>
          </a:stretch>
        </p:blipFill>
        <p:spPr bwMode="auto">
          <a:xfrm>
            <a:off x="2944305" y="4017899"/>
            <a:ext cx="2753028" cy="2064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46E4DA-CF7C-4EA2-B0D7-E9A93FD14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2173" y="176454"/>
            <a:ext cx="3556314" cy="21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4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34E3-CBB2-45A8-B278-C95159CE5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75" y="232723"/>
            <a:ext cx="6049442" cy="1311965"/>
          </a:xfrm>
        </p:spPr>
        <p:txBody>
          <a:bodyPr>
            <a:noAutofit/>
          </a:bodyPr>
          <a:lstStyle/>
          <a:p>
            <a:r>
              <a:rPr lang="en-US" sz="3600" b="1" dirty="0"/>
              <a:t>Folds </a:t>
            </a:r>
            <a:r>
              <a:rPr lang="en-US" sz="3600" dirty="0"/>
              <a:t>of</a:t>
            </a:r>
            <a:r>
              <a:rPr lang="en-US" sz="3600" b="1" dirty="0"/>
              <a:t> </a:t>
            </a:r>
            <a:r>
              <a:rPr lang="en-US" sz="3600" dirty="0"/>
              <a:t>the </a:t>
            </a:r>
            <a:r>
              <a:rPr lang="en-GB" sz="3600" dirty="0"/>
              <a:t>Peritoneum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9DE5C-4E0B-49ED-9DC4-6C3DED266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075" y="1474916"/>
            <a:ext cx="4920487" cy="30227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peritoneum is divided into (types of peritoneal folds):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Omenta.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Mesenteries.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Peritoneal ligaments. </a:t>
            </a:r>
          </a:p>
          <a:p>
            <a:endParaRPr lang="en-US" sz="24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B79521-76F8-4079-925C-C5CC5BAFF6A3}"/>
              </a:ext>
            </a:extLst>
          </p:cNvPr>
          <p:cNvCxnSpPr>
            <a:cxnSpLocks/>
          </p:cNvCxnSpPr>
          <p:nvPr/>
        </p:nvCxnSpPr>
        <p:spPr>
          <a:xfrm>
            <a:off x="992396" y="2578420"/>
            <a:ext cx="1008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EC4A2D-230F-4C62-94DB-3027B7D063B1}"/>
              </a:ext>
            </a:extLst>
          </p:cNvPr>
          <p:cNvCxnSpPr>
            <a:cxnSpLocks/>
          </p:cNvCxnSpPr>
          <p:nvPr/>
        </p:nvCxnSpPr>
        <p:spPr>
          <a:xfrm>
            <a:off x="1002334" y="3031625"/>
            <a:ext cx="151200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63A26E-2C84-4855-9E2D-E3E4444BFE48}"/>
              </a:ext>
            </a:extLst>
          </p:cNvPr>
          <p:cNvCxnSpPr>
            <a:cxnSpLocks/>
          </p:cNvCxnSpPr>
          <p:nvPr/>
        </p:nvCxnSpPr>
        <p:spPr>
          <a:xfrm>
            <a:off x="972517" y="3522795"/>
            <a:ext cx="255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8F74040-D3C2-4049-9CEE-237E2818BD92}"/>
              </a:ext>
            </a:extLst>
          </p:cNvPr>
          <p:cNvGrpSpPr/>
          <p:nvPr/>
        </p:nvGrpSpPr>
        <p:grpSpPr>
          <a:xfrm>
            <a:off x="5825933" y="337984"/>
            <a:ext cx="6301226" cy="5983303"/>
            <a:chOff x="5573348" y="345572"/>
            <a:chExt cx="6301226" cy="61820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89E628-344B-45B7-9886-243BAA48A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73348" y="345572"/>
              <a:ext cx="5634776" cy="618203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6EA0F9-6932-40B0-855C-3E4465D54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90736" y="3436588"/>
              <a:ext cx="3483838" cy="30834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1646CA5-3227-4456-8F7F-9B54044F22E1}"/>
                </a:ext>
              </a:extLst>
            </p:cNvPr>
            <p:cNvSpPr/>
            <p:nvPr/>
          </p:nvSpPr>
          <p:spPr>
            <a:xfrm>
              <a:off x="7160559" y="1734671"/>
              <a:ext cx="517712" cy="289111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5216004-C70E-4BF6-AB03-5A0BA8912DE5}"/>
                </a:ext>
              </a:extLst>
            </p:cNvPr>
            <p:cNvSpPr/>
            <p:nvPr/>
          </p:nvSpPr>
          <p:spPr>
            <a:xfrm>
              <a:off x="10670989" y="770031"/>
              <a:ext cx="517712" cy="289111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918B36-820E-4AC5-A477-E79F4A5663E8}"/>
                </a:ext>
              </a:extLst>
            </p:cNvPr>
            <p:cNvSpPr/>
            <p:nvPr/>
          </p:nvSpPr>
          <p:spPr>
            <a:xfrm>
              <a:off x="7160559" y="4588436"/>
              <a:ext cx="614829" cy="245783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accent1"/>
                  </a:solidFill>
                </a:ln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1240E1-047E-4AF9-B840-38E4D6A7B868}"/>
                </a:ext>
              </a:extLst>
            </p:cNvPr>
            <p:cNvSpPr/>
            <p:nvPr/>
          </p:nvSpPr>
          <p:spPr>
            <a:xfrm>
              <a:off x="10592776" y="4394794"/>
              <a:ext cx="1281798" cy="289111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accent1"/>
                  </a:solidFill>
                </a:ln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54575D2-E602-4AE3-B955-4CE85FDF70B1}"/>
              </a:ext>
            </a:extLst>
          </p:cNvPr>
          <p:cNvGrpSpPr/>
          <p:nvPr/>
        </p:nvGrpSpPr>
        <p:grpSpPr>
          <a:xfrm>
            <a:off x="543614" y="4604815"/>
            <a:ext cx="4717408" cy="1317625"/>
            <a:chOff x="343561" y="3777940"/>
            <a:chExt cx="4717408" cy="155467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92A7744-F15E-4EED-99FB-D04A97A5BF5D}"/>
                </a:ext>
              </a:extLst>
            </p:cNvPr>
            <p:cNvSpPr/>
            <p:nvPr/>
          </p:nvSpPr>
          <p:spPr>
            <a:xfrm>
              <a:off x="343561" y="3777940"/>
              <a:ext cx="4717408" cy="1548000"/>
            </a:xfrm>
            <a:prstGeom prst="rect">
              <a:avLst/>
            </a:prstGeom>
            <a:ln w="28575">
              <a:solidFill>
                <a:srgbClr val="ECB2D9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+mn-lt"/>
                </a:rPr>
                <a:t>The peritoneal ligaments, omenta, and mesenteries permit </a:t>
              </a:r>
              <a:r>
                <a:rPr lang="en-US" sz="2000" b="1" dirty="0">
                  <a:latin typeface="+mn-lt"/>
                </a:rPr>
                <a:t>blood</a:t>
              </a:r>
              <a:r>
                <a:rPr lang="en-US" sz="2000" dirty="0">
                  <a:latin typeface="+mn-lt"/>
                </a:rPr>
                <a:t>, </a:t>
              </a:r>
              <a:r>
                <a:rPr lang="en-US" sz="2000" b="1" dirty="0">
                  <a:latin typeface="+mn-lt"/>
                </a:rPr>
                <a:t>lymph vessels</a:t>
              </a:r>
              <a:r>
                <a:rPr lang="en-US" sz="2000" dirty="0">
                  <a:latin typeface="+mn-lt"/>
                </a:rPr>
                <a:t>, and </a:t>
              </a:r>
              <a:r>
                <a:rPr lang="en-US" sz="2000" b="1" dirty="0">
                  <a:latin typeface="+mn-lt"/>
                </a:rPr>
                <a:t>nerves</a:t>
              </a:r>
              <a:r>
                <a:rPr lang="en-US" sz="2000" dirty="0">
                  <a:latin typeface="+mn-lt"/>
                </a:rPr>
                <a:t> to reach the viscera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7E5BDE-6885-47F1-907E-3292E674D9FE}"/>
                </a:ext>
              </a:extLst>
            </p:cNvPr>
            <p:cNvSpPr txBox="1"/>
            <p:nvPr/>
          </p:nvSpPr>
          <p:spPr>
            <a:xfrm>
              <a:off x="2891017" y="4934177"/>
              <a:ext cx="2169952" cy="398441"/>
            </a:xfrm>
            <a:prstGeom prst="rect">
              <a:avLst/>
            </a:prstGeom>
            <a:noFill/>
            <a:ln w="28575">
              <a:solidFill>
                <a:srgbClr val="ECB2D9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i="1" dirty="0">
                  <a:latin typeface="+mn-lt"/>
                </a:rPr>
                <a:t>Only on the girls’ slides</a:t>
              </a:r>
              <a:endParaRPr lang="en-GB" sz="1600" i="1" dirty="0">
                <a:latin typeface="+mn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418E2A-AED7-4716-AF65-9021F6B2DF67}"/>
              </a:ext>
            </a:extLst>
          </p:cNvPr>
          <p:cNvGrpSpPr/>
          <p:nvPr/>
        </p:nvGrpSpPr>
        <p:grpSpPr>
          <a:xfrm>
            <a:off x="4517961" y="3488635"/>
            <a:ext cx="682625" cy="734036"/>
            <a:chOff x="6597319" y="353560"/>
            <a:chExt cx="682625" cy="734036"/>
          </a:xfrm>
        </p:grpSpPr>
        <p:pic>
          <p:nvPicPr>
            <p:cNvPr id="22" name="Picture 21" descr="Image result for youtube">
              <a:hlinkClick r:id="rId4"/>
              <a:extLst>
                <a:ext uri="{FF2B5EF4-FFF2-40B4-BE49-F238E27FC236}">
                  <a16:creationId xmlns:a16="http://schemas.microsoft.com/office/drawing/2014/main" id="{5FAA0251-4A60-4F74-9F53-7B598E783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FD11A626-BC34-4355-9185-97F67778DC1E}"/>
                </a:ext>
              </a:extLst>
            </p:cNvPr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08:27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0666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41ED2-8629-44A9-B158-3F74812C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98" y="301177"/>
            <a:ext cx="3852458" cy="879095"/>
          </a:xfrm>
        </p:spPr>
        <p:txBody>
          <a:bodyPr>
            <a:normAutofit/>
          </a:bodyPr>
          <a:lstStyle/>
          <a:p>
            <a:r>
              <a:rPr lang="en-GB" sz="3600" b="1" dirty="0"/>
              <a:t>1. </a:t>
            </a:r>
            <a:r>
              <a:rPr lang="en-US" sz="3600" b="1" dirty="0" err="1"/>
              <a:t>Omenta</a:t>
            </a:r>
            <a:r>
              <a:rPr lang="en-US" sz="36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028D-6AA9-4BC3-B4F6-497D18E6A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084" y="1202936"/>
            <a:ext cx="11210542" cy="414964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Two layered fold of peritoneum connecting the stomach to another viscus.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The </a:t>
            </a:r>
            <a:r>
              <a:rPr lang="en-US" sz="2400" b="1" dirty="0"/>
              <a:t>lesser omentum </a:t>
            </a:r>
            <a:r>
              <a:rPr lang="en-US" sz="2400" dirty="0"/>
              <a:t>attaches the lesser curve of the stomach to the liver.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dirty="0"/>
              <a:t>The </a:t>
            </a:r>
            <a:r>
              <a:rPr lang="en-US" sz="2400" b="1" dirty="0"/>
              <a:t>greater omentum </a:t>
            </a:r>
            <a:r>
              <a:rPr lang="en-US" sz="2400" dirty="0"/>
              <a:t>connects the greater curve of the stomach to the transverse colon.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99AE28-AEA2-4ECE-BC26-1C87AC38455D}"/>
              </a:ext>
            </a:extLst>
          </p:cNvPr>
          <p:cNvCxnSpPr>
            <a:cxnSpLocks/>
          </p:cNvCxnSpPr>
          <p:nvPr/>
        </p:nvCxnSpPr>
        <p:spPr>
          <a:xfrm flipV="1">
            <a:off x="1430927" y="1976838"/>
            <a:ext cx="2052000" cy="8337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3870A8-E98B-4FD2-9374-08221040771C}"/>
              </a:ext>
            </a:extLst>
          </p:cNvPr>
          <p:cNvCxnSpPr>
            <a:cxnSpLocks/>
          </p:cNvCxnSpPr>
          <p:nvPr/>
        </p:nvCxnSpPr>
        <p:spPr>
          <a:xfrm>
            <a:off x="1448565" y="2488999"/>
            <a:ext cx="2232000" cy="260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5E04A1F-AC61-43EC-BB31-5744E7D508A2}"/>
              </a:ext>
            </a:extLst>
          </p:cNvPr>
          <p:cNvGrpSpPr/>
          <p:nvPr/>
        </p:nvGrpSpPr>
        <p:grpSpPr>
          <a:xfrm>
            <a:off x="8175900" y="2898947"/>
            <a:ext cx="3409016" cy="3657876"/>
            <a:chOff x="10140960" y="-2033947"/>
            <a:chExt cx="3718112" cy="56008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59FDB7B-F10A-45A9-B727-299BD58E4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899"/>
            <a:stretch/>
          </p:blipFill>
          <p:spPr>
            <a:xfrm>
              <a:off x="10140960" y="-1598099"/>
              <a:ext cx="3718112" cy="470799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1B94008-9C8C-4801-BCB3-69CECF344B0C}"/>
                </a:ext>
              </a:extLst>
            </p:cNvPr>
            <p:cNvSpPr/>
            <p:nvPr/>
          </p:nvSpPr>
          <p:spPr>
            <a:xfrm>
              <a:off x="11719111" y="-2033947"/>
              <a:ext cx="1515705" cy="267989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Lesser omentum</a:t>
              </a:r>
              <a:endParaRPr lang="en-US" sz="1200" dirty="0">
                <a:ln>
                  <a:solidFill>
                    <a:schemeClr val="accent1"/>
                  </a:solidFill>
                </a:ln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115F422-B71F-4527-AFF0-9655E1E8AC9C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12000016" y="-1765958"/>
              <a:ext cx="476948" cy="153605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A0DEE2-7A49-4E2C-B61A-5FC5B466556F}"/>
                </a:ext>
              </a:extLst>
            </p:cNvPr>
            <p:cNvSpPr/>
            <p:nvPr/>
          </p:nvSpPr>
          <p:spPr>
            <a:xfrm>
              <a:off x="10258983" y="3277757"/>
              <a:ext cx="1460127" cy="289112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Greater omentum</a:t>
              </a:r>
              <a:endParaRPr lang="en-US" sz="1200" dirty="0">
                <a:ln>
                  <a:solidFill>
                    <a:schemeClr val="accent1"/>
                  </a:solidFill>
                </a:ln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605AD90-A4D5-4389-BAB8-564EDD0508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02617" y="1224819"/>
              <a:ext cx="1044900" cy="2031816"/>
            </a:xfrm>
            <a:prstGeom prst="straightConnector1">
              <a:avLst/>
            </a:prstGeom>
            <a:ln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420DB75E-6BDC-4B18-A33D-BD4CF025D17A}"/>
              </a:ext>
            </a:extLst>
          </p:cNvPr>
          <p:cNvSpPr/>
          <p:nvPr/>
        </p:nvSpPr>
        <p:spPr>
          <a:xfrm>
            <a:off x="1867740" y="2498837"/>
            <a:ext cx="2781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Greater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omentum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= </a:t>
            </a:r>
            <a:r>
              <a:rPr lang="en-GB" sz="20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كرشة</a:t>
            </a:r>
            <a:endParaRPr lang="en-US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1088A07-485C-4487-9F89-7B458BE5720A}"/>
              </a:ext>
            </a:extLst>
          </p:cNvPr>
          <p:cNvCxnSpPr>
            <a:cxnSpLocks/>
          </p:cNvCxnSpPr>
          <p:nvPr/>
        </p:nvCxnSpPr>
        <p:spPr>
          <a:xfrm>
            <a:off x="5176770" y="1985175"/>
            <a:ext cx="3420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A6E1C13-F23E-4BAE-B409-FADE648F95CE}"/>
              </a:ext>
            </a:extLst>
          </p:cNvPr>
          <p:cNvCxnSpPr>
            <a:cxnSpLocks/>
          </p:cNvCxnSpPr>
          <p:nvPr/>
        </p:nvCxnSpPr>
        <p:spPr>
          <a:xfrm>
            <a:off x="9439838" y="1975236"/>
            <a:ext cx="576000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173853B-B139-45A6-BBAB-DB6AA97EEDA3}"/>
              </a:ext>
            </a:extLst>
          </p:cNvPr>
          <p:cNvCxnSpPr>
            <a:cxnSpLocks/>
          </p:cNvCxnSpPr>
          <p:nvPr/>
        </p:nvCxnSpPr>
        <p:spPr>
          <a:xfrm>
            <a:off x="5414944" y="2487901"/>
            <a:ext cx="35640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3953BF-B9BD-451C-8898-47318E7854D6}"/>
              </a:ext>
            </a:extLst>
          </p:cNvPr>
          <p:cNvGrpSpPr/>
          <p:nvPr/>
        </p:nvGrpSpPr>
        <p:grpSpPr>
          <a:xfrm>
            <a:off x="431800" y="3152082"/>
            <a:ext cx="3474691" cy="3404741"/>
            <a:chOff x="431800" y="3152082"/>
            <a:chExt cx="3474691" cy="3404741"/>
          </a:xfrm>
        </p:grpSpPr>
        <p:pic>
          <p:nvPicPr>
            <p:cNvPr id="5124" name="Picture 4" descr="https://pbs.twimg.com/media/B24ilU7CcAAISoB.png">
              <a:extLst>
                <a:ext uri="{FF2B5EF4-FFF2-40B4-BE49-F238E27FC236}">
                  <a16:creationId xmlns:a16="http://schemas.microsoft.com/office/drawing/2014/main" id="{6E144C9D-600C-448F-813F-9545136CD1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98" y="3152082"/>
              <a:ext cx="3375793" cy="3404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E3A7F9F-7158-41F1-A33E-815FBDD3E8CB}"/>
                </a:ext>
              </a:extLst>
            </p:cNvPr>
            <p:cNvSpPr/>
            <p:nvPr/>
          </p:nvSpPr>
          <p:spPr>
            <a:xfrm>
              <a:off x="3186421" y="5861249"/>
              <a:ext cx="5693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2884D1A-BA54-4E74-A6D5-C3691165492D}"/>
                </a:ext>
              </a:extLst>
            </p:cNvPr>
            <p:cNvCxnSpPr>
              <a:cxnSpLocks/>
            </p:cNvCxnSpPr>
            <p:nvPr/>
          </p:nvCxnSpPr>
          <p:spPr>
            <a:xfrm>
              <a:off x="1000828" y="3851275"/>
              <a:ext cx="1130656" cy="3335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6E9AD77-FC7D-4E5F-A0FF-F3A46013ABC8}"/>
                </a:ext>
              </a:extLst>
            </p:cNvPr>
            <p:cNvCxnSpPr>
              <a:cxnSpLocks/>
            </p:cNvCxnSpPr>
            <p:nvPr/>
          </p:nvCxnSpPr>
          <p:spPr>
            <a:xfrm>
              <a:off x="1085344" y="3575565"/>
              <a:ext cx="916231" cy="0"/>
            </a:xfrm>
            <a:prstGeom prst="straightConnector1">
              <a:avLst/>
            </a:prstGeom>
            <a:ln w="5715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7118D9D-08C7-4DA9-8414-C496FECE24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1800" y="4504058"/>
              <a:ext cx="1305940" cy="47552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E6C7032-719F-46EE-9ECA-51723CF89B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000" y="4691464"/>
              <a:ext cx="731575" cy="7021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4DF063-85E0-435A-B360-8F3B6BCA6B07}"/>
              </a:ext>
            </a:extLst>
          </p:cNvPr>
          <p:cNvCxnSpPr>
            <a:cxnSpLocks/>
          </p:cNvCxnSpPr>
          <p:nvPr/>
        </p:nvCxnSpPr>
        <p:spPr>
          <a:xfrm>
            <a:off x="9880408" y="2438023"/>
            <a:ext cx="126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F63914-4AB8-4955-9433-A22B63CA84D4}"/>
              </a:ext>
            </a:extLst>
          </p:cNvPr>
          <p:cNvCxnSpPr>
            <a:cxnSpLocks/>
          </p:cNvCxnSpPr>
          <p:nvPr/>
        </p:nvCxnSpPr>
        <p:spPr>
          <a:xfrm>
            <a:off x="933193" y="2756810"/>
            <a:ext cx="68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51C494C-4386-41CC-A438-16F8C662792D}"/>
              </a:ext>
            </a:extLst>
          </p:cNvPr>
          <p:cNvGrpSpPr/>
          <p:nvPr/>
        </p:nvGrpSpPr>
        <p:grpSpPr>
          <a:xfrm>
            <a:off x="4355331" y="2986458"/>
            <a:ext cx="3596294" cy="3477379"/>
            <a:chOff x="4355331" y="2986458"/>
            <a:chExt cx="3596294" cy="3477379"/>
          </a:xfrm>
        </p:grpSpPr>
        <p:pic>
          <p:nvPicPr>
            <p:cNvPr id="5126" name="Picture 6" descr="https://i.pinimg.com/originals/53/c1/bc/53c1bc561c197e31816be8135276a9b0.png">
              <a:extLst>
                <a:ext uri="{FF2B5EF4-FFF2-40B4-BE49-F238E27FC236}">
                  <a16:creationId xmlns:a16="http://schemas.microsoft.com/office/drawing/2014/main" id="{6BC4150D-795A-4E07-B3B2-CA0BC89BD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331" y="3277757"/>
              <a:ext cx="3479939" cy="318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3194659-2CA2-4BAB-A6D8-ADA9AFCDF3A4}"/>
                </a:ext>
              </a:extLst>
            </p:cNvPr>
            <p:cNvSpPr/>
            <p:nvPr/>
          </p:nvSpPr>
          <p:spPr>
            <a:xfrm>
              <a:off x="6514944" y="6015137"/>
              <a:ext cx="5693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EF05EC1-DDEB-4D65-92F7-4A76ECE39D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3183598"/>
              <a:ext cx="762000" cy="1129985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AE79094-DEE3-478A-AADA-DB7173E29640}"/>
                </a:ext>
              </a:extLst>
            </p:cNvPr>
            <p:cNvCxnSpPr>
              <a:cxnSpLocks/>
            </p:cNvCxnSpPr>
            <p:nvPr/>
          </p:nvCxnSpPr>
          <p:spPr>
            <a:xfrm>
              <a:off x="5586224" y="2986458"/>
              <a:ext cx="152730" cy="842419"/>
            </a:xfrm>
            <a:prstGeom prst="straightConnector1">
              <a:avLst/>
            </a:prstGeom>
            <a:ln w="57150">
              <a:solidFill>
                <a:srgbClr val="FF66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2E96BFD-061D-4F96-AA3D-7F6AA63D9A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12355" y="5178248"/>
              <a:ext cx="863961" cy="78551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5BA92F2-419B-4DAA-AA3A-A87C38BE6B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8711" y="4407742"/>
              <a:ext cx="1622914" cy="312590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53241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728" y="123676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1. </a:t>
            </a:r>
            <a:r>
              <a:rPr lang="en-US" sz="3600" dirty="0" err="1"/>
              <a:t>Omenta</a:t>
            </a:r>
            <a:r>
              <a:rPr lang="en-US" sz="3600" dirty="0"/>
              <a:t> </a:t>
            </a:r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200" b="1" dirty="0">
                <a:cs typeface="Times New Roman" pitchFamily="18" charset="0"/>
              </a:rPr>
              <a:t>Lesser omentum </a:t>
            </a:r>
            <a:endParaRPr lang="en-US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629728" y="1377130"/>
            <a:ext cx="6713656" cy="271778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Extends between the </a:t>
            </a:r>
            <a:r>
              <a:rPr lang="en-US" alt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liver</a:t>
            </a: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 and the </a:t>
            </a:r>
            <a:r>
              <a:rPr lang="en-US" alt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lesser curvature of the stomach </a:t>
            </a: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+ 1</a:t>
            </a:r>
            <a:r>
              <a:rPr lang="en-US" altLang="en-US" sz="19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st</a:t>
            </a: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 part of the duodenum.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It is continuous with the two layers of peritoneum which cover  the stomach and 1</a:t>
            </a:r>
            <a:r>
              <a:rPr lang="en-US" altLang="en-US" sz="1900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st</a:t>
            </a: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 part of the duodenum.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Ascend as a double fold to the </a:t>
            </a:r>
            <a:r>
              <a:rPr lang="en-US" altLang="en-US" sz="1900" u="sng" dirty="0">
                <a:solidFill>
                  <a:schemeClr val="tx1"/>
                </a:solidFill>
                <a:cs typeface="Times New Roman" panose="02020603050405020304" pitchFamily="18" charset="0"/>
              </a:rPr>
              <a:t>porta hepatis of the liver,</a:t>
            </a: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 and </a:t>
            </a:r>
            <a:r>
              <a:rPr lang="en-US" altLang="en-US" sz="1900" u="sng" dirty="0">
                <a:solidFill>
                  <a:schemeClr val="tx1"/>
                </a:solidFill>
                <a:cs typeface="Times New Roman" panose="02020603050405020304" pitchFamily="18" charset="0"/>
              </a:rPr>
              <a:t>fissure for ligamentum venosum.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To the left of porta hepatis it is carried to the </a:t>
            </a:r>
            <a:r>
              <a:rPr lang="en-US" alt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diaphragm</a:t>
            </a: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Its right border is a </a:t>
            </a:r>
            <a:r>
              <a:rPr lang="en-US" altLang="en-US" sz="1900" dirty="0">
                <a:solidFill>
                  <a:srgbClr val="FF0000"/>
                </a:solidFill>
                <a:cs typeface="Times New Roman" panose="02020603050405020304" pitchFamily="18" charset="0"/>
              </a:rPr>
              <a:t>free margin</a:t>
            </a:r>
            <a:r>
              <a:rPr lang="en-US" altLang="en-US" sz="1900" dirty="0">
                <a:solidFill>
                  <a:schemeClr val="tx1"/>
                </a:solidFill>
                <a:cs typeface="Times New Roman" panose="02020603050405020304" pitchFamily="18" charset="0"/>
              </a:rPr>
              <a:t>; constitutes the anterior boundary of the epiploic foramen.</a:t>
            </a:r>
          </a:p>
        </p:txBody>
      </p:sp>
      <p:pic>
        <p:nvPicPr>
          <p:cNvPr id="6" name="Picture 5" descr="FD8C72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4" t="51497" r="5264" b="5608"/>
          <a:stretch>
            <a:fillRect/>
          </a:stretch>
        </p:blipFill>
        <p:spPr bwMode="auto">
          <a:xfrm>
            <a:off x="7766315" y="365124"/>
            <a:ext cx="3801944" cy="190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4BD49B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8" t="14746" r="14723" b="60858"/>
          <a:stretch>
            <a:fillRect/>
          </a:stretch>
        </p:blipFill>
        <p:spPr bwMode="auto">
          <a:xfrm>
            <a:off x="7766315" y="2268747"/>
            <a:ext cx="3801944" cy="190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14" y="4287329"/>
            <a:ext cx="3801945" cy="2363637"/>
          </a:xfrm>
          <a:prstGeom prst="rect">
            <a:avLst/>
          </a:prstGeom>
        </p:spPr>
      </p:pic>
      <p:graphicFrame>
        <p:nvGraphicFramePr>
          <p:cNvPr id="24" name="Diagram 23"/>
          <p:cNvGraphicFramePr/>
          <p:nvPr>
            <p:extLst>
              <p:ext uri="{D42A27DB-BD31-4B8C-83A1-F6EECF244321}">
                <p14:modId xmlns:p14="http://schemas.microsoft.com/office/powerpoint/2010/main" val="3125480680"/>
              </p:ext>
            </p:extLst>
          </p:nvPr>
        </p:nvGraphicFramePr>
        <p:xfrm>
          <a:off x="396814" y="4232755"/>
          <a:ext cx="7090913" cy="24182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766314" y="4459856"/>
            <a:ext cx="828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EXTRA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F43178-D825-445B-A6B2-4C6B1F3D4672}"/>
              </a:ext>
            </a:extLst>
          </p:cNvPr>
          <p:cNvSpPr/>
          <p:nvPr/>
        </p:nvSpPr>
        <p:spPr>
          <a:xfrm>
            <a:off x="1352470" y="4659911"/>
            <a:ext cx="10266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zh-CN" sz="1600" kern="1200" dirty="0">
                <a:solidFill>
                  <a:srgbClr val="C00000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 pitchFamily="34" charset="0"/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163925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053" descr="17767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85"/>
          <a:stretch>
            <a:fillRect/>
          </a:stretch>
        </p:blipFill>
        <p:spPr>
          <a:xfrm>
            <a:off x="344247" y="1604424"/>
            <a:ext cx="5519865" cy="4573857"/>
          </a:xfrm>
        </p:spPr>
      </p:pic>
      <p:pic>
        <p:nvPicPr>
          <p:cNvPr id="8" name="Content Placeholder 4" descr="22-06ab_Mesenteries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5" t="17320" r="3535" b="16013"/>
          <a:stretch>
            <a:fillRect/>
          </a:stretch>
        </p:blipFill>
        <p:spPr>
          <a:xfrm>
            <a:off x="5941750" y="1794294"/>
            <a:ext cx="6000181" cy="4383987"/>
          </a:xfrm>
          <a:prstGeom prst="rect">
            <a:avLst/>
          </a:prstGeom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528868" y="2438191"/>
            <a:ext cx="1335244" cy="552181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655947" y="2990372"/>
            <a:ext cx="994356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421885" y="2837178"/>
            <a:ext cx="994356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8319298" y="2837178"/>
            <a:ext cx="994356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51BF93-A246-4EC9-92BD-B05C5D907FEA}"/>
              </a:ext>
            </a:extLst>
          </p:cNvPr>
          <p:cNvSpPr txBox="1"/>
          <p:nvPr/>
        </p:nvSpPr>
        <p:spPr>
          <a:xfrm>
            <a:off x="8200028" y="510442"/>
            <a:ext cx="3672000" cy="33855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+mn-lt"/>
              </a:rPr>
              <a:t>These </a:t>
            </a:r>
            <a:r>
              <a:rPr lang="en-US" sz="1600" b="1" i="1" dirty="0">
                <a:latin typeface="+mn-lt"/>
              </a:rPr>
              <a:t>Pictures</a:t>
            </a:r>
            <a:r>
              <a:rPr lang="en-US" sz="1600" i="1" dirty="0">
                <a:latin typeface="+mn-lt"/>
              </a:rPr>
              <a:t> are only on the boys’ slides</a:t>
            </a:r>
            <a:endParaRPr lang="en-GB" sz="1600" i="1" dirty="0">
              <a:latin typeface="+mn-lt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C7A0B5A-2F99-4631-A7A6-840279A7C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47" y="45386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1. </a:t>
            </a:r>
            <a:r>
              <a:rPr lang="en-US" sz="3600" dirty="0" err="1"/>
              <a:t>Omenta</a:t>
            </a:r>
            <a:r>
              <a:rPr lang="en-US" sz="3600" dirty="0"/>
              <a:t> </a:t>
            </a:r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200" b="1" dirty="0">
                <a:cs typeface="Times New Roman" pitchFamily="18" charset="0"/>
              </a:rPr>
              <a:t>Lesser omentum 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9509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287981"/>
              </p:ext>
            </p:extLst>
          </p:nvPr>
        </p:nvGraphicFramePr>
        <p:xfrm>
          <a:off x="905256" y="1409367"/>
          <a:ext cx="10575543" cy="509672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2182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4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58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260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2800" b="0" kern="1200" dirty="0">
                          <a:ln w="0"/>
                          <a:effectLst/>
                          <a:sym typeface="Arial"/>
                        </a:rPr>
                        <a:t>Greater </a:t>
                      </a:r>
                      <a:r>
                        <a:rPr lang="en-US" sz="2800" b="0" kern="1200" dirty="0" err="1">
                          <a:ln w="0"/>
                          <a:effectLst/>
                          <a:sym typeface="Arial"/>
                        </a:rPr>
                        <a:t>Omentum</a:t>
                      </a:r>
                      <a:endParaRPr lang="en-US" sz="2800" b="0" kern="1200" dirty="0">
                        <a:ln w="0"/>
                        <a:solidFill>
                          <a:schemeClr val="bg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194"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dirty="0"/>
                        <a:t>connect</a:t>
                      </a:r>
                      <a:endParaRPr lang="en-US" b="1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800" u="none" dirty="0"/>
                        <a:t>the greater curve of the stomach to the transverse colon.</a:t>
                      </a:r>
                      <a:endParaRPr lang="en-US" altLang="en-US" sz="1800" b="0" u="none" dirty="0">
                        <a:solidFill>
                          <a:schemeClr val="tx1"/>
                        </a:solidFill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0886"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600" dirty="0"/>
                        <a:t>Description and course</a:t>
                      </a:r>
                      <a:endParaRPr lang="en-US" sz="1600" b="1" i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85750" indent="-285750" algn="l" rtl="0" eaLnBrk="1" hangingPunct="1">
                        <a:buFont typeface="Arial" charset="0"/>
                        <a:buChar char="•"/>
                      </a:pPr>
                      <a:r>
                        <a:rPr lang="en-US" altLang="en-US" sz="1600" u="none" dirty="0"/>
                        <a:t>The </a:t>
                      </a:r>
                      <a:r>
                        <a:rPr lang="en-US" altLang="en-US" sz="1600" b="1" u="none" dirty="0"/>
                        <a:t>largest</a:t>
                      </a:r>
                      <a:r>
                        <a:rPr lang="en-US" altLang="en-US" sz="1600" u="none" dirty="0"/>
                        <a:t> peritoneal fold.</a:t>
                      </a:r>
                    </a:p>
                    <a:p>
                      <a:pPr marL="285750" indent="-285750" algn="l" rtl="0" eaLnBrk="1" hangingPunct="1">
                        <a:buFont typeface="Arial" charset="0"/>
                        <a:buChar char="•"/>
                      </a:pPr>
                      <a:r>
                        <a:rPr lang="en-US" altLang="en-US" sz="1600" u="none" dirty="0"/>
                        <a:t>cribriform appearance.</a:t>
                      </a:r>
                    </a:p>
                    <a:p>
                      <a:pPr marL="285750" indent="-285750" algn="l" rtl="0" eaLnBrk="1" hangingPunct="1">
                        <a:buFont typeface="Arial" charset="0"/>
                        <a:buChar char="•"/>
                      </a:pPr>
                      <a:r>
                        <a:rPr lang="en-US" altLang="en-US" sz="1600" u="none" dirty="0"/>
                        <a:t>contains some adipose tissue. </a:t>
                      </a:r>
                    </a:p>
                    <a:p>
                      <a:pPr marL="285750" indent="-285750" algn="l" rtl="0" eaLnBrk="1" hangingPunct="1">
                        <a:buFont typeface="Arial" charset="0"/>
                        <a:buChar char="•"/>
                      </a:pPr>
                      <a:r>
                        <a:rPr lang="en-US" altLang="en-US" sz="1600" u="none" dirty="0"/>
                        <a:t>It consists of a </a:t>
                      </a:r>
                      <a:r>
                        <a:rPr lang="en-US" altLang="en-US" sz="1600" b="0" u="sng" dirty="0"/>
                        <a:t>double sheet</a:t>
                      </a:r>
                      <a:r>
                        <a:rPr lang="en-US" altLang="en-US" sz="1600" b="0" u="none" dirty="0"/>
                        <a:t> of peritoneum</a:t>
                      </a:r>
                      <a:r>
                        <a:rPr lang="en-US" altLang="en-US" sz="1600" u="none" dirty="0"/>
                        <a:t>, </a:t>
                      </a:r>
                      <a:r>
                        <a:rPr lang="en-US" altLang="en-US" sz="1600" u="sng" dirty="0"/>
                        <a:t>folded on itself</a:t>
                      </a:r>
                      <a:r>
                        <a:rPr lang="en-US" altLang="en-US" sz="1600" u="none" dirty="0"/>
                        <a:t> so that it is made up of </a:t>
                      </a:r>
                      <a:r>
                        <a:rPr lang="en-US" altLang="en-US" sz="1600" b="1" u="none" dirty="0"/>
                        <a:t>four layers</a:t>
                      </a:r>
                      <a:r>
                        <a:rPr lang="en-US" altLang="en-US" sz="1600" u="none" dirty="0"/>
                        <a:t> (anterior 2 layers + posterior 2 layers). </a:t>
                      </a:r>
                    </a:p>
                    <a:p>
                      <a:pPr marL="285750" indent="-285750" algn="l" rtl="0" eaLnBrk="1" hangingPunct="1">
                        <a:buFont typeface="Arial" charset="0"/>
                        <a:buChar char="•"/>
                      </a:pPr>
                      <a:r>
                        <a:rPr lang="en-US" altLang="en-US" sz="1600" u="none" dirty="0"/>
                        <a:t>The two layers which descend from the greater curve of the stomach and commencement of the duodenum, pass downward in front of the small intestines, then </a:t>
                      </a:r>
                      <a:r>
                        <a:rPr lang="en-US" altLang="en-US" sz="1600" b="1" u="none" dirty="0"/>
                        <a:t>turn upon themselves</a:t>
                      </a:r>
                      <a:r>
                        <a:rPr lang="en-US" altLang="en-US" sz="1600" u="none" dirty="0"/>
                        <a:t>, and ascend to the transverse colon, where they separate and enclose it. </a:t>
                      </a:r>
                      <a:endParaRPr lang="en-US" altLang="en-US" sz="1600" b="0" u="none" dirty="0"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111">
                <a:tc rowSpan="2"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dirty="0"/>
                        <a:t>borders</a:t>
                      </a:r>
                      <a:endParaRPr lang="en-US" b="1" i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Right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Left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0277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/>
                        <a:t>continuous with the </a:t>
                      </a:r>
                      <a:r>
                        <a:rPr lang="en-US" altLang="en-US" sz="1600" b="1" dirty="0" err="1"/>
                        <a:t>gastrosplenic</a:t>
                      </a:r>
                      <a:r>
                        <a:rPr lang="en-US" altLang="en-US" sz="1600" b="1" dirty="0"/>
                        <a:t> ligament</a:t>
                      </a:r>
                      <a:r>
                        <a:rPr lang="en-US" altLang="en-US" sz="1600" dirty="0"/>
                        <a:t>. </a:t>
                      </a:r>
                      <a:endParaRPr lang="en-US" altLang="en-US" sz="1600" dirty="0"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/>
                        <a:t>extends as far as the commencement </a:t>
                      </a:r>
                      <a:r>
                        <a:rPr lang="en-US" altLang="en-US" sz="1600" dirty="0">
                          <a:solidFill>
                            <a:schemeClr val="accent3">
                              <a:lumMod val="75000"/>
                            </a:schemeClr>
                          </a:solidFill>
                        </a:rPr>
                        <a:t>(beginning) </a:t>
                      </a:r>
                      <a:r>
                        <a:rPr lang="en-US" altLang="en-US" sz="1600" dirty="0"/>
                        <a:t>of the duodenum.</a:t>
                      </a:r>
                      <a:endParaRPr lang="en-US" altLang="en-US" sz="1600" dirty="0">
                        <a:latin typeface="+mj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355">
                <a:tc>
                  <a:txBody>
                    <a:bodyPr/>
                    <a:lstStyle/>
                    <a:p>
                      <a:pPr marL="0" indent="0" algn="ctr">
                        <a:buFont typeface="Arial" charset="0"/>
                        <a:buNone/>
                      </a:pPr>
                      <a:r>
                        <a:rPr lang="en-US" sz="1600" dirty="0"/>
                        <a:t>Content between</a:t>
                      </a:r>
                      <a:r>
                        <a:rPr lang="en-US" sz="1600" baseline="0" dirty="0"/>
                        <a:t> the 2 layers.</a:t>
                      </a:r>
                      <a:endParaRPr lang="en-US" sz="1600" b="1" i="1" dirty="0">
                        <a:latin typeface="+mn-lt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/>
                        <a:t>the </a:t>
                      </a:r>
                      <a:r>
                        <a:rPr lang="en-US" altLang="en-US" sz="1600" b="1" dirty="0"/>
                        <a:t>anastomosis</a:t>
                      </a:r>
                      <a:r>
                        <a:rPr lang="en-US" altLang="en-US" sz="1600" dirty="0"/>
                        <a:t> between the right and left gastroepiploic vessels.</a:t>
                      </a:r>
                    </a:p>
                    <a:p>
                      <a:endParaRPr lang="en-US" sz="16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87E08D27-3A63-4607-9F05-B554431F6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240" y="123676"/>
            <a:ext cx="10076688" cy="1325563"/>
          </a:xfrm>
        </p:spPr>
        <p:txBody>
          <a:bodyPr>
            <a:normAutofit/>
          </a:bodyPr>
          <a:lstStyle/>
          <a:p>
            <a:r>
              <a:rPr lang="en-GB" sz="3600" dirty="0"/>
              <a:t>1. </a:t>
            </a:r>
            <a:r>
              <a:rPr lang="en-US" sz="3600" dirty="0" err="1"/>
              <a:t>Omenta</a:t>
            </a:r>
            <a:r>
              <a:rPr lang="en-US" sz="3600" dirty="0"/>
              <a:t> </a:t>
            </a:r>
            <a:r>
              <a:rPr lang="en-US" sz="3600" b="1" dirty="0">
                <a:cs typeface="Times New Roman" pitchFamily="18" charset="0"/>
              </a:rPr>
              <a:t/>
            </a:r>
            <a:br>
              <a:rPr lang="en-US" sz="3600" b="1" dirty="0">
                <a:cs typeface="Times New Roman" pitchFamily="18" charset="0"/>
              </a:rPr>
            </a:br>
            <a:r>
              <a:rPr lang="en-US" sz="3200" b="1" dirty="0">
                <a:cs typeface="Times New Roman" pitchFamily="18" charset="0"/>
              </a:rPr>
              <a:t>Greater omentum </a:t>
            </a:r>
            <a:endParaRPr lang="en-US" sz="3600" b="1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2D80A7-14B6-4987-9138-11BA23FA8CB4}"/>
              </a:ext>
            </a:extLst>
          </p:cNvPr>
          <p:cNvCxnSpPr>
            <a:cxnSpLocks/>
          </p:cNvCxnSpPr>
          <p:nvPr/>
        </p:nvCxnSpPr>
        <p:spPr>
          <a:xfrm flipV="1">
            <a:off x="5681561" y="6214342"/>
            <a:ext cx="2916000" cy="8337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B29DA0-37F4-418F-8D33-F442F8A7B088}"/>
              </a:ext>
            </a:extLst>
          </p:cNvPr>
          <p:cNvCxnSpPr>
            <a:cxnSpLocks/>
          </p:cNvCxnSpPr>
          <p:nvPr/>
        </p:nvCxnSpPr>
        <p:spPr>
          <a:xfrm flipV="1">
            <a:off x="4885879" y="5471921"/>
            <a:ext cx="1872000" cy="8337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568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" id="{6C3A8FFE-7141-47B9-9213-9895C7E1A432}" vid="{088974C7-7BA9-4A38-9875-23F266899E6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</Template>
  <TotalTime>1291</TotalTime>
  <Words>1976</Words>
  <Application>Microsoft Office PowerPoint</Application>
  <PresentationFormat>Widescreen</PresentationFormat>
  <Paragraphs>314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 Light</vt:lpstr>
      <vt:lpstr>Calibri</vt:lpstr>
      <vt:lpstr>Wingdings</vt:lpstr>
      <vt:lpstr>宋体</vt:lpstr>
      <vt:lpstr>Times New Roman</vt:lpstr>
      <vt:lpstr>Courier New</vt:lpstr>
      <vt:lpstr>Office Theme</vt:lpstr>
      <vt:lpstr>Omentum</vt:lpstr>
      <vt:lpstr>Objectives</vt:lpstr>
      <vt:lpstr>PowerPoint Presentation</vt:lpstr>
      <vt:lpstr>PowerPoint Presentation</vt:lpstr>
      <vt:lpstr>Folds of the Peritoneum</vt:lpstr>
      <vt:lpstr>1. Omenta </vt:lpstr>
      <vt:lpstr>1. Omenta  Lesser omentum </vt:lpstr>
      <vt:lpstr>1. Omenta  Lesser omentum </vt:lpstr>
      <vt:lpstr>1. Omenta  Greater omentum </vt:lpstr>
      <vt:lpstr>1. Omenta  Greater omentum </vt:lpstr>
      <vt:lpstr>1. Omenta  Omental bursa (Lesser Sac)</vt:lpstr>
      <vt:lpstr>1. Omenta  Omental bursa (Lesser Sac)</vt:lpstr>
      <vt:lpstr>PowerPoint Presentation</vt:lpstr>
      <vt:lpstr>2. Mesentery </vt:lpstr>
      <vt:lpstr>3. Ligaments </vt:lpstr>
      <vt:lpstr>The Peritoneum  Nerve supply</vt:lpstr>
      <vt:lpstr>Clinical point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000</dc:title>
  <dc:creator>Jawaher AbdulMohsen</dc:creator>
  <cp:lastModifiedBy>abdulaziz abdullah</cp:lastModifiedBy>
  <cp:revision>90</cp:revision>
  <dcterms:created xsi:type="dcterms:W3CDTF">2017-04-30T17:35:08Z</dcterms:created>
  <dcterms:modified xsi:type="dcterms:W3CDTF">2017-12-10T15:42:05Z</dcterms:modified>
</cp:coreProperties>
</file>