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5" r:id="rId1"/>
  </p:sldMasterIdLst>
  <p:notesMasterIdLst>
    <p:notesMasterId r:id="rId26"/>
  </p:notesMasterIdLst>
  <p:sldIdLst>
    <p:sldId id="308" r:id="rId2"/>
    <p:sldId id="348" r:id="rId3"/>
    <p:sldId id="349" r:id="rId4"/>
    <p:sldId id="350" r:id="rId5"/>
    <p:sldId id="351" r:id="rId6"/>
    <p:sldId id="352" r:id="rId7"/>
    <p:sldId id="361" r:id="rId8"/>
    <p:sldId id="363" r:id="rId9"/>
    <p:sldId id="337" r:id="rId10"/>
    <p:sldId id="362" r:id="rId11"/>
    <p:sldId id="338" r:id="rId12"/>
    <p:sldId id="339" r:id="rId13"/>
    <p:sldId id="340" r:id="rId14"/>
    <p:sldId id="341" r:id="rId15"/>
    <p:sldId id="344" r:id="rId16"/>
    <p:sldId id="345" r:id="rId17"/>
    <p:sldId id="346" r:id="rId18"/>
    <p:sldId id="356" r:id="rId19"/>
    <p:sldId id="360" r:id="rId20"/>
    <p:sldId id="343" r:id="rId21"/>
    <p:sldId id="334" r:id="rId22"/>
    <p:sldId id="365" r:id="rId23"/>
    <p:sldId id="355" r:id="rId24"/>
    <p:sldId id="335"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00"/>
    <a:srgbClr val="ECB2D9"/>
    <a:srgbClr val="FFFDD1"/>
    <a:srgbClr val="FFFCB9"/>
    <a:srgbClr val="FF66CC"/>
    <a:srgbClr val="51CAFF"/>
    <a:srgbClr val="38DB6B"/>
    <a:srgbClr val="D28361"/>
    <a:srgbClr val="990099"/>
    <a:srgbClr val="9A5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68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B88FCD-6F50-40BC-B18B-9D42F47569AF}" type="doc">
      <dgm:prSet loTypeId="urn:microsoft.com/office/officeart/2005/8/layout/hList1" loCatId="list" qsTypeId="urn:microsoft.com/office/officeart/2005/8/quickstyle/simple1" qsCatId="simple" csTypeId="urn:microsoft.com/office/officeart/2005/8/colors/colorful3" csCatId="colorful" phldr="1"/>
      <dgm:spPr/>
      <dgm:t>
        <a:bodyPr/>
        <a:lstStyle/>
        <a:p>
          <a:pPr rtl="1"/>
          <a:endParaRPr lang="ar-SA"/>
        </a:p>
      </dgm:t>
    </dgm:pt>
    <dgm:pt modelId="{8307A715-7F96-4DCD-BCBB-D95BA7E1EA78}">
      <dgm:prSet/>
      <dgm:spPr/>
      <dgm:t>
        <a:bodyPr/>
        <a:lstStyle/>
        <a:p>
          <a:pPr rtl="0"/>
          <a:r>
            <a:rPr lang="en-US" dirty="0"/>
            <a:t>The Right Fissure , Formed :</a:t>
          </a:r>
          <a:endParaRPr lang="ar-SA" dirty="0"/>
        </a:p>
      </dgm:t>
    </dgm:pt>
    <dgm:pt modelId="{CB64A7B1-367E-4878-80DE-508010326F84}" type="parTrans" cxnId="{159F1A80-C34A-4C8F-8F32-465EC843419C}">
      <dgm:prSet/>
      <dgm:spPr/>
      <dgm:t>
        <a:bodyPr/>
        <a:lstStyle/>
        <a:p>
          <a:pPr rtl="1"/>
          <a:endParaRPr lang="ar-SA"/>
        </a:p>
      </dgm:t>
    </dgm:pt>
    <dgm:pt modelId="{EB69557D-34B8-48FD-89CB-CA1E0AC279C1}" type="sibTrans" cxnId="{159F1A80-C34A-4C8F-8F32-465EC843419C}">
      <dgm:prSet/>
      <dgm:spPr/>
      <dgm:t>
        <a:bodyPr/>
        <a:lstStyle/>
        <a:p>
          <a:pPr rtl="1"/>
          <a:endParaRPr lang="ar-SA"/>
        </a:p>
      </dgm:t>
    </dgm:pt>
    <dgm:pt modelId="{F722A2EB-2FB3-4F12-A70A-4993054B8B52}">
      <dgm:prSet/>
      <dgm:spPr/>
      <dgm:t>
        <a:bodyPr/>
        <a:lstStyle/>
        <a:p>
          <a:pPr rtl="0"/>
          <a:r>
            <a:rPr lang="en-US" b="0" i="0" u="sng" dirty="0"/>
            <a:t>Anteriorly</a:t>
          </a:r>
          <a:r>
            <a:rPr lang="en-US" b="0" i="0" dirty="0"/>
            <a:t> : by the fossa for the </a:t>
          </a:r>
          <a:r>
            <a:rPr lang="en-US" b="1" i="0" dirty="0"/>
            <a:t>gallbladder</a:t>
          </a:r>
          <a:endParaRPr lang="ar-SA" b="1" dirty="0"/>
        </a:p>
      </dgm:t>
    </dgm:pt>
    <dgm:pt modelId="{F62910CE-5027-48FB-9A3D-A0D6A2E43582}" type="parTrans" cxnId="{0CA395D7-6CBF-4CEA-A057-8787A20AAEBB}">
      <dgm:prSet/>
      <dgm:spPr/>
      <dgm:t>
        <a:bodyPr/>
        <a:lstStyle/>
        <a:p>
          <a:pPr rtl="1"/>
          <a:endParaRPr lang="ar-SA"/>
        </a:p>
      </dgm:t>
    </dgm:pt>
    <dgm:pt modelId="{C5F57513-DC95-429A-994C-636FA9CA8C17}" type="sibTrans" cxnId="{0CA395D7-6CBF-4CEA-A057-8787A20AAEBB}">
      <dgm:prSet/>
      <dgm:spPr/>
      <dgm:t>
        <a:bodyPr/>
        <a:lstStyle/>
        <a:p>
          <a:pPr rtl="1"/>
          <a:endParaRPr lang="ar-SA"/>
        </a:p>
      </dgm:t>
    </dgm:pt>
    <dgm:pt modelId="{D602C213-4807-4F58-BFCF-12A8F24F7C39}">
      <dgm:prSet/>
      <dgm:spPr/>
      <dgm:t>
        <a:bodyPr/>
        <a:lstStyle/>
        <a:p>
          <a:pPr rtl="0"/>
          <a:r>
            <a:rPr lang="en-US" dirty="0"/>
            <a:t>The Left Fissure , formed :</a:t>
          </a:r>
          <a:endParaRPr lang="ar-SA" dirty="0"/>
        </a:p>
      </dgm:t>
    </dgm:pt>
    <dgm:pt modelId="{01A9047A-BD6B-4506-829A-390EE0F697DA}" type="parTrans" cxnId="{B697D546-A2AA-48DA-B393-A6D7B94F9ACF}">
      <dgm:prSet/>
      <dgm:spPr/>
      <dgm:t>
        <a:bodyPr/>
        <a:lstStyle/>
        <a:p>
          <a:pPr rtl="1"/>
          <a:endParaRPr lang="ar-SA"/>
        </a:p>
      </dgm:t>
    </dgm:pt>
    <dgm:pt modelId="{5A41E3EE-10AD-406F-8D90-3BAF625540F0}" type="sibTrans" cxnId="{B697D546-A2AA-48DA-B393-A6D7B94F9ACF}">
      <dgm:prSet/>
      <dgm:spPr/>
      <dgm:t>
        <a:bodyPr/>
        <a:lstStyle/>
        <a:p>
          <a:pPr rtl="1"/>
          <a:endParaRPr lang="ar-SA"/>
        </a:p>
      </dgm:t>
    </dgm:pt>
    <dgm:pt modelId="{DB38D570-F121-4313-832C-85F0CD68F583}">
      <dgm:prSet/>
      <dgm:spPr/>
      <dgm:t>
        <a:bodyPr/>
        <a:lstStyle/>
        <a:p>
          <a:pPr algn="l" rtl="0"/>
          <a:r>
            <a:rPr lang="en-US" u="sng" dirty="0"/>
            <a:t>Anteriorly</a:t>
          </a:r>
          <a:r>
            <a:rPr lang="en-US" dirty="0"/>
            <a:t>: by the fissure for the </a:t>
          </a:r>
          <a:r>
            <a:rPr lang="en-US" b="1" dirty="0"/>
            <a:t>round ligament </a:t>
          </a:r>
          <a:r>
            <a:rPr lang="en-US" dirty="0"/>
            <a:t>(</a:t>
          </a:r>
          <a:r>
            <a:rPr lang="en-US" dirty="0" err="1"/>
            <a:t>lig.teres</a:t>
          </a:r>
          <a:r>
            <a:rPr lang="en-US" dirty="0"/>
            <a:t>*).</a:t>
          </a:r>
          <a:endParaRPr lang="ar-SA" dirty="0"/>
        </a:p>
      </dgm:t>
    </dgm:pt>
    <dgm:pt modelId="{40D0B1E7-CD43-472D-90BE-71ED8B3DE0D2}" type="parTrans" cxnId="{C57DEDE2-46CE-4FC7-A342-FF67415194FD}">
      <dgm:prSet/>
      <dgm:spPr/>
      <dgm:t>
        <a:bodyPr/>
        <a:lstStyle/>
        <a:p>
          <a:pPr rtl="1"/>
          <a:endParaRPr lang="ar-SA"/>
        </a:p>
      </dgm:t>
    </dgm:pt>
    <dgm:pt modelId="{C8E2AD98-391D-4D51-876E-F887EC343003}" type="sibTrans" cxnId="{C57DEDE2-46CE-4FC7-A342-FF67415194FD}">
      <dgm:prSet/>
      <dgm:spPr/>
      <dgm:t>
        <a:bodyPr/>
        <a:lstStyle/>
        <a:p>
          <a:pPr rtl="1"/>
          <a:endParaRPr lang="ar-SA"/>
        </a:p>
      </dgm:t>
    </dgm:pt>
    <dgm:pt modelId="{7B313FC3-9222-4C02-A1D8-27498991B2D3}">
      <dgm:prSet/>
      <dgm:spPr/>
      <dgm:t>
        <a:bodyPr/>
        <a:lstStyle/>
        <a:p>
          <a:pPr algn="l" rtl="0"/>
          <a:r>
            <a:rPr lang="en-US" u="sng" dirty="0"/>
            <a:t>Posteriorly</a:t>
          </a:r>
          <a:r>
            <a:rPr lang="en-US" dirty="0"/>
            <a:t> : by the fissure for the </a:t>
          </a:r>
          <a:r>
            <a:rPr lang="en-US" b="1" dirty="0"/>
            <a:t>ligamentum </a:t>
          </a:r>
          <a:r>
            <a:rPr lang="en-US" b="1" dirty="0" err="1"/>
            <a:t>venosum</a:t>
          </a:r>
          <a:r>
            <a:rPr lang="en-US" dirty="0"/>
            <a:t>.</a:t>
          </a:r>
          <a:endParaRPr lang="ar-SA" dirty="0"/>
        </a:p>
      </dgm:t>
    </dgm:pt>
    <dgm:pt modelId="{DF174D7D-5ABA-46C8-9DA5-CA614F2AADF1}" type="parTrans" cxnId="{EF7E649D-3167-4555-9EB2-498B4F9F7FC8}">
      <dgm:prSet/>
      <dgm:spPr/>
      <dgm:t>
        <a:bodyPr/>
        <a:lstStyle/>
        <a:p>
          <a:pPr rtl="1"/>
          <a:endParaRPr lang="ar-SA"/>
        </a:p>
      </dgm:t>
    </dgm:pt>
    <dgm:pt modelId="{049CE6D2-4FD0-43CA-902D-D7629CE1A09F}" type="sibTrans" cxnId="{EF7E649D-3167-4555-9EB2-498B4F9F7FC8}">
      <dgm:prSet/>
      <dgm:spPr/>
      <dgm:t>
        <a:bodyPr/>
        <a:lstStyle/>
        <a:p>
          <a:pPr rtl="1"/>
          <a:endParaRPr lang="ar-SA"/>
        </a:p>
      </dgm:t>
    </dgm:pt>
    <dgm:pt modelId="{6903FBF6-A720-4B53-94B2-8E7AD882B88E}">
      <dgm:prSet/>
      <dgm:spPr/>
      <dgm:t>
        <a:bodyPr/>
        <a:lstStyle/>
        <a:p>
          <a:pPr rtl="0"/>
          <a:r>
            <a:rPr lang="en-US" b="0" i="0" u="sng" dirty="0"/>
            <a:t>Posteriorly</a:t>
          </a:r>
          <a:r>
            <a:rPr lang="en-US" b="0" i="0" dirty="0"/>
            <a:t> : by the groove for the </a:t>
          </a:r>
          <a:r>
            <a:rPr lang="en-US" b="1" i="0" dirty="0"/>
            <a:t>inferior vena cava</a:t>
          </a:r>
          <a:r>
            <a:rPr lang="en-US" b="0" i="0" dirty="0"/>
            <a:t>. </a:t>
          </a:r>
          <a:endParaRPr lang="ar-SA" dirty="0"/>
        </a:p>
      </dgm:t>
    </dgm:pt>
    <dgm:pt modelId="{22AD340E-CF94-4A69-92EE-3448A4BDA528}" type="parTrans" cxnId="{E8336F86-0495-462E-BA8E-6B3837FDB3B2}">
      <dgm:prSet/>
      <dgm:spPr/>
      <dgm:t>
        <a:bodyPr/>
        <a:lstStyle/>
        <a:p>
          <a:pPr rtl="1"/>
          <a:endParaRPr lang="ar-SA"/>
        </a:p>
      </dgm:t>
    </dgm:pt>
    <dgm:pt modelId="{C50194FE-F3A6-4A7E-8987-8A0FAC7A15B0}" type="sibTrans" cxnId="{E8336F86-0495-462E-BA8E-6B3837FDB3B2}">
      <dgm:prSet/>
      <dgm:spPr/>
      <dgm:t>
        <a:bodyPr/>
        <a:lstStyle/>
        <a:p>
          <a:pPr rtl="1"/>
          <a:endParaRPr lang="ar-SA"/>
        </a:p>
      </dgm:t>
    </dgm:pt>
    <dgm:pt modelId="{3D464B23-F6C7-483A-A903-D96CAD630DE6}" type="pres">
      <dgm:prSet presAssocID="{D5B88FCD-6F50-40BC-B18B-9D42F47569AF}" presName="Name0" presStyleCnt="0">
        <dgm:presLayoutVars>
          <dgm:dir/>
          <dgm:animLvl val="lvl"/>
          <dgm:resizeHandles val="exact"/>
        </dgm:presLayoutVars>
      </dgm:prSet>
      <dgm:spPr/>
    </dgm:pt>
    <dgm:pt modelId="{583B4550-140C-48F6-AC0B-52F927C510F8}" type="pres">
      <dgm:prSet presAssocID="{8307A715-7F96-4DCD-BCBB-D95BA7E1EA78}" presName="composite" presStyleCnt="0"/>
      <dgm:spPr/>
    </dgm:pt>
    <dgm:pt modelId="{621C11E4-C8F3-4CF0-B052-EDEA011F9D50}" type="pres">
      <dgm:prSet presAssocID="{8307A715-7F96-4DCD-BCBB-D95BA7E1EA78}" presName="parTx" presStyleLbl="alignNode1" presStyleIdx="0" presStyleCnt="2">
        <dgm:presLayoutVars>
          <dgm:chMax val="0"/>
          <dgm:chPref val="0"/>
          <dgm:bulletEnabled val="1"/>
        </dgm:presLayoutVars>
      </dgm:prSet>
      <dgm:spPr/>
    </dgm:pt>
    <dgm:pt modelId="{09CA7185-2830-418D-9AF0-342E4AD40253}" type="pres">
      <dgm:prSet presAssocID="{8307A715-7F96-4DCD-BCBB-D95BA7E1EA78}" presName="desTx" presStyleLbl="alignAccFollowNode1" presStyleIdx="0" presStyleCnt="2">
        <dgm:presLayoutVars>
          <dgm:bulletEnabled val="1"/>
        </dgm:presLayoutVars>
      </dgm:prSet>
      <dgm:spPr/>
    </dgm:pt>
    <dgm:pt modelId="{F5EEE38F-1D24-4A18-8264-CC12A0C99841}" type="pres">
      <dgm:prSet presAssocID="{EB69557D-34B8-48FD-89CB-CA1E0AC279C1}" presName="space" presStyleCnt="0"/>
      <dgm:spPr/>
    </dgm:pt>
    <dgm:pt modelId="{3888F37D-FBAB-4B80-BFFE-05B9EF857BF2}" type="pres">
      <dgm:prSet presAssocID="{D602C213-4807-4F58-BFCF-12A8F24F7C39}" presName="composite" presStyleCnt="0"/>
      <dgm:spPr/>
    </dgm:pt>
    <dgm:pt modelId="{7EA3BCA6-8526-420D-86C1-7FF15883560A}" type="pres">
      <dgm:prSet presAssocID="{D602C213-4807-4F58-BFCF-12A8F24F7C39}" presName="parTx" presStyleLbl="alignNode1" presStyleIdx="1" presStyleCnt="2" custLinFactNeighborX="-8490">
        <dgm:presLayoutVars>
          <dgm:chMax val="0"/>
          <dgm:chPref val="0"/>
          <dgm:bulletEnabled val="1"/>
        </dgm:presLayoutVars>
      </dgm:prSet>
      <dgm:spPr/>
    </dgm:pt>
    <dgm:pt modelId="{5FBAD99D-5041-40AC-85F5-7C070A80705E}" type="pres">
      <dgm:prSet presAssocID="{D602C213-4807-4F58-BFCF-12A8F24F7C39}" presName="desTx" presStyleLbl="alignAccFollowNode1" presStyleIdx="1" presStyleCnt="2" custLinFactNeighborX="-8490">
        <dgm:presLayoutVars>
          <dgm:bulletEnabled val="1"/>
        </dgm:presLayoutVars>
      </dgm:prSet>
      <dgm:spPr/>
    </dgm:pt>
  </dgm:ptLst>
  <dgm:cxnLst>
    <dgm:cxn modelId="{50B19221-C298-47E2-9CB7-48F6ABFEB940}" type="presOf" srcId="{D602C213-4807-4F58-BFCF-12A8F24F7C39}" destId="{7EA3BCA6-8526-420D-86C1-7FF15883560A}" srcOrd="0" destOrd="0" presId="urn:microsoft.com/office/officeart/2005/8/layout/hList1"/>
    <dgm:cxn modelId="{786A922A-96B2-4C8B-AE5A-4BC51BFD1286}" type="presOf" srcId="{D5B88FCD-6F50-40BC-B18B-9D42F47569AF}" destId="{3D464B23-F6C7-483A-A903-D96CAD630DE6}" srcOrd="0" destOrd="0" presId="urn:microsoft.com/office/officeart/2005/8/layout/hList1"/>
    <dgm:cxn modelId="{1DEDBF35-FDE7-404B-8B3C-4FBFD9B608A8}" type="presOf" srcId="{7B313FC3-9222-4C02-A1D8-27498991B2D3}" destId="{5FBAD99D-5041-40AC-85F5-7C070A80705E}" srcOrd="0" destOrd="1" presId="urn:microsoft.com/office/officeart/2005/8/layout/hList1"/>
    <dgm:cxn modelId="{B697D546-A2AA-48DA-B393-A6D7B94F9ACF}" srcId="{D5B88FCD-6F50-40BC-B18B-9D42F47569AF}" destId="{D602C213-4807-4F58-BFCF-12A8F24F7C39}" srcOrd="1" destOrd="0" parTransId="{01A9047A-BD6B-4506-829A-390EE0F697DA}" sibTransId="{5A41E3EE-10AD-406F-8D90-3BAF625540F0}"/>
    <dgm:cxn modelId="{6D746E68-4639-424A-8826-F85C93A0E01D}" type="presOf" srcId="{6903FBF6-A720-4B53-94B2-8E7AD882B88E}" destId="{09CA7185-2830-418D-9AF0-342E4AD40253}" srcOrd="0" destOrd="1" presId="urn:microsoft.com/office/officeart/2005/8/layout/hList1"/>
    <dgm:cxn modelId="{159F1A80-C34A-4C8F-8F32-465EC843419C}" srcId="{D5B88FCD-6F50-40BC-B18B-9D42F47569AF}" destId="{8307A715-7F96-4DCD-BCBB-D95BA7E1EA78}" srcOrd="0" destOrd="0" parTransId="{CB64A7B1-367E-4878-80DE-508010326F84}" sibTransId="{EB69557D-34B8-48FD-89CB-CA1E0AC279C1}"/>
    <dgm:cxn modelId="{E8336F86-0495-462E-BA8E-6B3837FDB3B2}" srcId="{8307A715-7F96-4DCD-BCBB-D95BA7E1EA78}" destId="{6903FBF6-A720-4B53-94B2-8E7AD882B88E}" srcOrd="1" destOrd="0" parTransId="{22AD340E-CF94-4A69-92EE-3448A4BDA528}" sibTransId="{C50194FE-F3A6-4A7E-8987-8A0FAC7A15B0}"/>
    <dgm:cxn modelId="{375DE28A-DD8C-48DA-99EE-E4854E801875}" type="presOf" srcId="{DB38D570-F121-4313-832C-85F0CD68F583}" destId="{5FBAD99D-5041-40AC-85F5-7C070A80705E}" srcOrd="0" destOrd="0" presId="urn:microsoft.com/office/officeart/2005/8/layout/hList1"/>
    <dgm:cxn modelId="{EF7E649D-3167-4555-9EB2-498B4F9F7FC8}" srcId="{D602C213-4807-4F58-BFCF-12A8F24F7C39}" destId="{7B313FC3-9222-4C02-A1D8-27498991B2D3}" srcOrd="1" destOrd="0" parTransId="{DF174D7D-5ABA-46C8-9DA5-CA614F2AADF1}" sibTransId="{049CE6D2-4FD0-43CA-902D-D7629CE1A09F}"/>
    <dgm:cxn modelId="{76B1C1D1-82A7-4D5F-B654-C62C649B57AD}" type="presOf" srcId="{8307A715-7F96-4DCD-BCBB-D95BA7E1EA78}" destId="{621C11E4-C8F3-4CF0-B052-EDEA011F9D50}" srcOrd="0" destOrd="0" presId="urn:microsoft.com/office/officeart/2005/8/layout/hList1"/>
    <dgm:cxn modelId="{0CA395D7-6CBF-4CEA-A057-8787A20AAEBB}" srcId="{8307A715-7F96-4DCD-BCBB-D95BA7E1EA78}" destId="{F722A2EB-2FB3-4F12-A70A-4993054B8B52}" srcOrd="0" destOrd="0" parTransId="{F62910CE-5027-48FB-9A3D-A0D6A2E43582}" sibTransId="{C5F57513-DC95-429A-994C-636FA9CA8C17}"/>
    <dgm:cxn modelId="{C57DEDE2-46CE-4FC7-A342-FF67415194FD}" srcId="{D602C213-4807-4F58-BFCF-12A8F24F7C39}" destId="{DB38D570-F121-4313-832C-85F0CD68F583}" srcOrd="0" destOrd="0" parTransId="{40D0B1E7-CD43-472D-90BE-71ED8B3DE0D2}" sibTransId="{C8E2AD98-391D-4D51-876E-F887EC343003}"/>
    <dgm:cxn modelId="{C281A3EA-CC2D-4E57-8E92-A26CF2F5C4C1}" type="presOf" srcId="{F722A2EB-2FB3-4F12-A70A-4993054B8B52}" destId="{09CA7185-2830-418D-9AF0-342E4AD40253}" srcOrd="0" destOrd="0" presId="urn:microsoft.com/office/officeart/2005/8/layout/hList1"/>
    <dgm:cxn modelId="{CEB78FE4-31C6-4EFF-BC99-F4940B45FD58}" type="presParOf" srcId="{3D464B23-F6C7-483A-A903-D96CAD630DE6}" destId="{583B4550-140C-48F6-AC0B-52F927C510F8}" srcOrd="0" destOrd="0" presId="urn:microsoft.com/office/officeart/2005/8/layout/hList1"/>
    <dgm:cxn modelId="{F7E9AB61-197A-4864-BB57-6E2645A8131F}" type="presParOf" srcId="{583B4550-140C-48F6-AC0B-52F927C510F8}" destId="{621C11E4-C8F3-4CF0-B052-EDEA011F9D50}" srcOrd="0" destOrd="0" presId="urn:microsoft.com/office/officeart/2005/8/layout/hList1"/>
    <dgm:cxn modelId="{715B2EA1-FD39-43A0-AEB7-9E2238D92A8C}" type="presParOf" srcId="{583B4550-140C-48F6-AC0B-52F927C510F8}" destId="{09CA7185-2830-418D-9AF0-342E4AD40253}" srcOrd="1" destOrd="0" presId="urn:microsoft.com/office/officeart/2005/8/layout/hList1"/>
    <dgm:cxn modelId="{FE04B80B-326C-4C2C-8E57-BF105E844E96}" type="presParOf" srcId="{3D464B23-F6C7-483A-A903-D96CAD630DE6}" destId="{F5EEE38F-1D24-4A18-8264-CC12A0C99841}" srcOrd="1" destOrd="0" presId="urn:microsoft.com/office/officeart/2005/8/layout/hList1"/>
    <dgm:cxn modelId="{48A9995B-01FF-4E52-89D2-ECBE07A20A72}" type="presParOf" srcId="{3D464B23-F6C7-483A-A903-D96CAD630DE6}" destId="{3888F37D-FBAB-4B80-BFFE-05B9EF857BF2}" srcOrd="2" destOrd="0" presId="urn:microsoft.com/office/officeart/2005/8/layout/hList1"/>
    <dgm:cxn modelId="{2940DE6F-67B5-4420-9EB4-7A10C0FAF2E3}" type="presParOf" srcId="{3888F37D-FBAB-4B80-BFFE-05B9EF857BF2}" destId="{7EA3BCA6-8526-420D-86C1-7FF15883560A}" srcOrd="0" destOrd="0" presId="urn:microsoft.com/office/officeart/2005/8/layout/hList1"/>
    <dgm:cxn modelId="{7A308D83-3436-4480-80AE-32679859CA90}" type="presParOf" srcId="{3888F37D-FBAB-4B80-BFFE-05B9EF857BF2}" destId="{5FBAD99D-5041-40AC-85F5-7C070A80705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C11E4-C8F3-4CF0-B052-EDEA011F9D50}">
      <dsp:nvSpPr>
        <dsp:cNvPr id="0" name=""/>
        <dsp:cNvSpPr/>
      </dsp:nvSpPr>
      <dsp:spPr>
        <a:xfrm>
          <a:off x="35" y="155310"/>
          <a:ext cx="3375246" cy="518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kern="1200" dirty="0"/>
            <a:t>The Right Fissure , Formed :</a:t>
          </a:r>
          <a:endParaRPr lang="ar-SA" sz="1800" kern="1200" dirty="0"/>
        </a:p>
      </dsp:txBody>
      <dsp:txXfrm>
        <a:off x="35" y="155310"/>
        <a:ext cx="3375246" cy="518400"/>
      </dsp:txXfrm>
    </dsp:sp>
    <dsp:sp modelId="{09CA7185-2830-418D-9AF0-342E4AD40253}">
      <dsp:nvSpPr>
        <dsp:cNvPr id="0" name=""/>
        <dsp:cNvSpPr/>
      </dsp:nvSpPr>
      <dsp:spPr>
        <a:xfrm>
          <a:off x="35" y="673711"/>
          <a:ext cx="3375246" cy="130936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0" i="0" u="sng" kern="1200" dirty="0"/>
            <a:t>Anteriorly</a:t>
          </a:r>
          <a:r>
            <a:rPr lang="en-US" sz="1800" b="0" i="0" kern="1200" dirty="0"/>
            <a:t> : by the fossa for the </a:t>
          </a:r>
          <a:r>
            <a:rPr lang="en-US" sz="1800" b="1" i="0" kern="1200" dirty="0"/>
            <a:t>gallbladder</a:t>
          </a:r>
          <a:endParaRPr lang="ar-SA" sz="1800" b="1" kern="1200" dirty="0"/>
        </a:p>
        <a:p>
          <a:pPr marL="171450" lvl="1" indent="-171450" algn="l" defTabSz="800100" rtl="0">
            <a:lnSpc>
              <a:spcPct val="90000"/>
            </a:lnSpc>
            <a:spcBef>
              <a:spcPct val="0"/>
            </a:spcBef>
            <a:spcAft>
              <a:spcPct val="15000"/>
            </a:spcAft>
            <a:buChar char="•"/>
          </a:pPr>
          <a:r>
            <a:rPr lang="en-US" sz="1800" b="0" i="0" u="sng" kern="1200" dirty="0"/>
            <a:t>Posteriorly</a:t>
          </a:r>
          <a:r>
            <a:rPr lang="en-US" sz="1800" b="0" i="0" kern="1200" dirty="0"/>
            <a:t> : by the groove for the </a:t>
          </a:r>
          <a:r>
            <a:rPr lang="en-US" sz="1800" b="1" i="0" kern="1200" dirty="0"/>
            <a:t>inferior vena cava</a:t>
          </a:r>
          <a:r>
            <a:rPr lang="en-US" sz="1800" b="0" i="0" kern="1200" dirty="0"/>
            <a:t>. </a:t>
          </a:r>
          <a:endParaRPr lang="ar-SA" sz="1800" kern="1200" dirty="0"/>
        </a:p>
      </dsp:txBody>
      <dsp:txXfrm>
        <a:off x="35" y="673711"/>
        <a:ext cx="3375246" cy="1309365"/>
      </dsp:txXfrm>
    </dsp:sp>
    <dsp:sp modelId="{7EA3BCA6-8526-420D-86C1-7FF15883560A}">
      <dsp:nvSpPr>
        <dsp:cNvPr id="0" name=""/>
        <dsp:cNvSpPr/>
      </dsp:nvSpPr>
      <dsp:spPr>
        <a:xfrm>
          <a:off x="3561257" y="155310"/>
          <a:ext cx="3375246" cy="518400"/>
        </a:xfrm>
        <a:prstGeom prst="rect">
          <a:avLst/>
        </a:prstGeom>
        <a:solidFill>
          <a:schemeClr val="accent3">
            <a:hueOff val="4625516"/>
            <a:satOff val="-24796"/>
            <a:lumOff val="-3334"/>
            <a:alphaOff val="0"/>
          </a:schemeClr>
        </a:solidFill>
        <a:ln w="12700" cap="flat" cmpd="sng" algn="ctr">
          <a:solidFill>
            <a:schemeClr val="accent3">
              <a:hueOff val="4625516"/>
              <a:satOff val="-24796"/>
              <a:lumOff val="-33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kern="1200" dirty="0"/>
            <a:t>The Left Fissure , formed :</a:t>
          </a:r>
          <a:endParaRPr lang="ar-SA" sz="1800" kern="1200" dirty="0"/>
        </a:p>
      </dsp:txBody>
      <dsp:txXfrm>
        <a:off x="3561257" y="155310"/>
        <a:ext cx="3375246" cy="518400"/>
      </dsp:txXfrm>
    </dsp:sp>
    <dsp:sp modelId="{5FBAD99D-5041-40AC-85F5-7C070A80705E}">
      <dsp:nvSpPr>
        <dsp:cNvPr id="0" name=""/>
        <dsp:cNvSpPr/>
      </dsp:nvSpPr>
      <dsp:spPr>
        <a:xfrm>
          <a:off x="3561257" y="673711"/>
          <a:ext cx="3375246" cy="1309365"/>
        </a:xfrm>
        <a:prstGeom prst="rect">
          <a:avLst/>
        </a:prstGeom>
        <a:solidFill>
          <a:schemeClr val="accent3">
            <a:tint val="40000"/>
            <a:alpha val="90000"/>
            <a:hueOff val="3900276"/>
            <a:satOff val="-27363"/>
            <a:lumOff val="-1652"/>
            <a:alphaOff val="0"/>
          </a:schemeClr>
        </a:solidFill>
        <a:ln w="12700" cap="flat" cmpd="sng" algn="ctr">
          <a:solidFill>
            <a:schemeClr val="accent3">
              <a:tint val="40000"/>
              <a:alpha val="90000"/>
              <a:hueOff val="3900276"/>
              <a:satOff val="-27363"/>
              <a:lumOff val="-16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u="sng" kern="1200" dirty="0"/>
            <a:t>Anteriorly</a:t>
          </a:r>
          <a:r>
            <a:rPr lang="en-US" sz="1800" kern="1200" dirty="0"/>
            <a:t>: by the fissure for the </a:t>
          </a:r>
          <a:r>
            <a:rPr lang="en-US" sz="1800" b="1" kern="1200" dirty="0"/>
            <a:t>round ligament </a:t>
          </a:r>
          <a:r>
            <a:rPr lang="en-US" sz="1800" kern="1200" dirty="0"/>
            <a:t>(</a:t>
          </a:r>
          <a:r>
            <a:rPr lang="en-US" sz="1800" kern="1200" dirty="0" err="1"/>
            <a:t>lig.teres</a:t>
          </a:r>
          <a:r>
            <a:rPr lang="en-US" sz="1800" kern="1200" dirty="0"/>
            <a:t>*).</a:t>
          </a:r>
          <a:endParaRPr lang="ar-SA" sz="1800" kern="1200" dirty="0"/>
        </a:p>
        <a:p>
          <a:pPr marL="171450" lvl="1" indent="-171450" algn="l" defTabSz="800100" rtl="0">
            <a:lnSpc>
              <a:spcPct val="90000"/>
            </a:lnSpc>
            <a:spcBef>
              <a:spcPct val="0"/>
            </a:spcBef>
            <a:spcAft>
              <a:spcPct val="15000"/>
            </a:spcAft>
            <a:buChar char="•"/>
          </a:pPr>
          <a:r>
            <a:rPr lang="en-US" sz="1800" u="sng" kern="1200" dirty="0"/>
            <a:t>Posteriorly</a:t>
          </a:r>
          <a:r>
            <a:rPr lang="en-US" sz="1800" kern="1200" dirty="0"/>
            <a:t> : by the fissure for the </a:t>
          </a:r>
          <a:r>
            <a:rPr lang="en-US" sz="1800" b="1" kern="1200" dirty="0"/>
            <a:t>ligamentum </a:t>
          </a:r>
          <a:r>
            <a:rPr lang="en-US" sz="1800" b="1" kern="1200" dirty="0" err="1"/>
            <a:t>venosum</a:t>
          </a:r>
          <a:r>
            <a:rPr lang="en-US" sz="1800" kern="1200" dirty="0"/>
            <a:t>.</a:t>
          </a:r>
          <a:endParaRPr lang="ar-SA" sz="1800" kern="1200" dirty="0"/>
        </a:p>
      </dsp:txBody>
      <dsp:txXfrm>
        <a:off x="3561257" y="673711"/>
        <a:ext cx="3375246" cy="130936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20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45EC20-47AA-423C-8D16-A526E94231AF}" type="slidenum">
              <a:rPr lang="en-US" altLang="en-US"/>
              <a:pPr eaLnBrk="1" hangingPunct="1"/>
              <a:t>9</a:t>
            </a:fld>
            <a:endParaRPr lang="en-US" altLang="en-US"/>
          </a:p>
        </p:txBody>
      </p:sp>
    </p:spTree>
    <p:extLst>
      <p:ext uri="{BB962C8B-B14F-4D97-AF65-F5344CB8AC3E}">
        <p14:creationId xmlns:p14="http://schemas.microsoft.com/office/powerpoint/2010/main" val="351127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2DFAF9-36EB-409C-8C33-64F170367EA1}" type="slidenum">
              <a:rPr lang="en-US" altLang="en-US"/>
              <a:pPr eaLnBrk="1" hangingPunct="1"/>
              <a:t>13</a:t>
            </a:fld>
            <a:endParaRPr lang="en-US" altLang="en-US"/>
          </a:p>
        </p:txBody>
      </p:sp>
    </p:spTree>
    <p:extLst>
      <p:ext uri="{BB962C8B-B14F-4D97-AF65-F5344CB8AC3E}">
        <p14:creationId xmlns:p14="http://schemas.microsoft.com/office/powerpoint/2010/main" val="92136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BC52D4-FACC-4D10-ACCC-6FB52D65C90C}" type="slidenum">
              <a:rPr lang="en-US" altLang="en-US"/>
              <a:pPr eaLnBrk="1" hangingPunct="1"/>
              <a:t>14</a:t>
            </a:fld>
            <a:endParaRPr lang="en-US" altLang="en-US"/>
          </a:p>
        </p:txBody>
      </p:sp>
    </p:spTree>
    <p:extLst>
      <p:ext uri="{BB962C8B-B14F-4D97-AF65-F5344CB8AC3E}">
        <p14:creationId xmlns:p14="http://schemas.microsoft.com/office/powerpoint/2010/main" val="336852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81595538"/>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3492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698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607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793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6578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1860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828825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13705684"/>
      </p:ext>
    </p:extLst>
  </p:cSld>
  <p:clrMapOvr>
    <a:masterClrMapping/>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116208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362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
        <p:nvSpPr>
          <p:cNvPr id="7" name="Rectangle 6"/>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623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presentation/d/1AQvqEvkgZJO5FnOD2fNtB8An-KGRxJA3LnHdgKhAkzI/edit?usp=sharing"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1.xml"/><Relationship Id="rId7" Type="http://schemas.openxmlformats.org/officeDocument/2006/relationships/image" Target="../media/image2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a1vgszd5_yM"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10.png"/><Relationship Id="rId4" Type="http://schemas.openxmlformats.org/officeDocument/2006/relationships/hyperlink" Target="https://www.youtube.com/watch?v=RezL2xWFCe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hyperlink" Target="https://docs.google.com/forms/d/e/1FAIpQLSe5fXv00313pt-bu_7cteBdzQAoHkhw6R86sJUYg-L2qalpWA/viewform?usp=sf_link" TargetMode="Externa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hyperlink" Target="https://www.youtube.com/watch?v=pjAqTH-yfiU&amp;t=21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hyperlink" Target="https://www.youtube.com/watch?v=uhtWz5b6mS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228600" y="5499510"/>
            <a:ext cx="8307934" cy="915339"/>
          </a:xfrm>
          <a:prstGeom prst="rect">
            <a:avLst/>
          </a:prstGeom>
          <a:noFill/>
          <a:ln>
            <a:noFill/>
          </a:ln>
        </p:spPr>
        <p:txBody>
          <a:bodyPr lIns="91425" tIns="45700" rIns="91425" bIns="45700" anchor="ctr" anchorCtr="0">
            <a:noAutofit/>
          </a:bodyPr>
          <a:lstStyle/>
          <a:p>
            <a:pPr>
              <a:defRPr/>
            </a:pPr>
            <a:r>
              <a:rPr lang="en-US" sz="4000" dirty="0">
                <a:ln w="0"/>
                <a:solidFill>
                  <a:srgbClr val="8D9EDB"/>
                </a:solidFill>
                <a:effectLst>
                  <a:outerShdw blurRad="38100" dist="25400" dir="5400000" algn="ctr" rotWithShape="0">
                    <a:srgbClr val="6E747A">
                      <a:alpha val="43000"/>
                    </a:srgbClr>
                  </a:outerShdw>
                </a:effectLst>
                <a:latin typeface="+mn-lt"/>
                <a:ea typeface="+mn-ea"/>
                <a:cs typeface="+mn-cs"/>
              </a:rPr>
              <a:t>Anatomy of Liver and Spleen</a:t>
            </a:r>
            <a:endParaRPr lang="en-GB" sz="4000" dirty="0">
              <a:ln w="0"/>
              <a:solidFill>
                <a:srgbClr val="8D9EDB"/>
              </a:solidFill>
              <a:effectLst>
                <a:outerShdw blurRad="38100" dist="25400" dir="5400000" algn="ctr" rotWithShape="0">
                  <a:srgbClr val="6E747A">
                    <a:alpha val="43000"/>
                  </a:srgbClr>
                </a:outerShdw>
              </a:effectLst>
              <a:latin typeface="+mn-lt"/>
              <a:ea typeface="+mn-ea"/>
              <a:cs typeface="+mn-cs"/>
            </a:endParaRPr>
          </a:p>
        </p:txBody>
      </p:sp>
      <p:grpSp>
        <p:nvGrpSpPr>
          <p:cNvPr id="4" name="Group 3"/>
          <p:cNvGrpSpPr/>
          <p:nvPr/>
        </p:nvGrpSpPr>
        <p:grpSpPr>
          <a:xfrm>
            <a:off x="0" y="127112"/>
            <a:ext cx="12192000" cy="5139361"/>
            <a:chOff x="0" y="127112"/>
            <a:chExt cx="12192000" cy="5139361"/>
          </a:xfrm>
        </p:grpSpPr>
        <p:pic>
          <p:nvPicPr>
            <p:cNvPr id="85" name="Shape 85" descr="Image result for ‫بسم الله الرحمن الرحيم‬‎"/>
            <p:cNvPicPr preferRelativeResize="0"/>
            <p:nvPr/>
          </p:nvPicPr>
          <p:blipFill rotWithShape="1">
            <a:blip r:embed="rId3">
              <a:alphaModFix/>
            </a:blip>
            <a:srcRect/>
            <a:stretch/>
          </p:blipFill>
          <p:spPr>
            <a:xfrm>
              <a:off x="3891554" y="127112"/>
              <a:ext cx="3669927" cy="361555"/>
            </a:xfrm>
            <a:prstGeom prst="rect">
              <a:avLst/>
            </a:prstGeom>
            <a:noFill/>
            <a:ln>
              <a:no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7196" b="33122"/>
            <a:stretch/>
          </p:blipFill>
          <p:spPr>
            <a:xfrm>
              <a:off x="0" y="562574"/>
              <a:ext cx="12192000" cy="4693295"/>
            </a:xfrm>
            <a:prstGeom prst="rect">
              <a:avLst/>
            </a:prstGeom>
          </p:spPr>
        </p:pic>
        <p:sp>
          <p:nvSpPr>
            <p:cNvPr id="12" name="Rectangle 11"/>
            <p:cNvSpPr/>
            <p:nvPr/>
          </p:nvSpPr>
          <p:spPr>
            <a:xfrm>
              <a:off x="7866744" y="562574"/>
              <a:ext cx="2946400" cy="4703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Med436 - KSU"/>
            <p:cNvPicPr>
              <a:picLocks noChangeAspect="1" noChangeArrowheads="1"/>
            </p:cNvPicPr>
            <p:nvPr/>
          </p:nvPicPr>
          <p:blipFill rotWithShape="1">
            <a:blip r:embed="rId5">
              <a:extLst>
                <a:ext uri="{28A0092B-C50C-407E-A947-70E740481C1C}">
                  <a14:useLocalDpi xmlns:a14="http://schemas.microsoft.com/office/drawing/2010/main" val="0"/>
                </a:ext>
              </a:extLst>
            </a:blip>
            <a:srcRect t="8558"/>
            <a:stretch/>
          </p:blipFill>
          <p:spPr bwMode="auto">
            <a:xfrm>
              <a:off x="8308002" y="2103341"/>
              <a:ext cx="1920882" cy="17564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28164" t="11343" r="9894" b="25826"/>
            <a:stretch/>
          </p:blipFill>
          <p:spPr>
            <a:xfrm>
              <a:off x="8379502" y="377261"/>
              <a:ext cx="1835935" cy="1862353"/>
            </a:xfrm>
            <a:prstGeom prst="rect">
              <a:avLst/>
            </a:prstGeom>
            <a:ln>
              <a:noFill/>
            </a:ln>
          </p:spPr>
        </p:pic>
      </p:grpSp>
      <p:pic>
        <p:nvPicPr>
          <p:cNvPr id="16" name="Picture 15">
            <a:extLst>
              <a:ext uri="{FF2B5EF4-FFF2-40B4-BE49-F238E27FC236}">
                <a16:creationId xmlns:a16="http://schemas.microsoft.com/office/drawing/2014/main" id="{40492EA4-5000-4BA0-9815-AFB2DDE232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2098" y="3805781"/>
            <a:ext cx="1564729" cy="1386881"/>
          </a:xfrm>
          <a:prstGeom prst="rect">
            <a:avLst/>
          </a:prstGeom>
        </p:spPr>
      </p:pic>
      <p:sp>
        <p:nvSpPr>
          <p:cNvPr id="17" name="TextBox 16">
            <a:extLst>
              <a:ext uri="{FF2B5EF4-FFF2-40B4-BE49-F238E27FC236}">
                <a16:creationId xmlns:a16="http://schemas.microsoft.com/office/drawing/2014/main" id="{FE813AE7-93C0-4C0F-BB9E-CCC9F0000F81}"/>
              </a:ext>
            </a:extLst>
          </p:cNvPr>
          <p:cNvSpPr txBox="1"/>
          <p:nvPr/>
        </p:nvSpPr>
        <p:spPr>
          <a:xfrm>
            <a:off x="948773" y="6460974"/>
            <a:ext cx="6944530" cy="338554"/>
          </a:xfrm>
          <a:prstGeom prst="rect">
            <a:avLst/>
          </a:prstGeom>
          <a:noFill/>
        </p:spPr>
        <p:txBody>
          <a:bodyPr wrap="none" rtlCol="0">
            <a:spAutoFit/>
          </a:bodyPr>
          <a:lstStyle/>
          <a:p>
            <a:r>
              <a:rPr lang="en-US" sz="1600" dirty="0">
                <a:latin typeface="+mn-lt"/>
              </a:rPr>
              <a:t>Please view our </a:t>
            </a:r>
            <a:r>
              <a:rPr lang="en-US" sz="1600" dirty="0">
                <a:latin typeface="+mn-lt"/>
                <a:hlinkClick r:id="rId8"/>
              </a:rPr>
              <a:t>Editing File</a:t>
            </a:r>
            <a:r>
              <a:rPr lang="en-US" sz="1600" dirty="0">
                <a:latin typeface="+mn-lt"/>
              </a:rPr>
              <a:t> before studying this lecture to check for any changes.</a:t>
            </a:r>
            <a:endParaRPr lang="en-GB" sz="1600" dirty="0">
              <a:latin typeface="+mn-lt"/>
            </a:endParaRPr>
          </a:p>
        </p:txBody>
      </p:sp>
      <p:grpSp>
        <p:nvGrpSpPr>
          <p:cNvPr id="18" name="Group 17">
            <a:extLst>
              <a:ext uri="{FF2B5EF4-FFF2-40B4-BE49-F238E27FC236}">
                <a16:creationId xmlns:a16="http://schemas.microsoft.com/office/drawing/2014/main" id="{FDE22ED3-AA3C-4956-B1FC-B51EC7ED75F4}"/>
              </a:ext>
            </a:extLst>
          </p:cNvPr>
          <p:cNvGrpSpPr/>
          <p:nvPr/>
        </p:nvGrpSpPr>
        <p:grpSpPr>
          <a:xfrm>
            <a:off x="8536534" y="5392689"/>
            <a:ext cx="2766400" cy="1272143"/>
            <a:chOff x="8563428" y="5284999"/>
            <a:chExt cx="2766400" cy="1272143"/>
          </a:xfrm>
        </p:grpSpPr>
        <p:sp>
          <p:nvSpPr>
            <p:cNvPr id="19" name="TextBox 18">
              <a:extLst>
                <a:ext uri="{FF2B5EF4-FFF2-40B4-BE49-F238E27FC236}">
                  <a16:creationId xmlns:a16="http://schemas.microsoft.com/office/drawing/2014/main" id="{A4594983-CDC7-4D58-9B29-9771FBC49CE4}"/>
                </a:ext>
              </a:extLst>
            </p:cNvPr>
            <p:cNvSpPr txBox="1"/>
            <p:nvPr/>
          </p:nvSpPr>
          <p:spPr>
            <a:xfrm>
              <a:off x="8563428" y="5284999"/>
              <a:ext cx="2766400" cy="1272143"/>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ts val="2300"/>
                </a:lnSpc>
              </a:pPr>
              <a:r>
                <a:rPr lang="en-US" sz="1600" b="1" dirty="0"/>
                <a:t>Color Code</a:t>
              </a:r>
            </a:p>
            <a:p>
              <a:pPr marL="406400">
                <a:lnSpc>
                  <a:spcPts val="2300"/>
                </a:lnSpc>
              </a:pPr>
              <a:r>
                <a:rPr lang="en-US" sz="1600" b="1" dirty="0">
                  <a:solidFill>
                    <a:srgbClr val="C00000"/>
                  </a:solidFill>
                </a:rPr>
                <a:t>Important</a:t>
              </a:r>
              <a:r>
                <a:rPr lang="en-US" sz="1600" b="1" dirty="0">
                  <a:solidFill>
                    <a:srgbClr val="FF0000"/>
                  </a:solidFill>
                </a:rPr>
                <a:t> </a:t>
              </a:r>
            </a:p>
            <a:p>
              <a:pPr marL="406400">
                <a:lnSpc>
                  <a:spcPts val="2300"/>
                </a:lnSpc>
              </a:pPr>
              <a:r>
                <a:rPr lang="en-US" sz="1600" b="1" dirty="0">
                  <a:solidFill>
                    <a:srgbClr val="92D050"/>
                  </a:solidFill>
                </a:rPr>
                <a:t>Doctors Notes</a:t>
              </a:r>
            </a:p>
            <a:p>
              <a:pPr marL="406400">
                <a:lnSpc>
                  <a:spcPts val="2300"/>
                </a:lnSpc>
              </a:pPr>
              <a:r>
                <a:rPr lang="en-US" sz="1600" b="1" dirty="0">
                  <a:solidFill>
                    <a:schemeClr val="bg1">
                      <a:lumMod val="50000"/>
                    </a:schemeClr>
                  </a:solidFill>
                </a:rPr>
                <a:t>Notes/Extra explanation</a:t>
              </a:r>
            </a:p>
          </p:txBody>
        </p:sp>
        <p:sp>
          <p:nvSpPr>
            <p:cNvPr id="20" name="Oval 19">
              <a:extLst>
                <a:ext uri="{FF2B5EF4-FFF2-40B4-BE49-F238E27FC236}">
                  <a16:creationId xmlns:a16="http://schemas.microsoft.com/office/drawing/2014/main" id="{CAF6E25D-0A5F-48B2-8CDF-B5961CFD58E0}"/>
                </a:ext>
              </a:extLst>
            </p:cNvPr>
            <p:cNvSpPr/>
            <p:nvPr/>
          </p:nvSpPr>
          <p:spPr>
            <a:xfrm>
              <a:off x="8772178" y="5700560"/>
              <a:ext cx="123372" cy="12577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Oval 20">
              <a:extLst>
                <a:ext uri="{FF2B5EF4-FFF2-40B4-BE49-F238E27FC236}">
                  <a16:creationId xmlns:a16="http://schemas.microsoft.com/office/drawing/2014/main" id="{78C44F26-3727-4695-BA6A-3209DD62CC40}"/>
                </a:ext>
              </a:extLst>
            </p:cNvPr>
            <p:cNvSpPr/>
            <p:nvPr/>
          </p:nvSpPr>
          <p:spPr>
            <a:xfrm>
              <a:off x="8772178" y="6011649"/>
              <a:ext cx="123372" cy="125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B884869-D187-45A8-A622-0B86617E65FD}"/>
                </a:ext>
              </a:extLst>
            </p:cNvPr>
            <p:cNvSpPr/>
            <p:nvPr/>
          </p:nvSpPr>
          <p:spPr>
            <a:xfrm>
              <a:off x="8772178" y="6274585"/>
              <a:ext cx="123372" cy="125776"/>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79460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Diagram 30">
            <a:extLst>
              <a:ext uri="{FF2B5EF4-FFF2-40B4-BE49-F238E27FC236}">
                <a16:creationId xmlns:a16="http://schemas.microsoft.com/office/drawing/2014/main" id="{6172ACE4-C916-4890-9A35-D8FB6D5C07EE}"/>
              </a:ext>
            </a:extLst>
          </p:cNvPr>
          <p:cNvGraphicFramePr/>
          <p:nvPr>
            <p:extLst>
              <p:ext uri="{D42A27DB-BD31-4B8C-83A1-F6EECF244321}">
                <p14:modId xmlns:p14="http://schemas.microsoft.com/office/powerpoint/2010/main" val="2003449630"/>
              </p:ext>
            </p:extLst>
          </p:nvPr>
        </p:nvGraphicFramePr>
        <p:xfrm>
          <a:off x="523352" y="1336281"/>
          <a:ext cx="7223097" cy="2138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p:cNvSpPr txBox="1">
            <a:spLocks/>
          </p:cNvSpPr>
          <p:nvPr/>
        </p:nvSpPr>
        <p:spPr>
          <a:xfrm>
            <a:off x="523353" y="3470014"/>
            <a:ext cx="5838869" cy="7531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Porta Hepatis (Hilum of the Liver)</a:t>
            </a:r>
            <a:endParaRPr lang="ar-SA" dirty="0"/>
          </a:p>
        </p:txBody>
      </p:sp>
      <p:sp>
        <p:nvSpPr>
          <p:cNvPr id="12" name="Rectangle 11"/>
          <p:cNvSpPr/>
          <p:nvPr/>
        </p:nvSpPr>
        <p:spPr>
          <a:xfrm>
            <a:off x="489966" y="3998868"/>
            <a:ext cx="7335885" cy="1138773"/>
          </a:xfrm>
          <a:prstGeom prst="rect">
            <a:avLst/>
          </a:prstGeom>
        </p:spPr>
        <p:txBody>
          <a:bodyPr wrap="square">
            <a:spAutoFit/>
          </a:bodyPr>
          <a:lstStyle/>
          <a:p>
            <a:pPr marL="285750" indent="-285750">
              <a:buFont typeface="Courier New" panose="02070309020205020404" pitchFamily="49" charset="0"/>
              <a:buChar char="o"/>
            </a:pPr>
            <a:r>
              <a:rPr lang="en-US" sz="1700" dirty="0">
                <a:latin typeface="+mn-lt"/>
              </a:rPr>
              <a:t>A transverse fissure found on the posteroinferior surface and lies between the </a:t>
            </a:r>
            <a:r>
              <a:rPr lang="en-US" sz="1700" dirty="0">
                <a:solidFill>
                  <a:srgbClr val="FF0000"/>
                </a:solidFill>
                <a:latin typeface="+mn-lt"/>
              </a:rPr>
              <a:t>caudate</a:t>
            </a:r>
            <a:r>
              <a:rPr lang="en-US" sz="1700" dirty="0">
                <a:latin typeface="+mn-lt"/>
              </a:rPr>
              <a:t> and </a:t>
            </a:r>
            <a:r>
              <a:rPr lang="en-US" sz="1700" dirty="0">
                <a:solidFill>
                  <a:srgbClr val="FF0000"/>
                </a:solidFill>
                <a:latin typeface="+mn-lt"/>
              </a:rPr>
              <a:t>quadrate</a:t>
            </a:r>
            <a:r>
              <a:rPr lang="en-US" sz="1700" dirty="0">
                <a:latin typeface="+mn-lt"/>
              </a:rPr>
              <a:t> lobes. </a:t>
            </a:r>
          </a:p>
          <a:p>
            <a:pPr marL="285750" indent="-285750">
              <a:buFont typeface="Courier New" panose="02070309020205020404" pitchFamily="49" charset="0"/>
              <a:buChar char="o"/>
            </a:pPr>
            <a:r>
              <a:rPr lang="en-US" sz="1700" dirty="0">
                <a:latin typeface="+mn-lt"/>
              </a:rPr>
              <a:t>The upper part of the lesser omentum is attached to its margins. </a:t>
            </a:r>
          </a:p>
          <a:p>
            <a:pPr marL="285750" indent="-285750">
              <a:buFont typeface="Courier New" panose="02070309020205020404" pitchFamily="49" charset="0"/>
              <a:buChar char="o"/>
            </a:pPr>
            <a:endParaRPr lang="en-US" sz="1700" dirty="0"/>
          </a:p>
        </p:txBody>
      </p:sp>
      <p:sp>
        <p:nvSpPr>
          <p:cNvPr id="20" name="Rectangle 19"/>
          <p:cNvSpPr/>
          <p:nvPr/>
        </p:nvSpPr>
        <p:spPr>
          <a:xfrm>
            <a:off x="543434" y="4839813"/>
            <a:ext cx="6982562" cy="1923604"/>
          </a:xfrm>
          <a:prstGeom prst="rect">
            <a:avLst/>
          </a:prstGeom>
        </p:spPr>
        <p:txBody>
          <a:bodyPr wrap="square">
            <a:spAutoFit/>
          </a:bodyPr>
          <a:lstStyle/>
          <a:p>
            <a:pPr marL="285750" indent="-285750">
              <a:buFont typeface="Courier New" panose="02070309020205020404" pitchFamily="49" charset="0"/>
              <a:buChar char="o"/>
            </a:pPr>
            <a:r>
              <a:rPr lang="en-US" sz="1700" dirty="0">
                <a:latin typeface="+mn-lt"/>
              </a:rPr>
              <a:t>Structures passing through the porta hepatis include:</a:t>
            </a:r>
          </a:p>
          <a:p>
            <a:pPr marL="536575" indent="-285750">
              <a:buFont typeface="Arial" panose="020B0604020202020204" pitchFamily="34" charset="0"/>
              <a:buChar char="•"/>
            </a:pPr>
            <a:r>
              <a:rPr lang="en-US" sz="1700" dirty="0">
                <a:latin typeface="+mn-lt"/>
              </a:rPr>
              <a:t>Right and left </a:t>
            </a:r>
            <a:r>
              <a:rPr lang="en-US" sz="1700" b="1" dirty="0">
                <a:latin typeface="+mn-lt"/>
              </a:rPr>
              <a:t>hepatic ducts</a:t>
            </a:r>
            <a:r>
              <a:rPr lang="en-US" sz="1700" dirty="0">
                <a:latin typeface="+mn-lt"/>
              </a:rPr>
              <a:t>.</a:t>
            </a:r>
          </a:p>
          <a:p>
            <a:pPr marL="536575" indent="-285750">
              <a:buFont typeface="Arial" panose="020B0604020202020204" pitchFamily="34" charset="0"/>
              <a:buChar char="•"/>
            </a:pPr>
            <a:r>
              <a:rPr lang="en-US" sz="1700" dirty="0">
                <a:latin typeface="+mn-lt"/>
              </a:rPr>
              <a:t>Right and left branches of the </a:t>
            </a:r>
            <a:r>
              <a:rPr lang="en-US" sz="1700" b="1" dirty="0">
                <a:latin typeface="+mn-lt"/>
              </a:rPr>
              <a:t>hepatic artery</a:t>
            </a:r>
          </a:p>
          <a:p>
            <a:pPr marL="536575" indent="-285750">
              <a:buFont typeface="Arial" panose="020B0604020202020204" pitchFamily="34" charset="0"/>
              <a:buChar char="•"/>
            </a:pPr>
            <a:r>
              <a:rPr lang="en-US" sz="1700" dirty="0">
                <a:latin typeface="+mn-lt"/>
              </a:rPr>
              <a:t>Right and left branches of the </a:t>
            </a:r>
            <a:r>
              <a:rPr lang="en-US" sz="1700" b="1" dirty="0">
                <a:latin typeface="+mn-lt"/>
              </a:rPr>
              <a:t>portal vein</a:t>
            </a:r>
          </a:p>
          <a:p>
            <a:pPr marL="536575" indent="-285750">
              <a:buClr>
                <a:schemeClr val="tx1"/>
              </a:buClr>
              <a:buFont typeface="Arial" panose="020B0604020202020204" pitchFamily="34" charset="0"/>
              <a:buChar char="•"/>
            </a:pPr>
            <a:r>
              <a:rPr lang="en-US" sz="1700" dirty="0">
                <a:solidFill>
                  <a:srgbClr val="92D050"/>
                </a:solidFill>
                <a:latin typeface="+mn-lt"/>
              </a:rPr>
              <a:t>Autonomic:</a:t>
            </a:r>
            <a:r>
              <a:rPr lang="en-US" sz="1700" dirty="0">
                <a:latin typeface="+mn-lt"/>
              </a:rPr>
              <a:t> Sympathetic and parasympathetic </a:t>
            </a:r>
            <a:r>
              <a:rPr lang="en-US" sz="1700" b="1" dirty="0">
                <a:latin typeface="+mn-lt"/>
              </a:rPr>
              <a:t>nerve fibers </a:t>
            </a:r>
          </a:p>
          <a:p>
            <a:pPr marL="536575" indent="-285750">
              <a:buFont typeface="Arial" panose="020B0604020202020204" pitchFamily="34" charset="0"/>
              <a:buChar char="•"/>
            </a:pPr>
            <a:r>
              <a:rPr lang="en-US" sz="1700" dirty="0">
                <a:latin typeface="+mn-lt"/>
              </a:rPr>
              <a:t>A few </a:t>
            </a:r>
            <a:r>
              <a:rPr lang="en-US" sz="1700" b="1" dirty="0">
                <a:latin typeface="+mn-lt"/>
              </a:rPr>
              <a:t>hepatic lymph nodes</a:t>
            </a:r>
            <a:r>
              <a:rPr lang="en-US" sz="1700" dirty="0">
                <a:latin typeface="+mn-lt"/>
              </a:rPr>
              <a:t> lie here; they drain the liver and gallbladder and send their efferent vessels to the celiac lymph nodes.</a:t>
            </a:r>
          </a:p>
        </p:txBody>
      </p:sp>
      <p:grpSp>
        <p:nvGrpSpPr>
          <p:cNvPr id="14" name="Group 13">
            <a:extLst>
              <a:ext uri="{FF2B5EF4-FFF2-40B4-BE49-F238E27FC236}">
                <a16:creationId xmlns:a16="http://schemas.microsoft.com/office/drawing/2014/main" id="{8B8BD8ED-6629-45AB-B8D0-861915B07454}"/>
              </a:ext>
            </a:extLst>
          </p:cNvPr>
          <p:cNvGrpSpPr/>
          <p:nvPr/>
        </p:nvGrpSpPr>
        <p:grpSpPr>
          <a:xfrm>
            <a:off x="8436753" y="3583332"/>
            <a:ext cx="2679012" cy="1881826"/>
            <a:chOff x="7801272" y="3320640"/>
            <a:chExt cx="2679012" cy="1881826"/>
          </a:xfrm>
        </p:grpSpPr>
        <p:pic>
          <p:nvPicPr>
            <p:cNvPr id="21" name="Content Placeholder 4" descr="C:\Users\user\Documents\Downloads\liverDiagram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7801272" y="3320640"/>
              <a:ext cx="2679012" cy="1783051"/>
            </a:xfrm>
            <a:prstGeom prst="rect">
              <a:avLst/>
            </a:prstGeom>
            <a:ln>
              <a:noFill/>
              <a:miter lim="800000"/>
              <a:headEnd/>
              <a:tailEnd/>
            </a:ln>
          </p:spPr>
        </p:pic>
        <p:sp>
          <p:nvSpPr>
            <p:cNvPr id="22" name="Oval 21"/>
            <p:cNvSpPr/>
            <p:nvPr/>
          </p:nvSpPr>
          <p:spPr>
            <a:xfrm>
              <a:off x="8688886" y="4046391"/>
              <a:ext cx="816468" cy="534604"/>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8730596" y="3582706"/>
              <a:ext cx="117539" cy="206211"/>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Up Arrow 23"/>
            <p:cNvSpPr/>
            <p:nvPr/>
          </p:nvSpPr>
          <p:spPr>
            <a:xfrm>
              <a:off x="8910377" y="4939520"/>
              <a:ext cx="133064" cy="262946"/>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Box 10"/>
            <p:cNvSpPr txBox="1">
              <a:spLocks noChangeArrowheads="1"/>
            </p:cNvSpPr>
            <p:nvPr/>
          </p:nvSpPr>
          <p:spPr bwMode="auto">
            <a:xfrm>
              <a:off x="8716170" y="3786680"/>
              <a:ext cx="2095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SA" b="1" dirty="0">
                  <a:solidFill>
                    <a:schemeClr val="accent2"/>
                  </a:solidFill>
                </a:rPr>
                <a:t>C</a:t>
              </a:r>
            </a:p>
          </p:txBody>
        </p:sp>
        <p:sp>
          <p:nvSpPr>
            <p:cNvPr id="26" name="TextBox 11"/>
            <p:cNvSpPr txBox="1">
              <a:spLocks noChangeArrowheads="1"/>
            </p:cNvSpPr>
            <p:nvPr/>
          </p:nvSpPr>
          <p:spPr bwMode="auto">
            <a:xfrm>
              <a:off x="8876984" y="4567248"/>
              <a:ext cx="1807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SA" b="1" dirty="0">
                  <a:solidFill>
                    <a:schemeClr val="accent3"/>
                  </a:solidFill>
                </a:rPr>
                <a:t>Q</a:t>
              </a:r>
            </a:p>
          </p:txBody>
        </p:sp>
      </p:grpSp>
      <p:cxnSp>
        <p:nvCxnSpPr>
          <p:cNvPr id="27" name="Straight Connector 26"/>
          <p:cNvCxnSpPr/>
          <p:nvPr/>
        </p:nvCxnSpPr>
        <p:spPr>
          <a:xfrm flipV="1">
            <a:off x="856976" y="4519610"/>
            <a:ext cx="756000" cy="56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003039" y="4520187"/>
            <a:ext cx="842337" cy="904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746449" y="5536969"/>
            <a:ext cx="4059620" cy="1200329"/>
          </a:xfrm>
          <a:prstGeom prst="rect">
            <a:avLst/>
          </a:prstGeom>
          <a:solidFill>
            <a:schemeClr val="bg1"/>
          </a:solidFill>
          <a:ln>
            <a:solidFill>
              <a:schemeClr val="bg1">
                <a:lumMod val="65000"/>
              </a:schemeClr>
            </a:solidFill>
            <a:prstDash val="lgDash"/>
          </a:ln>
        </p:spPr>
        <p:txBody>
          <a:bodyPr wrap="square">
            <a:spAutoFit/>
          </a:bodyPr>
          <a:lstStyle/>
          <a:p>
            <a:r>
              <a:rPr lang="en-US" sz="1200" dirty="0">
                <a:solidFill>
                  <a:schemeClr val="bg1">
                    <a:lumMod val="65000"/>
                  </a:schemeClr>
                </a:solidFill>
                <a:latin typeface="+mn-lt"/>
              </a:rPr>
              <a:t>A useful mnemonic to help remember the order of structures in the porta hepatis from anterior to posterior is: DAVE</a:t>
            </a:r>
          </a:p>
          <a:p>
            <a:r>
              <a:rPr lang="en-US" sz="1200" dirty="0">
                <a:solidFill>
                  <a:schemeClr val="bg1">
                    <a:lumMod val="65000"/>
                  </a:schemeClr>
                </a:solidFill>
                <a:latin typeface="+mn-lt"/>
              </a:rPr>
              <a:t>    </a:t>
            </a:r>
            <a:r>
              <a:rPr lang="en-US" sz="1200" b="1" dirty="0">
                <a:solidFill>
                  <a:schemeClr val="bg1">
                    <a:lumMod val="65000"/>
                  </a:schemeClr>
                </a:solidFill>
                <a:latin typeface="+mn-lt"/>
              </a:rPr>
              <a:t>D</a:t>
            </a:r>
            <a:r>
              <a:rPr lang="en-US" sz="1200" dirty="0">
                <a:solidFill>
                  <a:schemeClr val="bg1">
                    <a:lumMod val="65000"/>
                  </a:schemeClr>
                </a:solidFill>
                <a:latin typeface="+mn-lt"/>
              </a:rPr>
              <a:t>: ducts (right and left hepatic duct      	branches)</a:t>
            </a:r>
          </a:p>
          <a:p>
            <a:r>
              <a:rPr lang="en-US" sz="1200" dirty="0">
                <a:solidFill>
                  <a:schemeClr val="bg1">
                    <a:lumMod val="65000"/>
                  </a:schemeClr>
                </a:solidFill>
                <a:latin typeface="+mn-lt"/>
              </a:rPr>
              <a:t>    </a:t>
            </a:r>
            <a:r>
              <a:rPr lang="en-US" sz="1200" b="1" dirty="0">
                <a:solidFill>
                  <a:schemeClr val="bg1">
                    <a:lumMod val="65000"/>
                  </a:schemeClr>
                </a:solidFill>
                <a:latin typeface="+mn-lt"/>
              </a:rPr>
              <a:t>A</a:t>
            </a:r>
            <a:r>
              <a:rPr lang="en-US" sz="1200" dirty="0">
                <a:solidFill>
                  <a:schemeClr val="bg1">
                    <a:lumMod val="65000"/>
                  </a:schemeClr>
                </a:solidFill>
                <a:latin typeface="+mn-lt"/>
              </a:rPr>
              <a:t>: arteries (right and left hepatic 	artery branches)</a:t>
            </a:r>
          </a:p>
          <a:p>
            <a:r>
              <a:rPr lang="en-US" sz="1200" dirty="0">
                <a:solidFill>
                  <a:schemeClr val="bg1">
                    <a:lumMod val="65000"/>
                  </a:schemeClr>
                </a:solidFill>
                <a:latin typeface="+mn-lt"/>
              </a:rPr>
              <a:t>    </a:t>
            </a:r>
            <a:r>
              <a:rPr lang="en-US" sz="1200" b="1" dirty="0">
                <a:solidFill>
                  <a:schemeClr val="bg1">
                    <a:lumMod val="65000"/>
                  </a:schemeClr>
                </a:solidFill>
                <a:latin typeface="+mn-lt"/>
              </a:rPr>
              <a:t>V</a:t>
            </a:r>
            <a:r>
              <a:rPr lang="en-US" sz="1200" dirty="0">
                <a:solidFill>
                  <a:schemeClr val="bg1">
                    <a:lumMod val="65000"/>
                  </a:schemeClr>
                </a:solidFill>
                <a:latin typeface="+mn-lt"/>
              </a:rPr>
              <a:t>: vein (portal vein)</a:t>
            </a:r>
          </a:p>
          <a:p>
            <a:r>
              <a:rPr lang="en-US" sz="1200" dirty="0">
                <a:solidFill>
                  <a:schemeClr val="bg1">
                    <a:lumMod val="65000"/>
                  </a:schemeClr>
                </a:solidFill>
                <a:latin typeface="+mn-lt"/>
              </a:rPr>
              <a:t>    </a:t>
            </a:r>
            <a:r>
              <a:rPr lang="en-US" sz="1200" b="1" dirty="0">
                <a:solidFill>
                  <a:schemeClr val="bg1">
                    <a:lumMod val="65000"/>
                  </a:schemeClr>
                </a:solidFill>
                <a:latin typeface="+mn-lt"/>
              </a:rPr>
              <a:t>E</a:t>
            </a:r>
            <a:r>
              <a:rPr lang="en-US" sz="1200" dirty="0">
                <a:solidFill>
                  <a:schemeClr val="bg1">
                    <a:lumMod val="65000"/>
                  </a:schemeClr>
                </a:solidFill>
                <a:latin typeface="+mn-lt"/>
              </a:rPr>
              <a:t>: epiploic foramen (of Winslow)</a:t>
            </a:r>
          </a:p>
        </p:txBody>
      </p:sp>
      <p:sp>
        <p:nvSpPr>
          <p:cNvPr id="29" name="Title 1">
            <a:extLst>
              <a:ext uri="{FF2B5EF4-FFF2-40B4-BE49-F238E27FC236}">
                <a16:creationId xmlns:a16="http://schemas.microsoft.com/office/drawing/2014/main" id="{02D09BA7-E263-494F-B9E1-628C12F56AFB}"/>
              </a:ext>
            </a:extLst>
          </p:cNvPr>
          <p:cNvSpPr txBox="1">
            <a:spLocks/>
          </p:cNvSpPr>
          <p:nvPr/>
        </p:nvSpPr>
        <p:spPr>
          <a:xfrm>
            <a:off x="488266" y="56550"/>
            <a:ext cx="4326228" cy="826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Fissures of The Liver</a:t>
            </a:r>
            <a:endParaRPr lang="ar-SA" sz="2400" dirty="0"/>
          </a:p>
        </p:txBody>
      </p:sp>
      <p:sp>
        <p:nvSpPr>
          <p:cNvPr id="32" name="Rectangle 31">
            <a:extLst>
              <a:ext uri="{FF2B5EF4-FFF2-40B4-BE49-F238E27FC236}">
                <a16:creationId xmlns:a16="http://schemas.microsoft.com/office/drawing/2014/main" id="{B0D103EB-A3BC-4DF7-808F-9E75DDE74406}"/>
              </a:ext>
            </a:extLst>
          </p:cNvPr>
          <p:cNvSpPr/>
          <p:nvPr/>
        </p:nvSpPr>
        <p:spPr>
          <a:xfrm>
            <a:off x="489966" y="683524"/>
            <a:ext cx="7414890" cy="646331"/>
          </a:xfrm>
          <a:prstGeom prst="rect">
            <a:avLst/>
          </a:prstGeom>
        </p:spPr>
        <p:txBody>
          <a:bodyPr wrap="square">
            <a:spAutoFit/>
          </a:bodyPr>
          <a:lstStyle/>
          <a:p>
            <a:r>
              <a:rPr lang="en-US" sz="1800" dirty="0">
                <a:latin typeface="+mn-lt"/>
              </a:rPr>
              <a:t>Two sagittally oriented fissures, linked centrally by the transverse </a:t>
            </a:r>
            <a:r>
              <a:rPr lang="en-US" sz="1800" b="1" dirty="0">
                <a:latin typeface="+mn-lt"/>
              </a:rPr>
              <a:t>porta hepatis</a:t>
            </a:r>
            <a:r>
              <a:rPr lang="en-US" sz="1800" dirty="0">
                <a:latin typeface="+mn-lt"/>
              </a:rPr>
              <a:t>, form the letter </a:t>
            </a:r>
            <a:r>
              <a:rPr lang="en-US" sz="1800" b="1" dirty="0">
                <a:latin typeface="+mn-lt"/>
              </a:rPr>
              <a:t>H</a:t>
            </a:r>
            <a:r>
              <a:rPr lang="en-US" sz="1800" dirty="0">
                <a:latin typeface="+mn-lt"/>
              </a:rPr>
              <a:t> on the visceral surface.</a:t>
            </a:r>
            <a:endParaRPr lang="ar-SA" sz="1800" dirty="0">
              <a:latin typeface="+mn-lt"/>
            </a:endParaRPr>
          </a:p>
        </p:txBody>
      </p:sp>
      <p:grpSp>
        <p:nvGrpSpPr>
          <p:cNvPr id="33" name="Group 32">
            <a:extLst>
              <a:ext uri="{FF2B5EF4-FFF2-40B4-BE49-F238E27FC236}">
                <a16:creationId xmlns:a16="http://schemas.microsoft.com/office/drawing/2014/main" id="{78B82E8B-3CAE-4C09-8C6B-1CED182F4406}"/>
              </a:ext>
            </a:extLst>
          </p:cNvPr>
          <p:cNvGrpSpPr/>
          <p:nvPr/>
        </p:nvGrpSpPr>
        <p:grpSpPr>
          <a:xfrm>
            <a:off x="7906555" y="481495"/>
            <a:ext cx="3618420" cy="2903385"/>
            <a:chOff x="8045702" y="3540445"/>
            <a:chExt cx="3024577" cy="3134424"/>
          </a:xfrm>
        </p:grpSpPr>
        <p:pic>
          <p:nvPicPr>
            <p:cNvPr id="34" name="Picture 33">
              <a:extLst>
                <a:ext uri="{FF2B5EF4-FFF2-40B4-BE49-F238E27FC236}">
                  <a16:creationId xmlns:a16="http://schemas.microsoft.com/office/drawing/2014/main" id="{333C6E46-015E-4014-AE39-61A834CBFFF7}"/>
                </a:ext>
              </a:extLst>
            </p:cNvPr>
            <p:cNvPicPr>
              <a:picLocks noChangeAspect="1"/>
            </p:cNvPicPr>
            <p:nvPr/>
          </p:nvPicPr>
          <p:blipFill>
            <a:blip r:embed="rId8"/>
            <a:stretch>
              <a:fillRect/>
            </a:stretch>
          </p:blipFill>
          <p:spPr>
            <a:xfrm>
              <a:off x="8045703" y="3579334"/>
              <a:ext cx="3024576" cy="3095535"/>
            </a:xfrm>
            <a:prstGeom prst="rect">
              <a:avLst/>
            </a:prstGeom>
          </p:spPr>
        </p:pic>
        <p:sp>
          <p:nvSpPr>
            <p:cNvPr id="35" name="Rectangle 34">
              <a:extLst>
                <a:ext uri="{FF2B5EF4-FFF2-40B4-BE49-F238E27FC236}">
                  <a16:creationId xmlns:a16="http://schemas.microsoft.com/office/drawing/2014/main" id="{278AE596-D688-4A69-A19D-BD920BEC6847}"/>
                </a:ext>
              </a:extLst>
            </p:cNvPr>
            <p:cNvSpPr/>
            <p:nvPr/>
          </p:nvSpPr>
          <p:spPr>
            <a:xfrm>
              <a:off x="8045702" y="6216753"/>
              <a:ext cx="778983" cy="45811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Rectangle 35">
              <a:extLst>
                <a:ext uri="{FF2B5EF4-FFF2-40B4-BE49-F238E27FC236}">
                  <a16:creationId xmlns:a16="http://schemas.microsoft.com/office/drawing/2014/main" id="{50EFA8C1-B765-47A9-8341-92806517FE03}"/>
                </a:ext>
              </a:extLst>
            </p:cNvPr>
            <p:cNvSpPr/>
            <p:nvPr/>
          </p:nvSpPr>
          <p:spPr>
            <a:xfrm>
              <a:off x="8048546" y="3540445"/>
              <a:ext cx="1052927" cy="51640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Rectangle 36">
              <a:extLst>
                <a:ext uri="{FF2B5EF4-FFF2-40B4-BE49-F238E27FC236}">
                  <a16:creationId xmlns:a16="http://schemas.microsoft.com/office/drawing/2014/main" id="{0A3BD522-BA9B-42BB-9D3E-72546C22D898}"/>
                </a:ext>
              </a:extLst>
            </p:cNvPr>
            <p:cNvSpPr/>
            <p:nvPr/>
          </p:nvSpPr>
          <p:spPr>
            <a:xfrm>
              <a:off x="10161431" y="6110514"/>
              <a:ext cx="608169" cy="564355"/>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8" name="Rectangle 37">
              <a:extLst>
                <a:ext uri="{FF2B5EF4-FFF2-40B4-BE49-F238E27FC236}">
                  <a16:creationId xmlns:a16="http://schemas.microsoft.com/office/drawing/2014/main" id="{76872720-BE55-432E-99BE-F6B170F3C716}"/>
                </a:ext>
              </a:extLst>
            </p:cNvPr>
            <p:cNvSpPr/>
            <p:nvPr/>
          </p:nvSpPr>
          <p:spPr>
            <a:xfrm>
              <a:off x="10000343" y="3541114"/>
              <a:ext cx="899886" cy="515731"/>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9" name="Rectangle 38">
              <a:extLst>
                <a:ext uri="{FF2B5EF4-FFF2-40B4-BE49-F238E27FC236}">
                  <a16:creationId xmlns:a16="http://schemas.microsoft.com/office/drawing/2014/main" id="{EB7BA2A9-4661-4F1F-AD4B-8404609B52D3}"/>
                </a:ext>
              </a:extLst>
            </p:cNvPr>
            <p:cNvSpPr/>
            <p:nvPr/>
          </p:nvSpPr>
          <p:spPr>
            <a:xfrm>
              <a:off x="8958515" y="6118993"/>
              <a:ext cx="902237" cy="3901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cxnSp>
        <p:nvCxnSpPr>
          <p:cNvPr id="40" name="Straight Connector 39">
            <a:extLst>
              <a:ext uri="{FF2B5EF4-FFF2-40B4-BE49-F238E27FC236}">
                <a16:creationId xmlns:a16="http://schemas.microsoft.com/office/drawing/2014/main" id="{3B136E44-FEB5-4824-B281-42618E6AD88A}"/>
              </a:ext>
            </a:extLst>
          </p:cNvPr>
          <p:cNvCxnSpPr/>
          <p:nvPr/>
        </p:nvCxnSpPr>
        <p:spPr>
          <a:xfrm flipV="1">
            <a:off x="586976" y="1231503"/>
            <a:ext cx="648000" cy="56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3BA1BF1-54F4-4E94-909D-08CCA75CAB23}"/>
              </a:ext>
            </a:extLst>
          </p:cNvPr>
          <p:cNvCxnSpPr/>
          <p:nvPr/>
        </p:nvCxnSpPr>
        <p:spPr>
          <a:xfrm flipV="1">
            <a:off x="6689219" y="984152"/>
            <a:ext cx="559823" cy="56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B89FD85-3971-4EF6-96CE-EB65A73549B8}"/>
              </a:ext>
            </a:extLst>
          </p:cNvPr>
          <p:cNvSpPr txBox="1"/>
          <p:nvPr/>
        </p:nvSpPr>
        <p:spPr>
          <a:xfrm>
            <a:off x="4974709" y="3077338"/>
            <a:ext cx="1367682" cy="276999"/>
          </a:xfrm>
          <a:prstGeom prst="rect">
            <a:avLst/>
          </a:prstGeom>
          <a:noFill/>
        </p:spPr>
        <p:txBody>
          <a:bodyPr wrap="none" rtlCol="0">
            <a:spAutoFit/>
          </a:bodyPr>
          <a:lstStyle/>
          <a:p>
            <a:r>
              <a:rPr lang="en-GB" sz="1200" dirty="0">
                <a:solidFill>
                  <a:schemeClr val="bg1">
                    <a:lumMod val="50000"/>
                  </a:schemeClr>
                </a:solidFill>
                <a:latin typeface="+mn-lt"/>
              </a:rPr>
              <a:t>*ligamentum </a:t>
            </a:r>
            <a:r>
              <a:rPr lang="en-GB" sz="1200" dirty="0" err="1">
                <a:solidFill>
                  <a:schemeClr val="bg1">
                    <a:lumMod val="50000"/>
                  </a:schemeClr>
                </a:solidFill>
                <a:latin typeface="+mn-lt"/>
              </a:rPr>
              <a:t>teres</a:t>
            </a:r>
            <a:endParaRPr lang="en-GB" sz="1200" dirty="0">
              <a:solidFill>
                <a:schemeClr val="bg1">
                  <a:lumMod val="50000"/>
                </a:schemeClr>
              </a:solidFill>
              <a:latin typeface="+mn-lt"/>
            </a:endParaRPr>
          </a:p>
        </p:txBody>
      </p:sp>
    </p:spTree>
    <p:extLst>
      <p:ext uri="{BB962C8B-B14F-4D97-AF65-F5344CB8AC3E}">
        <p14:creationId xmlns:p14="http://schemas.microsoft.com/office/powerpoint/2010/main" val="2503230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680750" y="1664855"/>
            <a:ext cx="10863550" cy="2107045"/>
          </a:xfrm>
          <a:prstGeom prst="rect">
            <a:avLst/>
          </a:prstGeom>
          <a:noFill/>
          <a:ln w="9525">
            <a:noFill/>
            <a:miter lim="800000"/>
            <a:headEnd/>
            <a:tailEnd/>
          </a:ln>
        </p:spPr>
        <p:txBody>
          <a:bodyPr/>
          <a:lstStyle/>
          <a:p>
            <a:pPr marL="342900" indent="-342900" eaLnBrk="0" hangingPunct="0">
              <a:spcBef>
                <a:spcPct val="20000"/>
              </a:spcBef>
              <a:buFont typeface="Courier New" panose="02070309020205020404" pitchFamily="49" charset="0"/>
              <a:buChar char="o"/>
              <a:defRPr/>
            </a:pPr>
            <a:r>
              <a:rPr lang="en-US" sz="2000" dirty="0">
                <a:latin typeface="+mn-lt"/>
              </a:rPr>
              <a:t>The blood vessels conveying blood to the liver are the </a:t>
            </a:r>
            <a:r>
              <a:rPr lang="en-US" sz="2000" b="1" dirty="0">
                <a:latin typeface="+mn-lt"/>
              </a:rPr>
              <a:t>hepatic artery </a:t>
            </a:r>
            <a:r>
              <a:rPr lang="en-US" sz="2000" dirty="0">
                <a:latin typeface="+mn-lt"/>
              </a:rPr>
              <a:t>(30%) a branch of celiac trunk, and </a:t>
            </a:r>
            <a:r>
              <a:rPr lang="en-US" sz="2000" b="1" dirty="0">
                <a:latin typeface="+mn-lt"/>
              </a:rPr>
              <a:t>portal vein</a:t>
            </a:r>
            <a:r>
              <a:rPr lang="en-US" sz="2000" dirty="0">
                <a:latin typeface="+mn-lt"/>
              </a:rPr>
              <a:t> (70%). </a:t>
            </a:r>
          </a:p>
          <a:p>
            <a:pPr marL="342900" indent="-342900" eaLnBrk="0" hangingPunct="0">
              <a:spcBef>
                <a:spcPct val="20000"/>
              </a:spcBef>
              <a:buFont typeface="Courier New" panose="02070309020205020404" pitchFamily="49" charset="0"/>
              <a:buChar char="o"/>
              <a:defRPr/>
            </a:pPr>
            <a:r>
              <a:rPr lang="en-US" sz="2000" dirty="0">
                <a:latin typeface="+mn-lt"/>
              </a:rPr>
              <a:t>The hepatic artery brings </a:t>
            </a:r>
            <a:r>
              <a:rPr lang="en-US" sz="2000" i="1" dirty="0">
                <a:latin typeface="+mn-lt"/>
              </a:rPr>
              <a:t>oxygenated</a:t>
            </a:r>
            <a:r>
              <a:rPr lang="en-US" sz="2000" dirty="0">
                <a:latin typeface="+mn-lt"/>
              </a:rPr>
              <a:t> blood to the liver</a:t>
            </a:r>
          </a:p>
          <a:p>
            <a:pPr marL="342900" indent="-342900" eaLnBrk="0" hangingPunct="0">
              <a:spcBef>
                <a:spcPct val="20000"/>
              </a:spcBef>
              <a:buFont typeface="Courier New" panose="02070309020205020404" pitchFamily="49" charset="0"/>
              <a:buChar char="o"/>
              <a:defRPr/>
            </a:pPr>
            <a:r>
              <a:rPr lang="en-US" sz="2000" dirty="0">
                <a:latin typeface="+mn-lt"/>
              </a:rPr>
              <a:t>The portal vein brings </a:t>
            </a:r>
            <a:r>
              <a:rPr lang="en-US" sz="2000" i="1" dirty="0">
                <a:latin typeface="+mn-lt"/>
              </a:rPr>
              <a:t>venous</a:t>
            </a:r>
            <a:r>
              <a:rPr lang="en-US" sz="2000" dirty="0">
                <a:latin typeface="+mn-lt"/>
              </a:rPr>
              <a:t> blood rich in the products of digestion, which have been absorbed from the gastrointestinal tract to the liver. </a:t>
            </a:r>
          </a:p>
          <a:p>
            <a:pPr marL="342900" indent="-342900" eaLnBrk="0" hangingPunct="0">
              <a:spcBef>
                <a:spcPct val="20000"/>
              </a:spcBef>
              <a:buFont typeface="Courier New" panose="02070309020205020404" pitchFamily="49" charset="0"/>
              <a:buChar char="o"/>
              <a:defRPr/>
            </a:pPr>
            <a:r>
              <a:rPr lang="en-US" sz="2000" dirty="0">
                <a:latin typeface="+mn-lt"/>
              </a:rPr>
              <a:t>The </a:t>
            </a:r>
            <a:r>
              <a:rPr lang="en-US" sz="2000" i="1" dirty="0">
                <a:latin typeface="+mn-lt"/>
              </a:rPr>
              <a:t>venous</a:t>
            </a:r>
            <a:r>
              <a:rPr lang="en-US" sz="2000" dirty="0">
                <a:latin typeface="+mn-lt"/>
              </a:rPr>
              <a:t> blood is drained by </a:t>
            </a:r>
            <a:r>
              <a:rPr lang="en-US" sz="2000" b="1" dirty="0">
                <a:latin typeface="+mn-lt"/>
              </a:rPr>
              <a:t>right</a:t>
            </a:r>
            <a:r>
              <a:rPr lang="en-US" sz="2000" dirty="0">
                <a:latin typeface="+mn-lt"/>
              </a:rPr>
              <a:t> &amp; </a:t>
            </a:r>
            <a:r>
              <a:rPr lang="en-US" sz="2000" b="1" dirty="0">
                <a:latin typeface="+mn-lt"/>
              </a:rPr>
              <a:t>left hepatic veins </a:t>
            </a:r>
            <a:r>
              <a:rPr lang="en-US" sz="2000" dirty="0">
                <a:latin typeface="+mn-lt"/>
              </a:rPr>
              <a:t>into the inferior vena cava</a:t>
            </a:r>
          </a:p>
        </p:txBody>
      </p:sp>
      <p:cxnSp>
        <p:nvCxnSpPr>
          <p:cNvPr id="5" name="Straight Arrow Connector 4">
            <a:extLst>
              <a:ext uri="{FF2B5EF4-FFF2-40B4-BE49-F238E27FC236}">
                <a16:creationId xmlns:a16="http://schemas.microsoft.com/office/drawing/2014/main" id="{675CE3C9-4475-8840-AB3B-ADBEABC4753F}"/>
              </a:ext>
            </a:extLst>
          </p:cNvPr>
          <p:cNvCxnSpPr>
            <a:cxnSpLocks/>
          </p:cNvCxnSpPr>
          <p:nvPr/>
        </p:nvCxnSpPr>
        <p:spPr>
          <a:xfrm>
            <a:off x="6720657" y="1981200"/>
            <a:ext cx="1440000" cy="0"/>
          </a:xfrm>
          <a:prstGeom prst="straightConnector1">
            <a:avLst/>
          </a:prstGeom>
          <a:ln w="28575">
            <a:solidFill>
              <a:srgbClr val="C00000"/>
            </a:solidFill>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25D628AE-4706-2144-B6B8-A9848D35F12B}"/>
              </a:ext>
            </a:extLst>
          </p:cNvPr>
          <p:cNvCxnSpPr>
            <a:cxnSpLocks/>
          </p:cNvCxnSpPr>
          <p:nvPr/>
        </p:nvCxnSpPr>
        <p:spPr>
          <a:xfrm>
            <a:off x="1544278" y="2286383"/>
            <a:ext cx="1152000" cy="0"/>
          </a:xfrm>
          <a:prstGeom prst="straightConnector1">
            <a:avLst/>
          </a:prstGeom>
          <a:ln w="28575">
            <a:solidFill>
              <a:srgbClr val="9A57CD"/>
            </a:solidFill>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31D11EA9-D7CC-6A4D-9ED4-DF1AB7C4DFBD}"/>
              </a:ext>
            </a:extLst>
          </p:cNvPr>
          <p:cNvCxnSpPr>
            <a:cxnSpLocks/>
          </p:cNvCxnSpPr>
          <p:nvPr/>
        </p:nvCxnSpPr>
        <p:spPr>
          <a:xfrm>
            <a:off x="5577777" y="3681009"/>
            <a:ext cx="1368000" cy="0"/>
          </a:xfrm>
          <a:prstGeom prst="straightConnector1">
            <a:avLst/>
          </a:prstGeom>
          <a:ln w="28575">
            <a:solidFill>
              <a:schemeClr val="accent2"/>
            </a:solidFill>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398F4AD6-E1E2-4221-A3BE-61F7EC2544B2}"/>
              </a:ext>
            </a:extLst>
          </p:cNvPr>
          <p:cNvSpPr txBox="1"/>
          <p:nvPr/>
        </p:nvSpPr>
        <p:spPr>
          <a:xfrm>
            <a:off x="994662" y="5540072"/>
            <a:ext cx="6445995" cy="830997"/>
          </a:xfrm>
          <a:prstGeom prst="rect">
            <a:avLst/>
          </a:prstGeom>
          <a:noFill/>
        </p:spPr>
        <p:txBody>
          <a:bodyPr wrap="none" rtlCol="0">
            <a:spAutoFit/>
          </a:bodyPr>
          <a:lstStyle/>
          <a:p>
            <a:pPr marL="285750" indent="-285750">
              <a:buFont typeface="Arial" panose="020B0604020202020204" pitchFamily="34" charset="0"/>
              <a:buChar char="•"/>
            </a:pPr>
            <a:r>
              <a:rPr lang="en-GB" sz="1600" dirty="0">
                <a:solidFill>
                  <a:schemeClr val="bg1">
                    <a:lumMod val="50000"/>
                  </a:schemeClr>
                </a:solidFill>
                <a:latin typeface="+mn-lt"/>
              </a:rPr>
              <a:t>The liver has dual blood supply: from the hepatic artery and portal vein.</a:t>
            </a:r>
          </a:p>
          <a:p>
            <a:pPr marL="285750" indent="-285750">
              <a:buFont typeface="Arial" panose="020B0604020202020204" pitchFamily="34" charset="0"/>
              <a:buChar char="•"/>
            </a:pPr>
            <a:r>
              <a:rPr lang="en-GB" sz="1600" dirty="0">
                <a:solidFill>
                  <a:schemeClr val="bg1">
                    <a:lumMod val="50000"/>
                  </a:schemeClr>
                </a:solidFill>
                <a:latin typeface="+mn-lt"/>
              </a:rPr>
              <a:t>The  venous drainage is into the  hepatic vein.</a:t>
            </a:r>
          </a:p>
          <a:p>
            <a:r>
              <a:rPr lang="en-GB" sz="1600" u="sng" dirty="0">
                <a:solidFill>
                  <a:schemeClr val="bg1">
                    <a:lumMod val="50000"/>
                  </a:schemeClr>
                </a:solidFill>
                <a:latin typeface="+mn-lt"/>
              </a:rPr>
              <a:t>Extra</a:t>
            </a:r>
            <a:r>
              <a:rPr lang="en-GB" sz="1600" dirty="0">
                <a:solidFill>
                  <a:schemeClr val="bg1">
                    <a:lumMod val="50000"/>
                  </a:schemeClr>
                </a:solidFill>
                <a:latin typeface="+mn-lt"/>
              </a:rPr>
              <a:t>: the organs that are have dual supply are the liver, lungs, and liver.</a:t>
            </a:r>
          </a:p>
        </p:txBody>
      </p:sp>
      <p:sp>
        <p:nvSpPr>
          <p:cNvPr id="18" name="TextBox 17">
            <a:extLst>
              <a:ext uri="{FF2B5EF4-FFF2-40B4-BE49-F238E27FC236}">
                <a16:creationId xmlns:a16="http://schemas.microsoft.com/office/drawing/2014/main" id="{1F2B3A2D-EB4C-4970-9A8A-C407D512D182}"/>
              </a:ext>
            </a:extLst>
          </p:cNvPr>
          <p:cNvSpPr txBox="1"/>
          <p:nvPr/>
        </p:nvSpPr>
        <p:spPr>
          <a:xfrm>
            <a:off x="782372" y="363487"/>
            <a:ext cx="3823591" cy="1138773"/>
          </a:xfrm>
          <a:prstGeom prst="rect">
            <a:avLst/>
          </a:prstGeom>
          <a:noFill/>
        </p:spPr>
        <p:txBody>
          <a:bodyPr wrap="square" rtlCol="0">
            <a:spAutoFit/>
          </a:bodyPr>
          <a:lstStyle/>
          <a:p>
            <a:r>
              <a:rPr lang="en-US" sz="3600" dirty="0">
                <a:latin typeface="+mj-lt"/>
              </a:rPr>
              <a:t>Liver</a:t>
            </a:r>
            <a:endParaRPr lang="en-GB" sz="3600" dirty="0">
              <a:latin typeface="+mj-lt"/>
            </a:endParaRPr>
          </a:p>
          <a:p>
            <a:pPr lvl="0"/>
            <a:r>
              <a:rPr lang="en-US" sz="3200" b="1" dirty="0">
                <a:latin typeface="Calibri Light" panose="020F0302020204030204"/>
              </a:rPr>
              <a:t>Blood Circulation</a:t>
            </a:r>
            <a:endParaRPr lang="ar-SA" sz="3200" b="1" dirty="0">
              <a:latin typeface="Calibri Light" panose="020F0302020204030204"/>
            </a:endParaRPr>
          </a:p>
        </p:txBody>
      </p:sp>
      <p:grpSp>
        <p:nvGrpSpPr>
          <p:cNvPr id="19" name="Group 18">
            <a:extLst>
              <a:ext uri="{FF2B5EF4-FFF2-40B4-BE49-F238E27FC236}">
                <a16:creationId xmlns:a16="http://schemas.microsoft.com/office/drawing/2014/main" id="{254A9BCF-1958-404D-A362-0BA566C50F0F}"/>
              </a:ext>
            </a:extLst>
          </p:cNvPr>
          <p:cNvGrpSpPr/>
          <p:nvPr/>
        </p:nvGrpSpPr>
        <p:grpSpPr>
          <a:xfrm>
            <a:off x="10242742" y="610910"/>
            <a:ext cx="682625" cy="734036"/>
            <a:chOff x="6597319" y="353560"/>
            <a:chExt cx="682625" cy="734036"/>
          </a:xfrm>
        </p:grpSpPr>
        <p:pic>
          <p:nvPicPr>
            <p:cNvPr id="22" name="Picture 21" descr="Image result for youtube">
              <a:hlinkClick r:id="rId2"/>
              <a:extLst>
                <a:ext uri="{FF2B5EF4-FFF2-40B4-BE49-F238E27FC236}">
                  <a16:creationId xmlns:a16="http://schemas.microsoft.com/office/drawing/2014/main" id="{FF8620C3-3E82-4FE2-8829-039911322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319" y="353560"/>
              <a:ext cx="682625" cy="48063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1">
              <a:extLst>
                <a:ext uri="{FF2B5EF4-FFF2-40B4-BE49-F238E27FC236}">
                  <a16:creationId xmlns:a16="http://schemas.microsoft.com/office/drawing/2014/main" id="{AD7DB910-94CF-46C7-BE2E-E7B8226593E4}"/>
                </a:ext>
              </a:extLst>
            </p:cNvPr>
            <p:cNvSpPr txBox="1"/>
            <p:nvPr/>
          </p:nvSpPr>
          <p:spPr>
            <a:xfrm>
              <a:off x="6649975" y="779819"/>
              <a:ext cx="598241" cy="30777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dirty="0">
                  <a:solidFill>
                    <a:schemeClr val="accent6">
                      <a:lumMod val="75000"/>
                    </a:schemeClr>
                  </a:solidFill>
                  <a:latin typeface="+mn-lt"/>
                </a:rPr>
                <a:t>08:11</a:t>
              </a:r>
              <a:endParaRPr lang="en-GB" dirty="0">
                <a:solidFill>
                  <a:schemeClr val="accent6">
                    <a:lumMod val="75000"/>
                  </a:schemeClr>
                </a:solidFill>
                <a:latin typeface="+mn-lt"/>
              </a:endParaRPr>
            </a:p>
          </p:txBody>
        </p:sp>
      </p:grpSp>
      <p:grpSp>
        <p:nvGrpSpPr>
          <p:cNvPr id="2" name="Group 1">
            <a:extLst>
              <a:ext uri="{FF2B5EF4-FFF2-40B4-BE49-F238E27FC236}">
                <a16:creationId xmlns:a16="http://schemas.microsoft.com/office/drawing/2014/main" id="{8C5E9C30-FA88-4499-8D75-0BEA3C43FFB1}"/>
              </a:ext>
            </a:extLst>
          </p:cNvPr>
          <p:cNvGrpSpPr/>
          <p:nvPr/>
        </p:nvGrpSpPr>
        <p:grpSpPr>
          <a:xfrm>
            <a:off x="7496898" y="3937721"/>
            <a:ext cx="3917875" cy="2513157"/>
            <a:chOff x="7496898" y="3937721"/>
            <a:chExt cx="3917875" cy="2513157"/>
          </a:xfrm>
        </p:grpSpPr>
        <p:pic>
          <p:nvPicPr>
            <p:cNvPr id="3" name="Picture 3">
              <a:extLst>
                <a:ext uri="{FF2B5EF4-FFF2-40B4-BE49-F238E27FC236}">
                  <a16:creationId xmlns:a16="http://schemas.microsoft.com/office/drawing/2014/main" id="{65F3AA8E-4DA4-B64F-81C5-751C9C877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6898" y="3937721"/>
              <a:ext cx="3917875" cy="2513157"/>
            </a:xfrm>
            <a:prstGeom prst="rect">
              <a:avLst/>
            </a:prstGeom>
          </p:spPr>
        </p:pic>
        <p:sp>
          <p:nvSpPr>
            <p:cNvPr id="24" name="Rectangle 23">
              <a:extLst>
                <a:ext uri="{FF2B5EF4-FFF2-40B4-BE49-F238E27FC236}">
                  <a16:creationId xmlns:a16="http://schemas.microsoft.com/office/drawing/2014/main" id="{5D64A416-CB8F-4F26-A8BE-40158F09C281}"/>
                </a:ext>
              </a:extLst>
            </p:cNvPr>
            <p:cNvSpPr/>
            <p:nvPr/>
          </p:nvSpPr>
          <p:spPr>
            <a:xfrm>
              <a:off x="10424160" y="5638800"/>
              <a:ext cx="655320" cy="1341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Rectangle 24">
              <a:extLst>
                <a:ext uri="{FF2B5EF4-FFF2-40B4-BE49-F238E27FC236}">
                  <a16:creationId xmlns:a16="http://schemas.microsoft.com/office/drawing/2014/main" id="{7E2CD052-0B21-4869-B6AC-9912B967A4DE}"/>
                </a:ext>
              </a:extLst>
            </p:cNvPr>
            <p:cNvSpPr/>
            <p:nvPr/>
          </p:nvSpPr>
          <p:spPr>
            <a:xfrm>
              <a:off x="10424160" y="5472979"/>
              <a:ext cx="501207" cy="134186"/>
            </a:xfrm>
            <a:prstGeom prst="rect">
              <a:avLst/>
            </a:prstGeom>
            <a:noFill/>
            <a:ln w="28575">
              <a:solidFill>
                <a:srgbClr val="9A57C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Rectangle 26">
              <a:extLst>
                <a:ext uri="{FF2B5EF4-FFF2-40B4-BE49-F238E27FC236}">
                  <a16:creationId xmlns:a16="http://schemas.microsoft.com/office/drawing/2014/main" id="{EF7EB6EB-E4CF-42EC-B62F-B54D861FC787}"/>
                </a:ext>
              </a:extLst>
            </p:cNvPr>
            <p:cNvSpPr/>
            <p:nvPr/>
          </p:nvSpPr>
          <p:spPr>
            <a:xfrm>
              <a:off x="8282093" y="4055451"/>
              <a:ext cx="895773" cy="144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2884491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3865" y="1597069"/>
            <a:ext cx="6308435" cy="4632037"/>
          </a:xfrm>
          <a:prstGeom prst="rect">
            <a:avLst/>
          </a:prstGeom>
          <a:ln>
            <a:noFill/>
          </a:ln>
        </p:spPr>
        <p:txBody>
          <a:bodyPr wrap="square">
            <a:spAutoFit/>
          </a:bodyPr>
          <a:lstStyle/>
          <a:p>
            <a:pPr marL="342900" indent="-342900" eaLnBrk="0" hangingPunct="0">
              <a:spcBef>
                <a:spcPts val="600"/>
              </a:spcBef>
              <a:buFont typeface="Courier New" panose="02070309020205020404" pitchFamily="49" charset="0"/>
              <a:buChar char="o"/>
              <a:defRPr/>
            </a:pPr>
            <a:r>
              <a:rPr lang="en-US" sz="2000" dirty="0">
                <a:latin typeface="+mn-lt"/>
              </a:rPr>
              <a:t>At or close to the porta hepatis, the </a:t>
            </a:r>
            <a:r>
              <a:rPr lang="en-US" sz="2000" b="1" dirty="0">
                <a:latin typeface="+mn-lt"/>
              </a:rPr>
              <a:t>hepatic artery </a:t>
            </a:r>
            <a:r>
              <a:rPr lang="en-US" sz="2000" dirty="0">
                <a:latin typeface="+mn-lt"/>
              </a:rPr>
              <a:t>and </a:t>
            </a:r>
            <a:r>
              <a:rPr lang="en-US" sz="2000" b="1" dirty="0">
                <a:latin typeface="+mn-lt"/>
              </a:rPr>
              <a:t>portal vein </a:t>
            </a:r>
            <a:r>
              <a:rPr lang="en-US" sz="2000" dirty="0">
                <a:latin typeface="+mn-lt"/>
              </a:rPr>
              <a:t>terminate by </a:t>
            </a:r>
            <a:r>
              <a:rPr lang="en-US" sz="2000" i="1" dirty="0">
                <a:latin typeface="+mn-lt"/>
              </a:rPr>
              <a:t>dividing into right and left </a:t>
            </a:r>
            <a:r>
              <a:rPr lang="en-US" sz="2000" dirty="0">
                <a:latin typeface="+mn-lt"/>
              </a:rPr>
              <a:t>primary branches which  supply the right and left parts of liver, respectively.</a:t>
            </a:r>
          </a:p>
          <a:p>
            <a:pPr marL="342900" indent="-342900" eaLnBrk="0" hangingPunct="0">
              <a:spcBef>
                <a:spcPts val="600"/>
              </a:spcBef>
              <a:buFont typeface="Courier New" panose="02070309020205020404" pitchFamily="49" charset="0"/>
              <a:buChar char="o"/>
              <a:defRPr/>
            </a:pPr>
            <a:r>
              <a:rPr lang="en-US" sz="2000" dirty="0">
                <a:latin typeface="+mn-lt"/>
              </a:rPr>
              <a:t>Within the liver, the </a:t>
            </a:r>
            <a:r>
              <a:rPr lang="en-US" sz="2000" u="sng" dirty="0">
                <a:latin typeface="+mn-lt"/>
              </a:rPr>
              <a:t>primary</a:t>
            </a:r>
            <a:r>
              <a:rPr lang="en-US" sz="2000" dirty="0">
                <a:latin typeface="+mn-lt"/>
              </a:rPr>
              <a:t> branches divide to give </a:t>
            </a:r>
            <a:r>
              <a:rPr lang="en-US" sz="2000" u="sng" dirty="0">
                <a:latin typeface="+mn-lt"/>
              </a:rPr>
              <a:t>secondary</a:t>
            </a:r>
            <a:r>
              <a:rPr lang="en-US" sz="2000" dirty="0">
                <a:latin typeface="+mn-lt"/>
              </a:rPr>
              <a:t> and </a:t>
            </a:r>
            <a:r>
              <a:rPr lang="en-US" sz="2000" u="sng" dirty="0">
                <a:latin typeface="+mn-lt"/>
              </a:rPr>
              <a:t>tertiary</a:t>
            </a:r>
            <a:r>
              <a:rPr lang="en-US" sz="2000" dirty="0">
                <a:latin typeface="+mn-lt"/>
              </a:rPr>
              <a:t> to supply the hepatic segments independently.</a:t>
            </a:r>
          </a:p>
          <a:p>
            <a:pPr marL="342900" indent="-342900" eaLnBrk="0" hangingPunct="0">
              <a:spcBef>
                <a:spcPts val="600"/>
              </a:spcBef>
              <a:buFont typeface="Courier New" panose="02070309020205020404" pitchFamily="49" charset="0"/>
              <a:buChar char="o"/>
              <a:defRPr/>
            </a:pPr>
            <a:r>
              <a:rPr lang="en-US" sz="2000" dirty="0">
                <a:latin typeface="+mn-lt"/>
              </a:rPr>
              <a:t>The </a:t>
            </a:r>
            <a:r>
              <a:rPr lang="en-US" sz="2000" b="1" dirty="0">
                <a:latin typeface="+mn-lt"/>
              </a:rPr>
              <a:t>hepatic veins</a:t>
            </a:r>
            <a:r>
              <a:rPr lang="en-US" sz="2000" dirty="0">
                <a:latin typeface="+mn-lt"/>
              </a:rPr>
              <a:t>, are </a:t>
            </a:r>
            <a:r>
              <a:rPr lang="en-US" sz="2000" i="1" dirty="0">
                <a:latin typeface="+mn-lt"/>
              </a:rPr>
              <a:t>intersegmental</a:t>
            </a:r>
            <a:r>
              <a:rPr lang="en-US" sz="2000" dirty="0">
                <a:latin typeface="+mn-lt"/>
              </a:rPr>
              <a:t> in their distribution and function, draining parts of adjacent segments. </a:t>
            </a:r>
          </a:p>
          <a:p>
            <a:pPr marL="342900" indent="-342900" eaLnBrk="0" hangingPunct="0">
              <a:spcBef>
                <a:spcPts val="600"/>
              </a:spcBef>
              <a:buFont typeface="Courier New" panose="02070309020205020404" pitchFamily="49" charset="0"/>
              <a:buChar char="o"/>
              <a:defRPr/>
            </a:pPr>
            <a:r>
              <a:rPr lang="en-US" sz="2000" b="1" dirty="0">
                <a:solidFill>
                  <a:srgbClr val="C00000"/>
                </a:solidFill>
                <a:latin typeface="+mn-lt"/>
              </a:rPr>
              <a:t>The attachment of these veins to the IVC helps hold the liver in position</a:t>
            </a:r>
            <a:r>
              <a:rPr lang="en-US" sz="2000" dirty="0">
                <a:solidFill>
                  <a:srgbClr val="C00000"/>
                </a:solidFill>
                <a:latin typeface="+mn-lt"/>
              </a:rPr>
              <a:t>. </a:t>
            </a:r>
            <a:r>
              <a:rPr lang="en-US" sz="2000" dirty="0">
                <a:latin typeface="+mn-lt"/>
              </a:rPr>
              <a:t>(The peritoneal ligaments and the tone of the abdominal muscles play a </a:t>
            </a:r>
            <a:r>
              <a:rPr lang="en-US" sz="2000" u="sng" dirty="0">
                <a:latin typeface="+mn-lt"/>
              </a:rPr>
              <a:t>minor</a:t>
            </a:r>
            <a:r>
              <a:rPr lang="en-US" sz="2000" dirty="0">
                <a:latin typeface="+mn-lt"/>
              </a:rPr>
              <a:t> role in the support of liver). </a:t>
            </a:r>
          </a:p>
        </p:txBody>
      </p:sp>
      <p:pic>
        <p:nvPicPr>
          <p:cNvPr id="17413" name="Picture 6" descr="http://www.hitachimed.com/self-learning-activity/docs/AbdominalImagingModule/images/liver-ateries-ve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307" y="1152820"/>
            <a:ext cx="4478687" cy="3763806"/>
          </a:xfrm>
          <a:prstGeom prst="rect">
            <a:avLst/>
          </a:prstGeom>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62BD49-2830-4FA6-A145-A9E0B022414C}"/>
              </a:ext>
            </a:extLst>
          </p:cNvPr>
          <p:cNvSpPr txBox="1"/>
          <p:nvPr/>
        </p:nvSpPr>
        <p:spPr>
          <a:xfrm>
            <a:off x="795072" y="458296"/>
            <a:ext cx="3823591" cy="1138773"/>
          </a:xfrm>
          <a:prstGeom prst="rect">
            <a:avLst/>
          </a:prstGeom>
          <a:noFill/>
        </p:spPr>
        <p:txBody>
          <a:bodyPr wrap="square" rtlCol="0">
            <a:spAutoFit/>
          </a:bodyPr>
          <a:lstStyle/>
          <a:p>
            <a:r>
              <a:rPr lang="en-US" sz="3600" dirty="0">
                <a:latin typeface="+mj-lt"/>
              </a:rPr>
              <a:t>Liver</a:t>
            </a:r>
          </a:p>
          <a:p>
            <a:pPr lvl="0"/>
            <a:r>
              <a:rPr lang="en-US" sz="3200" b="1" dirty="0">
                <a:latin typeface="Calibri Light" panose="020F0302020204030204"/>
              </a:rPr>
              <a:t>Blood circulation</a:t>
            </a:r>
            <a:endParaRPr lang="ar-SA" sz="3200" b="1" dirty="0">
              <a:latin typeface="Calibri Light" panose="020F0302020204030204"/>
            </a:endParaRPr>
          </a:p>
        </p:txBody>
      </p:sp>
      <p:sp>
        <p:nvSpPr>
          <p:cNvPr id="2" name="TextBox 1">
            <a:extLst>
              <a:ext uri="{FF2B5EF4-FFF2-40B4-BE49-F238E27FC236}">
                <a16:creationId xmlns:a16="http://schemas.microsoft.com/office/drawing/2014/main" id="{CDDEDF87-B938-4F6F-B4FE-B9EF89AC8973}"/>
              </a:ext>
            </a:extLst>
          </p:cNvPr>
          <p:cNvSpPr txBox="1"/>
          <p:nvPr/>
        </p:nvSpPr>
        <p:spPr>
          <a:xfrm>
            <a:off x="7571997" y="5397403"/>
            <a:ext cx="3273653" cy="1169551"/>
          </a:xfrm>
          <a:prstGeom prst="rect">
            <a:avLst/>
          </a:prstGeom>
          <a:noFill/>
        </p:spPr>
        <p:txBody>
          <a:bodyPr wrap="none" rtlCol="0">
            <a:spAutoFit/>
          </a:bodyPr>
          <a:lstStyle/>
          <a:p>
            <a:pPr algn="l"/>
            <a:r>
              <a:rPr lang="en-GB" dirty="0">
                <a:solidFill>
                  <a:schemeClr val="bg1">
                    <a:lumMod val="50000"/>
                  </a:schemeClr>
                </a:solidFill>
                <a:latin typeface="+mn-lt"/>
              </a:rPr>
              <a:t>The liver is held in its position by 3 things: </a:t>
            </a:r>
          </a:p>
          <a:p>
            <a:pPr marL="342900" indent="-342900" algn="l">
              <a:buAutoNum type="arabicPeriod"/>
            </a:pPr>
            <a:r>
              <a:rPr lang="en-GB" b="1" dirty="0">
                <a:solidFill>
                  <a:schemeClr val="bg1">
                    <a:lumMod val="50000"/>
                  </a:schemeClr>
                </a:solidFill>
                <a:latin typeface="+mn-lt"/>
              </a:rPr>
              <a:t>Hepatic veins </a:t>
            </a:r>
            <a:r>
              <a:rPr lang="en-GB" b="1" dirty="0">
                <a:solidFill>
                  <a:schemeClr val="bg1">
                    <a:lumMod val="50000"/>
                  </a:schemeClr>
                </a:solidFill>
                <a:latin typeface="+mn-lt"/>
                <a:sym typeface="Wingdings" panose="05000000000000000000" pitchFamily="2" charset="2"/>
              </a:rPr>
              <a:t> main</a:t>
            </a:r>
            <a:r>
              <a:rPr lang="en-GB" dirty="0">
                <a:solidFill>
                  <a:schemeClr val="bg1">
                    <a:lumMod val="50000"/>
                  </a:schemeClr>
                </a:solidFill>
                <a:latin typeface="+mn-lt"/>
                <a:sym typeface="Wingdings" panose="05000000000000000000" pitchFamily="2" charset="2"/>
              </a:rPr>
              <a:t>!</a:t>
            </a:r>
            <a:endParaRPr lang="en-GB" dirty="0">
              <a:solidFill>
                <a:schemeClr val="bg1">
                  <a:lumMod val="50000"/>
                </a:schemeClr>
              </a:solidFill>
              <a:latin typeface="+mn-lt"/>
            </a:endParaRPr>
          </a:p>
          <a:p>
            <a:pPr marL="342900" indent="-342900" algn="l">
              <a:buAutoNum type="arabicPeriod"/>
            </a:pPr>
            <a:r>
              <a:rPr lang="en-GB" dirty="0">
                <a:solidFill>
                  <a:schemeClr val="bg1">
                    <a:lumMod val="50000"/>
                  </a:schemeClr>
                </a:solidFill>
                <a:latin typeface="+mn-lt"/>
              </a:rPr>
              <a:t>Peritoneal ligaments </a:t>
            </a:r>
          </a:p>
          <a:p>
            <a:pPr marL="342900" indent="-342900" algn="l">
              <a:buAutoNum type="arabicPeriod"/>
            </a:pPr>
            <a:r>
              <a:rPr lang="en-GB" dirty="0">
                <a:solidFill>
                  <a:schemeClr val="bg1">
                    <a:lumMod val="50000"/>
                  </a:schemeClr>
                </a:solidFill>
                <a:latin typeface="+mn-lt"/>
              </a:rPr>
              <a:t>Abdominal muscles</a:t>
            </a:r>
          </a:p>
          <a:p>
            <a:pPr algn="ctr"/>
            <a:r>
              <a:rPr lang="en-GB" dirty="0" err="1">
                <a:solidFill>
                  <a:schemeClr val="bg1">
                    <a:lumMod val="50000"/>
                  </a:schemeClr>
                </a:solidFill>
                <a:latin typeface="+mn-lt"/>
              </a:rPr>
              <a:t>تثبتها</a:t>
            </a:r>
            <a:r>
              <a:rPr lang="en-GB" dirty="0">
                <a:solidFill>
                  <a:schemeClr val="bg1">
                    <a:lumMod val="50000"/>
                  </a:schemeClr>
                </a:solidFill>
                <a:latin typeface="+mn-lt"/>
              </a:rPr>
              <a:t> </a:t>
            </a:r>
            <a:r>
              <a:rPr lang="en-GB" dirty="0" err="1">
                <a:solidFill>
                  <a:schemeClr val="bg1">
                    <a:lumMod val="50000"/>
                  </a:schemeClr>
                </a:solidFill>
                <a:latin typeface="+mn-lt"/>
              </a:rPr>
              <a:t>في</a:t>
            </a:r>
            <a:r>
              <a:rPr lang="en-GB" dirty="0">
                <a:solidFill>
                  <a:schemeClr val="bg1">
                    <a:lumMod val="50000"/>
                  </a:schemeClr>
                </a:solidFill>
                <a:latin typeface="+mn-lt"/>
              </a:rPr>
              <a:t> </a:t>
            </a:r>
            <a:r>
              <a:rPr lang="en-GB" dirty="0" err="1">
                <a:solidFill>
                  <a:schemeClr val="bg1">
                    <a:lumMod val="50000"/>
                  </a:schemeClr>
                </a:solidFill>
                <a:latin typeface="+mn-lt"/>
              </a:rPr>
              <a:t>مكانها</a:t>
            </a:r>
            <a:endParaRPr lang="en-GB" dirty="0">
              <a:solidFill>
                <a:schemeClr val="bg1">
                  <a:lumMod val="50000"/>
                </a:schemeClr>
              </a:solidFill>
              <a:latin typeface="+mn-lt"/>
            </a:endParaRPr>
          </a:p>
        </p:txBody>
      </p:sp>
    </p:spTree>
    <p:extLst>
      <p:ext uri="{BB962C8B-B14F-4D97-AF65-F5344CB8AC3E}">
        <p14:creationId xmlns:p14="http://schemas.microsoft.com/office/powerpoint/2010/main" val="1261478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901700" y="4141760"/>
            <a:ext cx="10045700" cy="2145155"/>
          </a:xfrm>
          <a:ln w="28575">
            <a:solidFill>
              <a:srgbClr val="FED163"/>
            </a:solidFill>
            <a:miter lim="800000"/>
            <a:headEnd/>
            <a:tailEnd/>
          </a:ln>
        </p:spPr>
        <p:txBody>
          <a:bodyPr>
            <a:noAutofit/>
          </a:bodyPr>
          <a:lstStyle/>
          <a:p>
            <a:pPr marL="0" indent="0">
              <a:buNone/>
            </a:pPr>
            <a:r>
              <a:rPr lang="en-US" sz="2000" b="1" dirty="0"/>
              <a:t>Nerve supply</a:t>
            </a:r>
            <a:endParaRPr lang="en-US" altLang="en-US" sz="2000" dirty="0"/>
          </a:p>
          <a:p>
            <a:pPr>
              <a:buFont typeface="Courier New" panose="02070309020205020404" pitchFamily="49" charset="0"/>
              <a:buChar char="o"/>
            </a:pPr>
            <a:r>
              <a:rPr lang="en-US" altLang="en-US" sz="2000" u="sng" dirty="0"/>
              <a:t>Sympathetic</a:t>
            </a:r>
            <a:r>
              <a:rPr lang="en-US" altLang="en-US" sz="2000" dirty="0"/>
              <a:t> and </a:t>
            </a:r>
            <a:r>
              <a:rPr lang="en-US" altLang="en-US" sz="2000" u="sng" dirty="0"/>
              <a:t>parasympathetic</a:t>
            </a:r>
            <a:r>
              <a:rPr lang="en-US" altLang="en-US" sz="2000" dirty="0"/>
              <a:t> nerves.</a:t>
            </a:r>
          </a:p>
          <a:p>
            <a:pPr>
              <a:buFont typeface="Courier New" panose="02070309020205020404" pitchFamily="49" charset="0"/>
              <a:buChar char="o"/>
            </a:pPr>
            <a:r>
              <a:rPr lang="en-US" altLang="en-US" sz="2000" dirty="0"/>
              <a:t> Sympathetic from the </a:t>
            </a:r>
            <a:r>
              <a:rPr lang="en-US" altLang="en-US" sz="2000" b="1" dirty="0"/>
              <a:t>celiac plexus</a:t>
            </a:r>
            <a:r>
              <a:rPr lang="en-US" altLang="en-US" sz="2000" dirty="0"/>
              <a:t>. </a:t>
            </a:r>
          </a:p>
          <a:p>
            <a:pPr>
              <a:buFont typeface="Courier New" panose="02070309020205020404" pitchFamily="49" charset="0"/>
              <a:buChar char="o"/>
            </a:pPr>
            <a:r>
              <a:rPr lang="en-US" altLang="en-US" sz="2000" dirty="0"/>
              <a:t>Parasympathetic nerves: The </a:t>
            </a:r>
            <a:r>
              <a:rPr lang="en-US" altLang="en-US" sz="2000" b="1" dirty="0"/>
              <a:t>anterior vagal trunk </a:t>
            </a:r>
            <a:r>
              <a:rPr lang="en-US" altLang="en-US" sz="2000" dirty="0"/>
              <a:t>gives rise to a large </a:t>
            </a:r>
            <a:r>
              <a:rPr lang="en-US" altLang="en-US" sz="2000" u="sng" dirty="0"/>
              <a:t>hepatic branch</a:t>
            </a:r>
            <a:r>
              <a:rPr lang="en-US" altLang="en-US" sz="2000" dirty="0"/>
              <a:t>, which passes directly to the liver.</a:t>
            </a:r>
          </a:p>
        </p:txBody>
      </p:sp>
      <p:sp>
        <p:nvSpPr>
          <p:cNvPr id="10" name="Content Placeholder 2"/>
          <p:cNvSpPr txBox="1">
            <a:spLocks/>
          </p:cNvSpPr>
          <p:nvPr/>
        </p:nvSpPr>
        <p:spPr bwMode="auto">
          <a:xfrm>
            <a:off x="901700" y="1723420"/>
            <a:ext cx="10045700" cy="2291989"/>
          </a:xfrm>
          <a:prstGeom prst="rect">
            <a:avLst/>
          </a:prstGeom>
          <a:noFill/>
          <a:ln w="28575">
            <a:solidFill>
              <a:srgbClr val="92D050"/>
            </a:solidFill>
            <a:miter lim="800000"/>
            <a:headEnd/>
            <a:tailEnd/>
          </a:ln>
        </p:spPr>
        <p:txBody>
          <a:bodyPr/>
          <a:lstStyle/>
          <a:p>
            <a:pPr eaLnBrk="0" hangingPunct="0">
              <a:spcBef>
                <a:spcPct val="20000"/>
              </a:spcBef>
              <a:defRPr/>
            </a:pPr>
            <a:r>
              <a:rPr lang="en-US" sz="2000" b="1" dirty="0">
                <a:latin typeface="+mn-lt"/>
              </a:rPr>
              <a:t>Lymph Drainage </a:t>
            </a:r>
            <a:endParaRPr lang="en-US" sz="2000" dirty="0">
              <a:latin typeface="+mn-lt"/>
            </a:endParaRPr>
          </a:p>
          <a:p>
            <a:pPr marL="342900" indent="-342900" eaLnBrk="0" hangingPunct="0">
              <a:spcBef>
                <a:spcPct val="20000"/>
              </a:spcBef>
              <a:buFont typeface="Courier New" panose="02070309020205020404" pitchFamily="49" charset="0"/>
              <a:buChar char="o"/>
              <a:defRPr/>
            </a:pPr>
            <a:r>
              <a:rPr lang="en-US" sz="2000" dirty="0">
                <a:latin typeface="+mn-lt"/>
              </a:rPr>
              <a:t>The liver produces a large amount of lymph—about </a:t>
            </a:r>
            <a:r>
              <a:rPr lang="en-US" sz="2000" u="sng" dirty="0">
                <a:latin typeface="+mn-lt"/>
              </a:rPr>
              <a:t>one third to one half</a:t>
            </a:r>
            <a:r>
              <a:rPr lang="en-US" sz="2000" dirty="0">
                <a:latin typeface="+mn-lt"/>
              </a:rPr>
              <a:t> of all body lymph.</a:t>
            </a:r>
          </a:p>
          <a:p>
            <a:pPr marL="342900" indent="-342900" eaLnBrk="0" hangingPunct="0">
              <a:spcBef>
                <a:spcPct val="20000"/>
              </a:spcBef>
              <a:buFont typeface="Courier New" panose="02070309020205020404" pitchFamily="49" charset="0"/>
              <a:buChar char="o"/>
              <a:defRPr/>
            </a:pPr>
            <a:r>
              <a:rPr lang="en-US" sz="2000" dirty="0">
                <a:latin typeface="+mn-lt"/>
              </a:rPr>
              <a:t>The lymph vessels leave the liver and enter several lymph nodes in the porta hepatis. </a:t>
            </a:r>
          </a:p>
          <a:p>
            <a:pPr marL="342900" indent="-342900" eaLnBrk="0" hangingPunct="0">
              <a:spcBef>
                <a:spcPct val="20000"/>
              </a:spcBef>
              <a:buFont typeface="Courier New" panose="02070309020205020404" pitchFamily="49" charset="0"/>
              <a:buChar char="o"/>
              <a:defRPr/>
            </a:pPr>
            <a:r>
              <a:rPr lang="en-US" sz="2000" dirty="0">
                <a:latin typeface="+mn-lt"/>
              </a:rPr>
              <a:t>The efferent vessels pass to the </a:t>
            </a:r>
            <a:r>
              <a:rPr lang="en-US" sz="2000" b="1" u="sng" dirty="0">
                <a:latin typeface="+mn-lt"/>
              </a:rPr>
              <a:t>celiac nodes</a:t>
            </a:r>
            <a:r>
              <a:rPr lang="en-US" sz="2000" dirty="0">
                <a:latin typeface="+mn-lt"/>
              </a:rPr>
              <a:t> </a:t>
            </a:r>
            <a:r>
              <a:rPr lang="en-US" sz="2000" dirty="0">
                <a:solidFill>
                  <a:srgbClr val="92D050"/>
                </a:solidFill>
                <a:latin typeface="+mn-lt"/>
              </a:rPr>
              <a:t>mainly</a:t>
            </a:r>
            <a:r>
              <a:rPr lang="en-US" sz="2000" dirty="0">
                <a:latin typeface="+mn-lt"/>
              </a:rPr>
              <a:t>. </a:t>
            </a:r>
          </a:p>
          <a:p>
            <a:pPr marL="342900" indent="-342900" eaLnBrk="0" hangingPunct="0">
              <a:spcBef>
                <a:spcPct val="20000"/>
              </a:spcBef>
              <a:buFont typeface="Courier New" panose="02070309020205020404" pitchFamily="49" charset="0"/>
              <a:buChar char="o"/>
              <a:defRPr/>
            </a:pPr>
            <a:r>
              <a:rPr lang="en-US" sz="2000" dirty="0">
                <a:latin typeface="+mn-lt"/>
              </a:rPr>
              <a:t>A few vessels pass from the bare area of the liver through the diaphragm to the </a:t>
            </a:r>
            <a:r>
              <a:rPr lang="en-US" sz="2000" b="1" dirty="0">
                <a:latin typeface="+mn-lt"/>
              </a:rPr>
              <a:t>posterior mediastinal lymph nodes</a:t>
            </a:r>
            <a:r>
              <a:rPr lang="en-US" sz="2000" dirty="0">
                <a:latin typeface="+mn-lt"/>
              </a:rPr>
              <a:t>.</a:t>
            </a:r>
          </a:p>
        </p:txBody>
      </p:sp>
      <p:sp>
        <p:nvSpPr>
          <p:cNvPr id="8" name="TextBox 7">
            <a:extLst>
              <a:ext uri="{FF2B5EF4-FFF2-40B4-BE49-F238E27FC236}">
                <a16:creationId xmlns:a16="http://schemas.microsoft.com/office/drawing/2014/main" id="{83F37510-D989-4EDE-BBC2-3CF4C587D8C6}"/>
              </a:ext>
            </a:extLst>
          </p:cNvPr>
          <p:cNvSpPr txBox="1"/>
          <p:nvPr/>
        </p:nvSpPr>
        <p:spPr>
          <a:xfrm>
            <a:off x="795072" y="458296"/>
            <a:ext cx="3823591" cy="1138773"/>
          </a:xfrm>
          <a:prstGeom prst="rect">
            <a:avLst/>
          </a:prstGeom>
          <a:noFill/>
        </p:spPr>
        <p:txBody>
          <a:bodyPr wrap="square" rtlCol="0">
            <a:spAutoFit/>
          </a:bodyPr>
          <a:lstStyle/>
          <a:p>
            <a:r>
              <a:rPr lang="en-US" sz="3600" dirty="0">
                <a:latin typeface="+mj-lt"/>
              </a:rPr>
              <a:t>Liver</a:t>
            </a:r>
          </a:p>
          <a:p>
            <a:pPr lvl="0"/>
            <a:r>
              <a:rPr lang="en-US" sz="3200" b="1" dirty="0">
                <a:latin typeface="Calibri Light" panose="020F0302020204030204"/>
              </a:rPr>
              <a:t>Supply</a:t>
            </a:r>
            <a:endParaRPr lang="ar-SA" sz="3200" b="1" dirty="0">
              <a:latin typeface="Calibri Light" panose="020F0302020204030204"/>
            </a:endParaRPr>
          </a:p>
        </p:txBody>
      </p:sp>
    </p:spTree>
    <p:extLst>
      <p:ext uri="{BB962C8B-B14F-4D97-AF65-F5344CB8AC3E}">
        <p14:creationId xmlns:p14="http://schemas.microsoft.com/office/powerpoint/2010/main" val="141718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half" idx="4294967295"/>
          </p:nvPr>
        </p:nvSpPr>
        <p:spPr>
          <a:xfrm>
            <a:off x="795072" y="1886765"/>
            <a:ext cx="11117528" cy="3668908"/>
          </a:xfrm>
          <a:ln>
            <a:noFill/>
            <a:miter lim="800000"/>
            <a:headEnd/>
            <a:tailEnd/>
          </a:ln>
        </p:spPr>
        <p:txBody>
          <a:bodyPr>
            <a:normAutofit/>
          </a:bodyPr>
          <a:lstStyle/>
          <a:p>
            <a:pPr>
              <a:buFont typeface="Courier New" panose="02070309020205020404" pitchFamily="49" charset="0"/>
              <a:buChar char="o"/>
            </a:pPr>
            <a:r>
              <a:rPr lang="en-US" altLang="en-US" sz="2000" dirty="0"/>
              <a:t>It is a specific type of anastomosis that occurs between the veins of portal circulation and those of systemic circulation</a:t>
            </a:r>
          </a:p>
          <a:p>
            <a:pPr>
              <a:buFont typeface="Courier New" panose="02070309020205020404" pitchFamily="49" charset="0"/>
              <a:buChar char="o"/>
            </a:pPr>
            <a:r>
              <a:rPr lang="en-US" altLang="en-US" sz="2000" dirty="0"/>
              <a:t>In portal </a:t>
            </a:r>
            <a:r>
              <a:rPr lang="en-US" altLang="en-US" sz="2000" dirty="0" err="1"/>
              <a:t>hypertion</a:t>
            </a:r>
            <a:r>
              <a:rPr lang="en-US" altLang="en-US" sz="2000" dirty="0"/>
              <a:t>, these anastomosis open and form venous dilatation called varices </a:t>
            </a:r>
            <a:r>
              <a:rPr lang="en-US" altLang="en-US" sz="2000" dirty="0">
                <a:solidFill>
                  <a:schemeClr val="bg1">
                    <a:lumMod val="50000"/>
                  </a:schemeClr>
                </a:solidFill>
              </a:rPr>
              <a:t>(</a:t>
            </a:r>
            <a:r>
              <a:rPr lang="ar-AE" altLang="en-US" sz="2000" dirty="0">
                <a:solidFill>
                  <a:schemeClr val="bg1">
                    <a:lumMod val="50000"/>
                  </a:schemeClr>
                </a:solidFill>
              </a:rPr>
              <a:t>الدوالي</a:t>
            </a:r>
            <a:r>
              <a:rPr lang="en-US" altLang="en-US" sz="2000" dirty="0">
                <a:solidFill>
                  <a:schemeClr val="bg1">
                    <a:lumMod val="50000"/>
                  </a:schemeClr>
                </a:solidFill>
              </a:rPr>
              <a:t>).</a:t>
            </a:r>
          </a:p>
          <a:p>
            <a:pPr>
              <a:buFont typeface="Courier New" panose="02070309020205020404" pitchFamily="49" charset="0"/>
              <a:buChar char="o"/>
            </a:pPr>
            <a:r>
              <a:rPr lang="en-US" altLang="en-US" sz="2000" dirty="0"/>
              <a:t>Sites: </a:t>
            </a:r>
          </a:p>
          <a:p>
            <a:pPr marL="800100" lvl="1" indent="-342900">
              <a:buFont typeface="Calibri" panose="020F0502020204030204" pitchFamily="34" charset="0"/>
              <a:buAutoNum type="alphaUcPeriod"/>
            </a:pPr>
            <a:r>
              <a:rPr lang="en-US" altLang="en-US" sz="2000" b="1" dirty="0"/>
              <a:t>Esophagus (lower </a:t>
            </a:r>
            <a:r>
              <a:rPr lang="en-GB" altLang="en-US" sz="1600" dirty="0">
                <a:solidFill>
                  <a:srgbClr val="92D050"/>
                </a:solidFill>
              </a:rPr>
              <a:t>third</a:t>
            </a:r>
            <a:r>
              <a:rPr lang="en-US" altLang="en-US" sz="2000" b="1" dirty="0"/>
              <a:t> part).</a:t>
            </a:r>
          </a:p>
          <a:p>
            <a:pPr marL="800100" lvl="1" indent="-342900">
              <a:buFont typeface="Calibri" panose="020F0502020204030204" pitchFamily="34" charset="0"/>
              <a:buAutoNum type="alphaUcPeriod"/>
            </a:pPr>
            <a:r>
              <a:rPr lang="en-US" altLang="en-US" sz="2000" b="1" dirty="0"/>
              <a:t>Upper Anal canal </a:t>
            </a:r>
            <a:r>
              <a:rPr lang="en-GB" altLang="en-US" sz="1600" dirty="0">
                <a:solidFill>
                  <a:srgbClr val="92D050"/>
                </a:solidFill>
              </a:rPr>
              <a:t>(immediately under rectum)</a:t>
            </a:r>
            <a:r>
              <a:rPr lang="en-US" altLang="en-US" sz="2000" b="1" dirty="0"/>
              <a:t>.</a:t>
            </a:r>
          </a:p>
          <a:p>
            <a:pPr marL="800100" lvl="1" indent="-342900">
              <a:buFont typeface="Calibri" panose="020F0502020204030204" pitchFamily="34" charset="0"/>
              <a:buAutoNum type="alphaUcPeriod"/>
            </a:pPr>
            <a:r>
              <a:rPr lang="en-US" altLang="en-US" sz="2000" dirty="0" err="1"/>
              <a:t>Paraumbilical</a:t>
            </a:r>
            <a:r>
              <a:rPr lang="en-US" altLang="en-US" sz="2000" dirty="0"/>
              <a:t> region.</a:t>
            </a:r>
          </a:p>
          <a:p>
            <a:pPr marL="800100" lvl="1" indent="-342900">
              <a:buFont typeface="Calibri" panose="020F0502020204030204" pitchFamily="34" charset="0"/>
              <a:buAutoNum type="alphaUcPeriod"/>
            </a:pPr>
            <a:r>
              <a:rPr lang="en-US" altLang="en-US" sz="2000" dirty="0"/>
              <a:t>Retroperitoneal.</a:t>
            </a:r>
          </a:p>
          <a:p>
            <a:pPr marL="800100" lvl="1" indent="-342900">
              <a:buFont typeface="Calibri" panose="020F0502020204030204" pitchFamily="34" charset="0"/>
              <a:buAutoNum type="alphaUcPeriod"/>
            </a:pPr>
            <a:r>
              <a:rPr lang="en-US" altLang="en-US" sz="2000" dirty="0"/>
              <a:t>Intrahepatic  (Patent ductus  venosus) =  </a:t>
            </a:r>
            <a:r>
              <a:rPr lang="en-US" altLang="en-US" sz="2000" dirty="0">
                <a:solidFill>
                  <a:srgbClr val="92D050"/>
                </a:solidFill>
              </a:rPr>
              <a:t>rare</a:t>
            </a:r>
            <a:r>
              <a:rPr lang="en-US" altLang="en-US" sz="2000" dirty="0"/>
              <a:t>.</a:t>
            </a:r>
          </a:p>
        </p:txBody>
      </p:sp>
      <p:pic>
        <p:nvPicPr>
          <p:cNvPr id="194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354" y="3156440"/>
            <a:ext cx="4606264" cy="3116264"/>
          </a:xfrm>
          <a:prstGeom prst="rect">
            <a:avLst/>
          </a:prstGeom>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53FD40C-136B-4F4D-8E48-29BFDD63E7CA}"/>
              </a:ext>
            </a:extLst>
          </p:cNvPr>
          <p:cNvSpPr txBox="1"/>
          <p:nvPr/>
        </p:nvSpPr>
        <p:spPr>
          <a:xfrm>
            <a:off x="795072" y="585296"/>
            <a:ext cx="7815528" cy="1138773"/>
          </a:xfrm>
          <a:prstGeom prst="rect">
            <a:avLst/>
          </a:prstGeom>
          <a:noFill/>
        </p:spPr>
        <p:txBody>
          <a:bodyPr wrap="square" rtlCol="0">
            <a:spAutoFit/>
          </a:bodyPr>
          <a:lstStyle/>
          <a:p>
            <a:r>
              <a:rPr lang="en-US" sz="3600" dirty="0">
                <a:latin typeface="+mj-lt"/>
              </a:rPr>
              <a:t>Liver</a:t>
            </a:r>
          </a:p>
          <a:p>
            <a:pPr lvl="0"/>
            <a:r>
              <a:rPr lang="en-US" sz="3200" b="1" dirty="0">
                <a:latin typeface="Calibri Light" panose="020F0302020204030204"/>
              </a:rPr>
              <a:t>Portal-systemic (</a:t>
            </a:r>
            <a:r>
              <a:rPr lang="en-US" sz="3200" b="1" dirty="0" err="1">
                <a:latin typeface="Calibri Light" panose="020F0302020204030204"/>
              </a:rPr>
              <a:t>portacaval</a:t>
            </a:r>
            <a:r>
              <a:rPr lang="en-US" sz="3200" b="1" dirty="0">
                <a:latin typeface="Calibri Light" panose="020F0302020204030204"/>
              </a:rPr>
              <a:t>) anastomoses </a:t>
            </a:r>
          </a:p>
        </p:txBody>
      </p:sp>
      <p:sp>
        <p:nvSpPr>
          <p:cNvPr id="2" name="Rectangle 1">
            <a:extLst>
              <a:ext uri="{FF2B5EF4-FFF2-40B4-BE49-F238E27FC236}">
                <a16:creationId xmlns:a16="http://schemas.microsoft.com/office/drawing/2014/main" id="{40B4BE93-7D3F-416E-92AC-FC7AA50A256F}"/>
              </a:ext>
            </a:extLst>
          </p:cNvPr>
          <p:cNvSpPr/>
          <p:nvPr/>
        </p:nvSpPr>
        <p:spPr>
          <a:xfrm>
            <a:off x="795072" y="5192125"/>
            <a:ext cx="6104492" cy="1384995"/>
          </a:xfrm>
          <a:prstGeom prst="rect">
            <a:avLst/>
          </a:prstGeom>
        </p:spPr>
        <p:txBody>
          <a:bodyPr wrap="square">
            <a:spAutoFit/>
          </a:bodyPr>
          <a:lstStyle/>
          <a:p>
            <a:r>
              <a:rPr lang="en-GB" altLang="en-US" dirty="0">
                <a:solidFill>
                  <a:srgbClr val="92D050"/>
                </a:solidFill>
                <a:latin typeface="+mn-lt"/>
              </a:rPr>
              <a:t>In portal hypertension (as from cirrhosis or hepatitis) the anastomosis areas dilate causing variant effects depending on the site, for example:</a:t>
            </a:r>
          </a:p>
          <a:p>
            <a:pPr marL="285750" indent="-285750">
              <a:buFont typeface="Arial" panose="020B0604020202020204" pitchFamily="34" charset="0"/>
              <a:buChar char="•"/>
            </a:pPr>
            <a:r>
              <a:rPr lang="en-GB" dirty="0" err="1">
                <a:solidFill>
                  <a:srgbClr val="92D050"/>
                </a:solidFill>
                <a:latin typeface="+mn-lt"/>
              </a:rPr>
              <a:t>Esophageal</a:t>
            </a:r>
            <a:r>
              <a:rPr lang="en-GB" dirty="0">
                <a:solidFill>
                  <a:srgbClr val="92D050"/>
                </a:solidFill>
                <a:latin typeface="+mn-lt"/>
              </a:rPr>
              <a:t> </a:t>
            </a:r>
            <a:r>
              <a:rPr lang="en-GB" dirty="0">
                <a:solidFill>
                  <a:srgbClr val="92D050"/>
                </a:solidFill>
                <a:latin typeface="+mn-lt"/>
                <a:sym typeface="Wingdings" panose="05000000000000000000" pitchFamily="2" charset="2"/>
              </a:rPr>
              <a:t> causes </a:t>
            </a:r>
            <a:r>
              <a:rPr lang="en-GB" dirty="0" err="1">
                <a:solidFill>
                  <a:srgbClr val="92D050"/>
                </a:solidFill>
                <a:latin typeface="+mn-lt"/>
                <a:sym typeface="Wingdings" panose="05000000000000000000" pitchFamily="2" charset="2"/>
              </a:rPr>
              <a:t>esophageal</a:t>
            </a:r>
            <a:r>
              <a:rPr lang="en-GB" dirty="0">
                <a:solidFill>
                  <a:srgbClr val="92D050"/>
                </a:solidFill>
                <a:latin typeface="+mn-lt"/>
                <a:sym typeface="Wingdings" panose="05000000000000000000" pitchFamily="2" charset="2"/>
              </a:rPr>
              <a:t> varices and hematemesis</a:t>
            </a:r>
            <a:r>
              <a:rPr lang="en-GB" dirty="0">
                <a:solidFill>
                  <a:schemeClr val="bg1">
                    <a:lumMod val="50000"/>
                  </a:schemeClr>
                </a:solidFill>
                <a:latin typeface="+mn-lt"/>
                <a:sym typeface="Wingdings" panose="05000000000000000000" pitchFamily="2" charset="2"/>
              </a:rPr>
              <a:t> (vomiting blood)</a:t>
            </a:r>
          </a:p>
          <a:p>
            <a:pPr marL="285750" indent="-285750">
              <a:buFont typeface="Arial" panose="020B0604020202020204" pitchFamily="34" charset="0"/>
              <a:buChar char="•"/>
            </a:pPr>
            <a:r>
              <a:rPr lang="en-GB" dirty="0">
                <a:solidFill>
                  <a:srgbClr val="92D050"/>
                </a:solidFill>
                <a:latin typeface="+mn-lt"/>
                <a:sym typeface="Wingdings" panose="05000000000000000000" pitchFamily="2" charset="2"/>
              </a:rPr>
              <a:t>Paraumbilical  causes caput medusa </a:t>
            </a:r>
            <a:endParaRPr lang="en-GB" dirty="0">
              <a:solidFill>
                <a:schemeClr val="bg1">
                  <a:lumMod val="50000"/>
                </a:schemeClr>
              </a:solidFill>
              <a:latin typeface="+mn-lt"/>
              <a:sym typeface="Wingdings" panose="05000000000000000000" pitchFamily="2" charset="2"/>
            </a:endParaRPr>
          </a:p>
          <a:p>
            <a:pPr marL="285750" indent="-285750">
              <a:buFont typeface="Arial" panose="020B0604020202020204" pitchFamily="34" charset="0"/>
              <a:buChar char="•"/>
            </a:pPr>
            <a:r>
              <a:rPr lang="en-GB" dirty="0">
                <a:solidFill>
                  <a:srgbClr val="92D050"/>
                </a:solidFill>
                <a:latin typeface="+mn-lt"/>
                <a:sym typeface="Wingdings" panose="05000000000000000000" pitchFamily="2" charset="2"/>
              </a:rPr>
              <a:t>Upper anal canal  cause </a:t>
            </a:r>
            <a:r>
              <a:rPr lang="en-GB" dirty="0" err="1">
                <a:solidFill>
                  <a:srgbClr val="92D050"/>
                </a:solidFill>
                <a:latin typeface="+mn-lt"/>
                <a:sym typeface="Wingdings" panose="05000000000000000000" pitchFamily="2" charset="2"/>
              </a:rPr>
              <a:t>hemorrhoids</a:t>
            </a:r>
            <a:r>
              <a:rPr lang="en-GB" dirty="0">
                <a:solidFill>
                  <a:srgbClr val="92D050"/>
                </a:solidFill>
                <a:latin typeface="+mn-lt"/>
                <a:sym typeface="Wingdings" panose="05000000000000000000" pitchFamily="2" charset="2"/>
              </a:rPr>
              <a:t> (</a:t>
            </a:r>
            <a:r>
              <a:rPr lang="en-GB" dirty="0" err="1">
                <a:solidFill>
                  <a:srgbClr val="92D050"/>
                </a:solidFill>
                <a:latin typeface="+mn-lt"/>
                <a:sym typeface="Wingdings" panose="05000000000000000000" pitchFamily="2" charset="2"/>
              </a:rPr>
              <a:t>البواسير</a:t>
            </a:r>
            <a:r>
              <a:rPr lang="en-GB" dirty="0">
                <a:solidFill>
                  <a:srgbClr val="92D050"/>
                </a:solidFill>
                <a:latin typeface="+mn-lt"/>
                <a:sym typeface="Wingdings" panose="05000000000000000000" pitchFamily="2" charset="2"/>
              </a:rPr>
              <a:t>) when the dilation burst and bleed.</a:t>
            </a:r>
          </a:p>
        </p:txBody>
      </p:sp>
    </p:spTree>
    <p:extLst>
      <p:ext uri="{BB962C8B-B14F-4D97-AF65-F5344CB8AC3E}">
        <p14:creationId xmlns:p14="http://schemas.microsoft.com/office/powerpoint/2010/main" val="77489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1823"/>
            <a:ext cx="10515600" cy="880315"/>
          </a:xfrm>
        </p:spPr>
        <p:txBody>
          <a:bodyPr>
            <a:normAutofit/>
          </a:bodyPr>
          <a:lstStyle/>
          <a:p>
            <a:r>
              <a:rPr lang="en-GB" sz="3600" b="1" dirty="0"/>
              <a:t>Spleen </a:t>
            </a:r>
          </a:p>
        </p:txBody>
      </p:sp>
      <p:sp>
        <p:nvSpPr>
          <p:cNvPr id="3" name="Content Placeholder 2"/>
          <p:cNvSpPr>
            <a:spLocks noGrp="1"/>
          </p:cNvSpPr>
          <p:nvPr>
            <p:ph idx="1"/>
          </p:nvPr>
        </p:nvSpPr>
        <p:spPr>
          <a:xfrm>
            <a:off x="838200" y="1595152"/>
            <a:ext cx="6184899" cy="4909147"/>
          </a:xfrm>
        </p:spPr>
        <p:txBody>
          <a:bodyPr>
            <a:normAutofit/>
          </a:bodyPr>
          <a:lstStyle/>
          <a:p>
            <a:pPr fontAlgn="base">
              <a:lnSpc>
                <a:spcPct val="100000"/>
              </a:lnSpc>
              <a:buFont typeface="Courier New" panose="02070309020205020404" pitchFamily="49" charset="0"/>
              <a:buChar char="o"/>
            </a:pPr>
            <a:r>
              <a:rPr lang="en-GB" sz="2000" dirty="0"/>
              <a:t>Largest single mass of </a:t>
            </a:r>
            <a:r>
              <a:rPr lang="en-GB" sz="2000" b="1" dirty="0"/>
              <a:t>lymphoid tissue</a:t>
            </a:r>
            <a:endParaRPr lang="en-GB" sz="2000" dirty="0"/>
          </a:p>
          <a:p>
            <a:pPr fontAlgn="base">
              <a:lnSpc>
                <a:spcPct val="100000"/>
              </a:lnSpc>
              <a:buFont typeface="Courier New" panose="02070309020205020404" pitchFamily="49" charset="0"/>
              <a:buChar char="o"/>
            </a:pPr>
            <a:r>
              <a:rPr lang="en-GB" sz="2000" b="1" u="sng" dirty="0">
                <a:solidFill>
                  <a:srgbClr val="C00000"/>
                </a:solidFill>
              </a:rPr>
              <a:t>Located in</a:t>
            </a:r>
            <a:r>
              <a:rPr lang="en-GB" sz="2000" b="1" dirty="0">
                <a:solidFill>
                  <a:srgbClr val="C00000"/>
                </a:solidFill>
              </a:rPr>
              <a:t> </a:t>
            </a:r>
            <a:r>
              <a:rPr lang="en-GB" sz="2000" dirty="0">
                <a:solidFill>
                  <a:srgbClr val="C00000"/>
                </a:solidFill>
              </a:rPr>
              <a:t>the left hypochondrium, </a:t>
            </a:r>
            <a:r>
              <a:rPr lang="en-GB" sz="2000" b="1" u="sng" dirty="0">
                <a:solidFill>
                  <a:srgbClr val="C00000"/>
                </a:solidFill>
              </a:rPr>
              <a:t>deep to</a:t>
            </a:r>
            <a:r>
              <a:rPr lang="en-GB" sz="2000" b="1" dirty="0">
                <a:solidFill>
                  <a:srgbClr val="C00000"/>
                </a:solidFill>
              </a:rPr>
              <a:t> 9, 10 &amp; 11 ribs.</a:t>
            </a:r>
            <a:r>
              <a:rPr lang="en-GB" sz="1800" b="1" dirty="0">
                <a:solidFill>
                  <a:srgbClr val="92D050"/>
                </a:solidFill>
              </a:rPr>
              <a:t> </a:t>
            </a:r>
            <a:r>
              <a:rPr lang="en-GB" sz="1800" b="1" dirty="0" err="1">
                <a:solidFill>
                  <a:srgbClr val="92D050"/>
                </a:solidFill>
              </a:rPr>
              <a:t>مهمة</a:t>
            </a:r>
            <a:endParaRPr lang="en-GB" sz="2000" b="1" dirty="0">
              <a:solidFill>
                <a:srgbClr val="92D050"/>
              </a:solidFill>
            </a:endParaRPr>
          </a:p>
          <a:p>
            <a:pPr fontAlgn="base">
              <a:lnSpc>
                <a:spcPct val="100000"/>
              </a:lnSpc>
              <a:buFont typeface="Courier New" panose="02070309020205020404" pitchFamily="49" charset="0"/>
              <a:buChar char="o"/>
            </a:pPr>
            <a:r>
              <a:rPr lang="en-GB" sz="2000" b="1" dirty="0"/>
              <a:t>Its Long axis lies </a:t>
            </a:r>
            <a:r>
              <a:rPr lang="en-GB" sz="2000" dirty="0"/>
              <a:t>along </a:t>
            </a:r>
            <a:r>
              <a:rPr lang="en-GB" sz="2000" b="1" dirty="0"/>
              <a:t>10</a:t>
            </a:r>
            <a:r>
              <a:rPr lang="en-GB" sz="2000" b="1" baseline="30000" dirty="0"/>
              <a:t>th</a:t>
            </a:r>
            <a:r>
              <a:rPr lang="en-GB" sz="2000" b="1" dirty="0"/>
              <a:t> rib.</a:t>
            </a:r>
            <a:endParaRPr lang="en-GB" sz="2000" dirty="0"/>
          </a:p>
          <a:p>
            <a:pPr fontAlgn="base">
              <a:lnSpc>
                <a:spcPct val="100000"/>
              </a:lnSpc>
              <a:buFont typeface="Courier New" panose="02070309020205020404" pitchFamily="49" charset="0"/>
              <a:buChar char="o"/>
            </a:pPr>
            <a:r>
              <a:rPr lang="en-GB" sz="2000" dirty="0"/>
              <a:t>It is </a:t>
            </a:r>
            <a:r>
              <a:rPr lang="en-GB" sz="2000" b="1" u="sng" dirty="0"/>
              <a:t>separated from the ribs</a:t>
            </a:r>
            <a:r>
              <a:rPr lang="en-GB" sz="2000" b="1" dirty="0"/>
              <a:t> </a:t>
            </a:r>
            <a:r>
              <a:rPr lang="en-GB" sz="2000" dirty="0"/>
              <a:t>by the </a:t>
            </a:r>
            <a:r>
              <a:rPr lang="en-GB" sz="2000" b="1" dirty="0"/>
              <a:t>diaphragm</a:t>
            </a:r>
            <a:r>
              <a:rPr lang="en-GB" sz="2000" dirty="0"/>
              <a:t> and the </a:t>
            </a:r>
            <a:r>
              <a:rPr lang="en-GB" sz="2000" b="1" dirty="0" err="1"/>
              <a:t>costodiaphragmatic</a:t>
            </a:r>
            <a:r>
              <a:rPr lang="en-GB" sz="2000" dirty="0"/>
              <a:t> </a:t>
            </a:r>
            <a:r>
              <a:rPr lang="en-GB" sz="2000" b="1" dirty="0"/>
              <a:t>recess</a:t>
            </a:r>
            <a:r>
              <a:rPr lang="en-GB" sz="2000" dirty="0"/>
              <a:t>(space in pleural cavity).</a:t>
            </a:r>
          </a:p>
          <a:p>
            <a:pPr fontAlgn="base">
              <a:lnSpc>
                <a:spcPct val="100000"/>
              </a:lnSpc>
              <a:buFont typeface="Courier New" panose="02070309020205020404" pitchFamily="49" charset="0"/>
              <a:buChar char="o"/>
            </a:pPr>
            <a:r>
              <a:rPr lang="en-GB" sz="2000" dirty="0"/>
              <a:t>Ovoid in shape with notched anterior border, </a:t>
            </a:r>
            <a:r>
              <a:rPr lang="en-GB" sz="2000" dirty="0">
                <a:solidFill>
                  <a:srgbClr val="92D050"/>
                </a:solidFill>
              </a:rPr>
              <a:t>while posterior border is round</a:t>
            </a:r>
          </a:p>
          <a:p>
            <a:pPr fontAlgn="base">
              <a:lnSpc>
                <a:spcPct val="100000"/>
              </a:lnSpc>
              <a:buFont typeface="Courier New" panose="02070309020205020404" pitchFamily="49" charset="0"/>
              <a:buChar char="o"/>
            </a:pPr>
            <a:r>
              <a:rPr lang="en-GB" sz="2000" b="1" u="sng" dirty="0"/>
              <a:t>Lower pole</a:t>
            </a:r>
            <a:r>
              <a:rPr lang="en-GB" sz="2000" b="1" dirty="0"/>
              <a:t> </a:t>
            </a:r>
            <a:r>
              <a:rPr lang="en-GB" sz="2000" dirty="0"/>
              <a:t>extends forward as far as the </a:t>
            </a:r>
            <a:r>
              <a:rPr lang="en-GB" sz="2000" b="1" dirty="0" err="1"/>
              <a:t>midaxillary</a:t>
            </a:r>
            <a:r>
              <a:rPr lang="en-GB" sz="2000" b="1" dirty="0"/>
              <a:t> line.</a:t>
            </a:r>
            <a:endParaRPr lang="en-GB" sz="2000" dirty="0"/>
          </a:p>
          <a:p>
            <a:pPr>
              <a:lnSpc>
                <a:spcPct val="100000"/>
              </a:lnSpc>
              <a:buFont typeface="Courier New" panose="02070309020205020404" pitchFamily="49" charset="0"/>
              <a:buChar char="o"/>
            </a:pPr>
            <a:r>
              <a:rPr lang="en-GB" sz="2000" b="1" dirty="0">
                <a:solidFill>
                  <a:srgbClr val="C00000"/>
                </a:solidFill>
              </a:rPr>
              <a:t>Normal size spleen can not </a:t>
            </a:r>
            <a:r>
              <a:rPr lang="en-GB" sz="2000" dirty="0">
                <a:solidFill>
                  <a:srgbClr val="C00000"/>
                </a:solidFill>
              </a:rPr>
              <a:t>be </a:t>
            </a:r>
            <a:r>
              <a:rPr lang="en-GB" sz="2000" b="1" dirty="0">
                <a:solidFill>
                  <a:srgbClr val="C00000"/>
                </a:solidFill>
              </a:rPr>
              <a:t>palpated</a:t>
            </a:r>
            <a:r>
              <a:rPr lang="en-GB" sz="2000" dirty="0">
                <a:solidFill>
                  <a:srgbClr val="C00000"/>
                </a:solidFill>
              </a:rPr>
              <a:t> on clinical examination</a:t>
            </a:r>
            <a:r>
              <a:rPr lang="en-GB" sz="2000" dirty="0"/>
              <a:t>.</a:t>
            </a:r>
            <a:r>
              <a:rPr lang="en-GB" sz="2000" b="1" dirty="0"/>
              <a:t> (A healthy spleen is not palpable).</a:t>
            </a:r>
            <a:endParaRPr lang="en-GB" sz="2000" dirty="0"/>
          </a:p>
        </p:txBody>
      </p:sp>
      <p:pic>
        <p:nvPicPr>
          <p:cNvPr id="1028" name="Picture 4" descr="نتيجة بحث الصور عن ‪the spleen is separated from the ribs by the diaphragm and the costodiaphragmatic recess‬‏"/>
          <p:cNvPicPr>
            <a:picLocks noChangeAspect="1" noChangeArrowheads="1"/>
          </p:cNvPicPr>
          <p:nvPr/>
        </p:nvPicPr>
        <p:blipFill>
          <a:blip r:embed="rId2"/>
          <a:srcRect/>
          <a:stretch>
            <a:fillRect/>
          </a:stretch>
        </p:blipFill>
        <p:spPr bwMode="auto">
          <a:xfrm>
            <a:off x="8843134" y="801699"/>
            <a:ext cx="3305175" cy="3248026"/>
          </a:xfrm>
          <a:prstGeom prst="rect">
            <a:avLst/>
          </a:prstGeom>
          <a:noFill/>
        </p:spPr>
      </p:pic>
      <p:pic>
        <p:nvPicPr>
          <p:cNvPr id="1030" name="Picture 6" descr="https://encrypted-tbn1.gstatic.com/images?q=tbn:ANd9GcRlcNe296FynAX8OSNCS2T5mSRkqfqPRVfMtzylgvlbcDP7XTw6eQ"/>
          <p:cNvPicPr>
            <a:picLocks noChangeAspect="1" noChangeArrowheads="1"/>
          </p:cNvPicPr>
          <p:nvPr/>
        </p:nvPicPr>
        <p:blipFill>
          <a:blip r:embed="rId3"/>
          <a:srcRect/>
          <a:stretch>
            <a:fillRect/>
          </a:stretch>
        </p:blipFill>
        <p:spPr bwMode="auto">
          <a:xfrm>
            <a:off x="7854274" y="4359348"/>
            <a:ext cx="2919742" cy="2144951"/>
          </a:xfrm>
          <a:prstGeom prst="rect">
            <a:avLst/>
          </a:prstGeom>
          <a:noFill/>
        </p:spPr>
      </p:pic>
      <p:pic>
        <p:nvPicPr>
          <p:cNvPr id="1026" name="Picture 2" descr="نتيجة بحث الصور عن ‪lower pole of spleen and the midaxillary line‬‏"/>
          <p:cNvPicPr>
            <a:picLocks noChangeAspect="1" noChangeArrowheads="1"/>
          </p:cNvPicPr>
          <p:nvPr/>
        </p:nvPicPr>
        <p:blipFill>
          <a:blip r:embed="rId4"/>
          <a:srcRect l="50361" t="63756" b="-7615"/>
          <a:stretch>
            <a:fillRect/>
          </a:stretch>
        </p:blipFill>
        <p:spPr bwMode="auto">
          <a:xfrm>
            <a:off x="7023099" y="1470991"/>
            <a:ext cx="2082277" cy="2708610"/>
          </a:xfrm>
          <a:prstGeom prst="rect">
            <a:avLst/>
          </a:prstGeom>
          <a:noFill/>
        </p:spPr>
      </p:pic>
    </p:spTree>
    <p:extLst>
      <p:ext uri="{BB962C8B-B14F-4D97-AF65-F5344CB8AC3E}">
        <p14:creationId xmlns:p14="http://schemas.microsoft.com/office/powerpoint/2010/main" val="210926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A5B63-23E1-4868-9F06-E277E80E46AB}"/>
              </a:ext>
            </a:extLst>
          </p:cNvPr>
          <p:cNvSpPr/>
          <p:nvPr/>
        </p:nvSpPr>
        <p:spPr>
          <a:xfrm>
            <a:off x="6013096" y="1057077"/>
            <a:ext cx="5736566" cy="2540000"/>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2C5D16D-05CD-40FD-92C7-3DFC540AD76A}"/>
              </a:ext>
            </a:extLst>
          </p:cNvPr>
          <p:cNvSpPr/>
          <p:nvPr/>
        </p:nvSpPr>
        <p:spPr>
          <a:xfrm>
            <a:off x="6013096" y="1144708"/>
            <a:ext cx="4087048" cy="2400657"/>
          </a:xfrm>
          <a:prstGeom prst="rect">
            <a:avLst/>
          </a:prstGeom>
        </p:spPr>
        <p:txBody>
          <a:bodyPr wrap="square">
            <a:spAutoFit/>
          </a:bodyPr>
          <a:lstStyle/>
          <a:p>
            <a:pPr lvl="0" eaLnBrk="0" fontAlgn="base" hangingPunct="0">
              <a:spcBef>
                <a:spcPts val="600"/>
              </a:spcBef>
              <a:spcAft>
                <a:spcPct val="0"/>
              </a:spcAft>
            </a:pPr>
            <a:r>
              <a:rPr lang="en-US" sz="2000" i="1" dirty="0">
                <a:solidFill>
                  <a:schemeClr val="tx1"/>
                </a:solidFill>
                <a:latin typeface="+mn-lt"/>
                <a:cs typeface="Arial" pitchFamily="34" charset="0"/>
              </a:rPr>
              <a:t>Surfaces:</a:t>
            </a:r>
          </a:p>
          <a:p>
            <a:pPr marL="285750" lvl="0" indent="-285750" eaLnBrk="0" fontAlgn="base" hangingPunct="0">
              <a:spcBef>
                <a:spcPts val="600"/>
              </a:spcBef>
              <a:spcAft>
                <a:spcPct val="0"/>
              </a:spcAft>
              <a:buFont typeface="Courier New" panose="02070309020205020404" pitchFamily="49" charset="0"/>
              <a:buChar char="o"/>
            </a:pPr>
            <a:r>
              <a:rPr lang="en-US" sz="2000" b="1" u="sng" dirty="0">
                <a:solidFill>
                  <a:schemeClr val="tx1"/>
                </a:solidFill>
                <a:latin typeface="+mn-lt"/>
                <a:cs typeface="Arial" pitchFamily="34" charset="0"/>
              </a:rPr>
              <a:t>Diaphragmatic surface</a:t>
            </a:r>
            <a:r>
              <a:rPr lang="en-US" sz="2000" b="1" dirty="0">
                <a:solidFill>
                  <a:schemeClr val="tx1"/>
                </a:solidFill>
                <a:latin typeface="+mn-lt"/>
                <a:cs typeface="Arial" pitchFamily="34" charset="0"/>
              </a:rPr>
              <a:t>:</a:t>
            </a:r>
            <a:r>
              <a:rPr lang="en-US" sz="2000" dirty="0">
                <a:solidFill>
                  <a:schemeClr val="tx1"/>
                </a:solidFill>
                <a:latin typeface="+mn-lt"/>
                <a:cs typeface="Arial" pitchFamily="34" charset="0"/>
              </a:rPr>
              <a:t> is </a:t>
            </a:r>
            <a:r>
              <a:rPr lang="en-US" sz="2000" b="1" dirty="0">
                <a:solidFill>
                  <a:schemeClr val="tx1"/>
                </a:solidFill>
                <a:latin typeface="+mn-lt"/>
                <a:cs typeface="Arial" pitchFamily="34" charset="0"/>
              </a:rPr>
              <a:t>convexly curved </a:t>
            </a:r>
            <a:r>
              <a:rPr lang="en-US" sz="2000" dirty="0">
                <a:solidFill>
                  <a:schemeClr val="tx1"/>
                </a:solidFill>
                <a:latin typeface="+mn-lt"/>
                <a:cs typeface="Arial" pitchFamily="34" charset="0"/>
              </a:rPr>
              <a:t>to fit the concavity of the </a:t>
            </a:r>
            <a:r>
              <a:rPr lang="en-US" sz="2000" b="1" dirty="0">
                <a:solidFill>
                  <a:schemeClr val="tx1"/>
                </a:solidFill>
                <a:latin typeface="+mn-lt"/>
                <a:cs typeface="Arial" pitchFamily="34" charset="0"/>
              </a:rPr>
              <a:t>diaphragm</a:t>
            </a:r>
            <a:r>
              <a:rPr lang="en-US" sz="2000" dirty="0">
                <a:solidFill>
                  <a:schemeClr val="tx1"/>
                </a:solidFill>
                <a:latin typeface="+mn-lt"/>
                <a:cs typeface="Arial" pitchFamily="34" charset="0"/>
              </a:rPr>
              <a:t> and </a:t>
            </a:r>
            <a:r>
              <a:rPr lang="en-US" sz="2000" b="1" dirty="0">
                <a:solidFill>
                  <a:schemeClr val="tx1"/>
                </a:solidFill>
                <a:latin typeface="+mn-lt"/>
                <a:cs typeface="Arial" pitchFamily="34" charset="0"/>
              </a:rPr>
              <a:t>curved</a:t>
            </a:r>
            <a:r>
              <a:rPr lang="en-US" sz="2000" dirty="0">
                <a:solidFill>
                  <a:schemeClr val="tx1"/>
                </a:solidFill>
                <a:latin typeface="+mn-lt"/>
                <a:cs typeface="Arial" pitchFamily="34" charset="0"/>
              </a:rPr>
              <a:t> bodies of the  adjacent </a:t>
            </a:r>
            <a:r>
              <a:rPr lang="en-US" sz="2000" b="1" dirty="0">
                <a:solidFill>
                  <a:schemeClr val="tx1"/>
                </a:solidFill>
                <a:latin typeface="+mn-lt"/>
                <a:cs typeface="Arial" pitchFamily="34" charset="0"/>
              </a:rPr>
              <a:t>ribs</a:t>
            </a:r>
            <a:endParaRPr lang="en-US" sz="2000" dirty="0">
              <a:solidFill>
                <a:schemeClr val="tx1"/>
              </a:solidFill>
              <a:latin typeface="+mn-lt"/>
              <a:cs typeface="Arial" pitchFamily="34" charset="0"/>
            </a:endParaRPr>
          </a:p>
          <a:p>
            <a:pPr marL="285750" lvl="0" indent="-285750" eaLnBrk="0" fontAlgn="base" hangingPunct="0">
              <a:spcBef>
                <a:spcPts val="600"/>
              </a:spcBef>
              <a:spcAft>
                <a:spcPct val="0"/>
              </a:spcAft>
              <a:buFont typeface="Courier New" panose="02070309020205020404" pitchFamily="49" charset="0"/>
              <a:buChar char="o"/>
            </a:pPr>
            <a:r>
              <a:rPr lang="en-US" sz="2000" b="1" u="sng" dirty="0">
                <a:solidFill>
                  <a:schemeClr val="tx1"/>
                </a:solidFill>
                <a:latin typeface="+mn-lt"/>
                <a:cs typeface="Arial" pitchFamily="34" charset="0"/>
              </a:rPr>
              <a:t>Visceral surface</a:t>
            </a:r>
            <a:r>
              <a:rPr lang="en-US" sz="2000" dirty="0">
                <a:solidFill>
                  <a:schemeClr val="tx1"/>
                </a:solidFill>
                <a:latin typeface="+mn-lt"/>
                <a:cs typeface="Arial" pitchFamily="34" charset="0"/>
              </a:rPr>
              <a:t>: related to viscera.</a:t>
            </a:r>
            <a:endParaRPr lang="en-GB" sz="2000" dirty="0">
              <a:solidFill>
                <a:schemeClr val="tx1"/>
              </a:solidFill>
              <a:latin typeface="+mn-lt"/>
            </a:endParaRPr>
          </a:p>
        </p:txBody>
      </p:sp>
      <p:sp>
        <p:nvSpPr>
          <p:cNvPr id="11" name="Rectangle 10">
            <a:extLst>
              <a:ext uri="{FF2B5EF4-FFF2-40B4-BE49-F238E27FC236}">
                <a16:creationId xmlns:a16="http://schemas.microsoft.com/office/drawing/2014/main" id="{1246C4B4-63DA-49A1-A930-16079B6E7BF7}"/>
              </a:ext>
            </a:extLst>
          </p:cNvPr>
          <p:cNvSpPr/>
          <p:nvPr/>
        </p:nvSpPr>
        <p:spPr>
          <a:xfrm>
            <a:off x="6013096" y="3737558"/>
            <a:ext cx="5736566" cy="2602719"/>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D142707-BFAE-4256-9EFD-95F9C3F60657}"/>
              </a:ext>
            </a:extLst>
          </p:cNvPr>
          <p:cNvSpPr/>
          <p:nvPr/>
        </p:nvSpPr>
        <p:spPr>
          <a:xfrm>
            <a:off x="6120441" y="3900608"/>
            <a:ext cx="3377499" cy="2246769"/>
          </a:xfrm>
          <a:prstGeom prst="rect">
            <a:avLst/>
          </a:prstGeom>
        </p:spPr>
        <p:txBody>
          <a:bodyPr wrap="square">
            <a:spAutoFit/>
          </a:bodyPr>
          <a:lstStyle/>
          <a:p>
            <a:pPr lvl="0" eaLnBrk="0" fontAlgn="base" hangingPunct="0">
              <a:spcBef>
                <a:spcPct val="0"/>
              </a:spcBef>
              <a:spcAft>
                <a:spcPct val="0"/>
              </a:spcAft>
            </a:pPr>
            <a:r>
              <a:rPr lang="en-US" sz="2000" i="1" dirty="0">
                <a:solidFill>
                  <a:schemeClr val="tx1"/>
                </a:solidFill>
                <a:latin typeface="+mn-lt"/>
                <a:ea typeface="+mn-ea"/>
                <a:cs typeface="Arial" pitchFamily="34" charset="0"/>
              </a:rPr>
              <a:t>Borders:</a:t>
            </a:r>
          </a:p>
          <a:p>
            <a:pPr marL="285750" lvl="0" indent="-285750" eaLnBrk="0" fontAlgn="base" hangingPunct="0">
              <a:spcBef>
                <a:spcPct val="0"/>
              </a:spcBef>
              <a:spcAft>
                <a:spcPct val="0"/>
              </a:spcAft>
              <a:buFont typeface="Courier New" panose="02070309020205020404" pitchFamily="49" charset="0"/>
              <a:buChar char="o"/>
            </a:pPr>
            <a:r>
              <a:rPr lang="en-US" sz="2000" dirty="0">
                <a:solidFill>
                  <a:prstClr val="black"/>
                </a:solidFill>
                <a:latin typeface="+mn-lt"/>
                <a:ea typeface="+mn-ea"/>
                <a:cs typeface="Arial" pitchFamily="34" charset="0"/>
              </a:rPr>
              <a:t>The </a:t>
            </a:r>
            <a:r>
              <a:rPr lang="en-US" sz="2000" b="1" u="sng" dirty="0">
                <a:solidFill>
                  <a:prstClr val="black"/>
                </a:solidFill>
                <a:latin typeface="+mn-lt"/>
                <a:ea typeface="+mn-ea"/>
                <a:cs typeface="Arial" pitchFamily="34" charset="0"/>
              </a:rPr>
              <a:t>superior and anterior </a:t>
            </a:r>
            <a:r>
              <a:rPr lang="en-US" sz="2000" dirty="0">
                <a:solidFill>
                  <a:prstClr val="black"/>
                </a:solidFill>
                <a:latin typeface="+mn-lt"/>
                <a:ea typeface="+mn-ea"/>
                <a:cs typeface="Arial" pitchFamily="34" charset="0"/>
              </a:rPr>
              <a:t>borders are sharp.</a:t>
            </a:r>
          </a:p>
          <a:p>
            <a:pPr marL="285750" lvl="0" indent="-285750" eaLnBrk="0" fontAlgn="base" hangingPunct="0">
              <a:spcBef>
                <a:spcPct val="0"/>
              </a:spcBef>
              <a:spcAft>
                <a:spcPct val="0"/>
              </a:spcAft>
              <a:buFont typeface="Courier New" panose="02070309020205020404" pitchFamily="49" charset="0"/>
              <a:buChar char="o"/>
            </a:pPr>
            <a:r>
              <a:rPr lang="en-US" sz="2000" dirty="0">
                <a:solidFill>
                  <a:prstClr val="black"/>
                </a:solidFill>
                <a:latin typeface="+mn-lt"/>
                <a:ea typeface="+mn-ea"/>
                <a:cs typeface="Arial" pitchFamily="34" charset="0"/>
              </a:rPr>
              <a:t> </a:t>
            </a:r>
            <a:r>
              <a:rPr lang="en-US" sz="2000" b="1" u="sng" dirty="0">
                <a:solidFill>
                  <a:prstClr val="black"/>
                </a:solidFill>
                <a:latin typeface="+mn-lt"/>
                <a:ea typeface="+mn-ea"/>
                <a:cs typeface="Arial" pitchFamily="34" charset="0"/>
              </a:rPr>
              <a:t>Anterior</a:t>
            </a:r>
            <a:r>
              <a:rPr lang="en-US" sz="2000" dirty="0">
                <a:solidFill>
                  <a:prstClr val="black"/>
                </a:solidFill>
                <a:latin typeface="+mn-lt"/>
                <a:ea typeface="+mn-ea"/>
                <a:cs typeface="Arial" pitchFamily="34" charset="0"/>
              </a:rPr>
              <a:t> border is notched. </a:t>
            </a:r>
          </a:p>
          <a:p>
            <a:pPr marL="285750" lvl="0" indent="-285750" eaLnBrk="0" fontAlgn="base" hangingPunct="0">
              <a:spcBef>
                <a:spcPct val="0"/>
              </a:spcBef>
              <a:spcAft>
                <a:spcPct val="0"/>
              </a:spcAft>
              <a:buFont typeface="Courier New" panose="02070309020205020404" pitchFamily="49" charset="0"/>
              <a:buChar char="o"/>
            </a:pPr>
            <a:r>
              <a:rPr lang="en-US" sz="2000" dirty="0">
                <a:solidFill>
                  <a:prstClr val="black"/>
                </a:solidFill>
                <a:latin typeface="+mn-lt"/>
                <a:ea typeface="+mn-ea"/>
                <a:cs typeface="Arial" pitchFamily="34" charset="0"/>
              </a:rPr>
              <a:t>The </a:t>
            </a:r>
            <a:r>
              <a:rPr lang="en-US" sz="2000" b="1" u="sng" dirty="0">
                <a:solidFill>
                  <a:prstClr val="black"/>
                </a:solidFill>
                <a:latin typeface="+mn-lt"/>
                <a:ea typeface="+mn-ea"/>
                <a:cs typeface="Arial" pitchFamily="34" charset="0"/>
              </a:rPr>
              <a:t>posterior</a:t>
            </a:r>
            <a:r>
              <a:rPr lang="en-US" sz="2000" dirty="0">
                <a:solidFill>
                  <a:prstClr val="black"/>
                </a:solidFill>
                <a:latin typeface="+mn-lt"/>
                <a:ea typeface="+mn-ea"/>
                <a:cs typeface="Arial" pitchFamily="34" charset="0"/>
              </a:rPr>
              <a:t> (medial) and </a:t>
            </a:r>
            <a:r>
              <a:rPr lang="en-US" sz="2000" b="1" u="sng" dirty="0">
                <a:solidFill>
                  <a:prstClr val="black"/>
                </a:solidFill>
                <a:latin typeface="+mn-lt"/>
                <a:ea typeface="+mn-ea"/>
                <a:cs typeface="Arial" pitchFamily="34" charset="0"/>
              </a:rPr>
              <a:t>inferior</a:t>
            </a:r>
            <a:r>
              <a:rPr lang="en-US" sz="2000" dirty="0">
                <a:solidFill>
                  <a:prstClr val="black"/>
                </a:solidFill>
                <a:latin typeface="+mn-lt"/>
                <a:ea typeface="+mn-ea"/>
                <a:cs typeface="Arial" pitchFamily="34" charset="0"/>
              </a:rPr>
              <a:t> borders are rounded.</a:t>
            </a:r>
            <a:endParaRPr lang="en-GB" sz="2000" dirty="0">
              <a:solidFill>
                <a:schemeClr val="tx1"/>
              </a:solidFill>
              <a:latin typeface="+mn-lt"/>
            </a:endParaRPr>
          </a:p>
        </p:txBody>
      </p:sp>
      <p:pic>
        <p:nvPicPr>
          <p:cNvPr id="19462" name="Picture 6" descr="صورة ذات صلة"/>
          <p:cNvPicPr>
            <a:picLocks noChangeAspect="1" noChangeArrowheads="1"/>
          </p:cNvPicPr>
          <p:nvPr/>
        </p:nvPicPr>
        <p:blipFill>
          <a:blip r:embed="rId2"/>
          <a:srcRect/>
          <a:stretch>
            <a:fillRect/>
          </a:stretch>
        </p:blipFill>
        <p:spPr bwMode="auto">
          <a:xfrm>
            <a:off x="9650342" y="4181274"/>
            <a:ext cx="1946918" cy="1917705"/>
          </a:xfrm>
          <a:prstGeom prst="rect">
            <a:avLst/>
          </a:prstGeom>
          <a:noFill/>
        </p:spPr>
      </p:pic>
      <p:sp>
        <p:nvSpPr>
          <p:cNvPr id="13" name="Rectangle 12">
            <a:extLst>
              <a:ext uri="{FF2B5EF4-FFF2-40B4-BE49-F238E27FC236}">
                <a16:creationId xmlns:a16="http://schemas.microsoft.com/office/drawing/2014/main" id="{1329ECED-2D48-48B5-8C24-984CCB81497E}"/>
              </a:ext>
            </a:extLst>
          </p:cNvPr>
          <p:cNvSpPr/>
          <p:nvPr/>
        </p:nvSpPr>
        <p:spPr>
          <a:xfrm>
            <a:off x="666383" y="1057077"/>
            <a:ext cx="5012912" cy="5283200"/>
          </a:xfrm>
          <a:prstGeom prst="rect">
            <a:avLst/>
          </a:prstGeom>
          <a:solidFill>
            <a:schemeClr val="bg1"/>
          </a:solidFill>
          <a:ln w="28575">
            <a:solidFill>
              <a:srgbClr val="BB88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931FAD5-E789-4E9F-9F8D-C9791C6F7845}"/>
              </a:ext>
            </a:extLst>
          </p:cNvPr>
          <p:cNvSpPr/>
          <p:nvPr/>
        </p:nvSpPr>
        <p:spPr>
          <a:xfrm>
            <a:off x="722927" y="1144708"/>
            <a:ext cx="4905567" cy="3785652"/>
          </a:xfrm>
          <a:prstGeom prst="rect">
            <a:avLst/>
          </a:prstGeom>
        </p:spPr>
        <p:txBody>
          <a:bodyPr wrap="square">
            <a:spAutoFit/>
          </a:bodyPr>
          <a:lstStyle/>
          <a:p>
            <a:pPr lvl="0" eaLnBrk="0" fontAlgn="base" hangingPunct="0">
              <a:spcBef>
                <a:spcPct val="0"/>
              </a:spcBef>
              <a:spcAft>
                <a:spcPct val="0"/>
              </a:spcAft>
            </a:pPr>
            <a:r>
              <a:rPr lang="en-US" sz="2000" i="1" dirty="0">
                <a:solidFill>
                  <a:prstClr val="black"/>
                </a:solidFill>
                <a:latin typeface="+mn-lt"/>
                <a:ea typeface="+mn-ea"/>
                <a:cs typeface="Arial" pitchFamily="34" charset="0"/>
              </a:rPr>
              <a:t>Peritoneal Reflection / Ligaments</a:t>
            </a:r>
          </a:p>
          <a:p>
            <a:pPr marL="342900" lvl="0" indent="-342900" eaLnBrk="0" fontAlgn="base" hangingPunct="0">
              <a:spcBef>
                <a:spcPct val="0"/>
              </a:spcBef>
              <a:spcAft>
                <a:spcPct val="0"/>
              </a:spcAft>
              <a:buFont typeface="Courier New" panose="02070309020205020404" pitchFamily="49" charset="0"/>
              <a:buChar char="o"/>
            </a:pPr>
            <a:r>
              <a:rPr lang="en-US" sz="2000" dirty="0">
                <a:solidFill>
                  <a:prstClr val="black"/>
                </a:solidFill>
                <a:latin typeface="+mn-lt"/>
                <a:ea typeface="+mn-ea"/>
                <a:cs typeface="Arial" pitchFamily="34" charset="0"/>
              </a:rPr>
              <a:t>Spleen </a:t>
            </a:r>
            <a:r>
              <a:rPr lang="en-US" sz="2000" dirty="0">
                <a:solidFill>
                  <a:srgbClr val="C00000"/>
                </a:solidFill>
                <a:latin typeface="+mn-lt"/>
                <a:ea typeface="+mn-ea"/>
                <a:cs typeface="Arial" pitchFamily="34" charset="0"/>
              </a:rPr>
              <a:t>is </a:t>
            </a:r>
            <a:r>
              <a:rPr lang="en-US" sz="2000" b="1" dirty="0">
                <a:solidFill>
                  <a:srgbClr val="C00000"/>
                </a:solidFill>
                <a:latin typeface="+mn-lt"/>
                <a:ea typeface="+mn-ea"/>
                <a:cs typeface="Arial" pitchFamily="34" charset="0"/>
              </a:rPr>
              <a:t>completely </a:t>
            </a:r>
            <a:r>
              <a:rPr lang="en-US" sz="2000" dirty="0">
                <a:solidFill>
                  <a:srgbClr val="C00000"/>
                </a:solidFill>
                <a:latin typeface="+mn-lt"/>
                <a:ea typeface="+mn-ea"/>
                <a:cs typeface="Arial" pitchFamily="34" charset="0"/>
              </a:rPr>
              <a:t>surrounded by </a:t>
            </a:r>
            <a:r>
              <a:rPr lang="en-US" sz="2000" b="1" dirty="0">
                <a:solidFill>
                  <a:srgbClr val="C00000"/>
                </a:solidFill>
                <a:latin typeface="+mn-lt"/>
                <a:ea typeface="+mn-ea"/>
                <a:cs typeface="Arial" pitchFamily="34" charset="0"/>
              </a:rPr>
              <a:t>peritoneum</a:t>
            </a:r>
          </a:p>
          <a:p>
            <a:pPr marL="342900" lvl="0" indent="-342900" eaLnBrk="0" fontAlgn="base" hangingPunct="0">
              <a:spcBef>
                <a:spcPct val="0"/>
              </a:spcBef>
              <a:spcAft>
                <a:spcPct val="0"/>
              </a:spcAft>
              <a:buFont typeface="Courier New" panose="02070309020205020404" pitchFamily="49" charset="0"/>
              <a:buChar char="o"/>
            </a:pPr>
            <a:r>
              <a:rPr lang="en-US" sz="2000" dirty="0">
                <a:solidFill>
                  <a:srgbClr val="C00000"/>
                </a:solidFill>
                <a:latin typeface="+mn-lt"/>
                <a:ea typeface="+mn-ea"/>
                <a:cs typeface="Arial" pitchFamily="34" charset="0"/>
              </a:rPr>
              <a:t> </a:t>
            </a:r>
            <a:r>
              <a:rPr lang="en-US" sz="2000" b="1" u="sng" dirty="0">
                <a:solidFill>
                  <a:srgbClr val="C00000"/>
                </a:solidFill>
                <a:latin typeface="+mn-lt"/>
                <a:ea typeface="+mn-ea"/>
                <a:cs typeface="Arial" pitchFamily="34" charset="0"/>
              </a:rPr>
              <a:t>EXCEPT</a:t>
            </a:r>
            <a:r>
              <a:rPr lang="en-US" sz="2000" dirty="0">
                <a:solidFill>
                  <a:srgbClr val="C00000"/>
                </a:solidFill>
                <a:latin typeface="+mn-lt"/>
                <a:ea typeface="+mn-ea"/>
                <a:cs typeface="Arial" pitchFamily="34" charset="0"/>
              </a:rPr>
              <a:t> </a:t>
            </a:r>
            <a:r>
              <a:rPr lang="en-US" sz="2000" dirty="0">
                <a:solidFill>
                  <a:prstClr val="black"/>
                </a:solidFill>
                <a:latin typeface="+mn-lt"/>
                <a:ea typeface="+mn-ea"/>
                <a:cs typeface="Arial" pitchFamily="34" charset="0"/>
              </a:rPr>
              <a:t>at the </a:t>
            </a:r>
            <a:r>
              <a:rPr lang="en-US" sz="2000" b="1" dirty="0">
                <a:solidFill>
                  <a:prstClr val="black"/>
                </a:solidFill>
                <a:latin typeface="+mn-lt"/>
                <a:ea typeface="+mn-ea"/>
                <a:cs typeface="Arial" pitchFamily="34" charset="0"/>
              </a:rPr>
              <a:t>hilum where its margins give </a:t>
            </a:r>
            <a:r>
              <a:rPr lang="en-US" sz="2000" b="1" dirty="0" err="1">
                <a:solidFill>
                  <a:prstClr val="black"/>
                </a:solidFill>
                <a:latin typeface="+mn-lt"/>
                <a:ea typeface="+mn-ea"/>
                <a:cs typeface="Arial" pitchFamily="34" charset="0"/>
              </a:rPr>
              <a:t>attachement</a:t>
            </a:r>
            <a:r>
              <a:rPr lang="en-US" sz="2000" b="1" dirty="0">
                <a:solidFill>
                  <a:prstClr val="black"/>
                </a:solidFill>
                <a:latin typeface="+mn-lt"/>
                <a:ea typeface="+mn-ea"/>
                <a:cs typeface="Arial" pitchFamily="34" charset="0"/>
              </a:rPr>
              <a:t> to </a:t>
            </a:r>
            <a:r>
              <a:rPr lang="en-US" sz="2000" dirty="0">
                <a:solidFill>
                  <a:prstClr val="black"/>
                </a:solidFill>
                <a:latin typeface="+mn-lt"/>
                <a:ea typeface="+mn-ea"/>
                <a:cs typeface="Arial" pitchFamily="34" charset="0"/>
              </a:rPr>
              <a:t>:</a:t>
            </a:r>
          </a:p>
          <a:p>
            <a:pPr marL="800100" lvl="1" indent="-342900" eaLnBrk="0" fontAlgn="base" hangingPunct="0">
              <a:spcBef>
                <a:spcPct val="0"/>
              </a:spcBef>
              <a:spcAft>
                <a:spcPct val="0"/>
              </a:spcAft>
              <a:buFont typeface="Arial" panose="020B0604020202020204" pitchFamily="34" charset="0"/>
              <a:buChar char="•"/>
            </a:pPr>
            <a:r>
              <a:rPr lang="en-US" sz="2000" b="1" dirty="0" err="1">
                <a:solidFill>
                  <a:prstClr val="black"/>
                </a:solidFill>
                <a:latin typeface="+mn-lt"/>
                <a:ea typeface="+mn-ea"/>
                <a:cs typeface="Arial" pitchFamily="34" charset="0"/>
              </a:rPr>
              <a:t>Gastrosplenic</a:t>
            </a:r>
            <a:r>
              <a:rPr lang="en-US" sz="2000" b="1" dirty="0">
                <a:solidFill>
                  <a:prstClr val="black"/>
                </a:solidFill>
                <a:latin typeface="+mn-lt"/>
                <a:ea typeface="+mn-ea"/>
                <a:cs typeface="Arial" pitchFamily="34" charset="0"/>
              </a:rPr>
              <a:t> ligament </a:t>
            </a:r>
            <a:r>
              <a:rPr lang="en-US" sz="2000" dirty="0">
                <a:solidFill>
                  <a:prstClr val="black"/>
                </a:solidFill>
                <a:latin typeface="+mn-lt"/>
                <a:ea typeface="+mn-ea"/>
                <a:cs typeface="Arial" pitchFamily="34" charset="0"/>
              </a:rPr>
              <a:t>to the </a:t>
            </a:r>
            <a:r>
              <a:rPr lang="en-US" sz="2000" b="1" dirty="0">
                <a:solidFill>
                  <a:prstClr val="black"/>
                </a:solidFill>
                <a:latin typeface="+mn-lt"/>
                <a:ea typeface="+mn-ea"/>
                <a:cs typeface="Arial" pitchFamily="34" charset="0"/>
              </a:rPr>
              <a:t>greater curvature </a:t>
            </a:r>
            <a:r>
              <a:rPr lang="en-US" sz="2000" dirty="0">
                <a:solidFill>
                  <a:prstClr val="black"/>
                </a:solidFill>
                <a:latin typeface="+mn-lt"/>
                <a:ea typeface="+mn-ea"/>
                <a:cs typeface="Arial" pitchFamily="34" charset="0"/>
              </a:rPr>
              <a:t>of</a:t>
            </a:r>
            <a:r>
              <a:rPr lang="en-US" sz="2000" b="1" dirty="0">
                <a:solidFill>
                  <a:prstClr val="black"/>
                </a:solidFill>
                <a:latin typeface="+mn-lt"/>
                <a:ea typeface="+mn-ea"/>
                <a:cs typeface="Arial" pitchFamily="34" charset="0"/>
              </a:rPr>
              <a:t> stomach  </a:t>
            </a:r>
            <a:r>
              <a:rPr lang="en-US" sz="2000" dirty="0">
                <a:solidFill>
                  <a:prstClr val="black"/>
                </a:solidFill>
                <a:latin typeface="+mn-lt"/>
                <a:ea typeface="+mn-ea"/>
                <a:cs typeface="Arial" pitchFamily="34" charset="0"/>
              </a:rPr>
              <a:t>(carrying the short gastric and left gastroepiploic vessels)</a:t>
            </a:r>
          </a:p>
          <a:p>
            <a:pPr marL="803275" lvl="0" indent="-342900" eaLnBrk="0" fontAlgn="base" hangingPunct="0">
              <a:spcBef>
                <a:spcPct val="0"/>
              </a:spcBef>
              <a:spcAft>
                <a:spcPct val="0"/>
              </a:spcAft>
              <a:buFont typeface="Arial" panose="020B0604020202020204" pitchFamily="34" charset="0"/>
              <a:buChar char="•"/>
            </a:pPr>
            <a:r>
              <a:rPr lang="en-US" sz="2000" b="1" dirty="0">
                <a:solidFill>
                  <a:prstClr val="black"/>
                </a:solidFill>
                <a:latin typeface="+mn-lt"/>
                <a:ea typeface="+mn-ea"/>
                <a:cs typeface="Arial" pitchFamily="34" charset="0"/>
              </a:rPr>
              <a:t>Lienorenal (</a:t>
            </a:r>
            <a:r>
              <a:rPr lang="en-US" sz="2000" b="1" dirty="0" err="1">
                <a:solidFill>
                  <a:prstClr val="black"/>
                </a:solidFill>
                <a:latin typeface="+mn-lt"/>
                <a:ea typeface="+mn-ea"/>
                <a:cs typeface="Arial" pitchFamily="34" charset="0"/>
              </a:rPr>
              <a:t>splenorenal</a:t>
            </a:r>
            <a:r>
              <a:rPr lang="en-US" sz="2000" b="1" dirty="0">
                <a:solidFill>
                  <a:prstClr val="black"/>
                </a:solidFill>
                <a:latin typeface="+mn-lt"/>
                <a:ea typeface="+mn-ea"/>
                <a:cs typeface="Arial" pitchFamily="34" charset="0"/>
              </a:rPr>
              <a:t>) ligament </a:t>
            </a:r>
            <a:r>
              <a:rPr lang="en-US" sz="2000" dirty="0">
                <a:solidFill>
                  <a:prstClr val="black"/>
                </a:solidFill>
                <a:latin typeface="+mn-lt"/>
                <a:ea typeface="+mn-ea"/>
                <a:cs typeface="Arial" pitchFamily="34" charset="0"/>
              </a:rPr>
              <a:t>to the </a:t>
            </a:r>
            <a:r>
              <a:rPr lang="en-US" sz="2000" b="1" dirty="0">
                <a:solidFill>
                  <a:prstClr val="black"/>
                </a:solidFill>
                <a:latin typeface="+mn-lt"/>
                <a:ea typeface="+mn-ea"/>
                <a:cs typeface="Arial" pitchFamily="34" charset="0"/>
              </a:rPr>
              <a:t>left kidney  </a:t>
            </a:r>
            <a:r>
              <a:rPr lang="en-US" sz="2000" dirty="0">
                <a:solidFill>
                  <a:prstClr val="black"/>
                </a:solidFill>
                <a:latin typeface="+mn-lt"/>
                <a:ea typeface="+mn-ea"/>
                <a:cs typeface="Arial" pitchFamily="34" charset="0"/>
              </a:rPr>
              <a:t>(carrying the splenic vessels and the tail of pancreas)</a:t>
            </a:r>
            <a:r>
              <a:rPr lang="en-US" sz="2000" dirty="0">
                <a:solidFill>
                  <a:schemeClr val="tx1"/>
                </a:solidFill>
                <a:latin typeface="+mn-lt"/>
                <a:cs typeface="Arial" pitchFamily="34" charset="0"/>
              </a:rPr>
              <a:t>.</a:t>
            </a:r>
            <a:endParaRPr lang="en-GB" sz="2000" dirty="0">
              <a:solidFill>
                <a:schemeClr val="tx1"/>
              </a:solidFill>
              <a:latin typeface="+mn-lt"/>
            </a:endParaRPr>
          </a:p>
        </p:txBody>
      </p:sp>
      <p:pic>
        <p:nvPicPr>
          <p:cNvPr id="19465" name="Picture 9" descr="نتيجة بحث الصور عن ‪Gastrosplenic ligament‬‏"/>
          <p:cNvPicPr>
            <a:picLocks noChangeAspect="1" noChangeArrowheads="1"/>
          </p:cNvPicPr>
          <p:nvPr/>
        </p:nvPicPr>
        <p:blipFill>
          <a:blip r:embed="rId3"/>
          <a:srcRect/>
          <a:stretch>
            <a:fillRect/>
          </a:stretch>
        </p:blipFill>
        <p:spPr bwMode="auto">
          <a:xfrm>
            <a:off x="885032" y="4941209"/>
            <a:ext cx="2404820" cy="1282710"/>
          </a:xfrm>
          <a:prstGeom prst="rect">
            <a:avLst/>
          </a:prstGeom>
          <a:noFill/>
        </p:spPr>
      </p:pic>
      <p:grpSp>
        <p:nvGrpSpPr>
          <p:cNvPr id="15" name="Group 14">
            <a:extLst>
              <a:ext uri="{FF2B5EF4-FFF2-40B4-BE49-F238E27FC236}">
                <a16:creationId xmlns:a16="http://schemas.microsoft.com/office/drawing/2014/main" id="{879E81ED-9248-4BFF-8516-79F525832467}"/>
              </a:ext>
            </a:extLst>
          </p:cNvPr>
          <p:cNvGrpSpPr/>
          <p:nvPr/>
        </p:nvGrpSpPr>
        <p:grpSpPr>
          <a:xfrm>
            <a:off x="10914635" y="208985"/>
            <a:ext cx="682625" cy="734036"/>
            <a:chOff x="6597319" y="353560"/>
            <a:chExt cx="682625" cy="734036"/>
          </a:xfrm>
        </p:grpSpPr>
        <p:pic>
          <p:nvPicPr>
            <p:cNvPr id="16" name="Picture 15" descr="Image result for youtube">
              <a:hlinkClick r:id="rId4"/>
              <a:extLst>
                <a:ext uri="{FF2B5EF4-FFF2-40B4-BE49-F238E27FC236}">
                  <a16:creationId xmlns:a16="http://schemas.microsoft.com/office/drawing/2014/main" id="{9CAD1076-149C-46C3-B9AD-980DCBCE6C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7319" y="353560"/>
              <a:ext cx="682625" cy="4806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1">
              <a:extLst>
                <a:ext uri="{FF2B5EF4-FFF2-40B4-BE49-F238E27FC236}">
                  <a16:creationId xmlns:a16="http://schemas.microsoft.com/office/drawing/2014/main" id="{D37425D4-1149-4913-B292-C4BA889EF742}"/>
                </a:ext>
              </a:extLst>
            </p:cNvPr>
            <p:cNvSpPr txBox="1"/>
            <p:nvPr/>
          </p:nvSpPr>
          <p:spPr>
            <a:xfrm>
              <a:off x="6649975" y="779819"/>
              <a:ext cx="598241" cy="30777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dirty="0">
                  <a:solidFill>
                    <a:schemeClr val="accent6">
                      <a:lumMod val="75000"/>
                    </a:schemeClr>
                  </a:solidFill>
                  <a:latin typeface="+mn-lt"/>
                </a:rPr>
                <a:t>14:28</a:t>
              </a:r>
              <a:endParaRPr lang="en-GB" dirty="0">
                <a:solidFill>
                  <a:schemeClr val="accent6">
                    <a:lumMod val="75000"/>
                  </a:schemeClr>
                </a:solidFill>
                <a:latin typeface="+mn-lt"/>
              </a:endParaRPr>
            </a:p>
          </p:txBody>
        </p:sp>
      </p:grpSp>
      <p:sp>
        <p:nvSpPr>
          <p:cNvPr id="18" name="Title 1">
            <a:extLst>
              <a:ext uri="{FF2B5EF4-FFF2-40B4-BE49-F238E27FC236}">
                <a16:creationId xmlns:a16="http://schemas.microsoft.com/office/drawing/2014/main" id="{A8308C23-6E08-4E36-ADBC-F29F3028B9A6}"/>
              </a:ext>
            </a:extLst>
          </p:cNvPr>
          <p:cNvSpPr txBox="1">
            <a:spLocks/>
          </p:cNvSpPr>
          <p:nvPr/>
        </p:nvSpPr>
        <p:spPr>
          <a:xfrm>
            <a:off x="588396" y="404873"/>
            <a:ext cx="10515600" cy="88031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t>Spleen </a:t>
            </a:r>
            <a:endParaRPr lang="en-GB" sz="3600" dirty="0"/>
          </a:p>
        </p:txBody>
      </p:sp>
      <p:pic>
        <p:nvPicPr>
          <p:cNvPr id="19" name="Picture 18" descr="C:\Documents and Settings\HP\My Documents\My Pictures\showimageCAOMVZAJ.jpg">
            <a:extLst>
              <a:ext uri="{FF2B5EF4-FFF2-40B4-BE49-F238E27FC236}">
                <a16:creationId xmlns:a16="http://schemas.microsoft.com/office/drawing/2014/main" id="{6FEF7999-162C-4009-9186-2213158F1094}"/>
              </a:ext>
            </a:extLst>
          </p:cNvPr>
          <p:cNvPicPr>
            <a:picLocks noChangeAspect="1" noChangeArrowheads="1"/>
          </p:cNvPicPr>
          <p:nvPr/>
        </p:nvPicPr>
        <p:blipFill>
          <a:blip r:embed="rId6" cstate="print"/>
          <a:srcRect/>
          <a:stretch>
            <a:fillRect/>
          </a:stretch>
        </p:blipFill>
        <p:spPr bwMode="auto">
          <a:xfrm>
            <a:off x="10100144" y="1341826"/>
            <a:ext cx="1587711" cy="2234889"/>
          </a:xfrm>
          <a:prstGeom prst="rect">
            <a:avLst/>
          </a:prstGeom>
          <a:noFill/>
          <a:ln w="9525">
            <a:noFill/>
            <a:miter lim="800000"/>
            <a:headEnd/>
            <a:tailEnd/>
          </a:ln>
        </p:spPr>
      </p:pic>
      <p:pic>
        <p:nvPicPr>
          <p:cNvPr id="20" name="Picture 19" descr="s12">
            <a:extLst>
              <a:ext uri="{FF2B5EF4-FFF2-40B4-BE49-F238E27FC236}">
                <a16:creationId xmlns:a16="http://schemas.microsoft.com/office/drawing/2014/main" id="{0268BF05-66F8-4B5E-8CE9-F53699C5C87B}"/>
              </a:ext>
            </a:extLst>
          </p:cNvPr>
          <p:cNvPicPr>
            <a:picLocks noGrp="1" noChangeAspect="1" noChangeArrowheads="1"/>
          </p:cNvPicPr>
          <p:nvPr/>
        </p:nvPicPr>
        <p:blipFill>
          <a:blip r:embed="rId7" cstate="print"/>
          <a:srcRect l="8792" t="4233" r="9958" b="12700"/>
          <a:stretch>
            <a:fillRect/>
          </a:stretch>
        </p:blipFill>
        <p:spPr bwMode="auto">
          <a:xfrm>
            <a:off x="3289852" y="4944668"/>
            <a:ext cx="2136913" cy="1260887"/>
          </a:xfrm>
          <a:prstGeom prst="rect">
            <a:avLst/>
          </a:prstGeom>
          <a:noFill/>
          <a:ln w="9525">
            <a:noFill/>
            <a:miter lim="800000"/>
            <a:headEnd/>
            <a:tailEnd/>
          </a:ln>
        </p:spPr>
      </p:pic>
    </p:spTree>
    <p:extLst>
      <p:ext uri="{BB962C8B-B14F-4D97-AF65-F5344CB8AC3E}">
        <p14:creationId xmlns:p14="http://schemas.microsoft.com/office/powerpoint/2010/main" val="3899266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نتيجة بحث الصور عن ‪lower pole of spleen and the midaxillary line‬‏"/>
          <p:cNvPicPr>
            <a:picLocks noChangeAspect="1" noChangeArrowheads="1"/>
          </p:cNvPicPr>
          <p:nvPr/>
        </p:nvPicPr>
        <p:blipFill>
          <a:blip r:embed="rId2"/>
          <a:srcRect l="52279" t="64730" r="-3095"/>
          <a:stretch>
            <a:fillRect/>
          </a:stretch>
        </p:blipFill>
        <p:spPr bwMode="auto">
          <a:xfrm>
            <a:off x="500048" y="3733415"/>
            <a:ext cx="3466020" cy="2680108"/>
          </a:xfrm>
          <a:prstGeom prst="rect">
            <a:avLst/>
          </a:prstGeom>
          <a:noFill/>
        </p:spPr>
      </p:pic>
      <p:pic>
        <p:nvPicPr>
          <p:cNvPr id="20484" name="Picture 4" descr="صورة ذات صلة"/>
          <p:cNvPicPr>
            <a:picLocks noChangeAspect="1" noChangeArrowheads="1"/>
          </p:cNvPicPr>
          <p:nvPr/>
        </p:nvPicPr>
        <p:blipFill>
          <a:blip r:embed="rId3"/>
          <a:srcRect l="15680" t="35341" r="14879" b="10148"/>
          <a:stretch>
            <a:fillRect/>
          </a:stretch>
        </p:blipFill>
        <p:spPr bwMode="auto">
          <a:xfrm>
            <a:off x="7433286" y="3558209"/>
            <a:ext cx="4104385" cy="3184428"/>
          </a:xfrm>
          <a:prstGeom prst="rect">
            <a:avLst/>
          </a:prstGeom>
          <a:noFill/>
        </p:spPr>
      </p:pic>
      <p:sp>
        <p:nvSpPr>
          <p:cNvPr id="9" name="Title 8">
            <a:extLst>
              <a:ext uri="{FF2B5EF4-FFF2-40B4-BE49-F238E27FC236}">
                <a16:creationId xmlns:a16="http://schemas.microsoft.com/office/drawing/2014/main" id="{5209B701-567E-4DA8-AE53-EBD3155B414C}"/>
              </a:ext>
            </a:extLst>
          </p:cNvPr>
          <p:cNvSpPr txBox="1">
            <a:spLocks noGrp="1"/>
          </p:cNvSpPr>
          <p:nvPr>
            <p:ph type="title"/>
          </p:nvPr>
        </p:nvSpPr>
        <p:spPr>
          <a:xfrm>
            <a:off x="838200" y="510842"/>
            <a:ext cx="2083904" cy="1034129"/>
          </a:xfrm>
          <a:prstGeom prst="rect">
            <a:avLst/>
          </a:prstGeom>
          <a:noFill/>
        </p:spPr>
        <p:txBody>
          <a:bodyPr wrap="square" rtlCol="0">
            <a:spAutoFit/>
          </a:bodyPr>
          <a:lstStyle/>
          <a:p>
            <a:r>
              <a:rPr lang="en-US" sz="3600" dirty="0"/>
              <a:t>Spleen</a:t>
            </a:r>
            <a:endParaRPr lang="en-US" sz="3600" dirty="0">
              <a:latin typeface="+mj-lt"/>
            </a:endParaRPr>
          </a:p>
          <a:p>
            <a:pPr lvl="0"/>
            <a:r>
              <a:rPr lang="en-US" sz="3200" b="1" dirty="0">
                <a:latin typeface="Calibri Light" panose="020F0302020204030204"/>
              </a:rPr>
              <a:t>Relations</a:t>
            </a:r>
          </a:p>
        </p:txBody>
      </p:sp>
      <p:sp>
        <p:nvSpPr>
          <p:cNvPr id="4" name="Rectangle 3">
            <a:extLst>
              <a:ext uri="{FF2B5EF4-FFF2-40B4-BE49-F238E27FC236}">
                <a16:creationId xmlns:a16="http://schemas.microsoft.com/office/drawing/2014/main" id="{1E6D4348-DCF4-4EDA-91CC-604D3E60B656}"/>
              </a:ext>
            </a:extLst>
          </p:cNvPr>
          <p:cNvSpPr/>
          <p:nvPr/>
        </p:nvSpPr>
        <p:spPr>
          <a:xfrm>
            <a:off x="890571" y="1823585"/>
            <a:ext cx="2845904" cy="1631216"/>
          </a:xfrm>
          <a:prstGeom prst="rect">
            <a:avLst/>
          </a:prstGeom>
          <a:solidFill>
            <a:schemeClr val="accent4">
              <a:lumMod val="20000"/>
              <a:lumOff val="80000"/>
            </a:schemeClr>
          </a:solidFill>
        </p:spPr>
        <p:txBody>
          <a:bodyPr wrap="square">
            <a:spAutoFit/>
          </a:bodyPr>
          <a:lstStyle/>
          <a:p>
            <a:pPr lvl="0" fontAlgn="base"/>
            <a:r>
              <a:rPr lang="en-GB" sz="2000" i="1" kern="1200" dirty="0">
                <a:solidFill>
                  <a:prstClr val="black"/>
                </a:solidFill>
                <a:latin typeface="Calibri" panose="020F0502020204030204"/>
                <a:ea typeface="+mn-ea"/>
                <a:cs typeface="+mn-cs"/>
              </a:rPr>
              <a:t>Anteriorly</a:t>
            </a:r>
            <a:r>
              <a:rPr lang="en-GB" sz="2000" kern="1200" dirty="0">
                <a:solidFill>
                  <a:prstClr val="black"/>
                </a:solidFill>
                <a:latin typeface="Calibri" panose="020F0502020204030204"/>
                <a:ea typeface="+mn-ea"/>
                <a:cs typeface="+mn-cs"/>
              </a:rPr>
              <a:t>: </a:t>
            </a:r>
          </a:p>
          <a:p>
            <a:pPr marL="457200" lvl="0" indent="-457200" fontAlgn="base">
              <a:buFont typeface="+mj-lt"/>
              <a:buAutoNum type="arabicPeriod"/>
            </a:pPr>
            <a:r>
              <a:rPr lang="en-GB" sz="2000" kern="1200" dirty="0">
                <a:solidFill>
                  <a:prstClr val="black"/>
                </a:solidFill>
                <a:latin typeface="Calibri" panose="020F0502020204030204"/>
                <a:ea typeface="+mn-ea"/>
                <a:cs typeface="+mn-cs"/>
              </a:rPr>
              <a:t>Stomach, </a:t>
            </a:r>
          </a:p>
          <a:p>
            <a:pPr marL="457200" lvl="0" indent="-457200" fontAlgn="base">
              <a:buFont typeface="+mj-lt"/>
              <a:buAutoNum type="arabicPeriod"/>
            </a:pPr>
            <a:r>
              <a:rPr lang="en-GB" sz="2000" kern="1200" dirty="0">
                <a:solidFill>
                  <a:prstClr val="black"/>
                </a:solidFill>
                <a:latin typeface="Calibri" panose="020F0502020204030204"/>
                <a:ea typeface="+mn-ea"/>
                <a:cs typeface="+mn-cs"/>
              </a:rPr>
              <a:t>tail of pancreas, </a:t>
            </a:r>
          </a:p>
          <a:p>
            <a:pPr marL="457200" lvl="0" indent="-457200" fontAlgn="base">
              <a:buFont typeface="+mj-lt"/>
              <a:buAutoNum type="arabicPeriod"/>
            </a:pPr>
            <a:r>
              <a:rPr lang="en-GB" sz="2000" kern="1200" dirty="0">
                <a:solidFill>
                  <a:prstClr val="black"/>
                </a:solidFill>
                <a:latin typeface="Calibri" panose="020F0502020204030204"/>
                <a:ea typeface="+mn-ea"/>
                <a:cs typeface="+mn-cs"/>
              </a:rPr>
              <a:t>left colic flexure &amp; </a:t>
            </a:r>
          </a:p>
          <a:p>
            <a:pPr marL="457200" lvl="0" indent="-457200" fontAlgn="base">
              <a:buFont typeface="+mj-lt"/>
              <a:buAutoNum type="arabicPeriod"/>
            </a:pPr>
            <a:r>
              <a:rPr lang="en-GB" sz="2000" kern="1200" dirty="0">
                <a:solidFill>
                  <a:prstClr val="black"/>
                </a:solidFill>
                <a:latin typeface="Calibri" panose="020F0502020204030204"/>
                <a:ea typeface="+mn-ea"/>
                <a:cs typeface="+mn-cs"/>
              </a:rPr>
              <a:t>left kidney</a:t>
            </a:r>
          </a:p>
        </p:txBody>
      </p:sp>
      <p:sp>
        <p:nvSpPr>
          <p:cNvPr id="6" name="Rectangle 5">
            <a:extLst>
              <a:ext uri="{FF2B5EF4-FFF2-40B4-BE49-F238E27FC236}">
                <a16:creationId xmlns:a16="http://schemas.microsoft.com/office/drawing/2014/main" id="{4151E76D-1AEF-4C51-9760-8E0034768F68}"/>
              </a:ext>
            </a:extLst>
          </p:cNvPr>
          <p:cNvSpPr/>
          <p:nvPr/>
        </p:nvSpPr>
        <p:spPr>
          <a:xfrm>
            <a:off x="3827264" y="1823585"/>
            <a:ext cx="5049716" cy="1631216"/>
          </a:xfrm>
          <a:prstGeom prst="rect">
            <a:avLst/>
          </a:prstGeom>
          <a:solidFill>
            <a:schemeClr val="accent3">
              <a:lumMod val="20000"/>
              <a:lumOff val="80000"/>
            </a:schemeClr>
          </a:solidFill>
        </p:spPr>
        <p:txBody>
          <a:bodyPr wrap="square">
            <a:spAutoFit/>
          </a:bodyPr>
          <a:lstStyle/>
          <a:p>
            <a:r>
              <a:rPr lang="en-GB" sz="2000" i="1" dirty="0">
                <a:latin typeface="+mn-lt"/>
              </a:rPr>
              <a:t>Posteriorly</a:t>
            </a:r>
            <a:r>
              <a:rPr lang="en-GB" sz="2000" dirty="0">
                <a:latin typeface="+mn-lt"/>
              </a:rPr>
              <a:t>: </a:t>
            </a:r>
          </a:p>
          <a:p>
            <a:pPr marL="457200" indent="-457200">
              <a:buFont typeface="+mj-lt"/>
              <a:buAutoNum type="arabicPeriod"/>
            </a:pPr>
            <a:r>
              <a:rPr lang="en-GB" sz="2000" dirty="0">
                <a:latin typeface="+mn-lt"/>
              </a:rPr>
              <a:t>Diaphragm, that separates it from the left pleura  (left </a:t>
            </a:r>
            <a:r>
              <a:rPr lang="en-GB" sz="2000" dirty="0" err="1">
                <a:latin typeface="+mn-lt"/>
              </a:rPr>
              <a:t>costo</a:t>
            </a:r>
            <a:r>
              <a:rPr lang="en-GB" sz="2000" dirty="0">
                <a:latin typeface="+mn-lt"/>
              </a:rPr>
              <a:t>-diaphragmatic recess), </a:t>
            </a:r>
          </a:p>
          <a:p>
            <a:pPr marL="457200" indent="-457200">
              <a:buFont typeface="+mj-lt"/>
              <a:buAutoNum type="arabicPeriod"/>
            </a:pPr>
            <a:r>
              <a:rPr lang="en-GB" sz="2000" dirty="0">
                <a:latin typeface="+mn-lt"/>
              </a:rPr>
              <a:t>left lung &amp; </a:t>
            </a:r>
          </a:p>
          <a:p>
            <a:pPr marL="457200" indent="-457200">
              <a:buFont typeface="+mj-lt"/>
              <a:buAutoNum type="arabicPeriod"/>
            </a:pPr>
            <a:r>
              <a:rPr lang="en-GB" sz="2000" dirty="0">
                <a:latin typeface="+mn-lt"/>
              </a:rPr>
              <a:t>9, 10 &amp; 11 ribs.</a:t>
            </a:r>
          </a:p>
        </p:txBody>
      </p:sp>
      <p:sp>
        <p:nvSpPr>
          <p:cNvPr id="10" name="Rectangle 9">
            <a:extLst>
              <a:ext uri="{FF2B5EF4-FFF2-40B4-BE49-F238E27FC236}">
                <a16:creationId xmlns:a16="http://schemas.microsoft.com/office/drawing/2014/main" id="{86D794F0-FDC6-427D-A01C-F2A496A22DBB}"/>
              </a:ext>
            </a:extLst>
          </p:cNvPr>
          <p:cNvSpPr/>
          <p:nvPr/>
        </p:nvSpPr>
        <p:spPr>
          <a:xfrm>
            <a:off x="9017442" y="1823585"/>
            <a:ext cx="2311851" cy="707886"/>
          </a:xfrm>
          <a:prstGeom prst="rect">
            <a:avLst/>
          </a:prstGeom>
          <a:solidFill>
            <a:schemeClr val="accent5">
              <a:lumMod val="20000"/>
              <a:lumOff val="80000"/>
            </a:schemeClr>
          </a:solidFill>
        </p:spPr>
        <p:txBody>
          <a:bodyPr wrap="none">
            <a:spAutoFit/>
          </a:bodyPr>
          <a:lstStyle/>
          <a:p>
            <a:r>
              <a:rPr lang="en-GB" sz="2000" i="1" dirty="0">
                <a:latin typeface="+mn-lt"/>
              </a:rPr>
              <a:t>Inferiorly:</a:t>
            </a:r>
            <a:r>
              <a:rPr lang="en-GB" sz="2000" b="1" dirty="0">
                <a:latin typeface="+mn-lt"/>
              </a:rPr>
              <a:t> </a:t>
            </a:r>
          </a:p>
          <a:p>
            <a:pPr marL="342900" indent="-342900">
              <a:buFont typeface="+mj-lt"/>
              <a:buAutoNum type="arabicPeriod"/>
            </a:pPr>
            <a:r>
              <a:rPr lang="en-GB" sz="2000" dirty="0">
                <a:latin typeface="+mn-lt"/>
              </a:rPr>
              <a:t>Left colic flexure.</a:t>
            </a:r>
            <a:endParaRPr lang="en-GB" sz="4000" dirty="0">
              <a:latin typeface="+mn-lt"/>
            </a:endParaRPr>
          </a:p>
        </p:txBody>
      </p:sp>
      <p:sp>
        <p:nvSpPr>
          <p:cNvPr id="13" name="Rectangle 12">
            <a:extLst>
              <a:ext uri="{FF2B5EF4-FFF2-40B4-BE49-F238E27FC236}">
                <a16:creationId xmlns:a16="http://schemas.microsoft.com/office/drawing/2014/main" id="{3F73861A-536C-42D1-AF47-086BBA12D347}"/>
              </a:ext>
            </a:extLst>
          </p:cNvPr>
          <p:cNvSpPr/>
          <p:nvPr/>
        </p:nvSpPr>
        <p:spPr>
          <a:xfrm>
            <a:off x="9017442" y="2731761"/>
            <a:ext cx="2311851" cy="707886"/>
          </a:xfrm>
          <a:prstGeom prst="rect">
            <a:avLst/>
          </a:prstGeom>
          <a:solidFill>
            <a:srgbClr val="FFFDD1"/>
          </a:solidFill>
        </p:spPr>
        <p:txBody>
          <a:bodyPr wrap="square">
            <a:spAutoFit/>
          </a:bodyPr>
          <a:lstStyle/>
          <a:p>
            <a:r>
              <a:rPr lang="en-GB" sz="2000" i="1" dirty="0">
                <a:latin typeface="+mn-lt"/>
              </a:rPr>
              <a:t>Medially:</a:t>
            </a:r>
            <a:r>
              <a:rPr lang="en-GB" sz="2000" b="1" dirty="0">
                <a:latin typeface="+mn-lt"/>
              </a:rPr>
              <a:t> </a:t>
            </a:r>
          </a:p>
          <a:p>
            <a:pPr marL="342900" indent="-342900">
              <a:buFont typeface="+mj-lt"/>
              <a:buAutoNum type="arabicPeriod"/>
            </a:pPr>
            <a:r>
              <a:rPr lang="en-GB" sz="2000" dirty="0">
                <a:latin typeface="+mn-lt"/>
              </a:rPr>
              <a:t>Left kidney.</a:t>
            </a:r>
            <a:endParaRPr lang="en-GB" sz="4000" dirty="0">
              <a:latin typeface="+mn-lt"/>
            </a:endParaRPr>
          </a:p>
        </p:txBody>
      </p:sp>
      <p:sp>
        <p:nvSpPr>
          <p:cNvPr id="11" name="TextBox 10">
            <a:extLst>
              <a:ext uri="{FF2B5EF4-FFF2-40B4-BE49-F238E27FC236}">
                <a16:creationId xmlns:a16="http://schemas.microsoft.com/office/drawing/2014/main" id="{142BD743-55EF-4F20-BBE6-327AE17E6166}"/>
              </a:ext>
            </a:extLst>
          </p:cNvPr>
          <p:cNvSpPr txBox="1"/>
          <p:nvPr/>
        </p:nvSpPr>
        <p:spPr>
          <a:xfrm>
            <a:off x="8604329" y="762765"/>
            <a:ext cx="2749471" cy="738664"/>
          </a:xfrm>
          <a:prstGeom prst="rect">
            <a:avLst/>
          </a:prstGeom>
          <a:noFill/>
        </p:spPr>
        <p:txBody>
          <a:bodyPr wrap="none" rtlCol="0">
            <a:spAutoFit/>
          </a:bodyPr>
          <a:lstStyle/>
          <a:p>
            <a:r>
              <a:rPr lang="en-GB" dirty="0">
                <a:solidFill>
                  <a:schemeClr val="bg1">
                    <a:lumMod val="50000"/>
                  </a:schemeClr>
                </a:solidFill>
                <a:latin typeface="+mn-lt"/>
              </a:rPr>
              <a:t>Note:</a:t>
            </a:r>
          </a:p>
          <a:p>
            <a:r>
              <a:rPr lang="en-GB" dirty="0">
                <a:solidFill>
                  <a:schemeClr val="bg1">
                    <a:lumMod val="50000"/>
                  </a:schemeClr>
                </a:solidFill>
                <a:latin typeface="+mn-lt"/>
              </a:rPr>
              <a:t>Left colic flexure = splenic flexure</a:t>
            </a:r>
          </a:p>
          <a:p>
            <a:r>
              <a:rPr lang="en-GB" dirty="0">
                <a:solidFill>
                  <a:schemeClr val="bg1">
                    <a:lumMod val="50000"/>
                  </a:schemeClr>
                </a:solidFill>
                <a:latin typeface="+mn-lt"/>
              </a:rPr>
              <a:t>Right colic flexure = hepatic flexure</a:t>
            </a:r>
          </a:p>
        </p:txBody>
      </p:sp>
      <p:pic>
        <p:nvPicPr>
          <p:cNvPr id="1026" name="Picture 2" descr="Image result for spleen relations">
            <a:extLst>
              <a:ext uri="{FF2B5EF4-FFF2-40B4-BE49-F238E27FC236}">
                <a16:creationId xmlns:a16="http://schemas.microsoft.com/office/drawing/2014/main" id="{E3AD29DD-0FDA-475A-A86E-88F29FD7E4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6068" y="4020956"/>
            <a:ext cx="3342314" cy="23925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7F941D-77CA-4FD4-8EAE-7A3E232F94A2}"/>
              </a:ext>
            </a:extLst>
          </p:cNvPr>
          <p:cNvSpPr txBox="1"/>
          <p:nvPr/>
        </p:nvSpPr>
        <p:spPr>
          <a:xfrm>
            <a:off x="6568402" y="5883966"/>
            <a:ext cx="601447" cy="307777"/>
          </a:xfrm>
          <a:prstGeom prst="rect">
            <a:avLst/>
          </a:prstGeom>
          <a:noFill/>
        </p:spPr>
        <p:txBody>
          <a:bodyPr wrap="none" rtlCol="0">
            <a:spAutoFit/>
          </a:bodyPr>
          <a:lstStyle/>
          <a:p>
            <a:r>
              <a:rPr lang="en-GB" dirty="0">
                <a:solidFill>
                  <a:schemeClr val="bg1">
                    <a:lumMod val="50000"/>
                  </a:schemeClr>
                </a:solidFill>
                <a:latin typeface="+mn-lt"/>
              </a:rPr>
              <a:t>Extra </a:t>
            </a:r>
          </a:p>
        </p:txBody>
      </p:sp>
    </p:spTree>
    <p:extLst>
      <p:ext uri="{BB962C8B-B14F-4D97-AF65-F5344CB8AC3E}">
        <p14:creationId xmlns:p14="http://schemas.microsoft.com/office/powerpoint/2010/main" val="1410702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E01FC3-52B5-4326-A31C-70A312649D47}"/>
              </a:ext>
            </a:extLst>
          </p:cNvPr>
          <p:cNvSpPr>
            <a:spLocks noGrp="1"/>
          </p:cNvSpPr>
          <p:nvPr>
            <p:ph type="title"/>
          </p:nvPr>
        </p:nvSpPr>
        <p:spPr>
          <a:xfrm>
            <a:off x="838200" y="315430"/>
            <a:ext cx="10515600" cy="1325563"/>
          </a:xfrm>
        </p:spPr>
        <p:txBody>
          <a:bodyPr>
            <a:normAutofit/>
          </a:bodyPr>
          <a:lstStyle/>
          <a:p>
            <a:r>
              <a:rPr lang="en-GB" sz="3600" dirty="0"/>
              <a:t>Spleen</a:t>
            </a:r>
            <a:br>
              <a:rPr lang="en-GB" sz="3600" b="1" dirty="0"/>
            </a:br>
            <a:r>
              <a:rPr lang="en-GB" sz="3200" b="1" dirty="0"/>
              <a:t>Supply</a:t>
            </a:r>
            <a:r>
              <a:rPr lang="en-GB" sz="3600" b="1" dirty="0"/>
              <a:t> </a:t>
            </a:r>
          </a:p>
        </p:txBody>
      </p:sp>
      <p:sp>
        <p:nvSpPr>
          <p:cNvPr id="5" name="Rectangle 4">
            <a:extLst>
              <a:ext uri="{FF2B5EF4-FFF2-40B4-BE49-F238E27FC236}">
                <a16:creationId xmlns:a16="http://schemas.microsoft.com/office/drawing/2014/main" id="{74D46A11-409C-4B08-8E33-2DE27EFC65C0}"/>
              </a:ext>
            </a:extLst>
          </p:cNvPr>
          <p:cNvSpPr/>
          <p:nvPr/>
        </p:nvSpPr>
        <p:spPr>
          <a:xfrm>
            <a:off x="838200" y="2677819"/>
            <a:ext cx="5562600" cy="3595560"/>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3">
            <a:extLst>
              <a:ext uri="{FF2B5EF4-FFF2-40B4-BE49-F238E27FC236}">
                <a16:creationId xmlns:a16="http://schemas.microsoft.com/office/drawing/2014/main" id="{772A8204-5EA1-4AE7-AC9B-AB1B3B40C5A9}"/>
              </a:ext>
            </a:extLst>
          </p:cNvPr>
          <p:cNvSpPr txBox="1">
            <a:spLocks noChangeArrowheads="1"/>
          </p:cNvSpPr>
          <p:nvPr/>
        </p:nvSpPr>
        <p:spPr>
          <a:xfrm>
            <a:off x="838200" y="2697069"/>
            <a:ext cx="5562600" cy="3692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nSpc>
                <a:spcPct val="100000"/>
              </a:lnSpc>
              <a:spcBef>
                <a:spcPts val="600"/>
              </a:spcBef>
              <a:buFont typeface="Courier New" panose="02070309020205020404" pitchFamily="49" charset="0"/>
              <a:buChar char="o"/>
            </a:pPr>
            <a:r>
              <a:rPr lang="en-US" altLang="en-US" sz="2000" i="1" dirty="0">
                <a:cs typeface="Times New Roman" panose="02020603050405020304" pitchFamily="18" charset="0"/>
              </a:rPr>
              <a:t>Blood Supply : </a:t>
            </a:r>
            <a:r>
              <a:rPr lang="en-US" altLang="en-US" sz="2000" b="1" dirty="0">
                <a:cs typeface="Times New Roman" panose="02020603050405020304" pitchFamily="18" charset="0"/>
              </a:rPr>
              <a:t>Splenic artery</a:t>
            </a:r>
          </a:p>
          <a:p>
            <a:pPr>
              <a:lnSpc>
                <a:spcPct val="100000"/>
              </a:lnSpc>
              <a:spcBef>
                <a:spcPts val="600"/>
              </a:spcBef>
            </a:pPr>
            <a:r>
              <a:rPr lang="en-GB" altLang="en-US" sz="1800" dirty="0">
                <a:cs typeface="Times New Roman" panose="02020603050405020304" pitchFamily="18" charset="0"/>
              </a:rPr>
              <a:t>Largest branch of  the </a:t>
            </a:r>
            <a:r>
              <a:rPr lang="en-GB" altLang="en-US" sz="1800" b="1" dirty="0">
                <a:cs typeface="Times New Roman" panose="02020603050405020304" pitchFamily="18" charset="0"/>
              </a:rPr>
              <a:t>celiac</a:t>
            </a:r>
            <a:r>
              <a:rPr lang="en-GB" altLang="en-US" sz="1800" dirty="0">
                <a:cs typeface="Times New Roman" panose="02020603050405020304" pitchFamily="18" charset="0"/>
              </a:rPr>
              <a:t> artery</a:t>
            </a:r>
          </a:p>
          <a:p>
            <a:pPr>
              <a:lnSpc>
                <a:spcPct val="100000"/>
              </a:lnSpc>
              <a:spcBef>
                <a:spcPts val="600"/>
              </a:spcBef>
            </a:pPr>
            <a:r>
              <a:rPr lang="en-GB" altLang="en-US" sz="1800" dirty="0">
                <a:solidFill>
                  <a:srgbClr val="C00000"/>
                </a:solidFill>
                <a:cs typeface="Times New Roman" panose="02020603050405020304" pitchFamily="18" charset="0"/>
              </a:rPr>
              <a:t>Runs a </a:t>
            </a:r>
            <a:r>
              <a:rPr lang="en-GB" altLang="en-US" sz="1800" b="1" dirty="0">
                <a:solidFill>
                  <a:srgbClr val="C00000"/>
                </a:solidFill>
                <a:cs typeface="Times New Roman" panose="02020603050405020304" pitchFamily="18" charset="0"/>
              </a:rPr>
              <a:t>tortuous </a:t>
            </a:r>
            <a:r>
              <a:rPr lang="en-GB" altLang="en-US" sz="1800" dirty="0">
                <a:solidFill>
                  <a:schemeClr val="bg1">
                    <a:lumMod val="50000"/>
                  </a:schemeClr>
                </a:solidFill>
                <a:cs typeface="Times New Roman" panose="02020603050405020304" pitchFamily="18" charset="0"/>
              </a:rPr>
              <a:t>(</a:t>
            </a:r>
            <a:r>
              <a:rPr lang="en-GB" altLang="en-US" sz="1800" dirty="0" err="1">
                <a:solidFill>
                  <a:schemeClr val="bg1">
                    <a:lumMod val="50000"/>
                  </a:schemeClr>
                </a:solidFill>
                <a:cs typeface="Times New Roman" panose="02020603050405020304" pitchFamily="18" charset="0"/>
              </a:rPr>
              <a:t>متعرج</a:t>
            </a:r>
            <a:r>
              <a:rPr lang="en-GB" altLang="en-US" sz="1800" dirty="0">
                <a:solidFill>
                  <a:schemeClr val="bg1">
                    <a:lumMod val="50000"/>
                  </a:schemeClr>
                </a:solidFill>
                <a:cs typeface="Times New Roman" panose="02020603050405020304" pitchFamily="18" charset="0"/>
              </a:rPr>
              <a:t>) </a:t>
            </a:r>
            <a:r>
              <a:rPr lang="en-GB" altLang="en-US" sz="1800" b="1" dirty="0">
                <a:solidFill>
                  <a:srgbClr val="C00000"/>
                </a:solidFill>
                <a:cs typeface="Times New Roman" panose="02020603050405020304" pitchFamily="18" charset="0"/>
              </a:rPr>
              <a:t>course*</a:t>
            </a:r>
            <a:r>
              <a:rPr lang="en-GB" altLang="en-US" sz="1800" dirty="0">
                <a:solidFill>
                  <a:srgbClr val="C00000"/>
                </a:solidFill>
                <a:cs typeface="Times New Roman" panose="02020603050405020304" pitchFamily="18" charset="0"/>
              </a:rPr>
              <a:t> along the upper border of the pancreas</a:t>
            </a:r>
          </a:p>
          <a:p>
            <a:pPr>
              <a:lnSpc>
                <a:spcPct val="100000"/>
              </a:lnSpc>
              <a:spcBef>
                <a:spcPts val="600"/>
              </a:spcBef>
            </a:pPr>
            <a:r>
              <a:rPr lang="en-GB" altLang="en-US" sz="1800" dirty="0">
                <a:cs typeface="Times New Roman" panose="02020603050405020304" pitchFamily="18" charset="0"/>
              </a:rPr>
              <a:t>Passes within the lienorenal ligament </a:t>
            </a:r>
          </a:p>
          <a:p>
            <a:pPr>
              <a:lnSpc>
                <a:spcPct val="100000"/>
              </a:lnSpc>
              <a:spcBef>
                <a:spcPts val="600"/>
              </a:spcBef>
            </a:pPr>
            <a:r>
              <a:rPr lang="en-GB" altLang="en-US" sz="1800" dirty="0">
                <a:cs typeface="Times New Roman" panose="02020603050405020304" pitchFamily="18" charset="0"/>
              </a:rPr>
              <a:t>Divides into 4-5  terminal branches, which enter the spleen at the </a:t>
            </a:r>
            <a:r>
              <a:rPr lang="en-GB" altLang="en-US" sz="1800" dirty="0" err="1">
                <a:cs typeface="Times New Roman" panose="02020603050405020304" pitchFamily="18" charset="0"/>
              </a:rPr>
              <a:t>hilus</a:t>
            </a:r>
            <a:r>
              <a:rPr lang="en-GB" altLang="en-US" sz="1800" dirty="0">
                <a:cs typeface="Times New Roman" panose="02020603050405020304" pitchFamily="18" charset="0"/>
              </a:rPr>
              <a:t> .</a:t>
            </a:r>
          </a:p>
          <a:p>
            <a:pPr>
              <a:lnSpc>
                <a:spcPct val="100000"/>
              </a:lnSpc>
              <a:spcBef>
                <a:spcPts val="600"/>
              </a:spcBef>
            </a:pPr>
            <a:r>
              <a:rPr lang="en-GB" altLang="en-US" sz="1800" dirty="0">
                <a:cs typeface="Times New Roman" panose="02020603050405020304" pitchFamily="18" charset="0"/>
              </a:rPr>
              <a:t>The lack of anastomosis of these arterial vessels within the spleen results in the formation of vascular segments of the spleen with relatively avascular planes between them, enabling subtotal splenectomy**.</a:t>
            </a:r>
          </a:p>
        </p:txBody>
      </p:sp>
      <p:pic>
        <p:nvPicPr>
          <p:cNvPr id="9" name="Picture 2" descr="C:\Users\Zeenat\Pictures\img24771648.jpg">
            <a:extLst>
              <a:ext uri="{FF2B5EF4-FFF2-40B4-BE49-F238E27FC236}">
                <a16:creationId xmlns:a16="http://schemas.microsoft.com/office/drawing/2014/main" id="{62FC920A-8973-4D53-B2E5-4901C5D02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19002" y="787174"/>
            <a:ext cx="3621484" cy="1796539"/>
          </a:xfrm>
          <a:prstGeom prst="rect">
            <a:avLst/>
          </a:prstGeom>
          <a:ln>
            <a:noFill/>
            <a:miter lim="800000"/>
            <a:headEnd/>
            <a:tailEnd/>
          </a:ln>
        </p:spPr>
      </p:pic>
      <p:sp>
        <p:nvSpPr>
          <p:cNvPr id="10" name="Rectangle 9">
            <a:extLst>
              <a:ext uri="{FF2B5EF4-FFF2-40B4-BE49-F238E27FC236}">
                <a16:creationId xmlns:a16="http://schemas.microsoft.com/office/drawing/2014/main" id="{07300CA3-60DA-46A5-954D-BB467C858427}"/>
              </a:ext>
            </a:extLst>
          </p:cNvPr>
          <p:cNvSpPr/>
          <p:nvPr/>
        </p:nvSpPr>
        <p:spPr>
          <a:xfrm>
            <a:off x="6502402" y="2677819"/>
            <a:ext cx="5435598" cy="359556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C105BCED-6E49-4BA2-80AB-629840983429}"/>
              </a:ext>
            </a:extLst>
          </p:cNvPr>
          <p:cNvGrpSpPr/>
          <p:nvPr/>
        </p:nvGrpSpPr>
        <p:grpSpPr>
          <a:xfrm>
            <a:off x="6400800" y="280505"/>
            <a:ext cx="5247482" cy="2221169"/>
            <a:chOff x="6178550" y="1014413"/>
            <a:chExt cx="4144964" cy="4813300"/>
          </a:xfrm>
        </p:grpSpPr>
        <p:pic>
          <p:nvPicPr>
            <p:cNvPr id="11" name="Picture 6" descr="Copy of s9">
              <a:extLst>
                <a:ext uri="{FF2B5EF4-FFF2-40B4-BE49-F238E27FC236}">
                  <a16:creationId xmlns:a16="http://schemas.microsoft.com/office/drawing/2014/main" id="{DC060C81-7232-4E8E-AF39-2EB4C3C15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280151" y="1014413"/>
              <a:ext cx="4043363" cy="4813300"/>
            </a:xfrm>
            <a:prstGeom prst="rect">
              <a:avLst/>
            </a:prstGeom>
            <a:ln>
              <a:noFill/>
              <a:miter lim="800000"/>
              <a:headEnd/>
              <a:tailEnd/>
            </a:ln>
          </p:spPr>
        </p:pic>
        <p:sp>
          <p:nvSpPr>
            <p:cNvPr id="12" name="Oval 11">
              <a:extLst>
                <a:ext uri="{FF2B5EF4-FFF2-40B4-BE49-F238E27FC236}">
                  <a16:creationId xmlns:a16="http://schemas.microsoft.com/office/drawing/2014/main" id="{9FD6F6A0-0EA0-42E0-8093-EE7E9BFE4DDB}"/>
                </a:ext>
              </a:extLst>
            </p:cNvPr>
            <p:cNvSpPr/>
            <p:nvPr/>
          </p:nvSpPr>
          <p:spPr>
            <a:xfrm>
              <a:off x="6205539" y="3370264"/>
              <a:ext cx="790575" cy="1920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6E95F249-E318-4DAF-BF4C-D9667B261417}"/>
                </a:ext>
              </a:extLst>
            </p:cNvPr>
            <p:cNvSpPr/>
            <p:nvPr/>
          </p:nvSpPr>
          <p:spPr>
            <a:xfrm>
              <a:off x="9180514" y="1692276"/>
              <a:ext cx="668337" cy="23177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14" name="Oval 13">
              <a:extLst>
                <a:ext uri="{FF2B5EF4-FFF2-40B4-BE49-F238E27FC236}">
                  <a16:creationId xmlns:a16="http://schemas.microsoft.com/office/drawing/2014/main" id="{79037577-6BC8-46A7-BFDA-F05BB8955C79}"/>
                </a:ext>
              </a:extLst>
            </p:cNvPr>
            <p:cNvSpPr/>
            <p:nvPr/>
          </p:nvSpPr>
          <p:spPr>
            <a:xfrm>
              <a:off x="9290051" y="2906713"/>
              <a:ext cx="695325" cy="150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15" name="Oval 14">
              <a:extLst>
                <a:ext uri="{FF2B5EF4-FFF2-40B4-BE49-F238E27FC236}">
                  <a16:creationId xmlns:a16="http://schemas.microsoft.com/office/drawing/2014/main" id="{C4505C3E-CB8F-4816-9732-1AA6BDFE8B4D}"/>
                </a:ext>
              </a:extLst>
            </p:cNvPr>
            <p:cNvSpPr/>
            <p:nvPr/>
          </p:nvSpPr>
          <p:spPr>
            <a:xfrm>
              <a:off x="9220201" y="3084513"/>
              <a:ext cx="669925" cy="1905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2">
              <a:extLst>
                <a:ext uri="{FF2B5EF4-FFF2-40B4-BE49-F238E27FC236}">
                  <a16:creationId xmlns:a16="http://schemas.microsoft.com/office/drawing/2014/main" id="{09F4D1A9-487A-4138-9818-A0362F172BBB}"/>
                </a:ext>
              </a:extLst>
            </p:cNvPr>
            <p:cNvSpPr/>
            <p:nvPr/>
          </p:nvSpPr>
          <p:spPr>
            <a:xfrm>
              <a:off x="6915151" y="3462338"/>
              <a:ext cx="900113" cy="44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3">
              <a:extLst>
                <a:ext uri="{FF2B5EF4-FFF2-40B4-BE49-F238E27FC236}">
                  <a16:creationId xmlns:a16="http://schemas.microsoft.com/office/drawing/2014/main" id="{40131A17-6FC5-4DE0-8EF1-F8766CA99E15}"/>
                </a:ext>
              </a:extLst>
            </p:cNvPr>
            <p:cNvSpPr txBox="1">
              <a:spLocks noChangeArrowheads="1"/>
            </p:cNvSpPr>
            <p:nvPr/>
          </p:nvSpPr>
          <p:spPr bwMode="auto">
            <a:xfrm>
              <a:off x="6178550" y="3343276"/>
              <a:ext cx="8461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dirty="0" err="1"/>
                <a:t>Sup.Mes.v</a:t>
              </a:r>
              <a:r>
                <a:rPr lang="en-US" altLang="en-US" sz="1000" b="1" dirty="0"/>
                <a:t>.</a:t>
              </a:r>
            </a:p>
          </p:txBody>
        </p:sp>
        <p:sp>
          <p:nvSpPr>
            <p:cNvPr id="18" name="Oval 17">
              <a:extLst>
                <a:ext uri="{FF2B5EF4-FFF2-40B4-BE49-F238E27FC236}">
                  <a16:creationId xmlns:a16="http://schemas.microsoft.com/office/drawing/2014/main" id="{02840E0E-4ABE-4615-A22E-64A2496884DA}"/>
                </a:ext>
              </a:extLst>
            </p:cNvPr>
            <p:cNvSpPr/>
            <p:nvPr/>
          </p:nvSpPr>
          <p:spPr>
            <a:xfrm>
              <a:off x="9534525" y="1912939"/>
              <a:ext cx="738188" cy="25717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19" name="Oval 18">
              <a:extLst>
                <a:ext uri="{FF2B5EF4-FFF2-40B4-BE49-F238E27FC236}">
                  <a16:creationId xmlns:a16="http://schemas.microsoft.com/office/drawing/2014/main" id="{EBC37518-F650-40A2-81CA-C3199441DF1D}"/>
                </a:ext>
              </a:extLst>
            </p:cNvPr>
            <p:cNvSpPr/>
            <p:nvPr/>
          </p:nvSpPr>
          <p:spPr>
            <a:xfrm>
              <a:off x="8456613" y="3425826"/>
              <a:ext cx="781050" cy="16351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 name="Rectangle 3">
            <a:extLst>
              <a:ext uri="{FF2B5EF4-FFF2-40B4-BE49-F238E27FC236}">
                <a16:creationId xmlns:a16="http://schemas.microsoft.com/office/drawing/2014/main" id="{38E794BA-8D4E-4FC5-82F0-83CEA28207E1}"/>
              </a:ext>
            </a:extLst>
          </p:cNvPr>
          <p:cNvSpPr txBox="1">
            <a:spLocks noChangeArrowheads="1"/>
          </p:cNvSpPr>
          <p:nvPr/>
        </p:nvSpPr>
        <p:spPr>
          <a:xfrm>
            <a:off x="6583760" y="2700633"/>
            <a:ext cx="5354240" cy="3692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nSpc>
                <a:spcPct val="100000"/>
              </a:lnSpc>
              <a:spcBef>
                <a:spcPts val="600"/>
              </a:spcBef>
              <a:buFont typeface="Courier New" panose="02070309020205020404" pitchFamily="49" charset="0"/>
              <a:buChar char="o"/>
            </a:pPr>
            <a:r>
              <a:rPr lang="en-GB" altLang="en-US" sz="2000" i="1" dirty="0">
                <a:cs typeface="Times New Roman" panose="02020603050405020304" pitchFamily="18" charset="0"/>
              </a:rPr>
              <a:t>Venous Drainage</a:t>
            </a:r>
            <a:r>
              <a:rPr lang="en-US" altLang="en-US" sz="2000" i="1" dirty="0">
                <a:cs typeface="Times New Roman" panose="02020603050405020304" pitchFamily="18" charset="0"/>
              </a:rPr>
              <a:t>: </a:t>
            </a:r>
            <a:r>
              <a:rPr lang="en-US" altLang="en-US" sz="2000" b="1" dirty="0">
                <a:cs typeface="Times New Roman" panose="02020603050405020304" pitchFamily="18" charset="0"/>
              </a:rPr>
              <a:t>Splenic vein</a:t>
            </a:r>
          </a:p>
          <a:p>
            <a:pPr>
              <a:lnSpc>
                <a:spcPct val="100000"/>
              </a:lnSpc>
              <a:spcBef>
                <a:spcPts val="600"/>
              </a:spcBef>
            </a:pPr>
            <a:r>
              <a:rPr lang="en-GB" altLang="en-US" sz="1800" dirty="0">
                <a:cs typeface="Times New Roman" panose="02020603050405020304" pitchFamily="18" charset="0"/>
              </a:rPr>
              <a:t>Leaves the </a:t>
            </a:r>
            <a:r>
              <a:rPr lang="en-GB" altLang="en-US" sz="1800" dirty="0" err="1">
                <a:cs typeface="Times New Roman" panose="02020603050405020304" pitchFamily="18" charset="0"/>
              </a:rPr>
              <a:t>hilus</a:t>
            </a:r>
            <a:endParaRPr lang="en-GB" altLang="en-US" sz="1800" dirty="0">
              <a:cs typeface="Times New Roman" panose="02020603050405020304" pitchFamily="18" charset="0"/>
            </a:endParaRPr>
          </a:p>
          <a:p>
            <a:pPr>
              <a:lnSpc>
                <a:spcPct val="100000"/>
              </a:lnSpc>
              <a:spcBef>
                <a:spcPts val="600"/>
              </a:spcBef>
            </a:pPr>
            <a:r>
              <a:rPr lang="en-GB" altLang="en-US" sz="1800" dirty="0">
                <a:cs typeface="Times New Roman" panose="02020603050405020304" pitchFamily="18" charset="0"/>
              </a:rPr>
              <a:t>Runs behind the tail &amp; body of the pancreas</a:t>
            </a:r>
          </a:p>
          <a:p>
            <a:pPr>
              <a:lnSpc>
                <a:spcPct val="100000"/>
              </a:lnSpc>
              <a:spcBef>
                <a:spcPts val="600"/>
              </a:spcBef>
            </a:pPr>
            <a:r>
              <a:rPr lang="en-GB" altLang="en-US" sz="1800" b="1" u="sng" dirty="0">
                <a:solidFill>
                  <a:srgbClr val="C00000"/>
                </a:solidFill>
                <a:cs typeface="Times New Roman" panose="02020603050405020304" pitchFamily="18" charset="0"/>
              </a:rPr>
              <a:t>Reaches behind the neck of pancreas, where it joins the superior mesenteric vein to form the portal vein</a:t>
            </a:r>
          </a:p>
          <a:p>
            <a:pPr>
              <a:lnSpc>
                <a:spcPct val="100000"/>
              </a:lnSpc>
              <a:spcBef>
                <a:spcPts val="600"/>
              </a:spcBef>
            </a:pPr>
            <a:r>
              <a:rPr lang="en-GB" altLang="en-US" sz="1800" dirty="0">
                <a:cs typeface="Times New Roman" panose="02020603050405020304" pitchFamily="18" charset="0"/>
              </a:rPr>
              <a:t>Tributaries:</a:t>
            </a:r>
          </a:p>
          <a:p>
            <a:pPr marL="838200" indent="-342900">
              <a:lnSpc>
                <a:spcPct val="100000"/>
              </a:lnSpc>
              <a:spcBef>
                <a:spcPts val="600"/>
              </a:spcBef>
              <a:buFont typeface="+mj-lt"/>
              <a:buAutoNum type="arabicPeriod"/>
            </a:pPr>
            <a:r>
              <a:rPr lang="en-GB" altLang="en-US" sz="1800" dirty="0">
                <a:cs typeface="Times New Roman" panose="02020603050405020304" pitchFamily="18" charset="0"/>
              </a:rPr>
              <a:t>Short gastric vein</a:t>
            </a:r>
          </a:p>
          <a:p>
            <a:pPr marL="838200" indent="-342900">
              <a:lnSpc>
                <a:spcPct val="100000"/>
              </a:lnSpc>
              <a:spcBef>
                <a:spcPts val="600"/>
              </a:spcBef>
              <a:buFont typeface="+mj-lt"/>
              <a:buAutoNum type="arabicPeriod"/>
            </a:pPr>
            <a:r>
              <a:rPr lang="en-GB" altLang="en-US" sz="1800" dirty="0">
                <a:cs typeface="Times New Roman" panose="02020603050405020304" pitchFamily="18" charset="0"/>
              </a:rPr>
              <a:t>left gastroepiploic vein</a:t>
            </a:r>
          </a:p>
          <a:p>
            <a:pPr marL="838200" indent="-342900">
              <a:lnSpc>
                <a:spcPct val="100000"/>
              </a:lnSpc>
              <a:spcBef>
                <a:spcPts val="600"/>
              </a:spcBef>
              <a:buFont typeface="+mj-lt"/>
              <a:buAutoNum type="arabicPeriod"/>
            </a:pPr>
            <a:r>
              <a:rPr lang="en-GB" altLang="en-US" sz="1800" dirty="0">
                <a:cs typeface="Times New Roman" panose="02020603050405020304" pitchFamily="18" charset="0"/>
              </a:rPr>
              <a:t>Pancreatic veins</a:t>
            </a:r>
          </a:p>
          <a:p>
            <a:pPr marL="838200" indent="-342900">
              <a:lnSpc>
                <a:spcPct val="100000"/>
              </a:lnSpc>
              <a:spcBef>
                <a:spcPts val="600"/>
              </a:spcBef>
              <a:buFont typeface="+mj-lt"/>
              <a:buAutoNum type="arabicPeriod"/>
            </a:pPr>
            <a:r>
              <a:rPr lang="en-GB" altLang="en-US" sz="1800" dirty="0">
                <a:cs typeface="Times New Roman" panose="02020603050405020304" pitchFamily="18" charset="0"/>
              </a:rPr>
              <a:t>Inferior mesenteric vein</a:t>
            </a:r>
          </a:p>
        </p:txBody>
      </p:sp>
      <p:sp>
        <p:nvSpPr>
          <p:cNvPr id="2" name="TextBox 1">
            <a:extLst>
              <a:ext uri="{FF2B5EF4-FFF2-40B4-BE49-F238E27FC236}">
                <a16:creationId xmlns:a16="http://schemas.microsoft.com/office/drawing/2014/main" id="{595E1533-5D3C-48A4-932F-A9BB2041E58C}"/>
              </a:ext>
            </a:extLst>
          </p:cNvPr>
          <p:cNvSpPr txBox="1"/>
          <p:nvPr/>
        </p:nvSpPr>
        <p:spPr>
          <a:xfrm>
            <a:off x="838200" y="6273379"/>
            <a:ext cx="5562600" cy="523220"/>
          </a:xfrm>
          <a:prstGeom prst="rect">
            <a:avLst/>
          </a:prstGeom>
          <a:noFill/>
        </p:spPr>
        <p:txBody>
          <a:bodyPr wrap="square" rtlCol="0">
            <a:spAutoFit/>
          </a:bodyPr>
          <a:lstStyle/>
          <a:p>
            <a:r>
              <a:rPr lang="en-GB" dirty="0">
                <a:solidFill>
                  <a:srgbClr val="92D050"/>
                </a:solidFill>
                <a:latin typeface="+mn-lt"/>
              </a:rPr>
              <a:t>*Extra: there are 3 arteries that have tortuous course in the body: uterine, splenic and facial</a:t>
            </a:r>
          </a:p>
        </p:txBody>
      </p:sp>
      <p:sp>
        <p:nvSpPr>
          <p:cNvPr id="21" name="TextBox 20">
            <a:extLst>
              <a:ext uri="{FF2B5EF4-FFF2-40B4-BE49-F238E27FC236}">
                <a16:creationId xmlns:a16="http://schemas.microsoft.com/office/drawing/2014/main" id="{480A6E8B-FCE8-4C03-8D8A-925A4151D99D}"/>
              </a:ext>
            </a:extLst>
          </p:cNvPr>
          <p:cNvSpPr txBox="1"/>
          <p:nvPr/>
        </p:nvSpPr>
        <p:spPr>
          <a:xfrm>
            <a:off x="6256988" y="6365718"/>
            <a:ext cx="5663731" cy="307777"/>
          </a:xfrm>
          <a:prstGeom prst="rect">
            <a:avLst/>
          </a:prstGeom>
          <a:noFill/>
        </p:spPr>
        <p:txBody>
          <a:bodyPr wrap="none" rtlCol="0">
            <a:spAutoFit/>
          </a:bodyPr>
          <a:lstStyle/>
          <a:p>
            <a:pPr algn="r" rtl="1"/>
            <a:r>
              <a:rPr lang="en-GB" dirty="0">
                <a:solidFill>
                  <a:srgbClr val="92D050"/>
                </a:solidFill>
                <a:latin typeface="+mn-lt"/>
              </a:rPr>
              <a:t>** </a:t>
            </a:r>
            <a:r>
              <a:rPr lang="en-GB" dirty="0" err="1">
                <a:solidFill>
                  <a:srgbClr val="92D050"/>
                </a:solidFill>
                <a:latin typeface="+mn-lt"/>
              </a:rPr>
              <a:t>كأنه</a:t>
            </a:r>
            <a:r>
              <a:rPr lang="en-GB" dirty="0">
                <a:solidFill>
                  <a:srgbClr val="92D050"/>
                </a:solidFill>
                <a:latin typeface="+mn-lt"/>
              </a:rPr>
              <a:t> </a:t>
            </a:r>
            <a:r>
              <a:rPr lang="en-GB" dirty="0" err="1">
                <a:solidFill>
                  <a:srgbClr val="92D050"/>
                </a:solidFill>
                <a:latin typeface="+mn-lt"/>
              </a:rPr>
              <a:t>في</a:t>
            </a:r>
            <a:r>
              <a:rPr lang="en-GB" dirty="0">
                <a:solidFill>
                  <a:srgbClr val="92D050"/>
                </a:solidFill>
                <a:latin typeface="+mn-lt"/>
              </a:rPr>
              <a:t> </a:t>
            </a:r>
            <a:r>
              <a:rPr lang="en-GB" dirty="0" err="1">
                <a:solidFill>
                  <a:srgbClr val="92D050"/>
                </a:solidFill>
                <a:latin typeface="+mn-lt"/>
              </a:rPr>
              <a:t>حددود</a:t>
            </a:r>
            <a:r>
              <a:rPr lang="en-GB" dirty="0">
                <a:solidFill>
                  <a:srgbClr val="92D050"/>
                </a:solidFill>
                <a:latin typeface="+mn-lt"/>
              </a:rPr>
              <a:t> </a:t>
            </a:r>
            <a:r>
              <a:rPr lang="en-GB" dirty="0" err="1">
                <a:solidFill>
                  <a:srgbClr val="92D050"/>
                </a:solidFill>
                <a:latin typeface="+mn-lt"/>
              </a:rPr>
              <a:t>بين</a:t>
            </a:r>
            <a:r>
              <a:rPr lang="en-GB" dirty="0">
                <a:solidFill>
                  <a:srgbClr val="92D050"/>
                </a:solidFill>
                <a:latin typeface="+mn-lt"/>
              </a:rPr>
              <a:t> </a:t>
            </a:r>
            <a:r>
              <a:rPr lang="en-GB" dirty="0" err="1">
                <a:solidFill>
                  <a:srgbClr val="92D050"/>
                </a:solidFill>
                <a:latin typeface="+mn-lt"/>
              </a:rPr>
              <a:t>كل</a:t>
            </a:r>
            <a:r>
              <a:rPr lang="en-GB" dirty="0">
                <a:solidFill>
                  <a:srgbClr val="92D050"/>
                </a:solidFill>
                <a:latin typeface="+mn-lt"/>
              </a:rPr>
              <a:t> </a:t>
            </a:r>
            <a:r>
              <a:rPr lang="en-GB" dirty="0" err="1">
                <a:solidFill>
                  <a:srgbClr val="92D050"/>
                </a:solidFill>
                <a:latin typeface="+mn-lt"/>
              </a:rPr>
              <a:t>قسم</a:t>
            </a:r>
            <a:r>
              <a:rPr lang="en-GB" dirty="0">
                <a:solidFill>
                  <a:srgbClr val="92D050"/>
                </a:solidFill>
                <a:latin typeface="+mn-lt"/>
              </a:rPr>
              <a:t> </a:t>
            </a:r>
            <a:r>
              <a:rPr lang="en-GB" dirty="0" err="1">
                <a:solidFill>
                  <a:srgbClr val="92D050"/>
                </a:solidFill>
                <a:latin typeface="+mn-lt"/>
              </a:rPr>
              <a:t>والثاني</a:t>
            </a:r>
            <a:r>
              <a:rPr lang="en-GB" dirty="0">
                <a:solidFill>
                  <a:srgbClr val="92D050"/>
                </a:solidFill>
                <a:latin typeface="+mn-lt"/>
              </a:rPr>
              <a:t> </a:t>
            </a:r>
            <a:r>
              <a:rPr lang="en-GB" dirty="0" err="1">
                <a:solidFill>
                  <a:srgbClr val="92D050"/>
                </a:solidFill>
                <a:latin typeface="+mn-lt"/>
              </a:rPr>
              <a:t>من</a:t>
            </a:r>
            <a:r>
              <a:rPr lang="en-GB" dirty="0">
                <a:solidFill>
                  <a:srgbClr val="92D050"/>
                </a:solidFill>
                <a:latin typeface="+mn-lt"/>
              </a:rPr>
              <a:t> </a:t>
            </a:r>
            <a:r>
              <a:rPr lang="en-GB" dirty="0" err="1">
                <a:solidFill>
                  <a:srgbClr val="92D050"/>
                </a:solidFill>
                <a:latin typeface="+mn-lt"/>
              </a:rPr>
              <a:t>حيث</a:t>
            </a:r>
            <a:r>
              <a:rPr lang="en-GB" dirty="0">
                <a:solidFill>
                  <a:srgbClr val="92D050"/>
                </a:solidFill>
                <a:latin typeface="+mn-lt"/>
              </a:rPr>
              <a:t> </a:t>
            </a:r>
            <a:r>
              <a:rPr lang="en-GB" dirty="0" err="1">
                <a:solidFill>
                  <a:srgbClr val="92D050"/>
                </a:solidFill>
                <a:latin typeface="+mn-lt"/>
              </a:rPr>
              <a:t>الش</a:t>
            </a:r>
            <a:r>
              <a:rPr lang="ar-AE" dirty="0">
                <a:solidFill>
                  <a:srgbClr val="92D050"/>
                </a:solidFill>
                <a:latin typeface="+mn-lt"/>
              </a:rPr>
              <a:t>ر</a:t>
            </a:r>
            <a:r>
              <a:rPr lang="en-GB" dirty="0">
                <a:solidFill>
                  <a:srgbClr val="92D050"/>
                </a:solidFill>
                <a:latin typeface="+mn-lt"/>
              </a:rPr>
              <a:t>ا</a:t>
            </a:r>
            <a:r>
              <a:rPr lang="ar-AE" dirty="0">
                <a:solidFill>
                  <a:srgbClr val="92D050"/>
                </a:solidFill>
                <a:latin typeface="+mn-lt"/>
              </a:rPr>
              <a:t>ي</a:t>
            </a:r>
            <a:r>
              <a:rPr lang="en-GB" dirty="0">
                <a:solidFill>
                  <a:srgbClr val="92D050"/>
                </a:solidFill>
                <a:latin typeface="+mn-lt"/>
              </a:rPr>
              <a:t>ي</a:t>
            </a:r>
            <a:r>
              <a:rPr lang="ar-AE" dirty="0">
                <a:solidFill>
                  <a:srgbClr val="92D050"/>
                </a:solidFill>
                <a:latin typeface="+mn-lt"/>
              </a:rPr>
              <a:t>ن</a:t>
            </a:r>
            <a:r>
              <a:rPr lang="en-GB" dirty="0">
                <a:solidFill>
                  <a:srgbClr val="92D050"/>
                </a:solidFill>
                <a:latin typeface="+mn-lt"/>
              </a:rPr>
              <a:t> </a:t>
            </a:r>
            <a:r>
              <a:rPr lang="ar-AE" dirty="0">
                <a:solidFill>
                  <a:srgbClr val="92D050"/>
                </a:solidFill>
                <a:latin typeface="+mn-lt"/>
              </a:rPr>
              <a:t>ف</a:t>
            </a:r>
            <a:r>
              <a:rPr lang="en-GB" dirty="0">
                <a:solidFill>
                  <a:srgbClr val="92D050"/>
                </a:solidFill>
                <a:latin typeface="+mn-lt"/>
              </a:rPr>
              <a:t>ي</a:t>
            </a:r>
            <a:r>
              <a:rPr lang="ar-AE" dirty="0">
                <a:solidFill>
                  <a:srgbClr val="92D050"/>
                </a:solidFill>
                <a:latin typeface="+mn-lt"/>
              </a:rPr>
              <a:t>س</a:t>
            </a:r>
            <a:r>
              <a:rPr lang="en-GB" dirty="0" err="1">
                <a:solidFill>
                  <a:srgbClr val="92D050"/>
                </a:solidFill>
                <a:latin typeface="+mn-lt"/>
              </a:rPr>
              <a:t>هل</a:t>
            </a:r>
            <a:r>
              <a:rPr lang="en-GB" dirty="0">
                <a:solidFill>
                  <a:srgbClr val="92D050"/>
                </a:solidFill>
                <a:latin typeface="+mn-lt"/>
              </a:rPr>
              <a:t> </a:t>
            </a:r>
            <a:r>
              <a:rPr lang="en-GB" dirty="0" err="1">
                <a:solidFill>
                  <a:srgbClr val="92D050"/>
                </a:solidFill>
                <a:latin typeface="+mn-lt"/>
              </a:rPr>
              <a:t>إزلة</a:t>
            </a:r>
            <a:r>
              <a:rPr lang="en-GB" dirty="0">
                <a:solidFill>
                  <a:srgbClr val="92D050"/>
                </a:solidFill>
                <a:latin typeface="+mn-lt"/>
              </a:rPr>
              <a:t> </a:t>
            </a:r>
            <a:r>
              <a:rPr lang="ar-AE" dirty="0">
                <a:solidFill>
                  <a:srgbClr val="92D050"/>
                </a:solidFill>
                <a:latin typeface="+mn-lt"/>
              </a:rPr>
              <a:t>ج</a:t>
            </a:r>
            <a:r>
              <a:rPr lang="en-GB" dirty="0" err="1">
                <a:solidFill>
                  <a:srgbClr val="92D050"/>
                </a:solidFill>
                <a:latin typeface="+mn-lt"/>
              </a:rPr>
              <a:t>زء</a:t>
            </a:r>
            <a:r>
              <a:rPr lang="en-GB" dirty="0">
                <a:solidFill>
                  <a:srgbClr val="92D050"/>
                </a:solidFill>
                <a:latin typeface="+mn-lt"/>
              </a:rPr>
              <a:t> </a:t>
            </a:r>
            <a:r>
              <a:rPr lang="en-GB" dirty="0" err="1">
                <a:solidFill>
                  <a:srgbClr val="92D050"/>
                </a:solidFill>
                <a:latin typeface="+mn-lt"/>
              </a:rPr>
              <a:t>لو</a:t>
            </a:r>
            <a:r>
              <a:rPr lang="en-GB" dirty="0">
                <a:solidFill>
                  <a:srgbClr val="92D050"/>
                </a:solidFill>
                <a:latin typeface="+mn-lt"/>
              </a:rPr>
              <a:t> </a:t>
            </a:r>
            <a:r>
              <a:rPr lang="en-GB" dirty="0" err="1">
                <a:solidFill>
                  <a:srgbClr val="92D050"/>
                </a:solidFill>
                <a:latin typeface="+mn-lt"/>
              </a:rPr>
              <a:t>احتاج</a:t>
            </a:r>
            <a:r>
              <a:rPr lang="en-GB" dirty="0">
                <a:solidFill>
                  <a:srgbClr val="92D050"/>
                </a:solidFill>
                <a:latin typeface="+mn-lt"/>
              </a:rPr>
              <a:t> </a:t>
            </a:r>
            <a:r>
              <a:rPr lang="en-GB" dirty="0" err="1">
                <a:solidFill>
                  <a:srgbClr val="92D050"/>
                </a:solidFill>
                <a:latin typeface="+mn-lt"/>
              </a:rPr>
              <a:t>الشخص</a:t>
            </a:r>
            <a:r>
              <a:rPr lang="en-GB" dirty="0">
                <a:solidFill>
                  <a:srgbClr val="92D050"/>
                </a:solidFill>
                <a:latin typeface="+mn-lt"/>
              </a:rPr>
              <a:t> </a:t>
            </a:r>
            <a:r>
              <a:rPr lang="en-GB" dirty="0" err="1">
                <a:solidFill>
                  <a:srgbClr val="92D050"/>
                </a:solidFill>
                <a:latin typeface="+mn-lt"/>
              </a:rPr>
              <a:t>لعملية</a:t>
            </a:r>
            <a:endParaRPr lang="en-GB" dirty="0">
              <a:solidFill>
                <a:srgbClr val="92D050"/>
              </a:solidFill>
              <a:latin typeface="+mn-lt"/>
            </a:endParaRPr>
          </a:p>
        </p:txBody>
      </p:sp>
    </p:spTree>
    <p:extLst>
      <p:ext uri="{BB962C8B-B14F-4D97-AF65-F5344CB8AC3E}">
        <p14:creationId xmlns:p14="http://schemas.microsoft.com/office/powerpoint/2010/main" val="3429533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D2EEA2-2ACD-4E36-9679-52EC0DE6E583}"/>
              </a:ext>
            </a:extLst>
          </p:cNvPr>
          <p:cNvSpPr/>
          <p:nvPr/>
        </p:nvSpPr>
        <p:spPr>
          <a:xfrm>
            <a:off x="838201" y="1818920"/>
            <a:ext cx="5422900" cy="1991080"/>
          </a:xfrm>
          <a:prstGeom prst="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7D3BA85-C3D3-4344-9D26-5042475CDDD2}"/>
              </a:ext>
            </a:extLst>
          </p:cNvPr>
          <p:cNvSpPr/>
          <p:nvPr/>
        </p:nvSpPr>
        <p:spPr>
          <a:xfrm>
            <a:off x="6396381" y="1818920"/>
            <a:ext cx="5300319" cy="1991080"/>
          </a:xfrm>
          <a:prstGeom prst="rect">
            <a:avLst/>
          </a:prstGeom>
          <a:solidFill>
            <a:srgbClr val="FFF2D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B61E4019-7A54-4E7C-964E-942CC94EA3CE}"/>
              </a:ext>
            </a:extLst>
          </p:cNvPr>
          <p:cNvSpPr>
            <a:spLocks noGrp="1"/>
          </p:cNvSpPr>
          <p:nvPr>
            <p:ph type="title"/>
          </p:nvPr>
        </p:nvSpPr>
        <p:spPr/>
        <p:txBody>
          <a:bodyPr>
            <a:normAutofit/>
          </a:bodyPr>
          <a:lstStyle/>
          <a:p>
            <a:r>
              <a:rPr lang="en-GB" sz="3600" dirty="0"/>
              <a:t>Spleen</a:t>
            </a:r>
            <a:br>
              <a:rPr lang="en-GB" sz="3600" b="1" dirty="0"/>
            </a:br>
            <a:r>
              <a:rPr lang="en-GB" sz="3200" b="1" dirty="0"/>
              <a:t>Supply</a:t>
            </a:r>
            <a:r>
              <a:rPr lang="en-GB" sz="3600" b="1" dirty="0"/>
              <a:t> </a:t>
            </a:r>
          </a:p>
        </p:txBody>
      </p:sp>
      <p:sp>
        <p:nvSpPr>
          <p:cNvPr id="7" name="Rectangle 3">
            <a:extLst>
              <a:ext uri="{FF2B5EF4-FFF2-40B4-BE49-F238E27FC236}">
                <a16:creationId xmlns:a16="http://schemas.microsoft.com/office/drawing/2014/main" id="{31BAD658-FFCE-4485-BAC7-016C632D74EF}"/>
              </a:ext>
            </a:extLst>
          </p:cNvPr>
          <p:cNvSpPr txBox="1">
            <a:spLocks noChangeArrowheads="1"/>
          </p:cNvSpPr>
          <p:nvPr/>
        </p:nvSpPr>
        <p:spPr>
          <a:xfrm>
            <a:off x="838200" y="1818920"/>
            <a:ext cx="5562600" cy="1991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nSpc>
                <a:spcPct val="100000"/>
              </a:lnSpc>
              <a:spcBef>
                <a:spcPts val="600"/>
              </a:spcBef>
              <a:buFont typeface="Courier New" panose="02070309020205020404" pitchFamily="49" charset="0"/>
              <a:buChar char="o"/>
            </a:pPr>
            <a:r>
              <a:rPr lang="en-US" altLang="en-US" sz="2000" i="1" dirty="0">
                <a:cs typeface="Times New Roman" panose="02020603050405020304" pitchFamily="18" charset="0"/>
              </a:rPr>
              <a:t>Lymph Drainage</a:t>
            </a:r>
            <a:endParaRPr lang="en-US" altLang="en-US" sz="2000" b="1" dirty="0">
              <a:cs typeface="Times New Roman" panose="02020603050405020304" pitchFamily="18" charset="0"/>
            </a:endParaRPr>
          </a:p>
          <a:p>
            <a:pPr>
              <a:lnSpc>
                <a:spcPct val="100000"/>
              </a:lnSpc>
              <a:spcBef>
                <a:spcPts val="600"/>
              </a:spcBef>
            </a:pPr>
            <a:r>
              <a:rPr lang="en-GB" altLang="en-US" sz="1800" dirty="0">
                <a:cs typeface="Times New Roman" panose="02020603050405020304" pitchFamily="18" charset="0"/>
              </a:rPr>
              <a:t>Lymphatics emerge from the </a:t>
            </a:r>
            <a:r>
              <a:rPr lang="en-GB" altLang="en-US" sz="1800" dirty="0" err="1">
                <a:cs typeface="Times New Roman" panose="02020603050405020304" pitchFamily="18" charset="0"/>
              </a:rPr>
              <a:t>hilus</a:t>
            </a:r>
            <a:r>
              <a:rPr lang="en-GB" altLang="en-US" sz="1800" dirty="0">
                <a:cs typeface="Times New Roman" panose="02020603050405020304" pitchFamily="18" charset="0"/>
              </a:rPr>
              <a:t> and drain into several nodes lying at the </a:t>
            </a:r>
            <a:r>
              <a:rPr lang="en-GB" altLang="en-US" sz="1800" b="1" dirty="0">
                <a:cs typeface="Times New Roman" panose="02020603050405020304" pitchFamily="18" charset="0"/>
              </a:rPr>
              <a:t>hilum</a:t>
            </a:r>
          </a:p>
          <a:p>
            <a:pPr>
              <a:lnSpc>
                <a:spcPct val="100000"/>
              </a:lnSpc>
              <a:spcBef>
                <a:spcPts val="600"/>
              </a:spcBef>
            </a:pPr>
            <a:r>
              <a:rPr lang="en-GB" altLang="en-US" sz="1800" dirty="0" err="1">
                <a:cs typeface="Times New Roman" panose="02020603050405020304" pitchFamily="18" charset="0"/>
              </a:rPr>
              <a:t>Efferents</a:t>
            </a:r>
            <a:r>
              <a:rPr lang="en-GB" altLang="en-US" sz="1800" dirty="0">
                <a:cs typeface="Times New Roman" panose="02020603050405020304" pitchFamily="18" charset="0"/>
              </a:rPr>
              <a:t> from the hilar nodes pass along the course of splenic artery, and drain into the </a:t>
            </a:r>
            <a:r>
              <a:rPr lang="en-GB" altLang="en-US" sz="1800" b="1" u="sng" dirty="0">
                <a:cs typeface="Times New Roman" panose="02020603050405020304" pitchFamily="18" charset="0"/>
              </a:rPr>
              <a:t>celiac lymph nodes</a:t>
            </a:r>
          </a:p>
        </p:txBody>
      </p:sp>
      <p:sp>
        <p:nvSpPr>
          <p:cNvPr id="12" name="Rectangle 3">
            <a:extLst>
              <a:ext uri="{FF2B5EF4-FFF2-40B4-BE49-F238E27FC236}">
                <a16:creationId xmlns:a16="http://schemas.microsoft.com/office/drawing/2014/main" id="{3AB18394-BC8A-4A2C-A8A2-4A1B49C7FB67}"/>
              </a:ext>
            </a:extLst>
          </p:cNvPr>
          <p:cNvSpPr txBox="1">
            <a:spLocks noChangeArrowheads="1"/>
          </p:cNvSpPr>
          <p:nvPr/>
        </p:nvSpPr>
        <p:spPr>
          <a:xfrm>
            <a:off x="6396381" y="1818920"/>
            <a:ext cx="5422900" cy="1991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nSpc>
                <a:spcPct val="100000"/>
              </a:lnSpc>
              <a:spcBef>
                <a:spcPts val="600"/>
              </a:spcBef>
              <a:buFont typeface="Courier New" panose="02070309020205020404" pitchFamily="49" charset="0"/>
              <a:buChar char="o"/>
            </a:pPr>
            <a:r>
              <a:rPr lang="en-GB" altLang="en-US" sz="2000" i="1" dirty="0">
                <a:cs typeface="Times New Roman" panose="02020603050405020304" pitchFamily="18" charset="0"/>
              </a:rPr>
              <a:t>Nerve Supply</a:t>
            </a:r>
            <a:endParaRPr lang="en-US" altLang="en-US" sz="2000" dirty="0">
              <a:cs typeface="Times New Roman" panose="02020603050405020304" pitchFamily="18" charset="0"/>
            </a:endParaRPr>
          </a:p>
          <a:p>
            <a:pPr>
              <a:lnSpc>
                <a:spcPct val="100000"/>
              </a:lnSpc>
              <a:spcBef>
                <a:spcPts val="600"/>
              </a:spcBef>
            </a:pPr>
            <a:r>
              <a:rPr lang="en-GB" altLang="en-US" sz="1800" dirty="0">
                <a:cs typeface="Times New Roman" panose="02020603050405020304" pitchFamily="18" charset="0"/>
              </a:rPr>
              <a:t>Derived from the </a:t>
            </a:r>
            <a:r>
              <a:rPr lang="en-GB" altLang="en-US" sz="1800" b="1" dirty="0">
                <a:cs typeface="Times New Roman" panose="02020603050405020304" pitchFamily="18" charset="0"/>
              </a:rPr>
              <a:t>celiac plexus </a:t>
            </a:r>
            <a:r>
              <a:rPr lang="en-GB" altLang="en-US" sz="1800" dirty="0">
                <a:cs typeface="Times New Roman" panose="02020603050405020304" pitchFamily="18" charset="0"/>
              </a:rPr>
              <a:t>(</a:t>
            </a:r>
            <a:r>
              <a:rPr lang="en-GB" altLang="en-US" sz="1800" u="sng" dirty="0">
                <a:cs typeface="Times New Roman" panose="02020603050405020304" pitchFamily="18" charset="0"/>
              </a:rPr>
              <a:t>Innervation is purely </a:t>
            </a:r>
            <a:r>
              <a:rPr lang="en-GB" altLang="en-US" sz="1800" b="1" u="sng" dirty="0">
                <a:cs typeface="Times New Roman" panose="02020603050405020304" pitchFamily="18" charset="0"/>
              </a:rPr>
              <a:t>sympathetic</a:t>
            </a:r>
            <a:r>
              <a:rPr lang="en-GB" altLang="en-US" sz="1800" dirty="0">
                <a:cs typeface="Times New Roman" panose="02020603050405020304" pitchFamily="18" charset="0"/>
              </a:rPr>
              <a:t>).</a:t>
            </a:r>
          </a:p>
          <a:p>
            <a:pPr>
              <a:lnSpc>
                <a:spcPct val="100000"/>
              </a:lnSpc>
              <a:spcBef>
                <a:spcPts val="600"/>
              </a:spcBef>
            </a:pPr>
            <a:r>
              <a:rPr lang="en-GB" altLang="en-US" sz="1800" dirty="0">
                <a:cs typeface="Times New Roman" panose="02020603050405020304" pitchFamily="18" charset="0"/>
              </a:rPr>
              <a:t>Are distributed mainly along branches of the </a:t>
            </a:r>
            <a:r>
              <a:rPr lang="en-GB" altLang="en-US" sz="1800" b="1" dirty="0">
                <a:cs typeface="Times New Roman" panose="02020603050405020304" pitchFamily="18" charset="0"/>
              </a:rPr>
              <a:t>splenic artery</a:t>
            </a:r>
            <a:r>
              <a:rPr lang="en-GB" altLang="en-US" sz="1800" dirty="0">
                <a:cs typeface="Times New Roman" panose="02020603050405020304" pitchFamily="18" charset="0"/>
              </a:rPr>
              <a:t>, and are vasomotor in function.</a:t>
            </a:r>
          </a:p>
        </p:txBody>
      </p:sp>
      <p:pic>
        <p:nvPicPr>
          <p:cNvPr id="3074" name="Picture 2" descr="Image result for celiac plexus">
            <a:extLst>
              <a:ext uri="{FF2B5EF4-FFF2-40B4-BE49-F238E27FC236}">
                <a16:creationId xmlns:a16="http://schemas.microsoft.com/office/drawing/2014/main" id="{B9F59D1A-4C83-478B-9BD1-996B157BA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8802" y="3860800"/>
            <a:ext cx="4435475" cy="28054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1A203F2-DD39-4C5C-A470-C0613E5DA2B2}"/>
              </a:ext>
            </a:extLst>
          </p:cNvPr>
          <p:cNvSpPr txBox="1"/>
          <p:nvPr/>
        </p:nvSpPr>
        <p:spPr>
          <a:xfrm>
            <a:off x="10585027" y="6357259"/>
            <a:ext cx="561372" cy="307777"/>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pic>
        <p:nvPicPr>
          <p:cNvPr id="3076" name="Picture 4" descr="Image result for celiac lymph nodes">
            <a:extLst>
              <a:ext uri="{FF2B5EF4-FFF2-40B4-BE49-F238E27FC236}">
                <a16:creationId xmlns:a16="http://schemas.microsoft.com/office/drawing/2014/main" id="{8DF84B94-021B-4F3A-B5AE-7D669E472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481" y="4102935"/>
            <a:ext cx="4703419" cy="24809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6E62C88-C02B-44C9-92AC-B389CCA91AFF}"/>
              </a:ext>
            </a:extLst>
          </p:cNvPr>
          <p:cNvSpPr txBox="1"/>
          <p:nvPr/>
        </p:nvSpPr>
        <p:spPr>
          <a:xfrm>
            <a:off x="4321799" y="5931098"/>
            <a:ext cx="561372" cy="307777"/>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sp>
        <p:nvSpPr>
          <p:cNvPr id="11" name="Content Placeholder 2">
            <a:extLst>
              <a:ext uri="{FF2B5EF4-FFF2-40B4-BE49-F238E27FC236}">
                <a16:creationId xmlns:a16="http://schemas.microsoft.com/office/drawing/2014/main" id="{C353F525-0660-480B-9C05-B2610389FDB8}"/>
              </a:ext>
            </a:extLst>
          </p:cNvPr>
          <p:cNvSpPr txBox="1">
            <a:spLocks/>
          </p:cNvSpPr>
          <p:nvPr/>
        </p:nvSpPr>
        <p:spPr>
          <a:xfrm>
            <a:off x="4768871" y="5442800"/>
            <a:ext cx="540000" cy="314525"/>
          </a:xfrm>
          <a:prstGeom prst="rect">
            <a:avLst/>
          </a:prstGeom>
          <a:ln w="28575">
            <a:solidFill>
              <a:srgbClr val="92D050"/>
            </a:solidFill>
            <a:miter lim="800000"/>
            <a:headEnd/>
            <a:tailEn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en-US" sz="2000" dirty="0"/>
          </a:p>
        </p:txBody>
      </p:sp>
    </p:spTree>
    <p:extLst>
      <p:ext uri="{BB962C8B-B14F-4D97-AF65-F5344CB8AC3E}">
        <p14:creationId xmlns:p14="http://schemas.microsoft.com/office/powerpoint/2010/main" val="280705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4784"/>
            <a:ext cx="10515600" cy="1325563"/>
          </a:xfrm>
        </p:spPr>
        <p:txBody>
          <a:bodyPr/>
          <a:lstStyle/>
          <a:p>
            <a:r>
              <a:rPr lang="en-US" i="1" dirty="0"/>
              <a:t>Objectives</a:t>
            </a:r>
            <a:endParaRPr lang="en-GB" i="1" dirty="0"/>
          </a:p>
        </p:txBody>
      </p:sp>
      <p:sp>
        <p:nvSpPr>
          <p:cNvPr id="8" name="Content Placeholder 7"/>
          <p:cNvSpPr>
            <a:spLocks noGrp="1"/>
          </p:cNvSpPr>
          <p:nvPr>
            <p:ph idx="1"/>
          </p:nvPr>
        </p:nvSpPr>
        <p:spPr>
          <a:xfrm>
            <a:off x="838200" y="1650347"/>
            <a:ext cx="10484224" cy="4612341"/>
          </a:xfrm>
        </p:spPr>
        <p:txBody>
          <a:bodyPr>
            <a:noAutofit/>
          </a:bodyPr>
          <a:lstStyle/>
          <a:p>
            <a:pPr marL="53975" indent="-53975">
              <a:buFontTx/>
              <a:buNone/>
              <a:defRPr/>
            </a:pPr>
            <a:r>
              <a:rPr lang="en-US" b="1" dirty="0"/>
              <a:t>	At the end of the lecture, the students should be able to:</a:t>
            </a:r>
          </a:p>
          <a:p>
            <a:pPr marL="349250" indent="-349250">
              <a:buFont typeface="Wingdings" panose="05000000000000000000" pitchFamily="2" charset="2"/>
              <a:buChar char="ü"/>
              <a:defRPr/>
            </a:pPr>
            <a:r>
              <a:rPr lang="en-US" dirty="0"/>
              <a:t>Location, subdivisions ,relations and peritoneal reflection of </a:t>
            </a:r>
            <a:r>
              <a:rPr lang="en-US" b="1" dirty="0"/>
              <a:t>liver</a:t>
            </a:r>
            <a:r>
              <a:rPr lang="en-US" dirty="0"/>
              <a:t>.</a:t>
            </a:r>
          </a:p>
          <a:p>
            <a:pPr marL="349250" indent="-349250">
              <a:buFont typeface="Wingdings" panose="05000000000000000000" pitchFamily="2" charset="2"/>
              <a:buChar char="ü"/>
              <a:defRPr/>
            </a:pPr>
            <a:r>
              <a:rPr lang="en-US" dirty="0"/>
              <a:t>Blood supply, nerve supply and lymphatic drainage of </a:t>
            </a:r>
            <a:r>
              <a:rPr lang="en-US" b="1" dirty="0"/>
              <a:t>liver</a:t>
            </a:r>
            <a:r>
              <a:rPr lang="en-US" dirty="0"/>
              <a:t>.</a:t>
            </a:r>
          </a:p>
          <a:p>
            <a:pPr marL="349250" indent="-349250">
              <a:buFont typeface="Wingdings" panose="05000000000000000000" pitchFamily="2" charset="2"/>
              <a:buChar char="ü"/>
              <a:defRPr/>
            </a:pPr>
            <a:r>
              <a:rPr lang="en-US" dirty="0"/>
              <a:t>Location, subdivisions and relations and peritoneal reflection of  </a:t>
            </a:r>
            <a:r>
              <a:rPr lang="en-US" b="1" dirty="0"/>
              <a:t>spleen.</a:t>
            </a:r>
          </a:p>
          <a:p>
            <a:pPr marL="349250" indent="-349250">
              <a:buFont typeface="Wingdings" panose="05000000000000000000" pitchFamily="2" charset="2"/>
              <a:buChar char="ü"/>
              <a:defRPr/>
            </a:pPr>
            <a:r>
              <a:rPr lang="en-US" dirty="0"/>
              <a:t>Blood supply, nerve supply and lymphatic drainage of </a:t>
            </a:r>
            <a:r>
              <a:rPr lang="en-US" b="1" dirty="0"/>
              <a:t>spleen.</a:t>
            </a:r>
          </a:p>
        </p:txBody>
      </p:sp>
    </p:spTree>
    <p:extLst>
      <p:ext uri="{BB962C8B-B14F-4D97-AF65-F5344CB8AC3E}">
        <p14:creationId xmlns:p14="http://schemas.microsoft.com/office/powerpoint/2010/main" val="2896251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74803935"/>
              </p:ext>
            </p:extLst>
          </p:nvPr>
        </p:nvGraphicFramePr>
        <p:xfrm>
          <a:off x="536714" y="1038441"/>
          <a:ext cx="11032435" cy="5357903"/>
        </p:xfrm>
        <a:graphic>
          <a:graphicData uri="http://schemas.openxmlformats.org/drawingml/2006/table">
            <a:tbl>
              <a:tblPr firstRow="1" bandRow="1">
                <a:tableStyleId>{5940675A-B579-460E-94D1-54222C63F5DA}</a:tableStyleId>
              </a:tblPr>
              <a:tblGrid>
                <a:gridCol w="1526510">
                  <a:extLst>
                    <a:ext uri="{9D8B030D-6E8A-4147-A177-3AD203B41FA5}">
                      <a16:colId xmlns:a16="http://schemas.microsoft.com/office/drawing/2014/main" val="20000"/>
                    </a:ext>
                  </a:extLst>
                </a:gridCol>
                <a:gridCol w="5273257">
                  <a:extLst>
                    <a:ext uri="{9D8B030D-6E8A-4147-A177-3AD203B41FA5}">
                      <a16:colId xmlns:a16="http://schemas.microsoft.com/office/drawing/2014/main" val="20001"/>
                    </a:ext>
                  </a:extLst>
                </a:gridCol>
                <a:gridCol w="4232668">
                  <a:extLst>
                    <a:ext uri="{9D8B030D-6E8A-4147-A177-3AD203B41FA5}">
                      <a16:colId xmlns:a16="http://schemas.microsoft.com/office/drawing/2014/main" val="20002"/>
                    </a:ext>
                  </a:extLst>
                </a:gridCol>
              </a:tblGrid>
              <a:tr h="295420">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99FF">
                        <a:alpha val="34902"/>
                      </a:srgbClr>
                    </a:solidFill>
                  </a:tcPr>
                </a:tc>
                <a:tc>
                  <a:txBody>
                    <a:bodyPr/>
                    <a:lstStyle/>
                    <a:p>
                      <a:pPr algn="ctr"/>
                      <a:r>
                        <a:rPr lang="en-US" b="1" dirty="0"/>
                        <a:t>Liver</a:t>
                      </a:r>
                    </a:p>
                  </a:txBody>
                  <a:tcPr>
                    <a:lnL w="12700" cap="flat" cmpd="sng" algn="ctr">
                      <a:solidFill>
                        <a:schemeClr val="tx1"/>
                      </a:solidFill>
                      <a:prstDash val="solid"/>
                      <a:round/>
                      <a:headEnd type="none" w="med" len="med"/>
                      <a:tailEnd type="none" w="med" len="med"/>
                    </a:lnL>
                    <a:solidFill>
                      <a:srgbClr val="CC99FF">
                        <a:alpha val="34902"/>
                      </a:srgbClr>
                    </a:solidFill>
                  </a:tcPr>
                </a:tc>
                <a:tc>
                  <a:txBody>
                    <a:bodyPr/>
                    <a:lstStyle/>
                    <a:p>
                      <a:pPr algn="ctr"/>
                      <a:r>
                        <a:rPr lang="en-US" b="1" dirty="0"/>
                        <a:t>Spleen</a:t>
                      </a:r>
                    </a:p>
                  </a:txBody>
                  <a:tcPr>
                    <a:solidFill>
                      <a:srgbClr val="CC99FF">
                        <a:alpha val="34902"/>
                      </a:srgbClr>
                    </a:solidFill>
                  </a:tcPr>
                </a:tc>
                <a:extLst>
                  <a:ext uri="{0D108BD9-81ED-4DB2-BD59-A6C34878D82A}">
                    <a16:rowId xmlns:a16="http://schemas.microsoft.com/office/drawing/2014/main" val="10000"/>
                  </a:ext>
                </a:extLst>
              </a:tr>
              <a:tr h="769661">
                <a:tc>
                  <a:txBody>
                    <a:bodyPr/>
                    <a:lstStyle/>
                    <a:p>
                      <a:r>
                        <a:rPr lang="en-US" b="1" dirty="0"/>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99FF">
                        <a:alpha val="34902"/>
                      </a:srgbClr>
                    </a:solidFill>
                  </a:tcPr>
                </a:tc>
                <a:tc>
                  <a:txBody>
                    <a:bodyPr/>
                    <a:lstStyle/>
                    <a:p>
                      <a:r>
                        <a:rPr lang="en-US" sz="1600" dirty="0">
                          <a:latin typeface="+mn-lt"/>
                        </a:rPr>
                        <a:t>Right </a:t>
                      </a:r>
                      <a:r>
                        <a:rPr lang="en-US" sz="1600" baseline="0" dirty="0">
                          <a:latin typeface="+mn-lt"/>
                        </a:rPr>
                        <a:t>&amp; left</a:t>
                      </a:r>
                      <a:r>
                        <a:rPr lang="en-US" sz="1600" dirty="0">
                          <a:latin typeface="+mn-lt"/>
                        </a:rPr>
                        <a:t> hypochondrium and epigastrium </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r>
                        <a:rPr lang="en-US" sz="1600" dirty="0">
                          <a:latin typeface="+mn-lt"/>
                        </a:rPr>
                        <a:t>Left</a:t>
                      </a:r>
                      <a:r>
                        <a:rPr lang="en-US" sz="1600" baseline="0" dirty="0">
                          <a:latin typeface="+mn-lt"/>
                        </a:rPr>
                        <a:t> hypochondrium deep to </a:t>
                      </a:r>
                      <a:r>
                        <a:rPr lang="en-US" sz="1600" baseline="0" dirty="0">
                          <a:solidFill>
                            <a:srgbClr val="FF0000"/>
                          </a:solidFill>
                          <a:latin typeface="+mn-lt"/>
                        </a:rPr>
                        <a:t>9&amp;10&amp;11ribs</a:t>
                      </a:r>
                      <a:r>
                        <a:rPr lang="en-US" sz="1600" baseline="0" dirty="0">
                          <a:latin typeface="+mn-lt"/>
                        </a:rPr>
                        <a:t> </a:t>
                      </a:r>
                      <a:endParaRPr lang="en-US" sz="1600" dirty="0">
                        <a:latin typeface="+mn-lt"/>
                      </a:endParaRPr>
                    </a:p>
                  </a:txBody>
                  <a:tcPr>
                    <a:solidFill>
                      <a:schemeClr val="bg1">
                        <a:lumMod val="95000"/>
                      </a:schemeClr>
                    </a:solidFill>
                  </a:tcPr>
                </a:tc>
                <a:extLst>
                  <a:ext uri="{0D108BD9-81ED-4DB2-BD59-A6C34878D82A}">
                    <a16:rowId xmlns:a16="http://schemas.microsoft.com/office/drawing/2014/main" val="10001"/>
                  </a:ext>
                </a:extLst>
              </a:tr>
              <a:tr h="597760">
                <a:tc>
                  <a:txBody>
                    <a:bodyPr/>
                    <a:lstStyle/>
                    <a:p>
                      <a:r>
                        <a:rPr lang="en-US" b="1" dirty="0"/>
                        <a:t>Surfaces</a:t>
                      </a:r>
                      <a:r>
                        <a:rPr lang="en-US" b="1" baseline="0" dirty="0"/>
                        <a:t>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99FF">
                        <a:alpha val="34902"/>
                      </a:srgbClr>
                    </a:solidFill>
                  </a:tcPr>
                </a:tc>
                <a:tc>
                  <a:txBody>
                    <a:bodyPr/>
                    <a:lstStyle/>
                    <a:p>
                      <a:pPr marL="285750" indent="-285750">
                        <a:buFont typeface="Arial" panose="020B0604020202020204" pitchFamily="34" charset="0"/>
                        <a:buChar char="•"/>
                      </a:pPr>
                      <a:r>
                        <a:rPr lang="en-US" sz="1600" dirty="0">
                          <a:latin typeface="+mn-lt"/>
                        </a:rPr>
                        <a:t>Convex diaphragmatic </a:t>
                      </a:r>
                    </a:p>
                    <a:p>
                      <a:pPr marL="285750" indent="-285750">
                        <a:buFont typeface="Arial" panose="020B0604020202020204" pitchFamily="34" charset="0"/>
                        <a:buChar char="•"/>
                      </a:pPr>
                      <a:r>
                        <a:rPr lang="en-US" sz="1600" dirty="0">
                          <a:latin typeface="+mn-lt"/>
                        </a:rPr>
                        <a:t>Concave</a:t>
                      </a:r>
                      <a:r>
                        <a:rPr lang="en-US" sz="1600" baseline="0" dirty="0">
                          <a:latin typeface="+mn-lt"/>
                        </a:rPr>
                        <a:t> visceral</a:t>
                      </a:r>
                      <a:endParaRPr lang="en-US" sz="1600" dirty="0">
                        <a:latin typeface="+mn-lt"/>
                      </a:endParaRP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285750" indent="-285750">
                        <a:buFont typeface="Arial" panose="020B0604020202020204" pitchFamily="34" charset="0"/>
                        <a:buChar char="•"/>
                      </a:pPr>
                      <a:r>
                        <a:rPr lang="en-US" sz="1600" dirty="0">
                          <a:latin typeface="+mn-lt"/>
                        </a:rPr>
                        <a:t>Diaphragmatic(convex)</a:t>
                      </a:r>
                    </a:p>
                    <a:p>
                      <a:pPr marL="285750" indent="-285750">
                        <a:buFont typeface="Arial" panose="020B0604020202020204" pitchFamily="34" charset="0"/>
                        <a:buChar char="•"/>
                      </a:pPr>
                      <a:r>
                        <a:rPr lang="en-US" sz="1600" dirty="0">
                          <a:latin typeface="+mn-lt"/>
                        </a:rPr>
                        <a:t>visceral</a:t>
                      </a:r>
                    </a:p>
                  </a:txBody>
                  <a:tcPr>
                    <a:solidFill>
                      <a:schemeClr val="bg1">
                        <a:lumMod val="95000"/>
                      </a:schemeClr>
                    </a:solidFill>
                  </a:tcPr>
                </a:tc>
                <a:extLst>
                  <a:ext uri="{0D108BD9-81ED-4DB2-BD59-A6C34878D82A}">
                    <a16:rowId xmlns:a16="http://schemas.microsoft.com/office/drawing/2014/main" val="10002"/>
                  </a:ext>
                </a:extLst>
              </a:tr>
              <a:tr h="769661">
                <a:tc>
                  <a:txBody>
                    <a:bodyPr/>
                    <a:lstStyle/>
                    <a:p>
                      <a:r>
                        <a:rPr lang="en-US" b="1" dirty="0"/>
                        <a:t>Borders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99FF">
                        <a:alpha val="34902"/>
                      </a:srgbClr>
                    </a:solidFill>
                  </a:tcPr>
                </a:tc>
                <a:tc>
                  <a:txBody>
                    <a:bodyPr/>
                    <a:lstStyle/>
                    <a:p>
                      <a:endParaRPr lang="en-US" sz="1600" baseline="0" dirty="0">
                        <a:latin typeface="+mn-lt"/>
                      </a:endParaRPr>
                    </a:p>
                    <a:p>
                      <a:pPr algn="ctr"/>
                      <a:r>
                        <a:rPr lang="en-US" sz="1600" baseline="0" dirty="0">
                          <a:latin typeface="+mn-lt"/>
                        </a:rPr>
                        <a:t>-</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285750" indent="-285750">
                        <a:buFont typeface="Arial" panose="020B0604020202020204" pitchFamily="34" charset="0"/>
                        <a:buChar char="•"/>
                      </a:pPr>
                      <a:r>
                        <a:rPr lang="en-US" sz="1600" dirty="0">
                          <a:latin typeface="+mn-lt"/>
                        </a:rPr>
                        <a:t>Superior &amp;</a:t>
                      </a:r>
                      <a:r>
                        <a:rPr lang="en-US" sz="1600" baseline="0" dirty="0">
                          <a:latin typeface="+mn-lt"/>
                        </a:rPr>
                        <a:t> </a:t>
                      </a:r>
                      <a:r>
                        <a:rPr lang="en-US" sz="1600" dirty="0">
                          <a:latin typeface="+mn-lt"/>
                        </a:rPr>
                        <a:t>anterior borders</a:t>
                      </a:r>
                      <a:r>
                        <a:rPr lang="en-US" sz="1600" baseline="0" dirty="0">
                          <a:latin typeface="+mn-lt"/>
                        </a:rPr>
                        <a:t> </a:t>
                      </a:r>
                      <a:r>
                        <a:rPr lang="en-US" sz="1600" baseline="0" dirty="0">
                          <a:latin typeface="+mn-lt"/>
                          <a:sym typeface="Wingdings" panose="05000000000000000000" pitchFamily="2" charset="2"/>
                        </a:rPr>
                        <a:t> </a:t>
                      </a:r>
                      <a:r>
                        <a:rPr lang="en-US" sz="1600" baseline="0" dirty="0">
                          <a:latin typeface="+mn-lt"/>
                        </a:rPr>
                        <a:t>sharp</a:t>
                      </a:r>
                    </a:p>
                    <a:p>
                      <a:pPr marL="285750" indent="-285750">
                        <a:buFont typeface="Arial" panose="020B0604020202020204" pitchFamily="34" charset="0"/>
                        <a:buChar char="•"/>
                      </a:pPr>
                      <a:r>
                        <a:rPr lang="en-US" sz="1600" baseline="0" dirty="0">
                          <a:latin typeface="+mn-lt"/>
                        </a:rPr>
                        <a:t>Posterior &amp; inferior </a:t>
                      </a:r>
                      <a:r>
                        <a:rPr lang="en-US" sz="1600" baseline="0" dirty="0">
                          <a:latin typeface="+mn-lt"/>
                          <a:sym typeface="Wingdings" panose="05000000000000000000" pitchFamily="2" charset="2"/>
                        </a:rPr>
                        <a:t> round</a:t>
                      </a:r>
                      <a:endParaRPr lang="en-US" sz="1600" dirty="0">
                        <a:latin typeface="+mn-lt"/>
                      </a:endParaRPr>
                    </a:p>
                  </a:txBody>
                  <a:tcPr>
                    <a:solidFill>
                      <a:schemeClr val="bg1">
                        <a:lumMod val="95000"/>
                      </a:schemeClr>
                    </a:solidFill>
                  </a:tcPr>
                </a:tc>
                <a:extLst>
                  <a:ext uri="{0D108BD9-81ED-4DB2-BD59-A6C34878D82A}">
                    <a16:rowId xmlns:a16="http://schemas.microsoft.com/office/drawing/2014/main" val="10003"/>
                  </a:ext>
                </a:extLst>
              </a:tr>
              <a:tr h="1231457">
                <a:tc>
                  <a:txBody>
                    <a:bodyPr/>
                    <a:lstStyle/>
                    <a:p>
                      <a:r>
                        <a:rPr lang="en-US" b="1" dirty="0"/>
                        <a:t>Blood</a:t>
                      </a:r>
                      <a:r>
                        <a:rPr lang="en-US" b="1" baseline="0" dirty="0"/>
                        <a:t> supply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99FF">
                        <a:alpha val="34902"/>
                      </a:srgbClr>
                    </a:solidFill>
                  </a:tcPr>
                </a:tc>
                <a:tc>
                  <a:txBody>
                    <a:bodyPr/>
                    <a:lstStyle/>
                    <a:p>
                      <a:pPr marL="285750" indent="-285750">
                        <a:buFont typeface="Arial" panose="020B0604020202020204" pitchFamily="34" charset="0"/>
                        <a:buChar char="•"/>
                      </a:pPr>
                      <a:r>
                        <a:rPr lang="en-US" sz="1600" baseline="0" dirty="0">
                          <a:latin typeface="+mn-lt"/>
                        </a:rPr>
                        <a:t>Hepatic artery(carry oxygenated blood)</a:t>
                      </a:r>
                    </a:p>
                    <a:p>
                      <a:pPr marL="285750" indent="-285750">
                        <a:buFont typeface="Arial" panose="020B0604020202020204" pitchFamily="34" charset="0"/>
                        <a:buChar char="•"/>
                      </a:pPr>
                      <a:r>
                        <a:rPr lang="en-US" sz="1600" baseline="0" dirty="0">
                          <a:latin typeface="+mn-lt"/>
                        </a:rPr>
                        <a:t>Portal vein (carry venous blood rich in nutrients)</a:t>
                      </a:r>
                    </a:p>
                    <a:p>
                      <a:pPr marL="285750" indent="-285750">
                        <a:buFont typeface="Arial" panose="020B0604020202020204" pitchFamily="34" charset="0"/>
                        <a:buChar char="•"/>
                      </a:pPr>
                      <a:r>
                        <a:rPr lang="en-US" sz="1600" baseline="0" dirty="0">
                          <a:latin typeface="+mn-lt"/>
                        </a:rPr>
                        <a:t>R&amp;L hepatic vein drain venous blood into IVC</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r>
                        <a:rPr lang="en-US" sz="1600" dirty="0">
                          <a:latin typeface="+mn-lt"/>
                        </a:rPr>
                        <a:t>Splenic</a:t>
                      </a:r>
                      <a:r>
                        <a:rPr lang="en-US" sz="1600" baseline="0" dirty="0">
                          <a:latin typeface="+mn-lt"/>
                        </a:rPr>
                        <a:t> artery &amp; vein </a:t>
                      </a:r>
                    </a:p>
                    <a:p>
                      <a:r>
                        <a:rPr lang="en-US" sz="1600" baseline="0" dirty="0">
                          <a:latin typeface="+mn-lt"/>
                        </a:rPr>
                        <a:t>(</a:t>
                      </a:r>
                      <a:r>
                        <a:rPr lang="en-US" sz="1600" baseline="0" dirty="0">
                          <a:solidFill>
                            <a:srgbClr val="FF0000"/>
                          </a:solidFill>
                          <a:latin typeface="+mn-lt"/>
                        </a:rPr>
                        <a:t>splenic v joins superior mesenteric v to form portal v</a:t>
                      </a:r>
                      <a:r>
                        <a:rPr lang="en-US" sz="1600" baseline="0" dirty="0">
                          <a:latin typeface="+mn-lt"/>
                        </a:rPr>
                        <a:t>) </a:t>
                      </a:r>
                    </a:p>
                    <a:p>
                      <a:endParaRPr lang="en-US" sz="1600" dirty="0">
                        <a:latin typeface="+mn-lt"/>
                      </a:endParaRPr>
                    </a:p>
                  </a:txBody>
                  <a:tcPr>
                    <a:solidFill>
                      <a:schemeClr val="bg1">
                        <a:lumMod val="95000"/>
                      </a:schemeClr>
                    </a:solidFill>
                  </a:tcPr>
                </a:tc>
                <a:extLst>
                  <a:ext uri="{0D108BD9-81ED-4DB2-BD59-A6C34878D82A}">
                    <a16:rowId xmlns:a16="http://schemas.microsoft.com/office/drawing/2014/main" val="10004"/>
                  </a:ext>
                </a:extLst>
              </a:tr>
              <a:tr h="769661">
                <a:tc>
                  <a:txBody>
                    <a:bodyPr/>
                    <a:lstStyle/>
                    <a:p>
                      <a:r>
                        <a:rPr lang="en-US" b="1" dirty="0"/>
                        <a:t>Nerve supply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99FF">
                        <a:alpha val="34902"/>
                      </a:srgbClr>
                    </a:solidFill>
                  </a:tcPr>
                </a:tc>
                <a:tc>
                  <a:txBody>
                    <a:bodyPr/>
                    <a:lstStyle/>
                    <a:p>
                      <a:pPr marL="285750" indent="-285750">
                        <a:buFont typeface="Arial" panose="020B0604020202020204" pitchFamily="34" charset="0"/>
                        <a:buChar char="•"/>
                      </a:pPr>
                      <a:r>
                        <a:rPr lang="en-US" sz="1600" baseline="0" dirty="0">
                          <a:latin typeface="+mn-lt"/>
                        </a:rPr>
                        <a:t>Sympathetic </a:t>
                      </a:r>
                      <a:r>
                        <a:rPr lang="en-US" sz="1600" baseline="0" dirty="0">
                          <a:latin typeface="+mn-lt"/>
                          <a:sym typeface="Wingdings" panose="05000000000000000000" pitchFamily="2" charset="2"/>
                        </a:rPr>
                        <a:t></a:t>
                      </a:r>
                      <a:r>
                        <a:rPr lang="en-US" sz="1600" baseline="0" dirty="0">
                          <a:latin typeface="+mn-lt"/>
                        </a:rPr>
                        <a:t>celiac plexus</a:t>
                      </a:r>
                    </a:p>
                    <a:p>
                      <a:pPr marL="285750" indent="-285750">
                        <a:buFont typeface="Arial" panose="020B0604020202020204" pitchFamily="34" charset="0"/>
                        <a:buChar char="•"/>
                      </a:pPr>
                      <a:r>
                        <a:rPr lang="en-US" sz="1600" baseline="0" dirty="0">
                          <a:latin typeface="+mn-lt"/>
                        </a:rPr>
                        <a:t>parasympathetic</a:t>
                      </a:r>
                      <a:r>
                        <a:rPr lang="en-US" sz="1600" baseline="0" dirty="0">
                          <a:latin typeface="+mn-lt"/>
                          <a:sym typeface="Wingdings" panose="05000000000000000000" pitchFamily="2" charset="2"/>
                        </a:rPr>
                        <a:t> anterior vagal trunk </a:t>
                      </a:r>
                      <a:endParaRPr lang="en-US" sz="1600" baseline="0" dirty="0">
                        <a:latin typeface="+mn-lt"/>
                      </a:endParaRP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r>
                        <a:rPr lang="en-US" sz="1600" dirty="0">
                          <a:latin typeface="+mn-lt"/>
                        </a:rPr>
                        <a:t>Purely</a:t>
                      </a:r>
                      <a:r>
                        <a:rPr lang="en-US" sz="1600" baseline="0" dirty="0">
                          <a:latin typeface="+mn-lt"/>
                        </a:rPr>
                        <a:t> </a:t>
                      </a:r>
                      <a:r>
                        <a:rPr lang="en-US" sz="1600" b="1" baseline="0" dirty="0">
                          <a:latin typeface="+mn-lt"/>
                        </a:rPr>
                        <a:t>sympathetic</a:t>
                      </a:r>
                      <a:r>
                        <a:rPr lang="en-US" sz="1600" baseline="0" dirty="0">
                          <a:latin typeface="+mn-lt"/>
                        </a:rPr>
                        <a:t> </a:t>
                      </a:r>
                      <a:r>
                        <a:rPr lang="en-US" sz="1600" baseline="0" dirty="0">
                          <a:latin typeface="+mn-lt"/>
                          <a:sym typeface="Wingdings" panose="05000000000000000000" pitchFamily="2" charset="2"/>
                        </a:rPr>
                        <a:t>celiac plexus</a:t>
                      </a:r>
                      <a:endParaRPr lang="en-US" sz="1600" dirty="0">
                        <a:latin typeface="+mn-lt"/>
                      </a:endParaRPr>
                    </a:p>
                  </a:txBody>
                  <a:tcPr>
                    <a:solidFill>
                      <a:schemeClr val="bg1">
                        <a:lumMod val="95000"/>
                      </a:schemeClr>
                    </a:solidFill>
                  </a:tcPr>
                </a:tc>
                <a:extLst>
                  <a:ext uri="{0D108BD9-81ED-4DB2-BD59-A6C34878D82A}">
                    <a16:rowId xmlns:a16="http://schemas.microsoft.com/office/drawing/2014/main" val="10005"/>
                  </a:ext>
                </a:extLst>
              </a:tr>
              <a:tr h="853943">
                <a:tc>
                  <a:txBody>
                    <a:bodyPr/>
                    <a:lstStyle/>
                    <a:p>
                      <a:r>
                        <a:rPr lang="en-US" b="1" dirty="0"/>
                        <a:t>Lymphatic</a:t>
                      </a:r>
                      <a:r>
                        <a:rPr lang="en-US" b="1" baseline="0" dirty="0"/>
                        <a:t> drainage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99FF">
                        <a:alpha val="34902"/>
                      </a:srgbClr>
                    </a:solidFill>
                  </a:tcPr>
                </a:tc>
                <a:tc>
                  <a:txBody>
                    <a:bodyPr/>
                    <a:lstStyle/>
                    <a:p>
                      <a:pPr marL="285750" indent="-285750">
                        <a:buFont typeface="Arial" panose="020B0604020202020204" pitchFamily="34" charset="0"/>
                        <a:buChar char="•"/>
                      </a:pPr>
                      <a:r>
                        <a:rPr lang="en-US" sz="1600" baseline="0" dirty="0">
                          <a:latin typeface="+mn-lt"/>
                        </a:rPr>
                        <a:t>Celiac nodes</a:t>
                      </a:r>
                    </a:p>
                    <a:p>
                      <a:pPr marL="285750" indent="-285750">
                        <a:buFont typeface="Arial" panose="020B0604020202020204" pitchFamily="34" charset="0"/>
                        <a:buChar char="•"/>
                      </a:pPr>
                      <a:r>
                        <a:rPr lang="en-US" sz="1600" baseline="0" dirty="0">
                          <a:latin typeface="+mn-lt"/>
                        </a:rPr>
                        <a:t>Few vessels to posterior mediastinal lymph nodes</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r>
                        <a:rPr lang="en-US" sz="1600" dirty="0">
                          <a:latin typeface="+mn-lt"/>
                        </a:rPr>
                        <a:t>Celiac nodes </a:t>
                      </a:r>
                    </a:p>
                  </a:txBody>
                  <a:tcPr>
                    <a:solidFill>
                      <a:schemeClr val="bg1">
                        <a:lumMod val="95000"/>
                      </a:schemeClr>
                    </a:solidFill>
                  </a:tcPr>
                </a:tc>
                <a:extLst>
                  <a:ext uri="{0D108BD9-81ED-4DB2-BD59-A6C34878D82A}">
                    <a16:rowId xmlns:a16="http://schemas.microsoft.com/office/drawing/2014/main" val="10006"/>
                  </a:ext>
                </a:extLst>
              </a:tr>
            </a:tbl>
          </a:graphicData>
        </a:graphic>
      </p:graphicFrame>
      <p:sp>
        <p:nvSpPr>
          <p:cNvPr id="2" name="TextBox 1"/>
          <p:cNvSpPr txBox="1"/>
          <p:nvPr/>
        </p:nvSpPr>
        <p:spPr>
          <a:xfrm>
            <a:off x="4906178" y="332732"/>
            <a:ext cx="2996418" cy="461665"/>
          </a:xfrm>
          <a:prstGeom prst="rect">
            <a:avLst/>
          </a:prstGeom>
          <a:noFill/>
        </p:spPr>
        <p:txBody>
          <a:bodyPr wrap="square" rtlCol="0">
            <a:spAutoFit/>
          </a:bodyPr>
          <a:lstStyle/>
          <a:p>
            <a:r>
              <a:rPr lang="en-US" sz="2400" dirty="0"/>
              <a:t>SUMMARY</a:t>
            </a:r>
          </a:p>
        </p:txBody>
      </p:sp>
    </p:spTree>
    <p:extLst>
      <p:ext uri="{BB962C8B-B14F-4D97-AF65-F5344CB8AC3E}">
        <p14:creationId xmlns:p14="http://schemas.microsoft.com/office/powerpoint/2010/main" val="4130547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CF03B3E2-4974-4357-9C84-616D0A59FFE9}"/>
              </a:ext>
            </a:extLst>
          </p:cNvPr>
          <p:cNvSpPr txBox="1">
            <a:spLocks noChangeArrowheads="1"/>
          </p:cNvSpPr>
          <p:nvPr/>
        </p:nvSpPr>
        <p:spPr bwMode="auto">
          <a:xfrm>
            <a:off x="6319632" y="5772556"/>
            <a:ext cx="5404651" cy="655949"/>
          </a:xfrm>
          <a:prstGeom prst="rect">
            <a:avLst/>
          </a:prstGeom>
          <a:solidFill>
            <a:srgbClr val="FFFFFF"/>
          </a:solidFill>
          <a:ln w="9525">
            <a:solidFill>
              <a:schemeClr val="bg1">
                <a:lumMod val="75000"/>
              </a:schemeClr>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US" sz="14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Answers:</a:t>
            </a:r>
          </a:p>
          <a:p>
            <a:pPr algn="ctr">
              <a:lnSpc>
                <a:spcPct val="107000"/>
              </a:lnSpc>
              <a:spcAft>
                <a:spcPts val="800"/>
              </a:spcAft>
            </a:pPr>
            <a:r>
              <a:rPr lang="en-US" sz="14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1: A,    2: B,    3: C,    4: A,    5: D,      6: B,       7: B</a:t>
            </a:r>
            <a:endParaRPr lang="en-GB" sz="11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6B78A92-0C80-496D-B060-8378867BD382}"/>
              </a:ext>
            </a:extLst>
          </p:cNvPr>
          <p:cNvSpPr/>
          <p:nvPr/>
        </p:nvSpPr>
        <p:spPr>
          <a:xfrm>
            <a:off x="375492" y="757469"/>
            <a:ext cx="6096000" cy="1409681"/>
          </a:xfrm>
          <a:prstGeom prst="rect">
            <a:avLst/>
          </a:prstGeom>
        </p:spPr>
        <p:txBody>
          <a:bodyPr>
            <a:spAutoFit/>
          </a:bodyPr>
          <a:lstStyle/>
          <a:p>
            <a:pPr lvl="0">
              <a:lnSpc>
                <a:spcPct val="107000"/>
              </a:lnSpc>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1. Which one of the following play a major role in supporting of liver?</a:t>
            </a:r>
            <a:endParaRPr lang="en-GB" sz="1600" dirty="0">
              <a:latin typeface="Calibri" panose="020F0502020204030204" pitchFamily="34" charset="0"/>
              <a:ea typeface="Calibri" panose="020F0502020204030204" pitchFamily="34" charset="0"/>
              <a:cs typeface="Arial" panose="020B0604020202020204" pitchFamily="34" charset="0"/>
            </a:endParaRPr>
          </a:p>
          <a:p>
            <a:pPr marL="5365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Hepatic veins </a:t>
            </a:r>
            <a:endParaRPr lang="en-GB" sz="1600" dirty="0">
              <a:latin typeface="Calibri" panose="020F0502020204030204" pitchFamily="34" charset="0"/>
              <a:ea typeface="Calibri" panose="020F0502020204030204" pitchFamily="34" charset="0"/>
              <a:cs typeface="Arial" panose="020B0604020202020204" pitchFamily="34" charset="0"/>
            </a:endParaRPr>
          </a:p>
          <a:p>
            <a:pPr marL="5365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Hepatic artery </a:t>
            </a:r>
            <a:endParaRPr lang="en-GB" sz="1600" dirty="0">
              <a:latin typeface="Calibri" panose="020F0502020204030204" pitchFamily="34" charset="0"/>
              <a:ea typeface="Calibri" panose="020F0502020204030204" pitchFamily="34" charset="0"/>
              <a:cs typeface="Arial" panose="020B0604020202020204" pitchFamily="34" charset="0"/>
            </a:endParaRPr>
          </a:p>
          <a:p>
            <a:pPr marL="5365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Peritoneal ligament</a:t>
            </a:r>
            <a:endParaRPr lang="en-GB" sz="1600" dirty="0">
              <a:latin typeface="Calibri" panose="020F0502020204030204" pitchFamily="34" charset="0"/>
              <a:ea typeface="Calibri" panose="020F0502020204030204" pitchFamily="34" charset="0"/>
              <a:cs typeface="Arial" panose="020B0604020202020204" pitchFamily="34" charset="0"/>
            </a:endParaRPr>
          </a:p>
          <a:p>
            <a:pPr marL="5365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Tone of abdominal muscle </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22B1A67-88EF-4DEA-949E-382CB576BFF6}"/>
              </a:ext>
            </a:extLst>
          </p:cNvPr>
          <p:cNvSpPr/>
          <p:nvPr/>
        </p:nvSpPr>
        <p:spPr>
          <a:xfrm>
            <a:off x="375492" y="2181587"/>
            <a:ext cx="6096000" cy="1409681"/>
          </a:xfrm>
          <a:prstGeom prst="rect">
            <a:avLst/>
          </a:prstGeom>
        </p:spPr>
        <p:txBody>
          <a:bodyPr>
            <a:spAutoFit/>
          </a:bodyPr>
          <a:lstStyle/>
          <a:p>
            <a:pPr lvl="0">
              <a:lnSpc>
                <a:spcPct val="107000"/>
              </a:lnSpc>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2. The </a:t>
            </a:r>
            <a:r>
              <a:rPr lang="en-US" sz="1600">
                <a:solidFill>
                  <a:srgbClr val="222222"/>
                </a:solidFill>
                <a:latin typeface="Calibri" panose="020F0502020204030204" pitchFamily="34" charset="0"/>
                <a:ea typeface="Times New Roman" panose="02020603050405020304" pitchFamily="18" charset="0"/>
                <a:cs typeface="Arial" panose="020B0604020202020204" pitchFamily="34" charset="0"/>
              </a:rPr>
              <a:t>main final </a:t>
            </a: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lymphatic drainage of liver is :-</a:t>
            </a:r>
            <a:endParaRPr lang="en-GB" sz="1600" dirty="0">
              <a:latin typeface="Calibri" panose="020F0502020204030204" pitchFamily="34" charset="0"/>
              <a:ea typeface="Calibri" panose="020F0502020204030204" pitchFamily="34" charset="0"/>
              <a:cs typeface="Arial" panose="020B0604020202020204" pitchFamily="34" charset="0"/>
            </a:endParaRPr>
          </a:p>
          <a:p>
            <a:pPr marL="5365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Posterior mediastinal nodes</a:t>
            </a:r>
            <a:endParaRPr lang="en-GB" sz="1600" dirty="0">
              <a:latin typeface="Calibri" panose="020F0502020204030204" pitchFamily="34" charset="0"/>
              <a:ea typeface="Calibri" panose="020F0502020204030204" pitchFamily="34" charset="0"/>
              <a:cs typeface="Arial" panose="020B0604020202020204" pitchFamily="34" charset="0"/>
            </a:endParaRPr>
          </a:p>
          <a:p>
            <a:pPr marL="5365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Celiac nodes</a:t>
            </a:r>
            <a:endParaRPr lang="en-GB" sz="1600" dirty="0">
              <a:latin typeface="Calibri" panose="020F0502020204030204" pitchFamily="34" charset="0"/>
              <a:ea typeface="Calibri" panose="020F0502020204030204" pitchFamily="34" charset="0"/>
              <a:cs typeface="Arial" panose="020B0604020202020204" pitchFamily="34" charset="0"/>
            </a:endParaRPr>
          </a:p>
          <a:p>
            <a:pPr marL="5365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Superior mediastinal nodes</a:t>
            </a:r>
            <a:endParaRPr lang="en-GB" sz="1600" dirty="0">
              <a:latin typeface="Calibri" panose="020F0502020204030204" pitchFamily="34" charset="0"/>
              <a:ea typeface="Calibri" panose="020F0502020204030204" pitchFamily="34" charset="0"/>
              <a:cs typeface="Arial" panose="020B0604020202020204" pitchFamily="34" charset="0"/>
            </a:endParaRPr>
          </a:p>
          <a:p>
            <a:pPr marL="5365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Superior mesenteric nodes </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22F145E-0407-4BD6-9DF2-C85FDBC40D98}"/>
              </a:ext>
            </a:extLst>
          </p:cNvPr>
          <p:cNvSpPr/>
          <p:nvPr/>
        </p:nvSpPr>
        <p:spPr>
          <a:xfrm>
            <a:off x="375492" y="3574095"/>
            <a:ext cx="6096000" cy="1409681"/>
          </a:xfrm>
          <a:prstGeom prst="rect">
            <a:avLst/>
          </a:prstGeom>
        </p:spPr>
        <p:txBody>
          <a:bodyPr>
            <a:spAutoFit/>
          </a:bodyPr>
          <a:lstStyle/>
          <a:p>
            <a:pPr lvl="0">
              <a:lnSpc>
                <a:spcPct val="107000"/>
              </a:lnSpc>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3. The spleen is located in the left side deep to :- </a:t>
            </a:r>
            <a:endParaRPr lang="en-GB" sz="1600" dirty="0">
              <a:latin typeface="Calibri" panose="020F0502020204030204" pitchFamily="34" charset="0"/>
              <a:ea typeface="Calibri" panose="020F0502020204030204" pitchFamily="34" charset="0"/>
              <a:cs typeface="Arial" panose="020B0604020202020204" pitchFamily="34" charset="0"/>
            </a:endParaRPr>
          </a:p>
          <a:p>
            <a:pPr marL="625475" lvl="0" indent="-342900">
              <a:lnSpc>
                <a:spcPct val="107000"/>
              </a:lnSpc>
              <a:buFont typeface="+mj-lt"/>
              <a:buAutoNum type="alphaUcPeriod"/>
              <a:tabLst>
                <a:tab pos="268288" algn="l"/>
              </a:tabLst>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7,8 and 9 ribs </a:t>
            </a:r>
            <a:endParaRPr lang="en-GB" sz="1600" dirty="0">
              <a:latin typeface="Calibri" panose="020F0502020204030204" pitchFamily="34" charset="0"/>
              <a:ea typeface="Calibri" panose="020F0502020204030204" pitchFamily="34" charset="0"/>
              <a:cs typeface="Arial" panose="020B0604020202020204" pitchFamily="34" charset="0"/>
            </a:endParaRPr>
          </a:p>
          <a:p>
            <a:pPr marL="625475" lvl="0" indent="-342900">
              <a:lnSpc>
                <a:spcPct val="107000"/>
              </a:lnSpc>
              <a:buFont typeface="+mj-lt"/>
              <a:buAutoNum type="alphaUcPeriod"/>
              <a:tabLst>
                <a:tab pos="268288" algn="l"/>
              </a:tabLst>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10 rib </a:t>
            </a:r>
            <a:endParaRPr lang="en-GB" sz="1600" dirty="0">
              <a:latin typeface="Calibri" panose="020F0502020204030204" pitchFamily="34" charset="0"/>
              <a:ea typeface="Calibri" panose="020F0502020204030204" pitchFamily="34" charset="0"/>
              <a:cs typeface="Arial" panose="020B0604020202020204" pitchFamily="34" charset="0"/>
            </a:endParaRPr>
          </a:p>
          <a:p>
            <a:pPr marL="625475" lvl="0" indent="-342900">
              <a:lnSpc>
                <a:spcPct val="107000"/>
              </a:lnSpc>
              <a:buFont typeface="+mj-lt"/>
              <a:buAutoNum type="alphaUcPeriod"/>
              <a:tabLst>
                <a:tab pos="268288" algn="l"/>
              </a:tabLst>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9,10 and 11 ribs</a:t>
            </a:r>
            <a:endParaRPr lang="en-GB" sz="1600" dirty="0">
              <a:latin typeface="Calibri" panose="020F0502020204030204" pitchFamily="34" charset="0"/>
              <a:ea typeface="Calibri" panose="020F0502020204030204" pitchFamily="34" charset="0"/>
              <a:cs typeface="Arial" panose="020B0604020202020204" pitchFamily="34" charset="0"/>
            </a:endParaRPr>
          </a:p>
          <a:p>
            <a:pPr marL="625475" lvl="0" indent="-342900">
              <a:lnSpc>
                <a:spcPct val="107000"/>
              </a:lnSpc>
              <a:buFont typeface="+mj-lt"/>
              <a:buAutoNum type="alphaUcPeriod"/>
              <a:tabLst>
                <a:tab pos="268288" algn="l"/>
              </a:tabLst>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None of above  </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148F610-C08A-4666-8286-BF5AF0E39958}"/>
              </a:ext>
            </a:extLst>
          </p:cNvPr>
          <p:cNvSpPr/>
          <p:nvPr/>
        </p:nvSpPr>
        <p:spPr>
          <a:xfrm>
            <a:off x="375492" y="4926620"/>
            <a:ext cx="5496878" cy="1673150"/>
          </a:xfrm>
          <a:prstGeom prst="rect">
            <a:avLst/>
          </a:prstGeom>
        </p:spPr>
        <p:txBody>
          <a:bodyPr wrap="square">
            <a:spAutoFit/>
          </a:bodyPr>
          <a:lstStyle/>
          <a:p>
            <a:pPr lvl="0">
              <a:lnSpc>
                <a:spcPct val="107000"/>
              </a:lnSpc>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4. The ligament that attached the hilum of spleen to the greet curvature of stomach :-</a:t>
            </a:r>
            <a:endParaRPr lang="en-GB" sz="1600" dirty="0">
              <a:latin typeface="Calibri" panose="020F0502020204030204" pitchFamily="34" charset="0"/>
              <a:ea typeface="Calibri" panose="020F0502020204030204" pitchFamily="34" charset="0"/>
              <a:cs typeface="Arial" panose="020B0604020202020204" pitchFamily="34" charset="0"/>
            </a:endParaRPr>
          </a:p>
          <a:p>
            <a:pPr marL="536575" lvl="0" indent="-342900">
              <a:lnSpc>
                <a:spcPct val="107000"/>
              </a:lnSpc>
              <a:buFont typeface="+mj-lt"/>
              <a:buAutoNum type="alphaUcPeriod"/>
            </a:pPr>
            <a:r>
              <a:rPr lang="en-US" sz="1600" dirty="0" err="1">
                <a:solidFill>
                  <a:srgbClr val="222222"/>
                </a:solidFill>
                <a:latin typeface="Calibri" panose="020F0502020204030204" pitchFamily="34" charset="0"/>
                <a:ea typeface="Times New Roman" panose="02020603050405020304" pitchFamily="18" charset="0"/>
                <a:cs typeface="Arial" panose="020B0604020202020204" pitchFamily="34" charset="0"/>
              </a:rPr>
              <a:t>Gastrosplenic</a:t>
            </a: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 ligament </a:t>
            </a:r>
            <a:endParaRPr lang="en-GB" sz="1600" dirty="0">
              <a:latin typeface="Calibri" panose="020F0502020204030204" pitchFamily="34" charset="0"/>
              <a:ea typeface="Calibri" panose="020F0502020204030204" pitchFamily="34" charset="0"/>
              <a:cs typeface="Arial" panose="020B0604020202020204" pitchFamily="34" charset="0"/>
            </a:endParaRPr>
          </a:p>
          <a:p>
            <a:pPr marL="5365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Lienorenal ligament </a:t>
            </a:r>
            <a:endParaRPr lang="en-GB" sz="1600" dirty="0">
              <a:latin typeface="Calibri" panose="020F0502020204030204" pitchFamily="34" charset="0"/>
              <a:ea typeface="Calibri" panose="020F0502020204030204" pitchFamily="34" charset="0"/>
              <a:cs typeface="Arial" panose="020B0604020202020204" pitchFamily="34" charset="0"/>
            </a:endParaRPr>
          </a:p>
          <a:p>
            <a:pPr marL="536575" lvl="0" indent="-342900">
              <a:lnSpc>
                <a:spcPct val="107000"/>
              </a:lnSpc>
              <a:buFont typeface="+mj-lt"/>
              <a:buAutoNum type="alphaUcPeriod"/>
            </a:pPr>
            <a:r>
              <a:rPr lang="en-US" sz="1600" dirty="0" err="1">
                <a:solidFill>
                  <a:srgbClr val="222222"/>
                </a:solidFill>
                <a:latin typeface="Calibri" panose="020F0502020204030204" pitchFamily="34" charset="0"/>
                <a:ea typeface="Times New Roman" panose="02020603050405020304" pitchFamily="18" charset="0"/>
                <a:cs typeface="Arial" panose="020B0604020202020204" pitchFamily="34" charset="0"/>
              </a:rPr>
              <a:t>Splenorenal</a:t>
            </a: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 ligament</a:t>
            </a:r>
            <a:endParaRPr lang="en-GB" sz="1600" dirty="0">
              <a:latin typeface="Calibri" panose="020F0502020204030204" pitchFamily="34" charset="0"/>
              <a:ea typeface="Calibri" panose="020F0502020204030204" pitchFamily="34" charset="0"/>
              <a:cs typeface="Arial" panose="020B0604020202020204" pitchFamily="34" charset="0"/>
            </a:endParaRPr>
          </a:p>
          <a:p>
            <a:pPr marL="536575" lvl="0" indent="-342900">
              <a:lnSpc>
                <a:spcPct val="107000"/>
              </a:lnSpc>
              <a:buFont typeface="+mj-lt"/>
              <a:buAutoNum type="alphaUcPeriod"/>
            </a:pPr>
            <a:r>
              <a:rPr lang="en-US" sz="1600" dirty="0" err="1">
                <a:solidFill>
                  <a:srgbClr val="222222"/>
                </a:solidFill>
                <a:latin typeface="Calibri" panose="020F0502020204030204" pitchFamily="34" charset="0"/>
                <a:ea typeface="Times New Roman" panose="02020603050405020304" pitchFamily="18" charset="0"/>
                <a:cs typeface="Arial" panose="020B0604020202020204" pitchFamily="34" charset="0"/>
              </a:rPr>
              <a:t>Gastrohepatic</a:t>
            </a: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 ligament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20D7748-BE10-4068-9E49-820C4C7B65C6}"/>
              </a:ext>
            </a:extLst>
          </p:cNvPr>
          <p:cNvSpPr/>
          <p:nvPr/>
        </p:nvSpPr>
        <p:spPr>
          <a:xfrm>
            <a:off x="6319632" y="766830"/>
            <a:ext cx="5872368" cy="1409681"/>
          </a:xfrm>
          <a:prstGeom prst="rect">
            <a:avLst/>
          </a:prstGeom>
        </p:spPr>
        <p:txBody>
          <a:bodyPr wrap="square">
            <a:spAutoFit/>
          </a:bodyPr>
          <a:lstStyle/>
          <a:p>
            <a:pPr lvl="0">
              <a:lnSpc>
                <a:spcPct val="107000"/>
              </a:lnSpc>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5. The left colic flexure is related to the spleen :-</a:t>
            </a:r>
            <a:endParaRPr lang="en-GB" sz="1100" dirty="0">
              <a:latin typeface="Calibri" panose="020F0502020204030204" pitchFamily="34" charset="0"/>
              <a:ea typeface="Calibri" panose="020F0502020204030204" pitchFamily="34" charset="0"/>
              <a:cs typeface="Arial" panose="020B0604020202020204" pitchFamily="34" charset="0"/>
            </a:endParaRPr>
          </a:p>
          <a:p>
            <a:pPr marL="6254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Anteriorly </a:t>
            </a:r>
            <a:endParaRPr lang="en-GB" sz="1100" dirty="0">
              <a:latin typeface="Calibri" panose="020F0502020204030204" pitchFamily="34" charset="0"/>
              <a:ea typeface="Calibri" panose="020F0502020204030204" pitchFamily="34" charset="0"/>
              <a:cs typeface="Arial" panose="020B0604020202020204" pitchFamily="34" charset="0"/>
            </a:endParaRPr>
          </a:p>
          <a:p>
            <a:pPr marL="6254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Posteriorly</a:t>
            </a:r>
            <a:endParaRPr lang="en-GB" sz="1100" dirty="0">
              <a:latin typeface="Calibri" panose="020F0502020204030204" pitchFamily="34" charset="0"/>
              <a:ea typeface="Calibri" panose="020F0502020204030204" pitchFamily="34" charset="0"/>
              <a:cs typeface="Arial" panose="020B0604020202020204" pitchFamily="34" charset="0"/>
            </a:endParaRPr>
          </a:p>
          <a:p>
            <a:pPr marL="6254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Medially </a:t>
            </a:r>
            <a:endParaRPr lang="en-GB" sz="1100" dirty="0">
              <a:latin typeface="Calibri" panose="020F0502020204030204" pitchFamily="34" charset="0"/>
              <a:ea typeface="Calibri" panose="020F0502020204030204" pitchFamily="34" charset="0"/>
              <a:cs typeface="Arial" panose="020B0604020202020204" pitchFamily="34" charset="0"/>
            </a:endParaRPr>
          </a:p>
          <a:p>
            <a:pPr marL="6254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Inferiorly </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1BBD280-391A-4C70-B1E4-DE7ED527D976}"/>
              </a:ext>
            </a:extLst>
          </p:cNvPr>
          <p:cNvSpPr/>
          <p:nvPr/>
        </p:nvSpPr>
        <p:spPr>
          <a:xfrm>
            <a:off x="6319632" y="2290155"/>
            <a:ext cx="5872368" cy="1409681"/>
          </a:xfrm>
          <a:prstGeom prst="rect">
            <a:avLst/>
          </a:prstGeom>
        </p:spPr>
        <p:txBody>
          <a:bodyPr wrap="square">
            <a:spAutoFit/>
          </a:bodyPr>
          <a:lstStyle/>
          <a:p>
            <a:pPr lvl="0">
              <a:lnSpc>
                <a:spcPct val="107000"/>
              </a:lnSpc>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6. Which of the following artery has tortuous course :-</a:t>
            </a:r>
            <a:endParaRPr lang="en-GB" sz="1100" dirty="0">
              <a:latin typeface="Calibri" panose="020F0502020204030204" pitchFamily="34" charset="0"/>
              <a:ea typeface="Calibri" panose="020F0502020204030204" pitchFamily="34" charset="0"/>
              <a:cs typeface="Arial" panose="020B0604020202020204" pitchFamily="34" charset="0"/>
            </a:endParaRPr>
          </a:p>
          <a:p>
            <a:pPr marL="6254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Hepatic artery </a:t>
            </a:r>
            <a:endParaRPr lang="en-GB" sz="1100" dirty="0">
              <a:latin typeface="Calibri" panose="020F0502020204030204" pitchFamily="34" charset="0"/>
              <a:ea typeface="Calibri" panose="020F0502020204030204" pitchFamily="34" charset="0"/>
              <a:cs typeface="Arial" panose="020B0604020202020204" pitchFamily="34" charset="0"/>
            </a:endParaRPr>
          </a:p>
          <a:p>
            <a:pPr marL="6254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Splenic artery </a:t>
            </a:r>
            <a:endParaRPr lang="en-GB" sz="1100" dirty="0">
              <a:latin typeface="Calibri" panose="020F0502020204030204" pitchFamily="34" charset="0"/>
              <a:ea typeface="Calibri" panose="020F0502020204030204" pitchFamily="34" charset="0"/>
              <a:cs typeface="Arial" panose="020B0604020202020204" pitchFamily="34" charset="0"/>
            </a:endParaRPr>
          </a:p>
          <a:p>
            <a:pPr marL="6254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Superior mesenteric</a:t>
            </a:r>
            <a:endParaRPr lang="en-GB" sz="1100" dirty="0">
              <a:latin typeface="Calibri" panose="020F0502020204030204" pitchFamily="34" charset="0"/>
              <a:ea typeface="Calibri" panose="020F0502020204030204" pitchFamily="34" charset="0"/>
              <a:cs typeface="Arial" panose="020B0604020202020204" pitchFamily="34" charset="0"/>
            </a:endParaRPr>
          </a:p>
          <a:p>
            <a:pPr marL="6254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Inferior mesenteric</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423B60A-0E56-4137-8066-DDB53DBD9302}"/>
              </a:ext>
            </a:extLst>
          </p:cNvPr>
          <p:cNvSpPr/>
          <p:nvPr/>
        </p:nvSpPr>
        <p:spPr>
          <a:xfrm>
            <a:off x="6319632" y="3808404"/>
            <a:ext cx="5872368" cy="1409681"/>
          </a:xfrm>
          <a:prstGeom prst="rect">
            <a:avLst/>
          </a:prstGeom>
        </p:spPr>
        <p:txBody>
          <a:bodyPr wrap="square">
            <a:spAutoFit/>
          </a:bodyPr>
          <a:lstStyle/>
          <a:p>
            <a:pPr lvl="0">
              <a:lnSpc>
                <a:spcPct val="107000"/>
              </a:lnSpc>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7. The portal vein is form by joining of :-</a:t>
            </a:r>
            <a:endParaRPr lang="en-GB" sz="1100" dirty="0">
              <a:latin typeface="Calibri" panose="020F0502020204030204" pitchFamily="34" charset="0"/>
              <a:ea typeface="Calibri" panose="020F0502020204030204" pitchFamily="34" charset="0"/>
              <a:cs typeface="Arial" panose="020B0604020202020204" pitchFamily="34" charset="0"/>
            </a:endParaRPr>
          </a:p>
          <a:p>
            <a:pPr marL="6254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Splenic vein and superior mesenteric artery</a:t>
            </a:r>
            <a:endParaRPr lang="en-GB" sz="1100" dirty="0">
              <a:latin typeface="Calibri" panose="020F0502020204030204" pitchFamily="34" charset="0"/>
              <a:ea typeface="Calibri" panose="020F0502020204030204" pitchFamily="34" charset="0"/>
              <a:cs typeface="Arial" panose="020B0604020202020204" pitchFamily="34" charset="0"/>
            </a:endParaRPr>
          </a:p>
          <a:p>
            <a:pPr marL="6254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Splenic vein and superior mesenteric vein </a:t>
            </a:r>
            <a:endParaRPr lang="en-GB" sz="1100" dirty="0">
              <a:latin typeface="Calibri" panose="020F0502020204030204" pitchFamily="34" charset="0"/>
              <a:ea typeface="Calibri" panose="020F0502020204030204" pitchFamily="34" charset="0"/>
              <a:cs typeface="Arial" panose="020B0604020202020204" pitchFamily="34" charset="0"/>
            </a:endParaRPr>
          </a:p>
          <a:p>
            <a:pPr marL="6254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Hepatic vein and superior mesenteric vein </a:t>
            </a:r>
            <a:endParaRPr lang="en-GB" sz="1100" dirty="0">
              <a:latin typeface="Calibri" panose="020F0502020204030204" pitchFamily="34" charset="0"/>
              <a:ea typeface="Calibri" panose="020F0502020204030204" pitchFamily="34" charset="0"/>
              <a:cs typeface="Arial" panose="020B0604020202020204" pitchFamily="34" charset="0"/>
            </a:endParaRPr>
          </a:p>
          <a:p>
            <a:pPr marL="625475" lvl="0" indent="-342900">
              <a:lnSpc>
                <a:spcPct val="107000"/>
              </a:lnSpc>
              <a:buFont typeface="+mj-lt"/>
              <a:buAutoNum type="alphaUcPeriod"/>
            </a:pP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Superior and inferior mesenteric veins</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E258849-35BB-4FC5-AB24-8BA3FC558B24}"/>
              </a:ext>
            </a:extLst>
          </p:cNvPr>
          <p:cNvSpPr/>
          <p:nvPr/>
        </p:nvSpPr>
        <p:spPr>
          <a:xfrm>
            <a:off x="5196723" y="77327"/>
            <a:ext cx="1008609" cy="619272"/>
          </a:xfrm>
          <a:prstGeom prst="rect">
            <a:avLst/>
          </a:prstGeom>
        </p:spPr>
        <p:txBody>
          <a:bodyPr wrap="none">
            <a:spAutoFit/>
          </a:bodyPr>
          <a:lstStyle/>
          <a:p>
            <a:pPr>
              <a:lnSpc>
                <a:spcPct val="107000"/>
              </a:lnSpc>
            </a:pPr>
            <a:r>
              <a:rPr lang="en-US" sz="3200" b="1" dirty="0">
                <a:solidFill>
                  <a:srgbClr val="222222"/>
                </a:solidFill>
                <a:latin typeface="+mj-lt"/>
                <a:ea typeface="Times New Roman" panose="02020603050405020304" pitchFamily="18" charset="0"/>
                <a:cs typeface="Arial" panose="020B0604020202020204" pitchFamily="34" charset="0"/>
              </a:rPr>
              <a:t>MCQ</a:t>
            </a:r>
            <a:endParaRPr lang="en-GB" sz="2000" b="1" dirty="0">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5165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CAD228-CC10-4EA8-AE28-A78AC56CE0BD}"/>
              </a:ext>
            </a:extLst>
          </p:cNvPr>
          <p:cNvSpPr/>
          <p:nvPr/>
        </p:nvSpPr>
        <p:spPr>
          <a:xfrm>
            <a:off x="558800" y="655392"/>
            <a:ext cx="6096000" cy="1409681"/>
          </a:xfrm>
          <a:prstGeom prst="rect">
            <a:avLst/>
          </a:prstGeom>
        </p:spPr>
        <p:txBody>
          <a:bodyPr>
            <a:spAutoFit/>
          </a:bodyPr>
          <a:lstStyle/>
          <a:p>
            <a:pPr lvl="0">
              <a:lnSpc>
                <a:spcPct val="107000"/>
              </a:lnSpc>
            </a:pPr>
            <a:r>
              <a:rPr lang="en-US" sz="1600" dirty="0">
                <a:solidFill>
                  <a:srgbClr val="222222"/>
                </a:solidFill>
                <a:latin typeface="+mn-lt"/>
                <a:ea typeface="Times New Roman" panose="02020603050405020304" pitchFamily="18" charset="0"/>
                <a:cs typeface="Arial" panose="020B0604020202020204" pitchFamily="34" charset="0"/>
              </a:rPr>
              <a:t>8. </a:t>
            </a:r>
            <a:r>
              <a:rPr lang="en-GB" sz="1600" dirty="0">
                <a:solidFill>
                  <a:srgbClr val="222222"/>
                </a:solidFill>
                <a:latin typeface="+mn-lt"/>
                <a:ea typeface="Times New Roman" panose="02020603050405020304" pitchFamily="18" charset="0"/>
                <a:cs typeface="Arial" panose="020B0604020202020204" pitchFamily="34" charset="0"/>
              </a:rPr>
              <a:t>The liver lies mainly  in the : </a:t>
            </a:r>
          </a:p>
          <a:p>
            <a:pPr marL="625475" lvl="0" indent="-342900">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Right lumber region </a:t>
            </a:r>
          </a:p>
          <a:p>
            <a:pPr marL="625475" lvl="0" indent="-342900">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Left hypochondrium </a:t>
            </a:r>
          </a:p>
          <a:p>
            <a:pPr marL="625475" lvl="0" indent="-342900">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Right hypogastrium  </a:t>
            </a:r>
          </a:p>
          <a:p>
            <a:pPr marL="625475" lvl="0" indent="-342900">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Right hypochondrium </a:t>
            </a:r>
          </a:p>
        </p:txBody>
      </p:sp>
      <p:sp>
        <p:nvSpPr>
          <p:cNvPr id="3" name="Rectangle 2">
            <a:extLst>
              <a:ext uri="{FF2B5EF4-FFF2-40B4-BE49-F238E27FC236}">
                <a16:creationId xmlns:a16="http://schemas.microsoft.com/office/drawing/2014/main" id="{B4AD4A3F-F147-4853-AD80-80A4CA0A3EB8}"/>
              </a:ext>
            </a:extLst>
          </p:cNvPr>
          <p:cNvSpPr/>
          <p:nvPr/>
        </p:nvSpPr>
        <p:spPr>
          <a:xfrm>
            <a:off x="558800" y="2393978"/>
            <a:ext cx="6096000" cy="1409681"/>
          </a:xfrm>
          <a:prstGeom prst="rect">
            <a:avLst/>
          </a:prstGeom>
        </p:spPr>
        <p:txBody>
          <a:bodyPr>
            <a:spAutoFit/>
          </a:bodyPr>
          <a:lstStyle/>
          <a:p>
            <a:pPr lvl="0">
              <a:lnSpc>
                <a:spcPct val="107000"/>
              </a:lnSpc>
            </a:pPr>
            <a:r>
              <a:rPr lang="en-GB" sz="1600" dirty="0">
                <a:solidFill>
                  <a:srgbClr val="222222"/>
                </a:solidFill>
                <a:latin typeface="+mn-lt"/>
                <a:ea typeface="Times New Roman" panose="02020603050405020304" pitchFamily="18" charset="0"/>
                <a:cs typeface="Arial" panose="020B0604020202020204" pitchFamily="34" charset="0"/>
              </a:rPr>
              <a:t>9. Which of the following  lies posterior   to the liver :</a:t>
            </a:r>
          </a:p>
          <a:p>
            <a:pPr marL="625475" lvl="0" indent="-342900">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The body of the stomach </a:t>
            </a:r>
          </a:p>
          <a:p>
            <a:pPr marL="625475" lvl="0" indent="-342900">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The hepatic flexure   </a:t>
            </a:r>
          </a:p>
          <a:p>
            <a:pPr marL="625475" lvl="0" indent="-342900">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The jejunum </a:t>
            </a:r>
          </a:p>
          <a:p>
            <a:pPr marL="625475" lvl="0" indent="-342900">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The splenic flexure </a:t>
            </a:r>
          </a:p>
        </p:txBody>
      </p:sp>
      <p:sp>
        <p:nvSpPr>
          <p:cNvPr id="4" name="Rectangle 3">
            <a:extLst>
              <a:ext uri="{FF2B5EF4-FFF2-40B4-BE49-F238E27FC236}">
                <a16:creationId xmlns:a16="http://schemas.microsoft.com/office/drawing/2014/main" id="{B3370587-C1AF-44C1-BFB2-FC69FB2BAF4E}"/>
              </a:ext>
            </a:extLst>
          </p:cNvPr>
          <p:cNvSpPr/>
          <p:nvPr/>
        </p:nvSpPr>
        <p:spPr>
          <a:xfrm>
            <a:off x="5048018" y="204028"/>
            <a:ext cx="1008609" cy="619272"/>
          </a:xfrm>
          <a:prstGeom prst="rect">
            <a:avLst/>
          </a:prstGeom>
        </p:spPr>
        <p:txBody>
          <a:bodyPr wrap="none">
            <a:spAutoFit/>
          </a:bodyPr>
          <a:lstStyle/>
          <a:p>
            <a:pPr>
              <a:lnSpc>
                <a:spcPct val="107000"/>
              </a:lnSpc>
            </a:pPr>
            <a:r>
              <a:rPr lang="en-US" sz="3200" b="1" dirty="0">
                <a:solidFill>
                  <a:srgbClr val="222222"/>
                </a:solidFill>
                <a:latin typeface="+mj-lt"/>
                <a:ea typeface="Times New Roman" panose="02020603050405020304" pitchFamily="18" charset="0"/>
                <a:cs typeface="Arial" panose="020B0604020202020204" pitchFamily="34" charset="0"/>
              </a:rPr>
              <a:t>MCQ</a:t>
            </a:r>
            <a:endParaRPr lang="en-GB" sz="2000" b="1" dirty="0">
              <a:latin typeface="+mj-lt"/>
              <a:ea typeface="Calibri" panose="020F0502020204030204" pitchFamily="34" charset="0"/>
              <a:cs typeface="Arial" panose="020B0604020202020204" pitchFamily="34" charset="0"/>
            </a:endParaRPr>
          </a:p>
        </p:txBody>
      </p:sp>
      <p:sp>
        <p:nvSpPr>
          <p:cNvPr id="5" name="Text Box 2">
            <a:extLst>
              <a:ext uri="{FF2B5EF4-FFF2-40B4-BE49-F238E27FC236}">
                <a16:creationId xmlns:a16="http://schemas.microsoft.com/office/drawing/2014/main" id="{ABD95573-BD0E-47B8-9ABE-A52350994B9F}"/>
              </a:ext>
            </a:extLst>
          </p:cNvPr>
          <p:cNvSpPr txBox="1">
            <a:spLocks noChangeArrowheads="1"/>
          </p:cNvSpPr>
          <p:nvPr/>
        </p:nvSpPr>
        <p:spPr bwMode="auto">
          <a:xfrm>
            <a:off x="3812774" y="6100251"/>
            <a:ext cx="5404651" cy="655949"/>
          </a:xfrm>
          <a:prstGeom prst="rect">
            <a:avLst/>
          </a:prstGeom>
          <a:solidFill>
            <a:srgbClr val="FFFFFF"/>
          </a:solidFill>
          <a:ln w="9525">
            <a:solidFill>
              <a:schemeClr val="bg1">
                <a:lumMod val="75000"/>
              </a:schemeClr>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US" sz="14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Answers:</a:t>
            </a:r>
          </a:p>
          <a:p>
            <a:pPr algn="ctr">
              <a:lnSpc>
                <a:spcPct val="107000"/>
              </a:lnSpc>
              <a:spcAft>
                <a:spcPts val="800"/>
              </a:spcAft>
            </a:pPr>
            <a:r>
              <a:rPr lang="en-US" sz="14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8: D,             9: B,            10: D,            11:D,          </a:t>
            </a:r>
            <a:r>
              <a:rPr lang="en-US" dirty="0">
                <a:solidFill>
                  <a:schemeClr val="bg1">
                    <a:lumMod val="50000"/>
                  </a:schemeClr>
                </a:solidFill>
                <a:latin typeface="Calibri" panose="020F0502020204030204" pitchFamily="34" charset="0"/>
                <a:ea typeface="Calibri" panose="020F0502020204030204" pitchFamily="34" charset="0"/>
                <a:cs typeface="Arial" panose="020B0604020202020204" pitchFamily="34" charset="0"/>
              </a:rPr>
              <a:t>12</a:t>
            </a:r>
            <a:r>
              <a:rPr lang="en-US" sz="14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 C,           13: B</a:t>
            </a:r>
            <a:endParaRPr lang="en-GB" sz="11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9991686A-DDAD-4A7F-AE54-DBC7E528AF21}"/>
              </a:ext>
            </a:extLst>
          </p:cNvPr>
          <p:cNvSpPr txBox="1"/>
          <p:nvPr/>
        </p:nvSpPr>
        <p:spPr>
          <a:xfrm>
            <a:off x="7924800" y="2895601"/>
            <a:ext cx="1905000" cy="338554"/>
          </a:xfrm>
          <a:prstGeom prst="rect">
            <a:avLst/>
          </a:prstGeom>
          <a:noFill/>
        </p:spPr>
        <p:txBody>
          <a:bodyPr wrap="square" rtlCol="1">
            <a:spAutoFit/>
          </a:bodyPr>
          <a:lstStyle/>
          <a:p>
            <a:endParaRPr lang="ar-SA" sz="1600" dirty="0">
              <a:latin typeface="+mn-lt"/>
            </a:endParaRPr>
          </a:p>
        </p:txBody>
      </p:sp>
      <p:sp>
        <p:nvSpPr>
          <p:cNvPr id="12" name="Rectangle 11">
            <a:extLst>
              <a:ext uri="{FF2B5EF4-FFF2-40B4-BE49-F238E27FC236}">
                <a16:creationId xmlns:a16="http://schemas.microsoft.com/office/drawing/2014/main" id="{60D17264-E6C5-4574-B8A8-361E1CA2F3FA}"/>
              </a:ext>
            </a:extLst>
          </p:cNvPr>
          <p:cNvSpPr/>
          <p:nvPr/>
        </p:nvSpPr>
        <p:spPr>
          <a:xfrm>
            <a:off x="558800" y="4201345"/>
            <a:ext cx="6096000" cy="1409681"/>
          </a:xfrm>
          <a:prstGeom prst="rect">
            <a:avLst/>
          </a:prstGeom>
        </p:spPr>
        <p:txBody>
          <a:bodyPr>
            <a:spAutoFit/>
          </a:bodyPr>
          <a:lstStyle/>
          <a:p>
            <a:pPr lvl="0">
              <a:lnSpc>
                <a:spcPct val="107000"/>
              </a:lnSpc>
            </a:pPr>
            <a:r>
              <a:rPr lang="en-GB" sz="1600" dirty="0">
                <a:solidFill>
                  <a:srgbClr val="222222"/>
                </a:solidFill>
                <a:latin typeface="+mn-lt"/>
                <a:ea typeface="Times New Roman" panose="02020603050405020304" pitchFamily="18" charset="0"/>
                <a:cs typeface="Arial" panose="020B0604020202020204" pitchFamily="34" charset="0"/>
              </a:rPr>
              <a:t>10. The lateral  boundaries  of  the Bare  area include :</a:t>
            </a:r>
          </a:p>
          <a:p>
            <a:pPr marL="625475" lvl="0" indent="-357188">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Superior triangular ligament</a:t>
            </a:r>
          </a:p>
          <a:p>
            <a:pPr marL="625475" lvl="0" indent="-357188">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Left coronary ligament </a:t>
            </a:r>
          </a:p>
          <a:p>
            <a:pPr marL="625475" lvl="0" indent="-357188">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Posterior  triangular ligament</a:t>
            </a:r>
          </a:p>
          <a:p>
            <a:pPr marL="625475" lvl="0" indent="-357188">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Right triangular ligament </a:t>
            </a:r>
          </a:p>
        </p:txBody>
      </p:sp>
      <p:sp>
        <p:nvSpPr>
          <p:cNvPr id="13" name="Rectangle 12">
            <a:extLst>
              <a:ext uri="{FF2B5EF4-FFF2-40B4-BE49-F238E27FC236}">
                <a16:creationId xmlns:a16="http://schemas.microsoft.com/office/drawing/2014/main" id="{7F504DBA-43D2-424A-A032-C1207311CB7B}"/>
              </a:ext>
            </a:extLst>
          </p:cNvPr>
          <p:cNvSpPr/>
          <p:nvPr/>
        </p:nvSpPr>
        <p:spPr>
          <a:xfrm>
            <a:off x="6368249" y="521985"/>
            <a:ext cx="5404651" cy="1673150"/>
          </a:xfrm>
          <a:prstGeom prst="rect">
            <a:avLst/>
          </a:prstGeom>
        </p:spPr>
        <p:txBody>
          <a:bodyPr wrap="square">
            <a:spAutoFit/>
          </a:bodyPr>
          <a:lstStyle/>
          <a:p>
            <a:pPr lvl="0">
              <a:lnSpc>
                <a:spcPct val="107000"/>
              </a:lnSpc>
            </a:pPr>
            <a:r>
              <a:rPr lang="en-GB" sz="1600" dirty="0">
                <a:solidFill>
                  <a:srgbClr val="222222"/>
                </a:solidFill>
                <a:latin typeface="+mn-lt"/>
                <a:ea typeface="Times New Roman" panose="02020603050405020304" pitchFamily="18" charset="0"/>
                <a:cs typeface="Arial" panose="020B0604020202020204" pitchFamily="34" charset="0"/>
              </a:rPr>
              <a:t>11. The convex upper surface of the liver is   covered with visceral peritoneum except :</a:t>
            </a:r>
          </a:p>
          <a:p>
            <a:pPr marL="625475" lvl="0" indent="-357188">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Inferiorly  in the fossa of the gallbladder </a:t>
            </a:r>
          </a:p>
          <a:p>
            <a:pPr marL="625475" lvl="0" indent="-357188">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Anteriorly  in the IVC</a:t>
            </a:r>
          </a:p>
          <a:p>
            <a:pPr marL="625475" lvl="0" indent="-357188">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Superiorly in porta  hepatis</a:t>
            </a:r>
          </a:p>
          <a:p>
            <a:pPr marL="625475" lvl="0" indent="-357188">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Posteriorly in bare area </a:t>
            </a:r>
          </a:p>
        </p:txBody>
      </p:sp>
      <p:sp>
        <p:nvSpPr>
          <p:cNvPr id="14" name="Rectangle 13">
            <a:extLst>
              <a:ext uri="{FF2B5EF4-FFF2-40B4-BE49-F238E27FC236}">
                <a16:creationId xmlns:a16="http://schemas.microsoft.com/office/drawing/2014/main" id="{46799647-16A5-4551-94B8-5A0724A2A54E}"/>
              </a:ext>
            </a:extLst>
          </p:cNvPr>
          <p:cNvSpPr/>
          <p:nvPr/>
        </p:nvSpPr>
        <p:spPr>
          <a:xfrm>
            <a:off x="6402181" y="2462759"/>
            <a:ext cx="5404651" cy="1673150"/>
          </a:xfrm>
          <a:prstGeom prst="rect">
            <a:avLst/>
          </a:prstGeom>
        </p:spPr>
        <p:txBody>
          <a:bodyPr wrap="square">
            <a:spAutoFit/>
          </a:bodyPr>
          <a:lstStyle/>
          <a:p>
            <a:pPr lvl="0">
              <a:lnSpc>
                <a:spcPct val="107000"/>
              </a:lnSpc>
            </a:pPr>
            <a:r>
              <a:rPr lang="en-GB" sz="1600" dirty="0">
                <a:solidFill>
                  <a:srgbClr val="222222"/>
                </a:solidFill>
                <a:latin typeface="+mn-lt"/>
                <a:ea typeface="Times New Roman" panose="02020603050405020304" pitchFamily="18" charset="0"/>
                <a:cs typeface="Arial" panose="020B0604020202020204" pitchFamily="34" charset="0"/>
              </a:rPr>
              <a:t>12. Which of the following ligaments  is  a </a:t>
            </a:r>
          </a:p>
          <a:p>
            <a:pPr lvl="0">
              <a:lnSpc>
                <a:spcPct val="107000"/>
              </a:lnSpc>
            </a:pPr>
            <a:r>
              <a:rPr lang="en-GB" sz="1600" dirty="0">
                <a:solidFill>
                  <a:srgbClr val="222222"/>
                </a:solidFill>
                <a:latin typeface="+mn-lt"/>
                <a:ea typeface="Times New Roman" panose="02020603050405020304" pitchFamily="18" charset="0"/>
                <a:cs typeface="Arial" panose="020B0604020202020204" pitchFamily="34" charset="0"/>
              </a:rPr>
              <a:t>remain of the umbilical   vein :</a:t>
            </a:r>
          </a:p>
          <a:p>
            <a:pPr marL="625475" lvl="0" indent="-342900">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Ligamentum  </a:t>
            </a:r>
            <a:r>
              <a:rPr lang="en-GB" sz="1600" dirty="0" err="1">
                <a:solidFill>
                  <a:srgbClr val="222222"/>
                </a:solidFill>
                <a:latin typeface="+mn-lt"/>
                <a:ea typeface="Times New Roman" panose="02020603050405020304" pitchFamily="18" charset="0"/>
                <a:cs typeface="Arial" panose="020B0604020202020204" pitchFamily="34" charset="0"/>
              </a:rPr>
              <a:t>venosum</a:t>
            </a:r>
            <a:r>
              <a:rPr lang="en-GB" sz="1600" dirty="0">
                <a:solidFill>
                  <a:srgbClr val="222222"/>
                </a:solidFill>
                <a:latin typeface="+mn-lt"/>
                <a:ea typeface="Times New Roman" panose="02020603050405020304" pitchFamily="18" charset="0"/>
                <a:cs typeface="Arial" panose="020B0604020202020204" pitchFamily="34" charset="0"/>
              </a:rPr>
              <a:t> </a:t>
            </a:r>
          </a:p>
          <a:p>
            <a:pPr marL="625475" lvl="0" indent="-342900">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Ligamentum  hepatis </a:t>
            </a:r>
          </a:p>
          <a:p>
            <a:pPr marL="625475" lvl="0" indent="-342900">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Ligamentum </a:t>
            </a:r>
            <a:r>
              <a:rPr lang="en-GB" sz="1600" dirty="0" err="1">
                <a:solidFill>
                  <a:srgbClr val="222222"/>
                </a:solidFill>
                <a:latin typeface="+mn-lt"/>
                <a:ea typeface="Times New Roman" panose="02020603050405020304" pitchFamily="18" charset="0"/>
                <a:cs typeface="Arial" panose="020B0604020202020204" pitchFamily="34" charset="0"/>
              </a:rPr>
              <a:t>teres</a:t>
            </a:r>
            <a:r>
              <a:rPr lang="en-GB" sz="1600" dirty="0">
                <a:solidFill>
                  <a:srgbClr val="222222"/>
                </a:solidFill>
                <a:latin typeface="+mn-lt"/>
                <a:ea typeface="Times New Roman" panose="02020603050405020304" pitchFamily="18" charset="0"/>
                <a:cs typeface="Arial" panose="020B0604020202020204" pitchFamily="34" charset="0"/>
              </a:rPr>
              <a:t> </a:t>
            </a:r>
          </a:p>
          <a:p>
            <a:pPr marL="625475" lvl="0" indent="-342900">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A&amp;C </a:t>
            </a:r>
          </a:p>
        </p:txBody>
      </p:sp>
      <p:sp>
        <p:nvSpPr>
          <p:cNvPr id="15" name="Rectangle 14">
            <a:extLst>
              <a:ext uri="{FF2B5EF4-FFF2-40B4-BE49-F238E27FC236}">
                <a16:creationId xmlns:a16="http://schemas.microsoft.com/office/drawing/2014/main" id="{1E550B38-00E9-4197-8942-F1EB9577EB11}"/>
              </a:ext>
            </a:extLst>
          </p:cNvPr>
          <p:cNvSpPr/>
          <p:nvPr/>
        </p:nvSpPr>
        <p:spPr>
          <a:xfrm>
            <a:off x="6402182" y="4361665"/>
            <a:ext cx="5404651" cy="1409681"/>
          </a:xfrm>
          <a:prstGeom prst="rect">
            <a:avLst/>
          </a:prstGeom>
        </p:spPr>
        <p:txBody>
          <a:bodyPr wrap="square">
            <a:spAutoFit/>
          </a:bodyPr>
          <a:lstStyle/>
          <a:p>
            <a:pPr lvl="0">
              <a:lnSpc>
                <a:spcPct val="107000"/>
              </a:lnSpc>
            </a:pPr>
            <a:r>
              <a:rPr lang="en-GB" sz="1600" dirty="0">
                <a:solidFill>
                  <a:srgbClr val="222222"/>
                </a:solidFill>
                <a:latin typeface="+mn-lt"/>
                <a:ea typeface="Times New Roman" panose="02020603050405020304" pitchFamily="18" charset="0"/>
                <a:cs typeface="Arial" panose="020B0604020202020204" pitchFamily="34" charset="0"/>
              </a:rPr>
              <a:t>13. The functional part of the left lobe of the liver include :</a:t>
            </a:r>
          </a:p>
          <a:p>
            <a:pPr marL="625475" lvl="0" indent="-342900">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Caudate </a:t>
            </a:r>
          </a:p>
          <a:p>
            <a:pPr marL="625475" lvl="0" indent="-342900">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A&amp;C</a:t>
            </a:r>
          </a:p>
          <a:p>
            <a:pPr marL="625475" lvl="0" indent="-342900">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Quadrate </a:t>
            </a:r>
          </a:p>
          <a:p>
            <a:pPr marL="625475" lvl="0" indent="-342900">
              <a:lnSpc>
                <a:spcPct val="107000"/>
              </a:lnSpc>
              <a:buFont typeface="+mj-lt"/>
              <a:buAutoNum type="alphaUcPeriod"/>
            </a:pPr>
            <a:r>
              <a:rPr lang="en-GB" sz="1600" dirty="0">
                <a:solidFill>
                  <a:srgbClr val="222222"/>
                </a:solidFill>
                <a:latin typeface="+mn-lt"/>
                <a:ea typeface="Times New Roman" panose="02020603050405020304" pitchFamily="18" charset="0"/>
                <a:cs typeface="Arial" panose="020B0604020202020204" pitchFamily="34" charset="0"/>
              </a:rPr>
              <a:t>None of the above </a:t>
            </a:r>
          </a:p>
        </p:txBody>
      </p:sp>
    </p:spTree>
    <p:extLst>
      <p:ext uri="{BB962C8B-B14F-4D97-AF65-F5344CB8AC3E}">
        <p14:creationId xmlns:p14="http://schemas.microsoft.com/office/powerpoint/2010/main" val="1654473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AACF7F-AF19-4FB3-B9BB-75F891196173}"/>
              </a:ext>
            </a:extLst>
          </p:cNvPr>
          <p:cNvSpPr/>
          <p:nvPr/>
        </p:nvSpPr>
        <p:spPr>
          <a:xfrm>
            <a:off x="864702" y="4060702"/>
            <a:ext cx="10475845" cy="2451825"/>
          </a:xfrm>
          <a:prstGeom prst="rect">
            <a:avLst/>
          </a:prstGeom>
        </p:spPr>
        <p:txBody>
          <a:bodyPr wrap="square">
            <a:spAutoFit/>
          </a:bodyPr>
          <a:lstStyle/>
          <a:p>
            <a:pPr lvl="0">
              <a:lnSpc>
                <a:spcPct val="107000"/>
              </a:lnSpc>
            </a:pPr>
            <a:r>
              <a:rPr lang="en-US" sz="1600" dirty="0">
                <a:solidFill>
                  <a:srgbClr val="222222"/>
                </a:solidFill>
                <a:latin typeface="+mn-lt"/>
                <a:ea typeface="Times New Roman" panose="02020603050405020304" pitchFamily="18" charset="0"/>
                <a:cs typeface="Arial" panose="020B0604020202020204" pitchFamily="34" charset="0"/>
              </a:rPr>
              <a:t>4) What is the site of portal-systemic anastomoses?</a:t>
            </a:r>
            <a:endParaRPr lang="en-GB" sz="1600" dirty="0">
              <a:latin typeface="+mn-lt"/>
              <a:ea typeface="Calibri" panose="020F0502020204030204" pitchFamily="34" charset="0"/>
              <a:cs typeface="Arial" panose="020B0604020202020204" pitchFamily="34" charset="0"/>
            </a:endParaRPr>
          </a:p>
          <a:p>
            <a:pPr marL="285750" lvl="0" indent="-285750">
              <a:lnSpc>
                <a:spcPct val="107000"/>
              </a:lnSpc>
              <a:buFont typeface="Arial" panose="020B0604020202020204" pitchFamily="34" charset="0"/>
              <a:buChar char="•"/>
            </a:pPr>
            <a:r>
              <a:rPr lang="en-US" sz="1600" dirty="0">
                <a:solidFill>
                  <a:srgbClr val="808080"/>
                </a:solidFill>
                <a:latin typeface="+mn-lt"/>
                <a:ea typeface="Times New Roman" panose="02020603050405020304" pitchFamily="18" charset="0"/>
                <a:cs typeface="Arial" panose="020B0604020202020204" pitchFamily="34" charset="0"/>
              </a:rPr>
              <a:t>Esophagus (lower part).</a:t>
            </a:r>
            <a:endParaRPr lang="en-GB" sz="1600" dirty="0">
              <a:latin typeface="+mn-lt"/>
              <a:ea typeface="Calibri" panose="020F0502020204030204" pitchFamily="34" charset="0"/>
              <a:cs typeface="Arial" panose="020B0604020202020204" pitchFamily="34" charset="0"/>
            </a:endParaRPr>
          </a:p>
          <a:p>
            <a:pPr marL="285750" lvl="0" indent="-285750">
              <a:lnSpc>
                <a:spcPct val="107000"/>
              </a:lnSpc>
              <a:buFont typeface="Arial" panose="020B0604020202020204" pitchFamily="34" charset="0"/>
              <a:buChar char="•"/>
            </a:pPr>
            <a:r>
              <a:rPr lang="en-US" sz="1600" dirty="0">
                <a:solidFill>
                  <a:srgbClr val="808080"/>
                </a:solidFill>
                <a:latin typeface="+mn-lt"/>
                <a:ea typeface="Times New Roman" panose="02020603050405020304" pitchFamily="18" charset="0"/>
                <a:cs typeface="Arial" panose="020B0604020202020204" pitchFamily="34" charset="0"/>
              </a:rPr>
              <a:t>Upper Anal canal.</a:t>
            </a:r>
            <a:endParaRPr lang="en-GB" sz="1600" dirty="0">
              <a:latin typeface="+mn-lt"/>
              <a:ea typeface="Calibri" panose="020F0502020204030204" pitchFamily="34" charset="0"/>
              <a:cs typeface="Arial" panose="020B0604020202020204" pitchFamily="34" charset="0"/>
            </a:endParaRPr>
          </a:p>
          <a:p>
            <a:pPr marL="285750" lvl="0" indent="-285750">
              <a:lnSpc>
                <a:spcPct val="107000"/>
              </a:lnSpc>
              <a:buFont typeface="Arial" panose="020B0604020202020204" pitchFamily="34" charset="0"/>
              <a:buChar char="•"/>
            </a:pPr>
            <a:r>
              <a:rPr lang="en-US" sz="1600" dirty="0">
                <a:solidFill>
                  <a:srgbClr val="808080"/>
                </a:solidFill>
                <a:latin typeface="+mn-lt"/>
                <a:ea typeface="Times New Roman" panose="02020603050405020304" pitchFamily="18" charset="0"/>
                <a:cs typeface="Arial" panose="020B0604020202020204" pitchFamily="34" charset="0"/>
              </a:rPr>
              <a:t>Paraumbilical region.</a:t>
            </a:r>
            <a:endParaRPr lang="en-GB" sz="1600" dirty="0">
              <a:latin typeface="+mn-lt"/>
              <a:ea typeface="Calibri" panose="020F0502020204030204" pitchFamily="34" charset="0"/>
              <a:cs typeface="Arial" panose="020B0604020202020204" pitchFamily="34" charset="0"/>
            </a:endParaRPr>
          </a:p>
          <a:p>
            <a:pPr marL="285750" lvl="0" indent="-285750">
              <a:lnSpc>
                <a:spcPct val="107000"/>
              </a:lnSpc>
              <a:buFont typeface="Arial" panose="020B0604020202020204" pitchFamily="34" charset="0"/>
              <a:buChar char="•"/>
            </a:pPr>
            <a:r>
              <a:rPr lang="en-US" sz="1600" dirty="0">
                <a:solidFill>
                  <a:srgbClr val="808080"/>
                </a:solidFill>
                <a:latin typeface="+mn-lt"/>
                <a:ea typeface="Times New Roman" panose="02020603050405020304" pitchFamily="18" charset="0"/>
                <a:cs typeface="Arial" panose="020B0604020202020204" pitchFamily="34" charset="0"/>
              </a:rPr>
              <a:t>Retroperitoneal.</a:t>
            </a:r>
            <a:endParaRPr lang="en-GB" sz="1600" dirty="0">
              <a:latin typeface="+mn-lt"/>
              <a:ea typeface="Calibri" panose="020F0502020204030204" pitchFamily="34" charset="0"/>
              <a:cs typeface="Arial" panose="020B0604020202020204" pitchFamily="34" charset="0"/>
            </a:endParaRPr>
          </a:p>
          <a:p>
            <a:pPr marL="285750" lvl="0" indent="-285750">
              <a:lnSpc>
                <a:spcPct val="107000"/>
              </a:lnSpc>
              <a:buFont typeface="Arial" panose="020B0604020202020204" pitchFamily="34" charset="0"/>
              <a:buChar char="•"/>
            </a:pPr>
            <a:r>
              <a:rPr lang="en-US" sz="1600" dirty="0">
                <a:solidFill>
                  <a:srgbClr val="808080"/>
                </a:solidFill>
                <a:latin typeface="+mn-lt"/>
                <a:ea typeface="Times New Roman" panose="02020603050405020304" pitchFamily="18" charset="0"/>
                <a:cs typeface="Arial" panose="020B0604020202020204" pitchFamily="34" charset="0"/>
              </a:rPr>
              <a:t>Intrahepatic (Patent ductus venosus).</a:t>
            </a:r>
            <a:endParaRPr lang="en-GB" sz="1600" dirty="0">
              <a:latin typeface="+mn-lt"/>
              <a:ea typeface="Calibri" panose="020F0502020204030204" pitchFamily="34" charset="0"/>
              <a:cs typeface="Arial" panose="020B0604020202020204" pitchFamily="34" charset="0"/>
            </a:endParaRPr>
          </a:p>
          <a:p>
            <a:pPr>
              <a:lnSpc>
                <a:spcPct val="107000"/>
              </a:lnSpc>
            </a:pPr>
            <a:r>
              <a:rPr lang="en-US" sz="1600" dirty="0">
                <a:solidFill>
                  <a:srgbClr val="222222"/>
                </a:solidFill>
                <a:latin typeface="+mn-lt"/>
                <a:ea typeface="Times New Roman" panose="02020603050405020304" pitchFamily="18" charset="0"/>
                <a:cs typeface="Arial" panose="020B0604020202020204" pitchFamily="34" charset="0"/>
              </a:rPr>
              <a:t> </a:t>
            </a:r>
            <a:endParaRPr lang="en-GB" sz="1600" dirty="0">
              <a:latin typeface="+mn-lt"/>
              <a:ea typeface="Calibri" panose="020F0502020204030204" pitchFamily="34" charset="0"/>
              <a:cs typeface="Arial" panose="020B0604020202020204" pitchFamily="34" charset="0"/>
            </a:endParaRPr>
          </a:p>
          <a:p>
            <a:pPr lvl="0">
              <a:lnSpc>
                <a:spcPct val="107000"/>
              </a:lnSpc>
            </a:pPr>
            <a:r>
              <a:rPr lang="en-US" sz="1600" dirty="0">
                <a:solidFill>
                  <a:srgbClr val="222222"/>
                </a:solidFill>
                <a:latin typeface="+mn-lt"/>
                <a:ea typeface="Times New Roman" panose="02020603050405020304" pitchFamily="18" charset="0"/>
                <a:cs typeface="Arial" panose="020B0604020202020204" pitchFamily="34" charset="0"/>
              </a:rPr>
              <a:t>5) What is the feature that enable subtotal splenectomy?</a:t>
            </a:r>
            <a:endParaRPr lang="en-GB" sz="1600" dirty="0">
              <a:latin typeface="+mn-lt"/>
              <a:ea typeface="Calibri" panose="020F0502020204030204" pitchFamily="34" charset="0"/>
              <a:cs typeface="Arial" panose="020B0604020202020204" pitchFamily="34" charset="0"/>
            </a:endParaRPr>
          </a:p>
          <a:p>
            <a:pPr marL="285750" lvl="0" indent="-285750">
              <a:lnSpc>
                <a:spcPct val="107000"/>
              </a:lnSpc>
              <a:buFont typeface="Arial" panose="020B0604020202020204" pitchFamily="34" charset="0"/>
              <a:buChar char="•"/>
            </a:pPr>
            <a:r>
              <a:rPr lang="en-US" sz="1600" dirty="0">
                <a:solidFill>
                  <a:srgbClr val="808080"/>
                </a:solidFill>
                <a:latin typeface="+mn-lt"/>
                <a:ea typeface="Times New Roman" panose="02020603050405020304" pitchFamily="18" charset="0"/>
                <a:cs typeface="Arial" panose="020B0604020202020204" pitchFamily="34" charset="0"/>
              </a:rPr>
              <a:t>Lack of arterial anastomoses</a:t>
            </a:r>
            <a:r>
              <a:rPr lang="en-US" sz="1600" dirty="0">
                <a:solidFill>
                  <a:srgbClr val="222222"/>
                </a:solidFill>
                <a:latin typeface="+mn-lt"/>
                <a:ea typeface="Times New Roman" panose="02020603050405020304" pitchFamily="18" charset="0"/>
                <a:cs typeface="Arial" panose="020B0604020202020204" pitchFamily="34" charset="0"/>
              </a:rPr>
              <a:t> </a:t>
            </a:r>
            <a:endParaRPr lang="en-GB" sz="1600" dirty="0">
              <a:effectLst/>
              <a:latin typeface="+mn-lt"/>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877B594-DE42-4D98-8B88-8EC470BF2F86}"/>
              </a:ext>
            </a:extLst>
          </p:cNvPr>
          <p:cNvSpPr/>
          <p:nvPr/>
        </p:nvSpPr>
        <p:spPr>
          <a:xfrm>
            <a:off x="5381241" y="273169"/>
            <a:ext cx="862737" cy="619272"/>
          </a:xfrm>
          <a:prstGeom prst="rect">
            <a:avLst/>
          </a:prstGeom>
        </p:spPr>
        <p:txBody>
          <a:bodyPr wrap="none">
            <a:spAutoFit/>
          </a:bodyPr>
          <a:lstStyle/>
          <a:p>
            <a:pPr>
              <a:lnSpc>
                <a:spcPct val="107000"/>
              </a:lnSpc>
            </a:pPr>
            <a:r>
              <a:rPr lang="en-US" sz="3200" b="1" dirty="0">
                <a:solidFill>
                  <a:srgbClr val="222222"/>
                </a:solidFill>
                <a:latin typeface="+mj-lt"/>
                <a:ea typeface="Times New Roman" panose="02020603050405020304" pitchFamily="18" charset="0"/>
                <a:cs typeface="Arial" panose="020B0604020202020204" pitchFamily="34" charset="0"/>
              </a:rPr>
              <a:t>SAQ</a:t>
            </a:r>
            <a:endParaRPr lang="en-GB" sz="2000" b="1" dirty="0">
              <a:latin typeface="+mj-l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8BA14503-2FB4-42E3-90B3-205478333948}"/>
              </a:ext>
            </a:extLst>
          </p:cNvPr>
          <p:cNvSpPr txBox="1"/>
          <p:nvPr/>
        </p:nvSpPr>
        <p:spPr>
          <a:xfrm>
            <a:off x="864703" y="921529"/>
            <a:ext cx="10475845" cy="3046988"/>
          </a:xfrm>
          <a:prstGeom prst="rect">
            <a:avLst/>
          </a:prstGeom>
          <a:noFill/>
        </p:spPr>
        <p:txBody>
          <a:bodyPr wrap="square" rtlCol="1">
            <a:spAutoFit/>
          </a:bodyPr>
          <a:lstStyle/>
          <a:p>
            <a:r>
              <a:rPr lang="en-US" sz="1600" dirty="0">
                <a:latin typeface="+mn-lt"/>
              </a:rPr>
              <a:t> 52 years old male , emigrated from Southeast Asia about 10 years ago, and has no specific complaints except fatigue. On examination you find little of note except that his liver edge is firm, is easily felt, and extends about 6 cm below the costal margin across much of the right upper quadrant.</a:t>
            </a:r>
          </a:p>
          <a:p>
            <a:r>
              <a:rPr lang="en-US" sz="1600" dirty="0">
                <a:latin typeface="+mn-lt"/>
              </a:rPr>
              <a:t>1) What is  the liver ?</a:t>
            </a:r>
          </a:p>
          <a:p>
            <a:pPr marL="285750" indent="-285750">
              <a:buFont typeface="Arial" panose="020B0604020202020204" pitchFamily="34" charset="0"/>
              <a:buChar char="•"/>
            </a:pPr>
            <a:r>
              <a:rPr lang="en-US" sz="1600" dirty="0">
                <a:solidFill>
                  <a:prstClr val="white">
                    <a:lumMod val="50000"/>
                  </a:prstClr>
                </a:solidFill>
                <a:latin typeface="+mn-lt"/>
              </a:rPr>
              <a:t>The largest gland in the body</a:t>
            </a:r>
          </a:p>
          <a:p>
            <a:endParaRPr lang="en-US" sz="1600" dirty="0">
              <a:latin typeface="+mn-lt"/>
            </a:endParaRPr>
          </a:p>
          <a:p>
            <a:r>
              <a:rPr lang="en-US" sz="1600" dirty="0">
                <a:latin typeface="+mn-lt"/>
              </a:rPr>
              <a:t>2) where is it located ?</a:t>
            </a:r>
          </a:p>
          <a:p>
            <a:pPr marL="285750" indent="-285750">
              <a:buFont typeface="Arial" panose="020B0604020202020204" pitchFamily="34" charset="0"/>
              <a:buChar char="•"/>
            </a:pPr>
            <a:r>
              <a:rPr lang="en-US" sz="1600" dirty="0">
                <a:solidFill>
                  <a:prstClr val="white">
                    <a:lumMod val="50000"/>
                  </a:prstClr>
                </a:solidFill>
                <a:latin typeface="+mn-lt"/>
              </a:rPr>
              <a:t>Lies mainly in the right hypochondrium and epigastrium and extend into the left hypochondrium. Its gather part lies deep to 7-</a:t>
            </a:r>
            <a:r>
              <a:rPr lang="ar-SA" sz="1600" dirty="0">
                <a:solidFill>
                  <a:prstClr val="white">
                    <a:lumMod val="50000"/>
                  </a:prstClr>
                </a:solidFill>
                <a:latin typeface="+mn-lt"/>
              </a:rPr>
              <a:t>  </a:t>
            </a:r>
            <a:r>
              <a:rPr lang="en-US" sz="1600" dirty="0">
                <a:solidFill>
                  <a:prstClr val="white">
                    <a:lumMod val="50000"/>
                  </a:prstClr>
                </a:solidFill>
                <a:latin typeface="+mn-lt"/>
              </a:rPr>
              <a:t>11 right side ribs  and crosses the midline toward the left nipple </a:t>
            </a:r>
          </a:p>
          <a:p>
            <a:pPr marL="285750" indent="-285750">
              <a:buFont typeface="Arial" panose="020B0604020202020204" pitchFamily="34" charset="0"/>
              <a:buChar char="•"/>
            </a:pPr>
            <a:endParaRPr lang="en-US" sz="1600" dirty="0">
              <a:latin typeface="+mn-lt"/>
            </a:endParaRPr>
          </a:p>
          <a:p>
            <a:r>
              <a:rPr lang="en-US" sz="1600" dirty="0">
                <a:latin typeface="+mn-lt"/>
              </a:rPr>
              <a:t>3) what protects it ?</a:t>
            </a:r>
          </a:p>
          <a:p>
            <a:pPr marL="285750" indent="-285750">
              <a:buFont typeface="Arial" panose="020B0604020202020204" pitchFamily="34" charset="0"/>
              <a:buChar char="•"/>
            </a:pPr>
            <a:r>
              <a:rPr lang="en-US" sz="1600" dirty="0">
                <a:solidFill>
                  <a:schemeClr val="bg1">
                    <a:lumMod val="50000"/>
                  </a:schemeClr>
                </a:solidFill>
                <a:latin typeface="+mn-lt"/>
              </a:rPr>
              <a:t>It is protected by the thoracic cage and the diaphragm. </a:t>
            </a:r>
          </a:p>
        </p:txBody>
      </p:sp>
      <p:cxnSp>
        <p:nvCxnSpPr>
          <p:cNvPr id="6" name="Straight Connector 5">
            <a:extLst>
              <a:ext uri="{FF2B5EF4-FFF2-40B4-BE49-F238E27FC236}">
                <a16:creationId xmlns:a16="http://schemas.microsoft.com/office/drawing/2014/main" id="{E3DCC9C5-9D27-45EC-A7F7-8A62540A27A3}"/>
              </a:ext>
            </a:extLst>
          </p:cNvPr>
          <p:cNvCxnSpPr/>
          <p:nvPr/>
        </p:nvCxnSpPr>
        <p:spPr>
          <a:xfrm>
            <a:off x="665922" y="4008273"/>
            <a:ext cx="11072192" cy="0"/>
          </a:xfrm>
          <a:prstGeom prst="line">
            <a:avLst/>
          </a:prstGeom>
          <a:ln>
            <a:solidFill>
              <a:schemeClr val="bg1">
                <a:lumMod val="65000"/>
              </a:schemeClr>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84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3744686" y="141875"/>
            <a:ext cx="5181600" cy="4351338"/>
          </a:xfrm>
        </p:spPr>
        <p:txBody>
          <a:bodyPr>
            <a:normAutofit/>
          </a:bodyPr>
          <a:lstStyle/>
          <a:p>
            <a:pPr marL="177800" indent="0">
              <a:spcBef>
                <a:spcPts val="600"/>
              </a:spcBef>
              <a:buNone/>
            </a:pPr>
            <a:r>
              <a:rPr lang="en-US" sz="2600" i="1" dirty="0">
                <a:solidFill>
                  <a:schemeClr val="tx1"/>
                </a:solidFill>
                <a:latin typeface="Calibri" panose="020F0502020204030204" pitchFamily="34" charset="0"/>
              </a:rPr>
              <a:t>Leaders:</a:t>
            </a:r>
            <a:endParaRPr lang="en-GB" sz="2600" i="1" dirty="0">
              <a:solidFill>
                <a:schemeClr val="tx1"/>
              </a:solidFill>
              <a:latin typeface="Calibri" panose="020F0502020204030204" pitchFamily="34" charset="0"/>
            </a:endParaRPr>
          </a:p>
          <a:p>
            <a:pPr marL="177800" indent="0">
              <a:spcBef>
                <a:spcPts val="600"/>
              </a:spcBef>
              <a:buNone/>
            </a:pPr>
            <a:r>
              <a:rPr lang="en-GB" sz="2600" dirty="0">
                <a:solidFill>
                  <a:schemeClr val="tx1"/>
                </a:solidFill>
                <a:latin typeface="Calibri" panose="020F0502020204030204" pitchFamily="34" charset="0"/>
              </a:rPr>
              <a:t>Nawaf AlKhudairy </a:t>
            </a:r>
          </a:p>
          <a:p>
            <a:pPr marL="177800" indent="0">
              <a:spcBef>
                <a:spcPts val="600"/>
              </a:spcBef>
              <a:buNone/>
            </a:pPr>
            <a:r>
              <a:rPr lang="en-GB" sz="2600" dirty="0">
                <a:solidFill>
                  <a:schemeClr val="tx1"/>
                </a:solidFill>
                <a:latin typeface="Calibri" panose="020F0502020204030204" pitchFamily="34" charset="0"/>
              </a:rPr>
              <a:t>Jawaher Abanumy</a:t>
            </a:r>
          </a:p>
          <a:p>
            <a:pPr marL="177800" indent="0">
              <a:spcBef>
                <a:spcPts val="600"/>
              </a:spcBef>
              <a:buNone/>
            </a:pPr>
            <a:endParaRPr lang="en-GB" sz="2600" dirty="0">
              <a:solidFill>
                <a:schemeClr val="tx1"/>
              </a:solidFill>
              <a:latin typeface="Calibri" panose="020F0502020204030204" pitchFamily="34" charset="0"/>
            </a:endParaRPr>
          </a:p>
        </p:txBody>
      </p:sp>
      <p:pic>
        <p:nvPicPr>
          <p:cNvPr id="10" name="Content Placeholder 9"/>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56317"/>
          <a:stretch/>
        </p:blipFill>
        <p:spPr>
          <a:xfrm>
            <a:off x="0" y="0"/>
            <a:ext cx="3744686" cy="6858000"/>
          </a:xfrm>
        </p:spPr>
      </p:pic>
      <p:grpSp>
        <p:nvGrpSpPr>
          <p:cNvPr id="12" name="Group 11">
            <a:extLst>
              <a:ext uri="{FF2B5EF4-FFF2-40B4-BE49-F238E27FC236}">
                <a16:creationId xmlns:a16="http://schemas.microsoft.com/office/drawing/2014/main" id="{2488C276-F8E0-4573-90D1-F60DDD47F6D1}"/>
              </a:ext>
            </a:extLst>
          </p:cNvPr>
          <p:cNvGrpSpPr/>
          <p:nvPr/>
        </p:nvGrpSpPr>
        <p:grpSpPr>
          <a:xfrm>
            <a:off x="4020138" y="5061376"/>
            <a:ext cx="3926752" cy="1538019"/>
            <a:chOff x="3960824" y="4605659"/>
            <a:chExt cx="3926752" cy="1538019"/>
          </a:xfrm>
        </p:grpSpPr>
        <p:grpSp>
          <p:nvGrpSpPr>
            <p:cNvPr id="16" name="Group 15">
              <a:extLst>
                <a:ext uri="{FF2B5EF4-FFF2-40B4-BE49-F238E27FC236}">
                  <a16:creationId xmlns:a16="http://schemas.microsoft.com/office/drawing/2014/main" id="{D74DC7EA-86CE-4581-988D-C07498589F47}"/>
                </a:ext>
              </a:extLst>
            </p:cNvPr>
            <p:cNvGrpSpPr/>
            <p:nvPr/>
          </p:nvGrpSpPr>
          <p:grpSpPr>
            <a:xfrm>
              <a:off x="4003978" y="4770823"/>
              <a:ext cx="3883598" cy="1372855"/>
              <a:chOff x="2927787" y="3661466"/>
              <a:chExt cx="3883598" cy="1372855"/>
            </a:xfrm>
          </p:grpSpPr>
          <p:sp>
            <p:nvSpPr>
              <p:cNvPr id="19" name="TextBox 18">
                <a:extLst>
                  <a:ext uri="{FF2B5EF4-FFF2-40B4-BE49-F238E27FC236}">
                    <a16:creationId xmlns:a16="http://schemas.microsoft.com/office/drawing/2014/main" id="{14F83296-4319-4DB2-A160-2C21C6A3F487}"/>
                  </a:ext>
                </a:extLst>
              </p:cNvPr>
              <p:cNvSpPr txBox="1"/>
              <p:nvPr/>
            </p:nvSpPr>
            <p:spPr>
              <a:xfrm>
                <a:off x="3446711" y="4153307"/>
                <a:ext cx="3364674" cy="384721"/>
              </a:xfrm>
              <a:prstGeom prst="rect">
                <a:avLst/>
              </a:prstGeom>
              <a:noFill/>
              <a:ln>
                <a:noFill/>
              </a:ln>
            </p:spPr>
            <p:txBody>
              <a:bodyPr wrap="square" rtlCol="0">
                <a:spAutoFit/>
              </a:bodyPr>
              <a:lstStyle/>
              <a:p>
                <a:r>
                  <a:rPr lang="en-US" sz="1900" i="1" dirty="0">
                    <a:solidFill>
                      <a:srgbClr val="7BBF26"/>
                    </a:solidFill>
                    <a:latin typeface="+mn-lt"/>
                  </a:rPr>
                  <a:t>anatomyteam436@gmail.com</a:t>
                </a:r>
                <a:endParaRPr lang="en-GB" sz="1900" i="1" dirty="0">
                  <a:solidFill>
                    <a:srgbClr val="7BBF26"/>
                  </a:solidFill>
                  <a:latin typeface="+mn-lt"/>
                </a:endParaRPr>
              </a:p>
            </p:txBody>
          </p:sp>
          <p:pic>
            <p:nvPicPr>
              <p:cNvPr id="20" name="Picture 2" descr="https://d30y9cdsu7xlg0.cloudfront.net/png/12462-200.png">
                <a:extLst>
                  <a:ext uri="{FF2B5EF4-FFF2-40B4-BE49-F238E27FC236}">
                    <a16:creationId xmlns:a16="http://schemas.microsoft.com/office/drawing/2014/main" id="{714438C8-4E67-4691-AA00-A9955A5FD3DB}"/>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7787" y="4113946"/>
                <a:ext cx="448054" cy="4480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Image result for twitter icon">
                <a:extLst>
                  <a:ext uri="{FF2B5EF4-FFF2-40B4-BE49-F238E27FC236}">
                    <a16:creationId xmlns:a16="http://schemas.microsoft.com/office/drawing/2014/main" id="{D5826DA3-A779-4D2E-B003-F9EB5E8EC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501" y="4623295"/>
                <a:ext cx="393116" cy="39311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BF38479-118D-496F-80F6-CC40E0940F25}"/>
                  </a:ext>
                </a:extLst>
              </p:cNvPr>
              <p:cNvSpPr txBox="1"/>
              <p:nvPr/>
            </p:nvSpPr>
            <p:spPr>
              <a:xfrm>
                <a:off x="3446711" y="4649600"/>
                <a:ext cx="3364674" cy="384721"/>
              </a:xfrm>
              <a:prstGeom prst="rect">
                <a:avLst/>
              </a:prstGeom>
              <a:noFill/>
              <a:ln>
                <a:noFill/>
              </a:ln>
            </p:spPr>
            <p:txBody>
              <a:bodyPr wrap="square" rtlCol="0">
                <a:spAutoFit/>
              </a:bodyPr>
              <a:lstStyle/>
              <a:p>
                <a:r>
                  <a:rPr lang="en-US" sz="1900" i="1" dirty="0">
                    <a:solidFill>
                      <a:srgbClr val="55ACEE"/>
                    </a:solidFill>
                    <a:latin typeface="+mn-lt"/>
                  </a:rPr>
                  <a:t>@anatomy436</a:t>
                </a:r>
                <a:endParaRPr lang="en-GB" sz="1900" i="1" dirty="0">
                  <a:solidFill>
                    <a:srgbClr val="55ACEE"/>
                  </a:solidFill>
                  <a:latin typeface="+mn-lt"/>
                </a:endParaRPr>
              </a:p>
            </p:txBody>
          </p:sp>
          <p:sp>
            <p:nvSpPr>
              <p:cNvPr id="23" name="TextBox 22">
                <a:hlinkClick r:id="rId5"/>
                <a:extLst>
                  <a:ext uri="{FF2B5EF4-FFF2-40B4-BE49-F238E27FC236}">
                    <a16:creationId xmlns:a16="http://schemas.microsoft.com/office/drawing/2014/main" id="{550C37D7-AB6B-4ECC-BDC7-A696C217F1A7}"/>
                  </a:ext>
                </a:extLst>
              </p:cNvPr>
              <p:cNvSpPr txBox="1"/>
              <p:nvPr/>
            </p:nvSpPr>
            <p:spPr>
              <a:xfrm>
                <a:off x="3446711" y="3661466"/>
                <a:ext cx="3364674" cy="384721"/>
              </a:xfrm>
              <a:prstGeom prst="rect">
                <a:avLst/>
              </a:prstGeom>
              <a:noFill/>
              <a:ln>
                <a:noFill/>
              </a:ln>
            </p:spPr>
            <p:txBody>
              <a:bodyPr wrap="square" rtlCol="0">
                <a:spAutoFit/>
              </a:bodyPr>
              <a:lstStyle/>
              <a:p>
                <a:r>
                  <a:rPr lang="en-US" sz="1900" i="1" dirty="0">
                    <a:solidFill>
                      <a:srgbClr val="4D0082"/>
                    </a:solidFill>
                    <a:latin typeface="+mn-lt"/>
                  </a:rPr>
                  <a:t>Feedback</a:t>
                </a:r>
                <a:endParaRPr lang="en-GB" sz="1900" i="1" dirty="0">
                  <a:solidFill>
                    <a:srgbClr val="4D0082"/>
                  </a:solidFill>
                  <a:latin typeface="+mn-lt"/>
                </a:endParaRPr>
              </a:p>
            </p:txBody>
          </p:sp>
        </p:grpSp>
        <p:pic>
          <p:nvPicPr>
            <p:cNvPr id="15" name="Picture 2" descr="Image result for google form icon">
              <a:hlinkClick r:id="rId5"/>
              <a:extLst>
                <a:ext uri="{FF2B5EF4-FFF2-40B4-BE49-F238E27FC236}">
                  <a16:creationId xmlns:a16="http://schemas.microsoft.com/office/drawing/2014/main" id="{D72678E9-7D91-4CE4-AEE1-840FB07868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0824" y="4605659"/>
              <a:ext cx="559076" cy="561858"/>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 Placeholder 4"/>
          <p:cNvSpPr txBox="1">
            <a:spLocks/>
          </p:cNvSpPr>
          <p:nvPr/>
        </p:nvSpPr>
        <p:spPr>
          <a:xfrm>
            <a:off x="7710880" y="5477052"/>
            <a:ext cx="3969657" cy="1338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0">
              <a:spcBef>
                <a:spcPts val="600"/>
              </a:spcBef>
              <a:buFont typeface="Arial" panose="020B0604020202020204" pitchFamily="34" charset="0"/>
              <a:buNone/>
            </a:pPr>
            <a:r>
              <a:rPr lang="en-US" sz="1800" i="1" dirty="0">
                <a:latin typeface="Calibri" panose="020F0502020204030204" pitchFamily="34" charset="0"/>
              </a:rPr>
              <a:t>References:</a:t>
            </a:r>
            <a:endParaRPr lang="en-GB" sz="1800" i="1" dirty="0">
              <a:latin typeface="Calibri" panose="020F0502020204030204" pitchFamily="34" charset="0"/>
            </a:endParaRPr>
          </a:p>
          <a:p>
            <a:pPr marL="177800" indent="0">
              <a:spcBef>
                <a:spcPts val="600"/>
              </a:spcBef>
              <a:buFont typeface="Arial" panose="020B0604020202020204" pitchFamily="34" charset="0"/>
              <a:buNone/>
            </a:pPr>
            <a:r>
              <a:rPr lang="en-GB" sz="1800" dirty="0">
                <a:latin typeface="Calibri" panose="020F0502020204030204" pitchFamily="34" charset="0"/>
              </a:rPr>
              <a:t>1- Girls’ &amp; Boys’ Slides</a:t>
            </a:r>
          </a:p>
          <a:p>
            <a:pPr marL="177800" indent="0">
              <a:spcBef>
                <a:spcPts val="600"/>
              </a:spcBef>
              <a:buFont typeface="Arial" panose="020B0604020202020204" pitchFamily="34" charset="0"/>
              <a:buNone/>
            </a:pPr>
            <a:r>
              <a:rPr lang="en-US" sz="1800" dirty="0">
                <a:latin typeface="Calibri" panose="020F0502020204030204" pitchFamily="34" charset="0"/>
              </a:rPr>
              <a:t>2- Greys Anatomy for Students </a:t>
            </a:r>
          </a:p>
          <a:p>
            <a:pPr marL="177800" indent="0">
              <a:spcBef>
                <a:spcPts val="600"/>
              </a:spcBef>
              <a:buFont typeface="Arial" panose="020B0604020202020204" pitchFamily="34" charset="0"/>
              <a:buNone/>
            </a:pPr>
            <a:r>
              <a:rPr lang="en-US" sz="1800" dirty="0">
                <a:latin typeface="Calibri" panose="020F0502020204030204" pitchFamily="34" charset="0"/>
              </a:rPr>
              <a:t>3- TeachMeAnatomy.com</a:t>
            </a:r>
            <a:endParaRPr lang="en-GB" sz="1800" dirty="0">
              <a:latin typeface="Calibri" panose="020F0502020204030204" pitchFamily="34" charset="0"/>
            </a:endParaRPr>
          </a:p>
        </p:txBody>
      </p:sp>
      <p:sp>
        <p:nvSpPr>
          <p:cNvPr id="14" name="Text Placeholder 4">
            <a:extLst>
              <a:ext uri="{FF2B5EF4-FFF2-40B4-BE49-F238E27FC236}">
                <a16:creationId xmlns:a16="http://schemas.microsoft.com/office/drawing/2014/main" id="{671984B1-7E44-431F-955A-012A2D3A15A7}"/>
              </a:ext>
            </a:extLst>
          </p:cNvPr>
          <p:cNvSpPr txBox="1">
            <a:spLocks/>
          </p:cNvSpPr>
          <p:nvPr/>
        </p:nvSpPr>
        <p:spPr>
          <a:xfrm>
            <a:off x="7918517" y="131936"/>
            <a:ext cx="4134337" cy="6225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2600" i="1" dirty="0">
                <a:latin typeface="Calibri" panose="020F0502020204030204" pitchFamily="34" charset="0"/>
              </a:rPr>
              <a:t>Members: </a:t>
            </a:r>
          </a:p>
          <a:p>
            <a:pPr marL="0" indent="0" fontAlgn="b">
              <a:spcBef>
                <a:spcPts val="600"/>
              </a:spcBef>
              <a:buNone/>
            </a:pPr>
            <a:r>
              <a:rPr lang="en-GB" sz="2600" dirty="0" err="1"/>
              <a:t>Ashwaq</a:t>
            </a:r>
            <a:r>
              <a:rPr lang="en-GB" sz="2600" dirty="0"/>
              <a:t> </a:t>
            </a:r>
            <a:r>
              <a:rPr lang="en-GB" sz="2600" dirty="0" err="1"/>
              <a:t>Almajed</a:t>
            </a:r>
            <a:endParaRPr lang="en-GB" sz="2600" dirty="0"/>
          </a:p>
          <a:p>
            <a:pPr marL="0" indent="0" fontAlgn="b">
              <a:spcBef>
                <a:spcPts val="600"/>
              </a:spcBef>
              <a:buNone/>
            </a:pPr>
            <a:r>
              <a:rPr lang="en-GB" sz="2600" dirty="0" err="1"/>
              <a:t>Ameera</a:t>
            </a:r>
            <a:r>
              <a:rPr lang="en-GB" sz="2600" dirty="0"/>
              <a:t> </a:t>
            </a:r>
            <a:r>
              <a:rPr lang="en-GB" sz="2600" dirty="0" err="1"/>
              <a:t>Niazi</a:t>
            </a:r>
            <a:endParaRPr lang="en-GB" sz="2600" dirty="0"/>
          </a:p>
          <a:p>
            <a:pPr marL="0" indent="0" fontAlgn="b">
              <a:spcBef>
                <a:spcPts val="600"/>
              </a:spcBef>
              <a:buNone/>
            </a:pPr>
            <a:r>
              <a:rPr lang="en-GB" sz="2600" dirty="0"/>
              <a:t>Dania </a:t>
            </a:r>
            <a:r>
              <a:rPr lang="en-GB" sz="2600" dirty="0" err="1"/>
              <a:t>Alkelabi</a:t>
            </a:r>
            <a:endParaRPr lang="en-GB" sz="2600" dirty="0"/>
          </a:p>
          <a:p>
            <a:pPr marL="0" indent="0" fontAlgn="b">
              <a:spcBef>
                <a:spcPts val="600"/>
              </a:spcBef>
              <a:buNone/>
            </a:pPr>
            <a:r>
              <a:rPr lang="en-GB" sz="2600" dirty="0" err="1"/>
              <a:t>Do'aa</a:t>
            </a:r>
            <a:r>
              <a:rPr lang="en-GB" sz="2600" dirty="0"/>
              <a:t> </a:t>
            </a:r>
            <a:r>
              <a:rPr lang="en-GB" sz="2600" dirty="0" err="1"/>
              <a:t>abdulfattah</a:t>
            </a:r>
            <a:r>
              <a:rPr lang="en-GB" sz="2600" dirty="0"/>
              <a:t> </a:t>
            </a:r>
          </a:p>
          <a:p>
            <a:pPr marL="0" indent="0" fontAlgn="t">
              <a:spcBef>
                <a:spcPts val="600"/>
              </a:spcBef>
              <a:buNone/>
            </a:pPr>
            <a:r>
              <a:rPr lang="en-GB" sz="2600" dirty="0" err="1"/>
              <a:t>Ghaida</a:t>
            </a:r>
            <a:r>
              <a:rPr lang="en-GB" sz="2600" dirty="0"/>
              <a:t> </a:t>
            </a:r>
            <a:r>
              <a:rPr lang="en-GB" sz="2600" dirty="0" err="1"/>
              <a:t>Alsaeed</a:t>
            </a:r>
          </a:p>
          <a:p>
            <a:pPr marL="0" indent="0" fontAlgn="t">
              <a:spcBef>
                <a:spcPts val="600"/>
              </a:spcBef>
              <a:buNone/>
            </a:pPr>
            <a:r>
              <a:rPr lang="en-GB" sz="2600" dirty="0"/>
              <a:t>Nada </a:t>
            </a:r>
            <a:r>
              <a:rPr lang="en-GB" sz="2600" dirty="0" err="1"/>
              <a:t>Aldakheel</a:t>
            </a:r>
            <a:endParaRPr lang="en-GB" sz="2600" dirty="0"/>
          </a:p>
          <a:p>
            <a:pPr marL="0" indent="0" fontAlgn="t">
              <a:spcBef>
                <a:spcPts val="600"/>
              </a:spcBef>
              <a:buNone/>
            </a:pPr>
            <a:r>
              <a:rPr lang="en-GB" sz="2600" dirty="0" err="1"/>
              <a:t>Nourah</a:t>
            </a:r>
            <a:r>
              <a:rPr lang="en-GB" sz="2600" dirty="0"/>
              <a:t> Al </a:t>
            </a:r>
            <a:r>
              <a:rPr lang="en-GB" sz="2600" dirty="0" err="1"/>
              <a:t>Hogail</a:t>
            </a:r>
            <a:endParaRPr lang="en-GB" sz="2600" dirty="0"/>
          </a:p>
          <a:p>
            <a:pPr marL="0" indent="0" fontAlgn="t">
              <a:spcBef>
                <a:spcPts val="600"/>
              </a:spcBef>
              <a:buNone/>
            </a:pPr>
            <a:r>
              <a:rPr lang="en-GB" sz="2600" dirty="0" err="1"/>
              <a:t>Nouf</a:t>
            </a:r>
            <a:r>
              <a:rPr lang="en-GB" sz="2600" dirty="0"/>
              <a:t> </a:t>
            </a:r>
            <a:r>
              <a:rPr lang="en-GB" sz="2600" dirty="0" err="1"/>
              <a:t>Aloqaili</a:t>
            </a:r>
            <a:endParaRPr lang="en-GB" sz="2600" dirty="0"/>
          </a:p>
          <a:p>
            <a:pPr marL="0" indent="0" fontAlgn="t">
              <a:spcBef>
                <a:spcPts val="600"/>
              </a:spcBef>
              <a:buNone/>
            </a:pPr>
            <a:r>
              <a:rPr lang="en-GB" sz="2600" dirty="0" err="1">
                <a:latin typeface="Calibri" panose="020F0502020204030204" pitchFamily="34" charset="0"/>
              </a:rPr>
              <a:t>Muneerah</a:t>
            </a:r>
            <a:r>
              <a:rPr lang="en-GB" sz="2600" dirty="0">
                <a:latin typeface="Calibri" panose="020F0502020204030204" pitchFamily="34" charset="0"/>
              </a:rPr>
              <a:t> </a:t>
            </a:r>
            <a:r>
              <a:rPr lang="en-GB" sz="2600" dirty="0" err="1">
                <a:latin typeface="Calibri" panose="020F0502020204030204" pitchFamily="34" charset="0"/>
              </a:rPr>
              <a:t>Alzayed</a:t>
            </a:r>
            <a:r>
              <a:rPr lang="en-GB" sz="2600" dirty="0">
                <a:latin typeface="Calibri" panose="020F0502020204030204" pitchFamily="34" charset="0"/>
              </a:rPr>
              <a:t> </a:t>
            </a:r>
          </a:p>
          <a:p>
            <a:pPr marL="0" indent="0" fontAlgn="t">
              <a:spcBef>
                <a:spcPts val="600"/>
              </a:spcBef>
              <a:buNone/>
            </a:pPr>
            <a:r>
              <a:rPr lang="en-GB" sz="2600" dirty="0">
                <a:latin typeface="Calibri" panose="020F0502020204030204" pitchFamily="34" charset="0"/>
              </a:rPr>
              <a:t>Sarah </a:t>
            </a:r>
            <a:r>
              <a:rPr lang="en-GB" sz="2600" dirty="0" err="1">
                <a:latin typeface="Calibri" panose="020F0502020204030204" pitchFamily="34" charset="0"/>
              </a:rPr>
              <a:t>Alshamrani</a:t>
            </a:r>
            <a:r>
              <a:rPr lang="en-GB" sz="2600" dirty="0">
                <a:latin typeface="Calibri" panose="020F0502020204030204" pitchFamily="34" charset="0"/>
              </a:rPr>
              <a:t> </a:t>
            </a:r>
            <a:r>
              <a:rPr lang="en-US" sz="2600" i="1" dirty="0">
                <a:latin typeface="Calibri" panose="020F0502020204030204" pitchFamily="34" charset="0"/>
              </a:rPr>
              <a:t> </a:t>
            </a:r>
          </a:p>
        </p:txBody>
      </p:sp>
    </p:spTree>
    <p:extLst>
      <p:ext uri="{BB962C8B-B14F-4D97-AF65-F5344CB8AC3E}">
        <p14:creationId xmlns:p14="http://schemas.microsoft.com/office/powerpoint/2010/main" val="200269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283067B-3A95-4271-9DAF-7B9E42FC14BE}"/>
              </a:ext>
            </a:extLst>
          </p:cNvPr>
          <p:cNvSpPr txBox="1"/>
          <p:nvPr/>
        </p:nvSpPr>
        <p:spPr>
          <a:xfrm>
            <a:off x="609102" y="1515675"/>
            <a:ext cx="6892558" cy="4539704"/>
          </a:xfrm>
          <a:prstGeom prst="rect">
            <a:avLst/>
          </a:prstGeom>
          <a:noFill/>
        </p:spPr>
        <p:txBody>
          <a:bodyPr wrap="square" rtlCol="1">
            <a:spAutoFit/>
          </a:bodyPr>
          <a:lstStyle/>
          <a:p>
            <a:pPr marL="342900" indent="-342900">
              <a:spcBef>
                <a:spcPts val="600"/>
              </a:spcBef>
              <a:buFont typeface="Courier New" charset="0"/>
              <a:buChar char="o"/>
            </a:pPr>
            <a:r>
              <a:rPr lang="en-US" sz="2200" dirty="0">
                <a:latin typeface="+mn-lt"/>
              </a:rPr>
              <a:t>The </a:t>
            </a:r>
            <a:r>
              <a:rPr lang="en-US" sz="2200" b="1" dirty="0">
                <a:latin typeface="+mn-lt"/>
              </a:rPr>
              <a:t>largest gland </a:t>
            </a:r>
            <a:r>
              <a:rPr lang="en-US" sz="2200" dirty="0">
                <a:latin typeface="+mn-lt"/>
              </a:rPr>
              <a:t>in the body.</a:t>
            </a:r>
          </a:p>
          <a:p>
            <a:pPr marL="342900" indent="-342900">
              <a:spcBef>
                <a:spcPts val="600"/>
              </a:spcBef>
              <a:buFont typeface="Courier New" charset="0"/>
              <a:buChar char="o"/>
            </a:pPr>
            <a:r>
              <a:rPr lang="en-US" sz="2200" dirty="0">
                <a:latin typeface="+mn-lt"/>
              </a:rPr>
              <a:t>Weighs approximately 1500 g (approximately 2.5% of adult body weight). </a:t>
            </a:r>
          </a:p>
          <a:p>
            <a:pPr marL="342900" indent="-342900">
              <a:spcBef>
                <a:spcPts val="600"/>
              </a:spcBef>
              <a:buFont typeface="Courier New" charset="0"/>
              <a:buChar char="o"/>
            </a:pPr>
            <a:r>
              <a:rPr lang="en-US" sz="2200" dirty="0">
                <a:latin typeface="+mn-lt"/>
              </a:rPr>
              <a:t>Lies mainly in the </a:t>
            </a:r>
            <a:r>
              <a:rPr lang="en-US" sz="2200" b="1" dirty="0">
                <a:latin typeface="+mn-lt"/>
              </a:rPr>
              <a:t>right hypochondrium </a:t>
            </a:r>
            <a:r>
              <a:rPr lang="en-US" sz="2200" dirty="0">
                <a:latin typeface="+mn-lt"/>
              </a:rPr>
              <a:t>and </a:t>
            </a:r>
            <a:r>
              <a:rPr lang="en-US" sz="2200" b="1" dirty="0">
                <a:latin typeface="+mn-lt"/>
              </a:rPr>
              <a:t>epigastrium</a:t>
            </a:r>
            <a:r>
              <a:rPr lang="en-US" sz="2200" dirty="0">
                <a:latin typeface="+mn-lt"/>
              </a:rPr>
              <a:t> and extends into the </a:t>
            </a:r>
            <a:r>
              <a:rPr lang="en-US" sz="2200" b="1" dirty="0">
                <a:latin typeface="+mn-lt"/>
              </a:rPr>
              <a:t>left hypochondrium</a:t>
            </a:r>
            <a:r>
              <a:rPr lang="en-US" sz="2200" dirty="0">
                <a:latin typeface="+mn-lt"/>
              </a:rPr>
              <a:t>. </a:t>
            </a:r>
          </a:p>
          <a:p>
            <a:pPr marL="342900" indent="-342900">
              <a:spcBef>
                <a:spcPts val="600"/>
              </a:spcBef>
              <a:buFont typeface="Courier New" charset="0"/>
              <a:buChar char="o"/>
            </a:pPr>
            <a:r>
              <a:rPr lang="en-US" sz="2200" dirty="0">
                <a:latin typeface="+mn-lt"/>
              </a:rPr>
              <a:t>Protected by the thoracic cage and diaphragm, its greater part lies deep to </a:t>
            </a:r>
            <a:r>
              <a:rPr lang="en-US" sz="2200" b="1" dirty="0">
                <a:latin typeface="+mn-lt"/>
              </a:rPr>
              <a:t>ribs 7-11</a:t>
            </a:r>
            <a:r>
              <a:rPr lang="en-US" sz="2200" dirty="0">
                <a:latin typeface="+mn-lt"/>
              </a:rPr>
              <a:t> on the right side and crosses the midline toward the left below the nipple.</a:t>
            </a:r>
          </a:p>
          <a:p>
            <a:pPr marL="342900" indent="-342900">
              <a:spcBef>
                <a:spcPts val="600"/>
              </a:spcBef>
              <a:buFont typeface="Courier New" charset="0"/>
              <a:buChar char="o"/>
            </a:pPr>
            <a:r>
              <a:rPr lang="en-US" sz="2200" dirty="0">
                <a:latin typeface="+mn-lt"/>
              </a:rPr>
              <a:t>Moves with the diaphragm and is located more inferiorly when on is erect </a:t>
            </a:r>
            <a:r>
              <a:rPr lang="en-US" sz="2200" dirty="0">
                <a:solidFill>
                  <a:schemeClr val="bg1">
                    <a:lumMod val="50000"/>
                  </a:schemeClr>
                </a:solidFill>
                <a:latin typeface="+mn-lt"/>
              </a:rPr>
              <a:t>(standing) </a:t>
            </a:r>
            <a:r>
              <a:rPr lang="en-US" sz="2200" dirty="0">
                <a:latin typeface="+mn-lt"/>
              </a:rPr>
              <a:t>because of gravity.</a:t>
            </a:r>
          </a:p>
          <a:p>
            <a:pPr marL="342900" indent="-342900">
              <a:spcBef>
                <a:spcPts val="600"/>
              </a:spcBef>
              <a:buFont typeface="Courier New" panose="02070309020205020404" pitchFamily="49" charset="0"/>
              <a:buChar char="o"/>
            </a:pPr>
            <a:endParaRPr lang="en-US" sz="2200" dirty="0">
              <a:solidFill>
                <a:schemeClr val="tx1"/>
              </a:solidFill>
              <a:latin typeface="+mn-lt"/>
            </a:endParaRPr>
          </a:p>
        </p:txBody>
      </p:sp>
      <p:sp>
        <p:nvSpPr>
          <p:cNvPr id="26" name="TextBox 25">
            <a:extLst>
              <a:ext uri="{FF2B5EF4-FFF2-40B4-BE49-F238E27FC236}">
                <a16:creationId xmlns:a16="http://schemas.microsoft.com/office/drawing/2014/main" id="{8A73489A-8666-442D-A93C-03CE07A9BBAF}"/>
              </a:ext>
            </a:extLst>
          </p:cNvPr>
          <p:cNvSpPr txBox="1"/>
          <p:nvPr/>
        </p:nvSpPr>
        <p:spPr>
          <a:xfrm>
            <a:off x="689758" y="727708"/>
            <a:ext cx="5837801" cy="646331"/>
          </a:xfrm>
          <a:prstGeom prst="rect">
            <a:avLst/>
          </a:prstGeom>
          <a:noFill/>
        </p:spPr>
        <p:txBody>
          <a:bodyPr wrap="square" rtlCol="0">
            <a:spAutoFit/>
          </a:bodyPr>
          <a:lstStyle/>
          <a:p>
            <a:r>
              <a:rPr lang="en-US" sz="3600" b="1" dirty="0">
                <a:latin typeface="+mj-lt"/>
              </a:rPr>
              <a:t>Liver</a:t>
            </a:r>
            <a:endParaRPr lang="en-GB" sz="3600" b="1" dirty="0">
              <a:latin typeface="+mj-lt"/>
            </a:endParaRPr>
          </a:p>
        </p:txBody>
      </p:sp>
      <p:pic>
        <p:nvPicPr>
          <p:cNvPr id="5" name="Picture 4"/>
          <p:cNvPicPr>
            <a:picLocks noChangeAspect="1"/>
          </p:cNvPicPr>
          <p:nvPr/>
        </p:nvPicPr>
        <p:blipFill>
          <a:blip r:embed="rId2"/>
          <a:stretch>
            <a:fillRect/>
          </a:stretch>
        </p:blipFill>
        <p:spPr>
          <a:xfrm>
            <a:off x="8136620" y="715437"/>
            <a:ext cx="3365622" cy="2700059"/>
          </a:xfrm>
          <a:prstGeom prst="rect">
            <a:avLst/>
          </a:prstGeom>
        </p:spPr>
      </p:pic>
      <p:cxnSp>
        <p:nvCxnSpPr>
          <p:cNvPr id="9" name="Straight Connector 8">
            <a:extLst>
              <a:ext uri="{FF2B5EF4-FFF2-40B4-BE49-F238E27FC236}">
                <a16:creationId xmlns:a16="http://schemas.microsoft.com/office/drawing/2014/main" id="{8024A51C-CCB5-4E73-9EE9-549A3434519C}"/>
              </a:ext>
            </a:extLst>
          </p:cNvPr>
          <p:cNvCxnSpPr/>
          <p:nvPr/>
        </p:nvCxnSpPr>
        <p:spPr>
          <a:xfrm>
            <a:off x="3081948" y="2998423"/>
            <a:ext cx="2412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024A51C-CCB5-4E73-9EE9-549A3434519C}"/>
              </a:ext>
            </a:extLst>
          </p:cNvPr>
          <p:cNvCxnSpPr/>
          <p:nvPr/>
        </p:nvCxnSpPr>
        <p:spPr>
          <a:xfrm flipV="1">
            <a:off x="4885539" y="3352929"/>
            <a:ext cx="2304000" cy="38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024A51C-CCB5-4E73-9EE9-549A3434519C}"/>
              </a:ext>
            </a:extLst>
          </p:cNvPr>
          <p:cNvCxnSpPr/>
          <p:nvPr/>
        </p:nvCxnSpPr>
        <p:spPr>
          <a:xfrm>
            <a:off x="1073936" y="3339792"/>
            <a:ext cx="136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2FA06A6-4ECA-4338-89E2-4E8B123711D9}"/>
              </a:ext>
            </a:extLst>
          </p:cNvPr>
          <p:cNvGrpSpPr/>
          <p:nvPr/>
        </p:nvGrpSpPr>
        <p:grpSpPr>
          <a:xfrm>
            <a:off x="7864909" y="3921645"/>
            <a:ext cx="3909044" cy="2675391"/>
            <a:chOff x="7905867" y="3812316"/>
            <a:chExt cx="3909044" cy="2675391"/>
          </a:xfrm>
        </p:grpSpPr>
        <p:pic>
          <p:nvPicPr>
            <p:cNvPr id="3" name="Picture 2"/>
            <p:cNvPicPr>
              <a:picLocks noChangeAspect="1"/>
            </p:cNvPicPr>
            <p:nvPr/>
          </p:nvPicPr>
          <p:blipFill>
            <a:blip r:embed="rId3"/>
            <a:stretch>
              <a:fillRect/>
            </a:stretch>
          </p:blipFill>
          <p:spPr>
            <a:xfrm>
              <a:off x="7905867" y="3812316"/>
              <a:ext cx="3909044" cy="2675391"/>
            </a:xfrm>
            <a:prstGeom prst="rect">
              <a:avLst/>
            </a:prstGeom>
          </p:spPr>
        </p:pic>
        <p:sp>
          <p:nvSpPr>
            <p:cNvPr id="28" name="Rectangle 27"/>
            <p:cNvSpPr/>
            <p:nvPr/>
          </p:nvSpPr>
          <p:spPr>
            <a:xfrm flipV="1">
              <a:off x="10609353" y="3812316"/>
              <a:ext cx="1205558" cy="493667"/>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flipV="1">
              <a:off x="9435869" y="3866869"/>
              <a:ext cx="925406" cy="254754"/>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flipV="1">
              <a:off x="8033178" y="3812316"/>
              <a:ext cx="1205558" cy="49366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399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C190EB-BB90-4FB6-94BC-5C98227ADF7D}"/>
              </a:ext>
            </a:extLst>
          </p:cNvPr>
          <p:cNvGrpSpPr/>
          <p:nvPr/>
        </p:nvGrpSpPr>
        <p:grpSpPr>
          <a:xfrm>
            <a:off x="7002946" y="1557767"/>
            <a:ext cx="1993737" cy="2245026"/>
            <a:chOff x="7491281" y="1688897"/>
            <a:chExt cx="1401065" cy="1680469"/>
          </a:xfrm>
        </p:grpSpPr>
        <p:pic>
          <p:nvPicPr>
            <p:cNvPr id="6146" name="Picture 2" descr="Image result for costal margins">
              <a:extLst>
                <a:ext uri="{FF2B5EF4-FFF2-40B4-BE49-F238E27FC236}">
                  <a16:creationId xmlns:a16="http://schemas.microsoft.com/office/drawing/2014/main" id="{9A97956C-1B8F-4853-BB5F-95B0F9E26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281" y="1688897"/>
              <a:ext cx="1401065" cy="16487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381D329-92C0-4BE1-A55A-0AABFCADDD11}"/>
                </a:ext>
              </a:extLst>
            </p:cNvPr>
            <p:cNvSpPr txBox="1"/>
            <p:nvPr/>
          </p:nvSpPr>
          <p:spPr>
            <a:xfrm>
              <a:off x="7674396" y="3061589"/>
              <a:ext cx="601447" cy="307777"/>
            </a:xfrm>
            <a:prstGeom prst="rect">
              <a:avLst/>
            </a:prstGeom>
            <a:noFill/>
          </p:spPr>
          <p:txBody>
            <a:bodyPr wrap="none" rtlCol="0">
              <a:spAutoFit/>
            </a:bodyPr>
            <a:lstStyle/>
            <a:p>
              <a:r>
                <a:rPr lang="en-GB" dirty="0">
                  <a:solidFill>
                    <a:schemeClr val="bg1">
                      <a:lumMod val="50000"/>
                    </a:schemeClr>
                  </a:solidFill>
                  <a:latin typeface="+mn-lt"/>
                </a:rPr>
                <a:t>Extra </a:t>
              </a:r>
            </a:p>
          </p:txBody>
        </p:sp>
        <p:sp>
          <p:nvSpPr>
            <p:cNvPr id="12" name="Rectangle 11">
              <a:extLst>
                <a:ext uri="{FF2B5EF4-FFF2-40B4-BE49-F238E27FC236}">
                  <a16:creationId xmlns:a16="http://schemas.microsoft.com/office/drawing/2014/main" id="{DA285C36-73E6-4C6D-A4ED-C9931968A26C}"/>
                </a:ext>
              </a:extLst>
            </p:cNvPr>
            <p:cNvSpPr/>
            <p:nvPr/>
          </p:nvSpPr>
          <p:spPr>
            <a:xfrm flipV="1">
              <a:off x="8275843" y="3241800"/>
              <a:ext cx="460653" cy="12756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مربع نص 14">
            <a:extLst>
              <a:ext uri="{FF2B5EF4-FFF2-40B4-BE49-F238E27FC236}">
                <a16:creationId xmlns:a16="http://schemas.microsoft.com/office/drawing/2014/main" id="{0D9F1896-4047-42E8-9EB0-6806F010F81F}"/>
              </a:ext>
            </a:extLst>
          </p:cNvPr>
          <p:cNvSpPr txBox="1"/>
          <p:nvPr/>
        </p:nvSpPr>
        <p:spPr>
          <a:xfrm>
            <a:off x="754253" y="1756707"/>
            <a:ext cx="5979761" cy="1938992"/>
          </a:xfrm>
          <a:prstGeom prst="rect">
            <a:avLst/>
          </a:prstGeom>
          <a:noFill/>
          <a:ln w="28575">
            <a:solidFill>
              <a:schemeClr val="accent3">
                <a:lumMod val="60000"/>
                <a:lumOff val="40000"/>
              </a:schemeClr>
            </a:solidFill>
          </a:ln>
        </p:spPr>
        <p:txBody>
          <a:bodyPr wrap="square" rtlCol="1">
            <a:spAutoFit/>
          </a:bodyPr>
          <a:lstStyle/>
          <a:p>
            <a:pPr marL="88900"/>
            <a:r>
              <a:rPr lang="en-US" sz="2000" b="1" dirty="0">
                <a:latin typeface="+mn-lt"/>
              </a:rPr>
              <a:t>Anterior: </a:t>
            </a:r>
          </a:p>
          <a:p>
            <a:pPr marL="431800" indent="-342900">
              <a:buFont typeface="Courier New" charset="0"/>
              <a:buChar char="o"/>
            </a:pPr>
            <a:r>
              <a:rPr lang="en-US" sz="2000" dirty="0">
                <a:latin typeface="+mn-lt"/>
              </a:rPr>
              <a:t>Diaphragm      </a:t>
            </a:r>
          </a:p>
          <a:p>
            <a:pPr marL="431800" indent="-342900">
              <a:buFont typeface="Courier New" charset="0"/>
              <a:buChar char="o"/>
            </a:pPr>
            <a:r>
              <a:rPr lang="en-US" sz="2000" dirty="0">
                <a:latin typeface="+mn-lt"/>
              </a:rPr>
              <a:t>Right &amp; left pleura and lower margins of both lungs </a:t>
            </a:r>
          </a:p>
          <a:p>
            <a:pPr marL="431800" indent="-342900">
              <a:buFont typeface="Courier New" charset="0"/>
              <a:buChar char="o"/>
            </a:pPr>
            <a:r>
              <a:rPr lang="en-US" sz="2000" dirty="0">
                <a:latin typeface="+mn-lt"/>
              </a:rPr>
              <a:t>Right and left costal margins </a:t>
            </a:r>
          </a:p>
          <a:p>
            <a:pPr marL="431800" indent="-342900">
              <a:buFont typeface="Courier New" charset="0"/>
              <a:buChar char="o"/>
            </a:pPr>
            <a:r>
              <a:rPr lang="en-US" sz="2000" dirty="0">
                <a:latin typeface="+mn-lt"/>
              </a:rPr>
              <a:t>Xiphoid process </a:t>
            </a:r>
          </a:p>
          <a:p>
            <a:pPr marL="431800" indent="-342900">
              <a:buFont typeface="Courier New" charset="0"/>
              <a:buChar char="o"/>
            </a:pPr>
            <a:r>
              <a:rPr lang="en-US" sz="2000" dirty="0">
                <a:latin typeface="+mn-lt"/>
              </a:rPr>
              <a:t>Anterior abdominal wall in the subcostal angle</a:t>
            </a:r>
          </a:p>
        </p:txBody>
      </p:sp>
      <p:pic>
        <p:nvPicPr>
          <p:cNvPr id="8" name="Picture 7"/>
          <p:cNvPicPr>
            <a:picLocks noChangeAspect="1"/>
          </p:cNvPicPr>
          <p:nvPr/>
        </p:nvPicPr>
        <p:blipFill>
          <a:blip r:embed="rId3"/>
          <a:stretch>
            <a:fillRect/>
          </a:stretch>
        </p:blipFill>
        <p:spPr>
          <a:xfrm>
            <a:off x="6845989" y="4178650"/>
            <a:ext cx="2425845" cy="2304019"/>
          </a:xfrm>
          <a:prstGeom prst="rect">
            <a:avLst/>
          </a:prstGeom>
        </p:spPr>
      </p:pic>
      <p:sp>
        <p:nvSpPr>
          <p:cNvPr id="9" name="Rectangle 8"/>
          <p:cNvSpPr txBox="1"/>
          <p:nvPr/>
        </p:nvSpPr>
        <p:spPr>
          <a:xfrm>
            <a:off x="754253" y="3949098"/>
            <a:ext cx="5979761" cy="2246769"/>
          </a:xfrm>
          <a:prstGeom prst="rect">
            <a:avLst/>
          </a:prstGeom>
          <a:ln w="28575">
            <a:solidFill>
              <a:schemeClr val="accent2">
                <a:lumMod val="60000"/>
                <a:lumOff val="40000"/>
              </a:schemeClr>
            </a:solidFill>
          </a:ln>
        </p:spPr>
        <p:txBody>
          <a:bodyPr wrap="square">
            <a:spAutoFit/>
          </a:bodyPr>
          <a:lstStyle/>
          <a:p>
            <a:pPr marL="88900"/>
            <a:r>
              <a:rPr lang="en-US" sz="2000" b="1" dirty="0">
                <a:latin typeface="+mn-lt"/>
              </a:rPr>
              <a:t>Posterior: </a:t>
            </a:r>
          </a:p>
          <a:p>
            <a:pPr marL="431800" indent="-342900">
              <a:buFont typeface="Courier New" charset="0"/>
              <a:buChar char="o"/>
            </a:pPr>
            <a:r>
              <a:rPr lang="en-US" sz="2000" dirty="0">
                <a:latin typeface="+mn-lt"/>
              </a:rPr>
              <a:t>Diaphragm</a:t>
            </a:r>
          </a:p>
          <a:p>
            <a:pPr marL="431800" indent="-342900">
              <a:buFont typeface="Courier New" charset="0"/>
              <a:buChar char="o"/>
            </a:pPr>
            <a:r>
              <a:rPr lang="en-US" sz="2000" dirty="0">
                <a:latin typeface="+mn-lt"/>
              </a:rPr>
              <a:t>Inferior vena cava</a:t>
            </a:r>
          </a:p>
          <a:p>
            <a:pPr marL="431800" indent="-342900">
              <a:buFont typeface="Courier New" charset="0"/>
              <a:buChar char="o"/>
            </a:pPr>
            <a:r>
              <a:rPr lang="en-US" sz="2000" dirty="0">
                <a:latin typeface="+mn-lt"/>
              </a:rPr>
              <a:t>Right kidney </a:t>
            </a:r>
            <a:r>
              <a:rPr lang="en-US" sz="2000" dirty="0">
                <a:solidFill>
                  <a:srgbClr val="92D050"/>
                </a:solidFill>
                <a:latin typeface="+mn-lt"/>
              </a:rPr>
              <a:t>and right suprarenal gland</a:t>
            </a:r>
          </a:p>
          <a:p>
            <a:pPr marL="431800" indent="-342900">
              <a:buFont typeface="Courier New" charset="0"/>
              <a:buChar char="o"/>
            </a:pPr>
            <a:r>
              <a:rPr lang="en-US" sz="2000" dirty="0">
                <a:latin typeface="+mn-lt"/>
              </a:rPr>
              <a:t>Hepatic flexure of the colon</a:t>
            </a:r>
          </a:p>
          <a:p>
            <a:pPr marL="431800" indent="-342900">
              <a:buFont typeface="Courier New" charset="0"/>
              <a:buChar char="o"/>
            </a:pPr>
            <a:r>
              <a:rPr lang="en-US" sz="2000" dirty="0">
                <a:latin typeface="+mn-lt"/>
              </a:rPr>
              <a:t>Duodenum </a:t>
            </a:r>
            <a:r>
              <a:rPr lang="en-US" sz="1800" dirty="0">
                <a:solidFill>
                  <a:srgbClr val="92D050"/>
                </a:solidFill>
                <a:latin typeface="+mn-lt"/>
              </a:rPr>
              <a:t>(beginning)</a:t>
            </a:r>
            <a:r>
              <a:rPr lang="en-US" sz="2000" dirty="0">
                <a:latin typeface="+mn-lt"/>
              </a:rPr>
              <a:t>, gallbladder, esophagus and fundus of the stomach</a:t>
            </a:r>
            <a:endParaRPr lang="ar-SA" sz="2000" dirty="0">
              <a:latin typeface="+mn-lt"/>
            </a:endParaRPr>
          </a:p>
        </p:txBody>
      </p:sp>
      <p:grpSp>
        <p:nvGrpSpPr>
          <p:cNvPr id="7" name="Group 6">
            <a:extLst>
              <a:ext uri="{FF2B5EF4-FFF2-40B4-BE49-F238E27FC236}">
                <a16:creationId xmlns:a16="http://schemas.microsoft.com/office/drawing/2014/main" id="{2783832C-894D-4AF4-928D-6863D4C1DEF2}"/>
              </a:ext>
            </a:extLst>
          </p:cNvPr>
          <p:cNvGrpSpPr/>
          <p:nvPr/>
        </p:nvGrpSpPr>
        <p:grpSpPr>
          <a:xfrm>
            <a:off x="6681358" y="840774"/>
            <a:ext cx="682625" cy="734036"/>
            <a:chOff x="6597319" y="353560"/>
            <a:chExt cx="682625" cy="734036"/>
          </a:xfrm>
        </p:grpSpPr>
        <p:pic>
          <p:nvPicPr>
            <p:cNvPr id="10" name="Picture 9" descr="Image result for youtube">
              <a:hlinkClick r:id="rId4"/>
              <a:extLst>
                <a:ext uri="{FF2B5EF4-FFF2-40B4-BE49-F238E27FC236}">
                  <a16:creationId xmlns:a16="http://schemas.microsoft.com/office/drawing/2014/main" id="{AB4C47B0-001A-4D16-9A43-749EC488A6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7319" y="353560"/>
              <a:ext cx="682625" cy="4806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1">
              <a:extLst>
                <a:ext uri="{FF2B5EF4-FFF2-40B4-BE49-F238E27FC236}">
                  <a16:creationId xmlns:a16="http://schemas.microsoft.com/office/drawing/2014/main" id="{C6BAB49F-FB7D-4E84-8FA5-0D4F26A16D0D}"/>
                </a:ext>
              </a:extLst>
            </p:cNvPr>
            <p:cNvSpPr txBox="1"/>
            <p:nvPr/>
          </p:nvSpPr>
          <p:spPr>
            <a:xfrm>
              <a:off x="6649975" y="779819"/>
              <a:ext cx="598241" cy="30777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dirty="0">
                  <a:solidFill>
                    <a:schemeClr val="accent6">
                      <a:lumMod val="75000"/>
                    </a:schemeClr>
                  </a:solidFill>
                  <a:latin typeface="+mn-lt"/>
                </a:rPr>
                <a:t>10:07</a:t>
              </a:r>
              <a:endParaRPr lang="en-GB" dirty="0">
                <a:solidFill>
                  <a:schemeClr val="accent6">
                    <a:lumMod val="75000"/>
                  </a:schemeClr>
                </a:solidFill>
                <a:latin typeface="+mn-lt"/>
              </a:endParaRPr>
            </a:p>
          </p:txBody>
        </p:sp>
      </p:grpSp>
      <p:sp>
        <p:nvSpPr>
          <p:cNvPr id="15" name="TextBox 14">
            <a:extLst>
              <a:ext uri="{FF2B5EF4-FFF2-40B4-BE49-F238E27FC236}">
                <a16:creationId xmlns:a16="http://schemas.microsoft.com/office/drawing/2014/main" id="{58224CF8-DB57-41D7-9876-31A4495610E3}"/>
              </a:ext>
            </a:extLst>
          </p:cNvPr>
          <p:cNvSpPr txBox="1"/>
          <p:nvPr/>
        </p:nvSpPr>
        <p:spPr>
          <a:xfrm>
            <a:off x="754253" y="436037"/>
            <a:ext cx="5837801" cy="1138773"/>
          </a:xfrm>
          <a:prstGeom prst="rect">
            <a:avLst/>
          </a:prstGeom>
          <a:noFill/>
        </p:spPr>
        <p:txBody>
          <a:bodyPr wrap="square" rtlCol="0">
            <a:spAutoFit/>
          </a:bodyPr>
          <a:lstStyle/>
          <a:p>
            <a:r>
              <a:rPr lang="en-US" sz="3600" dirty="0">
                <a:latin typeface="+mj-lt"/>
              </a:rPr>
              <a:t>Liver</a:t>
            </a:r>
            <a:endParaRPr lang="en-US" sz="3200" dirty="0">
              <a:latin typeface="+mj-lt"/>
            </a:endParaRPr>
          </a:p>
          <a:p>
            <a:r>
              <a:rPr lang="en-US" sz="3200" b="1" dirty="0">
                <a:latin typeface="+mj-lt"/>
              </a:rPr>
              <a:t>Relations</a:t>
            </a:r>
            <a:endParaRPr lang="en-GB" sz="3200" b="1" dirty="0">
              <a:latin typeface="+mj-lt"/>
            </a:endParaRPr>
          </a:p>
        </p:txBody>
      </p:sp>
      <p:cxnSp>
        <p:nvCxnSpPr>
          <p:cNvPr id="13" name="Straight Connector 12">
            <a:extLst>
              <a:ext uri="{FF2B5EF4-FFF2-40B4-BE49-F238E27FC236}">
                <a16:creationId xmlns:a16="http://schemas.microsoft.com/office/drawing/2014/main" id="{6D60C74B-A9EE-4BBD-A664-6A3D026F677F}"/>
              </a:ext>
            </a:extLst>
          </p:cNvPr>
          <p:cNvCxnSpPr/>
          <p:nvPr/>
        </p:nvCxnSpPr>
        <p:spPr>
          <a:xfrm>
            <a:off x="2713892" y="2972380"/>
            <a:ext cx="151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5F109C5-0F3E-4854-BA09-98302F954CD6}"/>
              </a:ext>
            </a:extLst>
          </p:cNvPr>
          <p:cNvCxnSpPr/>
          <p:nvPr/>
        </p:nvCxnSpPr>
        <p:spPr>
          <a:xfrm>
            <a:off x="1272718" y="2366406"/>
            <a:ext cx="115200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58E1765-8853-4378-87F5-7E0391FF6B47}"/>
              </a:ext>
            </a:extLst>
          </p:cNvPr>
          <p:cNvCxnSpPr/>
          <p:nvPr/>
        </p:nvCxnSpPr>
        <p:spPr>
          <a:xfrm>
            <a:off x="1282658" y="4562639"/>
            <a:ext cx="115200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FA4C2EC-55A6-4899-924A-97A9414F02B3}"/>
              </a:ext>
            </a:extLst>
          </p:cNvPr>
          <p:cNvGrpSpPr/>
          <p:nvPr/>
        </p:nvGrpSpPr>
        <p:grpSpPr>
          <a:xfrm>
            <a:off x="9105060" y="905839"/>
            <a:ext cx="2893887" cy="2920505"/>
            <a:chOff x="3143796" y="-1254747"/>
            <a:chExt cx="2893887" cy="2920505"/>
          </a:xfrm>
        </p:grpSpPr>
        <p:pic>
          <p:nvPicPr>
            <p:cNvPr id="6148" name="Picture 4" descr="Image result for diaphragm and liver">
              <a:extLst>
                <a:ext uri="{FF2B5EF4-FFF2-40B4-BE49-F238E27FC236}">
                  <a16:creationId xmlns:a16="http://schemas.microsoft.com/office/drawing/2014/main" id="{BAE62694-4F5A-4753-A2FF-C3F5A021A39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3446"/>
            <a:stretch/>
          </p:blipFill>
          <p:spPr bwMode="auto">
            <a:xfrm>
              <a:off x="3310570" y="-1254747"/>
              <a:ext cx="2726083" cy="292050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AA663649-CA83-40D4-AA4E-E67AAAC35B9F}"/>
                </a:ext>
              </a:extLst>
            </p:cNvPr>
            <p:cNvCxnSpPr>
              <a:cxnSpLocks/>
            </p:cNvCxnSpPr>
            <p:nvPr/>
          </p:nvCxnSpPr>
          <p:spPr>
            <a:xfrm>
              <a:off x="3143796" y="630537"/>
              <a:ext cx="906153" cy="0"/>
            </a:xfrm>
            <a:prstGeom prst="straightConnector1">
              <a:avLst/>
            </a:prstGeom>
            <a:ln w="57150">
              <a:solidFill>
                <a:srgbClr val="FF66C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A149C75-B71E-4918-9D46-06CCC31BDEB1}"/>
                </a:ext>
              </a:extLst>
            </p:cNvPr>
            <p:cNvCxnSpPr>
              <a:cxnSpLocks/>
            </p:cNvCxnSpPr>
            <p:nvPr/>
          </p:nvCxnSpPr>
          <p:spPr>
            <a:xfrm>
              <a:off x="3392274" y="205505"/>
              <a:ext cx="833618" cy="12469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F6BC117-CCC7-4C4E-9C31-BB44CD34BBC7}"/>
                </a:ext>
              </a:extLst>
            </p:cNvPr>
            <p:cNvSpPr txBox="1"/>
            <p:nvPr/>
          </p:nvSpPr>
          <p:spPr>
            <a:xfrm>
              <a:off x="5382167" y="-346181"/>
              <a:ext cx="655516" cy="307777"/>
            </a:xfrm>
            <a:prstGeom prst="rect">
              <a:avLst/>
            </a:prstGeom>
            <a:noFill/>
          </p:spPr>
          <p:txBody>
            <a:bodyPr wrap="square" rtlCol="0">
              <a:spAutoFit/>
            </a:bodyPr>
            <a:lstStyle/>
            <a:p>
              <a:r>
                <a:rPr lang="en-GB" dirty="0">
                  <a:solidFill>
                    <a:schemeClr val="bg1">
                      <a:lumMod val="50000"/>
                    </a:schemeClr>
                  </a:solidFill>
                  <a:latin typeface="+mn-lt"/>
                </a:rPr>
                <a:t>Extra </a:t>
              </a:r>
            </a:p>
          </p:txBody>
        </p:sp>
      </p:grpSp>
      <p:cxnSp>
        <p:nvCxnSpPr>
          <p:cNvPr id="25" name="Straight Connector 24">
            <a:extLst>
              <a:ext uri="{FF2B5EF4-FFF2-40B4-BE49-F238E27FC236}">
                <a16:creationId xmlns:a16="http://schemas.microsoft.com/office/drawing/2014/main" id="{A244B9A8-08EE-4E56-92E9-C1381F24B215}"/>
              </a:ext>
            </a:extLst>
          </p:cNvPr>
          <p:cNvCxnSpPr/>
          <p:nvPr/>
        </p:nvCxnSpPr>
        <p:spPr>
          <a:xfrm>
            <a:off x="6017050" y="2670341"/>
            <a:ext cx="540000" cy="0"/>
          </a:xfrm>
          <a:prstGeom prst="line">
            <a:avLst/>
          </a:prstGeom>
          <a:ln w="28575">
            <a:solidFill>
              <a:srgbClr val="FFF3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7234435-4D17-406E-B278-827CDFE79905}"/>
              </a:ext>
            </a:extLst>
          </p:cNvPr>
          <p:cNvCxnSpPr/>
          <p:nvPr/>
        </p:nvCxnSpPr>
        <p:spPr>
          <a:xfrm>
            <a:off x="1285418" y="4870514"/>
            <a:ext cx="1836000" cy="0"/>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4D68D73-B59A-4290-B073-ADD265926C01}"/>
              </a:ext>
            </a:extLst>
          </p:cNvPr>
          <p:cNvGrpSpPr/>
          <p:nvPr/>
        </p:nvGrpSpPr>
        <p:grpSpPr>
          <a:xfrm>
            <a:off x="9408290" y="4011361"/>
            <a:ext cx="2726083" cy="2405017"/>
            <a:chOff x="7674396" y="3848100"/>
            <a:chExt cx="4230544" cy="2405017"/>
          </a:xfrm>
        </p:grpSpPr>
        <p:pic>
          <p:nvPicPr>
            <p:cNvPr id="6" name="Picture 5"/>
            <p:cNvPicPr>
              <a:picLocks noChangeAspect="1"/>
            </p:cNvPicPr>
            <p:nvPr/>
          </p:nvPicPr>
          <p:blipFill>
            <a:blip r:embed="rId7"/>
            <a:stretch>
              <a:fillRect/>
            </a:stretch>
          </p:blipFill>
          <p:spPr>
            <a:xfrm>
              <a:off x="7674396" y="3949098"/>
              <a:ext cx="4230544" cy="2304019"/>
            </a:xfrm>
            <a:prstGeom prst="rect">
              <a:avLst/>
            </a:prstGeom>
          </p:spPr>
        </p:pic>
        <p:cxnSp>
          <p:nvCxnSpPr>
            <p:cNvPr id="21" name="Straight Arrow Connector 20">
              <a:extLst>
                <a:ext uri="{FF2B5EF4-FFF2-40B4-BE49-F238E27FC236}">
                  <a16:creationId xmlns:a16="http://schemas.microsoft.com/office/drawing/2014/main" id="{6A86B8C1-4DE5-4BFE-9280-C5F762611B71}"/>
                </a:ext>
              </a:extLst>
            </p:cNvPr>
            <p:cNvCxnSpPr/>
            <p:nvPr/>
          </p:nvCxnSpPr>
          <p:spPr>
            <a:xfrm>
              <a:off x="8147737" y="4754168"/>
              <a:ext cx="906153" cy="0"/>
            </a:xfrm>
            <a:prstGeom prst="straightConnector1">
              <a:avLst/>
            </a:prstGeom>
            <a:ln w="57150">
              <a:solidFill>
                <a:srgbClr val="FF66CC"/>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85A4FFA-D07F-484A-A90E-9D75DB6CB630}"/>
                </a:ext>
              </a:extLst>
            </p:cNvPr>
            <p:cNvCxnSpPr>
              <a:cxnSpLocks/>
            </p:cNvCxnSpPr>
            <p:nvPr/>
          </p:nvCxnSpPr>
          <p:spPr>
            <a:xfrm flipH="1">
              <a:off x="9644372" y="3848100"/>
              <a:ext cx="668029" cy="714539"/>
            </a:xfrm>
            <a:prstGeom prst="straightConnector1">
              <a:avLst/>
            </a:prstGeom>
            <a:ln w="57150">
              <a:solidFill>
                <a:srgbClr val="990099"/>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6E67C43-5EC0-4BD2-B115-3A4580DAC69F}"/>
                </a:ext>
              </a:extLst>
            </p:cNvPr>
            <p:cNvCxnSpPr>
              <a:cxnSpLocks/>
            </p:cNvCxnSpPr>
            <p:nvPr/>
          </p:nvCxnSpPr>
          <p:spPr>
            <a:xfrm>
              <a:off x="8343900" y="5376468"/>
              <a:ext cx="468690"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7217ECD-ACC4-4613-BC0A-753545CF739C}"/>
                </a:ext>
              </a:extLst>
            </p:cNvPr>
            <p:cNvCxnSpPr>
              <a:cxnSpLocks/>
            </p:cNvCxnSpPr>
            <p:nvPr/>
          </p:nvCxnSpPr>
          <p:spPr>
            <a:xfrm flipH="1">
              <a:off x="10381531" y="4157894"/>
              <a:ext cx="1080700" cy="113262"/>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83E6F0DC-4EBF-48CA-855C-C4D2F5DC4693}"/>
              </a:ext>
            </a:extLst>
          </p:cNvPr>
          <p:cNvCxnSpPr/>
          <p:nvPr/>
        </p:nvCxnSpPr>
        <p:spPr>
          <a:xfrm>
            <a:off x="1285418" y="5480114"/>
            <a:ext cx="158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7B4EAF5-B383-4962-86F0-D50A523D87EA}"/>
              </a:ext>
            </a:extLst>
          </p:cNvPr>
          <p:cNvCxnSpPr/>
          <p:nvPr/>
        </p:nvCxnSpPr>
        <p:spPr>
          <a:xfrm>
            <a:off x="1269958" y="3283881"/>
            <a:ext cx="165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49C4159-508E-4247-BC9B-7C918C9FE594}"/>
              </a:ext>
            </a:extLst>
          </p:cNvPr>
          <p:cNvCxnSpPr>
            <a:cxnSpLocks/>
          </p:cNvCxnSpPr>
          <p:nvPr/>
        </p:nvCxnSpPr>
        <p:spPr>
          <a:xfrm flipV="1">
            <a:off x="7804150" y="2755900"/>
            <a:ext cx="342900" cy="78105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374E3D-0FB0-4453-BDE2-50EB75FD992F}"/>
              </a:ext>
            </a:extLst>
          </p:cNvPr>
          <p:cNvCxnSpPr/>
          <p:nvPr/>
        </p:nvCxnSpPr>
        <p:spPr>
          <a:xfrm>
            <a:off x="1273701" y="6083431"/>
            <a:ext cx="2340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62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DD53756-1612-4F94-862C-C5CD246447AD}"/>
              </a:ext>
            </a:extLst>
          </p:cNvPr>
          <p:cNvSpPr txBox="1"/>
          <p:nvPr/>
        </p:nvSpPr>
        <p:spPr>
          <a:xfrm>
            <a:off x="703180" y="365195"/>
            <a:ext cx="9740900" cy="1138773"/>
          </a:xfrm>
          <a:prstGeom prst="rect">
            <a:avLst/>
          </a:prstGeom>
          <a:noFill/>
        </p:spPr>
        <p:txBody>
          <a:bodyPr wrap="square" rtlCol="0">
            <a:spAutoFit/>
          </a:bodyPr>
          <a:lstStyle/>
          <a:p>
            <a:r>
              <a:rPr lang="en-US" sz="3600" dirty="0">
                <a:latin typeface="+mj-lt"/>
              </a:rPr>
              <a:t>Liver</a:t>
            </a:r>
            <a:endParaRPr lang="en-GB" sz="3600" dirty="0">
              <a:latin typeface="+mj-lt"/>
            </a:endParaRPr>
          </a:p>
          <a:p>
            <a:pPr lvl="0"/>
            <a:r>
              <a:rPr lang="en-US" sz="3200" b="1" dirty="0">
                <a:latin typeface="Calibri Light" panose="020F0302020204030204"/>
              </a:rPr>
              <a:t>Peritoneal Reflection</a:t>
            </a:r>
            <a:endParaRPr lang="ar-SA" sz="3200" b="1" dirty="0">
              <a:latin typeface="Calibri Light" panose="020F0302020204030204"/>
            </a:endParaRPr>
          </a:p>
        </p:txBody>
      </p:sp>
      <p:sp>
        <p:nvSpPr>
          <p:cNvPr id="3" name="Rectangle 2"/>
          <p:cNvSpPr txBox="1"/>
          <p:nvPr/>
        </p:nvSpPr>
        <p:spPr>
          <a:xfrm>
            <a:off x="703180" y="1598043"/>
            <a:ext cx="6561219" cy="4632037"/>
          </a:xfrm>
          <a:prstGeom prst="rect">
            <a:avLst/>
          </a:prstGeom>
        </p:spPr>
        <p:txBody>
          <a:bodyPr wrap="square">
            <a:spAutoFit/>
          </a:bodyPr>
          <a:lstStyle/>
          <a:p>
            <a:pPr marL="342900" indent="-342900">
              <a:spcBef>
                <a:spcPts val="600"/>
              </a:spcBef>
              <a:buFont typeface="Courier New" charset="0"/>
              <a:buChar char="o"/>
            </a:pPr>
            <a:r>
              <a:rPr lang="en-US" sz="2000" dirty="0">
                <a:solidFill>
                  <a:schemeClr val="tx1"/>
                </a:solidFill>
                <a:latin typeface="Calibri" charset="0"/>
              </a:rPr>
              <a:t>The liver is completely surrounded by a fibrous capsule and completely covered by  peritoneum (</a:t>
            </a:r>
            <a:r>
              <a:rPr lang="en-US" sz="2000" u="sng" dirty="0">
                <a:solidFill>
                  <a:schemeClr val="tx1"/>
                </a:solidFill>
                <a:latin typeface="Calibri" charset="0"/>
              </a:rPr>
              <a:t>except the bare areas</a:t>
            </a:r>
            <a:r>
              <a:rPr lang="en-US" sz="2000" dirty="0">
                <a:solidFill>
                  <a:schemeClr val="tx1"/>
                </a:solidFill>
                <a:latin typeface="Calibri" charset="0"/>
              </a:rPr>
              <a:t>). </a:t>
            </a:r>
          </a:p>
          <a:p>
            <a:pPr marL="342900" indent="-342900">
              <a:spcBef>
                <a:spcPts val="600"/>
              </a:spcBef>
              <a:buFont typeface="Courier New" charset="0"/>
              <a:buChar char="o"/>
            </a:pPr>
            <a:r>
              <a:rPr lang="en-US" sz="2000" dirty="0">
                <a:solidFill>
                  <a:srgbClr val="C00000"/>
                </a:solidFill>
                <a:latin typeface="Calibri" charset="0"/>
              </a:rPr>
              <a:t>The </a:t>
            </a:r>
            <a:r>
              <a:rPr lang="en-US" sz="2000" b="1" dirty="0">
                <a:solidFill>
                  <a:srgbClr val="C00000"/>
                </a:solidFill>
                <a:latin typeface="Calibri" charset="0"/>
              </a:rPr>
              <a:t>bare area</a:t>
            </a:r>
            <a:r>
              <a:rPr lang="en-US" sz="2000" dirty="0">
                <a:solidFill>
                  <a:srgbClr val="C00000"/>
                </a:solidFill>
                <a:latin typeface="Calibri" charset="0"/>
              </a:rPr>
              <a:t> of the liver is a triangular area on the posterior (diaphragmatic) surface of right lobe where there is no intervening peritoneum between the liver and the diaphragm.</a:t>
            </a:r>
          </a:p>
          <a:p>
            <a:pPr marL="342900" indent="-342900">
              <a:spcBef>
                <a:spcPts val="600"/>
              </a:spcBef>
              <a:buFont typeface="Courier New" charset="0"/>
              <a:buChar char="o"/>
            </a:pPr>
            <a:r>
              <a:rPr lang="en-US" sz="2000" dirty="0">
                <a:solidFill>
                  <a:schemeClr val="tx1"/>
                </a:solidFill>
                <a:latin typeface="Calibri" charset="0"/>
              </a:rPr>
              <a:t>Boundaries of Bare area: </a:t>
            </a:r>
          </a:p>
          <a:p>
            <a:pPr lvl="5">
              <a:spcBef>
                <a:spcPts val="600"/>
              </a:spcBef>
            </a:pPr>
            <a:r>
              <a:rPr lang="en-US" sz="2000" dirty="0">
                <a:solidFill>
                  <a:schemeClr val="tx1"/>
                </a:solidFill>
                <a:latin typeface="Calibri" charset="0"/>
              </a:rPr>
              <a:t>         - </a:t>
            </a:r>
            <a:r>
              <a:rPr lang="en-US" sz="2000" i="1" dirty="0">
                <a:solidFill>
                  <a:schemeClr val="tx1"/>
                </a:solidFill>
                <a:latin typeface="Calibri" charset="0"/>
              </a:rPr>
              <a:t>Anterior</a:t>
            </a:r>
            <a:r>
              <a:rPr lang="en-US" sz="2000" dirty="0">
                <a:solidFill>
                  <a:schemeClr val="tx1"/>
                </a:solidFill>
                <a:latin typeface="Calibri" charset="0"/>
              </a:rPr>
              <a:t>:  superior </a:t>
            </a:r>
            <a:r>
              <a:rPr lang="en-US" dirty="0">
                <a:solidFill>
                  <a:srgbClr val="92D050"/>
                </a:solidFill>
                <a:latin typeface="Calibri" charset="0"/>
              </a:rPr>
              <a:t>(anterior) </a:t>
            </a:r>
            <a:r>
              <a:rPr lang="en-US" sz="2000" dirty="0">
                <a:solidFill>
                  <a:schemeClr val="tx1"/>
                </a:solidFill>
                <a:latin typeface="Calibri" charset="0"/>
              </a:rPr>
              <a:t>layer of  </a:t>
            </a:r>
            <a:r>
              <a:rPr lang="en-US" sz="2000" b="1" dirty="0">
                <a:solidFill>
                  <a:schemeClr val="tx1"/>
                </a:solidFill>
                <a:latin typeface="Calibri" charset="0"/>
              </a:rPr>
              <a:t>coronary</a:t>
            </a:r>
            <a:r>
              <a:rPr lang="en-US" sz="2000" dirty="0">
                <a:solidFill>
                  <a:schemeClr val="tx1"/>
                </a:solidFill>
                <a:latin typeface="Calibri" charset="0"/>
              </a:rPr>
              <a:t> ligament.</a:t>
            </a:r>
          </a:p>
          <a:p>
            <a:pPr lvl="5">
              <a:spcBef>
                <a:spcPts val="600"/>
              </a:spcBef>
            </a:pPr>
            <a:r>
              <a:rPr lang="en-US" sz="2000" dirty="0">
                <a:solidFill>
                  <a:schemeClr val="tx1"/>
                </a:solidFill>
                <a:latin typeface="Calibri" charset="0"/>
              </a:rPr>
              <a:t>         - </a:t>
            </a:r>
            <a:r>
              <a:rPr lang="en-US" sz="2000" i="1" dirty="0">
                <a:solidFill>
                  <a:schemeClr val="tx1"/>
                </a:solidFill>
                <a:latin typeface="Calibri" charset="0"/>
              </a:rPr>
              <a:t>Posterior</a:t>
            </a:r>
            <a:r>
              <a:rPr lang="en-US" sz="2000" dirty="0">
                <a:solidFill>
                  <a:schemeClr val="tx1"/>
                </a:solidFill>
                <a:latin typeface="Calibri" charset="0"/>
              </a:rPr>
              <a:t>: inferior</a:t>
            </a:r>
            <a:r>
              <a:rPr lang="en-US" dirty="0">
                <a:solidFill>
                  <a:srgbClr val="92D050"/>
                </a:solidFill>
                <a:latin typeface="Calibri" charset="0"/>
              </a:rPr>
              <a:t> (posterior)</a:t>
            </a:r>
            <a:r>
              <a:rPr lang="en-US" sz="2000" dirty="0">
                <a:solidFill>
                  <a:schemeClr val="tx1"/>
                </a:solidFill>
                <a:latin typeface="Calibri" charset="0"/>
              </a:rPr>
              <a:t> layer of </a:t>
            </a:r>
            <a:r>
              <a:rPr lang="en-US" sz="2000" b="1" dirty="0">
                <a:solidFill>
                  <a:schemeClr val="tx1"/>
                </a:solidFill>
                <a:latin typeface="Calibri" charset="0"/>
              </a:rPr>
              <a:t>coronary</a:t>
            </a:r>
            <a:r>
              <a:rPr lang="en-US" sz="2000" dirty="0">
                <a:solidFill>
                  <a:schemeClr val="tx1"/>
                </a:solidFill>
                <a:latin typeface="Calibri" charset="0"/>
              </a:rPr>
              <a:t> ligament.</a:t>
            </a:r>
          </a:p>
          <a:p>
            <a:pPr lvl="5">
              <a:spcBef>
                <a:spcPts val="600"/>
              </a:spcBef>
            </a:pPr>
            <a:r>
              <a:rPr lang="en-US" sz="2000" dirty="0">
                <a:solidFill>
                  <a:schemeClr val="tx1"/>
                </a:solidFill>
                <a:latin typeface="Calibri" charset="0"/>
              </a:rPr>
              <a:t>         - </a:t>
            </a:r>
            <a:r>
              <a:rPr lang="en-US" sz="2000" i="1" dirty="0">
                <a:solidFill>
                  <a:schemeClr val="tx1"/>
                </a:solidFill>
                <a:latin typeface="Calibri" charset="0"/>
              </a:rPr>
              <a:t>Laterally</a:t>
            </a:r>
            <a:r>
              <a:rPr lang="en-US" sz="2000" dirty="0">
                <a:solidFill>
                  <a:schemeClr val="tx1"/>
                </a:solidFill>
                <a:latin typeface="Calibri" charset="0"/>
              </a:rPr>
              <a:t>: right and left </a:t>
            </a:r>
            <a:r>
              <a:rPr lang="en-US" sz="2000" b="1" dirty="0">
                <a:solidFill>
                  <a:schemeClr val="tx1"/>
                </a:solidFill>
                <a:latin typeface="Calibri" charset="0"/>
              </a:rPr>
              <a:t>triangular</a:t>
            </a:r>
            <a:r>
              <a:rPr lang="en-US" sz="2000" dirty="0">
                <a:solidFill>
                  <a:schemeClr val="tx1"/>
                </a:solidFill>
                <a:latin typeface="Calibri" charset="0"/>
              </a:rPr>
              <a:t> ligaments.</a:t>
            </a:r>
          </a:p>
          <a:p>
            <a:pPr marL="342900" lvl="5" indent="-342900">
              <a:spcBef>
                <a:spcPts val="600"/>
              </a:spcBef>
              <a:buFont typeface="Courier New" panose="02070309020205020404" pitchFamily="49" charset="0"/>
              <a:buChar char="o"/>
            </a:pPr>
            <a:r>
              <a:rPr lang="en-US" sz="2000" dirty="0">
                <a:solidFill>
                  <a:schemeClr val="tx1"/>
                </a:solidFill>
                <a:latin typeface="Calibri" charset="0"/>
              </a:rPr>
              <a:t>Other bare areas include:</a:t>
            </a:r>
          </a:p>
          <a:p>
            <a:pPr lvl="5">
              <a:spcBef>
                <a:spcPts val="600"/>
              </a:spcBef>
            </a:pPr>
            <a:r>
              <a:rPr lang="en-US" sz="2000" dirty="0">
                <a:solidFill>
                  <a:schemeClr val="tx1"/>
                </a:solidFill>
                <a:latin typeface="Calibri" charset="0"/>
              </a:rPr>
              <a:t>Porta hepatis, fossa for gall bladder, &amp; grooves for IVC</a:t>
            </a:r>
          </a:p>
        </p:txBody>
      </p:sp>
      <p:pic>
        <p:nvPicPr>
          <p:cNvPr id="19" name="Picture 18"/>
          <p:cNvPicPr>
            <a:picLocks noChangeAspect="1"/>
          </p:cNvPicPr>
          <p:nvPr/>
        </p:nvPicPr>
        <p:blipFill>
          <a:blip r:embed="rId2"/>
          <a:stretch>
            <a:fillRect/>
          </a:stretch>
        </p:blipFill>
        <p:spPr>
          <a:xfrm>
            <a:off x="7505363" y="3878713"/>
            <a:ext cx="3983456" cy="2337640"/>
          </a:xfrm>
          <a:prstGeom prst="rect">
            <a:avLst/>
          </a:prstGeom>
        </p:spPr>
      </p:pic>
      <p:cxnSp>
        <p:nvCxnSpPr>
          <p:cNvPr id="21" name="Straight Connector 20">
            <a:extLst>
              <a:ext uri="{FF2B5EF4-FFF2-40B4-BE49-F238E27FC236}">
                <a16:creationId xmlns:a16="http://schemas.microsoft.com/office/drawing/2014/main" id="{8024A51C-CCB5-4E73-9EE9-549A3434519C}"/>
              </a:ext>
            </a:extLst>
          </p:cNvPr>
          <p:cNvCxnSpPr/>
          <p:nvPr/>
        </p:nvCxnSpPr>
        <p:spPr>
          <a:xfrm>
            <a:off x="1561322" y="2899924"/>
            <a:ext cx="104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52A5A1A-4B82-4074-ADAF-BD6D516C8D48}"/>
              </a:ext>
            </a:extLst>
          </p:cNvPr>
          <p:cNvGrpSpPr/>
          <p:nvPr/>
        </p:nvGrpSpPr>
        <p:grpSpPr>
          <a:xfrm>
            <a:off x="7544158" y="656450"/>
            <a:ext cx="3692801" cy="2725050"/>
            <a:chOff x="7544158" y="656450"/>
            <a:chExt cx="3692801" cy="2725050"/>
          </a:xfrm>
        </p:grpSpPr>
        <p:pic>
          <p:nvPicPr>
            <p:cNvPr id="7" name="Picture 6"/>
            <p:cNvPicPr>
              <a:picLocks noChangeAspect="1"/>
            </p:cNvPicPr>
            <p:nvPr/>
          </p:nvPicPr>
          <p:blipFill rotWithShape="1">
            <a:blip r:embed="rId3"/>
            <a:srcRect l="5910" t="22775" r="4445"/>
            <a:stretch/>
          </p:blipFill>
          <p:spPr>
            <a:xfrm>
              <a:off x="7605117" y="1074333"/>
              <a:ext cx="3570884" cy="2307167"/>
            </a:xfrm>
            <a:prstGeom prst="rect">
              <a:avLst/>
            </a:prstGeom>
          </p:spPr>
        </p:pic>
        <p:sp>
          <p:nvSpPr>
            <p:cNvPr id="4" name="TextBox 3">
              <a:extLst>
                <a:ext uri="{FF2B5EF4-FFF2-40B4-BE49-F238E27FC236}">
                  <a16:creationId xmlns:a16="http://schemas.microsoft.com/office/drawing/2014/main" id="{09C7E961-DDFA-43D1-8630-57E51B4113BF}"/>
                </a:ext>
              </a:extLst>
            </p:cNvPr>
            <p:cNvSpPr txBox="1"/>
            <p:nvPr/>
          </p:nvSpPr>
          <p:spPr>
            <a:xfrm>
              <a:off x="8171849" y="656450"/>
              <a:ext cx="2204450" cy="338554"/>
            </a:xfrm>
            <a:prstGeom prst="rect">
              <a:avLst/>
            </a:prstGeom>
            <a:noFill/>
          </p:spPr>
          <p:txBody>
            <a:bodyPr wrap="none" rtlCol="0">
              <a:spAutoFit/>
            </a:bodyPr>
            <a:lstStyle/>
            <a:p>
              <a:r>
                <a:rPr lang="en-GB" sz="1600" i="1" dirty="0">
                  <a:latin typeface="+mn-lt"/>
                </a:rPr>
                <a:t>Posterior surface of liver</a:t>
              </a:r>
            </a:p>
          </p:txBody>
        </p:sp>
        <p:sp>
          <p:nvSpPr>
            <p:cNvPr id="5" name="Rectangle 4">
              <a:extLst>
                <a:ext uri="{FF2B5EF4-FFF2-40B4-BE49-F238E27FC236}">
                  <a16:creationId xmlns:a16="http://schemas.microsoft.com/office/drawing/2014/main" id="{57AC6F3C-9FE9-4B7E-8778-280737D7F29E}"/>
                </a:ext>
              </a:extLst>
            </p:cNvPr>
            <p:cNvSpPr/>
            <p:nvPr/>
          </p:nvSpPr>
          <p:spPr>
            <a:xfrm>
              <a:off x="9931400" y="1277473"/>
              <a:ext cx="387350" cy="8904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1D5399D0-0393-40C8-8831-2119D7BC9961}"/>
                </a:ext>
              </a:extLst>
            </p:cNvPr>
            <p:cNvSpPr/>
            <p:nvPr/>
          </p:nvSpPr>
          <p:spPr>
            <a:xfrm>
              <a:off x="10376298" y="2014073"/>
              <a:ext cx="591421" cy="193746"/>
            </a:xfrm>
            <a:prstGeom prst="rect">
              <a:avLst/>
            </a:prstGeom>
            <a:noFill/>
            <a:ln w="28575">
              <a:solidFill>
                <a:srgbClr val="FFF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0B982FE-82EB-4984-A941-AAB04D6778EC}"/>
                </a:ext>
              </a:extLst>
            </p:cNvPr>
            <p:cNvSpPr/>
            <p:nvPr/>
          </p:nvSpPr>
          <p:spPr>
            <a:xfrm>
              <a:off x="7544158" y="1395114"/>
              <a:ext cx="797201" cy="117430"/>
            </a:xfrm>
            <a:prstGeom prst="rect">
              <a:avLst/>
            </a:prstGeom>
            <a:noFill/>
            <a:ln w="28575">
              <a:solidFill>
                <a:srgbClr val="FFF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9E3F900B-44A7-4C84-A879-0CF2B6A4E8C4}"/>
                </a:ext>
              </a:extLst>
            </p:cNvPr>
            <p:cNvSpPr/>
            <p:nvPr/>
          </p:nvSpPr>
          <p:spPr>
            <a:xfrm>
              <a:off x="10182624" y="1364886"/>
              <a:ext cx="927336" cy="11743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4BF242AF-5138-40B6-9325-E907E689093C}"/>
                </a:ext>
              </a:extLst>
            </p:cNvPr>
            <p:cNvSpPr/>
            <p:nvPr/>
          </p:nvSpPr>
          <p:spPr>
            <a:xfrm>
              <a:off x="10250404" y="1569661"/>
              <a:ext cx="986555" cy="117430"/>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0" name="Straight Connector 9">
            <a:extLst>
              <a:ext uri="{FF2B5EF4-FFF2-40B4-BE49-F238E27FC236}">
                <a16:creationId xmlns:a16="http://schemas.microsoft.com/office/drawing/2014/main" id="{2BFEF972-1A75-413E-9CCB-1D7A7ED85188}"/>
              </a:ext>
            </a:extLst>
          </p:cNvPr>
          <p:cNvCxnSpPr/>
          <p:nvPr/>
        </p:nvCxnSpPr>
        <p:spPr>
          <a:xfrm>
            <a:off x="5031752" y="4559759"/>
            <a:ext cx="190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71F3AA-7BED-4B2C-A4E4-9A66830D547F}"/>
              </a:ext>
            </a:extLst>
          </p:cNvPr>
          <p:cNvCxnSpPr/>
          <p:nvPr/>
        </p:nvCxnSpPr>
        <p:spPr>
          <a:xfrm>
            <a:off x="4972117" y="4947385"/>
            <a:ext cx="1908000"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7895190-3247-4F06-98F9-DD06DDA0418E}"/>
              </a:ext>
            </a:extLst>
          </p:cNvPr>
          <p:cNvCxnSpPr/>
          <p:nvPr/>
        </p:nvCxnSpPr>
        <p:spPr>
          <a:xfrm>
            <a:off x="3851547" y="5325073"/>
            <a:ext cx="2088000" cy="0"/>
          </a:xfrm>
          <a:prstGeom prst="line">
            <a:avLst/>
          </a:prstGeom>
          <a:ln w="28575">
            <a:solidFill>
              <a:srgbClr val="FFF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698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txBox="1"/>
          <p:nvPr/>
        </p:nvSpPr>
        <p:spPr>
          <a:xfrm>
            <a:off x="500811" y="2000347"/>
            <a:ext cx="7492456" cy="1169551"/>
          </a:xfrm>
          <a:prstGeom prst="rect">
            <a:avLst/>
          </a:prstGeom>
        </p:spPr>
        <p:txBody>
          <a:bodyPr wrap="square">
            <a:spAutoFit/>
          </a:bodyPr>
          <a:lstStyle/>
          <a:p>
            <a:pPr>
              <a:spcBef>
                <a:spcPts val="600"/>
              </a:spcBef>
            </a:pPr>
            <a:r>
              <a:rPr lang="en-US" sz="2000" dirty="0">
                <a:solidFill>
                  <a:schemeClr val="tx1"/>
                </a:solidFill>
                <a:latin typeface="+mn-lt"/>
              </a:rPr>
              <a:t>The liver has two surfaces:</a:t>
            </a:r>
          </a:p>
          <a:p>
            <a:pPr marL="342900" indent="-342900">
              <a:spcBef>
                <a:spcPts val="600"/>
              </a:spcBef>
              <a:buFont typeface="Courier New" charset="0"/>
              <a:buChar char="o"/>
            </a:pPr>
            <a:r>
              <a:rPr lang="en-US" sz="2000" dirty="0">
                <a:solidFill>
                  <a:schemeClr val="tx1"/>
                </a:solidFill>
                <a:latin typeface="+mn-lt"/>
              </a:rPr>
              <a:t>A </a:t>
            </a:r>
            <a:r>
              <a:rPr lang="en-US" sz="2000" u="sng" dirty="0">
                <a:solidFill>
                  <a:schemeClr val="tx1"/>
                </a:solidFill>
                <a:latin typeface="+mn-lt"/>
              </a:rPr>
              <a:t>convex</a:t>
            </a:r>
            <a:r>
              <a:rPr lang="en-US" sz="2000" dirty="0">
                <a:solidFill>
                  <a:schemeClr val="tx1"/>
                </a:solidFill>
                <a:latin typeface="+mn-lt"/>
              </a:rPr>
              <a:t> </a:t>
            </a:r>
            <a:r>
              <a:rPr lang="en-US" sz="2000" b="1" dirty="0">
                <a:solidFill>
                  <a:schemeClr val="tx1"/>
                </a:solidFill>
                <a:latin typeface="+mn-lt"/>
              </a:rPr>
              <a:t>diaphragmatic</a:t>
            </a:r>
            <a:r>
              <a:rPr lang="en-US" sz="2000" dirty="0">
                <a:solidFill>
                  <a:schemeClr val="tx1"/>
                </a:solidFill>
                <a:latin typeface="+mn-lt"/>
              </a:rPr>
              <a:t> surface (</a:t>
            </a:r>
            <a:r>
              <a:rPr lang="en-US" sz="2000" i="1" dirty="0" err="1">
                <a:solidFill>
                  <a:schemeClr val="tx1"/>
                </a:solidFill>
                <a:latin typeface="+mn-lt"/>
              </a:rPr>
              <a:t>Antero-superior</a:t>
            </a:r>
            <a:r>
              <a:rPr lang="en-US" sz="2000" dirty="0">
                <a:solidFill>
                  <a:schemeClr val="tx1"/>
                </a:solidFill>
                <a:latin typeface="+mn-lt"/>
              </a:rPr>
              <a:t>)</a:t>
            </a:r>
          </a:p>
          <a:p>
            <a:pPr marL="342900" indent="-342900">
              <a:spcBef>
                <a:spcPts val="600"/>
              </a:spcBef>
              <a:buFont typeface="Courier New" charset="0"/>
              <a:buChar char="o"/>
            </a:pPr>
            <a:r>
              <a:rPr lang="en-US" sz="2000" dirty="0">
                <a:solidFill>
                  <a:schemeClr val="tx1"/>
                </a:solidFill>
                <a:latin typeface="+mn-lt"/>
              </a:rPr>
              <a:t>A relatively flat or even </a:t>
            </a:r>
            <a:r>
              <a:rPr lang="en-US" sz="2000" u="sng" dirty="0">
                <a:solidFill>
                  <a:schemeClr val="tx1"/>
                </a:solidFill>
                <a:latin typeface="+mn-lt"/>
              </a:rPr>
              <a:t>concave</a:t>
            </a:r>
            <a:r>
              <a:rPr lang="en-US" sz="2000" dirty="0">
                <a:solidFill>
                  <a:schemeClr val="tx1"/>
                </a:solidFill>
                <a:latin typeface="+mn-lt"/>
              </a:rPr>
              <a:t> </a:t>
            </a:r>
            <a:r>
              <a:rPr lang="en-US" sz="2000" b="1" dirty="0">
                <a:solidFill>
                  <a:schemeClr val="tx1"/>
                </a:solidFill>
                <a:latin typeface="+mn-lt"/>
              </a:rPr>
              <a:t>visceral</a:t>
            </a:r>
            <a:r>
              <a:rPr lang="en-US" sz="2000" dirty="0">
                <a:solidFill>
                  <a:schemeClr val="tx1"/>
                </a:solidFill>
                <a:latin typeface="+mn-lt"/>
              </a:rPr>
              <a:t> surface (</a:t>
            </a:r>
            <a:r>
              <a:rPr lang="en-US" sz="2000" i="1" dirty="0" err="1">
                <a:solidFill>
                  <a:schemeClr val="tx1"/>
                </a:solidFill>
                <a:latin typeface="+mn-lt"/>
              </a:rPr>
              <a:t>postero</a:t>
            </a:r>
            <a:r>
              <a:rPr lang="en-US" sz="2000" i="1" dirty="0">
                <a:solidFill>
                  <a:schemeClr val="tx1"/>
                </a:solidFill>
                <a:latin typeface="+mn-lt"/>
              </a:rPr>
              <a:t>-inferior</a:t>
            </a:r>
            <a:r>
              <a:rPr lang="en-US" sz="2000" dirty="0">
                <a:solidFill>
                  <a:schemeClr val="tx1"/>
                </a:solidFill>
                <a:latin typeface="+mn-lt"/>
              </a:rPr>
              <a:t>)</a:t>
            </a:r>
          </a:p>
        </p:txBody>
      </p:sp>
      <p:pic>
        <p:nvPicPr>
          <p:cNvPr id="11" name="Picture 10"/>
          <p:cNvPicPr>
            <a:picLocks noChangeAspect="1"/>
          </p:cNvPicPr>
          <p:nvPr/>
        </p:nvPicPr>
        <p:blipFill>
          <a:blip r:embed="rId2"/>
          <a:stretch>
            <a:fillRect/>
          </a:stretch>
        </p:blipFill>
        <p:spPr>
          <a:xfrm>
            <a:off x="7898701" y="913953"/>
            <a:ext cx="1781164" cy="2267169"/>
          </a:xfrm>
          <a:prstGeom prst="rect">
            <a:avLst/>
          </a:prstGeom>
          <a:ln w="28575">
            <a:solidFill>
              <a:srgbClr val="FF66CC"/>
            </a:solidFill>
          </a:ln>
        </p:spPr>
      </p:pic>
      <p:pic>
        <p:nvPicPr>
          <p:cNvPr id="12" name="Picture 11"/>
          <p:cNvPicPr>
            <a:picLocks noChangeAspect="1"/>
          </p:cNvPicPr>
          <p:nvPr/>
        </p:nvPicPr>
        <p:blipFill>
          <a:blip r:embed="rId3"/>
          <a:stretch>
            <a:fillRect/>
          </a:stretch>
        </p:blipFill>
        <p:spPr>
          <a:xfrm>
            <a:off x="9837352" y="902726"/>
            <a:ext cx="1874342" cy="2267169"/>
          </a:xfrm>
          <a:prstGeom prst="rect">
            <a:avLst/>
          </a:prstGeom>
          <a:ln w="28575">
            <a:solidFill>
              <a:srgbClr val="FFC000"/>
            </a:solidFill>
          </a:ln>
        </p:spPr>
      </p:pic>
      <p:sp>
        <p:nvSpPr>
          <p:cNvPr id="6" name="TextBox 5">
            <a:extLst>
              <a:ext uri="{FF2B5EF4-FFF2-40B4-BE49-F238E27FC236}">
                <a16:creationId xmlns:a16="http://schemas.microsoft.com/office/drawing/2014/main" id="{9EABE63D-353F-404C-BDEE-6FED3676DF14}"/>
              </a:ext>
            </a:extLst>
          </p:cNvPr>
          <p:cNvSpPr txBox="1"/>
          <p:nvPr/>
        </p:nvSpPr>
        <p:spPr>
          <a:xfrm>
            <a:off x="500811" y="628658"/>
            <a:ext cx="3823591" cy="1138773"/>
          </a:xfrm>
          <a:prstGeom prst="rect">
            <a:avLst/>
          </a:prstGeom>
          <a:noFill/>
        </p:spPr>
        <p:txBody>
          <a:bodyPr wrap="square" rtlCol="0">
            <a:spAutoFit/>
          </a:bodyPr>
          <a:lstStyle/>
          <a:p>
            <a:r>
              <a:rPr lang="en-US" sz="3600" dirty="0">
                <a:latin typeface="+mj-lt"/>
              </a:rPr>
              <a:t>Liver</a:t>
            </a:r>
            <a:endParaRPr lang="en-GB" sz="3600" dirty="0">
              <a:latin typeface="+mj-lt"/>
            </a:endParaRPr>
          </a:p>
          <a:p>
            <a:pPr lvl="0"/>
            <a:r>
              <a:rPr lang="en-US" sz="3200" b="1" dirty="0">
                <a:latin typeface="Calibri Light" panose="020F0302020204030204"/>
              </a:rPr>
              <a:t>Surfaces</a:t>
            </a:r>
            <a:endParaRPr lang="ar-SA" sz="3200" b="1" dirty="0">
              <a:latin typeface="Calibri Light" panose="020F0302020204030204"/>
            </a:endParaRPr>
          </a:p>
        </p:txBody>
      </p:sp>
      <p:cxnSp>
        <p:nvCxnSpPr>
          <p:cNvPr id="7" name="Straight Connector 6">
            <a:extLst>
              <a:ext uri="{FF2B5EF4-FFF2-40B4-BE49-F238E27FC236}">
                <a16:creationId xmlns:a16="http://schemas.microsoft.com/office/drawing/2014/main" id="{89C6A665-F1F2-4543-B82C-398CA49BAEAC}"/>
              </a:ext>
            </a:extLst>
          </p:cNvPr>
          <p:cNvCxnSpPr/>
          <p:nvPr/>
        </p:nvCxnSpPr>
        <p:spPr>
          <a:xfrm>
            <a:off x="1919132" y="2692342"/>
            <a:ext cx="147600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E0BD6F5-6103-4542-8D99-3E6B0DC8C907}"/>
              </a:ext>
            </a:extLst>
          </p:cNvPr>
          <p:cNvCxnSpPr/>
          <p:nvPr/>
        </p:nvCxnSpPr>
        <p:spPr>
          <a:xfrm>
            <a:off x="4324402" y="3080446"/>
            <a:ext cx="792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9">
            <a:extLst>
              <a:ext uri="{FF2B5EF4-FFF2-40B4-BE49-F238E27FC236}">
                <a16:creationId xmlns:a16="http://schemas.microsoft.com/office/drawing/2014/main" id="{D95B199A-952B-4DFD-A14B-854B28B1EAD7}"/>
              </a:ext>
            </a:extLst>
          </p:cNvPr>
          <p:cNvSpPr txBox="1"/>
          <p:nvPr/>
        </p:nvSpPr>
        <p:spPr>
          <a:xfrm>
            <a:off x="806015" y="3877782"/>
            <a:ext cx="7301407" cy="2077492"/>
          </a:xfrm>
          <a:prstGeom prst="rect">
            <a:avLst/>
          </a:prstGeom>
        </p:spPr>
        <p:txBody>
          <a:bodyPr wrap="square">
            <a:spAutoFit/>
          </a:bodyPr>
          <a:lstStyle/>
          <a:p>
            <a:pPr>
              <a:spcBef>
                <a:spcPts val="600"/>
              </a:spcBef>
            </a:pPr>
            <a:r>
              <a:rPr lang="en-US" sz="2400" b="1" dirty="0">
                <a:solidFill>
                  <a:schemeClr val="tx1"/>
                </a:solidFill>
                <a:latin typeface="+mj-lt"/>
              </a:rPr>
              <a:t>Diaphragmatic Surface</a:t>
            </a:r>
          </a:p>
          <a:p>
            <a:pPr marL="342900" indent="-342900">
              <a:spcBef>
                <a:spcPts val="600"/>
              </a:spcBef>
              <a:buFont typeface="Courier New" charset="0"/>
              <a:buChar char="o"/>
            </a:pPr>
            <a:r>
              <a:rPr lang="en-US" sz="1900" dirty="0">
                <a:solidFill>
                  <a:schemeClr val="tx1"/>
                </a:solidFill>
                <a:latin typeface="+mn-lt"/>
              </a:rPr>
              <a:t>The </a:t>
            </a:r>
            <a:r>
              <a:rPr lang="en-US" sz="1900" b="1" dirty="0">
                <a:latin typeface="+mn-lt"/>
              </a:rPr>
              <a:t>convex </a:t>
            </a:r>
            <a:r>
              <a:rPr lang="en-US" sz="1900" dirty="0">
                <a:latin typeface="+mn-lt"/>
              </a:rPr>
              <a:t>upper surface is smooth and molded to the undersurface of the domes of the diaphragm which separates it from the </a:t>
            </a:r>
            <a:r>
              <a:rPr lang="en-US" sz="1900" u="sng" dirty="0">
                <a:latin typeface="+mn-lt"/>
              </a:rPr>
              <a:t>pleurae</a:t>
            </a:r>
            <a:r>
              <a:rPr lang="en-US" sz="1900" dirty="0">
                <a:latin typeface="+mn-lt"/>
              </a:rPr>
              <a:t>, </a:t>
            </a:r>
            <a:r>
              <a:rPr lang="en-US" sz="1900" u="sng" dirty="0">
                <a:latin typeface="+mn-lt"/>
              </a:rPr>
              <a:t>lungs</a:t>
            </a:r>
            <a:r>
              <a:rPr lang="en-US" sz="1900" dirty="0">
                <a:latin typeface="+mn-lt"/>
              </a:rPr>
              <a:t>, </a:t>
            </a:r>
            <a:r>
              <a:rPr lang="en-US" sz="1900" u="sng" dirty="0">
                <a:latin typeface="+mn-lt"/>
              </a:rPr>
              <a:t>pericardium</a:t>
            </a:r>
            <a:r>
              <a:rPr lang="en-US" sz="1900" dirty="0">
                <a:latin typeface="+mn-lt"/>
              </a:rPr>
              <a:t>, and </a:t>
            </a:r>
            <a:r>
              <a:rPr lang="en-US" sz="1900" u="sng" dirty="0">
                <a:latin typeface="+mn-lt"/>
              </a:rPr>
              <a:t>heart</a:t>
            </a:r>
            <a:r>
              <a:rPr lang="en-US" sz="1900" dirty="0">
                <a:latin typeface="+mn-lt"/>
              </a:rPr>
              <a:t>.</a:t>
            </a:r>
          </a:p>
          <a:p>
            <a:pPr marL="342900" indent="-342900">
              <a:spcBef>
                <a:spcPts val="600"/>
              </a:spcBef>
              <a:buFont typeface="Courier New" charset="0"/>
              <a:buChar char="o"/>
            </a:pPr>
            <a:r>
              <a:rPr lang="en-US" sz="1900" dirty="0">
                <a:latin typeface="+mn-lt"/>
              </a:rPr>
              <a:t>Covered with </a:t>
            </a:r>
            <a:r>
              <a:rPr lang="en-US" sz="1900" b="1" dirty="0">
                <a:latin typeface="+mn-lt"/>
              </a:rPr>
              <a:t>visceral peritoneum</a:t>
            </a:r>
            <a:r>
              <a:rPr lang="en-US" sz="1900" dirty="0">
                <a:latin typeface="+mn-lt"/>
              </a:rPr>
              <a:t>, </a:t>
            </a:r>
            <a:r>
              <a:rPr lang="en-US" sz="1900" b="1" u="sng" dirty="0">
                <a:latin typeface="+mn-lt"/>
              </a:rPr>
              <a:t>except posteriorly in the bare area of the liver</a:t>
            </a:r>
            <a:r>
              <a:rPr lang="en-US" sz="1900" dirty="0">
                <a:latin typeface="+mn-lt"/>
              </a:rPr>
              <a:t>, where it lies in direct contact with the diaphragm.</a:t>
            </a:r>
          </a:p>
        </p:txBody>
      </p:sp>
      <p:pic>
        <p:nvPicPr>
          <p:cNvPr id="13" name="Picture 12">
            <a:extLst>
              <a:ext uri="{FF2B5EF4-FFF2-40B4-BE49-F238E27FC236}">
                <a16:creationId xmlns:a16="http://schemas.microsoft.com/office/drawing/2014/main" id="{ACD40781-B50D-47E4-9730-0BE6B351F1C1}"/>
              </a:ext>
            </a:extLst>
          </p:cNvPr>
          <p:cNvPicPr>
            <a:picLocks noChangeAspect="1"/>
          </p:cNvPicPr>
          <p:nvPr/>
        </p:nvPicPr>
        <p:blipFill rotWithShape="1">
          <a:blip r:embed="rId4"/>
          <a:srcRect t="3905" b="7618"/>
          <a:stretch/>
        </p:blipFill>
        <p:spPr>
          <a:xfrm>
            <a:off x="8442443" y="3700948"/>
            <a:ext cx="3017375" cy="2532049"/>
          </a:xfrm>
          <a:prstGeom prst="rect">
            <a:avLst/>
          </a:prstGeom>
        </p:spPr>
      </p:pic>
      <p:sp>
        <p:nvSpPr>
          <p:cNvPr id="2" name="Rectangle 1">
            <a:extLst>
              <a:ext uri="{FF2B5EF4-FFF2-40B4-BE49-F238E27FC236}">
                <a16:creationId xmlns:a16="http://schemas.microsoft.com/office/drawing/2014/main" id="{94B04C1A-9DCA-468A-9729-1A08367F4A8C}"/>
              </a:ext>
            </a:extLst>
          </p:cNvPr>
          <p:cNvSpPr/>
          <p:nvPr/>
        </p:nvSpPr>
        <p:spPr>
          <a:xfrm>
            <a:off x="500811" y="3645304"/>
            <a:ext cx="11210883" cy="2623461"/>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783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66" y="1266314"/>
            <a:ext cx="7289034" cy="2162686"/>
          </a:xfrm>
          <a:ln w="28575">
            <a:solidFill>
              <a:srgbClr val="FED163"/>
            </a:solidFill>
          </a:ln>
        </p:spPr>
        <p:txBody>
          <a:bodyPr>
            <a:normAutofit/>
          </a:bodyPr>
          <a:lstStyle/>
          <a:p>
            <a:pPr marL="0" indent="0">
              <a:lnSpc>
                <a:spcPct val="100000"/>
              </a:lnSpc>
              <a:buNone/>
            </a:pPr>
            <a:r>
              <a:rPr lang="en-US" sz="2200" b="1" dirty="0">
                <a:latin typeface="+mj-lt"/>
              </a:rPr>
              <a:t>Visceral Surface</a:t>
            </a:r>
          </a:p>
          <a:p>
            <a:pPr>
              <a:lnSpc>
                <a:spcPct val="100000"/>
              </a:lnSpc>
              <a:buFont typeface="Courier New" panose="02070309020205020404" pitchFamily="49" charset="0"/>
              <a:buChar char="o"/>
            </a:pPr>
            <a:r>
              <a:rPr lang="en-US" sz="1800" dirty="0"/>
              <a:t>It is the posteroinferior surface, related </a:t>
            </a:r>
            <a:r>
              <a:rPr lang="en-US" sz="1800" dirty="0">
                <a:solidFill>
                  <a:sysClr val="windowText" lastClr="000000"/>
                </a:solidFill>
              </a:rPr>
              <a:t>to </a:t>
            </a:r>
            <a:r>
              <a:rPr lang="en-US" sz="1800" dirty="0">
                <a:solidFill>
                  <a:srgbClr val="FF0000"/>
                </a:solidFill>
              </a:rPr>
              <a:t>abdominal viscera.</a:t>
            </a:r>
          </a:p>
          <a:p>
            <a:pPr>
              <a:lnSpc>
                <a:spcPct val="100000"/>
              </a:lnSpc>
              <a:buFont typeface="Courier New" panose="02070309020205020404" pitchFamily="49" charset="0"/>
              <a:buChar char="o"/>
            </a:pPr>
            <a:r>
              <a:rPr lang="en-US" sz="1800" dirty="0">
                <a:solidFill>
                  <a:sysClr val="windowText" lastClr="000000"/>
                </a:solidFill>
              </a:rPr>
              <a:t>It is covered with peritoneum, except at the fossa for the </a:t>
            </a:r>
            <a:r>
              <a:rPr lang="en-US" sz="1800" b="1" dirty="0">
                <a:solidFill>
                  <a:sysClr val="windowText" lastClr="000000"/>
                </a:solidFill>
              </a:rPr>
              <a:t>gallbladder</a:t>
            </a:r>
            <a:r>
              <a:rPr lang="en-US" sz="1800" dirty="0">
                <a:solidFill>
                  <a:sysClr val="windowText" lastClr="000000"/>
                </a:solidFill>
              </a:rPr>
              <a:t>, the </a:t>
            </a:r>
            <a:r>
              <a:rPr lang="en-US" sz="1800" b="1" dirty="0">
                <a:solidFill>
                  <a:sysClr val="windowText" lastClr="000000"/>
                </a:solidFill>
              </a:rPr>
              <a:t>porta hepatis </a:t>
            </a:r>
            <a:r>
              <a:rPr lang="en-US" sz="1800" dirty="0">
                <a:solidFill>
                  <a:sysClr val="windowText" lastClr="000000"/>
                </a:solidFill>
              </a:rPr>
              <a:t>and </a:t>
            </a:r>
            <a:r>
              <a:rPr lang="en-US" sz="1800" b="1" dirty="0">
                <a:solidFill>
                  <a:sysClr val="windowText" lastClr="000000"/>
                </a:solidFill>
              </a:rPr>
              <a:t>IVC</a:t>
            </a:r>
            <a:r>
              <a:rPr lang="en-US" sz="1800" dirty="0">
                <a:solidFill>
                  <a:sysClr val="windowText" lastClr="000000"/>
                </a:solidFill>
              </a:rPr>
              <a:t> groove.</a:t>
            </a:r>
          </a:p>
          <a:p>
            <a:pPr>
              <a:lnSpc>
                <a:spcPct val="100000"/>
              </a:lnSpc>
              <a:buFont typeface="Courier New" panose="02070309020205020404" pitchFamily="49" charset="0"/>
              <a:buChar char="o"/>
            </a:pPr>
            <a:r>
              <a:rPr lang="en-US" sz="1800" dirty="0"/>
              <a:t>It bears multiple </a:t>
            </a:r>
            <a:r>
              <a:rPr lang="en-US" sz="1800" u="sng" dirty="0"/>
              <a:t>fissures</a:t>
            </a:r>
            <a:r>
              <a:rPr lang="en-US" sz="1800" dirty="0"/>
              <a:t> and </a:t>
            </a:r>
            <a:r>
              <a:rPr lang="en-US" sz="1800" u="sng" dirty="0"/>
              <a:t>impressions</a:t>
            </a:r>
            <a:r>
              <a:rPr lang="en-US" sz="1800" dirty="0"/>
              <a:t> for contact with other organs.</a:t>
            </a:r>
          </a:p>
        </p:txBody>
      </p:sp>
      <p:grpSp>
        <p:nvGrpSpPr>
          <p:cNvPr id="13" name="Group 12">
            <a:extLst>
              <a:ext uri="{FF2B5EF4-FFF2-40B4-BE49-F238E27FC236}">
                <a16:creationId xmlns:a16="http://schemas.microsoft.com/office/drawing/2014/main" id="{62207D2F-27C4-4228-9034-67F76F390142}"/>
              </a:ext>
            </a:extLst>
          </p:cNvPr>
          <p:cNvGrpSpPr/>
          <p:nvPr/>
        </p:nvGrpSpPr>
        <p:grpSpPr>
          <a:xfrm>
            <a:off x="8189843" y="688539"/>
            <a:ext cx="3474279" cy="2413929"/>
            <a:chOff x="7314965" y="688539"/>
            <a:chExt cx="4349157" cy="2755148"/>
          </a:xfrm>
        </p:grpSpPr>
        <p:pic>
          <p:nvPicPr>
            <p:cNvPr id="4" name="Picture 2" descr="C:\Documents and Settings\HP\My Documents\My Pictures\showimageCAPT4XJJ.jpg"/>
            <p:cNvPicPr>
              <a:picLocks noChangeAspect="1" noChangeArrowheads="1"/>
            </p:cNvPicPr>
            <p:nvPr/>
          </p:nvPicPr>
          <p:blipFill>
            <a:blip r:embed="rId2"/>
            <a:srcRect b="5615"/>
            <a:stretch>
              <a:fillRect/>
            </a:stretch>
          </p:blipFill>
          <p:spPr bwMode="auto">
            <a:xfrm>
              <a:off x="7314965" y="688539"/>
              <a:ext cx="4349157" cy="2755148"/>
            </a:xfrm>
            <a:prstGeom prst="rect">
              <a:avLst/>
            </a:prstGeom>
            <a:ln>
              <a:noFill/>
            </a:ln>
            <a:effectLst>
              <a:softEdge rad="112500"/>
            </a:effectLst>
          </p:spPr>
        </p:pic>
        <p:sp>
          <p:nvSpPr>
            <p:cNvPr id="5" name="Rectangle 4"/>
            <p:cNvSpPr/>
            <p:nvPr/>
          </p:nvSpPr>
          <p:spPr>
            <a:xfrm>
              <a:off x="9385293" y="750531"/>
              <a:ext cx="776138" cy="27737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Rectangle 6"/>
            <p:cNvSpPr/>
            <p:nvPr/>
          </p:nvSpPr>
          <p:spPr>
            <a:xfrm>
              <a:off x="11070279" y="2577185"/>
              <a:ext cx="593843" cy="281925"/>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ectangle 7"/>
            <p:cNvSpPr/>
            <p:nvPr/>
          </p:nvSpPr>
          <p:spPr>
            <a:xfrm>
              <a:off x="8325336" y="2777031"/>
              <a:ext cx="776138" cy="27737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cxnSp>
        <p:nvCxnSpPr>
          <p:cNvPr id="10" name="Straight Connector 9"/>
          <p:cNvCxnSpPr/>
          <p:nvPr/>
        </p:nvCxnSpPr>
        <p:spPr>
          <a:xfrm flipV="1">
            <a:off x="1039744" y="2694193"/>
            <a:ext cx="1260000" cy="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363312" y="2419300"/>
            <a:ext cx="1006699" cy="128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03011" y="2681493"/>
            <a:ext cx="360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BA80474-4733-4316-BAC7-C44BCECEA620}"/>
              </a:ext>
            </a:extLst>
          </p:cNvPr>
          <p:cNvSpPr txBox="1"/>
          <p:nvPr/>
        </p:nvSpPr>
        <p:spPr>
          <a:xfrm>
            <a:off x="715290" y="517430"/>
            <a:ext cx="3823591" cy="646331"/>
          </a:xfrm>
          <a:prstGeom prst="rect">
            <a:avLst/>
          </a:prstGeom>
          <a:noFill/>
        </p:spPr>
        <p:txBody>
          <a:bodyPr wrap="square" rtlCol="0">
            <a:spAutoFit/>
          </a:bodyPr>
          <a:lstStyle/>
          <a:p>
            <a:r>
              <a:rPr lang="en-US" sz="3600" dirty="0">
                <a:latin typeface="+mj-lt"/>
              </a:rPr>
              <a:t>Liver</a:t>
            </a:r>
            <a:endParaRPr lang="en-GB" sz="3600" dirty="0">
              <a:latin typeface="+mj-lt"/>
            </a:endParaRPr>
          </a:p>
        </p:txBody>
      </p:sp>
      <p:sp>
        <p:nvSpPr>
          <p:cNvPr id="27" name="Title 1">
            <a:extLst>
              <a:ext uri="{FF2B5EF4-FFF2-40B4-BE49-F238E27FC236}">
                <a16:creationId xmlns:a16="http://schemas.microsoft.com/office/drawing/2014/main" id="{89432A0B-D81B-4075-875D-EFDDEEE082E1}"/>
              </a:ext>
            </a:extLst>
          </p:cNvPr>
          <p:cNvSpPr>
            <a:spLocks noGrp="1"/>
          </p:cNvSpPr>
          <p:nvPr>
            <p:ph type="title"/>
          </p:nvPr>
        </p:nvSpPr>
        <p:spPr>
          <a:xfrm>
            <a:off x="699266" y="3502300"/>
            <a:ext cx="10515600" cy="953095"/>
          </a:xfrm>
        </p:spPr>
        <p:txBody>
          <a:bodyPr/>
          <a:lstStyle/>
          <a:p>
            <a:r>
              <a:rPr lang="en-US" sz="2400" dirty="0"/>
              <a:t>Relations of Visceral Surface of the Liver</a:t>
            </a:r>
            <a:endParaRPr lang="ar-SA" dirty="0"/>
          </a:p>
        </p:txBody>
      </p:sp>
      <p:sp>
        <p:nvSpPr>
          <p:cNvPr id="29" name="Content Placeholder 2">
            <a:extLst>
              <a:ext uri="{FF2B5EF4-FFF2-40B4-BE49-F238E27FC236}">
                <a16:creationId xmlns:a16="http://schemas.microsoft.com/office/drawing/2014/main" id="{0B34D66F-CEAE-4B80-918A-E41F056D46CD}"/>
              </a:ext>
            </a:extLst>
          </p:cNvPr>
          <p:cNvSpPr txBox="1">
            <a:spLocks/>
          </p:cNvSpPr>
          <p:nvPr/>
        </p:nvSpPr>
        <p:spPr>
          <a:xfrm>
            <a:off x="934131" y="4245030"/>
            <a:ext cx="4475499" cy="2410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The visceral surface is related to the:</a:t>
            </a:r>
          </a:p>
          <a:p>
            <a:pPr marL="0" indent="0">
              <a:buFont typeface="Arial" panose="020B0604020202020204" pitchFamily="34" charset="0"/>
              <a:buNone/>
            </a:pPr>
            <a:r>
              <a:rPr lang="en-US" sz="1800" b="1" dirty="0">
                <a:solidFill>
                  <a:srgbClr val="72BED3"/>
                </a:solidFill>
              </a:rPr>
              <a:t>1.    </a:t>
            </a:r>
            <a:r>
              <a:rPr lang="en-US" sz="1800" dirty="0"/>
              <a:t>stomach and duodenum</a:t>
            </a:r>
          </a:p>
          <a:p>
            <a:pPr marL="0" indent="0">
              <a:buFont typeface="Arial" panose="020B0604020202020204" pitchFamily="34" charset="0"/>
              <a:buNone/>
            </a:pPr>
            <a:r>
              <a:rPr lang="en-US" sz="1800" b="1" dirty="0">
                <a:solidFill>
                  <a:schemeClr val="accent1"/>
                </a:solidFill>
              </a:rPr>
              <a:t>2.    </a:t>
            </a:r>
            <a:r>
              <a:rPr lang="en-US" sz="1800" dirty="0"/>
              <a:t>Esophagus</a:t>
            </a:r>
          </a:p>
          <a:p>
            <a:pPr marL="0" indent="0">
              <a:buFont typeface="Arial" panose="020B0604020202020204" pitchFamily="34" charset="0"/>
              <a:buNone/>
            </a:pPr>
            <a:r>
              <a:rPr lang="en-US" sz="1800" b="1" dirty="0">
                <a:solidFill>
                  <a:schemeClr val="accent2"/>
                </a:solidFill>
              </a:rPr>
              <a:t>3.</a:t>
            </a:r>
            <a:r>
              <a:rPr lang="en-US" sz="1800" dirty="0">
                <a:solidFill>
                  <a:schemeClr val="accent2"/>
                </a:solidFill>
              </a:rPr>
              <a:t>    </a:t>
            </a:r>
            <a:r>
              <a:rPr lang="en-US" sz="1800" dirty="0"/>
              <a:t>lesser </a:t>
            </a:r>
            <a:r>
              <a:rPr lang="en-US" sz="1800" dirty="0" err="1"/>
              <a:t>omentum</a:t>
            </a:r>
            <a:endParaRPr lang="en-US" sz="1800" dirty="0"/>
          </a:p>
        </p:txBody>
      </p:sp>
      <p:grpSp>
        <p:nvGrpSpPr>
          <p:cNvPr id="30" name="Group 29">
            <a:extLst>
              <a:ext uri="{FF2B5EF4-FFF2-40B4-BE49-F238E27FC236}">
                <a16:creationId xmlns:a16="http://schemas.microsoft.com/office/drawing/2014/main" id="{AF619353-B63E-4578-9A22-79F1FD3F5C40}"/>
              </a:ext>
            </a:extLst>
          </p:cNvPr>
          <p:cNvGrpSpPr/>
          <p:nvPr/>
        </p:nvGrpSpPr>
        <p:grpSpPr>
          <a:xfrm>
            <a:off x="7560871" y="3504010"/>
            <a:ext cx="4311878" cy="2611137"/>
            <a:chOff x="6922558" y="708444"/>
            <a:chExt cx="4311878" cy="2611137"/>
          </a:xfrm>
        </p:grpSpPr>
        <p:pic>
          <p:nvPicPr>
            <p:cNvPr id="31" name="Picture 2" descr="C:\Documents and Settings\HP\My Documents\My Pictures\showimageCAPT4XJJ.jpg">
              <a:extLst>
                <a:ext uri="{FF2B5EF4-FFF2-40B4-BE49-F238E27FC236}">
                  <a16:creationId xmlns:a16="http://schemas.microsoft.com/office/drawing/2014/main" id="{063C8A2A-5D2A-42B9-9DDA-33566092D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418"/>
            <a:stretch>
              <a:fillRect/>
            </a:stretch>
          </p:blipFill>
          <p:spPr bwMode="auto">
            <a:xfrm>
              <a:off x="6922558" y="708444"/>
              <a:ext cx="4311878" cy="261113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27A0358E-EB7D-4286-A1D0-114EB7609430}"/>
                </a:ext>
              </a:extLst>
            </p:cNvPr>
            <p:cNvSpPr txBox="1">
              <a:spLocks noChangeArrowheads="1"/>
            </p:cNvSpPr>
            <p:nvPr/>
          </p:nvSpPr>
          <p:spPr bwMode="auto">
            <a:xfrm>
              <a:off x="8026755" y="1603189"/>
              <a:ext cx="240105" cy="338554"/>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1600" b="1" kern="1200" dirty="0">
                  <a:solidFill>
                    <a:srgbClr val="72BED3"/>
                  </a:solidFill>
                  <a:effectLst>
                    <a:outerShdw blurRad="38100" dist="38100" dir="2700000" algn="tl">
                      <a:srgbClr val="000000">
                        <a:alpha val="43137"/>
                      </a:srgbClr>
                    </a:outerShdw>
                  </a:effectLst>
                  <a:latin typeface="Arial" charset="0"/>
                  <a:ea typeface="+mn-ea"/>
                  <a:cs typeface="Arial" charset="0"/>
                </a:rPr>
                <a:t>1</a:t>
              </a:r>
            </a:p>
          </p:txBody>
        </p:sp>
        <p:sp>
          <p:nvSpPr>
            <p:cNvPr id="33" name="TextBox 6">
              <a:extLst>
                <a:ext uri="{FF2B5EF4-FFF2-40B4-BE49-F238E27FC236}">
                  <a16:creationId xmlns:a16="http://schemas.microsoft.com/office/drawing/2014/main" id="{E02EA716-0666-477D-8D07-1960A1BF2C5F}"/>
                </a:ext>
              </a:extLst>
            </p:cNvPr>
            <p:cNvSpPr txBox="1">
              <a:spLocks noChangeArrowheads="1"/>
            </p:cNvSpPr>
            <p:nvPr/>
          </p:nvSpPr>
          <p:spPr bwMode="auto">
            <a:xfrm>
              <a:off x="9633758" y="2000406"/>
              <a:ext cx="240105" cy="338554"/>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1600" b="1" kern="1200" dirty="0">
                  <a:solidFill>
                    <a:srgbClr val="BB889D"/>
                  </a:solidFill>
                  <a:effectLst>
                    <a:outerShdw blurRad="38100" dist="38100" dir="2700000" algn="tl">
                      <a:srgbClr val="000000">
                        <a:alpha val="43137"/>
                      </a:srgbClr>
                    </a:outerShdw>
                  </a:effectLst>
                  <a:latin typeface="Arial" charset="0"/>
                  <a:ea typeface="+mn-ea"/>
                  <a:cs typeface="Arial" charset="0"/>
                </a:rPr>
                <a:t>6</a:t>
              </a:r>
            </a:p>
          </p:txBody>
        </p:sp>
        <p:sp>
          <p:nvSpPr>
            <p:cNvPr id="34" name="TextBox 7">
              <a:extLst>
                <a:ext uri="{FF2B5EF4-FFF2-40B4-BE49-F238E27FC236}">
                  <a16:creationId xmlns:a16="http://schemas.microsoft.com/office/drawing/2014/main" id="{D3B4E6F5-211D-45E6-A1A2-913C53290A35}"/>
                </a:ext>
              </a:extLst>
            </p:cNvPr>
            <p:cNvSpPr txBox="1">
              <a:spLocks noChangeArrowheads="1"/>
            </p:cNvSpPr>
            <p:nvPr/>
          </p:nvSpPr>
          <p:spPr bwMode="auto">
            <a:xfrm>
              <a:off x="8810343" y="2143791"/>
              <a:ext cx="247608" cy="338554"/>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1600" b="1" kern="1200" dirty="0">
                  <a:solidFill>
                    <a:schemeClr val="accent2"/>
                  </a:solidFill>
                  <a:effectLst>
                    <a:outerShdw blurRad="38100" dist="38100" dir="2700000" algn="tl">
                      <a:srgbClr val="000000">
                        <a:alpha val="43137"/>
                      </a:srgbClr>
                    </a:outerShdw>
                  </a:effectLst>
                  <a:latin typeface="Arial" charset="0"/>
                  <a:ea typeface="+mn-ea"/>
                  <a:cs typeface="Arial" charset="0"/>
                </a:rPr>
                <a:t>3</a:t>
              </a:r>
            </a:p>
          </p:txBody>
        </p:sp>
        <p:sp>
          <p:nvSpPr>
            <p:cNvPr id="35" name="TextBox 8">
              <a:extLst>
                <a:ext uri="{FF2B5EF4-FFF2-40B4-BE49-F238E27FC236}">
                  <a16:creationId xmlns:a16="http://schemas.microsoft.com/office/drawing/2014/main" id="{59186730-17A2-4604-86C8-8929A72B17BD}"/>
                </a:ext>
              </a:extLst>
            </p:cNvPr>
            <p:cNvSpPr txBox="1">
              <a:spLocks noChangeArrowheads="1"/>
            </p:cNvSpPr>
            <p:nvPr/>
          </p:nvSpPr>
          <p:spPr bwMode="auto">
            <a:xfrm>
              <a:off x="9633757" y="2703196"/>
              <a:ext cx="240105" cy="338554"/>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1600" b="1" kern="1200" dirty="0">
                  <a:solidFill>
                    <a:schemeClr val="accent4"/>
                  </a:solidFill>
                  <a:effectLst>
                    <a:outerShdw blurRad="38100" dist="38100" dir="2700000" algn="tl">
                      <a:srgbClr val="000000">
                        <a:alpha val="43137"/>
                      </a:srgbClr>
                    </a:outerShdw>
                  </a:effectLst>
                  <a:latin typeface="Arial" charset="0"/>
                  <a:ea typeface="+mn-ea"/>
                  <a:cs typeface="Arial" charset="0"/>
                </a:rPr>
                <a:t>5</a:t>
              </a:r>
            </a:p>
          </p:txBody>
        </p:sp>
        <p:sp>
          <p:nvSpPr>
            <p:cNvPr id="36" name="TextBox 9">
              <a:extLst>
                <a:ext uri="{FF2B5EF4-FFF2-40B4-BE49-F238E27FC236}">
                  <a16:creationId xmlns:a16="http://schemas.microsoft.com/office/drawing/2014/main" id="{0B60F988-3B0C-4627-8B49-6B4C6850FD49}"/>
                </a:ext>
              </a:extLst>
            </p:cNvPr>
            <p:cNvSpPr txBox="1">
              <a:spLocks noChangeArrowheads="1"/>
            </p:cNvSpPr>
            <p:nvPr/>
          </p:nvSpPr>
          <p:spPr bwMode="auto">
            <a:xfrm>
              <a:off x="9140778" y="2482345"/>
              <a:ext cx="240105" cy="338554"/>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1600" b="1" kern="1200" dirty="0">
                  <a:solidFill>
                    <a:schemeClr val="accent3"/>
                  </a:solidFill>
                  <a:effectLst>
                    <a:outerShdw blurRad="38100" dist="38100" dir="2700000" algn="tl">
                      <a:srgbClr val="000000">
                        <a:alpha val="43137"/>
                      </a:srgbClr>
                    </a:outerShdw>
                  </a:effectLst>
                  <a:latin typeface="Arial" charset="0"/>
                  <a:ea typeface="+mn-ea"/>
                  <a:cs typeface="Arial" charset="0"/>
                </a:rPr>
                <a:t>4</a:t>
              </a:r>
            </a:p>
          </p:txBody>
        </p:sp>
        <p:sp>
          <p:nvSpPr>
            <p:cNvPr id="37" name="TextBox 10">
              <a:extLst>
                <a:ext uri="{FF2B5EF4-FFF2-40B4-BE49-F238E27FC236}">
                  <a16:creationId xmlns:a16="http://schemas.microsoft.com/office/drawing/2014/main" id="{AACE90AC-E4F9-4440-A1B2-12CE1DB5F633}"/>
                </a:ext>
              </a:extLst>
            </p:cNvPr>
            <p:cNvSpPr txBox="1">
              <a:spLocks noChangeArrowheads="1"/>
            </p:cNvSpPr>
            <p:nvPr/>
          </p:nvSpPr>
          <p:spPr bwMode="auto">
            <a:xfrm>
              <a:off x="8434683" y="1785543"/>
              <a:ext cx="240105" cy="338554"/>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1600" b="1" kern="1200" dirty="0">
                  <a:solidFill>
                    <a:schemeClr val="accent1"/>
                  </a:solidFill>
                  <a:effectLst>
                    <a:outerShdw blurRad="38100" dist="38100" dir="2700000" algn="tl">
                      <a:srgbClr val="000000">
                        <a:alpha val="43137"/>
                      </a:srgbClr>
                    </a:outerShdw>
                  </a:effectLst>
                  <a:latin typeface="Arial" charset="0"/>
                  <a:ea typeface="+mn-ea"/>
                  <a:cs typeface="Arial" charset="0"/>
                </a:rPr>
                <a:t>2</a:t>
              </a:r>
            </a:p>
          </p:txBody>
        </p:sp>
      </p:grpSp>
      <p:sp>
        <p:nvSpPr>
          <p:cNvPr id="38" name="Rectangle 37">
            <a:extLst>
              <a:ext uri="{FF2B5EF4-FFF2-40B4-BE49-F238E27FC236}">
                <a16:creationId xmlns:a16="http://schemas.microsoft.com/office/drawing/2014/main" id="{6832DEA6-066A-4F9B-B19D-5AC93E4DE2F0}"/>
              </a:ext>
            </a:extLst>
          </p:cNvPr>
          <p:cNvSpPr/>
          <p:nvPr/>
        </p:nvSpPr>
        <p:spPr>
          <a:xfrm>
            <a:off x="3979786" y="4628893"/>
            <a:ext cx="3317629" cy="2045688"/>
          </a:xfrm>
          <a:prstGeom prst="rect">
            <a:avLst/>
          </a:prstGeom>
        </p:spPr>
        <p:txBody>
          <a:bodyPr wrap="square">
            <a:spAutoFit/>
          </a:bodyPr>
          <a:lstStyle/>
          <a:p>
            <a:pPr lvl="0">
              <a:lnSpc>
                <a:spcPct val="90000"/>
              </a:lnSpc>
              <a:spcBef>
                <a:spcPts val="1000"/>
              </a:spcBef>
            </a:pPr>
            <a:r>
              <a:rPr lang="en-US" sz="1800" b="1" kern="1200" dirty="0">
                <a:solidFill>
                  <a:srgbClr val="A7EA52"/>
                </a:solidFill>
                <a:latin typeface="+mn-lt"/>
                <a:ea typeface="+mn-ea"/>
                <a:cs typeface="+mn-cs"/>
              </a:rPr>
              <a:t>4.    </a:t>
            </a:r>
            <a:r>
              <a:rPr lang="en-US" sz="1800" kern="1200" dirty="0">
                <a:solidFill>
                  <a:schemeClr val="tx1"/>
                </a:solidFill>
                <a:latin typeface="+mn-lt"/>
                <a:ea typeface="+mn-ea"/>
                <a:cs typeface="+mn-cs"/>
              </a:rPr>
              <a:t>gallbladder</a:t>
            </a:r>
          </a:p>
          <a:p>
            <a:pPr lvl="0">
              <a:lnSpc>
                <a:spcPct val="90000"/>
              </a:lnSpc>
              <a:spcBef>
                <a:spcPts val="1000"/>
              </a:spcBef>
            </a:pPr>
            <a:r>
              <a:rPr lang="en-US" sz="1800" b="1" kern="1200" dirty="0">
                <a:solidFill>
                  <a:srgbClr val="5DCEAF"/>
                </a:solidFill>
                <a:latin typeface="+mn-lt"/>
                <a:ea typeface="+mn-ea"/>
                <a:cs typeface="+mn-cs"/>
              </a:rPr>
              <a:t>5.    </a:t>
            </a:r>
            <a:r>
              <a:rPr lang="en-US" sz="1800" kern="1200" dirty="0">
                <a:solidFill>
                  <a:schemeClr val="tx1"/>
                </a:solidFill>
                <a:latin typeface="+mn-lt"/>
                <a:ea typeface="+mn-ea"/>
                <a:cs typeface="+mn-cs"/>
              </a:rPr>
              <a:t>right colic flexure</a:t>
            </a:r>
          </a:p>
          <a:p>
            <a:pPr marL="342900" lvl="0" indent="-342900">
              <a:lnSpc>
                <a:spcPct val="90000"/>
              </a:lnSpc>
              <a:spcBef>
                <a:spcPts val="1000"/>
              </a:spcBef>
              <a:buClr>
                <a:srgbClr val="BB889D"/>
              </a:buClr>
              <a:buAutoNum type="arabicPeriod" startAt="6"/>
            </a:pPr>
            <a:r>
              <a:rPr lang="en-US" sz="1800" b="1" kern="1200" dirty="0">
                <a:solidFill>
                  <a:schemeClr val="tx1"/>
                </a:solidFill>
                <a:latin typeface="+mn-lt"/>
                <a:ea typeface="+mn-ea"/>
                <a:cs typeface="+mn-cs"/>
              </a:rPr>
              <a:t> </a:t>
            </a:r>
            <a:r>
              <a:rPr lang="en-US" sz="1800" kern="1200" dirty="0">
                <a:solidFill>
                  <a:schemeClr val="tx1"/>
                </a:solidFill>
                <a:latin typeface="+mn-lt"/>
                <a:ea typeface="+mn-ea"/>
                <a:cs typeface="+mn-cs"/>
              </a:rPr>
              <a:t>right kidney and right</a:t>
            </a:r>
          </a:p>
          <a:p>
            <a:pPr lvl="0">
              <a:lnSpc>
                <a:spcPct val="90000"/>
              </a:lnSpc>
              <a:spcBef>
                <a:spcPts val="1000"/>
              </a:spcBef>
            </a:pPr>
            <a:r>
              <a:rPr lang="en-US" sz="1800" kern="1200" dirty="0">
                <a:solidFill>
                  <a:schemeClr val="tx1"/>
                </a:solidFill>
                <a:latin typeface="+mn-lt"/>
                <a:ea typeface="+mn-ea"/>
                <a:cs typeface="+mn-cs"/>
              </a:rPr>
              <a:t>        suprarenal gland</a:t>
            </a:r>
          </a:p>
          <a:p>
            <a:pPr marL="228600" lvl="0" indent="-228600">
              <a:lnSpc>
                <a:spcPct val="90000"/>
              </a:lnSpc>
              <a:spcBef>
                <a:spcPts val="1000"/>
              </a:spcBef>
              <a:buFont typeface="Arial" panose="020B0604020202020204" pitchFamily="34" charset="0"/>
              <a:buChar char="•"/>
            </a:pPr>
            <a:endParaRPr lang="ar-SA" sz="3200" kern="1200" dirty="0">
              <a:solidFill>
                <a:schemeClr val="tx1"/>
              </a:solidFill>
              <a:latin typeface="+mn-lt"/>
              <a:ea typeface="+mn-ea"/>
              <a:cs typeface="Arial" panose="020B0604020202020204" pitchFamily="34" charset="0"/>
            </a:endParaRPr>
          </a:p>
        </p:txBody>
      </p:sp>
      <p:sp>
        <p:nvSpPr>
          <p:cNvPr id="2" name="TextBox 1">
            <a:extLst>
              <a:ext uri="{FF2B5EF4-FFF2-40B4-BE49-F238E27FC236}">
                <a16:creationId xmlns:a16="http://schemas.microsoft.com/office/drawing/2014/main" id="{AB62C35C-1AFF-4696-9456-BBE476EB9D65}"/>
              </a:ext>
            </a:extLst>
          </p:cNvPr>
          <p:cNvSpPr txBox="1"/>
          <p:nvPr/>
        </p:nvSpPr>
        <p:spPr>
          <a:xfrm>
            <a:off x="1298275" y="5655605"/>
            <a:ext cx="2512639" cy="307777"/>
          </a:xfrm>
          <a:prstGeom prst="rect">
            <a:avLst/>
          </a:prstGeom>
          <a:noFill/>
        </p:spPr>
        <p:txBody>
          <a:bodyPr wrap="square" rtlCol="0">
            <a:spAutoFit/>
          </a:bodyPr>
          <a:lstStyle/>
          <a:p>
            <a:r>
              <a:rPr lang="en-US" dirty="0">
                <a:solidFill>
                  <a:srgbClr val="92D050"/>
                </a:solidFill>
                <a:latin typeface="+mn-lt"/>
              </a:rPr>
              <a:t>(along margin of porta hepatis)</a:t>
            </a:r>
            <a:endParaRPr lang="en-GB" dirty="0">
              <a:solidFill>
                <a:srgbClr val="92D050"/>
              </a:solidFill>
              <a:latin typeface="+mn-lt"/>
            </a:endParaRPr>
          </a:p>
        </p:txBody>
      </p:sp>
      <p:pic>
        <p:nvPicPr>
          <p:cNvPr id="24" name="Picture 23">
            <a:extLst>
              <a:ext uri="{FF2B5EF4-FFF2-40B4-BE49-F238E27FC236}">
                <a16:creationId xmlns:a16="http://schemas.microsoft.com/office/drawing/2014/main" id="{3225EEFC-510F-4575-94C3-28825523ACA0}"/>
              </a:ext>
            </a:extLst>
          </p:cNvPr>
          <p:cNvPicPr>
            <a:picLocks noChangeAspect="1"/>
          </p:cNvPicPr>
          <p:nvPr/>
        </p:nvPicPr>
        <p:blipFill>
          <a:blip r:embed="rId4"/>
          <a:stretch>
            <a:fillRect/>
          </a:stretch>
        </p:blipFill>
        <p:spPr>
          <a:xfrm>
            <a:off x="6660327" y="5415759"/>
            <a:ext cx="1801087" cy="1326743"/>
          </a:xfrm>
          <a:prstGeom prst="rect">
            <a:avLst/>
          </a:prstGeom>
        </p:spPr>
      </p:pic>
    </p:spTree>
    <p:extLst>
      <p:ext uri="{BB962C8B-B14F-4D97-AF65-F5344CB8AC3E}">
        <p14:creationId xmlns:p14="http://schemas.microsoft.com/office/powerpoint/2010/main" val="120995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056" y="1724629"/>
            <a:ext cx="5519203" cy="3050882"/>
          </a:xfrm>
        </p:spPr>
        <p:txBody>
          <a:bodyPr>
            <a:normAutofit/>
          </a:bodyPr>
          <a:lstStyle/>
          <a:p>
            <a:pPr marL="0" indent="0">
              <a:buNone/>
            </a:pPr>
            <a:r>
              <a:rPr lang="en-US" sz="2200" dirty="0"/>
              <a:t>1.  Falciform ligament </a:t>
            </a:r>
          </a:p>
          <a:p>
            <a:pPr>
              <a:buFont typeface="Courier New" panose="02070309020205020404" pitchFamily="49" charset="0"/>
              <a:buChar char="o"/>
            </a:pPr>
            <a:r>
              <a:rPr lang="en-US" sz="1800" dirty="0"/>
              <a:t>It is a two-layered fold of the peritoneum, ascends from the umbilicus to the liver.</a:t>
            </a:r>
          </a:p>
          <a:p>
            <a:pPr>
              <a:buFont typeface="Courier New" panose="02070309020205020404" pitchFamily="49" charset="0"/>
              <a:buChar char="o"/>
            </a:pPr>
            <a:r>
              <a:rPr lang="en-US" sz="1800" b="1" dirty="0">
                <a:solidFill>
                  <a:srgbClr val="C00000"/>
                </a:solidFill>
              </a:rPr>
              <a:t>It connects the liver with the diaphragm and anterior abdominal wall &amp; umblicus.</a:t>
            </a:r>
          </a:p>
          <a:p>
            <a:pPr>
              <a:buFont typeface="Courier New" panose="02070309020205020404" pitchFamily="49" charset="0"/>
              <a:buChar char="o"/>
            </a:pPr>
            <a:r>
              <a:rPr lang="en-US" sz="1800" dirty="0"/>
              <a:t>Its sickle-shaped free margin contains the </a:t>
            </a:r>
            <a:r>
              <a:rPr lang="en-US" sz="1800" b="1" dirty="0"/>
              <a:t>ligamentum teres</a:t>
            </a:r>
            <a:r>
              <a:rPr lang="en-US" sz="1800" dirty="0"/>
              <a:t> (round Ligament) of liver, the remains of the </a:t>
            </a:r>
            <a:r>
              <a:rPr lang="en-US" sz="1800" dirty="0">
                <a:solidFill>
                  <a:srgbClr val="FF0000"/>
                </a:solidFill>
              </a:rPr>
              <a:t>umbilical vein (</a:t>
            </a:r>
            <a:r>
              <a:rPr lang="en-US" sz="1800" dirty="0" err="1">
                <a:solidFill>
                  <a:srgbClr val="FF0000"/>
                </a:solidFill>
              </a:rPr>
              <a:t>oblitrated</a:t>
            </a:r>
            <a:r>
              <a:rPr lang="en-US" sz="1800" dirty="0">
                <a:solidFill>
                  <a:srgbClr val="FF0000"/>
                </a:solidFill>
              </a:rPr>
              <a:t> umbilical vein) </a:t>
            </a:r>
            <a:r>
              <a:rPr lang="en-US" sz="1800" dirty="0"/>
              <a:t>, which carried oxygenated  blood from the placenta to the fetus. </a:t>
            </a:r>
          </a:p>
        </p:txBody>
      </p:sp>
      <p:grpSp>
        <p:nvGrpSpPr>
          <p:cNvPr id="4" name="Group 3">
            <a:extLst>
              <a:ext uri="{FF2B5EF4-FFF2-40B4-BE49-F238E27FC236}">
                <a16:creationId xmlns:a16="http://schemas.microsoft.com/office/drawing/2014/main" id="{0F6C140D-5082-4400-B7C1-F879AD66081A}"/>
              </a:ext>
            </a:extLst>
          </p:cNvPr>
          <p:cNvGrpSpPr/>
          <p:nvPr/>
        </p:nvGrpSpPr>
        <p:grpSpPr>
          <a:xfrm>
            <a:off x="6631849" y="1667429"/>
            <a:ext cx="2630737" cy="2186693"/>
            <a:chOff x="8032990" y="560768"/>
            <a:chExt cx="3795713" cy="2471737"/>
          </a:xfrm>
        </p:grpSpPr>
        <p:pic>
          <p:nvPicPr>
            <p:cNvPr id="5" name="Picture 4" descr="http://www.daviddarling.info/images/li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032990" y="560768"/>
              <a:ext cx="3795713" cy="2471737"/>
            </a:xfrm>
            <a:prstGeom prst="rect">
              <a:avLst/>
            </a:prstGeom>
            <a:ln>
              <a:noFill/>
              <a:miter lim="800000"/>
              <a:headEnd/>
              <a:tailEnd/>
            </a:ln>
          </p:spPr>
        </p:pic>
        <p:sp>
          <p:nvSpPr>
            <p:cNvPr id="6" name="Rectangle 5"/>
            <p:cNvSpPr/>
            <p:nvPr/>
          </p:nvSpPr>
          <p:spPr>
            <a:xfrm>
              <a:off x="9716453" y="2403497"/>
              <a:ext cx="522640" cy="26690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cxnSp>
        <p:nvCxnSpPr>
          <p:cNvPr id="7" name="Straight Connector 6"/>
          <p:cNvCxnSpPr/>
          <p:nvPr/>
        </p:nvCxnSpPr>
        <p:spPr>
          <a:xfrm flipV="1">
            <a:off x="1707881" y="3886200"/>
            <a:ext cx="1476000" cy="100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2980" y="4861234"/>
            <a:ext cx="5362314" cy="1508105"/>
          </a:xfrm>
          <a:prstGeom prst="rect">
            <a:avLst/>
          </a:prstGeom>
        </p:spPr>
        <p:txBody>
          <a:bodyPr wrap="square">
            <a:spAutoFit/>
          </a:bodyPr>
          <a:lstStyle/>
          <a:p>
            <a:pPr>
              <a:defRPr/>
            </a:pPr>
            <a:r>
              <a:rPr lang="en-US" sz="2000" dirty="0">
                <a:latin typeface="+mn-lt"/>
              </a:rPr>
              <a:t>2. Ligamentum venosum</a:t>
            </a:r>
          </a:p>
          <a:p>
            <a:pPr marL="285750" indent="-285750">
              <a:buFont typeface="Courier New" panose="02070309020205020404" pitchFamily="49" charset="0"/>
              <a:buChar char="o"/>
              <a:defRPr/>
            </a:pPr>
            <a:r>
              <a:rPr lang="en-US" sz="1800" dirty="0">
                <a:latin typeface="+mn-lt"/>
              </a:rPr>
              <a:t>It is the fibrous remnant of the fetal ductus venosus (</a:t>
            </a:r>
            <a:r>
              <a:rPr lang="en-US" sz="1800" dirty="0" err="1">
                <a:latin typeface="+mn-lt"/>
              </a:rPr>
              <a:t>oblitrated</a:t>
            </a:r>
            <a:r>
              <a:rPr lang="en-US" sz="1800" dirty="0">
                <a:latin typeface="+mn-lt"/>
              </a:rPr>
              <a:t> ductus venosus) , which shunted blood from the umbilical vein to the IVC, short circuiting the liver. </a:t>
            </a:r>
          </a:p>
        </p:txBody>
      </p:sp>
      <p:grpSp>
        <p:nvGrpSpPr>
          <p:cNvPr id="9" name="Group 8">
            <a:extLst>
              <a:ext uri="{FF2B5EF4-FFF2-40B4-BE49-F238E27FC236}">
                <a16:creationId xmlns:a16="http://schemas.microsoft.com/office/drawing/2014/main" id="{F74DC20D-D2EF-4B3E-96F1-A787134BC7B0}"/>
              </a:ext>
            </a:extLst>
          </p:cNvPr>
          <p:cNvGrpSpPr/>
          <p:nvPr/>
        </p:nvGrpSpPr>
        <p:grpSpPr>
          <a:xfrm>
            <a:off x="6579601" y="3976581"/>
            <a:ext cx="2735235" cy="2280195"/>
            <a:chOff x="6744861" y="4442403"/>
            <a:chExt cx="2735235" cy="2029330"/>
          </a:xfrm>
        </p:grpSpPr>
        <p:pic>
          <p:nvPicPr>
            <p:cNvPr id="20" name="Picture 20" descr="http://d247mjxbujv0d8.cloudfront.net/content/ajpheart/279/3/H1256/F1.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861" y="4442403"/>
              <a:ext cx="2735235" cy="2029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1" name="Rectangle 20"/>
            <p:cNvSpPr/>
            <p:nvPr/>
          </p:nvSpPr>
          <p:spPr>
            <a:xfrm>
              <a:off x="8588305" y="5197938"/>
              <a:ext cx="776138" cy="27737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Rectangle 21"/>
            <p:cNvSpPr/>
            <p:nvPr/>
          </p:nvSpPr>
          <p:spPr>
            <a:xfrm>
              <a:off x="7542001" y="6109436"/>
              <a:ext cx="804084" cy="362297"/>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cxnSp>
        <p:nvCxnSpPr>
          <p:cNvPr id="23" name="Straight Connector 22"/>
          <p:cNvCxnSpPr/>
          <p:nvPr/>
        </p:nvCxnSpPr>
        <p:spPr>
          <a:xfrm flipV="1">
            <a:off x="2043400" y="5995187"/>
            <a:ext cx="1259749" cy="100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956166" y="5995187"/>
            <a:ext cx="324000" cy="100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9BCA66CD-29AD-4CFD-9826-9F6571763286}"/>
              </a:ext>
            </a:extLst>
          </p:cNvPr>
          <p:cNvGrpSpPr/>
          <p:nvPr/>
        </p:nvGrpSpPr>
        <p:grpSpPr>
          <a:xfrm>
            <a:off x="10616579" y="569339"/>
            <a:ext cx="682625" cy="734036"/>
            <a:chOff x="6597319" y="353560"/>
            <a:chExt cx="682625" cy="734036"/>
          </a:xfrm>
        </p:grpSpPr>
        <p:pic>
          <p:nvPicPr>
            <p:cNvPr id="26" name="Picture 25" descr="Image result for youtube">
              <a:hlinkClick r:id="rId4"/>
              <a:extLst>
                <a:ext uri="{FF2B5EF4-FFF2-40B4-BE49-F238E27FC236}">
                  <a16:creationId xmlns:a16="http://schemas.microsoft.com/office/drawing/2014/main" id="{28F61FC6-3E4B-443B-81DE-57E2F0F14A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7319" y="353560"/>
              <a:ext cx="682625" cy="48063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11">
              <a:extLst>
                <a:ext uri="{FF2B5EF4-FFF2-40B4-BE49-F238E27FC236}">
                  <a16:creationId xmlns:a16="http://schemas.microsoft.com/office/drawing/2014/main" id="{D24B03C1-F3EB-499D-9A2C-BC85757CAA6F}"/>
                </a:ext>
              </a:extLst>
            </p:cNvPr>
            <p:cNvSpPr txBox="1"/>
            <p:nvPr/>
          </p:nvSpPr>
          <p:spPr>
            <a:xfrm>
              <a:off x="6649975" y="779819"/>
              <a:ext cx="598241" cy="30777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dirty="0">
                  <a:solidFill>
                    <a:schemeClr val="accent6">
                      <a:lumMod val="75000"/>
                    </a:schemeClr>
                  </a:solidFill>
                  <a:latin typeface="+mn-lt"/>
                </a:rPr>
                <a:t>07:19</a:t>
              </a:r>
              <a:endParaRPr lang="en-GB" dirty="0">
                <a:solidFill>
                  <a:schemeClr val="accent6">
                    <a:lumMod val="75000"/>
                  </a:schemeClr>
                </a:solidFill>
                <a:latin typeface="+mn-lt"/>
              </a:endParaRPr>
            </a:p>
          </p:txBody>
        </p:sp>
      </p:grpSp>
      <p:sp>
        <p:nvSpPr>
          <p:cNvPr id="28" name="Title 27">
            <a:extLst>
              <a:ext uri="{FF2B5EF4-FFF2-40B4-BE49-F238E27FC236}">
                <a16:creationId xmlns:a16="http://schemas.microsoft.com/office/drawing/2014/main" id="{F3589EC3-BFDB-47D8-8BBA-09B7A9ADB52C}"/>
              </a:ext>
            </a:extLst>
          </p:cNvPr>
          <p:cNvSpPr txBox="1">
            <a:spLocks noGrp="1"/>
          </p:cNvSpPr>
          <p:nvPr>
            <p:ph type="title"/>
          </p:nvPr>
        </p:nvSpPr>
        <p:spPr>
          <a:xfrm>
            <a:off x="838200" y="510842"/>
            <a:ext cx="10515600" cy="1034129"/>
          </a:xfrm>
          <a:prstGeom prst="rect">
            <a:avLst/>
          </a:prstGeom>
          <a:noFill/>
        </p:spPr>
        <p:txBody>
          <a:bodyPr wrap="square" rtlCol="0">
            <a:spAutoFit/>
          </a:bodyPr>
          <a:lstStyle/>
          <a:p>
            <a:r>
              <a:rPr lang="en-US" sz="3600" dirty="0">
                <a:latin typeface="+mj-lt"/>
              </a:rPr>
              <a:t>Liver</a:t>
            </a:r>
            <a:endParaRPr lang="en-GB" sz="3600" dirty="0">
              <a:latin typeface="+mj-lt"/>
            </a:endParaRPr>
          </a:p>
          <a:p>
            <a:pPr lvl="0"/>
            <a:r>
              <a:rPr lang="en-US" sz="3200" b="1" dirty="0">
                <a:latin typeface="Calibri Light" panose="020F0302020204030204"/>
              </a:rPr>
              <a:t>Ligaments</a:t>
            </a:r>
            <a:endParaRPr lang="ar-SA" sz="3200" b="1" dirty="0">
              <a:latin typeface="Calibri Light" panose="020F0302020204030204"/>
            </a:endParaRPr>
          </a:p>
        </p:txBody>
      </p:sp>
      <p:grpSp>
        <p:nvGrpSpPr>
          <p:cNvPr id="8" name="Group 7">
            <a:extLst>
              <a:ext uri="{FF2B5EF4-FFF2-40B4-BE49-F238E27FC236}">
                <a16:creationId xmlns:a16="http://schemas.microsoft.com/office/drawing/2014/main" id="{D09DDF30-E53E-4ABC-901A-34F1333AA92B}"/>
              </a:ext>
            </a:extLst>
          </p:cNvPr>
          <p:cNvGrpSpPr/>
          <p:nvPr/>
        </p:nvGrpSpPr>
        <p:grpSpPr>
          <a:xfrm>
            <a:off x="9552970" y="1551854"/>
            <a:ext cx="2401315" cy="2243771"/>
            <a:chOff x="9625033" y="510842"/>
            <a:chExt cx="2401315" cy="2243771"/>
          </a:xfrm>
        </p:grpSpPr>
        <p:pic>
          <p:nvPicPr>
            <p:cNvPr id="2050" name="Picture 2" descr="Image result for liver ligaments">
              <a:extLst>
                <a:ext uri="{FF2B5EF4-FFF2-40B4-BE49-F238E27FC236}">
                  <a16:creationId xmlns:a16="http://schemas.microsoft.com/office/drawing/2014/main" id="{98DFD3E1-B290-43D5-9C45-5E0A4EED06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5033" y="611695"/>
              <a:ext cx="2401315" cy="21429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A4A858-1314-4311-8665-FF6109837030}"/>
                </a:ext>
              </a:extLst>
            </p:cNvPr>
            <p:cNvSpPr txBox="1"/>
            <p:nvPr/>
          </p:nvSpPr>
          <p:spPr>
            <a:xfrm>
              <a:off x="10287637" y="510842"/>
              <a:ext cx="1512000" cy="307777"/>
            </a:xfrm>
            <a:prstGeom prst="rect">
              <a:avLst/>
            </a:prstGeom>
            <a:noFill/>
            <a:ln w="19050">
              <a:solidFill>
                <a:srgbClr val="92D050"/>
              </a:solidFill>
            </a:ln>
          </p:spPr>
          <p:txBody>
            <a:bodyPr wrap="none" rtlCol="0">
              <a:spAutoFit/>
            </a:bodyPr>
            <a:lstStyle/>
            <a:p>
              <a:r>
                <a:rPr lang="en-GB" i="1" dirty="0">
                  <a:solidFill>
                    <a:schemeClr val="tx1"/>
                  </a:solidFill>
                  <a:latin typeface="+mn-lt"/>
                </a:rPr>
                <a:t>Falciform ligament  </a:t>
              </a:r>
            </a:p>
          </p:txBody>
        </p:sp>
        <p:sp>
          <p:nvSpPr>
            <p:cNvPr id="29" name="TextBox 28">
              <a:extLst>
                <a:ext uri="{FF2B5EF4-FFF2-40B4-BE49-F238E27FC236}">
                  <a16:creationId xmlns:a16="http://schemas.microsoft.com/office/drawing/2014/main" id="{5797340B-F502-417D-B801-63C84C109757}"/>
                </a:ext>
              </a:extLst>
            </p:cNvPr>
            <p:cNvSpPr txBox="1"/>
            <p:nvPr/>
          </p:nvSpPr>
          <p:spPr>
            <a:xfrm>
              <a:off x="11300446" y="2399058"/>
              <a:ext cx="616163" cy="307777"/>
            </a:xfrm>
            <a:prstGeom prst="rect">
              <a:avLst/>
            </a:prstGeom>
            <a:noFill/>
          </p:spPr>
          <p:txBody>
            <a:bodyPr wrap="square" rtlCol="0">
              <a:spAutoFit/>
            </a:bodyPr>
            <a:lstStyle/>
            <a:p>
              <a:r>
                <a:rPr lang="en-GB" dirty="0">
                  <a:solidFill>
                    <a:schemeClr val="bg1">
                      <a:lumMod val="50000"/>
                    </a:schemeClr>
                  </a:solidFill>
                  <a:latin typeface="+mn-lt"/>
                </a:rPr>
                <a:t>Extra </a:t>
              </a:r>
            </a:p>
          </p:txBody>
        </p:sp>
      </p:grpSp>
      <p:sp>
        <p:nvSpPr>
          <p:cNvPr id="30" name="Rectangle 29">
            <a:extLst>
              <a:ext uri="{FF2B5EF4-FFF2-40B4-BE49-F238E27FC236}">
                <a16:creationId xmlns:a16="http://schemas.microsoft.com/office/drawing/2014/main" id="{CB777720-0D33-44D3-964E-8B9FAACE029B}"/>
              </a:ext>
            </a:extLst>
          </p:cNvPr>
          <p:cNvSpPr/>
          <p:nvPr/>
        </p:nvSpPr>
        <p:spPr>
          <a:xfrm>
            <a:off x="762980" y="1652707"/>
            <a:ext cx="5671429" cy="304919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B301045F-00F1-434E-ACCA-FE8E042FCD7F}"/>
              </a:ext>
            </a:extLst>
          </p:cNvPr>
          <p:cNvSpPr/>
          <p:nvPr/>
        </p:nvSpPr>
        <p:spPr>
          <a:xfrm>
            <a:off x="762980" y="4861234"/>
            <a:ext cx="5671429" cy="1593828"/>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48" name="Picture 2047">
            <a:extLst>
              <a:ext uri="{FF2B5EF4-FFF2-40B4-BE49-F238E27FC236}">
                <a16:creationId xmlns:a16="http://schemas.microsoft.com/office/drawing/2014/main" id="{FD8277B4-2F3B-4753-BD65-9242B83A6683}"/>
              </a:ext>
            </a:extLst>
          </p:cNvPr>
          <p:cNvPicPr>
            <a:picLocks noChangeAspect="1"/>
          </p:cNvPicPr>
          <p:nvPr/>
        </p:nvPicPr>
        <p:blipFill>
          <a:blip r:embed="rId7"/>
          <a:stretch>
            <a:fillRect/>
          </a:stretch>
        </p:blipFill>
        <p:spPr>
          <a:xfrm>
            <a:off x="9552970" y="3886200"/>
            <a:ext cx="2527433" cy="2460958"/>
          </a:xfrm>
          <a:prstGeom prst="rect">
            <a:avLst/>
          </a:prstGeom>
        </p:spPr>
      </p:pic>
      <p:sp>
        <p:nvSpPr>
          <p:cNvPr id="2049" name="Rectangle 2048">
            <a:extLst>
              <a:ext uri="{FF2B5EF4-FFF2-40B4-BE49-F238E27FC236}">
                <a16:creationId xmlns:a16="http://schemas.microsoft.com/office/drawing/2014/main" id="{3D59AF8F-FE3A-4A20-B4CC-A692A883C62C}"/>
              </a:ext>
            </a:extLst>
          </p:cNvPr>
          <p:cNvSpPr/>
          <p:nvPr/>
        </p:nvSpPr>
        <p:spPr>
          <a:xfrm>
            <a:off x="2435632" y="6001637"/>
            <a:ext cx="2044149" cy="307777"/>
          </a:xfrm>
          <a:prstGeom prst="rect">
            <a:avLst/>
          </a:prstGeom>
        </p:spPr>
        <p:txBody>
          <a:bodyPr wrap="none">
            <a:spAutoFit/>
          </a:bodyPr>
          <a:lstStyle/>
          <a:p>
            <a:pPr algn="ctr" rtl="1">
              <a:defRPr/>
            </a:pPr>
            <a:r>
              <a:rPr lang="en-GB" dirty="0">
                <a:solidFill>
                  <a:srgbClr val="92D050"/>
                </a:solidFill>
                <a:latin typeface="+mn-lt"/>
              </a:rPr>
              <a:t>ف</a:t>
            </a:r>
            <a:r>
              <a:rPr lang="ar-AE" dirty="0">
                <a:solidFill>
                  <a:srgbClr val="92D050"/>
                </a:solidFill>
                <a:latin typeface="+mn-lt"/>
              </a:rPr>
              <a:t>ي</a:t>
            </a:r>
            <a:r>
              <a:rPr lang="en-GB" dirty="0">
                <a:solidFill>
                  <a:srgbClr val="92D050"/>
                </a:solidFill>
                <a:latin typeface="+mn-lt"/>
              </a:rPr>
              <a:t> </a:t>
            </a:r>
            <a:r>
              <a:rPr lang="en-GB" dirty="0" err="1">
                <a:solidFill>
                  <a:srgbClr val="92D050"/>
                </a:solidFill>
                <a:latin typeface="+mn-lt"/>
              </a:rPr>
              <a:t>الجنين</a:t>
            </a:r>
            <a:r>
              <a:rPr lang="en-GB" dirty="0">
                <a:solidFill>
                  <a:srgbClr val="92D050"/>
                </a:solidFill>
                <a:latin typeface="+mn-lt"/>
              </a:rPr>
              <a:t> </a:t>
            </a:r>
            <a:r>
              <a:rPr lang="en-GB" dirty="0" err="1">
                <a:solidFill>
                  <a:srgbClr val="92D050"/>
                </a:solidFill>
                <a:latin typeface="+mn-lt"/>
              </a:rPr>
              <a:t>كان</a:t>
            </a:r>
            <a:r>
              <a:rPr lang="en-GB" dirty="0">
                <a:solidFill>
                  <a:srgbClr val="92D050"/>
                </a:solidFill>
                <a:latin typeface="+mn-lt"/>
              </a:rPr>
              <a:t> </a:t>
            </a:r>
            <a:r>
              <a:rPr lang="en-GB" dirty="0" err="1">
                <a:solidFill>
                  <a:srgbClr val="92D050"/>
                </a:solidFill>
                <a:latin typeface="+mn-lt"/>
              </a:rPr>
              <a:t>حلقة</a:t>
            </a:r>
            <a:r>
              <a:rPr lang="en-GB" dirty="0">
                <a:solidFill>
                  <a:srgbClr val="92D050"/>
                </a:solidFill>
                <a:latin typeface="+mn-lt"/>
              </a:rPr>
              <a:t> </a:t>
            </a:r>
            <a:r>
              <a:rPr lang="en-GB" dirty="0" err="1">
                <a:solidFill>
                  <a:srgbClr val="92D050"/>
                </a:solidFill>
                <a:latin typeface="+mn-lt"/>
              </a:rPr>
              <a:t>الوصل</a:t>
            </a:r>
            <a:r>
              <a:rPr lang="en-GB" dirty="0">
                <a:solidFill>
                  <a:srgbClr val="92D050"/>
                </a:solidFill>
                <a:latin typeface="+mn-lt"/>
              </a:rPr>
              <a:t> </a:t>
            </a:r>
            <a:r>
              <a:rPr lang="en-GB" dirty="0" err="1">
                <a:solidFill>
                  <a:srgbClr val="92D050"/>
                </a:solidFill>
                <a:latin typeface="+mn-lt"/>
              </a:rPr>
              <a:t>بينهم</a:t>
            </a:r>
            <a:endParaRPr lang="en-GB" dirty="0">
              <a:solidFill>
                <a:srgbClr val="92D050"/>
              </a:solidFill>
              <a:latin typeface="+mn-lt"/>
            </a:endParaRPr>
          </a:p>
        </p:txBody>
      </p:sp>
    </p:spTree>
    <p:extLst>
      <p:ext uri="{BB962C8B-B14F-4D97-AF65-F5344CB8AC3E}">
        <p14:creationId xmlns:p14="http://schemas.microsoft.com/office/powerpoint/2010/main" val="3051768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sz="half" idx="4294967295"/>
          </p:nvPr>
        </p:nvSpPr>
        <p:spPr>
          <a:xfrm>
            <a:off x="822999" y="1487438"/>
            <a:ext cx="11112328" cy="2613591"/>
          </a:xfrm>
          <a:ln>
            <a:noFill/>
            <a:miter lim="800000"/>
            <a:headEnd/>
            <a:tailEnd/>
          </a:ln>
        </p:spPr>
        <p:txBody>
          <a:bodyPr>
            <a:normAutofit/>
          </a:bodyPr>
          <a:lstStyle/>
          <a:p>
            <a:pPr>
              <a:buFont typeface="Courier New" panose="02070309020205020404" pitchFamily="49" charset="0"/>
              <a:buChar char="o"/>
            </a:pPr>
            <a:r>
              <a:rPr lang="en-US" altLang="en-US" sz="1800" dirty="0">
                <a:cs typeface="Arial" panose="020B0604020202020204" pitchFamily="34" charset="0"/>
              </a:rPr>
              <a:t>The liver is divided into a large </a:t>
            </a:r>
            <a:r>
              <a:rPr lang="en-US" altLang="en-US" sz="1800" b="1" dirty="0">
                <a:cs typeface="Arial" panose="020B0604020202020204" pitchFamily="34" charset="0"/>
              </a:rPr>
              <a:t>right lobe </a:t>
            </a:r>
            <a:r>
              <a:rPr lang="en-US" altLang="en-US" sz="1800" dirty="0">
                <a:cs typeface="Arial" panose="020B0604020202020204" pitchFamily="34" charset="0"/>
              </a:rPr>
              <a:t>and a small </a:t>
            </a:r>
            <a:r>
              <a:rPr lang="en-US" altLang="en-US" sz="1800" b="1" dirty="0">
                <a:cs typeface="Arial" panose="020B0604020202020204" pitchFamily="34" charset="0"/>
              </a:rPr>
              <a:t>left lobe </a:t>
            </a:r>
            <a:r>
              <a:rPr lang="en-US" altLang="en-US" sz="1800" dirty="0">
                <a:cs typeface="Arial" panose="020B0604020202020204" pitchFamily="34" charset="0"/>
              </a:rPr>
              <a:t>by the attachment of the </a:t>
            </a:r>
            <a:r>
              <a:rPr lang="en-US" altLang="en-US" sz="1800" b="1" dirty="0">
                <a:cs typeface="Arial" panose="020B0604020202020204" pitchFamily="34" charset="0"/>
              </a:rPr>
              <a:t>falciform ligament. </a:t>
            </a:r>
          </a:p>
          <a:p>
            <a:pPr>
              <a:buFont typeface="Courier New" panose="02070309020205020404" pitchFamily="49" charset="0"/>
              <a:buChar char="o"/>
            </a:pPr>
            <a:r>
              <a:rPr lang="en-US" altLang="en-US" sz="1800" dirty="0">
                <a:cs typeface="Arial" panose="020B0604020202020204" pitchFamily="34" charset="0"/>
              </a:rPr>
              <a:t>The right lobe is further divided into a </a:t>
            </a:r>
            <a:r>
              <a:rPr lang="en-US" altLang="en-US" sz="1800" b="1" dirty="0">
                <a:cs typeface="Arial" panose="020B0604020202020204" pitchFamily="34" charset="0"/>
              </a:rPr>
              <a:t>quadrate</a:t>
            </a:r>
            <a:r>
              <a:rPr lang="en-US" altLang="en-US" sz="1800" dirty="0">
                <a:cs typeface="Arial" panose="020B0604020202020204" pitchFamily="34" charset="0"/>
              </a:rPr>
              <a:t> lobe and a </a:t>
            </a:r>
            <a:r>
              <a:rPr lang="en-US" altLang="en-US" sz="1800" b="1" dirty="0">
                <a:cs typeface="Arial" panose="020B0604020202020204" pitchFamily="34" charset="0"/>
              </a:rPr>
              <a:t>caudate</a:t>
            </a:r>
            <a:r>
              <a:rPr lang="en-US" altLang="en-US" sz="1800" dirty="0">
                <a:cs typeface="Arial" panose="020B0604020202020204" pitchFamily="34" charset="0"/>
              </a:rPr>
              <a:t> lobe by the presence of </a:t>
            </a:r>
            <a:r>
              <a:rPr lang="en-US" altLang="en-US" sz="1400" dirty="0">
                <a:solidFill>
                  <a:schemeClr val="bg1">
                    <a:lumMod val="50000"/>
                  </a:schemeClr>
                </a:solidFill>
                <a:cs typeface="Arial" panose="020B0604020202020204" pitchFamily="34" charset="0"/>
              </a:rPr>
              <a:t>(1)</a:t>
            </a:r>
            <a:r>
              <a:rPr lang="en-US" altLang="en-US" sz="1800" dirty="0">
                <a:cs typeface="Arial" panose="020B0604020202020204" pitchFamily="34" charset="0"/>
              </a:rPr>
              <a:t> the </a:t>
            </a:r>
            <a:r>
              <a:rPr lang="en-US" altLang="en-US" sz="1800" b="1" dirty="0">
                <a:cs typeface="Arial" panose="020B0604020202020204" pitchFamily="34" charset="0"/>
              </a:rPr>
              <a:t>gallbladder</a:t>
            </a:r>
            <a:r>
              <a:rPr lang="en-US" altLang="en-US" sz="1800" dirty="0">
                <a:cs typeface="Arial" panose="020B0604020202020204" pitchFamily="34" charset="0"/>
              </a:rPr>
              <a:t>,      </a:t>
            </a:r>
            <a:r>
              <a:rPr lang="en-US" altLang="en-US" sz="1400" dirty="0">
                <a:solidFill>
                  <a:schemeClr val="bg1">
                    <a:lumMod val="50000"/>
                  </a:schemeClr>
                </a:solidFill>
                <a:cs typeface="Arial" panose="020B0604020202020204" pitchFamily="34" charset="0"/>
              </a:rPr>
              <a:t>(2) </a:t>
            </a:r>
            <a:r>
              <a:rPr lang="en-US" altLang="en-US" sz="1800" dirty="0">
                <a:cs typeface="Arial" panose="020B0604020202020204" pitchFamily="34" charset="0"/>
              </a:rPr>
              <a:t>the fissure for the </a:t>
            </a:r>
            <a:r>
              <a:rPr lang="en-US" altLang="en-US" sz="1800" b="1" dirty="0">
                <a:cs typeface="Arial" panose="020B0604020202020204" pitchFamily="34" charset="0"/>
              </a:rPr>
              <a:t>ligamentum </a:t>
            </a:r>
            <a:r>
              <a:rPr lang="en-US" altLang="en-US" sz="1800" b="1" dirty="0" err="1">
                <a:cs typeface="Arial" panose="020B0604020202020204" pitchFamily="34" charset="0"/>
              </a:rPr>
              <a:t>teres</a:t>
            </a:r>
            <a:r>
              <a:rPr lang="en-US" altLang="en-US" sz="1800" dirty="0">
                <a:cs typeface="Arial" panose="020B0604020202020204" pitchFamily="34" charset="0"/>
              </a:rPr>
              <a:t>, </a:t>
            </a:r>
            <a:r>
              <a:rPr lang="en-US" altLang="en-US" sz="1400" dirty="0">
                <a:solidFill>
                  <a:schemeClr val="bg1">
                    <a:lumMod val="50000"/>
                  </a:schemeClr>
                </a:solidFill>
                <a:cs typeface="Arial" panose="020B0604020202020204" pitchFamily="34" charset="0"/>
              </a:rPr>
              <a:t>(3)</a:t>
            </a:r>
            <a:r>
              <a:rPr lang="en-US" altLang="en-US" sz="1800" dirty="0">
                <a:cs typeface="Arial" panose="020B0604020202020204" pitchFamily="34" charset="0"/>
              </a:rPr>
              <a:t> the </a:t>
            </a:r>
            <a:r>
              <a:rPr lang="en-US" altLang="en-US" sz="1800" b="1" dirty="0">
                <a:cs typeface="Arial" panose="020B0604020202020204" pitchFamily="34" charset="0"/>
              </a:rPr>
              <a:t>inferior vena cava</a:t>
            </a:r>
            <a:r>
              <a:rPr lang="en-US" altLang="en-US" sz="1800" dirty="0">
                <a:cs typeface="Arial" panose="020B0604020202020204" pitchFamily="34" charset="0"/>
              </a:rPr>
              <a:t>, and </a:t>
            </a:r>
            <a:r>
              <a:rPr lang="en-US" altLang="en-US" sz="1400" dirty="0">
                <a:solidFill>
                  <a:schemeClr val="bg1">
                    <a:lumMod val="50000"/>
                  </a:schemeClr>
                </a:solidFill>
                <a:cs typeface="Arial" panose="020B0604020202020204" pitchFamily="34" charset="0"/>
              </a:rPr>
              <a:t>(4) </a:t>
            </a:r>
            <a:r>
              <a:rPr lang="en-US" altLang="en-US" sz="1800" dirty="0">
                <a:cs typeface="Arial" panose="020B0604020202020204" pitchFamily="34" charset="0"/>
              </a:rPr>
              <a:t>the fissure for the </a:t>
            </a:r>
            <a:r>
              <a:rPr lang="en-US" altLang="en-US" sz="1800" b="1" dirty="0">
                <a:cs typeface="Arial" panose="020B0604020202020204" pitchFamily="34" charset="0"/>
              </a:rPr>
              <a:t>ligamentum </a:t>
            </a:r>
            <a:r>
              <a:rPr lang="en-US" altLang="en-US" sz="1800" b="1" dirty="0" err="1">
                <a:cs typeface="Arial" panose="020B0604020202020204" pitchFamily="34" charset="0"/>
              </a:rPr>
              <a:t>venosum</a:t>
            </a:r>
            <a:r>
              <a:rPr lang="en-US" altLang="en-US" sz="1800" dirty="0">
                <a:cs typeface="Arial" panose="020B0604020202020204" pitchFamily="34" charset="0"/>
              </a:rPr>
              <a:t>.</a:t>
            </a:r>
          </a:p>
          <a:p>
            <a:pPr eaLnBrk="1" hangingPunct="1">
              <a:buFont typeface="Courier New" panose="02070309020205020404" pitchFamily="49" charset="0"/>
              <a:buChar char="o"/>
            </a:pPr>
            <a:r>
              <a:rPr lang="en-US" altLang="en-US" sz="1800" dirty="0">
                <a:cs typeface="Arial" panose="020B0604020202020204" pitchFamily="34" charset="0"/>
              </a:rPr>
              <a:t>The caudate lobe is </a:t>
            </a:r>
            <a:r>
              <a:rPr lang="en-US" altLang="en-US" sz="1800" i="1" dirty="0">
                <a:cs typeface="Arial" panose="020B0604020202020204" pitchFamily="34" charset="0"/>
              </a:rPr>
              <a:t>connected to the right lobe </a:t>
            </a:r>
            <a:r>
              <a:rPr lang="en-US" altLang="en-US" sz="1800" dirty="0">
                <a:cs typeface="Arial" panose="020B0604020202020204" pitchFamily="34" charset="0"/>
              </a:rPr>
              <a:t>by the </a:t>
            </a:r>
            <a:r>
              <a:rPr lang="en-US" altLang="en-US" sz="1800" b="1" dirty="0">
                <a:cs typeface="Arial" panose="020B0604020202020204" pitchFamily="34" charset="0"/>
              </a:rPr>
              <a:t>caudate process</a:t>
            </a:r>
            <a:r>
              <a:rPr lang="en-US" altLang="en-US" sz="1800" dirty="0">
                <a:cs typeface="Arial" panose="020B0604020202020204" pitchFamily="34" charset="0"/>
              </a:rPr>
              <a:t>.</a:t>
            </a:r>
          </a:p>
          <a:p>
            <a:pPr eaLnBrk="1" hangingPunct="1">
              <a:buFont typeface="Courier New" panose="02070309020205020404" pitchFamily="49" charset="0"/>
              <a:buChar char="o"/>
            </a:pPr>
            <a:r>
              <a:rPr lang="en-US" altLang="en-US" sz="1800" dirty="0">
                <a:cs typeface="Arial" panose="020B0604020202020204" pitchFamily="34" charset="0"/>
              </a:rPr>
              <a:t>The </a:t>
            </a:r>
            <a:r>
              <a:rPr lang="en-US" altLang="en-US" sz="1800" b="1" dirty="0">
                <a:cs typeface="Arial" panose="020B0604020202020204" pitchFamily="34" charset="0"/>
              </a:rPr>
              <a:t>quadrate</a:t>
            </a:r>
            <a:r>
              <a:rPr lang="en-US" altLang="en-US" sz="1800" dirty="0">
                <a:cs typeface="Arial" panose="020B0604020202020204" pitchFamily="34" charset="0"/>
              </a:rPr>
              <a:t> and </a:t>
            </a:r>
            <a:r>
              <a:rPr lang="en-US" altLang="en-US" sz="1800" b="1" dirty="0">
                <a:cs typeface="Arial" panose="020B0604020202020204" pitchFamily="34" charset="0"/>
              </a:rPr>
              <a:t>caudate</a:t>
            </a:r>
            <a:r>
              <a:rPr lang="en-US" altLang="en-US" sz="1800" dirty="0">
                <a:cs typeface="Arial" panose="020B0604020202020204" pitchFamily="34" charset="0"/>
              </a:rPr>
              <a:t> lobes are a </a:t>
            </a:r>
            <a:r>
              <a:rPr lang="en-US" altLang="en-US" sz="1800" u="sng" dirty="0">
                <a:cs typeface="Arial" panose="020B0604020202020204" pitchFamily="34" charset="0"/>
              </a:rPr>
              <a:t>functional part</a:t>
            </a:r>
            <a:r>
              <a:rPr lang="en-US" altLang="en-US" sz="1800" dirty="0">
                <a:cs typeface="Arial" panose="020B0604020202020204" pitchFamily="34" charset="0"/>
              </a:rPr>
              <a:t> of the </a:t>
            </a:r>
            <a:r>
              <a:rPr lang="en-US" altLang="en-US" sz="1800" b="1" dirty="0">
                <a:cs typeface="Arial" panose="020B0604020202020204" pitchFamily="34" charset="0"/>
              </a:rPr>
              <a:t>left</a:t>
            </a:r>
            <a:r>
              <a:rPr lang="en-US" altLang="en-US" sz="1800" dirty="0">
                <a:cs typeface="Arial" panose="020B0604020202020204" pitchFamily="34" charset="0"/>
              </a:rPr>
              <a:t> lobe of the liver. </a:t>
            </a:r>
            <a:endParaRPr lang="ar-SA" altLang="en-US" sz="1800" dirty="0">
              <a:cs typeface="Arial" panose="020B0604020202020204" pitchFamily="34" charset="0"/>
            </a:endParaRPr>
          </a:p>
          <a:p>
            <a:pPr marL="0" lvl="0" indent="0">
              <a:lnSpc>
                <a:spcPct val="100000"/>
              </a:lnSpc>
              <a:spcBef>
                <a:spcPts val="0"/>
              </a:spcBef>
              <a:buNone/>
            </a:pPr>
            <a:r>
              <a:rPr lang="en-US" sz="1800" dirty="0">
                <a:cs typeface="Arial" charset="0"/>
              </a:rPr>
              <a:t>The </a:t>
            </a:r>
            <a:r>
              <a:rPr lang="en-US" sz="1800" u="sng" dirty="0">
                <a:cs typeface="Arial" charset="0"/>
              </a:rPr>
              <a:t>functional anatomy</a:t>
            </a:r>
            <a:r>
              <a:rPr lang="en-US" sz="1800" dirty="0">
                <a:cs typeface="Arial" charset="0"/>
              </a:rPr>
              <a:t> divides the liver into left and right lobes </a:t>
            </a:r>
            <a:r>
              <a:rPr lang="en-US" sz="1800" i="1" dirty="0">
                <a:cs typeface="Arial" charset="0"/>
              </a:rPr>
              <a:t>based on their relation to the division of common hepatic duct, hepatic portal vein, and hepatic artery proper into right &amp; left branches</a:t>
            </a:r>
            <a:r>
              <a:rPr lang="en-US" sz="1800" dirty="0">
                <a:cs typeface="Arial" charset="0"/>
              </a:rPr>
              <a:t>, so the areas of the liver supplied by these branches constitute the functional left or right lobes. </a:t>
            </a:r>
            <a:r>
              <a:rPr lang="en-GB" sz="1800" dirty="0">
                <a:solidFill>
                  <a:schemeClr val="bg1">
                    <a:lumMod val="50000"/>
                  </a:schemeClr>
                </a:solidFill>
                <a:cs typeface="Arial" charset="0"/>
              </a:rPr>
              <a:t>(</a:t>
            </a:r>
            <a:r>
              <a:rPr lang="en-US" sz="1400" i="1" kern="0" dirty="0">
                <a:solidFill>
                  <a:schemeClr val="bg1">
                    <a:lumMod val="50000"/>
                  </a:schemeClr>
                </a:solidFill>
                <a:cs typeface="Arial"/>
                <a:sym typeface="Arial"/>
              </a:rPr>
              <a:t>Only on the</a:t>
            </a:r>
            <a:r>
              <a:rPr lang="en-US" sz="1400" i="1" kern="0" dirty="0">
                <a:solidFill>
                  <a:srgbClr val="000000"/>
                </a:solidFill>
                <a:cs typeface="Arial"/>
                <a:sym typeface="Arial"/>
              </a:rPr>
              <a:t> </a:t>
            </a:r>
            <a:r>
              <a:rPr lang="en-US" sz="1400" i="1" kern="0" dirty="0">
                <a:solidFill>
                  <a:srgbClr val="ECB2D9"/>
                </a:solidFill>
                <a:cs typeface="Arial"/>
                <a:sym typeface="Arial"/>
              </a:rPr>
              <a:t>girls</a:t>
            </a:r>
            <a:r>
              <a:rPr lang="en-US" sz="1400" i="1" kern="0" dirty="0">
                <a:solidFill>
                  <a:srgbClr val="000000"/>
                </a:solidFill>
                <a:cs typeface="Arial"/>
                <a:sym typeface="Arial"/>
              </a:rPr>
              <a:t>’ </a:t>
            </a:r>
            <a:r>
              <a:rPr lang="en-US" sz="1400" i="1" kern="0" dirty="0">
                <a:solidFill>
                  <a:schemeClr val="bg1">
                    <a:lumMod val="50000"/>
                  </a:schemeClr>
                </a:solidFill>
                <a:cs typeface="Arial"/>
                <a:sym typeface="Arial"/>
              </a:rPr>
              <a:t>slides</a:t>
            </a:r>
            <a:r>
              <a:rPr lang="en-GB" sz="1800" dirty="0">
                <a:solidFill>
                  <a:schemeClr val="bg1">
                    <a:lumMod val="50000"/>
                  </a:schemeClr>
                </a:solidFill>
                <a:cs typeface="Arial" charset="0"/>
              </a:rPr>
              <a:t>)</a:t>
            </a:r>
            <a:endParaRPr lang="en-US" sz="1800" dirty="0">
              <a:solidFill>
                <a:schemeClr val="bg1">
                  <a:lumMod val="50000"/>
                </a:schemeClr>
              </a:solidFill>
              <a:cs typeface="Arial" charset="0"/>
            </a:endParaRPr>
          </a:p>
        </p:txBody>
      </p:sp>
      <p:pic>
        <p:nvPicPr>
          <p:cNvPr id="15364" name="Picture 2" descr="C:\Documents and Settings\HP\My Documents\My Pictures\showimageCAXP023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762" y="4283448"/>
            <a:ext cx="2607842" cy="2321881"/>
          </a:xfrm>
          <a:prstGeom prst="rect">
            <a:avLst/>
          </a:prstGeom>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25A9DA9-B85C-4329-9A02-BD9BB66B5371}"/>
              </a:ext>
            </a:extLst>
          </p:cNvPr>
          <p:cNvGrpSpPr/>
          <p:nvPr/>
        </p:nvGrpSpPr>
        <p:grpSpPr>
          <a:xfrm>
            <a:off x="7858523" y="4179094"/>
            <a:ext cx="3981136" cy="2678906"/>
            <a:chOff x="6586106" y="3693319"/>
            <a:chExt cx="3981136" cy="2678906"/>
          </a:xfrm>
        </p:grpSpPr>
        <p:pic>
          <p:nvPicPr>
            <p:cNvPr id="15362" name="Picture 4" descr="C:\Users\user\Documents\Downloads\liverDiagra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106" y="3902075"/>
              <a:ext cx="3744189" cy="2470150"/>
            </a:xfrm>
            <a:prstGeom prst="rect">
              <a:avLst/>
            </a:prstGeom>
            <a:extLst>
              <a:ext uri="{909E8E84-426E-40DD-AFC4-6F175D3DCCD1}">
                <a14:hiddenFill xmlns:a14="http://schemas.microsoft.com/office/drawing/2010/main">
                  <a:solidFill>
                    <a:srgbClr val="FFFFFF"/>
                  </a:solidFill>
                </a14:hiddenFill>
              </a:ext>
            </a:extLst>
          </p:spPr>
        </p:pic>
        <p:cxnSp>
          <p:nvCxnSpPr>
            <p:cNvPr id="18" name="Straight Arrow Connector 17"/>
            <p:cNvCxnSpPr>
              <a:cxnSpLocks/>
            </p:cNvCxnSpPr>
            <p:nvPr/>
          </p:nvCxnSpPr>
          <p:spPr>
            <a:xfrm rot="10800000" flipV="1">
              <a:off x="8382000" y="3946526"/>
              <a:ext cx="1371600" cy="1019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8" name="TextBox 21"/>
            <p:cNvSpPr txBox="1">
              <a:spLocks noChangeArrowheads="1"/>
            </p:cNvSpPr>
            <p:nvPr/>
          </p:nvSpPr>
          <p:spPr bwMode="auto">
            <a:xfrm>
              <a:off x="6781800" y="4860926"/>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t>Left lobe</a:t>
              </a:r>
            </a:p>
          </p:txBody>
        </p:sp>
        <p:sp>
          <p:nvSpPr>
            <p:cNvPr id="15369" name="TextBox 22"/>
            <p:cNvSpPr txBox="1">
              <a:spLocks noChangeArrowheads="1"/>
            </p:cNvSpPr>
            <p:nvPr/>
          </p:nvSpPr>
          <p:spPr bwMode="auto">
            <a:xfrm>
              <a:off x="9067800" y="4937126"/>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t>Right lobe</a:t>
              </a:r>
            </a:p>
          </p:txBody>
        </p:sp>
        <p:sp>
          <p:nvSpPr>
            <p:cNvPr id="15370" name="TextBox 23"/>
            <p:cNvSpPr txBox="1">
              <a:spLocks noChangeArrowheads="1"/>
            </p:cNvSpPr>
            <p:nvPr/>
          </p:nvSpPr>
          <p:spPr bwMode="auto">
            <a:xfrm>
              <a:off x="7848600" y="5699126"/>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t>Quadrate lobe</a:t>
              </a:r>
            </a:p>
          </p:txBody>
        </p:sp>
        <p:sp>
          <p:nvSpPr>
            <p:cNvPr id="15371" name="TextBox 24"/>
            <p:cNvSpPr txBox="1">
              <a:spLocks noChangeArrowheads="1"/>
            </p:cNvSpPr>
            <p:nvPr/>
          </p:nvSpPr>
          <p:spPr bwMode="auto">
            <a:xfrm>
              <a:off x="7620000" y="4327526"/>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t>Cauate lobe</a:t>
              </a:r>
            </a:p>
          </p:txBody>
        </p:sp>
        <p:sp>
          <p:nvSpPr>
            <p:cNvPr id="15372" name="TextBox 26"/>
            <p:cNvSpPr txBox="1">
              <a:spLocks noChangeArrowheads="1"/>
            </p:cNvSpPr>
            <p:nvPr/>
          </p:nvSpPr>
          <p:spPr bwMode="auto">
            <a:xfrm>
              <a:off x="9729042" y="3693319"/>
              <a:ext cx="838200" cy="461963"/>
            </a:xfrm>
            <a:prstGeom prst="rect">
              <a:avLst/>
            </a:prstGeom>
            <a:noFill/>
            <a:ln w="28575">
              <a:solidFill>
                <a:srgbClr val="FF66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dirty="0"/>
                <a:t>Caudate process</a:t>
              </a:r>
            </a:p>
          </p:txBody>
        </p:sp>
      </p:grpSp>
      <p:cxnSp>
        <p:nvCxnSpPr>
          <p:cNvPr id="7" name="Straight Arrow Connector 6">
            <a:extLst>
              <a:ext uri="{FF2B5EF4-FFF2-40B4-BE49-F238E27FC236}">
                <a16:creationId xmlns:a16="http://schemas.microsoft.com/office/drawing/2014/main" id="{B05ECFE3-BA7A-654F-85E4-FC81DA001C79}"/>
              </a:ext>
            </a:extLst>
          </p:cNvPr>
          <p:cNvCxnSpPr>
            <a:cxnSpLocks/>
          </p:cNvCxnSpPr>
          <p:nvPr/>
        </p:nvCxnSpPr>
        <p:spPr>
          <a:xfrm>
            <a:off x="4016918" y="1735511"/>
            <a:ext cx="936000" cy="0"/>
          </a:xfrm>
          <a:prstGeom prst="straightConnector1">
            <a:avLst/>
          </a:prstGeom>
          <a:ln w="28575">
            <a:solidFill>
              <a:srgbClr val="D28361"/>
            </a:solidFill>
          </a:ln>
        </p:spPr>
        <p:style>
          <a:lnRef idx="3">
            <a:schemeClr val="accent6"/>
          </a:lnRef>
          <a:fillRef idx="0">
            <a:schemeClr val="accent6"/>
          </a:fillRef>
          <a:effectRef idx="2">
            <a:schemeClr val="accent6"/>
          </a:effectRef>
          <a:fontRef idx="minor">
            <a:schemeClr val="tx1"/>
          </a:fontRef>
        </p:style>
      </p:cxnSp>
      <p:sp>
        <p:nvSpPr>
          <p:cNvPr id="21" name="TextBox 20">
            <a:extLst>
              <a:ext uri="{FF2B5EF4-FFF2-40B4-BE49-F238E27FC236}">
                <a16:creationId xmlns:a16="http://schemas.microsoft.com/office/drawing/2014/main" id="{9AC50FF1-9C48-4684-8BD2-2C38E8A2DA8F}"/>
              </a:ext>
            </a:extLst>
          </p:cNvPr>
          <p:cNvSpPr txBox="1"/>
          <p:nvPr/>
        </p:nvSpPr>
        <p:spPr>
          <a:xfrm>
            <a:off x="822998" y="265197"/>
            <a:ext cx="1573693" cy="1138773"/>
          </a:xfrm>
          <a:prstGeom prst="rect">
            <a:avLst/>
          </a:prstGeom>
          <a:noFill/>
        </p:spPr>
        <p:txBody>
          <a:bodyPr wrap="square" rtlCol="0">
            <a:spAutoFit/>
          </a:bodyPr>
          <a:lstStyle/>
          <a:p>
            <a:r>
              <a:rPr lang="en-US" sz="3600" dirty="0">
                <a:latin typeface="+mj-lt"/>
              </a:rPr>
              <a:t>Liver</a:t>
            </a:r>
            <a:endParaRPr lang="en-GB" sz="3600" dirty="0">
              <a:latin typeface="+mj-lt"/>
            </a:endParaRPr>
          </a:p>
          <a:p>
            <a:pPr lvl="0"/>
            <a:r>
              <a:rPr lang="en-US" sz="3200" b="1" dirty="0">
                <a:latin typeface="Calibri Light" panose="020F0302020204030204"/>
              </a:rPr>
              <a:t>Lobes</a:t>
            </a:r>
            <a:endParaRPr lang="ar-SA" sz="3200" b="1" dirty="0">
              <a:latin typeface="Calibri Light" panose="020F0302020204030204"/>
            </a:endParaRPr>
          </a:p>
        </p:txBody>
      </p:sp>
      <p:grpSp>
        <p:nvGrpSpPr>
          <p:cNvPr id="4" name="Group 3">
            <a:extLst>
              <a:ext uri="{FF2B5EF4-FFF2-40B4-BE49-F238E27FC236}">
                <a16:creationId xmlns:a16="http://schemas.microsoft.com/office/drawing/2014/main" id="{FA7671C1-D8C9-4665-9A12-45356D8C0494}"/>
              </a:ext>
            </a:extLst>
          </p:cNvPr>
          <p:cNvGrpSpPr/>
          <p:nvPr/>
        </p:nvGrpSpPr>
        <p:grpSpPr>
          <a:xfrm>
            <a:off x="771440" y="4349332"/>
            <a:ext cx="4143403" cy="2290019"/>
            <a:chOff x="695240" y="4349332"/>
            <a:chExt cx="4143403" cy="2290019"/>
          </a:xfrm>
        </p:grpSpPr>
        <p:pic>
          <p:nvPicPr>
            <p:cNvPr id="1026" name="Picture 2" descr="Related image">
              <a:extLst>
                <a:ext uri="{FF2B5EF4-FFF2-40B4-BE49-F238E27FC236}">
                  <a16:creationId xmlns:a16="http://schemas.microsoft.com/office/drawing/2014/main" id="{00ADD3BA-4ADD-4980-B52A-D15F37EC4E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240" y="4349332"/>
              <a:ext cx="4143403" cy="220655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B99A57A-25F5-45A5-9134-FE1DE9D96955}"/>
                </a:ext>
              </a:extLst>
            </p:cNvPr>
            <p:cNvSpPr txBox="1"/>
            <p:nvPr/>
          </p:nvSpPr>
          <p:spPr>
            <a:xfrm>
              <a:off x="2156582" y="6331574"/>
              <a:ext cx="616163" cy="307777"/>
            </a:xfrm>
            <a:prstGeom prst="rect">
              <a:avLst/>
            </a:prstGeom>
            <a:noFill/>
          </p:spPr>
          <p:txBody>
            <a:bodyPr wrap="square" rtlCol="0">
              <a:spAutoFit/>
            </a:bodyPr>
            <a:lstStyle/>
            <a:p>
              <a:r>
                <a:rPr lang="en-GB" dirty="0">
                  <a:solidFill>
                    <a:schemeClr val="bg1">
                      <a:lumMod val="50000"/>
                    </a:schemeClr>
                  </a:solidFill>
                  <a:latin typeface="+mn-lt"/>
                </a:rPr>
                <a:t>Extra </a:t>
              </a:r>
            </a:p>
          </p:txBody>
        </p:sp>
      </p:grpSp>
      <p:cxnSp>
        <p:nvCxnSpPr>
          <p:cNvPr id="20" name="Straight Arrow Connector 19">
            <a:extLst>
              <a:ext uri="{FF2B5EF4-FFF2-40B4-BE49-F238E27FC236}">
                <a16:creationId xmlns:a16="http://schemas.microsoft.com/office/drawing/2014/main" id="{43A30628-6B17-4A53-8405-8E443CF78912}"/>
              </a:ext>
            </a:extLst>
          </p:cNvPr>
          <p:cNvCxnSpPr>
            <a:cxnSpLocks/>
          </p:cNvCxnSpPr>
          <p:nvPr/>
        </p:nvCxnSpPr>
        <p:spPr>
          <a:xfrm>
            <a:off x="6096000" y="1745136"/>
            <a:ext cx="756000" cy="0"/>
          </a:xfrm>
          <a:prstGeom prst="straightConnector1">
            <a:avLst/>
          </a:prstGeom>
          <a:ln w="28575">
            <a:solidFill>
              <a:srgbClr val="FFF300"/>
            </a:solidFill>
          </a:ln>
        </p:spPr>
        <p:style>
          <a:lnRef idx="3">
            <a:schemeClr val="accent6"/>
          </a:lnRef>
          <a:fillRef idx="0">
            <a:schemeClr val="accent6"/>
          </a:fillRef>
          <a:effectRef idx="2">
            <a:schemeClr val="accent6"/>
          </a:effectRef>
          <a:fontRef idx="minor">
            <a:schemeClr val="tx1"/>
          </a:fontRef>
        </p:style>
      </p:cxnSp>
      <p:cxnSp>
        <p:nvCxnSpPr>
          <p:cNvPr id="22" name="Straight Arrow Connector 21">
            <a:extLst>
              <a:ext uri="{FF2B5EF4-FFF2-40B4-BE49-F238E27FC236}">
                <a16:creationId xmlns:a16="http://schemas.microsoft.com/office/drawing/2014/main" id="{0DB8EA7E-0A20-489C-921B-E2A8F29164D5}"/>
              </a:ext>
            </a:extLst>
          </p:cNvPr>
          <p:cNvCxnSpPr>
            <a:cxnSpLocks/>
          </p:cNvCxnSpPr>
          <p:nvPr/>
        </p:nvCxnSpPr>
        <p:spPr>
          <a:xfrm>
            <a:off x="4714465" y="2110895"/>
            <a:ext cx="864000" cy="0"/>
          </a:xfrm>
          <a:prstGeom prst="straightConnector1">
            <a:avLst/>
          </a:prstGeom>
          <a:ln w="28575">
            <a:solidFill>
              <a:srgbClr val="38DB6B"/>
            </a:solidFill>
          </a:ln>
        </p:spPr>
        <p:style>
          <a:lnRef idx="3">
            <a:schemeClr val="accent6"/>
          </a:lnRef>
          <a:fillRef idx="0">
            <a:schemeClr val="accent6"/>
          </a:fillRef>
          <a:effectRef idx="2">
            <a:schemeClr val="accent6"/>
          </a:effectRef>
          <a:fontRef idx="minor">
            <a:schemeClr val="tx1"/>
          </a:fontRef>
        </p:style>
      </p:cxnSp>
      <p:cxnSp>
        <p:nvCxnSpPr>
          <p:cNvPr id="23" name="Straight Arrow Connector 22">
            <a:extLst>
              <a:ext uri="{FF2B5EF4-FFF2-40B4-BE49-F238E27FC236}">
                <a16:creationId xmlns:a16="http://schemas.microsoft.com/office/drawing/2014/main" id="{A852A500-014A-441D-9735-CF6EA80B0814}"/>
              </a:ext>
            </a:extLst>
          </p:cNvPr>
          <p:cNvCxnSpPr>
            <a:cxnSpLocks/>
          </p:cNvCxnSpPr>
          <p:nvPr/>
        </p:nvCxnSpPr>
        <p:spPr>
          <a:xfrm>
            <a:off x="6629893" y="2110895"/>
            <a:ext cx="792000" cy="0"/>
          </a:xfrm>
          <a:prstGeom prst="straightConnector1">
            <a:avLst/>
          </a:prstGeom>
          <a:ln w="28575">
            <a:solidFill>
              <a:srgbClr val="51CAFF"/>
            </a:solidFill>
          </a:ln>
        </p:spPr>
        <p:style>
          <a:lnRef idx="3">
            <a:schemeClr val="accent6"/>
          </a:lnRef>
          <a:fillRef idx="0">
            <a:schemeClr val="accent6"/>
          </a:fillRef>
          <a:effectRef idx="2">
            <a:schemeClr val="accent6"/>
          </a:effectRef>
          <a:fontRef idx="minor">
            <a:schemeClr val="tx1"/>
          </a:fontRef>
        </p:style>
      </p:cxnSp>
      <p:cxnSp>
        <p:nvCxnSpPr>
          <p:cNvPr id="24" name="Straight Arrow Connector 23">
            <a:extLst>
              <a:ext uri="{FF2B5EF4-FFF2-40B4-BE49-F238E27FC236}">
                <a16:creationId xmlns:a16="http://schemas.microsoft.com/office/drawing/2014/main" id="{CEA5CC73-07C9-43B2-B987-AFFFA72C3428}"/>
              </a:ext>
            </a:extLst>
          </p:cNvPr>
          <p:cNvCxnSpPr>
            <a:cxnSpLocks/>
          </p:cNvCxnSpPr>
          <p:nvPr/>
        </p:nvCxnSpPr>
        <p:spPr>
          <a:xfrm>
            <a:off x="6171518" y="2736539"/>
            <a:ext cx="1548000" cy="0"/>
          </a:xfrm>
          <a:prstGeom prst="straightConnector1">
            <a:avLst/>
          </a:prstGeom>
          <a:ln w="28575">
            <a:solidFill>
              <a:srgbClr val="FF66CC"/>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80767031"/>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atomy" id="{6C3A8FFE-7141-47B9-9213-9895C7E1A432}" vid="{088974C7-7BA9-4A38-9875-23F266899E6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Template>
  <TotalTime>2638</TotalTime>
  <Words>2372</Words>
  <Application>Microsoft Office PowerPoint</Application>
  <PresentationFormat>Widescreen</PresentationFormat>
  <Paragraphs>385</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Calibri Light</vt:lpstr>
      <vt:lpstr>Arial</vt:lpstr>
      <vt:lpstr>Courier New</vt:lpstr>
      <vt:lpstr>Wingdings</vt:lpstr>
      <vt:lpstr>Times New Roman</vt:lpstr>
      <vt:lpstr>Office Theme</vt:lpstr>
      <vt:lpstr>Anatomy of Liver and Spleen</vt:lpstr>
      <vt:lpstr>Objectives</vt:lpstr>
      <vt:lpstr>PowerPoint Presentation</vt:lpstr>
      <vt:lpstr>PowerPoint Presentation</vt:lpstr>
      <vt:lpstr>PowerPoint Presentation</vt:lpstr>
      <vt:lpstr>PowerPoint Presentation</vt:lpstr>
      <vt:lpstr>Relations of Visceral Surface of the Liver</vt:lpstr>
      <vt:lpstr>Liver Ligaments</vt:lpstr>
      <vt:lpstr>PowerPoint Presentation</vt:lpstr>
      <vt:lpstr>PowerPoint Presentation</vt:lpstr>
      <vt:lpstr>PowerPoint Presentation</vt:lpstr>
      <vt:lpstr>PowerPoint Presentation</vt:lpstr>
      <vt:lpstr>PowerPoint Presentation</vt:lpstr>
      <vt:lpstr>PowerPoint Presentation</vt:lpstr>
      <vt:lpstr>Spleen </vt:lpstr>
      <vt:lpstr>PowerPoint Presentation</vt:lpstr>
      <vt:lpstr>Spleen Relations</vt:lpstr>
      <vt:lpstr>Spleen Supply </vt:lpstr>
      <vt:lpstr>Spleen Supply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000</dc:title>
  <dc:creator>Jawaher AbdulMohsen</dc:creator>
  <cp:lastModifiedBy>Jawaher</cp:lastModifiedBy>
  <cp:revision>127</cp:revision>
  <dcterms:created xsi:type="dcterms:W3CDTF">2017-04-30T17:35:08Z</dcterms:created>
  <dcterms:modified xsi:type="dcterms:W3CDTF">2017-12-23T18:18:44Z</dcterms:modified>
</cp:coreProperties>
</file>