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302" r:id="rId4"/>
    <p:sldId id="281" r:id="rId5"/>
    <p:sldId id="282" r:id="rId6"/>
    <p:sldId id="296" r:id="rId7"/>
    <p:sldId id="283" r:id="rId8"/>
    <p:sldId id="297" r:id="rId9"/>
    <p:sldId id="284" r:id="rId10"/>
    <p:sldId id="285" r:id="rId11"/>
    <p:sldId id="287" r:id="rId12"/>
    <p:sldId id="299" r:id="rId13"/>
    <p:sldId id="288" r:id="rId14"/>
    <p:sldId id="289" r:id="rId15"/>
    <p:sldId id="300" r:id="rId16"/>
    <p:sldId id="290" r:id="rId17"/>
    <p:sldId id="301" r:id="rId18"/>
    <p:sldId id="291" r:id="rId19"/>
    <p:sldId id="292" r:id="rId20"/>
    <p:sldId id="293" r:id="rId21"/>
    <p:sldId id="303" r:id="rId22"/>
    <p:sldId id="304" r:id="rId23"/>
    <p:sldId id="305" r:id="rId24"/>
    <p:sldId id="294" r:id="rId25"/>
    <p:sldId id="295" r:id="rId26"/>
    <p:sldId id="261"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FE8E7"/>
    <a:srgbClr val="00ADA8"/>
    <a:srgbClr val="33CCFF"/>
    <a:srgbClr val="33A6C6"/>
    <a:srgbClr val="4B8180"/>
    <a:srgbClr val="36AECD"/>
    <a:srgbClr val="47AFB5"/>
    <a:srgbClr val="30AAB1"/>
    <a:srgbClr val="233F4D"/>
    <a:srgbClr val="9BC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0"/>
    <p:restoredTop sz="94674"/>
  </p:normalViewPr>
  <p:slideViewPr>
    <p:cSldViewPr snapToGrid="0" snapToObjects="1">
      <p:cViewPr varScale="1">
        <p:scale>
          <a:sx n="41" d="100"/>
          <a:sy n="41" d="100"/>
        </p:scale>
        <p:origin x="36" y="6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77B8F-CA9F-4EC8-933A-61630E15BE7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6AEBDF00-499E-46C4-AA4B-AABE4EBC5743}">
      <dgm:prSet phldrT="[Text]" custT="1"/>
      <dgm:spPr/>
      <dgm:t>
        <a:bodyPr/>
        <a:lstStyle/>
        <a:p>
          <a:r>
            <a:rPr lang="en-US" sz="1800" dirty="0" smtClean="0"/>
            <a:t>Processes of the digestive </a:t>
          </a:r>
          <a:r>
            <a:rPr lang="en-US" sz="1800" dirty="0" smtClean="0"/>
            <a:t>system</a:t>
          </a:r>
          <a:endParaRPr lang="en-US" sz="1800" dirty="0"/>
        </a:p>
      </dgm:t>
    </dgm:pt>
    <dgm:pt modelId="{3EE980BC-00F1-438F-BBF4-F54DB47CA0CC}" type="parTrans" cxnId="{C01BAECD-369A-4690-8187-7299A4475AD2}">
      <dgm:prSet/>
      <dgm:spPr/>
      <dgm:t>
        <a:bodyPr/>
        <a:lstStyle/>
        <a:p>
          <a:endParaRPr lang="en-US"/>
        </a:p>
      </dgm:t>
    </dgm:pt>
    <dgm:pt modelId="{6090AFA9-38CB-4DD4-840C-B265CD8895F7}" type="sibTrans" cxnId="{C01BAECD-369A-4690-8187-7299A4475AD2}">
      <dgm:prSet/>
      <dgm:spPr/>
      <dgm:t>
        <a:bodyPr/>
        <a:lstStyle/>
        <a:p>
          <a:endParaRPr lang="en-US"/>
        </a:p>
      </dgm:t>
    </dgm:pt>
    <dgm:pt modelId="{4B7C6EA8-3188-4F0D-ABEA-F7A4ABE40C9B}">
      <dgm:prSet phldrT="[Text]" custT="1"/>
      <dgm:spPr/>
      <dgm:t>
        <a:bodyPr/>
        <a:lstStyle/>
        <a:p>
          <a:r>
            <a:rPr lang="en-US" sz="2000" dirty="0" smtClean="0"/>
            <a:t>Motility</a:t>
          </a:r>
          <a:endParaRPr lang="en-US" sz="2000" dirty="0"/>
        </a:p>
      </dgm:t>
    </dgm:pt>
    <dgm:pt modelId="{50F4A93D-E2D8-4E33-969C-D2611F1C83D2}" type="parTrans" cxnId="{88642B75-EB47-45BA-9033-ECD4408075DA}">
      <dgm:prSet/>
      <dgm:spPr/>
      <dgm:t>
        <a:bodyPr/>
        <a:lstStyle/>
        <a:p>
          <a:endParaRPr lang="en-US"/>
        </a:p>
      </dgm:t>
    </dgm:pt>
    <dgm:pt modelId="{736D435D-3F89-4445-9A44-7E1C42F7AABF}" type="sibTrans" cxnId="{88642B75-EB47-45BA-9033-ECD4408075DA}">
      <dgm:prSet/>
      <dgm:spPr/>
      <dgm:t>
        <a:bodyPr/>
        <a:lstStyle/>
        <a:p>
          <a:endParaRPr lang="en-US"/>
        </a:p>
      </dgm:t>
    </dgm:pt>
    <dgm:pt modelId="{F7CEA22E-66B5-4C15-BB64-C1210BBD1442}">
      <dgm:prSet phldrT="[Text]" custT="1"/>
      <dgm:spPr/>
      <dgm:t>
        <a:bodyPr/>
        <a:lstStyle/>
        <a:p>
          <a:r>
            <a:rPr lang="en-US" sz="2000" dirty="0" smtClean="0"/>
            <a:t>Secretion</a:t>
          </a:r>
        </a:p>
        <a:p>
          <a:r>
            <a:rPr lang="en-US" sz="1800" dirty="0" smtClean="0">
              <a:solidFill>
                <a:srgbClr val="00B050"/>
              </a:solidFill>
            </a:rPr>
            <a:t>Digestion </a:t>
          </a:r>
          <a:r>
            <a:rPr lang="en-US" sz="1800" dirty="0" smtClean="0">
              <a:solidFill>
                <a:srgbClr val="00B050"/>
              </a:solidFill>
            </a:rPr>
            <a:t>of enzymes and other molecules.</a:t>
          </a:r>
          <a:endParaRPr lang="en-US" sz="1800" dirty="0"/>
        </a:p>
      </dgm:t>
    </dgm:pt>
    <dgm:pt modelId="{95C66864-6589-4DA5-903F-0901E2DD2A79}" type="parTrans" cxnId="{F793ACA7-EF5F-4279-8F3B-22CC5DF4CB6A}">
      <dgm:prSet/>
      <dgm:spPr/>
      <dgm:t>
        <a:bodyPr/>
        <a:lstStyle/>
        <a:p>
          <a:endParaRPr lang="en-US"/>
        </a:p>
      </dgm:t>
    </dgm:pt>
    <dgm:pt modelId="{5221F2ED-5AC4-46ED-88EE-7078AD2156CE}" type="sibTrans" cxnId="{F793ACA7-EF5F-4279-8F3B-22CC5DF4CB6A}">
      <dgm:prSet/>
      <dgm:spPr/>
      <dgm:t>
        <a:bodyPr/>
        <a:lstStyle/>
        <a:p>
          <a:endParaRPr lang="en-US"/>
        </a:p>
      </dgm:t>
    </dgm:pt>
    <dgm:pt modelId="{E0EF5109-BCCA-446C-B1B9-C46D4233EB34}">
      <dgm:prSet phldrT="[Text]" custT="1"/>
      <dgm:spPr/>
      <dgm:t>
        <a:bodyPr/>
        <a:lstStyle/>
        <a:p>
          <a:r>
            <a:rPr lang="en-US" sz="2000" dirty="0" smtClean="0"/>
            <a:t>Absorption </a:t>
          </a:r>
          <a:r>
            <a:rPr lang="en-US" sz="2000" dirty="0" smtClean="0">
              <a:solidFill>
                <a:srgbClr val="00B050"/>
              </a:solidFill>
            </a:rPr>
            <a:t>of nutrients via blood</a:t>
          </a:r>
          <a:endParaRPr lang="en-US" sz="2000" dirty="0"/>
        </a:p>
      </dgm:t>
    </dgm:pt>
    <dgm:pt modelId="{9EBC3DA5-DDA5-4D8C-BC94-BD99978210F5}" type="parTrans" cxnId="{538F37F3-D005-4C7D-ACE1-9F394DD7E406}">
      <dgm:prSet/>
      <dgm:spPr/>
      <dgm:t>
        <a:bodyPr/>
        <a:lstStyle/>
        <a:p>
          <a:endParaRPr lang="en-US"/>
        </a:p>
      </dgm:t>
    </dgm:pt>
    <dgm:pt modelId="{6E6800CB-8708-4023-9A05-07834DA788F9}" type="sibTrans" cxnId="{538F37F3-D005-4C7D-ACE1-9F394DD7E406}">
      <dgm:prSet/>
      <dgm:spPr/>
      <dgm:t>
        <a:bodyPr/>
        <a:lstStyle/>
        <a:p>
          <a:endParaRPr lang="en-US"/>
        </a:p>
      </dgm:t>
    </dgm:pt>
    <dgm:pt modelId="{28A2C313-16E2-4356-835C-789D6665B5FF}">
      <dgm:prSet custT="1"/>
      <dgm:spPr/>
      <dgm:t>
        <a:bodyPr/>
        <a:lstStyle/>
        <a:p>
          <a:r>
            <a:rPr lang="en-US" sz="2000" dirty="0" smtClean="0"/>
            <a:t>Elimination </a:t>
          </a:r>
          <a:r>
            <a:rPr lang="en-US" sz="2000" dirty="0" smtClean="0">
              <a:solidFill>
                <a:srgbClr val="00B050"/>
              </a:solidFill>
            </a:rPr>
            <a:t>and excretion of the extra nutrients.</a:t>
          </a:r>
          <a:endParaRPr lang="en-US" sz="2000" dirty="0"/>
        </a:p>
      </dgm:t>
    </dgm:pt>
    <dgm:pt modelId="{D236EF8A-E86C-4B66-B19A-B52FD8674F02}" type="parTrans" cxnId="{4474A85D-14CB-4857-B18B-5A16C2E01B56}">
      <dgm:prSet/>
      <dgm:spPr/>
      <dgm:t>
        <a:bodyPr/>
        <a:lstStyle/>
        <a:p>
          <a:endParaRPr lang="en-US"/>
        </a:p>
      </dgm:t>
    </dgm:pt>
    <dgm:pt modelId="{1629130D-FBB5-4FA6-84B9-EA8E2684D87D}" type="sibTrans" cxnId="{4474A85D-14CB-4857-B18B-5A16C2E01B56}">
      <dgm:prSet/>
      <dgm:spPr/>
      <dgm:t>
        <a:bodyPr/>
        <a:lstStyle/>
        <a:p>
          <a:endParaRPr lang="en-US"/>
        </a:p>
      </dgm:t>
    </dgm:pt>
    <dgm:pt modelId="{4F4A17F1-0A7F-486C-BD2E-2DE5377745EC}" type="pres">
      <dgm:prSet presAssocID="{D1977B8F-CA9F-4EC8-933A-61630E15BE75}" presName="hierChild1" presStyleCnt="0">
        <dgm:presLayoutVars>
          <dgm:orgChart val="1"/>
          <dgm:chPref val="1"/>
          <dgm:dir/>
          <dgm:animOne val="branch"/>
          <dgm:animLvl val="lvl"/>
          <dgm:resizeHandles/>
        </dgm:presLayoutVars>
      </dgm:prSet>
      <dgm:spPr/>
      <dgm:t>
        <a:bodyPr/>
        <a:lstStyle/>
        <a:p>
          <a:endParaRPr lang="en-US"/>
        </a:p>
      </dgm:t>
    </dgm:pt>
    <dgm:pt modelId="{ADB4BF94-C322-4694-9AC8-9A3069E4E136}" type="pres">
      <dgm:prSet presAssocID="{6AEBDF00-499E-46C4-AA4B-AABE4EBC5743}" presName="hierRoot1" presStyleCnt="0">
        <dgm:presLayoutVars>
          <dgm:hierBranch val="init"/>
        </dgm:presLayoutVars>
      </dgm:prSet>
      <dgm:spPr/>
    </dgm:pt>
    <dgm:pt modelId="{4C447791-0CD3-40D1-A832-9B18325093F7}" type="pres">
      <dgm:prSet presAssocID="{6AEBDF00-499E-46C4-AA4B-AABE4EBC5743}" presName="rootComposite1" presStyleCnt="0"/>
      <dgm:spPr/>
    </dgm:pt>
    <dgm:pt modelId="{31DF225C-D1AC-4DA4-AC5D-0EDC689561C6}" type="pres">
      <dgm:prSet presAssocID="{6AEBDF00-499E-46C4-AA4B-AABE4EBC5743}" presName="rootText1" presStyleLbl="node0" presStyleIdx="0" presStyleCnt="1">
        <dgm:presLayoutVars>
          <dgm:chPref val="3"/>
        </dgm:presLayoutVars>
      </dgm:prSet>
      <dgm:spPr/>
      <dgm:t>
        <a:bodyPr/>
        <a:lstStyle/>
        <a:p>
          <a:endParaRPr lang="en-US"/>
        </a:p>
      </dgm:t>
    </dgm:pt>
    <dgm:pt modelId="{C49C34CA-27A6-451C-A153-AE8D477343BF}" type="pres">
      <dgm:prSet presAssocID="{6AEBDF00-499E-46C4-AA4B-AABE4EBC5743}" presName="rootConnector1" presStyleLbl="node1" presStyleIdx="0" presStyleCnt="0"/>
      <dgm:spPr/>
      <dgm:t>
        <a:bodyPr/>
        <a:lstStyle/>
        <a:p>
          <a:endParaRPr lang="en-US"/>
        </a:p>
      </dgm:t>
    </dgm:pt>
    <dgm:pt modelId="{3AF5B989-CB1D-4F9B-9529-7C0EBBB001BB}" type="pres">
      <dgm:prSet presAssocID="{6AEBDF00-499E-46C4-AA4B-AABE4EBC5743}" presName="hierChild2" presStyleCnt="0"/>
      <dgm:spPr/>
    </dgm:pt>
    <dgm:pt modelId="{3D83F247-A28F-4915-957C-D4F6D3CE3DD1}" type="pres">
      <dgm:prSet presAssocID="{50F4A93D-E2D8-4E33-969C-D2611F1C83D2}" presName="Name37" presStyleLbl="parChTrans1D2" presStyleIdx="0" presStyleCnt="4"/>
      <dgm:spPr/>
      <dgm:t>
        <a:bodyPr/>
        <a:lstStyle/>
        <a:p>
          <a:endParaRPr lang="en-US"/>
        </a:p>
      </dgm:t>
    </dgm:pt>
    <dgm:pt modelId="{20C064C0-058A-4E62-8CEC-58006B6030AB}" type="pres">
      <dgm:prSet presAssocID="{4B7C6EA8-3188-4F0D-ABEA-F7A4ABE40C9B}" presName="hierRoot2" presStyleCnt="0">
        <dgm:presLayoutVars>
          <dgm:hierBranch val="init"/>
        </dgm:presLayoutVars>
      </dgm:prSet>
      <dgm:spPr/>
    </dgm:pt>
    <dgm:pt modelId="{58244D33-5A24-4A76-B454-D9DE88A5A1FA}" type="pres">
      <dgm:prSet presAssocID="{4B7C6EA8-3188-4F0D-ABEA-F7A4ABE40C9B}" presName="rootComposite" presStyleCnt="0"/>
      <dgm:spPr/>
    </dgm:pt>
    <dgm:pt modelId="{37D8FBD4-D0FE-477C-A752-32003C08FFEE}" type="pres">
      <dgm:prSet presAssocID="{4B7C6EA8-3188-4F0D-ABEA-F7A4ABE40C9B}" presName="rootText" presStyleLbl="node2" presStyleIdx="0" presStyleCnt="4" custScaleY="139526">
        <dgm:presLayoutVars>
          <dgm:chPref val="3"/>
        </dgm:presLayoutVars>
      </dgm:prSet>
      <dgm:spPr/>
      <dgm:t>
        <a:bodyPr/>
        <a:lstStyle/>
        <a:p>
          <a:endParaRPr lang="en-US"/>
        </a:p>
      </dgm:t>
    </dgm:pt>
    <dgm:pt modelId="{72519E10-6085-494A-A858-58DC41FDA9AD}" type="pres">
      <dgm:prSet presAssocID="{4B7C6EA8-3188-4F0D-ABEA-F7A4ABE40C9B}" presName="rootConnector" presStyleLbl="node2" presStyleIdx="0" presStyleCnt="4"/>
      <dgm:spPr/>
      <dgm:t>
        <a:bodyPr/>
        <a:lstStyle/>
        <a:p>
          <a:endParaRPr lang="en-US"/>
        </a:p>
      </dgm:t>
    </dgm:pt>
    <dgm:pt modelId="{A8F954AD-AE1E-4D3A-B693-EF157B45B69F}" type="pres">
      <dgm:prSet presAssocID="{4B7C6EA8-3188-4F0D-ABEA-F7A4ABE40C9B}" presName="hierChild4" presStyleCnt="0"/>
      <dgm:spPr/>
    </dgm:pt>
    <dgm:pt modelId="{8E45FD71-1492-499B-88AD-668856DF1747}" type="pres">
      <dgm:prSet presAssocID="{4B7C6EA8-3188-4F0D-ABEA-F7A4ABE40C9B}" presName="hierChild5" presStyleCnt="0"/>
      <dgm:spPr/>
    </dgm:pt>
    <dgm:pt modelId="{9811DAC6-1F7F-4A93-84C8-A9730D4772B5}" type="pres">
      <dgm:prSet presAssocID="{95C66864-6589-4DA5-903F-0901E2DD2A79}" presName="Name37" presStyleLbl="parChTrans1D2" presStyleIdx="1" presStyleCnt="4"/>
      <dgm:spPr/>
      <dgm:t>
        <a:bodyPr/>
        <a:lstStyle/>
        <a:p>
          <a:endParaRPr lang="en-US"/>
        </a:p>
      </dgm:t>
    </dgm:pt>
    <dgm:pt modelId="{1025E50E-F3EF-48A3-975A-4D3D9450C411}" type="pres">
      <dgm:prSet presAssocID="{F7CEA22E-66B5-4C15-BB64-C1210BBD1442}" presName="hierRoot2" presStyleCnt="0">
        <dgm:presLayoutVars>
          <dgm:hierBranch val="init"/>
        </dgm:presLayoutVars>
      </dgm:prSet>
      <dgm:spPr/>
    </dgm:pt>
    <dgm:pt modelId="{7AEB3B7E-6B6A-48C1-BF49-FEA9E50CA1D3}" type="pres">
      <dgm:prSet presAssocID="{F7CEA22E-66B5-4C15-BB64-C1210BBD1442}" presName="rootComposite" presStyleCnt="0"/>
      <dgm:spPr/>
    </dgm:pt>
    <dgm:pt modelId="{A8F0B13B-EFB7-40AC-B757-B34392BDAA33}" type="pres">
      <dgm:prSet presAssocID="{F7CEA22E-66B5-4C15-BB64-C1210BBD1442}" presName="rootText" presStyleLbl="node2" presStyleIdx="1" presStyleCnt="4" custScaleY="141750">
        <dgm:presLayoutVars>
          <dgm:chPref val="3"/>
        </dgm:presLayoutVars>
      </dgm:prSet>
      <dgm:spPr/>
      <dgm:t>
        <a:bodyPr/>
        <a:lstStyle/>
        <a:p>
          <a:endParaRPr lang="en-US"/>
        </a:p>
      </dgm:t>
    </dgm:pt>
    <dgm:pt modelId="{43E8D5C7-1543-4477-8372-7FC4B63EC360}" type="pres">
      <dgm:prSet presAssocID="{F7CEA22E-66B5-4C15-BB64-C1210BBD1442}" presName="rootConnector" presStyleLbl="node2" presStyleIdx="1" presStyleCnt="4"/>
      <dgm:spPr/>
      <dgm:t>
        <a:bodyPr/>
        <a:lstStyle/>
        <a:p>
          <a:endParaRPr lang="en-US"/>
        </a:p>
      </dgm:t>
    </dgm:pt>
    <dgm:pt modelId="{8F06F020-908B-4216-9303-FDEFD61835F0}" type="pres">
      <dgm:prSet presAssocID="{F7CEA22E-66B5-4C15-BB64-C1210BBD1442}" presName="hierChild4" presStyleCnt="0"/>
      <dgm:spPr/>
    </dgm:pt>
    <dgm:pt modelId="{2DF31F97-9261-4BC1-B53B-9F5EC99C7C93}" type="pres">
      <dgm:prSet presAssocID="{F7CEA22E-66B5-4C15-BB64-C1210BBD1442}" presName="hierChild5" presStyleCnt="0"/>
      <dgm:spPr/>
    </dgm:pt>
    <dgm:pt modelId="{5519F162-3EE1-476E-876F-040D785C24D3}" type="pres">
      <dgm:prSet presAssocID="{9EBC3DA5-DDA5-4D8C-BC94-BD99978210F5}" presName="Name37" presStyleLbl="parChTrans1D2" presStyleIdx="2" presStyleCnt="4"/>
      <dgm:spPr/>
      <dgm:t>
        <a:bodyPr/>
        <a:lstStyle/>
        <a:p>
          <a:endParaRPr lang="en-US"/>
        </a:p>
      </dgm:t>
    </dgm:pt>
    <dgm:pt modelId="{FDD223AF-31DF-4CC9-A23D-F5AE07227356}" type="pres">
      <dgm:prSet presAssocID="{E0EF5109-BCCA-446C-B1B9-C46D4233EB34}" presName="hierRoot2" presStyleCnt="0">
        <dgm:presLayoutVars>
          <dgm:hierBranch val="init"/>
        </dgm:presLayoutVars>
      </dgm:prSet>
      <dgm:spPr/>
    </dgm:pt>
    <dgm:pt modelId="{1CC0F105-EB2C-4D6B-864A-9036EC12D828}" type="pres">
      <dgm:prSet presAssocID="{E0EF5109-BCCA-446C-B1B9-C46D4233EB34}" presName="rootComposite" presStyleCnt="0"/>
      <dgm:spPr/>
    </dgm:pt>
    <dgm:pt modelId="{62B4397B-7132-4322-861B-09A43E713AE6}" type="pres">
      <dgm:prSet presAssocID="{E0EF5109-BCCA-446C-B1B9-C46D4233EB34}" presName="rootText" presStyleLbl="node2" presStyleIdx="2" presStyleCnt="4" custScaleY="141750">
        <dgm:presLayoutVars>
          <dgm:chPref val="3"/>
        </dgm:presLayoutVars>
      </dgm:prSet>
      <dgm:spPr/>
      <dgm:t>
        <a:bodyPr/>
        <a:lstStyle/>
        <a:p>
          <a:endParaRPr lang="en-US"/>
        </a:p>
      </dgm:t>
    </dgm:pt>
    <dgm:pt modelId="{7BBE206A-0892-4B7C-A677-19B87C7195F4}" type="pres">
      <dgm:prSet presAssocID="{E0EF5109-BCCA-446C-B1B9-C46D4233EB34}" presName="rootConnector" presStyleLbl="node2" presStyleIdx="2" presStyleCnt="4"/>
      <dgm:spPr/>
      <dgm:t>
        <a:bodyPr/>
        <a:lstStyle/>
        <a:p>
          <a:endParaRPr lang="en-US"/>
        </a:p>
      </dgm:t>
    </dgm:pt>
    <dgm:pt modelId="{DC2FA697-4A5F-4D6D-A96B-6290414F7FC0}" type="pres">
      <dgm:prSet presAssocID="{E0EF5109-BCCA-446C-B1B9-C46D4233EB34}" presName="hierChild4" presStyleCnt="0"/>
      <dgm:spPr/>
    </dgm:pt>
    <dgm:pt modelId="{12009E8B-BF32-4A81-AD8F-BADC0557D487}" type="pres">
      <dgm:prSet presAssocID="{E0EF5109-BCCA-446C-B1B9-C46D4233EB34}" presName="hierChild5" presStyleCnt="0"/>
      <dgm:spPr/>
    </dgm:pt>
    <dgm:pt modelId="{AAFB1D99-371A-40E5-A85D-F93C791EB004}" type="pres">
      <dgm:prSet presAssocID="{D236EF8A-E86C-4B66-B19A-B52FD8674F02}" presName="Name37" presStyleLbl="parChTrans1D2" presStyleIdx="3" presStyleCnt="4"/>
      <dgm:spPr/>
      <dgm:t>
        <a:bodyPr/>
        <a:lstStyle/>
        <a:p>
          <a:endParaRPr lang="en-US"/>
        </a:p>
      </dgm:t>
    </dgm:pt>
    <dgm:pt modelId="{447855CA-9BF9-47EB-A114-692023C61286}" type="pres">
      <dgm:prSet presAssocID="{28A2C313-16E2-4356-835C-789D6665B5FF}" presName="hierRoot2" presStyleCnt="0">
        <dgm:presLayoutVars>
          <dgm:hierBranch val="init"/>
        </dgm:presLayoutVars>
      </dgm:prSet>
      <dgm:spPr/>
    </dgm:pt>
    <dgm:pt modelId="{4D2B790E-51FC-494B-B965-387946BD5662}" type="pres">
      <dgm:prSet presAssocID="{28A2C313-16E2-4356-835C-789D6665B5FF}" presName="rootComposite" presStyleCnt="0"/>
      <dgm:spPr/>
    </dgm:pt>
    <dgm:pt modelId="{4412951F-637A-4AAA-8652-02C8F34896A4}" type="pres">
      <dgm:prSet presAssocID="{28A2C313-16E2-4356-835C-789D6665B5FF}" presName="rootText" presStyleLbl="node2" presStyleIdx="3" presStyleCnt="4" custScaleY="143974">
        <dgm:presLayoutVars>
          <dgm:chPref val="3"/>
        </dgm:presLayoutVars>
      </dgm:prSet>
      <dgm:spPr/>
      <dgm:t>
        <a:bodyPr/>
        <a:lstStyle/>
        <a:p>
          <a:endParaRPr lang="en-US"/>
        </a:p>
      </dgm:t>
    </dgm:pt>
    <dgm:pt modelId="{E376421B-57AE-4F29-A6CB-CDEBF4CE2FC6}" type="pres">
      <dgm:prSet presAssocID="{28A2C313-16E2-4356-835C-789D6665B5FF}" presName="rootConnector" presStyleLbl="node2" presStyleIdx="3" presStyleCnt="4"/>
      <dgm:spPr/>
      <dgm:t>
        <a:bodyPr/>
        <a:lstStyle/>
        <a:p>
          <a:endParaRPr lang="en-US"/>
        </a:p>
      </dgm:t>
    </dgm:pt>
    <dgm:pt modelId="{F53D7923-AD36-4330-8155-248CA6814EE0}" type="pres">
      <dgm:prSet presAssocID="{28A2C313-16E2-4356-835C-789D6665B5FF}" presName="hierChild4" presStyleCnt="0"/>
      <dgm:spPr/>
    </dgm:pt>
    <dgm:pt modelId="{B44EE181-D630-4612-9A7D-FFFA81838B6C}" type="pres">
      <dgm:prSet presAssocID="{28A2C313-16E2-4356-835C-789D6665B5FF}" presName="hierChild5" presStyleCnt="0"/>
      <dgm:spPr/>
    </dgm:pt>
    <dgm:pt modelId="{47A3B29F-A27F-4697-B7B6-6F1C80768AC4}" type="pres">
      <dgm:prSet presAssocID="{6AEBDF00-499E-46C4-AA4B-AABE4EBC5743}" presName="hierChild3" presStyleCnt="0"/>
      <dgm:spPr/>
    </dgm:pt>
  </dgm:ptLst>
  <dgm:cxnLst>
    <dgm:cxn modelId="{88642B75-EB47-45BA-9033-ECD4408075DA}" srcId="{6AEBDF00-499E-46C4-AA4B-AABE4EBC5743}" destId="{4B7C6EA8-3188-4F0D-ABEA-F7A4ABE40C9B}" srcOrd="0" destOrd="0" parTransId="{50F4A93D-E2D8-4E33-969C-D2611F1C83D2}" sibTransId="{736D435D-3F89-4445-9A44-7E1C42F7AABF}"/>
    <dgm:cxn modelId="{7286EE97-C70E-4C68-B750-54FAE0D9DA8A}" type="presOf" srcId="{4B7C6EA8-3188-4F0D-ABEA-F7A4ABE40C9B}" destId="{37D8FBD4-D0FE-477C-A752-32003C08FFEE}" srcOrd="0" destOrd="0" presId="urn:microsoft.com/office/officeart/2005/8/layout/orgChart1"/>
    <dgm:cxn modelId="{2807E87B-11E9-47E0-A273-E86C81740C4D}" type="presOf" srcId="{D236EF8A-E86C-4B66-B19A-B52FD8674F02}" destId="{AAFB1D99-371A-40E5-A85D-F93C791EB004}" srcOrd="0" destOrd="0" presId="urn:microsoft.com/office/officeart/2005/8/layout/orgChart1"/>
    <dgm:cxn modelId="{C01BAECD-369A-4690-8187-7299A4475AD2}" srcId="{D1977B8F-CA9F-4EC8-933A-61630E15BE75}" destId="{6AEBDF00-499E-46C4-AA4B-AABE4EBC5743}" srcOrd="0" destOrd="0" parTransId="{3EE980BC-00F1-438F-BBF4-F54DB47CA0CC}" sibTransId="{6090AFA9-38CB-4DD4-840C-B265CD8895F7}"/>
    <dgm:cxn modelId="{A0353DF0-1BB7-4AE2-948A-D42CF34B6C3C}" type="presOf" srcId="{6AEBDF00-499E-46C4-AA4B-AABE4EBC5743}" destId="{C49C34CA-27A6-451C-A153-AE8D477343BF}" srcOrd="1" destOrd="0" presId="urn:microsoft.com/office/officeart/2005/8/layout/orgChart1"/>
    <dgm:cxn modelId="{57BDD511-E1A8-4991-BD40-233F85D054C0}" type="presOf" srcId="{4B7C6EA8-3188-4F0D-ABEA-F7A4ABE40C9B}" destId="{72519E10-6085-494A-A858-58DC41FDA9AD}" srcOrd="1" destOrd="0" presId="urn:microsoft.com/office/officeart/2005/8/layout/orgChart1"/>
    <dgm:cxn modelId="{0D1A5056-A317-4A36-805C-D2A9FB4D1245}" type="presOf" srcId="{95C66864-6589-4DA5-903F-0901E2DD2A79}" destId="{9811DAC6-1F7F-4A93-84C8-A9730D4772B5}" srcOrd="0" destOrd="0" presId="urn:microsoft.com/office/officeart/2005/8/layout/orgChart1"/>
    <dgm:cxn modelId="{7E6F9A24-CC7D-442A-BE53-09944712921E}" type="presOf" srcId="{F7CEA22E-66B5-4C15-BB64-C1210BBD1442}" destId="{43E8D5C7-1543-4477-8372-7FC4B63EC360}" srcOrd="1" destOrd="0" presId="urn:microsoft.com/office/officeart/2005/8/layout/orgChart1"/>
    <dgm:cxn modelId="{CF67518B-E7C8-47BD-978E-8AA9AFB7BCF1}" type="presOf" srcId="{28A2C313-16E2-4356-835C-789D6665B5FF}" destId="{E376421B-57AE-4F29-A6CB-CDEBF4CE2FC6}" srcOrd="1" destOrd="0" presId="urn:microsoft.com/office/officeart/2005/8/layout/orgChart1"/>
    <dgm:cxn modelId="{4474A85D-14CB-4857-B18B-5A16C2E01B56}" srcId="{6AEBDF00-499E-46C4-AA4B-AABE4EBC5743}" destId="{28A2C313-16E2-4356-835C-789D6665B5FF}" srcOrd="3" destOrd="0" parTransId="{D236EF8A-E86C-4B66-B19A-B52FD8674F02}" sibTransId="{1629130D-FBB5-4FA6-84B9-EA8E2684D87D}"/>
    <dgm:cxn modelId="{0D66AE9C-2F0F-4397-B438-FCD6DAD22D2D}" type="presOf" srcId="{F7CEA22E-66B5-4C15-BB64-C1210BBD1442}" destId="{A8F0B13B-EFB7-40AC-B757-B34392BDAA33}" srcOrd="0" destOrd="0" presId="urn:microsoft.com/office/officeart/2005/8/layout/orgChart1"/>
    <dgm:cxn modelId="{F793ACA7-EF5F-4279-8F3B-22CC5DF4CB6A}" srcId="{6AEBDF00-499E-46C4-AA4B-AABE4EBC5743}" destId="{F7CEA22E-66B5-4C15-BB64-C1210BBD1442}" srcOrd="1" destOrd="0" parTransId="{95C66864-6589-4DA5-903F-0901E2DD2A79}" sibTransId="{5221F2ED-5AC4-46ED-88EE-7078AD2156CE}"/>
    <dgm:cxn modelId="{B1DBB5DA-F800-4564-B437-7673F92E1024}" type="presOf" srcId="{6AEBDF00-499E-46C4-AA4B-AABE4EBC5743}" destId="{31DF225C-D1AC-4DA4-AC5D-0EDC689561C6}" srcOrd="0" destOrd="0" presId="urn:microsoft.com/office/officeart/2005/8/layout/orgChart1"/>
    <dgm:cxn modelId="{2B42D90F-9374-4295-90B2-56CC414685CC}" type="presOf" srcId="{E0EF5109-BCCA-446C-B1B9-C46D4233EB34}" destId="{62B4397B-7132-4322-861B-09A43E713AE6}" srcOrd="0" destOrd="0" presId="urn:microsoft.com/office/officeart/2005/8/layout/orgChart1"/>
    <dgm:cxn modelId="{538F37F3-D005-4C7D-ACE1-9F394DD7E406}" srcId="{6AEBDF00-499E-46C4-AA4B-AABE4EBC5743}" destId="{E0EF5109-BCCA-446C-B1B9-C46D4233EB34}" srcOrd="2" destOrd="0" parTransId="{9EBC3DA5-DDA5-4D8C-BC94-BD99978210F5}" sibTransId="{6E6800CB-8708-4023-9A05-07834DA788F9}"/>
    <dgm:cxn modelId="{C54B4B57-26A3-41F5-BE5F-056792B41A4A}" type="presOf" srcId="{50F4A93D-E2D8-4E33-969C-D2611F1C83D2}" destId="{3D83F247-A28F-4915-957C-D4F6D3CE3DD1}" srcOrd="0" destOrd="0" presId="urn:microsoft.com/office/officeart/2005/8/layout/orgChart1"/>
    <dgm:cxn modelId="{6373894D-2789-47BB-90EE-A286A9260C1C}" type="presOf" srcId="{28A2C313-16E2-4356-835C-789D6665B5FF}" destId="{4412951F-637A-4AAA-8652-02C8F34896A4}" srcOrd="0" destOrd="0" presId="urn:microsoft.com/office/officeart/2005/8/layout/orgChart1"/>
    <dgm:cxn modelId="{95CC79E7-D849-49B2-81B0-A93B7A565B1B}" type="presOf" srcId="{E0EF5109-BCCA-446C-B1B9-C46D4233EB34}" destId="{7BBE206A-0892-4B7C-A677-19B87C7195F4}" srcOrd="1" destOrd="0" presId="urn:microsoft.com/office/officeart/2005/8/layout/orgChart1"/>
    <dgm:cxn modelId="{50D38A4F-AED4-464B-BF9D-542F61E8002E}" type="presOf" srcId="{9EBC3DA5-DDA5-4D8C-BC94-BD99978210F5}" destId="{5519F162-3EE1-476E-876F-040D785C24D3}" srcOrd="0" destOrd="0" presId="urn:microsoft.com/office/officeart/2005/8/layout/orgChart1"/>
    <dgm:cxn modelId="{F8B9F0E5-D029-4D4F-B93E-9AC7734DD1A3}" type="presOf" srcId="{D1977B8F-CA9F-4EC8-933A-61630E15BE75}" destId="{4F4A17F1-0A7F-486C-BD2E-2DE5377745EC}" srcOrd="0" destOrd="0" presId="urn:microsoft.com/office/officeart/2005/8/layout/orgChart1"/>
    <dgm:cxn modelId="{B44B6CA8-08F2-41FB-9457-E53D92B5E0E3}" type="presParOf" srcId="{4F4A17F1-0A7F-486C-BD2E-2DE5377745EC}" destId="{ADB4BF94-C322-4694-9AC8-9A3069E4E136}" srcOrd="0" destOrd="0" presId="urn:microsoft.com/office/officeart/2005/8/layout/orgChart1"/>
    <dgm:cxn modelId="{81BB4756-3EC9-4049-8934-F17762CD7374}" type="presParOf" srcId="{ADB4BF94-C322-4694-9AC8-9A3069E4E136}" destId="{4C447791-0CD3-40D1-A832-9B18325093F7}" srcOrd="0" destOrd="0" presId="urn:microsoft.com/office/officeart/2005/8/layout/orgChart1"/>
    <dgm:cxn modelId="{364C0B93-1F82-4AEF-9C94-8BE0CA71C139}" type="presParOf" srcId="{4C447791-0CD3-40D1-A832-9B18325093F7}" destId="{31DF225C-D1AC-4DA4-AC5D-0EDC689561C6}" srcOrd="0" destOrd="0" presId="urn:microsoft.com/office/officeart/2005/8/layout/orgChart1"/>
    <dgm:cxn modelId="{908ACD77-52FE-4E0F-B392-B71BBE03EE30}" type="presParOf" srcId="{4C447791-0CD3-40D1-A832-9B18325093F7}" destId="{C49C34CA-27A6-451C-A153-AE8D477343BF}" srcOrd="1" destOrd="0" presId="urn:microsoft.com/office/officeart/2005/8/layout/orgChart1"/>
    <dgm:cxn modelId="{A4169AEC-75D6-4108-9542-2A9BFA0CFC68}" type="presParOf" srcId="{ADB4BF94-C322-4694-9AC8-9A3069E4E136}" destId="{3AF5B989-CB1D-4F9B-9529-7C0EBBB001BB}" srcOrd="1" destOrd="0" presId="urn:microsoft.com/office/officeart/2005/8/layout/orgChart1"/>
    <dgm:cxn modelId="{E183720C-2669-4DF0-9117-74CE67A26DF7}" type="presParOf" srcId="{3AF5B989-CB1D-4F9B-9529-7C0EBBB001BB}" destId="{3D83F247-A28F-4915-957C-D4F6D3CE3DD1}" srcOrd="0" destOrd="0" presId="urn:microsoft.com/office/officeart/2005/8/layout/orgChart1"/>
    <dgm:cxn modelId="{ACBAA9AC-4341-4FCA-BEA2-80954D22616B}" type="presParOf" srcId="{3AF5B989-CB1D-4F9B-9529-7C0EBBB001BB}" destId="{20C064C0-058A-4E62-8CEC-58006B6030AB}" srcOrd="1" destOrd="0" presId="urn:microsoft.com/office/officeart/2005/8/layout/orgChart1"/>
    <dgm:cxn modelId="{0CB30173-B275-4C1D-B8E4-DE349133C252}" type="presParOf" srcId="{20C064C0-058A-4E62-8CEC-58006B6030AB}" destId="{58244D33-5A24-4A76-B454-D9DE88A5A1FA}" srcOrd="0" destOrd="0" presId="urn:microsoft.com/office/officeart/2005/8/layout/orgChart1"/>
    <dgm:cxn modelId="{94F01776-696F-4C71-9CF5-0F3E3F5E600A}" type="presParOf" srcId="{58244D33-5A24-4A76-B454-D9DE88A5A1FA}" destId="{37D8FBD4-D0FE-477C-A752-32003C08FFEE}" srcOrd="0" destOrd="0" presId="urn:microsoft.com/office/officeart/2005/8/layout/orgChart1"/>
    <dgm:cxn modelId="{6C0D17AA-DF81-4E38-9C1C-A686A87C2447}" type="presParOf" srcId="{58244D33-5A24-4A76-B454-D9DE88A5A1FA}" destId="{72519E10-6085-494A-A858-58DC41FDA9AD}" srcOrd="1" destOrd="0" presId="urn:microsoft.com/office/officeart/2005/8/layout/orgChart1"/>
    <dgm:cxn modelId="{FA66AAA5-82FF-4DC2-AC16-AC93988E4279}" type="presParOf" srcId="{20C064C0-058A-4E62-8CEC-58006B6030AB}" destId="{A8F954AD-AE1E-4D3A-B693-EF157B45B69F}" srcOrd="1" destOrd="0" presId="urn:microsoft.com/office/officeart/2005/8/layout/orgChart1"/>
    <dgm:cxn modelId="{BD0218A8-4A4B-48EA-8513-0D050A4F4444}" type="presParOf" srcId="{20C064C0-058A-4E62-8CEC-58006B6030AB}" destId="{8E45FD71-1492-499B-88AD-668856DF1747}" srcOrd="2" destOrd="0" presId="urn:microsoft.com/office/officeart/2005/8/layout/orgChart1"/>
    <dgm:cxn modelId="{A7485789-AC79-4622-BB2F-99382089C08B}" type="presParOf" srcId="{3AF5B989-CB1D-4F9B-9529-7C0EBBB001BB}" destId="{9811DAC6-1F7F-4A93-84C8-A9730D4772B5}" srcOrd="2" destOrd="0" presId="urn:microsoft.com/office/officeart/2005/8/layout/orgChart1"/>
    <dgm:cxn modelId="{8C8396C6-04CB-4FCB-83E2-30CDC84C7EE0}" type="presParOf" srcId="{3AF5B989-CB1D-4F9B-9529-7C0EBBB001BB}" destId="{1025E50E-F3EF-48A3-975A-4D3D9450C411}" srcOrd="3" destOrd="0" presId="urn:microsoft.com/office/officeart/2005/8/layout/orgChart1"/>
    <dgm:cxn modelId="{18E8745E-2BBE-4F11-BB0E-7138A5E16934}" type="presParOf" srcId="{1025E50E-F3EF-48A3-975A-4D3D9450C411}" destId="{7AEB3B7E-6B6A-48C1-BF49-FEA9E50CA1D3}" srcOrd="0" destOrd="0" presId="urn:microsoft.com/office/officeart/2005/8/layout/orgChart1"/>
    <dgm:cxn modelId="{6347A1EF-607F-4B9D-B4CA-0F9BDD168BBF}" type="presParOf" srcId="{7AEB3B7E-6B6A-48C1-BF49-FEA9E50CA1D3}" destId="{A8F0B13B-EFB7-40AC-B757-B34392BDAA33}" srcOrd="0" destOrd="0" presId="urn:microsoft.com/office/officeart/2005/8/layout/orgChart1"/>
    <dgm:cxn modelId="{CE09975A-9541-46B5-8F38-5EE03A6F6F58}" type="presParOf" srcId="{7AEB3B7E-6B6A-48C1-BF49-FEA9E50CA1D3}" destId="{43E8D5C7-1543-4477-8372-7FC4B63EC360}" srcOrd="1" destOrd="0" presId="urn:microsoft.com/office/officeart/2005/8/layout/orgChart1"/>
    <dgm:cxn modelId="{01331A95-4316-46A0-BBD9-F59B3474B1B8}" type="presParOf" srcId="{1025E50E-F3EF-48A3-975A-4D3D9450C411}" destId="{8F06F020-908B-4216-9303-FDEFD61835F0}" srcOrd="1" destOrd="0" presId="urn:microsoft.com/office/officeart/2005/8/layout/orgChart1"/>
    <dgm:cxn modelId="{D792B628-FE8B-48A1-AC00-BF963F5962A2}" type="presParOf" srcId="{1025E50E-F3EF-48A3-975A-4D3D9450C411}" destId="{2DF31F97-9261-4BC1-B53B-9F5EC99C7C93}" srcOrd="2" destOrd="0" presId="urn:microsoft.com/office/officeart/2005/8/layout/orgChart1"/>
    <dgm:cxn modelId="{37099B12-71A2-4696-82ED-2050BB099464}" type="presParOf" srcId="{3AF5B989-CB1D-4F9B-9529-7C0EBBB001BB}" destId="{5519F162-3EE1-476E-876F-040D785C24D3}" srcOrd="4" destOrd="0" presId="urn:microsoft.com/office/officeart/2005/8/layout/orgChart1"/>
    <dgm:cxn modelId="{FDA5336B-CFEE-4933-9152-EDC65A12D1D0}" type="presParOf" srcId="{3AF5B989-CB1D-4F9B-9529-7C0EBBB001BB}" destId="{FDD223AF-31DF-4CC9-A23D-F5AE07227356}" srcOrd="5" destOrd="0" presId="urn:microsoft.com/office/officeart/2005/8/layout/orgChart1"/>
    <dgm:cxn modelId="{672ABB2E-D20E-48E1-927F-D8AFB6913F2D}" type="presParOf" srcId="{FDD223AF-31DF-4CC9-A23D-F5AE07227356}" destId="{1CC0F105-EB2C-4D6B-864A-9036EC12D828}" srcOrd="0" destOrd="0" presId="urn:microsoft.com/office/officeart/2005/8/layout/orgChart1"/>
    <dgm:cxn modelId="{E911CB3E-5AA3-4CB9-BF27-E06CAA4991F9}" type="presParOf" srcId="{1CC0F105-EB2C-4D6B-864A-9036EC12D828}" destId="{62B4397B-7132-4322-861B-09A43E713AE6}" srcOrd="0" destOrd="0" presId="urn:microsoft.com/office/officeart/2005/8/layout/orgChart1"/>
    <dgm:cxn modelId="{07B3EA56-7BED-48B2-A214-8ED644BAADCD}" type="presParOf" srcId="{1CC0F105-EB2C-4D6B-864A-9036EC12D828}" destId="{7BBE206A-0892-4B7C-A677-19B87C7195F4}" srcOrd="1" destOrd="0" presId="urn:microsoft.com/office/officeart/2005/8/layout/orgChart1"/>
    <dgm:cxn modelId="{E86E20B4-155A-47C6-B8B4-68A27FA29DCC}" type="presParOf" srcId="{FDD223AF-31DF-4CC9-A23D-F5AE07227356}" destId="{DC2FA697-4A5F-4D6D-A96B-6290414F7FC0}" srcOrd="1" destOrd="0" presId="urn:microsoft.com/office/officeart/2005/8/layout/orgChart1"/>
    <dgm:cxn modelId="{1C1AB8C0-9C3A-4ACB-BF59-C1058645A874}" type="presParOf" srcId="{FDD223AF-31DF-4CC9-A23D-F5AE07227356}" destId="{12009E8B-BF32-4A81-AD8F-BADC0557D487}" srcOrd="2" destOrd="0" presId="urn:microsoft.com/office/officeart/2005/8/layout/orgChart1"/>
    <dgm:cxn modelId="{E5680D74-7695-4408-A92B-E3C7496F97D4}" type="presParOf" srcId="{3AF5B989-CB1D-4F9B-9529-7C0EBBB001BB}" destId="{AAFB1D99-371A-40E5-A85D-F93C791EB004}" srcOrd="6" destOrd="0" presId="urn:microsoft.com/office/officeart/2005/8/layout/orgChart1"/>
    <dgm:cxn modelId="{DE07169D-314A-44AF-B7B8-C25C89C9F441}" type="presParOf" srcId="{3AF5B989-CB1D-4F9B-9529-7C0EBBB001BB}" destId="{447855CA-9BF9-47EB-A114-692023C61286}" srcOrd="7" destOrd="0" presId="urn:microsoft.com/office/officeart/2005/8/layout/orgChart1"/>
    <dgm:cxn modelId="{6DE7C64E-427D-40BB-BB20-185295216323}" type="presParOf" srcId="{447855CA-9BF9-47EB-A114-692023C61286}" destId="{4D2B790E-51FC-494B-B965-387946BD5662}" srcOrd="0" destOrd="0" presId="urn:microsoft.com/office/officeart/2005/8/layout/orgChart1"/>
    <dgm:cxn modelId="{CE5678FB-EA85-4874-939C-16400E535471}" type="presParOf" srcId="{4D2B790E-51FC-494B-B965-387946BD5662}" destId="{4412951F-637A-4AAA-8652-02C8F34896A4}" srcOrd="0" destOrd="0" presId="urn:microsoft.com/office/officeart/2005/8/layout/orgChart1"/>
    <dgm:cxn modelId="{6193CEE1-F1A1-45EA-9EEB-1537E1DE6C17}" type="presParOf" srcId="{4D2B790E-51FC-494B-B965-387946BD5662}" destId="{E376421B-57AE-4F29-A6CB-CDEBF4CE2FC6}" srcOrd="1" destOrd="0" presId="urn:microsoft.com/office/officeart/2005/8/layout/orgChart1"/>
    <dgm:cxn modelId="{95678917-ECBF-48FF-BBFD-CAD2EEE153FC}" type="presParOf" srcId="{447855CA-9BF9-47EB-A114-692023C61286}" destId="{F53D7923-AD36-4330-8155-248CA6814EE0}" srcOrd="1" destOrd="0" presId="urn:microsoft.com/office/officeart/2005/8/layout/orgChart1"/>
    <dgm:cxn modelId="{93FDD11A-B5A0-4A9B-9A57-548B9BD0534F}" type="presParOf" srcId="{447855CA-9BF9-47EB-A114-692023C61286}" destId="{B44EE181-D630-4612-9A7D-FFFA81838B6C}" srcOrd="2" destOrd="0" presId="urn:microsoft.com/office/officeart/2005/8/layout/orgChart1"/>
    <dgm:cxn modelId="{5EA3EC0B-AAD7-4B0B-A5C3-F2A8EDC4A589}" type="presParOf" srcId="{ADB4BF94-C322-4694-9AC8-9A3069E4E136}" destId="{47A3B29F-A27F-4697-B7B6-6F1C80768A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8BF12-EBC9-41F4-A9A6-06C94B1F470F}"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8DE3B156-3948-4509-A5DC-B31D5BF41E2A}">
      <dgm:prSet phldrT="[Text]" custT="1"/>
      <dgm:spPr/>
      <dgm:t>
        <a:bodyPr/>
        <a:lstStyle/>
        <a:p>
          <a:r>
            <a:rPr lang="en-US" sz="1800" dirty="0" smtClean="0"/>
            <a:t>Role of stomach in digestion:</a:t>
          </a:r>
          <a:endParaRPr lang="en-US" sz="1800" dirty="0"/>
        </a:p>
      </dgm:t>
    </dgm:pt>
    <dgm:pt modelId="{97C05D26-62D3-4559-9167-416E14271DC6}" type="parTrans" cxnId="{C596BF4E-0615-40B3-8F49-7C2ACADC6C5B}">
      <dgm:prSet/>
      <dgm:spPr/>
      <dgm:t>
        <a:bodyPr/>
        <a:lstStyle/>
        <a:p>
          <a:endParaRPr lang="en-US"/>
        </a:p>
      </dgm:t>
    </dgm:pt>
    <dgm:pt modelId="{13734475-D800-4960-A0B6-76330CCBF495}" type="sibTrans" cxnId="{C596BF4E-0615-40B3-8F49-7C2ACADC6C5B}">
      <dgm:prSet/>
      <dgm:spPr/>
      <dgm:t>
        <a:bodyPr/>
        <a:lstStyle/>
        <a:p>
          <a:endParaRPr lang="en-US"/>
        </a:p>
      </dgm:t>
    </dgm:pt>
    <dgm:pt modelId="{62B3D45D-7E7A-4728-BD40-550B60EC6B2B}">
      <dgm:prSet phldrT="[Text]" custT="1"/>
      <dgm:spPr/>
      <dgm:t>
        <a:bodyPr/>
        <a:lstStyle/>
        <a:p>
          <a:r>
            <a:rPr lang="en-US" sz="1800" dirty="0" smtClean="0"/>
            <a:t>No further digestion of carbohydrates.</a:t>
          </a:r>
          <a:endParaRPr lang="en-US" sz="1800" dirty="0"/>
        </a:p>
      </dgm:t>
    </dgm:pt>
    <dgm:pt modelId="{75E943B2-D592-45F7-9CC1-4E6E5421F7FB}" type="parTrans" cxnId="{FB5F007E-B10F-4A14-8899-8B55D664DDD5}">
      <dgm:prSet/>
      <dgm:spPr/>
      <dgm:t>
        <a:bodyPr/>
        <a:lstStyle/>
        <a:p>
          <a:endParaRPr lang="en-US"/>
        </a:p>
      </dgm:t>
    </dgm:pt>
    <dgm:pt modelId="{5E975336-F376-4CD9-A393-9C11C5EE9CAC}" type="sibTrans" cxnId="{FB5F007E-B10F-4A14-8899-8B55D664DDD5}">
      <dgm:prSet/>
      <dgm:spPr/>
      <dgm:t>
        <a:bodyPr/>
        <a:lstStyle/>
        <a:p>
          <a:endParaRPr lang="en-US"/>
        </a:p>
      </dgm:t>
    </dgm:pt>
    <dgm:pt modelId="{7F02C77B-AC48-4793-9427-F2A8D114959D}">
      <dgm:prSet phldrT="[Text]" custT="1"/>
      <dgm:spPr/>
      <dgm:t>
        <a:bodyPr/>
        <a:lstStyle/>
        <a:p>
          <a:r>
            <a:rPr lang="en-US" sz="1800" dirty="0" smtClean="0"/>
            <a:t>Lipids digestion begins by lingual and gastric lipases</a:t>
          </a:r>
          <a:endParaRPr lang="en-US" sz="1800" dirty="0"/>
        </a:p>
      </dgm:t>
    </dgm:pt>
    <dgm:pt modelId="{C7CB25A7-5857-48F5-9ED9-066556AC92EE}" type="parTrans" cxnId="{FDF58E20-2865-4FDE-9705-9ACE60171BE8}">
      <dgm:prSet/>
      <dgm:spPr/>
      <dgm:t>
        <a:bodyPr/>
        <a:lstStyle/>
        <a:p>
          <a:endParaRPr lang="en-US"/>
        </a:p>
      </dgm:t>
    </dgm:pt>
    <dgm:pt modelId="{E0CF24E2-B862-4855-9F4A-0A7890486349}" type="sibTrans" cxnId="{FDF58E20-2865-4FDE-9705-9ACE60171BE8}">
      <dgm:prSet/>
      <dgm:spPr/>
      <dgm:t>
        <a:bodyPr/>
        <a:lstStyle/>
        <a:p>
          <a:endParaRPr lang="en-US"/>
        </a:p>
      </dgm:t>
    </dgm:pt>
    <dgm:pt modelId="{A8681F30-E455-4383-AF7A-06E03C4B45AE}">
      <dgm:prSet phldrT="[Text]" custT="1"/>
      <dgm:spPr/>
      <dgm:t>
        <a:bodyPr/>
        <a:lstStyle/>
        <a:p>
          <a:r>
            <a:rPr lang="en-US" sz="1800" dirty="0" smtClean="0"/>
            <a:t>Proteins digestion begins by </a:t>
          </a:r>
          <a:r>
            <a:rPr lang="en-US" sz="1800" dirty="0" smtClean="0">
              <a:solidFill>
                <a:srgbClr val="FF0000"/>
              </a:solidFill>
            </a:rPr>
            <a:t>pepsin and </a:t>
          </a:r>
          <a:r>
            <a:rPr lang="en-US" sz="1800" dirty="0" smtClean="0">
              <a:solidFill>
                <a:srgbClr val="FF0000"/>
              </a:solidFill>
            </a:rPr>
            <a:t>rennin</a:t>
          </a:r>
          <a:r>
            <a:rPr lang="en-US" sz="1800" dirty="0" smtClean="0">
              <a:solidFill>
                <a:schemeClr val="tx1"/>
              </a:solidFill>
            </a:rPr>
            <a:t>.</a:t>
          </a:r>
          <a:endParaRPr lang="en-US" sz="1800" dirty="0">
            <a:solidFill>
              <a:schemeClr val="tx1"/>
            </a:solidFill>
          </a:endParaRPr>
        </a:p>
      </dgm:t>
    </dgm:pt>
    <dgm:pt modelId="{6273B4D8-C45C-410D-9FF6-35F3A8FB8A54}" type="parTrans" cxnId="{D4B5F667-D460-409C-8883-D1FA1BB9AAFD}">
      <dgm:prSet/>
      <dgm:spPr/>
      <dgm:t>
        <a:bodyPr/>
        <a:lstStyle/>
        <a:p>
          <a:endParaRPr lang="en-US"/>
        </a:p>
      </dgm:t>
    </dgm:pt>
    <dgm:pt modelId="{D183F027-7634-4273-A770-FB1DBB92CA30}" type="sibTrans" cxnId="{D4B5F667-D460-409C-8883-D1FA1BB9AAFD}">
      <dgm:prSet/>
      <dgm:spPr/>
      <dgm:t>
        <a:bodyPr/>
        <a:lstStyle/>
        <a:p>
          <a:endParaRPr lang="en-US"/>
        </a:p>
      </dgm:t>
    </dgm:pt>
    <dgm:pt modelId="{566385C0-E70B-43DA-82E6-22CAC534DC8C}" type="pres">
      <dgm:prSet presAssocID="{7208BF12-EBC9-41F4-A9A6-06C94B1F470F}" presName="hierChild1" presStyleCnt="0">
        <dgm:presLayoutVars>
          <dgm:orgChart val="1"/>
          <dgm:chPref val="1"/>
          <dgm:dir/>
          <dgm:animOne val="branch"/>
          <dgm:animLvl val="lvl"/>
          <dgm:resizeHandles/>
        </dgm:presLayoutVars>
      </dgm:prSet>
      <dgm:spPr/>
      <dgm:t>
        <a:bodyPr/>
        <a:lstStyle/>
        <a:p>
          <a:endParaRPr lang="en-US"/>
        </a:p>
      </dgm:t>
    </dgm:pt>
    <dgm:pt modelId="{D96D055A-DF4C-4264-9A1F-67E6B9BEED28}" type="pres">
      <dgm:prSet presAssocID="{8DE3B156-3948-4509-A5DC-B31D5BF41E2A}" presName="hierRoot1" presStyleCnt="0">
        <dgm:presLayoutVars>
          <dgm:hierBranch val="init"/>
        </dgm:presLayoutVars>
      </dgm:prSet>
      <dgm:spPr/>
    </dgm:pt>
    <dgm:pt modelId="{9A716AF6-739D-49DD-AC77-88AFB0E6EAF8}" type="pres">
      <dgm:prSet presAssocID="{8DE3B156-3948-4509-A5DC-B31D5BF41E2A}" presName="rootComposite1" presStyleCnt="0"/>
      <dgm:spPr/>
    </dgm:pt>
    <dgm:pt modelId="{0DF25889-DB83-49C2-819F-990AFCBF25E2}" type="pres">
      <dgm:prSet presAssocID="{8DE3B156-3948-4509-A5DC-B31D5BF41E2A}" presName="rootText1" presStyleLbl="node0" presStyleIdx="0" presStyleCnt="1" custLinFactNeighborX="1018">
        <dgm:presLayoutVars>
          <dgm:chPref val="3"/>
        </dgm:presLayoutVars>
      </dgm:prSet>
      <dgm:spPr/>
      <dgm:t>
        <a:bodyPr/>
        <a:lstStyle/>
        <a:p>
          <a:endParaRPr lang="en-US"/>
        </a:p>
      </dgm:t>
    </dgm:pt>
    <dgm:pt modelId="{E13E9372-8570-4254-B44A-85FD7D37F0D7}" type="pres">
      <dgm:prSet presAssocID="{8DE3B156-3948-4509-A5DC-B31D5BF41E2A}" presName="rootConnector1" presStyleLbl="node1" presStyleIdx="0" presStyleCnt="0"/>
      <dgm:spPr/>
      <dgm:t>
        <a:bodyPr/>
        <a:lstStyle/>
        <a:p>
          <a:endParaRPr lang="en-US"/>
        </a:p>
      </dgm:t>
    </dgm:pt>
    <dgm:pt modelId="{03C022B6-23E7-4A8F-9C31-0374DE0D534E}" type="pres">
      <dgm:prSet presAssocID="{8DE3B156-3948-4509-A5DC-B31D5BF41E2A}" presName="hierChild2" presStyleCnt="0"/>
      <dgm:spPr/>
    </dgm:pt>
    <dgm:pt modelId="{7BB0EF9F-7D18-462A-810F-36E8F8EF2184}" type="pres">
      <dgm:prSet presAssocID="{75E943B2-D592-45F7-9CC1-4E6E5421F7FB}" presName="Name37" presStyleLbl="parChTrans1D2" presStyleIdx="0" presStyleCnt="3"/>
      <dgm:spPr/>
      <dgm:t>
        <a:bodyPr/>
        <a:lstStyle/>
        <a:p>
          <a:endParaRPr lang="en-US"/>
        </a:p>
      </dgm:t>
    </dgm:pt>
    <dgm:pt modelId="{5786E7CC-CF7F-4405-88E0-604983C1008A}" type="pres">
      <dgm:prSet presAssocID="{62B3D45D-7E7A-4728-BD40-550B60EC6B2B}" presName="hierRoot2" presStyleCnt="0">
        <dgm:presLayoutVars>
          <dgm:hierBranch val="init"/>
        </dgm:presLayoutVars>
      </dgm:prSet>
      <dgm:spPr/>
    </dgm:pt>
    <dgm:pt modelId="{8564A41D-104B-456E-BD90-CDF6D0BE2C27}" type="pres">
      <dgm:prSet presAssocID="{62B3D45D-7E7A-4728-BD40-550B60EC6B2B}" presName="rootComposite" presStyleCnt="0"/>
      <dgm:spPr/>
    </dgm:pt>
    <dgm:pt modelId="{E812BFD2-85CC-47BA-820B-EE3B85385B75}" type="pres">
      <dgm:prSet presAssocID="{62B3D45D-7E7A-4728-BD40-550B60EC6B2B}" presName="rootText" presStyleLbl="node2" presStyleIdx="0" presStyleCnt="3">
        <dgm:presLayoutVars>
          <dgm:chPref val="3"/>
        </dgm:presLayoutVars>
      </dgm:prSet>
      <dgm:spPr/>
      <dgm:t>
        <a:bodyPr/>
        <a:lstStyle/>
        <a:p>
          <a:endParaRPr lang="en-US"/>
        </a:p>
      </dgm:t>
    </dgm:pt>
    <dgm:pt modelId="{57C3C965-C1CB-4CA0-8515-6E6E9C50E299}" type="pres">
      <dgm:prSet presAssocID="{62B3D45D-7E7A-4728-BD40-550B60EC6B2B}" presName="rootConnector" presStyleLbl="node2" presStyleIdx="0" presStyleCnt="3"/>
      <dgm:spPr/>
      <dgm:t>
        <a:bodyPr/>
        <a:lstStyle/>
        <a:p>
          <a:endParaRPr lang="en-US"/>
        </a:p>
      </dgm:t>
    </dgm:pt>
    <dgm:pt modelId="{542E26F8-DACC-49AC-BA61-63D26D92EA98}" type="pres">
      <dgm:prSet presAssocID="{62B3D45D-7E7A-4728-BD40-550B60EC6B2B}" presName="hierChild4" presStyleCnt="0"/>
      <dgm:spPr/>
    </dgm:pt>
    <dgm:pt modelId="{C8BCE9E7-09C8-4979-8096-968CB38AACE3}" type="pres">
      <dgm:prSet presAssocID="{62B3D45D-7E7A-4728-BD40-550B60EC6B2B}" presName="hierChild5" presStyleCnt="0"/>
      <dgm:spPr/>
    </dgm:pt>
    <dgm:pt modelId="{86CF9186-EA53-4B5B-A47D-ECBCE1A78BE4}" type="pres">
      <dgm:prSet presAssocID="{C7CB25A7-5857-48F5-9ED9-066556AC92EE}" presName="Name37" presStyleLbl="parChTrans1D2" presStyleIdx="1" presStyleCnt="3"/>
      <dgm:spPr/>
      <dgm:t>
        <a:bodyPr/>
        <a:lstStyle/>
        <a:p>
          <a:endParaRPr lang="en-US"/>
        </a:p>
      </dgm:t>
    </dgm:pt>
    <dgm:pt modelId="{118589AB-D3EA-4333-AAEF-5BE34472DFA1}" type="pres">
      <dgm:prSet presAssocID="{7F02C77B-AC48-4793-9427-F2A8D114959D}" presName="hierRoot2" presStyleCnt="0">
        <dgm:presLayoutVars>
          <dgm:hierBranch val="init"/>
        </dgm:presLayoutVars>
      </dgm:prSet>
      <dgm:spPr/>
    </dgm:pt>
    <dgm:pt modelId="{AA647A26-49B6-4920-82A2-0AF9B5A9147B}" type="pres">
      <dgm:prSet presAssocID="{7F02C77B-AC48-4793-9427-F2A8D114959D}" presName="rootComposite" presStyleCnt="0"/>
      <dgm:spPr/>
    </dgm:pt>
    <dgm:pt modelId="{BEE84732-53FF-45D3-84C5-99C9D0A856C1}" type="pres">
      <dgm:prSet presAssocID="{7F02C77B-AC48-4793-9427-F2A8D114959D}" presName="rootText" presStyleLbl="node2" presStyleIdx="1" presStyleCnt="3" custLinFactNeighborX="2657" custLinFactNeighborY="112">
        <dgm:presLayoutVars>
          <dgm:chPref val="3"/>
        </dgm:presLayoutVars>
      </dgm:prSet>
      <dgm:spPr/>
      <dgm:t>
        <a:bodyPr/>
        <a:lstStyle/>
        <a:p>
          <a:endParaRPr lang="en-US"/>
        </a:p>
      </dgm:t>
    </dgm:pt>
    <dgm:pt modelId="{3D1AAB5B-4AF3-40E7-94FB-DA44A5E7CB63}" type="pres">
      <dgm:prSet presAssocID="{7F02C77B-AC48-4793-9427-F2A8D114959D}" presName="rootConnector" presStyleLbl="node2" presStyleIdx="1" presStyleCnt="3"/>
      <dgm:spPr/>
      <dgm:t>
        <a:bodyPr/>
        <a:lstStyle/>
        <a:p>
          <a:endParaRPr lang="en-US"/>
        </a:p>
      </dgm:t>
    </dgm:pt>
    <dgm:pt modelId="{86538EF6-FC0A-4285-9D31-FFCA35EF6E86}" type="pres">
      <dgm:prSet presAssocID="{7F02C77B-AC48-4793-9427-F2A8D114959D}" presName="hierChild4" presStyleCnt="0"/>
      <dgm:spPr/>
    </dgm:pt>
    <dgm:pt modelId="{161AC1F8-8178-4650-B328-657983BD81E9}" type="pres">
      <dgm:prSet presAssocID="{7F02C77B-AC48-4793-9427-F2A8D114959D}" presName="hierChild5" presStyleCnt="0"/>
      <dgm:spPr/>
    </dgm:pt>
    <dgm:pt modelId="{8285B5FA-F884-4902-B43C-CF1F81A8ECDF}" type="pres">
      <dgm:prSet presAssocID="{6273B4D8-C45C-410D-9FF6-35F3A8FB8A54}" presName="Name37" presStyleLbl="parChTrans1D2" presStyleIdx="2" presStyleCnt="3"/>
      <dgm:spPr/>
      <dgm:t>
        <a:bodyPr/>
        <a:lstStyle/>
        <a:p>
          <a:endParaRPr lang="en-US"/>
        </a:p>
      </dgm:t>
    </dgm:pt>
    <dgm:pt modelId="{FCB31570-1855-4C0F-B0BA-BEB43529F038}" type="pres">
      <dgm:prSet presAssocID="{A8681F30-E455-4383-AF7A-06E03C4B45AE}" presName="hierRoot2" presStyleCnt="0">
        <dgm:presLayoutVars>
          <dgm:hierBranch val="init"/>
        </dgm:presLayoutVars>
      </dgm:prSet>
      <dgm:spPr/>
    </dgm:pt>
    <dgm:pt modelId="{77FF54EB-6242-4D79-83AF-5635EC545E0F}" type="pres">
      <dgm:prSet presAssocID="{A8681F30-E455-4383-AF7A-06E03C4B45AE}" presName="rootComposite" presStyleCnt="0"/>
      <dgm:spPr/>
    </dgm:pt>
    <dgm:pt modelId="{53EB76F2-31FA-4845-9AFD-C71963B41F5A}" type="pres">
      <dgm:prSet presAssocID="{A8681F30-E455-4383-AF7A-06E03C4B45AE}" presName="rootText" presStyleLbl="node2" presStyleIdx="2" presStyleCnt="3">
        <dgm:presLayoutVars>
          <dgm:chPref val="3"/>
        </dgm:presLayoutVars>
      </dgm:prSet>
      <dgm:spPr/>
      <dgm:t>
        <a:bodyPr/>
        <a:lstStyle/>
        <a:p>
          <a:endParaRPr lang="en-US"/>
        </a:p>
      </dgm:t>
    </dgm:pt>
    <dgm:pt modelId="{C49A28C4-80FC-4722-800B-23B2CD018411}" type="pres">
      <dgm:prSet presAssocID="{A8681F30-E455-4383-AF7A-06E03C4B45AE}" presName="rootConnector" presStyleLbl="node2" presStyleIdx="2" presStyleCnt="3"/>
      <dgm:spPr/>
      <dgm:t>
        <a:bodyPr/>
        <a:lstStyle/>
        <a:p>
          <a:endParaRPr lang="en-US"/>
        </a:p>
      </dgm:t>
    </dgm:pt>
    <dgm:pt modelId="{683A16D9-27E7-451B-833C-0D83409DD0CE}" type="pres">
      <dgm:prSet presAssocID="{A8681F30-E455-4383-AF7A-06E03C4B45AE}" presName="hierChild4" presStyleCnt="0"/>
      <dgm:spPr/>
    </dgm:pt>
    <dgm:pt modelId="{3C31FCCA-6FD6-4121-8850-788D6A3C70C8}" type="pres">
      <dgm:prSet presAssocID="{A8681F30-E455-4383-AF7A-06E03C4B45AE}" presName="hierChild5" presStyleCnt="0"/>
      <dgm:spPr/>
    </dgm:pt>
    <dgm:pt modelId="{9A113006-ED85-4F97-A851-64D32214EC74}" type="pres">
      <dgm:prSet presAssocID="{8DE3B156-3948-4509-A5DC-B31D5BF41E2A}" presName="hierChild3" presStyleCnt="0"/>
      <dgm:spPr/>
    </dgm:pt>
  </dgm:ptLst>
  <dgm:cxnLst>
    <dgm:cxn modelId="{75A94640-05A0-4029-9F9A-721F1000497E}" type="presOf" srcId="{C7CB25A7-5857-48F5-9ED9-066556AC92EE}" destId="{86CF9186-EA53-4B5B-A47D-ECBCE1A78BE4}" srcOrd="0" destOrd="0" presId="urn:microsoft.com/office/officeart/2005/8/layout/orgChart1"/>
    <dgm:cxn modelId="{C596BF4E-0615-40B3-8F49-7C2ACADC6C5B}" srcId="{7208BF12-EBC9-41F4-A9A6-06C94B1F470F}" destId="{8DE3B156-3948-4509-A5DC-B31D5BF41E2A}" srcOrd="0" destOrd="0" parTransId="{97C05D26-62D3-4559-9167-416E14271DC6}" sibTransId="{13734475-D800-4960-A0B6-76330CCBF495}"/>
    <dgm:cxn modelId="{8063F58F-20AB-430E-80EC-104F8EEB52D9}" type="presOf" srcId="{75E943B2-D592-45F7-9CC1-4E6E5421F7FB}" destId="{7BB0EF9F-7D18-462A-810F-36E8F8EF2184}" srcOrd="0" destOrd="0" presId="urn:microsoft.com/office/officeart/2005/8/layout/orgChart1"/>
    <dgm:cxn modelId="{D4B5F667-D460-409C-8883-D1FA1BB9AAFD}" srcId="{8DE3B156-3948-4509-A5DC-B31D5BF41E2A}" destId="{A8681F30-E455-4383-AF7A-06E03C4B45AE}" srcOrd="2" destOrd="0" parTransId="{6273B4D8-C45C-410D-9FF6-35F3A8FB8A54}" sibTransId="{D183F027-7634-4273-A770-FB1DBB92CA30}"/>
    <dgm:cxn modelId="{D7802D47-AE9B-4116-865B-94D95C487BE1}" type="presOf" srcId="{62B3D45D-7E7A-4728-BD40-550B60EC6B2B}" destId="{E812BFD2-85CC-47BA-820B-EE3B85385B75}" srcOrd="0" destOrd="0" presId="urn:microsoft.com/office/officeart/2005/8/layout/orgChart1"/>
    <dgm:cxn modelId="{14D07FF2-DB0D-4A5B-89F2-E2F388AA0BFC}" type="presOf" srcId="{8DE3B156-3948-4509-A5DC-B31D5BF41E2A}" destId="{0DF25889-DB83-49C2-819F-990AFCBF25E2}" srcOrd="0" destOrd="0" presId="urn:microsoft.com/office/officeart/2005/8/layout/orgChart1"/>
    <dgm:cxn modelId="{CF580764-D385-41EA-8008-2283ED465C16}" type="presOf" srcId="{7208BF12-EBC9-41F4-A9A6-06C94B1F470F}" destId="{566385C0-E70B-43DA-82E6-22CAC534DC8C}" srcOrd="0" destOrd="0" presId="urn:microsoft.com/office/officeart/2005/8/layout/orgChart1"/>
    <dgm:cxn modelId="{FDF58E20-2865-4FDE-9705-9ACE60171BE8}" srcId="{8DE3B156-3948-4509-A5DC-B31D5BF41E2A}" destId="{7F02C77B-AC48-4793-9427-F2A8D114959D}" srcOrd="1" destOrd="0" parTransId="{C7CB25A7-5857-48F5-9ED9-066556AC92EE}" sibTransId="{E0CF24E2-B862-4855-9F4A-0A7890486349}"/>
    <dgm:cxn modelId="{D3475198-0AA3-4DF1-8F65-993A78D21D9A}" type="presOf" srcId="{A8681F30-E455-4383-AF7A-06E03C4B45AE}" destId="{C49A28C4-80FC-4722-800B-23B2CD018411}" srcOrd="1" destOrd="0" presId="urn:microsoft.com/office/officeart/2005/8/layout/orgChart1"/>
    <dgm:cxn modelId="{84B10ECB-BA0B-4129-A113-407D1B0FEFA1}" type="presOf" srcId="{A8681F30-E455-4383-AF7A-06E03C4B45AE}" destId="{53EB76F2-31FA-4845-9AFD-C71963B41F5A}" srcOrd="0" destOrd="0" presId="urn:microsoft.com/office/officeart/2005/8/layout/orgChart1"/>
    <dgm:cxn modelId="{6A94EE34-FE05-433E-BFB7-D202D4543703}" type="presOf" srcId="{7F02C77B-AC48-4793-9427-F2A8D114959D}" destId="{3D1AAB5B-4AF3-40E7-94FB-DA44A5E7CB63}" srcOrd="1" destOrd="0" presId="urn:microsoft.com/office/officeart/2005/8/layout/orgChart1"/>
    <dgm:cxn modelId="{EB3FA12C-599A-410A-B766-05B346F9AE44}" type="presOf" srcId="{7F02C77B-AC48-4793-9427-F2A8D114959D}" destId="{BEE84732-53FF-45D3-84C5-99C9D0A856C1}" srcOrd="0" destOrd="0" presId="urn:microsoft.com/office/officeart/2005/8/layout/orgChart1"/>
    <dgm:cxn modelId="{09AADDF1-0564-42CB-9F16-5A3331FF5647}" type="presOf" srcId="{8DE3B156-3948-4509-A5DC-B31D5BF41E2A}" destId="{E13E9372-8570-4254-B44A-85FD7D37F0D7}" srcOrd="1" destOrd="0" presId="urn:microsoft.com/office/officeart/2005/8/layout/orgChart1"/>
    <dgm:cxn modelId="{BB6C4605-2366-4A6B-8ACF-C661948CFC26}" type="presOf" srcId="{6273B4D8-C45C-410D-9FF6-35F3A8FB8A54}" destId="{8285B5FA-F884-4902-B43C-CF1F81A8ECDF}" srcOrd="0" destOrd="0" presId="urn:microsoft.com/office/officeart/2005/8/layout/orgChart1"/>
    <dgm:cxn modelId="{FB5F007E-B10F-4A14-8899-8B55D664DDD5}" srcId="{8DE3B156-3948-4509-A5DC-B31D5BF41E2A}" destId="{62B3D45D-7E7A-4728-BD40-550B60EC6B2B}" srcOrd="0" destOrd="0" parTransId="{75E943B2-D592-45F7-9CC1-4E6E5421F7FB}" sibTransId="{5E975336-F376-4CD9-A393-9C11C5EE9CAC}"/>
    <dgm:cxn modelId="{DEB32FB2-FB29-4A06-815C-1908ADF6F9AD}" type="presOf" srcId="{62B3D45D-7E7A-4728-BD40-550B60EC6B2B}" destId="{57C3C965-C1CB-4CA0-8515-6E6E9C50E299}" srcOrd="1" destOrd="0" presId="urn:microsoft.com/office/officeart/2005/8/layout/orgChart1"/>
    <dgm:cxn modelId="{EB331265-E819-4529-A648-4B254EC64BD8}" type="presParOf" srcId="{566385C0-E70B-43DA-82E6-22CAC534DC8C}" destId="{D96D055A-DF4C-4264-9A1F-67E6B9BEED28}" srcOrd="0" destOrd="0" presId="urn:microsoft.com/office/officeart/2005/8/layout/orgChart1"/>
    <dgm:cxn modelId="{FAD3B92D-7F60-4F24-9E32-AC61CE9D469F}" type="presParOf" srcId="{D96D055A-DF4C-4264-9A1F-67E6B9BEED28}" destId="{9A716AF6-739D-49DD-AC77-88AFB0E6EAF8}" srcOrd="0" destOrd="0" presId="urn:microsoft.com/office/officeart/2005/8/layout/orgChart1"/>
    <dgm:cxn modelId="{CC92B2DD-E3DB-4964-8E29-B035099818D8}" type="presParOf" srcId="{9A716AF6-739D-49DD-AC77-88AFB0E6EAF8}" destId="{0DF25889-DB83-49C2-819F-990AFCBF25E2}" srcOrd="0" destOrd="0" presId="urn:microsoft.com/office/officeart/2005/8/layout/orgChart1"/>
    <dgm:cxn modelId="{0A3A99C5-EB04-40F2-9A08-E9735B55C54B}" type="presParOf" srcId="{9A716AF6-739D-49DD-AC77-88AFB0E6EAF8}" destId="{E13E9372-8570-4254-B44A-85FD7D37F0D7}" srcOrd="1" destOrd="0" presId="urn:microsoft.com/office/officeart/2005/8/layout/orgChart1"/>
    <dgm:cxn modelId="{F0C4689E-3A09-4AF4-A5E1-0E127D3615C0}" type="presParOf" srcId="{D96D055A-DF4C-4264-9A1F-67E6B9BEED28}" destId="{03C022B6-23E7-4A8F-9C31-0374DE0D534E}" srcOrd="1" destOrd="0" presId="urn:microsoft.com/office/officeart/2005/8/layout/orgChart1"/>
    <dgm:cxn modelId="{B867CE5E-E3F1-4B99-8EEC-CEC45146F3B3}" type="presParOf" srcId="{03C022B6-23E7-4A8F-9C31-0374DE0D534E}" destId="{7BB0EF9F-7D18-462A-810F-36E8F8EF2184}" srcOrd="0" destOrd="0" presId="urn:microsoft.com/office/officeart/2005/8/layout/orgChart1"/>
    <dgm:cxn modelId="{AAFB2415-3FE6-4E24-8CA3-EB2F5D40FF84}" type="presParOf" srcId="{03C022B6-23E7-4A8F-9C31-0374DE0D534E}" destId="{5786E7CC-CF7F-4405-88E0-604983C1008A}" srcOrd="1" destOrd="0" presId="urn:microsoft.com/office/officeart/2005/8/layout/orgChart1"/>
    <dgm:cxn modelId="{B1030B1F-5411-4A66-AF40-EBE416C33E5C}" type="presParOf" srcId="{5786E7CC-CF7F-4405-88E0-604983C1008A}" destId="{8564A41D-104B-456E-BD90-CDF6D0BE2C27}" srcOrd="0" destOrd="0" presId="urn:microsoft.com/office/officeart/2005/8/layout/orgChart1"/>
    <dgm:cxn modelId="{17296D17-12C6-4188-8532-444D177E10C5}" type="presParOf" srcId="{8564A41D-104B-456E-BD90-CDF6D0BE2C27}" destId="{E812BFD2-85CC-47BA-820B-EE3B85385B75}" srcOrd="0" destOrd="0" presId="urn:microsoft.com/office/officeart/2005/8/layout/orgChart1"/>
    <dgm:cxn modelId="{43370363-013E-4E4A-9D33-A65D68CDEF8F}" type="presParOf" srcId="{8564A41D-104B-456E-BD90-CDF6D0BE2C27}" destId="{57C3C965-C1CB-4CA0-8515-6E6E9C50E299}" srcOrd="1" destOrd="0" presId="urn:microsoft.com/office/officeart/2005/8/layout/orgChart1"/>
    <dgm:cxn modelId="{5315A797-1306-4907-AF70-29FE6B7BBC80}" type="presParOf" srcId="{5786E7CC-CF7F-4405-88E0-604983C1008A}" destId="{542E26F8-DACC-49AC-BA61-63D26D92EA98}" srcOrd="1" destOrd="0" presId="urn:microsoft.com/office/officeart/2005/8/layout/orgChart1"/>
    <dgm:cxn modelId="{473DF916-2790-49C6-B960-9C76E6EFF8BF}" type="presParOf" srcId="{5786E7CC-CF7F-4405-88E0-604983C1008A}" destId="{C8BCE9E7-09C8-4979-8096-968CB38AACE3}" srcOrd="2" destOrd="0" presId="urn:microsoft.com/office/officeart/2005/8/layout/orgChart1"/>
    <dgm:cxn modelId="{F5652801-87F0-4BD6-99B2-D279C66E3103}" type="presParOf" srcId="{03C022B6-23E7-4A8F-9C31-0374DE0D534E}" destId="{86CF9186-EA53-4B5B-A47D-ECBCE1A78BE4}" srcOrd="2" destOrd="0" presId="urn:microsoft.com/office/officeart/2005/8/layout/orgChart1"/>
    <dgm:cxn modelId="{EE6C8A37-EB04-4854-8246-54E0B554EAB0}" type="presParOf" srcId="{03C022B6-23E7-4A8F-9C31-0374DE0D534E}" destId="{118589AB-D3EA-4333-AAEF-5BE34472DFA1}" srcOrd="3" destOrd="0" presId="urn:microsoft.com/office/officeart/2005/8/layout/orgChart1"/>
    <dgm:cxn modelId="{F64A3F89-0F35-45E8-9195-7FB49FB781AE}" type="presParOf" srcId="{118589AB-D3EA-4333-AAEF-5BE34472DFA1}" destId="{AA647A26-49B6-4920-82A2-0AF9B5A9147B}" srcOrd="0" destOrd="0" presId="urn:microsoft.com/office/officeart/2005/8/layout/orgChart1"/>
    <dgm:cxn modelId="{24CBB160-F82D-4D78-8AA0-2B623D8586D8}" type="presParOf" srcId="{AA647A26-49B6-4920-82A2-0AF9B5A9147B}" destId="{BEE84732-53FF-45D3-84C5-99C9D0A856C1}" srcOrd="0" destOrd="0" presId="urn:microsoft.com/office/officeart/2005/8/layout/orgChart1"/>
    <dgm:cxn modelId="{0AA792F7-3069-4F90-BC89-F5F1D53031E0}" type="presParOf" srcId="{AA647A26-49B6-4920-82A2-0AF9B5A9147B}" destId="{3D1AAB5B-4AF3-40E7-94FB-DA44A5E7CB63}" srcOrd="1" destOrd="0" presId="urn:microsoft.com/office/officeart/2005/8/layout/orgChart1"/>
    <dgm:cxn modelId="{E83CDA75-3F4E-4003-BA81-BAFE8F4AB345}" type="presParOf" srcId="{118589AB-D3EA-4333-AAEF-5BE34472DFA1}" destId="{86538EF6-FC0A-4285-9D31-FFCA35EF6E86}" srcOrd="1" destOrd="0" presId="urn:microsoft.com/office/officeart/2005/8/layout/orgChart1"/>
    <dgm:cxn modelId="{F56EAA9A-45F3-4679-BFAA-490572DF6BE0}" type="presParOf" srcId="{118589AB-D3EA-4333-AAEF-5BE34472DFA1}" destId="{161AC1F8-8178-4650-B328-657983BD81E9}" srcOrd="2" destOrd="0" presId="urn:microsoft.com/office/officeart/2005/8/layout/orgChart1"/>
    <dgm:cxn modelId="{08B7C830-5FDB-4BC6-95FF-95C44B9E9711}" type="presParOf" srcId="{03C022B6-23E7-4A8F-9C31-0374DE0D534E}" destId="{8285B5FA-F884-4902-B43C-CF1F81A8ECDF}" srcOrd="4" destOrd="0" presId="urn:microsoft.com/office/officeart/2005/8/layout/orgChart1"/>
    <dgm:cxn modelId="{0933EAFA-FC16-4384-B192-73A6B572312F}" type="presParOf" srcId="{03C022B6-23E7-4A8F-9C31-0374DE0D534E}" destId="{FCB31570-1855-4C0F-B0BA-BEB43529F038}" srcOrd="5" destOrd="0" presId="urn:microsoft.com/office/officeart/2005/8/layout/orgChart1"/>
    <dgm:cxn modelId="{7286504C-4C9A-4DEA-8F4F-4BB75DE32CE4}" type="presParOf" srcId="{FCB31570-1855-4C0F-B0BA-BEB43529F038}" destId="{77FF54EB-6242-4D79-83AF-5635EC545E0F}" srcOrd="0" destOrd="0" presId="urn:microsoft.com/office/officeart/2005/8/layout/orgChart1"/>
    <dgm:cxn modelId="{7A74EFC0-B917-4491-AC4E-08B7B8F3A6CC}" type="presParOf" srcId="{77FF54EB-6242-4D79-83AF-5635EC545E0F}" destId="{53EB76F2-31FA-4845-9AFD-C71963B41F5A}" srcOrd="0" destOrd="0" presId="urn:microsoft.com/office/officeart/2005/8/layout/orgChart1"/>
    <dgm:cxn modelId="{4DA0A23B-7F31-4978-B1A7-4FFCC766E4DC}" type="presParOf" srcId="{77FF54EB-6242-4D79-83AF-5635EC545E0F}" destId="{C49A28C4-80FC-4722-800B-23B2CD018411}" srcOrd="1" destOrd="0" presId="urn:microsoft.com/office/officeart/2005/8/layout/orgChart1"/>
    <dgm:cxn modelId="{064047A7-14C2-496D-BDAC-9D686ECAAA4C}" type="presParOf" srcId="{FCB31570-1855-4C0F-B0BA-BEB43529F038}" destId="{683A16D9-27E7-451B-833C-0D83409DD0CE}" srcOrd="1" destOrd="0" presId="urn:microsoft.com/office/officeart/2005/8/layout/orgChart1"/>
    <dgm:cxn modelId="{B77E288E-BD73-4BC8-8154-CCE1CBD3A172}" type="presParOf" srcId="{FCB31570-1855-4C0F-B0BA-BEB43529F038}" destId="{3C31FCCA-6FD6-4121-8850-788D6A3C70C8}" srcOrd="2" destOrd="0" presId="urn:microsoft.com/office/officeart/2005/8/layout/orgChart1"/>
    <dgm:cxn modelId="{BED1A1C2-6E5B-422A-9991-30FA0EA30234}" type="presParOf" srcId="{D96D055A-DF4C-4264-9A1F-67E6B9BEED28}" destId="{9A113006-ED85-4F97-A851-64D32214EC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B1D99-371A-40E5-A85D-F93C791EB004}">
      <dsp:nvSpPr>
        <dsp:cNvPr id="0" name=""/>
        <dsp:cNvSpPr/>
      </dsp:nvSpPr>
      <dsp:spPr>
        <a:xfrm>
          <a:off x="4064000" y="2332403"/>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19F162-3EE1-476E-876F-040D785C24D3}">
      <dsp:nvSpPr>
        <dsp:cNvPr id="0" name=""/>
        <dsp:cNvSpPr/>
      </dsp:nvSpPr>
      <dsp:spPr>
        <a:xfrm>
          <a:off x="4064000" y="2332403"/>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1DAC6-1F7F-4A93-84C8-A9730D4772B5}">
      <dsp:nvSpPr>
        <dsp:cNvPr id="0" name=""/>
        <dsp:cNvSpPr/>
      </dsp:nvSpPr>
      <dsp:spPr>
        <a:xfrm>
          <a:off x="3003016" y="2332403"/>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83F247-A28F-4915-957C-D4F6D3CE3DD1}">
      <dsp:nvSpPr>
        <dsp:cNvPr id="0" name=""/>
        <dsp:cNvSpPr/>
      </dsp:nvSpPr>
      <dsp:spPr>
        <a:xfrm>
          <a:off x="881050" y="2332403"/>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DF225C-D1AC-4DA4-AC5D-0EDC689561C6}">
      <dsp:nvSpPr>
        <dsp:cNvPr id="0" name=""/>
        <dsp:cNvSpPr/>
      </dsp:nvSpPr>
      <dsp:spPr>
        <a:xfrm>
          <a:off x="3187154" y="1455558"/>
          <a:ext cx="1753691" cy="87684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Processes of the digestive </a:t>
          </a:r>
          <a:r>
            <a:rPr lang="en-US" sz="1800" kern="1200" dirty="0" smtClean="0"/>
            <a:t>system</a:t>
          </a:r>
          <a:endParaRPr lang="en-US" sz="1800" kern="1200" dirty="0"/>
        </a:p>
      </dsp:txBody>
      <dsp:txXfrm>
        <a:off x="3187154" y="1455558"/>
        <a:ext cx="1753691" cy="876845"/>
      </dsp:txXfrm>
    </dsp:sp>
    <dsp:sp modelId="{37D8FBD4-D0FE-477C-A752-32003C08FFEE}">
      <dsp:nvSpPr>
        <dsp:cNvPr id="0" name=""/>
        <dsp:cNvSpPr/>
      </dsp:nvSpPr>
      <dsp:spPr>
        <a:xfrm>
          <a:off x="4204" y="2700679"/>
          <a:ext cx="1753691" cy="12234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Motility</a:t>
          </a:r>
          <a:endParaRPr lang="en-US" sz="2000" kern="1200" dirty="0"/>
        </a:p>
      </dsp:txBody>
      <dsp:txXfrm>
        <a:off x="4204" y="2700679"/>
        <a:ext cx="1753691" cy="1223427"/>
      </dsp:txXfrm>
    </dsp:sp>
    <dsp:sp modelId="{A8F0B13B-EFB7-40AC-B757-B34392BDAA33}">
      <dsp:nvSpPr>
        <dsp:cNvPr id="0" name=""/>
        <dsp:cNvSpPr/>
      </dsp:nvSpPr>
      <dsp:spPr>
        <a:xfrm>
          <a:off x="2126170" y="2700679"/>
          <a:ext cx="1753691" cy="12429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Secretion</a:t>
          </a:r>
        </a:p>
        <a:p>
          <a:pPr lvl="0" algn="ctr" defTabSz="889000">
            <a:lnSpc>
              <a:spcPct val="90000"/>
            </a:lnSpc>
            <a:spcBef>
              <a:spcPct val="0"/>
            </a:spcBef>
            <a:spcAft>
              <a:spcPct val="35000"/>
            </a:spcAft>
          </a:pPr>
          <a:r>
            <a:rPr lang="en-US" sz="1800" kern="1200" dirty="0" smtClean="0">
              <a:solidFill>
                <a:srgbClr val="00B050"/>
              </a:solidFill>
            </a:rPr>
            <a:t>Digestion </a:t>
          </a:r>
          <a:r>
            <a:rPr lang="en-US" sz="1800" kern="1200" dirty="0" smtClean="0">
              <a:solidFill>
                <a:srgbClr val="00B050"/>
              </a:solidFill>
            </a:rPr>
            <a:t>of enzymes and other molecules.</a:t>
          </a:r>
          <a:endParaRPr lang="en-US" sz="1800" kern="1200" dirty="0"/>
        </a:p>
      </dsp:txBody>
      <dsp:txXfrm>
        <a:off x="2126170" y="2700679"/>
        <a:ext cx="1753691" cy="1242928"/>
      </dsp:txXfrm>
    </dsp:sp>
    <dsp:sp modelId="{62B4397B-7132-4322-861B-09A43E713AE6}">
      <dsp:nvSpPr>
        <dsp:cNvPr id="0" name=""/>
        <dsp:cNvSpPr/>
      </dsp:nvSpPr>
      <dsp:spPr>
        <a:xfrm>
          <a:off x="4248137" y="2700679"/>
          <a:ext cx="1753691" cy="12429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Absorption </a:t>
          </a:r>
          <a:r>
            <a:rPr lang="en-US" sz="2000" kern="1200" dirty="0" smtClean="0">
              <a:solidFill>
                <a:srgbClr val="00B050"/>
              </a:solidFill>
            </a:rPr>
            <a:t>of nutrients via blood</a:t>
          </a:r>
          <a:endParaRPr lang="en-US" sz="2000" kern="1200" dirty="0"/>
        </a:p>
      </dsp:txBody>
      <dsp:txXfrm>
        <a:off x="4248137" y="2700679"/>
        <a:ext cx="1753691" cy="1242928"/>
      </dsp:txXfrm>
    </dsp:sp>
    <dsp:sp modelId="{4412951F-637A-4AAA-8652-02C8F34896A4}">
      <dsp:nvSpPr>
        <dsp:cNvPr id="0" name=""/>
        <dsp:cNvSpPr/>
      </dsp:nvSpPr>
      <dsp:spPr>
        <a:xfrm>
          <a:off x="6370104" y="2700679"/>
          <a:ext cx="1753691" cy="12624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Elimination </a:t>
          </a:r>
          <a:r>
            <a:rPr lang="en-US" sz="2000" kern="1200" dirty="0" smtClean="0">
              <a:solidFill>
                <a:srgbClr val="00B050"/>
              </a:solidFill>
            </a:rPr>
            <a:t>and excretion of the extra nutrients.</a:t>
          </a:r>
          <a:endParaRPr lang="en-US" sz="2000" kern="1200" dirty="0"/>
        </a:p>
      </dsp:txBody>
      <dsp:txXfrm>
        <a:off x="6370104" y="2700679"/>
        <a:ext cx="1753691" cy="1262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5B5FA-F884-4902-B43C-CF1F81A8ECDF}">
      <dsp:nvSpPr>
        <dsp:cNvPr id="0" name=""/>
        <dsp:cNvSpPr/>
      </dsp:nvSpPr>
      <dsp:spPr>
        <a:xfrm>
          <a:off x="4430880" y="899199"/>
          <a:ext cx="2155340" cy="377241"/>
        </a:xfrm>
        <a:custGeom>
          <a:avLst/>
          <a:gdLst/>
          <a:ahLst/>
          <a:cxnLst/>
          <a:rect l="0" t="0" r="0" b="0"/>
          <a:pathLst>
            <a:path>
              <a:moveTo>
                <a:pt x="0" y="0"/>
              </a:moveTo>
              <a:lnTo>
                <a:pt x="0" y="188620"/>
              </a:lnTo>
              <a:lnTo>
                <a:pt x="2155340" y="188620"/>
              </a:lnTo>
              <a:lnTo>
                <a:pt x="2155340" y="3772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F9186-EA53-4B5B-A47D-ECBCE1A78BE4}">
      <dsp:nvSpPr>
        <dsp:cNvPr id="0" name=""/>
        <dsp:cNvSpPr/>
      </dsp:nvSpPr>
      <dsp:spPr>
        <a:xfrm>
          <a:off x="4385160" y="899199"/>
          <a:ext cx="91440" cy="378247"/>
        </a:xfrm>
        <a:custGeom>
          <a:avLst/>
          <a:gdLst/>
          <a:ahLst/>
          <a:cxnLst/>
          <a:rect l="0" t="0" r="0" b="0"/>
          <a:pathLst>
            <a:path>
              <a:moveTo>
                <a:pt x="45720" y="0"/>
              </a:moveTo>
              <a:lnTo>
                <a:pt x="45720" y="189626"/>
              </a:lnTo>
              <a:lnTo>
                <a:pt x="75162" y="189626"/>
              </a:lnTo>
              <a:lnTo>
                <a:pt x="75162" y="3782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0EF9F-7D18-462A-810F-36E8F8EF2184}">
      <dsp:nvSpPr>
        <dsp:cNvPr id="0" name=""/>
        <dsp:cNvSpPr/>
      </dsp:nvSpPr>
      <dsp:spPr>
        <a:xfrm>
          <a:off x="2238965" y="899199"/>
          <a:ext cx="2191915" cy="377241"/>
        </a:xfrm>
        <a:custGeom>
          <a:avLst/>
          <a:gdLst/>
          <a:ahLst/>
          <a:cxnLst/>
          <a:rect l="0" t="0" r="0" b="0"/>
          <a:pathLst>
            <a:path>
              <a:moveTo>
                <a:pt x="2191915" y="0"/>
              </a:moveTo>
              <a:lnTo>
                <a:pt x="2191915" y="188620"/>
              </a:lnTo>
              <a:lnTo>
                <a:pt x="0" y="188620"/>
              </a:lnTo>
              <a:lnTo>
                <a:pt x="0" y="3772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25889-DB83-49C2-819F-990AFCBF25E2}">
      <dsp:nvSpPr>
        <dsp:cNvPr id="0" name=""/>
        <dsp:cNvSpPr/>
      </dsp:nvSpPr>
      <dsp:spPr>
        <a:xfrm>
          <a:off x="3532687" y="1006"/>
          <a:ext cx="1796386" cy="8981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Role of stomach in digestion:</a:t>
          </a:r>
          <a:endParaRPr lang="en-US" sz="1800" kern="1200" dirty="0"/>
        </a:p>
      </dsp:txBody>
      <dsp:txXfrm>
        <a:off x="3532687" y="1006"/>
        <a:ext cx="1796386" cy="898193"/>
      </dsp:txXfrm>
    </dsp:sp>
    <dsp:sp modelId="{E812BFD2-85CC-47BA-820B-EE3B85385B75}">
      <dsp:nvSpPr>
        <dsp:cNvPr id="0" name=""/>
        <dsp:cNvSpPr/>
      </dsp:nvSpPr>
      <dsp:spPr>
        <a:xfrm>
          <a:off x="1340772" y="1276441"/>
          <a:ext cx="1796386" cy="8981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 further digestion of carbohydrates.</a:t>
          </a:r>
          <a:endParaRPr lang="en-US" sz="1800" kern="1200" dirty="0"/>
        </a:p>
      </dsp:txBody>
      <dsp:txXfrm>
        <a:off x="1340772" y="1276441"/>
        <a:ext cx="1796386" cy="898193"/>
      </dsp:txXfrm>
    </dsp:sp>
    <dsp:sp modelId="{BEE84732-53FF-45D3-84C5-99C9D0A856C1}">
      <dsp:nvSpPr>
        <dsp:cNvPr id="0" name=""/>
        <dsp:cNvSpPr/>
      </dsp:nvSpPr>
      <dsp:spPr>
        <a:xfrm>
          <a:off x="3562130" y="1277447"/>
          <a:ext cx="1796386" cy="8981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Lipids digestion begins by lingual and gastric lipases</a:t>
          </a:r>
          <a:endParaRPr lang="en-US" sz="1800" kern="1200" dirty="0"/>
        </a:p>
      </dsp:txBody>
      <dsp:txXfrm>
        <a:off x="3562130" y="1277447"/>
        <a:ext cx="1796386" cy="898193"/>
      </dsp:txXfrm>
    </dsp:sp>
    <dsp:sp modelId="{53EB76F2-31FA-4845-9AFD-C71963B41F5A}">
      <dsp:nvSpPr>
        <dsp:cNvPr id="0" name=""/>
        <dsp:cNvSpPr/>
      </dsp:nvSpPr>
      <dsp:spPr>
        <a:xfrm>
          <a:off x="5688028" y="1276441"/>
          <a:ext cx="1796386" cy="89819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Proteins digestion begins by </a:t>
          </a:r>
          <a:r>
            <a:rPr lang="en-US" sz="1800" kern="1200" dirty="0" smtClean="0">
              <a:solidFill>
                <a:srgbClr val="FF0000"/>
              </a:solidFill>
            </a:rPr>
            <a:t>pepsin and </a:t>
          </a:r>
          <a:r>
            <a:rPr lang="en-US" sz="1800" kern="1200" dirty="0" smtClean="0">
              <a:solidFill>
                <a:srgbClr val="FF0000"/>
              </a:solidFill>
            </a:rPr>
            <a:t>rennin</a:t>
          </a:r>
          <a:r>
            <a:rPr lang="en-US" sz="1800" kern="1200" dirty="0" smtClean="0">
              <a:solidFill>
                <a:schemeClr val="tx1"/>
              </a:solidFill>
            </a:rPr>
            <a:t>.</a:t>
          </a:r>
          <a:endParaRPr lang="en-US" sz="1800" kern="1200" dirty="0">
            <a:solidFill>
              <a:schemeClr val="tx1"/>
            </a:solidFill>
          </a:endParaRPr>
        </a:p>
      </dsp:txBody>
      <dsp:txXfrm>
        <a:off x="5688028" y="1276441"/>
        <a:ext cx="1796386" cy="8981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2.wdp"/><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Alessa</a:t>
              </a: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C657F-F0B9-41D5-8473-5604E2687621}"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66CE4-38E8-41B6-9CAB-ACA4220FC59A}" type="slidenum">
              <a:rPr lang="en-US" smtClean="0"/>
              <a:t>‹#›</a:t>
            </a:fld>
            <a:endParaRPr lang="en-US"/>
          </a:p>
        </p:txBody>
      </p:sp>
    </p:spTree>
    <p:extLst>
      <p:ext uri="{BB962C8B-B14F-4D97-AF65-F5344CB8AC3E}">
        <p14:creationId xmlns:p14="http://schemas.microsoft.com/office/powerpoint/2010/main" val="100409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C657F-F0B9-41D5-8473-5604E2687621}"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66CE4-38E8-41B6-9CAB-ACA4220FC59A}" type="slidenum">
              <a:rPr lang="en-US" smtClean="0"/>
              <a:t>‹#›</a:t>
            </a:fld>
            <a:endParaRPr lang="en-US"/>
          </a:p>
        </p:txBody>
      </p:sp>
    </p:spTree>
    <p:extLst>
      <p:ext uri="{BB962C8B-B14F-4D97-AF65-F5344CB8AC3E}">
        <p14:creationId xmlns:p14="http://schemas.microsoft.com/office/powerpoint/2010/main" val="18931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cs.google.com/document/d/1kWSpTC__eGbqs335VFIwLPjzlrudmD_oMNfye0k1-zM/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4.jp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997514" y="5618654"/>
            <a:ext cx="5709134" cy="984885"/>
          </a:xfrm>
          <a:prstGeom prst="rect">
            <a:avLst/>
          </a:prstGeom>
        </p:spPr>
        <p:txBody>
          <a:bodyPr vert="horz" wrap="square" lIns="0" tIns="0" rIns="0" bIns="0" rtlCol="0">
            <a:spAutoFit/>
          </a:bodyPr>
          <a:lstStyle/>
          <a:p>
            <a:pPr marL="348615">
              <a:lnSpc>
                <a:spcPct val="100000"/>
              </a:lnSpc>
            </a:pPr>
            <a:r>
              <a:rPr lang="en-US" sz="3200" i="1" dirty="0">
                <a:solidFill>
                  <a:srgbClr val="599894"/>
                </a:solidFill>
                <a:latin typeface="Century Gothic"/>
                <a:cs typeface="Century Gothic"/>
              </a:rPr>
              <a:t>Role of Salivary Glands and </a:t>
            </a:r>
            <a:r>
              <a:rPr lang="en-US" sz="3200" i="1" dirty="0" smtClean="0">
                <a:solidFill>
                  <a:srgbClr val="599894"/>
                </a:solidFill>
                <a:latin typeface="Century Gothic"/>
                <a:cs typeface="Century Gothic"/>
              </a:rPr>
              <a:t>Stomach in </a:t>
            </a:r>
            <a:r>
              <a:rPr lang="en-US" sz="3200" i="1" dirty="0">
                <a:solidFill>
                  <a:srgbClr val="599894"/>
                </a:solidFill>
                <a:latin typeface="Century Gothic"/>
                <a:cs typeface="Century Gothic"/>
              </a:rPr>
              <a:t>Digestion</a:t>
            </a:r>
            <a:endParaRPr sz="3200" dirty="0">
              <a:solidFill>
                <a:srgbClr val="599894"/>
              </a:solidFill>
              <a:latin typeface="Century Gothic"/>
              <a:cs typeface="Century Gothic"/>
            </a:endParaRPr>
          </a:p>
        </p:txBody>
      </p:sp>
      <p:sp>
        <p:nvSpPr>
          <p:cNvPr id="4" name="TextBox 8">
            <a:hlinkClick r:id="rId2"/>
          </p:cNvPr>
          <p:cNvSpPr txBox="1"/>
          <p:nvPr/>
        </p:nvSpPr>
        <p:spPr>
          <a:xfrm>
            <a:off x="10788481" y="590634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20707423">
            <a:off x="10772074" y="4613783"/>
            <a:ext cx="1459345" cy="1248895"/>
          </a:xfrm>
          <a:prstGeom prst="rect">
            <a:avLst/>
          </a:prstGeom>
        </p:spPr>
      </p:pic>
      <p:sp>
        <p:nvSpPr>
          <p:cNvPr id="6" name="TextBox 5"/>
          <p:cNvSpPr txBox="1"/>
          <p:nvPr/>
        </p:nvSpPr>
        <p:spPr>
          <a:xfrm>
            <a:off x="6354802" y="4983014"/>
            <a:ext cx="2742703" cy="923330"/>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Don’t watch the clock .</a:t>
            </a:r>
          </a:p>
          <a:p>
            <a:pPr algn="ctr"/>
            <a:r>
              <a:rPr lang="en-US" b="1" dirty="0" smtClean="0">
                <a:solidFill>
                  <a:srgbClr val="00ADA8"/>
                </a:solidFill>
                <a:latin typeface="Century Gothic" panose="020B0502020202020204" pitchFamily="34" charset="0"/>
              </a:rPr>
              <a:t>Do what it does </a:t>
            </a:r>
          </a:p>
          <a:p>
            <a:pPr algn="ctr"/>
            <a:r>
              <a:rPr lang="en-US" b="1" dirty="0" smtClean="0">
                <a:solidFill>
                  <a:srgbClr val="00ADA8"/>
                </a:solidFill>
                <a:latin typeface="Century Gothic" panose="020B0502020202020204" pitchFamily="34" charset="0"/>
              </a:rPr>
              <a:t>“KEEP GOING”</a:t>
            </a: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5144357"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1-Salivary alpha-amylase</a:t>
            </a:r>
            <a:endParaRPr lang="en-US" sz="3200" dirty="0">
              <a:solidFill>
                <a:srgbClr val="4C8180"/>
              </a:solidFill>
              <a:latin typeface="Century Gothic" charset="0"/>
              <a:ea typeface="Century Gothic" charset="0"/>
              <a:cs typeface="Century 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1185325"/>
              </p:ext>
            </p:extLst>
          </p:nvPr>
        </p:nvGraphicFramePr>
        <p:xfrm>
          <a:off x="338251" y="787992"/>
          <a:ext cx="7565885" cy="3905504"/>
        </p:xfrm>
        <a:graphic>
          <a:graphicData uri="http://schemas.openxmlformats.org/drawingml/2006/table">
            <a:tbl>
              <a:tblPr firstRow="1" bandRow="1">
                <a:tableStyleId>{5940675A-B579-460E-94D1-54222C63F5DA}</a:tableStyleId>
              </a:tblPr>
              <a:tblGrid>
                <a:gridCol w="1335566"/>
                <a:gridCol w="6230319"/>
              </a:tblGrid>
              <a:tr h="370840">
                <a:tc gridSpan="2">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smtClean="0">
                          <a:ln>
                            <a:noFill/>
                          </a:ln>
                          <a:solidFill>
                            <a:srgbClr val="365F91"/>
                          </a:solidFill>
                          <a:effectLst/>
                          <a:uLnTx/>
                          <a:uFill>
                            <a:solidFill>
                              <a:srgbClr val="365F91"/>
                            </a:solidFill>
                          </a:uFill>
                          <a:latin typeface="Cambria"/>
                          <a:ea typeface="+mn-ea"/>
                          <a:cs typeface="Cambria"/>
                        </a:rPr>
                        <a:t>A-Salivary alpha-Amylase in monosaccharide and disaccharide: </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hMerge="1">
                  <a:txBody>
                    <a:bodyPr/>
                    <a:lstStyle/>
                    <a:p>
                      <a:endParaRPr lang="en-US"/>
                    </a:p>
                  </a:txBody>
                  <a:tcP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Hydrolyzes : </a:t>
                      </a:r>
                      <a:endParaRPr lang="en-US" sz="1800" b="1" kern="1200" dirty="0" smtClean="0">
                        <a:solidFill>
                          <a:srgbClr val="FF0000"/>
                        </a:solidFill>
                        <a:latin typeface="+mn-lt"/>
                        <a:ea typeface="+mn-ea"/>
                        <a:cs typeface="+mn-cs"/>
                      </a:endParaRPr>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latin typeface="+mn-lt"/>
                          <a:ea typeface="+mn-ea"/>
                          <a:cs typeface="+mn-cs"/>
                        </a:rPr>
                        <a:t>α(1,4) </a:t>
                      </a:r>
                      <a:r>
                        <a:rPr lang="en-US" sz="1800" kern="1200" dirty="0" err="1" smtClean="0">
                          <a:solidFill>
                            <a:srgbClr val="FF0000"/>
                          </a:solidFill>
                          <a:latin typeface="+mn-lt"/>
                          <a:ea typeface="+mn-ea"/>
                          <a:cs typeface="+mn-cs"/>
                        </a:rPr>
                        <a:t>glycosidic</a:t>
                      </a:r>
                      <a:r>
                        <a:rPr lang="en-US" sz="1800" kern="1200" dirty="0" smtClean="0">
                          <a:solidFill>
                            <a:srgbClr val="FF0000"/>
                          </a:solidFill>
                          <a:latin typeface="+mn-lt"/>
                          <a:ea typeface="+mn-ea"/>
                          <a:cs typeface="+mn-cs"/>
                        </a:rPr>
                        <a:t> bonds</a:t>
                      </a:r>
                    </a:p>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Hydrolyzes means any enzyme that breaks the bond</a:t>
                      </a:r>
                    </a:p>
                    <a:p>
                      <a:pPr algn="ctr"/>
                      <a:r>
                        <a:rPr lang="en-US" sz="1800" dirty="0" smtClean="0">
                          <a:solidFill>
                            <a:srgbClr val="00B050"/>
                          </a:solidFill>
                        </a:rPr>
                        <a:t>Bonds present in starch &amp;Glycogen :</a:t>
                      </a:r>
                    </a:p>
                    <a:p>
                      <a:pPr algn="ctr"/>
                      <a:r>
                        <a:rPr lang="en-US" sz="1800" b="1" dirty="0" smtClean="0">
                          <a:solidFill>
                            <a:srgbClr val="00B050"/>
                          </a:solidFill>
                        </a:rPr>
                        <a:t>Alpha(1,6) </a:t>
                      </a:r>
                      <a:r>
                        <a:rPr lang="en-US" sz="1800" b="1" dirty="0" err="1" smtClean="0">
                          <a:solidFill>
                            <a:srgbClr val="00B050"/>
                          </a:solidFill>
                        </a:rPr>
                        <a:t>glycosidic</a:t>
                      </a:r>
                      <a:r>
                        <a:rPr lang="en-US" sz="1800" b="1" dirty="0" smtClean="0">
                          <a:solidFill>
                            <a:srgbClr val="00B050"/>
                          </a:solidFill>
                        </a:rPr>
                        <a:t> bonds and beta (1,4) </a:t>
                      </a:r>
                      <a:r>
                        <a:rPr lang="en-US" sz="1800" b="1" dirty="0" err="1" smtClean="0">
                          <a:solidFill>
                            <a:srgbClr val="00B050"/>
                          </a:solidFill>
                        </a:rPr>
                        <a:t>glycosidic</a:t>
                      </a:r>
                      <a:r>
                        <a:rPr lang="en-US" sz="1800" b="1" dirty="0" smtClean="0">
                          <a:solidFill>
                            <a:srgbClr val="00B050"/>
                          </a:solidFill>
                        </a:rPr>
                        <a:t> bonds</a:t>
                      </a:r>
                      <a:endParaRPr lang="en-US" sz="1800" b="1" kern="1200" dirty="0" smtClean="0">
                        <a:solidFill>
                          <a:srgbClr val="FF0000"/>
                        </a:solidFill>
                        <a:latin typeface="+mn-lt"/>
                        <a:ea typeface="+mn-ea"/>
                        <a:cs typeface="+mn-cs"/>
                      </a:endParaRPr>
                    </a:p>
                    <a:p>
                      <a:pPr marL="0" lvl="1" indent="0" algn="ctr" defTabSz="800100">
                        <a:lnSpc>
                          <a:spcPct val="90000"/>
                        </a:lnSpc>
                        <a:spcBef>
                          <a:spcPct val="0"/>
                        </a:spcBef>
                        <a:spcAft>
                          <a:spcPct val="15000"/>
                        </a:spcAft>
                        <a:buNone/>
                      </a:pPr>
                      <a:r>
                        <a:rPr lang="en-US" sz="1800" kern="1200" dirty="0" smtClean="0">
                          <a:solidFill>
                            <a:schemeClr val="tx1"/>
                          </a:solidFill>
                          <a:latin typeface="+mn-lt"/>
                          <a:ea typeface="+mn-ea"/>
                          <a:cs typeface="+mn-cs"/>
                        </a:rPr>
                        <a:t>-Salivary ⍺-amylase</a:t>
                      </a:r>
                    </a:p>
                    <a:p>
                      <a:pPr marL="0" lvl="1" indent="0" algn="ctr" defTabSz="800100">
                        <a:lnSpc>
                          <a:spcPct val="90000"/>
                        </a:lnSpc>
                        <a:spcBef>
                          <a:spcPct val="0"/>
                        </a:spcBef>
                        <a:spcAft>
                          <a:spcPct val="15000"/>
                        </a:spcAft>
                        <a:buFont typeface="Arial" charset="0"/>
                        <a:buNone/>
                      </a:pPr>
                      <a:r>
                        <a:rPr lang="en-US" sz="1800" kern="1200" dirty="0" smtClean="0">
                          <a:solidFill>
                            <a:schemeClr val="tx1"/>
                          </a:solidFill>
                          <a:latin typeface="+mn-lt"/>
                          <a:ea typeface="+mn-ea"/>
                          <a:cs typeface="+mn-cs"/>
                        </a:rPr>
                        <a:t> doesn’t hydrolyze </a:t>
                      </a:r>
                      <a:r>
                        <a:rPr lang="en-US" sz="1800" b="1" kern="1200" dirty="0" smtClean="0">
                          <a:solidFill>
                            <a:srgbClr val="FF0000"/>
                          </a:solidFill>
                          <a:latin typeface="+mn-lt"/>
                          <a:ea typeface="+mn-ea"/>
                          <a:cs typeface="+mn-cs"/>
                        </a:rPr>
                        <a:t>⍺(1,6) </a:t>
                      </a:r>
                      <a:r>
                        <a:rPr lang="en-US" sz="1800" b="1" kern="1200" dirty="0" err="1" smtClean="0">
                          <a:solidFill>
                            <a:srgbClr val="FF0000"/>
                          </a:solidFill>
                          <a:latin typeface="+mn-lt"/>
                          <a:ea typeface="+mn-ea"/>
                          <a:cs typeface="+mn-cs"/>
                        </a:rPr>
                        <a:t>glycosidic</a:t>
                      </a:r>
                      <a:r>
                        <a:rPr lang="en-US" sz="1800" b="1" kern="1200" dirty="0" smtClean="0">
                          <a:solidFill>
                            <a:srgbClr val="FF0000"/>
                          </a:solidFill>
                          <a:latin typeface="+mn-lt"/>
                          <a:ea typeface="+mn-ea"/>
                          <a:cs typeface="+mn-cs"/>
                        </a:rPr>
                        <a:t> bonds. </a:t>
                      </a:r>
                    </a:p>
                    <a:p>
                      <a:pPr marL="0" lvl="1" indent="0" algn="ctr" defTabSz="800100">
                        <a:lnSpc>
                          <a:spcPct val="90000"/>
                        </a:lnSpc>
                        <a:spcBef>
                          <a:spcPct val="0"/>
                        </a:spcBef>
                        <a:spcAft>
                          <a:spcPct val="15000"/>
                        </a:spcAft>
                        <a:buFont typeface="Arial" charset="0"/>
                        <a:buNone/>
                      </a:pPr>
                      <a:r>
                        <a:rPr lang="en-US" sz="1800" b="1" kern="1200" dirty="0" smtClean="0">
                          <a:solidFill>
                            <a:schemeClr val="tx1"/>
                          </a:solidFill>
                          <a:latin typeface="+mn-lt"/>
                          <a:ea typeface="+mn-ea"/>
                          <a:cs typeface="+mn-cs"/>
                        </a:rPr>
                        <a:t>(the branch</a:t>
                      </a:r>
                      <a:r>
                        <a:rPr lang="en-US" sz="1800" b="1" kern="1200" baseline="0" dirty="0" smtClean="0">
                          <a:solidFill>
                            <a:schemeClr val="tx1"/>
                          </a:solidFill>
                          <a:latin typeface="+mn-lt"/>
                          <a:ea typeface="+mn-ea"/>
                          <a:cs typeface="+mn-cs"/>
                        </a:rPr>
                        <a:t> point of starch and glycogen)</a:t>
                      </a:r>
                      <a:endParaRPr lang="en-US" sz="1800" b="1" kern="1200" dirty="0" smtClean="0">
                        <a:solidFill>
                          <a:schemeClr val="tx1"/>
                        </a:solidFill>
                        <a:latin typeface="+mn-lt"/>
                        <a:ea typeface="+mn-ea"/>
                        <a:cs typeface="+mn-cs"/>
                      </a:endParaRPr>
                    </a:p>
                    <a:p>
                      <a:pPr marL="0" lvl="1" indent="0" algn="ctr" defTabSz="800100">
                        <a:lnSpc>
                          <a:spcPct val="90000"/>
                        </a:lnSpc>
                        <a:spcBef>
                          <a:spcPct val="0"/>
                        </a:spcBef>
                        <a:spcAft>
                          <a:spcPct val="15000"/>
                        </a:spcAft>
                        <a:buNone/>
                      </a:pPr>
                      <a:r>
                        <a:rPr lang="en-US" sz="1800" kern="1200" dirty="0" smtClean="0">
                          <a:solidFill>
                            <a:schemeClr val="tx1"/>
                          </a:solidFill>
                          <a:latin typeface="+mn-lt"/>
                          <a:ea typeface="+mn-ea"/>
                          <a:cs typeface="+mn-cs"/>
                        </a:rPr>
                        <a:t>- Salivary ⍺-amylase cannot act on:</a:t>
                      </a:r>
                    </a:p>
                    <a:p>
                      <a:pPr marL="0" lvl="1" indent="0" algn="ctr" defTabSz="800100">
                        <a:lnSpc>
                          <a:spcPct val="90000"/>
                        </a:lnSpc>
                        <a:spcBef>
                          <a:spcPct val="0"/>
                        </a:spcBef>
                        <a:spcAft>
                          <a:spcPct val="15000"/>
                        </a:spcAft>
                        <a:buFont typeface="Arial" charset="0"/>
                        <a:buNone/>
                      </a:pPr>
                      <a:r>
                        <a:rPr lang="en-US" sz="1800" kern="1200" dirty="0" smtClean="0">
                          <a:solidFill>
                            <a:srgbClr val="00B050"/>
                          </a:solidFill>
                          <a:latin typeface="+mn-lt"/>
                          <a:ea typeface="+mn-ea"/>
                          <a:cs typeface="+mn-cs"/>
                        </a:rPr>
                        <a:t> </a:t>
                      </a:r>
                      <a:r>
                        <a:rPr lang="en-US" sz="1800" b="1" kern="1200" dirty="0" smtClean="0">
                          <a:solidFill>
                            <a:schemeClr val="tx1"/>
                          </a:solidFill>
                          <a:latin typeface="+mn-lt"/>
                          <a:ea typeface="+mn-ea"/>
                          <a:cs typeface="+mn-cs"/>
                        </a:rPr>
                        <a:t>β(1,4)</a:t>
                      </a:r>
                      <a:r>
                        <a:rPr lang="en-US" sz="1800" kern="1200" dirty="0" smtClean="0">
                          <a:solidFill>
                            <a:schemeClr val="tx1"/>
                          </a:solidFill>
                          <a:latin typeface="+mn-lt"/>
                          <a:ea typeface="+mn-ea"/>
                          <a:cs typeface="+mn-cs"/>
                        </a:rPr>
                        <a:t> </a:t>
                      </a:r>
                      <a:r>
                        <a:rPr lang="en-US" sz="1800" b="1" kern="1200" dirty="0" err="1" smtClean="0">
                          <a:solidFill>
                            <a:schemeClr val="tx1"/>
                          </a:solidFill>
                          <a:latin typeface="+mn-lt"/>
                          <a:ea typeface="+mn-ea"/>
                          <a:cs typeface="+mn-cs"/>
                        </a:rPr>
                        <a:t>glycosidic</a:t>
                      </a:r>
                      <a:r>
                        <a:rPr lang="en-US" sz="1800" kern="1200" dirty="0" smtClean="0">
                          <a:solidFill>
                            <a:schemeClr val="tx1"/>
                          </a:solidFill>
                          <a:latin typeface="+mn-lt"/>
                          <a:ea typeface="+mn-ea"/>
                          <a:cs typeface="+mn-cs"/>
                        </a:rPr>
                        <a:t> bonds of </a:t>
                      </a:r>
                      <a:r>
                        <a:rPr lang="en-US" sz="1800" b="1" kern="1200" dirty="0" smtClean="0">
                          <a:solidFill>
                            <a:srgbClr val="FF0000"/>
                          </a:solidFill>
                          <a:latin typeface="+mn-lt"/>
                          <a:ea typeface="+mn-ea"/>
                          <a:cs typeface="+mn-cs"/>
                        </a:rPr>
                        <a:t>cellulose</a:t>
                      </a:r>
                      <a:r>
                        <a:rPr lang="en-US" sz="1800" kern="1200" dirty="0" smtClean="0">
                          <a:solidFill>
                            <a:schemeClr val="tx1"/>
                          </a:solidFill>
                          <a:latin typeface="+mn-lt"/>
                          <a:ea typeface="+mn-ea"/>
                          <a:cs typeface="+mn-cs"/>
                        </a:rPr>
                        <a:t>.</a:t>
                      </a:r>
                    </a:p>
                    <a:p>
                      <a:pPr marL="0" lvl="1" indent="0" algn="ctr" defTabSz="800100">
                        <a:lnSpc>
                          <a:spcPct val="90000"/>
                        </a:lnSpc>
                        <a:spcBef>
                          <a:spcPct val="0"/>
                        </a:spcBef>
                        <a:spcAft>
                          <a:spcPct val="15000"/>
                        </a:spcAft>
                        <a:buFont typeface="Arial" charset="0"/>
                        <a:buNone/>
                      </a:pPr>
                      <a:r>
                        <a:rPr lang="en-US" sz="1800" kern="1200" dirty="0" smtClean="0">
                          <a:solidFill>
                            <a:schemeClr val="tx1"/>
                          </a:solidFill>
                          <a:latin typeface="+mn-lt"/>
                          <a:ea typeface="+mn-ea"/>
                          <a:cs typeface="+mn-cs"/>
                        </a:rPr>
                        <a:t> That’s why</a:t>
                      </a:r>
                      <a:r>
                        <a:rPr lang="en-US" sz="1800" kern="1200" baseline="0" dirty="0" smtClean="0">
                          <a:solidFill>
                            <a:schemeClr val="tx1"/>
                          </a:solidFill>
                          <a:latin typeface="+mn-lt"/>
                          <a:ea typeface="+mn-ea"/>
                          <a:cs typeface="+mn-cs"/>
                        </a:rPr>
                        <a:t> we can’t digest it but animals can do </a:t>
                      </a:r>
                      <a:endParaRPr lang="en-US" sz="1800" kern="1200" dirty="0" smtClean="0">
                        <a:solidFill>
                          <a:schemeClr val="tx1"/>
                        </a:solidFill>
                        <a:latin typeface="+mn-lt"/>
                        <a:ea typeface="+mn-ea"/>
                        <a:cs typeface="+mn-cs"/>
                      </a:endParaRPr>
                    </a:p>
                    <a:p>
                      <a:pPr marL="0" lvl="1" indent="0" algn="ctr" defTabSz="800100">
                        <a:lnSpc>
                          <a:spcPct val="90000"/>
                        </a:lnSpc>
                        <a:spcBef>
                          <a:spcPct val="0"/>
                        </a:spcBef>
                        <a:spcAft>
                          <a:spcPct val="15000"/>
                        </a:spcAft>
                        <a:buNone/>
                      </a:pPr>
                      <a:r>
                        <a:rPr lang="en-US" sz="1800" kern="1200" dirty="0" smtClean="0">
                          <a:solidFill>
                            <a:schemeClr val="tx1"/>
                          </a:solidFill>
                          <a:latin typeface="+mn-lt"/>
                          <a:ea typeface="+mn-ea"/>
                          <a:cs typeface="+mn-cs"/>
                        </a:rPr>
                        <a:t>- Salivary ⍺-amylase does not hydrolyze</a:t>
                      </a:r>
                      <a:r>
                        <a:rPr lang="en-US" sz="1800" kern="1200" dirty="0" smtClean="0">
                          <a:solidFill>
                            <a:srgbClr val="00B050"/>
                          </a:solidFill>
                          <a:latin typeface="+mn-lt"/>
                          <a:ea typeface="+mn-ea"/>
                          <a:cs typeface="+mn-cs"/>
                        </a:rPr>
                        <a:t> </a:t>
                      </a:r>
                      <a:r>
                        <a:rPr lang="en-US" sz="1800" b="1" kern="1200" dirty="0" smtClean="0">
                          <a:solidFill>
                            <a:srgbClr val="FF0000"/>
                          </a:solidFill>
                          <a:latin typeface="+mn-lt"/>
                          <a:ea typeface="+mn-ea"/>
                          <a:cs typeface="+mn-cs"/>
                        </a:rPr>
                        <a:t>disaccharides .</a:t>
                      </a:r>
                    </a:p>
                  </a:txBody>
                  <a:tcPr anchor="ct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Produces: </a:t>
                      </a:r>
                      <a:endParaRPr lang="en-US" sz="1800" dirty="0" smtClean="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Short oligosaccharides</a:t>
                      </a:r>
                    </a:p>
                  </a:txBody>
                  <a:tcPr anchor="ct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228" y="4918631"/>
            <a:ext cx="2032973" cy="1658172"/>
          </a:xfrm>
          <a:prstGeom prst="rect">
            <a:avLst/>
          </a:prstGeom>
        </p:spPr>
      </p:pic>
      <p:sp>
        <p:nvSpPr>
          <p:cNvPr id="5" name="Down Arrow Callout 4"/>
          <p:cNvSpPr/>
          <p:nvPr/>
        </p:nvSpPr>
        <p:spPr>
          <a:xfrm>
            <a:off x="4989762" y="4734998"/>
            <a:ext cx="1386118" cy="458112"/>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tx1"/>
                </a:solidFill>
              </a:rPr>
              <a:t>Glycosidic linkage </a:t>
            </a:r>
            <a:endParaRPr lang="en-US" sz="1200" dirty="0">
              <a:solidFill>
                <a:schemeClr val="tx1"/>
              </a:solidFill>
            </a:endParaRPr>
          </a:p>
        </p:txBody>
      </p:sp>
      <p:sp>
        <p:nvSpPr>
          <p:cNvPr id="6" name="TextBox 5"/>
          <p:cNvSpPr txBox="1"/>
          <p:nvPr/>
        </p:nvSpPr>
        <p:spPr>
          <a:xfrm>
            <a:off x="4583361" y="6564539"/>
            <a:ext cx="2032973" cy="307777"/>
          </a:xfrm>
          <a:prstGeom prst="rect">
            <a:avLst/>
          </a:prstGeom>
          <a:noFill/>
        </p:spPr>
        <p:txBody>
          <a:bodyPr wrap="square" rtlCol="0">
            <a:spAutoFit/>
          </a:bodyPr>
          <a:lstStyle/>
          <a:p>
            <a:pPr algn="ctr"/>
            <a:r>
              <a:rPr lang="en-US" sz="1400" b="1" dirty="0" smtClean="0">
                <a:solidFill>
                  <a:srgbClr val="00B050"/>
                </a:solidFill>
              </a:rPr>
              <a:t>Use water in hydrolysis </a:t>
            </a:r>
            <a:endParaRPr lang="en-US" sz="1400" b="1" dirty="0">
              <a:solidFill>
                <a:srgbClr val="00B050"/>
              </a:solidFill>
            </a:endParaRPr>
          </a:p>
        </p:txBody>
      </p:sp>
      <p:pic>
        <p:nvPicPr>
          <p:cNvPr id="8" name="Picture 2"/>
          <p:cNvPicPr>
            <a:picLocks noChangeAspect="1" noChangeArrowheads="1"/>
          </p:cNvPicPr>
          <p:nvPr/>
        </p:nvPicPr>
        <p:blipFill rotWithShape="1">
          <a:blip r:embed="rId3" cstate="print"/>
          <a:srcRect l="46442" t="12804" b="5196"/>
          <a:stretch/>
        </p:blipFill>
        <p:spPr bwMode="auto">
          <a:xfrm>
            <a:off x="8659823" y="1112494"/>
            <a:ext cx="1978958" cy="2272404"/>
          </a:xfrm>
          <a:prstGeom prst="rect">
            <a:avLst/>
          </a:prstGeom>
          <a:noFill/>
          <a:ln w="9525">
            <a:noFill/>
            <a:miter lim="800000"/>
            <a:headEnd/>
            <a:tailEnd/>
          </a:ln>
        </p:spPr>
      </p:pic>
      <p:pic>
        <p:nvPicPr>
          <p:cNvPr id="9" name="Picture 2"/>
          <p:cNvPicPr>
            <a:picLocks noChangeAspect="1" noChangeArrowheads="1"/>
          </p:cNvPicPr>
          <p:nvPr/>
        </p:nvPicPr>
        <p:blipFill rotWithShape="1">
          <a:blip r:embed="rId4" cstate="print"/>
          <a:srcRect l="7079" t="20501" r="32993" b="7228"/>
          <a:stretch/>
        </p:blipFill>
        <p:spPr bwMode="auto">
          <a:xfrm>
            <a:off x="8397439" y="3770868"/>
            <a:ext cx="2503725" cy="2264530"/>
          </a:xfrm>
          <a:prstGeom prst="rect">
            <a:avLst/>
          </a:prstGeom>
          <a:noFill/>
          <a:ln w="9525">
            <a:noFill/>
            <a:miter lim="800000"/>
            <a:headEnd/>
            <a:tailEnd/>
          </a:ln>
        </p:spPr>
      </p:pic>
      <p:sp>
        <p:nvSpPr>
          <p:cNvPr id="10" name="TextBox 9"/>
          <p:cNvSpPr txBox="1"/>
          <p:nvPr/>
        </p:nvSpPr>
        <p:spPr>
          <a:xfrm>
            <a:off x="8828059" y="3376382"/>
            <a:ext cx="1508515" cy="307777"/>
          </a:xfrm>
          <a:prstGeom prst="rect">
            <a:avLst/>
          </a:prstGeom>
          <a:noFill/>
        </p:spPr>
        <p:txBody>
          <a:bodyPr wrap="square" rtlCol="0">
            <a:spAutoFit/>
          </a:bodyPr>
          <a:lstStyle/>
          <a:p>
            <a:pPr algn="ctr"/>
            <a:r>
              <a:rPr lang="en-US" sz="1400" b="1" dirty="0" smtClean="0"/>
              <a:t>Simple sugar </a:t>
            </a:r>
            <a:endParaRPr lang="en-US" sz="1400" b="1" dirty="0"/>
          </a:p>
        </p:txBody>
      </p:sp>
      <p:sp>
        <p:nvSpPr>
          <p:cNvPr id="11" name="TextBox 10"/>
          <p:cNvSpPr txBox="1"/>
          <p:nvPr/>
        </p:nvSpPr>
        <p:spPr>
          <a:xfrm>
            <a:off x="8882432" y="6095328"/>
            <a:ext cx="1526722" cy="307777"/>
          </a:xfrm>
          <a:prstGeom prst="rect">
            <a:avLst/>
          </a:prstGeom>
          <a:noFill/>
        </p:spPr>
        <p:txBody>
          <a:bodyPr wrap="square" rtlCol="0">
            <a:spAutoFit/>
          </a:bodyPr>
          <a:lstStyle/>
          <a:p>
            <a:pPr algn="ctr"/>
            <a:r>
              <a:rPr lang="en-US" sz="1400" b="1" dirty="0" smtClean="0"/>
              <a:t>Disaccharides</a:t>
            </a:r>
            <a:endParaRPr lang="en-US" sz="1400" b="1" dirty="0"/>
          </a:p>
        </p:txBody>
      </p:sp>
      <p:sp>
        <p:nvSpPr>
          <p:cNvPr id="12" name="TextBox 11"/>
          <p:cNvSpPr txBox="1"/>
          <p:nvPr/>
        </p:nvSpPr>
        <p:spPr>
          <a:xfrm>
            <a:off x="9626239" y="3901111"/>
            <a:ext cx="1157859" cy="397157"/>
          </a:xfrm>
          <a:prstGeom prst="rect">
            <a:avLst/>
          </a:prstGeom>
          <a:noFill/>
          <a:ln w="19050">
            <a:solidFill>
              <a:srgbClr val="FF0000"/>
            </a:solidFill>
          </a:ln>
        </p:spPr>
        <p:txBody>
          <a:bodyPr wrap="square" rtlCol="0">
            <a:spAutoFit/>
          </a:bodyPr>
          <a:lstStyle/>
          <a:p>
            <a:endParaRPr lang="en-US" dirty="0"/>
          </a:p>
        </p:txBody>
      </p:sp>
      <p:sp>
        <p:nvSpPr>
          <p:cNvPr id="13" name="TextBox 12"/>
          <p:cNvSpPr txBox="1"/>
          <p:nvPr/>
        </p:nvSpPr>
        <p:spPr>
          <a:xfrm>
            <a:off x="9712402" y="4661200"/>
            <a:ext cx="1157859" cy="397157"/>
          </a:xfrm>
          <a:prstGeom prst="rect">
            <a:avLst/>
          </a:prstGeom>
          <a:noFill/>
          <a:ln w="19050">
            <a:solidFill>
              <a:srgbClr val="FF0000"/>
            </a:solidFill>
          </a:ln>
        </p:spPr>
        <p:txBody>
          <a:bodyPr wrap="square" rtlCol="0">
            <a:spAutoFit/>
          </a:bodyPr>
          <a:lstStyle/>
          <a:p>
            <a:endParaRPr lang="en-US" dirty="0"/>
          </a:p>
        </p:txBody>
      </p:sp>
      <p:sp>
        <p:nvSpPr>
          <p:cNvPr id="14" name="TextBox 13"/>
          <p:cNvSpPr txBox="1"/>
          <p:nvPr/>
        </p:nvSpPr>
        <p:spPr>
          <a:xfrm>
            <a:off x="9712403" y="5484975"/>
            <a:ext cx="1157859" cy="397157"/>
          </a:xfrm>
          <a:prstGeom prst="rect">
            <a:avLst/>
          </a:prstGeom>
          <a:noFill/>
          <a:ln w="19050">
            <a:solidFill>
              <a:srgbClr val="FF0000"/>
            </a:solidFill>
          </a:ln>
        </p:spPr>
        <p:txBody>
          <a:bodyPr wrap="square" rtlCol="0">
            <a:spAutoFit/>
          </a:bodyPr>
          <a:lstStyle/>
          <a:p>
            <a:endParaRPr lang="en-US" dirty="0"/>
          </a:p>
        </p:txBody>
      </p:sp>
      <p:sp>
        <p:nvSpPr>
          <p:cNvPr id="15" name="TextBox 14"/>
          <p:cNvSpPr txBox="1"/>
          <p:nvPr/>
        </p:nvSpPr>
        <p:spPr>
          <a:xfrm>
            <a:off x="250682" y="4899626"/>
            <a:ext cx="4138719" cy="1754326"/>
          </a:xfrm>
          <a:prstGeom prst="rect">
            <a:avLst/>
          </a:prstGeom>
          <a:noFill/>
          <a:ln w="28575">
            <a:solidFill>
              <a:srgbClr val="CFE8E7"/>
            </a:solidFill>
            <a:prstDash val="dash"/>
          </a:ln>
        </p:spPr>
        <p:txBody>
          <a:bodyPr wrap="square" rtlCol="0">
            <a:spAutoFit/>
          </a:bodyPr>
          <a:lstStyle/>
          <a:p>
            <a:pPr algn="ctr"/>
            <a:r>
              <a:rPr lang="en-US" dirty="0" smtClean="0">
                <a:solidFill>
                  <a:srgbClr val="00B050"/>
                </a:solidFill>
              </a:rPr>
              <a:t>Alpha Amylase that is secreted from saliva breaks down from polysaccharide to oligosaccharide. and it’s inactivated by the acidity of the stomach.</a:t>
            </a:r>
          </a:p>
          <a:p>
            <a:pPr algn="ctr"/>
            <a:r>
              <a:rPr lang="en-US" dirty="0" smtClean="0">
                <a:solidFill>
                  <a:srgbClr val="00B050"/>
                </a:solidFill>
              </a:rPr>
              <a:t>What is important to us is the pancreatic alpha amylase .</a:t>
            </a:r>
          </a:p>
        </p:txBody>
      </p:sp>
    </p:spTree>
    <p:extLst>
      <p:ext uri="{BB962C8B-B14F-4D97-AF65-F5344CB8AC3E}">
        <p14:creationId xmlns:p14="http://schemas.microsoft.com/office/powerpoint/2010/main" val="2673526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7568315"/>
              </p:ext>
            </p:extLst>
          </p:nvPr>
        </p:nvGraphicFramePr>
        <p:xfrm>
          <a:off x="338251" y="833029"/>
          <a:ext cx="11123279" cy="1747520"/>
        </p:xfrm>
        <a:graphic>
          <a:graphicData uri="http://schemas.openxmlformats.org/drawingml/2006/table">
            <a:tbl>
              <a:tblPr firstRow="1" bandRow="1">
                <a:tableStyleId>{5940675A-B579-460E-94D1-54222C63F5DA}</a:tableStyleId>
              </a:tblPr>
              <a:tblGrid>
                <a:gridCol w="3707759"/>
                <a:gridCol w="7415520"/>
              </a:tblGrid>
              <a:tr h="370840">
                <a:tc gridSpan="2">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altLang="en-US" sz="1600" b="1" spc="-5" dirty="0" smtClean="0">
                          <a:solidFill>
                            <a:schemeClr val="accent5"/>
                          </a:solidFill>
                          <a:uFill>
                            <a:solidFill>
                              <a:srgbClr val="365F91"/>
                            </a:solidFill>
                          </a:uFill>
                          <a:latin typeface="Cambria"/>
                          <a:cs typeface="Cambria"/>
                        </a:rPr>
                        <a:t>B-Effects of α-Amylase on glycogen:</a:t>
                      </a:r>
                      <a:endParaRPr lang="fr-FR" altLang="en-US" sz="800" b="1" spc="-5" dirty="0" smtClean="0">
                        <a:solidFill>
                          <a:schemeClr val="accent5"/>
                        </a:solidFill>
                        <a:uFill>
                          <a:solidFill>
                            <a:srgbClr val="365F91"/>
                          </a:solidFill>
                        </a:uFill>
                        <a:latin typeface="Cambria"/>
                        <a:cs typeface="Cambria"/>
                      </a:endParaRPr>
                    </a:p>
                  </a:txBody>
                  <a:tcPr/>
                </a:tc>
                <a:tc hMerge="1">
                  <a:txBody>
                    <a:bodyPr/>
                    <a:lstStyle/>
                    <a:p>
                      <a:endParaRPr lang="en-US" dirty="0"/>
                    </a:p>
                  </a:txBody>
                  <a:tcP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Hydrolysis of: </a:t>
                      </a:r>
                    </a:p>
                  </a:txBody>
                  <a:tcPr anchor="ctr"/>
                </a:tc>
                <a:tc>
                  <a:txBody>
                    <a:bodyPr/>
                    <a:lstStyle/>
                    <a:p>
                      <a:pPr marL="0" marR="0" lvl="1" indent="0" algn="ctr" defTabSz="758952"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α(1,4)</a:t>
                      </a:r>
                      <a:r>
                        <a:rPr lang="en-US" dirty="0" smtClean="0">
                          <a:solidFill>
                            <a:srgbClr val="FF0000"/>
                          </a:solidFill>
                        </a:rPr>
                        <a:t> glycosidic bonds.</a:t>
                      </a:r>
                      <a:endParaRPr lang="en-US" b="1" dirty="0" smtClean="0">
                        <a:solidFill>
                          <a:srgbClr val="FF0000"/>
                        </a:solidFill>
                      </a:endParaRPr>
                    </a:p>
                  </a:txBody>
                  <a:tcPr/>
                </a:tc>
              </a:tr>
              <a:tr h="185420">
                <a:tc rowSpan="2">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Produces:</a:t>
                      </a:r>
                    </a:p>
                  </a:txBody>
                  <a:tcPr anchor="ctr"/>
                </a:tc>
                <a:tc>
                  <a:txBody>
                    <a:bodyPr/>
                    <a:lstStyle/>
                    <a:p>
                      <a:pPr marL="0" marR="0" lvl="1" indent="0" algn="ctr" defTabSz="758952"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Mixture of short oligosaccharides </a:t>
                      </a:r>
                      <a:r>
                        <a:rPr lang="en-US" dirty="0" smtClean="0"/>
                        <a:t>(both branched and unbranched)</a:t>
                      </a:r>
                    </a:p>
                    <a:p>
                      <a:pPr marL="0" marR="0" lvl="1" indent="0" algn="ctr" defTabSz="758952"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Alpha 1,4 linkage</a:t>
                      </a:r>
                    </a:p>
                  </a:txBody>
                  <a:tcPr/>
                </a:tc>
              </a:tr>
              <a:tr h="185420">
                <a:tc vMerge="1">
                  <a:txBody>
                    <a:bodyPr/>
                    <a:lstStyle/>
                    <a:p>
                      <a:endParaRPr lang="en-US"/>
                    </a:p>
                  </a:txBody>
                  <a:tcPr/>
                </a:tc>
                <a:tc>
                  <a:txBody>
                    <a:bodyPr/>
                    <a:lstStyle/>
                    <a:p>
                      <a:pPr marL="0" marR="0" lvl="1" indent="0" algn="ctr" defTabSz="758952"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Disaccharides: </a:t>
                      </a:r>
                      <a:r>
                        <a:rPr lang="en-US" dirty="0" smtClean="0"/>
                        <a:t>maltose and </a:t>
                      </a:r>
                      <a:r>
                        <a:rPr lang="en-US" dirty="0" err="1" smtClean="0"/>
                        <a:t>isomaltose</a:t>
                      </a:r>
                      <a:r>
                        <a:rPr lang="en-US" dirty="0" smtClean="0"/>
                        <a:t> </a:t>
                      </a:r>
                      <a:r>
                        <a:rPr lang="en-US" dirty="0" smtClean="0">
                          <a:solidFill>
                            <a:srgbClr val="00B050"/>
                          </a:solidFill>
                        </a:rPr>
                        <a:t>Alpha 1,6 linkage</a:t>
                      </a:r>
                    </a:p>
                  </a:txBody>
                  <a:tcPr/>
                </a:tc>
              </a:tr>
            </a:tbl>
          </a:graphicData>
        </a:graphic>
      </p:graphicFrame>
      <p:sp>
        <p:nvSpPr>
          <p:cNvPr id="8" name="Rectangle 7"/>
          <p:cNvSpPr/>
          <p:nvPr/>
        </p:nvSpPr>
        <p:spPr>
          <a:xfrm>
            <a:off x="338251" y="98179"/>
            <a:ext cx="5144357"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1-Salivary alpha-amylase</a:t>
            </a:r>
            <a:endParaRPr lang="en-US" sz="3200" dirty="0">
              <a:solidFill>
                <a:srgbClr val="4C8180"/>
              </a:solidFill>
              <a:latin typeface="Century Gothic" charset="0"/>
              <a:ea typeface="Century Gothic" charset="0"/>
              <a:cs typeface="Century Gothic"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51" y="2687203"/>
            <a:ext cx="3303051" cy="2857739"/>
          </a:xfrm>
          <a:prstGeom prst="rect">
            <a:avLst/>
          </a:prstGeom>
        </p:spPr>
      </p:pic>
      <p:sp>
        <p:nvSpPr>
          <p:cNvPr id="12" name="TextBox 11"/>
          <p:cNvSpPr txBox="1"/>
          <p:nvPr/>
        </p:nvSpPr>
        <p:spPr>
          <a:xfrm>
            <a:off x="471026" y="5544942"/>
            <a:ext cx="3037499" cy="1077218"/>
          </a:xfrm>
          <a:prstGeom prst="rect">
            <a:avLst/>
          </a:prstGeom>
          <a:noFill/>
        </p:spPr>
        <p:txBody>
          <a:bodyPr wrap="square" rtlCol="0">
            <a:spAutoFit/>
          </a:bodyPr>
          <a:lstStyle/>
          <a:p>
            <a:r>
              <a:rPr lang="en-US" sz="1600" dirty="0" smtClean="0">
                <a:solidFill>
                  <a:srgbClr val="00B050"/>
                </a:solidFill>
              </a:rPr>
              <a:t>Glucose Key: </a:t>
            </a:r>
          </a:p>
          <a:p>
            <a:pPr algn="ctr"/>
            <a:r>
              <a:rPr lang="en-US" sz="1600" dirty="0">
                <a:solidFill>
                  <a:srgbClr val="00B050"/>
                </a:solidFill>
              </a:rPr>
              <a:t>Green: reducing end    </a:t>
            </a:r>
          </a:p>
          <a:p>
            <a:pPr algn="ctr"/>
            <a:r>
              <a:rPr lang="en-US" sz="1600" dirty="0">
                <a:solidFill>
                  <a:srgbClr val="00B050"/>
                </a:solidFill>
              </a:rPr>
              <a:t>Red: branched = alpha 1-6 linkage </a:t>
            </a:r>
          </a:p>
          <a:p>
            <a:pPr algn="ctr"/>
            <a:r>
              <a:rPr lang="en-US" sz="1600" dirty="0">
                <a:solidFill>
                  <a:srgbClr val="00B050"/>
                </a:solidFill>
              </a:rPr>
              <a:t>Blue : alpha 1-4 linkage </a:t>
            </a:r>
          </a:p>
        </p:txBody>
      </p:sp>
      <p:sp>
        <p:nvSpPr>
          <p:cNvPr id="13" name="TextBox 12"/>
          <p:cNvSpPr txBox="1"/>
          <p:nvPr/>
        </p:nvSpPr>
        <p:spPr>
          <a:xfrm>
            <a:off x="4096628" y="2979513"/>
            <a:ext cx="7364902" cy="3139321"/>
          </a:xfrm>
          <a:prstGeom prst="rect">
            <a:avLst/>
          </a:prstGeom>
          <a:noFill/>
          <a:ln>
            <a:solidFill>
              <a:schemeClr val="accent6"/>
            </a:solidFill>
          </a:ln>
        </p:spPr>
        <p:txBody>
          <a:bodyPr wrap="square" rtlCol="0">
            <a:spAutoFit/>
          </a:bodyPr>
          <a:lstStyle/>
          <a:p>
            <a:r>
              <a:rPr lang="en-US" b="1" u="sng" dirty="0" smtClean="0">
                <a:solidFill>
                  <a:srgbClr val="00B050"/>
                </a:solidFill>
              </a:rPr>
              <a:t>Exoglycosidase</a:t>
            </a:r>
            <a:r>
              <a:rPr lang="en-US" b="1" dirty="0" smtClean="0">
                <a:solidFill>
                  <a:srgbClr val="00B050"/>
                </a:solidFill>
              </a:rPr>
              <a:t> means: </a:t>
            </a:r>
          </a:p>
          <a:p>
            <a:r>
              <a:rPr lang="en-US" dirty="0" smtClean="0">
                <a:solidFill>
                  <a:srgbClr val="00B050"/>
                </a:solidFill>
              </a:rPr>
              <a:t>break </a:t>
            </a:r>
            <a:r>
              <a:rPr lang="en-US" dirty="0">
                <a:solidFill>
                  <a:srgbClr val="00B050"/>
                </a:solidFill>
              </a:rPr>
              <a:t>up the bond at the terminus </a:t>
            </a:r>
            <a:r>
              <a:rPr lang="en-US" dirty="0" smtClean="0">
                <a:solidFill>
                  <a:srgbClr val="00B050"/>
                </a:solidFill>
              </a:rPr>
              <a:t>(end) will </a:t>
            </a:r>
            <a:r>
              <a:rPr lang="en-US" dirty="0">
                <a:solidFill>
                  <a:srgbClr val="00B050"/>
                </a:solidFill>
              </a:rPr>
              <a:t>produce polysaccharide </a:t>
            </a:r>
            <a:r>
              <a:rPr lang="en-US" dirty="0" smtClean="0">
                <a:solidFill>
                  <a:srgbClr val="00B050"/>
                </a:solidFill>
              </a:rPr>
              <a:t>chain</a:t>
            </a:r>
          </a:p>
          <a:p>
            <a:r>
              <a:rPr lang="en-US" b="1" u="sng" dirty="0">
                <a:solidFill>
                  <a:srgbClr val="00B050"/>
                </a:solidFill>
              </a:rPr>
              <a:t>Endoglycosidase</a:t>
            </a:r>
            <a:r>
              <a:rPr lang="en-US" b="1" dirty="0">
                <a:solidFill>
                  <a:srgbClr val="00B050"/>
                </a:solidFill>
              </a:rPr>
              <a:t> means : </a:t>
            </a:r>
            <a:endParaRPr lang="en-US" b="1" dirty="0" smtClean="0">
              <a:solidFill>
                <a:srgbClr val="00B050"/>
              </a:solidFill>
            </a:endParaRPr>
          </a:p>
          <a:p>
            <a:r>
              <a:rPr lang="en-US" dirty="0" smtClean="0">
                <a:solidFill>
                  <a:srgbClr val="00B050"/>
                </a:solidFill>
              </a:rPr>
              <a:t>cutting </a:t>
            </a:r>
            <a:r>
              <a:rPr lang="en-US" dirty="0">
                <a:solidFill>
                  <a:srgbClr val="00B050"/>
                </a:solidFill>
              </a:rPr>
              <a:t>in between will produce 2 oligosaccharides</a:t>
            </a:r>
            <a:r>
              <a:rPr lang="en-US" dirty="0" smtClean="0">
                <a:solidFill>
                  <a:srgbClr val="00B050"/>
                </a:solidFill>
              </a:rPr>
              <a:t>.</a:t>
            </a:r>
          </a:p>
          <a:p>
            <a:r>
              <a:rPr lang="en-US" b="1" dirty="0" smtClean="0">
                <a:solidFill>
                  <a:srgbClr val="00B050"/>
                </a:solidFill>
              </a:rPr>
              <a:t>Amylase</a:t>
            </a:r>
            <a:r>
              <a:rPr lang="en-US" dirty="0" smtClean="0">
                <a:solidFill>
                  <a:srgbClr val="00B050"/>
                </a:solidFill>
              </a:rPr>
              <a:t> will cut in between alpha 1-4 linkage (polysaccharides only not disaccharides)</a:t>
            </a:r>
          </a:p>
          <a:p>
            <a:r>
              <a:rPr lang="en-US" dirty="0" smtClean="0">
                <a:solidFill>
                  <a:srgbClr val="00B050"/>
                </a:solidFill>
              </a:rPr>
              <a:t>and will produce : </a:t>
            </a:r>
          </a:p>
          <a:p>
            <a:r>
              <a:rPr lang="en-US" b="1" dirty="0" smtClean="0">
                <a:solidFill>
                  <a:srgbClr val="00B050"/>
                </a:solidFill>
              </a:rPr>
              <a:t>Limited dextrins </a:t>
            </a:r>
            <a:r>
              <a:rPr lang="en-US" dirty="0" smtClean="0">
                <a:solidFill>
                  <a:srgbClr val="00B050"/>
                </a:solidFill>
              </a:rPr>
              <a:t>(short oligosaccharides) </a:t>
            </a:r>
          </a:p>
          <a:p>
            <a:r>
              <a:rPr lang="en-US" b="1" dirty="0" smtClean="0">
                <a:solidFill>
                  <a:srgbClr val="00B050"/>
                </a:solidFill>
              </a:rPr>
              <a:t>Maltotriose </a:t>
            </a:r>
          </a:p>
          <a:p>
            <a:r>
              <a:rPr lang="en-US" b="1" dirty="0" smtClean="0">
                <a:solidFill>
                  <a:srgbClr val="00B050"/>
                </a:solidFill>
              </a:rPr>
              <a:t>Maltose : </a:t>
            </a:r>
            <a:r>
              <a:rPr lang="en-US" dirty="0" smtClean="0">
                <a:solidFill>
                  <a:srgbClr val="00B050"/>
                </a:solidFill>
              </a:rPr>
              <a:t>disaccharide of glucose with alpha 1-4 linkage </a:t>
            </a:r>
          </a:p>
          <a:p>
            <a:r>
              <a:rPr lang="en-US" b="1" dirty="0" smtClean="0">
                <a:solidFill>
                  <a:srgbClr val="00B050"/>
                </a:solidFill>
              </a:rPr>
              <a:t>Isomaltose : </a:t>
            </a:r>
            <a:r>
              <a:rPr lang="en-US" dirty="0">
                <a:solidFill>
                  <a:srgbClr val="00B050"/>
                </a:solidFill>
              </a:rPr>
              <a:t>disaccharide of glucose with </a:t>
            </a:r>
            <a:r>
              <a:rPr lang="en-US" dirty="0" smtClean="0">
                <a:solidFill>
                  <a:srgbClr val="00B050"/>
                </a:solidFill>
              </a:rPr>
              <a:t>alpha 1-6 linkage</a:t>
            </a:r>
          </a:p>
        </p:txBody>
      </p:sp>
    </p:spTree>
    <p:extLst>
      <p:ext uri="{BB962C8B-B14F-4D97-AF65-F5344CB8AC3E}">
        <p14:creationId xmlns:p14="http://schemas.microsoft.com/office/powerpoint/2010/main" val="1583666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4" y="42905"/>
            <a:ext cx="9070461" cy="584775"/>
          </a:xfrm>
          <a:prstGeom prst="rect">
            <a:avLst/>
          </a:prstGeom>
        </p:spPr>
        <p:txBody>
          <a:bodyPr wrap="square">
            <a:spAutoFit/>
          </a:bodyPr>
          <a:lstStyle/>
          <a:p>
            <a:pPr algn="ctr"/>
            <a:r>
              <a:rPr lang="en-US" sz="3200" dirty="0">
                <a:solidFill>
                  <a:srgbClr val="4C8180"/>
                </a:solidFill>
                <a:latin typeface="Century Gothic" charset="0"/>
                <a:ea typeface="Century Gothic" charset="0"/>
                <a:cs typeface="Century Gothic" charset="0"/>
              </a:rPr>
              <a:t>Digestion of Carbohydrates in the </a:t>
            </a:r>
            <a:r>
              <a:rPr lang="en-US" sz="3200" dirty="0" smtClean="0">
                <a:solidFill>
                  <a:srgbClr val="4C8180"/>
                </a:solidFill>
                <a:latin typeface="Century Gothic" charset="0"/>
                <a:ea typeface="Century Gothic" charset="0"/>
                <a:cs typeface="Century Gothic" charset="0"/>
              </a:rPr>
              <a:t>Mouth</a:t>
            </a:r>
            <a:endParaRPr lang="en-US" sz="3200" b="1" spc="-5" dirty="0">
              <a:solidFill>
                <a:schemeClr val="accent5"/>
              </a:solidFill>
              <a:uFill>
                <a:solidFill>
                  <a:srgbClr val="365F91"/>
                </a:solidFill>
              </a:uFill>
              <a:latin typeface="Cambria"/>
              <a:cs typeface="Cambria"/>
            </a:endParaRPr>
          </a:p>
        </p:txBody>
      </p:sp>
      <p:sp>
        <p:nvSpPr>
          <p:cNvPr id="5" name="TextBox 4"/>
          <p:cNvSpPr txBox="1"/>
          <p:nvPr/>
        </p:nvSpPr>
        <p:spPr>
          <a:xfrm>
            <a:off x="7843147" y="1361150"/>
            <a:ext cx="4080871" cy="1200329"/>
          </a:xfrm>
          <a:prstGeom prst="rect">
            <a:avLst/>
          </a:prstGeom>
          <a:noFill/>
        </p:spPr>
        <p:txBody>
          <a:bodyPr wrap="square" rtlCol="0">
            <a:spAutoFit/>
          </a:bodyPr>
          <a:lstStyle/>
          <a:p>
            <a:pPr algn="ctr"/>
            <a:r>
              <a:rPr lang="en-US" dirty="0" smtClean="0">
                <a:solidFill>
                  <a:srgbClr val="00B050"/>
                </a:solidFill>
              </a:rPr>
              <a:t>The difference between starch and glycogen is the organization.</a:t>
            </a:r>
          </a:p>
          <a:p>
            <a:pPr algn="ctr"/>
            <a:r>
              <a:rPr lang="en-US" dirty="0" smtClean="0">
                <a:solidFill>
                  <a:srgbClr val="00B050"/>
                </a:solidFill>
              </a:rPr>
              <a:t>Glycogen has much less number of alpha 1,6 linkages and more 1,4 linkages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277" y="1116499"/>
            <a:ext cx="5515452" cy="5225782"/>
          </a:xfrm>
          <a:prstGeom prst="rect">
            <a:avLst/>
          </a:prstGeom>
        </p:spPr>
      </p:pic>
      <p:sp>
        <p:nvSpPr>
          <p:cNvPr id="8" name="Rectangle 7"/>
          <p:cNvSpPr/>
          <p:nvPr/>
        </p:nvSpPr>
        <p:spPr>
          <a:xfrm>
            <a:off x="1536276" y="1140892"/>
            <a:ext cx="5515454" cy="25884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71945" y="3405352"/>
            <a:ext cx="3168869" cy="1754326"/>
          </a:xfrm>
          <a:prstGeom prst="rect">
            <a:avLst/>
          </a:prstGeom>
          <a:noFill/>
        </p:spPr>
        <p:txBody>
          <a:bodyPr wrap="square" rtlCol="0">
            <a:spAutoFit/>
          </a:bodyPr>
          <a:lstStyle/>
          <a:p>
            <a:pPr algn="ctr"/>
            <a:r>
              <a:rPr lang="ar-SA" dirty="0" smtClean="0">
                <a:solidFill>
                  <a:schemeClr val="bg1">
                    <a:lumMod val="50000"/>
                  </a:schemeClr>
                </a:solidFill>
              </a:rPr>
              <a:t>الانزيم الفا اميليز يستهدف هضم الكربوهيدرات لذلك يتم افرازه ابتداءً من الفم ومن هنا تبدأ عملية الهضم وعند وصوله للستوميك بسبب شدة الحموضة يقف عن العمل ويتم افراز انزيم اخر في الستوميك والبنكرياس لاستكمال </a:t>
            </a:r>
            <a:r>
              <a:rPr lang="ar-SA" dirty="0" smtClean="0">
                <a:solidFill>
                  <a:schemeClr val="bg1">
                    <a:lumMod val="50000"/>
                  </a:schemeClr>
                </a:solidFill>
              </a:rPr>
              <a:t>العملية</a:t>
            </a:r>
            <a:endParaRPr lang="ar-SA" dirty="0" smtClean="0">
              <a:solidFill>
                <a:schemeClr val="bg1">
                  <a:lumMod val="50000"/>
                </a:schemeClr>
              </a:solidFill>
            </a:endParaRPr>
          </a:p>
        </p:txBody>
      </p:sp>
    </p:spTree>
    <p:extLst>
      <p:ext uri="{BB962C8B-B14F-4D97-AF65-F5344CB8AC3E}">
        <p14:creationId xmlns:p14="http://schemas.microsoft.com/office/powerpoint/2010/main" val="413604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43" y="132799"/>
            <a:ext cx="5743880"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2-Lingual and gastric lipases</a:t>
            </a:r>
            <a:endParaRPr lang="en-US" sz="3200" dirty="0">
              <a:solidFill>
                <a:srgbClr val="4C8180"/>
              </a:solidFill>
              <a:latin typeface="Century Gothic" charset="0"/>
              <a:ea typeface="Century Gothic" charset="0"/>
              <a:cs typeface="Century Gothic" charset="0"/>
            </a:endParaRPr>
          </a:p>
        </p:txBody>
      </p:sp>
      <p:sp>
        <p:nvSpPr>
          <p:cNvPr id="7" name="TextBox 6"/>
          <p:cNvSpPr txBox="1"/>
          <p:nvPr/>
        </p:nvSpPr>
        <p:spPr>
          <a:xfrm>
            <a:off x="6705263" y="4299608"/>
            <a:ext cx="5533231" cy="1477328"/>
          </a:xfrm>
          <a:prstGeom prst="rect">
            <a:avLst/>
          </a:prstGeom>
          <a:noFill/>
        </p:spPr>
        <p:txBody>
          <a:bodyPr wrap="square" rtlCol="0">
            <a:spAutoFit/>
          </a:bodyPr>
          <a:lstStyle/>
          <a:p>
            <a:pPr algn="ctr"/>
            <a:r>
              <a:rPr lang="en-US" dirty="0" smtClean="0">
                <a:solidFill>
                  <a:srgbClr val="00B050"/>
                </a:solidFill>
              </a:rPr>
              <a:t>*Upper gastric muscles will relax so the food can get inside the stomach where the lower </a:t>
            </a:r>
            <a:r>
              <a:rPr lang="en-US" dirty="0" smtClean="0">
                <a:solidFill>
                  <a:srgbClr val="00B050"/>
                </a:solidFill>
              </a:rPr>
              <a:t>muscles </a:t>
            </a:r>
            <a:r>
              <a:rPr lang="en-US" dirty="0" smtClean="0">
                <a:solidFill>
                  <a:srgbClr val="00B050"/>
                </a:solidFill>
              </a:rPr>
              <a:t>will start doing all the movement to mix the food together</a:t>
            </a:r>
          </a:p>
          <a:p>
            <a:pPr algn="ctr"/>
            <a:r>
              <a:rPr lang="en-US" dirty="0" smtClean="0">
                <a:solidFill>
                  <a:srgbClr val="00B050"/>
                </a:solidFill>
              </a:rPr>
              <a:t>*</a:t>
            </a:r>
            <a:r>
              <a:rPr lang="en-US" dirty="0">
                <a:solidFill>
                  <a:srgbClr val="00B050"/>
                </a:solidFill>
              </a:rPr>
              <a:t>Pancreatic ligases increases </a:t>
            </a:r>
            <a:r>
              <a:rPr lang="en-US" dirty="0" smtClean="0">
                <a:solidFill>
                  <a:srgbClr val="00B050"/>
                </a:solidFill>
              </a:rPr>
              <a:t>the </a:t>
            </a:r>
            <a:r>
              <a:rPr lang="en-US" dirty="0">
                <a:solidFill>
                  <a:srgbClr val="00B050"/>
                </a:solidFill>
              </a:rPr>
              <a:t>surface area of </a:t>
            </a:r>
            <a:r>
              <a:rPr lang="en-US" dirty="0" smtClean="0">
                <a:solidFill>
                  <a:srgbClr val="00B050"/>
                </a:solidFill>
              </a:rPr>
              <a:t>the </a:t>
            </a:r>
            <a:r>
              <a:rPr lang="en-US" dirty="0">
                <a:solidFill>
                  <a:srgbClr val="00B050"/>
                </a:solidFill>
              </a:rPr>
              <a:t>lipid by breaking it </a:t>
            </a:r>
            <a:r>
              <a:rPr lang="en-US" dirty="0" smtClean="0">
                <a:solidFill>
                  <a:srgbClr val="00B050"/>
                </a:solidFill>
              </a:rPr>
              <a:t>down</a:t>
            </a:r>
            <a:endParaRPr lang="en-US" dirty="0">
              <a:solidFill>
                <a:srgbClr val="00B05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192" y="1183034"/>
            <a:ext cx="2560475" cy="219711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21887184"/>
              </p:ext>
            </p:extLst>
          </p:nvPr>
        </p:nvGraphicFramePr>
        <p:xfrm>
          <a:off x="196360" y="993848"/>
          <a:ext cx="8994937" cy="2961640"/>
        </p:xfrm>
        <a:graphic>
          <a:graphicData uri="http://schemas.openxmlformats.org/drawingml/2006/table">
            <a:tbl>
              <a:tblPr firstRow="1" bandRow="1">
                <a:tableStyleId>{5940675A-B579-460E-94D1-54222C63F5DA}</a:tableStyleId>
              </a:tblPr>
              <a:tblGrid>
                <a:gridCol w="1911239"/>
                <a:gridCol w="7083698"/>
              </a:tblGrid>
              <a:tr h="370840">
                <a:tc gridSpan="2">
                  <a:txBody>
                    <a:bodyPr/>
                    <a:lstStyle/>
                    <a:p>
                      <a:pPr algn="ctr"/>
                      <a:r>
                        <a:rPr lang="en-US" sz="2000" b="1" kern="1200" spc="-5" dirty="0" smtClean="0">
                          <a:solidFill>
                            <a:schemeClr val="accent5"/>
                          </a:solidFill>
                          <a:uFill>
                            <a:solidFill>
                              <a:srgbClr val="365F91"/>
                            </a:solidFill>
                          </a:uFill>
                          <a:latin typeface="Cambria"/>
                          <a:ea typeface="+mn-ea"/>
                          <a:cs typeface="Cambria"/>
                        </a:rPr>
                        <a:t>A-Lingual Lipase</a:t>
                      </a:r>
                      <a:r>
                        <a:rPr lang="en-US" dirty="0" smtClean="0">
                          <a:solidFill>
                            <a:srgbClr val="00B050"/>
                          </a:solidFill>
                        </a:rPr>
                        <a:t>:</a:t>
                      </a:r>
                      <a:r>
                        <a:rPr lang="en-US" baseline="0" dirty="0" smtClean="0">
                          <a:solidFill>
                            <a:srgbClr val="00B050"/>
                          </a:solidFill>
                        </a:rPr>
                        <a:t> (Present in Saliva)</a:t>
                      </a:r>
                      <a:endParaRPr lang="en-US" dirty="0">
                        <a:solidFill>
                          <a:srgbClr val="00B050"/>
                        </a:solidFill>
                      </a:endParaRPr>
                    </a:p>
                  </a:txBody>
                  <a:tcPr/>
                </a:tc>
                <a:tc hMerge="1">
                  <a:txBody>
                    <a:bodyPr/>
                    <a:lstStyle/>
                    <a:p>
                      <a:endParaRPr lang="en-US" dirty="0"/>
                    </a:p>
                  </a:txBody>
                  <a:tcPr/>
                </a:tc>
              </a:tr>
              <a:tr h="370840">
                <a:tc>
                  <a:txBody>
                    <a:bodyPr/>
                    <a:lstStyle/>
                    <a:p>
                      <a:pPr algn="ctr"/>
                      <a:r>
                        <a:rPr kumimoji="0" lang="en-US" sz="1800" b="0" i="0" u="none" strike="noStrike" kern="1200" cap="none" spc="0" normalizeH="0" baseline="0" noProof="0" dirty="0" smtClean="0">
                          <a:ln>
                            <a:noFill/>
                          </a:ln>
                          <a:solidFill>
                            <a:prstClr val="black"/>
                          </a:solidFill>
                          <a:effectLst/>
                          <a:uLnTx/>
                          <a:uFillTx/>
                          <a:latin typeface="+mn-lt"/>
                          <a:ea typeface="ＭＳ Ｐゴシック" charset="-128"/>
                          <a:cs typeface="+mn-cs"/>
                        </a:rPr>
                        <a:t>Secreted by :</a:t>
                      </a:r>
                      <a:endParaRPr lang="en-US" dirty="0"/>
                    </a:p>
                  </a:txBody>
                  <a:tcPr anchor="ctr"/>
                </a:tc>
                <a:tc>
                  <a:txBody>
                    <a:bodyPr/>
                    <a:lstStyle/>
                    <a:p>
                      <a:r>
                        <a:rPr lang="en-US" dirty="0" smtClean="0"/>
                        <a:t>the dorsal surface of the </a:t>
                      </a:r>
                      <a:r>
                        <a:rPr lang="en-US" dirty="0" smtClean="0">
                          <a:solidFill>
                            <a:schemeClr val="tx1"/>
                          </a:solidFill>
                        </a:rPr>
                        <a:t>tongue (Ebner’s glands) </a:t>
                      </a:r>
                      <a:r>
                        <a:rPr lang="en-US" dirty="0" smtClean="0">
                          <a:solidFill>
                            <a:srgbClr val="00B050"/>
                          </a:solidFill>
                        </a:rPr>
                        <a:t>We have 3 types of lipase mainly for digestion lingual , gastric (which produced by stomach cells) and pancreatic lipase (major lipase enzyme) </a:t>
                      </a:r>
                      <a:endParaRPr lang="en-US" dirty="0">
                        <a:solidFill>
                          <a:srgbClr val="00B050"/>
                        </a:solidFill>
                      </a:endParaRPr>
                    </a:p>
                  </a:txBody>
                  <a:tcPr/>
                </a:tc>
              </a:tr>
              <a:tr h="370840">
                <a:tc>
                  <a:txBody>
                    <a:bodyPr/>
                    <a:lstStyle/>
                    <a:p>
                      <a:pPr algn="ctr"/>
                      <a:r>
                        <a:rPr lang="en-US" dirty="0" smtClean="0"/>
                        <a:t>Acts in:</a:t>
                      </a:r>
                      <a:endParaRPr lang="en-US" dirty="0"/>
                    </a:p>
                  </a:txBody>
                  <a:tcPr anchor="ctr"/>
                </a:tc>
                <a:tc>
                  <a:txBody>
                    <a:bodyPr/>
                    <a:lstStyle/>
                    <a:p>
                      <a:r>
                        <a:rPr lang="en-US" dirty="0" smtClean="0"/>
                        <a:t>the stomach for the digestion of TAG  </a:t>
                      </a:r>
                      <a:r>
                        <a:rPr lang="en-US" dirty="0" smtClean="0">
                          <a:solidFill>
                            <a:srgbClr val="00B050"/>
                          </a:solidFill>
                        </a:rPr>
                        <a:t>“Alpha amylase doesn’t work (inactivated) in the stomach due to the acidic pH”</a:t>
                      </a:r>
                    </a:p>
                  </a:txBody>
                  <a:tcPr/>
                </a:tc>
              </a:tr>
              <a:tr h="370840">
                <a:tc>
                  <a:txBody>
                    <a:bodyPr/>
                    <a:lstStyle/>
                    <a:p>
                      <a:pPr algn="ctr"/>
                      <a:r>
                        <a:rPr lang="en-US" dirty="0" smtClean="0"/>
                        <a:t>Produces:</a:t>
                      </a:r>
                      <a:endParaRPr lang="en-US" dirty="0"/>
                    </a:p>
                  </a:txBody>
                  <a:tcPr anchor="ctr"/>
                </a:tc>
                <a:tc>
                  <a:txBody>
                    <a:bodyPr/>
                    <a:lstStyle/>
                    <a:p>
                      <a:r>
                        <a:rPr lang="en-US" dirty="0" smtClean="0">
                          <a:solidFill>
                            <a:schemeClr val="tx1"/>
                          </a:solidFill>
                        </a:rPr>
                        <a:t>fatty acids and monoacylglycerols </a:t>
                      </a:r>
                      <a:endParaRPr lang="en-US" dirty="0">
                        <a:solidFill>
                          <a:schemeClr val="tx1"/>
                        </a:solidFill>
                      </a:endParaRPr>
                    </a:p>
                  </a:txBody>
                  <a:tcPr/>
                </a:tc>
              </a:tr>
              <a:tr h="370840">
                <a:tc>
                  <a:txBody>
                    <a:bodyPr/>
                    <a:lstStyle/>
                    <a:p>
                      <a:pPr algn="ctr"/>
                      <a:r>
                        <a:rPr lang="en-US" dirty="0" smtClean="0"/>
                        <a:t>Role:</a:t>
                      </a:r>
                      <a:endParaRPr lang="en-US" dirty="0"/>
                    </a:p>
                  </a:txBody>
                  <a:tcPr anchor="ctr"/>
                </a:tc>
                <a:tc>
                  <a:txBody>
                    <a:bodyPr/>
                    <a:lstStyle/>
                    <a:p>
                      <a:r>
                        <a:rPr lang="en-US" dirty="0" smtClean="0"/>
                        <a:t>Its role is of little significance in adult humans</a:t>
                      </a:r>
                    </a:p>
                    <a:p>
                      <a:endParaRPr lang="en-US" dirty="0"/>
                    </a:p>
                  </a:txBody>
                  <a:tcPr/>
                </a:tc>
              </a:tr>
            </a:tbl>
          </a:graphicData>
        </a:graphic>
      </p:graphicFrame>
      <p:graphicFrame>
        <p:nvGraphicFramePr>
          <p:cNvPr id="10" name="Diagram 9"/>
          <p:cNvGraphicFramePr/>
          <p:nvPr>
            <p:extLst>
              <p:ext uri="{D42A27DB-BD31-4B8C-83A1-F6EECF244321}">
                <p14:modId xmlns:p14="http://schemas.microsoft.com/office/powerpoint/2010/main" val="1908716747"/>
              </p:ext>
            </p:extLst>
          </p:nvPr>
        </p:nvGraphicFramePr>
        <p:xfrm>
          <a:off x="-551793" y="4272456"/>
          <a:ext cx="8825187" cy="217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672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15269"/>
            <a:ext cx="5743880"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2-Lingual and gastric lipases</a:t>
            </a:r>
            <a:endParaRPr lang="en-US" sz="3200" dirty="0">
              <a:solidFill>
                <a:srgbClr val="4C8180"/>
              </a:solidFill>
              <a:latin typeface="Century Gothic" charset="0"/>
              <a:ea typeface="Century Gothic" charset="0"/>
              <a:cs typeface="Century Gothic" charset="0"/>
            </a:endParaRPr>
          </a:p>
        </p:txBody>
      </p:sp>
      <p:sp>
        <p:nvSpPr>
          <p:cNvPr id="12" name="TextBox 11"/>
          <p:cNvSpPr txBox="1"/>
          <p:nvPr/>
        </p:nvSpPr>
        <p:spPr>
          <a:xfrm>
            <a:off x="142874" y="6271472"/>
            <a:ext cx="7187824" cy="584775"/>
          </a:xfrm>
          <a:prstGeom prst="rect">
            <a:avLst/>
          </a:prstGeom>
          <a:noFill/>
        </p:spPr>
        <p:txBody>
          <a:bodyPr wrap="square" rtlCol="0">
            <a:spAutoFit/>
          </a:bodyPr>
          <a:lstStyle/>
          <a:p>
            <a:r>
              <a:rPr lang="en-US" sz="1600" dirty="0" smtClean="0">
                <a:solidFill>
                  <a:schemeClr val="bg1">
                    <a:lumMod val="65000"/>
                  </a:schemeClr>
                </a:solidFill>
              </a:rPr>
              <a:t>*TAG = </a:t>
            </a:r>
            <a:r>
              <a:rPr lang="en-US" sz="1600" dirty="0" smtClean="0">
                <a:solidFill>
                  <a:schemeClr val="bg1">
                    <a:lumMod val="65000"/>
                  </a:schemeClr>
                </a:solidFill>
              </a:rPr>
              <a:t>Triacylglycerol </a:t>
            </a:r>
          </a:p>
          <a:p>
            <a:r>
              <a:rPr lang="en-US" sz="1600" b="1" dirty="0">
                <a:solidFill>
                  <a:schemeClr val="bg1">
                    <a:lumMod val="65000"/>
                  </a:schemeClr>
                </a:solidFill>
              </a:rPr>
              <a:t>E</a:t>
            </a:r>
            <a:r>
              <a:rPr lang="en-US" sz="1600" b="1" dirty="0" smtClean="0">
                <a:solidFill>
                  <a:schemeClr val="bg1">
                    <a:lumMod val="65000"/>
                  </a:schemeClr>
                </a:solidFill>
              </a:rPr>
              <a:t>mulsification</a:t>
            </a:r>
            <a:r>
              <a:rPr lang="en-US" sz="1600" dirty="0" smtClean="0">
                <a:solidFill>
                  <a:schemeClr val="bg1">
                    <a:lumMod val="65000"/>
                  </a:schemeClr>
                </a:solidFill>
              </a:rPr>
              <a:t> : </a:t>
            </a:r>
            <a:r>
              <a:rPr lang="en-US" sz="1600" dirty="0">
                <a:solidFill>
                  <a:schemeClr val="bg1">
                    <a:lumMod val="65000"/>
                  </a:schemeClr>
                </a:solidFill>
              </a:rPr>
              <a:t>The breakdown of fat globules in the duodenum into tiny </a:t>
            </a:r>
            <a:r>
              <a:rPr lang="en-US" sz="1600" dirty="0" smtClean="0">
                <a:solidFill>
                  <a:schemeClr val="bg1">
                    <a:lumMod val="65000"/>
                  </a:schemeClr>
                </a:solidFill>
              </a:rPr>
              <a:t>droplets </a:t>
            </a:r>
            <a:endParaRPr lang="en-US" sz="1600" dirty="0">
              <a:solidFill>
                <a:schemeClr val="bg1">
                  <a:lumMod val="6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09553912"/>
              </p:ext>
            </p:extLst>
          </p:nvPr>
        </p:nvGraphicFramePr>
        <p:xfrm>
          <a:off x="455617" y="1157196"/>
          <a:ext cx="8940632" cy="3510280"/>
        </p:xfrm>
        <a:graphic>
          <a:graphicData uri="http://schemas.openxmlformats.org/drawingml/2006/table">
            <a:tbl>
              <a:tblPr firstRow="1" bandRow="1">
                <a:tableStyleId>{5940675A-B579-460E-94D1-54222C63F5DA}</a:tableStyleId>
              </a:tblPr>
              <a:tblGrid>
                <a:gridCol w="2204143"/>
                <a:gridCol w="6736489"/>
              </a:tblGrid>
              <a:tr h="370840">
                <a:tc gridSpan="2">
                  <a:txBody>
                    <a:bodyPr/>
                    <a:lstStyle/>
                    <a:p>
                      <a:pPr algn="ctr"/>
                      <a:r>
                        <a:rPr lang="en-US" sz="2000" b="1" kern="1200" spc="-5" dirty="0" smtClean="0">
                          <a:solidFill>
                            <a:schemeClr val="accent5"/>
                          </a:solidFill>
                          <a:uFill>
                            <a:solidFill>
                              <a:srgbClr val="365F91"/>
                            </a:solidFill>
                          </a:uFill>
                          <a:latin typeface="Cambria"/>
                          <a:ea typeface="+mn-ea"/>
                          <a:cs typeface="Cambria"/>
                        </a:rPr>
                        <a:t>B-Lingual and Gastric Lipases </a:t>
                      </a:r>
                      <a:r>
                        <a:rPr lang="en-US" dirty="0" smtClean="0"/>
                        <a:t>(Acid-Stable Lipases):</a:t>
                      </a:r>
                    </a:p>
                  </a:txBody>
                  <a:tcPr anchor="ctr"/>
                </a:tc>
                <a:tc hMerge="1">
                  <a:txBody>
                    <a:bodyPr/>
                    <a:lstStyle/>
                    <a:p>
                      <a:endParaRPr lang="en-US" dirty="0"/>
                    </a:p>
                  </a:txBody>
                  <a:tcPr/>
                </a:tc>
              </a:tr>
              <a:tr h="370840">
                <a:tc>
                  <a:txBody>
                    <a:bodyPr/>
                    <a:lstStyle/>
                    <a:p>
                      <a:pPr algn="ctr"/>
                      <a:r>
                        <a:rPr lang="en-US" dirty="0" smtClean="0"/>
                        <a:t>Substrate:</a:t>
                      </a:r>
                      <a:endParaRPr lang="en-US" dirty="0"/>
                    </a:p>
                  </a:txBody>
                  <a:tcPr anchor="ctr"/>
                </a:tc>
                <a:tc>
                  <a:txBody>
                    <a:bodyPr/>
                    <a:lstStyle/>
                    <a:p>
                      <a:pPr algn="ctr"/>
                      <a:r>
                        <a:rPr lang="en-US" dirty="0" smtClean="0"/>
                        <a:t>TAG molecules, containing medium- and short-chain fatty acids; such as found in milk fat .</a:t>
                      </a:r>
                      <a:endParaRPr lang="en-US" dirty="0"/>
                    </a:p>
                  </a:txBody>
                  <a:tcPr anchor="ctr"/>
                </a:tc>
              </a:tr>
              <a:tr h="370840">
                <a:tc>
                  <a:txBody>
                    <a:bodyPr/>
                    <a:lstStyle/>
                    <a:p>
                      <a:pPr algn="ctr"/>
                      <a:r>
                        <a:rPr lang="en-US" dirty="0" smtClean="0"/>
                        <a:t>The end product:</a:t>
                      </a:r>
                      <a:endParaRPr lang="en-US" dirty="0"/>
                    </a:p>
                  </a:txBody>
                  <a:tcPr anchor="ctr"/>
                </a:tc>
                <a:tc>
                  <a:txBody>
                    <a:bodyPr/>
                    <a:lstStyle/>
                    <a:p>
                      <a:pPr algn="ctr"/>
                      <a:r>
                        <a:rPr lang="en-US" dirty="0" smtClean="0"/>
                        <a:t>2-monoacylglycerols and fatty acids</a:t>
                      </a:r>
                    </a:p>
                  </a:txBody>
                  <a:tcPr anchor="ctr"/>
                </a:tc>
              </a:tr>
              <a:tr h="370840">
                <a:tc>
                  <a:txBody>
                    <a:bodyPr/>
                    <a:lstStyle/>
                    <a:p>
                      <a:pPr algn="ctr"/>
                      <a:r>
                        <a:rPr lang="en-US" dirty="0" smtClean="0"/>
                        <a:t>Role:</a:t>
                      </a:r>
                    </a:p>
                  </a:txBody>
                  <a:tcPr anchor="ctr"/>
                </a:tc>
                <a:tc>
                  <a:txBody>
                    <a:bodyPr/>
                    <a:lstStyle/>
                    <a:p>
                      <a:pPr algn="ctr"/>
                      <a:r>
                        <a:rPr lang="en-US" dirty="0" smtClean="0"/>
                        <a:t>both lipases in lipid digestion is of little significance in adult human</a:t>
                      </a:r>
                    </a:p>
                    <a:p>
                      <a:pPr algn="ctr"/>
                      <a:r>
                        <a:rPr lang="en-US" dirty="0" smtClean="0"/>
                        <a:t>(The lipids in the stomach is not yet emulsified</a:t>
                      </a:r>
                      <a:r>
                        <a:rPr lang="en-US" dirty="0" smtClean="0">
                          <a:solidFill>
                            <a:srgbClr val="FF0000"/>
                          </a:solidFill>
                        </a:rPr>
                        <a:t>. </a:t>
                      </a:r>
                      <a:r>
                        <a:rPr lang="en-US" dirty="0" smtClean="0">
                          <a:solidFill>
                            <a:schemeClr val="tx1"/>
                          </a:solidFill>
                        </a:rPr>
                        <a:t>Emulsification occurs in duodenum</a:t>
                      </a:r>
                      <a:r>
                        <a:rPr lang="en-US" dirty="0" smtClean="0"/>
                        <a:t>)</a:t>
                      </a:r>
                    </a:p>
                  </a:txBody>
                  <a:tcPr anchor="ctr"/>
                </a:tc>
              </a:tr>
              <a:tr h="370840">
                <a:tc>
                  <a:txBody>
                    <a:bodyPr/>
                    <a:lstStyle/>
                    <a:p>
                      <a:pPr algn="ctr"/>
                      <a:r>
                        <a:rPr lang="en-US" dirty="0" smtClean="0"/>
                        <a:t>Importance:</a:t>
                      </a:r>
                      <a:endParaRPr lang="en-US" dirty="0"/>
                    </a:p>
                  </a:txBody>
                  <a:tcPr anchor="ctr"/>
                </a:tc>
                <a:tc>
                  <a:txBody>
                    <a:bodyPr/>
                    <a:lstStyle/>
                    <a:p>
                      <a:pPr algn="ctr"/>
                      <a:r>
                        <a:rPr lang="en-US" dirty="0" smtClean="0"/>
                        <a:t>They are important in </a:t>
                      </a:r>
                      <a:r>
                        <a:rPr lang="en-US" dirty="0" smtClean="0">
                          <a:solidFill>
                            <a:srgbClr val="FF0000"/>
                          </a:solidFill>
                        </a:rPr>
                        <a:t>neonates and infants </a:t>
                      </a:r>
                      <a:r>
                        <a:rPr lang="en-US" dirty="0" smtClean="0"/>
                        <a:t>for the digestion of TAG of milk</a:t>
                      </a:r>
                    </a:p>
                    <a:p>
                      <a:pPr algn="ctr"/>
                      <a:r>
                        <a:rPr lang="en-US" dirty="0" smtClean="0"/>
                        <a:t>They are also important in patients with pancreatic insufficiency where there is absence of pancreatic lipase</a:t>
                      </a:r>
                    </a:p>
                  </a:txBody>
                  <a:tcPr anchor="ctr"/>
                </a:tc>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667"/>
          <a:stretch/>
        </p:blipFill>
        <p:spPr>
          <a:xfrm>
            <a:off x="8613648" y="4738407"/>
            <a:ext cx="2221991" cy="2119594"/>
          </a:xfrm>
          <a:prstGeom prst="rect">
            <a:avLst/>
          </a:prstGeom>
        </p:spPr>
      </p:pic>
      <p:sp>
        <p:nvSpPr>
          <p:cNvPr id="4" name="TextBox 3"/>
          <p:cNvSpPr txBox="1"/>
          <p:nvPr/>
        </p:nvSpPr>
        <p:spPr>
          <a:xfrm>
            <a:off x="8787384" y="5029200"/>
            <a:ext cx="1271016" cy="400110"/>
          </a:xfrm>
          <a:prstGeom prst="rect">
            <a:avLst/>
          </a:prstGeom>
          <a:noFill/>
        </p:spPr>
        <p:txBody>
          <a:bodyPr wrap="square" rtlCol="0">
            <a:spAutoFit/>
          </a:bodyPr>
          <a:lstStyle/>
          <a:p>
            <a:pPr algn="ctr"/>
            <a:r>
              <a:rPr lang="en-US" sz="2000" dirty="0" smtClean="0">
                <a:solidFill>
                  <a:srgbClr val="00ADA8"/>
                </a:solidFill>
              </a:rPr>
              <a:t>My lipase</a:t>
            </a:r>
            <a:endParaRPr lang="en-US" sz="2000" dirty="0">
              <a:solidFill>
                <a:srgbClr val="00ADA8"/>
              </a:solidFill>
            </a:endParaRPr>
          </a:p>
        </p:txBody>
      </p:sp>
    </p:spTree>
    <p:extLst>
      <p:ext uri="{BB962C8B-B14F-4D97-AF65-F5344CB8AC3E}">
        <p14:creationId xmlns:p14="http://schemas.microsoft.com/office/powerpoint/2010/main" val="1807461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15_002.jpg"/>
          <p:cNvPicPr>
            <a:picLocks noGrp="1" noChangeAspect="1"/>
          </p:cNvPicPr>
          <p:nvPr/>
        </p:nvPicPr>
        <p:blipFill rotWithShape="1">
          <a:blip r:embed="rId2" cstate="print"/>
          <a:srcRect l="45981" t="59540" r="8146" b="16705"/>
          <a:stretch/>
        </p:blipFill>
        <p:spPr bwMode="auto">
          <a:xfrm>
            <a:off x="189995" y="762595"/>
            <a:ext cx="6675822" cy="2248619"/>
          </a:xfrm>
          <a:prstGeom prst="rect">
            <a:avLst/>
          </a:prstGeom>
          <a:noFill/>
          <a:ln w="9525">
            <a:noFill/>
            <a:miter lim="800000"/>
            <a:headEnd/>
            <a:tailEnd/>
          </a:ln>
        </p:spPr>
      </p:pic>
      <p:sp>
        <p:nvSpPr>
          <p:cNvPr id="5" name="TextBox 5"/>
          <p:cNvSpPr txBox="1">
            <a:spLocks noChangeArrowheads="1"/>
          </p:cNvSpPr>
          <p:nvPr/>
        </p:nvSpPr>
        <p:spPr bwMode="auto">
          <a:xfrm>
            <a:off x="3196965" y="1733069"/>
            <a:ext cx="1119216" cy="523220"/>
          </a:xfrm>
          <a:prstGeom prst="rect">
            <a:avLst/>
          </a:prstGeom>
          <a:solidFill>
            <a:srgbClr val="FFFF00"/>
          </a:solidFill>
          <a:ln w="9525">
            <a:noFill/>
            <a:miter lim="800000"/>
            <a:headEnd/>
            <a:tailEnd/>
          </a:ln>
        </p:spPr>
        <p:txBody>
          <a:bodyPr wrap="none">
            <a:spAutoFit/>
          </a:bodyPr>
          <a:lstStyle/>
          <a:p>
            <a:pPr algn="ctr"/>
            <a:r>
              <a:rPr lang="en-US" sz="2800" b="1" dirty="0">
                <a:solidFill>
                  <a:srgbClr val="C00000"/>
                </a:solidFill>
              </a:rPr>
              <a:t>Lipase</a:t>
            </a:r>
          </a:p>
        </p:txBody>
      </p:sp>
      <p:sp>
        <p:nvSpPr>
          <p:cNvPr id="6" name="TextBox 6"/>
          <p:cNvSpPr txBox="1">
            <a:spLocks noChangeArrowheads="1"/>
          </p:cNvSpPr>
          <p:nvPr/>
        </p:nvSpPr>
        <p:spPr bwMode="auto">
          <a:xfrm>
            <a:off x="7323151" y="1286739"/>
            <a:ext cx="3884653" cy="1200329"/>
          </a:xfrm>
          <a:prstGeom prst="rect">
            <a:avLst/>
          </a:prstGeom>
          <a:noFill/>
          <a:ln w="9525">
            <a:noFill/>
            <a:miter lim="800000"/>
            <a:headEnd/>
            <a:tailEnd/>
          </a:ln>
        </p:spPr>
        <p:txBody>
          <a:bodyPr wrap="none">
            <a:spAutoFit/>
          </a:bodyPr>
          <a:lstStyle/>
          <a:p>
            <a:pPr algn="ctr"/>
            <a:r>
              <a:rPr lang="en-US" b="1" dirty="0">
                <a:solidFill>
                  <a:srgbClr val="0000CC"/>
                </a:solidFill>
              </a:rPr>
              <a:t>Target substrate for </a:t>
            </a:r>
            <a:r>
              <a:rPr lang="en-US" b="1" dirty="0">
                <a:solidFill>
                  <a:srgbClr val="C00000"/>
                </a:solidFill>
              </a:rPr>
              <a:t>acid-stable lipases </a:t>
            </a:r>
            <a:endParaRPr lang="en-US" b="1" dirty="0" smtClean="0">
              <a:solidFill>
                <a:srgbClr val="C00000"/>
              </a:solidFill>
            </a:endParaRPr>
          </a:p>
          <a:p>
            <a:pPr algn="ctr"/>
            <a:r>
              <a:rPr lang="en-US" b="1" dirty="0" smtClean="0">
                <a:solidFill>
                  <a:srgbClr val="0000CC"/>
                </a:solidFill>
              </a:rPr>
              <a:t>is </a:t>
            </a:r>
            <a:r>
              <a:rPr lang="en-US" b="1" dirty="0">
                <a:solidFill>
                  <a:srgbClr val="0000CC"/>
                </a:solidFill>
              </a:rPr>
              <a:t>TAG containing: </a:t>
            </a:r>
            <a:endParaRPr lang="en-US" b="1" dirty="0"/>
          </a:p>
          <a:p>
            <a:pPr algn="ctr"/>
            <a:r>
              <a:rPr lang="en-US" b="1" dirty="0"/>
              <a:t>R1 – C – O and R3 – C – O  as </a:t>
            </a:r>
            <a:endParaRPr lang="en-US" b="1" dirty="0" smtClean="0"/>
          </a:p>
          <a:p>
            <a:pPr algn="ctr"/>
            <a:r>
              <a:rPr lang="en-US" b="1" dirty="0" smtClean="0">
                <a:solidFill>
                  <a:srgbClr val="C00000"/>
                </a:solidFill>
              </a:rPr>
              <a:t>short- </a:t>
            </a:r>
            <a:r>
              <a:rPr lang="en-US" b="1" dirty="0">
                <a:solidFill>
                  <a:srgbClr val="C00000"/>
                </a:solidFill>
              </a:rPr>
              <a:t>or medium-chain fatty acids </a:t>
            </a:r>
          </a:p>
        </p:txBody>
      </p:sp>
      <p:sp>
        <p:nvSpPr>
          <p:cNvPr id="7" name="Rectangle 6"/>
          <p:cNvSpPr/>
          <p:nvPr/>
        </p:nvSpPr>
        <p:spPr>
          <a:xfrm>
            <a:off x="409905" y="3058511"/>
            <a:ext cx="10553752" cy="3644041"/>
          </a:xfrm>
          <a:prstGeom prst="rect">
            <a:avLst/>
          </a:prstGeom>
          <a:noFill/>
          <a:ln w="28575">
            <a:solidFill>
              <a:srgbClr val="CFE8E7"/>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2060"/>
                </a:solidFill>
              </a:rPr>
              <a:t>Explanation</a:t>
            </a:r>
            <a:endParaRPr lang="en-US" dirty="0">
              <a:solidFill>
                <a:srgbClr val="002060"/>
              </a:solidFill>
            </a:endParaRPr>
          </a:p>
          <a:p>
            <a:pPr algn="ctr"/>
            <a:r>
              <a:rPr lang="en-US" dirty="0">
                <a:solidFill>
                  <a:srgbClr val="00B050"/>
                </a:solidFill>
              </a:rPr>
              <a:t>Glycerol group (backbone) &amp; 3 R groups  which are fatty acids</a:t>
            </a:r>
          </a:p>
          <a:p>
            <a:pPr marL="285750" indent="-285750" algn="ctr">
              <a:buFont typeface="Arial" charset="0"/>
              <a:buChar char="•"/>
            </a:pPr>
            <a:r>
              <a:rPr lang="en-US" dirty="0">
                <a:solidFill>
                  <a:srgbClr val="00B050"/>
                </a:solidFill>
              </a:rPr>
              <a:t>Fat →hydrophobic </a:t>
            </a:r>
          </a:p>
          <a:p>
            <a:pPr marL="285750" indent="-285750" algn="ctr">
              <a:buFont typeface="Arial" charset="0"/>
              <a:buChar char="•"/>
            </a:pPr>
            <a:r>
              <a:rPr lang="en-US" dirty="0">
                <a:solidFill>
                  <a:srgbClr val="00B050"/>
                </a:solidFill>
              </a:rPr>
              <a:t>Enzymes → hydrophilic (in watery environment)</a:t>
            </a:r>
          </a:p>
          <a:p>
            <a:pPr marL="285750" indent="-285750" algn="ctr">
              <a:buFont typeface="Arial" charset="0"/>
              <a:buChar char="•"/>
            </a:pPr>
            <a:r>
              <a:rPr lang="en-US" dirty="0">
                <a:solidFill>
                  <a:srgbClr val="00B050"/>
                </a:solidFill>
              </a:rPr>
              <a:t>The water has to interact with lipids and we call it lipid-water interphase </a:t>
            </a:r>
          </a:p>
          <a:p>
            <a:pPr marL="285750" indent="-285750" algn="ctr">
              <a:buFont typeface="Arial" charset="0"/>
              <a:buChar char="•"/>
            </a:pPr>
            <a:r>
              <a:rPr lang="en-US" dirty="0">
                <a:solidFill>
                  <a:srgbClr val="00B050"/>
                </a:solidFill>
              </a:rPr>
              <a:t>If we don’t modify lipids we will have lipids bolus  and Only lipid which present on the surface will interact with enzymes so we need to emulsify the fat and this is will increase the surface area </a:t>
            </a:r>
          </a:p>
          <a:p>
            <a:pPr marL="285750" indent="-285750" algn="ctr">
              <a:buFont typeface="Arial" charset="0"/>
              <a:buChar char="•"/>
            </a:pPr>
            <a:r>
              <a:rPr lang="en-US" dirty="0">
                <a:solidFill>
                  <a:srgbClr val="00B050"/>
                </a:solidFill>
              </a:rPr>
              <a:t>It will be cleaved into 2 fatty acids, and the glycerol group will be attached to the third fatty acid group forming ONE molecule of 2-Monoacylglycerol (2 refers to the location of the bond and doesn’t mean 2 molecules </a:t>
            </a:r>
            <a:r>
              <a:rPr lang="en-US" dirty="0" smtClean="0">
                <a:solidFill>
                  <a:srgbClr val="00B050"/>
                </a:solidFill>
              </a:rPr>
              <a:t>)</a:t>
            </a:r>
          </a:p>
          <a:p>
            <a:pPr marL="285750" indent="-285750" algn="ctr">
              <a:buFont typeface="Arial" charset="0"/>
              <a:buChar char="•"/>
            </a:pPr>
            <a:r>
              <a:rPr lang="en-US" b="1" dirty="0">
                <a:solidFill>
                  <a:srgbClr val="00B050"/>
                </a:solidFill>
              </a:rPr>
              <a:t>*What kind of lipids are present in the stomach ? </a:t>
            </a:r>
            <a:r>
              <a:rPr lang="en-US" dirty="0">
                <a:solidFill>
                  <a:srgbClr val="00B050"/>
                </a:solidFill>
              </a:rPr>
              <a:t>Cholesteryl aster, phospholipids, TAG , some short and medium chain fatty acid which haven’t been reduced by the action of lingual and gastric lipases and 2-monoacylglycrol  </a:t>
            </a:r>
          </a:p>
        </p:txBody>
      </p:sp>
      <p:sp>
        <p:nvSpPr>
          <p:cNvPr id="8" name="Rectangle 7"/>
          <p:cNvSpPr/>
          <p:nvPr/>
        </p:nvSpPr>
        <p:spPr>
          <a:xfrm>
            <a:off x="189995" y="30041"/>
            <a:ext cx="5743880"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2-Lingual and gastric lipases</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32036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6681637"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Digestion of lipids in the stomach</a:t>
            </a:r>
            <a:endParaRPr lang="en-US" sz="3200" dirty="0">
              <a:solidFill>
                <a:srgbClr val="4C8180"/>
              </a:solidFill>
              <a:latin typeface="Century Gothic" charset="0"/>
              <a:ea typeface="Century Gothic" charset="0"/>
              <a:cs typeface="Century Gothic"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4047412"/>
              </p:ext>
            </p:extLst>
          </p:nvPr>
        </p:nvGraphicFramePr>
        <p:xfrm>
          <a:off x="476024" y="2120542"/>
          <a:ext cx="7606642" cy="2104648"/>
        </p:xfrm>
        <a:graphic>
          <a:graphicData uri="http://schemas.openxmlformats.org/drawingml/2006/table">
            <a:tbl>
              <a:tblPr firstRow="1" bandRow="1">
                <a:tableStyleId>{5940675A-B579-460E-94D1-54222C63F5DA}</a:tableStyleId>
              </a:tblPr>
              <a:tblGrid>
                <a:gridCol w="3204261"/>
                <a:gridCol w="4402381"/>
              </a:tblGrid>
              <a:tr h="312558">
                <a:tc gridSpan="2">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600" b="1" u="none" spc="-5" dirty="0" smtClean="0">
                          <a:solidFill>
                            <a:srgbClr val="365F91"/>
                          </a:solidFill>
                          <a:uFill>
                            <a:solidFill>
                              <a:srgbClr val="365F91"/>
                            </a:solidFill>
                          </a:uFill>
                          <a:latin typeface="Cambria"/>
                          <a:cs typeface="Cambria"/>
                        </a:rPr>
                        <a:t>Digestion of Lipids in Stomach</a:t>
                      </a:r>
                    </a:p>
                  </a:txBody>
                  <a:tcPr/>
                </a:tc>
                <a:tc hMerge="1">
                  <a:txBody>
                    <a:bodyPr/>
                    <a:lstStyle/>
                    <a:p>
                      <a:endParaRPr lang="en-US"/>
                    </a:p>
                  </a:txBody>
                  <a:tcPr/>
                </a:tc>
              </a:tr>
              <a:tr h="340972">
                <a:tc>
                  <a:txBody>
                    <a:bodyPr/>
                    <a:lstStyle/>
                    <a:p>
                      <a:pPr algn="ctr"/>
                      <a:r>
                        <a:rPr lang="en-US" sz="1800" dirty="0" smtClean="0">
                          <a:ea typeface="ＭＳ Ｐゴシック" charset="-128"/>
                        </a:rPr>
                        <a:t>In adults</a:t>
                      </a:r>
                      <a:endParaRPr lang="en-US" sz="1800" dirty="0"/>
                    </a:p>
                  </a:txBody>
                  <a:tcPr/>
                </a:tc>
                <a:tc>
                  <a:txBody>
                    <a:bodyPr/>
                    <a:lstStyle/>
                    <a:p>
                      <a:pPr algn="ctr"/>
                      <a:r>
                        <a:rPr lang="en-US" sz="1800" dirty="0" smtClean="0">
                          <a:ea typeface="ＭＳ Ｐゴシック" charset="-128"/>
                        </a:rPr>
                        <a:t>In neonates and infants</a:t>
                      </a:r>
                      <a:endParaRPr lang="en-US" sz="1800" dirty="0"/>
                    </a:p>
                  </a:txBody>
                  <a:tcPr/>
                </a:tc>
              </a:tr>
              <a:tr h="1403608">
                <a:tc>
                  <a:txBody>
                    <a:bodyPr/>
                    <a:lstStyle/>
                    <a:p>
                      <a:pPr marL="0" indent="0" algn="ctr">
                        <a:buFont typeface="Wingdings" panose="05000000000000000000" pitchFamily="2" charset="2"/>
                        <a:buNone/>
                      </a:pPr>
                      <a:r>
                        <a:rPr lang="en-US" sz="1800" dirty="0" smtClean="0">
                          <a:ea typeface="ＭＳ Ｐゴシック" charset="-128"/>
                        </a:rPr>
                        <a:t>no significant effects because of lack of emulsification that occurs in </a:t>
                      </a:r>
                      <a:r>
                        <a:rPr lang="en-US" sz="1800" dirty="0" smtClean="0">
                          <a:solidFill>
                            <a:srgbClr val="FF0000"/>
                          </a:solidFill>
                          <a:ea typeface="ＭＳ Ｐゴシック" charset="-128"/>
                        </a:rPr>
                        <a:t>duodenum</a:t>
                      </a:r>
                      <a:r>
                        <a:rPr lang="en-US" sz="1800" dirty="0" smtClean="0">
                          <a:ea typeface="ＭＳ Ｐゴシック" charset="-128"/>
                        </a:rPr>
                        <a:t>.</a:t>
                      </a:r>
                    </a:p>
                  </a:txBody>
                  <a:tcPr/>
                </a:tc>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800" dirty="0" smtClean="0">
                          <a:ea typeface="ＭＳ Ｐゴシック" charset="-128"/>
                        </a:rPr>
                        <a:t>digestion of milk TAG and production of short and medium-chain fatty acids.</a:t>
                      </a:r>
                    </a:p>
                    <a:p>
                      <a:pPr marL="0" marR="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Only the lipids that is present on  the surface are interacted by enzymes.</a:t>
                      </a:r>
                    </a:p>
                  </a:txBody>
                  <a:tcPr/>
                </a:tc>
              </a:tr>
            </a:tbl>
          </a:graphicData>
        </a:graphic>
      </p:graphicFrame>
      <p:pic>
        <p:nvPicPr>
          <p:cNvPr id="10" name="Content Placeholder 4" descr="15_002.jpg"/>
          <p:cNvPicPr>
            <a:picLocks noChangeAspect="1"/>
          </p:cNvPicPr>
          <p:nvPr/>
        </p:nvPicPr>
        <p:blipFill rotWithShape="1">
          <a:blip r:embed="rId2" cstate="print"/>
          <a:srcRect l="12671" t="5701" r="58038" b="60887"/>
          <a:stretch/>
        </p:blipFill>
        <p:spPr>
          <a:xfrm>
            <a:off x="8655610" y="1749642"/>
            <a:ext cx="2174093" cy="2173796"/>
          </a:xfrm>
          <a:prstGeom prst="rect">
            <a:avLst/>
          </a:prstGeom>
        </p:spPr>
      </p:pic>
      <p:sp>
        <p:nvSpPr>
          <p:cNvPr id="11" name="Rectangle 10"/>
          <p:cNvSpPr/>
          <p:nvPr/>
        </p:nvSpPr>
        <p:spPr>
          <a:xfrm>
            <a:off x="8688225" y="4072948"/>
            <a:ext cx="2141478" cy="1093156"/>
          </a:xfrm>
          <a:prstGeom prst="rect">
            <a:avLst/>
          </a:prstGeom>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B050"/>
                </a:solidFill>
              </a:rPr>
              <a:t>CE: Cholesteryl ester.</a:t>
            </a:r>
            <a:endParaRPr lang="en-US" dirty="0">
              <a:solidFill>
                <a:srgbClr val="00B050"/>
              </a:solidFill>
            </a:endParaRPr>
          </a:p>
          <a:p>
            <a:pPr algn="ctr"/>
            <a:r>
              <a:rPr lang="en-US" dirty="0" smtClean="0">
                <a:solidFill>
                  <a:srgbClr val="00B050"/>
                </a:solidFill>
              </a:rPr>
              <a:t>PL: Phospholipids </a:t>
            </a:r>
          </a:p>
          <a:p>
            <a:pPr algn="ctr"/>
            <a:r>
              <a:rPr lang="en-US" dirty="0" smtClean="0">
                <a:solidFill>
                  <a:srgbClr val="00B050"/>
                </a:solidFill>
              </a:rPr>
              <a:t>TG: Triacylglycerol.</a:t>
            </a:r>
          </a:p>
        </p:txBody>
      </p:sp>
    </p:spTree>
    <p:extLst>
      <p:ext uri="{BB962C8B-B14F-4D97-AF65-F5344CB8AC3E}">
        <p14:creationId xmlns:p14="http://schemas.microsoft.com/office/powerpoint/2010/main" val="2947351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3109542"/>
              </p:ext>
            </p:extLst>
          </p:nvPr>
        </p:nvGraphicFramePr>
        <p:xfrm>
          <a:off x="511594" y="810167"/>
          <a:ext cx="11186418" cy="3610484"/>
        </p:xfrm>
        <a:graphic>
          <a:graphicData uri="http://schemas.openxmlformats.org/drawingml/2006/table">
            <a:tbl>
              <a:tblPr firstRow="1" bandRow="1">
                <a:tableStyleId>{5940675A-B579-460E-94D1-54222C63F5DA}</a:tableStyleId>
              </a:tblPr>
              <a:tblGrid>
                <a:gridCol w="2152778"/>
                <a:gridCol w="9033640"/>
              </a:tblGrid>
              <a:tr h="327821">
                <a:tc gridSpan="2">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spc="-5" dirty="0" smtClean="0">
                          <a:solidFill>
                            <a:srgbClr val="365F91"/>
                          </a:solidFill>
                          <a:uFill>
                            <a:solidFill>
                              <a:srgbClr val="365F91"/>
                            </a:solidFill>
                          </a:uFill>
                          <a:latin typeface="Cambria"/>
                          <a:cs typeface="Cambria"/>
                        </a:rPr>
                        <a:t>1-Pepsin</a:t>
                      </a:r>
                    </a:p>
                  </a:txBody>
                  <a:tcPr/>
                </a:tc>
                <a:tc hMerge="1">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endParaRPr lang="en-US" sz="1800" dirty="0" smtClean="0">
                        <a:solidFill>
                          <a:srgbClr val="00B050"/>
                        </a:solidFill>
                      </a:endParaRPr>
                    </a:p>
                  </a:txBody>
                  <a:tcPr/>
                </a:tc>
              </a:tr>
              <a:tr h="1047011">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Secreted by:</a:t>
                      </a:r>
                      <a:endParaRPr lang="en-US" sz="1800" dirty="0"/>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chief cells of stomach </a:t>
                      </a:r>
                      <a:r>
                        <a:rPr lang="en-US" sz="1800" dirty="0" smtClean="0"/>
                        <a:t>as inactive </a:t>
                      </a:r>
                      <a:r>
                        <a:rPr lang="en-US" sz="1800" dirty="0" smtClean="0">
                          <a:solidFill>
                            <a:srgbClr val="FF0000"/>
                          </a:solidFill>
                        </a:rPr>
                        <a:t>proenzyme </a:t>
                      </a:r>
                      <a:r>
                        <a:rPr lang="en-US" sz="1800" dirty="0" smtClean="0">
                          <a:solidFill>
                            <a:srgbClr val="00B050"/>
                          </a:solidFill>
                        </a:rPr>
                        <a:t>(enzymogen which is inactive</a:t>
                      </a:r>
                      <a:r>
                        <a:rPr lang="en-US" sz="1800" baseline="0" dirty="0" smtClean="0">
                          <a:solidFill>
                            <a:srgbClr val="00B050"/>
                          </a:solidFill>
                        </a:rPr>
                        <a:t> enzyme that require  modification) </a:t>
                      </a:r>
                      <a:r>
                        <a:rPr lang="en-US" sz="1800" dirty="0" smtClean="0">
                          <a:solidFill>
                            <a:srgbClr val="FF0000"/>
                          </a:solidFill>
                        </a:rPr>
                        <a:t>, pepsinogen </a:t>
                      </a:r>
                    </a:p>
                  </a:txBody>
                  <a:tcPr anchor="ctr"/>
                </a:tc>
              </a:tr>
              <a:tr h="1466193">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Activated</a:t>
                      </a:r>
                      <a:r>
                        <a:rPr lang="en-US" sz="1800" baseline="0" dirty="0" smtClean="0"/>
                        <a:t> by:</a:t>
                      </a:r>
                      <a:endParaRPr lang="en-US" sz="1800" dirty="0"/>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1-</a:t>
                      </a:r>
                      <a:r>
                        <a:rPr lang="en-US" sz="1800" baseline="0" dirty="0" smtClean="0">
                          <a:solidFill>
                            <a:srgbClr val="FF0000"/>
                          </a:solidFill>
                        </a:rPr>
                        <a:t> </a:t>
                      </a:r>
                      <a:r>
                        <a:rPr lang="en-US" sz="1800" dirty="0" smtClean="0">
                          <a:solidFill>
                            <a:srgbClr val="FF0000"/>
                          </a:solidFill>
                        </a:rPr>
                        <a:t>HCl </a:t>
                      </a:r>
                      <a:r>
                        <a:rPr lang="en-US" sz="1800" dirty="0" smtClean="0">
                          <a:solidFill>
                            <a:srgbClr val="00B050"/>
                          </a:solidFill>
                        </a:rPr>
                        <a:t>present in stomach </a:t>
                      </a:r>
                    </a:p>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2-</a:t>
                      </a:r>
                      <a:r>
                        <a:rPr lang="en-US" sz="1800" b="0" dirty="0" smtClean="0">
                          <a:solidFill>
                            <a:srgbClr val="FF0000"/>
                          </a:solidFill>
                        </a:rPr>
                        <a:t> auto-catalytically </a:t>
                      </a:r>
                      <a:r>
                        <a:rPr lang="en-US" sz="1800" dirty="0" smtClean="0">
                          <a:solidFill>
                            <a:srgbClr val="00B050"/>
                          </a:solidFill>
                        </a:rPr>
                        <a:t>(the enzyme is catalyzing it’s own molecule from the same</a:t>
                      </a:r>
                      <a:r>
                        <a:rPr lang="en-US" sz="1800" baseline="0" dirty="0" smtClean="0">
                          <a:solidFill>
                            <a:srgbClr val="00B050"/>
                          </a:solidFill>
                        </a:rPr>
                        <a:t> type and make it active) </a:t>
                      </a:r>
                      <a:r>
                        <a:rPr lang="en-US" sz="1800" dirty="0" smtClean="0">
                          <a:solidFill>
                            <a:srgbClr val="FF0000"/>
                          </a:solidFill>
                        </a:rPr>
                        <a:t> </a:t>
                      </a:r>
                      <a:r>
                        <a:rPr lang="en-US" sz="1800" dirty="0" smtClean="0"/>
                        <a:t>by </a:t>
                      </a:r>
                      <a:r>
                        <a:rPr lang="en-US" sz="1800" b="1" dirty="0" smtClean="0">
                          <a:solidFill>
                            <a:srgbClr val="FF0000"/>
                          </a:solidFill>
                        </a:rPr>
                        <a:t>pepsin.</a:t>
                      </a:r>
                      <a:r>
                        <a:rPr lang="en-US" sz="1800" dirty="0" smtClean="0"/>
                        <a:t> </a:t>
                      </a:r>
                    </a:p>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Acid-stable,</a:t>
                      </a:r>
                      <a:r>
                        <a:rPr lang="en-US" sz="1800" baseline="0" dirty="0" smtClean="0"/>
                        <a:t> </a:t>
                      </a:r>
                      <a:r>
                        <a:rPr lang="en-US" sz="1800" dirty="0" smtClean="0"/>
                        <a:t>endopeptidase </a:t>
                      </a:r>
                      <a:r>
                        <a:rPr lang="en-US" sz="1800" dirty="0" smtClean="0">
                          <a:solidFill>
                            <a:srgbClr val="00B050"/>
                          </a:solidFill>
                        </a:rPr>
                        <a:t>(it is cleaving</a:t>
                      </a:r>
                      <a:r>
                        <a:rPr lang="en-US" sz="1800" baseline="0" dirty="0" smtClean="0">
                          <a:solidFill>
                            <a:srgbClr val="00B050"/>
                          </a:solidFill>
                        </a:rPr>
                        <a:t> in the middle of the chain)</a:t>
                      </a:r>
                      <a:endParaRPr lang="en-US" sz="1800" dirty="0" smtClean="0">
                        <a:solidFill>
                          <a:srgbClr val="00B050"/>
                        </a:solidFill>
                      </a:endParaRPr>
                    </a:p>
                  </a:txBody>
                  <a:tcPr anchor="ctr"/>
                </a:tc>
              </a:tr>
              <a:tr h="327821">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Substrate:</a:t>
                      </a:r>
                      <a:endParaRPr lang="en-US" sz="1800" dirty="0"/>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 denatured </a:t>
                      </a:r>
                      <a:r>
                        <a:rPr lang="en-US" sz="1800" dirty="0" smtClean="0"/>
                        <a:t>dietary proteins </a:t>
                      </a:r>
                      <a:r>
                        <a:rPr lang="en-US" sz="1800" b="1" dirty="0" smtClean="0">
                          <a:solidFill>
                            <a:srgbClr val="FF0000"/>
                          </a:solidFill>
                        </a:rPr>
                        <a:t>(by HCl) </a:t>
                      </a:r>
                    </a:p>
                  </a:txBody>
                  <a:tcPr anchor="ctr"/>
                </a:tc>
              </a:tr>
              <a:tr h="327821">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End</a:t>
                      </a:r>
                      <a:r>
                        <a:rPr lang="en-US" sz="1800" baseline="0" dirty="0" smtClean="0"/>
                        <a:t> product:</a:t>
                      </a:r>
                      <a:endParaRPr lang="en-US" sz="1800" dirty="0"/>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Smaller polypeptides </a:t>
                      </a:r>
                      <a:r>
                        <a:rPr lang="en-US" sz="1800" dirty="0" smtClean="0">
                          <a:solidFill>
                            <a:srgbClr val="00B050"/>
                          </a:solidFill>
                        </a:rPr>
                        <a:t>or oligopeptides </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02903487"/>
              </p:ext>
            </p:extLst>
          </p:nvPr>
        </p:nvGraphicFramePr>
        <p:xfrm>
          <a:off x="511594" y="4420651"/>
          <a:ext cx="11186418" cy="2392680"/>
        </p:xfrm>
        <a:graphic>
          <a:graphicData uri="http://schemas.openxmlformats.org/drawingml/2006/table">
            <a:tbl>
              <a:tblPr firstRow="1" bandRow="1">
                <a:tableStyleId>{5940675A-B579-460E-94D1-54222C63F5DA}</a:tableStyleId>
              </a:tblPr>
              <a:tblGrid>
                <a:gridCol w="2162636"/>
                <a:gridCol w="9023782"/>
              </a:tblGrid>
              <a:tr h="370840">
                <a:tc gridSpan="2">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spc="-5" dirty="0" smtClean="0">
                          <a:solidFill>
                            <a:srgbClr val="365F91"/>
                          </a:solidFill>
                          <a:uFill>
                            <a:solidFill>
                              <a:srgbClr val="365F91"/>
                            </a:solidFill>
                          </a:uFill>
                          <a:latin typeface="Cambria"/>
                          <a:cs typeface="Cambria"/>
                        </a:rPr>
                        <a:t>2-Rennin</a:t>
                      </a:r>
                    </a:p>
                  </a:txBody>
                  <a:tcPr/>
                </a:tc>
                <a:tc hMerge="1">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txBody>
                  <a:tcP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Secreted by:</a:t>
                      </a:r>
                      <a:endParaRPr lang="en-US" sz="1800" dirty="0"/>
                    </a:p>
                  </a:txBody>
                  <a:tcPr anchor="ct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Chief </a:t>
                      </a:r>
                      <a:r>
                        <a:rPr lang="en-US" sz="1800" dirty="0" smtClean="0">
                          <a:solidFill>
                            <a:srgbClr val="FF0000"/>
                          </a:solidFill>
                        </a:rPr>
                        <a:t>cells of stomach </a:t>
                      </a:r>
                      <a:r>
                        <a:rPr lang="en-US" sz="1800" dirty="0" smtClean="0"/>
                        <a:t>in </a:t>
                      </a:r>
                      <a:r>
                        <a:rPr lang="en-US" sz="1800" b="1" dirty="0" smtClean="0">
                          <a:solidFill>
                            <a:srgbClr val="FF0000"/>
                          </a:solidFill>
                        </a:rPr>
                        <a:t>neonates and infants </a:t>
                      </a:r>
                      <a:r>
                        <a:rPr lang="en-US" sz="1800" b="1" dirty="0" smtClean="0">
                          <a:solidFill>
                            <a:srgbClr val="00B050"/>
                          </a:solidFill>
                        </a:rPr>
                        <a:t>ONLY</a:t>
                      </a:r>
                    </a:p>
                  </a:txBody>
                  <a:tcP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Substrate:</a:t>
                      </a:r>
                      <a:endParaRPr lang="en-US" sz="1800" dirty="0"/>
                    </a:p>
                  </a:txBody>
                  <a:tcPr anchor="ct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Casein of milk </a:t>
                      </a:r>
                      <a:r>
                        <a:rPr lang="en-US" sz="1800" dirty="0" smtClean="0"/>
                        <a:t>(in the presence of calcium) </a:t>
                      </a:r>
                    </a:p>
                  </a:txBody>
                  <a:tcP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t>End product:</a:t>
                      </a:r>
                      <a:endParaRPr lang="en-US" sz="1800" dirty="0"/>
                    </a:p>
                  </a:txBody>
                  <a:tcPr anchor="ct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800" dirty="0" smtClean="0"/>
                        <a:t> </a:t>
                      </a:r>
                      <a:r>
                        <a:rPr lang="en-US" sz="1800" dirty="0" smtClean="0">
                          <a:solidFill>
                            <a:srgbClr val="FF0000"/>
                          </a:solidFill>
                        </a:rPr>
                        <a:t>Paracasein</a:t>
                      </a:r>
                      <a:r>
                        <a:rPr lang="en-US" sz="1800" dirty="0" smtClean="0"/>
                        <a:t> with the formation of </a:t>
                      </a:r>
                      <a:r>
                        <a:rPr lang="en-US" sz="1800" b="1" dirty="0" smtClean="0"/>
                        <a:t>milk clot </a:t>
                      </a:r>
                      <a:r>
                        <a:rPr lang="en-US" sz="1800" b="0" dirty="0" smtClean="0">
                          <a:solidFill>
                            <a:srgbClr val="00B050"/>
                          </a:solidFill>
                        </a:rPr>
                        <a:t>if</a:t>
                      </a:r>
                      <a:r>
                        <a:rPr lang="en-US" sz="1800" b="0" baseline="0" dirty="0" smtClean="0">
                          <a:solidFill>
                            <a:srgbClr val="00B050"/>
                          </a:solidFill>
                        </a:rPr>
                        <a:t> the infant throw up the milk after a while you can notice it is la clot because of rennin </a:t>
                      </a:r>
                      <a:endParaRPr lang="en-US" sz="1800" b="0" dirty="0" smtClean="0">
                        <a:solidFill>
                          <a:srgbClr val="00B050"/>
                        </a:solidFill>
                      </a:endParaRPr>
                    </a:p>
                  </a:txBody>
                  <a:tcPr/>
                </a:tc>
              </a:tr>
              <a:tr h="370840">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0" dirty="0" smtClean="0"/>
                        <a:t>Effect:</a:t>
                      </a:r>
                      <a:endParaRPr lang="en-US" sz="1800" b="0" dirty="0"/>
                    </a:p>
                  </a:txBody>
                  <a:tcPr anchor="ct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800" b="0" dirty="0" smtClean="0"/>
                        <a:t>It prevents rapid passage of milk from stomach, allowing more time for action of pepsin on milk proteins</a:t>
                      </a:r>
                      <a:endParaRPr lang="en-US" sz="1800" b="0" dirty="0" smtClean="0">
                        <a:solidFill>
                          <a:srgbClr val="FF0000"/>
                        </a:solidFill>
                      </a:endParaRPr>
                    </a:p>
                  </a:txBody>
                  <a:tcPr/>
                </a:tc>
              </a:tr>
            </a:tbl>
          </a:graphicData>
        </a:graphic>
      </p:graphicFrame>
      <p:sp>
        <p:nvSpPr>
          <p:cNvPr id="4" name="Rectangle 3"/>
          <p:cNvSpPr/>
          <p:nvPr/>
        </p:nvSpPr>
        <p:spPr>
          <a:xfrm>
            <a:off x="338251" y="98179"/>
            <a:ext cx="6681637"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Digestion of lipids in the stomach</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65775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6681637"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Digestion of lipids in the stomach</a:t>
            </a:r>
            <a:endParaRPr lang="en-US" sz="3200" dirty="0">
              <a:solidFill>
                <a:srgbClr val="4C8180"/>
              </a:solidFill>
              <a:latin typeface="Century Gothic" charset="0"/>
              <a:ea typeface="Century Gothic" charset="0"/>
              <a:cs typeface="Century Gothic" charset="0"/>
            </a:endParaRPr>
          </a:p>
        </p:txBody>
      </p:sp>
      <p:sp>
        <p:nvSpPr>
          <p:cNvPr id="4" name="Rectangle 3"/>
          <p:cNvSpPr/>
          <p:nvPr/>
        </p:nvSpPr>
        <p:spPr>
          <a:xfrm>
            <a:off x="48252" y="813613"/>
            <a:ext cx="6711340" cy="430887"/>
          </a:xfrm>
          <a:prstGeom prst="rect">
            <a:avLst/>
          </a:prstGeom>
        </p:spPr>
        <p:txBody>
          <a:bodyPr wrap="square">
            <a:spAutoFit/>
          </a:bodyPr>
          <a:lstStyle/>
          <a:p>
            <a:pPr algn="ctr"/>
            <a:r>
              <a:rPr lang="en-US" sz="2200" b="1" spc="-5" dirty="0">
                <a:solidFill>
                  <a:srgbClr val="365F91"/>
                </a:solidFill>
                <a:uFill>
                  <a:solidFill>
                    <a:srgbClr val="365F91"/>
                  </a:solidFill>
                </a:uFill>
                <a:latin typeface="Cambria"/>
                <a:cs typeface="Cambria"/>
              </a:rPr>
              <a:t>Digestion of Dietary Proteins in Stomach:</a:t>
            </a:r>
          </a:p>
        </p:txBody>
      </p:sp>
      <p:graphicFrame>
        <p:nvGraphicFramePr>
          <p:cNvPr id="5" name="Table 4"/>
          <p:cNvGraphicFramePr>
            <a:graphicFrameLocks noGrp="1"/>
          </p:cNvGraphicFramePr>
          <p:nvPr>
            <p:extLst>
              <p:ext uri="{D42A27DB-BD31-4B8C-83A1-F6EECF244321}">
                <p14:modId xmlns:p14="http://schemas.microsoft.com/office/powerpoint/2010/main" val="2331979016"/>
              </p:ext>
            </p:extLst>
          </p:nvPr>
        </p:nvGraphicFramePr>
        <p:xfrm>
          <a:off x="718915" y="1301088"/>
          <a:ext cx="6832768" cy="1870456"/>
        </p:xfrm>
        <a:graphic>
          <a:graphicData uri="http://schemas.openxmlformats.org/drawingml/2006/table">
            <a:tbl>
              <a:tblPr firstRow="1" bandRow="1">
                <a:tableStyleId>{5940675A-B579-460E-94D1-54222C63F5DA}</a:tableStyleId>
              </a:tblPr>
              <a:tblGrid>
                <a:gridCol w="2008418"/>
                <a:gridCol w="4824350"/>
              </a:tblGrid>
              <a:tr h="370840">
                <a:tc>
                  <a:txBody>
                    <a:bodyPr/>
                    <a:lstStyle/>
                    <a:p>
                      <a:pPr algn="ctr"/>
                      <a:r>
                        <a:rPr lang="en-US" altLang="en-US" sz="1800" dirty="0" smtClean="0">
                          <a:solidFill>
                            <a:schemeClr val="tx1"/>
                          </a:solidFill>
                        </a:rPr>
                        <a:t>HCL </a:t>
                      </a:r>
                      <a:endParaRPr lang="en-US" sz="1800" dirty="0"/>
                    </a:p>
                  </a:txBody>
                  <a:tcPr anchor="ctr"/>
                </a:tc>
                <a:tc>
                  <a:txBody>
                    <a:bodyPr/>
                    <a:lstStyle/>
                    <a:p>
                      <a:pPr algn="ctr">
                        <a:lnSpc>
                          <a:spcPct val="90000"/>
                        </a:lnSpc>
                        <a:buClr>
                          <a:srgbClr val="618E87"/>
                        </a:buClr>
                      </a:pPr>
                      <a:r>
                        <a:rPr lang="en-US" altLang="en-US" sz="1800" dirty="0" smtClean="0">
                          <a:solidFill>
                            <a:schemeClr val="tx1"/>
                          </a:solidFill>
                        </a:rPr>
                        <a:t>Denatures proteins Activate Pepsin </a:t>
                      </a:r>
                      <a:r>
                        <a:rPr lang="en-US" altLang="en-US" sz="1800" dirty="0" smtClean="0">
                          <a:solidFill>
                            <a:srgbClr val="00B050"/>
                          </a:solidFill>
                        </a:rPr>
                        <a:t>from pepsinogen</a:t>
                      </a:r>
                    </a:p>
                  </a:txBody>
                  <a:tcPr/>
                </a:tc>
              </a:tr>
              <a:tr h="370840">
                <a:tc>
                  <a:txBody>
                    <a:bodyPr/>
                    <a:lstStyle/>
                    <a:p>
                      <a:pPr algn="ctr"/>
                      <a:r>
                        <a:rPr lang="en-US" altLang="en-US" sz="1800" dirty="0" smtClean="0">
                          <a:solidFill>
                            <a:schemeClr val="tx1"/>
                          </a:solidFill>
                        </a:rPr>
                        <a:t>Pepsin </a:t>
                      </a:r>
                      <a:endParaRPr lang="en-US" sz="1800" dirty="0"/>
                    </a:p>
                  </a:txBody>
                  <a:tcPr anchor="ctr"/>
                </a:tc>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Cleaves proteins into polypeptides</a:t>
                      </a:r>
                    </a:p>
                  </a:txBody>
                  <a:tcPr/>
                </a:tc>
              </a:tr>
              <a:tr h="370840">
                <a:tc>
                  <a:txBody>
                    <a:bodyPr/>
                    <a:lstStyle/>
                    <a:p>
                      <a:pPr algn="ctr"/>
                      <a:r>
                        <a:rPr lang="en-US" altLang="en-US" sz="1800" dirty="0" smtClean="0">
                          <a:solidFill>
                            <a:schemeClr val="tx1"/>
                          </a:solidFill>
                        </a:rPr>
                        <a:t>Rennin </a:t>
                      </a:r>
                      <a:endParaRPr lang="en-US" sz="1800" dirty="0"/>
                    </a:p>
                  </a:txBody>
                  <a:tcPr anchor="ctr"/>
                </a:tc>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altLang="en-US" sz="1800" dirty="0" smtClean="0">
                          <a:solidFill>
                            <a:schemeClr val="tx1"/>
                          </a:solidFill>
                        </a:rPr>
                        <a:t>Formation of milk clot </a:t>
                      </a:r>
                      <a:r>
                        <a:rPr lang="en-US" altLang="en-US" sz="1800" dirty="0" smtClean="0">
                          <a:solidFill>
                            <a:srgbClr val="00B050"/>
                          </a:solidFill>
                        </a:rPr>
                        <a:t>and increases the stay of milk in the stomach so that the pepsin can also act on it.</a:t>
                      </a:r>
                    </a:p>
                  </a:txBody>
                  <a:tcPr/>
                </a:tc>
              </a:tr>
            </a:tbl>
          </a:graphicData>
        </a:graphic>
      </p:graphicFrame>
      <p:pic>
        <p:nvPicPr>
          <p:cNvPr id="6" name="Content Placeholder 4" descr="19_004.jpg"/>
          <p:cNvPicPr>
            <a:picLocks noChangeAspect="1"/>
          </p:cNvPicPr>
          <p:nvPr/>
        </p:nvPicPr>
        <p:blipFill rotWithShape="1">
          <a:blip r:embed="rId2" cstate="print"/>
          <a:srcRect l="20805" t="1887" r="18559" b="67908"/>
          <a:stretch/>
        </p:blipFill>
        <p:spPr>
          <a:xfrm>
            <a:off x="8265652" y="1029056"/>
            <a:ext cx="2855734" cy="2414017"/>
          </a:xfrm>
          <a:prstGeom prst="rect">
            <a:avLst/>
          </a:prstGeom>
        </p:spPr>
      </p:pic>
      <p:sp>
        <p:nvSpPr>
          <p:cNvPr id="7" name="TextBox 6"/>
          <p:cNvSpPr txBox="1"/>
          <p:nvPr/>
        </p:nvSpPr>
        <p:spPr>
          <a:xfrm>
            <a:off x="153284" y="6519446"/>
            <a:ext cx="6572251" cy="338554"/>
          </a:xfrm>
          <a:prstGeom prst="rect">
            <a:avLst/>
          </a:prstGeom>
          <a:noFill/>
        </p:spPr>
        <p:txBody>
          <a:bodyPr wrap="square" rtlCol="0">
            <a:spAutoFit/>
          </a:bodyPr>
          <a:lstStyle/>
          <a:p>
            <a:r>
              <a:rPr lang="en-US" sz="1600" dirty="0" smtClean="0">
                <a:solidFill>
                  <a:schemeClr val="bg1">
                    <a:lumMod val="65000"/>
                  </a:schemeClr>
                </a:solidFill>
              </a:rPr>
              <a:t>Don’t mix between re</a:t>
            </a:r>
            <a:r>
              <a:rPr lang="en-US" sz="1600" u="sng" dirty="0" smtClean="0">
                <a:solidFill>
                  <a:schemeClr val="bg1">
                    <a:lumMod val="65000"/>
                  </a:schemeClr>
                </a:solidFill>
              </a:rPr>
              <a:t>nn</a:t>
            </a:r>
            <a:r>
              <a:rPr lang="en-US" sz="1600" dirty="0" smtClean="0">
                <a:solidFill>
                  <a:schemeClr val="bg1">
                    <a:lumMod val="65000"/>
                  </a:schemeClr>
                </a:solidFill>
              </a:rPr>
              <a:t>in and re</a:t>
            </a:r>
            <a:r>
              <a:rPr lang="en-US" sz="1600" u="sng" dirty="0" smtClean="0">
                <a:solidFill>
                  <a:schemeClr val="bg1">
                    <a:lumMod val="65000"/>
                  </a:schemeClr>
                </a:solidFill>
              </a:rPr>
              <a:t>n</a:t>
            </a:r>
            <a:r>
              <a:rPr lang="en-US" sz="1600" dirty="0" smtClean="0">
                <a:solidFill>
                  <a:schemeClr val="bg1">
                    <a:lumMod val="65000"/>
                  </a:schemeClr>
                </a:solidFill>
              </a:rPr>
              <a:t>in they are totally different enzymes</a:t>
            </a:r>
            <a:endParaRPr lang="en-US" sz="1600" dirty="0">
              <a:solidFill>
                <a:schemeClr val="bg1">
                  <a:lumMod val="65000"/>
                </a:schemeClr>
              </a:solidFill>
            </a:endParaRPr>
          </a:p>
        </p:txBody>
      </p:sp>
      <p:sp>
        <p:nvSpPr>
          <p:cNvPr id="8" name="TextBox 7"/>
          <p:cNvSpPr txBox="1"/>
          <p:nvPr/>
        </p:nvSpPr>
        <p:spPr>
          <a:xfrm>
            <a:off x="2081371" y="3657659"/>
            <a:ext cx="4467827" cy="1077218"/>
          </a:xfrm>
          <a:prstGeom prst="rect">
            <a:avLst/>
          </a:prstGeom>
          <a:noFill/>
        </p:spPr>
        <p:txBody>
          <a:bodyPr wrap="square" rtlCol="0">
            <a:spAutoFit/>
          </a:bodyPr>
          <a:lstStyle/>
          <a:p>
            <a:pPr algn="ctr"/>
            <a:r>
              <a:rPr lang="en-US" sz="1600" b="1" dirty="0" smtClean="0">
                <a:solidFill>
                  <a:srgbClr val="00B050"/>
                </a:solidFill>
              </a:rPr>
              <a:t>HCL have 2 main functions in the stomach:  </a:t>
            </a:r>
          </a:p>
          <a:p>
            <a:pPr algn="ctr"/>
            <a:r>
              <a:rPr lang="en-US" sz="1600" dirty="0" smtClean="0">
                <a:solidFill>
                  <a:srgbClr val="00B050"/>
                </a:solidFill>
              </a:rPr>
              <a:t>1- denature dietary protein so they become accusable for digestion     </a:t>
            </a:r>
          </a:p>
          <a:p>
            <a:pPr algn="ctr"/>
            <a:r>
              <a:rPr lang="en-US" sz="1600" dirty="0" smtClean="0">
                <a:solidFill>
                  <a:srgbClr val="00B050"/>
                </a:solidFill>
              </a:rPr>
              <a:t>  2- activation of pepsinogen to pepsin </a:t>
            </a:r>
            <a:endParaRPr lang="en-US" sz="1600" dirty="0">
              <a:solidFill>
                <a:srgbClr val="00B050"/>
              </a:solidFill>
            </a:endParaRPr>
          </a:p>
        </p:txBody>
      </p:sp>
    </p:spTree>
    <p:extLst>
      <p:ext uri="{BB962C8B-B14F-4D97-AF65-F5344CB8AC3E}">
        <p14:creationId xmlns:p14="http://schemas.microsoft.com/office/powerpoint/2010/main" val="46831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7588937" cy="535531"/>
          </a:xfrm>
          <a:prstGeom prst="rect">
            <a:avLst/>
          </a:prstGeom>
        </p:spPr>
        <p:txBody>
          <a:bodyPr wrap="none">
            <a:spAutoFit/>
          </a:bodyPr>
          <a:lstStyle/>
          <a:p>
            <a:pPr>
              <a:lnSpc>
                <a:spcPct val="90000"/>
              </a:lnSpc>
              <a:spcBef>
                <a:spcPct val="0"/>
              </a:spcBef>
              <a:defRPr/>
            </a:pPr>
            <a:r>
              <a:rPr lang="en-US" sz="3200" u="sng" dirty="0">
                <a:solidFill>
                  <a:srgbClr val="4C8180"/>
                </a:solidFill>
                <a:latin typeface="Century Gothic" charset="0"/>
                <a:ea typeface="Century Gothic" charset="0"/>
                <a:cs typeface="Century Gothic" charset="0"/>
              </a:rPr>
              <a:t>Endo</a:t>
            </a:r>
            <a:r>
              <a:rPr lang="en-US" sz="3200" dirty="0">
                <a:solidFill>
                  <a:srgbClr val="4C8180"/>
                </a:solidFill>
                <a:latin typeface="Century Gothic" charset="0"/>
                <a:ea typeface="Century Gothic" charset="0"/>
                <a:cs typeface="Century Gothic" charset="0"/>
              </a:rPr>
              <a:t>peptidases and </a:t>
            </a:r>
            <a:r>
              <a:rPr lang="en-US" sz="3200" u="sng" dirty="0" smtClean="0">
                <a:solidFill>
                  <a:srgbClr val="4C8180"/>
                </a:solidFill>
                <a:latin typeface="Century Gothic" charset="0"/>
                <a:ea typeface="Century Gothic" charset="0"/>
                <a:cs typeface="Century Gothic" charset="0"/>
              </a:rPr>
              <a:t>exo</a:t>
            </a:r>
            <a:r>
              <a:rPr lang="en-US" sz="3200" dirty="0" smtClean="0">
                <a:solidFill>
                  <a:srgbClr val="4C8180"/>
                </a:solidFill>
                <a:latin typeface="Century Gothic" charset="0"/>
                <a:ea typeface="Century Gothic" charset="0"/>
                <a:cs typeface="Century Gothic" charset="0"/>
              </a:rPr>
              <a:t>peptidases </a:t>
            </a:r>
            <a:endParaRPr lang="en-US" sz="3200" dirty="0">
              <a:solidFill>
                <a:srgbClr val="4C8180"/>
              </a:solidFill>
              <a:latin typeface="Century Gothic" charset="0"/>
              <a:ea typeface="Century Gothic" charset="0"/>
              <a:cs typeface="Century 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501" y="1063916"/>
            <a:ext cx="3580454" cy="2971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810" y="1063916"/>
            <a:ext cx="3499586" cy="2971800"/>
          </a:xfrm>
          <a:prstGeom prst="rect">
            <a:avLst/>
          </a:prstGeom>
        </p:spPr>
      </p:pic>
      <p:sp>
        <p:nvSpPr>
          <p:cNvPr id="5" name="TextBox 4"/>
          <p:cNvSpPr txBox="1"/>
          <p:nvPr/>
        </p:nvSpPr>
        <p:spPr>
          <a:xfrm>
            <a:off x="1329989" y="4169142"/>
            <a:ext cx="9543443" cy="2308324"/>
          </a:xfrm>
          <a:prstGeom prst="rect">
            <a:avLst/>
          </a:prstGeom>
          <a:noFill/>
        </p:spPr>
        <p:txBody>
          <a:bodyPr wrap="square" rtlCol="0">
            <a:spAutoFit/>
          </a:bodyPr>
          <a:lstStyle/>
          <a:p>
            <a:pPr algn="ctr"/>
            <a:r>
              <a:rPr lang="en-US" b="1" dirty="0" smtClean="0">
                <a:solidFill>
                  <a:srgbClr val="00B050"/>
                </a:solidFill>
              </a:rPr>
              <a:t>Key</a:t>
            </a:r>
          </a:p>
          <a:p>
            <a:pPr algn="ctr"/>
            <a:r>
              <a:rPr lang="en-US" b="1" dirty="0" smtClean="0">
                <a:solidFill>
                  <a:srgbClr val="00B050"/>
                </a:solidFill>
              </a:rPr>
              <a:t>Blue balls = </a:t>
            </a:r>
            <a:r>
              <a:rPr lang="en-US" dirty="0" smtClean="0">
                <a:solidFill>
                  <a:srgbClr val="00B050"/>
                </a:solidFill>
              </a:rPr>
              <a:t>amino acids </a:t>
            </a:r>
          </a:p>
          <a:p>
            <a:pPr algn="ctr"/>
            <a:r>
              <a:rPr lang="en-US" b="1" dirty="0" smtClean="0">
                <a:solidFill>
                  <a:srgbClr val="00B050"/>
                </a:solidFill>
              </a:rPr>
              <a:t>Straight lines= </a:t>
            </a:r>
            <a:r>
              <a:rPr lang="en-US" dirty="0" smtClean="0">
                <a:solidFill>
                  <a:srgbClr val="00B050"/>
                </a:solidFill>
              </a:rPr>
              <a:t>peptide bonds </a:t>
            </a:r>
          </a:p>
          <a:p>
            <a:pPr algn="ctr"/>
            <a:r>
              <a:rPr lang="en-US" b="1" dirty="0" smtClean="0">
                <a:solidFill>
                  <a:srgbClr val="00B050"/>
                </a:solidFill>
              </a:rPr>
              <a:t>Endopeptidase = </a:t>
            </a:r>
            <a:r>
              <a:rPr lang="en-US" dirty="0" smtClean="0">
                <a:solidFill>
                  <a:srgbClr val="00B050"/>
                </a:solidFill>
              </a:rPr>
              <a:t>Endoglycosidase=cut in the middle →2-smaller peptides or 2 short oligopeptides</a:t>
            </a:r>
          </a:p>
          <a:p>
            <a:pPr algn="ctr"/>
            <a:r>
              <a:rPr lang="en-US" b="1" dirty="0" smtClean="0">
                <a:solidFill>
                  <a:srgbClr val="00B050"/>
                </a:solidFill>
              </a:rPr>
              <a:t>Exopeptidase =</a:t>
            </a:r>
            <a:r>
              <a:rPr lang="en-US" dirty="0" smtClean="0">
                <a:solidFill>
                  <a:srgbClr val="00B050"/>
                </a:solidFill>
              </a:rPr>
              <a:t> </a:t>
            </a:r>
            <a:r>
              <a:rPr lang="en-US" dirty="0">
                <a:solidFill>
                  <a:srgbClr val="00B050"/>
                </a:solidFill>
              </a:rPr>
              <a:t>Exoglycosidase</a:t>
            </a:r>
            <a:r>
              <a:rPr lang="en-US" dirty="0" smtClean="0">
                <a:solidFill>
                  <a:srgbClr val="00B050"/>
                </a:solidFill>
              </a:rPr>
              <a:t> = cleave at the end →</a:t>
            </a:r>
          </a:p>
          <a:p>
            <a:pPr algn="ctr"/>
            <a:r>
              <a:rPr lang="en-US" dirty="0" smtClean="0">
                <a:solidFill>
                  <a:srgbClr val="00B050"/>
                </a:solidFill>
              </a:rPr>
              <a:t>if it is </a:t>
            </a:r>
            <a:r>
              <a:rPr lang="en-US" dirty="0">
                <a:solidFill>
                  <a:srgbClr val="00B050"/>
                </a:solidFill>
              </a:rPr>
              <a:t>aminopeptidase </a:t>
            </a:r>
            <a:r>
              <a:rPr lang="en-US" dirty="0" smtClean="0">
                <a:solidFill>
                  <a:srgbClr val="00B050"/>
                </a:solidFill>
              </a:rPr>
              <a:t> it will cut the N terminus </a:t>
            </a:r>
          </a:p>
          <a:p>
            <a:pPr algn="ctr"/>
            <a:r>
              <a:rPr lang="en-US" dirty="0" smtClean="0">
                <a:solidFill>
                  <a:srgbClr val="00B050"/>
                </a:solidFill>
              </a:rPr>
              <a:t>and if it is carboxyl-peptidase  it will cut the C terminus it is and this will lead to formation of amino acids and peptide chains </a:t>
            </a:r>
            <a:endParaRPr lang="en-US" dirty="0">
              <a:solidFill>
                <a:srgbClr val="00B050"/>
              </a:solidFill>
            </a:endParaRPr>
          </a:p>
        </p:txBody>
      </p:sp>
      <p:sp>
        <p:nvSpPr>
          <p:cNvPr id="6" name="Rectangle 5"/>
          <p:cNvSpPr/>
          <p:nvPr/>
        </p:nvSpPr>
        <p:spPr>
          <a:xfrm>
            <a:off x="8739691" y="202482"/>
            <a:ext cx="3266329" cy="646331"/>
          </a:xfrm>
          <a:prstGeom prst="rect">
            <a:avLst/>
          </a:prstGeom>
        </p:spPr>
        <p:txBody>
          <a:bodyPr wrap="square">
            <a:spAutoFit/>
          </a:bodyPr>
          <a:lstStyle/>
          <a:p>
            <a:r>
              <a:rPr lang="en-US" b="1" spc="-5" dirty="0" smtClean="0">
                <a:solidFill>
                  <a:schemeClr val="accent5"/>
                </a:solidFill>
                <a:uFill>
                  <a:solidFill>
                    <a:srgbClr val="365F91"/>
                  </a:solidFill>
                </a:uFill>
                <a:latin typeface="Cambria"/>
                <a:cs typeface="Cambria"/>
              </a:rPr>
              <a:t>“Will be explained better in the next lectures”</a:t>
            </a:r>
            <a:endParaRPr lang="en-US" dirty="0"/>
          </a:p>
        </p:txBody>
      </p:sp>
    </p:spTree>
    <p:extLst>
      <p:ext uri="{BB962C8B-B14F-4D97-AF65-F5344CB8AC3E}">
        <p14:creationId xmlns:p14="http://schemas.microsoft.com/office/powerpoint/2010/main" val="3104660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516" y="786024"/>
            <a:ext cx="6120172" cy="3354765"/>
          </a:xfrm>
          <a:prstGeom prst="rect">
            <a:avLst/>
          </a:prstGeom>
        </p:spPr>
        <p:txBody>
          <a:bodyPr wrap="square">
            <a:spAutoFit/>
          </a:bodyPr>
          <a:lstStyle/>
          <a:p>
            <a:r>
              <a:rPr lang="en-US" altLang="en-US" sz="2400" dirty="0">
                <a:solidFill>
                  <a:schemeClr val="accent5">
                    <a:lumMod val="50000"/>
                  </a:schemeClr>
                </a:solidFill>
                <a:latin typeface="Century Gothic" panose="020B0502020202020204" pitchFamily="34" charset="0"/>
                <a:cs typeface="Adobe Devanagari" pitchFamily="18" charset="0"/>
              </a:rPr>
              <a:t>By the end of this lecture, the students should be able to know</a:t>
            </a:r>
            <a:r>
              <a:rPr lang="en-US" altLang="en-US" sz="2400" dirty="0" smtClean="0">
                <a:solidFill>
                  <a:schemeClr val="accent5">
                    <a:lumMod val="50000"/>
                  </a:schemeClr>
                </a:solidFill>
                <a:latin typeface="Century Gothic" panose="020B0502020202020204" pitchFamily="34" charset="0"/>
                <a:cs typeface="Adobe Devanagari" pitchFamily="18" charset="0"/>
              </a:rPr>
              <a:t>:</a:t>
            </a:r>
          </a:p>
          <a:p>
            <a:endParaRPr lang="en-US" sz="2400" dirty="0" smtClean="0">
              <a:solidFill>
                <a:schemeClr val="accent5">
                  <a:lumMod val="50000"/>
                </a:schemeClr>
              </a:solidFill>
              <a:latin typeface="Century Gothic" panose="020B0502020202020204" pitchFamily="34" charset="0"/>
              <a:cs typeface="Adobe Devanagari" pitchFamily="18" charset="0"/>
            </a:endParaRPr>
          </a:p>
          <a:p>
            <a:pPr marL="457200" indent="-457200">
              <a:buFont typeface="Arial" charset="0"/>
              <a:buChar char="•"/>
            </a:pPr>
            <a:r>
              <a:rPr lang="en-US" sz="2000" dirty="0" smtClean="0">
                <a:solidFill>
                  <a:schemeClr val="accent5">
                    <a:lumMod val="50000"/>
                  </a:schemeClr>
                </a:solidFill>
                <a:latin typeface="Century Gothic" panose="020B0502020202020204" pitchFamily="34" charset="0"/>
                <a:cs typeface="Adobe Devanagari" pitchFamily="18" charset="0"/>
              </a:rPr>
              <a:t>Understand </a:t>
            </a:r>
            <a:r>
              <a:rPr lang="en-US" sz="2000" dirty="0">
                <a:solidFill>
                  <a:schemeClr val="accent5">
                    <a:lumMod val="50000"/>
                  </a:schemeClr>
                </a:solidFill>
                <a:latin typeface="Century Gothic" panose="020B0502020202020204" pitchFamily="34" charset="0"/>
                <a:cs typeface="Adobe Devanagari" pitchFamily="18" charset="0"/>
              </a:rPr>
              <a:t>the principle and importance of digestion of dietary foodstuffs </a:t>
            </a:r>
            <a:endParaRPr lang="en-US" sz="2000" dirty="0" smtClean="0">
              <a:solidFill>
                <a:schemeClr val="accent5">
                  <a:lumMod val="50000"/>
                </a:schemeClr>
              </a:solidFill>
              <a:latin typeface="Century Gothic" panose="020B0502020202020204" pitchFamily="34" charset="0"/>
              <a:cs typeface="Adobe Devanagari" pitchFamily="18" charset="0"/>
            </a:endParaRPr>
          </a:p>
          <a:p>
            <a:pPr marL="457200" indent="-457200">
              <a:buFont typeface="Arial" charset="0"/>
              <a:buChar char="•"/>
            </a:pPr>
            <a:endParaRPr lang="en-US" sz="2000" dirty="0">
              <a:solidFill>
                <a:schemeClr val="accent5">
                  <a:lumMod val="50000"/>
                </a:schemeClr>
              </a:solidFill>
              <a:latin typeface="Century Gothic" panose="020B0502020202020204" pitchFamily="34" charset="0"/>
              <a:cs typeface="Adobe Devanagari" pitchFamily="18" charset="0"/>
            </a:endParaRPr>
          </a:p>
          <a:p>
            <a:pPr marL="457200" indent="-457200">
              <a:buFont typeface="Arial" charset="0"/>
              <a:buChar char="•"/>
            </a:pPr>
            <a:r>
              <a:rPr lang="en-US" sz="2000" dirty="0">
                <a:solidFill>
                  <a:schemeClr val="accent5">
                    <a:lumMod val="50000"/>
                  </a:schemeClr>
                </a:solidFill>
                <a:latin typeface="Century Gothic" panose="020B0502020202020204" pitchFamily="34" charset="0"/>
                <a:cs typeface="Adobe Devanagari" pitchFamily="18" charset="0"/>
              </a:rPr>
              <a:t>Understand the role of salivary glands indigestion </a:t>
            </a:r>
            <a:endParaRPr lang="en-US" sz="2000" dirty="0" smtClean="0">
              <a:solidFill>
                <a:schemeClr val="accent5">
                  <a:lumMod val="50000"/>
                </a:schemeClr>
              </a:solidFill>
              <a:latin typeface="Century Gothic" panose="020B0502020202020204" pitchFamily="34" charset="0"/>
              <a:cs typeface="Adobe Devanagari" pitchFamily="18" charset="0"/>
            </a:endParaRPr>
          </a:p>
          <a:p>
            <a:pPr marL="457200" indent="-457200">
              <a:buFont typeface="Arial" charset="0"/>
              <a:buChar char="•"/>
            </a:pPr>
            <a:endParaRPr lang="en-US" sz="2000" dirty="0">
              <a:solidFill>
                <a:schemeClr val="accent5">
                  <a:lumMod val="50000"/>
                </a:schemeClr>
              </a:solidFill>
              <a:latin typeface="Century Gothic" panose="020B0502020202020204" pitchFamily="34" charset="0"/>
              <a:cs typeface="Adobe Devanagari" pitchFamily="18" charset="0"/>
            </a:endParaRPr>
          </a:p>
          <a:p>
            <a:pPr marL="457200" indent="-457200">
              <a:buFont typeface="Arial" charset="0"/>
              <a:buChar char="•"/>
            </a:pPr>
            <a:r>
              <a:rPr lang="en-US" sz="2000" dirty="0">
                <a:solidFill>
                  <a:schemeClr val="accent5">
                    <a:lumMod val="50000"/>
                  </a:schemeClr>
                </a:solidFill>
                <a:latin typeface="Century Gothic" panose="020B0502020202020204" pitchFamily="34" charset="0"/>
                <a:cs typeface="Adobe Devanagari" pitchFamily="18" charset="0"/>
              </a:rPr>
              <a:t>Understand the role of stomach indigestion</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4459875"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Take home messages</a:t>
            </a:r>
            <a:endParaRPr lang="en-US" sz="3200" dirty="0">
              <a:solidFill>
                <a:srgbClr val="4C8180"/>
              </a:solidFill>
              <a:latin typeface="Century Gothic" charset="0"/>
              <a:ea typeface="Century Gothic" charset="0"/>
              <a:cs typeface="Century Gothic" charset="0"/>
            </a:endParaRPr>
          </a:p>
        </p:txBody>
      </p:sp>
      <p:sp>
        <p:nvSpPr>
          <p:cNvPr id="3" name="TextBox 2"/>
          <p:cNvSpPr txBox="1"/>
          <p:nvPr/>
        </p:nvSpPr>
        <p:spPr>
          <a:xfrm>
            <a:off x="338251" y="854445"/>
            <a:ext cx="10991010" cy="5016758"/>
          </a:xfrm>
          <a:prstGeom prst="rect">
            <a:avLst/>
          </a:prstGeom>
          <a:noFill/>
        </p:spPr>
        <p:txBody>
          <a:bodyPr wrap="square" rtlCol="0">
            <a:spAutoFit/>
          </a:bodyPr>
          <a:lstStyle/>
          <a:p>
            <a:pPr marL="457200" indent="-457200">
              <a:buFont typeface="Wingdings" panose="05000000000000000000" pitchFamily="2" charset="2"/>
              <a:buChar char="ü"/>
            </a:pPr>
            <a:r>
              <a:rPr lang="en-US" sz="2000" dirty="0" smtClean="0">
                <a:solidFill>
                  <a:schemeClr val="tx2"/>
                </a:solidFill>
              </a:rPr>
              <a:t>Digestion </a:t>
            </a:r>
            <a:r>
              <a:rPr lang="en-US" sz="2000" dirty="0">
                <a:solidFill>
                  <a:schemeClr val="tx2"/>
                </a:solidFill>
              </a:rPr>
              <a:t>involves both mechanical and </a:t>
            </a:r>
            <a:r>
              <a:rPr lang="en-US" sz="2000" dirty="0" smtClean="0">
                <a:solidFill>
                  <a:schemeClr val="tx2"/>
                </a:solidFill>
              </a:rPr>
              <a:t>enzymatic processes</a:t>
            </a:r>
          </a:p>
          <a:p>
            <a:pPr marL="457200" indent="-457200">
              <a:buFont typeface="Wingdings" panose="05000000000000000000" pitchFamily="2" charset="2"/>
              <a:buChar char="ü"/>
            </a:pPr>
            <a:endParaRPr lang="en-US" sz="2000" dirty="0" smtClean="0">
              <a:solidFill>
                <a:schemeClr val="tx2"/>
              </a:solidFill>
            </a:endParaRPr>
          </a:p>
          <a:p>
            <a:pPr marL="457200" indent="-457200">
              <a:buFont typeface="Wingdings" panose="05000000000000000000" pitchFamily="2" charset="2"/>
              <a:buChar char="ü"/>
            </a:pPr>
            <a:r>
              <a:rPr lang="en-US" sz="2000" dirty="0" smtClean="0">
                <a:solidFill>
                  <a:schemeClr val="tx2"/>
                </a:solidFill>
              </a:rPr>
              <a:t>Digestion </a:t>
            </a:r>
            <a:r>
              <a:rPr lang="en-US" sz="2000" dirty="0">
                <a:solidFill>
                  <a:schemeClr val="tx2"/>
                </a:solidFill>
              </a:rPr>
              <a:t>makes dietary foodstuffs readily </a:t>
            </a:r>
            <a:r>
              <a:rPr lang="en-US" sz="2000" dirty="0" smtClean="0">
                <a:solidFill>
                  <a:schemeClr val="tx2"/>
                </a:solidFill>
              </a:rPr>
              <a:t>absorbable by </a:t>
            </a:r>
            <a:r>
              <a:rPr lang="en-US" sz="2000" dirty="0">
                <a:solidFill>
                  <a:schemeClr val="tx2"/>
                </a:solidFill>
              </a:rPr>
              <a:t>the digestive </a:t>
            </a:r>
            <a:r>
              <a:rPr lang="en-US" sz="2000" dirty="0" smtClean="0">
                <a:solidFill>
                  <a:schemeClr val="tx2"/>
                </a:solidFill>
              </a:rPr>
              <a:t>tract</a:t>
            </a:r>
          </a:p>
          <a:p>
            <a:pPr marL="457200" indent="-457200">
              <a:buFont typeface="Wingdings" panose="05000000000000000000" pitchFamily="2" charset="2"/>
              <a:buChar char="ü"/>
            </a:pPr>
            <a:endParaRPr lang="en-US" sz="2000" dirty="0" smtClean="0">
              <a:solidFill>
                <a:schemeClr val="tx2"/>
              </a:solidFill>
            </a:endParaRPr>
          </a:p>
          <a:p>
            <a:pPr marL="457200" indent="-457200">
              <a:buFont typeface="Wingdings" panose="05000000000000000000" pitchFamily="2" charset="2"/>
              <a:buChar char="ü"/>
            </a:pPr>
            <a:r>
              <a:rPr lang="en-US" sz="2000" dirty="0" smtClean="0">
                <a:solidFill>
                  <a:schemeClr val="tx2"/>
                </a:solidFill>
              </a:rPr>
              <a:t>Salivary </a:t>
            </a:r>
            <a:r>
              <a:rPr lang="en-US" sz="2000" dirty="0">
                <a:solidFill>
                  <a:schemeClr val="tx2"/>
                </a:solidFill>
              </a:rPr>
              <a:t>α-amylase is of limited, but initial effect </a:t>
            </a:r>
            <a:r>
              <a:rPr lang="en-US" sz="2000" dirty="0" smtClean="0">
                <a:solidFill>
                  <a:schemeClr val="tx2"/>
                </a:solidFill>
              </a:rPr>
              <a:t>on digestion </a:t>
            </a:r>
            <a:r>
              <a:rPr lang="en-US" sz="2000" dirty="0">
                <a:solidFill>
                  <a:schemeClr val="tx2"/>
                </a:solidFill>
              </a:rPr>
              <a:t>of starch and glycogen in the </a:t>
            </a:r>
            <a:r>
              <a:rPr lang="en-US" sz="2000" dirty="0" smtClean="0">
                <a:solidFill>
                  <a:schemeClr val="tx2"/>
                </a:solidFill>
              </a:rPr>
              <a:t>mouth</a:t>
            </a:r>
          </a:p>
          <a:p>
            <a:pPr marL="457200" indent="-457200">
              <a:buFont typeface="Wingdings" panose="05000000000000000000" pitchFamily="2" charset="2"/>
              <a:buChar char="ü"/>
            </a:pPr>
            <a:endParaRPr lang="en-US" sz="2000" dirty="0" smtClean="0">
              <a:solidFill>
                <a:schemeClr val="tx2"/>
              </a:solidFill>
            </a:endParaRPr>
          </a:p>
          <a:p>
            <a:pPr marL="457200" indent="-457200">
              <a:buFont typeface="Wingdings" panose="05000000000000000000" pitchFamily="2" charset="2"/>
              <a:buChar char="ü"/>
            </a:pPr>
            <a:r>
              <a:rPr lang="en-US" sz="2000" dirty="0" smtClean="0">
                <a:solidFill>
                  <a:schemeClr val="tx2"/>
                </a:solidFill>
              </a:rPr>
              <a:t>Salivary </a:t>
            </a:r>
            <a:r>
              <a:rPr lang="en-US" sz="2000" dirty="0">
                <a:solidFill>
                  <a:schemeClr val="tx2"/>
                </a:solidFill>
              </a:rPr>
              <a:t>α-amylase converts starch and glycogen </a:t>
            </a:r>
            <a:r>
              <a:rPr lang="en-US" sz="2000" dirty="0" smtClean="0">
                <a:solidFill>
                  <a:schemeClr val="tx2"/>
                </a:solidFill>
              </a:rPr>
              <a:t>into short</a:t>
            </a:r>
            <a:r>
              <a:rPr lang="en-US" sz="2000" dirty="0">
                <a:solidFill>
                  <a:schemeClr val="tx2"/>
                </a:solidFill>
              </a:rPr>
              <a:t>, branched </a:t>
            </a:r>
            <a:r>
              <a:rPr lang="en-US" sz="2000" dirty="0" smtClean="0">
                <a:solidFill>
                  <a:schemeClr val="tx2"/>
                </a:solidFill>
              </a:rPr>
              <a:t>oligosaccharides</a:t>
            </a:r>
          </a:p>
          <a:p>
            <a:pPr marL="457200" indent="-457200">
              <a:buFont typeface="Wingdings" panose="05000000000000000000" pitchFamily="2" charset="2"/>
              <a:buChar char="ü"/>
            </a:pPr>
            <a:endParaRPr lang="en-US" sz="2000" dirty="0" smtClean="0">
              <a:solidFill>
                <a:schemeClr val="tx2"/>
              </a:solidFill>
            </a:endParaRPr>
          </a:p>
          <a:p>
            <a:pPr marL="457200" indent="-457200">
              <a:buFont typeface="Wingdings" panose="05000000000000000000" pitchFamily="2" charset="2"/>
              <a:buChar char="ü"/>
            </a:pPr>
            <a:r>
              <a:rPr lang="en-US" sz="2000" dirty="0" smtClean="0">
                <a:solidFill>
                  <a:schemeClr val="tx2"/>
                </a:solidFill>
              </a:rPr>
              <a:t>Limited </a:t>
            </a:r>
            <a:r>
              <a:rPr lang="en-US" sz="2000" dirty="0">
                <a:solidFill>
                  <a:schemeClr val="tx2"/>
                </a:solidFill>
              </a:rPr>
              <a:t>digestion of TAG begins in the stomach by both lingual and gastric lipases producing 2-monoacylglycerols and fatty </a:t>
            </a:r>
            <a:r>
              <a:rPr lang="en-US" sz="2000" dirty="0" smtClean="0">
                <a:solidFill>
                  <a:schemeClr val="tx2"/>
                </a:solidFill>
              </a:rPr>
              <a:t>acids</a:t>
            </a:r>
          </a:p>
          <a:p>
            <a:pPr marL="457200" indent="-457200">
              <a:buFont typeface="Wingdings" panose="05000000000000000000" pitchFamily="2" charset="2"/>
              <a:buChar char="ü"/>
            </a:pPr>
            <a:endParaRPr lang="en-US" sz="2000" dirty="0" smtClean="0">
              <a:solidFill>
                <a:schemeClr val="tx2"/>
              </a:solidFill>
            </a:endParaRPr>
          </a:p>
          <a:p>
            <a:pPr marL="457200" indent="-457200">
              <a:buFont typeface="Wingdings" panose="05000000000000000000" pitchFamily="2" charset="2"/>
              <a:buChar char="ü"/>
            </a:pPr>
            <a:r>
              <a:rPr lang="en-US" sz="2000" dirty="0" smtClean="0">
                <a:solidFill>
                  <a:schemeClr val="tx2"/>
                </a:solidFill>
              </a:rPr>
              <a:t>Digestion </a:t>
            </a:r>
            <a:r>
              <a:rPr lang="en-US" sz="2000" dirty="0">
                <a:solidFill>
                  <a:schemeClr val="tx2"/>
                </a:solidFill>
              </a:rPr>
              <a:t>of proteins begins in the stomach by pepsin producing smaller </a:t>
            </a:r>
            <a:r>
              <a:rPr lang="en-US" sz="2000" dirty="0" smtClean="0">
                <a:solidFill>
                  <a:schemeClr val="tx2"/>
                </a:solidFill>
              </a:rPr>
              <a:t>polypeptides</a:t>
            </a:r>
          </a:p>
          <a:p>
            <a:pPr marL="457200" indent="-457200">
              <a:buFont typeface="Wingdings" panose="05000000000000000000" pitchFamily="2" charset="2"/>
              <a:buChar char="ü"/>
            </a:pPr>
            <a:endParaRPr lang="en-US" sz="2000" dirty="0" smtClean="0">
              <a:solidFill>
                <a:schemeClr val="tx2"/>
              </a:solidFill>
            </a:endParaRPr>
          </a:p>
          <a:p>
            <a:pPr marL="457200" indent="-457200">
              <a:buFont typeface="Wingdings" panose="05000000000000000000" pitchFamily="2" charset="2"/>
              <a:buChar char="ü"/>
            </a:pPr>
            <a:r>
              <a:rPr lang="en-US" sz="2000" dirty="0" smtClean="0">
                <a:solidFill>
                  <a:schemeClr val="tx2"/>
                </a:solidFill>
              </a:rPr>
              <a:t>In </a:t>
            </a:r>
            <a:r>
              <a:rPr lang="en-US" sz="2000" dirty="0">
                <a:solidFill>
                  <a:schemeClr val="tx2"/>
                </a:solidFill>
              </a:rPr>
              <a:t>neonates and infants, digestion of milk occurs in stomach by: </a:t>
            </a:r>
            <a:endParaRPr lang="en-US" sz="2000" dirty="0" smtClean="0">
              <a:solidFill>
                <a:schemeClr val="tx2"/>
              </a:solidFill>
            </a:endParaRPr>
          </a:p>
          <a:p>
            <a:pPr marL="914400" lvl="1" indent="-457200">
              <a:buClr>
                <a:schemeClr val="tx2"/>
              </a:buClr>
              <a:buFont typeface="Wingdings" panose="05000000000000000000" pitchFamily="2" charset="2"/>
              <a:buChar char="Ø"/>
            </a:pPr>
            <a:r>
              <a:rPr lang="en-US" sz="2000" dirty="0" smtClean="0">
                <a:solidFill>
                  <a:srgbClr val="FF0000"/>
                </a:solidFill>
              </a:rPr>
              <a:t>Acid-stable </a:t>
            </a:r>
            <a:r>
              <a:rPr lang="en-US" sz="2000" dirty="0">
                <a:solidFill>
                  <a:srgbClr val="FF0000"/>
                </a:solidFill>
              </a:rPr>
              <a:t>lipases </a:t>
            </a:r>
            <a:r>
              <a:rPr lang="en-US" sz="2000" dirty="0">
                <a:solidFill>
                  <a:schemeClr val="tx2"/>
                </a:solidFill>
              </a:rPr>
              <a:t>for digestion of milk fat </a:t>
            </a:r>
            <a:endParaRPr lang="en-US" sz="2000" dirty="0" smtClean="0">
              <a:solidFill>
                <a:schemeClr val="tx2"/>
              </a:solidFill>
            </a:endParaRPr>
          </a:p>
          <a:p>
            <a:pPr marL="914400" lvl="1" indent="-457200">
              <a:buClr>
                <a:schemeClr val="tx2"/>
              </a:buClr>
              <a:buFont typeface="Wingdings" panose="05000000000000000000" pitchFamily="2" charset="2"/>
              <a:buChar char="Ø"/>
            </a:pPr>
            <a:r>
              <a:rPr lang="en-US" sz="2000" dirty="0" smtClean="0">
                <a:solidFill>
                  <a:srgbClr val="FF0000"/>
                </a:solidFill>
              </a:rPr>
              <a:t>Rennin </a:t>
            </a:r>
            <a:r>
              <a:rPr lang="en-US" sz="2000" dirty="0">
                <a:solidFill>
                  <a:srgbClr val="FF0000"/>
                </a:solidFill>
              </a:rPr>
              <a:t>and pepsin </a:t>
            </a:r>
            <a:r>
              <a:rPr lang="en-US" sz="2000" dirty="0">
                <a:solidFill>
                  <a:schemeClr val="tx2"/>
                </a:solidFill>
              </a:rPr>
              <a:t>for digestion of milk proteins</a:t>
            </a:r>
            <a:endParaRPr lang="en-US" altLang="ar-SA" sz="2000" dirty="0">
              <a:solidFill>
                <a:schemeClr val="tx2"/>
              </a:solidFill>
              <a:ea typeface="ＭＳ Ｐゴシック" charset="-128"/>
            </a:endParaRPr>
          </a:p>
        </p:txBody>
      </p:sp>
    </p:spTree>
    <p:extLst>
      <p:ext uri="{BB962C8B-B14F-4D97-AF65-F5344CB8AC3E}">
        <p14:creationId xmlns:p14="http://schemas.microsoft.com/office/powerpoint/2010/main" val="3346179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438" y="69494"/>
            <a:ext cx="4950372" cy="584775"/>
          </a:xfrm>
          <a:prstGeom prst="rect">
            <a:avLst/>
          </a:prstGeom>
          <a:noFill/>
        </p:spPr>
        <p:txBody>
          <a:bodyPr wrap="square" rtlCol="0">
            <a:spAutoFit/>
          </a:bodyPr>
          <a:lstStyle/>
          <a:p>
            <a:pPr algn="ctr"/>
            <a:r>
              <a:rPr lang="en-US" sz="3200" dirty="0" smtClean="0">
                <a:solidFill>
                  <a:srgbClr val="00ADA8"/>
                </a:solidFill>
                <a:latin typeface="Century Gothic" panose="020B0502020202020204" pitchFamily="34" charset="0"/>
              </a:rPr>
              <a:t>Summary</a:t>
            </a:r>
            <a:endParaRPr lang="en-US" sz="3200" dirty="0">
              <a:solidFill>
                <a:srgbClr val="00ADA8"/>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550797"/>
              </p:ext>
            </p:extLst>
          </p:nvPr>
        </p:nvGraphicFramePr>
        <p:xfrm>
          <a:off x="46181" y="654269"/>
          <a:ext cx="12192000" cy="5999480"/>
        </p:xfrm>
        <a:graphic>
          <a:graphicData uri="http://schemas.openxmlformats.org/drawingml/2006/table">
            <a:tbl>
              <a:tblPr firstRow="1" bandRow="1">
                <a:tableStyleId>{5940675A-B579-460E-94D1-54222C63F5DA}</a:tableStyleId>
              </a:tblPr>
              <a:tblGrid>
                <a:gridCol w="2133600"/>
                <a:gridCol w="609600"/>
                <a:gridCol w="304800"/>
                <a:gridCol w="1016000"/>
                <a:gridCol w="2032000"/>
                <a:gridCol w="457200"/>
                <a:gridCol w="1066800"/>
                <a:gridCol w="508000"/>
                <a:gridCol w="1016000"/>
                <a:gridCol w="685800"/>
                <a:gridCol w="2362200"/>
              </a:tblGrid>
              <a:tr h="370840">
                <a:tc gridSpan="11">
                  <a:txBody>
                    <a:bodyPr/>
                    <a:lstStyle/>
                    <a:p>
                      <a:pPr algn="ctr"/>
                      <a:r>
                        <a:rPr lang="en-US" dirty="0" smtClean="0"/>
                        <a:t>Processes of the digestive system:</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70840">
                <a:tc gridSpan="3">
                  <a:txBody>
                    <a:bodyPr/>
                    <a:lstStyle/>
                    <a:p>
                      <a:pPr algn="ctr"/>
                      <a:r>
                        <a:rPr lang="en-US" dirty="0" smtClean="0"/>
                        <a:t>Motility</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gridSpan="2">
                  <a:txBody>
                    <a:bodyPr/>
                    <a:lstStyle/>
                    <a:p>
                      <a:pPr algn="ctr"/>
                      <a:r>
                        <a:rPr lang="en-US" dirty="0" smtClean="0"/>
                        <a:t>Secretion</a:t>
                      </a:r>
                      <a:endParaRPr lang="en-US" dirty="0"/>
                    </a:p>
                  </a:txBody>
                  <a:tcPr marL="121920" marR="121920" anchor="ctr">
                    <a:solidFill>
                      <a:srgbClr val="CFE8E7"/>
                    </a:solidFill>
                  </a:tcPr>
                </a:tc>
                <a:tc hMerge="1">
                  <a:txBody>
                    <a:bodyPr/>
                    <a:lstStyle/>
                    <a:p>
                      <a:endParaRPr lang="en-US"/>
                    </a:p>
                  </a:txBody>
                  <a:tcPr/>
                </a:tc>
                <a:tc gridSpan="4">
                  <a:txBody>
                    <a:bodyPr/>
                    <a:lstStyle/>
                    <a:p>
                      <a:pPr algn="ctr"/>
                      <a:r>
                        <a:rPr lang="en-US" dirty="0" smtClean="0"/>
                        <a:t>Absorption</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dirty="0" smtClean="0"/>
                        <a:t>Elimination</a:t>
                      </a:r>
                      <a:endParaRPr lang="en-US" dirty="0"/>
                    </a:p>
                  </a:txBody>
                  <a:tcPr marL="121920" marR="121920" anchor="ctr">
                    <a:solidFill>
                      <a:srgbClr val="CFE8E7"/>
                    </a:solidFill>
                  </a:tcPr>
                </a:tc>
                <a:tc hMerge="1">
                  <a:txBody>
                    <a:bodyPr/>
                    <a:lstStyle/>
                    <a:p>
                      <a:endParaRPr lang="en-US"/>
                    </a:p>
                  </a:txBody>
                  <a:tcPr/>
                </a:tc>
              </a:tr>
              <a:tr h="370840">
                <a:tc gridSpan="11">
                  <a:txBody>
                    <a:bodyPr/>
                    <a:lstStyle/>
                    <a:p>
                      <a:pPr algn="ctr"/>
                      <a:r>
                        <a:rPr lang="en-US" dirty="0" smtClean="0"/>
                        <a:t>Digestion:</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86080">
                <a:tc gridSpan="5">
                  <a:txBody>
                    <a:bodyPr/>
                    <a:lstStyle/>
                    <a:p>
                      <a:pPr algn="ctr"/>
                      <a:r>
                        <a:rPr lang="en-US" dirty="0" smtClean="0"/>
                        <a:t>Mechanical effect</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gridSpan="6">
                  <a:txBody>
                    <a:bodyPr/>
                    <a:lstStyle/>
                    <a:p>
                      <a:pPr algn="ctr"/>
                      <a:r>
                        <a:rPr lang="en-US" dirty="0" smtClean="0"/>
                        <a:t>Enzymatic</a:t>
                      </a:r>
                      <a:r>
                        <a:rPr lang="en-US" baseline="0" dirty="0" smtClean="0"/>
                        <a:t> effect</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86080">
                <a:tc gridSpan="11">
                  <a:txBody>
                    <a:bodyPr/>
                    <a:lstStyle/>
                    <a:p>
                      <a:pPr algn="ctr"/>
                      <a:r>
                        <a:rPr lang="en-US" dirty="0" smtClean="0"/>
                        <a:t>End products of digestion:</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080">
                <a:tc gridSpan="4">
                  <a:txBody>
                    <a:bodyPr/>
                    <a:lstStyle/>
                    <a:p>
                      <a:pPr algn="ctr"/>
                      <a:r>
                        <a:rPr lang="en-US" dirty="0" smtClean="0"/>
                        <a:t>CHO</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dirty="0" smtClean="0"/>
                        <a:t>TAG</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dirty="0" smtClean="0"/>
                        <a:t>Proteins</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r>
              <a:tr h="386080">
                <a:tc gridSpan="11">
                  <a:txBody>
                    <a:bodyPr/>
                    <a:lstStyle/>
                    <a:p>
                      <a:pPr algn="ctr"/>
                      <a:r>
                        <a:rPr lang="en-US" dirty="0" smtClean="0"/>
                        <a:t>Role of salivary glands:</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386080">
                <a:tc gridSpan="4">
                  <a:txBody>
                    <a:bodyPr/>
                    <a:lstStyle/>
                    <a:p>
                      <a:pPr algn="ctr"/>
                      <a:r>
                        <a:rPr lang="en-US" dirty="0" smtClean="0"/>
                        <a:t>Lubricant</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dirty="0" smtClean="0"/>
                        <a:t>Contains salivary enzymes,</a:t>
                      </a:r>
                      <a:r>
                        <a:rPr lang="en-US" baseline="0" dirty="0" smtClean="0"/>
                        <a:t> which are:</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386080">
                <a:tc gridSpan="11">
                  <a:txBody>
                    <a:bodyPr/>
                    <a:lstStyle/>
                    <a:p>
                      <a:pPr algn="ctr"/>
                      <a:r>
                        <a:rPr lang="en-US" dirty="0" smtClean="0"/>
                        <a:t>A-</a:t>
                      </a:r>
                      <a:r>
                        <a:rPr lang="en-US" baseline="0" dirty="0" smtClean="0"/>
                        <a:t> Alpha </a:t>
                      </a:r>
                      <a:r>
                        <a:rPr lang="en-US" baseline="0" dirty="0" smtClean="0"/>
                        <a:t>amylase</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080">
                <a:tc gridSpan="2">
                  <a:txBody>
                    <a:bodyPr/>
                    <a:lstStyle/>
                    <a:p>
                      <a:pPr algn="ctr"/>
                      <a:r>
                        <a:rPr lang="en-US" dirty="0" smtClean="0"/>
                        <a:t>Secreted</a:t>
                      </a:r>
                      <a:r>
                        <a:rPr lang="en-US" baseline="0" dirty="0" smtClean="0"/>
                        <a:t> by:</a:t>
                      </a:r>
                      <a:endParaRPr lang="en-US" dirty="0"/>
                    </a:p>
                  </a:txBody>
                  <a:tcPr marL="121920" marR="121920" anchor="ctr">
                    <a:solidFill>
                      <a:schemeClr val="bg1">
                        <a:lumMod val="75000"/>
                      </a:schemeClr>
                    </a:solidFill>
                  </a:tcPr>
                </a:tc>
                <a:tc hMerge="1">
                  <a:txBody>
                    <a:bodyPr/>
                    <a:lstStyle/>
                    <a:p>
                      <a:endParaRPr lang="en-US"/>
                    </a:p>
                  </a:txBody>
                  <a:tcPr/>
                </a:tc>
                <a:tc gridSpan="4">
                  <a:txBody>
                    <a:bodyPr/>
                    <a:lstStyle/>
                    <a:p>
                      <a:pPr algn="ctr"/>
                      <a:r>
                        <a:rPr lang="en-US" dirty="0" smtClean="0"/>
                        <a:t>Parotid gland.</a:t>
                      </a:r>
                      <a:endParaRPr lang="en-US" dirty="0"/>
                    </a:p>
                  </a:txBody>
                  <a:tcPr marL="121920" marR="121920" anchor="ctr">
                    <a:solidFill>
                      <a:srgbClr val="CFE8E7"/>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4">
                  <a:txBody>
                    <a:bodyPr/>
                    <a:lstStyle/>
                    <a:p>
                      <a:pPr algn="ctr"/>
                      <a:r>
                        <a:rPr lang="en-US" dirty="0" smtClean="0"/>
                        <a:t>Optimum pH: </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smtClean="0"/>
                        <a:t>6.6 - 6.8</a:t>
                      </a:r>
                      <a:endParaRPr lang="en-US" dirty="0"/>
                    </a:p>
                  </a:txBody>
                  <a:tcPr marL="121920" marR="121920" anchor="ctr">
                    <a:solidFill>
                      <a:srgbClr val="CFE8E7"/>
                    </a:solidFill>
                  </a:tcPr>
                </a:tc>
              </a:tr>
              <a:tr h="386080">
                <a:tc gridSpan="2">
                  <a:txBody>
                    <a:bodyPr/>
                    <a:lstStyle/>
                    <a:p>
                      <a:pPr algn="ctr"/>
                      <a:r>
                        <a:rPr lang="en-US" dirty="0" smtClean="0"/>
                        <a:t>Substrate:</a:t>
                      </a:r>
                      <a:endParaRPr lang="en-US" dirty="0"/>
                    </a:p>
                  </a:txBody>
                  <a:tcPr marL="121920" marR="121920" anchor="ctr">
                    <a:solidFill>
                      <a:schemeClr val="bg1">
                        <a:lumMod val="75000"/>
                      </a:schemeClr>
                    </a:solidFill>
                  </a:tcPr>
                </a:tc>
                <a:tc hMerge="1">
                  <a:txBody>
                    <a:bodyPr/>
                    <a:lstStyle/>
                    <a:p>
                      <a:endParaRPr lang="en-US"/>
                    </a:p>
                  </a:txBody>
                  <a:tcPr/>
                </a:tc>
                <a:tc gridSpan="9">
                  <a:txBody>
                    <a:bodyPr/>
                    <a:lstStyle/>
                    <a:p>
                      <a:pPr algn="ctr"/>
                      <a:r>
                        <a:rPr lang="en-US" dirty="0" smtClean="0"/>
                        <a:t>Starch</a:t>
                      </a:r>
                      <a:r>
                        <a:rPr lang="en-US" baseline="0" dirty="0" smtClean="0"/>
                        <a:t> and glycogen</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86080">
                <a:tc gridSpan="2">
                  <a:txBody>
                    <a:bodyPr/>
                    <a:lstStyle/>
                    <a:p>
                      <a:pPr algn="ctr"/>
                      <a:r>
                        <a:rPr lang="en-US" dirty="0" smtClean="0"/>
                        <a:t>Hydrolyzes:</a:t>
                      </a:r>
                      <a:endParaRPr lang="en-US" dirty="0"/>
                    </a:p>
                  </a:txBody>
                  <a:tcPr marL="121920" marR="121920" anchor="ctr">
                    <a:solidFill>
                      <a:schemeClr val="bg1">
                        <a:lumMod val="75000"/>
                      </a:schemeClr>
                    </a:solidFill>
                  </a:tcPr>
                </a:tc>
                <a:tc hMerge="1">
                  <a:txBody>
                    <a:bodyPr/>
                    <a:lstStyle/>
                    <a:p>
                      <a:endParaRPr lang="en-US"/>
                    </a:p>
                  </a:txBody>
                  <a:tcPr/>
                </a:tc>
                <a:tc gridSpan="9">
                  <a:txBody>
                    <a:bodyPr/>
                    <a:lstStyle/>
                    <a:p>
                      <a:pPr algn="ctr"/>
                      <a:r>
                        <a:rPr lang="en-US" dirty="0" smtClean="0"/>
                        <a:t>Alpha (1,4) glyosidic</a:t>
                      </a:r>
                      <a:r>
                        <a:rPr lang="en-US" baseline="0" dirty="0" smtClean="0"/>
                        <a:t> bond which acts on: A- Monosaccharides and Disaccharides B-Glycogen.</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080">
                <a:tc gridSpan="11">
                  <a:txBody>
                    <a:bodyPr/>
                    <a:lstStyle/>
                    <a:p>
                      <a:pPr algn="ctr"/>
                      <a:r>
                        <a:rPr lang="en-US" dirty="0" smtClean="0"/>
                        <a:t>B- Lingual Lipase</a:t>
                      </a:r>
                      <a:endParaRPr lang="en-US" dirty="0"/>
                    </a:p>
                  </a:txBody>
                  <a:tcPr marL="121920" marR="121920" anchor="ctr">
                    <a:solidFill>
                      <a:srgbClr val="CFE8E7"/>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080">
                <a:tc>
                  <a:txBody>
                    <a:bodyPr/>
                    <a:lstStyle/>
                    <a:p>
                      <a:r>
                        <a:rPr lang="en-US" dirty="0" smtClean="0"/>
                        <a:t>Secreted by:</a:t>
                      </a:r>
                      <a:endParaRPr lang="en-US" dirty="0"/>
                    </a:p>
                  </a:txBody>
                  <a:tcPr marL="121920" marR="121920">
                    <a:solidFill>
                      <a:schemeClr val="bg1">
                        <a:lumMod val="75000"/>
                      </a:schemeClr>
                    </a:solidFill>
                  </a:tcPr>
                </a:tc>
                <a:tc gridSpan="4">
                  <a:txBody>
                    <a:bodyPr/>
                    <a:lstStyle/>
                    <a:p>
                      <a:pPr algn="ctr"/>
                      <a:r>
                        <a:rPr lang="en-US" dirty="0" smtClean="0"/>
                        <a:t>Dorsal surface</a:t>
                      </a:r>
                      <a:r>
                        <a:rPr lang="en-US" baseline="0" dirty="0" smtClean="0"/>
                        <a:t> of the tongue</a:t>
                      </a:r>
                      <a:endParaRPr lang="en-US" dirty="0"/>
                    </a:p>
                  </a:txBody>
                  <a:tcPr marL="121920" marR="121920" anchor="ctr">
                    <a:solidFill>
                      <a:srgbClr val="CFE8E7"/>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gridSpan="2">
                  <a:txBody>
                    <a:bodyPr/>
                    <a:lstStyle/>
                    <a:p>
                      <a:pPr algn="ctr"/>
                      <a:r>
                        <a:rPr lang="en-US" dirty="0" smtClean="0"/>
                        <a:t>Acts in</a:t>
                      </a:r>
                      <a:r>
                        <a:rPr lang="en-US" baseline="0" dirty="0" smtClean="0"/>
                        <a:t> :</a:t>
                      </a:r>
                      <a:endParaRPr lang="en-US" dirty="0"/>
                    </a:p>
                  </a:txBody>
                  <a:tcPr marL="121920" marR="121920" anchor="ctr">
                    <a:solidFill>
                      <a:schemeClr val="bg1">
                        <a:lumMod val="75000"/>
                      </a:schemeClr>
                    </a:solidFill>
                  </a:tcPr>
                </a:tc>
                <a:tc hMerge="1">
                  <a:txBody>
                    <a:bodyPr/>
                    <a:lstStyle/>
                    <a:p>
                      <a:endParaRPr lang="en-US"/>
                    </a:p>
                  </a:txBody>
                  <a:tcPr/>
                </a:tc>
                <a:tc gridSpan="4">
                  <a:txBody>
                    <a:bodyPr/>
                    <a:lstStyle/>
                    <a:p>
                      <a:pPr algn="ctr"/>
                      <a:r>
                        <a:rPr lang="en-US" dirty="0" smtClean="0"/>
                        <a:t>Stomach</a:t>
                      </a:r>
                      <a:r>
                        <a:rPr lang="en-US" baseline="0" dirty="0" smtClean="0"/>
                        <a:t> for the digestion of TAG</a:t>
                      </a:r>
                      <a:endParaRPr lang="en-US" dirty="0"/>
                    </a:p>
                  </a:txBody>
                  <a:tcPr marL="121920" marR="121920" anchor="ctr">
                    <a:solidFill>
                      <a:srgbClr val="CFE8E7"/>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r>
              <a:tr h="386080">
                <a:tc>
                  <a:txBody>
                    <a:bodyPr/>
                    <a:lstStyle/>
                    <a:p>
                      <a:r>
                        <a:rPr lang="en-US" dirty="0" smtClean="0"/>
                        <a:t>Produces:</a:t>
                      </a:r>
                      <a:endParaRPr lang="en-US" dirty="0"/>
                    </a:p>
                  </a:txBody>
                  <a:tcPr marL="121920" marR="121920">
                    <a:solidFill>
                      <a:schemeClr val="bg1">
                        <a:lumMod val="75000"/>
                      </a:schemeClr>
                    </a:solidFill>
                  </a:tcPr>
                </a:tc>
                <a:tc gridSpan="4">
                  <a:txBody>
                    <a:bodyPr/>
                    <a:lstStyle/>
                    <a:p>
                      <a:pPr algn="ctr"/>
                      <a:r>
                        <a:rPr lang="en-US" dirty="0" smtClean="0"/>
                        <a:t>Fatty acids and monoacyglycerol</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dirty="0" smtClean="0"/>
                        <a:t>Role:</a:t>
                      </a:r>
                      <a:endParaRPr lang="en-US" dirty="0"/>
                    </a:p>
                  </a:txBody>
                  <a:tcPr marL="121920" marR="121920" anchor="ctr">
                    <a:solidFill>
                      <a:schemeClr val="bg1">
                        <a:lumMod val="75000"/>
                      </a:schemeClr>
                    </a:solidFill>
                  </a:tcPr>
                </a:tc>
                <a:tc hMerge="1">
                  <a:txBody>
                    <a:bodyPr/>
                    <a:lstStyle/>
                    <a:p>
                      <a:endParaRPr lang="en-US"/>
                    </a:p>
                  </a:txBody>
                  <a:tcPr/>
                </a:tc>
                <a:tc gridSpan="4">
                  <a:txBody>
                    <a:bodyPr/>
                    <a:lstStyle/>
                    <a:p>
                      <a:pPr algn="ctr"/>
                      <a:r>
                        <a:rPr lang="en-US" dirty="0" smtClean="0"/>
                        <a:t>Its role is little significance</a:t>
                      </a:r>
                      <a:r>
                        <a:rPr lang="en-US" baseline="0" dirty="0" smtClean="0"/>
                        <a:t> in the adults humans</a:t>
                      </a:r>
                      <a:endParaRPr lang="en-US" dirty="0"/>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6072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72201799"/>
              </p:ext>
            </p:extLst>
          </p:nvPr>
        </p:nvGraphicFramePr>
        <p:xfrm>
          <a:off x="0" y="304798"/>
          <a:ext cx="12192000" cy="6269422"/>
        </p:xfrm>
        <a:graphic>
          <a:graphicData uri="http://schemas.openxmlformats.org/drawingml/2006/table">
            <a:tbl>
              <a:tblPr firstRow="1" bandRow="1">
                <a:tableStyleId>{5940675A-B579-460E-94D1-54222C63F5DA}</a:tableStyleId>
              </a:tblPr>
              <a:tblGrid>
                <a:gridCol w="2032000"/>
                <a:gridCol w="1241776"/>
                <a:gridCol w="2822224"/>
                <a:gridCol w="1354668"/>
                <a:gridCol w="4741332"/>
              </a:tblGrid>
              <a:tr h="414930">
                <a:tc gridSpan="5">
                  <a:txBody>
                    <a:bodyPr/>
                    <a:lstStyle/>
                    <a:p>
                      <a:pPr algn="ctr"/>
                      <a:r>
                        <a:rPr lang="en-US" dirty="0" smtClean="0"/>
                        <a:t>Role of Stomach in </a:t>
                      </a:r>
                      <a:r>
                        <a:rPr lang="en-US" dirty="0" smtClean="0"/>
                        <a:t>digestion</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1618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No further digestion of carbohydrates.</a:t>
                      </a:r>
                    </a:p>
                  </a:txBody>
                  <a:tcPr marL="121920" marR="121920" anchor="ctr">
                    <a:solidFill>
                      <a:srgbClr val="CFE8E7"/>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Lipids digestion begins by lingual and gastric lipases</a:t>
                      </a:r>
                    </a:p>
                  </a:txBody>
                  <a:tcPr marL="121920" marR="121920" anchor="ctr">
                    <a:solidFill>
                      <a:srgbClr val="CFE8E7"/>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Proteins digestion begins by pepsin and renin.</a:t>
                      </a:r>
                    </a:p>
                  </a:txBody>
                  <a:tcPr marL="121920" marR="121920" anchor="ctr">
                    <a:solidFill>
                      <a:srgbClr val="CFE8E7"/>
                    </a:solidFill>
                  </a:tcPr>
                </a:tc>
              </a:tr>
              <a:tr h="414930">
                <a:tc gridSpan="5">
                  <a:txBody>
                    <a:bodyPr/>
                    <a:lstStyle/>
                    <a:p>
                      <a:pPr algn="ctr"/>
                      <a:r>
                        <a:rPr lang="en-US" dirty="0" smtClean="0"/>
                        <a:t>C- Lingual and gastric</a:t>
                      </a:r>
                      <a:r>
                        <a:rPr lang="en-US" baseline="0" dirty="0" smtClean="0"/>
                        <a:t> lipases: (Acid- Stable lipases)</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16181">
                <a:tc>
                  <a:txBody>
                    <a:bodyPr/>
                    <a:lstStyle/>
                    <a:p>
                      <a:pPr algn="ctr"/>
                      <a:r>
                        <a:rPr lang="en-US" dirty="0" smtClean="0"/>
                        <a:t>Substrate:</a:t>
                      </a:r>
                    </a:p>
                  </a:txBody>
                  <a:tcPr marL="121920" marR="121920" anchor="ctr">
                    <a:solidFill>
                      <a:schemeClr val="bg1">
                        <a:lumMod val="75000"/>
                      </a:schemeClr>
                    </a:solidFill>
                  </a:tcPr>
                </a:tc>
                <a:tc gridSpan="4">
                  <a:txBody>
                    <a:bodyPr/>
                    <a:lstStyle/>
                    <a:p>
                      <a:pPr algn="ctr"/>
                      <a:r>
                        <a:rPr lang="en-US" dirty="0" smtClean="0"/>
                        <a:t>TAG molecules, containing medium- and short-chain fatty acids; such as found in milk fat .</a:t>
                      </a:r>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16181">
                <a:tc>
                  <a:txBody>
                    <a:bodyPr/>
                    <a:lstStyle/>
                    <a:p>
                      <a:pPr algn="ctr"/>
                      <a:r>
                        <a:rPr lang="en-US" dirty="0" smtClean="0"/>
                        <a:t>The end product:</a:t>
                      </a:r>
                    </a:p>
                  </a:txBody>
                  <a:tcPr marL="121920" marR="121920" anchor="ctr">
                    <a:solidFill>
                      <a:schemeClr val="bg1">
                        <a:lumMod val="75000"/>
                      </a:schemeClr>
                    </a:solidFill>
                  </a:tcPr>
                </a:tc>
                <a:tc gridSpan="4">
                  <a:txBody>
                    <a:bodyPr/>
                    <a:lstStyle/>
                    <a:p>
                      <a:pPr algn="ctr"/>
                      <a:r>
                        <a:rPr lang="en-US" dirty="0" smtClean="0"/>
                        <a:t>2-monoacylglycerols and fatty acids</a:t>
                      </a:r>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414930">
                <a:tc>
                  <a:txBody>
                    <a:bodyPr/>
                    <a:lstStyle/>
                    <a:p>
                      <a:pPr algn="ctr"/>
                      <a:r>
                        <a:rPr lang="en-US" dirty="0" smtClean="0"/>
                        <a:t>Role:</a:t>
                      </a:r>
                    </a:p>
                  </a:txBody>
                  <a:tcPr marL="121920" marR="121920" anchor="ctr">
                    <a:solidFill>
                      <a:schemeClr val="bg1">
                        <a:lumMod val="75000"/>
                      </a:schemeClr>
                    </a:solidFill>
                  </a:tcPr>
                </a:tc>
                <a:tc gridSpan="4">
                  <a:txBody>
                    <a:bodyPr/>
                    <a:lstStyle/>
                    <a:p>
                      <a:pPr algn="ctr"/>
                      <a:r>
                        <a:rPr lang="en-US" dirty="0" smtClean="0"/>
                        <a:t>both lipases in lipid digestion is of little significance in adult human</a:t>
                      </a:r>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30048">
                <a:tc>
                  <a:txBody>
                    <a:bodyPr/>
                    <a:lstStyle/>
                    <a:p>
                      <a:pPr algn="ctr"/>
                      <a:r>
                        <a:rPr lang="en-US" dirty="0" smtClean="0"/>
                        <a:t>Importance:</a:t>
                      </a:r>
                    </a:p>
                  </a:txBody>
                  <a:tcPr marL="121920" marR="121920" anchor="ctr">
                    <a:solidFill>
                      <a:schemeClr val="bg1">
                        <a:lumMod val="75000"/>
                      </a:schemeClr>
                    </a:solidFill>
                  </a:tcPr>
                </a:tc>
                <a:tc gridSpan="4">
                  <a:txBody>
                    <a:bodyPr/>
                    <a:lstStyle/>
                    <a:p>
                      <a:pPr algn="ctr"/>
                      <a:r>
                        <a:rPr lang="en-US" dirty="0" smtClean="0"/>
                        <a:t>1-They are important in neonates and infants for the digestion of TAG of milk</a:t>
                      </a:r>
                    </a:p>
                    <a:p>
                      <a:pPr algn="ctr"/>
                      <a:r>
                        <a:rPr lang="en-US" dirty="0" smtClean="0"/>
                        <a:t>2-They are also important in patients with pancreatic insufficiency where there is absence of pancreatic lipase</a:t>
                      </a:r>
                    </a:p>
                  </a:txBody>
                  <a:tcPr marL="121920" marR="121920" anchor="ctr">
                    <a:solidFill>
                      <a:srgbClr val="CFE8E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4930">
                <a:tc gridSpan="5">
                  <a:txBody>
                    <a:bodyPr/>
                    <a:lstStyle/>
                    <a:p>
                      <a:pPr algn="ctr"/>
                      <a:r>
                        <a:rPr lang="en-US" dirty="0" smtClean="0"/>
                        <a:t>Digestion of lipids</a:t>
                      </a:r>
                      <a:r>
                        <a:rPr lang="en-US" baseline="0" dirty="0" smtClean="0"/>
                        <a:t> in the </a:t>
                      </a:r>
                      <a:r>
                        <a:rPr lang="en-US" baseline="0" dirty="0" smtClean="0"/>
                        <a:t>stomach</a:t>
                      </a:r>
                      <a:endParaRPr lang="en-US" dirty="0" smtClean="0"/>
                    </a:p>
                  </a:txBody>
                  <a:tcPr marL="121920" marR="121920" anchor="ctr">
                    <a:solidFill>
                      <a:schemeClr val="bg1">
                        <a:lumMod val="75000"/>
                      </a:schemeClr>
                    </a:solidFill>
                  </a:tcPr>
                </a:tc>
                <a:tc hMerge="1">
                  <a:txBody>
                    <a:bodyPr/>
                    <a:lstStyle/>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4930">
                <a:tc gridSpan="3">
                  <a:txBody>
                    <a:bodyPr/>
                    <a:lstStyle/>
                    <a:p>
                      <a:pPr algn="ctr"/>
                      <a:r>
                        <a:rPr lang="en-US" dirty="0" smtClean="0"/>
                        <a:t>In</a:t>
                      </a:r>
                      <a:r>
                        <a:rPr lang="en-US" baseline="0" dirty="0" smtClean="0"/>
                        <a:t> Adults:</a:t>
                      </a:r>
                      <a:endParaRPr lang="en-US" dirty="0" smtClean="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gridSpan="2">
                  <a:txBody>
                    <a:bodyPr/>
                    <a:lstStyle/>
                    <a:p>
                      <a:pPr algn="ctr"/>
                      <a:r>
                        <a:rPr lang="en-US" dirty="0" smtClean="0"/>
                        <a:t>In neonate and infants:</a:t>
                      </a:r>
                    </a:p>
                  </a:txBody>
                  <a:tcPr marL="121920" marR="121920" anchor="ctr">
                    <a:solidFill>
                      <a:schemeClr val="bg1">
                        <a:lumMod val="75000"/>
                      </a:schemeClr>
                    </a:solidFill>
                  </a:tcPr>
                </a:tc>
                <a:tc hMerge="1">
                  <a:txBody>
                    <a:bodyPr/>
                    <a:lstStyle/>
                    <a:p>
                      <a:endParaRPr lang="en-US"/>
                    </a:p>
                  </a:txBody>
                  <a:tcPr/>
                </a:tc>
              </a:tr>
              <a:tr h="716181">
                <a:tc gridSpan="3">
                  <a:txBody>
                    <a:bodyPr/>
                    <a:lstStyle/>
                    <a:p>
                      <a:pPr algn="ctr"/>
                      <a:r>
                        <a:rPr lang="en-US" dirty="0" smtClean="0"/>
                        <a:t>no significant effects because of lack of emulsification that occurs in duodenum.</a:t>
                      </a:r>
                    </a:p>
                  </a:txBody>
                  <a:tcPr marL="121920" marR="121920" anchor="ctr">
                    <a:solidFill>
                      <a:srgbClr val="CFE8E7"/>
                    </a:solidFill>
                  </a:tcPr>
                </a:tc>
                <a:tc hMerge="1">
                  <a:txBody>
                    <a:bodyPr/>
                    <a:lstStyle/>
                    <a:p>
                      <a:endParaRPr lang="en-US"/>
                    </a:p>
                  </a:txBody>
                  <a:tcPr/>
                </a:tc>
                <a:tc hMerge="1">
                  <a:txBody>
                    <a:bodyPr/>
                    <a:lstStyle/>
                    <a:p>
                      <a:endParaRPr lang="en-US"/>
                    </a:p>
                  </a:txBody>
                  <a:tcPr/>
                </a:tc>
                <a:tc gridSpan="2">
                  <a:txBody>
                    <a:bodyPr/>
                    <a:lstStyle/>
                    <a:p>
                      <a:pPr algn="ctr"/>
                      <a:r>
                        <a:rPr lang="en-US" dirty="0" smtClean="0"/>
                        <a:t>digestion of milk TAG and production of short and medium-chain fatty acids.</a:t>
                      </a:r>
                    </a:p>
                  </a:txBody>
                  <a:tcPr marL="121920" marR="121920" anchor="ctr">
                    <a:solidFill>
                      <a:srgbClr val="CFE8E7"/>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99248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7840705"/>
              </p:ext>
            </p:extLst>
          </p:nvPr>
        </p:nvGraphicFramePr>
        <p:xfrm>
          <a:off x="0" y="1143000"/>
          <a:ext cx="12192000" cy="4216400"/>
        </p:xfrm>
        <a:graphic>
          <a:graphicData uri="http://schemas.openxmlformats.org/drawingml/2006/table">
            <a:tbl>
              <a:tblPr firstRow="1" bandRow="1">
                <a:tableStyleId>{5940675A-B579-460E-94D1-54222C63F5DA}</a:tableStyleId>
              </a:tblPr>
              <a:tblGrid>
                <a:gridCol w="2662621"/>
                <a:gridCol w="385379"/>
                <a:gridCol w="3048000"/>
                <a:gridCol w="3048000"/>
                <a:gridCol w="3048000"/>
              </a:tblGrid>
              <a:tr h="370840">
                <a:tc gridSpan="5">
                  <a:txBody>
                    <a:bodyPr/>
                    <a:lstStyle/>
                    <a:p>
                      <a:pPr algn="ctr"/>
                      <a:r>
                        <a:rPr lang="en-US" dirty="0" smtClean="0"/>
                        <a:t>Pepsin</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20040">
                <a:tc rowSpan="2">
                  <a:txBody>
                    <a:bodyPr/>
                    <a:lstStyle/>
                    <a:p>
                      <a:pPr algn="ctr"/>
                      <a:r>
                        <a:rPr lang="en-US" dirty="0" smtClean="0"/>
                        <a:t>Secreted by:</a:t>
                      </a:r>
                      <a:endParaRPr lang="en-US" dirty="0"/>
                    </a:p>
                  </a:txBody>
                  <a:tcPr marL="121920" marR="121920" anchor="ctr">
                    <a:solidFill>
                      <a:schemeClr val="bg1">
                        <a:lumMod val="75000"/>
                      </a:schemeClr>
                    </a:solidFill>
                  </a:tcPr>
                </a:tc>
                <a:tc rowSpan="2" gridSpan="2">
                  <a:txBody>
                    <a:bodyPr/>
                    <a:lstStyle/>
                    <a:p>
                      <a:pPr algn="ctr"/>
                      <a:r>
                        <a:rPr lang="en-US" dirty="0" smtClean="0"/>
                        <a:t>Chief cells of the stomach</a:t>
                      </a:r>
                      <a:endParaRPr lang="en-US" dirty="0"/>
                    </a:p>
                  </a:txBody>
                  <a:tcPr marL="121920" marR="121920" anchor="ctr">
                    <a:solidFill>
                      <a:srgbClr val="CFE8E7"/>
                    </a:solidFill>
                  </a:tcPr>
                </a:tc>
                <a:tc rowSpan="2" hMerge="1">
                  <a:txBody>
                    <a:bodyPr/>
                    <a:lstStyle/>
                    <a:p>
                      <a:endParaRPr lang="en-US"/>
                    </a:p>
                  </a:txBody>
                  <a:tcPr/>
                </a:tc>
                <a:tc rowSpan="2">
                  <a:txBody>
                    <a:bodyPr/>
                    <a:lstStyle/>
                    <a:p>
                      <a:pPr algn="ctr"/>
                      <a:r>
                        <a:rPr lang="en-US" dirty="0" smtClean="0"/>
                        <a:t>Activated by:</a:t>
                      </a:r>
                      <a:endParaRPr lang="en-US" dirty="0"/>
                    </a:p>
                  </a:txBody>
                  <a:tcPr marL="121920" marR="121920" anchor="ctr">
                    <a:solidFill>
                      <a:schemeClr val="bg1">
                        <a:lumMod val="75000"/>
                      </a:schemeClr>
                    </a:solidFill>
                  </a:tcPr>
                </a:tc>
                <a:tc>
                  <a:txBody>
                    <a:bodyPr/>
                    <a:lstStyle/>
                    <a:p>
                      <a:pPr algn="ctr"/>
                      <a:r>
                        <a:rPr lang="en-US" dirty="0" smtClean="0"/>
                        <a:t>HCl</a:t>
                      </a:r>
                      <a:endParaRPr lang="en-US" dirty="0"/>
                    </a:p>
                  </a:txBody>
                  <a:tcPr marL="121920" marR="121920" anchor="ctr">
                    <a:solidFill>
                      <a:srgbClr val="CFE8E7"/>
                    </a:solidFill>
                  </a:tcPr>
                </a:tc>
              </a:tr>
              <a:tr h="320040">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r>
                        <a:rPr lang="en-US" dirty="0" smtClean="0"/>
                        <a:t>Autocatlyictally </a:t>
                      </a:r>
                      <a:endParaRPr lang="en-US" dirty="0"/>
                    </a:p>
                  </a:txBody>
                  <a:tcPr marL="121920" marR="121920" anchor="ctr">
                    <a:solidFill>
                      <a:srgbClr val="CFE8E7"/>
                    </a:solidFill>
                  </a:tcPr>
                </a:tc>
              </a:tr>
              <a:tr h="370840">
                <a:tc>
                  <a:txBody>
                    <a:bodyPr/>
                    <a:lstStyle/>
                    <a:p>
                      <a:pPr algn="ctr"/>
                      <a:r>
                        <a:rPr lang="en-US" dirty="0" smtClean="0"/>
                        <a:t>Substrate</a:t>
                      </a:r>
                      <a:r>
                        <a:rPr lang="en-US" baseline="0" dirty="0" smtClean="0"/>
                        <a:t>:</a:t>
                      </a:r>
                      <a:endParaRPr lang="en-US" dirty="0"/>
                    </a:p>
                  </a:txBody>
                  <a:tcPr marL="121920" marR="121920" anchor="ctr">
                    <a:solidFill>
                      <a:schemeClr val="bg1">
                        <a:lumMod val="75000"/>
                      </a:schemeClr>
                    </a:solidFill>
                  </a:tcPr>
                </a:tc>
                <a:tc gridSpan="2">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 denatured </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dietary proteins </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(by HCl) </a:t>
                      </a:r>
                    </a:p>
                  </a:txBody>
                  <a:tcPr marL="121920" marR="121920" anchor="ctr">
                    <a:solidFill>
                      <a:srgbClr val="CFE8E7"/>
                    </a:solidFill>
                  </a:tcPr>
                </a:tc>
                <a:tc hMerge="1">
                  <a:txBody>
                    <a:bodyPr/>
                    <a:lstStyle/>
                    <a:p>
                      <a:endParaRPr lang="en-US"/>
                    </a:p>
                  </a:txBody>
                  <a:tcPr/>
                </a:tc>
                <a:tc>
                  <a:txBody>
                    <a:bodyPr/>
                    <a:lstStyle/>
                    <a:p>
                      <a:pPr algn="ctr"/>
                      <a:r>
                        <a:rPr lang="en-US" dirty="0" smtClean="0"/>
                        <a:t>End product:</a:t>
                      </a:r>
                      <a:endParaRPr lang="en-US" dirty="0"/>
                    </a:p>
                  </a:txBody>
                  <a:tcPr marL="121920" marR="121920" anchor="ctr">
                    <a:solidFill>
                      <a:schemeClr val="bg1">
                        <a:lumMod val="75000"/>
                      </a:schemeClr>
                    </a:solidFill>
                  </a:tcPr>
                </a:tc>
                <a:tc>
                  <a:txBody>
                    <a:bodyPr/>
                    <a:lstStyle/>
                    <a:p>
                      <a:pPr algn="ctr"/>
                      <a:r>
                        <a:rPr lang="en-US" dirty="0" smtClean="0"/>
                        <a:t>Smaller polypeptides</a:t>
                      </a:r>
                      <a:endParaRPr lang="en-US" dirty="0"/>
                    </a:p>
                  </a:txBody>
                  <a:tcPr marL="121920" marR="121920" anchor="ctr">
                    <a:solidFill>
                      <a:srgbClr val="CFE8E7"/>
                    </a:solidFill>
                  </a:tcPr>
                </a:tc>
              </a:tr>
              <a:tr h="370840">
                <a:tc gridSpan="5">
                  <a:txBody>
                    <a:bodyPr/>
                    <a:lstStyle/>
                    <a:p>
                      <a:pPr algn="ctr"/>
                      <a:r>
                        <a:rPr lang="en-US" dirty="0" smtClean="0"/>
                        <a:t>Renin</a:t>
                      </a:r>
                      <a:endParaRPr lang="en-US" dirty="0"/>
                    </a:p>
                  </a:txBody>
                  <a:tcPr marL="121920" marR="121920" anchor="c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70840">
                <a:tc gridSpan="2">
                  <a:txBody>
                    <a:bodyPr/>
                    <a:lstStyle/>
                    <a:p>
                      <a:pPr algn="ctr"/>
                      <a:r>
                        <a:rPr lang="en-US" dirty="0" smtClean="0"/>
                        <a:t>Secreted by:</a:t>
                      </a:r>
                      <a:endParaRPr lang="en-US" dirty="0"/>
                    </a:p>
                  </a:txBody>
                  <a:tcPr marL="121920" marR="121920" anchor="ctr">
                    <a:solidFill>
                      <a:schemeClr val="bg1">
                        <a:lumMod val="75000"/>
                      </a:schemeClr>
                    </a:solidFill>
                  </a:tcPr>
                </a:tc>
                <a:tc hMerge="1">
                  <a:txBody>
                    <a:bodyPr/>
                    <a:lstStyle/>
                    <a:p>
                      <a:endParaRPr lang="en-US"/>
                    </a:p>
                  </a:txBody>
                  <a:tcPr/>
                </a:tc>
                <a:tc>
                  <a:txBody>
                    <a:bodyPr/>
                    <a:lstStyle/>
                    <a:p>
                      <a:pPr algn="ctr"/>
                      <a:r>
                        <a:rPr lang="en-US" dirty="0" smtClean="0"/>
                        <a:t>chief cells of stomach in neonates and infants </a:t>
                      </a:r>
                      <a:endParaRPr lang="en-US" dirty="0"/>
                    </a:p>
                  </a:txBody>
                  <a:tcPr marL="121920" marR="121920" anchor="ctr">
                    <a:solidFill>
                      <a:srgbClr val="CFE8E7"/>
                    </a:solidFill>
                  </a:tcPr>
                </a:tc>
                <a:tc>
                  <a:txBody>
                    <a:bodyPr/>
                    <a:lstStyle/>
                    <a:p>
                      <a:pPr algn="ctr"/>
                      <a:r>
                        <a:rPr lang="en-US" dirty="0" smtClean="0"/>
                        <a:t>Substrate:</a:t>
                      </a:r>
                      <a:endParaRPr lang="en-US" dirty="0"/>
                    </a:p>
                  </a:txBody>
                  <a:tcPr marL="121920" marR="121920" anchor="ctr">
                    <a:solidFill>
                      <a:schemeClr val="bg1">
                        <a:lumMod val="75000"/>
                      </a:schemeClr>
                    </a:solidFill>
                  </a:tcPr>
                </a:tc>
                <a:tc>
                  <a:txBody>
                    <a:bodyPr/>
                    <a:lstStyle/>
                    <a:p>
                      <a:pPr algn="ctr"/>
                      <a:r>
                        <a:rPr lang="en-US" dirty="0" smtClean="0"/>
                        <a:t>Casein of milk </a:t>
                      </a:r>
                      <a:endParaRPr lang="en-US" dirty="0"/>
                    </a:p>
                  </a:txBody>
                  <a:tcPr marL="121920" marR="121920" anchor="ctr">
                    <a:solidFill>
                      <a:srgbClr val="CFE8E7"/>
                    </a:solidFill>
                  </a:tcPr>
                </a:tc>
              </a:tr>
              <a:tr h="370840">
                <a:tc gridSpan="2">
                  <a:txBody>
                    <a:bodyPr/>
                    <a:lstStyle/>
                    <a:p>
                      <a:pPr algn="ctr"/>
                      <a:r>
                        <a:rPr lang="en-US" dirty="0" smtClean="0"/>
                        <a:t>End product:</a:t>
                      </a:r>
                      <a:endParaRPr lang="en-US" dirty="0"/>
                    </a:p>
                  </a:txBody>
                  <a:tcPr marL="121920" marR="121920" anchor="ctr">
                    <a:solidFill>
                      <a:schemeClr val="bg1">
                        <a:lumMod val="75000"/>
                      </a:schemeClr>
                    </a:solidFill>
                  </a:tcPr>
                </a:tc>
                <a:tc hMerge="1">
                  <a:txBody>
                    <a:bodyPr/>
                    <a:lstStyle/>
                    <a:p>
                      <a:endParaRPr lang="en-US"/>
                    </a:p>
                  </a:txBody>
                  <a:tcPr/>
                </a:tc>
                <a:tc>
                  <a:txBody>
                    <a:bodyPr/>
                    <a:lstStyle/>
                    <a:p>
                      <a:pPr algn="ctr"/>
                      <a:r>
                        <a:rPr lang="en-US" dirty="0" smtClean="0"/>
                        <a:t> Paracasein with the formation of milk clot </a:t>
                      </a:r>
                      <a:endParaRPr lang="en-US" dirty="0"/>
                    </a:p>
                  </a:txBody>
                  <a:tcPr marL="121920" marR="121920" anchor="ctr">
                    <a:solidFill>
                      <a:srgbClr val="CFE8E7"/>
                    </a:solidFill>
                  </a:tcPr>
                </a:tc>
                <a:tc>
                  <a:txBody>
                    <a:bodyPr/>
                    <a:lstStyle/>
                    <a:p>
                      <a:pPr algn="ctr"/>
                      <a:r>
                        <a:rPr lang="en-US" dirty="0" smtClean="0"/>
                        <a:t>Effect:</a:t>
                      </a:r>
                    </a:p>
                    <a:p>
                      <a:pPr algn="ctr"/>
                      <a:endParaRPr lang="en-US" dirty="0"/>
                    </a:p>
                  </a:txBody>
                  <a:tcPr marL="121920" marR="121920" anchor="ctr">
                    <a:solidFill>
                      <a:schemeClr val="bg1">
                        <a:lumMod val="75000"/>
                      </a:schemeClr>
                    </a:solidFill>
                  </a:tcPr>
                </a:tc>
                <a:tc>
                  <a:txBody>
                    <a:bodyPr/>
                    <a:lstStyle/>
                    <a:p>
                      <a:pPr algn="ctr"/>
                      <a:r>
                        <a:rPr lang="en-US" dirty="0" smtClean="0"/>
                        <a:t>It prevents rapid passage of milk from stomach, allowing more time for action of pepsin on milk proteins</a:t>
                      </a:r>
                    </a:p>
                    <a:p>
                      <a:pPr algn="ctr"/>
                      <a:endParaRPr lang="en-US" dirty="0"/>
                    </a:p>
                  </a:txBody>
                  <a:tcPr marL="121920" marR="121920" anchor="ctr">
                    <a:solidFill>
                      <a:srgbClr val="CFE8E7"/>
                    </a:solidFill>
                  </a:tcPr>
                </a:tc>
              </a:tr>
            </a:tbl>
          </a:graphicData>
        </a:graphic>
      </p:graphicFrame>
    </p:spTree>
    <p:extLst>
      <p:ext uri="{BB962C8B-B14F-4D97-AF65-F5344CB8AC3E}">
        <p14:creationId xmlns:p14="http://schemas.microsoft.com/office/powerpoint/2010/main" val="94465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smtClean="0">
                <a:solidFill>
                  <a:srgbClr val="0070C0"/>
                </a:solidFill>
                <a:latin typeface="Century Gothic" charset="0"/>
                <a:ea typeface="Century Gothic" charset="0"/>
                <a:cs typeface="Century Gothic" charset="0"/>
              </a:rPr>
              <a:t>QUIZ</a:t>
            </a:r>
            <a:endParaRPr lang="en-US" sz="3200" dirty="0">
              <a:solidFill>
                <a:srgbClr val="0070C0"/>
              </a:solidFill>
              <a:latin typeface="Century Gothic" charset="0"/>
              <a:ea typeface="Century Gothic" charset="0"/>
              <a:cs typeface="Century Gothic" charset="0"/>
            </a:endParaRPr>
          </a:p>
        </p:txBody>
      </p:sp>
      <p:sp>
        <p:nvSpPr>
          <p:cNvPr id="3" name="Rectangle 2"/>
          <p:cNvSpPr/>
          <p:nvPr/>
        </p:nvSpPr>
        <p:spPr>
          <a:xfrm>
            <a:off x="194168" y="919761"/>
            <a:ext cx="5121752" cy="4739759"/>
          </a:xfrm>
          <a:prstGeom prst="rect">
            <a:avLst/>
          </a:prstGeom>
        </p:spPr>
        <p:txBody>
          <a:bodyPr wrap="square">
            <a:spAutoFit/>
          </a:bodyPr>
          <a:lstStyle/>
          <a:p>
            <a:r>
              <a:rPr lang="en-US" sz="1700" b="1" spc="-5" dirty="0" smtClean="0">
                <a:solidFill>
                  <a:srgbClr val="00ADA8"/>
                </a:solidFill>
                <a:uFill>
                  <a:solidFill>
                    <a:srgbClr val="365F91"/>
                  </a:solidFill>
                </a:uFill>
                <a:latin typeface="Cambria"/>
                <a:cs typeface="Cambria"/>
              </a:rPr>
              <a:t>Q1 : </a:t>
            </a:r>
            <a:r>
              <a:rPr lang="en-US" sz="1700" dirty="0" smtClean="0">
                <a:solidFill>
                  <a:srgbClr val="00ADA8"/>
                </a:solidFill>
              </a:rPr>
              <a:t>Carbohydrates digestion starts in ?</a:t>
            </a:r>
          </a:p>
          <a:p>
            <a:r>
              <a:rPr lang="en-US" sz="1700" dirty="0" smtClean="0"/>
              <a:t>A- </a:t>
            </a:r>
            <a:r>
              <a:rPr lang="en-US" sz="1600" dirty="0" smtClean="0"/>
              <a:t>Mouth</a:t>
            </a:r>
          </a:p>
          <a:p>
            <a:r>
              <a:rPr lang="en-US" sz="1700" dirty="0"/>
              <a:t>B- </a:t>
            </a:r>
            <a:r>
              <a:rPr lang="en-US" sz="1700" dirty="0" smtClean="0"/>
              <a:t>Stomach</a:t>
            </a:r>
          </a:p>
          <a:p>
            <a:r>
              <a:rPr lang="en-US" sz="1700" dirty="0" smtClean="0"/>
              <a:t>C- Intestine</a:t>
            </a:r>
          </a:p>
          <a:p>
            <a:r>
              <a:rPr lang="en-US" sz="1700" dirty="0" smtClean="0"/>
              <a:t>D- None of the above</a:t>
            </a:r>
            <a:endParaRPr lang="en-US" sz="1700" dirty="0"/>
          </a:p>
          <a:p>
            <a:endParaRPr lang="en-US" sz="1700" b="1" u="sng" spc="-5" dirty="0" smtClean="0">
              <a:solidFill>
                <a:srgbClr val="365F91"/>
              </a:solidFill>
              <a:uFill>
                <a:solidFill>
                  <a:srgbClr val="365F91"/>
                </a:solidFill>
              </a:uFill>
              <a:latin typeface="Cambria"/>
              <a:cs typeface="Cambria"/>
            </a:endParaRPr>
          </a:p>
          <a:p>
            <a:r>
              <a:rPr lang="en-US" sz="1700" b="1" spc="-5" dirty="0" smtClean="0">
                <a:solidFill>
                  <a:srgbClr val="00ADA8"/>
                </a:solidFill>
                <a:uFill>
                  <a:solidFill>
                    <a:srgbClr val="365F91"/>
                  </a:solidFill>
                </a:uFill>
                <a:latin typeface="Cambria"/>
                <a:cs typeface="Cambria"/>
              </a:rPr>
              <a:t>Q2 : </a:t>
            </a:r>
            <a:r>
              <a:rPr lang="en-US" sz="1700" dirty="0" smtClean="0">
                <a:solidFill>
                  <a:srgbClr val="00ADA8"/>
                </a:solidFill>
              </a:rPr>
              <a:t>Proteins &amp; lipids digestion starts in ?</a:t>
            </a:r>
            <a:endParaRPr lang="en-US" sz="1700" dirty="0">
              <a:solidFill>
                <a:srgbClr val="00ADA8"/>
              </a:solidFill>
            </a:endParaRPr>
          </a:p>
          <a:p>
            <a:r>
              <a:rPr lang="en-US" sz="1600" dirty="0"/>
              <a:t>A- </a:t>
            </a:r>
            <a:r>
              <a:rPr lang="en-US" sz="1400" dirty="0"/>
              <a:t>Mouth</a:t>
            </a:r>
          </a:p>
          <a:p>
            <a:r>
              <a:rPr lang="en-US" sz="1600" dirty="0"/>
              <a:t>B- Stomach</a:t>
            </a:r>
          </a:p>
          <a:p>
            <a:r>
              <a:rPr lang="en-US" sz="1600" dirty="0"/>
              <a:t>C- Intestine</a:t>
            </a:r>
          </a:p>
          <a:p>
            <a:r>
              <a:rPr lang="en-US" sz="1600" dirty="0"/>
              <a:t>D- None of the above</a:t>
            </a:r>
          </a:p>
          <a:p>
            <a:endParaRPr lang="en-US" sz="1700" dirty="0"/>
          </a:p>
          <a:p>
            <a:r>
              <a:rPr lang="en-US" sz="1700" b="1" spc="-5" dirty="0" smtClean="0">
                <a:solidFill>
                  <a:srgbClr val="00ADA8"/>
                </a:solidFill>
                <a:uFill>
                  <a:solidFill>
                    <a:srgbClr val="365F91"/>
                  </a:solidFill>
                </a:uFill>
                <a:latin typeface="Cambria"/>
                <a:cs typeface="Cambria"/>
              </a:rPr>
              <a:t>Q3 </a:t>
            </a:r>
            <a:r>
              <a:rPr lang="en-US" sz="1700" b="1" spc="-5" dirty="0">
                <a:solidFill>
                  <a:srgbClr val="00ADA8"/>
                </a:solidFill>
                <a:uFill>
                  <a:solidFill>
                    <a:srgbClr val="365F91"/>
                  </a:solidFill>
                </a:uFill>
                <a:latin typeface="Cambria"/>
                <a:cs typeface="Cambria"/>
              </a:rPr>
              <a:t>: </a:t>
            </a:r>
            <a:r>
              <a:rPr lang="en-US" sz="1700" dirty="0" smtClean="0">
                <a:solidFill>
                  <a:srgbClr val="00ADA8"/>
                </a:solidFill>
              </a:rPr>
              <a:t>Enzyme important just for infants for milk clot ?</a:t>
            </a:r>
          </a:p>
          <a:p>
            <a:r>
              <a:rPr lang="en-US" sz="1700" dirty="0"/>
              <a:t>A- </a:t>
            </a:r>
            <a:r>
              <a:rPr lang="en-US" sz="1700" dirty="0" smtClean="0"/>
              <a:t>Renin</a:t>
            </a:r>
            <a:endParaRPr lang="en-US" sz="1700" dirty="0"/>
          </a:p>
          <a:p>
            <a:r>
              <a:rPr lang="en-US" sz="1700" dirty="0"/>
              <a:t>B- </a:t>
            </a:r>
            <a:r>
              <a:rPr lang="en-US" sz="1700" dirty="0" smtClean="0"/>
              <a:t>HCl</a:t>
            </a:r>
            <a:endParaRPr lang="en-US" sz="1700" dirty="0"/>
          </a:p>
          <a:p>
            <a:r>
              <a:rPr lang="en-US" sz="1700" dirty="0"/>
              <a:t>C- </a:t>
            </a:r>
            <a:r>
              <a:rPr lang="en-US" sz="1700" dirty="0" smtClean="0"/>
              <a:t>Pepsin</a:t>
            </a:r>
            <a:endParaRPr lang="en-US" sz="1700" dirty="0"/>
          </a:p>
          <a:p>
            <a:r>
              <a:rPr lang="en-US" sz="1700" dirty="0"/>
              <a:t>D- </a:t>
            </a:r>
            <a:r>
              <a:rPr lang="en-US" sz="1700" dirty="0" smtClean="0"/>
              <a:t>Rennin</a:t>
            </a:r>
          </a:p>
          <a:p>
            <a:endParaRPr lang="en-US" sz="1700" dirty="0" smtClean="0"/>
          </a:p>
        </p:txBody>
      </p:sp>
      <p:sp>
        <p:nvSpPr>
          <p:cNvPr id="4" name="Rectangle 3"/>
          <p:cNvSpPr/>
          <p:nvPr/>
        </p:nvSpPr>
        <p:spPr>
          <a:xfrm>
            <a:off x="5574224" y="919761"/>
            <a:ext cx="6096000" cy="5355312"/>
          </a:xfrm>
          <a:prstGeom prst="rect">
            <a:avLst/>
          </a:prstGeom>
        </p:spPr>
        <p:txBody>
          <a:bodyPr>
            <a:spAutoFit/>
          </a:bodyPr>
          <a:lstStyle/>
          <a:p>
            <a:r>
              <a:rPr lang="en-US" sz="1700" b="1" spc="-5" dirty="0">
                <a:solidFill>
                  <a:srgbClr val="00ADA8"/>
                </a:solidFill>
                <a:uFill>
                  <a:solidFill>
                    <a:srgbClr val="365F91"/>
                  </a:solidFill>
                </a:uFill>
                <a:latin typeface="Cambria"/>
                <a:cs typeface="Cambria"/>
              </a:rPr>
              <a:t>Q4 : </a:t>
            </a:r>
            <a:r>
              <a:rPr lang="en-US" sz="1700" dirty="0">
                <a:solidFill>
                  <a:srgbClr val="00ADA8"/>
                </a:solidFill>
              </a:rPr>
              <a:t>Which of the following enzymes get inactivated in the stomach ?</a:t>
            </a:r>
          </a:p>
          <a:p>
            <a:r>
              <a:rPr lang="en-US" dirty="0"/>
              <a:t>A- Renin</a:t>
            </a:r>
          </a:p>
          <a:p>
            <a:r>
              <a:rPr lang="en-US" dirty="0"/>
              <a:t>B- </a:t>
            </a:r>
            <a:r>
              <a:rPr lang="el-GR" dirty="0"/>
              <a:t>α</a:t>
            </a:r>
            <a:r>
              <a:rPr lang="en-US" dirty="0"/>
              <a:t>-Amylase</a:t>
            </a:r>
          </a:p>
          <a:p>
            <a:r>
              <a:rPr lang="en-US" dirty="0"/>
              <a:t>C- Pepsin</a:t>
            </a:r>
          </a:p>
          <a:p>
            <a:r>
              <a:rPr lang="en-US" dirty="0"/>
              <a:t>D- Rennin</a:t>
            </a:r>
          </a:p>
          <a:p>
            <a:endParaRPr lang="en-US" dirty="0"/>
          </a:p>
          <a:p>
            <a:r>
              <a:rPr lang="en-US" sz="1700" b="1" spc="-5" dirty="0">
                <a:solidFill>
                  <a:srgbClr val="00ADA8"/>
                </a:solidFill>
                <a:uFill>
                  <a:solidFill>
                    <a:srgbClr val="365F91"/>
                  </a:solidFill>
                </a:uFill>
                <a:latin typeface="Cambria"/>
                <a:cs typeface="Cambria"/>
              </a:rPr>
              <a:t>Q5 : </a:t>
            </a:r>
            <a:r>
              <a:rPr lang="en-US" sz="1700" spc="-5" dirty="0">
                <a:solidFill>
                  <a:srgbClr val="00ADA8"/>
                </a:solidFill>
                <a:uFill>
                  <a:solidFill>
                    <a:srgbClr val="365F91"/>
                  </a:solidFill>
                </a:uFill>
                <a:latin typeface="Cambria"/>
                <a:cs typeface="Cambria"/>
              </a:rPr>
              <a:t>Lipase acts on which type of fatty acids </a:t>
            </a:r>
            <a:r>
              <a:rPr lang="en-US" sz="1700" dirty="0">
                <a:solidFill>
                  <a:srgbClr val="00ADA8"/>
                </a:solidFill>
              </a:rPr>
              <a:t>?</a:t>
            </a:r>
          </a:p>
          <a:p>
            <a:r>
              <a:rPr lang="en-US" dirty="0"/>
              <a:t>A- Short</a:t>
            </a:r>
          </a:p>
          <a:p>
            <a:r>
              <a:rPr lang="en-US" dirty="0"/>
              <a:t>B- Short or medium</a:t>
            </a:r>
          </a:p>
          <a:p>
            <a:r>
              <a:rPr lang="en-US" dirty="0"/>
              <a:t>C- Long</a:t>
            </a:r>
          </a:p>
          <a:p>
            <a:r>
              <a:rPr lang="en-US" dirty="0"/>
              <a:t>D- All types</a:t>
            </a:r>
          </a:p>
          <a:p>
            <a:endParaRPr lang="en-US" dirty="0"/>
          </a:p>
          <a:p>
            <a:r>
              <a:rPr lang="en-US" sz="1700" b="1" spc="-5" dirty="0">
                <a:solidFill>
                  <a:srgbClr val="00ADA8"/>
                </a:solidFill>
                <a:uFill>
                  <a:solidFill>
                    <a:srgbClr val="365F91"/>
                  </a:solidFill>
                </a:uFill>
                <a:latin typeface="Cambria"/>
                <a:cs typeface="Cambria"/>
              </a:rPr>
              <a:t>Q6 : </a:t>
            </a:r>
            <a:r>
              <a:rPr lang="en-US" sz="1700" dirty="0">
                <a:solidFill>
                  <a:srgbClr val="00ADA8"/>
                </a:solidFill>
              </a:rPr>
              <a:t>Which of the following is responsible for Pepsinogen activation ?</a:t>
            </a:r>
          </a:p>
          <a:p>
            <a:r>
              <a:rPr lang="en-US" dirty="0"/>
              <a:t>A- HCl</a:t>
            </a:r>
          </a:p>
          <a:p>
            <a:r>
              <a:rPr lang="en-US" dirty="0"/>
              <a:t>B- Rennin</a:t>
            </a:r>
          </a:p>
          <a:p>
            <a:r>
              <a:rPr lang="en-US" dirty="0"/>
              <a:t>C- Lingual lipase</a:t>
            </a:r>
          </a:p>
          <a:p>
            <a:r>
              <a:rPr lang="en-US" dirty="0"/>
              <a:t>D- Gastric lipase</a:t>
            </a:r>
          </a:p>
        </p:txBody>
      </p:sp>
    </p:spTree>
    <p:extLst>
      <p:ext uri="{BB962C8B-B14F-4D97-AF65-F5344CB8AC3E}">
        <p14:creationId xmlns:p14="http://schemas.microsoft.com/office/powerpoint/2010/main" val="53670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smtClean="0">
                <a:solidFill>
                  <a:srgbClr val="0070C0"/>
                </a:solidFill>
                <a:latin typeface="Century Gothic" charset="0"/>
                <a:ea typeface="Century Gothic" charset="0"/>
                <a:cs typeface="Century Gothic" charset="0"/>
              </a:rPr>
              <a:t>QUIZ</a:t>
            </a:r>
            <a:endParaRPr lang="en-US" sz="3200" dirty="0">
              <a:solidFill>
                <a:srgbClr val="0070C0"/>
              </a:solidFill>
              <a:latin typeface="Century Gothic" charset="0"/>
              <a:ea typeface="Century Gothic" charset="0"/>
              <a:cs typeface="Century Gothic" charset="0"/>
            </a:endParaRPr>
          </a:p>
        </p:txBody>
      </p:sp>
      <p:sp>
        <p:nvSpPr>
          <p:cNvPr id="3" name="Rectangle 2"/>
          <p:cNvSpPr/>
          <p:nvPr/>
        </p:nvSpPr>
        <p:spPr>
          <a:xfrm>
            <a:off x="194167" y="919761"/>
            <a:ext cx="7395671" cy="1400383"/>
          </a:xfrm>
          <a:prstGeom prst="rect">
            <a:avLst/>
          </a:prstGeom>
        </p:spPr>
        <p:txBody>
          <a:bodyPr wrap="square">
            <a:spAutoFit/>
          </a:bodyPr>
          <a:lstStyle/>
          <a:p>
            <a:r>
              <a:rPr lang="en-US" sz="1700" b="1" spc="-5" dirty="0" smtClean="0">
                <a:solidFill>
                  <a:srgbClr val="00ADA8"/>
                </a:solidFill>
                <a:uFill>
                  <a:solidFill>
                    <a:srgbClr val="365F91"/>
                  </a:solidFill>
                </a:uFill>
                <a:latin typeface="Cambria"/>
                <a:cs typeface="Cambria"/>
              </a:rPr>
              <a:t>Q7 : </a:t>
            </a:r>
            <a:r>
              <a:rPr lang="en-US" sz="1700" dirty="0" smtClean="0">
                <a:solidFill>
                  <a:srgbClr val="00ADA8"/>
                </a:solidFill>
              </a:rPr>
              <a:t>Salivary </a:t>
            </a:r>
            <a:r>
              <a:rPr lang="el-GR" sz="1700" dirty="0" smtClean="0">
                <a:solidFill>
                  <a:srgbClr val="00ADA8"/>
                </a:solidFill>
              </a:rPr>
              <a:t>α</a:t>
            </a:r>
            <a:r>
              <a:rPr lang="en-US" sz="1700" dirty="0" smtClean="0">
                <a:solidFill>
                  <a:srgbClr val="00ADA8"/>
                </a:solidFill>
              </a:rPr>
              <a:t>-amylase is able to hydrolyze which of the following</a:t>
            </a:r>
          </a:p>
          <a:p>
            <a:r>
              <a:rPr lang="en-US" sz="1700" dirty="0" smtClean="0"/>
              <a:t>A- </a:t>
            </a:r>
            <a:r>
              <a:rPr lang="el-GR" sz="1700" dirty="0" smtClean="0"/>
              <a:t>α(1,6)</a:t>
            </a:r>
            <a:r>
              <a:rPr lang="en-US" sz="1700" dirty="0" smtClean="0"/>
              <a:t> glycosidic bonds</a:t>
            </a:r>
            <a:r>
              <a:rPr lang="en-US" sz="1700" dirty="0"/>
              <a:t> </a:t>
            </a:r>
          </a:p>
          <a:p>
            <a:r>
              <a:rPr lang="en-US" sz="1700" dirty="0" smtClean="0"/>
              <a:t>B- </a:t>
            </a:r>
            <a:r>
              <a:rPr lang="el-GR" sz="1700" dirty="0" smtClean="0"/>
              <a:t>β(1,4)</a:t>
            </a:r>
            <a:r>
              <a:rPr lang="en-US" sz="1700" dirty="0" smtClean="0"/>
              <a:t> glycosidic bonds of cellulose</a:t>
            </a:r>
            <a:r>
              <a:rPr lang="en-US" sz="1700" dirty="0"/>
              <a:t> </a:t>
            </a:r>
          </a:p>
          <a:p>
            <a:r>
              <a:rPr lang="en-US" sz="1700" dirty="0" smtClean="0"/>
              <a:t>C- </a:t>
            </a:r>
            <a:r>
              <a:rPr lang="el-GR" sz="1700" dirty="0" smtClean="0"/>
              <a:t>α(1,4)</a:t>
            </a:r>
            <a:r>
              <a:rPr lang="en-US" sz="1700" dirty="0" smtClean="0"/>
              <a:t> glycosidic bonds </a:t>
            </a:r>
            <a:endParaRPr lang="en-US" sz="1700" dirty="0"/>
          </a:p>
          <a:p>
            <a:r>
              <a:rPr lang="en-US" sz="1700" dirty="0" smtClean="0"/>
              <a:t>D- Disaccharide</a:t>
            </a:r>
            <a:endParaRPr lang="en-US" sz="1700" dirty="0"/>
          </a:p>
        </p:txBody>
      </p:sp>
      <p:sp>
        <p:nvSpPr>
          <p:cNvPr id="4" name="Rectangle 3"/>
          <p:cNvSpPr/>
          <p:nvPr/>
        </p:nvSpPr>
        <p:spPr>
          <a:xfrm>
            <a:off x="214318" y="2415178"/>
            <a:ext cx="5225587" cy="3385542"/>
          </a:xfrm>
          <a:prstGeom prst="rect">
            <a:avLst/>
          </a:prstGeom>
        </p:spPr>
        <p:txBody>
          <a:bodyPr wrap="square">
            <a:spAutoFit/>
          </a:bodyPr>
          <a:lstStyle/>
          <a:p>
            <a:r>
              <a:rPr lang="en-US" sz="1700" b="1" spc="-5" dirty="0" smtClean="0">
                <a:solidFill>
                  <a:srgbClr val="00ADA8"/>
                </a:solidFill>
                <a:uFill>
                  <a:solidFill>
                    <a:srgbClr val="365F91"/>
                  </a:solidFill>
                </a:uFill>
                <a:latin typeface="Cambria"/>
                <a:cs typeface="Cambria"/>
              </a:rPr>
              <a:t>Q8 : </a:t>
            </a:r>
            <a:r>
              <a:rPr lang="en-US" sz="1700" spc="-5" dirty="0" smtClean="0">
                <a:solidFill>
                  <a:srgbClr val="00ADA8"/>
                </a:solidFill>
                <a:uFill>
                  <a:solidFill>
                    <a:srgbClr val="365F91"/>
                  </a:solidFill>
                </a:uFill>
                <a:latin typeface="Cambria"/>
                <a:cs typeface="Cambria"/>
              </a:rPr>
              <a:t>What </a:t>
            </a:r>
            <a:r>
              <a:rPr lang="en-US" sz="1700" spc="-5" dirty="0">
                <a:solidFill>
                  <a:srgbClr val="00ADA8"/>
                </a:solidFill>
                <a:uFill>
                  <a:solidFill>
                    <a:srgbClr val="365F91"/>
                  </a:solidFill>
                </a:uFill>
                <a:latin typeface="Cambria"/>
                <a:cs typeface="Cambria"/>
              </a:rPr>
              <a:t>are the end products of digestion </a:t>
            </a:r>
            <a:r>
              <a:rPr lang="en-US" sz="1700" dirty="0" smtClean="0">
                <a:solidFill>
                  <a:srgbClr val="00ADA8"/>
                </a:solidFill>
              </a:rPr>
              <a:t>?</a:t>
            </a:r>
          </a:p>
          <a:p>
            <a:endParaRPr lang="en-US" dirty="0">
              <a:solidFill>
                <a:srgbClr val="FF0000"/>
              </a:solidFill>
            </a:endParaRPr>
          </a:p>
          <a:p>
            <a:pPr algn="ctr">
              <a:spcBef>
                <a:spcPts val="25"/>
              </a:spcBef>
              <a:tabLst>
                <a:tab pos="241300" algn="l"/>
                <a:tab pos="241935" algn="l"/>
              </a:tabLst>
            </a:pPr>
            <a:r>
              <a:rPr lang="en-US" spc="-10" dirty="0">
                <a:solidFill>
                  <a:schemeClr val="bg1">
                    <a:lumMod val="75000"/>
                  </a:schemeClr>
                </a:solidFill>
                <a:cs typeface="Calibri"/>
              </a:rPr>
              <a:t>1. Carbohydrate </a:t>
            </a:r>
            <a:r>
              <a:rPr lang="en-US" spc="-10" dirty="0" smtClean="0">
                <a:solidFill>
                  <a:schemeClr val="bg1">
                    <a:lumMod val="75000"/>
                  </a:schemeClr>
                </a:solidFill>
                <a:cs typeface="Calibri"/>
              </a:rPr>
              <a:t>= </a:t>
            </a:r>
            <a:r>
              <a:rPr lang="en-US" spc="-10" dirty="0">
                <a:solidFill>
                  <a:schemeClr val="bg1">
                    <a:lumMod val="75000"/>
                  </a:schemeClr>
                </a:solidFill>
                <a:cs typeface="Calibri"/>
              </a:rPr>
              <a:t>monosaccharides.</a:t>
            </a:r>
          </a:p>
          <a:p>
            <a:pPr algn="ctr">
              <a:spcBef>
                <a:spcPts val="25"/>
              </a:spcBef>
              <a:tabLst>
                <a:tab pos="241300" algn="l"/>
                <a:tab pos="241935" algn="l"/>
              </a:tabLst>
            </a:pPr>
            <a:r>
              <a:rPr lang="en-US" spc="-10" dirty="0">
                <a:solidFill>
                  <a:schemeClr val="bg1">
                    <a:lumMod val="75000"/>
                  </a:schemeClr>
                </a:solidFill>
                <a:cs typeface="Calibri"/>
              </a:rPr>
              <a:t>2. TAG </a:t>
            </a:r>
            <a:r>
              <a:rPr lang="en-US" spc="-10" dirty="0" smtClean="0">
                <a:solidFill>
                  <a:schemeClr val="bg1">
                    <a:lumMod val="75000"/>
                  </a:schemeClr>
                </a:solidFill>
                <a:cs typeface="Calibri"/>
              </a:rPr>
              <a:t>= </a:t>
            </a:r>
            <a:r>
              <a:rPr lang="en-US" spc="-10" dirty="0">
                <a:solidFill>
                  <a:schemeClr val="bg1">
                    <a:lumMod val="75000"/>
                  </a:schemeClr>
                </a:solidFill>
                <a:cs typeface="Calibri"/>
              </a:rPr>
              <a:t>fatty acid &amp; monoacylglycerols.</a:t>
            </a:r>
          </a:p>
          <a:p>
            <a:pPr algn="ctr">
              <a:spcBef>
                <a:spcPts val="25"/>
              </a:spcBef>
              <a:tabLst>
                <a:tab pos="241300" algn="l"/>
                <a:tab pos="241935" algn="l"/>
              </a:tabLst>
            </a:pPr>
            <a:r>
              <a:rPr lang="en-US" spc="-10" dirty="0">
                <a:solidFill>
                  <a:schemeClr val="bg1">
                    <a:lumMod val="75000"/>
                  </a:schemeClr>
                </a:solidFill>
                <a:cs typeface="Calibri"/>
              </a:rPr>
              <a:t>3. Proteins </a:t>
            </a:r>
            <a:r>
              <a:rPr lang="en-US" spc="-10" dirty="0" smtClean="0">
                <a:solidFill>
                  <a:schemeClr val="bg1">
                    <a:lumMod val="75000"/>
                  </a:schemeClr>
                </a:solidFill>
                <a:cs typeface="Calibri"/>
              </a:rPr>
              <a:t>= </a:t>
            </a:r>
            <a:r>
              <a:rPr lang="en-US" spc="-10" dirty="0">
                <a:solidFill>
                  <a:schemeClr val="bg1">
                    <a:lumMod val="75000"/>
                  </a:schemeClr>
                </a:solidFill>
                <a:cs typeface="Calibri"/>
              </a:rPr>
              <a:t>amino acid</a:t>
            </a:r>
            <a:r>
              <a:rPr lang="en-US" spc="-10" dirty="0" smtClean="0">
                <a:solidFill>
                  <a:schemeClr val="bg1">
                    <a:lumMod val="75000"/>
                  </a:schemeClr>
                </a:solidFill>
                <a:cs typeface="Calibri"/>
              </a:rPr>
              <a:t>.</a:t>
            </a:r>
          </a:p>
          <a:p>
            <a:pPr algn="ctr">
              <a:spcBef>
                <a:spcPts val="25"/>
              </a:spcBef>
              <a:tabLst>
                <a:tab pos="241300" algn="l"/>
                <a:tab pos="241935" algn="l"/>
              </a:tabLst>
            </a:pPr>
            <a:endParaRPr lang="en-US" dirty="0" smtClean="0"/>
          </a:p>
          <a:p>
            <a:r>
              <a:rPr lang="en-US" sz="1700" b="1" spc="-5" dirty="0" smtClean="0">
                <a:solidFill>
                  <a:srgbClr val="00ADA8"/>
                </a:solidFill>
                <a:uFill>
                  <a:solidFill>
                    <a:srgbClr val="365F91"/>
                  </a:solidFill>
                </a:uFill>
                <a:latin typeface="Cambria"/>
                <a:cs typeface="Cambria"/>
              </a:rPr>
              <a:t>Q9 </a:t>
            </a:r>
            <a:r>
              <a:rPr lang="en-US" sz="1700" b="1" spc="-5" dirty="0">
                <a:solidFill>
                  <a:srgbClr val="00ADA8"/>
                </a:solidFill>
                <a:uFill>
                  <a:solidFill>
                    <a:srgbClr val="365F91"/>
                  </a:solidFill>
                </a:uFill>
                <a:latin typeface="Cambria"/>
                <a:cs typeface="Cambria"/>
              </a:rPr>
              <a:t>: </a:t>
            </a:r>
            <a:r>
              <a:rPr lang="en-US" sz="1700" spc="-5" dirty="0" smtClean="0">
                <a:solidFill>
                  <a:srgbClr val="00ADA8"/>
                </a:solidFill>
                <a:uFill>
                  <a:solidFill>
                    <a:srgbClr val="365F91"/>
                  </a:solidFill>
                </a:uFill>
                <a:latin typeface="Cambria"/>
                <a:cs typeface="Cambria"/>
              </a:rPr>
              <a:t>What </a:t>
            </a:r>
            <a:r>
              <a:rPr lang="en-US" sz="1700" spc="-5" dirty="0">
                <a:solidFill>
                  <a:srgbClr val="00ADA8"/>
                </a:solidFill>
                <a:uFill>
                  <a:solidFill>
                    <a:srgbClr val="365F91"/>
                  </a:solidFill>
                </a:uFill>
                <a:latin typeface="Cambria"/>
                <a:cs typeface="Cambria"/>
              </a:rPr>
              <a:t>is the effect of </a:t>
            </a:r>
            <a:r>
              <a:rPr lang="en-US" sz="1700" spc="-5" dirty="0" smtClean="0">
                <a:solidFill>
                  <a:srgbClr val="00ADA8"/>
                </a:solidFill>
                <a:uFill>
                  <a:solidFill>
                    <a:srgbClr val="365F91"/>
                  </a:solidFill>
                </a:uFill>
                <a:latin typeface="Cambria"/>
                <a:cs typeface="Cambria"/>
              </a:rPr>
              <a:t>rennin ?</a:t>
            </a:r>
            <a:endParaRPr lang="en-US" sz="1700" dirty="0">
              <a:solidFill>
                <a:srgbClr val="00ADA8"/>
              </a:solidFill>
            </a:endParaRPr>
          </a:p>
          <a:p>
            <a:endParaRPr lang="en-US" dirty="0" smtClean="0"/>
          </a:p>
          <a:p>
            <a:pPr algn="ctr"/>
            <a:r>
              <a:rPr lang="en-US" spc="-10" dirty="0">
                <a:solidFill>
                  <a:schemeClr val="bg1">
                    <a:lumMod val="75000"/>
                  </a:schemeClr>
                </a:solidFill>
                <a:cs typeface="Calibri"/>
              </a:rPr>
              <a:t>It </a:t>
            </a:r>
            <a:r>
              <a:rPr lang="en-US" spc="-10" dirty="0" smtClean="0">
                <a:solidFill>
                  <a:schemeClr val="bg1">
                    <a:lumMod val="75000"/>
                  </a:schemeClr>
                </a:solidFill>
                <a:cs typeface="Calibri"/>
              </a:rPr>
              <a:t>prevents </a:t>
            </a:r>
            <a:r>
              <a:rPr lang="en-US" spc="-10" dirty="0">
                <a:solidFill>
                  <a:schemeClr val="bg1">
                    <a:lumMod val="75000"/>
                  </a:schemeClr>
                </a:solidFill>
                <a:cs typeface="Calibri"/>
              </a:rPr>
              <a:t>rapid passage of milk from stomach to allow more time</a:t>
            </a:r>
          </a:p>
          <a:p>
            <a:pPr algn="ctr"/>
            <a:r>
              <a:rPr lang="en-US" spc="-10" dirty="0">
                <a:solidFill>
                  <a:schemeClr val="bg1">
                    <a:lumMod val="75000"/>
                  </a:schemeClr>
                </a:solidFill>
                <a:cs typeface="Calibri"/>
              </a:rPr>
              <a:t>for pepsin to break milk protein</a:t>
            </a:r>
            <a:r>
              <a:rPr lang="en-US" spc="-10" dirty="0" smtClean="0">
                <a:solidFill>
                  <a:schemeClr val="bg1">
                    <a:lumMod val="75000"/>
                  </a:schemeClr>
                </a:solidFill>
                <a:cs typeface="Calibri"/>
              </a:rPr>
              <a:t>.</a:t>
            </a:r>
          </a:p>
          <a:p>
            <a:pPr algn="ctr"/>
            <a:endParaRPr lang="en-US" dirty="0"/>
          </a:p>
        </p:txBody>
      </p:sp>
      <p:sp>
        <p:nvSpPr>
          <p:cNvPr id="5" name="Rectangle 4"/>
          <p:cNvSpPr/>
          <p:nvPr/>
        </p:nvSpPr>
        <p:spPr>
          <a:xfrm>
            <a:off x="6597112" y="919761"/>
            <a:ext cx="4778644" cy="3631763"/>
          </a:xfrm>
          <a:prstGeom prst="rect">
            <a:avLst/>
          </a:prstGeom>
        </p:spPr>
        <p:txBody>
          <a:bodyPr wrap="square">
            <a:spAutoFit/>
          </a:bodyPr>
          <a:lstStyle/>
          <a:p>
            <a:r>
              <a:rPr lang="en-US" sz="1700" b="1" spc="-5" dirty="0">
                <a:solidFill>
                  <a:srgbClr val="00ADA8"/>
                </a:solidFill>
                <a:uFill>
                  <a:solidFill>
                    <a:srgbClr val="365F91"/>
                  </a:solidFill>
                </a:uFill>
                <a:latin typeface="Cambria"/>
                <a:cs typeface="Cambria"/>
              </a:rPr>
              <a:t>Q10 : </a:t>
            </a:r>
            <a:r>
              <a:rPr lang="en-US" sz="1700" spc="-5" dirty="0">
                <a:solidFill>
                  <a:srgbClr val="00ADA8"/>
                </a:solidFill>
                <a:uFill>
                  <a:solidFill>
                    <a:srgbClr val="365F91"/>
                  </a:solidFill>
                </a:uFill>
                <a:latin typeface="Cambria"/>
                <a:cs typeface="Cambria"/>
              </a:rPr>
              <a:t>Lingual and gastric lipases are important </a:t>
            </a:r>
            <a:r>
              <a:rPr lang="en-US" sz="1700" spc="-5" dirty="0" smtClean="0">
                <a:solidFill>
                  <a:srgbClr val="00ADA8"/>
                </a:solidFill>
                <a:uFill>
                  <a:solidFill>
                    <a:srgbClr val="365F91"/>
                  </a:solidFill>
                </a:uFill>
                <a:latin typeface="Cambria"/>
                <a:cs typeface="Cambria"/>
              </a:rPr>
              <a:t>for whom </a:t>
            </a:r>
            <a:r>
              <a:rPr lang="en-US" sz="1700" spc="-5" dirty="0">
                <a:solidFill>
                  <a:srgbClr val="00ADA8"/>
                </a:solidFill>
                <a:uFill>
                  <a:solidFill>
                    <a:srgbClr val="365F91"/>
                  </a:solidFill>
                </a:uFill>
                <a:latin typeface="Cambria"/>
                <a:cs typeface="Cambria"/>
              </a:rPr>
              <a:t>and why </a:t>
            </a:r>
            <a:r>
              <a:rPr lang="en-US" sz="1700" dirty="0">
                <a:solidFill>
                  <a:srgbClr val="00ADA8"/>
                </a:solidFill>
              </a:rPr>
              <a:t>?</a:t>
            </a:r>
          </a:p>
          <a:p>
            <a:pPr algn="ctr"/>
            <a:endParaRPr lang="en-US" dirty="0">
              <a:solidFill>
                <a:srgbClr val="FF0000"/>
              </a:solidFill>
            </a:endParaRPr>
          </a:p>
          <a:p>
            <a:pPr algn="ctr"/>
            <a:r>
              <a:rPr lang="en-US" spc="-10" dirty="0">
                <a:solidFill>
                  <a:schemeClr val="bg1">
                    <a:lumMod val="75000"/>
                  </a:schemeClr>
                </a:solidFill>
                <a:cs typeface="Calibri"/>
              </a:rPr>
              <a:t>They are important in neonates and infants for the digestion of TAG of milk and they are also important in patients with pancreatic insufficiency where there is absence of pancreatic lipase.</a:t>
            </a:r>
          </a:p>
          <a:p>
            <a:endParaRPr lang="en-US" dirty="0">
              <a:solidFill>
                <a:srgbClr val="FF0000"/>
              </a:solidFill>
            </a:endParaRPr>
          </a:p>
          <a:p>
            <a:r>
              <a:rPr lang="en-US" sz="1700" b="1" spc="-5" dirty="0">
                <a:solidFill>
                  <a:srgbClr val="00ADA8"/>
                </a:solidFill>
                <a:uFill>
                  <a:solidFill>
                    <a:srgbClr val="365F91"/>
                  </a:solidFill>
                </a:uFill>
                <a:latin typeface="Cambria"/>
                <a:cs typeface="Cambria"/>
              </a:rPr>
              <a:t>Q11 : </a:t>
            </a:r>
            <a:r>
              <a:rPr lang="en-US" sz="1700" spc="-5" dirty="0">
                <a:solidFill>
                  <a:srgbClr val="00ADA8"/>
                </a:solidFill>
                <a:uFill>
                  <a:solidFill>
                    <a:srgbClr val="365F91"/>
                  </a:solidFill>
                </a:uFill>
                <a:latin typeface="Cambria"/>
                <a:cs typeface="Cambria"/>
              </a:rPr>
              <a:t>Salivary α-amylase converts starch and glycogen into what </a:t>
            </a:r>
            <a:r>
              <a:rPr lang="en-US" sz="1700" dirty="0">
                <a:solidFill>
                  <a:srgbClr val="00ADA8"/>
                </a:solidFill>
              </a:rPr>
              <a:t>?</a:t>
            </a:r>
          </a:p>
          <a:p>
            <a:endParaRPr lang="en-US" dirty="0">
              <a:solidFill>
                <a:srgbClr val="FF0000"/>
              </a:solidFill>
            </a:endParaRPr>
          </a:p>
          <a:p>
            <a:pPr marL="12700" algn="ctr">
              <a:spcBef>
                <a:spcPts val="25"/>
              </a:spcBef>
              <a:tabLst>
                <a:tab pos="241300" algn="l"/>
                <a:tab pos="241935" algn="l"/>
              </a:tabLst>
            </a:pPr>
            <a:r>
              <a:rPr lang="en-US" spc="-10" dirty="0">
                <a:solidFill>
                  <a:schemeClr val="bg1">
                    <a:lumMod val="75000"/>
                  </a:schemeClr>
                </a:solidFill>
                <a:cs typeface="Calibri"/>
              </a:rPr>
              <a:t>Short, branched oligosaccharides.</a:t>
            </a:r>
          </a:p>
        </p:txBody>
      </p:sp>
      <p:sp>
        <p:nvSpPr>
          <p:cNvPr id="6" name="TextBox 5"/>
          <p:cNvSpPr txBox="1"/>
          <p:nvPr/>
        </p:nvSpPr>
        <p:spPr>
          <a:xfrm>
            <a:off x="6606115" y="6457452"/>
            <a:ext cx="4459675" cy="369332"/>
          </a:xfrm>
          <a:prstGeom prst="rect">
            <a:avLst/>
          </a:prstGeom>
          <a:noFill/>
        </p:spPr>
        <p:txBody>
          <a:bodyPr wrap="square" rtlCol="0">
            <a:spAutoFit/>
          </a:bodyPr>
          <a:lstStyle/>
          <a:p>
            <a:r>
              <a:rPr lang="en-US" dirty="0" smtClean="0"/>
              <a:t>1) A    2) B    3) D    4) B    5) B    6) A    7) C</a:t>
            </a:r>
            <a:endParaRPr lang="en-US" dirty="0"/>
          </a:p>
        </p:txBody>
      </p:sp>
      <p:sp>
        <p:nvSpPr>
          <p:cNvPr id="7" name="TextBox 6">
            <a:hlinkClick r:id="rId2"/>
          </p:cNvPr>
          <p:cNvSpPr txBox="1"/>
          <p:nvPr/>
        </p:nvSpPr>
        <p:spPr>
          <a:xfrm>
            <a:off x="6962269" y="5249968"/>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412367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1676741"/>
          </a:xfrm>
          <a:prstGeom prst="rect">
            <a:avLst/>
          </a:prstGeom>
          <a:noFill/>
        </p:spPr>
        <p:txBody>
          <a:bodyPr wrap="square" rtlCol="0">
            <a:spAutoFit/>
          </a:bodyPr>
          <a:lstStyle/>
          <a:p>
            <a:pPr>
              <a:lnSpc>
                <a:spcPct val="200000"/>
              </a:lnSpc>
            </a:pPr>
            <a:r>
              <a:rPr lang="en-US" b="1" dirty="0" smtClean="0">
                <a:solidFill>
                  <a:srgbClr val="4C8180"/>
                </a:solidFill>
              </a:rPr>
              <a:t>Lama altamimi</a:t>
            </a:r>
          </a:p>
          <a:p>
            <a:pPr>
              <a:lnSpc>
                <a:spcPct val="200000"/>
              </a:lnSpc>
            </a:pPr>
            <a:r>
              <a:rPr lang="en-US" b="1" dirty="0" err="1" smtClean="0">
                <a:solidFill>
                  <a:srgbClr val="4C8180"/>
                </a:solidFill>
              </a:rPr>
              <a:t>Leen</a:t>
            </a:r>
            <a:r>
              <a:rPr lang="en-US" b="1" dirty="0" smtClean="0">
                <a:solidFill>
                  <a:srgbClr val="4C8180"/>
                </a:solidFill>
              </a:rPr>
              <a:t> </a:t>
            </a:r>
            <a:r>
              <a:rPr lang="en-US" b="1" dirty="0" err="1" smtClean="0">
                <a:solidFill>
                  <a:srgbClr val="4C8180"/>
                </a:solidFill>
              </a:rPr>
              <a:t>altamimi</a:t>
            </a:r>
            <a:endParaRPr lang="en-US" b="1" dirty="0" smtClean="0">
              <a:solidFill>
                <a:srgbClr val="4C8180"/>
              </a:solidFill>
            </a:endParaRPr>
          </a:p>
          <a:p>
            <a:pPr>
              <a:lnSpc>
                <a:spcPct val="200000"/>
              </a:lnSpc>
            </a:pPr>
            <a:r>
              <a:rPr lang="en-US" b="1" dirty="0" err="1" smtClean="0">
                <a:solidFill>
                  <a:srgbClr val="4C8180"/>
                </a:solidFill>
              </a:rPr>
              <a:t>Jawaher</a:t>
            </a:r>
            <a:r>
              <a:rPr lang="en-US" b="1" dirty="0" smtClean="0">
                <a:solidFill>
                  <a:srgbClr val="4C8180"/>
                </a:solidFill>
              </a:rPr>
              <a:t> </a:t>
            </a:r>
            <a:r>
              <a:rPr lang="en-US" b="1" dirty="0" err="1" smtClean="0">
                <a:solidFill>
                  <a:srgbClr val="4C8180"/>
                </a:solidFill>
              </a:rPr>
              <a:t>Alkhayal</a:t>
            </a:r>
            <a:r>
              <a:rPr lang="en-US" b="1" dirty="0" smtClean="0">
                <a:solidFill>
                  <a:srgbClr val="4C8180"/>
                </a:solidFill>
              </a:rPr>
              <a:t> </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972" y="2991415"/>
            <a:ext cx="2671763" cy="400110"/>
          </a:xfrm>
          <a:prstGeom prst="rect">
            <a:avLst/>
          </a:prstGeom>
          <a:noFill/>
        </p:spPr>
        <p:txBody>
          <a:bodyPr wrap="square" rtlCol="0">
            <a:spAutoFit/>
          </a:bodyPr>
          <a:lstStyle/>
          <a:p>
            <a:pPr algn="ctr"/>
            <a:r>
              <a:rPr lang="en-US" sz="2000" dirty="0" smtClean="0">
                <a:solidFill>
                  <a:schemeClr val="accent5">
                    <a:lumMod val="50000"/>
                  </a:schemeClr>
                </a:solidFill>
              </a:rPr>
              <a:t>Review the notes</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ownloads\2017-11-25-PHOTO-00000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90" y="807678"/>
            <a:ext cx="10531366" cy="5729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076" y="54453"/>
            <a:ext cx="4240924"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Key Principles:</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0635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51" y="98179"/>
            <a:ext cx="2622834"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Background</a:t>
            </a:r>
            <a:endParaRPr lang="en-US" sz="3200" dirty="0">
              <a:solidFill>
                <a:srgbClr val="4C8180"/>
              </a:solidFill>
              <a:latin typeface="Century Gothic" charset="0"/>
              <a:ea typeface="Century Gothic" charset="0"/>
              <a:cs typeface="Century Gothic" charset="0"/>
            </a:endParaRPr>
          </a:p>
        </p:txBody>
      </p:sp>
      <p:sp>
        <p:nvSpPr>
          <p:cNvPr id="3" name="TextBox 2"/>
          <p:cNvSpPr txBox="1"/>
          <p:nvPr/>
        </p:nvSpPr>
        <p:spPr>
          <a:xfrm>
            <a:off x="241789" y="801753"/>
            <a:ext cx="6313993" cy="2585323"/>
          </a:xfrm>
          <a:prstGeom prst="rect">
            <a:avLst/>
          </a:prstGeom>
          <a:noFill/>
        </p:spPr>
        <p:txBody>
          <a:bodyPr wrap="square" rtlCol="0">
            <a:spAutoFit/>
          </a:bodyPr>
          <a:lstStyle/>
          <a:p>
            <a:pPr algn="ctr"/>
            <a:r>
              <a:rPr lang="en-US" dirty="0">
                <a:solidFill>
                  <a:schemeClr val="bg1">
                    <a:lumMod val="50000"/>
                  </a:schemeClr>
                </a:solidFill>
              </a:rPr>
              <a:t>The lecture talks about 2 aspects:</a:t>
            </a:r>
          </a:p>
          <a:p>
            <a:pPr algn="ctr"/>
            <a:r>
              <a:rPr lang="en-US" dirty="0">
                <a:solidFill>
                  <a:schemeClr val="bg1">
                    <a:lumMod val="50000"/>
                  </a:schemeClr>
                </a:solidFill>
              </a:rPr>
              <a:t>Role of salivary glands and </a:t>
            </a:r>
            <a:r>
              <a:rPr lang="en-US" dirty="0" smtClean="0">
                <a:solidFill>
                  <a:schemeClr val="bg1">
                    <a:lumMod val="50000"/>
                  </a:schemeClr>
                </a:solidFill>
              </a:rPr>
              <a:t>stomach in </a:t>
            </a:r>
            <a:r>
              <a:rPr lang="en-US" dirty="0">
                <a:solidFill>
                  <a:schemeClr val="bg1">
                    <a:lumMod val="50000"/>
                  </a:schemeClr>
                </a:solidFill>
              </a:rPr>
              <a:t>digestion</a:t>
            </a:r>
            <a:r>
              <a:rPr lang="en-US" dirty="0" smtClean="0">
                <a:solidFill>
                  <a:schemeClr val="bg1">
                    <a:lumMod val="50000"/>
                  </a:schemeClr>
                </a:solidFill>
              </a:rPr>
              <a:t>. </a:t>
            </a:r>
            <a:endParaRPr lang="en-US" spc="-10" dirty="0" smtClean="0">
              <a:solidFill>
                <a:schemeClr val="bg1">
                  <a:lumMod val="50000"/>
                </a:schemeClr>
              </a:solidFill>
              <a:cs typeface="Calibri"/>
            </a:endParaRPr>
          </a:p>
          <a:p>
            <a:pPr marL="457200" indent="-457200">
              <a:buFont typeface="Wingdings" panose="05000000000000000000" pitchFamily="2" charset="2"/>
              <a:buChar char="ü"/>
            </a:pPr>
            <a:r>
              <a:rPr lang="en-US" spc="-10" dirty="0" smtClean="0">
                <a:solidFill>
                  <a:prstClr val="black"/>
                </a:solidFill>
                <a:cs typeface="Calibri"/>
              </a:rPr>
              <a:t>Most </a:t>
            </a:r>
            <a:r>
              <a:rPr lang="en-US" spc="-10" dirty="0">
                <a:solidFill>
                  <a:prstClr val="black"/>
                </a:solidFill>
                <a:cs typeface="Calibri"/>
              </a:rPr>
              <a:t>of </a:t>
            </a:r>
            <a:r>
              <a:rPr lang="en-US" spc="-10" dirty="0" smtClean="0">
                <a:solidFill>
                  <a:prstClr val="black"/>
                </a:solidFill>
                <a:cs typeface="Calibri"/>
              </a:rPr>
              <a:t>dietary </a:t>
            </a:r>
            <a:r>
              <a:rPr lang="en-US" spc="-10" dirty="0">
                <a:solidFill>
                  <a:prstClr val="black"/>
                </a:solidFill>
                <a:cs typeface="Calibri"/>
              </a:rPr>
              <a:t>foodstuffs are ingested </a:t>
            </a:r>
            <a:r>
              <a:rPr lang="ar-SA" spc="-10" dirty="0" smtClean="0">
                <a:solidFill>
                  <a:schemeClr val="bg1">
                    <a:lumMod val="65000"/>
                  </a:schemeClr>
                </a:solidFill>
                <a:cs typeface="Calibri"/>
              </a:rPr>
              <a:t>(ابتلاع) </a:t>
            </a:r>
            <a:r>
              <a:rPr lang="en-US" spc="-10" dirty="0" smtClean="0">
                <a:solidFill>
                  <a:prstClr val="black"/>
                </a:solidFill>
                <a:cs typeface="Calibri"/>
              </a:rPr>
              <a:t>in </a:t>
            </a:r>
            <a:r>
              <a:rPr lang="en-US" spc="-10" dirty="0">
                <a:solidFill>
                  <a:prstClr val="black"/>
                </a:solidFill>
                <a:cs typeface="Calibri"/>
              </a:rPr>
              <a:t>the form that cannot be readily absorbed from the digestive tract</a:t>
            </a:r>
            <a:r>
              <a:rPr lang="en-US" spc="-10" dirty="0" smtClean="0">
                <a:solidFill>
                  <a:prstClr val="black"/>
                </a:solidFill>
                <a:cs typeface="Calibri"/>
              </a:rPr>
              <a:t>.</a:t>
            </a:r>
          </a:p>
          <a:p>
            <a:pPr marL="457200" indent="-457200">
              <a:buFont typeface="Wingdings" panose="05000000000000000000" pitchFamily="2" charset="2"/>
              <a:buChar char="ü"/>
            </a:pPr>
            <a:endParaRPr lang="en-US" spc="-10" dirty="0">
              <a:solidFill>
                <a:prstClr val="black"/>
              </a:solidFill>
              <a:cs typeface="Calibri"/>
            </a:endParaRPr>
          </a:p>
          <a:p>
            <a:pPr marL="457200" indent="-457200">
              <a:buFont typeface="Wingdings" panose="05000000000000000000" pitchFamily="2" charset="2"/>
              <a:buChar char="ü"/>
            </a:pPr>
            <a:r>
              <a:rPr lang="en-US" b="1" spc="-10" dirty="0">
                <a:solidFill>
                  <a:prstClr val="black"/>
                </a:solidFill>
                <a:cs typeface="Calibri"/>
              </a:rPr>
              <a:t>Digestion: </a:t>
            </a:r>
            <a:r>
              <a:rPr lang="en-US" spc="-10" dirty="0">
                <a:solidFill>
                  <a:prstClr val="black"/>
                </a:solidFill>
                <a:cs typeface="Calibri"/>
              </a:rPr>
              <a:t>The breakdown of the naturally occurring foodstuffs </a:t>
            </a:r>
            <a:r>
              <a:rPr lang="en-US" spc="-10" dirty="0" smtClean="0">
                <a:solidFill>
                  <a:srgbClr val="00B050"/>
                </a:solidFill>
                <a:cs typeface="Calibri"/>
              </a:rPr>
              <a:t>(complex) such as </a:t>
            </a:r>
            <a:r>
              <a:rPr lang="en-US" dirty="0">
                <a:solidFill>
                  <a:srgbClr val="00B050"/>
                </a:solidFill>
              </a:rPr>
              <a:t>fat </a:t>
            </a:r>
            <a:r>
              <a:rPr lang="en-US" dirty="0" smtClean="0">
                <a:solidFill>
                  <a:srgbClr val="00B050"/>
                </a:solidFill>
              </a:rPr>
              <a:t>,glucose ,protein and carbohydrates  </a:t>
            </a:r>
            <a:r>
              <a:rPr lang="en-US" spc="-10" dirty="0" smtClean="0">
                <a:solidFill>
                  <a:prstClr val="black"/>
                </a:solidFill>
                <a:cs typeface="Calibri"/>
              </a:rPr>
              <a:t>into </a:t>
            </a:r>
            <a:r>
              <a:rPr lang="en-US" spc="-10" dirty="0">
                <a:solidFill>
                  <a:prstClr val="black"/>
                </a:solidFill>
                <a:cs typeface="Calibri"/>
              </a:rPr>
              <a:t>smaller, easily absorbable forms</a:t>
            </a:r>
            <a:r>
              <a:rPr lang="en-US" spc="-10" dirty="0" smtClean="0">
                <a:solidFill>
                  <a:prstClr val="black"/>
                </a:solidFill>
                <a:cs typeface="Calibri"/>
              </a:rPr>
              <a:t>.</a:t>
            </a:r>
          </a:p>
          <a:p>
            <a:pPr marL="457200" indent="-457200">
              <a:buFont typeface="Wingdings" panose="05000000000000000000" pitchFamily="2" charset="2"/>
              <a:buChar char="ü"/>
            </a:pPr>
            <a:r>
              <a:rPr lang="en-US" dirty="0">
                <a:solidFill>
                  <a:srgbClr val="00B050"/>
                </a:solidFill>
              </a:rPr>
              <a:t>Major form of fat that </a:t>
            </a:r>
            <a:r>
              <a:rPr lang="en-US" dirty="0" smtClean="0">
                <a:solidFill>
                  <a:srgbClr val="00B050"/>
                </a:solidFill>
              </a:rPr>
              <a:t>we </a:t>
            </a:r>
            <a:r>
              <a:rPr lang="en-US" dirty="0">
                <a:solidFill>
                  <a:srgbClr val="00B050"/>
                </a:solidFill>
              </a:rPr>
              <a:t>take is “triacylglycerol</a:t>
            </a:r>
            <a:r>
              <a:rPr lang="en-US" dirty="0" smtClean="0">
                <a:solidFill>
                  <a:srgbClr val="00B050"/>
                </a:solidFill>
              </a:rPr>
              <a:t>”</a:t>
            </a:r>
            <a:endParaRPr lang="en-US" dirty="0">
              <a:solidFill>
                <a:srgbClr val="00B050"/>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04515" y="1127194"/>
            <a:ext cx="3127323" cy="2058430"/>
          </a:xfrm>
          <a:prstGeom prst="rect">
            <a:avLst/>
          </a:prstGeom>
          <a:ln w="12700">
            <a:solidFill>
              <a:schemeClr val="tx2"/>
            </a:solidFill>
          </a:ln>
        </p:spPr>
      </p:pic>
      <p:pic>
        <p:nvPicPr>
          <p:cNvPr id="16" name="Picture 15"/>
          <p:cNvPicPr>
            <a:picLocks noChangeAspect="1"/>
          </p:cNvPicPr>
          <p:nvPr/>
        </p:nvPicPr>
        <p:blipFill>
          <a:blip r:embed="rId3"/>
          <a:stretch>
            <a:fillRect/>
          </a:stretch>
        </p:blipFill>
        <p:spPr>
          <a:xfrm>
            <a:off x="3053168" y="3459765"/>
            <a:ext cx="6086951" cy="3398236"/>
          </a:xfrm>
          <a:prstGeom prst="rect">
            <a:avLst/>
          </a:prstGeom>
        </p:spPr>
      </p:pic>
    </p:spTree>
    <p:extLst>
      <p:ext uri="{BB962C8B-B14F-4D97-AF65-F5344CB8AC3E}">
        <p14:creationId xmlns:p14="http://schemas.microsoft.com/office/powerpoint/2010/main" val="114698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95057979"/>
              </p:ext>
            </p:extLst>
          </p:nvPr>
        </p:nvGraphicFramePr>
        <p:xfrm>
          <a:off x="338251" y="-4751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38251" y="98179"/>
            <a:ext cx="6930102"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Processes of The Digestive </a:t>
            </a:r>
            <a:r>
              <a:rPr lang="en-US" sz="3200" dirty="0" smtClean="0">
                <a:solidFill>
                  <a:srgbClr val="4C8180"/>
                </a:solidFill>
                <a:latin typeface="Century Gothic" charset="0"/>
                <a:ea typeface="Century Gothic" charset="0"/>
                <a:cs typeface="Century Gothic" charset="0"/>
              </a:rPr>
              <a:t>System</a:t>
            </a:r>
            <a:r>
              <a:rPr lang="ar-SA" sz="3200" dirty="0" smtClean="0">
                <a:solidFill>
                  <a:srgbClr val="4C8180"/>
                </a:solidFill>
                <a:latin typeface="Century Gothic" charset="0"/>
                <a:ea typeface="Century Gothic" charset="0"/>
                <a:cs typeface="Century Gothic" charset="0"/>
              </a:rPr>
              <a:t>:</a:t>
            </a:r>
            <a:endParaRPr lang="en-US" sz="3200" dirty="0">
              <a:solidFill>
                <a:srgbClr val="4C8180"/>
              </a:solidFill>
              <a:latin typeface="Century Gothic" charset="0"/>
              <a:ea typeface="Century Gothic" charset="0"/>
              <a:cs typeface="Century Gothic" charset="0"/>
            </a:endParaRPr>
          </a:p>
        </p:txBody>
      </p:sp>
      <p:sp>
        <p:nvSpPr>
          <p:cNvPr id="6" name="Rectangle 5"/>
          <p:cNvSpPr/>
          <p:nvPr/>
        </p:nvSpPr>
        <p:spPr>
          <a:xfrm>
            <a:off x="1510598" y="3896135"/>
            <a:ext cx="6041533" cy="2096726"/>
          </a:xfrm>
          <a:prstGeom prst="rect">
            <a:avLst/>
          </a:prstGeom>
          <a:noFill/>
          <a:ln w="28575">
            <a:solidFill>
              <a:srgbClr val="CFE8E7"/>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B050"/>
                </a:solidFill>
              </a:rPr>
              <a:t>Food has to pass through the digestive tract completely starting from the esophagus to stomach then small intestine then it will be eliminated at the end.</a:t>
            </a:r>
          </a:p>
          <a:p>
            <a:pPr algn="ctr"/>
            <a:r>
              <a:rPr lang="en-US" dirty="0" smtClean="0">
                <a:solidFill>
                  <a:srgbClr val="00B050"/>
                </a:solidFill>
              </a:rPr>
              <a:t> The wall of the lumen contains epithelial lining that </a:t>
            </a:r>
            <a:r>
              <a:rPr lang="en-US" dirty="0" smtClean="0">
                <a:solidFill>
                  <a:srgbClr val="FF0000"/>
                </a:solidFill>
              </a:rPr>
              <a:t>is involved in secretion of enzymes and other molecules. </a:t>
            </a:r>
          </a:p>
          <a:p>
            <a:pPr algn="ctr"/>
            <a:r>
              <a:rPr lang="en-US" dirty="0" smtClean="0">
                <a:solidFill>
                  <a:srgbClr val="00B050"/>
                </a:solidFill>
              </a:rPr>
              <a:t>After that it will go to the interstitial fluid and blood which is the ultimate absorber of the nutrients. </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0793" y="2558356"/>
            <a:ext cx="3270143" cy="3063033"/>
          </a:xfrm>
          <a:prstGeom prst="rect">
            <a:avLst/>
          </a:prstGeom>
        </p:spPr>
      </p:pic>
    </p:spTree>
    <p:extLst>
      <p:ext uri="{BB962C8B-B14F-4D97-AF65-F5344CB8AC3E}">
        <p14:creationId xmlns:p14="http://schemas.microsoft.com/office/powerpoint/2010/main" val="2216824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l="2068" r="1092"/>
          <a:stretch/>
        </p:blipFill>
        <p:spPr>
          <a:xfrm>
            <a:off x="1606088" y="758620"/>
            <a:ext cx="8515373" cy="4632112"/>
          </a:xfrm>
          <a:prstGeom prst="rect">
            <a:avLst/>
          </a:prstGeom>
        </p:spPr>
      </p:pic>
      <p:sp>
        <p:nvSpPr>
          <p:cNvPr id="3" name="Rectangle 2"/>
          <p:cNvSpPr/>
          <p:nvPr/>
        </p:nvSpPr>
        <p:spPr>
          <a:xfrm>
            <a:off x="338251" y="98179"/>
            <a:ext cx="6930102"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Processes of The Digestive </a:t>
            </a:r>
            <a:r>
              <a:rPr lang="en-US" sz="3200" dirty="0" smtClean="0">
                <a:solidFill>
                  <a:srgbClr val="4C8180"/>
                </a:solidFill>
                <a:latin typeface="Century Gothic" charset="0"/>
                <a:ea typeface="Century Gothic" charset="0"/>
                <a:cs typeface="Century Gothic" charset="0"/>
              </a:rPr>
              <a:t>System</a:t>
            </a:r>
            <a:r>
              <a:rPr lang="ar-SA" sz="3200" dirty="0" smtClean="0">
                <a:solidFill>
                  <a:srgbClr val="4C8180"/>
                </a:solidFill>
                <a:latin typeface="Century Gothic" charset="0"/>
                <a:ea typeface="Century Gothic" charset="0"/>
                <a:cs typeface="Century Gothic" charset="0"/>
              </a:rPr>
              <a:t>:</a:t>
            </a:r>
            <a:endParaRPr lang="en-US" sz="3200" dirty="0">
              <a:solidFill>
                <a:srgbClr val="4C8180"/>
              </a:solidFill>
              <a:latin typeface="Century Gothic" charset="0"/>
              <a:ea typeface="Century Gothic" charset="0"/>
              <a:cs typeface="Century Gothic" charset="0"/>
            </a:endParaRPr>
          </a:p>
        </p:txBody>
      </p:sp>
      <p:sp>
        <p:nvSpPr>
          <p:cNvPr id="4" name="TextBox 3"/>
          <p:cNvSpPr txBox="1"/>
          <p:nvPr/>
        </p:nvSpPr>
        <p:spPr>
          <a:xfrm>
            <a:off x="7441323" y="181278"/>
            <a:ext cx="3137338" cy="369332"/>
          </a:xfrm>
          <a:prstGeom prst="rect">
            <a:avLst/>
          </a:prstGeom>
          <a:noFill/>
        </p:spPr>
        <p:txBody>
          <a:bodyPr wrap="square" rtlCol="0">
            <a:spAutoFit/>
          </a:bodyPr>
          <a:lstStyle/>
          <a:p>
            <a:pPr algn="ctr"/>
            <a:r>
              <a:rPr lang="ar-SA" dirty="0" smtClean="0">
                <a:solidFill>
                  <a:schemeClr val="bg1">
                    <a:lumMod val="65000"/>
                  </a:schemeClr>
                </a:solidFill>
              </a:rPr>
              <a:t>مجرد صورة توضيحية للكلام السابق </a:t>
            </a:r>
            <a:r>
              <a:rPr lang="ar-SA"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
        <p:nvSpPr>
          <p:cNvPr id="5" name="TextBox 4"/>
          <p:cNvSpPr txBox="1"/>
          <p:nvPr/>
        </p:nvSpPr>
        <p:spPr>
          <a:xfrm>
            <a:off x="240294" y="5311904"/>
            <a:ext cx="10748271" cy="1477328"/>
          </a:xfrm>
          <a:prstGeom prst="rect">
            <a:avLst/>
          </a:prstGeom>
          <a:noFill/>
        </p:spPr>
        <p:txBody>
          <a:bodyPr wrap="square" rtlCol="0">
            <a:spAutoFit/>
          </a:bodyPr>
          <a:lstStyle/>
          <a:p>
            <a:pPr algn="ctr"/>
            <a:r>
              <a:rPr lang="en-US" dirty="0" smtClean="0">
                <a:solidFill>
                  <a:schemeClr val="bg1">
                    <a:lumMod val="65000"/>
                  </a:schemeClr>
                </a:solidFill>
                <a:latin typeface="Century Gothic" panose="020B0502020202020204" pitchFamily="34" charset="0"/>
              </a:rPr>
              <a:t>Remember!</a:t>
            </a:r>
          </a:p>
          <a:p>
            <a:pPr algn="ctr"/>
            <a:r>
              <a:rPr lang="en-US" dirty="0" smtClean="0">
                <a:solidFill>
                  <a:schemeClr val="bg1">
                    <a:lumMod val="65000"/>
                  </a:schemeClr>
                </a:solidFill>
                <a:latin typeface="Century Gothic" panose="020B0502020202020204" pitchFamily="34" charset="0"/>
              </a:rPr>
              <a:t>Secretion: </a:t>
            </a:r>
            <a:r>
              <a:rPr lang="en-US" i="1" dirty="0">
                <a:solidFill>
                  <a:schemeClr val="bg1">
                    <a:lumMod val="65000"/>
                  </a:schemeClr>
                </a:solidFill>
                <a:latin typeface="Century Gothic" panose="020B0502020202020204" pitchFamily="34" charset="0"/>
              </a:rPr>
              <a:t>release of a substance through normal body functions</a:t>
            </a:r>
            <a:r>
              <a:rPr lang="en-US" dirty="0" smtClean="0">
                <a:solidFill>
                  <a:schemeClr val="bg1">
                    <a:lumMod val="65000"/>
                  </a:schemeClr>
                </a:solidFill>
                <a:latin typeface="Century Gothic" panose="020B0502020202020204" pitchFamily="34" charset="0"/>
              </a:rPr>
              <a:t>.</a:t>
            </a:r>
          </a:p>
          <a:p>
            <a:pPr algn="ctr"/>
            <a:r>
              <a:rPr lang="en-US" dirty="0" smtClean="0">
                <a:solidFill>
                  <a:schemeClr val="bg1">
                    <a:lumMod val="65000"/>
                  </a:schemeClr>
                </a:solidFill>
                <a:latin typeface="Century Gothic" panose="020B0502020202020204" pitchFamily="34" charset="0"/>
              </a:rPr>
              <a:t>Excretion: </a:t>
            </a:r>
            <a:r>
              <a:rPr lang="en-US" i="1" dirty="0">
                <a:solidFill>
                  <a:schemeClr val="bg1">
                    <a:lumMod val="65000"/>
                  </a:schemeClr>
                </a:solidFill>
                <a:latin typeface="Century Gothic" panose="020B0502020202020204" pitchFamily="34" charset="0"/>
              </a:rPr>
              <a:t>expelling waste products from the body via biological </a:t>
            </a:r>
            <a:r>
              <a:rPr lang="en-US" i="1" dirty="0" smtClean="0">
                <a:solidFill>
                  <a:schemeClr val="bg1">
                    <a:lumMod val="65000"/>
                  </a:schemeClr>
                </a:solidFill>
                <a:latin typeface="Century Gothic" panose="020B0502020202020204" pitchFamily="34" charset="0"/>
              </a:rPr>
              <a:t>functions</a:t>
            </a:r>
            <a:r>
              <a:rPr lang="en-US" dirty="0" smtClean="0">
                <a:solidFill>
                  <a:schemeClr val="bg1">
                    <a:lumMod val="65000"/>
                  </a:schemeClr>
                </a:solidFill>
                <a:latin typeface="Century Gothic" panose="020B0502020202020204" pitchFamily="34" charset="0"/>
              </a:rPr>
              <a:t>.</a:t>
            </a:r>
          </a:p>
          <a:p>
            <a:pPr algn="ctr"/>
            <a:r>
              <a:rPr lang="en-US" dirty="0" smtClean="0">
                <a:solidFill>
                  <a:schemeClr val="bg1">
                    <a:lumMod val="65000"/>
                  </a:schemeClr>
                </a:solidFill>
                <a:latin typeface="Century Gothic" panose="020B0502020202020204" pitchFamily="34" charset="0"/>
              </a:rPr>
              <a:t>Absorption: assimilating </a:t>
            </a:r>
            <a:r>
              <a:rPr lang="en-US" dirty="0">
                <a:solidFill>
                  <a:schemeClr val="bg1">
                    <a:lumMod val="65000"/>
                  </a:schemeClr>
                </a:solidFill>
                <a:latin typeface="Century Gothic" panose="020B0502020202020204" pitchFamily="34" charset="0"/>
              </a:rPr>
              <a:t>substances into </a:t>
            </a:r>
            <a:r>
              <a:rPr lang="en-US" dirty="0" smtClean="0">
                <a:solidFill>
                  <a:schemeClr val="bg1">
                    <a:lumMod val="65000"/>
                  </a:schemeClr>
                </a:solidFill>
                <a:latin typeface="Century Gothic" panose="020B0502020202020204" pitchFamily="34" charset="0"/>
              </a:rPr>
              <a:t>cells or </a:t>
            </a:r>
            <a:r>
              <a:rPr lang="en-US" dirty="0">
                <a:solidFill>
                  <a:schemeClr val="bg1">
                    <a:lumMod val="65000"/>
                  </a:schemeClr>
                </a:solidFill>
                <a:latin typeface="Century Gothic" panose="020B0502020202020204" pitchFamily="34" charset="0"/>
              </a:rPr>
              <a:t>across the </a:t>
            </a:r>
            <a:r>
              <a:rPr lang="en-US" dirty="0" smtClean="0">
                <a:solidFill>
                  <a:schemeClr val="bg1">
                    <a:lumMod val="65000"/>
                  </a:schemeClr>
                </a:solidFill>
                <a:latin typeface="Century Gothic" panose="020B0502020202020204" pitchFamily="34" charset="0"/>
              </a:rPr>
              <a:t>tissues</a:t>
            </a:r>
            <a:r>
              <a:rPr lang="en-US" dirty="0">
                <a:solidFill>
                  <a:schemeClr val="bg1">
                    <a:lumMod val="65000"/>
                  </a:schemeClr>
                </a:solidFill>
                <a:latin typeface="Century Gothic" panose="020B0502020202020204" pitchFamily="34" charset="0"/>
              </a:rPr>
              <a:t> and </a:t>
            </a:r>
            <a:r>
              <a:rPr lang="en-US" dirty="0" smtClean="0">
                <a:solidFill>
                  <a:schemeClr val="bg1">
                    <a:lumMod val="65000"/>
                  </a:schemeClr>
                </a:solidFill>
                <a:latin typeface="Century Gothic" panose="020B0502020202020204" pitchFamily="34" charset="0"/>
              </a:rPr>
              <a:t>organs</a:t>
            </a:r>
            <a:r>
              <a:rPr lang="en-US" dirty="0">
                <a:solidFill>
                  <a:schemeClr val="bg1">
                    <a:lumMod val="65000"/>
                  </a:schemeClr>
                </a:solidFill>
                <a:latin typeface="Century Gothic" panose="020B0502020202020204" pitchFamily="34" charset="0"/>
              </a:rPr>
              <a:t> through </a:t>
            </a:r>
            <a:r>
              <a:rPr lang="en-US" dirty="0" smtClean="0">
                <a:solidFill>
                  <a:schemeClr val="bg1">
                    <a:lumMod val="65000"/>
                  </a:schemeClr>
                </a:solidFill>
                <a:latin typeface="Century Gothic" panose="020B0502020202020204" pitchFamily="34" charset="0"/>
              </a:rPr>
              <a:t>diffusion</a:t>
            </a:r>
            <a:r>
              <a:rPr lang="en-US" dirty="0">
                <a:solidFill>
                  <a:schemeClr val="bg1">
                    <a:lumMod val="65000"/>
                  </a:schemeClr>
                </a:solidFill>
                <a:latin typeface="Century Gothic" panose="020B0502020202020204" pitchFamily="34" charset="0"/>
              </a:rPr>
              <a:t> or </a:t>
            </a:r>
            <a:r>
              <a:rPr lang="en-US" dirty="0" smtClean="0">
                <a:solidFill>
                  <a:schemeClr val="bg1">
                    <a:lumMod val="65000"/>
                  </a:schemeClr>
                </a:solidFill>
                <a:latin typeface="Century Gothic" panose="020B0502020202020204" pitchFamily="34" charset="0"/>
              </a:rPr>
              <a:t>osmosis.</a:t>
            </a:r>
            <a:endParaRPr lang="en-US" dirty="0">
              <a:solidFill>
                <a:schemeClr val="bg1">
                  <a:lumMod val="65000"/>
                </a:schemeClr>
              </a:solidFill>
              <a:latin typeface="Century Gothic" panose="020B0502020202020204" pitchFamily="34" charset="0"/>
            </a:endParaRPr>
          </a:p>
        </p:txBody>
      </p:sp>
      <p:cxnSp>
        <p:nvCxnSpPr>
          <p:cNvPr id="7" name="Straight Arrow Connector 6"/>
          <p:cNvCxnSpPr/>
          <p:nvPr/>
        </p:nvCxnSpPr>
        <p:spPr>
          <a:xfrm>
            <a:off x="599090" y="2490952"/>
            <a:ext cx="23175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8062" y="1567622"/>
            <a:ext cx="1397352"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bg1">
                    <a:lumMod val="50000"/>
                  </a:schemeClr>
                </a:solidFill>
              </a:rPr>
              <a:t>Breaking down of complex molecules into simple.</a:t>
            </a:r>
            <a:endParaRPr lang="en-US" dirty="0">
              <a:solidFill>
                <a:schemeClr val="bg1">
                  <a:lumMod val="50000"/>
                </a:schemeClr>
              </a:solidFill>
            </a:endParaRPr>
          </a:p>
        </p:txBody>
      </p:sp>
      <p:cxnSp>
        <p:nvCxnSpPr>
          <p:cNvPr id="13" name="Straight Arrow Connector 12"/>
          <p:cNvCxnSpPr/>
          <p:nvPr/>
        </p:nvCxnSpPr>
        <p:spPr>
          <a:xfrm>
            <a:off x="1016876" y="4193627"/>
            <a:ext cx="18997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7010" y="3547296"/>
            <a:ext cx="130610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solidFill>
                  <a:schemeClr val="bg1">
                    <a:lumMod val="50000"/>
                  </a:schemeClr>
                </a:solidFill>
              </a:rPr>
              <a:t>Facilitates the movement of food</a:t>
            </a:r>
            <a:endParaRPr lang="en-US" dirty="0">
              <a:solidFill>
                <a:schemeClr val="bg1">
                  <a:lumMod val="50000"/>
                </a:schemeClr>
              </a:solidFill>
            </a:endParaRPr>
          </a:p>
        </p:txBody>
      </p:sp>
      <p:cxnSp>
        <p:nvCxnSpPr>
          <p:cNvPr id="19" name="Straight Arrow Connector 18"/>
          <p:cNvCxnSpPr/>
          <p:nvPr/>
        </p:nvCxnSpPr>
        <p:spPr>
          <a:xfrm flipH="1">
            <a:off x="7441323" y="3306817"/>
            <a:ext cx="32949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44023" y="2706652"/>
            <a:ext cx="1523895"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ar-SA" dirty="0" smtClean="0">
                <a:solidFill>
                  <a:schemeClr val="bg1">
                    <a:lumMod val="50000"/>
                  </a:schemeClr>
                </a:solidFill>
              </a:rPr>
              <a:t>الامتصاص يتم في الدم والانترستيشيال فلويد</a:t>
            </a:r>
            <a:endParaRPr lang="en-US" dirty="0">
              <a:solidFill>
                <a:schemeClr val="bg1">
                  <a:lumMod val="50000"/>
                </a:schemeClr>
              </a:solidFill>
            </a:endParaRPr>
          </a:p>
        </p:txBody>
      </p:sp>
      <p:cxnSp>
        <p:nvCxnSpPr>
          <p:cNvPr id="24" name="Straight Arrow Connector 23"/>
          <p:cNvCxnSpPr/>
          <p:nvPr/>
        </p:nvCxnSpPr>
        <p:spPr>
          <a:xfrm flipH="1">
            <a:off x="8355724" y="2029287"/>
            <a:ext cx="28693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378440" y="1382956"/>
            <a:ext cx="155038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ar-SA" dirty="0" smtClean="0">
                <a:solidFill>
                  <a:schemeClr val="bg1">
                    <a:lumMod val="50000"/>
                  </a:schemeClr>
                </a:solidFill>
              </a:rPr>
              <a:t>افراز الانزيمات التي تساعد على الهضم والامتصاص </a:t>
            </a:r>
            <a:endParaRPr lang="en-US" dirty="0">
              <a:solidFill>
                <a:schemeClr val="bg1">
                  <a:lumMod val="50000"/>
                </a:schemeClr>
              </a:solidFill>
            </a:endParaRPr>
          </a:p>
        </p:txBody>
      </p:sp>
    </p:spTree>
    <p:extLst>
      <p:ext uri="{BB962C8B-B14F-4D97-AF65-F5344CB8AC3E}">
        <p14:creationId xmlns:p14="http://schemas.microsoft.com/office/powerpoint/2010/main" val="1507535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6930102"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Processes of The Digestive </a:t>
            </a:r>
            <a:r>
              <a:rPr lang="en-US" sz="3200" dirty="0" smtClean="0">
                <a:solidFill>
                  <a:srgbClr val="4C8180"/>
                </a:solidFill>
                <a:latin typeface="Century Gothic" charset="0"/>
                <a:ea typeface="Century Gothic" charset="0"/>
                <a:cs typeface="Century Gothic" charset="0"/>
              </a:rPr>
              <a:t>System</a:t>
            </a:r>
            <a:endParaRPr lang="en-US" sz="3200" dirty="0">
              <a:solidFill>
                <a:srgbClr val="4C8180"/>
              </a:solidFill>
              <a:latin typeface="Century Gothic" charset="0"/>
              <a:ea typeface="Century Gothic" charset="0"/>
              <a:cs typeface="Century Gothic"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79500872"/>
              </p:ext>
            </p:extLst>
          </p:nvPr>
        </p:nvGraphicFramePr>
        <p:xfrm>
          <a:off x="338251" y="1454385"/>
          <a:ext cx="11388364" cy="3474720"/>
        </p:xfrm>
        <a:graphic>
          <a:graphicData uri="http://schemas.openxmlformats.org/drawingml/2006/table">
            <a:tbl>
              <a:tblPr firstRow="1" bandRow="1">
                <a:tableStyleId>{5940675A-B579-460E-94D1-54222C63F5DA}</a:tableStyleId>
              </a:tblPr>
              <a:tblGrid>
                <a:gridCol w="759145"/>
                <a:gridCol w="10629219"/>
              </a:tblGrid>
              <a:tr h="651631">
                <a:tc rowSpan="2">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dirty="0" smtClean="0">
                          <a:solidFill>
                            <a:srgbClr val="4B8180"/>
                          </a:solidFill>
                        </a:rPr>
                        <a:t>Digestion:</a:t>
                      </a:r>
                    </a:p>
                  </a:txBody>
                  <a:tcPr vert="vert270" anchor="ctr"/>
                </a:tc>
                <a:tc>
                  <a:txBody>
                    <a:bodyPr/>
                    <a:lstStyle/>
                    <a:p>
                      <a:pPr lvl="0"/>
                      <a:r>
                        <a:rPr lang="en-US" sz="1800" b="1" i="1" dirty="0" smtClean="0">
                          <a:solidFill>
                            <a:schemeClr val="tx2"/>
                          </a:solidFill>
                        </a:rPr>
                        <a:t>- Mechanical Effect:</a:t>
                      </a:r>
                    </a:p>
                    <a:p>
                      <a:pPr marL="0" marR="0" lvl="0" indent="0" algn="l" defTabSz="758952"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E.g. Mastication </a:t>
                      </a:r>
                      <a:r>
                        <a:rPr lang="en-US" sz="1800" dirty="0" smtClean="0">
                          <a:solidFill>
                            <a:srgbClr val="00B050"/>
                          </a:solidFill>
                        </a:rPr>
                        <a:t>(Chewing) </a:t>
                      </a:r>
                    </a:p>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Food should be physically broken down first, and then the enzymes and</a:t>
                      </a:r>
                      <a:r>
                        <a:rPr lang="en-US" sz="1800" baseline="0" dirty="0" smtClean="0">
                          <a:solidFill>
                            <a:srgbClr val="00B050"/>
                          </a:solidFill>
                        </a:rPr>
                        <a:t> digestive juices </a:t>
                      </a:r>
                      <a:r>
                        <a:rPr lang="en-US" sz="1800" dirty="0" smtClean="0">
                          <a:solidFill>
                            <a:srgbClr val="00B050"/>
                          </a:solidFill>
                        </a:rPr>
                        <a:t>will easily reach the food and will digest it faster due to increase surface area of the food .</a:t>
                      </a:r>
                    </a:p>
                  </a:txBody>
                  <a:tcPr anchor="ctr"/>
                </a:tc>
              </a:tr>
              <a:tr h="507889">
                <a:tc vMerge="1">
                  <a:txBody>
                    <a:bodyPr/>
                    <a:lstStyle/>
                    <a:p>
                      <a:endParaRPr lang="en-US"/>
                    </a:p>
                  </a:txBody>
                  <a:tcPr/>
                </a:tc>
                <a:tc>
                  <a:txBody>
                    <a:bodyPr/>
                    <a:lstStyle/>
                    <a:p>
                      <a:pPr lvl="0"/>
                      <a:r>
                        <a:rPr lang="en-US" sz="1800" b="1" i="1" dirty="0" smtClean="0">
                          <a:solidFill>
                            <a:schemeClr val="tx2"/>
                          </a:solidFill>
                        </a:rPr>
                        <a:t>- Enzymatic Effect:</a:t>
                      </a:r>
                    </a:p>
                    <a:p>
                      <a:pPr lvl="0"/>
                      <a:r>
                        <a:rPr lang="en-US" sz="1800" dirty="0" smtClean="0">
                          <a:solidFill>
                            <a:schemeClr val="tx2"/>
                          </a:solidFill>
                        </a:rPr>
                        <a:t>Digestive enzymes (hydrolases) </a:t>
                      </a:r>
                    </a:p>
                    <a:p>
                      <a:pPr lvl="0" algn="ctr"/>
                      <a:r>
                        <a:rPr lang="en-US" sz="1800" dirty="0" smtClean="0">
                          <a:solidFill>
                            <a:srgbClr val="00B050"/>
                          </a:solidFill>
                        </a:rPr>
                        <a:t>digestion enzymes for fat, carbohydrates</a:t>
                      </a:r>
                      <a:r>
                        <a:rPr lang="en-US" sz="1800" baseline="0" dirty="0" smtClean="0">
                          <a:solidFill>
                            <a:srgbClr val="00B050"/>
                          </a:solidFill>
                        </a:rPr>
                        <a:t> and protein but not all of them will be digested at the same time .</a:t>
                      </a:r>
                      <a:endParaRPr lang="en-US" sz="1800" dirty="0" smtClean="0">
                        <a:solidFill>
                          <a:srgbClr val="00B050"/>
                        </a:solidFill>
                      </a:endParaRPr>
                    </a:p>
                  </a:txBody>
                  <a:tcPr anchor="ctr"/>
                </a:tc>
              </a:tr>
              <a:tr h="246016">
                <a:tc rowSpan="3">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dirty="0" smtClean="0">
                          <a:solidFill>
                            <a:srgbClr val="4B8180"/>
                          </a:solidFill>
                        </a:rPr>
                        <a:t>End Products of Digestion:</a:t>
                      </a:r>
                    </a:p>
                  </a:txBody>
                  <a:tcPr vert="vert270" anchor="ctr"/>
                </a:tc>
                <a:tc>
                  <a:txBody>
                    <a:bodyPr/>
                    <a:lstStyle/>
                    <a:p>
                      <a:pPr marL="0" lvl="0" indent="0" algn="ctr">
                        <a:buFont typeface="+mj-lt"/>
                        <a:buNone/>
                      </a:pPr>
                      <a:r>
                        <a:rPr lang="en-US" sz="1800" b="1" dirty="0" smtClean="0">
                          <a:solidFill>
                            <a:srgbClr val="FF0000"/>
                          </a:solidFill>
                        </a:rPr>
                        <a:t>Carbohydrates </a:t>
                      </a:r>
                      <a:r>
                        <a:rPr lang="en-US" sz="1800" b="0" dirty="0" smtClean="0">
                          <a:solidFill>
                            <a:schemeClr val="tx1"/>
                          </a:solidFill>
                        </a:rPr>
                        <a:t>broken down into</a:t>
                      </a:r>
                      <a:r>
                        <a:rPr lang="en-US" sz="1800" b="1" dirty="0" smtClean="0">
                          <a:solidFill>
                            <a:schemeClr val="tx1"/>
                          </a:solidFill>
                        </a:rPr>
                        <a:t> </a:t>
                      </a:r>
                      <a:r>
                        <a:rPr lang="en-US" sz="1800" dirty="0" smtClean="0">
                          <a:solidFill>
                            <a:schemeClr val="tx2"/>
                          </a:solidFill>
                        </a:rPr>
                        <a:t>→ Monosaccharides</a:t>
                      </a:r>
                    </a:p>
                  </a:txBody>
                  <a:tcPr anchor="ctr"/>
                </a:tc>
              </a:tr>
              <a:tr h="490022">
                <a:tc vMerge="1">
                  <a:txBody>
                    <a:bodyPr/>
                    <a:lstStyle/>
                    <a:p>
                      <a:endParaRPr lang="en-US"/>
                    </a:p>
                  </a:txBody>
                  <a:tcPr/>
                </a:tc>
                <a:tc>
                  <a:txBody>
                    <a:bodyPr/>
                    <a:lstStyle/>
                    <a:p>
                      <a:pPr marL="0" marR="0" lvl="0" indent="0" algn="ctr" defTabSz="758952" rtl="0" eaLnBrk="1" fontAlgn="auto" latinLnBrk="0" hangingPunct="1">
                        <a:lnSpc>
                          <a:spcPct val="100000"/>
                        </a:lnSpc>
                        <a:spcBef>
                          <a:spcPts val="0"/>
                        </a:spcBef>
                        <a:spcAft>
                          <a:spcPts val="0"/>
                        </a:spcAft>
                        <a:buClrTx/>
                        <a:buSzTx/>
                        <a:buFont typeface="+mj-lt"/>
                        <a:buNone/>
                        <a:tabLst/>
                        <a:defRPr/>
                      </a:pPr>
                      <a:r>
                        <a:rPr lang="en-US" sz="1800" b="1" dirty="0" smtClean="0">
                          <a:solidFill>
                            <a:srgbClr val="FF0000"/>
                          </a:solidFill>
                        </a:rPr>
                        <a:t>Triacylglycerol</a:t>
                      </a:r>
                      <a:r>
                        <a:rPr lang="en-US" sz="1800" dirty="0" smtClean="0">
                          <a:solidFill>
                            <a:schemeClr val="tx2"/>
                          </a:solidFill>
                        </a:rPr>
                        <a:t> </a:t>
                      </a:r>
                      <a:r>
                        <a:rPr lang="en-US" sz="1800" dirty="0" smtClean="0">
                          <a:solidFill>
                            <a:srgbClr val="00B050"/>
                          </a:solidFill>
                        </a:rPr>
                        <a:t>(3 fatty acids) </a:t>
                      </a:r>
                      <a:r>
                        <a:rPr lang="en-US" sz="1800" b="1" dirty="0" smtClean="0">
                          <a:solidFill>
                            <a:srgbClr val="FF0000"/>
                          </a:solidFill>
                        </a:rPr>
                        <a:t>(TAG) </a:t>
                      </a:r>
                      <a:r>
                        <a:rPr lang="en-US" sz="1800" b="1" baseline="0" dirty="0" smtClean="0">
                          <a:solidFill>
                            <a:srgbClr val="FF0000"/>
                          </a:solidFill>
                        </a:rPr>
                        <a:t> </a:t>
                      </a:r>
                      <a:r>
                        <a:rPr lang="en-US" sz="1800" dirty="0" smtClean="0">
                          <a:solidFill>
                            <a:schemeClr val="tx2"/>
                          </a:solidFill>
                        </a:rPr>
                        <a:t>→ Fatty acids </a:t>
                      </a:r>
                      <a:r>
                        <a:rPr lang="en-US" sz="1800" dirty="0" smtClean="0">
                          <a:solidFill>
                            <a:srgbClr val="00B050"/>
                          </a:solidFill>
                        </a:rPr>
                        <a:t>(2 molecules)</a:t>
                      </a:r>
                      <a:r>
                        <a:rPr lang="en-US" sz="1800" dirty="0" smtClean="0">
                          <a:solidFill>
                            <a:schemeClr val="tx2"/>
                          </a:solidFill>
                        </a:rPr>
                        <a:t> and </a:t>
                      </a:r>
                    </a:p>
                    <a:p>
                      <a:pPr marL="0" marR="0" lvl="0" indent="0" algn="ctr" defTabSz="758952" rtl="0" eaLnBrk="1" fontAlgn="auto" latinLnBrk="0" hangingPunct="1">
                        <a:lnSpc>
                          <a:spcPct val="100000"/>
                        </a:lnSpc>
                        <a:spcBef>
                          <a:spcPts val="0"/>
                        </a:spcBef>
                        <a:spcAft>
                          <a:spcPts val="0"/>
                        </a:spcAft>
                        <a:buClrTx/>
                        <a:buSzTx/>
                        <a:buFont typeface="+mj-lt"/>
                        <a:buNone/>
                        <a:tabLst/>
                        <a:defRPr/>
                      </a:pPr>
                      <a:r>
                        <a:rPr lang="en-US" sz="1800" dirty="0" smtClean="0">
                          <a:solidFill>
                            <a:schemeClr val="tx2"/>
                          </a:solidFill>
                        </a:rPr>
                        <a:t>monoacylglycerols </a:t>
                      </a:r>
                      <a:r>
                        <a:rPr lang="en-US" sz="1800" dirty="0" smtClean="0">
                          <a:solidFill>
                            <a:srgbClr val="00B050"/>
                          </a:solidFill>
                        </a:rPr>
                        <a:t>(1 molecule)</a:t>
                      </a:r>
                    </a:p>
                  </a:txBody>
                  <a:tcPr anchor="ctr"/>
                </a:tc>
              </a:tr>
              <a:tr h="340488">
                <a:tc vMerge="1">
                  <a:txBody>
                    <a:bodyPr/>
                    <a:lstStyle/>
                    <a:p>
                      <a:endParaRPr lang="en-US"/>
                    </a:p>
                  </a:txBody>
                  <a:tcPr/>
                </a:tc>
                <a:tc>
                  <a:txBody>
                    <a:bodyPr/>
                    <a:lstStyle/>
                    <a:p>
                      <a:pPr marL="0" marR="0" lvl="0" indent="0" algn="ctr" defTabSz="758952" rtl="0" eaLnBrk="1" fontAlgn="auto" latinLnBrk="0" hangingPunct="1">
                        <a:lnSpc>
                          <a:spcPct val="100000"/>
                        </a:lnSpc>
                        <a:spcBef>
                          <a:spcPts val="0"/>
                        </a:spcBef>
                        <a:spcAft>
                          <a:spcPts val="0"/>
                        </a:spcAft>
                        <a:buClrTx/>
                        <a:buSzTx/>
                        <a:buFont typeface="+mj-lt"/>
                        <a:buNone/>
                        <a:tabLst/>
                        <a:defRPr/>
                      </a:pPr>
                      <a:r>
                        <a:rPr lang="en-US" sz="1800" b="1" dirty="0" smtClean="0">
                          <a:solidFill>
                            <a:srgbClr val="FF0000"/>
                          </a:solidFill>
                        </a:rPr>
                        <a:t>Proteins</a:t>
                      </a:r>
                      <a:r>
                        <a:rPr lang="en-US" sz="1800" dirty="0" smtClean="0">
                          <a:solidFill>
                            <a:schemeClr val="tx2"/>
                          </a:solidFill>
                        </a:rPr>
                        <a:t> </a:t>
                      </a:r>
                      <a:r>
                        <a:rPr lang="en-US" sz="1800" baseline="0" dirty="0" smtClean="0">
                          <a:solidFill>
                            <a:schemeClr val="tx2"/>
                          </a:solidFill>
                        </a:rPr>
                        <a:t> </a:t>
                      </a:r>
                      <a:r>
                        <a:rPr lang="en-US" sz="1800" dirty="0" smtClean="0">
                          <a:solidFill>
                            <a:schemeClr val="tx2"/>
                          </a:solidFill>
                        </a:rPr>
                        <a:t>→ Amino Acids.</a:t>
                      </a:r>
                    </a:p>
                  </a:txBody>
                  <a:tcPr anchor="ctr"/>
                </a:tc>
              </a:tr>
            </a:tbl>
          </a:graphicData>
        </a:graphic>
      </p:graphicFrame>
    </p:spTree>
    <p:extLst>
      <p:ext uri="{BB962C8B-B14F-4D97-AF65-F5344CB8AC3E}">
        <p14:creationId xmlns:p14="http://schemas.microsoft.com/office/powerpoint/2010/main" val="366798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4044081"/>
              </p:ext>
            </p:extLst>
          </p:nvPr>
        </p:nvGraphicFramePr>
        <p:xfrm>
          <a:off x="254876" y="1820543"/>
          <a:ext cx="11388364" cy="3108960"/>
        </p:xfrm>
        <a:graphic>
          <a:graphicData uri="http://schemas.openxmlformats.org/drawingml/2006/table">
            <a:tbl>
              <a:tblPr firstRow="1" bandRow="1">
                <a:tableStyleId>{5940675A-B579-460E-94D1-54222C63F5DA}</a:tableStyleId>
              </a:tblPr>
              <a:tblGrid>
                <a:gridCol w="759145"/>
                <a:gridCol w="10629219"/>
              </a:tblGrid>
              <a:tr h="1533249">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800" b="1" dirty="0" smtClean="0">
                          <a:solidFill>
                            <a:srgbClr val="4B8180"/>
                          </a:solidFill>
                        </a:rPr>
                        <a:t>Role of Salivary Glands in Digestion: </a:t>
                      </a:r>
                    </a:p>
                  </a:txBody>
                  <a:tcPr vert="vert270" anchor="ct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800" kern="1200" dirty="0" smtClean="0">
                          <a:solidFill>
                            <a:schemeClr val="tx2"/>
                          </a:solidFill>
                          <a:latin typeface="+mn-lt"/>
                          <a:ea typeface="+mn-ea"/>
                          <a:cs typeface="+mn-cs"/>
                        </a:rPr>
                        <a:t>They secrete saliva.</a:t>
                      </a:r>
                    </a:p>
                    <a:p>
                      <a:pPr marL="0" marR="0" lvl="0" indent="0" algn="l" defTabSz="758952"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Saliva is composed of: enzymes, mucus, water and electrolytes.</a:t>
                      </a:r>
                    </a:p>
                    <a:p>
                      <a:pPr marL="0" lvl="0" indent="0" algn="ctr">
                        <a:buFont typeface="Wingdings" panose="05000000000000000000" pitchFamily="2" charset="2"/>
                        <a:buNone/>
                      </a:pPr>
                      <a:r>
                        <a:rPr lang="en-US" sz="1800" kern="1200" dirty="0" smtClean="0">
                          <a:solidFill>
                            <a:srgbClr val="4C8180"/>
                          </a:solidFill>
                          <a:latin typeface="Century Gothic" charset="0"/>
                          <a:ea typeface="Century Gothic" charset="0"/>
                          <a:cs typeface="Century Gothic" charset="0"/>
                        </a:rPr>
                        <a:t>Saliva</a:t>
                      </a:r>
                    </a:p>
                    <a:p>
                      <a:pPr marL="0" marR="0" lvl="0" indent="0" algn="l" defTabSz="758952" rtl="0" eaLnBrk="1" fontAlgn="auto" latinLnBrk="0" hangingPunct="1">
                        <a:lnSpc>
                          <a:spcPct val="100000"/>
                        </a:lnSpc>
                        <a:spcBef>
                          <a:spcPts val="0"/>
                        </a:spcBef>
                        <a:spcAft>
                          <a:spcPts val="0"/>
                        </a:spcAft>
                        <a:buClrTx/>
                        <a:buSzTx/>
                        <a:buFontTx/>
                        <a:buNone/>
                        <a:tabLst/>
                        <a:defRPr/>
                      </a:pPr>
                      <a:r>
                        <a:rPr lang="en-US" sz="1800" kern="1200" dirty="0" smtClean="0">
                          <a:solidFill>
                            <a:schemeClr val="tx2"/>
                          </a:solidFill>
                          <a:latin typeface="+mn-lt"/>
                          <a:ea typeface="+mn-ea"/>
                          <a:cs typeface="+mn-cs"/>
                        </a:rPr>
                        <a:t>- Acts as lubricant</a:t>
                      </a:r>
                      <a:r>
                        <a:rPr lang="en-US" sz="1800" kern="1200" baseline="0" dirty="0" smtClean="0">
                          <a:solidFill>
                            <a:schemeClr val="tx2"/>
                          </a:solidFill>
                          <a:latin typeface="+mn-lt"/>
                          <a:ea typeface="+mn-ea"/>
                          <a:cs typeface="+mn-cs"/>
                        </a:rPr>
                        <a:t> </a:t>
                      </a:r>
                      <a:r>
                        <a:rPr lang="en-US" sz="1800" dirty="0" smtClean="0">
                          <a:solidFill>
                            <a:srgbClr val="00B050"/>
                          </a:solidFill>
                        </a:rPr>
                        <a:t>it reduces the friction of dry food which may damage the mucosal lining of the esophagus (protection)</a:t>
                      </a:r>
                      <a:endParaRPr lang="en-US" sz="1800" kern="1200" dirty="0" smtClean="0">
                        <a:solidFill>
                          <a:schemeClr val="tx2"/>
                        </a:solidFill>
                        <a:latin typeface="+mn-lt"/>
                        <a:ea typeface="+mn-ea"/>
                        <a:cs typeface="+mn-cs"/>
                      </a:endParaRPr>
                    </a:p>
                    <a:p>
                      <a:r>
                        <a:rPr lang="en-US" sz="1800" kern="1200" dirty="0" smtClean="0">
                          <a:solidFill>
                            <a:schemeClr val="tx2"/>
                          </a:solidFill>
                          <a:latin typeface="+mn-lt"/>
                          <a:ea typeface="+mn-ea"/>
                          <a:cs typeface="+mn-cs"/>
                        </a:rPr>
                        <a:t>- Contains salivary α-amylase </a:t>
                      </a:r>
                      <a:r>
                        <a:rPr lang="en-US" sz="1800" kern="1200" dirty="0" smtClean="0">
                          <a:solidFill>
                            <a:srgbClr val="00B050"/>
                          </a:solidFill>
                          <a:latin typeface="+mn-lt"/>
                          <a:ea typeface="+mn-ea"/>
                          <a:cs typeface="+mn-cs"/>
                        </a:rPr>
                        <a:t>digestion </a:t>
                      </a:r>
                      <a:r>
                        <a:rPr lang="en-US" sz="1800" dirty="0" smtClean="0">
                          <a:solidFill>
                            <a:srgbClr val="00B050"/>
                          </a:solidFill>
                        </a:rPr>
                        <a:t>Enzyme , We have 3 sources of alpha amylase:</a:t>
                      </a:r>
                      <a:r>
                        <a:rPr lang="en-US" sz="1800" baseline="0" dirty="0" smtClean="0">
                          <a:solidFill>
                            <a:srgbClr val="00B050"/>
                          </a:solidFill>
                        </a:rPr>
                        <a:t> </a:t>
                      </a:r>
                      <a:r>
                        <a:rPr lang="en-US" sz="1800" dirty="0" smtClean="0">
                          <a:solidFill>
                            <a:srgbClr val="00B050"/>
                          </a:solidFill>
                        </a:rPr>
                        <a:t>1-Stomach 2-Pancrease 3-Salivary glands. (acts on CHO)</a:t>
                      </a:r>
                    </a:p>
                    <a:p>
                      <a:pPr marL="285750" marR="0" lvl="0" indent="-285750" algn="l" defTabSz="758952" rtl="0" eaLnBrk="1" fontAlgn="auto" latinLnBrk="0" hangingPunct="1">
                        <a:lnSpc>
                          <a:spcPct val="100000"/>
                        </a:lnSpc>
                        <a:spcBef>
                          <a:spcPts val="0"/>
                        </a:spcBef>
                        <a:spcAft>
                          <a:spcPts val="0"/>
                        </a:spcAft>
                        <a:buClrTx/>
                        <a:buSzTx/>
                        <a:buFontTx/>
                        <a:buChar char="-"/>
                        <a:tabLst/>
                        <a:defRPr/>
                      </a:pPr>
                      <a:r>
                        <a:rPr lang="en-US" sz="1800" kern="1200" dirty="0" smtClean="0">
                          <a:solidFill>
                            <a:schemeClr val="tx2"/>
                          </a:solidFill>
                          <a:latin typeface="+mn-lt"/>
                          <a:ea typeface="+mn-ea"/>
                          <a:cs typeface="+mn-cs"/>
                        </a:rPr>
                        <a:t>Contains</a:t>
                      </a:r>
                      <a:r>
                        <a:rPr lang="en-US" sz="1800" kern="1200" baseline="0" dirty="0" smtClean="0">
                          <a:solidFill>
                            <a:schemeClr val="tx2"/>
                          </a:solidFill>
                          <a:latin typeface="+mn-lt"/>
                          <a:ea typeface="+mn-ea"/>
                          <a:cs typeface="+mn-cs"/>
                        </a:rPr>
                        <a:t> </a:t>
                      </a:r>
                      <a:r>
                        <a:rPr lang="en-US" sz="1800" kern="1200" dirty="0" smtClean="0">
                          <a:solidFill>
                            <a:schemeClr val="tx2"/>
                          </a:solidFill>
                          <a:latin typeface="+mn-lt"/>
                          <a:ea typeface="+mn-ea"/>
                          <a:cs typeface="+mn-cs"/>
                        </a:rPr>
                        <a:t>lingual lipase. </a:t>
                      </a:r>
                      <a:r>
                        <a:rPr lang="en-US" sz="1800" kern="1200" dirty="0" smtClean="0">
                          <a:solidFill>
                            <a:srgbClr val="00B050"/>
                          </a:solidFill>
                          <a:latin typeface="+mn-lt"/>
                          <a:ea typeface="+mn-ea"/>
                          <a:cs typeface="+mn-cs"/>
                        </a:rPr>
                        <a:t>It is present in the saliva but it Starts acting when it reaches the stomach (acts on lipids). </a:t>
                      </a:r>
                    </a:p>
                    <a:p>
                      <a:pPr marL="0" marR="0" lvl="0" indent="0" algn="l" defTabSz="758952"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latin typeface="+mn-lt"/>
                          <a:ea typeface="+mn-ea"/>
                          <a:cs typeface="+mn-cs"/>
                        </a:rPr>
                        <a:t>So, no lipid digestion</a:t>
                      </a:r>
                      <a:r>
                        <a:rPr lang="en-US" sz="1800" kern="1200" baseline="0" dirty="0" smtClean="0">
                          <a:solidFill>
                            <a:srgbClr val="FF0000"/>
                          </a:solidFill>
                          <a:latin typeface="+mn-lt"/>
                          <a:ea typeface="+mn-ea"/>
                          <a:cs typeface="+mn-cs"/>
                        </a:rPr>
                        <a:t> in the mouth as well the protein . </a:t>
                      </a:r>
                    </a:p>
                    <a:p>
                      <a:pPr marL="0" marR="0" lvl="0" indent="0" algn="l"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Only CHO starts the digestion in the mouth</a:t>
                      </a:r>
                      <a:endParaRPr lang="en-US" sz="1800" kern="1200" dirty="0" smtClean="0">
                        <a:solidFill>
                          <a:srgbClr val="FF0000"/>
                        </a:solidFill>
                        <a:latin typeface="+mn-lt"/>
                        <a:ea typeface="+mn-ea"/>
                        <a:cs typeface="+mn-cs"/>
                      </a:endParaRPr>
                    </a:p>
                  </a:txBody>
                  <a:tcPr anchor="ctr"/>
                </a:tc>
              </a:tr>
            </a:tbl>
          </a:graphicData>
        </a:graphic>
      </p:graphicFrame>
      <p:sp>
        <p:nvSpPr>
          <p:cNvPr id="3" name="Rectangle 2"/>
          <p:cNvSpPr/>
          <p:nvPr/>
        </p:nvSpPr>
        <p:spPr>
          <a:xfrm>
            <a:off x="338251" y="98179"/>
            <a:ext cx="6930102" cy="535531"/>
          </a:xfrm>
          <a:prstGeom prst="rect">
            <a:avLst/>
          </a:prstGeom>
        </p:spPr>
        <p:txBody>
          <a:bodyPr wrap="none">
            <a:spAutoFit/>
          </a:bodyPr>
          <a:lstStyle/>
          <a:p>
            <a:pPr>
              <a:lnSpc>
                <a:spcPct val="90000"/>
              </a:lnSpc>
              <a:spcBef>
                <a:spcPct val="0"/>
              </a:spcBef>
              <a:defRPr/>
            </a:pPr>
            <a:r>
              <a:rPr lang="en-US" sz="3200" dirty="0">
                <a:solidFill>
                  <a:srgbClr val="4C8180"/>
                </a:solidFill>
                <a:latin typeface="Century Gothic" charset="0"/>
                <a:ea typeface="Century Gothic" charset="0"/>
                <a:cs typeface="Century Gothic" charset="0"/>
              </a:rPr>
              <a:t>Processes of The Digestive </a:t>
            </a:r>
            <a:r>
              <a:rPr lang="en-US" sz="3200" dirty="0" smtClean="0">
                <a:solidFill>
                  <a:srgbClr val="4C8180"/>
                </a:solidFill>
                <a:latin typeface="Century Gothic" charset="0"/>
                <a:ea typeface="Century Gothic" charset="0"/>
                <a:cs typeface="Century Gothic" charset="0"/>
              </a:rPr>
              <a:t>System</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98909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366084138"/>
              </p:ext>
            </p:extLst>
          </p:nvPr>
        </p:nvGraphicFramePr>
        <p:xfrm>
          <a:off x="280258" y="866267"/>
          <a:ext cx="11622438" cy="3713068"/>
        </p:xfrm>
        <a:graphic>
          <a:graphicData uri="http://schemas.openxmlformats.org/drawingml/2006/table">
            <a:tbl>
              <a:tblPr firstRow="1" bandRow="1">
                <a:tableStyleId>{5940675A-B579-460E-94D1-54222C63F5DA}</a:tableStyleId>
              </a:tblPr>
              <a:tblGrid>
                <a:gridCol w="1548542"/>
                <a:gridCol w="10073896"/>
              </a:tblGrid>
              <a:tr h="305149">
                <a:tc gridSpan="2">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800" b="1" spc="-5" dirty="0" smtClean="0">
                          <a:solidFill>
                            <a:srgbClr val="365F91"/>
                          </a:solidFill>
                          <a:uFill>
                            <a:solidFill>
                              <a:srgbClr val="365F91"/>
                            </a:solidFill>
                          </a:uFill>
                          <a:latin typeface="Cambria"/>
                          <a:cs typeface="Cambria"/>
                        </a:rPr>
                        <a:t>A-Salivary alpha-Amylase</a:t>
                      </a:r>
                      <a:r>
                        <a:rPr lang="en-US" sz="1800" b="1" spc="-5" baseline="0" dirty="0" smtClean="0">
                          <a:solidFill>
                            <a:srgbClr val="365F91"/>
                          </a:solidFill>
                          <a:uFill>
                            <a:solidFill>
                              <a:srgbClr val="365F91"/>
                            </a:solidFill>
                          </a:uFill>
                          <a:latin typeface="Cambria"/>
                          <a:cs typeface="Cambria"/>
                        </a:rPr>
                        <a:t> in Monosaccharide and disaccharide</a:t>
                      </a:r>
                      <a:r>
                        <a:rPr lang="en-US" sz="1800" b="1" spc="-5" dirty="0" smtClean="0">
                          <a:solidFill>
                            <a:srgbClr val="365F91"/>
                          </a:solidFill>
                          <a:uFill>
                            <a:solidFill>
                              <a:srgbClr val="365F91"/>
                            </a:solidFill>
                          </a:uFill>
                          <a:latin typeface="Cambria"/>
                          <a:cs typeface="Cambria"/>
                        </a:rPr>
                        <a:t>: </a:t>
                      </a:r>
                      <a:endParaRPr lang="en-US" sz="1800" dirty="0" smtClean="0"/>
                    </a:p>
                  </a:txBody>
                  <a:tcPr anchor="ctr"/>
                </a:tc>
                <a:tc hMerge="1">
                  <a:txBody>
                    <a:bodyPr/>
                    <a:lstStyle/>
                    <a:p>
                      <a:endParaRPr lang="en-US"/>
                    </a:p>
                  </a:txBody>
                  <a:tcPr/>
                </a:tc>
              </a:tr>
              <a:tr h="470896">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rPr>
                        <a:t>Secreted by:</a:t>
                      </a:r>
                      <a:endParaRPr lang="en-US" sz="1800" kern="1200" dirty="0" smtClean="0">
                        <a:solidFill>
                          <a:srgbClr val="FF0000"/>
                        </a:solidFill>
                      </a:endParaRPr>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rPr>
                        <a:t>Parotid glands</a:t>
                      </a:r>
                    </a:p>
                  </a:txBody>
                  <a:tcPr anchor="ctr"/>
                </a:tc>
              </a:tr>
              <a:tr h="1838526">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b="1" kern="1200" dirty="0" smtClean="0">
                          <a:solidFill>
                            <a:schemeClr val="tx1"/>
                          </a:solidFill>
                        </a:rPr>
                        <a:t>Optimum pH:</a:t>
                      </a:r>
                      <a:endParaRPr lang="en-US" sz="1800" dirty="0" smtClean="0">
                        <a:solidFill>
                          <a:schemeClr val="tx1"/>
                        </a:solidFill>
                      </a:endParaRPr>
                    </a:p>
                  </a:txBody>
                  <a:tcPr anchor="ct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kern="1200" dirty="0" smtClean="0">
                          <a:solidFill>
                            <a:srgbClr val="FF0000"/>
                          </a:solidFill>
                        </a:rPr>
                        <a:t>6.6 – 6.8 </a:t>
                      </a: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dirty="0" smtClean="0">
                          <a:solidFill>
                            <a:srgbClr val="00B050"/>
                          </a:solidFill>
                        </a:rPr>
                        <a:t>Every enzyme has an optimum pH where</a:t>
                      </a:r>
                      <a:r>
                        <a:rPr lang="en-US" sz="1800" baseline="0" dirty="0" smtClean="0">
                          <a:solidFill>
                            <a:srgbClr val="00B050"/>
                          </a:solidFill>
                        </a:rPr>
                        <a:t> </a:t>
                      </a:r>
                      <a:r>
                        <a:rPr lang="en-US" sz="1800" dirty="0" smtClean="0">
                          <a:solidFill>
                            <a:srgbClr val="00B050"/>
                          </a:solidFill>
                        </a:rPr>
                        <a:t>is the maximum activity of the enzyme present</a:t>
                      </a:r>
                    </a:p>
                    <a:p>
                      <a:pPr marL="285750" marR="0" lvl="0" indent="-285750" algn="ctr" defTabSz="889000" rtl="0" eaLnBrk="1" fontAlgn="auto" latinLnBrk="0" hangingPunct="1">
                        <a:lnSpc>
                          <a:spcPct val="90000"/>
                        </a:lnSpc>
                        <a:spcBef>
                          <a:spcPct val="0"/>
                        </a:spcBef>
                        <a:spcAft>
                          <a:spcPct val="35000"/>
                        </a:spcAft>
                        <a:buClrTx/>
                        <a:buSzTx/>
                        <a:buFontTx/>
                        <a:buChar char="-"/>
                        <a:tabLst/>
                        <a:defRPr/>
                      </a:pPr>
                      <a:r>
                        <a:rPr lang="en-US" sz="1800" kern="1200" dirty="0" smtClean="0">
                          <a:solidFill>
                            <a:schemeClr val="tx1"/>
                          </a:solidFill>
                        </a:rPr>
                        <a:t>Salivary amylase is inactivated by the acidity of stomach (The enzyme is inactivated at pH 4.0 or less). </a:t>
                      </a:r>
                      <a:endParaRPr lang="ar-SA" sz="1800" kern="1200" dirty="0" smtClean="0">
                        <a:solidFill>
                          <a:schemeClr val="tx1"/>
                        </a:solidFill>
                      </a:endParaRPr>
                    </a:p>
                    <a:p>
                      <a:pPr marL="285750" marR="0" lvl="0" indent="-285750" algn="ctr" defTabSz="889000" rtl="1" eaLnBrk="1" fontAlgn="auto" latinLnBrk="0" hangingPunct="1">
                        <a:lnSpc>
                          <a:spcPct val="90000"/>
                        </a:lnSpc>
                        <a:spcBef>
                          <a:spcPct val="0"/>
                        </a:spcBef>
                        <a:spcAft>
                          <a:spcPct val="35000"/>
                        </a:spcAft>
                        <a:buClrTx/>
                        <a:buSzTx/>
                        <a:buFontTx/>
                        <a:buChar char="-"/>
                        <a:tabLst/>
                        <a:defRPr/>
                      </a:pPr>
                      <a:r>
                        <a:rPr lang="ar-SA" sz="1800" kern="1200" dirty="0" smtClean="0">
                          <a:solidFill>
                            <a:schemeClr val="bg1">
                              <a:lumMod val="50000"/>
                            </a:schemeClr>
                          </a:solidFill>
                        </a:rPr>
                        <a:t>مثل</a:t>
                      </a:r>
                      <a:r>
                        <a:rPr lang="ar-SA" sz="1800" kern="1200" baseline="0" dirty="0" smtClean="0">
                          <a:solidFill>
                            <a:schemeClr val="bg1">
                              <a:lumMod val="50000"/>
                            </a:schemeClr>
                          </a:solidFill>
                        </a:rPr>
                        <a:t> ما ذكرنا يوجد اكثرمن مصدر للانزيم لذلك بمجرد ما يتوقف عن العمل بسبب حموضة الستوميك يبدأ يشتغل الانزيم الاخر الذي في الستوميك</a:t>
                      </a:r>
                      <a:endParaRPr lang="en-US" sz="1800" kern="1200" dirty="0" smtClean="0">
                        <a:solidFill>
                          <a:schemeClr val="bg1">
                            <a:lumMod val="50000"/>
                          </a:schemeClr>
                        </a:solidFill>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dirty="0" smtClean="0">
                          <a:solidFill>
                            <a:schemeClr val="tx1"/>
                          </a:solidFill>
                        </a:rPr>
                        <a:t>- Its digestive action on the </a:t>
                      </a:r>
                      <a:r>
                        <a:rPr lang="en-US" sz="1800" dirty="0" smtClean="0">
                          <a:solidFill>
                            <a:srgbClr val="FF0000"/>
                          </a:solidFill>
                        </a:rPr>
                        <a:t>polysaccharides is of little significance because of the short time </a:t>
                      </a:r>
                      <a:r>
                        <a:rPr lang="en-US" sz="1800" dirty="0" smtClean="0">
                          <a:solidFill>
                            <a:schemeClr val="tx1"/>
                          </a:solidFill>
                        </a:rPr>
                        <a:t>during which the enzyme can act on the food in the mouth</a:t>
                      </a:r>
                    </a:p>
                  </a:txBody>
                  <a:tcPr anchor="ctr"/>
                </a:tc>
              </a:tr>
              <a:tr h="672708">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Substrate: </a:t>
                      </a:r>
                    </a:p>
                    <a:p>
                      <a:pPr marL="0" marR="0" lvl="0" indent="0" algn="ctr" defTabSz="758952" rtl="0" eaLnBrk="1" fontAlgn="auto" latinLnBrk="0" hangingPunct="1">
                        <a:lnSpc>
                          <a:spcPct val="100000"/>
                        </a:lnSpc>
                        <a:spcBef>
                          <a:spcPts val="0"/>
                        </a:spcBef>
                        <a:spcAft>
                          <a:spcPts val="0"/>
                        </a:spcAft>
                        <a:buClrTx/>
                        <a:buSzTx/>
                        <a:buFontTx/>
                        <a:buNone/>
                        <a:tabLst/>
                        <a:defRPr/>
                      </a:pPr>
                      <a:endParaRPr lang="en-US" sz="1800" dirty="0" smtClean="0"/>
                    </a:p>
                  </a:txBody>
                  <a:tcPr anchor="ctr"/>
                </a:tc>
                <a:tc>
                  <a:txBody>
                    <a:bodyPr/>
                    <a:lstStyle/>
                    <a:p>
                      <a:pPr marL="0" marR="0" lvl="0" indent="0" algn="ctr" defTabSz="758952"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Starch</a:t>
                      </a:r>
                      <a:r>
                        <a:rPr lang="en-US" sz="1800" dirty="0" smtClean="0">
                          <a:solidFill>
                            <a:schemeClr val="tx1"/>
                          </a:solidFill>
                        </a:rPr>
                        <a:t> and</a:t>
                      </a:r>
                      <a:r>
                        <a:rPr lang="en-US" sz="1800" baseline="0" dirty="0" smtClean="0">
                          <a:solidFill>
                            <a:schemeClr val="tx1"/>
                          </a:solidFill>
                        </a:rPr>
                        <a:t> </a:t>
                      </a:r>
                      <a:r>
                        <a:rPr lang="en-US" sz="1800" dirty="0" smtClean="0">
                          <a:solidFill>
                            <a:srgbClr val="FF0000"/>
                          </a:solidFill>
                        </a:rPr>
                        <a:t>glycogen </a:t>
                      </a:r>
                    </a:p>
                  </a:txBody>
                  <a:tcPr anchor="ctr"/>
                </a:tc>
              </a:tr>
            </a:tbl>
          </a:graphicData>
        </a:graphic>
      </p:graphicFrame>
      <p:sp>
        <p:nvSpPr>
          <p:cNvPr id="2" name="Rectangle 1"/>
          <p:cNvSpPr/>
          <p:nvPr/>
        </p:nvSpPr>
        <p:spPr>
          <a:xfrm>
            <a:off x="338251" y="98179"/>
            <a:ext cx="5144357" cy="535531"/>
          </a:xfrm>
          <a:prstGeom prst="rect">
            <a:avLst/>
          </a:prstGeom>
        </p:spPr>
        <p:txBody>
          <a:bodyPr wrap="none">
            <a:spAutoFit/>
          </a:bodyPr>
          <a:lstStyle/>
          <a:p>
            <a:pPr>
              <a:lnSpc>
                <a:spcPct val="90000"/>
              </a:lnSpc>
              <a:spcBef>
                <a:spcPct val="0"/>
              </a:spcBef>
              <a:defRPr/>
            </a:pPr>
            <a:r>
              <a:rPr lang="en-US" sz="3200" dirty="0" smtClean="0">
                <a:solidFill>
                  <a:srgbClr val="4C8180"/>
                </a:solidFill>
                <a:latin typeface="Century Gothic" charset="0"/>
                <a:ea typeface="Century Gothic" charset="0"/>
                <a:cs typeface="Century Gothic" charset="0"/>
              </a:rPr>
              <a:t>1-Salivary alpha-amylase</a:t>
            </a:r>
            <a:endParaRPr lang="en-US" sz="3200" dirty="0">
              <a:solidFill>
                <a:srgbClr val="4C8180"/>
              </a:solidFill>
              <a:latin typeface="Century Gothic" charset="0"/>
              <a:ea typeface="Century Gothic" charset="0"/>
              <a:cs typeface="Century Gothic" charset="0"/>
            </a:endParaRPr>
          </a:p>
        </p:txBody>
      </p:sp>
      <p:pic>
        <p:nvPicPr>
          <p:cNvPr id="13" name="Picture 3"/>
          <p:cNvPicPr>
            <a:picLocks noChangeAspect="1" noChangeArrowheads="1"/>
          </p:cNvPicPr>
          <p:nvPr/>
        </p:nvPicPr>
        <p:blipFill>
          <a:blip r:embed="rId2" cstate="print"/>
          <a:srcRect/>
          <a:stretch>
            <a:fillRect/>
          </a:stretch>
        </p:blipFill>
        <p:spPr bwMode="auto">
          <a:xfrm>
            <a:off x="331180" y="4661357"/>
            <a:ext cx="3348337" cy="2196643"/>
          </a:xfrm>
          <a:prstGeom prst="rect">
            <a:avLst/>
          </a:prstGeom>
          <a:noFill/>
          <a:ln w="9525">
            <a:noFill/>
            <a:miter lim="800000"/>
            <a:headEnd/>
            <a:tailEnd/>
          </a:ln>
        </p:spPr>
      </p:pic>
      <p:sp>
        <p:nvSpPr>
          <p:cNvPr id="14" name="TextBox 13"/>
          <p:cNvSpPr txBox="1"/>
          <p:nvPr/>
        </p:nvSpPr>
        <p:spPr>
          <a:xfrm>
            <a:off x="4021118" y="4882515"/>
            <a:ext cx="2662659" cy="1754326"/>
          </a:xfrm>
          <a:prstGeom prst="rect">
            <a:avLst/>
          </a:prstGeom>
          <a:noFill/>
        </p:spPr>
        <p:txBody>
          <a:bodyPr wrap="square" rtlCol="0">
            <a:spAutoFit/>
          </a:bodyPr>
          <a:lstStyle/>
          <a:p>
            <a:pPr algn="ctr"/>
            <a:r>
              <a:rPr lang="en-US" dirty="0" smtClean="0">
                <a:solidFill>
                  <a:srgbClr val="00B050"/>
                </a:solidFill>
              </a:rPr>
              <a:t>Starch and glycogen are polymers of glucose</a:t>
            </a:r>
          </a:p>
          <a:p>
            <a:pPr algn="ctr"/>
            <a:r>
              <a:rPr lang="en-US" dirty="0" smtClean="0">
                <a:solidFill>
                  <a:srgbClr val="00B050"/>
                </a:solidFill>
              </a:rPr>
              <a:t>And they contain alpha 1-4 linkage , when we break it down we will have </a:t>
            </a:r>
            <a:r>
              <a:rPr lang="en-US" dirty="0" smtClean="0">
                <a:solidFill>
                  <a:srgbClr val="00B050"/>
                </a:solidFill>
              </a:rPr>
              <a:t>maltose</a:t>
            </a:r>
            <a:endParaRPr lang="en-US" dirty="0">
              <a:solidFill>
                <a:srgbClr val="00B050"/>
              </a:solidFill>
            </a:endParaRPr>
          </a:p>
        </p:txBody>
      </p:sp>
    </p:spTree>
    <p:extLst>
      <p:ext uri="{BB962C8B-B14F-4D97-AF65-F5344CB8AC3E}">
        <p14:creationId xmlns:p14="http://schemas.microsoft.com/office/powerpoint/2010/main" val="1807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2669</Words>
  <Application>Microsoft Office PowerPoint</Application>
  <PresentationFormat>Widescreen</PresentationFormat>
  <Paragraphs>375</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맑은 고딕</vt:lpstr>
      <vt:lpstr>ＭＳ Ｐゴシック</vt:lpstr>
      <vt:lpstr>Adobe Devanagari</vt:lpstr>
      <vt:lpstr>Arial</vt:lpstr>
      <vt:lpstr>Calibri</vt:lpstr>
      <vt:lpstr>Calibri Light</vt:lpstr>
      <vt:lpstr>Cambria</vt:lpstr>
      <vt:lpstr>Century Gothic</vt:lpstr>
      <vt:lpstr>Comic Sans MS</vt:lpstr>
      <vt:lpstr>Copperplate Gothic Bold</vt:lpstr>
      <vt:lpstr>Gill Sans MT</vt:lpstr>
      <vt:lpstr>Wingdings</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mohammad almutlaq</cp:lastModifiedBy>
  <cp:revision>106</cp:revision>
  <dcterms:created xsi:type="dcterms:W3CDTF">2017-07-08T03:49:25Z</dcterms:created>
  <dcterms:modified xsi:type="dcterms:W3CDTF">2017-11-26T00:47:09Z</dcterms:modified>
</cp:coreProperties>
</file>