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9" r:id="rId3"/>
    <p:sldId id="317" r:id="rId4"/>
    <p:sldId id="311" r:id="rId5"/>
    <p:sldId id="296" r:id="rId6"/>
    <p:sldId id="312" r:id="rId7"/>
    <p:sldId id="313" r:id="rId8"/>
    <p:sldId id="299" r:id="rId9"/>
    <p:sldId id="301" r:id="rId10"/>
    <p:sldId id="318" r:id="rId11"/>
    <p:sldId id="302" r:id="rId12"/>
    <p:sldId id="314" r:id="rId13"/>
    <p:sldId id="306" r:id="rId14"/>
    <p:sldId id="307" r:id="rId15"/>
    <p:sldId id="308" r:id="rId16"/>
    <p:sldId id="309" r:id="rId17"/>
    <p:sldId id="310" r:id="rId18"/>
    <p:sldId id="319" r:id="rId19"/>
    <p:sldId id="315" r:id="rId20"/>
    <p:sldId id="316" r:id="rId21"/>
    <p:sldId id="261"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ADA8"/>
    <a:srgbClr val="6CAE3F"/>
    <a:srgbClr val="3DC190"/>
    <a:srgbClr val="396CC5"/>
    <a:srgbClr val="CFE8E7"/>
    <a:srgbClr val="008F00"/>
    <a:srgbClr val="4B8180"/>
    <a:srgbClr val="33CCFF"/>
    <a:srgbClr val="33A6C6"/>
    <a:srgbClr val="36AE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3"/>
    <p:restoredTop sz="95349"/>
  </p:normalViewPr>
  <p:slideViewPr>
    <p:cSldViewPr snapToGrid="0" snapToObjects="1">
      <p:cViewPr>
        <p:scale>
          <a:sx n="70" d="100"/>
          <a:sy n="70" d="100"/>
        </p:scale>
        <p:origin x="2408" y="9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95EB9-72BC-084C-960D-2778AFAAFD38}" type="doc">
      <dgm:prSet loTypeId="urn:microsoft.com/office/officeart/2005/8/layout/vList6" loCatId="" qsTypeId="urn:microsoft.com/office/officeart/2005/8/quickstyle/simple4" qsCatId="simple" csTypeId="urn:microsoft.com/office/officeart/2005/8/colors/colorful5" csCatId="colorful" phldr="1"/>
      <dgm:spPr/>
      <dgm:t>
        <a:bodyPr/>
        <a:lstStyle/>
        <a:p>
          <a:endParaRPr lang="en-US"/>
        </a:p>
      </dgm:t>
    </dgm:pt>
    <dgm:pt modelId="{3E9585CA-3576-B741-BB0B-C2C5CCA1F5DD}">
      <dgm:prSet phldrT="[Text]" custT="1"/>
      <dgm:spPr/>
      <dgm:t>
        <a:bodyPr/>
        <a:lstStyle/>
        <a:p>
          <a:r>
            <a:rPr lang="en-US" altLang="en-US" sz="1800" b="0" dirty="0" smtClean="0"/>
            <a:t>The rate-limiting step is catalyzed by:</a:t>
          </a:r>
          <a:endParaRPr lang="en-US" sz="1800" b="0" dirty="0"/>
        </a:p>
      </dgm:t>
    </dgm:pt>
    <dgm:pt modelId="{64003353-51CA-A242-841F-31B55EE6F940}" type="parTrans" cxnId="{C664617A-015A-834C-BADE-AFB6870E0544}">
      <dgm:prSet/>
      <dgm:spPr/>
      <dgm:t>
        <a:bodyPr/>
        <a:lstStyle/>
        <a:p>
          <a:endParaRPr lang="en-US"/>
        </a:p>
      </dgm:t>
    </dgm:pt>
    <dgm:pt modelId="{A9FF4ED8-5B1A-6046-AD6B-90DB995EEA30}" type="sibTrans" cxnId="{C664617A-015A-834C-BADE-AFB6870E0544}">
      <dgm:prSet/>
      <dgm:spPr/>
      <dgm:t>
        <a:bodyPr/>
        <a:lstStyle/>
        <a:p>
          <a:endParaRPr lang="en-US"/>
        </a:p>
      </dgm:t>
    </dgm:pt>
    <dgm:pt modelId="{1EC957FD-4254-304D-8151-0ED84E55A1AE}">
      <dgm:prSet phldrT="[Text]" custT="1"/>
      <dgm:spPr/>
      <dgm:t>
        <a:bodyPr anchor="ctr" anchorCtr="0"/>
        <a:lstStyle/>
        <a:p>
          <a:r>
            <a:rPr lang="en-US" altLang="en-US" sz="1800" b="1" dirty="0" smtClean="0">
              <a:solidFill>
                <a:srgbClr val="FF0000"/>
              </a:solidFill>
            </a:rPr>
            <a:t>Cholesterol 7-</a:t>
          </a:r>
          <a:r>
            <a:rPr lang="el-GR" altLang="en-US" sz="1800" b="1" dirty="0" smtClean="0">
              <a:solidFill>
                <a:srgbClr val="FF0000"/>
              </a:solidFill>
            </a:rPr>
            <a:t>α</a:t>
          </a:r>
          <a:r>
            <a:rPr lang="en-US" altLang="en-US" sz="1800" b="1" dirty="0" smtClean="0">
              <a:solidFill>
                <a:srgbClr val="FF0000"/>
              </a:solidFill>
            </a:rPr>
            <a:t>-hydroxylase</a:t>
          </a:r>
          <a:endParaRPr lang="en-US" sz="1800" dirty="0">
            <a:solidFill>
              <a:srgbClr val="FF0000"/>
            </a:solidFill>
          </a:endParaRPr>
        </a:p>
      </dgm:t>
    </dgm:pt>
    <dgm:pt modelId="{EC91E4C6-BB49-6145-A590-FD4E65D0A691}" type="parTrans" cxnId="{746C5622-5FC8-D44D-B335-B67FF260EC8E}">
      <dgm:prSet/>
      <dgm:spPr/>
      <dgm:t>
        <a:bodyPr/>
        <a:lstStyle/>
        <a:p>
          <a:endParaRPr lang="en-US"/>
        </a:p>
      </dgm:t>
    </dgm:pt>
    <dgm:pt modelId="{CAC57E9F-350E-D745-AB76-DC59126BC922}" type="sibTrans" cxnId="{746C5622-5FC8-D44D-B335-B67FF260EC8E}">
      <dgm:prSet/>
      <dgm:spPr/>
      <dgm:t>
        <a:bodyPr/>
        <a:lstStyle/>
        <a:p>
          <a:endParaRPr lang="en-US"/>
        </a:p>
      </dgm:t>
    </dgm:pt>
    <dgm:pt modelId="{0C43DC33-58B8-3445-844F-8AA9CAA14286}" type="pres">
      <dgm:prSet presAssocID="{32A95EB9-72BC-084C-960D-2778AFAAFD38}" presName="Name0" presStyleCnt="0">
        <dgm:presLayoutVars>
          <dgm:dir/>
          <dgm:animLvl val="lvl"/>
          <dgm:resizeHandles/>
        </dgm:presLayoutVars>
      </dgm:prSet>
      <dgm:spPr/>
      <dgm:t>
        <a:bodyPr/>
        <a:lstStyle/>
        <a:p>
          <a:endParaRPr lang="en-US"/>
        </a:p>
      </dgm:t>
    </dgm:pt>
    <dgm:pt modelId="{E34CE349-2620-5442-A22A-010005489F55}" type="pres">
      <dgm:prSet presAssocID="{3E9585CA-3576-B741-BB0B-C2C5CCA1F5DD}" presName="linNode" presStyleCnt="0"/>
      <dgm:spPr/>
      <dgm:t>
        <a:bodyPr/>
        <a:lstStyle/>
        <a:p>
          <a:endParaRPr lang="en-US"/>
        </a:p>
      </dgm:t>
    </dgm:pt>
    <dgm:pt modelId="{5AEBFA50-55DD-F346-BD18-9A6AAD05075B}" type="pres">
      <dgm:prSet presAssocID="{3E9585CA-3576-B741-BB0B-C2C5CCA1F5DD}" presName="parentShp" presStyleLbl="node1" presStyleIdx="0" presStyleCnt="1">
        <dgm:presLayoutVars>
          <dgm:bulletEnabled val="1"/>
        </dgm:presLayoutVars>
      </dgm:prSet>
      <dgm:spPr/>
      <dgm:t>
        <a:bodyPr/>
        <a:lstStyle/>
        <a:p>
          <a:endParaRPr lang="en-US"/>
        </a:p>
      </dgm:t>
    </dgm:pt>
    <dgm:pt modelId="{C1445200-ABFD-034D-92C1-AAF7A0D18538}" type="pres">
      <dgm:prSet presAssocID="{3E9585CA-3576-B741-BB0B-C2C5CCA1F5DD}" presName="childShp" presStyleLbl="bgAccFollowNode1" presStyleIdx="0" presStyleCnt="1">
        <dgm:presLayoutVars>
          <dgm:bulletEnabled val="1"/>
        </dgm:presLayoutVars>
      </dgm:prSet>
      <dgm:spPr/>
      <dgm:t>
        <a:bodyPr/>
        <a:lstStyle/>
        <a:p>
          <a:endParaRPr lang="en-US"/>
        </a:p>
      </dgm:t>
    </dgm:pt>
  </dgm:ptLst>
  <dgm:cxnLst>
    <dgm:cxn modelId="{703A97F1-7946-1D43-83FB-ED5ECC213AE6}" type="presOf" srcId="{32A95EB9-72BC-084C-960D-2778AFAAFD38}" destId="{0C43DC33-58B8-3445-844F-8AA9CAA14286}" srcOrd="0" destOrd="0" presId="urn:microsoft.com/office/officeart/2005/8/layout/vList6"/>
    <dgm:cxn modelId="{746C5622-5FC8-D44D-B335-B67FF260EC8E}" srcId="{3E9585CA-3576-B741-BB0B-C2C5CCA1F5DD}" destId="{1EC957FD-4254-304D-8151-0ED84E55A1AE}" srcOrd="0" destOrd="0" parTransId="{EC91E4C6-BB49-6145-A590-FD4E65D0A691}" sibTransId="{CAC57E9F-350E-D745-AB76-DC59126BC922}"/>
    <dgm:cxn modelId="{EF1FABCA-2C48-154A-A51A-504CF72CA949}" type="presOf" srcId="{3E9585CA-3576-B741-BB0B-C2C5CCA1F5DD}" destId="{5AEBFA50-55DD-F346-BD18-9A6AAD05075B}" srcOrd="0" destOrd="0" presId="urn:microsoft.com/office/officeart/2005/8/layout/vList6"/>
    <dgm:cxn modelId="{C664617A-015A-834C-BADE-AFB6870E0544}" srcId="{32A95EB9-72BC-084C-960D-2778AFAAFD38}" destId="{3E9585CA-3576-B741-BB0B-C2C5CCA1F5DD}" srcOrd="0" destOrd="0" parTransId="{64003353-51CA-A242-841F-31B55EE6F940}" sibTransId="{A9FF4ED8-5B1A-6046-AD6B-90DB995EEA30}"/>
    <dgm:cxn modelId="{1CAE6EA3-AC4A-4446-966A-CA15BB3417FB}" type="presOf" srcId="{1EC957FD-4254-304D-8151-0ED84E55A1AE}" destId="{C1445200-ABFD-034D-92C1-AAF7A0D18538}" srcOrd="0" destOrd="0" presId="urn:microsoft.com/office/officeart/2005/8/layout/vList6"/>
    <dgm:cxn modelId="{D78597B9-842C-0B44-89D7-0F096D9F3A14}" type="presParOf" srcId="{0C43DC33-58B8-3445-844F-8AA9CAA14286}" destId="{E34CE349-2620-5442-A22A-010005489F55}" srcOrd="0" destOrd="0" presId="urn:microsoft.com/office/officeart/2005/8/layout/vList6"/>
    <dgm:cxn modelId="{3DAD2D57-A974-F143-8737-88AD6E06956A}" type="presParOf" srcId="{E34CE349-2620-5442-A22A-010005489F55}" destId="{5AEBFA50-55DD-F346-BD18-9A6AAD05075B}" srcOrd="0" destOrd="0" presId="urn:microsoft.com/office/officeart/2005/8/layout/vList6"/>
    <dgm:cxn modelId="{A23CB2FE-06A1-1945-828C-68CE6D316391}" type="presParOf" srcId="{E34CE349-2620-5442-A22A-010005489F55}" destId="{C1445200-ABFD-034D-92C1-AAF7A0D18538}" srcOrd="1" destOrd="0" presId="urn:microsoft.com/office/officeart/2005/8/layout/vList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623074-14BE-7942-87AC-6FE99CC20FC6}" type="doc">
      <dgm:prSet loTypeId="urn:microsoft.com/office/officeart/2005/8/layout/equation2" loCatId="" qsTypeId="urn:microsoft.com/office/officeart/2005/8/quickstyle/simple4" qsCatId="simple" csTypeId="urn:microsoft.com/office/officeart/2005/8/colors/colorful5" csCatId="colorful" phldr="1"/>
      <dgm:spPr/>
    </dgm:pt>
    <dgm:pt modelId="{EE76B037-F37D-3641-A4B2-3497EF8C0FBA}">
      <dgm:prSet phldrT="[Text]"/>
      <dgm:spPr>
        <a:solidFill>
          <a:schemeClr val="bg1"/>
        </a:solidFill>
        <a:ln w="38100">
          <a:solidFill>
            <a:srgbClr val="396CC5"/>
          </a:solidFill>
        </a:ln>
      </dgm:spPr>
      <dgm:t>
        <a:bodyPr/>
        <a:lstStyle/>
        <a:p>
          <a:pPr rtl="0"/>
          <a:r>
            <a:rPr lang="en-US" altLang="en-US" dirty="0" smtClean="0">
              <a:solidFill>
                <a:schemeClr val="tx1"/>
              </a:solidFill>
            </a:rPr>
            <a:t>Cholic acid </a:t>
          </a:r>
          <a:endParaRPr lang="en-US" dirty="0">
            <a:solidFill>
              <a:schemeClr val="tx1"/>
            </a:solidFill>
          </a:endParaRPr>
        </a:p>
      </dgm:t>
    </dgm:pt>
    <dgm:pt modelId="{57529C4C-ACD7-CF4A-8EB1-207EB2AD610E}" type="parTrans" cxnId="{349821B9-5C57-6948-BB55-A60AF2C6D446}">
      <dgm:prSet/>
      <dgm:spPr/>
      <dgm:t>
        <a:bodyPr/>
        <a:lstStyle/>
        <a:p>
          <a:endParaRPr lang="en-US">
            <a:solidFill>
              <a:schemeClr val="tx1"/>
            </a:solidFill>
          </a:endParaRPr>
        </a:p>
      </dgm:t>
    </dgm:pt>
    <dgm:pt modelId="{C660BF0F-1AA9-B542-8356-7E752257185D}" type="sibTrans" cxnId="{349821B9-5C57-6948-BB55-A60AF2C6D446}">
      <dgm:prSet/>
      <dgm:spPr/>
      <dgm:t>
        <a:bodyPr/>
        <a:lstStyle/>
        <a:p>
          <a:endParaRPr lang="en-US">
            <a:solidFill>
              <a:schemeClr val="tx1"/>
            </a:solidFill>
          </a:endParaRPr>
        </a:p>
      </dgm:t>
    </dgm:pt>
    <dgm:pt modelId="{63D8C99B-DB7C-EE4A-9941-98A840B1B70F}">
      <dgm:prSet phldrT="[Text]"/>
      <dgm:spPr>
        <a:solidFill>
          <a:schemeClr val="bg1"/>
        </a:solidFill>
        <a:ln w="38100">
          <a:solidFill>
            <a:srgbClr val="3DC190"/>
          </a:solidFill>
        </a:ln>
      </dgm:spPr>
      <dgm:t>
        <a:bodyPr/>
        <a:lstStyle/>
        <a:p>
          <a:r>
            <a:rPr lang="en-US" altLang="en-US" dirty="0" smtClean="0">
              <a:solidFill>
                <a:schemeClr val="tx1"/>
              </a:solidFill>
              <a:ea typeface="ＭＳ Ｐゴシック" charset="-128"/>
            </a:rPr>
            <a:t>glycine or taurine</a:t>
          </a:r>
          <a:endParaRPr lang="en-US" dirty="0">
            <a:solidFill>
              <a:schemeClr val="tx1"/>
            </a:solidFill>
          </a:endParaRPr>
        </a:p>
      </dgm:t>
    </dgm:pt>
    <dgm:pt modelId="{B90198B5-9B3E-1644-9D3A-0DC0DFB497F5}" type="parTrans" cxnId="{8643146D-CE9B-344F-BA36-90176B0A4963}">
      <dgm:prSet/>
      <dgm:spPr/>
      <dgm:t>
        <a:bodyPr/>
        <a:lstStyle/>
        <a:p>
          <a:endParaRPr lang="en-US">
            <a:solidFill>
              <a:schemeClr val="tx1"/>
            </a:solidFill>
          </a:endParaRPr>
        </a:p>
      </dgm:t>
    </dgm:pt>
    <dgm:pt modelId="{436E8183-3541-E343-B411-7CB4F3EC7379}" type="sibTrans" cxnId="{8643146D-CE9B-344F-BA36-90176B0A4963}">
      <dgm:prSet/>
      <dgm:spPr/>
      <dgm:t>
        <a:bodyPr/>
        <a:lstStyle/>
        <a:p>
          <a:endParaRPr lang="en-US">
            <a:solidFill>
              <a:schemeClr val="tx1"/>
            </a:solidFill>
          </a:endParaRPr>
        </a:p>
      </dgm:t>
    </dgm:pt>
    <dgm:pt modelId="{42BEE98B-BACA-0547-84F7-421ADBEBE02D}">
      <dgm:prSet phldrT="[Text]" custT="1"/>
      <dgm:spPr>
        <a:solidFill>
          <a:schemeClr val="bg1"/>
        </a:solidFill>
        <a:ln w="38100">
          <a:solidFill>
            <a:srgbClr val="6CAE3F"/>
          </a:solidFill>
        </a:ln>
      </dgm:spPr>
      <dgm:t>
        <a:bodyPr/>
        <a:lstStyle/>
        <a:p>
          <a:r>
            <a:rPr lang="en-US" altLang="en-US" sz="1800" dirty="0" err="1" smtClean="0">
              <a:solidFill>
                <a:schemeClr val="tx1"/>
              </a:solidFill>
            </a:rPr>
            <a:t>Glycocholic</a:t>
          </a:r>
          <a:endParaRPr lang="en-US" altLang="en-US" sz="1800" dirty="0" smtClean="0">
            <a:solidFill>
              <a:schemeClr val="tx1"/>
            </a:solidFill>
          </a:endParaRPr>
        </a:p>
        <a:p>
          <a:r>
            <a:rPr lang="en-US" altLang="en-US" sz="1800" dirty="0" smtClean="0">
              <a:solidFill>
                <a:schemeClr val="tx1"/>
              </a:solidFill>
            </a:rPr>
            <a:t>OR</a:t>
          </a:r>
        </a:p>
        <a:p>
          <a:r>
            <a:rPr lang="en-US" altLang="en-US" sz="1800" dirty="0" err="1" smtClean="0">
              <a:solidFill>
                <a:schemeClr val="tx1"/>
              </a:solidFill>
            </a:rPr>
            <a:t>Taurocholic</a:t>
          </a:r>
          <a:endParaRPr lang="en-US" sz="1800" dirty="0">
            <a:solidFill>
              <a:schemeClr val="tx1"/>
            </a:solidFill>
          </a:endParaRPr>
        </a:p>
      </dgm:t>
    </dgm:pt>
    <dgm:pt modelId="{2B109CE4-11F6-6047-AC45-81EEB303E57D}" type="parTrans" cxnId="{F596A6CF-D8E8-4549-B668-C7BA46CE4297}">
      <dgm:prSet/>
      <dgm:spPr/>
      <dgm:t>
        <a:bodyPr/>
        <a:lstStyle/>
        <a:p>
          <a:endParaRPr lang="en-US">
            <a:solidFill>
              <a:schemeClr val="tx1"/>
            </a:solidFill>
          </a:endParaRPr>
        </a:p>
      </dgm:t>
    </dgm:pt>
    <dgm:pt modelId="{C76BDA0E-E2BB-3A41-B35F-071D5579DBD2}" type="sibTrans" cxnId="{F596A6CF-D8E8-4549-B668-C7BA46CE4297}">
      <dgm:prSet/>
      <dgm:spPr/>
      <dgm:t>
        <a:bodyPr/>
        <a:lstStyle/>
        <a:p>
          <a:pPr rtl="0"/>
          <a:endParaRPr lang="en-US">
            <a:solidFill>
              <a:schemeClr val="tx1"/>
            </a:solidFill>
          </a:endParaRPr>
        </a:p>
      </dgm:t>
    </dgm:pt>
    <dgm:pt modelId="{080F4AB6-48F1-4746-AF7B-1468530E4201}" type="pres">
      <dgm:prSet presAssocID="{76623074-14BE-7942-87AC-6FE99CC20FC6}" presName="Name0" presStyleCnt="0">
        <dgm:presLayoutVars>
          <dgm:dir/>
          <dgm:resizeHandles val="exact"/>
        </dgm:presLayoutVars>
      </dgm:prSet>
      <dgm:spPr/>
    </dgm:pt>
    <dgm:pt modelId="{7EE2FC65-D50F-E348-BB25-94252955E109}" type="pres">
      <dgm:prSet presAssocID="{76623074-14BE-7942-87AC-6FE99CC20FC6}" presName="vNodes" presStyleCnt="0"/>
      <dgm:spPr/>
    </dgm:pt>
    <dgm:pt modelId="{C673D564-CCA1-5947-BFA9-AB70E8FB2FA5}" type="pres">
      <dgm:prSet presAssocID="{EE76B037-F37D-3641-A4B2-3497EF8C0FBA}" presName="node" presStyleLbl="node1" presStyleIdx="0" presStyleCnt="3">
        <dgm:presLayoutVars>
          <dgm:bulletEnabled val="1"/>
        </dgm:presLayoutVars>
      </dgm:prSet>
      <dgm:spPr/>
      <dgm:t>
        <a:bodyPr/>
        <a:lstStyle/>
        <a:p>
          <a:endParaRPr lang="en-US"/>
        </a:p>
      </dgm:t>
    </dgm:pt>
    <dgm:pt modelId="{FEB21DD4-81A9-7F42-9718-B7263032F620}" type="pres">
      <dgm:prSet presAssocID="{C660BF0F-1AA9-B542-8356-7E752257185D}" presName="spacerT" presStyleCnt="0"/>
      <dgm:spPr/>
    </dgm:pt>
    <dgm:pt modelId="{3B74949F-4EA4-7343-9876-1AE00DCC1771}" type="pres">
      <dgm:prSet presAssocID="{C660BF0F-1AA9-B542-8356-7E752257185D}" presName="sibTrans" presStyleLbl="sibTrans2D1" presStyleIdx="0" presStyleCnt="2"/>
      <dgm:spPr/>
      <dgm:t>
        <a:bodyPr/>
        <a:lstStyle/>
        <a:p>
          <a:endParaRPr lang="en-US"/>
        </a:p>
      </dgm:t>
    </dgm:pt>
    <dgm:pt modelId="{95FBA915-D2A5-4141-9236-517A321DCC97}" type="pres">
      <dgm:prSet presAssocID="{C660BF0F-1AA9-B542-8356-7E752257185D}" presName="spacerB" presStyleCnt="0"/>
      <dgm:spPr/>
    </dgm:pt>
    <dgm:pt modelId="{0A4E95E6-BDBC-0A4F-AD27-789D12C3581A}" type="pres">
      <dgm:prSet presAssocID="{63D8C99B-DB7C-EE4A-9941-98A840B1B70F}" presName="node" presStyleLbl="node1" presStyleIdx="1" presStyleCnt="3">
        <dgm:presLayoutVars>
          <dgm:bulletEnabled val="1"/>
        </dgm:presLayoutVars>
      </dgm:prSet>
      <dgm:spPr/>
      <dgm:t>
        <a:bodyPr/>
        <a:lstStyle/>
        <a:p>
          <a:endParaRPr lang="en-US"/>
        </a:p>
      </dgm:t>
    </dgm:pt>
    <dgm:pt modelId="{54C2319B-83C2-8842-9BC8-32DA16CBD1C2}" type="pres">
      <dgm:prSet presAssocID="{76623074-14BE-7942-87AC-6FE99CC20FC6}" presName="sibTransLast" presStyleLbl="sibTrans2D1" presStyleIdx="1" presStyleCnt="2"/>
      <dgm:spPr/>
      <dgm:t>
        <a:bodyPr/>
        <a:lstStyle/>
        <a:p>
          <a:endParaRPr lang="en-US"/>
        </a:p>
      </dgm:t>
    </dgm:pt>
    <dgm:pt modelId="{5EE16361-92C9-6F4B-8591-245884D9DB5E}" type="pres">
      <dgm:prSet presAssocID="{76623074-14BE-7942-87AC-6FE99CC20FC6}" presName="connectorText" presStyleLbl="sibTrans2D1" presStyleIdx="1" presStyleCnt="2"/>
      <dgm:spPr/>
      <dgm:t>
        <a:bodyPr/>
        <a:lstStyle/>
        <a:p>
          <a:endParaRPr lang="en-US"/>
        </a:p>
      </dgm:t>
    </dgm:pt>
    <dgm:pt modelId="{2276E61F-F90E-F249-8452-43685691EAC3}" type="pres">
      <dgm:prSet presAssocID="{76623074-14BE-7942-87AC-6FE99CC20FC6}" presName="lastNode" presStyleLbl="node1" presStyleIdx="2" presStyleCnt="3" custScaleX="114437" custScaleY="56818">
        <dgm:presLayoutVars>
          <dgm:bulletEnabled val="1"/>
        </dgm:presLayoutVars>
      </dgm:prSet>
      <dgm:spPr/>
      <dgm:t>
        <a:bodyPr/>
        <a:lstStyle/>
        <a:p>
          <a:endParaRPr lang="en-US"/>
        </a:p>
      </dgm:t>
    </dgm:pt>
  </dgm:ptLst>
  <dgm:cxnLst>
    <dgm:cxn modelId="{43D62A84-D9E3-B049-A55A-BF5972B37F42}" type="presOf" srcId="{436E8183-3541-E343-B411-7CB4F3EC7379}" destId="{5EE16361-92C9-6F4B-8591-245884D9DB5E}" srcOrd="1" destOrd="0" presId="urn:microsoft.com/office/officeart/2005/8/layout/equation2"/>
    <dgm:cxn modelId="{ED51FEDC-C325-D342-B3CB-659B1B465B3E}" type="presOf" srcId="{76623074-14BE-7942-87AC-6FE99CC20FC6}" destId="{080F4AB6-48F1-4746-AF7B-1468530E4201}" srcOrd="0" destOrd="0" presId="urn:microsoft.com/office/officeart/2005/8/layout/equation2"/>
    <dgm:cxn modelId="{5507A2A3-B5EC-A741-B194-9B6B26000083}" type="presOf" srcId="{436E8183-3541-E343-B411-7CB4F3EC7379}" destId="{54C2319B-83C2-8842-9BC8-32DA16CBD1C2}" srcOrd="0" destOrd="0" presId="urn:microsoft.com/office/officeart/2005/8/layout/equation2"/>
    <dgm:cxn modelId="{8643146D-CE9B-344F-BA36-90176B0A4963}" srcId="{76623074-14BE-7942-87AC-6FE99CC20FC6}" destId="{63D8C99B-DB7C-EE4A-9941-98A840B1B70F}" srcOrd="1" destOrd="0" parTransId="{B90198B5-9B3E-1644-9D3A-0DC0DFB497F5}" sibTransId="{436E8183-3541-E343-B411-7CB4F3EC7379}"/>
    <dgm:cxn modelId="{349821B9-5C57-6948-BB55-A60AF2C6D446}" srcId="{76623074-14BE-7942-87AC-6FE99CC20FC6}" destId="{EE76B037-F37D-3641-A4B2-3497EF8C0FBA}" srcOrd="0" destOrd="0" parTransId="{57529C4C-ACD7-CF4A-8EB1-207EB2AD610E}" sibTransId="{C660BF0F-1AA9-B542-8356-7E752257185D}"/>
    <dgm:cxn modelId="{AD4A6AC4-5301-DA43-AB94-047818615FF2}" type="presOf" srcId="{63D8C99B-DB7C-EE4A-9941-98A840B1B70F}" destId="{0A4E95E6-BDBC-0A4F-AD27-789D12C3581A}" srcOrd="0" destOrd="0" presId="urn:microsoft.com/office/officeart/2005/8/layout/equation2"/>
    <dgm:cxn modelId="{EFA8815E-2E50-8F45-977D-ADE72C0CF816}" type="presOf" srcId="{C660BF0F-1AA9-B542-8356-7E752257185D}" destId="{3B74949F-4EA4-7343-9876-1AE00DCC1771}" srcOrd="0" destOrd="0" presId="urn:microsoft.com/office/officeart/2005/8/layout/equation2"/>
    <dgm:cxn modelId="{787B5F7E-0688-5446-96D3-76C03BE92993}" type="presOf" srcId="{42BEE98B-BACA-0547-84F7-421ADBEBE02D}" destId="{2276E61F-F90E-F249-8452-43685691EAC3}" srcOrd="0" destOrd="0" presId="urn:microsoft.com/office/officeart/2005/8/layout/equation2"/>
    <dgm:cxn modelId="{F596A6CF-D8E8-4549-B668-C7BA46CE4297}" srcId="{76623074-14BE-7942-87AC-6FE99CC20FC6}" destId="{42BEE98B-BACA-0547-84F7-421ADBEBE02D}" srcOrd="2" destOrd="0" parTransId="{2B109CE4-11F6-6047-AC45-81EEB303E57D}" sibTransId="{C76BDA0E-E2BB-3A41-B35F-071D5579DBD2}"/>
    <dgm:cxn modelId="{2EF5C003-8054-4341-9C4F-CA7CCDAF13B2}" type="presOf" srcId="{EE76B037-F37D-3641-A4B2-3497EF8C0FBA}" destId="{C673D564-CCA1-5947-BFA9-AB70E8FB2FA5}" srcOrd="0" destOrd="0" presId="urn:microsoft.com/office/officeart/2005/8/layout/equation2"/>
    <dgm:cxn modelId="{B880A5EA-8AC1-7947-B48F-D1E66DD182DD}" type="presParOf" srcId="{080F4AB6-48F1-4746-AF7B-1468530E4201}" destId="{7EE2FC65-D50F-E348-BB25-94252955E109}" srcOrd="0" destOrd="0" presId="urn:microsoft.com/office/officeart/2005/8/layout/equation2"/>
    <dgm:cxn modelId="{E5EED6AF-A161-FE4B-909A-32F6B49D7640}" type="presParOf" srcId="{7EE2FC65-D50F-E348-BB25-94252955E109}" destId="{C673D564-CCA1-5947-BFA9-AB70E8FB2FA5}" srcOrd="0" destOrd="0" presId="urn:microsoft.com/office/officeart/2005/8/layout/equation2"/>
    <dgm:cxn modelId="{1FC74096-1659-9742-8DCE-9CD7F1FB5F05}" type="presParOf" srcId="{7EE2FC65-D50F-E348-BB25-94252955E109}" destId="{FEB21DD4-81A9-7F42-9718-B7263032F620}" srcOrd="1" destOrd="0" presId="urn:microsoft.com/office/officeart/2005/8/layout/equation2"/>
    <dgm:cxn modelId="{B602037F-9C32-9E46-BC37-D556BBFB4530}" type="presParOf" srcId="{7EE2FC65-D50F-E348-BB25-94252955E109}" destId="{3B74949F-4EA4-7343-9876-1AE00DCC1771}" srcOrd="2" destOrd="0" presId="urn:microsoft.com/office/officeart/2005/8/layout/equation2"/>
    <dgm:cxn modelId="{4730BCBB-75D3-B249-9C89-C7C913F01D16}" type="presParOf" srcId="{7EE2FC65-D50F-E348-BB25-94252955E109}" destId="{95FBA915-D2A5-4141-9236-517A321DCC97}" srcOrd="3" destOrd="0" presId="urn:microsoft.com/office/officeart/2005/8/layout/equation2"/>
    <dgm:cxn modelId="{C72BA92D-AE1D-E341-8853-629F59B7B987}" type="presParOf" srcId="{7EE2FC65-D50F-E348-BB25-94252955E109}" destId="{0A4E95E6-BDBC-0A4F-AD27-789D12C3581A}" srcOrd="4" destOrd="0" presId="urn:microsoft.com/office/officeart/2005/8/layout/equation2"/>
    <dgm:cxn modelId="{3EE18F7B-6DF0-D74B-B46B-08FF373AC697}" type="presParOf" srcId="{080F4AB6-48F1-4746-AF7B-1468530E4201}" destId="{54C2319B-83C2-8842-9BC8-32DA16CBD1C2}" srcOrd="1" destOrd="0" presId="urn:microsoft.com/office/officeart/2005/8/layout/equation2"/>
    <dgm:cxn modelId="{D2BC4020-2DE8-604A-BDFB-417E5AA88A00}" type="presParOf" srcId="{54C2319B-83C2-8842-9BC8-32DA16CBD1C2}" destId="{5EE16361-92C9-6F4B-8591-245884D9DB5E}" srcOrd="0" destOrd="0" presId="urn:microsoft.com/office/officeart/2005/8/layout/equation2"/>
    <dgm:cxn modelId="{6C40D41E-EE69-4B49-ABCC-19B0F7CEC2F5}" type="presParOf" srcId="{080F4AB6-48F1-4746-AF7B-1468530E4201}" destId="{2276E61F-F90E-F249-8452-43685691EAC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623074-14BE-7942-87AC-6FE99CC20FC6}" type="doc">
      <dgm:prSet loTypeId="urn:microsoft.com/office/officeart/2005/8/layout/equation2" loCatId="" qsTypeId="urn:microsoft.com/office/officeart/2005/8/quickstyle/simple4" qsCatId="simple" csTypeId="urn:microsoft.com/office/officeart/2005/8/colors/colorful5" csCatId="colorful" phldr="1"/>
      <dgm:spPr/>
    </dgm:pt>
    <dgm:pt modelId="{EE76B037-F37D-3641-A4B2-3497EF8C0FBA}">
      <dgm:prSet phldrT="[Text]" custT="1"/>
      <dgm:spPr>
        <a:solidFill>
          <a:schemeClr val="bg1"/>
        </a:solidFill>
        <a:ln w="38100">
          <a:solidFill>
            <a:srgbClr val="396CC5"/>
          </a:solidFill>
        </a:ln>
      </dgm:spPr>
      <dgm:t>
        <a:bodyPr/>
        <a:lstStyle/>
        <a:p>
          <a:pPr rtl="0"/>
          <a:r>
            <a:rPr lang="en-US" altLang="en-US" sz="1800" dirty="0" err="1" smtClean="0">
              <a:solidFill>
                <a:schemeClr val="tx1"/>
              </a:solidFill>
            </a:rPr>
            <a:t>Chenodeo-xycholic</a:t>
          </a:r>
          <a:r>
            <a:rPr lang="en-US" altLang="en-US" sz="1800" dirty="0" smtClean="0">
              <a:solidFill>
                <a:schemeClr val="tx1"/>
              </a:solidFill>
            </a:rPr>
            <a:t> acid</a:t>
          </a:r>
          <a:endParaRPr lang="en-US" sz="1800" dirty="0">
            <a:solidFill>
              <a:schemeClr val="tx1"/>
            </a:solidFill>
          </a:endParaRPr>
        </a:p>
      </dgm:t>
    </dgm:pt>
    <dgm:pt modelId="{57529C4C-ACD7-CF4A-8EB1-207EB2AD610E}" type="parTrans" cxnId="{349821B9-5C57-6948-BB55-A60AF2C6D446}">
      <dgm:prSet/>
      <dgm:spPr/>
      <dgm:t>
        <a:bodyPr/>
        <a:lstStyle/>
        <a:p>
          <a:endParaRPr lang="en-US">
            <a:solidFill>
              <a:schemeClr val="tx1"/>
            </a:solidFill>
          </a:endParaRPr>
        </a:p>
      </dgm:t>
    </dgm:pt>
    <dgm:pt modelId="{C660BF0F-1AA9-B542-8356-7E752257185D}" type="sibTrans" cxnId="{349821B9-5C57-6948-BB55-A60AF2C6D446}">
      <dgm:prSet/>
      <dgm:spPr/>
      <dgm:t>
        <a:bodyPr/>
        <a:lstStyle/>
        <a:p>
          <a:endParaRPr lang="en-US">
            <a:solidFill>
              <a:schemeClr val="tx1"/>
            </a:solidFill>
          </a:endParaRPr>
        </a:p>
      </dgm:t>
    </dgm:pt>
    <dgm:pt modelId="{63D8C99B-DB7C-EE4A-9941-98A840B1B70F}">
      <dgm:prSet phldrT="[Text]"/>
      <dgm:spPr>
        <a:solidFill>
          <a:schemeClr val="bg1"/>
        </a:solidFill>
        <a:ln w="38100">
          <a:solidFill>
            <a:srgbClr val="3DC190"/>
          </a:solidFill>
        </a:ln>
      </dgm:spPr>
      <dgm:t>
        <a:bodyPr/>
        <a:lstStyle/>
        <a:p>
          <a:r>
            <a:rPr lang="en-US" altLang="en-US" dirty="0" smtClean="0">
              <a:solidFill>
                <a:schemeClr val="tx1"/>
              </a:solidFill>
              <a:ea typeface="ＭＳ Ｐゴシック" charset="-128"/>
            </a:rPr>
            <a:t>glycine or taurine</a:t>
          </a:r>
          <a:endParaRPr lang="en-US" dirty="0">
            <a:solidFill>
              <a:schemeClr val="tx1"/>
            </a:solidFill>
          </a:endParaRPr>
        </a:p>
      </dgm:t>
    </dgm:pt>
    <dgm:pt modelId="{B90198B5-9B3E-1644-9D3A-0DC0DFB497F5}" type="parTrans" cxnId="{8643146D-CE9B-344F-BA36-90176B0A4963}">
      <dgm:prSet/>
      <dgm:spPr/>
      <dgm:t>
        <a:bodyPr/>
        <a:lstStyle/>
        <a:p>
          <a:endParaRPr lang="en-US">
            <a:solidFill>
              <a:schemeClr val="tx1"/>
            </a:solidFill>
          </a:endParaRPr>
        </a:p>
      </dgm:t>
    </dgm:pt>
    <dgm:pt modelId="{436E8183-3541-E343-B411-7CB4F3EC7379}" type="sibTrans" cxnId="{8643146D-CE9B-344F-BA36-90176B0A4963}">
      <dgm:prSet/>
      <dgm:spPr/>
      <dgm:t>
        <a:bodyPr/>
        <a:lstStyle/>
        <a:p>
          <a:endParaRPr lang="en-US">
            <a:solidFill>
              <a:schemeClr val="tx1"/>
            </a:solidFill>
          </a:endParaRPr>
        </a:p>
      </dgm:t>
    </dgm:pt>
    <dgm:pt modelId="{42BEE98B-BACA-0547-84F7-421ADBEBE02D}">
      <dgm:prSet phldrT="[Text]" custT="1"/>
      <dgm:spPr>
        <a:solidFill>
          <a:schemeClr val="bg1"/>
        </a:solidFill>
        <a:ln w="38100">
          <a:solidFill>
            <a:srgbClr val="6CAE3F"/>
          </a:solidFill>
        </a:ln>
      </dgm:spPr>
      <dgm:t>
        <a:bodyPr/>
        <a:lstStyle/>
        <a:p>
          <a:r>
            <a:rPr lang="en-US" altLang="en-US" sz="1800" dirty="0" err="1" smtClean="0">
              <a:solidFill>
                <a:schemeClr val="tx1"/>
              </a:solidFill>
            </a:rPr>
            <a:t>Glycochenodeoxycholic</a:t>
          </a:r>
          <a:endParaRPr lang="en-US" altLang="en-US" sz="1800" dirty="0" smtClean="0">
            <a:solidFill>
              <a:schemeClr val="tx1"/>
            </a:solidFill>
          </a:endParaRPr>
        </a:p>
        <a:p>
          <a:r>
            <a:rPr lang="en-US" altLang="en-US" sz="1800" dirty="0" smtClean="0">
              <a:solidFill>
                <a:schemeClr val="tx1"/>
              </a:solidFill>
            </a:rPr>
            <a:t>OR</a:t>
          </a:r>
        </a:p>
        <a:p>
          <a:pPr rtl="0"/>
          <a:r>
            <a:rPr lang="en-US" altLang="en-US" sz="1800" dirty="0" err="1" smtClean="0">
              <a:solidFill>
                <a:schemeClr val="tx1"/>
              </a:solidFill>
            </a:rPr>
            <a:t>Taurochenodeoxycholic</a:t>
          </a:r>
          <a:endParaRPr lang="en-US" sz="1800" dirty="0">
            <a:solidFill>
              <a:schemeClr val="tx1"/>
            </a:solidFill>
          </a:endParaRPr>
        </a:p>
      </dgm:t>
    </dgm:pt>
    <dgm:pt modelId="{2B109CE4-11F6-6047-AC45-81EEB303E57D}" type="parTrans" cxnId="{F596A6CF-D8E8-4549-B668-C7BA46CE4297}">
      <dgm:prSet/>
      <dgm:spPr/>
      <dgm:t>
        <a:bodyPr/>
        <a:lstStyle/>
        <a:p>
          <a:endParaRPr lang="en-US">
            <a:solidFill>
              <a:schemeClr val="tx1"/>
            </a:solidFill>
          </a:endParaRPr>
        </a:p>
      </dgm:t>
    </dgm:pt>
    <dgm:pt modelId="{C76BDA0E-E2BB-3A41-B35F-071D5579DBD2}" type="sibTrans" cxnId="{F596A6CF-D8E8-4549-B668-C7BA46CE4297}">
      <dgm:prSet/>
      <dgm:spPr/>
      <dgm:t>
        <a:bodyPr/>
        <a:lstStyle/>
        <a:p>
          <a:pPr rtl="0"/>
          <a:endParaRPr lang="en-US">
            <a:solidFill>
              <a:schemeClr val="tx1"/>
            </a:solidFill>
          </a:endParaRPr>
        </a:p>
      </dgm:t>
    </dgm:pt>
    <dgm:pt modelId="{080F4AB6-48F1-4746-AF7B-1468530E4201}" type="pres">
      <dgm:prSet presAssocID="{76623074-14BE-7942-87AC-6FE99CC20FC6}" presName="Name0" presStyleCnt="0">
        <dgm:presLayoutVars>
          <dgm:dir val="rev"/>
          <dgm:resizeHandles val="exact"/>
        </dgm:presLayoutVars>
      </dgm:prSet>
      <dgm:spPr/>
    </dgm:pt>
    <dgm:pt modelId="{7EE2FC65-D50F-E348-BB25-94252955E109}" type="pres">
      <dgm:prSet presAssocID="{76623074-14BE-7942-87AC-6FE99CC20FC6}" presName="vNodes" presStyleCnt="0"/>
      <dgm:spPr/>
    </dgm:pt>
    <dgm:pt modelId="{C673D564-CCA1-5947-BFA9-AB70E8FB2FA5}" type="pres">
      <dgm:prSet presAssocID="{EE76B037-F37D-3641-A4B2-3497EF8C0FBA}" presName="node" presStyleLbl="node1" presStyleIdx="0" presStyleCnt="3" custScaleX="123507" custScaleY="118048">
        <dgm:presLayoutVars>
          <dgm:bulletEnabled val="1"/>
        </dgm:presLayoutVars>
      </dgm:prSet>
      <dgm:spPr/>
      <dgm:t>
        <a:bodyPr/>
        <a:lstStyle/>
        <a:p>
          <a:endParaRPr lang="en-US"/>
        </a:p>
      </dgm:t>
    </dgm:pt>
    <dgm:pt modelId="{FEB21DD4-81A9-7F42-9718-B7263032F620}" type="pres">
      <dgm:prSet presAssocID="{C660BF0F-1AA9-B542-8356-7E752257185D}" presName="spacerT" presStyleCnt="0"/>
      <dgm:spPr/>
    </dgm:pt>
    <dgm:pt modelId="{3B74949F-4EA4-7343-9876-1AE00DCC1771}" type="pres">
      <dgm:prSet presAssocID="{C660BF0F-1AA9-B542-8356-7E752257185D}" presName="sibTrans" presStyleLbl="sibTrans2D1" presStyleIdx="0" presStyleCnt="2"/>
      <dgm:spPr/>
      <dgm:t>
        <a:bodyPr/>
        <a:lstStyle/>
        <a:p>
          <a:endParaRPr lang="en-US"/>
        </a:p>
      </dgm:t>
    </dgm:pt>
    <dgm:pt modelId="{95FBA915-D2A5-4141-9236-517A321DCC97}" type="pres">
      <dgm:prSet presAssocID="{C660BF0F-1AA9-B542-8356-7E752257185D}" presName="spacerB" presStyleCnt="0"/>
      <dgm:spPr/>
    </dgm:pt>
    <dgm:pt modelId="{0A4E95E6-BDBC-0A4F-AD27-789D12C3581A}" type="pres">
      <dgm:prSet presAssocID="{63D8C99B-DB7C-EE4A-9941-98A840B1B70F}" presName="node" presStyleLbl="node1" presStyleIdx="1" presStyleCnt="3" custScaleX="120259" custScaleY="120259">
        <dgm:presLayoutVars>
          <dgm:bulletEnabled val="1"/>
        </dgm:presLayoutVars>
      </dgm:prSet>
      <dgm:spPr/>
      <dgm:t>
        <a:bodyPr/>
        <a:lstStyle/>
        <a:p>
          <a:endParaRPr lang="en-US"/>
        </a:p>
      </dgm:t>
    </dgm:pt>
    <dgm:pt modelId="{54C2319B-83C2-8842-9BC8-32DA16CBD1C2}" type="pres">
      <dgm:prSet presAssocID="{76623074-14BE-7942-87AC-6FE99CC20FC6}" presName="sibTransLast" presStyleLbl="sibTrans2D1" presStyleIdx="1" presStyleCnt="2"/>
      <dgm:spPr/>
      <dgm:t>
        <a:bodyPr/>
        <a:lstStyle/>
        <a:p>
          <a:endParaRPr lang="en-US"/>
        </a:p>
      </dgm:t>
    </dgm:pt>
    <dgm:pt modelId="{5EE16361-92C9-6F4B-8591-245884D9DB5E}" type="pres">
      <dgm:prSet presAssocID="{76623074-14BE-7942-87AC-6FE99CC20FC6}" presName="connectorText" presStyleLbl="sibTrans2D1" presStyleIdx="1" presStyleCnt="2"/>
      <dgm:spPr/>
      <dgm:t>
        <a:bodyPr/>
        <a:lstStyle/>
        <a:p>
          <a:endParaRPr lang="en-US"/>
        </a:p>
      </dgm:t>
    </dgm:pt>
    <dgm:pt modelId="{2276E61F-F90E-F249-8452-43685691EAC3}" type="pres">
      <dgm:prSet presAssocID="{76623074-14BE-7942-87AC-6FE99CC20FC6}" presName="lastNode" presStyleLbl="node1" presStyleIdx="2" presStyleCnt="3" custScaleX="137797" custScaleY="64988">
        <dgm:presLayoutVars>
          <dgm:bulletEnabled val="1"/>
        </dgm:presLayoutVars>
      </dgm:prSet>
      <dgm:spPr/>
      <dgm:t>
        <a:bodyPr/>
        <a:lstStyle/>
        <a:p>
          <a:endParaRPr lang="en-US"/>
        </a:p>
      </dgm:t>
    </dgm:pt>
  </dgm:ptLst>
  <dgm:cxnLst>
    <dgm:cxn modelId="{349821B9-5C57-6948-BB55-A60AF2C6D446}" srcId="{76623074-14BE-7942-87AC-6FE99CC20FC6}" destId="{EE76B037-F37D-3641-A4B2-3497EF8C0FBA}" srcOrd="0" destOrd="0" parTransId="{57529C4C-ACD7-CF4A-8EB1-207EB2AD610E}" sibTransId="{C660BF0F-1AA9-B542-8356-7E752257185D}"/>
    <dgm:cxn modelId="{030F8F84-2649-454B-AE57-A839F8663BF9}" type="presOf" srcId="{42BEE98B-BACA-0547-84F7-421ADBEBE02D}" destId="{2276E61F-F90E-F249-8452-43685691EAC3}" srcOrd="0" destOrd="0" presId="urn:microsoft.com/office/officeart/2005/8/layout/equation2"/>
    <dgm:cxn modelId="{244718EC-14A6-1443-8758-6128C1C70B3B}" type="presOf" srcId="{436E8183-3541-E343-B411-7CB4F3EC7379}" destId="{5EE16361-92C9-6F4B-8591-245884D9DB5E}" srcOrd="1" destOrd="0" presId="urn:microsoft.com/office/officeart/2005/8/layout/equation2"/>
    <dgm:cxn modelId="{58932850-C880-8848-B0CD-1974BE658CAA}" type="presOf" srcId="{436E8183-3541-E343-B411-7CB4F3EC7379}" destId="{54C2319B-83C2-8842-9BC8-32DA16CBD1C2}" srcOrd="0" destOrd="0" presId="urn:microsoft.com/office/officeart/2005/8/layout/equation2"/>
    <dgm:cxn modelId="{D58D1F0C-1E86-C24F-8498-00C4C32157D8}" type="presOf" srcId="{63D8C99B-DB7C-EE4A-9941-98A840B1B70F}" destId="{0A4E95E6-BDBC-0A4F-AD27-789D12C3581A}" srcOrd="0" destOrd="0" presId="urn:microsoft.com/office/officeart/2005/8/layout/equation2"/>
    <dgm:cxn modelId="{F596A6CF-D8E8-4549-B668-C7BA46CE4297}" srcId="{76623074-14BE-7942-87AC-6FE99CC20FC6}" destId="{42BEE98B-BACA-0547-84F7-421ADBEBE02D}" srcOrd="2" destOrd="0" parTransId="{2B109CE4-11F6-6047-AC45-81EEB303E57D}" sibTransId="{C76BDA0E-E2BB-3A41-B35F-071D5579DBD2}"/>
    <dgm:cxn modelId="{6862C32C-3528-E643-88B9-AAE6BAF3CB3F}" type="presOf" srcId="{C660BF0F-1AA9-B542-8356-7E752257185D}" destId="{3B74949F-4EA4-7343-9876-1AE00DCC1771}" srcOrd="0" destOrd="0" presId="urn:microsoft.com/office/officeart/2005/8/layout/equation2"/>
    <dgm:cxn modelId="{D52B04C5-3261-A44A-ABB7-BF720C04ACB0}" type="presOf" srcId="{76623074-14BE-7942-87AC-6FE99CC20FC6}" destId="{080F4AB6-48F1-4746-AF7B-1468530E4201}" srcOrd="0" destOrd="0" presId="urn:microsoft.com/office/officeart/2005/8/layout/equation2"/>
    <dgm:cxn modelId="{8643146D-CE9B-344F-BA36-90176B0A4963}" srcId="{76623074-14BE-7942-87AC-6FE99CC20FC6}" destId="{63D8C99B-DB7C-EE4A-9941-98A840B1B70F}" srcOrd="1" destOrd="0" parTransId="{B90198B5-9B3E-1644-9D3A-0DC0DFB497F5}" sibTransId="{436E8183-3541-E343-B411-7CB4F3EC7379}"/>
    <dgm:cxn modelId="{A045AB35-C44C-414E-A64B-A9D0C6388A8C}" type="presOf" srcId="{EE76B037-F37D-3641-A4B2-3497EF8C0FBA}" destId="{C673D564-CCA1-5947-BFA9-AB70E8FB2FA5}" srcOrd="0" destOrd="0" presId="urn:microsoft.com/office/officeart/2005/8/layout/equation2"/>
    <dgm:cxn modelId="{2B0C557A-BE69-E444-8E82-6245D0A899E9}" type="presParOf" srcId="{080F4AB6-48F1-4746-AF7B-1468530E4201}" destId="{7EE2FC65-D50F-E348-BB25-94252955E109}" srcOrd="0" destOrd="0" presId="urn:microsoft.com/office/officeart/2005/8/layout/equation2"/>
    <dgm:cxn modelId="{ED5638DD-86C2-4949-8CDC-BFB4DA52680B}" type="presParOf" srcId="{7EE2FC65-D50F-E348-BB25-94252955E109}" destId="{C673D564-CCA1-5947-BFA9-AB70E8FB2FA5}" srcOrd="0" destOrd="0" presId="urn:microsoft.com/office/officeart/2005/8/layout/equation2"/>
    <dgm:cxn modelId="{6EE67BF4-A0D2-084D-B380-030CC4A84D1B}" type="presParOf" srcId="{7EE2FC65-D50F-E348-BB25-94252955E109}" destId="{FEB21DD4-81A9-7F42-9718-B7263032F620}" srcOrd="1" destOrd="0" presId="urn:microsoft.com/office/officeart/2005/8/layout/equation2"/>
    <dgm:cxn modelId="{017E7497-692D-8440-BFD6-31CEDDFB8ADD}" type="presParOf" srcId="{7EE2FC65-D50F-E348-BB25-94252955E109}" destId="{3B74949F-4EA4-7343-9876-1AE00DCC1771}" srcOrd="2" destOrd="0" presId="urn:microsoft.com/office/officeart/2005/8/layout/equation2"/>
    <dgm:cxn modelId="{B8778D9D-8E9D-004D-B046-957195E29B7F}" type="presParOf" srcId="{7EE2FC65-D50F-E348-BB25-94252955E109}" destId="{95FBA915-D2A5-4141-9236-517A321DCC97}" srcOrd="3" destOrd="0" presId="urn:microsoft.com/office/officeart/2005/8/layout/equation2"/>
    <dgm:cxn modelId="{AB0C23D8-F742-4A44-B693-565ADC63E0DC}" type="presParOf" srcId="{7EE2FC65-D50F-E348-BB25-94252955E109}" destId="{0A4E95E6-BDBC-0A4F-AD27-789D12C3581A}" srcOrd="4" destOrd="0" presId="urn:microsoft.com/office/officeart/2005/8/layout/equation2"/>
    <dgm:cxn modelId="{671B9C61-7ABF-034E-84E3-21CA7036DA66}" type="presParOf" srcId="{080F4AB6-48F1-4746-AF7B-1468530E4201}" destId="{54C2319B-83C2-8842-9BC8-32DA16CBD1C2}" srcOrd="1" destOrd="0" presId="urn:microsoft.com/office/officeart/2005/8/layout/equation2"/>
    <dgm:cxn modelId="{FC1E4E42-B844-284F-B6EA-29F5B8109F3A}" type="presParOf" srcId="{54C2319B-83C2-8842-9BC8-32DA16CBD1C2}" destId="{5EE16361-92C9-6F4B-8591-245884D9DB5E}" srcOrd="0" destOrd="0" presId="urn:microsoft.com/office/officeart/2005/8/layout/equation2"/>
    <dgm:cxn modelId="{62853366-DDA3-1348-8F5C-5CE1B9117191}" type="presParOf" srcId="{080F4AB6-48F1-4746-AF7B-1468530E4201}" destId="{2276E61F-F90E-F249-8452-43685691EAC3}"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3AA7F2-6B41-8C42-A323-CED5C484E476}" type="doc">
      <dgm:prSet loTypeId="urn:microsoft.com/office/officeart/2005/8/layout/chevron2" loCatId="" qsTypeId="urn:microsoft.com/office/officeart/2005/8/quickstyle/simple4" qsCatId="simple" csTypeId="urn:microsoft.com/office/officeart/2005/8/colors/colorful5" csCatId="colorful" phldr="1"/>
      <dgm:spPr/>
      <dgm:t>
        <a:bodyPr/>
        <a:lstStyle/>
        <a:p>
          <a:endParaRPr lang="en-US"/>
        </a:p>
      </dgm:t>
    </dgm:pt>
    <dgm:pt modelId="{521DAF35-BD08-0344-BC96-13BBDEFA9B1A}">
      <dgm:prSet phldrT="[Text]" custT="1"/>
      <dgm:spPr/>
      <dgm:t>
        <a:bodyPr/>
        <a:lstStyle/>
        <a:p>
          <a:r>
            <a:rPr lang="en-US" altLang="en-US" sz="1800" b="1" dirty="0" smtClean="0"/>
            <a:t>Stimulus:</a:t>
          </a:r>
          <a:endParaRPr lang="en-US" sz="1800" dirty="0"/>
        </a:p>
      </dgm:t>
    </dgm:pt>
    <dgm:pt modelId="{C1D8A318-D970-5A4C-8308-AAA1EDD54263}" type="parTrans" cxnId="{1AD2496F-893B-8148-9580-DC128CAD4D32}">
      <dgm:prSet/>
      <dgm:spPr/>
      <dgm:t>
        <a:bodyPr/>
        <a:lstStyle/>
        <a:p>
          <a:endParaRPr lang="en-US"/>
        </a:p>
      </dgm:t>
    </dgm:pt>
    <dgm:pt modelId="{D81D8C66-2C15-3B44-95F7-ED3F6FE322AE}" type="sibTrans" cxnId="{1AD2496F-893B-8148-9580-DC128CAD4D32}">
      <dgm:prSet/>
      <dgm:spPr/>
      <dgm:t>
        <a:bodyPr/>
        <a:lstStyle/>
        <a:p>
          <a:endParaRPr lang="en-US"/>
        </a:p>
      </dgm:t>
    </dgm:pt>
    <dgm:pt modelId="{9A98F87F-25F5-DF44-80C0-4B634108AD4D}">
      <dgm:prSet phldrT="[Text]"/>
      <dgm:spPr/>
      <dgm:t>
        <a:bodyPr/>
        <a:lstStyle/>
        <a:p>
          <a:r>
            <a:rPr lang="en-US" altLang="en-US" b="0" dirty="0" smtClean="0"/>
            <a:t>Undigested lipids and partially digested proteins in duodenum</a:t>
          </a:r>
          <a:endParaRPr lang="en-US" b="0" dirty="0"/>
        </a:p>
      </dgm:t>
    </dgm:pt>
    <dgm:pt modelId="{31A81D68-235B-AE47-BA37-CF762F01BBB0}" type="parTrans" cxnId="{88B495F4-AAF3-724D-A613-52C3F88D5FB2}">
      <dgm:prSet/>
      <dgm:spPr/>
      <dgm:t>
        <a:bodyPr/>
        <a:lstStyle/>
        <a:p>
          <a:endParaRPr lang="en-US"/>
        </a:p>
      </dgm:t>
    </dgm:pt>
    <dgm:pt modelId="{313322CC-59A5-9047-A7AE-3E3E92015ED4}" type="sibTrans" cxnId="{88B495F4-AAF3-724D-A613-52C3F88D5FB2}">
      <dgm:prSet/>
      <dgm:spPr/>
      <dgm:t>
        <a:bodyPr/>
        <a:lstStyle/>
        <a:p>
          <a:endParaRPr lang="en-US"/>
        </a:p>
      </dgm:t>
    </dgm:pt>
    <dgm:pt modelId="{0421E6A3-937D-E549-83B8-F2199FA53C1E}">
      <dgm:prSet phldrT="[Text]" custT="1"/>
      <dgm:spPr/>
      <dgm:t>
        <a:bodyPr/>
        <a:lstStyle/>
        <a:p>
          <a:endParaRPr lang="en-US" sz="1800" b="0" dirty="0" smtClean="0"/>
        </a:p>
        <a:p>
          <a:r>
            <a:rPr lang="en-US" sz="1800" b="0" dirty="0" smtClean="0"/>
            <a:t>Hormone from gut cells: </a:t>
          </a:r>
          <a:endParaRPr lang="en-US" sz="1800" b="0" dirty="0"/>
        </a:p>
      </dgm:t>
    </dgm:pt>
    <dgm:pt modelId="{C785FD38-482F-C44E-8DB7-5513A2BFA091}" type="parTrans" cxnId="{94549092-8B1B-7442-B7A2-7D7F0C6286F9}">
      <dgm:prSet/>
      <dgm:spPr/>
      <dgm:t>
        <a:bodyPr/>
        <a:lstStyle/>
        <a:p>
          <a:endParaRPr lang="en-US"/>
        </a:p>
      </dgm:t>
    </dgm:pt>
    <dgm:pt modelId="{1F138548-8FC9-A24B-BADE-18ADD62F083F}" type="sibTrans" cxnId="{94549092-8B1B-7442-B7A2-7D7F0C6286F9}">
      <dgm:prSet/>
      <dgm:spPr/>
      <dgm:t>
        <a:bodyPr/>
        <a:lstStyle/>
        <a:p>
          <a:endParaRPr lang="en-US"/>
        </a:p>
      </dgm:t>
    </dgm:pt>
    <dgm:pt modelId="{36862AA1-AF93-0348-A6A9-6EDB5C4ED85C}">
      <dgm:prSet phldrT="[Text]"/>
      <dgm:spPr/>
      <dgm:t>
        <a:bodyPr/>
        <a:lstStyle/>
        <a:p>
          <a:r>
            <a:rPr lang="en-US" b="0" dirty="0" smtClean="0"/>
            <a:t>Cholecystokinin (CCK)</a:t>
          </a:r>
          <a:endParaRPr lang="en-US" b="0" dirty="0"/>
        </a:p>
      </dgm:t>
    </dgm:pt>
    <dgm:pt modelId="{4F474BBC-66A0-6E40-8103-4660AAA5DD46}" type="parTrans" cxnId="{FFBBF129-4772-7D42-A6D2-A821AA52021A}">
      <dgm:prSet/>
      <dgm:spPr/>
      <dgm:t>
        <a:bodyPr/>
        <a:lstStyle/>
        <a:p>
          <a:endParaRPr lang="en-US"/>
        </a:p>
      </dgm:t>
    </dgm:pt>
    <dgm:pt modelId="{11BDFF9C-6BA5-684E-AB47-034904439BFF}" type="sibTrans" cxnId="{FFBBF129-4772-7D42-A6D2-A821AA52021A}">
      <dgm:prSet/>
      <dgm:spPr/>
      <dgm:t>
        <a:bodyPr/>
        <a:lstStyle/>
        <a:p>
          <a:endParaRPr lang="en-US"/>
        </a:p>
      </dgm:t>
    </dgm:pt>
    <dgm:pt modelId="{375992A5-E09F-A84F-B2CE-99F609CEC3B8}">
      <dgm:prSet phldrT="[Text]" custT="1"/>
      <dgm:spPr/>
      <dgm:t>
        <a:bodyPr/>
        <a:lstStyle/>
        <a:p>
          <a:r>
            <a:rPr lang="en-US" sz="1800" b="0" dirty="0" smtClean="0"/>
            <a:t>Responses</a:t>
          </a:r>
          <a:r>
            <a:rPr lang="en-US" sz="1600" b="0" dirty="0" smtClean="0"/>
            <a:t>:</a:t>
          </a:r>
          <a:endParaRPr lang="en-US" sz="1600" b="0" dirty="0"/>
        </a:p>
      </dgm:t>
    </dgm:pt>
    <dgm:pt modelId="{DD28067F-20A9-E041-A797-F4014353A78E}" type="parTrans" cxnId="{CBE5DF17-EF8C-8240-A706-3DAAABA7971F}">
      <dgm:prSet/>
      <dgm:spPr/>
      <dgm:t>
        <a:bodyPr/>
        <a:lstStyle/>
        <a:p>
          <a:endParaRPr lang="en-US"/>
        </a:p>
      </dgm:t>
    </dgm:pt>
    <dgm:pt modelId="{3AB3D916-ECEF-3B4E-995B-00A891BC3E08}" type="sibTrans" cxnId="{CBE5DF17-EF8C-8240-A706-3DAAABA7971F}">
      <dgm:prSet/>
      <dgm:spPr/>
      <dgm:t>
        <a:bodyPr/>
        <a:lstStyle/>
        <a:p>
          <a:endParaRPr lang="en-US"/>
        </a:p>
      </dgm:t>
    </dgm:pt>
    <dgm:pt modelId="{8F9B73BC-1502-8145-9C84-7103D2944B3E}">
      <dgm:prSet phldrT="[Text]"/>
      <dgm:spPr/>
      <dgm:t>
        <a:bodyPr/>
        <a:lstStyle/>
        <a:p>
          <a:pPr rtl="0"/>
          <a:r>
            <a:rPr lang="en-US" b="0" dirty="0" smtClean="0"/>
            <a:t>Secretion of pancreatic enzymes</a:t>
          </a:r>
          <a:endParaRPr lang="en-US" b="0" dirty="0"/>
        </a:p>
      </dgm:t>
    </dgm:pt>
    <dgm:pt modelId="{40B30761-5E3C-604A-9682-02A395D9256D}" type="parTrans" cxnId="{86962B41-AE0E-C045-AE5A-09550E3B6083}">
      <dgm:prSet/>
      <dgm:spPr/>
      <dgm:t>
        <a:bodyPr/>
        <a:lstStyle/>
        <a:p>
          <a:endParaRPr lang="en-US"/>
        </a:p>
      </dgm:t>
    </dgm:pt>
    <dgm:pt modelId="{2DF7A3C8-A592-B546-A4CB-6D4DA7AB7636}" type="sibTrans" cxnId="{86962B41-AE0E-C045-AE5A-09550E3B6083}">
      <dgm:prSet/>
      <dgm:spPr/>
      <dgm:t>
        <a:bodyPr/>
        <a:lstStyle/>
        <a:p>
          <a:endParaRPr lang="en-US"/>
        </a:p>
      </dgm:t>
    </dgm:pt>
    <dgm:pt modelId="{72AC72A8-7FE4-CC45-A292-03580448F128}">
      <dgm:prSet phldrT="[Text]"/>
      <dgm:spPr/>
      <dgm:t>
        <a:bodyPr/>
        <a:lstStyle/>
        <a:p>
          <a:pPr rtl="0"/>
          <a:r>
            <a:rPr lang="en-US" b="0" dirty="0" smtClean="0"/>
            <a:t>Bile secretion</a:t>
          </a:r>
          <a:endParaRPr lang="en-US" b="0" dirty="0"/>
        </a:p>
      </dgm:t>
    </dgm:pt>
    <dgm:pt modelId="{91A3D3B0-6E5D-5145-83F5-3CC53C64CE50}" type="parTrans" cxnId="{397A3E44-09E3-644A-8C02-55AEB6B1CCA3}">
      <dgm:prSet/>
      <dgm:spPr/>
      <dgm:t>
        <a:bodyPr/>
        <a:lstStyle/>
        <a:p>
          <a:endParaRPr lang="en-US"/>
        </a:p>
      </dgm:t>
    </dgm:pt>
    <dgm:pt modelId="{133326C8-9053-FF4C-B526-514AB58CED5A}" type="sibTrans" cxnId="{397A3E44-09E3-644A-8C02-55AEB6B1CCA3}">
      <dgm:prSet/>
      <dgm:spPr/>
      <dgm:t>
        <a:bodyPr/>
        <a:lstStyle/>
        <a:p>
          <a:pPr rtl="0"/>
          <a:endParaRPr lang="en-US"/>
        </a:p>
      </dgm:t>
    </dgm:pt>
    <dgm:pt modelId="{7A95D616-E8E0-3E47-9FF7-0979A34BCFAC}">
      <dgm:prSet phldrT="[Text]"/>
      <dgm:spPr/>
      <dgm:t>
        <a:bodyPr/>
        <a:lstStyle/>
        <a:p>
          <a:pPr rtl="0"/>
          <a:r>
            <a:rPr lang="en-US" b="0" dirty="0" smtClean="0"/>
            <a:t>Slow release of gastric contents</a:t>
          </a:r>
          <a:endParaRPr lang="en-US" b="0" dirty="0"/>
        </a:p>
      </dgm:t>
    </dgm:pt>
    <dgm:pt modelId="{ACD66844-ADAE-E344-9F94-78075E0F344F}" type="parTrans" cxnId="{231C6B59-98D5-C144-AF7B-14935370A873}">
      <dgm:prSet/>
      <dgm:spPr/>
      <dgm:t>
        <a:bodyPr/>
        <a:lstStyle/>
        <a:p>
          <a:endParaRPr lang="en-US"/>
        </a:p>
      </dgm:t>
    </dgm:pt>
    <dgm:pt modelId="{9C22A9F9-1006-5A40-A65A-4D25599F1490}" type="sibTrans" cxnId="{231C6B59-98D5-C144-AF7B-14935370A873}">
      <dgm:prSet/>
      <dgm:spPr/>
      <dgm:t>
        <a:bodyPr/>
        <a:lstStyle/>
        <a:p>
          <a:endParaRPr lang="en-US"/>
        </a:p>
      </dgm:t>
    </dgm:pt>
    <dgm:pt modelId="{CE4541A4-C571-7843-B472-74BB78017599}" type="pres">
      <dgm:prSet presAssocID="{573AA7F2-6B41-8C42-A323-CED5C484E476}" presName="linearFlow" presStyleCnt="0">
        <dgm:presLayoutVars>
          <dgm:dir/>
          <dgm:animLvl val="lvl"/>
          <dgm:resizeHandles val="exact"/>
        </dgm:presLayoutVars>
      </dgm:prSet>
      <dgm:spPr/>
      <dgm:t>
        <a:bodyPr/>
        <a:lstStyle/>
        <a:p>
          <a:endParaRPr lang="en-US"/>
        </a:p>
      </dgm:t>
    </dgm:pt>
    <dgm:pt modelId="{2C147B2E-F476-0B49-A300-8CF2C3FBC2C5}" type="pres">
      <dgm:prSet presAssocID="{521DAF35-BD08-0344-BC96-13BBDEFA9B1A}" presName="composite" presStyleCnt="0"/>
      <dgm:spPr/>
    </dgm:pt>
    <dgm:pt modelId="{A498A3B3-5791-6045-A2C8-767D3C18D3CE}" type="pres">
      <dgm:prSet presAssocID="{521DAF35-BD08-0344-BC96-13BBDEFA9B1A}" presName="parentText" presStyleLbl="alignNode1" presStyleIdx="0" presStyleCnt="3">
        <dgm:presLayoutVars>
          <dgm:chMax val="1"/>
          <dgm:bulletEnabled val="1"/>
        </dgm:presLayoutVars>
      </dgm:prSet>
      <dgm:spPr/>
      <dgm:t>
        <a:bodyPr/>
        <a:lstStyle/>
        <a:p>
          <a:endParaRPr lang="en-US"/>
        </a:p>
      </dgm:t>
    </dgm:pt>
    <dgm:pt modelId="{0AA02028-3600-0948-AA3A-B1FA2F887AEF}" type="pres">
      <dgm:prSet presAssocID="{521DAF35-BD08-0344-BC96-13BBDEFA9B1A}" presName="descendantText" presStyleLbl="alignAcc1" presStyleIdx="0" presStyleCnt="3">
        <dgm:presLayoutVars>
          <dgm:bulletEnabled val="1"/>
        </dgm:presLayoutVars>
      </dgm:prSet>
      <dgm:spPr/>
      <dgm:t>
        <a:bodyPr/>
        <a:lstStyle/>
        <a:p>
          <a:endParaRPr lang="en-US"/>
        </a:p>
      </dgm:t>
    </dgm:pt>
    <dgm:pt modelId="{703B1B55-7417-834F-969A-D0FBC597B723}" type="pres">
      <dgm:prSet presAssocID="{D81D8C66-2C15-3B44-95F7-ED3F6FE322AE}" presName="sp" presStyleCnt="0"/>
      <dgm:spPr/>
    </dgm:pt>
    <dgm:pt modelId="{00BE4441-EEB4-B642-B2B5-A0B5234287B3}" type="pres">
      <dgm:prSet presAssocID="{0421E6A3-937D-E549-83B8-F2199FA53C1E}" presName="composite" presStyleCnt="0"/>
      <dgm:spPr/>
    </dgm:pt>
    <dgm:pt modelId="{6AAA3415-98B9-EB4D-B73F-D4CF7797C578}" type="pres">
      <dgm:prSet presAssocID="{0421E6A3-937D-E549-83B8-F2199FA53C1E}" presName="parentText" presStyleLbl="alignNode1" presStyleIdx="1" presStyleCnt="3">
        <dgm:presLayoutVars>
          <dgm:chMax val="1"/>
          <dgm:bulletEnabled val="1"/>
        </dgm:presLayoutVars>
      </dgm:prSet>
      <dgm:spPr/>
      <dgm:t>
        <a:bodyPr/>
        <a:lstStyle/>
        <a:p>
          <a:endParaRPr lang="en-US"/>
        </a:p>
      </dgm:t>
    </dgm:pt>
    <dgm:pt modelId="{1D05508B-99A2-5140-95C7-0BCC25C6DBBE}" type="pres">
      <dgm:prSet presAssocID="{0421E6A3-937D-E549-83B8-F2199FA53C1E}" presName="descendantText" presStyleLbl="alignAcc1" presStyleIdx="1" presStyleCnt="3" custLinFactNeighborX="0" custLinFactNeighborY="4163">
        <dgm:presLayoutVars>
          <dgm:bulletEnabled val="1"/>
        </dgm:presLayoutVars>
      </dgm:prSet>
      <dgm:spPr/>
      <dgm:t>
        <a:bodyPr/>
        <a:lstStyle/>
        <a:p>
          <a:endParaRPr lang="en-US"/>
        </a:p>
      </dgm:t>
    </dgm:pt>
    <dgm:pt modelId="{9E6D8B3D-9F14-6B4A-999B-2945432E703D}" type="pres">
      <dgm:prSet presAssocID="{1F138548-8FC9-A24B-BADE-18ADD62F083F}" presName="sp" presStyleCnt="0"/>
      <dgm:spPr/>
    </dgm:pt>
    <dgm:pt modelId="{826537BA-8DA7-4B40-9AF1-2117D135AC71}" type="pres">
      <dgm:prSet presAssocID="{375992A5-E09F-A84F-B2CE-99F609CEC3B8}" presName="composite" presStyleCnt="0"/>
      <dgm:spPr/>
    </dgm:pt>
    <dgm:pt modelId="{FAAAA645-3ACC-764A-9E1E-D11C559D37A5}" type="pres">
      <dgm:prSet presAssocID="{375992A5-E09F-A84F-B2CE-99F609CEC3B8}" presName="parentText" presStyleLbl="alignNode1" presStyleIdx="2" presStyleCnt="3">
        <dgm:presLayoutVars>
          <dgm:chMax val="1"/>
          <dgm:bulletEnabled val="1"/>
        </dgm:presLayoutVars>
      </dgm:prSet>
      <dgm:spPr/>
      <dgm:t>
        <a:bodyPr/>
        <a:lstStyle/>
        <a:p>
          <a:endParaRPr lang="en-US"/>
        </a:p>
      </dgm:t>
    </dgm:pt>
    <dgm:pt modelId="{0ADBB5B7-8B84-FD46-9A59-B6E658867C3D}" type="pres">
      <dgm:prSet presAssocID="{375992A5-E09F-A84F-B2CE-99F609CEC3B8}" presName="descendantText" presStyleLbl="alignAcc1" presStyleIdx="2" presStyleCnt="3">
        <dgm:presLayoutVars>
          <dgm:bulletEnabled val="1"/>
        </dgm:presLayoutVars>
      </dgm:prSet>
      <dgm:spPr/>
      <dgm:t>
        <a:bodyPr/>
        <a:lstStyle/>
        <a:p>
          <a:endParaRPr lang="en-US"/>
        </a:p>
      </dgm:t>
    </dgm:pt>
  </dgm:ptLst>
  <dgm:cxnLst>
    <dgm:cxn modelId="{7BA1B58F-3F26-E34F-9449-3F2DB9182D36}" type="presOf" srcId="{7A95D616-E8E0-3E47-9FF7-0979A34BCFAC}" destId="{0ADBB5B7-8B84-FD46-9A59-B6E658867C3D}" srcOrd="0" destOrd="2" presId="urn:microsoft.com/office/officeart/2005/8/layout/chevron2"/>
    <dgm:cxn modelId="{72DF5D23-097F-7442-B6C9-D1175A5EC817}" type="presOf" srcId="{0421E6A3-937D-E549-83B8-F2199FA53C1E}" destId="{6AAA3415-98B9-EB4D-B73F-D4CF7797C578}" srcOrd="0" destOrd="0" presId="urn:microsoft.com/office/officeart/2005/8/layout/chevron2"/>
    <dgm:cxn modelId="{B566E174-DB5F-A948-8F1B-D6FFAE6EA43C}" type="presOf" srcId="{375992A5-E09F-A84F-B2CE-99F609CEC3B8}" destId="{FAAAA645-3ACC-764A-9E1E-D11C559D37A5}" srcOrd="0" destOrd="0" presId="urn:microsoft.com/office/officeart/2005/8/layout/chevron2"/>
    <dgm:cxn modelId="{158889CE-CDEE-6A49-AFCA-391D3B63AF81}" type="presOf" srcId="{573AA7F2-6B41-8C42-A323-CED5C484E476}" destId="{CE4541A4-C571-7843-B472-74BB78017599}" srcOrd="0" destOrd="0" presId="urn:microsoft.com/office/officeart/2005/8/layout/chevron2"/>
    <dgm:cxn modelId="{88B495F4-AAF3-724D-A613-52C3F88D5FB2}" srcId="{521DAF35-BD08-0344-BC96-13BBDEFA9B1A}" destId="{9A98F87F-25F5-DF44-80C0-4B634108AD4D}" srcOrd="0" destOrd="0" parTransId="{31A81D68-235B-AE47-BA37-CF762F01BBB0}" sibTransId="{313322CC-59A5-9047-A7AE-3E3E92015ED4}"/>
    <dgm:cxn modelId="{231C6B59-98D5-C144-AF7B-14935370A873}" srcId="{375992A5-E09F-A84F-B2CE-99F609CEC3B8}" destId="{7A95D616-E8E0-3E47-9FF7-0979A34BCFAC}" srcOrd="2" destOrd="0" parTransId="{ACD66844-ADAE-E344-9F94-78075E0F344F}" sibTransId="{9C22A9F9-1006-5A40-A65A-4D25599F1490}"/>
    <dgm:cxn modelId="{21AFE5D1-F1F2-1B46-98DF-FA279ED73455}" type="presOf" srcId="{8F9B73BC-1502-8145-9C84-7103D2944B3E}" destId="{0ADBB5B7-8B84-FD46-9A59-B6E658867C3D}" srcOrd="0" destOrd="0" presId="urn:microsoft.com/office/officeart/2005/8/layout/chevron2"/>
    <dgm:cxn modelId="{397A3E44-09E3-644A-8C02-55AEB6B1CCA3}" srcId="{375992A5-E09F-A84F-B2CE-99F609CEC3B8}" destId="{72AC72A8-7FE4-CC45-A292-03580448F128}" srcOrd="1" destOrd="0" parTransId="{91A3D3B0-6E5D-5145-83F5-3CC53C64CE50}" sibTransId="{133326C8-9053-FF4C-B526-514AB58CED5A}"/>
    <dgm:cxn modelId="{86962B41-AE0E-C045-AE5A-09550E3B6083}" srcId="{375992A5-E09F-A84F-B2CE-99F609CEC3B8}" destId="{8F9B73BC-1502-8145-9C84-7103D2944B3E}" srcOrd="0" destOrd="0" parTransId="{40B30761-5E3C-604A-9682-02A395D9256D}" sibTransId="{2DF7A3C8-A592-B546-A4CB-6D4DA7AB7636}"/>
    <dgm:cxn modelId="{5DAFE792-338A-8345-8EE2-E05150E3B841}" type="presOf" srcId="{9A98F87F-25F5-DF44-80C0-4B634108AD4D}" destId="{0AA02028-3600-0948-AA3A-B1FA2F887AEF}" srcOrd="0" destOrd="0" presId="urn:microsoft.com/office/officeart/2005/8/layout/chevron2"/>
    <dgm:cxn modelId="{CBE5DF17-EF8C-8240-A706-3DAAABA7971F}" srcId="{573AA7F2-6B41-8C42-A323-CED5C484E476}" destId="{375992A5-E09F-A84F-B2CE-99F609CEC3B8}" srcOrd="2" destOrd="0" parTransId="{DD28067F-20A9-E041-A797-F4014353A78E}" sibTransId="{3AB3D916-ECEF-3B4E-995B-00A891BC3E08}"/>
    <dgm:cxn modelId="{FFBBF129-4772-7D42-A6D2-A821AA52021A}" srcId="{0421E6A3-937D-E549-83B8-F2199FA53C1E}" destId="{36862AA1-AF93-0348-A6A9-6EDB5C4ED85C}" srcOrd="0" destOrd="0" parTransId="{4F474BBC-66A0-6E40-8103-4660AAA5DD46}" sibTransId="{11BDFF9C-6BA5-684E-AB47-034904439BFF}"/>
    <dgm:cxn modelId="{0277CEC6-B599-7443-8AAC-E435B17A9885}" type="presOf" srcId="{36862AA1-AF93-0348-A6A9-6EDB5C4ED85C}" destId="{1D05508B-99A2-5140-95C7-0BCC25C6DBBE}" srcOrd="0" destOrd="0" presId="urn:microsoft.com/office/officeart/2005/8/layout/chevron2"/>
    <dgm:cxn modelId="{A18D5516-85A6-1548-9B66-86F8402ED93F}" type="presOf" srcId="{72AC72A8-7FE4-CC45-A292-03580448F128}" destId="{0ADBB5B7-8B84-FD46-9A59-B6E658867C3D}" srcOrd="0" destOrd="1" presId="urn:microsoft.com/office/officeart/2005/8/layout/chevron2"/>
    <dgm:cxn modelId="{F307F21B-0D48-FB45-A022-A5E5B9033992}" type="presOf" srcId="{521DAF35-BD08-0344-BC96-13BBDEFA9B1A}" destId="{A498A3B3-5791-6045-A2C8-767D3C18D3CE}" srcOrd="0" destOrd="0" presId="urn:microsoft.com/office/officeart/2005/8/layout/chevron2"/>
    <dgm:cxn modelId="{1AD2496F-893B-8148-9580-DC128CAD4D32}" srcId="{573AA7F2-6B41-8C42-A323-CED5C484E476}" destId="{521DAF35-BD08-0344-BC96-13BBDEFA9B1A}" srcOrd="0" destOrd="0" parTransId="{C1D8A318-D970-5A4C-8308-AAA1EDD54263}" sibTransId="{D81D8C66-2C15-3B44-95F7-ED3F6FE322AE}"/>
    <dgm:cxn modelId="{94549092-8B1B-7442-B7A2-7D7F0C6286F9}" srcId="{573AA7F2-6B41-8C42-A323-CED5C484E476}" destId="{0421E6A3-937D-E549-83B8-F2199FA53C1E}" srcOrd="1" destOrd="0" parTransId="{C785FD38-482F-C44E-8DB7-5513A2BFA091}" sibTransId="{1F138548-8FC9-A24B-BADE-18ADD62F083F}"/>
    <dgm:cxn modelId="{F33A08F1-58FE-F04B-BBCD-96CEB0BA97BB}" type="presParOf" srcId="{CE4541A4-C571-7843-B472-74BB78017599}" destId="{2C147B2E-F476-0B49-A300-8CF2C3FBC2C5}" srcOrd="0" destOrd="0" presId="urn:microsoft.com/office/officeart/2005/8/layout/chevron2"/>
    <dgm:cxn modelId="{B6434327-5943-4D4A-BC46-33472FABDCC8}" type="presParOf" srcId="{2C147B2E-F476-0B49-A300-8CF2C3FBC2C5}" destId="{A498A3B3-5791-6045-A2C8-767D3C18D3CE}" srcOrd="0" destOrd="0" presId="urn:microsoft.com/office/officeart/2005/8/layout/chevron2"/>
    <dgm:cxn modelId="{530B36D0-3264-6B46-9E74-F46BF09DD2B6}" type="presParOf" srcId="{2C147B2E-F476-0B49-A300-8CF2C3FBC2C5}" destId="{0AA02028-3600-0948-AA3A-B1FA2F887AEF}" srcOrd="1" destOrd="0" presId="urn:microsoft.com/office/officeart/2005/8/layout/chevron2"/>
    <dgm:cxn modelId="{DBB30F15-86A3-2A45-B610-BE29ABD99B90}" type="presParOf" srcId="{CE4541A4-C571-7843-B472-74BB78017599}" destId="{703B1B55-7417-834F-969A-D0FBC597B723}" srcOrd="1" destOrd="0" presId="urn:microsoft.com/office/officeart/2005/8/layout/chevron2"/>
    <dgm:cxn modelId="{5AB5B6BD-D7AD-8240-B27D-3CFFA267F4CB}" type="presParOf" srcId="{CE4541A4-C571-7843-B472-74BB78017599}" destId="{00BE4441-EEB4-B642-B2B5-A0B5234287B3}" srcOrd="2" destOrd="0" presId="urn:microsoft.com/office/officeart/2005/8/layout/chevron2"/>
    <dgm:cxn modelId="{C7E4BCAF-8EB9-C84C-BD3E-25F888B8077B}" type="presParOf" srcId="{00BE4441-EEB4-B642-B2B5-A0B5234287B3}" destId="{6AAA3415-98B9-EB4D-B73F-D4CF7797C578}" srcOrd="0" destOrd="0" presId="urn:microsoft.com/office/officeart/2005/8/layout/chevron2"/>
    <dgm:cxn modelId="{27F8D208-3B59-6A49-860D-BE00D337B0E0}" type="presParOf" srcId="{00BE4441-EEB4-B642-B2B5-A0B5234287B3}" destId="{1D05508B-99A2-5140-95C7-0BCC25C6DBBE}" srcOrd="1" destOrd="0" presId="urn:microsoft.com/office/officeart/2005/8/layout/chevron2"/>
    <dgm:cxn modelId="{9CE08D5D-2758-E042-9E01-0FB6BC5528A1}" type="presParOf" srcId="{CE4541A4-C571-7843-B472-74BB78017599}" destId="{9E6D8B3D-9F14-6B4A-999B-2945432E703D}" srcOrd="3" destOrd="0" presId="urn:microsoft.com/office/officeart/2005/8/layout/chevron2"/>
    <dgm:cxn modelId="{B544BE16-78FD-0047-B814-7A7019447DB4}" type="presParOf" srcId="{CE4541A4-C571-7843-B472-74BB78017599}" destId="{826537BA-8DA7-4B40-9AF1-2117D135AC71}" srcOrd="4" destOrd="0" presId="urn:microsoft.com/office/officeart/2005/8/layout/chevron2"/>
    <dgm:cxn modelId="{4C67698C-AAAD-A44C-BCA2-BEDE0F06F65A}" type="presParOf" srcId="{826537BA-8DA7-4B40-9AF1-2117D135AC71}" destId="{FAAAA645-3ACC-764A-9E1E-D11C559D37A5}" srcOrd="0" destOrd="0" presId="urn:microsoft.com/office/officeart/2005/8/layout/chevron2"/>
    <dgm:cxn modelId="{39234653-B7E1-BF4F-9CB3-DB0FF687E9A2}" type="presParOf" srcId="{826537BA-8DA7-4B40-9AF1-2117D135AC71}" destId="{0ADBB5B7-8B84-FD46-9A59-B6E658867C3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45200-ABFD-034D-92C1-AAF7A0D18538}">
      <dsp:nvSpPr>
        <dsp:cNvPr id="0" name=""/>
        <dsp:cNvSpPr/>
      </dsp:nvSpPr>
      <dsp:spPr>
        <a:xfrm>
          <a:off x="2400745" y="0"/>
          <a:ext cx="3601119" cy="723857"/>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sz="1800" b="1" kern="1200" dirty="0" smtClean="0">
              <a:solidFill>
                <a:srgbClr val="FF0000"/>
              </a:solidFill>
            </a:rPr>
            <a:t>Cholesterol 7-</a:t>
          </a:r>
          <a:r>
            <a:rPr lang="el-GR" altLang="en-US" sz="1800" b="1" kern="1200" dirty="0" smtClean="0">
              <a:solidFill>
                <a:srgbClr val="FF0000"/>
              </a:solidFill>
            </a:rPr>
            <a:t>α</a:t>
          </a:r>
          <a:r>
            <a:rPr lang="en-US" altLang="en-US" sz="1800" b="1" kern="1200" dirty="0" smtClean="0">
              <a:solidFill>
                <a:srgbClr val="FF0000"/>
              </a:solidFill>
            </a:rPr>
            <a:t>-hydroxylase</a:t>
          </a:r>
          <a:endParaRPr lang="en-US" sz="1800" kern="1200" dirty="0">
            <a:solidFill>
              <a:srgbClr val="FF0000"/>
            </a:solidFill>
          </a:endParaRPr>
        </a:p>
      </dsp:txBody>
      <dsp:txXfrm>
        <a:off x="2400745" y="90482"/>
        <a:ext cx="3329673" cy="542893"/>
      </dsp:txXfrm>
    </dsp:sp>
    <dsp:sp modelId="{5AEBFA50-55DD-F346-BD18-9A6AAD05075B}">
      <dsp:nvSpPr>
        <dsp:cNvPr id="0" name=""/>
        <dsp:cNvSpPr/>
      </dsp:nvSpPr>
      <dsp:spPr>
        <a:xfrm>
          <a:off x="0" y="0"/>
          <a:ext cx="2400746" cy="72385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en-US" sz="1800" b="0" kern="1200" dirty="0" smtClean="0"/>
            <a:t>The rate-limiting step is catalyzed by:</a:t>
          </a:r>
          <a:endParaRPr lang="en-US" sz="1800" b="0" kern="1200" dirty="0"/>
        </a:p>
      </dsp:txBody>
      <dsp:txXfrm>
        <a:off x="35336" y="35336"/>
        <a:ext cx="2330074" cy="653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3D564-CCA1-5947-BFA9-AB70E8FB2FA5}">
      <dsp:nvSpPr>
        <dsp:cNvPr id="0" name=""/>
        <dsp:cNvSpPr/>
      </dsp:nvSpPr>
      <dsp:spPr>
        <a:xfrm>
          <a:off x="8452" y="3255"/>
          <a:ext cx="1384169" cy="1384169"/>
        </a:xfrm>
        <a:prstGeom prst="ellipse">
          <a:avLst/>
        </a:prstGeom>
        <a:solidFill>
          <a:schemeClr val="bg1"/>
        </a:solidFill>
        <a:ln w="38100">
          <a:solidFill>
            <a:srgbClr val="396CC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altLang="en-US" sz="2200" kern="1200" dirty="0" smtClean="0">
              <a:solidFill>
                <a:schemeClr val="tx1"/>
              </a:solidFill>
            </a:rPr>
            <a:t>Cholic acid </a:t>
          </a:r>
          <a:endParaRPr lang="en-US" sz="2200" kern="1200" dirty="0">
            <a:solidFill>
              <a:schemeClr val="tx1"/>
            </a:solidFill>
          </a:endParaRPr>
        </a:p>
      </dsp:txBody>
      <dsp:txXfrm>
        <a:off x="211159" y="205962"/>
        <a:ext cx="978755" cy="978755"/>
      </dsp:txXfrm>
    </dsp:sp>
    <dsp:sp modelId="{3B74949F-4EA4-7343-9876-1AE00DCC1771}">
      <dsp:nvSpPr>
        <dsp:cNvPr id="0" name=""/>
        <dsp:cNvSpPr/>
      </dsp:nvSpPr>
      <dsp:spPr>
        <a:xfrm>
          <a:off x="299127" y="1499819"/>
          <a:ext cx="802818" cy="802818"/>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chemeClr val="tx1"/>
            </a:solidFill>
          </a:endParaRPr>
        </a:p>
      </dsp:txBody>
      <dsp:txXfrm>
        <a:off x="405541" y="1806817"/>
        <a:ext cx="589990" cy="188822"/>
      </dsp:txXfrm>
    </dsp:sp>
    <dsp:sp modelId="{0A4E95E6-BDBC-0A4F-AD27-789D12C3581A}">
      <dsp:nvSpPr>
        <dsp:cNvPr id="0" name=""/>
        <dsp:cNvSpPr/>
      </dsp:nvSpPr>
      <dsp:spPr>
        <a:xfrm>
          <a:off x="8452" y="2415032"/>
          <a:ext cx="1384169" cy="1384169"/>
        </a:xfrm>
        <a:prstGeom prst="ellipse">
          <a:avLst/>
        </a:prstGeom>
        <a:solidFill>
          <a:schemeClr val="bg1"/>
        </a:solidFill>
        <a:ln w="38100">
          <a:solidFill>
            <a:srgbClr val="3DC19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en-US" sz="2200" kern="1200" dirty="0" smtClean="0">
              <a:solidFill>
                <a:schemeClr val="tx1"/>
              </a:solidFill>
              <a:ea typeface="ＭＳ Ｐゴシック" charset="-128"/>
            </a:rPr>
            <a:t>glycine or taurine</a:t>
          </a:r>
          <a:endParaRPr lang="en-US" sz="2200" kern="1200" dirty="0">
            <a:solidFill>
              <a:schemeClr val="tx1"/>
            </a:solidFill>
          </a:endParaRPr>
        </a:p>
      </dsp:txBody>
      <dsp:txXfrm>
        <a:off x="211159" y="2617739"/>
        <a:ext cx="978755" cy="978755"/>
      </dsp:txXfrm>
    </dsp:sp>
    <dsp:sp modelId="{54C2319B-83C2-8842-9BC8-32DA16CBD1C2}">
      <dsp:nvSpPr>
        <dsp:cNvPr id="0" name=""/>
        <dsp:cNvSpPr/>
      </dsp:nvSpPr>
      <dsp:spPr>
        <a:xfrm>
          <a:off x="1600246" y="1643773"/>
          <a:ext cx="440165" cy="514911"/>
        </a:xfrm>
        <a:prstGeom prs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endParaRPr>
        </a:p>
      </dsp:txBody>
      <dsp:txXfrm>
        <a:off x="1600246" y="1746755"/>
        <a:ext cx="308116" cy="308947"/>
      </dsp:txXfrm>
    </dsp:sp>
    <dsp:sp modelId="{2276E61F-F90E-F249-8452-43685691EAC3}">
      <dsp:nvSpPr>
        <dsp:cNvPr id="0" name=""/>
        <dsp:cNvSpPr/>
      </dsp:nvSpPr>
      <dsp:spPr>
        <a:xfrm>
          <a:off x="2223123" y="1114771"/>
          <a:ext cx="3168003" cy="1572914"/>
        </a:xfrm>
        <a:prstGeom prst="ellipse">
          <a:avLst/>
        </a:prstGeom>
        <a:solidFill>
          <a:schemeClr val="bg1"/>
        </a:solidFill>
        <a:ln w="38100">
          <a:solidFill>
            <a:srgbClr val="6CAE3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en-US" sz="1800" kern="1200" dirty="0" err="1" smtClean="0">
              <a:solidFill>
                <a:schemeClr val="tx1"/>
              </a:solidFill>
            </a:rPr>
            <a:t>Glycocholic</a:t>
          </a:r>
          <a:endParaRPr lang="en-US" altLang="en-US" sz="1800" kern="1200" dirty="0" smtClean="0">
            <a:solidFill>
              <a:schemeClr val="tx1"/>
            </a:solidFill>
          </a:endParaRPr>
        </a:p>
        <a:p>
          <a:pPr lvl="0" algn="ctr" defTabSz="800100">
            <a:lnSpc>
              <a:spcPct val="90000"/>
            </a:lnSpc>
            <a:spcBef>
              <a:spcPct val="0"/>
            </a:spcBef>
            <a:spcAft>
              <a:spcPct val="35000"/>
            </a:spcAft>
          </a:pPr>
          <a:r>
            <a:rPr lang="en-US" altLang="en-US" sz="1800" kern="1200" dirty="0" smtClean="0">
              <a:solidFill>
                <a:schemeClr val="tx1"/>
              </a:solidFill>
            </a:rPr>
            <a:t>OR</a:t>
          </a:r>
        </a:p>
        <a:p>
          <a:pPr lvl="0" algn="ctr" defTabSz="800100">
            <a:lnSpc>
              <a:spcPct val="90000"/>
            </a:lnSpc>
            <a:spcBef>
              <a:spcPct val="0"/>
            </a:spcBef>
            <a:spcAft>
              <a:spcPct val="35000"/>
            </a:spcAft>
          </a:pPr>
          <a:r>
            <a:rPr lang="en-US" altLang="en-US" sz="1800" kern="1200" dirty="0" err="1" smtClean="0">
              <a:solidFill>
                <a:schemeClr val="tx1"/>
              </a:solidFill>
            </a:rPr>
            <a:t>Taurocholic</a:t>
          </a:r>
          <a:endParaRPr lang="en-US" sz="1800" kern="1200" dirty="0">
            <a:solidFill>
              <a:schemeClr val="tx1"/>
            </a:solidFill>
          </a:endParaRPr>
        </a:p>
      </dsp:txBody>
      <dsp:txXfrm>
        <a:off x="2687066" y="1345119"/>
        <a:ext cx="2240117" cy="1112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3D564-CCA1-5947-BFA9-AB70E8FB2FA5}">
      <dsp:nvSpPr>
        <dsp:cNvPr id="0" name=""/>
        <dsp:cNvSpPr/>
      </dsp:nvSpPr>
      <dsp:spPr>
        <a:xfrm>
          <a:off x="3946738" y="63632"/>
          <a:ext cx="1452300" cy="1388108"/>
        </a:xfrm>
        <a:prstGeom prst="ellipse">
          <a:avLst/>
        </a:prstGeom>
        <a:solidFill>
          <a:schemeClr val="bg1"/>
        </a:solidFill>
        <a:ln w="38100">
          <a:solidFill>
            <a:srgbClr val="396CC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altLang="en-US" sz="1800" kern="1200" dirty="0" err="1" smtClean="0">
              <a:solidFill>
                <a:schemeClr val="tx1"/>
              </a:solidFill>
            </a:rPr>
            <a:t>Chenodeo-xycholic</a:t>
          </a:r>
          <a:r>
            <a:rPr lang="en-US" altLang="en-US" sz="1800" kern="1200" dirty="0" smtClean="0">
              <a:solidFill>
                <a:schemeClr val="tx1"/>
              </a:solidFill>
            </a:rPr>
            <a:t> acid</a:t>
          </a:r>
          <a:endParaRPr lang="en-US" sz="1800" kern="1200" dirty="0">
            <a:solidFill>
              <a:schemeClr val="tx1"/>
            </a:solidFill>
          </a:endParaRPr>
        </a:p>
      </dsp:txBody>
      <dsp:txXfrm>
        <a:off x="4159422" y="266916"/>
        <a:ext cx="1026932" cy="981540"/>
      </dsp:txXfrm>
    </dsp:sp>
    <dsp:sp modelId="{3B74949F-4EA4-7343-9876-1AE00DCC1771}">
      <dsp:nvSpPr>
        <dsp:cNvPr id="0" name=""/>
        <dsp:cNvSpPr/>
      </dsp:nvSpPr>
      <dsp:spPr>
        <a:xfrm>
          <a:off x="4331882" y="1547222"/>
          <a:ext cx="682013" cy="682013"/>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a:off x="4422283" y="1808024"/>
        <a:ext cx="501211" cy="160409"/>
      </dsp:txXfrm>
    </dsp:sp>
    <dsp:sp modelId="{0A4E95E6-BDBC-0A4F-AD27-789D12C3581A}">
      <dsp:nvSpPr>
        <dsp:cNvPr id="0" name=""/>
        <dsp:cNvSpPr/>
      </dsp:nvSpPr>
      <dsp:spPr>
        <a:xfrm>
          <a:off x="3965835" y="2324718"/>
          <a:ext cx="1414107" cy="1414107"/>
        </a:xfrm>
        <a:prstGeom prst="ellipse">
          <a:avLst/>
        </a:prstGeom>
        <a:solidFill>
          <a:schemeClr val="bg1"/>
        </a:solidFill>
        <a:ln w="38100">
          <a:solidFill>
            <a:srgbClr val="3DC19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en-US" sz="2200" kern="1200" dirty="0" smtClean="0">
              <a:solidFill>
                <a:schemeClr val="tx1"/>
              </a:solidFill>
              <a:ea typeface="ＭＳ Ｐゴシック" charset="-128"/>
            </a:rPr>
            <a:t>glycine or taurine</a:t>
          </a:r>
          <a:endParaRPr lang="en-US" sz="2200" kern="1200" dirty="0">
            <a:solidFill>
              <a:schemeClr val="tx1"/>
            </a:solidFill>
          </a:endParaRPr>
        </a:p>
      </dsp:txBody>
      <dsp:txXfrm>
        <a:off x="4172926" y="2531809"/>
        <a:ext cx="999925" cy="999925"/>
      </dsp:txXfrm>
    </dsp:sp>
    <dsp:sp modelId="{54C2319B-83C2-8842-9BC8-32DA16CBD1C2}">
      <dsp:nvSpPr>
        <dsp:cNvPr id="0" name=""/>
        <dsp:cNvSpPr/>
      </dsp:nvSpPr>
      <dsp:spPr>
        <a:xfrm rot="10800000">
          <a:off x="3396424" y="1682514"/>
          <a:ext cx="373931" cy="437429"/>
        </a:xfrm>
        <a:prstGeom prs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endParaRPr>
        </a:p>
      </dsp:txBody>
      <dsp:txXfrm rot="10800000">
        <a:off x="3508603" y="1770000"/>
        <a:ext cx="261752" cy="262457"/>
      </dsp:txXfrm>
    </dsp:sp>
    <dsp:sp modelId="{2276E61F-F90E-F249-8452-43685691EAC3}">
      <dsp:nvSpPr>
        <dsp:cNvPr id="0" name=""/>
        <dsp:cNvSpPr/>
      </dsp:nvSpPr>
      <dsp:spPr>
        <a:xfrm>
          <a:off x="539" y="1137044"/>
          <a:ext cx="3240668" cy="1528368"/>
        </a:xfrm>
        <a:prstGeom prst="ellipse">
          <a:avLst/>
        </a:prstGeom>
        <a:solidFill>
          <a:schemeClr val="bg1"/>
        </a:solidFill>
        <a:ln w="38100">
          <a:solidFill>
            <a:srgbClr val="6CAE3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en-US" sz="1800" kern="1200" dirty="0" err="1" smtClean="0">
              <a:solidFill>
                <a:schemeClr val="tx1"/>
              </a:solidFill>
            </a:rPr>
            <a:t>Glycochenodeoxycholic</a:t>
          </a:r>
          <a:endParaRPr lang="en-US" altLang="en-US" sz="1800" kern="1200" dirty="0" smtClean="0">
            <a:solidFill>
              <a:schemeClr val="tx1"/>
            </a:solidFill>
          </a:endParaRPr>
        </a:p>
        <a:p>
          <a:pPr lvl="0" algn="ctr" defTabSz="800100">
            <a:lnSpc>
              <a:spcPct val="90000"/>
            </a:lnSpc>
            <a:spcBef>
              <a:spcPct val="0"/>
            </a:spcBef>
            <a:spcAft>
              <a:spcPct val="35000"/>
            </a:spcAft>
          </a:pPr>
          <a:r>
            <a:rPr lang="en-US" altLang="en-US" sz="1800" kern="1200" dirty="0" smtClean="0">
              <a:solidFill>
                <a:schemeClr val="tx1"/>
              </a:solidFill>
            </a:rPr>
            <a:t>OR</a:t>
          </a:r>
        </a:p>
        <a:p>
          <a:pPr lvl="0" algn="ctr" defTabSz="800100" rtl="0">
            <a:lnSpc>
              <a:spcPct val="90000"/>
            </a:lnSpc>
            <a:spcBef>
              <a:spcPct val="0"/>
            </a:spcBef>
            <a:spcAft>
              <a:spcPct val="35000"/>
            </a:spcAft>
          </a:pPr>
          <a:r>
            <a:rPr lang="en-US" altLang="en-US" sz="1800" kern="1200" dirty="0" err="1" smtClean="0">
              <a:solidFill>
                <a:schemeClr val="tx1"/>
              </a:solidFill>
            </a:rPr>
            <a:t>Taurochenodeoxycholic</a:t>
          </a:r>
          <a:endParaRPr lang="en-US" sz="1800" kern="1200" dirty="0">
            <a:solidFill>
              <a:schemeClr val="tx1"/>
            </a:solidFill>
          </a:endParaRPr>
        </a:p>
      </dsp:txBody>
      <dsp:txXfrm>
        <a:off x="475124" y="1360868"/>
        <a:ext cx="2291498" cy="1080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8A3B3-5791-6045-A2C8-767D3C18D3CE}">
      <dsp:nvSpPr>
        <dsp:cNvPr id="0" name=""/>
        <dsp:cNvSpPr/>
      </dsp:nvSpPr>
      <dsp:spPr>
        <a:xfrm rot="5400000">
          <a:off x="-257951" y="262702"/>
          <a:ext cx="1719674" cy="1203772"/>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en-US" sz="1800" b="1" kern="1200" dirty="0" smtClean="0"/>
            <a:t>Stimulus:</a:t>
          </a:r>
          <a:endParaRPr lang="en-US" sz="1800" kern="1200" dirty="0"/>
        </a:p>
      </dsp:txBody>
      <dsp:txXfrm rot="-5400000">
        <a:off x="0" y="606637"/>
        <a:ext cx="1203772" cy="515902"/>
      </dsp:txXfrm>
    </dsp:sp>
    <dsp:sp modelId="{0AA02028-3600-0948-AA3A-B1FA2F887AEF}">
      <dsp:nvSpPr>
        <dsp:cNvPr id="0" name=""/>
        <dsp:cNvSpPr/>
      </dsp:nvSpPr>
      <dsp:spPr>
        <a:xfrm rot="5400000">
          <a:off x="3590678" y="-2382155"/>
          <a:ext cx="1117788" cy="5891601"/>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altLang="en-US" sz="2100" b="0" kern="1200" dirty="0" smtClean="0"/>
            <a:t>Undigested lipids and partially digested proteins in duodenum</a:t>
          </a:r>
          <a:endParaRPr lang="en-US" sz="2100" b="0" kern="1200" dirty="0"/>
        </a:p>
      </dsp:txBody>
      <dsp:txXfrm rot="-5400000">
        <a:off x="1203772" y="59317"/>
        <a:ext cx="5837035" cy="1008656"/>
      </dsp:txXfrm>
    </dsp:sp>
    <dsp:sp modelId="{6AAA3415-98B9-EB4D-B73F-D4CF7797C578}">
      <dsp:nvSpPr>
        <dsp:cNvPr id="0" name=""/>
        <dsp:cNvSpPr/>
      </dsp:nvSpPr>
      <dsp:spPr>
        <a:xfrm rot="5400000">
          <a:off x="-257951" y="1789793"/>
          <a:ext cx="1719674" cy="1203772"/>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0" kern="1200" dirty="0" smtClean="0"/>
        </a:p>
        <a:p>
          <a:pPr lvl="0" algn="ctr" defTabSz="800100">
            <a:lnSpc>
              <a:spcPct val="90000"/>
            </a:lnSpc>
            <a:spcBef>
              <a:spcPct val="0"/>
            </a:spcBef>
            <a:spcAft>
              <a:spcPct val="35000"/>
            </a:spcAft>
          </a:pPr>
          <a:r>
            <a:rPr lang="en-US" sz="1800" b="0" kern="1200" dirty="0" smtClean="0"/>
            <a:t>Hormone from gut cells: </a:t>
          </a:r>
          <a:endParaRPr lang="en-US" sz="1800" b="0" kern="1200" dirty="0"/>
        </a:p>
      </dsp:txBody>
      <dsp:txXfrm rot="-5400000">
        <a:off x="0" y="2133728"/>
        <a:ext cx="1203772" cy="515902"/>
      </dsp:txXfrm>
    </dsp:sp>
    <dsp:sp modelId="{1D05508B-99A2-5140-95C7-0BCC25C6DBBE}">
      <dsp:nvSpPr>
        <dsp:cNvPr id="0" name=""/>
        <dsp:cNvSpPr/>
      </dsp:nvSpPr>
      <dsp:spPr>
        <a:xfrm rot="5400000">
          <a:off x="3590384" y="-808212"/>
          <a:ext cx="1118376" cy="5891601"/>
        </a:xfrm>
        <a:prstGeom prst="round2Same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smtClean="0"/>
            <a:t>Cholecystokinin (CCK)</a:t>
          </a:r>
          <a:endParaRPr lang="en-US" sz="2100" b="0" kern="1200" dirty="0"/>
        </a:p>
      </dsp:txBody>
      <dsp:txXfrm rot="-5400000">
        <a:off x="1203772" y="1632995"/>
        <a:ext cx="5837006" cy="1009186"/>
      </dsp:txXfrm>
    </dsp:sp>
    <dsp:sp modelId="{FAAAA645-3ACC-764A-9E1E-D11C559D37A5}">
      <dsp:nvSpPr>
        <dsp:cNvPr id="0" name=""/>
        <dsp:cNvSpPr/>
      </dsp:nvSpPr>
      <dsp:spPr>
        <a:xfrm rot="5400000">
          <a:off x="-257951" y="3316885"/>
          <a:ext cx="1719674" cy="1203772"/>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Responses</a:t>
          </a:r>
          <a:r>
            <a:rPr lang="en-US" sz="1600" b="0" kern="1200" dirty="0" smtClean="0"/>
            <a:t>:</a:t>
          </a:r>
          <a:endParaRPr lang="en-US" sz="1600" b="0" kern="1200" dirty="0"/>
        </a:p>
      </dsp:txBody>
      <dsp:txXfrm rot="-5400000">
        <a:off x="0" y="3660820"/>
        <a:ext cx="1203772" cy="515902"/>
      </dsp:txXfrm>
    </dsp:sp>
    <dsp:sp modelId="{0ADBB5B7-8B84-FD46-9A59-B6E658867C3D}">
      <dsp:nvSpPr>
        <dsp:cNvPr id="0" name=""/>
        <dsp:cNvSpPr/>
      </dsp:nvSpPr>
      <dsp:spPr>
        <a:xfrm rot="5400000">
          <a:off x="3590678" y="672027"/>
          <a:ext cx="1117788" cy="5891601"/>
        </a:xfrm>
        <a:prstGeom prst="round2Same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b="0" kern="1200" dirty="0" smtClean="0"/>
            <a:t>Secretion of pancreatic enzymes</a:t>
          </a:r>
          <a:endParaRPr lang="en-US" sz="2100" b="0" kern="1200" dirty="0"/>
        </a:p>
        <a:p>
          <a:pPr marL="228600" lvl="1" indent="-228600" algn="l" defTabSz="933450" rtl="0">
            <a:lnSpc>
              <a:spcPct val="90000"/>
            </a:lnSpc>
            <a:spcBef>
              <a:spcPct val="0"/>
            </a:spcBef>
            <a:spcAft>
              <a:spcPct val="15000"/>
            </a:spcAft>
            <a:buChar char="•"/>
          </a:pPr>
          <a:r>
            <a:rPr lang="en-US" sz="2100" b="0" kern="1200" dirty="0" smtClean="0"/>
            <a:t>Bile secretion</a:t>
          </a:r>
          <a:endParaRPr lang="en-US" sz="2100" b="0" kern="1200" dirty="0"/>
        </a:p>
        <a:p>
          <a:pPr marL="228600" lvl="1" indent="-228600" algn="l" defTabSz="933450" rtl="0">
            <a:lnSpc>
              <a:spcPct val="90000"/>
            </a:lnSpc>
            <a:spcBef>
              <a:spcPct val="0"/>
            </a:spcBef>
            <a:spcAft>
              <a:spcPct val="15000"/>
            </a:spcAft>
            <a:buChar char="•"/>
          </a:pPr>
          <a:r>
            <a:rPr lang="en-US" sz="2100" b="0" kern="1200" dirty="0" smtClean="0"/>
            <a:t>Slow release of gastric contents</a:t>
          </a:r>
          <a:endParaRPr lang="en-US" sz="2100" b="0" kern="1200" dirty="0"/>
        </a:p>
      </dsp:txBody>
      <dsp:txXfrm rot="-5400000">
        <a:off x="1203772" y="3113499"/>
        <a:ext cx="5837035" cy="100865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F158F-EA2B-8A49-A150-EDC7B3518ECD}" type="datetimeFigureOut">
              <a:rPr lang="en-US" smtClean="0"/>
              <a:t>12/26/17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6059A-02F3-3C4C-8106-45DC0F58C98B}" type="slidenum">
              <a:rPr lang="en-US" smtClean="0"/>
              <a:t>‹#›</a:t>
            </a:fld>
            <a:endParaRPr lang="en-US"/>
          </a:p>
        </p:txBody>
      </p:sp>
    </p:spTree>
    <p:extLst>
      <p:ext uri="{BB962C8B-B14F-4D97-AF65-F5344CB8AC3E}">
        <p14:creationId xmlns:p14="http://schemas.microsoft.com/office/powerpoint/2010/main" val="166558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12/26/17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smtClean="0">
                <a:solidFill>
                  <a:srgbClr val="878688"/>
                </a:solidFill>
                <a:latin typeface="Gill Sans MT" charset="0"/>
                <a:ea typeface="Gill Sans MT" charset="0"/>
                <a:cs typeface="Gill Sans MT" charset="0"/>
              </a:rPr>
              <a:t>M E D I C I N E</a:t>
            </a:r>
            <a:endParaRPr lang="en-GB" b="1" dirty="0">
              <a:solidFill>
                <a:srgbClr val="878688"/>
              </a:solidFill>
              <a:latin typeface="Gill Sans MT" charset="0"/>
              <a:ea typeface="Gill Sans MT" charset="0"/>
              <a:cs typeface="Gill Sans MT" charset="0"/>
            </a:endParaRP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smtClean="0">
                <a:solidFill>
                  <a:srgbClr val="878688"/>
                </a:solidFill>
              </a:rPr>
              <a:t>KING SAUD UNIVERSITY</a:t>
            </a:r>
            <a:endParaRPr lang="en-GB" sz="1000" dirty="0">
              <a:solidFill>
                <a:srgbClr val="878688"/>
              </a:solidFill>
            </a:endParaRP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463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50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SiCl</a:t>
                                </a:r>
                                <a:r>
                                  <a:rPr lang="en-US" sz="1200" baseline="-25000" dirty="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CCl</a:t>
                                </a:r>
                                <a:r>
                                  <a:rPr lang="en-US" sz="1200" baseline="-2500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MgCl</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KMnO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KClO</a:t>
                                </a:r>
                                <a:r>
                                  <a:rPr lang="en-US" sz="1200" baseline="-25000" dirty="0" smtClean="0">
                                    <a:solidFill>
                                      <a:srgbClr val="599894"/>
                                    </a:solidFill>
                                    <a:latin typeface="Comic Sans MS" charset="0"/>
                                    <a:ea typeface="Comic Sans MS" charset="0"/>
                                    <a:cs typeface="Comic Sans MS" charset="0"/>
                                  </a:rPr>
                                  <a:t>3</a:t>
                                </a:r>
                                <a:endParaRPr lang="en-US" sz="1200" baseline="-25000" dirty="0">
                                  <a:solidFill>
                                    <a:srgbClr val="599894"/>
                                  </a:solidFill>
                                  <a:latin typeface="Comic Sans MS" charset="0"/>
                                  <a:ea typeface="Comic Sans MS" charset="0"/>
                                  <a:cs typeface="Comic Sans MS" charset="0"/>
                                </a:endParaRP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Cl</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7</a:t>
                                </a:r>
                                <a:endParaRPr lang="en-US" sz="1200" baseline="-25000" dirty="0">
                                  <a:solidFill>
                                    <a:srgbClr val="599894"/>
                                  </a:solidFill>
                                  <a:latin typeface="Comic Sans MS" charset="0"/>
                                  <a:ea typeface="Comic Sans MS" charset="0"/>
                                  <a:cs typeface="Comic Sans MS" charset="0"/>
                                </a:endParaRP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NH</a:t>
                        </a:r>
                        <a:r>
                          <a:rPr lang="en-US" sz="1200" baseline="-2500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CH</a:t>
                    </a:r>
                    <a:r>
                      <a:rPr lang="en-US" sz="11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PO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SO</a:t>
                </a:r>
                <a:r>
                  <a:rPr lang="en-US" sz="1200" baseline="-25000" dirty="0" smtClean="0">
                    <a:solidFill>
                      <a:srgbClr val="F8F0E7"/>
                    </a:solidFill>
                    <a:latin typeface="Comic Sans MS" charset="0"/>
                    <a:ea typeface="Comic Sans MS" charset="0"/>
                    <a:cs typeface="Comic Sans MS" charset="0"/>
                  </a:rPr>
                  <a:t>2</a:t>
                </a:r>
                <a:endParaRPr lang="en-US" sz="1200" baseline="-25000" dirty="0">
                  <a:solidFill>
                    <a:srgbClr val="F8F0E7"/>
                  </a:solidFill>
                  <a:latin typeface="Comic Sans MS" charset="0"/>
                  <a:ea typeface="Comic Sans MS" charset="0"/>
                  <a:cs typeface="Comic Sans MS" charset="0"/>
                </a:endParaRP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smtClean="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smtClean="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smtClean="0">
                <a:solidFill>
                  <a:srgbClr val="233F4D"/>
                </a:solidFill>
                <a:latin typeface="Copperplate Gothic Bold" charset="0"/>
                <a:ea typeface="Copperplate Gothic Bold" charset="0"/>
                <a:cs typeface="Copperplate Gothic Bold" charset="0"/>
              </a:rPr>
              <a:t>O B J E C T I V E S</a:t>
            </a:r>
            <a:r>
              <a:rPr lang="en-US" sz="6000" dirty="0" smtClean="0">
                <a:solidFill>
                  <a:srgbClr val="233F4D"/>
                </a:solidFill>
                <a:latin typeface="Copperplate Gothic Bold" charset="0"/>
                <a:ea typeface="Copperplate Gothic Bold" charset="0"/>
                <a:cs typeface="Copperplate Gothic Bold" charset="0"/>
              </a:rPr>
              <a:t> </a:t>
            </a:r>
            <a:endParaRPr lang="en-US" sz="6000" dirty="0">
              <a:solidFill>
                <a:srgbClr val="233F4D"/>
              </a:solidFill>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smtClean="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smtClean="0">
                <a:solidFill>
                  <a:srgbClr val="72A5A4"/>
                </a:solidFill>
                <a:latin typeface="Century Gothic" charset="0"/>
                <a:ea typeface="Century Gothic" charset="0"/>
                <a:cs typeface="Century Gothic" charset="0"/>
              </a:rPr>
              <a:t>T E A M</a:t>
            </a:r>
            <a:endParaRPr lang="en-US" sz="2800" dirty="0">
              <a:solidFill>
                <a:srgbClr val="72A5A4"/>
              </a:solidFill>
              <a:latin typeface="Century Gothic" charset="0"/>
              <a:ea typeface="Century Gothic" charset="0"/>
              <a:cs typeface="Century Gothic" charset="0"/>
            </a:endParaRP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smtClean="0">
                <a:solidFill>
                  <a:srgbClr val="67B08A"/>
                </a:solidFill>
                <a:latin typeface="Century Gothic" charset="0"/>
                <a:ea typeface="Century Gothic" charset="0"/>
                <a:cs typeface="Century Gothic" charset="0"/>
              </a:rPr>
              <a:t>M E M B E R S </a:t>
            </a:r>
            <a:endParaRPr lang="en-US" sz="2800" dirty="0">
              <a:solidFill>
                <a:srgbClr val="67B08A"/>
              </a:solidFill>
              <a:latin typeface="Century Gothic" charset="0"/>
              <a:ea typeface="Century Gothic" charset="0"/>
              <a:cs typeface="Century Gothic" charset="0"/>
            </a:endParaRP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smtClean="0">
                  <a:solidFill>
                    <a:srgbClr val="F6F2E7"/>
                  </a:solidFill>
                </a:rPr>
                <a:t>TEAM LEADERS</a:t>
              </a:r>
              <a:endParaRPr lang="en-US" sz="3600" dirty="0">
                <a:solidFill>
                  <a:srgbClr val="F6F2E7"/>
                </a:solidFill>
              </a:endParaRP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smtClean="0">
                  <a:solidFill>
                    <a:srgbClr val="F6F2E7"/>
                  </a:solidFill>
                </a:rPr>
                <a:t>Mohammad Almutlaq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6F2E7"/>
                  </a:solidFill>
                </a:rPr>
                <a:t>Rania Alessa</a:t>
              </a: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a:t>
              </a:r>
              <a:r>
                <a:rPr sz="2800" spc="20" dirty="0" smtClean="0">
                  <a:solidFill>
                    <a:srgbClr val="4C8180"/>
                  </a:solidFill>
                  <a:latin typeface="Century Gothic"/>
                  <a:cs typeface="Century Gothic"/>
                </a:rPr>
                <a:t>US</a:t>
              </a:r>
              <a:r>
                <a:rPr sz="2800" spc="-40" dirty="0" smtClean="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@436Biochemteam</a:t>
            </a:r>
            <a:endParaRPr lang="en-US" dirty="0">
              <a:solidFill>
                <a:srgbClr val="233E4E"/>
              </a:solidFill>
            </a:endParaRP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Biochemistryteam436@gmail.com</a:t>
            </a:r>
            <a:endParaRPr lang="en-US" dirty="0">
              <a:solidFill>
                <a:srgbClr val="233E4E"/>
              </a:solidFill>
            </a:endParaRP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a:t>
            </a:r>
            <a:r>
              <a:rPr lang="en-US" sz="1200" b="1" dirty="0" smtClean="0">
                <a:solidFill>
                  <a:srgbClr val="4C8180"/>
                </a:solidFill>
              </a:rPr>
              <a:t>Reviews Biochemistry 6</a:t>
            </a:r>
            <a:r>
              <a:rPr lang="en-US" sz="1200" b="1" baseline="30000" dirty="0" smtClean="0">
                <a:solidFill>
                  <a:srgbClr val="4C8180"/>
                </a:solidFill>
              </a:rPr>
              <a:t>th</a:t>
            </a:r>
            <a:r>
              <a:rPr lang="en-US" sz="1200" b="1" dirty="0" smtClean="0">
                <a:solidFill>
                  <a:srgbClr val="4C8180"/>
                </a:solidFill>
              </a:rPr>
              <a:t> E</a:t>
            </a:r>
            <a:endParaRPr lang="en-US" sz="1200" b="1" dirty="0">
              <a:solidFill>
                <a:srgbClr val="4C8180"/>
              </a:solidFill>
            </a:endParaRP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smtClean="0">
                <a:solidFill>
                  <a:srgbClr val="4C8180"/>
                </a:solidFill>
                <a:latin typeface="Century Gothic" charset="0"/>
                <a:ea typeface="Century Gothic" charset="0"/>
                <a:cs typeface="Century Gothic" charset="0"/>
              </a:rPr>
              <a:t>THANK YOU </a:t>
            </a:r>
          </a:p>
          <a:p>
            <a:pPr algn="ctr"/>
            <a:r>
              <a:rPr lang="en-US" sz="2800" b="1" dirty="0" smtClean="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12/26/17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kWSpTC__eGbqs335VFIwLPjzlrudmD_oMNfye0k1-zM/edit?usp=sharing" TargetMode="Externa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emf"/><Relationship Id="rId3"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image" Target="../media/image46.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4" name="TextBox 8">
            <a:hlinkClick r:id="rId2"/>
          </p:cNvPr>
          <p:cNvSpPr txBox="1"/>
          <p:nvPr/>
        </p:nvSpPr>
        <p:spPr>
          <a:xfrm>
            <a:off x="10788481" y="5906344"/>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rot="20707423">
            <a:off x="10772074" y="4613783"/>
            <a:ext cx="1459345" cy="1248895"/>
          </a:xfrm>
          <a:prstGeom prst="rect">
            <a:avLst/>
          </a:prstGeom>
        </p:spPr>
      </p:pic>
      <p:sp>
        <p:nvSpPr>
          <p:cNvPr id="6" name="TextBox 5"/>
          <p:cNvSpPr txBox="1"/>
          <p:nvPr/>
        </p:nvSpPr>
        <p:spPr>
          <a:xfrm>
            <a:off x="6354802" y="4983014"/>
            <a:ext cx="2742703" cy="1200329"/>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rgbClr val="00ADA8"/>
                </a:solidFill>
                <a:latin typeface="Century Gothic" panose="020B0502020202020204" pitchFamily="34" charset="0"/>
              </a:rPr>
              <a:t>Don’t wait for the perfect moment, take the moment and make it perfect!</a:t>
            </a:r>
          </a:p>
        </p:txBody>
      </p:sp>
      <p:sp>
        <p:nvSpPr>
          <p:cNvPr id="7" name="object 11"/>
          <p:cNvSpPr txBox="1"/>
          <p:nvPr/>
        </p:nvSpPr>
        <p:spPr>
          <a:xfrm>
            <a:off x="240482" y="5581290"/>
            <a:ext cx="6826894" cy="1661993"/>
          </a:xfrm>
          <a:prstGeom prst="rect">
            <a:avLst/>
          </a:prstGeom>
        </p:spPr>
        <p:txBody>
          <a:bodyPr vert="horz" wrap="square" lIns="0" tIns="0" rIns="0" bIns="0" rtlCol="0">
            <a:spAutoFit/>
          </a:bodyPr>
          <a:lstStyle/>
          <a:p>
            <a:pPr marL="348615"/>
            <a:r>
              <a:rPr lang="en-US" sz="3600" i="1" dirty="0">
                <a:solidFill>
                  <a:srgbClr val="599894"/>
                </a:solidFill>
                <a:latin typeface="Century Gothic"/>
                <a:cs typeface="Century Gothic"/>
              </a:rPr>
              <a:t>Biochemical Aspects </a:t>
            </a:r>
            <a:br>
              <a:rPr lang="en-US" sz="3600" i="1" dirty="0">
                <a:solidFill>
                  <a:srgbClr val="599894"/>
                </a:solidFill>
                <a:latin typeface="Century Gothic"/>
                <a:cs typeface="Century Gothic"/>
              </a:rPr>
            </a:br>
            <a:r>
              <a:rPr lang="en-US" sz="3600" i="1" dirty="0">
                <a:solidFill>
                  <a:srgbClr val="599894"/>
                </a:solidFill>
                <a:latin typeface="Century Gothic"/>
                <a:cs typeface="Century Gothic"/>
              </a:rPr>
              <a:t>of Bile Acids and Salts </a:t>
            </a:r>
            <a:endParaRPr lang="en-US" sz="3600" dirty="0">
              <a:solidFill>
                <a:srgbClr val="599894"/>
              </a:solidFill>
              <a:latin typeface="Century Gothic"/>
              <a:cs typeface="Century Gothic"/>
            </a:endParaRPr>
          </a:p>
          <a:p>
            <a:pPr marL="348615">
              <a:lnSpc>
                <a:spcPct val="100000"/>
              </a:lnSpc>
            </a:pPr>
            <a:endParaRPr sz="3600" dirty="0">
              <a:solidFill>
                <a:srgbClr val="599894"/>
              </a:solidFill>
              <a:latin typeface="Century Gothic"/>
              <a:cs typeface="Century Gothic"/>
            </a:endParaRP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805643" cy="707886"/>
          </a:xfrm>
          <a:prstGeom prst="rect">
            <a:avLst/>
          </a:prstGeom>
        </p:spPr>
        <p:txBody>
          <a:bodyPr wrap="square">
            <a:spAutoFit/>
          </a:bodyPr>
          <a:lstStyle/>
          <a:p>
            <a:r>
              <a:rPr lang="en-US" altLang="x-none" sz="4000" dirty="0">
                <a:solidFill>
                  <a:srgbClr val="4C8180"/>
                </a:solidFill>
                <a:latin typeface="+mj-lt"/>
                <a:ea typeface="Century Gothic" charset="0"/>
                <a:cs typeface="Century Gothic" charset="0"/>
              </a:rPr>
              <a:t>Hormonal Control of Bile Secretion: </a:t>
            </a:r>
            <a:r>
              <a:rPr lang="en-US" sz="4000" dirty="0">
                <a:solidFill>
                  <a:srgbClr val="4C8180"/>
                </a:solidFill>
                <a:latin typeface="+mj-lt"/>
                <a:ea typeface="Century Gothic" charset="0"/>
                <a:cs typeface="Century Gothic" charset="0"/>
              </a:rPr>
              <a:t>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706" y="885957"/>
            <a:ext cx="2975957" cy="582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46224" y="2879040"/>
            <a:ext cx="365760" cy="369332"/>
          </a:xfrm>
          <a:prstGeom prst="rect">
            <a:avLst/>
          </a:prstGeom>
          <a:noFill/>
          <a:ln w="38100">
            <a:solidFill>
              <a:srgbClr val="00B0F0"/>
            </a:solidFill>
          </a:ln>
        </p:spPr>
        <p:txBody>
          <a:bodyPr wrap="square" rtlCol="0">
            <a:spAutoFit/>
          </a:bodyPr>
          <a:lstStyle/>
          <a:p>
            <a:endParaRPr lang="en-US"/>
          </a:p>
        </p:txBody>
      </p:sp>
      <p:sp>
        <p:nvSpPr>
          <p:cNvPr id="7" name="TextBox 6"/>
          <p:cNvSpPr txBox="1"/>
          <p:nvPr/>
        </p:nvSpPr>
        <p:spPr>
          <a:xfrm>
            <a:off x="8329351" y="3935369"/>
            <a:ext cx="365760" cy="369332"/>
          </a:xfrm>
          <a:prstGeom prst="rect">
            <a:avLst/>
          </a:prstGeom>
          <a:noFill/>
          <a:ln w="38100">
            <a:solidFill>
              <a:srgbClr val="00B0F0"/>
            </a:solidFill>
          </a:ln>
        </p:spPr>
        <p:txBody>
          <a:bodyPr wrap="square" rtlCol="0">
            <a:spAutoFit/>
          </a:bodyPr>
          <a:lstStyle/>
          <a:p>
            <a:endParaRPr lang="en-US"/>
          </a:p>
        </p:txBody>
      </p:sp>
      <p:sp>
        <p:nvSpPr>
          <p:cNvPr id="8" name="TextBox 7"/>
          <p:cNvSpPr txBox="1"/>
          <p:nvPr/>
        </p:nvSpPr>
        <p:spPr>
          <a:xfrm>
            <a:off x="1236905" y="1327469"/>
            <a:ext cx="4003965" cy="1477328"/>
          </a:xfrm>
          <a:prstGeom prst="rect">
            <a:avLst/>
          </a:prstGeom>
          <a:noFill/>
          <a:ln w="38100">
            <a:solidFill>
              <a:srgbClr val="00B0F0"/>
            </a:solidFill>
          </a:ln>
        </p:spPr>
        <p:txBody>
          <a:bodyPr wrap="square" rtlCol="0">
            <a:spAutoFit/>
          </a:bodyPr>
          <a:lstStyle/>
          <a:p>
            <a:pPr algn="ctr"/>
            <a:r>
              <a:rPr lang="en-US" dirty="0" smtClean="0">
                <a:solidFill>
                  <a:schemeClr val="bg1">
                    <a:lumMod val="50000"/>
                  </a:schemeClr>
                </a:solidFill>
              </a:rPr>
              <a:t>As shown in the picture dietary lipids and proteins </a:t>
            </a:r>
            <a:r>
              <a:rPr lang="en-US" u="sng" dirty="0" smtClean="0">
                <a:solidFill>
                  <a:schemeClr val="bg1">
                    <a:lumMod val="50000"/>
                  </a:schemeClr>
                </a:solidFill>
              </a:rPr>
              <a:t>stimulates</a:t>
            </a:r>
            <a:r>
              <a:rPr lang="en-US" dirty="0" smtClean="0">
                <a:solidFill>
                  <a:schemeClr val="bg1">
                    <a:lumMod val="50000"/>
                  </a:schemeClr>
                </a:solidFill>
              </a:rPr>
              <a:t> Gut endocrine cells .. (In this case I cells for CCK secretion and S cells for secretin secretion )</a:t>
            </a:r>
            <a:endParaRPr lang="en-US" dirty="0">
              <a:solidFill>
                <a:schemeClr val="bg1">
                  <a:lumMod val="50000"/>
                </a:schemeClr>
              </a:solidFill>
            </a:endParaRPr>
          </a:p>
        </p:txBody>
      </p:sp>
      <p:sp>
        <p:nvSpPr>
          <p:cNvPr id="4" name="TextBox 3"/>
          <p:cNvSpPr txBox="1"/>
          <p:nvPr/>
        </p:nvSpPr>
        <p:spPr>
          <a:xfrm>
            <a:off x="8495606" y="2066133"/>
            <a:ext cx="332510" cy="369332"/>
          </a:xfrm>
          <a:prstGeom prst="rect">
            <a:avLst/>
          </a:prstGeom>
          <a:noFill/>
          <a:ln w="38100">
            <a:solidFill>
              <a:srgbClr val="7030A0"/>
            </a:solidFill>
          </a:ln>
        </p:spPr>
        <p:txBody>
          <a:bodyPr wrap="square" rtlCol="0">
            <a:spAutoFit/>
          </a:bodyPr>
          <a:lstStyle/>
          <a:p>
            <a:endParaRPr lang="en-US"/>
          </a:p>
        </p:txBody>
      </p:sp>
      <p:sp>
        <p:nvSpPr>
          <p:cNvPr id="10" name="TextBox 9"/>
          <p:cNvSpPr txBox="1"/>
          <p:nvPr/>
        </p:nvSpPr>
        <p:spPr>
          <a:xfrm>
            <a:off x="9113509" y="5360736"/>
            <a:ext cx="332510" cy="369332"/>
          </a:xfrm>
          <a:prstGeom prst="rect">
            <a:avLst/>
          </a:prstGeom>
          <a:noFill/>
          <a:ln w="38100">
            <a:solidFill>
              <a:srgbClr val="7030A0"/>
            </a:solidFill>
          </a:ln>
        </p:spPr>
        <p:txBody>
          <a:bodyPr wrap="square" rtlCol="0">
            <a:spAutoFit/>
          </a:bodyPr>
          <a:lstStyle/>
          <a:p>
            <a:endParaRPr lang="en-US"/>
          </a:p>
        </p:txBody>
      </p:sp>
      <p:sp>
        <p:nvSpPr>
          <p:cNvPr id="12" name="TextBox 11"/>
          <p:cNvSpPr txBox="1"/>
          <p:nvPr/>
        </p:nvSpPr>
        <p:spPr>
          <a:xfrm>
            <a:off x="1236905" y="2989463"/>
            <a:ext cx="4003966" cy="1477328"/>
          </a:xfrm>
          <a:prstGeom prst="rect">
            <a:avLst/>
          </a:prstGeom>
          <a:noFill/>
          <a:ln w="38100">
            <a:solidFill>
              <a:srgbClr val="7030A0"/>
            </a:solidFill>
          </a:ln>
        </p:spPr>
        <p:txBody>
          <a:bodyPr wrap="square" rtlCol="0">
            <a:spAutoFit/>
          </a:bodyPr>
          <a:lstStyle/>
          <a:p>
            <a:pPr algn="ctr"/>
            <a:r>
              <a:rPr lang="en-US" dirty="0">
                <a:solidFill>
                  <a:schemeClr val="bg1">
                    <a:lumMod val="50000"/>
                  </a:schemeClr>
                </a:solidFill>
              </a:rPr>
              <a:t>Cholecystokinin (CCK) has two functions: 1. </a:t>
            </a:r>
            <a:r>
              <a:rPr lang="en-US" u="sng" dirty="0">
                <a:solidFill>
                  <a:schemeClr val="bg1">
                    <a:lumMod val="50000"/>
                  </a:schemeClr>
                </a:solidFill>
              </a:rPr>
              <a:t>Decreases</a:t>
            </a:r>
            <a:r>
              <a:rPr lang="en-US" dirty="0">
                <a:solidFill>
                  <a:schemeClr val="bg1">
                    <a:lumMod val="50000"/>
                  </a:schemeClr>
                </a:solidFill>
              </a:rPr>
              <a:t> Gastric motility </a:t>
            </a:r>
          </a:p>
          <a:p>
            <a:pPr algn="ctr"/>
            <a:r>
              <a:rPr lang="en-US" dirty="0">
                <a:solidFill>
                  <a:schemeClr val="bg1">
                    <a:lumMod val="50000"/>
                  </a:schemeClr>
                </a:solidFill>
              </a:rPr>
              <a:t>2. </a:t>
            </a:r>
            <a:r>
              <a:rPr lang="en-US" u="sng" dirty="0">
                <a:solidFill>
                  <a:schemeClr val="bg1">
                    <a:lumMod val="50000"/>
                  </a:schemeClr>
                </a:solidFill>
              </a:rPr>
              <a:t>Stimulates</a:t>
            </a:r>
            <a:r>
              <a:rPr lang="en-US" dirty="0">
                <a:solidFill>
                  <a:schemeClr val="bg1">
                    <a:lumMod val="50000"/>
                  </a:schemeClr>
                </a:solidFill>
              </a:rPr>
              <a:t> Pancreatic enzymes and bile </a:t>
            </a:r>
            <a:r>
              <a:rPr lang="en-US" dirty="0" smtClean="0">
                <a:solidFill>
                  <a:schemeClr val="bg1">
                    <a:lumMod val="50000"/>
                  </a:schemeClr>
                </a:solidFill>
              </a:rPr>
              <a:t>secretion and release </a:t>
            </a:r>
            <a:r>
              <a:rPr lang="en-US" dirty="0">
                <a:solidFill>
                  <a:schemeClr val="bg1">
                    <a:lumMod val="50000"/>
                  </a:schemeClr>
                </a:solidFill>
              </a:rPr>
              <a:t>into small intestine (relaxes sphincter of </a:t>
            </a:r>
            <a:r>
              <a:rPr lang="en-US" dirty="0" err="1">
                <a:solidFill>
                  <a:schemeClr val="bg1">
                    <a:lumMod val="50000"/>
                  </a:schemeClr>
                </a:solidFill>
              </a:rPr>
              <a:t>oddi</a:t>
            </a:r>
            <a:r>
              <a:rPr lang="en-US" dirty="0">
                <a:solidFill>
                  <a:schemeClr val="bg1">
                    <a:lumMod val="50000"/>
                  </a:schemeClr>
                </a:solidFill>
              </a:rPr>
              <a:t>)</a:t>
            </a:r>
          </a:p>
        </p:txBody>
      </p:sp>
      <p:sp>
        <p:nvSpPr>
          <p:cNvPr id="6" name="TextBox 5"/>
          <p:cNvSpPr txBox="1"/>
          <p:nvPr/>
        </p:nvSpPr>
        <p:spPr>
          <a:xfrm>
            <a:off x="8645235" y="4658644"/>
            <a:ext cx="315884" cy="369332"/>
          </a:xfrm>
          <a:prstGeom prst="rect">
            <a:avLst/>
          </a:prstGeom>
          <a:noFill/>
          <a:ln w="38100">
            <a:solidFill>
              <a:srgbClr val="FF0000"/>
            </a:solidFill>
          </a:ln>
        </p:spPr>
        <p:txBody>
          <a:bodyPr wrap="square" rtlCol="0">
            <a:spAutoFit/>
          </a:bodyPr>
          <a:lstStyle/>
          <a:p>
            <a:endParaRPr lang="en-US"/>
          </a:p>
        </p:txBody>
      </p:sp>
      <p:sp>
        <p:nvSpPr>
          <p:cNvPr id="14" name="TextBox 13"/>
          <p:cNvSpPr txBox="1"/>
          <p:nvPr/>
        </p:nvSpPr>
        <p:spPr>
          <a:xfrm>
            <a:off x="1236905" y="4651457"/>
            <a:ext cx="4003966" cy="1200329"/>
          </a:xfrm>
          <a:prstGeom prst="rect">
            <a:avLst/>
          </a:prstGeom>
          <a:noFill/>
          <a:ln w="38100">
            <a:solidFill>
              <a:srgbClr val="FF0000"/>
            </a:solidFill>
          </a:ln>
        </p:spPr>
        <p:txBody>
          <a:bodyPr wrap="square" rtlCol="0">
            <a:spAutoFit/>
          </a:bodyPr>
          <a:lstStyle/>
          <a:p>
            <a:pPr algn="ctr"/>
            <a:r>
              <a:rPr lang="en-US" dirty="0">
                <a:solidFill>
                  <a:schemeClr val="bg1">
                    <a:lumMod val="50000"/>
                  </a:schemeClr>
                </a:solidFill>
              </a:rPr>
              <a:t>Secretin </a:t>
            </a:r>
            <a:r>
              <a:rPr lang="en-US" u="sng" dirty="0">
                <a:solidFill>
                  <a:schemeClr val="bg1">
                    <a:lumMod val="50000"/>
                  </a:schemeClr>
                </a:solidFill>
              </a:rPr>
              <a:t>Stimulates</a:t>
            </a:r>
            <a:r>
              <a:rPr lang="en-US" dirty="0">
                <a:solidFill>
                  <a:schemeClr val="bg1">
                    <a:lumMod val="50000"/>
                  </a:schemeClr>
                </a:solidFill>
              </a:rPr>
              <a:t> the release of bicarbonate into duodenum to utilize the acidity of the </a:t>
            </a:r>
            <a:r>
              <a:rPr lang="en-US" dirty="0" err="1">
                <a:solidFill>
                  <a:schemeClr val="bg1">
                    <a:lumMod val="50000"/>
                  </a:schemeClr>
                </a:solidFill>
              </a:rPr>
              <a:t>chyme</a:t>
            </a:r>
            <a:r>
              <a:rPr lang="en-US" dirty="0">
                <a:solidFill>
                  <a:schemeClr val="bg1">
                    <a:lumMod val="50000"/>
                  </a:schemeClr>
                </a:solidFill>
              </a:rPr>
              <a:t> that is coming from the stomach</a:t>
            </a:r>
          </a:p>
        </p:txBody>
      </p:sp>
    </p:spTree>
    <p:extLst>
      <p:ext uri="{BB962C8B-B14F-4D97-AF65-F5344CB8AC3E}">
        <p14:creationId xmlns:p14="http://schemas.microsoft.com/office/powerpoint/2010/main" val="1679051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65538" y="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solidFill>
                  <a:srgbClr val="4C8180"/>
                </a:solidFill>
                <a:ea typeface="Century Gothic" charset="0"/>
                <a:cs typeface="Century Gothic" charset="0"/>
              </a:rPr>
              <a:t>Functions of Bile Salts:</a:t>
            </a:r>
          </a:p>
        </p:txBody>
      </p:sp>
      <p:sp>
        <p:nvSpPr>
          <p:cNvPr id="6" name="TextBox 5"/>
          <p:cNvSpPr txBox="1"/>
          <p:nvPr/>
        </p:nvSpPr>
        <p:spPr>
          <a:xfrm>
            <a:off x="373213" y="993369"/>
            <a:ext cx="11065100" cy="5078313"/>
          </a:xfrm>
          <a:prstGeom prst="rect">
            <a:avLst/>
          </a:prstGeom>
          <a:noFill/>
          <a:ln w="38100">
            <a:solidFill>
              <a:srgbClr val="00B0F0"/>
            </a:solidFill>
          </a:ln>
        </p:spPr>
        <p:txBody>
          <a:bodyPr wrap="square" rtlCol="0">
            <a:spAutoFit/>
          </a:bodyPr>
          <a:lstStyle/>
          <a:p>
            <a:pPr marL="342900" indent="-342900">
              <a:lnSpc>
                <a:spcPct val="150000"/>
              </a:lnSpc>
              <a:buFont typeface="Wingdings" charset="2"/>
              <a:buChar char="Ø"/>
            </a:pPr>
            <a:r>
              <a:rPr lang="en-US" dirty="0" smtClean="0"/>
              <a:t>Important for cholesterol excretion:</a:t>
            </a:r>
          </a:p>
          <a:p>
            <a:pPr marL="342900" indent="150813">
              <a:lnSpc>
                <a:spcPct val="150000"/>
              </a:lnSpc>
              <a:buFont typeface="+mj-lt"/>
              <a:buAutoNum type="arabicPeriod"/>
            </a:pPr>
            <a:r>
              <a:rPr lang="en-US" dirty="0" smtClean="0"/>
              <a:t> As metabolic products of cholesterol.</a:t>
            </a:r>
          </a:p>
          <a:p>
            <a:pPr marL="342900" indent="150813">
              <a:lnSpc>
                <a:spcPct val="150000"/>
              </a:lnSpc>
              <a:buFont typeface="+mj-lt"/>
              <a:buAutoNum type="arabicPeriod"/>
            </a:pPr>
            <a:r>
              <a:rPr lang="en-US" dirty="0" smtClean="0"/>
              <a:t> </a:t>
            </a:r>
            <a:r>
              <a:rPr lang="en-US" dirty="0" err="1" smtClean="0"/>
              <a:t>Solubilizer</a:t>
            </a:r>
            <a:r>
              <a:rPr lang="en-US" dirty="0" smtClean="0"/>
              <a:t> of cholesterol in bile.</a:t>
            </a:r>
          </a:p>
          <a:p>
            <a:pPr marL="342900" indent="-342900">
              <a:lnSpc>
                <a:spcPct val="150000"/>
              </a:lnSpc>
              <a:buFont typeface="Wingdings" charset="2"/>
              <a:buChar char="Ø"/>
            </a:pPr>
            <a:r>
              <a:rPr lang="en-US" dirty="0" smtClean="0"/>
              <a:t>Emulsifying factors for dietary lipids, a prerequisite  step for efficient lipid digestion</a:t>
            </a:r>
          </a:p>
          <a:p>
            <a:pPr indent="361950">
              <a:lnSpc>
                <a:spcPct val="150000"/>
              </a:lnSpc>
            </a:pPr>
            <a:r>
              <a:rPr lang="en-US" dirty="0">
                <a:solidFill>
                  <a:srgbClr val="008F00"/>
                </a:solidFill>
              </a:rPr>
              <a:t>What we require for Emulsification:</a:t>
            </a:r>
          </a:p>
          <a:p>
            <a:pPr indent="625475">
              <a:lnSpc>
                <a:spcPct val="150000"/>
              </a:lnSpc>
            </a:pPr>
            <a:r>
              <a:rPr lang="en-US" dirty="0">
                <a:solidFill>
                  <a:srgbClr val="008F00"/>
                </a:solidFill>
              </a:rPr>
              <a:t>1- Has to be amphipathic </a:t>
            </a:r>
          </a:p>
          <a:p>
            <a:pPr indent="625475">
              <a:lnSpc>
                <a:spcPct val="150000"/>
              </a:lnSpc>
            </a:pPr>
            <a:r>
              <a:rPr lang="en-US" dirty="0">
                <a:solidFill>
                  <a:srgbClr val="008F00"/>
                </a:solidFill>
              </a:rPr>
              <a:t>2- Need mechanical mixing which </a:t>
            </a:r>
            <a:r>
              <a:rPr lang="en-US" dirty="0" smtClean="0">
                <a:solidFill>
                  <a:srgbClr val="008F00"/>
                </a:solidFill>
              </a:rPr>
              <a:t>is done </a:t>
            </a:r>
            <a:r>
              <a:rPr lang="en-US" dirty="0">
                <a:solidFill>
                  <a:srgbClr val="008F00"/>
                </a:solidFill>
              </a:rPr>
              <a:t>by the </a:t>
            </a:r>
            <a:r>
              <a:rPr lang="en-US" dirty="0" smtClean="0">
                <a:solidFill>
                  <a:srgbClr val="008F00"/>
                </a:solidFill>
              </a:rPr>
              <a:t>peristaltic </a:t>
            </a:r>
            <a:r>
              <a:rPr lang="en-US" dirty="0">
                <a:solidFill>
                  <a:srgbClr val="008F00"/>
                </a:solidFill>
              </a:rPr>
              <a:t>movement </a:t>
            </a:r>
          </a:p>
          <a:p>
            <a:pPr indent="625475">
              <a:lnSpc>
                <a:spcPct val="150000"/>
              </a:lnSpc>
            </a:pPr>
            <a:r>
              <a:rPr lang="en-US" dirty="0">
                <a:solidFill>
                  <a:srgbClr val="008F00"/>
                </a:solidFill>
              </a:rPr>
              <a:t>3- Need the bile salt to keep these small granules </a:t>
            </a:r>
            <a:r>
              <a:rPr lang="en-US" dirty="0" smtClean="0">
                <a:solidFill>
                  <a:srgbClr val="008F00"/>
                </a:solidFill>
              </a:rPr>
              <a:t>(fat </a:t>
            </a:r>
            <a:r>
              <a:rPr lang="en-US" dirty="0">
                <a:solidFill>
                  <a:srgbClr val="008F00"/>
                </a:solidFill>
              </a:rPr>
              <a:t>globules</a:t>
            </a:r>
            <a:r>
              <a:rPr lang="en-US" dirty="0" smtClean="0">
                <a:solidFill>
                  <a:srgbClr val="008F00"/>
                </a:solidFill>
              </a:rPr>
              <a:t>)</a:t>
            </a:r>
            <a:r>
              <a:rPr lang="en-US" dirty="0" smtClean="0"/>
              <a:t> </a:t>
            </a:r>
          </a:p>
          <a:p>
            <a:pPr marL="342900" indent="-342900">
              <a:lnSpc>
                <a:spcPct val="150000"/>
              </a:lnSpc>
              <a:buFont typeface="Wingdings" charset="2"/>
              <a:buChar char="Ø"/>
            </a:pPr>
            <a:r>
              <a:rPr lang="en-US" dirty="0" smtClean="0"/>
              <a:t>Co-factor for pancreatic lipase and PLA2</a:t>
            </a:r>
          </a:p>
          <a:p>
            <a:pPr marL="342900" indent="-342900">
              <a:lnSpc>
                <a:spcPct val="150000"/>
              </a:lnSpc>
              <a:buFont typeface="Wingdings" charset="2"/>
              <a:buChar char="Ø"/>
            </a:pPr>
            <a:r>
              <a:rPr lang="en-US" dirty="0" smtClean="0"/>
              <a:t>Facilitate intestinal lipid absorption by formation of mixed micelle.</a:t>
            </a:r>
          </a:p>
          <a:p>
            <a:pPr marL="285750" indent="-285750">
              <a:lnSpc>
                <a:spcPct val="150000"/>
              </a:lnSpc>
              <a:buFont typeface="Arial" charset="0"/>
              <a:buChar char="•"/>
            </a:pPr>
            <a:r>
              <a:rPr lang="en-US" dirty="0" smtClean="0">
                <a:solidFill>
                  <a:srgbClr val="008F00"/>
                </a:solidFill>
              </a:rPr>
              <a:t>Mixed </a:t>
            </a:r>
            <a:r>
              <a:rPr lang="en-US" dirty="0">
                <a:solidFill>
                  <a:srgbClr val="008F00"/>
                </a:solidFill>
              </a:rPr>
              <a:t>micelles help to absorbed the fat from the lumen of the intestine to the enterocyte after that it will go as chylomicrons   </a:t>
            </a:r>
          </a:p>
        </p:txBody>
      </p:sp>
    </p:spTree>
    <p:extLst>
      <p:ext uri="{BB962C8B-B14F-4D97-AF65-F5344CB8AC3E}">
        <p14:creationId xmlns:p14="http://schemas.microsoft.com/office/powerpoint/2010/main" val="45483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4469" y="2223859"/>
            <a:ext cx="5291430" cy="995968"/>
          </a:xfrm>
          <a:prstGeom prst="roundRect">
            <a:avLst/>
          </a:prstGeom>
          <a:ln w="38100">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00000"/>
              </a:lnSpc>
              <a:buFont typeface="Wingdings" charset="2"/>
              <a:buChar char="v"/>
              <a:defRPr/>
            </a:pPr>
            <a:r>
              <a:rPr lang="en-US" sz="1800" dirty="0"/>
              <a:t>Emulsification increases the surface area of lipid droplets, therefore the digestive enzymes can effectively act.</a:t>
            </a:r>
          </a:p>
          <a:p>
            <a:pPr algn="just">
              <a:lnSpc>
                <a:spcPct val="100000"/>
              </a:lnSpc>
              <a:buFont typeface="Wingdings" charset="2"/>
              <a:buChar char="v"/>
              <a:defRPr/>
            </a:pPr>
            <a:r>
              <a:rPr lang="en-US" sz="1800" dirty="0"/>
              <a:t>Mechanisms:</a:t>
            </a:r>
          </a:p>
          <a:p>
            <a:pPr algn="just">
              <a:lnSpc>
                <a:spcPct val="100000"/>
              </a:lnSpc>
              <a:buFontTx/>
              <a:buNone/>
              <a:defRPr/>
            </a:pPr>
            <a:r>
              <a:rPr lang="en-US" sz="1800" dirty="0"/>
              <a:t>	1. Mechanical mixing by peristalsis</a:t>
            </a:r>
          </a:p>
          <a:p>
            <a:pPr algn="just">
              <a:lnSpc>
                <a:spcPct val="100000"/>
              </a:lnSpc>
              <a:buFontTx/>
              <a:buNone/>
              <a:defRPr/>
            </a:pPr>
            <a:r>
              <a:rPr lang="en-US" sz="1800" dirty="0"/>
              <a:t>	2. Detergent effect of bile salts:</a:t>
            </a:r>
          </a:p>
          <a:p>
            <a:pPr marL="685800" indent="-685800" algn="just">
              <a:lnSpc>
                <a:spcPct val="100000"/>
              </a:lnSpc>
              <a:buFontTx/>
              <a:buNone/>
              <a:defRPr/>
            </a:pPr>
            <a:r>
              <a:rPr lang="en-US" sz="1800" dirty="0"/>
              <a:t>	Bile salts interact with lipid particles and aqueous duodenal contents, stabilizing the particles as they become smaller, and preventing them from coalescing.</a:t>
            </a:r>
          </a:p>
        </p:txBody>
      </p:sp>
      <p:sp>
        <p:nvSpPr>
          <p:cNvPr id="3" name="Rounded Rectangle 2"/>
          <p:cNvSpPr/>
          <p:nvPr/>
        </p:nvSpPr>
        <p:spPr>
          <a:xfrm>
            <a:off x="449801" y="1160298"/>
            <a:ext cx="5285982" cy="5089609"/>
          </a:xfrm>
          <a:prstGeom prst="roundRect">
            <a:avLst/>
          </a:prstGeom>
          <a:noFill/>
          <a:ln w="3810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2000" dirty="0">
              <a:solidFill>
                <a:srgbClr val="334E5D"/>
              </a:solidFill>
            </a:endParaRPr>
          </a:p>
        </p:txBody>
      </p:sp>
      <p:sp>
        <p:nvSpPr>
          <p:cNvPr id="4" name="Round Same Side Corner Rectangle 3"/>
          <p:cNvSpPr/>
          <p:nvPr/>
        </p:nvSpPr>
        <p:spPr>
          <a:xfrm>
            <a:off x="449795" y="1071331"/>
            <a:ext cx="5285985" cy="929452"/>
          </a:xfrm>
          <a:prstGeom prst="round2SameRect">
            <a:avLst/>
          </a:prstGeom>
          <a:solidFill>
            <a:srgbClr val="33CCFF"/>
          </a:solidFill>
          <a:ln w="3810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Emulsification of dietary lipids</a:t>
            </a:r>
          </a:p>
        </p:txBody>
      </p:sp>
      <p:sp>
        <p:nvSpPr>
          <p:cNvPr id="5" name="TextBox 4"/>
          <p:cNvSpPr txBox="1"/>
          <p:nvPr/>
        </p:nvSpPr>
        <p:spPr>
          <a:xfrm>
            <a:off x="6284423" y="1147802"/>
            <a:ext cx="5098559" cy="5102106"/>
          </a:xfrm>
          <a:prstGeom prst="roundRect">
            <a:avLst/>
          </a:prstGeom>
          <a:ln w="38100">
            <a:solidFill>
              <a:srgbClr val="A6D48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spcBef>
                <a:spcPts val="1000"/>
              </a:spcBef>
              <a:buFont typeface="Wingdings" charset="2"/>
              <a:buChar char="v"/>
              <a:defRPr/>
            </a:pPr>
            <a:endParaRPr lang="en-US" altLang="en-US" dirty="0" smtClean="0"/>
          </a:p>
          <a:p>
            <a:pPr marL="285750" indent="-285750" algn="just">
              <a:spcBef>
                <a:spcPts val="1000"/>
              </a:spcBef>
              <a:buFont typeface="Wingdings" charset="2"/>
              <a:buChar char="v"/>
              <a:defRPr/>
            </a:pPr>
            <a:endParaRPr lang="en-US" altLang="en-US" dirty="0"/>
          </a:p>
          <a:p>
            <a:pPr marL="285750" indent="-285750" algn="just">
              <a:spcBef>
                <a:spcPts val="1000"/>
              </a:spcBef>
              <a:buFont typeface="Wingdings" charset="2"/>
              <a:buChar char="v"/>
              <a:defRPr/>
            </a:pPr>
            <a:r>
              <a:rPr lang="en-US" altLang="en-US" dirty="0" smtClean="0"/>
              <a:t>Mixed </a:t>
            </a:r>
            <a:r>
              <a:rPr lang="en-US" altLang="en-US" dirty="0"/>
              <a:t>micelles:</a:t>
            </a:r>
          </a:p>
          <a:p>
            <a:pPr marL="279400" algn="just">
              <a:spcBef>
                <a:spcPts val="1000"/>
              </a:spcBef>
              <a:buFontTx/>
              <a:buNone/>
              <a:defRPr/>
            </a:pPr>
            <a:r>
              <a:rPr lang="en-US" altLang="en-US" dirty="0" smtClean="0"/>
              <a:t>Disc-shaped clusters of amphipathic lipids. </a:t>
            </a:r>
          </a:p>
          <a:p>
            <a:pPr marL="279400" algn="just">
              <a:spcBef>
                <a:spcPts val="1000"/>
              </a:spcBef>
              <a:buFontTx/>
              <a:buNone/>
              <a:defRPr/>
            </a:pPr>
            <a:r>
              <a:rPr lang="en-US" altLang="en-US" dirty="0" smtClean="0"/>
              <a:t>Arranged with their hydrophobic groups on the inside and their hydrophilic groups on the outside.</a:t>
            </a:r>
          </a:p>
          <a:p>
            <a:pPr marL="285750" indent="-285750" algn="just">
              <a:spcBef>
                <a:spcPts val="1000"/>
              </a:spcBef>
              <a:buFont typeface="Wingdings" charset="2"/>
              <a:buChar char="v"/>
              <a:defRPr/>
            </a:pPr>
            <a:r>
              <a:rPr lang="en-US" altLang="en-US" dirty="0" smtClean="0"/>
              <a:t>Micelle includes end products of lipid digestion, bile salts and fat-soluble vitamins. </a:t>
            </a:r>
            <a:r>
              <a:rPr lang="en-US" altLang="en-US" dirty="0" smtClean="0">
                <a:solidFill>
                  <a:srgbClr val="008F00"/>
                </a:solidFill>
              </a:rPr>
              <a:t>Micelle carrying the </a:t>
            </a:r>
            <a:r>
              <a:rPr lang="en-US" altLang="en-US" dirty="0" err="1" smtClean="0">
                <a:solidFill>
                  <a:srgbClr val="008F00"/>
                </a:solidFill>
              </a:rPr>
              <a:t>monoacylglycerol</a:t>
            </a:r>
            <a:r>
              <a:rPr lang="en-US" altLang="en-US" dirty="0" smtClean="0">
                <a:solidFill>
                  <a:srgbClr val="008F00"/>
                </a:solidFill>
              </a:rPr>
              <a:t>, fatty acid, cholesterol, fat soluble vitamin</a:t>
            </a:r>
          </a:p>
          <a:p>
            <a:pPr marL="285750" indent="-285750" algn="just">
              <a:spcBef>
                <a:spcPct val="0"/>
              </a:spcBef>
              <a:buFont typeface="Wingdings" charset="2"/>
              <a:buChar char="ü"/>
            </a:pPr>
            <a:r>
              <a:rPr lang="en-US" altLang="en-US" b="1" dirty="0" smtClean="0"/>
              <a:t>Note</a:t>
            </a:r>
            <a:r>
              <a:rPr lang="en-US" altLang="en-US" dirty="0" smtClean="0"/>
              <a:t>: Short- and medium-chain fatty acids do not require mixed micelle for absorption by intestinal cells.</a:t>
            </a:r>
            <a:r>
              <a:rPr lang="en-US" dirty="0" smtClean="0"/>
              <a:t> </a:t>
            </a:r>
            <a:r>
              <a:rPr lang="en-US" dirty="0" smtClean="0">
                <a:solidFill>
                  <a:srgbClr val="008F00"/>
                </a:solidFill>
              </a:rPr>
              <a:t>They just diffuse inside </a:t>
            </a:r>
            <a:endParaRPr lang="en-US" dirty="0">
              <a:solidFill>
                <a:srgbClr val="008F00"/>
              </a:solidFill>
            </a:endParaRPr>
          </a:p>
        </p:txBody>
      </p:sp>
      <p:sp>
        <p:nvSpPr>
          <p:cNvPr id="6" name="Round Same Side Corner Rectangle 5"/>
          <p:cNvSpPr/>
          <p:nvPr/>
        </p:nvSpPr>
        <p:spPr>
          <a:xfrm>
            <a:off x="6284652" y="1071331"/>
            <a:ext cx="5091706" cy="894925"/>
          </a:xfrm>
          <a:prstGeom prst="round2SameRect">
            <a:avLst/>
          </a:prstGeom>
          <a:solidFill>
            <a:srgbClr val="A6D483"/>
          </a:solid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Absorption of dietary lipids</a:t>
            </a:r>
          </a:p>
        </p:txBody>
      </p:sp>
      <p:sp>
        <p:nvSpPr>
          <p:cNvPr id="7" name="Rectangle 3"/>
          <p:cNvSpPr txBox="1">
            <a:spLocks noChangeArrowheads="1"/>
          </p:cNvSpPr>
          <p:nvPr/>
        </p:nvSpPr>
        <p:spPr>
          <a:xfrm>
            <a:off x="165538" y="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smtClean="0">
                <a:solidFill>
                  <a:srgbClr val="4C8180"/>
                </a:solidFill>
                <a:ea typeface="Century Gothic" charset="0"/>
                <a:cs typeface="Century Gothic" charset="0"/>
              </a:rPr>
              <a:t>Roles of </a:t>
            </a:r>
            <a:r>
              <a:rPr lang="en-US" altLang="en-US" sz="4000" dirty="0">
                <a:solidFill>
                  <a:srgbClr val="4C8180"/>
                </a:solidFill>
                <a:ea typeface="Century Gothic" charset="0"/>
                <a:cs typeface="Century Gothic" charset="0"/>
              </a:rPr>
              <a:t>Bile </a:t>
            </a:r>
            <a:r>
              <a:rPr lang="en-US" altLang="en-US" sz="4000" u="sng" dirty="0" smtClean="0">
                <a:solidFill>
                  <a:srgbClr val="4C8180"/>
                </a:solidFill>
                <a:ea typeface="Century Gothic" charset="0"/>
                <a:cs typeface="Century Gothic" charset="0"/>
              </a:rPr>
              <a:t>Salts</a:t>
            </a:r>
            <a:endParaRPr lang="en-US" altLang="en-US" sz="4000" dirty="0">
              <a:solidFill>
                <a:srgbClr val="4C8180"/>
              </a:solidFill>
              <a:ea typeface="Century Gothic" charset="0"/>
              <a:cs typeface="Century Gothic" charset="0"/>
            </a:endParaRPr>
          </a:p>
        </p:txBody>
      </p:sp>
    </p:spTree>
    <p:extLst>
      <p:ext uri="{BB962C8B-B14F-4D97-AF65-F5344CB8AC3E}">
        <p14:creationId xmlns:p14="http://schemas.microsoft.com/office/powerpoint/2010/main" val="1173456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8828"/>
            <a:ext cx="10640291" cy="6779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C8180"/>
                </a:solidFill>
                <a:ea typeface="Century Gothic" charset="0"/>
                <a:cs typeface="Century Gothic" charset="0"/>
              </a:rPr>
              <a:t>The Role of Bile Salts in Absorption of Lipids by Intestinal Cells</a:t>
            </a:r>
            <a:endParaRPr lang="ar-SA" altLang="en-US" sz="3200" dirty="0">
              <a:solidFill>
                <a:srgbClr val="4C8180"/>
              </a:solidFill>
              <a:ea typeface="Century Gothic" charset="0"/>
              <a:cs typeface="Century Gothic" charset="0"/>
            </a:endParaRPr>
          </a:p>
        </p:txBody>
      </p:sp>
      <p:sp>
        <p:nvSpPr>
          <p:cNvPr id="3" name="TextBox 2"/>
          <p:cNvSpPr txBox="1"/>
          <p:nvPr/>
        </p:nvSpPr>
        <p:spPr>
          <a:xfrm>
            <a:off x="1008324" y="1652224"/>
            <a:ext cx="4924553" cy="1477328"/>
          </a:xfrm>
          <a:prstGeom prst="rect">
            <a:avLst/>
          </a:prstGeom>
          <a:noFill/>
        </p:spPr>
        <p:txBody>
          <a:bodyPr wrap="none">
            <a:spAutoFit/>
          </a:bodyPr>
          <a:lstStyle/>
          <a:p>
            <a:pPr eaLnBrk="1" hangingPunct="1">
              <a:defRPr/>
            </a:pPr>
            <a:r>
              <a:rPr lang="en-US" sz="3600" b="1" dirty="0">
                <a:solidFill>
                  <a:srgbClr val="00ADA8"/>
                </a:solidFill>
                <a:latin typeface="+mj-lt"/>
                <a:ea typeface="+mj-ea"/>
                <a:cs typeface="+mj-cs"/>
              </a:rPr>
              <a:t>Mixed Micelle </a:t>
            </a:r>
            <a:r>
              <a:rPr lang="en-US" sz="3600" b="1" dirty="0" smtClean="0">
                <a:solidFill>
                  <a:srgbClr val="00ADA8"/>
                </a:solidFill>
                <a:latin typeface="+mj-lt"/>
                <a:ea typeface="+mj-ea"/>
                <a:cs typeface="+mj-cs"/>
              </a:rPr>
              <a:t>Formation:</a:t>
            </a:r>
          </a:p>
          <a:p>
            <a:pPr marL="285750" indent="-285750" eaLnBrk="1" hangingPunct="1">
              <a:buFont typeface="Arial" charset="0"/>
              <a:buChar char="•"/>
              <a:defRPr/>
            </a:pPr>
            <a:r>
              <a:rPr lang="en-US" b="1" dirty="0" smtClean="0">
                <a:latin typeface="Times New Roman" pitchFamily="26" charset="0"/>
                <a:cs typeface="Times New Roman" pitchFamily="26" charset="0"/>
              </a:rPr>
              <a:t> </a:t>
            </a:r>
            <a:r>
              <a:rPr lang="en-US" b="1" u="sng" dirty="0" smtClean="0">
                <a:latin typeface="Times New Roman" pitchFamily="26" charset="0"/>
                <a:cs typeface="Times New Roman" pitchFamily="26" charset="0"/>
              </a:rPr>
              <a:t>Bile </a:t>
            </a:r>
            <a:r>
              <a:rPr lang="en-US" b="1" u="sng" dirty="0">
                <a:latin typeface="Times New Roman" pitchFamily="26" charset="0"/>
                <a:cs typeface="Times New Roman" pitchFamily="26" charset="0"/>
              </a:rPr>
              <a:t>salts</a:t>
            </a:r>
          </a:p>
          <a:p>
            <a:pPr marL="350838" eaLnBrk="1" hangingPunct="1">
              <a:defRPr/>
            </a:pPr>
            <a:r>
              <a:rPr lang="en-US" b="1" dirty="0">
                <a:latin typeface="Times New Roman" pitchFamily="26" charset="0"/>
                <a:cs typeface="Times New Roman" pitchFamily="26" charset="0"/>
              </a:rPr>
              <a:t>End products of lipid digestion</a:t>
            </a:r>
          </a:p>
          <a:p>
            <a:pPr marL="350838" eaLnBrk="1" hangingPunct="1">
              <a:defRPr/>
            </a:pPr>
            <a:r>
              <a:rPr lang="en-US" b="1" dirty="0">
                <a:latin typeface="Times New Roman" pitchFamily="26" charset="0"/>
                <a:cs typeface="Times New Roman" pitchFamily="26" charset="0"/>
              </a:rPr>
              <a:t>Fat-soluble </a:t>
            </a:r>
            <a:r>
              <a:rPr lang="en-US" b="1" dirty="0" smtClean="0">
                <a:latin typeface="Times New Roman" pitchFamily="26" charset="0"/>
                <a:cs typeface="Times New Roman" pitchFamily="26" charset="0"/>
              </a:rPr>
              <a:t>vitamins </a:t>
            </a:r>
            <a:r>
              <a:rPr lang="en-US" b="1" dirty="0" smtClean="0">
                <a:solidFill>
                  <a:schemeClr val="bg1">
                    <a:lumMod val="50000"/>
                  </a:schemeClr>
                </a:solidFill>
                <a:latin typeface="Times New Roman" pitchFamily="26" charset="0"/>
                <a:cs typeface="Times New Roman" pitchFamily="26" charset="0"/>
              </a:rPr>
              <a:t>(A,K,D AND E)</a:t>
            </a:r>
            <a:endParaRPr lang="en-US" b="1" dirty="0">
              <a:latin typeface="Times New Roman" pitchFamily="26" charset="0"/>
              <a:cs typeface="Times New Roman" pitchFamily="26" charset="0"/>
            </a:endParaRPr>
          </a:p>
        </p:txBody>
      </p:sp>
      <p:pic>
        <p:nvPicPr>
          <p:cNvPr id="4" name="Picture 3" descr="15_005.jpg"/>
          <p:cNvPicPr>
            <a:picLocks noChangeAspect="1"/>
          </p:cNvPicPr>
          <p:nvPr/>
        </p:nvPicPr>
        <p:blipFill>
          <a:blip r:embed="rId2">
            <a:extLst>
              <a:ext uri="{28A0092B-C50C-407E-A947-70E740481C1C}">
                <a14:useLocalDpi xmlns:a14="http://schemas.microsoft.com/office/drawing/2010/main" val="0"/>
              </a:ext>
            </a:extLst>
          </a:blip>
          <a:srcRect l="20117" r="18759" b="17450"/>
          <a:stretch>
            <a:fillRect/>
          </a:stretch>
        </p:blipFill>
        <p:spPr bwMode="auto">
          <a:xfrm>
            <a:off x="6611346" y="1203339"/>
            <a:ext cx="42179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54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a:xfrm>
            <a:off x="165538" y="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smtClean="0">
                <a:solidFill>
                  <a:srgbClr val="4C8180"/>
                </a:solidFill>
                <a:ea typeface="Century Gothic" charset="0"/>
                <a:cs typeface="Century Gothic" charset="0"/>
              </a:rPr>
              <a:t>Secondary bile acids</a:t>
            </a:r>
            <a:endParaRPr lang="en-US" altLang="en-US" sz="4000" dirty="0">
              <a:solidFill>
                <a:srgbClr val="4C8180"/>
              </a:solidFill>
              <a:ea typeface="Century Gothic" charset="0"/>
              <a:cs typeface="Century Gothic" charset="0"/>
            </a:endParaRPr>
          </a:p>
        </p:txBody>
      </p:sp>
      <p:sp>
        <p:nvSpPr>
          <p:cNvPr id="26" name="TextBox 25">
            <a:extLst>
              <a:ext uri="{FF2B5EF4-FFF2-40B4-BE49-F238E27FC236}">
                <a16:creationId xmlns="" xmlns:a16="http://schemas.microsoft.com/office/drawing/2014/main" id="{CE4A9941-29D7-4542-A72E-A399AFE6381B}"/>
              </a:ext>
            </a:extLst>
          </p:cNvPr>
          <p:cNvSpPr txBox="1"/>
          <p:nvPr/>
        </p:nvSpPr>
        <p:spPr>
          <a:xfrm>
            <a:off x="1429790" y="4377960"/>
            <a:ext cx="9310254" cy="2308324"/>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spcBef>
                <a:spcPct val="0"/>
              </a:spcBef>
            </a:pPr>
            <a:r>
              <a:rPr lang="en-US" altLang="en-US" dirty="0">
                <a:solidFill>
                  <a:srgbClr val="00B050"/>
                </a:solidFill>
              </a:rPr>
              <a:t>The intestine has a bacteria which can act on the bile salt and remove the glycine and taurine when it’s removed we will left again with cholic or chenodexycholic acids. </a:t>
            </a:r>
          </a:p>
          <a:p>
            <a:pPr algn="ctr">
              <a:spcBef>
                <a:spcPct val="0"/>
              </a:spcBef>
            </a:pPr>
            <a:r>
              <a:rPr lang="en-US" altLang="en-US" dirty="0">
                <a:solidFill>
                  <a:srgbClr val="00B050"/>
                </a:solidFill>
              </a:rPr>
              <a:t>The Cholic acid and Chenodeoxycholic is known as the primary bile acid which formed from the cholesterol. now this bile acid is in the intestine, intestinal bacteria can act on it .</a:t>
            </a:r>
          </a:p>
          <a:p>
            <a:pPr algn="ctr">
              <a:spcBef>
                <a:spcPct val="0"/>
              </a:spcBef>
            </a:pPr>
            <a:r>
              <a:rPr lang="en-US" altLang="en-US" dirty="0">
                <a:solidFill>
                  <a:srgbClr val="00B050"/>
                </a:solidFill>
              </a:rPr>
              <a:t>When this bacteria acts on the bile acid it can removed the hydroxyl group from there (deoxy form) and that leads to production of another type of bile acid we call it secondary bile acid . These secondary bile acids goes to the liver because they can’t form bile salt in the intestine they have to go to the liver and add the glycine and taurine again but they become secondary bile salt  </a:t>
            </a:r>
          </a:p>
        </p:txBody>
      </p:sp>
      <p:pic>
        <p:nvPicPr>
          <p:cNvPr id="48" name="Picture 47"/>
          <p:cNvPicPr>
            <a:picLocks noChangeAspect="1"/>
          </p:cNvPicPr>
          <p:nvPr/>
        </p:nvPicPr>
        <p:blipFill>
          <a:blip r:embed="rId2"/>
          <a:stretch>
            <a:fillRect/>
          </a:stretch>
        </p:blipFill>
        <p:spPr>
          <a:xfrm>
            <a:off x="2258843" y="943495"/>
            <a:ext cx="7652147" cy="332924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5794" t="38143" r="35995" b="57278"/>
          <a:stretch/>
        </p:blipFill>
        <p:spPr>
          <a:xfrm>
            <a:off x="6317673" y="2905297"/>
            <a:ext cx="1953561" cy="635925"/>
          </a:xfrm>
          <a:prstGeom prst="rect">
            <a:avLst/>
          </a:prstGeom>
        </p:spPr>
      </p:pic>
    </p:spTree>
    <p:extLst>
      <p:ext uri="{BB962C8B-B14F-4D97-AF65-F5344CB8AC3E}">
        <p14:creationId xmlns:p14="http://schemas.microsoft.com/office/powerpoint/2010/main" val="268520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My Documents\My Pictures\18_011.jpg"/>
          <p:cNvPicPr>
            <a:picLocks noChangeAspect="1" noChangeArrowheads="1"/>
          </p:cNvPicPr>
          <p:nvPr/>
        </p:nvPicPr>
        <p:blipFill>
          <a:blip r:embed="rId2">
            <a:extLst>
              <a:ext uri="{28A0092B-C50C-407E-A947-70E740481C1C}">
                <a14:useLocalDpi xmlns:a14="http://schemas.microsoft.com/office/drawing/2010/main" val="0"/>
              </a:ext>
            </a:extLst>
          </a:blip>
          <a:srcRect l="3333" t="3333" r="3333" b="25555"/>
          <a:stretch>
            <a:fillRect/>
          </a:stretch>
        </p:blipFill>
        <p:spPr bwMode="auto">
          <a:xfrm>
            <a:off x="258077" y="100711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118242" y="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solidFill>
                  <a:srgbClr val="4C8180"/>
                </a:solidFill>
                <a:ea typeface="Century Gothic" charset="0"/>
                <a:cs typeface="Century Gothic" charset="0"/>
              </a:rPr>
              <a:t>Enterohepatic </a:t>
            </a:r>
            <a:r>
              <a:rPr lang="en-US" altLang="en-US" sz="4000" dirty="0" smtClean="0">
                <a:solidFill>
                  <a:srgbClr val="4C8180"/>
                </a:solidFill>
                <a:ea typeface="Century Gothic" charset="0"/>
                <a:cs typeface="Century Gothic" charset="0"/>
              </a:rPr>
              <a:t>Circulation</a:t>
            </a:r>
            <a:endParaRPr lang="en-US" altLang="en-US" sz="4000" dirty="0">
              <a:solidFill>
                <a:srgbClr val="4C8180"/>
              </a:solidFill>
              <a:ea typeface="Century Gothic" charset="0"/>
              <a:cs typeface="Century Gothic" charset="0"/>
            </a:endParaRPr>
          </a:p>
        </p:txBody>
      </p:sp>
      <p:sp>
        <p:nvSpPr>
          <p:cNvPr id="5" name="TextBox 4">
            <a:extLst>
              <a:ext uri="{FF2B5EF4-FFF2-40B4-BE49-F238E27FC236}">
                <a16:creationId xmlns="" xmlns:a16="http://schemas.microsoft.com/office/drawing/2014/main" id="{CE4A9941-29D7-4542-A72E-A399AFE6381B}"/>
              </a:ext>
            </a:extLst>
          </p:cNvPr>
          <p:cNvSpPr txBox="1"/>
          <p:nvPr/>
        </p:nvSpPr>
        <p:spPr>
          <a:xfrm>
            <a:off x="8932312" y="145473"/>
            <a:ext cx="3044847" cy="6186309"/>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spcBef>
                <a:spcPct val="0"/>
              </a:spcBef>
            </a:pPr>
            <a:r>
              <a:rPr lang="en-US" altLang="en-US" dirty="0">
                <a:solidFill>
                  <a:srgbClr val="00B050"/>
                </a:solidFill>
              </a:rPr>
              <a:t>In the liver the primary bile acid is formed from the cholesterol. After the addition of glycine and taurine to the primary bile acid they become primary bile salt. This salt goes to the common bile duct directly to the intestine. The intestinal bacteria act on this primary salt and removes the of glycine and taurine and we left with primary bile acid again!</a:t>
            </a:r>
          </a:p>
          <a:p>
            <a:pPr algn="ctr">
              <a:spcBef>
                <a:spcPct val="0"/>
              </a:spcBef>
            </a:pPr>
            <a:r>
              <a:rPr lang="en-US" altLang="en-US" dirty="0">
                <a:solidFill>
                  <a:srgbClr val="00B050"/>
                </a:solidFill>
              </a:rPr>
              <a:t>The intestinal bacteria act on this primary bile acid as well and removed the hydroxyl group which produce the secondary bile salt. </a:t>
            </a:r>
          </a:p>
          <a:p>
            <a:pPr algn="ctr">
              <a:spcBef>
                <a:spcPct val="0"/>
              </a:spcBef>
            </a:pPr>
            <a:r>
              <a:rPr lang="en-US" altLang="en-US" dirty="0">
                <a:solidFill>
                  <a:srgbClr val="00B050"/>
                </a:solidFill>
              </a:rPr>
              <a:t>These secondary bile acid by the addition of glycine and taurine they become secondary bile salt. </a:t>
            </a:r>
          </a:p>
        </p:txBody>
      </p:sp>
    </p:spTree>
    <p:extLst>
      <p:ext uri="{BB962C8B-B14F-4D97-AF65-F5344CB8AC3E}">
        <p14:creationId xmlns:p14="http://schemas.microsoft.com/office/powerpoint/2010/main" val="47463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8318"/>
            <a:ext cx="11366938" cy="111409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dirty="0" err="1">
                <a:solidFill>
                  <a:srgbClr val="4C8180"/>
                </a:solidFill>
                <a:ea typeface="Century Gothic" charset="0"/>
                <a:cs typeface="Century Gothic" charset="0"/>
              </a:rPr>
              <a:t>Maldigestion</a:t>
            </a:r>
            <a:r>
              <a:rPr lang="en-US" sz="4000" dirty="0">
                <a:solidFill>
                  <a:srgbClr val="4C8180"/>
                </a:solidFill>
                <a:ea typeface="Century Gothic" charset="0"/>
                <a:cs typeface="Century Gothic" charset="0"/>
              </a:rPr>
              <a:t>/Malabsorption of Lipids:</a:t>
            </a:r>
            <a:endParaRPr lang="ar-SA" sz="4000" dirty="0">
              <a:solidFill>
                <a:srgbClr val="4C8180"/>
              </a:solidFill>
              <a:ea typeface="Century Gothic" charset="0"/>
              <a:cs typeface="Century Gothic" charset="0"/>
            </a:endParaRPr>
          </a:p>
        </p:txBody>
      </p:sp>
      <p:sp>
        <p:nvSpPr>
          <p:cNvPr id="3" name="TextBox 2"/>
          <p:cNvSpPr txBox="1"/>
          <p:nvPr/>
        </p:nvSpPr>
        <p:spPr>
          <a:xfrm>
            <a:off x="765878" y="1767885"/>
            <a:ext cx="4445319" cy="2739211"/>
          </a:xfrm>
          <a:prstGeom prst="rect">
            <a:avLst/>
          </a:prstGeom>
          <a:noFill/>
          <a:ln w="38100">
            <a:solidFill>
              <a:srgbClr val="00B0F0"/>
            </a:solidFill>
          </a:ln>
        </p:spPr>
        <p:txBody>
          <a:bodyPr wrap="none">
            <a:spAutoFit/>
          </a:bodyPr>
          <a:lstStyle/>
          <a:p>
            <a:pPr eaLnBrk="1" hangingPunct="1">
              <a:defRPr/>
            </a:pPr>
            <a:r>
              <a:rPr lang="en-US" sz="2800" b="1" dirty="0">
                <a:latin typeface="Times New Roman" pitchFamily="26" charset="0"/>
                <a:cs typeface="Times New Roman" pitchFamily="26" charset="0"/>
              </a:rPr>
              <a:t>Decreased bile secretion by:</a:t>
            </a:r>
          </a:p>
          <a:p>
            <a:pPr eaLnBrk="1" hangingPunct="1">
              <a:defRPr/>
            </a:pPr>
            <a:endParaRPr lang="en-US" b="1" dirty="0">
              <a:latin typeface="Times New Roman" pitchFamily="26" charset="0"/>
              <a:cs typeface="Times New Roman" pitchFamily="26" charset="0"/>
            </a:endParaRPr>
          </a:p>
          <a:p>
            <a:pPr marL="517525" eaLnBrk="1" hangingPunct="1">
              <a:defRPr/>
            </a:pPr>
            <a:r>
              <a:rPr lang="en-US" dirty="0"/>
              <a:t>Liver diseases:</a:t>
            </a:r>
          </a:p>
          <a:p>
            <a:pPr marL="517525" eaLnBrk="1" hangingPunct="1">
              <a:defRPr/>
            </a:pPr>
            <a:r>
              <a:rPr lang="en-US" dirty="0"/>
              <a:t>e.g., Hepatitis or cirrhosis</a:t>
            </a:r>
          </a:p>
          <a:p>
            <a:pPr marL="517525" eaLnBrk="1" hangingPunct="1">
              <a:defRPr/>
            </a:pPr>
            <a:endParaRPr lang="en-US" b="1" dirty="0">
              <a:latin typeface="Times New Roman" pitchFamily="26" charset="0"/>
              <a:cs typeface="Times New Roman" pitchFamily="26" charset="0"/>
            </a:endParaRPr>
          </a:p>
          <a:p>
            <a:pPr marL="517525">
              <a:defRPr/>
            </a:pPr>
            <a:r>
              <a:rPr lang="en-US" dirty="0"/>
              <a:t>Gall bladder diseases:</a:t>
            </a:r>
          </a:p>
          <a:p>
            <a:pPr marL="517525">
              <a:defRPr/>
            </a:pPr>
            <a:r>
              <a:rPr lang="en-US" dirty="0"/>
              <a:t>e.g., Gall </a:t>
            </a:r>
            <a:r>
              <a:rPr lang="en-US" dirty="0" smtClean="0"/>
              <a:t>stones</a:t>
            </a:r>
          </a:p>
          <a:p>
            <a:pPr marL="517525">
              <a:defRPr/>
            </a:pPr>
            <a:endParaRPr lang="en-US" dirty="0" smtClean="0"/>
          </a:p>
          <a:p>
            <a:pPr marL="517525">
              <a:defRPr/>
            </a:pPr>
            <a:r>
              <a:rPr lang="en-US" dirty="0" smtClean="0"/>
              <a:t>Malabsorption of lipids</a:t>
            </a:r>
            <a:endParaRPr lang="en-US" dirty="0"/>
          </a:p>
        </p:txBody>
      </p:sp>
      <p:pic>
        <p:nvPicPr>
          <p:cNvPr id="4" name="Content Placeholder 4" descr="15_007.jpg"/>
          <p:cNvPicPr>
            <a:picLocks noChangeAspect="1"/>
          </p:cNvPicPr>
          <p:nvPr/>
        </p:nvPicPr>
        <p:blipFill>
          <a:blip r:embed="rId2">
            <a:extLst>
              <a:ext uri="{28A0092B-C50C-407E-A947-70E740481C1C}">
                <a14:useLocalDpi xmlns:a14="http://schemas.microsoft.com/office/drawing/2010/main" val="0"/>
              </a:ext>
            </a:extLst>
          </a:blip>
          <a:srcRect l="19626" t="2016" r="16821" b="15465"/>
          <a:stretch>
            <a:fillRect/>
          </a:stretch>
        </p:blipFill>
        <p:spPr>
          <a:xfrm>
            <a:off x="5977075" y="1182414"/>
            <a:ext cx="4941569" cy="4380682"/>
          </a:xfrm>
          <a:prstGeom prst="rect">
            <a:avLst/>
          </a:prstGeom>
        </p:spPr>
      </p:pic>
      <p:sp>
        <p:nvSpPr>
          <p:cNvPr id="5" name="Rectangle 4"/>
          <p:cNvSpPr/>
          <p:nvPr/>
        </p:nvSpPr>
        <p:spPr>
          <a:xfrm>
            <a:off x="2766628" y="2476814"/>
            <a:ext cx="1539396" cy="369332"/>
          </a:xfrm>
          <a:prstGeom prst="rect">
            <a:avLst/>
          </a:prstGeom>
        </p:spPr>
        <p:txBody>
          <a:bodyPr wrap="none">
            <a:spAutoFit/>
          </a:bodyPr>
          <a:lstStyle/>
          <a:p>
            <a:r>
              <a:rPr lang="en-US" dirty="0" smtClean="0">
                <a:solidFill>
                  <a:srgbClr val="00B050"/>
                </a:solidFill>
              </a:rPr>
              <a:t>Less synthesis </a:t>
            </a:r>
            <a:endParaRPr lang="en-US" dirty="0">
              <a:solidFill>
                <a:srgbClr val="00B050"/>
              </a:solidFill>
            </a:endParaRPr>
          </a:p>
        </p:txBody>
      </p:sp>
      <p:sp>
        <p:nvSpPr>
          <p:cNvPr id="6" name="Rectangle 5"/>
          <p:cNvSpPr/>
          <p:nvPr/>
        </p:nvSpPr>
        <p:spPr>
          <a:xfrm>
            <a:off x="2820784" y="3555075"/>
            <a:ext cx="1264833" cy="369332"/>
          </a:xfrm>
          <a:prstGeom prst="rect">
            <a:avLst/>
          </a:prstGeom>
        </p:spPr>
        <p:txBody>
          <a:bodyPr wrap="none">
            <a:spAutoFit/>
          </a:bodyPr>
          <a:lstStyle/>
          <a:p>
            <a:r>
              <a:rPr lang="en-US" dirty="0" smtClean="0">
                <a:solidFill>
                  <a:srgbClr val="00B050"/>
                </a:solidFill>
              </a:rPr>
              <a:t>obstruction</a:t>
            </a:r>
            <a:endParaRPr lang="en-US" dirty="0">
              <a:solidFill>
                <a:srgbClr val="00B050"/>
              </a:solidFill>
            </a:endParaRPr>
          </a:p>
        </p:txBody>
      </p:sp>
    </p:spTree>
    <p:extLst>
      <p:ext uri="{BB962C8B-B14F-4D97-AF65-F5344CB8AC3E}">
        <p14:creationId xmlns:p14="http://schemas.microsoft.com/office/powerpoint/2010/main" val="321294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4008" y="57912"/>
            <a:ext cx="7772400"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900" dirty="0" err="1" smtClean="0">
                <a:solidFill>
                  <a:srgbClr val="4C8180"/>
                </a:solidFill>
                <a:ea typeface="Century Gothic" charset="0"/>
                <a:cs typeface="Century Gothic" charset="0"/>
              </a:rPr>
              <a:t>Cholelithiasis</a:t>
            </a:r>
            <a:endParaRPr lang="en-US" altLang="en-US" sz="3900" dirty="0">
              <a:solidFill>
                <a:srgbClr val="4C8180"/>
              </a:solidFill>
              <a:ea typeface="Century Gothic" charset="0"/>
              <a:cs typeface="Century Gothic" charset="0"/>
            </a:endParaRPr>
          </a:p>
        </p:txBody>
      </p:sp>
      <p:sp>
        <p:nvSpPr>
          <p:cNvPr id="5" name="TextBox 4">
            <a:extLst>
              <a:ext uri="{FF2B5EF4-FFF2-40B4-BE49-F238E27FC236}">
                <a16:creationId xmlns="" xmlns:a16="http://schemas.microsoft.com/office/drawing/2014/main" id="{CE4A9941-29D7-4542-A72E-A399AFE6381B}"/>
              </a:ext>
            </a:extLst>
          </p:cNvPr>
          <p:cNvSpPr txBox="1"/>
          <p:nvPr/>
        </p:nvSpPr>
        <p:spPr>
          <a:xfrm>
            <a:off x="921154" y="1025377"/>
            <a:ext cx="5602476" cy="36933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err="1">
                <a:solidFill>
                  <a:srgbClr val="00B050"/>
                </a:solidFill>
              </a:rPr>
              <a:t>Cholelithiasis</a:t>
            </a:r>
            <a:r>
              <a:rPr lang="en-US" dirty="0">
                <a:solidFill>
                  <a:srgbClr val="00B050"/>
                </a:solidFill>
              </a:rPr>
              <a:t> means stone formation in the gall bladder</a:t>
            </a:r>
          </a:p>
        </p:txBody>
      </p:sp>
      <p:sp>
        <p:nvSpPr>
          <p:cNvPr id="6" name="Text Box 4"/>
          <p:cNvSpPr txBox="1">
            <a:spLocks noChangeArrowheads="1"/>
          </p:cNvSpPr>
          <p:nvPr/>
        </p:nvSpPr>
        <p:spPr bwMode="auto">
          <a:xfrm>
            <a:off x="921154" y="1855717"/>
            <a:ext cx="4581872" cy="373948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lnSpc>
                <a:spcPct val="150000"/>
              </a:lnSpc>
              <a:spcBef>
                <a:spcPct val="0"/>
              </a:spcBef>
              <a:buFontTx/>
              <a:buNone/>
            </a:pPr>
            <a:r>
              <a:rPr lang="en-US" altLang="en-US" sz="3600" b="1" dirty="0" smtClean="0">
                <a:solidFill>
                  <a:srgbClr val="00ADA8"/>
                </a:solidFill>
                <a:latin typeface="+mj-lt"/>
                <a:ea typeface="+mj-ea"/>
                <a:cs typeface="+mj-cs"/>
              </a:rPr>
              <a:t>Causes</a:t>
            </a:r>
            <a:endParaRPr lang="en-US" altLang="en-US" sz="3600" b="1" dirty="0">
              <a:solidFill>
                <a:srgbClr val="000099"/>
              </a:solidFill>
            </a:endParaRPr>
          </a:p>
          <a:p>
            <a:pPr eaLnBrk="1" hangingPunct="1">
              <a:lnSpc>
                <a:spcPct val="150000"/>
              </a:lnSpc>
              <a:spcBef>
                <a:spcPct val="0"/>
              </a:spcBef>
              <a:buFontTx/>
              <a:buNone/>
            </a:pPr>
            <a:r>
              <a:rPr lang="en-US" altLang="en-US" sz="1800" dirty="0" smtClean="0">
                <a:latin typeface="+mn-lt"/>
                <a:cs typeface="+mn-cs"/>
              </a:rPr>
              <a:t>A. </a:t>
            </a:r>
            <a:r>
              <a:rPr lang="en-US" altLang="en-US" sz="1800" dirty="0" smtClean="0">
                <a:latin typeface="+mn-lt"/>
                <a:cs typeface="+mn-cs"/>
              </a:rPr>
              <a:t>Decrease bile </a:t>
            </a:r>
            <a:r>
              <a:rPr lang="en-US" altLang="en-US" sz="1800" dirty="0">
                <a:latin typeface="+mn-lt"/>
                <a:cs typeface="+mn-cs"/>
              </a:rPr>
              <a:t>salts in bile:</a:t>
            </a:r>
          </a:p>
          <a:p>
            <a:pPr eaLnBrk="1" hangingPunct="1">
              <a:lnSpc>
                <a:spcPct val="150000"/>
              </a:lnSpc>
              <a:spcBef>
                <a:spcPct val="0"/>
              </a:spcBef>
              <a:buFontTx/>
              <a:buNone/>
            </a:pPr>
            <a:r>
              <a:rPr lang="en-US" altLang="en-US" sz="1800" dirty="0">
                <a:latin typeface="+mn-lt"/>
                <a:cs typeface="+mn-cs"/>
              </a:rPr>
              <a:t>	</a:t>
            </a:r>
            <a:r>
              <a:rPr lang="en-US" altLang="en-US" sz="1800" dirty="0" smtClean="0">
                <a:latin typeface="+mn-lt"/>
                <a:cs typeface="+mn-cs"/>
              </a:rPr>
              <a:t>1. Biliary </a:t>
            </a:r>
            <a:r>
              <a:rPr lang="en-US" altLang="en-US" sz="1800" dirty="0">
                <a:latin typeface="+mn-lt"/>
                <a:cs typeface="+mn-cs"/>
              </a:rPr>
              <a:t>tract obstruction </a:t>
            </a:r>
            <a:br>
              <a:rPr lang="en-US" altLang="en-US" sz="1800" dirty="0">
                <a:latin typeface="+mn-lt"/>
                <a:cs typeface="+mn-cs"/>
              </a:rPr>
            </a:br>
            <a:r>
              <a:rPr lang="en-US" altLang="en-US" sz="1800" dirty="0" smtClean="0">
                <a:latin typeface="+mn-lt"/>
                <a:cs typeface="+mn-cs"/>
              </a:rPr>
              <a:t> </a:t>
            </a:r>
            <a:r>
              <a:rPr lang="en-US" altLang="en-US" sz="1800" dirty="0">
                <a:latin typeface="+mn-lt"/>
                <a:cs typeface="+mn-cs"/>
              </a:rPr>
              <a:t>(interferes with enterohepatic circulation)</a:t>
            </a:r>
          </a:p>
          <a:p>
            <a:pPr eaLnBrk="1" hangingPunct="1">
              <a:lnSpc>
                <a:spcPct val="150000"/>
              </a:lnSpc>
              <a:spcBef>
                <a:spcPct val="0"/>
              </a:spcBef>
              <a:buFontTx/>
              <a:buNone/>
            </a:pPr>
            <a:r>
              <a:rPr lang="en-US" altLang="en-US" sz="1800" dirty="0">
                <a:latin typeface="+mn-lt"/>
                <a:cs typeface="+mn-cs"/>
              </a:rPr>
              <a:t>	</a:t>
            </a:r>
            <a:r>
              <a:rPr lang="en-US" altLang="en-US" sz="1800" dirty="0" smtClean="0">
                <a:latin typeface="+mn-lt"/>
                <a:cs typeface="+mn-cs"/>
              </a:rPr>
              <a:t>2. Hepatic </a:t>
            </a:r>
            <a:r>
              <a:rPr lang="en-US" altLang="en-US" sz="1800" dirty="0">
                <a:latin typeface="+mn-lt"/>
                <a:cs typeface="+mn-cs"/>
              </a:rPr>
              <a:t>dysfunction (synthesis)</a:t>
            </a:r>
          </a:p>
          <a:p>
            <a:pPr>
              <a:lnSpc>
                <a:spcPct val="150000"/>
              </a:lnSpc>
              <a:spcBef>
                <a:spcPct val="0"/>
              </a:spcBef>
              <a:spcAft>
                <a:spcPts val="1200"/>
              </a:spcAft>
              <a:buNone/>
            </a:pPr>
            <a:r>
              <a:rPr lang="en-US" altLang="en-US" b="1" dirty="0"/>
              <a:t>	</a:t>
            </a:r>
            <a:br>
              <a:rPr lang="en-US" altLang="en-US" b="1" dirty="0"/>
            </a:br>
            <a:r>
              <a:rPr lang="en-US" altLang="en-US" sz="1800" dirty="0" smtClean="0">
                <a:latin typeface="+mn-lt"/>
                <a:cs typeface="+mn-cs"/>
              </a:rPr>
              <a:t>B. </a:t>
            </a:r>
            <a:r>
              <a:rPr lang="en-US" altLang="en-US" sz="1800" dirty="0" smtClean="0">
                <a:latin typeface="+mn-lt"/>
                <a:cs typeface="+mn-cs"/>
              </a:rPr>
              <a:t>Increase biliary </a:t>
            </a:r>
            <a:r>
              <a:rPr lang="en-US" altLang="en-US" sz="1800" dirty="0">
                <a:latin typeface="+mn-lt"/>
                <a:cs typeface="+mn-cs"/>
              </a:rPr>
              <a:t>cholesterol </a:t>
            </a:r>
            <a:r>
              <a:rPr lang="en-US" altLang="en-US" sz="1800" dirty="0" smtClean="0">
                <a:latin typeface="+mn-lt"/>
                <a:cs typeface="+mn-cs"/>
              </a:rPr>
              <a:t>excretion</a:t>
            </a:r>
            <a:endParaRPr lang="en-US" altLang="en-US" sz="1800" dirty="0">
              <a:latin typeface="+mn-lt"/>
              <a:cs typeface="+mn-cs"/>
            </a:endParaRPr>
          </a:p>
        </p:txBody>
      </p:sp>
      <p:sp>
        <p:nvSpPr>
          <p:cNvPr id="7" name="Rectangle 6"/>
          <p:cNvSpPr/>
          <p:nvPr/>
        </p:nvSpPr>
        <p:spPr>
          <a:xfrm>
            <a:off x="6266411" y="2848296"/>
            <a:ext cx="4383578" cy="1754326"/>
          </a:xfrm>
          <a:prstGeom prst="rect">
            <a:avLst/>
          </a:prstGeom>
          <a:ln w="38100">
            <a:solidFill>
              <a:srgbClr val="002060"/>
            </a:solidFill>
          </a:ln>
        </p:spPr>
        <p:txBody>
          <a:bodyPr wrap="square">
            <a:spAutoFit/>
          </a:bodyPr>
          <a:lstStyle/>
          <a:p>
            <a:pPr algn="ctr">
              <a:lnSpc>
                <a:spcPct val="150000"/>
              </a:lnSpc>
              <a:spcBef>
                <a:spcPct val="0"/>
              </a:spcBef>
            </a:pPr>
            <a:r>
              <a:rPr lang="en-US" altLang="en-US" sz="3600" b="1" dirty="0">
                <a:solidFill>
                  <a:srgbClr val="00ADA8"/>
                </a:solidFill>
                <a:latin typeface="+mj-lt"/>
                <a:ea typeface="+mj-ea"/>
                <a:cs typeface="+mj-cs"/>
              </a:rPr>
              <a:t>Treatment</a:t>
            </a:r>
          </a:p>
          <a:p>
            <a:pPr marL="285750" indent="-285750">
              <a:lnSpc>
                <a:spcPct val="150000"/>
              </a:lnSpc>
              <a:spcBef>
                <a:spcPct val="0"/>
              </a:spcBef>
              <a:buFont typeface="Wingdings" charset="2"/>
              <a:buChar char="ü"/>
            </a:pPr>
            <a:r>
              <a:rPr lang="en-US" altLang="en-US" dirty="0"/>
              <a:t>Bile acid replacement therapy</a:t>
            </a:r>
          </a:p>
          <a:p>
            <a:pPr marL="285750" indent="-285750">
              <a:lnSpc>
                <a:spcPct val="150000"/>
              </a:lnSpc>
              <a:spcBef>
                <a:spcPct val="0"/>
              </a:spcBef>
              <a:buFont typeface="Wingdings" charset="2"/>
              <a:buChar char="ü"/>
            </a:pPr>
            <a:r>
              <a:rPr lang="en-US" altLang="en-US" dirty="0"/>
              <a:t>Surgical</a:t>
            </a:r>
          </a:p>
        </p:txBody>
      </p:sp>
    </p:spTree>
    <p:extLst>
      <p:ext uri="{BB962C8B-B14F-4D97-AF65-F5344CB8AC3E}">
        <p14:creationId xmlns:p14="http://schemas.microsoft.com/office/powerpoint/2010/main" val="144539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3152" y="721850"/>
            <a:ext cx="10844784" cy="6098782"/>
          </a:xfrm>
          <a:prstGeom prst="rect">
            <a:avLst/>
          </a:prstGeom>
        </p:spPr>
      </p:pic>
      <p:sp>
        <p:nvSpPr>
          <p:cNvPr id="10" name="Rectangle 3"/>
          <p:cNvSpPr txBox="1">
            <a:spLocks noChangeArrowheads="1"/>
          </p:cNvSpPr>
          <p:nvPr/>
        </p:nvSpPr>
        <p:spPr>
          <a:xfrm>
            <a:off x="64008" y="57912"/>
            <a:ext cx="7772400"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900" dirty="0" smtClean="0">
                <a:solidFill>
                  <a:srgbClr val="4C8180"/>
                </a:solidFill>
                <a:ea typeface="Century Gothic" charset="0"/>
                <a:cs typeface="Century Gothic" charset="0"/>
              </a:rPr>
              <a:t>Summary</a:t>
            </a:r>
            <a:endParaRPr lang="en-US" altLang="en-US" sz="3900" dirty="0">
              <a:solidFill>
                <a:srgbClr val="4C8180"/>
              </a:solidFill>
              <a:ea typeface="Century Gothic" charset="0"/>
              <a:cs typeface="Century Gothic" charset="0"/>
            </a:endParaRPr>
          </a:p>
        </p:txBody>
      </p:sp>
    </p:spTree>
    <p:extLst>
      <p:ext uri="{BB962C8B-B14F-4D97-AF65-F5344CB8AC3E}">
        <p14:creationId xmlns:p14="http://schemas.microsoft.com/office/powerpoint/2010/main" val="88628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94168" y="919761"/>
            <a:ext cx="5721724" cy="4616648"/>
          </a:xfrm>
          <a:prstGeom prst="rect">
            <a:avLst/>
          </a:prstGeom>
        </p:spPr>
        <p:txBody>
          <a:bodyPr wrap="square">
            <a:spAutoFit/>
          </a:bodyPr>
          <a:lstStyle/>
          <a:p>
            <a:r>
              <a:rPr lang="en-US" sz="1700" b="1" spc="-5" dirty="0">
                <a:solidFill>
                  <a:srgbClr val="00ADA8"/>
                </a:solidFill>
                <a:uFill>
                  <a:solidFill>
                    <a:srgbClr val="365F91"/>
                  </a:solidFill>
                </a:uFill>
                <a:latin typeface="Cambria"/>
                <a:cs typeface="Cambria"/>
              </a:rPr>
              <a:t>Q1</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Which ONE of the following molecules is more hydrophobic? </a:t>
            </a:r>
          </a:p>
          <a:p>
            <a:pPr marL="342900" indent="-342900">
              <a:buFont typeface="+mj-lt"/>
              <a:buAutoNum type="alphaUcPeriod"/>
            </a:pPr>
            <a:r>
              <a:rPr lang="en-US" sz="1600" dirty="0" smtClean="0"/>
              <a:t>Cholic </a:t>
            </a:r>
            <a:r>
              <a:rPr lang="en-US" sz="1600" dirty="0"/>
              <a:t>acid </a:t>
            </a:r>
          </a:p>
          <a:p>
            <a:pPr marL="342900" indent="-342900">
              <a:buFont typeface="+mj-lt"/>
              <a:buAutoNum type="alphaUcPeriod"/>
            </a:pPr>
            <a:r>
              <a:rPr lang="en-US" sz="1600" dirty="0" smtClean="0"/>
              <a:t>Chenodeoxycholic </a:t>
            </a:r>
            <a:r>
              <a:rPr lang="en-US" sz="1600" dirty="0"/>
              <a:t>acid </a:t>
            </a:r>
          </a:p>
          <a:p>
            <a:pPr marL="342900" indent="-342900">
              <a:buFont typeface="+mj-lt"/>
              <a:buAutoNum type="alphaUcPeriod"/>
            </a:pPr>
            <a:r>
              <a:rPr lang="en-US" sz="1600" dirty="0" smtClean="0"/>
              <a:t>Cholesterol </a:t>
            </a:r>
          </a:p>
          <a:p>
            <a:pPr marL="342900" indent="-342900">
              <a:buFont typeface="+mj-lt"/>
              <a:buAutoNum type="alphaUcPeriod"/>
            </a:pPr>
            <a:r>
              <a:rPr lang="en-US" sz="1600" dirty="0" smtClean="0"/>
              <a:t>Bile salts</a:t>
            </a:r>
          </a:p>
          <a:p>
            <a:pPr marL="342900" indent="-342900">
              <a:buFont typeface="+mj-lt"/>
              <a:buAutoNum type="alphaUcPeriod"/>
            </a:pPr>
            <a:endParaRPr lang="en-US" sz="1700" b="1" u="sng" spc="-5" dirty="0" smtClean="0">
              <a:solidFill>
                <a:srgbClr val="365F91"/>
              </a:solidFill>
              <a:uFill>
                <a:solidFill>
                  <a:srgbClr val="365F91"/>
                </a:solidFill>
              </a:uFill>
              <a:latin typeface="Cambria"/>
              <a:cs typeface="Cambria"/>
            </a:endParaRPr>
          </a:p>
          <a:p>
            <a:r>
              <a:rPr lang="en-US" sz="1700" b="1" spc="-5" dirty="0" smtClean="0">
                <a:solidFill>
                  <a:srgbClr val="00ADA8"/>
                </a:solidFill>
                <a:uFill>
                  <a:solidFill>
                    <a:srgbClr val="365F91"/>
                  </a:solidFill>
                </a:uFill>
                <a:latin typeface="Cambria"/>
                <a:cs typeface="Cambria"/>
              </a:rPr>
              <a:t>Q2 </a:t>
            </a:r>
            <a:r>
              <a:rPr lang="en-US" sz="1700"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Mixed Micelles contain all the following EXCEPT?</a:t>
            </a:r>
          </a:p>
          <a:p>
            <a:pPr marL="342900" lvl="0" indent="-342900">
              <a:buFont typeface="+mj-lt"/>
              <a:buAutoNum type="alphaUcPeriod"/>
            </a:pPr>
            <a:r>
              <a:rPr lang="en-US" sz="1600" dirty="0" smtClean="0"/>
              <a:t>Long </a:t>
            </a:r>
            <a:r>
              <a:rPr lang="en-US" sz="1600" dirty="0"/>
              <a:t>Chain Fatty Acids </a:t>
            </a:r>
          </a:p>
          <a:p>
            <a:pPr marL="342900" lvl="0" indent="-342900">
              <a:buFont typeface="+mj-lt"/>
              <a:buAutoNum type="alphaUcPeriod"/>
            </a:pPr>
            <a:r>
              <a:rPr lang="en-US" sz="1600" dirty="0" smtClean="0"/>
              <a:t>Bile </a:t>
            </a:r>
            <a:r>
              <a:rPr lang="en-US" sz="1600" dirty="0"/>
              <a:t>acids </a:t>
            </a:r>
          </a:p>
          <a:p>
            <a:pPr marL="342900" lvl="0" indent="-342900">
              <a:buFont typeface="+mj-lt"/>
              <a:buAutoNum type="alphaUcPeriod"/>
            </a:pPr>
            <a:r>
              <a:rPr lang="en-US" sz="1600" dirty="0"/>
              <a:t>V</a:t>
            </a:r>
            <a:r>
              <a:rPr lang="en-US" sz="1600" dirty="0" smtClean="0"/>
              <a:t>it</a:t>
            </a:r>
            <a:r>
              <a:rPr lang="en-US" sz="1600" dirty="0"/>
              <a:t>. K </a:t>
            </a:r>
          </a:p>
          <a:p>
            <a:pPr marL="342900" lvl="0" indent="-342900">
              <a:buFont typeface="+mj-lt"/>
              <a:buAutoNum type="alphaUcPeriod"/>
            </a:pPr>
            <a:r>
              <a:rPr lang="en-US" sz="1600" dirty="0" smtClean="0"/>
              <a:t>TAG</a:t>
            </a:r>
          </a:p>
          <a:p>
            <a:pPr marL="342900" lvl="0" indent="-342900">
              <a:buFont typeface="+mj-lt"/>
              <a:buAutoNum type="alphaUcPeriod"/>
            </a:pPr>
            <a:endParaRPr lang="en-US" sz="1700" dirty="0"/>
          </a:p>
          <a:p>
            <a:r>
              <a:rPr lang="en-US" sz="1700" b="1" spc="-5" dirty="0">
                <a:solidFill>
                  <a:srgbClr val="00ADA8"/>
                </a:solidFill>
                <a:uFill>
                  <a:solidFill>
                    <a:srgbClr val="365F91"/>
                  </a:solidFill>
                </a:uFill>
                <a:latin typeface="Cambria"/>
                <a:cs typeface="Cambria"/>
              </a:rPr>
              <a:t>Q3 :</a:t>
            </a:r>
            <a:r>
              <a:rPr lang="en-US" sz="1700" dirty="0">
                <a:solidFill>
                  <a:srgbClr val="00ADA8"/>
                </a:solidFill>
              </a:rPr>
              <a:t> </a:t>
            </a:r>
            <a:r>
              <a:rPr lang="en-US" sz="1700" spc="-5" dirty="0">
                <a:solidFill>
                  <a:srgbClr val="00ADA8"/>
                </a:solidFill>
                <a:uFill>
                  <a:solidFill>
                    <a:srgbClr val="365F91"/>
                  </a:solidFill>
                </a:uFill>
                <a:latin typeface="Cambria"/>
                <a:cs typeface="Cambria"/>
              </a:rPr>
              <a:t>Primary Bile Acids are</a:t>
            </a:r>
            <a:r>
              <a:rPr lang="en-US" sz="1700" dirty="0" smtClean="0">
                <a:solidFill>
                  <a:srgbClr val="00ADA8"/>
                </a:solidFill>
              </a:rPr>
              <a:t>?</a:t>
            </a:r>
          </a:p>
          <a:p>
            <a:pPr marL="342900" indent="-342900">
              <a:buFont typeface="+mj-lt"/>
              <a:buAutoNum type="alphaUcPeriod"/>
            </a:pPr>
            <a:r>
              <a:rPr lang="en-US" sz="1600" dirty="0" smtClean="0"/>
              <a:t>Amphipathic </a:t>
            </a:r>
            <a:endParaRPr lang="en-US" sz="1600" dirty="0"/>
          </a:p>
          <a:p>
            <a:pPr marL="342900" indent="-342900">
              <a:buFont typeface="+mj-lt"/>
              <a:buAutoNum type="alphaUcPeriod"/>
            </a:pPr>
            <a:r>
              <a:rPr lang="en-US" sz="1600" dirty="0" smtClean="0"/>
              <a:t>Hydrophobic </a:t>
            </a:r>
          </a:p>
          <a:p>
            <a:pPr marL="342900" indent="-342900">
              <a:buFont typeface="+mj-lt"/>
              <a:buAutoNum type="alphaUcPeriod"/>
            </a:pPr>
            <a:r>
              <a:rPr lang="en-US" sz="1600" dirty="0" smtClean="0"/>
              <a:t>Hydrophilic </a:t>
            </a:r>
          </a:p>
          <a:p>
            <a:pPr marL="342900" indent="-342900">
              <a:buFont typeface="+mj-lt"/>
              <a:buAutoNum type="alphaUcPeriod"/>
            </a:pPr>
            <a:r>
              <a:rPr lang="en-US" sz="1600" dirty="0" smtClean="0"/>
              <a:t>None </a:t>
            </a:r>
            <a:r>
              <a:rPr lang="en-US" sz="1600" dirty="0"/>
              <a:t>of the Above</a:t>
            </a:r>
          </a:p>
        </p:txBody>
      </p:sp>
      <p:sp>
        <p:nvSpPr>
          <p:cNvPr id="5" name="Rectangle 4"/>
          <p:cNvSpPr/>
          <p:nvPr/>
        </p:nvSpPr>
        <p:spPr>
          <a:xfrm>
            <a:off x="5915891" y="919761"/>
            <a:ext cx="6096000" cy="4678204"/>
          </a:xfrm>
          <a:prstGeom prst="rect">
            <a:avLst/>
          </a:prstGeom>
        </p:spPr>
        <p:txBody>
          <a:bodyPr>
            <a:spAutoFit/>
          </a:bodyPr>
          <a:lstStyle/>
          <a:p>
            <a:r>
              <a:rPr lang="en-US" b="1" spc="-5" dirty="0" smtClean="0">
                <a:solidFill>
                  <a:srgbClr val="00ADA8"/>
                </a:solidFill>
                <a:uFill>
                  <a:solidFill>
                    <a:srgbClr val="365F91"/>
                  </a:solidFill>
                </a:uFill>
                <a:latin typeface="Cambria"/>
                <a:cs typeface="Cambria"/>
              </a:rPr>
              <a:t>Q4 : </a:t>
            </a:r>
            <a:r>
              <a:rPr lang="en-US" spc="-5" dirty="0" smtClean="0">
                <a:solidFill>
                  <a:srgbClr val="00ADA8"/>
                </a:solidFill>
                <a:uFill>
                  <a:solidFill>
                    <a:srgbClr val="365F91"/>
                  </a:solidFill>
                </a:uFill>
                <a:latin typeface="Cambria"/>
                <a:cs typeface="Cambria"/>
              </a:rPr>
              <a:t>Bile </a:t>
            </a:r>
            <a:r>
              <a:rPr lang="en-US" spc="-5" dirty="0">
                <a:solidFill>
                  <a:srgbClr val="00ADA8"/>
                </a:solidFill>
                <a:uFill>
                  <a:solidFill>
                    <a:srgbClr val="365F91"/>
                  </a:solidFill>
                </a:uFill>
                <a:latin typeface="Cambria"/>
                <a:cs typeface="Cambria"/>
              </a:rPr>
              <a:t>secretion is decreased </a:t>
            </a:r>
            <a:r>
              <a:rPr lang="en-US" spc="-5" dirty="0" smtClean="0">
                <a:solidFill>
                  <a:srgbClr val="00ADA8"/>
                </a:solidFill>
                <a:uFill>
                  <a:solidFill>
                    <a:srgbClr val="365F91"/>
                  </a:solidFill>
                </a:uFill>
                <a:latin typeface="Cambria"/>
                <a:cs typeface="Cambria"/>
              </a:rPr>
              <a:t>by</a:t>
            </a:r>
            <a:r>
              <a:rPr lang="en-US" spc="-5" dirty="0">
                <a:solidFill>
                  <a:srgbClr val="00ADA8"/>
                </a:solidFill>
                <a:uFill>
                  <a:solidFill>
                    <a:srgbClr val="365F91"/>
                  </a:solidFill>
                </a:uFill>
                <a:latin typeface="Cambria"/>
                <a:cs typeface="Cambria"/>
              </a:rPr>
              <a:t>?</a:t>
            </a:r>
          </a:p>
          <a:p>
            <a:pPr marL="342900" indent="-342900">
              <a:buFont typeface="+mj-lt"/>
              <a:buAutoNum type="alphaUcPeriod"/>
            </a:pPr>
            <a:r>
              <a:rPr lang="en-US" sz="1600" dirty="0" smtClean="0"/>
              <a:t>Gall </a:t>
            </a:r>
            <a:r>
              <a:rPr lang="en-US" sz="1600" dirty="0"/>
              <a:t>Stones </a:t>
            </a:r>
          </a:p>
          <a:p>
            <a:pPr marL="342900" indent="-342900">
              <a:buFont typeface="+mj-lt"/>
              <a:buAutoNum type="alphaUcPeriod"/>
            </a:pPr>
            <a:r>
              <a:rPr lang="en-US" sz="1600" dirty="0" smtClean="0"/>
              <a:t>Hepatitis </a:t>
            </a:r>
          </a:p>
          <a:p>
            <a:pPr marL="342900" indent="-342900">
              <a:buFont typeface="+mj-lt"/>
              <a:buAutoNum type="alphaUcPeriod"/>
            </a:pPr>
            <a:r>
              <a:rPr lang="en-US" sz="1600" dirty="0" smtClean="0"/>
              <a:t>Adenocarcinoma </a:t>
            </a:r>
            <a:r>
              <a:rPr lang="en-US" sz="1600" dirty="0"/>
              <a:t>in the tail of pancreases </a:t>
            </a:r>
          </a:p>
          <a:p>
            <a:pPr marL="342900" indent="-342900">
              <a:buFont typeface="+mj-lt"/>
              <a:buAutoNum type="alphaUcPeriod"/>
            </a:pPr>
            <a:r>
              <a:rPr lang="en-US" sz="1600" dirty="0" smtClean="0"/>
              <a:t>Both A </a:t>
            </a:r>
            <a:r>
              <a:rPr lang="en-US" sz="1600" dirty="0"/>
              <a:t>&amp; B</a:t>
            </a:r>
            <a:endParaRPr lang="en-US" sz="1600" dirty="0" smtClean="0"/>
          </a:p>
          <a:p>
            <a:pPr marL="342900" indent="-342900">
              <a:buFont typeface="+mj-lt"/>
              <a:buAutoNum type="alphaUcPeriod"/>
            </a:pPr>
            <a:endParaRPr lang="en-US" sz="1600" dirty="0"/>
          </a:p>
          <a:p>
            <a:r>
              <a:rPr lang="en-US" b="1" spc="-5" dirty="0">
                <a:solidFill>
                  <a:srgbClr val="00ADA8"/>
                </a:solidFill>
                <a:uFill>
                  <a:solidFill>
                    <a:srgbClr val="365F91"/>
                  </a:solidFill>
                </a:uFill>
                <a:latin typeface="Cambria"/>
                <a:cs typeface="Cambria"/>
              </a:rPr>
              <a:t>Q5 : </a:t>
            </a:r>
            <a:r>
              <a:rPr lang="en-US" sz="1700" spc="-5" dirty="0" smtClean="0">
                <a:solidFill>
                  <a:srgbClr val="00ADA8"/>
                </a:solidFill>
                <a:uFill>
                  <a:solidFill>
                    <a:srgbClr val="365F91"/>
                  </a:solidFill>
                </a:uFill>
                <a:latin typeface="Cambria"/>
                <a:cs typeface="Cambria"/>
              </a:rPr>
              <a:t>Primary bile salt found in the body associated with</a:t>
            </a:r>
            <a:r>
              <a:rPr lang="en-US" dirty="0" smtClean="0">
                <a:solidFill>
                  <a:srgbClr val="00ADA8"/>
                </a:solidFill>
              </a:rPr>
              <a:t>?</a:t>
            </a:r>
          </a:p>
          <a:p>
            <a:pPr marL="342900" indent="-342900">
              <a:buFont typeface="+mj-lt"/>
              <a:buAutoNum type="alphaUcPeriod"/>
            </a:pPr>
            <a:r>
              <a:rPr lang="mr-IN" sz="1600" dirty="0" err="1" smtClean="0"/>
              <a:t>Cl</a:t>
            </a:r>
            <a:r>
              <a:rPr lang="mr-IN" sz="1600" dirty="0" smtClean="0"/>
              <a:t> </a:t>
            </a:r>
            <a:endParaRPr lang="en-US" sz="1600" dirty="0" smtClean="0"/>
          </a:p>
          <a:p>
            <a:pPr marL="342900" indent="-342900">
              <a:buFont typeface="+mj-lt"/>
              <a:buAutoNum type="alphaUcPeriod"/>
            </a:pPr>
            <a:r>
              <a:rPr lang="mr-IN" sz="1600" dirty="0" err="1" smtClean="0"/>
              <a:t>Na</a:t>
            </a:r>
            <a:endParaRPr lang="en-US" sz="1600" dirty="0" smtClean="0"/>
          </a:p>
          <a:p>
            <a:pPr marL="342900" indent="-342900">
              <a:buFont typeface="+mj-lt"/>
              <a:buAutoNum type="alphaUcPeriod"/>
            </a:pPr>
            <a:r>
              <a:rPr lang="mr-IN" sz="1600" dirty="0" err="1" smtClean="0"/>
              <a:t>K</a:t>
            </a:r>
            <a:endParaRPr lang="en-US" sz="1600" dirty="0" smtClean="0"/>
          </a:p>
          <a:p>
            <a:pPr marL="342900" indent="-342900">
              <a:buFont typeface="+mj-lt"/>
              <a:buAutoNum type="alphaUcPeriod"/>
            </a:pPr>
            <a:r>
              <a:rPr lang="mr-IN" sz="1600" dirty="0" err="1" smtClean="0"/>
              <a:t>B</a:t>
            </a:r>
            <a:r>
              <a:rPr lang="en-US" sz="1600" dirty="0"/>
              <a:t> </a:t>
            </a:r>
            <a:r>
              <a:rPr lang="mr-IN" sz="1600" dirty="0" smtClean="0"/>
              <a:t>&amp;</a:t>
            </a:r>
            <a:r>
              <a:rPr lang="en-US" sz="1600" dirty="0" smtClean="0"/>
              <a:t> </a:t>
            </a:r>
            <a:r>
              <a:rPr lang="mr-IN" sz="1600" dirty="0" smtClean="0"/>
              <a:t>C</a:t>
            </a:r>
            <a:endParaRPr lang="en-US" sz="1600" dirty="0" smtClean="0"/>
          </a:p>
          <a:p>
            <a:pPr marL="342900" indent="-342900">
              <a:buFont typeface="+mj-lt"/>
              <a:buAutoNum type="alphaUcPeriod"/>
            </a:pPr>
            <a:endParaRPr lang="en-US" dirty="0" smtClean="0"/>
          </a:p>
          <a:p>
            <a:r>
              <a:rPr lang="en-US" b="1" spc="-5" dirty="0" smtClean="0">
                <a:solidFill>
                  <a:srgbClr val="00ADA8"/>
                </a:solidFill>
                <a:uFill>
                  <a:solidFill>
                    <a:srgbClr val="365F91"/>
                  </a:solidFill>
                </a:uFill>
                <a:latin typeface="Cambria"/>
                <a:cs typeface="Cambria"/>
              </a:rPr>
              <a:t>Q6 </a:t>
            </a:r>
            <a:r>
              <a:rPr lang="en-US"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Which ONE of the following is the secondary bile acid derived from </a:t>
            </a:r>
            <a:r>
              <a:rPr lang="en-US" sz="1700" spc="-5" dirty="0" err="1">
                <a:solidFill>
                  <a:srgbClr val="00ADA8"/>
                </a:solidFill>
                <a:uFill>
                  <a:solidFill>
                    <a:srgbClr val="365F91"/>
                  </a:solidFill>
                </a:uFill>
                <a:latin typeface="Cambria"/>
                <a:cs typeface="Cambria"/>
              </a:rPr>
              <a:t>chenodeoxycholate</a:t>
            </a:r>
            <a:r>
              <a:rPr lang="en-US" dirty="0" smtClean="0">
                <a:solidFill>
                  <a:srgbClr val="00ADA8"/>
                </a:solidFill>
              </a:rPr>
              <a:t>?</a:t>
            </a:r>
            <a:endParaRPr lang="en-US" dirty="0">
              <a:solidFill>
                <a:srgbClr val="00ADA8"/>
              </a:solidFill>
            </a:endParaRPr>
          </a:p>
          <a:p>
            <a:pPr marL="342900" indent="-342900">
              <a:buFont typeface="+mj-lt"/>
              <a:buAutoNum type="alphaUcPeriod"/>
            </a:pPr>
            <a:r>
              <a:rPr lang="en-US" sz="1600" dirty="0" err="1" smtClean="0"/>
              <a:t>Lithocholic</a:t>
            </a:r>
            <a:r>
              <a:rPr lang="en-US" sz="1600" dirty="0" smtClean="0"/>
              <a:t> </a:t>
            </a:r>
            <a:r>
              <a:rPr lang="en-US" sz="1600" dirty="0"/>
              <a:t>acid </a:t>
            </a:r>
          </a:p>
          <a:p>
            <a:pPr marL="342900" indent="-342900">
              <a:buFont typeface="+mj-lt"/>
              <a:buAutoNum type="alphaUcPeriod"/>
            </a:pPr>
            <a:r>
              <a:rPr lang="en-US" sz="1600" dirty="0" err="1" smtClean="0"/>
              <a:t>Deoxycholate</a:t>
            </a:r>
            <a:r>
              <a:rPr lang="en-US" sz="1600" dirty="0" smtClean="0"/>
              <a:t> </a:t>
            </a:r>
            <a:endParaRPr lang="en-US" sz="1600" dirty="0"/>
          </a:p>
          <a:p>
            <a:pPr marL="342900" indent="-342900">
              <a:buFont typeface="+mj-lt"/>
              <a:buAutoNum type="alphaUcPeriod"/>
            </a:pPr>
            <a:r>
              <a:rPr lang="en-US" sz="1600" dirty="0" smtClean="0"/>
              <a:t>Taurocholate </a:t>
            </a:r>
          </a:p>
          <a:p>
            <a:pPr marL="342900" indent="-342900">
              <a:buFont typeface="+mj-lt"/>
              <a:buAutoNum type="alphaUcPeriod"/>
            </a:pPr>
            <a:r>
              <a:rPr lang="en-US" sz="1600" dirty="0" err="1" smtClean="0"/>
              <a:t>Deoxycholic</a:t>
            </a:r>
            <a:r>
              <a:rPr lang="en-US" sz="1600" dirty="0" smtClean="0"/>
              <a:t> </a:t>
            </a:r>
            <a:r>
              <a:rPr lang="en-US" sz="1600" dirty="0"/>
              <a:t>acid</a:t>
            </a:r>
          </a:p>
        </p:txBody>
      </p:sp>
    </p:spTree>
    <p:extLst>
      <p:ext uri="{BB962C8B-B14F-4D97-AF65-F5344CB8AC3E}">
        <p14:creationId xmlns:p14="http://schemas.microsoft.com/office/powerpoint/2010/main" val="669105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6447" y="647626"/>
            <a:ext cx="6610644" cy="5304016"/>
          </a:xfrm>
          <a:prstGeom prst="rect">
            <a:avLst/>
          </a:prstGeom>
          <a:noFill/>
        </p:spPr>
        <p:txBody>
          <a:bodyPr wrap="square" rtlCol="0">
            <a:spAutoFit/>
          </a:bodyPr>
          <a:lstStyle/>
          <a:p>
            <a:pPr>
              <a:spcBef>
                <a:spcPts val="900"/>
              </a:spcBef>
              <a:spcAft>
                <a:spcPts val="900"/>
              </a:spcAft>
              <a:buClr>
                <a:srgbClr val="990033"/>
              </a:buClr>
            </a:pPr>
            <a:r>
              <a:rPr lang="en-US" altLang="en-US" sz="2400" dirty="0">
                <a:solidFill>
                  <a:schemeClr val="accent5">
                    <a:lumMod val="50000"/>
                  </a:schemeClr>
                </a:solidFill>
                <a:latin typeface="Adobe Devanagari" pitchFamily="18" charset="0"/>
                <a:cs typeface="Adobe Devanagari" pitchFamily="18" charset="0"/>
              </a:rPr>
              <a:t>Upon completion of this lecture, the students should be able </a:t>
            </a:r>
            <a:r>
              <a:rPr lang="en-US" altLang="en-US" sz="2400" dirty="0" smtClean="0">
                <a:solidFill>
                  <a:schemeClr val="accent5">
                    <a:lumMod val="50000"/>
                  </a:schemeClr>
                </a:solidFill>
                <a:latin typeface="Adobe Devanagari" pitchFamily="18" charset="0"/>
                <a:cs typeface="Adobe Devanagari" pitchFamily="18" charset="0"/>
              </a:rPr>
              <a:t>to :</a:t>
            </a:r>
            <a:endParaRPr lang="en-US" altLang="en-US" sz="2400" dirty="0">
              <a:solidFill>
                <a:schemeClr val="accent5">
                  <a:lumMod val="50000"/>
                </a:schemeClr>
              </a:solidFill>
              <a:latin typeface="Adobe Devanagari" pitchFamily="18" charset="0"/>
              <a:cs typeface="Adobe Devanagari" pitchFamily="18" charset="0"/>
            </a:endParaRPr>
          </a:p>
          <a:p>
            <a:pPr marL="457200" indent="-457200">
              <a:lnSpc>
                <a:spcPct val="150000"/>
              </a:lnSpc>
              <a:spcBef>
                <a:spcPts val="1000"/>
              </a:spcBef>
              <a:spcAft>
                <a:spcPts val="900"/>
              </a:spcAft>
              <a:buClr>
                <a:srgbClr val="990033"/>
              </a:buClr>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Structure of primary bile acids and salts and secondary bile acids and </a:t>
            </a:r>
            <a:r>
              <a:rPr lang="en-US" altLang="en-US" sz="2000" dirty="0" smtClean="0">
                <a:solidFill>
                  <a:schemeClr val="accent5">
                    <a:lumMod val="50000"/>
                  </a:schemeClr>
                </a:solidFill>
                <a:latin typeface="Adobe Devanagari" pitchFamily="18" charset="0"/>
                <a:cs typeface="Adobe Devanagari" pitchFamily="18" charset="0"/>
              </a:rPr>
              <a:t>salts</a:t>
            </a:r>
            <a:endParaRPr lang="en-US" altLang="en-US" sz="2000" dirty="0">
              <a:solidFill>
                <a:schemeClr val="accent5">
                  <a:lumMod val="50000"/>
                </a:schemeClr>
              </a:solidFill>
              <a:latin typeface="Adobe Devanagari" pitchFamily="18" charset="0"/>
              <a:cs typeface="Adobe Devanagari" pitchFamily="18" charset="0"/>
            </a:endParaRPr>
          </a:p>
          <a:p>
            <a:pPr marL="457200" indent="-457200">
              <a:lnSpc>
                <a:spcPct val="150000"/>
              </a:lnSpc>
              <a:spcBef>
                <a:spcPts val="1000"/>
              </a:spcBef>
              <a:spcAft>
                <a:spcPts val="900"/>
              </a:spcAft>
              <a:buClr>
                <a:srgbClr val="990033"/>
              </a:buClr>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 Functions of bile salts</a:t>
            </a:r>
          </a:p>
          <a:p>
            <a:pPr marL="457200" indent="-457200">
              <a:lnSpc>
                <a:spcPct val="150000"/>
              </a:lnSpc>
              <a:spcBef>
                <a:spcPts val="1000"/>
              </a:spcBef>
              <a:spcAft>
                <a:spcPts val="900"/>
              </a:spcAft>
              <a:buClr>
                <a:srgbClr val="990033"/>
              </a:buClr>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 Enterohepatic circulation</a:t>
            </a:r>
          </a:p>
          <a:p>
            <a:pPr marL="457200" indent="-457200">
              <a:lnSpc>
                <a:spcPct val="150000"/>
              </a:lnSpc>
              <a:spcBef>
                <a:spcPts val="1000"/>
              </a:spcBef>
              <a:spcAft>
                <a:spcPts val="900"/>
              </a:spcAft>
              <a:buClr>
                <a:srgbClr val="990033"/>
              </a:buClr>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 Malabsorption syndrome</a:t>
            </a:r>
          </a:p>
          <a:p>
            <a:pPr marL="457200" indent="-457200">
              <a:lnSpc>
                <a:spcPct val="150000"/>
              </a:lnSpc>
              <a:spcBef>
                <a:spcPts val="1000"/>
              </a:spcBef>
              <a:spcAft>
                <a:spcPts val="900"/>
              </a:spcAft>
              <a:buClr>
                <a:srgbClr val="990033"/>
              </a:buClr>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 </a:t>
            </a:r>
            <a:r>
              <a:rPr lang="en-US" altLang="en-US" sz="2000" dirty="0" err="1">
                <a:solidFill>
                  <a:schemeClr val="accent5">
                    <a:lumMod val="50000"/>
                  </a:schemeClr>
                </a:solidFill>
                <a:latin typeface="Adobe Devanagari" pitchFamily="18" charset="0"/>
                <a:cs typeface="Adobe Devanagari" pitchFamily="18" charset="0"/>
              </a:rPr>
              <a:t>Cholelithiasis</a:t>
            </a:r>
            <a:endParaRPr lang="en-US" altLang="en-US" sz="2000" dirty="0">
              <a:solidFill>
                <a:schemeClr val="accent5">
                  <a:lumMod val="50000"/>
                </a:schemeClr>
              </a:solidFill>
              <a:latin typeface="Adobe Devanagari" pitchFamily="18" charset="0"/>
              <a:cs typeface="Adobe Devanagari" pitchFamily="18" charset="0"/>
            </a:endParaRPr>
          </a:p>
          <a:p>
            <a:endParaRPr lang="en-US" sz="2400" dirty="0">
              <a:solidFill>
                <a:schemeClr val="accent5">
                  <a:lumMod val="50000"/>
                </a:schemeClr>
              </a:solidFill>
              <a:latin typeface="+mj-lt"/>
              <a:cs typeface="Adobe Devanagari" pitchFamily="18" charset="0"/>
            </a:endParaRP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4" name="TextBox 3"/>
          <p:cNvSpPr txBox="1"/>
          <p:nvPr/>
        </p:nvSpPr>
        <p:spPr>
          <a:xfrm>
            <a:off x="7559594" y="6519446"/>
            <a:ext cx="3197306" cy="338554"/>
          </a:xfrm>
          <a:prstGeom prst="rect">
            <a:avLst/>
          </a:prstGeom>
          <a:noFill/>
        </p:spPr>
        <p:txBody>
          <a:bodyPr wrap="square" rtlCol="0">
            <a:spAutoFit/>
          </a:bodyPr>
          <a:lstStyle/>
          <a:p>
            <a:r>
              <a:rPr lang="en-US" sz="1600" dirty="0"/>
              <a:t>1) </a:t>
            </a:r>
            <a:r>
              <a:rPr lang="en-US" sz="1600" dirty="0" smtClean="0"/>
              <a:t>C    </a:t>
            </a:r>
            <a:r>
              <a:rPr lang="en-US" sz="1600" dirty="0"/>
              <a:t>2) D</a:t>
            </a:r>
            <a:r>
              <a:rPr lang="en-US" sz="1600" dirty="0" smtClean="0"/>
              <a:t>    </a:t>
            </a:r>
            <a:r>
              <a:rPr lang="en-US" sz="1600" dirty="0"/>
              <a:t>3) A</a:t>
            </a:r>
            <a:r>
              <a:rPr lang="en-US" sz="1600" dirty="0" smtClean="0"/>
              <a:t>    </a:t>
            </a:r>
            <a:r>
              <a:rPr lang="en-US" sz="1600" dirty="0"/>
              <a:t>4) D</a:t>
            </a:r>
            <a:r>
              <a:rPr lang="en-US" sz="1600" dirty="0" smtClean="0"/>
              <a:t>    </a:t>
            </a:r>
            <a:r>
              <a:rPr lang="en-US" sz="1600" dirty="0"/>
              <a:t>5) D</a:t>
            </a:r>
            <a:r>
              <a:rPr lang="en-US" sz="1600" dirty="0" smtClean="0"/>
              <a:t>    </a:t>
            </a:r>
            <a:r>
              <a:rPr lang="en-US" sz="1600" dirty="0"/>
              <a:t>6) A</a:t>
            </a:r>
            <a:r>
              <a:rPr lang="en-US" sz="1600" dirty="0" smtClean="0"/>
              <a:t>    </a:t>
            </a:r>
            <a:endParaRPr lang="en-US" sz="1600" dirty="0"/>
          </a:p>
        </p:txBody>
      </p:sp>
      <p:sp>
        <p:nvSpPr>
          <p:cNvPr id="5" name="Rectangle 4"/>
          <p:cNvSpPr/>
          <p:nvPr/>
        </p:nvSpPr>
        <p:spPr>
          <a:xfrm>
            <a:off x="214317" y="900715"/>
            <a:ext cx="6010020" cy="4524315"/>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z="1700" spc="-5" dirty="0">
                <a:solidFill>
                  <a:srgbClr val="00ADA8"/>
                </a:solidFill>
                <a:uFill>
                  <a:solidFill>
                    <a:srgbClr val="365F91"/>
                  </a:solidFill>
                </a:uFill>
                <a:latin typeface="Cambria"/>
                <a:cs typeface="Cambria"/>
              </a:rPr>
              <a:t>Mention </a:t>
            </a:r>
            <a:r>
              <a:rPr lang="en-US" sz="1700" spc="-5" dirty="0" smtClean="0">
                <a:solidFill>
                  <a:srgbClr val="00ADA8"/>
                </a:solidFill>
                <a:uFill>
                  <a:solidFill>
                    <a:srgbClr val="365F91"/>
                  </a:solidFill>
                </a:uFill>
                <a:latin typeface="Cambria"/>
                <a:cs typeface="Cambria"/>
              </a:rPr>
              <a:t>a function </a:t>
            </a:r>
            <a:r>
              <a:rPr lang="en-US" sz="1700" spc="-5" dirty="0">
                <a:solidFill>
                  <a:srgbClr val="00ADA8"/>
                </a:solidFill>
                <a:uFill>
                  <a:solidFill>
                    <a:srgbClr val="365F91"/>
                  </a:solidFill>
                </a:uFill>
                <a:latin typeface="Cambria"/>
                <a:cs typeface="Cambria"/>
              </a:rPr>
              <a:t>of bile salts?</a:t>
            </a:r>
            <a:endParaRPr lang="en-US" sz="1700" spc="-5" dirty="0" smtClean="0">
              <a:solidFill>
                <a:srgbClr val="00ADA8"/>
              </a:solidFill>
              <a:uFill>
                <a:solidFill>
                  <a:srgbClr val="365F91"/>
                </a:solidFill>
              </a:uFill>
              <a:latin typeface="Cambria"/>
              <a:cs typeface="Cambria"/>
            </a:endParaRPr>
          </a:p>
          <a:p>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 As metabolic products of cholesterol.</a:t>
            </a:r>
          </a:p>
          <a:p>
            <a:pPr algn="ctr">
              <a:spcBef>
                <a:spcPts val="25"/>
              </a:spcBef>
              <a:tabLst>
                <a:tab pos="241300" algn="l"/>
                <a:tab pos="241935" algn="l"/>
              </a:tabLst>
            </a:pPr>
            <a:r>
              <a:rPr lang="en-US" spc="-10" dirty="0">
                <a:solidFill>
                  <a:schemeClr val="bg1">
                    <a:lumMod val="75000"/>
                  </a:schemeClr>
                </a:solidFill>
                <a:cs typeface="Calibri"/>
              </a:rPr>
              <a:t> </a:t>
            </a:r>
            <a:r>
              <a:rPr lang="en-US" spc="-10" dirty="0" err="1">
                <a:solidFill>
                  <a:schemeClr val="bg1">
                    <a:lumMod val="75000"/>
                  </a:schemeClr>
                </a:solidFill>
                <a:cs typeface="Calibri"/>
              </a:rPr>
              <a:t>Solubilizer</a:t>
            </a:r>
            <a:r>
              <a:rPr lang="en-US" spc="-10" dirty="0">
                <a:solidFill>
                  <a:schemeClr val="bg1">
                    <a:lumMod val="75000"/>
                  </a:schemeClr>
                </a:solidFill>
                <a:cs typeface="Calibri"/>
              </a:rPr>
              <a:t> of cholesterol in bile.</a:t>
            </a:r>
          </a:p>
          <a:p>
            <a:pPr algn="ctr">
              <a:spcBef>
                <a:spcPts val="25"/>
              </a:spcBef>
              <a:tabLst>
                <a:tab pos="241300" algn="l"/>
                <a:tab pos="241935" algn="l"/>
              </a:tabLst>
            </a:pPr>
            <a:r>
              <a:rPr lang="en-US" spc="-10" dirty="0" err="1" smtClean="0">
                <a:solidFill>
                  <a:schemeClr val="bg1">
                    <a:lumMod val="75000"/>
                  </a:schemeClr>
                </a:solidFill>
                <a:cs typeface="Calibri"/>
              </a:rPr>
              <a:t>Emulcification</a:t>
            </a:r>
            <a:endParaRPr lang="en-US" spc="-10" dirty="0" smtClean="0">
              <a:solidFill>
                <a:schemeClr val="bg1">
                  <a:lumMod val="75000"/>
                </a:schemeClr>
              </a:solidFill>
              <a:cs typeface="Calibri"/>
            </a:endParaRPr>
          </a:p>
          <a:p>
            <a:pPr algn="ctr">
              <a:spcBef>
                <a:spcPts val="25"/>
              </a:spcBef>
              <a:tabLst>
                <a:tab pos="241300" algn="l"/>
                <a:tab pos="241935" algn="l"/>
              </a:tabLst>
            </a:pPr>
            <a:endParaRPr lang="en-US" spc="-10" dirty="0">
              <a:solidFill>
                <a:schemeClr val="bg1">
                  <a:lumMod val="75000"/>
                </a:schemeClr>
              </a:solidFill>
              <a:cs typeface="Calibri"/>
            </a:endParaRPr>
          </a:p>
          <a:p>
            <a:r>
              <a:rPr lang="en-US" b="1" spc="-5" dirty="0">
                <a:solidFill>
                  <a:srgbClr val="00ADA8"/>
                </a:solidFill>
                <a:uFill>
                  <a:solidFill>
                    <a:srgbClr val="365F91"/>
                  </a:solidFill>
                </a:uFill>
                <a:latin typeface="Cambria"/>
                <a:cs typeface="Cambria"/>
              </a:rPr>
              <a:t>Q8 : </a:t>
            </a:r>
            <a:r>
              <a:rPr lang="en-US" sz="1700" spc="-5" dirty="0">
                <a:solidFill>
                  <a:srgbClr val="00ADA8"/>
                </a:solidFill>
                <a:uFill>
                  <a:solidFill>
                    <a:srgbClr val="365F91"/>
                  </a:solidFill>
                </a:uFill>
                <a:latin typeface="Cambria"/>
                <a:cs typeface="Cambria"/>
              </a:rPr>
              <a:t>Can a person live without a gallbladder, </a:t>
            </a:r>
            <a:r>
              <a:rPr lang="en-US" sz="1700" spc="-5" dirty="0" smtClean="0">
                <a:solidFill>
                  <a:srgbClr val="00ADA8"/>
                </a:solidFill>
                <a:uFill>
                  <a:solidFill>
                    <a:srgbClr val="365F91"/>
                  </a:solidFill>
                </a:uFill>
                <a:latin typeface="Cambria"/>
                <a:cs typeface="Cambria"/>
              </a:rPr>
              <a:t>why</a:t>
            </a:r>
            <a:r>
              <a:rPr lang="en-US" dirty="0" smtClean="0">
                <a:solidFill>
                  <a:srgbClr val="00ADA8"/>
                </a:solidFill>
              </a:rPr>
              <a:t>?</a:t>
            </a:r>
          </a:p>
          <a:p>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yes , because the liver can secrete the bile directly into the intestine, the gallbladder is only for </a:t>
            </a:r>
            <a:r>
              <a:rPr lang="en-US" spc="-10" dirty="0" smtClean="0">
                <a:solidFill>
                  <a:schemeClr val="bg1">
                    <a:lumMod val="75000"/>
                  </a:schemeClr>
                </a:solidFill>
                <a:cs typeface="Calibri"/>
              </a:rPr>
              <a:t>storage</a:t>
            </a:r>
            <a:r>
              <a:rPr lang="en-US" spc="-10" dirty="0">
                <a:solidFill>
                  <a:schemeClr val="bg1">
                    <a:lumMod val="75000"/>
                  </a:schemeClr>
                </a:solidFill>
                <a:cs typeface="Calibri"/>
              </a:rPr>
              <a:t> </a:t>
            </a:r>
            <a:r>
              <a:rPr lang="en-US" spc="-10" dirty="0" smtClean="0">
                <a:solidFill>
                  <a:schemeClr val="bg1">
                    <a:lumMod val="75000"/>
                  </a:schemeClr>
                </a:solidFill>
                <a:cs typeface="Calibri"/>
              </a:rPr>
              <a:t>and concentration.</a:t>
            </a:r>
          </a:p>
          <a:p>
            <a:pPr algn="ctr">
              <a:spcBef>
                <a:spcPts val="25"/>
              </a:spcBef>
              <a:tabLst>
                <a:tab pos="241300" algn="l"/>
                <a:tab pos="241935" algn="l"/>
              </a:tabLst>
            </a:pPr>
            <a:endParaRPr lang="en-US" dirty="0" smtClean="0">
              <a:solidFill>
                <a:srgbClr val="00ADA8"/>
              </a:solidFill>
            </a:endParaRPr>
          </a:p>
          <a:p>
            <a:r>
              <a:rPr lang="en-US" b="1" spc="-5" dirty="0" smtClean="0">
                <a:solidFill>
                  <a:srgbClr val="00ADA8"/>
                </a:solidFill>
                <a:uFill>
                  <a:solidFill>
                    <a:srgbClr val="365F91"/>
                  </a:solidFill>
                </a:uFill>
                <a:latin typeface="Cambria"/>
                <a:cs typeface="Cambria"/>
              </a:rPr>
              <a:t>Q9 </a:t>
            </a:r>
            <a:r>
              <a:rPr lang="en-US" b="1" spc="-5" dirty="0">
                <a:solidFill>
                  <a:srgbClr val="00ADA8"/>
                </a:solidFill>
                <a:uFill>
                  <a:solidFill>
                    <a:srgbClr val="365F91"/>
                  </a:solidFill>
                </a:uFill>
                <a:latin typeface="Cambria"/>
                <a:cs typeface="Cambria"/>
              </a:rPr>
              <a:t>: </a:t>
            </a:r>
            <a:r>
              <a:rPr lang="en-US" spc="-5" dirty="0">
                <a:solidFill>
                  <a:srgbClr val="00ADA8"/>
                </a:solidFill>
                <a:uFill>
                  <a:solidFill>
                    <a:srgbClr val="365F91"/>
                  </a:solidFill>
                </a:uFill>
                <a:latin typeface="Cambria"/>
                <a:cs typeface="Cambria"/>
              </a:rPr>
              <a:t>Mention how bile salts in bile get decreased</a:t>
            </a:r>
            <a:r>
              <a:rPr lang="en-US" dirty="0" smtClean="0">
                <a:solidFill>
                  <a:srgbClr val="00ADA8"/>
                </a:solidFill>
              </a:rPr>
              <a:t>?</a:t>
            </a:r>
          </a:p>
          <a:p>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1-Biliary tract obstruction </a:t>
            </a:r>
            <a:r>
              <a:rPr lang="en-US" spc="-10" dirty="0" smtClean="0">
                <a:solidFill>
                  <a:schemeClr val="bg1">
                    <a:lumMod val="75000"/>
                  </a:schemeClr>
                </a:solidFill>
                <a:cs typeface="Calibri"/>
              </a:rPr>
              <a:t>(interferes </a:t>
            </a:r>
            <a:r>
              <a:rPr lang="en-US" spc="-10" dirty="0">
                <a:solidFill>
                  <a:schemeClr val="bg1">
                    <a:lumMod val="75000"/>
                  </a:schemeClr>
                </a:solidFill>
                <a:cs typeface="Calibri"/>
              </a:rPr>
              <a:t>with enterohepatic circulation) </a:t>
            </a:r>
            <a:endParaRPr lang="en-US" spc="-10" dirty="0" smtClean="0">
              <a:solidFill>
                <a:schemeClr val="bg1">
                  <a:lumMod val="75000"/>
                </a:schemeClr>
              </a:solidFill>
              <a:cs typeface="Calibri"/>
            </a:endParaRPr>
          </a:p>
          <a:p>
            <a:pPr algn="ctr">
              <a:spcBef>
                <a:spcPts val="25"/>
              </a:spcBef>
              <a:tabLst>
                <a:tab pos="241300" algn="l"/>
                <a:tab pos="241935" algn="l"/>
              </a:tabLst>
            </a:pPr>
            <a:r>
              <a:rPr lang="en-US" spc="-10" dirty="0" smtClean="0">
                <a:solidFill>
                  <a:schemeClr val="bg1">
                    <a:lumMod val="75000"/>
                  </a:schemeClr>
                </a:solidFill>
                <a:cs typeface="Calibri"/>
              </a:rPr>
              <a:t>2-Hepatic </a:t>
            </a:r>
            <a:r>
              <a:rPr lang="en-US" spc="-10" dirty="0">
                <a:solidFill>
                  <a:schemeClr val="bg1">
                    <a:lumMod val="75000"/>
                  </a:schemeClr>
                </a:solidFill>
                <a:cs typeface="Calibri"/>
              </a:rPr>
              <a:t>dysfunction (synthesis)</a:t>
            </a:r>
          </a:p>
        </p:txBody>
      </p:sp>
      <p:sp>
        <p:nvSpPr>
          <p:cNvPr id="2" name="Rectangle 1"/>
          <p:cNvSpPr/>
          <p:nvPr/>
        </p:nvSpPr>
        <p:spPr>
          <a:xfrm>
            <a:off x="6692432" y="1412946"/>
            <a:ext cx="4911737" cy="2841804"/>
          </a:xfrm>
          <a:prstGeom prst="rect">
            <a:avLst/>
          </a:prstGeom>
        </p:spPr>
        <p:txBody>
          <a:bodyPr wrap="square">
            <a:spAutoFit/>
          </a:bodyPr>
          <a:lstStyle/>
          <a:p>
            <a:pPr algn="ctr">
              <a:spcBef>
                <a:spcPts val="25"/>
              </a:spcBef>
              <a:tabLst>
                <a:tab pos="241300" algn="l"/>
                <a:tab pos="241935" algn="l"/>
              </a:tabLst>
            </a:pPr>
            <a:r>
              <a:rPr lang="en-US" b="1" spc="-5" dirty="0">
                <a:solidFill>
                  <a:srgbClr val="00ADA8"/>
                </a:solidFill>
                <a:uFill>
                  <a:solidFill>
                    <a:srgbClr val="365F91"/>
                  </a:solidFill>
                </a:uFill>
                <a:latin typeface="Cambria"/>
                <a:cs typeface="Cambria"/>
              </a:rPr>
              <a:t>Q10 : </a:t>
            </a:r>
            <a:r>
              <a:rPr lang="en-US" spc="-5" dirty="0" smtClean="0">
                <a:solidFill>
                  <a:srgbClr val="00ADA8"/>
                </a:solidFill>
                <a:uFill>
                  <a:solidFill>
                    <a:srgbClr val="365F91"/>
                  </a:solidFill>
                </a:uFill>
                <a:latin typeface="Cambria"/>
                <a:cs typeface="Cambria"/>
              </a:rPr>
              <a:t>A 26 year old male comes to the clinic with a yellowish tinge to the eyes and skin and complains of abdominal pain, fatigue and weakness, liver function tests only shows mildly elevated bilirubin (mostly unconjugated) and the rest of the parameters were all normal. Which ONE of the following is the most likely diagnosis </a:t>
            </a:r>
            <a:r>
              <a:rPr lang="en-US" dirty="0" smtClean="0">
                <a:solidFill>
                  <a:srgbClr val="00ADA8"/>
                </a:solidFill>
              </a:rPr>
              <a:t>?</a:t>
            </a:r>
          </a:p>
          <a:p>
            <a:pPr algn="ctr">
              <a:spcBef>
                <a:spcPts val="25"/>
              </a:spcBef>
              <a:tabLst>
                <a:tab pos="241300" algn="l"/>
                <a:tab pos="241935" algn="l"/>
              </a:tabLst>
            </a:pPr>
            <a:endParaRPr lang="en-US" dirty="0">
              <a:solidFill>
                <a:srgbClr val="00ADA8"/>
              </a:solidFill>
            </a:endParaRPr>
          </a:p>
          <a:p>
            <a:pPr algn="ctr">
              <a:lnSpc>
                <a:spcPts val="2020"/>
              </a:lnSpc>
              <a:spcBef>
                <a:spcPts val="25"/>
              </a:spcBef>
              <a:tabLst>
                <a:tab pos="241300" algn="l"/>
                <a:tab pos="241935" algn="l"/>
              </a:tabLst>
            </a:pPr>
            <a:r>
              <a:rPr lang="en-US" spc="-10" dirty="0" smtClean="0">
                <a:solidFill>
                  <a:schemeClr val="bg1">
                    <a:lumMod val="75000"/>
                  </a:schemeClr>
                </a:solidFill>
                <a:cs typeface="Calibri"/>
              </a:rPr>
              <a:t>Gilbert's Syndrome</a:t>
            </a:r>
            <a:endParaRPr lang="en-US" spc="-10" dirty="0">
              <a:solidFill>
                <a:schemeClr val="bg1">
                  <a:lumMod val="75000"/>
                </a:schemeClr>
              </a:solidFill>
              <a:cs typeface="Calibri"/>
            </a:endParaRPr>
          </a:p>
        </p:txBody>
      </p:sp>
    </p:spTree>
    <p:extLst>
      <p:ext uri="{BB962C8B-B14F-4D97-AF65-F5344CB8AC3E}">
        <p14:creationId xmlns:p14="http://schemas.microsoft.com/office/powerpoint/2010/main" val="1435477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57028" y="2677708"/>
            <a:ext cx="2691121" cy="1754326"/>
          </a:xfrm>
          <a:prstGeom prst="rect">
            <a:avLst/>
          </a:prstGeom>
          <a:noFill/>
        </p:spPr>
        <p:txBody>
          <a:bodyPr wrap="square" rtlCol="0">
            <a:spAutoFit/>
          </a:bodyPr>
          <a:lstStyle/>
          <a:p>
            <a:pPr>
              <a:lnSpc>
                <a:spcPct val="200000"/>
              </a:lnSpc>
            </a:pPr>
            <a:r>
              <a:rPr lang="en-US" b="1" dirty="0" err="1" smtClean="0">
                <a:solidFill>
                  <a:srgbClr val="4C8180"/>
                </a:solidFill>
              </a:rPr>
              <a:t>Haneen</a:t>
            </a:r>
            <a:r>
              <a:rPr lang="en-US" b="1" dirty="0" smtClean="0">
                <a:solidFill>
                  <a:srgbClr val="4C8180"/>
                </a:solidFill>
              </a:rPr>
              <a:t> </a:t>
            </a:r>
            <a:r>
              <a:rPr lang="en-US" b="1" dirty="0" err="1" smtClean="0">
                <a:solidFill>
                  <a:srgbClr val="4C8180"/>
                </a:solidFill>
              </a:rPr>
              <a:t>alsubki</a:t>
            </a:r>
            <a:endParaRPr lang="en-US" b="1" dirty="0">
              <a:solidFill>
                <a:srgbClr val="4C8180"/>
              </a:solidFill>
            </a:endParaRPr>
          </a:p>
          <a:p>
            <a:pPr>
              <a:lnSpc>
                <a:spcPct val="200000"/>
              </a:lnSpc>
            </a:pPr>
            <a:r>
              <a:rPr lang="en-US" b="1" dirty="0" err="1" smtClean="0">
                <a:solidFill>
                  <a:srgbClr val="4C8180"/>
                </a:solidFill>
              </a:rPr>
              <a:t>Rawan</a:t>
            </a:r>
            <a:r>
              <a:rPr lang="en-US" b="1" dirty="0" smtClean="0">
                <a:solidFill>
                  <a:srgbClr val="4C8180"/>
                </a:solidFill>
              </a:rPr>
              <a:t> </a:t>
            </a:r>
            <a:r>
              <a:rPr lang="en-US" b="1" dirty="0" err="1" smtClean="0">
                <a:solidFill>
                  <a:srgbClr val="4C8180"/>
                </a:solidFill>
              </a:rPr>
              <a:t>alwadee</a:t>
            </a:r>
            <a:endParaRPr lang="en-US" b="1" dirty="0" smtClean="0">
              <a:solidFill>
                <a:srgbClr val="4C8180"/>
              </a:solidFill>
            </a:endParaRPr>
          </a:p>
          <a:p>
            <a:pPr>
              <a:lnSpc>
                <a:spcPct val="200000"/>
              </a:lnSpc>
            </a:pP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7972" y="2991415"/>
            <a:ext cx="2671763" cy="400110"/>
          </a:xfrm>
          <a:prstGeom prst="rect">
            <a:avLst/>
          </a:prstGeom>
          <a:noFill/>
        </p:spPr>
        <p:txBody>
          <a:bodyPr wrap="square" rtlCol="0">
            <a:spAutoFit/>
          </a:bodyPr>
          <a:lstStyle/>
          <a:p>
            <a:pPr algn="ctr"/>
            <a:r>
              <a:rPr lang="en-US" sz="2000" dirty="0" smtClean="0">
                <a:solidFill>
                  <a:schemeClr val="accent5">
                    <a:lumMod val="50000"/>
                  </a:schemeClr>
                </a:solidFill>
              </a:rPr>
              <a:t>Review the notes</a:t>
            </a:r>
          </a:p>
        </p:txBody>
      </p:sp>
    </p:spTree>
    <p:extLst>
      <p:ext uri="{BB962C8B-B14F-4D97-AF65-F5344CB8AC3E}">
        <p14:creationId xmlns:p14="http://schemas.microsoft.com/office/powerpoint/2010/main" val="148820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64" y="0"/>
            <a:ext cx="6146800" cy="707886"/>
          </a:xfrm>
          <a:prstGeom prst="rect">
            <a:avLst/>
          </a:prstGeom>
          <a:noFill/>
        </p:spPr>
        <p:txBody>
          <a:bodyPr wrap="square" rtlCol="0">
            <a:spAutoFit/>
          </a:bodyPr>
          <a:lstStyle/>
          <a:p>
            <a:r>
              <a:rPr lang="en-US" altLang="en-US" sz="4000" dirty="0" smtClean="0">
                <a:solidFill>
                  <a:srgbClr val="4C8180"/>
                </a:solidFill>
                <a:latin typeface="+mj-lt"/>
                <a:ea typeface="Century Gothic" charset="0"/>
                <a:cs typeface="Century Gothic" charset="0"/>
              </a:rPr>
              <a:t>Overview </a:t>
            </a:r>
            <a:endParaRPr lang="en-US" sz="3200" dirty="0">
              <a:solidFill>
                <a:srgbClr val="4C8180"/>
              </a:solidFill>
              <a:latin typeface="+mj-lt"/>
              <a:ea typeface="Century Gothic" charset="0"/>
              <a:cs typeface="Century Gothic"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65" y="1048545"/>
            <a:ext cx="9748521" cy="5486605"/>
          </a:xfrm>
          <a:prstGeom prst="rect">
            <a:avLst/>
          </a:prstGeom>
        </p:spPr>
      </p:pic>
    </p:spTree>
    <p:extLst>
      <p:ext uri="{BB962C8B-B14F-4D97-AF65-F5344CB8AC3E}">
        <p14:creationId xmlns:p14="http://schemas.microsoft.com/office/powerpoint/2010/main" val="175401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5064" y="0"/>
            <a:ext cx="6146800" cy="707886"/>
          </a:xfrm>
          <a:prstGeom prst="rect">
            <a:avLst/>
          </a:prstGeom>
          <a:noFill/>
        </p:spPr>
        <p:txBody>
          <a:bodyPr wrap="square" rtlCol="0">
            <a:spAutoFit/>
          </a:bodyPr>
          <a:lstStyle/>
          <a:p>
            <a:r>
              <a:rPr lang="en-US" altLang="en-US" sz="4000" dirty="0" smtClean="0">
                <a:solidFill>
                  <a:srgbClr val="4C8180"/>
                </a:solidFill>
                <a:latin typeface="+mj-lt"/>
                <a:ea typeface="Century Gothic" charset="0"/>
                <a:cs typeface="Century Gothic" charset="0"/>
              </a:rPr>
              <a:t>Overview </a:t>
            </a:r>
            <a:endParaRPr lang="en-US" sz="3200" dirty="0">
              <a:solidFill>
                <a:srgbClr val="4C8180"/>
              </a:solidFill>
              <a:latin typeface="+mj-lt"/>
              <a:ea typeface="Century Gothic" charset="0"/>
              <a:cs typeface="Century Gothic" charset="0"/>
            </a:endParaRPr>
          </a:p>
        </p:txBody>
      </p:sp>
      <p:sp>
        <p:nvSpPr>
          <p:cNvPr id="13" name="TextBox 12"/>
          <p:cNvSpPr txBox="1"/>
          <p:nvPr/>
        </p:nvSpPr>
        <p:spPr>
          <a:xfrm>
            <a:off x="7081607" y="4800375"/>
            <a:ext cx="5051968" cy="1231106"/>
          </a:xfrm>
          <a:prstGeom prst="rect">
            <a:avLst/>
          </a:prstGeom>
          <a:noFill/>
        </p:spPr>
        <p:txBody>
          <a:bodyPr wrap="square" rtlCol="0">
            <a:spAutoFit/>
          </a:bodyPr>
          <a:lstStyle/>
          <a:p>
            <a:pPr algn="ctr"/>
            <a:r>
              <a:rPr lang="en-US" sz="2000" b="1" u="sng" dirty="0" smtClean="0">
                <a:solidFill>
                  <a:srgbClr val="4B8180"/>
                </a:solidFill>
              </a:rPr>
              <a:t>Cholesterol: </a:t>
            </a:r>
            <a:endParaRPr lang="en-US" sz="2000" b="1" u="sng" dirty="0">
              <a:solidFill>
                <a:srgbClr val="4B8180"/>
              </a:solidFill>
            </a:endParaRPr>
          </a:p>
          <a:p>
            <a:pPr algn="ctr"/>
            <a:r>
              <a:rPr lang="en-US" dirty="0" smtClean="0">
                <a:ea typeface="ＭＳ Ｐゴシック" charset="-128"/>
              </a:rPr>
              <a:t>Number </a:t>
            </a:r>
            <a:r>
              <a:rPr lang="en-US" dirty="0">
                <a:ea typeface="ＭＳ Ｐゴシック" charset="-128"/>
              </a:rPr>
              <a:t>of </a:t>
            </a:r>
            <a:r>
              <a:rPr lang="en-US" dirty="0" smtClean="0">
                <a:ea typeface="ＭＳ Ｐゴシック" charset="-128"/>
              </a:rPr>
              <a:t>carbons : </a:t>
            </a:r>
            <a:r>
              <a:rPr lang="is-IS" dirty="0" smtClean="0">
                <a:ea typeface="ＭＳ Ｐゴシック" charset="-128"/>
              </a:rPr>
              <a:t>27 </a:t>
            </a:r>
            <a:r>
              <a:rPr lang="is-IS" dirty="0">
                <a:ea typeface="ＭＳ Ｐゴシック" charset="-128"/>
              </a:rPr>
              <a:t>C</a:t>
            </a:r>
          </a:p>
          <a:p>
            <a:pPr algn="ctr"/>
            <a:r>
              <a:rPr lang="en-US" dirty="0" smtClean="0">
                <a:ea typeface="ＭＳ Ｐゴシック" charset="-128"/>
              </a:rPr>
              <a:t>Parent </a:t>
            </a:r>
            <a:r>
              <a:rPr lang="en-US" dirty="0">
                <a:ea typeface="ＭＳ Ｐゴシック" charset="-128"/>
              </a:rPr>
              <a:t>steroid compound</a:t>
            </a:r>
          </a:p>
          <a:p>
            <a:pPr algn="ctr"/>
            <a:r>
              <a:rPr lang="en-US" dirty="0" smtClean="0">
                <a:ea typeface="ＭＳ Ｐゴシック" charset="-128"/>
              </a:rPr>
              <a:t>Precursor </a:t>
            </a:r>
            <a:r>
              <a:rPr lang="en-US" dirty="0">
                <a:ea typeface="ＭＳ Ｐゴシック" charset="-128"/>
              </a:rPr>
              <a:t>of bile acids and </a:t>
            </a:r>
            <a:r>
              <a:rPr lang="en-US" dirty="0" smtClean="0">
                <a:ea typeface="ＭＳ Ｐゴシック" charset="-128"/>
              </a:rPr>
              <a:t>salts</a:t>
            </a:r>
            <a:endParaRPr lang="en-US" sz="1400" dirty="0"/>
          </a:p>
        </p:txBody>
      </p:sp>
      <p:pic>
        <p:nvPicPr>
          <p:cNvPr id="14" name="Picture 4" descr="C:\My Documents\My Pictures\18_002.jpg"/>
          <p:cNvPicPr>
            <a:picLocks noChangeAspect="1" noChangeArrowheads="1"/>
          </p:cNvPicPr>
          <p:nvPr/>
        </p:nvPicPr>
        <p:blipFill>
          <a:blip r:embed="rId2">
            <a:extLst>
              <a:ext uri="{28A0092B-C50C-407E-A947-70E740481C1C}">
                <a14:useLocalDpi xmlns:a14="http://schemas.microsoft.com/office/drawing/2010/main" val="0"/>
              </a:ext>
            </a:extLst>
          </a:blip>
          <a:srcRect l="13866" t="3883" r="15662" b="56311"/>
          <a:stretch>
            <a:fillRect/>
          </a:stretch>
        </p:blipFill>
        <p:spPr bwMode="auto">
          <a:xfrm>
            <a:off x="7541059" y="1906379"/>
            <a:ext cx="3860641" cy="274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a:xfrm>
            <a:off x="7434806" y="1151295"/>
            <a:ext cx="3733800"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smtClean="0">
                <a:solidFill>
                  <a:srgbClr val="00ADA8"/>
                </a:solidFill>
              </a:rPr>
              <a:t>Cholesterol:</a:t>
            </a:r>
          </a:p>
        </p:txBody>
      </p:sp>
      <p:cxnSp>
        <p:nvCxnSpPr>
          <p:cNvPr id="17" name="Straight Connector 16"/>
          <p:cNvCxnSpPr/>
          <p:nvPr/>
        </p:nvCxnSpPr>
        <p:spPr>
          <a:xfrm>
            <a:off x="7256235" y="968984"/>
            <a:ext cx="15765" cy="5205199"/>
          </a:xfrm>
          <a:prstGeom prst="line">
            <a:avLst/>
          </a:prstGeom>
          <a:ln>
            <a:solidFill>
              <a:srgbClr val="00ADA8"/>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CE4A9941-29D7-4542-A72E-A399AFE6381B}"/>
              </a:ext>
            </a:extLst>
          </p:cNvPr>
          <p:cNvSpPr txBox="1"/>
          <p:nvPr/>
        </p:nvSpPr>
        <p:spPr>
          <a:xfrm>
            <a:off x="191147" y="1436397"/>
            <a:ext cx="6841418" cy="4247317"/>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285750" indent="-285750">
              <a:buFont typeface="Wingdings" charset="2"/>
              <a:buChar char="v"/>
            </a:pPr>
            <a:r>
              <a:rPr lang="en-US" dirty="0">
                <a:solidFill>
                  <a:srgbClr val="008F00"/>
                </a:solidFill>
              </a:rPr>
              <a:t>Bile salt is a watery mixture </a:t>
            </a:r>
            <a:r>
              <a:rPr lang="en-US" dirty="0" smtClean="0">
                <a:solidFill>
                  <a:srgbClr val="008F00"/>
                </a:solidFill>
              </a:rPr>
              <a:t>that’s secreted </a:t>
            </a:r>
            <a:r>
              <a:rPr lang="en-US" dirty="0">
                <a:solidFill>
                  <a:srgbClr val="008F00"/>
                </a:solidFill>
              </a:rPr>
              <a:t>and produced by the liver, it has to go to the intestine </a:t>
            </a:r>
            <a:r>
              <a:rPr lang="en-US" dirty="0" smtClean="0">
                <a:solidFill>
                  <a:srgbClr val="008F00"/>
                </a:solidFill>
              </a:rPr>
              <a:t>ultimately but </a:t>
            </a:r>
            <a:r>
              <a:rPr lang="en-US" dirty="0">
                <a:solidFill>
                  <a:srgbClr val="008F00"/>
                </a:solidFill>
              </a:rPr>
              <a:t>if </a:t>
            </a:r>
            <a:r>
              <a:rPr lang="en-US" dirty="0" smtClean="0">
                <a:solidFill>
                  <a:srgbClr val="008F00"/>
                </a:solidFill>
              </a:rPr>
              <a:t>not </a:t>
            </a:r>
            <a:r>
              <a:rPr lang="en-US" dirty="0">
                <a:solidFill>
                  <a:srgbClr val="008F00"/>
                </a:solidFill>
              </a:rPr>
              <a:t>required, it will be </a:t>
            </a:r>
            <a:r>
              <a:rPr lang="en-US" dirty="0" smtClean="0">
                <a:solidFill>
                  <a:srgbClr val="92D050"/>
                </a:solidFill>
              </a:rPr>
              <a:t>stored</a:t>
            </a:r>
            <a:r>
              <a:rPr lang="en-US" dirty="0" smtClean="0">
                <a:solidFill>
                  <a:srgbClr val="008F00"/>
                </a:solidFill>
              </a:rPr>
              <a:t> </a:t>
            </a:r>
            <a:r>
              <a:rPr lang="en-US" dirty="0">
                <a:solidFill>
                  <a:srgbClr val="008F00"/>
                </a:solidFill>
              </a:rPr>
              <a:t>in the gall bladder. </a:t>
            </a:r>
          </a:p>
          <a:p>
            <a:pPr marL="285750" indent="-285750">
              <a:buFont typeface="Wingdings" charset="2"/>
              <a:buChar char="v"/>
            </a:pPr>
            <a:r>
              <a:rPr lang="en-US" dirty="0" smtClean="0">
                <a:solidFill>
                  <a:srgbClr val="008F00"/>
                </a:solidFill>
              </a:rPr>
              <a:t>It’s </a:t>
            </a:r>
            <a:r>
              <a:rPr lang="en-US" dirty="0">
                <a:solidFill>
                  <a:srgbClr val="008F00"/>
                </a:solidFill>
              </a:rPr>
              <a:t>stimulated by the hormone </a:t>
            </a:r>
            <a:r>
              <a:rPr lang="en-US" dirty="0">
                <a:solidFill>
                  <a:srgbClr val="92D050"/>
                </a:solidFill>
              </a:rPr>
              <a:t>CCK</a:t>
            </a:r>
            <a:r>
              <a:rPr lang="en-US" dirty="0">
                <a:solidFill>
                  <a:srgbClr val="008F00"/>
                </a:solidFill>
              </a:rPr>
              <a:t>. And CCK itself stimulated by undigested </a:t>
            </a:r>
            <a:r>
              <a:rPr lang="en-US" dirty="0" smtClean="0">
                <a:solidFill>
                  <a:srgbClr val="008F00"/>
                </a:solidFill>
              </a:rPr>
              <a:t>fats </a:t>
            </a:r>
            <a:r>
              <a:rPr lang="en-US" dirty="0">
                <a:solidFill>
                  <a:srgbClr val="008F00"/>
                </a:solidFill>
              </a:rPr>
              <a:t>and </a:t>
            </a:r>
            <a:r>
              <a:rPr lang="en-US" dirty="0" smtClean="0">
                <a:solidFill>
                  <a:srgbClr val="008F00"/>
                </a:solidFill>
              </a:rPr>
              <a:t>proteins. </a:t>
            </a:r>
            <a:endParaRPr lang="en-US" dirty="0">
              <a:solidFill>
                <a:srgbClr val="008F00"/>
              </a:solidFill>
            </a:endParaRPr>
          </a:p>
          <a:p>
            <a:pPr marL="285750" indent="-285750">
              <a:buFont typeface="Wingdings" charset="2"/>
              <a:buChar char="v"/>
            </a:pPr>
            <a:r>
              <a:rPr lang="en-US" dirty="0">
                <a:solidFill>
                  <a:srgbClr val="008F00"/>
                </a:solidFill>
              </a:rPr>
              <a:t> The parent molecule for the bile acid and salt is </a:t>
            </a:r>
            <a:r>
              <a:rPr lang="en-US" dirty="0" smtClean="0">
                <a:solidFill>
                  <a:srgbClr val="008F00"/>
                </a:solidFill>
              </a:rPr>
              <a:t>cholesterol which is hydrophobic in nature.</a:t>
            </a:r>
          </a:p>
          <a:p>
            <a:pPr marL="285750" indent="-285750">
              <a:buFont typeface="Wingdings" charset="2"/>
              <a:buChar char="v"/>
            </a:pPr>
            <a:r>
              <a:rPr lang="en-US" dirty="0" smtClean="0">
                <a:solidFill>
                  <a:srgbClr val="008F00"/>
                </a:solidFill>
              </a:rPr>
              <a:t>About 5% of bile salts are not reabsorbed but excreted which means that cholesterol is getting excreted .</a:t>
            </a:r>
            <a:endParaRPr lang="en-US" dirty="0">
              <a:solidFill>
                <a:srgbClr val="008F00"/>
              </a:solidFill>
            </a:endParaRPr>
          </a:p>
          <a:p>
            <a:pPr marL="285750" indent="-285750">
              <a:buFont typeface="Wingdings" charset="2"/>
              <a:buChar char="v"/>
            </a:pPr>
            <a:r>
              <a:rPr lang="en-US" dirty="0">
                <a:solidFill>
                  <a:srgbClr val="008F00"/>
                </a:solidFill>
              </a:rPr>
              <a:t> The function of the bile is:</a:t>
            </a:r>
          </a:p>
          <a:p>
            <a:pPr marL="312738"/>
            <a:r>
              <a:rPr lang="en-US" dirty="0">
                <a:solidFill>
                  <a:srgbClr val="008F00"/>
                </a:solidFill>
              </a:rPr>
              <a:t>1-  helping in digestion of fat by doing the </a:t>
            </a:r>
            <a:r>
              <a:rPr lang="en-US" dirty="0">
                <a:solidFill>
                  <a:srgbClr val="92D050"/>
                </a:solidFill>
              </a:rPr>
              <a:t>Emulsification</a:t>
            </a:r>
            <a:r>
              <a:rPr lang="en-US" dirty="0">
                <a:solidFill>
                  <a:srgbClr val="008F00"/>
                </a:solidFill>
              </a:rPr>
              <a:t> by increasing the surface area of fat so the enzyme can act.</a:t>
            </a:r>
          </a:p>
          <a:p>
            <a:pPr marL="312738"/>
            <a:r>
              <a:rPr lang="en-US" dirty="0">
                <a:solidFill>
                  <a:srgbClr val="008F00"/>
                </a:solidFill>
              </a:rPr>
              <a:t>2- formation of </a:t>
            </a:r>
            <a:r>
              <a:rPr lang="en-US" dirty="0">
                <a:solidFill>
                  <a:srgbClr val="92D050"/>
                </a:solidFill>
              </a:rPr>
              <a:t>micelles</a:t>
            </a:r>
            <a:r>
              <a:rPr lang="en-US" dirty="0">
                <a:solidFill>
                  <a:srgbClr val="008F00"/>
                </a:solidFill>
              </a:rPr>
              <a:t> which help in the absorption of the lipid and fat soluble vitamins.</a:t>
            </a:r>
          </a:p>
          <a:p>
            <a:pPr marL="312738"/>
            <a:r>
              <a:rPr lang="en-US" dirty="0">
                <a:solidFill>
                  <a:srgbClr val="008F00"/>
                </a:solidFill>
              </a:rPr>
              <a:t>3-helping in the excretion of </a:t>
            </a:r>
            <a:r>
              <a:rPr lang="en-US" dirty="0" smtClean="0">
                <a:solidFill>
                  <a:srgbClr val="008F00"/>
                </a:solidFill>
              </a:rPr>
              <a:t>cholesterol </a:t>
            </a:r>
            <a:r>
              <a:rPr lang="en-US" dirty="0">
                <a:solidFill>
                  <a:srgbClr val="008F00"/>
                </a:solidFill>
              </a:rPr>
              <a:t>by </a:t>
            </a:r>
            <a:r>
              <a:rPr lang="en-US" dirty="0">
                <a:solidFill>
                  <a:srgbClr val="92D050"/>
                </a:solidFill>
              </a:rPr>
              <a:t>solubilizing.</a:t>
            </a:r>
            <a:endParaRPr lang="en-US" dirty="0">
              <a:solidFill>
                <a:srgbClr val="008F00"/>
              </a:solidFill>
            </a:endParaRPr>
          </a:p>
        </p:txBody>
      </p:sp>
    </p:spTree>
    <p:extLst>
      <p:ext uri="{BB962C8B-B14F-4D97-AF65-F5344CB8AC3E}">
        <p14:creationId xmlns:p14="http://schemas.microsoft.com/office/powerpoint/2010/main" val="98073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013" y="4569070"/>
            <a:ext cx="5051968" cy="1785104"/>
          </a:xfrm>
          <a:prstGeom prst="rect">
            <a:avLst/>
          </a:prstGeom>
          <a:noFill/>
        </p:spPr>
        <p:txBody>
          <a:bodyPr wrap="square" rtlCol="0">
            <a:spAutoFit/>
          </a:bodyPr>
          <a:lstStyle/>
          <a:p>
            <a:pPr algn="ctr"/>
            <a:r>
              <a:rPr lang="en-US" altLang="en-US" sz="2000" b="1" u="sng" dirty="0" smtClean="0">
                <a:solidFill>
                  <a:srgbClr val="4B8180"/>
                </a:solidFill>
              </a:rPr>
              <a:t>Primary </a:t>
            </a:r>
            <a:r>
              <a:rPr lang="en-US" altLang="en-US" sz="2000" b="1" u="sng" dirty="0">
                <a:solidFill>
                  <a:srgbClr val="4B8180"/>
                </a:solidFill>
              </a:rPr>
              <a:t>bile </a:t>
            </a:r>
            <a:r>
              <a:rPr lang="en-US" altLang="en-US" sz="2000" b="1" u="sng" dirty="0" smtClean="0">
                <a:solidFill>
                  <a:srgbClr val="4B8180"/>
                </a:solidFill>
              </a:rPr>
              <a:t>acids: </a:t>
            </a:r>
            <a:endParaRPr lang="en-US" sz="2000" b="1" u="sng" dirty="0" smtClean="0">
              <a:solidFill>
                <a:srgbClr val="4B8180"/>
              </a:solidFill>
              <a:ea typeface="ＭＳ Ｐゴシック" charset="-128"/>
            </a:endParaRPr>
          </a:p>
          <a:p>
            <a:pPr marL="285750" indent="-285750" algn="ctr">
              <a:buFont typeface="Arial" charset="0"/>
              <a:buChar char="•"/>
            </a:pPr>
            <a:r>
              <a:rPr lang="en-US" dirty="0">
                <a:ea typeface="ＭＳ Ｐゴシック" charset="-128"/>
              </a:rPr>
              <a:t>Number of </a:t>
            </a:r>
            <a:r>
              <a:rPr lang="en-US" dirty="0" smtClean="0">
                <a:ea typeface="ＭＳ Ｐゴシック" charset="-128"/>
              </a:rPr>
              <a:t>carbons </a:t>
            </a:r>
            <a:r>
              <a:rPr lang="en-US" dirty="0">
                <a:ea typeface="ＭＳ Ｐゴシック" charset="-128"/>
              </a:rPr>
              <a:t>: </a:t>
            </a:r>
            <a:r>
              <a:rPr lang="is-IS" dirty="0">
                <a:ea typeface="ＭＳ Ｐゴシック" charset="-128"/>
              </a:rPr>
              <a:t>24 C</a:t>
            </a:r>
          </a:p>
          <a:p>
            <a:pPr marL="285750" indent="-285750" algn="ctr">
              <a:buFont typeface="Arial" charset="0"/>
              <a:buChar char="•"/>
            </a:pPr>
            <a:r>
              <a:rPr lang="en-US" dirty="0" smtClean="0">
                <a:ea typeface="ＭＳ Ｐゴシック" charset="-128"/>
              </a:rPr>
              <a:t>Amphipathic</a:t>
            </a:r>
            <a:endParaRPr lang="en-US" dirty="0">
              <a:ea typeface="ＭＳ Ｐゴシック" charset="-128"/>
            </a:endParaRPr>
          </a:p>
          <a:p>
            <a:pPr marL="285750" indent="-285750" algn="ctr">
              <a:buFont typeface="Arial" charset="0"/>
              <a:buChar char="•"/>
            </a:pPr>
            <a:r>
              <a:rPr lang="en-US" dirty="0" smtClean="0">
                <a:ea typeface="ＭＳ Ｐゴシック" charset="-128"/>
              </a:rPr>
              <a:t>COOH </a:t>
            </a:r>
            <a:r>
              <a:rPr lang="en-US" dirty="0">
                <a:ea typeface="ＭＳ Ｐゴシック" charset="-128"/>
              </a:rPr>
              <a:t>at side </a:t>
            </a:r>
            <a:r>
              <a:rPr lang="en-US" dirty="0" smtClean="0">
                <a:ea typeface="ＭＳ Ｐゴシック" charset="-128"/>
              </a:rPr>
              <a:t>chain</a:t>
            </a:r>
          </a:p>
          <a:p>
            <a:pPr marL="285750" indent="-285750" algn="ctr">
              <a:buFont typeface="Arial" charset="0"/>
              <a:buChar char="•"/>
            </a:pPr>
            <a:r>
              <a:rPr lang="en-US" dirty="0" smtClean="0">
                <a:ea typeface="ＭＳ Ｐゴシック" charset="-128"/>
              </a:rPr>
              <a:t>Cholic </a:t>
            </a:r>
            <a:r>
              <a:rPr lang="en-US" dirty="0">
                <a:ea typeface="ＭＳ Ｐゴシック" charset="-128"/>
              </a:rPr>
              <a:t>acid: 3 </a:t>
            </a:r>
            <a:r>
              <a:rPr lang="en-US" dirty="0" smtClean="0">
                <a:ea typeface="ＭＳ Ｐゴシック" charset="-128"/>
              </a:rPr>
              <a:t>OH</a:t>
            </a:r>
            <a:endParaRPr lang="en-US" dirty="0">
              <a:ea typeface="ＭＳ Ｐゴシック" charset="-128"/>
            </a:endParaRPr>
          </a:p>
          <a:p>
            <a:pPr marL="285750" indent="-285750" algn="ctr">
              <a:buFont typeface="Arial" charset="0"/>
              <a:buChar char="•"/>
            </a:pPr>
            <a:r>
              <a:rPr lang="en-US" dirty="0">
                <a:ea typeface="ＭＳ Ｐゴシック" charset="-128"/>
              </a:rPr>
              <a:t>Chenodeoxycholic: 2 OH. </a:t>
            </a:r>
            <a:endParaRPr lang="en-US" sz="1400" dirty="0"/>
          </a:p>
        </p:txBody>
      </p:sp>
      <p:pic>
        <p:nvPicPr>
          <p:cNvPr id="5" name="Picture 4" descr="C:\My Documents\My Pictures\18_008.jpg"/>
          <p:cNvPicPr>
            <a:picLocks noChangeAspect="1" noChangeArrowheads="1"/>
          </p:cNvPicPr>
          <p:nvPr/>
        </p:nvPicPr>
        <p:blipFill>
          <a:blip r:embed="rId2">
            <a:extLst>
              <a:ext uri="{28A0092B-C50C-407E-A947-70E740481C1C}">
                <a14:useLocalDpi xmlns:a14="http://schemas.microsoft.com/office/drawing/2010/main" val="0"/>
              </a:ext>
            </a:extLst>
          </a:blip>
          <a:srcRect l="15833" t="1961" r="11667" b="14706"/>
          <a:stretch>
            <a:fillRect/>
          </a:stretch>
        </p:blipFill>
        <p:spPr bwMode="auto">
          <a:xfrm>
            <a:off x="492451" y="1586023"/>
            <a:ext cx="3817040" cy="274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691956" y="895803"/>
            <a:ext cx="4572000" cy="5696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smtClean="0">
                <a:solidFill>
                  <a:srgbClr val="00ADA8"/>
                </a:solidFill>
              </a:rPr>
              <a:t>Primary Bile Acids:</a:t>
            </a:r>
          </a:p>
        </p:txBody>
      </p:sp>
      <p:cxnSp>
        <p:nvCxnSpPr>
          <p:cNvPr id="12" name="Straight Connector 11"/>
          <p:cNvCxnSpPr/>
          <p:nvPr/>
        </p:nvCxnSpPr>
        <p:spPr>
          <a:xfrm>
            <a:off x="4992497" y="1148975"/>
            <a:ext cx="15765" cy="5205199"/>
          </a:xfrm>
          <a:prstGeom prst="line">
            <a:avLst/>
          </a:prstGeom>
          <a:ln>
            <a:solidFill>
              <a:srgbClr val="00ADA8"/>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5064" y="0"/>
            <a:ext cx="6146800" cy="707886"/>
          </a:xfrm>
          <a:prstGeom prst="rect">
            <a:avLst/>
          </a:prstGeom>
          <a:noFill/>
        </p:spPr>
        <p:txBody>
          <a:bodyPr wrap="square" rtlCol="0">
            <a:spAutoFit/>
          </a:bodyPr>
          <a:lstStyle/>
          <a:p>
            <a:r>
              <a:rPr lang="en-US" altLang="en-US" sz="4000" dirty="0" smtClean="0">
                <a:solidFill>
                  <a:srgbClr val="4C8180"/>
                </a:solidFill>
                <a:latin typeface="+mj-lt"/>
                <a:ea typeface="Century Gothic" charset="0"/>
                <a:cs typeface="Century Gothic" charset="0"/>
              </a:rPr>
              <a:t>Overview </a:t>
            </a:r>
            <a:endParaRPr lang="en-US" sz="3200" dirty="0">
              <a:solidFill>
                <a:srgbClr val="4C8180"/>
              </a:solidFill>
              <a:latin typeface="+mj-lt"/>
              <a:ea typeface="Century Gothic" charset="0"/>
              <a:cs typeface="Century Gothic" charset="0"/>
            </a:endParaRPr>
          </a:p>
        </p:txBody>
      </p:sp>
      <p:sp>
        <p:nvSpPr>
          <p:cNvPr id="8" name="TextBox 7">
            <a:extLst>
              <a:ext uri="{FF2B5EF4-FFF2-40B4-BE49-F238E27FC236}">
                <a16:creationId xmlns="" xmlns:a16="http://schemas.microsoft.com/office/drawing/2014/main" id="{CE4A9941-29D7-4542-A72E-A399AFE6381B}"/>
              </a:ext>
            </a:extLst>
          </p:cNvPr>
          <p:cNvSpPr txBox="1"/>
          <p:nvPr/>
        </p:nvSpPr>
        <p:spPr>
          <a:xfrm>
            <a:off x="5609961" y="1148975"/>
            <a:ext cx="5494756" cy="341632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smtClean="0">
                <a:solidFill>
                  <a:srgbClr val="008F00"/>
                </a:solidFill>
              </a:rPr>
              <a:t>When </a:t>
            </a:r>
            <a:r>
              <a:rPr lang="en-US" dirty="0">
                <a:solidFill>
                  <a:srgbClr val="008F00"/>
                </a:solidFill>
              </a:rPr>
              <a:t>we make primary bile acid from the cholesterol what we usually do is removing 3 carbon now it becomes 24C molecule with the carboxyl group at the end. Then we add either one or two more hydroxyl group to It.</a:t>
            </a:r>
          </a:p>
          <a:p>
            <a:r>
              <a:rPr lang="en-US" b="1" dirty="0">
                <a:solidFill>
                  <a:srgbClr val="008F00"/>
                </a:solidFill>
              </a:rPr>
              <a:t>if we add: </a:t>
            </a:r>
          </a:p>
          <a:p>
            <a:pPr marL="285750" indent="-285750">
              <a:buClr>
                <a:srgbClr val="008F00"/>
              </a:buClr>
              <a:buFont typeface="Arial" charset="0"/>
              <a:buChar char="•"/>
            </a:pPr>
            <a:r>
              <a:rPr lang="en-US" u="sng" dirty="0" smtClean="0">
                <a:solidFill>
                  <a:srgbClr val="00B050"/>
                </a:solidFill>
              </a:rPr>
              <a:t>One</a:t>
            </a:r>
            <a:r>
              <a:rPr lang="en-US" dirty="0" smtClean="0">
                <a:solidFill>
                  <a:srgbClr val="00B050"/>
                </a:solidFill>
              </a:rPr>
              <a:t> </a:t>
            </a:r>
            <a:r>
              <a:rPr lang="en-US" dirty="0">
                <a:solidFill>
                  <a:srgbClr val="008F00"/>
                </a:solidFill>
              </a:rPr>
              <a:t>hydroxyl group it becomes </a:t>
            </a:r>
            <a:r>
              <a:rPr lang="en-US" dirty="0">
                <a:solidFill>
                  <a:srgbClr val="00B050"/>
                </a:solidFill>
              </a:rPr>
              <a:t>chenodeoxycholic</a:t>
            </a:r>
            <a:r>
              <a:rPr lang="en-US" dirty="0">
                <a:solidFill>
                  <a:srgbClr val="92D050"/>
                </a:solidFill>
              </a:rPr>
              <a:t> </a:t>
            </a:r>
            <a:r>
              <a:rPr lang="en-US" dirty="0">
                <a:solidFill>
                  <a:srgbClr val="00B050"/>
                </a:solidFill>
              </a:rPr>
              <a:t>acid</a:t>
            </a:r>
            <a:r>
              <a:rPr lang="en-US" dirty="0">
                <a:solidFill>
                  <a:srgbClr val="008F00"/>
                </a:solidFill>
              </a:rPr>
              <a:t>. </a:t>
            </a:r>
          </a:p>
          <a:p>
            <a:pPr marL="285750" indent="-285750">
              <a:buFont typeface="Arial" charset="0"/>
              <a:buChar char="•"/>
            </a:pPr>
            <a:r>
              <a:rPr lang="en-US" dirty="0" smtClean="0">
                <a:solidFill>
                  <a:srgbClr val="008F00"/>
                </a:solidFill>
              </a:rPr>
              <a:t>But </a:t>
            </a:r>
            <a:r>
              <a:rPr lang="en-US" dirty="0">
                <a:solidFill>
                  <a:srgbClr val="008F00"/>
                </a:solidFill>
              </a:rPr>
              <a:t>if we add </a:t>
            </a:r>
            <a:r>
              <a:rPr lang="en-US" u="sng" dirty="0">
                <a:solidFill>
                  <a:srgbClr val="00B050"/>
                </a:solidFill>
              </a:rPr>
              <a:t>two</a:t>
            </a:r>
            <a:r>
              <a:rPr lang="en-US" dirty="0">
                <a:solidFill>
                  <a:srgbClr val="00B050"/>
                </a:solidFill>
              </a:rPr>
              <a:t> </a:t>
            </a:r>
            <a:r>
              <a:rPr lang="en-US" dirty="0">
                <a:solidFill>
                  <a:srgbClr val="008F00"/>
                </a:solidFill>
              </a:rPr>
              <a:t>hydroxyl group it becomes </a:t>
            </a:r>
            <a:r>
              <a:rPr lang="en-US" dirty="0">
                <a:solidFill>
                  <a:srgbClr val="00B050"/>
                </a:solidFill>
              </a:rPr>
              <a:t>cholic</a:t>
            </a:r>
            <a:r>
              <a:rPr lang="en-US" dirty="0">
                <a:solidFill>
                  <a:srgbClr val="92D050"/>
                </a:solidFill>
              </a:rPr>
              <a:t> </a:t>
            </a:r>
            <a:r>
              <a:rPr lang="en-US" dirty="0">
                <a:solidFill>
                  <a:srgbClr val="00B050"/>
                </a:solidFill>
              </a:rPr>
              <a:t>acid</a:t>
            </a:r>
            <a:r>
              <a:rPr lang="en-US" dirty="0">
                <a:solidFill>
                  <a:srgbClr val="92D050"/>
                </a:solidFill>
              </a:rPr>
              <a:t>.</a:t>
            </a:r>
          </a:p>
          <a:p>
            <a:r>
              <a:rPr lang="en-US" dirty="0" smtClean="0">
                <a:solidFill>
                  <a:srgbClr val="008F00"/>
                </a:solidFill>
              </a:rPr>
              <a:t>So </a:t>
            </a:r>
            <a:r>
              <a:rPr lang="en-US" dirty="0">
                <a:solidFill>
                  <a:srgbClr val="008F00"/>
                </a:solidFill>
              </a:rPr>
              <a:t>cholic acid has in total </a:t>
            </a:r>
            <a:r>
              <a:rPr lang="en-US" dirty="0">
                <a:solidFill>
                  <a:srgbClr val="00B050"/>
                </a:solidFill>
              </a:rPr>
              <a:t>3 </a:t>
            </a:r>
            <a:r>
              <a:rPr lang="en-US" dirty="0">
                <a:solidFill>
                  <a:srgbClr val="008F00"/>
                </a:solidFill>
              </a:rPr>
              <a:t>hydroxyl group and chenodexycholic acid has </a:t>
            </a:r>
            <a:r>
              <a:rPr lang="en-US" dirty="0">
                <a:solidFill>
                  <a:srgbClr val="00B050"/>
                </a:solidFill>
              </a:rPr>
              <a:t>2 </a:t>
            </a:r>
            <a:r>
              <a:rPr lang="en-US" dirty="0">
                <a:solidFill>
                  <a:srgbClr val="008F00"/>
                </a:solidFill>
              </a:rPr>
              <a:t>hydroxyl group and now these molecules </a:t>
            </a:r>
            <a:r>
              <a:rPr lang="en-US" dirty="0" smtClean="0">
                <a:solidFill>
                  <a:srgbClr val="008F00"/>
                </a:solidFill>
              </a:rPr>
              <a:t>are </a:t>
            </a:r>
            <a:r>
              <a:rPr lang="en-US" dirty="0">
                <a:solidFill>
                  <a:srgbClr val="00B050"/>
                </a:solidFill>
              </a:rPr>
              <a:t>amphipathic</a:t>
            </a:r>
            <a:r>
              <a:rPr lang="en-US" dirty="0">
                <a:solidFill>
                  <a:srgbClr val="008F00"/>
                </a:solidFill>
              </a:rPr>
              <a:t>. </a:t>
            </a:r>
          </a:p>
        </p:txBody>
      </p:sp>
      <p:sp>
        <p:nvSpPr>
          <p:cNvPr id="11" name="TextBox 10">
            <a:extLst>
              <a:ext uri="{FF2B5EF4-FFF2-40B4-BE49-F238E27FC236}">
                <a16:creationId xmlns="" xmlns:a16="http://schemas.microsoft.com/office/drawing/2014/main" id="{CE4A9941-29D7-4542-A72E-A399AFE6381B}"/>
              </a:ext>
            </a:extLst>
          </p:cNvPr>
          <p:cNvSpPr txBox="1"/>
          <p:nvPr/>
        </p:nvSpPr>
        <p:spPr>
          <a:xfrm>
            <a:off x="5604696" y="4676329"/>
            <a:ext cx="5494756"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Those bile acids are ionized in nature shown as (COO-) at the end ..  but in the body they are not ionized, so they will have (COOH) instead that</a:t>
            </a:r>
            <a:r>
              <a:rPr lang="mr-IN" dirty="0" smtClean="0">
                <a:solidFill>
                  <a:srgbClr val="008F00"/>
                </a:solidFill>
              </a:rPr>
              <a:t>’</a:t>
            </a:r>
            <a:r>
              <a:rPr lang="en-US" dirty="0" smtClean="0">
                <a:solidFill>
                  <a:srgbClr val="008F00"/>
                </a:solidFill>
              </a:rPr>
              <a:t>s why we call them </a:t>
            </a:r>
            <a:r>
              <a:rPr lang="en-US" u="sng" dirty="0" smtClean="0">
                <a:solidFill>
                  <a:srgbClr val="008F00"/>
                </a:solidFill>
              </a:rPr>
              <a:t>bile acids </a:t>
            </a:r>
          </a:p>
          <a:p>
            <a:pPr algn="ctr"/>
            <a:r>
              <a:rPr lang="en-US" dirty="0" smtClean="0">
                <a:solidFill>
                  <a:srgbClr val="008F00"/>
                </a:solidFill>
              </a:rPr>
              <a:t>For example : ionized (COO-) pyruvate but non ionized (COOH) pyruvic acid</a:t>
            </a:r>
            <a:endParaRPr lang="en-US" dirty="0">
              <a:solidFill>
                <a:srgbClr val="008F00"/>
              </a:solidFill>
            </a:endParaRPr>
          </a:p>
        </p:txBody>
      </p:sp>
    </p:spTree>
    <p:extLst>
      <p:ext uri="{BB962C8B-B14F-4D97-AF65-F5344CB8AC3E}">
        <p14:creationId xmlns:p14="http://schemas.microsoft.com/office/powerpoint/2010/main" val="324595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16" y="855"/>
            <a:ext cx="7717193" cy="707886"/>
          </a:xfrm>
          <a:prstGeom prst="rect">
            <a:avLst/>
          </a:prstGeom>
          <a:noFill/>
        </p:spPr>
        <p:txBody>
          <a:bodyPr wrap="square" rtlCol="0">
            <a:spAutoFit/>
          </a:bodyPr>
          <a:lstStyle/>
          <a:p>
            <a:r>
              <a:rPr lang="en-US" altLang="en-US" sz="4000" dirty="0">
                <a:solidFill>
                  <a:srgbClr val="4C8180"/>
                </a:solidFill>
                <a:latin typeface="+mj-lt"/>
                <a:ea typeface="Century Gothic" charset="0"/>
                <a:cs typeface="Century Gothic" charset="0"/>
              </a:rPr>
              <a:t>Hepatic Synthesis of Bile Acids: </a:t>
            </a:r>
            <a:endParaRPr lang="en-US" sz="4000" dirty="0">
              <a:solidFill>
                <a:srgbClr val="4C8180"/>
              </a:solidFill>
              <a:latin typeface="+mj-lt"/>
              <a:ea typeface="Century Gothic" charset="0"/>
              <a:cs typeface="Century Gothic" charset="0"/>
            </a:endParaRPr>
          </a:p>
        </p:txBody>
      </p:sp>
      <p:sp>
        <p:nvSpPr>
          <p:cNvPr id="5" name="Rectangle 4"/>
          <p:cNvSpPr/>
          <p:nvPr/>
        </p:nvSpPr>
        <p:spPr>
          <a:xfrm>
            <a:off x="8509605" y="551411"/>
            <a:ext cx="1487330" cy="369332"/>
          </a:xfrm>
          <a:prstGeom prst="rect">
            <a:avLst/>
          </a:prstGeom>
          <a:noFill/>
          <a:ln>
            <a:solidFill>
              <a:srgbClr val="00ADA8"/>
            </a:solidFill>
            <a:prstDash val="dash"/>
          </a:ln>
        </p:spPr>
        <p:txBody>
          <a:bodyPr wrap="none">
            <a:spAutoFit/>
          </a:bodyPr>
          <a:lstStyle/>
          <a:p>
            <a:r>
              <a:rPr lang="en-US" b="1" dirty="0" smtClean="0">
                <a:solidFill>
                  <a:schemeClr val="tx1">
                    <a:lumMod val="75000"/>
                    <a:lumOff val="25000"/>
                  </a:schemeClr>
                </a:solidFill>
              </a:rPr>
              <a:t>REGULATION:</a:t>
            </a:r>
            <a:endParaRPr lang="en-US" dirty="0">
              <a:solidFill>
                <a:schemeClr val="tx1">
                  <a:lumMod val="75000"/>
                  <a:lumOff val="25000"/>
                </a:schemeClr>
              </a:solidFill>
            </a:endParaRPr>
          </a:p>
        </p:txBody>
      </p:sp>
      <p:pic>
        <p:nvPicPr>
          <p:cNvPr id="10" name="Picture 4" descr="C:\My Documents\My Pictures\18_009.jpg"/>
          <p:cNvPicPr>
            <a:picLocks noChangeAspect="1" noChangeArrowheads="1"/>
          </p:cNvPicPr>
          <p:nvPr/>
        </p:nvPicPr>
        <p:blipFill>
          <a:blip r:embed="rId2">
            <a:extLst>
              <a:ext uri="{28A0092B-C50C-407E-A947-70E740481C1C}">
                <a14:useLocalDpi xmlns:a14="http://schemas.microsoft.com/office/drawing/2010/main" val="0"/>
              </a:ext>
            </a:extLst>
          </a:blip>
          <a:srcRect l="14423" t="1250" r="18269" b="16251"/>
          <a:stretch>
            <a:fillRect/>
          </a:stretch>
        </p:blipFill>
        <p:spPr bwMode="auto">
          <a:xfrm>
            <a:off x="8158384" y="4291312"/>
            <a:ext cx="2471103" cy="251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1756880647"/>
              </p:ext>
            </p:extLst>
          </p:nvPr>
        </p:nvGraphicFramePr>
        <p:xfrm>
          <a:off x="332401" y="879187"/>
          <a:ext cx="6001865" cy="723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6953444" y="1202310"/>
            <a:ext cx="2085773" cy="2807435"/>
            <a:chOff x="0" y="1107158"/>
            <a:chExt cx="2085773" cy="2807435"/>
          </a:xfrm>
        </p:grpSpPr>
        <p:sp>
          <p:nvSpPr>
            <p:cNvPr id="23" name="Rounded Rectangle 22"/>
            <p:cNvSpPr/>
            <p:nvPr/>
          </p:nvSpPr>
          <p:spPr>
            <a:xfrm>
              <a:off x="0" y="1107158"/>
              <a:ext cx="2085773" cy="2807435"/>
            </a:xfrm>
            <a:prstGeom prst="roundRect">
              <a:avLst>
                <a:gd name="adj" fmla="val 10000"/>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61090" y="1168248"/>
              <a:ext cx="1963593" cy="20836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ea typeface="ＭＳ Ｐゴシック" charset="-128"/>
                </a:rPr>
                <a:t>End products (bile acids) “Enzyme repression” – </a:t>
              </a:r>
              <a:r>
                <a:rPr lang="en-US" sz="1800" kern="1200" dirty="0" err="1" smtClean="0">
                  <a:solidFill>
                    <a:schemeClr val="bg1">
                      <a:lumMod val="50000"/>
                    </a:schemeClr>
                  </a:solidFill>
                  <a:ea typeface="ＭＳ Ｐゴシック" charset="-128"/>
                </a:rPr>
                <a:t>cholic</a:t>
              </a:r>
              <a:r>
                <a:rPr lang="en-US" sz="1800" kern="1200" dirty="0" smtClean="0">
                  <a:solidFill>
                    <a:schemeClr val="bg1">
                      <a:lumMod val="50000"/>
                    </a:schemeClr>
                  </a:solidFill>
                  <a:ea typeface="ＭＳ Ｐゴシック" charset="-128"/>
                </a:rPr>
                <a:t> acid</a:t>
              </a:r>
              <a:endParaRPr lang="en-US" sz="1800" kern="1200" dirty="0">
                <a:solidFill>
                  <a:schemeClr val="bg1">
                    <a:lumMod val="50000"/>
                  </a:schemeClr>
                </a:solidFill>
              </a:endParaRPr>
            </a:p>
            <a:p>
              <a:pPr marL="171450" lvl="1" indent="-171450" algn="l" defTabSz="800100">
                <a:lnSpc>
                  <a:spcPct val="90000"/>
                </a:lnSpc>
                <a:spcBef>
                  <a:spcPct val="0"/>
                </a:spcBef>
                <a:spcAft>
                  <a:spcPct val="15000"/>
                </a:spcAft>
                <a:buChar char="•"/>
              </a:pPr>
              <a:r>
                <a:rPr lang="en-US" sz="1800" kern="1200" dirty="0" smtClean="0">
                  <a:solidFill>
                    <a:srgbClr val="008F00"/>
                  </a:solidFill>
                  <a:ea typeface="ＭＳ Ｐゴシック" charset="-128"/>
                </a:rPr>
                <a:t>If we have a lot of primary bile acid so it will be inhibited </a:t>
              </a:r>
              <a:endParaRPr lang="en-US" sz="1800" kern="1200" dirty="0">
                <a:solidFill>
                  <a:srgbClr val="008F00"/>
                </a:solidFill>
              </a:endParaRPr>
            </a:p>
          </p:txBody>
        </p:sp>
      </p:grpSp>
      <p:grpSp>
        <p:nvGrpSpPr>
          <p:cNvPr id="12" name="Group 11"/>
          <p:cNvGrpSpPr/>
          <p:nvPr/>
        </p:nvGrpSpPr>
        <p:grpSpPr>
          <a:xfrm>
            <a:off x="7420844" y="3519081"/>
            <a:ext cx="1854020" cy="737282"/>
            <a:chOff x="467400" y="3423929"/>
            <a:chExt cx="1854020" cy="737282"/>
          </a:xfrm>
        </p:grpSpPr>
        <p:sp>
          <p:nvSpPr>
            <p:cNvPr id="21" name="Rounded Rectangle 20"/>
            <p:cNvSpPr/>
            <p:nvPr/>
          </p:nvSpPr>
          <p:spPr>
            <a:xfrm>
              <a:off x="467400" y="3423929"/>
              <a:ext cx="1854020" cy="737282"/>
            </a:xfrm>
            <a:prstGeom prst="roundRect">
              <a:avLst>
                <a:gd name="adj" fmla="val 1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2" name="Rounded Rectangle 7"/>
            <p:cNvSpPr/>
            <p:nvPr/>
          </p:nvSpPr>
          <p:spPr>
            <a:xfrm>
              <a:off x="488994" y="3445523"/>
              <a:ext cx="1810832" cy="694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altLang="en-US" sz="2200" b="1" kern="1200" dirty="0" smtClean="0"/>
                <a:t>Down-regulated by:</a:t>
              </a:r>
              <a:endParaRPr lang="en-US" sz="2200" kern="1200" dirty="0"/>
            </a:p>
          </p:txBody>
        </p:sp>
      </p:grpSp>
      <p:grpSp>
        <p:nvGrpSpPr>
          <p:cNvPr id="13" name="Group 12"/>
          <p:cNvGrpSpPr/>
          <p:nvPr/>
        </p:nvGrpSpPr>
        <p:grpSpPr>
          <a:xfrm>
            <a:off x="9506617" y="1202310"/>
            <a:ext cx="2085773" cy="2944958"/>
            <a:chOff x="2478068" y="1894500"/>
            <a:chExt cx="2085773" cy="2944958"/>
          </a:xfrm>
        </p:grpSpPr>
        <p:sp>
          <p:nvSpPr>
            <p:cNvPr id="19" name="Rounded Rectangle 18"/>
            <p:cNvSpPr/>
            <p:nvPr/>
          </p:nvSpPr>
          <p:spPr>
            <a:xfrm>
              <a:off x="2478068" y="1894500"/>
              <a:ext cx="2085773" cy="2944958"/>
            </a:xfrm>
            <a:prstGeom prst="roundRect">
              <a:avLst>
                <a:gd name="adj" fmla="val 10000"/>
              </a:avLst>
            </a:prstGeom>
          </p:spPr>
          <p:style>
            <a:lnRef idx="1">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9"/>
            <p:cNvSpPr/>
            <p:nvPr/>
          </p:nvSpPr>
          <p:spPr>
            <a:xfrm>
              <a:off x="2539158" y="2520152"/>
              <a:ext cx="1963593" cy="21917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smtClean="0">
                  <a:ea typeface="ＭＳ Ｐゴシック" charset="-128"/>
                </a:rPr>
                <a:t>Cholesterol</a:t>
              </a:r>
              <a:br>
                <a:rPr lang="en-US" altLang="en-US" sz="1800" kern="1200" dirty="0" smtClean="0">
                  <a:ea typeface="ＭＳ Ｐゴシック" charset="-128"/>
                </a:rPr>
              </a:br>
              <a:r>
                <a:rPr lang="en-US" altLang="en-US" sz="1800" kern="1200" dirty="0" smtClean="0">
                  <a:ea typeface="ＭＳ Ｐゴシック" charset="-128"/>
                </a:rPr>
                <a:t>“Enzyme induction”</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rgbClr val="008F00"/>
                  </a:solidFill>
                  <a:ea typeface="ＭＳ Ｐゴシック" charset="-128"/>
                </a:rPr>
                <a:t>If we have a lot of cholesterol and less primary bile acid it will be up regulated </a:t>
              </a:r>
              <a:endParaRPr lang="en-US" sz="1800" kern="1200" dirty="0">
                <a:solidFill>
                  <a:srgbClr val="008F00"/>
                </a:solidFill>
              </a:endParaRPr>
            </a:p>
          </p:txBody>
        </p:sp>
      </p:grpSp>
      <p:grpSp>
        <p:nvGrpSpPr>
          <p:cNvPr id="16" name="Group 15"/>
          <p:cNvGrpSpPr/>
          <p:nvPr/>
        </p:nvGrpSpPr>
        <p:grpSpPr>
          <a:xfrm>
            <a:off x="9956731" y="1011413"/>
            <a:ext cx="1854020" cy="737282"/>
            <a:chOff x="2928182" y="1703603"/>
            <a:chExt cx="1854020" cy="737282"/>
          </a:xfrm>
        </p:grpSpPr>
        <p:sp>
          <p:nvSpPr>
            <p:cNvPr id="17" name="Rounded Rectangle 16"/>
            <p:cNvSpPr/>
            <p:nvPr/>
          </p:nvSpPr>
          <p:spPr>
            <a:xfrm>
              <a:off x="2928182" y="1703603"/>
              <a:ext cx="1854020" cy="737282"/>
            </a:xfrm>
            <a:prstGeom prst="roundRect">
              <a:avLst>
                <a:gd name="adj" fmla="val 10000"/>
              </a:avLst>
            </a:prstGeom>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sp>
          <p:nvSpPr>
            <p:cNvPr id="18" name="Rounded Rectangle 11"/>
            <p:cNvSpPr/>
            <p:nvPr/>
          </p:nvSpPr>
          <p:spPr>
            <a:xfrm>
              <a:off x="2949776" y="1725197"/>
              <a:ext cx="1810832" cy="694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en-US" altLang="en-US" sz="2200" b="1" kern="1200" dirty="0" smtClean="0"/>
                <a:t>Up-regulated by:</a:t>
              </a:r>
              <a:endParaRPr lang="en-US" sz="2200" kern="1200" dirty="0"/>
            </a:p>
          </p:txBody>
        </p:sp>
      </p:grpSp>
      <p:sp>
        <p:nvSpPr>
          <p:cNvPr id="25" name="TextBox 24">
            <a:extLst>
              <a:ext uri="{FF2B5EF4-FFF2-40B4-BE49-F238E27FC236}">
                <a16:creationId xmlns="" xmlns:a16="http://schemas.microsoft.com/office/drawing/2014/main" id="{CE4A9941-29D7-4542-A72E-A399AFE6381B}"/>
              </a:ext>
            </a:extLst>
          </p:cNvPr>
          <p:cNvSpPr txBox="1"/>
          <p:nvPr/>
        </p:nvSpPr>
        <p:spPr>
          <a:xfrm>
            <a:off x="680290" y="2112234"/>
            <a:ext cx="5494756" cy="397031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lvl="0" fontAlgn="base">
              <a:spcBef>
                <a:spcPct val="0"/>
              </a:spcBef>
              <a:spcAft>
                <a:spcPct val="0"/>
              </a:spcAft>
            </a:pPr>
            <a:r>
              <a:rPr lang="en-US" dirty="0">
                <a:solidFill>
                  <a:srgbClr val="008F00"/>
                </a:solidFill>
              </a:rPr>
              <a:t>Making the cholic acid and </a:t>
            </a:r>
            <a:r>
              <a:rPr lang="en-US" dirty="0">
                <a:solidFill>
                  <a:srgbClr val="008F00"/>
                </a:solidFill>
                <a:ea typeface="ＭＳ Ｐゴシック" charset="-128"/>
              </a:rPr>
              <a:t>Chenodeoxycholic acid </a:t>
            </a:r>
            <a:r>
              <a:rPr lang="en-US" dirty="0">
                <a:solidFill>
                  <a:srgbClr val="008F00"/>
                </a:solidFill>
              </a:rPr>
              <a:t>is a multi step process and required multiple organs. </a:t>
            </a:r>
          </a:p>
          <a:p>
            <a:pPr lvl="0" fontAlgn="base">
              <a:spcBef>
                <a:spcPct val="0"/>
              </a:spcBef>
              <a:spcAft>
                <a:spcPct val="0"/>
              </a:spcAft>
            </a:pPr>
            <a:r>
              <a:rPr lang="en-US" dirty="0">
                <a:solidFill>
                  <a:srgbClr val="008F00"/>
                </a:solidFill>
              </a:rPr>
              <a:t>One of the most important steps is </a:t>
            </a:r>
            <a:r>
              <a:rPr lang="en-US" u="sng" dirty="0">
                <a:solidFill>
                  <a:srgbClr val="008F00"/>
                </a:solidFill>
              </a:rPr>
              <a:t>addition of this hydroxyl group </a:t>
            </a:r>
            <a:r>
              <a:rPr lang="en-US" dirty="0">
                <a:solidFill>
                  <a:srgbClr val="008F00"/>
                </a:solidFill>
              </a:rPr>
              <a:t>at the carbon number 7. </a:t>
            </a:r>
          </a:p>
          <a:p>
            <a:pPr lvl="0" fontAlgn="base">
              <a:spcBef>
                <a:spcPct val="0"/>
              </a:spcBef>
              <a:spcAft>
                <a:spcPct val="0"/>
              </a:spcAft>
            </a:pPr>
            <a:r>
              <a:rPr lang="en-US" dirty="0">
                <a:solidFill>
                  <a:srgbClr val="008F00"/>
                </a:solidFill>
              </a:rPr>
              <a:t>This the </a:t>
            </a:r>
            <a:r>
              <a:rPr lang="en-US" b="1" dirty="0">
                <a:solidFill>
                  <a:srgbClr val="008F00"/>
                </a:solidFill>
              </a:rPr>
              <a:t>rate limiting step </a:t>
            </a:r>
            <a:r>
              <a:rPr lang="en-US" dirty="0">
                <a:solidFill>
                  <a:srgbClr val="008F00"/>
                </a:solidFill>
              </a:rPr>
              <a:t>from the synthesis of both primary bile acid. </a:t>
            </a:r>
          </a:p>
          <a:p>
            <a:pPr lvl="0" fontAlgn="base">
              <a:spcBef>
                <a:spcPct val="0"/>
              </a:spcBef>
              <a:spcAft>
                <a:spcPct val="0"/>
              </a:spcAft>
            </a:pPr>
            <a:r>
              <a:rPr lang="en-US" dirty="0">
                <a:solidFill>
                  <a:srgbClr val="008F00"/>
                </a:solidFill>
              </a:rPr>
              <a:t>This reaction is catalyzed by  the enzyme : </a:t>
            </a:r>
            <a:r>
              <a:rPr lang="en-US" altLang="en-US" dirty="0">
                <a:solidFill>
                  <a:srgbClr val="FF0000"/>
                </a:solidFill>
              </a:rPr>
              <a:t>Cholesterol 7-</a:t>
            </a:r>
            <a:r>
              <a:rPr lang="el-GR" altLang="en-US" dirty="0">
                <a:solidFill>
                  <a:srgbClr val="FF0000"/>
                </a:solidFill>
              </a:rPr>
              <a:t>α</a:t>
            </a:r>
            <a:r>
              <a:rPr lang="en-US" altLang="en-US" dirty="0">
                <a:solidFill>
                  <a:srgbClr val="FF0000"/>
                </a:solidFill>
              </a:rPr>
              <a:t>-hydroxylase. </a:t>
            </a:r>
          </a:p>
          <a:p>
            <a:pPr marL="285750" lvl="0" indent="-285750" fontAlgn="base">
              <a:spcBef>
                <a:spcPct val="0"/>
              </a:spcBef>
              <a:spcAft>
                <a:spcPct val="0"/>
              </a:spcAft>
              <a:buFont typeface="Wingdings" charset="2"/>
              <a:buChar char="Ø"/>
            </a:pPr>
            <a:r>
              <a:rPr lang="en-US" altLang="en-US" dirty="0">
                <a:solidFill>
                  <a:srgbClr val="008F00"/>
                </a:solidFill>
              </a:rPr>
              <a:t>The substrate is : cholesterol </a:t>
            </a:r>
          </a:p>
          <a:p>
            <a:pPr marL="285750" lvl="0" indent="-285750" fontAlgn="base">
              <a:spcBef>
                <a:spcPct val="0"/>
              </a:spcBef>
              <a:spcAft>
                <a:spcPct val="0"/>
              </a:spcAft>
              <a:buFont typeface="Wingdings" charset="2"/>
              <a:buChar char="Ø"/>
            </a:pPr>
            <a:r>
              <a:rPr lang="en-US" altLang="en-US" dirty="0">
                <a:solidFill>
                  <a:srgbClr val="008F00"/>
                </a:solidFill>
              </a:rPr>
              <a:t>The  position is : 7 </a:t>
            </a:r>
            <a:r>
              <a:rPr lang="el-GR" altLang="en-US" dirty="0">
                <a:solidFill>
                  <a:srgbClr val="008F00"/>
                </a:solidFill>
              </a:rPr>
              <a:t>α</a:t>
            </a:r>
            <a:endParaRPr lang="en-US" altLang="en-US" dirty="0">
              <a:solidFill>
                <a:srgbClr val="008F00"/>
              </a:solidFill>
            </a:endParaRPr>
          </a:p>
          <a:p>
            <a:pPr marL="285750" lvl="0" indent="-285750" fontAlgn="base">
              <a:spcBef>
                <a:spcPct val="0"/>
              </a:spcBef>
              <a:spcAft>
                <a:spcPct val="0"/>
              </a:spcAft>
              <a:buFont typeface="Wingdings" charset="2"/>
              <a:buChar char="Ø"/>
            </a:pPr>
            <a:r>
              <a:rPr lang="en-US" altLang="en-US" dirty="0">
                <a:solidFill>
                  <a:srgbClr val="008F00"/>
                </a:solidFill>
              </a:rPr>
              <a:t>And we are doing here a hydroxylation </a:t>
            </a:r>
          </a:p>
          <a:p>
            <a:pPr lvl="0" fontAlgn="base">
              <a:spcBef>
                <a:spcPct val="0"/>
              </a:spcBef>
              <a:spcAft>
                <a:spcPct val="0"/>
              </a:spcAft>
            </a:pPr>
            <a:r>
              <a:rPr lang="en-US" altLang="en-US" dirty="0">
                <a:solidFill>
                  <a:srgbClr val="008F00"/>
                </a:solidFill>
              </a:rPr>
              <a:t>So this enzyme adds the hydroxyl group to the carbon No.7 of the cholesterol and it will make either </a:t>
            </a:r>
            <a:r>
              <a:rPr lang="en-US" dirty="0">
                <a:solidFill>
                  <a:srgbClr val="008F00"/>
                </a:solidFill>
              </a:rPr>
              <a:t>cholic acids or </a:t>
            </a:r>
            <a:r>
              <a:rPr lang="en-US" dirty="0">
                <a:solidFill>
                  <a:srgbClr val="008F00"/>
                </a:solidFill>
                <a:ea typeface="ＭＳ Ｐゴシック" charset="-128"/>
              </a:rPr>
              <a:t>Chenodeoxycholic acid.  </a:t>
            </a:r>
            <a:endParaRPr lang="en-US" altLang="en-US" dirty="0">
              <a:solidFill>
                <a:srgbClr val="008F00"/>
              </a:solidFill>
            </a:endParaRPr>
          </a:p>
        </p:txBody>
      </p:sp>
    </p:spTree>
    <p:extLst>
      <p:ext uri="{BB962C8B-B14F-4D97-AF65-F5344CB8AC3E}">
        <p14:creationId xmlns:p14="http://schemas.microsoft.com/office/powerpoint/2010/main" val="1846030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248403061"/>
              </p:ext>
            </p:extLst>
          </p:nvPr>
        </p:nvGraphicFramePr>
        <p:xfrm>
          <a:off x="588925" y="923332"/>
          <a:ext cx="5399579" cy="3802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91985" y="-407"/>
            <a:ext cx="6146800" cy="707886"/>
          </a:xfrm>
          <a:prstGeom prst="rect">
            <a:avLst/>
          </a:prstGeom>
          <a:noFill/>
        </p:spPr>
        <p:txBody>
          <a:bodyPr wrap="square" rtlCol="0">
            <a:spAutoFit/>
          </a:bodyPr>
          <a:lstStyle/>
          <a:p>
            <a:r>
              <a:rPr lang="en-US" altLang="en-US" sz="4000" dirty="0">
                <a:solidFill>
                  <a:srgbClr val="4C8180"/>
                </a:solidFill>
                <a:latin typeface="+mj-lt"/>
                <a:ea typeface="Century Gothic" charset="0"/>
                <a:cs typeface="Century Gothic" charset="0"/>
              </a:rPr>
              <a:t>Primary Bile Acids and salts: </a:t>
            </a:r>
            <a:endParaRPr lang="en-US" sz="4000" dirty="0">
              <a:solidFill>
                <a:srgbClr val="4C8180"/>
              </a:solidFill>
              <a:latin typeface="+mj-lt"/>
              <a:ea typeface="Century Gothic" charset="0"/>
              <a:cs typeface="Century Gothic" charset="0"/>
            </a:endParaRPr>
          </a:p>
        </p:txBody>
      </p:sp>
      <p:sp>
        <p:nvSpPr>
          <p:cNvPr id="4" name="Rectangle 3"/>
          <p:cNvSpPr/>
          <p:nvPr/>
        </p:nvSpPr>
        <p:spPr>
          <a:xfrm>
            <a:off x="3028946" y="4339558"/>
            <a:ext cx="6302646"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pPr>
            <a:r>
              <a:rPr lang="en-US" altLang="en-US" dirty="0" smtClean="0">
                <a:solidFill>
                  <a:schemeClr val="tx1"/>
                </a:solidFill>
                <a:ea typeface="ＭＳ Ｐゴシック" charset="-128"/>
              </a:rPr>
              <a:t>amide-linked </a:t>
            </a:r>
            <a:r>
              <a:rPr lang="en-US" altLang="en-US" dirty="0">
                <a:solidFill>
                  <a:schemeClr val="tx1"/>
                </a:solidFill>
                <a:ea typeface="ＭＳ Ｐゴシック" charset="-128"/>
              </a:rPr>
              <a:t>with glycine or taurine</a:t>
            </a:r>
          </a:p>
          <a:p>
            <a:pPr algn="ctr">
              <a:spcBef>
                <a:spcPct val="0"/>
              </a:spcBef>
            </a:pPr>
            <a:r>
              <a:rPr lang="en-US" altLang="en-US" dirty="0">
                <a:solidFill>
                  <a:schemeClr val="tx1"/>
                </a:solidFill>
                <a:ea typeface="ＭＳ Ｐゴシック" charset="-128"/>
              </a:rPr>
              <a:t>The ratio of glycine to taurine forms in the bile is </a:t>
            </a:r>
            <a:r>
              <a:rPr lang="en-US" altLang="en-US" b="1" dirty="0">
                <a:solidFill>
                  <a:srgbClr val="FF0000"/>
                </a:solidFill>
                <a:ea typeface="ＭＳ Ｐゴシック" charset="-128"/>
              </a:rPr>
              <a:t>3:1</a:t>
            </a:r>
          </a:p>
        </p:txBody>
      </p:sp>
      <p:sp>
        <p:nvSpPr>
          <p:cNvPr id="9" name="Line Callout 1 8"/>
          <p:cNvSpPr/>
          <p:nvPr/>
        </p:nvSpPr>
        <p:spPr>
          <a:xfrm>
            <a:off x="2133813" y="711055"/>
            <a:ext cx="1154901" cy="320960"/>
          </a:xfrm>
          <a:prstGeom prst="borderCallout1">
            <a:avLst>
              <a:gd name="adj1" fmla="val 91269"/>
              <a:gd name="adj2" fmla="val 3593"/>
              <a:gd name="adj3" fmla="val 112500"/>
              <a:gd name="adj4" fmla="val -38333"/>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Bile </a:t>
            </a:r>
            <a:r>
              <a:rPr lang="en-US" dirty="0" smtClean="0"/>
              <a:t>acid      </a:t>
            </a:r>
            <a:endParaRPr lang="en-US" dirty="0">
              <a:solidFill>
                <a:srgbClr val="C00000"/>
              </a:solidFill>
              <a:ea typeface="ＭＳ Ｐゴシック" charset="-128"/>
            </a:endParaRPr>
          </a:p>
        </p:txBody>
      </p:sp>
      <p:sp>
        <p:nvSpPr>
          <p:cNvPr id="12" name="Line Callout 1 11"/>
          <p:cNvSpPr/>
          <p:nvPr/>
        </p:nvSpPr>
        <p:spPr>
          <a:xfrm flipH="1">
            <a:off x="8772795" y="748149"/>
            <a:ext cx="1254654" cy="320960"/>
          </a:xfrm>
          <a:prstGeom prst="borderCallout1">
            <a:avLst>
              <a:gd name="adj1" fmla="val 91269"/>
              <a:gd name="adj2" fmla="val -382"/>
              <a:gd name="adj3" fmla="val 143580"/>
              <a:gd name="adj4" fmla="val -42308"/>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Bile </a:t>
            </a:r>
            <a:r>
              <a:rPr lang="en-US" dirty="0" smtClean="0"/>
              <a:t>acid             </a:t>
            </a:r>
            <a:endParaRPr lang="en-US" dirty="0">
              <a:solidFill>
                <a:srgbClr val="C00000"/>
              </a:solidFill>
              <a:ea typeface="ＭＳ Ｐゴシック" charset="-128"/>
            </a:endParaRPr>
          </a:p>
        </p:txBody>
      </p:sp>
      <p:graphicFrame>
        <p:nvGraphicFramePr>
          <p:cNvPr id="7" name="Diagram 6"/>
          <p:cNvGraphicFramePr/>
          <p:nvPr>
            <p:extLst>
              <p:ext uri="{D42A27DB-BD31-4B8C-83A1-F6EECF244321}">
                <p14:modId xmlns:p14="http://schemas.microsoft.com/office/powerpoint/2010/main" val="688665224"/>
              </p:ext>
            </p:extLst>
          </p:nvPr>
        </p:nvGraphicFramePr>
        <p:xfrm>
          <a:off x="6338785" y="933313"/>
          <a:ext cx="5399579" cy="38024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angle 12"/>
          <p:cNvSpPr/>
          <p:nvPr/>
        </p:nvSpPr>
        <p:spPr>
          <a:xfrm>
            <a:off x="4364979" y="3891614"/>
            <a:ext cx="3597331" cy="400110"/>
          </a:xfrm>
          <a:prstGeom prst="rect">
            <a:avLst/>
          </a:prstGeom>
        </p:spPr>
        <p:txBody>
          <a:bodyPr wrap="none">
            <a:spAutoFit/>
          </a:bodyPr>
          <a:lstStyle/>
          <a:p>
            <a:r>
              <a:rPr lang="en-US" altLang="en-US" sz="2000" b="1" dirty="0">
                <a:solidFill>
                  <a:srgbClr val="FF0000"/>
                </a:solidFill>
              </a:rPr>
              <a:t>Bile salts (Conjugated bile acids)</a:t>
            </a:r>
            <a:endParaRPr lang="en-US" sz="2000" b="1" dirty="0">
              <a:solidFill>
                <a:srgbClr val="FF0000"/>
              </a:solidFill>
              <a:ea typeface="ＭＳ Ｐゴシック" charset="-128"/>
            </a:endParaRPr>
          </a:p>
        </p:txBody>
      </p:sp>
      <p:sp>
        <p:nvSpPr>
          <p:cNvPr id="14" name="Curved Left Arrow 13"/>
          <p:cNvSpPr/>
          <p:nvPr/>
        </p:nvSpPr>
        <p:spPr>
          <a:xfrm>
            <a:off x="8030095" y="3607727"/>
            <a:ext cx="266007" cy="567775"/>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8" name="Curved Left Arrow 17"/>
          <p:cNvSpPr/>
          <p:nvPr/>
        </p:nvSpPr>
        <p:spPr>
          <a:xfrm flipH="1">
            <a:off x="4014698" y="3625451"/>
            <a:ext cx="266007" cy="567775"/>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 xmlns:a16="http://schemas.microsoft.com/office/drawing/2014/main" id="{CE4A9941-29D7-4542-A72E-A399AFE6381B}"/>
              </a:ext>
            </a:extLst>
          </p:cNvPr>
          <p:cNvSpPr txBox="1"/>
          <p:nvPr/>
        </p:nvSpPr>
        <p:spPr>
          <a:xfrm>
            <a:off x="1423391" y="5007098"/>
            <a:ext cx="9333278"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spcBef>
                <a:spcPct val="0"/>
              </a:spcBef>
            </a:pPr>
            <a:r>
              <a:rPr lang="en-US" altLang="en-US" dirty="0">
                <a:solidFill>
                  <a:srgbClr val="00B050"/>
                </a:solidFill>
              </a:rPr>
              <a:t>Now these bile acid (</a:t>
            </a:r>
            <a:r>
              <a:rPr lang="en-US" dirty="0">
                <a:solidFill>
                  <a:srgbClr val="00B050"/>
                </a:solidFill>
              </a:rPr>
              <a:t>the cholic acid and </a:t>
            </a:r>
            <a:r>
              <a:rPr lang="en-US" dirty="0">
                <a:solidFill>
                  <a:srgbClr val="00B050"/>
                </a:solidFill>
                <a:ea typeface="ＭＳ Ｐゴシック" charset="-128"/>
              </a:rPr>
              <a:t>Chenodeoxycholic acid)</a:t>
            </a:r>
            <a:r>
              <a:rPr lang="en-US" altLang="en-US" dirty="0">
                <a:solidFill>
                  <a:srgbClr val="00B050"/>
                </a:solidFill>
              </a:rPr>
              <a:t> not stay as it’s, they interact </a:t>
            </a:r>
            <a:r>
              <a:rPr lang="en-US" altLang="en-US" u="sng" dirty="0">
                <a:solidFill>
                  <a:srgbClr val="00B050"/>
                </a:solidFill>
              </a:rPr>
              <a:t>with </a:t>
            </a:r>
            <a:r>
              <a:rPr lang="en-US" altLang="en-US" u="sng" dirty="0">
                <a:solidFill>
                  <a:srgbClr val="00B050"/>
                </a:solidFill>
                <a:ea typeface="ＭＳ Ｐゴシック" charset="-128"/>
              </a:rPr>
              <a:t>glycine or taurine </a:t>
            </a:r>
            <a:r>
              <a:rPr lang="en-US" altLang="en-US" dirty="0">
                <a:solidFill>
                  <a:srgbClr val="00B050"/>
                </a:solidFill>
                <a:ea typeface="ＭＳ Ｐゴシック" charset="-128"/>
              </a:rPr>
              <a:t>to form the </a:t>
            </a:r>
            <a:r>
              <a:rPr lang="en-US" altLang="en-US" b="1" dirty="0">
                <a:solidFill>
                  <a:srgbClr val="00B050"/>
                </a:solidFill>
                <a:ea typeface="ＭＳ Ｐゴシック" charset="-128"/>
              </a:rPr>
              <a:t>Conjugated bile acids.</a:t>
            </a:r>
          </a:p>
          <a:p>
            <a:pPr algn="ctr">
              <a:spcBef>
                <a:spcPct val="0"/>
              </a:spcBef>
            </a:pPr>
            <a:r>
              <a:rPr lang="en-US" altLang="en-US" b="1" dirty="0">
                <a:solidFill>
                  <a:srgbClr val="00B050"/>
                </a:solidFill>
                <a:ea typeface="ＭＳ Ｐゴシック" charset="-128"/>
              </a:rPr>
              <a:t> </a:t>
            </a:r>
            <a:r>
              <a:rPr lang="en-US" altLang="en-US" dirty="0">
                <a:solidFill>
                  <a:srgbClr val="00B050"/>
                </a:solidFill>
                <a:ea typeface="ＭＳ Ｐゴシック" charset="-128"/>
              </a:rPr>
              <a:t>When we add glycine to </a:t>
            </a:r>
            <a:r>
              <a:rPr lang="en-US" dirty="0">
                <a:solidFill>
                  <a:srgbClr val="00B050"/>
                </a:solidFill>
              </a:rPr>
              <a:t>cholic acid it becomes </a:t>
            </a:r>
            <a:r>
              <a:rPr lang="en-US" altLang="en-US" dirty="0" err="1">
                <a:solidFill>
                  <a:srgbClr val="00B050"/>
                </a:solidFill>
              </a:rPr>
              <a:t>Glycocholic</a:t>
            </a:r>
            <a:r>
              <a:rPr lang="en-US" dirty="0">
                <a:solidFill>
                  <a:srgbClr val="00B050"/>
                </a:solidFill>
              </a:rPr>
              <a:t> </a:t>
            </a:r>
            <a:r>
              <a:rPr lang="en-US" dirty="0" smtClean="0">
                <a:solidFill>
                  <a:srgbClr val="00B050"/>
                </a:solidFill>
              </a:rPr>
              <a:t>or </a:t>
            </a:r>
            <a:r>
              <a:rPr lang="en-US" altLang="en-US" dirty="0" err="1" smtClean="0">
                <a:solidFill>
                  <a:srgbClr val="00B050"/>
                </a:solidFill>
              </a:rPr>
              <a:t>Taurocholic</a:t>
            </a:r>
            <a:r>
              <a:rPr lang="en-US" altLang="en-US" dirty="0" smtClean="0">
                <a:solidFill>
                  <a:srgbClr val="00B050"/>
                </a:solidFill>
              </a:rPr>
              <a:t> </a:t>
            </a:r>
            <a:r>
              <a:rPr lang="en-US" altLang="en-US" dirty="0">
                <a:solidFill>
                  <a:srgbClr val="00B050"/>
                </a:solidFill>
              </a:rPr>
              <a:t>if </a:t>
            </a:r>
            <a:r>
              <a:rPr lang="en-US" altLang="en-US" dirty="0">
                <a:solidFill>
                  <a:srgbClr val="00B050"/>
                </a:solidFill>
                <a:ea typeface="ＭＳ Ｐゴシック" charset="-128"/>
              </a:rPr>
              <a:t>taurine is </a:t>
            </a:r>
            <a:r>
              <a:rPr lang="en-US" altLang="en-US" dirty="0" smtClean="0">
                <a:solidFill>
                  <a:srgbClr val="00B050"/>
                </a:solidFill>
                <a:ea typeface="ＭＳ Ｐゴシック" charset="-128"/>
              </a:rPr>
              <a:t>added </a:t>
            </a:r>
            <a:r>
              <a:rPr lang="en-US" altLang="en-US" dirty="0">
                <a:solidFill>
                  <a:srgbClr val="00B050"/>
                </a:solidFill>
                <a:ea typeface="ＭＳ Ｐゴシック" charset="-128"/>
              </a:rPr>
              <a:t>to </a:t>
            </a:r>
            <a:r>
              <a:rPr lang="en-US" dirty="0">
                <a:solidFill>
                  <a:srgbClr val="00B050"/>
                </a:solidFill>
              </a:rPr>
              <a:t>cholic acid and so.. Now they known as the bile </a:t>
            </a:r>
            <a:r>
              <a:rPr lang="en-US" dirty="0" smtClean="0">
                <a:solidFill>
                  <a:srgbClr val="00B050"/>
                </a:solidFill>
              </a:rPr>
              <a:t>salt </a:t>
            </a:r>
            <a:r>
              <a:rPr lang="en-US" dirty="0">
                <a:solidFill>
                  <a:srgbClr val="00B050"/>
                </a:solidFill>
              </a:rPr>
              <a:t>s</a:t>
            </a:r>
            <a:r>
              <a:rPr lang="en-US" dirty="0" smtClean="0">
                <a:solidFill>
                  <a:srgbClr val="00B050"/>
                </a:solidFill>
              </a:rPr>
              <a:t>imilarly if it was chenodeoxycholic acid ..</a:t>
            </a:r>
          </a:p>
          <a:p>
            <a:pPr algn="ctr">
              <a:spcBef>
                <a:spcPct val="0"/>
              </a:spcBef>
            </a:pPr>
            <a:r>
              <a:rPr lang="en-US" dirty="0" smtClean="0">
                <a:solidFill>
                  <a:srgbClr val="00B050"/>
                </a:solidFill>
              </a:rPr>
              <a:t>COOH of Cholic or chenodeoxycholic acids interact with amine group of glycine or taurine ..</a:t>
            </a:r>
            <a:endParaRPr lang="en-US" dirty="0">
              <a:solidFill>
                <a:srgbClr val="00B050"/>
              </a:solidFill>
            </a:endParaRPr>
          </a:p>
          <a:p>
            <a:pPr algn="ctr">
              <a:spcBef>
                <a:spcPct val="0"/>
              </a:spcBef>
            </a:pPr>
            <a:r>
              <a:rPr lang="en-US" dirty="0">
                <a:solidFill>
                  <a:srgbClr val="00B050"/>
                </a:solidFill>
              </a:rPr>
              <a:t>The kind of linkage is </a:t>
            </a:r>
            <a:r>
              <a:rPr lang="en-US" altLang="en-US" dirty="0">
                <a:solidFill>
                  <a:srgbClr val="00B050"/>
                </a:solidFill>
                <a:ea typeface="ＭＳ Ｐゴシック" charset="-128"/>
              </a:rPr>
              <a:t>amide. And majority of the molecules is glycine that</a:t>
            </a:r>
            <a:r>
              <a:rPr lang="mr-IN" altLang="en-US" dirty="0">
                <a:solidFill>
                  <a:srgbClr val="00B050"/>
                </a:solidFill>
                <a:ea typeface="ＭＳ Ｐゴシック" charset="-128"/>
              </a:rPr>
              <a:t>’</a:t>
            </a:r>
            <a:r>
              <a:rPr lang="en-US" altLang="en-US" dirty="0">
                <a:solidFill>
                  <a:srgbClr val="00B050"/>
                </a:solidFill>
                <a:ea typeface="ＭＳ Ｐゴシック" charset="-128"/>
              </a:rPr>
              <a:t>s why the ratio is 3:1</a:t>
            </a:r>
            <a:r>
              <a:rPr lang="en-US" dirty="0">
                <a:solidFill>
                  <a:srgbClr val="00B050"/>
                </a:solidFill>
              </a:rPr>
              <a:t>  </a:t>
            </a:r>
            <a:endParaRPr lang="en-US" altLang="en-US" dirty="0">
              <a:solidFill>
                <a:srgbClr val="00B050"/>
              </a:solidFill>
              <a:ea typeface="ＭＳ Ｐゴシック" charset="-128"/>
            </a:endParaRPr>
          </a:p>
        </p:txBody>
      </p:sp>
    </p:spTree>
    <p:extLst>
      <p:ext uri="{BB962C8B-B14F-4D97-AF65-F5344CB8AC3E}">
        <p14:creationId xmlns:p14="http://schemas.microsoft.com/office/powerpoint/2010/main" val="55897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04" y="1462336"/>
            <a:ext cx="4678336" cy="3362459"/>
          </a:xfrm>
          <a:prstGeom prst="rect">
            <a:avLst/>
          </a:prstGeom>
        </p:spPr>
        <p:txBody>
          <a:bodyPr wrap="square">
            <a:spAutoFit/>
          </a:bodyPr>
          <a:lstStyle/>
          <a:p>
            <a:pPr marL="403225" indent="-403225">
              <a:spcBef>
                <a:spcPts val="600"/>
              </a:spcBef>
              <a:buClr>
                <a:schemeClr val="tx1"/>
              </a:buClr>
              <a:buFont typeface="Arial" panose="020B0604020202020204" pitchFamily="34" charset="0"/>
              <a:buChar char="•"/>
              <a:defRPr/>
            </a:pPr>
            <a:r>
              <a:rPr lang="en-US" dirty="0">
                <a:ea typeface="ＭＳ Ｐゴシック" charset="-128"/>
              </a:rPr>
              <a:t>Addition of </a:t>
            </a:r>
            <a:r>
              <a:rPr lang="en-US" b="1" dirty="0">
                <a:solidFill>
                  <a:srgbClr val="FF0000"/>
                </a:solidFill>
                <a:ea typeface="ＭＳ Ｐゴシック" charset="-128"/>
              </a:rPr>
              <a:t>glycine</a:t>
            </a:r>
            <a:r>
              <a:rPr lang="en-US" dirty="0">
                <a:solidFill>
                  <a:srgbClr val="FF0000"/>
                </a:solidFill>
                <a:ea typeface="ＭＳ Ｐゴシック" charset="-128"/>
              </a:rPr>
              <a:t> </a:t>
            </a:r>
            <a:r>
              <a:rPr lang="en-US" dirty="0">
                <a:ea typeface="ＭＳ Ｐゴシック" charset="-128"/>
              </a:rPr>
              <a:t>or </a:t>
            </a:r>
            <a:r>
              <a:rPr lang="en-US" b="1" dirty="0">
                <a:solidFill>
                  <a:srgbClr val="FF0000"/>
                </a:solidFill>
                <a:ea typeface="ＭＳ Ｐゴシック" charset="-128"/>
              </a:rPr>
              <a:t>taurine</a:t>
            </a:r>
            <a:r>
              <a:rPr lang="en-US" dirty="0">
                <a:solidFill>
                  <a:srgbClr val="334E5D"/>
                </a:solidFill>
                <a:ea typeface="ＭＳ Ｐゴシック" charset="-128"/>
              </a:rPr>
              <a:t> </a:t>
            </a:r>
            <a:r>
              <a:rPr lang="en-US" dirty="0">
                <a:ea typeface="ＭＳ Ｐゴシック" charset="-128"/>
              </a:rPr>
              <a:t>results in the presence of fully ionized </a:t>
            </a:r>
            <a:r>
              <a:rPr lang="en-US" dirty="0" smtClean="0">
                <a:ea typeface="ＭＳ Ｐゴシック" charset="-128"/>
              </a:rPr>
              <a:t>groups at </a:t>
            </a:r>
            <a:r>
              <a:rPr lang="en-US" dirty="0">
                <a:ea typeface="ＭＳ Ｐゴシック" charset="-128"/>
              </a:rPr>
              <a:t>pH </a:t>
            </a:r>
            <a:r>
              <a:rPr lang="en-US" dirty="0" smtClean="0">
                <a:ea typeface="ＭＳ Ｐゴシック" charset="-128"/>
              </a:rPr>
              <a:t>7.0 :</a:t>
            </a:r>
          </a:p>
          <a:p>
            <a:pPr>
              <a:spcBef>
                <a:spcPts val="600"/>
              </a:spcBef>
              <a:buClr>
                <a:schemeClr val="tx1"/>
              </a:buClr>
              <a:defRPr/>
            </a:pPr>
            <a:r>
              <a:rPr lang="en-US" dirty="0">
                <a:ea typeface="ＭＳ Ｐゴシック" charset="-128"/>
              </a:rPr>
              <a:t>	</a:t>
            </a:r>
            <a:r>
              <a:rPr lang="en-US" dirty="0" smtClean="0">
                <a:ea typeface="ＭＳ Ｐゴシック" charset="-128"/>
              </a:rPr>
              <a:t>- COO- </a:t>
            </a:r>
            <a:r>
              <a:rPr lang="en-US" dirty="0">
                <a:ea typeface="ＭＳ Ｐゴシック" charset="-128"/>
              </a:rPr>
              <a:t>of glycine </a:t>
            </a:r>
            <a:br>
              <a:rPr lang="en-US" dirty="0">
                <a:ea typeface="ＭＳ Ｐゴシック" charset="-128"/>
              </a:rPr>
            </a:br>
            <a:r>
              <a:rPr lang="en-US" dirty="0">
                <a:ea typeface="ＭＳ Ｐゴシック" charset="-128"/>
              </a:rPr>
              <a:t>	</a:t>
            </a:r>
            <a:r>
              <a:rPr lang="en-US" dirty="0" smtClean="0">
                <a:ea typeface="ＭＳ Ｐゴシック" charset="-128"/>
              </a:rPr>
              <a:t>- SO3- </a:t>
            </a:r>
            <a:r>
              <a:rPr lang="en-US" dirty="0">
                <a:ea typeface="ＭＳ Ｐゴシック" charset="-128"/>
              </a:rPr>
              <a:t>of </a:t>
            </a:r>
            <a:r>
              <a:rPr lang="en-US" dirty="0" smtClean="0">
                <a:ea typeface="ＭＳ Ｐゴシック" charset="-128"/>
              </a:rPr>
              <a:t>taurine</a:t>
            </a:r>
            <a:r>
              <a:rPr lang="en-US" dirty="0">
                <a:solidFill>
                  <a:srgbClr val="334E5D"/>
                </a:solidFill>
                <a:ea typeface="ＭＳ Ｐゴシック" charset="-128"/>
              </a:rPr>
              <a:t/>
            </a:r>
            <a:br>
              <a:rPr lang="en-US" dirty="0">
                <a:solidFill>
                  <a:srgbClr val="334E5D"/>
                </a:solidFill>
                <a:ea typeface="ＭＳ Ｐゴシック" charset="-128"/>
              </a:rPr>
            </a:br>
            <a:r>
              <a:rPr lang="en-US" dirty="0" smtClean="0">
                <a:solidFill>
                  <a:srgbClr val="FF0000"/>
                </a:solidFill>
                <a:ea typeface="ＭＳ Ｐゴシック" charset="-128"/>
              </a:rPr>
              <a:t>      </a:t>
            </a:r>
            <a:r>
              <a:rPr lang="en-US" b="1" dirty="0" smtClean="0">
                <a:solidFill>
                  <a:srgbClr val="FF0000"/>
                </a:solidFill>
                <a:ea typeface="ＭＳ Ｐゴシック" charset="-128"/>
              </a:rPr>
              <a:t>(</a:t>
            </a:r>
            <a:r>
              <a:rPr lang="en-US" b="1" dirty="0">
                <a:solidFill>
                  <a:srgbClr val="FF0000"/>
                </a:solidFill>
                <a:ea typeface="ＭＳ Ｐゴシック" charset="-128"/>
              </a:rPr>
              <a:t>hence, its name as bile salts e.g., Sodium or potassium </a:t>
            </a:r>
            <a:r>
              <a:rPr lang="en-US" b="1" dirty="0" err="1">
                <a:solidFill>
                  <a:srgbClr val="FF0000"/>
                </a:solidFill>
                <a:ea typeface="ＭＳ Ｐゴシック" charset="-128"/>
              </a:rPr>
              <a:t>glycocholate</a:t>
            </a:r>
            <a:r>
              <a:rPr lang="en-US" b="1" dirty="0" smtClean="0">
                <a:solidFill>
                  <a:srgbClr val="FF0000"/>
                </a:solidFill>
                <a:ea typeface="ＭＳ Ｐゴシック" charset="-128"/>
              </a:rPr>
              <a:t>)</a:t>
            </a:r>
          </a:p>
          <a:p>
            <a:pPr>
              <a:spcBef>
                <a:spcPts val="600"/>
              </a:spcBef>
              <a:buClr>
                <a:schemeClr val="tx1"/>
              </a:buClr>
              <a:defRPr/>
            </a:pPr>
            <a:endParaRPr lang="en-US" b="1" dirty="0">
              <a:solidFill>
                <a:srgbClr val="FF0000"/>
              </a:solidFill>
              <a:ea typeface="ＭＳ Ｐゴシック" charset="-128"/>
            </a:endParaRPr>
          </a:p>
          <a:p>
            <a:pPr marL="285750" indent="-285750">
              <a:spcBef>
                <a:spcPts val="900"/>
              </a:spcBef>
              <a:spcAft>
                <a:spcPts val="900"/>
              </a:spcAft>
              <a:buClr>
                <a:schemeClr val="tx1"/>
              </a:buClr>
              <a:buFont typeface="Arial" panose="020B0604020202020204" pitchFamily="34" charset="0"/>
              <a:buChar char="•"/>
              <a:defRPr/>
            </a:pPr>
            <a:r>
              <a:rPr lang="en-US" dirty="0">
                <a:solidFill>
                  <a:srgbClr val="334E5D"/>
                </a:solidFill>
                <a:ea typeface="ＭＳ Ｐゴシック" charset="-128"/>
              </a:rPr>
              <a:t> </a:t>
            </a:r>
            <a:r>
              <a:rPr lang="en-US" dirty="0">
                <a:ea typeface="ＭＳ Ｐゴシック" charset="-128"/>
              </a:rPr>
              <a:t>More effective </a:t>
            </a:r>
            <a:r>
              <a:rPr lang="en-US" dirty="0" smtClean="0">
                <a:ea typeface="ＭＳ Ｐゴシック" charset="-128"/>
              </a:rPr>
              <a:t>detergent </a:t>
            </a:r>
            <a:r>
              <a:rPr lang="en-US" dirty="0" smtClean="0">
                <a:solidFill>
                  <a:srgbClr val="008F00"/>
                </a:solidFill>
                <a:ea typeface="ＭＳ Ｐゴシック" charset="-128"/>
              </a:rPr>
              <a:t>(</a:t>
            </a:r>
            <a:r>
              <a:rPr lang="en-US" dirty="0" smtClean="0">
                <a:solidFill>
                  <a:srgbClr val="008F00"/>
                </a:solidFill>
              </a:rPr>
              <a:t>Emulsification)</a:t>
            </a:r>
            <a:r>
              <a:rPr lang="en-US" dirty="0" smtClean="0">
                <a:solidFill>
                  <a:srgbClr val="008F00"/>
                </a:solidFill>
                <a:ea typeface="ＭＳ Ｐゴシック" charset="-128"/>
              </a:rPr>
              <a:t> </a:t>
            </a:r>
            <a:r>
              <a:rPr lang="en-US" dirty="0">
                <a:ea typeface="ＭＳ Ｐゴシック" charset="-128"/>
              </a:rPr>
              <a:t>than bile acids</a:t>
            </a:r>
          </a:p>
          <a:p>
            <a:pPr marL="285750" indent="-285750">
              <a:spcBef>
                <a:spcPts val="900"/>
              </a:spcBef>
              <a:spcAft>
                <a:spcPts val="900"/>
              </a:spcAft>
              <a:buClr>
                <a:schemeClr val="tx1"/>
              </a:buClr>
              <a:buFont typeface="Arial" panose="020B0604020202020204" pitchFamily="34" charset="0"/>
              <a:buChar char="•"/>
              <a:defRPr/>
            </a:pPr>
            <a:r>
              <a:rPr lang="en-US" dirty="0">
                <a:ea typeface="ＭＳ Ｐゴシック" charset="-128"/>
              </a:rPr>
              <a:t> </a:t>
            </a:r>
            <a:r>
              <a:rPr lang="en-US" u="sng" dirty="0">
                <a:ea typeface="ＭＳ Ｐゴシック" charset="-128"/>
              </a:rPr>
              <a:t>Only bile salts</a:t>
            </a:r>
            <a:r>
              <a:rPr lang="en-US" dirty="0">
                <a:ea typeface="ＭＳ Ｐゴシック" charset="-128"/>
              </a:rPr>
              <a:t>, but not acids, found in bile</a:t>
            </a:r>
          </a:p>
        </p:txBody>
      </p:sp>
      <p:sp>
        <p:nvSpPr>
          <p:cNvPr id="3" name="TextBox 2"/>
          <p:cNvSpPr txBox="1"/>
          <p:nvPr/>
        </p:nvSpPr>
        <p:spPr>
          <a:xfrm>
            <a:off x="142110" y="16218"/>
            <a:ext cx="6146800" cy="707886"/>
          </a:xfrm>
          <a:prstGeom prst="rect">
            <a:avLst/>
          </a:prstGeom>
          <a:noFill/>
        </p:spPr>
        <p:txBody>
          <a:bodyPr wrap="square" rtlCol="0">
            <a:spAutoFit/>
          </a:bodyPr>
          <a:lstStyle/>
          <a:p>
            <a:r>
              <a:rPr lang="en-US" altLang="en-US" sz="4000" dirty="0">
                <a:solidFill>
                  <a:srgbClr val="4C8180"/>
                </a:solidFill>
                <a:latin typeface="+mj-lt"/>
                <a:ea typeface="Century Gothic" charset="0"/>
                <a:cs typeface="Century Gothic" charset="0"/>
              </a:rPr>
              <a:t>Primary Bile salts: </a:t>
            </a:r>
            <a:endParaRPr lang="en-US" sz="4000" dirty="0">
              <a:solidFill>
                <a:srgbClr val="4C8180"/>
              </a:solidFill>
              <a:latin typeface="+mj-lt"/>
              <a:ea typeface="Century Gothic" charset="0"/>
              <a:cs typeface="Century Gothic" charset="0"/>
            </a:endParaRPr>
          </a:p>
        </p:txBody>
      </p:sp>
      <p:cxnSp>
        <p:nvCxnSpPr>
          <p:cNvPr id="4" name="Straight Connector 3"/>
          <p:cNvCxnSpPr/>
          <p:nvPr/>
        </p:nvCxnSpPr>
        <p:spPr>
          <a:xfrm>
            <a:off x="5024317" y="1008832"/>
            <a:ext cx="15765" cy="5205199"/>
          </a:xfrm>
          <a:prstGeom prst="line">
            <a:avLst/>
          </a:prstGeom>
          <a:ln>
            <a:solidFill>
              <a:srgbClr val="00ADA8"/>
            </a:solidFill>
            <a:prstDash val="lgDash"/>
          </a:ln>
        </p:spPr>
        <p:style>
          <a:lnRef idx="1">
            <a:schemeClr val="accent1"/>
          </a:lnRef>
          <a:fillRef idx="0">
            <a:schemeClr val="accent1"/>
          </a:fillRef>
          <a:effectRef idx="0">
            <a:schemeClr val="accent1"/>
          </a:effectRef>
          <a:fontRef idx="minor">
            <a:schemeClr val="tx1"/>
          </a:fontRef>
        </p:style>
      </p:cxnSp>
      <p:pic>
        <p:nvPicPr>
          <p:cNvPr id="5" name="Picture 3" descr="C:\My Documents\My Pictures\18_010.jpg"/>
          <p:cNvPicPr>
            <a:picLocks noChangeAspect="1" noChangeArrowheads="1"/>
          </p:cNvPicPr>
          <p:nvPr/>
        </p:nvPicPr>
        <p:blipFill rotWithShape="1">
          <a:blip r:embed="rId2">
            <a:extLst>
              <a:ext uri="{28A0092B-C50C-407E-A947-70E740481C1C}">
                <a14:useLocalDpi xmlns:a14="http://schemas.microsoft.com/office/drawing/2010/main" val="0"/>
              </a:ext>
            </a:extLst>
          </a:blip>
          <a:srcRect l="20354" r="22124" b="17477"/>
          <a:stretch/>
        </p:blipFill>
        <p:spPr bwMode="auto">
          <a:xfrm>
            <a:off x="5162160" y="780639"/>
            <a:ext cx="4154946" cy="543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581088" y="1895493"/>
            <a:ext cx="2396362" cy="400110"/>
          </a:xfrm>
          <a:prstGeom prst="rect">
            <a:avLst/>
          </a:prstGeom>
        </p:spPr>
        <p:txBody>
          <a:bodyPr wrap="none">
            <a:spAutoFit/>
          </a:bodyPr>
          <a:lstStyle/>
          <a:p>
            <a:pPr lvl="0">
              <a:spcBef>
                <a:spcPct val="0"/>
              </a:spcBef>
            </a:pPr>
            <a:r>
              <a:rPr lang="en-US" altLang="en-US" sz="2000" b="1" dirty="0">
                <a:ea typeface="ＭＳ Ｐゴシック" charset="-128"/>
              </a:rPr>
              <a:t>Na or K </a:t>
            </a:r>
            <a:r>
              <a:rPr lang="en-US" altLang="en-US" sz="2000" b="1" dirty="0" err="1">
                <a:ea typeface="ＭＳ Ｐゴシック" charset="-128"/>
              </a:rPr>
              <a:t>Glycocholate</a:t>
            </a:r>
            <a:endParaRPr lang="en-US" altLang="en-US" sz="2000" b="1" dirty="0">
              <a:ea typeface="ＭＳ Ｐゴシック" charset="-128"/>
            </a:endParaRPr>
          </a:p>
        </p:txBody>
      </p:sp>
      <p:sp>
        <p:nvSpPr>
          <p:cNvPr id="9" name="Rectangle 8"/>
          <p:cNvSpPr/>
          <p:nvPr/>
        </p:nvSpPr>
        <p:spPr>
          <a:xfrm>
            <a:off x="9256088" y="4487477"/>
            <a:ext cx="2913363" cy="707886"/>
          </a:xfrm>
          <a:prstGeom prst="rect">
            <a:avLst/>
          </a:prstGeom>
        </p:spPr>
        <p:txBody>
          <a:bodyPr wrap="none">
            <a:spAutoFit/>
          </a:bodyPr>
          <a:lstStyle/>
          <a:p>
            <a:pPr algn="ctr">
              <a:spcBef>
                <a:spcPct val="0"/>
              </a:spcBef>
            </a:pPr>
            <a:r>
              <a:rPr lang="en-US" altLang="en-US" sz="2000" b="1" dirty="0">
                <a:ea typeface="ＭＳ Ｐゴシック" charset="-128"/>
              </a:rPr>
              <a:t>Na or </a:t>
            </a:r>
            <a:r>
              <a:rPr lang="en-US" altLang="en-US" sz="2000" b="1" dirty="0" smtClean="0">
                <a:ea typeface="ＭＳ Ｐゴシック" charset="-128"/>
              </a:rPr>
              <a:t>K</a:t>
            </a:r>
          </a:p>
          <a:p>
            <a:pPr algn="ctr">
              <a:spcBef>
                <a:spcPct val="0"/>
              </a:spcBef>
            </a:pPr>
            <a:r>
              <a:rPr lang="en-US" altLang="en-US" sz="2000" b="1" dirty="0" smtClean="0">
                <a:ea typeface="ＭＳ Ｐゴシック" charset="-128"/>
              </a:rPr>
              <a:t> </a:t>
            </a:r>
            <a:r>
              <a:rPr lang="en-US" altLang="en-US" sz="2000" b="1" dirty="0" err="1">
                <a:ea typeface="ＭＳ Ｐゴシック" charset="-128"/>
              </a:rPr>
              <a:t>Taurochenodeoxycholate</a:t>
            </a:r>
            <a:endParaRPr lang="en-US" altLang="en-US" sz="2000" b="1" dirty="0">
              <a:ea typeface="ＭＳ Ｐゴシック" charset="-128"/>
            </a:endParaRPr>
          </a:p>
        </p:txBody>
      </p:sp>
    </p:spTree>
    <p:extLst>
      <p:ext uri="{BB962C8B-B14F-4D97-AF65-F5344CB8AC3E}">
        <p14:creationId xmlns:p14="http://schemas.microsoft.com/office/powerpoint/2010/main" val="196432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805643" cy="707886"/>
          </a:xfrm>
          <a:prstGeom prst="rect">
            <a:avLst/>
          </a:prstGeom>
        </p:spPr>
        <p:txBody>
          <a:bodyPr wrap="square">
            <a:spAutoFit/>
          </a:bodyPr>
          <a:lstStyle/>
          <a:p>
            <a:r>
              <a:rPr lang="en-US" altLang="x-none" sz="4000" dirty="0">
                <a:solidFill>
                  <a:srgbClr val="4C8180"/>
                </a:solidFill>
                <a:latin typeface="+mj-lt"/>
                <a:ea typeface="Century Gothic" charset="0"/>
                <a:cs typeface="Century Gothic" charset="0"/>
              </a:rPr>
              <a:t>Hormonal Control of Bile Secretion: </a:t>
            </a:r>
            <a:r>
              <a:rPr lang="en-US" sz="4000" dirty="0">
                <a:solidFill>
                  <a:srgbClr val="4C8180"/>
                </a:solidFill>
                <a:latin typeface="+mj-lt"/>
                <a:ea typeface="Century Gothic" charset="0"/>
                <a:cs typeface="Century Gothic" charset="0"/>
              </a:rPr>
              <a:t>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574" y="781854"/>
            <a:ext cx="2808614" cy="54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 12"/>
          <p:cNvGraphicFramePr/>
          <p:nvPr>
            <p:extLst>
              <p:ext uri="{D42A27DB-BD31-4B8C-83A1-F6EECF244321}">
                <p14:modId xmlns:p14="http://schemas.microsoft.com/office/powerpoint/2010/main" val="1196378850"/>
              </p:ext>
            </p:extLst>
          </p:nvPr>
        </p:nvGraphicFramePr>
        <p:xfrm>
          <a:off x="369455" y="832819"/>
          <a:ext cx="7095374" cy="478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256911" y="5254695"/>
            <a:ext cx="7021821" cy="1477328"/>
          </a:xfrm>
          <a:prstGeom prst="rect">
            <a:avLst/>
          </a:prstGeom>
          <a:noFill/>
        </p:spPr>
        <p:txBody>
          <a:bodyPr wrap="square" rtlCol="0">
            <a:spAutoFit/>
          </a:bodyPr>
          <a:lstStyle/>
          <a:p>
            <a:pPr algn="ctr" rtl="1"/>
            <a:r>
              <a:rPr lang="ar-SA" dirty="0" smtClean="0">
                <a:solidFill>
                  <a:schemeClr val="bg1">
                    <a:lumMod val="50000"/>
                  </a:schemeClr>
                </a:solidFill>
              </a:rPr>
              <a:t>لو تلاحظون في الصورة الليبيدز والبروتينات الغيرمهضمومة تحفز انزيمين هم </a:t>
            </a:r>
            <a:endParaRPr lang="en-US" dirty="0">
              <a:solidFill>
                <a:schemeClr val="bg1">
                  <a:lumMod val="50000"/>
                </a:schemeClr>
              </a:solidFill>
            </a:endParaRPr>
          </a:p>
          <a:p>
            <a:pPr algn="ctr"/>
            <a:r>
              <a:rPr lang="en-US" dirty="0" smtClean="0">
                <a:solidFill>
                  <a:schemeClr val="bg1">
                    <a:lumMod val="50000"/>
                  </a:schemeClr>
                </a:solidFill>
              </a:rPr>
              <a:t>CCK and Secretin </a:t>
            </a:r>
          </a:p>
          <a:p>
            <a:pPr algn="ctr"/>
            <a:r>
              <a:rPr lang="en-US" dirty="0" smtClean="0">
                <a:solidFill>
                  <a:schemeClr val="bg1">
                    <a:lumMod val="50000"/>
                  </a:schemeClr>
                </a:solidFill>
              </a:rPr>
              <a:t>CCK Activates the release of bile in gall bladder and inhibits the release of gastric contents.</a:t>
            </a:r>
          </a:p>
          <a:p>
            <a:pPr algn="ctr"/>
            <a:r>
              <a:rPr lang="en-US" dirty="0" smtClean="0">
                <a:solidFill>
                  <a:schemeClr val="bg1">
                    <a:lumMod val="50000"/>
                  </a:schemeClr>
                </a:solidFill>
              </a:rPr>
              <a:t>Secretin stimulates the release of </a:t>
            </a:r>
            <a:r>
              <a:rPr lang="en-US" dirty="0" smtClean="0">
                <a:solidFill>
                  <a:schemeClr val="bg1">
                    <a:lumMod val="50000"/>
                  </a:schemeClr>
                </a:solidFill>
              </a:rPr>
              <a:t>bicarbonate</a:t>
            </a:r>
            <a:endParaRPr lang="en-US" dirty="0">
              <a:solidFill>
                <a:schemeClr val="bg1">
                  <a:lumMod val="50000"/>
                </a:schemeClr>
              </a:solidFill>
            </a:endParaRPr>
          </a:p>
        </p:txBody>
      </p:sp>
    </p:spTree>
    <p:extLst>
      <p:ext uri="{BB962C8B-B14F-4D97-AF65-F5344CB8AC3E}">
        <p14:creationId xmlns:p14="http://schemas.microsoft.com/office/powerpoint/2010/main" val="3563773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2303</TotalTime>
  <Words>1760</Words>
  <Application>Microsoft Macintosh PowerPoint</Application>
  <PresentationFormat>Widescreen</PresentationFormat>
  <Paragraphs>227</Paragraphs>
  <Slides>22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Adobe Devanagari</vt:lpstr>
      <vt:lpstr>Calibri</vt:lpstr>
      <vt:lpstr>Calibri Light</vt:lpstr>
      <vt:lpstr>Cambria</vt:lpstr>
      <vt:lpstr>Century Gothic</vt:lpstr>
      <vt:lpstr>Comic Sans MS</vt:lpstr>
      <vt:lpstr>Copperplate Gothic Bold</vt:lpstr>
      <vt:lpstr>Gill Sans MT</vt:lpstr>
      <vt:lpstr>Mangal</vt:lpstr>
      <vt:lpstr>ＭＳ Ｐゴシック</vt:lpstr>
      <vt:lpstr>Times New Roman</vt:lpstr>
      <vt:lpstr>Wingdings</vt:lpstr>
      <vt:lpstr>맑은 고딕</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Microsoft Office User</cp:lastModifiedBy>
  <cp:revision>149</cp:revision>
  <dcterms:created xsi:type="dcterms:W3CDTF">2017-07-08T03:49:25Z</dcterms:created>
  <dcterms:modified xsi:type="dcterms:W3CDTF">2017-12-26T10:21:39Z</dcterms:modified>
</cp:coreProperties>
</file>