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317" r:id="rId4"/>
    <p:sldId id="320" r:id="rId5"/>
    <p:sldId id="311" r:id="rId6"/>
    <p:sldId id="321" r:id="rId7"/>
    <p:sldId id="331" r:id="rId8"/>
    <p:sldId id="322" r:id="rId9"/>
    <p:sldId id="332" r:id="rId10"/>
    <p:sldId id="323" r:id="rId11"/>
    <p:sldId id="324" r:id="rId12"/>
    <p:sldId id="333" r:id="rId13"/>
    <p:sldId id="325" r:id="rId14"/>
    <p:sldId id="326" r:id="rId15"/>
    <p:sldId id="327" r:id="rId16"/>
    <p:sldId id="334" r:id="rId17"/>
    <p:sldId id="328" r:id="rId18"/>
    <p:sldId id="329" r:id="rId19"/>
    <p:sldId id="296" r:id="rId20"/>
    <p:sldId id="312" r:id="rId21"/>
    <p:sldId id="330" r:id="rId22"/>
    <p:sldId id="313" r:id="rId23"/>
    <p:sldId id="335" r:id="rId24"/>
    <p:sldId id="336" r:id="rId25"/>
    <p:sldId id="337" r:id="rId26"/>
    <p:sldId id="338" r:id="rId27"/>
    <p:sldId id="261" r:id="rId28"/>
    <p:sldId id="2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EF027F"/>
    <a:srgbClr val="396CC5"/>
    <a:srgbClr val="33CCFF"/>
    <a:srgbClr val="33A6C6"/>
    <a:srgbClr val="0DD09B"/>
    <a:srgbClr val="6CAE3F"/>
    <a:srgbClr val="3DC190"/>
    <a:srgbClr val="00ADA8"/>
    <a:srgbClr val="CF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8"/>
    <p:restoredTop sz="94109"/>
  </p:normalViewPr>
  <p:slideViewPr>
    <p:cSldViewPr snapToGrid="0" snapToObjects="1">
      <p:cViewPr>
        <p:scale>
          <a:sx n="104" d="100"/>
          <a:sy n="104" d="100"/>
        </p:scale>
        <p:origin x="1384"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F158F-EA2B-8A49-A150-EDC7B3518ECD}" type="datetimeFigureOut">
              <a:rPr lang="en-US" smtClean="0"/>
              <a:t>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6059A-02F3-3C4C-8106-45DC0F58C98B}" type="slidenum">
              <a:rPr lang="en-US" smtClean="0"/>
              <a:t>‹#›</a:t>
            </a:fld>
            <a:endParaRPr lang="en-US"/>
          </a:p>
        </p:txBody>
      </p:sp>
    </p:spTree>
    <p:extLst>
      <p:ext uri="{BB962C8B-B14F-4D97-AF65-F5344CB8AC3E}">
        <p14:creationId xmlns:p14="http://schemas.microsoft.com/office/powerpoint/2010/main" val="166558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emf"/><Relationship Id="rId3" Type="http://schemas.openxmlformats.org/officeDocument/2006/relationships/image" Target="../media/image5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 Id="rId3"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emf"/><Relationship Id="rId3" Type="http://schemas.openxmlformats.org/officeDocument/2006/relationships/image" Target="../media/image4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TextBox 8">
            <a:hlinkClick r:id="rId2"/>
          </p:cNvPr>
          <p:cNvSpPr txBox="1"/>
          <p:nvPr/>
        </p:nvSpPr>
        <p:spPr>
          <a:xfrm>
            <a:off x="10788481" y="590634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20707423">
            <a:off x="10772074" y="4613783"/>
            <a:ext cx="1459345" cy="1248895"/>
          </a:xfrm>
          <a:prstGeom prst="rect">
            <a:avLst/>
          </a:prstGeom>
        </p:spPr>
      </p:pic>
      <p:sp>
        <p:nvSpPr>
          <p:cNvPr id="6" name="TextBox 5"/>
          <p:cNvSpPr txBox="1"/>
          <p:nvPr/>
        </p:nvSpPr>
        <p:spPr>
          <a:xfrm>
            <a:off x="6354802" y="4983014"/>
            <a:ext cx="2742703" cy="923330"/>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Start where you are</a:t>
            </a:r>
          </a:p>
          <a:p>
            <a:pPr algn="ctr"/>
            <a:r>
              <a:rPr lang="en-US" b="1" dirty="0" smtClean="0">
                <a:solidFill>
                  <a:srgbClr val="00ADA8"/>
                </a:solidFill>
                <a:latin typeface="Century Gothic" panose="020B0502020202020204" pitchFamily="34" charset="0"/>
              </a:rPr>
              <a:t>Use what you have</a:t>
            </a:r>
          </a:p>
          <a:p>
            <a:pPr algn="ctr"/>
            <a:r>
              <a:rPr lang="en-US" b="1" dirty="0" smtClean="0">
                <a:solidFill>
                  <a:srgbClr val="00ADA8"/>
                </a:solidFill>
                <a:latin typeface="Century Gothic" panose="020B0502020202020204" pitchFamily="34" charset="0"/>
              </a:rPr>
              <a:t>Do what you can</a:t>
            </a:r>
            <a:endParaRPr lang="en-US" b="1" dirty="0" smtClean="0">
              <a:solidFill>
                <a:srgbClr val="00ADA8"/>
              </a:solidFill>
              <a:latin typeface="Century Gothic" panose="020B0502020202020204" pitchFamily="34" charset="0"/>
            </a:endParaRPr>
          </a:p>
        </p:txBody>
      </p:sp>
      <p:sp>
        <p:nvSpPr>
          <p:cNvPr id="7" name="object 11"/>
          <p:cNvSpPr txBox="1"/>
          <p:nvPr/>
        </p:nvSpPr>
        <p:spPr>
          <a:xfrm>
            <a:off x="514802" y="5581290"/>
            <a:ext cx="6826894" cy="1107996"/>
          </a:xfrm>
          <a:prstGeom prst="rect">
            <a:avLst/>
          </a:prstGeom>
        </p:spPr>
        <p:txBody>
          <a:bodyPr vert="horz" wrap="square" lIns="0" tIns="0" rIns="0" bIns="0" rtlCol="0">
            <a:spAutoFit/>
          </a:bodyPr>
          <a:lstStyle/>
          <a:p>
            <a:pPr marL="348615"/>
            <a:r>
              <a:rPr lang="en-US" sz="3600" i="1" dirty="0" smtClean="0">
                <a:solidFill>
                  <a:srgbClr val="599894"/>
                </a:solidFill>
                <a:latin typeface="Century Gothic"/>
                <a:cs typeface="Century Gothic"/>
              </a:rPr>
              <a:t>Urea Cycle</a:t>
            </a:r>
            <a:endParaRPr lang="en-US" sz="3600" dirty="0">
              <a:solidFill>
                <a:srgbClr val="599894"/>
              </a:solidFill>
              <a:latin typeface="Century Gothic"/>
              <a:cs typeface="Century Gothic"/>
            </a:endParaRPr>
          </a:p>
          <a:p>
            <a:pPr marL="348615">
              <a:lnSpc>
                <a:spcPct val="100000"/>
              </a:lnSpc>
            </a:pPr>
            <a:endParaRPr sz="3600" dirty="0">
              <a:solidFill>
                <a:srgbClr val="599894"/>
              </a:solidFill>
              <a:latin typeface="Century Gothic"/>
              <a:cs typeface="Century Gothic"/>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0322569"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A: α-amino group removal &amp; ammonia formation</a:t>
            </a:r>
            <a:endParaRPr lang="en-US" sz="3200" dirty="0">
              <a:solidFill>
                <a:srgbClr val="4C8180"/>
              </a:solidFill>
              <a:latin typeface="+mj-lt"/>
              <a:ea typeface="Century Gothic" charset="0"/>
              <a:cs typeface="Century Gothic" charset="0"/>
            </a:endParaRPr>
          </a:p>
        </p:txBody>
      </p:sp>
      <p:sp>
        <p:nvSpPr>
          <p:cNvPr id="3" name="Rectangle 2"/>
          <p:cNvSpPr/>
          <p:nvPr/>
        </p:nvSpPr>
        <p:spPr>
          <a:xfrm>
            <a:off x="487319" y="926173"/>
            <a:ext cx="2391805" cy="646331"/>
          </a:xfrm>
          <a:prstGeom prst="rect">
            <a:avLst/>
          </a:prstGeom>
        </p:spPr>
        <p:txBody>
          <a:bodyPr wrap="square">
            <a:spAutoFit/>
          </a:bodyPr>
          <a:lstStyle/>
          <a:p>
            <a:r>
              <a:rPr lang="en-US" sz="3600" b="1" dirty="0" smtClean="0">
                <a:solidFill>
                  <a:srgbClr val="00ADA8"/>
                </a:solidFill>
                <a:latin typeface="+mj-lt"/>
                <a:ea typeface="+mj-ea"/>
                <a:cs typeface="+mj-cs"/>
              </a:rPr>
              <a:t>Summary</a:t>
            </a:r>
            <a:endParaRPr lang="en-US" sz="3600" b="1" dirty="0">
              <a:solidFill>
                <a:srgbClr val="00ADA8"/>
              </a:solidFill>
              <a:latin typeface="+mj-lt"/>
              <a:ea typeface="+mj-ea"/>
              <a:cs typeface="+mj-cs"/>
            </a:endParaRPr>
          </a:p>
        </p:txBody>
      </p:sp>
      <p:pic>
        <p:nvPicPr>
          <p:cNvPr id="4" name="Picture 2"/>
          <p:cNvPicPr>
            <a:picLocks noChangeAspect="1" noChangeArrowheads="1"/>
          </p:cNvPicPr>
          <p:nvPr/>
        </p:nvPicPr>
        <p:blipFill>
          <a:blip r:embed="rId2" cstate="print"/>
          <a:srcRect l="4717" t="3398" r="7233"/>
          <a:stretch>
            <a:fillRect/>
          </a:stretch>
        </p:blipFill>
        <p:spPr bwMode="auto">
          <a:xfrm>
            <a:off x="1231676" y="1790791"/>
            <a:ext cx="4343400" cy="4630375"/>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CE4A9941-29D7-4542-A72E-A399AFE6381B}"/>
              </a:ext>
            </a:extLst>
          </p:cNvPr>
          <p:cNvSpPr txBox="1"/>
          <p:nvPr/>
        </p:nvSpPr>
        <p:spPr>
          <a:xfrm>
            <a:off x="6053488" y="4605110"/>
            <a:ext cx="5308777"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Question: How </a:t>
            </a:r>
            <a:r>
              <a:rPr lang="en-US" dirty="0" smtClean="0">
                <a:solidFill>
                  <a:srgbClr val="008F00"/>
                </a:solidFill>
              </a:rPr>
              <a:t>can we </a:t>
            </a:r>
            <a:r>
              <a:rPr lang="en-US" dirty="0">
                <a:solidFill>
                  <a:srgbClr val="008F00"/>
                </a:solidFill>
              </a:rPr>
              <a:t>remove </a:t>
            </a:r>
            <a:r>
              <a:rPr lang="en-US" dirty="0" smtClean="0">
                <a:solidFill>
                  <a:srgbClr val="008F00"/>
                </a:solidFill>
              </a:rPr>
              <a:t>the amino </a:t>
            </a:r>
            <a:r>
              <a:rPr lang="en-US" dirty="0">
                <a:solidFill>
                  <a:srgbClr val="008F00"/>
                </a:solidFill>
              </a:rPr>
              <a:t>group </a:t>
            </a:r>
            <a:r>
              <a:rPr lang="en-US" dirty="0" smtClean="0">
                <a:solidFill>
                  <a:srgbClr val="008F00"/>
                </a:solidFill>
              </a:rPr>
              <a:t>from amino </a:t>
            </a:r>
            <a:r>
              <a:rPr lang="en-US" dirty="0">
                <a:solidFill>
                  <a:srgbClr val="008F00"/>
                </a:solidFill>
              </a:rPr>
              <a:t>acid </a:t>
            </a:r>
            <a:r>
              <a:rPr lang="en-US" dirty="0" smtClean="0">
                <a:solidFill>
                  <a:srgbClr val="008F00"/>
                </a:solidFill>
              </a:rPr>
              <a:t>and form Ammonia ?</a:t>
            </a:r>
          </a:p>
          <a:p>
            <a:pPr algn="ctr"/>
            <a:r>
              <a:rPr lang="en-US" dirty="0" smtClean="0">
                <a:solidFill>
                  <a:srgbClr val="008F00"/>
                </a:solidFill>
              </a:rPr>
              <a:t>Answer : By Transamination and oxidative deamination</a:t>
            </a:r>
          </a:p>
        </p:txBody>
      </p:sp>
      <p:sp>
        <p:nvSpPr>
          <p:cNvPr id="11" name="TextBox 10">
            <a:extLst>
              <a:ext uri="{FF2B5EF4-FFF2-40B4-BE49-F238E27FC236}">
                <a16:creationId xmlns:a16="http://schemas.microsoft.com/office/drawing/2014/main" xmlns="" id="{CE4A9941-29D7-4542-A72E-A399AFE6381B}"/>
              </a:ext>
            </a:extLst>
          </p:cNvPr>
          <p:cNvSpPr txBox="1"/>
          <p:nvPr/>
        </p:nvSpPr>
        <p:spPr>
          <a:xfrm>
            <a:off x="6053488" y="2351652"/>
            <a:ext cx="5308777"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This process occurs in 2 steps</a:t>
            </a:r>
            <a:r>
              <a:rPr lang="en-US" dirty="0" smtClean="0">
                <a:solidFill>
                  <a:srgbClr val="008F00"/>
                </a:solidFill>
              </a:rPr>
              <a:t>:</a:t>
            </a:r>
          </a:p>
          <a:p>
            <a:pPr algn="ctr"/>
            <a:r>
              <a:rPr lang="en-US" dirty="0">
                <a:solidFill>
                  <a:srgbClr val="008F00"/>
                </a:solidFill>
              </a:rPr>
              <a:t>1- amino acids donate  amino group to a-  ketoglutarate to form glutamate  (</a:t>
            </a:r>
            <a:r>
              <a:rPr lang="en-US" dirty="0">
                <a:solidFill>
                  <a:srgbClr val="FF0000"/>
                </a:solidFill>
              </a:rPr>
              <a:t>Transamination</a:t>
            </a:r>
            <a:r>
              <a:rPr lang="en-US" dirty="0">
                <a:solidFill>
                  <a:srgbClr val="008F00"/>
                </a:solidFill>
              </a:rPr>
              <a:t>)</a:t>
            </a:r>
          </a:p>
          <a:p>
            <a:pPr algn="ctr"/>
            <a:r>
              <a:rPr lang="en-US" dirty="0">
                <a:solidFill>
                  <a:srgbClr val="008F00"/>
                </a:solidFill>
              </a:rPr>
              <a:t>2- Glutamate by the action of Glutamate dehydrogenase will release Ammonia (NH3) and becomes </a:t>
            </a:r>
            <a:r>
              <a:rPr lang="en-US" dirty="0" smtClean="0">
                <a:solidFill>
                  <a:srgbClr val="008F00"/>
                </a:solidFill>
              </a:rPr>
              <a:t>a-ketoglutarate </a:t>
            </a:r>
            <a:r>
              <a:rPr lang="en-US" dirty="0">
                <a:solidFill>
                  <a:srgbClr val="008F00"/>
                </a:solidFill>
              </a:rPr>
              <a:t>(</a:t>
            </a:r>
            <a:r>
              <a:rPr lang="en-US" dirty="0">
                <a:solidFill>
                  <a:srgbClr val="FF0000"/>
                </a:solidFill>
              </a:rPr>
              <a:t>Oxidative deamination</a:t>
            </a:r>
            <a:r>
              <a:rPr lang="en-US" dirty="0" smtClean="0">
                <a:solidFill>
                  <a:srgbClr val="008F00"/>
                </a:solidFill>
              </a:rPr>
              <a:t>)</a:t>
            </a:r>
            <a:endParaRPr lang="en-US" dirty="0">
              <a:solidFill>
                <a:srgbClr val="008F00"/>
              </a:solidFill>
            </a:endParaRPr>
          </a:p>
        </p:txBody>
      </p:sp>
    </p:spTree>
    <p:extLst>
      <p:ext uri="{BB962C8B-B14F-4D97-AF65-F5344CB8AC3E}">
        <p14:creationId xmlns:p14="http://schemas.microsoft.com/office/powerpoint/2010/main" val="174451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3" y="0"/>
            <a:ext cx="11986937" cy="707886"/>
          </a:xfrm>
          <a:prstGeom prst="rect">
            <a:avLst/>
          </a:prstGeom>
          <a:noFill/>
        </p:spPr>
        <p:txBody>
          <a:bodyPr wrap="square" rtlCol="0">
            <a:spAutoFit/>
          </a:bodyPr>
          <a:lstStyle/>
          <a:p>
            <a:r>
              <a:rPr lang="en-US" altLang="en-US" sz="4000">
                <a:solidFill>
                  <a:srgbClr val="4C8180"/>
                </a:solidFill>
                <a:latin typeface="+mj-lt"/>
                <a:ea typeface="Century Gothic" charset="0"/>
                <a:cs typeface="Century Gothic" charset="0"/>
              </a:rPr>
              <a:t>B: Transport of NH3 from peripheral tissues into the liver </a:t>
            </a:r>
          </a:p>
        </p:txBody>
      </p:sp>
      <p:sp>
        <p:nvSpPr>
          <p:cNvPr id="5" name="Rectangle 4"/>
          <p:cNvSpPr/>
          <p:nvPr/>
        </p:nvSpPr>
        <p:spPr>
          <a:xfrm>
            <a:off x="307593" y="890742"/>
            <a:ext cx="4886197" cy="4524315"/>
          </a:xfrm>
          <a:prstGeom prst="rect">
            <a:avLst/>
          </a:prstGeom>
        </p:spPr>
        <p:txBody>
          <a:bodyPr wrap="square">
            <a:spAutoFit/>
          </a:bodyPr>
          <a:lstStyle/>
          <a:p>
            <a:pPr marL="285750" indent="-285750">
              <a:buFont typeface="Wingdings" charset="2"/>
              <a:buChar char="v"/>
            </a:pPr>
            <a:r>
              <a:rPr lang="en-US">
                <a:solidFill>
                  <a:srgbClr val="008F00"/>
                </a:solidFill>
              </a:rPr>
              <a:t>NH3 needs to reach the liver because the liver contains the enzyme required to convert ammonia to urea</a:t>
            </a:r>
          </a:p>
          <a:p>
            <a:pPr marL="285750" indent="-285750">
              <a:buFont typeface="Wingdings" charset="2"/>
              <a:buChar char="v"/>
            </a:pPr>
            <a:endParaRPr lang="en-US" dirty="0" smtClean="0"/>
          </a:p>
          <a:p>
            <a:pPr marL="285750" indent="-285750">
              <a:buFont typeface="Wingdings" charset="2"/>
              <a:buChar char="v"/>
            </a:pPr>
            <a:r>
              <a:rPr lang="en-US" dirty="0" smtClean="0"/>
              <a:t>Ammonia </a:t>
            </a:r>
            <a:r>
              <a:rPr lang="en-US" dirty="0"/>
              <a:t>is produced by all tissues and the main disposal is via formation of urea in </a:t>
            </a:r>
            <a:r>
              <a:rPr lang="en-US" dirty="0" smtClean="0"/>
              <a:t>liver</a:t>
            </a:r>
          </a:p>
          <a:p>
            <a:pPr marL="285750" indent="-285750">
              <a:buFont typeface="Wingdings" charset="2"/>
              <a:buChar char="v"/>
            </a:pPr>
            <a:endParaRPr lang="en-US" dirty="0"/>
          </a:p>
          <a:p>
            <a:pPr marL="285750" indent="-285750">
              <a:buFont typeface="Wingdings" charset="2"/>
              <a:buChar char="v"/>
            </a:pPr>
            <a:r>
              <a:rPr lang="en-US" dirty="0" smtClean="0"/>
              <a:t>Blood </a:t>
            </a:r>
            <a:r>
              <a:rPr lang="en-US" dirty="0"/>
              <a:t>level of NH3 must be kept very low, otherwise, </a:t>
            </a:r>
            <a:r>
              <a:rPr lang="en-US" dirty="0" err="1"/>
              <a:t>hyperammonemia</a:t>
            </a:r>
            <a:r>
              <a:rPr lang="en-US" dirty="0"/>
              <a:t> and CNS toxicity will occur </a:t>
            </a:r>
            <a:r>
              <a:rPr lang="en-US" dirty="0">
                <a:solidFill>
                  <a:srgbClr val="FF0000"/>
                </a:solidFill>
              </a:rPr>
              <a:t>(NH3 is toxic to CNS</a:t>
            </a:r>
            <a:r>
              <a:rPr lang="en-US" dirty="0" smtClean="0">
                <a:solidFill>
                  <a:srgbClr val="FF0000"/>
                </a:solidFill>
              </a:rPr>
              <a:t>)</a:t>
            </a:r>
          </a:p>
          <a:p>
            <a:pPr marL="285750" indent="-285750">
              <a:buFont typeface="Wingdings" charset="2"/>
              <a:buChar char="v"/>
            </a:pPr>
            <a:endParaRPr lang="en-US" dirty="0"/>
          </a:p>
          <a:p>
            <a:pPr marL="285750" indent="-285750">
              <a:buFont typeface="Wingdings" charset="2"/>
              <a:buChar char="v"/>
            </a:pPr>
            <a:r>
              <a:rPr lang="en-US" dirty="0" smtClean="0"/>
              <a:t>To </a:t>
            </a:r>
            <a:r>
              <a:rPr lang="en-US" dirty="0"/>
              <a:t>solve this problem, NH3 is transported from peripheral tissues to the liver via formation of</a:t>
            </a:r>
            <a:r>
              <a:rPr lang="en-US" dirty="0" smtClean="0"/>
              <a:t>:</a:t>
            </a:r>
          </a:p>
          <a:p>
            <a:pPr marL="285750" indent="-285750">
              <a:buFont typeface="Arial" charset="0"/>
              <a:buChar char="•"/>
            </a:pPr>
            <a:endParaRPr lang="en-US" dirty="0"/>
          </a:p>
          <a:p>
            <a:pPr marL="285750" indent="-285750">
              <a:buFont typeface="Wingdings" charset="2"/>
              <a:buChar char="ü"/>
            </a:pPr>
            <a:r>
              <a:rPr lang="en-US" dirty="0">
                <a:solidFill>
                  <a:srgbClr val="FF0000"/>
                </a:solidFill>
              </a:rPr>
              <a:t>Glutamine (most tissues)</a:t>
            </a:r>
          </a:p>
          <a:p>
            <a:pPr marL="285750" indent="-285750">
              <a:buFont typeface="Wingdings" charset="2"/>
              <a:buChar char="ü"/>
            </a:pPr>
            <a:r>
              <a:rPr lang="en-US" dirty="0">
                <a:solidFill>
                  <a:srgbClr val="FF0000"/>
                </a:solidFill>
              </a:rPr>
              <a:t>Alanine (muscle)</a:t>
            </a:r>
          </a:p>
        </p:txBody>
      </p:sp>
      <p:sp>
        <p:nvSpPr>
          <p:cNvPr id="6" name="Rectangle 5"/>
          <p:cNvSpPr/>
          <p:nvPr/>
        </p:nvSpPr>
        <p:spPr>
          <a:xfrm>
            <a:off x="6096000" y="840977"/>
            <a:ext cx="6096000" cy="830997"/>
          </a:xfrm>
          <a:prstGeom prst="rect">
            <a:avLst/>
          </a:prstGeom>
        </p:spPr>
        <p:txBody>
          <a:bodyPr>
            <a:spAutoFit/>
          </a:bodyPr>
          <a:lstStyle/>
          <a:p>
            <a:pPr algn="ctr"/>
            <a:r>
              <a:rPr lang="en-US" sz="2400" b="1" dirty="0" smtClean="0">
                <a:solidFill>
                  <a:srgbClr val="00ADA8"/>
                </a:solidFill>
                <a:latin typeface="+mj-lt"/>
                <a:ea typeface="+mj-ea"/>
                <a:cs typeface="+mj-cs"/>
              </a:rPr>
              <a:t>Transport </a:t>
            </a:r>
            <a:r>
              <a:rPr lang="en-US" sz="2400" b="1" dirty="0">
                <a:solidFill>
                  <a:srgbClr val="00ADA8"/>
                </a:solidFill>
                <a:latin typeface="+mj-lt"/>
                <a:ea typeface="+mj-ea"/>
                <a:cs typeface="+mj-cs"/>
              </a:rPr>
              <a:t>of NH3 from </a:t>
            </a:r>
            <a:br>
              <a:rPr lang="en-US" sz="2400" b="1" dirty="0">
                <a:solidFill>
                  <a:srgbClr val="00ADA8"/>
                </a:solidFill>
                <a:latin typeface="+mj-lt"/>
                <a:ea typeface="+mj-ea"/>
                <a:cs typeface="+mj-cs"/>
              </a:rPr>
            </a:br>
            <a:r>
              <a:rPr lang="en-US" sz="2400" b="1" dirty="0">
                <a:solidFill>
                  <a:srgbClr val="00ADA8"/>
                </a:solidFill>
                <a:latin typeface="+mj-lt"/>
                <a:ea typeface="+mj-ea"/>
                <a:cs typeface="+mj-cs"/>
              </a:rPr>
              <a:t>peripheral tissues into the liver </a:t>
            </a:r>
          </a:p>
        </p:txBody>
      </p:sp>
      <p:pic>
        <p:nvPicPr>
          <p:cNvPr id="7" name="Content Placeholder 5" descr="19_018.jpg"/>
          <p:cNvPicPr>
            <a:picLocks noChangeAspect="1"/>
          </p:cNvPicPr>
          <p:nvPr/>
        </p:nvPicPr>
        <p:blipFill>
          <a:blip r:embed="rId2" cstate="print"/>
          <a:srcRect l="9691" t="1450" r="9691" b="17390"/>
          <a:stretch>
            <a:fillRect/>
          </a:stretch>
        </p:blipFill>
        <p:spPr>
          <a:xfrm>
            <a:off x="6198531" y="1805066"/>
            <a:ext cx="3276600" cy="4267200"/>
          </a:xfrm>
          <a:prstGeom prst="rect">
            <a:avLst/>
          </a:prstGeom>
        </p:spPr>
      </p:pic>
      <p:sp>
        <p:nvSpPr>
          <p:cNvPr id="8" name="Rectangle 7"/>
          <p:cNvSpPr/>
          <p:nvPr/>
        </p:nvSpPr>
        <p:spPr>
          <a:xfrm>
            <a:off x="9669864" y="2923003"/>
            <a:ext cx="2218266" cy="2031325"/>
          </a:xfrm>
          <a:prstGeom prst="rect">
            <a:avLst/>
          </a:prstGeom>
          <a:ln w="38100">
            <a:solidFill>
              <a:srgbClr val="396CC5"/>
            </a:solidFill>
          </a:ln>
        </p:spPr>
        <p:txBody>
          <a:bodyPr wrap="square">
            <a:spAutoFit/>
          </a:bodyPr>
          <a:lstStyle/>
          <a:p>
            <a:pPr algn="ctr"/>
            <a:r>
              <a:rPr lang="en-US" dirty="0" smtClean="0"/>
              <a:t>From </a:t>
            </a:r>
            <a:r>
              <a:rPr lang="en-US" u="sng" dirty="0" smtClean="0"/>
              <a:t>most peripheral tissues</a:t>
            </a:r>
            <a:r>
              <a:rPr lang="en-US" dirty="0" smtClean="0"/>
              <a:t> </a:t>
            </a:r>
            <a:r>
              <a:rPr lang="en-US" dirty="0" smtClean="0">
                <a:solidFill>
                  <a:srgbClr val="FF0000"/>
                </a:solidFill>
              </a:rPr>
              <a:t>NH3</a:t>
            </a:r>
            <a:r>
              <a:rPr lang="en-US" dirty="0" smtClean="0"/>
              <a:t>  </a:t>
            </a:r>
            <a:r>
              <a:rPr lang="en-US" dirty="0"/>
              <a:t>is transported Into </a:t>
            </a:r>
          </a:p>
          <a:p>
            <a:pPr algn="ctr"/>
            <a:r>
              <a:rPr lang="en-US" dirty="0"/>
              <a:t>the liver through forming </a:t>
            </a:r>
            <a:r>
              <a:rPr lang="en-US" dirty="0" smtClean="0"/>
              <a:t> </a:t>
            </a:r>
            <a:r>
              <a:rPr lang="en-US" dirty="0" smtClean="0">
                <a:solidFill>
                  <a:srgbClr val="FF0000"/>
                </a:solidFill>
              </a:rPr>
              <a:t>glutamine</a:t>
            </a:r>
            <a:r>
              <a:rPr lang="en-US" dirty="0" smtClean="0"/>
              <a:t> </a:t>
            </a:r>
            <a:r>
              <a:rPr lang="en-US" dirty="0"/>
              <a:t>by glutamine </a:t>
            </a:r>
            <a:r>
              <a:rPr lang="en-US" dirty="0" err="1"/>
              <a:t>synthetase</a:t>
            </a:r>
            <a:endParaRPr lang="en-US" dirty="0"/>
          </a:p>
        </p:txBody>
      </p:sp>
      <p:sp>
        <p:nvSpPr>
          <p:cNvPr id="12" name="TextBox 11">
            <a:extLst>
              <a:ext uri="{FF2B5EF4-FFF2-40B4-BE49-F238E27FC236}">
                <a16:creationId xmlns:a16="http://schemas.microsoft.com/office/drawing/2014/main" xmlns="" id="{CE4A9941-29D7-4542-A72E-A399AFE6381B}"/>
              </a:ext>
            </a:extLst>
          </p:cNvPr>
          <p:cNvSpPr txBox="1"/>
          <p:nvPr/>
        </p:nvSpPr>
        <p:spPr>
          <a:xfrm>
            <a:off x="481159" y="5453851"/>
            <a:ext cx="4539064" cy="120032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Ammonia should not be left alone in </a:t>
            </a:r>
            <a:r>
              <a:rPr lang="en-US" dirty="0" smtClean="0">
                <a:solidFill>
                  <a:srgbClr val="008F00"/>
                </a:solidFill>
              </a:rPr>
              <a:t>the blood </a:t>
            </a:r>
            <a:r>
              <a:rPr lang="en-US" dirty="0">
                <a:solidFill>
                  <a:srgbClr val="008F00"/>
                </a:solidFill>
              </a:rPr>
              <a:t>because it can cause CNS </a:t>
            </a:r>
            <a:r>
              <a:rPr lang="en-US" dirty="0" smtClean="0">
                <a:solidFill>
                  <a:srgbClr val="008F00"/>
                </a:solidFill>
              </a:rPr>
              <a:t>toxicity Therefore </a:t>
            </a:r>
            <a:r>
              <a:rPr lang="en-US" dirty="0">
                <a:solidFill>
                  <a:srgbClr val="008F00"/>
                </a:solidFill>
              </a:rPr>
              <a:t>it is transported to the liver in </a:t>
            </a:r>
            <a:r>
              <a:rPr lang="en-US" dirty="0" smtClean="0">
                <a:solidFill>
                  <a:srgbClr val="008F00"/>
                </a:solidFill>
              </a:rPr>
              <a:t>the form </a:t>
            </a:r>
            <a:r>
              <a:rPr lang="en-US" dirty="0">
                <a:solidFill>
                  <a:srgbClr val="008F00"/>
                </a:solidFill>
              </a:rPr>
              <a:t>of </a:t>
            </a:r>
            <a:endParaRPr lang="en-US" dirty="0" smtClean="0">
              <a:solidFill>
                <a:srgbClr val="008F00"/>
              </a:solidFill>
            </a:endParaRPr>
          </a:p>
          <a:p>
            <a:pPr algn="ctr"/>
            <a:r>
              <a:rPr lang="en-US" dirty="0" smtClean="0">
                <a:solidFill>
                  <a:srgbClr val="008F00"/>
                </a:solidFill>
              </a:rPr>
              <a:t>Glutamine and alanine</a:t>
            </a:r>
            <a:endParaRPr lang="en-US" dirty="0">
              <a:solidFill>
                <a:srgbClr val="008F00"/>
              </a:solidFill>
            </a:endParaRPr>
          </a:p>
        </p:txBody>
      </p:sp>
    </p:spTree>
    <p:extLst>
      <p:ext uri="{BB962C8B-B14F-4D97-AF65-F5344CB8AC3E}">
        <p14:creationId xmlns:p14="http://schemas.microsoft.com/office/powerpoint/2010/main" val="279118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1986937"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Explanation</a:t>
            </a:r>
            <a:endParaRPr lang="en-US" altLang="en-US" sz="4000" dirty="0">
              <a:solidFill>
                <a:srgbClr val="4C8180"/>
              </a:solidFill>
              <a:latin typeface="+mj-lt"/>
              <a:ea typeface="Century Gothic" charset="0"/>
              <a:cs typeface="Century Gothic" charset="0"/>
            </a:endParaRPr>
          </a:p>
        </p:txBody>
      </p:sp>
      <p:sp>
        <p:nvSpPr>
          <p:cNvPr id="3" name="Rectangle 2"/>
          <p:cNvSpPr/>
          <p:nvPr/>
        </p:nvSpPr>
        <p:spPr>
          <a:xfrm>
            <a:off x="-660400" y="925643"/>
            <a:ext cx="6096000" cy="830997"/>
          </a:xfrm>
          <a:prstGeom prst="rect">
            <a:avLst/>
          </a:prstGeom>
        </p:spPr>
        <p:txBody>
          <a:bodyPr>
            <a:spAutoFit/>
          </a:bodyPr>
          <a:lstStyle/>
          <a:p>
            <a:pPr algn="ctr"/>
            <a:r>
              <a:rPr lang="en-US" sz="2400" b="1" dirty="0" smtClean="0">
                <a:solidFill>
                  <a:srgbClr val="00ADA8"/>
                </a:solidFill>
                <a:latin typeface="+mj-lt"/>
                <a:ea typeface="+mj-ea"/>
                <a:cs typeface="+mj-cs"/>
              </a:rPr>
              <a:t>Transport </a:t>
            </a:r>
            <a:r>
              <a:rPr lang="en-US" sz="2400" b="1" dirty="0">
                <a:solidFill>
                  <a:srgbClr val="00ADA8"/>
                </a:solidFill>
                <a:latin typeface="+mj-lt"/>
                <a:ea typeface="+mj-ea"/>
                <a:cs typeface="+mj-cs"/>
              </a:rPr>
              <a:t>of NH3 from </a:t>
            </a:r>
            <a:br>
              <a:rPr lang="en-US" sz="2400" b="1" dirty="0">
                <a:solidFill>
                  <a:srgbClr val="00ADA8"/>
                </a:solidFill>
                <a:latin typeface="+mj-lt"/>
                <a:ea typeface="+mj-ea"/>
                <a:cs typeface="+mj-cs"/>
              </a:rPr>
            </a:br>
            <a:r>
              <a:rPr lang="en-US" sz="2400" b="1" dirty="0">
                <a:solidFill>
                  <a:srgbClr val="00ADA8"/>
                </a:solidFill>
                <a:latin typeface="+mj-lt"/>
                <a:ea typeface="+mj-ea"/>
                <a:cs typeface="+mj-cs"/>
              </a:rPr>
              <a:t>peripheral tissues into the liver </a:t>
            </a:r>
          </a:p>
        </p:txBody>
      </p:sp>
      <p:pic>
        <p:nvPicPr>
          <p:cNvPr id="4" name="Content Placeholder 5" descr="19_018.jpg"/>
          <p:cNvPicPr>
            <a:picLocks noChangeAspect="1"/>
          </p:cNvPicPr>
          <p:nvPr/>
        </p:nvPicPr>
        <p:blipFill>
          <a:blip r:embed="rId2" cstate="print"/>
          <a:srcRect l="9691" t="1450" r="9691" b="17390"/>
          <a:stretch>
            <a:fillRect/>
          </a:stretch>
        </p:blipFill>
        <p:spPr>
          <a:xfrm>
            <a:off x="749300" y="1889731"/>
            <a:ext cx="3276600" cy="4267200"/>
          </a:xfrm>
          <a:prstGeom prst="rect">
            <a:avLst/>
          </a:prstGeom>
        </p:spPr>
      </p:pic>
      <p:sp>
        <p:nvSpPr>
          <p:cNvPr id="6" name="TextBox 5">
            <a:extLst>
              <a:ext uri="{FF2B5EF4-FFF2-40B4-BE49-F238E27FC236}">
                <a16:creationId xmlns:a16="http://schemas.microsoft.com/office/drawing/2014/main" xmlns="" id="{CE4A9941-29D7-4542-A72E-A399AFE6381B}"/>
              </a:ext>
            </a:extLst>
          </p:cNvPr>
          <p:cNvSpPr txBox="1"/>
          <p:nvPr/>
        </p:nvSpPr>
        <p:spPr>
          <a:xfrm>
            <a:off x="4999478" y="2253646"/>
            <a:ext cx="5308777"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So now the ammonia is added to glutamate with the action of  </a:t>
            </a:r>
            <a:r>
              <a:rPr lang="en-US" dirty="0">
                <a:solidFill>
                  <a:srgbClr val="FF0000"/>
                </a:solidFill>
              </a:rPr>
              <a:t>glutamine </a:t>
            </a:r>
            <a:r>
              <a:rPr lang="en-US" dirty="0" err="1">
                <a:solidFill>
                  <a:srgbClr val="FF0000"/>
                </a:solidFill>
              </a:rPr>
              <a:t>synthetase</a:t>
            </a:r>
            <a:r>
              <a:rPr lang="en-US" dirty="0">
                <a:solidFill>
                  <a:srgbClr val="FF0000"/>
                </a:solidFill>
              </a:rPr>
              <a:t> </a:t>
            </a:r>
            <a:r>
              <a:rPr lang="en-US" dirty="0">
                <a:solidFill>
                  <a:srgbClr val="008F00"/>
                </a:solidFill>
              </a:rPr>
              <a:t>will form glutamine</a:t>
            </a:r>
          </a:p>
          <a:p>
            <a:pPr algn="ctr"/>
            <a:endParaRPr lang="en-US" dirty="0">
              <a:solidFill>
                <a:srgbClr val="008F00"/>
              </a:solidFill>
            </a:endParaRPr>
          </a:p>
          <a:p>
            <a:pPr algn="ctr"/>
            <a:endParaRPr lang="en-US" dirty="0" smtClean="0">
              <a:solidFill>
                <a:srgbClr val="008F00"/>
              </a:solidFill>
            </a:endParaRPr>
          </a:p>
          <a:p>
            <a:pPr algn="ctr"/>
            <a:r>
              <a:rPr lang="en-US" dirty="0" smtClean="0">
                <a:solidFill>
                  <a:srgbClr val="008F00"/>
                </a:solidFill>
              </a:rPr>
              <a:t>Glutamate </a:t>
            </a:r>
            <a:r>
              <a:rPr lang="en-US" dirty="0">
                <a:solidFill>
                  <a:srgbClr val="008F00"/>
                </a:solidFill>
              </a:rPr>
              <a:t>+ </a:t>
            </a:r>
            <a:r>
              <a:rPr lang="en-US" dirty="0" smtClean="0">
                <a:solidFill>
                  <a:srgbClr val="008F00"/>
                </a:solidFill>
              </a:rPr>
              <a:t>NH3</a:t>
            </a:r>
            <a:r>
              <a:rPr lang="en-US" dirty="0">
                <a:solidFill>
                  <a:srgbClr val="008F00"/>
                </a:solidFill>
              </a:rPr>
              <a:t> </a:t>
            </a:r>
            <a:r>
              <a:rPr lang="en-US" dirty="0" smtClean="0">
                <a:solidFill>
                  <a:srgbClr val="008F00"/>
                </a:solidFill>
              </a:rPr>
              <a:t>(</a:t>
            </a:r>
            <a:r>
              <a:rPr lang="en-US" dirty="0" smtClean="0">
                <a:solidFill>
                  <a:srgbClr val="FF0000"/>
                </a:solidFill>
              </a:rPr>
              <a:t>Glutamine </a:t>
            </a:r>
            <a:r>
              <a:rPr lang="en-US" dirty="0" err="1">
                <a:solidFill>
                  <a:srgbClr val="FF0000"/>
                </a:solidFill>
              </a:rPr>
              <a:t>synthetase</a:t>
            </a:r>
            <a:r>
              <a:rPr lang="en-US" dirty="0" smtClean="0">
                <a:solidFill>
                  <a:srgbClr val="008F00"/>
                </a:solidFill>
              </a:rPr>
              <a:t>) = Glutamine</a:t>
            </a:r>
            <a:endParaRPr lang="en-US" dirty="0">
              <a:solidFill>
                <a:srgbClr val="008F00"/>
              </a:solidFill>
            </a:endParaRPr>
          </a:p>
          <a:p>
            <a:pPr algn="ctr"/>
            <a:endParaRPr lang="en-US" dirty="0">
              <a:solidFill>
                <a:srgbClr val="008F00"/>
              </a:solidFill>
            </a:endParaRPr>
          </a:p>
          <a:p>
            <a:pPr algn="ctr"/>
            <a:r>
              <a:rPr lang="en-US" dirty="0">
                <a:solidFill>
                  <a:srgbClr val="008F00"/>
                </a:solidFill>
              </a:rPr>
              <a:t>Now it is safe to transport the ammonia to the liver </a:t>
            </a:r>
            <a:endParaRPr lang="en-US" dirty="0" smtClean="0">
              <a:solidFill>
                <a:srgbClr val="008F00"/>
              </a:solidFill>
            </a:endParaRPr>
          </a:p>
          <a:p>
            <a:pPr algn="ctr"/>
            <a:r>
              <a:rPr lang="en-US" dirty="0" smtClean="0">
                <a:solidFill>
                  <a:srgbClr val="008F00"/>
                </a:solidFill>
              </a:rPr>
              <a:t>( </a:t>
            </a:r>
            <a:r>
              <a:rPr lang="en-US" dirty="0">
                <a:solidFill>
                  <a:srgbClr val="008F00"/>
                </a:solidFill>
              </a:rPr>
              <a:t>this happens  in most peripheral tissues</a:t>
            </a:r>
            <a:r>
              <a:rPr lang="en-US" dirty="0" smtClean="0">
                <a:solidFill>
                  <a:srgbClr val="008F00"/>
                </a:solidFill>
              </a:rPr>
              <a:t>)</a:t>
            </a:r>
            <a:endParaRPr lang="en-US" dirty="0">
              <a:solidFill>
                <a:srgbClr val="008F00"/>
              </a:solidFill>
            </a:endParaRPr>
          </a:p>
          <a:p>
            <a:pPr algn="ctr" rtl="1"/>
            <a:r>
              <a:rPr lang="ar-SA" dirty="0" smtClean="0">
                <a:solidFill>
                  <a:srgbClr val="008F00"/>
                </a:solidFill>
              </a:rPr>
              <a:t>هذه العملية </a:t>
            </a:r>
            <a:r>
              <a:rPr lang="ar-SA" dirty="0" err="1" smtClean="0">
                <a:solidFill>
                  <a:srgbClr val="008F00"/>
                </a:solidFill>
              </a:rPr>
              <a:t>تصيرعشان</a:t>
            </a:r>
            <a:r>
              <a:rPr lang="ar-SA" dirty="0" smtClean="0">
                <a:solidFill>
                  <a:srgbClr val="008F00"/>
                </a:solidFill>
              </a:rPr>
              <a:t> نخلي نقل الامونيا للكبد يتم بصورة آمنة</a:t>
            </a:r>
            <a:endParaRPr lang="en-US" dirty="0">
              <a:solidFill>
                <a:srgbClr val="008F00"/>
              </a:solidFill>
            </a:endParaRPr>
          </a:p>
        </p:txBody>
      </p:sp>
    </p:spTree>
    <p:extLst>
      <p:ext uri="{BB962C8B-B14F-4D97-AF65-F5344CB8AC3E}">
        <p14:creationId xmlns:p14="http://schemas.microsoft.com/office/powerpoint/2010/main" val="970176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99" y="929495"/>
            <a:ext cx="6096000" cy="584775"/>
          </a:xfrm>
          <a:prstGeom prst="rect">
            <a:avLst/>
          </a:prstGeom>
        </p:spPr>
        <p:txBody>
          <a:bodyPr>
            <a:spAutoFit/>
          </a:bodyPr>
          <a:lstStyle/>
          <a:p>
            <a:pPr algn="ctr"/>
            <a:r>
              <a:rPr lang="en-US" sz="3200" b="1" dirty="0" smtClean="0">
                <a:solidFill>
                  <a:srgbClr val="00ADA8"/>
                </a:solidFill>
                <a:latin typeface="+mj-lt"/>
                <a:ea typeface="+mj-ea"/>
                <a:cs typeface="+mj-cs"/>
              </a:rPr>
              <a:t>From muscles to the liver</a:t>
            </a:r>
            <a:endParaRPr lang="en-US" sz="3200" b="1" dirty="0">
              <a:solidFill>
                <a:srgbClr val="00ADA8"/>
              </a:solidFill>
              <a:latin typeface="+mj-lt"/>
              <a:ea typeface="+mj-ea"/>
              <a:cs typeface="+mj-cs"/>
            </a:endParaRPr>
          </a:p>
        </p:txBody>
      </p:sp>
      <p:pic>
        <p:nvPicPr>
          <p:cNvPr id="3" name="Content Placeholder 5" descr="19_018.jpg"/>
          <p:cNvPicPr>
            <a:picLocks noChangeAspect="1"/>
          </p:cNvPicPr>
          <p:nvPr/>
        </p:nvPicPr>
        <p:blipFill>
          <a:blip r:embed="rId2" cstate="print"/>
          <a:srcRect l="9691" t="1450" r="9691" b="17390"/>
          <a:stretch>
            <a:fillRect/>
          </a:stretch>
        </p:blipFill>
        <p:spPr>
          <a:xfrm>
            <a:off x="1457197" y="1881314"/>
            <a:ext cx="3276600" cy="4267200"/>
          </a:xfrm>
          <a:prstGeom prst="rect">
            <a:avLst/>
          </a:prstGeom>
        </p:spPr>
      </p:pic>
      <p:sp>
        <p:nvSpPr>
          <p:cNvPr id="4" name="Rectangle 3"/>
          <p:cNvSpPr/>
          <p:nvPr/>
        </p:nvSpPr>
        <p:spPr>
          <a:xfrm>
            <a:off x="5411130" y="1881314"/>
            <a:ext cx="5527803" cy="1754326"/>
          </a:xfrm>
          <a:prstGeom prst="rect">
            <a:avLst/>
          </a:prstGeom>
          <a:ln w="38100">
            <a:solidFill>
              <a:srgbClr val="396CC5"/>
            </a:solidFill>
          </a:ln>
        </p:spPr>
        <p:txBody>
          <a:bodyPr wrap="square">
            <a:spAutoFit/>
          </a:bodyPr>
          <a:lstStyle/>
          <a:p>
            <a:pPr algn="ctr"/>
            <a:r>
              <a:rPr lang="en-US" dirty="0" smtClean="0"/>
              <a:t>From </a:t>
            </a:r>
            <a:r>
              <a:rPr lang="en-US" dirty="0" smtClean="0">
                <a:solidFill>
                  <a:srgbClr val="008F00"/>
                </a:solidFill>
              </a:rPr>
              <a:t>just</a:t>
            </a:r>
            <a:r>
              <a:rPr lang="en-US" dirty="0" smtClean="0"/>
              <a:t> </a:t>
            </a:r>
            <a:r>
              <a:rPr lang="en-US" u="sng" dirty="0" smtClean="0"/>
              <a:t>the muscles </a:t>
            </a:r>
            <a:r>
              <a:rPr lang="en-US" dirty="0"/>
              <a:t>First, </a:t>
            </a:r>
            <a:r>
              <a:rPr lang="en-US" dirty="0">
                <a:solidFill>
                  <a:srgbClr val="FF0000"/>
                </a:solidFill>
              </a:rPr>
              <a:t>NH3</a:t>
            </a:r>
            <a:r>
              <a:rPr lang="en-US" dirty="0"/>
              <a:t> will be transferred </a:t>
            </a:r>
          </a:p>
          <a:p>
            <a:pPr algn="ctr"/>
            <a:r>
              <a:rPr lang="en-US" dirty="0"/>
              <a:t>into α-ketoglutarate to form </a:t>
            </a:r>
            <a:r>
              <a:rPr lang="en-US" dirty="0" smtClean="0"/>
              <a:t>glutamate</a:t>
            </a:r>
            <a:endParaRPr lang="en-US" dirty="0"/>
          </a:p>
          <a:p>
            <a:pPr algn="ctr"/>
            <a:r>
              <a:rPr lang="en-US" dirty="0"/>
              <a:t>Then, glutamate will give its </a:t>
            </a:r>
            <a:r>
              <a:rPr lang="en-US" dirty="0" smtClean="0"/>
              <a:t> amino </a:t>
            </a:r>
            <a:r>
              <a:rPr lang="en-US" dirty="0"/>
              <a:t>group </a:t>
            </a:r>
            <a:r>
              <a:rPr lang="en-US" dirty="0" smtClean="0"/>
              <a:t>to </a:t>
            </a:r>
            <a:r>
              <a:rPr lang="en-US" dirty="0"/>
              <a:t>pyruvate </a:t>
            </a:r>
            <a:r>
              <a:rPr lang="en-US" dirty="0" smtClean="0"/>
              <a:t> to </a:t>
            </a:r>
            <a:r>
              <a:rPr lang="en-US" dirty="0"/>
              <a:t>form alanine by </a:t>
            </a:r>
            <a:r>
              <a:rPr lang="en-US" dirty="0" smtClean="0">
                <a:solidFill>
                  <a:srgbClr val="FF0000"/>
                </a:solidFill>
              </a:rPr>
              <a:t>ALT</a:t>
            </a:r>
          </a:p>
          <a:p>
            <a:pPr algn="ctr"/>
            <a:r>
              <a:rPr lang="en-US" dirty="0"/>
              <a:t>Therefore, </a:t>
            </a:r>
            <a:r>
              <a:rPr lang="en-US" dirty="0" smtClean="0">
                <a:solidFill>
                  <a:srgbClr val="FF0000"/>
                </a:solidFill>
              </a:rPr>
              <a:t>NH3</a:t>
            </a:r>
            <a:r>
              <a:rPr lang="en-US" dirty="0" smtClean="0"/>
              <a:t> </a:t>
            </a:r>
            <a:r>
              <a:rPr lang="en-US" dirty="0"/>
              <a:t>is transported </a:t>
            </a:r>
            <a:r>
              <a:rPr lang="en-US" dirty="0" smtClean="0"/>
              <a:t>from </a:t>
            </a:r>
            <a:r>
              <a:rPr lang="en-US" dirty="0"/>
              <a:t>muscle into the liver </a:t>
            </a:r>
            <a:r>
              <a:rPr lang="en-US" dirty="0" smtClean="0"/>
              <a:t> through </a:t>
            </a:r>
            <a:r>
              <a:rPr lang="en-US" dirty="0"/>
              <a:t>forming </a:t>
            </a:r>
            <a:r>
              <a:rPr lang="en-US" dirty="0" smtClean="0">
                <a:solidFill>
                  <a:srgbClr val="FF0000"/>
                </a:solidFill>
              </a:rPr>
              <a:t>alanine</a:t>
            </a:r>
            <a:endParaRPr lang="en-US" dirty="0">
              <a:solidFill>
                <a:srgbClr val="FF0000"/>
              </a:solidFill>
            </a:endParaRPr>
          </a:p>
        </p:txBody>
      </p:sp>
      <p:sp>
        <p:nvSpPr>
          <p:cNvPr id="5" name="TextBox 4"/>
          <p:cNvSpPr txBox="1"/>
          <p:nvPr/>
        </p:nvSpPr>
        <p:spPr>
          <a:xfrm>
            <a:off x="205063" y="0"/>
            <a:ext cx="11986937" cy="707886"/>
          </a:xfrm>
          <a:prstGeom prst="rect">
            <a:avLst/>
          </a:prstGeom>
          <a:noFill/>
        </p:spPr>
        <p:txBody>
          <a:bodyPr wrap="square" rtlCol="0">
            <a:spAutoFit/>
          </a:bodyPr>
          <a:lstStyle/>
          <a:p>
            <a:r>
              <a:rPr lang="en-US" altLang="en-US" sz="4000">
                <a:solidFill>
                  <a:srgbClr val="4C8180"/>
                </a:solidFill>
                <a:latin typeface="+mj-lt"/>
                <a:ea typeface="Century Gothic" charset="0"/>
                <a:cs typeface="Century Gothic" charset="0"/>
              </a:rPr>
              <a:t>B: Transport of NH3 from peripheral tissues into the liver </a:t>
            </a:r>
          </a:p>
        </p:txBody>
      </p:sp>
      <p:sp>
        <p:nvSpPr>
          <p:cNvPr id="6" name="TextBox 5">
            <a:extLst>
              <a:ext uri="{FF2B5EF4-FFF2-40B4-BE49-F238E27FC236}">
                <a16:creationId xmlns:a16="http://schemas.microsoft.com/office/drawing/2014/main" xmlns="" id="{CE4A9941-29D7-4542-A72E-A399AFE6381B}"/>
              </a:ext>
            </a:extLst>
          </p:cNvPr>
          <p:cNvSpPr txBox="1"/>
          <p:nvPr/>
        </p:nvSpPr>
        <p:spPr>
          <a:xfrm>
            <a:off x="5411130" y="4002684"/>
            <a:ext cx="5527803" cy="203132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Here we will package the ammonia into alanine in order for it to be </a:t>
            </a:r>
            <a:r>
              <a:rPr lang="en-US" dirty="0" smtClean="0">
                <a:solidFill>
                  <a:srgbClr val="008F00"/>
                </a:solidFill>
              </a:rPr>
              <a:t>safely</a:t>
            </a:r>
            <a:r>
              <a:rPr lang="ar-SA" dirty="0" smtClean="0">
                <a:solidFill>
                  <a:srgbClr val="008F00"/>
                </a:solidFill>
              </a:rPr>
              <a:t> </a:t>
            </a:r>
            <a:r>
              <a:rPr lang="en-US" dirty="0" smtClean="0">
                <a:solidFill>
                  <a:srgbClr val="008F00"/>
                </a:solidFill>
              </a:rPr>
              <a:t>transported </a:t>
            </a:r>
            <a:r>
              <a:rPr lang="en-US" dirty="0">
                <a:solidFill>
                  <a:srgbClr val="008F00"/>
                </a:solidFill>
              </a:rPr>
              <a:t>from the muscles to the liver, but this requires 2 </a:t>
            </a:r>
            <a:r>
              <a:rPr lang="en-US" dirty="0" smtClean="0">
                <a:solidFill>
                  <a:srgbClr val="008F00"/>
                </a:solidFill>
              </a:rPr>
              <a:t>steps</a:t>
            </a:r>
            <a:endParaRPr lang="ar-SA" dirty="0" smtClean="0">
              <a:solidFill>
                <a:srgbClr val="008F00"/>
              </a:solidFill>
            </a:endParaRPr>
          </a:p>
          <a:p>
            <a:pPr algn="ctr"/>
            <a:r>
              <a:rPr lang="en-US" dirty="0">
                <a:solidFill>
                  <a:srgbClr val="008F00"/>
                </a:solidFill>
              </a:rPr>
              <a:t>1- this </a:t>
            </a:r>
            <a:r>
              <a:rPr lang="en-US" dirty="0" smtClean="0">
                <a:solidFill>
                  <a:srgbClr val="008F00"/>
                </a:solidFill>
              </a:rPr>
              <a:t>ammonia</a:t>
            </a:r>
            <a:r>
              <a:rPr lang="ar-SA" dirty="0" smtClean="0">
                <a:solidFill>
                  <a:srgbClr val="008F00"/>
                </a:solidFill>
              </a:rPr>
              <a:t> </a:t>
            </a:r>
            <a:r>
              <a:rPr lang="en-US" dirty="0" smtClean="0">
                <a:solidFill>
                  <a:srgbClr val="008F00"/>
                </a:solidFill>
              </a:rPr>
              <a:t>is </a:t>
            </a:r>
            <a:r>
              <a:rPr lang="en-US" dirty="0">
                <a:solidFill>
                  <a:srgbClr val="008F00"/>
                </a:solidFill>
              </a:rPr>
              <a:t>combined to a-ketoglutarate </a:t>
            </a:r>
            <a:r>
              <a:rPr lang="en-US" dirty="0" smtClean="0">
                <a:solidFill>
                  <a:srgbClr val="008F00"/>
                </a:solidFill>
              </a:rPr>
              <a:t>to</a:t>
            </a:r>
            <a:r>
              <a:rPr lang="ar-SA" dirty="0" smtClean="0">
                <a:solidFill>
                  <a:srgbClr val="008F00"/>
                </a:solidFill>
              </a:rPr>
              <a:t> </a:t>
            </a:r>
            <a:r>
              <a:rPr lang="en-US" dirty="0" smtClean="0">
                <a:solidFill>
                  <a:srgbClr val="008F00"/>
                </a:solidFill>
              </a:rPr>
              <a:t>form glutamate</a:t>
            </a:r>
            <a:endParaRPr lang="ar-SA" dirty="0" smtClean="0">
              <a:solidFill>
                <a:srgbClr val="008F00"/>
              </a:solidFill>
            </a:endParaRPr>
          </a:p>
          <a:p>
            <a:pPr algn="ctr"/>
            <a:r>
              <a:rPr lang="en-US" dirty="0" smtClean="0">
                <a:solidFill>
                  <a:srgbClr val="008F00"/>
                </a:solidFill>
              </a:rPr>
              <a:t>2- glutamate</a:t>
            </a:r>
            <a:r>
              <a:rPr lang="ar-SA" dirty="0" smtClean="0">
                <a:solidFill>
                  <a:srgbClr val="008F00"/>
                </a:solidFill>
              </a:rPr>
              <a:t> </a:t>
            </a:r>
            <a:r>
              <a:rPr lang="en-US" dirty="0" smtClean="0">
                <a:solidFill>
                  <a:srgbClr val="008F00"/>
                </a:solidFill>
              </a:rPr>
              <a:t>gives </a:t>
            </a:r>
            <a:r>
              <a:rPr lang="en-US" dirty="0">
                <a:solidFill>
                  <a:srgbClr val="008F00"/>
                </a:solidFill>
              </a:rPr>
              <a:t>of its </a:t>
            </a:r>
            <a:r>
              <a:rPr lang="en-US" dirty="0" smtClean="0">
                <a:solidFill>
                  <a:srgbClr val="008F00"/>
                </a:solidFill>
              </a:rPr>
              <a:t>amino</a:t>
            </a:r>
            <a:r>
              <a:rPr lang="ar-SA" dirty="0" smtClean="0">
                <a:solidFill>
                  <a:srgbClr val="008F00"/>
                </a:solidFill>
              </a:rPr>
              <a:t> </a:t>
            </a:r>
            <a:r>
              <a:rPr lang="en-US" dirty="0" smtClean="0">
                <a:solidFill>
                  <a:srgbClr val="008F00"/>
                </a:solidFill>
              </a:rPr>
              <a:t>group </a:t>
            </a:r>
            <a:r>
              <a:rPr lang="en-US" dirty="0">
                <a:solidFill>
                  <a:srgbClr val="008F00"/>
                </a:solidFill>
              </a:rPr>
              <a:t>to </a:t>
            </a:r>
            <a:r>
              <a:rPr lang="en-US" dirty="0" smtClean="0">
                <a:solidFill>
                  <a:srgbClr val="008F00"/>
                </a:solidFill>
              </a:rPr>
              <a:t>pyruvate</a:t>
            </a:r>
            <a:r>
              <a:rPr lang="ar-SA" dirty="0" smtClean="0">
                <a:solidFill>
                  <a:srgbClr val="008F00"/>
                </a:solidFill>
              </a:rPr>
              <a:t> </a:t>
            </a:r>
            <a:r>
              <a:rPr lang="en-US" dirty="0" smtClean="0">
                <a:solidFill>
                  <a:srgbClr val="008F00"/>
                </a:solidFill>
              </a:rPr>
              <a:t>and </a:t>
            </a:r>
            <a:r>
              <a:rPr lang="en-US" dirty="0">
                <a:solidFill>
                  <a:srgbClr val="008F00"/>
                </a:solidFill>
              </a:rPr>
              <a:t>forms Alanine</a:t>
            </a:r>
          </a:p>
        </p:txBody>
      </p:sp>
    </p:spTree>
    <p:extLst>
      <p:ext uri="{BB962C8B-B14F-4D97-AF65-F5344CB8AC3E}">
        <p14:creationId xmlns:p14="http://schemas.microsoft.com/office/powerpoint/2010/main" val="596030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1986937"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B: Transport of NH3 from peripheral tissues into the liver </a:t>
            </a:r>
          </a:p>
        </p:txBody>
      </p:sp>
      <p:sp>
        <p:nvSpPr>
          <p:cNvPr id="3" name="Rectangle 2"/>
          <p:cNvSpPr/>
          <p:nvPr/>
        </p:nvSpPr>
        <p:spPr>
          <a:xfrm>
            <a:off x="2539999" y="929495"/>
            <a:ext cx="6096000" cy="584775"/>
          </a:xfrm>
          <a:prstGeom prst="rect">
            <a:avLst/>
          </a:prstGeom>
        </p:spPr>
        <p:txBody>
          <a:bodyPr>
            <a:spAutoFit/>
          </a:bodyPr>
          <a:lstStyle/>
          <a:p>
            <a:pPr algn="ctr"/>
            <a:r>
              <a:rPr lang="en-US" sz="3200" b="1" dirty="0" smtClean="0">
                <a:solidFill>
                  <a:srgbClr val="00ADA8"/>
                </a:solidFill>
                <a:latin typeface="+mj-lt"/>
                <a:ea typeface="+mj-ea"/>
                <a:cs typeface="+mj-cs"/>
              </a:rPr>
              <a:t>In the liver</a:t>
            </a:r>
            <a:endParaRPr lang="en-US" sz="3200" b="1" dirty="0">
              <a:solidFill>
                <a:srgbClr val="00ADA8"/>
              </a:solidFill>
              <a:latin typeface="+mj-lt"/>
              <a:ea typeface="+mj-ea"/>
              <a:cs typeface="+mj-cs"/>
            </a:endParaRPr>
          </a:p>
        </p:txBody>
      </p:sp>
      <p:sp>
        <p:nvSpPr>
          <p:cNvPr id="5" name="TextBox 4"/>
          <p:cNvSpPr txBox="1"/>
          <p:nvPr/>
        </p:nvSpPr>
        <p:spPr>
          <a:xfrm>
            <a:off x="661172" y="1735879"/>
            <a:ext cx="4003965" cy="646331"/>
          </a:xfrm>
          <a:prstGeom prst="rect">
            <a:avLst/>
          </a:prstGeom>
          <a:noFill/>
          <a:ln w="38100">
            <a:solidFill>
              <a:srgbClr val="00B0F0"/>
            </a:solidFill>
          </a:ln>
        </p:spPr>
        <p:txBody>
          <a:bodyPr wrap="square" rtlCol="0">
            <a:spAutoFit/>
          </a:bodyPr>
          <a:lstStyle/>
          <a:p>
            <a:pPr algn="ctr"/>
            <a:r>
              <a:rPr lang="en-US" dirty="0"/>
              <a:t>1. </a:t>
            </a:r>
            <a:r>
              <a:rPr lang="en-US" u="sng" dirty="0"/>
              <a:t>Glutamine</a:t>
            </a:r>
            <a:r>
              <a:rPr lang="en-US" dirty="0"/>
              <a:t> is converted into </a:t>
            </a:r>
          </a:p>
          <a:p>
            <a:pPr algn="ctr"/>
            <a:r>
              <a:rPr lang="en-US" dirty="0"/>
              <a:t>glutamate by </a:t>
            </a:r>
            <a:r>
              <a:rPr lang="en-US" dirty="0" err="1">
                <a:solidFill>
                  <a:srgbClr val="FF0000"/>
                </a:solidFill>
              </a:rPr>
              <a:t>glutaminase</a:t>
            </a:r>
            <a:r>
              <a:rPr lang="en-US" dirty="0"/>
              <a:t>.</a:t>
            </a:r>
          </a:p>
        </p:txBody>
      </p:sp>
      <p:sp>
        <p:nvSpPr>
          <p:cNvPr id="6" name="TextBox 5"/>
          <p:cNvSpPr txBox="1"/>
          <p:nvPr/>
        </p:nvSpPr>
        <p:spPr>
          <a:xfrm>
            <a:off x="661172" y="2545143"/>
            <a:ext cx="4003966" cy="923330"/>
          </a:xfrm>
          <a:prstGeom prst="rect">
            <a:avLst/>
          </a:prstGeom>
          <a:noFill/>
          <a:ln w="38100">
            <a:solidFill>
              <a:srgbClr val="7030A0"/>
            </a:solidFill>
          </a:ln>
        </p:spPr>
        <p:txBody>
          <a:bodyPr wrap="square" rtlCol="0">
            <a:spAutoFit/>
          </a:bodyPr>
          <a:lstStyle/>
          <a:p>
            <a:pPr algn="ctr"/>
            <a:r>
              <a:rPr lang="en-US" dirty="0"/>
              <a:t>2. </a:t>
            </a:r>
            <a:r>
              <a:rPr lang="en-US" u="sng" dirty="0"/>
              <a:t>Alanine</a:t>
            </a:r>
            <a:r>
              <a:rPr lang="en-US" dirty="0"/>
              <a:t> will give its amino group </a:t>
            </a:r>
          </a:p>
          <a:p>
            <a:pPr algn="ctr"/>
            <a:r>
              <a:rPr lang="en-US" dirty="0"/>
              <a:t>to α-ketoglutarate to form glutamate by</a:t>
            </a:r>
          </a:p>
          <a:p>
            <a:pPr algn="ctr"/>
            <a:r>
              <a:rPr lang="en-US" dirty="0"/>
              <a:t> </a:t>
            </a:r>
            <a:r>
              <a:rPr lang="en-US" dirty="0">
                <a:solidFill>
                  <a:srgbClr val="FF0000"/>
                </a:solidFill>
              </a:rPr>
              <a:t>ALT</a:t>
            </a:r>
            <a:r>
              <a:rPr lang="en-US" dirty="0"/>
              <a:t>.</a:t>
            </a:r>
          </a:p>
        </p:txBody>
      </p:sp>
      <p:sp>
        <p:nvSpPr>
          <p:cNvPr id="7" name="TextBox 6"/>
          <p:cNvSpPr txBox="1"/>
          <p:nvPr/>
        </p:nvSpPr>
        <p:spPr>
          <a:xfrm>
            <a:off x="661172" y="3631406"/>
            <a:ext cx="4003966" cy="923330"/>
          </a:xfrm>
          <a:prstGeom prst="rect">
            <a:avLst/>
          </a:prstGeom>
          <a:noFill/>
          <a:ln w="38100">
            <a:solidFill>
              <a:srgbClr val="FF0000"/>
            </a:solidFill>
          </a:ln>
        </p:spPr>
        <p:txBody>
          <a:bodyPr wrap="square" rtlCol="0">
            <a:spAutoFit/>
          </a:bodyPr>
          <a:lstStyle/>
          <a:p>
            <a:pPr algn="ctr"/>
            <a:r>
              <a:rPr lang="en-US" dirty="0"/>
              <a:t>3. </a:t>
            </a:r>
            <a:r>
              <a:rPr lang="en-US" u="sng" dirty="0"/>
              <a:t>Glutamate</a:t>
            </a:r>
            <a:r>
              <a:rPr lang="en-US" dirty="0"/>
              <a:t> is converted into</a:t>
            </a:r>
          </a:p>
          <a:p>
            <a:pPr algn="ctr"/>
            <a:r>
              <a:rPr lang="en-US" dirty="0"/>
              <a:t>α-ketoglutarate and releasing </a:t>
            </a:r>
            <a:r>
              <a:rPr lang="en-US" dirty="0">
                <a:solidFill>
                  <a:srgbClr val="FF0000"/>
                </a:solidFill>
              </a:rPr>
              <a:t>NH3  </a:t>
            </a:r>
          </a:p>
          <a:p>
            <a:pPr algn="ctr"/>
            <a:r>
              <a:rPr lang="en-US" dirty="0"/>
              <a:t>by </a:t>
            </a:r>
            <a:r>
              <a:rPr lang="en-US" dirty="0">
                <a:solidFill>
                  <a:srgbClr val="FF0000"/>
                </a:solidFill>
              </a:rPr>
              <a:t>glutamate dehydrogenase</a:t>
            </a:r>
            <a:r>
              <a:rPr lang="en-US" dirty="0"/>
              <a:t>.</a:t>
            </a:r>
          </a:p>
        </p:txBody>
      </p:sp>
      <p:sp>
        <p:nvSpPr>
          <p:cNvPr id="8" name="TextBox 7"/>
          <p:cNvSpPr txBox="1"/>
          <p:nvPr/>
        </p:nvSpPr>
        <p:spPr>
          <a:xfrm>
            <a:off x="661172" y="4717669"/>
            <a:ext cx="4003966" cy="1754326"/>
          </a:xfrm>
          <a:prstGeom prst="rect">
            <a:avLst/>
          </a:prstGeom>
          <a:noFill/>
          <a:ln w="38100">
            <a:solidFill>
              <a:srgbClr val="396CC5"/>
            </a:solidFill>
          </a:ln>
        </p:spPr>
        <p:txBody>
          <a:bodyPr wrap="square" rtlCol="0">
            <a:spAutoFit/>
          </a:bodyPr>
          <a:lstStyle/>
          <a:p>
            <a:pPr algn="ctr"/>
            <a:r>
              <a:rPr lang="en-US" dirty="0"/>
              <a:t>Summary</a:t>
            </a:r>
            <a:br>
              <a:rPr lang="en-US" dirty="0"/>
            </a:br>
            <a:r>
              <a:rPr lang="en-US" dirty="0"/>
              <a:t>Blood transport of NH3 from </a:t>
            </a:r>
            <a:r>
              <a:rPr lang="en-US" dirty="0" smtClean="0"/>
              <a:t>peripheral </a:t>
            </a:r>
            <a:r>
              <a:rPr lang="en-US" dirty="0"/>
              <a:t>tissues </a:t>
            </a:r>
            <a:r>
              <a:rPr lang="ar-SA" dirty="0" smtClean="0"/>
              <a:t> </a:t>
            </a:r>
            <a:r>
              <a:rPr lang="en-US" dirty="0" smtClean="0"/>
              <a:t>(</a:t>
            </a:r>
            <a:r>
              <a:rPr lang="en-US" dirty="0"/>
              <a:t>in the form of glutamine and alanine) </a:t>
            </a:r>
            <a:r>
              <a:rPr lang="en-US" dirty="0" smtClean="0"/>
              <a:t>into </a:t>
            </a:r>
            <a:r>
              <a:rPr lang="en-US" dirty="0"/>
              <a:t>the </a:t>
            </a:r>
            <a:r>
              <a:rPr lang="en-US" dirty="0" smtClean="0"/>
              <a:t>liver and </a:t>
            </a:r>
            <a:r>
              <a:rPr lang="en-US" dirty="0"/>
              <a:t>the release of NH3 back in the liver to </a:t>
            </a:r>
            <a:r>
              <a:rPr lang="en-US" dirty="0" smtClean="0"/>
              <a:t>start </a:t>
            </a:r>
            <a:r>
              <a:rPr lang="en-US" dirty="0"/>
              <a:t>the urea cycle</a:t>
            </a:r>
          </a:p>
        </p:txBody>
      </p:sp>
      <p:pic>
        <p:nvPicPr>
          <p:cNvPr id="10" name="Content Placeholder 4" descr="19_013.jpg"/>
          <p:cNvPicPr>
            <a:picLocks noChangeAspect="1"/>
          </p:cNvPicPr>
          <p:nvPr/>
        </p:nvPicPr>
        <p:blipFill rotWithShape="1">
          <a:blip r:embed="rId2" cstate="print"/>
          <a:srcRect l="35347" t="17605" r="33789" b="44979"/>
          <a:stretch/>
        </p:blipFill>
        <p:spPr>
          <a:xfrm>
            <a:off x="8542870" y="2112613"/>
            <a:ext cx="3340309" cy="3508654"/>
          </a:xfrm>
          <a:prstGeom prst="rect">
            <a:avLst/>
          </a:prstGeom>
        </p:spPr>
      </p:pic>
      <p:sp>
        <p:nvSpPr>
          <p:cNvPr id="14" name="TextBox 13">
            <a:extLst>
              <a:ext uri="{FF2B5EF4-FFF2-40B4-BE49-F238E27FC236}">
                <a16:creationId xmlns:a16="http://schemas.microsoft.com/office/drawing/2014/main" xmlns="" id="{CE4A9941-29D7-4542-A72E-A399AFE6381B}"/>
              </a:ext>
            </a:extLst>
          </p:cNvPr>
          <p:cNvSpPr txBox="1"/>
          <p:nvPr/>
        </p:nvSpPr>
        <p:spPr>
          <a:xfrm>
            <a:off x="5047066" y="2112613"/>
            <a:ext cx="3495803" cy="350865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The liver is just interested in </a:t>
            </a:r>
            <a:r>
              <a:rPr lang="en-US" dirty="0" smtClean="0">
                <a:solidFill>
                  <a:srgbClr val="008F00"/>
                </a:solidFill>
              </a:rPr>
              <a:t>ammonia</a:t>
            </a:r>
            <a:r>
              <a:rPr lang="ar-SA" dirty="0" smtClean="0">
                <a:solidFill>
                  <a:srgbClr val="008F00"/>
                </a:solidFill>
              </a:rPr>
              <a:t> </a:t>
            </a:r>
            <a:r>
              <a:rPr lang="en-US" dirty="0" smtClean="0">
                <a:solidFill>
                  <a:srgbClr val="008F00"/>
                </a:solidFill>
              </a:rPr>
              <a:t>So </a:t>
            </a:r>
            <a:r>
              <a:rPr lang="en-US" dirty="0">
                <a:solidFill>
                  <a:srgbClr val="008F00"/>
                </a:solidFill>
              </a:rPr>
              <a:t>now the Glutamine and Alanine will </a:t>
            </a:r>
            <a:r>
              <a:rPr lang="en-US" dirty="0" smtClean="0">
                <a:solidFill>
                  <a:srgbClr val="008F00"/>
                </a:solidFill>
              </a:rPr>
              <a:t>be</a:t>
            </a:r>
            <a:r>
              <a:rPr lang="ar-SA" dirty="0" smtClean="0">
                <a:solidFill>
                  <a:srgbClr val="008F00"/>
                </a:solidFill>
              </a:rPr>
              <a:t> </a:t>
            </a:r>
            <a:r>
              <a:rPr lang="en-US" dirty="0" smtClean="0">
                <a:solidFill>
                  <a:srgbClr val="008F00"/>
                </a:solidFill>
              </a:rPr>
              <a:t>broken </a:t>
            </a:r>
            <a:r>
              <a:rPr lang="en-US" dirty="0">
                <a:solidFill>
                  <a:srgbClr val="008F00"/>
                </a:solidFill>
              </a:rPr>
              <a:t>down to release </a:t>
            </a:r>
            <a:r>
              <a:rPr lang="en-US" dirty="0" smtClean="0">
                <a:solidFill>
                  <a:srgbClr val="008F00"/>
                </a:solidFill>
              </a:rPr>
              <a:t>ammonia .</a:t>
            </a:r>
          </a:p>
          <a:p>
            <a:pPr algn="ctr"/>
            <a:endParaRPr lang="ar-SA" sz="1200" dirty="0" smtClean="0">
              <a:solidFill>
                <a:srgbClr val="008F00"/>
              </a:solidFill>
            </a:endParaRPr>
          </a:p>
          <a:p>
            <a:pPr algn="ctr"/>
            <a:r>
              <a:rPr lang="en-US" dirty="0" smtClean="0">
                <a:solidFill>
                  <a:srgbClr val="008F00"/>
                </a:solidFill>
              </a:rPr>
              <a:t>The action of </a:t>
            </a:r>
            <a:r>
              <a:rPr lang="en-US" dirty="0" err="1" smtClean="0">
                <a:solidFill>
                  <a:srgbClr val="008F00"/>
                </a:solidFill>
              </a:rPr>
              <a:t>glutaminase</a:t>
            </a:r>
            <a:r>
              <a:rPr lang="en-US" dirty="0" smtClean="0">
                <a:solidFill>
                  <a:srgbClr val="008F00"/>
                </a:solidFill>
              </a:rPr>
              <a:t> releases ammonia also .</a:t>
            </a:r>
          </a:p>
          <a:p>
            <a:pPr algn="ctr"/>
            <a:endParaRPr lang="en-US" sz="1200" dirty="0" smtClean="0">
              <a:solidFill>
                <a:srgbClr val="008F00"/>
              </a:solidFill>
            </a:endParaRPr>
          </a:p>
          <a:p>
            <a:pPr algn="ctr"/>
            <a:r>
              <a:rPr lang="en-US" dirty="0" smtClean="0">
                <a:solidFill>
                  <a:srgbClr val="008F00"/>
                </a:solidFill>
              </a:rPr>
              <a:t>In </a:t>
            </a:r>
            <a:r>
              <a:rPr lang="en-US" dirty="0">
                <a:solidFill>
                  <a:srgbClr val="008F00"/>
                </a:solidFill>
              </a:rPr>
              <a:t>the third </a:t>
            </a:r>
            <a:r>
              <a:rPr lang="en-US" dirty="0" smtClean="0">
                <a:solidFill>
                  <a:srgbClr val="008F00"/>
                </a:solidFill>
              </a:rPr>
              <a:t>step </a:t>
            </a:r>
            <a:r>
              <a:rPr lang="en-US" dirty="0">
                <a:solidFill>
                  <a:srgbClr val="008F00"/>
                </a:solidFill>
              </a:rPr>
              <a:t>ammonia is released </a:t>
            </a:r>
            <a:r>
              <a:rPr lang="en-US" dirty="0" smtClean="0">
                <a:solidFill>
                  <a:srgbClr val="008F00"/>
                </a:solidFill>
              </a:rPr>
              <a:t>from glutamate</a:t>
            </a:r>
            <a:endParaRPr lang="en-US" dirty="0">
              <a:solidFill>
                <a:srgbClr val="008F00"/>
              </a:solidFill>
            </a:endParaRPr>
          </a:p>
          <a:p>
            <a:pPr algn="ctr"/>
            <a:r>
              <a:rPr lang="en-US" dirty="0">
                <a:solidFill>
                  <a:srgbClr val="008F00"/>
                </a:solidFill>
              </a:rPr>
              <a:t>b</a:t>
            </a:r>
            <a:r>
              <a:rPr lang="en-US" dirty="0" smtClean="0">
                <a:solidFill>
                  <a:srgbClr val="008F00"/>
                </a:solidFill>
              </a:rPr>
              <a:t>y oxidative deamination ..</a:t>
            </a:r>
          </a:p>
          <a:p>
            <a:pPr algn="ctr"/>
            <a:r>
              <a:rPr lang="en-US" dirty="0" smtClean="0">
                <a:solidFill>
                  <a:srgbClr val="008F00"/>
                </a:solidFill>
              </a:rPr>
              <a:t>And now after ammonia reached the liver urea cycle begins</a:t>
            </a:r>
            <a:endParaRPr lang="en-US" dirty="0">
              <a:solidFill>
                <a:srgbClr val="008F00"/>
              </a:solidFill>
            </a:endParaRPr>
          </a:p>
        </p:txBody>
      </p:sp>
    </p:spTree>
    <p:extLst>
      <p:ext uri="{BB962C8B-B14F-4D97-AF65-F5344CB8AC3E}">
        <p14:creationId xmlns:p14="http://schemas.microsoft.com/office/powerpoint/2010/main" val="504264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Urea Cycle</a:t>
            </a:r>
          </a:p>
        </p:txBody>
      </p:sp>
      <p:sp>
        <p:nvSpPr>
          <p:cNvPr id="4" name="Rectangle 3"/>
          <p:cNvSpPr/>
          <p:nvPr/>
        </p:nvSpPr>
        <p:spPr>
          <a:xfrm>
            <a:off x="331130" y="1102381"/>
            <a:ext cx="5527803" cy="2862322"/>
          </a:xfrm>
          <a:prstGeom prst="rect">
            <a:avLst/>
          </a:prstGeom>
          <a:ln w="38100">
            <a:solidFill>
              <a:srgbClr val="396CC5"/>
            </a:solidFill>
          </a:ln>
        </p:spPr>
        <p:txBody>
          <a:bodyPr wrap="square">
            <a:spAutoFit/>
          </a:bodyPr>
          <a:lstStyle/>
          <a:p>
            <a:pPr marL="285750" indent="-285750">
              <a:buFont typeface="Wingdings" charset="2"/>
              <a:buChar char="Ø"/>
            </a:pPr>
            <a:r>
              <a:rPr lang="en-US" dirty="0"/>
              <a:t>Urea is the major form for disposal of amino groups derived from amino </a:t>
            </a:r>
            <a:r>
              <a:rPr lang="en-US" dirty="0" smtClean="0"/>
              <a:t>acids</a:t>
            </a:r>
          </a:p>
          <a:p>
            <a:pPr marL="285750" indent="-285750">
              <a:buFont typeface="Wingdings" charset="2"/>
              <a:buChar char="Ø"/>
            </a:pPr>
            <a:endParaRPr lang="en-US" dirty="0"/>
          </a:p>
          <a:p>
            <a:pPr marL="285750" indent="-285750">
              <a:buFont typeface="Wingdings" charset="2"/>
              <a:buChar char="Ø"/>
            </a:pPr>
            <a:r>
              <a:rPr lang="en-US" dirty="0"/>
              <a:t> Urea cycle occurs in the </a:t>
            </a:r>
            <a:r>
              <a:rPr lang="en-US" dirty="0" smtClean="0"/>
              <a:t>liver</a:t>
            </a:r>
          </a:p>
          <a:p>
            <a:pPr marL="285750" indent="-285750">
              <a:buFont typeface="Wingdings" charset="2"/>
              <a:buChar char="Ø"/>
            </a:pPr>
            <a:endParaRPr lang="en-US" dirty="0"/>
          </a:p>
          <a:p>
            <a:pPr marL="285750" indent="-285750">
              <a:buFont typeface="Wingdings" charset="2"/>
              <a:buChar char="Ø"/>
            </a:pPr>
            <a:r>
              <a:rPr lang="en-US" dirty="0"/>
              <a:t>One nitrogen of urea is from NH3  and the other nitrogen from </a:t>
            </a:r>
            <a:r>
              <a:rPr lang="en-US" dirty="0" smtClean="0"/>
              <a:t>aspartate</a:t>
            </a:r>
          </a:p>
          <a:p>
            <a:pPr marL="285750" indent="-285750">
              <a:buFont typeface="Wingdings" charset="2"/>
              <a:buChar char="Ø"/>
            </a:pPr>
            <a:endParaRPr lang="en-US" dirty="0"/>
          </a:p>
          <a:p>
            <a:pPr marL="285750" indent="-285750">
              <a:buFont typeface="Wingdings" charset="2"/>
              <a:buChar char="Ø"/>
            </a:pPr>
            <a:r>
              <a:rPr lang="en-US" dirty="0"/>
              <a:t>Urea is transported in the blood to the kidneys for excretion in urine</a:t>
            </a:r>
          </a:p>
        </p:txBody>
      </p:sp>
      <p:sp>
        <p:nvSpPr>
          <p:cNvPr id="5" name="Rectangle 4"/>
          <p:cNvSpPr/>
          <p:nvPr/>
        </p:nvSpPr>
        <p:spPr>
          <a:xfrm>
            <a:off x="331130" y="4105200"/>
            <a:ext cx="5527803" cy="1754326"/>
          </a:xfrm>
          <a:prstGeom prst="rect">
            <a:avLst/>
          </a:prstGeom>
          <a:ln w="38100">
            <a:solidFill>
              <a:srgbClr val="33CCFF"/>
            </a:solidFill>
          </a:ln>
        </p:spPr>
        <p:txBody>
          <a:bodyPr wrap="square">
            <a:spAutoFit/>
          </a:bodyPr>
          <a:lstStyle/>
          <a:p>
            <a:pPr algn="ctr"/>
            <a:r>
              <a:rPr lang="en-US" dirty="0" smtClean="0"/>
              <a:t>The </a:t>
            </a:r>
            <a:r>
              <a:rPr lang="en-US" dirty="0" smtClean="0">
                <a:solidFill>
                  <a:srgbClr val="FF0000"/>
                </a:solidFill>
              </a:rPr>
              <a:t>five enzymes </a:t>
            </a:r>
            <a:r>
              <a:rPr lang="en-US" dirty="0" smtClean="0"/>
              <a:t>involved in urea cycle are :</a:t>
            </a:r>
          </a:p>
          <a:p>
            <a:pPr marL="342900" indent="-342900" algn="ctr">
              <a:buFont typeface="+mj-lt"/>
              <a:buAutoNum type="arabicPeriod"/>
            </a:pPr>
            <a:r>
              <a:rPr lang="en-US" dirty="0" smtClean="0"/>
              <a:t>Carbamoyl </a:t>
            </a:r>
            <a:r>
              <a:rPr lang="en-US" dirty="0"/>
              <a:t>phosphate </a:t>
            </a:r>
            <a:r>
              <a:rPr lang="en-US" dirty="0" err="1"/>
              <a:t>synthetase</a:t>
            </a:r>
            <a:r>
              <a:rPr lang="en-US" dirty="0"/>
              <a:t> </a:t>
            </a:r>
            <a:r>
              <a:rPr lang="en-US" dirty="0" smtClean="0"/>
              <a:t>I </a:t>
            </a:r>
          </a:p>
          <a:p>
            <a:pPr marL="342900" indent="-342900" algn="ctr">
              <a:buFont typeface="+mj-lt"/>
              <a:buAutoNum type="arabicPeriod"/>
            </a:pPr>
            <a:r>
              <a:rPr lang="en-US" dirty="0" smtClean="0"/>
              <a:t>Ornithine </a:t>
            </a:r>
            <a:r>
              <a:rPr lang="en-US" dirty="0" err="1"/>
              <a:t>transcarbamoylase</a:t>
            </a:r>
            <a:r>
              <a:rPr lang="en-US" dirty="0"/>
              <a:t> (OCT</a:t>
            </a:r>
            <a:r>
              <a:rPr lang="en-US" dirty="0" smtClean="0"/>
              <a:t>)</a:t>
            </a:r>
            <a:endParaRPr lang="en-US" dirty="0"/>
          </a:p>
          <a:p>
            <a:pPr marL="342900" indent="-342900" algn="ctr">
              <a:buFont typeface="+mj-lt"/>
              <a:buAutoNum type="arabicPeriod"/>
            </a:pPr>
            <a:r>
              <a:rPr lang="en-US" dirty="0" err="1"/>
              <a:t>Argininosuccinate</a:t>
            </a:r>
            <a:r>
              <a:rPr lang="en-US" dirty="0"/>
              <a:t> </a:t>
            </a:r>
            <a:r>
              <a:rPr lang="en-US" dirty="0" smtClean="0"/>
              <a:t>synthase</a:t>
            </a:r>
            <a:endParaRPr lang="en-US" dirty="0"/>
          </a:p>
          <a:p>
            <a:pPr marL="342900" indent="-342900" algn="ctr">
              <a:buFont typeface="+mj-lt"/>
              <a:buAutoNum type="arabicPeriod"/>
            </a:pPr>
            <a:r>
              <a:rPr lang="en-US" dirty="0" err="1"/>
              <a:t>Argininosuccinate</a:t>
            </a:r>
            <a:r>
              <a:rPr lang="en-US" dirty="0"/>
              <a:t> </a:t>
            </a:r>
            <a:r>
              <a:rPr lang="en-US" dirty="0" err="1" smtClean="0"/>
              <a:t>lyase</a:t>
            </a:r>
            <a:endParaRPr lang="en-US" dirty="0"/>
          </a:p>
          <a:p>
            <a:pPr marL="342900" indent="-342900" algn="ctr">
              <a:buFont typeface="+mj-lt"/>
              <a:buAutoNum type="arabicPeriod"/>
            </a:pPr>
            <a:r>
              <a:rPr lang="en-US" dirty="0" smtClean="0"/>
              <a:t>Arginase </a:t>
            </a:r>
            <a:r>
              <a:rPr lang="en-US" sz="1400" dirty="0" smtClean="0">
                <a:solidFill>
                  <a:srgbClr val="008F00"/>
                </a:solidFill>
              </a:rPr>
              <a:t>(Unique)</a:t>
            </a:r>
            <a:endParaRPr lang="en-US" sz="1400" dirty="0">
              <a:solidFill>
                <a:srgbClr val="008F00"/>
              </a:solidFill>
            </a:endParaRPr>
          </a:p>
        </p:txBody>
      </p:sp>
      <p:pic>
        <p:nvPicPr>
          <p:cNvPr id="12" name="Picture 11"/>
          <p:cNvPicPr>
            <a:picLocks noChangeAspect="1"/>
          </p:cNvPicPr>
          <p:nvPr/>
        </p:nvPicPr>
        <p:blipFill>
          <a:blip r:embed="rId2"/>
          <a:stretch>
            <a:fillRect/>
          </a:stretch>
        </p:blipFill>
        <p:spPr>
          <a:xfrm>
            <a:off x="6198531" y="858231"/>
            <a:ext cx="4953000" cy="5854700"/>
          </a:xfrm>
          <a:prstGeom prst="rect">
            <a:avLst/>
          </a:prstGeom>
        </p:spPr>
      </p:pic>
      <p:sp>
        <p:nvSpPr>
          <p:cNvPr id="13" name="TextBox 12">
            <a:extLst>
              <a:ext uri="{FF2B5EF4-FFF2-40B4-BE49-F238E27FC236}">
                <a16:creationId xmlns:a16="http://schemas.microsoft.com/office/drawing/2014/main" xmlns="" id="{CE4A9941-29D7-4542-A72E-A399AFE6381B}"/>
              </a:ext>
            </a:extLst>
          </p:cNvPr>
          <p:cNvSpPr txBox="1"/>
          <p:nvPr/>
        </p:nvSpPr>
        <p:spPr>
          <a:xfrm>
            <a:off x="331130" y="6000023"/>
            <a:ext cx="5527803"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Enzyme 1 &amp; 2 are present in the mitochondria while the rest in </a:t>
            </a:r>
            <a:r>
              <a:rPr lang="en-US" smtClean="0">
                <a:solidFill>
                  <a:srgbClr val="008F00"/>
                </a:solidFill>
              </a:rPr>
              <a:t>the cytosol</a:t>
            </a:r>
            <a:endParaRPr lang="en-US" dirty="0">
              <a:solidFill>
                <a:srgbClr val="008F00"/>
              </a:solidFill>
            </a:endParaRPr>
          </a:p>
        </p:txBody>
      </p:sp>
      <p:sp>
        <p:nvSpPr>
          <p:cNvPr id="2" name="Oval 1"/>
          <p:cNvSpPr/>
          <p:nvPr/>
        </p:nvSpPr>
        <p:spPr>
          <a:xfrm>
            <a:off x="7395029" y="4651828"/>
            <a:ext cx="885371" cy="769258"/>
          </a:xfrm>
          <a:prstGeom prst="ellipse">
            <a:avLst/>
          </a:prstGeom>
          <a:noFill/>
          <a:ln>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38709" y="5036457"/>
            <a:ext cx="470003" cy="650359"/>
          </a:xfrm>
          <a:prstGeom prst="ellipse">
            <a:avLst/>
          </a:prstGeom>
          <a:noFill/>
          <a:ln>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750587" y="1368159"/>
            <a:ext cx="634046" cy="686436"/>
          </a:xfrm>
          <a:prstGeom prst="ellipse">
            <a:avLst/>
          </a:prstGeom>
          <a:noFill/>
          <a:ln>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E4A9941-29D7-4542-A72E-A399AFE6381B}"/>
              </a:ext>
            </a:extLst>
          </p:cNvPr>
          <p:cNvSpPr txBox="1"/>
          <p:nvPr/>
        </p:nvSpPr>
        <p:spPr>
          <a:xfrm>
            <a:off x="6256581" y="143699"/>
            <a:ext cx="4836899"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Urea has two amino groups, one from the aspartate and the other </a:t>
            </a:r>
            <a:r>
              <a:rPr lang="en-US" smtClean="0">
                <a:solidFill>
                  <a:srgbClr val="008F00"/>
                </a:solidFill>
              </a:rPr>
              <a:t>from the ammonia </a:t>
            </a:r>
            <a:endParaRPr lang="en-US" dirty="0">
              <a:solidFill>
                <a:srgbClr val="008F00"/>
              </a:solidFill>
            </a:endParaRPr>
          </a:p>
        </p:txBody>
      </p:sp>
    </p:spTree>
    <p:extLst>
      <p:ext uri="{BB962C8B-B14F-4D97-AF65-F5344CB8AC3E}">
        <p14:creationId xmlns:p14="http://schemas.microsoft.com/office/powerpoint/2010/main" val="176842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Urea </a:t>
            </a:r>
            <a:r>
              <a:rPr lang="en-US" sz="4000" dirty="0" smtClean="0">
                <a:solidFill>
                  <a:srgbClr val="4C8180"/>
                </a:solidFill>
                <a:latin typeface="+mj-lt"/>
                <a:ea typeface="Century Gothic" charset="0"/>
                <a:cs typeface="Century Gothic" charset="0"/>
              </a:rPr>
              <a:t>Cycle : important explanation </a:t>
            </a:r>
            <a:endParaRPr lang="en-US" sz="4000" dirty="0">
              <a:solidFill>
                <a:srgbClr val="4C8180"/>
              </a:solidFill>
              <a:latin typeface="+mj-lt"/>
              <a:ea typeface="Century Gothic" charset="0"/>
              <a:cs typeface="Century Gothic" charset="0"/>
            </a:endParaRPr>
          </a:p>
        </p:txBody>
      </p:sp>
      <p:sp>
        <p:nvSpPr>
          <p:cNvPr id="3" name="TextBox 2"/>
          <p:cNvSpPr txBox="1"/>
          <p:nvPr/>
        </p:nvSpPr>
        <p:spPr>
          <a:xfrm>
            <a:off x="491067" y="965200"/>
            <a:ext cx="6485466" cy="369332"/>
          </a:xfrm>
          <a:prstGeom prst="rect">
            <a:avLst/>
          </a:prstGeom>
          <a:noFill/>
        </p:spPr>
        <p:txBody>
          <a:bodyPr wrap="square" rtlCol="0">
            <a:spAutoFit/>
          </a:bodyPr>
          <a:lstStyle/>
          <a:p>
            <a:r>
              <a:rPr lang="en-US" dirty="0" smtClean="0">
                <a:solidFill>
                  <a:schemeClr val="bg1">
                    <a:lumMod val="50000"/>
                  </a:schemeClr>
                </a:solidFill>
              </a:rPr>
              <a:t>It has several steps starting from ammonia presence in the liver </a:t>
            </a:r>
            <a:endParaRPr lang="en-US" dirty="0">
              <a:solidFill>
                <a:schemeClr val="bg1">
                  <a:lumMod val="50000"/>
                </a:schemeClr>
              </a:solidFill>
            </a:endParaRPr>
          </a:p>
        </p:txBody>
      </p:sp>
      <p:sp>
        <p:nvSpPr>
          <p:cNvPr id="5" name="TextBox 4">
            <a:extLst>
              <a:ext uri="{FF2B5EF4-FFF2-40B4-BE49-F238E27FC236}">
                <a16:creationId xmlns:a16="http://schemas.microsoft.com/office/drawing/2014/main" xmlns="" id="{CE4A9941-29D7-4542-A72E-A399AFE6381B}"/>
              </a:ext>
            </a:extLst>
          </p:cNvPr>
          <p:cNvSpPr txBox="1"/>
          <p:nvPr/>
        </p:nvSpPr>
        <p:spPr>
          <a:xfrm>
            <a:off x="670728" y="1817490"/>
            <a:ext cx="10101656"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nSpc>
                <a:spcPct val="150000"/>
              </a:lnSpc>
            </a:pPr>
            <a:r>
              <a:rPr lang="en-US" dirty="0">
                <a:solidFill>
                  <a:srgbClr val="008F00"/>
                </a:solidFill>
              </a:rPr>
              <a:t>1-NH3 + CO2 + </a:t>
            </a:r>
            <a:r>
              <a:rPr lang="en-US" dirty="0" smtClean="0">
                <a:solidFill>
                  <a:srgbClr val="008F00"/>
                </a:solidFill>
              </a:rPr>
              <a:t>2 ATP                        </a:t>
            </a:r>
            <a:r>
              <a:rPr lang="en-US" dirty="0" smtClean="0">
                <a:solidFill>
                  <a:srgbClr val="008F00"/>
                </a:solidFill>
              </a:rPr>
              <a:t>Carbamoyl </a:t>
            </a:r>
            <a:r>
              <a:rPr lang="en-US" dirty="0">
                <a:solidFill>
                  <a:srgbClr val="008F00"/>
                </a:solidFill>
              </a:rPr>
              <a:t>phosphate</a:t>
            </a:r>
          </a:p>
          <a:p>
            <a:pPr>
              <a:lnSpc>
                <a:spcPct val="150000"/>
              </a:lnSpc>
            </a:pPr>
            <a:r>
              <a:rPr lang="en-US" dirty="0" smtClean="0">
                <a:solidFill>
                  <a:srgbClr val="008F00"/>
                </a:solidFill>
              </a:rPr>
              <a:t>2-Carbamoyl </a:t>
            </a:r>
            <a:r>
              <a:rPr lang="en-US" dirty="0">
                <a:solidFill>
                  <a:srgbClr val="008F00"/>
                </a:solidFill>
              </a:rPr>
              <a:t>phosphate + L-Ornithine </a:t>
            </a:r>
            <a:r>
              <a:rPr lang="en-US" dirty="0" smtClean="0">
                <a:solidFill>
                  <a:srgbClr val="008F00"/>
                </a:solidFill>
              </a:rPr>
              <a:t>                L-</a:t>
            </a:r>
            <a:r>
              <a:rPr lang="en-US" dirty="0" err="1" smtClean="0">
                <a:solidFill>
                  <a:srgbClr val="008F00"/>
                </a:solidFill>
              </a:rPr>
              <a:t>Citrulline</a:t>
            </a:r>
            <a:endParaRPr lang="en-US" dirty="0">
              <a:solidFill>
                <a:srgbClr val="008F00"/>
              </a:solidFill>
            </a:endParaRPr>
          </a:p>
          <a:p>
            <a:pPr>
              <a:lnSpc>
                <a:spcPct val="150000"/>
              </a:lnSpc>
            </a:pPr>
            <a:r>
              <a:rPr lang="en-US" dirty="0">
                <a:solidFill>
                  <a:srgbClr val="008F00"/>
                </a:solidFill>
              </a:rPr>
              <a:t>3-L-Citrulline diffuses through mitochondrial wall to the cytosol</a:t>
            </a:r>
          </a:p>
          <a:p>
            <a:pPr>
              <a:lnSpc>
                <a:spcPct val="150000"/>
              </a:lnSpc>
            </a:pPr>
            <a:r>
              <a:rPr lang="en-US" dirty="0">
                <a:solidFill>
                  <a:srgbClr val="FF0000"/>
                </a:solidFill>
              </a:rPr>
              <a:t>4-L-Citrulline combines with Aspartate to form </a:t>
            </a:r>
            <a:r>
              <a:rPr lang="en-US" dirty="0" err="1">
                <a:solidFill>
                  <a:srgbClr val="FF0000"/>
                </a:solidFill>
              </a:rPr>
              <a:t>Argininosuccinate</a:t>
            </a:r>
            <a:r>
              <a:rPr lang="en-US" dirty="0">
                <a:solidFill>
                  <a:srgbClr val="FF0000"/>
                </a:solidFill>
              </a:rPr>
              <a:t> by </a:t>
            </a:r>
            <a:r>
              <a:rPr lang="en-US" dirty="0" err="1">
                <a:solidFill>
                  <a:srgbClr val="FF0000"/>
                </a:solidFill>
              </a:rPr>
              <a:t>Argininosuccinate</a:t>
            </a:r>
            <a:r>
              <a:rPr lang="en-US" dirty="0">
                <a:solidFill>
                  <a:srgbClr val="FF0000"/>
                </a:solidFill>
              </a:rPr>
              <a:t> </a:t>
            </a:r>
            <a:r>
              <a:rPr lang="en-US" dirty="0" err="1">
                <a:solidFill>
                  <a:srgbClr val="FF0000"/>
                </a:solidFill>
              </a:rPr>
              <a:t>synthetase</a:t>
            </a:r>
            <a:endParaRPr lang="en-US" dirty="0">
              <a:solidFill>
                <a:srgbClr val="FF0000"/>
              </a:solidFill>
            </a:endParaRPr>
          </a:p>
          <a:p>
            <a:pPr>
              <a:lnSpc>
                <a:spcPct val="150000"/>
              </a:lnSpc>
            </a:pPr>
            <a:r>
              <a:rPr lang="en-US" dirty="0">
                <a:solidFill>
                  <a:srgbClr val="008F00"/>
                </a:solidFill>
              </a:rPr>
              <a:t>5-Argininosuccinate by </a:t>
            </a:r>
            <a:r>
              <a:rPr lang="en-US" dirty="0" err="1">
                <a:solidFill>
                  <a:srgbClr val="FF0000"/>
                </a:solidFill>
              </a:rPr>
              <a:t>Argininosuccinate</a:t>
            </a:r>
            <a:r>
              <a:rPr lang="en-US" dirty="0">
                <a:solidFill>
                  <a:srgbClr val="FF0000"/>
                </a:solidFill>
              </a:rPr>
              <a:t> </a:t>
            </a:r>
            <a:r>
              <a:rPr lang="en-US" dirty="0" err="1">
                <a:solidFill>
                  <a:srgbClr val="FF0000"/>
                </a:solidFill>
              </a:rPr>
              <a:t>lyase</a:t>
            </a:r>
            <a:r>
              <a:rPr lang="en-US" dirty="0">
                <a:solidFill>
                  <a:srgbClr val="008F00"/>
                </a:solidFill>
              </a:rPr>
              <a:t> gives L-Arginine</a:t>
            </a:r>
          </a:p>
          <a:p>
            <a:pPr>
              <a:lnSpc>
                <a:spcPct val="150000"/>
              </a:lnSpc>
            </a:pPr>
            <a:r>
              <a:rPr lang="en-US" dirty="0">
                <a:solidFill>
                  <a:srgbClr val="008F00"/>
                </a:solidFill>
              </a:rPr>
              <a:t>6-L-Arginine by Arginase gives urea</a:t>
            </a:r>
          </a:p>
        </p:txBody>
      </p:sp>
      <p:pic>
        <p:nvPicPr>
          <p:cNvPr id="14" name="Picture 13"/>
          <p:cNvPicPr>
            <a:picLocks noChangeAspect="1"/>
          </p:cNvPicPr>
          <p:nvPr/>
        </p:nvPicPr>
        <p:blipFill>
          <a:blip r:embed="rId2"/>
          <a:stretch>
            <a:fillRect/>
          </a:stretch>
        </p:blipFill>
        <p:spPr>
          <a:xfrm>
            <a:off x="2744612" y="1826968"/>
            <a:ext cx="938389" cy="402167"/>
          </a:xfrm>
          <a:prstGeom prst="rect">
            <a:avLst/>
          </a:prstGeom>
        </p:spPr>
      </p:pic>
      <p:pic>
        <p:nvPicPr>
          <p:cNvPr id="17" name="Picture 16"/>
          <p:cNvPicPr>
            <a:picLocks noChangeAspect="1"/>
          </p:cNvPicPr>
          <p:nvPr/>
        </p:nvPicPr>
        <p:blipFill>
          <a:blip r:embed="rId3"/>
          <a:stretch>
            <a:fillRect/>
          </a:stretch>
        </p:blipFill>
        <p:spPr>
          <a:xfrm>
            <a:off x="4312211" y="2319866"/>
            <a:ext cx="829736" cy="355601"/>
          </a:xfrm>
          <a:prstGeom prst="rect">
            <a:avLst/>
          </a:prstGeom>
        </p:spPr>
      </p:pic>
    </p:spTree>
    <p:extLst>
      <p:ext uri="{BB962C8B-B14F-4D97-AF65-F5344CB8AC3E}">
        <p14:creationId xmlns:p14="http://schemas.microsoft.com/office/powerpoint/2010/main" val="2838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Urea Cycle</a:t>
            </a:r>
          </a:p>
        </p:txBody>
      </p:sp>
      <p:sp>
        <p:nvSpPr>
          <p:cNvPr id="3" name="TextBox 2"/>
          <p:cNvSpPr txBox="1"/>
          <p:nvPr/>
        </p:nvSpPr>
        <p:spPr>
          <a:xfrm>
            <a:off x="831597" y="2646100"/>
            <a:ext cx="3588003" cy="646331"/>
          </a:xfrm>
          <a:prstGeom prst="rect">
            <a:avLst/>
          </a:prstGeom>
          <a:noFill/>
          <a:ln w="38100">
            <a:solidFill>
              <a:srgbClr val="00B0F0"/>
            </a:solidFill>
          </a:ln>
        </p:spPr>
        <p:txBody>
          <a:bodyPr wrap="square" rtlCol="0">
            <a:spAutoFit/>
          </a:bodyPr>
          <a:lstStyle/>
          <a:p>
            <a:pPr algn="ctr"/>
            <a:r>
              <a:rPr lang="en-US" dirty="0"/>
              <a:t>Allosteric activator of CPSI:</a:t>
            </a:r>
          </a:p>
          <a:p>
            <a:pPr algn="ctr"/>
            <a:r>
              <a:rPr lang="en-US" dirty="0">
                <a:solidFill>
                  <a:srgbClr val="FF0000"/>
                </a:solidFill>
              </a:rPr>
              <a:t>N-</a:t>
            </a:r>
            <a:r>
              <a:rPr lang="en-US" dirty="0" err="1">
                <a:solidFill>
                  <a:srgbClr val="FF0000"/>
                </a:solidFill>
              </a:rPr>
              <a:t>Acetylglutamate</a:t>
            </a:r>
            <a:endParaRPr lang="en-US" dirty="0">
              <a:solidFill>
                <a:srgbClr val="FF0000"/>
              </a:solidFill>
            </a:endParaRPr>
          </a:p>
        </p:txBody>
      </p:sp>
      <p:sp>
        <p:nvSpPr>
          <p:cNvPr id="4" name="TextBox 3"/>
          <p:cNvSpPr txBox="1"/>
          <p:nvPr/>
        </p:nvSpPr>
        <p:spPr>
          <a:xfrm>
            <a:off x="831597" y="3436998"/>
            <a:ext cx="3588004" cy="923330"/>
          </a:xfrm>
          <a:prstGeom prst="rect">
            <a:avLst/>
          </a:prstGeom>
          <a:noFill/>
          <a:ln w="38100">
            <a:solidFill>
              <a:srgbClr val="7030A0"/>
            </a:solidFill>
          </a:ln>
        </p:spPr>
        <p:txBody>
          <a:bodyPr wrap="square" rtlCol="0">
            <a:spAutoFit/>
          </a:bodyPr>
          <a:lstStyle/>
          <a:p>
            <a:pPr algn="ctr"/>
            <a:r>
              <a:rPr lang="en-US" dirty="0"/>
              <a:t>N-</a:t>
            </a:r>
            <a:r>
              <a:rPr lang="en-US" dirty="0" err="1"/>
              <a:t>Acetylglutamate</a:t>
            </a:r>
            <a:r>
              <a:rPr lang="en-US" dirty="0"/>
              <a:t> is synthesized by:</a:t>
            </a:r>
          </a:p>
          <a:p>
            <a:pPr algn="ctr"/>
            <a:r>
              <a:rPr lang="en-US" dirty="0">
                <a:solidFill>
                  <a:srgbClr val="FF0000"/>
                </a:solidFill>
              </a:rPr>
              <a:t>N-</a:t>
            </a:r>
            <a:r>
              <a:rPr lang="en-US" dirty="0" err="1">
                <a:solidFill>
                  <a:srgbClr val="FF0000"/>
                </a:solidFill>
              </a:rPr>
              <a:t>Acetylglutamate</a:t>
            </a:r>
            <a:r>
              <a:rPr lang="en-US" dirty="0">
                <a:solidFill>
                  <a:srgbClr val="FF0000"/>
                </a:solidFill>
              </a:rPr>
              <a:t> </a:t>
            </a:r>
            <a:r>
              <a:rPr lang="en-US" dirty="0" err="1">
                <a:solidFill>
                  <a:srgbClr val="FF0000"/>
                </a:solidFill>
              </a:rPr>
              <a:t>synthetase</a:t>
            </a:r>
            <a:r>
              <a:rPr lang="en-US" dirty="0">
                <a:solidFill>
                  <a:srgbClr val="FF0000"/>
                </a:solidFill>
              </a:rPr>
              <a:t> </a:t>
            </a:r>
          </a:p>
          <a:p>
            <a:pPr algn="ctr"/>
            <a:r>
              <a:rPr lang="en-US" dirty="0">
                <a:solidFill>
                  <a:srgbClr val="FF0000"/>
                </a:solidFill>
              </a:rPr>
              <a:t>(NAGS) in presence of arginine</a:t>
            </a:r>
          </a:p>
        </p:txBody>
      </p:sp>
      <p:sp>
        <p:nvSpPr>
          <p:cNvPr id="5" name="TextBox 4"/>
          <p:cNvSpPr txBox="1"/>
          <p:nvPr/>
        </p:nvSpPr>
        <p:spPr>
          <a:xfrm>
            <a:off x="831597" y="1578203"/>
            <a:ext cx="3588004" cy="923330"/>
          </a:xfrm>
          <a:prstGeom prst="rect">
            <a:avLst/>
          </a:prstGeom>
          <a:noFill/>
          <a:ln w="38100">
            <a:solidFill>
              <a:srgbClr val="FF0000"/>
            </a:solidFill>
          </a:ln>
        </p:spPr>
        <p:txBody>
          <a:bodyPr wrap="square" rtlCol="0">
            <a:spAutoFit/>
          </a:bodyPr>
          <a:lstStyle/>
          <a:p>
            <a:pPr algn="ctr"/>
            <a:r>
              <a:rPr lang="en-US" dirty="0"/>
              <a:t>Rate-limiting enzyme of urea cycle: </a:t>
            </a:r>
          </a:p>
          <a:p>
            <a:pPr algn="ctr"/>
            <a:r>
              <a:rPr lang="en-US" dirty="0">
                <a:solidFill>
                  <a:srgbClr val="FF0000"/>
                </a:solidFill>
              </a:rPr>
              <a:t>Carbamoyl phosphate </a:t>
            </a:r>
            <a:r>
              <a:rPr lang="en-US" dirty="0" err="1">
                <a:solidFill>
                  <a:srgbClr val="FF0000"/>
                </a:solidFill>
              </a:rPr>
              <a:t>synthetase</a:t>
            </a:r>
            <a:r>
              <a:rPr lang="en-US" dirty="0">
                <a:solidFill>
                  <a:srgbClr val="FF0000"/>
                </a:solidFill>
              </a:rPr>
              <a:t> I </a:t>
            </a:r>
          </a:p>
          <a:p>
            <a:pPr algn="ctr"/>
            <a:r>
              <a:rPr lang="en-US" dirty="0">
                <a:solidFill>
                  <a:srgbClr val="FF0000"/>
                </a:solidFill>
              </a:rPr>
              <a:t>(CPSI)</a:t>
            </a:r>
          </a:p>
        </p:txBody>
      </p:sp>
      <p:sp>
        <p:nvSpPr>
          <p:cNvPr id="6" name="TextBox 5"/>
          <p:cNvSpPr txBox="1"/>
          <p:nvPr/>
        </p:nvSpPr>
        <p:spPr>
          <a:xfrm>
            <a:off x="831596" y="4504895"/>
            <a:ext cx="3588004" cy="923330"/>
          </a:xfrm>
          <a:prstGeom prst="rect">
            <a:avLst/>
          </a:prstGeom>
          <a:noFill/>
          <a:ln w="38100">
            <a:solidFill>
              <a:srgbClr val="396CC5"/>
            </a:solidFill>
          </a:ln>
        </p:spPr>
        <p:txBody>
          <a:bodyPr wrap="square" rtlCol="0">
            <a:spAutoFit/>
          </a:bodyPr>
          <a:lstStyle/>
          <a:p>
            <a:pPr algn="ctr"/>
            <a:r>
              <a:rPr lang="en-US" dirty="0"/>
              <a:t>NAGS deficiency </a:t>
            </a:r>
            <a:r>
              <a:rPr lang="en-US" dirty="0">
                <a:solidFill>
                  <a:srgbClr val="FF0000"/>
                </a:solidFill>
              </a:rPr>
              <a:t>is efficiently </a:t>
            </a:r>
            <a:r>
              <a:rPr lang="en-US" dirty="0" smtClean="0">
                <a:solidFill>
                  <a:srgbClr val="FF0000"/>
                </a:solidFill>
              </a:rPr>
              <a:t>treated with </a:t>
            </a:r>
            <a:r>
              <a:rPr lang="en-US" b="1" dirty="0" err="1">
                <a:solidFill>
                  <a:srgbClr val="FF0000"/>
                </a:solidFill>
              </a:rPr>
              <a:t>Carbaglue</a:t>
            </a:r>
            <a:r>
              <a:rPr lang="en-US" dirty="0">
                <a:solidFill>
                  <a:srgbClr val="FF0000"/>
                </a:solidFill>
              </a:rPr>
              <a:t>, a CPS1 activator</a:t>
            </a:r>
          </a:p>
        </p:txBody>
      </p:sp>
      <p:pic>
        <p:nvPicPr>
          <p:cNvPr id="14" name="Picture 13"/>
          <p:cNvPicPr>
            <a:picLocks noChangeAspect="1"/>
          </p:cNvPicPr>
          <p:nvPr/>
        </p:nvPicPr>
        <p:blipFill>
          <a:blip r:embed="rId2"/>
          <a:stretch>
            <a:fillRect/>
          </a:stretch>
        </p:blipFill>
        <p:spPr>
          <a:xfrm>
            <a:off x="5867157" y="1138857"/>
            <a:ext cx="4614577" cy="2425872"/>
          </a:xfrm>
          <a:prstGeom prst="rect">
            <a:avLst/>
          </a:prstGeom>
          <a:ln w="38100">
            <a:solidFill>
              <a:srgbClr val="396CC5"/>
            </a:solidFill>
          </a:ln>
        </p:spPr>
      </p:pic>
      <p:sp>
        <p:nvSpPr>
          <p:cNvPr id="22" name="TextBox 21">
            <a:extLst>
              <a:ext uri="{FF2B5EF4-FFF2-40B4-BE49-F238E27FC236}">
                <a16:creationId xmlns:a16="http://schemas.microsoft.com/office/drawing/2014/main" xmlns="" id="{CE4A9941-29D7-4542-A72E-A399AFE6381B}"/>
              </a:ext>
            </a:extLst>
          </p:cNvPr>
          <p:cNvSpPr txBox="1"/>
          <p:nvPr/>
        </p:nvSpPr>
        <p:spPr>
          <a:xfrm>
            <a:off x="5410543" y="3836706"/>
            <a:ext cx="5527803" cy="193899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Here it shows you how </a:t>
            </a:r>
            <a:r>
              <a:rPr lang="en-US" dirty="0" smtClean="0">
                <a:solidFill>
                  <a:srgbClr val="008F00"/>
                </a:solidFill>
              </a:rPr>
              <a:t>the N-Acetyl glutamate is formed </a:t>
            </a:r>
            <a:r>
              <a:rPr lang="en-US" dirty="0">
                <a:solidFill>
                  <a:srgbClr val="008F00"/>
                </a:solidFill>
              </a:rPr>
              <a:t>which is </a:t>
            </a:r>
            <a:r>
              <a:rPr lang="en-US" dirty="0" smtClean="0">
                <a:solidFill>
                  <a:srgbClr val="008F00"/>
                </a:solidFill>
              </a:rPr>
              <a:t>an allosteric </a:t>
            </a:r>
            <a:r>
              <a:rPr lang="en-US" dirty="0">
                <a:solidFill>
                  <a:srgbClr val="008F00"/>
                </a:solidFill>
              </a:rPr>
              <a:t>activator for </a:t>
            </a:r>
            <a:r>
              <a:rPr lang="en-US" dirty="0" smtClean="0">
                <a:solidFill>
                  <a:srgbClr val="008F00"/>
                </a:solidFill>
              </a:rPr>
              <a:t>CPSI</a:t>
            </a:r>
          </a:p>
          <a:p>
            <a:pPr algn="ctr"/>
            <a:r>
              <a:rPr lang="en-US" dirty="0" smtClean="0">
                <a:solidFill>
                  <a:srgbClr val="008F00"/>
                </a:solidFill>
              </a:rPr>
              <a:t>______________________________________________</a:t>
            </a:r>
          </a:p>
          <a:p>
            <a:pPr algn="ctr"/>
            <a:endParaRPr lang="en-US" sz="1200" dirty="0" smtClean="0">
              <a:solidFill>
                <a:srgbClr val="008F00"/>
              </a:solidFill>
            </a:endParaRPr>
          </a:p>
          <a:p>
            <a:pPr algn="ctr"/>
            <a:r>
              <a:rPr lang="en-US" dirty="0">
                <a:solidFill>
                  <a:srgbClr val="008F00"/>
                </a:solidFill>
              </a:rPr>
              <a:t>Glutamate + Acetyl CoA in </a:t>
            </a:r>
            <a:r>
              <a:rPr lang="en-US" dirty="0" smtClean="0">
                <a:solidFill>
                  <a:srgbClr val="008F00"/>
                </a:solidFill>
              </a:rPr>
              <a:t>the presence </a:t>
            </a:r>
            <a:r>
              <a:rPr lang="en-US" dirty="0">
                <a:solidFill>
                  <a:srgbClr val="008F00"/>
                </a:solidFill>
              </a:rPr>
              <a:t>of Arginine forms </a:t>
            </a:r>
            <a:r>
              <a:rPr lang="en-US" dirty="0" smtClean="0">
                <a:solidFill>
                  <a:srgbClr val="008F00"/>
                </a:solidFill>
              </a:rPr>
              <a:t>N-acetyl glutamate </a:t>
            </a:r>
            <a:r>
              <a:rPr lang="en-US" dirty="0">
                <a:solidFill>
                  <a:srgbClr val="008F00"/>
                </a:solidFill>
              </a:rPr>
              <a:t>by the action </a:t>
            </a:r>
            <a:r>
              <a:rPr lang="en-US" dirty="0" smtClean="0">
                <a:solidFill>
                  <a:srgbClr val="008F00"/>
                </a:solidFill>
              </a:rPr>
              <a:t>of N-acetyl glutamate </a:t>
            </a:r>
            <a:r>
              <a:rPr lang="en-US" dirty="0" err="1" smtClean="0">
                <a:solidFill>
                  <a:srgbClr val="008F00"/>
                </a:solidFill>
              </a:rPr>
              <a:t>synthetase</a:t>
            </a:r>
            <a:r>
              <a:rPr lang="en-US" dirty="0" smtClean="0">
                <a:solidFill>
                  <a:srgbClr val="008F00"/>
                </a:solidFill>
              </a:rPr>
              <a:t> (</a:t>
            </a:r>
            <a:r>
              <a:rPr lang="en-US" dirty="0">
                <a:solidFill>
                  <a:srgbClr val="008F00"/>
                </a:solidFill>
              </a:rPr>
              <a:t>NAGS)</a:t>
            </a:r>
          </a:p>
        </p:txBody>
      </p:sp>
    </p:spTree>
    <p:extLst>
      <p:ext uri="{BB962C8B-B14F-4D97-AF65-F5344CB8AC3E}">
        <p14:creationId xmlns:p14="http://schemas.microsoft.com/office/powerpoint/2010/main" val="194207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90" y="993650"/>
            <a:ext cx="8039409" cy="3242977"/>
          </a:xfrm>
          <a:prstGeom prst="rect">
            <a:avLst/>
          </a:prstGeom>
          <a:ln w="38100">
            <a:solidFill>
              <a:srgbClr val="0DD09B"/>
            </a:solidFill>
          </a:ln>
        </p:spPr>
      </p:pic>
      <p:sp>
        <p:nvSpPr>
          <p:cNvPr id="4" name="Rectangle 3"/>
          <p:cNvSpPr/>
          <p:nvPr/>
        </p:nvSpPr>
        <p:spPr>
          <a:xfrm>
            <a:off x="4007626" y="4536653"/>
            <a:ext cx="4381810" cy="646331"/>
          </a:xfrm>
          <a:prstGeom prst="rect">
            <a:avLst/>
          </a:prstGeom>
        </p:spPr>
        <p:txBody>
          <a:bodyPr wrap="square">
            <a:spAutoFit/>
          </a:bodyPr>
          <a:lstStyle/>
          <a:p>
            <a:pPr algn="ctr"/>
            <a:r>
              <a:rPr lang="en-US" dirty="0"/>
              <a:t>The action of intestinal urease to form NH3 </a:t>
            </a:r>
            <a:r>
              <a:rPr lang="en-US" dirty="0" smtClean="0"/>
              <a:t>is </a:t>
            </a:r>
            <a:r>
              <a:rPr lang="en-US" dirty="0"/>
              <a:t>clinically significant in renal failure: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62" t="35001" b="9216"/>
          <a:stretch/>
        </p:blipFill>
        <p:spPr>
          <a:xfrm>
            <a:off x="1459286" y="5468748"/>
            <a:ext cx="9329581" cy="881251"/>
          </a:xfrm>
          <a:prstGeom prst="rect">
            <a:avLst/>
          </a:prstGeom>
        </p:spPr>
      </p:pic>
      <p:sp>
        <p:nvSpPr>
          <p:cNvPr id="6" name="TextBox 5"/>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Fate of urea</a:t>
            </a:r>
            <a:endParaRPr lang="en-US" sz="4000" dirty="0">
              <a:solidFill>
                <a:srgbClr val="4C8180"/>
              </a:solidFill>
              <a:latin typeface="+mj-lt"/>
              <a:ea typeface="Century Gothic" charset="0"/>
              <a:cs typeface="Century Gothic" charset="0"/>
            </a:endParaRPr>
          </a:p>
        </p:txBody>
      </p:sp>
      <p:sp>
        <p:nvSpPr>
          <p:cNvPr id="7" name="Rectangle 6"/>
          <p:cNvSpPr/>
          <p:nvPr/>
        </p:nvSpPr>
        <p:spPr>
          <a:xfrm>
            <a:off x="1665320" y="979388"/>
            <a:ext cx="1602746" cy="369332"/>
          </a:xfrm>
          <a:prstGeom prst="rect">
            <a:avLst/>
          </a:prstGeom>
        </p:spPr>
        <p:txBody>
          <a:bodyPr wrap="none">
            <a:spAutoFit/>
          </a:bodyPr>
          <a:lstStyle/>
          <a:p>
            <a:pPr algn="ctr"/>
            <a:r>
              <a:rPr lang="en-US" dirty="0" smtClean="0">
                <a:solidFill>
                  <a:srgbClr val="008F00"/>
                </a:solidFill>
              </a:rPr>
              <a:t>Major pathway</a:t>
            </a:r>
            <a:endParaRPr lang="en-US" dirty="0"/>
          </a:p>
        </p:txBody>
      </p:sp>
      <p:sp>
        <p:nvSpPr>
          <p:cNvPr id="8" name="Rectangle 7"/>
          <p:cNvSpPr/>
          <p:nvPr/>
        </p:nvSpPr>
        <p:spPr>
          <a:xfrm>
            <a:off x="1066801" y="2888375"/>
            <a:ext cx="3979334" cy="1200329"/>
          </a:xfrm>
          <a:prstGeom prst="rect">
            <a:avLst/>
          </a:prstGeom>
        </p:spPr>
        <p:txBody>
          <a:bodyPr wrap="square">
            <a:spAutoFit/>
          </a:bodyPr>
          <a:lstStyle/>
          <a:p>
            <a:pPr algn="ctr"/>
            <a:r>
              <a:rPr lang="en-US" dirty="0" smtClean="0">
                <a:solidFill>
                  <a:srgbClr val="008F00"/>
                </a:solidFill>
              </a:rPr>
              <a:t>Small amount goes to </a:t>
            </a:r>
            <a:r>
              <a:rPr lang="en-US" smtClean="0">
                <a:solidFill>
                  <a:srgbClr val="008F00"/>
                </a:solidFill>
              </a:rPr>
              <a:t>the intestine in </a:t>
            </a:r>
            <a:r>
              <a:rPr lang="en-US" dirty="0">
                <a:solidFill>
                  <a:srgbClr val="008F00"/>
                </a:solidFill>
              </a:rPr>
              <a:t>the </a:t>
            </a:r>
            <a:r>
              <a:rPr lang="en-US">
                <a:solidFill>
                  <a:srgbClr val="008F00"/>
                </a:solidFill>
              </a:rPr>
              <a:t>intestine </a:t>
            </a:r>
            <a:r>
              <a:rPr lang="en-US" smtClean="0">
                <a:solidFill>
                  <a:srgbClr val="008F00"/>
                </a:solidFill>
              </a:rPr>
              <a:t>the bacterial </a:t>
            </a:r>
            <a:r>
              <a:rPr lang="en-US">
                <a:solidFill>
                  <a:srgbClr val="008F00"/>
                </a:solidFill>
              </a:rPr>
              <a:t>flora </a:t>
            </a:r>
            <a:r>
              <a:rPr lang="en-US" smtClean="0">
                <a:solidFill>
                  <a:srgbClr val="008F00"/>
                </a:solidFill>
              </a:rPr>
              <a:t>have urease </a:t>
            </a:r>
            <a:r>
              <a:rPr lang="en-US">
                <a:solidFill>
                  <a:srgbClr val="008F00"/>
                </a:solidFill>
              </a:rPr>
              <a:t>activity </a:t>
            </a:r>
            <a:r>
              <a:rPr lang="en-US" smtClean="0">
                <a:solidFill>
                  <a:srgbClr val="008F00"/>
                </a:solidFill>
              </a:rPr>
              <a:t>which breaks </a:t>
            </a:r>
            <a:r>
              <a:rPr lang="en-US">
                <a:solidFill>
                  <a:srgbClr val="008F00"/>
                </a:solidFill>
              </a:rPr>
              <a:t>urea </a:t>
            </a:r>
            <a:r>
              <a:rPr lang="en-US" smtClean="0">
                <a:solidFill>
                  <a:srgbClr val="008F00"/>
                </a:solidFill>
              </a:rPr>
              <a:t>into Ammonia </a:t>
            </a:r>
            <a:r>
              <a:rPr lang="en-US" dirty="0">
                <a:solidFill>
                  <a:srgbClr val="008F00"/>
                </a:solidFill>
              </a:rPr>
              <a:t>(NH3</a:t>
            </a:r>
            <a:r>
              <a:rPr lang="en-US">
                <a:solidFill>
                  <a:srgbClr val="008F00"/>
                </a:solidFill>
              </a:rPr>
              <a:t>) </a:t>
            </a:r>
            <a:r>
              <a:rPr lang="en-US" smtClean="0">
                <a:solidFill>
                  <a:srgbClr val="008F00"/>
                </a:solidFill>
              </a:rPr>
              <a:t>and CO2</a:t>
            </a:r>
            <a:endParaRPr lang="en-US" dirty="0">
              <a:solidFill>
                <a:srgbClr val="008F00"/>
              </a:solidFill>
            </a:endParaRPr>
          </a:p>
        </p:txBody>
      </p:sp>
      <p:sp>
        <p:nvSpPr>
          <p:cNvPr id="9" name="Rectangle 8"/>
          <p:cNvSpPr/>
          <p:nvPr/>
        </p:nvSpPr>
        <p:spPr>
          <a:xfrm>
            <a:off x="9118632" y="367125"/>
            <a:ext cx="2497636" cy="1200329"/>
          </a:xfrm>
          <a:prstGeom prst="rect">
            <a:avLst/>
          </a:prstGeom>
          <a:ln w="38100">
            <a:solidFill>
              <a:srgbClr val="396CC5"/>
            </a:solidFill>
          </a:ln>
        </p:spPr>
        <p:txBody>
          <a:bodyPr wrap="square">
            <a:spAutoFit/>
          </a:bodyPr>
          <a:lstStyle/>
          <a:p>
            <a:pPr algn="ctr"/>
            <a:r>
              <a:rPr lang="en-US" dirty="0">
                <a:solidFill>
                  <a:srgbClr val="008F00"/>
                </a:solidFill>
              </a:rPr>
              <a:t>In normal </a:t>
            </a:r>
            <a:r>
              <a:rPr lang="en-US" dirty="0" smtClean="0">
                <a:solidFill>
                  <a:srgbClr val="008F00"/>
                </a:solidFill>
              </a:rPr>
              <a:t>health conditions</a:t>
            </a:r>
            <a:r>
              <a:rPr lang="en-US" dirty="0">
                <a:solidFill>
                  <a:srgbClr val="008F00"/>
                </a:solidFill>
              </a:rPr>
              <a:t>, </a:t>
            </a:r>
            <a:r>
              <a:rPr lang="en-US" dirty="0" smtClean="0">
                <a:solidFill>
                  <a:srgbClr val="008F00"/>
                </a:solidFill>
              </a:rPr>
              <a:t>the </a:t>
            </a:r>
            <a:r>
              <a:rPr lang="en-US" smtClean="0">
                <a:solidFill>
                  <a:srgbClr val="008F00"/>
                </a:solidFill>
              </a:rPr>
              <a:t>NH3 results </a:t>
            </a:r>
            <a:r>
              <a:rPr lang="en-US" dirty="0" smtClean="0">
                <a:solidFill>
                  <a:srgbClr val="008F00"/>
                </a:solidFill>
              </a:rPr>
              <a:t>which </a:t>
            </a:r>
            <a:r>
              <a:rPr lang="en-US" dirty="0">
                <a:solidFill>
                  <a:srgbClr val="008F00"/>
                </a:solidFill>
              </a:rPr>
              <a:t>is in small </a:t>
            </a:r>
            <a:r>
              <a:rPr lang="en-US" dirty="0" smtClean="0">
                <a:solidFill>
                  <a:srgbClr val="008F00"/>
                </a:solidFill>
              </a:rPr>
              <a:t>amounts won't </a:t>
            </a:r>
            <a:r>
              <a:rPr lang="en-US" dirty="0">
                <a:solidFill>
                  <a:srgbClr val="008F00"/>
                </a:solidFill>
              </a:rPr>
              <a:t>affect us</a:t>
            </a:r>
          </a:p>
        </p:txBody>
      </p:sp>
      <p:sp>
        <p:nvSpPr>
          <p:cNvPr id="10" name="Rectangle 9"/>
          <p:cNvSpPr/>
          <p:nvPr/>
        </p:nvSpPr>
        <p:spPr>
          <a:xfrm>
            <a:off x="9118632" y="1708322"/>
            <a:ext cx="2497636" cy="3416320"/>
          </a:xfrm>
          <a:prstGeom prst="rect">
            <a:avLst/>
          </a:prstGeom>
          <a:ln w="38100">
            <a:solidFill>
              <a:srgbClr val="396CC5"/>
            </a:solidFill>
          </a:ln>
        </p:spPr>
        <p:txBody>
          <a:bodyPr wrap="square">
            <a:spAutoFit/>
          </a:bodyPr>
          <a:lstStyle/>
          <a:p>
            <a:pPr algn="ctr"/>
            <a:r>
              <a:rPr lang="en-US" dirty="0">
                <a:solidFill>
                  <a:srgbClr val="008F00"/>
                </a:solidFill>
              </a:rPr>
              <a:t>In renal failure , the major pathway to the kidneys will be inhibited and more urea will go </a:t>
            </a:r>
            <a:r>
              <a:rPr lang="en-US" dirty="0" smtClean="0">
                <a:solidFill>
                  <a:srgbClr val="008F00"/>
                </a:solidFill>
              </a:rPr>
              <a:t>to the </a:t>
            </a:r>
            <a:r>
              <a:rPr lang="en-US" dirty="0">
                <a:solidFill>
                  <a:srgbClr val="008F00"/>
                </a:solidFill>
              </a:rPr>
              <a:t>intestine , this leads to large amounts of ammonia that are reabsorbed into the blood( acquired </a:t>
            </a:r>
            <a:r>
              <a:rPr lang="en-US" dirty="0" err="1">
                <a:solidFill>
                  <a:srgbClr val="008F00"/>
                </a:solidFill>
              </a:rPr>
              <a:t>hyperammonemia</a:t>
            </a:r>
            <a:r>
              <a:rPr lang="en-US" dirty="0">
                <a:solidFill>
                  <a:srgbClr val="008F00"/>
                </a:solidFill>
              </a:rPr>
              <a:t>). This NH3 can diffuse into BBB and cause CNS toxicity</a:t>
            </a:r>
          </a:p>
        </p:txBody>
      </p:sp>
    </p:spTree>
    <p:extLst>
      <p:ext uri="{BB962C8B-B14F-4D97-AF65-F5344CB8AC3E}">
        <p14:creationId xmlns:p14="http://schemas.microsoft.com/office/powerpoint/2010/main" val="814604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064" y="0"/>
            <a:ext cx="7668936" cy="707886"/>
          </a:xfrm>
          <a:prstGeom prst="rect">
            <a:avLst/>
          </a:prstGeom>
          <a:noFill/>
        </p:spPr>
        <p:txBody>
          <a:bodyPr wrap="square" rtlCol="0">
            <a:spAutoFit/>
          </a:bodyPr>
          <a:lstStyle/>
          <a:p>
            <a:r>
              <a:rPr lang="en-US" altLang="en-US" sz="4000">
                <a:solidFill>
                  <a:srgbClr val="4C8180"/>
                </a:solidFill>
                <a:latin typeface="+mj-lt"/>
                <a:ea typeface="Century Gothic" charset="0"/>
                <a:cs typeface="Century Gothic" charset="0"/>
              </a:rPr>
              <a:t>Sources and Fates of Ammonia</a:t>
            </a:r>
            <a:endParaRPr lang="en-US" sz="3200" dirty="0">
              <a:solidFill>
                <a:srgbClr val="4C8180"/>
              </a:solidFill>
              <a:latin typeface="+mj-lt"/>
              <a:ea typeface="Century Gothic" charset="0"/>
              <a:cs typeface="Century Gothic" charset="0"/>
            </a:endParaRPr>
          </a:p>
        </p:txBody>
      </p:sp>
      <p:pic>
        <p:nvPicPr>
          <p:cNvPr id="10" name="Picture 3" descr="19_019.jpg"/>
          <p:cNvPicPr>
            <a:picLocks noChangeAspect="1"/>
          </p:cNvPicPr>
          <p:nvPr/>
        </p:nvPicPr>
        <p:blipFill>
          <a:blip r:embed="rId2" cstate="print"/>
          <a:srcRect l="5556" t="4248" r="4546" b="22549"/>
          <a:stretch>
            <a:fillRect/>
          </a:stretch>
        </p:blipFill>
        <p:spPr bwMode="auto">
          <a:xfrm>
            <a:off x="1542798" y="707886"/>
            <a:ext cx="8932333" cy="5436571"/>
          </a:xfrm>
          <a:prstGeom prst="rect">
            <a:avLst/>
          </a:prstGeom>
          <a:noFill/>
          <a:ln w="9525">
            <a:noFill/>
            <a:miter lim="800000"/>
            <a:headEnd/>
            <a:tailEnd/>
          </a:ln>
        </p:spPr>
      </p:pic>
      <p:sp>
        <p:nvSpPr>
          <p:cNvPr id="2" name="Rectangle 1"/>
          <p:cNvSpPr/>
          <p:nvPr/>
        </p:nvSpPr>
        <p:spPr>
          <a:xfrm>
            <a:off x="3006763" y="6144457"/>
            <a:ext cx="6004401" cy="461665"/>
          </a:xfrm>
          <a:prstGeom prst="rect">
            <a:avLst/>
          </a:prstGeom>
        </p:spPr>
        <p:txBody>
          <a:bodyPr wrap="none">
            <a:spAutoFit/>
          </a:bodyPr>
          <a:lstStyle/>
          <a:p>
            <a:pPr algn="ctr"/>
            <a:r>
              <a:rPr lang="en-US" sz="2400" dirty="0">
                <a:solidFill>
                  <a:srgbClr val="FF0000"/>
                </a:solidFill>
              </a:rPr>
              <a:t>Normal blood level of ammonia: 5 – 50 µ</a:t>
            </a:r>
            <a:r>
              <a:rPr lang="en-US" sz="2400" dirty="0" err="1">
                <a:solidFill>
                  <a:srgbClr val="FF0000"/>
                </a:solidFill>
              </a:rPr>
              <a:t>mol</a:t>
            </a:r>
            <a:r>
              <a:rPr lang="en-US" sz="2400" dirty="0">
                <a:solidFill>
                  <a:srgbClr val="FF0000"/>
                </a:solidFill>
              </a:rPr>
              <a:t>/L</a:t>
            </a:r>
          </a:p>
        </p:txBody>
      </p:sp>
    </p:spTree>
    <p:extLst>
      <p:ext uri="{BB962C8B-B14F-4D97-AF65-F5344CB8AC3E}">
        <p14:creationId xmlns:p14="http://schemas.microsoft.com/office/powerpoint/2010/main" val="324595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447" y="647626"/>
            <a:ext cx="5370385" cy="5742598"/>
          </a:xfrm>
          <a:prstGeom prst="rect">
            <a:avLst/>
          </a:prstGeom>
          <a:noFill/>
        </p:spPr>
        <p:txBody>
          <a:bodyPr wrap="square" rtlCol="0">
            <a:spAutoFit/>
          </a:bodyPr>
          <a:lstStyle/>
          <a:p>
            <a:pPr>
              <a:spcBef>
                <a:spcPts val="900"/>
              </a:spcBef>
              <a:spcAft>
                <a:spcPts val="900"/>
              </a:spcAft>
              <a:buClr>
                <a:srgbClr val="990033"/>
              </a:buClr>
            </a:pPr>
            <a:r>
              <a:rPr lang="en-US" altLang="en-US" sz="2400" dirty="0">
                <a:solidFill>
                  <a:schemeClr val="accent5">
                    <a:lumMod val="50000"/>
                  </a:schemeClr>
                </a:solidFill>
                <a:latin typeface="Adobe Devanagari" pitchFamily="18" charset="0"/>
                <a:cs typeface="Adobe Devanagari" pitchFamily="18" charset="0"/>
              </a:rPr>
              <a:t>Upon completion of this lecture, the students should be able </a:t>
            </a:r>
            <a:r>
              <a:rPr lang="en-US" altLang="en-US" sz="2400" dirty="0" smtClean="0">
                <a:solidFill>
                  <a:schemeClr val="accent5">
                    <a:lumMod val="50000"/>
                  </a:schemeClr>
                </a:solidFill>
                <a:latin typeface="Adobe Devanagari" pitchFamily="18" charset="0"/>
                <a:cs typeface="Adobe Devanagari" pitchFamily="18" charset="0"/>
              </a:rPr>
              <a:t>to :</a:t>
            </a:r>
            <a:endParaRPr lang="en-US" altLang="en-US" sz="2400" dirty="0">
              <a:solidFill>
                <a:schemeClr val="accent5">
                  <a:lumMod val="50000"/>
                </a:schemeClr>
              </a:solidFill>
              <a:latin typeface="Adobe Devanagari" pitchFamily="18" charset="0"/>
              <a:cs typeface="Adobe Devanagari" pitchFamily="18" charset="0"/>
            </a:endParaRPr>
          </a:p>
          <a:p>
            <a:pPr>
              <a:spcBef>
                <a:spcPts val="1000"/>
              </a:spcBef>
              <a:spcAft>
                <a:spcPts val="900"/>
              </a:spcAft>
              <a:buClr>
                <a:srgbClr val="990033"/>
              </a:buClr>
              <a:defRPr/>
            </a:pPr>
            <a:r>
              <a:rPr lang="en-US" altLang="en-US" sz="2000" dirty="0">
                <a:solidFill>
                  <a:schemeClr val="accent5">
                    <a:lumMod val="50000"/>
                  </a:schemeClr>
                </a:solidFill>
                <a:latin typeface="Adobe Devanagari" pitchFamily="18" charset="0"/>
                <a:cs typeface="Adobe Devanagari" pitchFamily="18" charset="0"/>
              </a:rPr>
              <a:t>Understand the reactions for removal of α-amino group of amino acids and formation of ammonia </a:t>
            </a:r>
          </a:p>
          <a:p>
            <a:pPr>
              <a:spcBef>
                <a:spcPts val="1000"/>
              </a:spcBef>
              <a:spcAft>
                <a:spcPts val="900"/>
              </a:spcAft>
              <a:buClr>
                <a:srgbClr val="990033"/>
              </a:buClr>
              <a:defRPr/>
            </a:pPr>
            <a:r>
              <a:rPr lang="en-US" altLang="en-US" sz="2000" dirty="0">
                <a:solidFill>
                  <a:schemeClr val="accent5">
                    <a:lumMod val="50000"/>
                  </a:schemeClr>
                </a:solidFill>
                <a:latin typeface="Adobe Devanagari" pitchFamily="18" charset="0"/>
                <a:cs typeface="Adobe Devanagari" pitchFamily="18" charset="0"/>
              </a:rPr>
              <a:t>Identify the importance of blood transport of ammonia to the liver in the form of glutamine/alanine</a:t>
            </a:r>
          </a:p>
          <a:p>
            <a:pPr>
              <a:spcBef>
                <a:spcPts val="1000"/>
              </a:spcBef>
              <a:spcAft>
                <a:spcPts val="900"/>
              </a:spcAft>
              <a:buClr>
                <a:srgbClr val="990033"/>
              </a:buClr>
              <a:defRPr/>
            </a:pPr>
            <a:r>
              <a:rPr lang="en-US" altLang="en-US" sz="2000" dirty="0">
                <a:solidFill>
                  <a:schemeClr val="accent5">
                    <a:lumMod val="50000"/>
                  </a:schemeClr>
                </a:solidFill>
                <a:latin typeface="Adobe Devanagari" pitchFamily="18" charset="0"/>
                <a:cs typeface="Adobe Devanagari" pitchFamily="18" charset="0"/>
              </a:rPr>
              <a:t>Understand the importance of conversion of ammonia into urea by the liver through urea cycle</a:t>
            </a:r>
          </a:p>
          <a:p>
            <a:pPr>
              <a:spcBef>
                <a:spcPts val="1000"/>
              </a:spcBef>
              <a:spcAft>
                <a:spcPts val="900"/>
              </a:spcAft>
              <a:buClr>
                <a:srgbClr val="990033"/>
              </a:buClr>
              <a:defRPr/>
            </a:pPr>
            <a:r>
              <a:rPr lang="en-US" altLang="en-US" sz="2000" dirty="0">
                <a:solidFill>
                  <a:schemeClr val="accent5">
                    <a:lumMod val="50000"/>
                  </a:schemeClr>
                </a:solidFill>
                <a:latin typeface="Adobe Devanagari" pitchFamily="18" charset="0"/>
                <a:cs typeface="Adobe Devanagari" pitchFamily="18" charset="0"/>
              </a:rPr>
              <a:t>Identify urea as the major form for the disposal of amino groups derived from amino acids</a:t>
            </a:r>
          </a:p>
          <a:p>
            <a:pPr>
              <a:spcBef>
                <a:spcPts val="1000"/>
              </a:spcBef>
              <a:spcAft>
                <a:spcPts val="900"/>
              </a:spcAft>
              <a:buClr>
                <a:srgbClr val="990033"/>
              </a:buClr>
              <a:defRPr/>
            </a:pPr>
            <a:r>
              <a:rPr lang="en-US" altLang="en-US" sz="2000" dirty="0">
                <a:solidFill>
                  <a:schemeClr val="accent5">
                    <a:lumMod val="50000"/>
                  </a:schemeClr>
                </a:solidFill>
                <a:latin typeface="Adobe Devanagari" pitchFamily="18" charset="0"/>
                <a:cs typeface="Adobe Devanagari" pitchFamily="18" charset="0"/>
              </a:rPr>
              <a:t>Identify the causes (hereditary &amp; acquired), clinical manifestations and management of </a:t>
            </a:r>
            <a:r>
              <a:rPr lang="en-US" altLang="en-US" sz="2000" dirty="0" err="1" smtClean="0">
                <a:solidFill>
                  <a:schemeClr val="accent5">
                    <a:lumMod val="50000"/>
                  </a:schemeClr>
                </a:solidFill>
                <a:latin typeface="Adobe Devanagari" pitchFamily="18" charset="0"/>
                <a:cs typeface="Adobe Devanagari" pitchFamily="18" charset="0"/>
              </a:rPr>
              <a:t>hyperammonemia</a:t>
            </a:r>
            <a:endParaRPr lang="en-US" altLang="en-US" sz="20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16" y="855"/>
            <a:ext cx="7717193" cy="707886"/>
          </a:xfrm>
          <a:prstGeom prst="rect">
            <a:avLst/>
          </a:prstGeom>
          <a:noFill/>
        </p:spPr>
        <p:txBody>
          <a:bodyPr wrap="square" rtlCol="0">
            <a:spAutoFit/>
          </a:bodyPr>
          <a:lstStyle/>
          <a:p>
            <a:r>
              <a:rPr lang="en-US" altLang="en-US" sz="4000" dirty="0" err="1">
                <a:solidFill>
                  <a:srgbClr val="4C8180"/>
                </a:solidFill>
                <a:latin typeface="+mj-lt"/>
                <a:ea typeface="Century Gothic" charset="0"/>
                <a:cs typeface="Century Gothic" charset="0"/>
              </a:rPr>
              <a:t>Hyperammonemia</a:t>
            </a:r>
            <a:endParaRPr lang="en-US" sz="4000" dirty="0">
              <a:solidFill>
                <a:srgbClr val="4C8180"/>
              </a:solidFill>
              <a:latin typeface="+mj-lt"/>
              <a:ea typeface="Century Gothic" charset="0"/>
              <a:cs typeface="Century Gothic" charset="0"/>
            </a:endParaRPr>
          </a:p>
        </p:txBody>
      </p:sp>
      <p:sp>
        <p:nvSpPr>
          <p:cNvPr id="3" name="Rectangle 2"/>
          <p:cNvSpPr/>
          <p:nvPr/>
        </p:nvSpPr>
        <p:spPr>
          <a:xfrm>
            <a:off x="372532" y="1000739"/>
            <a:ext cx="5520268" cy="5324535"/>
          </a:xfrm>
          <a:prstGeom prst="rect">
            <a:avLst/>
          </a:prstGeom>
          <a:ln w="38100">
            <a:solidFill>
              <a:srgbClr val="00B0F0"/>
            </a:solidFill>
          </a:ln>
        </p:spPr>
        <p:txBody>
          <a:bodyPr wrap="square">
            <a:spAutoFit/>
          </a:bodyPr>
          <a:lstStyle/>
          <a:p>
            <a:pPr marL="285750" indent="-285750">
              <a:buFont typeface="Wingdings" charset="2"/>
              <a:buChar char="v"/>
            </a:pPr>
            <a:r>
              <a:rPr lang="en-US" dirty="0"/>
              <a:t>Acquired </a:t>
            </a:r>
            <a:r>
              <a:rPr lang="en-US" dirty="0" err="1"/>
              <a:t>hyperammonemia</a:t>
            </a:r>
            <a:r>
              <a:rPr lang="en-US" dirty="0" smtClean="0"/>
              <a:t>:</a:t>
            </a:r>
          </a:p>
          <a:p>
            <a:pPr marL="285750" indent="-285750">
              <a:buFont typeface="Wingdings" charset="2"/>
              <a:buChar char="v"/>
            </a:pPr>
            <a:endParaRPr lang="en-US" sz="800" dirty="0"/>
          </a:p>
          <a:p>
            <a:r>
              <a:rPr lang="en-US" dirty="0"/>
              <a:t>1. </a:t>
            </a:r>
            <a:r>
              <a:rPr lang="en-US" dirty="0">
                <a:solidFill>
                  <a:srgbClr val="FF0000"/>
                </a:solidFill>
              </a:rPr>
              <a:t>Liver diseases</a:t>
            </a:r>
            <a:r>
              <a:rPr lang="en-US" dirty="0"/>
              <a:t>:</a:t>
            </a:r>
            <a:br>
              <a:rPr lang="en-US" dirty="0"/>
            </a:br>
            <a:r>
              <a:rPr lang="en-US" dirty="0"/>
              <a:t>Acute: Viral hepatitis or hepatotoxic</a:t>
            </a:r>
            <a:br>
              <a:rPr lang="en-US" dirty="0"/>
            </a:br>
            <a:r>
              <a:rPr lang="en-US" dirty="0"/>
              <a:t>Chronic: Cirrhosis by hepatitis or alcoholism</a:t>
            </a:r>
          </a:p>
          <a:p>
            <a:r>
              <a:rPr lang="en-US" dirty="0"/>
              <a:t>2. </a:t>
            </a:r>
            <a:r>
              <a:rPr lang="en-US" dirty="0">
                <a:solidFill>
                  <a:srgbClr val="FF0000"/>
                </a:solidFill>
              </a:rPr>
              <a:t>Renal </a:t>
            </a:r>
            <a:r>
              <a:rPr lang="en-US" dirty="0" smtClean="0">
                <a:solidFill>
                  <a:srgbClr val="FF0000"/>
                </a:solidFill>
              </a:rPr>
              <a:t>failure</a:t>
            </a:r>
          </a:p>
          <a:p>
            <a:endParaRPr lang="en-US" dirty="0"/>
          </a:p>
          <a:p>
            <a:pPr marL="285750" indent="-285750">
              <a:buFont typeface="Wingdings" charset="2"/>
              <a:buChar char="v"/>
            </a:pPr>
            <a:r>
              <a:rPr lang="en-US" dirty="0"/>
              <a:t>Inherited </a:t>
            </a:r>
            <a:r>
              <a:rPr lang="en-US" dirty="0" err="1"/>
              <a:t>hyperammonemia</a:t>
            </a:r>
            <a:r>
              <a:rPr lang="en-US" dirty="0" smtClean="0"/>
              <a:t>:</a:t>
            </a:r>
          </a:p>
          <a:p>
            <a:pPr marL="285750" indent="-285750">
              <a:buFont typeface="Wingdings" charset="2"/>
              <a:buChar char="v"/>
            </a:pPr>
            <a:endParaRPr lang="en-US" sz="800" dirty="0"/>
          </a:p>
          <a:p>
            <a:r>
              <a:rPr lang="en-US" dirty="0" smtClean="0"/>
              <a:t>A.   </a:t>
            </a:r>
            <a:r>
              <a:rPr lang="en-US" dirty="0" smtClean="0">
                <a:solidFill>
                  <a:srgbClr val="FF0000"/>
                </a:solidFill>
              </a:rPr>
              <a:t>Genetic </a:t>
            </a:r>
            <a:r>
              <a:rPr lang="en-US" dirty="0">
                <a:solidFill>
                  <a:srgbClr val="FF0000"/>
                </a:solidFill>
              </a:rPr>
              <a:t>deficiencies of any of the 5 enzymes of urea cycle or the activator enzyme for </a:t>
            </a:r>
            <a:r>
              <a:rPr lang="en-US" dirty="0" smtClean="0">
                <a:solidFill>
                  <a:srgbClr val="FF0000"/>
                </a:solidFill>
              </a:rPr>
              <a:t>CPSI </a:t>
            </a:r>
            <a:r>
              <a:rPr lang="en-US" dirty="0" smtClean="0"/>
              <a:t>: </a:t>
            </a:r>
          </a:p>
          <a:p>
            <a:pPr algn="ctr"/>
            <a:r>
              <a:rPr lang="en-US" dirty="0" smtClean="0"/>
              <a:t>CPSI</a:t>
            </a:r>
            <a:r>
              <a:rPr lang="en-US" dirty="0"/>
              <a:t>, </a:t>
            </a:r>
            <a:r>
              <a:rPr lang="en-US" dirty="0">
                <a:solidFill>
                  <a:srgbClr val="FF0000"/>
                </a:solidFill>
              </a:rPr>
              <a:t>OTC</a:t>
            </a:r>
            <a:r>
              <a:rPr lang="en-US" dirty="0"/>
              <a:t>, ASS, ASL, arginase or </a:t>
            </a:r>
            <a:r>
              <a:rPr lang="en-US" dirty="0" smtClean="0"/>
              <a:t>NAGS</a:t>
            </a:r>
          </a:p>
          <a:p>
            <a:pPr algn="ctr"/>
            <a:endParaRPr lang="en-US" dirty="0" smtClean="0"/>
          </a:p>
          <a:p>
            <a:pPr marL="342900" indent="-342900">
              <a:buAutoNum type="alphaUcPeriod" startAt="2"/>
            </a:pPr>
            <a:r>
              <a:rPr lang="en-US" dirty="0" smtClean="0"/>
              <a:t>Ornithine </a:t>
            </a:r>
            <a:r>
              <a:rPr lang="en-US" dirty="0" err="1" smtClean="0"/>
              <a:t>transcarbamoylase</a:t>
            </a:r>
            <a:r>
              <a:rPr lang="en-US" dirty="0" smtClean="0"/>
              <a:t> deficiency:</a:t>
            </a:r>
            <a:br>
              <a:rPr lang="en-US" dirty="0" smtClean="0"/>
            </a:br>
            <a:r>
              <a:rPr lang="en-US" dirty="0" smtClean="0"/>
              <a:t>	X-linked recessive</a:t>
            </a:r>
            <a:br>
              <a:rPr lang="en-US" dirty="0" smtClean="0"/>
            </a:br>
            <a:r>
              <a:rPr lang="en-US" dirty="0" smtClean="0"/>
              <a:t>	Most common of congenital </a:t>
            </a:r>
            <a:r>
              <a:rPr lang="en-US" dirty="0" err="1" smtClean="0"/>
              <a:t>hyperammonemia</a:t>
            </a:r>
            <a:r>
              <a:rPr lang="en-US" dirty="0" smtClean="0"/>
              <a:t/>
            </a:r>
            <a:br>
              <a:rPr lang="en-US" dirty="0" smtClean="0"/>
            </a:br>
            <a:r>
              <a:rPr lang="en-US" dirty="0" smtClean="0"/>
              <a:t>	Marked decrease of </a:t>
            </a:r>
            <a:r>
              <a:rPr lang="en-US" dirty="0" err="1" smtClean="0"/>
              <a:t>citrulline</a:t>
            </a:r>
            <a:r>
              <a:rPr lang="en-US" dirty="0" smtClean="0"/>
              <a:t> and arginine.</a:t>
            </a:r>
          </a:p>
          <a:p>
            <a:pPr marL="342900" indent="-342900">
              <a:buAutoNum type="alphaUcPeriod" startAt="2"/>
            </a:pPr>
            <a:endParaRPr lang="en-US" dirty="0" smtClean="0"/>
          </a:p>
          <a:p>
            <a:pPr marL="342900" indent="-342900">
              <a:buAutoNum type="alphaUcPeriod" startAt="2"/>
            </a:pPr>
            <a:r>
              <a:rPr lang="en-US" dirty="0" smtClean="0"/>
              <a:t>Others : </a:t>
            </a:r>
            <a:r>
              <a:rPr lang="en-US" dirty="0"/>
              <a:t>Autosomal recessive</a:t>
            </a:r>
          </a:p>
          <a:p>
            <a:endParaRPr lang="en-US" dirty="0"/>
          </a:p>
        </p:txBody>
      </p:sp>
      <p:sp>
        <p:nvSpPr>
          <p:cNvPr id="26" name="TextBox 25"/>
          <p:cNvSpPr txBox="1"/>
          <p:nvPr/>
        </p:nvSpPr>
        <p:spPr>
          <a:xfrm>
            <a:off x="6976534" y="1077210"/>
            <a:ext cx="4199467" cy="3615174"/>
          </a:xfrm>
          <a:prstGeom prst="roundRect">
            <a:avLst/>
          </a:prstGeom>
          <a:ln w="3810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spcBef>
                <a:spcPts val="1000"/>
              </a:spcBef>
              <a:buFont typeface="Wingdings" charset="2"/>
              <a:buChar char="v"/>
              <a:defRPr/>
            </a:pPr>
            <a:endParaRPr lang="en-US" altLang="en-US" dirty="0" smtClean="0"/>
          </a:p>
          <a:p>
            <a:pPr algn="ctr">
              <a:spcBef>
                <a:spcPts val="1000"/>
              </a:spcBef>
              <a:defRPr/>
            </a:pPr>
            <a:endParaRPr lang="en-US" altLang="en-US" sz="2000" dirty="0">
              <a:solidFill>
                <a:srgbClr val="00B050"/>
              </a:solidFill>
            </a:endParaRPr>
          </a:p>
          <a:p>
            <a:pPr algn="ctr">
              <a:spcBef>
                <a:spcPts val="1000"/>
              </a:spcBef>
              <a:defRPr/>
            </a:pPr>
            <a:r>
              <a:rPr lang="en-US" altLang="en-US" sz="2000" dirty="0" smtClean="0">
                <a:solidFill>
                  <a:srgbClr val="00B050"/>
                </a:solidFill>
              </a:rPr>
              <a:t>CNS problems mainly</a:t>
            </a:r>
          </a:p>
          <a:p>
            <a:pPr marL="285750" indent="-285750" algn="just">
              <a:spcBef>
                <a:spcPts val="1000"/>
              </a:spcBef>
              <a:buFont typeface="Wingdings" charset="2"/>
              <a:buChar char="v"/>
              <a:defRPr/>
            </a:pPr>
            <a:r>
              <a:rPr lang="en-US" altLang="en-US" dirty="0" smtClean="0"/>
              <a:t> </a:t>
            </a:r>
            <a:r>
              <a:rPr lang="en-US" altLang="en-US" dirty="0"/>
              <a:t>Lethargy and somnolence</a:t>
            </a:r>
          </a:p>
          <a:p>
            <a:pPr marL="285750" indent="-285750" algn="just">
              <a:spcBef>
                <a:spcPts val="1000"/>
              </a:spcBef>
              <a:buFont typeface="Wingdings" charset="2"/>
              <a:buChar char="v"/>
              <a:defRPr/>
            </a:pPr>
            <a:r>
              <a:rPr lang="en-US" altLang="en-US" dirty="0"/>
              <a:t> Tremors</a:t>
            </a:r>
          </a:p>
          <a:p>
            <a:pPr marL="285750" indent="-285750" algn="just">
              <a:spcBef>
                <a:spcPts val="1000"/>
              </a:spcBef>
              <a:buFont typeface="Wingdings" charset="2"/>
              <a:buChar char="v"/>
              <a:defRPr/>
            </a:pPr>
            <a:r>
              <a:rPr lang="en-US" altLang="en-US" dirty="0"/>
              <a:t> Vomiting and cerebral edema</a:t>
            </a:r>
          </a:p>
          <a:p>
            <a:pPr marL="285750" indent="-285750" algn="just">
              <a:spcBef>
                <a:spcPts val="1000"/>
              </a:spcBef>
              <a:buFont typeface="Wingdings" charset="2"/>
              <a:buChar char="v"/>
              <a:defRPr/>
            </a:pPr>
            <a:r>
              <a:rPr lang="en-US" altLang="en-US" dirty="0"/>
              <a:t> Convulsions</a:t>
            </a:r>
          </a:p>
          <a:p>
            <a:pPr marL="285750" indent="-285750" algn="just">
              <a:spcBef>
                <a:spcPts val="1000"/>
              </a:spcBef>
              <a:buFont typeface="Wingdings" charset="2"/>
              <a:buChar char="v"/>
              <a:defRPr/>
            </a:pPr>
            <a:r>
              <a:rPr lang="en-US" altLang="en-US" dirty="0"/>
              <a:t> Coma and death</a:t>
            </a:r>
          </a:p>
        </p:txBody>
      </p:sp>
      <p:sp>
        <p:nvSpPr>
          <p:cNvPr id="27" name="Round Same Side Corner Rectangle 26"/>
          <p:cNvSpPr/>
          <p:nvPr/>
        </p:nvSpPr>
        <p:spPr>
          <a:xfrm>
            <a:off x="6976763" y="1000739"/>
            <a:ext cx="4193822" cy="894925"/>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Clinical presentation of </a:t>
            </a:r>
            <a:r>
              <a:rPr lang="en-US" sz="2800" dirty="0" err="1" smtClean="0">
                <a:solidFill>
                  <a:schemeClr val="bg1"/>
                </a:solidFill>
              </a:rPr>
              <a:t>hyperammonemia</a:t>
            </a:r>
            <a:endParaRPr lang="en-US" sz="2800" dirty="0">
              <a:solidFill>
                <a:schemeClr val="bg1"/>
              </a:solidFill>
            </a:endParaRPr>
          </a:p>
        </p:txBody>
      </p:sp>
      <p:sp>
        <p:nvSpPr>
          <p:cNvPr id="28" name="TextBox 27">
            <a:extLst>
              <a:ext uri="{FF2B5EF4-FFF2-40B4-BE49-F238E27FC236}">
                <a16:creationId xmlns:a16="http://schemas.microsoft.com/office/drawing/2014/main" xmlns="" id="{CE4A9941-29D7-4542-A72E-A399AFE6381B}"/>
              </a:ext>
            </a:extLst>
          </p:cNvPr>
          <p:cNvSpPr txBox="1"/>
          <p:nvPr/>
        </p:nvSpPr>
        <p:spPr>
          <a:xfrm>
            <a:off x="7093469" y="4917085"/>
            <a:ext cx="3960410"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Urea cycle happens in the liver so if we have </a:t>
            </a:r>
            <a:r>
              <a:rPr lang="en-US" dirty="0" smtClean="0">
                <a:solidFill>
                  <a:srgbClr val="008F00"/>
                </a:solidFill>
              </a:rPr>
              <a:t>liver dysfunction </a:t>
            </a:r>
            <a:r>
              <a:rPr lang="en-US" dirty="0">
                <a:solidFill>
                  <a:srgbClr val="008F00"/>
                </a:solidFill>
              </a:rPr>
              <a:t>for any reason , we won't be able to get rid </a:t>
            </a:r>
            <a:r>
              <a:rPr lang="en-US" dirty="0" smtClean="0">
                <a:solidFill>
                  <a:srgbClr val="008F00"/>
                </a:solidFill>
              </a:rPr>
              <a:t>of ammonia</a:t>
            </a:r>
            <a:endParaRPr lang="en-US" dirty="0">
              <a:solidFill>
                <a:srgbClr val="008F00"/>
              </a:solidFill>
            </a:endParaRPr>
          </a:p>
        </p:txBody>
      </p:sp>
    </p:spTree>
    <p:extLst>
      <p:ext uri="{BB962C8B-B14F-4D97-AF65-F5344CB8AC3E}">
        <p14:creationId xmlns:p14="http://schemas.microsoft.com/office/powerpoint/2010/main" val="184603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16" y="855"/>
            <a:ext cx="10005784"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Management </a:t>
            </a:r>
            <a:r>
              <a:rPr lang="en-US" altLang="en-US" sz="4000" smtClean="0">
                <a:solidFill>
                  <a:srgbClr val="4C8180"/>
                </a:solidFill>
                <a:latin typeface="+mj-lt"/>
                <a:ea typeface="Century Gothic" charset="0"/>
                <a:cs typeface="Century Gothic" charset="0"/>
              </a:rPr>
              <a:t>&amp; treatment </a:t>
            </a:r>
            <a:r>
              <a:rPr lang="en-US" altLang="en-US" sz="4000" dirty="0" smtClean="0">
                <a:solidFill>
                  <a:srgbClr val="4C8180"/>
                </a:solidFill>
                <a:latin typeface="+mj-lt"/>
                <a:ea typeface="Century Gothic" charset="0"/>
                <a:cs typeface="Century Gothic" charset="0"/>
              </a:rPr>
              <a:t>of </a:t>
            </a:r>
            <a:r>
              <a:rPr lang="en-US" altLang="en-US" sz="4000" dirty="0" err="1" smtClean="0">
                <a:solidFill>
                  <a:srgbClr val="4C8180"/>
                </a:solidFill>
                <a:latin typeface="+mj-lt"/>
                <a:ea typeface="Century Gothic" charset="0"/>
                <a:cs typeface="Century Gothic" charset="0"/>
              </a:rPr>
              <a:t>hyperammonemia</a:t>
            </a:r>
            <a:endParaRPr lang="en-US" sz="4000" dirty="0">
              <a:solidFill>
                <a:srgbClr val="4C8180"/>
              </a:solidFill>
              <a:latin typeface="+mj-lt"/>
              <a:ea typeface="Century Gothic" charset="0"/>
              <a:cs typeface="Century Gothic" charset="0"/>
            </a:endParaRPr>
          </a:p>
        </p:txBody>
      </p:sp>
      <p:sp>
        <p:nvSpPr>
          <p:cNvPr id="3" name="Content Placeholder 2"/>
          <p:cNvSpPr txBox="1">
            <a:spLocks/>
          </p:cNvSpPr>
          <p:nvPr/>
        </p:nvSpPr>
        <p:spPr>
          <a:xfrm>
            <a:off x="444350" y="2089751"/>
            <a:ext cx="5291430" cy="995968"/>
          </a:xfrm>
          <a:prstGeom prst="roundRect">
            <a:avLst/>
          </a:prstGeom>
          <a:ln w="3810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just">
              <a:lnSpc>
                <a:spcPct val="100000"/>
              </a:lnSpc>
              <a:buFont typeface="+mj-lt"/>
              <a:buAutoNum type="arabicPeriod"/>
              <a:defRPr/>
            </a:pPr>
            <a:r>
              <a:rPr lang="en-US" sz="1800" dirty="0"/>
              <a:t>Protein restriction</a:t>
            </a:r>
          </a:p>
          <a:p>
            <a:pPr marL="342900" indent="-342900" algn="just">
              <a:lnSpc>
                <a:spcPct val="100000"/>
              </a:lnSpc>
              <a:buFont typeface="+mj-lt"/>
              <a:buAutoNum type="arabicPeriod"/>
              <a:defRPr/>
            </a:pPr>
            <a:r>
              <a:rPr lang="en-US" sz="1800" dirty="0"/>
              <a:t>Volume repletion to maintain renal function</a:t>
            </a:r>
            <a:br>
              <a:rPr lang="en-US" sz="1800" dirty="0"/>
            </a:br>
            <a:r>
              <a:rPr lang="en-US" sz="1800" dirty="0"/>
              <a:t>Use 10% dextrose in water but </a:t>
            </a:r>
            <a:r>
              <a:rPr lang="en-US" sz="1800" dirty="0">
                <a:solidFill>
                  <a:srgbClr val="FF0000"/>
                </a:solidFill>
              </a:rPr>
              <a:t>limit the use of normal saline</a:t>
            </a:r>
          </a:p>
          <a:p>
            <a:pPr marL="342900" indent="-342900" algn="just">
              <a:lnSpc>
                <a:spcPct val="100000"/>
              </a:lnSpc>
              <a:buFont typeface="+mj-lt"/>
              <a:buAutoNum type="arabicPeriod"/>
              <a:defRPr/>
            </a:pPr>
            <a:r>
              <a:rPr lang="en-US" sz="1800" dirty="0"/>
              <a:t>Ammonia removal by hemodialysis &amp;/or drugs</a:t>
            </a:r>
          </a:p>
          <a:p>
            <a:pPr marL="342900" indent="-342900" algn="just">
              <a:lnSpc>
                <a:spcPct val="100000"/>
              </a:lnSpc>
              <a:buFont typeface="+mj-lt"/>
              <a:buAutoNum type="arabicPeriod"/>
              <a:defRPr/>
            </a:pPr>
            <a:r>
              <a:rPr lang="en-US" sz="1800" dirty="0"/>
              <a:t>Avoid drugs that increase protein catabolism (</a:t>
            </a:r>
            <a:r>
              <a:rPr lang="en-US" sz="1800" dirty="0" err="1"/>
              <a:t>eg</a:t>
            </a:r>
            <a:r>
              <a:rPr lang="en-US" sz="1800" dirty="0"/>
              <a:t>, </a:t>
            </a:r>
            <a:r>
              <a:rPr lang="en-US" sz="1800" dirty="0">
                <a:solidFill>
                  <a:srgbClr val="FF0000"/>
                </a:solidFill>
              </a:rPr>
              <a:t>glucocorticoids</a:t>
            </a:r>
            <a:r>
              <a:rPr lang="en-US" sz="1800" dirty="0"/>
              <a:t>) or inhibit urea synthesis (</a:t>
            </a:r>
            <a:r>
              <a:rPr lang="en-US" sz="1800" dirty="0" err="1"/>
              <a:t>eg</a:t>
            </a:r>
            <a:r>
              <a:rPr lang="en-US" sz="1800" dirty="0"/>
              <a:t>, </a:t>
            </a:r>
            <a:r>
              <a:rPr lang="en-US" sz="1800" dirty="0" err="1">
                <a:solidFill>
                  <a:srgbClr val="FF0000"/>
                </a:solidFill>
              </a:rPr>
              <a:t>valproic</a:t>
            </a:r>
            <a:r>
              <a:rPr lang="en-US" sz="1800" dirty="0">
                <a:solidFill>
                  <a:srgbClr val="FF0000"/>
                </a:solidFill>
              </a:rPr>
              <a:t> acid</a:t>
            </a:r>
            <a:r>
              <a:rPr lang="en-US" sz="1800" dirty="0"/>
              <a:t>), or have direct hepatotoxicity</a:t>
            </a:r>
          </a:p>
        </p:txBody>
      </p:sp>
      <p:sp>
        <p:nvSpPr>
          <p:cNvPr id="4" name="Rounded Rectangle 3"/>
          <p:cNvSpPr/>
          <p:nvPr/>
        </p:nvSpPr>
        <p:spPr>
          <a:xfrm>
            <a:off x="449801" y="1160299"/>
            <a:ext cx="5285982" cy="3835034"/>
          </a:xfrm>
          <a:prstGeom prst="roundRect">
            <a:avLst/>
          </a:prstGeom>
          <a:no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5" name="Round Same Side Corner Rectangle 4"/>
          <p:cNvSpPr/>
          <p:nvPr/>
        </p:nvSpPr>
        <p:spPr>
          <a:xfrm>
            <a:off x="449795" y="1071331"/>
            <a:ext cx="5285985" cy="929452"/>
          </a:xfrm>
          <a:prstGeom prst="round2SameRect">
            <a:avLst/>
          </a:prstGeom>
          <a:solidFill>
            <a:srgbClr val="33CCFF"/>
          </a:solid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Management</a:t>
            </a:r>
            <a:endParaRPr lang="en-US" sz="2800" dirty="0">
              <a:solidFill>
                <a:schemeClr val="bg1"/>
              </a:solidFill>
            </a:endParaRPr>
          </a:p>
        </p:txBody>
      </p:sp>
      <p:sp>
        <p:nvSpPr>
          <p:cNvPr id="6" name="TextBox 5"/>
          <p:cNvSpPr txBox="1"/>
          <p:nvPr/>
        </p:nvSpPr>
        <p:spPr>
          <a:xfrm>
            <a:off x="6284423" y="1147802"/>
            <a:ext cx="5098559" cy="5293787"/>
          </a:xfrm>
          <a:prstGeom prst="roundRect">
            <a:avLst/>
          </a:prstGeom>
          <a:ln w="3810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endParaRPr lang="en-US" altLang="en-US" dirty="0" smtClean="0"/>
          </a:p>
          <a:p>
            <a:pPr marL="285750" indent="-285750" algn="just">
              <a:spcBef>
                <a:spcPts val="1000"/>
              </a:spcBef>
              <a:buFont typeface="Wingdings" charset="2"/>
              <a:buChar char="v"/>
              <a:defRPr/>
            </a:pPr>
            <a:endParaRPr lang="en-US" altLang="en-US" dirty="0"/>
          </a:p>
          <a:p>
            <a:pPr marL="285750" indent="-285750" algn="just">
              <a:spcBef>
                <a:spcPts val="1000"/>
              </a:spcBef>
              <a:buFont typeface="Wingdings" charset="2"/>
              <a:buChar char="v"/>
              <a:defRPr/>
            </a:pPr>
            <a:endParaRPr lang="en-US" altLang="en-US" dirty="0"/>
          </a:p>
        </p:txBody>
      </p:sp>
      <p:sp>
        <p:nvSpPr>
          <p:cNvPr id="7" name="Round Same Side Corner Rectangle 6"/>
          <p:cNvSpPr/>
          <p:nvPr/>
        </p:nvSpPr>
        <p:spPr>
          <a:xfrm>
            <a:off x="6284652" y="1071331"/>
            <a:ext cx="5091706" cy="894925"/>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Treatment</a:t>
            </a:r>
            <a:endParaRPr lang="en-US" sz="2800" dirty="0">
              <a:solidFill>
                <a:schemeClr val="bg1"/>
              </a:solidFill>
            </a:endParaRPr>
          </a:p>
        </p:txBody>
      </p:sp>
      <p:sp>
        <p:nvSpPr>
          <p:cNvPr id="8" name="Rectangle 7"/>
          <p:cNvSpPr/>
          <p:nvPr/>
        </p:nvSpPr>
        <p:spPr>
          <a:xfrm>
            <a:off x="6381135" y="2042727"/>
            <a:ext cx="4898740" cy="3831818"/>
          </a:xfrm>
          <a:prstGeom prst="rect">
            <a:avLst/>
          </a:prstGeom>
        </p:spPr>
        <p:txBody>
          <a:bodyPr wrap="square">
            <a:spAutoFit/>
          </a:bodyPr>
          <a:lstStyle/>
          <a:p>
            <a:pPr>
              <a:lnSpc>
                <a:spcPct val="150000"/>
              </a:lnSpc>
            </a:pPr>
            <a:r>
              <a:rPr lang="en-US" dirty="0" smtClean="0"/>
              <a:t>A.   Drugs </a:t>
            </a:r>
            <a:r>
              <a:rPr lang="en-US" dirty="0"/>
              <a:t>that scavenge ammonia by creating an alternate pathway to excrete N2- precursors: </a:t>
            </a:r>
          </a:p>
          <a:p>
            <a:pPr>
              <a:lnSpc>
                <a:spcPct val="150000"/>
              </a:lnSpc>
            </a:pPr>
            <a:r>
              <a:rPr lang="en-US" dirty="0" smtClean="0"/>
              <a:t>1.  I.V</a:t>
            </a:r>
            <a:r>
              <a:rPr lang="en-US" dirty="0"/>
              <a:t>. Sodium </a:t>
            </a:r>
            <a:r>
              <a:rPr lang="en-US" dirty="0" err="1"/>
              <a:t>phenylacetate</a:t>
            </a:r>
            <a:r>
              <a:rPr lang="en-US" dirty="0"/>
              <a:t>  &amp; sodium     benzoate (</a:t>
            </a:r>
            <a:r>
              <a:rPr lang="en-US" dirty="0" err="1">
                <a:solidFill>
                  <a:srgbClr val="FF0000"/>
                </a:solidFill>
              </a:rPr>
              <a:t>Ammonul</a:t>
            </a:r>
            <a:r>
              <a:rPr lang="en-US" dirty="0"/>
              <a:t>) </a:t>
            </a:r>
          </a:p>
          <a:p>
            <a:pPr>
              <a:lnSpc>
                <a:spcPct val="150000"/>
              </a:lnSpc>
            </a:pPr>
            <a:r>
              <a:rPr lang="en-US" dirty="0" smtClean="0"/>
              <a:t>2.  </a:t>
            </a:r>
            <a:r>
              <a:rPr lang="en-US" dirty="0" smtClean="0">
                <a:solidFill>
                  <a:srgbClr val="FF0000"/>
                </a:solidFill>
              </a:rPr>
              <a:t>Oral </a:t>
            </a:r>
            <a:r>
              <a:rPr lang="en-US" dirty="0">
                <a:solidFill>
                  <a:srgbClr val="FF0000"/>
                </a:solidFill>
              </a:rPr>
              <a:t>sodium phenyl butyrate</a:t>
            </a:r>
            <a:r>
              <a:rPr lang="en-US" dirty="0"/>
              <a:t> (</a:t>
            </a:r>
            <a:r>
              <a:rPr lang="en-US" dirty="0" err="1">
                <a:solidFill>
                  <a:srgbClr val="FF0000"/>
                </a:solidFill>
              </a:rPr>
              <a:t>Buphenyl</a:t>
            </a:r>
            <a:r>
              <a:rPr lang="en-US" dirty="0"/>
              <a:t>) </a:t>
            </a:r>
          </a:p>
          <a:p>
            <a:pPr>
              <a:lnSpc>
                <a:spcPct val="150000"/>
              </a:lnSpc>
            </a:pPr>
            <a:r>
              <a:rPr lang="en-US" dirty="0" smtClean="0"/>
              <a:t>3.  I.V</a:t>
            </a:r>
            <a:r>
              <a:rPr lang="en-US" dirty="0"/>
              <a:t>. Arginine: for all UCDs except UCD due to arginase deficiency (</a:t>
            </a:r>
            <a:r>
              <a:rPr lang="en-US" dirty="0" err="1"/>
              <a:t>argininemia</a:t>
            </a:r>
            <a:r>
              <a:rPr lang="en-US" dirty="0"/>
              <a:t>)</a:t>
            </a:r>
          </a:p>
          <a:p>
            <a:pPr>
              <a:lnSpc>
                <a:spcPct val="150000"/>
              </a:lnSpc>
            </a:pPr>
            <a:r>
              <a:rPr lang="en-US" dirty="0"/>
              <a:t>B.  </a:t>
            </a:r>
            <a:r>
              <a:rPr lang="en-US" dirty="0">
                <a:solidFill>
                  <a:srgbClr val="FF0000"/>
                </a:solidFill>
              </a:rPr>
              <a:t>Activators to CPSI </a:t>
            </a:r>
            <a:r>
              <a:rPr lang="en-US" dirty="0"/>
              <a:t>(</a:t>
            </a:r>
            <a:r>
              <a:rPr lang="en-US" dirty="0" err="1">
                <a:solidFill>
                  <a:srgbClr val="FF0000"/>
                </a:solidFill>
              </a:rPr>
              <a:t>Carglumic</a:t>
            </a:r>
            <a:r>
              <a:rPr lang="en-US" dirty="0">
                <a:solidFill>
                  <a:srgbClr val="FF0000"/>
                </a:solidFill>
              </a:rPr>
              <a:t> acid “</a:t>
            </a:r>
            <a:r>
              <a:rPr lang="en-US" dirty="0" err="1">
                <a:solidFill>
                  <a:srgbClr val="FF0000"/>
                </a:solidFill>
              </a:rPr>
              <a:t>Carbaglu</a:t>
            </a:r>
            <a:r>
              <a:rPr lang="en-US" dirty="0">
                <a:solidFill>
                  <a:srgbClr val="FF0000"/>
                </a:solidFill>
              </a:rPr>
              <a:t>”</a:t>
            </a:r>
            <a:r>
              <a:rPr lang="en-US" dirty="0"/>
              <a:t>):</a:t>
            </a:r>
            <a:br>
              <a:rPr lang="en-US" dirty="0"/>
            </a:br>
            <a:r>
              <a:rPr lang="en-US" dirty="0"/>
              <a:t>For </a:t>
            </a:r>
            <a:r>
              <a:rPr lang="en-US" dirty="0" err="1"/>
              <a:t>hyperammoniemia</a:t>
            </a:r>
            <a:r>
              <a:rPr lang="en-US" dirty="0"/>
              <a:t> due to NAGS deficiency </a:t>
            </a:r>
          </a:p>
        </p:txBody>
      </p:sp>
      <p:sp>
        <p:nvSpPr>
          <p:cNvPr id="10" name="TextBox 9">
            <a:extLst>
              <a:ext uri="{FF2B5EF4-FFF2-40B4-BE49-F238E27FC236}">
                <a16:creationId xmlns:a16="http://schemas.microsoft.com/office/drawing/2014/main" xmlns="" id="{CE4A9941-29D7-4542-A72E-A399AFE6381B}"/>
              </a:ext>
            </a:extLst>
          </p:cNvPr>
          <p:cNvSpPr txBox="1"/>
          <p:nvPr/>
        </p:nvSpPr>
        <p:spPr>
          <a:xfrm>
            <a:off x="444350" y="5168966"/>
            <a:ext cx="5291430"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If N-</a:t>
            </a:r>
            <a:r>
              <a:rPr lang="en-US" dirty="0" err="1">
                <a:solidFill>
                  <a:srgbClr val="008F00"/>
                </a:solidFill>
              </a:rPr>
              <a:t>acetylglutamate</a:t>
            </a:r>
            <a:r>
              <a:rPr lang="en-US" dirty="0">
                <a:solidFill>
                  <a:srgbClr val="008F00"/>
                </a:solidFill>
              </a:rPr>
              <a:t> </a:t>
            </a:r>
            <a:r>
              <a:rPr lang="en-US" dirty="0" err="1">
                <a:solidFill>
                  <a:srgbClr val="008F00"/>
                </a:solidFill>
              </a:rPr>
              <a:t>synthetase</a:t>
            </a:r>
            <a:r>
              <a:rPr lang="en-US" dirty="0">
                <a:solidFill>
                  <a:srgbClr val="008F00"/>
                </a:solidFill>
              </a:rPr>
              <a:t> </a:t>
            </a:r>
            <a:r>
              <a:rPr lang="en-US" dirty="0" smtClean="0">
                <a:solidFill>
                  <a:srgbClr val="008F00"/>
                </a:solidFill>
              </a:rPr>
              <a:t>(NAGS</a:t>
            </a:r>
            <a:r>
              <a:rPr lang="en-US" dirty="0">
                <a:solidFill>
                  <a:srgbClr val="008F00"/>
                </a:solidFill>
              </a:rPr>
              <a:t>) is deficient , we can't form N- </a:t>
            </a:r>
            <a:r>
              <a:rPr lang="en-US" dirty="0" err="1" smtClean="0">
                <a:solidFill>
                  <a:srgbClr val="008F00"/>
                </a:solidFill>
              </a:rPr>
              <a:t>acetylglutamate</a:t>
            </a:r>
            <a:r>
              <a:rPr lang="en-US" dirty="0" smtClean="0">
                <a:solidFill>
                  <a:srgbClr val="008F00"/>
                </a:solidFill>
              </a:rPr>
              <a:t> (</a:t>
            </a:r>
            <a:r>
              <a:rPr lang="en-US" dirty="0">
                <a:solidFill>
                  <a:srgbClr val="008F00"/>
                </a:solidFill>
              </a:rPr>
              <a:t>NAG)which is an allosteric activator of CPSI. We can give a medication called </a:t>
            </a:r>
            <a:r>
              <a:rPr lang="en-US" dirty="0" err="1">
                <a:solidFill>
                  <a:srgbClr val="008F00"/>
                </a:solidFill>
              </a:rPr>
              <a:t>Carglumic</a:t>
            </a:r>
            <a:r>
              <a:rPr lang="en-US" dirty="0">
                <a:solidFill>
                  <a:srgbClr val="008F00"/>
                </a:solidFill>
              </a:rPr>
              <a:t> </a:t>
            </a:r>
            <a:r>
              <a:rPr lang="en-US" dirty="0" smtClean="0">
                <a:solidFill>
                  <a:srgbClr val="008F00"/>
                </a:solidFill>
              </a:rPr>
              <a:t>acid(</a:t>
            </a:r>
            <a:r>
              <a:rPr lang="en-US" dirty="0" err="1" smtClean="0">
                <a:solidFill>
                  <a:srgbClr val="008F00"/>
                </a:solidFill>
              </a:rPr>
              <a:t>carbaglu</a:t>
            </a:r>
            <a:r>
              <a:rPr lang="en-US" dirty="0">
                <a:solidFill>
                  <a:srgbClr val="008F00"/>
                </a:solidFill>
              </a:rPr>
              <a:t>) that can directly activate CPSI to enhance the urea cycle</a:t>
            </a:r>
          </a:p>
        </p:txBody>
      </p:sp>
      <p:cxnSp>
        <p:nvCxnSpPr>
          <p:cNvPr id="12" name="Straight Arrow Connector 11"/>
          <p:cNvCxnSpPr>
            <a:stCxn id="10" idx="3"/>
          </p:cNvCxnSpPr>
          <p:nvPr/>
        </p:nvCxnSpPr>
        <p:spPr>
          <a:xfrm flipV="1">
            <a:off x="5735780" y="5266267"/>
            <a:ext cx="645355" cy="641363"/>
          </a:xfrm>
          <a:prstGeom prst="straightConnector1">
            <a:avLst/>
          </a:prstGeom>
          <a:ln>
            <a:solidFill>
              <a:srgbClr val="396C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65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85" y="-407"/>
            <a:ext cx="7838110"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Sodium phenyl butyrate (</a:t>
            </a:r>
            <a:r>
              <a:rPr lang="en-US" altLang="en-US" sz="4000" dirty="0" err="1">
                <a:solidFill>
                  <a:srgbClr val="4C8180"/>
                </a:solidFill>
                <a:latin typeface="+mj-lt"/>
                <a:ea typeface="Century Gothic" charset="0"/>
                <a:cs typeface="Century Gothic" charset="0"/>
              </a:rPr>
              <a:t>Buphenyl</a:t>
            </a:r>
            <a:r>
              <a:rPr lang="en-US" altLang="en-US" sz="4000" dirty="0">
                <a:solidFill>
                  <a:srgbClr val="4C8180"/>
                </a:solidFill>
                <a:latin typeface="+mj-lt"/>
                <a:ea typeface="Century Gothic" charset="0"/>
                <a:cs typeface="Century Gothic" charset="0"/>
              </a:rPr>
              <a:t>)</a:t>
            </a:r>
            <a:endParaRPr lang="en-US" sz="4000" dirty="0">
              <a:solidFill>
                <a:srgbClr val="4C8180"/>
              </a:solidFill>
              <a:latin typeface="+mj-lt"/>
              <a:ea typeface="Century Gothic" charset="0"/>
              <a:cs typeface="Century Gothic" charset="0"/>
            </a:endParaRPr>
          </a:p>
        </p:txBody>
      </p:sp>
      <p:pic>
        <p:nvPicPr>
          <p:cNvPr id="19" name="Picture 2"/>
          <p:cNvPicPr>
            <a:picLocks noChangeAspect="1" noChangeArrowheads="1"/>
          </p:cNvPicPr>
          <p:nvPr/>
        </p:nvPicPr>
        <p:blipFill>
          <a:blip r:embed="rId2" cstate="print"/>
          <a:srcRect l="4812" t="1452" r="6165" b="1245"/>
          <a:stretch>
            <a:fillRect/>
          </a:stretch>
        </p:blipFill>
        <p:spPr bwMode="auto">
          <a:xfrm>
            <a:off x="5367866" y="982133"/>
            <a:ext cx="3064934" cy="5550016"/>
          </a:xfrm>
          <a:prstGeom prst="rect">
            <a:avLst/>
          </a:prstGeom>
          <a:noFill/>
          <a:ln w="9525">
            <a:noFill/>
            <a:miter lim="800000"/>
            <a:headEnd/>
            <a:tailEnd/>
          </a:ln>
        </p:spPr>
      </p:pic>
      <p:sp>
        <p:nvSpPr>
          <p:cNvPr id="20" name="Rectangle 19"/>
          <p:cNvSpPr/>
          <p:nvPr/>
        </p:nvSpPr>
        <p:spPr>
          <a:xfrm>
            <a:off x="668866" y="1757508"/>
            <a:ext cx="4236737" cy="2031325"/>
          </a:xfrm>
          <a:prstGeom prst="rect">
            <a:avLst/>
          </a:prstGeom>
          <a:ln w="38100">
            <a:solidFill>
              <a:srgbClr val="33A6C6"/>
            </a:solidFill>
          </a:ln>
        </p:spPr>
        <p:txBody>
          <a:bodyPr wrap="none">
            <a:spAutoFit/>
          </a:bodyPr>
          <a:lstStyle/>
          <a:p>
            <a:pPr algn="ctr"/>
            <a:r>
              <a:rPr lang="en-US" b="1" dirty="0" smtClean="0">
                <a:latin typeface="+mj-lt"/>
              </a:rPr>
              <a:t>Sodium phenyl butyrate (</a:t>
            </a:r>
            <a:r>
              <a:rPr lang="en-US" b="1" dirty="0" err="1" smtClean="0">
                <a:latin typeface="+mj-lt"/>
              </a:rPr>
              <a:t>Buphenyl</a:t>
            </a:r>
            <a:r>
              <a:rPr lang="en-US" b="1" dirty="0" smtClean="0">
                <a:latin typeface="+mj-lt"/>
              </a:rPr>
              <a:t>):</a:t>
            </a:r>
          </a:p>
          <a:p>
            <a:pPr algn="ctr"/>
            <a:r>
              <a:rPr lang="en-US" b="1" dirty="0" smtClean="0">
                <a:latin typeface="+mj-lt"/>
              </a:rPr>
              <a:t>Pro-drug that is converted  to </a:t>
            </a:r>
          </a:p>
          <a:p>
            <a:pPr algn="ctr"/>
            <a:r>
              <a:rPr lang="en-US" b="1" dirty="0" err="1" smtClean="0">
                <a:latin typeface="+mj-lt"/>
              </a:rPr>
              <a:t>phenylacetate</a:t>
            </a:r>
            <a:r>
              <a:rPr lang="en-US" b="1" dirty="0" smtClean="0">
                <a:latin typeface="+mj-lt"/>
              </a:rPr>
              <a:t>.</a:t>
            </a:r>
          </a:p>
          <a:p>
            <a:pPr algn="ctr"/>
            <a:endParaRPr lang="en-US" b="1" dirty="0" smtClean="0">
              <a:latin typeface="+mj-lt"/>
            </a:endParaRPr>
          </a:p>
          <a:p>
            <a:pPr algn="ctr"/>
            <a:r>
              <a:rPr lang="en-US" b="1" dirty="0" err="1" smtClean="0">
                <a:latin typeface="+mj-lt"/>
              </a:rPr>
              <a:t>Phenylacetate</a:t>
            </a:r>
            <a:r>
              <a:rPr lang="en-US" b="1" dirty="0" smtClean="0">
                <a:latin typeface="+mj-lt"/>
              </a:rPr>
              <a:t> condenses with </a:t>
            </a:r>
          </a:p>
          <a:p>
            <a:pPr algn="ctr"/>
            <a:r>
              <a:rPr lang="en-US" b="1" dirty="0" smtClean="0">
                <a:latin typeface="+mj-lt"/>
              </a:rPr>
              <a:t>glutamine  forming </a:t>
            </a:r>
            <a:r>
              <a:rPr lang="en-US" b="1" dirty="0" err="1" smtClean="0">
                <a:latin typeface="+mj-lt"/>
              </a:rPr>
              <a:t>phenylacetylglutamine</a:t>
            </a:r>
            <a:endParaRPr lang="en-US" b="1" dirty="0" smtClean="0">
              <a:latin typeface="+mj-lt"/>
            </a:endParaRPr>
          </a:p>
          <a:p>
            <a:pPr algn="ctr"/>
            <a:r>
              <a:rPr lang="en-US" b="1" dirty="0" smtClean="0">
                <a:latin typeface="+mj-lt"/>
              </a:rPr>
              <a:t>that is excreted in urine</a:t>
            </a:r>
            <a:endParaRPr lang="en-US" dirty="0">
              <a:latin typeface="+mj-lt"/>
            </a:endParaRPr>
          </a:p>
        </p:txBody>
      </p:sp>
      <p:sp>
        <p:nvSpPr>
          <p:cNvPr id="21" name="TextBox 20">
            <a:extLst>
              <a:ext uri="{FF2B5EF4-FFF2-40B4-BE49-F238E27FC236}">
                <a16:creationId xmlns:a16="http://schemas.microsoft.com/office/drawing/2014/main" xmlns="" id="{CE4A9941-29D7-4542-A72E-A399AFE6381B}"/>
              </a:ext>
            </a:extLst>
          </p:cNvPr>
          <p:cNvSpPr txBox="1"/>
          <p:nvPr/>
        </p:nvSpPr>
        <p:spPr>
          <a:xfrm>
            <a:off x="668866" y="3994321"/>
            <a:ext cx="4236737"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No urea formation here</a:t>
            </a:r>
            <a:r>
              <a:rPr lang="en-US">
                <a:solidFill>
                  <a:srgbClr val="008F00"/>
                </a:solidFill>
              </a:rPr>
              <a:t>, </a:t>
            </a:r>
            <a:r>
              <a:rPr lang="en-US" smtClean="0">
                <a:solidFill>
                  <a:srgbClr val="008F00"/>
                </a:solidFill>
              </a:rPr>
              <a:t>there is </a:t>
            </a:r>
            <a:r>
              <a:rPr lang="en-US" dirty="0">
                <a:solidFill>
                  <a:srgbClr val="008F00"/>
                </a:solidFill>
              </a:rPr>
              <a:t>direct excretion </a:t>
            </a:r>
            <a:r>
              <a:rPr lang="en-US">
                <a:solidFill>
                  <a:srgbClr val="008F00"/>
                </a:solidFill>
              </a:rPr>
              <a:t>of </a:t>
            </a:r>
            <a:r>
              <a:rPr lang="en-US" smtClean="0">
                <a:solidFill>
                  <a:srgbClr val="008F00"/>
                </a:solidFill>
              </a:rPr>
              <a:t>ammonia into </a:t>
            </a:r>
            <a:r>
              <a:rPr lang="en-US" dirty="0">
                <a:solidFill>
                  <a:srgbClr val="008F00"/>
                </a:solidFill>
              </a:rPr>
              <a:t>urine in the form </a:t>
            </a:r>
            <a:r>
              <a:rPr lang="en-US" smtClean="0">
                <a:solidFill>
                  <a:srgbClr val="008F00"/>
                </a:solidFill>
              </a:rPr>
              <a:t>of phenyl-acetyl-glutamine</a:t>
            </a:r>
            <a:endParaRPr lang="en-US" dirty="0">
              <a:solidFill>
                <a:srgbClr val="008F00"/>
              </a:solidFill>
            </a:endParaRPr>
          </a:p>
        </p:txBody>
      </p:sp>
    </p:spTree>
    <p:extLst>
      <p:ext uri="{BB962C8B-B14F-4D97-AF65-F5344CB8AC3E}">
        <p14:creationId xmlns:p14="http://schemas.microsoft.com/office/powerpoint/2010/main" val="55897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4008" y="57912"/>
            <a:ext cx="77724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900" dirty="0" smtClean="0">
                <a:solidFill>
                  <a:srgbClr val="4C8180"/>
                </a:solidFill>
                <a:ea typeface="Century Gothic" charset="0"/>
                <a:cs typeface="Century Gothic" charset="0"/>
              </a:rPr>
              <a:t>Summary</a:t>
            </a:r>
            <a:endParaRPr lang="en-US" altLang="en-US" sz="3900" dirty="0">
              <a:solidFill>
                <a:srgbClr val="4C8180"/>
              </a:solidFill>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203200" y="809256"/>
            <a:ext cx="11463867" cy="4654592"/>
          </a:xfrm>
          <a:prstGeom prst="rect">
            <a:avLst/>
          </a:prstGeom>
        </p:spPr>
      </p:pic>
    </p:spTree>
    <p:extLst>
      <p:ext uri="{BB962C8B-B14F-4D97-AF65-F5344CB8AC3E}">
        <p14:creationId xmlns:p14="http://schemas.microsoft.com/office/powerpoint/2010/main" val="87825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4008" y="57912"/>
            <a:ext cx="77724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900" dirty="0" smtClean="0">
                <a:solidFill>
                  <a:srgbClr val="4C8180"/>
                </a:solidFill>
                <a:ea typeface="Century Gothic" charset="0"/>
                <a:cs typeface="Century Gothic" charset="0"/>
              </a:rPr>
              <a:t>Summary</a:t>
            </a:r>
            <a:endParaRPr lang="en-US" altLang="en-US" sz="3900" dirty="0">
              <a:solidFill>
                <a:srgbClr val="4C8180"/>
              </a:solidFill>
              <a:ea typeface="Century Gothic" charset="0"/>
              <a:cs typeface="Century Gothic" charset="0"/>
            </a:endParaRPr>
          </a:p>
        </p:txBody>
      </p:sp>
      <p:pic>
        <p:nvPicPr>
          <p:cNvPr id="3" name="Picture 2"/>
          <p:cNvPicPr>
            <a:picLocks noChangeAspect="1"/>
          </p:cNvPicPr>
          <p:nvPr/>
        </p:nvPicPr>
        <p:blipFill>
          <a:blip r:embed="rId2"/>
          <a:stretch>
            <a:fillRect/>
          </a:stretch>
        </p:blipFill>
        <p:spPr>
          <a:xfrm>
            <a:off x="321733" y="999902"/>
            <a:ext cx="11650133" cy="4633438"/>
          </a:xfrm>
          <a:prstGeom prst="rect">
            <a:avLst/>
          </a:prstGeom>
        </p:spPr>
      </p:pic>
    </p:spTree>
    <p:extLst>
      <p:ext uri="{BB962C8B-B14F-4D97-AF65-F5344CB8AC3E}">
        <p14:creationId xmlns:p14="http://schemas.microsoft.com/office/powerpoint/2010/main" val="1130560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94168" y="919761"/>
            <a:ext cx="5721724" cy="4355038"/>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NH3 is transported from muscles to liver </a:t>
            </a:r>
            <a:r>
              <a:rPr lang="en-US" sz="1700" spc="-5" dirty="0" smtClean="0">
                <a:solidFill>
                  <a:srgbClr val="00ADA8"/>
                </a:solidFill>
                <a:uFill>
                  <a:solidFill>
                    <a:srgbClr val="365F91"/>
                  </a:solidFill>
                </a:uFill>
                <a:latin typeface="Cambria"/>
                <a:cs typeface="Cambria"/>
              </a:rPr>
              <a:t>by ? </a:t>
            </a:r>
            <a:endParaRPr lang="en-US" sz="1700" spc="-5" dirty="0">
              <a:solidFill>
                <a:srgbClr val="00ADA8"/>
              </a:solidFill>
              <a:uFill>
                <a:solidFill>
                  <a:srgbClr val="365F91"/>
                </a:solidFill>
              </a:uFill>
              <a:latin typeface="Cambria"/>
              <a:cs typeface="Cambria"/>
            </a:endParaRPr>
          </a:p>
          <a:p>
            <a:pPr marL="342900" indent="-342900">
              <a:buFont typeface="+mj-lt"/>
              <a:buAutoNum type="alphaUcPeriod"/>
            </a:pPr>
            <a:r>
              <a:rPr lang="en-US" sz="1600" dirty="0" smtClean="0"/>
              <a:t>Glutamate </a:t>
            </a:r>
            <a:endParaRPr lang="en-US" sz="1600" dirty="0"/>
          </a:p>
          <a:p>
            <a:pPr marL="342900" indent="-342900">
              <a:buFont typeface="+mj-lt"/>
              <a:buAutoNum type="alphaUcPeriod"/>
            </a:pPr>
            <a:r>
              <a:rPr lang="en-US" sz="1600" dirty="0" smtClean="0"/>
              <a:t>Glutamine</a:t>
            </a:r>
          </a:p>
          <a:p>
            <a:pPr marL="342900" indent="-342900">
              <a:buFont typeface="+mj-lt"/>
              <a:buAutoNum type="alphaUcPeriod"/>
            </a:pPr>
            <a:r>
              <a:rPr lang="en-US" sz="1600" dirty="0" smtClean="0"/>
              <a:t>Alanine</a:t>
            </a:r>
          </a:p>
          <a:p>
            <a:pPr marL="342900" indent="-342900">
              <a:buFont typeface="+mj-lt"/>
              <a:buAutoNum type="alphaUcPeriod"/>
            </a:pPr>
            <a:r>
              <a:rPr lang="en-US" sz="1600" dirty="0" smtClean="0"/>
              <a:t>B &amp; C</a:t>
            </a:r>
          </a:p>
          <a:p>
            <a:pPr marL="342900" indent="-342900">
              <a:buFont typeface="+mj-lt"/>
              <a:buAutoNum type="alphaUcPeriod"/>
            </a:pPr>
            <a:endParaRPr lang="en-US" sz="1700" b="1" u="sng" spc="-5" dirty="0">
              <a:solidFill>
                <a:srgbClr val="365F91"/>
              </a:solidFill>
              <a:uFill>
                <a:solidFill>
                  <a:srgbClr val="365F91"/>
                </a:solidFill>
              </a:uFill>
              <a:latin typeface="Cambria"/>
              <a:cs typeface="Cambria"/>
            </a:endParaRPr>
          </a:p>
          <a:p>
            <a:r>
              <a:rPr lang="en-US" sz="1700" b="1" spc="-5" dirty="0" smtClean="0">
                <a:solidFill>
                  <a:srgbClr val="00ADA8"/>
                </a:solidFill>
                <a:uFill>
                  <a:solidFill>
                    <a:srgbClr val="365F91"/>
                  </a:solidFill>
                </a:uFill>
                <a:latin typeface="Cambria"/>
                <a:cs typeface="Cambria"/>
              </a:rPr>
              <a:t>Q2 </a:t>
            </a:r>
            <a:r>
              <a:rPr lang="en-US" sz="1700"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Glutamine is converted into glutamate </a:t>
            </a:r>
            <a:r>
              <a:rPr lang="en-US" sz="1700" spc="-5" dirty="0" smtClean="0">
                <a:solidFill>
                  <a:srgbClr val="00ADA8"/>
                </a:solidFill>
                <a:uFill>
                  <a:solidFill>
                    <a:srgbClr val="365F91"/>
                  </a:solidFill>
                </a:uFill>
                <a:latin typeface="Cambria"/>
                <a:cs typeface="Cambria"/>
              </a:rPr>
              <a:t>by ?</a:t>
            </a:r>
            <a:endParaRPr lang="en-US" sz="1700" spc="-5" dirty="0">
              <a:solidFill>
                <a:srgbClr val="00ADA8"/>
              </a:solidFill>
              <a:uFill>
                <a:solidFill>
                  <a:srgbClr val="365F91"/>
                </a:solidFill>
              </a:uFill>
              <a:latin typeface="Cambria"/>
              <a:cs typeface="Cambria"/>
            </a:endParaRPr>
          </a:p>
          <a:p>
            <a:pPr marL="342900" lvl="0" indent="-342900">
              <a:buFont typeface="+mj-lt"/>
              <a:buAutoNum type="alphaUcPeriod"/>
            </a:pPr>
            <a:r>
              <a:rPr lang="en-US" sz="1600" dirty="0"/>
              <a:t>Alanine aminotransferase ( ALT </a:t>
            </a:r>
            <a:r>
              <a:rPr lang="en-US" sz="1600" dirty="0" smtClean="0"/>
              <a:t>)</a:t>
            </a:r>
          </a:p>
          <a:p>
            <a:pPr marL="342900" lvl="0" indent="-342900">
              <a:buFont typeface="+mj-lt"/>
              <a:buAutoNum type="alphaUcPeriod"/>
            </a:pPr>
            <a:r>
              <a:rPr lang="en-US" sz="1600" dirty="0" smtClean="0"/>
              <a:t>Glutamate dehydrogenase</a:t>
            </a:r>
          </a:p>
          <a:p>
            <a:pPr marL="342900" lvl="0" indent="-342900">
              <a:buFont typeface="+mj-lt"/>
              <a:buAutoNum type="alphaUcPeriod"/>
            </a:pPr>
            <a:r>
              <a:rPr lang="en-US" sz="1600" dirty="0" smtClean="0"/>
              <a:t>Arginase</a:t>
            </a:r>
          </a:p>
          <a:p>
            <a:pPr marL="342900" lvl="0" indent="-342900">
              <a:buFont typeface="+mj-lt"/>
              <a:buAutoNum type="alphaUcPeriod"/>
            </a:pPr>
            <a:r>
              <a:rPr lang="en-US" sz="1600" dirty="0" smtClean="0"/>
              <a:t>Glutaminase</a:t>
            </a:r>
          </a:p>
          <a:p>
            <a:pPr marL="342900" lvl="0" indent="-342900">
              <a:buFont typeface="+mj-lt"/>
              <a:buAutoNum type="alphaUcPeriod"/>
            </a:pPr>
            <a:endParaRPr lang="en-US" sz="1700" dirty="0"/>
          </a:p>
          <a:p>
            <a:r>
              <a:rPr lang="en-US" sz="1700" b="1" spc="-5" dirty="0">
                <a:solidFill>
                  <a:srgbClr val="00ADA8"/>
                </a:solidFill>
                <a:uFill>
                  <a:solidFill>
                    <a:srgbClr val="365F91"/>
                  </a:solidFill>
                </a:uFill>
                <a:latin typeface="Cambria"/>
                <a:cs typeface="Cambria"/>
              </a:rPr>
              <a:t>Q3 :</a:t>
            </a:r>
            <a:r>
              <a:rPr lang="en-US" sz="1700" dirty="0">
                <a:solidFill>
                  <a:srgbClr val="00ADA8"/>
                </a:solidFill>
              </a:rPr>
              <a:t> </a:t>
            </a:r>
            <a:r>
              <a:rPr lang="en-US" sz="1700" spc="-5" dirty="0">
                <a:solidFill>
                  <a:srgbClr val="00ADA8"/>
                </a:solidFill>
                <a:uFill>
                  <a:solidFill>
                    <a:srgbClr val="365F91"/>
                  </a:solidFill>
                </a:uFill>
                <a:latin typeface="Cambria"/>
                <a:cs typeface="Cambria"/>
              </a:rPr>
              <a:t>One of this enzymes are not included in urea cycle </a:t>
            </a:r>
            <a:r>
              <a:rPr lang="en-US" sz="1700" dirty="0" smtClean="0">
                <a:solidFill>
                  <a:srgbClr val="00ADA8"/>
                </a:solidFill>
              </a:rPr>
              <a:t>?</a:t>
            </a:r>
          </a:p>
          <a:p>
            <a:pPr marL="342900" indent="-342900">
              <a:buFont typeface="+mj-lt"/>
              <a:buAutoNum type="alphaUcPeriod"/>
            </a:pPr>
            <a:r>
              <a:rPr lang="en-US" sz="1600" dirty="0"/>
              <a:t>Ornithine transcarbamoylase (OCT)</a:t>
            </a:r>
            <a:r>
              <a:rPr lang="en-US" sz="1600" dirty="0" smtClean="0"/>
              <a:t> </a:t>
            </a:r>
          </a:p>
          <a:p>
            <a:pPr marL="342900" indent="-342900">
              <a:buFont typeface="+mj-lt"/>
              <a:buAutoNum type="alphaUcPeriod"/>
            </a:pPr>
            <a:r>
              <a:rPr lang="en-US" sz="1600" dirty="0" smtClean="0"/>
              <a:t>Glutaminase</a:t>
            </a:r>
          </a:p>
          <a:p>
            <a:pPr marL="342900" indent="-342900">
              <a:buFont typeface="+mj-lt"/>
              <a:buAutoNum type="alphaUcPeriod"/>
            </a:pPr>
            <a:r>
              <a:rPr lang="en-US" sz="1600" dirty="0"/>
              <a:t>Argininosuccinate </a:t>
            </a:r>
            <a:r>
              <a:rPr lang="en-US" sz="1600" dirty="0" smtClean="0"/>
              <a:t>synthase</a:t>
            </a:r>
          </a:p>
          <a:p>
            <a:pPr marL="342900" indent="-342900">
              <a:buFont typeface="+mj-lt"/>
              <a:buAutoNum type="alphaUcPeriod"/>
            </a:pPr>
            <a:r>
              <a:rPr lang="en-US" sz="1600" dirty="0"/>
              <a:t>Carbamoyl phosphate synthetase </a:t>
            </a:r>
            <a:r>
              <a:rPr lang="en-US" sz="1600" dirty="0" smtClean="0"/>
              <a:t>I</a:t>
            </a:r>
            <a:endParaRPr lang="en-US" sz="1600" dirty="0"/>
          </a:p>
        </p:txBody>
      </p:sp>
      <p:sp>
        <p:nvSpPr>
          <p:cNvPr id="5" name="Rectangle 4"/>
          <p:cNvSpPr/>
          <p:nvPr/>
        </p:nvSpPr>
        <p:spPr>
          <a:xfrm>
            <a:off x="5915891" y="919761"/>
            <a:ext cx="6096000" cy="4616648"/>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The most common enzyme deficient and cause congenital hyperammonemia </a:t>
            </a:r>
            <a:r>
              <a:rPr lang="en-US" sz="1700" spc="-5" dirty="0" smtClean="0">
                <a:solidFill>
                  <a:srgbClr val="00ADA8"/>
                </a:solidFill>
                <a:uFill>
                  <a:solidFill>
                    <a:srgbClr val="365F91"/>
                  </a:solidFill>
                </a:uFill>
                <a:latin typeface="Cambria"/>
                <a:cs typeface="Cambria"/>
              </a:rPr>
              <a:t>is </a:t>
            </a:r>
            <a:r>
              <a:rPr lang="en-US" dirty="0" smtClean="0">
                <a:solidFill>
                  <a:srgbClr val="00ADA8"/>
                </a:solidFill>
              </a:rPr>
              <a:t>?</a:t>
            </a:r>
            <a:endParaRPr lang="en-US" dirty="0">
              <a:solidFill>
                <a:srgbClr val="00ADA8"/>
              </a:solidFill>
            </a:endParaRPr>
          </a:p>
          <a:p>
            <a:pPr marL="342900" indent="-342900">
              <a:buFont typeface="+mj-lt"/>
              <a:buAutoNum type="alphaUcPeriod"/>
            </a:pPr>
            <a:r>
              <a:rPr lang="en-US" sz="1600" dirty="0"/>
              <a:t>Argininosuccinate </a:t>
            </a:r>
            <a:r>
              <a:rPr lang="en-US" sz="1600" dirty="0" err="1" smtClean="0"/>
              <a:t>lyase</a:t>
            </a:r>
            <a:endParaRPr lang="en-US" sz="1600" dirty="0" smtClean="0"/>
          </a:p>
          <a:p>
            <a:pPr marL="342900" indent="-342900">
              <a:buFont typeface="+mj-lt"/>
              <a:buAutoNum type="alphaUcPeriod"/>
            </a:pPr>
            <a:r>
              <a:rPr lang="en-US" sz="1600" dirty="0"/>
              <a:t>Carbamoyl phosphate synthetase </a:t>
            </a:r>
            <a:r>
              <a:rPr lang="en-US" sz="1600" dirty="0" smtClean="0"/>
              <a:t>I</a:t>
            </a:r>
          </a:p>
          <a:p>
            <a:pPr marL="342900" indent="-342900">
              <a:buFont typeface="+mj-lt"/>
              <a:buAutoNum type="alphaUcPeriod"/>
            </a:pPr>
            <a:r>
              <a:rPr lang="en-US" sz="1600" dirty="0"/>
              <a:t>Ornithine </a:t>
            </a:r>
            <a:r>
              <a:rPr lang="en-US" sz="1600" dirty="0" smtClean="0"/>
              <a:t>transcarbamoylase</a:t>
            </a:r>
          </a:p>
          <a:p>
            <a:pPr marL="342900" indent="-342900">
              <a:buFont typeface="+mj-lt"/>
              <a:buAutoNum type="alphaUcPeriod"/>
            </a:pPr>
            <a:r>
              <a:rPr lang="en-US" sz="1600" dirty="0" smtClean="0"/>
              <a:t>Glutaminase</a:t>
            </a:r>
          </a:p>
          <a:p>
            <a:pPr marL="342900" lvl="0" indent="-342900">
              <a:buFont typeface="+mj-lt"/>
              <a:buAutoNum type="alphaUcPeriod"/>
            </a:pPr>
            <a:endParaRPr lang="en-US" sz="1600" dirty="0"/>
          </a:p>
          <a:p>
            <a:r>
              <a:rPr lang="en-US" sz="1600" b="1" spc="-5" dirty="0" smtClean="0">
                <a:solidFill>
                  <a:srgbClr val="00ADA8"/>
                </a:solidFill>
                <a:uFill>
                  <a:solidFill>
                    <a:srgbClr val="365F91"/>
                  </a:solidFill>
                </a:uFill>
                <a:latin typeface="Cambria"/>
                <a:cs typeface="Cambria"/>
              </a:rPr>
              <a:t>Q5 </a:t>
            </a:r>
            <a:r>
              <a:rPr lang="en-US" sz="1600" b="1" spc="-5" dirty="0">
                <a:solidFill>
                  <a:srgbClr val="00ADA8"/>
                </a:solidFill>
                <a:uFill>
                  <a:solidFill>
                    <a:srgbClr val="365F91"/>
                  </a:solidFill>
                </a:uFill>
                <a:latin typeface="Cambria"/>
                <a:cs typeface="Cambria"/>
              </a:rPr>
              <a:t>: </a:t>
            </a:r>
            <a:r>
              <a:rPr lang="en-US" sz="1700" spc="-5" dirty="0" err="1" smtClean="0">
                <a:solidFill>
                  <a:srgbClr val="00ADA8"/>
                </a:solidFill>
                <a:uFill>
                  <a:solidFill>
                    <a:srgbClr val="365F91"/>
                  </a:solidFill>
                </a:uFill>
                <a:latin typeface="Cambria"/>
                <a:cs typeface="Cambria"/>
              </a:rPr>
              <a:t>Carbaglue</a:t>
            </a:r>
            <a:r>
              <a:rPr lang="en-US" sz="1700" spc="-5" dirty="0" smtClean="0">
                <a:solidFill>
                  <a:srgbClr val="00ADA8"/>
                </a:solidFill>
                <a:uFill>
                  <a:solidFill>
                    <a:srgbClr val="365F91"/>
                  </a:solidFill>
                </a:uFill>
                <a:latin typeface="Cambria"/>
                <a:cs typeface="Cambria"/>
              </a:rPr>
              <a:t> is a treatment of which of the following </a:t>
            </a:r>
            <a:r>
              <a:rPr lang="en-US" sz="1600" dirty="0" smtClean="0">
                <a:solidFill>
                  <a:srgbClr val="00ADA8"/>
                </a:solidFill>
              </a:rPr>
              <a:t>?</a:t>
            </a:r>
            <a:endParaRPr lang="en-US" sz="1600" dirty="0">
              <a:solidFill>
                <a:srgbClr val="00ADA8"/>
              </a:solidFill>
            </a:endParaRPr>
          </a:p>
          <a:p>
            <a:pPr marL="342900" indent="-342900">
              <a:buFont typeface="+mj-lt"/>
              <a:buAutoNum type="alphaUcPeriod"/>
            </a:pPr>
            <a:r>
              <a:rPr lang="en-US" sz="1600" dirty="0"/>
              <a:t>Hyperammonemia secondary to renal failure</a:t>
            </a:r>
            <a:r>
              <a:rPr lang="en-US" sz="1600" dirty="0" smtClean="0"/>
              <a:t>.</a:t>
            </a:r>
          </a:p>
          <a:p>
            <a:pPr marL="342900" indent="-342900">
              <a:buFont typeface="+mj-lt"/>
              <a:buAutoNum type="alphaUcPeriod"/>
            </a:pPr>
            <a:r>
              <a:rPr lang="en-US" sz="1600" dirty="0"/>
              <a:t>Hyperammonemia secondary to CPS1 deficiency</a:t>
            </a:r>
            <a:r>
              <a:rPr lang="en-US" sz="1600" dirty="0" smtClean="0"/>
              <a:t>.</a:t>
            </a:r>
          </a:p>
          <a:p>
            <a:pPr marL="342900" indent="-342900">
              <a:buFont typeface="+mj-lt"/>
              <a:buAutoNum type="alphaUcPeriod"/>
            </a:pPr>
            <a:r>
              <a:rPr lang="en-US" sz="1600" dirty="0"/>
              <a:t>Hyperammonemia secondary to OCT </a:t>
            </a:r>
            <a:r>
              <a:rPr lang="en-US" sz="1600" dirty="0" smtClean="0"/>
              <a:t>deficiency</a:t>
            </a:r>
          </a:p>
          <a:p>
            <a:pPr marL="342900" indent="-342900">
              <a:buFont typeface="+mj-lt"/>
              <a:buAutoNum type="alphaUcPeriod"/>
            </a:pPr>
            <a:r>
              <a:rPr lang="en-US" sz="1600" dirty="0"/>
              <a:t>Hyperammonemia secondary to NAGS deficiency</a:t>
            </a:r>
            <a:r>
              <a:rPr lang="en-US" sz="1600" dirty="0" smtClean="0"/>
              <a:t>.</a:t>
            </a:r>
          </a:p>
          <a:p>
            <a:pPr marL="342900" indent="-342900">
              <a:buFont typeface="+mj-lt"/>
              <a:buAutoNum type="alphaUcPeriod"/>
            </a:pPr>
            <a:endParaRPr lang="en-US" sz="1600" dirty="0"/>
          </a:p>
          <a:p>
            <a:r>
              <a:rPr lang="en-US" sz="1600" b="1" spc="-5" dirty="0" smtClean="0">
                <a:solidFill>
                  <a:srgbClr val="00ADA8"/>
                </a:solidFill>
                <a:uFill>
                  <a:solidFill>
                    <a:srgbClr val="365F91"/>
                  </a:solidFill>
                </a:uFill>
                <a:latin typeface="Cambria"/>
                <a:cs typeface="Cambria"/>
              </a:rPr>
              <a:t>Q6 </a:t>
            </a:r>
            <a:r>
              <a:rPr lang="en-US" sz="1600"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Amino Group of Amino Acids are funneled to Glutamine </a:t>
            </a:r>
            <a:r>
              <a:rPr lang="en-US" sz="1700" spc="-5" dirty="0" smtClean="0">
                <a:solidFill>
                  <a:srgbClr val="00ADA8"/>
                </a:solidFill>
                <a:uFill>
                  <a:solidFill>
                    <a:srgbClr val="365F91"/>
                  </a:solidFill>
                </a:uFill>
                <a:latin typeface="Cambria"/>
                <a:cs typeface="Cambria"/>
              </a:rPr>
              <a:t>by </a:t>
            </a:r>
            <a:r>
              <a:rPr lang="en-US" sz="1600" dirty="0" smtClean="0">
                <a:solidFill>
                  <a:srgbClr val="00ADA8"/>
                </a:solidFill>
              </a:rPr>
              <a:t>?</a:t>
            </a:r>
            <a:endParaRPr lang="en-US" sz="1600" dirty="0">
              <a:solidFill>
                <a:srgbClr val="00ADA8"/>
              </a:solidFill>
            </a:endParaRPr>
          </a:p>
          <a:p>
            <a:pPr marL="342900" indent="-342900">
              <a:buFont typeface="+mj-lt"/>
              <a:buAutoNum type="alphaUcPeriod"/>
            </a:pPr>
            <a:r>
              <a:rPr lang="en-US" sz="1600" dirty="0" smtClean="0"/>
              <a:t>Transamination </a:t>
            </a:r>
            <a:endParaRPr lang="en-US" sz="1600" dirty="0"/>
          </a:p>
          <a:p>
            <a:pPr marL="342900" indent="-342900">
              <a:buFont typeface="+mj-lt"/>
              <a:buAutoNum type="alphaUcPeriod"/>
            </a:pPr>
            <a:r>
              <a:rPr lang="en-US" sz="1600" dirty="0" smtClean="0"/>
              <a:t>Oxidative </a:t>
            </a:r>
            <a:r>
              <a:rPr lang="en-US" sz="1600" dirty="0"/>
              <a:t>Deamination </a:t>
            </a:r>
          </a:p>
          <a:p>
            <a:pPr marL="342900" indent="-342900">
              <a:buFont typeface="+mj-lt"/>
              <a:buAutoNum type="alphaUcPeriod"/>
            </a:pPr>
            <a:r>
              <a:rPr lang="en-US" sz="1600" dirty="0" smtClean="0"/>
              <a:t>Decarboxylation </a:t>
            </a:r>
          </a:p>
          <a:p>
            <a:pPr marL="342900" indent="-342900">
              <a:buFont typeface="+mj-lt"/>
              <a:buAutoNum type="alphaUcPeriod"/>
            </a:pPr>
            <a:r>
              <a:rPr lang="en-US" sz="1600" dirty="0" smtClean="0"/>
              <a:t>Hydrolysis</a:t>
            </a:r>
            <a:endParaRPr lang="en-US" sz="1600" dirty="0"/>
          </a:p>
        </p:txBody>
      </p:sp>
    </p:spTree>
    <p:extLst>
      <p:ext uri="{BB962C8B-B14F-4D97-AF65-F5344CB8AC3E}">
        <p14:creationId xmlns:p14="http://schemas.microsoft.com/office/powerpoint/2010/main" val="399401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4785926"/>
          </a:xfrm>
          <a:prstGeom prst="rect">
            <a:avLst/>
          </a:prstGeom>
        </p:spPr>
        <p:txBody>
          <a:bodyPr wrap="square">
            <a:spAutoFit/>
          </a:bodyPr>
          <a:lstStyle/>
          <a:p>
            <a:r>
              <a:rPr lang="en-US" b="1" spc="-5" dirty="0" smtClean="0">
                <a:solidFill>
                  <a:srgbClr val="00ADA8"/>
                </a:solidFill>
                <a:uFill>
                  <a:solidFill>
                    <a:srgbClr val="365F91"/>
                  </a:solidFill>
                </a:uFill>
                <a:latin typeface="Cambria"/>
                <a:cs typeface="Cambria"/>
              </a:rPr>
              <a:t>Q7 </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Mention the conditions which can cause </a:t>
            </a:r>
            <a:r>
              <a:rPr lang="en-US" sz="1700" spc="-5" dirty="0" smtClean="0">
                <a:solidFill>
                  <a:srgbClr val="00ADA8"/>
                </a:solidFill>
                <a:uFill>
                  <a:solidFill>
                    <a:srgbClr val="365F91"/>
                  </a:solidFill>
                </a:uFill>
                <a:latin typeface="Cambria"/>
                <a:cs typeface="Cambria"/>
              </a:rPr>
              <a:t>Hyperammonemia ?</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Inherited: Ornithine transcarbamoylase deficiency and others Autosomal dominant Acquired: Liver disease like Viral Hepatitis, Hepatotoxic ex Alcohol, Cirrhosis Renal Failure </a:t>
            </a:r>
            <a:endParaRPr lang="en-US" spc="-10" dirty="0" smtClean="0">
              <a:solidFill>
                <a:schemeClr val="bg1">
                  <a:lumMod val="75000"/>
                </a:schemeClr>
              </a:solidFill>
              <a:cs typeface="Calibri"/>
            </a:endParaRP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smtClean="0">
                <a:solidFill>
                  <a:srgbClr val="00ADA8"/>
                </a:solidFill>
                <a:uFill>
                  <a:solidFill>
                    <a:srgbClr val="365F91"/>
                  </a:solidFill>
                </a:uFill>
                <a:latin typeface="Cambria"/>
                <a:cs typeface="Cambria"/>
              </a:rPr>
              <a:t>Q8 </a:t>
            </a:r>
            <a:r>
              <a:rPr lang="en-US" b="1" spc="-5" dirty="0">
                <a:solidFill>
                  <a:srgbClr val="00ADA8"/>
                </a:solidFill>
                <a:uFill>
                  <a:solidFill>
                    <a:srgbClr val="365F91"/>
                  </a:solidFill>
                </a:uFill>
                <a:latin typeface="Cambria"/>
                <a:cs typeface="Cambria"/>
              </a:rPr>
              <a:t>: </a:t>
            </a:r>
            <a:r>
              <a:rPr lang="en-US" sz="1700" spc="-5" dirty="0" smtClean="0">
                <a:solidFill>
                  <a:srgbClr val="00ADA8"/>
                </a:solidFill>
                <a:uFill>
                  <a:solidFill>
                    <a:srgbClr val="365F91"/>
                  </a:solidFill>
                </a:uFill>
                <a:latin typeface="Cambria"/>
                <a:cs typeface="Cambria"/>
              </a:rPr>
              <a:t>What</a:t>
            </a:r>
            <a:r>
              <a:rPr lang="en-US" sz="1700" spc="-5" dirty="0">
                <a:solidFill>
                  <a:srgbClr val="00ADA8"/>
                </a:solidFill>
                <a:uFill>
                  <a:solidFill>
                    <a:srgbClr val="365F91"/>
                  </a:solidFill>
                </a:uFill>
                <a:latin typeface="Cambria"/>
                <a:cs typeface="Cambria"/>
              </a:rPr>
              <a:t> </a:t>
            </a:r>
            <a:r>
              <a:rPr lang="en-US" sz="1700" spc="-5" dirty="0" smtClean="0">
                <a:solidFill>
                  <a:srgbClr val="00ADA8"/>
                </a:solidFill>
                <a:uFill>
                  <a:solidFill>
                    <a:srgbClr val="365F91"/>
                  </a:solidFill>
                </a:uFill>
                <a:latin typeface="Cambria"/>
                <a:cs typeface="Cambria"/>
              </a:rPr>
              <a:t>is </a:t>
            </a:r>
            <a:r>
              <a:rPr lang="en-US" sz="1700" spc="-5" dirty="0">
                <a:solidFill>
                  <a:srgbClr val="00ADA8"/>
                </a:solidFill>
                <a:uFill>
                  <a:solidFill>
                    <a:srgbClr val="365F91"/>
                  </a:solidFill>
                </a:uFill>
                <a:latin typeface="Cambria"/>
                <a:cs typeface="Cambria"/>
              </a:rPr>
              <a:t>the normal blood level of Ammonia</a:t>
            </a:r>
            <a:r>
              <a:rPr lang="en-US" dirty="0" smtClean="0">
                <a:solidFill>
                  <a:srgbClr val="00ADA8"/>
                </a:solidFill>
              </a:rPr>
              <a:t>?</a:t>
            </a:r>
          </a:p>
          <a:p>
            <a:endParaRPr lang="en-US" dirty="0">
              <a:solidFill>
                <a:srgbClr val="00ADA8"/>
              </a:solidFill>
            </a:endParaRPr>
          </a:p>
          <a:p>
            <a:pPr algn="ctr">
              <a:spcBef>
                <a:spcPts val="25"/>
              </a:spcBef>
              <a:tabLst>
                <a:tab pos="241300" algn="l"/>
                <a:tab pos="241935" algn="l"/>
              </a:tabLst>
            </a:pPr>
            <a:r>
              <a:rPr lang="mr-IN" spc="-10" dirty="0">
                <a:solidFill>
                  <a:schemeClr val="bg1">
                    <a:lumMod val="75000"/>
                  </a:schemeClr>
                </a:solidFill>
                <a:cs typeface="Calibri"/>
              </a:rPr>
              <a:t>5 – 50 </a:t>
            </a:r>
            <a:r>
              <a:rPr lang="mr-IN" spc="-10" dirty="0" err="1">
                <a:solidFill>
                  <a:schemeClr val="bg1">
                    <a:lumMod val="75000"/>
                  </a:schemeClr>
                </a:solidFill>
                <a:cs typeface="Calibri"/>
              </a:rPr>
              <a:t>μmol</a:t>
            </a:r>
            <a:r>
              <a:rPr lang="mr-IN" spc="-10" dirty="0">
                <a:solidFill>
                  <a:schemeClr val="bg1">
                    <a:lumMod val="75000"/>
                  </a:schemeClr>
                </a:solidFill>
                <a:cs typeface="Calibri"/>
              </a:rPr>
              <a:t>/L </a:t>
            </a:r>
            <a:endParaRPr lang="en-US" spc="-10" dirty="0" smtClean="0">
              <a:solidFill>
                <a:schemeClr val="bg1">
                  <a:lumMod val="75000"/>
                </a:schemeClr>
              </a:solidFill>
              <a:cs typeface="Calibri"/>
            </a:endParaRPr>
          </a:p>
          <a:p>
            <a:pPr algn="ctr">
              <a:spcBef>
                <a:spcPts val="25"/>
              </a:spcBef>
              <a:tabLst>
                <a:tab pos="241300" algn="l"/>
                <a:tab pos="241935" algn="l"/>
              </a:tabLst>
            </a:pPr>
            <a:endParaRPr lang="en-US" dirty="0" smtClean="0">
              <a:solidFill>
                <a:srgbClr val="00ADA8"/>
              </a:solidFill>
            </a:endParaRPr>
          </a:p>
          <a:p>
            <a:r>
              <a:rPr lang="en-US" b="1" spc="-5" dirty="0">
                <a:solidFill>
                  <a:srgbClr val="00ADA8"/>
                </a:solidFill>
                <a:uFill>
                  <a:solidFill>
                    <a:srgbClr val="365F91"/>
                  </a:solidFill>
                </a:uFill>
                <a:latin typeface="Cambria"/>
                <a:cs typeface="Cambria"/>
              </a:rPr>
              <a:t>Q9 : </a:t>
            </a:r>
            <a:r>
              <a:rPr lang="en-US" spc="-5" dirty="0">
                <a:solidFill>
                  <a:srgbClr val="00ADA8"/>
                </a:solidFill>
                <a:uFill>
                  <a:solidFill>
                    <a:srgbClr val="365F91"/>
                  </a:solidFill>
                </a:uFill>
                <a:latin typeface="Cambria"/>
                <a:cs typeface="Cambria"/>
              </a:rPr>
              <a:t>Interpret signs and symptoms of hyperammonemia </a:t>
            </a:r>
            <a:r>
              <a:rPr lang="en-US" dirty="0">
                <a:solidFill>
                  <a:srgbClr val="00ADA8"/>
                </a:solidFill>
              </a:rPr>
              <a:t>?</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Ammonia is a toxic product and it can cross the Blood brain barrier, causing: </a:t>
            </a:r>
          </a:p>
          <a:p>
            <a:pPr marL="285750" indent="-285750" algn="ctr">
              <a:spcBef>
                <a:spcPts val="25"/>
              </a:spcBef>
              <a:buFont typeface="Wingdings" charset="2"/>
              <a:buChar char="ü"/>
              <a:tabLst>
                <a:tab pos="241300" algn="l"/>
                <a:tab pos="241935" algn="l"/>
              </a:tabLst>
            </a:pPr>
            <a:r>
              <a:rPr lang="en-US" spc="-10" dirty="0">
                <a:solidFill>
                  <a:schemeClr val="bg1">
                    <a:lumMod val="75000"/>
                  </a:schemeClr>
                </a:solidFill>
                <a:cs typeface="Calibri"/>
              </a:rPr>
              <a:t>Lethargy and somnolence, Tremors, Vomiting and cerebral edema, Convulsions, Coma and death</a:t>
            </a:r>
          </a:p>
        </p:txBody>
      </p:sp>
      <p:sp>
        <p:nvSpPr>
          <p:cNvPr id="6" name="Rectangle 5"/>
          <p:cNvSpPr/>
          <p:nvPr/>
        </p:nvSpPr>
        <p:spPr>
          <a:xfrm>
            <a:off x="6587067" y="827632"/>
            <a:ext cx="5046133" cy="1200329"/>
          </a:xfrm>
          <a:prstGeom prst="rect">
            <a:avLst/>
          </a:prstGeom>
        </p:spPr>
        <p:txBody>
          <a:bodyPr wrap="square">
            <a:spAutoFit/>
          </a:bodyPr>
          <a:lstStyle/>
          <a:p>
            <a:r>
              <a:rPr lang="en-US" b="1" spc="-5" dirty="0" smtClean="0">
                <a:solidFill>
                  <a:srgbClr val="00ADA8"/>
                </a:solidFill>
                <a:uFill>
                  <a:solidFill>
                    <a:srgbClr val="365F91"/>
                  </a:solidFill>
                </a:uFill>
                <a:latin typeface="Cambria"/>
                <a:cs typeface="Cambria"/>
              </a:rPr>
              <a:t>Q10 </a:t>
            </a:r>
            <a:r>
              <a:rPr lang="en-US" b="1" spc="-5" dirty="0">
                <a:solidFill>
                  <a:srgbClr val="00ADA8"/>
                </a:solidFill>
                <a:uFill>
                  <a:solidFill>
                    <a:srgbClr val="365F91"/>
                  </a:solidFill>
                </a:uFill>
                <a:latin typeface="Cambria"/>
                <a:cs typeface="Cambria"/>
              </a:rPr>
              <a:t>: </a:t>
            </a:r>
            <a:r>
              <a:rPr lang="en-US" spc="-5" dirty="0" smtClean="0">
                <a:solidFill>
                  <a:srgbClr val="00ADA8"/>
                </a:solidFill>
                <a:uFill>
                  <a:solidFill>
                    <a:srgbClr val="365F91"/>
                  </a:solidFill>
                </a:uFill>
                <a:latin typeface="Cambria"/>
                <a:cs typeface="Cambria"/>
              </a:rPr>
              <a:t>What is the enzyme required for the oxidative deamination of glutamate </a:t>
            </a:r>
            <a:r>
              <a:rPr lang="en-US" dirty="0" smtClean="0">
                <a:solidFill>
                  <a:srgbClr val="00ADA8"/>
                </a:solidFill>
              </a:rPr>
              <a:t>?</a:t>
            </a:r>
            <a:endParaRPr lang="en-US" dirty="0">
              <a:solidFill>
                <a:srgbClr val="00ADA8"/>
              </a:solidFill>
            </a:endParaRP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Glutamate dehydrogenase</a:t>
            </a: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a:t>
            </a:r>
            <a:r>
              <a:rPr lang="en-US" sz="1600" dirty="0" smtClean="0"/>
              <a:t>C    </a:t>
            </a:r>
            <a:r>
              <a:rPr lang="en-US" sz="1600" dirty="0"/>
              <a:t>2) D</a:t>
            </a:r>
            <a:r>
              <a:rPr lang="en-US" sz="1600" dirty="0" smtClean="0"/>
              <a:t>    </a:t>
            </a:r>
            <a:r>
              <a:rPr lang="en-US" sz="1600" dirty="0"/>
              <a:t>3) </a:t>
            </a:r>
            <a:r>
              <a:rPr lang="en-US" sz="1600" dirty="0" smtClean="0"/>
              <a:t>B    </a:t>
            </a:r>
            <a:r>
              <a:rPr lang="en-US" sz="1600" dirty="0"/>
              <a:t>4) </a:t>
            </a:r>
            <a:r>
              <a:rPr lang="en-US" sz="1600" dirty="0" smtClean="0"/>
              <a:t>C    </a:t>
            </a:r>
            <a:r>
              <a:rPr lang="en-US" sz="1600" dirty="0"/>
              <a:t>5) D</a:t>
            </a:r>
            <a:r>
              <a:rPr lang="en-US" sz="1600" dirty="0" smtClean="0"/>
              <a:t>    </a:t>
            </a:r>
            <a:r>
              <a:rPr lang="en-US" sz="1600" dirty="0"/>
              <a:t>6) A</a:t>
            </a:r>
            <a:r>
              <a:rPr lang="en-US" sz="1600" dirty="0" smtClean="0"/>
              <a:t>    </a:t>
            </a:r>
            <a:endParaRPr lang="en-US" sz="1600" dirty="0"/>
          </a:p>
        </p:txBody>
      </p:sp>
    </p:spTree>
    <p:extLst>
      <p:ext uri="{BB962C8B-B14F-4D97-AF65-F5344CB8AC3E}">
        <p14:creationId xmlns:p14="http://schemas.microsoft.com/office/powerpoint/2010/main" val="1854126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1200329"/>
          </a:xfrm>
          <a:prstGeom prst="rect">
            <a:avLst/>
          </a:prstGeom>
          <a:noFill/>
        </p:spPr>
        <p:txBody>
          <a:bodyPr wrap="square" rtlCol="0">
            <a:spAutoFit/>
          </a:bodyPr>
          <a:lstStyle/>
          <a:p>
            <a:pPr>
              <a:lnSpc>
                <a:spcPct val="200000"/>
              </a:lnSpc>
            </a:pPr>
            <a:r>
              <a:rPr lang="en-US" b="1" dirty="0" smtClean="0">
                <a:solidFill>
                  <a:srgbClr val="4C8180"/>
                </a:solidFill>
              </a:rPr>
              <a:t>Rana </a:t>
            </a:r>
            <a:r>
              <a:rPr lang="en-US" b="1" dirty="0" err="1" smtClean="0">
                <a:solidFill>
                  <a:srgbClr val="4C8180"/>
                </a:solidFill>
              </a:rPr>
              <a:t>almanea</a:t>
            </a:r>
            <a:endParaRPr lang="en-US" b="1" dirty="0" smtClean="0">
              <a:solidFill>
                <a:srgbClr val="4C8180"/>
              </a:solidFill>
            </a:endParaRPr>
          </a:p>
          <a:p>
            <a:pPr>
              <a:lnSpc>
                <a:spcPct val="200000"/>
              </a:lnSpc>
            </a:pPr>
            <a:r>
              <a:rPr lang="en-US" b="1" dirty="0">
                <a:solidFill>
                  <a:srgbClr val="4C8180"/>
                </a:solidFill>
              </a:rPr>
              <a:t>Rehab </a:t>
            </a:r>
            <a:r>
              <a:rPr lang="en-US" b="1" dirty="0" err="1">
                <a:solidFill>
                  <a:srgbClr val="4C8180"/>
                </a:solidFill>
              </a:rPr>
              <a:t>Alanazi</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Overview </a:t>
            </a:r>
            <a:endParaRPr lang="en-US" sz="3200" dirty="0">
              <a:solidFill>
                <a:srgbClr val="4C8180"/>
              </a:solidFill>
              <a:latin typeface="+mj-lt"/>
              <a:ea typeface="Century Gothic" charset="0"/>
              <a:cs typeface="Century Gothic"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523" r="3150"/>
          <a:stretch/>
        </p:blipFill>
        <p:spPr>
          <a:xfrm>
            <a:off x="154264" y="999066"/>
            <a:ext cx="11932907" cy="4893734"/>
          </a:xfrm>
          <a:prstGeom prst="rect">
            <a:avLst/>
          </a:prstGeom>
        </p:spPr>
      </p:pic>
    </p:spTree>
    <p:extLst>
      <p:ext uri="{BB962C8B-B14F-4D97-AF65-F5344CB8AC3E}">
        <p14:creationId xmlns:p14="http://schemas.microsoft.com/office/powerpoint/2010/main" val="175401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864" y="1015490"/>
            <a:ext cx="6096000" cy="2677656"/>
          </a:xfrm>
          <a:prstGeom prst="rect">
            <a:avLst/>
          </a:prstGeom>
          <a:ln w="38100">
            <a:solidFill>
              <a:srgbClr val="00ADA8"/>
            </a:solidFill>
          </a:ln>
        </p:spPr>
        <p:txBody>
          <a:bodyPr>
            <a:spAutoFit/>
          </a:bodyPr>
          <a:lstStyle/>
          <a:p>
            <a:pPr marL="285750" indent="-285750">
              <a:spcBef>
                <a:spcPts val="900"/>
              </a:spcBef>
              <a:spcAft>
                <a:spcPts val="900"/>
              </a:spcAft>
              <a:buClr>
                <a:schemeClr val="tx1"/>
              </a:buClr>
              <a:buFont typeface="Arial" panose="020B0604020202020204" pitchFamily="34" charset="0"/>
              <a:buChar char="•"/>
              <a:defRPr/>
            </a:pPr>
            <a:r>
              <a:rPr lang="en-US" dirty="0">
                <a:ea typeface="ＭＳ Ｐゴシック" charset="-128"/>
              </a:rPr>
              <a:t>Unlike glucose and fatty acids, amino acids are not stored by the body.</a:t>
            </a:r>
          </a:p>
          <a:p>
            <a:pPr marL="285750" indent="-285750">
              <a:spcBef>
                <a:spcPts val="900"/>
              </a:spcBef>
              <a:spcAft>
                <a:spcPts val="900"/>
              </a:spcAft>
              <a:buClr>
                <a:schemeClr val="tx1"/>
              </a:buClr>
              <a:buFont typeface="Arial" panose="020B0604020202020204" pitchFamily="34" charset="0"/>
              <a:buChar char="•"/>
              <a:defRPr/>
            </a:pPr>
            <a:r>
              <a:rPr lang="en-US" dirty="0">
                <a:ea typeface="ＭＳ Ｐゴシック" charset="-128"/>
              </a:rPr>
              <a:t> Amino acids in excess of biosynthetic needs are degraded.</a:t>
            </a:r>
          </a:p>
          <a:p>
            <a:pPr marL="285750" indent="-285750">
              <a:spcBef>
                <a:spcPts val="900"/>
              </a:spcBef>
              <a:spcAft>
                <a:spcPts val="900"/>
              </a:spcAft>
              <a:buClr>
                <a:schemeClr val="tx1"/>
              </a:buClr>
              <a:buFont typeface="Arial" panose="020B0604020202020204" pitchFamily="34" charset="0"/>
              <a:buChar char="•"/>
              <a:defRPr/>
            </a:pPr>
            <a:r>
              <a:rPr lang="en-US" dirty="0">
                <a:ea typeface="ＭＳ Ｐゴシック" charset="-128"/>
              </a:rPr>
              <a:t> Degradation of amino acids involves:</a:t>
            </a:r>
          </a:p>
          <a:p>
            <a:pPr marL="285750" indent="-285750">
              <a:spcBef>
                <a:spcPts val="900"/>
              </a:spcBef>
              <a:spcAft>
                <a:spcPts val="900"/>
              </a:spcAft>
              <a:buClr>
                <a:schemeClr val="tx1"/>
              </a:buClr>
              <a:buFont typeface="Arial" panose="020B0604020202020204" pitchFamily="34" charset="0"/>
              <a:buChar char="•"/>
              <a:defRPr/>
            </a:pPr>
            <a:r>
              <a:rPr lang="en-US" dirty="0" smtClean="0">
                <a:ea typeface="ＭＳ Ｐゴシック" charset="-128"/>
              </a:rPr>
              <a:t>Removal </a:t>
            </a:r>
            <a:r>
              <a:rPr lang="en-US" dirty="0">
                <a:ea typeface="ＭＳ Ｐゴシック" charset="-128"/>
              </a:rPr>
              <a:t>of </a:t>
            </a:r>
            <a:r>
              <a:rPr lang="el-GR" dirty="0">
                <a:ea typeface="ＭＳ Ｐゴシック" charset="-128"/>
              </a:rPr>
              <a:t>α</a:t>
            </a:r>
            <a:r>
              <a:rPr lang="en-US" dirty="0">
                <a:ea typeface="ＭＳ Ｐゴシック" charset="-128"/>
              </a:rPr>
              <a:t>-amino group                  Ammonia (</a:t>
            </a:r>
            <a:r>
              <a:rPr lang="en-US" dirty="0" smtClean="0">
                <a:ea typeface="ＭＳ Ｐゴシック" charset="-128"/>
              </a:rPr>
              <a:t>NH3)</a:t>
            </a:r>
          </a:p>
          <a:p>
            <a:pPr marL="285750" indent="-285750">
              <a:spcBef>
                <a:spcPts val="900"/>
              </a:spcBef>
              <a:spcAft>
                <a:spcPts val="900"/>
              </a:spcAft>
              <a:buClr>
                <a:schemeClr val="tx1"/>
              </a:buClr>
              <a:buFont typeface="Arial" panose="020B0604020202020204" pitchFamily="34" charset="0"/>
              <a:buChar char="•"/>
              <a:defRPr/>
            </a:pPr>
            <a:r>
              <a:rPr lang="en-US" dirty="0" smtClean="0">
                <a:ea typeface="ＭＳ Ｐゴシック" charset="-128"/>
              </a:rPr>
              <a:t>Remaining carbon skeleton                 Energy metabolism</a:t>
            </a:r>
            <a:endParaRPr lang="en-US" dirty="0">
              <a:ea typeface="ＭＳ Ｐゴシック" charset="-128"/>
            </a:endParaRPr>
          </a:p>
        </p:txBody>
      </p:sp>
      <p:cxnSp>
        <p:nvCxnSpPr>
          <p:cNvPr id="3" name="Straight Arrow Connector 2"/>
          <p:cNvCxnSpPr/>
          <p:nvPr/>
        </p:nvCxnSpPr>
        <p:spPr>
          <a:xfrm>
            <a:off x="3261192" y="2970435"/>
            <a:ext cx="621792" cy="0"/>
          </a:xfrm>
          <a:prstGeom prst="straightConnector1">
            <a:avLst/>
          </a:prstGeom>
          <a:ln w="38100">
            <a:solidFill>
              <a:srgbClr val="00ADA8"/>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267288" y="3506883"/>
            <a:ext cx="621792" cy="0"/>
          </a:xfrm>
          <a:prstGeom prst="straightConnector1">
            <a:avLst/>
          </a:prstGeom>
          <a:ln w="38100">
            <a:solidFill>
              <a:srgbClr val="00ADA8"/>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Background</a:t>
            </a:r>
            <a:endParaRPr lang="en-US" sz="3200" dirty="0">
              <a:solidFill>
                <a:srgbClr val="4C8180"/>
              </a:solidFill>
              <a:latin typeface="+mj-lt"/>
              <a:ea typeface="Century Gothic" charset="0"/>
              <a:cs typeface="Century Gothic" charset="0"/>
            </a:endParaRPr>
          </a:p>
        </p:txBody>
      </p:sp>
      <p:sp>
        <p:nvSpPr>
          <p:cNvPr id="6" name="Rectangle 5"/>
          <p:cNvSpPr/>
          <p:nvPr/>
        </p:nvSpPr>
        <p:spPr>
          <a:xfrm>
            <a:off x="205064" y="3866746"/>
            <a:ext cx="10005736" cy="2308324"/>
          </a:xfrm>
          <a:prstGeom prst="rect">
            <a:avLst/>
          </a:prstGeom>
          <a:ln w="38100">
            <a:solidFill>
              <a:srgbClr val="33A6C6"/>
            </a:solidFill>
          </a:ln>
        </p:spPr>
        <p:txBody>
          <a:bodyPr wrap="square">
            <a:spAutoFit/>
          </a:bodyPr>
          <a:lstStyle/>
          <a:p>
            <a:r>
              <a:rPr lang="en-US" dirty="0">
                <a:solidFill>
                  <a:schemeClr val="bg1">
                    <a:lumMod val="65000"/>
                  </a:schemeClr>
                </a:solidFill>
              </a:rPr>
              <a:t>Urea cycle is basically the formation of urea from the Ammonia of the Amino acids </a:t>
            </a:r>
            <a:r>
              <a:rPr lang="en-US" dirty="0" smtClean="0">
                <a:solidFill>
                  <a:schemeClr val="bg1">
                    <a:lumMod val="65000"/>
                  </a:schemeClr>
                </a:solidFill>
              </a:rPr>
              <a:t>(occurs </a:t>
            </a:r>
            <a:r>
              <a:rPr lang="en-US" dirty="0">
                <a:solidFill>
                  <a:schemeClr val="bg1">
                    <a:lumMod val="65000"/>
                  </a:schemeClr>
                </a:solidFill>
              </a:rPr>
              <a:t>in the </a:t>
            </a:r>
            <a:r>
              <a:rPr lang="en-US" dirty="0" smtClean="0">
                <a:solidFill>
                  <a:schemeClr val="bg1">
                    <a:lumMod val="65000"/>
                  </a:schemeClr>
                </a:solidFill>
              </a:rPr>
              <a:t>liver</a:t>
            </a:r>
            <a:r>
              <a:rPr lang="en-US" dirty="0">
                <a:solidFill>
                  <a:schemeClr val="bg1">
                    <a:lumMod val="65000"/>
                  </a:schemeClr>
                </a:solidFill>
              </a:rPr>
              <a:t>)</a:t>
            </a:r>
          </a:p>
          <a:p>
            <a:endParaRPr lang="en-US" dirty="0">
              <a:solidFill>
                <a:schemeClr val="bg1">
                  <a:lumMod val="65000"/>
                </a:schemeClr>
              </a:solidFill>
            </a:endParaRPr>
          </a:p>
          <a:p>
            <a:r>
              <a:rPr lang="en-US" dirty="0">
                <a:solidFill>
                  <a:schemeClr val="bg1">
                    <a:lumMod val="65000"/>
                  </a:schemeClr>
                </a:solidFill>
              </a:rPr>
              <a:t>So our main goal is to get the Ammonia (which is toxic) from amino acids of diﬀerent tissues to </a:t>
            </a:r>
            <a:r>
              <a:rPr lang="en-US" dirty="0" smtClean="0">
                <a:solidFill>
                  <a:schemeClr val="bg1">
                    <a:lumMod val="65000"/>
                  </a:schemeClr>
                </a:solidFill>
              </a:rPr>
              <a:t>reach </a:t>
            </a:r>
            <a:r>
              <a:rPr lang="en-US" dirty="0">
                <a:solidFill>
                  <a:schemeClr val="bg1">
                    <a:lumMod val="65000"/>
                  </a:schemeClr>
                </a:solidFill>
              </a:rPr>
              <a:t>the liver where it will be converted to urea (which is not toxic)</a:t>
            </a:r>
          </a:p>
          <a:p>
            <a:endParaRPr lang="en-US" dirty="0">
              <a:solidFill>
                <a:schemeClr val="bg1">
                  <a:lumMod val="65000"/>
                </a:schemeClr>
              </a:solidFill>
            </a:endParaRPr>
          </a:p>
          <a:p>
            <a:r>
              <a:rPr lang="en-US" dirty="0">
                <a:solidFill>
                  <a:schemeClr val="bg1">
                    <a:lumMod val="65000"/>
                  </a:schemeClr>
                </a:solidFill>
              </a:rPr>
              <a:t>First the amino acid undergoes transamination reaction and oxidative deamination to form this  ammonia</a:t>
            </a:r>
          </a:p>
          <a:p>
            <a:r>
              <a:rPr lang="en-US" dirty="0">
                <a:solidFill>
                  <a:schemeClr val="bg1">
                    <a:lumMod val="65000"/>
                  </a:schemeClr>
                </a:solidFill>
              </a:rPr>
              <a:t>Second, this toxic ammonia is transported to the liver in the form of glutamine and Alanine  </a:t>
            </a:r>
            <a:endParaRPr lang="en-US" dirty="0" smtClean="0">
              <a:solidFill>
                <a:schemeClr val="bg1">
                  <a:lumMod val="65000"/>
                </a:schemeClr>
              </a:solidFill>
            </a:endParaRPr>
          </a:p>
          <a:p>
            <a:r>
              <a:rPr lang="en-US" dirty="0" smtClean="0">
                <a:solidFill>
                  <a:schemeClr val="bg1">
                    <a:lumMod val="65000"/>
                  </a:schemeClr>
                </a:solidFill>
              </a:rPr>
              <a:t>Third</a:t>
            </a:r>
            <a:r>
              <a:rPr lang="en-US" dirty="0">
                <a:solidFill>
                  <a:schemeClr val="bg1">
                    <a:lumMod val="65000"/>
                  </a:schemeClr>
                </a:solidFill>
              </a:rPr>
              <a:t>, upon reaching the liver ,urea cycle can begin and we can convert ammonia to </a:t>
            </a:r>
            <a:r>
              <a:rPr lang="en-US" dirty="0" smtClean="0">
                <a:solidFill>
                  <a:schemeClr val="bg1">
                    <a:lumMod val="65000"/>
                  </a:schemeClr>
                </a:solidFill>
              </a:rPr>
              <a:t>urea .</a:t>
            </a:r>
            <a:endParaRPr lang="en-US" dirty="0">
              <a:solidFill>
                <a:schemeClr val="bg1">
                  <a:lumMod val="65000"/>
                </a:schemeClr>
              </a:solidFill>
            </a:endParaRPr>
          </a:p>
        </p:txBody>
      </p:sp>
      <p:sp>
        <p:nvSpPr>
          <p:cNvPr id="8" name="TextBox 7">
            <a:extLst>
              <a:ext uri="{FF2B5EF4-FFF2-40B4-BE49-F238E27FC236}">
                <a16:creationId xmlns:a16="http://schemas.microsoft.com/office/drawing/2014/main" xmlns="" id="{CE4A9941-29D7-4542-A72E-A399AFE6381B}"/>
              </a:ext>
            </a:extLst>
          </p:cNvPr>
          <p:cNvSpPr txBox="1"/>
          <p:nvPr/>
        </p:nvSpPr>
        <p:spPr>
          <a:xfrm>
            <a:off x="6605863" y="2215818"/>
            <a:ext cx="4231470"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a:solidFill>
                  <a:srgbClr val="008F00"/>
                </a:solidFill>
              </a:rPr>
              <a:t>U</a:t>
            </a:r>
            <a:r>
              <a:rPr lang="en-US" smtClean="0">
                <a:solidFill>
                  <a:srgbClr val="008F00"/>
                </a:solidFill>
              </a:rPr>
              <a:t>rea </a:t>
            </a:r>
            <a:r>
              <a:rPr lang="en-US" dirty="0" smtClean="0">
                <a:solidFill>
                  <a:srgbClr val="008F00"/>
                </a:solidFill>
              </a:rPr>
              <a:t>cycle happens only in the hepatocytes because we have unique enzyme such as Arginase that is present only in liver, that</a:t>
            </a:r>
            <a:r>
              <a:rPr lang="mr-IN" dirty="0" smtClean="0">
                <a:solidFill>
                  <a:srgbClr val="008F00"/>
                </a:solidFill>
              </a:rPr>
              <a:t>’</a:t>
            </a:r>
            <a:r>
              <a:rPr lang="en-US" dirty="0" smtClean="0">
                <a:solidFill>
                  <a:srgbClr val="008F00"/>
                </a:solidFill>
              </a:rPr>
              <a:t>s why pts with liver cirrhosis have high levels of ammonia</a:t>
            </a:r>
            <a:endParaRPr lang="en-US" dirty="0">
              <a:solidFill>
                <a:srgbClr val="008F00"/>
              </a:solidFill>
            </a:endParaRPr>
          </a:p>
        </p:txBody>
      </p:sp>
    </p:spTree>
    <p:extLst>
      <p:ext uri="{BB962C8B-B14F-4D97-AF65-F5344CB8AC3E}">
        <p14:creationId xmlns:p14="http://schemas.microsoft.com/office/powerpoint/2010/main" val="60027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5064" y="0"/>
            <a:ext cx="6146800"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α-amino group</a:t>
            </a:r>
            <a:endParaRPr lang="en-US" sz="3200" dirty="0">
              <a:solidFill>
                <a:srgbClr val="4C8180"/>
              </a:solidFill>
              <a:latin typeface="+mj-lt"/>
              <a:ea typeface="Century Gothic" charset="0"/>
              <a:cs typeface="Century Gothic" charset="0"/>
            </a:endParaRPr>
          </a:p>
        </p:txBody>
      </p:sp>
      <p:sp>
        <p:nvSpPr>
          <p:cNvPr id="15" name="Rectangle 3"/>
          <p:cNvSpPr txBox="1">
            <a:spLocks noChangeArrowheads="1"/>
          </p:cNvSpPr>
          <p:nvPr/>
        </p:nvSpPr>
        <p:spPr>
          <a:xfrm>
            <a:off x="1645920" y="785535"/>
            <a:ext cx="8723376"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00ADA8"/>
                </a:solidFill>
              </a:rPr>
              <a:t>Removal of α-amino group, formation of ammonia and its transport to liver</a:t>
            </a:r>
            <a:endParaRPr lang="en-US" altLang="en-US" sz="3600" b="1" dirty="0" smtClean="0">
              <a:solidFill>
                <a:srgbClr val="00ADA8"/>
              </a:solidFill>
            </a:endParaRPr>
          </a:p>
        </p:txBody>
      </p:sp>
      <p:grpSp>
        <p:nvGrpSpPr>
          <p:cNvPr id="8" name="Group 7"/>
          <p:cNvGrpSpPr/>
          <p:nvPr/>
        </p:nvGrpSpPr>
        <p:grpSpPr>
          <a:xfrm>
            <a:off x="1920240" y="3108440"/>
            <a:ext cx="3785616" cy="2140216"/>
            <a:chOff x="2478068" y="1894500"/>
            <a:chExt cx="2085773" cy="2944958"/>
          </a:xfrm>
        </p:grpSpPr>
        <p:sp>
          <p:nvSpPr>
            <p:cNvPr id="10" name="Rounded Rectangle 9"/>
            <p:cNvSpPr/>
            <p:nvPr/>
          </p:nvSpPr>
          <p:spPr>
            <a:xfrm>
              <a:off x="2478068" y="1894500"/>
              <a:ext cx="2085773" cy="2944958"/>
            </a:xfrm>
            <a:prstGeom prst="roundRect">
              <a:avLst>
                <a:gd name="adj" fmla="val 10000"/>
              </a:avLst>
            </a:prstGeom>
            <a:ln>
              <a:solidFill>
                <a:srgbClr val="33CCFF"/>
              </a:solidFill>
            </a:ln>
          </p:spPr>
          <p:style>
            <a:lnRef idx="1">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9"/>
            <p:cNvSpPr/>
            <p:nvPr/>
          </p:nvSpPr>
          <p:spPr>
            <a:xfrm>
              <a:off x="2539158" y="2520152"/>
              <a:ext cx="1963593" cy="2191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342900" lvl="1" indent="-342900" defTabSz="800100">
                <a:lnSpc>
                  <a:spcPct val="90000"/>
                </a:lnSpc>
                <a:spcBef>
                  <a:spcPct val="0"/>
                </a:spcBef>
                <a:spcAft>
                  <a:spcPct val="15000"/>
                </a:spcAft>
                <a:buFont typeface="+mj-lt"/>
                <a:buAutoNum type="arabicPeriod"/>
              </a:pPr>
              <a:r>
                <a:rPr lang="en-US" altLang="en-US" dirty="0">
                  <a:ea typeface="ＭＳ Ｐゴシック" charset="-128"/>
                </a:rPr>
                <a:t>Transamination  to </a:t>
              </a:r>
              <a:r>
                <a:rPr lang="en-US" altLang="en-US" dirty="0" smtClean="0">
                  <a:ea typeface="ＭＳ Ｐゴシック" charset="-128"/>
                </a:rPr>
                <a:t>glutamate</a:t>
              </a:r>
            </a:p>
            <a:p>
              <a:pPr marL="342900" lvl="1" indent="-342900" defTabSz="800100">
                <a:lnSpc>
                  <a:spcPct val="90000"/>
                </a:lnSpc>
                <a:spcBef>
                  <a:spcPct val="0"/>
                </a:spcBef>
                <a:spcAft>
                  <a:spcPct val="15000"/>
                </a:spcAft>
                <a:buFont typeface="+mj-lt"/>
                <a:buAutoNum type="arabicPeriod"/>
              </a:pPr>
              <a:endParaRPr lang="en-US" altLang="en-US" dirty="0">
                <a:ea typeface="ＭＳ Ｐゴシック" charset="-128"/>
              </a:endParaRPr>
            </a:p>
            <a:p>
              <a:pPr marL="342900" lvl="1" indent="-342900" defTabSz="800100">
                <a:lnSpc>
                  <a:spcPct val="90000"/>
                </a:lnSpc>
                <a:spcBef>
                  <a:spcPct val="0"/>
                </a:spcBef>
                <a:spcAft>
                  <a:spcPct val="15000"/>
                </a:spcAft>
                <a:buFont typeface="+mj-lt"/>
                <a:buAutoNum type="arabicPeriod"/>
              </a:pPr>
              <a:r>
                <a:rPr lang="en-US" altLang="en-US" dirty="0">
                  <a:ea typeface="ＭＳ Ｐゴシック" charset="-128"/>
                </a:rPr>
                <a:t>Oxidative deamination of glutamate</a:t>
              </a:r>
            </a:p>
          </p:txBody>
        </p:sp>
      </p:grpSp>
      <p:grpSp>
        <p:nvGrpSpPr>
          <p:cNvPr id="16" name="Group 15"/>
          <p:cNvGrpSpPr/>
          <p:nvPr/>
        </p:nvGrpSpPr>
        <p:grpSpPr>
          <a:xfrm>
            <a:off x="2498370" y="2271890"/>
            <a:ext cx="2786862" cy="1382935"/>
            <a:chOff x="2928182" y="1703603"/>
            <a:chExt cx="1854020" cy="737282"/>
          </a:xfrm>
          <a:solidFill>
            <a:srgbClr val="33CCFF"/>
          </a:solidFill>
        </p:grpSpPr>
        <p:sp>
          <p:nvSpPr>
            <p:cNvPr id="18" name="Rounded Rectangle 17"/>
            <p:cNvSpPr/>
            <p:nvPr/>
          </p:nvSpPr>
          <p:spPr>
            <a:xfrm>
              <a:off x="2928182" y="1703603"/>
              <a:ext cx="1854020" cy="737282"/>
            </a:xfrm>
            <a:prstGeom prst="roundRect">
              <a:avLst>
                <a:gd name="adj" fmla="val 10000"/>
              </a:avLst>
            </a:prstGeom>
            <a:grpFill/>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19" name="Rounded Rectangle 11"/>
            <p:cNvSpPr/>
            <p:nvPr/>
          </p:nvSpPr>
          <p:spPr>
            <a:xfrm>
              <a:off x="2949776" y="1725197"/>
              <a:ext cx="1810832" cy="694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en-US" altLang="en-US" sz="2200" b="1" dirty="0" smtClean="0"/>
                <a:t>A : </a:t>
              </a:r>
              <a:r>
                <a:rPr lang="en-US" altLang="en-US" sz="2200" b="1" dirty="0"/>
                <a:t>Removal of α-amino group of amino </a:t>
              </a:r>
              <a:r>
                <a:rPr lang="en-US" altLang="en-US" sz="2200" b="1" dirty="0" smtClean="0"/>
                <a:t>acids </a:t>
              </a:r>
              <a:r>
                <a:rPr lang="en-US" altLang="en-US" sz="2200" b="1" dirty="0"/>
                <a:t>and formation of ammonia</a:t>
              </a:r>
              <a:endParaRPr lang="en-US" sz="2200" kern="1200" dirty="0"/>
            </a:p>
          </p:txBody>
        </p:sp>
      </p:grpSp>
      <p:grpSp>
        <p:nvGrpSpPr>
          <p:cNvPr id="20" name="Group 19"/>
          <p:cNvGrpSpPr/>
          <p:nvPr/>
        </p:nvGrpSpPr>
        <p:grpSpPr>
          <a:xfrm>
            <a:off x="6457739" y="3104881"/>
            <a:ext cx="3785616" cy="2140216"/>
            <a:chOff x="2478068" y="1894500"/>
            <a:chExt cx="2085773" cy="2944958"/>
          </a:xfrm>
        </p:grpSpPr>
        <p:sp>
          <p:nvSpPr>
            <p:cNvPr id="21" name="Rounded Rectangle 20"/>
            <p:cNvSpPr/>
            <p:nvPr/>
          </p:nvSpPr>
          <p:spPr>
            <a:xfrm>
              <a:off x="2478068" y="1894500"/>
              <a:ext cx="2085773" cy="2944958"/>
            </a:xfrm>
            <a:prstGeom prst="roundRect">
              <a:avLst>
                <a:gd name="adj" fmla="val 10000"/>
              </a:avLst>
            </a:prstGeom>
            <a:ln>
              <a:solidFill>
                <a:srgbClr val="6CAE3F"/>
              </a:solidFill>
            </a:ln>
          </p:spPr>
          <p:style>
            <a:lnRef idx="1">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9"/>
            <p:cNvSpPr/>
            <p:nvPr/>
          </p:nvSpPr>
          <p:spPr>
            <a:xfrm>
              <a:off x="2539158" y="2520152"/>
              <a:ext cx="1963593" cy="2191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342900" lvl="1" indent="-342900" defTabSz="800100">
                <a:lnSpc>
                  <a:spcPct val="90000"/>
                </a:lnSpc>
                <a:spcBef>
                  <a:spcPct val="0"/>
                </a:spcBef>
                <a:spcAft>
                  <a:spcPct val="15000"/>
                </a:spcAft>
                <a:buFont typeface="+mj-lt"/>
                <a:buAutoNum type="arabicPeriod"/>
              </a:pPr>
              <a:r>
                <a:rPr lang="en-US" altLang="en-US" dirty="0">
                  <a:ea typeface="ＭＳ Ｐゴシック" charset="-128"/>
                </a:rPr>
                <a:t>in the form of gluta</a:t>
              </a:r>
              <a:r>
                <a:rPr lang="en-US" altLang="en-US" u="sng" dirty="0">
                  <a:ea typeface="ＭＳ Ｐゴシック" charset="-128"/>
                </a:rPr>
                <a:t>mine</a:t>
              </a:r>
              <a:r>
                <a:rPr lang="en-US" altLang="en-US" dirty="0">
                  <a:ea typeface="ＭＳ Ｐゴシック" charset="-128"/>
                </a:rPr>
                <a:t> (most </a:t>
              </a:r>
              <a:r>
                <a:rPr lang="en-US" altLang="en-US" dirty="0" smtClean="0">
                  <a:ea typeface="ＭＳ Ｐゴシック" charset="-128"/>
                </a:rPr>
                <a:t>tissue)</a:t>
              </a:r>
            </a:p>
            <a:p>
              <a:pPr marL="342900" lvl="1" indent="-342900" defTabSz="800100">
                <a:lnSpc>
                  <a:spcPct val="90000"/>
                </a:lnSpc>
                <a:spcBef>
                  <a:spcPct val="0"/>
                </a:spcBef>
                <a:spcAft>
                  <a:spcPct val="15000"/>
                </a:spcAft>
                <a:buFont typeface="+mj-lt"/>
                <a:buAutoNum type="arabicPeriod"/>
              </a:pPr>
              <a:endParaRPr lang="en-US" altLang="en-US" dirty="0" smtClean="0">
                <a:ea typeface="ＭＳ Ｐゴシック" charset="-128"/>
              </a:endParaRPr>
            </a:p>
            <a:p>
              <a:pPr marL="342900" lvl="1" indent="-342900" defTabSz="800100">
                <a:lnSpc>
                  <a:spcPct val="90000"/>
                </a:lnSpc>
                <a:spcBef>
                  <a:spcPct val="0"/>
                </a:spcBef>
                <a:spcAft>
                  <a:spcPct val="15000"/>
                </a:spcAft>
                <a:buFont typeface="+mj-lt"/>
                <a:buAutoNum type="arabicPeriod"/>
              </a:pPr>
              <a:r>
                <a:rPr lang="en-US" altLang="en-US" dirty="0" smtClean="0">
                  <a:ea typeface="ＭＳ Ｐゴシック" charset="-128"/>
                </a:rPr>
                <a:t>in the form of alanine (muscle)</a:t>
              </a:r>
              <a:endParaRPr lang="en-US" altLang="en-US" dirty="0">
                <a:ea typeface="ＭＳ Ｐゴシック" charset="-128"/>
              </a:endParaRPr>
            </a:p>
          </p:txBody>
        </p:sp>
      </p:grpSp>
      <p:grpSp>
        <p:nvGrpSpPr>
          <p:cNvPr id="23" name="Group 22"/>
          <p:cNvGrpSpPr/>
          <p:nvPr/>
        </p:nvGrpSpPr>
        <p:grpSpPr>
          <a:xfrm>
            <a:off x="7035869" y="2268331"/>
            <a:ext cx="2786862" cy="1382935"/>
            <a:chOff x="2928182" y="1703603"/>
            <a:chExt cx="1854020" cy="737282"/>
          </a:xfrm>
          <a:solidFill>
            <a:srgbClr val="6CAE3F"/>
          </a:solidFill>
        </p:grpSpPr>
        <p:sp>
          <p:nvSpPr>
            <p:cNvPr id="24" name="Rounded Rectangle 23"/>
            <p:cNvSpPr/>
            <p:nvPr/>
          </p:nvSpPr>
          <p:spPr>
            <a:xfrm>
              <a:off x="2928182" y="1703603"/>
              <a:ext cx="1854020" cy="737282"/>
            </a:xfrm>
            <a:prstGeom prst="roundRect">
              <a:avLst>
                <a:gd name="adj" fmla="val 10000"/>
              </a:avLst>
            </a:prstGeom>
            <a:grpFill/>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25" name="Rounded Rectangle 11"/>
            <p:cNvSpPr/>
            <p:nvPr/>
          </p:nvSpPr>
          <p:spPr>
            <a:xfrm>
              <a:off x="2949776" y="1725197"/>
              <a:ext cx="1810832" cy="694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en-US" altLang="en-US" sz="2200" b="1" dirty="0" smtClean="0"/>
                <a:t>B : </a:t>
              </a:r>
              <a:r>
                <a:rPr lang="en-US" altLang="en-US" sz="2200" b="1" dirty="0"/>
                <a:t>Blood transport of ammonia into liver</a:t>
              </a:r>
              <a:endParaRPr lang="en-US" sz="2200" kern="1200" dirty="0"/>
            </a:p>
          </p:txBody>
        </p:sp>
      </p:grpSp>
      <p:sp>
        <p:nvSpPr>
          <p:cNvPr id="26" name="TextBox 25">
            <a:extLst>
              <a:ext uri="{FF2B5EF4-FFF2-40B4-BE49-F238E27FC236}">
                <a16:creationId xmlns:a16="http://schemas.microsoft.com/office/drawing/2014/main" xmlns="" id="{CE4A9941-29D7-4542-A72E-A399AFE6381B}"/>
              </a:ext>
            </a:extLst>
          </p:cNvPr>
          <p:cNvSpPr txBox="1"/>
          <p:nvPr/>
        </p:nvSpPr>
        <p:spPr>
          <a:xfrm>
            <a:off x="3230541" y="5385327"/>
            <a:ext cx="5554134"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Removal of amino group make it </a:t>
            </a:r>
            <a:r>
              <a:rPr lang="en-US" dirty="0">
                <a:solidFill>
                  <a:srgbClr val="008F00"/>
                </a:solidFill>
              </a:rPr>
              <a:t>active because </a:t>
            </a:r>
            <a:r>
              <a:rPr lang="en-US" dirty="0" smtClean="0">
                <a:solidFill>
                  <a:srgbClr val="008F00"/>
                </a:solidFill>
              </a:rPr>
              <a:t>its presence on </a:t>
            </a:r>
            <a:r>
              <a:rPr lang="en-US" dirty="0">
                <a:solidFill>
                  <a:srgbClr val="008F00"/>
                </a:solidFill>
              </a:rPr>
              <a:t>the carbon skeleton (within the </a:t>
            </a:r>
            <a:r>
              <a:rPr lang="en-US" dirty="0" smtClean="0">
                <a:solidFill>
                  <a:srgbClr val="008F00"/>
                </a:solidFill>
              </a:rPr>
              <a:t>amino </a:t>
            </a:r>
            <a:r>
              <a:rPr lang="en-US" dirty="0">
                <a:solidFill>
                  <a:srgbClr val="008F00"/>
                </a:solidFill>
              </a:rPr>
              <a:t>acid) </a:t>
            </a:r>
            <a:r>
              <a:rPr lang="en-US" dirty="0" smtClean="0">
                <a:solidFill>
                  <a:srgbClr val="008F00"/>
                </a:solidFill>
              </a:rPr>
              <a:t>stabilize it </a:t>
            </a:r>
            <a:r>
              <a:rPr lang="en-US" dirty="0">
                <a:solidFill>
                  <a:srgbClr val="008F00"/>
                </a:solidFill>
              </a:rPr>
              <a:t>and </a:t>
            </a:r>
            <a:r>
              <a:rPr lang="en-US" smtClean="0">
                <a:solidFill>
                  <a:srgbClr val="008F00"/>
                </a:solidFill>
              </a:rPr>
              <a:t>make it not </a:t>
            </a:r>
            <a:r>
              <a:rPr lang="en-US" dirty="0">
                <a:solidFill>
                  <a:srgbClr val="008F00"/>
                </a:solidFill>
              </a:rPr>
              <a:t>active</a:t>
            </a:r>
            <a:r>
              <a:rPr lang="en-US" dirty="0" smtClean="0">
                <a:solidFill>
                  <a:srgbClr val="008F00"/>
                </a:solidFill>
              </a:rPr>
              <a:t>.</a:t>
            </a:r>
            <a:endParaRPr lang="en-US" dirty="0">
              <a:solidFill>
                <a:srgbClr val="008F00"/>
              </a:solidFill>
            </a:endParaRPr>
          </a:p>
        </p:txBody>
      </p:sp>
    </p:spTree>
    <p:extLst>
      <p:ext uri="{BB962C8B-B14F-4D97-AF65-F5344CB8AC3E}">
        <p14:creationId xmlns:p14="http://schemas.microsoft.com/office/powerpoint/2010/main" val="98073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0322569" cy="707886"/>
          </a:xfrm>
          <a:prstGeom prst="rect">
            <a:avLst/>
          </a:prstGeom>
          <a:noFill/>
        </p:spPr>
        <p:txBody>
          <a:bodyPr wrap="square" rtlCol="0">
            <a:spAutoFit/>
          </a:bodyPr>
          <a:lstStyle/>
          <a:p>
            <a:r>
              <a:rPr lang="en-US" altLang="en-US" sz="4000" smtClean="0">
                <a:solidFill>
                  <a:srgbClr val="4C8180"/>
                </a:solidFill>
                <a:latin typeface="+mj-lt"/>
                <a:ea typeface="Century Gothic" charset="0"/>
                <a:cs typeface="Century Gothic" charset="0"/>
              </a:rPr>
              <a:t>A: α-amino </a:t>
            </a:r>
            <a:r>
              <a:rPr lang="en-US" altLang="en-US" sz="4000" dirty="0" smtClean="0">
                <a:solidFill>
                  <a:srgbClr val="4C8180"/>
                </a:solidFill>
                <a:latin typeface="+mj-lt"/>
                <a:ea typeface="Century Gothic" charset="0"/>
                <a:cs typeface="Century Gothic" charset="0"/>
              </a:rPr>
              <a:t>group removal </a:t>
            </a:r>
            <a:r>
              <a:rPr lang="en-US" altLang="en-US" sz="4000" smtClean="0">
                <a:solidFill>
                  <a:srgbClr val="4C8180"/>
                </a:solidFill>
                <a:latin typeface="+mj-lt"/>
                <a:ea typeface="Century Gothic" charset="0"/>
                <a:cs typeface="Century Gothic" charset="0"/>
              </a:rPr>
              <a:t>&amp; ammonia formation</a:t>
            </a:r>
            <a:endParaRPr lang="en-US" sz="3200" dirty="0">
              <a:solidFill>
                <a:srgbClr val="4C8180"/>
              </a:solidFill>
              <a:latin typeface="+mj-lt"/>
              <a:ea typeface="Century Gothic" charset="0"/>
              <a:cs typeface="Century Gothic" charset="0"/>
            </a:endParaRPr>
          </a:p>
        </p:txBody>
      </p:sp>
      <p:sp>
        <p:nvSpPr>
          <p:cNvPr id="3" name="Rectangle 2"/>
          <p:cNvSpPr/>
          <p:nvPr/>
        </p:nvSpPr>
        <p:spPr>
          <a:xfrm>
            <a:off x="304796" y="838470"/>
            <a:ext cx="4961471" cy="2862322"/>
          </a:xfrm>
          <a:prstGeom prst="rect">
            <a:avLst/>
          </a:prstGeom>
        </p:spPr>
        <p:txBody>
          <a:bodyPr wrap="square">
            <a:spAutoFit/>
          </a:bodyPr>
          <a:lstStyle/>
          <a:p>
            <a:pPr marL="285750" indent="-285750">
              <a:buFont typeface="Arial" charset="0"/>
              <a:buChar char="•"/>
            </a:pPr>
            <a:r>
              <a:rPr lang="en-US" dirty="0"/>
              <a:t>Amino groups of amino acids are funneled to glutamate </a:t>
            </a:r>
            <a:r>
              <a:rPr lang="en-US" dirty="0">
                <a:solidFill>
                  <a:schemeClr val="accent6">
                    <a:lumMod val="75000"/>
                  </a:schemeClr>
                </a:solidFill>
              </a:rPr>
              <a:t>(Why?) </a:t>
            </a:r>
            <a:r>
              <a:rPr lang="en-US" dirty="0"/>
              <a:t>by transamination reactions with α-ketoglutarate </a:t>
            </a:r>
            <a:endParaRPr lang="en-US" dirty="0" smtClean="0"/>
          </a:p>
          <a:p>
            <a:pPr marL="285750" indent="-285750">
              <a:buFont typeface="Arial" charset="0"/>
              <a:buChar char="•"/>
            </a:pPr>
            <a:endParaRPr lang="en-US" dirty="0"/>
          </a:p>
          <a:p>
            <a:pPr marL="285750" indent="-285750">
              <a:buFont typeface="Arial" charset="0"/>
              <a:buChar char="•"/>
            </a:pPr>
            <a:r>
              <a:rPr lang="en-US" dirty="0" smtClean="0">
                <a:solidFill>
                  <a:schemeClr val="accent6">
                    <a:lumMod val="75000"/>
                  </a:schemeClr>
                </a:solidFill>
              </a:rPr>
              <a:t>Because </a:t>
            </a:r>
            <a:r>
              <a:rPr lang="en-US" dirty="0" smtClean="0"/>
              <a:t>Glutamate </a:t>
            </a:r>
            <a:r>
              <a:rPr lang="en-US" dirty="0"/>
              <a:t>is unique. It is the only amino acid that undergoes rapid oxidative </a:t>
            </a:r>
            <a:r>
              <a:rPr lang="en-US" dirty="0" smtClean="0"/>
              <a:t>deamination</a:t>
            </a:r>
          </a:p>
          <a:p>
            <a:pPr marL="285750" indent="-285750">
              <a:buFont typeface="Arial" charset="0"/>
              <a:buChar char="•"/>
            </a:pPr>
            <a:endParaRPr lang="en-US" dirty="0"/>
          </a:p>
          <a:p>
            <a:pPr marL="285750" indent="-285750">
              <a:buFont typeface="Arial" charset="0"/>
              <a:buChar char="•"/>
            </a:pPr>
            <a:r>
              <a:rPr lang="en-US" dirty="0" smtClean="0"/>
              <a:t>Oxidative </a:t>
            </a:r>
            <a:r>
              <a:rPr lang="en-US" dirty="0"/>
              <a:t>deamination of glutamate will release NH3 and re-generate α-ketoglutarate</a:t>
            </a:r>
          </a:p>
        </p:txBody>
      </p:sp>
      <p:sp>
        <p:nvSpPr>
          <p:cNvPr id="4" name="TextBox 3">
            <a:extLst>
              <a:ext uri="{FF2B5EF4-FFF2-40B4-BE49-F238E27FC236}">
                <a16:creationId xmlns:a16="http://schemas.microsoft.com/office/drawing/2014/main" xmlns="" id="{CE4A9941-29D7-4542-A72E-A399AFE6381B}"/>
              </a:ext>
            </a:extLst>
          </p:cNvPr>
          <p:cNvSpPr txBox="1"/>
          <p:nvPr/>
        </p:nvSpPr>
        <p:spPr>
          <a:xfrm>
            <a:off x="304796" y="5332038"/>
            <a:ext cx="5994401"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The </a:t>
            </a:r>
            <a:r>
              <a:rPr lang="en-US" dirty="0">
                <a:solidFill>
                  <a:srgbClr val="008F00"/>
                </a:solidFill>
              </a:rPr>
              <a:t>reason why Amino groups of amino acids are funneled to </a:t>
            </a:r>
            <a:r>
              <a:rPr lang="en-US" dirty="0" smtClean="0">
                <a:solidFill>
                  <a:srgbClr val="008F00"/>
                </a:solidFill>
              </a:rPr>
              <a:t>glutamate is the unique feature that it has which is the rapid oxidative deamination </a:t>
            </a:r>
            <a:endParaRPr lang="en-US" dirty="0">
              <a:solidFill>
                <a:srgbClr val="008F00"/>
              </a:solidFill>
            </a:endParaRPr>
          </a:p>
        </p:txBody>
      </p:sp>
      <p:sp>
        <p:nvSpPr>
          <p:cNvPr id="8" name="Rectangle 7"/>
          <p:cNvSpPr/>
          <p:nvPr/>
        </p:nvSpPr>
        <p:spPr>
          <a:xfrm>
            <a:off x="7667518" y="984023"/>
            <a:ext cx="2396041" cy="523220"/>
          </a:xfrm>
          <a:prstGeom prst="rect">
            <a:avLst/>
          </a:prstGeom>
        </p:spPr>
        <p:txBody>
          <a:bodyPr wrap="none">
            <a:spAutoFit/>
          </a:bodyPr>
          <a:lstStyle/>
          <a:p>
            <a:r>
              <a:rPr lang="en-US" sz="2800" b="1" dirty="0">
                <a:solidFill>
                  <a:srgbClr val="00ADA8"/>
                </a:solidFill>
                <a:latin typeface="+mj-lt"/>
                <a:ea typeface="+mj-ea"/>
                <a:cs typeface="+mj-cs"/>
              </a:rPr>
              <a:t>Transamination</a:t>
            </a:r>
          </a:p>
        </p:txBody>
      </p:sp>
      <p:pic>
        <p:nvPicPr>
          <p:cNvPr id="9" name="Content Placeholder 4" descr="19_007.jpg"/>
          <p:cNvPicPr>
            <a:picLocks noChangeAspect="1"/>
          </p:cNvPicPr>
          <p:nvPr/>
        </p:nvPicPr>
        <p:blipFill rotWithShape="1">
          <a:blip r:embed="rId2" cstate="print"/>
          <a:srcRect l="4349" t="355" r="5646" b="19803"/>
          <a:stretch/>
        </p:blipFill>
        <p:spPr>
          <a:xfrm>
            <a:off x="7146743" y="1507243"/>
            <a:ext cx="3441705" cy="3949192"/>
          </a:xfrm>
          <a:prstGeom prst="rect">
            <a:avLst/>
          </a:prstGeom>
        </p:spPr>
      </p:pic>
      <p:sp>
        <p:nvSpPr>
          <p:cNvPr id="11" name="Rectangle 10"/>
          <p:cNvSpPr/>
          <p:nvPr/>
        </p:nvSpPr>
        <p:spPr>
          <a:xfrm>
            <a:off x="6842793" y="5558567"/>
            <a:ext cx="4045492" cy="646331"/>
          </a:xfrm>
          <a:prstGeom prst="rect">
            <a:avLst/>
          </a:prstGeom>
        </p:spPr>
        <p:txBody>
          <a:bodyPr wrap="square">
            <a:spAutoFit/>
          </a:bodyPr>
          <a:lstStyle/>
          <a:p>
            <a:pPr algn="ctr"/>
            <a:r>
              <a:rPr lang="en-US" dirty="0"/>
              <a:t>PLP: Pyridoxal phosphate, a co-enzyme that is derived from vitamin B6</a:t>
            </a:r>
          </a:p>
        </p:txBody>
      </p:sp>
      <p:sp>
        <p:nvSpPr>
          <p:cNvPr id="13" name="TextBox 12">
            <a:extLst>
              <a:ext uri="{FF2B5EF4-FFF2-40B4-BE49-F238E27FC236}">
                <a16:creationId xmlns:a16="http://schemas.microsoft.com/office/drawing/2014/main" xmlns="" id="{CE4A9941-29D7-4542-A72E-A399AFE6381B}"/>
              </a:ext>
            </a:extLst>
          </p:cNvPr>
          <p:cNvSpPr txBox="1"/>
          <p:nvPr/>
        </p:nvSpPr>
        <p:spPr>
          <a:xfrm>
            <a:off x="304797" y="3777751"/>
            <a:ext cx="5994401"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Transamination in this picture where amino acids donate their amino group to alpha-ketoglutarate to become glutamate and therefore the amino acid become alpha keto acid (keto acid is a general term) each amino acid has its own keto acid </a:t>
            </a:r>
          </a:p>
          <a:p>
            <a:pPr algn="ctr"/>
            <a:r>
              <a:rPr lang="en-US" dirty="0" smtClean="0">
                <a:solidFill>
                  <a:srgbClr val="008F00"/>
                </a:solidFill>
              </a:rPr>
              <a:t>for example alanine’s keto acid is pyruvate </a:t>
            </a:r>
            <a:endParaRPr lang="en-US" dirty="0">
              <a:solidFill>
                <a:srgbClr val="008F00"/>
              </a:solidFill>
            </a:endParaRPr>
          </a:p>
        </p:txBody>
      </p:sp>
      <p:sp>
        <p:nvSpPr>
          <p:cNvPr id="15" name="Rectangle 14"/>
          <p:cNvSpPr/>
          <p:nvPr/>
        </p:nvSpPr>
        <p:spPr>
          <a:xfrm>
            <a:off x="2735975" y="6247796"/>
            <a:ext cx="1132041" cy="369332"/>
          </a:xfrm>
          <a:prstGeom prst="rect">
            <a:avLst/>
          </a:prstGeom>
        </p:spPr>
        <p:txBody>
          <a:bodyPr wrap="none">
            <a:spAutoFit/>
          </a:bodyPr>
          <a:lstStyle/>
          <a:p>
            <a:r>
              <a:rPr lang="en-US">
                <a:solidFill>
                  <a:srgbClr val="FF0000"/>
                </a:solidFill>
              </a:rPr>
              <a:t>Important</a:t>
            </a:r>
            <a:endParaRPr lang="en-US"/>
          </a:p>
        </p:txBody>
      </p:sp>
      <p:sp>
        <p:nvSpPr>
          <p:cNvPr id="16" name="object 10"/>
          <p:cNvSpPr txBox="1"/>
          <p:nvPr/>
        </p:nvSpPr>
        <p:spPr>
          <a:xfrm>
            <a:off x="7986362" y="6153770"/>
            <a:ext cx="1758351" cy="595932"/>
          </a:xfrm>
          <a:prstGeom prst="rect">
            <a:avLst/>
          </a:prstGeom>
        </p:spPr>
        <p:txBody>
          <a:bodyPr vert="horz" wrap="square" lIns="0" tIns="3175" rIns="0" bIns="0" rtlCol="0">
            <a:spAutoFit/>
          </a:bodyPr>
          <a:lstStyle/>
          <a:p>
            <a:pPr marL="12700" marR="5080" algn="ctr">
              <a:lnSpc>
                <a:spcPct val="107000"/>
              </a:lnSpc>
              <a:spcBef>
                <a:spcPts val="25"/>
              </a:spcBef>
            </a:pPr>
            <a:r>
              <a:rPr spc="-5" dirty="0">
                <a:solidFill>
                  <a:schemeClr val="bg1">
                    <a:lumMod val="50000"/>
                  </a:schemeClr>
                </a:solidFill>
                <a:latin typeface="Arial"/>
                <a:cs typeface="Arial"/>
              </a:rPr>
              <a:t>These </a:t>
            </a:r>
            <a:r>
              <a:rPr spc="15" dirty="0">
                <a:solidFill>
                  <a:schemeClr val="bg1">
                    <a:lumMod val="50000"/>
                  </a:schemeClr>
                </a:solidFill>
                <a:latin typeface="Arial"/>
                <a:cs typeface="Arial"/>
              </a:rPr>
              <a:t>reactions  </a:t>
            </a:r>
            <a:r>
              <a:rPr spc="-10" dirty="0">
                <a:solidFill>
                  <a:schemeClr val="bg1">
                    <a:lumMod val="50000"/>
                  </a:schemeClr>
                </a:solidFill>
                <a:latin typeface="Arial"/>
                <a:cs typeface="Arial"/>
              </a:rPr>
              <a:t>are</a:t>
            </a:r>
            <a:r>
              <a:rPr spc="-50" dirty="0">
                <a:solidFill>
                  <a:schemeClr val="bg1">
                    <a:lumMod val="50000"/>
                  </a:schemeClr>
                </a:solidFill>
                <a:latin typeface="Arial"/>
                <a:cs typeface="Arial"/>
              </a:rPr>
              <a:t> </a:t>
            </a:r>
            <a:r>
              <a:rPr lang="en-US" spc="15" dirty="0">
                <a:solidFill>
                  <a:schemeClr val="bg1">
                    <a:lumMod val="50000"/>
                  </a:schemeClr>
                </a:solidFill>
                <a:latin typeface="Arial"/>
                <a:cs typeface="Arial"/>
              </a:rPr>
              <a:t>b</a:t>
            </a:r>
            <a:r>
              <a:rPr spc="15" dirty="0" smtClean="0">
                <a:solidFill>
                  <a:schemeClr val="bg1">
                    <a:lumMod val="50000"/>
                  </a:schemeClr>
                </a:solidFill>
                <a:latin typeface="Arial"/>
                <a:cs typeface="Arial"/>
              </a:rPr>
              <a:t>idirectional</a:t>
            </a:r>
            <a:endParaRPr dirty="0">
              <a:solidFill>
                <a:schemeClr val="bg1">
                  <a:lumMod val="50000"/>
                </a:schemeClr>
              </a:solidFill>
              <a:latin typeface="Arial"/>
              <a:cs typeface="Arial"/>
            </a:endParaRPr>
          </a:p>
        </p:txBody>
      </p:sp>
      <p:sp>
        <p:nvSpPr>
          <p:cNvPr id="5" name="Circular Arrow 4"/>
          <p:cNvSpPr/>
          <p:nvPr/>
        </p:nvSpPr>
        <p:spPr>
          <a:xfrm>
            <a:off x="8128000" y="1783380"/>
            <a:ext cx="1202267" cy="1318912"/>
          </a:xfrm>
          <a:prstGeom prst="circularArrow">
            <a:avLst>
              <a:gd name="adj1" fmla="val 2709"/>
              <a:gd name="adj2" fmla="val 913673"/>
              <a:gd name="adj3" fmla="val 20672069"/>
              <a:gd name="adj4" fmla="val 10800000"/>
              <a:gd name="adj5" fmla="val 8139"/>
            </a:avLst>
          </a:prstGeom>
          <a:noFill/>
          <a:ln w="9525">
            <a:solidFill>
              <a:schemeClr val="accent3">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33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0322569" cy="707886"/>
          </a:xfrm>
          <a:prstGeom prst="rect">
            <a:avLst/>
          </a:prstGeom>
          <a:noFill/>
        </p:spPr>
        <p:txBody>
          <a:bodyPr wrap="square" rtlCol="0">
            <a:spAutoFit/>
          </a:bodyPr>
          <a:lstStyle/>
          <a:p>
            <a:r>
              <a:rPr lang="en-US" altLang="en-US" sz="4000" dirty="0" smtClean="0">
                <a:solidFill>
                  <a:srgbClr val="4C8180"/>
                </a:solidFill>
                <a:latin typeface="+mj-lt"/>
                <a:ea typeface="Century Gothic" charset="0"/>
                <a:cs typeface="Century Gothic" charset="0"/>
              </a:rPr>
              <a:t>Transamination</a:t>
            </a:r>
            <a:endParaRPr lang="en-US" sz="3200" dirty="0">
              <a:solidFill>
                <a:srgbClr val="4C8180"/>
              </a:solidFill>
              <a:latin typeface="+mj-lt"/>
              <a:ea typeface="Century Gothic" charset="0"/>
              <a:cs typeface="Century Gothic" charset="0"/>
            </a:endParaRPr>
          </a:p>
        </p:txBody>
      </p:sp>
      <p:sp>
        <p:nvSpPr>
          <p:cNvPr id="3" name="Rectangle 2"/>
          <p:cNvSpPr/>
          <p:nvPr/>
        </p:nvSpPr>
        <p:spPr>
          <a:xfrm>
            <a:off x="205063" y="941399"/>
            <a:ext cx="2835456" cy="369332"/>
          </a:xfrm>
          <a:prstGeom prst="rect">
            <a:avLst/>
          </a:prstGeom>
        </p:spPr>
        <p:txBody>
          <a:bodyPr wrap="none">
            <a:spAutoFit/>
          </a:bodyPr>
          <a:lstStyle/>
          <a:p>
            <a:r>
              <a:rPr lang="en-US" dirty="0" smtClean="0">
                <a:solidFill>
                  <a:schemeClr val="bg1">
                    <a:lumMod val="50000"/>
                  </a:schemeClr>
                </a:solidFill>
              </a:rPr>
              <a:t>Here is an example </a:t>
            </a:r>
            <a:r>
              <a:rPr lang="en-US" dirty="0">
                <a:solidFill>
                  <a:schemeClr val="bg1">
                    <a:lumMod val="50000"/>
                  </a:schemeClr>
                </a:solidFill>
              </a:rPr>
              <a:t>to clarify</a:t>
            </a:r>
          </a:p>
        </p:txBody>
      </p:sp>
      <p:sp>
        <p:nvSpPr>
          <p:cNvPr id="4" name="object 7"/>
          <p:cNvSpPr txBox="1"/>
          <p:nvPr/>
        </p:nvSpPr>
        <p:spPr>
          <a:xfrm>
            <a:off x="6794261" y="2466598"/>
            <a:ext cx="1144324" cy="293670"/>
          </a:xfrm>
          <a:prstGeom prst="rect">
            <a:avLst/>
          </a:prstGeom>
        </p:spPr>
        <p:txBody>
          <a:bodyPr vert="horz" wrap="square" lIns="0" tIns="16510" rIns="0" bIns="0" rtlCol="0">
            <a:spAutoFit/>
          </a:bodyPr>
          <a:lstStyle/>
          <a:p>
            <a:pPr marL="12700" algn="ctr">
              <a:lnSpc>
                <a:spcPct val="100000"/>
              </a:lnSpc>
              <a:spcBef>
                <a:spcPts val="130"/>
              </a:spcBef>
            </a:pPr>
            <a:r>
              <a:rPr spc="10" dirty="0">
                <a:solidFill>
                  <a:schemeClr val="bg1">
                    <a:lumMod val="50000"/>
                  </a:schemeClr>
                </a:solidFill>
                <a:latin typeface="Arial"/>
                <a:cs typeface="Arial"/>
              </a:rPr>
              <a:t>Glutamate</a:t>
            </a:r>
            <a:endParaRPr>
              <a:solidFill>
                <a:schemeClr val="bg1">
                  <a:lumMod val="50000"/>
                </a:schemeClr>
              </a:solidFill>
              <a:latin typeface="Arial"/>
              <a:cs typeface="Arial"/>
            </a:endParaRPr>
          </a:p>
        </p:txBody>
      </p:sp>
      <p:sp>
        <p:nvSpPr>
          <p:cNvPr id="5" name="object 8"/>
          <p:cNvSpPr txBox="1"/>
          <p:nvPr/>
        </p:nvSpPr>
        <p:spPr>
          <a:xfrm>
            <a:off x="287867" y="2967967"/>
            <a:ext cx="2799405" cy="1151597"/>
          </a:xfrm>
          <a:prstGeom prst="rect">
            <a:avLst/>
          </a:prstGeom>
        </p:spPr>
        <p:txBody>
          <a:bodyPr vert="horz" wrap="square" lIns="0" tIns="10160" rIns="0" bIns="0" rtlCol="0">
            <a:spAutoFit/>
          </a:bodyPr>
          <a:lstStyle/>
          <a:p>
            <a:pPr marL="12700" marR="5080" algn="ctr">
              <a:lnSpc>
                <a:spcPct val="103400"/>
              </a:lnSpc>
              <a:spcBef>
                <a:spcPts val="80"/>
              </a:spcBef>
            </a:pPr>
            <a:r>
              <a:rPr spc="10" dirty="0">
                <a:solidFill>
                  <a:schemeClr val="accent6">
                    <a:lumMod val="75000"/>
                  </a:schemeClr>
                </a:solidFill>
                <a:latin typeface="Arial"/>
                <a:cs typeface="Arial"/>
              </a:rPr>
              <a:t>After </a:t>
            </a:r>
            <a:r>
              <a:rPr spc="15" dirty="0">
                <a:solidFill>
                  <a:schemeClr val="accent6">
                    <a:lumMod val="75000"/>
                  </a:schemeClr>
                </a:solidFill>
                <a:latin typeface="Arial"/>
                <a:cs typeface="Arial"/>
              </a:rPr>
              <a:t>the loss </a:t>
            </a:r>
            <a:r>
              <a:rPr spc="30" dirty="0">
                <a:solidFill>
                  <a:schemeClr val="accent6">
                    <a:lumMod val="75000"/>
                  </a:schemeClr>
                </a:solidFill>
                <a:latin typeface="Arial"/>
                <a:cs typeface="Arial"/>
              </a:rPr>
              <a:t>of </a:t>
            </a:r>
            <a:r>
              <a:rPr spc="15" dirty="0">
                <a:solidFill>
                  <a:schemeClr val="accent6">
                    <a:lumMod val="75000"/>
                  </a:schemeClr>
                </a:solidFill>
                <a:latin typeface="Arial"/>
                <a:cs typeface="Arial"/>
              </a:rPr>
              <a:t>the  amino </a:t>
            </a:r>
            <a:r>
              <a:rPr spc="25" dirty="0">
                <a:solidFill>
                  <a:schemeClr val="accent6">
                    <a:lumMod val="75000"/>
                  </a:schemeClr>
                </a:solidFill>
                <a:latin typeface="Arial"/>
                <a:cs typeface="Arial"/>
              </a:rPr>
              <a:t>group </a:t>
            </a:r>
            <a:r>
              <a:rPr spc="15" dirty="0">
                <a:solidFill>
                  <a:schemeClr val="accent6">
                    <a:lumMod val="75000"/>
                  </a:schemeClr>
                </a:solidFill>
                <a:latin typeface="Arial"/>
                <a:cs typeface="Arial"/>
              </a:rPr>
              <a:t>the amino  </a:t>
            </a:r>
            <a:r>
              <a:rPr spc="25" dirty="0">
                <a:solidFill>
                  <a:schemeClr val="accent6">
                    <a:lumMod val="75000"/>
                  </a:schemeClr>
                </a:solidFill>
                <a:latin typeface="Arial"/>
                <a:cs typeface="Arial"/>
              </a:rPr>
              <a:t>acids becomes </a:t>
            </a:r>
            <a:r>
              <a:rPr spc="0" dirty="0">
                <a:solidFill>
                  <a:schemeClr val="accent6">
                    <a:lumMod val="75000"/>
                  </a:schemeClr>
                </a:solidFill>
                <a:latin typeface="Arial"/>
                <a:cs typeface="Arial"/>
              </a:rPr>
              <a:t>an </a:t>
            </a:r>
            <a:r>
              <a:rPr spc="10" dirty="0">
                <a:solidFill>
                  <a:schemeClr val="accent6">
                    <a:lumMod val="75000"/>
                  </a:schemeClr>
                </a:solidFill>
                <a:latin typeface="Arial"/>
                <a:cs typeface="Arial"/>
              </a:rPr>
              <a:t>alpha</a:t>
            </a:r>
            <a:r>
              <a:rPr spc="-85" dirty="0">
                <a:solidFill>
                  <a:schemeClr val="accent6">
                    <a:lumMod val="75000"/>
                  </a:schemeClr>
                </a:solidFill>
                <a:latin typeface="Arial"/>
                <a:cs typeface="Arial"/>
              </a:rPr>
              <a:t> </a:t>
            </a:r>
            <a:r>
              <a:rPr spc="75" dirty="0">
                <a:solidFill>
                  <a:schemeClr val="accent6">
                    <a:lumMod val="75000"/>
                  </a:schemeClr>
                </a:solidFill>
                <a:latin typeface="Arial"/>
                <a:cs typeface="Arial"/>
              </a:rPr>
              <a:t>-  </a:t>
            </a:r>
            <a:r>
              <a:rPr spc="25" dirty="0">
                <a:solidFill>
                  <a:schemeClr val="accent6">
                    <a:lumMod val="75000"/>
                  </a:schemeClr>
                </a:solidFill>
                <a:latin typeface="Arial"/>
                <a:cs typeface="Arial"/>
              </a:rPr>
              <a:t>keto acid </a:t>
            </a:r>
            <a:r>
              <a:rPr spc="-85" dirty="0">
                <a:solidFill>
                  <a:schemeClr val="accent6">
                    <a:lumMod val="75000"/>
                  </a:schemeClr>
                </a:solidFill>
                <a:latin typeface="Arial"/>
                <a:cs typeface="Arial"/>
              </a:rPr>
              <a:t>( </a:t>
            </a:r>
            <a:r>
              <a:rPr spc="25" dirty="0">
                <a:solidFill>
                  <a:schemeClr val="accent6">
                    <a:lumMod val="75000"/>
                  </a:schemeClr>
                </a:solidFill>
                <a:latin typeface="Arial"/>
                <a:cs typeface="Arial"/>
              </a:rPr>
              <a:t>carbon  </a:t>
            </a:r>
            <a:r>
              <a:rPr spc="0" dirty="0">
                <a:solidFill>
                  <a:schemeClr val="accent6">
                    <a:lumMod val="75000"/>
                  </a:schemeClr>
                </a:solidFill>
                <a:latin typeface="Arial"/>
                <a:cs typeface="Arial"/>
              </a:rPr>
              <a:t>skeleton)</a:t>
            </a:r>
            <a:endParaRPr dirty="0">
              <a:solidFill>
                <a:schemeClr val="accent6">
                  <a:lumMod val="75000"/>
                </a:schemeClr>
              </a:solidFill>
              <a:latin typeface="Arial"/>
              <a:cs typeface="Arial"/>
            </a:endParaRPr>
          </a:p>
        </p:txBody>
      </p:sp>
      <p:sp>
        <p:nvSpPr>
          <p:cNvPr id="6" name="object 9"/>
          <p:cNvSpPr txBox="1"/>
          <p:nvPr/>
        </p:nvSpPr>
        <p:spPr>
          <a:xfrm>
            <a:off x="807928" y="2584718"/>
            <a:ext cx="1759282" cy="293670"/>
          </a:xfrm>
          <a:prstGeom prst="rect">
            <a:avLst/>
          </a:prstGeom>
        </p:spPr>
        <p:txBody>
          <a:bodyPr vert="horz" wrap="square" lIns="0" tIns="16510" rIns="0" bIns="0" rtlCol="0">
            <a:spAutoFit/>
          </a:bodyPr>
          <a:lstStyle/>
          <a:p>
            <a:pPr marL="12700" algn="ctr">
              <a:lnSpc>
                <a:spcPct val="100000"/>
              </a:lnSpc>
              <a:spcBef>
                <a:spcPts val="130"/>
              </a:spcBef>
            </a:pPr>
            <a:r>
              <a:rPr spc="25" dirty="0">
                <a:solidFill>
                  <a:schemeClr val="bg1">
                    <a:lumMod val="50000"/>
                  </a:schemeClr>
                </a:solidFill>
                <a:latin typeface="Arial"/>
                <a:cs typeface="Arial"/>
              </a:rPr>
              <a:t>Alpha-Keto</a:t>
            </a:r>
            <a:r>
              <a:rPr spc="-40" dirty="0">
                <a:solidFill>
                  <a:schemeClr val="bg1">
                    <a:lumMod val="50000"/>
                  </a:schemeClr>
                </a:solidFill>
                <a:latin typeface="Arial"/>
                <a:cs typeface="Arial"/>
              </a:rPr>
              <a:t> </a:t>
            </a:r>
            <a:r>
              <a:rPr spc="25" dirty="0">
                <a:solidFill>
                  <a:schemeClr val="bg1">
                    <a:lumMod val="50000"/>
                  </a:schemeClr>
                </a:solidFill>
                <a:latin typeface="Arial"/>
                <a:cs typeface="Arial"/>
              </a:rPr>
              <a:t>acid</a:t>
            </a:r>
            <a:endParaRPr>
              <a:solidFill>
                <a:schemeClr val="bg1">
                  <a:lumMod val="50000"/>
                </a:schemeClr>
              </a:solidFill>
              <a:latin typeface="Arial"/>
              <a:cs typeface="Arial"/>
            </a:endParaRPr>
          </a:p>
        </p:txBody>
      </p:sp>
      <p:sp>
        <p:nvSpPr>
          <p:cNvPr id="8" name="object 11"/>
          <p:cNvSpPr txBox="1"/>
          <p:nvPr/>
        </p:nvSpPr>
        <p:spPr>
          <a:xfrm>
            <a:off x="-220133" y="1649155"/>
            <a:ext cx="9478350" cy="698909"/>
          </a:xfrm>
          <a:prstGeom prst="rect">
            <a:avLst/>
          </a:prstGeom>
        </p:spPr>
        <p:txBody>
          <a:bodyPr vert="horz" wrap="square" lIns="0" tIns="16510" rIns="0" bIns="0" rtlCol="0">
            <a:spAutoFit/>
          </a:bodyPr>
          <a:lstStyle/>
          <a:p>
            <a:pPr marL="12700" algn="ctr">
              <a:lnSpc>
                <a:spcPct val="100000"/>
              </a:lnSpc>
              <a:spcBef>
                <a:spcPts val="130"/>
              </a:spcBef>
            </a:pPr>
            <a:r>
              <a:rPr lang="en-US" spc="15" dirty="0" smtClean="0">
                <a:solidFill>
                  <a:schemeClr val="bg1">
                    <a:lumMod val="50000"/>
                  </a:schemeClr>
                </a:solidFill>
                <a:latin typeface="Arial"/>
                <a:cs typeface="Arial"/>
              </a:rPr>
              <a:t>G</a:t>
            </a:r>
            <a:r>
              <a:rPr spc="15" dirty="0" smtClean="0">
                <a:solidFill>
                  <a:schemeClr val="bg1">
                    <a:lumMod val="50000"/>
                  </a:schemeClr>
                </a:solidFill>
                <a:latin typeface="Arial"/>
                <a:cs typeface="Arial"/>
              </a:rPr>
              <a:t>lycine </a:t>
            </a:r>
            <a:r>
              <a:rPr spc="-85" dirty="0" smtClean="0">
                <a:solidFill>
                  <a:schemeClr val="bg1">
                    <a:lumMod val="50000"/>
                  </a:schemeClr>
                </a:solidFill>
                <a:latin typeface="Arial"/>
                <a:cs typeface="Arial"/>
              </a:rPr>
              <a:t>(</a:t>
            </a:r>
            <a:r>
              <a:rPr spc="15" dirty="0" smtClean="0">
                <a:solidFill>
                  <a:schemeClr val="bg1">
                    <a:lumMod val="50000"/>
                  </a:schemeClr>
                </a:solidFill>
                <a:latin typeface="Arial"/>
                <a:cs typeface="Arial"/>
              </a:rPr>
              <a:t>amino </a:t>
            </a:r>
            <a:r>
              <a:rPr spc="0" dirty="0">
                <a:solidFill>
                  <a:schemeClr val="bg1">
                    <a:lumMod val="50000"/>
                  </a:schemeClr>
                </a:solidFill>
                <a:latin typeface="Arial"/>
                <a:cs typeface="Arial"/>
              </a:rPr>
              <a:t>acid) </a:t>
            </a:r>
            <a:r>
              <a:rPr spc="25" dirty="0">
                <a:solidFill>
                  <a:schemeClr val="bg1">
                    <a:lumMod val="50000"/>
                  </a:schemeClr>
                </a:solidFill>
                <a:latin typeface="Arial"/>
                <a:cs typeface="Arial"/>
              </a:rPr>
              <a:t>donates its </a:t>
            </a:r>
            <a:r>
              <a:rPr spc="15" dirty="0">
                <a:solidFill>
                  <a:schemeClr val="bg1">
                    <a:lumMod val="50000"/>
                  </a:schemeClr>
                </a:solidFill>
                <a:latin typeface="Arial"/>
                <a:cs typeface="Arial"/>
              </a:rPr>
              <a:t>amino </a:t>
            </a:r>
            <a:r>
              <a:rPr spc="25" dirty="0">
                <a:solidFill>
                  <a:schemeClr val="bg1">
                    <a:lumMod val="50000"/>
                  </a:schemeClr>
                </a:solidFill>
                <a:latin typeface="Arial"/>
                <a:cs typeface="Arial"/>
              </a:rPr>
              <a:t>group </a:t>
            </a:r>
            <a:r>
              <a:rPr spc="-10" dirty="0">
                <a:solidFill>
                  <a:schemeClr val="bg1">
                    <a:lumMod val="50000"/>
                  </a:schemeClr>
                </a:solidFill>
                <a:latin typeface="Arial"/>
                <a:cs typeface="Arial"/>
              </a:rPr>
              <a:t>(NH3+) </a:t>
            </a:r>
            <a:r>
              <a:rPr spc="40" dirty="0">
                <a:solidFill>
                  <a:schemeClr val="bg1">
                    <a:lumMod val="50000"/>
                  </a:schemeClr>
                </a:solidFill>
                <a:latin typeface="Arial"/>
                <a:cs typeface="Arial"/>
              </a:rPr>
              <a:t>to </a:t>
            </a:r>
            <a:r>
              <a:rPr spc="25" dirty="0" smtClean="0">
                <a:solidFill>
                  <a:schemeClr val="bg1">
                    <a:lumMod val="50000"/>
                  </a:schemeClr>
                </a:solidFill>
                <a:latin typeface="Arial"/>
                <a:cs typeface="Arial"/>
              </a:rPr>
              <a:t>alpha-</a:t>
            </a:r>
            <a:r>
              <a:rPr spc="15" dirty="0" smtClean="0">
                <a:solidFill>
                  <a:schemeClr val="bg1">
                    <a:lumMod val="50000"/>
                  </a:schemeClr>
                </a:solidFill>
                <a:latin typeface="Arial"/>
                <a:cs typeface="Arial"/>
              </a:rPr>
              <a:t>ketoglutarate</a:t>
            </a:r>
            <a:endParaRPr dirty="0">
              <a:solidFill>
                <a:schemeClr val="bg1">
                  <a:lumMod val="50000"/>
                </a:schemeClr>
              </a:solidFill>
              <a:latin typeface="Arial"/>
              <a:cs typeface="Arial"/>
            </a:endParaRPr>
          </a:p>
          <a:p>
            <a:pPr marR="5080" algn="ctr">
              <a:lnSpc>
                <a:spcPct val="100000"/>
              </a:lnSpc>
              <a:spcBef>
                <a:spcPts val="965"/>
              </a:spcBef>
            </a:pPr>
            <a:r>
              <a:rPr spc="0" dirty="0">
                <a:solidFill>
                  <a:schemeClr val="bg1">
                    <a:lumMod val="50000"/>
                  </a:schemeClr>
                </a:solidFill>
                <a:latin typeface="Arial"/>
                <a:cs typeface="Arial"/>
              </a:rPr>
              <a:t>Gives</a:t>
            </a:r>
            <a:endParaRPr dirty="0">
              <a:solidFill>
                <a:schemeClr val="bg1">
                  <a:lumMod val="50000"/>
                </a:schemeClr>
              </a:solidFill>
              <a:latin typeface="Arial"/>
              <a:cs typeface="Arial"/>
            </a:endParaRPr>
          </a:p>
        </p:txBody>
      </p:sp>
      <p:cxnSp>
        <p:nvCxnSpPr>
          <p:cNvPr id="15" name="Straight Arrow Connector 14"/>
          <p:cNvCxnSpPr/>
          <p:nvPr/>
        </p:nvCxnSpPr>
        <p:spPr>
          <a:xfrm>
            <a:off x="1693333" y="2082971"/>
            <a:ext cx="0" cy="38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16800" y="2082971"/>
            <a:ext cx="0" cy="38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Content Placeholder 4" descr="19_007.jpg"/>
          <p:cNvPicPr>
            <a:picLocks noChangeAspect="1"/>
          </p:cNvPicPr>
          <p:nvPr/>
        </p:nvPicPr>
        <p:blipFill rotWithShape="1">
          <a:blip r:embed="rId2" cstate="print"/>
          <a:srcRect l="4349" t="355" r="5646" b="19803"/>
          <a:stretch/>
        </p:blipFill>
        <p:spPr>
          <a:xfrm>
            <a:off x="8290676" y="2082971"/>
            <a:ext cx="3441705" cy="3949192"/>
          </a:xfrm>
          <a:prstGeom prst="rect">
            <a:avLst/>
          </a:prstGeom>
        </p:spPr>
      </p:pic>
      <p:sp>
        <p:nvSpPr>
          <p:cNvPr id="12" name="Circular Arrow 11"/>
          <p:cNvSpPr/>
          <p:nvPr/>
        </p:nvSpPr>
        <p:spPr>
          <a:xfrm>
            <a:off x="9325365" y="2348064"/>
            <a:ext cx="1202267" cy="1318912"/>
          </a:xfrm>
          <a:prstGeom prst="circularArrow">
            <a:avLst>
              <a:gd name="adj1" fmla="val 2709"/>
              <a:gd name="adj2" fmla="val 913673"/>
              <a:gd name="adj3" fmla="val 20672069"/>
              <a:gd name="adj4" fmla="val 10800000"/>
              <a:gd name="adj5" fmla="val 8139"/>
            </a:avLst>
          </a:prstGeom>
          <a:noFill/>
          <a:ln w="9525">
            <a:solidFill>
              <a:schemeClr val="accent3">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06400" y="4739467"/>
            <a:ext cx="6096000" cy="1754326"/>
          </a:xfrm>
          <a:prstGeom prst="rect">
            <a:avLst/>
          </a:prstGeom>
        </p:spPr>
        <p:txBody>
          <a:bodyPr>
            <a:spAutoFit/>
          </a:bodyPr>
          <a:lstStyle/>
          <a:p>
            <a:r>
              <a:rPr lang="en-US" dirty="0">
                <a:solidFill>
                  <a:schemeClr val="bg1">
                    <a:lumMod val="50000"/>
                  </a:schemeClr>
                </a:solidFill>
              </a:rPr>
              <a:t>Mainly:</a:t>
            </a:r>
          </a:p>
          <a:p>
            <a:r>
              <a:rPr lang="en-US" dirty="0">
                <a:solidFill>
                  <a:schemeClr val="bg1">
                    <a:lumMod val="50000"/>
                  </a:schemeClr>
                </a:solidFill>
              </a:rPr>
              <a:t>The ketoglutarate here is the the receiver, it receives the (NH3) from amino acids by an enzyme called </a:t>
            </a:r>
            <a:r>
              <a:rPr lang="en-US" dirty="0">
                <a:solidFill>
                  <a:srgbClr val="EF027F"/>
                </a:solidFill>
              </a:rPr>
              <a:t>amino</a:t>
            </a:r>
            <a:r>
              <a:rPr lang="en-US" b="1" dirty="0">
                <a:solidFill>
                  <a:schemeClr val="bg1">
                    <a:lumMod val="50000"/>
                  </a:schemeClr>
                </a:solidFill>
              </a:rPr>
              <a:t>transfer</a:t>
            </a:r>
            <a:r>
              <a:rPr lang="en-US" dirty="0">
                <a:solidFill>
                  <a:schemeClr val="bg1">
                    <a:lumMod val="50000"/>
                  </a:schemeClr>
                </a:solidFill>
              </a:rPr>
              <a:t>ase. The alpha ketoglutarate </a:t>
            </a:r>
            <a:r>
              <a:rPr lang="en-US" u="sng" dirty="0">
                <a:solidFill>
                  <a:schemeClr val="bg1">
                    <a:lumMod val="50000"/>
                  </a:schemeClr>
                </a:solidFill>
              </a:rPr>
              <a:t>with</a:t>
            </a:r>
            <a:r>
              <a:rPr lang="en-US" dirty="0">
                <a:solidFill>
                  <a:schemeClr val="bg1">
                    <a:lumMod val="50000"/>
                  </a:schemeClr>
                </a:solidFill>
              </a:rPr>
              <a:t> the amino group is called (Gluta</a:t>
            </a:r>
            <a:r>
              <a:rPr lang="en-US" u="sng" dirty="0">
                <a:solidFill>
                  <a:schemeClr val="bg1">
                    <a:lumMod val="50000"/>
                  </a:schemeClr>
                </a:solidFill>
              </a:rPr>
              <a:t>mate</a:t>
            </a:r>
            <a:r>
              <a:rPr lang="en-US" dirty="0">
                <a:solidFill>
                  <a:schemeClr val="bg1">
                    <a:lumMod val="50000"/>
                  </a:schemeClr>
                </a:solidFill>
              </a:rPr>
              <a:t>). </a:t>
            </a:r>
          </a:p>
          <a:p>
            <a:r>
              <a:rPr lang="en-US" dirty="0">
                <a:solidFill>
                  <a:schemeClr val="bg1">
                    <a:lumMod val="50000"/>
                  </a:schemeClr>
                </a:solidFill>
              </a:rPr>
              <a:t>The amino acid that lost it</a:t>
            </a:r>
            <a:r>
              <a:rPr lang="mr-IN" dirty="0">
                <a:solidFill>
                  <a:schemeClr val="bg1">
                    <a:lumMod val="50000"/>
                  </a:schemeClr>
                </a:solidFill>
              </a:rPr>
              <a:t>’</a:t>
            </a:r>
            <a:r>
              <a:rPr lang="en-US" dirty="0">
                <a:solidFill>
                  <a:schemeClr val="bg1">
                    <a:lumMod val="50000"/>
                  </a:schemeClr>
                </a:solidFill>
              </a:rPr>
              <a:t>s amino group is </a:t>
            </a:r>
            <a:r>
              <a:rPr lang="en-US" dirty="0" smtClean="0">
                <a:solidFill>
                  <a:schemeClr val="bg1">
                    <a:lumMod val="50000"/>
                  </a:schemeClr>
                </a:solidFill>
              </a:rPr>
              <a:t>generally called </a:t>
            </a:r>
            <a:r>
              <a:rPr lang="en-US" dirty="0">
                <a:solidFill>
                  <a:schemeClr val="bg1">
                    <a:lumMod val="50000"/>
                  </a:schemeClr>
                </a:solidFill>
              </a:rPr>
              <a:t>(alpha keto acid)</a:t>
            </a:r>
          </a:p>
        </p:txBody>
      </p:sp>
    </p:spTree>
    <p:extLst>
      <p:ext uri="{BB962C8B-B14F-4D97-AF65-F5344CB8AC3E}">
        <p14:creationId xmlns:p14="http://schemas.microsoft.com/office/powerpoint/2010/main" val="186307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0322569" cy="707886"/>
          </a:xfrm>
          <a:prstGeom prst="rect">
            <a:avLst/>
          </a:prstGeom>
          <a:noFill/>
        </p:spPr>
        <p:txBody>
          <a:bodyPr wrap="square" rtlCol="0">
            <a:spAutoFit/>
          </a:bodyPr>
          <a:lstStyle/>
          <a:p>
            <a:r>
              <a:rPr lang="en-US" altLang="en-US" sz="4000" smtClean="0">
                <a:solidFill>
                  <a:srgbClr val="4C8180"/>
                </a:solidFill>
                <a:latin typeface="+mj-lt"/>
                <a:ea typeface="Century Gothic" charset="0"/>
                <a:cs typeface="Century Gothic" charset="0"/>
              </a:rPr>
              <a:t>A: α-amino </a:t>
            </a:r>
            <a:r>
              <a:rPr lang="en-US" altLang="en-US" sz="4000" dirty="0" smtClean="0">
                <a:solidFill>
                  <a:srgbClr val="4C8180"/>
                </a:solidFill>
                <a:latin typeface="+mj-lt"/>
                <a:ea typeface="Century Gothic" charset="0"/>
                <a:cs typeface="Century Gothic" charset="0"/>
              </a:rPr>
              <a:t>group removal </a:t>
            </a:r>
            <a:r>
              <a:rPr lang="en-US" altLang="en-US" sz="4000" smtClean="0">
                <a:solidFill>
                  <a:srgbClr val="4C8180"/>
                </a:solidFill>
                <a:latin typeface="+mj-lt"/>
                <a:ea typeface="Century Gothic" charset="0"/>
                <a:cs typeface="Century Gothic" charset="0"/>
              </a:rPr>
              <a:t>&amp; ammonia formation</a:t>
            </a:r>
            <a:endParaRPr lang="en-US" sz="3200" dirty="0">
              <a:solidFill>
                <a:srgbClr val="4C8180"/>
              </a:solidFill>
              <a:latin typeface="+mj-lt"/>
              <a:ea typeface="Century Gothic" charset="0"/>
              <a:cs typeface="Century Gothic" charset="0"/>
            </a:endParaRPr>
          </a:p>
        </p:txBody>
      </p:sp>
      <p:sp>
        <p:nvSpPr>
          <p:cNvPr id="4" name="Rectangle 3"/>
          <p:cNvSpPr/>
          <p:nvPr/>
        </p:nvSpPr>
        <p:spPr>
          <a:xfrm>
            <a:off x="792119" y="922331"/>
            <a:ext cx="4341894" cy="523220"/>
          </a:xfrm>
          <a:prstGeom prst="rect">
            <a:avLst/>
          </a:prstGeom>
        </p:spPr>
        <p:txBody>
          <a:bodyPr wrap="none">
            <a:spAutoFit/>
          </a:bodyPr>
          <a:lstStyle/>
          <a:p>
            <a:r>
              <a:rPr lang="en-US" sz="2800" b="1" dirty="0">
                <a:solidFill>
                  <a:srgbClr val="00ADA8"/>
                </a:solidFill>
                <a:latin typeface="+mj-lt"/>
                <a:ea typeface="+mj-ea"/>
                <a:cs typeface="+mj-cs"/>
              </a:rPr>
              <a:t>Transamination by ALT &amp; AST</a:t>
            </a:r>
          </a:p>
        </p:txBody>
      </p:sp>
      <p:pic>
        <p:nvPicPr>
          <p:cNvPr id="11" name="Picture 10"/>
          <p:cNvPicPr>
            <a:picLocks noChangeAspect="1"/>
          </p:cNvPicPr>
          <p:nvPr/>
        </p:nvPicPr>
        <p:blipFill>
          <a:blip r:embed="rId2"/>
          <a:stretch>
            <a:fillRect/>
          </a:stretch>
        </p:blipFill>
        <p:spPr>
          <a:xfrm>
            <a:off x="1231549" y="1413365"/>
            <a:ext cx="2976909" cy="4661516"/>
          </a:xfrm>
          <a:prstGeom prst="rect">
            <a:avLst/>
          </a:prstGeom>
        </p:spPr>
      </p:pic>
      <p:sp>
        <p:nvSpPr>
          <p:cNvPr id="38" name="TextBox 37">
            <a:extLst>
              <a:ext uri="{FF2B5EF4-FFF2-40B4-BE49-F238E27FC236}">
                <a16:creationId xmlns:a16="http://schemas.microsoft.com/office/drawing/2014/main" xmlns="" id="{CE4A9941-29D7-4542-A72E-A399AFE6381B}"/>
              </a:ext>
            </a:extLst>
          </p:cNvPr>
          <p:cNvSpPr txBox="1"/>
          <p:nvPr/>
        </p:nvSpPr>
        <p:spPr>
          <a:xfrm>
            <a:off x="5738881" y="922331"/>
            <a:ext cx="5792719" cy="323165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Alanine is converted into pyruvate after the </a:t>
            </a:r>
            <a:r>
              <a:rPr lang="en-US" dirty="0">
                <a:solidFill>
                  <a:srgbClr val="008F00"/>
                </a:solidFill>
              </a:rPr>
              <a:t>removal </a:t>
            </a:r>
            <a:r>
              <a:rPr lang="en-US" dirty="0" smtClean="0">
                <a:solidFill>
                  <a:srgbClr val="008F00"/>
                </a:solidFill>
              </a:rPr>
              <a:t>of an </a:t>
            </a:r>
            <a:r>
              <a:rPr lang="en-US" dirty="0">
                <a:solidFill>
                  <a:srgbClr val="008F00"/>
                </a:solidFill>
              </a:rPr>
              <a:t>amino </a:t>
            </a:r>
            <a:r>
              <a:rPr lang="en-US" dirty="0" smtClean="0">
                <a:solidFill>
                  <a:srgbClr val="008F00"/>
                </a:solidFill>
              </a:rPr>
              <a:t>group by alanine aminotransferase enzyme </a:t>
            </a:r>
          </a:p>
          <a:p>
            <a:pPr algn="ctr"/>
            <a:r>
              <a:rPr lang="en-US" sz="1400" dirty="0" smtClean="0">
                <a:solidFill>
                  <a:srgbClr val="008F00"/>
                </a:solidFill>
              </a:rPr>
              <a:t>___________________________________________</a:t>
            </a:r>
            <a:endParaRPr lang="en-US" dirty="0" smtClean="0">
              <a:solidFill>
                <a:srgbClr val="008F00"/>
              </a:solidFill>
            </a:endParaRPr>
          </a:p>
          <a:p>
            <a:pPr algn="ctr"/>
            <a:endParaRPr lang="en-US" sz="1200" dirty="0" smtClean="0">
              <a:solidFill>
                <a:srgbClr val="008F00"/>
              </a:solidFill>
            </a:endParaRPr>
          </a:p>
          <a:p>
            <a:pPr algn="ctr"/>
            <a:r>
              <a:rPr lang="en-US" dirty="0" smtClean="0">
                <a:solidFill>
                  <a:srgbClr val="008F00"/>
                </a:solidFill>
              </a:rPr>
              <a:t>The enzyme name consist of the name of the substrate that donate alanine and “aminotransferase” which is the function of the enzyme</a:t>
            </a:r>
          </a:p>
          <a:p>
            <a:pPr algn="ctr"/>
            <a:r>
              <a:rPr lang="en-US" sz="1400" dirty="0" smtClean="0">
                <a:solidFill>
                  <a:srgbClr val="008F00"/>
                </a:solidFill>
              </a:rPr>
              <a:t>___________________________________________</a:t>
            </a:r>
            <a:endParaRPr lang="en-US" dirty="0" smtClean="0">
              <a:solidFill>
                <a:srgbClr val="008F00"/>
              </a:solidFill>
            </a:endParaRPr>
          </a:p>
          <a:p>
            <a:pPr algn="ctr"/>
            <a:endParaRPr lang="en-US" sz="1200" dirty="0">
              <a:solidFill>
                <a:srgbClr val="008F00"/>
              </a:solidFill>
            </a:endParaRPr>
          </a:p>
          <a:p>
            <a:pPr algn="ctr"/>
            <a:r>
              <a:rPr lang="en-US" dirty="0" smtClean="0">
                <a:solidFill>
                  <a:srgbClr val="008F00"/>
                </a:solidFill>
              </a:rPr>
              <a:t>If we removed </a:t>
            </a:r>
            <a:r>
              <a:rPr lang="en-US" dirty="0">
                <a:solidFill>
                  <a:srgbClr val="008F00"/>
                </a:solidFill>
              </a:rPr>
              <a:t>amino group </a:t>
            </a:r>
            <a:r>
              <a:rPr lang="en-US" dirty="0" smtClean="0">
                <a:solidFill>
                  <a:srgbClr val="008F00"/>
                </a:solidFill>
              </a:rPr>
              <a:t>:</a:t>
            </a:r>
          </a:p>
          <a:p>
            <a:pPr marL="342900" indent="-342900" algn="ctr">
              <a:buFont typeface="+mj-lt"/>
              <a:buAutoNum type="arabicPeriod"/>
            </a:pPr>
            <a:r>
              <a:rPr lang="en-US" dirty="0" smtClean="0">
                <a:solidFill>
                  <a:srgbClr val="FF0000"/>
                </a:solidFill>
              </a:rPr>
              <a:t>Alanine becomes Pyruvate</a:t>
            </a:r>
          </a:p>
          <a:p>
            <a:pPr marL="342900" indent="-342900" algn="ctr">
              <a:buFont typeface="+mj-lt"/>
              <a:buAutoNum type="arabicPeriod"/>
            </a:pPr>
            <a:r>
              <a:rPr lang="en-US" dirty="0" smtClean="0">
                <a:solidFill>
                  <a:srgbClr val="FF0000"/>
                </a:solidFill>
              </a:rPr>
              <a:t>Aspartate becomes Oxaloacetate</a:t>
            </a:r>
            <a:endParaRPr lang="en-US" dirty="0">
              <a:solidFill>
                <a:srgbClr val="FF0000"/>
              </a:solidFill>
            </a:endParaRPr>
          </a:p>
        </p:txBody>
      </p:sp>
      <p:pic>
        <p:nvPicPr>
          <p:cNvPr id="46" name="Picture 45"/>
          <p:cNvPicPr>
            <a:picLocks noChangeAspect="1"/>
          </p:cNvPicPr>
          <p:nvPr/>
        </p:nvPicPr>
        <p:blipFill>
          <a:blip r:embed="rId3"/>
          <a:stretch>
            <a:fillRect/>
          </a:stretch>
        </p:blipFill>
        <p:spPr>
          <a:xfrm>
            <a:off x="6148057" y="4268471"/>
            <a:ext cx="2818931" cy="2537038"/>
          </a:xfrm>
          <a:prstGeom prst="rect">
            <a:avLst/>
          </a:prstGeom>
        </p:spPr>
      </p:pic>
      <p:cxnSp>
        <p:nvCxnSpPr>
          <p:cNvPr id="48" name="Straight Arrow Connector 47"/>
          <p:cNvCxnSpPr/>
          <p:nvPr/>
        </p:nvCxnSpPr>
        <p:spPr>
          <a:xfrm flipH="1" flipV="1">
            <a:off x="3684985" y="5014701"/>
            <a:ext cx="2457563" cy="32251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CE4A9941-29D7-4542-A72E-A399AFE6381B}"/>
              </a:ext>
            </a:extLst>
          </p:cNvPr>
          <p:cNvSpPr txBox="1"/>
          <p:nvPr/>
        </p:nvSpPr>
        <p:spPr>
          <a:xfrm>
            <a:off x="590695" y="6111952"/>
            <a:ext cx="4166572"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FF0000"/>
                </a:solidFill>
              </a:rPr>
              <a:t>Pyruvate is the keto acid of Alanine.</a:t>
            </a:r>
          </a:p>
          <a:p>
            <a:pPr algn="ctr"/>
            <a:r>
              <a:rPr lang="en-US" dirty="0" smtClean="0">
                <a:solidFill>
                  <a:srgbClr val="FF0000"/>
                </a:solidFill>
              </a:rPr>
              <a:t>Oxaloacetate is the keto acid of aspartate</a:t>
            </a:r>
          </a:p>
        </p:txBody>
      </p:sp>
      <p:sp>
        <p:nvSpPr>
          <p:cNvPr id="12" name="TextBox 11">
            <a:extLst>
              <a:ext uri="{FF2B5EF4-FFF2-40B4-BE49-F238E27FC236}">
                <a16:creationId xmlns:a16="http://schemas.microsoft.com/office/drawing/2014/main" xmlns="" id="{CE4A9941-29D7-4542-A72E-A399AFE6381B}"/>
              </a:ext>
            </a:extLst>
          </p:cNvPr>
          <p:cNvSpPr txBox="1"/>
          <p:nvPr/>
        </p:nvSpPr>
        <p:spPr>
          <a:xfrm>
            <a:off x="8966988" y="4588734"/>
            <a:ext cx="2378907"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Normally all amino acids go through the formation of glutamate direction, except in this reaction the glutamate is the donator.</a:t>
            </a:r>
          </a:p>
        </p:txBody>
      </p:sp>
      <p:sp>
        <p:nvSpPr>
          <p:cNvPr id="14" name="Rectangle 13"/>
          <p:cNvSpPr/>
          <p:nvPr/>
        </p:nvSpPr>
        <p:spPr>
          <a:xfrm>
            <a:off x="160760" y="675201"/>
            <a:ext cx="1132041" cy="369332"/>
          </a:xfrm>
          <a:prstGeom prst="rect">
            <a:avLst/>
          </a:prstGeom>
        </p:spPr>
        <p:txBody>
          <a:bodyPr wrap="none">
            <a:spAutoFit/>
          </a:bodyPr>
          <a:lstStyle/>
          <a:p>
            <a:r>
              <a:rPr lang="en-US">
                <a:solidFill>
                  <a:srgbClr val="FF0000"/>
                </a:solidFill>
              </a:rPr>
              <a:t>Important</a:t>
            </a:r>
            <a:endParaRPr lang="en-US"/>
          </a:p>
        </p:txBody>
      </p:sp>
    </p:spTree>
    <p:extLst>
      <p:ext uri="{BB962C8B-B14F-4D97-AF65-F5344CB8AC3E}">
        <p14:creationId xmlns:p14="http://schemas.microsoft.com/office/powerpoint/2010/main" val="49237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63" y="0"/>
            <a:ext cx="10322569" cy="707886"/>
          </a:xfrm>
          <a:prstGeom prst="rect">
            <a:avLst/>
          </a:prstGeom>
          <a:noFill/>
        </p:spPr>
        <p:txBody>
          <a:bodyPr wrap="square" rtlCol="0">
            <a:spAutoFit/>
          </a:bodyPr>
          <a:lstStyle/>
          <a:p>
            <a:r>
              <a:rPr lang="en-US" altLang="en-US" sz="4000" smtClean="0">
                <a:solidFill>
                  <a:srgbClr val="4C8180"/>
                </a:solidFill>
                <a:latin typeface="+mj-lt"/>
                <a:ea typeface="Century Gothic" charset="0"/>
                <a:cs typeface="Century Gothic" charset="0"/>
              </a:rPr>
              <a:t>A: α-amino </a:t>
            </a:r>
            <a:r>
              <a:rPr lang="en-US" altLang="en-US" sz="4000" dirty="0" smtClean="0">
                <a:solidFill>
                  <a:srgbClr val="4C8180"/>
                </a:solidFill>
                <a:latin typeface="+mj-lt"/>
                <a:ea typeface="Century Gothic" charset="0"/>
                <a:cs typeface="Century Gothic" charset="0"/>
              </a:rPr>
              <a:t>group removal </a:t>
            </a:r>
            <a:r>
              <a:rPr lang="en-US" altLang="en-US" sz="4000" smtClean="0">
                <a:solidFill>
                  <a:srgbClr val="4C8180"/>
                </a:solidFill>
                <a:latin typeface="+mj-lt"/>
                <a:ea typeface="Century Gothic" charset="0"/>
                <a:cs typeface="Century Gothic" charset="0"/>
              </a:rPr>
              <a:t>&amp; ammonia formation</a:t>
            </a:r>
            <a:endParaRPr lang="en-US" sz="3200" dirty="0">
              <a:solidFill>
                <a:srgbClr val="4C8180"/>
              </a:solidFill>
              <a:latin typeface="+mj-lt"/>
              <a:ea typeface="Century Gothic" charset="0"/>
              <a:cs typeface="Century Gothic" charset="0"/>
            </a:endParaRPr>
          </a:p>
        </p:txBody>
      </p:sp>
      <p:sp>
        <p:nvSpPr>
          <p:cNvPr id="12" name="Rectangle 11"/>
          <p:cNvSpPr/>
          <p:nvPr/>
        </p:nvSpPr>
        <p:spPr>
          <a:xfrm>
            <a:off x="1212342" y="922331"/>
            <a:ext cx="3459793" cy="523220"/>
          </a:xfrm>
          <a:prstGeom prst="rect">
            <a:avLst/>
          </a:prstGeom>
        </p:spPr>
        <p:txBody>
          <a:bodyPr wrap="none">
            <a:spAutoFit/>
          </a:bodyPr>
          <a:lstStyle/>
          <a:p>
            <a:r>
              <a:rPr lang="en-US" sz="2800" b="1" dirty="0">
                <a:solidFill>
                  <a:srgbClr val="00ADA8"/>
                </a:solidFill>
                <a:latin typeface="+mj-lt"/>
                <a:ea typeface="+mj-ea"/>
                <a:cs typeface="+mj-cs"/>
              </a:rPr>
              <a:t>Oxidative Deamination</a:t>
            </a:r>
          </a:p>
        </p:txBody>
      </p:sp>
      <p:pic>
        <p:nvPicPr>
          <p:cNvPr id="37" name="Picture 36"/>
          <p:cNvPicPr>
            <a:picLocks noChangeAspect="1"/>
          </p:cNvPicPr>
          <p:nvPr/>
        </p:nvPicPr>
        <p:blipFill rotWithShape="1">
          <a:blip r:embed="rId2"/>
          <a:srcRect l="9695" t="10907" r="12035"/>
          <a:stretch/>
        </p:blipFill>
        <p:spPr>
          <a:xfrm>
            <a:off x="249837" y="1659996"/>
            <a:ext cx="5384801" cy="2762041"/>
          </a:xfrm>
          <a:prstGeom prst="rect">
            <a:avLst/>
          </a:prstGeom>
          <a:ln w="38100">
            <a:solidFill>
              <a:srgbClr val="6CAE3F"/>
            </a:solidFill>
          </a:ln>
        </p:spPr>
      </p:pic>
      <p:sp>
        <p:nvSpPr>
          <p:cNvPr id="7" name="TextBox 6">
            <a:extLst>
              <a:ext uri="{FF2B5EF4-FFF2-40B4-BE49-F238E27FC236}">
                <a16:creationId xmlns:a16="http://schemas.microsoft.com/office/drawing/2014/main" xmlns="" id="{CE4A9941-29D7-4542-A72E-A399AFE6381B}"/>
              </a:ext>
            </a:extLst>
          </p:cNvPr>
          <p:cNvSpPr txBox="1"/>
          <p:nvPr/>
        </p:nvSpPr>
        <p:spPr>
          <a:xfrm>
            <a:off x="5960533" y="1301250"/>
            <a:ext cx="5232400" cy="489364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The purpose of this reaction is to produce free ammonia (NH3) and its really important to know the enzyme that mediate this reaction</a:t>
            </a:r>
            <a:r>
              <a:rPr lang="en-US" dirty="0" smtClean="0">
                <a:solidFill>
                  <a:srgbClr val="FF0000"/>
                </a:solidFill>
              </a:rPr>
              <a:t> ( Glutamate dehydrogenase )</a:t>
            </a:r>
          </a:p>
          <a:p>
            <a:pPr algn="ctr"/>
            <a:endParaRPr lang="en-US" sz="1200" dirty="0" smtClean="0">
              <a:solidFill>
                <a:srgbClr val="008F00"/>
              </a:solidFill>
            </a:endParaRPr>
          </a:p>
          <a:p>
            <a:pPr algn="ctr"/>
            <a:r>
              <a:rPr lang="en-US" dirty="0" smtClean="0">
                <a:solidFill>
                  <a:srgbClr val="008F00"/>
                </a:solidFill>
              </a:rPr>
              <a:t>The amino groups( NH3+) from amino acids are funneled into glutamate and as we mentioned it is unique because it can be rapidly oxidative </a:t>
            </a:r>
            <a:r>
              <a:rPr lang="en-US" dirty="0" err="1" smtClean="0">
                <a:solidFill>
                  <a:srgbClr val="008F00"/>
                </a:solidFill>
              </a:rPr>
              <a:t>deaminated</a:t>
            </a:r>
            <a:r>
              <a:rPr lang="en-US" dirty="0" smtClean="0">
                <a:solidFill>
                  <a:srgbClr val="008F00"/>
                </a:solidFill>
              </a:rPr>
              <a:t> </a:t>
            </a:r>
          </a:p>
          <a:p>
            <a:pPr algn="ctr"/>
            <a:endParaRPr lang="en-US" sz="1200" dirty="0" smtClean="0">
              <a:solidFill>
                <a:srgbClr val="008F00"/>
              </a:solidFill>
            </a:endParaRPr>
          </a:p>
          <a:p>
            <a:pPr algn="ctr"/>
            <a:r>
              <a:rPr lang="en-US" dirty="0" smtClean="0">
                <a:solidFill>
                  <a:srgbClr val="008F00"/>
                </a:solidFill>
              </a:rPr>
              <a:t>The regeneration of alpha-ketoglutarate in this reaction because we need it as an recipient of amino group in the previous transamination reactions .</a:t>
            </a:r>
          </a:p>
          <a:p>
            <a:pPr algn="ctr"/>
            <a:endParaRPr lang="en-US" dirty="0" smtClean="0">
              <a:solidFill>
                <a:srgbClr val="008F00"/>
              </a:solidFill>
            </a:endParaRPr>
          </a:p>
          <a:p>
            <a:pPr algn="ctr"/>
            <a:r>
              <a:rPr lang="en-US" dirty="0" smtClean="0">
                <a:solidFill>
                  <a:srgbClr val="008F00"/>
                </a:solidFill>
              </a:rPr>
              <a:t>NH3 group that results is toxic because it is not positively nor negatively charged which means it's free and can diffuse freely in the blood and can cross the blood brain barrier which leads to CNS toxicity</a:t>
            </a:r>
          </a:p>
        </p:txBody>
      </p:sp>
      <p:sp>
        <p:nvSpPr>
          <p:cNvPr id="10" name="TextBox 9">
            <a:extLst>
              <a:ext uri="{FF2B5EF4-FFF2-40B4-BE49-F238E27FC236}">
                <a16:creationId xmlns:a16="http://schemas.microsoft.com/office/drawing/2014/main" xmlns="" id="{CE4A9941-29D7-4542-A72E-A399AFE6381B}"/>
              </a:ext>
            </a:extLst>
          </p:cNvPr>
          <p:cNvSpPr txBox="1"/>
          <p:nvPr/>
        </p:nvSpPr>
        <p:spPr>
          <a:xfrm>
            <a:off x="326037" y="4636482"/>
            <a:ext cx="5232400"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By the action of glutamate dehydrogenase </a:t>
            </a:r>
            <a:r>
              <a:rPr lang="en-US" dirty="0" smtClean="0">
                <a:solidFill>
                  <a:srgbClr val="008F00"/>
                </a:solidFill>
              </a:rPr>
              <a:t>the glutamate </a:t>
            </a:r>
            <a:r>
              <a:rPr lang="en-US" dirty="0">
                <a:solidFill>
                  <a:srgbClr val="008F00"/>
                </a:solidFill>
              </a:rPr>
              <a:t>gets oxidized into Alpha keto </a:t>
            </a:r>
            <a:r>
              <a:rPr lang="en-US" dirty="0" err="1" smtClean="0">
                <a:solidFill>
                  <a:srgbClr val="008F00"/>
                </a:solidFill>
              </a:rPr>
              <a:t>glutarate</a:t>
            </a:r>
            <a:r>
              <a:rPr lang="en-US" dirty="0" smtClean="0">
                <a:solidFill>
                  <a:srgbClr val="008F00"/>
                </a:solidFill>
              </a:rPr>
              <a:t> and </a:t>
            </a:r>
            <a:r>
              <a:rPr lang="en-US" dirty="0">
                <a:solidFill>
                  <a:srgbClr val="008F00"/>
                </a:solidFill>
              </a:rPr>
              <a:t>NAD gets reduced to NADH</a:t>
            </a:r>
            <a:endParaRPr lang="en-US" dirty="0" smtClean="0">
              <a:solidFill>
                <a:srgbClr val="008F00"/>
              </a:solidFill>
            </a:endParaRPr>
          </a:p>
        </p:txBody>
      </p:sp>
    </p:spTree>
    <p:extLst>
      <p:ext uri="{BB962C8B-B14F-4D97-AF65-F5344CB8AC3E}">
        <p14:creationId xmlns:p14="http://schemas.microsoft.com/office/powerpoint/2010/main" val="200480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3759</TotalTime>
  <Words>2202</Words>
  <Application>Microsoft Macintosh PowerPoint</Application>
  <PresentationFormat>Widescreen</PresentationFormat>
  <Paragraphs>306</Paragraphs>
  <Slides>28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Adobe Devanagari</vt:lpstr>
      <vt:lpstr>Calibri</vt:lpstr>
      <vt:lpstr>Calibri Light</vt:lpstr>
      <vt:lpstr>Cambria</vt:lpstr>
      <vt:lpstr>Century Gothic</vt:lpstr>
      <vt:lpstr>Comic Sans MS</vt:lpstr>
      <vt:lpstr>Copperplate Gothic Bold</vt:lpstr>
      <vt:lpstr>Gill Sans MT</vt:lpstr>
      <vt:lpstr>Mangal</vt:lpstr>
      <vt:lpstr>ＭＳ Ｐゴシック</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191</cp:revision>
  <dcterms:created xsi:type="dcterms:W3CDTF">2017-07-08T03:49:25Z</dcterms:created>
  <dcterms:modified xsi:type="dcterms:W3CDTF">2018-01-03T13:09:57Z</dcterms:modified>
</cp:coreProperties>
</file>