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9" r:id="rId3"/>
    <p:sldId id="281" r:id="rId4"/>
    <p:sldId id="282" r:id="rId5"/>
    <p:sldId id="303" r:id="rId6"/>
    <p:sldId id="299" r:id="rId7"/>
    <p:sldId id="284" r:id="rId8"/>
    <p:sldId id="285" r:id="rId9"/>
    <p:sldId id="304" r:id="rId10"/>
    <p:sldId id="286" r:id="rId11"/>
    <p:sldId id="298" r:id="rId12"/>
    <p:sldId id="305" r:id="rId13"/>
    <p:sldId id="294" r:id="rId14"/>
    <p:sldId id="289" r:id="rId15"/>
    <p:sldId id="300" r:id="rId16"/>
    <p:sldId id="290" r:id="rId17"/>
    <p:sldId id="301" r:id="rId18"/>
    <p:sldId id="291" r:id="rId19"/>
    <p:sldId id="302" r:id="rId20"/>
    <p:sldId id="297" r:id="rId21"/>
    <p:sldId id="293" r:id="rId22"/>
    <p:sldId id="296" r:id="rId23"/>
    <p:sldId id="261"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F5597"/>
    <a:srgbClr val="0885FF"/>
    <a:srgbClr val="47AFB5"/>
    <a:srgbClr val="36AECD"/>
    <a:srgbClr val="00ADA8"/>
    <a:srgbClr val="233F4D"/>
    <a:srgbClr val="4B8180"/>
    <a:srgbClr val="6AAE3F"/>
    <a:srgbClr val="33A6C6"/>
    <a:srgbClr val="30AA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7"/>
    <p:restoredTop sz="95840"/>
  </p:normalViewPr>
  <p:slideViewPr>
    <p:cSldViewPr snapToGrid="0" snapToObjects="1">
      <p:cViewPr>
        <p:scale>
          <a:sx n="70" d="100"/>
          <a:sy n="70" d="100"/>
        </p:scale>
        <p:origin x="1992" y="6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D31D9-CF5D-CF46-8227-E903A5883A2D}" type="doc">
      <dgm:prSet loTypeId="urn:microsoft.com/office/officeart/2005/8/layout/hierarchy2" loCatId="" qsTypeId="urn:microsoft.com/office/officeart/2005/8/quickstyle/simple4" qsCatId="simple" csTypeId="urn:microsoft.com/office/officeart/2005/8/colors/colorful5" csCatId="colorful" phldr="1"/>
      <dgm:spPr/>
      <dgm:t>
        <a:bodyPr/>
        <a:lstStyle/>
        <a:p>
          <a:endParaRPr lang="en-US"/>
        </a:p>
      </dgm:t>
    </dgm:pt>
    <dgm:pt modelId="{E3B79C06-987D-A146-8FB8-80B112A6294A}">
      <dgm:prSet phldrT="[Text]" custT="1"/>
      <dgm:spPr>
        <a:solidFill>
          <a:schemeClr val="bg1">
            <a:lumMod val="85000"/>
          </a:schemeClr>
        </a:solidFill>
        <a:ln w="28575">
          <a:solidFill>
            <a:srgbClr val="33A6C6"/>
          </a:solidFill>
        </a:ln>
      </dgm:spPr>
      <dgm:t>
        <a:bodyPr/>
        <a:lstStyle/>
        <a:p>
          <a:r>
            <a:rPr lang="en-US" sz="1800" b="1" dirty="0" smtClean="0"/>
            <a:t>Hemoglobin</a:t>
          </a:r>
          <a:endParaRPr lang="en-US" sz="1800" b="1" dirty="0"/>
        </a:p>
      </dgm:t>
    </dgm:pt>
    <dgm:pt modelId="{AEE91712-BF89-E44C-9CB7-FD5A71B6EEC8}" type="parTrans" cxnId="{734A60D1-2A47-3A49-BC8A-792CCF9D89CC}">
      <dgm:prSet/>
      <dgm:spPr/>
      <dgm:t>
        <a:bodyPr/>
        <a:lstStyle/>
        <a:p>
          <a:endParaRPr lang="en-US" sz="1800"/>
        </a:p>
      </dgm:t>
    </dgm:pt>
    <dgm:pt modelId="{3D3F5FB1-F451-A44C-A6ED-D767FBEF6D4E}" type="sibTrans" cxnId="{734A60D1-2A47-3A49-BC8A-792CCF9D89CC}">
      <dgm:prSet/>
      <dgm:spPr/>
      <dgm:t>
        <a:bodyPr/>
        <a:lstStyle/>
        <a:p>
          <a:endParaRPr lang="en-US" sz="1800"/>
        </a:p>
      </dgm:t>
    </dgm:pt>
    <dgm:pt modelId="{737CD2A4-16E1-E44C-8BAD-ABDB26CF8EC3}">
      <dgm:prSet phldrT="[Text]" custT="1"/>
      <dgm:spPr>
        <a:solidFill>
          <a:schemeClr val="bg1"/>
        </a:solidFill>
        <a:ln w="28575">
          <a:solidFill>
            <a:srgbClr val="6AAE3F"/>
          </a:solidFill>
        </a:ln>
      </dgm:spPr>
      <dgm:t>
        <a:bodyPr/>
        <a:lstStyle/>
        <a:p>
          <a:r>
            <a:rPr lang="en-US" sz="1800" dirty="0" smtClean="0">
              <a:solidFill>
                <a:schemeClr val="tx1"/>
              </a:solidFill>
            </a:rPr>
            <a:t>Normal</a:t>
          </a:r>
          <a:endParaRPr lang="en-US" sz="1800" dirty="0">
            <a:solidFill>
              <a:schemeClr val="tx1"/>
            </a:solidFill>
          </a:endParaRPr>
        </a:p>
      </dgm:t>
    </dgm:pt>
    <dgm:pt modelId="{C8769D59-13C6-AD4E-A4CF-D1600408818A}" type="parTrans" cxnId="{B22E270F-D7B0-3D4B-9BF4-84CEB6616978}">
      <dgm:prSet custT="1"/>
      <dgm:spPr/>
      <dgm:t>
        <a:bodyPr/>
        <a:lstStyle/>
        <a:p>
          <a:endParaRPr lang="en-US" sz="1800"/>
        </a:p>
      </dgm:t>
    </dgm:pt>
    <dgm:pt modelId="{F501C324-4AB2-5A48-9280-694FBB3ABB42}" type="sibTrans" cxnId="{B22E270F-D7B0-3D4B-9BF4-84CEB6616978}">
      <dgm:prSet/>
      <dgm:spPr/>
      <dgm:t>
        <a:bodyPr/>
        <a:lstStyle/>
        <a:p>
          <a:endParaRPr lang="en-US" sz="1800"/>
        </a:p>
      </dgm:t>
    </dgm:pt>
    <dgm:pt modelId="{DD0F94FB-7C3D-424C-9943-B1DDA87F2B77}">
      <dgm:prSet phldrT="[Text]" custT="1"/>
      <dgm:spPr>
        <a:solidFill>
          <a:schemeClr val="bg1"/>
        </a:solidFill>
        <a:ln w="28575">
          <a:solidFill>
            <a:srgbClr val="233F4D"/>
          </a:solidFill>
        </a:ln>
      </dgm:spPr>
      <dgm:t>
        <a:bodyPr/>
        <a:lstStyle/>
        <a:p>
          <a:r>
            <a:rPr lang="en-US" sz="1800" spc="-10" dirty="0" smtClean="0">
              <a:solidFill>
                <a:schemeClr val="tx1"/>
              </a:solidFill>
              <a:cs typeface="Calibri"/>
            </a:rPr>
            <a:t>HbA (90%)</a:t>
          </a:r>
          <a:endParaRPr lang="en-US" sz="1800" dirty="0">
            <a:solidFill>
              <a:schemeClr val="tx1"/>
            </a:solidFill>
          </a:endParaRPr>
        </a:p>
      </dgm:t>
    </dgm:pt>
    <dgm:pt modelId="{9984298B-6846-8845-93E5-94D3D4A609A6}" type="parTrans" cxnId="{3309E096-7F0A-0D47-B32C-D42A5A1143CD}">
      <dgm:prSet custT="1"/>
      <dgm:spPr/>
      <dgm:t>
        <a:bodyPr/>
        <a:lstStyle/>
        <a:p>
          <a:endParaRPr lang="en-US" sz="1800"/>
        </a:p>
      </dgm:t>
    </dgm:pt>
    <dgm:pt modelId="{91F06A38-06D2-8A43-9630-8DE9DA707F09}" type="sibTrans" cxnId="{3309E096-7F0A-0D47-B32C-D42A5A1143CD}">
      <dgm:prSet/>
      <dgm:spPr/>
      <dgm:t>
        <a:bodyPr/>
        <a:lstStyle/>
        <a:p>
          <a:endParaRPr lang="en-US" sz="1800"/>
        </a:p>
      </dgm:t>
    </dgm:pt>
    <dgm:pt modelId="{EDC7B3C5-AB89-CD4E-B3C4-A51652737A1F}">
      <dgm:prSet phldrT="[Text]" custT="1"/>
      <dgm:spPr>
        <a:solidFill>
          <a:schemeClr val="bg1"/>
        </a:solidFill>
        <a:ln>
          <a:solidFill>
            <a:srgbClr val="233F4D"/>
          </a:solidFill>
        </a:ln>
      </dgm:spPr>
      <dgm:t>
        <a:bodyPr/>
        <a:lstStyle/>
        <a:p>
          <a:r>
            <a:rPr lang="en-US" sz="1800" spc="-10" dirty="0" smtClean="0">
              <a:solidFill>
                <a:schemeClr val="tx1"/>
              </a:solidFill>
              <a:cs typeface="Calibri"/>
            </a:rPr>
            <a:t>HbA</a:t>
          </a:r>
          <a:r>
            <a:rPr lang="en-US" sz="1800" spc="-10" dirty="0" smtClean="0">
              <a:solidFill>
                <a:srgbClr val="FF0000"/>
              </a:solidFill>
              <a:cs typeface="Calibri"/>
            </a:rPr>
            <a:t>2</a:t>
          </a:r>
          <a:r>
            <a:rPr lang="en-US" sz="1800" spc="-10" dirty="0" smtClean="0">
              <a:solidFill>
                <a:schemeClr val="tx1"/>
              </a:solidFill>
              <a:cs typeface="Calibri"/>
            </a:rPr>
            <a:t> (</a:t>
          </a:r>
          <a:r>
            <a:rPr lang="en-US" sz="1800" spc="-10" dirty="0" smtClean="0">
              <a:solidFill>
                <a:srgbClr val="FF0000"/>
              </a:solidFill>
              <a:cs typeface="Calibri"/>
            </a:rPr>
            <a:t>2</a:t>
          </a:r>
          <a:r>
            <a:rPr lang="en-US" sz="1800" spc="-10" dirty="0" smtClean="0">
              <a:solidFill>
                <a:schemeClr val="tx1"/>
              </a:solidFill>
              <a:cs typeface="Calibri"/>
            </a:rPr>
            <a:t>%)</a:t>
          </a:r>
          <a:endParaRPr lang="en-US" sz="1800" dirty="0">
            <a:solidFill>
              <a:schemeClr val="tx1"/>
            </a:solidFill>
          </a:endParaRPr>
        </a:p>
      </dgm:t>
    </dgm:pt>
    <dgm:pt modelId="{3AF49070-56A8-A441-927A-B73CEBAAB5CA}" type="parTrans" cxnId="{66D2164C-FFEF-644E-BB01-6ED3A17A568C}">
      <dgm:prSet custT="1"/>
      <dgm:spPr/>
      <dgm:t>
        <a:bodyPr/>
        <a:lstStyle/>
        <a:p>
          <a:endParaRPr lang="en-US" sz="1800"/>
        </a:p>
      </dgm:t>
    </dgm:pt>
    <dgm:pt modelId="{4427C0FD-3F83-B641-AD1D-F5F22EB61091}" type="sibTrans" cxnId="{66D2164C-FFEF-644E-BB01-6ED3A17A568C}">
      <dgm:prSet/>
      <dgm:spPr/>
      <dgm:t>
        <a:bodyPr/>
        <a:lstStyle/>
        <a:p>
          <a:endParaRPr lang="en-US" sz="1800"/>
        </a:p>
      </dgm:t>
    </dgm:pt>
    <dgm:pt modelId="{F1B0D7F5-B28B-5644-AAE6-F920A5B7AC3B}">
      <dgm:prSet phldrT="[Text]" custT="1"/>
      <dgm:spPr>
        <a:solidFill>
          <a:schemeClr val="bg1"/>
        </a:solidFill>
        <a:ln w="28575">
          <a:solidFill>
            <a:srgbClr val="6AAE3F"/>
          </a:solidFill>
        </a:ln>
      </dgm:spPr>
      <dgm:t>
        <a:bodyPr/>
        <a:lstStyle/>
        <a:p>
          <a:r>
            <a:rPr lang="en-US" sz="1800" dirty="0" smtClean="0">
              <a:solidFill>
                <a:schemeClr val="tx1"/>
              </a:solidFill>
            </a:rPr>
            <a:t>Abnormal</a:t>
          </a:r>
          <a:endParaRPr lang="en-US" sz="1800" dirty="0">
            <a:solidFill>
              <a:schemeClr val="tx1"/>
            </a:solidFill>
          </a:endParaRPr>
        </a:p>
      </dgm:t>
    </dgm:pt>
    <dgm:pt modelId="{9548D1A8-E636-164F-893E-4EA90D55C310}" type="parTrans" cxnId="{6ABF0E49-3FA2-1240-8BC1-7004A14919EE}">
      <dgm:prSet custT="1"/>
      <dgm:spPr/>
      <dgm:t>
        <a:bodyPr/>
        <a:lstStyle/>
        <a:p>
          <a:endParaRPr lang="en-US" sz="1800"/>
        </a:p>
      </dgm:t>
    </dgm:pt>
    <dgm:pt modelId="{0BAF95F8-D5EE-5446-B339-D648D7ED64E2}" type="sibTrans" cxnId="{6ABF0E49-3FA2-1240-8BC1-7004A14919EE}">
      <dgm:prSet/>
      <dgm:spPr/>
      <dgm:t>
        <a:bodyPr/>
        <a:lstStyle/>
        <a:p>
          <a:endParaRPr lang="en-US" sz="1800"/>
        </a:p>
      </dgm:t>
    </dgm:pt>
    <dgm:pt modelId="{45D348E9-6371-754C-8F20-929F295D540A}">
      <dgm:prSet phldrT="[Text]" custT="1"/>
      <dgm:spPr>
        <a:solidFill>
          <a:schemeClr val="bg1"/>
        </a:solidFill>
        <a:ln>
          <a:solidFill>
            <a:srgbClr val="233F4D"/>
          </a:solidFill>
        </a:ln>
      </dgm:spPr>
      <dgm:t>
        <a:bodyPr/>
        <a:lstStyle/>
        <a:p>
          <a:r>
            <a:rPr lang="en-US" sz="1800" spc="-10" dirty="0" smtClean="0">
              <a:solidFill>
                <a:schemeClr val="tx1"/>
              </a:solidFill>
              <a:latin typeface="Calibri"/>
              <a:cs typeface="Calibri"/>
            </a:rPr>
            <a:t>Carboxy Hb</a:t>
          </a:r>
          <a:endParaRPr lang="en-US" sz="1800" dirty="0">
            <a:solidFill>
              <a:schemeClr val="tx1"/>
            </a:solidFill>
          </a:endParaRPr>
        </a:p>
      </dgm:t>
    </dgm:pt>
    <dgm:pt modelId="{2CF2B209-9CE5-D54F-8E7F-EF352E7CAD1E}" type="parTrans" cxnId="{D5D3D28A-A949-644A-8B38-8BFAA49EF465}">
      <dgm:prSet custT="1"/>
      <dgm:spPr/>
      <dgm:t>
        <a:bodyPr/>
        <a:lstStyle/>
        <a:p>
          <a:endParaRPr lang="en-US" sz="1800"/>
        </a:p>
      </dgm:t>
    </dgm:pt>
    <dgm:pt modelId="{E40EEF7A-183F-C34B-B89D-F96E46DC28A1}" type="sibTrans" cxnId="{D5D3D28A-A949-644A-8B38-8BFAA49EF465}">
      <dgm:prSet/>
      <dgm:spPr/>
      <dgm:t>
        <a:bodyPr/>
        <a:lstStyle/>
        <a:p>
          <a:pPr rtl="0"/>
          <a:endParaRPr lang="en-US" sz="1800"/>
        </a:p>
      </dgm:t>
    </dgm:pt>
    <dgm:pt modelId="{61709D08-82F6-6E46-B74E-BA36953B12A4}">
      <dgm:prSet phldrT="[Text]" custT="1"/>
      <dgm:spPr>
        <a:solidFill>
          <a:schemeClr val="bg1"/>
        </a:solidFill>
        <a:ln>
          <a:solidFill>
            <a:srgbClr val="233F4D"/>
          </a:solidFill>
        </a:ln>
      </dgm:spPr>
      <dgm:t>
        <a:bodyPr/>
        <a:lstStyle/>
        <a:p>
          <a:r>
            <a:rPr lang="en-US" sz="1800" spc="-10" dirty="0" smtClean="0">
              <a:solidFill>
                <a:schemeClr val="tx1"/>
              </a:solidFill>
              <a:cs typeface="Calibri"/>
            </a:rPr>
            <a:t>HbF (1%)</a:t>
          </a:r>
          <a:endParaRPr lang="en-US" sz="1800" dirty="0">
            <a:solidFill>
              <a:schemeClr val="tx1"/>
            </a:solidFill>
          </a:endParaRPr>
        </a:p>
      </dgm:t>
    </dgm:pt>
    <dgm:pt modelId="{A79BAD81-8AC9-7D4F-89B1-41141FE0ED09}" type="parTrans" cxnId="{E856D222-27F6-D04D-977C-F447AF3CD6AE}">
      <dgm:prSet custT="1"/>
      <dgm:spPr/>
      <dgm:t>
        <a:bodyPr/>
        <a:lstStyle/>
        <a:p>
          <a:endParaRPr lang="en-US" sz="1800"/>
        </a:p>
      </dgm:t>
    </dgm:pt>
    <dgm:pt modelId="{38B1760C-F5D3-F74F-9752-3E5752A2487C}" type="sibTrans" cxnId="{E856D222-27F6-D04D-977C-F447AF3CD6AE}">
      <dgm:prSet/>
      <dgm:spPr/>
      <dgm:t>
        <a:bodyPr/>
        <a:lstStyle/>
        <a:p>
          <a:endParaRPr lang="en-US" sz="1800"/>
        </a:p>
      </dgm:t>
    </dgm:pt>
    <dgm:pt modelId="{1701150F-4D3E-B04B-A1D1-8DF96F280CE1}">
      <dgm:prSet phldrT="[Text]" custT="1"/>
      <dgm:spPr>
        <a:solidFill>
          <a:schemeClr val="bg1"/>
        </a:solidFill>
        <a:ln>
          <a:solidFill>
            <a:srgbClr val="233F4D"/>
          </a:solidFill>
        </a:ln>
      </dgm:spPr>
      <dgm:t>
        <a:bodyPr/>
        <a:lstStyle/>
        <a:p>
          <a:r>
            <a:rPr lang="en-US" sz="1800" dirty="0" smtClean="0">
              <a:solidFill>
                <a:schemeClr val="tx1"/>
              </a:solidFill>
            </a:rPr>
            <a:t>Met Hb</a:t>
          </a:r>
        </a:p>
      </dgm:t>
    </dgm:pt>
    <dgm:pt modelId="{DBCDA02E-D86A-D040-BEED-B4EF25DDD492}" type="parTrans" cxnId="{CCEB34E2-80A3-5641-92FE-87F300133F05}">
      <dgm:prSet custT="1"/>
      <dgm:spPr/>
      <dgm:t>
        <a:bodyPr/>
        <a:lstStyle/>
        <a:p>
          <a:endParaRPr lang="en-US" sz="1800"/>
        </a:p>
      </dgm:t>
    </dgm:pt>
    <dgm:pt modelId="{6CEDBE3B-65AC-8B4A-81B4-9312B6656AE1}" type="sibTrans" cxnId="{CCEB34E2-80A3-5641-92FE-87F300133F05}">
      <dgm:prSet/>
      <dgm:spPr/>
      <dgm:t>
        <a:bodyPr/>
        <a:lstStyle/>
        <a:p>
          <a:endParaRPr lang="en-US" sz="1800"/>
        </a:p>
      </dgm:t>
    </dgm:pt>
    <dgm:pt modelId="{62CDDEF0-9B23-FA48-B360-BBD5FB5E354C}">
      <dgm:prSet phldrT="[Text]" custT="1"/>
      <dgm:spPr>
        <a:solidFill>
          <a:schemeClr val="bg1"/>
        </a:solidFill>
        <a:ln>
          <a:solidFill>
            <a:srgbClr val="233F4D"/>
          </a:solidFill>
        </a:ln>
      </dgm:spPr>
      <dgm:t>
        <a:bodyPr/>
        <a:lstStyle/>
        <a:p>
          <a:r>
            <a:rPr lang="en-US" sz="1800" dirty="0" smtClean="0">
              <a:solidFill>
                <a:schemeClr val="tx1"/>
              </a:solidFill>
            </a:rPr>
            <a:t>Sulf Hb</a:t>
          </a:r>
        </a:p>
      </dgm:t>
    </dgm:pt>
    <dgm:pt modelId="{E691218E-A244-4548-8E13-06FDC68994E0}" type="parTrans" cxnId="{DCCB0E9E-CFC8-C946-8E29-EFBBA8322ACA}">
      <dgm:prSet custT="1"/>
      <dgm:spPr/>
      <dgm:t>
        <a:bodyPr/>
        <a:lstStyle/>
        <a:p>
          <a:endParaRPr lang="en-US" sz="1800"/>
        </a:p>
      </dgm:t>
    </dgm:pt>
    <dgm:pt modelId="{89E890C2-C1E7-8C4A-B95E-A395782B6A9D}" type="sibTrans" cxnId="{DCCB0E9E-CFC8-C946-8E29-EFBBA8322ACA}">
      <dgm:prSet/>
      <dgm:spPr/>
      <dgm:t>
        <a:bodyPr/>
        <a:lstStyle/>
        <a:p>
          <a:endParaRPr lang="en-US" sz="1800"/>
        </a:p>
      </dgm:t>
    </dgm:pt>
    <dgm:pt modelId="{52D2BD9D-57E1-0B4F-83C4-75D4566BD5E4}">
      <dgm:prSet phldrT="[Text]" custT="1"/>
      <dgm:spPr>
        <a:solidFill>
          <a:schemeClr val="bg1"/>
        </a:solidFill>
        <a:ln>
          <a:solidFill>
            <a:srgbClr val="233F4D"/>
          </a:solidFill>
        </a:ln>
      </dgm:spPr>
      <dgm:t>
        <a:bodyPr/>
        <a:lstStyle/>
        <a:p>
          <a:r>
            <a:rPr lang="en-US" sz="1800" dirty="0" smtClean="0">
              <a:solidFill>
                <a:schemeClr val="tx1"/>
              </a:solidFill>
            </a:rPr>
            <a:t>HbA1c (6%)</a:t>
          </a:r>
          <a:endParaRPr lang="en-US" sz="1800" dirty="0">
            <a:solidFill>
              <a:schemeClr val="tx1"/>
            </a:solidFill>
          </a:endParaRPr>
        </a:p>
      </dgm:t>
    </dgm:pt>
    <dgm:pt modelId="{D3AE9BE4-B20A-2047-AA6A-B9D082AC8A04}" type="parTrans" cxnId="{0653593F-9B22-4E40-AF9A-AD09ED454292}">
      <dgm:prSet/>
      <dgm:spPr/>
      <dgm:t>
        <a:bodyPr/>
        <a:lstStyle/>
        <a:p>
          <a:endParaRPr lang="en-US"/>
        </a:p>
      </dgm:t>
    </dgm:pt>
    <dgm:pt modelId="{E4B43E49-DD9B-824C-BD4D-ECE874D81291}" type="sibTrans" cxnId="{0653593F-9B22-4E40-AF9A-AD09ED454292}">
      <dgm:prSet/>
      <dgm:spPr/>
      <dgm:t>
        <a:bodyPr/>
        <a:lstStyle/>
        <a:p>
          <a:endParaRPr lang="en-US"/>
        </a:p>
      </dgm:t>
    </dgm:pt>
    <dgm:pt modelId="{10F14DC1-DB3D-6A45-AA6E-C3B989F78FBC}" type="pres">
      <dgm:prSet presAssocID="{686D31D9-CF5D-CF46-8227-E903A5883A2D}" presName="diagram" presStyleCnt="0">
        <dgm:presLayoutVars>
          <dgm:chPref val="1"/>
          <dgm:dir/>
          <dgm:animOne val="branch"/>
          <dgm:animLvl val="lvl"/>
          <dgm:resizeHandles val="exact"/>
        </dgm:presLayoutVars>
      </dgm:prSet>
      <dgm:spPr/>
      <dgm:t>
        <a:bodyPr/>
        <a:lstStyle/>
        <a:p>
          <a:endParaRPr lang="en-US"/>
        </a:p>
      </dgm:t>
    </dgm:pt>
    <dgm:pt modelId="{A67DEDCB-7E41-6246-A2C2-D86C74379361}" type="pres">
      <dgm:prSet presAssocID="{E3B79C06-987D-A146-8FB8-80B112A6294A}" presName="root1" presStyleCnt="0"/>
      <dgm:spPr/>
    </dgm:pt>
    <dgm:pt modelId="{F99C692B-E9D9-7045-BB46-7C35D28C94CD}" type="pres">
      <dgm:prSet presAssocID="{E3B79C06-987D-A146-8FB8-80B112A6294A}" presName="LevelOneTextNode" presStyleLbl="node0" presStyleIdx="0" presStyleCnt="1" custScaleX="127634">
        <dgm:presLayoutVars>
          <dgm:chPref val="3"/>
        </dgm:presLayoutVars>
      </dgm:prSet>
      <dgm:spPr/>
      <dgm:t>
        <a:bodyPr/>
        <a:lstStyle/>
        <a:p>
          <a:endParaRPr lang="en-US"/>
        </a:p>
      </dgm:t>
    </dgm:pt>
    <dgm:pt modelId="{C72314C2-21DF-B545-AD36-97DBA7BC40F7}" type="pres">
      <dgm:prSet presAssocID="{E3B79C06-987D-A146-8FB8-80B112A6294A}" presName="level2hierChild" presStyleCnt="0"/>
      <dgm:spPr/>
    </dgm:pt>
    <dgm:pt modelId="{F327DD93-F2AF-7949-A098-89C32CADA9BD}" type="pres">
      <dgm:prSet presAssocID="{C8769D59-13C6-AD4E-A4CF-D1600408818A}" presName="conn2-1" presStyleLbl="parChTrans1D2" presStyleIdx="0" presStyleCnt="2"/>
      <dgm:spPr/>
      <dgm:t>
        <a:bodyPr/>
        <a:lstStyle/>
        <a:p>
          <a:endParaRPr lang="en-US"/>
        </a:p>
      </dgm:t>
    </dgm:pt>
    <dgm:pt modelId="{8C95E4E5-FA12-FE49-ABAC-33D97C8CFACE}" type="pres">
      <dgm:prSet presAssocID="{C8769D59-13C6-AD4E-A4CF-D1600408818A}" presName="connTx" presStyleLbl="parChTrans1D2" presStyleIdx="0" presStyleCnt="2"/>
      <dgm:spPr/>
      <dgm:t>
        <a:bodyPr/>
        <a:lstStyle/>
        <a:p>
          <a:endParaRPr lang="en-US"/>
        </a:p>
      </dgm:t>
    </dgm:pt>
    <dgm:pt modelId="{4F0F8FC2-8E0E-EE49-A131-7B0D9EF11302}" type="pres">
      <dgm:prSet presAssocID="{737CD2A4-16E1-E44C-8BAD-ABDB26CF8EC3}" presName="root2" presStyleCnt="0"/>
      <dgm:spPr/>
    </dgm:pt>
    <dgm:pt modelId="{B7FF1AFB-BD14-604E-8D55-FA105B7389D6}" type="pres">
      <dgm:prSet presAssocID="{737CD2A4-16E1-E44C-8BAD-ABDB26CF8EC3}" presName="LevelTwoTextNode" presStyleLbl="node2" presStyleIdx="0" presStyleCnt="2">
        <dgm:presLayoutVars>
          <dgm:chPref val="3"/>
        </dgm:presLayoutVars>
      </dgm:prSet>
      <dgm:spPr/>
      <dgm:t>
        <a:bodyPr/>
        <a:lstStyle/>
        <a:p>
          <a:endParaRPr lang="en-US"/>
        </a:p>
      </dgm:t>
    </dgm:pt>
    <dgm:pt modelId="{439B3E5E-5267-4940-9B03-453470F9FC64}" type="pres">
      <dgm:prSet presAssocID="{737CD2A4-16E1-E44C-8BAD-ABDB26CF8EC3}" presName="level3hierChild" presStyleCnt="0"/>
      <dgm:spPr/>
    </dgm:pt>
    <dgm:pt modelId="{63EDC506-F07E-9E4E-B752-F4732E2080C2}" type="pres">
      <dgm:prSet presAssocID="{9984298B-6846-8845-93E5-94D3D4A609A6}" presName="conn2-1" presStyleLbl="parChTrans1D3" presStyleIdx="0" presStyleCnt="7"/>
      <dgm:spPr/>
      <dgm:t>
        <a:bodyPr/>
        <a:lstStyle/>
        <a:p>
          <a:endParaRPr lang="en-US"/>
        </a:p>
      </dgm:t>
    </dgm:pt>
    <dgm:pt modelId="{3A604C35-C0F5-7448-85E9-4579EA6E1220}" type="pres">
      <dgm:prSet presAssocID="{9984298B-6846-8845-93E5-94D3D4A609A6}" presName="connTx" presStyleLbl="parChTrans1D3" presStyleIdx="0" presStyleCnt="7"/>
      <dgm:spPr/>
      <dgm:t>
        <a:bodyPr/>
        <a:lstStyle/>
        <a:p>
          <a:endParaRPr lang="en-US"/>
        </a:p>
      </dgm:t>
    </dgm:pt>
    <dgm:pt modelId="{FF18C56E-A715-CD4F-95D2-6A2FD745416A}" type="pres">
      <dgm:prSet presAssocID="{DD0F94FB-7C3D-424C-9943-B1DDA87F2B77}" presName="root2" presStyleCnt="0"/>
      <dgm:spPr/>
    </dgm:pt>
    <dgm:pt modelId="{4B967076-72EB-A148-869D-3F7AA43BE9D5}" type="pres">
      <dgm:prSet presAssocID="{DD0F94FB-7C3D-424C-9943-B1DDA87F2B77}" presName="LevelTwoTextNode" presStyleLbl="node3" presStyleIdx="0" presStyleCnt="7">
        <dgm:presLayoutVars>
          <dgm:chPref val="3"/>
        </dgm:presLayoutVars>
      </dgm:prSet>
      <dgm:spPr/>
      <dgm:t>
        <a:bodyPr/>
        <a:lstStyle/>
        <a:p>
          <a:endParaRPr lang="en-US"/>
        </a:p>
      </dgm:t>
    </dgm:pt>
    <dgm:pt modelId="{BBE402A1-CF03-8F4F-8480-B2C70B228E10}" type="pres">
      <dgm:prSet presAssocID="{DD0F94FB-7C3D-424C-9943-B1DDA87F2B77}" presName="level3hierChild" presStyleCnt="0"/>
      <dgm:spPr/>
    </dgm:pt>
    <dgm:pt modelId="{CD659C30-E354-384A-B95F-E8B638B7CD95}" type="pres">
      <dgm:prSet presAssocID="{3AF49070-56A8-A441-927A-B73CEBAAB5CA}" presName="conn2-1" presStyleLbl="parChTrans1D3" presStyleIdx="1" presStyleCnt="7"/>
      <dgm:spPr/>
      <dgm:t>
        <a:bodyPr/>
        <a:lstStyle/>
        <a:p>
          <a:endParaRPr lang="en-US"/>
        </a:p>
      </dgm:t>
    </dgm:pt>
    <dgm:pt modelId="{554AF395-E517-3D46-8CE6-B8096E02F1FB}" type="pres">
      <dgm:prSet presAssocID="{3AF49070-56A8-A441-927A-B73CEBAAB5CA}" presName="connTx" presStyleLbl="parChTrans1D3" presStyleIdx="1" presStyleCnt="7"/>
      <dgm:spPr/>
      <dgm:t>
        <a:bodyPr/>
        <a:lstStyle/>
        <a:p>
          <a:endParaRPr lang="en-US"/>
        </a:p>
      </dgm:t>
    </dgm:pt>
    <dgm:pt modelId="{2BC3C584-62F1-AD40-B8A5-D4FA71F7B544}" type="pres">
      <dgm:prSet presAssocID="{EDC7B3C5-AB89-CD4E-B3C4-A51652737A1F}" presName="root2" presStyleCnt="0"/>
      <dgm:spPr/>
    </dgm:pt>
    <dgm:pt modelId="{91E64FF1-6781-764D-B65E-6C6E79438B46}" type="pres">
      <dgm:prSet presAssocID="{EDC7B3C5-AB89-CD4E-B3C4-A51652737A1F}" presName="LevelTwoTextNode" presStyleLbl="node3" presStyleIdx="1" presStyleCnt="7">
        <dgm:presLayoutVars>
          <dgm:chPref val="3"/>
        </dgm:presLayoutVars>
      </dgm:prSet>
      <dgm:spPr/>
      <dgm:t>
        <a:bodyPr/>
        <a:lstStyle/>
        <a:p>
          <a:endParaRPr lang="en-US"/>
        </a:p>
      </dgm:t>
    </dgm:pt>
    <dgm:pt modelId="{5ED9EFF3-560F-F64C-B62A-E035D7C1969F}" type="pres">
      <dgm:prSet presAssocID="{EDC7B3C5-AB89-CD4E-B3C4-A51652737A1F}" presName="level3hierChild" presStyleCnt="0"/>
      <dgm:spPr/>
    </dgm:pt>
    <dgm:pt modelId="{322C49D5-04B8-3641-BD53-75097FDBA5D9}" type="pres">
      <dgm:prSet presAssocID="{A79BAD81-8AC9-7D4F-89B1-41141FE0ED09}" presName="conn2-1" presStyleLbl="parChTrans1D3" presStyleIdx="2" presStyleCnt="7"/>
      <dgm:spPr/>
      <dgm:t>
        <a:bodyPr/>
        <a:lstStyle/>
        <a:p>
          <a:endParaRPr lang="en-US"/>
        </a:p>
      </dgm:t>
    </dgm:pt>
    <dgm:pt modelId="{923AD57D-F643-A646-A99B-497C2185D6B0}" type="pres">
      <dgm:prSet presAssocID="{A79BAD81-8AC9-7D4F-89B1-41141FE0ED09}" presName="connTx" presStyleLbl="parChTrans1D3" presStyleIdx="2" presStyleCnt="7"/>
      <dgm:spPr/>
      <dgm:t>
        <a:bodyPr/>
        <a:lstStyle/>
        <a:p>
          <a:endParaRPr lang="en-US"/>
        </a:p>
      </dgm:t>
    </dgm:pt>
    <dgm:pt modelId="{B85EF673-2794-0042-AA58-1A04D9C2AC23}" type="pres">
      <dgm:prSet presAssocID="{61709D08-82F6-6E46-B74E-BA36953B12A4}" presName="root2" presStyleCnt="0"/>
      <dgm:spPr/>
    </dgm:pt>
    <dgm:pt modelId="{F956BD19-9C24-3740-92B8-7708CD80BC0E}" type="pres">
      <dgm:prSet presAssocID="{61709D08-82F6-6E46-B74E-BA36953B12A4}" presName="LevelTwoTextNode" presStyleLbl="node3" presStyleIdx="2" presStyleCnt="7">
        <dgm:presLayoutVars>
          <dgm:chPref val="3"/>
        </dgm:presLayoutVars>
      </dgm:prSet>
      <dgm:spPr/>
      <dgm:t>
        <a:bodyPr/>
        <a:lstStyle/>
        <a:p>
          <a:endParaRPr lang="en-US"/>
        </a:p>
      </dgm:t>
    </dgm:pt>
    <dgm:pt modelId="{6D06FBB8-8F61-0241-9453-BF25C3862817}" type="pres">
      <dgm:prSet presAssocID="{61709D08-82F6-6E46-B74E-BA36953B12A4}" presName="level3hierChild" presStyleCnt="0"/>
      <dgm:spPr/>
    </dgm:pt>
    <dgm:pt modelId="{34226A02-3D33-454C-BC6F-C54F1F313B21}" type="pres">
      <dgm:prSet presAssocID="{D3AE9BE4-B20A-2047-AA6A-B9D082AC8A04}" presName="conn2-1" presStyleLbl="parChTrans1D3" presStyleIdx="3" presStyleCnt="7"/>
      <dgm:spPr/>
      <dgm:t>
        <a:bodyPr/>
        <a:lstStyle/>
        <a:p>
          <a:endParaRPr lang="en-US"/>
        </a:p>
      </dgm:t>
    </dgm:pt>
    <dgm:pt modelId="{940E0062-8831-004B-9F2C-476FEAD64C2F}" type="pres">
      <dgm:prSet presAssocID="{D3AE9BE4-B20A-2047-AA6A-B9D082AC8A04}" presName="connTx" presStyleLbl="parChTrans1D3" presStyleIdx="3" presStyleCnt="7"/>
      <dgm:spPr/>
      <dgm:t>
        <a:bodyPr/>
        <a:lstStyle/>
        <a:p>
          <a:endParaRPr lang="en-US"/>
        </a:p>
      </dgm:t>
    </dgm:pt>
    <dgm:pt modelId="{43BBAD64-0FCF-F74E-A7F0-F379C6C2711A}" type="pres">
      <dgm:prSet presAssocID="{52D2BD9D-57E1-0B4F-83C4-75D4566BD5E4}" presName="root2" presStyleCnt="0"/>
      <dgm:spPr/>
    </dgm:pt>
    <dgm:pt modelId="{36D43F92-5298-F34A-A1C4-1C1303D630EC}" type="pres">
      <dgm:prSet presAssocID="{52D2BD9D-57E1-0B4F-83C4-75D4566BD5E4}" presName="LevelTwoTextNode" presStyleLbl="node3" presStyleIdx="3" presStyleCnt="7">
        <dgm:presLayoutVars>
          <dgm:chPref val="3"/>
        </dgm:presLayoutVars>
      </dgm:prSet>
      <dgm:spPr/>
      <dgm:t>
        <a:bodyPr/>
        <a:lstStyle/>
        <a:p>
          <a:endParaRPr lang="en-US"/>
        </a:p>
      </dgm:t>
    </dgm:pt>
    <dgm:pt modelId="{1BE7AEFC-49F6-E642-8CEB-B9AE52873D3D}" type="pres">
      <dgm:prSet presAssocID="{52D2BD9D-57E1-0B4F-83C4-75D4566BD5E4}" presName="level3hierChild" presStyleCnt="0"/>
      <dgm:spPr/>
    </dgm:pt>
    <dgm:pt modelId="{92335B90-E4AC-854E-A656-94C021D61C95}" type="pres">
      <dgm:prSet presAssocID="{9548D1A8-E636-164F-893E-4EA90D55C310}" presName="conn2-1" presStyleLbl="parChTrans1D2" presStyleIdx="1" presStyleCnt="2"/>
      <dgm:spPr/>
      <dgm:t>
        <a:bodyPr/>
        <a:lstStyle/>
        <a:p>
          <a:endParaRPr lang="en-US"/>
        </a:p>
      </dgm:t>
    </dgm:pt>
    <dgm:pt modelId="{08D4CF86-A610-9D42-9900-9330F1D81989}" type="pres">
      <dgm:prSet presAssocID="{9548D1A8-E636-164F-893E-4EA90D55C310}" presName="connTx" presStyleLbl="parChTrans1D2" presStyleIdx="1" presStyleCnt="2"/>
      <dgm:spPr/>
      <dgm:t>
        <a:bodyPr/>
        <a:lstStyle/>
        <a:p>
          <a:endParaRPr lang="en-US"/>
        </a:p>
      </dgm:t>
    </dgm:pt>
    <dgm:pt modelId="{8DC7DF78-ABD8-4B43-BD69-FCCE90630DDE}" type="pres">
      <dgm:prSet presAssocID="{F1B0D7F5-B28B-5644-AAE6-F920A5B7AC3B}" presName="root2" presStyleCnt="0"/>
      <dgm:spPr/>
    </dgm:pt>
    <dgm:pt modelId="{E16DD8FF-C492-754F-9B37-9070B3C977F7}" type="pres">
      <dgm:prSet presAssocID="{F1B0D7F5-B28B-5644-AAE6-F920A5B7AC3B}" presName="LevelTwoTextNode" presStyleLbl="node2" presStyleIdx="1" presStyleCnt="2">
        <dgm:presLayoutVars>
          <dgm:chPref val="3"/>
        </dgm:presLayoutVars>
      </dgm:prSet>
      <dgm:spPr/>
      <dgm:t>
        <a:bodyPr/>
        <a:lstStyle/>
        <a:p>
          <a:endParaRPr lang="en-US"/>
        </a:p>
      </dgm:t>
    </dgm:pt>
    <dgm:pt modelId="{A650048A-D0ED-D545-BB45-88C3DDCBDADF}" type="pres">
      <dgm:prSet presAssocID="{F1B0D7F5-B28B-5644-AAE6-F920A5B7AC3B}" presName="level3hierChild" presStyleCnt="0"/>
      <dgm:spPr/>
    </dgm:pt>
    <dgm:pt modelId="{A5846A57-A5A7-8F44-85E4-6E8BB36CD238}" type="pres">
      <dgm:prSet presAssocID="{2CF2B209-9CE5-D54F-8E7F-EF352E7CAD1E}" presName="conn2-1" presStyleLbl="parChTrans1D3" presStyleIdx="4" presStyleCnt="7"/>
      <dgm:spPr/>
      <dgm:t>
        <a:bodyPr/>
        <a:lstStyle/>
        <a:p>
          <a:endParaRPr lang="en-US"/>
        </a:p>
      </dgm:t>
    </dgm:pt>
    <dgm:pt modelId="{44E6C7E9-B830-244B-870D-388EDC9F820E}" type="pres">
      <dgm:prSet presAssocID="{2CF2B209-9CE5-D54F-8E7F-EF352E7CAD1E}" presName="connTx" presStyleLbl="parChTrans1D3" presStyleIdx="4" presStyleCnt="7"/>
      <dgm:spPr/>
      <dgm:t>
        <a:bodyPr/>
        <a:lstStyle/>
        <a:p>
          <a:endParaRPr lang="en-US"/>
        </a:p>
      </dgm:t>
    </dgm:pt>
    <dgm:pt modelId="{3B1B9FE6-003A-4E48-BDCB-1528C50283AE}" type="pres">
      <dgm:prSet presAssocID="{45D348E9-6371-754C-8F20-929F295D540A}" presName="root2" presStyleCnt="0"/>
      <dgm:spPr/>
    </dgm:pt>
    <dgm:pt modelId="{BFE87C83-B7FD-DF4A-B0CB-CFC58F80D5FC}" type="pres">
      <dgm:prSet presAssocID="{45D348E9-6371-754C-8F20-929F295D540A}" presName="LevelTwoTextNode" presStyleLbl="node3" presStyleIdx="4" presStyleCnt="7">
        <dgm:presLayoutVars>
          <dgm:chPref val="3"/>
        </dgm:presLayoutVars>
      </dgm:prSet>
      <dgm:spPr/>
      <dgm:t>
        <a:bodyPr/>
        <a:lstStyle/>
        <a:p>
          <a:endParaRPr lang="en-US"/>
        </a:p>
      </dgm:t>
    </dgm:pt>
    <dgm:pt modelId="{4467770B-E00C-6445-9857-6E2E50F03F7E}" type="pres">
      <dgm:prSet presAssocID="{45D348E9-6371-754C-8F20-929F295D540A}" presName="level3hierChild" presStyleCnt="0"/>
      <dgm:spPr/>
    </dgm:pt>
    <dgm:pt modelId="{F1006B34-F388-2340-AA89-E6780B4014F3}" type="pres">
      <dgm:prSet presAssocID="{DBCDA02E-D86A-D040-BEED-B4EF25DDD492}" presName="conn2-1" presStyleLbl="parChTrans1D3" presStyleIdx="5" presStyleCnt="7"/>
      <dgm:spPr/>
      <dgm:t>
        <a:bodyPr/>
        <a:lstStyle/>
        <a:p>
          <a:endParaRPr lang="en-US"/>
        </a:p>
      </dgm:t>
    </dgm:pt>
    <dgm:pt modelId="{40DDF1FA-01B0-2740-A97A-68F3BE186D2D}" type="pres">
      <dgm:prSet presAssocID="{DBCDA02E-D86A-D040-BEED-B4EF25DDD492}" presName="connTx" presStyleLbl="parChTrans1D3" presStyleIdx="5" presStyleCnt="7"/>
      <dgm:spPr/>
      <dgm:t>
        <a:bodyPr/>
        <a:lstStyle/>
        <a:p>
          <a:endParaRPr lang="en-US"/>
        </a:p>
      </dgm:t>
    </dgm:pt>
    <dgm:pt modelId="{B03EFFFB-E9EF-2948-AD76-29789EF01759}" type="pres">
      <dgm:prSet presAssocID="{1701150F-4D3E-B04B-A1D1-8DF96F280CE1}" presName="root2" presStyleCnt="0"/>
      <dgm:spPr/>
    </dgm:pt>
    <dgm:pt modelId="{F95B63D1-3389-A54C-9BA4-EA6629AAA352}" type="pres">
      <dgm:prSet presAssocID="{1701150F-4D3E-B04B-A1D1-8DF96F280CE1}" presName="LevelTwoTextNode" presStyleLbl="node3" presStyleIdx="5" presStyleCnt="7">
        <dgm:presLayoutVars>
          <dgm:chPref val="3"/>
        </dgm:presLayoutVars>
      </dgm:prSet>
      <dgm:spPr/>
      <dgm:t>
        <a:bodyPr/>
        <a:lstStyle/>
        <a:p>
          <a:endParaRPr lang="en-US"/>
        </a:p>
      </dgm:t>
    </dgm:pt>
    <dgm:pt modelId="{728F17AC-D256-F44B-A1DB-8AA71980CF33}" type="pres">
      <dgm:prSet presAssocID="{1701150F-4D3E-B04B-A1D1-8DF96F280CE1}" presName="level3hierChild" presStyleCnt="0"/>
      <dgm:spPr/>
    </dgm:pt>
    <dgm:pt modelId="{CF877224-9759-FC4D-8AAB-52A8811ED155}" type="pres">
      <dgm:prSet presAssocID="{E691218E-A244-4548-8E13-06FDC68994E0}" presName="conn2-1" presStyleLbl="parChTrans1D3" presStyleIdx="6" presStyleCnt="7"/>
      <dgm:spPr/>
      <dgm:t>
        <a:bodyPr/>
        <a:lstStyle/>
        <a:p>
          <a:endParaRPr lang="en-US"/>
        </a:p>
      </dgm:t>
    </dgm:pt>
    <dgm:pt modelId="{9B5AFEF9-6398-1C43-9B7E-76CE456E0BFA}" type="pres">
      <dgm:prSet presAssocID="{E691218E-A244-4548-8E13-06FDC68994E0}" presName="connTx" presStyleLbl="parChTrans1D3" presStyleIdx="6" presStyleCnt="7"/>
      <dgm:spPr/>
      <dgm:t>
        <a:bodyPr/>
        <a:lstStyle/>
        <a:p>
          <a:endParaRPr lang="en-US"/>
        </a:p>
      </dgm:t>
    </dgm:pt>
    <dgm:pt modelId="{718C71DA-029E-914A-85BE-C9EDF65313C0}" type="pres">
      <dgm:prSet presAssocID="{62CDDEF0-9B23-FA48-B360-BBD5FB5E354C}" presName="root2" presStyleCnt="0"/>
      <dgm:spPr/>
    </dgm:pt>
    <dgm:pt modelId="{2BC517C5-B600-1D4D-815B-C466FA5A6E21}" type="pres">
      <dgm:prSet presAssocID="{62CDDEF0-9B23-FA48-B360-BBD5FB5E354C}" presName="LevelTwoTextNode" presStyleLbl="node3" presStyleIdx="6" presStyleCnt="7">
        <dgm:presLayoutVars>
          <dgm:chPref val="3"/>
        </dgm:presLayoutVars>
      </dgm:prSet>
      <dgm:spPr/>
      <dgm:t>
        <a:bodyPr/>
        <a:lstStyle/>
        <a:p>
          <a:endParaRPr lang="en-US"/>
        </a:p>
      </dgm:t>
    </dgm:pt>
    <dgm:pt modelId="{06E0AAD8-49BC-5240-A223-3D37D5585D6F}" type="pres">
      <dgm:prSet presAssocID="{62CDDEF0-9B23-FA48-B360-BBD5FB5E354C}" presName="level3hierChild" presStyleCnt="0"/>
      <dgm:spPr/>
    </dgm:pt>
  </dgm:ptLst>
  <dgm:cxnLst>
    <dgm:cxn modelId="{1DF486CB-32C2-5B43-9770-8A9C235B1074}" type="presOf" srcId="{62CDDEF0-9B23-FA48-B360-BBD5FB5E354C}" destId="{2BC517C5-B600-1D4D-815B-C466FA5A6E21}" srcOrd="0" destOrd="0" presId="urn:microsoft.com/office/officeart/2005/8/layout/hierarchy2"/>
    <dgm:cxn modelId="{B22E270F-D7B0-3D4B-9BF4-84CEB6616978}" srcId="{E3B79C06-987D-A146-8FB8-80B112A6294A}" destId="{737CD2A4-16E1-E44C-8BAD-ABDB26CF8EC3}" srcOrd="0" destOrd="0" parTransId="{C8769D59-13C6-AD4E-A4CF-D1600408818A}" sibTransId="{F501C324-4AB2-5A48-9280-694FBB3ABB42}"/>
    <dgm:cxn modelId="{E423D90A-0FD0-2847-AF46-E391B0F2E6B1}" type="presOf" srcId="{9548D1A8-E636-164F-893E-4EA90D55C310}" destId="{92335B90-E4AC-854E-A656-94C021D61C95}" srcOrd="0" destOrd="0" presId="urn:microsoft.com/office/officeart/2005/8/layout/hierarchy2"/>
    <dgm:cxn modelId="{96F23062-8808-2440-8E57-577B52580AB4}" type="presOf" srcId="{F1B0D7F5-B28B-5644-AAE6-F920A5B7AC3B}" destId="{E16DD8FF-C492-754F-9B37-9070B3C977F7}" srcOrd="0" destOrd="0" presId="urn:microsoft.com/office/officeart/2005/8/layout/hierarchy2"/>
    <dgm:cxn modelId="{65DD2113-6CBE-3649-846B-813D9E838995}" type="presOf" srcId="{C8769D59-13C6-AD4E-A4CF-D1600408818A}" destId="{F327DD93-F2AF-7949-A098-89C32CADA9BD}" srcOrd="0" destOrd="0" presId="urn:microsoft.com/office/officeart/2005/8/layout/hierarchy2"/>
    <dgm:cxn modelId="{DCCB0E9E-CFC8-C946-8E29-EFBBA8322ACA}" srcId="{F1B0D7F5-B28B-5644-AAE6-F920A5B7AC3B}" destId="{62CDDEF0-9B23-FA48-B360-BBD5FB5E354C}" srcOrd="2" destOrd="0" parTransId="{E691218E-A244-4548-8E13-06FDC68994E0}" sibTransId="{89E890C2-C1E7-8C4A-B95E-A395782B6A9D}"/>
    <dgm:cxn modelId="{C0E2B160-0E6B-E847-961F-591CA551C8ED}" type="presOf" srcId="{61709D08-82F6-6E46-B74E-BA36953B12A4}" destId="{F956BD19-9C24-3740-92B8-7708CD80BC0E}" srcOrd="0" destOrd="0" presId="urn:microsoft.com/office/officeart/2005/8/layout/hierarchy2"/>
    <dgm:cxn modelId="{CA73EC41-DD7F-9548-8E53-81BE41C0D0C1}" type="presOf" srcId="{9984298B-6846-8845-93E5-94D3D4A609A6}" destId="{3A604C35-C0F5-7448-85E9-4579EA6E1220}" srcOrd="1" destOrd="0" presId="urn:microsoft.com/office/officeart/2005/8/layout/hierarchy2"/>
    <dgm:cxn modelId="{A01A8680-D61F-6B41-B3FD-E6822221287E}" type="presOf" srcId="{DBCDA02E-D86A-D040-BEED-B4EF25DDD492}" destId="{F1006B34-F388-2340-AA89-E6780B4014F3}" srcOrd="0" destOrd="0" presId="urn:microsoft.com/office/officeart/2005/8/layout/hierarchy2"/>
    <dgm:cxn modelId="{7094592A-704E-1240-9BE8-B99783185632}" type="presOf" srcId="{D3AE9BE4-B20A-2047-AA6A-B9D082AC8A04}" destId="{940E0062-8831-004B-9F2C-476FEAD64C2F}" srcOrd="1" destOrd="0" presId="urn:microsoft.com/office/officeart/2005/8/layout/hierarchy2"/>
    <dgm:cxn modelId="{0653593F-9B22-4E40-AF9A-AD09ED454292}" srcId="{737CD2A4-16E1-E44C-8BAD-ABDB26CF8EC3}" destId="{52D2BD9D-57E1-0B4F-83C4-75D4566BD5E4}" srcOrd="3" destOrd="0" parTransId="{D3AE9BE4-B20A-2047-AA6A-B9D082AC8A04}" sibTransId="{E4B43E49-DD9B-824C-BD4D-ECE874D81291}"/>
    <dgm:cxn modelId="{66D2164C-FFEF-644E-BB01-6ED3A17A568C}" srcId="{737CD2A4-16E1-E44C-8BAD-ABDB26CF8EC3}" destId="{EDC7B3C5-AB89-CD4E-B3C4-A51652737A1F}" srcOrd="1" destOrd="0" parTransId="{3AF49070-56A8-A441-927A-B73CEBAAB5CA}" sibTransId="{4427C0FD-3F83-B641-AD1D-F5F22EB61091}"/>
    <dgm:cxn modelId="{EB056F50-8ABA-244B-B42E-90BB8C53810C}" type="presOf" srcId="{9984298B-6846-8845-93E5-94D3D4A609A6}" destId="{63EDC506-F07E-9E4E-B752-F4732E2080C2}" srcOrd="0" destOrd="0" presId="urn:microsoft.com/office/officeart/2005/8/layout/hierarchy2"/>
    <dgm:cxn modelId="{69A4C584-6D6F-9C4F-A8C0-334A4F9A5919}" type="presOf" srcId="{E3B79C06-987D-A146-8FB8-80B112A6294A}" destId="{F99C692B-E9D9-7045-BB46-7C35D28C94CD}" srcOrd="0" destOrd="0" presId="urn:microsoft.com/office/officeart/2005/8/layout/hierarchy2"/>
    <dgm:cxn modelId="{E0A4F106-9680-6A4E-8DB1-5916DCDAFC1F}" type="presOf" srcId="{3AF49070-56A8-A441-927A-B73CEBAAB5CA}" destId="{554AF395-E517-3D46-8CE6-B8096E02F1FB}" srcOrd="1" destOrd="0" presId="urn:microsoft.com/office/officeart/2005/8/layout/hierarchy2"/>
    <dgm:cxn modelId="{80AEC713-0E01-EE47-B41E-2F6942DA9CE0}" type="presOf" srcId="{DD0F94FB-7C3D-424C-9943-B1DDA87F2B77}" destId="{4B967076-72EB-A148-869D-3F7AA43BE9D5}" srcOrd="0" destOrd="0" presId="urn:microsoft.com/office/officeart/2005/8/layout/hierarchy2"/>
    <dgm:cxn modelId="{A6201D8B-0CF8-934A-9296-EAC5E6CCE05D}" type="presOf" srcId="{DBCDA02E-D86A-D040-BEED-B4EF25DDD492}" destId="{40DDF1FA-01B0-2740-A97A-68F3BE186D2D}" srcOrd="1" destOrd="0" presId="urn:microsoft.com/office/officeart/2005/8/layout/hierarchy2"/>
    <dgm:cxn modelId="{5ED1472D-90F6-9543-89E9-F0634DBB71D0}" type="presOf" srcId="{52D2BD9D-57E1-0B4F-83C4-75D4566BD5E4}" destId="{36D43F92-5298-F34A-A1C4-1C1303D630EC}" srcOrd="0" destOrd="0" presId="urn:microsoft.com/office/officeart/2005/8/layout/hierarchy2"/>
    <dgm:cxn modelId="{92F81EEC-A48F-E741-96B5-1C5556F1290E}" type="presOf" srcId="{A79BAD81-8AC9-7D4F-89B1-41141FE0ED09}" destId="{923AD57D-F643-A646-A99B-497C2185D6B0}" srcOrd="1" destOrd="0" presId="urn:microsoft.com/office/officeart/2005/8/layout/hierarchy2"/>
    <dgm:cxn modelId="{0115BD51-7540-7C4A-A8A7-12F9D2076C3B}" type="presOf" srcId="{9548D1A8-E636-164F-893E-4EA90D55C310}" destId="{08D4CF86-A610-9D42-9900-9330F1D81989}" srcOrd="1" destOrd="0" presId="urn:microsoft.com/office/officeart/2005/8/layout/hierarchy2"/>
    <dgm:cxn modelId="{6ABF0E49-3FA2-1240-8BC1-7004A14919EE}" srcId="{E3B79C06-987D-A146-8FB8-80B112A6294A}" destId="{F1B0D7F5-B28B-5644-AAE6-F920A5B7AC3B}" srcOrd="1" destOrd="0" parTransId="{9548D1A8-E636-164F-893E-4EA90D55C310}" sibTransId="{0BAF95F8-D5EE-5446-B339-D648D7ED64E2}"/>
    <dgm:cxn modelId="{990665E2-B96A-AF40-B84E-D248A29AAFCC}" type="presOf" srcId="{3AF49070-56A8-A441-927A-B73CEBAAB5CA}" destId="{CD659C30-E354-384A-B95F-E8B638B7CD95}" srcOrd="0" destOrd="0" presId="urn:microsoft.com/office/officeart/2005/8/layout/hierarchy2"/>
    <dgm:cxn modelId="{76FAD063-3ECA-0D4C-88FB-21F88DF52617}" type="presOf" srcId="{C8769D59-13C6-AD4E-A4CF-D1600408818A}" destId="{8C95E4E5-FA12-FE49-ABAC-33D97C8CFACE}" srcOrd="1" destOrd="0" presId="urn:microsoft.com/office/officeart/2005/8/layout/hierarchy2"/>
    <dgm:cxn modelId="{CCEB34E2-80A3-5641-92FE-87F300133F05}" srcId="{F1B0D7F5-B28B-5644-AAE6-F920A5B7AC3B}" destId="{1701150F-4D3E-B04B-A1D1-8DF96F280CE1}" srcOrd="1" destOrd="0" parTransId="{DBCDA02E-D86A-D040-BEED-B4EF25DDD492}" sibTransId="{6CEDBE3B-65AC-8B4A-81B4-9312B6656AE1}"/>
    <dgm:cxn modelId="{F93FF963-813F-9642-9746-D40634821C13}" type="presOf" srcId="{737CD2A4-16E1-E44C-8BAD-ABDB26CF8EC3}" destId="{B7FF1AFB-BD14-604E-8D55-FA105B7389D6}" srcOrd="0" destOrd="0" presId="urn:microsoft.com/office/officeart/2005/8/layout/hierarchy2"/>
    <dgm:cxn modelId="{3309E096-7F0A-0D47-B32C-D42A5A1143CD}" srcId="{737CD2A4-16E1-E44C-8BAD-ABDB26CF8EC3}" destId="{DD0F94FB-7C3D-424C-9943-B1DDA87F2B77}" srcOrd="0" destOrd="0" parTransId="{9984298B-6846-8845-93E5-94D3D4A609A6}" sibTransId="{91F06A38-06D2-8A43-9630-8DE9DA707F09}"/>
    <dgm:cxn modelId="{D2A04C52-5FB2-3943-9D2B-97B7AEEDDBEE}" type="presOf" srcId="{45D348E9-6371-754C-8F20-929F295D540A}" destId="{BFE87C83-B7FD-DF4A-B0CB-CFC58F80D5FC}" srcOrd="0" destOrd="0" presId="urn:microsoft.com/office/officeart/2005/8/layout/hierarchy2"/>
    <dgm:cxn modelId="{56F86C2F-39A9-F04A-916A-F156B817838D}" type="presOf" srcId="{2CF2B209-9CE5-D54F-8E7F-EF352E7CAD1E}" destId="{A5846A57-A5A7-8F44-85E4-6E8BB36CD238}" srcOrd="0" destOrd="0" presId="urn:microsoft.com/office/officeart/2005/8/layout/hierarchy2"/>
    <dgm:cxn modelId="{8165C4B1-C1AF-8C4E-BC8F-00DB8838F334}" type="presOf" srcId="{686D31D9-CF5D-CF46-8227-E903A5883A2D}" destId="{10F14DC1-DB3D-6A45-AA6E-C3B989F78FBC}" srcOrd="0" destOrd="0" presId="urn:microsoft.com/office/officeart/2005/8/layout/hierarchy2"/>
    <dgm:cxn modelId="{9C12AE3C-2520-AE4C-BF7F-D01A97C524AB}" type="presOf" srcId="{2CF2B209-9CE5-D54F-8E7F-EF352E7CAD1E}" destId="{44E6C7E9-B830-244B-870D-388EDC9F820E}" srcOrd="1" destOrd="0" presId="urn:microsoft.com/office/officeart/2005/8/layout/hierarchy2"/>
    <dgm:cxn modelId="{0D5050E8-3759-F042-A36B-DDCB4D38A173}" type="presOf" srcId="{EDC7B3C5-AB89-CD4E-B3C4-A51652737A1F}" destId="{91E64FF1-6781-764D-B65E-6C6E79438B46}" srcOrd="0" destOrd="0" presId="urn:microsoft.com/office/officeart/2005/8/layout/hierarchy2"/>
    <dgm:cxn modelId="{A96BA752-D176-5A4F-8813-CA086C51E79C}" type="presOf" srcId="{A79BAD81-8AC9-7D4F-89B1-41141FE0ED09}" destId="{322C49D5-04B8-3641-BD53-75097FDBA5D9}" srcOrd="0" destOrd="0" presId="urn:microsoft.com/office/officeart/2005/8/layout/hierarchy2"/>
    <dgm:cxn modelId="{D5D3D28A-A949-644A-8B38-8BFAA49EF465}" srcId="{F1B0D7F5-B28B-5644-AAE6-F920A5B7AC3B}" destId="{45D348E9-6371-754C-8F20-929F295D540A}" srcOrd="0" destOrd="0" parTransId="{2CF2B209-9CE5-D54F-8E7F-EF352E7CAD1E}" sibTransId="{E40EEF7A-183F-C34B-B89D-F96E46DC28A1}"/>
    <dgm:cxn modelId="{E1241D9D-003A-C448-9CD5-C34DEE504DC1}" type="presOf" srcId="{E691218E-A244-4548-8E13-06FDC68994E0}" destId="{CF877224-9759-FC4D-8AAB-52A8811ED155}" srcOrd="0" destOrd="0" presId="urn:microsoft.com/office/officeart/2005/8/layout/hierarchy2"/>
    <dgm:cxn modelId="{734A60D1-2A47-3A49-BC8A-792CCF9D89CC}" srcId="{686D31D9-CF5D-CF46-8227-E903A5883A2D}" destId="{E3B79C06-987D-A146-8FB8-80B112A6294A}" srcOrd="0" destOrd="0" parTransId="{AEE91712-BF89-E44C-9CB7-FD5A71B6EEC8}" sibTransId="{3D3F5FB1-F451-A44C-A6ED-D767FBEF6D4E}"/>
    <dgm:cxn modelId="{F7D177DC-74E2-BB48-9F76-1A296DE30978}" type="presOf" srcId="{1701150F-4D3E-B04B-A1D1-8DF96F280CE1}" destId="{F95B63D1-3389-A54C-9BA4-EA6629AAA352}" srcOrd="0" destOrd="0" presId="urn:microsoft.com/office/officeart/2005/8/layout/hierarchy2"/>
    <dgm:cxn modelId="{05B59598-9C1C-674B-A981-0AA00A85A355}" type="presOf" srcId="{E691218E-A244-4548-8E13-06FDC68994E0}" destId="{9B5AFEF9-6398-1C43-9B7E-76CE456E0BFA}" srcOrd="1" destOrd="0" presId="urn:microsoft.com/office/officeart/2005/8/layout/hierarchy2"/>
    <dgm:cxn modelId="{E856D222-27F6-D04D-977C-F447AF3CD6AE}" srcId="{737CD2A4-16E1-E44C-8BAD-ABDB26CF8EC3}" destId="{61709D08-82F6-6E46-B74E-BA36953B12A4}" srcOrd="2" destOrd="0" parTransId="{A79BAD81-8AC9-7D4F-89B1-41141FE0ED09}" sibTransId="{38B1760C-F5D3-F74F-9752-3E5752A2487C}"/>
    <dgm:cxn modelId="{DF89369F-A5DD-A44D-AA8E-2BEB733AE77C}" type="presOf" srcId="{D3AE9BE4-B20A-2047-AA6A-B9D082AC8A04}" destId="{34226A02-3D33-454C-BC6F-C54F1F313B21}" srcOrd="0" destOrd="0" presId="urn:microsoft.com/office/officeart/2005/8/layout/hierarchy2"/>
    <dgm:cxn modelId="{85B36C17-D18E-0E48-8F2E-1A197CA5C28C}" type="presParOf" srcId="{10F14DC1-DB3D-6A45-AA6E-C3B989F78FBC}" destId="{A67DEDCB-7E41-6246-A2C2-D86C74379361}" srcOrd="0" destOrd="0" presId="urn:microsoft.com/office/officeart/2005/8/layout/hierarchy2"/>
    <dgm:cxn modelId="{E92A79EC-D706-0C47-833F-0A6948822005}" type="presParOf" srcId="{A67DEDCB-7E41-6246-A2C2-D86C74379361}" destId="{F99C692B-E9D9-7045-BB46-7C35D28C94CD}" srcOrd="0" destOrd="0" presId="urn:microsoft.com/office/officeart/2005/8/layout/hierarchy2"/>
    <dgm:cxn modelId="{FE0F6D26-BE3D-8E44-884F-AA57BDA55A31}" type="presParOf" srcId="{A67DEDCB-7E41-6246-A2C2-D86C74379361}" destId="{C72314C2-21DF-B545-AD36-97DBA7BC40F7}" srcOrd="1" destOrd="0" presId="urn:microsoft.com/office/officeart/2005/8/layout/hierarchy2"/>
    <dgm:cxn modelId="{19975666-DFCD-8D49-932F-9C6EFFDFCDCF}" type="presParOf" srcId="{C72314C2-21DF-B545-AD36-97DBA7BC40F7}" destId="{F327DD93-F2AF-7949-A098-89C32CADA9BD}" srcOrd="0" destOrd="0" presId="urn:microsoft.com/office/officeart/2005/8/layout/hierarchy2"/>
    <dgm:cxn modelId="{8D73FBBF-AF3E-E54B-AB22-3330316B76E2}" type="presParOf" srcId="{F327DD93-F2AF-7949-A098-89C32CADA9BD}" destId="{8C95E4E5-FA12-FE49-ABAC-33D97C8CFACE}" srcOrd="0" destOrd="0" presId="urn:microsoft.com/office/officeart/2005/8/layout/hierarchy2"/>
    <dgm:cxn modelId="{849965D9-381E-9C4E-9C60-FF055FD499B5}" type="presParOf" srcId="{C72314C2-21DF-B545-AD36-97DBA7BC40F7}" destId="{4F0F8FC2-8E0E-EE49-A131-7B0D9EF11302}" srcOrd="1" destOrd="0" presId="urn:microsoft.com/office/officeart/2005/8/layout/hierarchy2"/>
    <dgm:cxn modelId="{703B5256-F96C-A04D-9F96-5C9ACD7E652A}" type="presParOf" srcId="{4F0F8FC2-8E0E-EE49-A131-7B0D9EF11302}" destId="{B7FF1AFB-BD14-604E-8D55-FA105B7389D6}" srcOrd="0" destOrd="0" presId="urn:microsoft.com/office/officeart/2005/8/layout/hierarchy2"/>
    <dgm:cxn modelId="{19DEC7EA-D435-DF49-8EF5-DD6A11ED2BA9}" type="presParOf" srcId="{4F0F8FC2-8E0E-EE49-A131-7B0D9EF11302}" destId="{439B3E5E-5267-4940-9B03-453470F9FC64}" srcOrd="1" destOrd="0" presId="urn:microsoft.com/office/officeart/2005/8/layout/hierarchy2"/>
    <dgm:cxn modelId="{B47AC8B1-AE30-0B41-A20D-9C01399DEDF5}" type="presParOf" srcId="{439B3E5E-5267-4940-9B03-453470F9FC64}" destId="{63EDC506-F07E-9E4E-B752-F4732E2080C2}" srcOrd="0" destOrd="0" presId="urn:microsoft.com/office/officeart/2005/8/layout/hierarchy2"/>
    <dgm:cxn modelId="{ADD513E7-4B72-0346-9786-601740180419}" type="presParOf" srcId="{63EDC506-F07E-9E4E-B752-F4732E2080C2}" destId="{3A604C35-C0F5-7448-85E9-4579EA6E1220}" srcOrd="0" destOrd="0" presId="urn:microsoft.com/office/officeart/2005/8/layout/hierarchy2"/>
    <dgm:cxn modelId="{B274F513-AF6D-A441-9014-B177346344FD}" type="presParOf" srcId="{439B3E5E-5267-4940-9B03-453470F9FC64}" destId="{FF18C56E-A715-CD4F-95D2-6A2FD745416A}" srcOrd="1" destOrd="0" presId="urn:microsoft.com/office/officeart/2005/8/layout/hierarchy2"/>
    <dgm:cxn modelId="{C0884914-4423-7E41-9AA4-E93A0CB0A948}" type="presParOf" srcId="{FF18C56E-A715-CD4F-95D2-6A2FD745416A}" destId="{4B967076-72EB-A148-869D-3F7AA43BE9D5}" srcOrd="0" destOrd="0" presId="urn:microsoft.com/office/officeart/2005/8/layout/hierarchy2"/>
    <dgm:cxn modelId="{1EDFBD7B-236B-9D42-B17B-9226445E74A4}" type="presParOf" srcId="{FF18C56E-A715-CD4F-95D2-6A2FD745416A}" destId="{BBE402A1-CF03-8F4F-8480-B2C70B228E10}" srcOrd="1" destOrd="0" presId="urn:microsoft.com/office/officeart/2005/8/layout/hierarchy2"/>
    <dgm:cxn modelId="{356A6F50-9E36-2644-9FB8-F1BC989D7661}" type="presParOf" srcId="{439B3E5E-5267-4940-9B03-453470F9FC64}" destId="{CD659C30-E354-384A-B95F-E8B638B7CD95}" srcOrd="2" destOrd="0" presId="urn:microsoft.com/office/officeart/2005/8/layout/hierarchy2"/>
    <dgm:cxn modelId="{98DDEBB3-CC13-7F49-876F-3ECFA4DDE225}" type="presParOf" srcId="{CD659C30-E354-384A-B95F-E8B638B7CD95}" destId="{554AF395-E517-3D46-8CE6-B8096E02F1FB}" srcOrd="0" destOrd="0" presId="urn:microsoft.com/office/officeart/2005/8/layout/hierarchy2"/>
    <dgm:cxn modelId="{1F506759-F710-BC4F-BC53-C2D83BD0F21A}" type="presParOf" srcId="{439B3E5E-5267-4940-9B03-453470F9FC64}" destId="{2BC3C584-62F1-AD40-B8A5-D4FA71F7B544}" srcOrd="3" destOrd="0" presId="urn:microsoft.com/office/officeart/2005/8/layout/hierarchy2"/>
    <dgm:cxn modelId="{4FC2D1DF-AA69-1148-A064-7B3AD1656692}" type="presParOf" srcId="{2BC3C584-62F1-AD40-B8A5-D4FA71F7B544}" destId="{91E64FF1-6781-764D-B65E-6C6E79438B46}" srcOrd="0" destOrd="0" presId="urn:microsoft.com/office/officeart/2005/8/layout/hierarchy2"/>
    <dgm:cxn modelId="{E36FE655-A350-344F-8407-0727DB6B4C4C}" type="presParOf" srcId="{2BC3C584-62F1-AD40-B8A5-D4FA71F7B544}" destId="{5ED9EFF3-560F-F64C-B62A-E035D7C1969F}" srcOrd="1" destOrd="0" presId="urn:microsoft.com/office/officeart/2005/8/layout/hierarchy2"/>
    <dgm:cxn modelId="{E176F074-F21C-BB43-8752-F7BB80595E4B}" type="presParOf" srcId="{439B3E5E-5267-4940-9B03-453470F9FC64}" destId="{322C49D5-04B8-3641-BD53-75097FDBA5D9}" srcOrd="4" destOrd="0" presId="urn:microsoft.com/office/officeart/2005/8/layout/hierarchy2"/>
    <dgm:cxn modelId="{BEBB3E16-86D4-4946-905F-8CBE8F5A50AB}" type="presParOf" srcId="{322C49D5-04B8-3641-BD53-75097FDBA5D9}" destId="{923AD57D-F643-A646-A99B-497C2185D6B0}" srcOrd="0" destOrd="0" presId="urn:microsoft.com/office/officeart/2005/8/layout/hierarchy2"/>
    <dgm:cxn modelId="{F2A702DE-A49E-7F48-B977-0519792DC769}" type="presParOf" srcId="{439B3E5E-5267-4940-9B03-453470F9FC64}" destId="{B85EF673-2794-0042-AA58-1A04D9C2AC23}" srcOrd="5" destOrd="0" presId="urn:microsoft.com/office/officeart/2005/8/layout/hierarchy2"/>
    <dgm:cxn modelId="{D6BD9A06-ECEC-DA4D-8DC8-0B920688F48D}" type="presParOf" srcId="{B85EF673-2794-0042-AA58-1A04D9C2AC23}" destId="{F956BD19-9C24-3740-92B8-7708CD80BC0E}" srcOrd="0" destOrd="0" presId="urn:microsoft.com/office/officeart/2005/8/layout/hierarchy2"/>
    <dgm:cxn modelId="{26F704E5-5CF9-8948-AA97-85431C08DC9C}" type="presParOf" srcId="{B85EF673-2794-0042-AA58-1A04D9C2AC23}" destId="{6D06FBB8-8F61-0241-9453-BF25C3862817}" srcOrd="1" destOrd="0" presId="urn:microsoft.com/office/officeart/2005/8/layout/hierarchy2"/>
    <dgm:cxn modelId="{7B231871-5E5C-4D49-ACE7-7A343C7A696D}" type="presParOf" srcId="{439B3E5E-5267-4940-9B03-453470F9FC64}" destId="{34226A02-3D33-454C-BC6F-C54F1F313B21}" srcOrd="6" destOrd="0" presId="urn:microsoft.com/office/officeart/2005/8/layout/hierarchy2"/>
    <dgm:cxn modelId="{459EBD1A-C104-E841-9116-CB80D9172418}" type="presParOf" srcId="{34226A02-3D33-454C-BC6F-C54F1F313B21}" destId="{940E0062-8831-004B-9F2C-476FEAD64C2F}" srcOrd="0" destOrd="0" presId="urn:microsoft.com/office/officeart/2005/8/layout/hierarchy2"/>
    <dgm:cxn modelId="{52544043-371A-324F-B879-47513C7E2BA8}" type="presParOf" srcId="{439B3E5E-5267-4940-9B03-453470F9FC64}" destId="{43BBAD64-0FCF-F74E-A7F0-F379C6C2711A}" srcOrd="7" destOrd="0" presId="urn:microsoft.com/office/officeart/2005/8/layout/hierarchy2"/>
    <dgm:cxn modelId="{54EFD683-8B94-A24D-89F3-070C90F52130}" type="presParOf" srcId="{43BBAD64-0FCF-F74E-A7F0-F379C6C2711A}" destId="{36D43F92-5298-F34A-A1C4-1C1303D630EC}" srcOrd="0" destOrd="0" presId="urn:microsoft.com/office/officeart/2005/8/layout/hierarchy2"/>
    <dgm:cxn modelId="{04D25B78-AA44-DA4C-8A35-44BFC7BBEB9C}" type="presParOf" srcId="{43BBAD64-0FCF-F74E-A7F0-F379C6C2711A}" destId="{1BE7AEFC-49F6-E642-8CEB-B9AE52873D3D}" srcOrd="1" destOrd="0" presId="urn:microsoft.com/office/officeart/2005/8/layout/hierarchy2"/>
    <dgm:cxn modelId="{4E93BA12-4E6A-C842-844D-E00155B1BA68}" type="presParOf" srcId="{C72314C2-21DF-B545-AD36-97DBA7BC40F7}" destId="{92335B90-E4AC-854E-A656-94C021D61C95}" srcOrd="2" destOrd="0" presId="urn:microsoft.com/office/officeart/2005/8/layout/hierarchy2"/>
    <dgm:cxn modelId="{4AAA6D1D-8A9C-164F-853D-1DE82D074117}" type="presParOf" srcId="{92335B90-E4AC-854E-A656-94C021D61C95}" destId="{08D4CF86-A610-9D42-9900-9330F1D81989}" srcOrd="0" destOrd="0" presId="urn:microsoft.com/office/officeart/2005/8/layout/hierarchy2"/>
    <dgm:cxn modelId="{F841FA6C-B6CB-CA40-B442-BB8440FE3F57}" type="presParOf" srcId="{C72314C2-21DF-B545-AD36-97DBA7BC40F7}" destId="{8DC7DF78-ABD8-4B43-BD69-FCCE90630DDE}" srcOrd="3" destOrd="0" presId="urn:microsoft.com/office/officeart/2005/8/layout/hierarchy2"/>
    <dgm:cxn modelId="{D4A1E82A-FF17-9148-A630-8754DA866250}" type="presParOf" srcId="{8DC7DF78-ABD8-4B43-BD69-FCCE90630DDE}" destId="{E16DD8FF-C492-754F-9B37-9070B3C977F7}" srcOrd="0" destOrd="0" presId="urn:microsoft.com/office/officeart/2005/8/layout/hierarchy2"/>
    <dgm:cxn modelId="{576016C9-8C48-D04D-80AA-5B75DBA77C73}" type="presParOf" srcId="{8DC7DF78-ABD8-4B43-BD69-FCCE90630DDE}" destId="{A650048A-D0ED-D545-BB45-88C3DDCBDADF}" srcOrd="1" destOrd="0" presId="urn:microsoft.com/office/officeart/2005/8/layout/hierarchy2"/>
    <dgm:cxn modelId="{1028BB6A-DDF3-FF42-9015-79ABAF25F643}" type="presParOf" srcId="{A650048A-D0ED-D545-BB45-88C3DDCBDADF}" destId="{A5846A57-A5A7-8F44-85E4-6E8BB36CD238}" srcOrd="0" destOrd="0" presId="urn:microsoft.com/office/officeart/2005/8/layout/hierarchy2"/>
    <dgm:cxn modelId="{9E43384E-0F3A-0346-92D9-6AB7E3343719}" type="presParOf" srcId="{A5846A57-A5A7-8F44-85E4-6E8BB36CD238}" destId="{44E6C7E9-B830-244B-870D-388EDC9F820E}" srcOrd="0" destOrd="0" presId="urn:microsoft.com/office/officeart/2005/8/layout/hierarchy2"/>
    <dgm:cxn modelId="{DF58FE4A-4000-6947-A609-6915E081D020}" type="presParOf" srcId="{A650048A-D0ED-D545-BB45-88C3DDCBDADF}" destId="{3B1B9FE6-003A-4E48-BDCB-1528C50283AE}" srcOrd="1" destOrd="0" presId="urn:microsoft.com/office/officeart/2005/8/layout/hierarchy2"/>
    <dgm:cxn modelId="{2FE79480-D6EF-9A47-8A7C-2EE468FDF739}" type="presParOf" srcId="{3B1B9FE6-003A-4E48-BDCB-1528C50283AE}" destId="{BFE87C83-B7FD-DF4A-B0CB-CFC58F80D5FC}" srcOrd="0" destOrd="0" presId="urn:microsoft.com/office/officeart/2005/8/layout/hierarchy2"/>
    <dgm:cxn modelId="{340786D4-F891-2D46-9783-CE521FD8F50C}" type="presParOf" srcId="{3B1B9FE6-003A-4E48-BDCB-1528C50283AE}" destId="{4467770B-E00C-6445-9857-6E2E50F03F7E}" srcOrd="1" destOrd="0" presId="urn:microsoft.com/office/officeart/2005/8/layout/hierarchy2"/>
    <dgm:cxn modelId="{995CEE46-6D6C-7140-A789-78594A519BE6}" type="presParOf" srcId="{A650048A-D0ED-D545-BB45-88C3DDCBDADF}" destId="{F1006B34-F388-2340-AA89-E6780B4014F3}" srcOrd="2" destOrd="0" presId="urn:microsoft.com/office/officeart/2005/8/layout/hierarchy2"/>
    <dgm:cxn modelId="{55875B4A-1CA5-3E4B-967B-AE3A4D810802}" type="presParOf" srcId="{F1006B34-F388-2340-AA89-E6780B4014F3}" destId="{40DDF1FA-01B0-2740-A97A-68F3BE186D2D}" srcOrd="0" destOrd="0" presId="urn:microsoft.com/office/officeart/2005/8/layout/hierarchy2"/>
    <dgm:cxn modelId="{CF574626-9836-5D49-94C0-51CCFE3E338C}" type="presParOf" srcId="{A650048A-D0ED-D545-BB45-88C3DDCBDADF}" destId="{B03EFFFB-E9EF-2948-AD76-29789EF01759}" srcOrd="3" destOrd="0" presId="urn:microsoft.com/office/officeart/2005/8/layout/hierarchy2"/>
    <dgm:cxn modelId="{ED6554B7-D186-A04B-B16A-CA48E94B38DF}" type="presParOf" srcId="{B03EFFFB-E9EF-2948-AD76-29789EF01759}" destId="{F95B63D1-3389-A54C-9BA4-EA6629AAA352}" srcOrd="0" destOrd="0" presId="urn:microsoft.com/office/officeart/2005/8/layout/hierarchy2"/>
    <dgm:cxn modelId="{0AF6719B-EB32-AE42-A649-D1775FD39B93}" type="presParOf" srcId="{B03EFFFB-E9EF-2948-AD76-29789EF01759}" destId="{728F17AC-D256-F44B-A1DB-8AA71980CF33}" srcOrd="1" destOrd="0" presId="urn:microsoft.com/office/officeart/2005/8/layout/hierarchy2"/>
    <dgm:cxn modelId="{AD62A288-D56E-C645-A31B-23743511C6E9}" type="presParOf" srcId="{A650048A-D0ED-D545-BB45-88C3DDCBDADF}" destId="{CF877224-9759-FC4D-8AAB-52A8811ED155}" srcOrd="4" destOrd="0" presId="urn:microsoft.com/office/officeart/2005/8/layout/hierarchy2"/>
    <dgm:cxn modelId="{45A01D15-CFA7-0447-96EA-7074E414BBA1}" type="presParOf" srcId="{CF877224-9759-FC4D-8AAB-52A8811ED155}" destId="{9B5AFEF9-6398-1C43-9B7E-76CE456E0BFA}" srcOrd="0" destOrd="0" presId="urn:microsoft.com/office/officeart/2005/8/layout/hierarchy2"/>
    <dgm:cxn modelId="{9DF2F979-58B5-8747-85C9-AB376AA4AF4F}" type="presParOf" srcId="{A650048A-D0ED-D545-BB45-88C3DDCBDADF}" destId="{718C71DA-029E-914A-85BE-C9EDF65313C0}" srcOrd="5" destOrd="0" presId="urn:microsoft.com/office/officeart/2005/8/layout/hierarchy2"/>
    <dgm:cxn modelId="{D031A81D-1E11-8F4A-AEC9-01245AD6AB4D}" type="presParOf" srcId="{718C71DA-029E-914A-85BE-C9EDF65313C0}" destId="{2BC517C5-B600-1D4D-815B-C466FA5A6E21}" srcOrd="0" destOrd="0" presId="urn:microsoft.com/office/officeart/2005/8/layout/hierarchy2"/>
    <dgm:cxn modelId="{47BB1242-FF2A-B149-9E5D-BB6B303B4A76}" type="presParOf" srcId="{718C71DA-029E-914A-85BE-C9EDF65313C0}" destId="{06E0AAD8-49BC-5240-A223-3D37D5585D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5B1F9-3521-4759-B78A-0A1FD051433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BDA3FC98-CDC4-41FE-AA78-109BEE7731FD}">
      <dgm:prSet phldrT="[Text]" custT="1"/>
      <dgm:spPr/>
      <dgm:t>
        <a:bodyPr/>
        <a:lstStyle/>
        <a:p>
          <a:r>
            <a:rPr lang="en-US" sz="1800" dirty="0" smtClean="0"/>
            <a:t>Factors affecting O2 binding:</a:t>
          </a:r>
          <a:endParaRPr lang="en-US" sz="1800" dirty="0"/>
        </a:p>
      </dgm:t>
    </dgm:pt>
    <dgm:pt modelId="{F323FACA-2D8D-4579-813F-9D5256569471}" type="parTrans" cxnId="{6D8B0D44-51B1-4A6B-9C00-F5F0D14EB7CA}">
      <dgm:prSet/>
      <dgm:spPr/>
      <dgm:t>
        <a:bodyPr/>
        <a:lstStyle/>
        <a:p>
          <a:endParaRPr lang="en-US"/>
        </a:p>
      </dgm:t>
    </dgm:pt>
    <dgm:pt modelId="{22B4C5F4-42BD-4F3D-A715-5D0DC59A7ACF}" type="sibTrans" cxnId="{6D8B0D44-51B1-4A6B-9C00-F5F0D14EB7CA}">
      <dgm:prSet/>
      <dgm:spPr/>
      <dgm:t>
        <a:bodyPr/>
        <a:lstStyle/>
        <a:p>
          <a:endParaRPr lang="en-US"/>
        </a:p>
      </dgm:t>
    </dgm:pt>
    <dgm:pt modelId="{7798CB09-D49C-4BE1-B99E-406E1B1190CF}" type="asst">
      <dgm:prSet phldrT="[Text]" custT="1"/>
      <dgm:spPr/>
      <dgm:t>
        <a:bodyPr/>
        <a:lstStyle/>
        <a:p>
          <a:r>
            <a:rPr lang="en-US" sz="1800" dirty="0" smtClean="0">
              <a:solidFill>
                <a:srgbClr val="00B050"/>
              </a:solidFill>
            </a:rPr>
            <a:t>Factors that reduce the ability of hemoglobin to bind to O2 so it can be easily delivered to the tissues .</a:t>
          </a:r>
        </a:p>
        <a:p>
          <a:r>
            <a:rPr lang="en-US" sz="1800" dirty="0" smtClean="0">
              <a:solidFill>
                <a:schemeClr val="tx1">
                  <a:lumMod val="85000"/>
                  <a:lumOff val="15000"/>
                </a:schemeClr>
              </a:solidFill>
            </a:rPr>
            <a:t>3 allosteric effectors:</a:t>
          </a:r>
          <a:endParaRPr lang="en-US" sz="1800" dirty="0">
            <a:solidFill>
              <a:schemeClr val="tx1">
                <a:lumMod val="85000"/>
                <a:lumOff val="15000"/>
              </a:schemeClr>
            </a:solidFill>
          </a:endParaRPr>
        </a:p>
      </dgm:t>
    </dgm:pt>
    <dgm:pt modelId="{838135BC-76E0-4DCE-88C5-85F6D70D1F3F}" type="parTrans" cxnId="{E0F11ECA-0758-4CBD-AB2B-E8C8930F41CB}">
      <dgm:prSet/>
      <dgm:spPr/>
      <dgm:t>
        <a:bodyPr/>
        <a:lstStyle/>
        <a:p>
          <a:endParaRPr lang="en-US"/>
        </a:p>
      </dgm:t>
    </dgm:pt>
    <dgm:pt modelId="{8210943B-A765-4D09-8E03-4309027EB08E}" type="sibTrans" cxnId="{E0F11ECA-0758-4CBD-AB2B-E8C8930F41CB}">
      <dgm:prSet/>
      <dgm:spPr/>
      <dgm:t>
        <a:bodyPr/>
        <a:lstStyle/>
        <a:p>
          <a:endParaRPr lang="en-US"/>
        </a:p>
      </dgm:t>
    </dgm:pt>
    <dgm:pt modelId="{D21C19F7-EE83-44B7-A7DD-0802A5CB56A3}">
      <dgm:prSet phldrT="[Text]" custT="1"/>
      <dgm:spPr/>
      <dgm:t>
        <a:bodyPr/>
        <a:lstStyle/>
        <a:p>
          <a:r>
            <a:rPr lang="en-US" sz="1800" dirty="0" smtClean="0"/>
            <a:t>Po2 (Partial oxygen pressure) </a:t>
          </a:r>
          <a:endParaRPr lang="en-US" sz="1800" dirty="0"/>
        </a:p>
      </dgm:t>
    </dgm:pt>
    <dgm:pt modelId="{C94B33FA-D046-4BA9-9006-05C5C56995D8}" type="parTrans" cxnId="{955FFBF0-1A23-4A87-A138-F491CBC4A9F3}">
      <dgm:prSet/>
      <dgm:spPr/>
      <dgm:t>
        <a:bodyPr/>
        <a:lstStyle/>
        <a:p>
          <a:endParaRPr lang="en-US"/>
        </a:p>
      </dgm:t>
    </dgm:pt>
    <dgm:pt modelId="{D0695255-BCB8-4E06-87B9-DF06AE909254}" type="sibTrans" cxnId="{955FFBF0-1A23-4A87-A138-F491CBC4A9F3}">
      <dgm:prSet/>
      <dgm:spPr/>
      <dgm:t>
        <a:bodyPr/>
        <a:lstStyle/>
        <a:p>
          <a:endParaRPr lang="en-US"/>
        </a:p>
      </dgm:t>
    </dgm:pt>
    <dgm:pt modelId="{9F3BEA34-5B07-4E79-B75B-70B704BDC325}">
      <dgm:prSet phldrT="[Text]" custT="1"/>
      <dgm:spPr/>
      <dgm:t>
        <a:bodyPr/>
        <a:lstStyle/>
        <a:p>
          <a:r>
            <a:rPr lang="en-US" sz="1800" dirty="0" smtClean="0"/>
            <a:t>pH of the environment</a:t>
          </a:r>
          <a:endParaRPr lang="en-US" sz="1800" dirty="0"/>
        </a:p>
      </dgm:t>
    </dgm:pt>
    <dgm:pt modelId="{2EA1BF1B-867A-4128-A13B-435A74EE96DC}" type="parTrans" cxnId="{1632DF52-7009-44A0-8493-1EB4DBE58589}">
      <dgm:prSet/>
      <dgm:spPr/>
      <dgm:t>
        <a:bodyPr/>
        <a:lstStyle/>
        <a:p>
          <a:endParaRPr lang="en-US"/>
        </a:p>
      </dgm:t>
    </dgm:pt>
    <dgm:pt modelId="{64BB173B-9A7F-4349-951C-72CECC52B28B}" type="sibTrans" cxnId="{1632DF52-7009-44A0-8493-1EB4DBE58589}">
      <dgm:prSet/>
      <dgm:spPr/>
      <dgm:t>
        <a:bodyPr/>
        <a:lstStyle/>
        <a:p>
          <a:endParaRPr lang="en-US"/>
        </a:p>
      </dgm:t>
    </dgm:pt>
    <dgm:pt modelId="{A61AEE29-006A-43E5-A7E9-8D3D7E62AA62}">
      <dgm:prSet phldrT="[Text]" custT="1"/>
      <dgm:spPr/>
      <dgm:t>
        <a:bodyPr/>
        <a:lstStyle/>
        <a:p>
          <a:r>
            <a:rPr lang="en-US" sz="1800" dirty="0" smtClean="0"/>
            <a:t>pCO2 (partial carbon dioxide pressure) </a:t>
          </a:r>
          <a:endParaRPr lang="en-US" sz="1800" dirty="0"/>
        </a:p>
      </dgm:t>
    </dgm:pt>
    <dgm:pt modelId="{2E7EFB65-4D8D-49CB-849E-EF59BFD44409}" type="parTrans" cxnId="{7E02E638-07E5-427D-9739-EEFC56D873D7}">
      <dgm:prSet/>
      <dgm:spPr/>
      <dgm:t>
        <a:bodyPr/>
        <a:lstStyle/>
        <a:p>
          <a:endParaRPr lang="en-US"/>
        </a:p>
      </dgm:t>
    </dgm:pt>
    <dgm:pt modelId="{E013DBB6-EC13-4665-BA89-CC9E86FBBABF}" type="sibTrans" cxnId="{7E02E638-07E5-427D-9739-EEFC56D873D7}">
      <dgm:prSet/>
      <dgm:spPr/>
      <dgm:t>
        <a:bodyPr/>
        <a:lstStyle/>
        <a:p>
          <a:endParaRPr lang="en-US"/>
        </a:p>
      </dgm:t>
    </dgm:pt>
    <dgm:pt modelId="{B59F5AF7-A780-49AB-9EA2-BED3383DC0EF}">
      <dgm:prSet custT="1"/>
      <dgm:spPr/>
      <dgm:t>
        <a:bodyPr/>
        <a:lstStyle/>
        <a:p>
          <a:r>
            <a:rPr lang="en-US" sz="1800" dirty="0" smtClean="0"/>
            <a:t>Availability of 2,3-BPG  </a:t>
          </a:r>
          <a:endParaRPr lang="en-US" sz="1800" dirty="0"/>
        </a:p>
      </dgm:t>
    </dgm:pt>
    <dgm:pt modelId="{9B140A3B-AF8E-4314-BD90-5F62820B02D8}" type="parTrans" cxnId="{CFB1302E-6010-4A3A-9BE4-EEF9DBB6B927}">
      <dgm:prSet/>
      <dgm:spPr/>
      <dgm:t>
        <a:bodyPr/>
        <a:lstStyle/>
        <a:p>
          <a:endParaRPr lang="en-US"/>
        </a:p>
      </dgm:t>
    </dgm:pt>
    <dgm:pt modelId="{B53AD375-C0E9-48CD-9AEE-A0737A633882}" type="sibTrans" cxnId="{CFB1302E-6010-4A3A-9BE4-EEF9DBB6B927}">
      <dgm:prSet/>
      <dgm:spPr/>
      <dgm:t>
        <a:bodyPr/>
        <a:lstStyle/>
        <a:p>
          <a:endParaRPr lang="en-US"/>
        </a:p>
      </dgm:t>
    </dgm:pt>
    <dgm:pt modelId="{7524F522-7C5E-47E0-8B4D-972492A42A9C}" type="pres">
      <dgm:prSet presAssocID="{3715B1F9-3521-4759-B78A-0A1FD051433B}" presName="hierChild1" presStyleCnt="0">
        <dgm:presLayoutVars>
          <dgm:orgChart val="1"/>
          <dgm:chPref val="1"/>
          <dgm:dir/>
          <dgm:animOne val="branch"/>
          <dgm:animLvl val="lvl"/>
          <dgm:resizeHandles/>
        </dgm:presLayoutVars>
      </dgm:prSet>
      <dgm:spPr/>
      <dgm:t>
        <a:bodyPr/>
        <a:lstStyle/>
        <a:p>
          <a:endParaRPr lang="en-US"/>
        </a:p>
      </dgm:t>
    </dgm:pt>
    <dgm:pt modelId="{B74D48A5-ACBD-4E71-9B1E-615C3BEC4371}" type="pres">
      <dgm:prSet presAssocID="{BDA3FC98-CDC4-41FE-AA78-109BEE7731FD}" presName="hierRoot1" presStyleCnt="0">
        <dgm:presLayoutVars>
          <dgm:hierBranch val="init"/>
        </dgm:presLayoutVars>
      </dgm:prSet>
      <dgm:spPr/>
    </dgm:pt>
    <dgm:pt modelId="{94C0E67E-75AB-4355-9944-5B5E66B45724}" type="pres">
      <dgm:prSet presAssocID="{BDA3FC98-CDC4-41FE-AA78-109BEE7731FD}" presName="rootComposite1" presStyleCnt="0"/>
      <dgm:spPr/>
    </dgm:pt>
    <dgm:pt modelId="{9231F1B4-903A-43A6-B07D-8BB11B7DED38}" type="pres">
      <dgm:prSet presAssocID="{BDA3FC98-CDC4-41FE-AA78-109BEE7731FD}" presName="rootText1" presStyleLbl="node0" presStyleIdx="0" presStyleCnt="1">
        <dgm:presLayoutVars>
          <dgm:chPref val="3"/>
        </dgm:presLayoutVars>
      </dgm:prSet>
      <dgm:spPr/>
      <dgm:t>
        <a:bodyPr/>
        <a:lstStyle/>
        <a:p>
          <a:endParaRPr lang="en-US"/>
        </a:p>
      </dgm:t>
    </dgm:pt>
    <dgm:pt modelId="{3AE88414-6E67-4CC8-A381-90BBD6AA2184}" type="pres">
      <dgm:prSet presAssocID="{BDA3FC98-CDC4-41FE-AA78-109BEE7731FD}" presName="rootConnector1" presStyleLbl="node1" presStyleIdx="0" presStyleCnt="0"/>
      <dgm:spPr/>
      <dgm:t>
        <a:bodyPr/>
        <a:lstStyle/>
        <a:p>
          <a:endParaRPr lang="en-US"/>
        </a:p>
      </dgm:t>
    </dgm:pt>
    <dgm:pt modelId="{B89202F8-0023-4DBB-AEE4-00994A965C83}" type="pres">
      <dgm:prSet presAssocID="{BDA3FC98-CDC4-41FE-AA78-109BEE7731FD}" presName="hierChild2" presStyleCnt="0"/>
      <dgm:spPr/>
    </dgm:pt>
    <dgm:pt modelId="{94AB7A67-CBD3-4BE0-8955-E5FABD14D238}" type="pres">
      <dgm:prSet presAssocID="{C94B33FA-D046-4BA9-9006-05C5C56995D8}" presName="Name37" presStyleLbl="parChTrans1D2" presStyleIdx="0" presStyleCnt="5"/>
      <dgm:spPr/>
      <dgm:t>
        <a:bodyPr/>
        <a:lstStyle/>
        <a:p>
          <a:endParaRPr lang="en-US"/>
        </a:p>
      </dgm:t>
    </dgm:pt>
    <dgm:pt modelId="{F74854D2-2738-481C-B36A-C42C97E4D61A}" type="pres">
      <dgm:prSet presAssocID="{D21C19F7-EE83-44B7-A7DD-0802A5CB56A3}" presName="hierRoot2" presStyleCnt="0">
        <dgm:presLayoutVars>
          <dgm:hierBranch val="init"/>
        </dgm:presLayoutVars>
      </dgm:prSet>
      <dgm:spPr/>
    </dgm:pt>
    <dgm:pt modelId="{E62C9967-378F-435D-8F60-98F6AFC9E5B6}" type="pres">
      <dgm:prSet presAssocID="{D21C19F7-EE83-44B7-A7DD-0802A5CB56A3}" presName="rootComposite" presStyleCnt="0"/>
      <dgm:spPr/>
    </dgm:pt>
    <dgm:pt modelId="{9CED80D4-D2F1-48FF-9800-03FB3217250E}" type="pres">
      <dgm:prSet presAssocID="{D21C19F7-EE83-44B7-A7DD-0802A5CB56A3}" presName="rootText" presStyleLbl="node2" presStyleIdx="0" presStyleCnt="4">
        <dgm:presLayoutVars>
          <dgm:chPref val="3"/>
        </dgm:presLayoutVars>
      </dgm:prSet>
      <dgm:spPr/>
      <dgm:t>
        <a:bodyPr/>
        <a:lstStyle/>
        <a:p>
          <a:endParaRPr lang="en-US"/>
        </a:p>
      </dgm:t>
    </dgm:pt>
    <dgm:pt modelId="{27E6F489-1B7B-4F1E-985C-E94B0B7F5636}" type="pres">
      <dgm:prSet presAssocID="{D21C19F7-EE83-44B7-A7DD-0802A5CB56A3}" presName="rootConnector" presStyleLbl="node2" presStyleIdx="0" presStyleCnt="4"/>
      <dgm:spPr/>
      <dgm:t>
        <a:bodyPr/>
        <a:lstStyle/>
        <a:p>
          <a:endParaRPr lang="en-US"/>
        </a:p>
      </dgm:t>
    </dgm:pt>
    <dgm:pt modelId="{C357B945-A6B6-49D9-B934-D0B487DF28CE}" type="pres">
      <dgm:prSet presAssocID="{D21C19F7-EE83-44B7-A7DD-0802A5CB56A3}" presName="hierChild4" presStyleCnt="0"/>
      <dgm:spPr/>
    </dgm:pt>
    <dgm:pt modelId="{C80CD230-589E-40AD-A33F-E633997935FC}" type="pres">
      <dgm:prSet presAssocID="{D21C19F7-EE83-44B7-A7DD-0802A5CB56A3}" presName="hierChild5" presStyleCnt="0"/>
      <dgm:spPr/>
    </dgm:pt>
    <dgm:pt modelId="{1573CB04-49DC-44FE-8AC3-A44A049BDE07}" type="pres">
      <dgm:prSet presAssocID="{2EA1BF1B-867A-4128-A13B-435A74EE96DC}" presName="Name37" presStyleLbl="parChTrans1D2" presStyleIdx="1" presStyleCnt="5"/>
      <dgm:spPr/>
      <dgm:t>
        <a:bodyPr/>
        <a:lstStyle/>
        <a:p>
          <a:endParaRPr lang="en-US"/>
        </a:p>
      </dgm:t>
    </dgm:pt>
    <dgm:pt modelId="{5FAA5775-86E1-45B0-908F-9DC0F04A32FD}" type="pres">
      <dgm:prSet presAssocID="{9F3BEA34-5B07-4E79-B75B-70B704BDC325}" presName="hierRoot2" presStyleCnt="0">
        <dgm:presLayoutVars>
          <dgm:hierBranch val="init"/>
        </dgm:presLayoutVars>
      </dgm:prSet>
      <dgm:spPr/>
    </dgm:pt>
    <dgm:pt modelId="{4C3E12B3-0DAC-4E15-823B-6EA7670B9C0C}" type="pres">
      <dgm:prSet presAssocID="{9F3BEA34-5B07-4E79-B75B-70B704BDC325}" presName="rootComposite" presStyleCnt="0"/>
      <dgm:spPr/>
    </dgm:pt>
    <dgm:pt modelId="{B0FE66D3-B6DB-4923-AFA3-61CAE661BA2C}" type="pres">
      <dgm:prSet presAssocID="{9F3BEA34-5B07-4E79-B75B-70B704BDC325}" presName="rootText" presStyleLbl="node2" presStyleIdx="1" presStyleCnt="4">
        <dgm:presLayoutVars>
          <dgm:chPref val="3"/>
        </dgm:presLayoutVars>
      </dgm:prSet>
      <dgm:spPr/>
      <dgm:t>
        <a:bodyPr/>
        <a:lstStyle/>
        <a:p>
          <a:endParaRPr lang="en-US"/>
        </a:p>
      </dgm:t>
    </dgm:pt>
    <dgm:pt modelId="{DA0AC854-2270-4218-AD8A-24A5F746219F}" type="pres">
      <dgm:prSet presAssocID="{9F3BEA34-5B07-4E79-B75B-70B704BDC325}" presName="rootConnector" presStyleLbl="node2" presStyleIdx="1" presStyleCnt="4"/>
      <dgm:spPr/>
      <dgm:t>
        <a:bodyPr/>
        <a:lstStyle/>
        <a:p>
          <a:endParaRPr lang="en-US"/>
        </a:p>
      </dgm:t>
    </dgm:pt>
    <dgm:pt modelId="{D8B06B2C-9B1A-48E4-AF23-3311C4FB4B55}" type="pres">
      <dgm:prSet presAssocID="{9F3BEA34-5B07-4E79-B75B-70B704BDC325}" presName="hierChild4" presStyleCnt="0"/>
      <dgm:spPr/>
    </dgm:pt>
    <dgm:pt modelId="{138B24B8-70CF-41D0-9F9E-618D1A69469E}" type="pres">
      <dgm:prSet presAssocID="{9F3BEA34-5B07-4E79-B75B-70B704BDC325}" presName="hierChild5" presStyleCnt="0"/>
      <dgm:spPr/>
    </dgm:pt>
    <dgm:pt modelId="{5DCE1989-EF3A-4841-A3CD-24275C40818E}" type="pres">
      <dgm:prSet presAssocID="{2E7EFB65-4D8D-49CB-849E-EF59BFD44409}" presName="Name37" presStyleLbl="parChTrans1D2" presStyleIdx="2" presStyleCnt="5"/>
      <dgm:spPr/>
      <dgm:t>
        <a:bodyPr/>
        <a:lstStyle/>
        <a:p>
          <a:endParaRPr lang="en-US"/>
        </a:p>
      </dgm:t>
    </dgm:pt>
    <dgm:pt modelId="{11DA0607-976C-4F06-BDDB-73696BC96D4B}" type="pres">
      <dgm:prSet presAssocID="{A61AEE29-006A-43E5-A7E9-8D3D7E62AA62}" presName="hierRoot2" presStyleCnt="0">
        <dgm:presLayoutVars>
          <dgm:hierBranch val="init"/>
        </dgm:presLayoutVars>
      </dgm:prSet>
      <dgm:spPr/>
    </dgm:pt>
    <dgm:pt modelId="{B3593E1D-E7F4-4711-8457-033DE062FEBC}" type="pres">
      <dgm:prSet presAssocID="{A61AEE29-006A-43E5-A7E9-8D3D7E62AA62}" presName="rootComposite" presStyleCnt="0"/>
      <dgm:spPr/>
    </dgm:pt>
    <dgm:pt modelId="{495B5420-416B-4CA3-A824-437E1BC97FC4}" type="pres">
      <dgm:prSet presAssocID="{A61AEE29-006A-43E5-A7E9-8D3D7E62AA62}" presName="rootText" presStyleLbl="node2" presStyleIdx="2" presStyleCnt="4">
        <dgm:presLayoutVars>
          <dgm:chPref val="3"/>
        </dgm:presLayoutVars>
      </dgm:prSet>
      <dgm:spPr/>
      <dgm:t>
        <a:bodyPr/>
        <a:lstStyle/>
        <a:p>
          <a:endParaRPr lang="en-US"/>
        </a:p>
      </dgm:t>
    </dgm:pt>
    <dgm:pt modelId="{489785B9-2CFF-4EA4-A2AD-FFB0CFA5155E}" type="pres">
      <dgm:prSet presAssocID="{A61AEE29-006A-43E5-A7E9-8D3D7E62AA62}" presName="rootConnector" presStyleLbl="node2" presStyleIdx="2" presStyleCnt="4"/>
      <dgm:spPr/>
      <dgm:t>
        <a:bodyPr/>
        <a:lstStyle/>
        <a:p>
          <a:endParaRPr lang="en-US"/>
        </a:p>
      </dgm:t>
    </dgm:pt>
    <dgm:pt modelId="{DA307E3E-8435-40CD-871C-3D832A069BE0}" type="pres">
      <dgm:prSet presAssocID="{A61AEE29-006A-43E5-A7E9-8D3D7E62AA62}" presName="hierChild4" presStyleCnt="0"/>
      <dgm:spPr/>
    </dgm:pt>
    <dgm:pt modelId="{B13C1EE0-979E-44BC-88A9-4D3506B7A75D}" type="pres">
      <dgm:prSet presAssocID="{A61AEE29-006A-43E5-A7E9-8D3D7E62AA62}" presName="hierChild5" presStyleCnt="0"/>
      <dgm:spPr/>
    </dgm:pt>
    <dgm:pt modelId="{48593180-7150-404C-AFB9-B5DF56C51F54}" type="pres">
      <dgm:prSet presAssocID="{9B140A3B-AF8E-4314-BD90-5F62820B02D8}" presName="Name37" presStyleLbl="parChTrans1D2" presStyleIdx="3" presStyleCnt="5"/>
      <dgm:spPr/>
      <dgm:t>
        <a:bodyPr/>
        <a:lstStyle/>
        <a:p>
          <a:endParaRPr lang="en-US"/>
        </a:p>
      </dgm:t>
    </dgm:pt>
    <dgm:pt modelId="{847DF784-3C5A-4885-83D9-BEEC396A3C0C}" type="pres">
      <dgm:prSet presAssocID="{B59F5AF7-A780-49AB-9EA2-BED3383DC0EF}" presName="hierRoot2" presStyleCnt="0">
        <dgm:presLayoutVars>
          <dgm:hierBranch val="init"/>
        </dgm:presLayoutVars>
      </dgm:prSet>
      <dgm:spPr/>
    </dgm:pt>
    <dgm:pt modelId="{62620C02-1C89-47D4-8CC4-13DEDD8CB803}" type="pres">
      <dgm:prSet presAssocID="{B59F5AF7-A780-49AB-9EA2-BED3383DC0EF}" presName="rootComposite" presStyleCnt="0"/>
      <dgm:spPr/>
    </dgm:pt>
    <dgm:pt modelId="{4ED8766C-E05E-4F43-926F-F2FE52A94B54}" type="pres">
      <dgm:prSet presAssocID="{B59F5AF7-A780-49AB-9EA2-BED3383DC0EF}" presName="rootText" presStyleLbl="node2" presStyleIdx="3" presStyleCnt="4">
        <dgm:presLayoutVars>
          <dgm:chPref val="3"/>
        </dgm:presLayoutVars>
      </dgm:prSet>
      <dgm:spPr/>
      <dgm:t>
        <a:bodyPr/>
        <a:lstStyle/>
        <a:p>
          <a:endParaRPr lang="en-US"/>
        </a:p>
      </dgm:t>
    </dgm:pt>
    <dgm:pt modelId="{7E2895A7-7F97-45DC-961F-200D8455FE75}" type="pres">
      <dgm:prSet presAssocID="{B59F5AF7-A780-49AB-9EA2-BED3383DC0EF}" presName="rootConnector" presStyleLbl="node2" presStyleIdx="3" presStyleCnt="4"/>
      <dgm:spPr/>
      <dgm:t>
        <a:bodyPr/>
        <a:lstStyle/>
        <a:p>
          <a:endParaRPr lang="en-US"/>
        </a:p>
      </dgm:t>
    </dgm:pt>
    <dgm:pt modelId="{83FC52FC-4487-4546-BDB0-A57F01A3E972}" type="pres">
      <dgm:prSet presAssocID="{B59F5AF7-A780-49AB-9EA2-BED3383DC0EF}" presName="hierChild4" presStyleCnt="0"/>
      <dgm:spPr/>
    </dgm:pt>
    <dgm:pt modelId="{F390C225-7FA5-4B3A-96ED-BA27C27EA521}" type="pres">
      <dgm:prSet presAssocID="{B59F5AF7-A780-49AB-9EA2-BED3383DC0EF}" presName="hierChild5" presStyleCnt="0"/>
      <dgm:spPr/>
    </dgm:pt>
    <dgm:pt modelId="{985C8678-B2ED-4997-A6EC-84E8A1811148}" type="pres">
      <dgm:prSet presAssocID="{BDA3FC98-CDC4-41FE-AA78-109BEE7731FD}" presName="hierChild3" presStyleCnt="0"/>
      <dgm:spPr/>
    </dgm:pt>
    <dgm:pt modelId="{3724C346-37DC-45FE-AC87-3E9AD0FF1459}" type="pres">
      <dgm:prSet presAssocID="{838135BC-76E0-4DCE-88C5-85F6D70D1F3F}" presName="Name111" presStyleLbl="parChTrans1D2" presStyleIdx="4" presStyleCnt="5"/>
      <dgm:spPr/>
      <dgm:t>
        <a:bodyPr/>
        <a:lstStyle/>
        <a:p>
          <a:endParaRPr lang="en-US"/>
        </a:p>
      </dgm:t>
    </dgm:pt>
    <dgm:pt modelId="{EBE76885-2C9B-44AD-BF7D-F557BA5EAEAA}" type="pres">
      <dgm:prSet presAssocID="{7798CB09-D49C-4BE1-B99E-406E1B1190CF}" presName="hierRoot3" presStyleCnt="0">
        <dgm:presLayoutVars>
          <dgm:hierBranch val="init"/>
        </dgm:presLayoutVars>
      </dgm:prSet>
      <dgm:spPr/>
    </dgm:pt>
    <dgm:pt modelId="{D94C5E6E-38AB-4A72-A1E7-ACC0D260BD8F}" type="pres">
      <dgm:prSet presAssocID="{7798CB09-D49C-4BE1-B99E-406E1B1190CF}" presName="rootComposite3" presStyleCnt="0"/>
      <dgm:spPr/>
    </dgm:pt>
    <dgm:pt modelId="{103BD89D-42E8-4E8C-9862-DF4EC325C297}" type="pres">
      <dgm:prSet presAssocID="{7798CB09-D49C-4BE1-B99E-406E1B1190CF}" presName="rootText3" presStyleLbl="asst1" presStyleIdx="0" presStyleCnt="1" custScaleX="166426" custScaleY="171989">
        <dgm:presLayoutVars>
          <dgm:chPref val="3"/>
        </dgm:presLayoutVars>
      </dgm:prSet>
      <dgm:spPr/>
      <dgm:t>
        <a:bodyPr/>
        <a:lstStyle/>
        <a:p>
          <a:endParaRPr lang="en-US"/>
        </a:p>
      </dgm:t>
    </dgm:pt>
    <dgm:pt modelId="{46034D4B-694F-4991-96DE-1D077F11321A}" type="pres">
      <dgm:prSet presAssocID="{7798CB09-D49C-4BE1-B99E-406E1B1190CF}" presName="rootConnector3" presStyleLbl="asst1" presStyleIdx="0" presStyleCnt="1"/>
      <dgm:spPr/>
      <dgm:t>
        <a:bodyPr/>
        <a:lstStyle/>
        <a:p>
          <a:endParaRPr lang="en-US"/>
        </a:p>
      </dgm:t>
    </dgm:pt>
    <dgm:pt modelId="{603A9768-1801-40B5-A100-4681431E30C7}" type="pres">
      <dgm:prSet presAssocID="{7798CB09-D49C-4BE1-B99E-406E1B1190CF}" presName="hierChild6" presStyleCnt="0"/>
      <dgm:spPr/>
    </dgm:pt>
    <dgm:pt modelId="{B43598C9-8987-44E1-ABFF-C3C74D7E7F1B}" type="pres">
      <dgm:prSet presAssocID="{7798CB09-D49C-4BE1-B99E-406E1B1190CF}" presName="hierChild7" presStyleCnt="0"/>
      <dgm:spPr/>
    </dgm:pt>
  </dgm:ptLst>
  <dgm:cxnLst>
    <dgm:cxn modelId="{E9D29D97-CD9B-4ADA-8719-39181C1D1099}" type="presOf" srcId="{D21C19F7-EE83-44B7-A7DD-0802A5CB56A3}" destId="{9CED80D4-D2F1-48FF-9800-03FB3217250E}" srcOrd="0" destOrd="0" presId="urn:microsoft.com/office/officeart/2005/8/layout/orgChart1"/>
    <dgm:cxn modelId="{955FFBF0-1A23-4A87-A138-F491CBC4A9F3}" srcId="{BDA3FC98-CDC4-41FE-AA78-109BEE7731FD}" destId="{D21C19F7-EE83-44B7-A7DD-0802A5CB56A3}" srcOrd="1" destOrd="0" parTransId="{C94B33FA-D046-4BA9-9006-05C5C56995D8}" sibTransId="{D0695255-BCB8-4E06-87B9-DF06AE909254}"/>
    <dgm:cxn modelId="{5438D637-F3D5-4589-891B-7976E827F2AC}" type="presOf" srcId="{9B140A3B-AF8E-4314-BD90-5F62820B02D8}" destId="{48593180-7150-404C-AFB9-B5DF56C51F54}" srcOrd="0" destOrd="0" presId="urn:microsoft.com/office/officeart/2005/8/layout/orgChart1"/>
    <dgm:cxn modelId="{28109C34-E44C-400C-A2F4-92FACA7820DC}" type="presOf" srcId="{B59F5AF7-A780-49AB-9EA2-BED3383DC0EF}" destId="{4ED8766C-E05E-4F43-926F-F2FE52A94B54}" srcOrd="0" destOrd="0" presId="urn:microsoft.com/office/officeart/2005/8/layout/orgChart1"/>
    <dgm:cxn modelId="{1632DF52-7009-44A0-8493-1EB4DBE58589}" srcId="{BDA3FC98-CDC4-41FE-AA78-109BEE7731FD}" destId="{9F3BEA34-5B07-4E79-B75B-70B704BDC325}" srcOrd="2" destOrd="0" parTransId="{2EA1BF1B-867A-4128-A13B-435A74EE96DC}" sibTransId="{64BB173B-9A7F-4349-951C-72CECC52B28B}"/>
    <dgm:cxn modelId="{CFB1302E-6010-4A3A-9BE4-EEF9DBB6B927}" srcId="{BDA3FC98-CDC4-41FE-AA78-109BEE7731FD}" destId="{B59F5AF7-A780-49AB-9EA2-BED3383DC0EF}" srcOrd="4" destOrd="0" parTransId="{9B140A3B-AF8E-4314-BD90-5F62820B02D8}" sibTransId="{B53AD375-C0E9-48CD-9AEE-A0737A633882}"/>
    <dgm:cxn modelId="{E0F11ECA-0758-4CBD-AB2B-E8C8930F41CB}" srcId="{BDA3FC98-CDC4-41FE-AA78-109BEE7731FD}" destId="{7798CB09-D49C-4BE1-B99E-406E1B1190CF}" srcOrd="0" destOrd="0" parTransId="{838135BC-76E0-4DCE-88C5-85F6D70D1F3F}" sibTransId="{8210943B-A765-4D09-8E03-4309027EB08E}"/>
    <dgm:cxn modelId="{D7E396F5-F591-4190-9E95-EE10CDBD80B0}" type="presOf" srcId="{2EA1BF1B-867A-4128-A13B-435A74EE96DC}" destId="{1573CB04-49DC-44FE-8AC3-A44A049BDE07}" srcOrd="0" destOrd="0" presId="urn:microsoft.com/office/officeart/2005/8/layout/orgChart1"/>
    <dgm:cxn modelId="{FB29897D-63D9-4D95-8FC4-8C5CE2DFEF0E}" type="presOf" srcId="{B59F5AF7-A780-49AB-9EA2-BED3383DC0EF}" destId="{7E2895A7-7F97-45DC-961F-200D8455FE75}" srcOrd="1" destOrd="0" presId="urn:microsoft.com/office/officeart/2005/8/layout/orgChart1"/>
    <dgm:cxn modelId="{F1153E64-5018-4305-90E4-A677DB91F67D}" type="presOf" srcId="{9F3BEA34-5B07-4E79-B75B-70B704BDC325}" destId="{B0FE66D3-B6DB-4923-AFA3-61CAE661BA2C}" srcOrd="0" destOrd="0" presId="urn:microsoft.com/office/officeart/2005/8/layout/orgChart1"/>
    <dgm:cxn modelId="{3F7D174B-3F65-434F-828E-C1012BD111A3}" type="presOf" srcId="{9F3BEA34-5B07-4E79-B75B-70B704BDC325}" destId="{DA0AC854-2270-4218-AD8A-24A5F746219F}" srcOrd="1" destOrd="0" presId="urn:microsoft.com/office/officeart/2005/8/layout/orgChart1"/>
    <dgm:cxn modelId="{38A03F0E-28CB-46FA-9086-0E517E63303B}" type="presOf" srcId="{838135BC-76E0-4DCE-88C5-85F6D70D1F3F}" destId="{3724C346-37DC-45FE-AC87-3E9AD0FF1459}" srcOrd="0" destOrd="0" presId="urn:microsoft.com/office/officeart/2005/8/layout/orgChart1"/>
    <dgm:cxn modelId="{2FE0191C-F361-4963-A3B9-46E437A6A65B}" type="presOf" srcId="{C94B33FA-D046-4BA9-9006-05C5C56995D8}" destId="{94AB7A67-CBD3-4BE0-8955-E5FABD14D238}" srcOrd="0" destOrd="0" presId="urn:microsoft.com/office/officeart/2005/8/layout/orgChart1"/>
    <dgm:cxn modelId="{EE2F3B46-1329-4F18-B95F-520A93E68DC6}" type="presOf" srcId="{BDA3FC98-CDC4-41FE-AA78-109BEE7731FD}" destId="{9231F1B4-903A-43A6-B07D-8BB11B7DED38}" srcOrd="0" destOrd="0" presId="urn:microsoft.com/office/officeart/2005/8/layout/orgChart1"/>
    <dgm:cxn modelId="{685C1187-1D20-4A85-A4FE-63096EECF561}" type="presOf" srcId="{BDA3FC98-CDC4-41FE-AA78-109BEE7731FD}" destId="{3AE88414-6E67-4CC8-A381-90BBD6AA2184}" srcOrd="1" destOrd="0" presId="urn:microsoft.com/office/officeart/2005/8/layout/orgChart1"/>
    <dgm:cxn modelId="{0C2EBAEF-2A2A-4949-8443-DFC53E050A3E}" type="presOf" srcId="{A61AEE29-006A-43E5-A7E9-8D3D7E62AA62}" destId="{495B5420-416B-4CA3-A824-437E1BC97FC4}" srcOrd="0" destOrd="0" presId="urn:microsoft.com/office/officeart/2005/8/layout/orgChart1"/>
    <dgm:cxn modelId="{7E02E638-07E5-427D-9739-EEFC56D873D7}" srcId="{BDA3FC98-CDC4-41FE-AA78-109BEE7731FD}" destId="{A61AEE29-006A-43E5-A7E9-8D3D7E62AA62}" srcOrd="3" destOrd="0" parTransId="{2E7EFB65-4D8D-49CB-849E-EF59BFD44409}" sibTransId="{E013DBB6-EC13-4665-BA89-CC9E86FBBABF}"/>
    <dgm:cxn modelId="{59816FC0-1A05-4BEC-8535-BC005C7E889B}" type="presOf" srcId="{A61AEE29-006A-43E5-A7E9-8D3D7E62AA62}" destId="{489785B9-2CFF-4EA4-A2AD-FFB0CFA5155E}" srcOrd="1" destOrd="0" presId="urn:microsoft.com/office/officeart/2005/8/layout/orgChart1"/>
    <dgm:cxn modelId="{0C3CD97F-DA14-4550-8E6F-288D96FAF7C3}" type="presOf" srcId="{7798CB09-D49C-4BE1-B99E-406E1B1190CF}" destId="{46034D4B-694F-4991-96DE-1D077F11321A}" srcOrd="1" destOrd="0" presId="urn:microsoft.com/office/officeart/2005/8/layout/orgChart1"/>
    <dgm:cxn modelId="{6D8B0D44-51B1-4A6B-9C00-F5F0D14EB7CA}" srcId="{3715B1F9-3521-4759-B78A-0A1FD051433B}" destId="{BDA3FC98-CDC4-41FE-AA78-109BEE7731FD}" srcOrd="0" destOrd="0" parTransId="{F323FACA-2D8D-4579-813F-9D5256569471}" sibTransId="{22B4C5F4-42BD-4F3D-A715-5D0DC59A7ACF}"/>
    <dgm:cxn modelId="{44ACD7B2-07DC-4658-90A4-25AB48F19B4C}" type="presOf" srcId="{7798CB09-D49C-4BE1-B99E-406E1B1190CF}" destId="{103BD89D-42E8-4E8C-9862-DF4EC325C297}" srcOrd="0" destOrd="0" presId="urn:microsoft.com/office/officeart/2005/8/layout/orgChart1"/>
    <dgm:cxn modelId="{97EC2078-ABC8-4A78-965C-B7A1E278A665}" type="presOf" srcId="{3715B1F9-3521-4759-B78A-0A1FD051433B}" destId="{7524F522-7C5E-47E0-8B4D-972492A42A9C}" srcOrd="0" destOrd="0" presId="urn:microsoft.com/office/officeart/2005/8/layout/orgChart1"/>
    <dgm:cxn modelId="{C0839172-054D-46A8-BECA-2EF0787DCC65}" type="presOf" srcId="{2E7EFB65-4D8D-49CB-849E-EF59BFD44409}" destId="{5DCE1989-EF3A-4841-A3CD-24275C40818E}" srcOrd="0" destOrd="0" presId="urn:microsoft.com/office/officeart/2005/8/layout/orgChart1"/>
    <dgm:cxn modelId="{CD1687B4-847C-40EF-A909-25D6D43CE081}" type="presOf" srcId="{D21C19F7-EE83-44B7-A7DD-0802A5CB56A3}" destId="{27E6F489-1B7B-4F1E-985C-E94B0B7F5636}" srcOrd="1" destOrd="0" presId="urn:microsoft.com/office/officeart/2005/8/layout/orgChart1"/>
    <dgm:cxn modelId="{045E9CE6-BC82-4D55-89FD-EC8DEB8764A8}" type="presParOf" srcId="{7524F522-7C5E-47E0-8B4D-972492A42A9C}" destId="{B74D48A5-ACBD-4E71-9B1E-615C3BEC4371}" srcOrd="0" destOrd="0" presId="urn:microsoft.com/office/officeart/2005/8/layout/orgChart1"/>
    <dgm:cxn modelId="{0809C2FE-663B-43D8-AE8E-60E107E023FB}" type="presParOf" srcId="{B74D48A5-ACBD-4E71-9B1E-615C3BEC4371}" destId="{94C0E67E-75AB-4355-9944-5B5E66B45724}" srcOrd="0" destOrd="0" presId="urn:microsoft.com/office/officeart/2005/8/layout/orgChart1"/>
    <dgm:cxn modelId="{2DD2A3A3-87E4-4ED9-92D3-51029D192990}" type="presParOf" srcId="{94C0E67E-75AB-4355-9944-5B5E66B45724}" destId="{9231F1B4-903A-43A6-B07D-8BB11B7DED38}" srcOrd="0" destOrd="0" presId="urn:microsoft.com/office/officeart/2005/8/layout/orgChart1"/>
    <dgm:cxn modelId="{186F416E-BE9E-4B74-8F03-A59C10D77DAC}" type="presParOf" srcId="{94C0E67E-75AB-4355-9944-5B5E66B45724}" destId="{3AE88414-6E67-4CC8-A381-90BBD6AA2184}" srcOrd="1" destOrd="0" presId="urn:microsoft.com/office/officeart/2005/8/layout/orgChart1"/>
    <dgm:cxn modelId="{8F4D7F8E-2D89-4E70-A856-DB741CCEE055}" type="presParOf" srcId="{B74D48A5-ACBD-4E71-9B1E-615C3BEC4371}" destId="{B89202F8-0023-4DBB-AEE4-00994A965C83}" srcOrd="1" destOrd="0" presId="urn:microsoft.com/office/officeart/2005/8/layout/orgChart1"/>
    <dgm:cxn modelId="{485A0581-F468-4ABB-8877-DA1473DA9529}" type="presParOf" srcId="{B89202F8-0023-4DBB-AEE4-00994A965C83}" destId="{94AB7A67-CBD3-4BE0-8955-E5FABD14D238}" srcOrd="0" destOrd="0" presId="urn:microsoft.com/office/officeart/2005/8/layout/orgChart1"/>
    <dgm:cxn modelId="{79463E7E-1F18-47DD-89FF-D1981A9A96E1}" type="presParOf" srcId="{B89202F8-0023-4DBB-AEE4-00994A965C83}" destId="{F74854D2-2738-481C-B36A-C42C97E4D61A}" srcOrd="1" destOrd="0" presId="urn:microsoft.com/office/officeart/2005/8/layout/orgChart1"/>
    <dgm:cxn modelId="{E2EB1CE3-6B52-48EB-B3BE-57FD59C7018B}" type="presParOf" srcId="{F74854D2-2738-481C-B36A-C42C97E4D61A}" destId="{E62C9967-378F-435D-8F60-98F6AFC9E5B6}" srcOrd="0" destOrd="0" presId="urn:microsoft.com/office/officeart/2005/8/layout/orgChart1"/>
    <dgm:cxn modelId="{D309B10E-3E85-43D9-B20B-540D69A394CE}" type="presParOf" srcId="{E62C9967-378F-435D-8F60-98F6AFC9E5B6}" destId="{9CED80D4-D2F1-48FF-9800-03FB3217250E}" srcOrd="0" destOrd="0" presId="urn:microsoft.com/office/officeart/2005/8/layout/orgChart1"/>
    <dgm:cxn modelId="{07DF31D9-C0FE-482B-82E4-B3995262D914}" type="presParOf" srcId="{E62C9967-378F-435D-8F60-98F6AFC9E5B6}" destId="{27E6F489-1B7B-4F1E-985C-E94B0B7F5636}" srcOrd="1" destOrd="0" presId="urn:microsoft.com/office/officeart/2005/8/layout/orgChart1"/>
    <dgm:cxn modelId="{645CDC05-D8E0-42A6-B6BA-400D42093DD1}" type="presParOf" srcId="{F74854D2-2738-481C-B36A-C42C97E4D61A}" destId="{C357B945-A6B6-49D9-B934-D0B487DF28CE}" srcOrd="1" destOrd="0" presId="urn:microsoft.com/office/officeart/2005/8/layout/orgChart1"/>
    <dgm:cxn modelId="{0D78562E-E7A6-44ED-AF6B-66BAC57F378F}" type="presParOf" srcId="{F74854D2-2738-481C-B36A-C42C97E4D61A}" destId="{C80CD230-589E-40AD-A33F-E633997935FC}" srcOrd="2" destOrd="0" presId="urn:microsoft.com/office/officeart/2005/8/layout/orgChart1"/>
    <dgm:cxn modelId="{D8AFD4EB-8391-4F06-9FC9-216D7F156B13}" type="presParOf" srcId="{B89202F8-0023-4DBB-AEE4-00994A965C83}" destId="{1573CB04-49DC-44FE-8AC3-A44A049BDE07}" srcOrd="2" destOrd="0" presId="urn:microsoft.com/office/officeart/2005/8/layout/orgChart1"/>
    <dgm:cxn modelId="{A7944549-02CA-48E6-B54E-D3B14E6C1BC7}" type="presParOf" srcId="{B89202F8-0023-4DBB-AEE4-00994A965C83}" destId="{5FAA5775-86E1-45B0-908F-9DC0F04A32FD}" srcOrd="3" destOrd="0" presId="urn:microsoft.com/office/officeart/2005/8/layout/orgChart1"/>
    <dgm:cxn modelId="{E1422C0C-4473-47C6-858C-DDDB6C50AD78}" type="presParOf" srcId="{5FAA5775-86E1-45B0-908F-9DC0F04A32FD}" destId="{4C3E12B3-0DAC-4E15-823B-6EA7670B9C0C}" srcOrd="0" destOrd="0" presId="urn:microsoft.com/office/officeart/2005/8/layout/orgChart1"/>
    <dgm:cxn modelId="{763E2AE0-77DF-4ACD-A653-258DA9770507}" type="presParOf" srcId="{4C3E12B3-0DAC-4E15-823B-6EA7670B9C0C}" destId="{B0FE66D3-B6DB-4923-AFA3-61CAE661BA2C}" srcOrd="0" destOrd="0" presId="urn:microsoft.com/office/officeart/2005/8/layout/orgChart1"/>
    <dgm:cxn modelId="{2E782316-91DF-46DC-96FE-749B96496C72}" type="presParOf" srcId="{4C3E12B3-0DAC-4E15-823B-6EA7670B9C0C}" destId="{DA0AC854-2270-4218-AD8A-24A5F746219F}" srcOrd="1" destOrd="0" presId="urn:microsoft.com/office/officeart/2005/8/layout/orgChart1"/>
    <dgm:cxn modelId="{6C1439F8-7306-47F5-94DE-917FC1934124}" type="presParOf" srcId="{5FAA5775-86E1-45B0-908F-9DC0F04A32FD}" destId="{D8B06B2C-9B1A-48E4-AF23-3311C4FB4B55}" srcOrd="1" destOrd="0" presId="urn:microsoft.com/office/officeart/2005/8/layout/orgChart1"/>
    <dgm:cxn modelId="{06C5F957-EB27-42C4-86E4-8B952A52FD4A}" type="presParOf" srcId="{5FAA5775-86E1-45B0-908F-9DC0F04A32FD}" destId="{138B24B8-70CF-41D0-9F9E-618D1A69469E}" srcOrd="2" destOrd="0" presId="urn:microsoft.com/office/officeart/2005/8/layout/orgChart1"/>
    <dgm:cxn modelId="{A3BCBF74-D199-4BCA-92FF-C83FAAF6D377}" type="presParOf" srcId="{B89202F8-0023-4DBB-AEE4-00994A965C83}" destId="{5DCE1989-EF3A-4841-A3CD-24275C40818E}" srcOrd="4" destOrd="0" presId="urn:microsoft.com/office/officeart/2005/8/layout/orgChart1"/>
    <dgm:cxn modelId="{03CB3FED-9292-4F85-84E8-6A0E014ED467}" type="presParOf" srcId="{B89202F8-0023-4DBB-AEE4-00994A965C83}" destId="{11DA0607-976C-4F06-BDDB-73696BC96D4B}" srcOrd="5" destOrd="0" presId="urn:microsoft.com/office/officeart/2005/8/layout/orgChart1"/>
    <dgm:cxn modelId="{8E96621F-516D-4714-AD90-6FC03232854F}" type="presParOf" srcId="{11DA0607-976C-4F06-BDDB-73696BC96D4B}" destId="{B3593E1D-E7F4-4711-8457-033DE062FEBC}" srcOrd="0" destOrd="0" presId="urn:microsoft.com/office/officeart/2005/8/layout/orgChart1"/>
    <dgm:cxn modelId="{D45735B5-571E-4ACC-A742-BC67F8193557}" type="presParOf" srcId="{B3593E1D-E7F4-4711-8457-033DE062FEBC}" destId="{495B5420-416B-4CA3-A824-437E1BC97FC4}" srcOrd="0" destOrd="0" presId="urn:microsoft.com/office/officeart/2005/8/layout/orgChart1"/>
    <dgm:cxn modelId="{21CC6AF5-12B3-40F0-9403-68E3084DF3ED}" type="presParOf" srcId="{B3593E1D-E7F4-4711-8457-033DE062FEBC}" destId="{489785B9-2CFF-4EA4-A2AD-FFB0CFA5155E}" srcOrd="1" destOrd="0" presId="urn:microsoft.com/office/officeart/2005/8/layout/orgChart1"/>
    <dgm:cxn modelId="{FA0BB0EA-B313-4334-8503-3BA62C47C735}" type="presParOf" srcId="{11DA0607-976C-4F06-BDDB-73696BC96D4B}" destId="{DA307E3E-8435-40CD-871C-3D832A069BE0}" srcOrd="1" destOrd="0" presId="urn:microsoft.com/office/officeart/2005/8/layout/orgChart1"/>
    <dgm:cxn modelId="{0B851611-25C6-4179-AAD7-E9AF1C03A2BC}" type="presParOf" srcId="{11DA0607-976C-4F06-BDDB-73696BC96D4B}" destId="{B13C1EE0-979E-44BC-88A9-4D3506B7A75D}" srcOrd="2" destOrd="0" presId="urn:microsoft.com/office/officeart/2005/8/layout/orgChart1"/>
    <dgm:cxn modelId="{8EA925FF-82AF-426A-944D-D4DE888A84A0}" type="presParOf" srcId="{B89202F8-0023-4DBB-AEE4-00994A965C83}" destId="{48593180-7150-404C-AFB9-B5DF56C51F54}" srcOrd="6" destOrd="0" presId="urn:microsoft.com/office/officeart/2005/8/layout/orgChart1"/>
    <dgm:cxn modelId="{699EEB8A-B115-4169-B678-3AC2257AE796}" type="presParOf" srcId="{B89202F8-0023-4DBB-AEE4-00994A965C83}" destId="{847DF784-3C5A-4885-83D9-BEEC396A3C0C}" srcOrd="7" destOrd="0" presId="urn:microsoft.com/office/officeart/2005/8/layout/orgChart1"/>
    <dgm:cxn modelId="{20E6F488-A336-4806-8314-859867A65B33}" type="presParOf" srcId="{847DF784-3C5A-4885-83D9-BEEC396A3C0C}" destId="{62620C02-1C89-47D4-8CC4-13DEDD8CB803}" srcOrd="0" destOrd="0" presId="urn:microsoft.com/office/officeart/2005/8/layout/orgChart1"/>
    <dgm:cxn modelId="{45F78F5B-CCF9-4F72-AC54-606E442CAD93}" type="presParOf" srcId="{62620C02-1C89-47D4-8CC4-13DEDD8CB803}" destId="{4ED8766C-E05E-4F43-926F-F2FE52A94B54}" srcOrd="0" destOrd="0" presId="urn:microsoft.com/office/officeart/2005/8/layout/orgChart1"/>
    <dgm:cxn modelId="{DF24BFD6-E2E5-436D-BEA9-848FE2454443}" type="presParOf" srcId="{62620C02-1C89-47D4-8CC4-13DEDD8CB803}" destId="{7E2895A7-7F97-45DC-961F-200D8455FE75}" srcOrd="1" destOrd="0" presId="urn:microsoft.com/office/officeart/2005/8/layout/orgChart1"/>
    <dgm:cxn modelId="{865849F7-34C3-4038-A8F0-1D3E7187454C}" type="presParOf" srcId="{847DF784-3C5A-4885-83D9-BEEC396A3C0C}" destId="{83FC52FC-4487-4546-BDB0-A57F01A3E972}" srcOrd="1" destOrd="0" presId="urn:microsoft.com/office/officeart/2005/8/layout/orgChart1"/>
    <dgm:cxn modelId="{3725229D-EF83-43FC-B2BD-D12A7BF4C5C0}" type="presParOf" srcId="{847DF784-3C5A-4885-83D9-BEEC396A3C0C}" destId="{F390C225-7FA5-4B3A-96ED-BA27C27EA521}" srcOrd="2" destOrd="0" presId="urn:microsoft.com/office/officeart/2005/8/layout/orgChart1"/>
    <dgm:cxn modelId="{B927DF9B-6FBC-48BC-8D2E-37E858687416}" type="presParOf" srcId="{B74D48A5-ACBD-4E71-9B1E-615C3BEC4371}" destId="{985C8678-B2ED-4997-A6EC-84E8A1811148}" srcOrd="2" destOrd="0" presId="urn:microsoft.com/office/officeart/2005/8/layout/orgChart1"/>
    <dgm:cxn modelId="{25C54B66-00F8-46B7-8F83-14A5E910DE60}" type="presParOf" srcId="{985C8678-B2ED-4997-A6EC-84E8A1811148}" destId="{3724C346-37DC-45FE-AC87-3E9AD0FF1459}" srcOrd="0" destOrd="0" presId="urn:microsoft.com/office/officeart/2005/8/layout/orgChart1"/>
    <dgm:cxn modelId="{467FB862-F68E-41EB-8517-2C3475F7860C}" type="presParOf" srcId="{985C8678-B2ED-4997-A6EC-84E8A1811148}" destId="{EBE76885-2C9B-44AD-BF7D-F557BA5EAEAA}" srcOrd="1" destOrd="0" presId="urn:microsoft.com/office/officeart/2005/8/layout/orgChart1"/>
    <dgm:cxn modelId="{75A454D2-1C27-4425-8176-14EC4F09649E}" type="presParOf" srcId="{EBE76885-2C9B-44AD-BF7D-F557BA5EAEAA}" destId="{D94C5E6E-38AB-4A72-A1E7-ACC0D260BD8F}" srcOrd="0" destOrd="0" presId="urn:microsoft.com/office/officeart/2005/8/layout/orgChart1"/>
    <dgm:cxn modelId="{61CEB44E-9B1F-4369-BDE5-2E85B84DB7DB}" type="presParOf" srcId="{D94C5E6E-38AB-4A72-A1E7-ACC0D260BD8F}" destId="{103BD89D-42E8-4E8C-9862-DF4EC325C297}" srcOrd="0" destOrd="0" presId="urn:microsoft.com/office/officeart/2005/8/layout/orgChart1"/>
    <dgm:cxn modelId="{A94F5F6C-CF72-47F2-A8ED-EDE13078B9B8}" type="presParOf" srcId="{D94C5E6E-38AB-4A72-A1E7-ACC0D260BD8F}" destId="{46034D4B-694F-4991-96DE-1D077F11321A}" srcOrd="1" destOrd="0" presId="urn:microsoft.com/office/officeart/2005/8/layout/orgChart1"/>
    <dgm:cxn modelId="{D60894D3-E51C-4F6B-9748-4123BD41C295}" type="presParOf" srcId="{EBE76885-2C9B-44AD-BF7D-F557BA5EAEAA}" destId="{603A9768-1801-40B5-A100-4681431E30C7}" srcOrd="1" destOrd="0" presId="urn:microsoft.com/office/officeart/2005/8/layout/orgChart1"/>
    <dgm:cxn modelId="{49A2600D-2B4C-4377-8654-B93FB2245D9E}" type="presParOf" srcId="{EBE76885-2C9B-44AD-BF7D-F557BA5EAEAA}" destId="{B43598C9-8987-44E1-ABFF-C3C74D7E7F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C692B-E9D9-7045-BB46-7C35D28C94CD}">
      <dsp:nvSpPr>
        <dsp:cNvPr id="0" name=""/>
        <dsp:cNvSpPr/>
      </dsp:nvSpPr>
      <dsp:spPr>
        <a:xfrm>
          <a:off x="1526737" y="1876614"/>
          <a:ext cx="1279133" cy="501094"/>
        </a:xfrm>
        <a:prstGeom prst="roundRect">
          <a:avLst>
            <a:gd name="adj" fmla="val 10000"/>
          </a:avLst>
        </a:prstGeom>
        <a:solidFill>
          <a:schemeClr val="bg1">
            <a:lumMod val="85000"/>
          </a:schemeClr>
        </a:solidFill>
        <a:ln w="28575">
          <a:solidFill>
            <a:srgbClr val="33A6C6"/>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Hemoglobin</a:t>
          </a:r>
          <a:endParaRPr lang="en-US" sz="1800" b="1" kern="1200" dirty="0"/>
        </a:p>
      </dsp:txBody>
      <dsp:txXfrm>
        <a:off x="1541414" y="1891291"/>
        <a:ext cx="1249779" cy="471740"/>
      </dsp:txXfrm>
    </dsp:sp>
    <dsp:sp modelId="{F327DD93-F2AF-7949-A098-89C32CADA9BD}">
      <dsp:nvSpPr>
        <dsp:cNvPr id="0" name=""/>
        <dsp:cNvSpPr/>
      </dsp:nvSpPr>
      <dsp:spPr>
        <a:xfrm rot="17500715">
          <a:off x="2463704" y="1611564"/>
          <a:ext cx="1085208" cy="22741"/>
        </a:xfrm>
        <a:custGeom>
          <a:avLst/>
          <a:gdLst/>
          <a:ahLst/>
          <a:cxnLst/>
          <a:rect l="0" t="0" r="0" b="0"/>
          <a:pathLst>
            <a:path>
              <a:moveTo>
                <a:pt x="0" y="11370"/>
              </a:moveTo>
              <a:lnTo>
                <a:pt x="1085208" y="1137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2979178" y="1595805"/>
        <a:ext cx="54260" cy="54260"/>
      </dsp:txXfrm>
    </dsp:sp>
    <dsp:sp modelId="{B7FF1AFB-BD14-604E-8D55-FA105B7389D6}">
      <dsp:nvSpPr>
        <dsp:cNvPr id="0" name=""/>
        <dsp:cNvSpPr/>
      </dsp:nvSpPr>
      <dsp:spPr>
        <a:xfrm>
          <a:off x="3206746" y="868162"/>
          <a:ext cx="1002188" cy="501094"/>
        </a:xfrm>
        <a:prstGeom prst="roundRect">
          <a:avLst>
            <a:gd name="adj" fmla="val 10000"/>
          </a:avLst>
        </a:prstGeom>
        <a:solidFill>
          <a:schemeClr val="bg1"/>
        </a:solidFill>
        <a:ln w="28575">
          <a:solidFill>
            <a:srgbClr val="6AAE3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Normal</a:t>
          </a:r>
          <a:endParaRPr lang="en-US" sz="1800" kern="1200" dirty="0">
            <a:solidFill>
              <a:schemeClr val="tx1"/>
            </a:solidFill>
          </a:endParaRPr>
        </a:p>
      </dsp:txBody>
      <dsp:txXfrm>
        <a:off x="3221423" y="882839"/>
        <a:ext cx="972834" cy="471740"/>
      </dsp:txXfrm>
    </dsp:sp>
    <dsp:sp modelId="{63EDC506-F07E-9E4E-B752-F4732E2080C2}">
      <dsp:nvSpPr>
        <dsp:cNvPr id="0" name=""/>
        <dsp:cNvSpPr/>
      </dsp:nvSpPr>
      <dsp:spPr>
        <a:xfrm rot="17692822">
          <a:off x="3932962" y="675144"/>
          <a:ext cx="952820" cy="22741"/>
        </a:xfrm>
        <a:custGeom>
          <a:avLst/>
          <a:gdLst/>
          <a:ahLst/>
          <a:cxnLst/>
          <a:rect l="0" t="0" r="0" b="0"/>
          <a:pathLst>
            <a:path>
              <a:moveTo>
                <a:pt x="0" y="11370"/>
              </a:moveTo>
              <a:lnTo>
                <a:pt x="952820"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385551" y="662695"/>
        <a:ext cx="47641" cy="47641"/>
      </dsp:txXfrm>
    </dsp:sp>
    <dsp:sp modelId="{4B967076-72EB-A148-869D-3F7AA43BE9D5}">
      <dsp:nvSpPr>
        <dsp:cNvPr id="0" name=""/>
        <dsp:cNvSpPr/>
      </dsp:nvSpPr>
      <dsp:spPr>
        <a:xfrm>
          <a:off x="4609810" y="3774"/>
          <a:ext cx="1002188" cy="501094"/>
        </a:xfrm>
        <a:prstGeom prst="roundRect">
          <a:avLst>
            <a:gd name="adj" fmla="val 10000"/>
          </a:avLst>
        </a:prstGeom>
        <a:solidFill>
          <a:schemeClr val="bg1"/>
        </a:solidFill>
        <a:ln w="28575">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pc="-10" dirty="0" smtClean="0">
              <a:solidFill>
                <a:schemeClr val="tx1"/>
              </a:solidFill>
              <a:cs typeface="Calibri"/>
            </a:rPr>
            <a:t>HbA (90%)</a:t>
          </a:r>
          <a:endParaRPr lang="en-US" sz="1800" kern="1200" dirty="0">
            <a:solidFill>
              <a:schemeClr val="tx1"/>
            </a:solidFill>
          </a:endParaRPr>
        </a:p>
      </dsp:txBody>
      <dsp:txXfrm>
        <a:off x="4624487" y="18451"/>
        <a:ext cx="972834" cy="471740"/>
      </dsp:txXfrm>
    </dsp:sp>
    <dsp:sp modelId="{CD659C30-E354-384A-B95F-E8B638B7CD95}">
      <dsp:nvSpPr>
        <dsp:cNvPr id="0" name=""/>
        <dsp:cNvSpPr/>
      </dsp:nvSpPr>
      <dsp:spPr>
        <a:xfrm rot="19457599">
          <a:off x="4162532" y="963274"/>
          <a:ext cx="493679" cy="22741"/>
        </a:xfrm>
        <a:custGeom>
          <a:avLst/>
          <a:gdLst/>
          <a:ahLst/>
          <a:cxnLst/>
          <a:rect l="0" t="0" r="0" b="0"/>
          <a:pathLst>
            <a:path>
              <a:moveTo>
                <a:pt x="0" y="11370"/>
              </a:moveTo>
              <a:lnTo>
                <a:pt x="493679"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397030" y="962302"/>
        <a:ext cx="24683" cy="24683"/>
      </dsp:txXfrm>
    </dsp:sp>
    <dsp:sp modelId="{91E64FF1-6781-764D-B65E-6C6E79438B46}">
      <dsp:nvSpPr>
        <dsp:cNvPr id="0" name=""/>
        <dsp:cNvSpPr/>
      </dsp:nvSpPr>
      <dsp:spPr>
        <a:xfrm>
          <a:off x="4609810" y="580033"/>
          <a:ext cx="1002188" cy="501094"/>
        </a:xfrm>
        <a:prstGeom prst="roundRect">
          <a:avLst>
            <a:gd name="adj" fmla="val 10000"/>
          </a:avLst>
        </a:prstGeom>
        <a:solidFill>
          <a:schemeClr val="bg1"/>
        </a:solidFill>
        <a:ln>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pc="-10" dirty="0" smtClean="0">
              <a:solidFill>
                <a:schemeClr val="tx1"/>
              </a:solidFill>
              <a:cs typeface="Calibri"/>
            </a:rPr>
            <a:t>HbA</a:t>
          </a:r>
          <a:r>
            <a:rPr lang="en-US" sz="1800" kern="1200" spc="-10" dirty="0" smtClean="0">
              <a:solidFill>
                <a:srgbClr val="FF0000"/>
              </a:solidFill>
              <a:cs typeface="Calibri"/>
            </a:rPr>
            <a:t>2</a:t>
          </a:r>
          <a:r>
            <a:rPr lang="en-US" sz="1800" kern="1200" spc="-10" dirty="0" smtClean="0">
              <a:solidFill>
                <a:schemeClr val="tx1"/>
              </a:solidFill>
              <a:cs typeface="Calibri"/>
            </a:rPr>
            <a:t> (</a:t>
          </a:r>
          <a:r>
            <a:rPr lang="en-US" sz="1800" kern="1200" spc="-10" dirty="0" smtClean="0">
              <a:solidFill>
                <a:srgbClr val="FF0000"/>
              </a:solidFill>
              <a:cs typeface="Calibri"/>
            </a:rPr>
            <a:t>2</a:t>
          </a:r>
          <a:r>
            <a:rPr lang="en-US" sz="1800" kern="1200" spc="-10" dirty="0" smtClean="0">
              <a:solidFill>
                <a:schemeClr val="tx1"/>
              </a:solidFill>
              <a:cs typeface="Calibri"/>
            </a:rPr>
            <a:t>%)</a:t>
          </a:r>
          <a:endParaRPr lang="en-US" sz="1800" kern="1200" dirty="0">
            <a:solidFill>
              <a:schemeClr val="tx1"/>
            </a:solidFill>
          </a:endParaRPr>
        </a:p>
      </dsp:txBody>
      <dsp:txXfrm>
        <a:off x="4624487" y="594710"/>
        <a:ext cx="972834" cy="471740"/>
      </dsp:txXfrm>
    </dsp:sp>
    <dsp:sp modelId="{322C49D5-04B8-3641-BD53-75097FDBA5D9}">
      <dsp:nvSpPr>
        <dsp:cNvPr id="0" name=""/>
        <dsp:cNvSpPr/>
      </dsp:nvSpPr>
      <dsp:spPr>
        <a:xfrm rot="2142401">
          <a:off x="4162532" y="1251403"/>
          <a:ext cx="493679" cy="22741"/>
        </a:xfrm>
        <a:custGeom>
          <a:avLst/>
          <a:gdLst/>
          <a:ahLst/>
          <a:cxnLst/>
          <a:rect l="0" t="0" r="0" b="0"/>
          <a:pathLst>
            <a:path>
              <a:moveTo>
                <a:pt x="0" y="11370"/>
              </a:moveTo>
              <a:lnTo>
                <a:pt x="493679"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397030" y="1250431"/>
        <a:ext cx="24683" cy="24683"/>
      </dsp:txXfrm>
    </dsp:sp>
    <dsp:sp modelId="{F956BD19-9C24-3740-92B8-7708CD80BC0E}">
      <dsp:nvSpPr>
        <dsp:cNvPr id="0" name=""/>
        <dsp:cNvSpPr/>
      </dsp:nvSpPr>
      <dsp:spPr>
        <a:xfrm>
          <a:off x="4609810" y="1156291"/>
          <a:ext cx="1002188" cy="501094"/>
        </a:xfrm>
        <a:prstGeom prst="roundRect">
          <a:avLst>
            <a:gd name="adj" fmla="val 10000"/>
          </a:avLst>
        </a:prstGeom>
        <a:solidFill>
          <a:schemeClr val="bg1"/>
        </a:solidFill>
        <a:ln>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pc="-10" dirty="0" smtClean="0">
              <a:solidFill>
                <a:schemeClr val="tx1"/>
              </a:solidFill>
              <a:cs typeface="Calibri"/>
            </a:rPr>
            <a:t>HbF (1%)</a:t>
          </a:r>
          <a:endParaRPr lang="en-US" sz="1800" kern="1200" dirty="0">
            <a:solidFill>
              <a:schemeClr val="tx1"/>
            </a:solidFill>
          </a:endParaRPr>
        </a:p>
      </dsp:txBody>
      <dsp:txXfrm>
        <a:off x="4624487" y="1170968"/>
        <a:ext cx="972834" cy="471740"/>
      </dsp:txXfrm>
    </dsp:sp>
    <dsp:sp modelId="{34226A02-3D33-454C-BC6F-C54F1F313B21}">
      <dsp:nvSpPr>
        <dsp:cNvPr id="0" name=""/>
        <dsp:cNvSpPr/>
      </dsp:nvSpPr>
      <dsp:spPr>
        <a:xfrm rot="3907178">
          <a:off x="3932962" y="1539532"/>
          <a:ext cx="952820" cy="22741"/>
        </a:xfrm>
        <a:custGeom>
          <a:avLst/>
          <a:gdLst/>
          <a:ahLst/>
          <a:cxnLst/>
          <a:rect l="0" t="0" r="0" b="0"/>
          <a:pathLst>
            <a:path>
              <a:moveTo>
                <a:pt x="0" y="11370"/>
              </a:moveTo>
              <a:lnTo>
                <a:pt x="952820"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85551" y="1527082"/>
        <a:ext cx="47641" cy="47641"/>
      </dsp:txXfrm>
    </dsp:sp>
    <dsp:sp modelId="{36D43F92-5298-F34A-A1C4-1C1303D630EC}">
      <dsp:nvSpPr>
        <dsp:cNvPr id="0" name=""/>
        <dsp:cNvSpPr/>
      </dsp:nvSpPr>
      <dsp:spPr>
        <a:xfrm>
          <a:off x="4609810" y="1732549"/>
          <a:ext cx="1002188" cy="501094"/>
        </a:xfrm>
        <a:prstGeom prst="roundRect">
          <a:avLst>
            <a:gd name="adj" fmla="val 10000"/>
          </a:avLst>
        </a:prstGeom>
        <a:solidFill>
          <a:schemeClr val="bg1"/>
        </a:solidFill>
        <a:ln>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HbA1c (6%)</a:t>
          </a:r>
          <a:endParaRPr lang="en-US" sz="1800" kern="1200" dirty="0">
            <a:solidFill>
              <a:schemeClr val="tx1"/>
            </a:solidFill>
          </a:endParaRPr>
        </a:p>
      </dsp:txBody>
      <dsp:txXfrm>
        <a:off x="4624487" y="1747226"/>
        <a:ext cx="972834" cy="471740"/>
      </dsp:txXfrm>
    </dsp:sp>
    <dsp:sp modelId="{92335B90-E4AC-854E-A656-94C021D61C95}">
      <dsp:nvSpPr>
        <dsp:cNvPr id="0" name=""/>
        <dsp:cNvSpPr/>
      </dsp:nvSpPr>
      <dsp:spPr>
        <a:xfrm rot="4099285">
          <a:off x="2463704" y="2620016"/>
          <a:ext cx="1085208" cy="22741"/>
        </a:xfrm>
        <a:custGeom>
          <a:avLst/>
          <a:gdLst/>
          <a:ahLst/>
          <a:cxnLst/>
          <a:rect l="0" t="0" r="0" b="0"/>
          <a:pathLst>
            <a:path>
              <a:moveTo>
                <a:pt x="0" y="11370"/>
              </a:moveTo>
              <a:lnTo>
                <a:pt x="1085208" y="1137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2979178" y="2604257"/>
        <a:ext cx="54260" cy="54260"/>
      </dsp:txXfrm>
    </dsp:sp>
    <dsp:sp modelId="{E16DD8FF-C492-754F-9B37-9070B3C977F7}">
      <dsp:nvSpPr>
        <dsp:cNvPr id="0" name=""/>
        <dsp:cNvSpPr/>
      </dsp:nvSpPr>
      <dsp:spPr>
        <a:xfrm>
          <a:off x="3206746" y="2885066"/>
          <a:ext cx="1002188" cy="501094"/>
        </a:xfrm>
        <a:prstGeom prst="roundRect">
          <a:avLst>
            <a:gd name="adj" fmla="val 10000"/>
          </a:avLst>
        </a:prstGeom>
        <a:solidFill>
          <a:schemeClr val="bg1"/>
        </a:solidFill>
        <a:ln w="28575">
          <a:solidFill>
            <a:srgbClr val="6AAE3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Abnormal</a:t>
          </a:r>
          <a:endParaRPr lang="en-US" sz="1800" kern="1200" dirty="0">
            <a:solidFill>
              <a:schemeClr val="tx1"/>
            </a:solidFill>
          </a:endParaRPr>
        </a:p>
      </dsp:txBody>
      <dsp:txXfrm>
        <a:off x="3221423" y="2899743"/>
        <a:ext cx="972834" cy="471740"/>
      </dsp:txXfrm>
    </dsp:sp>
    <dsp:sp modelId="{A5846A57-A5A7-8F44-85E4-6E8BB36CD238}">
      <dsp:nvSpPr>
        <dsp:cNvPr id="0" name=""/>
        <dsp:cNvSpPr/>
      </dsp:nvSpPr>
      <dsp:spPr>
        <a:xfrm rot="18289469">
          <a:off x="4058382" y="2836113"/>
          <a:ext cx="701979" cy="22741"/>
        </a:xfrm>
        <a:custGeom>
          <a:avLst/>
          <a:gdLst/>
          <a:ahLst/>
          <a:cxnLst/>
          <a:rect l="0" t="0" r="0" b="0"/>
          <a:pathLst>
            <a:path>
              <a:moveTo>
                <a:pt x="0" y="11370"/>
              </a:moveTo>
              <a:lnTo>
                <a:pt x="701979"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391822" y="2829935"/>
        <a:ext cx="35098" cy="35098"/>
      </dsp:txXfrm>
    </dsp:sp>
    <dsp:sp modelId="{BFE87C83-B7FD-DF4A-B0CB-CFC58F80D5FC}">
      <dsp:nvSpPr>
        <dsp:cNvPr id="0" name=""/>
        <dsp:cNvSpPr/>
      </dsp:nvSpPr>
      <dsp:spPr>
        <a:xfrm>
          <a:off x="4609810" y="2308808"/>
          <a:ext cx="1002188" cy="501094"/>
        </a:xfrm>
        <a:prstGeom prst="roundRect">
          <a:avLst>
            <a:gd name="adj" fmla="val 10000"/>
          </a:avLst>
        </a:prstGeom>
        <a:solidFill>
          <a:schemeClr val="bg1"/>
        </a:solidFill>
        <a:ln>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pc="-10" dirty="0" smtClean="0">
              <a:solidFill>
                <a:schemeClr val="tx1"/>
              </a:solidFill>
              <a:latin typeface="Calibri"/>
              <a:cs typeface="Calibri"/>
            </a:rPr>
            <a:t>Carboxy Hb</a:t>
          </a:r>
          <a:endParaRPr lang="en-US" sz="1800" kern="1200" dirty="0">
            <a:solidFill>
              <a:schemeClr val="tx1"/>
            </a:solidFill>
          </a:endParaRPr>
        </a:p>
      </dsp:txBody>
      <dsp:txXfrm>
        <a:off x="4624487" y="2323485"/>
        <a:ext cx="972834" cy="471740"/>
      </dsp:txXfrm>
    </dsp:sp>
    <dsp:sp modelId="{F1006B34-F388-2340-AA89-E6780B4014F3}">
      <dsp:nvSpPr>
        <dsp:cNvPr id="0" name=""/>
        <dsp:cNvSpPr/>
      </dsp:nvSpPr>
      <dsp:spPr>
        <a:xfrm>
          <a:off x="4208934" y="3124243"/>
          <a:ext cx="400875" cy="22741"/>
        </a:xfrm>
        <a:custGeom>
          <a:avLst/>
          <a:gdLst/>
          <a:ahLst/>
          <a:cxnLst/>
          <a:rect l="0" t="0" r="0" b="0"/>
          <a:pathLst>
            <a:path>
              <a:moveTo>
                <a:pt x="0" y="11370"/>
              </a:moveTo>
              <a:lnTo>
                <a:pt x="400875"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399350" y="3125591"/>
        <a:ext cx="20043" cy="20043"/>
      </dsp:txXfrm>
    </dsp:sp>
    <dsp:sp modelId="{F95B63D1-3389-A54C-9BA4-EA6629AAA352}">
      <dsp:nvSpPr>
        <dsp:cNvPr id="0" name=""/>
        <dsp:cNvSpPr/>
      </dsp:nvSpPr>
      <dsp:spPr>
        <a:xfrm>
          <a:off x="4609810" y="2885066"/>
          <a:ext cx="1002188" cy="501094"/>
        </a:xfrm>
        <a:prstGeom prst="roundRect">
          <a:avLst>
            <a:gd name="adj" fmla="val 10000"/>
          </a:avLst>
        </a:prstGeom>
        <a:solidFill>
          <a:schemeClr val="bg1"/>
        </a:solidFill>
        <a:ln>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Met Hb</a:t>
          </a:r>
        </a:p>
      </dsp:txBody>
      <dsp:txXfrm>
        <a:off x="4624487" y="2899743"/>
        <a:ext cx="972834" cy="471740"/>
      </dsp:txXfrm>
    </dsp:sp>
    <dsp:sp modelId="{CF877224-9759-FC4D-8AAB-52A8811ED155}">
      <dsp:nvSpPr>
        <dsp:cNvPr id="0" name=""/>
        <dsp:cNvSpPr/>
      </dsp:nvSpPr>
      <dsp:spPr>
        <a:xfrm rot="3310531">
          <a:off x="4058382" y="3412372"/>
          <a:ext cx="701979" cy="22741"/>
        </a:xfrm>
        <a:custGeom>
          <a:avLst/>
          <a:gdLst/>
          <a:ahLst/>
          <a:cxnLst/>
          <a:rect l="0" t="0" r="0" b="0"/>
          <a:pathLst>
            <a:path>
              <a:moveTo>
                <a:pt x="0" y="11370"/>
              </a:moveTo>
              <a:lnTo>
                <a:pt x="701979" y="1137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391822" y="3406193"/>
        <a:ext cx="35098" cy="35098"/>
      </dsp:txXfrm>
    </dsp:sp>
    <dsp:sp modelId="{2BC517C5-B600-1D4D-815B-C466FA5A6E21}">
      <dsp:nvSpPr>
        <dsp:cNvPr id="0" name=""/>
        <dsp:cNvSpPr/>
      </dsp:nvSpPr>
      <dsp:spPr>
        <a:xfrm>
          <a:off x="4609810" y="3461325"/>
          <a:ext cx="1002188" cy="501094"/>
        </a:xfrm>
        <a:prstGeom prst="roundRect">
          <a:avLst>
            <a:gd name="adj" fmla="val 10000"/>
          </a:avLst>
        </a:prstGeom>
        <a:solidFill>
          <a:schemeClr val="bg1"/>
        </a:solidFill>
        <a:ln>
          <a:solidFill>
            <a:srgbClr val="233F4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Sulf Hb</a:t>
          </a:r>
        </a:p>
      </dsp:txBody>
      <dsp:txXfrm>
        <a:off x="4624487" y="3476002"/>
        <a:ext cx="972834" cy="47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C346-37DC-45FE-AC87-3E9AD0FF1459}">
      <dsp:nvSpPr>
        <dsp:cNvPr id="0" name=""/>
        <dsp:cNvSpPr/>
      </dsp:nvSpPr>
      <dsp:spPr>
        <a:xfrm>
          <a:off x="3879862" y="1587019"/>
          <a:ext cx="184137" cy="1122314"/>
        </a:xfrm>
        <a:custGeom>
          <a:avLst/>
          <a:gdLst/>
          <a:ahLst/>
          <a:cxnLst/>
          <a:rect l="0" t="0" r="0" b="0"/>
          <a:pathLst>
            <a:path>
              <a:moveTo>
                <a:pt x="184137" y="0"/>
              </a:moveTo>
              <a:lnTo>
                <a:pt x="184137" y="1122314"/>
              </a:lnTo>
              <a:lnTo>
                <a:pt x="0" y="112231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593180-7150-404C-AFB9-B5DF56C51F54}">
      <dsp:nvSpPr>
        <dsp:cNvPr id="0" name=""/>
        <dsp:cNvSpPr/>
      </dsp:nvSpPr>
      <dsp:spPr>
        <a:xfrm>
          <a:off x="4064000" y="1587019"/>
          <a:ext cx="3182949" cy="2244628"/>
        </a:xfrm>
        <a:custGeom>
          <a:avLst/>
          <a:gdLst/>
          <a:ahLst/>
          <a:cxnLst/>
          <a:rect l="0" t="0" r="0" b="0"/>
          <a:pathLst>
            <a:path>
              <a:moveTo>
                <a:pt x="0" y="0"/>
              </a:moveTo>
              <a:lnTo>
                <a:pt x="0" y="2060490"/>
              </a:lnTo>
              <a:lnTo>
                <a:pt x="3182949" y="2060490"/>
              </a:lnTo>
              <a:lnTo>
                <a:pt x="3182949" y="22446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CE1989-EF3A-4841-A3CD-24275C40818E}">
      <dsp:nvSpPr>
        <dsp:cNvPr id="0" name=""/>
        <dsp:cNvSpPr/>
      </dsp:nvSpPr>
      <dsp:spPr>
        <a:xfrm>
          <a:off x="4064000" y="1587019"/>
          <a:ext cx="1060983" cy="2244628"/>
        </a:xfrm>
        <a:custGeom>
          <a:avLst/>
          <a:gdLst/>
          <a:ahLst/>
          <a:cxnLst/>
          <a:rect l="0" t="0" r="0" b="0"/>
          <a:pathLst>
            <a:path>
              <a:moveTo>
                <a:pt x="0" y="0"/>
              </a:moveTo>
              <a:lnTo>
                <a:pt x="0" y="2060490"/>
              </a:lnTo>
              <a:lnTo>
                <a:pt x="1060983" y="2060490"/>
              </a:lnTo>
              <a:lnTo>
                <a:pt x="1060983" y="22446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3CB04-49DC-44FE-8AC3-A44A049BDE07}">
      <dsp:nvSpPr>
        <dsp:cNvPr id="0" name=""/>
        <dsp:cNvSpPr/>
      </dsp:nvSpPr>
      <dsp:spPr>
        <a:xfrm>
          <a:off x="3003016" y="1587019"/>
          <a:ext cx="1060983" cy="2244628"/>
        </a:xfrm>
        <a:custGeom>
          <a:avLst/>
          <a:gdLst/>
          <a:ahLst/>
          <a:cxnLst/>
          <a:rect l="0" t="0" r="0" b="0"/>
          <a:pathLst>
            <a:path>
              <a:moveTo>
                <a:pt x="1060983" y="0"/>
              </a:moveTo>
              <a:lnTo>
                <a:pt x="1060983" y="2060490"/>
              </a:lnTo>
              <a:lnTo>
                <a:pt x="0" y="2060490"/>
              </a:lnTo>
              <a:lnTo>
                <a:pt x="0" y="22446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AB7A67-CBD3-4BE0-8955-E5FABD14D238}">
      <dsp:nvSpPr>
        <dsp:cNvPr id="0" name=""/>
        <dsp:cNvSpPr/>
      </dsp:nvSpPr>
      <dsp:spPr>
        <a:xfrm>
          <a:off x="881050" y="1587019"/>
          <a:ext cx="3182949" cy="2244628"/>
        </a:xfrm>
        <a:custGeom>
          <a:avLst/>
          <a:gdLst/>
          <a:ahLst/>
          <a:cxnLst/>
          <a:rect l="0" t="0" r="0" b="0"/>
          <a:pathLst>
            <a:path>
              <a:moveTo>
                <a:pt x="3182949" y="0"/>
              </a:moveTo>
              <a:lnTo>
                <a:pt x="3182949" y="2060490"/>
              </a:lnTo>
              <a:lnTo>
                <a:pt x="0" y="2060490"/>
              </a:lnTo>
              <a:lnTo>
                <a:pt x="0" y="22446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1F1B4-903A-43A6-B07D-8BB11B7DED38}">
      <dsp:nvSpPr>
        <dsp:cNvPr id="0" name=""/>
        <dsp:cNvSpPr/>
      </dsp:nvSpPr>
      <dsp:spPr>
        <a:xfrm>
          <a:off x="3187154" y="710173"/>
          <a:ext cx="1753691" cy="876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Factors affecting O2 binding:</a:t>
          </a:r>
          <a:endParaRPr lang="en-US" sz="1800" kern="1200" dirty="0"/>
        </a:p>
      </dsp:txBody>
      <dsp:txXfrm>
        <a:off x="3187154" y="710173"/>
        <a:ext cx="1753691" cy="876845"/>
      </dsp:txXfrm>
    </dsp:sp>
    <dsp:sp modelId="{9CED80D4-D2F1-48FF-9800-03FB3217250E}">
      <dsp:nvSpPr>
        <dsp:cNvPr id="0" name=""/>
        <dsp:cNvSpPr/>
      </dsp:nvSpPr>
      <dsp:spPr>
        <a:xfrm>
          <a:off x="4204" y="3831647"/>
          <a:ext cx="1753691" cy="876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Po2 (Partial oxygen pressure) </a:t>
          </a:r>
          <a:endParaRPr lang="en-US" sz="1800" kern="1200" dirty="0"/>
        </a:p>
      </dsp:txBody>
      <dsp:txXfrm>
        <a:off x="4204" y="3831647"/>
        <a:ext cx="1753691" cy="876845"/>
      </dsp:txXfrm>
    </dsp:sp>
    <dsp:sp modelId="{B0FE66D3-B6DB-4923-AFA3-61CAE661BA2C}">
      <dsp:nvSpPr>
        <dsp:cNvPr id="0" name=""/>
        <dsp:cNvSpPr/>
      </dsp:nvSpPr>
      <dsp:spPr>
        <a:xfrm>
          <a:off x="2126170" y="3831647"/>
          <a:ext cx="1753691" cy="876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pH of the environment</a:t>
          </a:r>
          <a:endParaRPr lang="en-US" sz="1800" kern="1200" dirty="0"/>
        </a:p>
      </dsp:txBody>
      <dsp:txXfrm>
        <a:off x="2126170" y="3831647"/>
        <a:ext cx="1753691" cy="876845"/>
      </dsp:txXfrm>
    </dsp:sp>
    <dsp:sp modelId="{495B5420-416B-4CA3-A824-437E1BC97FC4}">
      <dsp:nvSpPr>
        <dsp:cNvPr id="0" name=""/>
        <dsp:cNvSpPr/>
      </dsp:nvSpPr>
      <dsp:spPr>
        <a:xfrm>
          <a:off x="4248137" y="3831647"/>
          <a:ext cx="1753691" cy="876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pCO2 (partial carbon dioxide pressure) </a:t>
          </a:r>
          <a:endParaRPr lang="en-US" sz="1800" kern="1200" dirty="0"/>
        </a:p>
      </dsp:txBody>
      <dsp:txXfrm>
        <a:off x="4248137" y="3831647"/>
        <a:ext cx="1753691" cy="876845"/>
      </dsp:txXfrm>
    </dsp:sp>
    <dsp:sp modelId="{4ED8766C-E05E-4F43-926F-F2FE52A94B54}">
      <dsp:nvSpPr>
        <dsp:cNvPr id="0" name=""/>
        <dsp:cNvSpPr/>
      </dsp:nvSpPr>
      <dsp:spPr>
        <a:xfrm>
          <a:off x="6370104" y="3831647"/>
          <a:ext cx="1753691" cy="876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Availability of 2,3-BPG  </a:t>
          </a:r>
          <a:endParaRPr lang="en-US" sz="1800" kern="1200" dirty="0"/>
        </a:p>
      </dsp:txBody>
      <dsp:txXfrm>
        <a:off x="6370104" y="3831647"/>
        <a:ext cx="1753691" cy="876845"/>
      </dsp:txXfrm>
    </dsp:sp>
    <dsp:sp modelId="{103BD89D-42E8-4E8C-9862-DF4EC325C297}">
      <dsp:nvSpPr>
        <dsp:cNvPr id="0" name=""/>
        <dsp:cNvSpPr/>
      </dsp:nvSpPr>
      <dsp:spPr>
        <a:xfrm>
          <a:off x="961263" y="1955294"/>
          <a:ext cx="2918598" cy="150807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B050"/>
              </a:solidFill>
            </a:rPr>
            <a:t>Factors that reduce the ability of hemoglobin to bind to O2 so it can be easily delivered to the tissues .</a:t>
          </a:r>
        </a:p>
        <a:p>
          <a:pPr lvl="0" algn="ctr" defTabSz="800100">
            <a:lnSpc>
              <a:spcPct val="90000"/>
            </a:lnSpc>
            <a:spcBef>
              <a:spcPct val="0"/>
            </a:spcBef>
            <a:spcAft>
              <a:spcPct val="35000"/>
            </a:spcAft>
          </a:pPr>
          <a:r>
            <a:rPr lang="en-US" sz="1800" kern="1200" dirty="0" smtClean="0">
              <a:solidFill>
                <a:schemeClr val="tx1">
                  <a:lumMod val="85000"/>
                  <a:lumOff val="15000"/>
                </a:schemeClr>
              </a:solidFill>
            </a:rPr>
            <a:t>3 allosteric effectors:</a:t>
          </a:r>
          <a:endParaRPr lang="en-US" sz="1800" kern="1200" dirty="0">
            <a:solidFill>
              <a:schemeClr val="tx1">
                <a:lumMod val="85000"/>
                <a:lumOff val="15000"/>
              </a:schemeClr>
            </a:solidFill>
          </a:endParaRPr>
        </a:p>
      </dsp:txBody>
      <dsp:txXfrm>
        <a:off x="961263" y="1955294"/>
        <a:ext cx="2918598" cy="1508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1898E-AAE5-7946-939F-3D102B0DA025}" type="datetimeFigureOut">
              <a:rPr lang="en-US" smtClean="0"/>
              <a:t>12/1/17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EFA9D-4C34-BA46-AFDE-2C95178BEA27}" type="slidenum">
              <a:rPr lang="en-US" smtClean="0"/>
              <a:t>‹#›</a:t>
            </a:fld>
            <a:endParaRPr lang="en-US"/>
          </a:p>
        </p:txBody>
      </p:sp>
    </p:spTree>
    <p:extLst>
      <p:ext uri="{BB962C8B-B14F-4D97-AF65-F5344CB8AC3E}">
        <p14:creationId xmlns:p14="http://schemas.microsoft.com/office/powerpoint/2010/main" val="33870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t>
              </a:r>
              <a:r>
                <a:rPr lang="en-US" sz="3600" dirty="0" err="1" smtClean="0">
                  <a:solidFill>
                    <a:srgbClr val="F6F2E7"/>
                  </a:solidFill>
                </a:rPr>
                <a:t>Almutlaq</a:t>
              </a:r>
              <a:endParaRPr lang="en-US" sz="3600" dirty="0" smtClean="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t>
              </a:r>
              <a:r>
                <a:rPr lang="en-US" sz="3600" dirty="0" err="1" smtClean="0">
                  <a:solidFill>
                    <a:srgbClr val="F6F2E7"/>
                  </a:solidFill>
                </a:rPr>
                <a:t>Alessa</a:t>
              </a:r>
              <a:endParaRPr lang="en-US" sz="3600" dirty="0" smtClean="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12/1/17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jpeg"/><Relationship Id="rId3" Type="http://schemas.openxmlformats.org/officeDocument/2006/relationships/image" Target="../media/image55.jp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IhZ0nn-rRCE" TargetMode="External"/><Relationship Id="rId4"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 Id="rId3" Type="http://schemas.openxmlformats.org/officeDocument/2006/relationships/image" Target="../media/image5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png"/><Relationship Id="rId3"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89feCoBXR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YbvwMSzqdY" TargetMode="External"/><Relationship Id="rId4" Type="http://schemas.openxmlformats.org/officeDocument/2006/relationships/image" Target="../media/image44.jpg"/><Relationship Id="rId1" Type="http://schemas.openxmlformats.org/officeDocument/2006/relationships/slideLayout" Target="../slideLayouts/slideLayout3.xml"/><Relationship Id="rId2"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tif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7.jpe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g"/><Relationship Id="rId3" Type="http://schemas.openxmlformats.org/officeDocument/2006/relationships/image" Target="../media/image5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667691" y="5740102"/>
            <a:ext cx="4903135" cy="98488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8615" algn="ctr">
              <a:lnSpc>
                <a:spcPct val="100000"/>
              </a:lnSpc>
            </a:pPr>
            <a:r>
              <a:rPr lang="en-US" sz="3200" i="1" dirty="0" smtClean="0">
                <a:solidFill>
                  <a:srgbClr val="599894"/>
                </a:solidFill>
                <a:latin typeface="Century Gothic"/>
                <a:cs typeface="Century Gothic"/>
              </a:rPr>
              <a:t>Structure and function of hemoglobin</a:t>
            </a:r>
            <a:endParaRPr sz="3200" i="1" dirty="0">
              <a:solidFill>
                <a:srgbClr val="599894"/>
              </a:solidFill>
              <a:latin typeface="Century Gothic"/>
              <a:cs typeface="Century Gothic"/>
            </a:endParaRPr>
          </a:p>
        </p:txBody>
      </p:sp>
      <p:sp>
        <p:nvSpPr>
          <p:cNvPr id="4" name="TextBox 8">
            <a:hlinkClick r:id="rId2"/>
          </p:cNvPr>
          <p:cNvSpPr txBox="1"/>
          <p:nvPr/>
        </p:nvSpPr>
        <p:spPr>
          <a:xfrm>
            <a:off x="10761909" y="587453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sp>
        <p:nvSpPr>
          <p:cNvPr id="6" name="TextBox 5"/>
          <p:cNvSpPr txBox="1"/>
          <p:nvPr/>
        </p:nvSpPr>
        <p:spPr>
          <a:xfrm>
            <a:off x="6184320" y="5535604"/>
            <a:ext cx="2644292" cy="923330"/>
          </a:xfrm>
          <a:prstGeom prst="rect">
            <a:avLst/>
          </a:prstGeom>
          <a:noFill/>
          <a:ln>
            <a:solidFill>
              <a:schemeClr val="bg1"/>
            </a:solidFill>
            <a:prstDash val="dash"/>
          </a:ln>
        </p:spPr>
        <p:txBody>
          <a:bodyPr wrap="square" rtlCol="0">
            <a:spAutoFit/>
          </a:bodyPr>
          <a:lstStyle/>
          <a:p>
            <a:pPr algn="ctr"/>
            <a:r>
              <a:rPr lang="en-US" dirty="0">
                <a:solidFill>
                  <a:schemeClr val="bg1"/>
                </a:solidFill>
                <a:latin typeface="Comic Sans MS" panose="030F0702030302020204" pitchFamily="66" charset="0"/>
              </a:rPr>
              <a:t>Be like stem cells, differentiate </a:t>
            </a:r>
            <a:r>
              <a:rPr lang="en-US" dirty="0" smtClean="0">
                <a:solidFill>
                  <a:schemeClr val="bg1"/>
                </a:solidFill>
                <a:latin typeface="Comic Sans MS" panose="030F0702030302020204" pitchFamily="66" charset="0"/>
              </a:rPr>
              <a:t>yourself from </a:t>
            </a:r>
            <a:r>
              <a:rPr lang="en-US" dirty="0">
                <a:solidFill>
                  <a:schemeClr val="bg1"/>
                </a:solidFill>
                <a:latin typeface="Comic Sans MS" panose="030F0702030302020204" pitchFamily="66" charset="0"/>
              </a:rPr>
              <a:t>others</a:t>
            </a:r>
            <a:r>
              <a:rPr lang="en-US" dirty="0" smtClean="0">
                <a:solidFill>
                  <a:schemeClr val="bg1"/>
                </a:solidFill>
                <a:latin typeface="Comic Sans MS" panose="030F0702030302020204" pitchFamily="66" charset="0"/>
              </a:rPr>
              <a:t>!</a:t>
            </a:r>
            <a:endParaRPr lang="en-US" dirty="0">
              <a:solidFill>
                <a:schemeClr val="bg1"/>
              </a:solidFill>
              <a:latin typeface="Comic Sans MS" panose="030F0702030302020204" pitchFamily="66"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0707423">
            <a:off x="10745502" y="4630099"/>
            <a:ext cx="1459345" cy="1248895"/>
          </a:xfrm>
          <a:prstGeom prst="rect">
            <a:avLst/>
          </a:prstGeom>
        </p:spPr>
      </p:pic>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27" y="98179"/>
            <a:ext cx="11134779"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Hemoglobin function and factors affecting O2 binding:</a:t>
            </a:r>
            <a:endParaRPr lang="en-US" sz="3200" dirty="0">
              <a:solidFill>
                <a:srgbClr val="4C8180"/>
              </a:solidFill>
              <a:latin typeface="Century Gothic" charset="0"/>
              <a:ea typeface="Century Gothic" charset="0"/>
              <a:cs typeface="Century Gothic" charset="0"/>
            </a:endParaRPr>
          </a:p>
        </p:txBody>
      </p:sp>
      <p:sp>
        <p:nvSpPr>
          <p:cNvPr id="4" name="Rectangle 3"/>
          <p:cNvSpPr/>
          <p:nvPr/>
        </p:nvSpPr>
        <p:spPr>
          <a:xfrm>
            <a:off x="159327" y="845108"/>
            <a:ext cx="4893936" cy="2062103"/>
          </a:xfrm>
          <a:prstGeom prst="rect">
            <a:avLst/>
          </a:prstGeom>
        </p:spPr>
        <p:txBody>
          <a:bodyPr wrap="square">
            <a:spAutoFit/>
          </a:bodyPr>
          <a:lstStyle/>
          <a:p>
            <a:pPr marL="355600" indent="-342900">
              <a:spcBef>
                <a:spcPts val="25"/>
              </a:spcBef>
              <a:buFont typeface="Wingdings" charset="2"/>
              <a:buChar char="v"/>
              <a:tabLst>
                <a:tab pos="241300" algn="l"/>
                <a:tab pos="241935" algn="l"/>
              </a:tabLst>
            </a:pPr>
            <a:r>
              <a:rPr lang="en-US" altLang="en-US" sz="2000" b="1" spc="-5" dirty="0">
                <a:solidFill>
                  <a:schemeClr val="accent5"/>
                </a:solidFill>
                <a:uFill>
                  <a:solidFill>
                    <a:srgbClr val="365F91"/>
                  </a:solidFill>
                </a:uFill>
                <a:latin typeface="Cambria"/>
                <a:cs typeface="Cambria"/>
              </a:rPr>
              <a:t>Hemoglobin functions :</a:t>
            </a:r>
          </a:p>
          <a:p>
            <a:pPr marL="298450" indent="-285750">
              <a:spcBef>
                <a:spcPts val="25"/>
              </a:spcBef>
              <a:buFont typeface="Wingdings" panose="05000000000000000000" pitchFamily="2" charset="2"/>
              <a:buChar char="§"/>
              <a:tabLst>
                <a:tab pos="241300" algn="l"/>
                <a:tab pos="241935" algn="l"/>
              </a:tabLst>
            </a:pPr>
            <a:r>
              <a:rPr lang="en-US" spc="-10" dirty="0">
                <a:solidFill>
                  <a:prstClr val="black"/>
                </a:solidFill>
                <a:cs typeface="Calibri"/>
              </a:rPr>
              <a:t>Carries oxygen from the lungs to tissues</a:t>
            </a:r>
          </a:p>
          <a:p>
            <a:pPr marL="298450" indent="-285750">
              <a:spcBef>
                <a:spcPts val="25"/>
              </a:spcBef>
              <a:buFont typeface="Wingdings" panose="05000000000000000000" pitchFamily="2" charset="2"/>
              <a:buChar char="§"/>
              <a:tabLst>
                <a:tab pos="241300" algn="l"/>
                <a:tab pos="241935" algn="l"/>
              </a:tabLst>
            </a:pPr>
            <a:r>
              <a:rPr lang="en-US" spc="-10" dirty="0">
                <a:solidFill>
                  <a:prstClr val="black"/>
                </a:solidFill>
                <a:cs typeface="Calibri"/>
              </a:rPr>
              <a:t>Carries carbon dioxide from tissues back to the lungs</a:t>
            </a:r>
          </a:p>
          <a:p>
            <a:pPr marL="298450" indent="-285750">
              <a:spcBef>
                <a:spcPts val="25"/>
              </a:spcBef>
              <a:buFont typeface="Wingdings" panose="05000000000000000000" pitchFamily="2" charset="2"/>
              <a:buChar char="§"/>
              <a:tabLst>
                <a:tab pos="241300" algn="l"/>
                <a:tab pos="241935" algn="l"/>
              </a:tabLst>
            </a:pPr>
            <a:r>
              <a:rPr lang="en-US" spc="-10" dirty="0">
                <a:solidFill>
                  <a:prstClr val="black"/>
                </a:solidFill>
                <a:cs typeface="Calibri"/>
              </a:rPr>
              <a:t>Normal levels (g/</a:t>
            </a:r>
            <a:r>
              <a:rPr lang="en-US" spc="-10" dirty="0" err="1">
                <a:solidFill>
                  <a:prstClr val="black"/>
                </a:solidFill>
                <a:cs typeface="Calibri"/>
              </a:rPr>
              <a:t>dL</a:t>
            </a:r>
            <a:r>
              <a:rPr lang="en-US" spc="-10" dirty="0">
                <a:solidFill>
                  <a:prstClr val="black"/>
                </a:solidFill>
                <a:cs typeface="Calibri"/>
              </a:rPr>
              <a:t>):</a:t>
            </a:r>
          </a:p>
          <a:p>
            <a:pPr marL="298450" indent="-285750">
              <a:spcBef>
                <a:spcPts val="25"/>
              </a:spcBef>
              <a:buFont typeface="Wingdings" panose="05000000000000000000" pitchFamily="2" charset="2"/>
              <a:buChar char="ü"/>
              <a:tabLst>
                <a:tab pos="241300" algn="l"/>
                <a:tab pos="241935" algn="l"/>
              </a:tabLst>
            </a:pPr>
            <a:r>
              <a:rPr lang="en-US" spc="-10" dirty="0">
                <a:solidFill>
                  <a:prstClr val="black"/>
                </a:solidFill>
                <a:cs typeface="Calibri"/>
              </a:rPr>
              <a:t>Males: </a:t>
            </a:r>
            <a:r>
              <a:rPr lang="en-US" spc="-10" dirty="0">
                <a:solidFill>
                  <a:srgbClr val="FF0000"/>
                </a:solidFill>
                <a:cs typeface="Calibri"/>
              </a:rPr>
              <a:t>14-16</a:t>
            </a:r>
          </a:p>
          <a:p>
            <a:pPr marL="298450" indent="-285750">
              <a:spcBef>
                <a:spcPts val="25"/>
              </a:spcBef>
              <a:buFont typeface="Wingdings" panose="05000000000000000000" pitchFamily="2" charset="2"/>
              <a:buChar char="ü"/>
              <a:tabLst>
                <a:tab pos="241300" algn="l"/>
                <a:tab pos="241935" algn="l"/>
              </a:tabLst>
            </a:pPr>
            <a:r>
              <a:rPr lang="en-US" spc="-10" dirty="0">
                <a:solidFill>
                  <a:prstClr val="black"/>
                </a:solidFill>
                <a:cs typeface="Calibri"/>
              </a:rPr>
              <a:t>Females: </a:t>
            </a:r>
            <a:r>
              <a:rPr lang="en-US" spc="-10" dirty="0">
                <a:solidFill>
                  <a:srgbClr val="FF0000"/>
                </a:solidFill>
                <a:cs typeface="Calibri"/>
              </a:rPr>
              <a:t>13-15</a:t>
            </a:r>
          </a:p>
        </p:txBody>
      </p:sp>
      <p:sp>
        <p:nvSpPr>
          <p:cNvPr id="6" name="TextBox 5"/>
          <p:cNvSpPr txBox="1"/>
          <p:nvPr/>
        </p:nvSpPr>
        <p:spPr>
          <a:xfrm>
            <a:off x="6224291" y="823781"/>
            <a:ext cx="5819847" cy="1200329"/>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defRPr/>
            </a:pPr>
            <a:r>
              <a:rPr lang="en-US" altLang="en-US" dirty="0">
                <a:solidFill>
                  <a:srgbClr val="00B050"/>
                </a:solidFill>
              </a:rPr>
              <a:t>about 10% only but the majority of carbon dioxide goes back to the lung as bicarbonate(major buffer) after dissolved in the blood . Hemoglobin can bind also to protons from tissues and take them back to the lung </a:t>
            </a:r>
          </a:p>
        </p:txBody>
      </p:sp>
      <p:sp>
        <p:nvSpPr>
          <p:cNvPr id="15" name="TextBox 14"/>
          <p:cNvSpPr txBox="1"/>
          <p:nvPr/>
        </p:nvSpPr>
        <p:spPr>
          <a:xfrm>
            <a:off x="979695" y="5229141"/>
            <a:ext cx="5196840" cy="369332"/>
          </a:xfrm>
          <a:prstGeom prst="rect">
            <a:avLst/>
          </a:prstGeom>
          <a:noFill/>
        </p:spPr>
        <p:txBody>
          <a:bodyPr wrap="square" rtlCol="0">
            <a:spAutoFit/>
          </a:bodyPr>
          <a:lstStyle/>
          <a:p>
            <a:r>
              <a:rPr lang="en-US" dirty="0" smtClean="0">
                <a:solidFill>
                  <a:srgbClr val="FFC000"/>
                </a:solidFill>
              </a:rPr>
              <a:t> </a:t>
            </a:r>
            <a:endParaRPr lang="en-US" dirty="0">
              <a:solidFill>
                <a:srgbClr val="FFC000"/>
              </a:solidFill>
            </a:endParaRPr>
          </a:p>
        </p:txBody>
      </p:sp>
      <p:graphicFrame>
        <p:nvGraphicFramePr>
          <p:cNvPr id="17" name="Diagram 16"/>
          <p:cNvGraphicFramePr/>
          <p:nvPr>
            <p:extLst>
              <p:ext uri="{D42A27DB-BD31-4B8C-83A1-F6EECF244321}">
                <p14:modId xmlns:p14="http://schemas.microsoft.com/office/powerpoint/2010/main" val="1608554377"/>
              </p:ext>
            </p:extLst>
          </p:nvPr>
        </p:nvGraphicFramePr>
        <p:xfrm>
          <a:off x="174343" y="13172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6224291" y="2164024"/>
            <a:ext cx="2206068" cy="2031325"/>
          </a:xfrm>
          <a:prstGeom prst="rect">
            <a:avLst/>
          </a:prstGeom>
          <a:solidFill>
            <a:schemeClr val="bg1">
              <a:lumMod val="95000"/>
            </a:schemeClr>
          </a:solidFill>
          <a:ln w="28575">
            <a:solidFill>
              <a:srgbClr val="2F5597"/>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solidFill>
                  <a:srgbClr val="00B050"/>
                </a:solidFill>
              </a:rPr>
              <a:t>pH: Negative </a:t>
            </a:r>
            <a:r>
              <a:rPr lang="en-US" dirty="0">
                <a:solidFill>
                  <a:srgbClr val="00B050"/>
                </a:solidFill>
              </a:rPr>
              <a:t>log of ion concentration of hydrogen.</a:t>
            </a:r>
          </a:p>
          <a:p>
            <a:r>
              <a:rPr lang="en-US" dirty="0">
                <a:solidFill>
                  <a:srgbClr val="00B050"/>
                </a:solidFill>
              </a:rPr>
              <a:t>Inverse relationship between hydrogen ion concentration and pH value.</a:t>
            </a:r>
          </a:p>
        </p:txBody>
      </p:sp>
      <p:sp>
        <p:nvSpPr>
          <p:cNvPr id="19" name="TextBox 18"/>
          <p:cNvSpPr txBox="1"/>
          <p:nvPr/>
        </p:nvSpPr>
        <p:spPr>
          <a:xfrm>
            <a:off x="8557667" y="2164024"/>
            <a:ext cx="3486471" cy="3693319"/>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normally (2 molecules of ATP are formed) </a:t>
            </a:r>
            <a:r>
              <a:rPr lang="en-US" dirty="0" smtClean="0">
                <a:solidFill>
                  <a:srgbClr val="00B050"/>
                </a:solidFill>
              </a:rPr>
              <a:t>1,3-BPG </a:t>
            </a:r>
            <a:r>
              <a:rPr lang="en-US" dirty="0">
                <a:solidFill>
                  <a:srgbClr val="00B050"/>
                </a:solidFill>
              </a:rPr>
              <a:t>get converted to 3-Phosphoglycerate </a:t>
            </a:r>
          </a:p>
          <a:p>
            <a:pPr algn="ctr"/>
            <a:r>
              <a:rPr lang="en-US" dirty="0">
                <a:solidFill>
                  <a:srgbClr val="00B050"/>
                </a:solidFill>
              </a:rPr>
              <a:t>But in RBCs glycolysis (no ATP is formed) so  they take the BPG shunt to convert </a:t>
            </a:r>
            <a:r>
              <a:rPr lang="en-US" dirty="0" smtClean="0">
                <a:solidFill>
                  <a:srgbClr val="00B050"/>
                </a:solidFill>
              </a:rPr>
              <a:t>1,3-BPG  </a:t>
            </a:r>
            <a:r>
              <a:rPr lang="en-US" dirty="0">
                <a:solidFill>
                  <a:srgbClr val="00B050"/>
                </a:solidFill>
              </a:rPr>
              <a:t>to 3 Phosphoglycerate by </a:t>
            </a:r>
            <a:r>
              <a:rPr lang="en-US" dirty="0" smtClean="0">
                <a:solidFill>
                  <a:srgbClr val="00B050"/>
                </a:solidFill>
              </a:rPr>
              <a:t>2,3-BPG </a:t>
            </a:r>
            <a:r>
              <a:rPr lang="en-US" dirty="0">
                <a:solidFill>
                  <a:srgbClr val="00B050"/>
                </a:solidFill>
              </a:rPr>
              <a:t>. </a:t>
            </a:r>
          </a:p>
          <a:p>
            <a:pPr algn="ctr"/>
            <a:r>
              <a:rPr lang="en-US" dirty="0" smtClean="0">
                <a:solidFill>
                  <a:srgbClr val="00B050"/>
                </a:solidFill>
              </a:rPr>
              <a:t>2,3-BPG </a:t>
            </a:r>
            <a:r>
              <a:rPr lang="en-US" dirty="0">
                <a:solidFill>
                  <a:srgbClr val="00B050"/>
                </a:solidFill>
              </a:rPr>
              <a:t>is produced in RBCs and its very important abundant there. When it binds to hemoglobin it reduces it’s affinity to bind to oxygen which means make the delivery of oxygen to tissues easier </a:t>
            </a:r>
          </a:p>
        </p:txBody>
      </p:sp>
    </p:spTree>
    <p:extLst>
      <p:ext uri="{BB962C8B-B14F-4D97-AF65-F5344CB8AC3E}">
        <p14:creationId xmlns:p14="http://schemas.microsoft.com/office/powerpoint/2010/main" val="643705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549" y="1903480"/>
            <a:ext cx="5098393" cy="1846659"/>
          </a:xfrm>
          <a:prstGeom prst="rect">
            <a:avLst/>
          </a:prstGeom>
        </p:spPr>
        <p:txBody>
          <a:bodyPr wrap="square">
            <a:spAutoFit/>
          </a:bodyPr>
          <a:lstStyle/>
          <a:p>
            <a:r>
              <a:rPr lang="en-US" sz="2400" b="1" u="heavy" spc="-5" dirty="0" smtClean="0">
                <a:solidFill>
                  <a:srgbClr val="365F91"/>
                </a:solidFill>
                <a:uFill>
                  <a:solidFill>
                    <a:srgbClr val="365F91"/>
                  </a:solidFill>
                </a:uFill>
                <a:latin typeface="Cambria"/>
                <a:cs typeface="Cambria"/>
              </a:rPr>
              <a:t>Oxygen dissociation curve :</a:t>
            </a:r>
          </a:p>
          <a:p>
            <a:pPr marL="241300" indent="-228600">
              <a:spcBef>
                <a:spcPts val="25"/>
              </a:spcBef>
              <a:buFont typeface="Arial"/>
              <a:buChar char="–"/>
              <a:tabLst>
                <a:tab pos="241300" algn="l"/>
                <a:tab pos="241935" algn="l"/>
              </a:tabLst>
            </a:pPr>
            <a:r>
              <a:rPr lang="en-US" spc="-10" dirty="0">
                <a:solidFill>
                  <a:prstClr val="black"/>
                </a:solidFill>
                <a:cs typeface="Calibri"/>
              </a:rPr>
              <a:t>The curve is sigmoidal in shape</a:t>
            </a:r>
          </a:p>
          <a:p>
            <a:pPr marL="241300" indent="-228600">
              <a:spcBef>
                <a:spcPts val="25"/>
              </a:spcBef>
              <a:buFont typeface="Arial"/>
              <a:buChar char="–"/>
              <a:tabLst>
                <a:tab pos="241300" algn="l"/>
                <a:tab pos="241935" algn="l"/>
              </a:tabLst>
            </a:pPr>
            <a:r>
              <a:rPr lang="en-US" spc="-10" dirty="0">
                <a:solidFill>
                  <a:prstClr val="black"/>
                </a:solidFill>
                <a:cs typeface="Calibri"/>
              </a:rPr>
              <a:t>Indicates </a:t>
            </a:r>
            <a:r>
              <a:rPr lang="en-US" spc="-10" dirty="0" smtClean="0">
                <a:solidFill>
                  <a:prstClr val="black"/>
                </a:solidFill>
                <a:cs typeface="Calibri"/>
              </a:rPr>
              <a:t>co-operation </a:t>
            </a:r>
            <a:r>
              <a:rPr lang="en-US" spc="-10" dirty="0">
                <a:solidFill>
                  <a:prstClr val="black"/>
                </a:solidFill>
                <a:cs typeface="Calibri"/>
              </a:rPr>
              <a:t>of subunits in </a:t>
            </a:r>
            <a:r>
              <a:rPr lang="en-US" spc="-10" dirty="0" smtClean="0">
                <a:solidFill>
                  <a:prstClr val="black"/>
                </a:solidFill>
                <a:cs typeface="Calibri"/>
              </a:rPr>
              <a:t>O₂ </a:t>
            </a:r>
            <a:r>
              <a:rPr lang="en-US" spc="-10" dirty="0">
                <a:solidFill>
                  <a:prstClr val="black"/>
                </a:solidFill>
                <a:cs typeface="Calibri"/>
              </a:rPr>
              <a:t>binding</a:t>
            </a:r>
          </a:p>
          <a:p>
            <a:pPr marL="241300" indent="-228600">
              <a:spcBef>
                <a:spcPts val="25"/>
              </a:spcBef>
              <a:buFont typeface="Arial"/>
              <a:buChar char="–"/>
              <a:tabLst>
                <a:tab pos="241300" algn="l"/>
                <a:tab pos="241935" algn="l"/>
              </a:tabLst>
            </a:pPr>
            <a:r>
              <a:rPr lang="en-US" spc="-10" dirty="0">
                <a:solidFill>
                  <a:prstClr val="black"/>
                </a:solidFill>
                <a:cs typeface="Calibri"/>
              </a:rPr>
              <a:t>Binding of </a:t>
            </a:r>
            <a:r>
              <a:rPr lang="en-US" spc="-10" dirty="0" smtClean="0">
                <a:solidFill>
                  <a:prstClr val="black"/>
                </a:solidFill>
                <a:cs typeface="Calibri"/>
              </a:rPr>
              <a:t>O₂ </a:t>
            </a:r>
            <a:r>
              <a:rPr lang="en-US" spc="-10" dirty="0">
                <a:solidFill>
                  <a:prstClr val="black"/>
                </a:solidFill>
                <a:cs typeface="Calibri"/>
              </a:rPr>
              <a:t>to one heme group increases </a:t>
            </a:r>
            <a:r>
              <a:rPr lang="en-US" spc="-10" dirty="0" smtClean="0">
                <a:solidFill>
                  <a:prstClr val="black"/>
                </a:solidFill>
                <a:cs typeface="Calibri"/>
              </a:rPr>
              <a:t>O₂ </a:t>
            </a:r>
            <a:r>
              <a:rPr lang="en-US" spc="-10" dirty="0">
                <a:solidFill>
                  <a:prstClr val="black"/>
                </a:solidFill>
                <a:cs typeface="Calibri"/>
              </a:rPr>
              <a:t>affinity of others</a:t>
            </a:r>
          </a:p>
          <a:p>
            <a:pPr marL="241300" indent="-228600">
              <a:spcBef>
                <a:spcPts val="25"/>
              </a:spcBef>
              <a:buFont typeface="Arial"/>
              <a:buChar char="–"/>
              <a:tabLst>
                <a:tab pos="241300" algn="l"/>
                <a:tab pos="241935" algn="l"/>
              </a:tabLst>
            </a:pPr>
            <a:r>
              <a:rPr lang="en-US" spc="-10" dirty="0">
                <a:solidFill>
                  <a:prstClr val="black"/>
                </a:solidFill>
                <a:cs typeface="Calibri"/>
              </a:rPr>
              <a:t>Heme-heme </a:t>
            </a:r>
            <a:r>
              <a:rPr lang="en-US" spc="-10" dirty="0" smtClean="0">
                <a:solidFill>
                  <a:prstClr val="black"/>
                </a:solidFill>
                <a:cs typeface="Calibri"/>
              </a:rPr>
              <a:t>interaction</a:t>
            </a:r>
            <a:endParaRPr lang="en-US" spc="-10" dirty="0">
              <a:solidFill>
                <a:prstClr val="black"/>
              </a:solidFill>
              <a:cs typeface="Calibri"/>
            </a:endParaRPr>
          </a:p>
        </p:txBody>
      </p:sp>
      <p:sp>
        <p:nvSpPr>
          <p:cNvPr id="12" name="Rectangle 11"/>
          <p:cNvSpPr/>
          <p:nvPr/>
        </p:nvSpPr>
        <p:spPr>
          <a:xfrm>
            <a:off x="338251" y="98179"/>
            <a:ext cx="10956846"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Oxygen dissociation </a:t>
            </a:r>
            <a:r>
              <a:rPr lang="en-US" sz="3200" dirty="0" smtClean="0">
                <a:solidFill>
                  <a:srgbClr val="4C8180"/>
                </a:solidFill>
                <a:latin typeface="Century Gothic" charset="0"/>
                <a:ea typeface="Century Gothic" charset="0"/>
                <a:cs typeface="Century Gothic" charset="0"/>
              </a:rPr>
              <a:t>curve </a:t>
            </a:r>
            <a:r>
              <a:rPr lang="en-US" dirty="0" smtClean="0">
                <a:solidFill>
                  <a:schemeClr val="bg1">
                    <a:lumMod val="65000"/>
                  </a:schemeClr>
                </a:solidFill>
                <a:latin typeface="Century Gothic" charset="0"/>
                <a:ea typeface="Century Gothic" charset="0"/>
                <a:cs typeface="Century Gothic" charset="0"/>
              </a:rPr>
              <a:t>(the curve is explained in details in the next slide)</a:t>
            </a:r>
            <a:endParaRPr lang="en-US" sz="3200" dirty="0">
              <a:solidFill>
                <a:srgbClr val="4C8180"/>
              </a:solidFill>
              <a:latin typeface="Century Gothic" charset="0"/>
              <a:ea typeface="Century Gothic" charset="0"/>
              <a:cs typeface="Century Gothic" charset="0"/>
            </a:endParaRPr>
          </a:p>
        </p:txBody>
      </p:sp>
      <p:sp>
        <p:nvSpPr>
          <p:cNvPr id="13" name="TextBox 12"/>
          <p:cNvSpPr txBox="1"/>
          <p:nvPr/>
        </p:nvSpPr>
        <p:spPr>
          <a:xfrm>
            <a:off x="142874" y="6519446"/>
            <a:ext cx="6572251" cy="338554"/>
          </a:xfrm>
          <a:prstGeom prst="rect">
            <a:avLst/>
          </a:prstGeom>
          <a:noFill/>
        </p:spPr>
        <p:txBody>
          <a:bodyPr wrap="square" rtlCol="0">
            <a:spAutoFit/>
          </a:bodyPr>
          <a:lstStyle/>
          <a:p>
            <a:r>
              <a:rPr lang="en-US" sz="1600" dirty="0" smtClean="0">
                <a:solidFill>
                  <a:schemeClr val="bg1">
                    <a:lumMod val="65000"/>
                  </a:schemeClr>
                </a:solidFill>
              </a:rPr>
              <a:t>*ODC = Oxygen dissociation curve</a:t>
            </a:r>
            <a:endParaRPr lang="en-US" sz="1600" dirty="0">
              <a:solidFill>
                <a:schemeClr val="bg1">
                  <a:lumMod val="65000"/>
                </a:schemeClr>
              </a:solidFill>
            </a:endParaRPr>
          </a:p>
        </p:txBody>
      </p:sp>
      <p:sp>
        <p:nvSpPr>
          <p:cNvPr id="14" name="TextBox 13"/>
          <p:cNvSpPr txBox="1"/>
          <p:nvPr/>
        </p:nvSpPr>
        <p:spPr>
          <a:xfrm>
            <a:off x="6114197" y="1768500"/>
            <a:ext cx="5117911" cy="2585323"/>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The hemoglobin has 4 sites to bind oxygen when the first molecule binds the globin chain of one subunit it creates a conformational change then the binding of the next molecule will be faster then another conformational change occur and so on, the binding of the last one is the fastest and this is called heme-heme interaction .</a:t>
            </a:r>
          </a:p>
          <a:p>
            <a:pPr algn="ctr"/>
            <a:r>
              <a:rPr lang="en-US" dirty="0">
                <a:solidFill>
                  <a:srgbClr val="00B050"/>
                </a:solidFill>
              </a:rPr>
              <a:t>*myoglobin only one subunit and it can bound to 2 oxygen or don’t bound .   </a:t>
            </a:r>
          </a:p>
        </p:txBody>
      </p:sp>
    </p:spTree>
    <p:extLst>
      <p:ext uri="{BB962C8B-B14F-4D97-AF65-F5344CB8AC3E}">
        <p14:creationId xmlns:p14="http://schemas.microsoft.com/office/powerpoint/2010/main" val="192732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27" y="1316940"/>
            <a:ext cx="7055272" cy="49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6"/>
          <p:cNvSpPr/>
          <p:nvPr/>
        </p:nvSpPr>
        <p:spPr>
          <a:xfrm>
            <a:off x="7867808" y="1540756"/>
            <a:ext cx="4005242" cy="1768469"/>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n-US" kern="1200" dirty="0" smtClean="0">
                <a:solidFill>
                  <a:srgbClr val="00B050"/>
                </a:solidFill>
              </a:rPr>
              <a:t>In oxygen dissociation curve we measure the saturation of hemoglobin with oxygen at different partial pressures of oxygen so you keep on increasing the amount of oxygen and notice how the saturation of hemoglobin is affected .</a:t>
            </a:r>
            <a:endParaRPr lang="en-US" kern="1200" dirty="0"/>
          </a:p>
        </p:txBody>
      </p:sp>
      <p:sp>
        <p:nvSpPr>
          <p:cNvPr id="4" name="Rounded Rectangle 10"/>
          <p:cNvSpPr/>
          <p:nvPr/>
        </p:nvSpPr>
        <p:spPr>
          <a:xfrm>
            <a:off x="7867808" y="3442680"/>
            <a:ext cx="3959863" cy="2318208"/>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n-US" kern="1200" dirty="0" smtClean="0">
                <a:solidFill>
                  <a:srgbClr val="00B050"/>
                </a:solidFill>
              </a:rPr>
              <a:t>The hemoglobin has 4 sites to bind oxygen when the first molecule binds the globin chain of one subunit it creates a conformational change then the binding of the next molecule will be faster then another conformational change occur and so on, the binding of the last one is the fastest and this is called </a:t>
            </a:r>
            <a:r>
              <a:rPr lang="en-US" kern="1200" dirty="0" err="1" smtClean="0">
                <a:solidFill>
                  <a:srgbClr val="00B050"/>
                </a:solidFill>
              </a:rPr>
              <a:t>heme-heme</a:t>
            </a:r>
            <a:r>
              <a:rPr lang="en-US" kern="1200" dirty="0" smtClean="0">
                <a:solidFill>
                  <a:srgbClr val="00B050"/>
                </a:solidFill>
              </a:rPr>
              <a:t> interaction .</a:t>
            </a:r>
            <a:endParaRPr lang="en-US" kern="1200" dirty="0"/>
          </a:p>
        </p:txBody>
      </p:sp>
      <p:sp>
        <p:nvSpPr>
          <p:cNvPr id="5" name="Rectangle 4"/>
          <p:cNvSpPr/>
          <p:nvPr/>
        </p:nvSpPr>
        <p:spPr>
          <a:xfrm>
            <a:off x="338251" y="98179"/>
            <a:ext cx="5514651"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Oxygen dissociation </a:t>
            </a:r>
            <a:r>
              <a:rPr lang="en-US" sz="3200" dirty="0" smtClean="0">
                <a:solidFill>
                  <a:srgbClr val="4C8180"/>
                </a:solidFill>
                <a:latin typeface="Century Gothic" charset="0"/>
                <a:ea typeface="Century Gothic" charset="0"/>
                <a:cs typeface="Century Gothic" charset="0"/>
              </a:rPr>
              <a:t>curve</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96622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15" y="854426"/>
            <a:ext cx="4085029" cy="400110"/>
          </a:xfrm>
          <a:prstGeom prst="rect">
            <a:avLst/>
          </a:prstGeom>
        </p:spPr>
        <p:txBody>
          <a:bodyPr wrap="none">
            <a:spAutoFit/>
          </a:bodyPr>
          <a:lstStyle/>
          <a:p>
            <a:r>
              <a:rPr lang="en-US" sz="2000" b="1" u="heavy" spc="-5" dirty="0" smtClean="0">
                <a:solidFill>
                  <a:srgbClr val="365F91"/>
                </a:solidFill>
                <a:uFill>
                  <a:solidFill>
                    <a:srgbClr val="365F91"/>
                  </a:solidFill>
                </a:uFill>
                <a:latin typeface="Cambria"/>
                <a:cs typeface="Cambria"/>
              </a:rPr>
              <a:t>Factors affecting oxygen binding :</a:t>
            </a:r>
            <a:endParaRPr lang="en-US" sz="2000" b="1" u="heavy" spc="-5" dirty="0">
              <a:solidFill>
                <a:srgbClr val="365F91"/>
              </a:solidFill>
              <a:uFill>
                <a:solidFill>
                  <a:srgbClr val="365F91"/>
                </a:solidFill>
              </a:uFill>
              <a:latin typeface="Cambria"/>
              <a:cs typeface="Cambria"/>
            </a:endParaRPr>
          </a:p>
        </p:txBody>
      </p:sp>
      <p:sp>
        <p:nvSpPr>
          <p:cNvPr id="3" name="Rectangle 2"/>
          <p:cNvSpPr/>
          <p:nvPr/>
        </p:nvSpPr>
        <p:spPr>
          <a:xfrm>
            <a:off x="338251" y="98179"/>
            <a:ext cx="6984604"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Factors affecting oxygen binding </a:t>
            </a:r>
          </a:p>
        </p:txBody>
      </p:sp>
      <p:sp>
        <p:nvSpPr>
          <p:cNvPr id="4" name="TextBox 3"/>
          <p:cNvSpPr txBox="1"/>
          <p:nvPr/>
        </p:nvSpPr>
        <p:spPr>
          <a:xfrm>
            <a:off x="278241" y="1371342"/>
            <a:ext cx="5491539" cy="2616101"/>
          </a:xfrm>
          <a:prstGeom prst="rect">
            <a:avLst/>
          </a:prstGeom>
          <a:noFill/>
          <a:ln w="28575">
            <a:solidFill>
              <a:srgbClr val="36AECD"/>
            </a:solidFill>
          </a:ln>
        </p:spPr>
        <p:txBody>
          <a:bodyPr wrap="square" rtlCol="0">
            <a:spAutoFit/>
          </a:bodyPr>
          <a:lstStyle/>
          <a:p>
            <a:pPr marL="12700" lvl="0">
              <a:spcBef>
                <a:spcPts val="25"/>
              </a:spcBef>
              <a:tabLst>
                <a:tab pos="241300" algn="l"/>
                <a:tab pos="241935" algn="l"/>
              </a:tabLst>
            </a:pPr>
            <a:r>
              <a:rPr lang="it-IT" sz="2000" b="1" spc="-10" dirty="0">
                <a:solidFill>
                  <a:prstClr val="black"/>
                </a:solidFill>
                <a:cs typeface="Calibri"/>
              </a:rPr>
              <a:t>1.  pO₂ (partial oxygen </a:t>
            </a:r>
            <a:r>
              <a:rPr lang="it-IT" sz="2000" b="1" spc="-10" dirty="0" smtClean="0">
                <a:solidFill>
                  <a:prstClr val="black"/>
                </a:solidFill>
                <a:cs typeface="Calibri"/>
              </a:rPr>
              <a:t>pressure) </a:t>
            </a:r>
            <a:r>
              <a:rPr lang="it-IT" sz="2000" b="1" spc="-10" dirty="0">
                <a:solidFill>
                  <a:prstClr val="black"/>
                </a:solidFill>
                <a:cs typeface="Calibri"/>
              </a:rPr>
              <a:t>:</a:t>
            </a:r>
          </a:p>
          <a:p>
            <a:pPr marL="241300" indent="-228600">
              <a:spcBef>
                <a:spcPts val="25"/>
              </a:spcBef>
              <a:buFont typeface="Arial"/>
              <a:buChar char="–"/>
              <a:tabLst>
                <a:tab pos="241300" algn="l"/>
                <a:tab pos="241935" algn="l"/>
              </a:tabLst>
            </a:pPr>
            <a:r>
              <a:rPr lang="en-US" dirty="0">
                <a:solidFill>
                  <a:srgbClr val="334E5D"/>
                </a:solidFill>
                <a:ea typeface="ＭＳ Ｐゴシック" charset="-128"/>
              </a:rPr>
              <a:t>P</a:t>
            </a:r>
            <a:r>
              <a:rPr lang="en-US" baseline="-25000" dirty="0">
                <a:solidFill>
                  <a:srgbClr val="334E5D"/>
                </a:solidFill>
                <a:ea typeface="ＭＳ Ｐゴシック" charset="-128"/>
              </a:rPr>
              <a:t>50 </a:t>
            </a:r>
            <a:r>
              <a:rPr lang="en-US" spc="-10" dirty="0">
                <a:solidFill>
                  <a:srgbClr val="FF0000"/>
                </a:solidFill>
                <a:cs typeface="Calibri"/>
              </a:rPr>
              <a:t>(mm Hg)</a:t>
            </a:r>
            <a:r>
              <a:rPr lang="en-US" spc="-10" dirty="0">
                <a:solidFill>
                  <a:prstClr val="black"/>
                </a:solidFill>
                <a:cs typeface="Calibri"/>
              </a:rPr>
              <a:t>: the pressure at which Hb is 50% saturated with O₂</a:t>
            </a:r>
          </a:p>
          <a:p>
            <a:pPr marL="241300" lvl="0" indent="-228600">
              <a:spcBef>
                <a:spcPts val="25"/>
              </a:spcBef>
              <a:buFont typeface="Arial"/>
              <a:buChar char="–"/>
              <a:tabLst>
                <a:tab pos="241300" algn="l"/>
                <a:tab pos="241935" algn="l"/>
              </a:tabLst>
            </a:pPr>
            <a:r>
              <a:rPr lang="en-US" spc="-10" dirty="0">
                <a:solidFill>
                  <a:prstClr val="black"/>
                </a:solidFill>
                <a:cs typeface="Calibri"/>
              </a:rPr>
              <a:t>Indicates affinity of Hb to O₂ :</a:t>
            </a:r>
          </a:p>
          <a:p>
            <a:pPr marL="355600" lvl="0" indent="-342900">
              <a:spcBef>
                <a:spcPts val="25"/>
              </a:spcBef>
              <a:buFont typeface="+mj-lt"/>
              <a:buAutoNum type="alphaUcPeriod"/>
              <a:tabLst>
                <a:tab pos="241300" algn="l"/>
                <a:tab pos="241935" algn="l"/>
              </a:tabLst>
            </a:pPr>
            <a:r>
              <a:rPr lang="en-US" spc="-10" dirty="0">
                <a:solidFill>
                  <a:prstClr val="black"/>
                </a:solidFill>
                <a:cs typeface="Calibri"/>
              </a:rPr>
              <a:t> </a:t>
            </a:r>
            <a:r>
              <a:rPr lang="en-US" spc="-10" dirty="0">
                <a:solidFill>
                  <a:srgbClr val="FF0000"/>
                </a:solidFill>
                <a:cs typeface="Calibri"/>
              </a:rPr>
              <a:t>High</a:t>
            </a:r>
            <a:r>
              <a:rPr lang="en-US" spc="-10" dirty="0">
                <a:solidFill>
                  <a:prstClr val="black"/>
                </a:solidFill>
                <a:cs typeface="Calibri"/>
              </a:rPr>
              <a:t> affinity → slow unloading of O₂  (</a:t>
            </a:r>
            <a:r>
              <a:rPr lang="en-US" spc="-10" dirty="0">
                <a:solidFill>
                  <a:srgbClr val="FF0000"/>
                </a:solidFill>
                <a:cs typeface="Calibri"/>
              </a:rPr>
              <a:t>low</a:t>
            </a:r>
            <a:r>
              <a:rPr lang="en-US" spc="-10" dirty="0">
                <a:solidFill>
                  <a:prstClr val="black"/>
                </a:solidFill>
                <a:cs typeface="Calibri"/>
              </a:rPr>
              <a:t> P50 value)</a:t>
            </a:r>
          </a:p>
          <a:p>
            <a:pPr marL="355600" lvl="0" indent="-342900">
              <a:spcBef>
                <a:spcPts val="25"/>
              </a:spcBef>
              <a:buFont typeface="+mj-lt"/>
              <a:buAutoNum type="alphaUcPeriod"/>
              <a:tabLst>
                <a:tab pos="241300" algn="l"/>
                <a:tab pos="241935" algn="l"/>
              </a:tabLst>
            </a:pPr>
            <a:r>
              <a:rPr lang="en-US" spc="-10" dirty="0">
                <a:solidFill>
                  <a:prstClr val="black"/>
                </a:solidFill>
                <a:cs typeface="Calibri"/>
              </a:rPr>
              <a:t> </a:t>
            </a:r>
            <a:r>
              <a:rPr lang="en-US" spc="-10" dirty="0">
                <a:solidFill>
                  <a:srgbClr val="FF0000"/>
                </a:solidFill>
                <a:cs typeface="Calibri"/>
              </a:rPr>
              <a:t>Low</a:t>
            </a:r>
            <a:r>
              <a:rPr lang="en-US" spc="-10" dirty="0">
                <a:solidFill>
                  <a:prstClr val="black"/>
                </a:solidFill>
                <a:cs typeface="Calibri"/>
              </a:rPr>
              <a:t> affinity  → fast unloading of O₂  (</a:t>
            </a:r>
            <a:r>
              <a:rPr lang="en-US" spc="-10" dirty="0">
                <a:solidFill>
                  <a:srgbClr val="FF0000"/>
                </a:solidFill>
                <a:cs typeface="Calibri"/>
              </a:rPr>
              <a:t>high</a:t>
            </a:r>
            <a:r>
              <a:rPr lang="en-US" spc="-10" dirty="0">
                <a:solidFill>
                  <a:prstClr val="black"/>
                </a:solidFill>
                <a:cs typeface="Calibri"/>
              </a:rPr>
              <a:t> P50 value)</a:t>
            </a:r>
          </a:p>
          <a:p>
            <a:pPr marL="298450" lvl="0" indent="-285750">
              <a:spcBef>
                <a:spcPts val="25"/>
              </a:spcBef>
              <a:buFont typeface="Wingdings" panose="05000000000000000000" pitchFamily="2" charset="2"/>
              <a:buChar char="ü"/>
              <a:tabLst>
                <a:tab pos="241300" algn="l"/>
                <a:tab pos="241935" algn="l"/>
              </a:tabLst>
            </a:pPr>
            <a:r>
              <a:rPr lang="en-US" spc="-10" dirty="0">
                <a:solidFill>
                  <a:prstClr val="black"/>
                </a:solidFill>
                <a:cs typeface="Calibri"/>
              </a:rPr>
              <a:t>Lung pO₂ is 100 mm → Hb saturation 100%</a:t>
            </a:r>
          </a:p>
          <a:p>
            <a:pPr marL="298450" lvl="0" indent="-285750">
              <a:spcBef>
                <a:spcPts val="25"/>
              </a:spcBef>
              <a:buFont typeface="Wingdings" panose="05000000000000000000" pitchFamily="2" charset="2"/>
              <a:buChar char="ü"/>
              <a:tabLst>
                <a:tab pos="241300" algn="l"/>
                <a:tab pos="241935" algn="l"/>
              </a:tabLst>
            </a:pPr>
            <a:r>
              <a:rPr lang="en-US" spc="-10" dirty="0">
                <a:solidFill>
                  <a:prstClr val="black"/>
                </a:solidFill>
                <a:cs typeface="Calibri"/>
              </a:rPr>
              <a:t>Tissue pO₂ is 40 mm → Hb saturation reduces *</a:t>
            </a:r>
          </a:p>
          <a:p>
            <a:pPr marL="298450" lvl="0" indent="-285750">
              <a:spcBef>
                <a:spcPts val="25"/>
              </a:spcBef>
              <a:buFont typeface="Wingdings" panose="05000000000000000000" pitchFamily="2" charset="2"/>
              <a:buChar char="ü"/>
              <a:tabLst>
                <a:tab pos="241300" algn="l"/>
                <a:tab pos="241935" algn="l"/>
              </a:tabLst>
            </a:pPr>
            <a:r>
              <a:rPr lang="en-US" spc="-10" dirty="0">
                <a:solidFill>
                  <a:prstClr val="black"/>
                </a:solidFill>
                <a:cs typeface="Calibri"/>
              </a:rPr>
              <a:t>Hence O₂ is delivered to tissues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623" y="1054481"/>
            <a:ext cx="3046997" cy="51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8251" y="4135544"/>
            <a:ext cx="8452823" cy="2585323"/>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*When the oxygen in the lungs : </a:t>
            </a:r>
          </a:p>
          <a:p>
            <a:pPr algn="ctr"/>
            <a:r>
              <a:rPr lang="en-US" dirty="0">
                <a:solidFill>
                  <a:srgbClr val="00B050"/>
                </a:solidFill>
              </a:rPr>
              <a:t>High partial pressure of oxygen so O2 bind to the Hb , saturated completely and we call it oxyhemoglobin, 4 oxygen molecules are bound and it goes to tissues </a:t>
            </a:r>
          </a:p>
          <a:p>
            <a:pPr algn="ctr"/>
            <a:r>
              <a:rPr lang="en-US" dirty="0">
                <a:solidFill>
                  <a:srgbClr val="00B050"/>
                </a:solidFill>
              </a:rPr>
              <a:t>*in the tissues : the oxygen is released from Hb and from the tissues the hemoglobin carries carbon dioxide and when it binds to hemoglobin we call it carbaminohemoglobin it goes to the lung </a:t>
            </a:r>
          </a:p>
          <a:p>
            <a:pPr algn="ctr"/>
            <a:r>
              <a:rPr lang="en-US" dirty="0">
                <a:solidFill>
                  <a:srgbClr val="00B050"/>
                </a:solidFill>
              </a:rPr>
              <a:t>*in the lungs: the CO2 get released from Hb and O2 bind to Hb</a:t>
            </a:r>
          </a:p>
          <a:p>
            <a:pPr algn="ctr"/>
            <a:r>
              <a:rPr lang="en-US" dirty="0">
                <a:solidFill>
                  <a:srgbClr val="00B050"/>
                </a:solidFill>
              </a:rPr>
              <a:t>*CO2 reduce affinity to O2 </a:t>
            </a:r>
          </a:p>
          <a:p>
            <a:pPr algn="ctr"/>
            <a:r>
              <a:rPr lang="en-US" dirty="0">
                <a:solidFill>
                  <a:srgbClr val="00B050"/>
                </a:solidFill>
              </a:rPr>
              <a:t>When it is released the affinity to O2 increases  </a:t>
            </a:r>
          </a:p>
        </p:txBody>
      </p:sp>
      <p:grpSp>
        <p:nvGrpSpPr>
          <p:cNvPr id="8" name="Group 7"/>
          <p:cNvGrpSpPr/>
          <p:nvPr/>
        </p:nvGrpSpPr>
        <p:grpSpPr>
          <a:xfrm>
            <a:off x="5874554" y="1371342"/>
            <a:ext cx="2916520" cy="2641144"/>
            <a:chOff x="3032125" y="3447388"/>
            <a:chExt cx="2063749" cy="789384"/>
          </a:xfrm>
          <a:solidFill>
            <a:schemeClr val="bg1">
              <a:lumMod val="95000"/>
            </a:schemeClr>
          </a:solidFill>
        </p:grpSpPr>
        <p:sp>
          <p:nvSpPr>
            <p:cNvPr id="10" name="Rounded Rectangle 9"/>
            <p:cNvSpPr/>
            <p:nvPr/>
          </p:nvSpPr>
          <p:spPr>
            <a:xfrm>
              <a:off x="3032125" y="3447388"/>
              <a:ext cx="2063749" cy="789384"/>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10"/>
            <p:cNvSpPr/>
            <p:nvPr/>
          </p:nvSpPr>
          <p:spPr>
            <a:xfrm>
              <a:off x="3055245" y="3470508"/>
              <a:ext cx="2017509" cy="74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algn="ctr"/>
              <a:r>
                <a:rPr lang="en-US" dirty="0">
                  <a:solidFill>
                    <a:srgbClr val="00B050"/>
                  </a:solidFill>
                </a:rPr>
                <a:t>The mechanism depends on (Km) concept which is the substrate concentration at which an enzyme has achieved half of it is maximal velocity which influences the affinity . So if the Km value is high the affinity is low and vise versa </a:t>
              </a:r>
            </a:p>
          </p:txBody>
        </p:sp>
      </p:grpSp>
    </p:spTree>
    <p:extLst>
      <p:ext uri="{BB962C8B-B14F-4D97-AF65-F5344CB8AC3E}">
        <p14:creationId xmlns:p14="http://schemas.microsoft.com/office/powerpoint/2010/main" val="106278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6984604"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Factors affecting oxygen binding </a:t>
            </a:r>
          </a:p>
        </p:txBody>
      </p:sp>
      <p:sp>
        <p:nvSpPr>
          <p:cNvPr id="4" name="TextBox 3"/>
          <p:cNvSpPr txBox="1"/>
          <p:nvPr/>
        </p:nvSpPr>
        <p:spPr>
          <a:xfrm>
            <a:off x="338251" y="968577"/>
            <a:ext cx="5276858" cy="400110"/>
          </a:xfrm>
          <a:prstGeom prst="rect">
            <a:avLst/>
          </a:prstGeom>
          <a:noFill/>
          <a:ln w="28575">
            <a:solidFill>
              <a:srgbClr val="233F4D"/>
            </a:solidFill>
          </a:ln>
        </p:spPr>
        <p:txBody>
          <a:bodyPr wrap="square" rtlCol="0">
            <a:spAutoFit/>
          </a:bodyPr>
          <a:lstStyle/>
          <a:p>
            <a:pPr marL="12700">
              <a:spcBef>
                <a:spcPts val="25"/>
              </a:spcBef>
              <a:tabLst>
                <a:tab pos="241300" algn="l"/>
                <a:tab pos="241935" algn="l"/>
              </a:tabLst>
            </a:pPr>
            <a:r>
              <a:rPr lang="it-IT" sz="2000" b="1" spc="-10" dirty="0">
                <a:solidFill>
                  <a:prstClr val="black"/>
                </a:solidFill>
                <a:cs typeface="Calibri"/>
              </a:rPr>
              <a:t>2.  pH of the environment</a:t>
            </a:r>
          </a:p>
        </p:txBody>
      </p:sp>
      <p:sp>
        <p:nvSpPr>
          <p:cNvPr id="15" name="TextBox 14"/>
          <p:cNvSpPr txBox="1"/>
          <p:nvPr/>
        </p:nvSpPr>
        <p:spPr>
          <a:xfrm>
            <a:off x="338251" y="2698163"/>
            <a:ext cx="5248414" cy="1200329"/>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pH is the negative log of hydrogen ion concentration . </a:t>
            </a:r>
          </a:p>
          <a:p>
            <a:pPr algn="ctr"/>
            <a:r>
              <a:rPr lang="en-US" dirty="0">
                <a:solidFill>
                  <a:srgbClr val="00B050"/>
                </a:solidFill>
              </a:rPr>
              <a:t>If the hydrogen ion concentration high the ph will be low and if the hydrogen concentration low the ph will be high </a:t>
            </a:r>
          </a:p>
        </p:txBody>
      </p:sp>
      <p:sp>
        <p:nvSpPr>
          <p:cNvPr id="16" name="TextBox 15"/>
          <p:cNvSpPr txBox="1"/>
          <p:nvPr/>
        </p:nvSpPr>
        <p:spPr>
          <a:xfrm>
            <a:off x="338251" y="4024740"/>
            <a:ext cx="5248414" cy="923330"/>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1- Decrease in pH = increased acidity </a:t>
            </a:r>
          </a:p>
          <a:p>
            <a:pPr algn="ctr"/>
            <a:r>
              <a:rPr lang="en-US" dirty="0">
                <a:solidFill>
                  <a:srgbClr val="00B050"/>
                </a:solidFill>
              </a:rPr>
              <a:t>2- increasing carbon dioxide  pressure </a:t>
            </a:r>
          </a:p>
          <a:p>
            <a:pPr algn="ctr"/>
            <a:r>
              <a:rPr lang="en-US" dirty="0">
                <a:solidFill>
                  <a:srgbClr val="00B050"/>
                </a:solidFill>
              </a:rPr>
              <a:t>Are both important factors for oxygen delivery </a:t>
            </a:r>
          </a:p>
        </p:txBody>
      </p:sp>
      <p:pic>
        <p:nvPicPr>
          <p:cNvPr id="17" name="Picture 16" descr="C:\Documents and Settings\Fatma\Desktop\chapter03\jpg\0311_DPG_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506" y="968577"/>
            <a:ext cx="3460402" cy="512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43" y="1930333"/>
            <a:ext cx="810741" cy="752831"/>
          </a:xfrm>
          <a:prstGeom prst="rect">
            <a:avLst/>
          </a:prstGeom>
        </p:spPr>
      </p:pic>
    </p:spTree>
    <p:extLst>
      <p:ext uri="{BB962C8B-B14F-4D97-AF65-F5344CB8AC3E}">
        <p14:creationId xmlns:p14="http://schemas.microsoft.com/office/powerpoint/2010/main" val="1459417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6984604"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Factors affecting oxygen binding </a:t>
            </a:r>
          </a:p>
        </p:txBody>
      </p:sp>
      <p:sp>
        <p:nvSpPr>
          <p:cNvPr id="5" name="TextBox 4"/>
          <p:cNvSpPr txBox="1"/>
          <p:nvPr/>
        </p:nvSpPr>
        <p:spPr>
          <a:xfrm>
            <a:off x="338250" y="981820"/>
            <a:ext cx="6171731" cy="5632311"/>
          </a:xfrm>
          <a:prstGeom prst="rect">
            <a:avLst/>
          </a:prstGeom>
          <a:noFill/>
          <a:ln w="28575">
            <a:solidFill>
              <a:srgbClr val="9BCF99"/>
            </a:solidFill>
          </a:ln>
        </p:spPr>
        <p:txBody>
          <a:bodyPr wrap="square" rtlCol="0">
            <a:spAutoFit/>
          </a:bodyPr>
          <a:lstStyle/>
          <a:p>
            <a:pPr marL="12700">
              <a:spcBef>
                <a:spcPts val="25"/>
              </a:spcBef>
              <a:tabLst>
                <a:tab pos="241300" algn="l"/>
                <a:tab pos="241935" algn="l"/>
              </a:tabLst>
            </a:pPr>
            <a:r>
              <a:rPr lang="it-IT" b="1" spc="-10" dirty="0">
                <a:solidFill>
                  <a:prstClr val="black"/>
                </a:solidFill>
                <a:cs typeface="Calibri"/>
              </a:rPr>
              <a:t>3.  pCO₂ (partial carbon dioxide </a:t>
            </a:r>
            <a:r>
              <a:rPr lang="it-IT" b="1" spc="-10" dirty="0" smtClean="0">
                <a:solidFill>
                  <a:prstClr val="black"/>
                </a:solidFill>
                <a:cs typeface="Calibri"/>
              </a:rPr>
              <a:t>pressure) </a:t>
            </a:r>
            <a:r>
              <a:rPr lang="it-IT" spc="-10" dirty="0">
                <a:solidFill>
                  <a:prstClr val="black"/>
                </a:solidFill>
                <a:cs typeface="Calibri"/>
              </a:rPr>
              <a:t>: </a:t>
            </a:r>
          </a:p>
          <a:p>
            <a:pPr marL="241300" lvl="0" indent="-228600">
              <a:spcBef>
                <a:spcPts val="25"/>
              </a:spcBef>
              <a:buFont typeface="Arial"/>
              <a:buChar char="–"/>
              <a:tabLst>
                <a:tab pos="241300" algn="l"/>
                <a:tab pos="241935" algn="l"/>
              </a:tabLst>
            </a:pPr>
            <a:r>
              <a:rPr lang="en-US" spc="-10" dirty="0">
                <a:solidFill>
                  <a:srgbClr val="FF0000"/>
                </a:solidFill>
                <a:cs typeface="Calibri"/>
              </a:rPr>
              <a:t>The Bohr effect </a:t>
            </a:r>
            <a:r>
              <a:rPr lang="en-US" spc="-10" dirty="0" smtClean="0">
                <a:solidFill>
                  <a:prstClr val="black"/>
                </a:solidFill>
                <a:cs typeface="Calibri"/>
              </a:rPr>
              <a:t>:</a:t>
            </a:r>
          </a:p>
          <a:p>
            <a:pPr marL="298450" indent="-285750">
              <a:spcBef>
                <a:spcPts val="25"/>
              </a:spcBef>
              <a:buFont typeface="Arial" panose="020B0604020202020204" pitchFamily="34" charset="0"/>
              <a:buChar char="•"/>
              <a:tabLst>
                <a:tab pos="241300" algn="l"/>
                <a:tab pos="241935" algn="l"/>
              </a:tabLst>
            </a:pPr>
            <a:r>
              <a:rPr lang="en-US" altLang="en-US" dirty="0">
                <a:solidFill>
                  <a:schemeClr val="accent4">
                    <a:lumMod val="10000"/>
                  </a:schemeClr>
                </a:solidFill>
              </a:rPr>
              <a:t>It is the shift of the ODC to the right in response to an increase in pCO2 or a decrease in </a:t>
            </a:r>
            <a:r>
              <a:rPr lang="en-US" altLang="en-US" dirty="0" smtClean="0">
                <a:solidFill>
                  <a:schemeClr val="accent4">
                    <a:lumMod val="10000"/>
                  </a:schemeClr>
                </a:solidFill>
              </a:rPr>
              <a:t>pH</a:t>
            </a:r>
            <a:endParaRPr lang="en-US" spc="-10" dirty="0">
              <a:solidFill>
                <a:prstClr val="black"/>
              </a:solidFill>
              <a:cs typeface="Calibri"/>
            </a:endParaRPr>
          </a:p>
          <a:p>
            <a:pPr marL="298450" lvl="0" indent="-285750">
              <a:spcBef>
                <a:spcPts val="25"/>
              </a:spcBef>
              <a:buFont typeface="Arial" panose="020B0604020202020204" pitchFamily="34" charset="0"/>
              <a:buChar char="•"/>
              <a:tabLst>
                <a:tab pos="241300" algn="l"/>
                <a:tab pos="241935" algn="l"/>
              </a:tabLst>
            </a:pPr>
            <a:r>
              <a:rPr lang="en-US" spc="-10" dirty="0">
                <a:solidFill>
                  <a:prstClr val="black"/>
                </a:solidFill>
                <a:cs typeface="Calibri"/>
              </a:rPr>
              <a:t>Is the effect of pH and pCO₂ on:</a:t>
            </a:r>
          </a:p>
          <a:p>
            <a:pPr marL="355600" lvl="0" indent="-342900">
              <a:spcBef>
                <a:spcPts val="25"/>
              </a:spcBef>
              <a:buFont typeface="+mj-lt"/>
              <a:buAutoNum type="alphaUcPeriod"/>
              <a:tabLst>
                <a:tab pos="241300" algn="l"/>
                <a:tab pos="241935" algn="l"/>
              </a:tabLst>
            </a:pPr>
            <a:r>
              <a:rPr lang="en-US" spc="-10" dirty="0">
                <a:solidFill>
                  <a:prstClr val="black"/>
                </a:solidFill>
                <a:cs typeface="Calibri"/>
              </a:rPr>
              <a:t>Oxygenation of Hb in the lungs</a:t>
            </a:r>
          </a:p>
          <a:p>
            <a:pPr marL="355600" lvl="0" indent="-342900">
              <a:spcBef>
                <a:spcPts val="25"/>
              </a:spcBef>
              <a:buFont typeface="+mj-lt"/>
              <a:buAutoNum type="alphaUcPeriod"/>
              <a:tabLst>
                <a:tab pos="241300" algn="l"/>
                <a:tab pos="241935" algn="l"/>
              </a:tabLst>
            </a:pPr>
            <a:r>
              <a:rPr lang="en-US" spc="-10" dirty="0">
                <a:solidFill>
                  <a:prstClr val="black"/>
                </a:solidFill>
                <a:cs typeface="Calibri"/>
              </a:rPr>
              <a:t>Deoxygenation in tissues</a:t>
            </a:r>
          </a:p>
          <a:p>
            <a:pPr marL="355600" lvl="0" indent="-342900">
              <a:spcBef>
                <a:spcPts val="25"/>
              </a:spcBef>
              <a:buFont typeface="+mj-lt"/>
              <a:buAutoNum type="alphaUcPeriod"/>
              <a:tabLst>
                <a:tab pos="241300" algn="l"/>
                <a:tab pos="241935" algn="l"/>
              </a:tabLst>
            </a:pPr>
            <a:endParaRPr lang="en-US" spc="-10" dirty="0">
              <a:solidFill>
                <a:prstClr val="black"/>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Tissues have lower pH (</a:t>
            </a:r>
            <a:r>
              <a:rPr lang="en-US" spc="-10" dirty="0">
                <a:solidFill>
                  <a:srgbClr val="FF0000"/>
                </a:solidFill>
                <a:cs typeface="Calibri"/>
              </a:rPr>
              <a:t>acidic</a:t>
            </a:r>
            <a:r>
              <a:rPr lang="en-US" spc="-10" dirty="0">
                <a:solidFill>
                  <a:prstClr val="black"/>
                </a:solidFill>
                <a:cs typeface="Calibri"/>
              </a:rPr>
              <a:t>) than lungs </a:t>
            </a:r>
          </a:p>
          <a:p>
            <a:pPr marL="298450" lvl="0" indent="-285750">
              <a:spcBef>
                <a:spcPts val="25"/>
              </a:spcBef>
              <a:buFont typeface="Wingdings" panose="05000000000000000000" pitchFamily="2" charset="2"/>
              <a:buChar char="Ø"/>
              <a:tabLst>
                <a:tab pos="241300" algn="l"/>
                <a:tab pos="241935" algn="l"/>
              </a:tabLst>
            </a:pPr>
            <a:r>
              <a:rPr lang="en-US" spc="-10" dirty="0">
                <a:solidFill>
                  <a:prstClr val="black"/>
                </a:solidFill>
                <a:cs typeface="Calibri"/>
              </a:rPr>
              <a:t>Due to proton generation (two reactions):</a:t>
            </a:r>
          </a:p>
          <a:p>
            <a:pPr marL="12700" lvl="0">
              <a:spcBef>
                <a:spcPts val="25"/>
              </a:spcBef>
              <a:tabLst>
                <a:tab pos="241300" algn="l"/>
                <a:tab pos="241935" algn="l"/>
              </a:tabLst>
            </a:pPr>
            <a:r>
              <a:rPr lang="en-US" spc="-10" dirty="0">
                <a:solidFill>
                  <a:prstClr val="black"/>
                </a:solidFill>
                <a:cs typeface="Calibri"/>
              </a:rPr>
              <a:t>                            CO₂ + H₂O </a:t>
            </a:r>
            <a:r>
              <a:rPr lang="en-US" spc="-10" dirty="0" smtClean="0">
                <a:solidFill>
                  <a:prstClr val="black"/>
                </a:solidFill>
                <a:cs typeface="Calibri"/>
              </a:rPr>
              <a:t>          H</a:t>
            </a:r>
            <a:r>
              <a:rPr lang="en-US" spc="-10" baseline="-25000" dirty="0" smtClean="0">
                <a:solidFill>
                  <a:prstClr val="black"/>
                </a:solidFill>
                <a:cs typeface="Calibri"/>
              </a:rPr>
              <a:t>2</a:t>
            </a:r>
            <a:r>
              <a:rPr lang="en-US" spc="-10" dirty="0" smtClean="0">
                <a:solidFill>
                  <a:prstClr val="black"/>
                </a:solidFill>
                <a:cs typeface="Calibri"/>
              </a:rPr>
              <a:t>CO₃</a:t>
            </a:r>
          </a:p>
          <a:p>
            <a:pPr marL="12700">
              <a:spcBef>
                <a:spcPts val="25"/>
              </a:spcBef>
              <a:tabLst>
                <a:tab pos="241300" algn="l"/>
                <a:tab pos="241935" algn="l"/>
              </a:tabLst>
            </a:pPr>
            <a:r>
              <a:rPr lang="en-US" spc="-10" dirty="0">
                <a:solidFill>
                  <a:prstClr val="black"/>
                </a:solidFill>
                <a:cs typeface="Calibri"/>
              </a:rPr>
              <a:t> </a:t>
            </a:r>
            <a:r>
              <a:rPr lang="en-US" spc="-10" dirty="0" smtClean="0">
                <a:solidFill>
                  <a:prstClr val="black"/>
                </a:solidFill>
                <a:cs typeface="Calibri"/>
              </a:rPr>
              <a:t>                           </a:t>
            </a:r>
            <a:r>
              <a:rPr lang="en-US" spc="-10" dirty="0">
                <a:solidFill>
                  <a:prstClr val="black"/>
                </a:solidFill>
                <a:cs typeface="Calibri"/>
              </a:rPr>
              <a:t>H</a:t>
            </a:r>
            <a:r>
              <a:rPr lang="en-US" spc="-10" baseline="-25000" dirty="0">
                <a:solidFill>
                  <a:prstClr val="black"/>
                </a:solidFill>
                <a:cs typeface="Calibri"/>
              </a:rPr>
              <a:t>2</a:t>
            </a:r>
            <a:r>
              <a:rPr lang="en-US" spc="-10" dirty="0">
                <a:solidFill>
                  <a:prstClr val="black"/>
                </a:solidFill>
                <a:cs typeface="Calibri"/>
              </a:rPr>
              <a:t>CO</a:t>
            </a:r>
            <a:r>
              <a:rPr lang="en-US" spc="-10" dirty="0" smtClean="0">
                <a:solidFill>
                  <a:prstClr val="black"/>
                </a:solidFill>
                <a:cs typeface="Calibri"/>
              </a:rPr>
              <a:t>₃                  HCO</a:t>
            </a:r>
            <a:r>
              <a:rPr lang="en-US" spc="-10" dirty="0">
                <a:solidFill>
                  <a:prstClr val="black"/>
                </a:solidFill>
                <a:cs typeface="Calibri"/>
              </a:rPr>
              <a:t>₃⁻ </a:t>
            </a:r>
            <a:r>
              <a:rPr lang="en-US" spc="-10" dirty="0" smtClean="0">
                <a:solidFill>
                  <a:prstClr val="black"/>
                </a:solidFill>
                <a:cs typeface="Calibri"/>
              </a:rPr>
              <a:t>+ H</a:t>
            </a:r>
            <a:r>
              <a:rPr lang="en-US" spc="-10" baseline="30000" dirty="0" smtClean="0">
                <a:solidFill>
                  <a:prstClr val="black"/>
                </a:solidFill>
                <a:cs typeface="Calibri"/>
              </a:rPr>
              <a:t>+</a:t>
            </a:r>
            <a:endParaRPr lang="en-US" spc="-10" baseline="30000" dirty="0">
              <a:solidFill>
                <a:prstClr val="black"/>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Protons </a:t>
            </a:r>
            <a:r>
              <a:rPr lang="en-US" spc="-10" dirty="0">
                <a:solidFill>
                  <a:srgbClr val="FF0000"/>
                </a:solidFill>
                <a:cs typeface="Calibri"/>
              </a:rPr>
              <a:t>reduce</a:t>
            </a:r>
            <a:r>
              <a:rPr lang="en-US" spc="-10" dirty="0">
                <a:solidFill>
                  <a:prstClr val="black"/>
                </a:solidFill>
                <a:cs typeface="Calibri"/>
              </a:rPr>
              <a:t> O2 affinity of Hb Causing easier O2 release into the </a:t>
            </a:r>
            <a:r>
              <a:rPr lang="en-US" spc="-10" dirty="0" smtClean="0">
                <a:solidFill>
                  <a:prstClr val="black"/>
                </a:solidFill>
                <a:cs typeface="Calibri"/>
              </a:rPr>
              <a:t>tissues.</a:t>
            </a:r>
            <a:endParaRPr lang="en-US" spc="-10" dirty="0">
              <a:solidFill>
                <a:prstClr val="black"/>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The free Hb binds to </a:t>
            </a:r>
            <a:r>
              <a:rPr lang="en-US" spc="-10" dirty="0">
                <a:solidFill>
                  <a:srgbClr val="FF0000"/>
                </a:solidFill>
                <a:cs typeface="Calibri"/>
              </a:rPr>
              <a:t>two</a:t>
            </a:r>
            <a:r>
              <a:rPr lang="en-US" spc="-10" dirty="0">
                <a:solidFill>
                  <a:prstClr val="black"/>
                </a:solidFill>
                <a:cs typeface="Calibri"/>
              </a:rPr>
              <a:t> </a:t>
            </a:r>
            <a:r>
              <a:rPr lang="en-US" spc="-10" dirty="0" smtClean="0">
                <a:solidFill>
                  <a:prstClr val="black"/>
                </a:solidFill>
                <a:cs typeface="Calibri"/>
              </a:rPr>
              <a:t>protons.</a:t>
            </a:r>
            <a:endParaRPr lang="en-US" spc="-10" dirty="0">
              <a:solidFill>
                <a:prstClr val="black"/>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Protons are released and react with HCO3 – to form CO₂ gas</a:t>
            </a:r>
          </a:p>
          <a:p>
            <a:pPr marL="12700">
              <a:spcBef>
                <a:spcPts val="25"/>
              </a:spcBef>
              <a:tabLst>
                <a:tab pos="241300" algn="l"/>
                <a:tab pos="241935" algn="l"/>
              </a:tabLst>
            </a:pPr>
            <a:r>
              <a:rPr lang="en-US" spc="-10" dirty="0">
                <a:solidFill>
                  <a:prstClr val="black"/>
                </a:solidFill>
                <a:cs typeface="Calibri"/>
              </a:rPr>
              <a:t>                           </a:t>
            </a:r>
            <a:r>
              <a:rPr lang="en-US" spc="-10" dirty="0" smtClean="0">
                <a:solidFill>
                  <a:prstClr val="black"/>
                </a:solidFill>
                <a:cs typeface="Calibri"/>
              </a:rPr>
              <a:t>(HCO₃⁻ </a:t>
            </a:r>
            <a:r>
              <a:rPr lang="en-US" spc="-10" dirty="0">
                <a:solidFill>
                  <a:prstClr val="black"/>
                </a:solidFill>
                <a:cs typeface="Calibri"/>
              </a:rPr>
              <a:t>+ H</a:t>
            </a:r>
            <a:r>
              <a:rPr lang="en-US" spc="-10" baseline="30000" dirty="0" smtClean="0">
                <a:solidFill>
                  <a:prstClr val="black"/>
                </a:solidFill>
                <a:cs typeface="Calibri"/>
              </a:rPr>
              <a:t>+</a:t>
            </a:r>
            <a:r>
              <a:rPr lang="en-US" spc="-10" dirty="0" smtClean="0">
                <a:solidFill>
                  <a:prstClr val="black"/>
                </a:solidFill>
                <a:cs typeface="Calibri"/>
              </a:rPr>
              <a:t> </a:t>
            </a:r>
            <a:r>
              <a:rPr lang="en-US" altLang="en-US" dirty="0">
                <a:solidFill>
                  <a:schemeClr val="accent4">
                    <a:lumMod val="10000"/>
                  </a:schemeClr>
                </a:solidFill>
                <a:ea typeface="Arial" panose="020B0604020202020204" pitchFamily="34" charset="0"/>
                <a:sym typeface="Wingdings" panose="05000000000000000000" pitchFamily="2" charset="2"/>
              </a:rPr>
              <a:t></a:t>
            </a:r>
            <a:r>
              <a:rPr lang="en-US" spc="-10" dirty="0" smtClean="0">
                <a:solidFill>
                  <a:prstClr val="black"/>
                </a:solidFill>
                <a:cs typeface="Calibri"/>
              </a:rPr>
              <a:t>  CO</a:t>
            </a:r>
            <a:r>
              <a:rPr lang="en-US" spc="-10" dirty="0">
                <a:solidFill>
                  <a:prstClr val="black"/>
                </a:solidFill>
                <a:cs typeface="Calibri"/>
              </a:rPr>
              <a:t>₂ + H₂O )</a:t>
            </a:r>
          </a:p>
          <a:p>
            <a:pPr marL="241300" lvl="0" indent="-228600">
              <a:spcBef>
                <a:spcPts val="25"/>
              </a:spcBef>
              <a:buFont typeface="Arial"/>
              <a:buChar char="–"/>
              <a:tabLst>
                <a:tab pos="241300" algn="l"/>
                <a:tab pos="241935" algn="l"/>
              </a:tabLst>
            </a:pPr>
            <a:r>
              <a:rPr lang="en-US" spc="-10" dirty="0">
                <a:solidFill>
                  <a:prstClr val="black"/>
                </a:solidFill>
                <a:cs typeface="Calibri"/>
              </a:rPr>
              <a:t>The proton-poor Hb now has </a:t>
            </a:r>
            <a:r>
              <a:rPr lang="en-US" spc="-10" dirty="0">
                <a:solidFill>
                  <a:srgbClr val="FF0000"/>
                </a:solidFill>
                <a:cs typeface="Calibri"/>
              </a:rPr>
              <a:t>greater</a:t>
            </a:r>
            <a:r>
              <a:rPr lang="en-US" spc="-10" dirty="0">
                <a:solidFill>
                  <a:prstClr val="black"/>
                </a:solidFill>
                <a:cs typeface="Calibri"/>
              </a:rPr>
              <a:t> affinity for O₂ (in lungs</a:t>
            </a:r>
            <a:r>
              <a:rPr lang="en-US" spc="-10" dirty="0" smtClean="0">
                <a:solidFill>
                  <a:prstClr val="black"/>
                </a:solidFill>
                <a:cs typeface="Calibri"/>
              </a:rPr>
              <a:t>).</a:t>
            </a:r>
            <a:endParaRPr lang="en-US" spc="-10" dirty="0">
              <a:solidFill>
                <a:prstClr val="black"/>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The Bohr effect removes insoluble CO₂ from blood stream and produces </a:t>
            </a:r>
            <a:r>
              <a:rPr lang="en-US" spc="-10" dirty="0">
                <a:solidFill>
                  <a:srgbClr val="FF0000"/>
                </a:solidFill>
                <a:cs typeface="Calibri"/>
              </a:rPr>
              <a:t>soluble bicarbonate </a:t>
            </a:r>
            <a:r>
              <a:rPr lang="en-US" spc="-10" dirty="0">
                <a:solidFill>
                  <a:prstClr val="black"/>
                </a:solidFill>
                <a:cs typeface="Calibri"/>
              </a:rPr>
              <a:t>.</a:t>
            </a:r>
          </a:p>
        </p:txBody>
      </p:sp>
      <p:grpSp>
        <p:nvGrpSpPr>
          <p:cNvPr id="6" name="Group 8"/>
          <p:cNvGrpSpPr>
            <a:grpSpLocks/>
          </p:cNvGrpSpPr>
          <p:nvPr/>
        </p:nvGrpSpPr>
        <p:grpSpPr bwMode="auto">
          <a:xfrm>
            <a:off x="2805644" y="3813637"/>
            <a:ext cx="542925" cy="236538"/>
            <a:chOff x="2052804" y="5761182"/>
            <a:chExt cx="542591" cy="237765"/>
          </a:xfrm>
        </p:grpSpPr>
        <p:cxnSp>
          <p:nvCxnSpPr>
            <p:cNvPr id="7" name="Straight Arrow Connector 6"/>
            <p:cNvCxnSpPr>
              <a:cxnSpLocks noChangeShapeType="1"/>
            </p:cNvCxnSpPr>
            <p:nvPr/>
          </p:nvCxnSpPr>
          <p:spPr bwMode="auto">
            <a:xfrm>
              <a:off x="2133600" y="5791200"/>
              <a:ext cx="381000" cy="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052804" y="5761182"/>
              <a:ext cx="542591" cy="2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p:cNvGrpSpPr>
          <p:nvPr/>
        </p:nvGrpSpPr>
        <p:grpSpPr bwMode="auto">
          <a:xfrm>
            <a:off x="2615026" y="4068848"/>
            <a:ext cx="542925" cy="236537"/>
            <a:chOff x="2052804" y="5761182"/>
            <a:chExt cx="542591" cy="237765"/>
          </a:xfrm>
        </p:grpSpPr>
        <p:cxnSp>
          <p:nvCxnSpPr>
            <p:cNvPr id="10" name="Straight Arrow Connector 9"/>
            <p:cNvCxnSpPr>
              <a:cxnSpLocks noChangeShapeType="1"/>
            </p:cNvCxnSpPr>
            <p:nvPr/>
          </p:nvCxnSpPr>
          <p:spPr bwMode="auto">
            <a:xfrm>
              <a:off x="2133600" y="5791200"/>
              <a:ext cx="381000" cy="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052804" y="5761182"/>
              <a:ext cx="542591" cy="2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6789571" y="1806691"/>
            <a:ext cx="5248414" cy="4524315"/>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smtClean="0">
                <a:solidFill>
                  <a:srgbClr val="00B050"/>
                </a:solidFill>
              </a:rPr>
              <a:t>The </a:t>
            </a:r>
            <a:r>
              <a:rPr lang="en-US" dirty="0">
                <a:solidFill>
                  <a:srgbClr val="00B050"/>
                </a:solidFill>
              </a:rPr>
              <a:t>Bohr effect tells you how affinity of Hb</a:t>
            </a:r>
            <a:r>
              <a:rPr lang="ar-SA" dirty="0">
                <a:solidFill>
                  <a:srgbClr val="00B050"/>
                </a:solidFill>
              </a:rPr>
              <a:t> </a:t>
            </a:r>
            <a:r>
              <a:rPr lang="en-US" dirty="0">
                <a:solidFill>
                  <a:srgbClr val="00B050"/>
                </a:solidFill>
              </a:rPr>
              <a:t>to O2 change with changes in amount of the carbon dioxide and (protons =pH) and that is important because you are generating carbon dioxide and protons in the tissue</a:t>
            </a:r>
          </a:p>
          <a:p>
            <a:pPr algn="ctr"/>
            <a:r>
              <a:rPr lang="en-US" dirty="0" smtClean="0">
                <a:solidFill>
                  <a:srgbClr val="00B050"/>
                </a:solidFill>
              </a:rPr>
              <a:t>*</a:t>
            </a:r>
            <a:r>
              <a:rPr lang="en-US" dirty="0">
                <a:solidFill>
                  <a:srgbClr val="00B050"/>
                </a:solidFill>
              </a:rPr>
              <a:t>normally without any modifiers or any effectors p50 requires 26 mmHg oxygen pressure to achieve 50% saturation pressure</a:t>
            </a:r>
          </a:p>
          <a:p>
            <a:pPr algn="ctr"/>
            <a:r>
              <a:rPr lang="en-US" dirty="0">
                <a:solidFill>
                  <a:srgbClr val="00B050"/>
                </a:solidFill>
              </a:rPr>
              <a:t>*shifting the curve to  right = p50 value increased and that’s mean affinity is decreased (Faster unloading of O2) </a:t>
            </a:r>
          </a:p>
          <a:p>
            <a:pPr algn="ctr"/>
            <a:r>
              <a:rPr lang="en-US" dirty="0">
                <a:solidFill>
                  <a:srgbClr val="00B050"/>
                </a:solidFill>
              </a:rPr>
              <a:t>So whenever you need oxygen you will have effectors to increase p50 values = to shift (OCD) to the right </a:t>
            </a:r>
          </a:p>
          <a:p>
            <a:pPr algn="ctr"/>
            <a:r>
              <a:rPr lang="en-US" dirty="0">
                <a:solidFill>
                  <a:srgbClr val="00B050"/>
                </a:solidFill>
              </a:rPr>
              <a:t>*shifting the curve to the left = p50 value get reduced and that’s mean increased affinity and less delivery to tissues </a:t>
            </a:r>
            <a:endParaRPr lang="en-US" dirty="0" smtClean="0">
              <a:solidFill>
                <a:srgbClr val="00B050"/>
              </a:solidFill>
            </a:endParaRPr>
          </a:p>
        </p:txBody>
      </p:sp>
      <p:pic>
        <p:nvPicPr>
          <p:cNvPr id="20" name="Picture 1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430" y="633710"/>
            <a:ext cx="1563975" cy="1172981"/>
          </a:xfrm>
          <a:prstGeom prst="rect">
            <a:avLst/>
          </a:prstGeom>
        </p:spPr>
      </p:pic>
      <p:sp>
        <p:nvSpPr>
          <p:cNvPr id="12" name="TextBox 11">
            <a:hlinkClick r:id="rId3"/>
          </p:cNvPr>
          <p:cNvSpPr txBox="1"/>
          <p:nvPr/>
        </p:nvSpPr>
        <p:spPr>
          <a:xfrm>
            <a:off x="8037095" y="1036051"/>
            <a:ext cx="2454442" cy="369332"/>
          </a:xfrm>
          <a:prstGeom prst="rect">
            <a:avLst/>
          </a:prstGeom>
          <a:noFill/>
        </p:spPr>
        <p:txBody>
          <a:bodyPr wrap="square" rtlCol="0">
            <a:spAutoFit/>
          </a:bodyPr>
          <a:lstStyle/>
          <a:p>
            <a:pPr marL="0" algn="r" defTabSz="914400" rtl="1" eaLnBrk="1" latinLnBrk="0" hangingPunct="1"/>
            <a:r>
              <a:rPr lang="ar-SA" b="1" smtClean="0">
                <a:solidFill>
                  <a:srgbClr val="FF0000"/>
                </a:solidFill>
              </a:rPr>
              <a:t>شرحنا لكم</a:t>
            </a:r>
            <a:r>
              <a:rPr lang="en-US" b="1" dirty="0" smtClean="0">
                <a:solidFill>
                  <a:srgbClr val="FF0000"/>
                </a:solidFill>
              </a:rPr>
              <a:t>Bohr effect </a:t>
            </a:r>
            <a:r>
              <a:rPr lang="ar-SA" b="1" dirty="0" smtClean="0">
                <a:solidFill>
                  <a:srgbClr val="FF0000"/>
                </a:solidFill>
              </a:rPr>
              <a:t> هنا</a:t>
            </a:r>
            <a:endParaRPr lang="en-US" b="1" dirty="0">
              <a:solidFill>
                <a:srgbClr val="FF0000"/>
              </a:solidFill>
            </a:endParaRPr>
          </a:p>
        </p:txBody>
      </p:sp>
    </p:spTree>
    <p:extLst>
      <p:ext uri="{BB962C8B-B14F-4D97-AF65-F5344CB8AC3E}">
        <p14:creationId xmlns:p14="http://schemas.microsoft.com/office/powerpoint/2010/main" val="3212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6984604"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Factors affecting oxygen binding </a:t>
            </a:r>
          </a:p>
        </p:txBody>
      </p:sp>
      <p:sp>
        <p:nvSpPr>
          <p:cNvPr id="4" name="TextBox 3"/>
          <p:cNvSpPr txBox="1"/>
          <p:nvPr/>
        </p:nvSpPr>
        <p:spPr>
          <a:xfrm>
            <a:off x="338250" y="848517"/>
            <a:ext cx="4862523" cy="954107"/>
          </a:xfrm>
          <a:prstGeom prst="rect">
            <a:avLst/>
          </a:prstGeom>
          <a:noFill/>
          <a:ln w="28575">
            <a:solidFill>
              <a:srgbClr val="002060"/>
            </a:solidFill>
          </a:ln>
        </p:spPr>
        <p:txBody>
          <a:bodyPr wrap="square" rtlCol="0">
            <a:spAutoFit/>
          </a:bodyPr>
          <a:lstStyle/>
          <a:p>
            <a:pPr marL="342900" indent="-342900">
              <a:spcBef>
                <a:spcPts val="25"/>
              </a:spcBef>
              <a:buAutoNum type="arabicPeriod" startAt="4"/>
              <a:tabLst>
                <a:tab pos="241300" algn="l"/>
                <a:tab pos="241935" algn="l"/>
              </a:tabLst>
            </a:pPr>
            <a:r>
              <a:rPr lang="en-US" sz="2000" b="1" spc="-10" dirty="0">
                <a:solidFill>
                  <a:prstClr val="black"/>
                </a:solidFill>
                <a:cs typeface="Calibri"/>
              </a:rPr>
              <a:t>Availability of 2,3- </a:t>
            </a:r>
            <a:r>
              <a:rPr lang="en-US" sz="2000" b="1" spc="-10" dirty="0" smtClean="0">
                <a:solidFill>
                  <a:prstClr val="black"/>
                </a:solidFill>
                <a:cs typeface="Calibri"/>
              </a:rPr>
              <a:t>BPG </a:t>
            </a:r>
            <a:r>
              <a:rPr lang="en-US" sz="2000" b="1" spc="-10" dirty="0">
                <a:solidFill>
                  <a:prstClr val="black"/>
                </a:solidFill>
                <a:cs typeface="Calibri"/>
              </a:rPr>
              <a:t>:</a:t>
            </a:r>
          </a:p>
          <a:p>
            <a:pPr marL="241300" lvl="0" indent="-228600">
              <a:spcBef>
                <a:spcPts val="25"/>
              </a:spcBef>
              <a:buFont typeface="Arial"/>
              <a:buChar char="–"/>
              <a:tabLst>
                <a:tab pos="241300" algn="l"/>
                <a:tab pos="241935" algn="l"/>
              </a:tabLst>
            </a:pPr>
            <a:r>
              <a:rPr lang="en-US" spc="-10" dirty="0">
                <a:solidFill>
                  <a:prstClr val="black"/>
                </a:solidFill>
                <a:cs typeface="Calibri"/>
              </a:rPr>
              <a:t>Binds to deoxy-Hb and stabilizes the </a:t>
            </a:r>
            <a:r>
              <a:rPr lang="en-US" spc="-10" dirty="0" smtClean="0">
                <a:solidFill>
                  <a:prstClr val="black"/>
                </a:solidFill>
                <a:cs typeface="Calibri"/>
              </a:rPr>
              <a:t>T-form.</a:t>
            </a:r>
            <a:endParaRPr lang="en-US" spc="-10" dirty="0">
              <a:solidFill>
                <a:prstClr val="black"/>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When oxygen binds to Hb, BPG is </a:t>
            </a:r>
            <a:r>
              <a:rPr lang="en-US" spc="-10" dirty="0" smtClean="0">
                <a:solidFill>
                  <a:prstClr val="black"/>
                </a:solidFill>
                <a:cs typeface="Calibri"/>
              </a:rPr>
              <a:t>released.</a:t>
            </a:r>
            <a:endParaRPr lang="en-US" spc="-10" dirty="0">
              <a:solidFill>
                <a:prstClr val="black"/>
              </a:solidFill>
              <a:cs typeface="Calibri"/>
            </a:endParaRPr>
          </a:p>
        </p:txBody>
      </p:sp>
      <p:pic>
        <p:nvPicPr>
          <p:cNvPr id="8" name="Picture 7"/>
          <p:cNvPicPr>
            <a:picLocks noChangeAspect="1"/>
          </p:cNvPicPr>
          <p:nvPr/>
        </p:nvPicPr>
        <p:blipFill>
          <a:blip r:embed="rId2"/>
          <a:stretch>
            <a:fillRect/>
          </a:stretch>
        </p:blipFill>
        <p:spPr>
          <a:xfrm>
            <a:off x="8519747" y="848517"/>
            <a:ext cx="3223784" cy="4031236"/>
          </a:xfrm>
          <a:prstGeom prst="rect">
            <a:avLst/>
          </a:prstGeom>
        </p:spPr>
      </p:pic>
      <p:pic>
        <p:nvPicPr>
          <p:cNvPr id="9" name="Picture 8" descr="C:\Documents and Settings\Fatma\Desktop\chapter03\jpg\0311_DPG_eff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848517"/>
            <a:ext cx="2785820" cy="412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38249" y="2017431"/>
            <a:ext cx="4862523" cy="2862322"/>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normally (2 molecules of ATP are formed) </a:t>
            </a:r>
            <a:r>
              <a:rPr lang="en-US" dirty="0" smtClean="0">
                <a:solidFill>
                  <a:srgbClr val="00B050"/>
                </a:solidFill>
              </a:rPr>
              <a:t>1,3-BPG </a:t>
            </a:r>
            <a:r>
              <a:rPr lang="en-US" dirty="0">
                <a:solidFill>
                  <a:srgbClr val="00B050"/>
                </a:solidFill>
              </a:rPr>
              <a:t>get converted to 3-Phosphoglycerate </a:t>
            </a:r>
          </a:p>
          <a:p>
            <a:pPr algn="ctr"/>
            <a:r>
              <a:rPr lang="en-US" dirty="0">
                <a:solidFill>
                  <a:srgbClr val="00B050"/>
                </a:solidFill>
              </a:rPr>
              <a:t>But in RBCs glycolysis (no ATP is formed) so  they take the BPG shunt to convert </a:t>
            </a:r>
            <a:r>
              <a:rPr lang="en-US" dirty="0" smtClean="0">
                <a:solidFill>
                  <a:srgbClr val="00B050"/>
                </a:solidFill>
              </a:rPr>
              <a:t>1,3-BPG  </a:t>
            </a:r>
            <a:r>
              <a:rPr lang="en-US" dirty="0">
                <a:solidFill>
                  <a:srgbClr val="00B050"/>
                </a:solidFill>
              </a:rPr>
              <a:t>to 3 Phosphoglycerate by </a:t>
            </a:r>
            <a:r>
              <a:rPr lang="en-US" dirty="0" smtClean="0">
                <a:solidFill>
                  <a:srgbClr val="00B050"/>
                </a:solidFill>
              </a:rPr>
              <a:t>2,3-BPG </a:t>
            </a:r>
            <a:r>
              <a:rPr lang="en-US" dirty="0">
                <a:solidFill>
                  <a:srgbClr val="00B050"/>
                </a:solidFill>
              </a:rPr>
              <a:t>. </a:t>
            </a:r>
          </a:p>
          <a:p>
            <a:pPr algn="ctr"/>
            <a:r>
              <a:rPr lang="en-US" dirty="0" smtClean="0">
                <a:solidFill>
                  <a:srgbClr val="00B050"/>
                </a:solidFill>
              </a:rPr>
              <a:t>2,3-BPG </a:t>
            </a:r>
            <a:r>
              <a:rPr lang="en-US" dirty="0">
                <a:solidFill>
                  <a:srgbClr val="00B050"/>
                </a:solidFill>
              </a:rPr>
              <a:t>is produced in RBCs and its very important abundant there. When it binds to hemoglobin it reduces it’s affinity to bind to oxygen which means make the delivery of oxygen to tissues easier </a:t>
            </a:r>
          </a:p>
        </p:txBody>
      </p:sp>
      <p:grpSp>
        <p:nvGrpSpPr>
          <p:cNvPr id="15" name="Group 14"/>
          <p:cNvGrpSpPr/>
          <p:nvPr/>
        </p:nvGrpSpPr>
        <p:grpSpPr>
          <a:xfrm>
            <a:off x="247848" y="5094561"/>
            <a:ext cx="9136784" cy="1546872"/>
            <a:chOff x="3032125" y="3447388"/>
            <a:chExt cx="2063749" cy="789384"/>
          </a:xfrm>
          <a:solidFill>
            <a:schemeClr val="bg1">
              <a:lumMod val="95000"/>
            </a:schemeClr>
          </a:solidFill>
        </p:grpSpPr>
        <p:sp>
          <p:nvSpPr>
            <p:cNvPr id="16" name="Rounded Rectangle 15"/>
            <p:cNvSpPr/>
            <p:nvPr/>
          </p:nvSpPr>
          <p:spPr>
            <a:xfrm>
              <a:off x="3032125" y="3447388"/>
              <a:ext cx="2063749" cy="789384"/>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10"/>
            <p:cNvSpPr/>
            <p:nvPr/>
          </p:nvSpPr>
          <p:spPr>
            <a:xfrm>
              <a:off x="3055245" y="3470508"/>
              <a:ext cx="2017509" cy="74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algn="ctr"/>
              <a:r>
                <a:rPr lang="en-US" dirty="0">
                  <a:solidFill>
                    <a:srgbClr val="00B050"/>
                  </a:solidFill>
                </a:rPr>
                <a:t>*When it stabilizes the t form it reduces the affinity to oxygen which means more O2 needs to be delivered </a:t>
              </a:r>
            </a:p>
            <a:p>
              <a:pPr algn="ctr"/>
              <a:r>
                <a:rPr lang="en-US" dirty="0">
                  <a:solidFill>
                    <a:srgbClr val="00B050"/>
                  </a:solidFill>
                </a:rPr>
                <a:t>*due to any reason (e.g. 1- high attitude (hypoxia)</a:t>
              </a:r>
            </a:p>
            <a:p>
              <a:pPr algn="ctr"/>
              <a:r>
                <a:rPr lang="en-US" dirty="0">
                  <a:solidFill>
                    <a:srgbClr val="00B050"/>
                  </a:solidFill>
                </a:rPr>
                <a:t>2- anemic people )</a:t>
              </a:r>
            </a:p>
            <a:p>
              <a:pPr algn="ctr"/>
              <a:r>
                <a:rPr lang="en-US" dirty="0">
                  <a:solidFill>
                    <a:srgbClr val="00B050"/>
                  </a:solidFill>
                </a:rPr>
                <a:t> the amount of 2,3 BPG increases so it will reduce the affinity of the o2 and more delivery of it  </a:t>
              </a:r>
            </a:p>
          </p:txBody>
        </p:sp>
      </p:grpSp>
    </p:spTree>
    <p:extLst>
      <p:ext uri="{BB962C8B-B14F-4D97-AF65-F5344CB8AC3E}">
        <p14:creationId xmlns:p14="http://schemas.microsoft.com/office/powerpoint/2010/main" val="697398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6984604"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Factors affecting oxygen binding </a:t>
            </a:r>
          </a:p>
        </p:txBody>
      </p:sp>
      <p:sp>
        <p:nvSpPr>
          <p:cNvPr id="3" name="Rectangle 2"/>
          <p:cNvSpPr/>
          <p:nvPr/>
        </p:nvSpPr>
        <p:spPr>
          <a:xfrm>
            <a:off x="136015" y="854426"/>
            <a:ext cx="3590342" cy="400110"/>
          </a:xfrm>
          <a:prstGeom prst="rect">
            <a:avLst/>
          </a:prstGeom>
        </p:spPr>
        <p:txBody>
          <a:bodyPr wrap="none">
            <a:spAutoFit/>
          </a:bodyPr>
          <a:lstStyle/>
          <a:p>
            <a:r>
              <a:rPr lang="en-US" sz="2000" b="1" u="sng" spc="-5" dirty="0">
                <a:solidFill>
                  <a:srgbClr val="00B050"/>
                </a:solidFill>
                <a:uFill>
                  <a:solidFill>
                    <a:srgbClr val="365F91"/>
                  </a:solidFill>
                </a:uFill>
                <a:latin typeface="Cambria"/>
                <a:cs typeface="Cambria"/>
              </a:rPr>
              <a:t>Compensatory mechanisms:  </a:t>
            </a:r>
          </a:p>
        </p:txBody>
      </p:sp>
      <p:sp>
        <p:nvSpPr>
          <p:cNvPr id="5" name="TextBox 4"/>
          <p:cNvSpPr txBox="1"/>
          <p:nvPr/>
        </p:nvSpPr>
        <p:spPr>
          <a:xfrm>
            <a:off x="338251" y="1515546"/>
            <a:ext cx="3607617" cy="2031325"/>
          </a:xfrm>
          <a:prstGeom prst="rect">
            <a:avLst/>
          </a:prstGeom>
          <a:noFill/>
          <a:ln w="19050">
            <a:solidFill>
              <a:schemeClr val="tx1"/>
            </a:solidFill>
          </a:ln>
        </p:spPr>
        <p:txBody>
          <a:bodyPr wrap="square" rtlCol="0" anchor="ctr">
            <a:spAutoFit/>
          </a:bodyPr>
          <a:lstStyle/>
          <a:p>
            <a:pPr algn="ctr"/>
            <a:r>
              <a:rPr lang="en-US" spc="-10" dirty="0">
                <a:solidFill>
                  <a:prstClr val="black"/>
                </a:solidFill>
                <a:cs typeface="Calibri"/>
              </a:rPr>
              <a:t>At high altitudes and </a:t>
            </a:r>
            <a:r>
              <a:rPr lang="en-US" spc="-10" dirty="0" smtClean="0">
                <a:solidFill>
                  <a:prstClr val="black"/>
                </a:solidFill>
                <a:cs typeface="Calibri"/>
              </a:rPr>
              <a:t>“hypoxia” </a:t>
            </a:r>
            <a:r>
              <a:rPr lang="en-US" spc="-10" dirty="0">
                <a:solidFill>
                  <a:prstClr val="black"/>
                </a:solidFill>
                <a:cs typeface="Calibri"/>
              </a:rPr>
              <a:t>:</a:t>
            </a:r>
          </a:p>
          <a:p>
            <a:pPr marL="285750" indent="-285750" algn="ctr">
              <a:buFont typeface="Wingdings" panose="05000000000000000000" pitchFamily="2" charset="2"/>
              <a:buChar char="ü"/>
            </a:pPr>
            <a:r>
              <a:rPr lang="en-US" spc="-10" dirty="0" smtClean="0">
                <a:solidFill>
                  <a:prstClr val="black"/>
                </a:solidFill>
                <a:cs typeface="Calibri"/>
              </a:rPr>
              <a:t>RBC </a:t>
            </a:r>
            <a:r>
              <a:rPr lang="en-US" spc="-10" dirty="0">
                <a:solidFill>
                  <a:prstClr val="black"/>
                </a:solidFill>
                <a:cs typeface="Calibri"/>
              </a:rPr>
              <a:t>number increases</a:t>
            </a:r>
          </a:p>
          <a:p>
            <a:pPr marL="285750" indent="-285750" algn="ctr">
              <a:buFont typeface="Wingdings" panose="05000000000000000000" pitchFamily="2" charset="2"/>
              <a:buChar char="ü"/>
            </a:pPr>
            <a:r>
              <a:rPr lang="en-US" spc="-10" dirty="0">
                <a:solidFill>
                  <a:prstClr val="black"/>
                </a:solidFill>
                <a:cs typeface="Calibri"/>
              </a:rPr>
              <a:t>Hb </a:t>
            </a:r>
            <a:r>
              <a:rPr lang="en-US" spc="-10" dirty="0" smtClean="0">
                <a:solidFill>
                  <a:prstClr val="black"/>
                </a:solidFill>
                <a:cs typeface="Calibri"/>
              </a:rPr>
              <a:t>concentration </a:t>
            </a:r>
            <a:r>
              <a:rPr lang="en-US" spc="-10" dirty="0">
                <a:solidFill>
                  <a:prstClr val="black"/>
                </a:solidFill>
                <a:cs typeface="Calibri"/>
              </a:rPr>
              <a:t>increases</a:t>
            </a:r>
          </a:p>
          <a:p>
            <a:pPr marL="285750" indent="-285750" algn="ctr">
              <a:buFont typeface="Wingdings" panose="05000000000000000000" pitchFamily="2" charset="2"/>
              <a:buChar char="ü"/>
            </a:pPr>
            <a:r>
              <a:rPr lang="en-US" spc="-10" dirty="0" smtClean="0">
                <a:solidFill>
                  <a:prstClr val="black"/>
                </a:solidFill>
                <a:cs typeface="Calibri"/>
              </a:rPr>
              <a:t>BPG** </a:t>
            </a:r>
            <a:r>
              <a:rPr lang="en-US" spc="-10" dirty="0">
                <a:solidFill>
                  <a:prstClr val="black"/>
                </a:solidFill>
                <a:cs typeface="Calibri"/>
              </a:rPr>
              <a:t>increases</a:t>
            </a:r>
          </a:p>
          <a:p>
            <a:pPr marL="285750" indent="-285750" algn="ctr">
              <a:buFont typeface="Wingdings" panose="05000000000000000000" pitchFamily="2" charset="2"/>
              <a:buChar char="ü"/>
            </a:pPr>
            <a:r>
              <a:rPr lang="en-US" spc="-10" dirty="0">
                <a:solidFill>
                  <a:prstClr val="black"/>
                </a:solidFill>
                <a:cs typeface="Calibri"/>
              </a:rPr>
              <a:t>This decreases O2 affinity of Hb </a:t>
            </a:r>
          </a:p>
          <a:p>
            <a:pPr marL="285750" indent="-285750" algn="ctr">
              <a:buFont typeface="Wingdings" panose="05000000000000000000" pitchFamily="2" charset="2"/>
              <a:buChar char="ü"/>
            </a:pPr>
            <a:r>
              <a:rPr lang="en-US" spc="-10" dirty="0">
                <a:solidFill>
                  <a:prstClr val="black"/>
                </a:solidFill>
                <a:cs typeface="Calibri"/>
              </a:rPr>
              <a:t>Thus increases O2 delivery to tissues </a:t>
            </a:r>
          </a:p>
        </p:txBody>
      </p:sp>
      <p:pic>
        <p:nvPicPr>
          <p:cNvPr id="9" name="Picture 8" descr="C:\Documents and Settings\Fatma\Desktop\chapter03\jpg\0311_DPG_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972" y="1254536"/>
            <a:ext cx="4065133" cy="450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338251" y="4018002"/>
            <a:ext cx="4805415" cy="1845219"/>
            <a:chOff x="3032125" y="3447388"/>
            <a:chExt cx="2063749" cy="789384"/>
          </a:xfrm>
          <a:solidFill>
            <a:schemeClr val="bg1">
              <a:lumMod val="95000"/>
            </a:schemeClr>
          </a:solidFill>
        </p:grpSpPr>
        <p:sp>
          <p:nvSpPr>
            <p:cNvPr id="19" name="Rounded Rectangle 18"/>
            <p:cNvSpPr/>
            <p:nvPr/>
          </p:nvSpPr>
          <p:spPr>
            <a:xfrm>
              <a:off x="3032125" y="3447388"/>
              <a:ext cx="2063749" cy="789384"/>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ounded Rectangle 10"/>
            <p:cNvSpPr/>
            <p:nvPr/>
          </p:nvSpPr>
          <p:spPr>
            <a:xfrm>
              <a:off x="3055245" y="3470508"/>
              <a:ext cx="2017509" cy="74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algn="ctr">
                <a:defRPr/>
              </a:pPr>
              <a:r>
                <a:rPr lang="en-US" dirty="0">
                  <a:solidFill>
                    <a:srgbClr val="00B050"/>
                  </a:solidFill>
                </a:rPr>
                <a:t>People getting multiple blood transfusions their 2,3 </a:t>
              </a:r>
              <a:r>
                <a:rPr lang="en-US" altLang="en-US" dirty="0">
                  <a:solidFill>
                    <a:srgbClr val="00B050"/>
                  </a:solidFill>
                </a:rPr>
                <a:t>BPG</a:t>
              </a:r>
              <a:r>
                <a:rPr lang="en-US" dirty="0">
                  <a:solidFill>
                    <a:srgbClr val="00B050"/>
                  </a:solidFill>
                </a:rPr>
                <a:t> becomes low . When you transfused blood to a patient , initially the affinity of Hb to O2 is too high so O2 is not delivered to tissue but if the patient not very sick (compromised) within 6-24 h they will start form </a:t>
              </a:r>
              <a:r>
                <a:rPr lang="en-US" altLang="en-US" dirty="0">
                  <a:solidFill>
                    <a:srgbClr val="00B050"/>
                  </a:solidFill>
                </a:rPr>
                <a:t>2,3 BPG</a:t>
              </a:r>
              <a:endParaRPr lang="en-US" dirty="0">
                <a:solidFill>
                  <a:srgbClr val="00B050"/>
                </a:solidFill>
              </a:endParaRPr>
            </a:p>
          </p:txBody>
        </p:sp>
      </p:grpSp>
    </p:spTree>
    <p:extLst>
      <p:ext uri="{BB962C8B-B14F-4D97-AF65-F5344CB8AC3E}">
        <p14:creationId xmlns:p14="http://schemas.microsoft.com/office/powerpoint/2010/main" val="11372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6984604"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Factors affecting oxygen binding </a:t>
            </a:r>
          </a:p>
        </p:txBody>
      </p:sp>
      <p:pic>
        <p:nvPicPr>
          <p:cNvPr id="3" name="Picture 2"/>
          <p:cNvPicPr>
            <a:picLocks noChangeAspect="1"/>
          </p:cNvPicPr>
          <p:nvPr/>
        </p:nvPicPr>
        <p:blipFill rotWithShape="1">
          <a:blip r:embed="rId2"/>
          <a:srcRect l="-453" t="-759" r="453" b="8836"/>
          <a:stretch/>
        </p:blipFill>
        <p:spPr>
          <a:xfrm>
            <a:off x="135860" y="2636351"/>
            <a:ext cx="3641134" cy="3993049"/>
          </a:xfrm>
          <a:prstGeom prst="rect">
            <a:avLst/>
          </a:prstGeom>
        </p:spPr>
      </p:pic>
      <p:sp>
        <p:nvSpPr>
          <p:cNvPr id="5" name="Rectangle 4"/>
          <p:cNvSpPr/>
          <p:nvPr/>
        </p:nvSpPr>
        <p:spPr>
          <a:xfrm>
            <a:off x="135860" y="886440"/>
            <a:ext cx="5020771" cy="2015936"/>
          </a:xfrm>
          <a:prstGeom prst="rect">
            <a:avLst/>
          </a:prstGeom>
        </p:spPr>
        <p:txBody>
          <a:bodyPr wrap="square">
            <a:spAutoFit/>
          </a:bodyPr>
          <a:lstStyle/>
          <a:p>
            <a:r>
              <a:rPr lang="en-US" sz="2400" b="1" u="heavy" spc="-5" dirty="0" smtClean="0">
                <a:solidFill>
                  <a:srgbClr val="365F91"/>
                </a:solidFill>
                <a:uFill>
                  <a:solidFill>
                    <a:srgbClr val="365F91"/>
                  </a:solidFill>
                </a:uFill>
                <a:latin typeface="Cambria"/>
                <a:cs typeface="Cambria"/>
              </a:rPr>
              <a:t>Oxygen affinity :</a:t>
            </a:r>
          </a:p>
          <a:p>
            <a:endParaRPr lang="en-US" sz="900" b="1" u="heavy" spc="-5" dirty="0" smtClean="0">
              <a:solidFill>
                <a:srgbClr val="365F91"/>
              </a:solidFill>
              <a:uFill>
                <a:solidFill>
                  <a:srgbClr val="365F91"/>
                </a:solidFill>
              </a:uFill>
              <a:latin typeface="Cambria"/>
              <a:cs typeface="Cambria"/>
            </a:endParaRPr>
          </a:p>
          <a:p>
            <a:pPr marL="342900" indent="-342900">
              <a:spcBef>
                <a:spcPts val="25"/>
              </a:spcBef>
              <a:buFont typeface="Wingdings" panose="05000000000000000000" pitchFamily="2" charset="2"/>
              <a:buChar char="v"/>
              <a:tabLst>
                <a:tab pos="241300" algn="l"/>
                <a:tab pos="241935" algn="l"/>
              </a:tabLst>
            </a:pPr>
            <a:r>
              <a:rPr lang="en-US" sz="1400" b="1" spc="-10" dirty="0" smtClean="0">
                <a:solidFill>
                  <a:prstClr val="black"/>
                </a:solidFill>
                <a:cs typeface="Calibri"/>
              </a:rPr>
              <a:t> </a:t>
            </a:r>
            <a:r>
              <a:rPr lang="en-US" sz="2000" b="1" spc="-10" dirty="0" smtClean="0">
                <a:solidFill>
                  <a:srgbClr val="FF0000"/>
                </a:solidFill>
                <a:cs typeface="Calibri"/>
              </a:rPr>
              <a:t>High</a:t>
            </a:r>
            <a:r>
              <a:rPr lang="en-US" sz="2000" b="1" spc="-10" dirty="0" smtClean="0">
                <a:solidFill>
                  <a:prstClr val="black"/>
                </a:solidFill>
                <a:cs typeface="Calibri"/>
              </a:rPr>
              <a:t> </a:t>
            </a:r>
            <a:r>
              <a:rPr lang="en-US" sz="2000" b="1" spc="-10" dirty="0">
                <a:solidFill>
                  <a:prstClr val="black"/>
                </a:solidFill>
                <a:cs typeface="Calibri"/>
              </a:rPr>
              <a:t>O2 affinity is due to:</a:t>
            </a:r>
          </a:p>
          <a:p>
            <a:pPr marL="342900" indent="-342900">
              <a:spcBef>
                <a:spcPts val="25"/>
              </a:spcBef>
              <a:buFont typeface="+mj-lt"/>
              <a:buAutoNum type="arabicPeriod"/>
              <a:tabLst>
                <a:tab pos="241300" algn="l"/>
                <a:tab pos="241935" algn="l"/>
              </a:tabLst>
            </a:pPr>
            <a:r>
              <a:rPr lang="en-US" spc="-10" dirty="0" smtClean="0">
                <a:solidFill>
                  <a:prstClr val="black"/>
                </a:solidFill>
                <a:cs typeface="Calibri"/>
              </a:rPr>
              <a:t> Alkalosis</a:t>
            </a:r>
            <a:endParaRPr lang="en-US" spc="-10" dirty="0">
              <a:solidFill>
                <a:prstClr val="black"/>
              </a:solidFill>
              <a:cs typeface="Calibri"/>
            </a:endParaRPr>
          </a:p>
          <a:p>
            <a:pPr marL="342900" indent="-342900">
              <a:spcBef>
                <a:spcPts val="25"/>
              </a:spcBef>
              <a:buFont typeface="+mj-lt"/>
              <a:buAutoNum type="arabicPeriod"/>
              <a:tabLst>
                <a:tab pos="241300" algn="l"/>
                <a:tab pos="241935" algn="l"/>
              </a:tabLst>
            </a:pPr>
            <a:r>
              <a:rPr lang="en-US" spc="-10" dirty="0" smtClean="0">
                <a:solidFill>
                  <a:prstClr val="black"/>
                </a:solidFill>
                <a:cs typeface="Calibri"/>
              </a:rPr>
              <a:t> High </a:t>
            </a:r>
            <a:r>
              <a:rPr lang="en-US" spc="-10" dirty="0">
                <a:solidFill>
                  <a:prstClr val="black"/>
                </a:solidFill>
                <a:cs typeface="Calibri"/>
              </a:rPr>
              <a:t>levels of Hb F</a:t>
            </a:r>
          </a:p>
          <a:p>
            <a:pPr marL="342900" indent="-342900">
              <a:spcBef>
                <a:spcPts val="25"/>
              </a:spcBef>
              <a:buFont typeface="+mj-lt"/>
              <a:buAutoNum type="arabicPeriod"/>
              <a:tabLst>
                <a:tab pos="241300" algn="l"/>
                <a:tab pos="241935" algn="l"/>
              </a:tabLst>
            </a:pPr>
            <a:r>
              <a:rPr lang="en-US" spc="-10" dirty="0" smtClean="0">
                <a:solidFill>
                  <a:prstClr val="black"/>
                </a:solidFill>
                <a:cs typeface="Calibri"/>
              </a:rPr>
              <a:t> Multiple </a:t>
            </a:r>
            <a:r>
              <a:rPr lang="en-US" spc="-10" dirty="0">
                <a:solidFill>
                  <a:prstClr val="black"/>
                </a:solidFill>
                <a:cs typeface="Calibri"/>
              </a:rPr>
              <a:t>transfusion of </a:t>
            </a:r>
            <a:endParaRPr lang="en-US" spc="-10" dirty="0" smtClean="0">
              <a:solidFill>
                <a:prstClr val="black"/>
              </a:solidFill>
              <a:cs typeface="Calibri"/>
            </a:endParaRPr>
          </a:p>
          <a:p>
            <a:pPr>
              <a:spcBef>
                <a:spcPts val="25"/>
              </a:spcBef>
              <a:tabLst>
                <a:tab pos="241300" algn="l"/>
                <a:tab pos="241935" algn="l"/>
              </a:tabLst>
            </a:pPr>
            <a:r>
              <a:rPr lang="en-US" spc="-10" dirty="0" smtClean="0">
                <a:solidFill>
                  <a:prstClr val="black"/>
                </a:solidFill>
                <a:cs typeface="Calibri"/>
              </a:rPr>
              <a:t>        2,3 </a:t>
            </a:r>
            <a:r>
              <a:rPr lang="en-US" spc="-10" dirty="0">
                <a:solidFill>
                  <a:prstClr val="black"/>
                </a:solidFill>
                <a:cs typeface="Calibri"/>
              </a:rPr>
              <a:t>DPG-depleted blood</a:t>
            </a:r>
          </a:p>
        </p:txBody>
      </p:sp>
      <p:sp>
        <p:nvSpPr>
          <p:cNvPr id="6" name="TextBox 5"/>
          <p:cNvSpPr txBox="1"/>
          <p:nvPr/>
        </p:nvSpPr>
        <p:spPr>
          <a:xfrm>
            <a:off x="2503828" y="4985542"/>
            <a:ext cx="1928812" cy="646331"/>
          </a:xfrm>
          <a:prstGeom prst="rect">
            <a:avLst/>
          </a:prstGeom>
          <a:noFill/>
        </p:spPr>
        <p:txBody>
          <a:bodyPr wrap="square" rtlCol="0" anchor="ctr">
            <a:spAutoFit/>
          </a:bodyPr>
          <a:lstStyle/>
          <a:p>
            <a:pPr algn="ctr"/>
            <a:r>
              <a:rPr lang="en-US" sz="1200" dirty="0" smtClean="0">
                <a:solidFill>
                  <a:schemeClr val="bg1">
                    <a:lumMod val="65000"/>
                  </a:schemeClr>
                </a:solidFill>
              </a:rPr>
              <a:t>The youtube video in the first slide explains this diagram clearly </a:t>
            </a:r>
            <a:endParaRPr lang="en-US" sz="1200" dirty="0">
              <a:solidFill>
                <a:schemeClr val="bg1">
                  <a:lumMod val="65000"/>
                </a:schemeClr>
              </a:solidFill>
            </a:endParaRPr>
          </a:p>
        </p:txBody>
      </p:sp>
      <p:cxnSp>
        <p:nvCxnSpPr>
          <p:cNvPr id="7" name="Straight Connector 6"/>
          <p:cNvCxnSpPr/>
          <p:nvPr/>
        </p:nvCxnSpPr>
        <p:spPr>
          <a:xfrm>
            <a:off x="4491928" y="1267689"/>
            <a:ext cx="0" cy="4589003"/>
          </a:xfrm>
          <a:prstGeom prst="line">
            <a:avLst/>
          </a:prstGeom>
          <a:ln w="38100">
            <a:solidFill>
              <a:srgbClr val="4B818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90073" y="886440"/>
            <a:ext cx="5627816" cy="1154162"/>
          </a:xfrm>
          <a:prstGeom prst="rect">
            <a:avLst/>
          </a:prstGeom>
        </p:spPr>
        <p:txBody>
          <a:bodyPr wrap="square">
            <a:spAutoFit/>
          </a:bodyPr>
          <a:lstStyle/>
          <a:p>
            <a:r>
              <a:rPr lang="en-US" sz="2400" b="1" u="heavy" spc="-5" dirty="0" smtClean="0">
                <a:solidFill>
                  <a:srgbClr val="365F91"/>
                </a:solidFill>
                <a:uFill>
                  <a:solidFill>
                    <a:srgbClr val="365F91"/>
                  </a:solidFill>
                </a:uFill>
                <a:latin typeface="Cambria"/>
                <a:cs typeface="Cambria"/>
              </a:rPr>
              <a:t>Abnormal hemoglobin :</a:t>
            </a:r>
          </a:p>
          <a:p>
            <a:endParaRPr lang="en-US" sz="900" b="1" u="heavy" spc="-5" dirty="0" smtClean="0">
              <a:solidFill>
                <a:srgbClr val="365F91"/>
              </a:solidFill>
              <a:uFill>
                <a:solidFill>
                  <a:srgbClr val="365F91"/>
                </a:solidFill>
              </a:uFill>
              <a:latin typeface="Cambria"/>
              <a:cs typeface="Cambria"/>
            </a:endParaRPr>
          </a:p>
          <a:p>
            <a:pPr marL="285750" indent="-285750">
              <a:buFont typeface="Arial" panose="020B0604020202020204" pitchFamily="34" charset="0"/>
              <a:buChar char="•"/>
            </a:pPr>
            <a:r>
              <a:rPr lang="en-US" spc="-10" dirty="0">
                <a:solidFill>
                  <a:schemeClr val="bg1">
                    <a:lumMod val="50000"/>
                  </a:schemeClr>
                </a:solidFill>
                <a:cs typeface="Calibri"/>
              </a:rPr>
              <a:t>They are </a:t>
            </a:r>
            <a:r>
              <a:rPr lang="en-US" spc="-10" dirty="0">
                <a:solidFill>
                  <a:prstClr val="black"/>
                </a:solidFill>
                <a:cs typeface="Calibri"/>
              </a:rPr>
              <a:t>unable to transport O₂ due to abnormal structure</a:t>
            </a:r>
          </a:p>
        </p:txBody>
      </p:sp>
      <p:sp>
        <p:nvSpPr>
          <p:cNvPr id="16" name="TextBox 15"/>
          <p:cNvSpPr txBox="1"/>
          <p:nvPr/>
        </p:nvSpPr>
        <p:spPr>
          <a:xfrm>
            <a:off x="7321613" y="2123409"/>
            <a:ext cx="2206857" cy="1089529"/>
          </a:xfrm>
          <a:prstGeom prst="rect">
            <a:avLst/>
          </a:prstGeom>
          <a:noFill/>
          <a:ln w="19050">
            <a:solidFill>
              <a:srgbClr val="00ADA8"/>
            </a:solidFill>
          </a:ln>
        </p:spPr>
        <p:txBody>
          <a:bodyPr wrap="square" rtlCol="0">
            <a:spAutoFit/>
          </a:bodyPr>
          <a:lstStyle/>
          <a:p>
            <a:pPr algn="ctr">
              <a:lnSpc>
                <a:spcPct val="90000"/>
              </a:lnSpc>
              <a:defRPr/>
            </a:pPr>
            <a:r>
              <a:rPr lang="en-US" altLang="en-US" dirty="0">
                <a:solidFill>
                  <a:srgbClr val="FF0000"/>
                </a:solidFill>
                <a:ea typeface="ＭＳ Ｐゴシック" charset="-128"/>
              </a:rPr>
              <a:t>Carboxy-Hb</a:t>
            </a:r>
            <a:r>
              <a:rPr lang="en-US" altLang="en-US" dirty="0">
                <a:ea typeface="ＭＳ Ｐゴシック" charset="-128"/>
              </a:rPr>
              <a:t>: CO₂ replaces O₂ and binds 220X tighter than O₂ (</a:t>
            </a:r>
            <a:r>
              <a:rPr lang="en-US" altLang="en-US" dirty="0">
                <a:solidFill>
                  <a:srgbClr val="FF0000"/>
                </a:solidFill>
                <a:ea typeface="ＭＳ Ｐゴシック" charset="-128"/>
              </a:rPr>
              <a:t>in smokers</a:t>
            </a:r>
            <a:r>
              <a:rPr lang="en-US" altLang="en-US" dirty="0">
                <a:ea typeface="ＭＳ Ｐゴシック" charset="-128"/>
              </a:rPr>
              <a:t>)</a:t>
            </a:r>
          </a:p>
        </p:txBody>
      </p:sp>
      <p:sp>
        <p:nvSpPr>
          <p:cNvPr id="17" name="Rectangle 16"/>
          <p:cNvSpPr/>
          <p:nvPr/>
        </p:nvSpPr>
        <p:spPr>
          <a:xfrm>
            <a:off x="9646201" y="2123409"/>
            <a:ext cx="1875206" cy="1089529"/>
          </a:xfrm>
          <a:prstGeom prst="rect">
            <a:avLst/>
          </a:prstGeom>
          <a:ln w="19050">
            <a:solidFill>
              <a:srgbClr val="233F4D"/>
            </a:solidFill>
          </a:ln>
        </p:spPr>
        <p:txBody>
          <a:bodyPr wrap="square">
            <a:spAutoFit/>
          </a:bodyPr>
          <a:lstStyle/>
          <a:p>
            <a:pPr algn="ctr">
              <a:lnSpc>
                <a:spcPct val="90000"/>
              </a:lnSpc>
              <a:defRPr/>
            </a:pPr>
            <a:r>
              <a:rPr lang="en-US" altLang="en-US" dirty="0">
                <a:solidFill>
                  <a:srgbClr val="FF0000"/>
                </a:solidFill>
                <a:ea typeface="ＭＳ Ｐゴシック" charset="-128"/>
              </a:rPr>
              <a:t>Met-Hb</a:t>
            </a:r>
            <a:r>
              <a:rPr lang="en-US" altLang="en-US" dirty="0">
                <a:ea typeface="ＭＳ Ｐゴシック" charset="-128"/>
              </a:rPr>
              <a:t>: Contains oxidized Fe³⁺ (~2%) that cannot carry O₂ </a:t>
            </a:r>
          </a:p>
        </p:txBody>
      </p:sp>
      <p:sp>
        <p:nvSpPr>
          <p:cNvPr id="18" name="Rectangle 17"/>
          <p:cNvSpPr/>
          <p:nvPr/>
        </p:nvSpPr>
        <p:spPr>
          <a:xfrm>
            <a:off x="4890073" y="2123409"/>
            <a:ext cx="2313809" cy="1089529"/>
          </a:xfrm>
          <a:prstGeom prst="rect">
            <a:avLst/>
          </a:prstGeom>
          <a:ln w="19050">
            <a:solidFill>
              <a:srgbClr val="9BCF99"/>
            </a:solidFill>
          </a:ln>
        </p:spPr>
        <p:txBody>
          <a:bodyPr wrap="square">
            <a:spAutoFit/>
          </a:bodyPr>
          <a:lstStyle/>
          <a:p>
            <a:pPr algn="ctr">
              <a:lnSpc>
                <a:spcPct val="90000"/>
              </a:lnSpc>
              <a:defRPr/>
            </a:pPr>
            <a:r>
              <a:rPr lang="en-US" altLang="en-US" dirty="0">
                <a:solidFill>
                  <a:srgbClr val="FF0000"/>
                </a:solidFill>
                <a:ea typeface="ＭＳ Ｐゴシック" charset="-128"/>
              </a:rPr>
              <a:t>Sulf-HB</a:t>
            </a:r>
            <a:r>
              <a:rPr lang="en-US" altLang="en-US" dirty="0">
                <a:ea typeface="ＭＳ Ｐゴシック" charset="-128"/>
              </a:rPr>
              <a:t>: Forms due to high sulfur levels in </a:t>
            </a:r>
            <a:r>
              <a:rPr lang="en-US" altLang="en-US" dirty="0" smtClean="0">
                <a:ea typeface="ＭＳ Ｐゴシック" charset="-128"/>
              </a:rPr>
              <a:t>blood</a:t>
            </a:r>
          </a:p>
          <a:p>
            <a:pPr algn="ctr">
              <a:lnSpc>
                <a:spcPct val="90000"/>
              </a:lnSpc>
              <a:defRPr/>
            </a:pPr>
            <a:r>
              <a:rPr lang="en-US" altLang="en-US" dirty="0" smtClean="0">
                <a:ea typeface="ＭＳ Ｐゴシック" charset="-128"/>
              </a:rPr>
              <a:t> </a:t>
            </a:r>
            <a:r>
              <a:rPr lang="en-US" altLang="en-US" dirty="0">
                <a:ea typeface="ＭＳ Ｐゴシック" charset="-128"/>
              </a:rPr>
              <a:t>(</a:t>
            </a:r>
            <a:r>
              <a:rPr lang="en-US" altLang="en-US" dirty="0">
                <a:solidFill>
                  <a:srgbClr val="FF0000"/>
                </a:solidFill>
                <a:ea typeface="ＭＳ Ｐゴシック" charset="-128"/>
              </a:rPr>
              <a:t>irreversible reaction</a:t>
            </a:r>
            <a:r>
              <a:rPr lang="en-US" altLang="en-US" dirty="0">
                <a:ea typeface="ＭＳ Ｐゴシック" charset="-128"/>
              </a:rPr>
              <a:t>)</a:t>
            </a:r>
          </a:p>
        </p:txBody>
      </p:sp>
      <p:sp>
        <p:nvSpPr>
          <p:cNvPr id="19" name="Rectangle 18"/>
          <p:cNvSpPr/>
          <p:nvPr/>
        </p:nvSpPr>
        <p:spPr>
          <a:xfrm>
            <a:off x="168548" y="6550223"/>
            <a:ext cx="6599372" cy="307777"/>
          </a:xfrm>
          <a:prstGeom prst="rect">
            <a:avLst/>
          </a:prstGeom>
        </p:spPr>
        <p:txBody>
          <a:bodyPr wrap="square">
            <a:spAutoFit/>
          </a:bodyPr>
          <a:lstStyle/>
          <a:p>
            <a:pPr marL="12700" lvl="0">
              <a:spcBef>
                <a:spcPts val="25"/>
              </a:spcBef>
              <a:tabLst>
                <a:tab pos="241300" algn="l"/>
                <a:tab pos="241935" algn="l"/>
              </a:tabLst>
            </a:pPr>
            <a:r>
              <a:rPr lang="en-US" sz="1400" spc="-10" dirty="0" smtClean="0">
                <a:solidFill>
                  <a:prstClr val="white">
                    <a:lumMod val="65000"/>
                  </a:prstClr>
                </a:solidFill>
                <a:cs typeface="Calibri"/>
              </a:rPr>
              <a:t>Recall : </a:t>
            </a:r>
            <a:r>
              <a:rPr lang="en-US" sz="1400" spc="-10" dirty="0" smtClean="0">
                <a:solidFill>
                  <a:srgbClr val="0070C0"/>
                </a:solidFill>
                <a:cs typeface="Calibri"/>
              </a:rPr>
              <a:t>Fe²⁺ called Ferrous while Fe³⁺ called Ferric</a:t>
            </a:r>
            <a:endParaRPr lang="en-US" sz="1400" spc="-10" dirty="0">
              <a:solidFill>
                <a:srgbClr val="0070C0"/>
              </a:solidFill>
              <a:cs typeface="Calibri"/>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6763" b="17092"/>
          <a:stretch/>
        </p:blipFill>
        <p:spPr>
          <a:xfrm>
            <a:off x="6003001" y="3595254"/>
            <a:ext cx="4981382" cy="3368253"/>
          </a:xfrm>
          <a:prstGeom prst="rect">
            <a:avLst/>
          </a:prstGeom>
        </p:spPr>
      </p:pic>
    </p:spTree>
    <p:extLst>
      <p:ext uri="{BB962C8B-B14F-4D97-AF65-F5344CB8AC3E}">
        <p14:creationId xmlns:p14="http://schemas.microsoft.com/office/powerpoint/2010/main" val="720801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5022529"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Other hemoglobin forms</a:t>
            </a:r>
            <a:endParaRPr lang="en-US" sz="3200" dirty="0">
              <a:solidFill>
                <a:srgbClr val="4C8180"/>
              </a:solidFill>
              <a:latin typeface="Century Gothic" charset="0"/>
              <a:ea typeface="Century Gothic" charset="0"/>
              <a:cs typeface="Century 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57119256"/>
              </p:ext>
            </p:extLst>
          </p:nvPr>
        </p:nvGraphicFramePr>
        <p:xfrm>
          <a:off x="246660" y="774686"/>
          <a:ext cx="11391159" cy="5840374"/>
        </p:xfrm>
        <a:graphic>
          <a:graphicData uri="http://schemas.openxmlformats.org/drawingml/2006/table">
            <a:tbl>
              <a:tblPr firstRow="1" bandRow="1">
                <a:tableStyleId>{5C22544A-7EE6-4342-B048-85BDC9FD1C3A}</a:tableStyleId>
              </a:tblPr>
              <a:tblGrid>
                <a:gridCol w="3797053">
                  <a:extLst>
                    <a:ext uri="{9D8B030D-6E8A-4147-A177-3AD203B41FA5}">
                      <a16:colId xmlns="" xmlns:a16="http://schemas.microsoft.com/office/drawing/2014/main" val="20000"/>
                    </a:ext>
                  </a:extLst>
                </a:gridCol>
                <a:gridCol w="3797053">
                  <a:extLst>
                    <a:ext uri="{9D8B030D-6E8A-4147-A177-3AD203B41FA5}">
                      <a16:colId xmlns="" xmlns:a16="http://schemas.microsoft.com/office/drawing/2014/main" val="20001"/>
                    </a:ext>
                  </a:extLst>
                </a:gridCol>
                <a:gridCol w="3797053">
                  <a:extLst>
                    <a:ext uri="{9D8B030D-6E8A-4147-A177-3AD203B41FA5}">
                      <a16:colId xmlns="" xmlns:a16="http://schemas.microsoft.com/office/drawing/2014/main" val="20002"/>
                    </a:ext>
                  </a:extLst>
                </a:gridCol>
              </a:tblGrid>
              <a:tr h="452618">
                <a:tc>
                  <a:txBody>
                    <a:bodyPr/>
                    <a:lstStyle/>
                    <a:p>
                      <a:pPr algn="ctr"/>
                      <a:r>
                        <a:rPr lang="en-US" altLang="en-US" sz="1800" b="1" dirty="0" smtClean="0"/>
                        <a:t>Fetal Hemoglobin (HbF)</a:t>
                      </a:r>
                      <a:endParaRPr lang="en-US" sz="1800" b="1" dirty="0"/>
                    </a:p>
                  </a:txBody>
                  <a:tcPr anchor="ctr">
                    <a:solidFill>
                      <a:srgbClr val="9BCF99"/>
                    </a:solidFill>
                  </a:tcPr>
                </a:tc>
                <a:tc>
                  <a:txBody>
                    <a:bodyPr/>
                    <a:lstStyle/>
                    <a:p>
                      <a:pPr algn="ctr"/>
                      <a:r>
                        <a:rPr lang="en-US" altLang="en-US" sz="1800" dirty="0" smtClean="0"/>
                        <a:t>HbA</a:t>
                      </a:r>
                      <a:r>
                        <a:rPr lang="en-US" altLang="en-US" sz="1800" baseline="-25000" dirty="0" smtClean="0"/>
                        <a:t>2</a:t>
                      </a:r>
                      <a:endParaRPr lang="en-US" sz="1800" dirty="0"/>
                    </a:p>
                  </a:txBody>
                  <a:tcPr anchor="ctr">
                    <a:solidFill>
                      <a:srgbClr val="233F4D"/>
                    </a:solidFill>
                  </a:tcPr>
                </a:tc>
                <a:tc>
                  <a:txBody>
                    <a:bodyPr/>
                    <a:lstStyle/>
                    <a:p>
                      <a:pPr algn="ctr"/>
                      <a:r>
                        <a:rPr lang="en-US" altLang="en-US" sz="1800" dirty="0" smtClean="0"/>
                        <a:t>HbA</a:t>
                      </a:r>
                      <a:r>
                        <a:rPr lang="en-US" altLang="en-US" sz="1800" baseline="-25000" dirty="0" smtClean="0"/>
                        <a:t>1c</a:t>
                      </a:r>
                      <a:endParaRPr lang="en-US" sz="1800" dirty="0"/>
                    </a:p>
                  </a:txBody>
                  <a:tcPr anchor="ctr">
                    <a:solidFill>
                      <a:srgbClr val="00ADA8"/>
                    </a:solidFill>
                  </a:tcPr>
                </a:tc>
                <a:extLst>
                  <a:ext uri="{0D108BD9-81ED-4DB2-BD59-A6C34878D82A}">
                    <a16:rowId xmlns="" xmlns:a16="http://schemas.microsoft.com/office/drawing/2014/main" val="10000"/>
                  </a:ext>
                </a:extLst>
              </a:tr>
              <a:tr h="756964">
                <a:tc>
                  <a:txBody>
                    <a:bodyPr/>
                    <a:lstStyle/>
                    <a:p>
                      <a:pPr algn="ctr" eaLnBrk="1" hangingPunct="1">
                        <a:defRPr/>
                      </a:pPr>
                      <a:r>
                        <a:rPr lang="en-US" altLang="en-US" sz="1800" dirty="0" smtClean="0">
                          <a:solidFill>
                            <a:schemeClr val="tx1"/>
                          </a:solidFill>
                        </a:rPr>
                        <a:t>Tetramer with two </a:t>
                      </a:r>
                      <a:r>
                        <a:rPr lang="en-US" altLang="en-US" sz="1800" dirty="0" smtClean="0">
                          <a:solidFill>
                            <a:srgbClr val="FF0000"/>
                          </a:solidFill>
                          <a:latin typeface="Symbol" charset="2"/>
                        </a:rPr>
                        <a:t>a</a:t>
                      </a:r>
                      <a:r>
                        <a:rPr lang="en-US" altLang="en-US" sz="1800" dirty="0" smtClean="0">
                          <a:solidFill>
                            <a:schemeClr val="tx1"/>
                          </a:solidFill>
                        </a:rPr>
                        <a:t> and two </a:t>
                      </a:r>
                      <a:r>
                        <a:rPr lang="en-US" altLang="en-US" sz="1800" dirty="0" smtClean="0">
                          <a:solidFill>
                            <a:srgbClr val="FF0000"/>
                          </a:solidFill>
                          <a:latin typeface="Symbol" charset="2"/>
                        </a:rPr>
                        <a:t>g</a:t>
                      </a:r>
                      <a:r>
                        <a:rPr lang="en-US" altLang="en-US" sz="1800" dirty="0" smtClean="0">
                          <a:solidFill>
                            <a:schemeClr val="tx1"/>
                          </a:solidFill>
                        </a:rPr>
                        <a:t> chains</a:t>
                      </a:r>
                    </a:p>
                  </a:txBody>
                  <a:tcPr anchor="ctr">
                    <a:solidFill>
                      <a:srgbClr val="E7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Composed of two </a:t>
                      </a:r>
                      <a:r>
                        <a:rPr lang="en-US" altLang="en-US" sz="1800" dirty="0" smtClean="0">
                          <a:solidFill>
                            <a:srgbClr val="FF0000"/>
                          </a:solidFill>
                          <a:latin typeface="Symbol" charset="2"/>
                        </a:rPr>
                        <a:t>a</a:t>
                      </a:r>
                      <a:r>
                        <a:rPr lang="en-US" altLang="en-US" sz="1800" dirty="0" smtClean="0"/>
                        <a:t> and two </a:t>
                      </a:r>
                      <a:r>
                        <a:rPr lang="en-US" altLang="en-US" sz="1800" dirty="0" smtClean="0">
                          <a:solidFill>
                            <a:srgbClr val="FF0000"/>
                          </a:solidFill>
                          <a:latin typeface="Symbol" charset="2"/>
                        </a:rPr>
                        <a:t>d</a:t>
                      </a:r>
                      <a:r>
                        <a:rPr lang="en-US" altLang="en-US" sz="1800" dirty="0" smtClean="0"/>
                        <a:t> globin chains</a:t>
                      </a:r>
                    </a:p>
                  </a:txBody>
                  <a:tcPr anchor="ctr">
                    <a:solidFill>
                      <a:srgbClr val="E7E6E6"/>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800" kern="1200" spc="-10" dirty="0" smtClean="0">
                          <a:solidFill>
                            <a:schemeClr val="bg1">
                              <a:lumMod val="50000"/>
                            </a:schemeClr>
                          </a:solidFill>
                          <a:latin typeface="+mn-lt"/>
                          <a:ea typeface="+mn-ea"/>
                          <a:cs typeface="Calibri"/>
                        </a:rPr>
                        <a:t>Two α and two β -Glucose </a:t>
                      </a:r>
                    </a:p>
                  </a:txBody>
                  <a:tcPr anchor="ctr">
                    <a:solidFill>
                      <a:srgbClr val="E7E6E6"/>
                    </a:solidFill>
                  </a:tcPr>
                </a:tc>
                <a:extLst>
                  <a:ext uri="{0D108BD9-81ED-4DB2-BD59-A6C34878D82A}">
                    <a16:rowId xmlns="" xmlns:a16="http://schemas.microsoft.com/office/drawing/2014/main" val="10001"/>
                  </a:ext>
                </a:extLst>
              </a:tr>
              <a:tr h="698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kern="1200" spc="-10" dirty="0" smtClean="0">
                          <a:solidFill>
                            <a:prstClr val="black"/>
                          </a:solidFill>
                          <a:latin typeface="+mn-lt"/>
                          <a:ea typeface="+mn-ea"/>
                          <a:cs typeface="Calibri"/>
                        </a:rPr>
                        <a:t>Major hemoglobin found in the fetus and newborn</a:t>
                      </a:r>
                    </a:p>
                  </a:txBody>
                  <a:tcPr anchor="ctr">
                    <a:solidFill>
                      <a:schemeClr val="bg1">
                        <a:lumMod val="95000"/>
                      </a:schemeClr>
                    </a:solidFill>
                  </a:tcPr>
                </a:tc>
                <a:tc>
                  <a:txBody>
                    <a:bodyPr/>
                    <a:lstStyle/>
                    <a:p>
                      <a:pPr algn="ctr" eaLnBrk="1" hangingPunct="1">
                        <a:defRPr/>
                      </a:pPr>
                      <a:r>
                        <a:rPr lang="en-US" altLang="en-US" sz="1800" kern="1200" spc="-10" dirty="0" smtClean="0">
                          <a:solidFill>
                            <a:prstClr val="black"/>
                          </a:solidFill>
                          <a:latin typeface="+mn-lt"/>
                          <a:ea typeface="+mn-ea"/>
                          <a:cs typeface="Calibri"/>
                        </a:rPr>
                        <a:t>Appears shortly before birth.</a:t>
                      </a:r>
                    </a:p>
                  </a:txBody>
                  <a:tcPr anchor="ctr">
                    <a:solidFill>
                      <a:schemeClr val="bg1">
                        <a:lumMod val="95000"/>
                      </a:schemeClr>
                    </a:solidFill>
                  </a:tcPr>
                </a:tc>
                <a:tc>
                  <a:txBody>
                    <a:bodyPr/>
                    <a:lstStyle/>
                    <a:p>
                      <a:pPr algn="ctr" eaLnBrk="1" hangingPunct="1">
                        <a:defRPr/>
                      </a:pPr>
                      <a:r>
                        <a:rPr lang="en-US" altLang="en-US" sz="1800" kern="1200" spc="-10" dirty="0" smtClean="0">
                          <a:solidFill>
                            <a:prstClr val="black"/>
                          </a:solidFill>
                          <a:latin typeface="+mn-lt"/>
                          <a:ea typeface="+mn-ea"/>
                          <a:cs typeface="Calibri"/>
                        </a:rPr>
                        <a:t>HbA1c levels are high in patients with diabetes mellitus</a:t>
                      </a:r>
                    </a:p>
                  </a:txBody>
                  <a:tcPr anchor="ctr">
                    <a:solidFill>
                      <a:schemeClr val="bg1">
                        <a:lumMod val="95000"/>
                      </a:schemeClr>
                    </a:solidFill>
                  </a:tcPr>
                </a:tc>
                <a:extLst>
                  <a:ext uri="{0D108BD9-81ED-4DB2-BD59-A6C34878D82A}">
                    <a16:rowId xmlns="" xmlns:a16="http://schemas.microsoft.com/office/drawing/2014/main" val="10002"/>
                  </a:ext>
                </a:extLst>
              </a:tr>
              <a:tr h="1660260">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800" kern="1200" spc="-10" dirty="0" smtClean="0">
                          <a:solidFill>
                            <a:prstClr val="black"/>
                          </a:solidFill>
                          <a:latin typeface="+mn-lt"/>
                          <a:ea typeface="+mn-ea"/>
                          <a:cs typeface="Calibri"/>
                        </a:rPr>
                        <a:t>Higher affinity for O2 than HBA</a:t>
                      </a: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800" kern="1200" spc="-10" dirty="0" smtClean="0">
                          <a:solidFill>
                            <a:prstClr val="black"/>
                          </a:solidFill>
                          <a:latin typeface="+mn-lt"/>
                          <a:ea typeface="+mn-ea"/>
                          <a:cs typeface="Calibri"/>
                        </a:rPr>
                        <a:t>Transfers O2 from maternal to fetal circulation across placenta</a:t>
                      </a: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txBody>
                  <a:tcPr>
                    <a:solidFill>
                      <a:srgbClr val="E7E6E6"/>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800" dirty="0" smtClean="0">
                          <a:solidFill>
                            <a:schemeClr val="accent4">
                              <a:lumMod val="10000"/>
                            </a:schemeClr>
                          </a:solidFill>
                          <a:ea typeface="+mn-ea"/>
                        </a:rPr>
                        <a:t>Constitutes ~2% of total Hb</a:t>
                      </a: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dirty="0" smtClean="0">
                        <a:solidFill>
                          <a:schemeClr val="accent4">
                            <a:lumMod val="10000"/>
                          </a:schemeClr>
                        </a:solidFill>
                        <a:ea typeface="+mn-ea"/>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sz="1800" kern="1200" spc="-10" dirty="0" smtClean="0">
                        <a:solidFill>
                          <a:prstClr val="black"/>
                        </a:solidFill>
                        <a:latin typeface="+mn-lt"/>
                        <a:ea typeface="+mn-ea"/>
                        <a:cs typeface="Calibri"/>
                      </a:endParaRPr>
                    </a:p>
                  </a:txBody>
                  <a:tcPr>
                    <a:solidFill>
                      <a:srgbClr val="E7E6E6"/>
                    </a:solidFill>
                  </a:tcPr>
                </a:tc>
                <a:tc>
                  <a:txBody>
                    <a:bodyPr/>
                    <a:lstStyle/>
                    <a:p>
                      <a:pPr marL="342900" marR="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800" kern="1200" spc="-10" dirty="0" smtClean="0">
                          <a:solidFill>
                            <a:prstClr val="black"/>
                          </a:solidFill>
                          <a:latin typeface="+mn-lt"/>
                          <a:ea typeface="+mn-ea"/>
                          <a:cs typeface="Calibri"/>
                        </a:rPr>
                        <a:t>HbA undergoes non-enzymatic glycosylation</a:t>
                      </a: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800" kern="1200" spc="-10" dirty="0" smtClean="0">
                          <a:solidFill>
                            <a:prstClr val="black"/>
                          </a:solidFill>
                          <a:latin typeface="+mn-lt"/>
                          <a:ea typeface="+mn-ea"/>
                          <a:cs typeface="Calibri"/>
                        </a:rPr>
                        <a:t>Glycosylation depends on plasma glucose levels</a:t>
                      </a:r>
                    </a:p>
                  </a:txBody>
                  <a:tcPr>
                    <a:solidFill>
                      <a:srgbClr val="E7E6E6"/>
                    </a:solidFill>
                  </a:tcPr>
                </a:tc>
                <a:extLst>
                  <a:ext uri="{0D108BD9-81ED-4DB2-BD59-A6C34878D82A}">
                    <a16:rowId xmlns="" xmlns:a16="http://schemas.microsoft.com/office/drawing/2014/main" val="10003"/>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2001" y="3958150"/>
            <a:ext cx="1453096" cy="241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Fatma\Desktop\chapter03\jpg\0315_Formation_HbA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600" y="3958150"/>
            <a:ext cx="2153716" cy="241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
        <p:nvSpPr>
          <p:cNvPr id="8" name="TextBox 7"/>
          <p:cNvSpPr txBox="1"/>
          <p:nvPr/>
        </p:nvSpPr>
        <p:spPr>
          <a:xfrm>
            <a:off x="4119920" y="3093873"/>
            <a:ext cx="3590135" cy="3139321"/>
          </a:xfrm>
          <a:prstGeom prst="rect">
            <a:avLst/>
          </a:prstGeom>
          <a:noFill/>
        </p:spPr>
        <p:txBody>
          <a:bodyPr wrap="square" rtlCol="0">
            <a:spAutoFit/>
          </a:bodyPr>
          <a:lstStyle/>
          <a:p>
            <a:pPr algn="ctr"/>
            <a:r>
              <a:rPr lang="en-US" dirty="0" smtClean="0">
                <a:solidFill>
                  <a:srgbClr val="00B050"/>
                </a:solidFill>
              </a:rPr>
              <a:t>Because they have higher amount of glucose </a:t>
            </a:r>
          </a:p>
          <a:p>
            <a:pPr algn="ctr"/>
            <a:r>
              <a:rPr lang="en-US" dirty="0" smtClean="0">
                <a:solidFill>
                  <a:srgbClr val="00B050"/>
                </a:solidFill>
              </a:rPr>
              <a:t>*life span of RBCs =120 day so if the glucose bound to HbA1c level because it stays for 120 days so until the patient maintain his blood glucose level over a period of 3 months </a:t>
            </a:r>
          </a:p>
          <a:p>
            <a:pPr algn="ctr"/>
            <a:r>
              <a:rPr lang="en-US" dirty="0" smtClean="0">
                <a:solidFill>
                  <a:srgbClr val="00B050"/>
                </a:solidFill>
              </a:rPr>
              <a:t>*fasten glucose test will show drop in glucose because the patient didn’t eat sugar </a:t>
            </a:r>
            <a:endParaRPr lang="en-US" dirty="0">
              <a:solidFill>
                <a:srgbClr val="00B050"/>
              </a:solidFill>
            </a:endParaRPr>
          </a:p>
        </p:txBody>
      </p:sp>
      <p:sp>
        <p:nvSpPr>
          <p:cNvPr id="9" name="TextBox 8"/>
          <p:cNvSpPr txBox="1"/>
          <p:nvPr/>
        </p:nvSpPr>
        <p:spPr>
          <a:xfrm>
            <a:off x="370335" y="3045747"/>
            <a:ext cx="3592065" cy="1477328"/>
          </a:xfrm>
          <a:prstGeom prst="rect">
            <a:avLst/>
          </a:prstGeom>
          <a:noFill/>
        </p:spPr>
        <p:txBody>
          <a:bodyPr wrap="square" rtlCol="0">
            <a:spAutoFit/>
          </a:bodyPr>
          <a:lstStyle/>
          <a:p>
            <a:pPr algn="ctr"/>
            <a:r>
              <a:rPr lang="en-US" dirty="0">
                <a:solidFill>
                  <a:srgbClr val="00B050"/>
                </a:solidFill>
              </a:rPr>
              <a:t>I</a:t>
            </a:r>
            <a:r>
              <a:rPr lang="en-US" dirty="0" smtClean="0">
                <a:solidFill>
                  <a:srgbClr val="00B050"/>
                </a:solidFill>
              </a:rPr>
              <a:t>mportant </a:t>
            </a:r>
            <a:r>
              <a:rPr lang="en-US" dirty="0">
                <a:solidFill>
                  <a:srgbClr val="00B050"/>
                </a:solidFill>
              </a:rPr>
              <a:t>because the </a:t>
            </a:r>
            <a:r>
              <a:rPr lang="en-US" dirty="0" smtClean="0">
                <a:solidFill>
                  <a:srgbClr val="00B050"/>
                </a:solidFill>
              </a:rPr>
              <a:t>maternal O2 which </a:t>
            </a:r>
            <a:r>
              <a:rPr lang="en-US" dirty="0">
                <a:solidFill>
                  <a:srgbClr val="00B050"/>
                </a:solidFill>
              </a:rPr>
              <a:t>is mainly HbA has to be delivered to the fetal hemoglobin across the placenta which is HbF so it has to have higher affinity to O2 </a:t>
            </a:r>
          </a:p>
        </p:txBody>
      </p:sp>
    </p:spTree>
    <p:extLst>
      <p:ext uri="{BB962C8B-B14F-4D97-AF65-F5344CB8AC3E}">
        <p14:creationId xmlns:p14="http://schemas.microsoft.com/office/powerpoint/2010/main" val="128322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3650" y="501019"/>
            <a:ext cx="6103114" cy="3046988"/>
          </a:xfrm>
          <a:prstGeom prst="rect">
            <a:avLst/>
          </a:prstGeom>
        </p:spPr>
        <p:txBody>
          <a:bodyPr wrap="square">
            <a:spAutoFit/>
          </a:bodyPr>
          <a:lstStyle/>
          <a:p>
            <a:pPr>
              <a:defRPr/>
            </a:pPr>
            <a:r>
              <a:rPr lang="en-US" altLang="en-US" sz="2400" dirty="0">
                <a:solidFill>
                  <a:schemeClr val="accent5">
                    <a:lumMod val="50000"/>
                  </a:schemeClr>
                </a:solidFill>
                <a:latin typeface="Adobe Devanagari" pitchFamily="18" charset="0"/>
                <a:cs typeface="Adobe Devanagari" pitchFamily="18" charset="0"/>
              </a:rPr>
              <a:t>By the end of this lecture, the students should be able to know</a:t>
            </a:r>
            <a:r>
              <a:rPr lang="en-US" altLang="en-US" sz="2400" dirty="0" smtClean="0">
                <a:solidFill>
                  <a:schemeClr val="accent5">
                    <a:lumMod val="50000"/>
                  </a:schemeClr>
                </a:solidFill>
                <a:latin typeface="Adobe Devanagari" pitchFamily="18" charset="0"/>
                <a:cs typeface="Adobe Devanagari" pitchFamily="18" charset="0"/>
              </a:rPr>
              <a:t>:</a:t>
            </a:r>
          </a:p>
          <a:p>
            <a:pPr>
              <a:defRPr/>
            </a:pPr>
            <a:endParaRPr lang="en-US" altLang="en-US" sz="2400" dirty="0">
              <a:solidFill>
                <a:schemeClr val="accent5">
                  <a:lumMod val="50000"/>
                </a:schemeClr>
              </a:solidFill>
              <a:latin typeface="Adobe Devanagari" pitchFamily="18" charset="0"/>
              <a:cs typeface="Adobe Devanagari" pitchFamily="18" charset="0"/>
            </a:endParaRPr>
          </a:p>
          <a:p>
            <a:pPr marL="457200" indent="-457200">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T</a:t>
            </a:r>
            <a:r>
              <a:rPr lang="en-US" altLang="en-US" sz="2000" dirty="0" smtClean="0">
                <a:solidFill>
                  <a:schemeClr val="accent5">
                    <a:lumMod val="50000"/>
                  </a:schemeClr>
                </a:solidFill>
                <a:latin typeface="Adobe Devanagari" pitchFamily="18" charset="0"/>
                <a:cs typeface="Adobe Devanagari" pitchFamily="18" charset="0"/>
              </a:rPr>
              <a:t>he </a:t>
            </a:r>
            <a:r>
              <a:rPr lang="en-US" altLang="en-US" sz="2000" dirty="0">
                <a:solidFill>
                  <a:schemeClr val="accent5">
                    <a:lumMod val="50000"/>
                  </a:schemeClr>
                </a:solidFill>
                <a:latin typeface="Adobe Devanagari" pitchFamily="18" charset="0"/>
                <a:cs typeface="Adobe Devanagari" pitchFamily="18" charset="0"/>
              </a:rPr>
              <a:t>structure and function of hemoglobin</a:t>
            </a:r>
            <a:r>
              <a:rPr lang="en-US" altLang="en-US" sz="2000" dirty="0" smtClean="0">
                <a:solidFill>
                  <a:schemeClr val="accent5">
                    <a:lumMod val="50000"/>
                  </a:schemeClr>
                </a:solidFill>
                <a:latin typeface="Adobe Devanagari" pitchFamily="18" charset="0"/>
                <a:cs typeface="Adobe Devanagari" pitchFamily="18" charset="0"/>
              </a:rPr>
              <a:t>.</a:t>
            </a:r>
          </a:p>
          <a:p>
            <a:pPr marL="457200" indent="-457200">
              <a:buFont typeface="Arial" charset="0"/>
              <a:buChar char="•"/>
              <a:defRPr/>
            </a:pPr>
            <a:endParaRPr lang="en-US" altLang="en-US" sz="2000" dirty="0">
              <a:solidFill>
                <a:schemeClr val="accent5">
                  <a:lumMod val="50000"/>
                </a:schemeClr>
              </a:solidFill>
              <a:latin typeface="Adobe Devanagari" pitchFamily="18" charset="0"/>
              <a:cs typeface="Adobe Devanagari" pitchFamily="18" charset="0"/>
            </a:endParaRPr>
          </a:p>
          <a:p>
            <a:pPr marL="457200" indent="-457200">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T</a:t>
            </a:r>
            <a:r>
              <a:rPr lang="en-US" altLang="en-US" sz="2000" dirty="0" smtClean="0">
                <a:solidFill>
                  <a:schemeClr val="accent5">
                    <a:lumMod val="50000"/>
                  </a:schemeClr>
                </a:solidFill>
                <a:latin typeface="Adobe Devanagari" pitchFamily="18" charset="0"/>
                <a:cs typeface="Adobe Devanagari" pitchFamily="18" charset="0"/>
              </a:rPr>
              <a:t>he </a:t>
            </a:r>
            <a:r>
              <a:rPr lang="en-US" altLang="en-US" sz="2000" dirty="0">
                <a:solidFill>
                  <a:schemeClr val="accent5">
                    <a:lumMod val="50000"/>
                  </a:schemeClr>
                </a:solidFill>
                <a:latin typeface="Adobe Devanagari" pitchFamily="18" charset="0"/>
                <a:cs typeface="Adobe Devanagari" pitchFamily="18" charset="0"/>
              </a:rPr>
              <a:t>factors affecting oxygen binding to hemoglobin</a:t>
            </a:r>
            <a:r>
              <a:rPr lang="en-US" altLang="en-US" sz="2000" dirty="0" smtClean="0">
                <a:solidFill>
                  <a:schemeClr val="accent5">
                    <a:lumMod val="50000"/>
                  </a:schemeClr>
                </a:solidFill>
                <a:latin typeface="Adobe Devanagari" pitchFamily="18" charset="0"/>
                <a:cs typeface="Adobe Devanagari" pitchFamily="18" charset="0"/>
              </a:rPr>
              <a:t>.</a:t>
            </a:r>
          </a:p>
          <a:p>
            <a:pPr marL="457200" indent="-457200">
              <a:buFont typeface="Arial" charset="0"/>
              <a:buChar char="•"/>
              <a:defRPr/>
            </a:pPr>
            <a:endParaRPr lang="en-US" altLang="en-US" sz="2000" dirty="0">
              <a:solidFill>
                <a:schemeClr val="accent5">
                  <a:lumMod val="50000"/>
                </a:schemeClr>
              </a:solidFill>
              <a:latin typeface="Adobe Devanagari" pitchFamily="18" charset="0"/>
              <a:cs typeface="Adobe Devanagari" pitchFamily="18" charset="0"/>
            </a:endParaRPr>
          </a:p>
          <a:p>
            <a:pPr marL="457200" indent="-457200">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E</a:t>
            </a:r>
            <a:r>
              <a:rPr lang="en-US" altLang="en-US" sz="2000" dirty="0" smtClean="0">
                <a:solidFill>
                  <a:schemeClr val="accent5">
                    <a:lumMod val="50000"/>
                  </a:schemeClr>
                </a:solidFill>
                <a:latin typeface="Adobe Devanagari" pitchFamily="18" charset="0"/>
                <a:cs typeface="Adobe Devanagari" pitchFamily="18" charset="0"/>
              </a:rPr>
              <a:t>xamples </a:t>
            </a:r>
            <a:r>
              <a:rPr lang="en-US" altLang="en-US" sz="2000" dirty="0">
                <a:solidFill>
                  <a:schemeClr val="accent5">
                    <a:lumMod val="50000"/>
                  </a:schemeClr>
                </a:solidFill>
                <a:latin typeface="Adobe Devanagari" pitchFamily="18" charset="0"/>
                <a:cs typeface="Adobe Devanagari" pitchFamily="18" charset="0"/>
              </a:rPr>
              <a:t>of normal and abnormal hemoglobin structures</a:t>
            </a:r>
            <a:r>
              <a:rPr lang="en-US" altLang="en-US" dirty="0"/>
              <a:t>.</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7888799"/>
              </p:ext>
            </p:extLst>
          </p:nvPr>
        </p:nvGraphicFramePr>
        <p:xfrm>
          <a:off x="338251" y="2010822"/>
          <a:ext cx="10811012" cy="4663440"/>
        </p:xfrm>
        <a:graphic>
          <a:graphicData uri="http://schemas.openxmlformats.org/drawingml/2006/table">
            <a:tbl>
              <a:tblPr firstRow="1" bandRow="1">
                <a:tableStyleId>{8799B23B-EC83-4686-B30A-512413B5E67A}</a:tableStyleId>
              </a:tblPr>
              <a:tblGrid>
                <a:gridCol w="1591468"/>
                <a:gridCol w="1536591"/>
                <a:gridCol w="7682953"/>
              </a:tblGrid>
              <a:tr h="719912">
                <a:tc rowSpan="4">
                  <a:txBody>
                    <a:bodyPr/>
                    <a:lstStyle/>
                    <a:p>
                      <a:pPr algn="ctr"/>
                      <a:r>
                        <a:rPr lang="en-US" sz="1600" b="1" dirty="0" smtClean="0">
                          <a:solidFill>
                            <a:schemeClr val="tx2"/>
                          </a:solidFill>
                        </a:rPr>
                        <a:t>Factors affecting oxygen binding </a:t>
                      </a:r>
                      <a:endParaRPr lang="en-US" sz="1600" b="1" dirty="0">
                        <a:solidFill>
                          <a:schemeClr val="tx2"/>
                        </a:solidFill>
                      </a:endParaRPr>
                    </a:p>
                  </a:txBody>
                  <a:tcPr vert="vert270" anchor="ctr"/>
                </a:tc>
                <a:tc>
                  <a:txBody>
                    <a:bodyPr/>
                    <a:lstStyle/>
                    <a:p>
                      <a:pPr algn="ctr"/>
                      <a:r>
                        <a:rPr lang="en-US" sz="1400" b="1" dirty="0" smtClean="0">
                          <a:solidFill>
                            <a:schemeClr val="tx2"/>
                          </a:solidFill>
                        </a:rPr>
                        <a:t>pO₂</a:t>
                      </a:r>
                      <a:endParaRPr lang="en-US" sz="1400" b="1" dirty="0">
                        <a:solidFill>
                          <a:schemeClr val="tx2"/>
                        </a:solidFill>
                      </a:endParaRPr>
                    </a:p>
                  </a:txBody>
                  <a:tcPr anchor="ctr">
                    <a:solidFill>
                      <a:schemeClr val="bg1">
                        <a:lumMod val="95000"/>
                      </a:schemeClr>
                    </a:solidFill>
                  </a:tcPr>
                </a:tc>
                <a:tc>
                  <a:txBody>
                    <a:bodyPr/>
                    <a:lstStyle/>
                    <a:p>
                      <a:pPr algn="ctr"/>
                      <a:r>
                        <a:rPr lang="en-US" sz="1200" b="0" dirty="0" err="1" smtClean="0"/>
                        <a:t>A.</a:t>
                      </a:r>
                      <a:r>
                        <a:rPr lang="en-US" sz="1200" b="0" dirty="0" err="1" smtClean="0">
                          <a:solidFill>
                            <a:srgbClr val="FF0000"/>
                          </a:solidFill>
                        </a:rPr>
                        <a:t>High</a:t>
                      </a:r>
                      <a:r>
                        <a:rPr lang="en-US" sz="1200" b="0" dirty="0" smtClean="0"/>
                        <a:t> affinity → </a:t>
                      </a:r>
                      <a:r>
                        <a:rPr lang="en-US" sz="1200" b="0" dirty="0" smtClean="0">
                          <a:solidFill>
                            <a:srgbClr val="FF0000"/>
                          </a:solidFill>
                        </a:rPr>
                        <a:t>slow</a:t>
                      </a:r>
                      <a:r>
                        <a:rPr lang="en-US" sz="1200" b="0" dirty="0" smtClean="0"/>
                        <a:t> unloading of O₂ (low P50 value)</a:t>
                      </a:r>
                    </a:p>
                    <a:p>
                      <a:pPr algn="ctr"/>
                      <a:r>
                        <a:rPr lang="en-US" sz="1200" b="0" dirty="0" smtClean="0"/>
                        <a:t> B. </a:t>
                      </a:r>
                      <a:r>
                        <a:rPr lang="en-US" sz="1200" b="0" dirty="0" smtClean="0">
                          <a:solidFill>
                            <a:srgbClr val="FF0000"/>
                          </a:solidFill>
                        </a:rPr>
                        <a:t>Low</a:t>
                      </a:r>
                      <a:r>
                        <a:rPr lang="en-US" sz="1200" b="0" dirty="0" smtClean="0"/>
                        <a:t> affinity → </a:t>
                      </a:r>
                      <a:r>
                        <a:rPr lang="en-US" sz="1200" b="0" dirty="0" smtClean="0">
                          <a:solidFill>
                            <a:srgbClr val="FF0000"/>
                          </a:solidFill>
                        </a:rPr>
                        <a:t>fast </a:t>
                      </a:r>
                      <a:r>
                        <a:rPr lang="en-US" sz="1200" b="0" dirty="0" smtClean="0"/>
                        <a:t>unloading of O₂ (high P50 value) </a:t>
                      </a:r>
                    </a:p>
                    <a:p>
                      <a:pPr marL="285750" indent="-285750" algn="ctr">
                        <a:buFontTx/>
                        <a:buChar char="-"/>
                      </a:pPr>
                      <a:r>
                        <a:rPr lang="en-US" sz="1200" b="0" dirty="0" smtClean="0"/>
                        <a:t>Lung pO₂ is 100 mm → Hb saturation 100% </a:t>
                      </a:r>
                    </a:p>
                    <a:p>
                      <a:pPr marL="285750" indent="-285750" algn="ctr">
                        <a:buFontTx/>
                        <a:buChar char="-"/>
                      </a:pPr>
                      <a:r>
                        <a:rPr lang="en-US" sz="1200" b="0" dirty="0" smtClean="0"/>
                        <a:t>Tissue pO₂ is 40 mm → Hb saturation </a:t>
                      </a:r>
                      <a:r>
                        <a:rPr lang="en-US" sz="1200" dirty="0" smtClean="0"/>
                        <a:t>reduces</a:t>
                      </a:r>
                      <a:endParaRPr lang="en-US" sz="1200" b="0" dirty="0"/>
                    </a:p>
                  </a:txBody>
                  <a:tcPr anchor="ctr">
                    <a:solidFill>
                      <a:schemeClr val="bg1"/>
                    </a:solidFill>
                  </a:tcPr>
                </a:tc>
              </a:tr>
              <a:tr h="394791">
                <a:tc vMerge="1">
                  <a:txBody>
                    <a:bodyPr/>
                    <a:lstStyle/>
                    <a:p>
                      <a:endParaRPr lang="en-US" dirty="0"/>
                    </a:p>
                  </a:txBody>
                  <a:tcPr/>
                </a:tc>
                <a:tc>
                  <a:txBody>
                    <a:bodyPr/>
                    <a:lstStyle/>
                    <a:p>
                      <a:pPr algn="ctr"/>
                      <a:r>
                        <a:rPr lang="en-US" sz="1400" b="1" dirty="0" smtClean="0">
                          <a:solidFill>
                            <a:schemeClr val="tx2"/>
                          </a:solidFill>
                        </a:rPr>
                        <a:t>pH </a:t>
                      </a:r>
                      <a:endParaRPr lang="en-US" sz="1400" b="1" dirty="0">
                        <a:solidFill>
                          <a:schemeClr val="tx2"/>
                        </a:solidFill>
                      </a:endParaRPr>
                    </a:p>
                  </a:txBody>
                  <a:tcPr anchor="ctr">
                    <a:solidFill>
                      <a:schemeClr val="bg1">
                        <a:lumMod val="95000"/>
                      </a:schemeClr>
                    </a:solidFill>
                  </a:tcPr>
                </a:tc>
                <a:tc>
                  <a:txBody>
                    <a:bodyPr/>
                    <a:lstStyle/>
                    <a:p>
                      <a:pPr algn="ctr"/>
                      <a:r>
                        <a:rPr lang="en-US" sz="1200" b="0" dirty="0" smtClean="0"/>
                        <a:t>Acidosis :Decreased  O₂  affinity</a:t>
                      </a:r>
                    </a:p>
                    <a:p>
                      <a:pPr marL="0" marR="0" indent="0" algn="ctr" defTabSz="758952" rtl="0" eaLnBrk="1" fontAlgn="auto" latinLnBrk="0" hangingPunct="1">
                        <a:lnSpc>
                          <a:spcPct val="100000"/>
                        </a:lnSpc>
                        <a:spcBef>
                          <a:spcPts val="0"/>
                        </a:spcBef>
                        <a:spcAft>
                          <a:spcPts val="0"/>
                        </a:spcAft>
                        <a:buClrTx/>
                        <a:buSzTx/>
                        <a:buFontTx/>
                        <a:buNone/>
                        <a:tabLst/>
                        <a:defRPr/>
                      </a:pPr>
                      <a:r>
                        <a:rPr lang="en-US" sz="1200" b="0" dirty="0" smtClean="0"/>
                        <a:t>Alkalosis:</a:t>
                      </a:r>
                      <a:r>
                        <a:rPr lang="en-US" sz="1200" b="0" baseline="0" dirty="0" smtClean="0"/>
                        <a:t> </a:t>
                      </a:r>
                      <a:r>
                        <a:rPr lang="en-US" sz="1200" b="0" dirty="0" smtClean="0"/>
                        <a:t>  increased O₂  affinity </a:t>
                      </a:r>
                      <a:endParaRPr lang="en-US" sz="1200" b="0" dirty="0"/>
                    </a:p>
                  </a:txBody>
                  <a:tcPr anchor="ctr">
                    <a:solidFill>
                      <a:schemeClr val="bg1"/>
                    </a:solidFill>
                  </a:tcPr>
                </a:tc>
              </a:tr>
              <a:tr h="1695278">
                <a:tc vMerge="1">
                  <a:txBody>
                    <a:bodyPr/>
                    <a:lstStyle/>
                    <a:p>
                      <a:endParaRPr lang="en-US" dirty="0"/>
                    </a:p>
                  </a:txBody>
                  <a:tcPr/>
                </a:tc>
                <a:tc>
                  <a:txBody>
                    <a:bodyPr/>
                    <a:lstStyle/>
                    <a:p>
                      <a:pPr algn="ctr"/>
                      <a:r>
                        <a:rPr lang="en-US" sz="1400" b="1" dirty="0" smtClean="0">
                          <a:solidFill>
                            <a:schemeClr val="tx2"/>
                          </a:solidFill>
                        </a:rPr>
                        <a:t>pCO₂</a:t>
                      </a:r>
                      <a:endParaRPr lang="en-US" sz="1400" b="1" dirty="0">
                        <a:solidFill>
                          <a:schemeClr val="tx2"/>
                        </a:solidFill>
                      </a:endParaRPr>
                    </a:p>
                  </a:txBody>
                  <a:tcPr anchor="ctr">
                    <a:solidFill>
                      <a:schemeClr val="bg1">
                        <a:lumMod val="95000"/>
                      </a:schemeClr>
                    </a:solidFill>
                  </a:tcPr>
                </a:tc>
                <a:tc>
                  <a:txBody>
                    <a:bodyPr/>
                    <a:lstStyle/>
                    <a:p>
                      <a:pPr algn="ctr"/>
                      <a:r>
                        <a:rPr lang="en-US" sz="1200" b="1" dirty="0" smtClean="0">
                          <a:solidFill>
                            <a:schemeClr val="tx2"/>
                          </a:solidFill>
                        </a:rPr>
                        <a:t>The Bohr effect </a:t>
                      </a:r>
                      <a:r>
                        <a:rPr lang="en-US" sz="1200" b="0" dirty="0" smtClean="0"/>
                        <a:t>: Is the effect of </a:t>
                      </a:r>
                      <a:r>
                        <a:rPr lang="en-US" sz="1200" b="0" dirty="0" smtClean="0">
                          <a:solidFill>
                            <a:srgbClr val="FF0000"/>
                          </a:solidFill>
                        </a:rPr>
                        <a:t>pH</a:t>
                      </a:r>
                      <a:r>
                        <a:rPr lang="en-US" sz="1200" b="0" dirty="0" smtClean="0"/>
                        <a:t> and </a:t>
                      </a:r>
                      <a:r>
                        <a:rPr lang="en-US" sz="1200" b="0" dirty="0" smtClean="0">
                          <a:solidFill>
                            <a:srgbClr val="FF0000"/>
                          </a:solidFill>
                        </a:rPr>
                        <a:t>pCO₂ </a:t>
                      </a:r>
                      <a:r>
                        <a:rPr lang="en-US" sz="1200" b="0" dirty="0" smtClean="0"/>
                        <a:t>on</a:t>
                      </a:r>
                    </a:p>
                    <a:p>
                      <a:pPr algn="ctr"/>
                      <a:r>
                        <a:rPr lang="en-US" sz="1200" b="0" dirty="0" smtClean="0"/>
                        <a:t> A</a:t>
                      </a:r>
                      <a:r>
                        <a:rPr lang="en-US" sz="1200" b="0" dirty="0" smtClean="0">
                          <a:solidFill>
                            <a:srgbClr val="FF0000"/>
                          </a:solidFill>
                        </a:rPr>
                        <a:t>. Oxygenation </a:t>
                      </a:r>
                      <a:r>
                        <a:rPr lang="en-US" sz="1200" b="0" dirty="0" smtClean="0"/>
                        <a:t>of Hb in the </a:t>
                      </a:r>
                      <a:r>
                        <a:rPr lang="en-US" sz="1200" b="0" dirty="0" smtClean="0">
                          <a:solidFill>
                            <a:srgbClr val="FF0000"/>
                          </a:solidFill>
                        </a:rPr>
                        <a:t>lungs</a:t>
                      </a:r>
                      <a:r>
                        <a:rPr lang="en-US" sz="1200" b="0" dirty="0" smtClean="0"/>
                        <a:t> B. </a:t>
                      </a:r>
                      <a:r>
                        <a:rPr lang="en-US" sz="1200" b="0" dirty="0" smtClean="0">
                          <a:solidFill>
                            <a:srgbClr val="FF0000"/>
                          </a:solidFill>
                        </a:rPr>
                        <a:t>Deoxygenation</a:t>
                      </a:r>
                      <a:r>
                        <a:rPr lang="en-US" sz="1200" b="0" dirty="0" smtClean="0"/>
                        <a:t> in </a:t>
                      </a:r>
                      <a:r>
                        <a:rPr lang="en-US" sz="1200" b="0" dirty="0" smtClean="0">
                          <a:solidFill>
                            <a:srgbClr val="FF0000"/>
                          </a:solidFill>
                        </a:rPr>
                        <a:t>tissues</a:t>
                      </a:r>
                      <a:r>
                        <a:rPr lang="en-US" sz="1200" b="0" dirty="0" smtClean="0"/>
                        <a:t>.</a:t>
                      </a:r>
                    </a:p>
                    <a:p>
                      <a:pPr algn="ctr"/>
                      <a:r>
                        <a:rPr lang="en-US" sz="1200" b="0" dirty="0" smtClean="0"/>
                        <a:t>-Tissues have lower pH (acidic) than lungs </a:t>
                      </a:r>
                    </a:p>
                    <a:p>
                      <a:pPr algn="ctr"/>
                      <a:r>
                        <a:rPr lang="en-US" sz="1200" b="0" dirty="0" smtClean="0"/>
                        <a:t>CO₂ + H₂O → HCO₃⁻ + H⁺</a:t>
                      </a:r>
                    </a:p>
                    <a:p>
                      <a:pPr algn="ctr"/>
                      <a:r>
                        <a:rPr lang="en-US" sz="1200" b="0" dirty="0" smtClean="0"/>
                        <a:t> -Protons reduce O2 affinity of Hb </a:t>
                      </a:r>
                    </a:p>
                    <a:p>
                      <a:pPr marL="0" indent="0" algn="ctr">
                        <a:buFontTx/>
                        <a:buNone/>
                      </a:pPr>
                      <a:r>
                        <a:rPr lang="en-US" sz="1200" b="0" dirty="0" smtClean="0"/>
                        <a:t>-The free Hb binds to two protons</a:t>
                      </a:r>
                    </a:p>
                    <a:p>
                      <a:pPr marL="0" indent="0" algn="ctr">
                        <a:buFontTx/>
                        <a:buNone/>
                      </a:pPr>
                      <a:r>
                        <a:rPr lang="en-US" sz="1200" b="0" dirty="0" smtClean="0"/>
                        <a:t> -</a:t>
                      </a:r>
                      <a:r>
                        <a:rPr lang="en-US" sz="1200" b="0" baseline="0" dirty="0" smtClean="0"/>
                        <a:t> </a:t>
                      </a:r>
                      <a:r>
                        <a:rPr lang="en-US" sz="1200" b="0" dirty="0" smtClean="0"/>
                        <a:t>Protons are released (HCO₃⁻ + H⁺ → CO₂ + H₂O ) </a:t>
                      </a:r>
                    </a:p>
                    <a:p>
                      <a:pPr marL="0" indent="0" algn="ctr">
                        <a:buFontTx/>
                        <a:buNone/>
                      </a:pPr>
                      <a:r>
                        <a:rPr lang="en-US" sz="1200" b="0" dirty="0" smtClean="0"/>
                        <a:t>-The proton-</a:t>
                      </a:r>
                      <a:r>
                        <a:rPr lang="en-US" sz="1200" b="0" dirty="0" err="1" smtClean="0"/>
                        <a:t>poorHb</a:t>
                      </a:r>
                      <a:r>
                        <a:rPr lang="en-US" sz="1200" b="0" dirty="0" smtClean="0"/>
                        <a:t> now has greater affinity for O₂ (in lungs)</a:t>
                      </a:r>
                    </a:p>
                    <a:p>
                      <a:pPr marL="0" indent="0" algn="ctr">
                        <a:buFontTx/>
                        <a:buNone/>
                      </a:pPr>
                      <a:r>
                        <a:rPr lang="en-US" sz="1200" b="0" dirty="0" smtClean="0"/>
                        <a:t>-The Bohr effect removes insoluble CO₂ from blood stream and produces </a:t>
                      </a:r>
                      <a:r>
                        <a:rPr lang="en-US" sz="1200" b="0" dirty="0" smtClean="0">
                          <a:solidFill>
                            <a:srgbClr val="FF0000"/>
                          </a:solidFill>
                        </a:rPr>
                        <a:t>soluble bicarbonate </a:t>
                      </a:r>
                      <a:r>
                        <a:rPr lang="en-US" sz="1200" b="0" dirty="0" smtClean="0"/>
                        <a:t>.</a:t>
                      </a:r>
                    </a:p>
                  </a:txBody>
                  <a:tcPr anchor="ctr">
                    <a:solidFill>
                      <a:schemeClr val="bg1"/>
                    </a:solidFill>
                  </a:tcPr>
                </a:tc>
              </a:tr>
              <a:tr h="719912">
                <a:tc vMerge="1">
                  <a:txBody>
                    <a:bodyPr/>
                    <a:lstStyle/>
                    <a:p>
                      <a:endParaRPr lang="en-US" dirty="0"/>
                    </a:p>
                  </a:txBody>
                  <a:tcPr/>
                </a:tc>
                <a:tc>
                  <a:txBody>
                    <a:bodyPr/>
                    <a:lstStyle/>
                    <a:p>
                      <a:pPr algn="ctr"/>
                      <a:r>
                        <a:rPr lang="en-US" sz="1400" b="1" dirty="0" smtClean="0">
                          <a:solidFill>
                            <a:schemeClr val="tx2"/>
                          </a:solidFill>
                        </a:rPr>
                        <a:t>Availability of 2,3-bisphosphoglycerate</a:t>
                      </a:r>
                      <a:endParaRPr lang="en-US" sz="1400" b="1" dirty="0">
                        <a:solidFill>
                          <a:schemeClr val="tx2"/>
                        </a:solidFill>
                      </a:endParaRPr>
                    </a:p>
                  </a:txBody>
                  <a:tcPr anchor="ctr">
                    <a:solidFill>
                      <a:schemeClr val="bg1">
                        <a:lumMod val="95000"/>
                      </a:schemeClr>
                    </a:solidFill>
                  </a:tcPr>
                </a:tc>
                <a:tc>
                  <a:txBody>
                    <a:bodyPr/>
                    <a:lstStyle/>
                    <a:p>
                      <a:pPr algn="ctr"/>
                      <a:r>
                        <a:rPr lang="en-US" sz="1200" b="0" dirty="0" smtClean="0"/>
                        <a:t>-Binds to deoxy-</a:t>
                      </a:r>
                      <a:r>
                        <a:rPr lang="en-US" sz="1200" b="0" dirty="0" err="1" smtClean="0"/>
                        <a:t>Hb</a:t>
                      </a:r>
                      <a:r>
                        <a:rPr lang="en-US" sz="1200" b="0" dirty="0" smtClean="0"/>
                        <a:t> and stabilizes the T-form </a:t>
                      </a:r>
                    </a:p>
                    <a:p>
                      <a:pPr algn="ctr"/>
                      <a:r>
                        <a:rPr lang="en-US" sz="1200" b="0" dirty="0" smtClean="0"/>
                        <a:t>-When oxygen binds to Hb, BPG is released</a:t>
                      </a:r>
                    </a:p>
                    <a:p>
                      <a:pPr algn="ctr"/>
                      <a:r>
                        <a:rPr lang="en-US" sz="1200" b="0" dirty="0" smtClean="0"/>
                        <a:t>At high altitudes and “hypoxia”  </a:t>
                      </a:r>
                      <a:r>
                        <a:rPr lang="en-US" sz="1200" b="0" dirty="0" smtClean="0">
                          <a:solidFill>
                            <a:srgbClr val="FF0000"/>
                          </a:solidFill>
                        </a:rPr>
                        <a:t>BPG</a:t>
                      </a:r>
                      <a:r>
                        <a:rPr lang="en-US" sz="1200" b="0" baseline="0" dirty="0" smtClean="0">
                          <a:solidFill>
                            <a:srgbClr val="FF0000"/>
                          </a:solidFill>
                        </a:rPr>
                        <a:t> </a:t>
                      </a:r>
                      <a:r>
                        <a:rPr lang="en-US" sz="1200" b="0" dirty="0" smtClean="0">
                          <a:solidFill>
                            <a:srgbClr val="FF0000"/>
                          </a:solidFill>
                        </a:rPr>
                        <a:t> increases </a:t>
                      </a:r>
                    </a:p>
                    <a:p>
                      <a:pPr algn="ctr"/>
                      <a:r>
                        <a:rPr lang="en-US" sz="1200" b="0" dirty="0" smtClean="0">
                          <a:solidFill>
                            <a:srgbClr val="FF0000"/>
                          </a:solidFill>
                        </a:rPr>
                        <a:t> This decreases O2 affinity </a:t>
                      </a:r>
                      <a:r>
                        <a:rPr lang="en-US" sz="1200" b="0" dirty="0" smtClean="0"/>
                        <a:t>of Hb , Thus increases O2 delivery to tissues </a:t>
                      </a:r>
                      <a:endParaRPr lang="en-US" sz="1200" b="0" dirty="0"/>
                    </a:p>
                  </a:txBody>
                  <a:tcPr anchor="ctr"/>
                </a:tc>
              </a:tr>
              <a:tr h="719912">
                <a:tc>
                  <a:txBody>
                    <a:bodyPr/>
                    <a:lstStyle/>
                    <a:p>
                      <a:pPr algn="ctr"/>
                      <a:r>
                        <a:rPr lang="en-US" sz="1400" b="1" dirty="0" smtClean="0">
                          <a:solidFill>
                            <a:schemeClr val="tx2"/>
                          </a:solidFill>
                        </a:rPr>
                        <a:t>Oxygen dissociation curve</a:t>
                      </a:r>
                      <a:endParaRPr lang="en-US" sz="1400" b="1" dirty="0">
                        <a:solidFill>
                          <a:schemeClr val="tx2"/>
                        </a:solidFill>
                      </a:endParaRPr>
                    </a:p>
                  </a:txBody>
                  <a:tcPr anchor="ctr"/>
                </a:tc>
                <a:tc gridSpan="2">
                  <a:txBody>
                    <a:bodyPr/>
                    <a:lstStyle/>
                    <a:p>
                      <a:pPr algn="ctr"/>
                      <a:r>
                        <a:rPr lang="en-US" sz="1200" b="0" dirty="0" smtClean="0"/>
                        <a:t>-</a:t>
                      </a:r>
                      <a:r>
                        <a:rPr lang="en-US" sz="1200" b="0" baseline="0" dirty="0" smtClean="0"/>
                        <a:t> </a:t>
                      </a:r>
                      <a:r>
                        <a:rPr lang="en-US" sz="1200" b="0" dirty="0" smtClean="0">
                          <a:solidFill>
                            <a:srgbClr val="FF0000"/>
                          </a:solidFill>
                        </a:rPr>
                        <a:t>sigmoidal</a:t>
                      </a:r>
                      <a:r>
                        <a:rPr lang="en-US" sz="1200" b="0" dirty="0" smtClean="0"/>
                        <a:t> in shape</a:t>
                      </a:r>
                    </a:p>
                    <a:p>
                      <a:pPr algn="ctr"/>
                      <a:r>
                        <a:rPr lang="en-US" sz="1200" b="0" dirty="0" smtClean="0"/>
                        <a:t>-</a:t>
                      </a:r>
                      <a:r>
                        <a:rPr lang="en-US" sz="1200" b="0" baseline="0" dirty="0" smtClean="0"/>
                        <a:t> </a:t>
                      </a:r>
                      <a:r>
                        <a:rPr lang="en-US" sz="1200" b="0" dirty="0" smtClean="0"/>
                        <a:t> Indicates co-operation of subunits in O₂ binding</a:t>
                      </a:r>
                    </a:p>
                    <a:p>
                      <a:pPr algn="ctr"/>
                      <a:r>
                        <a:rPr lang="en-US" sz="1200" b="0" dirty="0" smtClean="0"/>
                        <a:t> - Binding of O₂ to one </a:t>
                      </a:r>
                      <a:r>
                        <a:rPr lang="en-US" sz="1200" b="0" dirty="0" err="1" smtClean="0"/>
                        <a:t>heme</a:t>
                      </a:r>
                      <a:r>
                        <a:rPr lang="en-US" sz="1200" b="0" dirty="0" smtClean="0"/>
                        <a:t> group increases O₂ affinity of others</a:t>
                      </a:r>
                    </a:p>
                    <a:p>
                      <a:pPr algn="ctr"/>
                      <a:r>
                        <a:rPr lang="en-US" sz="1200" b="0" dirty="0" smtClean="0"/>
                        <a:t> - </a:t>
                      </a:r>
                      <a:r>
                        <a:rPr lang="en-US" sz="1200" b="0" dirty="0" err="1" smtClean="0"/>
                        <a:t>Heme-heme</a:t>
                      </a:r>
                      <a:r>
                        <a:rPr lang="en-US" sz="1200" b="0" dirty="0" smtClean="0"/>
                        <a:t> interaction</a:t>
                      </a:r>
                      <a:endParaRPr lang="en-US" sz="1200" b="0" dirty="0"/>
                    </a:p>
                  </a:txBody>
                  <a:tcPr anchor="ctr">
                    <a:solidFill>
                      <a:schemeClr val="bg1">
                        <a:alpha val="20000"/>
                      </a:schemeClr>
                    </a:solidFill>
                  </a:tcPr>
                </a:tc>
                <a:tc hMerge="1">
                  <a:txBody>
                    <a:bodyPr/>
                    <a:lstStyle/>
                    <a:p>
                      <a:endParaRPr lang="en-US" dirty="0"/>
                    </a:p>
                  </a:txBody>
                  <a:tcPr/>
                </a:tc>
              </a:tr>
            </a:tbl>
          </a:graphicData>
        </a:graphic>
      </p:graphicFrame>
      <p:sp>
        <p:nvSpPr>
          <p:cNvPr id="3" name="Rectangle 2"/>
          <p:cNvSpPr/>
          <p:nvPr/>
        </p:nvSpPr>
        <p:spPr>
          <a:xfrm>
            <a:off x="167085" y="778409"/>
            <a:ext cx="11117442" cy="1231106"/>
          </a:xfrm>
          <a:prstGeom prst="rect">
            <a:avLst/>
          </a:prstGeom>
        </p:spPr>
        <p:txBody>
          <a:bodyPr wrap="square">
            <a:spAutoFit/>
          </a:bodyPr>
          <a:lstStyle/>
          <a:p>
            <a:r>
              <a:rPr lang="en-US" sz="2000" b="1" dirty="0">
                <a:solidFill>
                  <a:schemeClr val="tx2"/>
                </a:solidFill>
              </a:rPr>
              <a:t>Hb </a:t>
            </a:r>
            <a:r>
              <a:rPr lang="en-US" sz="2000" b="1" dirty="0" smtClean="0">
                <a:solidFill>
                  <a:schemeClr val="tx2"/>
                </a:solidFill>
              </a:rPr>
              <a:t>functions </a:t>
            </a:r>
            <a:r>
              <a:rPr lang="en-US" sz="2000" dirty="0" smtClean="0"/>
              <a:t>:</a:t>
            </a:r>
            <a:endParaRPr lang="en-US" sz="2000" dirty="0"/>
          </a:p>
          <a:p>
            <a:pPr algn="ctr"/>
            <a:r>
              <a:rPr lang="en-US" dirty="0" smtClean="0"/>
              <a:t>Carries </a:t>
            </a:r>
            <a:r>
              <a:rPr lang="en-US" dirty="0">
                <a:solidFill>
                  <a:srgbClr val="FF0000"/>
                </a:solidFill>
              </a:rPr>
              <a:t>oxygen</a:t>
            </a:r>
            <a:r>
              <a:rPr lang="en-US" dirty="0"/>
              <a:t> from the lungs </a:t>
            </a:r>
            <a:r>
              <a:rPr lang="en-US" dirty="0">
                <a:solidFill>
                  <a:srgbClr val="FF0000"/>
                </a:solidFill>
              </a:rPr>
              <a:t>to tissues </a:t>
            </a:r>
            <a:r>
              <a:rPr lang="en-US" dirty="0" smtClean="0"/>
              <a:t>.Carries </a:t>
            </a:r>
            <a:r>
              <a:rPr lang="en-US" dirty="0">
                <a:solidFill>
                  <a:srgbClr val="FF0000"/>
                </a:solidFill>
              </a:rPr>
              <a:t>carbon </a:t>
            </a:r>
            <a:r>
              <a:rPr lang="en-US" dirty="0" smtClean="0">
                <a:solidFill>
                  <a:srgbClr val="FF0000"/>
                </a:solidFill>
              </a:rPr>
              <a:t>dioxide </a:t>
            </a:r>
            <a:r>
              <a:rPr lang="en-US" dirty="0" smtClean="0"/>
              <a:t>from </a:t>
            </a:r>
            <a:r>
              <a:rPr lang="en-US" dirty="0"/>
              <a:t>tissues back </a:t>
            </a:r>
            <a:r>
              <a:rPr lang="en-US" dirty="0">
                <a:solidFill>
                  <a:srgbClr val="FF0000"/>
                </a:solidFill>
              </a:rPr>
              <a:t>to the lungs</a:t>
            </a:r>
          </a:p>
          <a:p>
            <a:pPr algn="ctr"/>
            <a:r>
              <a:rPr lang="en-US" b="1" dirty="0" smtClean="0">
                <a:solidFill>
                  <a:schemeClr val="tx2"/>
                </a:solidFill>
              </a:rPr>
              <a:t>Normal levels :</a:t>
            </a:r>
            <a:endParaRPr lang="en-US" b="1" dirty="0">
              <a:solidFill>
                <a:schemeClr val="tx2"/>
              </a:solidFill>
            </a:endParaRPr>
          </a:p>
          <a:p>
            <a:pPr algn="ctr"/>
            <a:r>
              <a:rPr lang="fr-FR" dirty="0"/>
              <a:t>Males: 14-16 Females: 13-15</a:t>
            </a:r>
            <a:endParaRPr lang="en-US" dirty="0"/>
          </a:p>
        </p:txBody>
      </p:sp>
      <p:sp>
        <p:nvSpPr>
          <p:cNvPr id="4" name="Rectangle 3"/>
          <p:cNvSpPr/>
          <p:nvPr/>
        </p:nvSpPr>
        <p:spPr>
          <a:xfrm>
            <a:off x="338251" y="98179"/>
            <a:ext cx="2032929"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Summary</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83718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167" y="919761"/>
            <a:ext cx="6019597" cy="4801314"/>
          </a:xfrm>
          <a:prstGeom prst="rect">
            <a:avLst/>
          </a:prstGeom>
        </p:spPr>
        <p:txBody>
          <a:bodyPr wrap="square">
            <a:spAutoFit/>
          </a:bodyPr>
          <a:lstStyle/>
          <a:p>
            <a:r>
              <a:rPr lang="en-US" sz="1700" b="1" spc="-5" dirty="0">
                <a:solidFill>
                  <a:srgbClr val="00ADA8"/>
                </a:solidFill>
                <a:uFill>
                  <a:solidFill>
                    <a:srgbClr val="365F91"/>
                  </a:solidFill>
                </a:uFill>
                <a:latin typeface="Cambria"/>
                <a:cs typeface="Cambria"/>
              </a:rPr>
              <a:t>Q1 : Which of the following is irreversible ? </a:t>
            </a:r>
          </a:p>
          <a:p>
            <a:r>
              <a:rPr lang="en-US" sz="1700" dirty="0" smtClean="0"/>
              <a:t>A- </a:t>
            </a:r>
            <a:r>
              <a:rPr lang="en-US" sz="1700" dirty="0"/>
              <a:t>Carboxy Hb </a:t>
            </a:r>
            <a:endParaRPr lang="en-US" sz="1700" dirty="0" smtClean="0"/>
          </a:p>
          <a:p>
            <a:r>
              <a:rPr lang="en-US" sz="1700" dirty="0" smtClean="0"/>
              <a:t>B- </a:t>
            </a:r>
            <a:r>
              <a:rPr lang="en-US" sz="1700" dirty="0"/>
              <a:t>Met Hb </a:t>
            </a:r>
            <a:endParaRPr lang="en-US" sz="1700" dirty="0" smtClean="0"/>
          </a:p>
          <a:p>
            <a:r>
              <a:rPr lang="en-US" sz="1700" dirty="0" smtClean="0"/>
              <a:t>C- </a:t>
            </a:r>
            <a:r>
              <a:rPr lang="en-US" sz="1700" dirty="0"/>
              <a:t>Sulf Hb </a:t>
            </a:r>
            <a:endParaRPr lang="en-US" sz="1700" dirty="0" smtClean="0"/>
          </a:p>
          <a:p>
            <a:r>
              <a:rPr lang="en-US" sz="1700" dirty="0" smtClean="0"/>
              <a:t>D- </a:t>
            </a:r>
            <a:r>
              <a:rPr lang="en-US" sz="1700" dirty="0"/>
              <a:t>Non of the </a:t>
            </a:r>
            <a:r>
              <a:rPr lang="en-US" sz="1700" dirty="0" smtClean="0"/>
              <a:t>above</a:t>
            </a:r>
          </a:p>
          <a:p>
            <a:endParaRPr lang="en-US" sz="1700" b="1" u="sng" spc="-5" dirty="0" smtClean="0">
              <a:solidFill>
                <a:srgbClr val="365F91"/>
              </a:solidFill>
              <a:uFill>
                <a:solidFill>
                  <a:srgbClr val="365F91"/>
                </a:solidFill>
              </a:uFill>
              <a:latin typeface="Cambria"/>
              <a:cs typeface="Cambria"/>
            </a:endParaRPr>
          </a:p>
          <a:p>
            <a:r>
              <a:rPr lang="en-US" sz="1700" b="1" spc="-5" dirty="0" smtClean="0">
                <a:solidFill>
                  <a:srgbClr val="00ADA8"/>
                </a:solidFill>
                <a:uFill>
                  <a:solidFill>
                    <a:srgbClr val="365F91"/>
                  </a:solidFill>
                </a:uFill>
                <a:latin typeface="Cambria"/>
                <a:cs typeface="Cambria"/>
              </a:rPr>
              <a:t>Q2 : </a:t>
            </a:r>
            <a:r>
              <a:rPr lang="en-US" sz="1700" dirty="0" smtClean="0">
                <a:solidFill>
                  <a:srgbClr val="00ADA8"/>
                </a:solidFill>
              </a:rPr>
              <a:t>In Met Hb the iron is in the form of … ?</a:t>
            </a:r>
          </a:p>
          <a:p>
            <a:r>
              <a:rPr lang="en-US" sz="1700" dirty="0" smtClean="0"/>
              <a:t>A- Ferrous </a:t>
            </a:r>
            <a:endParaRPr lang="en-US" sz="1700" dirty="0"/>
          </a:p>
          <a:p>
            <a:r>
              <a:rPr lang="en-US" sz="1700" dirty="0"/>
              <a:t>B- Ferric</a:t>
            </a:r>
          </a:p>
          <a:p>
            <a:r>
              <a:rPr lang="en-US" sz="1700" dirty="0"/>
              <a:t>C- Both of them </a:t>
            </a:r>
          </a:p>
          <a:p>
            <a:r>
              <a:rPr lang="en-US" sz="1700" dirty="0"/>
              <a:t>D- Non of the </a:t>
            </a:r>
            <a:r>
              <a:rPr lang="en-US" sz="1700" dirty="0" smtClean="0"/>
              <a:t>above</a:t>
            </a:r>
          </a:p>
          <a:p>
            <a:endParaRPr lang="en-US" sz="1700" dirty="0"/>
          </a:p>
          <a:p>
            <a:r>
              <a:rPr lang="en-US" sz="1700" b="1" spc="-5" dirty="0" smtClean="0">
                <a:solidFill>
                  <a:srgbClr val="00ADA8"/>
                </a:solidFill>
                <a:uFill>
                  <a:solidFill>
                    <a:srgbClr val="365F91"/>
                  </a:solidFill>
                </a:uFill>
                <a:latin typeface="Cambria"/>
                <a:cs typeface="Cambria"/>
              </a:rPr>
              <a:t>Q3 </a:t>
            </a:r>
            <a:r>
              <a:rPr lang="en-US" sz="1700" b="1" spc="-5" dirty="0">
                <a:solidFill>
                  <a:srgbClr val="00ADA8"/>
                </a:solidFill>
                <a:uFill>
                  <a:solidFill>
                    <a:srgbClr val="365F91"/>
                  </a:solidFill>
                </a:uFill>
                <a:latin typeface="Cambria"/>
                <a:cs typeface="Cambria"/>
              </a:rPr>
              <a:t>: </a:t>
            </a:r>
            <a:r>
              <a:rPr lang="en-US" sz="1700" dirty="0">
                <a:solidFill>
                  <a:srgbClr val="00ADA8"/>
                </a:solidFill>
              </a:rPr>
              <a:t>What is the form in which majority Carbon dioxide is transported in the blood ?</a:t>
            </a:r>
            <a:endParaRPr lang="en-US" sz="1700" dirty="0" smtClean="0">
              <a:solidFill>
                <a:srgbClr val="00ADA8"/>
              </a:solidFill>
            </a:endParaRPr>
          </a:p>
          <a:p>
            <a:r>
              <a:rPr lang="en-US" sz="1700" dirty="0" smtClean="0"/>
              <a:t>A- </a:t>
            </a:r>
            <a:r>
              <a:rPr lang="en-US" sz="1700" dirty="0"/>
              <a:t>Bicarbonate </a:t>
            </a:r>
            <a:endParaRPr lang="en-US" sz="1700" dirty="0" smtClean="0"/>
          </a:p>
          <a:p>
            <a:r>
              <a:rPr lang="en-US" sz="1700" dirty="0" smtClean="0"/>
              <a:t>B- </a:t>
            </a:r>
            <a:r>
              <a:rPr lang="en-US" sz="1700" dirty="0"/>
              <a:t>Carbon Monoxide </a:t>
            </a:r>
            <a:endParaRPr lang="en-US" sz="1700" dirty="0" smtClean="0"/>
          </a:p>
          <a:p>
            <a:r>
              <a:rPr lang="en-US" sz="1700" dirty="0" smtClean="0"/>
              <a:t>C- Carbonic anhydrase </a:t>
            </a:r>
          </a:p>
          <a:p>
            <a:r>
              <a:rPr lang="en-US" sz="1700" dirty="0" smtClean="0"/>
              <a:t>D- </a:t>
            </a:r>
            <a:r>
              <a:rPr lang="en-US" sz="1700" dirty="0"/>
              <a:t>Non of the </a:t>
            </a:r>
            <a:r>
              <a:rPr lang="en-US" sz="1700" dirty="0" smtClean="0"/>
              <a:t>above</a:t>
            </a:r>
            <a:endParaRPr lang="en-US" sz="1700" dirty="0"/>
          </a:p>
        </p:txBody>
      </p:sp>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smtClean="0">
                <a:solidFill>
                  <a:srgbClr val="0070C0"/>
                </a:solidFill>
                <a:latin typeface="Century Gothic" charset="0"/>
                <a:ea typeface="Century Gothic" charset="0"/>
                <a:cs typeface="Century Gothic" charset="0"/>
              </a:rPr>
              <a:t>QUIZ</a:t>
            </a:r>
            <a:endParaRPr lang="en-US" sz="3200" dirty="0">
              <a:solidFill>
                <a:srgbClr val="0070C0"/>
              </a:solidFill>
              <a:latin typeface="Century Gothic" charset="0"/>
              <a:ea typeface="Century Gothic" charset="0"/>
              <a:cs typeface="Century Gothic" charset="0"/>
            </a:endParaRPr>
          </a:p>
        </p:txBody>
      </p:sp>
      <p:sp>
        <p:nvSpPr>
          <p:cNvPr id="5" name="Rectangle 4"/>
          <p:cNvSpPr/>
          <p:nvPr/>
        </p:nvSpPr>
        <p:spPr>
          <a:xfrm>
            <a:off x="5915891" y="919761"/>
            <a:ext cx="6096000" cy="5355312"/>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dirty="0">
                <a:solidFill>
                  <a:srgbClr val="00ADA8"/>
                </a:solidFill>
              </a:rPr>
              <a:t>When does HbA2 appears ?</a:t>
            </a:r>
          </a:p>
          <a:p>
            <a:r>
              <a:rPr lang="en-US" dirty="0"/>
              <a:t>A- 10 weeks after birth </a:t>
            </a:r>
          </a:p>
          <a:p>
            <a:r>
              <a:rPr lang="en-US" dirty="0"/>
              <a:t>B- 12 week after birth </a:t>
            </a:r>
          </a:p>
          <a:p>
            <a:r>
              <a:rPr lang="en-US" dirty="0"/>
              <a:t>C- 20 weeks after birth </a:t>
            </a:r>
          </a:p>
          <a:p>
            <a:r>
              <a:rPr lang="en-US" dirty="0"/>
              <a:t>D- 22 weeks after birth </a:t>
            </a:r>
          </a:p>
          <a:p>
            <a:endParaRPr lang="en-US" dirty="0"/>
          </a:p>
          <a:p>
            <a:r>
              <a:rPr lang="en-US" b="1" spc="-5" dirty="0">
                <a:solidFill>
                  <a:srgbClr val="00ADA8"/>
                </a:solidFill>
                <a:uFill>
                  <a:solidFill>
                    <a:srgbClr val="365F91"/>
                  </a:solidFill>
                </a:uFill>
                <a:latin typeface="Cambria"/>
                <a:cs typeface="Cambria"/>
              </a:rPr>
              <a:t>Q5 : </a:t>
            </a:r>
            <a:r>
              <a:rPr lang="en-US" dirty="0">
                <a:solidFill>
                  <a:srgbClr val="00ADA8"/>
                </a:solidFill>
              </a:rPr>
              <a:t>Which of the following is true about HbA structure ?</a:t>
            </a:r>
          </a:p>
          <a:p>
            <a:r>
              <a:rPr lang="en-US" dirty="0"/>
              <a:t>A- Weak ionic and hydrogen bonds between </a:t>
            </a:r>
            <a:r>
              <a:rPr lang="el-GR" dirty="0" err="1"/>
              <a:t>αβ</a:t>
            </a:r>
            <a:r>
              <a:rPr lang="en-US" dirty="0"/>
              <a:t> dimer pairs </a:t>
            </a:r>
          </a:p>
          <a:p>
            <a:r>
              <a:rPr lang="en-US" dirty="0"/>
              <a:t>B- Strong interactions between </a:t>
            </a:r>
            <a:r>
              <a:rPr lang="el-GR" dirty="0"/>
              <a:t>α</a:t>
            </a:r>
            <a:r>
              <a:rPr lang="en-US" dirty="0"/>
              <a:t> and </a:t>
            </a:r>
            <a:r>
              <a:rPr lang="el-GR" dirty="0"/>
              <a:t>β</a:t>
            </a:r>
            <a:r>
              <a:rPr lang="en-US" dirty="0"/>
              <a:t> chains from stable </a:t>
            </a:r>
            <a:r>
              <a:rPr lang="el-GR" dirty="0" err="1"/>
              <a:t>αβ</a:t>
            </a:r>
            <a:r>
              <a:rPr lang="en-US" dirty="0"/>
              <a:t> dimer </a:t>
            </a:r>
          </a:p>
          <a:p>
            <a:r>
              <a:rPr lang="en-US" dirty="0"/>
              <a:t>C- Both of them </a:t>
            </a:r>
          </a:p>
          <a:p>
            <a:r>
              <a:rPr lang="en-US" dirty="0"/>
              <a:t>D- Non of the above</a:t>
            </a:r>
          </a:p>
          <a:p>
            <a:endParaRPr lang="en-US" dirty="0"/>
          </a:p>
          <a:p>
            <a:r>
              <a:rPr lang="en-US" b="1" spc="-5" dirty="0">
                <a:solidFill>
                  <a:srgbClr val="00ADA8"/>
                </a:solidFill>
                <a:uFill>
                  <a:solidFill>
                    <a:srgbClr val="365F91"/>
                  </a:solidFill>
                </a:uFill>
                <a:latin typeface="Cambria"/>
                <a:cs typeface="Cambria"/>
              </a:rPr>
              <a:t>Q6 : </a:t>
            </a:r>
            <a:r>
              <a:rPr lang="en-US" dirty="0">
                <a:solidFill>
                  <a:srgbClr val="00ADA8"/>
                </a:solidFill>
              </a:rPr>
              <a:t>What do we expect to see in the CBC of a patient from </a:t>
            </a:r>
            <a:r>
              <a:rPr lang="en-US" dirty="0" err="1">
                <a:solidFill>
                  <a:srgbClr val="00ADA8"/>
                </a:solidFill>
              </a:rPr>
              <a:t>Abha</a:t>
            </a:r>
            <a:r>
              <a:rPr lang="en-US" dirty="0">
                <a:solidFill>
                  <a:srgbClr val="00ADA8"/>
                </a:solidFill>
              </a:rPr>
              <a:t> ?</a:t>
            </a:r>
          </a:p>
          <a:p>
            <a:r>
              <a:rPr lang="en-US" dirty="0"/>
              <a:t>A- High levels of hemoglobin </a:t>
            </a:r>
          </a:p>
          <a:p>
            <a:r>
              <a:rPr lang="en-US" dirty="0"/>
              <a:t>B- Low O2 affinity </a:t>
            </a:r>
          </a:p>
          <a:p>
            <a:r>
              <a:rPr lang="en-US" dirty="0"/>
              <a:t>C- Decreased RBCs </a:t>
            </a:r>
          </a:p>
          <a:p>
            <a:r>
              <a:rPr lang="en-US" dirty="0"/>
              <a:t>D- Low levels of 2,3 bisphosphoglycerate</a:t>
            </a:r>
          </a:p>
        </p:txBody>
      </p:sp>
    </p:spTree>
    <p:extLst>
      <p:ext uri="{BB962C8B-B14F-4D97-AF65-F5344CB8AC3E}">
        <p14:creationId xmlns:p14="http://schemas.microsoft.com/office/powerpoint/2010/main" val="1903557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smtClean="0">
                <a:solidFill>
                  <a:srgbClr val="0070C0"/>
                </a:solidFill>
                <a:latin typeface="Century Gothic" charset="0"/>
                <a:ea typeface="Century Gothic" charset="0"/>
                <a:cs typeface="Century Gothic" charset="0"/>
              </a:rPr>
              <a:t>QUIZ</a:t>
            </a:r>
            <a:endParaRPr lang="en-US" sz="3200" dirty="0">
              <a:solidFill>
                <a:srgbClr val="0070C0"/>
              </a:solidFill>
              <a:latin typeface="Century Gothic" charset="0"/>
              <a:ea typeface="Century Gothic" charset="0"/>
              <a:cs typeface="Century Gothic" charset="0"/>
            </a:endParaRPr>
          </a:p>
        </p:txBody>
      </p:sp>
      <p:sp>
        <p:nvSpPr>
          <p:cNvPr id="6" name="Rectangle 5"/>
          <p:cNvSpPr/>
          <p:nvPr/>
        </p:nvSpPr>
        <p:spPr>
          <a:xfrm>
            <a:off x="214318" y="900715"/>
            <a:ext cx="5375992" cy="5078313"/>
          </a:xfrm>
          <a:prstGeom prst="rect">
            <a:avLst/>
          </a:prstGeom>
        </p:spPr>
        <p:txBody>
          <a:bodyPr wrap="square">
            <a:spAutoFit/>
          </a:bodyPr>
          <a:lstStyle/>
          <a:p>
            <a:r>
              <a:rPr lang="en-US" b="1" spc="-5" dirty="0" smtClean="0">
                <a:solidFill>
                  <a:srgbClr val="00ADA8"/>
                </a:solidFill>
                <a:uFill>
                  <a:solidFill>
                    <a:srgbClr val="365F91"/>
                  </a:solidFill>
                </a:uFill>
                <a:latin typeface="Cambria"/>
                <a:cs typeface="Cambria"/>
              </a:rPr>
              <a:t>Q7 : </a:t>
            </a:r>
            <a:r>
              <a:rPr lang="en-US" dirty="0">
                <a:solidFill>
                  <a:srgbClr val="00ADA8"/>
                </a:solidFill>
              </a:rPr>
              <a:t>Which of the following result from Bohr </a:t>
            </a:r>
            <a:r>
              <a:rPr lang="en-US" dirty="0" smtClean="0">
                <a:solidFill>
                  <a:srgbClr val="00ADA8"/>
                </a:solidFill>
              </a:rPr>
              <a:t>effect</a:t>
            </a:r>
            <a:r>
              <a:rPr lang="en-US" dirty="0">
                <a:solidFill>
                  <a:srgbClr val="00ADA8"/>
                </a:solidFill>
              </a:rPr>
              <a:t> </a:t>
            </a:r>
            <a:r>
              <a:rPr lang="en-US" dirty="0" smtClean="0">
                <a:solidFill>
                  <a:srgbClr val="00ADA8"/>
                </a:solidFill>
              </a:rPr>
              <a:t>?</a:t>
            </a:r>
          </a:p>
          <a:p>
            <a:r>
              <a:rPr lang="en-US" dirty="0"/>
              <a:t>A- Removes insoluble CO2 from blood stream </a:t>
            </a:r>
            <a:endParaRPr lang="en-US" dirty="0" smtClean="0"/>
          </a:p>
          <a:p>
            <a:r>
              <a:rPr lang="en-US" dirty="0" smtClean="0"/>
              <a:t>B- </a:t>
            </a:r>
            <a:r>
              <a:rPr lang="en-US" dirty="0"/>
              <a:t>Produces soluble bicarbonate </a:t>
            </a:r>
            <a:endParaRPr lang="en-US" dirty="0" smtClean="0"/>
          </a:p>
          <a:p>
            <a:r>
              <a:rPr lang="en-US" dirty="0" smtClean="0"/>
              <a:t>C- </a:t>
            </a:r>
            <a:r>
              <a:rPr lang="en-US" dirty="0"/>
              <a:t>Produce CO2 to the blood stream </a:t>
            </a:r>
            <a:endParaRPr lang="en-US" dirty="0" smtClean="0"/>
          </a:p>
          <a:p>
            <a:r>
              <a:rPr lang="en-US" dirty="0" smtClean="0"/>
              <a:t>D- </a:t>
            </a:r>
            <a:r>
              <a:rPr lang="en-US" dirty="0"/>
              <a:t>A&amp;B </a:t>
            </a:r>
            <a:endParaRPr lang="en-US" dirty="0" smtClean="0"/>
          </a:p>
          <a:p>
            <a:endParaRPr lang="en-US" b="1" u="sng" spc="-5" dirty="0">
              <a:solidFill>
                <a:srgbClr val="365F91"/>
              </a:solidFill>
              <a:uFill>
                <a:solidFill>
                  <a:srgbClr val="365F91"/>
                </a:solidFill>
              </a:uFill>
              <a:latin typeface="Cambria"/>
              <a:cs typeface="Cambria"/>
            </a:endParaRPr>
          </a:p>
          <a:p>
            <a:r>
              <a:rPr lang="en-US" b="1" spc="-5" dirty="0" smtClean="0">
                <a:solidFill>
                  <a:srgbClr val="00ADA8"/>
                </a:solidFill>
                <a:uFill>
                  <a:solidFill>
                    <a:srgbClr val="365F91"/>
                  </a:solidFill>
                </a:uFill>
                <a:latin typeface="Cambria"/>
                <a:cs typeface="Cambria"/>
              </a:rPr>
              <a:t>Q8 </a:t>
            </a:r>
            <a:r>
              <a:rPr lang="en-US" b="1" spc="-5" dirty="0">
                <a:solidFill>
                  <a:srgbClr val="00ADA8"/>
                </a:solidFill>
                <a:uFill>
                  <a:solidFill>
                    <a:srgbClr val="365F91"/>
                  </a:solidFill>
                </a:uFill>
                <a:latin typeface="Cambria"/>
                <a:cs typeface="Cambria"/>
              </a:rPr>
              <a:t>: </a:t>
            </a:r>
            <a:r>
              <a:rPr lang="en-US" dirty="0">
                <a:solidFill>
                  <a:srgbClr val="00ADA8"/>
                </a:solidFill>
              </a:rPr>
              <a:t> HbA2 is composed </a:t>
            </a:r>
            <a:r>
              <a:rPr lang="en-US" dirty="0" smtClean="0">
                <a:solidFill>
                  <a:srgbClr val="00ADA8"/>
                </a:solidFill>
              </a:rPr>
              <a:t>of ?</a:t>
            </a:r>
            <a:endParaRPr lang="en-US" dirty="0">
              <a:solidFill>
                <a:srgbClr val="00ADA8"/>
              </a:solidFill>
            </a:endParaRPr>
          </a:p>
          <a:p>
            <a:r>
              <a:rPr lang="en-US" dirty="0" smtClean="0"/>
              <a:t>A- Two </a:t>
            </a:r>
            <a:r>
              <a:rPr lang="en-US" dirty="0"/>
              <a:t>α and two γ chains.</a:t>
            </a:r>
          </a:p>
          <a:p>
            <a:r>
              <a:rPr lang="en-US" dirty="0" smtClean="0"/>
              <a:t>B- Two </a:t>
            </a:r>
            <a:r>
              <a:rPr lang="en-US" dirty="0"/>
              <a:t>α and two δ globin chains.</a:t>
            </a:r>
          </a:p>
          <a:p>
            <a:r>
              <a:rPr lang="en-US" dirty="0" smtClean="0"/>
              <a:t>C- Four </a:t>
            </a:r>
            <a:r>
              <a:rPr lang="en-US" dirty="0"/>
              <a:t>α globin chains.</a:t>
            </a:r>
          </a:p>
          <a:p>
            <a:r>
              <a:rPr lang="en-US" dirty="0" smtClean="0"/>
              <a:t>D- Two </a:t>
            </a:r>
            <a:r>
              <a:rPr lang="en-US" dirty="0"/>
              <a:t>α and two β chains</a:t>
            </a:r>
            <a:r>
              <a:rPr lang="en-US" dirty="0" smtClean="0"/>
              <a:t>.</a:t>
            </a:r>
          </a:p>
          <a:p>
            <a:endParaRPr lang="en-US" dirty="0" smtClean="0"/>
          </a:p>
          <a:p>
            <a:r>
              <a:rPr lang="en-US" b="1" spc="-5" dirty="0" smtClean="0">
                <a:solidFill>
                  <a:srgbClr val="00ADA8"/>
                </a:solidFill>
                <a:uFill>
                  <a:solidFill>
                    <a:srgbClr val="365F91"/>
                  </a:solidFill>
                </a:uFill>
                <a:latin typeface="Cambria"/>
                <a:cs typeface="Cambria"/>
              </a:rPr>
              <a:t>Q9 : </a:t>
            </a:r>
            <a:r>
              <a:rPr lang="en-US" spc="-5" dirty="0" smtClean="0">
                <a:solidFill>
                  <a:srgbClr val="00ADA8"/>
                </a:solidFill>
                <a:uFill>
                  <a:solidFill>
                    <a:srgbClr val="365F91"/>
                  </a:solidFill>
                </a:uFill>
                <a:latin typeface="Cambria"/>
                <a:cs typeface="Cambria"/>
              </a:rPr>
              <a:t>determine three factors that induces high O₂ affinity </a:t>
            </a:r>
            <a:r>
              <a:rPr lang="en-US" dirty="0" smtClean="0">
                <a:solidFill>
                  <a:srgbClr val="00ADA8"/>
                </a:solidFill>
              </a:rPr>
              <a:t>?</a:t>
            </a:r>
          </a:p>
          <a:p>
            <a:endParaRPr lang="en-US" dirty="0">
              <a:solidFill>
                <a:srgbClr val="FF0000"/>
              </a:solidFill>
            </a:endParaRP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 Alkalosis</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 High levels of Hb F</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 Multiple transfusion of 2,3 DPG-depleted </a:t>
            </a:r>
            <a:r>
              <a:rPr lang="en-US" spc="-10" dirty="0" smtClean="0">
                <a:solidFill>
                  <a:schemeClr val="bg1">
                    <a:lumMod val="75000"/>
                  </a:schemeClr>
                </a:solidFill>
                <a:cs typeface="Calibri"/>
              </a:rPr>
              <a:t>blood</a:t>
            </a:r>
            <a:endParaRPr lang="en-US" spc="-10" dirty="0">
              <a:solidFill>
                <a:schemeClr val="bg1">
                  <a:lumMod val="75000"/>
                </a:schemeClr>
              </a:solidFill>
              <a:cs typeface="Calibri"/>
            </a:endParaRPr>
          </a:p>
        </p:txBody>
      </p:sp>
      <p:sp>
        <p:nvSpPr>
          <p:cNvPr id="4" name="Rectangle 3"/>
          <p:cNvSpPr/>
          <p:nvPr/>
        </p:nvSpPr>
        <p:spPr>
          <a:xfrm>
            <a:off x="6089072" y="900715"/>
            <a:ext cx="6096000" cy="4247317"/>
          </a:xfrm>
          <a:prstGeom prst="rect">
            <a:avLst/>
          </a:prstGeom>
        </p:spPr>
        <p:txBody>
          <a:bodyPr>
            <a:spAutoFit/>
          </a:bodyPr>
          <a:lstStyle/>
          <a:p>
            <a:r>
              <a:rPr lang="en-US" b="1" spc="-5" dirty="0">
                <a:solidFill>
                  <a:srgbClr val="00ADA8"/>
                </a:solidFill>
                <a:uFill>
                  <a:solidFill>
                    <a:srgbClr val="365F91"/>
                  </a:solidFill>
                </a:uFill>
                <a:latin typeface="Cambria"/>
                <a:cs typeface="Cambria"/>
              </a:rPr>
              <a:t>Q10 : </a:t>
            </a:r>
            <a:r>
              <a:rPr lang="en-US" spc="-5" dirty="0">
                <a:solidFill>
                  <a:srgbClr val="00ADA8"/>
                </a:solidFill>
                <a:uFill>
                  <a:solidFill>
                    <a:srgbClr val="365F91"/>
                  </a:solidFill>
                </a:uFill>
                <a:latin typeface="Cambria"/>
                <a:cs typeface="Cambria"/>
              </a:rPr>
              <a:t>What are the components of heme group</a:t>
            </a:r>
            <a:r>
              <a:rPr lang="en-US" dirty="0">
                <a:solidFill>
                  <a:srgbClr val="00ADA8"/>
                </a:solidFill>
              </a:rPr>
              <a:t>?</a:t>
            </a:r>
          </a:p>
          <a:p>
            <a:endParaRPr lang="en-US" dirty="0"/>
          </a:p>
          <a:p>
            <a:pPr algn="ctr"/>
            <a:r>
              <a:rPr lang="en-US" spc="-10" dirty="0">
                <a:solidFill>
                  <a:schemeClr val="bg1">
                    <a:lumMod val="75000"/>
                  </a:schemeClr>
                </a:solidFill>
                <a:cs typeface="Calibri"/>
              </a:rPr>
              <a:t>A complex of protoporphyrin IX and ferrous iron (Fe²⁺) that binds to four nitrogen atoms of the porphyrin ring</a:t>
            </a:r>
          </a:p>
          <a:p>
            <a:endParaRPr lang="en-US" dirty="0"/>
          </a:p>
          <a:p>
            <a:r>
              <a:rPr lang="en-US" b="1" spc="-5" dirty="0">
                <a:solidFill>
                  <a:srgbClr val="00ADA8"/>
                </a:solidFill>
                <a:uFill>
                  <a:solidFill>
                    <a:srgbClr val="365F91"/>
                  </a:solidFill>
                </a:uFill>
                <a:latin typeface="Cambria"/>
                <a:cs typeface="Cambria"/>
              </a:rPr>
              <a:t>Q11 : </a:t>
            </a:r>
            <a:r>
              <a:rPr lang="en-US" spc="-5" dirty="0">
                <a:solidFill>
                  <a:srgbClr val="00ADA8"/>
                </a:solidFill>
                <a:uFill>
                  <a:solidFill>
                    <a:srgbClr val="365F91"/>
                  </a:solidFill>
                </a:uFill>
                <a:latin typeface="Cambria"/>
                <a:cs typeface="Cambria"/>
              </a:rPr>
              <a:t>How does oxygen partial pressure affects the oxygen binding </a:t>
            </a:r>
            <a:r>
              <a:rPr lang="en-US" dirty="0">
                <a:solidFill>
                  <a:srgbClr val="00ADA8"/>
                </a:solidFill>
              </a:rPr>
              <a:t>?</a:t>
            </a:r>
          </a:p>
          <a:p>
            <a:pPr algn="ctr"/>
            <a:endParaRPr lang="en-US" dirty="0">
              <a:solidFill>
                <a:srgbClr val="FF0000"/>
              </a:solidFill>
            </a:endParaRPr>
          </a:p>
          <a:p>
            <a:pPr algn="ctr"/>
            <a:r>
              <a:rPr lang="en-US" spc="-10" dirty="0">
                <a:solidFill>
                  <a:schemeClr val="bg1">
                    <a:lumMod val="75000"/>
                  </a:schemeClr>
                </a:solidFill>
                <a:cs typeface="Calibri"/>
              </a:rPr>
              <a:t>↓ p50 ↑ Increase Hb affinity to O2 </a:t>
            </a:r>
          </a:p>
          <a:p>
            <a:pPr algn="ctr"/>
            <a:r>
              <a:rPr lang="en-US" spc="-10" dirty="0">
                <a:solidFill>
                  <a:schemeClr val="bg1">
                    <a:lumMod val="75000"/>
                  </a:schemeClr>
                </a:solidFill>
                <a:cs typeface="Calibri"/>
              </a:rPr>
              <a:t>↑ p50 ↓ decrease Hb affinity to O2 </a:t>
            </a:r>
          </a:p>
          <a:p>
            <a:endParaRPr lang="en-US" dirty="0">
              <a:solidFill>
                <a:srgbClr val="FF0000"/>
              </a:solidFill>
            </a:endParaRPr>
          </a:p>
          <a:p>
            <a:r>
              <a:rPr lang="en-US" b="1" spc="-5" dirty="0">
                <a:solidFill>
                  <a:srgbClr val="00ADA8"/>
                </a:solidFill>
                <a:uFill>
                  <a:solidFill>
                    <a:srgbClr val="365F91"/>
                  </a:solidFill>
                </a:uFill>
                <a:latin typeface="Cambria"/>
                <a:cs typeface="Cambria"/>
              </a:rPr>
              <a:t>Q12 : </a:t>
            </a:r>
            <a:r>
              <a:rPr lang="en-US" spc="-5" dirty="0">
                <a:solidFill>
                  <a:srgbClr val="00ADA8"/>
                </a:solidFill>
                <a:uFill>
                  <a:solidFill>
                    <a:srgbClr val="365F91"/>
                  </a:solidFill>
                </a:uFill>
                <a:latin typeface="Cambria"/>
                <a:cs typeface="Cambria"/>
              </a:rPr>
              <a:t>What are normal levels of hemoglobin </a:t>
            </a:r>
            <a:r>
              <a:rPr lang="en-US" dirty="0">
                <a:solidFill>
                  <a:srgbClr val="00ADA8"/>
                </a:solidFill>
              </a:rPr>
              <a:t>?</a:t>
            </a:r>
          </a:p>
          <a:p>
            <a:endParaRPr lang="en-US" dirty="0">
              <a:solidFill>
                <a:srgbClr val="FF0000"/>
              </a:solidFill>
            </a:endParaRPr>
          </a:p>
          <a:p>
            <a:pPr marL="12700" algn="ctr">
              <a:spcBef>
                <a:spcPts val="25"/>
              </a:spcBef>
              <a:tabLst>
                <a:tab pos="241300" algn="l"/>
                <a:tab pos="241935" algn="l"/>
              </a:tabLst>
            </a:pPr>
            <a:r>
              <a:rPr lang="en-US" spc="-10" dirty="0">
                <a:solidFill>
                  <a:schemeClr val="bg1">
                    <a:lumMod val="75000"/>
                  </a:schemeClr>
                </a:solidFill>
                <a:cs typeface="Calibri"/>
              </a:rPr>
              <a:t>Males: 14-16</a:t>
            </a:r>
          </a:p>
          <a:p>
            <a:pPr marL="12700" algn="ctr">
              <a:spcBef>
                <a:spcPts val="25"/>
              </a:spcBef>
              <a:tabLst>
                <a:tab pos="241300" algn="l"/>
                <a:tab pos="241935" algn="l"/>
              </a:tabLst>
            </a:pPr>
            <a:r>
              <a:rPr lang="en-US" spc="-10" dirty="0">
                <a:solidFill>
                  <a:schemeClr val="bg1">
                    <a:lumMod val="75000"/>
                  </a:schemeClr>
                </a:solidFill>
                <a:cs typeface="Calibri"/>
              </a:rPr>
              <a:t>Females: 13-15</a:t>
            </a:r>
          </a:p>
        </p:txBody>
      </p:sp>
      <p:sp>
        <p:nvSpPr>
          <p:cNvPr id="7" name="TextBox 6"/>
          <p:cNvSpPr txBox="1"/>
          <p:nvPr/>
        </p:nvSpPr>
        <p:spPr>
          <a:xfrm>
            <a:off x="6657894" y="6519446"/>
            <a:ext cx="4169434" cy="338554"/>
          </a:xfrm>
          <a:prstGeom prst="rect">
            <a:avLst/>
          </a:prstGeom>
          <a:noFill/>
        </p:spPr>
        <p:txBody>
          <a:bodyPr wrap="square" rtlCol="0">
            <a:spAutoFit/>
          </a:bodyPr>
          <a:lstStyle/>
          <a:p>
            <a:r>
              <a:rPr lang="en-US" sz="1600" dirty="0"/>
              <a:t>1</a:t>
            </a:r>
            <a:r>
              <a:rPr lang="en-US" sz="1600" dirty="0" smtClean="0"/>
              <a:t>) C    2) B    3) A    4) B    5) C    6) A    7) D    8) B </a:t>
            </a:r>
            <a:endParaRPr lang="en-US" sz="1600" dirty="0"/>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91621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2308324"/>
          </a:xfrm>
          <a:prstGeom prst="rect">
            <a:avLst/>
          </a:prstGeom>
          <a:noFill/>
        </p:spPr>
        <p:txBody>
          <a:bodyPr wrap="square" rtlCol="0">
            <a:spAutoFit/>
          </a:bodyPr>
          <a:lstStyle/>
          <a:p>
            <a:pPr>
              <a:lnSpc>
                <a:spcPct val="200000"/>
              </a:lnSpc>
            </a:pPr>
            <a:r>
              <a:rPr lang="en-US" b="1" dirty="0" smtClean="0">
                <a:solidFill>
                  <a:srgbClr val="4C8180"/>
                </a:solidFill>
              </a:rPr>
              <a:t>Saleh Altwaijri</a:t>
            </a:r>
          </a:p>
          <a:p>
            <a:pPr>
              <a:lnSpc>
                <a:spcPct val="200000"/>
              </a:lnSpc>
            </a:pPr>
            <a:r>
              <a:rPr lang="en-US" b="1" dirty="0" smtClean="0">
                <a:solidFill>
                  <a:srgbClr val="4C8180"/>
                </a:solidFill>
              </a:rPr>
              <a:t>Leen Altamimi</a:t>
            </a:r>
          </a:p>
          <a:p>
            <a:pPr>
              <a:lnSpc>
                <a:spcPct val="200000"/>
              </a:lnSpc>
            </a:pPr>
            <a:r>
              <a:rPr lang="en-US" b="1" dirty="0">
                <a:solidFill>
                  <a:srgbClr val="4C8180"/>
                </a:solidFill>
              </a:rPr>
              <a:t>Laila </a:t>
            </a:r>
            <a:r>
              <a:rPr lang="en-US" b="1" dirty="0" smtClean="0">
                <a:solidFill>
                  <a:srgbClr val="4C8180"/>
                </a:solidFill>
              </a:rPr>
              <a:t>Mathkour</a:t>
            </a:r>
          </a:p>
          <a:p>
            <a:pPr>
              <a:lnSpc>
                <a:spcPct val="200000"/>
              </a:lnSpc>
            </a:pPr>
            <a:r>
              <a:rPr lang="en-US" b="1" dirty="0">
                <a:solidFill>
                  <a:srgbClr val="4C8180"/>
                </a:solidFill>
              </a:rPr>
              <a:t>Muneerah </a:t>
            </a:r>
            <a:r>
              <a:rPr lang="en-US" b="1" dirty="0" err="1" smtClean="0">
                <a:solidFill>
                  <a:srgbClr val="4C8180"/>
                </a:solidFill>
              </a:rPr>
              <a:t>Alzayed</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972" y="2991415"/>
            <a:ext cx="2671763" cy="400110"/>
          </a:xfrm>
          <a:prstGeom prst="rect">
            <a:avLst/>
          </a:prstGeom>
          <a:noFill/>
        </p:spPr>
        <p:txBody>
          <a:bodyPr wrap="square" rtlCol="0">
            <a:spAutoFit/>
          </a:bodyPr>
          <a:lstStyle/>
          <a:p>
            <a:pPr algn="ctr"/>
            <a:r>
              <a:rPr lang="en-US" sz="2000" dirty="0" smtClean="0">
                <a:solidFill>
                  <a:schemeClr val="accent5">
                    <a:lumMod val="50000"/>
                  </a:schemeClr>
                </a:solidFill>
              </a:rPr>
              <a:t>Review the notes</a:t>
            </a:r>
          </a:p>
        </p:txBody>
      </p:sp>
      <p:sp>
        <p:nvSpPr>
          <p:cNvPr id="3" name="TextBox 2">
            <a:hlinkClick r:id="rId2"/>
          </p:cNvPr>
          <p:cNvSpPr txBox="1"/>
          <p:nvPr/>
        </p:nvSpPr>
        <p:spPr>
          <a:xfrm>
            <a:off x="8021783" y="2074287"/>
            <a:ext cx="3532908" cy="307777"/>
          </a:xfrm>
          <a:prstGeom prst="rect">
            <a:avLst/>
          </a:prstGeom>
          <a:noFill/>
        </p:spPr>
        <p:txBody>
          <a:bodyPr wrap="square" rtlCol="0">
            <a:spAutoFit/>
          </a:bodyPr>
          <a:lstStyle/>
          <a:p>
            <a:pPr algn="ctr"/>
            <a:r>
              <a:rPr lang="en-US" sz="1400" dirty="0" smtClean="0">
                <a:hlinkClick r:id="rId2"/>
              </a:rPr>
              <a:t>10:06 mins </a:t>
            </a:r>
            <a:endParaRPr lang="en-US" sz="1400" dirty="0"/>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3602268"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Lecture overview</a:t>
            </a:r>
            <a:endParaRPr lang="en-US" sz="3200" dirty="0">
              <a:solidFill>
                <a:srgbClr val="4C8180"/>
              </a:solidFill>
              <a:latin typeface="Century Gothic" charset="0"/>
              <a:ea typeface="Century Gothic" charset="0"/>
              <a:cs typeface="Century 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67" y="820746"/>
            <a:ext cx="5214977" cy="5701977"/>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415" y="3328302"/>
            <a:ext cx="1228725" cy="1227189"/>
          </a:xfrm>
          <a:prstGeom prst="rect">
            <a:avLst/>
          </a:prstGeom>
        </p:spPr>
      </p:pic>
      <p:sp>
        <p:nvSpPr>
          <p:cNvPr id="5" name="TextBox 4">
            <a:hlinkClick r:id="rId3"/>
          </p:cNvPr>
          <p:cNvSpPr txBox="1"/>
          <p:nvPr/>
        </p:nvSpPr>
        <p:spPr>
          <a:xfrm>
            <a:off x="8207684" y="3788007"/>
            <a:ext cx="2934801" cy="307777"/>
          </a:xfrm>
          <a:prstGeom prst="rect">
            <a:avLst/>
          </a:prstGeom>
          <a:noFill/>
        </p:spPr>
        <p:txBody>
          <a:bodyPr wrap="square" rtlCol="0">
            <a:spAutoFit/>
          </a:bodyPr>
          <a:lstStyle/>
          <a:p>
            <a:r>
              <a:rPr lang="en-US" sz="1400" dirty="0">
                <a:solidFill>
                  <a:schemeClr val="bg1">
                    <a:lumMod val="65000"/>
                  </a:schemeClr>
                </a:solidFill>
                <a:hlinkClick r:id="rId3"/>
              </a:rPr>
              <a:t>R</a:t>
            </a:r>
            <a:r>
              <a:rPr lang="en-US" sz="1400" dirty="0" smtClean="0">
                <a:solidFill>
                  <a:schemeClr val="bg1">
                    <a:lumMod val="65000"/>
                  </a:schemeClr>
                </a:solidFill>
                <a:hlinkClick r:id="rId3"/>
              </a:rPr>
              <a:t>ecommended video 8:54 mins</a:t>
            </a:r>
            <a:endParaRPr lang="en-US" dirty="0">
              <a:solidFill>
                <a:schemeClr val="bg1">
                  <a:lumMod val="65000"/>
                </a:schemeClr>
              </a:solidFill>
            </a:endParaRPr>
          </a:p>
        </p:txBody>
      </p:sp>
      <p:sp>
        <p:nvSpPr>
          <p:cNvPr id="6" name="TextBox 5"/>
          <p:cNvSpPr txBox="1"/>
          <p:nvPr/>
        </p:nvSpPr>
        <p:spPr>
          <a:xfrm>
            <a:off x="8321988" y="4038632"/>
            <a:ext cx="2143125" cy="461665"/>
          </a:xfrm>
          <a:prstGeom prst="rect">
            <a:avLst/>
          </a:prstGeom>
          <a:noFill/>
        </p:spPr>
        <p:txBody>
          <a:bodyPr wrap="square" rtlCol="0" anchor="ctr">
            <a:spAutoFit/>
          </a:bodyPr>
          <a:lstStyle/>
          <a:p>
            <a:pPr algn="ctr"/>
            <a:r>
              <a:rPr lang="en-US" sz="1200" dirty="0" smtClean="0">
                <a:solidFill>
                  <a:schemeClr val="bg1">
                    <a:lumMod val="65000"/>
                  </a:schemeClr>
                </a:solidFill>
              </a:rPr>
              <a:t>Please watch this video before studying the lecture</a:t>
            </a:r>
            <a:endParaRPr lang="en-US" sz="1200" dirty="0">
              <a:solidFill>
                <a:schemeClr val="bg1">
                  <a:lumMod val="65000"/>
                </a:schemeClr>
              </a:solidFill>
            </a:endParaRPr>
          </a:p>
        </p:txBody>
      </p:sp>
      <p:sp>
        <p:nvSpPr>
          <p:cNvPr id="7" name="TextBox 6"/>
          <p:cNvSpPr txBox="1"/>
          <p:nvPr/>
        </p:nvSpPr>
        <p:spPr>
          <a:xfrm>
            <a:off x="6258655" y="1892443"/>
            <a:ext cx="5477476" cy="1200329"/>
          </a:xfrm>
          <a:prstGeom prst="rect">
            <a:avLst/>
          </a:prstGeom>
          <a:noFill/>
          <a:ln>
            <a:solidFill>
              <a:srgbClr val="00B050"/>
            </a:solidFill>
          </a:ln>
        </p:spPr>
        <p:txBody>
          <a:bodyPr wrap="square" rtlCol="0" anchor="ctr">
            <a:spAutoFit/>
          </a:bodyPr>
          <a:lstStyle/>
          <a:p>
            <a:pPr algn="l" rtl="0" eaLnBrk="0" fontAlgn="base" hangingPunct="0">
              <a:spcBef>
                <a:spcPct val="0"/>
              </a:spcBef>
              <a:spcAft>
                <a:spcPct val="0"/>
              </a:spcAft>
            </a:pPr>
            <a:r>
              <a:rPr lang="en-US" dirty="0" smtClean="0">
                <a:solidFill>
                  <a:srgbClr val="00B050"/>
                </a:solidFill>
              </a:rPr>
              <a:t>* Hemoglobin has 2 parts </a:t>
            </a:r>
          </a:p>
          <a:p>
            <a:pPr algn="l" rtl="0" eaLnBrk="0" fontAlgn="base" hangingPunct="0">
              <a:spcBef>
                <a:spcPct val="0"/>
              </a:spcBef>
              <a:spcAft>
                <a:spcPct val="0"/>
              </a:spcAft>
            </a:pPr>
            <a:r>
              <a:rPr lang="en-US" dirty="0" smtClean="0">
                <a:solidFill>
                  <a:srgbClr val="00B050"/>
                </a:solidFill>
              </a:rPr>
              <a:t>1- non protein part </a:t>
            </a:r>
          </a:p>
          <a:p>
            <a:pPr algn="l" rtl="0" eaLnBrk="0" fontAlgn="base" hangingPunct="0">
              <a:spcBef>
                <a:spcPct val="0"/>
              </a:spcBef>
              <a:spcAft>
                <a:spcPct val="0"/>
              </a:spcAft>
            </a:pPr>
            <a:r>
              <a:rPr lang="en-US" dirty="0" smtClean="0">
                <a:solidFill>
                  <a:srgbClr val="00B050"/>
                </a:solidFill>
              </a:rPr>
              <a:t>2- protein part (heme)</a:t>
            </a:r>
          </a:p>
          <a:p>
            <a:pPr algn="l" rtl="0" eaLnBrk="0" fontAlgn="base" hangingPunct="0">
              <a:spcBef>
                <a:spcPct val="0"/>
              </a:spcBef>
              <a:spcAft>
                <a:spcPct val="0"/>
              </a:spcAft>
            </a:pPr>
            <a:r>
              <a:rPr lang="en-US" dirty="0" smtClean="0">
                <a:solidFill>
                  <a:srgbClr val="00B050"/>
                </a:solidFill>
              </a:rPr>
              <a:t>* Myoglobin found in muscles and gives the red color  </a:t>
            </a:r>
            <a:endParaRPr lang="en-US" dirty="0">
              <a:solidFill>
                <a:srgbClr val="00B050"/>
              </a:solidFill>
            </a:endParaRPr>
          </a:p>
        </p:txBody>
      </p:sp>
      <p:sp>
        <p:nvSpPr>
          <p:cNvPr id="8" name="TextBox 7"/>
          <p:cNvSpPr txBox="1"/>
          <p:nvPr/>
        </p:nvSpPr>
        <p:spPr>
          <a:xfrm>
            <a:off x="3772707" y="6358143"/>
            <a:ext cx="3377708" cy="400110"/>
          </a:xfrm>
          <a:prstGeom prst="rect">
            <a:avLst/>
          </a:prstGeom>
          <a:noFill/>
        </p:spPr>
        <p:txBody>
          <a:bodyPr wrap="square" rtlCol="0">
            <a:spAutoFit/>
          </a:bodyPr>
          <a:lstStyle/>
          <a:p>
            <a:r>
              <a:rPr lang="en-US" sz="2000" dirty="0" smtClean="0">
                <a:solidFill>
                  <a:schemeClr val="bg1">
                    <a:lumMod val="65000"/>
                  </a:schemeClr>
                </a:solidFill>
              </a:rPr>
              <a:t>*BPG </a:t>
            </a:r>
            <a:r>
              <a:rPr lang="en-US" sz="2000" smtClean="0">
                <a:solidFill>
                  <a:schemeClr val="bg1">
                    <a:lumMod val="65000"/>
                  </a:schemeClr>
                </a:solidFill>
              </a:rPr>
              <a:t>= Bisphosphoglycerate</a:t>
            </a:r>
            <a:endParaRPr lang="en-US" sz="2000" dirty="0">
              <a:solidFill>
                <a:schemeClr val="bg1">
                  <a:lumMod val="65000"/>
                </a:schemeClr>
              </a:solidFill>
            </a:endParaRPr>
          </a:p>
        </p:txBody>
      </p:sp>
    </p:spTree>
    <p:extLst>
      <p:ext uri="{BB962C8B-B14F-4D97-AF65-F5344CB8AC3E}">
        <p14:creationId xmlns:p14="http://schemas.microsoft.com/office/powerpoint/2010/main" val="114698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2624436"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Hemoglobin</a:t>
            </a:r>
            <a:endParaRPr lang="en-US" sz="3200" dirty="0">
              <a:solidFill>
                <a:srgbClr val="4C8180"/>
              </a:solidFill>
              <a:latin typeface="Century Gothic" charset="0"/>
              <a:ea typeface="Century Gothic" charset="0"/>
              <a:cs typeface="Century Gothic" charset="0"/>
            </a:endParaRPr>
          </a:p>
        </p:txBody>
      </p:sp>
      <p:sp>
        <p:nvSpPr>
          <p:cNvPr id="3" name="Rectangle 2"/>
          <p:cNvSpPr/>
          <p:nvPr/>
        </p:nvSpPr>
        <p:spPr>
          <a:xfrm>
            <a:off x="195126" y="931930"/>
            <a:ext cx="5065076" cy="3247043"/>
          </a:xfrm>
          <a:prstGeom prst="rect">
            <a:avLst/>
          </a:prstGeom>
        </p:spPr>
        <p:txBody>
          <a:bodyPr wrap="square">
            <a:spAutoFit/>
          </a:bodyPr>
          <a:lstStyle/>
          <a:p>
            <a:r>
              <a:rPr lang="en-US" sz="2000" b="1" u="heavy" spc="-5" dirty="0" smtClean="0">
                <a:solidFill>
                  <a:srgbClr val="365F91"/>
                </a:solidFill>
                <a:uFill>
                  <a:solidFill>
                    <a:srgbClr val="365F91"/>
                  </a:solidFill>
                </a:uFill>
                <a:latin typeface="Cambria"/>
                <a:cs typeface="Cambria"/>
              </a:rPr>
              <a:t>Hemoglobin (Hb)</a:t>
            </a:r>
          </a:p>
          <a:p>
            <a:endParaRPr lang="en-US" sz="900" b="1" u="heavy" spc="-5" dirty="0" smtClean="0">
              <a:solidFill>
                <a:srgbClr val="365F91"/>
              </a:solidFill>
              <a:uFill>
                <a:solidFill>
                  <a:srgbClr val="365F91"/>
                </a:solidFill>
              </a:uFill>
              <a:latin typeface="Cambria"/>
              <a:cs typeface="Cambria"/>
            </a:endParaRPr>
          </a:p>
          <a:p>
            <a:pPr marL="241300" lvl="0" indent="-228600">
              <a:spcBef>
                <a:spcPts val="25"/>
              </a:spcBef>
              <a:buFont typeface="Arial"/>
              <a:buChar char="–"/>
              <a:tabLst>
                <a:tab pos="241300" algn="l"/>
                <a:tab pos="241935" algn="l"/>
              </a:tabLst>
            </a:pPr>
            <a:r>
              <a:rPr lang="en-US" spc="-10" dirty="0" smtClean="0">
                <a:solidFill>
                  <a:prstClr val="black"/>
                </a:solidFill>
                <a:cs typeface="Calibri"/>
              </a:rPr>
              <a:t>A hemeprotein</a:t>
            </a:r>
            <a:r>
              <a:rPr lang="en-US" altLang="en-US" dirty="0">
                <a:solidFill>
                  <a:srgbClr val="00B050"/>
                </a:solidFill>
              </a:rPr>
              <a:t> (</a:t>
            </a:r>
            <a:r>
              <a:rPr lang="en-US" altLang="en-US" dirty="0" smtClean="0">
                <a:solidFill>
                  <a:srgbClr val="00B050"/>
                </a:solidFill>
              </a:rPr>
              <a:t>heme + protein)</a:t>
            </a:r>
            <a:r>
              <a:rPr lang="en-US" spc="-10" dirty="0" smtClean="0">
                <a:solidFill>
                  <a:prstClr val="black"/>
                </a:solidFill>
                <a:cs typeface="Calibri"/>
              </a:rPr>
              <a:t> </a:t>
            </a:r>
            <a:r>
              <a:rPr lang="en-US" spc="-10" dirty="0">
                <a:solidFill>
                  <a:prstClr val="black"/>
                </a:solidFill>
                <a:cs typeface="Calibri"/>
              </a:rPr>
              <a:t>found only in </a:t>
            </a:r>
            <a:r>
              <a:rPr lang="en-US" spc="-10" dirty="0">
                <a:solidFill>
                  <a:srgbClr val="FF0000"/>
                </a:solidFill>
                <a:cs typeface="Calibri"/>
              </a:rPr>
              <a:t>red blood </a:t>
            </a:r>
            <a:r>
              <a:rPr lang="en-US" spc="-10" dirty="0" smtClean="0">
                <a:solidFill>
                  <a:srgbClr val="FF0000"/>
                </a:solidFill>
                <a:cs typeface="Calibri"/>
              </a:rPr>
              <a:t>cells.</a:t>
            </a:r>
            <a:endParaRPr lang="en-US" spc="-10" dirty="0">
              <a:solidFill>
                <a:srgbClr val="FF0000"/>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Oxygen </a:t>
            </a:r>
            <a:r>
              <a:rPr lang="en-US" spc="-10" dirty="0">
                <a:solidFill>
                  <a:srgbClr val="FF0000"/>
                </a:solidFill>
                <a:cs typeface="Calibri"/>
              </a:rPr>
              <a:t>transport </a:t>
            </a:r>
            <a:r>
              <a:rPr lang="en-US" spc="-10" dirty="0" smtClean="0">
                <a:solidFill>
                  <a:srgbClr val="FF0000"/>
                </a:solidFill>
                <a:cs typeface="Calibri"/>
              </a:rPr>
              <a:t>function.</a:t>
            </a:r>
            <a:endParaRPr lang="en-US" spc="-10" dirty="0">
              <a:solidFill>
                <a:srgbClr val="FF0000"/>
              </a:solidFill>
              <a:cs typeface="Calibri"/>
            </a:endParaRPr>
          </a:p>
          <a:p>
            <a:pPr marL="241300" lvl="0" indent="-228600">
              <a:spcBef>
                <a:spcPts val="25"/>
              </a:spcBef>
              <a:buFont typeface="Arial"/>
              <a:buChar char="–"/>
              <a:tabLst>
                <a:tab pos="241300" algn="l"/>
                <a:tab pos="241935" algn="l"/>
              </a:tabLst>
            </a:pPr>
            <a:r>
              <a:rPr lang="en-US" spc="-10" dirty="0">
                <a:solidFill>
                  <a:prstClr val="black"/>
                </a:solidFill>
                <a:cs typeface="Calibri"/>
              </a:rPr>
              <a:t>Contains heme as prosthetic </a:t>
            </a:r>
            <a:r>
              <a:rPr lang="en-US" spc="-10" dirty="0" smtClean="0">
                <a:solidFill>
                  <a:prstClr val="black"/>
                </a:solidFill>
                <a:cs typeface="Calibri"/>
              </a:rPr>
              <a:t>group.</a:t>
            </a:r>
            <a:endParaRPr lang="en-US" spc="-10" dirty="0">
              <a:solidFill>
                <a:prstClr val="black"/>
              </a:solidFill>
              <a:cs typeface="Calibri"/>
            </a:endParaRPr>
          </a:p>
          <a:p>
            <a:pPr marL="12700" lvl="0">
              <a:spcBef>
                <a:spcPts val="25"/>
              </a:spcBef>
              <a:tabLst>
                <a:tab pos="241300" algn="l"/>
                <a:tab pos="241935" algn="l"/>
              </a:tabLst>
            </a:pPr>
            <a:r>
              <a:rPr lang="en-US" spc="-10" dirty="0">
                <a:solidFill>
                  <a:schemeClr val="bg1">
                    <a:lumMod val="50000"/>
                  </a:schemeClr>
                </a:solidFill>
                <a:cs typeface="Calibri"/>
              </a:rPr>
              <a:t>     Prosthetic means it acts as a co-factor</a:t>
            </a:r>
          </a:p>
          <a:p>
            <a:pPr marL="12700" lvl="0">
              <a:spcBef>
                <a:spcPts val="25"/>
              </a:spcBef>
              <a:tabLst>
                <a:tab pos="241300" algn="l"/>
                <a:tab pos="241935" algn="l"/>
              </a:tabLst>
            </a:pPr>
            <a:r>
              <a:rPr lang="en-US" spc="-10" dirty="0">
                <a:solidFill>
                  <a:schemeClr val="bg1">
                    <a:lumMod val="50000"/>
                  </a:schemeClr>
                </a:solidFill>
                <a:cs typeface="Calibri"/>
              </a:rPr>
              <a:t>     (it doesn’t consume the oxygen itself but it delivers </a:t>
            </a:r>
            <a:r>
              <a:rPr lang="en-US" spc="-10" dirty="0" smtClean="0">
                <a:solidFill>
                  <a:schemeClr val="bg1">
                    <a:lumMod val="50000"/>
                  </a:schemeClr>
                </a:solidFill>
                <a:cs typeface="Calibri"/>
              </a:rPr>
              <a:t>O₂ </a:t>
            </a:r>
            <a:r>
              <a:rPr lang="en-US" spc="-10" dirty="0">
                <a:solidFill>
                  <a:schemeClr val="bg1">
                    <a:lumMod val="50000"/>
                  </a:schemeClr>
                </a:solidFill>
                <a:cs typeface="Calibri"/>
              </a:rPr>
              <a:t>to the tissues).  </a:t>
            </a:r>
          </a:p>
          <a:p>
            <a:pPr marL="241300" lvl="0" indent="-228600">
              <a:spcBef>
                <a:spcPts val="25"/>
              </a:spcBef>
              <a:buFont typeface="Arial"/>
              <a:buChar char="–"/>
              <a:tabLst>
                <a:tab pos="241300" algn="l"/>
                <a:tab pos="241935" algn="l"/>
              </a:tabLst>
            </a:pPr>
            <a:r>
              <a:rPr lang="en-US" spc="-10" dirty="0">
                <a:solidFill>
                  <a:prstClr val="black"/>
                </a:solidFill>
                <a:cs typeface="Calibri"/>
              </a:rPr>
              <a:t>Heme </a:t>
            </a:r>
            <a:r>
              <a:rPr lang="en-US" spc="-10" dirty="0">
                <a:solidFill>
                  <a:srgbClr val="FF0000"/>
                </a:solidFill>
                <a:cs typeface="Calibri"/>
              </a:rPr>
              <a:t>reversibly</a:t>
            </a:r>
            <a:r>
              <a:rPr lang="en-US" spc="-10" dirty="0">
                <a:solidFill>
                  <a:prstClr val="black"/>
                </a:solidFill>
                <a:cs typeface="Calibri"/>
              </a:rPr>
              <a:t> </a:t>
            </a:r>
            <a:r>
              <a:rPr lang="en-US" altLang="en-US" dirty="0">
                <a:solidFill>
                  <a:srgbClr val="00B050"/>
                </a:solidFill>
              </a:rPr>
              <a:t>(not </a:t>
            </a:r>
            <a:r>
              <a:rPr lang="en-US" altLang="en-US" dirty="0" smtClean="0">
                <a:solidFill>
                  <a:srgbClr val="00B050"/>
                </a:solidFill>
              </a:rPr>
              <a:t>permanent) </a:t>
            </a:r>
            <a:r>
              <a:rPr lang="en-US" spc="-10" dirty="0" smtClean="0">
                <a:solidFill>
                  <a:prstClr val="black"/>
                </a:solidFill>
                <a:cs typeface="Calibri"/>
              </a:rPr>
              <a:t>binds </a:t>
            </a:r>
            <a:r>
              <a:rPr lang="en-US" spc="-10" dirty="0">
                <a:solidFill>
                  <a:prstClr val="black"/>
                </a:solidFill>
                <a:cs typeface="Calibri"/>
              </a:rPr>
              <a:t>to </a:t>
            </a:r>
            <a:r>
              <a:rPr lang="en-US" spc="-10" dirty="0" smtClean="0">
                <a:solidFill>
                  <a:prstClr val="black"/>
                </a:solidFill>
                <a:cs typeface="Calibri"/>
              </a:rPr>
              <a:t>oxygen.</a:t>
            </a:r>
          </a:p>
          <a:p>
            <a:pPr marL="12700" lvl="0">
              <a:spcBef>
                <a:spcPts val="25"/>
              </a:spcBef>
              <a:tabLst>
                <a:tab pos="241300" algn="l"/>
                <a:tab pos="241935" algn="l"/>
              </a:tabLst>
            </a:pPr>
            <a:endParaRPr lang="en-US" sz="1400" spc="-10" dirty="0">
              <a:solidFill>
                <a:prstClr val="black"/>
              </a:solidFill>
              <a:cs typeface="Calibri"/>
            </a:endParaRPr>
          </a:p>
          <a:p>
            <a:pPr marL="241300" lvl="0" indent="-228600">
              <a:spcBef>
                <a:spcPts val="25"/>
              </a:spcBef>
              <a:buFont typeface="Arial"/>
              <a:buChar char="–"/>
              <a:tabLst>
                <a:tab pos="241300" algn="l"/>
                <a:tab pos="241935" algn="l"/>
              </a:tabLst>
            </a:pPr>
            <a:endParaRPr lang="en-US" dirty="0"/>
          </a:p>
        </p:txBody>
      </p:sp>
      <p:sp>
        <p:nvSpPr>
          <p:cNvPr id="6" name="TextBox 5"/>
          <p:cNvSpPr txBox="1"/>
          <p:nvPr/>
        </p:nvSpPr>
        <p:spPr>
          <a:xfrm>
            <a:off x="6113085" y="1340022"/>
            <a:ext cx="5760467" cy="2862322"/>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defRPr/>
            </a:pPr>
            <a:r>
              <a:rPr lang="en-US" altLang="en-US" dirty="0">
                <a:solidFill>
                  <a:srgbClr val="00B050"/>
                </a:solidFill>
              </a:rPr>
              <a:t>Prosthetic (it is a co factor that is required, when we talk about the enzymes which are not active and required non protein part to become  active we call it Apo enzyme. And then when the non protein part become attached to it we call it   holoenzyme so it is not an enzyme it is protein but it required a non protein part which is heme and it act as prosthetic group which is permanently attached to the protein </a:t>
            </a:r>
          </a:p>
          <a:p>
            <a:pPr algn="ctr">
              <a:defRPr/>
            </a:pPr>
            <a:r>
              <a:rPr lang="en-US" altLang="en-US" dirty="0">
                <a:solidFill>
                  <a:srgbClr val="00B050"/>
                </a:solidFill>
              </a:rPr>
              <a:t>Attached temporarily → co enzyme </a:t>
            </a:r>
          </a:p>
          <a:p>
            <a:pPr algn="ctr">
              <a:defRPr/>
            </a:pPr>
            <a:r>
              <a:rPr lang="en-US" altLang="en-US" dirty="0">
                <a:solidFill>
                  <a:srgbClr val="00B050"/>
                </a:solidFill>
              </a:rPr>
              <a:t>Attached permanently → prosthetic group </a:t>
            </a:r>
            <a:endParaRPr lang="en-US" altLang="en-US" sz="2000" dirty="0">
              <a:solidFill>
                <a:srgbClr val="00B050"/>
              </a:solidFil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43015" r="-3718" b="56415"/>
          <a:stretch/>
        </p:blipFill>
        <p:spPr>
          <a:xfrm>
            <a:off x="1211685" y="4300730"/>
            <a:ext cx="2877762" cy="1763186"/>
          </a:xfrm>
          <a:prstGeom prst="rect">
            <a:avLst/>
          </a:prstGeom>
        </p:spPr>
      </p:pic>
      <p:sp>
        <p:nvSpPr>
          <p:cNvPr id="14" name="TextBox 13"/>
          <p:cNvSpPr txBox="1"/>
          <p:nvPr/>
        </p:nvSpPr>
        <p:spPr>
          <a:xfrm>
            <a:off x="2514013" y="4716381"/>
            <a:ext cx="1384218" cy="1200329"/>
          </a:xfrm>
          <a:prstGeom prst="rect">
            <a:avLst/>
          </a:prstGeom>
          <a:noFill/>
        </p:spPr>
        <p:txBody>
          <a:bodyPr wrap="square" rtlCol="0">
            <a:spAutoFit/>
          </a:bodyPr>
          <a:lstStyle/>
          <a:p>
            <a:pPr algn="ctr"/>
            <a:r>
              <a:rPr lang="en-US" sz="2400" smtClean="0">
                <a:solidFill>
                  <a:srgbClr val="0885FF"/>
                </a:solidFill>
              </a:rPr>
              <a:t>Enjoy studying me</a:t>
            </a:r>
            <a:endParaRPr lang="en-US" sz="2400" dirty="0" smtClean="0">
              <a:solidFill>
                <a:srgbClr val="0885FF"/>
              </a:solidFill>
            </a:endParaRPr>
          </a:p>
        </p:txBody>
      </p:sp>
      <p:cxnSp>
        <p:nvCxnSpPr>
          <p:cNvPr id="5" name="Straight Arrow Connector 4"/>
          <p:cNvCxnSpPr/>
          <p:nvPr/>
        </p:nvCxnSpPr>
        <p:spPr>
          <a:xfrm>
            <a:off x="4089447" y="2402006"/>
            <a:ext cx="18473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2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951399" y="1124435"/>
            <a:ext cx="5477525" cy="4169459"/>
          </a:xfrm>
          <a:prstGeom prst="rect">
            <a:avLst/>
          </a:prstGeom>
        </p:spPr>
      </p:pic>
      <p:sp>
        <p:nvSpPr>
          <p:cNvPr id="2" name="Rectangle 1"/>
          <p:cNvSpPr/>
          <p:nvPr/>
        </p:nvSpPr>
        <p:spPr>
          <a:xfrm>
            <a:off x="338251" y="98179"/>
            <a:ext cx="2624436"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Hemoglobin</a:t>
            </a:r>
            <a:endParaRPr lang="en-US" sz="3200" dirty="0">
              <a:solidFill>
                <a:srgbClr val="4C8180"/>
              </a:solidFill>
              <a:latin typeface="Century Gothic" charset="0"/>
              <a:ea typeface="Century Gothic" charset="0"/>
              <a:cs typeface="Century Gothic" charset="0"/>
            </a:endParaRPr>
          </a:p>
        </p:txBody>
      </p:sp>
      <p:sp>
        <p:nvSpPr>
          <p:cNvPr id="3" name="Rectangle 2"/>
          <p:cNvSpPr/>
          <p:nvPr/>
        </p:nvSpPr>
        <p:spPr>
          <a:xfrm>
            <a:off x="195126" y="908327"/>
            <a:ext cx="5386808" cy="2339102"/>
          </a:xfrm>
          <a:prstGeom prst="rect">
            <a:avLst/>
          </a:prstGeom>
        </p:spPr>
        <p:txBody>
          <a:bodyPr wrap="square">
            <a:spAutoFit/>
          </a:bodyPr>
          <a:lstStyle/>
          <a:p>
            <a:pPr marL="12700">
              <a:spcBef>
                <a:spcPts val="25"/>
              </a:spcBef>
              <a:tabLst>
                <a:tab pos="241300" algn="l"/>
                <a:tab pos="241935" algn="l"/>
              </a:tabLst>
            </a:pPr>
            <a:r>
              <a:rPr lang="en-US" altLang="en-US" sz="2000" b="1" spc="-5" dirty="0" smtClean="0">
                <a:solidFill>
                  <a:schemeClr val="accent5"/>
                </a:solidFill>
                <a:uFill>
                  <a:solidFill>
                    <a:srgbClr val="365F91"/>
                  </a:solidFill>
                </a:uFill>
                <a:latin typeface="Cambria"/>
                <a:cs typeface="Cambria"/>
              </a:rPr>
              <a:t>The </a:t>
            </a:r>
            <a:r>
              <a:rPr lang="en-US" altLang="en-US" sz="2000" b="1" spc="-5" dirty="0">
                <a:solidFill>
                  <a:schemeClr val="accent5"/>
                </a:solidFill>
                <a:uFill>
                  <a:solidFill>
                    <a:srgbClr val="365F91"/>
                  </a:solidFill>
                </a:uFill>
                <a:latin typeface="Cambria"/>
                <a:cs typeface="Cambria"/>
              </a:rPr>
              <a:t>heme </a:t>
            </a:r>
            <a:r>
              <a:rPr lang="en-US" altLang="en-US" sz="2000" b="1" spc="-5" dirty="0" smtClean="0">
                <a:solidFill>
                  <a:schemeClr val="accent5"/>
                </a:solidFill>
                <a:uFill>
                  <a:solidFill>
                    <a:srgbClr val="365F91"/>
                  </a:solidFill>
                </a:uFill>
                <a:latin typeface="Cambria"/>
                <a:cs typeface="Cambria"/>
              </a:rPr>
              <a:t>group :</a:t>
            </a:r>
            <a:endParaRPr lang="en-US" sz="2000" b="1" spc="-5" dirty="0">
              <a:solidFill>
                <a:schemeClr val="accent5"/>
              </a:solidFill>
              <a:uFill>
                <a:solidFill>
                  <a:srgbClr val="365F91"/>
                </a:solidFill>
              </a:uFill>
              <a:latin typeface="Cambria"/>
              <a:cs typeface="Cambria"/>
            </a:endParaRPr>
          </a:p>
          <a:p>
            <a:pPr marL="12700" lvl="0">
              <a:spcBef>
                <a:spcPts val="25"/>
              </a:spcBef>
              <a:tabLst>
                <a:tab pos="241300" algn="l"/>
                <a:tab pos="241935" algn="l"/>
              </a:tabLst>
            </a:pPr>
            <a:r>
              <a:rPr lang="en-US" spc="-10" dirty="0">
                <a:solidFill>
                  <a:prstClr val="black"/>
                </a:solidFill>
                <a:cs typeface="Calibri"/>
              </a:rPr>
              <a:t>A complex of protoporphyrin IX and ferrous iron </a:t>
            </a:r>
            <a:r>
              <a:rPr lang="en-US" spc="-10" dirty="0" smtClean="0">
                <a:solidFill>
                  <a:prstClr val="black"/>
                </a:solidFill>
                <a:cs typeface="Calibri"/>
              </a:rPr>
              <a:t>(Fe²⁺).</a:t>
            </a:r>
            <a:endParaRPr lang="en-US" spc="-10" dirty="0">
              <a:solidFill>
                <a:prstClr val="black"/>
              </a:solidFill>
              <a:cs typeface="Calibri"/>
            </a:endParaRPr>
          </a:p>
          <a:p>
            <a:pPr marL="298450" lvl="0" indent="-285750">
              <a:spcBef>
                <a:spcPts val="25"/>
              </a:spcBef>
              <a:buFont typeface="Arial" panose="020B0604020202020204" pitchFamily="34" charset="0"/>
              <a:buChar char="•"/>
              <a:tabLst>
                <a:tab pos="241300" algn="l"/>
                <a:tab pos="241935" algn="l"/>
              </a:tabLst>
            </a:pPr>
            <a:r>
              <a:rPr lang="en-US" spc="-10" dirty="0" smtClean="0">
                <a:solidFill>
                  <a:prstClr val="black"/>
                </a:solidFill>
                <a:cs typeface="Calibri"/>
              </a:rPr>
              <a:t>Fe²⁺ </a:t>
            </a:r>
            <a:r>
              <a:rPr lang="en-US" spc="-10" dirty="0">
                <a:solidFill>
                  <a:prstClr val="black"/>
                </a:solidFill>
                <a:cs typeface="Calibri"/>
              </a:rPr>
              <a:t>is present in the </a:t>
            </a:r>
            <a:r>
              <a:rPr lang="en-US" spc="-10" dirty="0">
                <a:solidFill>
                  <a:srgbClr val="FF0000"/>
                </a:solidFill>
                <a:cs typeface="Calibri"/>
              </a:rPr>
              <a:t>center</a:t>
            </a:r>
            <a:r>
              <a:rPr lang="en-US" spc="-10" dirty="0">
                <a:solidFill>
                  <a:prstClr val="black"/>
                </a:solidFill>
                <a:cs typeface="Calibri"/>
              </a:rPr>
              <a:t> of the </a:t>
            </a:r>
            <a:r>
              <a:rPr lang="en-US" spc="-10" dirty="0" smtClean="0">
                <a:solidFill>
                  <a:prstClr val="black"/>
                </a:solidFill>
                <a:cs typeface="Calibri"/>
              </a:rPr>
              <a:t>heme.</a:t>
            </a:r>
            <a:endParaRPr lang="en-US" spc="-10" dirty="0">
              <a:solidFill>
                <a:prstClr val="black"/>
              </a:solidFill>
              <a:cs typeface="Calibri"/>
            </a:endParaRPr>
          </a:p>
          <a:p>
            <a:pPr marL="298450" lvl="0" indent="-285750">
              <a:spcBef>
                <a:spcPts val="25"/>
              </a:spcBef>
              <a:buFont typeface="Arial" panose="020B0604020202020204" pitchFamily="34" charset="0"/>
              <a:buChar char="•"/>
              <a:tabLst>
                <a:tab pos="241300" algn="l"/>
                <a:tab pos="241935" algn="l"/>
              </a:tabLst>
            </a:pPr>
            <a:r>
              <a:rPr lang="en-US" spc="-10" dirty="0" smtClean="0">
                <a:solidFill>
                  <a:prstClr val="black"/>
                </a:solidFill>
                <a:cs typeface="Calibri"/>
              </a:rPr>
              <a:t>Fe²⁺ </a:t>
            </a:r>
            <a:r>
              <a:rPr lang="en-US" spc="-10" dirty="0">
                <a:solidFill>
                  <a:prstClr val="black"/>
                </a:solidFill>
                <a:cs typeface="Calibri"/>
              </a:rPr>
              <a:t>binds to four </a:t>
            </a:r>
            <a:r>
              <a:rPr lang="en-US" spc="-10" dirty="0">
                <a:solidFill>
                  <a:srgbClr val="FF0000"/>
                </a:solidFill>
                <a:cs typeface="Calibri"/>
              </a:rPr>
              <a:t>nitrogen atoms </a:t>
            </a:r>
            <a:r>
              <a:rPr lang="en-US" spc="-10" dirty="0">
                <a:solidFill>
                  <a:prstClr val="black"/>
                </a:solidFill>
                <a:cs typeface="Calibri"/>
              </a:rPr>
              <a:t>of the porphyrin </a:t>
            </a:r>
            <a:r>
              <a:rPr lang="en-US" spc="-10" dirty="0" smtClean="0">
                <a:solidFill>
                  <a:prstClr val="black"/>
                </a:solidFill>
                <a:cs typeface="Calibri"/>
              </a:rPr>
              <a:t>ring.</a:t>
            </a:r>
            <a:endParaRPr lang="en-US" spc="-10" dirty="0">
              <a:solidFill>
                <a:prstClr val="black"/>
              </a:solidFill>
              <a:cs typeface="Calibri"/>
            </a:endParaRPr>
          </a:p>
          <a:p>
            <a:pPr marL="298450" lvl="0" indent="-285750">
              <a:spcBef>
                <a:spcPts val="25"/>
              </a:spcBef>
              <a:buFont typeface="Arial" panose="020B0604020202020204" pitchFamily="34" charset="0"/>
              <a:buChar char="•"/>
              <a:tabLst>
                <a:tab pos="241300" algn="l"/>
                <a:tab pos="241935" algn="l"/>
              </a:tabLst>
            </a:pPr>
            <a:r>
              <a:rPr lang="en-US" spc="-10" dirty="0">
                <a:solidFill>
                  <a:prstClr val="black"/>
                </a:solidFill>
                <a:cs typeface="Calibri"/>
              </a:rPr>
              <a:t>Forms two additional bonds with:</a:t>
            </a:r>
          </a:p>
          <a:p>
            <a:pPr marL="355600" lvl="0" indent="-342900">
              <a:spcBef>
                <a:spcPts val="25"/>
              </a:spcBef>
              <a:buFont typeface="+mj-lt"/>
              <a:buAutoNum type="arabicPeriod"/>
              <a:tabLst>
                <a:tab pos="241300" algn="l"/>
                <a:tab pos="241935" algn="l"/>
              </a:tabLst>
            </a:pPr>
            <a:r>
              <a:rPr lang="en-US" spc="-10" dirty="0">
                <a:solidFill>
                  <a:prstClr val="black"/>
                </a:solidFill>
                <a:cs typeface="Calibri"/>
              </a:rPr>
              <a:t>Histidine residue of globin </a:t>
            </a:r>
            <a:r>
              <a:rPr lang="en-US" spc="-10" dirty="0" smtClean="0">
                <a:solidFill>
                  <a:prstClr val="black"/>
                </a:solidFill>
                <a:cs typeface="Calibri"/>
              </a:rPr>
              <a:t>chain.</a:t>
            </a:r>
            <a:endParaRPr lang="en-US" spc="-10" dirty="0">
              <a:solidFill>
                <a:prstClr val="black"/>
              </a:solidFill>
              <a:cs typeface="Calibri"/>
            </a:endParaRPr>
          </a:p>
          <a:p>
            <a:pPr marL="355600" lvl="0" indent="-342900">
              <a:spcBef>
                <a:spcPts val="25"/>
              </a:spcBef>
              <a:buFont typeface="+mj-lt"/>
              <a:buAutoNum type="arabicPeriod"/>
              <a:tabLst>
                <a:tab pos="241300" algn="l"/>
                <a:tab pos="241935" algn="l"/>
              </a:tabLst>
            </a:pPr>
            <a:r>
              <a:rPr lang="en-US" spc="-10" dirty="0">
                <a:solidFill>
                  <a:prstClr val="black"/>
                </a:solidFill>
                <a:cs typeface="Calibri"/>
              </a:rPr>
              <a:t>Oxygen </a:t>
            </a:r>
            <a:r>
              <a:rPr lang="en-US" spc="-10" dirty="0">
                <a:solidFill>
                  <a:schemeClr val="bg1">
                    <a:lumMod val="50000"/>
                  </a:schemeClr>
                </a:solidFill>
                <a:cs typeface="Calibri"/>
              </a:rPr>
              <a:t>m</a:t>
            </a:r>
            <a:r>
              <a:rPr lang="en-US" spc="-10" dirty="0" smtClean="0">
                <a:solidFill>
                  <a:schemeClr val="bg1">
                    <a:lumMod val="50000"/>
                  </a:schemeClr>
                </a:solidFill>
                <a:cs typeface="Calibri"/>
              </a:rPr>
              <a:t>olecule </a:t>
            </a:r>
            <a:r>
              <a:rPr lang="en-US" spc="-10" dirty="0">
                <a:solidFill>
                  <a:schemeClr val="bg1">
                    <a:lumMod val="50000"/>
                  </a:schemeClr>
                </a:solidFill>
                <a:cs typeface="Calibri"/>
              </a:rPr>
              <a:t>not </a:t>
            </a:r>
            <a:r>
              <a:rPr lang="en-US" spc="-10" dirty="0" smtClean="0">
                <a:solidFill>
                  <a:schemeClr val="bg1">
                    <a:lumMod val="50000"/>
                  </a:schemeClr>
                </a:solidFill>
                <a:cs typeface="Calibri"/>
              </a:rPr>
              <a:t>atom.</a:t>
            </a:r>
            <a:endParaRPr lang="en-US" spc="-10" dirty="0">
              <a:solidFill>
                <a:schemeClr val="bg1">
                  <a:lumMod val="50000"/>
                </a:schemeClr>
              </a:solidFill>
              <a:cs typeface="Calibri"/>
            </a:endParaRPr>
          </a:p>
        </p:txBody>
      </p:sp>
      <p:sp>
        <p:nvSpPr>
          <p:cNvPr id="5" name="Rectangle 9"/>
          <p:cNvSpPr txBox="1">
            <a:spLocks noChangeArrowheads="1"/>
          </p:cNvSpPr>
          <p:nvPr/>
        </p:nvSpPr>
        <p:spPr>
          <a:xfrm>
            <a:off x="7349927" y="5479200"/>
            <a:ext cx="3038898" cy="533400"/>
          </a:xfrm>
          <a:prstGeom prst="rect">
            <a:avLst/>
          </a:prstGeom>
        </p:spPr>
        <p:txBody>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altLang="en-US" sz="1600" spc="-10" dirty="0">
                <a:solidFill>
                  <a:prstClr val="black"/>
                </a:solidFill>
                <a:latin typeface="+mn-lt"/>
                <a:ea typeface="+mn-ea"/>
                <a:cs typeface="Calibri"/>
              </a:rPr>
              <a:t>The heme group: Fe2</a:t>
            </a:r>
            <a:r>
              <a:rPr lang="en-US" altLang="en-US" sz="1600" spc="-10" dirty="0" smtClean="0">
                <a:solidFill>
                  <a:prstClr val="black"/>
                </a:solidFill>
                <a:latin typeface="+mn-lt"/>
                <a:ea typeface="+mn-ea"/>
                <a:cs typeface="Calibri"/>
              </a:rPr>
              <a:t>+ – </a:t>
            </a:r>
            <a:r>
              <a:rPr lang="en-US" altLang="en-US" sz="1600" spc="-10" dirty="0">
                <a:solidFill>
                  <a:prstClr val="black"/>
                </a:solidFill>
                <a:latin typeface="+mn-lt"/>
                <a:ea typeface="+mn-ea"/>
                <a:cs typeface="Calibri"/>
              </a:rPr>
              <a:t>porphyrin complex with bound O2</a:t>
            </a:r>
          </a:p>
        </p:txBody>
      </p:sp>
      <p:sp>
        <p:nvSpPr>
          <p:cNvPr id="11" name="TextBox 10"/>
          <p:cNvSpPr txBox="1"/>
          <p:nvPr/>
        </p:nvSpPr>
        <p:spPr>
          <a:xfrm>
            <a:off x="338251" y="4039897"/>
            <a:ext cx="5613148" cy="2031325"/>
          </a:xfrm>
          <a:prstGeom prst="rect">
            <a:avLst/>
          </a:prstGeom>
          <a:noFill/>
          <a:ln w="28575">
            <a:solidFill>
              <a:schemeClr val="accent5">
                <a:lumMod val="75000"/>
              </a:schemeClr>
            </a:solidFill>
            <a:prstDash val="dash"/>
          </a:ln>
        </p:spPr>
        <p:txBody>
          <a:bodyPr wrap="square" rtlCol="0">
            <a:spAutoFit/>
          </a:bodyPr>
          <a:lstStyle/>
          <a:p>
            <a:pPr algn="ctr"/>
            <a:r>
              <a:rPr lang="en-US" dirty="0">
                <a:solidFill>
                  <a:srgbClr val="00B050"/>
                </a:solidFill>
              </a:rPr>
              <a:t>*Heme group has iron in the center in </a:t>
            </a:r>
            <a:r>
              <a:rPr lang="en-US" b="1" dirty="0">
                <a:solidFill>
                  <a:srgbClr val="00B050"/>
                </a:solidFill>
              </a:rPr>
              <a:t>ferrous </a:t>
            </a:r>
            <a:r>
              <a:rPr lang="en-US" dirty="0">
                <a:solidFill>
                  <a:srgbClr val="00B050"/>
                </a:solidFill>
              </a:rPr>
              <a:t>state , if it is in </a:t>
            </a:r>
            <a:r>
              <a:rPr lang="en-US" b="1" dirty="0">
                <a:solidFill>
                  <a:srgbClr val="00B050"/>
                </a:solidFill>
              </a:rPr>
              <a:t>ferric</a:t>
            </a:r>
            <a:r>
              <a:rPr lang="en-US" dirty="0">
                <a:solidFill>
                  <a:srgbClr val="00B050"/>
                </a:solidFill>
              </a:rPr>
              <a:t> state it will not bind to </a:t>
            </a:r>
            <a:r>
              <a:rPr lang="en-US" b="1" dirty="0">
                <a:solidFill>
                  <a:srgbClr val="00B050"/>
                </a:solidFill>
              </a:rPr>
              <a:t>oxygen</a:t>
            </a:r>
            <a:r>
              <a:rPr lang="en-US" dirty="0">
                <a:solidFill>
                  <a:srgbClr val="00B050"/>
                </a:solidFill>
              </a:rPr>
              <a:t> </a:t>
            </a:r>
          </a:p>
          <a:p>
            <a:pPr algn="ctr"/>
            <a:r>
              <a:rPr lang="en-US" dirty="0">
                <a:solidFill>
                  <a:srgbClr val="00B050"/>
                </a:solidFill>
              </a:rPr>
              <a:t>*in ferrous state it can have 6 bonds </a:t>
            </a:r>
          </a:p>
          <a:p>
            <a:pPr algn="ctr"/>
            <a:r>
              <a:rPr lang="en-US" dirty="0">
                <a:solidFill>
                  <a:srgbClr val="00B050"/>
                </a:solidFill>
              </a:rPr>
              <a:t>4 with </a:t>
            </a:r>
            <a:r>
              <a:rPr lang="en-US" b="1" dirty="0" smtClean="0">
                <a:solidFill>
                  <a:schemeClr val="tx2">
                    <a:lumMod val="75000"/>
                  </a:schemeClr>
                </a:solidFill>
              </a:rPr>
              <a:t>nitrogen</a:t>
            </a:r>
            <a:r>
              <a:rPr lang="en-US" dirty="0" smtClean="0">
                <a:solidFill>
                  <a:schemeClr val="tx2">
                    <a:lumMod val="75000"/>
                  </a:schemeClr>
                </a:solidFill>
              </a:rPr>
              <a:t> </a:t>
            </a:r>
            <a:r>
              <a:rPr lang="en-US" dirty="0">
                <a:solidFill>
                  <a:srgbClr val="00B050"/>
                </a:solidFill>
              </a:rPr>
              <a:t>we call it </a:t>
            </a:r>
            <a:endParaRPr lang="en-US" dirty="0" smtClean="0">
              <a:solidFill>
                <a:srgbClr val="00B050"/>
              </a:solidFill>
            </a:endParaRPr>
          </a:p>
          <a:p>
            <a:pPr algn="ctr"/>
            <a:r>
              <a:rPr lang="en-US" dirty="0" smtClean="0">
                <a:solidFill>
                  <a:srgbClr val="00B050"/>
                </a:solidFill>
              </a:rPr>
              <a:t>porphyrin </a:t>
            </a:r>
            <a:r>
              <a:rPr lang="en-US" dirty="0">
                <a:solidFill>
                  <a:srgbClr val="00B050"/>
                </a:solidFill>
              </a:rPr>
              <a:t>ring </a:t>
            </a:r>
          </a:p>
          <a:p>
            <a:pPr algn="ctr"/>
            <a:r>
              <a:rPr lang="en-US" dirty="0">
                <a:solidFill>
                  <a:srgbClr val="00B050"/>
                </a:solidFill>
              </a:rPr>
              <a:t>1 bond with molecular </a:t>
            </a:r>
            <a:r>
              <a:rPr lang="en-US" b="1" dirty="0">
                <a:solidFill>
                  <a:srgbClr val="0885FF"/>
                </a:solidFill>
              </a:rPr>
              <a:t>O</a:t>
            </a:r>
            <a:r>
              <a:rPr lang="en-US" b="1" dirty="0" smtClean="0">
                <a:solidFill>
                  <a:srgbClr val="0885FF"/>
                </a:solidFill>
              </a:rPr>
              <a:t>2</a:t>
            </a:r>
            <a:r>
              <a:rPr lang="en-US" dirty="0" smtClean="0">
                <a:solidFill>
                  <a:srgbClr val="0885FF"/>
                </a:solidFill>
              </a:rPr>
              <a:t> </a:t>
            </a:r>
            <a:r>
              <a:rPr lang="en-US" dirty="0">
                <a:solidFill>
                  <a:srgbClr val="00B050"/>
                </a:solidFill>
              </a:rPr>
              <a:t>(</a:t>
            </a:r>
            <a:r>
              <a:rPr lang="en-US" dirty="0" smtClean="0">
                <a:solidFill>
                  <a:srgbClr val="00B050"/>
                </a:solidFill>
              </a:rPr>
              <a:t>molecule(O2</a:t>
            </a:r>
            <a:r>
              <a:rPr lang="en-US" dirty="0">
                <a:solidFill>
                  <a:srgbClr val="00B050"/>
                </a:solidFill>
              </a:rPr>
              <a:t>) NOTE </a:t>
            </a:r>
            <a:r>
              <a:rPr lang="en-US" dirty="0" smtClean="0">
                <a:solidFill>
                  <a:srgbClr val="00B050"/>
                </a:solidFill>
              </a:rPr>
              <a:t>atom(O))</a:t>
            </a:r>
            <a:endParaRPr lang="en-US" dirty="0">
              <a:solidFill>
                <a:srgbClr val="00B050"/>
              </a:solidFill>
            </a:endParaRPr>
          </a:p>
          <a:p>
            <a:pPr algn="ctr"/>
            <a:r>
              <a:rPr lang="en-US" dirty="0">
                <a:solidFill>
                  <a:srgbClr val="00B050"/>
                </a:solidFill>
              </a:rPr>
              <a:t>1 attached to the </a:t>
            </a:r>
            <a:r>
              <a:rPr lang="en-US" b="1" dirty="0">
                <a:solidFill>
                  <a:srgbClr val="F955EC"/>
                </a:solidFill>
              </a:rPr>
              <a:t>globin chain </a:t>
            </a:r>
            <a:r>
              <a:rPr lang="en-US" dirty="0">
                <a:solidFill>
                  <a:srgbClr val="00B050"/>
                </a:solidFill>
              </a:rPr>
              <a:t>(polypeptide) </a:t>
            </a:r>
          </a:p>
        </p:txBody>
      </p:sp>
    </p:spTree>
    <p:extLst>
      <p:ext uri="{BB962C8B-B14F-4D97-AF65-F5344CB8AC3E}">
        <p14:creationId xmlns:p14="http://schemas.microsoft.com/office/powerpoint/2010/main" val="175162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2624436"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Hemoglobin</a:t>
            </a:r>
            <a:endParaRPr lang="en-US" sz="3200" dirty="0">
              <a:solidFill>
                <a:srgbClr val="4C8180"/>
              </a:solidFill>
              <a:latin typeface="Century Gothic" charset="0"/>
              <a:ea typeface="Century Gothic" charset="0"/>
              <a:cs typeface="Century Gothic" charset="0"/>
            </a:endParaRPr>
          </a:p>
        </p:txBody>
      </p:sp>
      <p:sp>
        <p:nvSpPr>
          <p:cNvPr id="4" name="Rectangle 3"/>
          <p:cNvSpPr/>
          <p:nvPr/>
        </p:nvSpPr>
        <p:spPr>
          <a:xfrm>
            <a:off x="181297" y="831338"/>
            <a:ext cx="3709029" cy="400110"/>
          </a:xfrm>
          <a:prstGeom prst="rect">
            <a:avLst/>
          </a:prstGeom>
        </p:spPr>
        <p:txBody>
          <a:bodyPr wrap="none">
            <a:spAutoFit/>
          </a:bodyPr>
          <a:lstStyle/>
          <a:p>
            <a:pPr marL="12700">
              <a:spcBef>
                <a:spcPts val="25"/>
              </a:spcBef>
              <a:tabLst>
                <a:tab pos="241300" algn="l"/>
                <a:tab pos="241935" algn="l"/>
              </a:tabLst>
            </a:pPr>
            <a:r>
              <a:rPr lang="en-US" altLang="en-US" sz="2000" b="1" spc="-5" dirty="0" smtClean="0">
                <a:solidFill>
                  <a:schemeClr val="accent5"/>
                </a:solidFill>
                <a:uFill>
                  <a:solidFill>
                    <a:srgbClr val="365F91"/>
                  </a:solidFill>
                </a:uFill>
                <a:latin typeface="Cambria"/>
                <a:cs typeface="Cambria"/>
              </a:rPr>
              <a:t>Types of hemoglobin in adults</a:t>
            </a:r>
            <a:endParaRPr lang="en-US" sz="2000" b="1" spc="-5" dirty="0">
              <a:solidFill>
                <a:schemeClr val="accent5"/>
              </a:solidFill>
              <a:uFill>
                <a:solidFill>
                  <a:srgbClr val="365F91"/>
                </a:solidFill>
              </a:uFill>
              <a:latin typeface="Cambria"/>
              <a:cs typeface="Cambria"/>
            </a:endParaRPr>
          </a:p>
        </p:txBody>
      </p:sp>
      <p:graphicFrame>
        <p:nvGraphicFramePr>
          <p:cNvPr id="6" name="Diagram 5"/>
          <p:cNvGraphicFramePr/>
          <p:nvPr>
            <p:extLst>
              <p:ext uri="{D42A27DB-BD31-4B8C-83A1-F6EECF244321}">
                <p14:modId xmlns:p14="http://schemas.microsoft.com/office/powerpoint/2010/main" val="542786159"/>
              </p:ext>
            </p:extLst>
          </p:nvPr>
        </p:nvGraphicFramePr>
        <p:xfrm>
          <a:off x="-1283368" y="1231448"/>
          <a:ext cx="7138736" cy="396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83523" y="849156"/>
            <a:ext cx="6854532" cy="3693319"/>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*all the discussion in this lecture will be about hemoglobin </a:t>
            </a:r>
            <a:r>
              <a:rPr lang="en-US" dirty="0" smtClean="0">
                <a:solidFill>
                  <a:srgbClr val="00B050"/>
                </a:solidFill>
              </a:rPr>
              <a:t>A </a:t>
            </a:r>
            <a:r>
              <a:rPr lang="en-US" dirty="0">
                <a:solidFill>
                  <a:srgbClr val="00B050"/>
                </a:solidFill>
              </a:rPr>
              <a:t>because it is the majority of the normal adult </a:t>
            </a:r>
            <a:r>
              <a:rPr lang="en-US" dirty="0" smtClean="0">
                <a:solidFill>
                  <a:srgbClr val="00B050"/>
                </a:solidFill>
              </a:rPr>
              <a:t>= 90</a:t>
            </a:r>
            <a:r>
              <a:rPr lang="en-US" dirty="0">
                <a:solidFill>
                  <a:srgbClr val="00B050"/>
                </a:solidFill>
              </a:rPr>
              <a:t>%</a:t>
            </a:r>
          </a:p>
          <a:p>
            <a:pPr algn="ctr"/>
            <a:r>
              <a:rPr lang="en-US" dirty="0">
                <a:solidFill>
                  <a:srgbClr val="00B050"/>
                </a:solidFill>
              </a:rPr>
              <a:t>*HbA1c is a modified form of HbA by adding glucose </a:t>
            </a:r>
          </a:p>
          <a:p>
            <a:pPr algn="ctr"/>
            <a:r>
              <a:rPr lang="en-US" dirty="0">
                <a:solidFill>
                  <a:srgbClr val="00B050"/>
                </a:solidFill>
              </a:rPr>
              <a:t>*chain composition means the types of the globin chains </a:t>
            </a:r>
            <a:r>
              <a:rPr lang="en-US" dirty="0" smtClean="0">
                <a:solidFill>
                  <a:srgbClr val="00B050"/>
                </a:solidFill>
              </a:rPr>
              <a:t>which are </a:t>
            </a:r>
            <a:r>
              <a:rPr lang="en-US" dirty="0">
                <a:solidFill>
                  <a:srgbClr val="00B050"/>
                </a:solidFill>
              </a:rPr>
              <a:t>present </a:t>
            </a:r>
          </a:p>
          <a:p>
            <a:pPr algn="ctr"/>
            <a:r>
              <a:rPr lang="en-US" dirty="0">
                <a:solidFill>
                  <a:srgbClr val="00B050"/>
                </a:solidFill>
              </a:rPr>
              <a:t>The 4 subunits of the hemoglobin are : 2 alpha and 2 beta and </a:t>
            </a:r>
            <a:r>
              <a:rPr lang="en-US" dirty="0" smtClean="0">
                <a:solidFill>
                  <a:srgbClr val="00B050"/>
                </a:solidFill>
              </a:rPr>
              <a:t>they're  </a:t>
            </a:r>
            <a:r>
              <a:rPr lang="en-US" dirty="0">
                <a:solidFill>
                  <a:srgbClr val="00B050"/>
                </a:solidFill>
              </a:rPr>
              <a:t>present as alpha -beta dimers and you can see this in HbA , in HbA1c the same as HbA but with addition of glucose </a:t>
            </a:r>
          </a:p>
          <a:p>
            <a:pPr algn="ctr"/>
            <a:r>
              <a:rPr lang="en-US" dirty="0">
                <a:solidFill>
                  <a:srgbClr val="00B050"/>
                </a:solidFill>
              </a:rPr>
              <a:t>HbF is a fetal hemoglobin it is present in the fetus and by the time of delivery the levels of it goes down so in adult it is less than 2% , it composed of 2 alpha and 2 gamma chains </a:t>
            </a:r>
          </a:p>
          <a:p>
            <a:pPr algn="ctr"/>
            <a:r>
              <a:rPr lang="en-US" dirty="0">
                <a:solidFill>
                  <a:srgbClr val="00B050"/>
                </a:solidFill>
              </a:rPr>
              <a:t>*HbA2 formed before birth and stay for a long time  in a very small amount </a:t>
            </a:r>
          </a:p>
        </p:txBody>
      </p:sp>
      <p:pic>
        <p:nvPicPr>
          <p:cNvPr id="10" name="Picture 2" descr="D:\Arun-Backup\project\Ferrier\Image_Bank\image_bank\images\jpg\figure_3.13.jpg"/>
          <p:cNvPicPr>
            <a:picLocks noChangeAspect="1" noChangeArrowheads="1"/>
          </p:cNvPicPr>
          <p:nvPr/>
        </p:nvPicPr>
        <p:blipFill>
          <a:blip r:embed="rId7">
            <a:extLst>
              <a:ext uri="{28A0092B-C50C-407E-A947-70E740481C1C}">
                <a14:useLocalDpi xmlns:a14="http://schemas.microsoft.com/office/drawing/2010/main" val="0"/>
              </a:ext>
            </a:extLst>
          </a:blip>
          <a:srcRect r="-331" b="6293"/>
          <a:stretch>
            <a:fillRect/>
          </a:stretch>
        </p:blipFill>
        <p:spPr bwMode="auto">
          <a:xfrm>
            <a:off x="303037" y="4908884"/>
            <a:ext cx="2844405" cy="184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5083523" y="4690804"/>
            <a:ext cx="6915971" cy="1543465"/>
            <a:chOff x="3032125" y="3526348"/>
            <a:chExt cx="2063749" cy="789384"/>
          </a:xfrm>
          <a:solidFill>
            <a:schemeClr val="bg1">
              <a:lumMod val="95000"/>
            </a:schemeClr>
          </a:solidFill>
        </p:grpSpPr>
        <p:sp>
          <p:nvSpPr>
            <p:cNvPr id="11" name="Rounded Rectangle 10"/>
            <p:cNvSpPr/>
            <p:nvPr/>
          </p:nvSpPr>
          <p:spPr>
            <a:xfrm>
              <a:off x="3032125" y="3526348"/>
              <a:ext cx="2063749" cy="789384"/>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10"/>
            <p:cNvSpPr/>
            <p:nvPr/>
          </p:nvSpPr>
          <p:spPr>
            <a:xfrm>
              <a:off x="3055245" y="3549468"/>
              <a:ext cx="2017509" cy="7431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algn="ctr"/>
              <a:r>
                <a:rPr lang="en-US" dirty="0">
                  <a:solidFill>
                    <a:srgbClr val="00B050"/>
                  </a:solidFill>
                </a:rPr>
                <a:t>*Abnormal = unable to carry oxygen </a:t>
              </a:r>
            </a:p>
            <a:p>
              <a:pPr algn="ctr"/>
              <a:r>
                <a:rPr lang="en-US" dirty="0">
                  <a:solidFill>
                    <a:srgbClr val="00B050"/>
                  </a:solidFill>
                </a:rPr>
                <a:t>*Carboxy Hb = CO (carbon monoxide) is added NOT CO2</a:t>
              </a:r>
            </a:p>
            <a:p>
              <a:pPr algn="ctr"/>
              <a:r>
                <a:rPr lang="en-US" dirty="0">
                  <a:solidFill>
                    <a:srgbClr val="00B050"/>
                  </a:solidFill>
                </a:rPr>
                <a:t>*Met Hb = the iron in ferric state NOT ferrous so can not bind to oxygen </a:t>
              </a:r>
            </a:p>
            <a:p>
              <a:pPr algn="ctr"/>
              <a:r>
                <a:rPr lang="en-US" dirty="0">
                  <a:solidFill>
                    <a:srgbClr val="00B050"/>
                  </a:solidFill>
                </a:rPr>
                <a:t>*sulf Hb = amount of sulfa increased in blood because of sulfa containing drugs </a:t>
              </a:r>
              <a:r>
                <a:rPr lang="en-US" dirty="0" smtClean="0">
                  <a:solidFill>
                    <a:srgbClr val="00B050"/>
                  </a:solidFill>
                </a:rPr>
                <a:t>or chronic </a:t>
              </a:r>
              <a:r>
                <a:rPr lang="en-US" dirty="0">
                  <a:solidFill>
                    <a:srgbClr val="00B050"/>
                  </a:solidFill>
                </a:rPr>
                <a:t>constipation </a:t>
              </a:r>
            </a:p>
          </p:txBody>
        </p:sp>
      </p:grpSp>
    </p:spTree>
    <p:extLst>
      <p:ext uri="{BB962C8B-B14F-4D97-AF65-F5344CB8AC3E}">
        <p14:creationId xmlns:p14="http://schemas.microsoft.com/office/powerpoint/2010/main" val="1938694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1048685"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HbA</a:t>
            </a:r>
            <a:endParaRPr lang="en-US" sz="3200" dirty="0">
              <a:solidFill>
                <a:srgbClr val="4C8180"/>
              </a:solidFill>
              <a:latin typeface="Century Gothic" charset="0"/>
              <a:ea typeface="Century Gothic" charset="0"/>
              <a:cs typeface="Century Gothic" charset="0"/>
            </a:endParaRPr>
          </a:p>
        </p:txBody>
      </p:sp>
      <p:sp>
        <p:nvSpPr>
          <p:cNvPr id="3" name="Rectangle 2"/>
          <p:cNvSpPr/>
          <p:nvPr/>
        </p:nvSpPr>
        <p:spPr>
          <a:xfrm>
            <a:off x="164779" y="834960"/>
            <a:ext cx="7546206" cy="2923877"/>
          </a:xfrm>
          <a:prstGeom prst="rect">
            <a:avLst/>
          </a:prstGeom>
        </p:spPr>
        <p:txBody>
          <a:bodyPr wrap="square">
            <a:spAutoFit/>
          </a:bodyPr>
          <a:lstStyle/>
          <a:p>
            <a:r>
              <a:rPr lang="en-US" sz="2000" b="1" u="heavy" spc="-5" dirty="0" smtClean="0">
                <a:solidFill>
                  <a:srgbClr val="365F91"/>
                </a:solidFill>
                <a:uFill>
                  <a:solidFill>
                    <a:srgbClr val="365F91"/>
                  </a:solidFill>
                </a:uFill>
                <a:latin typeface="Cambria"/>
                <a:cs typeface="Cambria"/>
              </a:rPr>
              <a:t>Hemoglobin A </a:t>
            </a:r>
            <a:r>
              <a:rPr lang="en-US" sz="2000" b="1" u="heavy" spc="-5" dirty="0">
                <a:solidFill>
                  <a:srgbClr val="365F91"/>
                </a:solidFill>
                <a:uFill>
                  <a:solidFill>
                    <a:srgbClr val="365F91"/>
                  </a:solidFill>
                </a:uFill>
                <a:latin typeface="Cambria"/>
                <a:cs typeface="Cambria"/>
              </a:rPr>
              <a:t>(</a:t>
            </a:r>
            <a:r>
              <a:rPr lang="en-US" sz="2000" b="1" u="heavy" spc="-5" dirty="0" smtClean="0">
                <a:solidFill>
                  <a:srgbClr val="365F91"/>
                </a:solidFill>
                <a:uFill>
                  <a:solidFill>
                    <a:srgbClr val="365F91"/>
                  </a:solidFill>
                </a:uFill>
                <a:latin typeface="Cambria"/>
                <a:cs typeface="Cambria"/>
              </a:rPr>
              <a:t>HbA)</a:t>
            </a:r>
          </a:p>
          <a:p>
            <a:endParaRPr lang="en-US" sz="2000" b="1" u="heavy" spc="-5" dirty="0" smtClean="0">
              <a:solidFill>
                <a:srgbClr val="365F91"/>
              </a:solidFill>
              <a:uFill>
                <a:solidFill>
                  <a:srgbClr val="365F91"/>
                </a:solidFill>
              </a:uFill>
              <a:latin typeface="Cambria"/>
              <a:cs typeface="Cambria"/>
            </a:endParaRPr>
          </a:p>
          <a:p>
            <a:pPr marL="241300" indent="-228600">
              <a:spcBef>
                <a:spcPts val="25"/>
              </a:spcBef>
              <a:buFont typeface="Arial"/>
              <a:buChar char="–"/>
              <a:tabLst>
                <a:tab pos="241300" algn="l"/>
                <a:tab pos="241935" algn="l"/>
              </a:tabLst>
            </a:pPr>
            <a:r>
              <a:rPr lang="en-US" spc="-10" dirty="0">
                <a:solidFill>
                  <a:prstClr val="black"/>
                </a:solidFill>
                <a:cs typeface="Calibri"/>
              </a:rPr>
              <a:t>Major Hb in </a:t>
            </a:r>
            <a:r>
              <a:rPr lang="en-US" spc="-10" dirty="0" smtClean="0">
                <a:solidFill>
                  <a:prstClr val="black"/>
                </a:solidFill>
                <a:cs typeface="Calibri"/>
              </a:rPr>
              <a:t>adults.</a:t>
            </a:r>
            <a:endParaRPr lang="en-US" spc="-10" dirty="0">
              <a:solidFill>
                <a:prstClr val="black"/>
              </a:solidFill>
              <a:cs typeface="Calibri"/>
            </a:endParaRPr>
          </a:p>
          <a:p>
            <a:pPr marL="241300" indent="-228600">
              <a:spcBef>
                <a:spcPts val="25"/>
              </a:spcBef>
              <a:buFont typeface="Arial"/>
              <a:buChar char="–"/>
              <a:tabLst>
                <a:tab pos="241300" algn="l"/>
                <a:tab pos="241935" algn="l"/>
              </a:tabLst>
            </a:pPr>
            <a:r>
              <a:rPr lang="en-US" spc="-10" dirty="0">
                <a:solidFill>
                  <a:prstClr val="black"/>
                </a:solidFill>
                <a:cs typeface="Calibri"/>
              </a:rPr>
              <a:t>Composed of four polypeptide chains:</a:t>
            </a:r>
          </a:p>
          <a:p>
            <a:pPr marL="298450" indent="-285750">
              <a:spcBef>
                <a:spcPts val="25"/>
              </a:spcBef>
              <a:buFont typeface="Wingdings" panose="05000000000000000000" pitchFamily="2" charset="2"/>
              <a:buChar char="ü"/>
              <a:tabLst>
                <a:tab pos="241300" algn="l"/>
                <a:tab pos="241935" algn="l"/>
              </a:tabLst>
            </a:pPr>
            <a:r>
              <a:rPr lang="en-US" spc="-10" dirty="0">
                <a:solidFill>
                  <a:srgbClr val="FF0000"/>
                </a:solidFill>
                <a:cs typeface="Calibri"/>
              </a:rPr>
              <a:t>Two</a:t>
            </a:r>
            <a:r>
              <a:rPr lang="en-US" spc="-10" dirty="0">
                <a:solidFill>
                  <a:prstClr val="black"/>
                </a:solidFill>
                <a:cs typeface="Calibri"/>
              </a:rPr>
              <a:t> α </a:t>
            </a:r>
            <a:r>
              <a:rPr lang="en-US" spc="-10" dirty="0">
                <a:solidFill>
                  <a:srgbClr val="FF0000"/>
                </a:solidFill>
                <a:cs typeface="Calibri"/>
              </a:rPr>
              <a:t>two</a:t>
            </a:r>
            <a:r>
              <a:rPr lang="en-US" spc="-10" dirty="0">
                <a:solidFill>
                  <a:prstClr val="black"/>
                </a:solidFill>
                <a:cs typeface="Calibri"/>
              </a:rPr>
              <a:t> β </a:t>
            </a:r>
            <a:r>
              <a:rPr lang="en-US" spc="-10" dirty="0" smtClean="0">
                <a:solidFill>
                  <a:prstClr val="black"/>
                </a:solidFill>
                <a:cs typeface="Calibri"/>
              </a:rPr>
              <a:t>chains.</a:t>
            </a:r>
            <a:endParaRPr lang="en-US" spc="-10" dirty="0">
              <a:solidFill>
                <a:prstClr val="black"/>
              </a:solidFill>
              <a:cs typeface="Calibri"/>
            </a:endParaRPr>
          </a:p>
          <a:p>
            <a:pPr marL="241300" indent="-228600">
              <a:spcBef>
                <a:spcPts val="25"/>
              </a:spcBef>
              <a:buFont typeface="Arial"/>
              <a:buChar char="–"/>
              <a:tabLst>
                <a:tab pos="241300" algn="l"/>
                <a:tab pos="241935" algn="l"/>
              </a:tabLst>
            </a:pPr>
            <a:r>
              <a:rPr lang="en-US" spc="-10" dirty="0">
                <a:solidFill>
                  <a:prstClr val="black"/>
                </a:solidFill>
                <a:cs typeface="Calibri"/>
              </a:rPr>
              <a:t>Contains two dimers of </a:t>
            </a:r>
            <a:r>
              <a:rPr lang="el-GR" spc="-10" dirty="0" smtClean="0">
                <a:solidFill>
                  <a:prstClr val="black"/>
                </a:solidFill>
                <a:cs typeface="Calibri"/>
              </a:rPr>
              <a:t>αβ</a:t>
            </a:r>
            <a:r>
              <a:rPr lang="en-US" spc="-10" dirty="0">
                <a:solidFill>
                  <a:prstClr val="black"/>
                </a:solidFill>
                <a:cs typeface="Calibri"/>
              </a:rPr>
              <a:t> </a:t>
            </a:r>
            <a:r>
              <a:rPr lang="en-US" spc="-10" dirty="0" smtClean="0">
                <a:solidFill>
                  <a:prstClr val="black"/>
                </a:solidFill>
                <a:cs typeface="Calibri"/>
              </a:rPr>
              <a:t>subunits </a:t>
            </a:r>
            <a:r>
              <a:rPr lang="en-US" spc="-10" dirty="0">
                <a:solidFill>
                  <a:schemeClr val="bg1">
                    <a:lumMod val="50000"/>
                  </a:schemeClr>
                </a:solidFill>
                <a:cs typeface="Calibri"/>
              </a:rPr>
              <a:t>(each dimer has 2 heme)</a:t>
            </a:r>
          </a:p>
          <a:p>
            <a:pPr marL="241300" indent="-228600">
              <a:spcBef>
                <a:spcPts val="25"/>
              </a:spcBef>
              <a:buFont typeface="Arial"/>
              <a:buChar char="–"/>
              <a:tabLst>
                <a:tab pos="241300" algn="l"/>
                <a:tab pos="241935" algn="l"/>
              </a:tabLst>
            </a:pPr>
            <a:r>
              <a:rPr lang="en-US" spc="-10" dirty="0">
                <a:solidFill>
                  <a:prstClr val="black"/>
                </a:solidFill>
                <a:cs typeface="Calibri"/>
              </a:rPr>
              <a:t>Held together by </a:t>
            </a:r>
            <a:r>
              <a:rPr lang="en-US" spc="-10" dirty="0">
                <a:solidFill>
                  <a:srgbClr val="FF0000"/>
                </a:solidFill>
                <a:cs typeface="Calibri"/>
              </a:rPr>
              <a:t>non-covalent</a:t>
            </a:r>
            <a:r>
              <a:rPr lang="en-US" spc="-10" dirty="0">
                <a:solidFill>
                  <a:prstClr val="black"/>
                </a:solidFill>
                <a:cs typeface="Calibri"/>
              </a:rPr>
              <a:t> </a:t>
            </a:r>
            <a:r>
              <a:rPr lang="en-US" altLang="en-US" dirty="0">
                <a:solidFill>
                  <a:srgbClr val="00B050"/>
                </a:solidFill>
              </a:rPr>
              <a:t>(hydrophobic) </a:t>
            </a:r>
            <a:r>
              <a:rPr lang="en-US" spc="-10" dirty="0" smtClean="0">
                <a:solidFill>
                  <a:prstClr val="black"/>
                </a:solidFill>
                <a:cs typeface="Calibri"/>
              </a:rPr>
              <a:t>interactions.</a:t>
            </a:r>
            <a:endParaRPr lang="en-US" spc="-10" dirty="0">
              <a:solidFill>
                <a:prstClr val="black"/>
              </a:solidFill>
              <a:cs typeface="Calibri"/>
            </a:endParaRPr>
          </a:p>
          <a:p>
            <a:pPr marL="241300" indent="-228600">
              <a:spcBef>
                <a:spcPts val="25"/>
              </a:spcBef>
              <a:buFont typeface="Arial"/>
              <a:buChar char="–"/>
              <a:tabLst>
                <a:tab pos="241300" algn="l"/>
                <a:tab pos="241935" algn="l"/>
              </a:tabLst>
            </a:pPr>
            <a:r>
              <a:rPr lang="en-US" spc="-10" dirty="0">
                <a:solidFill>
                  <a:prstClr val="black"/>
                </a:solidFill>
                <a:cs typeface="Calibri"/>
              </a:rPr>
              <a:t>Each chain is a subunit with a heme group in the center that carries </a:t>
            </a:r>
            <a:r>
              <a:rPr lang="en-US" spc="-10" dirty="0" smtClean="0">
                <a:solidFill>
                  <a:prstClr val="black"/>
                </a:solidFill>
                <a:cs typeface="Calibri"/>
              </a:rPr>
              <a:t>oxygen.</a:t>
            </a:r>
            <a:endParaRPr lang="en-US" spc="-10" dirty="0">
              <a:solidFill>
                <a:prstClr val="black"/>
              </a:solidFill>
              <a:cs typeface="Calibri"/>
            </a:endParaRPr>
          </a:p>
          <a:p>
            <a:pPr marL="241300" indent="-228600">
              <a:spcBef>
                <a:spcPts val="25"/>
              </a:spcBef>
              <a:buFont typeface="Arial"/>
              <a:buChar char="–"/>
              <a:tabLst>
                <a:tab pos="241300" algn="l"/>
                <a:tab pos="241935" algn="l"/>
              </a:tabLst>
            </a:pPr>
            <a:r>
              <a:rPr lang="en-US" spc="-10" dirty="0">
                <a:solidFill>
                  <a:prstClr val="black"/>
                </a:solidFill>
                <a:cs typeface="Calibri"/>
              </a:rPr>
              <a:t>A Hb molecule contains 4 heme groups and carries 4 </a:t>
            </a:r>
            <a:r>
              <a:rPr lang="en-US" sz="1600" u="sng" spc="-10" dirty="0" smtClean="0">
                <a:solidFill>
                  <a:srgbClr val="FF0000"/>
                </a:solidFill>
                <a:cs typeface="Calibri"/>
              </a:rPr>
              <a:t>molecules</a:t>
            </a:r>
            <a:r>
              <a:rPr lang="en-US" sz="1600" spc="-10" dirty="0" smtClean="0">
                <a:solidFill>
                  <a:prstClr val="black"/>
                </a:solidFill>
                <a:cs typeface="Calibri"/>
              </a:rPr>
              <a:t> </a:t>
            </a:r>
            <a:r>
              <a:rPr lang="en-US" sz="1600" spc="-10" dirty="0">
                <a:solidFill>
                  <a:prstClr val="black"/>
                </a:solidFill>
                <a:cs typeface="Calibri"/>
              </a:rPr>
              <a:t>of </a:t>
            </a:r>
            <a:r>
              <a:rPr lang="en-US" sz="1600" spc="-10" dirty="0" smtClean="0">
                <a:solidFill>
                  <a:prstClr val="black"/>
                </a:solidFill>
                <a:cs typeface="Calibri"/>
              </a:rPr>
              <a:t>O₂</a:t>
            </a:r>
            <a:endParaRPr lang="en-US" sz="1600" spc="-10" dirty="0">
              <a:solidFill>
                <a:prstClr val="black"/>
              </a:solidFill>
              <a:cs typeface="Calibri"/>
            </a:endParaRPr>
          </a:p>
          <a:p>
            <a:endParaRPr lang="en-US" dirty="0"/>
          </a:p>
        </p:txBody>
      </p:sp>
      <p:pic>
        <p:nvPicPr>
          <p:cNvPr id="4" name="Picture 3"/>
          <p:cNvPicPr>
            <a:picLocks noChangeAspect="1"/>
          </p:cNvPicPr>
          <p:nvPr/>
        </p:nvPicPr>
        <p:blipFill>
          <a:blip r:embed="rId2"/>
          <a:stretch>
            <a:fillRect/>
          </a:stretch>
        </p:blipFill>
        <p:spPr>
          <a:xfrm>
            <a:off x="7371732" y="834960"/>
            <a:ext cx="3023552" cy="3023552"/>
          </a:xfrm>
          <a:prstGeom prst="rect">
            <a:avLst/>
          </a:prstGeom>
        </p:spPr>
      </p:pic>
      <p:sp>
        <p:nvSpPr>
          <p:cNvPr id="6" name="TextBox 5"/>
          <p:cNvSpPr txBox="1"/>
          <p:nvPr/>
        </p:nvSpPr>
        <p:spPr>
          <a:xfrm>
            <a:off x="1386937" y="3960087"/>
            <a:ext cx="8206242" cy="1200329"/>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r>
              <a:rPr lang="en-US" altLang="en-US" dirty="0">
                <a:solidFill>
                  <a:srgbClr val="00B050"/>
                </a:solidFill>
              </a:rPr>
              <a:t>Dimers =(2 sub unites)</a:t>
            </a:r>
          </a:p>
          <a:p>
            <a:r>
              <a:rPr lang="en-US" dirty="0">
                <a:solidFill>
                  <a:srgbClr val="00B050"/>
                </a:solidFill>
              </a:rPr>
              <a:t>*Within the dimer →intradimer bonding it is a strong bond (hydrophobic bonds)</a:t>
            </a:r>
          </a:p>
          <a:p>
            <a:r>
              <a:rPr lang="en-US" dirty="0">
                <a:solidFill>
                  <a:srgbClr val="00B050"/>
                </a:solidFill>
              </a:rPr>
              <a:t>*between 2 dimers→ ionic and hydrogenic bond weaker bond causes a little movement between 2 dimers </a:t>
            </a:r>
          </a:p>
        </p:txBody>
      </p:sp>
      <p:sp>
        <p:nvSpPr>
          <p:cNvPr id="8" name="TextBox 7"/>
          <p:cNvSpPr txBox="1"/>
          <p:nvPr/>
        </p:nvSpPr>
        <p:spPr>
          <a:xfrm>
            <a:off x="1386936" y="5276996"/>
            <a:ext cx="8206243" cy="923330"/>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4 subunits binding to 4 hems and each heme can bind to 1 molecule of oxygen so when it is maximally saturated how many </a:t>
            </a:r>
            <a:r>
              <a:rPr lang="en-US" dirty="0">
                <a:solidFill>
                  <a:srgbClr val="FF0000"/>
                </a:solidFill>
              </a:rPr>
              <a:t>molecules</a:t>
            </a:r>
            <a:r>
              <a:rPr lang="en-US" dirty="0">
                <a:solidFill>
                  <a:srgbClr val="00B050"/>
                </a:solidFill>
              </a:rPr>
              <a:t> of oxygen can be bind into one hemoglobin ? </a:t>
            </a:r>
            <a:r>
              <a:rPr lang="en-US" dirty="0" smtClean="0">
                <a:solidFill>
                  <a:srgbClr val="00B050"/>
                </a:solidFill>
              </a:rPr>
              <a:t>Four</a:t>
            </a:r>
            <a:endParaRPr lang="en-US" dirty="0">
              <a:solidFill>
                <a:srgbClr val="00B050"/>
              </a:solidFill>
            </a:endParaRPr>
          </a:p>
        </p:txBody>
      </p:sp>
    </p:spTree>
    <p:extLst>
      <p:ext uri="{BB962C8B-B14F-4D97-AF65-F5344CB8AC3E}">
        <p14:creationId xmlns:p14="http://schemas.microsoft.com/office/powerpoint/2010/main" val="179255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93" t="519" r="93" b="9014"/>
          <a:stretch/>
        </p:blipFill>
        <p:spPr>
          <a:xfrm>
            <a:off x="6869530" y="3718363"/>
            <a:ext cx="3450276" cy="3121372"/>
          </a:xfrm>
          <a:prstGeom prst="rect">
            <a:avLst/>
          </a:prstGeom>
        </p:spPr>
      </p:pic>
      <p:sp>
        <p:nvSpPr>
          <p:cNvPr id="2" name="Rectangle 1"/>
          <p:cNvSpPr/>
          <p:nvPr/>
        </p:nvSpPr>
        <p:spPr>
          <a:xfrm>
            <a:off x="338251" y="98179"/>
            <a:ext cx="1048685"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HbA</a:t>
            </a:r>
            <a:endParaRPr lang="en-US" sz="3200" dirty="0">
              <a:solidFill>
                <a:srgbClr val="4C8180"/>
              </a:solidFill>
              <a:latin typeface="Century Gothic" charset="0"/>
              <a:ea typeface="Century Gothic" charset="0"/>
              <a:cs typeface="Century Gothic" charset="0"/>
            </a:endParaRPr>
          </a:p>
        </p:txBody>
      </p:sp>
      <p:sp>
        <p:nvSpPr>
          <p:cNvPr id="3" name="Rectangle 2"/>
          <p:cNvSpPr/>
          <p:nvPr/>
        </p:nvSpPr>
        <p:spPr>
          <a:xfrm>
            <a:off x="223701" y="790713"/>
            <a:ext cx="5835158" cy="400110"/>
          </a:xfrm>
          <a:prstGeom prst="rect">
            <a:avLst/>
          </a:prstGeom>
        </p:spPr>
        <p:txBody>
          <a:bodyPr wrap="square">
            <a:spAutoFit/>
          </a:bodyPr>
          <a:lstStyle/>
          <a:p>
            <a:pPr marL="12700">
              <a:spcBef>
                <a:spcPts val="25"/>
              </a:spcBef>
              <a:tabLst>
                <a:tab pos="241300" algn="l"/>
                <a:tab pos="241935" algn="l"/>
              </a:tabLst>
            </a:pPr>
            <a:r>
              <a:rPr lang="en-US" altLang="en-US" sz="2000" b="1" spc="-5" dirty="0" smtClean="0">
                <a:solidFill>
                  <a:schemeClr val="accent5"/>
                </a:solidFill>
                <a:uFill>
                  <a:solidFill>
                    <a:srgbClr val="365F91"/>
                  </a:solidFill>
                </a:uFill>
                <a:latin typeface="Cambria"/>
                <a:cs typeface="Cambria"/>
              </a:rPr>
              <a:t>HbA structure :</a:t>
            </a:r>
            <a:endParaRPr lang="en-US" sz="2000" b="1" spc="-5" dirty="0">
              <a:solidFill>
                <a:schemeClr val="accent5"/>
              </a:solidFill>
              <a:uFill>
                <a:solidFill>
                  <a:srgbClr val="365F91"/>
                </a:solidFill>
              </a:uFill>
              <a:latin typeface="Cambria"/>
              <a:cs typeface="Cambria"/>
            </a:endParaRPr>
          </a:p>
        </p:txBody>
      </p:sp>
      <p:graphicFrame>
        <p:nvGraphicFramePr>
          <p:cNvPr id="4" name="Table 3"/>
          <p:cNvGraphicFramePr>
            <a:graphicFrameLocks noGrp="1"/>
          </p:cNvGraphicFramePr>
          <p:nvPr>
            <p:extLst>
              <p:ext uri="{D42A27DB-BD31-4B8C-83A1-F6EECF244321}">
                <p14:modId xmlns:p14="http://schemas.microsoft.com/office/powerpoint/2010/main" val="1303970663"/>
              </p:ext>
            </p:extLst>
          </p:nvPr>
        </p:nvGraphicFramePr>
        <p:xfrm>
          <a:off x="338251" y="1192860"/>
          <a:ext cx="5173456" cy="2651760"/>
        </p:xfrm>
        <a:graphic>
          <a:graphicData uri="http://schemas.openxmlformats.org/drawingml/2006/table">
            <a:tbl>
              <a:tblPr firstRow="1" bandRow="1">
                <a:tableStyleId>{5C22544A-7EE6-4342-B048-85BDC9FD1C3A}</a:tableStyleId>
              </a:tblPr>
              <a:tblGrid>
                <a:gridCol w="2586728">
                  <a:extLst>
                    <a:ext uri="{9D8B030D-6E8A-4147-A177-3AD203B41FA5}">
                      <a16:colId xmlns="" xmlns:a16="http://schemas.microsoft.com/office/drawing/2014/main" val="20000"/>
                    </a:ext>
                  </a:extLst>
                </a:gridCol>
                <a:gridCol w="2586728">
                  <a:extLst>
                    <a:ext uri="{9D8B030D-6E8A-4147-A177-3AD203B41FA5}">
                      <a16:colId xmlns="" xmlns:a16="http://schemas.microsoft.com/office/drawing/2014/main" val="20001"/>
                    </a:ext>
                  </a:extLst>
                </a:gridCol>
              </a:tblGrid>
              <a:tr h="249694">
                <a:tc>
                  <a:txBody>
                    <a:bodyPr/>
                    <a:lstStyle/>
                    <a:p>
                      <a:pPr algn="ctr"/>
                      <a:r>
                        <a:rPr lang="en-US" sz="1800" dirty="0" smtClean="0"/>
                        <a:t>T form ( taut form )</a:t>
                      </a:r>
                      <a:endParaRPr lang="en-US" sz="1800" dirty="0"/>
                    </a:p>
                  </a:txBody>
                  <a:tcPr anchor="ctr"/>
                </a:tc>
                <a:tc>
                  <a:txBody>
                    <a:bodyPr/>
                    <a:lstStyle/>
                    <a:p>
                      <a:pPr algn="ctr"/>
                      <a:r>
                        <a:rPr lang="en-US" sz="1800" dirty="0" smtClean="0"/>
                        <a:t>R form</a:t>
                      </a:r>
                      <a:r>
                        <a:rPr lang="en-US" sz="1800" baseline="0" dirty="0" smtClean="0"/>
                        <a:t> ( Relaxed form )</a:t>
                      </a:r>
                      <a:endParaRPr lang="en-US" sz="1800" dirty="0"/>
                    </a:p>
                  </a:txBody>
                  <a:tcPr anchor="ctr"/>
                </a:tc>
                <a:extLst>
                  <a:ext uri="{0D108BD9-81ED-4DB2-BD59-A6C34878D82A}">
                    <a16:rowId xmlns="" xmlns:a16="http://schemas.microsoft.com/office/drawing/2014/main" val="10000"/>
                  </a:ext>
                </a:extLst>
              </a:tr>
              <a:tr h="286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kern="1200" spc="-10" dirty="0" smtClean="0">
                          <a:solidFill>
                            <a:prstClr val="black"/>
                          </a:solidFill>
                          <a:latin typeface="+mn-lt"/>
                          <a:ea typeface="+mn-ea"/>
                          <a:cs typeface="Calibri"/>
                        </a:rPr>
                        <a:t>The </a:t>
                      </a:r>
                      <a:r>
                        <a:rPr lang="en-US" altLang="en-US" sz="1800" kern="1200" spc="-10" dirty="0" smtClean="0">
                          <a:solidFill>
                            <a:srgbClr val="FF0000"/>
                          </a:solidFill>
                          <a:latin typeface="+mn-lt"/>
                          <a:ea typeface="+mn-ea"/>
                          <a:cs typeface="Calibri"/>
                        </a:rPr>
                        <a:t>de</a:t>
                      </a:r>
                      <a:r>
                        <a:rPr lang="en-US" sz="1800" kern="1200" spc="-10" dirty="0" smtClean="0">
                          <a:solidFill>
                            <a:prstClr val="black"/>
                          </a:solidFill>
                          <a:latin typeface="+mn-lt"/>
                          <a:ea typeface="+mn-ea"/>
                          <a:cs typeface="Calibri"/>
                        </a:rPr>
                        <a:t>oxygenated </a:t>
                      </a:r>
                      <a:r>
                        <a:rPr lang="en-US" altLang="en-US" sz="1800" kern="1200" spc="-10" dirty="0" smtClean="0">
                          <a:solidFill>
                            <a:prstClr val="black"/>
                          </a:solidFill>
                          <a:latin typeface="+mn-lt"/>
                          <a:ea typeface="+mn-ea"/>
                          <a:cs typeface="Calibri"/>
                        </a:rPr>
                        <a:t> form of Hb</a:t>
                      </a:r>
                      <a:endParaRPr lang="en-US" altLang="en-US" sz="1800" kern="1200" spc="-10" dirty="0">
                        <a:solidFill>
                          <a:prstClr val="black"/>
                        </a:solidFill>
                        <a:latin typeface="+mn-lt"/>
                        <a:ea typeface="+mn-ea"/>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The </a:t>
                      </a:r>
                      <a:r>
                        <a:rPr lang="en-US" altLang="en-US" sz="1800" dirty="0" smtClean="0">
                          <a:solidFill>
                            <a:srgbClr val="FF0000"/>
                          </a:solidFill>
                        </a:rPr>
                        <a:t>ox</a:t>
                      </a:r>
                      <a:r>
                        <a:rPr lang="en-US" altLang="en-US" sz="1800" dirty="0" smtClean="0"/>
                        <a:t>ygenated form of Hb</a:t>
                      </a:r>
                    </a:p>
                  </a:txBody>
                  <a:tcPr anchor="ctr"/>
                </a:tc>
                <a:extLst>
                  <a:ext uri="{0D108BD9-81ED-4DB2-BD59-A6C34878D82A}">
                    <a16:rowId xmlns="" xmlns:a16="http://schemas.microsoft.com/office/drawing/2014/main" val="10001"/>
                  </a:ext>
                </a:extLst>
              </a:tr>
              <a:tr h="286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accent4">
                              <a:lumMod val="10000"/>
                            </a:schemeClr>
                          </a:solidFill>
                          <a:ea typeface="+mn-ea"/>
                        </a:rPr>
                        <a:t>Taut form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accent4">
                              <a:lumMod val="10000"/>
                            </a:schemeClr>
                          </a:solidFill>
                          <a:ea typeface="+mn-ea"/>
                        </a:rPr>
                        <a:t>Relaxed form</a:t>
                      </a:r>
                    </a:p>
                  </a:txBody>
                  <a:tcPr anchor="ctr"/>
                </a:tc>
                <a:extLst>
                  <a:ext uri="{0D108BD9-81ED-4DB2-BD59-A6C34878D82A}">
                    <a16:rowId xmlns="" xmlns:a16="http://schemas.microsoft.com/office/drawing/2014/main" val="426705451"/>
                  </a:ext>
                </a:extLst>
              </a:tr>
              <a:tr h="427848">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altLang="en-US" sz="1800" dirty="0" smtClean="0"/>
                        <a:t>The movement of dimers is </a:t>
                      </a:r>
                      <a:r>
                        <a:rPr lang="en-US" altLang="en-US" sz="1800" dirty="0" smtClean="0">
                          <a:solidFill>
                            <a:srgbClr val="FF0000"/>
                          </a:solidFill>
                        </a:rPr>
                        <a:t>constrained</a:t>
                      </a:r>
                      <a:r>
                        <a:rPr lang="en-US" altLang="en-US" sz="1800" dirty="0" smtClean="0"/>
                        <a:t> </a:t>
                      </a:r>
                      <a:r>
                        <a:rPr lang="en-US" altLang="en-US" sz="1800" dirty="0" smtClean="0">
                          <a:solidFill>
                            <a:srgbClr val="00B050"/>
                          </a:solidFill>
                          <a:ea typeface="+mn-ea"/>
                        </a:rPr>
                        <a:t>(restricted)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The dimers have more </a:t>
                      </a:r>
                      <a:r>
                        <a:rPr lang="en-US" altLang="en-US" sz="1800" dirty="0" smtClean="0">
                          <a:solidFill>
                            <a:srgbClr val="FF0000"/>
                          </a:solidFill>
                        </a:rPr>
                        <a:t>freedom</a:t>
                      </a:r>
                      <a:r>
                        <a:rPr lang="en-US" altLang="en-US" sz="1800" dirty="0" smtClean="0"/>
                        <a:t> of movement</a:t>
                      </a:r>
                    </a:p>
                  </a:txBody>
                  <a:tcPr anchor="ctr"/>
                </a:tc>
                <a:extLst>
                  <a:ext uri="{0D108BD9-81ED-4DB2-BD59-A6C34878D82A}">
                    <a16:rowId xmlns="" xmlns:a16="http://schemas.microsoft.com/office/drawing/2014/main" val="10002"/>
                  </a:ext>
                </a:extLst>
              </a:tr>
              <a:tr h="249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Low</a:t>
                      </a:r>
                      <a:r>
                        <a:rPr lang="en-US" altLang="en-US" sz="1800" dirty="0" smtClean="0">
                          <a:solidFill>
                            <a:schemeClr val="tx1"/>
                          </a:solidFill>
                        </a:rPr>
                        <a:t>-oxygen-affinity form </a:t>
                      </a:r>
                      <a:r>
                        <a:rPr lang="en-US" altLang="en-US" sz="1800" dirty="0" smtClean="0">
                          <a:solidFill>
                            <a:srgbClr val="00B050"/>
                          </a:solidFill>
                          <a:ea typeface="+mn-ea"/>
                        </a:rPr>
                        <a:t>unloaded oxygen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High</a:t>
                      </a:r>
                      <a:r>
                        <a:rPr lang="en-US" altLang="en-US" sz="1800" dirty="0" smtClean="0">
                          <a:solidFill>
                            <a:schemeClr val="tx1"/>
                          </a:solidFill>
                        </a:rPr>
                        <a:t>-oxygen-affinity form</a:t>
                      </a:r>
                    </a:p>
                  </a:txBody>
                  <a:tcPr anchor="ctr"/>
                </a:tc>
                <a:extLst>
                  <a:ext uri="{0D108BD9-81ED-4DB2-BD59-A6C34878D82A}">
                    <a16:rowId xmlns="" xmlns:a16="http://schemas.microsoft.com/office/drawing/2014/main" val="10003"/>
                  </a:ext>
                </a:extLst>
              </a:tr>
            </a:tbl>
          </a:graphicData>
        </a:graphic>
      </p:graphicFrame>
      <p:pic>
        <p:nvPicPr>
          <p:cNvPr id="5" name="Picture 4" descr="Figure3-14.jpg"/>
          <p:cNvPicPr>
            <a:picLocks noChangeAspect="1"/>
          </p:cNvPicPr>
          <p:nvPr/>
        </p:nvPicPr>
        <p:blipFill>
          <a:blip r:embed="rId3">
            <a:extLst>
              <a:ext uri="{28A0092B-C50C-407E-A947-70E740481C1C}">
                <a14:useLocalDpi xmlns:a14="http://schemas.microsoft.com/office/drawing/2010/main" val="0"/>
              </a:ext>
            </a:extLst>
          </a:blip>
          <a:srcRect l="7649" t="7777" r="67870" b="41801"/>
          <a:stretch>
            <a:fillRect/>
          </a:stretch>
        </p:blipFill>
        <p:spPr bwMode="auto">
          <a:xfrm>
            <a:off x="9676375" y="1191841"/>
            <a:ext cx="1286863" cy="26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91274" y="1243336"/>
            <a:ext cx="3885863" cy="2585323"/>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When 4 oxygen molecules bind to the hemoglobin there will be a conformational change in the globin chains  which will break the ionic bonds</a:t>
            </a:r>
          </a:p>
          <a:p>
            <a:pPr algn="ctr"/>
            <a:r>
              <a:rPr lang="en-US" dirty="0">
                <a:solidFill>
                  <a:srgbClr val="00B050"/>
                </a:solidFill>
              </a:rPr>
              <a:t>R or relaxed structure of oxyhemoglobin = bind to oxygen =broken ionic bonds  </a:t>
            </a:r>
          </a:p>
          <a:p>
            <a:pPr algn="ctr"/>
            <a:r>
              <a:rPr lang="en-US" dirty="0">
                <a:solidFill>
                  <a:srgbClr val="00B050"/>
                </a:solidFill>
              </a:rPr>
              <a:t>T or </a:t>
            </a:r>
            <a:r>
              <a:rPr lang="en-US" dirty="0" smtClean="0">
                <a:solidFill>
                  <a:srgbClr val="00B050"/>
                </a:solidFill>
              </a:rPr>
              <a:t>taut </a:t>
            </a:r>
            <a:r>
              <a:rPr lang="en-US" dirty="0">
                <a:solidFill>
                  <a:srgbClr val="00B050"/>
                </a:solidFill>
              </a:rPr>
              <a:t>of deoxyhemoglobin = no oxygen bound=present of ionic bond  </a:t>
            </a:r>
          </a:p>
        </p:txBody>
      </p:sp>
      <p:sp>
        <p:nvSpPr>
          <p:cNvPr id="6" name="TextBox 5"/>
          <p:cNvSpPr txBox="1"/>
          <p:nvPr/>
        </p:nvSpPr>
        <p:spPr>
          <a:xfrm>
            <a:off x="1386936" y="4401886"/>
            <a:ext cx="3494459" cy="1754326"/>
          </a:xfrm>
          <a:prstGeom prst="rect">
            <a:avLst/>
          </a:prstGeom>
          <a:noFill/>
          <a:ln w="28575">
            <a:solidFill>
              <a:srgbClr val="2F5597"/>
            </a:solidFill>
            <a:prstDash val="dash"/>
          </a:ln>
        </p:spPr>
        <p:txBody>
          <a:bodyPr wrap="square" rtlCol="0">
            <a:spAutoFit/>
          </a:bodyPr>
          <a:lstStyle/>
          <a:p>
            <a:pPr marL="0" algn="ctr" defTabSz="914400" rtl="1" eaLnBrk="1" latinLnBrk="0" hangingPunct="1"/>
            <a:r>
              <a:rPr lang="ar-SA" dirty="0" smtClean="0">
                <a:solidFill>
                  <a:schemeClr val="bg1">
                    <a:lumMod val="65000"/>
                  </a:schemeClr>
                </a:solidFill>
              </a:rPr>
              <a:t>كيف احفظها ؟</a:t>
            </a:r>
          </a:p>
          <a:p>
            <a:pPr marL="0" algn="ctr" defTabSz="914400" rtl="1" eaLnBrk="1" latinLnBrk="0" hangingPunct="1"/>
            <a:r>
              <a:rPr lang="ar-SA" dirty="0" smtClean="0">
                <a:solidFill>
                  <a:schemeClr val="bg1">
                    <a:lumMod val="65000"/>
                  </a:schemeClr>
                </a:solidFill>
              </a:rPr>
              <a:t>الريلاكسد فورم عندها الكثير من الاوكسجين لذلك تشعر بالحرية وترتبط فيه بشكل قوي .</a:t>
            </a:r>
          </a:p>
          <a:p>
            <a:pPr marL="0" algn="ctr" defTabSz="914400" rtl="1" eaLnBrk="1" latinLnBrk="0" hangingPunct="1"/>
            <a:r>
              <a:rPr lang="ar-SA" dirty="0" smtClean="0">
                <a:solidFill>
                  <a:schemeClr val="bg1">
                    <a:lumMod val="65000"/>
                  </a:schemeClr>
                </a:solidFill>
              </a:rPr>
              <a:t>التوت فورم انسحب منها الاوكسجين لذلك حركتها صعبة وتكونت عندها عقدة انها ما ترتبط بالأوكسجين بشكل قوي</a:t>
            </a:r>
            <a:endParaRPr lang="en-US" dirty="0">
              <a:solidFill>
                <a:schemeClr val="bg1">
                  <a:lumMod val="65000"/>
                </a:schemeClr>
              </a:solidFill>
            </a:endParaRPr>
          </a:p>
        </p:txBody>
      </p:sp>
    </p:spTree>
    <p:extLst>
      <p:ext uri="{BB962C8B-B14F-4D97-AF65-F5344CB8AC3E}">
        <p14:creationId xmlns:p14="http://schemas.microsoft.com/office/powerpoint/2010/main" val="43698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62498"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HbA:</a:t>
            </a:r>
            <a:endParaRPr lang="en-US" sz="3200" dirty="0">
              <a:solidFill>
                <a:srgbClr val="4C8180"/>
              </a:solidFill>
              <a:latin typeface="Century Gothic" charset="0"/>
              <a:ea typeface="Century Gothic" charset="0"/>
              <a:cs typeface="Century Gothic" charset="0"/>
            </a:endParaRPr>
          </a:p>
        </p:txBody>
      </p:sp>
      <p:pic>
        <p:nvPicPr>
          <p:cNvPr id="4" name="Picture 3"/>
          <p:cNvPicPr>
            <a:picLocks noChangeAspect="1"/>
          </p:cNvPicPr>
          <p:nvPr/>
        </p:nvPicPr>
        <p:blipFill rotWithShape="1">
          <a:blip r:embed="rId2"/>
          <a:srcRect b="6751"/>
          <a:stretch/>
        </p:blipFill>
        <p:spPr>
          <a:xfrm>
            <a:off x="1500749" y="1779552"/>
            <a:ext cx="8538162" cy="2999228"/>
          </a:xfrm>
          <a:prstGeom prst="rect">
            <a:avLst/>
          </a:prstGeom>
        </p:spPr>
      </p:pic>
      <p:sp>
        <p:nvSpPr>
          <p:cNvPr id="2" name="TextBox 1"/>
          <p:cNvSpPr txBox="1"/>
          <p:nvPr/>
        </p:nvSpPr>
        <p:spPr>
          <a:xfrm>
            <a:off x="3968496" y="975799"/>
            <a:ext cx="4096512" cy="461665"/>
          </a:xfrm>
          <a:prstGeom prst="rect">
            <a:avLst/>
          </a:prstGeom>
          <a:noFill/>
        </p:spPr>
        <p:txBody>
          <a:bodyPr wrap="square" rtlCol="0">
            <a:spAutoFit/>
          </a:bodyPr>
          <a:lstStyle/>
          <a:p>
            <a:pPr marL="0" algn="ctr" defTabSz="914400" rtl="1" eaLnBrk="1" latinLnBrk="0" hangingPunct="1"/>
            <a:r>
              <a:rPr lang="ar-SA" sz="2400" dirty="0" smtClean="0">
                <a:solidFill>
                  <a:schemeClr val="bg1">
                    <a:lumMod val="65000"/>
                  </a:schemeClr>
                </a:solidFill>
              </a:rPr>
              <a:t>مجرد </a:t>
            </a:r>
            <a:r>
              <a:rPr lang="ar-SA" sz="2400" smtClean="0">
                <a:solidFill>
                  <a:schemeClr val="bg1">
                    <a:lumMod val="65000"/>
                  </a:schemeClr>
                </a:solidFill>
              </a:rPr>
              <a:t>صورة توضيحية للجدول السابق</a:t>
            </a:r>
            <a:endParaRPr lang="en-US" sz="2400" dirty="0">
              <a:solidFill>
                <a:schemeClr val="bg1">
                  <a:lumMod val="65000"/>
                </a:schemeClr>
              </a:solidFill>
            </a:endParaRPr>
          </a:p>
        </p:txBody>
      </p:sp>
    </p:spTree>
    <p:extLst>
      <p:ext uri="{BB962C8B-B14F-4D97-AF65-F5344CB8AC3E}">
        <p14:creationId xmlns:p14="http://schemas.microsoft.com/office/powerpoint/2010/main" val="404495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3219</Words>
  <Application>Microsoft Macintosh PowerPoint</Application>
  <PresentationFormat>Widescreen</PresentationFormat>
  <Paragraphs>366</Paragraphs>
  <Slides>24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Adobe Devanagari</vt:lpstr>
      <vt:lpstr>Arial</vt:lpstr>
      <vt:lpstr>Calibri</vt:lpstr>
      <vt:lpstr>Calibri Light</vt:lpstr>
      <vt:lpstr>Cambria</vt:lpstr>
      <vt:lpstr>Century Gothic</vt:lpstr>
      <vt:lpstr>Comic Sans MS</vt:lpstr>
      <vt:lpstr>Copperplate Gothic Bold</vt:lpstr>
      <vt:lpstr>Gill Sans MT</vt:lpstr>
      <vt:lpstr>ＭＳ Ｐゴシック</vt:lpstr>
      <vt:lpstr>Symbol</vt:lpstr>
      <vt:lpstr>Wingdings</vt:lpstr>
      <vt:lpstr>맑은 고딕</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94</cp:revision>
  <cp:lastPrinted>2017-12-01T10:34:37Z</cp:lastPrinted>
  <dcterms:created xsi:type="dcterms:W3CDTF">2017-07-08T03:49:25Z</dcterms:created>
  <dcterms:modified xsi:type="dcterms:W3CDTF">2017-12-01T13:55:45Z</dcterms:modified>
</cp:coreProperties>
</file>