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9" r:id="rId3"/>
    <p:sldId id="304" r:id="rId4"/>
    <p:sldId id="305" r:id="rId5"/>
    <p:sldId id="306" r:id="rId6"/>
    <p:sldId id="307" r:id="rId7"/>
    <p:sldId id="308" r:id="rId8"/>
    <p:sldId id="309" r:id="rId9"/>
    <p:sldId id="310" r:id="rId10"/>
    <p:sldId id="311" r:id="rId11"/>
    <p:sldId id="312" r:id="rId12"/>
    <p:sldId id="313" r:id="rId13"/>
    <p:sldId id="315" r:id="rId14"/>
    <p:sldId id="316" r:id="rId15"/>
    <p:sldId id="317" r:id="rId16"/>
    <p:sldId id="318" r:id="rId17"/>
    <p:sldId id="319" r:id="rId18"/>
    <p:sldId id="320" r:id="rId19"/>
    <p:sldId id="321" r:id="rId20"/>
    <p:sldId id="322" r:id="rId21"/>
    <p:sldId id="323" r:id="rId22"/>
    <p:sldId id="324" r:id="rId23"/>
    <p:sldId id="325" r:id="rId24"/>
    <p:sldId id="261"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47AFB5"/>
    <a:srgbClr val="233F4D"/>
    <a:srgbClr val="33CCFF"/>
    <a:srgbClr val="A6ECB1"/>
    <a:srgbClr val="4B8180"/>
    <a:srgbClr val="00ADA8"/>
    <a:srgbClr val="CFE8E7"/>
    <a:srgbClr val="33A6C6"/>
    <a:srgbClr val="36AECD"/>
    <a:srgbClr val="30AA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34"/>
    <p:restoredTop sz="50000" autoAdjust="0"/>
  </p:normalViewPr>
  <p:slideViewPr>
    <p:cSldViewPr snapToGrid="0" snapToObjects="1">
      <p:cViewPr varScale="1">
        <p:scale>
          <a:sx n="66" d="100"/>
          <a:sy n="66" d="100"/>
        </p:scale>
        <p:origin x="700" y="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5A3FD-0AA8-4769-8387-8A1752853628}" type="doc">
      <dgm:prSet loTypeId="urn:microsoft.com/office/officeart/2008/layout/HorizontalMultiLevelHierarchy" loCatId="hierarchy" qsTypeId="urn:microsoft.com/office/officeart/2005/8/quickstyle/simple1" qsCatId="simple" csTypeId="urn:microsoft.com/office/officeart/2005/8/colors/accent1_1" csCatId="accent1" phldr="1"/>
      <dgm:spPr/>
      <dgm:t>
        <a:bodyPr/>
        <a:lstStyle/>
        <a:p>
          <a:endParaRPr lang="en-US"/>
        </a:p>
      </dgm:t>
    </dgm:pt>
    <dgm:pt modelId="{58AE7351-F524-4FDE-8EDF-E4F7FA7B077C}">
      <dgm:prSet phldrT="[Text]" custT="1"/>
      <dgm:spPr>
        <a:ln w="28575">
          <a:solidFill>
            <a:schemeClr val="accent1"/>
          </a:solidFill>
        </a:ln>
      </dgm:spPr>
      <dgm:t>
        <a:bodyPr/>
        <a:lstStyle/>
        <a:p>
          <a:r>
            <a:rPr lang="en-US" sz="2800" spc="-10" dirty="0" smtClean="0">
              <a:cs typeface="Calibri"/>
            </a:rPr>
            <a:t>Dietary lipids intake </a:t>
          </a:r>
          <a:endParaRPr lang="en-US" sz="2800" dirty="0"/>
        </a:p>
      </dgm:t>
    </dgm:pt>
    <dgm:pt modelId="{971180A9-9B56-44AB-87DC-114DF1FEE99A}" type="parTrans" cxnId="{F670DD40-C809-4E20-AFE6-A0EDE5F24B36}">
      <dgm:prSet/>
      <dgm:spPr/>
      <dgm:t>
        <a:bodyPr/>
        <a:lstStyle/>
        <a:p>
          <a:endParaRPr lang="en-US"/>
        </a:p>
      </dgm:t>
    </dgm:pt>
    <dgm:pt modelId="{A887665A-913C-428F-812B-64749273D7EC}" type="sibTrans" cxnId="{F670DD40-C809-4E20-AFE6-A0EDE5F24B36}">
      <dgm:prSet/>
      <dgm:spPr/>
      <dgm:t>
        <a:bodyPr/>
        <a:lstStyle/>
        <a:p>
          <a:endParaRPr lang="en-US"/>
        </a:p>
      </dgm:t>
    </dgm:pt>
    <dgm:pt modelId="{180A7961-2D56-426D-A715-CB54B565E502}">
      <dgm:prSet phldrT="[Text]"/>
      <dgm:spPr>
        <a:ln w="28575">
          <a:solidFill>
            <a:schemeClr val="accent1"/>
          </a:solidFill>
        </a:ln>
      </dgm:spPr>
      <dgm:t>
        <a:bodyPr/>
        <a:lstStyle/>
        <a:p>
          <a:r>
            <a:rPr lang="en-US" dirty="0" smtClean="0"/>
            <a:t>Triacylglycerol  90%</a:t>
          </a:r>
          <a:endParaRPr lang="en-US" dirty="0"/>
        </a:p>
      </dgm:t>
    </dgm:pt>
    <dgm:pt modelId="{462B92A8-5BE1-4045-8FCB-16C5B754553E}" type="parTrans" cxnId="{00896114-5EB2-43AD-9E1B-21C4AD6907FA}">
      <dgm:prSet/>
      <dgm:spPr>
        <a:ln w="28575">
          <a:solidFill>
            <a:schemeClr val="accent1"/>
          </a:solidFill>
        </a:ln>
      </dgm:spPr>
      <dgm:t>
        <a:bodyPr/>
        <a:lstStyle/>
        <a:p>
          <a:endParaRPr lang="en-US"/>
        </a:p>
      </dgm:t>
    </dgm:pt>
    <dgm:pt modelId="{CFFE3451-4F3E-4D45-9E8A-72C5EE7F1D46}" type="sibTrans" cxnId="{00896114-5EB2-43AD-9E1B-21C4AD6907FA}">
      <dgm:prSet/>
      <dgm:spPr/>
      <dgm:t>
        <a:bodyPr/>
        <a:lstStyle/>
        <a:p>
          <a:endParaRPr lang="en-US"/>
        </a:p>
      </dgm:t>
    </dgm:pt>
    <dgm:pt modelId="{17B3772D-B1D3-4743-BA90-DC9A685F0FF8}">
      <dgm:prSet/>
      <dgm:spPr>
        <a:ln w="28575">
          <a:solidFill>
            <a:schemeClr val="accent1"/>
          </a:solidFill>
        </a:ln>
      </dgm:spPr>
      <dgm:t>
        <a:bodyPr/>
        <a:lstStyle/>
        <a:p>
          <a:r>
            <a:rPr lang="en-US" dirty="0" smtClean="0"/>
            <a:t>The reminder includes:</a:t>
          </a:r>
          <a:endParaRPr lang="en-US" dirty="0"/>
        </a:p>
      </dgm:t>
    </dgm:pt>
    <dgm:pt modelId="{515A9D54-403B-45FD-9351-61FD31C0C432}" type="parTrans" cxnId="{4FE9F2A5-34E7-4DA3-AF1B-EB3222A8C93B}">
      <dgm:prSet/>
      <dgm:spPr>
        <a:ln w="28575">
          <a:solidFill>
            <a:schemeClr val="accent1"/>
          </a:solidFill>
        </a:ln>
      </dgm:spPr>
      <dgm:t>
        <a:bodyPr/>
        <a:lstStyle/>
        <a:p>
          <a:endParaRPr lang="en-US"/>
        </a:p>
      </dgm:t>
    </dgm:pt>
    <dgm:pt modelId="{A7A4B163-0BFB-49B3-8E9E-9D6E6BD0E163}" type="sibTrans" cxnId="{4FE9F2A5-34E7-4DA3-AF1B-EB3222A8C93B}">
      <dgm:prSet/>
      <dgm:spPr/>
      <dgm:t>
        <a:bodyPr/>
        <a:lstStyle/>
        <a:p>
          <a:endParaRPr lang="en-US"/>
        </a:p>
      </dgm:t>
    </dgm:pt>
    <dgm:pt modelId="{FA32BB66-E2B3-46CF-A080-7B7A51E4DF24}">
      <dgm:prSet/>
      <dgm:spPr>
        <a:ln w="28575">
          <a:solidFill>
            <a:schemeClr val="accent1"/>
          </a:solidFill>
        </a:ln>
      </dgm:spPr>
      <dgm:t>
        <a:bodyPr/>
        <a:lstStyle/>
        <a:p>
          <a:r>
            <a:rPr lang="en-US" smtClean="0"/>
            <a:t>Cholesterol</a:t>
          </a:r>
          <a:endParaRPr lang="en-US" dirty="0" smtClean="0"/>
        </a:p>
      </dgm:t>
    </dgm:pt>
    <dgm:pt modelId="{BF6EA984-29D7-4A09-B98E-E1A5B7994364}" type="parTrans" cxnId="{12ED6DDE-BF87-4A07-B011-4D2757A7ADED}">
      <dgm:prSet/>
      <dgm:spPr>
        <a:ln w="28575">
          <a:solidFill>
            <a:schemeClr val="accent1"/>
          </a:solidFill>
        </a:ln>
      </dgm:spPr>
      <dgm:t>
        <a:bodyPr/>
        <a:lstStyle/>
        <a:p>
          <a:endParaRPr lang="en-US"/>
        </a:p>
      </dgm:t>
    </dgm:pt>
    <dgm:pt modelId="{85DDE536-8FC4-443B-B549-EB85A56461B3}" type="sibTrans" cxnId="{12ED6DDE-BF87-4A07-B011-4D2757A7ADED}">
      <dgm:prSet/>
      <dgm:spPr/>
      <dgm:t>
        <a:bodyPr/>
        <a:lstStyle/>
        <a:p>
          <a:endParaRPr lang="en-US"/>
        </a:p>
      </dgm:t>
    </dgm:pt>
    <dgm:pt modelId="{484635FD-21D7-4B85-9E28-BA59138A57C3}">
      <dgm:prSet/>
      <dgm:spPr>
        <a:ln w="28575">
          <a:solidFill>
            <a:schemeClr val="accent1"/>
          </a:solidFill>
        </a:ln>
      </dgm:spPr>
      <dgm:t>
        <a:bodyPr/>
        <a:lstStyle/>
        <a:p>
          <a:r>
            <a:rPr lang="en-US" smtClean="0"/>
            <a:t>(little amount)</a:t>
          </a:r>
          <a:endParaRPr lang="en-US" dirty="0"/>
        </a:p>
      </dgm:t>
    </dgm:pt>
    <dgm:pt modelId="{5D240F11-4D7A-4788-B320-90423EF0EBFD}" type="parTrans" cxnId="{3269A500-24F4-4C2F-95C7-00F1E31A06B7}">
      <dgm:prSet/>
      <dgm:spPr>
        <a:ln w="28575">
          <a:solidFill>
            <a:schemeClr val="accent1"/>
          </a:solidFill>
        </a:ln>
      </dgm:spPr>
      <dgm:t>
        <a:bodyPr/>
        <a:lstStyle/>
        <a:p>
          <a:endParaRPr lang="en-US"/>
        </a:p>
      </dgm:t>
    </dgm:pt>
    <dgm:pt modelId="{6228A137-CA21-41F0-96D3-0A11C7B88543}" type="sibTrans" cxnId="{3269A500-24F4-4C2F-95C7-00F1E31A06B7}">
      <dgm:prSet/>
      <dgm:spPr/>
      <dgm:t>
        <a:bodyPr/>
        <a:lstStyle/>
        <a:p>
          <a:endParaRPr lang="en-US"/>
        </a:p>
      </dgm:t>
    </dgm:pt>
    <dgm:pt modelId="{BE65BF0A-1ADD-4ADA-A3E4-19C89F58FD9A}">
      <dgm:prSet/>
      <dgm:spPr>
        <a:ln w="28575">
          <a:solidFill>
            <a:schemeClr val="accent1"/>
          </a:solidFill>
        </a:ln>
      </dgm:spPr>
      <dgm:t>
        <a:bodyPr/>
        <a:lstStyle/>
        <a:p>
          <a:r>
            <a:rPr lang="en-US" dirty="0" smtClean="0"/>
            <a:t>Cholesterol ester.</a:t>
          </a:r>
          <a:endParaRPr lang="en-US" dirty="0" smtClean="0"/>
        </a:p>
      </dgm:t>
    </dgm:pt>
    <dgm:pt modelId="{E63AED28-19F6-4EA2-978E-2E727C697032}" type="parTrans" cxnId="{A828844D-8302-4BE2-A253-1D7C457209F2}">
      <dgm:prSet/>
      <dgm:spPr>
        <a:ln w="28575">
          <a:solidFill>
            <a:schemeClr val="accent1"/>
          </a:solidFill>
        </a:ln>
      </dgm:spPr>
      <dgm:t>
        <a:bodyPr/>
        <a:lstStyle/>
        <a:p>
          <a:endParaRPr lang="en-US"/>
        </a:p>
      </dgm:t>
    </dgm:pt>
    <dgm:pt modelId="{57252F64-6BAC-43F6-AF54-F35091C40C2D}" type="sibTrans" cxnId="{A828844D-8302-4BE2-A253-1D7C457209F2}">
      <dgm:prSet/>
      <dgm:spPr/>
      <dgm:t>
        <a:bodyPr/>
        <a:lstStyle/>
        <a:p>
          <a:endParaRPr lang="en-US"/>
        </a:p>
      </dgm:t>
    </dgm:pt>
    <dgm:pt modelId="{DC29E3AF-35DB-45B7-99ED-B9E89C69BBD2}">
      <dgm:prSet/>
      <dgm:spPr>
        <a:ln w="28575">
          <a:solidFill>
            <a:schemeClr val="accent1"/>
          </a:solidFill>
        </a:ln>
      </dgm:spPr>
      <dgm:t>
        <a:bodyPr/>
        <a:lstStyle/>
        <a:p>
          <a:r>
            <a:rPr lang="en-US" smtClean="0"/>
            <a:t>phospholipids</a:t>
          </a:r>
          <a:endParaRPr lang="en-US" dirty="0"/>
        </a:p>
      </dgm:t>
    </dgm:pt>
    <dgm:pt modelId="{72D76C5A-4168-48DC-8268-B2A3D55538DA}" type="parTrans" cxnId="{1AA436E2-F0E4-4914-BBBD-F3C7D011CE08}">
      <dgm:prSet/>
      <dgm:spPr>
        <a:ln w="28575">
          <a:solidFill>
            <a:schemeClr val="accent1"/>
          </a:solidFill>
        </a:ln>
      </dgm:spPr>
      <dgm:t>
        <a:bodyPr/>
        <a:lstStyle/>
        <a:p>
          <a:endParaRPr lang="en-US"/>
        </a:p>
      </dgm:t>
    </dgm:pt>
    <dgm:pt modelId="{FD73E2DA-8A86-47C6-B848-A8C572AD5615}" type="sibTrans" cxnId="{1AA436E2-F0E4-4914-BBBD-F3C7D011CE08}">
      <dgm:prSet/>
      <dgm:spPr/>
      <dgm:t>
        <a:bodyPr/>
        <a:lstStyle/>
        <a:p>
          <a:endParaRPr lang="en-US"/>
        </a:p>
      </dgm:t>
    </dgm:pt>
    <dgm:pt modelId="{9B468E14-3657-4A33-8164-3ABE785A263A}">
      <dgm:prSet/>
      <dgm:spPr>
        <a:ln w="28575">
          <a:solidFill>
            <a:schemeClr val="accent1"/>
          </a:solidFill>
        </a:ln>
      </dgm:spPr>
      <dgm:t>
        <a:bodyPr/>
        <a:lstStyle/>
        <a:p>
          <a:r>
            <a:rPr lang="en-US" smtClean="0"/>
            <a:t>glycolipids</a:t>
          </a:r>
          <a:endParaRPr lang="en-US" dirty="0"/>
        </a:p>
      </dgm:t>
    </dgm:pt>
    <dgm:pt modelId="{FDF5EB1A-E712-4B36-848F-A6786F9B28CC}" type="parTrans" cxnId="{960C73D2-AB7C-4506-B686-1067A89E58B8}">
      <dgm:prSet/>
      <dgm:spPr>
        <a:ln w="28575">
          <a:solidFill>
            <a:schemeClr val="accent1"/>
          </a:solidFill>
        </a:ln>
      </dgm:spPr>
      <dgm:t>
        <a:bodyPr/>
        <a:lstStyle/>
        <a:p>
          <a:endParaRPr lang="en-US"/>
        </a:p>
      </dgm:t>
    </dgm:pt>
    <dgm:pt modelId="{954D0CB4-C0DE-4C40-A3AD-30D632F8713C}" type="sibTrans" cxnId="{960C73D2-AB7C-4506-B686-1067A89E58B8}">
      <dgm:prSet/>
      <dgm:spPr/>
      <dgm:t>
        <a:bodyPr/>
        <a:lstStyle/>
        <a:p>
          <a:endParaRPr lang="en-US"/>
        </a:p>
      </dgm:t>
    </dgm:pt>
    <dgm:pt modelId="{A2CD5C11-04F7-4982-BB0D-73AD4570D47C}">
      <dgm:prSet/>
      <dgm:spPr>
        <a:ln w="28575">
          <a:solidFill>
            <a:schemeClr val="accent1"/>
          </a:solidFill>
        </a:ln>
      </dgm:spPr>
      <dgm:t>
        <a:bodyPr/>
        <a:lstStyle/>
        <a:p>
          <a:r>
            <a:rPr lang="en-US" smtClean="0"/>
            <a:t>Free fatty acids</a:t>
          </a:r>
          <a:endParaRPr lang="en-US" dirty="0"/>
        </a:p>
      </dgm:t>
    </dgm:pt>
    <dgm:pt modelId="{378EA492-B8E3-4AF8-8C8E-3B763FB137AC}" type="parTrans" cxnId="{DD703E3B-D9FA-409C-A98D-DD0BFBBC07D9}">
      <dgm:prSet/>
      <dgm:spPr>
        <a:ln w="28575">
          <a:solidFill>
            <a:schemeClr val="accent1"/>
          </a:solidFill>
        </a:ln>
      </dgm:spPr>
      <dgm:t>
        <a:bodyPr/>
        <a:lstStyle/>
        <a:p>
          <a:endParaRPr lang="en-US"/>
        </a:p>
      </dgm:t>
    </dgm:pt>
    <dgm:pt modelId="{332EECC9-081C-4237-9F43-0F5CCAA6921F}" type="sibTrans" cxnId="{DD703E3B-D9FA-409C-A98D-DD0BFBBC07D9}">
      <dgm:prSet/>
      <dgm:spPr/>
      <dgm:t>
        <a:bodyPr/>
        <a:lstStyle/>
        <a:p>
          <a:endParaRPr lang="en-US"/>
        </a:p>
      </dgm:t>
    </dgm:pt>
    <dgm:pt modelId="{5AF7976A-B976-4173-91A8-67D5B09C2D6F}" type="pres">
      <dgm:prSet presAssocID="{0D55A3FD-0AA8-4769-8387-8A1752853628}" presName="Name0" presStyleCnt="0">
        <dgm:presLayoutVars>
          <dgm:chPref val="1"/>
          <dgm:dir/>
          <dgm:animOne val="branch"/>
          <dgm:animLvl val="lvl"/>
          <dgm:resizeHandles val="exact"/>
        </dgm:presLayoutVars>
      </dgm:prSet>
      <dgm:spPr/>
    </dgm:pt>
    <dgm:pt modelId="{4BDE1F5B-AD7D-4E38-8E84-E4AE82B682C1}" type="pres">
      <dgm:prSet presAssocID="{58AE7351-F524-4FDE-8EDF-E4F7FA7B077C}" presName="root1" presStyleCnt="0"/>
      <dgm:spPr/>
    </dgm:pt>
    <dgm:pt modelId="{07ACC486-6ABD-49AA-A0A6-6AE3931F0516}" type="pres">
      <dgm:prSet presAssocID="{58AE7351-F524-4FDE-8EDF-E4F7FA7B077C}" presName="LevelOneTextNode" presStyleLbl="node0" presStyleIdx="0" presStyleCnt="1">
        <dgm:presLayoutVars>
          <dgm:chPref val="3"/>
        </dgm:presLayoutVars>
      </dgm:prSet>
      <dgm:spPr/>
      <dgm:t>
        <a:bodyPr/>
        <a:lstStyle/>
        <a:p>
          <a:endParaRPr lang="en-US"/>
        </a:p>
      </dgm:t>
    </dgm:pt>
    <dgm:pt modelId="{ABEAF92E-6E64-4CA4-A5D2-828017F1C410}" type="pres">
      <dgm:prSet presAssocID="{58AE7351-F524-4FDE-8EDF-E4F7FA7B077C}" presName="level2hierChild" presStyleCnt="0"/>
      <dgm:spPr/>
    </dgm:pt>
    <dgm:pt modelId="{CA097DF3-2567-42FC-8BAA-63CE0FCEBDE1}" type="pres">
      <dgm:prSet presAssocID="{462B92A8-5BE1-4045-8FCB-16C5B754553E}" presName="conn2-1" presStyleLbl="parChTrans1D2" presStyleIdx="0" presStyleCnt="2"/>
      <dgm:spPr/>
    </dgm:pt>
    <dgm:pt modelId="{76BA1EC8-AFF0-4ED2-9A23-BBE7DD3272CD}" type="pres">
      <dgm:prSet presAssocID="{462B92A8-5BE1-4045-8FCB-16C5B754553E}" presName="connTx" presStyleLbl="parChTrans1D2" presStyleIdx="0" presStyleCnt="2"/>
      <dgm:spPr/>
    </dgm:pt>
    <dgm:pt modelId="{2E42CD2B-5FE3-413D-B9A6-E3E0C41B0C1F}" type="pres">
      <dgm:prSet presAssocID="{180A7961-2D56-426D-A715-CB54B565E502}" presName="root2" presStyleCnt="0"/>
      <dgm:spPr/>
    </dgm:pt>
    <dgm:pt modelId="{46D1534F-0711-41AF-83D4-1E0324D243CB}" type="pres">
      <dgm:prSet presAssocID="{180A7961-2D56-426D-A715-CB54B565E502}" presName="LevelTwoTextNode" presStyleLbl="node2" presStyleIdx="0" presStyleCnt="2">
        <dgm:presLayoutVars>
          <dgm:chPref val="3"/>
        </dgm:presLayoutVars>
      </dgm:prSet>
      <dgm:spPr/>
      <dgm:t>
        <a:bodyPr/>
        <a:lstStyle/>
        <a:p>
          <a:endParaRPr lang="en-US"/>
        </a:p>
      </dgm:t>
    </dgm:pt>
    <dgm:pt modelId="{4B1336F8-6455-48D6-B30B-5BD28706F5CE}" type="pres">
      <dgm:prSet presAssocID="{180A7961-2D56-426D-A715-CB54B565E502}" presName="level3hierChild" presStyleCnt="0"/>
      <dgm:spPr/>
    </dgm:pt>
    <dgm:pt modelId="{77F3EA4C-CDCA-4353-A70D-6D8FD906AEF9}" type="pres">
      <dgm:prSet presAssocID="{515A9D54-403B-45FD-9351-61FD31C0C432}" presName="conn2-1" presStyleLbl="parChTrans1D2" presStyleIdx="1" presStyleCnt="2"/>
      <dgm:spPr/>
    </dgm:pt>
    <dgm:pt modelId="{A41698E3-7D76-4384-9467-716953B77F76}" type="pres">
      <dgm:prSet presAssocID="{515A9D54-403B-45FD-9351-61FD31C0C432}" presName="connTx" presStyleLbl="parChTrans1D2" presStyleIdx="1" presStyleCnt="2"/>
      <dgm:spPr/>
    </dgm:pt>
    <dgm:pt modelId="{69B7C7BD-77FF-4ECA-9616-17868ABEE644}" type="pres">
      <dgm:prSet presAssocID="{17B3772D-B1D3-4743-BA90-DC9A685F0FF8}" presName="root2" presStyleCnt="0"/>
      <dgm:spPr/>
    </dgm:pt>
    <dgm:pt modelId="{F9A6060B-D60C-47CE-9BEC-8049A437DF8A}" type="pres">
      <dgm:prSet presAssocID="{17B3772D-B1D3-4743-BA90-DC9A685F0FF8}" presName="LevelTwoTextNode" presStyleLbl="node2" presStyleIdx="1" presStyleCnt="2">
        <dgm:presLayoutVars>
          <dgm:chPref val="3"/>
        </dgm:presLayoutVars>
      </dgm:prSet>
      <dgm:spPr/>
      <dgm:t>
        <a:bodyPr/>
        <a:lstStyle/>
        <a:p>
          <a:endParaRPr lang="en-US"/>
        </a:p>
      </dgm:t>
    </dgm:pt>
    <dgm:pt modelId="{B3135353-68EE-4D50-BFA5-6B6D771C9A7B}" type="pres">
      <dgm:prSet presAssocID="{17B3772D-B1D3-4743-BA90-DC9A685F0FF8}" presName="level3hierChild" presStyleCnt="0"/>
      <dgm:spPr/>
    </dgm:pt>
    <dgm:pt modelId="{658B5D5E-7E13-466B-AFF2-138BC6AB3C48}" type="pres">
      <dgm:prSet presAssocID="{BF6EA984-29D7-4A09-B98E-E1A5B7994364}" presName="conn2-1" presStyleLbl="parChTrans1D3" presStyleIdx="0" presStyleCnt="6"/>
      <dgm:spPr/>
    </dgm:pt>
    <dgm:pt modelId="{AAA6AEC7-EF8C-47F0-AEC2-E9C1AD46FE41}" type="pres">
      <dgm:prSet presAssocID="{BF6EA984-29D7-4A09-B98E-E1A5B7994364}" presName="connTx" presStyleLbl="parChTrans1D3" presStyleIdx="0" presStyleCnt="6"/>
      <dgm:spPr/>
    </dgm:pt>
    <dgm:pt modelId="{AEC4F5EE-4C7A-4039-816B-6C2B67D697DD}" type="pres">
      <dgm:prSet presAssocID="{FA32BB66-E2B3-46CF-A080-7B7A51E4DF24}" presName="root2" presStyleCnt="0"/>
      <dgm:spPr/>
    </dgm:pt>
    <dgm:pt modelId="{A32FDEAA-B7B4-47F2-A28F-25F310B605EB}" type="pres">
      <dgm:prSet presAssocID="{FA32BB66-E2B3-46CF-A080-7B7A51E4DF24}" presName="LevelTwoTextNode" presStyleLbl="node3" presStyleIdx="0" presStyleCnt="6">
        <dgm:presLayoutVars>
          <dgm:chPref val="3"/>
        </dgm:presLayoutVars>
      </dgm:prSet>
      <dgm:spPr/>
    </dgm:pt>
    <dgm:pt modelId="{924366E6-B39F-42F2-99E7-C199F707247D}" type="pres">
      <dgm:prSet presAssocID="{FA32BB66-E2B3-46CF-A080-7B7A51E4DF24}" presName="level3hierChild" presStyleCnt="0"/>
      <dgm:spPr/>
    </dgm:pt>
    <dgm:pt modelId="{7DED6290-79EC-4131-B938-48B76446F5A6}" type="pres">
      <dgm:prSet presAssocID="{5D240F11-4D7A-4788-B320-90423EF0EBFD}" presName="conn2-1" presStyleLbl="parChTrans1D3" presStyleIdx="1" presStyleCnt="6"/>
      <dgm:spPr/>
    </dgm:pt>
    <dgm:pt modelId="{645CD40E-AAA3-40C3-83D6-9A387213D961}" type="pres">
      <dgm:prSet presAssocID="{5D240F11-4D7A-4788-B320-90423EF0EBFD}" presName="connTx" presStyleLbl="parChTrans1D3" presStyleIdx="1" presStyleCnt="6"/>
      <dgm:spPr/>
    </dgm:pt>
    <dgm:pt modelId="{08B042A0-D66A-44F8-A9C7-46BC0480A860}" type="pres">
      <dgm:prSet presAssocID="{484635FD-21D7-4B85-9E28-BA59138A57C3}" presName="root2" presStyleCnt="0"/>
      <dgm:spPr/>
    </dgm:pt>
    <dgm:pt modelId="{1B9A2495-3FD4-4376-AC6C-A3470B65DE41}" type="pres">
      <dgm:prSet presAssocID="{484635FD-21D7-4B85-9E28-BA59138A57C3}" presName="LevelTwoTextNode" presStyleLbl="node3" presStyleIdx="1" presStyleCnt="6">
        <dgm:presLayoutVars>
          <dgm:chPref val="3"/>
        </dgm:presLayoutVars>
      </dgm:prSet>
      <dgm:spPr/>
    </dgm:pt>
    <dgm:pt modelId="{958A7FAE-6C91-4739-B902-090E60710E19}" type="pres">
      <dgm:prSet presAssocID="{484635FD-21D7-4B85-9E28-BA59138A57C3}" presName="level3hierChild" presStyleCnt="0"/>
      <dgm:spPr/>
    </dgm:pt>
    <dgm:pt modelId="{680C7A94-082D-407F-938D-5296C4691986}" type="pres">
      <dgm:prSet presAssocID="{E63AED28-19F6-4EA2-978E-2E727C697032}" presName="conn2-1" presStyleLbl="parChTrans1D3" presStyleIdx="2" presStyleCnt="6"/>
      <dgm:spPr/>
    </dgm:pt>
    <dgm:pt modelId="{1D916503-0ABA-4E5C-BDFD-9C3F736AC942}" type="pres">
      <dgm:prSet presAssocID="{E63AED28-19F6-4EA2-978E-2E727C697032}" presName="connTx" presStyleLbl="parChTrans1D3" presStyleIdx="2" presStyleCnt="6"/>
      <dgm:spPr/>
    </dgm:pt>
    <dgm:pt modelId="{7B51F4AF-9CAB-42AA-BDD2-AD1BCB11FECA}" type="pres">
      <dgm:prSet presAssocID="{BE65BF0A-1ADD-4ADA-A3E4-19C89F58FD9A}" presName="root2" presStyleCnt="0"/>
      <dgm:spPr/>
    </dgm:pt>
    <dgm:pt modelId="{00AFE6F2-DFFB-48BC-85C4-FD8423688EAD}" type="pres">
      <dgm:prSet presAssocID="{BE65BF0A-1ADD-4ADA-A3E4-19C89F58FD9A}" presName="LevelTwoTextNode" presStyleLbl="node3" presStyleIdx="2" presStyleCnt="6">
        <dgm:presLayoutVars>
          <dgm:chPref val="3"/>
        </dgm:presLayoutVars>
      </dgm:prSet>
      <dgm:spPr/>
    </dgm:pt>
    <dgm:pt modelId="{96E65438-88D4-4D1B-B29E-D455D0D5AEC6}" type="pres">
      <dgm:prSet presAssocID="{BE65BF0A-1ADD-4ADA-A3E4-19C89F58FD9A}" presName="level3hierChild" presStyleCnt="0"/>
      <dgm:spPr/>
    </dgm:pt>
    <dgm:pt modelId="{4F6ACD8F-D8A8-4680-B0F6-1A228D640962}" type="pres">
      <dgm:prSet presAssocID="{72D76C5A-4168-48DC-8268-B2A3D55538DA}" presName="conn2-1" presStyleLbl="parChTrans1D3" presStyleIdx="3" presStyleCnt="6"/>
      <dgm:spPr/>
    </dgm:pt>
    <dgm:pt modelId="{D606D8BC-709D-4F76-8A2F-9092B933D735}" type="pres">
      <dgm:prSet presAssocID="{72D76C5A-4168-48DC-8268-B2A3D55538DA}" presName="connTx" presStyleLbl="parChTrans1D3" presStyleIdx="3" presStyleCnt="6"/>
      <dgm:spPr/>
    </dgm:pt>
    <dgm:pt modelId="{3996EEA5-4B9B-4247-98C6-AFDB8A24787B}" type="pres">
      <dgm:prSet presAssocID="{DC29E3AF-35DB-45B7-99ED-B9E89C69BBD2}" presName="root2" presStyleCnt="0"/>
      <dgm:spPr/>
    </dgm:pt>
    <dgm:pt modelId="{F57F2478-457C-479E-B9C9-583FA5BDC3D2}" type="pres">
      <dgm:prSet presAssocID="{DC29E3AF-35DB-45B7-99ED-B9E89C69BBD2}" presName="LevelTwoTextNode" presStyleLbl="node3" presStyleIdx="3" presStyleCnt="6">
        <dgm:presLayoutVars>
          <dgm:chPref val="3"/>
        </dgm:presLayoutVars>
      </dgm:prSet>
      <dgm:spPr/>
    </dgm:pt>
    <dgm:pt modelId="{59457F94-4C00-466E-96C6-BC583239FCB7}" type="pres">
      <dgm:prSet presAssocID="{DC29E3AF-35DB-45B7-99ED-B9E89C69BBD2}" presName="level3hierChild" presStyleCnt="0"/>
      <dgm:spPr/>
    </dgm:pt>
    <dgm:pt modelId="{4C3E394A-BC1B-4BA5-B0D9-7C8EFCF6B309}" type="pres">
      <dgm:prSet presAssocID="{FDF5EB1A-E712-4B36-848F-A6786F9B28CC}" presName="conn2-1" presStyleLbl="parChTrans1D3" presStyleIdx="4" presStyleCnt="6"/>
      <dgm:spPr/>
    </dgm:pt>
    <dgm:pt modelId="{A3D074E1-79EB-4C3B-BF1F-F54CF41CA8DF}" type="pres">
      <dgm:prSet presAssocID="{FDF5EB1A-E712-4B36-848F-A6786F9B28CC}" presName="connTx" presStyleLbl="parChTrans1D3" presStyleIdx="4" presStyleCnt="6"/>
      <dgm:spPr/>
    </dgm:pt>
    <dgm:pt modelId="{DCAD3144-06B3-46E3-B31E-E2CE03497883}" type="pres">
      <dgm:prSet presAssocID="{9B468E14-3657-4A33-8164-3ABE785A263A}" presName="root2" presStyleCnt="0"/>
      <dgm:spPr/>
    </dgm:pt>
    <dgm:pt modelId="{291C09B6-F204-4925-AC90-E121334AEF06}" type="pres">
      <dgm:prSet presAssocID="{9B468E14-3657-4A33-8164-3ABE785A263A}" presName="LevelTwoTextNode" presStyleLbl="node3" presStyleIdx="4" presStyleCnt="6">
        <dgm:presLayoutVars>
          <dgm:chPref val="3"/>
        </dgm:presLayoutVars>
      </dgm:prSet>
      <dgm:spPr/>
    </dgm:pt>
    <dgm:pt modelId="{EABF84DF-A3F8-47BD-99FA-58E4C2B53B79}" type="pres">
      <dgm:prSet presAssocID="{9B468E14-3657-4A33-8164-3ABE785A263A}" presName="level3hierChild" presStyleCnt="0"/>
      <dgm:spPr/>
    </dgm:pt>
    <dgm:pt modelId="{A13AAA1D-25F9-4DDD-9D96-2430AC9AC0DC}" type="pres">
      <dgm:prSet presAssocID="{378EA492-B8E3-4AF8-8C8E-3B763FB137AC}" presName="conn2-1" presStyleLbl="parChTrans1D3" presStyleIdx="5" presStyleCnt="6"/>
      <dgm:spPr/>
    </dgm:pt>
    <dgm:pt modelId="{B2CB7DF9-338F-40D3-9B7B-2C28791506D0}" type="pres">
      <dgm:prSet presAssocID="{378EA492-B8E3-4AF8-8C8E-3B763FB137AC}" presName="connTx" presStyleLbl="parChTrans1D3" presStyleIdx="5" presStyleCnt="6"/>
      <dgm:spPr/>
    </dgm:pt>
    <dgm:pt modelId="{14DE9765-1F18-42C4-9E0A-A13CF5515653}" type="pres">
      <dgm:prSet presAssocID="{A2CD5C11-04F7-4982-BB0D-73AD4570D47C}" presName="root2" presStyleCnt="0"/>
      <dgm:spPr/>
    </dgm:pt>
    <dgm:pt modelId="{667F37B3-CE5F-4E88-8549-BF7E98C870B3}" type="pres">
      <dgm:prSet presAssocID="{A2CD5C11-04F7-4982-BB0D-73AD4570D47C}" presName="LevelTwoTextNode" presStyleLbl="node3" presStyleIdx="5" presStyleCnt="6">
        <dgm:presLayoutVars>
          <dgm:chPref val="3"/>
        </dgm:presLayoutVars>
      </dgm:prSet>
      <dgm:spPr/>
    </dgm:pt>
    <dgm:pt modelId="{02D71C41-7998-4ABE-BF92-A103B77D5777}" type="pres">
      <dgm:prSet presAssocID="{A2CD5C11-04F7-4982-BB0D-73AD4570D47C}" presName="level3hierChild" presStyleCnt="0"/>
      <dgm:spPr/>
    </dgm:pt>
  </dgm:ptLst>
  <dgm:cxnLst>
    <dgm:cxn modelId="{90A0A9B5-30E7-4E2A-B7DD-4AF05F92265A}" type="presOf" srcId="{E63AED28-19F6-4EA2-978E-2E727C697032}" destId="{680C7A94-082D-407F-938D-5296C4691986}" srcOrd="0" destOrd="0" presId="urn:microsoft.com/office/officeart/2008/layout/HorizontalMultiLevelHierarchy"/>
    <dgm:cxn modelId="{B56E0A81-5CA6-4606-ADD0-3D20D1DC5F0F}" type="presOf" srcId="{BF6EA984-29D7-4A09-B98E-E1A5B7994364}" destId="{658B5D5E-7E13-466B-AFF2-138BC6AB3C48}" srcOrd="0" destOrd="0" presId="urn:microsoft.com/office/officeart/2008/layout/HorizontalMultiLevelHierarchy"/>
    <dgm:cxn modelId="{3F7748DB-E74E-43AE-92F2-044815CEA9B2}" type="presOf" srcId="{DC29E3AF-35DB-45B7-99ED-B9E89C69BBD2}" destId="{F57F2478-457C-479E-B9C9-583FA5BDC3D2}" srcOrd="0" destOrd="0" presId="urn:microsoft.com/office/officeart/2008/layout/HorizontalMultiLevelHierarchy"/>
    <dgm:cxn modelId="{A828844D-8302-4BE2-A253-1D7C457209F2}" srcId="{17B3772D-B1D3-4743-BA90-DC9A685F0FF8}" destId="{BE65BF0A-1ADD-4ADA-A3E4-19C89F58FD9A}" srcOrd="2" destOrd="0" parTransId="{E63AED28-19F6-4EA2-978E-2E727C697032}" sibTransId="{57252F64-6BAC-43F6-AF54-F35091C40C2D}"/>
    <dgm:cxn modelId="{D7E1B950-31F7-4426-944F-EACD666F44CF}" type="presOf" srcId="{72D76C5A-4168-48DC-8268-B2A3D55538DA}" destId="{4F6ACD8F-D8A8-4680-B0F6-1A228D640962}" srcOrd="0" destOrd="0" presId="urn:microsoft.com/office/officeart/2008/layout/HorizontalMultiLevelHierarchy"/>
    <dgm:cxn modelId="{99FD8AE0-D09B-4C4C-A806-0C06D3209699}" type="presOf" srcId="{FA32BB66-E2B3-46CF-A080-7B7A51E4DF24}" destId="{A32FDEAA-B7B4-47F2-A28F-25F310B605EB}" srcOrd="0" destOrd="0" presId="urn:microsoft.com/office/officeart/2008/layout/HorizontalMultiLevelHierarchy"/>
    <dgm:cxn modelId="{3EF0365A-81AD-4680-9E84-75807B1472AF}" type="presOf" srcId="{378EA492-B8E3-4AF8-8C8E-3B763FB137AC}" destId="{A13AAA1D-25F9-4DDD-9D96-2430AC9AC0DC}" srcOrd="0" destOrd="0" presId="urn:microsoft.com/office/officeart/2008/layout/HorizontalMultiLevelHierarchy"/>
    <dgm:cxn modelId="{9770580D-4266-4401-9204-8D7E5AFCB3C7}" type="presOf" srcId="{180A7961-2D56-426D-A715-CB54B565E502}" destId="{46D1534F-0711-41AF-83D4-1E0324D243CB}" srcOrd="0" destOrd="0" presId="urn:microsoft.com/office/officeart/2008/layout/HorizontalMultiLevelHierarchy"/>
    <dgm:cxn modelId="{DD703E3B-D9FA-409C-A98D-DD0BFBBC07D9}" srcId="{17B3772D-B1D3-4743-BA90-DC9A685F0FF8}" destId="{A2CD5C11-04F7-4982-BB0D-73AD4570D47C}" srcOrd="5" destOrd="0" parTransId="{378EA492-B8E3-4AF8-8C8E-3B763FB137AC}" sibTransId="{332EECC9-081C-4237-9F43-0F5CCAA6921F}"/>
    <dgm:cxn modelId="{D22CFD7E-3A9E-4595-8882-6881E45E8E83}" type="presOf" srcId="{BE65BF0A-1ADD-4ADA-A3E4-19C89F58FD9A}" destId="{00AFE6F2-DFFB-48BC-85C4-FD8423688EAD}" srcOrd="0" destOrd="0" presId="urn:microsoft.com/office/officeart/2008/layout/HorizontalMultiLevelHierarchy"/>
    <dgm:cxn modelId="{4FE9F2A5-34E7-4DA3-AF1B-EB3222A8C93B}" srcId="{58AE7351-F524-4FDE-8EDF-E4F7FA7B077C}" destId="{17B3772D-B1D3-4743-BA90-DC9A685F0FF8}" srcOrd="1" destOrd="0" parTransId="{515A9D54-403B-45FD-9351-61FD31C0C432}" sibTransId="{A7A4B163-0BFB-49B3-8E9E-9D6E6BD0E163}"/>
    <dgm:cxn modelId="{0202DACF-4E49-4AA1-83B4-E6E922A3E2C9}" type="presOf" srcId="{FDF5EB1A-E712-4B36-848F-A6786F9B28CC}" destId="{A3D074E1-79EB-4C3B-BF1F-F54CF41CA8DF}" srcOrd="1" destOrd="0" presId="urn:microsoft.com/office/officeart/2008/layout/HorizontalMultiLevelHierarchy"/>
    <dgm:cxn modelId="{0FF736CD-0029-43CC-A0D0-68D3B2710CC2}" type="presOf" srcId="{0D55A3FD-0AA8-4769-8387-8A1752853628}" destId="{5AF7976A-B976-4173-91A8-67D5B09C2D6F}" srcOrd="0" destOrd="0" presId="urn:microsoft.com/office/officeart/2008/layout/HorizontalMultiLevelHierarchy"/>
    <dgm:cxn modelId="{129AF637-9D4C-4361-ADB9-16CD14E581A6}" type="presOf" srcId="{5D240F11-4D7A-4788-B320-90423EF0EBFD}" destId="{7DED6290-79EC-4131-B938-48B76446F5A6}" srcOrd="0" destOrd="0" presId="urn:microsoft.com/office/officeart/2008/layout/HorizontalMultiLevelHierarchy"/>
    <dgm:cxn modelId="{F1AF86AA-95F7-42BB-B5DD-26E5410B595C}" type="presOf" srcId="{378EA492-B8E3-4AF8-8C8E-3B763FB137AC}" destId="{B2CB7DF9-338F-40D3-9B7B-2C28791506D0}" srcOrd="1" destOrd="0" presId="urn:microsoft.com/office/officeart/2008/layout/HorizontalMultiLevelHierarchy"/>
    <dgm:cxn modelId="{3269A500-24F4-4C2F-95C7-00F1E31A06B7}" srcId="{17B3772D-B1D3-4743-BA90-DC9A685F0FF8}" destId="{484635FD-21D7-4B85-9E28-BA59138A57C3}" srcOrd="1" destOrd="0" parTransId="{5D240F11-4D7A-4788-B320-90423EF0EBFD}" sibTransId="{6228A137-CA21-41F0-96D3-0A11C7B88543}"/>
    <dgm:cxn modelId="{5AC8CFD2-D183-4D8E-B1E2-74E034F5FF6B}" type="presOf" srcId="{515A9D54-403B-45FD-9351-61FD31C0C432}" destId="{77F3EA4C-CDCA-4353-A70D-6D8FD906AEF9}" srcOrd="0" destOrd="0" presId="urn:microsoft.com/office/officeart/2008/layout/HorizontalMultiLevelHierarchy"/>
    <dgm:cxn modelId="{E230911A-8A28-4494-BC5C-462C0C012D33}" type="presOf" srcId="{A2CD5C11-04F7-4982-BB0D-73AD4570D47C}" destId="{667F37B3-CE5F-4E88-8549-BF7E98C870B3}" srcOrd="0" destOrd="0" presId="urn:microsoft.com/office/officeart/2008/layout/HorizontalMultiLevelHierarchy"/>
    <dgm:cxn modelId="{BB17DCD7-689D-4911-9108-AC0E6566883A}" type="presOf" srcId="{462B92A8-5BE1-4045-8FCB-16C5B754553E}" destId="{76BA1EC8-AFF0-4ED2-9A23-BBE7DD3272CD}" srcOrd="1" destOrd="0" presId="urn:microsoft.com/office/officeart/2008/layout/HorizontalMultiLevelHierarchy"/>
    <dgm:cxn modelId="{12ED6DDE-BF87-4A07-B011-4D2757A7ADED}" srcId="{17B3772D-B1D3-4743-BA90-DC9A685F0FF8}" destId="{FA32BB66-E2B3-46CF-A080-7B7A51E4DF24}" srcOrd="0" destOrd="0" parTransId="{BF6EA984-29D7-4A09-B98E-E1A5B7994364}" sibTransId="{85DDE536-8FC4-443B-B549-EB85A56461B3}"/>
    <dgm:cxn modelId="{18748930-44BC-4AB2-BB7A-63CE9899A9B2}" type="presOf" srcId="{9B468E14-3657-4A33-8164-3ABE785A263A}" destId="{291C09B6-F204-4925-AC90-E121334AEF06}" srcOrd="0" destOrd="0" presId="urn:microsoft.com/office/officeart/2008/layout/HorizontalMultiLevelHierarchy"/>
    <dgm:cxn modelId="{4D6B2089-DCFD-41A9-A1B1-EAB6A60FC4E1}" type="presOf" srcId="{17B3772D-B1D3-4743-BA90-DC9A685F0FF8}" destId="{F9A6060B-D60C-47CE-9BEC-8049A437DF8A}" srcOrd="0" destOrd="0" presId="urn:microsoft.com/office/officeart/2008/layout/HorizontalMultiLevelHierarchy"/>
    <dgm:cxn modelId="{D22F71DC-9CF0-4DB2-9A6F-9F272B93E21B}" type="presOf" srcId="{72D76C5A-4168-48DC-8268-B2A3D55538DA}" destId="{D606D8BC-709D-4F76-8A2F-9092B933D735}" srcOrd="1" destOrd="0" presId="urn:microsoft.com/office/officeart/2008/layout/HorizontalMultiLevelHierarchy"/>
    <dgm:cxn modelId="{960C73D2-AB7C-4506-B686-1067A89E58B8}" srcId="{17B3772D-B1D3-4743-BA90-DC9A685F0FF8}" destId="{9B468E14-3657-4A33-8164-3ABE785A263A}" srcOrd="4" destOrd="0" parTransId="{FDF5EB1A-E712-4B36-848F-A6786F9B28CC}" sibTransId="{954D0CB4-C0DE-4C40-A3AD-30D632F8713C}"/>
    <dgm:cxn modelId="{1AA436E2-F0E4-4914-BBBD-F3C7D011CE08}" srcId="{17B3772D-B1D3-4743-BA90-DC9A685F0FF8}" destId="{DC29E3AF-35DB-45B7-99ED-B9E89C69BBD2}" srcOrd="3" destOrd="0" parTransId="{72D76C5A-4168-48DC-8268-B2A3D55538DA}" sibTransId="{FD73E2DA-8A86-47C6-B848-A8C572AD5615}"/>
    <dgm:cxn modelId="{DA89F87B-B1AB-406A-A4A4-E2147DAF8521}" type="presOf" srcId="{BF6EA984-29D7-4A09-B98E-E1A5B7994364}" destId="{AAA6AEC7-EF8C-47F0-AEC2-E9C1AD46FE41}" srcOrd="1" destOrd="0" presId="urn:microsoft.com/office/officeart/2008/layout/HorizontalMultiLevelHierarchy"/>
    <dgm:cxn modelId="{929F2CED-9FAE-4896-8CA9-3C6FFBFC45CF}" type="presOf" srcId="{58AE7351-F524-4FDE-8EDF-E4F7FA7B077C}" destId="{07ACC486-6ABD-49AA-A0A6-6AE3931F0516}" srcOrd="0" destOrd="0" presId="urn:microsoft.com/office/officeart/2008/layout/HorizontalMultiLevelHierarchy"/>
    <dgm:cxn modelId="{00896114-5EB2-43AD-9E1B-21C4AD6907FA}" srcId="{58AE7351-F524-4FDE-8EDF-E4F7FA7B077C}" destId="{180A7961-2D56-426D-A715-CB54B565E502}" srcOrd="0" destOrd="0" parTransId="{462B92A8-5BE1-4045-8FCB-16C5B754553E}" sibTransId="{CFFE3451-4F3E-4D45-9E8A-72C5EE7F1D46}"/>
    <dgm:cxn modelId="{5B8C7DF9-CF30-490F-A56A-CEB25C1D8E7A}" type="presOf" srcId="{5D240F11-4D7A-4788-B320-90423EF0EBFD}" destId="{645CD40E-AAA3-40C3-83D6-9A387213D961}" srcOrd="1" destOrd="0" presId="urn:microsoft.com/office/officeart/2008/layout/HorizontalMultiLevelHierarchy"/>
    <dgm:cxn modelId="{7006601B-D305-443D-9FD5-6CF62DC0F6B2}" type="presOf" srcId="{515A9D54-403B-45FD-9351-61FD31C0C432}" destId="{A41698E3-7D76-4384-9467-716953B77F76}" srcOrd="1" destOrd="0" presId="urn:microsoft.com/office/officeart/2008/layout/HorizontalMultiLevelHierarchy"/>
    <dgm:cxn modelId="{90545D2A-7733-4C07-A879-667E18C7EA80}" type="presOf" srcId="{462B92A8-5BE1-4045-8FCB-16C5B754553E}" destId="{CA097DF3-2567-42FC-8BAA-63CE0FCEBDE1}" srcOrd="0" destOrd="0" presId="urn:microsoft.com/office/officeart/2008/layout/HorizontalMultiLevelHierarchy"/>
    <dgm:cxn modelId="{F670DD40-C809-4E20-AFE6-A0EDE5F24B36}" srcId="{0D55A3FD-0AA8-4769-8387-8A1752853628}" destId="{58AE7351-F524-4FDE-8EDF-E4F7FA7B077C}" srcOrd="0" destOrd="0" parTransId="{971180A9-9B56-44AB-87DC-114DF1FEE99A}" sibTransId="{A887665A-913C-428F-812B-64749273D7EC}"/>
    <dgm:cxn modelId="{2D23AAB7-493B-478F-B9D9-9804BAE1AB9F}" type="presOf" srcId="{FDF5EB1A-E712-4B36-848F-A6786F9B28CC}" destId="{4C3E394A-BC1B-4BA5-B0D9-7C8EFCF6B309}" srcOrd="0" destOrd="0" presId="urn:microsoft.com/office/officeart/2008/layout/HorizontalMultiLevelHierarchy"/>
    <dgm:cxn modelId="{A9195FD9-E7EC-479A-A5AA-8F2B77892012}" type="presOf" srcId="{484635FD-21D7-4B85-9E28-BA59138A57C3}" destId="{1B9A2495-3FD4-4376-AC6C-A3470B65DE41}" srcOrd="0" destOrd="0" presId="urn:microsoft.com/office/officeart/2008/layout/HorizontalMultiLevelHierarchy"/>
    <dgm:cxn modelId="{5C98FC91-B690-4D4C-89F0-BE03A37842C1}" type="presOf" srcId="{E63AED28-19F6-4EA2-978E-2E727C697032}" destId="{1D916503-0ABA-4E5C-BDFD-9C3F736AC942}" srcOrd="1" destOrd="0" presId="urn:microsoft.com/office/officeart/2008/layout/HorizontalMultiLevelHierarchy"/>
    <dgm:cxn modelId="{43B40453-FACF-41FA-A898-764D966894B2}" type="presParOf" srcId="{5AF7976A-B976-4173-91A8-67D5B09C2D6F}" destId="{4BDE1F5B-AD7D-4E38-8E84-E4AE82B682C1}" srcOrd="0" destOrd="0" presId="urn:microsoft.com/office/officeart/2008/layout/HorizontalMultiLevelHierarchy"/>
    <dgm:cxn modelId="{60FC847C-6F0C-4FC8-9EF8-749C9DC2C03B}" type="presParOf" srcId="{4BDE1F5B-AD7D-4E38-8E84-E4AE82B682C1}" destId="{07ACC486-6ABD-49AA-A0A6-6AE3931F0516}" srcOrd="0" destOrd="0" presId="urn:microsoft.com/office/officeart/2008/layout/HorizontalMultiLevelHierarchy"/>
    <dgm:cxn modelId="{0D202742-5AF2-4839-866B-76F416EF9495}" type="presParOf" srcId="{4BDE1F5B-AD7D-4E38-8E84-E4AE82B682C1}" destId="{ABEAF92E-6E64-4CA4-A5D2-828017F1C410}" srcOrd="1" destOrd="0" presId="urn:microsoft.com/office/officeart/2008/layout/HorizontalMultiLevelHierarchy"/>
    <dgm:cxn modelId="{9F85B015-37C5-44E2-9260-7D2BD5F5A327}" type="presParOf" srcId="{ABEAF92E-6E64-4CA4-A5D2-828017F1C410}" destId="{CA097DF3-2567-42FC-8BAA-63CE0FCEBDE1}" srcOrd="0" destOrd="0" presId="urn:microsoft.com/office/officeart/2008/layout/HorizontalMultiLevelHierarchy"/>
    <dgm:cxn modelId="{8519E046-65DB-473D-9369-1C67AAD9EBC3}" type="presParOf" srcId="{CA097DF3-2567-42FC-8BAA-63CE0FCEBDE1}" destId="{76BA1EC8-AFF0-4ED2-9A23-BBE7DD3272CD}" srcOrd="0" destOrd="0" presId="urn:microsoft.com/office/officeart/2008/layout/HorizontalMultiLevelHierarchy"/>
    <dgm:cxn modelId="{EB0F4F67-DC16-428A-B2D3-F7671B0B4635}" type="presParOf" srcId="{ABEAF92E-6E64-4CA4-A5D2-828017F1C410}" destId="{2E42CD2B-5FE3-413D-B9A6-E3E0C41B0C1F}" srcOrd="1" destOrd="0" presId="urn:microsoft.com/office/officeart/2008/layout/HorizontalMultiLevelHierarchy"/>
    <dgm:cxn modelId="{0177CF92-1335-4D20-9ED6-BC6EA44AC48B}" type="presParOf" srcId="{2E42CD2B-5FE3-413D-B9A6-E3E0C41B0C1F}" destId="{46D1534F-0711-41AF-83D4-1E0324D243CB}" srcOrd="0" destOrd="0" presId="urn:microsoft.com/office/officeart/2008/layout/HorizontalMultiLevelHierarchy"/>
    <dgm:cxn modelId="{051E5108-9B5A-4D0A-B7B6-F305314E1EFF}" type="presParOf" srcId="{2E42CD2B-5FE3-413D-B9A6-E3E0C41B0C1F}" destId="{4B1336F8-6455-48D6-B30B-5BD28706F5CE}" srcOrd="1" destOrd="0" presId="urn:microsoft.com/office/officeart/2008/layout/HorizontalMultiLevelHierarchy"/>
    <dgm:cxn modelId="{CBEED6F1-2FA1-4542-83DB-DDB2D1D21B7A}" type="presParOf" srcId="{ABEAF92E-6E64-4CA4-A5D2-828017F1C410}" destId="{77F3EA4C-CDCA-4353-A70D-6D8FD906AEF9}" srcOrd="2" destOrd="0" presId="urn:microsoft.com/office/officeart/2008/layout/HorizontalMultiLevelHierarchy"/>
    <dgm:cxn modelId="{108D72A9-FAC3-416E-B823-9B1275A70AE2}" type="presParOf" srcId="{77F3EA4C-CDCA-4353-A70D-6D8FD906AEF9}" destId="{A41698E3-7D76-4384-9467-716953B77F76}" srcOrd="0" destOrd="0" presId="urn:microsoft.com/office/officeart/2008/layout/HorizontalMultiLevelHierarchy"/>
    <dgm:cxn modelId="{691FD30C-DDBA-4001-8233-F6310DA374BF}" type="presParOf" srcId="{ABEAF92E-6E64-4CA4-A5D2-828017F1C410}" destId="{69B7C7BD-77FF-4ECA-9616-17868ABEE644}" srcOrd="3" destOrd="0" presId="urn:microsoft.com/office/officeart/2008/layout/HorizontalMultiLevelHierarchy"/>
    <dgm:cxn modelId="{CBC3252F-FDDF-4B3D-8944-98113398C990}" type="presParOf" srcId="{69B7C7BD-77FF-4ECA-9616-17868ABEE644}" destId="{F9A6060B-D60C-47CE-9BEC-8049A437DF8A}" srcOrd="0" destOrd="0" presId="urn:microsoft.com/office/officeart/2008/layout/HorizontalMultiLevelHierarchy"/>
    <dgm:cxn modelId="{5402417E-9D35-4CD0-9FC6-FB2923E19BE3}" type="presParOf" srcId="{69B7C7BD-77FF-4ECA-9616-17868ABEE644}" destId="{B3135353-68EE-4D50-BFA5-6B6D771C9A7B}" srcOrd="1" destOrd="0" presId="urn:microsoft.com/office/officeart/2008/layout/HorizontalMultiLevelHierarchy"/>
    <dgm:cxn modelId="{9069D0C8-4705-4496-888F-5F73AB22A159}" type="presParOf" srcId="{B3135353-68EE-4D50-BFA5-6B6D771C9A7B}" destId="{658B5D5E-7E13-466B-AFF2-138BC6AB3C48}" srcOrd="0" destOrd="0" presId="urn:microsoft.com/office/officeart/2008/layout/HorizontalMultiLevelHierarchy"/>
    <dgm:cxn modelId="{DDF0763D-1F2B-475E-8E92-D65D4E121DDC}" type="presParOf" srcId="{658B5D5E-7E13-466B-AFF2-138BC6AB3C48}" destId="{AAA6AEC7-EF8C-47F0-AEC2-E9C1AD46FE41}" srcOrd="0" destOrd="0" presId="urn:microsoft.com/office/officeart/2008/layout/HorizontalMultiLevelHierarchy"/>
    <dgm:cxn modelId="{69384B55-BE56-4D43-B08D-9AF1F91239D5}" type="presParOf" srcId="{B3135353-68EE-4D50-BFA5-6B6D771C9A7B}" destId="{AEC4F5EE-4C7A-4039-816B-6C2B67D697DD}" srcOrd="1" destOrd="0" presId="urn:microsoft.com/office/officeart/2008/layout/HorizontalMultiLevelHierarchy"/>
    <dgm:cxn modelId="{3F62156B-B8D9-47F2-9636-11A0FF729F52}" type="presParOf" srcId="{AEC4F5EE-4C7A-4039-816B-6C2B67D697DD}" destId="{A32FDEAA-B7B4-47F2-A28F-25F310B605EB}" srcOrd="0" destOrd="0" presId="urn:microsoft.com/office/officeart/2008/layout/HorizontalMultiLevelHierarchy"/>
    <dgm:cxn modelId="{CBAF0BFC-548A-476A-BAA4-32B6C12B882C}" type="presParOf" srcId="{AEC4F5EE-4C7A-4039-816B-6C2B67D697DD}" destId="{924366E6-B39F-42F2-99E7-C199F707247D}" srcOrd="1" destOrd="0" presId="urn:microsoft.com/office/officeart/2008/layout/HorizontalMultiLevelHierarchy"/>
    <dgm:cxn modelId="{78BFF05B-0E19-4ED1-AD86-419E5081D407}" type="presParOf" srcId="{B3135353-68EE-4D50-BFA5-6B6D771C9A7B}" destId="{7DED6290-79EC-4131-B938-48B76446F5A6}" srcOrd="2" destOrd="0" presId="urn:microsoft.com/office/officeart/2008/layout/HorizontalMultiLevelHierarchy"/>
    <dgm:cxn modelId="{B175CD7C-E4AE-4C3C-B3DD-BFB79C541BE1}" type="presParOf" srcId="{7DED6290-79EC-4131-B938-48B76446F5A6}" destId="{645CD40E-AAA3-40C3-83D6-9A387213D961}" srcOrd="0" destOrd="0" presId="urn:microsoft.com/office/officeart/2008/layout/HorizontalMultiLevelHierarchy"/>
    <dgm:cxn modelId="{88288C4C-A48F-4B4D-A0BC-DACA580D2F0F}" type="presParOf" srcId="{B3135353-68EE-4D50-BFA5-6B6D771C9A7B}" destId="{08B042A0-D66A-44F8-A9C7-46BC0480A860}" srcOrd="3" destOrd="0" presId="urn:microsoft.com/office/officeart/2008/layout/HorizontalMultiLevelHierarchy"/>
    <dgm:cxn modelId="{7B086981-B880-495D-A045-E062491014AC}" type="presParOf" srcId="{08B042A0-D66A-44F8-A9C7-46BC0480A860}" destId="{1B9A2495-3FD4-4376-AC6C-A3470B65DE41}" srcOrd="0" destOrd="0" presId="urn:microsoft.com/office/officeart/2008/layout/HorizontalMultiLevelHierarchy"/>
    <dgm:cxn modelId="{690FFACD-E637-43BF-BA5E-6728E8840021}" type="presParOf" srcId="{08B042A0-D66A-44F8-A9C7-46BC0480A860}" destId="{958A7FAE-6C91-4739-B902-090E60710E19}" srcOrd="1" destOrd="0" presId="urn:microsoft.com/office/officeart/2008/layout/HorizontalMultiLevelHierarchy"/>
    <dgm:cxn modelId="{056591E5-0BA4-489E-8FB6-A055FF4AEBC2}" type="presParOf" srcId="{B3135353-68EE-4D50-BFA5-6B6D771C9A7B}" destId="{680C7A94-082D-407F-938D-5296C4691986}" srcOrd="4" destOrd="0" presId="urn:microsoft.com/office/officeart/2008/layout/HorizontalMultiLevelHierarchy"/>
    <dgm:cxn modelId="{B9AF4357-1EC5-4D82-BCC6-A6F369D11161}" type="presParOf" srcId="{680C7A94-082D-407F-938D-5296C4691986}" destId="{1D916503-0ABA-4E5C-BDFD-9C3F736AC942}" srcOrd="0" destOrd="0" presId="urn:microsoft.com/office/officeart/2008/layout/HorizontalMultiLevelHierarchy"/>
    <dgm:cxn modelId="{AD880B4D-B12B-43C8-A533-50897D65FA0E}" type="presParOf" srcId="{B3135353-68EE-4D50-BFA5-6B6D771C9A7B}" destId="{7B51F4AF-9CAB-42AA-BDD2-AD1BCB11FECA}" srcOrd="5" destOrd="0" presId="urn:microsoft.com/office/officeart/2008/layout/HorizontalMultiLevelHierarchy"/>
    <dgm:cxn modelId="{A5690FE5-BC50-4414-8C26-BB34886F930E}" type="presParOf" srcId="{7B51F4AF-9CAB-42AA-BDD2-AD1BCB11FECA}" destId="{00AFE6F2-DFFB-48BC-85C4-FD8423688EAD}" srcOrd="0" destOrd="0" presId="urn:microsoft.com/office/officeart/2008/layout/HorizontalMultiLevelHierarchy"/>
    <dgm:cxn modelId="{38D78A85-6EE3-4D70-8D90-E4DC880D0F90}" type="presParOf" srcId="{7B51F4AF-9CAB-42AA-BDD2-AD1BCB11FECA}" destId="{96E65438-88D4-4D1B-B29E-D455D0D5AEC6}" srcOrd="1" destOrd="0" presId="urn:microsoft.com/office/officeart/2008/layout/HorizontalMultiLevelHierarchy"/>
    <dgm:cxn modelId="{3F0780D3-33F1-4193-97A7-CC14A3536200}" type="presParOf" srcId="{B3135353-68EE-4D50-BFA5-6B6D771C9A7B}" destId="{4F6ACD8F-D8A8-4680-B0F6-1A228D640962}" srcOrd="6" destOrd="0" presId="urn:microsoft.com/office/officeart/2008/layout/HorizontalMultiLevelHierarchy"/>
    <dgm:cxn modelId="{BC5468A4-C53C-4FB1-9678-862EC98A085C}" type="presParOf" srcId="{4F6ACD8F-D8A8-4680-B0F6-1A228D640962}" destId="{D606D8BC-709D-4F76-8A2F-9092B933D735}" srcOrd="0" destOrd="0" presId="urn:microsoft.com/office/officeart/2008/layout/HorizontalMultiLevelHierarchy"/>
    <dgm:cxn modelId="{D334688D-D486-49B6-9460-115B578B1B37}" type="presParOf" srcId="{B3135353-68EE-4D50-BFA5-6B6D771C9A7B}" destId="{3996EEA5-4B9B-4247-98C6-AFDB8A24787B}" srcOrd="7" destOrd="0" presId="urn:microsoft.com/office/officeart/2008/layout/HorizontalMultiLevelHierarchy"/>
    <dgm:cxn modelId="{7030DD46-9117-4B52-A865-6C4C623DD344}" type="presParOf" srcId="{3996EEA5-4B9B-4247-98C6-AFDB8A24787B}" destId="{F57F2478-457C-479E-B9C9-583FA5BDC3D2}" srcOrd="0" destOrd="0" presId="urn:microsoft.com/office/officeart/2008/layout/HorizontalMultiLevelHierarchy"/>
    <dgm:cxn modelId="{D5D2CFC6-2CA7-434B-B9F4-9ADC1CC6F01E}" type="presParOf" srcId="{3996EEA5-4B9B-4247-98C6-AFDB8A24787B}" destId="{59457F94-4C00-466E-96C6-BC583239FCB7}" srcOrd="1" destOrd="0" presId="urn:microsoft.com/office/officeart/2008/layout/HorizontalMultiLevelHierarchy"/>
    <dgm:cxn modelId="{1558F8B6-4B55-41D6-9100-6647627F6C16}" type="presParOf" srcId="{B3135353-68EE-4D50-BFA5-6B6D771C9A7B}" destId="{4C3E394A-BC1B-4BA5-B0D9-7C8EFCF6B309}" srcOrd="8" destOrd="0" presId="urn:microsoft.com/office/officeart/2008/layout/HorizontalMultiLevelHierarchy"/>
    <dgm:cxn modelId="{90B0DB1F-02F9-4C3B-A2F4-7EB01C3EE47D}" type="presParOf" srcId="{4C3E394A-BC1B-4BA5-B0D9-7C8EFCF6B309}" destId="{A3D074E1-79EB-4C3B-BF1F-F54CF41CA8DF}" srcOrd="0" destOrd="0" presId="urn:microsoft.com/office/officeart/2008/layout/HorizontalMultiLevelHierarchy"/>
    <dgm:cxn modelId="{93D39B2C-7242-4020-9E1E-33A962B13EE3}" type="presParOf" srcId="{B3135353-68EE-4D50-BFA5-6B6D771C9A7B}" destId="{DCAD3144-06B3-46E3-B31E-E2CE03497883}" srcOrd="9" destOrd="0" presId="urn:microsoft.com/office/officeart/2008/layout/HorizontalMultiLevelHierarchy"/>
    <dgm:cxn modelId="{78C27739-3E15-470A-A8BD-B983D545807B}" type="presParOf" srcId="{DCAD3144-06B3-46E3-B31E-E2CE03497883}" destId="{291C09B6-F204-4925-AC90-E121334AEF06}" srcOrd="0" destOrd="0" presId="urn:microsoft.com/office/officeart/2008/layout/HorizontalMultiLevelHierarchy"/>
    <dgm:cxn modelId="{F422E83E-DE9C-4DED-A5FD-F767A9456F2E}" type="presParOf" srcId="{DCAD3144-06B3-46E3-B31E-E2CE03497883}" destId="{EABF84DF-A3F8-47BD-99FA-58E4C2B53B79}" srcOrd="1" destOrd="0" presId="urn:microsoft.com/office/officeart/2008/layout/HorizontalMultiLevelHierarchy"/>
    <dgm:cxn modelId="{9EDF70CE-9C15-4589-8C8B-6C06A7872CE3}" type="presParOf" srcId="{B3135353-68EE-4D50-BFA5-6B6D771C9A7B}" destId="{A13AAA1D-25F9-4DDD-9D96-2430AC9AC0DC}" srcOrd="10" destOrd="0" presId="urn:microsoft.com/office/officeart/2008/layout/HorizontalMultiLevelHierarchy"/>
    <dgm:cxn modelId="{21D7DC4F-B484-44B7-8489-DB41CC7C0066}" type="presParOf" srcId="{A13AAA1D-25F9-4DDD-9D96-2430AC9AC0DC}" destId="{B2CB7DF9-338F-40D3-9B7B-2C28791506D0}" srcOrd="0" destOrd="0" presId="urn:microsoft.com/office/officeart/2008/layout/HorizontalMultiLevelHierarchy"/>
    <dgm:cxn modelId="{C2EAE9FE-EB9D-4C83-8A0D-3D6BC65A1FBC}" type="presParOf" srcId="{B3135353-68EE-4D50-BFA5-6B6D771C9A7B}" destId="{14DE9765-1F18-42C4-9E0A-A13CF5515653}" srcOrd="11" destOrd="0" presId="urn:microsoft.com/office/officeart/2008/layout/HorizontalMultiLevelHierarchy"/>
    <dgm:cxn modelId="{802FC571-62AF-4389-BA4A-6F5025A5D77D}" type="presParOf" srcId="{14DE9765-1F18-42C4-9E0A-A13CF5515653}" destId="{667F37B3-CE5F-4E88-8549-BF7E98C870B3}" srcOrd="0" destOrd="0" presId="urn:microsoft.com/office/officeart/2008/layout/HorizontalMultiLevelHierarchy"/>
    <dgm:cxn modelId="{951359BF-1619-4427-9862-9F0E63F70738}" type="presParOf" srcId="{14DE9765-1F18-42C4-9E0A-A13CF5515653}" destId="{02D71C41-7998-4ABE-BF92-A103B77D577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A37270-BB51-465F-9EE9-53E098846B58}" type="doc">
      <dgm:prSet loTypeId="urn:microsoft.com/office/officeart/2005/8/layout/hierarchy2" loCatId="hierarchy" qsTypeId="urn:microsoft.com/office/officeart/2005/8/quickstyle/simple1" qsCatId="simple" csTypeId="urn:microsoft.com/office/officeart/2005/8/colors/accent0_1" csCatId="mainScheme" phldr="1"/>
      <dgm:spPr/>
      <dgm:t>
        <a:bodyPr/>
        <a:lstStyle/>
        <a:p>
          <a:endParaRPr lang="en-US"/>
        </a:p>
      </dgm:t>
    </dgm:pt>
    <dgm:pt modelId="{CE7759F2-FF37-4736-B243-589AA3343218}">
      <dgm:prSet phldrT="[Text]" custT="1"/>
      <dgm:spPr>
        <a:ln w="28575">
          <a:solidFill>
            <a:srgbClr val="00ADA8"/>
          </a:solidFill>
        </a:ln>
      </dgm:spPr>
      <dgm:t>
        <a:bodyPr/>
        <a:lstStyle/>
        <a:p>
          <a:r>
            <a:rPr lang="en-US" sz="1800" dirty="0" smtClean="0"/>
            <a:t>Organs and enzymes:</a:t>
          </a:r>
          <a:endParaRPr lang="en-US" sz="1800" dirty="0"/>
        </a:p>
      </dgm:t>
    </dgm:pt>
    <dgm:pt modelId="{0B5E8B25-8997-48D4-BD77-69321F61DA5C}" type="parTrans" cxnId="{20B85C2C-0CA6-4A21-A5A5-2EBA549D9176}">
      <dgm:prSet/>
      <dgm:spPr/>
      <dgm:t>
        <a:bodyPr/>
        <a:lstStyle/>
        <a:p>
          <a:endParaRPr lang="en-US"/>
        </a:p>
      </dgm:t>
    </dgm:pt>
    <dgm:pt modelId="{D04656F0-2D00-4D4A-AFB1-7D07C8FA1487}" type="sibTrans" cxnId="{20B85C2C-0CA6-4A21-A5A5-2EBA549D9176}">
      <dgm:prSet/>
      <dgm:spPr/>
      <dgm:t>
        <a:bodyPr/>
        <a:lstStyle/>
        <a:p>
          <a:endParaRPr lang="en-US"/>
        </a:p>
      </dgm:t>
    </dgm:pt>
    <dgm:pt modelId="{0E1F4F01-5F8B-42DF-8006-8D12BF3BDBD0}">
      <dgm:prSet phldrT="[Text]" custT="1"/>
      <dgm:spPr>
        <a:ln w="28575">
          <a:solidFill>
            <a:srgbClr val="33CCFF"/>
          </a:solidFill>
        </a:ln>
      </dgm:spPr>
      <dgm:t>
        <a:bodyPr/>
        <a:lstStyle/>
        <a:p>
          <a:r>
            <a:rPr lang="en-US" sz="1800" kern="1200" dirty="0" smtClean="0"/>
            <a:t>stomach </a:t>
          </a:r>
          <a:r>
            <a:rPr lang="en-US" sz="1800" kern="1200" dirty="0" smtClean="0">
              <a:solidFill>
                <a:srgbClr val="00B050"/>
              </a:solidFill>
              <a:latin typeface="+mn-lt"/>
              <a:ea typeface="+mn-ea"/>
              <a:cs typeface="+mn-cs"/>
            </a:rPr>
            <a:t>(30% of digestion)</a:t>
          </a:r>
          <a:endParaRPr lang="en-US" sz="1800" kern="1200" dirty="0">
            <a:solidFill>
              <a:srgbClr val="00B050"/>
            </a:solidFill>
            <a:latin typeface="+mn-lt"/>
            <a:ea typeface="+mn-ea"/>
            <a:cs typeface="+mn-cs"/>
          </a:endParaRPr>
        </a:p>
      </dgm:t>
    </dgm:pt>
    <dgm:pt modelId="{97E6C786-D890-4AE5-8406-C0F23BAFC7AC}" type="parTrans" cxnId="{812D6278-8D87-4018-B411-0E5A99C209E9}">
      <dgm:prSet/>
      <dgm:spPr/>
      <dgm:t>
        <a:bodyPr/>
        <a:lstStyle/>
        <a:p>
          <a:endParaRPr lang="en-US"/>
        </a:p>
      </dgm:t>
    </dgm:pt>
    <dgm:pt modelId="{DBA934BB-8B7E-450F-8564-0D06C15F212E}" type="sibTrans" cxnId="{812D6278-8D87-4018-B411-0E5A99C209E9}">
      <dgm:prSet/>
      <dgm:spPr/>
      <dgm:t>
        <a:bodyPr/>
        <a:lstStyle/>
        <a:p>
          <a:endParaRPr lang="en-US"/>
        </a:p>
      </dgm:t>
    </dgm:pt>
    <dgm:pt modelId="{9E740F69-F43A-43A5-B207-ED907CCDCDC0}">
      <dgm:prSet phldrT="[Text]" custT="1"/>
      <dgm:spPr>
        <a:ln w="28575">
          <a:solidFill>
            <a:srgbClr val="4B8180"/>
          </a:solidFill>
        </a:ln>
      </dgm:spPr>
      <dgm:t>
        <a:bodyPr/>
        <a:lstStyle/>
        <a:p>
          <a:r>
            <a:rPr lang="en-US" sz="1800" dirty="0" smtClean="0"/>
            <a:t>Lingual Lipase</a:t>
          </a:r>
          <a:endParaRPr lang="en-US" sz="1800" dirty="0"/>
        </a:p>
      </dgm:t>
    </dgm:pt>
    <dgm:pt modelId="{E783A8B9-BD49-495E-9D87-D601EE93FB15}" type="parTrans" cxnId="{61287666-5813-4CAD-AD03-02B9750A56E7}">
      <dgm:prSet/>
      <dgm:spPr/>
      <dgm:t>
        <a:bodyPr/>
        <a:lstStyle/>
        <a:p>
          <a:endParaRPr lang="en-US"/>
        </a:p>
      </dgm:t>
    </dgm:pt>
    <dgm:pt modelId="{0A3E20AA-7D95-4BED-8FAE-8FFC7B5E4EEF}" type="sibTrans" cxnId="{61287666-5813-4CAD-AD03-02B9750A56E7}">
      <dgm:prSet/>
      <dgm:spPr/>
      <dgm:t>
        <a:bodyPr/>
        <a:lstStyle/>
        <a:p>
          <a:endParaRPr lang="en-US"/>
        </a:p>
      </dgm:t>
    </dgm:pt>
    <dgm:pt modelId="{85127E4F-120F-47D1-803E-26CAF660780E}">
      <dgm:prSet phldrT="[Text]" custT="1"/>
      <dgm:spPr>
        <a:ln w="28575">
          <a:solidFill>
            <a:srgbClr val="4B8180"/>
          </a:solidFill>
        </a:ln>
      </dgm:spPr>
      <dgm:t>
        <a:bodyPr/>
        <a:lstStyle/>
        <a:p>
          <a:r>
            <a:rPr lang="en-US" sz="1800" dirty="0" smtClean="0"/>
            <a:t>Gastric Lipase</a:t>
          </a:r>
          <a:endParaRPr lang="en-US" sz="1800" dirty="0"/>
        </a:p>
      </dgm:t>
    </dgm:pt>
    <dgm:pt modelId="{BE47923B-9318-465C-823F-4502703B332D}" type="parTrans" cxnId="{BE3A8E69-9387-4FBC-8E74-C054C13F03CD}">
      <dgm:prSet/>
      <dgm:spPr/>
      <dgm:t>
        <a:bodyPr/>
        <a:lstStyle/>
        <a:p>
          <a:endParaRPr lang="en-US"/>
        </a:p>
      </dgm:t>
    </dgm:pt>
    <dgm:pt modelId="{BA119187-A9F4-486E-8475-9B4792B883D6}" type="sibTrans" cxnId="{BE3A8E69-9387-4FBC-8E74-C054C13F03CD}">
      <dgm:prSet/>
      <dgm:spPr/>
      <dgm:t>
        <a:bodyPr/>
        <a:lstStyle/>
        <a:p>
          <a:endParaRPr lang="en-US"/>
        </a:p>
      </dgm:t>
    </dgm:pt>
    <dgm:pt modelId="{F771DC85-2F15-4A03-BC17-F28DB29F2FE9}">
      <dgm:prSet phldrT="[Text]" custT="1"/>
      <dgm:spPr>
        <a:ln w="28575">
          <a:solidFill>
            <a:srgbClr val="33CCFF"/>
          </a:solidFill>
        </a:ln>
      </dgm:spPr>
      <dgm:t>
        <a:bodyPr/>
        <a:lstStyle/>
        <a:p>
          <a:r>
            <a:rPr lang="en-US" sz="1800" kern="1200" dirty="0" smtClean="0"/>
            <a:t>Small intestine</a:t>
          </a:r>
        </a:p>
        <a:p>
          <a:r>
            <a:rPr lang="en-US" sz="1800" kern="1200" dirty="0" smtClean="0">
              <a:solidFill>
                <a:srgbClr val="00B050"/>
              </a:solidFill>
              <a:latin typeface="+mn-lt"/>
              <a:ea typeface="+mn-ea"/>
              <a:cs typeface="+mn-cs"/>
            </a:rPr>
            <a:t>(majority of digestion 70&amp;)</a:t>
          </a:r>
          <a:endParaRPr lang="en-US" sz="1800" kern="1200" dirty="0">
            <a:solidFill>
              <a:srgbClr val="00B050"/>
            </a:solidFill>
            <a:latin typeface="+mn-lt"/>
            <a:ea typeface="+mn-ea"/>
            <a:cs typeface="+mn-cs"/>
          </a:endParaRPr>
        </a:p>
      </dgm:t>
    </dgm:pt>
    <dgm:pt modelId="{1FF30FF7-4D48-4153-A159-AD1EAD5EE31F}" type="parTrans" cxnId="{5218ABBB-A30C-4C7A-851C-AE629923CEF9}">
      <dgm:prSet/>
      <dgm:spPr/>
      <dgm:t>
        <a:bodyPr/>
        <a:lstStyle/>
        <a:p>
          <a:endParaRPr lang="en-US"/>
        </a:p>
      </dgm:t>
    </dgm:pt>
    <dgm:pt modelId="{85786AB5-58BC-4F2C-810A-16B9479833CA}" type="sibTrans" cxnId="{5218ABBB-A30C-4C7A-851C-AE629923CEF9}">
      <dgm:prSet/>
      <dgm:spPr/>
      <dgm:t>
        <a:bodyPr/>
        <a:lstStyle/>
        <a:p>
          <a:endParaRPr lang="en-US"/>
        </a:p>
      </dgm:t>
    </dgm:pt>
    <dgm:pt modelId="{C211C721-4249-41B2-AB34-6A8E87E266DC}">
      <dgm:prSet phldrT="[Text]" custT="1"/>
      <dgm:spPr>
        <a:ln w="28575">
          <a:solidFill>
            <a:srgbClr val="47AFB5"/>
          </a:solidFill>
        </a:ln>
      </dgm:spPr>
      <dgm:t>
        <a:bodyPr/>
        <a:lstStyle/>
        <a:p>
          <a:r>
            <a:rPr lang="en-US" sz="1800" dirty="0" smtClean="0"/>
            <a:t>Lipase </a:t>
          </a:r>
          <a:r>
            <a:rPr lang="en-US" sz="1800" dirty="0" smtClean="0">
              <a:solidFill>
                <a:srgbClr val="00B050"/>
              </a:solidFill>
            </a:rPr>
            <a:t>(pancreatic lipase)\</a:t>
          </a:r>
          <a:r>
            <a:rPr lang="en-US" sz="1800" dirty="0" smtClean="0">
              <a:solidFill>
                <a:schemeClr val="tx1"/>
              </a:solidFill>
            </a:rPr>
            <a:t>Co-lipase</a:t>
          </a:r>
          <a:endParaRPr lang="en-US" sz="1800" dirty="0"/>
        </a:p>
      </dgm:t>
    </dgm:pt>
    <dgm:pt modelId="{948F4FA7-59C3-4D0E-957F-9B3B0936C09E}" type="parTrans" cxnId="{E8BAE92D-51C2-414D-B34F-EEC09E001EEB}">
      <dgm:prSet/>
      <dgm:spPr/>
      <dgm:t>
        <a:bodyPr/>
        <a:lstStyle/>
        <a:p>
          <a:endParaRPr lang="en-US"/>
        </a:p>
      </dgm:t>
    </dgm:pt>
    <dgm:pt modelId="{EC138615-07D0-49A3-AF60-16A0B35133AB}" type="sibTrans" cxnId="{E8BAE92D-51C2-414D-B34F-EEC09E001EEB}">
      <dgm:prSet/>
      <dgm:spPr/>
      <dgm:t>
        <a:bodyPr/>
        <a:lstStyle/>
        <a:p>
          <a:endParaRPr lang="en-US"/>
        </a:p>
      </dgm:t>
    </dgm:pt>
    <dgm:pt modelId="{3DE6FF49-D325-4F76-B992-888E6EFC6B13}">
      <dgm:prSet custT="1"/>
      <dgm:spPr>
        <a:ln w="28575">
          <a:solidFill>
            <a:srgbClr val="47AFB5"/>
          </a:solidFill>
        </a:ln>
      </dgm:spPr>
      <dgm:t>
        <a:bodyPr/>
        <a:lstStyle/>
        <a:p>
          <a:r>
            <a:rPr lang="en-US" sz="1800" dirty="0" smtClean="0"/>
            <a:t>Cholesterol esterase</a:t>
          </a:r>
          <a:endParaRPr lang="en-US" sz="1800" dirty="0"/>
        </a:p>
      </dgm:t>
    </dgm:pt>
    <dgm:pt modelId="{B70DA598-B70F-465E-ACB9-16D8AF88443E}" type="parTrans" cxnId="{8C622273-E328-4A01-91DD-0C92B0FB0752}">
      <dgm:prSet/>
      <dgm:spPr/>
      <dgm:t>
        <a:bodyPr/>
        <a:lstStyle/>
        <a:p>
          <a:endParaRPr lang="en-US"/>
        </a:p>
      </dgm:t>
    </dgm:pt>
    <dgm:pt modelId="{CDEA9769-AA12-4FAB-B9AB-2F90D78B0E7C}" type="sibTrans" cxnId="{8C622273-E328-4A01-91DD-0C92B0FB0752}">
      <dgm:prSet/>
      <dgm:spPr/>
      <dgm:t>
        <a:bodyPr/>
        <a:lstStyle/>
        <a:p>
          <a:endParaRPr lang="en-US"/>
        </a:p>
      </dgm:t>
    </dgm:pt>
    <dgm:pt modelId="{A53EDF75-D10B-4E6B-82E0-46CD51E629A6}">
      <dgm:prSet custT="1"/>
      <dgm:spPr>
        <a:ln w="28575">
          <a:solidFill>
            <a:srgbClr val="47AFB5"/>
          </a:solidFill>
        </a:ln>
      </dgm:spPr>
      <dgm:t>
        <a:bodyPr/>
        <a:lstStyle/>
        <a:p>
          <a:r>
            <a:rPr lang="en-US" sz="1800" dirty="0" smtClean="0"/>
            <a:t>Phospholipase A2</a:t>
          </a:r>
          <a:endParaRPr lang="en-US" sz="1800" dirty="0"/>
        </a:p>
      </dgm:t>
    </dgm:pt>
    <dgm:pt modelId="{EE3216B7-FF69-416F-BF38-1225834372B8}" type="parTrans" cxnId="{958A65D1-FDF9-4837-809F-100FEA336F67}">
      <dgm:prSet/>
      <dgm:spPr/>
      <dgm:t>
        <a:bodyPr/>
        <a:lstStyle/>
        <a:p>
          <a:endParaRPr lang="en-US"/>
        </a:p>
      </dgm:t>
    </dgm:pt>
    <dgm:pt modelId="{970496E2-05BD-4210-A71F-CD1032F06958}" type="sibTrans" cxnId="{958A65D1-FDF9-4837-809F-100FEA336F67}">
      <dgm:prSet/>
      <dgm:spPr/>
      <dgm:t>
        <a:bodyPr/>
        <a:lstStyle/>
        <a:p>
          <a:endParaRPr lang="en-US"/>
        </a:p>
      </dgm:t>
    </dgm:pt>
    <dgm:pt modelId="{885F853E-324C-464E-A720-95DEEA94DD5A}">
      <dgm:prSet custT="1"/>
      <dgm:spPr>
        <a:ln w="28575">
          <a:solidFill>
            <a:srgbClr val="47AFB5"/>
          </a:solidFill>
        </a:ln>
      </dgm:spPr>
      <dgm:t>
        <a:bodyPr/>
        <a:lstStyle/>
        <a:p>
          <a:r>
            <a:rPr lang="en-US" sz="1800" dirty="0" smtClean="0"/>
            <a:t>Lysophospholipase</a:t>
          </a:r>
          <a:endParaRPr lang="en-US" sz="1800" dirty="0"/>
        </a:p>
      </dgm:t>
    </dgm:pt>
    <dgm:pt modelId="{227813FE-483F-437B-BE66-8D8EA5B5874E}" type="parTrans" cxnId="{13C7FA03-7AB4-4768-AF93-B32722879CD8}">
      <dgm:prSet/>
      <dgm:spPr/>
      <dgm:t>
        <a:bodyPr/>
        <a:lstStyle/>
        <a:p>
          <a:endParaRPr lang="en-US"/>
        </a:p>
      </dgm:t>
    </dgm:pt>
    <dgm:pt modelId="{568A9E9D-9D6C-4E94-A359-DD1F38AD0938}" type="sibTrans" cxnId="{13C7FA03-7AB4-4768-AF93-B32722879CD8}">
      <dgm:prSet/>
      <dgm:spPr/>
      <dgm:t>
        <a:bodyPr/>
        <a:lstStyle/>
        <a:p>
          <a:endParaRPr lang="en-US"/>
        </a:p>
      </dgm:t>
    </dgm:pt>
    <dgm:pt modelId="{A2B1C71E-8E22-4DB4-8AA8-EB329F6134FB}" type="pres">
      <dgm:prSet presAssocID="{8BA37270-BB51-465F-9EE9-53E098846B58}" presName="diagram" presStyleCnt="0">
        <dgm:presLayoutVars>
          <dgm:chPref val="1"/>
          <dgm:dir/>
          <dgm:animOne val="branch"/>
          <dgm:animLvl val="lvl"/>
          <dgm:resizeHandles val="exact"/>
        </dgm:presLayoutVars>
      </dgm:prSet>
      <dgm:spPr/>
      <dgm:t>
        <a:bodyPr/>
        <a:lstStyle/>
        <a:p>
          <a:endParaRPr lang="en-US"/>
        </a:p>
      </dgm:t>
    </dgm:pt>
    <dgm:pt modelId="{9919DD8F-3784-4A36-85A1-9173DBC4DDBF}" type="pres">
      <dgm:prSet presAssocID="{CE7759F2-FF37-4736-B243-589AA3343218}" presName="root1" presStyleCnt="0"/>
      <dgm:spPr/>
    </dgm:pt>
    <dgm:pt modelId="{4244DF40-8A90-4E06-A267-21597444AB4B}" type="pres">
      <dgm:prSet presAssocID="{CE7759F2-FF37-4736-B243-589AA3343218}" presName="LevelOneTextNode" presStyleLbl="node0" presStyleIdx="0" presStyleCnt="1" custScaleX="131847" custScaleY="126418">
        <dgm:presLayoutVars>
          <dgm:chPref val="3"/>
        </dgm:presLayoutVars>
      </dgm:prSet>
      <dgm:spPr/>
      <dgm:t>
        <a:bodyPr/>
        <a:lstStyle/>
        <a:p>
          <a:endParaRPr lang="en-US"/>
        </a:p>
      </dgm:t>
    </dgm:pt>
    <dgm:pt modelId="{C9D3D689-701F-4BF9-BBCB-26F325E9A6D1}" type="pres">
      <dgm:prSet presAssocID="{CE7759F2-FF37-4736-B243-589AA3343218}" presName="level2hierChild" presStyleCnt="0"/>
      <dgm:spPr/>
    </dgm:pt>
    <dgm:pt modelId="{B11AA3CC-E670-4973-ACE5-D10F8C8B201F}" type="pres">
      <dgm:prSet presAssocID="{97E6C786-D890-4AE5-8406-C0F23BAFC7AC}" presName="conn2-1" presStyleLbl="parChTrans1D2" presStyleIdx="0" presStyleCnt="2"/>
      <dgm:spPr/>
      <dgm:t>
        <a:bodyPr/>
        <a:lstStyle/>
        <a:p>
          <a:endParaRPr lang="en-US"/>
        </a:p>
      </dgm:t>
    </dgm:pt>
    <dgm:pt modelId="{CFB9234C-FB4D-4C95-89D8-0B32A12732C9}" type="pres">
      <dgm:prSet presAssocID="{97E6C786-D890-4AE5-8406-C0F23BAFC7AC}" presName="connTx" presStyleLbl="parChTrans1D2" presStyleIdx="0" presStyleCnt="2"/>
      <dgm:spPr/>
      <dgm:t>
        <a:bodyPr/>
        <a:lstStyle/>
        <a:p>
          <a:endParaRPr lang="en-US"/>
        </a:p>
      </dgm:t>
    </dgm:pt>
    <dgm:pt modelId="{3A56D42F-AB78-4B49-BE5F-574D9270BCAA}" type="pres">
      <dgm:prSet presAssocID="{0E1F4F01-5F8B-42DF-8006-8D12BF3BDBD0}" presName="root2" presStyleCnt="0"/>
      <dgm:spPr/>
    </dgm:pt>
    <dgm:pt modelId="{99F9631A-4391-4AA8-B4CD-5DC0723DD314}" type="pres">
      <dgm:prSet presAssocID="{0E1F4F01-5F8B-42DF-8006-8D12BF3BDBD0}" presName="LevelTwoTextNode" presStyleLbl="node2" presStyleIdx="0" presStyleCnt="2" custScaleX="120881" custScaleY="240173">
        <dgm:presLayoutVars>
          <dgm:chPref val="3"/>
        </dgm:presLayoutVars>
      </dgm:prSet>
      <dgm:spPr/>
      <dgm:t>
        <a:bodyPr/>
        <a:lstStyle/>
        <a:p>
          <a:endParaRPr lang="en-US"/>
        </a:p>
      </dgm:t>
    </dgm:pt>
    <dgm:pt modelId="{72B48229-00EB-4EE1-B2AD-597CCF0E21E2}" type="pres">
      <dgm:prSet presAssocID="{0E1F4F01-5F8B-42DF-8006-8D12BF3BDBD0}" presName="level3hierChild" presStyleCnt="0"/>
      <dgm:spPr/>
    </dgm:pt>
    <dgm:pt modelId="{BBE20B36-A462-4546-8EDB-C2CD66EE12ED}" type="pres">
      <dgm:prSet presAssocID="{E783A8B9-BD49-495E-9D87-D601EE93FB15}" presName="conn2-1" presStyleLbl="parChTrans1D3" presStyleIdx="0" presStyleCnt="6"/>
      <dgm:spPr/>
      <dgm:t>
        <a:bodyPr/>
        <a:lstStyle/>
        <a:p>
          <a:endParaRPr lang="en-US"/>
        </a:p>
      </dgm:t>
    </dgm:pt>
    <dgm:pt modelId="{8553B358-F7AF-480F-A222-EFD76C978478}" type="pres">
      <dgm:prSet presAssocID="{E783A8B9-BD49-495E-9D87-D601EE93FB15}" presName="connTx" presStyleLbl="parChTrans1D3" presStyleIdx="0" presStyleCnt="6"/>
      <dgm:spPr/>
      <dgm:t>
        <a:bodyPr/>
        <a:lstStyle/>
        <a:p>
          <a:endParaRPr lang="en-US"/>
        </a:p>
      </dgm:t>
    </dgm:pt>
    <dgm:pt modelId="{E0AD2DEF-4994-47C6-BC67-4BDE7611A15B}" type="pres">
      <dgm:prSet presAssocID="{9E740F69-F43A-43A5-B207-ED907CCDCDC0}" presName="root2" presStyleCnt="0"/>
      <dgm:spPr/>
    </dgm:pt>
    <dgm:pt modelId="{0D9CE795-ABF8-461E-BE8B-7E831EE09DD4}" type="pres">
      <dgm:prSet presAssocID="{9E740F69-F43A-43A5-B207-ED907CCDCDC0}" presName="LevelTwoTextNode" presStyleLbl="node3" presStyleIdx="0" presStyleCnt="6" custScaleX="186059" custScaleY="145125">
        <dgm:presLayoutVars>
          <dgm:chPref val="3"/>
        </dgm:presLayoutVars>
      </dgm:prSet>
      <dgm:spPr/>
      <dgm:t>
        <a:bodyPr/>
        <a:lstStyle/>
        <a:p>
          <a:endParaRPr lang="en-US"/>
        </a:p>
      </dgm:t>
    </dgm:pt>
    <dgm:pt modelId="{6524B0C3-92B8-4D6E-A78D-483E4FB57408}" type="pres">
      <dgm:prSet presAssocID="{9E740F69-F43A-43A5-B207-ED907CCDCDC0}" presName="level3hierChild" presStyleCnt="0"/>
      <dgm:spPr/>
    </dgm:pt>
    <dgm:pt modelId="{81410F98-C2DC-43E1-8FF7-775A11973168}" type="pres">
      <dgm:prSet presAssocID="{BE47923B-9318-465C-823F-4502703B332D}" presName="conn2-1" presStyleLbl="parChTrans1D3" presStyleIdx="1" presStyleCnt="6"/>
      <dgm:spPr/>
      <dgm:t>
        <a:bodyPr/>
        <a:lstStyle/>
        <a:p>
          <a:endParaRPr lang="en-US"/>
        </a:p>
      </dgm:t>
    </dgm:pt>
    <dgm:pt modelId="{1E252AB3-161A-48A9-95D2-7907F7F48291}" type="pres">
      <dgm:prSet presAssocID="{BE47923B-9318-465C-823F-4502703B332D}" presName="connTx" presStyleLbl="parChTrans1D3" presStyleIdx="1" presStyleCnt="6"/>
      <dgm:spPr/>
      <dgm:t>
        <a:bodyPr/>
        <a:lstStyle/>
        <a:p>
          <a:endParaRPr lang="en-US"/>
        </a:p>
      </dgm:t>
    </dgm:pt>
    <dgm:pt modelId="{65778857-F65D-468A-8736-C8B91C736D26}" type="pres">
      <dgm:prSet presAssocID="{85127E4F-120F-47D1-803E-26CAF660780E}" presName="root2" presStyleCnt="0"/>
      <dgm:spPr/>
    </dgm:pt>
    <dgm:pt modelId="{017CBB0B-41D9-47F3-A316-87E73D8DB28A}" type="pres">
      <dgm:prSet presAssocID="{85127E4F-120F-47D1-803E-26CAF660780E}" presName="LevelTwoTextNode" presStyleLbl="node3" presStyleIdx="1" presStyleCnt="6" custScaleX="192353" custScaleY="137058" custLinFactNeighborX="1231">
        <dgm:presLayoutVars>
          <dgm:chPref val="3"/>
        </dgm:presLayoutVars>
      </dgm:prSet>
      <dgm:spPr/>
      <dgm:t>
        <a:bodyPr/>
        <a:lstStyle/>
        <a:p>
          <a:endParaRPr lang="en-US"/>
        </a:p>
      </dgm:t>
    </dgm:pt>
    <dgm:pt modelId="{A907C987-FC1E-45CE-B0E4-4B6243219693}" type="pres">
      <dgm:prSet presAssocID="{85127E4F-120F-47D1-803E-26CAF660780E}" presName="level3hierChild" presStyleCnt="0"/>
      <dgm:spPr/>
    </dgm:pt>
    <dgm:pt modelId="{5D4C5028-3781-4BFA-A530-42360D4440AC}" type="pres">
      <dgm:prSet presAssocID="{1FF30FF7-4D48-4153-A159-AD1EAD5EE31F}" presName="conn2-1" presStyleLbl="parChTrans1D2" presStyleIdx="1" presStyleCnt="2"/>
      <dgm:spPr/>
      <dgm:t>
        <a:bodyPr/>
        <a:lstStyle/>
        <a:p>
          <a:endParaRPr lang="en-US"/>
        </a:p>
      </dgm:t>
    </dgm:pt>
    <dgm:pt modelId="{31A1E4AD-AFC1-40ED-9E39-9DF2A317FA90}" type="pres">
      <dgm:prSet presAssocID="{1FF30FF7-4D48-4153-A159-AD1EAD5EE31F}" presName="connTx" presStyleLbl="parChTrans1D2" presStyleIdx="1" presStyleCnt="2"/>
      <dgm:spPr/>
      <dgm:t>
        <a:bodyPr/>
        <a:lstStyle/>
        <a:p>
          <a:endParaRPr lang="en-US"/>
        </a:p>
      </dgm:t>
    </dgm:pt>
    <dgm:pt modelId="{F5745CDD-7F6C-44A1-9FAB-F40B7A138D47}" type="pres">
      <dgm:prSet presAssocID="{F771DC85-2F15-4A03-BC17-F28DB29F2FE9}" presName="root2" presStyleCnt="0"/>
      <dgm:spPr/>
    </dgm:pt>
    <dgm:pt modelId="{B283354C-06C7-4AEF-9D95-2989BADC1FB1}" type="pres">
      <dgm:prSet presAssocID="{F771DC85-2F15-4A03-BC17-F28DB29F2FE9}" presName="LevelTwoTextNode" presStyleLbl="node2" presStyleIdx="1" presStyleCnt="2" custScaleX="123874" custScaleY="377510">
        <dgm:presLayoutVars>
          <dgm:chPref val="3"/>
        </dgm:presLayoutVars>
      </dgm:prSet>
      <dgm:spPr/>
      <dgm:t>
        <a:bodyPr/>
        <a:lstStyle/>
        <a:p>
          <a:endParaRPr lang="en-US"/>
        </a:p>
      </dgm:t>
    </dgm:pt>
    <dgm:pt modelId="{6E0AB400-3CFB-4E3A-90F5-DF88726AD72C}" type="pres">
      <dgm:prSet presAssocID="{F771DC85-2F15-4A03-BC17-F28DB29F2FE9}" presName="level3hierChild" presStyleCnt="0"/>
      <dgm:spPr/>
    </dgm:pt>
    <dgm:pt modelId="{278D80CB-A86E-4615-9C56-C33C2BD6773B}" type="pres">
      <dgm:prSet presAssocID="{948F4FA7-59C3-4D0E-957F-9B3B0936C09E}" presName="conn2-1" presStyleLbl="parChTrans1D3" presStyleIdx="2" presStyleCnt="6"/>
      <dgm:spPr/>
      <dgm:t>
        <a:bodyPr/>
        <a:lstStyle/>
        <a:p>
          <a:endParaRPr lang="en-US"/>
        </a:p>
      </dgm:t>
    </dgm:pt>
    <dgm:pt modelId="{62396372-DB91-48A1-9D33-8A5C1C0AC025}" type="pres">
      <dgm:prSet presAssocID="{948F4FA7-59C3-4D0E-957F-9B3B0936C09E}" presName="connTx" presStyleLbl="parChTrans1D3" presStyleIdx="2" presStyleCnt="6"/>
      <dgm:spPr/>
      <dgm:t>
        <a:bodyPr/>
        <a:lstStyle/>
        <a:p>
          <a:endParaRPr lang="en-US"/>
        </a:p>
      </dgm:t>
    </dgm:pt>
    <dgm:pt modelId="{18F86167-1CC3-4993-9B0F-27A509886641}" type="pres">
      <dgm:prSet presAssocID="{C211C721-4249-41B2-AB34-6A8E87E266DC}" presName="root2" presStyleCnt="0"/>
      <dgm:spPr/>
    </dgm:pt>
    <dgm:pt modelId="{97F4796F-1536-40F7-A1EF-2B34AD1D34DF}" type="pres">
      <dgm:prSet presAssocID="{C211C721-4249-41B2-AB34-6A8E87E266DC}" presName="LevelTwoTextNode" presStyleLbl="node3" presStyleIdx="2" presStyleCnt="6" custScaleX="191977" custScaleY="147351">
        <dgm:presLayoutVars>
          <dgm:chPref val="3"/>
        </dgm:presLayoutVars>
      </dgm:prSet>
      <dgm:spPr/>
      <dgm:t>
        <a:bodyPr/>
        <a:lstStyle/>
        <a:p>
          <a:endParaRPr lang="en-US"/>
        </a:p>
      </dgm:t>
    </dgm:pt>
    <dgm:pt modelId="{CE7612EF-7A16-444C-AA1E-2DD7B620A7D7}" type="pres">
      <dgm:prSet presAssocID="{C211C721-4249-41B2-AB34-6A8E87E266DC}" presName="level3hierChild" presStyleCnt="0"/>
      <dgm:spPr/>
    </dgm:pt>
    <dgm:pt modelId="{C4A49497-F879-4680-9E66-8C6DAE61BD6A}" type="pres">
      <dgm:prSet presAssocID="{B70DA598-B70F-465E-ACB9-16D8AF88443E}" presName="conn2-1" presStyleLbl="parChTrans1D3" presStyleIdx="3" presStyleCnt="6"/>
      <dgm:spPr/>
      <dgm:t>
        <a:bodyPr/>
        <a:lstStyle/>
        <a:p>
          <a:endParaRPr lang="en-US"/>
        </a:p>
      </dgm:t>
    </dgm:pt>
    <dgm:pt modelId="{49012C2C-311A-4259-9FF1-0256BF7404A5}" type="pres">
      <dgm:prSet presAssocID="{B70DA598-B70F-465E-ACB9-16D8AF88443E}" presName="connTx" presStyleLbl="parChTrans1D3" presStyleIdx="3" presStyleCnt="6"/>
      <dgm:spPr/>
      <dgm:t>
        <a:bodyPr/>
        <a:lstStyle/>
        <a:p>
          <a:endParaRPr lang="en-US"/>
        </a:p>
      </dgm:t>
    </dgm:pt>
    <dgm:pt modelId="{D9971681-C7EC-4804-A2F4-08AF41A4B3B2}" type="pres">
      <dgm:prSet presAssocID="{3DE6FF49-D325-4F76-B992-888E6EFC6B13}" presName="root2" presStyleCnt="0"/>
      <dgm:spPr/>
    </dgm:pt>
    <dgm:pt modelId="{D3071CCA-5861-43A4-ABD6-D25F45B5633C}" type="pres">
      <dgm:prSet presAssocID="{3DE6FF49-D325-4F76-B992-888E6EFC6B13}" presName="LevelTwoTextNode" presStyleLbl="node3" presStyleIdx="3" presStyleCnt="6" custScaleX="188859" custScaleY="141190">
        <dgm:presLayoutVars>
          <dgm:chPref val="3"/>
        </dgm:presLayoutVars>
      </dgm:prSet>
      <dgm:spPr/>
      <dgm:t>
        <a:bodyPr/>
        <a:lstStyle/>
        <a:p>
          <a:endParaRPr lang="en-US"/>
        </a:p>
      </dgm:t>
    </dgm:pt>
    <dgm:pt modelId="{432CEF0D-CEF8-4AE5-8782-50A138AD479F}" type="pres">
      <dgm:prSet presAssocID="{3DE6FF49-D325-4F76-B992-888E6EFC6B13}" presName="level3hierChild" presStyleCnt="0"/>
      <dgm:spPr/>
    </dgm:pt>
    <dgm:pt modelId="{E02E759F-00F3-421B-9B75-CEF259CE6763}" type="pres">
      <dgm:prSet presAssocID="{EE3216B7-FF69-416F-BF38-1225834372B8}" presName="conn2-1" presStyleLbl="parChTrans1D3" presStyleIdx="4" presStyleCnt="6"/>
      <dgm:spPr/>
      <dgm:t>
        <a:bodyPr/>
        <a:lstStyle/>
        <a:p>
          <a:endParaRPr lang="en-US"/>
        </a:p>
      </dgm:t>
    </dgm:pt>
    <dgm:pt modelId="{06EE22A6-3D5B-4984-AD0D-615D17E14E13}" type="pres">
      <dgm:prSet presAssocID="{EE3216B7-FF69-416F-BF38-1225834372B8}" presName="connTx" presStyleLbl="parChTrans1D3" presStyleIdx="4" presStyleCnt="6"/>
      <dgm:spPr/>
      <dgm:t>
        <a:bodyPr/>
        <a:lstStyle/>
        <a:p>
          <a:endParaRPr lang="en-US"/>
        </a:p>
      </dgm:t>
    </dgm:pt>
    <dgm:pt modelId="{6B35ED62-6577-4685-B18A-36A9816A23D3}" type="pres">
      <dgm:prSet presAssocID="{A53EDF75-D10B-4E6B-82E0-46CD51E629A6}" presName="root2" presStyleCnt="0"/>
      <dgm:spPr/>
    </dgm:pt>
    <dgm:pt modelId="{1C2E3F20-CA84-4F5F-BFB4-3607F3AE0C72}" type="pres">
      <dgm:prSet presAssocID="{A53EDF75-D10B-4E6B-82E0-46CD51E629A6}" presName="LevelTwoTextNode" presStyleLbl="node3" presStyleIdx="4" presStyleCnt="6" custScaleX="188880" custScaleY="142278">
        <dgm:presLayoutVars>
          <dgm:chPref val="3"/>
        </dgm:presLayoutVars>
      </dgm:prSet>
      <dgm:spPr/>
      <dgm:t>
        <a:bodyPr/>
        <a:lstStyle/>
        <a:p>
          <a:endParaRPr lang="en-US"/>
        </a:p>
      </dgm:t>
    </dgm:pt>
    <dgm:pt modelId="{416F1865-08F5-4D83-9C70-4EFA408A938B}" type="pres">
      <dgm:prSet presAssocID="{A53EDF75-D10B-4E6B-82E0-46CD51E629A6}" presName="level3hierChild" presStyleCnt="0"/>
      <dgm:spPr/>
    </dgm:pt>
    <dgm:pt modelId="{151272D4-3BB3-4105-9C10-D974C84BB996}" type="pres">
      <dgm:prSet presAssocID="{227813FE-483F-437B-BE66-8D8EA5B5874E}" presName="conn2-1" presStyleLbl="parChTrans1D3" presStyleIdx="5" presStyleCnt="6"/>
      <dgm:spPr/>
      <dgm:t>
        <a:bodyPr/>
        <a:lstStyle/>
        <a:p>
          <a:endParaRPr lang="en-US"/>
        </a:p>
      </dgm:t>
    </dgm:pt>
    <dgm:pt modelId="{23B87D86-230B-42BC-BEE6-A264A46590F1}" type="pres">
      <dgm:prSet presAssocID="{227813FE-483F-437B-BE66-8D8EA5B5874E}" presName="connTx" presStyleLbl="parChTrans1D3" presStyleIdx="5" presStyleCnt="6"/>
      <dgm:spPr/>
      <dgm:t>
        <a:bodyPr/>
        <a:lstStyle/>
        <a:p>
          <a:endParaRPr lang="en-US"/>
        </a:p>
      </dgm:t>
    </dgm:pt>
    <dgm:pt modelId="{6F602C7E-87E1-4776-B705-34602968FE1D}" type="pres">
      <dgm:prSet presAssocID="{885F853E-324C-464E-A720-95DEEA94DD5A}" presName="root2" presStyleCnt="0"/>
      <dgm:spPr/>
    </dgm:pt>
    <dgm:pt modelId="{6C2495A7-538C-499D-9BBD-C34C461DAD37}" type="pres">
      <dgm:prSet presAssocID="{885F853E-324C-464E-A720-95DEEA94DD5A}" presName="LevelTwoTextNode" presStyleLbl="node3" presStyleIdx="5" presStyleCnt="6" custScaleX="185408" custScaleY="144599">
        <dgm:presLayoutVars>
          <dgm:chPref val="3"/>
        </dgm:presLayoutVars>
      </dgm:prSet>
      <dgm:spPr/>
      <dgm:t>
        <a:bodyPr/>
        <a:lstStyle/>
        <a:p>
          <a:endParaRPr lang="en-US"/>
        </a:p>
      </dgm:t>
    </dgm:pt>
    <dgm:pt modelId="{77D52593-78AE-4B22-BFA6-4072BAEB0619}" type="pres">
      <dgm:prSet presAssocID="{885F853E-324C-464E-A720-95DEEA94DD5A}" presName="level3hierChild" presStyleCnt="0"/>
      <dgm:spPr/>
    </dgm:pt>
  </dgm:ptLst>
  <dgm:cxnLst>
    <dgm:cxn modelId="{BE3A8E69-9387-4FBC-8E74-C054C13F03CD}" srcId="{0E1F4F01-5F8B-42DF-8006-8D12BF3BDBD0}" destId="{85127E4F-120F-47D1-803E-26CAF660780E}" srcOrd="1" destOrd="0" parTransId="{BE47923B-9318-465C-823F-4502703B332D}" sibTransId="{BA119187-A9F4-486E-8475-9B4792B883D6}"/>
    <dgm:cxn modelId="{20B85C2C-0CA6-4A21-A5A5-2EBA549D9176}" srcId="{8BA37270-BB51-465F-9EE9-53E098846B58}" destId="{CE7759F2-FF37-4736-B243-589AA3343218}" srcOrd="0" destOrd="0" parTransId="{0B5E8B25-8997-48D4-BD77-69321F61DA5C}" sibTransId="{D04656F0-2D00-4D4A-AFB1-7D07C8FA1487}"/>
    <dgm:cxn modelId="{E298396B-51E9-491D-B809-59C26E15C44A}" type="presOf" srcId="{0E1F4F01-5F8B-42DF-8006-8D12BF3BDBD0}" destId="{99F9631A-4391-4AA8-B4CD-5DC0723DD314}" srcOrd="0" destOrd="0" presId="urn:microsoft.com/office/officeart/2005/8/layout/hierarchy2"/>
    <dgm:cxn modelId="{E2CC2B19-54D1-4FF5-8FAF-CC09BDE22008}" type="presOf" srcId="{227813FE-483F-437B-BE66-8D8EA5B5874E}" destId="{23B87D86-230B-42BC-BEE6-A264A46590F1}" srcOrd="1" destOrd="0" presId="urn:microsoft.com/office/officeart/2005/8/layout/hierarchy2"/>
    <dgm:cxn modelId="{5218ABBB-A30C-4C7A-851C-AE629923CEF9}" srcId="{CE7759F2-FF37-4736-B243-589AA3343218}" destId="{F771DC85-2F15-4A03-BC17-F28DB29F2FE9}" srcOrd="1" destOrd="0" parTransId="{1FF30FF7-4D48-4153-A159-AD1EAD5EE31F}" sibTransId="{85786AB5-58BC-4F2C-810A-16B9479833CA}"/>
    <dgm:cxn modelId="{00EA663A-31BC-4577-9D71-BFCB3A9CD691}" type="presOf" srcId="{E783A8B9-BD49-495E-9D87-D601EE93FB15}" destId="{BBE20B36-A462-4546-8EDB-C2CD66EE12ED}" srcOrd="0" destOrd="0" presId="urn:microsoft.com/office/officeart/2005/8/layout/hierarchy2"/>
    <dgm:cxn modelId="{82E252C5-4AD5-4682-96A2-24E69ED006F3}" type="presOf" srcId="{EE3216B7-FF69-416F-BF38-1225834372B8}" destId="{06EE22A6-3D5B-4984-AD0D-615D17E14E13}" srcOrd="1" destOrd="0" presId="urn:microsoft.com/office/officeart/2005/8/layout/hierarchy2"/>
    <dgm:cxn modelId="{37F88E32-7245-4CCB-B7AC-6DE2300B1791}" type="presOf" srcId="{1FF30FF7-4D48-4153-A159-AD1EAD5EE31F}" destId="{5D4C5028-3781-4BFA-A530-42360D4440AC}" srcOrd="0" destOrd="0" presId="urn:microsoft.com/office/officeart/2005/8/layout/hierarchy2"/>
    <dgm:cxn modelId="{806932DD-B9D8-4D17-A4A5-5F081BCB4013}" type="presOf" srcId="{3DE6FF49-D325-4F76-B992-888E6EFC6B13}" destId="{D3071CCA-5861-43A4-ABD6-D25F45B5633C}" srcOrd="0" destOrd="0" presId="urn:microsoft.com/office/officeart/2005/8/layout/hierarchy2"/>
    <dgm:cxn modelId="{F07C7755-381B-4CE7-919B-E508998B2345}" type="presOf" srcId="{CE7759F2-FF37-4736-B243-589AA3343218}" destId="{4244DF40-8A90-4E06-A267-21597444AB4B}" srcOrd="0" destOrd="0" presId="urn:microsoft.com/office/officeart/2005/8/layout/hierarchy2"/>
    <dgm:cxn modelId="{FDF36624-1904-4CCD-B337-140AEDC0612B}" type="presOf" srcId="{97E6C786-D890-4AE5-8406-C0F23BAFC7AC}" destId="{B11AA3CC-E670-4973-ACE5-D10F8C8B201F}" srcOrd="0" destOrd="0" presId="urn:microsoft.com/office/officeart/2005/8/layout/hierarchy2"/>
    <dgm:cxn modelId="{812D6278-8D87-4018-B411-0E5A99C209E9}" srcId="{CE7759F2-FF37-4736-B243-589AA3343218}" destId="{0E1F4F01-5F8B-42DF-8006-8D12BF3BDBD0}" srcOrd="0" destOrd="0" parTransId="{97E6C786-D890-4AE5-8406-C0F23BAFC7AC}" sibTransId="{DBA934BB-8B7E-450F-8564-0D06C15F212E}"/>
    <dgm:cxn modelId="{EB5B907E-8993-475E-B50E-617B90F716BC}" type="presOf" srcId="{BE47923B-9318-465C-823F-4502703B332D}" destId="{1E252AB3-161A-48A9-95D2-7907F7F48291}" srcOrd="1" destOrd="0" presId="urn:microsoft.com/office/officeart/2005/8/layout/hierarchy2"/>
    <dgm:cxn modelId="{8CC602D5-D413-4B52-8577-621039A11107}" type="presOf" srcId="{BE47923B-9318-465C-823F-4502703B332D}" destId="{81410F98-C2DC-43E1-8FF7-775A11973168}" srcOrd="0" destOrd="0" presId="urn:microsoft.com/office/officeart/2005/8/layout/hierarchy2"/>
    <dgm:cxn modelId="{20FD6D49-6BDA-43D4-A713-0DA79BB2FF2B}" type="presOf" srcId="{8BA37270-BB51-465F-9EE9-53E098846B58}" destId="{A2B1C71E-8E22-4DB4-8AA8-EB329F6134FB}" srcOrd="0" destOrd="0" presId="urn:microsoft.com/office/officeart/2005/8/layout/hierarchy2"/>
    <dgm:cxn modelId="{61287666-5813-4CAD-AD03-02B9750A56E7}" srcId="{0E1F4F01-5F8B-42DF-8006-8D12BF3BDBD0}" destId="{9E740F69-F43A-43A5-B207-ED907CCDCDC0}" srcOrd="0" destOrd="0" parTransId="{E783A8B9-BD49-495E-9D87-D601EE93FB15}" sibTransId="{0A3E20AA-7D95-4BED-8FAE-8FFC7B5E4EEF}"/>
    <dgm:cxn modelId="{8C622273-E328-4A01-91DD-0C92B0FB0752}" srcId="{F771DC85-2F15-4A03-BC17-F28DB29F2FE9}" destId="{3DE6FF49-D325-4F76-B992-888E6EFC6B13}" srcOrd="1" destOrd="0" parTransId="{B70DA598-B70F-465E-ACB9-16D8AF88443E}" sibTransId="{CDEA9769-AA12-4FAB-B9AB-2F90D78B0E7C}"/>
    <dgm:cxn modelId="{BBFDBC01-407B-4058-A951-06804B5C73AF}" type="presOf" srcId="{9E740F69-F43A-43A5-B207-ED907CCDCDC0}" destId="{0D9CE795-ABF8-461E-BE8B-7E831EE09DD4}" srcOrd="0" destOrd="0" presId="urn:microsoft.com/office/officeart/2005/8/layout/hierarchy2"/>
    <dgm:cxn modelId="{E8BAE92D-51C2-414D-B34F-EEC09E001EEB}" srcId="{F771DC85-2F15-4A03-BC17-F28DB29F2FE9}" destId="{C211C721-4249-41B2-AB34-6A8E87E266DC}" srcOrd="0" destOrd="0" parTransId="{948F4FA7-59C3-4D0E-957F-9B3B0936C09E}" sibTransId="{EC138615-07D0-49A3-AF60-16A0B35133AB}"/>
    <dgm:cxn modelId="{C374BAE2-05F7-4460-9B17-D4C2B8B2EBCC}" type="presOf" srcId="{A53EDF75-D10B-4E6B-82E0-46CD51E629A6}" destId="{1C2E3F20-CA84-4F5F-BFB4-3607F3AE0C72}" srcOrd="0" destOrd="0" presId="urn:microsoft.com/office/officeart/2005/8/layout/hierarchy2"/>
    <dgm:cxn modelId="{10A56F25-333D-4643-8291-0F9E93AB7851}" type="presOf" srcId="{948F4FA7-59C3-4D0E-957F-9B3B0936C09E}" destId="{62396372-DB91-48A1-9D33-8A5C1C0AC025}" srcOrd="1" destOrd="0" presId="urn:microsoft.com/office/officeart/2005/8/layout/hierarchy2"/>
    <dgm:cxn modelId="{13C7FA03-7AB4-4768-AF93-B32722879CD8}" srcId="{F771DC85-2F15-4A03-BC17-F28DB29F2FE9}" destId="{885F853E-324C-464E-A720-95DEEA94DD5A}" srcOrd="3" destOrd="0" parTransId="{227813FE-483F-437B-BE66-8D8EA5B5874E}" sibTransId="{568A9E9D-9D6C-4E94-A359-DD1F38AD0938}"/>
    <dgm:cxn modelId="{93B46B52-852E-4440-B04C-36494F980D65}" type="presOf" srcId="{E783A8B9-BD49-495E-9D87-D601EE93FB15}" destId="{8553B358-F7AF-480F-A222-EFD76C978478}" srcOrd="1" destOrd="0" presId="urn:microsoft.com/office/officeart/2005/8/layout/hierarchy2"/>
    <dgm:cxn modelId="{ABA4C6D4-8D52-4093-9890-E7B4E8236DC9}" type="presOf" srcId="{F771DC85-2F15-4A03-BC17-F28DB29F2FE9}" destId="{B283354C-06C7-4AEF-9D95-2989BADC1FB1}" srcOrd="0" destOrd="0" presId="urn:microsoft.com/office/officeart/2005/8/layout/hierarchy2"/>
    <dgm:cxn modelId="{C5C96DF5-12E7-4970-BDE4-17003AE08AB6}" type="presOf" srcId="{B70DA598-B70F-465E-ACB9-16D8AF88443E}" destId="{49012C2C-311A-4259-9FF1-0256BF7404A5}" srcOrd="1" destOrd="0" presId="urn:microsoft.com/office/officeart/2005/8/layout/hierarchy2"/>
    <dgm:cxn modelId="{552F32FF-E885-4E7C-A183-4100096B1D4D}" type="presOf" srcId="{227813FE-483F-437B-BE66-8D8EA5B5874E}" destId="{151272D4-3BB3-4105-9C10-D974C84BB996}" srcOrd="0" destOrd="0" presId="urn:microsoft.com/office/officeart/2005/8/layout/hierarchy2"/>
    <dgm:cxn modelId="{F08E18B7-B473-40B4-97CC-21B7BFF7CFB5}" type="presOf" srcId="{1FF30FF7-4D48-4153-A159-AD1EAD5EE31F}" destId="{31A1E4AD-AFC1-40ED-9E39-9DF2A317FA90}" srcOrd="1" destOrd="0" presId="urn:microsoft.com/office/officeart/2005/8/layout/hierarchy2"/>
    <dgm:cxn modelId="{9AA6C24B-B37E-4F5D-A589-3C57558282A1}" type="presOf" srcId="{97E6C786-D890-4AE5-8406-C0F23BAFC7AC}" destId="{CFB9234C-FB4D-4C95-89D8-0B32A12732C9}" srcOrd="1" destOrd="0" presId="urn:microsoft.com/office/officeart/2005/8/layout/hierarchy2"/>
    <dgm:cxn modelId="{339A0BBC-F732-442D-B9A0-3CE4D2D2675F}" type="presOf" srcId="{85127E4F-120F-47D1-803E-26CAF660780E}" destId="{017CBB0B-41D9-47F3-A316-87E73D8DB28A}" srcOrd="0" destOrd="0" presId="urn:microsoft.com/office/officeart/2005/8/layout/hierarchy2"/>
    <dgm:cxn modelId="{A00127F7-57CE-4EAE-AF31-637C6AA416B2}" type="presOf" srcId="{948F4FA7-59C3-4D0E-957F-9B3B0936C09E}" destId="{278D80CB-A86E-4615-9C56-C33C2BD6773B}" srcOrd="0" destOrd="0" presId="urn:microsoft.com/office/officeart/2005/8/layout/hierarchy2"/>
    <dgm:cxn modelId="{F8E297C2-378D-440F-A906-5F1295E8000C}" type="presOf" srcId="{C211C721-4249-41B2-AB34-6A8E87E266DC}" destId="{97F4796F-1536-40F7-A1EF-2B34AD1D34DF}" srcOrd="0" destOrd="0" presId="urn:microsoft.com/office/officeart/2005/8/layout/hierarchy2"/>
    <dgm:cxn modelId="{775E6040-4B5F-4F4D-A257-0DA08A1E58DE}" type="presOf" srcId="{EE3216B7-FF69-416F-BF38-1225834372B8}" destId="{E02E759F-00F3-421B-9B75-CEF259CE6763}" srcOrd="0" destOrd="0" presId="urn:microsoft.com/office/officeart/2005/8/layout/hierarchy2"/>
    <dgm:cxn modelId="{F17B5187-E0D9-4056-95D5-42A28FB1ED19}" type="presOf" srcId="{885F853E-324C-464E-A720-95DEEA94DD5A}" destId="{6C2495A7-538C-499D-9BBD-C34C461DAD37}" srcOrd="0" destOrd="0" presId="urn:microsoft.com/office/officeart/2005/8/layout/hierarchy2"/>
    <dgm:cxn modelId="{958A65D1-FDF9-4837-809F-100FEA336F67}" srcId="{F771DC85-2F15-4A03-BC17-F28DB29F2FE9}" destId="{A53EDF75-D10B-4E6B-82E0-46CD51E629A6}" srcOrd="2" destOrd="0" parTransId="{EE3216B7-FF69-416F-BF38-1225834372B8}" sibTransId="{970496E2-05BD-4210-A71F-CD1032F06958}"/>
    <dgm:cxn modelId="{4219F8F9-60CF-49D9-8854-B14A47C486A9}" type="presOf" srcId="{B70DA598-B70F-465E-ACB9-16D8AF88443E}" destId="{C4A49497-F879-4680-9E66-8C6DAE61BD6A}" srcOrd="0" destOrd="0" presId="urn:microsoft.com/office/officeart/2005/8/layout/hierarchy2"/>
    <dgm:cxn modelId="{DC00D1E1-F44D-48E8-8DFD-AD70EF187E58}" type="presParOf" srcId="{A2B1C71E-8E22-4DB4-8AA8-EB329F6134FB}" destId="{9919DD8F-3784-4A36-85A1-9173DBC4DDBF}" srcOrd="0" destOrd="0" presId="urn:microsoft.com/office/officeart/2005/8/layout/hierarchy2"/>
    <dgm:cxn modelId="{433F4B5D-DAE0-416F-8459-904915EC86D1}" type="presParOf" srcId="{9919DD8F-3784-4A36-85A1-9173DBC4DDBF}" destId="{4244DF40-8A90-4E06-A267-21597444AB4B}" srcOrd="0" destOrd="0" presId="urn:microsoft.com/office/officeart/2005/8/layout/hierarchy2"/>
    <dgm:cxn modelId="{C5A4D62E-C690-4563-97E1-EA875A4E15FF}" type="presParOf" srcId="{9919DD8F-3784-4A36-85A1-9173DBC4DDBF}" destId="{C9D3D689-701F-4BF9-BBCB-26F325E9A6D1}" srcOrd="1" destOrd="0" presId="urn:microsoft.com/office/officeart/2005/8/layout/hierarchy2"/>
    <dgm:cxn modelId="{7CD45B7C-929A-4C9B-AEB9-343525DF79BC}" type="presParOf" srcId="{C9D3D689-701F-4BF9-BBCB-26F325E9A6D1}" destId="{B11AA3CC-E670-4973-ACE5-D10F8C8B201F}" srcOrd="0" destOrd="0" presId="urn:microsoft.com/office/officeart/2005/8/layout/hierarchy2"/>
    <dgm:cxn modelId="{6688E5F7-E8F0-4F4E-8F6E-45E7AA5824A0}" type="presParOf" srcId="{B11AA3CC-E670-4973-ACE5-D10F8C8B201F}" destId="{CFB9234C-FB4D-4C95-89D8-0B32A12732C9}" srcOrd="0" destOrd="0" presId="urn:microsoft.com/office/officeart/2005/8/layout/hierarchy2"/>
    <dgm:cxn modelId="{AD15275A-D440-4BF9-BD36-C9C259FFB25D}" type="presParOf" srcId="{C9D3D689-701F-4BF9-BBCB-26F325E9A6D1}" destId="{3A56D42F-AB78-4B49-BE5F-574D9270BCAA}" srcOrd="1" destOrd="0" presId="urn:microsoft.com/office/officeart/2005/8/layout/hierarchy2"/>
    <dgm:cxn modelId="{8F080DA1-A40E-47AD-90C7-5939DA0A19F0}" type="presParOf" srcId="{3A56D42F-AB78-4B49-BE5F-574D9270BCAA}" destId="{99F9631A-4391-4AA8-B4CD-5DC0723DD314}" srcOrd="0" destOrd="0" presId="urn:microsoft.com/office/officeart/2005/8/layout/hierarchy2"/>
    <dgm:cxn modelId="{E8FF26EA-997F-422A-9492-09DAA98B8D69}" type="presParOf" srcId="{3A56D42F-AB78-4B49-BE5F-574D9270BCAA}" destId="{72B48229-00EB-4EE1-B2AD-597CCF0E21E2}" srcOrd="1" destOrd="0" presId="urn:microsoft.com/office/officeart/2005/8/layout/hierarchy2"/>
    <dgm:cxn modelId="{AED6606C-08F2-4B5D-AA63-775B1ECE16C1}" type="presParOf" srcId="{72B48229-00EB-4EE1-B2AD-597CCF0E21E2}" destId="{BBE20B36-A462-4546-8EDB-C2CD66EE12ED}" srcOrd="0" destOrd="0" presId="urn:microsoft.com/office/officeart/2005/8/layout/hierarchy2"/>
    <dgm:cxn modelId="{0C7461AE-E1A1-4934-BC4A-5598BBA381F9}" type="presParOf" srcId="{BBE20B36-A462-4546-8EDB-C2CD66EE12ED}" destId="{8553B358-F7AF-480F-A222-EFD76C978478}" srcOrd="0" destOrd="0" presId="urn:microsoft.com/office/officeart/2005/8/layout/hierarchy2"/>
    <dgm:cxn modelId="{7DE40FF9-50AC-4CF3-8BBD-AF97C9A2E3FE}" type="presParOf" srcId="{72B48229-00EB-4EE1-B2AD-597CCF0E21E2}" destId="{E0AD2DEF-4994-47C6-BC67-4BDE7611A15B}" srcOrd="1" destOrd="0" presId="urn:microsoft.com/office/officeart/2005/8/layout/hierarchy2"/>
    <dgm:cxn modelId="{EEF1AAAF-D9BC-4830-9355-C46B963BD8D4}" type="presParOf" srcId="{E0AD2DEF-4994-47C6-BC67-4BDE7611A15B}" destId="{0D9CE795-ABF8-461E-BE8B-7E831EE09DD4}" srcOrd="0" destOrd="0" presId="urn:microsoft.com/office/officeart/2005/8/layout/hierarchy2"/>
    <dgm:cxn modelId="{103C9F9B-EFF8-42BD-B195-FD6DBC9EA4C4}" type="presParOf" srcId="{E0AD2DEF-4994-47C6-BC67-4BDE7611A15B}" destId="{6524B0C3-92B8-4D6E-A78D-483E4FB57408}" srcOrd="1" destOrd="0" presId="urn:microsoft.com/office/officeart/2005/8/layout/hierarchy2"/>
    <dgm:cxn modelId="{59321C92-F15D-4E76-830A-7A3B5BE35EFD}" type="presParOf" srcId="{72B48229-00EB-4EE1-B2AD-597CCF0E21E2}" destId="{81410F98-C2DC-43E1-8FF7-775A11973168}" srcOrd="2" destOrd="0" presId="urn:microsoft.com/office/officeart/2005/8/layout/hierarchy2"/>
    <dgm:cxn modelId="{A9B0E159-154E-4BB4-8C7A-A1B095C9BCE3}" type="presParOf" srcId="{81410F98-C2DC-43E1-8FF7-775A11973168}" destId="{1E252AB3-161A-48A9-95D2-7907F7F48291}" srcOrd="0" destOrd="0" presId="urn:microsoft.com/office/officeart/2005/8/layout/hierarchy2"/>
    <dgm:cxn modelId="{87D41B7E-4A18-4B3A-AB0F-CD068E73E935}" type="presParOf" srcId="{72B48229-00EB-4EE1-B2AD-597CCF0E21E2}" destId="{65778857-F65D-468A-8736-C8B91C736D26}" srcOrd="3" destOrd="0" presId="urn:microsoft.com/office/officeart/2005/8/layout/hierarchy2"/>
    <dgm:cxn modelId="{5581700F-A409-478E-BAA7-1A2F3A3818E9}" type="presParOf" srcId="{65778857-F65D-468A-8736-C8B91C736D26}" destId="{017CBB0B-41D9-47F3-A316-87E73D8DB28A}" srcOrd="0" destOrd="0" presId="urn:microsoft.com/office/officeart/2005/8/layout/hierarchy2"/>
    <dgm:cxn modelId="{64F513BF-5349-40ED-B85E-638E36E05738}" type="presParOf" srcId="{65778857-F65D-468A-8736-C8B91C736D26}" destId="{A907C987-FC1E-45CE-B0E4-4B6243219693}" srcOrd="1" destOrd="0" presId="urn:microsoft.com/office/officeart/2005/8/layout/hierarchy2"/>
    <dgm:cxn modelId="{7E9A6D79-2AB4-4C64-BAF2-B15240734950}" type="presParOf" srcId="{C9D3D689-701F-4BF9-BBCB-26F325E9A6D1}" destId="{5D4C5028-3781-4BFA-A530-42360D4440AC}" srcOrd="2" destOrd="0" presId="urn:microsoft.com/office/officeart/2005/8/layout/hierarchy2"/>
    <dgm:cxn modelId="{3CD7BC87-E269-40EF-B858-CA971367CB53}" type="presParOf" srcId="{5D4C5028-3781-4BFA-A530-42360D4440AC}" destId="{31A1E4AD-AFC1-40ED-9E39-9DF2A317FA90}" srcOrd="0" destOrd="0" presId="urn:microsoft.com/office/officeart/2005/8/layout/hierarchy2"/>
    <dgm:cxn modelId="{9C101511-A856-49DE-9219-A5AEEAC17623}" type="presParOf" srcId="{C9D3D689-701F-4BF9-BBCB-26F325E9A6D1}" destId="{F5745CDD-7F6C-44A1-9FAB-F40B7A138D47}" srcOrd="3" destOrd="0" presId="urn:microsoft.com/office/officeart/2005/8/layout/hierarchy2"/>
    <dgm:cxn modelId="{8F81727A-0189-458B-BD16-A05CD1C8E428}" type="presParOf" srcId="{F5745CDD-7F6C-44A1-9FAB-F40B7A138D47}" destId="{B283354C-06C7-4AEF-9D95-2989BADC1FB1}" srcOrd="0" destOrd="0" presId="urn:microsoft.com/office/officeart/2005/8/layout/hierarchy2"/>
    <dgm:cxn modelId="{6B8317F9-F58F-4B85-B6BA-5186C329658D}" type="presParOf" srcId="{F5745CDD-7F6C-44A1-9FAB-F40B7A138D47}" destId="{6E0AB400-3CFB-4E3A-90F5-DF88726AD72C}" srcOrd="1" destOrd="0" presId="urn:microsoft.com/office/officeart/2005/8/layout/hierarchy2"/>
    <dgm:cxn modelId="{6E163372-051E-4A9F-8C77-B3F8DD858BEC}" type="presParOf" srcId="{6E0AB400-3CFB-4E3A-90F5-DF88726AD72C}" destId="{278D80CB-A86E-4615-9C56-C33C2BD6773B}" srcOrd="0" destOrd="0" presId="urn:microsoft.com/office/officeart/2005/8/layout/hierarchy2"/>
    <dgm:cxn modelId="{DEFEE08E-5163-4551-9C25-6B030675E581}" type="presParOf" srcId="{278D80CB-A86E-4615-9C56-C33C2BD6773B}" destId="{62396372-DB91-48A1-9D33-8A5C1C0AC025}" srcOrd="0" destOrd="0" presId="urn:microsoft.com/office/officeart/2005/8/layout/hierarchy2"/>
    <dgm:cxn modelId="{5E3996F2-EEB3-4389-A4E2-CE8EAC592FA9}" type="presParOf" srcId="{6E0AB400-3CFB-4E3A-90F5-DF88726AD72C}" destId="{18F86167-1CC3-4993-9B0F-27A509886641}" srcOrd="1" destOrd="0" presId="urn:microsoft.com/office/officeart/2005/8/layout/hierarchy2"/>
    <dgm:cxn modelId="{FD7E827C-A173-4AFE-A8E1-415437D184CA}" type="presParOf" srcId="{18F86167-1CC3-4993-9B0F-27A509886641}" destId="{97F4796F-1536-40F7-A1EF-2B34AD1D34DF}" srcOrd="0" destOrd="0" presId="urn:microsoft.com/office/officeart/2005/8/layout/hierarchy2"/>
    <dgm:cxn modelId="{239C5877-C1F0-4AEF-8A7B-35FC32E7E272}" type="presParOf" srcId="{18F86167-1CC3-4993-9B0F-27A509886641}" destId="{CE7612EF-7A16-444C-AA1E-2DD7B620A7D7}" srcOrd="1" destOrd="0" presId="urn:microsoft.com/office/officeart/2005/8/layout/hierarchy2"/>
    <dgm:cxn modelId="{9EB63115-17D4-4605-887D-119A5E7D40BA}" type="presParOf" srcId="{6E0AB400-3CFB-4E3A-90F5-DF88726AD72C}" destId="{C4A49497-F879-4680-9E66-8C6DAE61BD6A}" srcOrd="2" destOrd="0" presId="urn:microsoft.com/office/officeart/2005/8/layout/hierarchy2"/>
    <dgm:cxn modelId="{D5E905BA-36A2-464B-B79E-26B196C75347}" type="presParOf" srcId="{C4A49497-F879-4680-9E66-8C6DAE61BD6A}" destId="{49012C2C-311A-4259-9FF1-0256BF7404A5}" srcOrd="0" destOrd="0" presId="urn:microsoft.com/office/officeart/2005/8/layout/hierarchy2"/>
    <dgm:cxn modelId="{650C60D7-44D5-4129-BDF1-B7592167D369}" type="presParOf" srcId="{6E0AB400-3CFB-4E3A-90F5-DF88726AD72C}" destId="{D9971681-C7EC-4804-A2F4-08AF41A4B3B2}" srcOrd="3" destOrd="0" presId="urn:microsoft.com/office/officeart/2005/8/layout/hierarchy2"/>
    <dgm:cxn modelId="{B0AD6D0E-C991-424A-8323-AE9E33D7CE63}" type="presParOf" srcId="{D9971681-C7EC-4804-A2F4-08AF41A4B3B2}" destId="{D3071CCA-5861-43A4-ABD6-D25F45B5633C}" srcOrd="0" destOrd="0" presId="urn:microsoft.com/office/officeart/2005/8/layout/hierarchy2"/>
    <dgm:cxn modelId="{AE4FEF5C-493E-4911-8076-2010A6A146A9}" type="presParOf" srcId="{D9971681-C7EC-4804-A2F4-08AF41A4B3B2}" destId="{432CEF0D-CEF8-4AE5-8782-50A138AD479F}" srcOrd="1" destOrd="0" presId="urn:microsoft.com/office/officeart/2005/8/layout/hierarchy2"/>
    <dgm:cxn modelId="{52949F60-EBA4-4E24-B784-C28B53090AA5}" type="presParOf" srcId="{6E0AB400-3CFB-4E3A-90F5-DF88726AD72C}" destId="{E02E759F-00F3-421B-9B75-CEF259CE6763}" srcOrd="4" destOrd="0" presId="urn:microsoft.com/office/officeart/2005/8/layout/hierarchy2"/>
    <dgm:cxn modelId="{50A09AA0-5E31-4530-B075-7F7C61B196D8}" type="presParOf" srcId="{E02E759F-00F3-421B-9B75-CEF259CE6763}" destId="{06EE22A6-3D5B-4984-AD0D-615D17E14E13}" srcOrd="0" destOrd="0" presId="urn:microsoft.com/office/officeart/2005/8/layout/hierarchy2"/>
    <dgm:cxn modelId="{CE2F4CD9-3276-492E-B8E6-F045BC5021D4}" type="presParOf" srcId="{6E0AB400-3CFB-4E3A-90F5-DF88726AD72C}" destId="{6B35ED62-6577-4685-B18A-36A9816A23D3}" srcOrd="5" destOrd="0" presId="urn:microsoft.com/office/officeart/2005/8/layout/hierarchy2"/>
    <dgm:cxn modelId="{9A785D0F-9C2B-4796-A951-74A2A5B7D3AF}" type="presParOf" srcId="{6B35ED62-6577-4685-B18A-36A9816A23D3}" destId="{1C2E3F20-CA84-4F5F-BFB4-3607F3AE0C72}" srcOrd="0" destOrd="0" presId="urn:microsoft.com/office/officeart/2005/8/layout/hierarchy2"/>
    <dgm:cxn modelId="{CB43EB9A-DCE0-49B3-8316-B6EE6CD69003}" type="presParOf" srcId="{6B35ED62-6577-4685-B18A-36A9816A23D3}" destId="{416F1865-08F5-4D83-9C70-4EFA408A938B}" srcOrd="1" destOrd="0" presId="urn:microsoft.com/office/officeart/2005/8/layout/hierarchy2"/>
    <dgm:cxn modelId="{D4F0F70F-9E41-48CF-BD98-90CBBD662214}" type="presParOf" srcId="{6E0AB400-3CFB-4E3A-90F5-DF88726AD72C}" destId="{151272D4-3BB3-4105-9C10-D974C84BB996}" srcOrd="6" destOrd="0" presId="urn:microsoft.com/office/officeart/2005/8/layout/hierarchy2"/>
    <dgm:cxn modelId="{8E8208A3-3AF9-4045-9176-696BE0E7EE9F}" type="presParOf" srcId="{151272D4-3BB3-4105-9C10-D974C84BB996}" destId="{23B87D86-230B-42BC-BEE6-A264A46590F1}" srcOrd="0" destOrd="0" presId="urn:microsoft.com/office/officeart/2005/8/layout/hierarchy2"/>
    <dgm:cxn modelId="{F03A3A22-B813-4245-8802-A0AEF2F028E6}" type="presParOf" srcId="{6E0AB400-3CFB-4E3A-90F5-DF88726AD72C}" destId="{6F602C7E-87E1-4776-B705-34602968FE1D}" srcOrd="7" destOrd="0" presId="urn:microsoft.com/office/officeart/2005/8/layout/hierarchy2"/>
    <dgm:cxn modelId="{ACAA9686-721B-41E6-8F9D-D713878DFD17}" type="presParOf" srcId="{6F602C7E-87E1-4776-B705-34602968FE1D}" destId="{6C2495A7-538C-499D-9BBD-C34C461DAD37}" srcOrd="0" destOrd="0" presId="urn:microsoft.com/office/officeart/2005/8/layout/hierarchy2"/>
    <dgm:cxn modelId="{AB7F7795-AF65-4E05-97E4-4D7A58E63C53}" type="presParOf" srcId="{6F602C7E-87E1-4776-B705-34602968FE1D}" destId="{77D52593-78AE-4B22-BFA6-4072BAEB061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2AD969-CEDC-4430-B5A7-4143EEBB13FD}"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US"/>
        </a:p>
      </dgm:t>
    </dgm:pt>
    <dgm:pt modelId="{68D5A284-3B09-4ED9-9306-5021C8788D80}">
      <dgm:prSet phldrT="[Text]" custT="1"/>
      <dgm:spPr/>
      <dgm:t>
        <a:bodyPr/>
        <a:lstStyle/>
        <a:p>
          <a:r>
            <a:rPr lang="en-US" sz="1800" dirty="0" smtClean="0">
              <a:latin typeface="Century Gothic" panose="020B0502020202020204" pitchFamily="34" charset="0"/>
            </a:rPr>
            <a:t>2 mechanisms of lipids digestion:</a:t>
          </a:r>
          <a:endParaRPr lang="en-US" sz="1800" dirty="0">
            <a:latin typeface="Century Gothic" panose="020B0502020202020204" pitchFamily="34" charset="0"/>
          </a:endParaRPr>
        </a:p>
      </dgm:t>
    </dgm:pt>
    <dgm:pt modelId="{DB063BF5-36F0-4514-850E-2B69FF9BCFEB}" type="parTrans" cxnId="{5B8238CD-6D27-41E1-A365-78C951FBC106}">
      <dgm:prSet/>
      <dgm:spPr/>
      <dgm:t>
        <a:bodyPr/>
        <a:lstStyle/>
        <a:p>
          <a:endParaRPr lang="en-US">
            <a:latin typeface="Century Gothic" panose="020B0502020202020204" pitchFamily="34" charset="0"/>
          </a:endParaRPr>
        </a:p>
      </dgm:t>
    </dgm:pt>
    <dgm:pt modelId="{DF4CBEFA-0D00-4F52-904C-D95B9E36C8BB}" type="sibTrans" cxnId="{5B8238CD-6D27-41E1-A365-78C951FBC106}">
      <dgm:prSet/>
      <dgm:spPr/>
      <dgm:t>
        <a:bodyPr/>
        <a:lstStyle/>
        <a:p>
          <a:endParaRPr lang="en-US">
            <a:latin typeface="Century Gothic" panose="020B0502020202020204" pitchFamily="34" charset="0"/>
          </a:endParaRPr>
        </a:p>
      </dgm:t>
    </dgm:pt>
    <dgm:pt modelId="{2E716EB6-A334-4865-84D7-6F2C8041BBBD}">
      <dgm:prSet phldrT="[Text]" custT="1"/>
      <dgm:spPr/>
      <dgm:t>
        <a:bodyPr/>
        <a:lstStyle/>
        <a:p>
          <a:r>
            <a:rPr lang="en-US" sz="1800" dirty="0" smtClean="0">
              <a:latin typeface="Century Gothic" panose="020B0502020202020204" pitchFamily="34" charset="0"/>
              <a:ea typeface="+mn-ea"/>
              <a:cs typeface="Georgia"/>
            </a:rPr>
            <a:t>1. Detergent properties of bile salts in the bile salts emulsify dietary lipid particles</a:t>
          </a:r>
          <a:endParaRPr lang="en-US" sz="1800" dirty="0">
            <a:latin typeface="Century Gothic" panose="020B0502020202020204" pitchFamily="34" charset="0"/>
          </a:endParaRPr>
        </a:p>
      </dgm:t>
    </dgm:pt>
    <dgm:pt modelId="{C73A17FE-E8A9-4F79-968E-139F8F191EBF}" type="parTrans" cxnId="{2E5F4B0D-ADF6-4DD2-83B4-C0F32B3EAB3E}">
      <dgm:prSet/>
      <dgm:spPr/>
      <dgm:t>
        <a:bodyPr/>
        <a:lstStyle/>
        <a:p>
          <a:endParaRPr lang="en-US">
            <a:latin typeface="Century Gothic" panose="020B0502020202020204" pitchFamily="34" charset="0"/>
          </a:endParaRPr>
        </a:p>
      </dgm:t>
    </dgm:pt>
    <dgm:pt modelId="{8D71124B-6A7B-4093-94D8-EAF079A4A2E2}" type="sibTrans" cxnId="{2E5F4B0D-ADF6-4DD2-83B4-C0F32B3EAB3E}">
      <dgm:prSet/>
      <dgm:spPr/>
      <dgm:t>
        <a:bodyPr/>
        <a:lstStyle/>
        <a:p>
          <a:endParaRPr lang="en-US">
            <a:latin typeface="Century Gothic" panose="020B0502020202020204" pitchFamily="34" charset="0"/>
          </a:endParaRPr>
        </a:p>
      </dgm:t>
    </dgm:pt>
    <dgm:pt modelId="{ADD0D9DE-6E49-48B5-8FE0-A166AD895A73}">
      <dgm:prSet phldrT="[Text]" custT="1"/>
      <dgm:spPr/>
      <dgm:t>
        <a:bodyPr/>
        <a:lstStyle/>
        <a:p>
          <a:r>
            <a:rPr lang="en-US" sz="1800" dirty="0" smtClean="0">
              <a:latin typeface="Century Gothic" panose="020B0502020202020204" pitchFamily="34" charset="0"/>
              <a:ea typeface="+mn-ea"/>
              <a:cs typeface="Georgia"/>
            </a:rPr>
            <a:t>Mechanical mixing by peristalsis </a:t>
          </a:r>
          <a:r>
            <a:rPr lang="en-US" sz="1800" dirty="0" smtClean="0">
              <a:solidFill>
                <a:srgbClr val="00B050"/>
              </a:solidFill>
              <a:latin typeface="Century Gothic" panose="020B0502020202020204" pitchFamily="34" charset="0"/>
              <a:ea typeface="+mn-ea"/>
              <a:cs typeface="Georgia"/>
            </a:rPr>
            <a:t>movement of stomach.</a:t>
          </a:r>
          <a:endParaRPr lang="en-US" sz="1800" dirty="0">
            <a:latin typeface="Century Gothic" panose="020B0502020202020204" pitchFamily="34" charset="0"/>
          </a:endParaRPr>
        </a:p>
      </dgm:t>
    </dgm:pt>
    <dgm:pt modelId="{84660F7B-7BF7-496D-8821-860580603D82}" type="parTrans" cxnId="{F2784C09-1964-4503-81B0-F4B318119432}">
      <dgm:prSet/>
      <dgm:spPr/>
      <dgm:t>
        <a:bodyPr/>
        <a:lstStyle/>
        <a:p>
          <a:endParaRPr lang="en-US">
            <a:latin typeface="Century Gothic" panose="020B0502020202020204" pitchFamily="34" charset="0"/>
          </a:endParaRPr>
        </a:p>
      </dgm:t>
    </dgm:pt>
    <dgm:pt modelId="{292055F9-7921-4053-AD54-B4D1CCF2B5EE}" type="sibTrans" cxnId="{F2784C09-1964-4503-81B0-F4B318119432}">
      <dgm:prSet/>
      <dgm:spPr/>
      <dgm:t>
        <a:bodyPr/>
        <a:lstStyle/>
        <a:p>
          <a:endParaRPr lang="en-US">
            <a:latin typeface="Century Gothic" panose="020B0502020202020204" pitchFamily="34" charset="0"/>
          </a:endParaRPr>
        </a:p>
      </dgm:t>
    </dgm:pt>
    <dgm:pt modelId="{A8BBD8D8-3BED-4802-AE5C-D3A714304267}" type="pres">
      <dgm:prSet presAssocID="{AE2AD969-CEDC-4430-B5A7-4143EEBB13FD}" presName="hierChild1" presStyleCnt="0">
        <dgm:presLayoutVars>
          <dgm:orgChart val="1"/>
          <dgm:chPref val="1"/>
          <dgm:dir/>
          <dgm:animOne val="branch"/>
          <dgm:animLvl val="lvl"/>
          <dgm:resizeHandles/>
        </dgm:presLayoutVars>
      </dgm:prSet>
      <dgm:spPr/>
      <dgm:t>
        <a:bodyPr/>
        <a:lstStyle/>
        <a:p>
          <a:endParaRPr lang="en-US"/>
        </a:p>
      </dgm:t>
    </dgm:pt>
    <dgm:pt modelId="{817E465E-C98E-4D09-B514-74680D822EED}" type="pres">
      <dgm:prSet presAssocID="{68D5A284-3B09-4ED9-9306-5021C8788D80}" presName="hierRoot1" presStyleCnt="0">
        <dgm:presLayoutVars>
          <dgm:hierBranch val="init"/>
        </dgm:presLayoutVars>
      </dgm:prSet>
      <dgm:spPr/>
    </dgm:pt>
    <dgm:pt modelId="{E45354F9-0060-47B9-806F-5170C3305109}" type="pres">
      <dgm:prSet presAssocID="{68D5A284-3B09-4ED9-9306-5021C8788D80}" presName="rootComposite1" presStyleCnt="0"/>
      <dgm:spPr/>
    </dgm:pt>
    <dgm:pt modelId="{13E96195-CCA2-4783-BB92-8E3FB4DB7ACF}" type="pres">
      <dgm:prSet presAssocID="{68D5A284-3B09-4ED9-9306-5021C8788D80}" presName="rootText1" presStyleLbl="node0" presStyleIdx="0" presStyleCnt="1" custScaleX="105993" custScaleY="52546" custLinFactNeighborX="-1327" custLinFactNeighborY="-2654">
        <dgm:presLayoutVars>
          <dgm:chPref val="3"/>
        </dgm:presLayoutVars>
      </dgm:prSet>
      <dgm:spPr/>
      <dgm:t>
        <a:bodyPr/>
        <a:lstStyle/>
        <a:p>
          <a:endParaRPr lang="en-US"/>
        </a:p>
      </dgm:t>
    </dgm:pt>
    <dgm:pt modelId="{04F6D1FE-0789-4FB4-ABDD-336414786224}" type="pres">
      <dgm:prSet presAssocID="{68D5A284-3B09-4ED9-9306-5021C8788D80}" presName="rootConnector1" presStyleLbl="node1" presStyleIdx="0" presStyleCnt="0"/>
      <dgm:spPr/>
      <dgm:t>
        <a:bodyPr/>
        <a:lstStyle/>
        <a:p>
          <a:endParaRPr lang="en-US"/>
        </a:p>
      </dgm:t>
    </dgm:pt>
    <dgm:pt modelId="{E3117E26-24E5-420A-8BEE-0CDC703C14ED}" type="pres">
      <dgm:prSet presAssocID="{68D5A284-3B09-4ED9-9306-5021C8788D80}" presName="hierChild2" presStyleCnt="0"/>
      <dgm:spPr/>
    </dgm:pt>
    <dgm:pt modelId="{179C48F1-3944-4EA7-A854-41E31A9E914F}" type="pres">
      <dgm:prSet presAssocID="{C73A17FE-E8A9-4F79-968E-139F8F191EBF}" presName="Name37" presStyleLbl="parChTrans1D2" presStyleIdx="0" presStyleCnt="2"/>
      <dgm:spPr/>
      <dgm:t>
        <a:bodyPr/>
        <a:lstStyle/>
        <a:p>
          <a:endParaRPr lang="en-US"/>
        </a:p>
      </dgm:t>
    </dgm:pt>
    <dgm:pt modelId="{3B56C8CF-C86D-4665-ACBC-5761A69ECC9F}" type="pres">
      <dgm:prSet presAssocID="{2E716EB6-A334-4865-84D7-6F2C8041BBBD}" presName="hierRoot2" presStyleCnt="0">
        <dgm:presLayoutVars>
          <dgm:hierBranch val="init"/>
        </dgm:presLayoutVars>
      </dgm:prSet>
      <dgm:spPr/>
    </dgm:pt>
    <dgm:pt modelId="{AD823E1E-2A11-491A-818C-0908FA27942C}" type="pres">
      <dgm:prSet presAssocID="{2E716EB6-A334-4865-84D7-6F2C8041BBBD}" presName="rootComposite" presStyleCnt="0"/>
      <dgm:spPr/>
    </dgm:pt>
    <dgm:pt modelId="{209614DF-80D8-4EF3-9439-02EA9F8BE6DA}" type="pres">
      <dgm:prSet presAssocID="{2E716EB6-A334-4865-84D7-6F2C8041BBBD}" presName="rootText" presStyleLbl="node2" presStyleIdx="0" presStyleCnt="2" custScaleY="65852">
        <dgm:presLayoutVars>
          <dgm:chPref val="3"/>
        </dgm:presLayoutVars>
      </dgm:prSet>
      <dgm:spPr/>
      <dgm:t>
        <a:bodyPr/>
        <a:lstStyle/>
        <a:p>
          <a:endParaRPr lang="en-US"/>
        </a:p>
      </dgm:t>
    </dgm:pt>
    <dgm:pt modelId="{CBBC880D-7B13-4C08-A3AC-9678E37A02DB}" type="pres">
      <dgm:prSet presAssocID="{2E716EB6-A334-4865-84D7-6F2C8041BBBD}" presName="rootConnector" presStyleLbl="node2" presStyleIdx="0" presStyleCnt="2"/>
      <dgm:spPr/>
      <dgm:t>
        <a:bodyPr/>
        <a:lstStyle/>
        <a:p>
          <a:endParaRPr lang="en-US"/>
        </a:p>
      </dgm:t>
    </dgm:pt>
    <dgm:pt modelId="{B3CB3F6C-7C86-408D-AEF7-942DB1BF06A5}" type="pres">
      <dgm:prSet presAssocID="{2E716EB6-A334-4865-84D7-6F2C8041BBBD}" presName="hierChild4" presStyleCnt="0"/>
      <dgm:spPr/>
    </dgm:pt>
    <dgm:pt modelId="{44EF7047-8672-42F2-9B58-4FC79F169903}" type="pres">
      <dgm:prSet presAssocID="{2E716EB6-A334-4865-84D7-6F2C8041BBBD}" presName="hierChild5" presStyleCnt="0"/>
      <dgm:spPr/>
    </dgm:pt>
    <dgm:pt modelId="{A90AEBE6-A84F-4ADC-8EC4-67DFA152FE8C}" type="pres">
      <dgm:prSet presAssocID="{84660F7B-7BF7-496D-8821-860580603D82}" presName="Name37" presStyleLbl="parChTrans1D2" presStyleIdx="1" presStyleCnt="2"/>
      <dgm:spPr/>
      <dgm:t>
        <a:bodyPr/>
        <a:lstStyle/>
        <a:p>
          <a:endParaRPr lang="en-US"/>
        </a:p>
      </dgm:t>
    </dgm:pt>
    <dgm:pt modelId="{A97EE0CB-A04B-4076-A053-4C6586163A8B}" type="pres">
      <dgm:prSet presAssocID="{ADD0D9DE-6E49-48B5-8FE0-A166AD895A73}" presName="hierRoot2" presStyleCnt="0">
        <dgm:presLayoutVars>
          <dgm:hierBranch val="init"/>
        </dgm:presLayoutVars>
      </dgm:prSet>
      <dgm:spPr/>
    </dgm:pt>
    <dgm:pt modelId="{333CB99C-C2DB-4CE7-BE0D-82C9668E2644}" type="pres">
      <dgm:prSet presAssocID="{ADD0D9DE-6E49-48B5-8FE0-A166AD895A73}" presName="rootComposite" presStyleCnt="0"/>
      <dgm:spPr/>
    </dgm:pt>
    <dgm:pt modelId="{83D4EAC8-92CB-49DF-86E0-55E8399AB67C}" type="pres">
      <dgm:prSet presAssocID="{ADD0D9DE-6E49-48B5-8FE0-A166AD895A73}" presName="rootText" presStyleLbl="node2" presStyleIdx="1" presStyleCnt="2" custScaleY="72714">
        <dgm:presLayoutVars>
          <dgm:chPref val="3"/>
        </dgm:presLayoutVars>
      </dgm:prSet>
      <dgm:spPr/>
      <dgm:t>
        <a:bodyPr/>
        <a:lstStyle/>
        <a:p>
          <a:endParaRPr lang="en-US"/>
        </a:p>
      </dgm:t>
    </dgm:pt>
    <dgm:pt modelId="{487502E8-05C7-4318-B064-A64D53BE6C63}" type="pres">
      <dgm:prSet presAssocID="{ADD0D9DE-6E49-48B5-8FE0-A166AD895A73}" presName="rootConnector" presStyleLbl="node2" presStyleIdx="1" presStyleCnt="2"/>
      <dgm:spPr/>
      <dgm:t>
        <a:bodyPr/>
        <a:lstStyle/>
        <a:p>
          <a:endParaRPr lang="en-US"/>
        </a:p>
      </dgm:t>
    </dgm:pt>
    <dgm:pt modelId="{59E7567F-30E1-4015-8DEB-ED57B6333430}" type="pres">
      <dgm:prSet presAssocID="{ADD0D9DE-6E49-48B5-8FE0-A166AD895A73}" presName="hierChild4" presStyleCnt="0"/>
      <dgm:spPr/>
    </dgm:pt>
    <dgm:pt modelId="{9B126089-B689-4ECB-83CA-1921E900890B}" type="pres">
      <dgm:prSet presAssocID="{ADD0D9DE-6E49-48B5-8FE0-A166AD895A73}" presName="hierChild5" presStyleCnt="0"/>
      <dgm:spPr/>
    </dgm:pt>
    <dgm:pt modelId="{540C9867-B452-4344-ADCA-964E5EFA2519}" type="pres">
      <dgm:prSet presAssocID="{68D5A284-3B09-4ED9-9306-5021C8788D80}" presName="hierChild3" presStyleCnt="0"/>
      <dgm:spPr/>
    </dgm:pt>
  </dgm:ptLst>
  <dgm:cxnLst>
    <dgm:cxn modelId="{F2784C09-1964-4503-81B0-F4B318119432}" srcId="{68D5A284-3B09-4ED9-9306-5021C8788D80}" destId="{ADD0D9DE-6E49-48B5-8FE0-A166AD895A73}" srcOrd="1" destOrd="0" parTransId="{84660F7B-7BF7-496D-8821-860580603D82}" sibTransId="{292055F9-7921-4053-AD54-B4D1CCF2B5EE}"/>
    <dgm:cxn modelId="{9A2CBEB1-4B02-4483-A5DE-893A4C6A258A}" type="presOf" srcId="{2E716EB6-A334-4865-84D7-6F2C8041BBBD}" destId="{209614DF-80D8-4EF3-9439-02EA9F8BE6DA}" srcOrd="0" destOrd="0" presId="urn:microsoft.com/office/officeart/2005/8/layout/orgChart1"/>
    <dgm:cxn modelId="{1E4F21C2-60CA-4735-9701-26855CC92BA0}" type="presOf" srcId="{C73A17FE-E8A9-4F79-968E-139F8F191EBF}" destId="{179C48F1-3944-4EA7-A854-41E31A9E914F}" srcOrd="0" destOrd="0" presId="urn:microsoft.com/office/officeart/2005/8/layout/orgChart1"/>
    <dgm:cxn modelId="{5B8238CD-6D27-41E1-A365-78C951FBC106}" srcId="{AE2AD969-CEDC-4430-B5A7-4143EEBB13FD}" destId="{68D5A284-3B09-4ED9-9306-5021C8788D80}" srcOrd="0" destOrd="0" parTransId="{DB063BF5-36F0-4514-850E-2B69FF9BCFEB}" sibTransId="{DF4CBEFA-0D00-4F52-904C-D95B9E36C8BB}"/>
    <dgm:cxn modelId="{DE792A76-3CAB-40BC-BC0F-C419E7B62975}" type="presOf" srcId="{ADD0D9DE-6E49-48B5-8FE0-A166AD895A73}" destId="{487502E8-05C7-4318-B064-A64D53BE6C63}" srcOrd="1" destOrd="0" presId="urn:microsoft.com/office/officeart/2005/8/layout/orgChart1"/>
    <dgm:cxn modelId="{F741E1C8-CFD2-49DE-A0FB-28384534B3B1}" type="presOf" srcId="{68D5A284-3B09-4ED9-9306-5021C8788D80}" destId="{04F6D1FE-0789-4FB4-ABDD-336414786224}" srcOrd="1" destOrd="0" presId="urn:microsoft.com/office/officeart/2005/8/layout/orgChart1"/>
    <dgm:cxn modelId="{9365F2DF-4150-4E66-90ED-D547C67835D3}" type="presOf" srcId="{2E716EB6-A334-4865-84D7-6F2C8041BBBD}" destId="{CBBC880D-7B13-4C08-A3AC-9678E37A02DB}" srcOrd="1" destOrd="0" presId="urn:microsoft.com/office/officeart/2005/8/layout/orgChart1"/>
    <dgm:cxn modelId="{8A72A90C-8001-40C3-AD06-F810FA675D5F}" type="presOf" srcId="{AE2AD969-CEDC-4430-B5A7-4143EEBB13FD}" destId="{A8BBD8D8-3BED-4802-AE5C-D3A714304267}" srcOrd="0" destOrd="0" presId="urn:microsoft.com/office/officeart/2005/8/layout/orgChart1"/>
    <dgm:cxn modelId="{647D2AAC-C262-455D-AF11-422F57B9BC92}" type="presOf" srcId="{ADD0D9DE-6E49-48B5-8FE0-A166AD895A73}" destId="{83D4EAC8-92CB-49DF-86E0-55E8399AB67C}" srcOrd="0" destOrd="0" presId="urn:microsoft.com/office/officeart/2005/8/layout/orgChart1"/>
    <dgm:cxn modelId="{4292132C-543E-44D1-AFEA-4A63F39235DA}" type="presOf" srcId="{68D5A284-3B09-4ED9-9306-5021C8788D80}" destId="{13E96195-CCA2-4783-BB92-8E3FB4DB7ACF}" srcOrd="0" destOrd="0" presId="urn:microsoft.com/office/officeart/2005/8/layout/orgChart1"/>
    <dgm:cxn modelId="{3BFB8906-BA6F-4782-A4B9-2B0633BA4501}" type="presOf" srcId="{84660F7B-7BF7-496D-8821-860580603D82}" destId="{A90AEBE6-A84F-4ADC-8EC4-67DFA152FE8C}" srcOrd="0" destOrd="0" presId="urn:microsoft.com/office/officeart/2005/8/layout/orgChart1"/>
    <dgm:cxn modelId="{2E5F4B0D-ADF6-4DD2-83B4-C0F32B3EAB3E}" srcId="{68D5A284-3B09-4ED9-9306-5021C8788D80}" destId="{2E716EB6-A334-4865-84D7-6F2C8041BBBD}" srcOrd="0" destOrd="0" parTransId="{C73A17FE-E8A9-4F79-968E-139F8F191EBF}" sibTransId="{8D71124B-6A7B-4093-94D8-EAF079A4A2E2}"/>
    <dgm:cxn modelId="{B3F9F822-83DD-4FFA-A765-00334D60C8CF}" type="presParOf" srcId="{A8BBD8D8-3BED-4802-AE5C-D3A714304267}" destId="{817E465E-C98E-4D09-B514-74680D822EED}" srcOrd="0" destOrd="0" presId="urn:microsoft.com/office/officeart/2005/8/layout/orgChart1"/>
    <dgm:cxn modelId="{1692148E-5EB2-49B1-B15A-69FCC98AF599}" type="presParOf" srcId="{817E465E-C98E-4D09-B514-74680D822EED}" destId="{E45354F9-0060-47B9-806F-5170C3305109}" srcOrd="0" destOrd="0" presId="urn:microsoft.com/office/officeart/2005/8/layout/orgChart1"/>
    <dgm:cxn modelId="{EE8E3822-2837-4CDF-B987-F7CC5977D729}" type="presParOf" srcId="{E45354F9-0060-47B9-806F-5170C3305109}" destId="{13E96195-CCA2-4783-BB92-8E3FB4DB7ACF}" srcOrd="0" destOrd="0" presId="urn:microsoft.com/office/officeart/2005/8/layout/orgChart1"/>
    <dgm:cxn modelId="{D384F20F-B1CF-475A-A9B5-CA81E82E50EF}" type="presParOf" srcId="{E45354F9-0060-47B9-806F-5170C3305109}" destId="{04F6D1FE-0789-4FB4-ABDD-336414786224}" srcOrd="1" destOrd="0" presId="urn:microsoft.com/office/officeart/2005/8/layout/orgChart1"/>
    <dgm:cxn modelId="{0F19B51C-689D-4168-BCCF-10750EF049E3}" type="presParOf" srcId="{817E465E-C98E-4D09-B514-74680D822EED}" destId="{E3117E26-24E5-420A-8BEE-0CDC703C14ED}" srcOrd="1" destOrd="0" presId="urn:microsoft.com/office/officeart/2005/8/layout/orgChart1"/>
    <dgm:cxn modelId="{3B50659C-E6A3-4D1F-988E-FAE65CAAFA22}" type="presParOf" srcId="{E3117E26-24E5-420A-8BEE-0CDC703C14ED}" destId="{179C48F1-3944-4EA7-A854-41E31A9E914F}" srcOrd="0" destOrd="0" presId="urn:microsoft.com/office/officeart/2005/8/layout/orgChart1"/>
    <dgm:cxn modelId="{AF6AB5E9-6CAD-4263-BD59-8F721B448674}" type="presParOf" srcId="{E3117E26-24E5-420A-8BEE-0CDC703C14ED}" destId="{3B56C8CF-C86D-4665-ACBC-5761A69ECC9F}" srcOrd="1" destOrd="0" presId="urn:microsoft.com/office/officeart/2005/8/layout/orgChart1"/>
    <dgm:cxn modelId="{90443093-FA27-43C0-96C6-0F73C89439DE}" type="presParOf" srcId="{3B56C8CF-C86D-4665-ACBC-5761A69ECC9F}" destId="{AD823E1E-2A11-491A-818C-0908FA27942C}" srcOrd="0" destOrd="0" presId="urn:microsoft.com/office/officeart/2005/8/layout/orgChart1"/>
    <dgm:cxn modelId="{96E3E1B1-8961-4B77-BFDA-A6CB63F52577}" type="presParOf" srcId="{AD823E1E-2A11-491A-818C-0908FA27942C}" destId="{209614DF-80D8-4EF3-9439-02EA9F8BE6DA}" srcOrd="0" destOrd="0" presId="urn:microsoft.com/office/officeart/2005/8/layout/orgChart1"/>
    <dgm:cxn modelId="{E22A4F0E-51AE-4D8E-98E0-DD398FD71307}" type="presParOf" srcId="{AD823E1E-2A11-491A-818C-0908FA27942C}" destId="{CBBC880D-7B13-4C08-A3AC-9678E37A02DB}" srcOrd="1" destOrd="0" presId="urn:microsoft.com/office/officeart/2005/8/layout/orgChart1"/>
    <dgm:cxn modelId="{E34ED8D0-DE46-4DA9-AC7C-77C7CFDB0492}" type="presParOf" srcId="{3B56C8CF-C86D-4665-ACBC-5761A69ECC9F}" destId="{B3CB3F6C-7C86-408D-AEF7-942DB1BF06A5}" srcOrd="1" destOrd="0" presId="urn:microsoft.com/office/officeart/2005/8/layout/orgChart1"/>
    <dgm:cxn modelId="{7ACAA8B3-0C8E-483B-81F4-353620FD743E}" type="presParOf" srcId="{3B56C8CF-C86D-4665-ACBC-5761A69ECC9F}" destId="{44EF7047-8672-42F2-9B58-4FC79F169903}" srcOrd="2" destOrd="0" presId="urn:microsoft.com/office/officeart/2005/8/layout/orgChart1"/>
    <dgm:cxn modelId="{48451989-2654-45EB-9F99-E50A7232056C}" type="presParOf" srcId="{E3117E26-24E5-420A-8BEE-0CDC703C14ED}" destId="{A90AEBE6-A84F-4ADC-8EC4-67DFA152FE8C}" srcOrd="2" destOrd="0" presId="urn:microsoft.com/office/officeart/2005/8/layout/orgChart1"/>
    <dgm:cxn modelId="{893FC55C-6736-4694-A605-E64EA2033143}" type="presParOf" srcId="{E3117E26-24E5-420A-8BEE-0CDC703C14ED}" destId="{A97EE0CB-A04B-4076-A053-4C6586163A8B}" srcOrd="3" destOrd="0" presId="urn:microsoft.com/office/officeart/2005/8/layout/orgChart1"/>
    <dgm:cxn modelId="{23E1632F-09F9-4E5E-9393-918D2493BE42}" type="presParOf" srcId="{A97EE0CB-A04B-4076-A053-4C6586163A8B}" destId="{333CB99C-C2DB-4CE7-BE0D-82C9668E2644}" srcOrd="0" destOrd="0" presId="urn:microsoft.com/office/officeart/2005/8/layout/orgChart1"/>
    <dgm:cxn modelId="{085AB7D6-CF45-4C09-B83E-2B6AE88D3661}" type="presParOf" srcId="{333CB99C-C2DB-4CE7-BE0D-82C9668E2644}" destId="{83D4EAC8-92CB-49DF-86E0-55E8399AB67C}" srcOrd="0" destOrd="0" presId="urn:microsoft.com/office/officeart/2005/8/layout/orgChart1"/>
    <dgm:cxn modelId="{6A80EE86-EDAD-44F8-ABBF-160D935656EF}" type="presParOf" srcId="{333CB99C-C2DB-4CE7-BE0D-82C9668E2644}" destId="{487502E8-05C7-4318-B064-A64D53BE6C63}" srcOrd="1" destOrd="0" presId="urn:microsoft.com/office/officeart/2005/8/layout/orgChart1"/>
    <dgm:cxn modelId="{FEC600D1-A6CE-4769-A2BD-FCA3EFD9BDA4}" type="presParOf" srcId="{A97EE0CB-A04B-4076-A053-4C6586163A8B}" destId="{59E7567F-30E1-4015-8DEB-ED57B6333430}" srcOrd="1" destOrd="0" presId="urn:microsoft.com/office/officeart/2005/8/layout/orgChart1"/>
    <dgm:cxn modelId="{BC728C03-CE21-4CDD-8286-FE04DAE06A25}" type="presParOf" srcId="{A97EE0CB-A04B-4076-A053-4C6586163A8B}" destId="{9B126089-B689-4ECB-83CA-1921E900890B}" srcOrd="2" destOrd="0" presId="urn:microsoft.com/office/officeart/2005/8/layout/orgChart1"/>
    <dgm:cxn modelId="{F2188775-DD32-4753-810F-D029E98742DC}" type="presParOf" srcId="{817E465E-C98E-4D09-B514-74680D822EED}" destId="{540C9867-B452-4344-ADCA-964E5EFA251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A65F68-1A23-4DA8-B5F7-676F7A698551}" type="doc">
      <dgm:prSet loTypeId="urn:microsoft.com/office/officeart/2009/3/layout/HorizontalOrganizationChart" loCatId="hierarchy" qsTypeId="urn:microsoft.com/office/officeart/2005/8/quickstyle/simple1" qsCatId="simple" csTypeId="urn:microsoft.com/office/officeart/2005/8/colors/accent0_1" csCatId="mainScheme" phldr="1"/>
      <dgm:spPr/>
      <dgm:t>
        <a:bodyPr/>
        <a:lstStyle/>
        <a:p>
          <a:endParaRPr lang="en-US"/>
        </a:p>
      </dgm:t>
    </dgm:pt>
    <dgm:pt modelId="{A6800646-5CE8-44B1-8C97-2C73109F15C0}">
      <dgm:prSet phldrT="[Text]" custT="1"/>
      <dgm:spPr>
        <a:ln w="28575">
          <a:solidFill>
            <a:srgbClr val="47AFB5"/>
          </a:solidFill>
        </a:ln>
      </dgm:spPr>
      <dgm:t>
        <a:bodyPr/>
        <a:lstStyle/>
        <a:p>
          <a:r>
            <a:rPr lang="en-US" sz="1800" kern="1200" dirty="0" smtClean="0">
              <a:solidFill>
                <a:schemeClr val="tx1"/>
              </a:solidFill>
              <a:latin typeface="+mn-lt"/>
              <a:ea typeface="+mn-ea"/>
              <a:cs typeface="+mn-cs"/>
            </a:rPr>
            <a:t>Controlled by hormones: </a:t>
          </a:r>
          <a:endParaRPr lang="en-US" sz="1800" kern="1200" dirty="0">
            <a:solidFill>
              <a:schemeClr val="tx1"/>
            </a:solidFill>
            <a:latin typeface="+mn-lt"/>
            <a:ea typeface="+mn-ea"/>
            <a:cs typeface="+mn-cs"/>
          </a:endParaRPr>
        </a:p>
      </dgm:t>
    </dgm:pt>
    <dgm:pt modelId="{9F9DE068-DEE4-4C61-BD55-7A831AA70DF5}" type="parTrans" cxnId="{61EA515E-2F67-42F3-8F14-B3BAF2ED654B}">
      <dgm:prSet/>
      <dgm:spPr/>
      <dgm:t>
        <a:bodyPr/>
        <a:lstStyle/>
        <a:p>
          <a:endParaRPr lang="en-US"/>
        </a:p>
      </dgm:t>
    </dgm:pt>
    <dgm:pt modelId="{A45D2FCA-23C5-4B8B-A746-427DCE23444A}" type="sibTrans" cxnId="{61EA515E-2F67-42F3-8F14-B3BAF2ED654B}">
      <dgm:prSet/>
      <dgm:spPr/>
      <dgm:t>
        <a:bodyPr/>
        <a:lstStyle/>
        <a:p>
          <a:endParaRPr lang="en-US"/>
        </a:p>
      </dgm:t>
    </dgm:pt>
    <dgm:pt modelId="{DF37ECEC-5410-4229-8BD0-0D2442E80864}" type="asst">
      <dgm:prSet phldrT="[Text]" custT="1"/>
      <dgm:spPr>
        <a:ln w="28575">
          <a:solidFill>
            <a:srgbClr val="A6ECB1"/>
          </a:solidFill>
        </a:ln>
      </dgm:spPr>
      <dgm:t>
        <a:bodyPr/>
        <a:lstStyle/>
        <a:p>
          <a:r>
            <a:rPr lang="en-US" sz="1800" kern="1200" dirty="0" smtClean="0">
              <a:solidFill>
                <a:srgbClr val="00B050"/>
              </a:solidFill>
              <a:latin typeface="+mn-lt"/>
              <a:ea typeface="+mn-ea"/>
              <a:cs typeface="+mn-cs"/>
            </a:rPr>
            <a:t>(secreted by the lower part of duodenum and jejunum):</a:t>
          </a:r>
          <a:endParaRPr lang="en-US" sz="1800" kern="1200" dirty="0">
            <a:solidFill>
              <a:srgbClr val="00B050"/>
            </a:solidFill>
            <a:latin typeface="+mn-lt"/>
            <a:ea typeface="+mn-ea"/>
            <a:cs typeface="+mn-cs"/>
          </a:endParaRPr>
        </a:p>
      </dgm:t>
    </dgm:pt>
    <dgm:pt modelId="{4D0FCF92-8B51-4D3B-A429-FA2CA79C07BC}" type="parTrans" cxnId="{8F9022F7-02A3-4C7D-816B-CFFF1F6C9232}">
      <dgm:prSet/>
      <dgm:spPr/>
      <dgm:t>
        <a:bodyPr/>
        <a:lstStyle/>
        <a:p>
          <a:endParaRPr lang="en-US"/>
        </a:p>
      </dgm:t>
    </dgm:pt>
    <dgm:pt modelId="{24ADF38B-80C6-4073-9C2B-D555EBFBB11F}" type="sibTrans" cxnId="{8F9022F7-02A3-4C7D-816B-CFFF1F6C9232}">
      <dgm:prSet/>
      <dgm:spPr/>
      <dgm:t>
        <a:bodyPr/>
        <a:lstStyle/>
        <a:p>
          <a:endParaRPr lang="en-US"/>
        </a:p>
      </dgm:t>
    </dgm:pt>
    <dgm:pt modelId="{82054FC3-7978-486F-8C56-6DD4A49F410C}">
      <dgm:prSet phldrT="[Text]" custT="1"/>
      <dgm:spPr>
        <a:ln w="28575">
          <a:solidFill>
            <a:srgbClr val="33CCFF"/>
          </a:solidFill>
        </a:ln>
      </dgm:spPr>
      <dgm:t>
        <a:bodyPr/>
        <a:lstStyle/>
        <a:p>
          <a:pPr rtl="0"/>
          <a:r>
            <a:rPr lang="en-US" sz="1800" kern="1200" dirty="0" smtClean="0">
              <a:solidFill>
                <a:schemeClr val="tx1"/>
              </a:solidFill>
              <a:latin typeface="+mn-lt"/>
              <a:ea typeface="+mn-ea"/>
              <a:cs typeface="+mn-cs"/>
            </a:rPr>
            <a:t>Cholecystokinin (CCK) </a:t>
          </a:r>
          <a:r>
            <a:rPr lang="en-US" sz="1800" kern="1200" dirty="0" smtClean="0">
              <a:solidFill>
                <a:srgbClr val="00B050"/>
              </a:solidFill>
              <a:latin typeface="+mn-lt"/>
              <a:ea typeface="+mn-ea"/>
              <a:cs typeface="+mn-cs"/>
            </a:rPr>
            <a:t>(stimulus &gt; undigested protein and fat)</a:t>
          </a:r>
          <a:endParaRPr lang="en-US" sz="1800" kern="1200" dirty="0">
            <a:solidFill>
              <a:srgbClr val="00B050"/>
            </a:solidFill>
            <a:latin typeface="+mn-lt"/>
            <a:ea typeface="+mn-ea"/>
            <a:cs typeface="+mn-cs"/>
          </a:endParaRPr>
        </a:p>
      </dgm:t>
    </dgm:pt>
    <dgm:pt modelId="{9CC69220-7E9A-48EA-8573-C1EBF3C49B7E}" type="parTrans" cxnId="{6AF8E540-C585-4788-9582-DD8E94B2FBF7}">
      <dgm:prSet/>
      <dgm:spPr/>
      <dgm:t>
        <a:bodyPr/>
        <a:lstStyle/>
        <a:p>
          <a:endParaRPr lang="en-US"/>
        </a:p>
      </dgm:t>
    </dgm:pt>
    <dgm:pt modelId="{A7E6E125-7B3E-4B9E-B4F1-304E1E0F0D80}" type="sibTrans" cxnId="{6AF8E540-C585-4788-9582-DD8E94B2FBF7}">
      <dgm:prSet/>
      <dgm:spPr/>
      <dgm:t>
        <a:bodyPr/>
        <a:lstStyle/>
        <a:p>
          <a:endParaRPr lang="en-US"/>
        </a:p>
      </dgm:t>
    </dgm:pt>
    <dgm:pt modelId="{721BC8D7-92E2-4AFB-9D59-A121C8A6AFBD}">
      <dgm:prSet phldrT="[Text]" custT="1"/>
      <dgm:spPr>
        <a:ln w="28575">
          <a:solidFill>
            <a:schemeClr val="accent5">
              <a:lumMod val="75000"/>
            </a:schemeClr>
          </a:solidFill>
        </a:ln>
      </dgm:spPr>
      <dgm:t>
        <a:bodyPr/>
        <a:lstStyle/>
        <a:p>
          <a:pPr rtl="0"/>
          <a:r>
            <a:rPr lang="en-US" sz="1800" kern="1200" dirty="0" smtClean="0">
              <a:solidFill>
                <a:schemeClr val="tx1"/>
              </a:solidFill>
              <a:latin typeface="+mn-lt"/>
              <a:ea typeface="+mn-ea"/>
              <a:cs typeface="+mn-cs"/>
            </a:rPr>
            <a:t>Secretin </a:t>
          </a:r>
          <a:r>
            <a:rPr lang="en-US" sz="1800" kern="1200" dirty="0" smtClean="0">
              <a:solidFill>
                <a:srgbClr val="00B050"/>
              </a:solidFill>
              <a:latin typeface="+mn-lt"/>
              <a:ea typeface="+mn-ea"/>
              <a:cs typeface="+mn-cs"/>
            </a:rPr>
            <a:t>(stimulus &gt; acidity)</a:t>
          </a:r>
          <a:endParaRPr lang="en-US" sz="1800" kern="1200" dirty="0">
            <a:solidFill>
              <a:srgbClr val="00B050"/>
            </a:solidFill>
            <a:latin typeface="+mn-lt"/>
            <a:ea typeface="+mn-ea"/>
            <a:cs typeface="+mn-cs"/>
          </a:endParaRPr>
        </a:p>
      </dgm:t>
    </dgm:pt>
    <dgm:pt modelId="{224BAE6E-F39B-4B88-9F4E-E31D4952FBB2}" type="parTrans" cxnId="{F1905C62-F9D4-468E-AD2B-D3D04CE81452}">
      <dgm:prSet/>
      <dgm:spPr/>
      <dgm:t>
        <a:bodyPr/>
        <a:lstStyle/>
        <a:p>
          <a:endParaRPr lang="en-US"/>
        </a:p>
      </dgm:t>
    </dgm:pt>
    <dgm:pt modelId="{7255B9AE-4541-4D10-9C9B-69366D89F0D9}" type="sibTrans" cxnId="{F1905C62-F9D4-468E-AD2B-D3D04CE81452}">
      <dgm:prSet/>
      <dgm:spPr/>
      <dgm:t>
        <a:bodyPr/>
        <a:lstStyle/>
        <a:p>
          <a:endParaRPr lang="en-US"/>
        </a:p>
      </dgm:t>
    </dgm:pt>
    <dgm:pt modelId="{024359EE-3D2E-477B-9064-815B51A0161D}">
      <dgm:prSet custT="1"/>
      <dgm:spPr>
        <a:ln w="28575">
          <a:solidFill>
            <a:srgbClr val="33CCFF"/>
          </a:solidFill>
        </a:ln>
      </dgm:spPr>
      <dgm:t>
        <a:bodyPr/>
        <a:lstStyle/>
        <a:p>
          <a:r>
            <a:rPr lang="en-US" sz="1800" kern="1200" dirty="0" smtClean="0">
              <a:solidFill>
                <a:schemeClr val="tx1"/>
              </a:solidFill>
              <a:latin typeface="+mn-lt"/>
              <a:ea typeface="+mn-ea"/>
              <a:cs typeface="+mn-cs"/>
            </a:rPr>
            <a:t>Acts on gallbladder to release bile </a:t>
          </a:r>
          <a:r>
            <a:rPr lang="en-US" sz="1800" kern="1200" dirty="0" smtClean="0">
              <a:solidFill>
                <a:srgbClr val="00B050"/>
              </a:solidFill>
              <a:latin typeface="+mn-lt"/>
              <a:ea typeface="+mn-ea"/>
              <a:cs typeface="+mn-cs"/>
            </a:rPr>
            <a:t>(stimulates contraction</a:t>
          </a:r>
          <a:r>
            <a:rPr lang="ar-SA" sz="1800" kern="1200" dirty="0" smtClean="0">
              <a:solidFill>
                <a:srgbClr val="00B050"/>
              </a:solidFill>
              <a:latin typeface="+mn-lt"/>
              <a:ea typeface="+mn-ea"/>
              <a:cs typeface="+mn-cs"/>
            </a:rPr>
            <a:t>(</a:t>
          </a:r>
          <a:endParaRPr lang="en-US" sz="1800" kern="1200" dirty="0">
            <a:solidFill>
              <a:srgbClr val="00B050"/>
            </a:solidFill>
            <a:latin typeface="+mn-lt"/>
            <a:ea typeface="+mn-ea"/>
            <a:cs typeface="+mn-cs"/>
          </a:endParaRPr>
        </a:p>
      </dgm:t>
    </dgm:pt>
    <dgm:pt modelId="{6350BCB8-E58D-48A5-856B-C3B35701B743}" type="parTrans" cxnId="{BF4484BF-BB9B-4239-B0F2-E7B559063EB7}">
      <dgm:prSet/>
      <dgm:spPr/>
      <dgm:t>
        <a:bodyPr/>
        <a:lstStyle/>
        <a:p>
          <a:endParaRPr lang="en-US"/>
        </a:p>
      </dgm:t>
    </dgm:pt>
    <dgm:pt modelId="{89A3BC42-E61D-4AC8-A4B3-AC8941E08839}" type="sibTrans" cxnId="{BF4484BF-BB9B-4239-B0F2-E7B559063EB7}">
      <dgm:prSet/>
      <dgm:spPr/>
      <dgm:t>
        <a:bodyPr/>
        <a:lstStyle/>
        <a:p>
          <a:endParaRPr lang="en-US"/>
        </a:p>
      </dgm:t>
    </dgm:pt>
    <dgm:pt modelId="{B5AEB156-E0DF-421A-A34D-1D420AFE6A43}">
      <dgm:prSet custT="1"/>
      <dgm:spPr>
        <a:ln w="28575">
          <a:solidFill>
            <a:srgbClr val="33CCFF"/>
          </a:solidFill>
        </a:ln>
      </dgm:spPr>
      <dgm:t>
        <a:bodyPr/>
        <a:lstStyle/>
        <a:p>
          <a:r>
            <a:rPr lang="en-US" sz="1800" kern="1200" dirty="0" smtClean="0">
              <a:solidFill>
                <a:schemeClr val="tx1"/>
              </a:solidFill>
              <a:latin typeface="+mn-lt"/>
              <a:ea typeface="+mn-ea"/>
              <a:cs typeface="+mn-cs"/>
            </a:rPr>
            <a:t>Acts on pancreas to release enzymes</a:t>
          </a:r>
          <a:endParaRPr lang="en-US" sz="1800" kern="1200" dirty="0">
            <a:solidFill>
              <a:schemeClr val="tx1"/>
            </a:solidFill>
            <a:latin typeface="+mn-lt"/>
            <a:ea typeface="+mn-ea"/>
            <a:cs typeface="+mn-cs"/>
          </a:endParaRPr>
        </a:p>
      </dgm:t>
    </dgm:pt>
    <dgm:pt modelId="{79E682FE-BCEB-4869-81A5-409284F1CAA9}" type="parTrans" cxnId="{81F91523-9D70-4043-8A9A-F217FA00ECE4}">
      <dgm:prSet/>
      <dgm:spPr/>
      <dgm:t>
        <a:bodyPr/>
        <a:lstStyle/>
        <a:p>
          <a:endParaRPr lang="en-US"/>
        </a:p>
      </dgm:t>
    </dgm:pt>
    <dgm:pt modelId="{C0C49159-C9E2-4A10-ACF5-749272C364D2}" type="sibTrans" cxnId="{81F91523-9D70-4043-8A9A-F217FA00ECE4}">
      <dgm:prSet/>
      <dgm:spPr/>
      <dgm:t>
        <a:bodyPr/>
        <a:lstStyle/>
        <a:p>
          <a:endParaRPr lang="en-US"/>
        </a:p>
      </dgm:t>
    </dgm:pt>
    <dgm:pt modelId="{331005D8-50FD-4CF5-A91A-EFD87EC62F4A}">
      <dgm:prSet custT="1"/>
      <dgm:spPr>
        <a:ln w="28575">
          <a:solidFill>
            <a:srgbClr val="33CCFF"/>
          </a:solidFill>
        </a:ln>
      </dgm:spPr>
      <dgm:t>
        <a:bodyPr/>
        <a:lstStyle/>
        <a:p>
          <a:r>
            <a:rPr lang="en-US" sz="1800" kern="1200" dirty="0" smtClean="0">
              <a:solidFill>
                <a:schemeClr val="tx1"/>
              </a:solidFill>
              <a:latin typeface="+mn-lt"/>
              <a:ea typeface="+mn-ea"/>
              <a:cs typeface="+mn-cs"/>
            </a:rPr>
            <a:t>Decreases gastric motility (slow release of gastric contents)</a:t>
          </a:r>
          <a:endParaRPr lang="en-US" sz="1800" kern="1200" dirty="0">
            <a:solidFill>
              <a:schemeClr val="tx1"/>
            </a:solidFill>
            <a:latin typeface="+mn-lt"/>
            <a:ea typeface="+mn-ea"/>
            <a:cs typeface="+mn-cs"/>
          </a:endParaRPr>
        </a:p>
      </dgm:t>
    </dgm:pt>
    <dgm:pt modelId="{824AE3D5-1213-41B6-8095-43FF38C1EC1D}" type="parTrans" cxnId="{503CD465-7E75-4114-BD4D-F31A4106AEB7}">
      <dgm:prSet/>
      <dgm:spPr/>
      <dgm:t>
        <a:bodyPr/>
        <a:lstStyle/>
        <a:p>
          <a:endParaRPr lang="en-US"/>
        </a:p>
      </dgm:t>
    </dgm:pt>
    <dgm:pt modelId="{2C4A29D1-9842-4975-AFCE-165ACC814437}" type="sibTrans" cxnId="{503CD465-7E75-4114-BD4D-F31A4106AEB7}">
      <dgm:prSet/>
      <dgm:spPr/>
      <dgm:t>
        <a:bodyPr/>
        <a:lstStyle/>
        <a:p>
          <a:endParaRPr lang="en-US"/>
        </a:p>
      </dgm:t>
    </dgm:pt>
    <dgm:pt modelId="{0D93245F-91C8-442E-BDCF-7ED2ACFD1BEB}">
      <dgm:prSet custT="1"/>
      <dgm:spPr>
        <a:ln w="28575">
          <a:solidFill>
            <a:schemeClr val="accent5">
              <a:lumMod val="75000"/>
            </a:schemeClr>
          </a:solidFill>
        </a:ln>
      </dgm:spPr>
      <dgm:t>
        <a:bodyPr/>
        <a:lstStyle/>
        <a:p>
          <a:r>
            <a:rPr lang="en-US" sz="1800" kern="1200" dirty="0" smtClean="0">
              <a:solidFill>
                <a:srgbClr val="FF0000"/>
              </a:solidFill>
              <a:latin typeface="+mn-lt"/>
              <a:ea typeface="+mn-ea"/>
              <a:cs typeface="+mn-cs"/>
            </a:rPr>
            <a:t>Low</a:t>
          </a:r>
          <a:r>
            <a:rPr lang="en-US" sz="1800" kern="1200" dirty="0" smtClean="0">
              <a:solidFill>
                <a:schemeClr val="tx1"/>
              </a:solidFill>
              <a:latin typeface="+mn-lt"/>
              <a:ea typeface="+mn-ea"/>
              <a:cs typeface="+mn-cs"/>
            </a:rPr>
            <a:t> pH stimulates its secretion</a:t>
          </a:r>
          <a:endParaRPr lang="en-US" sz="1800" kern="1200" dirty="0">
            <a:solidFill>
              <a:schemeClr val="tx1"/>
            </a:solidFill>
            <a:latin typeface="+mn-lt"/>
            <a:ea typeface="+mn-ea"/>
            <a:cs typeface="+mn-cs"/>
          </a:endParaRPr>
        </a:p>
      </dgm:t>
    </dgm:pt>
    <dgm:pt modelId="{4A8D2C2A-4338-4C20-9F4D-D9329880DBC3}" type="parTrans" cxnId="{B9356951-8388-4F68-ADA9-3EF2A9C6FDC0}">
      <dgm:prSet/>
      <dgm:spPr/>
      <dgm:t>
        <a:bodyPr/>
        <a:lstStyle/>
        <a:p>
          <a:endParaRPr lang="en-US"/>
        </a:p>
      </dgm:t>
    </dgm:pt>
    <dgm:pt modelId="{8E016BCA-3B27-4FE7-8814-BC4FD27E8708}" type="sibTrans" cxnId="{B9356951-8388-4F68-ADA9-3EF2A9C6FDC0}">
      <dgm:prSet/>
      <dgm:spPr/>
      <dgm:t>
        <a:bodyPr/>
        <a:lstStyle/>
        <a:p>
          <a:endParaRPr lang="en-US"/>
        </a:p>
      </dgm:t>
    </dgm:pt>
    <dgm:pt modelId="{1FFD84E6-B1B7-4CCC-86C3-BB5DFD2647E7}">
      <dgm:prSet custT="1"/>
      <dgm:spPr>
        <a:ln w="28575">
          <a:solidFill>
            <a:schemeClr val="accent5">
              <a:lumMod val="75000"/>
            </a:schemeClr>
          </a:solidFill>
        </a:ln>
      </dgm:spPr>
      <dgm:t>
        <a:bodyPr/>
        <a:lstStyle/>
        <a:p>
          <a:r>
            <a:rPr lang="en-US" sz="1800" kern="1200" dirty="0" smtClean="0">
              <a:solidFill>
                <a:schemeClr val="tx1"/>
              </a:solidFill>
              <a:latin typeface="+mn-lt"/>
              <a:ea typeface="+mn-ea"/>
              <a:cs typeface="+mn-cs"/>
            </a:rPr>
            <a:t>Acts on pancreas and liver to release </a:t>
          </a:r>
          <a:r>
            <a:rPr lang="en-US" sz="1800" kern="1200" dirty="0" smtClean="0">
              <a:solidFill>
                <a:srgbClr val="FF0000"/>
              </a:solidFill>
              <a:latin typeface="+mn-lt"/>
              <a:ea typeface="+mn-ea"/>
              <a:cs typeface="+mn-cs"/>
            </a:rPr>
            <a:t>bicarbonate</a:t>
          </a:r>
          <a:endParaRPr lang="en-US" sz="1800" kern="1200" dirty="0">
            <a:solidFill>
              <a:srgbClr val="FF0000"/>
            </a:solidFill>
            <a:latin typeface="+mn-lt"/>
            <a:ea typeface="+mn-ea"/>
            <a:cs typeface="+mn-cs"/>
          </a:endParaRPr>
        </a:p>
      </dgm:t>
    </dgm:pt>
    <dgm:pt modelId="{8BD65037-14FC-4015-9224-6CB385A68480}" type="parTrans" cxnId="{14706AF4-9523-4F5D-895D-9E2F8C4C1141}">
      <dgm:prSet/>
      <dgm:spPr/>
      <dgm:t>
        <a:bodyPr/>
        <a:lstStyle/>
        <a:p>
          <a:endParaRPr lang="en-US"/>
        </a:p>
      </dgm:t>
    </dgm:pt>
    <dgm:pt modelId="{59EB816A-B1B6-4B29-9F7A-186E17C387FC}" type="sibTrans" cxnId="{14706AF4-9523-4F5D-895D-9E2F8C4C1141}">
      <dgm:prSet/>
      <dgm:spPr/>
      <dgm:t>
        <a:bodyPr/>
        <a:lstStyle/>
        <a:p>
          <a:endParaRPr lang="en-US"/>
        </a:p>
      </dgm:t>
    </dgm:pt>
    <dgm:pt modelId="{DA9FB9A9-1B10-4893-BCB8-9B5D577606F6}">
      <dgm:prSet custT="1"/>
      <dgm:spPr>
        <a:ln w="28575">
          <a:solidFill>
            <a:schemeClr val="accent5">
              <a:lumMod val="75000"/>
            </a:schemeClr>
          </a:solidFill>
        </a:ln>
      </dgm:spPr>
      <dgm:t>
        <a:bodyPr/>
        <a:lstStyle/>
        <a:p>
          <a:r>
            <a:rPr lang="en-US" sz="1800" kern="1200" dirty="0" smtClean="0">
              <a:solidFill>
                <a:srgbClr val="FF0000"/>
              </a:solidFill>
              <a:latin typeface="+mn-lt"/>
              <a:ea typeface="+mn-ea"/>
              <a:cs typeface="+mn-cs"/>
            </a:rPr>
            <a:t>Neutralizes the pH </a:t>
          </a:r>
          <a:r>
            <a:rPr lang="en-US" sz="1800" kern="1200" dirty="0" smtClean="0">
              <a:solidFill>
                <a:schemeClr val="tx1"/>
              </a:solidFill>
              <a:latin typeface="+mn-lt"/>
              <a:ea typeface="+mn-ea"/>
              <a:cs typeface="+mn-cs"/>
            </a:rPr>
            <a:t>of the contents before entering the small intestine</a:t>
          </a:r>
          <a:endParaRPr lang="en-US" sz="1800" kern="1200" dirty="0">
            <a:solidFill>
              <a:schemeClr val="tx1"/>
            </a:solidFill>
            <a:latin typeface="+mn-lt"/>
            <a:ea typeface="+mn-ea"/>
            <a:cs typeface="+mn-cs"/>
          </a:endParaRPr>
        </a:p>
      </dgm:t>
    </dgm:pt>
    <dgm:pt modelId="{96FF367B-B4B8-4D5B-92F7-E118CFB281E9}" type="parTrans" cxnId="{5B1C0187-193B-4BB8-98DF-DA562D7DA2B5}">
      <dgm:prSet/>
      <dgm:spPr/>
      <dgm:t>
        <a:bodyPr/>
        <a:lstStyle/>
        <a:p>
          <a:endParaRPr lang="en-US"/>
        </a:p>
      </dgm:t>
    </dgm:pt>
    <dgm:pt modelId="{5C968153-FEE0-421F-ABB0-D8C6ECACE7EA}" type="sibTrans" cxnId="{5B1C0187-193B-4BB8-98DF-DA562D7DA2B5}">
      <dgm:prSet/>
      <dgm:spPr/>
      <dgm:t>
        <a:bodyPr/>
        <a:lstStyle/>
        <a:p>
          <a:endParaRPr lang="en-US"/>
        </a:p>
      </dgm:t>
    </dgm:pt>
    <dgm:pt modelId="{3CF9514D-7CAF-4911-B1BA-01C967A5EFEA}" type="pres">
      <dgm:prSet presAssocID="{BAA65F68-1A23-4DA8-B5F7-676F7A698551}" presName="hierChild1" presStyleCnt="0">
        <dgm:presLayoutVars>
          <dgm:orgChart val="1"/>
          <dgm:chPref val="1"/>
          <dgm:dir/>
          <dgm:animOne val="branch"/>
          <dgm:animLvl val="lvl"/>
          <dgm:resizeHandles/>
        </dgm:presLayoutVars>
      </dgm:prSet>
      <dgm:spPr/>
      <dgm:t>
        <a:bodyPr/>
        <a:lstStyle/>
        <a:p>
          <a:endParaRPr lang="en-US"/>
        </a:p>
      </dgm:t>
    </dgm:pt>
    <dgm:pt modelId="{21C499D1-1A12-43EB-8D41-14D193C0265D}" type="pres">
      <dgm:prSet presAssocID="{A6800646-5CE8-44B1-8C97-2C73109F15C0}" presName="hierRoot1" presStyleCnt="0">
        <dgm:presLayoutVars>
          <dgm:hierBranch val="init"/>
        </dgm:presLayoutVars>
      </dgm:prSet>
      <dgm:spPr/>
    </dgm:pt>
    <dgm:pt modelId="{2325AF7F-0324-402D-8744-44661F429F3E}" type="pres">
      <dgm:prSet presAssocID="{A6800646-5CE8-44B1-8C97-2C73109F15C0}" presName="rootComposite1" presStyleCnt="0"/>
      <dgm:spPr/>
    </dgm:pt>
    <dgm:pt modelId="{84EF35B4-BB79-4E15-96F4-278EBF9F36FC}" type="pres">
      <dgm:prSet presAssocID="{A6800646-5CE8-44B1-8C97-2C73109F15C0}" presName="rootText1" presStyleLbl="node0" presStyleIdx="0" presStyleCnt="1" custScaleX="79930" custScaleY="174006">
        <dgm:presLayoutVars>
          <dgm:chPref val="3"/>
        </dgm:presLayoutVars>
      </dgm:prSet>
      <dgm:spPr/>
      <dgm:t>
        <a:bodyPr/>
        <a:lstStyle/>
        <a:p>
          <a:endParaRPr lang="en-US"/>
        </a:p>
      </dgm:t>
    </dgm:pt>
    <dgm:pt modelId="{5F4CCC7A-3B53-46EF-927D-32264EB4D679}" type="pres">
      <dgm:prSet presAssocID="{A6800646-5CE8-44B1-8C97-2C73109F15C0}" presName="rootConnector1" presStyleLbl="node1" presStyleIdx="0" presStyleCnt="0"/>
      <dgm:spPr/>
      <dgm:t>
        <a:bodyPr/>
        <a:lstStyle/>
        <a:p>
          <a:endParaRPr lang="en-US"/>
        </a:p>
      </dgm:t>
    </dgm:pt>
    <dgm:pt modelId="{B505D59A-EB57-46AE-9B97-1D67F2D94F5E}" type="pres">
      <dgm:prSet presAssocID="{A6800646-5CE8-44B1-8C97-2C73109F15C0}" presName="hierChild2" presStyleCnt="0"/>
      <dgm:spPr/>
    </dgm:pt>
    <dgm:pt modelId="{5A9E7C87-CAFB-463F-9F02-80E529461875}" type="pres">
      <dgm:prSet presAssocID="{9CC69220-7E9A-48EA-8573-C1EBF3C49B7E}" presName="Name64" presStyleLbl="parChTrans1D2" presStyleIdx="0" presStyleCnt="3"/>
      <dgm:spPr/>
      <dgm:t>
        <a:bodyPr/>
        <a:lstStyle/>
        <a:p>
          <a:endParaRPr lang="en-US"/>
        </a:p>
      </dgm:t>
    </dgm:pt>
    <dgm:pt modelId="{DF7B28E2-7578-4AC8-87C3-BD0EFC85E236}" type="pres">
      <dgm:prSet presAssocID="{82054FC3-7978-486F-8C56-6DD4A49F410C}" presName="hierRoot2" presStyleCnt="0">
        <dgm:presLayoutVars>
          <dgm:hierBranch val="init"/>
        </dgm:presLayoutVars>
      </dgm:prSet>
      <dgm:spPr/>
    </dgm:pt>
    <dgm:pt modelId="{2ACA4114-A593-46FE-9028-E3BEE6DA03E2}" type="pres">
      <dgm:prSet presAssocID="{82054FC3-7978-486F-8C56-6DD4A49F410C}" presName="rootComposite" presStyleCnt="0"/>
      <dgm:spPr/>
    </dgm:pt>
    <dgm:pt modelId="{5DDE0567-5CD7-4081-BEF1-238244A01C6E}" type="pres">
      <dgm:prSet presAssocID="{82054FC3-7978-486F-8C56-6DD4A49F410C}" presName="rootText" presStyleLbl="node2" presStyleIdx="0" presStyleCnt="2" custScaleX="112451" custScaleY="275197">
        <dgm:presLayoutVars>
          <dgm:chPref val="3"/>
        </dgm:presLayoutVars>
      </dgm:prSet>
      <dgm:spPr/>
      <dgm:t>
        <a:bodyPr/>
        <a:lstStyle/>
        <a:p>
          <a:endParaRPr lang="en-US"/>
        </a:p>
      </dgm:t>
    </dgm:pt>
    <dgm:pt modelId="{DC0FCAE8-AFA6-434C-88E5-F3434FF497EF}" type="pres">
      <dgm:prSet presAssocID="{82054FC3-7978-486F-8C56-6DD4A49F410C}" presName="rootConnector" presStyleLbl="node2" presStyleIdx="0" presStyleCnt="2"/>
      <dgm:spPr/>
      <dgm:t>
        <a:bodyPr/>
        <a:lstStyle/>
        <a:p>
          <a:endParaRPr lang="en-US"/>
        </a:p>
      </dgm:t>
    </dgm:pt>
    <dgm:pt modelId="{911A5DEE-9D68-4FE1-B33E-9F26E4181002}" type="pres">
      <dgm:prSet presAssocID="{82054FC3-7978-486F-8C56-6DD4A49F410C}" presName="hierChild4" presStyleCnt="0"/>
      <dgm:spPr/>
    </dgm:pt>
    <dgm:pt modelId="{C8B3ECBC-3F00-4904-A308-D74C05FC8BB8}" type="pres">
      <dgm:prSet presAssocID="{6350BCB8-E58D-48A5-856B-C3B35701B743}" presName="Name64" presStyleLbl="parChTrans1D3" presStyleIdx="0" presStyleCnt="2"/>
      <dgm:spPr/>
      <dgm:t>
        <a:bodyPr/>
        <a:lstStyle/>
        <a:p>
          <a:endParaRPr lang="en-US"/>
        </a:p>
      </dgm:t>
    </dgm:pt>
    <dgm:pt modelId="{FC932DB6-3DC9-45D0-BCA4-6286DADB2D6A}" type="pres">
      <dgm:prSet presAssocID="{024359EE-3D2E-477B-9064-815B51A0161D}" presName="hierRoot2" presStyleCnt="0">
        <dgm:presLayoutVars>
          <dgm:hierBranch val="init"/>
        </dgm:presLayoutVars>
      </dgm:prSet>
      <dgm:spPr/>
    </dgm:pt>
    <dgm:pt modelId="{2C936615-5D24-46C7-9E0A-459A0814CF64}" type="pres">
      <dgm:prSet presAssocID="{024359EE-3D2E-477B-9064-815B51A0161D}" presName="rootComposite" presStyleCnt="0"/>
      <dgm:spPr/>
    </dgm:pt>
    <dgm:pt modelId="{549840AA-C401-415E-BB27-00588C38E11E}" type="pres">
      <dgm:prSet presAssocID="{024359EE-3D2E-477B-9064-815B51A0161D}" presName="rootText" presStyleLbl="node3" presStyleIdx="0" presStyleCnt="2" custScaleY="280065">
        <dgm:presLayoutVars>
          <dgm:chPref val="3"/>
        </dgm:presLayoutVars>
      </dgm:prSet>
      <dgm:spPr/>
      <dgm:t>
        <a:bodyPr/>
        <a:lstStyle/>
        <a:p>
          <a:endParaRPr lang="en-US"/>
        </a:p>
      </dgm:t>
    </dgm:pt>
    <dgm:pt modelId="{34A6A0CB-240E-430D-B78E-4184E55252EE}" type="pres">
      <dgm:prSet presAssocID="{024359EE-3D2E-477B-9064-815B51A0161D}" presName="rootConnector" presStyleLbl="node3" presStyleIdx="0" presStyleCnt="2"/>
      <dgm:spPr/>
      <dgm:t>
        <a:bodyPr/>
        <a:lstStyle/>
        <a:p>
          <a:endParaRPr lang="en-US"/>
        </a:p>
      </dgm:t>
    </dgm:pt>
    <dgm:pt modelId="{38ED22C1-D718-4D95-919B-F88BE036B3B3}" type="pres">
      <dgm:prSet presAssocID="{024359EE-3D2E-477B-9064-815B51A0161D}" presName="hierChild4" presStyleCnt="0"/>
      <dgm:spPr/>
    </dgm:pt>
    <dgm:pt modelId="{B3126F5F-CBEA-4DC5-8172-FC98ACF76D0C}" type="pres">
      <dgm:prSet presAssocID="{79E682FE-BCEB-4869-81A5-409284F1CAA9}" presName="Name64" presStyleLbl="parChTrans1D4" presStyleIdx="0" presStyleCnt="4"/>
      <dgm:spPr/>
      <dgm:t>
        <a:bodyPr/>
        <a:lstStyle/>
        <a:p>
          <a:endParaRPr lang="en-US"/>
        </a:p>
      </dgm:t>
    </dgm:pt>
    <dgm:pt modelId="{8422AB78-0651-4CFF-8F75-995DDF813D65}" type="pres">
      <dgm:prSet presAssocID="{B5AEB156-E0DF-421A-A34D-1D420AFE6A43}" presName="hierRoot2" presStyleCnt="0">
        <dgm:presLayoutVars>
          <dgm:hierBranch val="init"/>
        </dgm:presLayoutVars>
      </dgm:prSet>
      <dgm:spPr/>
    </dgm:pt>
    <dgm:pt modelId="{8E86B3DF-F625-4961-A06D-2D4BA4BCDD29}" type="pres">
      <dgm:prSet presAssocID="{B5AEB156-E0DF-421A-A34D-1D420AFE6A43}" presName="rootComposite" presStyleCnt="0"/>
      <dgm:spPr/>
    </dgm:pt>
    <dgm:pt modelId="{8120DC7C-AFC1-4469-AB5D-19B7871E7442}" type="pres">
      <dgm:prSet presAssocID="{B5AEB156-E0DF-421A-A34D-1D420AFE6A43}" presName="rootText" presStyleLbl="node4" presStyleIdx="0" presStyleCnt="4" custScaleY="286253">
        <dgm:presLayoutVars>
          <dgm:chPref val="3"/>
        </dgm:presLayoutVars>
      </dgm:prSet>
      <dgm:spPr/>
      <dgm:t>
        <a:bodyPr/>
        <a:lstStyle/>
        <a:p>
          <a:endParaRPr lang="en-US"/>
        </a:p>
      </dgm:t>
    </dgm:pt>
    <dgm:pt modelId="{C88F536D-5104-432A-9D68-D9CBAEF11B3B}" type="pres">
      <dgm:prSet presAssocID="{B5AEB156-E0DF-421A-A34D-1D420AFE6A43}" presName="rootConnector" presStyleLbl="node4" presStyleIdx="0" presStyleCnt="4"/>
      <dgm:spPr/>
      <dgm:t>
        <a:bodyPr/>
        <a:lstStyle/>
        <a:p>
          <a:endParaRPr lang="en-US"/>
        </a:p>
      </dgm:t>
    </dgm:pt>
    <dgm:pt modelId="{10254B48-6743-415F-A9B0-17A3DC96E6EF}" type="pres">
      <dgm:prSet presAssocID="{B5AEB156-E0DF-421A-A34D-1D420AFE6A43}" presName="hierChild4" presStyleCnt="0"/>
      <dgm:spPr/>
    </dgm:pt>
    <dgm:pt modelId="{BDCEB2C3-529B-4710-A5EE-F04A02EA9B63}" type="pres">
      <dgm:prSet presAssocID="{824AE3D5-1213-41B6-8095-43FF38C1EC1D}" presName="Name64" presStyleLbl="parChTrans1D4" presStyleIdx="1" presStyleCnt="4"/>
      <dgm:spPr/>
      <dgm:t>
        <a:bodyPr/>
        <a:lstStyle/>
        <a:p>
          <a:endParaRPr lang="en-US"/>
        </a:p>
      </dgm:t>
    </dgm:pt>
    <dgm:pt modelId="{C0D82ABA-D905-44B6-8F15-7FCEE49CA849}" type="pres">
      <dgm:prSet presAssocID="{331005D8-50FD-4CF5-A91A-EFD87EC62F4A}" presName="hierRoot2" presStyleCnt="0">
        <dgm:presLayoutVars>
          <dgm:hierBranch val="init"/>
        </dgm:presLayoutVars>
      </dgm:prSet>
      <dgm:spPr/>
    </dgm:pt>
    <dgm:pt modelId="{2D9999C3-8485-4214-A968-2786D4A1BF86}" type="pres">
      <dgm:prSet presAssocID="{331005D8-50FD-4CF5-A91A-EFD87EC62F4A}" presName="rootComposite" presStyleCnt="0"/>
      <dgm:spPr/>
    </dgm:pt>
    <dgm:pt modelId="{D2021280-3FA6-461C-9147-26A26328A8DF}" type="pres">
      <dgm:prSet presAssocID="{331005D8-50FD-4CF5-A91A-EFD87EC62F4A}" presName="rootText" presStyleLbl="node4" presStyleIdx="1" presStyleCnt="4" custScaleY="286617">
        <dgm:presLayoutVars>
          <dgm:chPref val="3"/>
        </dgm:presLayoutVars>
      </dgm:prSet>
      <dgm:spPr/>
      <dgm:t>
        <a:bodyPr/>
        <a:lstStyle/>
        <a:p>
          <a:endParaRPr lang="en-US"/>
        </a:p>
      </dgm:t>
    </dgm:pt>
    <dgm:pt modelId="{311CFB5E-0A89-44C9-9C50-8A56D253A619}" type="pres">
      <dgm:prSet presAssocID="{331005D8-50FD-4CF5-A91A-EFD87EC62F4A}" presName="rootConnector" presStyleLbl="node4" presStyleIdx="1" presStyleCnt="4"/>
      <dgm:spPr/>
      <dgm:t>
        <a:bodyPr/>
        <a:lstStyle/>
        <a:p>
          <a:endParaRPr lang="en-US"/>
        </a:p>
      </dgm:t>
    </dgm:pt>
    <dgm:pt modelId="{2D38D2A4-F43D-446F-B1FA-12DD5DA74BA0}" type="pres">
      <dgm:prSet presAssocID="{331005D8-50FD-4CF5-A91A-EFD87EC62F4A}" presName="hierChild4" presStyleCnt="0"/>
      <dgm:spPr/>
    </dgm:pt>
    <dgm:pt modelId="{B04B4D57-F45F-4B97-AE7A-870AE93AE2C3}" type="pres">
      <dgm:prSet presAssocID="{331005D8-50FD-4CF5-A91A-EFD87EC62F4A}" presName="hierChild5" presStyleCnt="0"/>
      <dgm:spPr/>
    </dgm:pt>
    <dgm:pt modelId="{143CF225-6892-4279-B980-945A717F2C12}" type="pres">
      <dgm:prSet presAssocID="{B5AEB156-E0DF-421A-A34D-1D420AFE6A43}" presName="hierChild5" presStyleCnt="0"/>
      <dgm:spPr/>
    </dgm:pt>
    <dgm:pt modelId="{20CA41BC-C21F-4685-8094-0310FBCFB740}" type="pres">
      <dgm:prSet presAssocID="{024359EE-3D2E-477B-9064-815B51A0161D}" presName="hierChild5" presStyleCnt="0"/>
      <dgm:spPr/>
    </dgm:pt>
    <dgm:pt modelId="{586D0533-2272-40EB-884B-ECABCA6FCFAA}" type="pres">
      <dgm:prSet presAssocID="{82054FC3-7978-486F-8C56-6DD4A49F410C}" presName="hierChild5" presStyleCnt="0"/>
      <dgm:spPr/>
    </dgm:pt>
    <dgm:pt modelId="{5C647508-6068-44D7-90E6-BF5250E16B64}" type="pres">
      <dgm:prSet presAssocID="{224BAE6E-F39B-4B88-9F4E-E31D4952FBB2}" presName="Name64" presStyleLbl="parChTrans1D2" presStyleIdx="1" presStyleCnt="3"/>
      <dgm:spPr/>
      <dgm:t>
        <a:bodyPr/>
        <a:lstStyle/>
        <a:p>
          <a:endParaRPr lang="en-US"/>
        </a:p>
      </dgm:t>
    </dgm:pt>
    <dgm:pt modelId="{37232594-32C9-4CCC-8B02-A84DB6C9BF0A}" type="pres">
      <dgm:prSet presAssocID="{721BC8D7-92E2-4AFB-9D59-A121C8A6AFBD}" presName="hierRoot2" presStyleCnt="0">
        <dgm:presLayoutVars>
          <dgm:hierBranch val="init"/>
        </dgm:presLayoutVars>
      </dgm:prSet>
      <dgm:spPr/>
    </dgm:pt>
    <dgm:pt modelId="{8F510F35-95FA-4CFB-A9B1-4B16BD41663D}" type="pres">
      <dgm:prSet presAssocID="{721BC8D7-92E2-4AFB-9D59-A121C8A6AFBD}" presName="rootComposite" presStyleCnt="0"/>
      <dgm:spPr/>
    </dgm:pt>
    <dgm:pt modelId="{128B9291-4894-46BC-82DF-FB1EFD593775}" type="pres">
      <dgm:prSet presAssocID="{721BC8D7-92E2-4AFB-9D59-A121C8A6AFBD}" presName="rootText" presStyleLbl="node2" presStyleIdx="1" presStyleCnt="2" custScaleX="115151" custScaleY="254469">
        <dgm:presLayoutVars>
          <dgm:chPref val="3"/>
        </dgm:presLayoutVars>
      </dgm:prSet>
      <dgm:spPr/>
      <dgm:t>
        <a:bodyPr/>
        <a:lstStyle/>
        <a:p>
          <a:endParaRPr lang="en-US"/>
        </a:p>
      </dgm:t>
    </dgm:pt>
    <dgm:pt modelId="{6B9901FE-A7B4-40E7-B94C-EE8997495EBB}" type="pres">
      <dgm:prSet presAssocID="{721BC8D7-92E2-4AFB-9D59-A121C8A6AFBD}" presName="rootConnector" presStyleLbl="node2" presStyleIdx="1" presStyleCnt="2"/>
      <dgm:spPr/>
      <dgm:t>
        <a:bodyPr/>
        <a:lstStyle/>
        <a:p>
          <a:endParaRPr lang="en-US"/>
        </a:p>
      </dgm:t>
    </dgm:pt>
    <dgm:pt modelId="{700EB16C-8E62-4258-AF24-BA0CC81653BC}" type="pres">
      <dgm:prSet presAssocID="{721BC8D7-92E2-4AFB-9D59-A121C8A6AFBD}" presName="hierChild4" presStyleCnt="0"/>
      <dgm:spPr/>
    </dgm:pt>
    <dgm:pt modelId="{1A66F8B3-1E05-469E-A98D-A56B40C2BF8B}" type="pres">
      <dgm:prSet presAssocID="{4A8D2C2A-4338-4C20-9F4D-D9329880DBC3}" presName="Name64" presStyleLbl="parChTrans1D3" presStyleIdx="1" presStyleCnt="2"/>
      <dgm:spPr/>
      <dgm:t>
        <a:bodyPr/>
        <a:lstStyle/>
        <a:p>
          <a:endParaRPr lang="en-US"/>
        </a:p>
      </dgm:t>
    </dgm:pt>
    <dgm:pt modelId="{8DB3AEDE-9EA0-4384-B91F-A38F58910FCB}" type="pres">
      <dgm:prSet presAssocID="{0D93245F-91C8-442E-BDCF-7ED2ACFD1BEB}" presName="hierRoot2" presStyleCnt="0">
        <dgm:presLayoutVars>
          <dgm:hierBranch val="init"/>
        </dgm:presLayoutVars>
      </dgm:prSet>
      <dgm:spPr/>
    </dgm:pt>
    <dgm:pt modelId="{BA3DAB61-8A15-469E-901C-A80991A92EF3}" type="pres">
      <dgm:prSet presAssocID="{0D93245F-91C8-442E-BDCF-7ED2ACFD1BEB}" presName="rootComposite" presStyleCnt="0"/>
      <dgm:spPr/>
    </dgm:pt>
    <dgm:pt modelId="{9385CB89-A01B-47F5-8875-FDF27AE2B944}" type="pres">
      <dgm:prSet presAssocID="{0D93245F-91C8-442E-BDCF-7ED2ACFD1BEB}" presName="rootText" presStyleLbl="node3" presStyleIdx="1" presStyleCnt="2" custScaleY="264640">
        <dgm:presLayoutVars>
          <dgm:chPref val="3"/>
        </dgm:presLayoutVars>
      </dgm:prSet>
      <dgm:spPr/>
      <dgm:t>
        <a:bodyPr/>
        <a:lstStyle/>
        <a:p>
          <a:endParaRPr lang="en-US"/>
        </a:p>
      </dgm:t>
    </dgm:pt>
    <dgm:pt modelId="{EEED51B3-6300-4E0B-B74A-381BF4E1ECE1}" type="pres">
      <dgm:prSet presAssocID="{0D93245F-91C8-442E-BDCF-7ED2ACFD1BEB}" presName="rootConnector" presStyleLbl="node3" presStyleIdx="1" presStyleCnt="2"/>
      <dgm:spPr/>
      <dgm:t>
        <a:bodyPr/>
        <a:lstStyle/>
        <a:p>
          <a:endParaRPr lang="en-US"/>
        </a:p>
      </dgm:t>
    </dgm:pt>
    <dgm:pt modelId="{D8C62454-DB6C-43C4-BF80-C3945BF8B4DE}" type="pres">
      <dgm:prSet presAssocID="{0D93245F-91C8-442E-BDCF-7ED2ACFD1BEB}" presName="hierChild4" presStyleCnt="0"/>
      <dgm:spPr/>
    </dgm:pt>
    <dgm:pt modelId="{8505EDB0-020F-4CE4-BF15-6A4D9FB65E56}" type="pres">
      <dgm:prSet presAssocID="{8BD65037-14FC-4015-9224-6CB385A68480}" presName="Name64" presStyleLbl="parChTrans1D4" presStyleIdx="2" presStyleCnt="4"/>
      <dgm:spPr/>
      <dgm:t>
        <a:bodyPr/>
        <a:lstStyle/>
        <a:p>
          <a:endParaRPr lang="en-US"/>
        </a:p>
      </dgm:t>
    </dgm:pt>
    <dgm:pt modelId="{E479775D-090B-45BD-AF1B-A9234AA3B490}" type="pres">
      <dgm:prSet presAssocID="{1FFD84E6-B1B7-4CCC-86C3-BB5DFD2647E7}" presName="hierRoot2" presStyleCnt="0">
        <dgm:presLayoutVars>
          <dgm:hierBranch val="init"/>
        </dgm:presLayoutVars>
      </dgm:prSet>
      <dgm:spPr/>
    </dgm:pt>
    <dgm:pt modelId="{1732E0FA-C403-4C63-8E64-A95642CFC6C5}" type="pres">
      <dgm:prSet presAssocID="{1FFD84E6-B1B7-4CCC-86C3-BB5DFD2647E7}" presName="rootComposite" presStyleCnt="0"/>
      <dgm:spPr/>
    </dgm:pt>
    <dgm:pt modelId="{C14DCB86-3B6C-41B2-9511-EAF5EC0AAD62}" type="pres">
      <dgm:prSet presAssocID="{1FFD84E6-B1B7-4CCC-86C3-BB5DFD2647E7}" presName="rootText" presStyleLbl="node4" presStyleIdx="2" presStyleCnt="4" custScaleX="106534" custScaleY="252139">
        <dgm:presLayoutVars>
          <dgm:chPref val="3"/>
        </dgm:presLayoutVars>
      </dgm:prSet>
      <dgm:spPr/>
      <dgm:t>
        <a:bodyPr/>
        <a:lstStyle/>
        <a:p>
          <a:endParaRPr lang="en-US"/>
        </a:p>
      </dgm:t>
    </dgm:pt>
    <dgm:pt modelId="{AC01A424-43A9-411D-9094-A1ACD23153CD}" type="pres">
      <dgm:prSet presAssocID="{1FFD84E6-B1B7-4CCC-86C3-BB5DFD2647E7}" presName="rootConnector" presStyleLbl="node4" presStyleIdx="2" presStyleCnt="4"/>
      <dgm:spPr/>
      <dgm:t>
        <a:bodyPr/>
        <a:lstStyle/>
        <a:p>
          <a:endParaRPr lang="en-US"/>
        </a:p>
      </dgm:t>
    </dgm:pt>
    <dgm:pt modelId="{F8C4C581-180F-4204-91D9-B32CE0B02C6A}" type="pres">
      <dgm:prSet presAssocID="{1FFD84E6-B1B7-4CCC-86C3-BB5DFD2647E7}" presName="hierChild4" presStyleCnt="0"/>
      <dgm:spPr/>
    </dgm:pt>
    <dgm:pt modelId="{77F5C051-C822-4D52-9136-89F98C7F72E5}" type="pres">
      <dgm:prSet presAssocID="{96FF367B-B4B8-4D5B-92F7-E118CFB281E9}" presName="Name64" presStyleLbl="parChTrans1D4" presStyleIdx="3" presStyleCnt="4"/>
      <dgm:spPr/>
      <dgm:t>
        <a:bodyPr/>
        <a:lstStyle/>
        <a:p>
          <a:endParaRPr lang="en-US"/>
        </a:p>
      </dgm:t>
    </dgm:pt>
    <dgm:pt modelId="{4029A242-6FCF-4401-B58E-8E26C7E30C67}" type="pres">
      <dgm:prSet presAssocID="{DA9FB9A9-1B10-4893-BCB8-9B5D577606F6}" presName="hierRoot2" presStyleCnt="0">
        <dgm:presLayoutVars>
          <dgm:hierBranch val="init"/>
        </dgm:presLayoutVars>
      </dgm:prSet>
      <dgm:spPr/>
    </dgm:pt>
    <dgm:pt modelId="{472B975F-B9CF-4C60-A39F-72E2F8819751}" type="pres">
      <dgm:prSet presAssocID="{DA9FB9A9-1B10-4893-BCB8-9B5D577606F6}" presName="rootComposite" presStyleCnt="0"/>
      <dgm:spPr/>
    </dgm:pt>
    <dgm:pt modelId="{0A06C8C6-D226-450D-9557-ABB047848083}" type="pres">
      <dgm:prSet presAssocID="{DA9FB9A9-1B10-4893-BCB8-9B5D577606F6}" presName="rootText" presStyleLbl="node4" presStyleIdx="3" presStyleCnt="4" custScaleX="95745" custScaleY="284653">
        <dgm:presLayoutVars>
          <dgm:chPref val="3"/>
        </dgm:presLayoutVars>
      </dgm:prSet>
      <dgm:spPr/>
      <dgm:t>
        <a:bodyPr/>
        <a:lstStyle/>
        <a:p>
          <a:endParaRPr lang="en-US"/>
        </a:p>
      </dgm:t>
    </dgm:pt>
    <dgm:pt modelId="{D93C3B1D-8348-4A40-94A7-AFDC9BA888B8}" type="pres">
      <dgm:prSet presAssocID="{DA9FB9A9-1B10-4893-BCB8-9B5D577606F6}" presName="rootConnector" presStyleLbl="node4" presStyleIdx="3" presStyleCnt="4"/>
      <dgm:spPr/>
      <dgm:t>
        <a:bodyPr/>
        <a:lstStyle/>
        <a:p>
          <a:endParaRPr lang="en-US"/>
        </a:p>
      </dgm:t>
    </dgm:pt>
    <dgm:pt modelId="{F8F46BE0-36AA-4AE5-B143-2573664E57CF}" type="pres">
      <dgm:prSet presAssocID="{DA9FB9A9-1B10-4893-BCB8-9B5D577606F6}" presName="hierChild4" presStyleCnt="0"/>
      <dgm:spPr/>
    </dgm:pt>
    <dgm:pt modelId="{115A9B8F-2D4B-4B7E-B882-C0BEA56A08E2}" type="pres">
      <dgm:prSet presAssocID="{DA9FB9A9-1B10-4893-BCB8-9B5D577606F6}" presName="hierChild5" presStyleCnt="0"/>
      <dgm:spPr/>
    </dgm:pt>
    <dgm:pt modelId="{A9153C3B-92A0-475A-81FA-405067CF8E82}" type="pres">
      <dgm:prSet presAssocID="{1FFD84E6-B1B7-4CCC-86C3-BB5DFD2647E7}" presName="hierChild5" presStyleCnt="0"/>
      <dgm:spPr/>
    </dgm:pt>
    <dgm:pt modelId="{4DFD9D81-A682-4717-BED1-57DC865152E8}" type="pres">
      <dgm:prSet presAssocID="{0D93245F-91C8-442E-BDCF-7ED2ACFD1BEB}" presName="hierChild5" presStyleCnt="0"/>
      <dgm:spPr/>
    </dgm:pt>
    <dgm:pt modelId="{188B5455-0317-45EB-90EF-AB6C7F156DE1}" type="pres">
      <dgm:prSet presAssocID="{721BC8D7-92E2-4AFB-9D59-A121C8A6AFBD}" presName="hierChild5" presStyleCnt="0"/>
      <dgm:spPr/>
    </dgm:pt>
    <dgm:pt modelId="{97A27029-8E58-4F9F-B45F-4568566949E7}" type="pres">
      <dgm:prSet presAssocID="{A6800646-5CE8-44B1-8C97-2C73109F15C0}" presName="hierChild3" presStyleCnt="0"/>
      <dgm:spPr/>
    </dgm:pt>
    <dgm:pt modelId="{301C9997-116F-46F2-97FA-E8EDDE5BB69F}" type="pres">
      <dgm:prSet presAssocID="{4D0FCF92-8B51-4D3B-A429-FA2CA79C07BC}" presName="Name115" presStyleLbl="parChTrans1D2" presStyleIdx="2" presStyleCnt="3"/>
      <dgm:spPr/>
      <dgm:t>
        <a:bodyPr/>
        <a:lstStyle/>
        <a:p>
          <a:endParaRPr lang="en-US"/>
        </a:p>
      </dgm:t>
    </dgm:pt>
    <dgm:pt modelId="{B902C23F-ADF2-4EDE-8D2C-0736C4BC0B5A}" type="pres">
      <dgm:prSet presAssocID="{DF37ECEC-5410-4229-8BD0-0D2442E80864}" presName="hierRoot3" presStyleCnt="0">
        <dgm:presLayoutVars>
          <dgm:hierBranch val="init"/>
        </dgm:presLayoutVars>
      </dgm:prSet>
      <dgm:spPr/>
    </dgm:pt>
    <dgm:pt modelId="{7EDF8518-2ADC-4B21-9AF1-38BF2EFA0F47}" type="pres">
      <dgm:prSet presAssocID="{DF37ECEC-5410-4229-8BD0-0D2442E80864}" presName="rootComposite3" presStyleCnt="0"/>
      <dgm:spPr/>
    </dgm:pt>
    <dgm:pt modelId="{5227CD54-3580-4BE5-BE48-43134C7527FD}" type="pres">
      <dgm:prSet presAssocID="{DF37ECEC-5410-4229-8BD0-0D2442E80864}" presName="rootText3" presStyleLbl="asst1" presStyleIdx="0" presStyleCnt="1" custScaleY="240194">
        <dgm:presLayoutVars>
          <dgm:chPref val="3"/>
        </dgm:presLayoutVars>
      </dgm:prSet>
      <dgm:spPr/>
      <dgm:t>
        <a:bodyPr/>
        <a:lstStyle/>
        <a:p>
          <a:endParaRPr lang="en-US"/>
        </a:p>
      </dgm:t>
    </dgm:pt>
    <dgm:pt modelId="{4B8C42D3-3921-4DCB-A030-06E1FCDD1539}" type="pres">
      <dgm:prSet presAssocID="{DF37ECEC-5410-4229-8BD0-0D2442E80864}" presName="rootConnector3" presStyleLbl="asst1" presStyleIdx="0" presStyleCnt="1"/>
      <dgm:spPr/>
      <dgm:t>
        <a:bodyPr/>
        <a:lstStyle/>
        <a:p>
          <a:endParaRPr lang="en-US"/>
        </a:p>
      </dgm:t>
    </dgm:pt>
    <dgm:pt modelId="{03A2B942-370A-49AA-AD4E-DA6D90F9CDCA}" type="pres">
      <dgm:prSet presAssocID="{DF37ECEC-5410-4229-8BD0-0D2442E80864}" presName="hierChild6" presStyleCnt="0"/>
      <dgm:spPr/>
    </dgm:pt>
    <dgm:pt modelId="{E434B388-48CF-4363-9FDE-BF9AEC7FA3B6}" type="pres">
      <dgm:prSet presAssocID="{DF37ECEC-5410-4229-8BD0-0D2442E80864}" presName="hierChild7" presStyleCnt="0"/>
      <dgm:spPr/>
    </dgm:pt>
  </dgm:ptLst>
  <dgm:cxnLst>
    <dgm:cxn modelId="{7E870CF7-93C2-453A-BDEA-5009BFCE6C05}" type="presOf" srcId="{1FFD84E6-B1B7-4CCC-86C3-BB5DFD2647E7}" destId="{AC01A424-43A9-411D-9094-A1ACD23153CD}" srcOrd="1" destOrd="0" presId="urn:microsoft.com/office/officeart/2009/3/layout/HorizontalOrganizationChart"/>
    <dgm:cxn modelId="{ED73C332-C85F-4787-8583-8FCC63D39F08}" type="presOf" srcId="{6350BCB8-E58D-48A5-856B-C3B35701B743}" destId="{C8B3ECBC-3F00-4904-A308-D74C05FC8BB8}" srcOrd="0" destOrd="0" presId="urn:microsoft.com/office/officeart/2009/3/layout/HorizontalOrganizationChart"/>
    <dgm:cxn modelId="{8F9022F7-02A3-4C7D-816B-CFFF1F6C9232}" srcId="{A6800646-5CE8-44B1-8C97-2C73109F15C0}" destId="{DF37ECEC-5410-4229-8BD0-0D2442E80864}" srcOrd="0" destOrd="0" parTransId="{4D0FCF92-8B51-4D3B-A429-FA2CA79C07BC}" sibTransId="{24ADF38B-80C6-4073-9C2B-D555EBFBB11F}"/>
    <dgm:cxn modelId="{ED925706-210F-43C0-B9C7-8E45DC500FE7}" type="presOf" srcId="{DF37ECEC-5410-4229-8BD0-0D2442E80864}" destId="{5227CD54-3580-4BE5-BE48-43134C7527FD}" srcOrd="0" destOrd="0" presId="urn:microsoft.com/office/officeart/2009/3/layout/HorizontalOrganizationChart"/>
    <dgm:cxn modelId="{503CD465-7E75-4114-BD4D-F31A4106AEB7}" srcId="{B5AEB156-E0DF-421A-A34D-1D420AFE6A43}" destId="{331005D8-50FD-4CF5-A91A-EFD87EC62F4A}" srcOrd="0" destOrd="0" parTransId="{824AE3D5-1213-41B6-8095-43FF38C1EC1D}" sibTransId="{2C4A29D1-9842-4975-AFCE-165ACC814437}"/>
    <dgm:cxn modelId="{0D16151B-08FA-486D-95FC-8278F7312DC9}" type="presOf" srcId="{024359EE-3D2E-477B-9064-815B51A0161D}" destId="{34A6A0CB-240E-430D-B78E-4184E55252EE}" srcOrd="1" destOrd="0" presId="urn:microsoft.com/office/officeart/2009/3/layout/HorizontalOrganizationChart"/>
    <dgm:cxn modelId="{5F3CE474-2000-402B-ABE8-F19E9A1471EF}" type="presOf" srcId="{824AE3D5-1213-41B6-8095-43FF38C1EC1D}" destId="{BDCEB2C3-529B-4710-A5EE-F04A02EA9B63}" srcOrd="0" destOrd="0" presId="urn:microsoft.com/office/officeart/2009/3/layout/HorizontalOrganizationChart"/>
    <dgm:cxn modelId="{3BE75CAD-66C1-441E-9416-82804FE20244}" type="presOf" srcId="{0D93245F-91C8-442E-BDCF-7ED2ACFD1BEB}" destId="{9385CB89-A01B-47F5-8875-FDF27AE2B944}" srcOrd="0" destOrd="0" presId="urn:microsoft.com/office/officeart/2009/3/layout/HorizontalOrganizationChart"/>
    <dgm:cxn modelId="{2F8E7FFD-3528-4A75-BE97-B4D9A166E3D6}" type="presOf" srcId="{331005D8-50FD-4CF5-A91A-EFD87EC62F4A}" destId="{D2021280-3FA6-461C-9147-26A26328A8DF}" srcOrd="0" destOrd="0" presId="urn:microsoft.com/office/officeart/2009/3/layout/HorizontalOrganizationChart"/>
    <dgm:cxn modelId="{F6EEA3F8-5ECF-4B9C-86C1-4D7A8C1C8CB6}" type="presOf" srcId="{024359EE-3D2E-477B-9064-815B51A0161D}" destId="{549840AA-C401-415E-BB27-00588C38E11E}" srcOrd="0" destOrd="0" presId="urn:microsoft.com/office/officeart/2009/3/layout/HorizontalOrganizationChart"/>
    <dgm:cxn modelId="{9C70BD4C-115E-4C48-84A2-6BA21A979BB8}" type="presOf" srcId="{DA9FB9A9-1B10-4893-BCB8-9B5D577606F6}" destId="{0A06C8C6-D226-450D-9557-ABB047848083}" srcOrd="0" destOrd="0" presId="urn:microsoft.com/office/officeart/2009/3/layout/HorizontalOrganizationChart"/>
    <dgm:cxn modelId="{6AF8E540-C585-4788-9582-DD8E94B2FBF7}" srcId="{A6800646-5CE8-44B1-8C97-2C73109F15C0}" destId="{82054FC3-7978-486F-8C56-6DD4A49F410C}" srcOrd="1" destOrd="0" parTransId="{9CC69220-7E9A-48EA-8573-C1EBF3C49B7E}" sibTransId="{A7E6E125-7B3E-4B9E-B4F1-304E1E0F0D80}"/>
    <dgm:cxn modelId="{AFE96F6D-BB71-4932-B780-DB47C0FE037C}" type="presOf" srcId="{B5AEB156-E0DF-421A-A34D-1D420AFE6A43}" destId="{8120DC7C-AFC1-4469-AB5D-19B7871E7442}" srcOrd="0" destOrd="0" presId="urn:microsoft.com/office/officeart/2009/3/layout/HorizontalOrganizationChart"/>
    <dgm:cxn modelId="{DFC26BC1-AB5D-4DCF-A59E-4A9FD9E6CD1E}" type="presOf" srcId="{B5AEB156-E0DF-421A-A34D-1D420AFE6A43}" destId="{C88F536D-5104-432A-9D68-D9CBAEF11B3B}" srcOrd="1" destOrd="0" presId="urn:microsoft.com/office/officeart/2009/3/layout/HorizontalOrganizationChart"/>
    <dgm:cxn modelId="{80B81957-0508-4B85-85C5-EECC33E19E04}" type="presOf" srcId="{9CC69220-7E9A-48EA-8573-C1EBF3C49B7E}" destId="{5A9E7C87-CAFB-463F-9F02-80E529461875}" srcOrd="0" destOrd="0" presId="urn:microsoft.com/office/officeart/2009/3/layout/HorizontalOrganizationChart"/>
    <dgm:cxn modelId="{8DE46DE5-AAC0-4D04-A46D-E3E2FFA06182}" type="presOf" srcId="{4A8D2C2A-4338-4C20-9F4D-D9329880DBC3}" destId="{1A66F8B3-1E05-469E-A98D-A56B40C2BF8B}" srcOrd="0" destOrd="0" presId="urn:microsoft.com/office/officeart/2009/3/layout/HorizontalOrganizationChart"/>
    <dgm:cxn modelId="{4C9F611D-4869-4122-A9C7-3548D09BDA06}" type="presOf" srcId="{79E682FE-BCEB-4869-81A5-409284F1CAA9}" destId="{B3126F5F-CBEA-4DC5-8172-FC98ACF76D0C}" srcOrd="0" destOrd="0" presId="urn:microsoft.com/office/officeart/2009/3/layout/HorizontalOrganizationChart"/>
    <dgm:cxn modelId="{51AC48E0-F82D-45C0-A69F-40ABBA015546}" type="presOf" srcId="{331005D8-50FD-4CF5-A91A-EFD87EC62F4A}" destId="{311CFB5E-0A89-44C9-9C50-8A56D253A619}" srcOrd="1" destOrd="0" presId="urn:microsoft.com/office/officeart/2009/3/layout/HorizontalOrganizationChart"/>
    <dgm:cxn modelId="{BBFEE3BA-DA74-4159-A00F-10FD683C009F}" type="presOf" srcId="{96FF367B-B4B8-4D5B-92F7-E118CFB281E9}" destId="{77F5C051-C822-4D52-9136-89F98C7F72E5}" srcOrd="0" destOrd="0" presId="urn:microsoft.com/office/officeart/2009/3/layout/HorizontalOrganizationChart"/>
    <dgm:cxn modelId="{5B1C0187-193B-4BB8-98DF-DA562D7DA2B5}" srcId="{1FFD84E6-B1B7-4CCC-86C3-BB5DFD2647E7}" destId="{DA9FB9A9-1B10-4893-BCB8-9B5D577606F6}" srcOrd="0" destOrd="0" parTransId="{96FF367B-B4B8-4D5B-92F7-E118CFB281E9}" sibTransId="{5C968153-FEE0-421F-ABB0-D8C6ECACE7EA}"/>
    <dgm:cxn modelId="{81F91523-9D70-4043-8A9A-F217FA00ECE4}" srcId="{024359EE-3D2E-477B-9064-815B51A0161D}" destId="{B5AEB156-E0DF-421A-A34D-1D420AFE6A43}" srcOrd="0" destOrd="0" parTransId="{79E682FE-BCEB-4869-81A5-409284F1CAA9}" sibTransId="{C0C49159-C9E2-4A10-ACF5-749272C364D2}"/>
    <dgm:cxn modelId="{B9356951-8388-4F68-ADA9-3EF2A9C6FDC0}" srcId="{721BC8D7-92E2-4AFB-9D59-A121C8A6AFBD}" destId="{0D93245F-91C8-442E-BDCF-7ED2ACFD1BEB}" srcOrd="0" destOrd="0" parTransId="{4A8D2C2A-4338-4C20-9F4D-D9329880DBC3}" sibTransId="{8E016BCA-3B27-4FE7-8814-BC4FD27E8708}"/>
    <dgm:cxn modelId="{BF4484BF-BB9B-4239-B0F2-E7B559063EB7}" srcId="{82054FC3-7978-486F-8C56-6DD4A49F410C}" destId="{024359EE-3D2E-477B-9064-815B51A0161D}" srcOrd="0" destOrd="0" parTransId="{6350BCB8-E58D-48A5-856B-C3B35701B743}" sibTransId="{89A3BC42-E61D-4AC8-A4B3-AC8941E08839}"/>
    <dgm:cxn modelId="{573A6C71-3440-4F47-AFE6-C3C63F14B77A}" type="presOf" srcId="{1FFD84E6-B1B7-4CCC-86C3-BB5DFD2647E7}" destId="{C14DCB86-3B6C-41B2-9511-EAF5EC0AAD62}" srcOrd="0" destOrd="0" presId="urn:microsoft.com/office/officeart/2009/3/layout/HorizontalOrganizationChart"/>
    <dgm:cxn modelId="{14706AF4-9523-4F5D-895D-9E2F8C4C1141}" srcId="{0D93245F-91C8-442E-BDCF-7ED2ACFD1BEB}" destId="{1FFD84E6-B1B7-4CCC-86C3-BB5DFD2647E7}" srcOrd="0" destOrd="0" parTransId="{8BD65037-14FC-4015-9224-6CB385A68480}" sibTransId="{59EB816A-B1B6-4B29-9F7A-186E17C387FC}"/>
    <dgm:cxn modelId="{F1905C62-F9D4-468E-AD2B-D3D04CE81452}" srcId="{A6800646-5CE8-44B1-8C97-2C73109F15C0}" destId="{721BC8D7-92E2-4AFB-9D59-A121C8A6AFBD}" srcOrd="2" destOrd="0" parTransId="{224BAE6E-F39B-4B88-9F4E-E31D4952FBB2}" sibTransId="{7255B9AE-4541-4D10-9C9B-69366D89F0D9}"/>
    <dgm:cxn modelId="{62E970D9-8151-4F0E-AF3D-7806DA84AEC7}" type="presOf" srcId="{BAA65F68-1A23-4DA8-B5F7-676F7A698551}" destId="{3CF9514D-7CAF-4911-B1BA-01C967A5EFEA}" srcOrd="0" destOrd="0" presId="urn:microsoft.com/office/officeart/2009/3/layout/HorizontalOrganizationChart"/>
    <dgm:cxn modelId="{C350DFD4-7149-4D73-92BA-837D64DA1850}" type="presOf" srcId="{A6800646-5CE8-44B1-8C97-2C73109F15C0}" destId="{84EF35B4-BB79-4E15-96F4-278EBF9F36FC}" srcOrd="0" destOrd="0" presId="urn:microsoft.com/office/officeart/2009/3/layout/HorizontalOrganizationChart"/>
    <dgm:cxn modelId="{4ADE20F8-DDAA-4EF9-A936-851C885A18FD}" type="presOf" srcId="{4D0FCF92-8B51-4D3B-A429-FA2CA79C07BC}" destId="{301C9997-116F-46F2-97FA-E8EDDE5BB69F}" srcOrd="0" destOrd="0" presId="urn:microsoft.com/office/officeart/2009/3/layout/HorizontalOrganizationChart"/>
    <dgm:cxn modelId="{21534BF2-6958-4742-B154-4AF1169F1796}" type="presOf" srcId="{A6800646-5CE8-44B1-8C97-2C73109F15C0}" destId="{5F4CCC7A-3B53-46EF-927D-32264EB4D679}" srcOrd="1" destOrd="0" presId="urn:microsoft.com/office/officeart/2009/3/layout/HorizontalOrganizationChart"/>
    <dgm:cxn modelId="{4B5C70CB-78CA-45B9-8410-42B9C5E48DA7}" type="presOf" srcId="{721BC8D7-92E2-4AFB-9D59-A121C8A6AFBD}" destId="{6B9901FE-A7B4-40E7-B94C-EE8997495EBB}" srcOrd="1" destOrd="0" presId="urn:microsoft.com/office/officeart/2009/3/layout/HorizontalOrganizationChart"/>
    <dgm:cxn modelId="{9C4267C7-5A1C-412F-B1BF-50B92E983FFA}" type="presOf" srcId="{82054FC3-7978-486F-8C56-6DD4A49F410C}" destId="{DC0FCAE8-AFA6-434C-88E5-F3434FF497EF}" srcOrd="1" destOrd="0" presId="urn:microsoft.com/office/officeart/2009/3/layout/HorizontalOrganizationChart"/>
    <dgm:cxn modelId="{60BEB039-5280-465B-9900-9AE3C6721B8E}" type="presOf" srcId="{DF37ECEC-5410-4229-8BD0-0D2442E80864}" destId="{4B8C42D3-3921-4DCB-A030-06E1FCDD1539}" srcOrd="1" destOrd="0" presId="urn:microsoft.com/office/officeart/2009/3/layout/HorizontalOrganizationChart"/>
    <dgm:cxn modelId="{8A39C2BF-40F5-4F97-B317-43BAEB9D486D}" type="presOf" srcId="{8BD65037-14FC-4015-9224-6CB385A68480}" destId="{8505EDB0-020F-4CE4-BF15-6A4D9FB65E56}" srcOrd="0" destOrd="0" presId="urn:microsoft.com/office/officeart/2009/3/layout/HorizontalOrganizationChart"/>
    <dgm:cxn modelId="{B753FDC7-A519-41BC-9B3D-654F9AF5C4A6}" type="presOf" srcId="{224BAE6E-F39B-4B88-9F4E-E31D4952FBB2}" destId="{5C647508-6068-44D7-90E6-BF5250E16B64}" srcOrd="0" destOrd="0" presId="urn:microsoft.com/office/officeart/2009/3/layout/HorizontalOrganizationChart"/>
    <dgm:cxn modelId="{46D3E1BE-E1B8-43ED-A390-A0B1B45DCE35}" type="presOf" srcId="{82054FC3-7978-486F-8C56-6DD4A49F410C}" destId="{5DDE0567-5CD7-4081-BEF1-238244A01C6E}" srcOrd="0" destOrd="0" presId="urn:microsoft.com/office/officeart/2009/3/layout/HorizontalOrganizationChart"/>
    <dgm:cxn modelId="{3B7655B8-54EA-4736-9FAD-C3AA68F32894}" type="presOf" srcId="{0D93245F-91C8-442E-BDCF-7ED2ACFD1BEB}" destId="{EEED51B3-6300-4E0B-B74A-381BF4E1ECE1}" srcOrd="1" destOrd="0" presId="urn:microsoft.com/office/officeart/2009/3/layout/HorizontalOrganizationChart"/>
    <dgm:cxn modelId="{7D36D9E1-B215-4584-9E71-EFCF088F255C}" type="presOf" srcId="{DA9FB9A9-1B10-4893-BCB8-9B5D577606F6}" destId="{D93C3B1D-8348-4A40-94A7-AFDC9BA888B8}" srcOrd="1" destOrd="0" presId="urn:microsoft.com/office/officeart/2009/3/layout/HorizontalOrganizationChart"/>
    <dgm:cxn modelId="{61EA515E-2F67-42F3-8F14-B3BAF2ED654B}" srcId="{BAA65F68-1A23-4DA8-B5F7-676F7A698551}" destId="{A6800646-5CE8-44B1-8C97-2C73109F15C0}" srcOrd="0" destOrd="0" parTransId="{9F9DE068-DEE4-4C61-BD55-7A831AA70DF5}" sibTransId="{A45D2FCA-23C5-4B8B-A746-427DCE23444A}"/>
    <dgm:cxn modelId="{43EB571C-4ED3-4999-95A0-D3FD0901FA86}" type="presOf" srcId="{721BC8D7-92E2-4AFB-9D59-A121C8A6AFBD}" destId="{128B9291-4894-46BC-82DF-FB1EFD593775}" srcOrd="0" destOrd="0" presId="urn:microsoft.com/office/officeart/2009/3/layout/HorizontalOrganizationChart"/>
    <dgm:cxn modelId="{7E9BD80D-BBBC-4FAC-AA9F-9A5F33087809}" type="presParOf" srcId="{3CF9514D-7CAF-4911-B1BA-01C967A5EFEA}" destId="{21C499D1-1A12-43EB-8D41-14D193C0265D}" srcOrd="0" destOrd="0" presId="urn:microsoft.com/office/officeart/2009/3/layout/HorizontalOrganizationChart"/>
    <dgm:cxn modelId="{A2A01CB8-E157-40C8-B9FC-91325ED382B7}" type="presParOf" srcId="{21C499D1-1A12-43EB-8D41-14D193C0265D}" destId="{2325AF7F-0324-402D-8744-44661F429F3E}" srcOrd="0" destOrd="0" presId="urn:microsoft.com/office/officeart/2009/3/layout/HorizontalOrganizationChart"/>
    <dgm:cxn modelId="{3ADFBEFC-998E-491F-B141-6B3155AD4A91}" type="presParOf" srcId="{2325AF7F-0324-402D-8744-44661F429F3E}" destId="{84EF35B4-BB79-4E15-96F4-278EBF9F36FC}" srcOrd="0" destOrd="0" presId="urn:microsoft.com/office/officeart/2009/3/layout/HorizontalOrganizationChart"/>
    <dgm:cxn modelId="{88379154-EA42-4772-967D-6DD7D34A8148}" type="presParOf" srcId="{2325AF7F-0324-402D-8744-44661F429F3E}" destId="{5F4CCC7A-3B53-46EF-927D-32264EB4D679}" srcOrd="1" destOrd="0" presId="urn:microsoft.com/office/officeart/2009/3/layout/HorizontalOrganizationChart"/>
    <dgm:cxn modelId="{848E74D0-511A-4178-BEA7-2958CCBA5DB3}" type="presParOf" srcId="{21C499D1-1A12-43EB-8D41-14D193C0265D}" destId="{B505D59A-EB57-46AE-9B97-1D67F2D94F5E}" srcOrd="1" destOrd="0" presId="urn:microsoft.com/office/officeart/2009/3/layout/HorizontalOrganizationChart"/>
    <dgm:cxn modelId="{5CB5E4FC-FD93-4C95-8108-6876F3B564CA}" type="presParOf" srcId="{B505D59A-EB57-46AE-9B97-1D67F2D94F5E}" destId="{5A9E7C87-CAFB-463F-9F02-80E529461875}" srcOrd="0" destOrd="0" presId="urn:microsoft.com/office/officeart/2009/3/layout/HorizontalOrganizationChart"/>
    <dgm:cxn modelId="{9BFE7CF6-6BEC-4F09-B3ED-F4276724BA5C}" type="presParOf" srcId="{B505D59A-EB57-46AE-9B97-1D67F2D94F5E}" destId="{DF7B28E2-7578-4AC8-87C3-BD0EFC85E236}" srcOrd="1" destOrd="0" presId="urn:microsoft.com/office/officeart/2009/3/layout/HorizontalOrganizationChart"/>
    <dgm:cxn modelId="{161A257D-1152-4473-BE23-33F0816D2E60}" type="presParOf" srcId="{DF7B28E2-7578-4AC8-87C3-BD0EFC85E236}" destId="{2ACA4114-A593-46FE-9028-E3BEE6DA03E2}" srcOrd="0" destOrd="0" presId="urn:microsoft.com/office/officeart/2009/3/layout/HorizontalOrganizationChart"/>
    <dgm:cxn modelId="{8E85E3B9-C452-4606-9686-ECD2AC6CA3D5}" type="presParOf" srcId="{2ACA4114-A593-46FE-9028-E3BEE6DA03E2}" destId="{5DDE0567-5CD7-4081-BEF1-238244A01C6E}" srcOrd="0" destOrd="0" presId="urn:microsoft.com/office/officeart/2009/3/layout/HorizontalOrganizationChart"/>
    <dgm:cxn modelId="{D0141D32-C734-4ACD-833A-12ADB23381A5}" type="presParOf" srcId="{2ACA4114-A593-46FE-9028-E3BEE6DA03E2}" destId="{DC0FCAE8-AFA6-434C-88E5-F3434FF497EF}" srcOrd="1" destOrd="0" presId="urn:microsoft.com/office/officeart/2009/3/layout/HorizontalOrganizationChart"/>
    <dgm:cxn modelId="{65A66F09-6190-4236-B907-72B34A53D313}" type="presParOf" srcId="{DF7B28E2-7578-4AC8-87C3-BD0EFC85E236}" destId="{911A5DEE-9D68-4FE1-B33E-9F26E4181002}" srcOrd="1" destOrd="0" presId="urn:microsoft.com/office/officeart/2009/3/layout/HorizontalOrganizationChart"/>
    <dgm:cxn modelId="{1C515B18-D829-4BC0-B512-BF7ACC8F8792}" type="presParOf" srcId="{911A5DEE-9D68-4FE1-B33E-9F26E4181002}" destId="{C8B3ECBC-3F00-4904-A308-D74C05FC8BB8}" srcOrd="0" destOrd="0" presId="urn:microsoft.com/office/officeart/2009/3/layout/HorizontalOrganizationChart"/>
    <dgm:cxn modelId="{BBC575C4-30AE-4C87-8782-CB4B77AC43F4}" type="presParOf" srcId="{911A5DEE-9D68-4FE1-B33E-9F26E4181002}" destId="{FC932DB6-3DC9-45D0-BCA4-6286DADB2D6A}" srcOrd="1" destOrd="0" presId="urn:microsoft.com/office/officeart/2009/3/layout/HorizontalOrganizationChart"/>
    <dgm:cxn modelId="{4F88ED79-5D99-4EA5-90CC-66F67EF1C5E6}" type="presParOf" srcId="{FC932DB6-3DC9-45D0-BCA4-6286DADB2D6A}" destId="{2C936615-5D24-46C7-9E0A-459A0814CF64}" srcOrd="0" destOrd="0" presId="urn:microsoft.com/office/officeart/2009/3/layout/HorizontalOrganizationChart"/>
    <dgm:cxn modelId="{7CA14A09-0EEB-4021-817D-EAC77F97DBE6}" type="presParOf" srcId="{2C936615-5D24-46C7-9E0A-459A0814CF64}" destId="{549840AA-C401-415E-BB27-00588C38E11E}" srcOrd="0" destOrd="0" presId="urn:microsoft.com/office/officeart/2009/3/layout/HorizontalOrganizationChart"/>
    <dgm:cxn modelId="{5ACA0E4F-AD4D-4B84-875F-D65C92CDEA3D}" type="presParOf" srcId="{2C936615-5D24-46C7-9E0A-459A0814CF64}" destId="{34A6A0CB-240E-430D-B78E-4184E55252EE}" srcOrd="1" destOrd="0" presId="urn:microsoft.com/office/officeart/2009/3/layout/HorizontalOrganizationChart"/>
    <dgm:cxn modelId="{F047922D-8FDB-4A3C-9468-B75A1E38DAC5}" type="presParOf" srcId="{FC932DB6-3DC9-45D0-BCA4-6286DADB2D6A}" destId="{38ED22C1-D718-4D95-919B-F88BE036B3B3}" srcOrd="1" destOrd="0" presId="urn:microsoft.com/office/officeart/2009/3/layout/HorizontalOrganizationChart"/>
    <dgm:cxn modelId="{4B5517DF-A785-4017-A96C-2C451FDC510A}" type="presParOf" srcId="{38ED22C1-D718-4D95-919B-F88BE036B3B3}" destId="{B3126F5F-CBEA-4DC5-8172-FC98ACF76D0C}" srcOrd="0" destOrd="0" presId="urn:microsoft.com/office/officeart/2009/3/layout/HorizontalOrganizationChart"/>
    <dgm:cxn modelId="{C463E8A1-3CB4-4D5F-9CBD-6FCBAD02256C}" type="presParOf" srcId="{38ED22C1-D718-4D95-919B-F88BE036B3B3}" destId="{8422AB78-0651-4CFF-8F75-995DDF813D65}" srcOrd="1" destOrd="0" presId="urn:microsoft.com/office/officeart/2009/3/layout/HorizontalOrganizationChart"/>
    <dgm:cxn modelId="{D16C025D-8434-4BC5-8F0A-092E41C6C5C7}" type="presParOf" srcId="{8422AB78-0651-4CFF-8F75-995DDF813D65}" destId="{8E86B3DF-F625-4961-A06D-2D4BA4BCDD29}" srcOrd="0" destOrd="0" presId="urn:microsoft.com/office/officeart/2009/3/layout/HorizontalOrganizationChart"/>
    <dgm:cxn modelId="{E6E4B3D8-6E58-4693-8D84-BCA8E0DBC6BB}" type="presParOf" srcId="{8E86B3DF-F625-4961-A06D-2D4BA4BCDD29}" destId="{8120DC7C-AFC1-4469-AB5D-19B7871E7442}" srcOrd="0" destOrd="0" presId="urn:microsoft.com/office/officeart/2009/3/layout/HorizontalOrganizationChart"/>
    <dgm:cxn modelId="{D7842D9A-13B4-4BFB-B027-33A00FA9AA01}" type="presParOf" srcId="{8E86B3DF-F625-4961-A06D-2D4BA4BCDD29}" destId="{C88F536D-5104-432A-9D68-D9CBAEF11B3B}" srcOrd="1" destOrd="0" presId="urn:microsoft.com/office/officeart/2009/3/layout/HorizontalOrganizationChart"/>
    <dgm:cxn modelId="{A7CF4435-0C51-4A99-8C68-EAD117A25ABB}" type="presParOf" srcId="{8422AB78-0651-4CFF-8F75-995DDF813D65}" destId="{10254B48-6743-415F-A9B0-17A3DC96E6EF}" srcOrd="1" destOrd="0" presId="urn:microsoft.com/office/officeart/2009/3/layout/HorizontalOrganizationChart"/>
    <dgm:cxn modelId="{C7B746D6-D18D-4A47-9CBF-435A2EAD7704}" type="presParOf" srcId="{10254B48-6743-415F-A9B0-17A3DC96E6EF}" destId="{BDCEB2C3-529B-4710-A5EE-F04A02EA9B63}" srcOrd="0" destOrd="0" presId="urn:microsoft.com/office/officeart/2009/3/layout/HorizontalOrganizationChart"/>
    <dgm:cxn modelId="{54D81903-21F2-4A24-AA29-697ED3AE0BB5}" type="presParOf" srcId="{10254B48-6743-415F-A9B0-17A3DC96E6EF}" destId="{C0D82ABA-D905-44B6-8F15-7FCEE49CA849}" srcOrd="1" destOrd="0" presId="urn:microsoft.com/office/officeart/2009/3/layout/HorizontalOrganizationChart"/>
    <dgm:cxn modelId="{85F89FDD-A824-4D22-A628-E12E5ADCAE95}" type="presParOf" srcId="{C0D82ABA-D905-44B6-8F15-7FCEE49CA849}" destId="{2D9999C3-8485-4214-A968-2786D4A1BF86}" srcOrd="0" destOrd="0" presId="urn:microsoft.com/office/officeart/2009/3/layout/HorizontalOrganizationChart"/>
    <dgm:cxn modelId="{5A2A3CAD-B474-4CFB-861D-AB283C02F87B}" type="presParOf" srcId="{2D9999C3-8485-4214-A968-2786D4A1BF86}" destId="{D2021280-3FA6-461C-9147-26A26328A8DF}" srcOrd="0" destOrd="0" presId="urn:microsoft.com/office/officeart/2009/3/layout/HorizontalOrganizationChart"/>
    <dgm:cxn modelId="{7B1D59B8-8F41-4432-8D88-9A6408592734}" type="presParOf" srcId="{2D9999C3-8485-4214-A968-2786D4A1BF86}" destId="{311CFB5E-0A89-44C9-9C50-8A56D253A619}" srcOrd="1" destOrd="0" presId="urn:microsoft.com/office/officeart/2009/3/layout/HorizontalOrganizationChart"/>
    <dgm:cxn modelId="{E07DE68F-AD2D-4942-A04E-16387B94A516}" type="presParOf" srcId="{C0D82ABA-D905-44B6-8F15-7FCEE49CA849}" destId="{2D38D2A4-F43D-446F-B1FA-12DD5DA74BA0}" srcOrd="1" destOrd="0" presId="urn:microsoft.com/office/officeart/2009/3/layout/HorizontalOrganizationChart"/>
    <dgm:cxn modelId="{FBD693F0-C6B3-4A07-B912-88C085B307FB}" type="presParOf" srcId="{C0D82ABA-D905-44B6-8F15-7FCEE49CA849}" destId="{B04B4D57-F45F-4B97-AE7A-870AE93AE2C3}" srcOrd="2" destOrd="0" presId="urn:microsoft.com/office/officeart/2009/3/layout/HorizontalOrganizationChart"/>
    <dgm:cxn modelId="{D04A6A8A-B44E-4F89-B842-9C9E9EEA4611}" type="presParOf" srcId="{8422AB78-0651-4CFF-8F75-995DDF813D65}" destId="{143CF225-6892-4279-B980-945A717F2C12}" srcOrd="2" destOrd="0" presId="urn:microsoft.com/office/officeart/2009/3/layout/HorizontalOrganizationChart"/>
    <dgm:cxn modelId="{CFA7D780-ED32-4C35-A1A1-9E6EB076BE05}" type="presParOf" srcId="{FC932DB6-3DC9-45D0-BCA4-6286DADB2D6A}" destId="{20CA41BC-C21F-4685-8094-0310FBCFB740}" srcOrd="2" destOrd="0" presId="urn:microsoft.com/office/officeart/2009/3/layout/HorizontalOrganizationChart"/>
    <dgm:cxn modelId="{3B32FD3E-BE72-4ADE-A840-2879D0B97DB1}" type="presParOf" srcId="{DF7B28E2-7578-4AC8-87C3-BD0EFC85E236}" destId="{586D0533-2272-40EB-884B-ECABCA6FCFAA}" srcOrd="2" destOrd="0" presId="urn:microsoft.com/office/officeart/2009/3/layout/HorizontalOrganizationChart"/>
    <dgm:cxn modelId="{D199FB0C-5E80-420F-AFDF-84591E96B32C}" type="presParOf" srcId="{B505D59A-EB57-46AE-9B97-1D67F2D94F5E}" destId="{5C647508-6068-44D7-90E6-BF5250E16B64}" srcOrd="2" destOrd="0" presId="urn:microsoft.com/office/officeart/2009/3/layout/HorizontalOrganizationChart"/>
    <dgm:cxn modelId="{38E06139-19E1-4CEA-ABEC-41CECD6524A3}" type="presParOf" srcId="{B505D59A-EB57-46AE-9B97-1D67F2D94F5E}" destId="{37232594-32C9-4CCC-8B02-A84DB6C9BF0A}" srcOrd="3" destOrd="0" presId="urn:microsoft.com/office/officeart/2009/3/layout/HorizontalOrganizationChart"/>
    <dgm:cxn modelId="{73C965B4-06DE-43CD-864C-3CB954E415B0}" type="presParOf" srcId="{37232594-32C9-4CCC-8B02-A84DB6C9BF0A}" destId="{8F510F35-95FA-4CFB-A9B1-4B16BD41663D}" srcOrd="0" destOrd="0" presId="urn:microsoft.com/office/officeart/2009/3/layout/HorizontalOrganizationChart"/>
    <dgm:cxn modelId="{8AD01055-7F4E-4AC8-BE4B-764032554745}" type="presParOf" srcId="{8F510F35-95FA-4CFB-A9B1-4B16BD41663D}" destId="{128B9291-4894-46BC-82DF-FB1EFD593775}" srcOrd="0" destOrd="0" presId="urn:microsoft.com/office/officeart/2009/3/layout/HorizontalOrganizationChart"/>
    <dgm:cxn modelId="{E0359FF2-6C58-45F6-83A4-AE01AA85617A}" type="presParOf" srcId="{8F510F35-95FA-4CFB-A9B1-4B16BD41663D}" destId="{6B9901FE-A7B4-40E7-B94C-EE8997495EBB}" srcOrd="1" destOrd="0" presId="urn:microsoft.com/office/officeart/2009/3/layout/HorizontalOrganizationChart"/>
    <dgm:cxn modelId="{88E7B3E5-9594-42F1-9AE7-C91BBFE23D45}" type="presParOf" srcId="{37232594-32C9-4CCC-8B02-A84DB6C9BF0A}" destId="{700EB16C-8E62-4258-AF24-BA0CC81653BC}" srcOrd="1" destOrd="0" presId="urn:microsoft.com/office/officeart/2009/3/layout/HorizontalOrganizationChart"/>
    <dgm:cxn modelId="{DAB9099B-04C0-4D42-8C43-9571915D327F}" type="presParOf" srcId="{700EB16C-8E62-4258-AF24-BA0CC81653BC}" destId="{1A66F8B3-1E05-469E-A98D-A56B40C2BF8B}" srcOrd="0" destOrd="0" presId="urn:microsoft.com/office/officeart/2009/3/layout/HorizontalOrganizationChart"/>
    <dgm:cxn modelId="{F9483437-7183-4315-AFE3-4BC4BED8D7C5}" type="presParOf" srcId="{700EB16C-8E62-4258-AF24-BA0CC81653BC}" destId="{8DB3AEDE-9EA0-4384-B91F-A38F58910FCB}" srcOrd="1" destOrd="0" presId="urn:microsoft.com/office/officeart/2009/3/layout/HorizontalOrganizationChart"/>
    <dgm:cxn modelId="{5F55A936-9E83-4F27-8BEB-B82B8F059FD3}" type="presParOf" srcId="{8DB3AEDE-9EA0-4384-B91F-A38F58910FCB}" destId="{BA3DAB61-8A15-469E-901C-A80991A92EF3}" srcOrd="0" destOrd="0" presId="urn:microsoft.com/office/officeart/2009/3/layout/HorizontalOrganizationChart"/>
    <dgm:cxn modelId="{7F000011-D779-41C0-B90B-5519B7690FB8}" type="presParOf" srcId="{BA3DAB61-8A15-469E-901C-A80991A92EF3}" destId="{9385CB89-A01B-47F5-8875-FDF27AE2B944}" srcOrd="0" destOrd="0" presId="urn:microsoft.com/office/officeart/2009/3/layout/HorizontalOrganizationChart"/>
    <dgm:cxn modelId="{E368D8AD-C9DE-4BEB-8916-3735977E976B}" type="presParOf" srcId="{BA3DAB61-8A15-469E-901C-A80991A92EF3}" destId="{EEED51B3-6300-4E0B-B74A-381BF4E1ECE1}" srcOrd="1" destOrd="0" presId="urn:microsoft.com/office/officeart/2009/3/layout/HorizontalOrganizationChart"/>
    <dgm:cxn modelId="{D635C6C9-CF8B-44AE-B333-B07687401809}" type="presParOf" srcId="{8DB3AEDE-9EA0-4384-B91F-A38F58910FCB}" destId="{D8C62454-DB6C-43C4-BF80-C3945BF8B4DE}" srcOrd="1" destOrd="0" presId="urn:microsoft.com/office/officeart/2009/3/layout/HorizontalOrganizationChart"/>
    <dgm:cxn modelId="{D9AA3E7B-3C6D-42BE-972B-11273DB1604B}" type="presParOf" srcId="{D8C62454-DB6C-43C4-BF80-C3945BF8B4DE}" destId="{8505EDB0-020F-4CE4-BF15-6A4D9FB65E56}" srcOrd="0" destOrd="0" presId="urn:microsoft.com/office/officeart/2009/3/layout/HorizontalOrganizationChart"/>
    <dgm:cxn modelId="{72348E9C-A034-4D1D-B149-1BCEB6A596C2}" type="presParOf" srcId="{D8C62454-DB6C-43C4-BF80-C3945BF8B4DE}" destId="{E479775D-090B-45BD-AF1B-A9234AA3B490}" srcOrd="1" destOrd="0" presId="urn:microsoft.com/office/officeart/2009/3/layout/HorizontalOrganizationChart"/>
    <dgm:cxn modelId="{E0ADB5A3-73F2-49E7-BCB9-C645977BA6C0}" type="presParOf" srcId="{E479775D-090B-45BD-AF1B-A9234AA3B490}" destId="{1732E0FA-C403-4C63-8E64-A95642CFC6C5}" srcOrd="0" destOrd="0" presId="urn:microsoft.com/office/officeart/2009/3/layout/HorizontalOrganizationChart"/>
    <dgm:cxn modelId="{1A0E53CD-4AD2-4008-9307-A72A28D3F682}" type="presParOf" srcId="{1732E0FA-C403-4C63-8E64-A95642CFC6C5}" destId="{C14DCB86-3B6C-41B2-9511-EAF5EC0AAD62}" srcOrd="0" destOrd="0" presId="urn:microsoft.com/office/officeart/2009/3/layout/HorizontalOrganizationChart"/>
    <dgm:cxn modelId="{2FB5B23D-E4CE-4C3C-9E70-256B77A4F320}" type="presParOf" srcId="{1732E0FA-C403-4C63-8E64-A95642CFC6C5}" destId="{AC01A424-43A9-411D-9094-A1ACD23153CD}" srcOrd="1" destOrd="0" presId="urn:microsoft.com/office/officeart/2009/3/layout/HorizontalOrganizationChart"/>
    <dgm:cxn modelId="{E5638827-3A54-44D9-8DC4-9DE5FFF0894B}" type="presParOf" srcId="{E479775D-090B-45BD-AF1B-A9234AA3B490}" destId="{F8C4C581-180F-4204-91D9-B32CE0B02C6A}" srcOrd="1" destOrd="0" presId="urn:microsoft.com/office/officeart/2009/3/layout/HorizontalOrganizationChart"/>
    <dgm:cxn modelId="{4131F171-D999-43F8-AACB-54FB14E2D3B0}" type="presParOf" srcId="{F8C4C581-180F-4204-91D9-B32CE0B02C6A}" destId="{77F5C051-C822-4D52-9136-89F98C7F72E5}" srcOrd="0" destOrd="0" presId="urn:microsoft.com/office/officeart/2009/3/layout/HorizontalOrganizationChart"/>
    <dgm:cxn modelId="{E2C7C335-39F1-4B2D-AFCD-549DF28D1A1B}" type="presParOf" srcId="{F8C4C581-180F-4204-91D9-B32CE0B02C6A}" destId="{4029A242-6FCF-4401-B58E-8E26C7E30C67}" srcOrd="1" destOrd="0" presId="urn:microsoft.com/office/officeart/2009/3/layout/HorizontalOrganizationChart"/>
    <dgm:cxn modelId="{6C0E42B0-2701-42B9-B27D-320B8B12FCDE}" type="presParOf" srcId="{4029A242-6FCF-4401-B58E-8E26C7E30C67}" destId="{472B975F-B9CF-4C60-A39F-72E2F8819751}" srcOrd="0" destOrd="0" presId="urn:microsoft.com/office/officeart/2009/3/layout/HorizontalOrganizationChart"/>
    <dgm:cxn modelId="{4A45211C-5253-41E8-B27F-E015BBC4421F}" type="presParOf" srcId="{472B975F-B9CF-4C60-A39F-72E2F8819751}" destId="{0A06C8C6-D226-450D-9557-ABB047848083}" srcOrd="0" destOrd="0" presId="urn:microsoft.com/office/officeart/2009/3/layout/HorizontalOrganizationChart"/>
    <dgm:cxn modelId="{D7D44C70-064C-403C-B0C5-5CD01EB38EE5}" type="presParOf" srcId="{472B975F-B9CF-4C60-A39F-72E2F8819751}" destId="{D93C3B1D-8348-4A40-94A7-AFDC9BA888B8}" srcOrd="1" destOrd="0" presId="urn:microsoft.com/office/officeart/2009/3/layout/HorizontalOrganizationChart"/>
    <dgm:cxn modelId="{6ECE7FF7-8338-490D-9F13-E9FEF9A7F3F1}" type="presParOf" srcId="{4029A242-6FCF-4401-B58E-8E26C7E30C67}" destId="{F8F46BE0-36AA-4AE5-B143-2573664E57CF}" srcOrd="1" destOrd="0" presId="urn:microsoft.com/office/officeart/2009/3/layout/HorizontalOrganizationChart"/>
    <dgm:cxn modelId="{23B225BE-16AC-4ABA-8D5D-97878BCB5D0D}" type="presParOf" srcId="{4029A242-6FCF-4401-B58E-8E26C7E30C67}" destId="{115A9B8F-2D4B-4B7E-B882-C0BEA56A08E2}" srcOrd="2" destOrd="0" presId="urn:microsoft.com/office/officeart/2009/3/layout/HorizontalOrganizationChart"/>
    <dgm:cxn modelId="{2B61872C-6554-4C0B-B61B-03F9CBEDAC02}" type="presParOf" srcId="{E479775D-090B-45BD-AF1B-A9234AA3B490}" destId="{A9153C3B-92A0-475A-81FA-405067CF8E82}" srcOrd="2" destOrd="0" presId="urn:microsoft.com/office/officeart/2009/3/layout/HorizontalOrganizationChart"/>
    <dgm:cxn modelId="{0F5C8FE5-44AF-419A-8C75-AC6CA33ED57F}" type="presParOf" srcId="{8DB3AEDE-9EA0-4384-B91F-A38F58910FCB}" destId="{4DFD9D81-A682-4717-BED1-57DC865152E8}" srcOrd="2" destOrd="0" presId="urn:microsoft.com/office/officeart/2009/3/layout/HorizontalOrganizationChart"/>
    <dgm:cxn modelId="{93C39FCE-F8BE-464E-8AD1-82E2F0C7739E}" type="presParOf" srcId="{37232594-32C9-4CCC-8B02-A84DB6C9BF0A}" destId="{188B5455-0317-45EB-90EF-AB6C7F156DE1}" srcOrd="2" destOrd="0" presId="urn:microsoft.com/office/officeart/2009/3/layout/HorizontalOrganizationChart"/>
    <dgm:cxn modelId="{82421D64-2B85-46B9-9F2A-1637108CE709}" type="presParOf" srcId="{21C499D1-1A12-43EB-8D41-14D193C0265D}" destId="{97A27029-8E58-4F9F-B45F-4568566949E7}" srcOrd="2" destOrd="0" presId="urn:microsoft.com/office/officeart/2009/3/layout/HorizontalOrganizationChart"/>
    <dgm:cxn modelId="{9C6FB074-A36C-4E5A-8EA7-9D9EBE519123}" type="presParOf" srcId="{97A27029-8E58-4F9F-B45F-4568566949E7}" destId="{301C9997-116F-46F2-97FA-E8EDDE5BB69F}" srcOrd="0" destOrd="0" presId="urn:microsoft.com/office/officeart/2009/3/layout/HorizontalOrganizationChart"/>
    <dgm:cxn modelId="{9624E6BA-B160-4F24-8B4F-D5EA98EBC7DD}" type="presParOf" srcId="{97A27029-8E58-4F9F-B45F-4568566949E7}" destId="{B902C23F-ADF2-4EDE-8D2C-0736C4BC0B5A}" srcOrd="1" destOrd="0" presId="urn:microsoft.com/office/officeart/2009/3/layout/HorizontalOrganizationChart"/>
    <dgm:cxn modelId="{944BA84A-6118-4661-8583-00191405C491}" type="presParOf" srcId="{B902C23F-ADF2-4EDE-8D2C-0736C4BC0B5A}" destId="{7EDF8518-2ADC-4B21-9AF1-38BF2EFA0F47}" srcOrd="0" destOrd="0" presId="urn:microsoft.com/office/officeart/2009/3/layout/HorizontalOrganizationChart"/>
    <dgm:cxn modelId="{20B7C625-1F92-4696-9CE8-560B7747D0B0}" type="presParOf" srcId="{7EDF8518-2ADC-4B21-9AF1-38BF2EFA0F47}" destId="{5227CD54-3580-4BE5-BE48-43134C7527FD}" srcOrd="0" destOrd="0" presId="urn:microsoft.com/office/officeart/2009/3/layout/HorizontalOrganizationChart"/>
    <dgm:cxn modelId="{C78AE39D-1E61-49B1-A133-1960CECE2747}" type="presParOf" srcId="{7EDF8518-2ADC-4B21-9AF1-38BF2EFA0F47}" destId="{4B8C42D3-3921-4DCB-A030-06E1FCDD1539}" srcOrd="1" destOrd="0" presId="urn:microsoft.com/office/officeart/2009/3/layout/HorizontalOrganizationChart"/>
    <dgm:cxn modelId="{CF732E2E-CFD2-4CC1-BFA7-24C86F5730D6}" type="presParOf" srcId="{B902C23F-ADF2-4EDE-8D2C-0736C4BC0B5A}" destId="{03A2B942-370A-49AA-AD4E-DA6D90F9CDCA}" srcOrd="1" destOrd="0" presId="urn:microsoft.com/office/officeart/2009/3/layout/HorizontalOrganizationChart"/>
    <dgm:cxn modelId="{FA22E0D5-70FA-4137-ADB9-5A4345605812}" type="presParOf" srcId="{B902C23F-ADF2-4EDE-8D2C-0736C4BC0B5A}" destId="{E434B388-48CF-4363-9FDE-BF9AEC7FA3B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AAA1D-25F9-4DDD-9D96-2430AC9AC0DC}">
      <dsp:nvSpPr>
        <dsp:cNvPr id="0" name=""/>
        <dsp:cNvSpPr/>
      </dsp:nvSpPr>
      <dsp:spPr>
        <a:xfrm>
          <a:off x="3357263" y="2154087"/>
          <a:ext cx="389618" cy="1856033"/>
        </a:xfrm>
        <a:custGeom>
          <a:avLst/>
          <a:gdLst/>
          <a:ahLst/>
          <a:cxnLst/>
          <a:rect l="0" t="0" r="0" b="0"/>
          <a:pathLst>
            <a:path>
              <a:moveTo>
                <a:pt x="0" y="0"/>
              </a:moveTo>
              <a:lnTo>
                <a:pt x="194809" y="0"/>
              </a:lnTo>
              <a:lnTo>
                <a:pt x="194809" y="1856033"/>
              </a:lnTo>
              <a:lnTo>
                <a:pt x="389618" y="1856033"/>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504660" y="3034691"/>
        <a:ext cx="94824" cy="94824"/>
      </dsp:txXfrm>
    </dsp:sp>
    <dsp:sp modelId="{4C3E394A-BC1B-4BA5-B0D9-7C8EFCF6B309}">
      <dsp:nvSpPr>
        <dsp:cNvPr id="0" name=""/>
        <dsp:cNvSpPr/>
      </dsp:nvSpPr>
      <dsp:spPr>
        <a:xfrm>
          <a:off x="3357263" y="2154087"/>
          <a:ext cx="389618" cy="1113619"/>
        </a:xfrm>
        <a:custGeom>
          <a:avLst/>
          <a:gdLst/>
          <a:ahLst/>
          <a:cxnLst/>
          <a:rect l="0" t="0" r="0" b="0"/>
          <a:pathLst>
            <a:path>
              <a:moveTo>
                <a:pt x="0" y="0"/>
              </a:moveTo>
              <a:lnTo>
                <a:pt x="194809" y="0"/>
              </a:lnTo>
              <a:lnTo>
                <a:pt x="194809" y="1113619"/>
              </a:lnTo>
              <a:lnTo>
                <a:pt x="389618" y="1113619"/>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577" y="2681401"/>
        <a:ext cx="58990" cy="58990"/>
      </dsp:txXfrm>
    </dsp:sp>
    <dsp:sp modelId="{4F6ACD8F-D8A8-4680-B0F6-1A228D640962}">
      <dsp:nvSpPr>
        <dsp:cNvPr id="0" name=""/>
        <dsp:cNvSpPr/>
      </dsp:nvSpPr>
      <dsp:spPr>
        <a:xfrm>
          <a:off x="3357263" y="2154087"/>
          <a:ext cx="389618" cy="371206"/>
        </a:xfrm>
        <a:custGeom>
          <a:avLst/>
          <a:gdLst/>
          <a:ahLst/>
          <a:cxnLst/>
          <a:rect l="0" t="0" r="0" b="0"/>
          <a:pathLst>
            <a:path>
              <a:moveTo>
                <a:pt x="0" y="0"/>
              </a:moveTo>
              <a:lnTo>
                <a:pt x="194809" y="0"/>
              </a:lnTo>
              <a:lnTo>
                <a:pt x="194809" y="371206"/>
              </a:lnTo>
              <a:lnTo>
                <a:pt x="389618" y="371206"/>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8619" y="2326236"/>
        <a:ext cx="26907" cy="26907"/>
      </dsp:txXfrm>
    </dsp:sp>
    <dsp:sp modelId="{680C7A94-082D-407F-938D-5296C4691986}">
      <dsp:nvSpPr>
        <dsp:cNvPr id="0" name=""/>
        <dsp:cNvSpPr/>
      </dsp:nvSpPr>
      <dsp:spPr>
        <a:xfrm>
          <a:off x="3357263" y="1782880"/>
          <a:ext cx="389618" cy="371206"/>
        </a:xfrm>
        <a:custGeom>
          <a:avLst/>
          <a:gdLst/>
          <a:ahLst/>
          <a:cxnLst/>
          <a:rect l="0" t="0" r="0" b="0"/>
          <a:pathLst>
            <a:path>
              <a:moveTo>
                <a:pt x="0" y="371206"/>
              </a:moveTo>
              <a:lnTo>
                <a:pt x="194809" y="371206"/>
              </a:lnTo>
              <a:lnTo>
                <a:pt x="194809" y="0"/>
              </a:lnTo>
              <a:lnTo>
                <a:pt x="389618" y="0"/>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38619" y="1955030"/>
        <a:ext cx="26907" cy="26907"/>
      </dsp:txXfrm>
    </dsp:sp>
    <dsp:sp modelId="{7DED6290-79EC-4131-B938-48B76446F5A6}">
      <dsp:nvSpPr>
        <dsp:cNvPr id="0" name=""/>
        <dsp:cNvSpPr/>
      </dsp:nvSpPr>
      <dsp:spPr>
        <a:xfrm>
          <a:off x="3357263" y="1040467"/>
          <a:ext cx="389618" cy="1113619"/>
        </a:xfrm>
        <a:custGeom>
          <a:avLst/>
          <a:gdLst/>
          <a:ahLst/>
          <a:cxnLst/>
          <a:rect l="0" t="0" r="0" b="0"/>
          <a:pathLst>
            <a:path>
              <a:moveTo>
                <a:pt x="0" y="1113619"/>
              </a:moveTo>
              <a:lnTo>
                <a:pt x="194809" y="1113619"/>
              </a:lnTo>
              <a:lnTo>
                <a:pt x="194809" y="0"/>
              </a:lnTo>
              <a:lnTo>
                <a:pt x="389618" y="0"/>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522577" y="1567781"/>
        <a:ext cx="58990" cy="58990"/>
      </dsp:txXfrm>
    </dsp:sp>
    <dsp:sp modelId="{658B5D5E-7E13-466B-AFF2-138BC6AB3C48}">
      <dsp:nvSpPr>
        <dsp:cNvPr id="0" name=""/>
        <dsp:cNvSpPr/>
      </dsp:nvSpPr>
      <dsp:spPr>
        <a:xfrm>
          <a:off x="3357263" y="298053"/>
          <a:ext cx="389618" cy="1856033"/>
        </a:xfrm>
        <a:custGeom>
          <a:avLst/>
          <a:gdLst/>
          <a:ahLst/>
          <a:cxnLst/>
          <a:rect l="0" t="0" r="0" b="0"/>
          <a:pathLst>
            <a:path>
              <a:moveTo>
                <a:pt x="0" y="1856033"/>
              </a:moveTo>
              <a:lnTo>
                <a:pt x="194809" y="1856033"/>
              </a:lnTo>
              <a:lnTo>
                <a:pt x="194809" y="0"/>
              </a:lnTo>
              <a:lnTo>
                <a:pt x="389618" y="0"/>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504660" y="1178658"/>
        <a:ext cx="94824" cy="94824"/>
      </dsp:txXfrm>
    </dsp:sp>
    <dsp:sp modelId="{77F3EA4C-CDCA-4353-A70D-6D8FD906AEF9}">
      <dsp:nvSpPr>
        <dsp:cNvPr id="0" name=""/>
        <dsp:cNvSpPr/>
      </dsp:nvSpPr>
      <dsp:spPr>
        <a:xfrm>
          <a:off x="1019552" y="1782880"/>
          <a:ext cx="389618" cy="371206"/>
        </a:xfrm>
        <a:custGeom>
          <a:avLst/>
          <a:gdLst/>
          <a:ahLst/>
          <a:cxnLst/>
          <a:rect l="0" t="0" r="0" b="0"/>
          <a:pathLst>
            <a:path>
              <a:moveTo>
                <a:pt x="0" y="0"/>
              </a:moveTo>
              <a:lnTo>
                <a:pt x="194809" y="0"/>
              </a:lnTo>
              <a:lnTo>
                <a:pt x="194809" y="371206"/>
              </a:lnTo>
              <a:lnTo>
                <a:pt x="389618" y="371206"/>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00908" y="1955030"/>
        <a:ext cx="26907" cy="26907"/>
      </dsp:txXfrm>
    </dsp:sp>
    <dsp:sp modelId="{CA097DF3-2567-42FC-8BAA-63CE0FCEBDE1}">
      <dsp:nvSpPr>
        <dsp:cNvPr id="0" name=""/>
        <dsp:cNvSpPr/>
      </dsp:nvSpPr>
      <dsp:spPr>
        <a:xfrm>
          <a:off x="1019552" y="1411673"/>
          <a:ext cx="389618" cy="371206"/>
        </a:xfrm>
        <a:custGeom>
          <a:avLst/>
          <a:gdLst/>
          <a:ahLst/>
          <a:cxnLst/>
          <a:rect l="0" t="0" r="0" b="0"/>
          <a:pathLst>
            <a:path>
              <a:moveTo>
                <a:pt x="0" y="371206"/>
              </a:moveTo>
              <a:lnTo>
                <a:pt x="194809" y="371206"/>
              </a:lnTo>
              <a:lnTo>
                <a:pt x="194809" y="0"/>
              </a:lnTo>
              <a:lnTo>
                <a:pt x="389618" y="0"/>
              </a:lnTo>
            </a:path>
          </a:pathLst>
        </a:custGeom>
        <a:noFill/>
        <a:ln w="28575" cap="flat" cmpd="sng" algn="ctr">
          <a:solidFill>
            <a:schemeClr val="accent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200908" y="1583823"/>
        <a:ext cx="26907" cy="26907"/>
      </dsp:txXfrm>
    </dsp:sp>
    <dsp:sp modelId="{07ACC486-6ABD-49AA-A0A6-6AE3931F0516}">
      <dsp:nvSpPr>
        <dsp:cNvPr id="0" name=""/>
        <dsp:cNvSpPr/>
      </dsp:nvSpPr>
      <dsp:spPr>
        <a:xfrm rot="16200000">
          <a:off x="-840387" y="1485915"/>
          <a:ext cx="3125950"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spc="-10" dirty="0" smtClean="0">
              <a:cs typeface="Calibri"/>
            </a:rPr>
            <a:t>Dietary lipids intake </a:t>
          </a:r>
          <a:endParaRPr lang="en-US" sz="2800" kern="1200" dirty="0"/>
        </a:p>
      </dsp:txBody>
      <dsp:txXfrm>
        <a:off x="-840387" y="1485915"/>
        <a:ext cx="3125950" cy="593930"/>
      </dsp:txXfrm>
    </dsp:sp>
    <dsp:sp modelId="{46D1534F-0711-41AF-83D4-1E0324D243CB}">
      <dsp:nvSpPr>
        <dsp:cNvPr id="0" name=""/>
        <dsp:cNvSpPr/>
      </dsp:nvSpPr>
      <dsp:spPr>
        <a:xfrm>
          <a:off x="1409171" y="1114708"/>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Triacylglycerol  90%</a:t>
          </a:r>
          <a:endParaRPr lang="en-US" sz="2000" kern="1200" dirty="0"/>
        </a:p>
      </dsp:txBody>
      <dsp:txXfrm>
        <a:off x="1409171" y="1114708"/>
        <a:ext cx="1948092" cy="593930"/>
      </dsp:txXfrm>
    </dsp:sp>
    <dsp:sp modelId="{F9A6060B-D60C-47CE-9BEC-8049A437DF8A}">
      <dsp:nvSpPr>
        <dsp:cNvPr id="0" name=""/>
        <dsp:cNvSpPr/>
      </dsp:nvSpPr>
      <dsp:spPr>
        <a:xfrm>
          <a:off x="1409171" y="1857121"/>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The reminder includes:</a:t>
          </a:r>
          <a:endParaRPr lang="en-US" sz="2000" kern="1200" dirty="0"/>
        </a:p>
      </dsp:txBody>
      <dsp:txXfrm>
        <a:off x="1409171" y="1857121"/>
        <a:ext cx="1948092" cy="593930"/>
      </dsp:txXfrm>
    </dsp:sp>
    <dsp:sp modelId="{A32FDEAA-B7B4-47F2-A28F-25F310B605EB}">
      <dsp:nvSpPr>
        <dsp:cNvPr id="0" name=""/>
        <dsp:cNvSpPr/>
      </dsp:nvSpPr>
      <dsp:spPr>
        <a:xfrm>
          <a:off x="3746882" y="1088"/>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Cholesterol</a:t>
          </a:r>
          <a:endParaRPr lang="en-US" sz="2000" kern="1200" dirty="0" smtClean="0"/>
        </a:p>
      </dsp:txBody>
      <dsp:txXfrm>
        <a:off x="3746882" y="1088"/>
        <a:ext cx="1948092" cy="593930"/>
      </dsp:txXfrm>
    </dsp:sp>
    <dsp:sp modelId="{1B9A2495-3FD4-4376-AC6C-A3470B65DE41}">
      <dsp:nvSpPr>
        <dsp:cNvPr id="0" name=""/>
        <dsp:cNvSpPr/>
      </dsp:nvSpPr>
      <dsp:spPr>
        <a:xfrm>
          <a:off x="3746882" y="743501"/>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(little amount)</a:t>
          </a:r>
          <a:endParaRPr lang="en-US" sz="2000" kern="1200" dirty="0"/>
        </a:p>
      </dsp:txBody>
      <dsp:txXfrm>
        <a:off x="3746882" y="743501"/>
        <a:ext cx="1948092" cy="593930"/>
      </dsp:txXfrm>
    </dsp:sp>
    <dsp:sp modelId="{00AFE6F2-DFFB-48BC-85C4-FD8423688EAD}">
      <dsp:nvSpPr>
        <dsp:cNvPr id="0" name=""/>
        <dsp:cNvSpPr/>
      </dsp:nvSpPr>
      <dsp:spPr>
        <a:xfrm>
          <a:off x="3746882" y="1485915"/>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Cholesterol ester.</a:t>
          </a:r>
          <a:endParaRPr lang="en-US" sz="2000" kern="1200" dirty="0" smtClean="0"/>
        </a:p>
      </dsp:txBody>
      <dsp:txXfrm>
        <a:off x="3746882" y="1485915"/>
        <a:ext cx="1948092" cy="593930"/>
      </dsp:txXfrm>
    </dsp:sp>
    <dsp:sp modelId="{F57F2478-457C-479E-B9C9-583FA5BDC3D2}">
      <dsp:nvSpPr>
        <dsp:cNvPr id="0" name=""/>
        <dsp:cNvSpPr/>
      </dsp:nvSpPr>
      <dsp:spPr>
        <a:xfrm>
          <a:off x="3746882" y="2228328"/>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phospholipids</a:t>
          </a:r>
          <a:endParaRPr lang="en-US" sz="2000" kern="1200" dirty="0"/>
        </a:p>
      </dsp:txBody>
      <dsp:txXfrm>
        <a:off x="3746882" y="2228328"/>
        <a:ext cx="1948092" cy="593930"/>
      </dsp:txXfrm>
    </dsp:sp>
    <dsp:sp modelId="{291C09B6-F204-4925-AC90-E121334AEF06}">
      <dsp:nvSpPr>
        <dsp:cNvPr id="0" name=""/>
        <dsp:cNvSpPr/>
      </dsp:nvSpPr>
      <dsp:spPr>
        <a:xfrm>
          <a:off x="3746882" y="2970741"/>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glycolipids</a:t>
          </a:r>
          <a:endParaRPr lang="en-US" sz="2000" kern="1200" dirty="0"/>
        </a:p>
      </dsp:txBody>
      <dsp:txXfrm>
        <a:off x="3746882" y="2970741"/>
        <a:ext cx="1948092" cy="593930"/>
      </dsp:txXfrm>
    </dsp:sp>
    <dsp:sp modelId="{667F37B3-CE5F-4E88-8549-BF7E98C870B3}">
      <dsp:nvSpPr>
        <dsp:cNvPr id="0" name=""/>
        <dsp:cNvSpPr/>
      </dsp:nvSpPr>
      <dsp:spPr>
        <a:xfrm>
          <a:off x="3746882" y="3713154"/>
          <a:ext cx="1948092" cy="593930"/>
        </a:xfrm>
        <a:prstGeom prst="rect">
          <a:avLst/>
        </a:prstGeom>
        <a:solidFill>
          <a:schemeClr val="lt1">
            <a:hueOff val="0"/>
            <a:satOff val="0"/>
            <a:lumOff val="0"/>
            <a:alphaOff val="0"/>
          </a:schemeClr>
        </a:solidFill>
        <a:ln w="28575"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smtClean="0"/>
            <a:t>Free fatty acids</a:t>
          </a:r>
          <a:endParaRPr lang="en-US" sz="2000" kern="1200" dirty="0"/>
        </a:p>
      </dsp:txBody>
      <dsp:txXfrm>
        <a:off x="3746882" y="3713154"/>
        <a:ext cx="1948092" cy="593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4DF40-8A90-4E06-A267-21597444AB4B}">
      <dsp:nvSpPr>
        <dsp:cNvPr id="0" name=""/>
        <dsp:cNvSpPr/>
      </dsp:nvSpPr>
      <dsp:spPr>
        <a:xfrm>
          <a:off x="1936985" y="2072957"/>
          <a:ext cx="1529934" cy="733468"/>
        </a:xfrm>
        <a:prstGeom prst="roundRect">
          <a:avLst>
            <a:gd name="adj" fmla="val 10000"/>
          </a:avLst>
        </a:prstGeom>
        <a:solidFill>
          <a:schemeClr val="lt1">
            <a:hueOff val="0"/>
            <a:satOff val="0"/>
            <a:lumOff val="0"/>
            <a:alphaOff val="0"/>
          </a:schemeClr>
        </a:solidFill>
        <a:ln w="28575" cap="flat" cmpd="sng" algn="ctr">
          <a:solidFill>
            <a:srgbClr val="00ADA8"/>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Organs and enzymes:</a:t>
          </a:r>
          <a:endParaRPr lang="en-US" sz="1800" kern="1200" dirty="0"/>
        </a:p>
      </dsp:txBody>
      <dsp:txXfrm>
        <a:off x="1958468" y="2094440"/>
        <a:ext cx="1486968" cy="690502"/>
      </dsp:txXfrm>
    </dsp:sp>
    <dsp:sp modelId="{B11AA3CC-E670-4973-ACE5-D10F8C8B201F}">
      <dsp:nvSpPr>
        <dsp:cNvPr id="0" name=""/>
        <dsp:cNvSpPr/>
      </dsp:nvSpPr>
      <dsp:spPr>
        <a:xfrm rot="17185998">
          <a:off x="2878643" y="1643212"/>
          <a:ext cx="1640707" cy="19273"/>
        </a:xfrm>
        <a:custGeom>
          <a:avLst/>
          <a:gdLst/>
          <a:ahLst/>
          <a:cxnLst/>
          <a:rect l="0" t="0" r="0" b="0"/>
          <a:pathLst>
            <a:path>
              <a:moveTo>
                <a:pt x="0" y="9636"/>
              </a:moveTo>
              <a:lnTo>
                <a:pt x="1640707" y="963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57979" y="1611831"/>
        <a:ext cx="82035" cy="82035"/>
      </dsp:txXfrm>
    </dsp:sp>
    <dsp:sp modelId="{99F9631A-4391-4AA8-B4CD-5DC0723DD314}">
      <dsp:nvSpPr>
        <dsp:cNvPr id="0" name=""/>
        <dsp:cNvSpPr/>
      </dsp:nvSpPr>
      <dsp:spPr>
        <a:xfrm>
          <a:off x="3931074" y="169273"/>
          <a:ext cx="1402686" cy="1393467"/>
        </a:xfrm>
        <a:prstGeom prst="roundRect">
          <a:avLst>
            <a:gd name="adj" fmla="val 10000"/>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stomach </a:t>
          </a:r>
          <a:r>
            <a:rPr lang="en-US" sz="1800" kern="1200" dirty="0" smtClean="0">
              <a:solidFill>
                <a:srgbClr val="00B050"/>
              </a:solidFill>
              <a:latin typeface="+mn-lt"/>
              <a:ea typeface="+mn-ea"/>
              <a:cs typeface="+mn-cs"/>
            </a:rPr>
            <a:t>(30% of digestion)</a:t>
          </a:r>
          <a:endParaRPr lang="en-US" sz="1800" kern="1200" dirty="0">
            <a:solidFill>
              <a:srgbClr val="00B050"/>
            </a:solidFill>
            <a:latin typeface="+mn-lt"/>
            <a:ea typeface="+mn-ea"/>
            <a:cs typeface="+mn-cs"/>
          </a:endParaRPr>
        </a:p>
      </dsp:txBody>
      <dsp:txXfrm>
        <a:off x="3971887" y="210086"/>
        <a:ext cx="1321060" cy="1311841"/>
      </dsp:txXfrm>
    </dsp:sp>
    <dsp:sp modelId="{BBE20B36-A462-4546-8EDB-C2CD66EE12ED}">
      <dsp:nvSpPr>
        <dsp:cNvPr id="0" name=""/>
        <dsp:cNvSpPr/>
      </dsp:nvSpPr>
      <dsp:spPr>
        <a:xfrm rot="18987473">
          <a:off x="5245674" y="635812"/>
          <a:ext cx="640329" cy="19273"/>
        </a:xfrm>
        <a:custGeom>
          <a:avLst/>
          <a:gdLst/>
          <a:ahLst/>
          <a:cxnLst/>
          <a:rect l="0" t="0" r="0" b="0"/>
          <a:pathLst>
            <a:path>
              <a:moveTo>
                <a:pt x="0" y="9636"/>
              </a:moveTo>
              <a:lnTo>
                <a:pt x="640329"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49830" y="629441"/>
        <a:ext cx="32016" cy="32016"/>
      </dsp:txXfrm>
    </dsp:sp>
    <dsp:sp modelId="{0D9CE795-ABF8-461E-BE8B-7E831EE09DD4}">
      <dsp:nvSpPr>
        <dsp:cNvPr id="0" name=""/>
        <dsp:cNvSpPr/>
      </dsp:nvSpPr>
      <dsp:spPr>
        <a:xfrm>
          <a:off x="5797916" y="3889"/>
          <a:ext cx="2159003" cy="842005"/>
        </a:xfrm>
        <a:prstGeom prst="roundRect">
          <a:avLst>
            <a:gd name="adj" fmla="val 10000"/>
          </a:avLst>
        </a:prstGeom>
        <a:solidFill>
          <a:schemeClr val="lt1">
            <a:hueOff val="0"/>
            <a:satOff val="0"/>
            <a:lumOff val="0"/>
            <a:alphaOff val="0"/>
          </a:schemeClr>
        </a:solidFill>
        <a:ln w="28575"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Lingual Lipase</a:t>
          </a:r>
          <a:endParaRPr lang="en-US" sz="1800" kern="1200" dirty="0"/>
        </a:p>
      </dsp:txBody>
      <dsp:txXfrm>
        <a:off x="5822577" y="28550"/>
        <a:ext cx="2109681" cy="792683"/>
      </dsp:txXfrm>
    </dsp:sp>
    <dsp:sp modelId="{81410F98-C2DC-43E1-8FF7-775A11973168}">
      <dsp:nvSpPr>
        <dsp:cNvPr id="0" name=""/>
        <dsp:cNvSpPr/>
      </dsp:nvSpPr>
      <dsp:spPr>
        <a:xfrm rot="2649249">
          <a:off x="5239559" y="1088629"/>
          <a:ext cx="666843" cy="19273"/>
        </a:xfrm>
        <a:custGeom>
          <a:avLst/>
          <a:gdLst/>
          <a:ahLst/>
          <a:cxnLst/>
          <a:rect l="0" t="0" r="0" b="0"/>
          <a:pathLst>
            <a:path>
              <a:moveTo>
                <a:pt x="0" y="9636"/>
              </a:moveTo>
              <a:lnTo>
                <a:pt x="666843"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56309" y="1081594"/>
        <a:ext cx="33342" cy="33342"/>
      </dsp:txXfrm>
    </dsp:sp>
    <dsp:sp modelId="{017CBB0B-41D9-47F3-A316-87E73D8DB28A}">
      <dsp:nvSpPr>
        <dsp:cNvPr id="0" name=""/>
        <dsp:cNvSpPr/>
      </dsp:nvSpPr>
      <dsp:spPr>
        <a:xfrm>
          <a:off x="5812200" y="932923"/>
          <a:ext cx="2232038" cy="795201"/>
        </a:xfrm>
        <a:prstGeom prst="roundRect">
          <a:avLst>
            <a:gd name="adj" fmla="val 10000"/>
          </a:avLst>
        </a:prstGeom>
        <a:solidFill>
          <a:schemeClr val="lt1">
            <a:hueOff val="0"/>
            <a:satOff val="0"/>
            <a:lumOff val="0"/>
            <a:alphaOff val="0"/>
          </a:schemeClr>
        </a:solidFill>
        <a:ln w="28575" cap="flat" cmpd="sng" algn="ctr">
          <a:solidFill>
            <a:srgbClr val="4B818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Gastric Lipase</a:t>
          </a:r>
          <a:endParaRPr lang="en-US" sz="1800" kern="1200" dirty="0"/>
        </a:p>
      </dsp:txBody>
      <dsp:txXfrm>
        <a:off x="5835491" y="956214"/>
        <a:ext cx="2185456" cy="748619"/>
      </dsp:txXfrm>
    </dsp:sp>
    <dsp:sp modelId="{5D4C5028-3781-4BFA-A530-42360D4440AC}">
      <dsp:nvSpPr>
        <dsp:cNvPr id="0" name=""/>
        <dsp:cNvSpPr/>
      </dsp:nvSpPr>
      <dsp:spPr>
        <a:xfrm rot="4106958">
          <a:off x="3067192" y="3017692"/>
          <a:ext cx="1263609" cy="19273"/>
        </a:xfrm>
        <a:custGeom>
          <a:avLst/>
          <a:gdLst/>
          <a:ahLst/>
          <a:cxnLst/>
          <a:rect l="0" t="0" r="0" b="0"/>
          <a:pathLst>
            <a:path>
              <a:moveTo>
                <a:pt x="0" y="9636"/>
              </a:moveTo>
              <a:lnTo>
                <a:pt x="1263609" y="9636"/>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667407" y="2995738"/>
        <a:ext cx="63180" cy="63180"/>
      </dsp:txXfrm>
    </dsp:sp>
    <dsp:sp modelId="{B283354C-06C7-4AEF-9D95-2989BADC1FB1}">
      <dsp:nvSpPr>
        <dsp:cNvPr id="0" name=""/>
        <dsp:cNvSpPr/>
      </dsp:nvSpPr>
      <dsp:spPr>
        <a:xfrm>
          <a:off x="3931074" y="2519822"/>
          <a:ext cx="1437417" cy="2190287"/>
        </a:xfrm>
        <a:prstGeom prst="roundRect">
          <a:avLst>
            <a:gd name="adj" fmla="val 10000"/>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Small intestine</a:t>
          </a:r>
        </a:p>
        <a:p>
          <a:pPr lvl="0" algn="ctr" defTabSz="800100">
            <a:lnSpc>
              <a:spcPct val="90000"/>
            </a:lnSpc>
            <a:spcBef>
              <a:spcPct val="0"/>
            </a:spcBef>
            <a:spcAft>
              <a:spcPct val="35000"/>
            </a:spcAft>
          </a:pPr>
          <a:r>
            <a:rPr lang="en-US" sz="1800" kern="1200" dirty="0" smtClean="0">
              <a:solidFill>
                <a:srgbClr val="00B050"/>
              </a:solidFill>
              <a:latin typeface="+mn-lt"/>
              <a:ea typeface="+mn-ea"/>
              <a:cs typeface="+mn-cs"/>
            </a:rPr>
            <a:t>(majority of digestion 70&amp;)</a:t>
          </a:r>
          <a:endParaRPr lang="en-US" sz="1800" kern="1200" dirty="0">
            <a:solidFill>
              <a:srgbClr val="00B050"/>
            </a:solidFill>
            <a:latin typeface="+mn-lt"/>
            <a:ea typeface="+mn-ea"/>
            <a:cs typeface="+mn-cs"/>
          </a:endParaRPr>
        </a:p>
      </dsp:txBody>
      <dsp:txXfrm>
        <a:off x="3973175" y="2561923"/>
        <a:ext cx="1353215" cy="2106085"/>
      </dsp:txXfrm>
    </dsp:sp>
    <dsp:sp modelId="{278D80CB-A86E-4615-9C56-C33C2BD6773B}">
      <dsp:nvSpPr>
        <dsp:cNvPr id="0" name=""/>
        <dsp:cNvSpPr/>
      </dsp:nvSpPr>
      <dsp:spPr>
        <a:xfrm rot="17321189">
          <a:off x="4876209" y="2919153"/>
          <a:ext cx="1448719" cy="19273"/>
        </a:xfrm>
        <a:custGeom>
          <a:avLst/>
          <a:gdLst/>
          <a:ahLst/>
          <a:cxnLst/>
          <a:rect l="0" t="0" r="0" b="0"/>
          <a:pathLst>
            <a:path>
              <a:moveTo>
                <a:pt x="0" y="9636"/>
              </a:moveTo>
              <a:lnTo>
                <a:pt x="1448719"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64351" y="2892572"/>
        <a:ext cx="72435" cy="72435"/>
      </dsp:txXfrm>
    </dsp:sp>
    <dsp:sp modelId="{97F4796F-1536-40F7-A1EF-2B34AD1D34DF}">
      <dsp:nvSpPr>
        <dsp:cNvPr id="0" name=""/>
        <dsp:cNvSpPr/>
      </dsp:nvSpPr>
      <dsp:spPr>
        <a:xfrm>
          <a:off x="5832646" y="1815154"/>
          <a:ext cx="2227675" cy="854920"/>
        </a:xfrm>
        <a:prstGeom prst="roundRect">
          <a:avLst>
            <a:gd name="adj" fmla="val 10000"/>
          </a:avLst>
        </a:prstGeom>
        <a:solidFill>
          <a:schemeClr val="lt1">
            <a:hueOff val="0"/>
            <a:satOff val="0"/>
            <a:lumOff val="0"/>
            <a:alphaOff val="0"/>
          </a:schemeClr>
        </a:solidFill>
        <a:ln w="28575" cap="flat" cmpd="sng" algn="ctr">
          <a:solidFill>
            <a:srgbClr val="47AF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Lipase </a:t>
          </a:r>
          <a:r>
            <a:rPr lang="en-US" sz="1800" kern="1200" dirty="0" smtClean="0">
              <a:solidFill>
                <a:srgbClr val="00B050"/>
              </a:solidFill>
            </a:rPr>
            <a:t>(pancreatic lipase)\</a:t>
          </a:r>
          <a:r>
            <a:rPr lang="en-US" sz="1800" kern="1200" dirty="0" smtClean="0">
              <a:solidFill>
                <a:schemeClr val="tx1"/>
              </a:solidFill>
            </a:rPr>
            <a:t>Co-lipase</a:t>
          </a:r>
          <a:endParaRPr lang="en-US" sz="1800" kern="1200" dirty="0"/>
        </a:p>
      </dsp:txBody>
      <dsp:txXfrm>
        <a:off x="5857686" y="1840194"/>
        <a:ext cx="2177595" cy="804840"/>
      </dsp:txXfrm>
    </dsp:sp>
    <dsp:sp modelId="{C4A49497-F879-4680-9E66-8C6DAE61BD6A}">
      <dsp:nvSpPr>
        <dsp:cNvPr id="0" name=""/>
        <dsp:cNvSpPr/>
      </dsp:nvSpPr>
      <dsp:spPr>
        <a:xfrm rot="18959824">
          <a:off x="5277927" y="3381191"/>
          <a:ext cx="645282" cy="19273"/>
        </a:xfrm>
        <a:custGeom>
          <a:avLst/>
          <a:gdLst/>
          <a:ahLst/>
          <a:cxnLst/>
          <a:rect l="0" t="0" r="0" b="0"/>
          <a:pathLst>
            <a:path>
              <a:moveTo>
                <a:pt x="0" y="9636"/>
              </a:moveTo>
              <a:lnTo>
                <a:pt x="645282"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4437" y="3374696"/>
        <a:ext cx="32264" cy="32264"/>
      </dsp:txXfrm>
    </dsp:sp>
    <dsp:sp modelId="{D3071CCA-5861-43A4-ABD6-D25F45B5633C}">
      <dsp:nvSpPr>
        <dsp:cNvPr id="0" name=""/>
        <dsp:cNvSpPr/>
      </dsp:nvSpPr>
      <dsp:spPr>
        <a:xfrm>
          <a:off x="5832646" y="2757103"/>
          <a:ext cx="2191494" cy="819174"/>
        </a:xfrm>
        <a:prstGeom prst="roundRect">
          <a:avLst>
            <a:gd name="adj" fmla="val 10000"/>
          </a:avLst>
        </a:prstGeom>
        <a:solidFill>
          <a:schemeClr val="lt1">
            <a:hueOff val="0"/>
            <a:satOff val="0"/>
            <a:lumOff val="0"/>
            <a:alphaOff val="0"/>
          </a:schemeClr>
        </a:solidFill>
        <a:ln w="28575" cap="flat" cmpd="sng" algn="ctr">
          <a:solidFill>
            <a:srgbClr val="47AF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Cholesterol esterase</a:t>
          </a:r>
          <a:endParaRPr lang="en-US" sz="1800" kern="1200" dirty="0"/>
        </a:p>
      </dsp:txBody>
      <dsp:txXfrm>
        <a:off x="5856639" y="2781096"/>
        <a:ext cx="2143508" cy="771188"/>
      </dsp:txXfrm>
    </dsp:sp>
    <dsp:sp modelId="{E02E759F-00F3-421B-9B75-CEF259CE6763}">
      <dsp:nvSpPr>
        <dsp:cNvPr id="0" name=""/>
        <dsp:cNvSpPr/>
      </dsp:nvSpPr>
      <dsp:spPr>
        <a:xfrm rot="2688596">
          <a:off x="5273445" y="3835872"/>
          <a:ext cx="654247" cy="19273"/>
        </a:xfrm>
        <a:custGeom>
          <a:avLst/>
          <a:gdLst/>
          <a:ahLst/>
          <a:cxnLst/>
          <a:rect l="0" t="0" r="0" b="0"/>
          <a:pathLst>
            <a:path>
              <a:moveTo>
                <a:pt x="0" y="9636"/>
              </a:moveTo>
              <a:lnTo>
                <a:pt x="654247"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84213" y="3829152"/>
        <a:ext cx="32712" cy="32712"/>
      </dsp:txXfrm>
    </dsp:sp>
    <dsp:sp modelId="{1C2E3F20-CA84-4F5F-BFB4-3607F3AE0C72}">
      <dsp:nvSpPr>
        <dsp:cNvPr id="0" name=""/>
        <dsp:cNvSpPr/>
      </dsp:nvSpPr>
      <dsp:spPr>
        <a:xfrm>
          <a:off x="5832646" y="3663307"/>
          <a:ext cx="2191738" cy="825487"/>
        </a:xfrm>
        <a:prstGeom prst="roundRect">
          <a:avLst>
            <a:gd name="adj" fmla="val 10000"/>
          </a:avLst>
        </a:prstGeom>
        <a:solidFill>
          <a:schemeClr val="lt1">
            <a:hueOff val="0"/>
            <a:satOff val="0"/>
            <a:lumOff val="0"/>
            <a:alphaOff val="0"/>
          </a:schemeClr>
        </a:solidFill>
        <a:ln w="28575" cap="flat" cmpd="sng" algn="ctr">
          <a:solidFill>
            <a:srgbClr val="47AF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Phospholipase A2</a:t>
          </a:r>
          <a:endParaRPr lang="en-US" sz="1800" kern="1200" dirty="0"/>
        </a:p>
      </dsp:txBody>
      <dsp:txXfrm>
        <a:off x="5856824" y="3687485"/>
        <a:ext cx="2143382" cy="777131"/>
      </dsp:txXfrm>
    </dsp:sp>
    <dsp:sp modelId="{151272D4-3BB3-4105-9C10-D974C84BB996}">
      <dsp:nvSpPr>
        <dsp:cNvPr id="0" name=""/>
        <dsp:cNvSpPr/>
      </dsp:nvSpPr>
      <dsp:spPr>
        <a:xfrm rot="4284849">
          <a:off x="4872427" y="4295496"/>
          <a:ext cx="1456284" cy="19273"/>
        </a:xfrm>
        <a:custGeom>
          <a:avLst/>
          <a:gdLst/>
          <a:ahLst/>
          <a:cxnLst/>
          <a:rect l="0" t="0" r="0" b="0"/>
          <a:pathLst>
            <a:path>
              <a:moveTo>
                <a:pt x="0" y="9636"/>
              </a:moveTo>
              <a:lnTo>
                <a:pt x="1456284" y="9636"/>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64162" y="4268726"/>
        <a:ext cx="72814" cy="72814"/>
      </dsp:txXfrm>
    </dsp:sp>
    <dsp:sp modelId="{6C2495A7-538C-499D-9BBD-C34C461DAD37}">
      <dsp:nvSpPr>
        <dsp:cNvPr id="0" name=""/>
        <dsp:cNvSpPr/>
      </dsp:nvSpPr>
      <dsp:spPr>
        <a:xfrm>
          <a:off x="5832646" y="4575824"/>
          <a:ext cx="2151449" cy="838953"/>
        </a:xfrm>
        <a:prstGeom prst="roundRect">
          <a:avLst>
            <a:gd name="adj" fmla="val 10000"/>
          </a:avLst>
        </a:prstGeom>
        <a:solidFill>
          <a:schemeClr val="lt1">
            <a:hueOff val="0"/>
            <a:satOff val="0"/>
            <a:lumOff val="0"/>
            <a:alphaOff val="0"/>
          </a:schemeClr>
        </a:solidFill>
        <a:ln w="28575" cap="flat" cmpd="sng" algn="ctr">
          <a:solidFill>
            <a:srgbClr val="47AF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Lysophospholipase</a:t>
          </a:r>
          <a:endParaRPr lang="en-US" sz="1800" kern="1200" dirty="0"/>
        </a:p>
      </dsp:txBody>
      <dsp:txXfrm>
        <a:off x="5857218" y="4600396"/>
        <a:ext cx="2102305" cy="789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0AEBE6-A84F-4ADC-8EC4-67DFA152FE8C}">
      <dsp:nvSpPr>
        <dsp:cNvPr id="0" name=""/>
        <dsp:cNvSpPr/>
      </dsp:nvSpPr>
      <dsp:spPr>
        <a:xfrm>
          <a:off x="4015218" y="2089219"/>
          <a:ext cx="2272794" cy="820752"/>
        </a:xfrm>
        <a:custGeom>
          <a:avLst/>
          <a:gdLst/>
          <a:ahLst/>
          <a:cxnLst/>
          <a:rect l="0" t="0" r="0" b="0"/>
          <a:pathLst>
            <a:path>
              <a:moveTo>
                <a:pt x="0" y="0"/>
              </a:moveTo>
              <a:lnTo>
                <a:pt x="0" y="434766"/>
              </a:lnTo>
              <a:lnTo>
                <a:pt x="2272794" y="434766"/>
              </a:lnTo>
              <a:lnTo>
                <a:pt x="2272794" y="820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9C48F1-3944-4EA7-A854-41E31A9E914F}">
      <dsp:nvSpPr>
        <dsp:cNvPr id="0" name=""/>
        <dsp:cNvSpPr/>
      </dsp:nvSpPr>
      <dsp:spPr>
        <a:xfrm>
          <a:off x="1839986" y="2089219"/>
          <a:ext cx="2175231" cy="820752"/>
        </a:xfrm>
        <a:custGeom>
          <a:avLst/>
          <a:gdLst/>
          <a:ahLst/>
          <a:cxnLst/>
          <a:rect l="0" t="0" r="0" b="0"/>
          <a:pathLst>
            <a:path>
              <a:moveTo>
                <a:pt x="2175231" y="0"/>
              </a:moveTo>
              <a:lnTo>
                <a:pt x="2175231" y="434766"/>
              </a:lnTo>
              <a:lnTo>
                <a:pt x="0" y="434766"/>
              </a:lnTo>
              <a:lnTo>
                <a:pt x="0" y="82075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E96195-CCA2-4783-BB92-8E3FB4DB7ACF}">
      <dsp:nvSpPr>
        <dsp:cNvPr id="0" name=""/>
        <dsp:cNvSpPr/>
      </dsp:nvSpPr>
      <dsp:spPr>
        <a:xfrm>
          <a:off x="2067038" y="1123409"/>
          <a:ext cx="3896360" cy="965809"/>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rPr>
            <a:t>2 mechanisms of lipids digestion:</a:t>
          </a:r>
          <a:endParaRPr lang="en-US" sz="1800" kern="1200" dirty="0">
            <a:latin typeface="Century Gothic" panose="020B0502020202020204" pitchFamily="34" charset="0"/>
          </a:endParaRPr>
        </a:p>
      </dsp:txBody>
      <dsp:txXfrm>
        <a:off x="2067038" y="1123409"/>
        <a:ext cx="3896360" cy="965809"/>
      </dsp:txXfrm>
    </dsp:sp>
    <dsp:sp modelId="{209614DF-80D8-4EF3-9439-02EA9F8BE6DA}">
      <dsp:nvSpPr>
        <dsp:cNvPr id="0" name=""/>
        <dsp:cNvSpPr/>
      </dsp:nvSpPr>
      <dsp:spPr>
        <a:xfrm>
          <a:off x="1959" y="2909972"/>
          <a:ext cx="3676054" cy="1210377"/>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ea typeface="+mn-ea"/>
              <a:cs typeface="Georgia"/>
            </a:rPr>
            <a:t>1. Detergent properties of bile salts in the bile salts emulsify dietary lipid particles</a:t>
          </a:r>
          <a:endParaRPr lang="en-US" sz="1800" kern="1200" dirty="0">
            <a:latin typeface="Century Gothic" panose="020B0502020202020204" pitchFamily="34" charset="0"/>
          </a:endParaRPr>
        </a:p>
      </dsp:txBody>
      <dsp:txXfrm>
        <a:off x="1959" y="2909972"/>
        <a:ext cx="3676054" cy="1210377"/>
      </dsp:txXfrm>
    </dsp:sp>
    <dsp:sp modelId="{83D4EAC8-92CB-49DF-86E0-55E8399AB67C}">
      <dsp:nvSpPr>
        <dsp:cNvPr id="0" name=""/>
        <dsp:cNvSpPr/>
      </dsp:nvSpPr>
      <dsp:spPr>
        <a:xfrm>
          <a:off x="4449985" y="2909972"/>
          <a:ext cx="3676054" cy="133650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latin typeface="Century Gothic" panose="020B0502020202020204" pitchFamily="34" charset="0"/>
              <a:ea typeface="+mn-ea"/>
              <a:cs typeface="Georgia"/>
            </a:rPr>
            <a:t>Mechanical mixing by peristalsis </a:t>
          </a:r>
          <a:r>
            <a:rPr lang="en-US" sz="1800" kern="1200" dirty="0" smtClean="0">
              <a:solidFill>
                <a:srgbClr val="00B050"/>
              </a:solidFill>
              <a:latin typeface="Century Gothic" panose="020B0502020202020204" pitchFamily="34" charset="0"/>
              <a:ea typeface="+mn-ea"/>
              <a:cs typeface="Georgia"/>
            </a:rPr>
            <a:t>movement of stomach.</a:t>
          </a:r>
          <a:endParaRPr lang="en-US" sz="1800" kern="1200" dirty="0">
            <a:latin typeface="Century Gothic" panose="020B0502020202020204" pitchFamily="34" charset="0"/>
          </a:endParaRPr>
        </a:p>
      </dsp:txBody>
      <dsp:txXfrm>
        <a:off x="4449985" y="2909972"/>
        <a:ext cx="3676054" cy="13365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C9997-116F-46F2-97FA-E8EDDE5BB69F}">
      <dsp:nvSpPr>
        <dsp:cNvPr id="0" name=""/>
        <dsp:cNvSpPr/>
      </dsp:nvSpPr>
      <dsp:spPr>
        <a:xfrm>
          <a:off x="1364442" y="3267549"/>
          <a:ext cx="1190657" cy="106308"/>
        </a:xfrm>
        <a:custGeom>
          <a:avLst/>
          <a:gdLst/>
          <a:ahLst/>
          <a:cxnLst/>
          <a:rect l="0" t="0" r="0" b="0"/>
          <a:pathLst>
            <a:path>
              <a:moveTo>
                <a:pt x="0" y="106308"/>
              </a:moveTo>
              <a:lnTo>
                <a:pt x="1190657" y="106308"/>
              </a:lnTo>
              <a:lnTo>
                <a:pt x="1190657"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F5C051-C822-4D52-9136-89F98C7F72E5}">
      <dsp:nvSpPr>
        <dsp:cNvPr id="0" name=""/>
        <dsp:cNvSpPr/>
      </dsp:nvSpPr>
      <dsp:spPr>
        <a:xfrm>
          <a:off x="9897799" y="4202247"/>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05EDB0-020F-4CE4-BF15-6A4D9FB65E56}">
      <dsp:nvSpPr>
        <dsp:cNvPr id="0" name=""/>
        <dsp:cNvSpPr/>
      </dsp:nvSpPr>
      <dsp:spPr>
        <a:xfrm>
          <a:off x="7745532" y="4202247"/>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66F8B3-1E05-469E-A98D-A56B40C2BF8B}">
      <dsp:nvSpPr>
        <dsp:cNvPr id="0" name=""/>
        <dsp:cNvSpPr/>
      </dsp:nvSpPr>
      <dsp:spPr>
        <a:xfrm>
          <a:off x="5704405" y="4202247"/>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647508-6068-44D7-90E6-BF5250E16B64}">
      <dsp:nvSpPr>
        <dsp:cNvPr id="0" name=""/>
        <dsp:cNvSpPr/>
      </dsp:nvSpPr>
      <dsp:spPr>
        <a:xfrm>
          <a:off x="1364442" y="3373857"/>
          <a:ext cx="2381314" cy="874110"/>
        </a:xfrm>
        <a:custGeom>
          <a:avLst/>
          <a:gdLst/>
          <a:ahLst/>
          <a:cxnLst/>
          <a:rect l="0" t="0" r="0" b="0"/>
          <a:pathLst>
            <a:path>
              <a:moveTo>
                <a:pt x="0" y="0"/>
              </a:moveTo>
              <a:lnTo>
                <a:pt x="2211221" y="0"/>
              </a:lnTo>
              <a:lnTo>
                <a:pt x="2211221" y="874110"/>
              </a:lnTo>
              <a:lnTo>
                <a:pt x="2381314" y="87411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CEB2C3-529B-4710-A5EE-F04A02EA9B63}">
      <dsp:nvSpPr>
        <dsp:cNvPr id="0" name=""/>
        <dsp:cNvSpPr/>
      </dsp:nvSpPr>
      <dsp:spPr>
        <a:xfrm>
          <a:off x="9740734" y="2507794"/>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3126F5F-CBEA-4DC5-8172-FC98ACF76D0C}">
      <dsp:nvSpPr>
        <dsp:cNvPr id="0" name=""/>
        <dsp:cNvSpPr/>
      </dsp:nvSpPr>
      <dsp:spPr>
        <a:xfrm>
          <a:off x="7699607" y="2507794"/>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B3ECBC-3F00-4904-A308-D74C05FC8BB8}">
      <dsp:nvSpPr>
        <dsp:cNvPr id="0" name=""/>
        <dsp:cNvSpPr/>
      </dsp:nvSpPr>
      <dsp:spPr>
        <a:xfrm>
          <a:off x="5658480" y="2507794"/>
          <a:ext cx="340187" cy="91440"/>
        </a:xfrm>
        <a:custGeom>
          <a:avLst/>
          <a:gdLst/>
          <a:ahLst/>
          <a:cxnLst/>
          <a:rect l="0" t="0" r="0" b="0"/>
          <a:pathLst>
            <a:path>
              <a:moveTo>
                <a:pt x="0" y="45720"/>
              </a:moveTo>
              <a:lnTo>
                <a:pt x="340187" y="45720"/>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9E7C87-CAFB-463F-9F02-80E529461875}">
      <dsp:nvSpPr>
        <dsp:cNvPr id="0" name=""/>
        <dsp:cNvSpPr/>
      </dsp:nvSpPr>
      <dsp:spPr>
        <a:xfrm>
          <a:off x="1364442" y="2553514"/>
          <a:ext cx="2381314" cy="820343"/>
        </a:xfrm>
        <a:custGeom>
          <a:avLst/>
          <a:gdLst/>
          <a:ahLst/>
          <a:cxnLst/>
          <a:rect l="0" t="0" r="0" b="0"/>
          <a:pathLst>
            <a:path>
              <a:moveTo>
                <a:pt x="0" y="820343"/>
              </a:moveTo>
              <a:lnTo>
                <a:pt x="2211221" y="820343"/>
              </a:lnTo>
              <a:lnTo>
                <a:pt x="2211221" y="0"/>
              </a:lnTo>
              <a:lnTo>
                <a:pt x="2381314" y="0"/>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F35B4-BB79-4E15-96F4-278EBF9F36FC}">
      <dsp:nvSpPr>
        <dsp:cNvPr id="0" name=""/>
        <dsp:cNvSpPr/>
      </dsp:nvSpPr>
      <dsp:spPr>
        <a:xfrm>
          <a:off x="4881" y="2922497"/>
          <a:ext cx="1359560" cy="902719"/>
        </a:xfrm>
        <a:prstGeom prst="rect">
          <a:avLst/>
        </a:prstGeom>
        <a:solidFill>
          <a:schemeClr val="lt1">
            <a:hueOff val="0"/>
            <a:satOff val="0"/>
            <a:lumOff val="0"/>
            <a:alphaOff val="0"/>
          </a:schemeClr>
        </a:solidFill>
        <a:ln w="28575" cap="flat" cmpd="sng" algn="ctr">
          <a:solidFill>
            <a:srgbClr val="47AFB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ea typeface="+mn-ea"/>
              <a:cs typeface="+mn-cs"/>
            </a:rPr>
            <a:t>Controlled by hormones: </a:t>
          </a:r>
          <a:endParaRPr lang="en-US" sz="1800" kern="1200" dirty="0">
            <a:solidFill>
              <a:schemeClr val="tx1"/>
            </a:solidFill>
            <a:latin typeface="+mn-lt"/>
            <a:ea typeface="+mn-ea"/>
            <a:cs typeface="+mn-cs"/>
          </a:endParaRPr>
        </a:p>
      </dsp:txBody>
      <dsp:txXfrm>
        <a:off x="4881" y="2922497"/>
        <a:ext cx="1359560" cy="902719"/>
      </dsp:txXfrm>
    </dsp:sp>
    <dsp:sp modelId="{5DDE0567-5CD7-4081-BEF1-238244A01C6E}">
      <dsp:nvSpPr>
        <dsp:cNvPr id="0" name=""/>
        <dsp:cNvSpPr/>
      </dsp:nvSpPr>
      <dsp:spPr>
        <a:xfrm>
          <a:off x="3745757" y="1839672"/>
          <a:ext cx="1912723" cy="1427684"/>
        </a:xfrm>
        <a:prstGeom prst="rect">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mn-lt"/>
              <a:ea typeface="+mn-ea"/>
              <a:cs typeface="+mn-cs"/>
            </a:rPr>
            <a:t>Cholecystokinin (CCK) </a:t>
          </a:r>
          <a:r>
            <a:rPr lang="en-US" sz="1800" kern="1200" dirty="0" smtClean="0">
              <a:solidFill>
                <a:srgbClr val="00B050"/>
              </a:solidFill>
              <a:latin typeface="+mn-lt"/>
              <a:ea typeface="+mn-ea"/>
              <a:cs typeface="+mn-cs"/>
            </a:rPr>
            <a:t>(stimulus &gt; undigested protein and fat)</a:t>
          </a:r>
          <a:endParaRPr lang="en-US" sz="1800" kern="1200" dirty="0">
            <a:solidFill>
              <a:srgbClr val="00B050"/>
            </a:solidFill>
            <a:latin typeface="+mn-lt"/>
            <a:ea typeface="+mn-ea"/>
            <a:cs typeface="+mn-cs"/>
          </a:endParaRPr>
        </a:p>
      </dsp:txBody>
      <dsp:txXfrm>
        <a:off x="3745757" y="1839672"/>
        <a:ext cx="1912723" cy="1427684"/>
      </dsp:txXfrm>
    </dsp:sp>
    <dsp:sp modelId="{549840AA-C401-415E-BB27-00588C38E11E}">
      <dsp:nvSpPr>
        <dsp:cNvPr id="0" name=""/>
        <dsp:cNvSpPr/>
      </dsp:nvSpPr>
      <dsp:spPr>
        <a:xfrm>
          <a:off x="5998668" y="1827044"/>
          <a:ext cx="1700939" cy="1452939"/>
        </a:xfrm>
        <a:prstGeom prst="rect">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ea typeface="+mn-ea"/>
              <a:cs typeface="+mn-cs"/>
            </a:rPr>
            <a:t>Acts on gallbladder to release bile </a:t>
          </a:r>
          <a:r>
            <a:rPr lang="en-US" sz="1800" kern="1200" dirty="0" smtClean="0">
              <a:solidFill>
                <a:srgbClr val="00B050"/>
              </a:solidFill>
              <a:latin typeface="+mn-lt"/>
              <a:ea typeface="+mn-ea"/>
              <a:cs typeface="+mn-cs"/>
            </a:rPr>
            <a:t>(stimulates contraction</a:t>
          </a:r>
          <a:r>
            <a:rPr lang="ar-SA" sz="1800" kern="1200" dirty="0" smtClean="0">
              <a:solidFill>
                <a:srgbClr val="00B050"/>
              </a:solidFill>
              <a:latin typeface="+mn-lt"/>
              <a:ea typeface="+mn-ea"/>
              <a:cs typeface="+mn-cs"/>
            </a:rPr>
            <a:t>(</a:t>
          </a:r>
          <a:endParaRPr lang="en-US" sz="1800" kern="1200" dirty="0">
            <a:solidFill>
              <a:srgbClr val="00B050"/>
            </a:solidFill>
            <a:latin typeface="+mn-lt"/>
            <a:ea typeface="+mn-ea"/>
            <a:cs typeface="+mn-cs"/>
          </a:endParaRPr>
        </a:p>
      </dsp:txBody>
      <dsp:txXfrm>
        <a:off x="5998668" y="1827044"/>
        <a:ext cx="1700939" cy="1452939"/>
      </dsp:txXfrm>
    </dsp:sp>
    <dsp:sp modelId="{8120DC7C-AFC1-4469-AB5D-19B7871E7442}">
      <dsp:nvSpPr>
        <dsp:cNvPr id="0" name=""/>
        <dsp:cNvSpPr/>
      </dsp:nvSpPr>
      <dsp:spPr>
        <a:xfrm>
          <a:off x="8039795" y="1810993"/>
          <a:ext cx="1700939" cy="1485041"/>
        </a:xfrm>
        <a:prstGeom prst="rect">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ea typeface="+mn-ea"/>
              <a:cs typeface="+mn-cs"/>
            </a:rPr>
            <a:t>Acts on pancreas to release enzymes</a:t>
          </a:r>
          <a:endParaRPr lang="en-US" sz="1800" kern="1200" dirty="0">
            <a:solidFill>
              <a:schemeClr val="tx1"/>
            </a:solidFill>
            <a:latin typeface="+mn-lt"/>
            <a:ea typeface="+mn-ea"/>
            <a:cs typeface="+mn-cs"/>
          </a:endParaRPr>
        </a:p>
      </dsp:txBody>
      <dsp:txXfrm>
        <a:off x="8039795" y="1810993"/>
        <a:ext cx="1700939" cy="1485041"/>
      </dsp:txXfrm>
    </dsp:sp>
    <dsp:sp modelId="{D2021280-3FA6-461C-9147-26A26328A8DF}">
      <dsp:nvSpPr>
        <dsp:cNvPr id="0" name=""/>
        <dsp:cNvSpPr/>
      </dsp:nvSpPr>
      <dsp:spPr>
        <a:xfrm>
          <a:off x="10080922" y="1810049"/>
          <a:ext cx="1700939" cy="1486930"/>
        </a:xfrm>
        <a:prstGeom prst="rect">
          <a:avLst/>
        </a:prstGeom>
        <a:solidFill>
          <a:schemeClr val="lt1">
            <a:hueOff val="0"/>
            <a:satOff val="0"/>
            <a:lumOff val="0"/>
            <a:alphaOff val="0"/>
          </a:schemeClr>
        </a:solidFill>
        <a:ln w="28575" cap="flat" cmpd="sng" algn="ctr">
          <a:solidFill>
            <a:srgbClr val="33CCF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ea typeface="+mn-ea"/>
              <a:cs typeface="+mn-cs"/>
            </a:rPr>
            <a:t>Decreases gastric motility (slow release of gastric contents)</a:t>
          </a:r>
          <a:endParaRPr lang="en-US" sz="1800" kern="1200" dirty="0">
            <a:solidFill>
              <a:schemeClr val="tx1"/>
            </a:solidFill>
            <a:latin typeface="+mn-lt"/>
            <a:ea typeface="+mn-ea"/>
            <a:cs typeface="+mn-cs"/>
          </a:endParaRPr>
        </a:p>
      </dsp:txBody>
      <dsp:txXfrm>
        <a:off x="10080922" y="1810049"/>
        <a:ext cx="1700939" cy="1486930"/>
      </dsp:txXfrm>
    </dsp:sp>
    <dsp:sp modelId="{128B9291-4894-46BC-82DF-FB1EFD593775}">
      <dsp:nvSpPr>
        <dsp:cNvPr id="0" name=""/>
        <dsp:cNvSpPr/>
      </dsp:nvSpPr>
      <dsp:spPr>
        <a:xfrm>
          <a:off x="3745757" y="3587892"/>
          <a:ext cx="1958648" cy="1320150"/>
        </a:xfrm>
        <a:prstGeom prst="rect">
          <a:avLst/>
        </a:prstGeom>
        <a:solidFill>
          <a:schemeClr val="lt1">
            <a:hueOff val="0"/>
            <a:satOff val="0"/>
            <a:lumOff val="0"/>
            <a:alphaOff val="0"/>
          </a:schemeClr>
        </a:solidFill>
        <a:ln w="28575"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latin typeface="+mn-lt"/>
              <a:ea typeface="+mn-ea"/>
              <a:cs typeface="+mn-cs"/>
            </a:rPr>
            <a:t>Secretin </a:t>
          </a:r>
          <a:r>
            <a:rPr lang="en-US" sz="1800" kern="1200" dirty="0" smtClean="0">
              <a:solidFill>
                <a:srgbClr val="00B050"/>
              </a:solidFill>
              <a:latin typeface="+mn-lt"/>
              <a:ea typeface="+mn-ea"/>
              <a:cs typeface="+mn-cs"/>
            </a:rPr>
            <a:t>(stimulus &gt; acidity)</a:t>
          </a:r>
          <a:endParaRPr lang="en-US" sz="1800" kern="1200" dirty="0">
            <a:solidFill>
              <a:srgbClr val="00B050"/>
            </a:solidFill>
            <a:latin typeface="+mn-lt"/>
            <a:ea typeface="+mn-ea"/>
            <a:cs typeface="+mn-cs"/>
          </a:endParaRPr>
        </a:p>
      </dsp:txBody>
      <dsp:txXfrm>
        <a:off x="3745757" y="3587892"/>
        <a:ext cx="1958648" cy="1320150"/>
      </dsp:txXfrm>
    </dsp:sp>
    <dsp:sp modelId="{9385CB89-A01B-47F5-8875-FDF27AE2B944}">
      <dsp:nvSpPr>
        <dsp:cNvPr id="0" name=""/>
        <dsp:cNvSpPr/>
      </dsp:nvSpPr>
      <dsp:spPr>
        <a:xfrm>
          <a:off x="6044593" y="3561509"/>
          <a:ext cx="1700939" cy="1372916"/>
        </a:xfrm>
        <a:prstGeom prst="rect">
          <a:avLst/>
        </a:prstGeom>
        <a:solidFill>
          <a:schemeClr val="lt1">
            <a:hueOff val="0"/>
            <a:satOff val="0"/>
            <a:lumOff val="0"/>
            <a:alphaOff val="0"/>
          </a:schemeClr>
        </a:solidFill>
        <a:ln w="28575"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latin typeface="+mn-lt"/>
              <a:ea typeface="+mn-ea"/>
              <a:cs typeface="+mn-cs"/>
            </a:rPr>
            <a:t>Low</a:t>
          </a:r>
          <a:r>
            <a:rPr lang="en-US" sz="1800" kern="1200" dirty="0" smtClean="0">
              <a:solidFill>
                <a:schemeClr val="tx1"/>
              </a:solidFill>
              <a:latin typeface="+mn-lt"/>
              <a:ea typeface="+mn-ea"/>
              <a:cs typeface="+mn-cs"/>
            </a:rPr>
            <a:t> pH stimulates its secretion</a:t>
          </a:r>
          <a:endParaRPr lang="en-US" sz="1800" kern="1200" dirty="0">
            <a:solidFill>
              <a:schemeClr val="tx1"/>
            </a:solidFill>
            <a:latin typeface="+mn-lt"/>
            <a:ea typeface="+mn-ea"/>
            <a:cs typeface="+mn-cs"/>
          </a:endParaRPr>
        </a:p>
      </dsp:txBody>
      <dsp:txXfrm>
        <a:off x="6044593" y="3561509"/>
        <a:ext cx="1700939" cy="1372916"/>
      </dsp:txXfrm>
    </dsp:sp>
    <dsp:sp modelId="{C14DCB86-3B6C-41B2-9511-EAF5EC0AAD62}">
      <dsp:nvSpPr>
        <dsp:cNvPr id="0" name=""/>
        <dsp:cNvSpPr/>
      </dsp:nvSpPr>
      <dsp:spPr>
        <a:xfrm>
          <a:off x="8085720" y="3593936"/>
          <a:ext cx="1812078" cy="1308063"/>
        </a:xfrm>
        <a:prstGeom prst="rect">
          <a:avLst/>
        </a:prstGeom>
        <a:solidFill>
          <a:schemeClr val="lt1">
            <a:hueOff val="0"/>
            <a:satOff val="0"/>
            <a:lumOff val="0"/>
            <a:alphaOff val="0"/>
          </a:schemeClr>
        </a:solidFill>
        <a:ln w="28575"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mn-lt"/>
              <a:ea typeface="+mn-ea"/>
              <a:cs typeface="+mn-cs"/>
            </a:rPr>
            <a:t>Acts on pancreas and liver to release </a:t>
          </a:r>
          <a:r>
            <a:rPr lang="en-US" sz="1800" kern="1200" dirty="0" smtClean="0">
              <a:solidFill>
                <a:srgbClr val="FF0000"/>
              </a:solidFill>
              <a:latin typeface="+mn-lt"/>
              <a:ea typeface="+mn-ea"/>
              <a:cs typeface="+mn-cs"/>
            </a:rPr>
            <a:t>bicarbonate</a:t>
          </a:r>
          <a:endParaRPr lang="en-US" sz="1800" kern="1200" dirty="0">
            <a:solidFill>
              <a:srgbClr val="FF0000"/>
            </a:solidFill>
            <a:latin typeface="+mn-lt"/>
            <a:ea typeface="+mn-ea"/>
            <a:cs typeface="+mn-cs"/>
          </a:endParaRPr>
        </a:p>
      </dsp:txBody>
      <dsp:txXfrm>
        <a:off x="8085720" y="3593936"/>
        <a:ext cx="1812078" cy="1308063"/>
      </dsp:txXfrm>
    </dsp:sp>
    <dsp:sp modelId="{0A06C8C6-D226-450D-9557-ABB047848083}">
      <dsp:nvSpPr>
        <dsp:cNvPr id="0" name=""/>
        <dsp:cNvSpPr/>
      </dsp:nvSpPr>
      <dsp:spPr>
        <a:xfrm>
          <a:off x="10237987" y="3509597"/>
          <a:ext cx="1628564" cy="1476741"/>
        </a:xfrm>
        <a:prstGeom prst="rect">
          <a:avLst/>
        </a:prstGeom>
        <a:solidFill>
          <a:schemeClr val="lt1">
            <a:hueOff val="0"/>
            <a:satOff val="0"/>
            <a:lumOff val="0"/>
            <a:alphaOff val="0"/>
          </a:schemeClr>
        </a:solidFill>
        <a:ln w="28575" cap="flat" cmpd="sng" algn="ctr">
          <a:solidFill>
            <a:schemeClr val="accent5">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FF0000"/>
              </a:solidFill>
              <a:latin typeface="+mn-lt"/>
              <a:ea typeface="+mn-ea"/>
              <a:cs typeface="+mn-cs"/>
            </a:rPr>
            <a:t>Neutralizes the pH </a:t>
          </a:r>
          <a:r>
            <a:rPr lang="en-US" sz="1800" kern="1200" dirty="0" smtClean="0">
              <a:solidFill>
                <a:schemeClr val="tx1"/>
              </a:solidFill>
              <a:latin typeface="+mn-lt"/>
              <a:ea typeface="+mn-ea"/>
              <a:cs typeface="+mn-cs"/>
            </a:rPr>
            <a:t>of the contents before entering the small intestine</a:t>
          </a:r>
          <a:endParaRPr lang="en-US" sz="1800" kern="1200" dirty="0">
            <a:solidFill>
              <a:schemeClr val="tx1"/>
            </a:solidFill>
            <a:latin typeface="+mn-lt"/>
            <a:ea typeface="+mn-ea"/>
            <a:cs typeface="+mn-cs"/>
          </a:endParaRPr>
        </a:p>
      </dsp:txBody>
      <dsp:txXfrm>
        <a:off x="10237987" y="3509597"/>
        <a:ext cx="1628564" cy="1476741"/>
      </dsp:txXfrm>
    </dsp:sp>
    <dsp:sp modelId="{5227CD54-3580-4BE5-BE48-43134C7527FD}">
      <dsp:nvSpPr>
        <dsp:cNvPr id="0" name=""/>
        <dsp:cNvSpPr/>
      </dsp:nvSpPr>
      <dsp:spPr>
        <a:xfrm>
          <a:off x="1704630" y="2021455"/>
          <a:ext cx="1700939" cy="1246093"/>
        </a:xfrm>
        <a:prstGeom prst="rect">
          <a:avLst/>
        </a:prstGeom>
        <a:solidFill>
          <a:schemeClr val="lt1">
            <a:hueOff val="0"/>
            <a:satOff val="0"/>
            <a:lumOff val="0"/>
            <a:alphaOff val="0"/>
          </a:schemeClr>
        </a:solidFill>
        <a:ln w="28575" cap="flat" cmpd="sng" algn="ctr">
          <a:solidFill>
            <a:srgbClr val="A6ECB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B050"/>
              </a:solidFill>
              <a:latin typeface="+mn-lt"/>
              <a:ea typeface="+mn-ea"/>
              <a:cs typeface="+mn-cs"/>
            </a:rPr>
            <a:t>(secreted by the lower part of duodenum and jejunum):</a:t>
          </a:r>
          <a:endParaRPr lang="en-US" sz="1800" kern="1200" dirty="0">
            <a:solidFill>
              <a:srgbClr val="00B050"/>
            </a:solidFill>
            <a:latin typeface="+mn-lt"/>
            <a:ea typeface="+mn-ea"/>
            <a:cs typeface="+mn-cs"/>
          </a:endParaRPr>
        </a:p>
      </dsp:txBody>
      <dsp:txXfrm>
        <a:off x="1704630" y="2021455"/>
        <a:ext cx="1700939" cy="12460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A9D5DD-03BE-3D4E-88D3-B5DEDAED7C02}" type="datetimeFigureOut">
              <a:rPr lang="en-US" smtClean="0"/>
              <a:t>12/2/2017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16A66-C842-554D-9F1F-2D3D5AE42D88}" type="slidenum">
              <a:rPr lang="en-US" smtClean="0"/>
              <a:t>‹#›</a:t>
            </a:fld>
            <a:endParaRPr lang="en-US"/>
          </a:p>
        </p:txBody>
      </p:sp>
    </p:spTree>
    <p:extLst>
      <p:ext uri="{BB962C8B-B14F-4D97-AF65-F5344CB8AC3E}">
        <p14:creationId xmlns:p14="http://schemas.microsoft.com/office/powerpoint/2010/main" val="32378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CEFA9D-4C34-BA46-AFDE-2C95178BEA27}" type="slidenum">
              <a:rPr lang="en-US" smtClean="0"/>
              <a:t>22</a:t>
            </a:fld>
            <a:endParaRPr lang="en-US"/>
          </a:p>
        </p:txBody>
      </p:sp>
    </p:spTree>
    <p:extLst>
      <p:ext uri="{BB962C8B-B14F-4D97-AF65-F5344CB8AC3E}">
        <p14:creationId xmlns:p14="http://schemas.microsoft.com/office/powerpoint/2010/main" val="17094690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3.png"/><Relationship Id="rId3" Type="http://schemas.microsoft.com/office/2007/relationships/hdphoto" Target="../media/hdphoto1.wdp"/><Relationship Id="rId21" Type="http://schemas.openxmlformats.org/officeDocument/2006/relationships/image" Target="../media/image19.png"/><Relationship Id="rId34" Type="http://schemas.openxmlformats.org/officeDocument/2006/relationships/image" Target="../media/image3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2.png"/><Relationship Id="rId33" Type="http://schemas.openxmlformats.org/officeDocument/2006/relationships/image" Target="../media/image30.png"/><Relationship Id="rId2" Type="http://schemas.openxmlformats.org/officeDocument/2006/relationships/image" Target="../media/image1.png"/><Relationship Id="rId16" Type="http://schemas.openxmlformats.org/officeDocument/2006/relationships/image" Target="../media/image14.png"/><Relationship Id="rId20" Type="http://schemas.openxmlformats.org/officeDocument/2006/relationships/image" Target="../media/image18.png"/><Relationship Id="rId29" Type="http://schemas.openxmlformats.org/officeDocument/2006/relationships/image" Target="../media/image26.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1.png"/><Relationship Id="rId32" Type="http://schemas.openxmlformats.org/officeDocument/2006/relationships/image" Target="../media/image29.png"/><Relationship Id="rId5" Type="http://schemas.openxmlformats.org/officeDocument/2006/relationships/image" Target="../media/image3.png"/><Relationship Id="rId15" Type="http://schemas.openxmlformats.org/officeDocument/2006/relationships/image" Target="../media/image13.png"/><Relationship Id="rId23" Type="http://schemas.microsoft.com/office/2007/relationships/hdphoto" Target="../media/hdphoto2.wdp"/><Relationship Id="rId28" Type="http://schemas.openxmlformats.org/officeDocument/2006/relationships/image" Target="../media/image25.png"/><Relationship Id="rId36" Type="http://schemas.openxmlformats.org/officeDocument/2006/relationships/image" Target="../media/image33.png"/><Relationship Id="rId10" Type="http://schemas.openxmlformats.org/officeDocument/2006/relationships/image" Target="../media/image8.png"/><Relationship Id="rId19" Type="http://schemas.openxmlformats.org/officeDocument/2006/relationships/image" Target="../media/image17.png"/><Relationship Id="rId31" Type="http://schemas.openxmlformats.org/officeDocument/2006/relationships/image" Target="../media/image2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4.png"/><Relationship Id="rId30" Type="http://schemas.openxmlformats.org/officeDocument/2006/relationships/image" Target="../media/image27.png"/><Relationship Id="rId35" Type="http://schemas.openxmlformats.org/officeDocument/2006/relationships/image" Target="../media/image3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 Id="rId5" Type="http://schemas.openxmlformats.org/officeDocument/2006/relationships/image" Target="../media/image31.png"/><Relationship Id="rId4"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Master" Target="../slideMasters/slideMaster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smtClean="0">
                <a:solidFill>
                  <a:srgbClr val="878688"/>
                </a:solidFill>
                <a:latin typeface="Gill Sans MT" charset="0"/>
                <a:ea typeface="Gill Sans MT" charset="0"/>
                <a:cs typeface="Gill Sans MT" charset="0"/>
              </a:rPr>
              <a:t>M E D I C I N E</a:t>
            </a:r>
            <a:endParaRPr lang="en-GB" b="1" dirty="0">
              <a:solidFill>
                <a:srgbClr val="878688"/>
              </a:solidFill>
              <a:latin typeface="Gill Sans MT" charset="0"/>
              <a:ea typeface="Gill Sans MT" charset="0"/>
              <a:cs typeface="Gill Sans MT" charset="0"/>
            </a:endParaRP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smtClean="0">
                <a:solidFill>
                  <a:srgbClr val="878688"/>
                </a:solidFill>
              </a:rPr>
              <a:t>KING SAUD UNIVERSITY</a:t>
            </a:r>
            <a:endParaRPr lang="en-GB" sz="1000" dirty="0">
              <a:solidFill>
                <a:srgbClr val="878688"/>
              </a:solidFill>
            </a:endParaRP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463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950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SiCl</a:t>
                                </a:r>
                                <a:r>
                                  <a:rPr lang="en-US" sz="1200" baseline="-25000" dirty="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CCl</a:t>
                                </a:r>
                                <a:r>
                                  <a:rPr lang="en-US" sz="1200" baseline="-25000" smtClean="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smtClean="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MgCl</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KMnO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H</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KClO</a:t>
                                </a:r>
                                <a:r>
                                  <a:rPr lang="en-US" sz="1200" baseline="-25000" dirty="0" smtClean="0">
                                    <a:solidFill>
                                      <a:srgbClr val="599894"/>
                                    </a:solidFill>
                                    <a:latin typeface="Comic Sans MS" charset="0"/>
                                    <a:ea typeface="Comic Sans MS" charset="0"/>
                                    <a:cs typeface="Comic Sans MS" charset="0"/>
                                  </a:rPr>
                                  <a:t>3</a:t>
                                </a:r>
                                <a:endParaRPr lang="en-US" sz="1200" baseline="-25000" dirty="0">
                                  <a:solidFill>
                                    <a:srgbClr val="599894"/>
                                  </a:solidFill>
                                  <a:latin typeface="Comic Sans MS" charset="0"/>
                                  <a:ea typeface="Comic Sans MS" charset="0"/>
                                  <a:cs typeface="Comic Sans MS" charset="0"/>
                                </a:endParaRP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Co</a:t>
                                </a:r>
                                <a:r>
                                  <a:rPr lang="en-US" sz="1200" baseline="-25000" dirty="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Cl</a:t>
                                </a:r>
                                <a:r>
                                  <a:rPr lang="en-US" sz="1200" baseline="-250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r>
                                  <a:rPr lang="en-US" sz="1200" baseline="-25000" dirty="0" smtClean="0">
                                    <a:solidFill>
                                      <a:srgbClr val="599894"/>
                                    </a:solidFill>
                                    <a:latin typeface="Comic Sans MS" charset="0"/>
                                    <a:ea typeface="Comic Sans MS" charset="0"/>
                                    <a:cs typeface="Comic Sans MS" charset="0"/>
                                  </a:rPr>
                                  <a:t>7</a:t>
                                </a:r>
                                <a:endParaRPr lang="en-US" sz="1200" baseline="-25000" dirty="0">
                                  <a:solidFill>
                                    <a:srgbClr val="599894"/>
                                  </a:solidFill>
                                  <a:latin typeface="Comic Sans MS" charset="0"/>
                                  <a:ea typeface="Comic Sans MS" charset="0"/>
                                  <a:cs typeface="Comic Sans MS" charset="0"/>
                                </a:endParaRP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NH</a:t>
                        </a:r>
                        <a:r>
                          <a:rPr lang="en-US" sz="1200" baseline="-25000" smtClean="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smtClean="0">
                        <a:solidFill>
                          <a:srgbClr val="599894"/>
                        </a:solidFill>
                        <a:latin typeface="Comic Sans MS" charset="0"/>
                        <a:ea typeface="Comic Sans MS" charset="0"/>
                        <a:cs typeface="Comic Sans MS" charset="0"/>
                      </a:rPr>
                      <a:t>CH</a:t>
                    </a:r>
                    <a:r>
                      <a:rPr lang="en-US" sz="1100" dirty="0" smtClean="0">
                        <a:solidFill>
                          <a:srgbClr val="599894"/>
                        </a:solidFill>
                        <a:latin typeface="Comic Sans MS" charset="0"/>
                        <a:ea typeface="Comic Sans MS" charset="0"/>
                        <a:cs typeface="Comic Sans MS" charset="0"/>
                      </a:rPr>
                      <a:t>2</a:t>
                    </a:r>
                    <a:r>
                      <a:rPr lang="en-US" sz="1200" dirty="0" smtClean="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smtClean="0">
                      <a:solidFill>
                        <a:srgbClr val="599894"/>
                      </a:solidFill>
                      <a:latin typeface="Comic Sans MS" charset="0"/>
                      <a:ea typeface="Comic Sans MS" charset="0"/>
                      <a:cs typeface="Comic Sans MS" charset="0"/>
                    </a:rPr>
                    <a:t>PO</a:t>
                  </a:r>
                  <a:r>
                    <a:rPr lang="en-US" sz="1400" baseline="-25000" dirty="0" smtClean="0">
                      <a:solidFill>
                        <a:srgbClr val="599894"/>
                      </a:solidFill>
                      <a:latin typeface="Comic Sans MS" charset="0"/>
                      <a:ea typeface="Comic Sans MS" charset="0"/>
                      <a:cs typeface="Comic Sans MS" charset="0"/>
                    </a:rPr>
                    <a:t>4</a:t>
                  </a:r>
                  <a:endParaRPr lang="en-US" sz="1400" baseline="-25000" dirty="0">
                    <a:solidFill>
                      <a:srgbClr val="599894"/>
                    </a:solidFill>
                    <a:latin typeface="Comic Sans MS" charset="0"/>
                    <a:ea typeface="Comic Sans MS" charset="0"/>
                    <a:cs typeface="Comic Sans MS" charset="0"/>
                  </a:endParaRP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smtClean="0">
                    <a:solidFill>
                      <a:srgbClr val="F8F0E7"/>
                    </a:solidFill>
                    <a:latin typeface="Comic Sans MS" charset="0"/>
                    <a:ea typeface="Comic Sans MS" charset="0"/>
                    <a:cs typeface="Comic Sans MS" charset="0"/>
                  </a:rPr>
                  <a:t>SO</a:t>
                </a:r>
                <a:r>
                  <a:rPr lang="en-US" sz="1200" baseline="-25000" dirty="0" smtClean="0">
                    <a:solidFill>
                      <a:srgbClr val="F8F0E7"/>
                    </a:solidFill>
                    <a:latin typeface="Comic Sans MS" charset="0"/>
                    <a:ea typeface="Comic Sans MS" charset="0"/>
                    <a:cs typeface="Comic Sans MS" charset="0"/>
                  </a:rPr>
                  <a:t>2</a:t>
                </a:r>
                <a:endParaRPr lang="en-US" sz="1200" baseline="-25000" dirty="0">
                  <a:solidFill>
                    <a:srgbClr val="F8F0E7"/>
                  </a:solidFill>
                  <a:latin typeface="Comic Sans MS" charset="0"/>
                  <a:ea typeface="Comic Sans MS" charset="0"/>
                  <a:cs typeface="Comic Sans MS" charset="0"/>
                </a:endParaRP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smtClean="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smtClean="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smtClean="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smtClean="0">
                <a:solidFill>
                  <a:srgbClr val="233F4D"/>
                </a:solidFill>
                <a:latin typeface="Copperplate Gothic Bold" charset="0"/>
                <a:ea typeface="Copperplate Gothic Bold" charset="0"/>
                <a:cs typeface="Copperplate Gothic Bold" charset="0"/>
              </a:rPr>
              <a:t>O B J E C T I V E S</a:t>
            </a:r>
            <a:r>
              <a:rPr lang="en-US" sz="6000" dirty="0" smtClean="0">
                <a:solidFill>
                  <a:srgbClr val="233F4D"/>
                </a:solidFill>
                <a:latin typeface="Copperplate Gothic Bold" charset="0"/>
                <a:ea typeface="Copperplate Gothic Bold" charset="0"/>
                <a:cs typeface="Copperplate Gothic Bold" charset="0"/>
              </a:rPr>
              <a:t> </a:t>
            </a:r>
            <a:endParaRPr lang="en-US" sz="6000" dirty="0">
              <a:solidFill>
                <a:srgbClr val="233F4D"/>
              </a:solidFill>
              <a:latin typeface="Copperplate Gothic Bold" charset="0"/>
              <a:ea typeface="Copperplate Gothic Bold" charset="0"/>
              <a:cs typeface="Copperplate Gothic Bold" charset="0"/>
            </a:endParaRP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smtClean="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smtClean="0">
                <a:solidFill>
                  <a:srgbClr val="72A5A4"/>
                </a:solidFill>
                <a:latin typeface="Century Gothic" charset="0"/>
                <a:ea typeface="Century Gothic" charset="0"/>
                <a:cs typeface="Century Gothic" charset="0"/>
              </a:rPr>
              <a:t>T E A M</a:t>
            </a:r>
            <a:endParaRPr lang="en-US" sz="2800" dirty="0">
              <a:solidFill>
                <a:srgbClr val="72A5A4"/>
              </a:solidFill>
              <a:latin typeface="Century Gothic" charset="0"/>
              <a:ea typeface="Century Gothic" charset="0"/>
              <a:cs typeface="Century Gothic" charset="0"/>
            </a:endParaRP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smtClean="0">
                <a:solidFill>
                  <a:srgbClr val="67B08A"/>
                </a:solidFill>
                <a:latin typeface="Century Gothic" charset="0"/>
                <a:ea typeface="Century Gothic" charset="0"/>
                <a:cs typeface="Century Gothic" charset="0"/>
              </a:rPr>
              <a:t>M E M B E R S </a:t>
            </a:r>
            <a:endParaRPr lang="en-US" sz="2800" dirty="0">
              <a:solidFill>
                <a:srgbClr val="67B08A"/>
              </a:solidFill>
              <a:latin typeface="Century Gothic" charset="0"/>
              <a:ea typeface="Century Gothic" charset="0"/>
              <a:cs typeface="Century Gothic" charset="0"/>
            </a:endParaRP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smtClean="0">
                  <a:solidFill>
                    <a:srgbClr val="F6F2E7"/>
                  </a:solidFill>
                </a:rPr>
                <a:t>TEAM LEADERS</a:t>
              </a:r>
              <a:endParaRPr lang="en-US" sz="3600" dirty="0">
                <a:solidFill>
                  <a:srgbClr val="F6F2E7"/>
                </a:solidFill>
              </a:endParaRP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smtClean="0">
                  <a:solidFill>
                    <a:srgbClr val="F6F2E7"/>
                  </a:solidFill>
                </a:rPr>
                <a:t>Mohammad Almutlaq</a:t>
              </a: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smtClean="0">
                  <a:solidFill>
                    <a:srgbClr val="F6F2E7"/>
                  </a:solidFill>
                </a:rPr>
                <a:t>Rania Alessa</a:t>
              </a: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a:t>
              </a:r>
              <a:r>
                <a:rPr sz="2800" spc="20" dirty="0" smtClean="0">
                  <a:solidFill>
                    <a:srgbClr val="4C8180"/>
                  </a:solidFill>
                  <a:latin typeface="Century Gothic"/>
                  <a:cs typeface="Century Gothic"/>
                </a:rPr>
                <a:t>US</a:t>
              </a:r>
              <a:r>
                <a:rPr sz="2800" spc="-40" dirty="0" smtClean="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@436Biochemteam</a:t>
            </a:r>
            <a:endParaRPr lang="en-US" dirty="0">
              <a:solidFill>
                <a:srgbClr val="233E4E"/>
              </a:solidFill>
            </a:endParaRP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233E4E"/>
                </a:solidFill>
              </a:rPr>
              <a:t>Biochemistryteam436@gmail.com</a:t>
            </a:r>
            <a:endParaRPr lang="en-US" dirty="0">
              <a:solidFill>
                <a:srgbClr val="233E4E"/>
              </a:solidFill>
            </a:endParaRP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a:t>
            </a:r>
            <a:r>
              <a:rPr lang="en-US" sz="1200" b="1" dirty="0" smtClean="0">
                <a:solidFill>
                  <a:srgbClr val="4C8180"/>
                </a:solidFill>
              </a:rPr>
              <a:t>Reviews Biochemistry 6</a:t>
            </a:r>
            <a:r>
              <a:rPr lang="en-US" sz="1200" b="1" baseline="30000" dirty="0" smtClean="0">
                <a:solidFill>
                  <a:srgbClr val="4C8180"/>
                </a:solidFill>
              </a:rPr>
              <a:t>th</a:t>
            </a:r>
            <a:r>
              <a:rPr lang="en-US" sz="1200" b="1" dirty="0" smtClean="0">
                <a:solidFill>
                  <a:srgbClr val="4C8180"/>
                </a:solidFill>
              </a:rPr>
              <a:t> E</a:t>
            </a:r>
            <a:endParaRPr lang="en-US" sz="1200" b="1" dirty="0">
              <a:solidFill>
                <a:srgbClr val="4C8180"/>
              </a:solidFill>
            </a:endParaRP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smtClean="0">
                <a:solidFill>
                  <a:srgbClr val="4C8180"/>
                </a:solidFill>
                <a:latin typeface="Century Gothic" charset="0"/>
                <a:ea typeface="Century Gothic" charset="0"/>
                <a:cs typeface="Century Gothic" charset="0"/>
              </a:rPr>
              <a:t>THANK YOU </a:t>
            </a:r>
          </a:p>
          <a:p>
            <a:pPr algn="ctr"/>
            <a:r>
              <a:rPr lang="en-US" sz="2800" b="1" dirty="0" smtClean="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4CFC3-3D08-4E5B-9707-9FC751CC7B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228FDB-FAAD-42B5-949E-B9CE813867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D2D8E27-5B98-43A0-BB20-B8554B37AC29}"/>
              </a:ext>
            </a:extLst>
          </p:cNvPr>
          <p:cNvSpPr>
            <a:spLocks noGrp="1"/>
          </p:cNvSpPr>
          <p:nvPr>
            <p:ph type="dt" sz="half" idx="10"/>
          </p:nvPr>
        </p:nvSpPr>
        <p:spPr/>
        <p:txBody>
          <a:bodyPr/>
          <a:lstStyle/>
          <a:p>
            <a:fld id="{808B162E-485D-42FA-B77B-48FB75DF3CD5}" type="datetimeFigureOut">
              <a:rPr lang="en-US" smtClean="0"/>
              <a:t>12/2/2017</a:t>
            </a:fld>
            <a:endParaRPr lang="en-US"/>
          </a:p>
        </p:txBody>
      </p:sp>
      <p:sp>
        <p:nvSpPr>
          <p:cNvPr id="5" name="Footer Placeholder 4">
            <a:extLst>
              <a:ext uri="{FF2B5EF4-FFF2-40B4-BE49-F238E27FC236}">
                <a16:creationId xmlns:a16="http://schemas.microsoft.com/office/drawing/2014/main" id="{8E667C91-142B-4034-B9CC-468BE490F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41565A-A705-48F5-A17A-CEE4C2FE5E7F}"/>
              </a:ext>
            </a:extLst>
          </p:cNvPr>
          <p:cNvSpPr>
            <a:spLocks noGrp="1"/>
          </p:cNvSpPr>
          <p:nvPr>
            <p:ph type="sldNum" sz="quarter" idx="12"/>
          </p:nvPr>
        </p:nvSpPr>
        <p:spPr/>
        <p:txBody>
          <a:bodyPr/>
          <a:lstStyle/>
          <a:p>
            <a:fld id="{5F5FB6D9-B74A-4496-B2AD-49C557B58905}" type="slidenum">
              <a:rPr lang="en-US" smtClean="0"/>
              <a:t>‹#›</a:t>
            </a:fld>
            <a:endParaRPr lang="en-US"/>
          </a:p>
        </p:txBody>
      </p:sp>
    </p:spTree>
    <p:extLst>
      <p:ext uri="{BB962C8B-B14F-4D97-AF65-F5344CB8AC3E}">
        <p14:creationId xmlns:p14="http://schemas.microsoft.com/office/powerpoint/2010/main" val="1285147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88FA2-FF9E-4464-9C74-F39CE60309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73F2B9-4FE3-40BD-8DEA-BD28098D9A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C1894C-AA87-4C67-B2D0-DDA41AADE896}"/>
              </a:ext>
            </a:extLst>
          </p:cNvPr>
          <p:cNvSpPr>
            <a:spLocks noGrp="1"/>
          </p:cNvSpPr>
          <p:nvPr>
            <p:ph type="dt" sz="half" idx="10"/>
          </p:nvPr>
        </p:nvSpPr>
        <p:spPr/>
        <p:txBody>
          <a:bodyPr/>
          <a:lstStyle/>
          <a:p>
            <a:fld id="{808B162E-485D-42FA-B77B-48FB75DF3CD5}" type="datetimeFigureOut">
              <a:rPr lang="en-US" smtClean="0"/>
              <a:t>12/2/2017</a:t>
            </a:fld>
            <a:endParaRPr lang="en-US"/>
          </a:p>
        </p:txBody>
      </p:sp>
      <p:sp>
        <p:nvSpPr>
          <p:cNvPr id="5" name="Footer Placeholder 4">
            <a:extLst>
              <a:ext uri="{FF2B5EF4-FFF2-40B4-BE49-F238E27FC236}">
                <a16:creationId xmlns:a16="http://schemas.microsoft.com/office/drawing/2014/main" id="{9D826DC6-CA3D-428B-90A4-F0A066507B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F59046-8753-41CC-BC55-47814E741ED3}"/>
              </a:ext>
            </a:extLst>
          </p:cNvPr>
          <p:cNvSpPr>
            <a:spLocks noGrp="1"/>
          </p:cNvSpPr>
          <p:nvPr>
            <p:ph type="sldNum" sz="quarter" idx="12"/>
          </p:nvPr>
        </p:nvSpPr>
        <p:spPr/>
        <p:txBody>
          <a:bodyPr/>
          <a:lstStyle/>
          <a:p>
            <a:fld id="{5F5FB6D9-B74A-4496-B2AD-49C557B58905}" type="slidenum">
              <a:rPr lang="en-US" smtClean="0"/>
              <a:t>‹#›</a:t>
            </a:fld>
            <a:endParaRPr lang="en-US"/>
          </a:p>
        </p:txBody>
      </p:sp>
    </p:spTree>
    <p:extLst>
      <p:ext uri="{BB962C8B-B14F-4D97-AF65-F5344CB8AC3E}">
        <p14:creationId xmlns:p14="http://schemas.microsoft.com/office/powerpoint/2010/main" val="186988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docs.google.com/document/d/1kWSpTC__eGbqs335VFIwLPjzlrudmD_oMNfye0k1-zM/edit?usp=sharin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google.com.sa/url?sa=i&amp;rct=j&amp;q=&amp;esrc=s&amp;source=images&amp;cd=&amp;cad=rja&amp;uact=8&amp;ved=0ahUKEwjBnMGps-vXAhVQ-aQKHRBIDTIQjRwIBw&amp;url=https://www.bbcgoodfood.com/howto/guide/nutrition-and-children-qa-frankie-phillips&amp;psig=AOvVaw3yplj4_0AGkee4-1fg2D-L&amp;ust=1512297454765049"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docs.google.com/forms/d/e/1FAIpQLSeeKrAr2iLn_EUKM_RmUOv2rVYZ8HB_6lTjZkaa81joYv4Q8Q/viewform?c=0&amp;w=1"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smtClean="0">
                <a:solidFill>
                  <a:srgbClr val="F7F1E6"/>
                </a:solidFill>
                <a:latin typeface="Century Gothic" charset="0"/>
                <a:ea typeface="Century Gothic" charset="0"/>
                <a:cs typeface="Century Gothic" charset="0"/>
              </a:rPr>
              <a:t>Bioc</a:t>
            </a:r>
            <a:r>
              <a:rPr lang="en-US" sz="6600" b="1" spc="-10" dirty="0" smtClean="0">
                <a:solidFill>
                  <a:srgbClr val="F7F1E6"/>
                </a:solidFill>
                <a:latin typeface="Century Gothic" charset="0"/>
                <a:ea typeface="Century Gothic" charset="0"/>
                <a:cs typeface="Century Gothic" charset="0"/>
              </a:rPr>
              <a:t>h</a:t>
            </a:r>
            <a:r>
              <a:rPr lang="en-US" sz="6600" b="1" spc="-5" dirty="0" smtClean="0">
                <a:solidFill>
                  <a:srgbClr val="F7F1E6"/>
                </a:solidFill>
                <a:latin typeface="Century Gothic" charset="0"/>
                <a:ea typeface="Century Gothic" charset="0"/>
                <a:cs typeface="Century Gothic" charset="0"/>
              </a:rPr>
              <a:t>emist</a:t>
            </a:r>
            <a:r>
              <a:rPr lang="en-US" sz="6600" b="1" spc="-10" dirty="0" smtClean="0">
                <a:solidFill>
                  <a:srgbClr val="F7F1E6"/>
                </a:solidFill>
                <a:latin typeface="Century Gothic" charset="0"/>
                <a:ea typeface="Century Gothic" charset="0"/>
                <a:cs typeface="Century Gothic" charset="0"/>
              </a:rPr>
              <a:t>r</a:t>
            </a:r>
            <a:r>
              <a:rPr lang="en-US" sz="6600" b="1" spc="-5" dirty="0" smtClean="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3" name="object 11"/>
          <p:cNvSpPr txBox="1"/>
          <p:nvPr/>
        </p:nvSpPr>
        <p:spPr>
          <a:xfrm>
            <a:off x="997514" y="5618654"/>
            <a:ext cx="5709134" cy="984885"/>
          </a:xfrm>
          <a:prstGeom prst="rect">
            <a:avLst/>
          </a:prstGeom>
        </p:spPr>
        <p:txBody>
          <a:bodyPr vert="horz" wrap="square" lIns="0" tIns="0" rIns="0" bIns="0" rtlCol="0">
            <a:spAutoFit/>
          </a:bodyPr>
          <a:lstStyle/>
          <a:p>
            <a:pPr marL="348615">
              <a:lnSpc>
                <a:spcPct val="100000"/>
              </a:lnSpc>
            </a:pPr>
            <a:r>
              <a:rPr lang="en-US" sz="3200" i="1" dirty="0" smtClean="0">
                <a:solidFill>
                  <a:srgbClr val="599894"/>
                </a:solidFill>
                <a:latin typeface="Century Gothic"/>
                <a:cs typeface="Century Gothic"/>
              </a:rPr>
              <a:t>Biochemical aspects of lipids digestion</a:t>
            </a:r>
            <a:endParaRPr sz="3200" dirty="0">
              <a:solidFill>
                <a:srgbClr val="599894"/>
              </a:solidFill>
              <a:latin typeface="Century Gothic"/>
              <a:cs typeface="Century Gothic"/>
            </a:endParaRPr>
          </a:p>
        </p:txBody>
      </p:sp>
      <p:sp>
        <p:nvSpPr>
          <p:cNvPr id="4" name="TextBox 8">
            <a:hlinkClick r:id="rId2"/>
          </p:cNvPr>
          <p:cNvSpPr txBox="1"/>
          <p:nvPr/>
        </p:nvSpPr>
        <p:spPr>
          <a:xfrm>
            <a:off x="10788481" y="5906344"/>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rot="20707423">
            <a:off x="10772074" y="4613783"/>
            <a:ext cx="1459345" cy="1248895"/>
          </a:xfrm>
          <a:prstGeom prst="rect">
            <a:avLst/>
          </a:prstGeom>
        </p:spPr>
      </p:pic>
      <p:sp>
        <p:nvSpPr>
          <p:cNvPr id="6" name="TextBox 5"/>
          <p:cNvSpPr txBox="1"/>
          <p:nvPr/>
        </p:nvSpPr>
        <p:spPr>
          <a:xfrm>
            <a:off x="6593643" y="5278437"/>
            <a:ext cx="2644292" cy="923330"/>
          </a:xfrm>
          <a:prstGeom prst="rect">
            <a:avLst/>
          </a:prstGeom>
          <a:noFill/>
          <a:ln>
            <a:solidFill>
              <a:srgbClr val="00ADA8"/>
            </a:solidFill>
            <a:prstDash val="dash"/>
          </a:ln>
        </p:spPr>
        <p:txBody>
          <a:bodyPr wrap="square" rtlCol="0">
            <a:spAutoFit/>
          </a:bodyPr>
          <a:lstStyle/>
          <a:p>
            <a:pPr algn="ctr"/>
            <a:r>
              <a:rPr lang="en-US" dirty="0" smtClean="0">
                <a:solidFill>
                  <a:schemeClr val="bg1"/>
                </a:solidFill>
                <a:latin typeface="Comic Sans MS" panose="030F0702030302020204" pitchFamily="66" charset="0"/>
              </a:rPr>
              <a:t>Believe that you can and you’re </a:t>
            </a:r>
            <a:r>
              <a:rPr lang="en-US" smtClean="0">
                <a:solidFill>
                  <a:schemeClr val="bg1"/>
                </a:solidFill>
                <a:latin typeface="Comic Sans MS" panose="030F0702030302020204" pitchFamily="66" charset="0"/>
              </a:rPr>
              <a:t>halfway there</a:t>
            </a:r>
            <a:endParaRPr lang="en-US"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876" t="2298" r="1528" b="10344"/>
          <a:stretch/>
        </p:blipFill>
        <p:spPr>
          <a:xfrm>
            <a:off x="204952" y="797065"/>
            <a:ext cx="7767474" cy="5903279"/>
          </a:xfrm>
          <a:prstGeom prst="rect">
            <a:avLst/>
          </a:prstGeom>
          <a:solidFill>
            <a:schemeClr val="tx2">
              <a:alpha val="0"/>
            </a:schemeClr>
          </a:solidFill>
        </p:spPr>
      </p:pic>
      <p:sp>
        <p:nvSpPr>
          <p:cNvPr id="4" name="TextBox 3"/>
          <p:cNvSpPr txBox="1"/>
          <p:nvPr/>
        </p:nvSpPr>
        <p:spPr>
          <a:xfrm>
            <a:off x="204951" y="140439"/>
            <a:ext cx="5896303" cy="584775"/>
          </a:xfrm>
          <a:prstGeom prst="rect">
            <a:avLst/>
          </a:prstGeom>
          <a:noFill/>
        </p:spPr>
        <p:txBody>
          <a:bodyPr wrap="square" rtlCol="0">
            <a:spAutoFit/>
          </a:bodyPr>
          <a:lstStyle/>
          <a:p>
            <a:r>
              <a:rPr lang="en-US" sz="3200" dirty="0" smtClean="0">
                <a:solidFill>
                  <a:srgbClr val="4B8180"/>
                </a:solidFill>
                <a:latin typeface="Century Gothic" panose="020B0502020202020204" pitchFamily="34" charset="0"/>
              </a:rPr>
              <a:t>Overview of lipid digestion:</a:t>
            </a:r>
            <a:endParaRPr lang="en-US" sz="3200" dirty="0">
              <a:solidFill>
                <a:srgbClr val="4B8180"/>
              </a:solidFill>
              <a:latin typeface="Century Gothic" panose="020B0502020202020204" pitchFamily="34" charset="0"/>
            </a:endParaRPr>
          </a:p>
        </p:txBody>
      </p:sp>
      <p:sp>
        <p:nvSpPr>
          <p:cNvPr id="5" name="TextBox 4"/>
          <p:cNvSpPr txBox="1"/>
          <p:nvPr/>
        </p:nvSpPr>
        <p:spPr>
          <a:xfrm>
            <a:off x="8358185" y="1343516"/>
            <a:ext cx="3386139" cy="4524315"/>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marL="285750" indent="-285750" algn="ctr">
              <a:buFont typeface="Wingdings" charset="2"/>
              <a:buChar char="ü"/>
            </a:pPr>
            <a:r>
              <a:rPr lang="en-US" dirty="0">
                <a:solidFill>
                  <a:srgbClr val="00B050"/>
                </a:solidFill>
              </a:rPr>
              <a:t>The remaining pieces of PL leaves the body.</a:t>
            </a:r>
          </a:p>
          <a:p>
            <a:pPr marL="285750" indent="-285750" algn="ctr">
              <a:buFont typeface="Wingdings" charset="2"/>
              <a:buChar char="ü"/>
            </a:pPr>
            <a:r>
              <a:rPr lang="en-US" dirty="0">
                <a:solidFill>
                  <a:srgbClr val="00B050"/>
                </a:solidFill>
              </a:rPr>
              <a:t>Free fatty acids, 2-Monoacylglycerol, and Cholesterol are the forms we are left with after digestion, they are taken by the epithelial cells of the intestines, then they are absorbed as </a:t>
            </a:r>
            <a:r>
              <a:rPr lang="en-US" dirty="0" err="1">
                <a:solidFill>
                  <a:srgbClr val="00B050"/>
                </a:solidFill>
              </a:rPr>
              <a:t>mysins</a:t>
            </a:r>
            <a:r>
              <a:rPr lang="en-US" dirty="0">
                <a:solidFill>
                  <a:srgbClr val="00B050"/>
                </a:solidFill>
              </a:rPr>
              <a:t> which are produced of the bile salts (mixed </a:t>
            </a:r>
            <a:r>
              <a:rPr lang="en-US" dirty="0" err="1">
                <a:solidFill>
                  <a:srgbClr val="00B050"/>
                </a:solidFill>
              </a:rPr>
              <a:t>mysins</a:t>
            </a:r>
            <a:r>
              <a:rPr lang="en-US" dirty="0">
                <a:solidFill>
                  <a:srgbClr val="00B050"/>
                </a:solidFill>
              </a:rPr>
              <a:t>). Short and medium fatty acid chains are absorbed as such and go to the liver by albumin.</a:t>
            </a:r>
          </a:p>
          <a:p>
            <a:pPr marL="285750" indent="-285750" algn="ctr">
              <a:buFont typeface="Wingdings" charset="2"/>
              <a:buChar char="ü"/>
            </a:pPr>
            <a:r>
              <a:rPr lang="en-US" dirty="0">
                <a:solidFill>
                  <a:srgbClr val="00B050"/>
                </a:solidFill>
              </a:rPr>
              <a:t>The remaining are stored as chylomicrons.</a:t>
            </a:r>
          </a:p>
        </p:txBody>
      </p:sp>
    </p:spTree>
    <p:extLst>
      <p:ext uri="{BB962C8B-B14F-4D97-AF65-F5344CB8AC3E}">
        <p14:creationId xmlns:p14="http://schemas.microsoft.com/office/powerpoint/2010/main" val="3465191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37645" y="830318"/>
            <a:ext cx="10092230" cy="371310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283464">
              <a:lnSpc>
                <a:spcPct val="120000"/>
              </a:lnSpc>
              <a:buFont typeface="Wingdings 2"/>
              <a:buChar char=""/>
              <a:defRPr/>
            </a:pPr>
            <a:r>
              <a:rPr lang="en-US" sz="1800" dirty="0"/>
              <a:t>CF is due to genetic mutations in </a:t>
            </a:r>
            <a:r>
              <a:rPr lang="en-US" sz="1800" dirty="0">
                <a:solidFill>
                  <a:srgbClr val="FF0000"/>
                </a:solidFill>
              </a:rPr>
              <a:t>CFTR</a:t>
            </a:r>
            <a:r>
              <a:rPr lang="en-US" sz="1800" dirty="0"/>
              <a:t> (</a:t>
            </a:r>
            <a:r>
              <a:rPr lang="en-US" sz="1800" dirty="0">
                <a:solidFill>
                  <a:srgbClr val="00B050"/>
                </a:solidFill>
              </a:rPr>
              <a:t>cystic fibrosis </a:t>
            </a:r>
            <a:r>
              <a:rPr lang="en-US" sz="1800" dirty="0">
                <a:solidFill>
                  <a:srgbClr val="FF0000"/>
                </a:solidFill>
              </a:rPr>
              <a:t>transmembrane conductance regulator protein</a:t>
            </a:r>
            <a:r>
              <a:rPr lang="en-US" sz="1800" dirty="0"/>
              <a:t>).</a:t>
            </a:r>
          </a:p>
          <a:p>
            <a:pPr marL="365760" indent="-283464">
              <a:lnSpc>
                <a:spcPct val="120000"/>
              </a:lnSpc>
              <a:buFont typeface="Wingdings 2"/>
              <a:buChar char=""/>
              <a:defRPr/>
            </a:pPr>
            <a:r>
              <a:rPr lang="en-US" sz="1800" dirty="0">
                <a:solidFill>
                  <a:srgbClr val="FF0000"/>
                </a:solidFill>
              </a:rPr>
              <a:t>Functions as</a:t>
            </a:r>
            <a:r>
              <a:rPr lang="en-US" sz="1800" dirty="0"/>
              <a:t> chloride channel on epithelium.</a:t>
            </a:r>
          </a:p>
          <a:p>
            <a:pPr marL="365760" indent="-283464">
              <a:lnSpc>
                <a:spcPct val="120000"/>
              </a:lnSpc>
              <a:buFont typeface="Wingdings 2"/>
              <a:buChar char=""/>
              <a:defRPr/>
            </a:pPr>
            <a:r>
              <a:rPr lang="en-US" sz="1800" dirty="0" smtClean="0">
                <a:solidFill>
                  <a:srgbClr val="FF0000"/>
                </a:solidFill>
              </a:rPr>
              <a:t>Defective </a:t>
            </a:r>
            <a:r>
              <a:rPr lang="en-US" sz="1800" dirty="0">
                <a:solidFill>
                  <a:srgbClr val="FF0000"/>
                </a:solidFill>
              </a:rPr>
              <a:t>CFTR causes:</a:t>
            </a:r>
          </a:p>
          <a:p>
            <a:pPr marL="765810" lvl="1" indent="-283464">
              <a:lnSpc>
                <a:spcPct val="120000"/>
              </a:lnSpc>
              <a:buFont typeface="Wingdings 2"/>
              <a:buChar char=""/>
              <a:defRPr/>
            </a:pPr>
            <a:r>
              <a:rPr lang="en-US" sz="1800" dirty="0"/>
              <a:t>Decreased secretion of chloride.</a:t>
            </a:r>
          </a:p>
          <a:p>
            <a:pPr marL="765810" lvl="1" indent="-283464">
              <a:lnSpc>
                <a:spcPct val="120000"/>
              </a:lnSpc>
              <a:buFont typeface="Wingdings 2"/>
              <a:buChar char=""/>
              <a:defRPr/>
            </a:pPr>
            <a:r>
              <a:rPr lang="en-US" sz="1800" dirty="0"/>
              <a:t>Increased reabsorption of sodium and water</a:t>
            </a:r>
            <a:r>
              <a:rPr lang="en-US" sz="1800" dirty="0" smtClean="0">
                <a:latin typeface="Century Gothic" panose="020B0502020202020204" pitchFamily="34" charset="0"/>
                <a:cs typeface="Georgia"/>
              </a:rPr>
              <a:t>.</a:t>
            </a:r>
          </a:p>
          <a:p>
            <a:pPr marL="365760" indent="-283464">
              <a:lnSpc>
                <a:spcPct val="120000"/>
              </a:lnSpc>
              <a:buFont typeface="Wingdings 2"/>
              <a:buChar char=""/>
              <a:defRPr/>
            </a:pPr>
            <a:r>
              <a:rPr lang="en-US" sz="1800" dirty="0">
                <a:solidFill>
                  <a:srgbClr val="FF0000"/>
                </a:solidFill>
              </a:rPr>
              <a:t>Decreased hydration </a:t>
            </a:r>
            <a:r>
              <a:rPr lang="en-US" sz="1800" dirty="0"/>
              <a:t>in pancreas thickens the pancreatic secretions.</a:t>
            </a:r>
          </a:p>
          <a:p>
            <a:pPr marL="365760" indent="-283464">
              <a:lnSpc>
                <a:spcPct val="120000"/>
              </a:lnSpc>
              <a:buFont typeface="Wingdings 2"/>
              <a:buChar char=""/>
              <a:defRPr/>
            </a:pPr>
            <a:r>
              <a:rPr lang="en-US" sz="1800" dirty="0"/>
              <a:t>Pancreatic enzymes are </a:t>
            </a:r>
            <a:r>
              <a:rPr lang="en-US" sz="1800" dirty="0">
                <a:solidFill>
                  <a:srgbClr val="FF0000"/>
                </a:solidFill>
              </a:rPr>
              <a:t>unable to reach the intestine</a:t>
            </a:r>
            <a:r>
              <a:rPr lang="en-US" sz="1800" dirty="0" smtClean="0">
                <a:solidFill>
                  <a:srgbClr val="FF0000"/>
                </a:solidFill>
                <a:latin typeface="Century Gothic" panose="020B0502020202020204" pitchFamily="34" charset="0"/>
                <a:cs typeface="Georgia"/>
              </a:rPr>
              <a:t>.</a:t>
            </a:r>
          </a:p>
          <a:p>
            <a:pPr marL="365760" indent="-283464">
              <a:lnSpc>
                <a:spcPct val="120000"/>
              </a:lnSpc>
              <a:buFont typeface="Wingdings 2"/>
              <a:buChar char=""/>
              <a:defRPr/>
            </a:pPr>
            <a:r>
              <a:rPr lang="en-US" sz="1800" dirty="0">
                <a:solidFill>
                  <a:srgbClr val="FF0000"/>
                </a:solidFill>
              </a:rPr>
              <a:t>Treatment: </a:t>
            </a:r>
            <a:r>
              <a:rPr lang="en-US" sz="1800" dirty="0"/>
              <a:t>enzyme and fat-soluble vitamin supplementation</a:t>
            </a:r>
            <a:r>
              <a:rPr lang="en-US" sz="1800" dirty="0" smtClean="0"/>
              <a:t>.</a:t>
            </a:r>
            <a:endParaRPr lang="en-US" sz="1800" dirty="0"/>
          </a:p>
        </p:txBody>
      </p:sp>
      <p:sp>
        <p:nvSpPr>
          <p:cNvPr id="3" name="Title 3"/>
          <p:cNvSpPr txBox="1">
            <a:spLocks/>
          </p:cNvSpPr>
          <p:nvPr/>
        </p:nvSpPr>
        <p:spPr>
          <a:xfrm>
            <a:off x="337645" y="97221"/>
            <a:ext cx="11572876" cy="56000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a:solidFill>
                  <a:srgbClr val="4C8180"/>
                </a:solidFill>
                <a:latin typeface="Century Gothic" charset="0"/>
                <a:ea typeface="Century Gothic" charset="0"/>
                <a:cs typeface="Century Gothic" charset="0"/>
              </a:rPr>
              <a:t>Pancreatic insufficiency in cystic fibrosis (CF</a:t>
            </a:r>
            <a:r>
              <a:rPr lang="en-US" sz="3300" dirty="0" smtClean="0">
                <a:solidFill>
                  <a:srgbClr val="4C8180"/>
                </a:solidFill>
                <a:latin typeface="Century Gothic" charset="0"/>
                <a:ea typeface="Century Gothic" charset="0"/>
                <a:cs typeface="Century Gothic" charset="0"/>
              </a:rPr>
              <a:t>)</a:t>
            </a:r>
            <a:endParaRPr lang="en-US" sz="3300" dirty="0">
              <a:solidFill>
                <a:srgbClr val="4C8180"/>
              </a:solidFill>
              <a:latin typeface="Century Gothic" charset="0"/>
              <a:ea typeface="Century Gothic" charset="0"/>
              <a:cs typeface="Century Gothic" charset="0"/>
            </a:endParaRPr>
          </a:p>
        </p:txBody>
      </p:sp>
      <p:sp>
        <p:nvSpPr>
          <p:cNvPr id="5" name="TextBox 4"/>
          <p:cNvSpPr txBox="1"/>
          <p:nvPr/>
        </p:nvSpPr>
        <p:spPr>
          <a:xfrm>
            <a:off x="526009" y="4543425"/>
            <a:ext cx="10275341" cy="1754326"/>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marL="365760" indent="-283464" algn="ctr">
              <a:lnSpc>
                <a:spcPct val="120000"/>
              </a:lnSpc>
              <a:buFont typeface="Wingdings 2"/>
              <a:buChar char=""/>
              <a:defRPr/>
            </a:pPr>
            <a:r>
              <a:rPr lang="en-US" dirty="0">
                <a:solidFill>
                  <a:srgbClr val="00B050"/>
                </a:solidFill>
              </a:rPr>
              <a:t>If there is a mutation in this channel Chloride channels move chloride out of the cells, if it’s not working chloride would accumulate inside the cell leading to absorption of sodium in order to neutralize the negative charge of the cell, sodium brings water with it and cause damage.</a:t>
            </a:r>
          </a:p>
          <a:p>
            <a:pPr marL="365760" indent="-283464" algn="ctr">
              <a:lnSpc>
                <a:spcPct val="120000"/>
              </a:lnSpc>
              <a:buFont typeface="Wingdings 2"/>
              <a:buChar char=""/>
              <a:defRPr/>
            </a:pPr>
            <a:r>
              <a:rPr lang="en-US" dirty="0">
                <a:solidFill>
                  <a:srgbClr val="00B050"/>
                </a:solidFill>
              </a:rPr>
              <a:t>If the damage was in the gut, mucosal cells will dehydrate (because they give off water to adjacent cells) and becomes thick, leading to blockage to the pancreatic enzymes so they cannot reach the intestines.</a:t>
            </a:r>
          </a:p>
        </p:txBody>
      </p:sp>
    </p:spTree>
    <p:extLst>
      <p:ext uri="{BB962C8B-B14F-4D97-AF65-F5344CB8AC3E}">
        <p14:creationId xmlns:p14="http://schemas.microsoft.com/office/powerpoint/2010/main" val="91372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102" y="0"/>
            <a:ext cx="5113900"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Control of lipid digestion:</a:t>
            </a:r>
          </a:p>
        </p:txBody>
      </p:sp>
      <p:graphicFrame>
        <p:nvGraphicFramePr>
          <p:cNvPr id="3" name="Diagram 2"/>
          <p:cNvGraphicFramePr/>
          <p:nvPr>
            <p:extLst>
              <p:ext uri="{D42A27DB-BD31-4B8C-83A1-F6EECF244321}">
                <p14:modId xmlns:p14="http://schemas.microsoft.com/office/powerpoint/2010/main" val="2081009676"/>
              </p:ext>
            </p:extLst>
          </p:nvPr>
        </p:nvGraphicFramePr>
        <p:xfrm>
          <a:off x="169102" y="1"/>
          <a:ext cx="11871433" cy="67963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9558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58816" y="831599"/>
            <a:ext cx="8099369" cy="397849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defRPr/>
            </a:pPr>
            <a:r>
              <a:rPr lang="en-US" sz="1800" dirty="0"/>
              <a:t>Lipid absorption by enterocytes  </a:t>
            </a:r>
            <a:r>
              <a:rPr lang="en-US" sz="1800" dirty="0" smtClean="0">
                <a:solidFill>
                  <a:srgbClr val="00B050"/>
                </a:solidFill>
              </a:rPr>
              <a:t>(</a:t>
            </a:r>
            <a:r>
              <a:rPr lang="en-US" sz="1800" dirty="0">
                <a:solidFill>
                  <a:srgbClr val="00B050"/>
                </a:solidFill>
              </a:rPr>
              <a:t>mucosal cells of the intestines</a:t>
            </a:r>
            <a:r>
              <a:rPr lang="en-US" sz="1800" dirty="0" smtClean="0">
                <a:solidFill>
                  <a:srgbClr val="00B050"/>
                </a:solidFill>
              </a:rPr>
              <a:t>)</a:t>
            </a:r>
            <a:endParaRPr lang="en-US" sz="1800" dirty="0" smtClean="0"/>
          </a:p>
          <a:p>
            <a:pPr marL="425196" indent="-342900">
              <a:lnSpc>
                <a:spcPct val="150000"/>
              </a:lnSpc>
              <a:defRPr/>
            </a:pPr>
            <a:r>
              <a:rPr lang="en-US" sz="1800" dirty="0" smtClean="0"/>
              <a:t>Products </a:t>
            </a:r>
            <a:r>
              <a:rPr lang="en-US" sz="1800" dirty="0"/>
              <a:t>of lipid digestion (FFAs, free cholesterol, 2-monoacylglycerol) combine with bile salts and fat-soluble vitamins.</a:t>
            </a:r>
          </a:p>
          <a:p>
            <a:pPr marL="825246" lvl="1" indent="-342900">
              <a:lnSpc>
                <a:spcPct val="150000"/>
              </a:lnSpc>
              <a:defRPr/>
            </a:pPr>
            <a:endParaRPr lang="en-US" sz="1800" dirty="0" smtClean="0">
              <a:latin typeface="Century Gothic" panose="020B0502020202020204" pitchFamily="34" charset="0"/>
              <a:cs typeface="Georgia"/>
            </a:endParaRPr>
          </a:p>
          <a:p>
            <a:pPr marL="425196" indent="-342900">
              <a:lnSpc>
                <a:spcPct val="150000"/>
              </a:lnSpc>
              <a:defRPr/>
            </a:pPr>
            <a:r>
              <a:rPr lang="en-US" sz="1800" dirty="0"/>
              <a:t>They form mixed micelles (disk-shaped particles)</a:t>
            </a:r>
          </a:p>
          <a:p>
            <a:pPr marL="425196" indent="-342900">
              <a:lnSpc>
                <a:spcPct val="150000"/>
              </a:lnSpc>
              <a:defRPr/>
            </a:pPr>
            <a:r>
              <a:rPr lang="en-US" sz="1800" dirty="0" smtClean="0"/>
              <a:t>Absorbed </a:t>
            </a:r>
            <a:r>
              <a:rPr lang="en-US" sz="1800" dirty="0"/>
              <a:t>by brush border membrane of enterocytes </a:t>
            </a:r>
            <a:r>
              <a:rPr lang="en-US" sz="1800" dirty="0">
                <a:solidFill>
                  <a:srgbClr val="00B050"/>
                </a:solidFill>
              </a:rPr>
              <a:t>(mucosal cells of intestine).</a:t>
            </a:r>
          </a:p>
          <a:p>
            <a:pPr marL="425196" indent="-342900">
              <a:lnSpc>
                <a:spcPct val="150000"/>
              </a:lnSpc>
              <a:defRPr/>
            </a:pPr>
            <a:r>
              <a:rPr lang="en-US" sz="1800" dirty="0"/>
              <a:t>Short and medium chain length fatty acids are absorbed directly </a:t>
            </a:r>
            <a:r>
              <a:rPr lang="en-US" sz="1800" dirty="0">
                <a:solidFill>
                  <a:srgbClr val="00B050"/>
                </a:solidFill>
              </a:rPr>
              <a:t>(from enterocytes to blood by albumin</a:t>
            </a:r>
            <a:r>
              <a:rPr lang="en-US" sz="1800" dirty="0" smtClean="0">
                <a:solidFill>
                  <a:srgbClr val="00B050"/>
                </a:solidFill>
              </a:rPr>
              <a:t>).</a:t>
            </a:r>
            <a:endParaRPr lang="en-US" sz="1800" dirty="0">
              <a:solidFill>
                <a:srgbClr val="00B050"/>
              </a:solidFill>
            </a:endParaRPr>
          </a:p>
        </p:txBody>
      </p:sp>
      <p:pic>
        <p:nvPicPr>
          <p:cNvPr id="4" name="Picture 3"/>
          <p:cNvPicPr>
            <a:picLocks noChangeAspect="1"/>
          </p:cNvPicPr>
          <p:nvPr/>
        </p:nvPicPr>
        <p:blipFill>
          <a:blip r:embed="rId2"/>
          <a:stretch>
            <a:fillRect/>
          </a:stretch>
        </p:blipFill>
        <p:spPr>
          <a:xfrm>
            <a:off x="8358185" y="489149"/>
            <a:ext cx="2843215" cy="6123821"/>
          </a:xfrm>
          <a:prstGeom prst="rect">
            <a:avLst/>
          </a:prstGeom>
        </p:spPr>
      </p:pic>
      <p:sp>
        <p:nvSpPr>
          <p:cNvPr id="5" name="Title 3"/>
          <p:cNvSpPr txBox="1">
            <a:spLocks/>
          </p:cNvSpPr>
          <p:nvPr/>
        </p:nvSpPr>
        <p:spPr>
          <a:xfrm>
            <a:off x="337645" y="97221"/>
            <a:ext cx="11572876" cy="56000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4C8180"/>
                </a:solidFill>
                <a:latin typeface="Century Gothic" charset="0"/>
                <a:ea typeface="Century Gothic" charset="0"/>
                <a:cs typeface="Century Gothic" charset="0"/>
              </a:rPr>
              <a:t>Lipids absorption</a:t>
            </a:r>
            <a:endParaRPr lang="en-US" sz="3300" dirty="0">
              <a:solidFill>
                <a:srgbClr val="4C8180"/>
              </a:solidFill>
              <a:latin typeface="Century Gothic" charset="0"/>
              <a:ea typeface="Century Gothic" charset="0"/>
              <a:cs typeface="Century Gothic" charset="0"/>
            </a:endParaRPr>
          </a:p>
        </p:txBody>
      </p:sp>
      <p:sp>
        <p:nvSpPr>
          <p:cNvPr id="6" name="TextBox 5"/>
          <p:cNvSpPr txBox="1"/>
          <p:nvPr/>
        </p:nvSpPr>
        <p:spPr>
          <a:xfrm>
            <a:off x="3230614" y="4984463"/>
            <a:ext cx="3386139" cy="1477328"/>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marL="285750" indent="-285750" algn="ctr">
              <a:buFont typeface="Wingdings" charset="2"/>
              <a:buChar char="ü"/>
            </a:pPr>
            <a:r>
              <a:rPr lang="en-US" dirty="0">
                <a:solidFill>
                  <a:srgbClr val="00B050"/>
                </a:solidFill>
              </a:rPr>
              <a:t>So in the bile cells&gt;mixed </a:t>
            </a:r>
            <a:r>
              <a:rPr lang="en-US" dirty="0" err="1">
                <a:solidFill>
                  <a:srgbClr val="00B050"/>
                </a:solidFill>
              </a:rPr>
              <a:t>mysins</a:t>
            </a:r>
            <a:r>
              <a:rPr lang="en-US" dirty="0">
                <a:solidFill>
                  <a:srgbClr val="00B050"/>
                </a:solidFill>
              </a:rPr>
              <a:t> are produced, </a:t>
            </a:r>
            <a:r>
              <a:rPr lang="en-US">
                <a:solidFill>
                  <a:srgbClr val="00B050"/>
                </a:solidFill>
              </a:rPr>
              <a:t>in </a:t>
            </a:r>
            <a:r>
              <a:rPr lang="en-US" smtClean="0">
                <a:solidFill>
                  <a:srgbClr val="00B050"/>
                </a:solidFill>
              </a:rPr>
              <a:t>enterocytes &gt; mixed </a:t>
            </a:r>
            <a:r>
              <a:rPr lang="en-US" dirty="0">
                <a:solidFill>
                  <a:srgbClr val="00B050"/>
                </a:solidFill>
              </a:rPr>
              <a:t>micelles are produced and absorb them as chylomicrons for storage.</a:t>
            </a:r>
          </a:p>
        </p:txBody>
      </p:sp>
    </p:spTree>
    <p:extLst>
      <p:ext uri="{BB962C8B-B14F-4D97-AF65-F5344CB8AC3E}">
        <p14:creationId xmlns:p14="http://schemas.microsoft.com/office/powerpoint/2010/main" val="4169123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20" t="2188" r="2901" b="1721"/>
          <a:stretch/>
        </p:blipFill>
        <p:spPr>
          <a:xfrm>
            <a:off x="7643657" y="1040047"/>
            <a:ext cx="3547890" cy="3681413"/>
          </a:xfrm>
          <a:prstGeom prst="rect">
            <a:avLst/>
          </a:prstGeom>
        </p:spPr>
      </p:pic>
      <p:sp>
        <p:nvSpPr>
          <p:cNvPr id="3" name="Rectangle 2"/>
          <p:cNvSpPr/>
          <p:nvPr/>
        </p:nvSpPr>
        <p:spPr>
          <a:xfrm>
            <a:off x="7893602" y="4947746"/>
            <a:ext cx="3048000" cy="923330"/>
          </a:xfrm>
          <a:prstGeom prst="rect">
            <a:avLst/>
          </a:prstGeom>
        </p:spPr>
        <p:txBody>
          <a:bodyPr wrap="square">
            <a:spAutoFit/>
          </a:bodyPr>
          <a:lstStyle/>
          <a:p>
            <a:pPr algn="ctr"/>
            <a:r>
              <a:rPr lang="en-US" dirty="0" smtClean="0">
                <a:latin typeface="Century Gothic" panose="020B0502020202020204" pitchFamily="34" charset="0"/>
                <a:cs typeface="Georgia"/>
              </a:rPr>
              <a:t>Mixed micelles are hydrophobic inside</a:t>
            </a:r>
          </a:p>
          <a:p>
            <a:pPr algn="ctr"/>
            <a:r>
              <a:rPr lang="en-US" dirty="0">
                <a:latin typeface="Century Gothic" panose="020B0502020202020204" pitchFamily="34" charset="0"/>
                <a:cs typeface="Georgia"/>
              </a:rPr>
              <a:t>a</a:t>
            </a:r>
            <a:r>
              <a:rPr lang="en-US" dirty="0" smtClean="0">
                <a:latin typeface="Century Gothic" panose="020B0502020202020204" pitchFamily="34" charset="0"/>
                <a:cs typeface="Georgia"/>
              </a:rPr>
              <a:t>nd hydrophilic outside</a:t>
            </a:r>
            <a:endParaRPr lang="en-US" dirty="0">
              <a:latin typeface="Century Gothic" panose="020B0502020202020204" pitchFamily="34" charset="0"/>
            </a:endParaRPr>
          </a:p>
        </p:txBody>
      </p:sp>
      <p:sp>
        <p:nvSpPr>
          <p:cNvPr id="4" name="Title 3"/>
          <p:cNvSpPr txBox="1">
            <a:spLocks/>
          </p:cNvSpPr>
          <p:nvPr/>
        </p:nvSpPr>
        <p:spPr>
          <a:xfrm>
            <a:off x="198382" y="152400"/>
            <a:ext cx="9525000" cy="83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4C8180"/>
                </a:solidFill>
                <a:latin typeface="Century Gothic" charset="0"/>
                <a:ea typeface="Century Gothic" charset="0"/>
                <a:cs typeface="Century Gothic" charset="0"/>
              </a:rPr>
              <a:t>Re-synthesis </a:t>
            </a:r>
            <a:r>
              <a:rPr lang="en-US" sz="3200" dirty="0">
                <a:solidFill>
                  <a:srgbClr val="4C8180"/>
                </a:solidFill>
                <a:latin typeface="Century Gothic" charset="0"/>
                <a:ea typeface="Century Gothic" charset="0"/>
                <a:cs typeface="Century Gothic" charset="0"/>
              </a:rPr>
              <a:t>of TAG / Cholesteryl esters:</a:t>
            </a:r>
          </a:p>
        </p:txBody>
      </p:sp>
      <p:sp>
        <p:nvSpPr>
          <p:cNvPr id="5" name="Content Placeholder 2"/>
          <p:cNvSpPr txBox="1">
            <a:spLocks/>
          </p:cNvSpPr>
          <p:nvPr/>
        </p:nvSpPr>
        <p:spPr>
          <a:xfrm>
            <a:off x="198382" y="990600"/>
            <a:ext cx="7316843" cy="317596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283464">
              <a:buFont typeface="Wingdings 2"/>
              <a:buChar char=""/>
              <a:defRPr/>
            </a:pPr>
            <a:endParaRPr lang="en-US" sz="1800" dirty="0" smtClean="0">
              <a:latin typeface="Century Gothic" panose="020B0502020202020204" pitchFamily="34" charset="0"/>
              <a:cs typeface="Georgia"/>
            </a:endParaRPr>
          </a:p>
          <a:p>
            <a:pPr marL="365760" indent="-283464">
              <a:buFont typeface="Wingdings 2"/>
              <a:buChar char=""/>
              <a:defRPr/>
            </a:pPr>
            <a:r>
              <a:rPr lang="en-US" sz="1800" dirty="0"/>
              <a:t>Digested lipids absorbed by enterocytes migrate to endoplasmic reticulum for complex lipid biosynthesis.</a:t>
            </a:r>
          </a:p>
          <a:p>
            <a:pPr marL="365760" indent="-283464">
              <a:buFont typeface="Wingdings 2"/>
              <a:buChar char=""/>
              <a:defRPr/>
            </a:pPr>
            <a:endParaRPr lang="en-US" sz="1800" dirty="0" smtClean="0">
              <a:latin typeface="Century Gothic" panose="020B0502020202020204" pitchFamily="34" charset="0"/>
              <a:cs typeface="Georgia"/>
            </a:endParaRPr>
          </a:p>
          <a:p>
            <a:pPr marL="365760" indent="-283464">
              <a:buFont typeface="Wingdings 2"/>
              <a:buChar char=""/>
              <a:defRPr/>
            </a:pPr>
            <a:r>
              <a:rPr lang="en-US" sz="1800" dirty="0"/>
              <a:t>Fatty acids </a:t>
            </a:r>
            <a:r>
              <a:rPr lang="en-US" sz="1800" dirty="0">
                <a:sym typeface="Wingdings"/>
              </a:rPr>
              <a:t> activated to acyl CoA </a:t>
            </a:r>
            <a:r>
              <a:rPr lang="en-US" sz="1800" dirty="0">
                <a:solidFill>
                  <a:srgbClr val="00B050"/>
                </a:solidFill>
                <a:sym typeface="Wingdings"/>
              </a:rPr>
              <a:t>(high energy molecule) </a:t>
            </a:r>
            <a:r>
              <a:rPr lang="en-US" sz="1800" dirty="0">
                <a:sym typeface="Wingdings"/>
              </a:rPr>
              <a:t>form.</a:t>
            </a:r>
          </a:p>
          <a:p>
            <a:pPr marL="365760" indent="-283464">
              <a:buFont typeface="Wingdings 2"/>
              <a:buChar char=""/>
              <a:defRPr/>
            </a:pPr>
            <a:r>
              <a:rPr lang="en-US" sz="1800" dirty="0">
                <a:sym typeface="Wingdings"/>
              </a:rPr>
              <a:t>2-Monoacyglycerols  TAGs </a:t>
            </a:r>
            <a:r>
              <a:rPr lang="en-US" sz="1800" dirty="0">
                <a:solidFill>
                  <a:srgbClr val="00B050"/>
                </a:solidFill>
                <a:sym typeface="Wingdings"/>
              </a:rPr>
              <a:t>(only long chain fatty acids are added</a:t>
            </a:r>
            <a:r>
              <a:rPr lang="en-US" sz="1800" dirty="0" smtClean="0">
                <a:solidFill>
                  <a:srgbClr val="00B050"/>
                </a:solidFill>
                <a:sym typeface="Wingdings"/>
              </a:rPr>
              <a:t>).</a:t>
            </a:r>
            <a:endParaRPr lang="en-US" sz="1800" dirty="0" smtClean="0">
              <a:latin typeface="Century Gothic" panose="020B0502020202020204" pitchFamily="34" charset="0"/>
              <a:cs typeface="Georgia"/>
            </a:endParaRPr>
          </a:p>
        </p:txBody>
      </p:sp>
    </p:spTree>
    <p:extLst>
      <p:ext uri="{BB962C8B-B14F-4D97-AF65-F5344CB8AC3E}">
        <p14:creationId xmlns:p14="http://schemas.microsoft.com/office/powerpoint/2010/main" val="1653420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2511" y="1212192"/>
            <a:ext cx="10287000" cy="3693523"/>
          </a:xfrm>
          <a:prstGeom prst="rect">
            <a:avLst/>
          </a:prstGeom>
        </p:spPr>
      </p:pic>
      <p:sp>
        <p:nvSpPr>
          <p:cNvPr id="7" name="Title 3"/>
          <p:cNvSpPr txBox="1">
            <a:spLocks/>
          </p:cNvSpPr>
          <p:nvPr/>
        </p:nvSpPr>
        <p:spPr>
          <a:xfrm>
            <a:off x="337645" y="97221"/>
            <a:ext cx="11572876" cy="560004"/>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dirty="0" smtClean="0">
                <a:solidFill>
                  <a:srgbClr val="4C8180"/>
                </a:solidFill>
                <a:latin typeface="Century Gothic" charset="0"/>
                <a:ea typeface="Century Gothic" charset="0"/>
                <a:cs typeface="Century Gothic" charset="0"/>
              </a:rPr>
              <a:t>Lipids absorption</a:t>
            </a:r>
            <a:endParaRPr lang="en-US" sz="3300" dirty="0">
              <a:solidFill>
                <a:srgbClr val="4C8180"/>
              </a:solidFill>
              <a:latin typeface="Century Gothic" charset="0"/>
              <a:ea typeface="Century Gothic" charset="0"/>
              <a:cs typeface="Century Gothic" charset="0"/>
            </a:endParaRPr>
          </a:p>
        </p:txBody>
      </p:sp>
      <p:sp>
        <p:nvSpPr>
          <p:cNvPr id="8" name="TextBox 7"/>
          <p:cNvSpPr txBox="1"/>
          <p:nvPr/>
        </p:nvSpPr>
        <p:spPr>
          <a:xfrm>
            <a:off x="1587834" y="4987649"/>
            <a:ext cx="9072498" cy="1200329"/>
          </a:xfrm>
          <a:prstGeom prst="rect">
            <a:avLst/>
          </a:prstGeom>
          <a:solidFill>
            <a:schemeClr val="bg1">
              <a:lumMod val="95000"/>
            </a:schemeClr>
          </a:solidFill>
          <a:ln w="28575">
            <a:solidFill>
              <a:schemeClr val="accent5">
                <a:lumMod val="75000"/>
              </a:schemeClr>
            </a:solidFill>
            <a:prstDash val="dash"/>
          </a:ln>
        </p:spPr>
        <p:txBody>
          <a:bodyPr wrap="square" rtlCol="0" anchor="ctr">
            <a:spAutoFit/>
          </a:bodyPr>
          <a:lstStyle/>
          <a:p>
            <a:r>
              <a:rPr lang="en-US" dirty="0">
                <a:solidFill>
                  <a:srgbClr val="00B050"/>
                </a:solidFill>
              </a:rPr>
              <a:t>The most important enzyme here is </a:t>
            </a:r>
            <a:r>
              <a:rPr lang="en-US" dirty="0">
                <a:solidFill>
                  <a:srgbClr val="FF0000"/>
                </a:solidFill>
              </a:rPr>
              <a:t>acyltransferase</a:t>
            </a:r>
            <a:r>
              <a:rPr lang="en-US" dirty="0">
                <a:solidFill>
                  <a:srgbClr val="00B050"/>
                </a:solidFill>
              </a:rPr>
              <a:t>, the rest are derived from it  depending on the substrate</a:t>
            </a:r>
          </a:p>
          <a:p>
            <a:r>
              <a:rPr lang="en-US" dirty="0">
                <a:solidFill>
                  <a:srgbClr val="00B050"/>
                </a:solidFill>
              </a:rPr>
              <a:t>An enzyme that is not written here but written in the book: Microsomal </a:t>
            </a:r>
            <a:r>
              <a:rPr lang="en-US" dirty="0" err="1">
                <a:solidFill>
                  <a:srgbClr val="00B050"/>
                </a:solidFill>
              </a:rPr>
              <a:t>triglycerol</a:t>
            </a:r>
            <a:r>
              <a:rPr lang="en-US" dirty="0">
                <a:solidFill>
                  <a:srgbClr val="00B050"/>
                </a:solidFill>
              </a:rPr>
              <a:t> transfer protein (MTTP) &gt; required to synthesis of Triacylglycerol. </a:t>
            </a:r>
          </a:p>
        </p:txBody>
      </p:sp>
    </p:spTree>
    <p:extLst>
      <p:ext uri="{BB962C8B-B14F-4D97-AF65-F5344CB8AC3E}">
        <p14:creationId xmlns:p14="http://schemas.microsoft.com/office/powerpoint/2010/main" val="272115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157655" y="62571"/>
            <a:ext cx="9067800"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smtClean="0">
                <a:solidFill>
                  <a:srgbClr val="4B8180"/>
                </a:solidFill>
                <a:latin typeface="Century Gothic" panose="020B0502020202020204" pitchFamily="34" charset="0"/>
              </a:rPr>
              <a:t>Assembly of chylomicrons by enterocytes:</a:t>
            </a:r>
            <a:endParaRPr lang="en-US" sz="3200" dirty="0">
              <a:solidFill>
                <a:srgbClr val="4B8180"/>
              </a:solidFill>
              <a:latin typeface="Century Gothic" panose="020B0502020202020204" pitchFamily="34" charset="0"/>
            </a:endParaRPr>
          </a:p>
        </p:txBody>
      </p:sp>
      <p:sp>
        <p:nvSpPr>
          <p:cNvPr id="3" name="Content Placeholder 2"/>
          <p:cNvSpPr txBox="1">
            <a:spLocks/>
          </p:cNvSpPr>
          <p:nvPr/>
        </p:nvSpPr>
        <p:spPr>
          <a:xfrm>
            <a:off x="132693" y="980090"/>
            <a:ext cx="8182632" cy="1752600"/>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283464">
              <a:buFont typeface="Wingdings 2"/>
              <a:buChar char=""/>
              <a:defRPr/>
            </a:pPr>
            <a:r>
              <a:rPr lang="en-US" sz="1800" dirty="0"/>
              <a:t>Newly synthesized TAG and cholesterol ester are packaged as lipid droplets surrounded by thin layer of:</a:t>
            </a:r>
          </a:p>
          <a:p>
            <a:pPr marL="765810" lvl="1" indent="-283464">
              <a:buFont typeface="Wingdings 2"/>
              <a:buChar char=""/>
              <a:defRPr/>
            </a:pPr>
            <a:r>
              <a:rPr lang="en-US" sz="1800" dirty="0"/>
              <a:t>Apolipoprotein B-48 (</a:t>
            </a:r>
            <a:r>
              <a:rPr lang="en-US" sz="1800" dirty="0" err="1"/>
              <a:t>apo</a:t>
            </a:r>
            <a:r>
              <a:rPr lang="en-US" sz="1800" dirty="0"/>
              <a:t> B-48)</a:t>
            </a:r>
          </a:p>
          <a:p>
            <a:pPr marL="765810" lvl="1" indent="-283464">
              <a:buFont typeface="Wingdings 2"/>
              <a:buChar char=""/>
              <a:defRPr/>
            </a:pPr>
            <a:r>
              <a:rPr lang="en-US" sz="1800" dirty="0"/>
              <a:t>Phospholipids</a:t>
            </a:r>
          </a:p>
          <a:p>
            <a:pPr marL="765810" lvl="1" indent="-283464">
              <a:buFont typeface="Wingdings 2"/>
              <a:buChar char=""/>
              <a:defRPr/>
            </a:pPr>
            <a:r>
              <a:rPr lang="en-US" sz="1800" dirty="0"/>
              <a:t>Free cholesterol</a:t>
            </a:r>
          </a:p>
        </p:txBody>
      </p:sp>
      <p:sp>
        <p:nvSpPr>
          <p:cNvPr id="4" name="Title 3"/>
          <p:cNvSpPr txBox="1">
            <a:spLocks/>
          </p:cNvSpPr>
          <p:nvPr/>
        </p:nvSpPr>
        <p:spPr>
          <a:xfrm>
            <a:off x="-91309" y="3078709"/>
            <a:ext cx="9525000" cy="7672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spc="-5" dirty="0">
                <a:solidFill>
                  <a:schemeClr val="accent5"/>
                </a:solidFill>
                <a:uFill>
                  <a:solidFill>
                    <a:srgbClr val="365F91"/>
                  </a:solidFill>
                </a:uFill>
                <a:latin typeface="Cambria"/>
                <a:ea typeface="+mn-ea"/>
                <a:cs typeface="Cambria"/>
              </a:rPr>
              <a:t>Secretion of chylomicrons by enterocytes:</a:t>
            </a:r>
          </a:p>
        </p:txBody>
      </p:sp>
      <p:sp>
        <p:nvSpPr>
          <p:cNvPr id="5" name="Content Placeholder 2"/>
          <p:cNvSpPr txBox="1">
            <a:spLocks/>
          </p:cNvSpPr>
          <p:nvPr/>
        </p:nvSpPr>
        <p:spPr>
          <a:xfrm>
            <a:off x="432238" y="3347545"/>
            <a:ext cx="7383025" cy="221768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8046" indent="-285750">
              <a:buFont typeface="Wingdings" charset="2"/>
              <a:buChar char="v"/>
              <a:defRPr/>
            </a:pPr>
            <a:endParaRPr lang="en-US" sz="1800" dirty="0" smtClean="0">
              <a:latin typeface="Century Gothic" panose="020B0502020202020204" pitchFamily="34" charset="0"/>
              <a:cs typeface="Georgia"/>
            </a:endParaRPr>
          </a:p>
          <a:p>
            <a:pPr marL="368046" indent="-285750">
              <a:buFont typeface="Wingdings" charset="2"/>
              <a:buChar char="v"/>
              <a:defRPr/>
            </a:pPr>
            <a:r>
              <a:rPr lang="en-US" sz="1800" dirty="0"/>
              <a:t>By exocytosis into lymphatic vessels around villi of small intestine (lacteals) which enter into systemic circulation</a:t>
            </a:r>
          </a:p>
          <a:p>
            <a:pPr marL="368046" indent="-285750">
              <a:buFont typeface="Wingdings" charset="2"/>
              <a:buChar char="v"/>
              <a:defRPr/>
            </a:pPr>
            <a:endParaRPr lang="en-US" sz="1800" dirty="0" smtClean="0">
              <a:latin typeface="Century Gothic" panose="020B0502020202020204" pitchFamily="34" charset="0"/>
              <a:cs typeface="Georgia"/>
            </a:endParaRPr>
          </a:p>
          <a:p>
            <a:pPr marL="368046" indent="-285750">
              <a:buFont typeface="Wingdings" charset="2"/>
              <a:buChar char="v"/>
              <a:defRPr/>
            </a:pPr>
            <a:r>
              <a:rPr lang="en-US" sz="1800" dirty="0"/>
              <a:t>Serum becomes milky after a fatty meal </a:t>
            </a:r>
            <a:r>
              <a:rPr lang="en-US" sz="1800" dirty="0">
                <a:solidFill>
                  <a:srgbClr val="00B050"/>
                </a:solidFill>
              </a:rPr>
              <a:t>(so a serum of a starving person would be clean)</a:t>
            </a:r>
          </a:p>
          <a:p>
            <a:pPr marL="82296" indent="0">
              <a:buFont typeface="Arial"/>
              <a:buNone/>
              <a:defRPr/>
            </a:pPr>
            <a:endParaRPr lang="en-US" sz="1800" dirty="0" smtClean="0">
              <a:latin typeface="Century Gothic" panose="020B0502020202020204" pitchFamily="34" charset="0"/>
              <a:cs typeface="Georgia"/>
            </a:endParaRPr>
          </a:p>
          <a:p>
            <a:pPr marL="82296" indent="0">
              <a:buFont typeface="Arial"/>
              <a:buNone/>
              <a:defRPr/>
            </a:pPr>
            <a:endParaRPr lang="en-US" sz="1800" dirty="0" smtClean="0">
              <a:latin typeface="Century Gothic" panose="020B0502020202020204" pitchFamily="34" charset="0"/>
              <a:cs typeface="Georgia"/>
            </a:endParaRPr>
          </a:p>
          <a:p>
            <a:pPr marL="82296" indent="0">
              <a:buFont typeface="Arial"/>
              <a:buNone/>
              <a:defRPr/>
            </a:pPr>
            <a:endParaRPr lang="en-US" sz="1800" dirty="0" smtClean="0">
              <a:latin typeface="Century Gothic" panose="020B0502020202020204" pitchFamily="34" charset="0"/>
              <a:cs typeface="Georgia"/>
            </a:endParaRPr>
          </a:p>
          <a:p>
            <a:pPr marL="82296" indent="0">
              <a:buFont typeface="Arial"/>
              <a:buNone/>
              <a:defRPr/>
            </a:pPr>
            <a:endParaRPr lang="en-US" sz="1800" dirty="0" smtClean="0">
              <a:latin typeface="Century Gothic" panose="020B0502020202020204" pitchFamily="34" charset="0"/>
              <a:cs typeface="Georgia"/>
            </a:endParaRPr>
          </a:p>
          <a:p>
            <a:pPr marL="82296" indent="0">
              <a:buFont typeface="Arial"/>
              <a:buNone/>
              <a:defRPr/>
            </a:pPr>
            <a:endParaRPr lang="en-US" sz="1800" dirty="0" smtClean="0">
              <a:latin typeface="Century Gothic" panose="020B0502020202020204" pitchFamily="34" charset="0"/>
              <a:cs typeface="Georgia"/>
            </a:endParaRPr>
          </a:p>
        </p:txBody>
      </p:sp>
      <p:pic>
        <p:nvPicPr>
          <p:cNvPr id="6" name="Picture 5"/>
          <p:cNvPicPr>
            <a:picLocks noChangeAspect="1"/>
          </p:cNvPicPr>
          <p:nvPr/>
        </p:nvPicPr>
        <p:blipFill rotWithShape="1">
          <a:blip r:embed="rId2"/>
          <a:srcRect l="26190" t="53878" r="58455" b="3911"/>
          <a:stretch/>
        </p:blipFill>
        <p:spPr>
          <a:xfrm>
            <a:off x="8838872" y="2037292"/>
            <a:ext cx="1942279" cy="4008981"/>
          </a:xfrm>
          <a:prstGeom prst="rect">
            <a:avLst/>
          </a:prstGeom>
        </p:spPr>
      </p:pic>
    </p:spTree>
    <p:extLst>
      <p:ext uri="{BB962C8B-B14F-4D97-AF65-F5344CB8AC3E}">
        <p14:creationId xmlns:p14="http://schemas.microsoft.com/office/powerpoint/2010/main" val="37240176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66700" y="990599"/>
            <a:ext cx="5562600" cy="378142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5760" indent="-283464">
              <a:buFont typeface="Wingdings 2"/>
              <a:buChar char=""/>
              <a:defRPr/>
            </a:pPr>
            <a:r>
              <a:rPr lang="en-US" sz="1800" dirty="0">
                <a:solidFill>
                  <a:srgbClr val="00B050"/>
                </a:solidFill>
              </a:rPr>
              <a:t>Lipid malabsorption is decreased absorption due to any enzyme deficiency.</a:t>
            </a:r>
          </a:p>
          <a:p>
            <a:pPr marL="365760" indent="-283464">
              <a:buFont typeface="Wingdings 2"/>
              <a:buChar char=""/>
              <a:defRPr/>
            </a:pPr>
            <a:r>
              <a:rPr lang="en-US" sz="1800" dirty="0"/>
              <a:t>Increased excretion of lipids, fat-soluble vitamins and essential FAs in the feces. </a:t>
            </a:r>
          </a:p>
          <a:p>
            <a:pPr marL="365760" indent="-283464">
              <a:buFont typeface="Wingdings 2"/>
              <a:buChar char=""/>
              <a:defRPr/>
            </a:pPr>
            <a:endParaRPr lang="en-US" sz="1800" dirty="0" smtClean="0">
              <a:latin typeface="Century Gothic" panose="020B0502020202020204" pitchFamily="34" charset="0"/>
              <a:cs typeface="Georgia"/>
            </a:endParaRPr>
          </a:p>
          <a:p>
            <a:pPr marL="365760" indent="-283464">
              <a:buFont typeface="Wingdings 2"/>
              <a:buChar char=""/>
              <a:defRPr/>
            </a:pPr>
            <a:r>
              <a:rPr lang="en-US" sz="1800" dirty="0"/>
              <a:t>Due to defects in lipid digestion or absorption.</a:t>
            </a:r>
          </a:p>
          <a:p>
            <a:pPr marL="365760" indent="-283464">
              <a:buFont typeface="Wingdings 2"/>
              <a:buChar char=""/>
              <a:defRPr/>
            </a:pPr>
            <a:endParaRPr lang="en-US" sz="1800" dirty="0" smtClean="0">
              <a:latin typeface="Century Gothic" panose="020B0502020202020204" pitchFamily="34" charset="0"/>
              <a:cs typeface="Georgia"/>
            </a:endParaRPr>
          </a:p>
          <a:p>
            <a:pPr marL="365760" indent="-283464">
              <a:buFont typeface="Wingdings 2"/>
              <a:buChar char=""/>
              <a:defRPr/>
            </a:pPr>
            <a:r>
              <a:rPr lang="en-US" sz="1800" dirty="0"/>
              <a:t>Can be caused by CF or shortened bowel.</a:t>
            </a:r>
          </a:p>
          <a:p>
            <a:pPr marL="365760" indent="-283464">
              <a:buFont typeface="Wingdings 2"/>
              <a:buChar char=""/>
              <a:defRPr/>
            </a:pPr>
            <a:r>
              <a:rPr lang="en-US" sz="1800" dirty="0">
                <a:solidFill>
                  <a:srgbClr val="00B050"/>
                </a:solidFill>
              </a:rPr>
              <a:t>Leads to </a:t>
            </a:r>
            <a:r>
              <a:rPr lang="en-US" sz="1800" dirty="0" smtClean="0">
                <a:solidFill>
                  <a:srgbClr val="00B050"/>
                </a:solidFill>
              </a:rPr>
              <a:t>steatorrhea </a:t>
            </a:r>
            <a:r>
              <a:rPr lang="en-US" sz="1800" dirty="0">
                <a:solidFill>
                  <a:srgbClr val="00B050"/>
                </a:solidFill>
              </a:rPr>
              <a:t>which is an excessive excretion of lipids due to a problem in the absorption or digestion of lipids</a:t>
            </a:r>
            <a:r>
              <a:rPr lang="en-US" sz="1800" dirty="0" smtClean="0">
                <a:solidFill>
                  <a:srgbClr val="00B050"/>
                </a:solidFill>
              </a:rPr>
              <a:t>.</a:t>
            </a:r>
            <a:endParaRPr lang="en-US" sz="1800" dirty="0">
              <a:solidFill>
                <a:srgbClr val="00B050"/>
              </a:solidFill>
            </a:endParaRPr>
          </a:p>
        </p:txBody>
      </p:sp>
      <p:pic>
        <p:nvPicPr>
          <p:cNvPr id="4" name="Picture 3"/>
          <p:cNvPicPr>
            <a:picLocks noChangeAspect="1"/>
          </p:cNvPicPr>
          <p:nvPr/>
        </p:nvPicPr>
        <p:blipFill rotWithShape="1">
          <a:blip r:embed="rId2"/>
          <a:srcRect l="3141" t="2529" r="4449" b="2069"/>
          <a:stretch/>
        </p:blipFill>
        <p:spPr>
          <a:xfrm>
            <a:off x="6826468" y="827689"/>
            <a:ext cx="3957145" cy="5725511"/>
          </a:xfrm>
          <a:prstGeom prst="rect">
            <a:avLst/>
          </a:prstGeom>
        </p:spPr>
      </p:pic>
      <p:sp>
        <p:nvSpPr>
          <p:cNvPr id="5" name="Title 3"/>
          <p:cNvSpPr txBox="1">
            <a:spLocks/>
          </p:cNvSpPr>
          <p:nvPr/>
        </p:nvSpPr>
        <p:spPr>
          <a:xfrm>
            <a:off x="266700" y="81950"/>
            <a:ext cx="5410200" cy="8382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4B8180"/>
                </a:solidFill>
                <a:latin typeface="Century Gothic" panose="020B0502020202020204" pitchFamily="34" charset="0"/>
              </a:rPr>
              <a:t>Lipid malabsorption</a:t>
            </a:r>
            <a:endParaRPr lang="en-US" sz="3200" dirty="0">
              <a:solidFill>
                <a:srgbClr val="4B8180"/>
              </a:solidFill>
              <a:latin typeface="Century Gothic" panose="020B0502020202020204" pitchFamily="34" charset="0"/>
            </a:endParaRPr>
          </a:p>
        </p:txBody>
      </p:sp>
      <p:sp>
        <p:nvSpPr>
          <p:cNvPr id="2" name="Rectangle 1"/>
          <p:cNvSpPr/>
          <p:nvPr/>
        </p:nvSpPr>
        <p:spPr>
          <a:xfrm>
            <a:off x="6999890" y="5959366"/>
            <a:ext cx="2002220" cy="5938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821157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420" r="1189"/>
          <a:stretch/>
        </p:blipFill>
        <p:spPr>
          <a:xfrm>
            <a:off x="224654" y="719793"/>
            <a:ext cx="6776217" cy="6038193"/>
          </a:xfrm>
          <a:prstGeom prst="rect">
            <a:avLst/>
          </a:prstGeom>
        </p:spPr>
      </p:pic>
      <p:sp>
        <p:nvSpPr>
          <p:cNvPr id="3" name="Rectangle 2"/>
          <p:cNvSpPr/>
          <p:nvPr/>
        </p:nvSpPr>
        <p:spPr>
          <a:xfrm>
            <a:off x="0" y="74421"/>
            <a:ext cx="12044855" cy="535531"/>
          </a:xfrm>
          <a:prstGeom prst="rect">
            <a:avLst/>
          </a:prstGeom>
        </p:spPr>
        <p:txBody>
          <a:bodyPr wrap="square">
            <a:spAutoFit/>
          </a:bodyPr>
          <a:lstStyle/>
          <a:p>
            <a:pPr>
              <a:lnSpc>
                <a:spcPct val="90000"/>
              </a:lnSpc>
              <a:spcBef>
                <a:spcPct val="0"/>
              </a:spcBef>
            </a:pPr>
            <a:r>
              <a:rPr lang="en-US" sz="3200" dirty="0">
                <a:solidFill>
                  <a:srgbClr val="4B8180"/>
                </a:solidFill>
                <a:latin typeface="Century Gothic" panose="020B0502020202020204" pitchFamily="34" charset="0"/>
                <a:ea typeface="+mj-ea"/>
                <a:cs typeface="+mj-cs"/>
              </a:rPr>
              <a:t>Key concepts for digestion and absorption of dietary lipids:</a:t>
            </a:r>
          </a:p>
        </p:txBody>
      </p:sp>
      <p:sp>
        <p:nvSpPr>
          <p:cNvPr id="4" name="TextBox 3"/>
          <p:cNvSpPr txBox="1"/>
          <p:nvPr/>
        </p:nvSpPr>
        <p:spPr>
          <a:xfrm>
            <a:off x="8258175" y="1771652"/>
            <a:ext cx="2571750" cy="923330"/>
          </a:xfrm>
          <a:prstGeom prst="rect">
            <a:avLst/>
          </a:prstGeom>
          <a:noFill/>
          <a:ln w="28575">
            <a:solidFill>
              <a:schemeClr val="accent5">
                <a:lumMod val="75000"/>
              </a:schemeClr>
            </a:solidFill>
          </a:ln>
        </p:spPr>
        <p:txBody>
          <a:bodyPr wrap="square" rtlCol="0">
            <a:spAutoFit/>
          </a:bodyPr>
          <a:lstStyle/>
          <a:p>
            <a:pPr marL="0" algn="ctr" defTabSz="914400" rtl="1" eaLnBrk="1" latinLnBrk="0" hangingPunct="1"/>
            <a:r>
              <a:rPr lang="ar-SA" dirty="0" smtClean="0">
                <a:solidFill>
                  <a:schemeClr val="bg1">
                    <a:lumMod val="65000"/>
                  </a:schemeClr>
                </a:solidFill>
              </a:rPr>
              <a:t>الصورة </a:t>
            </a:r>
            <a:r>
              <a:rPr lang="ar-SA" dirty="0" err="1" smtClean="0">
                <a:solidFill>
                  <a:schemeClr val="bg1">
                    <a:lumMod val="65000"/>
                  </a:schemeClr>
                </a:solidFill>
              </a:rPr>
              <a:t>مو</a:t>
            </a:r>
            <a:r>
              <a:rPr lang="ar-SA" dirty="0" smtClean="0">
                <a:solidFill>
                  <a:schemeClr val="bg1">
                    <a:lumMod val="65000"/>
                  </a:schemeClr>
                </a:solidFill>
              </a:rPr>
              <a:t> مطلوبة لكنها تلخص كل النقاط الأساسية في المحاضرة </a:t>
            </a:r>
            <a:endParaRPr lang="en-US" dirty="0">
              <a:solidFill>
                <a:schemeClr val="bg1">
                  <a:lumMod val="65000"/>
                </a:schemeClr>
              </a:solidFill>
            </a:endParaRPr>
          </a:p>
        </p:txBody>
      </p:sp>
    </p:spTree>
    <p:extLst>
      <p:ext uri="{BB962C8B-B14F-4D97-AF65-F5344CB8AC3E}">
        <p14:creationId xmlns:p14="http://schemas.microsoft.com/office/powerpoint/2010/main" val="1303819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42912" y="804863"/>
            <a:ext cx="6015038" cy="56388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Font typeface="Wingdings" charset="2"/>
              <a:buChar char="ü"/>
            </a:pPr>
            <a:r>
              <a:rPr lang="en-US" sz="1800" dirty="0"/>
              <a:t>Lipid digestion begins in stomach.</a:t>
            </a:r>
          </a:p>
          <a:p>
            <a:pPr>
              <a:lnSpc>
                <a:spcPct val="150000"/>
              </a:lnSpc>
              <a:buFont typeface="Wingdings" charset="2"/>
              <a:buChar char="ü"/>
            </a:pPr>
            <a:r>
              <a:rPr lang="en-US" sz="1800" dirty="0"/>
              <a:t>Emulsification of lipids occurs in duodenum, helped by peristalsis and bile salts.</a:t>
            </a:r>
          </a:p>
          <a:p>
            <a:pPr>
              <a:lnSpc>
                <a:spcPct val="150000"/>
              </a:lnSpc>
              <a:buFont typeface="Wingdings" charset="2"/>
              <a:buChar char="ü"/>
            </a:pPr>
            <a:r>
              <a:rPr lang="en-US" sz="1800" dirty="0"/>
              <a:t>Intestinal digestion of lipids by pancreatic enzymes.</a:t>
            </a:r>
          </a:p>
          <a:p>
            <a:pPr>
              <a:lnSpc>
                <a:spcPct val="150000"/>
              </a:lnSpc>
              <a:buFont typeface="Wingdings" charset="2"/>
              <a:buChar char="ü"/>
            </a:pPr>
            <a:r>
              <a:rPr lang="en-US" sz="1800" dirty="0"/>
              <a:t>Lipid absorption by mixed micelles.</a:t>
            </a:r>
          </a:p>
          <a:p>
            <a:pPr>
              <a:lnSpc>
                <a:spcPct val="150000"/>
              </a:lnSpc>
              <a:buFont typeface="Wingdings" charset="2"/>
              <a:buChar char="ü"/>
            </a:pPr>
            <a:r>
              <a:rPr lang="en-US" sz="1800" dirty="0"/>
              <a:t>Re-synthesis of TAGs, cholesterol ester and PLs inside the intestinal mucosal cells.</a:t>
            </a:r>
          </a:p>
          <a:p>
            <a:pPr>
              <a:lnSpc>
                <a:spcPct val="150000"/>
              </a:lnSpc>
              <a:buFont typeface="Wingdings" charset="2"/>
              <a:buChar char="ü"/>
            </a:pPr>
            <a:r>
              <a:rPr lang="en-US" sz="1800" dirty="0"/>
              <a:t>Assembly  and secretion of chylomicrons into lymphatic lacteals and then into systemic circulation</a:t>
            </a:r>
            <a:r>
              <a:rPr lang="en-US" sz="1800" dirty="0" smtClean="0"/>
              <a:t>.</a:t>
            </a:r>
            <a:endParaRPr lang="en-US" sz="1800" dirty="0"/>
          </a:p>
        </p:txBody>
      </p:sp>
      <p:sp>
        <p:nvSpPr>
          <p:cNvPr id="3" name="Title 1"/>
          <p:cNvSpPr txBox="1">
            <a:spLocks/>
          </p:cNvSpPr>
          <p:nvPr/>
        </p:nvSpPr>
        <p:spPr>
          <a:xfrm>
            <a:off x="219732" y="42041"/>
            <a:ext cx="8743950" cy="914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solidFill>
                  <a:srgbClr val="4B8180"/>
                </a:solidFill>
                <a:latin typeface="Century Gothic" panose="020B0502020202020204" pitchFamily="34" charset="0"/>
              </a:rPr>
              <a:t>Take home </a:t>
            </a:r>
            <a:r>
              <a:rPr lang="en-US" sz="3200" dirty="0" smtClean="0">
                <a:solidFill>
                  <a:srgbClr val="4B8180"/>
                </a:solidFill>
                <a:latin typeface="Century Gothic" panose="020B0502020202020204" pitchFamily="34" charset="0"/>
              </a:rPr>
              <a:t>messages :</a:t>
            </a:r>
            <a:endParaRPr lang="en-US" sz="3200" dirty="0">
              <a:solidFill>
                <a:srgbClr val="4B8180"/>
              </a:solidFill>
              <a:latin typeface="Century Gothic" panose="020B0502020202020204" pitchFamily="34" charset="0"/>
            </a:endParaRPr>
          </a:p>
        </p:txBody>
      </p:sp>
      <p:pic>
        <p:nvPicPr>
          <p:cNvPr id="1026" name="Picture 2" descr="mage result for nutrition of baby">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6573" y="1852613"/>
            <a:ext cx="4701267" cy="32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674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21171" y="463277"/>
            <a:ext cx="5522529" cy="57912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dirty="0">
                <a:solidFill>
                  <a:schemeClr val="accent5">
                    <a:lumMod val="50000"/>
                  </a:schemeClr>
                </a:solidFill>
                <a:latin typeface="Adobe Devanagari" pitchFamily="18" charset="0"/>
                <a:cs typeface="Adobe Devanagari" pitchFamily="18" charset="0"/>
              </a:rPr>
              <a:t>By the end of this lecture the Second Year students will be able to</a:t>
            </a:r>
            <a:r>
              <a:rPr lang="en-US" sz="2400" dirty="0" smtClean="0">
                <a:solidFill>
                  <a:schemeClr val="accent5">
                    <a:lumMod val="50000"/>
                  </a:schemeClr>
                </a:solidFill>
                <a:latin typeface="Adobe Devanagari" pitchFamily="18" charset="0"/>
                <a:cs typeface="Adobe Devanagari" pitchFamily="18" charset="0"/>
              </a:rPr>
              <a:t>:</a:t>
            </a:r>
          </a:p>
          <a:p>
            <a:pPr marL="0" indent="0">
              <a:buFont typeface="Arial"/>
              <a:buNone/>
            </a:pPr>
            <a:endParaRPr lang="en-US" sz="1400" dirty="0">
              <a:solidFill>
                <a:schemeClr val="accent5">
                  <a:lumMod val="50000"/>
                </a:schemeClr>
              </a:solidFill>
              <a:latin typeface="Adobe Devanagari" pitchFamily="18" charset="0"/>
              <a:cs typeface="Adobe Devanagari" pitchFamily="18" charset="0"/>
            </a:endParaRP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Understand the process of digestion of dietary lipids including, the organs involved, the </a:t>
            </a:r>
            <a:r>
              <a:rPr lang="en-US" sz="2000" dirty="0" smtClean="0">
                <a:solidFill>
                  <a:schemeClr val="accent5">
                    <a:lumMod val="50000"/>
                  </a:schemeClr>
                </a:solidFill>
                <a:latin typeface="Adobe Devanagari" pitchFamily="18" charset="0"/>
                <a:cs typeface="Adobe Devanagari" pitchFamily="18" charset="0"/>
              </a:rPr>
              <a:t>enzymes </a:t>
            </a:r>
            <a:r>
              <a:rPr lang="en-US" sz="2000" dirty="0">
                <a:solidFill>
                  <a:schemeClr val="accent5">
                    <a:lumMod val="50000"/>
                  </a:schemeClr>
                </a:solidFill>
                <a:latin typeface="Adobe Devanagari" pitchFamily="18" charset="0"/>
                <a:cs typeface="Adobe Devanagari" pitchFamily="18" charset="0"/>
              </a:rPr>
              <a:t>required, and the end products</a:t>
            </a:r>
            <a:r>
              <a:rPr lang="en-US" sz="2000" dirty="0" smtClean="0">
                <a:solidFill>
                  <a:schemeClr val="accent5">
                    <a:lumMod val="50000"/>
                  </a:schemeClr>
                </a:solidFill>
                <a:latin typeface="Adobe Devanagari" pitchFamily="18" charset="0"/>
                <a:cs typeface="Adobe Devanagari" pitchFamily="18" charset="0"/>
              </a:rPr>
              <a:t>.</a:t>
            </a:r>
          </a:p>
          <a:p>
            <a:pPr marL="457200" indent="-457200">
              <a:lnSpc>
                <a:spcPct val="150000"/>
              </a:lnSpc>
              <a:buFont typeface="Arial" charset="0"/>
              <a:buChar char="•"/>
              <a:defRPr/>
            </a:pPr>
            <a:endParaRPr lang="en-US" sz="1100" dirty="0">
              <a:solidFill>
                <a:schemeClr val="accent5">
                  <a:lumMod val="50000"/>
                </a:schemeClr>
              </a:solidFill>
              <a:latin typeface="Adobe Devanagari" pitchFamily="18" charset="0"/>
              <a:cs typeface="Adobe Devanagari" pitchFamily="18" charset="0"/>
            </a:endParaRPr>
          </a:p>
          <a:p>
            <a:pPr marL="457200" indent="-457200">
              <a:buFont typeface="Arial" charset="0"/>
              <a:buChar char="•"/>
              <a:defRPr/>
            </a:pPr>
            <a:r>
              <a:rPr lang="en-US" sz="2000" dirty="0">
                <a:solidFill>
                  <a:schemeClr val="accent5">
                    <a:lumMod val="50000"/>
                  </a:schemeClr>
                </a:solidFill>
                <a:latin typeface="Adobe Devanagari" pitchFamily="18" charset="0"/>
                <a:cs typeface="Adobe Devanagari" pitchFamily="18" charset="0"/>
              </a:rPr>
              <a:t>Study the synthesis of </a:t>
            </a:r>
            <a:r>
              <a:rPr lang="en-US" sz="2000" dirty="0" smtClean="0">
                <a:solidFill>
                  <a:schemeClr val="accent5">
                    <a:lumMod val="50000"/>
                  </a:schemeClr>
                </a:solidFill>
                <a:latin typeface="Adobe Devanagari" pitchFamily="18" charset="0"/>
                <a:cs typeface="Adobe Devanagari" pitchFamily="18" charset="0"/>
              </a:rPr>
              <a:t>chylomicron</a:t>
            </a:r>
          </a:p>
          <a:p>
            <a:pPr marL="457200" indent="-457200">
              <a:buFont typeface="Arial" charset="0"/>
              <a:buChar char="•"/>
              <a:defRPr/>
            </a:pPr>
            <a:endParaRPr lang="en-US" sz="1100" dirty="0">
              <a:solidFill>
                <a:schemeClr val="accent5">
                  <a:lumMod val="50000"/>
                </a:schemeClr>
              </a:solidFill>
              <a:latin typeface="Adobe Devanagari" pitchFamily="18" charset="0"/>
              <a:cs typeface="Adobe Devanagari" pitchFamily="18" charset="0"/>
            </a:endParaRPr>
          </a:p>
          <a:p>
            <a:pPr marL="457200" indent="-457200">
              <a:lnSpc>
                <a:spcPct val="150000"/>
              </a:lnSpc>
              <a:buFont typeface="Arial" charset="0"/>
              <a:buChar char="•"/>
              <a:defRPr/>
            </a:pPr>
            <a:r>
              <a:rPr lang="en-US" sz="2000" dirty="0">
                <a:solidFill>
                  <a:schemeClr val="accent5">
                    <a:lumMod val="50000"/>
                  </a:schemeClr>
                </a:solidFill>
                <a:latin typeface="Adobe Devanagari" pitchFamily="18" charset="0"/>
                <a:cs typeface="Adobe Devanagari" pitchFamily="18" charset="0"/>
              </a:rPr>
              <a:t>Understand the clinical manifestations of  diseases that involve defective lipid digestion and/or absorption (indigestion and malabsorption syndrome)</a:t>
            </a:r>
          </a:p>
          <a:p>
            <a:endParaRPr lang="en-US" sz="2400" dirty="0">
              <a:solidFill>
                <a:schemeClr val="accent5">
                  <a:lumMod val="50000"/>
                </a:schemeClr>
              </a:solidFill>
              <a:latin typeface="Adobe Devanagari" pitchFamily="18" charset="0"/>
              <a:cs typeface="Adobe Devanagari" pitchFamily="18" charset="0"/>
            </a:endParaRP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FE306-C8E7-4399-BF54-0262AD467C1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49C3822C-8D0D-4C5E-80C9-6ABA7CF1599D}"/>
              </a:ext>
            </a:extLst>
          </p:cNvPr>
          <p:cNvSpPr>
            <a:spLocks noGrp="1"/>
          </p:cNvSpPr>
          <p:nvPr>
            <p:ph type="subTitle" idx="1"/>
          </p:nvPr>
        </p:nvSpPr>
        <p:spPr/>
        <p:txBody>
          <a:bodyPr/>
          <a:lstStyle/>
          <a:p>
            <a:endParaRPr lang="en-US"/>
          </a:p>
        </p:txBody>
      </p:sp>
      <p:graphicFrame>
        <p:nvGraphicFramePr>
          <p:cNvPr id="4" name="Table 3">
            <a:extLst>
              <a:ext uri="{FF2B5EF4-FFF2-40B4-BE49-F238E27FC236}">
                <a16:creationId xmlns:a16="http://schemas.microsoft.com/office/drawing/2014/main" id="{4DDC2240-3331-49D3-8D1F-9E7AAFE121A5}"/>
              </a:ext>
            </a:extLst>
          </p:cNvPr>
          <p:cNvGraphicFramePr>
            <a:graphicFrameLocks noGrp="1"/>
          </p:cNvGraphicFramePr>
          <p:nvPr>
            <p:extLst>
              <p:ext uri="{D42A27DB-BD31-4B8C-83A1-F6EECF244321}">
                <p14:modId xmlns:p14="http://schemas.microsoft.com/office/powerpoint/2010/main" val="1034539456"/>
              </p:ext>
            </p:extLst>
          </p:nvPr>
        </p:nvGraphicFramePr>
        <p:xfrm>
          <a:off x="0" y="0"/>
          <a:ext cx="12191996" cy="6926580"/>
        </p:xfrm>
        <a:graphic>
          <a:graphicData uri="http://schemas.openxmlformats.org/drawingml/2006/table">
            <a:tbl>
              <a:tblPr firstRow="1" bandRow="1">
                <a:tableStyleId>{5C22544A-7EE6-4342-B048-85BDC9FD1C3A}</a:tableStyleId>
              </a:tblPr>
              <a:tblGrid>
                <a:gridCol w="2023240">
                  <a:extLst>
                    <a:ext uri="{9D8B030D-6E8A-4147-A177-3AD203B41FA5}">
                      <a16:colId xmlns:a16="http://schemas.microsoft.com/office/drawing/2014/main" val="2634233321"/>
                    </a:ext>
                  </a:extLst>
                </a:gridCol>
                <a:gridCol w="2233448">
                  <a:extLst>
                    <a:ext uri="{9D8B030D-6E8A-4147-A177-3AD203B41FA5}">
                      <a16:colId xmlns:a16="http://schemas.microsoft.com/office/drawing/2014/main" val="1182136479"/>
                    </a:ext>
                  </a:extLst>
                </a:gridCol>
                <a:gridCol w="2088931">
                  <a:extLst>
                    <a:ext uri="{9D8B030D-6E8A-4147-A177-3AD203B41FA5}">
                      <a16:colId xmlns:a16="http://schemas.microsoft.com/office/drawing/2014/main" val="1814782775"/>
                    </a:ext>
                  </a:extLst>
                </a:gridCol>
                <a:gridCol w="3048000">
                  <a:extLst>
                    <a:ext uri="{9D8B030D-6E8A-4147-A177-3AD203B41FA5}">
                      <a16:colId xmlns:a16="http://schemas.microsoft.com/office/drawing/2014/main" val="2829763537"/>
                    </a:ext>
                  </a:extLst>
                </a:gridCol>
                <a:gridCol w="2798377">
                  <a:extLst>
                    <a:ext uri="{9D8B030D-6E8A-4147-A177-3AD203B41FA5}">
                      <a16:colId xmlns:a16="http://schemas.microsoft.com/office/drawing/2014/main" val="4263325290"/>
                    </a:ext>
                  </a:extLst>
                </a:gridCol>
              </a:tblGrid>
              <a:tr h="381000">
                <a:tc gridSpan="5">
                  <a:txBody>
                    <a:bodyPr/>
                    <a:lstStyle/>
                    <a:p>
                      <a:pPr algn="ctr"/>
                      <a:r>
                        <a:rPr lang="en-US" sz="2000" dirty="0"/>
                        <a:t>Summary</a:t>
                      </a:r>
                    </a:p>
                  </a:txBody>
                  <a:tcPr>
                    <a:solidFill>
                      <a:srgbClr val="47AFB5"/>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2947919867"/>
                  </a:ext>
                </a:extLst>
              </a:tr>
              <a:tr h="952500">
                <a:tc>
                  <a:txBody>
                    <a:bodyPr/>
                    <a:lstStyle/>
                    <a:p>
                      <a:pPr algn="ctr"/>
                      <a:r>
                        <a:rPr lang="en-US" dirty="0"/>
                        <a:t>Lipids digestion in the stomach</a:t>
                      </a:r>
                    </a:p>
                  </a:txBody>
                  <a:tcPr anchor="ctr"/>
                </a:tc>
                <a:tc>
                  <a:txBody>
                    <a:bodyPr/>
                    <a:lstStyle/>
                    <a:p>
                      <a:pPr algn="ctr"/>
                      <a:r>
                        <a:rPr lang="en-US" dirty="0"/>
                        <a:t>Lipid digestion in the small intestine</a:t>
                      </a:r>
                    </a:p>
                  </a:txBody>
                  <a:tcPr anchor="ctr"/>
                </a:tc>
                <a:tc>
                  <a:txBody>
                    <a:bodyPr/>
                    <a:lstStyle/>
                    <a:p>
                      <a:pPr algn="ctr"/>
                      <a:r>
                        <a:rPr lang="en-US" dirty="0"/>
                        <a:t>Lipid degradation by pancreatic enzymes</a:t>
                      </a:r>
                    </a:p>
                  </a:txBody>
                  <a:tcPr anchor="ctr"/>
                </a:tc>
                <a:tc>
                  <a:txBody>
                    <a:bodyPr/>
                    <a:lstStyle/>
                    <a:p>
                      <a:pPr algn="ctr"/>
                      <a:r>
                        <a:rPr lang="en-US" dirty="0"/>
                        <a:t>Pancreatic insufficiency in cystic fibrosis (CF)</a:t>
                      </a:r>
                    </a:p>
                  </a:txBody>
                  <a:tcPr anchor="ctr"/>
                </a:tc>
                <a:tc>
                  <a:txBody>
                    <a:bodyPr/>
                    <a:lstStyle/>
                    <a:p>
                      <a:pPr algn="ctr"/>
                      <a:r>
                        <a:rPr lang="en-US" dirty="0"/>
                        <a:t>Control of lipid digestion</a:t>
                      </a:r>
                    </a:p>
                  </a:txBody>
                  <a:tcPr anchor="ctr"/>
                </a:tc>
                <a:extLst>
                  <a:ext uri="{0D108BD9-81ED-4DB2-BD59-A6C34878D82A}">
                    <a16:rowId xmlns:a16="http://schemas.microsoft.com/office/drawing/2014/main" val="3096680968"/>
                  </a:ext>
                </a:extLst>
              </a:tr>
              <a:tr h="5524500">
                <a:tc>
                  <a:txBody>
                    <a:bodyPr/>
                    <a:lstStyle/>
                    <a:p>
                      <a:pPr algn="l"/>
                      <a:r>
                        <a:rPr lang="en-US" dirty="0"/>
                        <a:t>Catalyzed by an acid-stable lipase (lingual lipase) </a:t>
                      </a:r>
                      <a:endParaRPr lang="en-US" dirty="0" smtClean="0"/>
                    </a:p>
                    <a:p>
                      <a:pPr marL="285750" indent="-285750" algn="l">
                        <a:buFont typeface="Arial" charset="0"/>
                        <a:buChar char="•"/>
                      </a:pPr>
                      <a:r>
                        <a:rPr lang="en-US" dirty="0" err="1" smtClean="0"/>
                        <a:t>Triacyglycerols</a:t>
                      </a:r>
                      <a:r>
                        <a:rPr lang="en-US" dirty="0" smtClean="0"/>
                        <a:t> </a:t>
                      </a:r>
                      <a:r>
                        <a:rPr lang="en-US" dirty="0"/>
                        <a:t>(TAGs) are hydrolyzed by the lipases secreted: </a:t>
                      </a:r>
                      <a:endParaRPr lang="ar-SA" dirty="0" smtClean="0"/>
                    </a:p>
                    <a:p>
                      <a:pPr marL="285750" indent="-285750" algn="l">
                        <a:buFont typeface="Arial" charset="0"/>
                        <a:buChar char="•"/>
                      </a:pPr>
                      <a:r>
                        <a:rPr lang="en-US" dirty="0" smtClean="0"/>
                        <a:t> </a:t>
                      </a:r>
                      <a:r>
                        <a:rPr lang="en-US" dirty="0"/>
                        <a:t>Under the tongue and gastric mucosa </a:t>
                      </a:r>
                      <a:endParaRPr lang="ar-SA" dirty="0" smtClean="0"/>
                    </a:p>
                    <a:p>
                      <a:pPr marL="285750" indent="-285750" algn="l">
                        <a:buFont typeface="Arial" charset="0"/>
                        <a:buChar char="•"/>
                      </a:pPr>
                      <a:r>
                        <a:rPr lang="en-US" dirty="0" smtClean="0"/>
                        <a:t>Acid </a:t>
                      </a:r>
                      <a:r>
                        <a:rPr lang="en-US" dirty="0"/>
                        <a:t>lipases are important for lipid (milk fat) digestion in neonates and patients with pancreatic insufficiency</a:t>
                      </a:r>
                    </a:p>
                  </a:txBody>
                  <a:tcPr anchor="ctr"/>
                </a:tc>
                <a:tc>
                  <a:txBody>
                    <a:bodyPr/>
                    <a:lstStyle/>
                    <a:p>
                      <a:pPr algn="l"/>
                      <a:r>
                        <a:rPr lang="en-US" dirty="0"/>
                        <a:t>Emulsification: </a:t>
                      </a:r>
                      <a:endParaRPr lang="ar-SA" dirty="0" smtClean="0"/>
                    </a:p>
                    <a:p>
                      <a:pPr marL="285750" indent="-285750" algn="l">
                        <a:buFont typeface="Arial" charset="0"/>
                        <a:buChar char="•"/>
                      </a:pPr>
                      <a:r>
                        <a:rPr lang="en-US" dirty="0" smtClean="0"/>
                        <a:t>Occurs </a:t>
                      </a:r>
                      <a:r>
                        <a:rPr lang="en-US" dirty="0"/>
                        <a:t>in the duodenum </a:t>
                      </a:r>
                      <a:endParaRPr lang="ar-SA" dirty="0" smtClean="0"/>
                    </a:p>
                    <a:p>
                      <a:pPr marL="285750" indent="-285750" algn="l">
                        <a:buFont typeface="Arial" charset="0"/>
                        <a:buChar char="•"/>
                      </a:pPr>
                      <a:r>
                        <a:rPr lang="en-US" dirty="0" smtClean="0"/>
                        <a:t> </a:t>
                      </a:r>
                      <a:r>
                        <a:rPr lang="en-US" dirty="0"/>
                        <a:t>Increases surface area of lipid droplets </a:t>
                      </a:r>
                      <a:endParaRPr lang="ar-SA" dirty="0" smtClean="0"/>
                    </a:p>
                    <a:p>
                      <a:pPr marL="285750" indent="-285750" algn="l">
                        <a:buFont typeface="Arial" charset="0"/>
                        <a:buChar char="•"/>
                      </a:pPr>
                      <a:r>
                        <a:rPr lang="en-US" dirty="0" smtClean="0"/>
                        <a:t>To </a:t>
                      </a:r>
                      <a:r>
                        <a:rPr lang="en-US" dirty="0"/>
                        <a:t>maximize the effect of digestive enzymes </a:t>
                      </a:r>
                      <a:endParaRPr lang="ar-SA" dirty="0" smtClean="0"/>
                    </a:p>
                    <a:p>
                      <a:pPr marL="285750" indent="-285750" algn="l">
                        <a:buFont typeface="Wingdings" charset="2"/>
                        <a:buChar char="ü"/>
                      </a:pPr>
                      <a:r>
                        <a:rPr lang="en-US" dirty="0" smtClean="0"/>
                        <a:t>Two </a:t>
                      </a:r>
                      <a:r>
                        <a:rPr lang="en-US" dirty="0"/>
                        <a:t>mechanisms: </a:t>
                      </a:r>
                      <a:r>
                        <a:rPr lang="en-US" dirty="0" smtClean="0"/>
                        <a:t>1-</a:t>
                      </a:r>
                      <a:r>
                        <a:rPr lang="en-US" baseline="0" dirty="0" smtClean="0"/>
                        <a:t> </a:t>
                      </a:r>
                      <a:r>
                        <a:rPr lang="en-US" dirty="0" smtClean="0"/>
                        <a:t>Detergent </a:t>
                      </a:r>
                      <a:r>
                        <a:rPr lang="en-US" dirty="0"/>
                        <a:t>properties of bile salts in the bile Bile salts emulsify dietary lipid particles </a:t>
                      </a:r>
                      <a:r>
                        <a:rPr lang="en-US" baseline="0" dirty="0" smtClean="0"/>
                        <a:t>                 </a:t>
                      </a:r>
                      <a:r>
                        <a:rPr lang="en-US" dirty="0" smtClean="0"/>
                        <a:t>2- Mechanical </a:t>
                      </a:r>
                      <a:r>
                        <a:rPr lang="en-US" dirty="0"/>
                        <a:t>mixing by peristalsis</a:t>
                      </a:r>
                    </a:p>
                  </a:txBody>
                  <a:tcPr anchor="ctr"/>
                </a:tc>
                <a:tc>
                  <a:txBody>
                    <a:bodyPr/>
                    <a:lstStyle/>
                    <a:p>
                      <a:pPr marL="285750" indent="-285750" algn="l">
                        <a:buFont typeface="Wingdings" charset="2"/>
                        <a:buChar char="ü"/>
                      </a:pPr>
                      <a:r>
                        <a:rPr lang="en-US" dirty="0"/>
                        <a:t>TAG degradation: </a:t>
                      </a:r>
                      <a:r>
                        <a:rPr lang="en-US" dirty="0" smtClean="0"/>
                        <a:t>Performed </a:t>
                      </a:r>
                      <a:r>
                        <a:rPr lang="en-US" dirty="0"/>
                        <a:t>by pancreatic lipase, colipase </a:t>
                      </a:r>
                      <a:endParaRPr lang="ar-SA" dirty="0" smtClean="0"/>
                    </a:p>
                    <a:p>
                      <a:pPr marL="285750" indent="-285750" algn="l">
                        <a:buFont typeface="Arial" charset="0"/>
                        <a:buChar char="•"/>
                      </a:pPr>
                      <a:r>
                        <a:rPr lang="en-US" dirty="0" smtClean="0"/>
                        <a:t> </a:t>
                      </a:r>
                      <a:r>
                        <a:rPr lang="en-US" dirty="0"/>
                        <a:t>Removes fatty acids at C1 and C3 </a:t>
                      </a:r>
                      <a:endParaRPr lang="en-US" dirty="0" smtClean="0"/>
                    </a:p>
                    <a:p>
                      <a:pPr marL="285750" indent="-285750" algn="l">
                        <a:buFont typeface="Arial" charset="0"/>
                        <a:buChar char="•"/>
                      </a:pPr>
                      <a:r>
                        <a:rPr lang="en-US" dirty="0" smtClean="0"/>
                        <a:t>Leaving </a:t>
                      </a:r>
                      <a:r>
                        <a:rPr lang="en-US" dirty="0"/>
                        <a:t>2-monoacyglycerol and free fatty acids (FFAs) Cholesteryl ester degradation: </a:t>
                      </a:r>
                      <a:endParaRPr lang="en-US" dirty="0" smtClean="0"/>
                    </a:p>
                    <a:p>
                      <a:pPr marL="285750" indent="-285750" algn="l">
                        <a:buFont typeface="Arial" charset="0"/>
                        <a:buChar char="•"/>
                      </a:pPr>
                      <a:r>
                        <a:rPr lang="en-US" dirty="0" smtClean="0"/>
                        <a:t> </a:t>
                      </a:r>
                      <a:r>
                        <a:rPr lang="en-US" dirty="0"/>
                        <a:t>Hydrolyzed by cholesterol esterase </a:t>
                      </a:r>
                      <a:endParaRPr lang="en-US" dirty="0" smtClean="0"/>
                    </a:p>
                    <a:p>
                      <a:pPr marL="285750" indent="-285750" algn="l">
                        <a:buFont typeface="Arial" charset="0"/>
                        <a:buChar char="•"/>
                      </a:pPr>
                      <a:r>
                        <a:rPr lang="en-US" dirty="0" smtClean="0"/>
                        <a:t>Produces </a:t>
                      </a:r>
                      <a:r>
                        <a:rPr lang="en-US" dirty="0"/>
                        <a:t>cholesterol + FFAs</a:t>
                      </a:r>
                    </a:p>
                  </a:txBody>
                  <a:tcPr anchor="ctr"/>
                </a:tc>
                <a:tc>
                  <a:txBody>
                    <a:bodyPr/>
                    <a:lstStyle/>
                    <a:p>
                      <a:pPr algn="l"/>
                      <a:r>
                        <a:rPr lang="en-US" dirty="0" smtClean="0"/>
                        <a:t> </a:t>
                      </a:r>
                      <a:r>
                        <a:rPr lang="en-US" dirty="0"/>
                        <a:t>CF is due to genetic mutations in CFTR (transmembrane conductance regulator protein) </a:t>
                      </a:r>
                      <a:endParaRPr lang="en-US" dirty="0" smtClean="0"/>
                    </a:p>
                    <a:p>
                      <a:pPr marL="285750" indent="-285750" algn="l">
                        <a:buFont typeface="Wingdings" charset="2"/>
                        <a:buChar char="ü"/>
                      </a:pPr>
                      <a:r>
                        <a:rPr lang="en-US" dirty="0" smtClean="0"/>
                        <a:t> </a:t>
                      </a:r>
                      <a:r>
                        <a:rPr lang="en-US" dirty="0"/>
                        <a:t>Functions as chloride channel on epithelium </a:t>
                      </a:r>
                      <a:endParaRPr lang="ar-SA" dirty="0" smtClean="0"/>
                    </a:p>
                    <a:p>
                      <a:pPr marL="285750" indent="-285750" algn="l">
                        <a:buFont typeface="Wingdings" charset="2"/>
                        <a:buChar char="ü"/>
                      </a:pPr>
                      <a:r>
                        <a:rPr lang="en-US" dirty="0" smtClean="0"/>
                        <a:t>Defective </a:t>
                      </a:r>
                      <a:r>
                        <a:rPr lang="en-US" dirty="0"/>
                        <a:t>CFTR causes: </a:t>
                      </a:r>
                      <a:endParaRPr lang="ar-SA" dirty="0" smtClean="0"/>
                    </a:p>
                    <a:p>
                      <a:pPr marL="285750" indent="-285750" algn="l">
                        <a:buFont typeface="Wingdings" charset="2"/>
                        <a:buChar char="ü"/>
                      </a:pPr>
                      <a:r>
                        <a:rPr lang="en-US" dirty="0" smtClean="0"/>
                        <a:t>Decreased </a:t>
                      </a:r>
                      <a:r>
                        <a:rPr lang="en-US" dirty="0"/>
                        <a:t>secretion of chloride </a:t>
                      </a:r>
                      <a:endParaRPr lang="ar-SA" dirty="0" smtClean="0"/>
                    </a:p>
                    <a:p>
                      <a:pPr marL="285750" indent="-285750" algn="l">
                        <a:buFont typeface="Wingdings" charset="2"/>
                        <a:buChar char="ü"/>
                      </a:pPr>
                      <a:r>
                        <a:rPr lang="en-US" dirty="0" smtClean="0"/>
                        <a:t>Increased </a:t>
                      </a:r>
                      <a:r>
                        <a:rPr lang="en-US" dirty="0"/>
                        <a:t>reabsorption of sodium and water </a:t>
                      </a:r>
                      <a:endParaRPr lang="ar-SA" dirty="0" smtClean="0"/>
                    </a:p>
                    <a:p>
                      <a:pPr marL="285750" indent="-285750" algn="l">
                        <a:buFont typeface="Wingdings" charset="2"/>
                        <a:buChar char="ü"/>
                      </a:pPr>
                      <a:r>
                        <a:rPr lang="en-US" dirty="0" smtClean="0"/>
                        <a:t>Decreased </a:t>
                      </a:r>
                      <a:r>
                        <a:rPr lang="en-US" dirty="0"/>
                        <a:t>hydration in pancreas thickens the pancreatic secretions </a:t>
                      </a:r>
                      <a:endParaRPr lang="ar-SA" dirty="0" smtClean="0"/>
                    </a:p>
                    <a:p>
                      <a:pPr marL="285750" indent="-285750" algn="l">
                        <a:buFont typeface="Wingdings" charset="2"/>
                        <a:buChar char="ü"/>
                      </a:pPr>
                      <a:r>
                        <a:rPr lang="en-US" dirty="0" smtClean="0"/>
                        <a:t>Pancreatic </a:t>
                      </a:r>
                      <a:r>
                        <a:rPr lang="en-US" dirty="0"/>
                        <a:t>enzymes are unable to reach the intestine </a:t>
                      </a:r>
                      <a:endParaRPr lang="en-US" dirty="0" smtClean="0"/>
                    </a:p>
                    <a:p>
                      <a:pPr marL="285750" indent="-285750" algn="l">
                        <a:buFont typeface="Wingdings" charset="2"/>
                        <a:buChar char="ü"/>
                      </a:pPr>
                      <a:r>
                        <a:rPr lang="en-US" dirty="0" smtClean="0"/>
                        <a:t>Treatment</a:t>
                      </a:r>
                      <a:r>
                        <a:rPr lang="en-US" dirty="0"/>
                        <a:t>: enzyme and fat-soluble vitamin supplementation</a:t>
                      </a:r>
                    </a:p>
                  </a:txBody>
                  <a:tcPr anchor="ctr"/>
                </a:tc>
                <a:tc>
                  <a:txBody>
                    <a:bodyPr/>
                    <a:lstStyle/>
                    <a:p>
                      <a:pPr algn="l"/>
                      <a:r>
                        <a:rPr lang="en-US" dirty="0"/>
                        <a:t>Controlled by hormones: </a:t>
                      </a:r>
                      <a:endParaRPr lang="en-US" dirty="0" smtClean="0"/>
                    </a:p>
                    <a:p>
                      <a:pPr marL="285750" indent="-285750" algn="l">
                        <a:buFont typeface="Wingdings" charset="2"/>
                        <a:buChar char="v"/>
                      </a:pPr>
                      <a:r>
                        <a:rPr lang="en-US" dirty="0" smtClean="0"/>
                        <a:t>Cholecystokinin </a:t>
                      </a:r>
                      <a:r>
                        <a:rPr lang="en-US" dirty="0"/>
                        <a:t>(CKK) </a:t>
                      </a:r>
                      <a:endParaRPr lang="ar-SA" dirty="0" smtClean="0"/>
                    </a:p>
                    <a:p>
                      <a:pPr marL="285750" indent="-285750" algn="l">
                        <a:buFont typeface="Arial" charset="0"/>
                        <a:buChar char="•"/>
                      </a:pPr>
                      <a:r>
                        <a:rPr lang="en-US" dirty="0" smtClean="0"/>
                        <a:t>Acts </a:t>
                      </a:r>
                      <a:r>
                        <a:rPr lang="en-US" dirty="0"/>
                        <a:t>on gallbladder to release bile </a:t>
                      </a:r>
                      <a:endParaRPr lang="ar-SA" dirty="0" smtClean="0"/>
                    </a:p>
                    <a:p>
                      <a:pPr marL="285750" indent="-285750" algn="l">
                        <a:buFont typeface="Arial" charset="0"/>
                        <a:buChar char="•"/>
                      </a:pPr>
                      <a:r>
                        <a:rPr lang="en-US" dirty="0" smtClean="0"/>
                        <a:t>Acts </a:t>
                      </a:r>
                      <a:r>
                        <a:rPr lang="en-US" dirty="0"/>
                        <a:t>on pancreas to release enzymes </a:t>
                      </a:r>
                      <a:endParaRPr lang="ar-SA" dirty="0" smtClean="0"/>
                    </a:p>
                    <a:p>
                      <a:pPr marL="285750" indent="-285750" algn="l">
                        <a:buFont typeface="Arial" charset="0"/>
                        <a:buChar char="•"/>
                      </a:pPr>
                      <a:r>
                        <a:rPr lang="en-US" dirty="0" smtClean="0"/>
                        <a:t>Decreases </a:t>
                      </a:r>
                      <a:r>
                        <a:rPr lang="en-US" dirty="0"/>
                        <a:t>gastric motility (slow release of gastric contents) </a:t>
                      </a:r>
                      <a:endParaRPr lang="ar-SA" dirty="0" smtClean="0"/>
                    </a:p>
                    <a:p>
                      <a:pPr marL="285750" indent="-285750" algn="l">
                        <a:buFont typeface="Wingdings" charset="2"/>
                        <a:buChar char="v"/>
                      </a:pPr>
                      <a:r>
                        <a:rPr lang="en-US" dirty="0" smtClean="0"/>
                        <a:t>Secretin </a:t>
                      </a:r>
                      <a:endParaRPr lang="ar-SA" dirty="0" smtClean="0"/>
                    </a:p>
                    <a:p>
                      <a:pPr marL="285750" indent="-285750" algn="l">
                        <a:buFont typeface="Arial" charset="0"/>
                        <a:buChar char="•"/>
                      </a:pPr>
                      <a:r>
                        <a:rPr lang="en-US" dirty="0" smtClean="0"/>
                        <a:t>Low </a:t>
                      </a:r>
                      <a:r>
                        <a:rPr lang="en-US" dirty="0"/>
                        <a:t>pH stimulates its secretion </a:t>
                      </a:r>
                      <a:endParaRPr lang="ar-SA" dirty="0" smtClean="0"/>
                    </a:p>
                    <a:p>
                      <a:pPr marL="285750" indent="-285750" algn="l">
                        <a:buFont typeface="Arial" charset="0"/>
                        <a:buChar char="•"/>
                      </a:pPr>
                      <a:r>
                        <a:rPr lang="en-US" dirty="0" smtClean="0"/>
                        <a:t>Acts </a:t>
                      </a:r>
                      <a:r>
                        <a:rPr lang="en-US" dirty="0"/>
                        <a:t>on pancreas and liver to release bicarbonate </a:t>
                      </a:r>
                      <a:endParaRPr lang="en-US" dirty="0" smtClean="0"/>
                    </a:p>
                    <a:p>
                      <a:pPr marL="285750" indent="-285750" algn="l">
                        <a:buFont typeface="Arial" charset="0"/>
                        <a:buChar char="•"/>
                      </a:pPr>
                      <a:r>
                        <a:rPr lang="en-US" dirty="0" smtClean="0"/>
                        <a:t>Neutralizes </a:t>
                      </a:r>
                      <a:r>
                        <a:rPr lang="en-US" dirty="0"/>
                        <a:t>the pH of the contents before entering the small intestine </a:t>
                      </a:r>
                    </a:p>
                  </a:txBody>
                  <a:tcPr anchor="ctr"/>
                </a:tc>
                <a:extLst>
                  <a:ext uri="{0D108BD9-81ED-4DB2-BD59-A6C34878D82A}">
                    <a16:rowId xmlns:a16="http://schemas.microsoft.com/office/drawing/2014/main" val="3728799751"/>
                  </a:ext>
                </a:extLst>
              </a:tr>
            </a:tbl>
          </a:graphicData>
        </a:graphic>
      </p:graphicFrame>
    </p:spTree>
    <p:extLst>
      <p:ext uri="{BB962C8B-B14F-4D97-AF65-F5344CB8AC3E}">
        <p14:creationId xmlns:p14="http://schemas.microsoft.com/office/powerpoint/2010/main" val="814546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A302D-9EF9-4152-BF0D-86D0476F0A0D}"/>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A514DEA3-9047-4623-AAF5-73F95CCED903}"/>
              </a:ext>
            </a:extLst>
          </p:cNvPr>
          <p:cNvGraphicFramePr>
            <a:graphicFrameLocks noGrp="1"/>
          </p:cNvGraphicFramePr>
          <p:nvPr>
            <p:ph idx="1"/>
            <p:extLst>
              <p:ext uri="{D42A27DB-BD31-4B8C-83A1-F6EECF244321}">
                <p14:modId xmlns:p14="http://schemas.microsoft.com/office/powerpoint/2010/main" val="2092410142"/>
              </p:ext>
            </p:extLst>
          </p:nvPr>
        </p:nvGraphicFramePr>
        <p:xfrm>
          <a:off x="0" y="0"/>
          <a:ext cx="12192000" cy="7051294"/>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339089180"/>
                    </a:ext>
                  </a:extLst>
                </a:gridCol>
                <a:gridCol w="2438400">
                  <a:extLst>
                    <a:ext uri="{9D8B030D-6E8A-4147-A177-3AD203B41FA5}">
                      <a16:colId xmlns:a16="http://schemas.microsoft.com/office/drawing/2014/main" val="3012609142"/>
                    </a:ext>
                  </a:extLst>
                </a:gridCol>
                <a:gridCol w="2438400">
                  <a:extLst>
                    <a:ext uri="{9D8B030D-6E8A-4147-A177-3AD203B41FA5}">
                      <a16:colId xmlns:a16="http://schemas.microsoft.com/office/drawing/2014/main" val="1952529180"/>
                    </a:ext>
                  </a:extLst>
                </a:gridCol>
                <a:gridCol w="2438400">
                  <a:extLst>
                    <a:ext uri="{9D8B030D-6E8A-4147-A177-3AD203B41FA5}">
                      <a16:colId xmlns:a16="http://schemas.microsoft.com/office/drawing/2014/main" val="4054604826"/>
                    </a:ext>
                  </a:extLst>
                </a:gridCol>
                <a:gridCol w="2438400">
                  <a:extLst>
                    <a:ext uri="{9D8B030D-6E8A-4147-A177-3AD203B41FA5}">
                      <a16:colId xmlns:a16="http://schemas.microsoft.com/office/drawing/2014/main" val="3104806992"/>
                    </a:ext>
                  </a:extLst>
                </a:gridCol>
              </a:tblGrid>
              <a:tr h="728870">
                <a:tc gridSpan="5">
                  <a:txBody>
                    <a:bodyPr/>
                    <a:lstStyle/>
                    <a:p>
                      <a:pPr algn="ctr"/>
                      <a:r>
                        <a:rPr lang="en-US" sz="2000" dirty="0"/>
                        <a:t>Summary </a:t>
                      </a:r>
                      <a:endParaRPr lang="en-US" dirty="0"/>
                    </a:p>
                  </a:txBody>
                  <a:tcPr anchor="ctr">
                    <a:solidFill>
                      <a:srgbClr val="47AFB5"/>
                    </a:solidFill>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537514553"/>
                  </a:ext>
                </a:extLst>
              </a:tr>
              <a:tr h="15675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Lipid absorption by </a:t>
                      </a:r>
                      <a:r>
                        <a:rPr lang="en-US" dirty="0" smtClean="0"/>
                        <a:t>enterocytes</a:t>
                      </a:r>
                      <a:endParaRPr lang="en-US" dirty="0"/>
                    </a:p>
                  </a:txBody>
                  <a:tcPr anchor="ctr"/>
                </a:tc>
                <a:tc>
                  <a:txBody>
                    <a:bodyPr/>
                    <a:lstStyle/>
                    <a:p>
                      <a:pPr algn="ctr"/>
                      <a:r>
                        <a:rPr lang="en-US" dirty="0" err="1"/>
                        <a:t>Resynthesis</a:t>
                      </a:r>
                      <a:r>
                        <a:rPr lang="en-US" dirty="0"/>
                        <a:t> of TAG / Cholesteryl esters</a:t>
                      </a:r>
                    </a:p>
                  </a:txBody>
                  <a:tcPr anchor="ctr"/>
                </a:tc>
                <a:tc>
                  <a:txBody>
                    <a:bodyPr/>
                    <a:lstStyle/>
                    <a:p>
                      <a:pPr algn="ctr"/>
                      <a:r>
                        <a:rPr lang="en-US" dirty="0"/>
                        <a:t>Assembly of chylomicrons by enterocytes</a:t>
                      </a:r>
                    </a:p>
                  </a:txBody>
                  <a:tcPr anchor="ctr"/>
                </a:tc>
                <a:tc>
                  <a:txBody>
                    <a:bodyPr/>
                    <a:lstStyle/>
                    <a:p>
                      <a:pPr algn="ctr"/>
                      <a:r>
                        <a:rPr lang="en-US" dirty="0"/>
                        <a:t>Secretion of chylomicrons by enterocytes</a:t>
                      </a:r>
                    </a:p>
                  </a:txBody>
                  <a:tcPr anchor="ctr"/>
                </a:tc>
                <a:tc>
                  <a:txBody>
                    <a:bodyPr/>
                    <a:lstStyle/>
                    <a:p>
                      <a:pPr algn="ctr"/>
                      <a:r>
                        <a:rPr lang="en-US" dirty="0"/>
                        <a:t>Lipid malabsorption</a:t>
                      </a:r>
                    </a:p>
                  </a:txBody>
                  <a:tcPr anchor="ctr"/>
                </a:tc>
                <a:extLst>
                  <a:ext uri="{0D108BD9-81ED-4DB2-BD59-A6C34878D82A}">
                    <a16:rowId xmlns:a16="http://schemas.microsoft.com/office/drawing/2014/main" val="690339810"/>
                  </a:ext>
                </a:extLst>
              </a:tr>
              <a:tr h="4506685">
                <a:tc>
                  <a:txBody>
                    <a:bodyPr/>
                    <a:lstStyle/>
                    <a:p>
                      <a:pPr marL="285750" indent="-285750">
                        <a:buFont typeface="Wingdings" charset="2"/>
                        <a:buChar char="v"/>
                      </a:pPr>
                      <a:r>
                        <a:rPr lang="en-US" dirty="0"/>
                        <a:t>Products of lipid digestion (FFAs, free cholesterol, 2-monoacylglycerol) combine with bile salts and fat-soluble vitamins </a:t>
                      </a:r>
                      <a:endParaRPr lang="en-US" dirty="0" smtClean="0"/>
                    </a:p>
                    <a:p>
                      <a:pPr marL="285750" indent="-285750">
                        <a:buFont typeface="Arial" charset="0"/>
                        <a:buChar char="•"/>
                      </a:pPr>
                      <a:r>
                        <a:rPr lang="en-US" dirty="0" smtClean="0"/>
                        <a:t>They </a:t>
                      </a:r>
                      <a:r>
                        <a:rPr lang="en-US" dirty="0"/>
                        <a:t>form mixed micelles (disk-shaped particles) </a:t>
                      </a:r>
                      <a:endParaRPr lang="en-US" dirty="0" smtClean="0"/>
                    </a:p>
                    <a:p>
                      <a:pPr marL="285750" indent="-285750">
                        <a:buFont typeface="Arial" charset="0"/>
                        <a:buChar char="•"/>
                      </a:pPr>
                      <a:r>
                        <a:rPr lang="en-US" dirty="0" smtClean="0"/>
                        <a:t>Absorbed </a:t>
                      </a:r>
                      <a:r>
                        <a:rPr lang="en-US" dirty="0"/>
                        <a:t>by brush border membrane of enterocytes </a:t>
                      </a:r>
                      <a:endParaRPr lang="en-US" dirty="0" smtClean="0"/>
                    </a:p>
                    <a:p>
                      <a:pPr marL="285750" indent="-285750">
                        <a:buFont typeface="Arial" charset="0"/>
                        <a:buChar char="•"/>
                      </a:pPr>
                      <a:r>
                        <a:rPr lang="en-US" dirty="0" smtClean="0"/>
                        <a:t>Short </a:t>
                      </a:r>
                      <a:r>
                        <a:rPr lang="en-US" dirty="0"/>
                        <a:t>and medium chain length fatty acids are absorbed directly</a:t>
                      </a:r>
                    </a:p>
                  </a:txBody>
                  <a:tcPr/>
                </a:tc>
                <a:tc>
                  <a:txBody>
                    <a:bodyPr/>
                    <a:lstStyle/>
                    <a:p>
                      <a:pPr marL="285750" indent="-285750">
                        <a:buFont typeface="Wingdings" charset="2"/>
                        <a:buChar char="v"/>
                      </a:pPr>
                      <a:r>
                        <a:rPr lang="en-US" dirty="0" smtClean="0"/>
                        <a:t>Digested </a:t>
                      </a:r>
                      <a:r>
                        <a:rPr lang="en-US" dirty="0"/>
                        <a:t>lipids absorbed by enterocytes migrate to endoplasmic reticulum for complex lipid biosynthesis </a:t>
                      </a:r>
                      <a:endParaRPr lang="en-US" dirty="0" smtClean="0"/>
                    </a:p>
                    <a:p>
                      <a:pPr marL="285750" indent="-285750">
                        <a:buFont typeface="Arial" charset="0"/>
                        <a:buChar char="•"/>
                      </a:pPr>
                      <a:r>
                        <a:rPr lang="en-US" dirty="0" smtClean="0"/>
                        <a:t>Fatty </a:t>
                      </a:r>
                      <a:r>
                        <a:rPr lang="en-US" dirty="0"/>
                        <a:t>acids  activated to acyl CoA form </a:t>
                      </a:r>
                      <a:endParaRPr lang="en-US" dirty="0" smtClean="0"/>
                    </a:p>
                    <a:p>
                      <a:pPr marL="285750" indent="-285750">
                        <a:buFont typeface="Arial" charset="0"/>
                        <a:buChar char="•"/>
                      </a:pPr>
                      <a:r>
                        <a:rPr lang="en-US" dirty="0" smtClean="0"/>
                        <a:t>2-Monoacyglycerols </a:t>
                      </a:r>
                      <a:r>
                        <a:rPr lang="en-US" dirty="0"/>
                        <a:t> TAGs</a:t>
                      </a:r>
                    </a:p>
                  </a:txBody>
                  <a:tcPr/>
                </a:tc>
                <a:tc>
                  <a:txBody>
                    <a:bodyPr/>
                    <a:lstStyle/>
                    <a:p>
                      <a:pPr marL="285750" indent="-285750">
                        <a:buFont typeface="Wingdings" charset="2"/>
                        <a:buChar char="v"/>
                      </a:pPr>
                      <a:r>
                        <a:rPr lang="en-US" dirty="0"/>
                        <a:t>Newly synthesized TAG and cholesterol ester are packaged as lipid droplets surrounded by thin layer of: </a:t>
                      </a:r>
                      <a:endParaRPr lang="en-US" dirty="0" smtClean="0"/>
                    </a:p>
                    <a:p>
                      <a:pPr marL="285750" indent="-285750">
                        <a:buFont typeface="Arial" charset="0"/>
                        <a:buChar char="•"/>
                      </a:pPr>
                      <a:r>
                        <a:rPr lang="en-US" dirty="0" smtClean="0"/>
                        <a:t>Apolipoprotein </a:t>
                      </a:r>
                      <a:r>
                        <a:rPr lang="en-US" dirty="0"/>
                        <a:t>B-48 (apo B-48) </a:t>
                      </a:r>
                      <a:endParaRPr lang="en-US" dirty="0" smtClean="0"/>
                    </a:p>
                    <a:p>
                      <a:pPr marL="285750" indent="-285750">
                        <a:buFont typeface="Arial" charset="0"/>
                        <a:buChar char="•"/>
                      </a:pPr>
                      <a:r>
                        <a:rPr lang="en-US" dirty="0" smtClean="0"/>
                        <a:t>Phospholipids </a:t>
                      </a:r>
                    </a:p>
                    <a:p>
                      <a:pPr marL="285750" indent="-285750">
                        <a:buFont typeface="Arial" charset="0"/>
                        <a:buChar char="•"/>
                      </a:pPr>
                      <a:r>
                        <a:rPr lang="en-US" dirty="0" smtClean="0"/>
                        <a:t>Free </a:t>
                      </a:r>
                      <a:r>
                        <a:rPr lang="en-US" dirty="0"/>
                        <a:t>cholesterol</a:t>
                      </a:r>
                    </a:p>
                  </a:txBody>
                  <a:tcPr/>
                </a:tc>
                <a:tc>
                  <a:txBody>
                    <a:bodyPr/>
                    <a:lstStyle/>
                    <a:p>
                      <a:pPr marL="285750" indent="-285750">
                        <a:buFont typeface="Wingdings" charset="2"/>
                        <a:buChar char="v"/>
                      </a:pPr>
                      <a:r>
                        <a:rPr lang="en-US" dirty="0"/>
                        <a:t>By exocytosis into lymphatic vessels around villi of small intestine (lacteals) which enter into systemic circulation </a:t>
                      </a:r>
                      <a:endParaRPr lang="en-US" dirty="0" smtClean="0"/>
                    </a:p>
                    <a:p>
                      <a:pPr marL="285750" indent="-285750">
                        <a:buFont typeface="Arial" charset="0"/>
                        <a:buChar char="•"/>
                      </a:pPr>
                      <a:r>
                        <a:rPr lang="en-US" dirty="0" smtClean="0"/>
                        <a:t>Serum </a:t>
                      </a:r>
                      <a:r>
                        <a:rPr lang="en-US" dirty="0"/>
                        <a:t>becomes milky after a fatty meal </a:t>
                      </a:r>
                    </a:p>
                  </a:txBody>
                  <a:tcPr/>
                </a:tc>
                <a:tc>
                  <a:txBody>
                    <a:bodyPr/>
                    <a:lstStyle/>
                    <a:p>
                      <a:pPr marL="285750" indent="-285750">
                        <a:buFont typeface="Wingdings" charset="2"/>
                        <a:buChar char="v"/>
                      </a:pPr>
                      <a:r>
                        <a:rPr lang="en-US" dirty="0" smtClean="0"/>
                        <a:t>Increased </a:t>
                      </a:r>
                      <a:r>
                        <a:rPr lang="en-US" dirty="0"/>
                        <a:t>excretion of lipids, fat-soluble vitamins and essential FAs in the feces </a:t>
                      </a:r>
                      <a:endParaRPr lang="en-US" dirty="0" smtClean="0"/>
                    </a:p>
                    <a:p>
                      <a:pPr marL="285750" indent="-285750">
                        <a:buFont typeface="Arial" charset="0"/>
                        <a:buChar char="•"/>
                      </a:pPr>
                      <a:r>
                        <a:rPr lang="en-US" dirty="0" smtClean="0"/>
                        <a:t>Due </a:t>
                      </a:r>
                      <a:r>
                        <a:rPr lang="en-US" dirty="0"/>
                        <a:t>to defects in lipid digestion or absorption </a:t>
                      </a:r>
                      <a:endParaRPr lang="en-US" dirty="0" smtClean="0"/>
                    </a:p>
                    <a:p>
                      <a:pPr marL="285750" indent="-285750">
                        <a:buFont typeface="Arial" charset="0"/>
                        <a:buChar char="•"/>
                      </a:pPr>
                      <a:r>
                        <a:rPr lang="en-US" dirty="0" smtClean="0"/>
                        <a:t>Can </a:t>
                      </a:r>
                      <a:r>
                        <a:rPr lang="en-US" dirty="0"/>
                        <a:t>be caused by CF or shortened bowel</a:t>
                      </a:r>
                    </a:p>
                  </a:txBody>
                  <a:tcPr/>
                </a:tc>
                <a:extLst>
                  <a:ext uri="{0D108BD9-81ED-4DB2-BD59-A6C34878D82A}">
                    <a16:rowId xmlns:a16="http://schemas.microsoft.com/office/drawing/2014/main" val="3140754532"/>
                  </a:ext>
                </a:extLst>
              </a:tr>
            </a:tbl>
          </a:graphicData>
        </a:graphic>
      </p:graphicFrame>
    </p:spTree>
    <p:extLst>
      <p:ext uri="{BB962C8B-B14F-4D97-AF65-F5344CB8AC3E}">
        <p14:creationId xmlns:p14="http://schemas.microsoft.com/office/powerpoint/2010/main" val="25168424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4168" y="919761"/>
            <a:ext cx="5263658" cy="5232202"/>
          </a:xfrm>
          <a:prstGeom prst="rect">
            <a:avLst/>
          </a:prstGeom>
        </p:spPr>
        <p:txBody>
          <a:bodyPr wrap="square">
            <a:spAutoFit/>
          </a:bodyPr>
          <a:lstStyle/>
          <a:p>
            <a:r>
              <a:rPr lang="en-US" dirty="0">
                <a:solidFill>
                  <a:srgbClr val="00ADA8"/>
                </a:solidFill>
              </a:rPr>
              <a:t>Q1 : The major dietary lipid is? </a:t>
            </a:r>
          </a:p>
          <a:p>
            <a:r>
              <a:rPr lang="en-US" sz="1600" dirty="0" smtClean="0"/>
              <a:t>A- Cholesterol </a:t>
            </a:r>
          </a:p>
          <a:p>
            <a:r>
              <a:rPr lang="en-US" sz="1600" dirty="0" smtClean="0"/>
              <a:t>B- </a:t>
            </a:r>
            <a:r>
              <a:rPr lang="en-US" sz="1600" dirty="0"/>
              <a:t>Phospholipids </a:t>
            </a:r>
            <a:endParaRPr lang="en-US" sz="1600" dirty="0" smtClean="0"/>
          </a:p>
          <a:p>
            <a:r>
              <a:rPr lang="en-US" sz="1600" dirty="0" smtClean="0"/>
              <a:t>C- </a:t>
            </a:r>
            <a:r>
              <a:rPr lang="en-US" sz="1600" dirty="0"/>
              <a:t>Glycolipids </a:t>
            </a:r>
            <a:endParaRPr lang="en-US" sz="1600" dirty="0" smtClean="0"/>
          </a:p>
          <a:p>
            <a:r>
              <a:rPr lang="en-US" sz="1600" dirty="0" smtClean="0"/>
              <a:t>D- Triacylglycerol</a:t>
            </a:r>
          </a:p>
          <a:p>
            <a:endParaRPr lang="en-US" sz="1700" b="1" u="sng" spc="-5" dirty="0">
              <a:solidFill>
                <a:srgbClr val="365F91"/>
              </a:solidFill>
              <a:uFill>
                <a:solidFill>
                  <a:srgbClr val="365F91"/>
                </a:solidFill>
              </a:uFill>
              <a:latin typeface="Cambria"/>
              <a:cs typeface="Cambria"/>
            </a:endParaRPr>
          </a:p>
          <a:p>
            <a:r>
              <a:rPr lang="en-US" dirty="0">
                <a:solidFill>
                  <a:srgbClr val="00ADA8"/>
                </a:solidFill>
              </a:rPr>
              <a:t>Q2 : Deficiencies in the ability to absorb fat will result </a:t>
            </a:r>
            <a:r>
              <a:rPr lang="en-US" dirty="0" smtClean="0">
                <a:solidFill>
                  <a:srgbClr val="00ADA8"/>
                </a:solidFill>
              </a:rPr>
              <a:t>in ?</a:t>
            </a:r>
            <a:endParaRPr lang="en-US" dirty="0">
              <a:solidFill>
                <a:srgbClr val="00ADA8"/>
              </a:solidFill>
            </a:endParaRPr>
          </a:p>
          <a:p>
            <a:r>
              <a:rPr lang="en-US" sz="1600" dirty="0" smtClean="0"/>
              <a:t>A- Excessive </a:t>
            </a:r>
            <a:r>
              <a:rPr lang="en-US" sz="1600" dirty="0"/>
              <a:t>amount of chylomicrons in the blood </a:t>
            </a:r>
            <a:endParaRPr lang="en-US" sz="1600" dirty="0" smtClean="0"/>
          </a:p>
          <a:p>
            <a:r>
              <a:rPr lang="en-US" sz="1600" dirty="0" smtClean="0"/>
              <a:t>B- </a:t>
            </a:r>
            <a:r>
              <a:rPr lang="en-US" sz="1600" dirty="0"/>
              <a:t>Decrease fat soluble vitamins in the feces </a:t>
            </a:r>
            <a:endParaRPr lang="en-US" sz="1600" dirty="0" smtClean="0"/>
          </a:p>
          <a:p>
            <a:r>
              <a:rPr lang="en-US" sz="1600" dirty="0" smtClean="0"/>
              <a:t>C- </a:t>
            </a:r>
            <a:r>
              <a:rPr lang="en-US" sz="1600" dirty="0"/>
              <a:t>Decrease production of chylomicrons </a:t>
            </a:r>
            <a:endParaRPr lang="en-US" sz="1600" dirty="0" smtClean="0"/>
          </a:p>
          <a:p>
            <a:r>
              <a:rPr lang="en-US" sz="1600" dirty="0" smtClean="0"/>
              <a:t>D- </a:t>
            </a:r>
            <a:r>
              <a:rPr lang="en-US" sz="1600" dirty="0"/>
              <a:t>C</a:t>
            </a:r>
            <a:r>
              <a:rPr lang="en-US" sz="1600" dirty="0" smtClean="0"/>
              <a:t>onstipation</a:t>
            </a:r>
          </a:p>
          <a:p>
            <a:pPr marL="342900" indent="-342900">
              <a:buAutoNum type="alphaUcPeriod"/>
            </a:pPr>
            <a:endParaRPr lang="en-US" sz="1700" dirty="0"/>
          </a:p>
          <a:p>
            <a:r>
              <a:rPr lang="en-US" dirty="0">
                <a:solidFill>
                  <a:srgbClr val="00ADA8"/>
                </a:solidFill>
              </a:rPr>
              <a:t>Q3 : </a:t>
            </a:r>
            <a:r>
              <a:rPr lang="en-US" dirty="0" smtClean="0">
                <a:solidFill>
                  <a:srgbClr val="00ADA8"/>
                </a:solidFill>
              </a:rPr>
              <a:t>Which </a:t>
            </a:r>
            <a:r>
              <a:rPr lang="en-US" dirty="0">
                <a:solidFill>
                  <a:srgbClr val="00ADA8"/>
                </a:solidFill>
              </a:rPr>
              <a:t>of the following is a primary Apolipoprotein contributed in the synthesis of </a:t>
            </a:r>
            <a:r>
              <a:rPr lang="en-US" dirty="0" smtClean="0">
                <a:solidFill>
                  <a:srgbClr val="00ADA8"/>
                </a:solidFill>
              </a:rPr>
              <a:t>chylomicrons ?</a:t>
            </a:r>
            <a:endParaRPr lang="en-US" dirty="0">
              <a:solidFill>
                <a:srgbClr val="00ADA8"/>
              </a:solidFill>
            </a:endParaRPr>
          </a:p>
          <a:p>
            <a:r>
              <a:rPr lang="pt-BR" sz="1600" dirty="0"/>
              <a:t>A- APO E </a:t>
            </a:r>
          </a:p>
          <a:p>
            <a:r>
              <a:rPr lang="pt-BR" sz="1600" dirty="0" err="1"/>
              <a:t>B</a:t>
            </a:r>
            <a:r>
              <a:rPr lang="pt-BR" sz="1600" dirty="0"/>
              <a:t>- APO B100 </a:t>
            </a:r>
          </a:p>
          <a:p>
            <a:r>
              <a:rPr lang="pt-BR" sz="1600" dirty="0"/>
              <a:t>C- APO B48 </a:t>
            </a:r>
          </a:p>
          <a:p>
            <a:r>
              <a:rPr lang="pt-BR" sz="1600" dirty="0" err="1"/>
              <a:t>D</a:t>
            </a:r>
            <a:r>
              <a:rPr lang="pt-BR" sz="1600" dirty="0"/>
              <a:t>- APO C </a:t>
            </a:r>
            <a:endParaRPr lang="en-US" sz="1600" dirty="0"/>
          </a:p>
        </p:txBody>
      </p:sp>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5" name="Rectangle 4"/>
          <p:cNvSpPr/>
          <p:nvPr/>
        </p:nvSpPr>
        <p:spPr>
          <a:xfrm>
            <a:off x="5915891" y="919761"/>
            <a:ext cx="6096000" cy="4832092"/>
          </a:xfrm>
          <a:prstGeom prst="rect">
            <a:avLst/>
          </a:prstGeom>
        </p:spPr>
        <p:txBody>
          <a:bodyPr>
            <a:spAutoFit/>
          </a:bodyPr>
          <a:lstStyle/>
          <a:p>
            <a:r>
              <a:rPr lang="en-US" dirty="0">
                <a:solidFill>
                  <a:srgbClr val="00ADA8"/>
                </a:solidFill>
              </a:rPr>
              <a:t>Q4 : </a:t>
            </a:r>
            <a:r>
              <a:rPr lang="en-US" dirty="0" smtClean="0">
                <a:solidFill>
                  <a:srgbClr val="00ADA8"/>
                </a:solidFill>
              </a:rPr>
              <a:t>Lipid digestion Mainly occur in ?</a:t>
            </a:r>
            <a:endParaRPr lang="en-US" dirty="0">
              <a:solidFill>
                <a:srgbClr val="00ADA8"/>
              </a:solidFill>
            </a:endParaRPr>
          </a:p>
          <a:p>
            <a:r>
              <a:rPr lang="en-US" sz="1600" dirty="0"/>
              <a:t>A- stomach </a:t>
            </a:r>
          </a:p>
          <a:p>
            <a:r>
              <a:rPr lang="en-US" sz="1600" dirty="0"/>
              <a:t>B- small intestine </a:t>
            </a:r>
          </a:p>
          <a:p>
            <a:r>
              <a:rPr lang="en-US" sz="1600" dirty="0"/>
              <a:t>C- large intestine </a:t>
            </a:r>
          </a:p>
          <a:p>
            <a:r>
              <a:rPr lang="en-US" sz="1600" dirty="0"/>
              <a:t>D- Pancreas </a:t>
            </a:r>
          </a:p>
          <a:p>
            <a:endParaRPr lang="en-US" dirty="0"/>
          </a:p>
          <a:p>
            <a:r>
              <a:rPr lang="en-US" dirty="0">
                <a:solidFill>
                  <a:srgbClr val="00ADA8"/>
                </a:solidFill>
              </a:rPr>
              <a:t>Q5 : Intestinal digestion of lipids is done </a:t>
            </a:r>
            <a:r>
              <a:rPr lang="en-US" dirty="0" smtClean="0">
                <a:solidFill>
                  <a:srgbClr val="00ADA8"/>
                </a:solidFill>
              </a:rPr>
              <a:t>by ?</a:t>
            </a:r>
            <a:endParaRPr lang="en-US" dirty="0">
              <a:solidFill>
                <a:srgbClr val="00ADA8"/>
              </a:solidFill>
            </a:endParaRPr>
          </a:p>
          <a:p>
            <a:r>
              <a:rPr lang="en-US" sz="1600" dirty="0"/>
              <a:t>A- Stomach Enzymes </a:t>
            </a:r>
          </a:p>
          <a:p>
            <a:r>
              <a:rPr lang="en-US" sz="1600" dirty="0"/>
              <a:t>B- Intestinal Enzymes </a:t>
            </a:r>
          </a:p>
          <a:p>
            <a:r>
              <a:rPr lang="en-US" sz="1600" dirty="0"/>
              <a:t>C- Pancreatic Enzymes </a:t>
            </a:r>
          </a:p>
          <a:p>
            <a:r>
              <a:rPr lang="en-US" sz="1600" dirty="0"/>
              <a:t>D- Enzymes in Portal Circulation</a:t>
            </a:r>
          </a:p>
          <a:p>
            <a:pPr marL="342900" indent="-342900">
              <a:buAutoNum type="alphaUcPeriod"/>
            </a:pPr>
            <a:endParaRPr lang="en-US" dirty="0"/>
          </a:p>
          <a:p>
            <a:r>
              <a:rPr lang="en-US" dirty="0">
                <a:solidFill>
                  <a:srgbClr val="00ADA8"/>
                </a:solidFill>
              </a:rPr>
              <a:t>Q6 : Which one of the following enzymes is not essential for adults but important for </a:t>
            </a:r>
            <a:r>
              <a:rPr lang="en-US" dirty="0" smtClean="0">
                <a:solidFill>
                  <a:srgbClr val="00ADA8"/>
                </a:solidFill>
              </a:rPr>
              <a:t>infants ?</a:t>
            </a:r>
            <a:endParaRPr lang="en-US" dirty="0">
              <a:solidFill>
                <a:srgbClr val="00ADA8"/>
              </a:solidFill>
            </a:endParaRPr>
          </a:p>
          <a:p>
            <a:r>
              <a:rPr lang="en-US" sz="1600" dirty="0"/>
              <a:t>A- Cholesterol Esterase </a:t>
            </a:r>
          </a:p>
          <a:p>
            <a:r>
              <a:rPr lang="en-US" sz="1600" dirty="0"/>
              <a:t>B- Phospholipase A2 </a:t>
            </a:r>
          </a:p>
          <a:p>
            <a:r>
              <a:rPr lang="en-US" sz="1600" dirty="0"/>
              <a:t>C- Gastric Lipase </a:t>
            </a:r>
          </a:p>
          <a:p>
            <a:r>
              <a:rPr lang="en-US" sz="1600" dirty="0"/>
              <a:t>D- Lysophospholipase</a:t>
            </a:r>
          </a:p>
        </p:txBody>
      </p:sp>
    </p:spTree>
    <p:extLst>
      <p:ext uri="{BB962C8B-B14F-4D97-AF65-F5344CB8AC3E}">
        <p14:creationId xmlns:p14="http://schemas.microsoft.com/office/powerpoint/2010/main" val="150235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smtClean="0">
                <a:solidFill>
                  <a:srgbClr val="0070C0"/>
                </a:solidFill>
                <a:latin typeface="Century Gothic" charset="0"/>
                <a:ea typeface="Century Gothic" charset="0"/>
                <a:cs typeface="Century Gothic" charset="0"/>
              </a:rPr>
              <a:t>QUIZ</a:t>
            </a:r>
            <a:endParaRPr lang="en-US" sz="3200" dirty="0">
              <a:solidFill>
                <a:srgbClr val="0070C0"/>
              </a:solidFill>
              <a:latin typeface="Century Gothic" charset="0"/>
              <a:ea typeface="Century Gothic" charset="0"/>
              <a:cs typeface="Century Gothic" charset="0"/>
            </a:endParaRP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2" name="Rectangle 1"/>
          <p:cNvSpPr/>
          <p:nvPr/>
        </p:nvSpPr>
        <p:spPr>
          <a:xfrm>
            <a:off x="138225" y="1623091"/>
            <a:ext cx="5433899" cy="2862322"/>
          </a:xfrm>
          <a:prstGeom prst="rect">
            <a:avLst/>
          </a:prstGeom>
        </p:spPr>
        <p:txBody>
          <a:bodyPr wrap="square">
            <a:spAutoFit/>
          </a:bodyPr>
          <a:lstStyle/>
          <a:p>
            <a:r>
              <a:rPr lang="en-US" spc="-5" dirty="0">
                <a:solidFill>
                  <a:srgbClr val="00ADA8"/>
                </a:solidFill>
                <a:uFill>
                  <a:solidFill>
                    <a:srgbClr val="365F91"/>
                  </a:solidFill>
                </a:uFill>
                <a:latin typeface="Cambria"/>
                <a:cs typeface="Cambria"/>
              </a:rPr>
              <a:t>Q7 : Explain the changes in blood after high-fat </a:t>
            </a:r>
            <a:r>
              <a:rPr lang="en-US" spc="-5" dirty="0" smtClean="0">
                <a:solidFill>
                  <a:srgbClr val="00ADA8"/>
                </a:solidFill>
                <a:uFill>
                  <a:solidFill>
                    <a:srgbClr val="365F91"/>
                  </a:solidFill>
                </a:uFill>
                <a:latin typeface="Cambria"/>
                <a:cs typeface="Cambria"/>
              </a:rPr>
              <a:t>meal ?</a:t>
            </a:r>
            <a:endParaRPr lang="en-US" spc="-5" dirty="0">
              <a:solidFill>
                <a:srgbClr val="00ADA8"/>
              </a:solidFill>
              <a:uFill>
                <a:solidFill>
                  <a:srgbClr val="365F91"/>
                </a:solidFill>
              </a:uFill>
              <a:latin typeface="Cambria"/>
              <a:cs typeface="Cambria"/>
            </a:endParaRPr>
          </a:p>
          <a:p>
            <a:endParaRPr lang="en-US" dirty="0">
              <a:solidFill>
                <a:srgbClr val="FF0000"/>
              </a:solidFill>
            </a:endParaRPr>
          </a:p>
          <a:p>
            <a:pPr algn="ctr">
              <a:spcBef>
                <a:spcPts val="25"/>
              </a:spcBef>
              <a:tabLst>
                <a:tab pos="241300" algn="l"/>
                <a:tab pos="241935" algn="l"/>
              </a:tabLst>
            </a:pPr>
            <a:r>
              <a:rPr lang="en-US" spc="-10" dirty="0">
                <a:solidFill>
                  <a:schemeClr val="bg1">
                    <a:lumMod val="75000"/>
                  </a:schemeClr>
                </a:solidFill>
                <a:cs typeface="Calibri"/>
              </a:rPr>
              <a:t>Elevated level of chylomicrons which will give the protein serum a milky </a:t>
            </a:r>
            <a:r>
              <a:rPr lang="en-US" spc="-10" dirty="0" smtClean="0">
                <a:solidFill>
                  <a:schemeClr val="bg1">
                    <a:lumMod val="75000"/>
                  </a:schemeClr>
                </a:solidFill>
                <a:cs typeface="Calibri"/>
              </a:rPr>
              <a:t>appearance</a:t>
            </a:r>
          </a:p>
          <a:p>
            <a:pPr algn="ctr">
              <a:spcBef>
                <a:spcPts val="25"/>
              </a:spcBef>
              <a:tabLst>
                <a:tab pos="241300" algn="l"/>
                <a:tab pos="241935" algn="l"/>
              </a:tabLst>
            </a:pPr>
            <a:endParaRPr lang="en-US" dirty="0"/>
          </a:p>
          <a:p>
            <a:r>
              <a:rPr lang="en-US" spc="-5" dirty="0" smtClean="0">
                <a:solidFill>
                  <a:srgbClr val="00ADA8"/>
                </a:solidFill>
                <a:uFill>
                  <a:solidFill>
                    <a:srgbClr val="365F91"/>
                  </a:solidFill>
                </a:uFill>
                <a:latin typeface="Cambria"/>
                <a:cs typeface="Cambria"/>
              </a:rPr>
              <a:t>Q8 : Describe the two mechanisms of emulsification ?</a:t>
            </a:r>
          </a:p>
          <a:p>
            <a:endParaRPr lang="en-US" spc="-5" dirty="0" smtClean="0">
              <a:solidFill>
                <a:srgbClr val="00ADA8"/>
              </a:solidFill>
              <a:uFill>
                <a:solidFill>
                  <a:srgbClr val="365F91"/>
                </a:solidFill>
              </a:uFill>
              <a:latin typeface="Cambria"/>
              <a:cs typeface="Cambria"/>
            </a:endParaRPr>
          </a:p>
          <a:p>
            <a:r>
              <a:rPr lang="en-US" dirty="0">
                <a:solidFill>
                  <a:schemeClr val="bg1">
                    <a:lumMod val="65000"/>
                  </a:schemeClr>
                </a:solidFill>
              </a:rPr>
              <a:t>1- Detergent properties of bile salts in the bile </a:t>
            </a:r>
            <a:endParaRPr lang="en-US" dirty="0" smtClean="0">
              <a:solidFill>
                <a:schemeClr val="bg1">
                  <a:lumMod val="65000"/>
                </a:schemeClr>
              </a:solidFill>
            </a:endParaRPr>
          </a:p>
          <a:p>
            <a:r>
              <a:rPr lang="en-US" dirty="0" smtClean="0">
                <a:solidFill>
                  <a:schemeClr val="bg1">
                    <a:lumMod val="65000"/>
                  </a:schemeClr>
                </a:solidFill>
              </a:rPr>
              <a:t>Bile </a:t>
            </a:r>
            <a:r>
              <a:rPr lang="en-US" dirty="0">
                <a:solidFill>
                  <a:schemeClr val="bg1">
                    <a:lumMod val="65000"/>
                  </a:schemeClr>
                </a:solidFill>
              </a:rPr>
              <a:t>salts emulsify dietary lipid </a:t>
            </a:r>
            <a:r>
              <a:rPr lang="en-US" dirty="0" smtClean="0">
                <a:solidFill>
                  <a:schemeClr val="bg1">
                    <a:lumMod val="65000"/>
                  </a:schemeClr>
                </a:solidFill>
              </a:rPr>
              <a:t>particles</a:t>
            </a:r>
          </a:p>
          <a:p>
            <a:r>
              <a:rPr lang="en-US" dirty="0" smtClean="0">
                <a:solidFill>
                  <a:schemeClr val="bg1">
                    <a:lumMod val="65000"/>
                  </a:schemeClr>
                </a:solidFill>
              </a:rPr>
              <a:t>2- </a:t>
            </a:r>
            <a:r>
              <a:rPr lang="en-US" dirty="0">
                <a:solidFill>
                  <a:schemeClr val="bg1">
                    <a:lumMod val="65000"/>
                  </a:schemeClr>
                </a:solidFill>
              </a:rPr>
              <a:t>Mechanical mixing by peristalsis</a:t>
            </a:r>
          </a:p>
        </p:txBody>
      </p:sp>
      <p:sp>
        <p:nvSpPr>
          <p:cNvPr id="5" name="Rectangle 4"/>
          <p:cNvSpPr/>
          <p:nvPr/>
        </p:nvSpPr>
        <p:spPr>
          <a:xfrm>
            <a:off x="5762625" y="1623091"/>
            <a:ext cx="6096000" cy="2585323"/>
          </a:xfrm>
          <a:prstGeom prst="rect">
            <a:avLst/>
          </a:prstGeom>
        </p:spPr>
        <p:txBody>
          <a:bodyPr>
            <a:spAutoFit/>
          </a:bodyPr>
          <a:lstStyle/>
          <a:p>
            <a:r>
              <a:rPr lang="en-US" spc="-5" dirty="0">
                <a:solidFill>
                  <a:srgbClr val="00ADA8"/>
                </a:solidFill>
                <a:uFill>
                  <a:solidFill>
                    <a:srgbClr val="365F91"/>
                  </a:solidFill>
                </a:uFill>
                <a:latin typeface="Cambria"/>
                <a:cs typeface="Cambria"/>
              </a:rPr>
              <a:t>Q9 : </a:t>
            </a:r>
            <a:r>
              <a:rPr lang="en-US" spc="-5" dirty="0" smtClean="0">
                <a:solidFill>
                  <a:srgbClr val="00ADA8"/>
                </a:solidFill>
                <a:uFill>
                  <a:solidFill>
                    <a:srgbClr val="365F91"/>
                  </a:solidFill>
                </a:uFill>
                <a:latin typeface="Cambria"/>
                <a:cs typeface="Cambria"/>
              </a:rPr>
              <a:t>What is the treatment of pancreatic insufficiency in cystic fibrosis patients ?</a:t>
            </a:r>
            <a:endParaRPr lang="en-US" spc="-5" dirty="0">
              <a:solidFill>
                <a:srgbClr val="00ADA8"/>
              </a:solidFill>
              <a:uFill>
                <a:solidFill>
                  <a:srgbClr val="365F91"/>
                </a:solidFill>
              </a:uFill>
              <a:latin typeface="Cambria"/>
              <a:cs typeface="Cambria"/>
            </a:endParaRPr>
          </a:p>
          <a:p>
            <a:pPr algn="ctr"/>
            <a:endParaRPr lang="en-US" dirty="0">
              <a:solidFill>
                <a:srgbClr val="FF0000"/>
              </a:solidFill>
            </a:endParaRPr>
          </a:p>
          <a:p>
            <a:pPr algn="ctr"/>
            <a:r>
              <a:rPr lang="en-US" spc="-10" dirty="0">
                <a:solidFill>
                  <a:schemeClr val="bg1">
                    <a:lumMod val="75000"/>
                  </a:schemeClr>
                </a:solidFill>
                <a:cs typeface="Calibri"/>
              </a:rPr>
              <a:t>enzyme and fat-soluble vitamin supplementation</a:t>
            </a:r>
          </a:p>
          <a:p>
            <a:endParaRPr lang="en-US" dirty="0">
              <a:solidFill>
                <a:srgbClr val="FF0000"/>
              </a:solidFill>
            </a:endParaRPr>
          </a:p>
          <a:p>
            <a:r>
              <a:rPr lang="en-US" spc="-5" dirty="0">
                <a:solidFill>
                  <a:srgbClr val="00ADA8"/>
                </a:solidFill>
                <a:uFill>
                  <a:solidFill>
                    <a:srgbClr val="365F91"/>
                  </a:solidFill>
                </a:uFill>
                <a:latin typeface="Cambria"/>
                <a:cs typeface="Cambria"/>
              </a:rPr>
              <a:t>Q10 : </a:t>
            </a:r>
            <a:r>
              <a:rPr lang="en-US" spc="-5" dirty="0" smtClean="0">
                <a:solidFill>
                  <a:srgbClr val="00ADA8"/>
                </a:solidFill>
                <a:uFill>
                  <a:solidFill>
                    <a:srgbClr val="365F91"/>
                  </a:solidFill>
                </a:uFill>
                <a:latin typeface="Cambria"/>
                <a:cs typeface="Cambria"/>
              </a:rPr>
              <a:t>Mention two enzymes that participate in TAG degradation ?</a:t>
            </a:r>
            <a:endParaRPr lang="en-US" spc="-5" dirty="0">
              <a:solidFill>
                <a:srgbClr val="00ADA8"/>
              </a:solidFill>
              <a:uFill>
                <a:solidFill>
                  <a:srgbClr val="365F91"/>
                </a:solidFill>
              </a:uFill>
              <a:latin typeface="Cambria"/>
              <a:cs typeface="Cambria"/>
            </a:endParaRPr>
          </a:p>
          <a:p>
            <a:endParaRPr lang="en-US" dirty="0">
              <a:solidFill>
                <a:srgbClr val="FF0000"/>
              </a:solidFill>
            </a:endParaRPr>
          </a:p>
          <a:p>
            <a:pPr marL="12700" algn="ctr">
              <a:spcBef>
                <a:spcPts val="25"/>
              </a:spcBef>
              <a:tabLst>
                <a:tab pos="241300" algn="l"/>
                <a:tab pos="241935" algn="l"/>
              </a:tabLst>
            </a:pPr>
            <a:r>
              <a:rPr lang="en-US" spc="-10" dirty="0">
                <a:solidFill>
                  <a:schemeClr val="bg1">
                    <a:lumMod val="75000"/>
                  </a:schemeClr>
                </a:solidFill>
                <a:cs typeface="Calibri"/>
              </a:rPr>
              <a:t>pancreatic lipase, colipase </a:t>
            </a:r>
          </a:p>
        </p:txBody>
      </p:sp>
      <p:sp>
        <p:nvSpPr>
          <p:cNvPr id="9" name="TextBox 8"/>
          <p:cNvSpPr txBox="1"/>
          <p:nvPr/>
        </p:nvSpPr>
        <p:spPr>
          <a:xfrm>
            <a:off x="236311" y="10278763"/>
            <a:ext cx="6015037" cy="338554"/>
          </a:xfrm>
          <a:prstGeom prst="rect">
            <a:avLst/>
          </a:prstGeom>
          <a:noFill/>
        </p:spPr>
        <p:txBody>
          <a:bodyPr wrap="square" rtlCol="0">
            <a:spAutoFit/>
          </a:bodyPr>
          <a:lstStyle/>
          <a:p>
            <a:r>
              <a:rPr lang="en-US" sz="1600" dirty="0"/>
              <a:t>1</a:t>
            </a:r>
            <a:r>
              <a:rPr lang="en-US" sz="1600" dirty="0" smtClean="0"/>
              <a:t>) C    2) C    3) B    4) C    5) D    6) D</a:t>
            </a:r>
            <a:endParaRPr lang="en-US" sz="1600" dirty="0"/>
          </a:p>
        </p:txBody>
      </p:sp>
      <p:sp>
        <p:nvSpPr>
          <p:cNvPr id="10" name="TextBox 9"/>
          <p:cNvSpPr txBox="1"/>
          <p:nvPr/>
        </p:nvSpPr>
        <p:spPr>
          <a:xfrm>
            <a:off x="388711" y="10431163"/>
            <a:ext cx="6015037" cy="338554"/>
          </a:xfrm>
          <a:prstGeom prst="rect">
            <a:avLst/>
          </a:prstGeom>
          <a:noFill/>
        </p:spPr>
        <p:txBody>
          <a:bodyPr wrap="square" rtlCol="0">
            <a:spAutoFit/>
          </a:bodyPr>
          <a:lstStyle/>
          <a:p>
            <a:r>
              <a:rPr lang="en-US" sz="1600" dirty="0"/>
              <a:t>1</a:t>
            </a:r>
            <a:r>
              <a:rPr lang="en-US" sz="1600" dirty="0" smtClean="0"/>
              <a:t>) C    2) C    3) B    4) C    5) D    6) D</a:t>
            </a:r>
            <a:endParaRPr lang="en-US" sz="1600" dirty="0"/>
          </a:p>
        </p:txBody>
      </p:sp>
      <p:sp>
        <p:nvSpPr>
          <p:cNvPr id="11" name="TextBox 10"/>
          <p:cNvSpPr txBox="1"/>
          <p:nvPr/>
        </p:nvSpPr>
        <p:spPr>
          <a:xfrm>
            <a:off x="541111" y="10583563"/>
            <a:ext cx="6015037" cy="338554"/>
          </a:xfrm>
          <a:prstGeom prst="rect">
            <a:avLst/>
          </a:prstGeom>
          <a:noFill/>
        </p:spPr>
        <p:txBody>
          <a:bodyPr wrap="square" rtlCol="0">
            <a:spAutoFit/>
          </a:bodyPr>
          <a:lstStyle/>
          <a:p>
            <a:r>
              <a:rPr lang="en-US" sz="1600" dirty="0"/>
              <a:t>1</a:t>
            </a:r>
            <a:r>
              <a:rPr lang="en-US" sz="1600" dirty="0" smtClean="0"/>
              <a:t>) C    2) C    3) B    4) C    5) D    6) D</a:t>
            </a:r>
            <a:endParaRPr lang="en-US" sz="1600" dirty="0"/>
          </a:p>
        </p:txBody>
      </p:sp>
      <p:sp>
        <p:nvSpPr>
          <p:cNvPr id="12" name="TextBox 11"/>
          <p:cNvSpPr txBox="1"/>
          <p:nvPr/>
        </p:nvSpPr>
        <p:spPr>
          <a:xfrm>
            <a:off x="693511" y="10735963"/>
            <a:ext cx="6015037" cy="338554"/>
          </a:xfrm>
          <a:prstGeom prst="rect">
            <a:avLst/>
          </a:prstGeom>
          <a:noFill/>
        </p:spPr>
        <p:txBody>
          <a:bodyPr wrap="square" rtlCol="0">
            <a:spAutoFit/>
          </a:bodyPr>
          <a:lstStyle/>
          <a:p>
            <a:r>
              <a:rPr lang="en-US" sz="1600" dirty="0"/>
              <a:t>1</a:t>
            </a:r>
            <a:r>
              <a:rPr lang="en-US" sz="1600" dirty="0" smtClean="0"/>
              <a:t>) C    2) C    3) B    4) C    5) D    6) D</a:t>
            </a:r>
            <a:endParaRPr lang="en-US" sz="1600" dirty="0"/>
          </a:p>
        </p:txBody>
      </p:sp>
      <p:sp>
        <p:nvSpPr>
          <p:cNvPr id="13" name="TextBox 12"/>
          <p:cNvSpPr txBox="1"/>
          <p:nvPr/>
        </p:nvSpPr>
        <p:spPr>
          <a:xfrm>
            <a:off x="845911" y="10931227"/>
            <a:ext cx="6015037" cy="338554"/>
          </a:xfrm>
          <a:prstGeom prst="rect">
            <a:avLst/>
          </a:prstGeom>
          <a:noFill/>
        </p:spPr>
        <p:txBody>
          <a:bodyPr wrap="square" rtlCol="0">
            <a:spAutoFit/>
          </a:bodyPr>
          <a:lstStyle/>
          <a:p>
            <a:r>
              <a:rPr lang="en-US" sz="1600" dirty="0"/>
              <a:t>1</a:t>
            </a:r>
            <a:r>
              <a:rPr lang="en-US" sz="1600" dirty="0" smtClean="0"/>
              <a:t>) C    2) C    3) B    4) C    5) D    6) D</a:t>
            </a:r>
            <a:endParaRPr lang="en-US" sz="1600" dirty="0"/>
          </a:p>
        </p:txBody>
      </p:sp>
      <p:sp>
        <p:nvSpPr>
          <p:cNvPr id="14" name="TextBox 13"/>
          <p:cNvSpPr txBox="1"/>
          <p:nvPr/>
        </p:nvSpPr>
        <p:spPr>
          <a:xfrm>
            <a:off x="7600632" y="6519446"/>
            <a:ext cx="3272155" cy="338554"/>
          </a:xfrm>
          <a:prstGeom prst="rect">
            <a:avLst/>
          </a:prstGeom>
          <a:noFill/>
        </p:spPr>
        <p:txBody>
          <a:bodyPr wrap="square" rtlCol="0">
            <a:spAutoFit/>
          </a:bodyPr>
          <a:lstStyle/>
          <a:p>
            <a:pPr algn="ctr"/>
            <a:r>
              <a:rPr lang="en-US" sz="1600" dirty="0"/>
              <a:t>1</a:t>
            </a:r>
            <a:r>
              <a:rPr lang="en-US" sz="1600" dirty="0" smtClean="0"/>
              <a:t>) D    2) C    3) C    4) B    5) C    6</a:t>
            </a:r>
            <a:r>
              <a:rPr lang="en-US" sz="1600" smtClean="0"/>
              <a:t>) </a:t>
            </a:r>
            <a:r>
              <a:rPr lang="en-US" sz="1600"/>
              <a:t>C</a:t>
            </a:r>
            <a:endParaRPr lang="en-US" sz="1600" dirty="0"/>
          </a:p>
        </p:txBody>
      </p:sp>
    </p:spTree>
    <p:extLst>
      <p:ext uri="{BB962C8B-B14F-4D97-AF65-F5344CB8AC3E}">
        <p14:creationId xmlns:p14="http://schemas.microsoft.com/office/powerpoint/2010/main" val="2010429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57028" y="2677708"/>
            <a:ext cx="2691121" cy="2308324"/>
          </a:xfrm>
          <a:prstGeom prst="rect">
            <a:avLst/>
          </a:prstGeom>
          <a:noFill/>
        </p:spPr>
        <p:txBody>
          <a:bodyPr wrap="square" rtlCol="0">
            <a:spAutoFit/>
          </a:bodyPr>
          <a:lstStyle/>
          <a:p>
            <a:pPr>
              <a:lnSpc>
                <a:spcPct val="200000"/>
              </a:lnSpc>
            </a:pPr>
            <a:r>
              <a:rPr lang="en-US" b="1" dirty="0" smtClean="0">
                <a:solidFill>
                  <a:srgbClr val="4C8180"/>
                </a:solidFill>
              </a:rPr>
              <a:t>Ashwaq almajed</a:t>
            </a:r>
          </a:p>
          <a:p>
            <a:pPr>
              <a:lnSpc>
                <a:spcPct val="200000"/>
              </a:lnSpc>
            </a:pPr>
            <a:r>
              <a:rPr lang="en-US" b="1" dirty="0">
                <a:solidFill>
                  <a:srgbClr val="4C8180"/>
                </a:solidFill>
              </a:rPr>
              <a:t>Jawaher </a:t>
            </a:r>
            <a:r>
              <a:rPr lang="en-US" b="1" dirty="0" err="1">
                <a:solidFill>
                  <a:srgbClr val="4C8180"/>
                </a:solidFill>
              </a:rPr>
              <a:t>Alkhayyal</a:t>
            </a:r>
            <a:endParaRPr lang="en-US" b="1" dirty="0" smtClean="0">
              <a:solidFill>
                <a:srgbClr val="4C8180"/>
              </a:solidFill>
            </a:endParaRPr>
          </a:p>
          <a:p>
            <a:pPr>
              <a:lnSpc>
                <a:spcPct val="200000"/>
              </a:lnSpc>
            </a:pPr>
            <a:r>
              <a:rPr lang="en-US" b="1" dirty="0" smtClean="0">
                <a:solidFill>
                  <a:srgbClr val="4C8180"/>
                </a:solidFill>
              </a:rPr>
              <a:t>Heba </a:t>
            </a:r>
            <a:r>
              <a:rPr lang="en-US" b="1" dirty="0" err="1" smtClean="0">
                <a:solidFill>
                  <a:srgbClr val="4C8180"/>
                </a:solidFill>
              </a:rPr>
              <a:t>alnasser</a:t>
            </a:r>
            <a:endParaRPr lang="en-US" b="1" dirty="0">
              <a:solidFill>
                <a:srgbClr val="4C8180"/>
              </a:solidFill>
            </a:endParaRPr>
          </a:p>
          <a:p>
            <a:pPr>
              <a:lnSpc>
                <a:spcPct val="200000"/>
              </a:lnSpc>
            </a:pPr>
            <a:r>
              <a:rPr lang="en-US" b="1" dirty="0" smtClean="0">
                <a:solidFill>
                  <a:srgbClr val="4C8180"/>
                </a:solidFill>
              </a:rPr>
              <a:t>Naser abu dujain</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7972" y="2991415"/>
            <a:ext cx="2671763" cy="400110"/>
          </a:xfrm>
          <a:prstGeom prst="rect">
            <a:avLst/>
          </a:prstGeom>
          <a:noFill/>
        </p:spPr>
        <p:txBody>
          <a:bodyPr wrap="square" rtlCol="0">
            <a:spAutoFit/>
          </a:bodyPr>
          <a:lstStyle/>
          <a:p>
            <a:pPr algn="ctr"/>
            <a:r>
              <a:rPr lang="en-US" sz="2000" dirty="0" smtClean="0">
                <a:solidFill>
                  <a:schemeClr val="accent5">
                    <a:lumMod val="50000"/>
                  </a:schemeClr>
                </a:solidFill>
              </a:rPr>
              <a:t>Review the notes</a:t>
            </a:r>
          </a:p>
        </p:txBody>
      </p:sp>
      <p:sp>
        <p:nvSpPr>
          <p:cNvPr id="3" name="Rectangle 2"/>
          <p:cNvSpPr/>
          <p:nvPr/>
        </p:nvSpPr>
        <p:spPr>
          <a:xfrm>
            <a:off x="289034" y="5657671"/>
            <a:ext cx="6096000" cy="1200329"/>
          </a:xfrm>
          <a:prstGeom prst="rect">
            <a:avLst/>
          </a:prstGeom>
        </p:spPr>
        <p:txBody>
          <a:bodyPr>
            <a:spAutoFit/>
          </a:bodyPr>
          <a:lstStyle/>
          <a:p>
            <a:r>
              <a:rPr lang="en-US" dirty="0">
                <a:latin typeface="Georgia"/>
                <a:cs typeface="Georgia"/>
              </a:rPr>
              <a:t>Lippincott’s Illustrated Reviews, Biochemistry, 5th edition, Denise R. Ferrier, Lippincott Williams &amp; Wilkins, USA.</a:t>
            </a:r>
          </a:p>
          <a:p>
            <a:r>
              <a:rPr lang="en-US" dirty="0">
                <a:latin typeface="Georgia"/>
                <a:cs typeface="Georgia"/>
              </a:rPr>
              <a:t>Chapter 15: pages 173-180</a:t>
            </a:r>
          </a:p>
        </p:txBody>
      </p:sp>
    </p:spTree>
    <p:extLst>
      <p:ext uri="{BB962C8B-B14F-4D97-AF65-F5344CB8AC3E}">
        <p14:creationId xmlns:p14="http://schemas.microsoft.com/office/powerpoint/2010/main" val="1488205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4510" y="1034155"/>
            <a:ext cx="9895490" cy="369332"/>
          </a:xfrm>
          <a:prstGeom prst="rect">
            <a:avLst/>
          </a:prstGeom>
        </p:spPr>
        <p:txBody>
          <a:bodyPr wrap="square">
            <a:spAutoFit/>
          </a:bodyPr>
          <a:lstStyle/>
          <a:p>
            <a:pPr marL="285750" indent="-285750">
              <a:buFont typeface="Arial" panose="020B0604020202020204" pitchFamily="34" charset="0"/>
              <a:buChar char="•"/>
            </a:pPr>
            <a:r>
              <a:rPr lang="en-US" spc="-10" dirty="0">
                <a:solidFill>
                  <a:prstClr val="black"/>
                </a:solidFill>
                <a:cs typeface="Calibri"/>
              </a:rPr>
              <a:t>Dietary lipids intake is ~81 g/day</a:t>
            </a:r>
          </a:p>
        </p:txBody>
      </p:sp>
      <p:sp>
        <p:nvSpPr>
          <p:cNvPr id="9" name="Rectangle 8"/>
          <p:cNvSpPr/>
          <p:nvPr/>
        </p:nvSpPr>
        <p:spPr>
          <a:xfrm>
            <a:off x="248744" y="59696"/>
            <a:ext cx="2680542"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Dietary </a:t>
            </a:r>
            <a:r>
              <a:rPr lang="en-US" sz="3200" dirty="0" smtClean="0">
                <a:solidFill>
                  <a:srgbClr val="4C8180"/>
                </a:solidFill>
                <a:latin typeface="Century Gothic" charset="0"/>
                <a:ea typeface="Century Gothic" charset="0"/>
                <a:cs typeface="Century Gothic" charset="0"/>
              </a:rPr>
              <a:t>lipids</a:t>
            </a:r>
            <a:endParaRPr lang="en-US" sz="3200" dirty="0">
              <a:solidFill>
                <a:srgbClr val="4C8180"/>
              </a:solidFill>
              <a:latin typeface="Century Gothic" charset="0"/>
              <a:ea typeface="Century Gothic" charset="0"/>
              <a:cs typeface="Century Gothic" charset="0"/>
            </a:endParaRPr>
          </a:p>
        </p:txBody>
      </p:sp>
      <p:sp>
        <p:nvSpPr>
          <p:cNvPr id="7" name="TextBox 6"/>
          <p:cNvSpPr txBox="1"/>
          <p:nvPr/>
        </p:nvSpPr>
        <p:spPr>
          <a:xfrm>
            <a:off x="3974096" y="941822"/>
            <a:ext cx="6892825" cy="646331"/>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buClr>
                <a:srgbClr val="618E87"/>
              </a:buClr>
              <a:defRPr/>
            </a:pPr>
            <a:r>
              <a:rPr lang="en-US" dirty="0">
                <a:solidFill>
                  <a:srgbClr val="70AD47"/>
                </a:solidFill>
              </a:rPr>
              <a:t>These numbers are from an American person so it may differ from other people but not a very large difference.</a:t>
            </a:r>
          </a:p>
        </p:txBody>
      </p:sp>
      <p:sp>
        <p:nvSpPr>
          <p:cNvPr id="12" name="TextBox 11"/>
          <p:cNvSpPr txBox="1"/>
          <p:nvPr/>
        </p:nvSpPr>
        <p:spPr>
          <a:xfrm>
            <a:off x="8206072" y="2982428"/>
            <a:ext cx="3769730" cy="1200329"/>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marL="285750" indent="-285750" algn="ctr">
              <a:buFont typeface="Wingdings" charset="2"/>
              <a:buChar char="ü"/>
            </a:pPr>
            <a:r>
              <a:rPr lang="en-US" dirty="0">
                <a:solidFill>
                  <a:srgbClr val="70AD47"/>
                </a:solidFill>
              </a:rPr>
              <a:t>The majority of dietary lipids are in the form of Triacylglycerol</a:t>
            </a:r>
          </a:p>
          <a:p>
            <a:pPr marL="285750" indent="-285750" algn="ctr">
              <a:buFont typeface="Wingdings" charset="2"/>
              <a:buChar char="ü"/>
            </a:pPr>
            <a:r>
              <a:rPr lang="en-US" dirty="0">
                <a:solidFill>
                  <a:srgbClr val="70AD47"/>
                </a:solidFill>
              </a:rPr>
              <a:t>Cholesterol ester is written in some books as cholesteryl ester</a:t>
            </a:r>
          </a:p>
        </p:txBody>
      </p:sp>
      <p:graphicFrame>
        <p:nvGraphicFramePr>
          <p:cNvPr id="5" name="Diagram 4"/>
          <p:cNvGraphicFramePr/>
          <p:nvPr>
            <p:extLst>
              <p:ext uri="{D42A27DB-BD31-4B8C-83A1-F6EECF244321}">
                <p14:modId xmlns:p14="http://schemas.microsoft.com/office/powerpoint/2010/main" val="2653143656"/>
              </p:ext>
            </p:extLst>
          </p:nvPr>
        </p:nvGraphicFramePr>
        <p:xfrm>
          <a:off x="1425609" y="2028670"/>
          <a:ext cx="6120597" cy="430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59631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913" y="45815"/>
            <a:ext cx="7180171" cy="584775"/>
          </a:xfrm>
          <a:prstGeom prst="rect">
            <a:avLst/>
          </a:prstGeom>
        </p:spPr>
        <p:txBody>
          <a:bodyPr wrap="none">
            <a:spAutoFit/>
          </a:bodyPr>
          <a:lstStyle/>
          <a:p>
            <a:r>
              <a:rPr lang="en-US" sz="3200" dirty="0">
                <a:solidFill>
                  <a:srgbClr val="4C8180"/>
                </a:solidFill>
                <a:latin typeface="Century Gothic" charset="0"/>
                <a:ea typeface="Century Gothic" charset="0"/>
                <a:cs typeface="Century Gothic" charset="0"/>
              </a:rPr>
              <a:t>Dietary lipids: Organs and Enzymes:</a:t>
            </a:r>
          </a:p>
        </p:txBody>
      </p:sp>
      <p:graphicFrame>
        <p:nvGraphicFramePr>
          <p:cNvPr id="3" name="Diagram 2"/>
          <p:cNvGraphicFramePr/>
          <p:nvPr>
            <p:extLst>
              <p:ext uri="{D42A27DB-BD31-4B8C-83A1-F6EECF244321}">
                <p14:modId xmlns:p14="http://schemas.microsoft.com/office/powerpoint/2010/main" val="853399018"/>
              </p:ext>
            </p:extLst>
          </p:nvPr>
        </p:nvGraphicFramePr>
        <p:xfrm>
          <a:off x="-1325177" y="1131322"/>
          <a:ext cx="999730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5" name="Straight Arrow Connector 4"/>
          <p:cNvCxnSpPr/>
          <p:nvPr/>
        </p:nvCxnSpPr>
        <p:spPr>
          <a:xfrm flipH="1" flipV="1">
            <a:off x="6697573" y="5184970"/>
            <a:ext cx="1229709"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697572" y="5642170"/>
            <a:ext cx="1229710" cy="5136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88914" y="696290"/>
            <a:ext cx="7383261" cy="369332"/>
          </a:xfrm>
          <a:prstGeom prst="rect">
            <a:avLst/>
          </a:prstGeom>
        </p:spPr>
        <p:txBody>
          <a:bodyPr wrap="square">
            <a:spAutoFit/>
          </a:bodyPr>
          <a:lstStyle/>
          <a:p>
            <a:r>
              <a:rPr lang="en-US" b="1" dirty="0">
                <a:solidFill>
                  <a:srgbClr val="00B050"/>
                </a:solidFill>
              </a:rPr>
              <a:t>2 organs are involved in the digestion: </a:t>
            </a:r>
            <a:r>
              <a:rPr lang="en-US" b="1" u="sng" dirty="0">
                <a:solidFill>
                  <a:srgbClr val="00B050"/>
                </a:solidFill>
              </a:rPr>
              <a:t>stomach and small intestine</a:t>
            </a:r>
          </a:p>
        </p:txBody>
      </p:sp>
      <p:sp>
        <p:nvSpPr>
          <p:cNvPr id="10" name="TextBox 9"/>
          <p:cNvSpPr txBox="1"/>
          <p:nvPr/>
        </p:nvSpPr>
        <p:spPr>
          <a:xfrm>
            <a:off x="7994776" y="5313554"/>
            <a:ext cx="1815950" cy="646331"/>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a:solidFill>
                  <a:srgbClr val="00B050"/>
                </a:solidFill>
              </a:rPr>
              <a:t>Degradation of phospholipids.</a:t>
            </a:r>
            <a:endParaRPr lang="en-US" dirty="0">
              <a:solidFill>
                <a:srgbClr val="00B050"/>
              </a:solidFill>
            </a:endParaRPr>
          </a:p>
        </p:txBody>
      </p:sp>
      <p:sp>
        <p:nvSpPr>
          <p:cNvPr id="8" name="TextBox 7"/>
          <p:cNvSpPr txBox="1"/>
          <p:nvPr/>
        </p:nvSpPr>
        <p:spPr>
          <a:xfrm>
            <a:off x="7129080" y="1109741"/>
            <a:ext cx="3086100" cy="1200329"/>
          </a:xfrm>
          <a:prstGeom prst="rect">
            <a:avLst/>
          </a:prstGeom>
          <a:solidFill>
            <a:schemeClr val="bg1">
              <a:lumMod val="95000"/>
            </a:schemeClr>
          </a:solidFill>
          <a:ln w="28575">
            <a:solidFill>
              <a:schemeClr val="accent5">
                <a:lumMod val="75000"/>
              </a:schemeClr>
            </a:solidFill>
            <a:prstDash val="dash"/>
          </a:ln>
        </p:spPr>
        <p:txBody>
          <a:bodyPr wrap="square" rtlCol="0" anchor="ctr">
            <a:spAutoFit/>
          </a:bodyPr>
          <a:lstStyle/>
          <a:p>
            <a:pPr lvl="0" algn="ctr"/>
            <a:r>
              <a:rPr lang="en-US" dirty="0">
                <a:solidFill>
                  <a:srgbClr val="00B050"/>
                </a:solidFill>
              </a:rPr>
              <a:t>(produced in the tongue but only works when it reaches the stomach because it has a pH optimum)</a:t>
            </a:r>
          </a:p>
        </p:txBody>
      </p:sp>
    </p:spTree>
    <p:extLst>
      <p:ext uri="{BB962C8B-B14F-4D97-AF65-F5344CB8AC3E}">
        <p14:creationId xmlns:p14="http://schemas.microsoft.com/office/powerpoint/2010/main" val="1234505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7504" y="48775"/>
            <a:ext cx="7436068" cy="584775"/>
          </a:xfrm>
          <a:prstGeom prst="rect">
            <a:avLst/>
          </a:prstGeom>
        </p:spPr>
        <p:txBody>
          <a:bodyPr wrap="square">
            <a:spAutoFit/>
          </a:bodyPr>
          <a:lstStyle/>
          <a:p>
            <a:r>
              <a:rPr lang="en-US" sz="3200" dirty="0" smtClean="0">
                <a:solidFill>
                  <a:srgbClr val="4C8180"/>
                </a:solidFill>
                <a:latin typeface="Century Gothic" charset="0"/>
                <a:ea typeface="Century Gothic" charset="0"/>
                <a:cs typeface="Century Gothic" charset="0"/>
              </a:rPr>
              <a:t>1- Lipids </a:t>
            </a:r>
            <a:r>
              <a:rPr lang="en-US" sz="3200" dirty="0">
                <a:solidFill>
                  <a:srgbClr val="4C8180"/>
                </a:solidFill>
                <a:latin typeface="Century Gothic" charset="0"/>
                <a:ea typeface="Century Gothic" charset="0"/>
                <a:cs typeface="Century Gothic" charset="0"/>
              </a:rPr>
              <a:t>digestion in the stomach:</a:t>
            </a:r>
          </a:p>
        </p:txBody>
      </p:sp>
      <p:sp>
        <p:nvSpPr>
          <p:cNvPr id="4" name="Rectangle 3"/>
          <p:cNvSpPr/>
          <p:nvPr/>
        </p:nvSpPr>
        <p:spPr>
          <a:xfrm>
            <a:off x="257505" y="1042054"/>
            <a:ext cx="6529058" cy="4247317"/>
          </a:xfrm>
          <a:prstGeom prst="rect">
            <a:avLst/>
          </a:prstGeom>
        </p:spPr>
        <p:txBody>
          <a:bodyPr wrap="square">
            <a:spAutoFit/>
          </a:bodyPr>
          <a:lstStyle/>
          <a:p>
            <a:pPr marL="365760" indent="-283464">
              <a:lnSpc>
                <a:spcPct val="150000"/>
              </a:lnSpc>
              <a:buFont typeface="Wingdings 2"/>
              <a:buChar char=""/>
              <a:defRPr/>
            </a:pPr>
            <a:r>
              <a:rPr lang="en-US" spc="-10" dirty="0" smtClean="0">
                <a:solidFill>
                  <a:prstClr val="black"/>
                </a:solidFill>
                <a:cs typeface="Calibri"/>
              </a:rPr>
              <a:t>Catalyzed </a:t>
            </a:r>
            <a:r>
              <a:rPr lang="en-US" spc="-10" dirty="0">
                <a:solidFill>
                  <a:prstClr val="black"/>
                </a:solidFill>
                <a:cs typeface="Calibri"/>
              </a:rPr>
              <a:t>by an </a:t>
            </a:r>
            <a:r>
              <a:rPr lang="en-US" spc="-10" dirty="0">
                <a:solidFill>
                  <a:srgbClr val="FF0000"/>
                </a:solidFill>
                <a:cs typeface="Calibri"/>
              </a:rPr>
              <a:t>acid-stable</a:t>
            </a:r>
            <a:r>
              <a:rPr lang="en-US" spc="-10" dirty="0">
                <a:solidFill>
                  <a:prstClr val="black"/>
                </a:solidFill>
                <a:cs typeface="Calibri"/>
              </a:rPr>
              <a:t> lipase (lingual lipase)</a:t>
            </a:r>
          </a:p>
          <a:p>
            <a:pPr marL="365760" indent="-283464">
              <a:lnSpc>
                <a:spcPct val="150000"/>
              </a:lnSpc>
              <a:buFont typeface="Wingdings 2"/>
              <a:buChar char=""/>
              <a:defRPr/>
            </a:pPr>
            <a:endParaRPr lang="en-US" dirty="0">
              <a:latin typeface="Century Gothic" panose="020B0502020202020204" pitchFamily="34" charset="0"/>
              <a:cs typeface="Georgia"/>
            </a:endParaRPr>
          </a:p>
          <a:p>
            <a:pPr marL="365760" indent="-283464">
              <a:lnSpc>
                <a:spcPct val="150000"/>
              </a:lnSpc>
              <a:buFont typeface="Wingdings 2"/>
              <a:buChar char=""/>
              <a:defRPr/>
            </a:pPr>
            <a:r>
              <a:rPr lang="en-US" spc="-10" dirty="0" err="1">
                <a:solidFill>
                  <a:prstClr val="black"/>
                </a:solidFill>
                <a:cs typeface="Calibri"/>
              </a:rPr>
              <a:t>Triacylglycerols</a:t>
            </a:r>
            <a:r>
              <a:rPr lang="en-US" spc="-10" dirty="0">
                <a:solidFill>
                  <a:prstClr val="black"/>
                </a:solidFill>
                <a:cs typeface="Calibri"/>
              </a:rPr>
              <a:t> (TAGs) </a:t>
            </a:r>
            <a:r>
              <a:rPr lang="en-US" spc="-10" dirty="0">
                <a:solidFill>
                  <a:srgbClr val="00B050"/>
                </a:solidFill>
                <a:cs typeface="Calibri"/>
              </a:rPr>
              <a:t>(but not all TAGs, only short and medium fatty acids that have 12 or less carbons – example: milk) </a:t>
            </a:r>
            <a:r>
              <a:rPr lang="en-US" spc="-10" dirty="0">
                <a:solidFill>
                  <a:prstClr val="black"/>
                </a:solidFill>
                <a:cs typeface="Calibri"/>
              </a:rPr>
              <a:t>are hydrolyzed by the lipases secreted:</a:t>
            </a:r>
          </a:p>
          <a:p>
            <a:pPr marL="765810" lvl="1" indent="-283464" fontAlgn="auto">
              <a:lnSpc>
                <a:spcPct val="150000"/>
              </a:lnSpc>
              <a:spcAft>
                <a:spcPts val="0"/>
              </a:spcAft>
              <a:buFont typeface="Wingdings 2"/>
              <a:buChar char=""/>
              <a:defRPr/>
            </a:pPr>
            <a:r>
              <a:rPr lang="en-US" spc="-10" dirty="0">
                <a:solidFill>
                  <a:prstClr val="black"/>
                </a:solidFill>
                <a:cs typeface="Calibri"/>
              </a:rPr>
              <a:t>Under the tongue and gastric mucosa</a:t>
            </a:r>
          </a:p>
          <a:p>
            <a:pPr marL="365760" indent="-283464" fontAlgn="auto">
              <a:lnSpc>
                <a:spcPct val="150000"/>
              </a:lnSpc>
              <a:spcAft>
                <a:spcPts val="0"/>
              </a:spcAft>
              <a:buFont typeface="Wingdings 2"/>
              <a:buChar char=""/>
              <a:defRPr/>
            </a:pPr>
            <a:endParaRPr lang="en-US" dirty="0">
              <a:latin typeface="Century Gothic" panose="020B0502020202020204" pitchFamily="34" charset="0"/>
              <a:cs typeface="Georgia"/>
            </a:endParaRPr>
          </a:p>
          <a:p>
            <a:pPr marL="365760" indent="-283464" fontAlgn="auto">
              <a:lnSpc>
                <a:spcPct val="150000"/>
              </a:lnSpc>
              <a:spcAft>
                <a:spcPts val="0"/>
              </a:spcAft>
              <a:buFont typeface="Wingdings 2"/>
              <a:buChar char=""/>
              <a:defRPr/>
            </a:pPr>
            <a:r>
              <a:rPr lang="en-US" spc="-10" dirty="0">
                <a:solidFill>
                  <a:prstClr val="black"/>
                </a:solidFill>
                <a:cs typeface="Calibri"/>
              </a:rPr>
              <a:t>Acid lipases are important for lipid (milk fat) digestion in neonates and patients with pancreatic insufficiency</a:t>
            </a:r>
            <a:r>
              <a:rPr lang="en-US" dirty="0">
                <a:latin typeface="Century Gothic" panose="020B0502020202020204" pitchFamily="34" charset="0"/>
                <a:cs typeface="Georgia"/>
              </a:rPr>
              <a:t> </a:t>
            </a:r>
            <a:r>
              <a:rPr lang="en-US" spc="-10" dirty="0">
                <a:solidFill>
                  <a:srgbClr val="00B050"/>
                </a:solidFill>
                <a:cs typeface="Calibri"/>
              </a:rPr>
              <a:t>(because they don’t have pancreatic lipase)</a:t>
            </a:r>
          </a:p>
        </p:txBody>
      </p:sp>
    </p:spTree>
    <p:extLst>
      <p:ext uri="{BB962C8B-B14F-4D97-AF65-F5344CB8AC3E}">
        <p14:creationId xmlns:p14="http://schemas.microsoft.com/office/powerpoint/2010/main" val="194199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5046" t="5737" r="61049" b="42243"/>
          <a:stretch/>
        </p:blipFill>
        <p:spPr>
          <a:xfrm>
            <a:off x="415160" y="1063169"/>
            <a:ext cx="4598275" cy="5246749"/>
          </a:xfrm>
          <a:prstGeom prst="rect">
            <a:avLst/>
          </a:prstGeom>
        </p:spPr>
      </p:pic>
      <p:sp>
        <p:nvSpPr>
          <p:cNvPr id="4" name="Rectangle 3"/>
          <p:cNvSpPr/>
          <p:nvPr/>
        </p:nvSpPr>
        <p:spPr>
          <a:xfrm>
            <a:off x="257503" y="48775"/>
            <a:ext cx="6947337" cy="584775"/>
          </a:xfrm>
          <a:prstGeom prst="rect">
            <a:avLst/>
          </a:prstGeom>
        </p:spPr>
        <p:txBody>
          <a:bodyPr wrap="square">
            <a:spAutoFit/>
          </a:bodyPr>
          <a:lstStyle/>
          <a:p>
            <a:r>
              <a:rPr lang="en-US" sz="3200" dirty="0" smtClean="0">
                <a:solidFill>
                  <a:srgbClr val="4B8180"/>
                </a:solidFill>
                <a:latin typeface="Century Gothic" panose="020B0502020202020204" pitchFamily="34" charset="0"/>
              </a:rPr>
              <a:t>1- Lipids digestion in </a:t>
            </a:r>
            <a:r>
              <a:rPr lang="en-US" sz="3200" dirty="0">
                <a:solidFill>
                  <a:srgbClr val="4B8180"/>
                </a:solidFill>
                <a:latin typeface="Century Gothic" panose="020B0502020202020204" pitchFamily="34" charset="0"/>
              </a:rPr>
              <a:t>the </a:t>
            </a:r>
            <a:r>
              <a:rPr lang="en-US" sz="3200" dirty="0" smtClean="0">
                <a:solidFill>
                  <a:srgbClr val="4B8180"/>
                </a:solidFill>
                <a:latin typeface="Century Gothic" panose="020B0502020202020204" pitchFamily="34" charset="0"/>
              </a:rPr>
              <a:t>stomach:</a:t>
            </a:r>
            <a:endParaRPr lang="en-US" sz="3200" dirty="0">
              <a:solidFill>
                <a:srgbClr val="4B8180"/>
              </a:solidFill>
              <a:latin typeface="Century Gothic" panose="020B0502020202020204" pitchFamily="34" charset="0"/>
            </a:endParaRPr>
          </a:p>
        </p:txBody>
      </p:sp>
      <p:sp>
        <p:nvSpPr>
          <p:cNvPr id="5" name="TextBox 4"/>
          <p:cNvSpPr txBox="1"/>
          <p:nvPr/>
        </p:nvSpPr>
        <p:spPr>
          <a:xfrm>
            <a:off x="5300662" y="1184467"/>
            <a:ext cx="6138838" cy="4801314"/>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*Nothing happens for CE, PL and TAGs.</a:t>
            </a:r>
          </a:p>
          <a:p>
            <a:pPr algn="ctr"/>
            <a:r>
              <a:rPr lang="en-US" dirty="0">
                <a:solidFill>
                  <a:srgbClr val="00B050"/>
                </a:solidFill>
              </a:rPr>
              <a:t>*Not all of short and medium fatty acids chain are broken down because they are hydrophobic so they are found as balls, and only the outer portion (surface) of these balls can be reached by the enzymes (enzymes are present in the aqueous media), that’s why we need bile salts: bile salts have hydrophilic (which interacts with water) and hydrophobic (which interacts with lipids) ends, so they prevent sticking of lipids after emulsification for further digestion of lipids.</a:t>
            </a:r>
          </a:p>
          <a:p>
            <a:pPr algn="ctr"/>
            <a:r>
              <a:rPr lang="en-US" dirty="0">
                <a:solidFill>
                  <a:srgbClr val="00B050"/>
                </a:solidFill>
              </a:rPr>
              <a:t>*For digestion of lipids we need: Mechanical mixing (which happens in the stomach) + preventing sticking (which is caused by bile salts that are produced by the gall bladder). This is the reason why only small amount of lipids are digested in the stomach.</a:t>
            </a:r>
          </a:p>
          <a:p>
            <a:pPr algn="ctr"/>
            <a:r>
              <a:rPr lang="en-US" dirty="0">
                <a:solidFill>
                  <a:srgbClr val="00B050"/>
                </a:solidFill>
              </a:rPr>
              <a:t>*Pancreas release bicarbonate rich solution in order to reduce the acidity of the upcoming food from the stomach to the duodenum.</a:t>
            </a:r>
          </a:p>
        </p:txBody>
      </p:sp>
    </p:spTree>
    <p:extLst>
      <p:ext uri="{BB962C8B-B14F-4D97-AF65-F5344CB8AC3E}">
        <p14:creationId xmlns:p14="http://schemas.microsoft.com/office/powerpoint/2010/main" val="271282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7503" y="663168"/>
            <a:ext cx="6096000" cy="1803699"/>
          </a:xfrm>
          <a:prstGeom prst="rect">
            <a:avLst/>
          </a:prstGeom>
        </p:spPr>
        <p:txBody>
          <a:bodyPr>
            <a:spAutoFit/>
          </a:bodyPr>
          <a:lstStyle/>
          <a:p>
            <a:pPr marL="425196" indent="-342900">
              <a:lnSpc>
                <a:spcPct val="150000"/>
              </a:lnSpc>
              <a:buFont typeface="Wingdings" charset="2"/>
              <a:buChar char="v"/>
              <a:defRPr/>
            </a:pPr>
            <a:r>
              <a:rPr lang="en-US" sz="2200" b="1" dirty="0">
                <a:solidFill>
                  <a:srgbClr val="30AAB1"/>
                </a:solidFill>
                <a:ea typeface="ＭＳ Ｐゴシック" charset="-128"/>
              </a:rPr>
              <a:t>Emulsification:</a:t>
            </a:r>
          </a:p>
          <a:p>
            <a:pPr marL="365760" indent="-283464">
              <a:lnSpc>
                <a:spcPct val="150000"/>
              </a:lnSpc>
              <a:buFont typeface="Wingdings 2"/>
              <a:buChar char=""/>
              <a:defRPr/>
            </a:pPr>
            <a:r>
              <a:rPr lang="en-US" spc="-10" dirty="0">
                <a:solidFill>
                  <a:prstClr val="black"/>
                </a:solidFill>
                <a:cs typeface="Calibri"/>
              </a:rPr>
              <a:t>Occurs in the duodenum</a:t>
            </a:r>
          </a:p>
          <a:p>
            <a:pPr marL="365760" indent="-283464">
              <a:lnSpc>
                <a:spcPct val="150000"/>
              </a:lnSpc>
              <a:buFont typeface="Wingdings 2"/>
              <a:buChar char=""/>
              <a:defRPr/>
            </a:pPr>
            <a:r>
              <a:rPr lang="en-US" spc="-10" dirty="0">
                <a:solidFill>
                  <a:prstClr val="black"/>
                </a:solidFill>
                <a:cs typeface="Calibri"/>
              </a:rPr>
              <a:t>Increases surface area of lipid droplets</a:t>
            </a:r>
          </a:p>
          <a:p>
            <a:pPr marL="365760" indent="-283464">
              <a:lnSpc>
                <a:spcPct val="150000"/>
              </a:lnSpc>
              <a:buFont typeface="Wingdings 2"/>
              <a:buChar char=""/>
              <a:defRPr/>
            </a:pPr>
            <a:r>
              <a:rPr lang="en-US" spc="-10" dirty="0">
                <a:solidFill>
                  <a:prstClr val="black"/>
                </a:solidFill>
                <a:cs typeface="Calibri"/>
              </a:rPr>
              <a:t>To maximize the effect of digestive enzymes</a:t>
            </a:r>
          </a:p>
        </p:txBody>
      </p:sp>
      <p:sp>
        <p:nvSpPr>
          <p:cNvPr id="3" name="Title 3"/>
          <p:cNvSpPr txBox="1">
            <a:spLocks/>
          </p:cNvSpPr>
          <p:nvPr/>
        </p:nvSpPr>
        <p:spPr>
          <a:xfrm>
            <a:off x="257503" y="91668"/>
            <a:ext cx="7903123"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4C8180"/>
                </a:solidFill>
                <a:latin typeface="Century Gothic" charset="0"/>
                <a:ea typeface="Century Gothic" charset="0"/>
                <a:cs typeface="Century Gothic" charset="0"/>
              </a:rPr>
              <a:t>2- Lipid </a:t>
            </a:r>
            <a:r>
              <a:rPr lang="en-US" sz="3200" dirty="0">
                <a:solidFill>
                  <a:srgbClr val="4C8180"/>
                </a:solidFill>
                <a:latin typeface="Century Gothic" charset="0"/>
                <a:ea typeface="Century Gothic" charset="0"/>
                <a:cs typeface="Century Gothic" charset="0"/>
              </a:rPr>
              <a:t>digestion in the small intestine:</a:t>
            </a:r>
          </a:p>
        </p:txBody>
      </p:sp>
      <p:graphicFrame>
        <p:nvGraphicFramePr>
          <p:cNvPr id="4" name="Diagram 3"/>
          <p:cNvGraphicFramePr/>
          <p:nvPr>
            <p:extLst>
              <p:ext uri="{D42A27DB-BD31-4B8C-83A1-F6EECF244321}">
                <p14:modId xmlns:p14="http://schemas.microsoft.com/office/powerpoint/2010/main" val="1182859354"/>
              </p:ext>
            </p:extLst>
          </p:nvPr>
        </p:nvGraphicFramePr>
        <p:xfrm>
          <a:off x="1716690" y="157930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7622" y="6119336"/>
            <a:ext cx="6096000" cy="738664"/>
          </a:xfrm>
          <a:prstGeom prst="rect">
            <a:avLst/>
          </a:prstGeom>
        </p:spPr>
        <p:txBody>
          <a:bodyPr>
            <a:spAutoFit/>
          </a:bodyPr>
          <a:lstStyle/>
          <a:p>
            <a:r>
              <a:rPr lang="en-US" sz="1400" b="1" dirty="0" smtClean="0">
                <a:solidFill>
                  <a:schemeClr val="bg1">
                    <a:lumMod val="65000"/>
                  </a:schemeClr>
                </a:solidFill>
              </a:rPr>
              <a:t>Emulsification</a:t>
            </a:r>
            <a:r>
              <a:rPr lang="en-US" sz="1400" dirty="0">
                <a:solidFill>
                  <a:schemeClr val="bg1">
                    <a:lumMod val="65000"/>
                  </a:schemeClr>
                </a:solidFill>
              </a:rPr>
              <a:t> :</a:t>
            </a:r>
            <a:r>
              <a:rPr lang="en-US" sz="1400" dirty="0" smtClean="0">
                <a:solidFill>
                  <a:schemeClr val="bg1">
                    <a:lumMod val="65000"/>
                  </a:schemeClr>
                </a:solidFill>
              </a:rPr>
              <a:t> </a:t>
            </a:r>
            <a:r>
              <a:rPr lang="en-US" sz="1400" dirty="0">
                <a:solidFill>
                  <a:schemeClr val="bg1">
                    <a:lumMod val="65000"/>
                  </a:schemeClr>
                </a:solidFill>
              </a:rPr>
              <a:t>The breakdown of fat globules in the duodenum into tiny droplets, which provides a larger surface area on which the enzyme pancreatic lipase can act to digest the fats into fatty acids and glycerol.</a:t>
            </a:r>
          </a:p>
        </p:txBody>
      </p:sp>
    </p:spTree>
    <p:extLst>
      <p:ext uri="{BB962C8B-B14F-4D97-AF65-F5344CB8AC3E}">
        <p14:creationId xmlns:p14="http://schemas.microsoft.com/office/powerpoint/2010/main" val="685144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209383" y="75880"/>
            <a:ext cx="9148927" cy="5360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smtClean="0">
                <a:solidFill>
                  <a:srgbClr val="4C8180"/>
                </a:solidFill>
                <a:latin typeface="Century Gothic" charset="0"/>
                <a:ea typeface="Century Gothic" charset="0"/>
                <a:cs typeface="Century Gothic" charset="0"/>
              </a:rPr>
              <a:t>3- Lipid </a:t>
            </a:r>
            <a:r>
              <a:rPr lang="en-US" sz="3200" dirty="0">
                <a:solidFill>
                  <a:srgbClr val="4C8180"/>
                </a:solidFill>
                <a:latin typeface="Century Gothic" charset="0"/>
                <a:ea typeface="Century Gothic" charset="0"/>
                <a:cs typeface="Century Gothic" charset="0"/>
              </a:rPr>
              <a:t>degradation by pancreatic enzymes:</a:t>
            </a:r>
          </a:p>
        </p:txBody>
      </p:sp>
      <p:graphicFrame>
        <p:nvGraphicFramePr>
          <p:cNvPr id="3" name="Table 2"/>
          <p:cNvGraphicFramePr>
            <a:graphicFrameLocks noGrp="1"/>
          </p:cNvGraphicFramePr>
          <p:nvPr>
            <p:extLst>
              <p:ext uri="{D42A27DB-BD31-4B8C-83A1-F6EECF244321}">
                <p14:modId xmlns:p14="http://schemas.microsoft.com/office/powerpoint/2010/main" val="227832427"/>
              </p:ext>
            </p:extLst>
          </p:nvPr>
        </p:nvGraphicFramePr>
        <p:xfrm>
          <a:off x="252248" y="775518"/>
          <a:ext cx="11256580" cy="5905004"/>
        </p:xfrm>
        <a:graphic>
          <a:graphicData uri="http://schemas.openxmlformats.org/drawingml/2006/table">
            <a:tbl>
              <a:tblPr firstRow="1" bandRow="1">
                <a:tableStyleId>{F2DE63D5-997A-4646-A377-4702673A728D}</a:tableStyleId>
              </a:tblPr>
              <a:tblGrid>
                <a:gridCol w="5628290">
                  <a:extLst>
                    <a:ext uri="{9D8B030D-6E8A-4147-A177-3AD203B41FA5}">
                      <a16:colId xmlns:a16="http://schemas.microsoft.com/office/drawing/2014/main" val="20000"/>
                    </a:ext>
                  </a:extLst>
                </a:gridCol>
                <a:gridCol w="5628290">
                  <a:extLst>
                    <a:ext uri="{9D8B030D-6E8A-4147-A177-3AD203B41FA5}">
                      <a16:colId xmlns:a16="http://schemas.microsoft.com/office/drawing/2014/main" val="20001"/>
                    </a:ext>
                  </a:extLst>
                </a:gridCol>
              </a:tblGrid>
              <a:tr h="630782">
                <a:tc>
                  <a:txBody>
                    <a:bodyPr/>
                    <a:lstStyle/>
                    <a:p>
                      <a:pPr algn="ctr"/>
                      <a:r>
                        <a:rPr lang="en-US" sz="2400" dirty="0" smtClean="0"/>
                        <a:t>TAG degradation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7AFB5"/>
                    </a:solidFill>
                  </a:tcPr>
                </a:tc>
                <a:tc>
                  <a:txBody>
                    <a:bodyPr/>
                    <a:lstStyle/>
                    <a:p>
                      <a:pPr algn="ctr"/>
                      <a:r>
                        <a:rPr lang="en-US" sz="2400" dirty="0" smtClean="0"/>
                        <a:t>Cholesteryl ester degradation: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7AFB5"/>
                    </a:solidFill>
                  </a:tcPr>
                </a:tc>
                <a:extLst>
                  <a:ext uri="{0D108BD9-81ED-4DB2-BD59-A6C34878D82A}">
                    <a16:rowId xmlns:a16="http://schemas.microsoft.com/office/drawing/2014/main" val="10000"/>
                  </a:ext>
                </a:extLst>
              </a:tr>
              <a:tr h="9040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spc="-10" dirty="0" smtClean="0">
                          <a:solidFill>
                            <a:prstClr val="black"/>
                          </a:solidFill>
                          <a:latin typeface="+mn-lt"/>
                          <a:ea typeface="+mn-ea"/>
                          <a:cs typeface="Calibri"/>
                        </a:rPr>
                        <a:t>Performed by pancreatic lipase, colipase </a:t>
                      </a:r>
                      <a:r>
                        <a:rPr lang="en-US" sz="1800" kern="1200" spc="-10" dirty="0" smtClean="0">
                          <a:solidFill>
                            <a:srgbClr val="00B050"/>
                          </a:solidFill>
                          <a:latin typeface="+mn-lt"/>
                          <a:ea typeface="+mn-ea"/>
                          <a:cs typeface="Calibri"/>
                        </a:rPr>
                        <a:t>(colipase is produced and interacts with lipase to activate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Hydrolyzed by cholesterol esterase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307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spc="-10" dirty="0" smtClean="0">
                          <a:solidFill>
                            <a:prstClr val="black"/>
                          </a:solidFill>
                          <a:latin typeface="+mn-lt"/>
                          <a:ea typeface="+mn-ea"/>
                          <a:cs typeface="Calibri"/>
                        </a:rPr>
                        <a:t>Removes fatty acids at </a:t>
                      </a:r>
                      <a:r>
                        <a:rPr lang="en-US" sz="1800" u="sng" kern="1200" spc="-10" dirty="0" smtClean="0">
                          <a:solidFill>
                            <a:prstClr val="black"/>
                          </a:solidFill>
                          <a:latin typeface="+mn-lt"/>
                          <a:ea typeface="+mn-ea"/>
                          <a:cs typeface="Calibri"/>
                        </a:rPr>
                        <a:t>C1</a:t>
                      </a:r>
                      <a:r>
                        <a:rPr lang="en-US" sz="1800" kern="1200" spc="-10" dirty="0" smtClean="0">
                          <a:solidFill>
                            <a:prstClr val="black"/>
                          </a:solidFill>
                          <a:latin typeface="+mn-lt"/>
                          <a:ea typeface="+mn-ea"/>
                          <a:cs typeface="Calibri"/>
                        </a:rPr>
                        <a:t> and </a:t>
                      </a:r>
                      <a:r>
                        <a:rPr lang="en-US" sz="1800" u="sng" kern="1200" spc="-10" dirty="0" smtClean="0">
                          <a:solidFill>
                            <a:prstClr val="black"/>
                          </a:solidFill>
                          <a:latin typeface="+mn-lt"/>
                          <a:ea typeface="+mn-ea"/>
                          <a:cs typeface="Calibri"/>
                        </a:rPr>
                        <a:t>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Produces cholesterol + FFAs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03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spc="-10" dirty="0" smtClean="0">
                          <a:solidFill>
                            <a:prstClr val="black"/>
                          </a:solidFill>
                          <a:latin typeface="+mn-lt"/>
                          <a:ea typeface="+mn-ea"/>
                          <a:cs typeface="Calibri"/>
                        </a:rPr>
                        <a:t>Leaving 2-monoacyglycerol and free fatty acids (FFAs)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spc="-10" dirty="0" smtClean="0">
                          <a:solidFill>
                            <a:srgbClr val="00B050"/>
                          </a:solidFill>
                          <a:latin typeface="+mn-lt"/>
                          <a:ea typeface="+mn-ea"/>
                          <a:cs typeface="Calibri"/>
                        </a:rPr>
                        <a:t>Cholesteryl ester means: cholesterol + fatty acid (like in </a:t>
                      </a:r>
                      <a:r>
                        <a:rPr lang="en-US" sz="1800" kern="1200" spc="-10" dirty="0" err="1" smtClean="0">
                          <a:solidFill>
                            <a:srgbClr val="00B050"/>
                          </a:solidFill>
                          <a:latin typeface="+mn-lt"/>
                          <a:ea typeface="+mn-ea"/>
                          <a:cs typeface="Calibri"/>
                        </a:rPr>
                        <a:t>Retinyl</a:t>
                      </a:r>
                      <a:r>
                        <a:rPr lang="en-US" sz="1800" kern="1200" spc="-10" dirty="0" smtClean="0">
                          <a:solidFill>
                            <a:srgbClr val="00B050"/>
                          </a:solidFill>
                          <a:latin typeface="+mn-lt"/>
                          <a:ea typeface="+mn-ea"/>
                          <a:cs typeface="Calibri"/>
                        </a:rPr>
                        <a:t> esters: retinol + fatty acid)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198179">
                <a:tc>
                  <a:txBody>
                    <a:bodyPr/>
                    <a:lstStyle/>
                    <a:p>
                      <a:pPr algn="ctr"/>
                      <a:endParaRPr lang="en-US" b="0" dirty="0">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30782">
                <a:tc>
                  <a:txBody>
                    <a:bodyPr/>
                    <a:lstStyle/>
                    <a:p>
                      <a:pPr algn="ctr"/>
                      <a:r>
                        <a:rPr lang="en-US" sz="1800" kern="1200" spc="-10" dirty="0" smtClean="0">
                          <a:solidFill>
                            <a:prstClr val="black"/>
                          </a:solidFill>
                          <a:latin typeface="+mn-lt"/>
                          <a:ea typeface="+mn-ea"/>
                          <a:cs typeface="Calibri"/>
                        </a:rPr>
                        <a:t>Found in high conc. in pancreatic secretion (2-3% of total proteins) </a:t>
                      </a:r>
                    </a:p>
                    <a:p>
                      <a:pPr algn="ctr"/>
                      <a:r>
                        <a:rPr lang="en-US" sz="1800" kern="1200" spc="-10" dirty="0" smtClean="0">
                          <a:solidFill>
                            <a:prstClr val="black"/>
                          </a:solidFill>
                          <a:latin typeface="+mn-lt"/>
                          <a:ea typeface="+mn-ea"/>
                          <a:cs typeface="Calibri"/>
                        </a:rPr>
                        <a:t>Inhibited by </a:t>
                      </a:r>
                      <a:r>
                        <a:rPr lang="en-US" sz="1800" kern="1200" spc="-10" dirty="0" smtClean="0">
                          <a:solidFill>
                            <a:srgbClr val="FF0000"/>
                          </a:solidFill>
                          <a:latin typeface="+mn-lt"/>
                          <a:ea typeface="+mn-ea"/>
                          <a:cs typeface="Calibri"/>
                        </a:rPr>
                        <a:t>Orlistat</a:t>
                      </a:r>
                      <a:r>
                        <a:rPr lang="en-US" sz="1800" kern="1200" spc="-10" dirty="0" smtClean="0">
                          <a:solidFill>
                            <a:prstClr val="black"/>
                          </a:solidFill>
                          <a:latin typeface="+mn-lt"/>
                          <a:ea typeface="+mn-ea"/>
                          <a:cs typeface="Calibri"/>
                        </a:rPr>
                        <a:t> </a:t>
                      </a:r>
                      <a:r>
                        <a:rPr lang="en-US" sz="1800" kern="1200" spc="-10" dirty="0" smtClean="0">
                          <a:solidFill>
                            <a:srgbClr val="00B050"/>
                          </a:solidFill>
                          <a:latin typeface="+mn-lt"/>
                          <a:ea typeface="+mn-ea"/>
                          <a:cs typeface="Calibri"/>
                        </a:rPr>
                        <a:t>(inhibits pancreatic lipase &gt; no break down of lipids &gt; no TAGs &gt; no absorption &gt; excreted in feces, one of its side effects is fatty stools)</a:t>
                      </a:r>
                      <a:r>
                        <a:rPr lang="en-US" sz="1800" kern="1200" spc="-10" dirty="0" smtClean="0">
                          <a:solidFill>
                            <a:prstClr val="black"/>
                          </a:solidFill>
                          <a:latin typeface="+mn-lt"/>
                          <a:ea typeface="+mn-ea"/>
                          <a:cs typeface="Calibri"/>
                        </a:rPr>
                        <a:t>, an </a:t>
                      </a:r>
                      <a:r>
                        <a:rPr lang="en-US" sz="1800" kern="1200" spc="-10" dirty="0" err="1" smtClean="0">
                          <a:solidFill>
                            <a:prstClr val="black"/>
                          </a:solidFill>
                          <a:latin typeface="+mn-lt"/>
                          <a:ea typeface="+mn-ea"/>
                          <a:cs typeface="Calibri"/>
                        </a:rPr>
                        <a:t>antiobesity</a:t>
                      </a:r>
                      <a:r>
                        <a:rPr lang="en-US" sz="1800" kern="1200" spc="-10" dirty="0" smtClean="0">
                          <a:solidFill>
                            <a:prstClr val="black"/>
                          </a:solidFill>
                          <a:latin typeface="+mn-lt"/>
                          <a:ea typeface="+mn-ea"/>
                          <a:cs typeface="Calibri"/>
                        </a:rPr>
                        <a:t> drug</a:t>
                      </a:r>
                      <a:endParaRPr lang="en-US" sz="1800" kern="1200" spc="-10" dirty="0">
                        <a:solidFill>
                          <a:prstClr val="black"/>
                        </a:solidFill>
                        <a:latin typeface="+mn-lt"/>
                        <a:ea typeface="+mn-ea"/>
                        <a:cs typeface="Calibri"/>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4" name="Content Placeholder 4" descr="15_002.jpg"/>
          <p:cNvPicPr>
            <a:picLocks noChangeAspect="1"/>
          </p:cNvPicPr>
          <p:nvPr/>
        </p:nvPicPr>
        <p:blipFill rotWithShape="1">
          <a:blip r:embed="rId2" cstate="print"/>
          <a:srcRect l="47441" t="58336" r="10855" b="19521"/>
          <a:stretch/>
        </p:blipFill>
        <p:spPr>
          <a:xfrm>
            <a:off x="378371" y="3752194"/>
            <a:ext cx="5328745" cy="1056289"/>
          </a:xfrm>
          <a:prstGeom prst="rect">
            <a:avLst/>
          </a:prstGeom>
        </p:spPr>
      </p:pic>
      <p:sp>
        <p:nvSpPr>
          <p:cNvPr id="5" name="TextBox 4"/>
          <p:cNvSpPr txBox="1"/>
          <p:nvPr/>
        </p:nvSpPr>
        <p:spPr>
          <a:xfrm>
            <a:off x="4020207" y="3752194"/>
            <a:ext cx="773823" cy="762000"/>
          </a:xfrm>
          <a:prstGeom prst="rect">
            <a:avLst/>
          </a:prstGeom>
          <a:noFill/>
          <a:ln>
            <a:solidFill>
              <a:srgbClr val="00B050"/>
            </a:solidFill>
          </a:ln>
        </p:spPr>
        <p:txBody>
          <a:bodyPr wrap="square" rtlCol="0">
            <a:spAutoFit/>
          </a:bodyPr>
          <a:lstStyle/>
          <a:p>
            <a:endParaRPr lang="en-US" dirty="0"/>
          </a:p>
        </p:txBody>
      </p:sp>
      <p:sp>
        <p:nvSpPr>
          <p:cNvPr id="6" name="TextBox 5"/>
          <p:cNvSpPr txBox="1"/>
          <p:nvPr/>
        </p:nvSpPr>
        <p:spPr>
          <a:xfrm>
            <a:off x="2206514" y="4507469"/>
            <a:ext cx="3627385" cy="369332"/>
          </a:xfrm>
          <a:prstGeom prst="rect">
            <a:avLst/>
          </a:prstGeom>
          <a:noFill/>
        </p:spPr>
        <p:txBody>
          <a:bodyPr wrap="square" rtlCol="0">
            <a:spAutoFit/>
          </a:bodyPr>
          <a:lstStyle/>
          <a:p>
            <a:r>
              <a:rPr lang="en-US" dirty="0" smtClean="0">
                <a:solidFill>
                  <a:srgbClr val="00B050"/>
                </a:solidFill>
              </a:rPr>
              <a:t>Fatty acid is not removed from C2</a:t>
            </a:r>
            <a:endParaRPr lang="en-US" dirty="0">
              <a:solidFill>
                <a:srgbClr val="00B050"/>
              </a:solidFill>
            </a:endParaRPr>
          </a:p>
        </p:txBody>
      </p:sp>
      <p:sp>
        <p:nvSpPr>
          <p:cNvPr id="7" name="TextBox 6"/>
          <p:cNvSpPr txBox="1">
            <a:spLocks noChangeArrowheads="1"/>
          </p:cNvSpPr>
          <p:nvPr/>
        </p:nvSpPr>
        <p:spPr bwMode="auto">
          <a:xfrm>
            <a:off x="3840296" y="3767961"/>
            <a:ext cx="1197764" cy="369332"/>
          </a:xfrm>
          <a:prstGeom prst="rect">
            <a:avLst/>
          </a:prstGeom>
          <a:noFill/>
          <a:ln w="9525">
            <a:noFill/>
            <a:miter lim="800000"/>
            <a:headEnd/>
            <a:tailEnd/>
          </a:ln>
        </p:spPr>
        <p:txBody>
          <a:bodyPr wrap="none">
            <a:spAutoFit/>
          </a:bodyPr>
          <a:lstStyle/>
          <a:p>
            <a:pPr algn="r" rtl="1"/>
            <a:r>
              <a:rPr lang="en-US" dirty="0" smtClean="0">
                <a:solidFill>
                  <a:srgbClr val="00B050"/>
                </a:solidFill>
                <a:latin typeface="Gill Sans MT" pitchFamily="34" charset="0"/>
              </a:rPr>
              <a:t>&amp; Colipase</a:t>
            </a:r>
            <a:endParaRPr lang="en-US" dirty="0">
              <a:solidFill>
                <a:srgbClr val="00B050"/>
              </a:solidFill>
              <a:latin typeface="Gill Sans MT" pitchFamily="34" charset="0"/>
            </a:endParaRPr>
          </a:p>
        </p:txBody>
      </p:sp>
      <p:pic>
        <p:nvPicPr>
          <p:cNvPr id="8" name="Picture 5" descr="15_002.jpg"/>
          <p:cNvPicPr>
            <a:picLocks noChangeAspect="1"/>
          </p:cNvPicPr>
          <p:nvPr/>
        </p:nvPicPr>
        <p:blipFill rotWithShape="1">
          <a:blip r:embed="rId2" cstate="print"/>
          <a:srcRect l="42374" t="3858" r="8010" b="75667"/>
          <a:stretch/>
        </p:blipFill>
        <p:spPr bwMode="auto">
          <a:xfrm>
            <a:off x="5987369" y="3767961"/>
            <a:ext cx="5363803" cy="1108839"/>
          </a:xfrm>
          <a:prstGeom prst="rect">
            <a:avLst/>
          </a:prstGeom>
          <a:noFill/>
          <a:ln w="9525">
            <a:noFill/>
            <a:miter lim="800000"/>
            <a:headEnd/>
            <a:tailEnd/>
          </a:ln>
        </p:spPr>
      </p:pic>
    </p:spTree>
    <p:extLst>
      <p:ext uri="{BB962C8B-B14F-4D97-AF65-F5344CB8AC3E}">
        <p14:creationId xmlns:p14="http://schemas.microsoft.com/office/powerpoint/2010/main" val="952670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798" y="101177"/>
            <a:ext cx="10979951" cy="461665"/>
          </a:xfrm>
          <a:prstGeom prst="rect">
            <a:avLst/>
          </a:prstGeom>
        </p:spPr>
        <p:txBody>
          <a:bodyPr wrap="square">
            <a:spAutoFit/>
          </a:bodyPr>
          <a:lstStyle/>
          <a:p>
            <a:r>
              <a:rPr lang="en-US" sz="2400" dirty="0">
                <a:solidFill>
                  <a:srgbClr val="4C8180"/>
                </a:solidFill>
                <a:latin typeface="Century Gothic" charset="0"/>
                <a:ea typeface="Century Gothic" charset="0"/>
                <a:cs typeface="Century Gothic" charset="0"/>
              </a:rPr>
              <a:t>Digestion of Phospholipids (PL)by Phospholipase A2 &amp; Lysophospholipase</a:t>
            </a:r>
          </a:p>
        </p:txBody>
      </p:sp>
      <p:sp>
        <p:nvSpPr>
          <p:cNvPr id="3" name="TextBox 3"/>
          <p:cNvSpPr txBox="1">
            <a:spLocks noChangeArrowheads="1"/>
          </p:cNvSpPr>
          <p:nvPr/>
        </p:nvSpPr>
        <p:spPr bwMode="auto">
          <a:xfrm>
            <a:off x="513330" y="2045644"/>
            <a:ext cx="745717" cy="461665"/>
          </a:xfrm>
          <a:prstGeom prst="rect">
            <a:avLst/>
          </a:prstGeom>
          <a:noFill/>
          <a:ln w="9525">
            <a:noFill/>
            <a:miter lim="800000"/>
            <a:headEnd/>
            <a:tailEnd/>
          </a:ln>
        </p:spPr>
        <p:txBody>
          <a:bodyPr wrap="none">
            <a:spAutoFit/>
          </a:bodyPr>
          <a:lstStyle/>
          <a:p>
            <a:r>
              <a:rPr lang="en-US" sz="2400" b="1" dirty="0">
                <a:latin typeface="Gill Sans MT" pitchFamily="34" charset="0"/>
              </a:rPr>
              <a:t>PL  </a:t>
            </a:r>
          </a:p>
        </p:txBody>
      </p:sp>
      <p:cxnSp>
        <p:nvCxnSpPr>
          <p:cNvPr id="4" name="Straight Arrow Connector 3"/>
          <p:cNvCxnSpPr/>
          <p:nvPr/>
        </p:nvCxnSpPr>
        <p:spPr>
          <a:xfrm>
            <a:off x="1078699" y="2277899"/>
            <a:ext cx="24003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Curved Up Arrow 4"/>
          <p:cNvSpPr/>
          <p:nvPr/>
        </p:nvSpPr>
        <p:spPr>
          <a:xfrm>
            <a:off x="1480356" y="1861864"/>
            <a:ext cx="1248833" cy="431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sz="2400" b="1">
              <a:solidFill>
                <a:schemeClr val="tx1"/>
              </a:solidFill>
            </a:endParaRPr>
          </a:p>
        </p:txBody>
      </p:sp>
      <p:sp>
        <p:nvSpPr>
          <p:cNvPr id="6" name="TextBox 12"/>
          <p:cNvSpPr txBox="1">
            <a:spLocks noChangeArrowheads="1"/>
          </p:cNvSpPr>
          <p:nvPr/>
        </p:nvSpPr>
        <p:spPr bwMode="auto">
          <a:xfrm>
            <a:off x="1078699" y="1374996"/>
            <a:ext cx="824264" cy="461665"/>
          </a:xfrm>
          <a:prstGeom prst="rect">
            <a:avLst/>
          </a:prstGeom>
          <a:noFill/>
          <a:ln w="9525">
            <a:noFill/>
            <a:miter lim="800000"/>
            <a:headEnd/>
            <a:tailEnd/>
          </a:ln>
        </p:spPr>
        <p:txBody>
          <a:bodyPr wrap="none">
            <a:spAutoFit/>
          </a:bodyPr>
          <a:lstStyle/>
          <a:p>
            <a:pPr algn="r" rtl="1"/>
            <a:r>
              <a:rPr lang="en-US" sz="2400" b="1" dirty="0">
                <a:latin typeface="Gill Sans MT" pitchFamily="34" charset="0"/>
              </a:rPr>
              <a:t>H</a:t>
            </a:r>
            <a:r>
              <a:rPr lang="en-US" sz="2400" b="1" baseline="-25000" dirty="0">
                <a:latin typeface="Gill Sans MT" pitchFamily="34" charset="0"/>
              </a:rPr>
              <a:t>2</a:t>
            </a:r>
            <a:r>
              <a:rPr lang="en-US" sz="2400" b="1" dirty="0">
                <a:latin typeface="Gill Sans MT" pitchFamily="34" charset="0"/>
              </a:rPr>
              <a:t>O</a:t>
            </a:r>
          </a:p>
        </p:txBody>
      </p:sp>
      <p:sp>
        <p:nvSpPr>
          <p:cNvPr id="7" name="TextBox 13"/>
          <p:cNvSpPr txBox="1">
            <a:spLocks noChangeArrowheads="1"/>
          </p:cNvSpPr>
          <p:nvPr/>
        </p:nvSpPr>
        <p:spPr bwMode="auto">
          <a:xfrm>
            <a:off x="2104772" y="1374995"/>
            <a:ext cx="1600374" cy="461665"/>
          </a:xfrm>
          <a:prstGeom prst="rect">
            <a:avLst/>
          </a:prstGeom>
          <a:noFill/>
          <a:ln w="9525">
            <a:noFill/>
            <a:miter lim="800000"/>
            <a:headEnd/>
            <a:tailEnd/>
          </a:ln>
        </p:spPr>
        <p:txBody>
          <a:bodyPr wrap="none">
            <a:spAutoFit/>
          </a:bodyPr>
          <a:lstStyle/>
          <a:p>
            <a:pPr algn="r" rtl="1"/>
            <a:r>
              <a:rPr lang="en-US" sz="2400" b="1" dirty="0">
                <a:latin typeface="Gill Sans MT" pitchFamily="34" charset="0"/>
              </a:rPr>
              <a:t>Fatty acid</a:t>
            </a:r>
          </a:p>
        </p:txBody>
      </p:sp>
      <p:sp>
        <p:nvSpPr>
          <p:cNvPr id="8" name="TextBox 17"/>
          <p:cNvSpPr txBox="1">
            <a:spLocks noChangeArrowheads="1"/>
          </p:cNvSpPr>
          <p:nvPr/>
        </p:nvSpPr>
        <p:spPr bwMode="auto">
          <a:xfrm>
            <a:off x="1143744" y="2507309"/>
            <a:ext cx="2335255" cy="369332"/>
          </a:xfrm>
          <a:prstGeom prst="rect">
            <a:avLst/>
          </a:prstGeom>
          <a:noFill/>
          <a:ln w="9525">
            <a:noFill/>
            <a:miter lim="800000"/>
            <a:headEnd/>
            <a:tailEnd/>
          </a:ln>
        </p:spPr>
        <p:txBody>
          <a:bodyPr wrap="none">
            <a:spAutoFit/>
          </a:bodyPr>
          <a:lstStyle/>
          <a:p>
            <a:r>
              <a:rPr lang="en-US" b="1" dirty="0" err="1">
                <a:solidFill>
                  <a:srgbClr val="C00000"/>
                </a:solidFill>
                <a:latin typeface="Gill Sans MT" pitchFamily="34" charset="0"/>
              </a:rPr>
              <a:t>Phosphophlipase</a:t>
            </a:r>
            <a:r>
              <a:rPr lang="en-US" b="1" dirty="0">
                <a:solidFill>
                  <a:srgbClr val="C00000"/>
                </a:solidFill>
                <a:latin typeface="Gill Sans MT" pitchFamily="34" charset="0"/>
              </a:rPr>
              <a:t> A2</a:t>
            </a:r>
          </a:p>
        </p:txBody>
      </p:sp>
      <p:sp>
        <p:nvSpPr>
          <p:cNvPr id="9" name="TextBox 7"/>
          <p:cNvSpPr txBox="1">
            <a:spLocks noChangeArrowheads="1"/>
          </p:cNvSpPr>
          <p:nvPr/>
        </p:nvSpPr>
        <p:spPr bwMode="auto">
          <a:xfrm>
            <a:off x="3705146" y="2031355"/>
            <a:ext cx="2660152" cy="461665"/>
          </a:xfrm>
          <a:prstGeom prst="rect">
            <a:avLst/>
          </a:prstGeom>
          <a:noFill/>
          <a:ln w="9525">
            <a:noFill/>
            <a:miter lim="800000"/>
            <a:headEnd/>
            <a:tailEnd/>
          </a:ln>
        </p:spPr>
        <p:txBody>
          <a:bodyPr wrap="none">
            <a:spAutoFit/>
          </a:bodyPr>
          <a:lstStyle/>
          <a:p>
            <a:r>
              <a:rPr lang="en-US" sz="2400" b="1" dirty="0" err="1">
                <a:latin typeface="Gill Sans MT" pitchFamily="34" charset="0"/>
              </a:rPr>
              <a:t>Lysophospholipid</a:t>
            </a:r>
            <a:endParaRPr lang="en-US" sz="2400" b="1" dirty="0">
              <a:latin typeface="Gill Sans MT" pitchFamily="34" charset="0"/>
            </a:endParaRPr>
          </a:p>
        </p:txBody>
      </p:sp>
      <p:sp>
        <p:nvSpPr>
          <p:cNvPr id="11" name="TextBox 8"/>
          <p:cNvSpPr txBox="1">
            <a:spLocks noChangeArrowheads="1"/>
          </p:cNvSpPr>
          <p:nvPr/>
        </p:nvSpPr>
        <p:spPr bwMode="auto">
          <a:xfrm>
            <a:off x="244807" y="4155133"/>
            <a:ext cx="2660152" cy="461665"/>
          </a:xfrm>
          <a:prstGeom prst="rect">
            <a:avLst/>
          </a:prstGeom>
          <a:noFill/>
          <a:ln w="9525">
            <a:noFill/>
            <a:miter lim="800000"/>
            <a:headEnd/>
            <a:tailEnd/>
          </a:ln>
        </p:spPr>
        <p:txBody>
          <a:bodyPr wrap="none">
            <a:spAutoFit/>
          </a:bodyPr>
          <a:lstStyle/>
          <a:p>
            <a:r>
              <a:rPr lang="en-US" sz="2400" b="1" dirty="0" err="1">
                <a:latin typeface="Gill Sans MT" pitchFamily="34" charset="0"/>
              </a:rPr>
              <a:t>Lysophospholipid</a:t>
            </a:r>
            <a:endParaRPr lang="en-US" sz="2400" b="1" dirty="0">
              <a:latin typeface="Gill Sans MT" pitchFamily="34" charset="0"/>
            </a:endParaRPr>
          </a:p>
        </p:txBody>
      </p:sp>
      <p:cxnSp>
        <p:nvCxnSpPr>
          <p:cNvPr id="12" name="Straight Arrow Connector 11"/>
          <p:cNvCxnSpPr/>
          <p:nvPr/>
        </p:nvCxnSpPr>
        <p:spPr>
          <a:xfrm>
            <a:off x="2904959" y="4435071"/>
            <a:ext cx="2400300"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Curved Up Arrow 12"/>
          <p:cNvSpPr/>
          <p:nvPr/>
        </p:nvSpPr>
        <p:spPr>
          <a:xfrm>
            <a:off x="3363823" y="4025387"/>
            <a:ext cx="1246716" cy="4318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1" fontAlgn="auto">
              <a:spcBef>
                <a:spcPts val="0"/>
              </a:spcBef>
              <a:spcAft>
                <a:spcPts val="0"/>
              </a:spcAft>
              <a:defRPr/>
            </a:pPr>
            <a:endParaRPr lang="en-US" sz="2400" b="1">
              <a:solidFill>
                <a:schemeClr val="tx1"/>
              </a:solidFill>
            </a:endParaRPr>
          </a:p>
        </p:txBody>
      </p:sp>
      <p:sp>
        <p:nvSpPr>
          <p:cNvPr id="14" name="TextBox 15"/>
          <p:cNvSpPr txBox="1">
            <a:spLocks noChangeArrowheads="1"/>
          </p:cNvSpPr>
          <p:nvPr/>
        </p:nvSpPr>
        <p:spPr bwMode="auto">
          <a:xfrm>
            <a:off x="2951691" y="3501084"/>
            <a:ext cx="824264" cy="461665"/>
          </a:xfrm>
          <a:prstGeom prst="rect">
            <a:avLst/>
          </a:prstGeom>
          <a:noFill/>
          <a:ln w="9525">
            <a:noFill/>
            <a:miter lim="800000"/>
            <a:headEnd/>
            <a:tailEnd/>
          </a:ln>
        </p:spPr>
        <p:txBody>
          <a:bodyPr wrap="none">
            <a:spAutoFit/>
          </a:bodyPr>
          <a:lstStyle/>
          <a:p>
            <a:pPr algn="r" rtl="1"/>
            <a:r>
              <a:rPr lang="en-US" sz="2400" b="1" dirty="0">
                <a:latin typeface="Gill Sans MT" pitchFamily="34" charset="0"/>
              </a:rPr>
              <a:t>H</a:t>
            </a:r>
            <a:r>
              <a:rPr lang="en-US" sz="2400" b="1" baseline="-25000" dirty="0">
                <a:latin typeface="Gill Sans MT" pitchFamily="34" charset="0"/>
              </a:rPr>
              <a:t>2</a:t>
            </a:r>
            <a:r>
              <a:rPr lang="en-US" sz="2400" b="1" dirty="0">
                <a:latin typeface="Gill Sans MT" pitchFamily="34" charset="0"/>
              </a:rPr>
              <a:t>O</a:t>
            </a:r>
          </a:p>
        </p:txBody>
      </p:sp>
      <p:sp>
        <p:nvSpPr>
          <p:cNvPr id="15" name="TextBox 16"/>
          <p:cNvSpPr txBox="1">
            <a:spLocks noChangeArrowheads="1"/>
          </p:cNvSpPr>
          <p:nvPr/>
        </p:nvSpPr>
        <p:spPr bwMode="auto">
          <a:xfrm>
            <a:off x="5423222" y="4155132"/>
            <a:ext cx="1600374" cy="461665"/>
          </a:xfrm>
          <a:prstGeom prst="rect">
            <a:avLst/>
          </a:prstGeom>
          <a:noFill/>
          <a:ln w="9525">
            <a:noFill/>
            <a:miter lim="800000"/>
            <a:headEnd/>
            <a:tailEnd/>
          </a:ln>
        </p:spPr>
        <p:txBody>
          <a:bodyPr wrap="none">
            <a:spAutoFit/>
          </a:bodyPr>
          <a:lstStyle/>
          <a:p>
            <a:pPr algn="r" rtl="1"/>
            <a:r>
              <a:rPr lang="en-US" sz="2400" b="1" dirty="0">
                <a:latin typeface="Gill Sans MT" pitchFamily="34" charset="0"/>
              </a:rPr>
              <a:t>Fatty acid</a:t>
            </a:r>
          </a:p>
        </p:txBody>
      </p:sp>
      <p:sp>
        <p:nvSpPr>
          <p:cNvPr id="16" name="TextBox 18"/>
          <p:cNvSpPr txBox="1">
            <a:spLocks noChangeArrowheads="1"/>
          </p:cNvSpPr>
          <p:nvPr/>
        </p:nvSpPr>
        <p:spPr bwMode="auto">
          <a:xfrm>
            <a:off x="2904959" y="4616797"/>
            <a:ext cx="2460482" cy="369332"/>
          </a:xfrm>
          <a:prstGeom prst="rect">
            <a:avLst/>
          </a:prstGeom>
          <a:noFill/>
          <a:ln w="9525">
            <a:noFill/>
            <a:miter lim="800000"/>
            <a:headEnd/>
            <a:tailEnd/>
          </a:ln>
        </p:spPr>
        <p:txBody>
          <a:bodyPr wrap="none">
            <a:spAutoFit/>
          </a:bodyPr>
          <a:lstStyle/>
          <a:p>
            <a:r>
              <a:rPr lang="en-US" b="1" dirty="0" err="1">
                <a:solidFill>
                  <a:srgbClr val="C00000"/>
                </a:solidFill>
                <a:latin typeface="Gill Sans MT" pitchFamily="34" charset="0"/>
              </a:rPr>
              <a:t>Lysophosphophlipase</a:t>
            </a:r>
            <a:endParaRPr lang="en-US" b="1" dirty="0">
              <a:solidFill>
                <a:srgbClr val="C00000"/>
              </a:solidFill>
              <a:latin typeface="Gill Sans MT" pitchFamily="34" charset="0"/>
            </a:endParaRPr>
          </a:p>
        </p:txBody>
      </p:sp>
      <p:cxnSp>
        <p:nvCxnSpPr>
          <p:cNvPr id="18" name="Straight Arrow Connector 17"/>
          <p:cNvCxnSpPr/>
          <p:nvPr/>
        </p:nvCxnSpPr>
        <p:spPr bwMode="auto">
          <a:xfrm>
            <a:off x="9272523" y="4986129"/>
            <a:ext cx="0" cy="757237"/>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9" name="TextBox 18"/>
          <p:cNvSpPr txBox="1"/>
          <p:nvPr/>
        </p:nvSpPr>
        <p:spPr>
          <a:xfrm>
            <a:off x="6752088" y="5757654"/>
            <a:ext cx="5052790" cy="923330"/>
          </a:xfrm>
          <a:prstGeom prst="rect">
            <a:avLst/>
          </a:prstGeom>
          <a:noFill/>
        </p:spPr>
        <p:txBody>
          <a:bodyPr wrap="square" rtlCol="0">
            <a:spAutoFit/>
          </a:bodyPr>
          <a:lstStyle/>
          <a:p>
            <a:pPr algn="ctr"/>
            <a:r>
              <a:rPr lang="en-US" dirty="0" smtClean="0"/>
              <a:t>Excreted in the feces, degraded or absorbed.</a:t>
            </a:r>
          </a:p>
          <a:p>
            <a:pPr algn="ctr"/>
            <a:r>
              <a:rPr lang="en-US" dirty="0">
                <a:solidFill>
                  <a:srgbClr val="00B050"/>
                </a:solidFill>
              </a:rPr>
              <a:t>If the body needs this base it will absorb it, but if it doesn’t it will excrete it</a:t>
            </a:r>
            <a:r>
              <a:rPr lang="en-US" dirty="0" smtClean="0">
                <a:solidFill>
                  <a:srgbClr val="00B050"/>
                </a:solidFill>
              </a:rPr>
              <a:t>.</a:t>
            </a:r>
            <a:endParaRPr lang="en-US" dirty="0" smtClean="0"/>
          </a:p>
        </p:txBody>
      </p:sp>
      <p:sp>
        <p:nvSpPr>
          <p:cNvPr id="21" name="TextBox 16"/>
          <p:cNvSpPr txBox="1">
            <a:spLocks noChangeArrowheads="1"/>
          </p:cNvSpPr>
          <p:nvPr/>
        </p:nvSpPr>
        <p:spPr bwMode="auto">
          <a:xfrm>
            <a:off x="3987181" y="3482283"/>
            <a:ext cx="1600374" cy="461665"/>
          </a:xfrm>
          <a:prstGeom prst="rect">
            <a:avLst/>
          </a:prstGeom>
          <a:noFill/>
          <a:ln w="9525">
            <a:noFill/>
            <a:miter lim="800000"/>
            <a:headEnd/>
            <a:tailEnd/>
          </a:ln>
        </p:spPr>
        <p:txBody>
          <a:bodyPr wrap="none">
            <a:spAutoFit/>
          </a:bodyPr>
          <a:lstStyle/>
          <a:p>
            <a:pPr algn="r" rtl="1"/>
            <a:r>
              <a:rPr lang="en-US" sz="2400" b="1" dirty="0">
                <a:latin typeface="Gill Sans MT" pitchFamily="34" charset="0"/>
              </a:rPr>
              <a:t>Fatty acid</a:t>
            </a:r>
          </a:p>
        </p:txBody>
      </p:sp>
      <p:sp>
        <p:nvSpPr>
          <p:cNvPr id="22" name="TextBox 21"/>
          <p:cNvSpPr txBox="1"/>
          <p:nvPr/>
        </p:nvSpPr>
        <p:spPr>
          <a:xfrm>
            <a:off x="6837816" y="1799537"/>
            <a:ext cx="4837300" cy="923330"/>
          </a:xfrm>
          <a:prstGeom prst="rect">
            <a:avLst/>
          </a:prstGeom>
          <a:solidFill>
            <a:schemeClr val="bg1">
              <a:lumMod val="95000"/>
            </a:schemeClr>
          </a:solidFill>
          <a:ln w="28575">
            <a:solidFill>
              <a:schemeClr val="accent5">
                <a:lumMod val="75000"/>
              </a:schemeClr>
            </a:solidFill>
            <a:prstDash val="dash"/>
          </a:ln>
        </p:spPr>
        <p:txBody>
          <a:bodyPr wrap="square" rtlCol="0">
            <a:spAutoFit/>
          </a:bodyPr>
          <a:lstStyle/>
          <a:p>
            <a:pPr algn="ctr"/>
            <a:r>
              <a:rPr lang="en-US" dirty="0">
                <a:solidFill>
                  <a:srgbClr val="00B050"/>
                </a:solidFill>
              </a:rPr>
              <a:t>The output is dependent upon which phospholipid is being digested, for example:</a:t>
            </a:r>
          </a:p>
          <a:p>
            <a:pPr algn="ctr"/>
            <a:r>
              <a:rPr lang="en-US" dirty="0" err="1">
                <a:solidFill>
                  <a:srgbClr val="00B050"/>
                </a:solidFill>
              </a:rPr>
              <a:t>Phosphotydil</a:t>
            </a:r>
            <a:r>
              <a:rPr lang="en-US" dirty="0">
                <a:solidFill>
                  <a:srgbClr val="00B050"/>
                </a:solidFill>
              </a:rPr>
              <a:t> serine &gt; </a:t>
            </a:r>
            <a:r>
              <a:rPr lang="en-US" dirty="0" err="1">
                <a:solidFill>
                  <a:srgbClr val="00B050"/>
                </a:solidFill>
              </a:rPr>
              <a:t>lysophosphotydil</a:t>
            </a:r>
            <a:r>
              <a:rPr lang="en-US" dirty="0">
                <a:solidFill>
                  <a:srgbClr val="00B050"/>
                </a:solidFill>
              </a:rPr>
              <a:t> serine</a:t>
            </a:r>
          </a:p>
        </p:txBody>
      </p:sp>
      <p:sp>
        <p:nvSpPr>
          <p:cNvPr id="26" name="TextBox 25"/>
          <p:cNvSpPr txBox="1"/>
          <p:nvPr/>
        </p:nvSpPr>
        <p:spPr>
          <a:xfrm>
            <a:off x="7729473" y="3997438"/>
            <a:ext cx="3086100" cy="923330"/>
          </a:xfrm>
          <a:prstGeom prst="rect">
            <a:avLst/>
          </a:prstGeom>
          <a:solidFill>
            <a:schemeClr val="bg1">
              <a:lumMod val="95000"/>
            </a:schemeClr>
          </a:solidFill>
          <a:ln w="28575">
            <a:solidFill>
              <a:schemeClr val="accent5">
                <a:lumMod val="75000"/>
              </a:schemeClr>
            </a:solidFill>
            <a:prstDash val="dash"/>
          </a:ln>
        </p:spPr>
        <p:txBody>
          <a:bodyPr wrap="square" rtlCol="0" anchor="ctr">
            <a:spAutoFit/>
          </a:bodyPr>
          <a:lstStyle/>
          <a:p>
            <a:pPr algn="ctr"/>
            <a:r>
              <a:rPr lang="en-US" dirty="0" err="1"/>
              <a:t>Glycerolphosphoryl</a:t>
            </a:r>
            <a:r>
              <a:rPr lang="en-US" dirty="0"/>
              <a:t> Base </a:t>
            </a:r>
            <a:r>
              <a:rPr lang="en-US" dirty="0">
                <a:solidFill>
                  <a:srgbClr val="00B050"/>
                </a:solidFill>
              </a:rPr>
              <a:t>(if it’s </a:t>
            </a:r>
            <a:r>
              <a:rPr lang="en-US" dirty="0" err="1">
                <a:solidFill>
                  <a:srgbClr val="00B050"/>
                </a:solidFill>
              </a:rPr>
              <a:t>phosphotydil</a:t>
            </a:r>
            <a:r>
              <a:rPr lang="en-US" dirty="0">
                <a:solidFill>
                  <a:srgbClr val="00B050"/>
                </a:solidFill>
              </a:rPr>
              <a:t> serine, the output would be serine base)</a:t>
            </a:r>
          </a:p>
        </p:txBody>
      </p:sp>
    </p:spTree>
    <p:extLst>
      <p:ext uri="{BB962C8B-B14F-4D97-AF65-F5344CB8AC3E}">
        <p14:creationId xmlns:p14="http://schemas.microsoft.com/office/powerpoint/2010/main" val="31917428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2422</TotalTime>
  <Words>2368</Words>
  <Application>Microsoft Office PowerPoint</Application>
  <PresentationFormat>Widescreen</PresentationFormat>
  <Paragraphs>291</Paragraphs>
  <Slides>25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vt:i4>
      </vt:variant>
    </vt:vector>
  </HeadingPairs>
  <TitlesOfParts>
    <vt:vector size="40" baseType="lpstr">
      <vt:lpstr>맑은 고딕</vt:lpstr>
      <vt:lpstr>ＭＳ Ｐゴシック</vt:lpstr>
      <vt:lpstr>Adobe Devanagari</vt:lpstr>
      <vt:lpstr>Arial</vt:lpstr>
      <vt:lpstr>Calibri</vt:lpstr>
      <vt:lpstr>Calibri Light</vt:lpstr>
      <vt:lpstr>Cambria</vt:lpstr>
      <vt:lpstr>Century Gothic</vt:lpstr>
      <vt:lpstr>Comic Sans MS</vt:lpstr>
      <vt:lpstr>Copperplate Gothic Bold</vt:lpstr>
      <vt:lpstr>Georgia</vt:lpstr>
      <vt:lpstr>Gill Sans MT</vt:lpstr>
      <vt:lpstr>Wingdings</vt:lpstr>
      <vt:lpstr>Wingdings 2</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abdulaziz abdullah</cp:lastModifiedBy>
  <cp:revision>140</cp:revision>
  <dcterms:created xsi:type="dcterms:W3CDTF">2017-07-08T03:49:25Z</dcterms:created>
  <dcterms:modified xsi:type="dcterms:W3CDTF">2017-12-02T17:29:07Z</dcterms:modified>
</cp:coreProperties>
</file>