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9" r:id="rId3"/>
    <p:sldId id="281" r:id="rId4"/>
    <p:sldId id="282" r:id="rId5"/>
    <p:sldId id="303" r:id="rId6"/>
    <p:sldId id="299" r:id="rId7"/>
    <p:sldId id="313" r:id="rId8"/>
    <p:sldId id="314" r:id="rId9"/>
    <p:sldId id="284" r:id="rId10"/>
    <p:sldId id="285" r:id="rId11"/>
    <p:sldId id="286" r:id="rId12"/>
    <p:sldId id="298" r:id="rId13"/>
    <p:sldId id="294" r:id="rId14"/>
    <p:sldId id="289" r:id="rId15"/>
    <p:sldId id="300" r:id="rId16"/>
    <p:sldId id="316" r:id="rId17"/>
    <p:sldId id="317" r:id="rId18"/>
    <p:sldId id="315" r:id="rId19"/>
    <p:sldId id="293" r:id="rId20"/>
    <p:sldId id="296" r:id="rId21"/>
    <p:sldId id="261" r:id="rId22"/>
    <p:sldId id="26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8180"/>
    <a:srgbClr val="4976CA"/>
    <a:srgbClr val="3DB4C6"/>
    <a:srgbClr val="3ABC8B"/>
    <a:srgbClr val="72B447"/>
    <a:srgbClr val="D4E8EA"/>
    <a:srgbClr val="D4D9EC"/>
    <a:srgbClr val="D5E9EB"/>
    <a:srgbClr val="5CC399"/>
    <a:srgbClr val="233F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67"/>
    <p:restoredTop sz="95814"/>
  </p:normalViewPr>
  <p:slideViewPr>
    <p:cSldViewPr snapToGrid="0" snapToObjects="1">
      <p:cViewPr>
        <p:scale>
          <a:sx n="77" d="100"/>
          <a:sy n="77" d="100"/>
        </p:scale>
        <p:origin x="1728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A1898E-AAE5-7946-939F-3D102B0DA025}" type="datetimeFigureOut">
              <a:rPr lang="en-US" smtClean="0"/>
              <a:t>12/7/17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EFA9D-4C34-BA46-AFDE-2C95178BE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EFA9D-4C34-BA46-AFDE-2C95178BEA2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21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microsoft.com/office/2007/relationships/hdphoto" Target="../media/hdphoto2.wdp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Relationship Id="rId28" Type="http://schemas.openxmlformats.org/officeDocument/2006/relationships/image" Target="../media/image25.png"/><Relationship Id="rId29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30" Type="http://schemas.openxmlformats.org/officeDocument/2006/relationships/image" Target="../media/image27.png"/><Relationship Id="rId31" Type="http://schemas.openxmlformats.org/officeDocument/2006/relationships/image" Target="../media/image28.png"/><Relationship Id="rId32" Type="http://schemas.openxmlformats.org/officeDocument/2006/relationships/image" Target="../media/image29.png"/><Relationship Id="rId9" Type="http://schemas.openxmlformats.org/officeDocument/2006/relationships/image" Target="../media/image7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33" Type="http://schemas.openxmlformats.org/officeDocument/2006/relationships/image" Target="../media/image30.png"/><Relationship Id="rId34" Type="http://schemas.openxmlformats.org/officeDocument/2006/relationships/image" Target="../media/image31.png"/><Relationship Id="rId35" Type="http://schemas.openxmlformats.org/officeDocument/2006/relationships/image" Target="../media/image32.png"/><Relationship Id="rId36" Type="http://schemas.openxmlformats.org/officeDocument/2006/relationships/image" Target="../media/image33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CFE8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25389-6FDC-FB4C-A983-537718BD0F91}" type="datetimeFigureOut">
              <a:rPr lang="en-US" smtClean="0"/>
              <a:t>12/7/17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83D1-9CC3-C14E-8712-9DA6375AEFB8}" type="slidenum">
              <a:rPr lang="en-US" smtClean="0"/>
              <a:t>‹#›</a:t>
            </a:fld>
            <a:endParaRPr lang="en-US"/>
          </a:p>
        </p:txBody>
      </p:sp>
      <p:sp>
        <p:nvSpPr>
          <p:cNvPr id="27" name="6-Point Star 26"/>
          <p:cNvSpPr/>
          <p:nvPr userDrawn="1"/>
        </p:nvSpPr>
        <p:spPr>
          <a:xfrm>
            <a:off x="5076022" y="663410"/>
            <a:ext cx="2142208" cy="2269072"/>
          </a:xfrm>
          <a:prstGeom prst="star6">
            <a:avLst>
              <a:gd name="adj" fmla="val 43234"/>
              <a:gd name="hf" fmla="val 115470"/>
            </a:avLst>
          </a:prstGeom>
          <a:solidFill>
            <a:srgbClr val="233F4D"/>
          </a:solidFill>
          <a:ln w="66675">
            <a:solidFill>
              <a:srgbClr val="5998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6-Point Star 27"/>
          <p:cNvSpPr/>
          <p:nvPr userDrawn="1"/>
        </p:nvSpPr>
        <p:spPr>
          <a:xfrm>
            <a:off x="2331630" y="1983815"/>
            <a:ext cx="2142208" cy="2269072"/>
          </a:xfrm>
          <a:prstGeom prst="star6">
            <a:avLst>
              <a:gd name="adj" fmla="val 43234"/>
              <a:gd name="hf" fmla="val 115470"/>
            </a:avLst>
          </a:prstGeom>
          <a:solidFill>
            <a:schemeClr val="bg2"/>
          </a:solidFill>
          <a:ln w="66675">
            <a:solidFill>
              <a:srgbClr val="5998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6-Point Star 29"/>
          <p:cNvSpPr/>
          <p:nvPr/>
        </p:nvSpPr>
        <p:spPr>
          <a:xfrm>
            <a:off x="586271" y="13804"/>
            <a:ext cx="2166619" cy="2321841"/>
          </a:xfrm>
          <a:prstGeom prst="star6">
            <a:avLst>
              <a:gd name="adj" fmla="val 43234"/>
              <a:gd name="hf" fmla="val 115470"/>
            </a:avLst>
          </a:prstGeom>
          <a:solidFill>
            <a:srgbClr val="233F4D"/>
          </a:solidFill>
          <a:ln w="66675">
            <a:solidFill>
              <a:srgbClr val="5998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59250" y1="28000" x2="50750" y2="38500"/>
                        <a14:backgroundMark x1="62000" y1="37250" x2="62750" y2="33250"/>
                        <a14:backgroundMark x1="65250" y1="42500" x2="56250" y2="49750"/>
                        <a14:backgroundMark x1="42000" y1="32000" x2="42000" y2="32000"/>
                        <a14:backgroundMark x1="50250" y1="25750" x2="50250" y2="25750"/>
                        <a14:backgroundMark x1="50750" y1="48500" x2="50750" y2="48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38" t="19447" r="24104" b="35395"/>
          <a:stretch/>
        </p:blipFill>
        <p:spPr>
          <a:xfrm>
            <a:off x="5499090" y="1046650"/>
            <a:ext cx="1277316" cy="1165386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5227400" y="2062223"/>
            <a:ext cx="2466508" cy="411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878688"/>
                </a:solidFill>
                <a:latin typeface="Gill Sans MT" charset="0"/>
                <a:ea typeface="Gill Sans MT" charset="0"/>
                <a:cs typeface="Gill Sans MT" charset="0"/>
              </a:rPr>
              <a:t>M E D I C I N E</a:t>
            </a:r>
            <a:endParaRPr lang="en-GB" b="1" dirty="0">
              <a:solidFill>
                <a:srgbClr val="878688"/>
              </a:solidFill>
              <a:latin typeface="Gill Sans MT" charset="0"/>
              <a:ea typeface="Gill Sans MT" charset="0"/>
              <a:cs typeface="Gill Sans MT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59169" y="2392443"/>
            <a:ext cx="2828442" cy="274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rgbClr val="878688"/>
                </a:solidFill>
              </a:rPr>
              <a:t>KING SAUD UNIVERSITY</a:t>
            </a:r>
            <a:endParaRPr lang="en-GB" sz="1000" dirty="0">
              <a:solidFill>
                <a:srgbClr val="878688"/>
              </a:solidFill>
            </a:endParaRPr>
          </a:p>
        </p:txBody>
      </p:sp>
      <p:grpSp>
        <p:nvGrpSpPr>
          <p:cNvPr id="37" name="Group 36"/>
          <p:cNvGrpSpPr/>
          <p:nvPr userDrawn="1"/>
        </p:nvGrpSpPr>
        <p:grpSpPr>
          <a:xfrm>
            <a:off x="4051726" y="3999610"/>
            <a:ext cx="2714172" cy="293272"/>
            <a:chOff x="4371080" y="3834537"/>
            <a:chExt cx="2714172" cy="293272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4371080" y="3834537"/>
              <a:ext cx="294810" cy="293271"/>
            </a:xfrm>
            <a:prstGeom prst="line">
              <a:avLst/>
            </a:prstGeom>
            <a:ln w="28575">
              <a:solidFill>
                <a:srgbClr val="599894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4664606" y="4127808"/>
              <a:ext cx="2420646" cy="1"/>
            </a:xfrm>
            <a:prstGeom prst="line">
              <a:avLst/>
            </a:prstGeom>
            <a:ln w="28575">
              <a:solidFill>
                <a:srgbClr val="599894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Straight Connector 41"/>
          <p:cNvCxnSpPr>
            <a:stCxn id="98" idx="3"/>
            <a:endCxn id="84" idx="0"/>
          </p:cNvCxnSpPr>
          <p:nvPr userDrawn="1"/>
        </p:nvCxnSpPr>
        <p:spPr>
          <a:xfrm flipH="1">
            <a:off x="4473838" y="2365214"/>
            <a:ext cx="602184" cy="185869"/>
          </a:xfrm>
          <a:prstGeom prst="line">
            <a:avLst/>
          </a:prstGeom>
          <a:ln w="53975">
            <a:solidFill>
              <a:srgbClr val="59989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 userDrawn="1"/>
        </p:nvCxnSpPr>
        <p:spPr>
          <a:xfrm>
            <a:off x="2397641" y="1983814"/>
            <a:ext cx="258726" cy="408629"/>
          </a:xfrm>
          <a:prstGeom prst="line">
            <a:avLst/>
          </a:prstGeom>
          <a:ln w="53975">
            <a:solidFill>
              <a:srgbClr val="59989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 userDrawn="1"/>
        </p:nvGrpSpPr>
        <p:grpSpPr>
          <a:xfrm>
            <a:off x="85730" y="4464071"/>
            <a:ext cx="526455" cy="2379415"/>
            <a:chOff x="85730" y="4464071"/>
            <a:chExt cx="526455" cy="2379415"/>
          </a:xfrm>
        </p:grpSpPr>
        <p:grpSp>
          <p:nvGrpSpPr>
            <p:cNvPr id="46" name="Group 45"/>
            <p:cNvGrpSpPr/>
            <p:nvPr userDrawn="1"/>
          </p:nvGrpSpPr>
          <p:grpSpPr>
            <a:xfrm rot="10800000">
              <a:off x="85730" y="4464071"/>
              <a:ext cx="526455" cy="1929421"/>
              <a:chOff x="6097232" y="6194384"/>
              <a:chExt cx="526455" cy="433673"/>
            </a:xfrm>
          </p:grpSpPr>
          <p:sp>
            <p:nvSpPr>
              <p:cNvPr id="47" name="L-Shape 46"/>
              <p:cNvSpPr/>
              <p:nvPr/>
            </p:nvSpPr>
            <p:spPr>
              <a:xfrm rot="16200000">
                <a:off x="6091422" y="6200194"/>
                <a:ext cx="385671" cy="374051"/>
              </a:xfrm>
              <a:prstGeom prst="corner">
                <a:avLst>
                  <a:gd name="adj1" fmla="val 18557"/>
                  <a:gd name="adj2" fmla="val 18056"/>
                </a:avLst>
              </a:prstGeom>
              <a:solidFill>
                <a:srgbClr val="59989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L-Shape 47"/>
              <p:cNvSpPr/>
              <p:nvPr/>
            </p:nvSpPr>
            <p:spPr>
              <a:xfrm rot="16200000">
                <a:off x="6243826" y="6248196"/>
                <a:ext cx="385671" cy="374051"/>
              </a:xfrm>
              <a:prstGeom prst="corner">
                <a:avLst>
                  <a:gd name="adj1" fmla="val 18557"/>
                  <a:gd name="adj2" fmla="val 18056"/>
                </a:avLst>
              </a:prstGeom>
              <a:solidFill>
                <a:srgbClr val="253F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9" name="Straight Connector 48"/>
            <p:cNvCxnSpPr/>
            <p:nvPr userDrawn="1"/>
          </p:nvCxnSpPr>
          <p:spPr>
            <a:xfrm>
              <a:off x="246380" y="6378978"/>
              <a:ext cx="0" cy="464508"/>
            </a:xfrm>
            <a:prstGeom prst="line">
              <a:avLst/>
            </a:prstGeom>
            <a:ln w="66675">
              <a:solidFill>
                <a:srgbClr val="599894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 userDrawn="1"/>
          </p:nvCxnSpPr>
          <p:spPr>
            <a:xfrm flipH="1">
              <a:off x="95012" y="6133472"/>
              <a:ext cx="0" cy="696762"/>
            </a:xfrm>
            <a:prstGeom prst="line">
              <a:avLst/>
            </a:prstGeom>
            <a:ln w="66675">
              <a:solidFill>
                <a:srgbClr val="253F4E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 userDrawn="1"/>
        </p:nvGrpSpPr>
        <p:grpSpPr>
          <a:xfrm>
            <a:off x="8048006" y="-31898"/>
            <a:ext cx="4311518" cy="6318401"/>
            <a:chOff x="8069271" y="2337"/>
            <a:chExt cx="4311518" cy="6318401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3638" y="52503"/>
              <a:ext cx="459126" cy="459126"/>
            </a:xfrm>
            <a:prstGeom prst="rect">
              <a:avLst/>
            </a:prstGeom>
          </p:spPr>
        </p:pic>
        <p:grpSp>
          <p:nvGrpSpPr>
            <p:cNvPr id="53" name="Group 52"/>
            <p:cNvGrpSpPr/>
            <p:nvPr/>
          </p:nvGrpSpPr>
          <p:grpSpPr>
            <a:xfrm>
              <a:off x="8069271" y="2337"/>
              <a:ext cx="4311518" cy="6318401"/>
              <a:chOff x="8069271" y="2337"/>
              <a:chExt cx="4311518" cy="6318401"/>
            </a:xfrm>
          </p:grpSpPr>
          <p:grpSp>
            <p:nvGrpSpPr>
              <p:cNvPr id="54" name="Group 53"/>
              <p:cNvGrpSpPr/>
              <p:nvPr/>
            </p:nvGrpSpPr>
            <p:grpSpPr>
              <a:xfrm>
                <a:off x="8069271" y="2337"/>
                <a:ext cx="4311518" cy="6318401"/>
                <a:chOff x="8069271" y="2337"/>
                <a:chExt cx="4311518" cy="6318401"/>
              </a:xfrm>
            </p:grpSpPr>
            <p:grpSp>
              <p:nvGrpSpPr>
                <p:cNvPr id="57" name="Group 56"/>
                <p:cNvGrpSpPr/>
                <p:nvPr/>
              </p:nvGrpSpPr>
              <p:grpSpPr>
                <a:xfrm>
                  <a:off x="8131109" y="2337"/>
                  <a:ext cx="4249680" cy="6318401"/>
                  <a:chOff x="8142398" y="-8952"/>
                  <a:chExt cx="4249680" cy="6318401"/>
                </a:xfrm>
              </p:grpSpPr>
              <p:grpSp>
                <p:nvGrpSpPr>
                  <p:cNvPr id="60" name="Group 59"/>
                  <p:cNvGrpSpPr/>
                  <p:nvPr/>
                </p:nvGrpSpPr>
                <p:grpSpPr>
                  <a:xfrm>
                    <a:off x="8142398" y="-8952"/>
                    <a:ext cx="4249680" cy="6318401"/>
                    <a:chOff x="8142398" y="-29455"/>
                    <a:chExt cx="4249680" cy="6318401"/>
                  </a:xfrm>
                </p:grpSpPr>
                <p:grpSp>
                  <p:nvGrpSpPr>
                    <p:cNvPr id="62" name="Group 61"/>
                    <p:cNvGrpSpPr/>
                    <p:nvPr/>
                  </p:nvGrpSpPr>
                  <p:grpSpPr>
                    <a:xfrm>
                      <a:off x="8142398" y="-10221"/>
                      <a:ext cx="4249680" cy="6299167"/>
                      <a:chOff x="8143098" y="-18130"/>
                      <a:chExt cx="4249680" cy="6299167"/>
                    </a:xfrm>
                  </p:grpSpPr>
                  <p:grpSp>
                    <p:nvGrpSpPr>
                      <p:cNvPr id="64" name="Group 63"/>
                      <p:cNvGrpSpPr/>
                      <p:nvPr/>
                    </p:nvGrpSpPr>
                    <p:grpSpPr>
                      <a:xfrm>
                        <a:off x="8143098" y="-18130"/>
                        <a:ext cx="4249680" cy="6299167"/>
                        <a:chOff x="8143098" y="-18130"/>
                        <a:chExt cx="4249680" cy="6299167"/>
                      </a:xfrm>
                    </p:grpSpPr>
                    <p:grpSp>
                      <p:nvGrpSpPr>
                        <p:cNvPr id="69" name="Group 68"/>
                        <p:cNvGrpSpPr/>
                        <p:nvPr/>
                      </p:nvGrpSpPr>
                      <p:grpSpPr>
                        <a:xfrm>
                          <a:off x="8143098" y="-18130"/>
                          <a:ext cx="3912247" cy="6299167"/>
                          <a:chOff x="7761268" y="49795"/>
                          <a:chExt cx="3912247" cy="6299167"/>
                        </a:xfrm>
                      </p:grpSpPr>
                      <p:pic>
                        <p:nvPicPr>
                          <p:cNvPr id="70" name="Picture 69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9705104" y="2407623"/>
                            <a:ext cx="496570" cy="496570"/>
                          </a:xfrm>
                          <a:prstGeom prst="rect">
                            <a:avLst/>
                          </a:prstGeom>
                        </p:spPr>
                      </p:pic>
                      <p:grpSp>
                        <p:nvGrpSpPr>
                          <p:cNvPr id="71" name="Group 70"/>
                          <p:cNvGrpSpPr/>
                          <p:nvPr/>
                        </p:nvGrpSpPr>
                        <p:grpSpPr>
                          <a:xfrm>
                            <a:off x="7761268" y="49795"/>
                            <a:ext cx="3912247" cy="6299167"/>
                            <a:chOff x="7761268" y="27493"/>
                            <a:chExt cx="3912247" cy="6299167"/>
                          </a:xfrm>
                        </p:grpSpPr>
                        <p:pic>
                          <p:nvPicPr>
                            <p:cNvPr id="72" name="Picture 71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9966959" y="763928"/>
                              <a:ext cx="496570" cy="496570"/>
                            </a:xfrm>
                            <a:prstGeom prst="rect">
                              <a:avLst/>
                            </a:prstGeom>
                          </p:spPr>
                        </p:pic>
                        <p:grpSp>
                          <p:nvGrpSpPr>
                            <p:cNvPr id="73" name="Group 72"/>
                            <p:cNvGrpSpPr/>
                            <p:nvPr/>
                          </p:nvGrpSpPr>
                          <p:grpSpPr>
                            <a:xfrm>
                              <a:off x="7761268" y="27493"/>
                              <a:ext cx="3912247" cy="6299167"/>
                              <a:chOff x="7761268" y="27493"/>
                              <a:chExt cx="3912247" cy="6299167"/>
                            </a:xfrm>
                          </p:grpSpPr>
                          <p:pic>
                            <p:nvPicPr>
                              <p:cNvPr id="74" name="Picture 73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7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8389648" y="3520645"/>
                                <a:ext cx="2806015" cy="2806015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75" name="Picture 74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8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 rot="1550188">
                                <a:off x="10239042" y="2905861"/>
                                <a:ext cx="478165" cy="478165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</p:pic>
                          <p:pic>
                            <p:nvPicPr>
                              <p:cNvPr id="76" name="Picture 75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9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0936227" y="841391"/>
                                <a:ext cx="496570" cy="49657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77" name="Picture 76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10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7761268" y="861600"/>
                                <a:ext cx="496570" cy="49657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78" name="Picture 77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11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0246144" y="2081313"/>
                                <a:ext cx="496570" cy="49657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79" name="Picture 78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12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9028351" y="936827"/>
                                <a:ext cx="496570" cy="49657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80" name="Picture 79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13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8522652" y="2020266"/>
                                <a:ext cx="496570" cy="49657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81" name="Picture 80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14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0657753" y="2594926"/>
                                <a:ext cx="369281" cy="369281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82" name="Picture 81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1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0907946" y="1391157"/>
                                <a:ext cx="496570" cy="49657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83" name="Picture 82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1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8662688" y="1126271"/>
                                <a:ext cx="496570" cy="49657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84" name="Picture 83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17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8169561" y="27493"/>
                                <a:ext cx="496570" cy="49657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85" name="Picture 84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18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 rot="14242421">
                                <a:off x="10757614" y="1854091"/>
                                <a:ext cx="496570" cy="49657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86" name="Picture 85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19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9111539" y="2933512"/>
                                <a:ext cx="496570" cy="49657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87" name="Picture 86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0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8153852" y="1440463"/>
                                <a:ext cx="496570" cy="49657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88" name="Picture 87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1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9208534" y="1383923"/>
                                <a:ext cx="496570" cy="49657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89" name="Picture 88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2">
                                <a:duotone>
                                  <a:prstClr val="black"/>
                                  <a:srgbClr val="4C8180">
                                    <a:tint val="45000"/>
                                    <a:satMod val="400000"/>
                                  </a:srgbClr>
                                </a:duotone>
                                <a:extLst>
                                  <a:ext uri="{BEBA8EAE-BF5A-486C-A8C5-ECC9F3942E4B}">
                                    <a14:imgProps xmlns:a14="http://schemas.microsoft.com/office/drawing/2010/main">
                                      <a14:imgLayer r:embed="rId23">
                                        <a14:imgEffect>
                                          <a14:colorTemperature colorTemp="5300"/>
                                        </a14:imgEffect>
                                        <a14:imgEffect>
                                          <a14:saturation sat="400000"/>
                                        </a14:imgEffect>
                                        <a14:imgEffect>
                                          <a14:brightnessContrast contrast="20000"/>
                                        </a14:imgEffect>
                                      </a14:imgLayer>
                                    </a14:imgProps>
                                  </a:ex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8239215" y="710225"/>
                                <a:ext cx="608887" cy="608887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90" name="Picture 89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4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9580265" y="265000"/>
                                <a:ext cx="496570" cy="49657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91" name="Picture 90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8809373" y="2330168"/>
                                <a:ext cx="551180" cy="55118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sp>
                            <p:nvSpPr>
                              <p:cNvPr id="92" name="TextBox 91"/>
                              <p:cNvSpPr txBox="1"/>
                              <p:nvPr/>
                            </p:nvSpPr>
                            <p:spPr>
                              <a:xfrm>
                                <a:off x="9537170" y="4595593"/>
                                <a:ext cx="1257300" cy="276999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r>
                                  <a:rPr lang="en-US" sz="1200" dirty="0" smtClean="0">
                                    <a:solidFill>
                                      <a:srgbClr val="F8F0E7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SiCl</a:t>
                                </a:r>
                                <a:r>
                                  <a:rPr lang="en-US" sz="1200" baseline="-25000" dirty="0" smtClean="0">
                                    <a:solidFill>
                                      <a:srgbClr val="F8F0E7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4</a:t>
                                </a:r>
                                <a:endParaRPr lang="en-US" sz="1200" baseline="-25000" dirty="0">
                                  <a:solidFill>
                                    <a:srgbClr val="F8F0E7"/>
                                  </a:solidFill>
                                  <a:latin typeface="Comic Sans MS" charset="0"/>
                                  <a:ea typeface="Comic Sans MS" charset="0"/>
                                  <a:cs typeface="Comic Sans MS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93" name="TextBox 92"/>
                              <p:cNvSpPr txBox="1"/>
                              <p:nvPr/>
                            </p:nvSpPr>
                            <p:spPr>
                              <a:xfrm>
                                <a:off x="9523940" y="4369513"/>
                                <a:ext cx="1257300" cy="276999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r>
                                  <a:rPr lang="en-US" sz="1200" dirty="0" smtClean="0">
                                    <a:solidFill>
                                      <a:srgbClr val="F8F0E7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CuCl</a:t>
                                </a:r>
                                <a:r>
                                  <a:rPr lang="en-US" sz="1200" baseline="-25000" dirty="0">
                                    <a:solidFill>
                                      <a:srgbClr val="F8F0E7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2</a:t>
                                </a:r>
                              </a:p>
                            </p:txBody>
                          </p:sp>
                          <p:sp>
                            <p:nvSpPr>
                              <p:cNvPr id="94" name="TextBox 93"/>
                              <p:cNvSpPr txBox="1"/>
                              <p:nvPr/>
                            </p:nvSpPr>
                            <p:spPr>
                              <a:xfrm>
                                <a:off x="9555862" y="4161224"/>
                                <a:ext cx="1257300" cy="276999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r>
                                  <a:rPr lang="en-US" sz="1200" smtClean="0">
                                    <a:solidFill>
                                      <a:srgbClr val="F8F0E7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CCl</a:t>
                                </a:r>
                                <a:r>
                                  <a:rPr lang="en-US" sz="1200" baseline="-25000" smtClean="0">
                                    <a:solidFill>
                                      <a:srgbClr val="F8F0E7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4</a:t>
                                </a:r>
                                <a:endParaRPr lang="en-US" sz="1200" baseline="-25000" dirty="0">
                                  <a:solidFill>
                                    <a:srgbClr val="F8F0E7"/>
                                  </a:solidFill>
                                  <a:latin typeface="Comic Sans MS" charset="0"/>
                                  <a:ea typeface="Comic Sans MS" charset="0"/>
                                  <a:cs typeface="Comic Sans MS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95" name="TextBox 94"/>
                              <p:cNvSpPr txBox="1"/>
                              <p:nvPr/>
                            </p:nvSpPr>
                            <p:spPr>
                              <a:xfrm>
                                <a:off x="9490341" y="3969829"/>
                                <a:ext cx="1257300" cy="276999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r>
                                  <a:rPr lang="en-US" sz="1200" smtClean="0">
                                    <a:solidFill>
                                      <a:srgbClr val="F8F0E7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HCN</a:t>
                                </a:r>
                                <a:endParaRPr lang="en-US" sz="1200" baseline="-25000" dirty="0">
                                  <a:solidFill>
                                    <a:srgbClr val="F8F0E7"/>
                                  </a:solidFill>
                                  <a:latin typeface="Comic Sans MS" charset="0"/>
                                  <a:ea typeface="Comic Sans MS" charset="0"/>
                                  <a:cs typeface="Comic Sans MS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97" name="TextBox 96"/>
                              <p:cNvSpPr txBox="1"/>
                              <p:nvPr/>
                            </p:nvSpPr>
                            <p:spPr>
                              <a:xfrm>
                                <a:off x="8776802" y="2765723"/>
                                <a:ext cx="1257300" cy="276999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r>
                                  <a:rPr lang="en-US" sz="1200" dirty="0" smtClean="0">
                                    <a:solidFill>
                                      <a:srgbClr val="599894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MgCl</a:t>
                                </a:r>
                                <a:r>
                                  <a:rPr lang="en-US" sz="1200" baseline="-25000" dirty="0" smtClean="0">
                                    <a:solidFill>
                                      <a:srgbClr val="599894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2</a:t>
                                </a:r>
                                <a:endParaRPr lang="en-US" sz="1200" baseline="-25000" dirty="0">
                                  <a:solidFill>
                                    <a:srgbClr val="599894"/>
                                  </a:solidFill>
                                  <a:latin typeface="Comic Sans MS" charset="0"/>
                                  <a:ea typeface="Comic Sans MS" charset="0"/>
                                  <a:cs typeface="Comic Sans MS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98" name="TextBox 97"/>
                              <p:cNvSpPr txBox="1"/>
                              <p:nvPr/>
                            </p:nvSpPr>
                            <p:spPr>
                              <a:xfrm>
                                <a:off x="8535354" y="1753559"/>
                                <a:ext cx="1257300" cy="307777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r>
                                  <a:rPr lang="en-US" sz="1400" dirty="0" smtClean="0">
                                    <a:solidFill>
                                      <a:srgbClr val="599894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KMnO</a:t>
                                </a:r>
                                <a:r>
                                  <a:rPr lang="en-US" sz="1400" baseline="-25000" dirty="0" smtClean="0">
                                    <a:solidFill>
                                      <a:srgbClr val="599894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4</a:t>
                                </a:r>
                                <a:endParaRPr lang="en-US" sz="1400" baseline="-25000" dirty="0">
                                  <a:solidFill>
                                    <a:srgbClr val="599894"/>
                                  </a:solidFill>
                                  <a:latin typeface="Comic Sans MS" charset="0"/>
                                  <a:ea typeface="Comic Sans MS" charset="0"/>
                                  <a:cs typeface="Comic Sans MS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99" name="TextBox 98"/>
                              <p:cNvSpPr txBox="1"/>
                              <p:nvPr/>
                            </p:nvSpPr>
                            <p:spPr>
                              <a:xfrm>
                                <a:off x="9606800" y="3290926"/>
                                <a:ext cx="1257300" cy="276999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r>
                                  <a:rPr lang="en-US" sz="1200" dirty="0" smtClean="0">
                                    <a:solidFill>
                                      <a:srgbClr val="599894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H</a:t>
                                </a:r>
                                <a:r>
                                  <a:rPr lang="en-US" sz="1200" baseline="-25000" dirty="0" smtClean="0">
                                    <a:solidFill>
                                      <a:srgbClr val="599894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2</a:t>
                                </a:r>
                                <a:r>
                                  <a:rPr lang="en-US" sz="1200" dirty="0" smtClean="0">
                                    <a:solidFill>
                                      <a:srgbClr val="599894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O</a:t>
                                </a:r>
                                <a:endParaRPr lang="en-US" sz="1200" baseline="-25000" dirty="0">
                                  <a:solidFill>
                                    <a:srgbClr val="599894"/>
                                  </a:solidFill>
                                  <a:latin typeface="Comic Sans MS" charset="0"/>
                                  <a:ea typeface="Comic Sans MS" charset="0"/>
                                  <a:cs typeface="Comic Sans MS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00" name="TextBox 99"/>
                              <p:cNvSpPr txBox="1"/>
                              <p:nvPr/>
                            </p:nvSpPr>
                            <p:spPr>
                              <a:xfrm>
                                <a:off x="8317051" y="463583"/>
                                <a:ext cx="735433" cy="276999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r>
                                  <a:rPr lang="en-US" sz="1200" dirty="0" smtClean="0">
                                    <a:solidFill>
                                      <a:srgbClr val="599894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H</a:t>
                                </a:r>
                                <a:r>
                                  <a:rPr lang="en-US" sz="1200" baseline="-25000" dirty="0" smtClean="0">
                                    <a:solidFill>
                                      <a:srgbClr val="599894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2</a:t>
                                </a:r>
                                <a:r>
                                  <a:rPr lang="en-US" sz="1200" dirty="0" smtClean="0">
                                    <a:solidFill>
                                      <a:srgbClr val="599894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O</a:t>
                                </a:r>
                                <a:r>
                                  <a:rPr lang="en-US" sz="1200" baseline="-25000" dirty="0" smtClean="0">
                                    <a:solidFill>
                                      <a:srgbClr val="599894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2</a:t>
                                </a:r>
                                <a:endParaRPr lang="en-US" sz="1200" baseline="-25000" dirty="0">
                                  <a:solidFill>
                                    <a:srgbClr val="599894"/>
                                  </a:solidFill>
                                  <a:latin typeface="Comic Sans MS" charset="0"/>
                                  <a:ea typeface="Comic Sans MS" charset="0"/>
                                  <a:cs typeface="Comic Sans MS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01" name="TextBox 100"/>
                              <p:cNvSpPr txBox="1"/>
                              <p:nvPr/>
                            </p:nvSpPr>
                            <p:spPr>
                              <a:xfrm>
                                <a:off x="9281621" y="734492"/>
                                <a:ext cx="703868" cy="276999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r>
                                  <a:rPr lang="en-US" sz="1200" dirty="0" smtClean="0">
                                    <a:solidFill>
                                      <a:srgbClr val="599894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KClO</a:t>
                                </a:r>
                                <a:r>
                                  <a:rPr lang="en-US" sz="1200" baseline="-25000" dirty="0" smtClean="0">
                                    <a:solidFill>
                                      <a:srgbClr val="599894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3</a:t>
                                </a:r>
                                <a:endParaRPr lang="en-US" sz="1200" baseline="-25000" dirty="0">
                                  <a:solidFill>
                                    <a:srgbClr val="599894"/>
                                  </a:solidFill>
                                  <a:latin typeface="Comic Sans MS" charset="0"/>
                                  <a:ea typeface="Comic Sans MS" charset="0"/>
                                  <a:cs typeface="Comic Sans MS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02" name="TextBox 101"/>
                              <p:cNvSpPr txBox="1"/>
                              <p:nvPr/>
                            </p:nvSpPr>
                            <p:spPr>
                              <a:xfrm>
                                <a:off x="9334844" y="2503232"/>
                                <a:ext cx="1257300" cy="276999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r>
                                  <a:rPr lang="en-US" sz="1200" dirty="0" smtClean="0">
                                    <a:solidFill>
                                      <a:srgbClr val="599894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Co</a:t>
                                </a:r>
                                <a:r>
                                  <a:rPr lang="en-US" sz="1200" baseline="-25000" dirty="0" smtClean="0">
                                    <a:solidFill>
                                      <a:srgbClr val="599894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2</a:t>
                                </a:r>
                                <a:endParaRPr lang="en-US" sz="1200" baseline="-25000" dirty="0">
                                  <a:solidFill>
                                    <a:srgbClr val="599894"/>
                                  </a:solidFill>
                                  <a:latin typeface="Comic Sans MS" charset="0"/>
                                  <a:ea typeface="Comic Sans MS" charset="0"/>
                                  <a:cs typeface="Comic Sans MS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03" name="TextBox 102"/>
                              <p:cNvSpPr txBox="1"/>
                              <p:nvPr/>
                            </p:nvSpPr>
                            <p:spPr>
                              <a:xfrm>
                                <a:off x="10068670" y="501327"/>
                                <a:ext cx="629985" cy="276999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r>
                                  <a:rPr lang="en-US" sz="1200" dirty="0" smtClean="0">
                                    <a:solidFill>
                                      <a:srgbClr val="599894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Cl</a:t>
                                </a:r>
                                <a:r>
                                  <a:rPr lang="en-US" sz="1200" baseline="-25000" dirty="0" smtClean="0">
                                    <a:solidFill>
                                      <a:srgbClr val="599894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2</a:t>
                                </a:r>
                                <a:r>
                                  <a:rPr lang="en-US" sz="1200" dirty="0" smtClean="0">
                                    <a:solidFill>
                                      <a:srgbClr val="599894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O</a:t>
                                </a:r>
                                <a:r>
                                  <a:rPr lang="en-US" sz="1200" baseline="-25000" dirty="0" smtClean="0">
                                    <a:solidFill>
                                      <a:srgbClr val="599894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7</a:t>
                                </a:r>
                                <a:endParaRPr lang="en-US" sz="1200" baseline="-25000" dirty="0">
                                  <a:solidFill>
                                    <a:srgbClr val="599894"/>
                                  </a:solidFill>
                                  <a:latin typeface="Comic Sans MS" charset="0"/>
                                  <a:ea typeface="Comic Sans MS" charset="0"/>
                                  <a:cs typeface="Comic Sans MS" charset="0"/>
                                </a:endParaRPr>
                              </a:p>
                            </p:txBody>
                          </p:sp>
                          <p:pic>
                            <p:nvPicPr>
                              <p:cNvPr id="104" name="Picture 103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9680230" y="2817732"/>
                                <a:ext cx="610518" cy="610518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105" name="Picture 104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7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9421118" y="1164886"/>
                                <a:ext cx="1191517" cy="1191517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106" name="Picture 105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8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1085274" y="219164"/>
                                <a:ext cx="588241" cy="588241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107" name="Picture 106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9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0601346" y="322563"/>
                                <a:ext cx="491928" cy="491928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108" name="Picture 107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30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9159258" y="1904902"/>
                                <a:ext cx="588241" cy="588241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109" name="Picture 108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31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0262399" y="1388751"/>
                                <a:ext cx="562794" cy="562794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110" name="Picture 109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32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8843437" y="195050"/>
                                <a:ext cx="588241" cy="588241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grpSp>
                      </p:grpSp>
                    </p:grpSp>
                    <p:sp>
                      <p:nvSpPr>
                        <p:cNvPr id="67" name="TextBox 66"/>
                        <p:cNvSpPr txBox="1"/>
                        <p:nvPr/>
                      </p:nvSpPr>
                      <p:spPr>
                        <a:xfrm>
                          <a:off x="11135478" y="2288881"/>
                          <a:ext cx="1257300" cy="27699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US" sz="1200" dirty="0">
                              <a:solidFill>
                                <a:srgbClr val="599894"/>
                              </a:solidFill>
                              <a:latin typeface="Comic Sans MS" charset="0"/>
                              <a:ea typeface="Comic Sans MS" charset="0"/>
                              <a:cs typeface="Comic Sans MS" charset="0"/>
                            </a:rPr>
                            <a:t>COOH</a:t>
                          </a:r>
                          <a:endParaRPr lang="en-US" sz="1200" baseline="-25000" dirty="0">
                            <a:solidFill>
                              <a:srgbClr val="599894"/>
                            </a:solidFill>
                            <a:latin typeface="Comic Sans MS" charset="0"/>
                            <a:ea typeface="Comic Sans MS" charset="0"/>
                            <a:cs typeface="Comic Sans MS" charset="0"/>
                          </a:endParaRPr>
                        </a:p>
                      </p:txBody>
                    </p:sp>
                  </p:grpSp>
                  <p:sp>
                    <p:nvSpPr>
                      <p:cNvPr id="65" name="TextBox 64"/>
                      <p:cNvSpPr txBox="1"/>
                      <p:nvPr/>
                    </p:nvSpPr>
                    <p:spPr>
                      <a:xfrm>
                        <a:off x="11112491" y="4987"/>
                        <a:ext cx="1257300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1200" smtClean="0">
                            <a:solidFill>
                              <a:srgbClr val="599894"/>
                            </a:solidFill>
                            <a:latin typeface="Comic Sans MS" charset="0"/>
                            <a:ea typeface="Comic Sans MS" charset="0"/>
                            <a:cs typeface="Comic Sans MS" charset="0"/>
                          </a:rPr>
                          <a:t>NH</a:t>
                        </a:r>
                        <a:r>
                          <a:rPr lang="en-US" sz="1200" baseline="-25000" smtClean="0">
                            <a:solidFill>
                              <a:srgbClr val="599894"/>
                            </a:solidFill>
                            <a:latin typeface="Comic Sans MS" charset="0"/>
                            <a:ea typeface="Comic Sans MS" charset="0"/>
                            <a:cs typeface="Comic Sans MS" charset="0"/>
                          </a:rPr>
                          <a:t>2</a:t>
                        </a:r>
                        <a:endParaRPr lang="en-US" sz="1200" baseline="-25000" dirty="0">
                          <a:solidFill>
                            <a:srgbClr val="599894"/>
                          </a:solidFill>
                          <a:latin typeface="Comic Sans MS" charset="0"/>
                          <a:ea typeface="Comic Sans MS" charset="0"/>
                          <a:cs typeface="Comic Sans MS" charset="0"/>
                        </a:endParaRPr>
                      </a:p>
                    </p:txBody>
                  </p:sp>
                </p:grpSp>
                <p:sp>
                  <p:nvSpPr>
                    <p:cNvPr id="63" name="TextBox 62"/>
                    <p:cNvSpPr txBox="1"/>
                    <p:nvPr/>
                  </p:nvSpPr>
                  <p:spPr>
                    <a:xfrm>
                      <a:off x="9641352" y="-29455"/>
                      <a:ext cx="1257300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200" dirty="0" smtClean="0">
                          <a:solidFill>
                            <a:srgbClr val="599894"/>
                          </a:solidFill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HbA</a:t>
                      </a:r>
                      <a:endParaRPr lang="en-US" sz="1200" baseline="-25000" dirty="0">
                        <a:solidFill>
                          <a:srgbClr val="599894"/>
                        </a:solidFill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p:txBody>
                </p:sp>
              </p:grpSp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9769356" y="1171642"/>
                    <a:ext cx="1257300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dirty="0" smtClean="0">
                        <a:solidFill>
                          <a:srgbClr val="599894"/>
                        </a:solidFill>
                        <a:latin typeface="Comic Sans MS" charset="0"/>
                        <a:ea typeface="Comic Sans MS" charset="0"/>
                        <a:cs typeface="Comic Sans MS" charset="0"/>
                      </a:rPr>
                      <a:t>CH</a:t>
                    </a:r>
                    <a:r>
                      <a:rPr lang="en-US" sz="1100" dirty="0" smtClean="0">
                        <a:solidFill>
                          <a:srgbClr val="599894"/>
                        </a:solidFill>
                        <a:latin typeface="Comic Sans MS" charset="0"/>
                        <a:ea typeface="Comic Sans MS" charset="0"/>
                        <a:cs typeface="Comic Sans MS" charset="0"/>
                      </a:rPr>
                      <a:t>2</a:t>
                    </a:r>
                    <a:r>
                      <a:rPr lang="en-US" sz="1200" dirty="0" smtClean="0">
                        <a:solidFill>
                          <a:srgbClr val="599894"/>
                        </a:solidFill>
                        <a:latin typeface="Comic Sans MS" charset="0"/>
                        <a:ea typeface="Comic Sans MS" charset="0"/>
                        <a:cs typeface="Comic Sans MS" charset="0"/>
                      </a:rPr>
                      <a:t>O</a:t>
                    </a:r>
                    <a:endParaRPr lang="en-US" sz="1200" baseline="-25000" dirty="0">
                      <a:solidFill>
                        <a:srgbClr val="599894"/>
                      </a:solidFill>
                      <a:latin typeface="Comic Sans MS" charset="0"/>
                      <a:ea typeface="Comic Sans MS" charset="0"/>
                      <a:cs typeface="Comic Sans MS" charset="0"/>
                    </a:endParaRPr>
                  </a:p>
                </p:txBody>
              </p:sp>
            </p:grpSp>
            <p:pic>
              <p:nvPicPr>
                <p:cNvPr id="58" name="Picture 57"/>
                <p:cNvPicPr>
                  <a:picLocks noChangeAspect="1"/>
                </p:cNvPicPr>
                <p:nvPr/>
              </p:nvPicPr>
              <p:blipFill>
                <a:blip r:embed="rId3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1342319">
                  <a:off x="8069271" y="179675"/>
                  <a:ext cx="610428" cy="610428"/>
                </a:xfrm>
                <a:prstGeom prst="rect">
                  <a:avLst/>
                </a:prstGeom>
              </p:spPr>
            </p:pic>
            <p:sp>
              <p:nvSpPr>
                <p:cNvPr id="59" name="TextBox 58"/>
                <p:cNvSpPr txBox="1"/>
                <p:nvPr/>
              </p:nvSpPr>
              <p:spPr>
                <a:xfrm>
                  <a:off x="8232992" y="1324916"/>
                  <a:ext cx="683072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>
                      <a:solidFill>
                        <a:srgbClr val="599894"/>
                      </a:solidFill>
                      <a:latin typeface="Comic Sans MS" charset="0"/>
                      <a:ea typeface="Comic Sans MS" charset="0"/>
                      <a:cs typeface="Comic Sans MS" charset="0"/>
                    </a:rPr>
                    <a:t>PO</a:t>
                  </a:r>
                  <a:r>
                    <a:rPr lang="en-US" sz="1400" baseline="-25000" dirty="0" smtClean="0">
                      <a:solidFill>
                        <a:srgbClr val="599894"/>
                      </a:solidFill>
                      <a:latin typeface="Comic Sans MS" charset="0"/>
                      <a:ea typeface="Comic Sans MS" charset="0"/>
                      <a:cs typeface="Comic Sans MS" charset="0"/>
                    </a:rPr>
                    <a:t>4</a:t>
                  </a:r>
                  <a:endParaRPr lang="en-US" sz="1400" baseline="-25000" dirty="0">
                    <a:solidFill>
                      <a:srgbClr val="599894"/>
                    </a:solidFill>
                    <a:latin typeface="Comic Sans MS" charset="0"/>
                    <a:ea typeface="Comic Sans MS" charset="0"/>
                    <a:cs typeface="Comic Sans MS" charset="0"/>
                  </a:endParaRPr>
                </a:p>
              </p:txBody>
            </p:sp>
          </p:grpSp>
          <p:sp>
            <p:nvSpPr>
              <p:cNvPr id="55" name="TextBox 54"/>
              <p:cNvSpPr txBox="1"/>
              <p:nvPr/>
            </p:nvSpPr>
            <p:spPr>
              <a:xfrm>
                <a:off x="9889019" y="3730179"/>
                <a:ext cx="12573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F8F0E7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SO</a:t>
                </a:r>
                <a:r>
                  <a:rPr lang="en-US" sz="1200" baseline="-25000" dirty="0" smtClean="0">
                    <a:solidFill>
                      <a:srgbClr val="F8F0E7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2</a:t>
                </a:r>
                <a:endParaRPr lang="en-US" sz="1200" baseline="-25000" dirty="0">
                  <a:solidFill>
                    <a:srgbClr val="F8F0E7"/>
                  </a:solidFill>
                  <a:latin typeface="Comic Sans MS" charset="0"/>
                  <a:ea typeface="Comic Sans MS" charset="0"/>
                  <a:cs typeface="Comic Sans MS" charset="0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0727301" y="1083376"/>
                <a:ext cx="12573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smtClean="0">
                    <a:solidFill>
                      <a:srgbClr val="599894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NAOH</a:t>
                </a:r>
                <a:endParaRPr lang="en-US" sz="1200" baseline="-25000" dirty="0">
                  <a:solidFill>
                    <a:srgbClr val="599894"/>
                  </a:solidFill>
                  <a:latin typeface="Comic Sans MS" charset="0"/>
                  <a:ea typeface="Comic Sans MS" charset="0"/>
                  <a:cs typeface="Comic Sans MS" charset="0"/>
                </a:endParaRPr>
              </a:p>
            </p:txBody>
          </p:sp>
        </p:grpSp>
      </p:grpSp>
      <p:pic>
        <p:nvPicPr>
          <p:cNvPr id="111" name="Picture 110"/>
          <p:cNvPicPr>
            <a:picLocks noChangeAspect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111" y="2679164"/>
            <a:ext cx="1916406" cy="896823"/>
          </a:xfrm>
          <a:prstGeom prst="rect">
            <a:avLst/>
          </a:prstGeom>
        </p:spPr>
      </p:pic>
      <p:sp>
        <p:nvSpPr>
          <p:cNvPr id="112" name="object 3"/>
          <p:cNvSpPr txBox="1">
            <a:spLocks noGrp="1"/>
          </p:cNvSpPr>
          <p:nvPr userDrawn="1">
            <p:ph type="title"/>
          </p:nvPr>
        </p:nvSpPr>
        <p:spPr>
          <a:xfrm>
            <a:off x="436041" y="4724439"/>
            <a:ext cx="5748279" cy="1015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6600" b="1" spc="-5" dirty="0" smtClean="0">
                <a:solidFill>
                  <a:srgbClr val="F7F1E6"/>
                </a:solidFill>
                <a:latin typeface="Century Gothic" charset="0"/>
                <a:ea typeface="Century Gothic" charset="0"/>
                <a:cs typeface="Century Gothic" charset="0"/>
              </a:rPr>
              <a:t>Bioc</a:t>
            </a:r>
            <a:r>
              <a:rPr lang="en-US" sz="6600" b="1" spc="-10" dirty="0" smtClean="0">
                <a:solidFill>
                  <a:srgbClr val="F7F1E6"/>
                </a:solidFill>
                <a:latin typeface="Century Gothic" charset="0"/>
                <a:ea typeface="Century Gothic" charset="0"/>
                <a:cs typeface="Century Gothic" charset="0"/>
              </a:rPr>
              <a:t>h</a:t>
            </a:r>
            <a:r>
              <a:rPr lang="en-US" sz="6600" b="1" spc="-5" dirty="0" smtClean="0">
                <a:solidFill>
                  <a:srgbClr val="F7F1E6"/>
                </a:solidFill>
                <a:latin typeface="Century Gothic" charset="0"/>
                <a:ea typeface="Century Gothic" charset="0"/>
                <a:cs typeface="Century Gothic" charset="0"/>
              </a:rPr>
              <a:t>emist</a:t>
            </a:r>
            <a:r>
              <a:rPr lang="en-US" sz="6600" b="1" spc="-10" dirty="0" smtClean="0">
                <a:solidFill>
                  <a:srgbClr val="F7F1E6"/>
                </a:solidFill>
                <a:latin typeface="Century Gothic" charset="0"/>
                <a:ea typeface="Century Gothic" charset="0"/>
                <a:cs typeface="Century Gothic" charset="0"/>
              </a:rPr>
              <a:t>r</a:t>
            </a:r>
            <a:r>
              <a:rPr lang="en-US" sz="6600" b="1" spc="-5" dirty="0" smtClean="0">
                <a:solidFill>
                  <a:srgbClr val="F7F1E6"/>
                </a:solidFill>
                <a:latin typeface="Century Gothic" charset="0"/>
                <a:ea typeface="Century Gothic" charset="0"/>
                <a:cs typeface="Century Gothic" charset="0"/>
              </a:rPr>
              <a:t>y</a:t>
            </a:r>
            <a:endParaRPr lang="en-US" sz="6600" b="1" dirty="0">
              <a:solidFill>
                <a:srgbClr val="F7F1E6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69" y="817158"/>
            <a:ext cx="1910351" cy="733893"/>
          </a:xfrm>
          <a:prstGeom prst="rect">
            <a:avLst/>
          </a:prstGeom>
        </p:spPr>
      </p:pic>
      <p:sp>
        <p:nvSpPr>
          <p:cNvPr id="3" name="Oval 2"/>
          <p:cNvSpPr/>
          <p:nvPr userDrawn="1"/>
        </p:nvSpPr>
        <p:spPr>
          <a:xfrm>
            <a:off x="6180456" y="1294629"/>
            <a:ext cx="45719" cy="45719"/>
          </a:xfrm>
          <a:prstGeom prst="ellipse">
            <a:avLst/>
          </a:prstGeom>
          <a:solidFill>
            <a:srgbClr val="47AFB5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6008999" y="1078595"/>
            <a:ext cx="767405" cy="528845"/>
            <a:chOff x="6008999" y="1078595"/>
            <a:chExt cx="767405" cy="528845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8999" y="1078595"/>
              <a:ext cx="767405" cy="528845"/>
            </a:xfrm>
            <a:prstGeom prst="rect">
              <a:avLst/>
            </a:prstGeom>
          </p:spPr>
        </p:pic>
        <p:sp>
          <p:nvSpPr>
            <p:cNvPr id="96" name="Oval 95"/>
            <p:cNvSpPr/>
            <p:nvPr userDrawn="1"/>
          </p:nvSpPr>
          <p:spPr>
            <a:xfrm>
              <a:off x="6120744" y="1380342"/>
              <a:ext cx="59711" cy="65633"/>
            </a:xfrm>
            <a:prstGeom prst="ellipse">
              <a:avLst/>
            </a:prstGeom>
            <a:solidFill>
              <a:srgbClr val="36AECD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4" name="object 8"/>
          <p:cNvSpPr txBox="1"/>
          <p:nvPr userDrawn="1"/>
        </p:nvSpPr>
        <p:spPr>
          <a:xfrm>
            <a:off x="4347727" y="3858703"/>
            <a:ext cx="2050020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>
              <a:lnSpc>
                <a:spcPts val="1670"/>
              </a:lnSpc>
              <a:tabLst>
                <a:tab pos="194945" algn="l"/>
              </a:tabLst>
            </a:pPr>
            <a:r>
              <a:rPr sz="1400" spc="-5" dirty="0" smtClean="0">
                <a:solidFill>
                  <a:srgbClr val="FF0000"/>
                </a:solidFill>
                <a:latin typeface="Calibri"/>
                <a:cs typeface="Calibri"/>
              </a:rPr>
              <a:t>Important</a:t>
            </a:r>
            <a:endParaRPr sz="1400" dirty="0">
              <a:latin typeface="Calibri"/>
              <a:cs typeface="Calibri"/>
            </a:endParaRPr>
          </a:p>
          <a:p>
            <a:pPr marL="12700" algn="l">
              <a:lnSpc>
                <a:spcPts val="1660"/>
              </a:lnSpc>
              <a:tabLst>
                <a:tab pos="194945" algn="l"/>
              </a:tabLst>
            </a:pPr>
            <a:r>
              <a:rPr sz="1400" spc="-5" dirty="0">
                <a:solidFill>
                  <a:srgbClr val="7F7F7F"/>
                </a:solidFill>
                <a:latin typeface="Calibri"/>
                <a:cs typeface="Calibri"/>
              </a:rPr>
              <a:t>Extra</a:t>
            </a:r>
            <a:r>
              <a:rPr sz="1400" spc="-4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400" spc="-5" dirty="0" smtClean="0">
                <a:solidFill>
                  <a:srgbClr val="7F7F7F"/>
                </a:solidFill>
                <a:latin typeface="Calibri"/>
                <a:cs typeface="Calibri"/>
              </a:rPr>
              <a:t>Information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15" name="Rectangle 114"/>
          <p:cNvSpPr/>
          <p:nvPr userDrawn="1"/>
        </p:nvSpPr>
        <p:spPr>
          <a:xfrm>
            <a:off x="5582956" y="3803239"/>
            <a:ext cx="1732244" cy="525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ts val="1670"/>
              </a:lnSpc>
              <a:buClr>
                <a:srgbClr val="0C0C0C"/>
              </a:buClr>
              <a:tabLst>
                <a:tab pos="194945" algn="l"/>
              </a:tabLst>
            </a:pPr>
            <a:r>
              <a:rPr lang="en-US" sz="1400" dirty="0">
                <a:solidFill>
                  <a:srgbClr val="334E5D"/>
                </a:solidFill>
                <a:ea typeface="ＭＳ Ｐゴシック" charset="-128"/>
              </a:rPr>
              <a:t>Doctors slides</a:t>
            </a:r>
          </a:p>
          <a:p>
            <a:pPr marL="12700">
              <a:spcBef>
                <a:spcPts val="40"/>
              </a:spcBef>
              <a:tabLst>
                <a:tab pos="194945" algn="l"/>
              </a:tabLst>
            </a:pPr>
            <a:r>
              <a:rPr lang="en-US" sz="1400" b="1" dirty="0">
                <a:solidFill>
                  <a:srgbClr val="00B050"/>
                </a:solidFill>
                <a:cs typeface="Calibri"/>
              </a:rPr>
              <a:t>Doctors</a:t>
            </a:r>
            <a:r>
              <a:rPr lang="en-US" sz="1400" b="1" spc="-95" dirty="0">
                <a:solidFill>
                  <a:srgbClr val="00B050"/>
                </a:solidFill>
                <a:cs typeface="Calibri"/>
              </a:rPr>
              <a:t> </a:t>
            </a:r>
            <a:r>
              <a:rPr lang="en-US" sz="1400" b="1" dirty="0">
                <a:solidFill>
                  <a:srgbClr val="00B050"/>
                </a:solidFill>
                <a:cs typeface="Calibri"/>
              </a:rPr>
              <a:t>notes</a:t>
            </a:r>
            <a:endParaRPr lang="en-US" sz="1400" dirty="0">
              <a:solidFill>
                <a:srgbClr val="00B05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5914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25389-6FDC-FB4C-A983-537718BD0F91}" type="datetimeFigureOut">
              <a:rPr lang="en-US" smtClean="0"/>
              <a:t>12/7/17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83D1-9CC3-C14E-8712-9DA6375AEFB8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6552489" y="-57830"/>
            <a:ext cx="5639511" cy="6915830"/>
            <a:chOff x="6540875" y="-67309"/>
            <a:chExt cx="5639511" cy="6915830"/>
          </a:xfrm>
        </p:grpSpPr>
        <p:sp>
          <p:nvSpPr>
            <p:cNvPr id="7" name="6-Point Star 6"/>
            <p:cNvSpPr/>
            <p:nvPr/>
          </p:nvSpPr>
          <p:spPr>
            <a:xfrm>
              <a:off x="10783386" y="411066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4C81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6-Point Star 7"/>
            <p:cNvSpPr/>
            <p:nvPr/>
          </p:nvSpPr>
          <p:spPr>
            <a:xfrm>
              <a:off x="8719463" y="2409918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5DA29F"/>
            </a:solidFill>
            <a:ln>
              <a:solidFill>
                <a:srgbClr val="4C81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10775950" y="1177320"/>
              <a:ext cx="1397915" cy="4045602"/>
              <a:chOff x="10775950" y="1228120"/>
              <a:chExt cx="1397915" cy="4045602"/>
            </a:xfrm>
            <a:solidFill>
              <a:srgbClr val="4BA373">
                <a:alpha val="80000"/>
              </a:srgbClr>
            </a:solidFill>
          </p:grpSpPr>
          <p:sp>
            <p:nvSpPr>
              <p:cNvPr id="24" name="Pentagon 23"/>
              <p:cNvSpPr/>
              <p:nvPr/>
            </p:nvSpPr>
            <p:spPr>
              <a:xfrm rot="16200000">
                <a:off x="10358249" y="1646737"/>
                <a:ext cx="2234233" cy="1396999"/>
              </a:xfrm>
              <a:prstGeom prst="homePlate">
                <a:avLst>
                  <a:gd name="adj" fmla="val 2855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Pentagon 24"/>
              <p:cNvSpPr/>
              <p:nvPr/>
            </p:nvSpPr>
            <p:spPr>
              <a:xfrm rot="5400000">
                <a:off x="10568766" y="3669538"/>
                <a:ext cx="1811368" cy="1396999"/>
              </a:xfrm>
              <a:prstGeom prst="homePlate">
                <a:avLst>
                  <a:gd name="adj" fmla="val 2855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9385116" y="1177322"/>
              <a:ext cx="1394358" cy="4045603"/>
              <a:chOff x="10921798" y="1380522"/>
              <a:chExt cx="1397947" cy="4045603"/>
            </a:xfrm>
            <a:solidFill>
              <a:srgbClr val="4BA373">
                <a:alpha val="80000"/>
              </a:srgbClr>
            </a:solidFill>
          </p:grpSpPr>
          <p:sp>
            <p:nvSpPr>
              <p:cNvPr id="22" name="Pentagon 21"/>
              <p:cNvSpPr/>
              <p:nvPr/>
            </p:nvSpPr>
            <p:spPr>
              <a:xfrm rot="16200000">
                <a:off x="10504129" y="1799139"/>
                <a:ext cx="2234233" cy="1396999"/>
              </a:xfrm>
              <a:prstGeom prst="homePlate">
                <a:avLst>
                  <a:gd name="adj" fmla="val 2855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Pentagon 22"/>
              <p:cNvSpPr/>
              <p:nvPr/>
            </p:nvSpPr>
            <p:spPr>
              <a:xfrm rot="5400000">
                <a:off x="10714614" y="3821941"/>
                <a:ext cx="1811368" cy="1396999"/>
              </a:xfrm>
              <a:prstGeom prst="homePlate">
                <a:avLst>
                  <a:gd name="adj" fmla="val 2855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6-Point Star 10"/>
            <p:cNvSpPr/>
            <p:nvPr/>
          </p:nvSpPr>
          <p:spPr>
            <a:xfrm>
              <a:off x="9379863" y="2710534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00ADA8">
                <a:alpha val="7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6-Point Star 11"/>
            <p:cNvSpPr/>
            <p:nvPr/>
          </p:nvSpPr>
          <p:spPr>
            <a:xfrm>
              <a:off x="8008263" y="1999334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4C8180">
                <a:alpha val="8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4C8180"/>
                </a:solidFill>
              </a:endParaRPr>
            </a:p>
          </p:txBody>
        </p:sp>
        <p:sp>
          <p:nvSpPr>
            <p:cNvPr id="13" name="6-Point Star 12"/>
            <p:cNvSpPr/>
            <p:nvPr/>
          </p:nvSpPr>
          <p:spPr>
            <a:xfrm>
              <a:off x="7999195" y="2761186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4BA373">
                <a:alpha val="80000"/>
              </a:srgbClr>
            </a:solidFill>
            <a:ln>
              <a:solidFill>
                <a:srgbClr val="4C81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6-Point Star 13"/>
            <p:cNvSpPr/>
            <p:nvPr/>
          </p:nvSpPr>
          <p:spPr>
            <a:xfrm>
              <a:off x="7304316" y="3202218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4C8180">
                <a:alpha val="8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4C8180"/>
                </a:solidFill>
              </a:endParaRPr>
            </a:p>
          </p:txBody>
        </p:sp>
        <p:sp>
          <p:nvSpPr>
            <p:cNvPr id="15" name="6-Point Star 14"/>
            <p:cNvSpPr/>
            <p:nvPr/>
          </p:nvSpPr>
          <p:spPr>
            <a:xfrm>
              <a:off x="8701306" y="3217909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2F9172">
                <a:alpha val="7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6-Point Star 15"/>
            <p:cNvSpPr/>
            <p:nvPr/>
          </p:nvSpPr>
          <p:spPr>
            <a:xfrm>
              <a:off x="7990116" y="4422821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4C8180">
                <a:alpha val="8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4C8180"/>
                </a:solidFill>
              </a:endParaRPr>
            </a:p>
          </p:txBody>
        </p:sp>
        <p:sp>
          <p:nvSpPr>
            <p:cNvPr id="17" name="6-Point Star 16"/>
            <p:cNvSpPr/>
            <p:nvPr/>
          </p:nvSpPr>
          <p:spPr>
            <a:xfrm>
              <a:off x="6540875" y="4435521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61A6A3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6-Point Star 17"/>
            <p:cNvSpPr/>
            <p:nvPr/>
          </p:nvSpPr>
          <p:spPr>
            <a:xfrm>
              <a:off x="10776863" y="5222921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61A6A3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6-Point Star 18"/>
            <p:cNvSpPr/>
            <p:nvPr/>
          </p:nvSpPr>
          <p:spPr>
            <a:xfrm>
              <a:off x="9378950" y="5222921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61A6A3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6-Point Star 19"/>
            <p:cNvSpPr/>
            <p:nvPr/>
          </p:nvSpPr>
          <p:spPr>
            <a:xfrm>
              <a:off x="10084258" y="-44007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61A6A3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6-Point Star 20"/>
            <p:cNvSpPr/>
            <p:nvPr/>
          </p:nvSpPr>
          <p:spPr>
            <a:xfrm>
              <a:off x="8641899" y="-67309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61A6A3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7" name="Straight Connector 26"/>
          <p:cNvCxnSpPr/>
          <p:nvPr userDrawn="1"/>
        </p:nvCxnSpPr>
        <p:spPr>
          <a:xfrm>
            <a:off x="1015665" y="534390"/>
            <a:ext cx="0" cy="5783283"/>
          </a:xfrm>
          <a:prstGeom prst="line">
            <a:avLst/>
          </a:prstGeom>
          <a:ln w="38100">
            <a:solidFill>
              <a:srgbClr val="233F4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 userDrawn="1"/>
        </p:nvSpPr>
        <p:spPr>
          <a:xfrm rot="16200000">
            <a:off x="-2892382" y="2892382"/>
            <a:ext cx="6800429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5400" dirty="0" smtClean="0">
                <a:solidFill>
                  <a:srgbClr val="233F4D"/>
                </a:solidFill>
                <a:latin typeface="Copperplate Gothic Bold" charset="0"/>
                <a:ea typeface="Copperplate Gothic Bold" charset="0"/>
                <a:cs typeface="Copperplate Gothic Bold" charset="0"/>
              </a:rPr>
              <a:t>O B J E C T I V E S</a:t>
            </a:r>
            <a:r>
              <a:rPr lang="en-US" sz="6000" dirty="0" smtClean="0">
                <a:solidFill>
                  <a:srgbClr val="233F4D"/>
                </a:solidFill>
                <a:latin typeface="Copperplate Gothic Bold" charset="0"/>
                <a:ea typeface="Copperplate Gothic Bold" charset="0"/>
                <a:cs typeface="Copperplate Gothic Bold" charset="0"/>
              </a:rPr>
              <a:t> </a:t>
            </a:r>
            <a:endParaRPr lang="en-US" sz="6000" dirty="0">
              <a:solidFill>
                <a:srgbClr val="233F4D"/>
              </a:solidFill>
              <a:latin typeface="Copperplate Gothic Bold" charset="0"/>
              <a:ea typeface="Copperplate Gothic Bold" charset="0"/>
              <a:cs typeface="Copperplate Gothic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085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25389-6FDC-FB4C-A983-537718BD0F91}" type="datetimeFigureOut">
              <a:rPr lang="en-US" smtClean="0"/>
              <a:t>12/7/17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83D1-9CC3-C14E-8712-9DA6375AEFB8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 rot="10800000">
            <a:off x="50800" y="685799"/>
            <a:ext cx="8229600" cy="0"/>
            <a:chOff x="495300" y="660400"/>
            <a:chExt cx="8229600" cy="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495300" y="660400"/>
              <a:ext cx="6807200" cy="0"/>
            </a:xfrm>
            <a:prstGeom prst="line">
              <a:avLst/>
            </a:prstGeom>
            <a:ln w="28575">
              <a:solidFill>
                <a:srgbClr val="253F4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289800" y="660400"/>
              <a:ext cx="1435100" cy="0"/>
            </a:xfrm>
            <a:prstGeom prst="line">
              <a:avLst/>
            </a:prstGeom>
            <a:ln w="28575">
              <a:solidFill>
                <a:srgbClr val="253F4E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 userDrawn="1"/>
        </p:nvGrpSpPr>
        <p:grpSpPr>
          <a:xfrm rot="16200000">
            <a:off x="-2963932" y="3761739"/>
            <a:ext cx="6019802" cy="45719"/>
            <a:chOff x="495300" y="660400"/>
            <a:chExt cx="8229600" cy="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495300" y="660400"/>
              <a:ext cx="6807200" cy="0"/>
            </a:xfrm>
            <a:prstGeom prst="line">
              <a:avLst/>
            </a:prstGeom>
            <a:ln w="28575">
              <a:solidFill>
                <a:srgbClr val="253F4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7289800" y="660400"/>
              <a:ext cx="1435100" cy="0"/>
            </a:xfrm>
            <a:prstGeom prst="line">
              <a:avLst/>
            </a:prstGeom>
            <a:ln w="28575">
              <a:solidFill>
                <a:srgbClr val="253F4E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379" y="6377132"/>
            <a:ext cx="1071967" cy="50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960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rgbClr val="CFE8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25389-6FDC-FB4C-A983-537718BD0F91}" type="datetimeFigureOut">
              <a:rPr lang="en-US" smtClean="0"/>
              <a:t>12/7/17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83D1-9CC3-C14E-8712-9DA6375AEFB8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 rot="10800000">
            <a:off x="-16315" y="12214"/>
            <a:ext cx="5639511" cy="6915830"/>
            <a:chOff x="6540875" y="-67309"/>
            <a:chExt cx="5639511" cy="6915830"/>
          </a:xfrm>
        </p:grpSpPr>
        <p:sp>
          <p:nvSpPr>
            <p:cNvPr id="7" name="6-Point Star 6"/>
            <p:cNvSpPr/>
            <p:nvPr/>
          </p:nvSpPr>
          <p:spPr>
            <a:xfrm>
              <a:off x="10783386" y="411066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4C81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6-Point Star 7"/>
            <p:cNvSpPr/>
            <p:nvPr/>
          </p:nvSpPr>
          <p:spPr>
            <a:xfrm>
              <a:off x="8719463" y="2409918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5DA29F"/>
            </a:solidFill>
            <a:ln>
              <a:solidFill>
                <a:srgbClr val="4C81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10775950" y="1177320"/>
              <a:ext cx="1397915" cy="4045602"/>
              <a:chOff x="10775950" y="1228120"/>
              <a:chExt cx="1397915" cy="4045602"/>
            </a:xfrm>
            <a:solidFill>
              <a:srgbClr val="4BA373">
                <a:alpha val="80000"/>
              </a:srgbClr>
            </a:solidFill>
          </p:grpSpPr>
          <p:sp>
            <p:nvSpPr>
              <p:cNvPr id="24" name="Pentagon 23"/>
              <p:cNvSpPr/>
              <p:nvPr/>
            </p:nvSpPr>
            <p:spPr>
              <a:xfrm rot="16200000">
                <a:off x="10358249" y="1646737"/>
                <a:ext cx="2234233" cy="1396999"/>
              </a:xfrm>
              <a:prstGeom prst="homePlate">
                <a:avLst>
                  <a:gd name="adj" fmla="val 2855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Pentagon 24"/>
              <p:cNvSpPr/>
              <p:nvPr/>
            </p:nvSpPr>
            <p:spPr>
              <a:xfrm rot="5400000">
                <a:off x="10568766" y="3669538"/>
                <a:ext cx="1811368" cy="1396999"/>
              </a:xfrm>
              <a:prstGeom prst="homePlate">
                <a:avLst>
                  <a:gd name="adj" fmla="val 2855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9387878" y="1177324"/>
              <a:ext cx="1394357" cy="4045603"/>
              <a:chOff x="10924567" y="1380524"/>
              <a:chExt cx="1397946" cy="4045603"/>
            </a:xfrm>
            <a:solidFill>
              <a:srgbClr val="4BA373">
                <a:alpha val="80000"/>
              </a:srgbClr>
            </a:solidFill>
          </p:grpSpPr>
          <p:sp>
            <p:nvSpPr>
              <p:cNvPr id="22" name="Pentagon 21"/>
              <p:cNvSpPr/>
              <p:nvPr/>
            </p:nvSpPr>
            <p:spPr>
              <a:xfrm rot="16200000">
                <a:off x="10506897" y="1799141"/>
                <a:ext cx="2234233" cy="1396999"/>
              </a:xfrm>
              <a:prstGeom prst="homePlate">
                <a:avLst>
                  <a:gd name="adj" fmla="val 2855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Pentagon 22"/>
              <p:cNvSpPr/>
              <p:nvPr/>
            </p:nvSpPr>
            <p:spPr>
              <a:xfrm rot="5400000">
                <a:off x="10717383" y="3821943"/>
                <a:ext cx="1811368" cy="1396999"/>
              </a:xfrm>
              <a:prstGeom prst="homePlate">
                <a:avLst>
                  <a:gd name="adj" fmla="val 2855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6-Point Star 10"/>
            <p:cNvSpPr/>
            <p:nvPr/>
          </p:nvSpPr>
          <p:spPr>
            <a:xfrm>
              <a:off x="9379863" y="2710534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00ADA8">
                <a:alpha val="7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6-Point Star 11"/>
            <p:cNvSpPr/>
            <p:nvPr/>
          </p:nvSpPr>
          <p:spPr>
            <a:xfrm>
              <a:off x="8008263" y="1999334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4C8180">
                <a:alpha val="8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4C8180"/>
                </a:solidFill>
              </a:endParaRPr>
            </a:p>
          </p:txBody>
        </p:sp>
        <p:sp>
          <p:nvSpPr>
            <p:cNvPr id="13" name="6-Point Star 12"/>
            <p:cNvSpPr/>
            <p:nvPr/>
          </p:nvSpPr>
          <p:spPr>
            <a:xfrm>
              <a:off x="7999195" y="2761186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4BA373">
                <a:alpha val="80000"/>
              </a:srgbClr>
            </a:solidFill>
            <a:ln>
              <a:solidFill>
                <a:srgbClr val="4C81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6-Point Star 13"/>
            <p:cNvSpPr/>
            <p:nvPr/>
          </p:nvSpPr>
          <p:spPr>
            <a:xfrm>
              <a:off x="7304316" y="3202218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4C8180">
                <a:alpha val="8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4C8180"/>
                </a:solidFill>
              </a:endParaRPr>
            </a:p>
          </p:txBody>
        </p:sp>
        <p:sp>
          <p:nvSpPr>
            <p:cNvPr id="15" name="6-Point Star 14"/>
            <p:cNvSpPr/>
            <p:nvPr/>
          </p:nvSpPr>
          <p:spPr>
            <a:xfrm>
              <a:off x="8701306" y="3217909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2F9172">
                <a:alpha val="7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6-Point Star 15"/>
            <p:cNvSpPr/>
            <p:nvPr/>
          </p:nvSpPr>
          <p:spPr>
            <a:xfrm>
              <a:off x="7990116" y="4422821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4C8180">
                <a:alpha val="8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4C8180"/>
                </a:solidFill>
              </a:endParaRPr>
            </a:p>
          </p:txBody>
        </p:sp>
        <p:sp>
          <p:nvSpPr>
            <p:cNvPr id="17" name="6-Point Star 16"/>
            <p:cNvSpPr/>
            <p:nvPr/>
          </p:nvSpPr>
          <p:spPr>
            <a:xfrm>
              <a:off x="6540875" y="4435521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61A6A3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6-Point Star 17"/>
            <p:cNvSpPr/>
            <p:nvPr/>
          </p:nvSpPr>
          <p:spPr>
            <a:xfrm>
              <a:off x="10776863" y="5222921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61A6A3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6-Point Star 18"/>
            <p:cNvSpPr/>
            <p:nvPr/>
          </p:nvSpPr>
          <p:spPr>
            <a:xfrm>
              <a:off x="9378950" y="5222921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61A6A3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6-Point Star 19"/>
            <p:cNvSpPr/>
            <p:nvPr/>
          </p:nvSpPr>
          <p:spPr>
            <a:xfrm>
              <a:off x="10084258" y="-44007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61A6A3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6-Point Star 20"/>
            <p:cNvSpPr/>
            <p:nvPr/>
          </p:nvSpPr>
          <p:spPr>
            <a:xfrm>
              <a:off x="8641899" y="-67309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61A6A3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/>
          <p:cNvGrpSpPr/>
          <p:nvPr userDrawn="1"/>
        </p:nvGrpSpPr>
        <p:grpSpPr>
          <a:xfrm>
            <a:off x="8978881" y="-7416"/>
            <a:ext cx="3202484" cy="6696986"/>
            <a:chOff x="8989514" y="-18049"/>
            <a:chExt cx="3202484" cy="6696986"/>
          </a:xfrm>
        </p:grpSpPr>
        <p:sp>
          <p:nvSpPr>
            <p:cNvPr id="43" name="Rectangle 42"/>
            <p:cNvSpPr/>
            <p:nvPr/>
          </p:nvSpPr>
          <p:spPr>
            <a:xfrm>
              <a:off x="9046029" y="1945008"/>
              <a:ext cx="3015421" cy="4669139"/>
            </a:xfrm>
            <a:prstGeom prst="rect">
              <a:avLst/>
            </a:prstGeom>
            <a:noFill/>
            <a:ln>
              <a:solidFill>
                <a:srgbClr val="233F4D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11243540" y="5889432"/>
              <a:ext cx="892354" cy="789505"/>
              <a:chOff x="11243540" y="5889432"/>
              <a:chExt cx="892354" cy="789505"/>
            </a:xfrm>
          </p:grpSpPr>
          <p:sp>
            <p:nvSpPr>
              <p:cNvPr id="54" name="L-Shape 53"/>
              <p:cNvSpPr/>
              <p:nvPr/>
            </p:nvSpPr>
            <p:spPr>
              <a:xfrm rot="16200000">
                <a:off x="11541534" y="6084577"/>
                <a:ext cx="548640" cy="640080"/>
              </a:xfrm>
              <a:prstGeom prst="corner">
                <a:avLst>
                  <a:gd name="adj1" fmla="val 26494"/>
                  <a:gd name="adj2" fmla="val 25992"/>
                </a:avLst>
              </a:prstGeom>
              <a:solidFill>
                <a:srgbClr val="253F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L-Shape 54"/>
              <p:cNvSpPr/>
              <p:nvPr/>
            </p:nvSpPr>
            <p:spPr>
              <a:xfrm rot="16200000">
                <a:off x="11288035" y="5844937"/>
                <a:ext cx="548640" cy="637630"/>
              </a:xfrm>
              <a:prstGeom prst="corner">
                <a:avLst>
                  <a:gd name="adj1" fmla="val 28821"/>
                  <a:gd name="adj2" fmla="val 25560"/>
                </a:avLst>
              </a:prstGeom>
              <a:solidFill>
                <a:srgbClr val="F7F2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6-Point Star 44"/>
            <p:cNvSpPr/>
            <p:nvPr/>
          </p:nvSpPr>
          <p:spPr>
            <a:xfrm rot="20722418">
              <a:off x="11082295" y="2580100"/>
              <a:ext cx="822960" cy="954885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67B08A">
                <a:alpha val="9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6-Point Star 45"/>
            <p:cNvSpPr/>
            <p:nvPr/>
          </p:nvSpPr>
          <p:spPr>
            <a:xfrm rot="20722418">
              <a:off x="10496007" y="1964863"/>
              <a:ext cx="822960" cy="954885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00ADA8">
                <a:alpha val="7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1059885" y="-18049"/>
              <a:ext cx="1132113" cy="1132113"/>
            </a:xfrm>
            <a:prstGeom prst="rect">
              <a:avLst/>
            </a:prstGeom>
          </p:spPr>
        </p:pic>
        <p:sp>
          <p:nvSpPr>
            <p:cNvPr id="48" name="object 4"/>
            <p:cNvSpPr/>
            <p:nvPr/>
          </p:nvSpPr>
          <p:spPr>
            <a:xfrm>
              <a:off x="10580490" y="2074905"/>
              <a:ext cx="647417" cy="68848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8"/>
            <p:cNvSpPr/>
            <p:nvPr/>
          </p:nvSpPr>
          <p:spPr>
            <a:xfrm>
              <a:off x="11163563" y="2673722"/>
              <a:ext cx="623216" cy="71971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r>
                <a:rPr lang="en-US" dirty="0" smtClean="0"/>
                <a:t> </a:t>
              </a:r>
              <a:endParaRPr dirty="0"/>
            </a:p>
          </p:txBody>
        </p:sp>
        <p:sp>
          <p:nvSpPr>
            <p:cNvPr id="50" name="6-Point Star 49"/>
            <p:cNvSpPr/>
            <p:nvPr/>
          </p:nvSpPr>
          <p:spPr>
            <a:xfrm rot="20722418">
              <a:off x="11317397" y="1748839"/>
              <a:ext cx="822960" cy="954885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B8F5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1" name="Group 50"/>
            <p:cNvGrpSpPr/>
            <p:nvPr/>
          </p:nvGrpSpPr>
          <p:grpSpPr>
            <a:xfrm rot="10800000">
              <a:off x="8989514" y="1945008"/>
              <a:ext cx="892354" cy="789505"/>
              <a:chOff x="11243540" y="5889432"/>
              <a:chExt cx="892354" cy="789505"/>
            </a:xfrm>
          </p:grpSpPr>
          <p:sp>
            <p:nvSpPr>
              <p:cNvPr id="52" name="L-Shape 51"/>
              <p:cNvSpPr/>
              <p:nvPr/>
            </p:nvSpPr>
            <p:spPr>
              <a:xfrm rot="16200000">
                <a:off x="11541534" y="6084577"/>
                <a:ext cx="548640" cy="640080"/>
              </a:xfrm>
              <a:prstGeom prst="corner">
                <a:avLst>
                  <a:gd name="adj1" fmla="val 26494"/>
                  <a:gd name="adj2" fmla="val 25992"/>
                </a:avLst>
              </a:prstGeom>
              <a:solidFill>
                <a:srgbClr val="253F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L-Shape 52"/>
              <p:cNvSpPr/>
              <p:nvPr/>
            </p:nvSpPr>
            <p:spPr>
              <a:xfrm rot="16200000">
                <a:off x="11288035" y="5844937"/>
                <a:ext cx="548640" cy="637630"/>
              </a:xfrm>
              <a:prstGeom prst="corner">
                <a:avLst>
                  <a:gd name="adj1" fmla="val 28821"/>
                  <a:gd name="adj2" fmla="val 25560"/>
                </a:avLst>
              </a:prstGeom>
              <a:solidFill>
                <a:srgbClr val="F7F2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6" name="TextBox 55"/>
          <p:cNvSpPr txBox="1"/>
          <p:nvPr userDrawn="1"/>
        </p:nvSpPr>
        <p:spPr>
          <a:xfrm>
            <a:off x="9952926" y="979005"/>
            <a:ext cx="2239074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/>
            <a:r>
              <a:rPr lang="en-US" sz="2800" dirty="0" smtClean="0">
                <a:solidFill>
                  <a:srgbClr val="72A5A4"/>
                </a:solidFill>
                <a:latin typeface="Century Gothic" charset="0"/>
                <a:ea typeface="Century Gothic" charset="0"/>
                <a:cs typeface="Century Gothic" charset="0"/>
              </a:rPr>
              <a:t>T E A M</a:t>
            </a:r>
            <a:endParaRPr lang="en-US" sz="2800" dirty="0">
              <a:solidFill>
                <a:srgbClr val="72A5A4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57" name="TextBox 56"/>
          <p:cNvSpPr txBox="1"/>
          <p:nvPr userDrawn="1"/>
        </p:nvSpPr>
        <p:spPr>
          <a:xfrm>
            <a:off x="9441842" y="1360364"/>
            <a:ext cx="3779881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800" dirty="0" smtClean="0">
                <a:solidFill>
                  <a:srgbClr val="67B08A"/>
                </a:solidFill>
                <a:latin typeface="Century Gothic" charset="0"/>
                <a:ea typeface="Century Gothic" charset="0"/>
                <a:cs typeface="Century Gothic" charset="0"/>
              </a:rPr>
              <a:t>M E M B E R S </a:t>
            </a:r>
            <a:endParaRPr lang="en-US" sz="2800" dirty="0">
              <a:solidFill>
                <a:srgbClr val="67B08A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grpSp>
        <p:nvGrpSpPr>
          <p:cNvPr id="58" name="Group 57"/>
          <p:cNvGrpSpPr/>
          <p:nvPr userDrawn="1"/>
        </p:nvGrpSpPr>
        <p:grpSpPr>
          <a:xfrm>
            <a:off x="-103534" y="1664490"/>
            <a:ext cx="4786221" cy="3142614"/>
            <a:chOff x="5653882" y="1565776"/>
            <a:chExt cx="5915457" cy="3694513"/>
          </a:xfrm>
        </p:grpSpPr>
        <p:grpSp>
          <p:nvGrpSpPr>
            <p:cNvPr id="59" name="Group 58"/>
            <p:cNvGrpSpPr/>
            <p:nvPr/>
          </p:nvGrpSpPr>
          <p:grpSpPr>
            <a:xfrm>
              <a:off x="5880100" y="1565776"/>
              <a:ext cx="5524500" cy="3403049"/>
              <a:chOff x="1907704" y="1459898"/>
              <a:chExt cx="5328592" cy="3922120"/>
            </a:xfrm>
            <a:noFill/>
          </p:grpSpPr>
          <p:sp>
            <p:nvSpPr>
              <p:cNvPr id="72" name="Rectangle 1"/>
              <p:cNvSpPr/>
              <p:nvPr/>
            </p:nvSpPr>
            <p:spPr>
              <a:xfrm>
                <a:off x="2026972" y="1556793"/>
                <a:ext cx="5065308" cy="3728330"/>
              </a:xfrm>
              <a:custGeom>
                <a:avLst/>
                <a:gdLst/>
                <a:ahLst/>
                <a:cxnLst/>
                <a:rect l="l" t="t" r="r" b="b"/>
                <a:pathLst>
                  <a:path w="4464496" h="4464497">
                    <a:moveTo>
                      <a:pt x="1087670" y="0"/>
                    </a:moveTo>
                    <a:lnTo>
                      <a:pt x="2209558" y="0"/>
                    </a:lnTo>
                    <a:lnTo>
                      <a:pt x="2254939" y="0"/>
                    </a:lnTo>
                    <a:lnTo>
                      <a:pt x="3376827" y="0"/>
                    </a:lnTo>
                    <a:cubicBezTo>
                      <a:pt x="3376827" y="221413"/>
                      <a:pt x="3556317" y="400903"/>
                      <a:pt x="3777730" y="400903"/>
                    </a:cubicBezTo>
                    <a:cubicBezTo>
                      <a:pt x="3779832" y="400903"/>
                      <a:pt x="3781931" y="400887"/>
                      <a:pt x="3784017" y="400269"/>
                    </a:cubicBezTo>
                    <a:lnTo>
                      <a:pt x="3784017" y="683477"/>
                    </a:lnTo>
                    <a:lnTo>
                      <a:pt x="4064227" y="683477"/>
                    </a:lnTo>
                    <a:cubicBezTo>
                      <a:pt x="4063609" y="685563"/>
                      <a:pt x="4063593" y="687662"/>
                      <a:pt x="4063593" y="689764"/>
                    </a:cubicBezTo>
                    <a:cubicBezTo>
                      <a:pt x="4063593" y="911177"/>
                      <a:pt x="4243083" y="1090667"/>
                      <a:pt x="4464496" y="1090667"/>
                    </a:cubicBezTo>
                    <a:lnTo>
                      <a:pt x="4464496" y="2212555"/>
                    </a:lnTo>
                    <a:lnTo>
                      <a:pt x="4464496" y="2257936"/>
                    </a:lnTo>
                    <a:lnTo>
                      <a:pt x="4464496" y="3379824"/>
                    </a:lnTo>
                    <a:cubicBezTo>
                      <a:pt x="4243083" y="3379824"/>
                      <a:pt x="4063593" y="3559314"/>
                      <a:pt x="4063593" y="3780727"/>
                    </a:cubicBezTo>
                    <a:cubicBezTo>
                      <a:pt x="4063593" y="3782829"/>
                      <a:pt x="4063609" y="3784928"/>
                      <a:pt x="4064227" y="3787014"/>
                    </a:cubicBezTo>
                    <a:lnTo>
                      <a:pt x="3784016" y="3787014"/>
                    </a:lnTo>
                    <a:lnTo>
                      <a:pt x="3784016" y="4064228"/>
                    </a:lnTo>
                    <a:cubicBezTo>
                      <a:pt x="3781930" y="4063610"/>
                      <a:pt x="3779831" y="4063594"/>
                      <a:pt x="3777729" y="4063594"/>
                    </a:cubicBezTo>
                    <a:cubicBezTo>
                      <a:pt x="3556316" y="4063594"/>
                      <a:pt x="3376826" y="4243084"/>
                      <a:pt x="3376826" y="4464497"/>
                    </a:cubicBezTo>
                    <a:lnTo>
                      <a:pt x="2254940" y="4464497"/>
                    </a:lnTo>
                    <a:lnTo>
                      <a:pt x="2209557" y="4464497"/>
                    </a:lnTo>
                    <a:lnTo>
                      <a:pt x="1087671" y="4464497"/>
                    </a:lnTo>
                    <a:cubicBezTo>
                      <a:pt x="1087671" y="4243084"/>
                      <a:pt x="908181" y="4063594"/>
                      <a:pt x="686768" y="4063594"/>
                    </a:cubicBezTo>
                    <a:cubicBezTo>
                      <a:pt x="684666" y="4063594"/>
                      <a:pt x="682567" y="4063610"/>
                      <a:pt x="680481" y="4064228"/>
                    </a:cubicBezTo>
                    <a:lnTo>
                      <a:pt x="680481" y="3787013"/>
                    </a:lnTo>
                    <a:lnTo>
                      <a:pt x="400269" y="3787013"/>
                    </a:lnTo>
                    <a:cubicBezTo>
                      <a:pt x="400887" y="3784927"/>
                      <a:pt x="400903" y="3782828"/>
                      <a:pt x="400903" y="3780726"/>
                    </a:cubicBezTo>
                    <a:cubicBezTo>
                      <a:pt x="400903" y="3559313"/>
                      <a:pt x="221413" y="3379823"/>
                      <a:pt x="0" y="3379823"/>
                    </a:cubicBezTo>
                    <a:lnTo>
                      <a:pt x="0" y="2257937"/>
                    </a:lnTo>
                    <a:lnTo>
                      <a:pt x="0" y="2212554"/>
                    </a:lnTo>
                    <a:lnTo>
                      <a:pt x="0" y="1090668"/>
                    </a:lnTo>
                    <a:cubicBezTo>
                      <a:pt x="221413" y="1090668"/>
                      <a:pt x="400903" y="911178"/>
                      <a:pt x="400903" y="689765"/>
                    </a:cubicBezTo>
                    <a:cubicBezTo>
                      <a:pt x="400903" y="687663"/>
                      <a:pt x="400887" y="685564"/>
                      <a:pt x="400269" y="683478"/>
                    </a:cubicBezTo>
                    <a:lnTo>
                      <a:pt x="680480" y="683478"/>
                    </a:lnTo>
                    <a:lnTo>
                      <a:pt x="680480" y="400269"/>
                    </a:lnTo>
                    <a:cubicBezTo>
                      <a:pt x="682566" y="400887"/>
                      <a:pt x="684665" y="400903"/>
                      <a:pt x="686767" y="400903"/>
                    </a:cubicBezTo>
                    <a:cubicBezTo>
                      <a:pt x="908180" y="400903"/>
                      <a:pt x="1087670" y="221413"/>
                      <a:pt x="1087670" y="0"/>
                    </a:cubicBezTo>
                    <a:close/>
                  </a:path>
                </a:pathLst>
              </a:custGeom>
              <a:grpFill/>
              <a:ln w="25400">
                <a:solidFill>
                  <a:srgbClr val="233F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233E4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3" name="Rectangle 1"/>
              <p:cNvSpPr/>
              <p:nvPr/>
            </p:nvSpPr>
            <p:spPr>
              <a:xfrm>
                <a:off x="1907704" y="1459898"/>
                <a:ext cx="5328592" cy="3922120"/>
              </a:xfrm>
              <a:custGeom>
                <a:avLst/>
                <a:gdLst/>
                <a:ahLst/>
                <a:cxnLst/>
                <a:rect l="l" t="t" r="r" b="b"/>
                <a:pathLst>
                  <a:path w="4464496" h="4464497">
                    <a:moveTo>
                      <a:pt x="1087670" y="0"/>
                    </a:moveTo>
                    <a:lnTo>
                      <a:pt x="2209558" y="0"/>
                    </a:lnTo>
                    <a:lnTo>
                      <a:pt x="2254939" y="0"/>
                    </a:lnTo>
                    <a:lnTo>
                      <a:pt x="3376827" y="0"/>
                    </a:lnTo>
                    <a:cubicBezTo>
                      <a:pt x="3376827" y="221413"/>
                      <a:pt x="3556317" y="400903"/>
                      <a:pt x="3777730" y="400903"/>
                    </a:cubicBezTo>
                    <a:cubicBezTo>
                      <a:pt x="3779832" y="400903"/>
                      <a:pt x="3781931" y="400887"/>
                      <a:pt x="3784017" y="400269"/>
                    </a:cubicBezTo>
                    <a:lnTo>
                      <a:pt x="3784017" y="683477"/>
                    </a:lnTo>
                    <a:lnTo>
                      <a:pt x="4064227" y="683477"/>
                    </a:lnTo>
                    <a:cubicBezTo>
                      <a:pt x="4063609" y="685563"/>
                      <a:pt x="4063593" y="687662"/>
                      <a:pt x="4063593" y="689764"/>
                    </a:cubicBezTo>
                    <a:cubicBezTo>
                      <a:pt x="4063593" y="911177"/>
                      <a:pt x="4243083" y="1090667"/>
                      <a:pt x="4464496" y="1090667"/>
                    </a:cubicBezTo>
                    <a:lnTo>
                      <a:pt x="4464496" y="2212555"/>
                    </a:lnTo>
                    <a:lnTo>
                      <a:pt x="4464496" y="2257936"/>
                    </a:lnTo>
                    <a:lnTo>
                      <a:pt x="4464496" y="3379824"/>
                    </a:lnTo>
                    <a:cubicBezTo>
                      <a:pt x="4243083" y="3379824"/>
                      <a:pt x="4063593" y="3559314"/>
                      <a:pt x="4063593" y="3780727"/>
                    </a:cubicBezTo>
                    <a:cubicBezTo>
                      <a:pt x="4063593" y="3782829"/>
                      <a:pt x="4063609" y="3784928"/>
                      <a:pt x="4064227" y="3787014"/>
                    </a:cubicBezTo>
                    <a:lnTo>
                      <a:pt x="3784016" y="3787014"/>
                    </a:lnTo>
                    <a:lnTo>
                      <a:pt x="3784016" y="4064228"/>
                    </a:lnTo>
                    <a:cubicBezTo>
                      <a:pt x="3781930" y="4063610"/>
                      <a:pt x="3779831" y="4063594"/>
                      <a:pt x="3777729" y="4063594"/>
                    </a:cubicBezTo>
                    <a:cubicBezTo>
                      <a:pt x="3556316" y="4063594"/>
                      <a:pt x="3376826" y="4243084"/>
                      <a:pt x="3376826" y="4464497"/>
                    </a:cubicBezTo>
                    <a:lnTo>
                      <a:pt x="2254940" y="4464497"/>
                    </a:lnTo>
                    <a:lnTo>
                      <a:pt x="2209557" y="4464497"/>
                    </a:lnTo>
                    <a:lnTo>
                      <a:pt x="1087671" y="4464497"/>
                    </a:lnTo>
                    <a:cubicBezTo>
                      <a:pt x="1087671" y="4243084"/>
                      <a:pt x="908181" y="4063594"/>
                      <a:pt x="686768" y="4063594"/>
                    </a:cubicBezTo>
                    <a:cubicBezTo>
                      <a:pt x="684666" y="4063594"/>
                      <a:pt x="682567" y="4063610"/>
                      <a:pt x="680481" y="4064228"/>
                    </a:cubicBezTo>
                    <a:lnTo>
                      <a:pt x="680481" y="3787013"/>
                    </a:lnTo>
                    <a:lnTo>
                      <a:pt x="400269" y="3787013"/>
                    </a:lnTo>
                    <a:cubicBezTo>
                      <a:pt x="400887" y="3784927"/>
                      <a:pt x="400903" y="3782828"/>
                      <a:pt x="400903" y="3780726"/>
                    </a:cubicBezTo>
                    <a:cubicBezTo>
                      <a:pt x="400903" y="3559313"/>
                      <a:pt x="221413" y="3379823"/>
                      <a:pt x="0" y="3379823"/>
                    </a:cubicBezTo>
                    <a:lnTo>
                      <a:pt x="0" y="2257937"/>
                    </a:lnTo>
                    <a:lnTo>
                      <a:pt x="0" y="2212554"/>
                    </a:lnTo>
                    <a:lnTo>
                      <a:pt x="0" y="1090668"/>
                    </a:lnTo>
                    <a:cubicBezTo>
                      <a:pt x="221413" y="1090668"/>
                      <a:pt x="400903" y="911178"/>
                      <a:pt x="400903" y="689765"/>
                    </a:cubicBezTo>
                    <a:cubicBezTo>
                      <a:pt x="400903" y="687663"/>
                      <a:pt x="400887" y="685564"/>
                      <a:pt x="400269" y="683478"/>
                    </a:cubicBezTo>
                    <a:lnTo>
                      <a:pt x="680480" y="683478"/>
                    </a:lnTo>
                    <a:lnTo>
                      <a:pt x="680480" y="400269"/>
                    </a:lnTo>
                    <a:cubicBezTo>
                      <a:pt x="682566" y="400887"/>
                      <a:pt x="684665" y="400903"/>
                      <a:pt x="686767" y="400903"/>
                    </a:cubicBezTo>
                    <a:cubicBezTo>
                      <a:pt x="908180" y="400903"/>
                      <a:pt x="1087670" y="221413"/>
                      <a:pt x="1087670" y="0"/>
                    </a:cubicBezTo>
                    <a:close/>
                  </a:path>
                </a:pathLst>
              </a:custGeom>
              <a:grpFill/>
              <a:ln w="22225">
                <a:solidFill>
                  <a:srgbClr val="233F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233E4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7355096" y="2976888"/>
              <a:ext cx="2592288" cy="180858"/>
              <a:chOff x="5364088" y="1664804"/>
              <a:chExt cx="3096344" cy="216024"/>
            </a:xfrm>
          </p:grpSpPr>
          <p:grpSp>
            <p:nvGrpSpPr>
              <p:cNvPr id="63" name="Group 62"/>
              <p:cNvGrpSpPr/>
              <p:nvPr/>
            </p:nvGrpSpPr>
            <p:grpSpPr>
              <a:xfrm>
                <a:off x="6804248" y="1664804"/>
                <a:ext cx="216024" cy="216024"/>
                <a:chOff x="7740352" y="1772816"/>
                <a:chExt cx="216024" cy="216024"/>
              </a:xfrm>
            </p:grpSpPr>
            <p:sp>
              <p:nvSpPr>
                <p:cNvPr id="70" name="Rectangle 69"/>
                <p:cNvSpPr/>
                <p:nvPr/>
              </p:nvSpPr>
              <p:spPr>
                <a:xfrm>
                  <a:off x="7740352" y="1772816"/>
                  <a:ext cx="216024" cy="216024"/>
                </a:xfrm>
                <a:prstGeom prst="rect">
                  <a:avLst/>
                </a:prstGeom>
                <a:noFill/>
                <a:ln w="15875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1" name="Rectangle 70"/>
                <p:cNvSpPr/>
                <p:nvPr/>
              </p:nvSpPr>
              <p:spPr>
                <a:xfrm rot="2700000">
                  <a:off x="7740352" y="1772816"/>
                  <a:ext cx="216024" cy="216024"/>
                </a:xfrm>
                <a:prstGeom prst="rect">
                  <a:avLst/>
                </a:prstGeom>
                <a:noFill/>
                <a:ln w="15875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64" name="Group 63"/>
              <p:cNvGrpSpPr/>
              <p:nvPr/>
            </p:nvGrpSpPr>
            <p:grpSpPr>
              <a:xfrm>
                <a:off x="7164288" y="1731045"/>
                <a:ext cx="1296144" cy="83542"/>
                <a:chOff x="7164288" y="1761282"/>
                <a:chExt cx="1296144" cy="83542"/>
              </a:xfrm>
            </p:grpSpPr>
            <p:cxnSp>
              <p:nvCxnSpPr>
                <p:cNvPr id="68" name="Straight Connector 67"/>
                <p:cNvCxnSpPr/>
                <p:nvPr/>
              </p:nvCxnSpPr>
              <p:spPr>
                <a:xfrm>
                  <a:off x="7164288" y="1761282"/>
                  <a:ext cx="1296144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>
                  <a:off x="7164288" y="1844824"/>
                  <a:ext cx="108012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5" name="Group 64"/>
              <p:cNvGrpSpPr/>
              <p:nvPr/>
            </p:nvGrpSpPr>
            <p:grpSpPr>
              <a:xfrm flipH="1">
                <a:off x="5364088" y="1731045"/>
                <a:ext cx="1296144" cy="83542"/>
                <a:chOff x="7164288" y="1761282"/>
                <a:chExt cx="1296144" cy="83542"/>
              </a:xfrm>
            </p:grpSpPr>
            <p:cxnSp>
              <p:nvCxnSpPr>
                <p:cNvPr id="66" name="Straight Connector 65"/>
                <p:cNvCxnSpPr/>
                <p:nvPr/>
              </p:nvCxnSpPr>
              <p:spPr>
                <a:xfrm>
                  <a:off x="7164288" y="1761282"/>
                  <a:ext cx="1296144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>
                  <a:off x="7164288" y="1844824"/>
                  <a:ext cx="108012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1" name="TextBox 60"/>
            <p:cNvSpPr txBox="1"/>
            <p:nvPr/>
          </p:nvSpPr>
          <p:spPr>
            <a:xfrm>
              <a:off x="6683672" y="2168346"/>
              <a:ext cx="3935134" cy="7598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rgbClr val="F6F2E7"/>
                  </a:solidFill>
                </a:rPr>
                <a:t>TEAM LEADERS</a:t>
              </a:r>
              <a:endParaRPr lang="en-US" sz="3600" dirty="0">
                <a:solidFill>
                  <a:srgbClr val="F6F2E7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653882" y="3197872"/>
              <a:ext cx="5915457" cy="20624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rgbClr val="F6F2E7"/>
                  </a:solidFill>
                </a:rPr>
                <a:t>Mohammad </a:t>
              </a:r>
              <a:r>
                <a:rPr lang="en-US" sz="3600" dirty="0" err="1" smtClean="0">
                  <a:solidFill>
                    <a:srgbClr val="F6F2E7"/>
                  </a:solidFill>
                </a:rPr>
                <a:t>Almutlaq</a:t>
              </a:r>
              <a:endParaRPr lang="en-US" sz="3600" dirty="0" smtClean="0">
                <a:solidFill>
                  <a:srgbClr val="F6F2E7"/>
                </a:solidFill>
              </a:endParaRPr>
            </a:p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dirty="0" smtClean="0">
                  <a:solidFill>
                    <a:srgbClr val="F6F2E7"/>
                  </a:solidFill>
                </a:rPr>
                <a:t>Rania </a:t>
              </a:r>
              <a:r>
                <a:rPr lang="en-US" sz="3600" dirty="0" err="1" smtClean="0">
                  <a:solidFill>
                    <a:srgbClr val="F6F2E7"/>
                  </a:solidFill>
                </a:rPr>
                <a:t>Alessa</a:t>
              </a:r>
              <a:endParaRPr lang="en-US" sz="3600" dirty="0" smtClean="0">
                <a:solidFill>
                  <a:srgbClr val="F6F2E7"/>
                </a:solidFill>
              </a:endParaRPr>
            </a:p>
            <a:p>
              <a:pPr algn="ctr"/>
              <a:endParaRPr lang="en-US" sz="3600" dirty="0">
                <a:solidFill>
                  <a:srgbClr val="F6F2E7"/>
                </a:solidFill>
              </a:endParaRPr>
            </a:p>
          </p:txBody>
        </p:sp>
      </p:grpSp>
      <p:pic>
        <p:nvPicPr>
          <p:cNvPr id="74" name="Picture 7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1048" y="2026710"/>
            <a:ext cx="910408" cy="426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588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CFE8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25389-6FDC-FB4C-A983-537718BD0F91}" type="datetimeFigureOut">
              <a:rPr lang="en-US" smtClean="0"/>
              <a:t>12/7/17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83D1-9CC3-C14E-8712-9DA6375AEFB8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349388" y="148710"/>
            <a:ext cx="11684000" cy="6906091"/>
            <a:chOff x="558800" y="5557"/>
            <a:chExt cx="11684000" cy="690609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7254" y="4248083"/>
              <a:ext cx="779923" cy="36498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5354" y="1327083"/>
              <a:ext cx="779923" cy="36498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2654" y="44383"/>
              <a:ext cx="779923" cy="36498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8546" y="2710723"/>
              <a:ext cx="779923" cy="36498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2071" y="5557"/>
              <a:ext cx="779923" cy="36498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1218" y="5752665"/>
              <a:ext cx="779923" cy="36498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2719" y="2741684"/>
              <a:ext cx="779923" cy="36498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2385" y="1270980"/>
              <a:ext cx="779923" cy="36498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3351" y="4193327"/>
              <a:ext cx="779923" cy="364982"/>
            </a:xfrm>
            <a:prstGeom prst="rect">
              <a:avLst/>
            </a:prstGeom>
          </p:spPr>
        </p:pic>
        <p:grpSp>
          <p:nvGrpSpPr>
            <p:cNvPr id="16" name="Group 15"/>
            <p:cNvGrpSpPr/>
            <p:nvPr/>
          </p:nvGrpSpPr>
          <p:grpSpPr>
            <a:xfrm>
              <a:off x="558800" y="368302"/>
              <a:ext cx="11684000" cy="6543346"/>
              <a:chOff x="508000" y="342902"/>
              <a:chExt cx="11684000" cy="6543346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597293" y="1859126"/>
                <a:ext cx="1371403" cy="757074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V="1">
                <a:off x="11061700" y="6299200"/>
                <a:ext cx="1095429" cy="587048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V="1">
                <a:off x="660400" y="6184900"/>
                <a:ext cx="1320800" cy="701348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3111500" y="6184900"/>
                <a:ext cx="1231900" cy="693289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V="1">
                <a:off x="3111500" y="4762500"/>
                <a:ext cx="1358900" cy="752148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H="1" flipV="1">
                <a:off x="597293" y="4762499"/>
                <a:ext cx="1383907" cy="761105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V="1">
                <a:off x="508000" y="3264525"/>
                <a:ext cx="1460696" cy="791252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V="1">
                <a:off x="3175000" y="1803400"/>
                <a:ext cx="1358900" cy="752148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3111500" y="3264525"/>
                <a:ext cx="1231900" cy="693289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V="1">
                <a:off x="597293" y="345221"/>
                <a:ext cx="1365250" cy="749202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3092843" y="345221"/>
                <a:ext cx="1377557" cy="760888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V="1">
                <a:off x="5791593" y="3264525"/>
                <a:ext cx="1365250" cy="749202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8287143" y="3264525"/>
                <a:ext cx="1377557" cy="760888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V="1">
                <a:off x="5892800" y="6167614"/>
                <a:ext cx="1264043" cy="710575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8287143" y="6167614"/>
                <a:ext cx="1250557" cy="710575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V="1">
                <a:off x="8287143" y="4720546"/>
                <a:ext cx="1485900" cy="803058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10903343" y="4720546"/>
                <a:ext cx="1253786" cy="676954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flipV="1">
                <a:off x="8287143" y="1775627"/>
                <a:ext cx="1485900" cy="840574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10903343" y="1775627"/>
                <a:ext cx="1288657" cy="746607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V="1">
                <a:off x="10903343" y="441232"/>
                <a:ext cx="1253786" cy="698038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H="1" flipV="1">
                <a:off x="8287143" y="342902"/>
                <a:ext cx="1485901" cy="805324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V="1">
                <a:off x="5727700" y="342902"/>
                <a:ext cx="1429143" cy="790246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V="1">
                <a:off x="10833100" y="3337582"/>
                <a:ext cx="1358900" cy="752148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5797943" y="4762716"/>
                <a:ext cx="1377557" cy="760888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5753492" y="1846777"/>
                <a:ext cx="1377557" cy="760888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3" name="Group 42"/>
          <p:cNvGrpSpPr/>
          <p:nvPr userDrawn="1"/>
        </p:nvGrpSpPr>
        <p:grpSpPr>
          <a:xfrm>
            <a:off x="968455" y="-70308"/>
            <a:ext cx="3381019" cy="5840735"/>
            <a:chOff x="1482811" y="-95471"/>
            <a:chExt cx="3381019" cy="5840735"/>
          </a:xfrm>
        </p:grpSpPr>
        <p:sp>
          <p:nvSpPr>
            <p:cNvPr id="44" name="Off-page Connector 43"/>
            <p:cNvSpPr/>
            <p:nvPr/>
          </p:nvSpPr>
          <p:spPr>
            <a:xfrm>
              <a:off x="1482811" y="-95471"/>
              <a:ext cx="3381019" cy="5840735"/>
            </a:xfrm>
            <a:prstGeom prst="flowChartOffpageConnector">
              <a:avLst/>
            </a:prstGeom>
            <a:noFill/>
            <a:ln w="57150">
              <a:solidFill>
                <a:srgbClr val="4B81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1818716" y="3100464"/>
              <a:ext cx="2724660" cy="302219"/>
              <a:chOff x="1818716" y="3075064"/>
              <a:chExt cx="2724660" cy="302219"/>
            </a:xfrm>
          </p:grpSpPr>
          <p:cxnSp>
            <p:nvCxnSpPr>
              <p:cNvPr id="48" name="Straight Connector 47"/>
              <p:cNvCxnSpPr/>
              <p:nvPr/>
            </p:nvCxnSpPr>
            <p:spPr>
              <a:xfrm>
                <a:off x="1818716" y="3264525"/>
                <a:ext cx="2724660" cy="0"/>
              </a:xfrm>
              <a:prstGeom prst="line">
                <a:avLst/>
              </a:prstGeom>
              <a:ln w="317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Delay 48"/>
              <p:cNvSpPr/>
              <p:nvPr/>
            </p:nvSpPr>
            <p:spPr>
              <a:xfrm rot="5400000">
                <a:off x="2894132" y="3114921"/>
                <a:ext cx="265890" cy="258833"/>
              </a:xfrm>
              <a:prstGeom prst="flowChartDelay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Delay 49"/>
              <p:cNvSpPr/>
              <p:nvPr/>
            </p:nvSpPr>
            <p:spPr>
              <a:xfrm rot="5400000">
                <a:off x="3114628" y="3114921"/>
                <a:ext cx="265891" cy="258833"/>
              </a:xfrm>
              <a:prstGeom prst="flowChartDelay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Teardrop 50"/>
              <p:cNvSpPr/>
              <p:nvPr/>
            </p:nvSpPr>
            <p:spPr>
              <a:xfrm rot="18856157">
                <a:off x="3010478" y="3072651"/>
                <a:ext cx="252280" cy="257106"/>
              </a:xfrm>
              <a:prstGeom prst="teardrop">
                <a:avLst>
                  <a:gd name="adj" fmla="val 105612"/>
                </a:avLst>
              </a:prstGeom>
              <a:solidFill>
                <a:schemeClr val="accent3"/>
              </a:solidFill>
              <a:ln>
                <a:solidFill>
                  <a:srgbClr val="CFE7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object 3"/>
            <p:cNvSpPr txBox="1"/>
            <p:nvPr/>
          </p:nvSpPr>
          <p:spPr>
            <a:xfrm>
              <a:off x="1597658" y="3593251"/>
              <a:ext cx="3117671" cy="962443"/>
            </a:xfrm>
            <a:prstGeom prst="rect">
              <a:avLst/>
            </a:prstGeom>
          </p:spPr>
          <p:txBody>
            <a:bodyPr vert="horz" wrap="square" lIns="0" tIns="635" rIns="0" bIns="0" rtlCol="0">
              <a:spAutoFit/>
            </a:bodyPr>
            <a:lstStyle/>
            <a:p>
              <a:pPr marL="12700" marR="5080" algn="ctr">
                <a:lnSpc>
                  <a:spcPts val="2490"/>
                </a:lnSpc>
                <a:spcBef>
                  <a:spcPts val="5"/>
                </a:spcBef>
              </a:pPr>
              <a:r>
                <a:rPr sz="2800" spc="15" dirty="0">
                  <a:solidFill>
                    <a:srgbClr val="4C8180"/>
                  </a:solidFill>
                  <a:latin typeface="Century Gothic"/>
                  <a:cs typeface="Century Gothic"/>
                </a:rPr>
                <a:t>PLEASE </a:t>
              </a:r>
              <a:r>
                <a:rPr sz="2800" spc="20" dirty="0">
                  <a:solidFill>
                    <a:srgbClr val="4C8180"/>
                  </a:solidFill>
                  <a:latin typeface="Century Gothic"/>
                  <a:cs typeface="Century Gothic"/>
                </a:rPr>
                <a:t>CONTACT </a:t>
              </a:r>
              <a:r>
                <a:rPr sz="2800" spc="20" dirty="0" smtClean="0">
                  <a:solidFill>
                    <a:srgbClr val="4C8180"/>
                  </a:solidFill>
                  <a:latin typeface="Century Gothic"/>
                  <a:cs typeface="Century Gothic"/>
                </a:rPr>
                <a:t>US</a:t>
              </a:r>
              <a:r>
                <a:rPr sz="2800" spc="-40" dirty="0" smtClean="0">
                  <a:solidFill>
                    <a:srgbClr val="4C8180"/>
                  </a:solidFill>
                  <a:latin typeface="Century Gothic"/>
                  <a:cs typeface="Century Gothic"/>
                </a:rPr>
                <a:t> </a:t>
              </a:r>
              <a:r>
                <a:rPr sz="2800" spc="15" dirty="0">
                  <a:solidFill>
                    <a:srgbClr val="4C8180"/>
                  </a:solidFill>
                  <a:latin typeface="Century Gothic"/>
                  <a:cs typeface="Century Gothic"/>
                </a:rPr>
                <a:t>IF  </a:t>
              </a:r>
              <a:r>
                <a:rPr sz="2800" spc="25" dirty="0">
                  <a:solidFill>
                    <a:srgbClr val="4C8180"/>
                  </a:solidFill>
                  <a:latin typeface="Century Gothic"/>
                  <a:cs typeface="Century Gothic"/>
                </a:rPr>
                <a:t>YOU </a:t>
              </a:r>
              <a:r>
                <a:rPr sz="2800" spc="20" dirty="0">
                  <a:solidFill>
                    <a:srgbClr val="4C8180"/>
                  </a:solidFill>
                  <a:latin typeface="Century Gothic"/>
                  <a:cs typeface="Century Gothic"/>
                </a:rPr>
                <a:t>HAVE ANY</a:t>
              </a:r>
              <a:r>
                <a:rPr sz="2800" spc="-65" dirty="0">
                  <a:solidFill>
                    <a:srgbClr val="4C8180"/>
                  </a:solidFill>
                  <a:latin typeface="Century Gothic"/>
                  <a:cs typeface="Century Gothic"/>
                </a:rPr>
                <a:t> </a:t>
              </a:r>
              <a:r>
                <a:rPr sz="2800" spc="15" dirty="0">
                  <a:solidFill>
                    <a:srgbClr val="4C8180"/>
                  </a:solidFill>
                  <a:latin typeface="Century Gothic"/>
                  <a:cs typeface="Century Gothic"/>
                </a:rPr>
                <a:t>ISSUE</a:t>
              </a:r>
              <a:endParaRPr sz="2800" dirty="0">
                <a:solidFill>
                  <a:srgbClr val="4C8180"/>
                </a:solidFill>
                <a:latin typeface="Century Gothic"/>
                <a:cs typeface="Century Gothic"/>
              </a:endParaRPr>
            </a:p>
          </p:txBody>
        </p:sp>
      </p:grpSp>
      <p:sp>
        <p:nvSpPr>
          <p:cNvPr id="52" name="object 4"/>
          <p:cNvSpPr/>
          <p:nvPr userDrawn="1"/>
        </p:nvSpPr>
        <p:spPr>
          <a:xfrm>
            <a:off x="7113680" y="1872177"/>
            <a:ext cx="740664" cy="7040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"/>
          <p:cNvSpPr/>
          <p:nvPr userDrawn="1"/>
        </p:nvSpPr>
        <p:spPr>
          <a:xfrm>
            <a:off x="6452820" y="2866898"/>
            <a:ext cx="901155" cy="706754"/>
          </a:xfrm>
          <a:prstGeom prst="rect">
            <a:avLst/>
          </a:prstGeom>
          <a:blipFill>
            <a:blip r:embed="rId4" cstate="print"/>
            <a:srcRect/>
            <a:stretch>
              <a:fillRect l="-9842" r="-21429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6"/>
          <p:cNvSpPr/>
          <p:nvPr userDrawn="1"/>
        </p:nvSpPr>
        <p:spPr>
          <a:xfrm>
            <a:off x="7688508" y="879268"/>
            <a:ext cx="740664" cy="7040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7"/>
          <p:cNvSpPr/>
          <p:nvPr userDrawn="1"/>
        </p:nvSpPr>
        <p:spPr>
          <a:xfrm>
            <a:off x="6994137" y="3841283"/>
            <a:ext cx="740664" cy="7040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8"/>
          <p:cNvSpPr/>
          <p:nvPr userDrawn="1"/>
        </p:nvSpPr>
        <p:spPr>
          <a:xfrm>
            <a:off x="7595131" y="4912337"/>
            <a:ext cx="742812" cy="70208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Rectangle 56"/>
          <p:cNvSpPr/>
          <p:nvPr userDrawn="1"/>
        </p:nvSpPr>
        <p:spPr>
          <a:xfrm>
            <a:off x="7987410" y="3893532"/>
            <a:ext cx="3554605" cy="501068"/>
          </a:xfrm>
          <a:prstGeom prst="rect">
            <a:avLst/>
          </a:prstGeom>
          <a:noFill/>
          <a:ln>
            <a:solidFill>
              <a:srgbClr val="4C818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233E4E"/>
                </a:solidFill>
              </a:rPr>
              <a:t>@436Biochemteam</a:t>
            </a:r>
            <a:endParaRPr lang="en-US" dirty="0">
              <a:solidFill>
                <a:srgbClr val="233E4E"/>
              </a:solidFill>
            </a:endParaRPr>
          </a:p>
        </p:txBody>
      </p:sp>
      <p:sp>
        <p:nvSpPr>
          <p:cNvPr id="58" name="Rectangle 57"/>
          <p:cNvSpPr/>
          <p:nvPr userDrawn="1"/>
        </p:nvSpPr>
        <p:spPr>
          <a:xfrm>
            <a:off x="8444891" y="5016830"/>
            <a:ext cx="3554605" cy="501068"/>
          </a:xfrm>
          <a:prstGeom prst="rect">
            <a:avLst/>
          </a:prstGeom>
          <a:noFill/>
          <a:ln>
            <a:solidFill>
              <a:srgbClr val="4C818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233E4E"/>
                </a:solidFill>
              </a:rPr>
              <a:t>Biochemistryteam436@gmail.com</a:t>
            </a:r>
            <a:endParaRPr lang="en-US" dirty="0">
              <a:solidFill>
                <a:srgbClr val="233E4E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7507095" y="2804785"/>
            <a:ext cx="4569549" cy="762866"/>
          </a:xfrm>
          <a:prstGeom prst="rect">
            <a:avLst/>
          </a:prstGeom>
          <a:noFill/>
          <a:ln>
            <a:solidFill>
              <a:srgbClr val="4C818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33E4E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8008745" y="2001329"/>
            <a:ext cx="3554605" cy="501068"/>
          </a:xfrm>
          <a:prstGeom prst="rect">
            <a:avLst/>
          </a:prstGeom>
          <a:noFill/>
          <a:ln>
            <a:solidFill>
              <a:srgbClr val="233E4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4C8180"/>
              </a:solidFill>
            </a:endParaRPr>
          </a:p>
        </p:txBody>
      </p:sp>
      <p:sp>
        <p:nvSpPr>
          <p:cNvPr id="61" name="Rectangle 60"/>
          <p:cNvSpPr/>
          <p:nvPr userDrawn="1"/>
        </p:nvSpPr>
        <p:spPr>
          <a:xfrm>
            <a:off x="8541556" y="960431"/>
            <a:ext cx="3554605" cy="501068"/>
          </a:xfrm>
          <a:prstGeom prst="rect">
            <a:avLst/>
          </a:prstGeom>
          <a:noFill/>
          <a:ln>
            <a:solidFill>
              <a:srgbClr val="4C818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4C8180"/>
                </a:solidFill>
              </a:rPr>
              <a:t>Lippincott's </a:t>
            </a:r>
            <a:r>
              <a:rPr lang="en-US" sz="1200" b="1" dirty="0" err="1">
                <a:solidFill>
                  <a:srgbClr val="4C8180"/>
                </a:solidFill>
              </a:rPr>
              <a:t>Illusrated</a:t>
            </a:r>
            <a:r>
              <a:rPr lang="en-US" sz="1200" b="1" dirty="0">
                <a:solidFill>
                  <a:srgbClr val="4C8180"/>
                </a:solidFill>
              </a:rPr>
              <a:t> </a:t>
            </a:r>
            <a:r>
              <a:rPr lang="en-US" sz="1200" b="1" dirty="0" smtClean="0">
                <a:solidFill>
                  <a:srgbClr val="4C8180"/>
                </a:solidFill>
              </a:rPr>
              <a:t>Reviews Biochemistry 6</a:t>
            </a:r>
            <a:r>
              <a:rPr lang="en-US" sz="1200" b="1" baseline="30000" dirty="0" smtClean="0">
                <a:solidFill>
                  <a:srgbClr val="4C8180"/>
                </a:solidFill>
              </a:rPr>
              <a:t>th</a:t>
            </a:r>
            <a:r>
              <a:rPr lang="en-US" sz="1200" b="1" dirty="0" smtClean="0">
                <a:solidFill>
                  <a:srgbClr val="4C8180"/>
                </a:solidFill>
              </a:rPr>
              <a:t> E</a:t>
            </a:r>
            <a:endParaRPr lang="en-US" sz="1200" b="1" dirty="0">
              <a:solidFill>
                <a:srgbClr val="4C8180"/>
              </a:solidFill>
            </a:endParaRPr>
          </a:p>
        </p:txBody>
      </p:sp>
      <p:cxnSp>
        <p:nvCxnSpPr>
          <p:cNvPr id="62" name="Straight Connector 61"/>
          <p:cNvCxnSpPr/>
          <p:nvPr userDrawn="1"/>
        </p:nvCxnSpPr>
        <p:spPr>
          <a:xfrm flipH="1" flipV="1">
            <a:off x="6127311" y="466632"/>
            <a:ext cx="3287" cy="5102970"/>
          </a:xfrm>
          <a:prstGeom prst="line">
            <a:avLst/>
          </a:prstGeom>
          <a:ln w="66675" cap="rnd">
            <a:solidFill>
              <a:srgbClr val="253F4E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766" y="5824270"/>
            <a:ext cx="779923" cy="364982"/>
          </a:xfrm>
          <a:prstGeom prst="rect">
            <a:avLst/>
          </a:prstGeom>
        </p:spPr>
      </p:pic>
      <p:sp>
        <p:nvSpPr>
          <p:cNvPr id="64" name="TextBox 63"/>
          <p:cNvSpPr txBox="1"/>
          <p:nvPr userDrawn="1"/>
        </p:nvSpPr>
        <p:spPr>
          <a:xfrm>
            <a:off x="1057487" y="88107"/>
            <a:ext cx="311389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THANK YOU </a:t>
            </a:r>
          </a:p>
          <a:p>
            <a:pPr algn="ctr"/>
            <a:r>
              <a:rPr lang="en-US" sz="2800" b="1" dirty="0" smtClean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FOR CHECKING OUR WORK</a:t>
            </a:r>
          </a:p>
        </p:txBody>
      </p:sp>
    </p:spTree>
    <p:extLst>
      <p:ext uri="{BB962C8B-B14F-4D97-AF65-F5344CB8AC3E}">
        <p14:creationId xmlns:p14="http://schemas.microsoft.com/office/powerpoint/2010/main" val="24152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25389-6FDC-FB4C-A983-537718BD0F91}" type="datetimeFigureOut">
              <a:rPr lang="en-US" smtClean="0"/>
              <a:t>12/7/17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383D1-9CC3-C14E-8712-9DA6375AE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625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3" r:id="rId4"/>
    <p:sldLayoutId id="214748366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docs.google.com/document/d/1kWSpTC__eGbqs335VFIwLPjzlrudmD_oMNfye0k1-zM/edit?usp=sharing" TargetMode="External"/><Relationship Id="rId3" Type="http://schemas.openxmlformats.org/officeDocument/2006/relationships/image" Target="../media/image4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4" Type="http://schemas.openxmlformats.org/officeDocument/2006/relationships/image" Target="../media/image53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7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docs.google.com/forms/d/e/1FAIpQLSeeKrAr2iLn_EUKM_RmUOv2rVYZ8HB_6lTjZkaa81joYv4Q8Q/viewform?c=0&amp;w=1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5.png"/><Relationship Id="rId3" Type="http://schemas.openxmlformats.org/officeDocument/2006/relationships/image" Target="../media/image4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7.png"/><Relationship Id="rId3" Type="http://schemas.openxmlformats.org/officeDocument/2006/relationships/image" Target="../media/image4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 txBox="1">
            <a:spLocks noGrp="1"/>
          </p:cNvSpPr>
          <p:nvPr>
            <p:ph type="title"/>
          </p:nvPr>
        </p:nvSpPr>
        <p:spPr>
          <a:xfrm>
            <a:off x="436041" y="4724439"/>
            <a:ext cx="5748279" cy="1015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6600" b="1" spc="-5" dirty="0" smtClean="0">
                <a:solidFill>
                  <a:srgbClr val="F7F1E6"/>
                </a:solidFill>
                <a:latin typeface="Century Gothic" charset="0"/>
                <a:ea typeface="Century Gothic" charset="0"/>
                <a:cs typeface="Century Gothic" charset="0"/>
              </a:rPr>
              <a:t>Bioc</a:t>
            </a:r>
            <a:r>
              <a:rPr lang="en-US" sz="6600" b="1" spc="-10" dirty="0" smtClean="0">
                <a:solidFill>
                  <a:srgbClr val="F7F1E6"/>
                </a:solidFill>
                <a:latin typeface="Century Gothic" charset="0"/>
                <a:ea typeface="Century Gothic" charset="0"/>
                <a:cs typeface="Century Gothic" charset="0"/>
              </a:rPr>
              <a:t>h</a:t>
            </a:r>
            <a:r>
              <a:rPr lang="en-US" sz="6600" b="1" spc="-5" dirty="0" smtClean="0">
                <a:solidFill>
                  <a:srgbClr val="F7F1E6"/>
                </a:solidFill>
                <a:latin typeface="Century Gothic" charset="0"/>
                <a:ea typeface="Century Gothic" charset="0"/>
                <a:cs typeface="Century Gothic" charset="0"/>
              </a:rPr>
              <a:t>emist</a:t>
            </a:r>
            <a:r>
              <a:rPr lang="en-US" sz="6600" b="1" spc="-10" dirty="0" smtClean="0">
                <a:solidFill>
                  <a:srgbClr val="F7F1E6"/>
                </a:solidFill>
                <a:latin typeface="Century Gothic" charset="0"/>
                <a:ea typeface="Century Gothic" charset="0"/>
                <a:cs typeface="Century Gothic" charset="0"/>
              </a:rPr>
              <a:t>r</a:t>
            </a:r>
            <a:r>
              <a:rPr lang="en-US" sz="6600" b="1" spc="-5" dirty="0" smtClean="0">
                <a:solidFill>
                  <a:srgbClr val="F7F1E6"/>
                </a:solidFill>
                <a:latin typeface="Century Gothic" charset="0"/>
                <a:ea typeface="Century Gothic" charset="0"/>
                <a:cs typeface="Century Gothic" charset="0"/>
              </a:rPr>
              <a:t>y</a:t>
            </a:r>
            <a:endParaRPr lang="en-US" sz="6600" b="1" dirty="0">
              <a:solidFill>
                <a:srgbClr val="F7F1E6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" name="object 11"/>
          <p:cNvSpPr txBox="1"/>
          <p:nvPr/>
        </p:nvSpPr>
        <p:spPr>
          <a:xfrm>
            <a:off x="667691" y="5740102"/>
            <a:ext cx="4903135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8615" algn="ctr">
              <a:lnSpc>
                <a:spcPct val="100000"/>
              </a:lnSpc>
            </a:pPr>
            <a:r>
              <a:rPr lang="en-US" sz="3200" i="1" dirty="0" smtClean="0">
                <a:solidFill>
                  <a:srgbClr val="599894"/>
                </a:solidFill>
                <a:latin typeface="Century Gothic"/>
                <a:cs typeface="Century Gothic"/>
              </a:rPr>
              <a:t>Nutritional requirements</a:t>
            </a:r>
            <a:endParaRPr sz="3200" i="1" dirty="0">
              <a:solidFill>
                <a:srgbClr val="599894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8">
            <a:hlinkClick r:id="rId2"/>
          </p:cNvPr>
          <p:cNvSpPr txBox="1"/>
          <p:nvPr/>
        </p:nvSpPr>
        <p:spPr>
          <a:xfrm>
            <a:off x="10761909" y="5922660"/>
            <a:ext cx="1408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i="1" dirty="0">
                <a:solidFill>
                  <a:srgbClr val="4B8180"/>
                </a:solidFill>
                <a:latin typeface="Century Gothic" charset="0"/>
                <a:ea typeface="Century Gothic" charset="0"/>
                <a:cs typeface="Century Gothic" charset="0"/>
                <a:hlinkClick r:id="rId2"/>
              </a:rPr>
              <a:t>Editing file</a:t>
            </a:r>
            <a:endParaRPr lang="en-US" i="1" dirty="0">
              <a:solidFill>
                <a:srgbClr val="4B818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7423">
            <a:off x="10745502" y="4630099"/>
            <a:ext cx="1459345" cy="12488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84320" y="5535604"/>
            <a:ext cx="2644292" cy="646331"/>
          </a:xfrm>
          <a:prstGeom prst="rect">
            <a:avLst/>
          </a:prstGeom>
          <a:noFill/>
          <a:ln>
            <a:solidFill>
              <a:srgbClr val="00ADA8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A goal without a plan is nothing but wish</a:t>
            </a:r>
          </a:p>
        </p:txBody>
      </p:sp>
    </p:spTree>
    <p:extLst>
      <p:ext uri="{BB962C8B-B14F-4D97-AF65-F5344CB8AC3E}">
        <p14:creationId xmlns:p14="http://schemas.microsoft.com/office/powerpoint/2010/main" val="883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8251" y="98179"/>
            <a:ext cx="2967479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3200" dirty="0" smtClean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Food pyramid</a:t>
            </a:r>
            <a:endParaRPr lang="en-US" sz="3200" dirty="0">
              <a:solidFill>
                <a:srgbClr val="4C818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38251" y="4662745"/>
            <a:ext cx="3293850" cy="1345800"/>
            <a:chOff x="3032125" y="3447388"/>
            <a:chExt cx="2063749" cy="789384"/>
          </a:xfrm>
          <a:solidFill>
            <a:schemeClr val="bg1">
              <a:lumMod val="95000"/>
            </a:schemeClr>
          </a:solidFill>
        </p:grpSpPr>
        <p:sp>
          <p:nvSpPr>
            <p:cNvPr id="15" name="Rounded Rectangle 14"/>
            <p:cNvSpPr/>
            <p:nvPr/>
          </p:nvSpPr>
          <p:spPr>
            <a:xfrm>
              <a:off x="3032125" y="3447388"/>
              <a:ext cx="2063749" cy="78938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10"/>
            <p:cNvSpPr/>
            <p:nvPr/>
          </p:nvSpPr>
          <p:spPr>
            <a:xfrm>
              <a:off x="3055245" y="3470508"/>
              <a:ext cx="2017509" cy="74314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3335" rIns="17780" bIns="13335" numCol="1" spcCol="1270" anchor="ctr" anchorCtr="0">
              <a:noAutofit/>
            </a:bodyPr>
            <a:lstStyle/>
            <a:p>
              <a:pPr algn="ctr"/>
              <a:r>
                <a:rPr lang="en-US" dirty="0">
                  <a:solidFill>
                    <a:srgbClr val="00B050"/>
                  </a:solidFill>
                </a:rPr>
                <a:t>The pyramid now is 3 </a:t>
              </a:r>
              <a:r>
                <a:rPr lang="en-US" dirty="0" smtClean="0">
                  <a:solidFill>
                    <a:srgbClr val="00B050"/>
                  </a:solidFill>
                </a:rPr>
                <a:t>dimensional </a:t>
              </a:r>
              <a:r>
                <a:rPr lang="en-US" dirty="0">
                  <a:solidFill>
                    <a:srgbClr val="00B050"/>
                  </a:solidFill>
                </a:rPr>
                <a:t>because they added exercises as another recommendation along with grains, fruits .. Etc.  </a:t>
              </a:r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547781" y="1314692"/>
            <a:ext cx="2757949" cy="3102925"/>
          </a:xfrm>
          <a:prstGeom prst="roundRect">
            <a:avLst/>
          </a:prstGeom>
          <a:noFill/>
          <a:ln w="28575">
            <a:solidFill>
              <a:srgbClr val="00ADA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754141" y="1559820"/>
            <a:ext cx="2408714" cy="22938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B8180"/>
              </a:buClr>
              <a:defRPr/>
            </a:pPr>
            <a:r>
              <a:rPr lang="en-US" sz="1800" i="1" u="sng" dirty="0" smtClean="0"/>
              <a:t>Public educational tool </a:t>
            </a:r>
            <a:r>
              <a:rPr lang="en-US" sz="1800" dirty="0" smtClean="0"/>
              <a:t>established in 1992 </a:t>
            </a:r>
          </a:p>
          <a:p>
            <a:pPr>
              <a:buClr>
                <a:srgbClr val="4B8180"/>
              </a:buClr>
              <a:defRPr/>
            </a:pPr>
            <a:r>
              <a:rPr lang="en-US" sz="1800" dirty="0" smtClean="0"/>
              <a:t>Recommends size of daily servings</a:t>
            </a:r>
          </a:p>
          <a:p>
            <a:pPr>
              <a:buClr>
                <a:srgbClr val="4B8180"/>
              </a:buClr>
              <a:defRPr/>
            </a:pPr>
            <a:r>
              <a:rPr lang="en-US" sz="1800" dirty="0" smtClean="0"/>
              <a:t>Pyramid shape</a:t>
            </a:r>
          </a:p>
          <a:p>
            <a:pPr>
              <a:buClr>
                <a:srgbClr val="4B8180"/>
              </a:buClr>
              <a:defRPr/>
            </a:pPr>
            <a:r>
              <a:rPr lang="en-US" sz="1800" b="1" dirty="0" smtClean="0"/>
              <a:t>Fats, oils </a:t>
            </a:r>
            <a:r>
              <a:rPr lang="en-US" sz="1800" dirty="0" smtClean="0"/>
              <a:t>and </a:t>
            </a:r>
            <a:r>
              <a:rPr lang="en-US" sz="1800" b="1" dirty="0" smtClean="0"/>
              <a:t>sweets</a:t>
            </a:r>
            <a:r>
              <a:rPr lang="en-US" sz="1800" dirty="0" smtClean="0"/>
              <a:t> have </a:t>
            </a:r>
            <a:r>
              <a:rPr lang="en-US" sz="1800" u="sng" dirty="0" smtClean="0"/>
              <a:t>small serving size</a:t>
            </a:r>
          </a:p>
        </p:txBody>
      </p:sp>
      <p:pic>
        <p:nvPicPr>
          <p:cNvPr id="18" name="Picture 3" descr="Food pyramid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837" y="1309941"/>
            <a:ext cx="7439015" cy="435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69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38251" y="98179"/>
            <a:ext cx="3708066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3200" dirty="0" smtClean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Dietary guidelines</a:t>
            </a:r>
            <a:endParaRPr lang="en-US" sz="3200" dirty="0">
              <a:solidFill>
                <a:srgbClr val="4C818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74200" y="925058"/>
            <a:ext cx="35955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pc="-5" dirty="0">
                <a:solidFill>
                  <a:srgbClr val="365F91"/>
                </a:solidFill>
                <a:uFill>
                  <a:solidFill>
                    <a:srgbClr val="365F91"/>
                  </a:solidFill>
                </a:uFill>
                <a:latin typeface="Cambria"/>
                <a:cs typeface="Cambria"/>
              </a:rPr>
              <a:t>Dietary Guidelines And Goals</a:t>
            </a:r>
          </a:p>
        </p:txBody>
      </p:sp>
      <p:sp>
        <p:nvSpPr>
          <p:cNvPr id="33" name="Rectangle 3"/>
          <p:cNvSpPr txBox="1">
            <a:spLocks noChangeArrowheads="1"/>
          </p:cNvSpPr>
          <p:nvPr/>
        </p:nvSpPr>
        <p:spPr>
          <a:xfrm>
            <a:off x="309675" y="1487748"/>
            <a:ext cx="3560061" cy="391292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4B8180"/>
              </a:buClr>
              <a:buFont typeface="+mj-lt"/>
              <a:buAutoNum type="arabicPeriod"/>
              <a:defRPr/>
            </a:pPr>
            <a:r>
              <a:rPr lang="en-US" sz="1800" dirty="0">
                <a:ea typeface="ＭＳ Ｐゴシック" charset="-128"/>
              </a:rPr>
              <a:t>Consume a</a:t>
            </a:r>
            <a:r>
              <a:rPr lang="en-US" sz="1800" dirty="0">
                <a:solidFill>
                  <a:srgbClr val="334E5D"/>
                </a:solidFill>
                <a:ea typeface="ＭＳ Ｐゴシック" charset="-128"/>
              </a:rPr>
              <a:t> </a:t>
            </a:r>
            <a:r>
              <a:rPr lang="en-US" sz="1800" dirty="0">
                <a:solidFill>
                  <a:srgbClr val="FF0000"/>
                </a:solidFill>
                <a:ea typeface="ＭＳ Ｐゴシック" charset="-128"/>
              </a:rPr>
              <a:t>variety </a:t>
            </a:r>
            <a:r>
              <a:rPr lang="en-US" sz="1800" dirty="0">
                <a:ea typeface="ＭＳ Ｐゴシック" charset="-128"/>
              </a:rPr>
              <a:t>of foods from the basic food groups</a:t>
            </a:r>
          </a:p>
          <a:p>
            <a:pPr marL="457200" indent="-457200">
              <a:buClr>
                <a:srgbClr val="4B8180"/>
              </a:buClr>
              <a:buFont typeface="+mj-lt"/>
              <a:buAutoNum type="arabicPeriod"/>
              <a:defRPr/>
            </a:pPr>
            <a:r>
              <a:rPr lang="en-US" sz="1800" dirty="0">
                <a:solidFill>
                  <a:srgbClr val="FF0000"/>
                </a:solidFill>
                <a:ea typeface="ＭＳ Ｐゴシック" charset="-128"/>
              </a:rPr>
              <a:t>Control calorie </a:t>
            </a:r>
            <a:r>
              <a:rPr lang="en-US" sz="1800" dirty="0">
                <a:ea typeface="ＭＳ Ｐゴシック" charset="-128"/>
              </a:rPr>
              <a:t>intake to manage body weight</a:t>
            </a:r>
          </a:p>
          <a:p>
            <a:pPr marL="457200" indent="-457200">
              <a:buClr>
                <a:srgbClr val="4B8180"/>
              </a:buClr>
              <a:buFont typeface="+mj-lt"/>
              <a:buAutoNum type="arabicPeriod"/>
              <a:defRPr/>
            </a:pPr>
            <a:r>
              <a:rPr lang="en-US" sz="1800" dirty="0">
                <a:ea typeface="ＭＳ Ｐゴシック" charset="-128"/>
              </a:rPr>
              <a:t>Be physically active everyday</a:t>
            </a:r>
          </a:p>
          <a:p>
            <a:pPr marL="457200" indent="-457200">
              <a:buClr>
                <a:srgbClr val="4B8180"/>
              </a:buClr>
              <a:buFont typeface="+mj-lt"/>
              <a:buAutoNum type="arabicPeriod"/>
              <a:defRPr/>
            </a:pPr>
            <a:r>
              <a:rPr lang="en-US" sz="1800" dirty="0">
                <a:ea typeface="ＭＳ Ｐゴシック" charset="-128"/>
              </a:rPr>
              <a:t>Choose </a:t>
            </a:r>
            <a:r>
              <a:rPr lang="en-US" sz="1800" dirty="0">
                <a:solidFill>
                  <a:srgbClr val="FF0000"/>
                </a:solidFill>
                <a:ea typeface="ＭＳ Ｐゴシック" charset="-128"/>
              </a:rPr>
              <a:t>fats</a:t>
            </a:r>
            <a:r>
              <a:rPr lang="en-US" sz="1800" dirty="0">
                <a:solidFill>
                  <a:srgbClr val="334E5D"/>
                </a:solidFill>
                <a:ea typeface="ＭＳ Ｐゴシック" charset="-128"/>
              </a:rPr>
              <a:t> </a:t>
            </a:r>
            <a:r>
              <a:rPr lang="en-US" sz="1800" dirty="0">
                <a:ea typeface="ＭＳ Ｐゴシック" charset="-128"/>
              </a:rPr>
              <a:t>and</a:t>
            </a:r>
            <a:r>
              <a:rPr lang="en-US" sz="1800" dirty="0">
                <a:solidFill>
                  <a:srgbClr val="334E5D"/>
                </a:solidFill>
                <a:ea typeface="ＭＳ Ｐゴシック" charset="-128"/>
              </a:rPr>
              <a:t> </a:t>
            </a:r>
            <a:r>
              <a:rPr lang="en-US" sz="1800" dirty="0">
                <a:solidFill>
                  <a:srgbClr val="FF0000"/>
                </a:solidFill>
                <a:ea typeface="ＭＳ Ｐゴシック" charset="-128"/>
              </a:rPr>
              <a:t>CHOs</a:t>
            </a:r>
            <a:r>
              <a:rPr lang="en-US" sz="1800" dirty="0">
                <a:solidFill>
                  <a:srgbClr val="334E5D"/>
                </a:solidFill>
                <a:ea typeface="ＭＳ Ｐゴシック" charset="-128"/>
              </a:rPr>
              <a:t> </a:t>
            </a:r>
            <a:r>
              <a:rPr lang="en-US" sz="1800" dirty="0">
                <a:ea typeface="ＭＳ Ｐゴシック" charset="-128"/>
              </a:rPr>
              <a:t>wisely for good health</a:t>
            </a:r>
          </a:p>
          <a:p>
            <a:pPr marL="457200" indent="-457200">
              <a:buClr>
                <a:srgbClr val="4B8180"/>
              </a:buClr>
              <a:buFont typeface="+mj-lt"/>
              <a:buAutoNum type="arabicPeriod"/>
              <a:defRPr/>
            </a:pPr>
            <a:r>
              <a:rPr lang="en-US" sz="1800" dirty="0">
                <a:solidFill>
                  <a:srgbClr val="FF0000"/>
                </a:solidFill>
                <a:ea typeface="ＭＳ Ｐゴシック" charset="-128"/>
              </a:rPr>
              <a:t>Increase</a:t>
            </a:r>
            <a:r>
              <a:rPr lang="en-US" sz="1800" dirty="0">
                <a:solidFill>
                  <a:srgbClr val="334E5D"/>
                </a:solidFill>
                <a:ea typeface="ＭＳ Ｐゴシック" charset="-128"/>
              </a:rPr>
              <a:t> </a:t>
            </a:r>
            <a:r>
              <a:rPr lang="en-US" sz="1800" dirty="0">
                <a:ea typeface="ＭＳ Ｐゴシック" charset="-128"/>
              </a:rPr>
              <a:t>daily intake of</a:t>
            </a:r>
            <a:r>
              <a:rPr lang="en-US" sz="1800" u="sng" dirty="0">
                <a:ea typeface="ＭＳ Ｐゴシック" charset="-128"/>
              </a:rPr>
              <a:t> </a:t>
            </a:r>
            <a:r>
              <a:rPr lang="en-US" sz="1800" b="1" u="sng" dirty="0">
                <a:ea typeface="ＭＳ Ｐゴシック" charset="-128"/>
              </a:rPr>
              <a:t>fruits</a:t>
            </a:r>
            <a:r>
              <a:rPr lang="en-US" sz="1800" b="1" dirty="0">
                <a:ea typeface="ＭＳ Ｐゴシック" charset="-128"/>
              </a:rPr>
              <a:t>, </a:t>
            </a:r>
            <a:r>
              <a:rPr lang="en-US" sz="1800" b="1" u="sng" dirty="0">
                <a:ea typeface="ＭＳ Ｐゴシック" charset="-128"/>
              </a:rPr>
              <a:t>vegetables</a:t>
            </a:r>
            <a:r>
              <a:rPr lang="en-US" sz="1800" b="1" dirty="0">
                <a:ea typeface="ＭＳ Ｐゴシック" charset="-128"/>
              </a:rPr>
              <a:t>, </a:t>
            </a:r>
            <a:r>
              <a:rPr lang="en-US" sz="1800" b="1" u="sng" dirty="0">
                <a:ea typeface="ＭＳ Ｐゴシック" charset="-128"/>
              </a:rPr>
              <a:t>whole grains</a:t>
            </a:r>
            <a:r>
              <a:rPr lang="en-US" sz="1800" b="1" dirty="0">
                <a:ea typeface="ＭＳ Ｐゴシック" charset="-128"/>
              </a:rPr>
              <a:t>, and </a:t>
            </a:r>
            <a:r>
              <a:rPr lang="en-US" sz="1800" b="1" u="sng" dirty="0">
                <a:ea typeface="ＭＳ Ｐゴシック" charset="-128"/>
              </a:rPr>
              <a:t>non-fat or low-fat milk and</a:t>
            </a:r>
            <a:r>
              <a:rPr lang="en-US" sz="1800" u="sng" dirty="0">
                <a:ea typeface="ＭＳ Ｐゴシック" charset="-128"/>
              </a:rPr>
              <a:t> </a:t>
            </a:r>
            <a:r>
              <a:rPr lang="en-US" sz="1800" b="1" u="sng" dirty="0">
                <a:ea typeface="ＭＳ Ｐゴシック" charset="-128"/>
              </a:rPr>
              <a:t>milk products</a:t>
            </a:r>
          </a:p>
          <a:p>
            <a:pPr marL="457200" indent="-457200">
              <a:buClr>
                <a:srgbClr val="4B8180"/>
              </a:buClr>
              <a:buFont typeface="+mj-lt"/>
              <a:buAutoNum type="arabicPeriod"/>
              <a:defRPr/>
            </a:pPr>
            <a:r>
              <a:rPr lang="en-US" sz="1800" dirty="0">
                <a:ea typeface="ＭＳ Ｐゴシック" charset="-128"/>
              </a:rPr>
              <a:t>Choose and prepare </a:t>
            </a:r>
            <a:r>
              <a:rPr lang="en-US" sz="1800" dirty="0" smtClean="0">
                <a:ea typeface="ＭＳ Ｐゴシック" charset="-128"/>
              </a:rPr>
              <a:t>food</a:t>
            </a:r>
            <a:r>
              <a:rPr lang="en-US" sz="1800" dirty="0" smtClean="0"/>
              <a:t> with </a:t>
            </a:r>
            <a:r>
              <a:rPr lang="en-US" sz="1800" dirty="0">
                <a:solidFill>
                  <a:srgbClr val="FF0000"/>
                </a:solidFill>
              </a:rPr>
              <a:t>little </a:t>
            </a:r>
            <a:r>
              <a:rPr lang="en-US" sz="1800" dirty="0" smtClean="0">
                <a:solidFill>
                  <a:srgbClr val="FF0000"/>
                </a:solidFill>
              </a:rPr>
              <a:t>salt</a:t>
            </a:r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34" name="Picture 2" descr="3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502" y="925057"/>
            <a:ext cx="6561168" cy="5007530"/>
          </a:xfrm>
          <a:prstGeom prst="rect">
            <a:avLst/>
          </a:prstGeom>
          <a:noFill/>
          <a:ln w="25400">
            <a:solidFill>
              <a:srgbClr val="00ADA8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16277" y="5563255"/>
            <a:ext cx="2953459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5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Choose unsaturated fats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81347" y="6064789"/>
            <a:ext cx="4525478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5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This normal studies are modified in the right </a:t>
            </a:r>
            <a:r>
              <a:rPr lang="en-US" smtClean="0">
                <a:solidFill>
                  <a:srgbClr val="00B050"/>
                </a:solidFill>
              </a:rPr>
              <a:t>side of the </a:t>
            </a:r>
            <a:r>
              <a:rPr lang="en-US" dirty="0" smtClean="0">
                <a:solidFill>
                  <a:srgbClr val="00B050"/>
                </a:solidFill>
              </a:rPr>
              <a:t>chart regarding dietary goals 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70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103503" y="1258167"/>
            <a:ext cx="2289977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5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How do we calculate these calories: </a:t>
            </a:r>
          </a:p>
          <a:p>
            <a:pPr algn="ctr"/>
            <a:r>
              <a:rPr lang="en-US" dirty="0">
                <a:solidFill>
                  <a:srgbClr val="00B050"/>
                </a:solidFill>
              </a:rPr>
              <a:t>We take different drips of food and burn them in a calorie meter and we measure how much heat is produced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38251" y="98179"/>
            <a:ext cx="5487400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3200" dirty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Protein-Energy Malnutrition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338251" y="1042724"/>
            <a:ext cx="435707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42900">
              <a:spcBef>
                <a:spcPts val="25"/>
              </a:spcBef>
              <a:buFont typeface="Wingdings" panose="05000000000000000000" pitchFamily="2" charset="2"/>
              <a:buChar char="v"/>
              <a:tabLst>
                <a:tab pos="241300" algn="l"/>
                <a:tab pos="241935" algn="l"/>
              </a:tabLst>
            </a:pPr>
            <a:r>
              <a:rPr lang="fr-FR" altLang="en-US" sz="2200" b="1" dirty="0">
                <a:solidFill>
                  <a:srgbClr val="30AAB1"/>
                </a:solidFill>
                <a:ea typeface="ＭＳ Ｐゴシック" charset="-128"/>
              </a:rPr>
              <a:t>Energy Requirement In Humans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38251" y="1530642"/>
            <a:ext cx="4742841" cy="197041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B8180"/>
              </a:buClr>
              <a:defRPr/>
            </a:pPr>
            <a:r>
              <a:rPr lang="en-US" sz="1800" dirty="0">
                <a:ea typeface="ＭＳ Ｐゴシック" charset="-128"/>
              </a:rPr>
              <a:t>The dietary energy intake required to </a:t>
            </a:r>
            <a:r>
              <a:rPr lang="en-US" sz="1800" u="sng" dirty="0">
                <a:ea typeface="ＭＳ Ｐゴシック" charset="-128"/>
              </a:rPr>
              <a:t>maintain energy balance </a:t>
            </a:r>
            <a:r>
              <a:rPr lang="en-US" sz="1800" dirty="0">
                <a:ea typeface="ＭＳ Ｐゴシック" charset="-128"/>
              </a:rPr>
              <a:t>in a healthy </a:t>
            </a:r>
            <a:r>
              <a:rPr lang="en-US" sz="1800" dirty="0" smtClean="0">
                <a:ea typeface="ＭＳ Ｐゴシック" charset="-128"/>
              </a:rPr>
              <a:t>individual</a:t>
            </a:r>
            <a:endParaRPr lang="en-US" sz="1800" dirty="0">
              <a:ea typeface="ＭＳ Ｐゴシック" charset="-128"/>
            </a:endParaRPr>
          </a:p>
          <a:p>
            <a:pPr>
              <a:buClr>
                <a:srgbClr val="4B8180"/>
              </a:buClr>
              <a:defRPr/>
            </a:pPr>
            <a:r>
              <a:rPr lang="en-US" sz="1800" b="1" dirty="0">
                <a:ea typeface="ＭＳ Ｐゴシック" charset="-128"/>
              </a:rPr>
              <a:t>Energy balance is maintained </a:t>
            </a:r>
            <a:r>
              <a:rPr lang="en-US" sz="1800" b="1" dirty="0" smtClean="0">
                <a:ea typeface="ＭＳ Ｐゴシック" charset="-128"/>
              </a:rPr>
              <a:t>by: </a:t>
            </a:r>
            <a:r>
              <a:rPr lang="en-US" sz="1800" dirty="0">
                <a:solidFill>
                  <a:srgbClr val="FF0000"/>
                </a:solidFill>
                <a:ea typeface="ＭＳ Ｐゴシック" charset="-128"/>
              </a:rPr>
              <a:t>calorie intake </a:t>
            </a:r>
            <a:r>
              <a:rPr lang="en-US" sz="1800" dirty="0">
                <a:ea typeface="ＭＳ Ｐゴシック" charset="-128"/>
              </a:rPr>
              <a:t>and </a:t>
            </a:r>
            <a:r>
              <a:rPr lang="en-US" sz="1800" dirty="0">
                <a:solidFill>
                  <a:srgbClr val="FF0000"/>
                </a:solidFill>
                <a:ea typeface="ＭＳ Ｐゴシック" charset="-128"/>
              </a:rPr>
              <a:t>energy </a:t>
            </a:r>
            <a:r>
              <a:rPr lang="en-US" sz="1800" dirty="0" smtClean="0">
                <a:solidFill>
                  <a:srgbClr val="FF0000"/>
                </a:solidFill>
                <a:ea typeface="ＭＳ Ｐゴシック" charset="-128"/>
              </a:rPr>
              <a:t>expenditure</a:t>
            </a:r>
            <a:endParaRPr lang="en-US" sz="1800" dirty="0">
              <a:solidFill>
                <a:srgbClr val="FF0000"/>
              </a:solidFill>
              <a:ea typeface="ＭＳ Ｐゴシック" charset="-128"/>
            </a:endParaRPr>
          </a:p>
          <a:p>
            <a:pPr>
              <a:buClr>
                <a:srgbClr val="4B8180"/>
              </a:buClr>
              <a:defRPr/>
            </a:pPr>
            <a:r>
              <a:rPr lang="en-US" sz="1800" b="1" dirty="0">
                <a:ea typeface="ＭＳ Ｐゴシック" charset="-128"/>
              </a:rPr>
              <a:t>Energy content of food is measured </a:t>
            </a:r>
            <a:r>
              <a:rPr lang="en-US" sz="1800" b="1" dirty="0" smtClean="0">
                <a:ea typeface="ＭＳ Ｐゴシック" charset="-128"/>
              </a:rPr>
              <a:t>in: </a:t>
            </a:r>
            <a:r>
              <a:rPr lang="en-US" sz="1800" dirty="0">
                <a:solidFill>
                  <a:srgbClr val="FF0000"/>
                </a:solidFill>
                <a:ea typeface="ＭＳ Ｐゴシック" charset="-128"/>
              </a:rPr>
              <a:t>calories </a:t>
            </a:r>
            <a:r>
              <a:rPr lang="en-US" sz="1800" dirty="0">
                <a:ea typeface="ＭＳ Ｐゴシック" charset="-128"/>
              </a:rPr>
              <a:t>or</a:t>
            </a:r>
            <a:r>
              <a:rPr lang="en-US" sz="1800" dirty="0">
                <a:solidFill>
                  <a:srgbClr val="334E5D"/>
                </a:solidFill>
                <a:ea typeface="ＭＳ Ｐゴシック" charset="-128"/>
              </a:rPr>
              <a:t> </a:t>
            </a:r>
            <a:r>
              <a:rPr lang="en-US" sz="1800" dirty="0">
                <a:solidFill>
                  <a:srgbClr val="FF0000"/>
                </a:solidFill>
                <a:ea typeface="ＭＳ Ｐゴシック" charset="-128"/>
              </a:rPr>
              <a:t>kilocalories</a:t>
            </a:r>
            <a:r>
              <a:rPr lang="en-US" sz="1800" dirty="0">
                <a:solidFill>
                  <a:srgbClr val="334E5D"/>
                </a:solidFill>
                <a:ea typeface="ＭＳ Ｐゴシック" charset="-128"/>
              </a:rPr>
              <a:t> </a:t>
            </a:r>
            <a:r>
              <a:rPr lang="en-US" sz="1800" dirty="0">
                <a:ea typeface="ＭＳ Ｐゴシック" charset="-128"/>
              </a:rPr>
              <a:t>(heat energy)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244" y="941130"/>
            <a:ext cx="3609438" cy="2734150"/>
          </a:xfrm>
          <a:prstGeom prst="rect">
            <a:avLst/>
          </a:prstGeom>
        </p:spPr>
      </p:pic>
      <p:graphicFrame>
        <p:nvGraphicFramePr>
          <p:cNvPr id="10" name="Group 10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664484"/>
              </p:ext>
            </p:extLst>
          </p:nvPr>
        </p:nvGraphicFramePr>
        <p:xfrm>
          <a:off x="481629" y="3827875"/>
          <a:ext cx="5567356" cy="2164180"/>
        </p:xfrm>
        <a:graphic>
          <a:graphicData uri="http://schemas.openxmlformats.org/drawingml/2006/table">
            <a:tbl>
              <a:tblPr rtl="1"/>
              <a:tblGrid>
                <a:gridCol w="1485803"/>
                <a:gridCol w="1813501"/>
                <a:gridCol w="1133439"/>
                <a:gridCol w="1134613"/>
              </a:tblGrid>
              <a:tr h="57717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Avg. Energy Needs (kcal)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rgbClr val="334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18E8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Weight (Kg) 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rgbClr val="334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18E8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Age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rgbClr val="334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18E8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Sex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rgbClr val="334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18E87"/>
                    </a:solidFill>
                  </a:tcPr>
                </a:tc>
              </a:tr>
              <a:tr h="3011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4E5D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upto 2900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rgbClr val="334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4E5D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70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rgbClr val="334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4E5D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23–50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rgbClr val="334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18E87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Men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rgbClr val="334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011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4E5D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upto 2200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rgbClr val="334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4E5D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55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rgbClr val="334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4E5D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23–50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rgbClr val="334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18E87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Women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rgbClr val="334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1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4E5D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+300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rgbClr val="334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4E5D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-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rgbClr val="334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4E5D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-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rgbClr val="334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18E87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Pregnant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rgbClr val="334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011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4E5D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+500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rgbClr val="334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4E5D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-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rgbClr val="334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4E5D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-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rgbClr val="334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18E87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Lactating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rgbClr val="334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73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8251" y="98179"/>
            <a:ext cx="2595582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3200" dirty="0" smtClean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Vegetarians</a:t>
            </a:r>
            <a:endParaRPr lang="en-US" sz="3200" dirty="0">
              <a:solidFill>
                <a:srgbClr val="4C818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879" y="939903"/>
            <a:ext cx="50207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spc="-5" dirty="0">
                <a:solidFill>
                  <a:srgbClr val="365F91"/>
                </a:solidFill>
                <a:uFill>
                  <a:solidFill>
                    <a:srgbClr val="365F91"/>
                  </a:solidFill>
                </a:uFill>
                <a:latin typeface="Cambria"/>
                <a:cs typeface="Cambria"/>
              </a:rPr>
              <a:t>Vegetarians and nutrient intake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09579" y="1453675"/>
            <a:ext cx="4548188" cy="22232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618E87"/>
              </a:buClr>
              <a:defRPr/>
            </a:pPr>
            <a:r>
              <a:rPr lang="en-US" sz="1800" spc="-10" dirty="0">
                <a:solidFill>
                  <a:prstClr val="black"/>
                </a:solidFill>
                <a:cs typeface="Calibri"/>
              </a:rPr>
              <a:t>Lower intake of iron, calcium and vitamin D </a:t>
            </a:r>
          </a:p>
          <a:p>
            <a:pPr>
              <a:buClr>
                <a:srgbClr val="618E87"/>
              </a:buClr>
              <a:defRPr/>
            </a:pPr>
            <a:r>
              <a:rPr lang="en-US" sz="1800" spc="-10" dirty="0">
                <a:solidFill>
                  <a:prstClr val="black"/>
                </a:solidFill>
                <a:cs typeface="Calibri"/>
              </a:rPr>
              <a:t>Long-term vegans may develop megaloblastic anemia due to vitamin B12 </a:t>
            </a:r>
            <a:r>
              <a:rPr lang="en-US" sz="1800" spc="-10" dirty="0" smtClean="0">
                <a:solidFill>
                  <a:prstClr val="black"/>
                </a:solidFill>
                <a:cs typeface="Calibri"/>
              </a:rPr>
              <a:t>deficiency </a:t>
            </a:r>
            <a:r>
              <a:rPr lang="en-US" sz="1800" spc="-10" dirty="0" smtClean="0">
                <a:solidFill>
                  <a:srgbClr val="00B050"/>
                </a:solidFill>
                <a:cs typeface="Calibri"/>
              </a:rPr>
              <a:t>(B12 comes from animal sources )</a:t>
            </a:r>
            <a:endParaRPr lang="en-US" sz="1800" spc="-10" dirty="0">
              <a:solidFill>
                <a:srgbClr val="00B050"/>
              </a:solidFill>
              <a:cs typeface="Calibri"/>
            </a:endParaRPr>
          </a:p>
          <a:p>
            <a:pPr>
              <a:buClr>
                <a:srgbClr val="618E87"/>
              </a:buClr>
              <a:defRPr/>
            </a:pPr>
            <a:r>
              <a:rPr lang="en-US" sz="1800" spc="-10" dirty="0">
                <a:solidFill>
                  <a:prstClr val="black"/>
                </a:solidFill>
                <a:cs typeface="Calibri"/>
              </a:rPr>
              <a:t>Most consume enough protein</a:t>
            </a:r>
          </a:p>
          <a:p>
            <a:pPr>
              <a:buClr>
                <a:srgbClr val="618E87"/>
              </a:buClr>
              <a:defRPr/>
            </a:pPr>
            <a:r>
              <a:rPr lang="en-US" sz="1800" spc="-10" dirty="0">
                <a:solidFill>
                  <a:prstClr val="black"/>
                </a:solidFill>
                <a:cs typeface="Calibri"/>
              </a:rPr>
              <a:t>Lower in total dietary fat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999" b="75033" l="9000" r="45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72" t="16574" r="53583" b="25624"/>
          <a:stretch/>
        </p:blipFill>
        <p:spPr>
          <a:xfrm flipH="1">
            <a:off x="6586537" y="680318"/>
            <a:ext cx="2514600" cy="31305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4458" y="3977912"/>
            <a:ext cx="7129463" cy="21424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01137" y="3977912"/>
            <a:ext cx="2429994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5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The composition of nutrients </a:t>
            </a:r>
            <a:r>
              <a:rPr lang="en-US" smtClean="0">
                <a:solidFill>
                  <a:srgbClr val="00B050"/>
                </a:solidFill>
              </a:rPr>
              <a:t>that vegans </a:t>
            </a:r>
            <a:r>
              <a:rPr lang="en-US" dirty="0" smtClean="0">
                <a:solidFill>
                  <a:srgbClr val="00B050"/>
                </a:solidFill>
              </a:rPr>
              <a:t>are taking is slightly different thus they have some positive and some negative effects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78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7358" y="98179"/>
            <a:ext cx="4054315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3200" dirty="0" smtClean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Energy expenditure</a:t>
            </a:r>
            <a:endParaRPr lang="en-US" sz="3200" dirty="0">
              <a:solidFill>
                <a:srgbClr val="4C818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34425" y="3954878"/>
            <a:ext cx="3897248" cy="203132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5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When a person is only laying down doing nothing like sleeping. </a:t>
            </a:r>
          </a:p>
          <a:p>
            <a:pPr algn="ctr"/>
            <a:r>
              <a:rPr lang="en-US" dirty="0">
                <a:solidFill>
                  <a:srgbClr val="00B050"/>
                </a:solidFill>
              </a:rPr>
              <a:t>Just because you’re </a:t>
            </a:r>
            <a:r>
              <a:rPr lang="en-US" dirty="0" smtClean="0">
                <a:solidFill>
                  <a:srgbClr val="00B050"/>
                </a:solidFill>
              </a:rPr>
              <a:t>alive you </a:t>
            </a:r>
            <a:r>
              <a:rPr lang="en-US" dirty="0">
                <a:solidFill>
                  <a:srgbClr val="00B050"/>
                </a:solidFill>
              </a:rPr>
              <a:t>will consume </a:t>
            </a:r>
            <a:r>
              <a:rPr lang="en-US" dirty="0" smtClean="0">
                <a:solidFill>
                  <a:srgbClr val="00B050"/>
                </a:solidFill>
              </a:rPr>
              <a:t>energy </a:t>
            </a:r>
            <a:r>
              <a:rPr lang="en-US" dirty="0">
                <a:solidFill>
                  <a:srgbClr val="00B050"/>
                </a:solidFill>
              </a:rPr>
              <a:t>for </a:t>
            </a:r>
            <a:r>
              <a:rPr lang="en-US" dirty="0" smtClean="0">
                <a:solidFill>
                  <a:srgbClr val="00B050"/>
                </a:solidFill>
              </a:rPr>
              <a:t>respiration</a:t>
            </a:r>
            <a:r>
              <a:rPr lang="en-US" dirty="0">
                <a:solidFill>
                  <a:srgbClr val="00B050"/>
                </a:solidFill>
              </a:rPr>
              <a:t>, blood flow or maintaining the electrolyte balance AKA ( basic physiological cases that require energy )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77358" y="753907"/>
            <a:ext cx="52376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sz="2000" b="1" u="heavy" spc="-5" dirty="0">
                <a:solidFill>
                  <a:srgbClr val="365F91"/>
                </a:solidFill>
                <a:uFill>
                  <a:solidFill>
                    <a:srgbClr val="365F91"/>
                  </a:solidFill>
                </a:uFill>
                <a:latin typeface="Cambria"/>
                <a:cs typeface="Cambria"/>
              </a:rPr>
              <a:t>Basic Energy Expenditure Depends On :</a:t>
            </a:r>
          </a:p>
        </p:txBody>
      </p:sp>
      <p:sp>
        <p:nvSpPr>
          <p:cNvPr id="44" name="Rectangle 3"/>
          <p:cNvSpPr txBox="1">
            <a:spLocks noChangeArrowheads="1"/>
          </p:cNvSpPr>
          <p:nvPr/>
        </p:nvSpPr>
        <p:spPr>
          <a:xfrm>
            <a:off x="325280" y="753907"/>
            <a:ext cx="3906393" cy="308077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2400" b="1" dirty="0" smtClean="0">
              <a:solidFill>
                <a:srgbClr val="334E5D"/>
              </a:solidFill>
            </a:endParaRPr>
          </a:p>
          <a:p>
            <a:pPr>
              <a:buClr>
                <a:srgbClr val="00ADA8"/>
              </a:buClr>
              <a:buFont typeface="Wingdings" charset="2"/>
              <a:buChar char="v"/>
              <a:defRPr/>
            </a:pPr>
            <a:r>
              <a:rPr lang="en-US" sz="2000" b="1" dirty="0" smtClean="0">
                <a:solidFill>
                  <a:srgbClr val="00ADA8"/>
                </a:solidFill>
              </a:rPr>
              <a:t>Resting metabolic rate (RMR) :</a:t>
            </a:r>
          </a:p>
          <a:p>
            <a:pPr>
              <a:buClr>
                <a:srgbClr val="618E87"/>
              </a:buClr>
              <a:defRPr/>
            </a:pPr>
            <a:r>
              <a:rPr lang="en-US" sz="1800" b="1" dirty="0" smtClean="0"/>
              <a:t>Energy expense at </a:t>
            </a:r>
            <a:r>
              <a:rPr lang="en-US" sz="1800" b="1" dirty="0" smtClean="0">
                <a:solidFill>
                  <a:srgbClr val="FF0000"/>
                </a:solidFill>
              </a:rPr>
              <a:t>rest</a:t>
            </a:r>
          </a:p>
          <a:p>
            <a:pPr>
              <a:buClr>
                <a:srgbClr val="618E87"/>
              </a:buClr>
              <a:defRPr/>
            </a:pPr>
            <a:r>
              <a:rPr lang="en-US" sz="1800" b="1" dirty="0" smtClean="0"/>
              <a:t>Required for : </a:t>
            </a:r>
            <a:r>
              <a:rPr lang="en-US" sz="1800" dirty="0" smtClean="0"/>
              <a:t>normal body function</a:t>
            </a:r>
          </a:p>
          <a:p>
            <a:pPr>
              <a:buClr>
                <a:srgbClr val="618E87"/>
              </a:buClr>
              <a:defRPr/>
            </a:pPr>
            <a:r>
              <a:rPr lang="en-US" sz="1800" b="1" dirty="0" smtClean="0"/>
              <a:t>Depends on : </a:t>
            </a:r>
            <a:r>
              <a:rPr lang="en-US" sz="1800" dirty="0" smtClean="0"/>
              <a:t>age, sex, growth, body surface area, fever, fasting, stress</a:t>
            </a:r>
          </a:p>
          <a:p>
            <a:pPr>
              <a:buClr>
                <a:srgbClr val="618E87"/>
              </a:buClr>
              <a:defRPr/>
            </a:pPr>
            <a:r>
              <a:rPr lang="en-US" sz="1800" b="1" dirty="0" smtClean="0"/>
              <a:t>Men: </a:t>
            </a:r>
            <a:r>
              <a:rPr lang="en-US" sz="1800" dirty="0" smtClean="0"/>
              <a:t>1800 kcal</a:t>
            </a:r>
          </a:p>
          <a:p>
            <a:pPr>
              <a:buClr>
                <a:srgbClr val="618E87"/>
              </a:buClr>
              <a:defRPr/>
            </a:pPr>
            <a:r>
              <a:rPr lang="en-US" sz="1800" b="1" dirty="0" smtClean="0"/>
              <a:t>Women: </a:t>
            </a:r>
            <a:r>
              <a:rPr lang="en-US" sz="1800" dirty="0" smtClean="0"/>
              <a:t>1300 kcal</a:t>
            </a:r>
          </a:p>
        </p:txBody>
      </p:sp>
      <p:sp>
        <p:nvSpPr>
          <p:cNvPr id="45" name="Rectangle 3"/>
          <p:cNvSpPr txBox="1">
            <a:spLocks noChangeArrowheads="1"/>
          </p:cNvSpPr>
          <p:nvPr/>
        </p:nvSpPr>
        <p:spPr>
          <a:xfrm>
            <a:off x="5726055" y="1154017"/>
            <a:ext cx="3633504" cy="30667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ADA8"/>
              </a:buClr>
              <a:buFont typeface="Wingdings" charset="2"/>
              <a:buChar char="v"/>
              <a:defRPr/>
            </a:pPr>
            <a:r>
              <a:rPr lang="en-US" sz="2000" b="1" dirty="0">
                <a:solidFill>
                  <a:srgbClr val="00ADA8"/>
                </a:solidFill>
              </a:rPr>
              <a:t>Physical activity :</a:t>
            </a:r>
          </a:p>
          <a:p>
            <a:pPr>
              <a:buClr>
                <a:srgbClr val="618E87"/>
              </a:buClr>
              <a:defRPr/>
            </a:pPr>
            <a:r>
              <a:rPr lang="en-US" sz="1800" b="1" dirty="0" smtClean="0"/>
              <a:t>Sedentary person:</a:t>
            </a:r>
            <a:r>
              <a:rPr lang="en-US" sz="1800" b="1" dirty="0" smtClean="0">
                <a:solidFill>
                  <a:srgbClr val="334E5D"/>
                </a:solidFill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</a:rPr>
              <a:t>30-50% </a:t>
            </a:r>
            <a:r>
              <a:rPr lang="en-US" sz="1800" dirty="0" smtClean="0"/>
              <a:t>above RMR</a:t>
            </a:r>
          </a:p>
          <a:p>
            <a:pPr>
              <a:buClr>
                <a:srgbClr val="618E87"/>
              </a:buClr>
              <a:defRPr/>
            </a:pPr>
            <a:r>
              <a:rPr lang="en-US" sz="1800" b="1" dirty="0" smtClean="0"/>
              <a:t>Active person:</a:t>
            </a:r>
            <a:r>
              <a:rPr lang="en-US" sz="1800" b="1" dirty="0" smtClean="0">
                <a:solidFill>
                  <a:srgbClr val="334E5D"/>
                </a:solidFill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</a:rPr>
              <a:t>100% </a:t>
            </a:r>
            <a:r>
              <a:rPr lang="en-US" sz="1800" dirty="0" smtClean="0"/>
              <a:t>+ above RMR</a:t>
            </a:r>
          </a:p>
          <a:p>
            <a:pPr>
              <a:buClr>
                <a:srgbClr val="CC9900"/>
              </a:buClr>
              <a:buFont typeface="Wingdings" charset="0"/>
              <a:buNone/>
              <a:defRPr/>
            </a:pPr>
            <a:endParaRPr lang="en-US" sz="1800" b="1" dirty="0" smtClean="0"/>
          </a:p>
          <a:p>
            <a:pPr>
              <a:buClr>
                <a:srgbClr val="00ADA8"/>
              </a:buClr>
              <a:buFont typeface="Wingdings" charset="2"/>
              <a:buChar char="v"/>
              <a:defRPr/>
            </a:pPr>
            <a:r>
              <a:rPr lang="en-US" sz="1800" b="1" dirty="0" smtClean="0">
                <a:solidFill>
                  <a:srgbClr val="00ADA8"/>
                </a:solidFill>
              </a:rPr>
              <a:t>Thermic effect of food :</a:t>
            </a:r>
          </a:p>
          <a:p>
            <a:pPr>
              <a:buClr>
                <a:srgbClr val="618E87"/>
              </a:buClr>
              <a:defRPr/>
            </a:pPr>
            <a:r>
              <a:rPr lang="en-US" sz="1800" dirty="0" smtClean="0"/>
              <a:t>Heat produced by the body due to food digestion and absorption </a:t>
            </a:r>
            <a:r>
              <a:rPr lang="en-US" sz="1800" dirty="0" smtClean="0">
                <a:solidFill>
                  <a:srgbClr val="00B050"/>
                </a:solidFill>
              </a:rPr>
              <a:t>after eating</a:t>
            </a:r>
          </a:p>
          <a:p>
            <a:pPr>
              <a:buClr>
                <a:srgbClr val="618E87"/>
              </a:buClr>
              <a:defRPr/>
            </a:pPr>
            <a:r>
              <a:rPr lang="en-US" sz="1800" b="1" dirty="0" smtClean="0">
                <a:solidFill>
                  <a:srgbClr val="FF0000"/>
                </a:solidFill>
              </a:rPr>
              <a:t>5-10% </a:t>
            </a:r>
            <a:r>
              <a:rPr lang="en-US" sz="1800" dirty="0" smtClean="0"/>
              <a:t>of total energy expenditure</a:t>
            </a:r>
            <a:endParaRPr lang="en-US" sz="1800" dirty="0"/>
          </a:p>
        </p:txBody>
      </p:sp>
      <p:grpSp>
        <p:nvGrpSpPr>
          <p:cNvPr id="49" name="Group 48"/>
          <p:cNvGrpSpPr/>
          <p:nvPr/>
        </p:nvGrpSpPr>
        <p:grpSpPr>
          <a:xfrm>
            <a:off x="5581296" y="4638483"/>
            <a:ext cx="3577335" cy="1550074"/>
            <a:chOff x="3032125" y="3447388"/>
            <a:chExt cx="2063749" cy="789384"/>
          </a:xfrm>
          <a:solidFill>
            <a:schemeClr val="bg1">
              <a:lumMod val="95000"/>
            </a:schemeClr>
          </a:solidFill>
        </p:grpSpPr>
        <p:sp>
          <p:nvSpPr>
            <p:cNvPr id="50" name="Rounded Rectangle 49"/>
            <p:cNvSpPr/>
            <p:nvPr/>
          </p:nvSpPr>
          <p:spPr>
            <a:xfrm>
              <a:off x="3032125" y="3447388"/>
              <a:ext cx="2063749" cy="78938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" name="Rounded Rectangle 10"/>
            <p:cNvSpPr/>
            <p:nvPr/>
          </p:nvSpPr>
          <p:spPr>
            <a:xfrm>
              <a:off x="3055245" y="3470508"/>
              <a:ext cx="2017509" cy="74314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3335" rIns="17780" bIns="13335" numCol="1" spcCol="1270" anchor="ctr" anchorCtr="0">
              <a:noAutofit/>
            </a:bodyPr>
            <a:lstStyle/>
            <a:p>
              <a:pPr algn="ctr"/>
              <a:r>
                <a:rPr lang="en-US" dirty="0">
                  <a:solidFill>
                    <a:srgbClr val="00B050"/>
                  </a:solidFill>
                </a:rPr>
                <a:t>Sedentary person: is moving and doing something, like walking to the kitchen, grapping the remote control he consumes 30 -50 % calories above </a:t>
              </a:r>
              <a:r>
                <a:rPr lang="en-US">
                  <a:solidFill>
                    <a:srgbClr val="00B050"/>
                  </a:solidFill>
                </a:rPr>
                <a:t>the </a:t>
              </a:r>
              <a:r>
                <a:rPr lang="en-US" smtClean="0">
                  <a:solidFill>
                    <a:srgbClr val="00B050"/>
                  </a:solidFill>
                </a:rPr>
                <a:t>RMR</a:t>
              </a:r>
              <a:endParaRPr lang="en-US" dirty="0">
                <a:solidFill>
                  <a:srgbClr val="00B050"/>
                </a:solidFill>
              </a:endParaRPr>
            </a:p>
          </p:txBody>
        </p:sp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3871" y="4220717"/>
            <a:ext cx="3296236" cy="196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41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8251" y="98179"/>
            <a:ext cx="6191118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3200" dirty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Total Parenteral Nutrition (TPN)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14895" y="5154387"/>
            <a:ext cx="6311959" cy="147732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5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E</a:t>
            </a:r>
            <a:r>
              <a:rPr lang="en-US" dirty="0" smtClean="0">
                <a:solidFill>
                  <a:srgbClr val="00B050"/>
                </a:solidFill>
              </a:rPr>
              <a:t>nteral </a:t>
            </a:r>
            <a:r>
              <a:rPr lang="en-US" dirty="0">
                <a:solidFill>
                  <a:srgbClr val="00B050"/>
                </a:solidFill>
              </a:rPr>
              <a:t>nutrition not TPN, which you can use only when the </a:t>
            </a:r>
            <a:r>
              <a:rPr lang="en-US" dirty="0" smtClean="0">
                <a:solidFill>
                  <a:srgbClr val="00B050"/>
                </a:solidFill>
              </a:rPr>
              <a:t>GIT </a:t>
            </a:r>
            <a:r>
              <a:rPr lang="en-US" dirty="0">
                <a:solidFill>
                  <a:srgbClr val="00B050"/>
                </a:solidFill>
              </a:rPr>
              <a:t>is intact and working</a:t>
            </a:r>
            <a:r>
              <a:rPr lang="en-US" dirty="0" smtClean="0">
                <a:solidFill>
                  <a:srgbClr val="00B050"/>
                </a:solidFill>
              </a:rPr>
              <a:t>.</a:t>
            </a:r>
          </a:p>
          <a:p>
            <a:pPr algn="ctr"/>
            <a:r>
              <a:rPr lang="en-US" dirty="0" smtClean="0">
                <a:solidFill>
                  <a:srgbClr val="00B050"/>
                </a:solidFill>
              </a:rPr>
              <a:t>And they right “NPO” beside the name of the patient in the ward </a:t>
            </a:r>
          </a:p>
          <a:p>
            <a:pPr algn="ctr"/>
            <a:r>
              <a:rPr lang="en-US" dirty="0" smtClean="0">
                <a:solidFill>
                  <a:srgbClr val="00B050"/>
                </a:solidFill>
              </a:rPr>
              <a:t>NPO </a:t>
            </a:r>
            <a:r>
              <a:rPr lang="en-US" dirty="0">
                <a:solidFill>
                  <a:srgbClr val="00B050"/>
                </a:solidFill>
              </a:rPr>
              <a:t>refer to: Nil per </a:t>
            </a:r>
            <a:r>
              <a:rPr lang="en-US" dirty="0" err="1">
                <a:solidFill>
                  <a:srgbClr val="00B050"/>
                </a:solidFill>
              </a:rPr>
              <a:t>os</a:t>
            </a:r>
            <a:r>
              <a:rPr lang="en-US" dirty="0">
                <a:solidFill>
                  <a:srgbClr val="00B050"/>
                </a:solidFill>
              </a:rPr>
              <a:t>, Latin for "nothing by </a:t>
            </a:r>
            <a:r>
              <a:rPr lang="en-US" dirty="0" smtClean="0">
                <a:solidFill>
                  <a:srgbClr val="00B050"/>
                </a:solidFill>
              </a:rPr>
              <a:t>mouth”</a:t>
            </a:r>
          </a:p>
          <a:p>
            <a:pPr algn="ctr"/>
            <a:r>
              <a:rPr lang="en-US" dirty="0" smtClean="0">
                <a:solidFill>
                  <a:srgbClr val="00B050"/>
                </a:solidFill>
              </a:rPr>
              <a:t>Glucose should be monitored each 6 hours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1466" y="2320262"/>
            <a:ext cx="7198372" cy="2585323"/>
          </a:xfrm>
          <a:prstGeom prst="rect">
            <a:avLst/>
          </a:prstGeom>
          <a:ln>
            <a:solidFill>
              <a:srgbClr val="00ADA8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618E87"/>
              </a:buClr>
              <a:defRPr/>
            </a:pPr>
            <a:r>
              <a:rPr lang="en-US" b="1" u="sng" dirty="0"/>
              <a:t>TPN is particularly indicated in </a:t>
            </a:r>
            <a:r>
              <a:rPr lang="en-US" dirty="0"/>
              <a:t>severe inflammatory bowel disease, coma, cachexia </a:t>
            </a:r>
            <a:r>
              <a:rPr lang="en-US" dirty="0">
                <a:solidFill>
                  <a:srgbClr val="00B050"/>
                </a:solidFill>
              </a:rPr>
              <a:t>”Extreme muscle wasting” </a:t>
            </a:r>
            <a:r>
              <a:rPr lang="en-US" dirty="0"/>
              <a:t>, prolonged ileus and extensive burns</a:t>
            </a:r>
          </a:p>
          <a:p>
            <a:pPr>
              <a:lnSpc>
                <a:spcPct val="150000"/>
              </a:lnSpc>
              <a:buClr>
                <a:srgbClr val="618E87"/>
              </a:buClr>
              <a:defRPr/>
            </a:pPr>
            <a:r>
              <a:rPr lang="en-US" dirty="0"/>
              <a:t>Nutrients are pumped into a large central vein to allow rapid dilution of the solution  (3 L / 24 hours)</a:t>
            </a:r>
          </a:p>
          <a:p>
            <a:pPr>
              <a:lnSpc>
                <a:spcPct val="150000"/>
              </a:lnSpc>
              <a:buClr>
                <a:srgbClr val="618E87"/>
              </a:buClr>
              <a:defRPr/>
            </a:pPr>
            <a:r>
              <a:rPr lang="en-US" dirty="0"/>
              <a:t>Tube feeding is only provided to patients whose</a:t>
            </a:r>
            <a:r>
              <a:rPr lang="en-US" dirty="0">
                <a:solidFill>
                  <a:srgbClr val="334E5D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GI tract is intact </a:t>
            </a:r>
            <a:r>
              <a:rPr lang="en-US" dirty="0"/>
              <a:t>and supports this type of nutrition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2052" y="803834"/>
            <a:ext cx="73477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charset="2"/>
              <a:buChar char="v"/>
            </a:pPr>
            <a:r>
              <a:rPr lang="en-US" sz="2000" dirty="0">
                <a:solidFill>
                  <a:srgbClr val="00ADA8"/>
                </a:solidFill>
              </a:rPr>
              <a:t>What is it </a:t>
            </a:r>
            <a:r>
              <a:rPr lang="en-US" sz="2000" dirty="0" smtClean="0">
                <a:solidFill>
                  <a:srgbClr val="00ADA8"/>
                </a:solidFill>
              </a:rPr>
              <a:t>? </a:t>
            </a:r>
            <a:r>
              <a:rPr lang="en-US" dirty="0" smtClean="0"/>
              <a:t>A </a:t>
            </a:r>
            <a:r>
              <a:rPr lang="en-US" dirty="0"/>
              <a:t>type of exogenous nutrition in which terminally-ill patients are provided with all essential nutrients</a:t>
            </a:r>
            <a:r>
              <a:rPr lang="en-US" dirty="0">
                <a:solidFill>
                  <a:srgbClr val="334E5D"/>
                </a:solidFill>
              </a:rPr>
              <a:t> </a:t>
            </a:r>
            <a:r>
              <a:rPr lang="en-US" u="sng" dirty="0">
                <a:solidFill>
                  <a:srgbClr val="FF0000"/>
                </a:solidFill>
              </a:rPr>
              <a:t>intravenously</a:t>
            </a:r>
            <a:r>
              <a:rPr lang="en-US" dirty="0">
                <a:solidFill>
                  <a:srgbClr val="334E5D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Bypassing GI </a:t>
            </a:r>
            <a:r>
              <a:rPr lang="en-US" dirty="0" smtClean="0">
                <a:solidFill>
                  <a:srgbClr val="00B050"/>
                </a:solidFill>
              </a:rPr>
              <a:t>tract </a:t>
            </a:r>
            <a:r>
              <a:rPr lang="en-US" dirty="0" smtClean="0"/>
              <a:t>or </a:t>
            </a:r>
            <a:r>
              <a:rPr lang="en-US" dirty="0"/>
              <a:t>through </a:t>
            </a:r>
            <a:r>
              <a:rPr lang="en-US" u="sng" dirty="0">
                <a:solidFill>
                  <a:srgbClr val="FF0000"/>
                </a:solidFill>
              </a:rPr>
              <a:t>tube </a:t>
            </a:r>
            <a:r>
              <a:rPr lang="en-US" u="sng" dirty="0" smtClean="0">
                <a:solidFill>
                  <a:srgbClr val="FF0000"/>
                </a:solidFill>
              </a:rPr>
              <a:t>feeding</a:t>
            </a:r>
            <a:r>
              <a:rPr lang="en-US" dirty="0" smtClean="0">
                <a:solidFill>
                  <a:srgbClr val="FF0000"/>
                </a:solidFill>
              </a:rPr>
              <a:t> .. </a:t>
            </a:r>
            <a:endParaRPr lang="en-US" u="sng" dirty="0">
              <a:solidFill>
                <a:srgbClr val="FF0000"/>
              </a:solidFill>
            </a:endParaRPr>
          </a:p>
        </p:txBody>
      </p:sp>
      <p:pic>
        <p:nvPicPr>
          <p:cNvPr id="13" name="Picture 2" descr="nfant-nutrition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647" y="2801886"/>
            <a:ext cx="4363353" cy="261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1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8251" y="98179"/>
            <a:ext cx="6191118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3200" dirty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Total Parenteral Nutrition (TPN)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9106" y="4810568"/>
            <a:ext cx="73477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ü"/>
              <a:tabLst/>
              <a:defRPr/>
            </a:pPr>
            <a:r>
              <a:rPr lang="en-US" sz="2000" dirty="0" smtClean="0"/>
              <a:t>Individual nutritional requirement of patients may vary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ü"/>
              <a:tabLst/>
              <a:defRPr/>
            </a:pPr>
            <a:r>
              <a:rPr lang="en-US" sz="2000" dirty="0" smtClean="0"/>
              <a:t>Continuous biochemical, hematological and immunological monitoring of patient on TPN is required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480083"/>
              </p:ext>
            </p:extLst>
          </p:nvPr>
        </p:nvGraphicFramePr>
        <p:xfrm>
          <a:off x="598516" y="1176506"/>
          <a:ext cx="7778376" cy="3091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036"/>
                <a:gridCol w="4826340"/>
              </a:tblGrid>
              <a:tr h="590925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 smtClean="0">
                          <a:solidFill>
                            <a:schemeClr val="bg2"/>
                          </a:solidFill>
                        </a:rPr>
                        <a:t>Standard composition of TPN feed 24 hours requirement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34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DA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08309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dirty="0" smtClean="0">
                          <a:solidFill>
                            <a:schemeClr val="bg2"/>
                          </a:solidFill>
                        </a:rPr>
                        <a:t>Energy content</a:t>
                      </a:r>
                      <a:endParaRPr lang="en-US" sz="180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4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D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1" dirty="0" smtClean="0">
                          <a:solidFill>
                            <a:srgbClr val="334E5D"/>
                          </a:solidFill>
                        </a:rPr>
                        <a:t>2000 kcal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34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8309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dirty="0" smtClean="0">
                          <a:solidFill>
                            <a:schemeClr val="bg2"/>
                          </a:solidFill>
                        </a:rPr>
                        <a:t>Nitrogen</a:t>
                      </a:r>
                      <a:endParaRPr lang="en-US" sz="180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4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D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1" dirty="0" smtClean="0">
                          <a:solidFill>
                            <a:srgbClr val="334E5D"/>
                          </a:solidFill>
                        </a:rPr>
                        <a:t>12–14 g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34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08309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dirty="0" smtClean="0">
                          <a:solidFill>
                            <a:schemeClr val="bg2"/>
                          </a:solidFill>
                        </a:rPr>
                        <a:t>Fat</a:t>
                      </a:r>
                      <a:endParaRPr lang="en-US" sz="180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4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D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1" dirty="0" smtClean="0">
                          <a:solidFill>
                            <a:srgbClr val="334E5D"/>
                          </a:solidFill>
                        </a:rPr>
                        <a:t>900 kcal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34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8309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dirty="0" smtClean="0">
                          <a:solidFill>
                            <a:schemeClr val="bg2"/>
                          </a:solidFill>
                        </a:rPr>
                        <a:t>Glucose</a:t>
                      </a:r>
                      <a:endParaRPr lang="en-US" sz="180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4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D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1" dirty="0" smtClean="0">
                          <a:solidFill>
                            <a:srgbClr val="334E5D"/>
                          </a:solidFill>
                        </a:rPr>
                        <a:t>1000 kcal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34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71541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dirty="0" smtClean="0">
                          <a:solidFill>
                            <a:schemeClr val="bg2"/>
                          </a:solidFill>
                        </a:rPr>
                        <a:t>Electrolytes, trace elements, vitamins</a:t>
                      </a:r>
                      <a:endParaRPr lang="en-US" sz="180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4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D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1" dirty="0" smtClean="0">
                          <a:solidFill>
                            <a:srgbClr val="334E5D"/>
                          </a:solidFill>
                        </a:rPr>
                        <a:t>present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34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8309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dirty="0" smtClean="0">
                          <a:solidFill>
                            <a:schemeClr val="bg2"/>
                          </a:solidFill>
                        </a:rPr>
                        <a:t>Volume</a:t>
                      </a:r>
                      <a:endParaRPr lang="en-US" sz="180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4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D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1" dirty="0" smtClean="0">
                          <a:solidFill>
                            <a:srgbClr val="334E5D"/>
                          </a:solidFill>
                        </a:rPr>
                        <a:t>3 liters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34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0" r="12424"/>
          <a:stretch/>
        </p:blipFill>
        <p:spPr>
          <a:xfrm>
            <a:off x="8578734" y="977232"/>
            <a:ext cx="327521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92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8251" y="98179"/>
            <a:ext cx="4459875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3200" dirty="0" smtClean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Take home messages</a:t>
            </a:r>
            <a:endParaRPr lang="en-US" sz="3200" dirty="0">
              <a:solidFill>
                <a:srgbClr val="4C818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5170" y="961425"/>
            <a:ext cx="872282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charset="2"/>
              <a:buChar char="ü"/>
            </a:pPr>
            <a:r>
              <a:rPr lang="en-US" dirty="0"/>
              <a:t>Basic standards of nutritional requirements </a:t>
            </a:r>
            <a:r>
              <a:rPr lang="en-US" dirty="0" smtClean="0"/>
              <a:t>are important </a:t>
            </a:r>
            <a:r>
              <a:rPr lang="en-US" dirty="0"/>
              <a:t>for malnutrition </a:t>
            </a:r>
            <a:r>
              <a:rPr lang="en-US" dirty="0" smtClean="0"/>
              <a:t>assessment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ü"/>
            </a:pPr>
            <a:endParaRPr lang="en-US" dirty="0" smtClean="0"/>
          </a:p>
          <a:p>
            <a:pPr marL="285750" indent="-285750">
              <a:lnSpc>
                <a:spcPct val="150000"/>
              </a:lnSpc>
              <a:buFont typeface="Wingdings" charset="2"/>
              <a:buChar char="ü"/>
            </a:pPr>
            <a:r>
              <a:rPr lang="en-US" dirty="0" smtClean="0"/>
              <a:t>Establishing </a:t>
            </a:r>
            <a:r>
              <a:rPr lang="en-US" dirty="0"/>
              <a:t>these standards is essential for </a:t>
            </a:r>
            <a:r>
              <a:rPr lang="en-US" dirty="0" smtClean="0"/>
              <a:t>a population </a:t>
            </a:r>
            <a:r>
              <a:rPr lang="en-US" dirty="0"/>
              <a:t>in order to avoid disease and maintain </a:t>
            </a:r>
            <a:r>
              <a:rPr lang="en-US" dirty="0" smtClean="0"/>
              <a:t>good health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ü"/>
            </a:pPr>
            <a:endParaRPr lang="en-US" dirty="0" smtClean="0"/>
          </a:p>
          <a:p>
            <a:pPr marL="285750" indent="-285750">
              <a:lnSpc>
                <a:spcPct val="150000"/>
              </a:lnSpc>
              <a:buFont typeface="Wingdings" charset="2"/>
              <a:buChar char="ü"/>
            </a:pPr>
            <a:r>
              <a:rPr lang="en-US" dirty="0" smtClean="0"/>
              <a:t>Committees </a:t>
            </a:r>
            <a:r>
              <a:rPr lang="en-US" dirty="0"/>
              <a:t>of American and Canadian </a:t>
            </a:r>
            <a:r>
              <a:rPr lang="en-US" dirty="0" smtClean="0"/>
              <a:t>experts organized </a:t>
            </a:r>
            <a:r>
              <a:rPr lang="en-US" dirty="0"/>
              <a:t>by the Food and Nutrition Board of </a:t>
            </a:r>
            <a:r>
              <a:rPr lang="en-US" dirty="0" smtClean="0"/>
              <a:t>National Academy </a:t>
            </a:r>
            <a:r>
              <a:rPr lang="en-US" dirty="0"/>
              <a:t>of Sciences have established </a:t>
            </a:r>
            <a:r>
              <a:rPr lang="en-US" dirty="0" smtClean="0"/>
              <a:t>Dietary Reference </a:t>
            </a:r>
            <a:r>
              <a:rPr lang="en-US" dirty="0"/>
              <a:t>intakes (DRIs</a:t>
            </a:r>
            <a:r>
              <a:rPr lang="en-US" dirty="0" smtClean="0"/>
              <a:t>).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ü"/>
            </a:pPr>
            <a:endParaRPr lang="en-US" dirty="0" smtClean="0"/>
          </a:p>
          <a:p>
            <a:pPr marL="285750" indent="-285750">
              <a:lnSpc>
                <a:spcPct val="150000"/>
              </a:lnSpc>
              <a:buFont typeface="Wingdings" charset="2"/>
              <a:buChar char="ü"/>
            </a:pPr>
            <a:r>
              <a:rPr lang="en-US" dirty="0" smtClean="0"/>
              <a:t>The </a:t>
            </a:r>
            <a:r>
              <a:rPr lang="en-US" dirty="0"/>
              <a:t>DRIs replace and expand on the </a:t>
            </a:r>
            <a:r>
              <a:rPr lang="en-US" dirty="0" smtClean="0"/>
              <a:t>recommended Dietary </a:t>
            </a:r>
            <a:r>
              <a:rPr lang="en-US" dirty="0"/>
              <a:t>Allowances (RDA)</a:t>
            </a:r>
          </a:p>
        </p:txBody>
      </p:sp>
    </p:spTree>
    <p:extLst>
      <p:ext uri="{BB962C8B-B14F-4D97-AF65-F5344CB8AC3E}">
        <p14:creationId xmlns:p14="http://schemas.microsoft.com/office/powerpoint/2010/main" val="82757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6" t="23031" r="16632" b="20000"/>
          <a:stretch/>
        </p:blipFill>
        <p:spPr>
          <a:xfrm>
            <a:off x="133004" y="138399"/>
            <a:ext cx="10922924" cy="67196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38251" y="98179"/>
            <a:ext cx="2032929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3200" dirty="0" smtClean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Summary</a:t>
            </a:r>
            <a:endParaRPr lang="en-US" sz="3200" dirty="0">
              <a:solidFill>
                <a:srgbClr val="4C818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77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4168" y="919761"/>
            <a:ext cx="5263658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ADA8"/>
                </a:solidFill>
              </a:rPr>
              <a:t>Q1 : Which one of the following standards of RDA we use due to insufficient data? </a:t>
            </a:r>
          </a:p>
          <a:p>
            <a:r>
              <a:rPr lang="en-US" sz="1700" dirty="0"/>
              <a:t>A- </a:t>
            </a:r>
            <a:r>
              <a:rPr lang="en-US" sz="1600" dirty="0"/>
              <a:t>Estimated Average Requirement (EAR)</a:t>
            </a:r>
          </a:p>
          <a:p>
            <a:r>
              <a:rPr lang="en-US" sz="1700" dirty="0"/>
              <a:t>B- Recommended Dietary Allowance (RDA)</a:t>
            </a:r>
          </a:p>
          <a:p>
            <a:r>
              <a:rPr lang="en-US" sz="1700" dirty="0"/>
              <a:t>C- Adequate Intake (AI)</a:t>
            </a:r>
          </a:p>
          <a:p>
            <a:r>
              <a:rPr lang="en-US" sz="1700" dirty="0"/>
              <a:t>D- Tolerable Upper Intake Level (UL)</a:t>
            </a:r>
          </a:p>
          <a:p>
            <a:endParaRPr lang="en-US" sz="1700" b="1" u="sng" spc="-5" dirty="0">
              <a:solidFill>
                <a:srgbClr val="365F91"/>
              </a:solidFill>
              <a:uFill>
                <a:solidFill>
                  <a:srgbClr val="365F91"/>
                </a:solidFill>
              </a:uFill>
              <a:latin typeface="Cambria"/>
              <a:cs typeface="Cambria"/>
            </a:endParaRPr>
          </a:p>
          <a:p>
            <a:r>
              <a:rPr lang="en-US" dirty="0">
                <a:solidFill>
                  <a:srgbClr val="00ADA8"/>
                </a:solidFill>
              </a:rPr>
              <a:t>Q2 : Which of the following will identify asymptomatic dietary deficiency?</a:t>
            </a:r>
          </a:p>
          <a:p>
            <a:r>
              <a:rPr lang="en-US" sz="1600" dirty="0"/>
              <a:t>A- Dietary intake studies</a:t>
            </a:r>
          </a:p>
          <a:p>
            <a:r>
              <a:rPr lang="en-US" sz="1600" dirty="0"/>
              <a:t>B- Clinical symptoms</a:t>
            </a:r>
          </a:p>
          <a:p>
            <a:r>
              <a:rPr lang="en-US" sz="1600" dirty="0"/>
              <a:t>C- Biochemical studies</a:t>
            </a:r>
          </a:p>
          <a:p>
            <a:r>
              <a:rPr lang="en-US" sz="1600" dirty="0"/>
              <a:t>D- A+B</a:t>
            </a:r>
          </a:p>
          <a:p>
            <a:endParaRPr lang="en-US" sz="1700" dirty="0"/>
          </a:p>
          <a:p>
            <a:r>
              <a:rPr lang="en-US" dirty="0">
                <a:solidFill>
                  <a:srgbClr val="00ADA8"/>
                </a:solidFill>
              </a:rPr>
              <a:t>Q3 : What type of anemia vegans </a:t>
            </a:r>
            <a:r>
              <a:rPr lang="en-US" dirty="0" smtClean="0">
                <a:solidFill>
                  <a:srgbClr val="00ADA8"/>
                </a:solidFill>
              </a:rPr>
              <a:t>may </a:t>
            </a:r>
            <a:r>
              <a:rPr lang="en-US" dirty="0" err="1" smtClean="0">
                <a:solidFill>
                  <a:srgbClr val="00ADA8"/>
                </a:solidFill>
              </a:rPr>
              <a:t>develope</a:t>
            </a:r>
            <a:r>
              <a:rPr lang="en-US" dirty="0" smtClean="0">
                <a:solidFill>
                  <a:srgbClr val="00ADA8"/>
                </a:solidFill>
              </a:rPr>
              <a:t>?</a:t>
            </a:r>
            <a:endParaRPr lang="en-US" dirty="0">
              <a:solidFill>
                <a:srgbClr val="00ADA8"/>
              </a:solidFill>
            </a:endParaRPr>
          </a:p>
          <a:p>
            <a:r>
              <a:rPr lang="en-US" sz="1700" dirty="0"/>
              <a:t>A- </a:t>
            </a:r>
            <a:r>
              <a:rPr lang="en-US" sz="1700" dirty="0" err="1"/>
              <a:t>Sideroblastic</a:t>
            </a:r>
            <a:r>
              <a:rPr lang="en-US" sz="1700" dirty="0"/>
              <a:t> anemia</a:t>
            </a:r>
          </a:p>
          <a:p>
            <a:r>
              <a:rPr lang="en-US" sz="1700" dirty="0"/>
              <a:t>B- megaloblastic anemia</a:t>
            </a:r>
          </a:p>
          <a:p>
            <a:r>
              <a:rPr lang="en-US" sz="1700" dirty="0"/>
              <a:t>C- normocytic anemia</a:t>
            </a:r>
          </a:p>
          <a:p>
            <a:r>
              <a:rPr lang="en-US" sz="1700" dirty="0"/>
              <a:t>D- None of the above</a:t>
            </a:r>
          </a:p>
        </p:txBody>
      </p:sp>
      <p:sp>
        <p:nvSpPr>
          <p:cNvPr id="3" name="Rectangle 2"/>
          <p:cNvSpPr/>
          <p:nvPr/>
        </p:nvSpPr>
        <p:spPr>
          <a:xfrm>
            <a:off x="338251" y="98179"/>
            <a:ext cx="1101584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3200" dirty="0" smtClean="0">
                <a:solidFill>
                  <a:srgbClr val="0070C0"/>
                </a:solidFill>
                <a:latin typeface="Century Gothic" charset="0"/>
                <a:ea typeface="Century Gothic" charset="0"/>
                <a:cs typeface="Century Gothic" charset="0"/>
              </a:rPr>
              <a:t>QUIZ</a:t>
            </a:r>
            <a:endParaRPr lang="en-US" sz="3200" dirty="0">
              <a:solidFill>
                <a:srgbClr val="0070C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15891" y="919761"/>
            <a:ext cx="6096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ADA8"/>
                </a:solidFill>
              </a:rPr>
              <a:t>Q4 : Energy balance of the body is maintained by?</a:t>
            </a:r>
          </a:p>
          <a:p>
            <a:r>
              <a:rPr lang="en-US" dirty="0"/>
              <a:t>A- Fats &amp; Carbohydrates </a:t>
            </a:r>
          </a:p>
          <a:p>
            <a:r>
              <a:rPr lang="en-US" dirty="0"/>
              <a:t>B- Fiber &amp; Proteins</a:t>
            </a:r>
          </a:p>
          <a:p>
            <a:r>
              <a:rPr lang="en-US" dirty="0"/>
              <a:t>C- Calorie intake &amp; energy expenditure</a:t>
            </a:r>
          </a:p>
          <a:p>
            <a:r>
              <a:rPr lang="en-US" dirty="0"/>
              <a:t>D- None of them</a:t>
            </a:r>
          </a:p>
          <a:p>
            <a:endParaRPr lang="en-US" dirty="0"/>
          </a:p>
          <a:p>
            <a:r>
              <a:rPr lang="en-US" dirty="0">
                <a:solidFill>
                  <a:srgbClr val="00ADA8"/>
                </a:solidFill>
              </a:rPr>
              <a:t>Q5 : …… has no adverse health effects or toxicity in almost all individuals?</a:t>
            </a:r>
          </a:p>
          <a:p>
            <a:r>
              <a:rPr lang="en-US" dirty="0"/>
              <a:t>A- Estimated Average Requirement (EAR)</a:t>
            </a:r>
          </a:p>
          <a:p>
            <a:r>
              <a:rPr lang="en-US" dirty="0"/>
              <a:t>B- Recommended Dietary Allowance (RDA)</a:t>
            </a:r>
          </a:p>
          <a:p>
            <a:r>
              <a:rPr lang="en-US" dirty="0"/>
              <a:t>C- Adequate Intake (AI)</a:t>
            </a:r>
          </a:p>
          <a:p>
            <a:r>
              <a:rPr lang="en-US" dirty="0"/>
              <a:t>D- Tolerable Upper Intake Level (UL)</a:t>
            </a:r>
          </a:p>
          <a:p>
            <a:endParaRPr lang="en-US" dirty="0"/>
          </a:p>
          <a:p>
            <a:r>
              <a:rPr lang="en-US" dirty="0">
                <a:solidFill>
                  <a:srgbClr val="00ADA8"/>
                </a:solidFill>
              </a:rPr>
              <a:t>Q6 : Which of the following is considered as lower intake in vegans?</a:t>
            </a:r>
          </a:p>
          <a:p>
            <a:r>
              <a:rPr lang="en-US" dirty="0"/>
              <a:t>A- Iron</a:t>
            </a:r>
          </a:p>
          <a:p>
            <a:r>
              <a:rPr lang="en-US" dirty="0"/>
              <a:t>B- Calcium</a:t>
            </a:r>
          </a:p>
          <a:p>
            <a:r>
              <a:rPr lang="en-US" dirty="0"/>
              <a:t>C- Vitamin D</a:t>
            </a:r>
          </a:p>
          <a:p>
            <a:r>
              <a:rPr lang="en-US" dirty="0"/>
              <a:t>D- All of the above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00632" y="6519446"/>
            <a:ext cx="32721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1</a:t>
            </a:r>
            <a:r>
              <a:rPr lang="en-US" sz="1600" dirty="0" smtClean="0"/>
              <a:t>) C    2) C    3) B    4) C    5) D    6) 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0355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51284" y="206860"/>
            <a:ext cx="5438274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Adobe Devanagari" pitchFamily="18" charset="0"/>
                <a:cs typeface="Adobe Devanagari" pitchFamily="18" charset="0"/>
              </a:rPr>
              <a:t>By the end of this lecture, the students should be able to know:</a:t>
            </a:r>
          </a:p>
          <a:p>
            <a:pPr marL="457200" indent="-457200">
              <a:buFont typeface="Arial" charset="0"/>
              <a:buChar char="•"/>
            </a:pPr>
            <a:endParaRPr lang="en-US" sz="24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cs typeface="Adobe Devanagari" pitchFamily="18" charset="0"/>
            </a:endParaRPr>
          </a:p>
          <a:p>
            <a:pPr marL="457200" indent="-457200">
              <a:buFont typeface="Arial" charset="0"/>
              <a:buChar char="•"/>
              <a:defRPr/>
            </a:pPr>
            <a:r>
              <a:rPr lang="en-US" altLang="en-US" sz="2000" dirty="0">
                <a:solidFill>
                  <a:schemeClr val="accent5">
                    <a:lumMod val="50000"/>
                  </a:schemeClr>
                </a:solidFill>
                <a:latin typeface="Adobe Devanagari" pitchFamily="18" charset="0"/>
                <a:cs typeface="Adobe Devanagari" pitchFamily="18" charset="0"/>
              </a:rPr>
              <a:t>Understand the basic terms of nutritional requirements that are important for establishing intake of a nutrient in </a:t>
            </a:r>
            <a:r>
              <a:rPr lang="en-US" altLang="en-US" sz="2000" dirty="0" smtClean="0">
                <a:solidFill>
                  <a:schemeClr val="accent5">
                    <a:lumMod val="50000"/>
                  </a:schemeClr>
                </a:solidFill>
                <a:latin typeface="Adobe Devanagari" pitchFamily="18" charset="0"/>
                <a:cs typeface="Adobe Devanagari" pitchFamily="18" charset="0"/>
              </a:rPr>
              <a:t>population</a:t>
            </a:r>
          </a:p>
          <a:p>
            <a:pPr marL="457200" indent="-457200">
              <a:buFont typeface="Arial" charset="0"/>
              <a:buChar char="•"/>
              <a:defRPr/>
            </a:pPr>
            <a:endParaRPr lang="en-US" altLang="en-US" sz="2000" dirty="0">
              <a:solidFill>
                <a:schemeClr val="accent5">
                  <a:lumMod val="50000"/>
                </a:schemeClr>
              </a:solidFill>
              <a:latin typeface="Adobe Devanagari" pitchFamily="18" charset="0"/>
              <a:cs typeface="Adobe Devanagari" pitchFamily="18" charset="0"/>
            </a:endParaRPr>
          </a:p>
          <a:p>
            <a:pPr marL="457200" indent="-457200">
              <a:buFont typeface="Arial" charset="0"/>
              <a:buChar char="•"/>
              <a:defRPr/>
            </a:pPr>
            <a:r>
              <a:rPr lang="en-US" altLang="en-US" sz="2000" dirty="0">
                <a:solidFill>
                  <a:schemeClr val="accent5">
                    <a:lumMod val="50000"/>
                  </a:schemeClr>
                </a:solidFill>
                <a:latin typeface="Adobe Devanagari" pitchFamily="18" charset="0"/>
                <a:cs typeface="Adobe Devanagari" pitchFamily="18" charset="0"/>
              </a:rPr>
              <a:t>Understand the food pyramid that recommends daily serving size from each food group for vegetarians and </a:t>
            </a:r>
            <a:r>
              <a:rPr lang="en-US" altLang="en-US" sz="2000" dirty="0" smtClean="0">
                <a:solidFill>
                  <a:schemeClr val="accent5">
                    <a:lumMod val="50000"/>
                  </a:schemeClr>
                </a:solidFill>
                <a:latin typeface="Adobe Devanagari" pitchFamily="18" charset="0"/>
                <a:cs typeface="Adobe Devanagari" pitchFamily="18" charset="0"/>
              </a:rPr>
              <a:t>non-vegetarians</a:t>
            </a:r>
          </a:p>
          <a:p>
            <a:pPr marL="457200" indent="-457200">
              <a:buFont typeface="Arial" charset="0"/>
              <a:buChar char="•"/>
              <a:defRPr/>
            </a:pPr>
            <a:endParaRPr lang="en-US" altLang="en-US" sz="2000" dirty="0">
              <a:solidFill>
                <a:schemeClr val="accent5">
                  <a:lumMod val="50000"/>
                </a:schemeClr>
              </a:solidFill>
              <a:latin typeface="Adobe Devanagari" pitchFamily="18" charset="0"/>
              <a:cs typeface="Adobe Devanagari" pitchFamily="18" charset="0"/>
            </a:endParaRPr>
          </a:p>
          <a:p>
            <a:pPr marL="457200" indent="-457200">
              <a:buFont typeface="Arial" charset="0"/>
              <a:buChar char="•"/>
              <a:defRPr/>
            </a:pPr>
            <a:r>
              <a:rPr lang="en-US" altLang="en-US" sz="2000" dirty="0">
                <a:solidFill>
                  <a:schemeClr val="accent5">
                    <a:lumMod val="50000"/>
                  </a:schemeClr>
                </a:solidFill>
                <a:latin typeface="Adobe Devanagari" pitchFamily="18" charset="0"/>
                <a:cs typeface="Adobe Devanagari" pitchFamily="18" charset="0"/>
              </a:rPr>
              <a:t>Identify dietary guidelines and goals that are necessary for good </a:t>
            </a:r>
            <a:r>
              <a:rPr lang="en-US" altLang="en-US" sz="2000" dirty="0" smtClean="0">
                <a:solidFill>
                  <a:schemeClr val="accent5">
                    <a:lumMod val="50000"/>
                  </a:schemeClr>
                </a:solidFill>
                <a:latin typeface="Adobe Devanagari" pitchFamily="18" charset="0"/>
                <a:cs typeface="Adobe Devanagari" pitchFamily="18" charset="0"/>
              </a:rPr>
              <a:t>health</a:t>
            </a:r>
          </a:p>
          <a:p>
            <a:pPr marL="457200" indent="-457200">
              <a:buFont typeface="Arial" charset="0"/>
              <a:buChar char="•"/>
              <a:defRPr/>
            </a:pPr>
            <a:endParaRPr lang="en-US" altLang="en-US" sz="2000" dirty="0">
              <a:solidFill>
                <a:schemeClr val="accent5">
                  <a:lumMod val="50000"/>
                </a:schemeClr>
              </a:solidFill>
              <a:latin typeface="Adobe Devanagari" pitchFamily="18" charset="0"/>
              <a:cs typeface="Adobe Devanagari" pitchFamily="18" charset="0"/>
            </a:endParaRPr>
          </a:p>
          <a:p>
            <a:pPr marL="457200" indent="-457200">
              <a:buFont typeface="Arial" charset="0"/>
              <a:buChar char="•"/>
              <a:defRPr/>
            </a:pPr>
            <a:r>
              <a:rPr lang="en-US" altLang="en-US" sz="2000" dirty="0">
                <a:solidFill>
                  <a:schemeClr val="accent5">
                    <a:lumMod val="50000"/>
                  </a:schemeClr>
                </a:solidFill>
                <a:latin typeface="Adobe Devanagari" pitchFamily="18" charset="0"/>
                <a:cs typeface="Adobe Devanagari" pitchFamily="18" charset="0"/>
              </a:rPr>
              <a:t>Discuss energy requirement in humans including basic energy expenditure and the factors that affect </a:t>
            </a:r>
            <a:r>
              <a:rPr lang="en-US" altLang="en-US" sz="2000" dirty="0" smtClean="0">
                <a:solidFill>
                  <a:schemeClr val="accent5">
                    <a:lumMod val="50000"/>
                  </a:schemeClr>
                </a:solidFill>
                <a:latin typeface="Adobe Devanagari" pitchFamily="18" charset="0"/>
                <a:cs typeface="Adobe Devanagari" pitchFamily="18" charset="0"/>
              </a:rPr>
              <a:t>it</a:t>
            </a:r>
          </a:p>
          <a:p>
            <a:pPr marL="457200" indent="-457200">
              <a:buFont typeface="Arial" charset="0"/>
              <a:buChar char="•"/>
              <a:defRPr/>
            </a:pPr>
            <a:endParaRPr lang="en-US" altLang="en-US" sz="2000" dirty="0">
              <a:solidFill>
                <a:schemeClr val="accent5">
                  <a:lumMod val="50000"/>
                </a:schemeClr>
              </a:solidFill>
              <a:latin typeface="Adobe Devanagari" pitchFamily="18" charset="0"/>
              <a:cs typeface="Adobe Devanagari" pitchFamily="18" charset="0"/>
            </a:endParaRPr>
          </a:p>
          <a:p>
            <a:pPr marL="457200" indent="-457200">
              <a:buFont typeface="Arial" charset="0"/>
              <a:buChar char="•"/>
              <a:defRPr/>
            </a:pPr>
            <a:r>
              <a:rPr lang="en-US" altLang="en-US" sz="2000" dirty="0">
                <a:solidFill>
                  <a:schemeClr val="accent5">
                    <a:lumMod val="50000"/>
                  </a:schemeClr>
                </a:solidFill>
                <a:latin typeface="Adobe Devanagari" pitchFamily="18" charset="0"/>
                <a:cs typeface="Adobe Devanagari" pitchFamily="18" charset="0"/>
              </a:rPr>
              <a:t>Know about total parenteral nutrition (TPN) and its applications </a:t>
            </a:r>
          </a:p>
        </p:txBody>
      </p:sp>
    </p:spTree>
    <p:extLst>
      <p:ext uri="{BB962C8B-B14F-4D97-AF65-F5344CB8AC3E}">
        <p14:creationId xmlns:p14="http://schemas.microsoft.com/office/powerpoint/2010/main" val="34971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8251" y="98179"/>
            <a:ext cx="1101584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3200" dirty="0" smtClean="0">
                <a:solidFill>
                  <a:srgbClr val="0070C0"/>
                </a:solidFill>
                <a:latin typeface="Century Gothic" charset="0"/>
                <a:ea typeface="Century Gothic" charset="0"/>
                <a:cs typeface="Century Gothic" charset="0"/>
              </a:rPr>
              <a:t>QUIZ</a:t>
            </a:r>
            <a:endParaRPr lang="en-US" sz="3200" dirty="0">
              <a:solidFill>
                <a:srgbClr val="0070C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8" name="TextBox 7">
            <a:hlinkClick r:id="rId2"/>
          </p:cNvPr>
          <p:cNvSpPr txBox="1"/>
          <p:nvPr/>
        </p:nvSpPr>
        <p:spPr>
          <a:xfrm>
            <a:off x="7274618" y="5802602"/>
            <a:ext cx="3747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4B8180"/>
                </a:solidFill>
                <a:latin typeface="Century Gothic" charset="0"/>
                <a:ea typeface="Century Gothic" charset="0"/>
                <a:cs typeface="Century Gothic" charset="0"/>
                <a:hlinkClick r:id="rId2"/>
              </a:rPr>
              <a:t>Suggestions and recommendations</a:t>
            </a:r>
            <a:endParaRPr lang="en-US" i="1" dirty="0">
              <a:solidFill>
                <a:srgbClr val="4B818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8226" y="1623091"/>
            <a:ext cx="514814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pc="-5" dirty="0">
                <a:solidFill>
                  <a:srgbClr val="00ADA8"/>
                </a:solidFill>
                <a:uFill>
                  <a:solidFill>
                    <a:srgbClr val="365F91"/>
                  </a:solidFill>
                </a:uFill>
                <a:latin typeface="Cambria"/>
                <a:cs typeface="Cambria"/>
              </a:rPr>
              <a:t>Q7 : How the energy balance is maintained ?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pPr algn="ctr">
              <a:spcBef>
                <a:spcPts val="25"/>
              </a:spcBef>
              <a:tabLst>
                <a:tab pos="241300" algn="l"/>
                <a:tab pos="241935" algn="l"/>
              </a:tabLst>
            </a:pPr>
            <a:r>
              <a:rPr lang="en-US" spc="-10" dirty="0">
                <a:solidFill>
                  <a:schemeClr val="bg1">
                    <a:lumMod val="75000"/>
                  </a:schemeClr>
                </a:solidFill>
                <a:cs typeface="Calibri"/>
              </a:rPr>
              <a:t>By calorie intake and energy expenditure.</a:t>
            </a:r>
          </a:p>
          <a:p>
            <a:endParaRPr lang="en-US" dirty="0"/>
          </a:p>
          <a:p>
            <a:r>
              <a:rPr lang="en-US" spc="-5" dirty="0" smtClean="0">
                <a:solidFill>
                  <a:srgbClr val="00ADA8"/>
                </a:solidFill>
                <a:uFill>
                  <a:solidFill>
                    <a:srgbClr val="365F91"/>
                  </a:solidFill>
                </a:uFill>
                <a:latin typeface="Cambria"/>
                <a:cs typeface="Cambria"/>
              </a:rPr>
              <a:t>Q8 : Why body expenditure 1800 kcal while we are resting ?</a:t>
            </a:r>
          </a:p>
          <a:p>
            <a:endParaRPr lang="en-US" spc="-5" dirty="0" smtClean="0">
              <a:solidFill>
                <a:srgbClr val="00ADA8"/>
              </a:solidFill>
              <a:uFill>
                <a:solidFill>
                  <a:srgbClr val="365F91"/>
                </a:solidFill>
              </a:uFill>
              <a:latin typeface="Cambria"/>
              <a:cs typeface="Cambria"/>
            </a:endParaRPr>
          </a:p>
          <a:p>
            <a:pPr algn="ctr"/>
            <a:r>
              <a:rPr lang="en-US" spc="-10" dirty="0" smtClean="0">
                <a:solidFill>
                  <a:schemeClr val="bg1">
                    <a:lumMod val="75000"/>
                  </a:schemeClr>
                </a:solidFill>
                <a:cs typeface="Calibri"/>
              </a:rPr>
              <a:t>Because </a:t>
            </a:r>
            <a:r>
              <a:rPr lang="en-US" spc="-10" dirty="0">
                <a:solidFill>
                  <a:schemeClr val="bg1">
                    <a:lumMod val="75000"/>
                  </a:schemeClr>
                </a:solidFill>
                <a:cs typeface="Calibri"/>
              </a:rPr>
              <a:t>the functioning body consumes energy (</a:t>
            </a:r>
            <a:r>
              <a:rPr lang="en-US" spc="-10" dirty="0" smtClean="0">
                <a:solidFill>
                  <a:schemeClr val="bg1">
                    <a:lumMod val="75000"/>
                  </a:schemeClr>
                </a:solidFill>
                <a:cs typeface="Calibri"/>
              </a:rPr>
              <a:t>heart, brain </a:t>
            </a:r>
            <a:r>
              <a:rPr lang="en-US" spc="-10" dirty="0">
                <a:solidFill>
                  <a:schemeClr val="bg1">
                    <a:lumMod val="75000"/>
                  </a:schemeClr>
                </a:solidFill>
                <a:cs typeface="Calibri"/>
              </a:rPr>
              <a:t>and digestive system all are functioning and </a:t>
            </a:r>
            <a:r>
              <a:rPr lang="en-US" spc="-10" dirty="0" smtClean="0">
                <a:solidFill>
                  <a:schemeClr val="bg1">
                    <a:lumMod val="75000"/>
                  </a:schemeClr>
                </a:solidFill>
                <a:cs typeface="Calibri"/>
              </a:rPr>
              <a:t>need energy</a:t>
            </a:r>
            <a:r>
              <a:rPr lang="en-US" spc="-10" dirty="0">
                <a:solidFill>
                  <a:schemeClr val="bg1">
                    <a:lumMod val="75000"/>
                  </a:schemeClr>
                </a:solidFill>
                <a:cs typeface="Calibri"/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5762625" y="1623091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pc="-5" dirty="0">
                <a:solidFill>
                  <a:srgbClr val="00ADA8"/>
                </a:solidFill>
                <a:uFill>
                  <a:solidFill>
                    <a:srgbClr val="365F91"/>
                  </a:solidFill>
                </a:uFill>
                <a:latin typeface="Cambria"/>
                <a:cs typeface="Cambria"/>
              </a:rPr>
              <a:t>Q9 : Determine three situations where total parenteral nutrition (TPN) is particularly indicated?</a:t>
            </a: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r>
              <a:rPr lang="en-US" spc="-10" dirty="0">
                <a:solidFill>
                  <a:schemeClr val="bg1">
                    <a:lumMod val="75000"/>
                  </a:schemeClr>
                </a:solidFill>
                <a:cs typeface="Calibri"/>
              </a:rPr>
              <a:t>severe inflammatory bowel disease, coma, cachexia, prolonged ileus and extensive burns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spc="-5" dirty="0">
                <a:solidFill>
                  <a:srgbClr val="00ADA8"/>
                </a:solidFill>
                <a:uFill>
                  <a:solidFill>
                    <a:srgbClr val="365F91"/>
                  </a:solidFill>
                </a:uFill>
                <a:latin typeface="Cambria"/>
                <a:cs typeface="Cambria"/>
              </a:rPr>
              <a:t>Q10 : What are the four standards of DRIs ?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pPr marL="12700" algn="ctr">
              <a:spcBef>
                <a:spcPts val="25"/>
              </a:spcBef>
              <a:tabLst>
                <a:tab pos="241300" algn="l"/>
                <a:tab pos="241935" algn="l"/>
              </a:tabLst>
            </a:pPr>
            <a:r>
              <a:rPr lang="en-US" spc="-10" dirty="0">
                <a:solidFill>
                  <a:schemeClr val="bg1">
                    <a:lumMod val="75000"/>
                  </a:schemeClr>
                </a:solidFill>
                <a:cs typeface="Calibri"/>
              </a:rPr>
              <a:t>Estimated Average Requirement (EAR)</a:t>
            </a:r>
          </a:p>
          <a:p>
            <a:pPr marL="12700" algn="ctr">
              <a:spcBef>
                <a:spcPts val="25"/>
              </a:spcBef>
              <a:tabLst>
                <a:tab pos="241300" algn="l"/>
                <a:tab pos="241935" algn="l"/>
              </a:tabLst>
            </a:pPr>
            <a:r>
              <a:rPr lang="en-US" spc="-10" dirty="0">
                <a:solidFill>
                  <a:schemeClr val="bg1">
                    <a:lumMod val="75000"/>
                  </a:schemeClr>
                </a:solidFill>
                <a:cs typeface="Calibri"/>
              </a:rPr>
              <a:t>Recommended Dietary Allowance (RDA)</a:t>
            </a:r>
          </a:p>
          <a:p>
            <a:pPr marL="12700" algn="ctr">
              <a:spcBef>
                <a:spcPts val="25"/>
              </a:spcBef>
              <a:tabLst>
                <a:tab pos="241300" algn="l"/>
                <a:tab pos="241935" algn="l"/>
              </a:tabLst>
            </a:pPr>
            <a:r>
              <a:rPr lang="en-US" spc="-10" dirty="0">
                <a:solidFill>
                  <a:schemeClr val="bg1">
                    <a:lumMod val="75000"/>
                  </a:schemeClr>
                </a:solidFill>
                <a:cs typeface="Calibri"/>
              </a:rPr>
              <a:t>Adequate Intake (AI)</a:t>
            </a:r>
          </a:p>
          <a:p>
            <a:pPr marL="12700" algn="ctr">
              <a:spcBef>
                <a:spcPts val="25"/>
              </a:spcBef>
              <a:tabLst>
                <a:tab pos="241300" algn="l"/>
                <a:tab pos="241935" algn="l"/>
              </a:tabLst>
            </a:pPr>
            <a:r>
              <a:rPr lang="en-US" spc="-10" dirty="0">
                <a:solidFill>
                  <a:schemeClr val="bg1">
                    <a:lumMod val="75000"/>
                  </a:schemeClr>
                </a:solidFill>
                <a:cs typeface="Calibri"/>
              </a:rPr>
              <a:t>Tolerable Upper Intake Level (UL)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6311" y="10278763"/>
            <a:ext cx="60150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  <a:r>
              <a:rPr lang="en-US" sz="1600" dirty="0" smtClean="0"/>
              <a:t>) C    2) C    3) B    4) C    5) D    6) D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388711" y="10431163"/>
            <a:ext cx="60150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  <a:r>
              <a:rPr lang="en-US" sz="1600" dirty="0" smtClean="0"/>
              <a:t>) C    2) C    3) B    4) C    5) D    6) D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541111" y="10583563"/>
            <a:ext cx="60150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  <a:r>
              <a:rPr lang="en-US" sz="1600" dirty="0" smtClean="0"/>
              <a:t>) C    2) C    3) B    4) C    5) D    6) D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693511" y="10735963"/>
            <a:ext cx="60150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  <a:r>
              <a:rPr lang="en-US" sz="1600" dirty="0" smtClean="0"/>
              <a:t>) C    2) C    3) B    4) C    5) D    6) D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845911" y="10931227"/>
            <a:ext cx="60150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  <a:r>
              <a:rPr lang="en-US" sz="1600" dirty="0" smtClean="0"/>
              <a:t>) C    2) C    3) B    4) C    5) D    6) 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9162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57028" y="2677708"/>
            <a:ext cx="26911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b="1" dirty="0" err="1" smtClean="0">
                <a:solidFill>
                  <a:srgbClr val="4C8180"/>
                </a:solidFill>
              </a:rPr>
              <a:t>Maha</a:t>
            </a:r>
            <a:r>
              <a:rPr lang="en-US" b="1" dirty="0" smtClean="0">
                <a:solidFill>
                  <a:srgbClr val="4C8180"/>
                </a:solidFill>
              </a:rPr>
              <a:t> </a:t>
            </a:r>
            <a:r>
              <a:rPr lang="en-US" b="1" dirty="0" err="1" smtClean="0">
                <a:solidFill>
                  <a:srgbClr val="4C8180"/>
                </a:solidFill>
              </a:rPr>
              <a:t>alghamdi</a:t>
            </a:r>
            <a:endParaRPr lang="en-US" b="1" dirty="0" smtClean="0">
              <a:solidFill>
                <a:srgbClr val="4C8180"/>
              </a:solidFill>
            </a:endParaRPr>
          </a:p>
          <a:p>
            <a:pPr>
              <a:lnSpc>
                <a:spcPct val="200000"/>
              </a:lnSpc>
            </a:pPr>
            <a:r>
              <a:rPr lang="en-US" b="1" dirty="0" err="1" smtClean="0">
                <a:solidFill>
                  <a:srgbClr val="4C8180"/>
                </a:solidFill>
              </a:rPr>
              <a:t>Mohannad</a:t>
            </a:r>
            <a:r>
              <a:rPr lang="en-US" b="1" dirty="0" smtClean="0">
                <a:solidFill>
                  <a:srgbClr val="4C8180"/>
                </a:solidFill>
              </a:rPr>
              <a:t> </a:t>
            </a:r>
            <a:r>
              <a:rPr lang="en-US" b="1" dirty="0" err="1" smtClean="0">
                <a:solidFill>
                  <a:srgbClr val="4C8180"/>
                </a:solidFill>
              </a:rPr>
              <a:t>alzahrani</a:t>
            </a:r>
            <a:endParaRPr lang="en-US" b="1" dirty="0">
              <a:solidFill>
                <a:srgbClr val="4C81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1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7972" y="2991415"/>
            <a:ext cx="2671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Review the notes</a:t>
            </a:r>
          </a:p>
        </p:txBody>
      </p:sp>
    </p:spTree>
    <p:extLst>
      <p:ext uri="{BB962C8B-B14F-4D97-AF65-F5344CB8AC3E}">
        <p14:creationId xmlns:p14="http://schemas.microsoft.com/office/powerpoint/2010/main" val="148820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8251" y="98179"/>
            <a:ext cx="3602268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3200" dirty="0" smtClean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Lecture overview</a:t>
            </a:r>
            <a:endParaRPr lang="en-US" sz="3200" dirty="0">
              <a:solidFill>
                <a:srgbClr val="4C818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251" y="802090"/>
            <a:ext cx="6100503" cy="605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98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8251" y="98179"/>
            <a:ext cx="1822935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3200" dirty="0" smtClean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Nutrition</a:t>
            </a:r>
            <a:endParaRPr lang="en-US" sz="3200" dirty="0">
              <a:solidFill>
                <a:srgbClr val="4C818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02995" y="2267460"/>
            <a:ext cx="3049589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5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>
              <a:buClr>
                <a:srgbClr val="618E87"/>
              </a:buClr>
              <a:defRPr/>
            </a:pPr>
            <a:r>
              <a:rPr lang="en-US" dirty="0">
                <a:solidFill>
                  <a:srgbClr val="00B050"/>
                </a:solidFill>
              </a:rPr>
              <a:t>Biochemical utilization </a:t>
            </a:r>
            <a:r>
              <a:rPr lang="en-US" dirty="0" smtClean="0">
                <a:solidFill>
                  <a:srgbClr val="00B050"/>
                </a:solidFill>
              </a:rPr>
              <a:t>: How </a:t>
            </a:r>
            <a:r>
              <a:rPr lang="en-US" dirty="0">
                <a:solidFill>
                  <a:srgbClr val="00B050"/>
                </a:solidFill>
              </a:rPr>
              <a:t>it’s metabolized by the </a:t>
            </a:r>
            <a:r>
              <a:rPr lang="en-US" dirty="0" smtClean="0">
                <a:solidFill>
                  <a:srgbClr val="00B050"/>
                </a:solidFill>
              </a:rPr>
              <a:t>body to provide energy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8251" y="905411"/>
            <a:ext cx="5805374" cy="3331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heavy" spc="-5" dirty="0">
                <a:solidFill>
                  <a:srgbClr val="365F91"/>
                </a:solidFill>
                <a:uFill>
                  <a:solidFill>
                    <a:srgbClr val="365F91"/>
                  </a:solidFill>
                </a:uFill>
                <a:latin typeface="Cambria"/>
                <a:cs typeface="Cambria"/>
              </a:rPr>
              <a:t>What Is Nutrition ?</a:t>
            </a:r>
          </a:p>
          <a:p>
            <a:endParaRPr lang="en-US" sz="900" b="1" u="heavy" spc="-5" dirty="0">
              <a:solidFill>
                <a:srgbClr val="365F91"/>
              </a:solidFill>
              <a:uFill>
                <a:solidFill>
                  <a:srgbClr val="365F91"/>
                </a:solidFill>
              </a:uFill>
              <a:latin typeface="Cambria"/>
              <a:cs typeface="Cambria"/>
            </a:endParaRPr>
          </a:p>
          <a:p>
            <a:pPr>
              <a:buClr>
                <a:srgbClr val="618E87"/>
              </a:buClr>
              <a:defRPr/>
            </a:pPr>
            <a:r>
              <a:rPr lang="en-US" u="sng" dirty="0">
                <a:solidFill>
                  <a:srgbClr val="FF0000"/>
                </a:solidFill>
              </a:rPr>
              <a:t>Composition</a:t>
            </a:r>
            <a:r>
              <a:rPr lang="en-US" dirty="0">
                <a:solidFill>
                  <a:srgbClr val="334E5D"/>
                </a:solidFill>
              </a:rPr>
              <a:t> </a:t>
            </a:r>
            <a:r>
              <a:rPr lang="en-US" spc="-10" dirty="0">
                <a:solidFill>
                  <a:prstClr val="black"/>
                </a:solidFill>
                <a:cs typeface="Calibri"/>
              </a:rPr>
              <a:t>and </a:t>
            </a:r>
            <a:r>
              <a:rPr lang="en-US" u="sng" dirty="0">
                <a:solidFill>
                  <a:srgbClr val="FF0000"/>
                </a:solidFill>
              </a:rPr>
              <a:t>quantity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spc="-10" dirty="0">
                <a:solidFill>
                  <a:prstClr val="black"/>
                </a:solidFill>
                <a:cs typeface="Calibri"/>
              </a:rPr>
              <a:t>of food intake by living organisms.</a:t>
            </a:r>
          </a:p>
          <a:p>
            <a:pPr>
              <a:buClr>
                <a:srgbClr val="618E87"/>
              </a:buClr>
              <a:defRPr/>
            </a:pPr>
            <a:r>
              <a:rPr lang="en-US" u="sng" dirty="0">
                <a:solidFill>
                  <a:srgbClr val="FF0000"/>
                </a:solidFill>
              </a:rPr>
              <a:t>Biochemical </a:t>
            </a:r>
            <a:r>
              <a:rPr lang="en-US" u="sng" dirty="0" smtClean="0">
                <a:solidFill>
                  <a:srgbClr val="FF0000"/>
                </a:solidFill>
              </a:rPr>
              <a:t>utilization</a:t>
            </a:r>
            <a:r>
              <a:rPr lang="en-US" sz="1050" dirty="0" smtClean="0">
                <a:solidFill>
                  <a:schemeClr val="accent6"/>
                </a:solidFill>
              </a:rPr>
              <a:t> </a:t>
            </a:r>
            <a:r>
              <a:rPr lang="en-US" spc="-10" dirty="0" smtClean="0">
                <a:solidFill>
                  <a:prstClr val="black"/>
                </a:solidFill>
                <a:cs typeface="Calibri"/>
              </a:rPr>
              <a:t>of </a:t>
            </a:r>
            <a:r>
              <a:rPr lang="en-US" spc="-10" dirty="0">
                <a:solidFill>
                  <a:prstClr val="black"/>
                </a:solidFill>
                <a:cs typeface="Calibri"/>
              </a:rPr>
              <a:t>food</a:t>
            </a:r>
            <a:r>
              <a:rPr lang="en-US" spc="-10" dirty="0" smtClean="0">
                <a:solidFill>
                  <a:prstClr val="black"/>
                </a:solidFill>
                <a:cs typeface="Calibri"/>
              </a:rPr>
              <a:t>.</a:t>
            </a:r>
          </a:p>
          <a:p>
            <a:pPr>
              <a:buClr>
                <a:srgbClr val="618E87"/>
              </a:buClr>
              <a:defRPr/>
            </a:pPr>
            <a:endParaRPr lang="en-US" spc="-10" dirty="0">
              <a:solidFill>
                <a:prstClr val="black"/>
              </a:solidFill>
              <a:cs typeface="Calibri"/>
            </a:endParaRPr>
          </a:p>
          <a:p>
            <a:pPr>
              <a:lnSpc>
                <a:spcPct val="150000"/>
              </a:lnSpc>
              <a:buFont typeface="Wingdings" charset="2"/>
              <a:buChar char="v"/>
              <a:defRPr/>
            </a:pPr>
            <a:r>
              <a:rPr lang="en-US" sz="1900" dirty="0">
                <a:solidFill>
                  <a:srgbClr val="00ADA8"/>
                </a:solidFill>
              </a:rPr>
              <a:t>Human nutrition is divided into three areas:</a:t>
            </a:r>
          </a:p>
          <a:p>
            <a:pPr marL="914400" lvl="1" indent="-457200">
              <a:lnSpc>
                <a:spcPct val="150000"/>
              </a:lnSpc>
              <a:buClr>
                <a:srgbClr val="4B8180"/>
              </a:buClr>
              <a:buFont typeface="+mj-lt"/>
              <a:buAutoNum type="arabicPeriod"/>
              <a:defRPr/>
            </a:pPr>
            <a:r>
              <a:rPr lang="en-US" spc="-10" dirty="0">
                <a:solidFill>
                  <a:prstClr val="black"/>
                </a:solidFill>
                <a:cs typeface="Calibri"/>
              </a:rPr>
              <a:t>Under-nutrition (nutrient deficiency)</a:t>
            </a:r>
          </a:p>
          <a:p>
            <a:pPr marL="914400" lvl="1" indent="-457200">
              <a:lnSpc>
                <a:spcPct val="150000"/>
              </a:lnSpc>
              <a:buClr>
                <a:srgbClr val="4B8180"/>
              </a:buClr>
              <a:buFont typeface="+mj-lt"/>
              <a:buAutoNum type="arabicPeriod"/>
              <a:defRPr/>
            </a:pPr>
            <a:r>
              <a:rPr lang="en-US" spc="-10" dirty="0">
                <a:solidFill>
                  <a:prstClr val="black"/>
                </a:solidFill>
                <a:cs typeface="Calibri"/>
              </a:rPr>
              <a:t>Over-nutrition (excessive nutrient intake)</a:t>
            </a:r>
          </a:p>
          <a:p>
            <a:pPr marL="914400" lvl="1" indent="-457200">
              <a:lnSpc>
                <a:spcPct val="150000"/>
              </a:lnSpc>
              <a:buClr>
                <a:srgbClr val="4B8180"/>
              </a:buClr>
              <a:buFont typeface="+mj-lt"/>
              <a:buAutoNum type="arabicPeriod"/>
              <a:defRPr/>
            </a:pPr>
            <a:r>
              <a:rPr lang="en-US" spc="-10" dirty="0">
                <a:solidFill>
                  <a:prstClr val="black"/>
                </a:solidFill>
                <a:cs typeface="Calibri"/>
              </a:rPr>
              <a:t>Optimal nutrition (balanced nutrient intake)</a:t>
            </a:r>
            <a:r>
              <a:rPr lang="en-US" sz="1000" spc="-10" dirty="0">
                <a:solidFill>
                  <a:srgbClr val="70AD47"/>
                </a:solidFill>
                <a:cs typeface="Calibri"/>
              </a:rPr>
              <a:t> </a:t>
            </a:r>
            <a:endParaRPr lang="en-US" sz="1000" spc="-10" dirty="0" smtClean="0">
              <a:solidFill>
                <a:srgbClr val="70AD47"/>
              </a:solidFill>
              <a:cs typeface="Calibri"/>
            </a:endParaRPr>
          </a:p>
          <a:p>
            <a:pPr marL="914400" lvl="1" indent="-457200">
              <a:buClr>
                <a:srgbClr val="4B8180"/>
              </a:buClr>
              <a:buFont typeface="Wingdings" charset="2"/>
              <a:buChar char="ü"/>
              <a:defRPr/>
            </a:pPr>
            <a:r>
              <a:rPr lang="en-US" dirty="0" smtClean="0">
                <a:solidFill>
                  <a:srgbClr val="00B050"/>
                </a:solidFill>
              </a:rPr>
              <a:t>The </a:t>
            </a:r>
            <a:r>
              <a:rPr lang="en-US" dirty="0">
                <a:solidFill>
                  <a:srgbClr val="00B050"/>
                </a:solidFill>
              </a:rPr>
              <a:t>Ideal condition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938" y="3464292"/>
            <a:ext cx="5081588" cy="32016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02995" y="1244164"/>
            <a:ext cx="3049589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5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>
              <a:buClr>
                <a:srgbClr val="618E87"/>
              </a:buClr>
              <a:defRPr/>
            </a:pPr>
            <a:r>
              <a:rPr lang="en-US" dirty="0" smtClean="0">
                <a:solidFill>
                  <a:srgbClr val="00B050"/>
                </a:solidFill>
              </a:rPr>
              <a:t>Nutrition means whatever you eat and the quality and amounts of it ..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82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8251" y="98179"/>
            <a:ext cx="2509020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3200" dirty="0" smtClean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Malnutrition</a:t>
            </a:r>
            <a:endParaRPr lang="en-US" sz="3200" dirty="0">
              <a:solidFill>
                <a:srgbClr val="4C818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5122" y="969530"/>
            <a:ext cx="7534883" cy="4824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ct val="150000"/>
              </a:lnSpc>
              <a:spcBef>
                <a:spcPts val="25"/>
              </a:spcBef>
              <a:tabLst>
                <a:tab pos="241300" algn="l"/>
                <a:tab pos="241935" algn="l"/>
              </a:tabLst>
            </a:pPr>
            <a:r>
              <a:rPr lang="en-US" altLang="en-US" sz="2000" b="1" spc="-5" dirty="0">
                <a:solidFill>
                  <a:schemeClr val="accent5"/>
                </a:solidFill>
                <a:uFill>
                  <a:solidFill>
                    <a:srgbClr val="365F91"/>
                  </a:solidFill>
                </a:uFill>
                <a:latin typeface="Cambria"/>
                <a:cs typeface="Cambria"/>
              </a:rPr>
              <a:t>Assessment of malnutrition</a:t>
            </a:r>
          </a:p>
          <a:p>
            <a:pPr>
              <a:lnSpc>
                <a:spcPct val="150000"/>
              </a:lnSpc>
              <a:buFont typeface="Wingdings" charset="2"/>
              <a:buChar char="v"/>
              <a:defRPr/>
            </a:pPr>
            <a:r>
              <a:rPr lang="en-US" sz="1900" dirty="0">
                <a:solidFill>
                  <a:srgbClr val="00ADA8"/>
                </a:solidFill>
              </a:rPr>
              <a:t>Malnutrition in humans is measured by:</a:t>
            </a:r>
          </a:p>
          <a:p>
            <a:pPr>
              <a:lnSpc>
                <a:spcPct val="150000"/>
              </a:lnSpc>
              <a:defRPr/>
            </a:pPr>
            <a:r>
              <a:rPr lang="en-US" b="1" dirty="0">
                <a:solidFill>
                  <a:srgbClr val="334E5D"/>
                </a:solidFill>
              </a:rPr>
              <a:t>Dietary intake studies: </a:t>
            </a:r>
            <a:r>
              <a:rPr lang="en-US" spc="-10" dirty="0">
                <a:solidFill>
                  <a:prstClr val="black"/>
                </a:solidFill>
                <a:cs typeface="Calibri"/>
              </a:rPr>
              <a:t>identify people with</a:t>
            </a:r>
            <a:r>
              <a:rPr lang="en-US" dirty="0">
                <a:solidFill>
                  <a:srgbClr val="334E5D"/>
                </a:solidFill>
              </a:rPr>
              <a:t> </a:t>
            </a:r>
            <a:r>
              <a:rPr lang="en-US" u="sng" dirty="0">
                <a:solidFill>
                  <a:srgbClr val="FF0000"/>
                </a:solidFill>
              </a:rPr>
              <a:t>deficient diets</a:t>
            </a:r>
          </a:p>
          <a:p>
            <a:pPr>
              <a:lnSpc>
                <a:spcPct val="150000"/>
              </a:lnSpc>
              <a:defRPr/>
            </a:pPr>
            <a:r>
              <a:rPr lang="en-US" b="1" dirty="0">
                <a:solidFill>
                  <a:srgbClr val="334E5D"/>
                </a:solidFill>
              </a:rPr>
              <a:t>Biochemical studies: </a:t>
            </a:r>
            <a:r>
              <a:rPr lang="en-US" spc="-10" dirty="0">
                <a:solidFill>
                  <a:prstClr val="black"/>
                </a:solidFill>
                <a:cs typeface="Calibri"/>
              </a:rPr>
              <a:t>identify </a:t>
            </a:r>
            <a:r>
              <a:rPr lang="en-US" spc="-10" dirty="0">
                <a:solidFill>
                  <a:srgbClr val="FF0000"/>
                </a:solidFill>
                <a:cs typeface="Calibri"/>
              </a:rPr>
              <a:t>subclinical</a:t>
            </a:r>
            <a:r>
              <a:rPr lang="en-US" spc="-10" dirty="0">
                <a:solidFill>
                  <a:prstClr val="black"/>
                </a:solidFill>
                <a:cs typeface="Calibri"/>
              </a:rPr>
              <a:t> nutritional deficiencies</a:t>
            </a:r>
          </a:p>
          <a:p>
            <a:pPr>
              <a:lnSpc>
                <a:spcPct val="150000"/>
              </a:lnSpc>
              <a:defRPr/>
            </a:pPr>
            <a:r>
              <a:rPr lang="en-US" b="1" dirty="0">
                <a:solidFill>
                  <a:srgbClr val="334E5D"/>
                </a:solidFill>
              </a:rPr>
              <a:t>Clinical symptoms</a:t>
            </a:r>
            <a:r>
              <a:rPr lang="en-US" spc="-10" dirty="0">
                <a:solidFill>
                  <a:prstClr val="black"/>
                </a:solidFill>
                <a:cs typeface="Calibri"/>
              </a:rPr>
              <a:t>: identify clinical nutritional </a:t>
            </a:r>
            <a:r>
              <a:rPr lang="en-US" spc="-10" dirty="0" smtClean="0">
                <a:solidFill>
                  <a:prstClr val="black"/>
                </a:solidFill>
                <a:cs typeface="Calibri"/>
              </a:rPr>
              <a:t>deficiencies</a:t>
            </a:r>
          </a:p>
          <a:p>
            <a:pPr>
              <a:lnSpc>
                <a:spcPct val="150000"/>
              </a:lnSpc>
              <a:defRPr/>
            </a:pPr>
            <a:endParaRPr lang="en-US" spc="-10" dirty="0">
              <a:solidFill>
                <a:prstClr val="black"/>
              </a:solidFill>
              <a:cs typeface="Calibri"/>
            </a:endParaRPr>
          </a:p>
          <a:p>
            <a:pPr marL="12700" algn="ctr">
              <a:lnSpc>
                <a:spcPct val="150000"/>
              </a:lnSpc>
              <a:spcBef>
                <a:spcPts val="25"/>
              </a:spcBef>
              <a:tabLst>
                <a:tab pos="241300" algn="l"/>
                <a:tab pos="241935" algn="l"/>
              </a:tabLst>
            </a:pPr>
            <a:r>
              <a:rPr lang="en-US" sz="2000" b="1" spc="-5" dirty="0">
                <a:solidFill>
                  <a:srgbClr val="365F91"/>
                </a:solidFill>
                <a:uFill>
                  <a:solidFill>
                    <a:srgbClr val="365F91"/>
                  </a:solidFill>
                </a:uFill>
                <a:latin typeface="Cambria"/>
                <a:cs typeface="Cambria"/>
              </a:rPr>
              <a:t>Dietary Reference Intakes (DRIs)</a:t>
            </a:r>
          </a:p>
          <a:p>
            <a:pPr indent="-285750">
              <a:lnSpc>
                <a:spcPct val="150000"/>
              </a:lnSpc>
              <a:buClr>
                <a:srgbClr val="00ADA8"/>
              </a:buClr>
              <a:buFont typeface="Wingdings" charset="2"/>
              <a:buChar char="v"/>
              <a:defRPr/>
            </a:pPr>
            <a:r>
              <a:rPr lang="en-US" sz="1900" b="1" dirty="0">
                <a:solidFill>
                  <a:srgbClr val="00ADA8"/>
                </a:solidFill>
                <a:ea typeface="ＭＳ Ｐゴシック" charset="-128"/>
              </a:rPr>
              <a:t>What is it ?  </a:t>
            </a:r>
            <a:r>
              <a:rPr lang="en-US" u="sng" dirty="0">
                <a:solidFill>
                  <a:srgbClr val="FF0000"/>
                </a:solidFill>
                <a:ea typeface="ＭＳ Ｐゴシック" charset="-128"/>
              </a:rPr>
              <a:t>Quantitative</a:t>
            </a:r>
            <a:r>
              <a:rPr lang="en-US" dirty="0">
                <a:solidFill>
                  <a:srgbClr val="334E5D"/>
                </a:solidFill>
                <a:ea typeface="ＭＳ Ｐゴシック" charset="-128"/>
              </a:rPr>
              <a:t> </a:t>
            </a:r>
            <a:r>
              <a:rPr lang="en-US" spc="-10" dirty="0">
                <a:solidFill>
                  <a:prstClr val="black"/>
                </a:solidFill>
                <a:cs typeface="Calibri"/>
              </a:rPr>
              <a:t>estimates of nutrient intakes required to prevent deficiencies and maintain optimal health in populations</a:t>
            </a:r>
          </a:p>
          <a:p>
            <a:pPr>
              <a:lnSpc>
                <a:spcPct val="150000"/>
              </a:lnSpc>
              <a:buClr>
                <a:srgbClr val="00ADA8"/>
              </a:buClr>
              <a:buFont typeface="Wingdings" charset="2"/>
              <a:buChar char="v"/>
              <a:defRPr/>
            </a:pPr>
            <a:r>
              <a:rPr lang="en-US" sz="1900" b="1" dirty="0">
                <a:solidFill>
                  <a:srgbClr val="00ADA8"/>
                </a:solidFill>
                <a:ea typeface="ＭＳ Ｐゴシック" charset="-128"/>
              </a:rPr>
              <a:t>Recommended by:</a:t>
            </a:r>
            <a:r>
              <a:rPr lang="en-US" b="1" dirty="0">
                <a:solidFill>
                  <a:srgbClr val="00ADA8"/>
                </a:solidFill>
                <a:ea typeface="ＭＳ Ｐゴシック" charset="-128"/>
              </a:rPr>
              <a:t>  </a:t>
            </a:r>
            <a:r>
              <a:rPr lang="en-US" spc="-10" dirty="0">
                <a:solidFill>
                  <a:prstClr val="black"/>
                </a:solidFill>
                <a:cs typeface="Calibri"/>
              </a:rPr>
              <a:t>Food and Nutrition Board of the National Research Council, USA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99533" y="1303182"/>
            <a:ext cx="3787914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5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>
              <a:buClr>
                <a:srgbClr val="618E87"/>
              </a:buClr>
              <a:defRPr/>
            </a:pPr>
            <a:r>
              <a:rPr lang="en-US" dirty="0" smtClean="0">
                <a:solidFill>
                  <a:srgbClr val="00B050"/>
                </a:solidFill>
              </a:rPr>
              <a:t>In malnutrition either the composition of nutrients or amount is impaired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99533" y="2051328"/>
            <a:ext cx="3787913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5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>
              <a:buClr>
                <a:srgbClr val="618E87"/>
              </a:buClr>
              <a:defRPr/>
            </a:pPr>
            <a:r>
              <a:rPr lang="en-US" dirty="0" smtClean="0">
                <a:solidFill>
                  <a:srgbClr val="00B050"/>
                </a:solidFill>
              </a:rPr>
              <a:t>To assess dietary intake studies we have to study the results of 24 hours food recall survey of a healthy selected population and submit the results as the normal amounts of nutrient should be taken per day ..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99532" y="3907469"/>
            <a:ext cx="3787913" cy="147732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5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>
              <a:buClr>
                <a:srgbClr val="618E87"/>
              </a:buClr>
              <a:defRPr/>
            </a:pPr>
            <a:r>
              <a:rPr lang="en-US" dirty="0" smtClean="0">
                <a:solidFill>
                  <a:srgbClr val="00B050"/>
                </a:solidFill>
              </a:rPr>
              <a:t>In biochemical studies it depends in biochemical investigations of some nutrients as vitamins.. where the individual has no clinical symptoms </a:t>
            </a:r>
            <a:r>
              <a:rPr lang="mr-IN" dirty="0" smtClean="0">
                <a:solidFill>
                  <a:srgbClr val="00B050"/>
                </a:solidFill>
              </a:rPr>
              <a:t>–</a:t>
            </a:r>
            <a:r>
              <a:rPr lang="en-US" dirty="0" smtClean="0">
                <a:solidFill>
                  <a:srgbClr val="00B050"/>
                </a:solidFill>
              </a:rPr>
              <a:t> looks healthy while having a deficiency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62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8251" y="98179"/>
            <a:ext cx="6529352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3200" dirty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Dietary Reference Intakes (DRIs)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497" y="1603603"/>
            <a:ext cx="8162423" cy="27969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61127" y="4886325"/>
            <a:ext cx="3955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Each standard is explained alone in next few slides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Picture 2" descr="c28f001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37" r="27571" b="9161"/>
          <a:stretch>
            <a:fillRect/>
          </a:stretch>
        </p:blipFill>
        <p:spPr bwMode="auto">
          <a:xfrm>
            <a:off x="8740141" y="98179"/>
            <a:ext cx="3008298" cy="614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869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8251" y="98179"/>
            <a:ext cx="6529352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3200" dirty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Dietary Reference Intakes (DRIs)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63542" y="1490201"/>
            <a:ext cx="4042393" cy="2610308"/>
          </a:xfrm>
          <a:prstGeom prst="roundRect">
            <a:avLst/>
          </a:prstGeom>
          <a:noFill/>
          <a:ln w="38100">
            <a:solidFill>
              <a:srgbClr val="00A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en-US" sz="2000" dirty="0">
              <a:solidFill>
                <a:srgbClr val="334E5D"/>
              </a:solidFill>
            </a:endParaRPr>
          </a:p>
        </p:txBody>
      </p:sp>
      <p:sp>
        <p:nvSpPr>
          <p:cNvPr id="4" name="Round Same Side Corner Rectangle 3"/>
          <p:cNvSpPr/>
          <p:nvPr/>
        </p:nvSpPr>
        <p:spPr>
          <a:xfrm>
            <a:off x="463542" y="920718"/>
            <a:ext cx="4042394" cy="933155"/>
          </a:xfrm>
          <a:prstGeom prst="round2SameRect">
            <a:avLst/>
          </a:prstGeom>
          <a:solidFill>
            <a:srgbClr val="00ADA8"/>
          </a:solidFill>
          <a:ln w="38100">
            <a:solidFill>
              <a:srgbClr val="00A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2"/>
                </a:solidFill>
              </a:rPr>
              <a:t>1) Estimated Average Requirement (EAR)</a:t>
            </a:r>
            <a:endParaRPr lang="en-US" sz="2000" b="1" dirty="0">
              <a:solidFill>
                <a:schemeClr val="bg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5515" y="1883230"/>
            <a:ext cx="3899325" cy="2217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pc="-10" dirty="0" smtClean="0">
                <a:solidFill>
                  <a:prstClr val="black"/>
                </a:solidFill>
                <a:cs typeface="Calibri"/>
              </a:rPr>
              <a:t>The </a:t>
            </a:r>
            <a:r>
              <a:rPr lang="en-US" spc="-10" dirty="0" smtClean="0">
                <a:solidFill>
                  <a:srgbClr val="00B050"/>
                </a:solidFill>
                <a:cs typeface="Calibri"/>
              </a:rPr>
              <a:t>average daily</a:t>
            </a:r>
            <a:r>
              <a:rPr lang="en-US" spc="-10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lang="en-US" spc="-10" dirty="0">
                <a:solidFill>
                  <a:prstClr val="black"/>
                </a:solidFill>
                <a:cs typeface="Calibri"/>
              </a:rPr>
              <a:t>amount of nutrient intake estimated to meet the nutritional requirement of </a:t>
            </a:r>
            <a:r>
              <a:rPr lang="en-US" i="1" u="sng" spc="-10" dirty="0">
                <a:solidFill>
                  <a:prstClr val="black"/>
                </a:solidFill>
                <a:cs typeface="Calibri"/>
              </a:rPr>
              <a:t>half of the healthy individuals </a:t>
            </a:r>
            <a:r>
              <a:rPr lang="en-US" sz="2000" i="1" u="sng" dirty="0">
                <a:solidFill>
                  <a:srgbClr val="FF0000"/>
                </a:solidFill>
              </a:rPr>
              <a:t>(50%)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pc="-10" dirty="0">
                <a:solidFill>
                  <a:prstClr val="black"/>
                </a:solidFill>
                <a:cs typeface="Calibri"/>
              </a:rPr>
              <a:t>in an age and gender group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5515" y="4233016"/>
            <a:ext cx="3899325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5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 rtl="1"/>
            <a:r>
              <a:rPr lang="en-US" dirty="0">
                <a:solidFill>
                  <a:srgbClr val="00B050"/>
                </a:solidFill>
              </a:rPr>
              <a:t>تغطي50% </a:t>
            </a:r>
            <a:r>
              <a:rPr lang="ar-SA" dirty="0">
                <a:solidFill>
                  <a:srgbClr val="00B05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من البوبيوليشنن. مثال : </a:t>
            </a:r>
          </a:p>
          <a:p>
            <a:pPr algn="ctr" rtl="1"/>
            <a:r>
              <a:rPr lang="en-US" dirty="0">
                <a:solidFill>
                  <a:srgbClr val="00B050"/>
                </a:solidFill>
              </a:rPr>
              <a:t>IF we have a population of 1000 individuals, then the EAR is going to be 500 </a:t>
            </a:r>
            <a:endParaRPr lang="ar-SA" dirty="0">
              <a:solidFill>
                <a:srgbClr val="00B050"/>
              </a:solidFill>
            </a:endParaRPr>
          </a:p>
          <a:p>
            <a:pPr algn="ctr" rtl="1"/>
            <a:r>
              <a:rPr lang="en-US" dirty="0">
                <a:solidFill>
                  <a:srgbClr val="00B050"/>
                </a:solidFill>
              </a:rPr>
              <a:t>( halve of the population ) and based on that we come up with average number. </a:t>
            </a:r>
          </a:p>
          <a:p>
            <a:pPr algn="ctr" rtl="1"/>
            <a:r>
              <a:rPr lang="en-US" dirty="0">
                <a:solidFill>
                  <a:srgbClr val="00B050"/>
                </a:solidFill>
              </a:rPr>
              <a:t> ومن هذي القيمة نقدر نحسب RDA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23976" y="4230995"/>
            <a:ext cx="3899325" cy="203132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5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r" rtl="1"/>
            <a:r>
              <a:rPr lang="ar-SA" dirty="0">
                <a:solidFill>
                  <a:srgbClr val="00B050"/>
                </a:solidFill>
              </a:rPr>
              <a:t>هنا تقريبا اخذنا كل البوبيوليشن بس تركنا نسبة ٢-٣ ٪ هذي النسبة المتروكة نقصد فيها الفئة من المجتمع اللي ما تمشي على </a:t>
            </a:r>
            <a:r>
              <a:rPr lang="en-US" dirty="0">
                <a:solidFill>
                  <a:srgbClr val="00B050"/>
                </a:solidFill>
              </a:rPr>
              <a:t>RDA’s</a:t>
            </a:r>
            <a:r>
              <a:rPr lang="ar-SA" dirty="0">
                <a:solidFill>
                  <a:srgbClr val="00B050"/>
                </a:solidFill>
              </a:rPr>
              <a:t> مثل </a:t>
            </a:r>
          </a:p>
          <a:p>
            <a:r>
              <a:rPr lang="en-US" dirty="0">
                <a:solidFill>
                  <a:srgbClr val="00B050"/>
                </a:solidFill>
              </a:rPr>
              <a:t>1. Pregnant female</a:t>
            </a:r>
          </a:p>
          <a:p>
            <a:r>
              <a:rPr lang="en-US" dirty="0">
                <a:solidFill>
                  <a:srgbClr val="00B050"/>
                </a:solidFill>
              </a:rPr>
              <a:t>2. L</a:t>
            </a:r>
            <a:r>
              <a:rPr lang="ar-SA" dirty="0">
                <a:solidFill>
                  <a:srgbClr val="00B050"/>
                </a:solidFill>
              </a:rPr>
              <a:t>actating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rgbClr val="00B050"/>
                </a:solidFill>
              </a:rPr>
              <a:t>3. Eldery</a:t>
            </a:r>
          </a:p>
          <a:p>
            <a:r>
              <a:rPr lang="en-US" dirty="0">
                <a:solidFill>
                  <a:srgbClr val="00B050"/>
                </a:solidFill>
              </a:rPr>
              <a:t>4. C</a:t>
            </a:r>
            <a:r>
              <a:rPr lang="ar-SA" dirty="0">
                <a:solidFill>
                  <a:srgbClr val="00B050"/>
                </a:solidFill>
              </a:rPr>
              <a:t>hildren and athelets</a:t>
            </a:r>
            <a:r>
              <a:rPr lang="en-US" dirty="0">
                <a:solidFill>
                  <a:srgbClr val="00B050"/>
                </a:solidFill>
              </a:rPr>
              <a:t> </a:t>
            </a:r>
            <a:endParaRPr lang="ar-SA" dirty="0">
              <a:solidFill>
                <a:srgbClr val="00B05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772004" y="1490201"/>
            <a:ext cx="4042393" cy="2610308"/>
          </a:xfrm>
          <a:prstGeom prst="roundRect">
            <a:avLst/>
          </a:prstGeom>
          <a:noFill/>
          <a:ln w="38100">
            <a:solidFill>
              <a:srgbClr val="4B81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en-US" sz="2000" dirty="0">
              <a:solidFill>
                <a:srgbClr val="334E5D"/>
              </a:solidFill>
            </a:endParaRPr>
          </a:p>
        </p:txBody>
      </p:sp>
      <p:sp>
        <p:nvSpPr>
          <p:cNvPr id="20" name="Round Same Side Corner Rectangle 19"/>
          <p:cNvSpPr/>
          <p:nvPr/>
        </p:nvSpPr>
        <p:spPr>
          <a:xfrm>
            <a:off x="4772004" y="920718"/>
            <a:ext cx="4042394" cy="933155"/>
          </a:xfrm>
          <a:prstGeom prst="round2SameRect">
            <a:avLst/>
          </a:prstGeom>
          <a:solidFill>
            <a:srgbClr val="4B8180"/>
          </a:solidFill>
          <a:ln w="38100">
            <a:solidFill>
              <a:srgbClr val="4B81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000" b="1" dirty="0">
                <a:solidFill>
                  <a:schemeClr val="bg2"/>
                </a:solidFill>
              </a:rPr>
              <a:t>2) Recommended Dietary Allowance (RDA)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823977" y="1883230"/>
            <a:ext cx="3899325" cy="2217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pc="-10" dirty="0">
                <a:solidFill>
                  <a:prstClr val="black"/>
                </a:solidFill>
                <a:cs typeface="Calibri"/>
              </a:rPr>
              <a:t>The amount of nutrient intake that is sufficient to meet the nutritional requirement of </a:t>
            </a:r>
            <a:r>
              <a:rPr lang="en-US" i="1" u="sng" spc="-10" dirty="0">
                <a:solidFill>
                  <a:prstClr val="black"/>
                </a:solidFill>
                <a:cs typeface="Calibri"/>
              </a:rPr>
              <a:t>nearly all </a:t>
            </a:r>
            <a:r>
              <a:rPr lang="en-US" sz="2000" i="1" u="sng" dirty="0">
                <a:solidFill>
                  <a:srgbClr val="FF0000"/>
                </a:solidFill>
              </a:rPr>
              <a:t>(97-98%) </a:t>
            </a:r>
            <a:r>
              <a:rPr lang="en-US" i="1" u="sng" spc="-10" dirty="0">
                <a:solidFill>
                  <a:prstClr val="black"/>
                </a:solidFill>
                <a:cs typeface="Calibri"/>
              </a:rPr>
              <a:t>healthy </a:t>
            </a:r>
          </a:p>
          <a:p>
            <a:pPr algn="ctr">
              <a:defRPr/>
            </a:pPr>
            <a:r>
              <a:rPr lang="en-US" i="1" u="sng" spc="-10" dirty="0">
                <a:solidFill>
                  <a:prstClr val="black"/>
                </a:solidFill>
                <a:cs typeface="Calibri"/>
              </a:rPr>
              <a:t>individuals </a:t>
            </a:r>
            <a:r>
              <a:rPr lang="en-US" spc="-10" dirty="0">
                <a:solidFill>
                  <a:prstClr val="black"/>
                </a:solidFill>
                <a:cs typeface="Calibri"/>
              </a:rPr>
              <a:t>in a group</a:t>
            </a:r>
          </a:p>
          <a:p>
            <a:pPr algn="ctr">
              <a:defRPr/>
            </a:pPr>
            <a:r>
              <a:rPr lang="en-US" spc="-10" dirty="0">
                <a:solidFill>
                  <a:prstClr val="black"/>
                </a:solidFill>
                <a:cs typeface="Calibri"/>
              </a:rPr>
              <a:t>RDA is two SD above EAR</a:t>
            </a:r>
          </a:p>
          <a:p>
            <a:pPr algn="ctr">
              <a:defRPr/>
            </a:pPr>
            <a:r>
              <a:rPr lang="en-US" dirty="0">
                <a:solidFill>
                  <a:srgbClr val="FF0000"/>
                </a:solidFill>
              </a:rPr>
              <a:t>RDA = EAR + 2 SD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198880" y="1853873"/>
                <a:ext cx="2422314" cy="175432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accent5">
                    <a:lumMod val="75000"/>
                  </a:schemeClr>
                </a:solidFill>
                <a:prstDash val="dash"/>
              </a:ln>
            </p:spPr>
            <p:txBody>
              <a:bodyPr wrap="square" rtlCol="0" anchor="ctr">
                <a:spAutoFit/>
              </a:bodyPr>
              <a:lstStyle/>
              <a:p>
                <a:pPr algn="ctr" rtl="1"/>
                <a:r>
                  <a:rPr lang="en-US" dirty="0" smtClean="0">
                    <a:solidFill>
                      <a:srgbClr val="00B050"/>
                    </a:solidFill>
                  </a:rPr>
                  <a:t>If EAR of a certain nutrient was 24 mg and the standard deviation was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B05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±4</m:t>
                    </m:r>
                  </m:oMath>
                </a14:m>
                <a:r>
                  <a:rPr lang="en-US" dirty="0" smtClean="0">
                    <a:solidFill>
                      <a:srgbClr val="00B050"/>
                    </a:solidFill>
                    <a:ea typeface="Cambria Math" charset="0"/>
                    <a:cs typeface="Cambria Math" charset="0"/>
                  </a:rPr>
                  <a:t> then how much is the RDA ??</a:t>
                </a:r>
              </a:p>
              <a:p>
                <a:pPr algn="ctr" rtl="1"/>
                <a:r>
                  <a:rPr lang="en-US" dirty="0" smtClean="0">
                    <a:solidFill>
                      <a:srgbClr val="00B050"/>
                    </a:solidFill>
                  </a:rPr>
                  <a:t>24 + 2 x 4 = 32 mg </a:t>
                </a:r>
                <a:endParaRPr lang="ar-SA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8880" y="1853873"/>
                <a:ext cx="2422314" cy="1754326"/>
              </a:xfrm>
              <a:prstGeom prst="rect">
                <a:avLst/>
              </a:prstGeom>
              <a:blipFill rotWithShape="0">
                <a:blip r:embed="rId2"/>
                <a:stretch>
                  <a:fillRect l="-2239" t="-683" r="-2239" b="-4096"/>
                </a:stretch>
              </a:blipFill>
              <a:ln w="28575">
                <a:solidFill>
                  <a:schemeClr val="accent5">
                    <a:lumMod val="75000"/>
                  </a:schemeClr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491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8251" y="98179"/>
            <a:ext cx="6529352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3200" dirty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Dietary Reference Intakes (DRIs)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73963" y="1675962"/>
            <a:ext cx="4056677" cy="2518060"/>
          </a:xfrm>
          <a:prstGeom prst="roundRect">
            <a:avLst/>
          </a:prstGeom>
          <a:noFill/>
          <a:ln w="38100">
            <a:solidFill>
              <a:srgbClr val="9BC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endParaRPr lang="en-US" sz="2100" dirty="0">
              <a:solidFill>
                <a:srgbClr val="334E5D"/>
              </a:solidFill>
              <a:ea typeface="ＭＳ Ｐゴシック" charset="-12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557703" y="1675962"/>
            <a:ext cx="4027823" cy="2518060"/>
          </a:xfrm>
          <a:prstGeom prst="roundRect">
            <a:avLst/>
          </a:prstGeom>
          <a:noFill/>
          <a:ln w="38100">
            <a:solidFill>
              <a:srgbClr val="00A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endParaRPr lang="en-US" sz="2100" dirty="0">
              <a:solidFill>
                <a:srgbClr val="334E5D"/>
              </a:solidFill>
              <a:ea typeface="ＭＳ Ｐゴシック" charset="-128"/>
            </a:endParaRPr>
          </a:p>
        </p:txBody>
      </p:sp>
      <p:sp>
        <p:nvSpPr>
          <p:cNvPr id="5" name="Round Same Side Corner Rectangle 4"/>
          <p:cNvSpPr/>
          <p:nvPr/>
        </p:nvSpPr>
        <p:spPr>
          <a:xfrm>
            <a:off x="273963" y="1106479"/>
            <a:ext cx="4056679" cy="1005376"/>
          </a:xfrm>
          <a:prstGeom prst="round2SameRect">
            <a:avLst/>
          </a:prstGeom>
          <a:solidFill>
            <a:srgbClr val="9BCF99"/>
          </a:solidFill>
          <a:ln w="38100">
            <a:solidFill>
              <a:srgbClr val="9BC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3) Adequate 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Intake (AI)</a:t>
            </a:r>
          </a:p>
        </p:txBody>
      </p:sp>
      <p:sp>
        <p:nvSpPr>
          <p:cNvPr id="6" name="Round Same Side Corner Rectangle 5"/>
          <p:cNvSpPr/>
          <p:nvPr/>
        </p:nvSpPr>
        <p:spPr>
          <a:xfrm>
            <a:off x="4557701" y="1106479"/>
            <a:ext cx="4027825" cy="1005376"/>
          </a:xfrm>
          <a:prstGeom prst="round2SameRect">
            <a:avLst/>
          </a:prstGeom>
          <a:solidFill>
            <a:srgbClr val="00ADA8"/>
          </a:solidFill>
          <a:ln w="38100">
            <a:solidFill>
              <a:srgbClr val="00A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000" b="1" dirty="0" smtClean="0">
                <a:solidFill>
                  <a:schemeClr val="bg2"/>
                </a:solidFill>
              </a:rPr>
              <a:t>4) Tolerable </a:t>
            </a:r>
            <a:r>
              <a:rPr lang="en-US" sz="2000" b="1" dirty="0">
                <a:solidFill>
                  <a:schemeClr val="bg2"/>
                </a:solidFill>
              </a:rPr>
              <a:t>Upper Intake Level (UL)</a:t>
            </a:r>
          </a:p>
        </p:txBody>
      </p:sp>
      <p:sp>
        <p:nvSpPr>
          <p:cNvPr id="7" name="Rectangle 6"/>
          <p:cNvSpPr/>
          <p:nvPr/>
        </p:nvSpPr>
        <p:spPr>
          <a:xfrm>
            <a:off x="290625" y="2083278"/>
            <a:ext cx="41385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pc="-10" dirty="0">
                <a:solidFill>
                  <a:prstClr val="black"/>
                </a:solidFill>
                <a:cs typeface="Calibri"/>
              </a:rPr>
              <a:t>It is used instead of EAR and RDA if:</a:t>
            </a:r>
          </a:p>
          <a:p>
            <a:pPr algn="ctr">
              <a:defRPr/>
            </a:pPr>
            <a:r>
              <a:rPr lang="en-US" spc="-10" dirty="0">
                <a:solidFill>
                  <a:prstClr val="black"/>
                </a:solidFill>
                <a:cs typeface="Calibri"/>
              </a:rPr>
              <a:t>A nutrient is considered essential but the experimental data are inadequate for determining EAR and RDA</a:t>
            </a:r>
          </a:p>
          <a:p>
            <a:pPr algn="ctr">
              <a:defRPr/>
            </a:pPr>
            <a:r>
              <a:rPr lang="en-US" spc="-10" dirty="0">
                <a:solidFill>
                  <a:prstClr val="black"/>
                </a:solidFill>
                <a:cs typeface="Calibri"/>
              </a:rPr>
              <a:t>AI covers the nutritional requirement of </a:t>
            </a:r>
            <a:r>
              <a:rPr lang="en-US" i="1" u="sng" spc="-10" dirty="0">
                <a:solidFill>
                  <a:prstClr val="black"/>
                </a:solidFill>
                <a:cs typeface="Calibri"/>
              </a:rPr>
              <a:t>all individuals in a group with </a:t>
            </a:r>
            <a:r>
              <a:rPr lang="en-US" i="1" u="sng" spc="-10" dirty="0">
                <a:solidFill>
                  <a:srgbClr val="FF0000"/>
                </a:solidFill>
                <a:cs typeface="Calibri"/>
              </a:rPr>
              <a:t>approximation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spc="-10" dirty="0">
                <a:solidFill>
                  <a:prstClr val="black"/>
                </a:solidFill>
                <a:cs typeface="Calibri"/>
              </a:rPr>
              <a:t>due to </a:t>
            </a:r>
            <a:r>
              <a:rPr lang="en-US" dirty="0">
                <a:solidFill>
                  <a:srgbClr val="FF0000"/>
                </a:solidFill>
              </a:rPr>
              <a:t>insufficient data</a:t>
            </a:r>
          </a:p>
        </p:txBody>
      </p:sp>
      <p:sp>
        <p:nvSpPr>
          <p:cNvPr id="8" name="Rectangle 7"/>
          <p:cNvSpPr/>
          <p:nvPr/>
        </p:nvSpPr>
        <p:spPr>
          <a:xfrm>
            <a:off x="4557701" y="2621886"/>
            <a:ext cx="40278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</a:rPr>
              <a:t>The highest level </a:t>
            </a:r>
            <a:r>
              <a:rPr lang="en-US" spc="-10" dirty="0">
                <a:solidFill>
                  <a:prstClr val="black"/>
                </a:solidFill>
                <a:cs typeface="Calibri"/>
              </a:rPr>
              <a:t>of daily nutrient intake that has</a:t>
            </a:r>
            <a:r>
              <a:rPr lang="en-US" sz="2000" dirty="0">
                <a:solidFill>
                  <a:srgbClr val="334E5D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no</a:t>
            </a:r>
            <a:r>
              <a:rPr lang="en-US" dirty="0">
                <a:solidFill>
                  <a:srgbClr val="334E5D"/>
                </a:solidFill>
              </a:rPr>
              <a:t> </a:t>
            </a:r>
            <a:r>
              <a:rPr lang="en-US" spc="-10" dirty="0">
                <a:solidFill>
                  <a:prstClr val="black"/>
                </a:solidFill>
                <a:cs typeface="Calibri"/>
              </a:rPr>
              <a:t>adverse health effects or </a:t>
            </a:r>
            <a:r>
              <a:rPr lang="en-US" b="1" spc="-10" dirty="0">
                <a:solidFill>
                  <a:prstClr val="black"/>
                </a:solidFill>
                <a:cs typeface="Calibri"/>
              </a:rPr>
              <a:t>toxicity</a:t>
            </a:r>
            <a:r>
              <a:rPr lang="en-US" spc="-10" dirty="0">
                <a:solidFill>
                  <a:prstClr val="black"/>
                </a:solidFill>
                <a:cs typeface="Calibri"/>
              </a:rPr>
              <a:t> in almost all individuals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5387" y="4422248"/>
            <a:ext cx="3992389" cy="147732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5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Over estimation of a group of population. The experts set with data that are available and compute with higher number</a:t>
            </a:r>
            <a:r>
              <a:rPr lang="en-US" dirty="0" smtClean="0">
                <a:solidFill>
                  <a:srgbClr val="00B050"/>
                </a:solidFill>
              </a:rPr>
              <a:t>.. Such as when the study lacks biochemical studies ..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26910" y="1106479"/>
            <a:ext cx="2644461" cy="313932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5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- For very nutrient we have to set a number limits so we don’t develop toxicity </a:t>
            </a:r>
          </a:p>
          <a:p>
            <a:pPr algn="ctr"/>
            <a:r>
              <a:rPr lang="en-US" dirty="0">
                <a:solidFill>
                  <a:srgbClr val="00B050"/>
                </a:solidFill>
              </a:rPr>
              <a:t>- If you crossed the UL THE RISKS for developing toxicity increase, but you DON</a:t>
            </a:r>
            <a:r>
              <a:rPr lang="fr-FR" dirty="0">
                <a:solidFill>
                  <a:srgbClr val="00B050"/>
                </a:solidFill>
              </a:rPr>
              <a:t>’</a:t>
            </a:r>
            <a:r>
              <a:rPr lang="en-US" dirty="0">
                <a:solidFill>
                  <a:srgbClr val="00B050"/>
                </a:solidFill>
              </a:rPr>
              <a:t>T develop toxicity. To develop toxicity you have to go much higher than UL for longer time.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86301" y="4422248"/>
            <a:ext cx="3786188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5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If the nutrients intake is equal to or less than the EAR ( not good ) </a:t>
            </a:r>
          </a:p>
          <a:p>
            <a:pPr algn="ctr"/>
            <a:r>
              <a:rPr lang="en-US" dirty="0">
                <a:solidFill>
                  <a:srgbClr val="00B050"/>
                </a:solidFill>
              </a:rPr>
              <a:t>- If the nutrients intake is less than RDA but between EAR and AI ( better )  </a:t>
            </a:r>
          </a:p>
        </p:txBody>
      </p:sp>
    </p:spTree>
    <p:extLst>
      <p:ext uri="{BB962C8B-B14F-4D97-AF65-F5344CB8AC3E}">
        <p14:creationId xmlns:p14="http://schemas.microsoft.com/office/powerpoint/2010/main" val="89914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85275" y="1000823"/>
            <a:ext cx="6958475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spcBef>
                <a:spcPts val="25"/>
              </a:spcBef>
              <a:tabLst>
                <a:tab pos="241300" algn="l"/>
                <a:tab pos="241935" algn="l"/>
              </a:tabLst>
            </a:pPr>
            <a:r>
              <a:rPr lang="fr-FR" altLang="en-US" sz="2000" b="1" spc="-5" dirty="0">
                <a:solidFill>
                  <a:schemeClr val="accent5"/>
                </a:solidFill>
                <a:uFill>
                  <a:solidFill>
                    <a:srgbClr val="365F91"/>
                  </a:solidFill>
                </a:uFill>
                <a:latin typeface="Cambria"/>
                <a:cs typeface="Cambria"/>
              </a:rPr>
              <a:t>Acceptable </a:t>
            </a:r>
            <a:r>
              <a:rPr lang="fr-FR" altLang="en-US" sz="2000" b="1" spc="-5" dirty="0" smtClean="0">
                <a:solidFill>
                  <a:schemeClr val="accent5"/>
                </a:solidFill>
                <a:uFill>
                  <a:solidFill>
                    <a:srgbClr val="365F91"/>
                  </a:solidFill>
                </a:uFill>
                <a:latin typeface="Cambria"/>
                <a:cs typeface="Cambria"/>
              </a:rPr>
              <a:t>Macronutrient </a:t>
            </a:r>
            <a:r>
              <a:rPr lang="fr-FR" altLang="en-US" sz="2000" b="1" spc="-5" dirty="0">
                <a:solidFill>
                  <a:schemeClr val="accent5"/>
                </a:solidFill>
                <a:uFill>
                  <a:solidFill>
                    <a:srgbClr val="365F91"/>
                  </a:solidFill>
                </a:uFill>
                <a:latin typeface="Cambria"/>
                <a:cs typeface="Cambria"/>
              </a:rPr>
              <a:t>Distribution Ranges (</a:t>
            </a:r>
            <a:r>
              <a:rPr lang="fr-FR" altLang="en-US" sz="2000" b="1" spc="-5" dirty="0" smtClean="0">
                <a:solidFill>
                  <a:schemeClr val="accent5"/>
                </a:solidFill>
                <a:uFill>
                  <a:solidFill>
                    <a:srgbClr val="365F91"/>
                  </a:solidFill>
                </a:uFill>
                <a:latin typeface="Cambria"/>
                <a:cs typeface="Cambria"/>
              </a:rPr>
              <a:t>AMDR)</a:t>
            </a:r>
          </a:p>
          <a:p>
            <a:pPr marL="12700">
              <a:spcBef>
                <a:spcPts val="25"/>
              </a:spcBef>
              <a:tabLst>
                <a:tab pos="241300" algn="l"/>
                <a:tab pos="241935" algn="l"/>
              </a:tabLst>
            </a:pPr>
            <a:endParaRPr lang="fr-FR" altLang="en-US" sz="900" b="1" spc="-5" dirty="0">
              <a:solidFill>
                <a:schemeClr val="accent5"/>
              </a:solidFill>
              <a:uFill>
                <a:solidFill>
                  <a:srgbClr val="365F91"/>
                </a:solidFill>
              </a:uFill>
              <a:latin typeface="Cambria"/>
              <a:cs typeface="Cambria"/>
            </a:endParaRPr>
          </a:p>
          <a:p>
            <a:pPr marL="298450" indent="-285750">
              <a:spcBef>
                <a:spcPts val="25"/>
              </a:spcBef>
              <a:buFont typeface="Wingdings" panose="05000000000000000000" pitchFamily="2" charset="2"/>
              <a:buChar char="§"/>
              <a:tabLst>
                <a:tab pos="241300" algn="l"/>
                <a:tab pos="241935" algn="l"/>
              </a:tabLst>
            </a:pPr>
            <a:r>
              <a:rPr lang="en-US" spc="-10" dirty="0">
                <a:solidFill>
                  <a:prstClr val="black"/>
                </a:solidFill>
                <a:cs typeface="Calibri"/>
              </a:rPr>
              <a:t>Range of </a:t>
            </a:r>
            <a:r>
              <a:rPr lang="en-US" b="1" spc="-10" dirty="0">
                <a:solidFill>
                  <a:prstClr val="black"/>
                </a:solidFill>
                <a:cs typeface="Calibri"/>
              </a:rPr>
              <a:t>adequate</a:t>
            </a:r>
            <a:r>
              <a:rPr lang="en-US" spc="-10" dirty="0">
                <a:solidFill>
                  <a:prstClr val="black"/>
                </a:solidFill>
                <a:cs typeface="Calibri"/>
              </a:rPr>
              <a:t> intake of a </a:t>
            </a:r>
            <a:r>
              <a:rPr lang="en-US" b="1" spc="-10" dirty="0">
                <a:solidFill>
                  <a:prstClr val="black"/>
                </a:solidFill>
                <a:cs typeface="Calibri"/>
              </a:rPr>
              <a:t>macronutrient</a:t>
            </a:r>
            <a:r>
              <a:rPr lang="en-US" spc="-10" dirty="0">
                <a:solidFill>
                  <a:prstClr val="black"/>
                </a:solidFill>
                <a:cs typeface="Calibri"/>
              </a:rPr>
              <a:t> </a:t>
            </a:r>
            <a:endParaRPr lang="en-US" spc="-10" dirty="0" smtClean="0">
              <a:solidFill>
                <a:prstClr val="black"/>
              </a:solidFill>
              <a:cs typeface="Calibri"/>
            </a:endParaRPr>
          </a:p>
          <a:p>
            <a:pPr marL="12700">
              <a:spcBef>
                <a:spcPts val="25"/>
              </a:spcBef>
              <a:tabLst>
                <a:tab pos="241300" algn="l"/>
                <a:tab pos="241935" algn="l"/>
              </a:tabLst>
            </a:pPr>
            <a:r>
              <a:rPr lang="en-US" spc="-10" dirty="0">
                <a:solidFill>
                  <a:prstClr val="black"/>
                </a:solidFill>
                <a:cs typeface="Calibri"/>
              </a:rPr>
              <a:t> </a:t>
            </a:r>
            <a:r>
              <a:rPr lang="en-US" spc="-10" dirty="0" smtClean="0">
                <a:solidFill>
                  <a:prstClr val="black"/>
                </a:solidFill>
                <a:cs typeface="Calibri"/>
              </a:rPr>
              <a:t>    associated </a:t>
            </a:r>
            <a:r>
              <a:rPr lang="en-US" spc="-10" dirty="0">
                <a:solidFill>
                  <a:prstClr val="black"/>
                </a:solidFill>
                <a:cs typeface="Calibri"/>
              </a:rPr>
              <a:t>with </a:t>
            </a:r>
            <a:r>
              <a:rPr lang="en-US" u="sng" spc="-10" dirty="0">
                <a:solidFill>
                  <a:prstClr val="black"/>
                </a:solidFill>
                <a:cs typeface="Calibri"/>
              </a:rPr>
              <a:t>reduced risk </a:t>
            </a:r>
            <a:r>
              <a:rPr lang="en-US" spc="-10" dirty="0">
                <a:solidFill>
                  <a:prstClr val="black"/>
                </a:solidFill>
                <a:cs typeface="Calibri"/>
              </a:rPr>
              <a:t>of chronic </a:t>
            </a:r>
            <a:r>
              <a:rPr lang="en-US" spc="-10" dirty="0" smtClean="0">
                <a:solidFill>
                  <a:prstClr val="black"/>
                </a:solidFill>
                <a:cs typeface="Calibri"/>
              </a:rPr>
              <a:t>diseases</a:t>
            </a:r>
            <a:endParaRPr lang="en-US" spc="-10" dirty="0">
              <a:solidFill>
                <a:prstClr val="black"/>
              </a:solidFill>
              <a:cs typeface="Calibri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591" y="2226556"/>
            <a:ext cx="5547841" cy="200575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38251" y="98179"/>
            <a:ext cx="1418978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3200" dirty="0" smtClean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AMDR</a:t>
            </a:r>
            <a:endParaRPr lang="en-US" sz="3200" dirty="0">
              <a:solidFill>
                <a:srgbClr val="4C818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236" y="4029075"/>
            <a:ext cx="2828926" cy="28289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68418" y="4520208"/>
            <a:ext cx="3992186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5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If the diet is modified according to these percentages the individual will have lower risk to develop chronic diseases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55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4911</TotalTime>
  <Words>1946</Words>
  <Application>Microsoft Macintosh PowerPoint</Application>
  <PresentationFormat>Widescreen</PresentationFormat>
  <Paragraphs>248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7" baseType="lpstr">
      <vt:lpstr>Adobe Devanagari</vt:lpstr>
      <vt:lpstr>Arial</vt:lpstr>
      <vt:lpstr>Calibri</vt:lpstr>
      <vt:lpstr>Calibri Light</vt:lpstr>
      <vt:lpstr>Cambria</vt:lpstr>
      <vt:lpstr>Cambria Math</vt:lpstr>
      <vt:lpstr>Century Gothic</vt:lpstr>
      <vt:lpstr>Comic Sans MS</vt:lpstr>
      <vt:lpstr>Copperplate Gothic Bold</vt:lpstr>
      <vt:lpstr>Gill Sans MT</vt:lpstr>
      <vt:lpstr>Mangal</vt:lpstr>
      <vt:lpstr>ＭＳ Ｐゴシック</vt:lpstr>
      <vt:lpstr>Wingdings</vt:lpstr>
      <vt:lpstr>맑은 고딕</vt:lpstr>
      <vt:lpstr>Office Theme</vt:lpstr>
      <vt:lpstr>Biochemistry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مهند الزهراني</dc:creator>
  <cp:lastModifiedBy>شوق</cp:lastModifiedBy>
  <cp:revision>148</cp:revision>
  <cp:lastPrinted>2017-12-07T00:23:35Z</cp:lastPrinted>
  <dcterms:created xsi:type="dcterms:W3CDTF">2017-07-08T03:49:25Z</dcterms:created>
  <dcterms:modified xsi:type="dcterms:W3CDTF">2017-12-07T00:48:02Z</dcterms:modified>
</cp:coreProperties>
</file>