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317" r:id="rId4"/>
    <p:sldId id="282" r:id="rId5"/>
    <p:sldId id="299" r:id="rId6"/>
    <p:sldId id="284" r:id="rId7"/>
    <p:sldId id="285" r:id="rId8"/>
    <p:sldId id="286" r:id="rId9"/>
    <p:sldId id="298" r:id="rId10"/>
    <p:sldId id="316" r:id="rId11"/>
    <p:sldId id="294" r:id="rId12"/>
    <p:sldId id="300" r:id="rId13"/>
    <p:sldId id="304" r:id="rId14"/>
    <p:sldId id="290" r:id="rId15"/>
    <p:sldId id="306" r:id="rId16"/>
    <p:sldId id="301" r:id="rId17"/>
    <p:sldId id="305" r:id="rId18"/>
    <p:sldId id="291" r:id="rId19"/>
    <p:sldId id="307" r:id="rId20"/>
    <p:sldId id="308" r:id="rId21"/>
    <p:sldId id="309" r:id="rId22"/>
    <p:sldId id="311" r:id="rId23"/>
    <p:sldId id="312" r:id="rId24"/>
    <p:sldId id="297" r:id="rId25"/>
    <p:sldId id="293" r:id="rId26"/>
    <p:sldId id="296" r:id="rId27"/>
    <p:sldId id="314" r:id="rId28"/>
    <p:sldId id="315" r:id="rId29"/>
    <p:sldId id="261" r:id="rId30"/>
    <p:sldId id="26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A3A"/>
    <a:srgbClr val="34B484"/>
    <a:srgbClr val="3466BF"/>
    <a:srgbClr val="3DB4C6"/>
    <a:srgbClr val="4976CA"/>
    <a:srgbClr val="3ABC8B"/>
    <a:srgbClr val="72B447"/>
    <a:srgbClr val="D4E8EA"/>
    <a:srgbClr val="D4D9EC"/>
    <a:srgbClr val="D5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/>
    <p:restoredTop sz="95194"/>
  </p:normalViewPr>
  <p:slideViewPr>
    <p:cSldViewPr snapToGrid="0" snapToObjects="1">
      <p:cViewPr>
        <p:scale>
          <a:sx n="89" d="100"/>
          <a:sy n="89" d="100"/>
        </p:scale>
        <p:origin x="171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8C182-D0CD-A445-AA4F-FBA3E8487189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754F1-72B4-CF43-AC7A-20E8D8CD5D61}">
      <dgm:prSet phldrT="[Text]" custT="1"/>
      <dgm:spPr>
        <a:solidFill>
          <a:schemeClr val="bg1">
            <a:lumMod val="95000"/>
          </a:schemeClr>
        </a:solidFill>
        <a:ln w="28575">
          <a:solidFill>
            <a:srgbClr val="00ADA8"/>
          </a:solidFill>
        </a:ln>
      </dgm:spPr>
      <dgm:t>
        <a:bodyPr/>
        <a:lstStyle/>
        <a:p>
          <a:pPr algn="ctr"/>
          <a:r>
            <a:rPr lang="en-US" altLang="en-US" sz="1800" b="1" spc="-5" dirty="0" smtClean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rPr>
            <a:t>Energy Content of Food:</a:t>
          </a:r>
        </a:p>
        <a:p>
          <a:pPr algn="ctr"/>
          <a:r>
            <a:rPr lang="en-US" sz="1800" b="1" spc="-5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rPr>
            <a:t>Calories</a:t>
          </a:r>
          <a:endParaRPr lang="en-US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AEB98DE-429D-8D40-B2A1-5070A67B71A4}" type="parTrans" cxnId="{0D5148B9-38D8-CF45-84D2-C5664444D53A}">
      <dgm:prSet/>
      <dgm:spPr/>
      <dgm:t>
        <a:bodyPr/>
        <a:lstStyle/>
        <a:p>
          <a:pPr algn="ctr"/>
          <a:endParaRPr lang="en-US" sz="1800"/>
        </a:p>
      </dgm:t>
    </dgm:pt>
    <dgm:pt modelId="{4EECBD69-66D9-E84D-8481-6A4E930E0DE6}" type="sibTrans" cxnId="{0D5148B9-38D8-CF45-84D2-C5664444D53A}">
      <dgm:prSet/>
      <dgm:spPr/>
      <dgm:t>
        <a:bodyPr/>
        <a:lstStyle/>
        <a:p>
          <a:pPr algn="ctr"/>
          <a:endParaRPr lang="en-US" sz="1800"/>
        </a:p>
      </dgm:t>
    </dgm:pt>
    <dgm:pt modelId="{DB820388-AD66-4142-B5AD-D716D602E9F7}">
      <dgm:prSet phldrT="[Text]" custT="1"/>
      <dgm:spPr/>
      <dgm:t>
        <a:bodyPr anchor="ctr"/>
        <a:lstStyle/>
        <a:p>
          <a:pPr algn="ctr"/>
          <a:r>
            <a:rPr lang="en-US" sz="1800" dirty="0" smtClean="0">
              <a:cs typeface="Arial"/>
            </a:rPr>
            <a:t>Body obtains energy as ATP</a:t>
          </a:r>
          <a:endParaRPr lang="en-US" sz="1800" dirty="0"/>
        </a:p>
      </dgm:t>
    </dgm:pt>
    <dgm:pt modelId="{E5A75431-4EBF-EE45-A2FB-BF61015BBBD7}" type="parTrans" cxnId="{2BFBB3A3-4A7F-144C-8FE8-9168913188C9}">
      <dgm:prSet/>
      <dgm:spPr/>
      <dgm:t>
        <a:bodyPr/>
        <a:lstStyle/>
        <a:p>
          <a:pPr algn="ctr"/>
          <a:endParaRPr lang="en-US" sz="1800"/>
        </a:p>
      </dgm:t>
    </dgm:pt>
    <dgm:pt modelId="{E408AC8B-CD73-BB42-A61C-923ED33A0A27}" type="sibTrans" cxnId="{2BFBB3A3-4A7F-144C-8FE8-9168913188C9}">
      <dgm:prSet/>
      <dgm:spPr/>
      <dgm:t>
        <a:bodyPr/>
        <a:lstStyle/>
        <a:p>
          <a:pPr algn="ctr"/>
          <a:endParaRPr lang="en-US" sz="1800"/>
        </a:p>
      </dgm:t>
    </dgm:pt>
    <dgm:pt modelId="{C5DA9BB9-0B29-3341-B718-227609C53429}">
      <dgm:prSet phldrT="[Text]" custT="1"/>
      <dgm:spPr/>
      <dgm:t>
        <a:bodyPr anchor="ctr"/>
        <a:lstStyle/>
        <a:p>
          <a:pPr algn="ctr"/>
          <a:r>
            <a:rPr lang="en-US" sz="1800" dirty="0" smtClean="0">
              <a:cs typeface="Arial"/>
            </a:rPr>
            <a:t>The energy content of food is measured in calories (Kilocalories)</a:t>
          </a:r>
          <a:endParaRPr lang="en-US" sz="1800" dirty="0"/>
        </a:p>
      </dgm:t>
    </dgm:pt>
    <dgm:pt modelId="{12C3DC2C-5B15-3442-BC60-D466E2B47048}" type="parTrans" cxnId="{CD495886-A0AD-E74A-B684-DD5890419418}">
      <dgm:prSet/>
      <dgm:spPr/>
      <dgm:t>
        <a:bodyPr/>
        <a:lstStyle/>
        <a:p>
          <a:pPr algn="ctr"/>
          <a:endParaRPr lang="en-US" sz="1800"/>
        </a:p>
      </dgm:t>
    </dgm:pt>
    <dgm:pt modelId="{24FC1CC6-CDA1-604D-ABEE-D4CE5FC0D293}" type="sibTrans" cxnId="{CD495886-A0AD-E74A-B684-DD5890419418}">
      <dgm:prSet/>
      <dgm:spPr/>
      <dgm:t>
        <a:bodyPr/>
        <a:lstStyle/>
        <a:p>
          <a:pPr algn="ctr"/>
          <a:endParaRPr lang="en-US" sz="1800"/>
        </a:p>
      </dgm:t>
    </dgm:pt>
    <dgm:pt modelId="{0962E0A9-A858-3745-BEFC-CFAD95CEF52B}">
      <dgm:prSet phldrT="[Text]" custT="1"/>
      <dgm:spPr/>
      <dgm:t>
        <a:bodyPr anchor="ctr"/>
        <a:lstStyle/>
        <a:p>
          <a:pPr algn="ctr"/>
          <a:r>
            <a:rPr lang="en-US" sz="1800" dirty="0" smtClean="0">
              <a:cs typeface="Arial"/>
            </a:rPr>
            <a:t>One calorie is the heat required to raise the temperature of 1 gm. of water by 1</a:t>
          </a:r>
          <a:r>
            <a:rPr lang="en-US" sz="1800" baseline="30000" dirty="0" smtClean="0">
              <a:cs typeface="Arial"/>
            </a:rPr>
            <a:t>o</a:t>
          </a:r>
          <a:r>
            <a:rPr lang="en-US" sz="1800" dirty="0" smtClean="0">
              <a:cs typeface="Arial"/>
            </a:rPr>
            <a:t>C</a:t>
          </a:r>
        </a:p>
        <a:p>
          <a:pPr algn="ctr"/>
          <a:r>
            <a:rPr lang="en-US" sz="1800" dirty="0" smtClean="0">
              <a:solidFill>
                <a:srgbClr val="3DB4C6"/>
              </a:solidFill>
              <a:cs typeface="Arial"/>
            </a:rPr>
            <a:t>Proteins</a:t>
          </a:r>
          <a:r>
            <a:rPr lang="en-US" sz="1800" dirty="0" smtClean="0">
              <a:cs typeface="Arial"/>
            </a:rPr>
            <a:t> </a:t>
          </a:r>
          <a:r>
            <a:rPr lang="en-US" sz="1800" dirty="0" smtClean="0">
              <a:cs typeface="Arial"/>
              <a:sym typeface="Wingdings" charset="0"/>
            </a:rPr>
            <a:t> 4 kcal/gm</a:t>
          </a:r>
        </a:p>
        <a:p>
          <a:pPr algn="ctr"/>
          <a:r>
            <a:rPr lang="en-US" sz="1800" dirty="0" smtClean="0">
              <a:solidFill>
                <a:srgbClr val="3DB4C6"/>
              </a:solidFill>
              <a:cs typeface="Arial"/>
              <a:sym typeface="Wingdings" charset="0"/>
            </a:rPr>
            <a:t>Carbohydrates</a:t>
          </a:r>
          <a:r>
            <a:rPr lang="en-US" sz="1800" dirty="0" smtClean="0">
              <a:cs typeface="Arial"/>
              <a:sym typeface="Wingdings" charset="0"/>
            </a:rPr>
            <a:t>  4 kcal/gm</a:t>
          </a:r>
        </a:p>
        <a:p>
          <a:pPr algn="ctr"/>
          <a:r>
            <a:rPr lang="en-US" sz="1800" dirty="0" smtClean="0">
              <a:solidFill>
                <a:srgbClr val="3DB4C6"/>
              </a:solidFill>
              <a:cs typeface="Arial"/>
              <a:sym typeface="Wingdings" charset="0"/>
            </a:rPr>
            <a:t>Fat</a:t>
          </a:r>
          <a:r>
            <a:rPr lang="en-US" sz="1800" dirty="0" smtClean="0">
              <a:cs typeface="Arial"/>
              <a:sym typeface="Wingdings" charset="0"/>
            </a:rPr>
            <a:t>  9 kcal/gm</a:t>
          </a:r>
        </a:p>
      </dgm:t>
    </dgm:pt>
    <dgm:pt modelId="{4985A431-161B-B043-A2C4-182E2CD272E6}" type="parTrans" cxnId="{FB105781-9EEC-6243-BF13-03B4B5D11FC2}">
      <dgm:prSet/>
      <dgm:spPr/>
      <dgm:t>
        <a:bodyPr/>
        <a:lstStyle/>
        <a:p>
          <a:pPr algn="ctr"/>
          <a:endParaRPr lang="en-US" sz="1800"/>
        </a:p>
      </dgm:t>
    </dgm:pt>
    <dgm:pt modelId="{87B365E8-5AB6-6B43-A6CA-7DE88CB0B19C}" type="sibTrans" cxnId="{FB105781-9EEC-6243-BF13-03B4B5D11FC2}">
      <dgm:prSet/>
      <dgm:spPr/>
      <dgm:t>
        <a:bodyPr/>
        <a:lstStyle/>
        <a:p>
          <a:pPr algn="ctr" rtl="0"/>
          <a:endParaRPr lang="en-US" sz="1800"/>
        </a:p>
      </dgm:t>
    </dgm:pt>
    <dgm:pt modelId="{AC79BF42-98DB-C640-94EE-C1CCFA1B2DCB}" type="pres">
      <dgm:prSet presAssocID="{18C8C182-D0CD-A445-AA4F-FBA3E84871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BB38E57-8F10-B34B-B5EA-361A4D092EB5}" type="pres">
      <dgm:prSet presAssocID="{6CD754F1-72B4-CF43-AC7A-20E8D8CD5D61}" presName="thickLine" presStyleLbl="alignNode1" presStyleIdx="0" presStyleCnt="1"/>
      <dgm:spPr/>
    </dgm:pt>
    <dgm:pt modelId="{D4088177-B8F6-8C40-960F-7D66B0F01040}" type="pres">
      <dgm:prSet presAssocID="{6CD754F1-72B4-CF43-AC7A-20E8D8CD5D61}" presName="horz1" presStyleCnt="0"/>
      <dgm:spPr/>
    </dgm:pt>
    <dgm:pt modelId="{C0D50471-132D-2046-9E7D-617864326AF0}" type="pres">
      <dgm:prSet presAssocID="{6CD754F1-72B4-CF43-AC7A-20E8D8CD5D61}" presName="tx1" presStyleLbl="revTx" presStyleIdx="0" presStyleCnt="4"/>
      <dgm:spPr/>
      <dgm:t>
        <a:bodyPr/>
        <a:lstStyle/>
        <a:p>
          <a:endParaRPr lang="en-US"/>
        </a:p>
      </dgm:t>
    </dgm:pt>
    <dgm:pt modelId="{AF984AC9-BBB6-E145-A06A-F4A8F0033AD1}" type="pres">
      <dgm:prSet presAssocID="{6CD754F1-72B4-CF43-AC7A-20E8D8CD5D61}" presName="vert1" presStyleCnt="0"/>
      <dgm:spPr/>
    </dgm:pt>
    <dgm:pt modelId="{D3CEEFBC-46B8-F848-80A3-12F82C3473F0}" type="pres">
      <dgm:prSet presAssocID="{DB820388-AD66-4142-B5AD-D716D602E9F7}" presName="vertSpace2a" presStyleCnt="0"/>
      <dgm:spPr/>
    </dgm:pt>
    <dgm:pt modelId="{FBC567D1-5DB5-554A-AA6C-5D62B21E68F9}" type="pres">
      <dgm:prSet presAssocID="{DB820388-AD66-4142-B5AD-D716D602E9F7}" presName="horz2" presStyleCnt="0"/>
      <dgm:spPr/>
    </dgm:pt>
    <dgm:pt modelId="{189AAF2E-B47B-F643-AFB0-9FC021966B2E}" type="pres">
      <dgm:prSet presAssocID="{DB820388-AD66-4142-B5AD-D716D602E9F7}" presName="horzSpace2" presStyleCnt="0"/>
      <dgm:spPr/>
    </dgm:pt>
    <dgm:pt modelId="{A47BCC80-6E26-8E42-B008-C2708D052F94}" type="pres">
      <dgm:prSet presAssocID="{DB820388-AD66-4142-B5AD-D716D602E9F7}" presName="tx2" presStyleLbl="revTx" presStyleIdx="1" presStyleCnt="4" custScaleY="35753" custLinFactNeighborY="-12156"/>
      <dgm:spPr/>
      <dgm:t>
        <a:bodyPr/>
        <a:lstStyle/>
        <a:p>
          <a:endParaRPr lang="en-US"/>
        </a:p>
      </dgm:t>
    </dgm:pt>
    <dgm:pt modelId="{78C3743B-8CF5-A745-B4A5-CB6D043E65A8}" type="pres">
      <dgm:prSet presAssocID="{DB820388-AD66-4142-B5AD-D716D602E9F7}" presName="vert2" presStyleCnt="0"/>
      <dgm:spPr/>
    </dgm:pt>
    <dgm:pt modelId="{308CA76B-1092-E442-9874-26CDCB31BCF3}" type="pres">
      <dgm:prSet presAssocID="{DB820388-AD66-4142-B5AD-D716D602E9F7}" presName="thinLine2b" presStyleLbl="callout" presStyleIdx="0" presStyleCnt="3" custLinFactNeighborX="-245" custLinFactNeighborY="-85300"/>
      <dgm:spPr>
        <a:ln w="28575">
          <a:solidFill>
            <a:srgbClr val="00ADA8"/>
          </a:solidFill>
        </a:ln>
      </dgm:spPr>
    </dgm:pt>
    <dgm:pt modelId="{9D0E7AC4-10CA-B04A-9036-F6C710CAA71E}" type="pres">
      <dgm:prSet presAssocID="{DB820388-AD66-4142-B5AD-D716D602E9F7}" presName="vertSpace2b" presStyleCnt="0"/>
      <dgm:spPr/>
    </dgm:pt>
    <dgm:pt modelId="{1AE9FADD-DD2C-834A-9045-FB145CC30155}" type="pres">
      <dgm:prSet presAssocID="{C5DA9BB9-0B29-3341-B718-227609C53429}" presName="horz2" presStyleCnt="0"/>
      <dgm:spPr/>
    </dgm:pt>
    <dgm:pt modelId="{78507FE2-6FCC-3A4E-B7B7-95116EB30BE3}" type="pres">
      <dgm:prSet presAssocID="{C5DA9BB9-0B29-3341-B718-227609C53429}" presName="horzSpace2" presStyleCnt="0"/>
      <dgm:spPr/>
    </dgm:pt>
    <dgm:pt modelId="{0DB871F2-B828-104A-B77F-E7ACFBDA72EE}" type="pres">
      <dgm:prSet presAssocID="{C5DA9BB9-0B29-3341-B718-227609C53429}" presName="tx2" presStyleLbl="revTx" presStyleIdx="2" presStyleCnt="4" custScaleY="55999" custLinFactNeighborX="-303" custLinFactNeighborY="-8038"/>
      <dgm:spPr/>
      <dgm:t>
        <a:bodyPr/>
        <a:lstStyle/>
        <a:p>
          <a:endParaRPr lang="en-US"/>
        </a:p>
      </dgm:t>
    </dgm:pt>
    <dgm:pt modelId="{D699544F-320C-6C4C-9403-4D584EADDD97}" type="pres">
      <dgm:prSet presAssocID="{C5DA9BB9-0B29-3341-B718-227609C53429}" presName="vert2" presStyleCnt="0"/>
      <dgm:spPr/>
    </dgm:pt>
    <dgm:pt modelId="{9F6B63A9-A835-434E-BAC3-EEE4E81C4E80}" type="pres">
      <dgm:prSet presAssocID="{C5DA9BB9-0B29-3341-B718-227609C53429}" presName="thinLine2b" presStyleLbl="callout" presStyleIdx="1" presStyleCnt="3" custLinFactY="-100000" custLinFactNeighborY="-195352"/>
      <dgm:spPr>
        <a:ln w="28575">
          <a:solidFill>
            <a:srgbClr val="00ADA8"/>
          </a:solidFill>
        </a:ln>
      </dgm:spPr>
    </dgm:pt>
    <dgm:pt modelId="{F414B709-2C66-1747-8B58-8A15F9D9CBB8}" type="pres">
      <dgm:prSet presAssocID="{C5DA9BB9-0B29-3341-B718-227609C53429}" presName="vertSpace2b" presStyleCnt="0"/>
      <dgm:spPr/>
    </dgm:pt>
    <dgm:pt modelId="{FF374495-00B4-554C-A64D-5DCF67EA1176}" type="pres">
      <dgm:prSet presAssocID="{0962E0A9-A858-3745-BEFC-CFAD95CEF52B}" presName="horz2" presStyleCnt="0"/>
      <dgm:spPr/>
    </dgm:pt>
    <dgm:pt modelId="{4CDF244B-5A5E-2549-92EA-CC8E0D429B5E}" type="pres">
      <dgm:prSet presAssocID="{0962E0A9-A858-3745-BEFC-CFAD95CEF52B}" presName="horzSpace2" presStyleCnt="0"/>
      <dgm:spPr/>
    </dgm:pt>
    <dgm:pt modelId="{4129D064-8322-5E4D-AE74-2B1F13647306}" type="pres">
      <dgm:prSet presAssocID="{0962E0A9-A858-3745-BEFC-CFAD95CEF52B}" presName="tx2" presStyleLbl="revTx" presStyleIdx="3" presStyleCnt="4" custScaleY="93936" custLinFactNeighborX="0" custLinFactNeighborY="-2509"/>
      <dgm:spPr/>
      <dgm:t>
        <a:bodyPr/>
        <a:lstStyle/>
        <a:p>
          <a:endParaRPr lang="en-US"/>
        </a:p>
      </dgm:t>
    </dgm:pt>
    <dgm:pt modelId="{11C93440-26C2-DA49-9E28-C69881B8C8B7}" type="pres">
      <dgm:prSet presAssocID="{0962E0A9-A858-3745-BEFC-CFAD95CEF52B}" presName="vert2" presStyleCnt="0"/>
      <dgm:spPr/>
    </dgm:pt>
    <dgm:pt modelId="{06DDC088-4FB4-6346-B0DF-DC6F0B505B6F}" type="pres">
      <dgm:prSet presAssocID="{0962E0A9-A858-3745-BEFC-CFAD95CEF52B}" presName="thinLine2b" presStyleLbl="callout" presStyleIdx="2" presStyleCnt="3" custLinFactNeighborX="-1118" custLinFactNeighborY="91519"/>
      <dgm:spPr/>
    </dgm:pt>
    <dgm:pt modelId="{378ADDEA-3A30-374D-8CE3-72DF51BAC8D7}" type="pres">
      <dgm:prSet presAssocID="{0962E0A9-A858-3745-BEFC-CFAD95CEF52B}" presName="vertSpace2b" presStyleCnt="0"/>
      <dgm:spPr/>
    </dgm:pt>
  </dgm:ptLst>
  <dgm:cxnLst>
    <dgm:cxn modelId="{0D5148B9-38D8-CF45-84D2-C5664444D53A}" srcId="{18C8C182-D0CD-A445-AA4F-FBA3E8487189}" destId="{6CD754F1-72B4-CF43-AC7A-20E8D8CD5D61}" srcOrd="0" destOrd="0" parTransId="{3AEB98DE-429D-8D40-B2A1-5070A67B71A4}" sibTransId="{4EECBD69-66D9-E84D-8481-6A4E930E0DE6}"/>
    <dgm:cxn modelId="{02E3B958-525E-5D49-AF13-D05EB5C958A8}" type="presOf" srcId="{C5DA9BB9-0B29-3341-B718-227609C53429}" destId="{0DB871F2-B828-104A-B77F-E7ACFBDA72EE}" srcOrd="0" destOrd="0" presId="urn:microsoft.com/office/officeart/2008/layout/LinedList"/>
    <dgm:cxn modelId="{CD495886-A0AD-E74A-B684-DD5890419418}" srcId="{6CD754F1-72B4-CF43-AC7A-20E8D8CD5D61}" destId="{C5DA9BB9-0B29-3341-B718-227609C53429}" srcOrd="1" destOrd="0" parTransId="{12C3DC2C-5B15-3442-BC60-D466E2B47048}" sibTransId="{24FC1CC6-CDA1-604D-ABEE-D4CE5FC0D293}"/>
    <dgm:cxn modelId="{FB105781-9EEC-6243-BF13-03B4B5D11FC2}" srcId="{6CD754F1-72B4-CF43-AC7A-20E8D8CD5D61}" destId="{0962E0A9-A858-3745-BEFC-CFAD95CEF52B}" srcOrd="2" destOrd="0" parTransId="{4985A431-161B-B043-A2C4-182E2CD272E6}" sibTransId="{87B365E8-5AB6-6B43-A6CA-7DE88CB0B19C}"/>
    <dgm:cxn modelId="{2BFBB3A3-4A7F-144C-8FE8-9168913188C9}" srcId="{6CD754F1-72B4-CF43-AC7A-20E8D8CD5D61}" destId="{DB820388-AD66-4142-B5AD-D716D602E9F7}" srcOrd="0" destOrd="0" parTransId="{E5A75431-4EBF-EE45-A2FB-BF61015BBBD7}" sibTransId="{E408AC8B-CD73-BB42-A61C-923ED33A0A27}"/>
    <dgm:cxn modelId="{63A97703-96B0-B04B-812B-5021B7E10BBB}" type="presOf" srcId="{6CD754F1-72B4-CF43-AC7A-20E8D8CD5D61}" destId="{C0D50471-132D-2046-9E7D-617864326AF0}" srcOrd="0" destOrd="0" presId="urn:microsoft.com/office/officeart/2008/layout/LinedList"/>
    <dgm:cxn modelId="{1090BA84-173C-6541-A2D8-9D3524BD7A7C}" type="presOf" srcId="{18C8C182-D0CD-A445-AA4F-FBA3E8487189}" destId="{AC79BF42-98DB-C640-94EE-C1CCFA1B2DCB}" srcOrd="0" destOrd="0" presId="urn:microsoft.com/office/officeart/2008/layout/LinedList"/>
    <dgm:cxn modelId="{8C55EDDA-2D73-D140-85A8-54EA40482589}" type="presOf" srcId="{DB820388-AD66-4142-B5AD-D716D602E9F7}" destId="{A47BCC80-6E26-8E42-B008-C2708D052F94}" srcOrd="0" destOrd="0" presId="urn:microsoft.com/office/officeart/2008/layout/LinedList"/>
    <dgm:cxn modelId="{08F062F2-3D80-BD47-B74E-EB36EC1EEFA2}" type="presOf" srcId="{0962E0A9-A858-3745-BEFC-CFAD95CEF52B}" destId="{4129D064-8322-5E4D-AE74-2B1F13647306}" srcOrd="0" destOrd="0" presId="urn:microsoft.com/office/officeart/2008/layout/LinedList"/>
    <dgm:cxn modelId="{5E549D31-AD53-2345-9671-E6D3EC190F6C}" type="presParOf" srcId="{AC79BF42-98DB-C640-94EE-C1CCFA1B2DCB}" destId="{8BB38E57-8F10-B34B-B5EA-361A4D092EB5}" srcOrd="0" destOrd="0" presId="urn:microsoft.com/office/officeart/2008/layout/LinedList"/>
    <dgm:cxn modelId="{6F9C0734-B0CD-6A41-9C43-1A5529445798}" type="presParOf" srcId="{AC79BF42-98DB-C640-94EE-C1CCFA1B2DCB}" destId="{D4088177-B8F6-8C40-960F-7D66B0F01040}" srcOrd="1" destOrd="0" presId="urn:microsoft.com/office/officeart/2008/layout/LinedList"/>
    <dgm:cxn modelId="{59296830-D4A3-D942-8911-A4E1E035FEEB}" type="presParOf" srcId="{D4088177-B8F6-8C40-960F-7D66B0F01040}" destId="{C0D50471-132D-2046-9E7D-617864326AF0}" srcOrd="0" destOrd="0" presId="urn:microsoft.com/office/officeart/2008/layout/LinedList"/>
    <dgm:cxn modelId="{DE525C08-6306-4C4F-A5F6-FF7CE5013BD2}" type="presParOf" srcId="{D4088177-B8F6-8C40-960F-7D66B0F01040}" destId="{AF984AC9-BBB6-E145-A06A-F4A8F0033AD1}" srcOrd="1" destOrd="0" presId="urn:microsoft.com/office/officeart/2008/layout/LinedList"/>
    <dgm:cxn modelId="{110FB9AC-1BE6-DE45-9BDC-E42368447C9E}" type="presParOf" srcId="{AF984AC9-BBB6-E145-A06A-F4A8F0033AD1}" destId="{D3CEEFBC-46B8-F848-80A3-12F82C3473F0}" srcOrd="0" destOrd="0" presId="urn:microsoft.com/office/officeart/2008/layout/LinedList"/>
    <dgm:cxn modelId="{672D8124-97C6-554E-967B-7272DC1E7275}" type="presParOf" srcId="{AF984AC9-BBB6-E145-A06A-F4A8F0033AD1}" destId="{FBC567D1-5DB5-554A-AA6C-5D62B21E68F9}" srcOrd="1" destOrd="0" presId="urn:microsoft.com/office/officeart/2008/layout/LinedList"/>
    <dgm:cxn modelId="{0AC482CB-9A89-0B43-BB9D-9BCCD88DB5E0}" type="presParOf" srcId="{FBC567D1-5DB5-554A-AA6C-5D62B21E68F9}" destId="{189AAF2E-B47B-F643-AFB0-9FC021966B2E}" srcOrd="0" destOrd="0" presId="urn:microsoft.com/office/officeart/2008/layout/LinedList"/>
    <dgm:cxn modelId="{9C06E74D-1B28-3B4F-83F9-50299AB8A366}" type="presParOf" srcId="{FBC567D1-5DB5-554A-AA6C-5D62B21E68F9}" destId="{A47BCC80-6E26-8E42-B008-C2708D052F94}" srcOrd="1" destOrd="0" presId="urn:microsoft.com/office/officeart/2008/layout/LinedList"/>
    <dgm:cxn modelId="{B240227F-EE92-2549-892B-A1ADFC3B8EFC}" type="presParOf" srcId="{FBC567D1-5DB5-554A-AA6C-5D62B21E68F9}" destId="{78C3743B-8CF5-A745-B4A5-CB6D043E65A8}" srcOrd="2" destOrd="0" presId="urn:microsoft.com/office/officeart/2008/layout/LinedList"/>
    <dgm:cxn modelId="{A6D47E05-857C-2444-8B6D-F153495803DD}" type="presParOf" srcId="{AF984AC9-BBB6-E145-A06A-F4A8F0033AD1}" destId="{308CA76B-1092-E442-9874-26CDCB31BCF3}" srcOrd="2" destOrd="0" presId="urn:microsoft.com/office/officeart/2008/layout/LinedList"/>
    <dgm:cxn modelId="{9E46B0A2-8C3D-8A44-9DD0-E6C6517BC65F}" type="presParOf" srcId="{AF984AC9-BBB6-E145-A06A-F4A8F0033AD1}" destId="{9D0E7AC4-10CA-B04A-9036-F6C710CAA71E}" srcOrd="3" destOrd="0" presId="urn:microsoft.com/office/officeart/2008/layout/LinedList"/>
    <dgm:cxn modelId="{35045455-E98D-C24F-B807-C5AB25C3702F}" type="presParOf" srcId="{AF984AC9-BBB6-E145-A06A-F4A8F0033AD1}" destId="{1AE9FADD-DD2C-834A-9045-FB145CC30155}" srcOrd="4" destOrd="0" presId="urn:microsoft.com/office/officeart/2008/layout/LinedList"/>
    <dgm:cxn modelId="{FD994ADF-EED2-F24B-9C43-0C3B2A44A6DC}" type="presParOf" srcId="{1AE9FADD-DD2C-834A-9045-FB145CC30155}" destId="{78507FE2-6FCC-3A4E-B7B7-95116EB30BE3}" srcOrd="0" destOrd="0" presId="urn:microsoft.com/office/officeart/2008/layout/LinedList"/>
    <dgm:cxn modelId="{566EF717-2C4B-FC47-A003-A08282523B12}" type="presParOf" srcId="{1AE9FADD-DD2C-834A-9045-FB145CC30155}" destId="{0DB871F2-B828-104A-B77F-E7ACFBDA72EE}" srcOrd="1" destOrd="0" presId="urn:microsoft.com/office/officeart/2008/layout/LinedList"/>
    <dgm:cxn modelId="{CD31C5A6-9CAA-B345-8588-3CAA35001A39}" type="presParOf" srcId="{1AE9FADD-DD2C-834A-9045-FB145CC30155}" destId="{D699544F-320C-6C4C-9403-4D584EADDD97}" srcOrd="2" destOrd="0" presId="urn:microsoft.com/office/officeart/2008/layout/LinedList"/>
    <dgm:cxn modelId="{459EAC5C-624B-344B-ACB0-933D68252B15}" type="presParOf" srcId="{AF984AC9-BBB6-E145-A06A-F4A8F0033AD1}" destId="{9F6B63A9-A835-434E-BAC3-EEE4E81C4E80}" srcOrd="5" destOrd="0" presId="urn:microsoft.com/office/officeart/2008/layout/LinedList"/>
    <dgm:cxn modelId="{0694A1D2-67D6-FD40-9887-9F92EB918A78}" type="presParOf" srcId="{AF984AC9-BBB6-E145-A06A-F4A8F0033AD1}" destId="{F414B709-2C66-1747-8B58-8A15F9D9CBB8}" srcOrd="6" destOrd="0" presId="urn:microsoft.com/office/officeart/2008/layout/LinedList"/>
    <dgm:cxn modelId="{3E719894-4D43-4E4C-BDB9-57B4A80F6FB9}" type="presParOf" srcId="{AF984AC9-BBB6-E145-A06A-F4A8F0033AD1}" destId="{FF374495-00B4-554C-A64D-5DCF67EA1176}" srcOrd="7" destOrd="0" presId="urn:microsoft.com/office/officeart/2008/layout/LinedList"/>
    <dgm:cxn modelId="{B84A507C-8121-7148-9B1A-0BA0BBDE4817}" type="presParOf" srcId="{FF374495-00B4-554C-A64D-5DCF67EA1176}" destId="{4CDF244B-5A5E-2549-92EA-CC8E0D429B5E}" srcOrd="0" destOrd="0" presId="urn:microsoft.com/office/officeart/2008/layout/LinedList"/>
    <dgm:cxn modelId="{1A4BC73B-07F5-0643-ADFD-500744557D08}" type="presParOf" srcId="{FF374495-00B4-554C-A64D-5DCF67EA1176}" destId="{4129D064-8322-5E4D-AE74-2B1F13647306}" srcOrd="1" destOrd="0" presId="urn:microsoft.com/office/officeart/2008/layout/LinedList"/>
    <dgm:cxn modelId="{D6006C14-B284-F144-9979-CE0D65377B33}" type="presParOf" srcId="{FF374495-00B4-554C-A64D-5DCF67EA1176}" destId="{11C93440-26C2-DA49-9E28-C69881B8C8B7}" srcOrd="2" destOrd="0" presId="urn:microsoft.com/office/officeart/2008/layout/LinedList"/>
    <dgm:cxn modelId="{A87F5E1C-C29A-8344-B804-B3FF2ACA1FC6}" type="presParOf" srcId="{AF984AC9-BBB6-E145-A06A-F4A8F0033AD1}" destId="{06DDC088-4FB4-6346-B0DF-DC6F0B505B6F}" srcOrd="8" destOrd="0" presId="urn:microsoft.com/office/officeart/2008/layout/LinedList"/>
    <dgm:cxn modelId="{A437A7CE-8537-8045-B21B-60996F0EE726}" type="presParOf" srcId="{AF984AC9-BBB6-E145-A06A-F4A8F0033AD1}" destId="{378ADDEA-3A30-374D-8CE3-72DF51BAC8D7}" srcOrd="9" destOrd="0" presId="urn:microsoft.com/office/officeart/2008/layout/LinedList"/>
  </dgm:cxnLst>
  <dgm:bg/>
  <dgm:whole>
    <a:ln w="28575">
      <a:solidFill>
        <a:srgbClr val="00ADA8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977B8F-CA9F-4EC8-933A-61630E15BE75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AEBDF00-499E-46C4-AA4B-AABE4EBC5743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0000"/>
              </a:solidFill>
              <a:cs typeface="Arial"/>
            </a:rPr>
            <a:t>Essential amino acids: Body can’t synthesize, must be supplied in the diet. 		</a:t>
          </a:r>
          <a:r>
            <a:rPr lang="en-US" sz="1800" dirty="0" smtClean="0">
              <a:solidFill>
                <a:srgbClr val="00B050"/>
              </a:solidFill>
              <a:cs typeface="Arial"/>
            </a:rPr>
            <a:t>This is the most</a:t>
          </a:r>
          <a:r>
            <a:rPr lang="en-US" sz="1800" baseline="0" dirty="0" smtClean="0">
              <a:solidFill>
                <a:srgbClr val="00B050"/>
              </a:solidFill>
              <a:cs typeface="Arial"/>
            </a:rPr>
            <a:t> important benefit of proteins.</a:t>
          </a:r>
          <a:endParaRPr lang="en-US" sz="1800" dirty="0">
            <a:solidFill>
              <a:srgbClr val="00B050"/>
            </a:solidFill>
          </a:endParaRPr>
        </a:p>
      </dgm:t>
    </dgm:pt>
    <dgm:pt modelId="{3EE980BC-00F1-438F-BBF4-F54DB47CA0CC}" type="parTrans" cxnId="{C01BAECD-369A-4690-8187-7299A4475AD2}">
      <dgm:prSet/>
      <dgm:spPr/>
      <dgm:t>
        <a:bodyPr/>
        <a:lstStyle/>
        <a:p>
          <a:endParaRPr lang="en-US"/>
        </a:p>
      </dgm:t>
    </dgm:pt>
    <dgm:pt modelId="{6090AFA9-38CB-4DD4-840C-B265CD8895F7}" type="sibTrans" cxnId="{C01BAECD-369A-4690-8187-7299A4475AD2}">
      <dgm:prSet/>
      <dgm:spPr/>
      <dgm:t>
        <a:bodyPr/>
        <a:lstStyle/>
        <a:p>
          <a:endParaRPr lang="en-US"/>
        </a:p>
      </dgm:t>
    </dgm:pt>
    <dgm:pt modelId="{F7CEA22E-66B5-4C15-BB64-C1210BBD1442}">
      <dgm:prSet phldrT="[Text]" custT="1"/>
      <dgm:spPr/>
      <dgm:t>
        <a:bodyPr/>
        <a:lstStyle/>
        <a:p>
          <a:r>
            <a:rPr lang="en-US" sz="1800" u="sng" dirty="0" smtClean="0">
              <a:cs typeface="Arial"/>
            </a:rPr>
            <a:t>P</a:t>
          </a:r>
          <a:r>
            <a:rPr lang="en-US" sz="1800" dirty="0" smtClean="0">
              <a:cs typeface="Arial"/>
            </a:rPr>
            <a:t>henylalanine</a:t>
          </a:r>
          <a:endParaRPr lang="en-US" sz="1800" dirty="0"/>
        </a:p>
      </dgm:t>
    </dgm:pt>
    <dgm:pt modelId="{95C66864-6589-4DA5-903F-0901E2DD2A79}" type="parTrans" cxnId="{F793ACA7-EF5F-4279-8F3B-22CC5DF4CB6A}">
      <dgm:prSet/>
      <dgm:spPr/>
      <dgm:t>
        <a:bodyPr/>
        <a:lstStyle/>
        <a:p>
          <a:endParaRPr lang="en-US"/>
        </a:p>
      </dgm:t>
    </dgm:pt>
    <dgm:pt modelId="{5221F2ED-5AC4-46ED-88EE-7078AD2156CE}" type="sibTrans" cxnId="{F793ACA7-EF5F-4279-8F3B-22CC5DF4CB6A}">
      <dgm:prSet/>
      <dgm:spPr/>
      <dgm:t>
        <a:bodyPr/>
        <a:lstStyle/>
        <a:p>
          <a:endParaRPr lang="en-US"/>
        </a:p>
      </dgm:t>
    </dgm:pt>
    <dgm:pt modelId="{E0EF5109-BCCA-446C-B1B9-C46D4233EB34}">
      <dgm:prSet phldrT="[Text]" custT="1"/>
      <dgm:spPr/>
      <dgm:t>
        <a:bodyPr/>
        <a:lstStyle/>
        <a:p>
          <a:r>
            <a:rPr lang="en-US" sz="1800" u="sng" dirty="0" smtClean="0">
              <a:cs typeface="Arial"/>
            </a:rPr>
            <a:t>V</a:t>
          </a:r>
          <a:r>
            <a:rPr lang="en-US" sz="1800" dirty="0" smtClean="0">
              <a:cs typeface="Arial"/>
            </a:rPr>
            <a:t>aline</a:t>
          </a:r>
          <a:endParaRPr lang="en-US" sz="2000" dirty="0"/>
        </a:p>
      </dgm:t>
    </dgm:pt>
    <dgm:pt modelId="{9EBC3DA5-DDA5-4D8C-BC94-BD99978210F5}" type="parTrans" cxnId="{538F37F3-D005-4C7D-ACE1-9F394DD7E406}">
      <dgm:prSet/>
      <dgm:spPr/>
      <dgm:t>
        <a:bodyPr/>
        <a:lstStyle/>
        <a:p>
          <a:endParaRPr lang="en-US"/>
        </a:p>
      </dgm:t>
    </dgm:pt>
    <dgm:pt modelId="{6E6800CB-8708-4023-9A05-07834DA788F9}" type="sibTrans" cxnId="{538F37F3-D005-4C7D-ACE1-9F394DD7E406}">
      <dgm:prSet/>
      <dgm:spPr/>
      <dgm:t>
        <a:bodyPr/>
        <a:lstStyle/>
        <a:p>
          <a:endParaRPr lang="en-US"/>
        </a:p>
      </dgm:t>
    </dgm:pt>
    <dgm:pt modelId="{28A2C313-16E2-4356-835C-789D6665B5FF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T</a:t>
          </a:r>
          <a:r>
            <a:rPr lang="en-US" sz="1800" dirty="0" smtClean="0">
              <a:cs typeface="Arial"/>
            </a:rPr>
            <a:t>ryptophan</a:t>
          </a:r>
          <a:endParaRPr lang="en-US" sz="1800" dirty="0"/>
        </a:p>
      </dgm:t>
    </dgm:pt>
    <dgm:pt modelId="{D236EF8A-E86C-4B66-B19A-B52FD8674F02}" type="parTrans" cxnId="{4474A85D-14CB-4857-B18B-5A16C2E01B56}">
      <dgm:prSet/>
      <dgm:spPr/>
      <dgm:t>
        <a:bodyPr/>
        <a:lstStyle/>
        <a:p>
          <a:endParaRPr lang="en-US"/>
        </a:p>
      </dgm:t>
    </dgm:pt>
    <dgm:pt modelId="{1629130D-FBB5-4FA6-84B9-EA8E2684D87D}" type="sibTrans" cxnId="{4474A85D-14CB-4857-B18B-5A16C2E01B56}">
      <dgm:prSet/>
      <dgm:spPr/>
      <dgm:t>
        <a:bodyPr/>
        <a:lstStyle/>
        <a:p>
          <a:endParaRPr lang="en-US"/>
        </a:p>
      </dgm:t>
    </dgm:pt>
    <dgm:pt modelId="{AA421565-E888-49BF-BECB-6325DB621C63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T</a:t>
          </a:r>
          <a:r>
            <a:rPr lang="en-US" sz="1800" dirty="0" smtClean="0">
              <a:cs typeface="Arial"/>
            </a:rPr>
            <a:t>hreonine</a:t>
          </a:r>
          <a:endParaRPr lang="en-US" sz="2000" dirty="0"/>
        </a:p>
      </dgm:t>
    </dgm:pt>
    <dgm:pt modelId="{BF4461DC-652A-472A-93C8-F856F9B9A5A8}" type="parTrans" cxnId="{839F02CD-8F9E-422C-9653-955A133BDC33}">
      <dgm:prSet/>
      <dgm:spPr/>
      <dgm:t>
        <a:bodyPr/>
        <a:lstStyle/>
        <a:p>
          <a:endParaRPr lang="en-US"/>
        </a:p>
      </dgm:t>
    </dgm:pt>
    <dgm:pt modelId="{FF3217E0-837C-4F72-937D-8113D2123D9B}" type="sibTrans" cxnId="{839F02CD-8F9E-422C-9653-955A133BDC33}">
      <dgm:prSet/>
      <dgm:spPr/>
      <dgm:t>
        <a:bodyPr/>
        <a:lstStyle/>
        <a:p>
          <a:endParaRPr lang="en-US"/>
        </a:p>
      </dgm:t>
    </dgm:pt>
    <dgm:pt modelId="{99BCA3AF-D45A-489B-AF12-69E567F73E9B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I</a:t>
          </a:r>
          <a:r>
            <a:rPr lang="en-US" sz="1800" dirty="0" smtClean="0">
              <a:cs typeface="Arial"/>
            </a:rPr>
            <a:t>soleucine</a:t>
          </a:r>
          <a:endParaRPr lang="en-US" sz="1800" dirty="0"/>
        </a:p>
      </dgm:t>
    </dgm:pt>
    <dgm:pt modelId="{CD523E8C-8106-4EE8-A7A9-3E69CB39372D}" type="parTrans" cxnId="{06AAE693-9423-4B3B-9357-96FD6B967300}">
      <dgm:prSet/>
      <dgm:spPr/>
      <dgm:t>
        <a:bodyPr/>
        <a:lstStyle/>
        <a:p>
          <a:endParaRPr lang="en-US"/>
        </a:p>
      </dgm:t>
    </dgm:pt>
    <dgm:pt modelId="{F22DD209-9B88-4DD2-A20A-AEB06A6AA5BD}" type="sibTrans" cxnId="{06AAE693-9423-4B3B-9357-96FD6B967300}">
      <dgm:prSet/>
      <dgm:spPr/>
      <dgm:t>
        <a:bodyPr/>
        <a:lstStyle/>
        <a:p>
          <a:endParaRPr lang="en-US"/>
        </a:p>
      </dgm:t>
    </dgm:pt>
    <dgm:pt modelId="{B69FC74A-4590-43A3-9B1E-04B10217D786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M</a:t>
          </a:r>
          <a:r>
            <a:rPr lang="en-US" sz="1800" dirty="0" smtClean="0">
              <a:cs typeface="Arial"/>
            </a:rPr>
            <a:t>ethionine</a:t>
          </a:r>
          <a:endParaRPr lang="en-US" sz="2000" dirty="0"/>
        </a:p>
      </dgm:t>
    </dgm:pt>
    <dgm:pt modelId="{523A5F6F-99CD-4118-BD89-238220E9ACF3}" type="parTrans" cxnId="{F9572441-AF7F-42A1-93E7-F4B3BB6323CF}">
      <dgm:prSet/>
      <dgm:spPr/>
      <dgm:t>
        <a:bodyPr/>
        <a:lstStyle/>
        <a:p>
          <a:endParaRPr lang="en-US"/>
        </a:p>
      </dgm:t>
    </dgm:pt>
    <dgm:pt modelId="{2CCFDC09-2C3C-4D14-B5DD-6F3538C43F9B}" type="sibTrans" cxnId="{F9572441-AF7F-42A1-93E7-F4B3BB6323CF}">
      <dgm:prSet/>
      <dgm:spPr/>
      <dgm:t>
        <a:bodyPr/>
        <a:lstStyle/>
        <a:p>
          <a:endParaRPr lang="en-US"/>
        </a:p>
      </dgm:t>
    </dgm:pt>
    <dgm:pt modelId="{F16B6CE6-F04B-4B40-92A3-124BB79BC1F3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H</a:t>
          </a:r>
          <a:r>
            <a:rPr lang="en-US" sz="1800" dirty="0" smtClean="0">
              <a:cs typeface="Arial"/>
            </a:rPr>
            <a:t>istidine</a:t>
          </a:r>
          <a:endParaRPr lang="en-US" sz="2000" dirty="0"/>
        </a:p>
      </dgm:t>
    </dgm:pt>
    <dgm:pt modelId="{4146B473-3571-441B-AC9C-21BFD21C6DB0}" type="parTrans" cxnId="{AE4B78CA-F3C4-458A-8570-2D11361CF727}">
      <dgm:prSet/>
      <dgm:spPr/>
      <dgm:t>
        <a:bodyPr/>
        <a:lstStyle/>
        <a:p>
          <a:endParaRPr lang="en-US"/>
        </a:p>
      </dgm:t>
    </dgm:pt>
    <dgm:pt modelId="{73484FB6-292D-4AB2-AACA-3F29F87C46DC}" type="sibTrans" cxnId="{AE4B78CA-F3C4-458A-8570-2D11361CF727}">
      <dgm:prSet/>
      <dgm:spPr/>
      <dgm:t>
        <a:bodyPr/>
        <a:lstStyle/>
        <a:p>
          <a:endParaRPr lang="en-US"/>
        </a:p>
      </dgm:t>
    </dgm:pt>
    <dgm:pt modelId="{00BE113B-ACCC-4BED-B3DB-F34473F486EE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A</a:t>
          </a:r>
          <a:r>
            <a:rPr lang="en-US" sz="1800" dirty="0" smtClean="0">
              <a:cs typeface="Arial"/>
            </a:rPr>
            <a:t>rginine</a:t>
          </a:r>
          <a:endParaRPr lang="en-US" sz="2000" dirty="0"/>
        </a:p>
      </dgm:t>
    </dgm:pt>
    <dgm:pt modelId="{610449DC-E9BB-48BC-B043-A234303D5B33}" type="parTrans" cxnId="{A021E5E4-7B39-4FC5-9386-62F08B00A1FB}">
      <dgm:prSet/>
      <dgm:spPr/>
      <dgm:t>
        <a:bodyPr/>
        <a:lstStyle/>
        <a:p>
          <a:endParaRPr lang="en-US"/>
        </a:p>
      </dgm:t>
    </dgm:pt>
    <dgm:pt modelId="{2A52E8B8-EF27-4DBC-B085-F5B0C8A9C2DF}" type="sibTrans" cxnId="{A021E5E4-7B39-4FC5-9386-62F08B00A1FB}">
      <dgm:prSet/>
      <dgm:spPr/>
      <dgm:t>
        <a:bodyPr/>
        <a:lstStyle/>
        <a:p>
          <a:endParaRPr lang="en-US"/>
        </a:p>
      </dgm:t>
    </dgm:pt>
    <dgm:pt modelId="{42424480-6D84-4360-814B-8C0961B568FF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L</a:t>
          </a:r>
          <a:r>
            <a:rPr lang="en-US" sz="1800" dirty="0" smtClean="0">
              <a:cs typeface="Arial"/>
            </a:rPr>
            <a:t>ysine</a:t>
          </a:r>
          <a:endParaRPr lang="en-US" sz="2000" dirty="0"/>
        </a:p>
      </dgm:t>
    </dgm:pt>
    <dgm:pt modelId="{3CED235B-90C9-4C15-A90E-9BB89E3E4FFB}" type="parTrans" cxnId="{EE2CF5E9-BEF5-4159-8EE5-CA30E5BAB855}">
      <dgm:prSet/>
      <dgm:spPr/>
      <dgm:t>
        <a:bodyPr/>
        <a:lstStyle/>
        <a:p>
          <a:endParaRPr lang="en-US"/>
        </a:p>
      </dgm:t>
    </dgm:pt>
    <dgm:pt modelId="{578736AA-91BF-466E-B842-1594F5E23F71}" type="sibTrans" cxnId="{EE2CF5E9-BEF5-4159-8EE5-CA30E5BAB855}">
      <dgm:prSet/>
      <dgm:spPr/>
      <dgm:t>
        <a:bodyPr/>
        <a:lstStyle/>
        <a:p>
          <a:endParaRPr lang="en-US"/>
        </a:p>
      </dgm:t>
    </dgm:pt>
    <dgm:pt modelId="{124BEBD0-BBAB-42EF-AEA4-4E407ADF1457}">
      <dgm:prSet custT="1"/>
      <dgm:spPr/>
      <dgm:t>
        <a:bodyPr/>
        <a:lstStyle/>
        <a:p>
          <a:r>
            <a:rPr lang="en-US" sz="1800" u="sng" dirty="0" smtClean="0">
              <a:cs typeface="Arial"/>
            </a:rPr>
            <a:t>L</a:t>
          </a:r>
          <a:r>
            <a:rPr lang="en-US" sz="1800" dirty="0" smtClean="0">
              <a:cs typeface="Arial"/>
            </a:rPr>
            <a:t>eucine</a:t>
          </a:r>
          <a:endParaRPr lang="en-US" sz="1800" dirty="0"/>
        </a:p>
      </dgm:t>
    </dgm:pt>
    <dgm:pt modelId="{575AA23E-D31E-40D3-80A6-A6F34E526632}" type="parTrans" cxnId="{AD1FF937-D445-481A-AFC0-01C9ABA57955}">
      <dgm:prSet/>
      <dgm:spPr/>
      <dgm:t>
        <a:bodyPr/>
        <a:lstStyle/>
        <a:p>
          <a:endParaRPr lang="en-US"/>
        </a:p>
      </dgm:t>
    </dgm:pt>
    <dgm:pt modelId="{3765F648-E7F1-4BDD-9506-D2B9870B21CB}" type="sibTrans" cxnId="{AD1FF937-D445-481A-AFC0-01C9ABA57955}">
      <dgm:prSet/>
      <dgm:spPr/>
      <dgm:t>
        <a:bodyPr/>
        <a:lstStyle/>
        <a:p>
          <a:endParaRPr lang="en-US"/>
        </a:p>
      </dgm:t>
    </dgm:pt>
    <dgm:pt modelId="{4F4A17F1-0A7F-486C-BD2E-2DE5377745EC}" type="pres">
      <dgm:prSet presAssocID="{D1977B8F-CA9F-4EC8-933A-61630E15BE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B4BF94-C322-4694-9AC8-9A3069E4E136}" type="pres">
      <dgm:prSet presAssocID="{6AEBDF00-499E-46C4-AA4B-AABE4EBC5743}" presName="hierRoot1" presStyleCnt="0">
        <dgm:presLayoutVars>
          <dgm:hierBranch val="init"/>
        </dgm:presLayoutVars>
      </dgm:prSet>
      <dgm:spPr/>
    </dgm:pt>
    <dgm:pt modelId="{4C447791-0CD3-40D1-A832-9B18325093F7}" type="pres">
      <dgm:prSet presAssocID="{6AEBDF00-499E-46C4-AA4B-AABE4EBC5743}" presName="rootComposite1" presStyleCnt="0"/>
      <dgm:spPr/>
    </dgm:pt>
    <dgm:pt modelId="{31DF225C-D1AC-4DA4-AC5D-0EDC689561C6}" type="pres">
      <dgm:prSet presAssocID="{6AEBDF00-499E-46C4-AA4B-AABE4EBC5743}" presName="rootText1" presStyleLbl="node0" presStyleIdx="0" presStyleCnt="1" custScaleX="730850" custScaleY="1392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9C34CA-27A6-451C-A153-AE8D477343BF}" type="pres">
      <dgm:prSet presAssocID="{6AEBDF00-499E-46C4-AA4B-AABE4EBC574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AF5B989-CB1D-4F9B-9529-7C0EBBB001BB}" type="pres">
      <dgm:prSet presAssocID="{6AEBDF00-499E-46C4-AA4B-AABE4EBC5743}" presName="hierChild2" presStyleCnt="0"/>
      <dgm:spPr/>
    </dgm:pt>
    <dgm:pt modelId="{9811DAC6-1F7F-4A93-84C8-A9730D4772B5}" type="pres">
      <dgm:prSet presAssocID="{95C66864-6589-4DA5-903F-0901E2DD2A79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025E50E-F3EF-48A3-975A-4D3D9450C411}" type="pres">
      <dgm:prSet presAssocID="{F7CEA22E-66B5-4C15-BB64-C1210BBD1442}" presName="hierRoot2" presStyleCnt="0">
        <dgm:presLayoutVars>
          <dgm:hierBranch val="init"/>
        </dgm:presLayoutVars>
      </dgm:prSet>
      <dgm:spPr/>
    </dgm:pt>
    <dgm:pt modelId="{7AEB3B7E-6B6A-48C1-BF49-FEA9E50CA1D3}" type="pres">
      <dgm:prSet presAssocID="{F7CEA22E-66B5-4C15-BB64-C1210BBD1442}" presName="rootComposite" presStyleCnt="0"/>
      <dgm:spPr/>
    </dgm:pt>
    <dgm:pt modelId="{A8F0B13B-EFB7-40AC-B757-B34392BDAA33}" type="pres">
      <dgm:prSet presAssocID="{F7CEA22E-66B5-4C15-BB64-C1210BBD1442}" presName="rootText" presStyleLbl="node2" presStyleIdx="0" presStyleCnt="5" custScaleX="156137" custScaleY="1417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8D5C7-1543-4477-8372-7FC4B63EC360}" type="pres">
      <dgm:prSet presAssocID="{F7CEA22E-66B5-4C15-BB64-C1210BBD1442}" presName="rootConnector" presStyleLbl="node2" presStyleIdx="0" presStyleCnt="5"/>
      <dgm:spPr/>
      <dgm:t>
        <a:bodyPr/>
        <a:lstStyle/>
        <a:p>
          <a:endParaRPr lang="en-US"/>
        </a:p>
      </dgm:t>
    </dgm:pt>
    <dgm:pt modelId="{8F06F020-908B-4216-9303-FDEFD61835F0}" type="pres">
      <dgm:prSet presAssocID="{F7CEA22E-66B5-4C15-BB64-C1210BBD1442}" presName="hierChild4" presStyleCnt="0"/>
      <dgm:spPr/>
    </dgm:pt>
    <dgm:pt modelId="{5519F162-3EE1-476E-876F-040D785C24D3}" type="pres">
      <dgm:prSet presAssocID="{9EBC3DA5-DDA5-4D8C-BC94-BD99978210F5}" presName="Name37" presStyleLbl="parChTrans1D3" presStyleIdx="0" presStyleCnt="5"/>
      <dgm:spPr/>
      <dgm:t>
        <a:bodyPr/>
        <a:lstStyle/>
        <a:p>
          <a:endParaRPr lang="en-US"/>
        </a:p>
      </dgm:t>
    </dgm:pt>
    <dgm:pt modelId="{FDD223AF-31DF-4CC9-A23D-F5AE07227356}" type="pres">
      <dgm:prSet presAssocID="{E0EF5109-BCCA-446C-B1B9-C46D4233EB34}" presName="hierRoot2" presStyleCnt="0">
        <dgm:presLayoutVars>
          <dgm:hierBranch val="init"/>
        </dgm:presLayoutVars>
      </dgm:prSet>
      <dgm:spPr/>
    </dgm:pt>
    <dgm:pt modelId="{1CC0F105-EB2C-4D6B-864A-9036EC12D828}" type="pres">
      <dgm:prSet presAssocID="{E0EF5109-BCCA-446C-B1B9-C46D4233EB34}" presName="rootComposite" presStyleCnt="0"/>
      <dgm:spPr/>
    </dgm:pt>
    <dgm:pt modelId="{62B4397B-7132-4322-861B-09A43E713AE6}" type="pres">
      <dgm:prSet presAssocID="{E0EF5109-BCCA-446C-B1B9-C46D4233EB34}" presName="rootText" presStyleLbl="node3" presStyleIdx="0" presStyleCnt="5" custScaleX="131252" custScaleY="1290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BE206A-0892-4B7C-A677-19B87C7195F4}" type="pres">
      <dgm:prSet presAssocID="{E0EF5109-BCCA-446C-B1B9-C46D4233EB34}" presName="rootConnector" presStyleLbl="node3" presStyleIdx="0" presStyleCnt="5"/>
      <dgm:spPr/>
      <dgm:t>
        <a:bodyPr/>
        <a:lstStyle/>
        <a:p>
          <a:endParaRPr lang="en-US"/>
        </a:p>
      </dgm:t>
    </dgm:pt>
    <dgm:pt modelId="{DC2FA697-4A5F-4D6D-A96B-6290414F7FC0}" type="pres">
      <dgm:prSet presAssocID="{E0EF5109-BCCA-446C-B1B9-C46D4233EB34}" presName="hierChild4" presStyleCnt="0"/>
      <dgm:spPr/>
    </dgm:pt>
    <dgm:pt modelId="{12009E8B-BF32-4A81-AD8F-BADC0557D487}" type="pres">
      <dgm:prSet presAssocID="{E0EF5109-BCCA-446C-B1B9-C46D4233EB34}" presName="hierChild5" presStyleCnt="0"/>
      <dgm:spPr/>
    </dgm:pt>
    <dgm:pt modelId="{2DF31F97-9261-4BC1-B53B-9F5EC99C7C93}" type="pres">
      <dgm:prSet presAssocID="{F7CEA22E-66B5-4C15-BB64-C1210BBD1442}" presName="hierChild5" presStyleCnt="0"/>
      <dgm:spPr/>
    </dgm:pt>
    <dgm:pt modelId="{AAFB1D99-371A-40E5-A85D-F93C791EB004}" type="pres">
      <dgm:prSet presAssocID="{D236EF8A-E86C-4B66-B19A-B52FD8674F0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447855CA-9BF9-47EB-A114-692023C61286}" type="pres">
      <dgm:prSet presAssocID="{28A2C313-16E2-4356-835C-789D6665B5FF}" presName="hierRoot2" presStyleCnt="0">
        <dgm:presLayoutVars>
          <dgm:hierBranch val="init"/>
        </dgm:presLayoutVars>
      </dgm:prSet>
      <dgm:spPr/>
    </dgm:pt>
    <dgm:pt modelId="{4D2B790E-51FC-494B-B965-387946BD5662}" type="pres">
      <dgm:prSet presAssocID="{28A2C313-16E2-4356-835C-789D6665B5FF}" presName="rootComposite" presStyleCnt="0"/>
      <dgm:spPr/>
    </dgm:pt>
    <dgm:pt modelId="{4412951F-637A-4AAA-8652-02C8F34896A4}" type="pres">
      <dgm:prSet presAssocID="{28A2C313-16E2-4356-835C-789D6665B5FF}" presName="rootText" presStyleLbl="node2" presStyleIdx="1" presStyleCnt="5" custScaleX="118600" custScaleY="143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6421B-57AE-4F29-A6CB-CDEBF4CE2FC6}" type="pres">
      <dgm:prSet presAssocID="{28A2C313-16E2-4356-835C-789D6665B5FF}" presName="rootConnector" presStyleLbl="node2" presStyleIdx="1" presStyleCnt="5"/>
      <dgm:spPr/>
      <dgm:t>
        <a:bodyPr/>
        <a:lstStyle/>
        <a:p>
          <a:endParaRPr lang="en-US"/>
        </a:p>
      </dgm:t>
    </dgm:pt>
    <dgm:pt modelId="{F53D7923-AD36-4330-8155-248CA6814EE0}" type="pres">
      <dgm:prSet presAssocID="{28A2C313-16E2-4356-835C-789D6665B5FF}" presName="hierChild4" presStyleCnt="0"/>
      <dgm:spPr/>
    </dgm:pt>
    <dgm:pt modelId="{321C913F-7C0E-4980-8FAD-22B226E678D3}" type="pres">
      <dgm:prSet presAssocID="{BF4461DC-652A-472A-93C8-F856F9B9A5A8}" presName="Name37" presStyleLbl="parChTrans1D3" presStyleIdx="1" presStyleCnt="5"/>
      <dgm:spPr/>
      <dgm:t>
        <a:bodyPr/>
        <a:lstStyle/>
        <a:p>
          <a:endParaRPr lang="en-US"/>
        </a:p>
      </dgm:t>
    </dgm:pt>
    <dgm:pt modelId="{61198A94-90CC-4736-8A58-6109864CEADD}" type="pres">
      <dgm:prSet presAssocID="{AA421565-E888-49BF-BECB-6325DB621C63}" presName="hierRoot2" presStyleCnt="0">
        <dgm:presLayoutVars>
          <dgm:hierBranch val="init"/>
        </dgm:presLayoutVars>
      </dgm:prSet>
      <dgm:spPr/>
    </dgm:pt>
    <dgm:pt modelId="{16575D6A-F1F9-4246-B4B0-CD2F024401C9}" type="pres">
      <dgm:prSet presAssocID="{AA421565-E888-49BF-BECB-6325DB621C63}" presName="rootComposite" presStyleCnt="0"/>
      <dgm:spPr/>
    </dgm:pt>
    <dgm:pt modelId="{027A9B97-69E6-4A53-9926-299180588DA0}" type="pres">
      <dgm:prSet presAssocID="{AA421565-E888-49BF-BECB-6325DB621C63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2C98C-F8AB-4C12-9017-9E0BE2E5A47F}" type="pres">
      <dgm:prSet presAssocID="{AA421565-E888-49BF-BECB-6325DB621C63}" presName="rootConnector" presStyleLbl="node3" presStyleIdx="1" presStyleCnt="5"/>
      <dgm:spPr/>
      <dgm:t>
        <a:bodyPr/>
        <a:lstStyle/>
        <a:p>
          <a:endParaRPr lang="en-US"/>
        </a:p>
      </dgm:t>
    </dgm:pt>
    <dgm:pt modelId="{45968FF7-A2E0-4BD6-A5DB-8E91772BCAE8}" type="pres">
      <dgm:prSet presAssocID="{AA421565-E888-49BF-BECB-6325DB621C63}" presName="hierChild4" presStyleCnt="0"/>
      <dgm:spPr/>
    </dgm:pt>
    <dgm:pt modelId="{E1C62992-08CB-4385-98D7-975DB7480E20}" type="pres">
      <dgm:prSet presAssocID="{AA421565-E888-49BF-BECB-6325DB621C63}" presName="hierChild5" presStyleCnt="0"/>
      <dgm:spPr/>
    </dgm:pt>
    <dgm:pt modelId="{B44EE181-D630-4612-9A7D-FFFA81838B6C}" type="pres">
      <dgm:prSet presAssocID="{28A2C313-16E2-4356-835C-789D6665B5FF}" presName="hierChild5" presStyleCnt="0"/>
      <dgm:spPr/>
    </dgm:pt>
    <dgm:pt modelId="{B82F1695-9B21-4843-BEC8-72BA51954D10}" type="pres">
      <dgm:prSet presAssocID="{CD523E8C-8106-4EE8-A7A9-3E69CB39372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4FF66CD2-F9A3-45B6-8788-08BC1AE3E589}" type="pres">
      <dgm:prSet presAssocID="{99BCA3AF-D45A-489B-AF12-69E567F73E9B}" presName="hierRoot2" presStyleCnt="0">
        <dgm:presLayoutVars>
          <dgm:hierBranch val="init"/>
        </dgm:presLayoutVars>
      </dgm:prSet>
      <dgm:spPr/>
    </dgm:pt>
    <dgm:pt modelId="{E1B1A851-3BB9-4A21-A237-91ECF981166D}" type="pres">
      <dgm:prSet presAssocID="{99BCA3AF-D45A-489B-AF12-69E567F73E9B}" presName="rootComposite" presStyleCnt="0"/>
      <dgm:spPr/>
    </dgm:pt>
    <dgm:pt modelId="{1D75C5D3-1C5A-4D65-B1C6-5322ED22BA16}" type="pres">
      <dgm:prSet presAssocID="{99BCA3AF-D45A-489B-AF12-69E567F73E9B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D48A77-5737-433A-AEF5-AA0E663664BC}" type="pres">
      <dgm:prSet presAssocID="{99BCA3AF-D45A-489B-AF12-69E567F73E9B}" presName="rootConnector" presStyleLbl="node2" presStyleIdx="2" presStyleCnt="5"/>
      <dgm:spPr/>
      <dgm:t>
        <a:bodyPr/>
        <a:lstStyle/>
        <a:p>
          <a:endParaRPr lang="en-US"/>
        </a:p>
      </dgm:t>
    </dgm:pt>
    <dgm:pt modelId="{EF9FEE45-75CF-4D08-AA4D-5E776C745447}" type="pres">
      <dgm:prSet presAssocID="{99BCA3AF-D45A-489B-AF12-69E567F73E9B}" presName="hierChild4" presStyleCnt="0"/>
      <dgm:spPr/>
    </dgm:pt>
    <dgm:pt modelId="{6A10F5BB-32FF-4C44-B181-A30A0C03149A}" type="pres">
      <dgm:prSet presAssocID="{523A5F6F-99CD-4118-BD89-238220E9ACF3}" presName="Name37" presStyleLbl="parChTrans1D3" presStyleIdx="2" presStyleCnt="5"/>
      <dgm:spPr/>
      <dgm:t>
        <a:bodyPr/>
        <a:lstStyle/>
        <a:p>
          <a:endParaRPr lang="en-US"/>
        </a:p>
      </dgm:t>
    </dgm:pt>
    <dgm:pt modelId="{F65B983F-4B51-4771-B521-63E8EEE48E27}" type="pres">
      <dgm:prSet presAssocID="{B69FC74A-4590-43A3-9B1E-04B10217D786}" presName="hierRoot2" presStyleCnt="0">
        <dgm:presLayoutVars>
          <dgm:hierBranch val="init"/>
        </dgm:presLayoutVars>
      </dgm:prSet>
      <dgm:spPr/>
    </dgm:pt>
    <dgm:pt modelId="{F08A9CE5-86FC-4EAE-B8D5-8DB3DD16F354}" type="pres">
      <dgm:prSet presAssocID="{B69FC74A-4590-43A3-9B1E-04B10217D786}" presName="rootComposite" presStyleCnt="0"/>
      <dgm:spPr/>
    </dgm:pt>
    <dgm:pt modelId="{F399D194-4FC2-4D80-BB7B-D6A856885B57}" type="pres">
      <dgm:prSet presAssocID="{B69FC74A-4590-43A3-9B1E-04B10217D786}" presName="rootText" presStyleLbl="node3" presStyleIdx="2" presStyleCnt="5" custScaleX="11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A31E97-6036-4CC1-934B-DDF9175CEAD7}" type="pres">
      <dgm:prSet presAssocID="{B69FC74A-4590-43A3-9B1E-04B10217D786}" presName="rootConnector" presStyleLbl="node3" presStyleIdx="2" presStyleCnt="5"/>
      <dgm:spPr/>
      <dgm:t>
        <a:bodyPr/>
        <a:lstStyle/>
        <a:p>
          <a:endParaRPr lang="en-US"/>
        </a:p>
      </dgm:t>
    </dgm:pt>
    <dgm:pt modelId="{30CA68F8-13F1-45A4-B055-E0218B1C336E}" type="pres">
      <dgm:prSet presAssocID="{B69FC74A-4590-43A3-9B1E-04B10217D786}" presName="hierChild4" presStyleCnt="0"/>
      <dgm:spPr/>
    </dgm:pt>
    <dgm:pt modelId="{A7BE185C-9F74-4F9F-87D0-19FFF1B5F00D}" type="pres">
      <dgm:prSet presAssocID="{B69FC74A-4590-43A3-9B1E-04B10217D786}" presName="hierChild5" presStyleCnt="0"/>
      <dgm:spPr/>
    </dgm:pt>
    <dgm:pt modelId="{9BAFD23D-E775-43A7-91F2-BC1B3BED10E3}" type="pres">
      <dgm:prSet presAssocID="{99BCA3AF-D45A-489B-AF12-69E567F73E9B}" presName="hierChild5" presStyleCnt="0"/>
      <dgm:spPr/>
    </dgm:pt>
    <dgm:pt modelId="{114EEFC4-2DFA-42EA-B0DD-4A1E84A08AE2}" type="pres">
      <dgm:prSet presAssocID="{4146B473-3571-441B-AC9C-21BFD21C6DB0}" presName="Name37" presStyleLbl="parChTrans1D2" presStyleIdx="3" presStyleCnt="5"/>
      <dgm:spPr/>
      <dgm:t>
        <a:bodyPr/>
        <a:lstStyle/>
        <a:p>
          <a:endParaRPr lang="en-US"/>
        </a:p>
      </dgm:t>
    </dgm:pt>
    <dgm:pt modelId="{ABDBEE02-A8A8-496C-9514-431F6EAE1803}" type="pres">
      <dgm:prSet presAssocID="{F16B6CE6-F04B-4B40-92A3-124BB79BC1F3}" presName="hierRoot2" presStyleCnt="0">
        <dgm:presLayoutVars>
          <dgm:hierBranch val="init"/>
        </dgm:presLayoutVars>
      </dgm:prSet>
      <dgm:spPr/>
    </dgm:pt>
    <dgm:pt modelId="{621D5A9F-68F0-4A18-A65F-66B94B59E07B}" type="pres">
      <dgm:prSet presAssocID="{F16B6CE6-F04B-4B40-92A3-124BB79BC1F3}" presName="rootComposite" presStyleCnt="0"/>
      <dgm:spPr/>
    </dgm:pt>
    <dgm:pt modelId="{4A3DEE9D-FAC5-4736-B137-E3C25482884C}" type="pres">
      <dgm:prSet presAssocID="{F16B6CE6-F04B-4B40-92A3-124BB79BC1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735514-1DA3-49B5-B741-E71E935756C7}" type="pres">
      <dgm:prSet presAssocID="{F16B6CE6-F04B-4B40-92A3-124BB79BC1F3}" presName="rootConnector" presStyleLbl="node2" presStyleIdx="3" presStyleCnt="5"/>
      <dgm:spPr/>
      <dgm:t>
        <a:bodyPr/>
        <a:lstStyle/>
        <a:p>
          <a:endParaRPr lang="en-US"/>
        </a:p>
      </dgm:t>
    </dgm:pt>
    <dgm:pt modelId="{AB6F3E7A-33D3-40E9-9256-FDBB0C42C25C}" type="pres">
      <dgm:prSet presAssocID="{F16B6CE6-F04B-4B40-92A3-124BB79BC1F3}" presName="hierChild4" presStyleCnt="0"/>
      <dgm:spPr/>
    </dgm:pt>
    <dgm:pt modelId="{FFC7D3A3-D77E-45C1-A182-B2C63CA94267}" type="pres">
      <dgm:prSet presAssocID="{610449DC-E9BB-48BC-B043-A234303D5B33}" presName="Name37" presStyleLbl="parChTrans1D3" presStyleIdx="3" presStyleCnt="5"/>
      <dgm:spPr/>
      <dgm:t>
        <a:bodyPr/>
        <a:lstStyle/>
        <a:p>
          <a:endParaRPr lang="en-US"/>
        </a:p>
      </dgm:t>
    </dgm:pt>
    <dgm:pt modelId="{DAF6FAB3-25DE-430B-8926-70AB73B7A312}" type="pres">
      <dgm:prSet presAssocID="{00BE113B-ACCC-4BED-B3DB-F34473F486EE}" presName="hierRoot2" presStyleCnt="0">
        <dgm:presLayoutVars>
          <dgm:hierBranch val="init"/>
        </dgm:presLayoutVars>
      </dgm:prSet>
      <dgm:spPr/>
    </dgm:pt>
    <dgm:pt modelId="{5D943832-25DC-4F05-9CC4-FAB50B1524A4}" type="pres">
      <dgm:prSet presAssocID="{00BE113B-ACCC-4BED-B3DB-F34473F486EE}" presName="rootComposite" presStyleCnt="0"/>
      <dgm:spPr/>
    </dgm:pt>
    <dgm:pt modelId="{4E840EDB-0EF5-4CF2-B073-74CF2A6A53BA}" type="pres">
      <dgm:prSet presAssocID="{00BE113B-ACCC-4BED-B3DB-F34473F486E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57CC0E-A9F1-4E4F-A1F0-C6421BC6FD91}" type="pres">
      <dgm:prSet presAssocID="{00BE113B-ACCC-4BED-B3DB-F34473F486EE}" presName="rootConnector" presStyleLbl="node3" presStyleIdx="3" presStyleCnt="5"/>
      <dgm:spPr/>
      <dgm:t>
        <a:bodyPr/>
        <a:lstStyle/>
        <a:p>
          <a:endParaRPr lang="en-US"/>
        </a:p>
      </dgm:t>
    </dgm:pt>
    <dgm:pt modelId="{B87AF4DA-4FCD-43CC-8C19-29F83829B095}" type="pres">
      <dgm:prSet presAssocID="{00BE113B-ACCC-4BED-B3DB-F34473F486EE}" presName="hierChild4" presStyleCnt="0"/>
      <dgm:spPr/>
    </dgm:pt>
    <dgm:pt modelId="{728D3636-5E10-4BBC-8B9E-12B892832365}" type="pres">
      <dgm:prSet presAssocID="{00BE113B-ACCC-4BED-B3DB-F34473F486EE}" presName="hierChild5" presStyleCnt="0"/>
      <dgm:spPr/>
    </dgm:pt>
    <dgm:pt modelId="{D4C879CE-970E-43BB-91E1-7DE6D4D5D520}" type="pres">
      <dgm:prSet presAssocID="{F16B6CE6-F04B-4B40-92A3-124BB79BC1F3}" presName="hierChild5" presStyleCnt="0"/>
      <dgm:spPr/>
    </dgm:pt>
    <dgm:pt modelId="{ABB88499-5186-4C2E-BD89-E36D75A1D5C5}" type="pres">
      <dgm:prSet presAssocID="{3CED235B-90C9-4C15-A90E-9BB89E3E4FFB}" presName="Name37" presStyleLbl="parChTrans1D2" presStyleIdx="4" presStyleCnt="5"/>
      <dgm:spPr/>
      <dgm:t>
        <a:bodyPr/>
        <a:lstStyle/>
        <a:p>
          <a:endParaRPr lang="en-US"/>
        </a:p>
      </dgm:t>
    </dgm:pt>
    <dgm:pt modelId="{AAB6871E-70C9-4BFF-ACFE-85188919DFED}" type="pres">
      <dgm:prSet presAssocID="{42424480-6D84-4360-814B-8C0961B568FF}" presName="hierRoot2" presStyleCnt="0">
        <dgm:presLayoutVars>
          <dgm:hierBranch val="init"/>
        </dgm:presLayoutVars>
      </dgm:prSet>
      <dgm:spPr/>
    </dgm:pt>
    <dgm:pt modelId="{7DBB90A6-C7F3-4836-BE15-FCA5CE8DACC7}" type="pres">
      <dgm:prSet presAssocID="{42424480-6D84-4360-814B-8C0961B568FF}" presName="rootComposite" presStyleCnt="0"/>
      <dgm:spPr/>
    </dgm:pt>
    <dgm:pt modelId="{88D1AC36-86E9-45FA-BBE1-083419C5CE72}" type="pres">
      <dgm:prSet presAssocID="{42424480-6D84-4360-814B-8C0961B568F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A70903-0533-46BD-8D79-86D7510F27D3}" type="pres">
      <dgm:prSet presAssocID="{42424480-6D84-4360-814B-8C0961B568FF}" presName="rootConnector" presStyleLbl="node2" presStyleIdx="4" presStyleCnt="5"/>
      <dgm:spPr/>
      <dgm:t>
        <a:bodyPr/>
        <a:lstStyle/>
        <a:p>
          <a:endParaRPr lang="en-US"/>
        </a:p>
      </dgm:t>
    </dgm:pt>
    <dgm:pt modelId="{5C8FDB84-2502-48D6-AA8B-31D47AA3B705}" type="pres">
      <dgm:prSet presAssocID="{42424480-6D84-4360-814B-8C0961B568FF}" presName="hierChild4" presStyleCnt="0"/>
      <dgm:spPr/>
    </dgm:pt>
    <dgm:pt modelId="{F889D7A8-C3AC-40F0-A17B-588E68AAC26B}" type="pres">
      <dgm:prSet presAssocID="{575AA23E-D31E-40D3-80A6-A6F34E526632}" presName="Name37" presStyleLbl="parChTrans1D3" presStyleIdx="4" presStyleCnt="5"/>
      <dgm:spPr/>
      <dgm:t>
        <a:bodyPr/>
        <a:lstStyle/>
        <a:p>
          <a:endParaRPr lang="en-US"/>
        </a:p>
      </dgm:t>
    </dgm:pt>
    <dgm:pt modelId="{CCA31662-66FA-4D14-AC9A-D9A9CE28DEB7}" type="pres">
      <dgm:prSet presAssocID="{124BEBD0-BBAB-42EF-AEA4-4E407ADF1457}" presName="hierRoot2" presStyleCnt="0">
        <dgm:presLayoutVars>
          <dgm:hierBranch val="init"/>
        </dgm:presLayoutVars>
      </dgm:prSet>
      <dgm:spPr/>
    </dgm:pt>
    <dgm:pt modelId="{5D36B4E7-E9F7-43F5-A7B5-E24F3AABB333}" type="pres">
      <dgm:prSet presAssocID="{124BEBD0-BBAB-42EF-AEA4-4E407ADF1457}" presName="rootComposite" presStyleCnt="0"/>
      <dgm:spPr/>
    </dgm:pt>
    <dgm:pt modelId="{8E7BE905-F86D-436E-AB6F-3D32FAAE8E57}" type="pres">
      <dgm:prSet presAssocID="{124BEBD0-BBAB-42EF-AEA4-4E407ADF145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1B3598-C77F-402A-91CF-3DB18B43F0D5}" type="pres">
      <dgm:prSet presAssocID="{124BEBD0-BBAB-42EF-AEA4-4E407ADF1457}" presName="rootConnector" presStyleLbl="node3" presStyleIdx="4" presStyleCnt="5"/>
      <dgm:spPr/>
      <dgm:t>
        <a:bodyPr/>
        <a:lstStyle/>
        <a:p>
          <a:endParaRPr lang="en-US"/>
        </a:p>
      </dgm:t>
    </dgm:pt>
    <dgm:pt modelId="{58F7E220-0FBF-41E5-9114-F2FE63BA5BFC}" type="pres">
      <dgm:prSet presAssocID="{124BEBD0-BBAB-42EF-AEA4-4E407ADF1457}" presName="hierChild4" presStyleCnt="0"/>
      <dgm:spPr/>
    </dgm:pt>
    <dgm:pt modelId="{356BB9C7-7F91-4205-8C9D-B67AA2BEE45A}" type="pres">
      <dgm:prSet presAssocID="{124BEBD0-BBAB-42EF-AEA4-4E407ADF1457}" presName="hierChild5" presStyleCnt="0"/>
      <dgm:spPr/>
    </dgm:pt>
    <dgm:pt modelId="{2CD7F835-A4A5-4479-917E-D9FCDCE5A6AC}" type="pres">
      <dgm:prSet presAssocID="{42424480-6D84-4360-814B-8C0961B568FF}" presName="hierChild5" presStyleCnt="0"/>
      <dgm:spPr/>
    </dgm:pt>
    <dgm:pt modelId="{47A3B29F-A27F-4697-B7B6-6F1C80768AC4}" type="pres">
      <dgm:prSet presAssocID="{6AEBDF00-499E-46C4-AA4B-AABE4EBC5743}" presName="hierChild3" presStyleCnt="0"/>
      <dgm:spPr/>
    </dgm:pt>
  </dgm:ptLst>
  <dgm:cxnLst>
    <dgm:cxn modelId="{4A062535-0116-7344-9682-791C24E45AB8}" type="presOf" srcId="{B69FC74A-4590-43A3-9B1E-04B10217D786}" destId="{F399D194-4FC2-4D80-BB7B-D6A856885B57}" srcOrd="0" destOrd="0" presId="urn:microsoft.com/office/officeart/2005/8/layout/orgChart1"/>
    <dgm:cxn modelId="{291EBE90-18B9-5C4A-B0CB-942BEE2AEEB7}" type="presOf" srcId="{E0EF5109-BCCA-446C-B1B9-C46D4233EB34}" destId="{7BBE206A-0892-4B7C-A677-19B87C7195F4}" srcOrd="1" destOrd="0" presId="urn:microsoft.com/office/officeart/2005/8/layout/orgChart1"/>
    <dgm:cxn modelId="{D764C2FC-D1BC-1C40-B7F0-918BED33B244}" type="presOf" srcId="{28A2C313-16E2-4356-835C-789D6665B5FF}" destId="{4412951F-637A-4AAA-8652-02C8F34896A4}" srcOrd="0" destOrd="0" presId="urn:microsoft.com/office/officeart/2005/8/layout/orgChart1"/>
    <dgm:cxn modelId="{7D3F9974-7414-7C41-AF0B-5DB9E2A020CB}" type="presOf" srcId="{B69FC74A-4590-43A3-9B1E-04B10217D786}" destId="{00A31E97-6036-4CC1-934B-DDF9175CEAD7}" srcOrd="1" destOrd="0" presId="urn:microsoft.com/office/officeart/2005/8/layout/orgChart1"/>
    <dgm:cxn modelId="{AE4B78CA-F3C4-458A-8570-2D11361CF727}" srcId="{6AEBDF00-499E-46C4-AA4B-AABE4EBC5743}" destId="{F16B6CE6-F04B-4B40-92A3-124BB79BC1F3}" srcOrd="3" destOrd="0" parTransId="{4146B473-3571-441B-AC9C-21BFD21C6DB0}" sibTransId="{73484FB6-292D-4AB2-AACA-3F29F87C46DC}"/>
    <dgm:cxn modelId="{AC1952EB-4C16-9749-974D-E9EA3296F4A2}" type="presOf" srcId="{D236EF8A-E86C-4B66-B19A-B52FD8674F02}" destId="{AAFB1D99-371A-40E5-A85D-F93C791EB004}" srcOrd="0" destOrd="0" presId="urn:microsoft.com/office/officeart/2005/8/layout/orgChart1"/>
    <dgm:cxn modelId="{178A9214-9949-F34C-A64A-FA7D8FFB2EA3}" type="presOf" srcId="{F7CEA22E-66B5-4C15-BB64-C1210BBD1442}" destId="{A8F0B13B-EFB7-40AC-B757-B34392BDAA33}" srcOrd="0" destOrd="0" presId="urn:microsoft.com/office/officeart/2005/8/layout/orgChart1"/>
    <dgm:cxn modelId="{FE48BD73-F913-9841-BF9E-903F283136EC}" type="presOf" srcId="{523A5F6F-99CD-4118-BD89-238220E9ACF3}" destId="{6A10F5BB-32FF-4C44-B181-A30A0C03149A}" srcOrd="0" destOrd="0" presId="urn:microsoft.com/office/officeart/2005/8/layout/orgChart1"/>
    <dgm:cxn modelId="{C8D27879-32B5-7445-BEB5-EB5FF4D1DC1F}" type="presOf" srcId="{CD523E8C-8106-4EE8-A7A9-3E69CB39372D}" destId="{B82F1695-9B21-4843-BEC8-72BA51954D10}" srcOrd="0" destOrd="0" presId="urn:microsoft.com/office/officeart/2005/8/layout/orgChart1"/>
    <dgm:cxn modelId="{538F37F3-D005-4C7D-ACE1-9F394DD7E406}" srcId="{F7CEA22E-66B5-4C15-BB64-C1210BBD1442}" destId="{E0EF5109-BCCA-446C-B1B9-C46D4233EB34}" srcOrd="0" destOrd="0" parTransId="{9EBC3DA5-DDA5-4D8C-BC94-BD99978210F5}" sibTransId="{6E6800CB-8708-4023-9A05-07834DA788F9}"/>
    <dgm:cxn modelId="{92C4BC9E-E280-B745-87A1-29D156A39296}" type="presOf" srcId="{575AA23E-D31E-40D3-80A6-A6F34E526632}" destId="{F889D7A8-C3AC-40F0-A17B-588E68AAC26B}" srcOrd="0" destOrd="0" presId="urn:microsoft.com/office/officeart/2005/8/layout/orgChart1"/>
    <dgm:cxn modelId="{93C41373-D6A7-1B4B-A485-58F22E9F95EF}" type="presOf" srcId="{AA421565-E888-49BF-BECB-6325DB621C63}" destId="{027A9B97-69E6-4A53-9926-299180588DA0}" srcOrd="0" destOrd="0" presId="urn:microsoft.com/office/officeart/2005/8/layout/orgChart1"/>
    <dgm:cxn modelId="{B61B3833-DD68-7845-82DF-1149B7ACEEE9}" type="presOf" srcId="{F7CEA22E-66B5-4C15-BB64-C1210BBD1442}" destId="{43E8D5C7-1543-4477-8372-7FC4B63EC360}" srcOrd="1" destOrd="0" presId="urn:microsoft.com/office/officeart/2005/8/layout/orgChart1"/>
    <dgm:cxn modelId="{D94CA2B9-0FE7-1C48-A193-E4B7C22E76BA}" type="presOf" srcId="{00BE113B-ACCC-4BED-B3DB-F34473F486EE}" destId="{1757CC0E-A9F1-4E4F-A1F0-C6421BC6FD91}" srcOrd="1" destOrd="0" presId="urn:microsoft.com/office/officeart/2005/8/layout/orgChart1"/>
    <dgm:cxn modelId="{D74A4F06-1C96-954D-A9FF-4880349A09B3}" type="presOf" srcId="{28A2C313-16E2-4356-835C-789D6665B5FF}" destId="{E376421B-57AE-4F29-A6CB-CDEBF4CE2FC6}" srcOrd="1" destOrd="0" presId="urn:microsoft.com/office/officeart/2005/8/layout/orgChart1"/>
    <dgm:cxn modelId="{AAC89F44-3DBD-AE47-BB09-361A69A07B1E}" type="presOf" srcId="{D1977B8F-CA9F-4EC8-933A-61630E15BE75}" destId="{4F4A17F1-0A7F-486C-BD2E-2DE5377745EC}" srcOrd="0" destOrd="0" presId="urn:microsoft.com/office/officeart/2005/8/layout/orgChart1"/>
    <dgm:cxn modelId="{D18A7F9D-2C94-084D-B63B-EB8EE1D9BD8A}" type="presOf" srcId="{AA421565-E888-49BF-BECB-6325DB621C63}" destId="{3F42C98C-F8AB-4C12-9017-9E0BE2E5A47F}" srcOrd="1" destOrd="0" presId="urn:microsoft.com/office/officeart/2005/8/layout/orgChart1"/>
    <dgm:cxn modelId="{AD1FF937-D445-481A-AFC0-01C9ABA57955}" srcId="{42424480-6D84-4360-814B-8C0961B568FF}" destId="{124BEBD0-BBAB-42EF-AEA4-4E407ADF1457}" srcOrd="0" destOrd="0" parTransId="{575AA23E-D31E-40D3-80A6-A6F34E526632}" sibTransId="{3765F648-E7F1-4BDD-9506-D2B9870B21CB}"/>
    <dgm:cxn modelId="{F9122F7F-35E5-9040-BB42-A81B62DE387E}" type="presOf" srcId="{99BCA3AF-D45A-489B-AF12-69E567F73E9B}" destId="{F5D48A77-5737-433A-AEF5-AA0E663664BC}" srcOrd="1" destOrd="0" presId="urn:microsoft.com/office/officeart/2005/8/layout/orgChart1"/>
    <dgm:cxn modelId="{FE05C7D9-D7DD-384F-A001-A161E735F052}" type="presOf" srcId="{95C66864-6589-4DA5-903F-0901E2DD2A79}" destId="{9811DAC6-1F7F-4A93-84C8-A9730D4772B5}" srcOrd="0" destOrd="0" presId="urn:microsoft.com/office/officeart/2005/8/layout/orgChart1"/>
    <dgm:cxn modelId="{E354BA9D-A0C1-D442-864C-98570F58B69E}" type="presOf" srcId="{610449DC-E9BB-48BC-B043-A234303D5B33}" destId="{FFC7D3A3-D77E-45C1-A182-B2C63CA94267}" srcOrd="0" destOrd="0" presId="urn:microsoft.com/office/officeart/2005/8/layout/orgChart1"/>
    <dgm:cxn modelId="{FC019A72-921F-5244-BD30-7501CAB05691}" type="presOf" srcId="{F16B6CE6-F04B-4B40-92A3-124BB79BC1F3}" destId="{19735514-1DA3-49B5-B741-E71E935756C7}" srcOrd="1" destOrd="0" presId="urn:microsoft.com/office/officeart/2005/8/layout/orgChart1"/>
    <dgm:cxn modelId="{F793ACA7-EF5F-4279-8F3B-22CC5DF4CB6A}" srcId="{6AEBDF00-499E-46C4-AA4B-AABE4EBC5743}" destId="{F7CEA22E-66B5-4C15-BB64-C1210BBD1442}" srcOrd="0" destOrd="0" parTransId="{95C66864-6589-4DA5-903F-0901E2DD2A79}" sibTransId="{5221F2ED-5AC4-46ED-88EE-7078AD2156CE}"/>
    <dgm:cxn modelId="{33D762E2-2B33-5246-96D1-B94F07FFD4E6}" type="presOf" srcId="{42424480-6D84-4360-814B-8C0961B568FF}" destId="{96A70903-0533-46BD-8D79-86D7510F27D3}" srcOrd="1" destOrd="0" presId="urn:microsoft.com/office/officeart/2005/8/layout/orgChart1"/>
    <dgm:cxn modelId="{2D417CA5-AD41-904D-BEDF-3EA858323FD0}" type="presOf" srcId="{00BE113B-ACCC-4BED-B3DB-F34473F486EE}" destId="{4E840EDB-0EF5-4CF2-B073-74CF2A6A53BA}" srcOrd="0" destOrd="0" presId="urn:microsoft.com/office/officeart/2005/8/layout/orgChart1"/>
    <dgm:cxn modelId="{B805365E-7B6F-3D4E-9E6D-2088FCCB4DCF}" type="presOf" srcId="{124BEBD0-BBAB-42EF-AEA4-4E407ADF1457}" destId="{161B3598-C77F-402A-91CF-3DB18B43F0D5}" srcOrd="1" destOrd="0" presId="urn:microsoft.com/office/officeart/2005/8/layout/orgChart1"/>
    <dgm:cxn modelId="{4474A85D-14CB-4857-B18B-5A16C2E01B56}" srcId="{6AEBDF00-499E-46C4-AA4B-AABE4EBC5743}" destId="{28A2C313-16E2-4356-835C-789D6665B5FF}" srcOrd="1" destOrd="0" parTransId="{D236EF8A-E86C-4B66-B19A-B52FD8674F02}" sibTransId="{1629130D-FBB5-4FA6-84B9-EA8E2684D87D}"/>
    <dgm:cxn modelId="{F84389D8-7E37-2348-99C1-78947C6B8A59}" type="presOf" srcId="{6AEBDF00-499E-46C4-AA4B-AABE4EBC5743}" destId="{C49C34CA-27A6-451C-A153-AE8D477343BF}" srcOrd="1" destOrd="0" presId="urn:microsoft.com/office/officeart/2005/8/layout/orgChart1"/>
    <dgm:cxn modelId="{839F02CD-8F9E-422C-9653-955A133BDC33}" srcId="{28A2C313-16E2-4356-835C-789D6665B5FF}" destId="{AA421565-E888-49BF-BECB-6325DB621C63}" srcOrd="0" destOrd="0" parTransId="{BF4461DC-652A-472A-93C8-F856F9B9A5A8}" sibTransId="{FF3217E0-837C-4F72-937D-8113D2123D9B}"/>
    <dgm:cxn modelId="{8301C801-EE7A-F444-9192-EDCB31103723}" type="presOf" srcId="{124BEBD0-BBAB-42EF-AEA4-4E407ADF1457}" destId="{8E7BE905-F86D-436E-AB6F-3D32FAAE8E57}" srcOrd="0" destOrd="0" presId="urn:microsoft.com/office/officeart/2005/8/layout/orgChart1"/>
    <dgm:cxn modelId="{C01BAECD-369A-4690-8187-7299A4475AD2}" srcId="{D1977B8F-CA9F-4EC8-933A-61630E15BE75}" destId="{6AEBDF00-499E-46C4-AA4B-AABE4EBC5743}" srcOrd="0" destOrd="0" parTransId="{3EE980BC-00F1-438F-BBF4-F54DB47CA0CC}" sibTransId="{6090AFA9-38CB-4DD4-840C-B265CD8895F7}"/>
    <dgm:cxn modelId="{D0D7CB91-93C4-A344-9C0D-B4B8492BD15C}" type="presOf" srcId="{E0EF5109-BCCA-446C-B1B9-C46D4233EB34}" destId="{62B4397B-7132-4322-861B-09A43E713AE6}" srcOrd="0" destOrd="0" presId="urn:microsoft.com/office/officeart/2005/8/layout/orgChart1"/>
    <dgm:cxn modelId="{37858D2C-316E-3143-BB0C-5C7A8D0C2AAA}" type="presOf" srcId="{6AEBDF00-499E-46C4-AA4B-AABE4EBC5743}" destId="{31DF225C-D1AC-4DA4-AC5D-0EDC689561C6}" srcOrd="0" destOrd="0" presId="urn:microsoft.com/office/officeart/2005/8/layout/orgChart1"/>
    <dgm:cxn modelId="{7F150BFC-7075-CC47-AF35-E4160E2E6ABF}" type="presOf" srcId="{F16B6CE6-F04B-4B40-92A3-124BB79BC1F3}" destId="{4A3DEE9D-FAC5-4736-B137-E3C25482884C}" srcOrd="0" destOrd="0" presId="urn:microsoft.com/office/officeart/2005/8/layout/orgChart1"/>
    <dgm:cxn modelId="{023D1238-04E4-4943-9D7B-AF63A24DC3C2}" type="presOf" srcId="{99BCA3AF-D45A-489B-AF12-69E567F73E9B}" destId="{1D75C5D3-1C5A-4D65-B1C6-5322ED22BA16}" srcOrd="0" destOrd="0" presId="urn:microsoft.com/office/officeart/2005/8/layout/orgChart1"/>
    <dgm:cxn modelId="{3F6D551A-CD66-B54F-94D6-A0EBCB964021}" type="presOf" srcId="{BF4461DC-652A-472A-93C8-F856F9B9A5A8}" destId="{321C913F-7C0E-4980-8FAD-22B226E678D3}" srcOrd="0" destOrd="0" presId="urn:microsoft.com/office/officeart/2005/8/layout/orgChart1"/>
    <dgm:cxn modelId="{06AAE693-9423-4B3B-9357-96FD6B967300}" srcId="{6AEBDF00-499E-46C4-AA4B-AABE4EBC5743}" destId="{99BCA3AF-D45A-489B-AF12-69E567F73E9B}" srcOrd="2" destOrd="0" parTransId="{CD523E8C-8106-4EE8-A7A9-3E69CB39372D}" sibTransId="{F22DD209-9B88-4DD2-A20A-AEB06A6AA5BD}"/>
    <dgm:cxn modelId="{EE2CF5E9-BEF5-4159-8EE5-CA30E5BAB855}" srcId="{6AEBDF00-499E-46C4-AA4B-AABE4EBC5743}" destId="{42424480-6D84-4360-814B-8C0961B568FF}" srcOrd="4" destOrd="0" parTransId="{3CED235B-90C9-4C15-A90E-9BB89E3E4FFB}" sibTransId="{578736AA-91BF-466E-B842-1594F5E23F71}"/>
    <dgm:cxn modelId="{BCCCEC0C-2DE1-E449-B4CE-25DD57C9D881}" type="presOf" srcId="{3CED235B-90C9-4C15-A90E-9BB89E3E4FFB}" destId="{ABB88499-5186-4C2E-BD89-E36D75A1D5C5}" srcOrd="0" destOrd="0" presId="urn:microsoft.com/office/officeart/2005/8/layout/orgChart1"/>
    <dgm:cxn modelId="{5C555CD1-F45F-B442-AC5F-52DD1278FDE8}" type="presOf" srcId="{42424480-6D84-4360-814B-8C0961B568FF}" destId="{88D1AC36-86E9-45FA-BBE1-083419C5CE72}" srcOrd="0" destOrd="0" presId="urn:microsoft.com/office/officeart/2005/8/layout/orgChart1"/>
    <dgm:cxn modelId="{F9572441-AF7F-42A1-93E7-F4B3BB6323CF}" srcId="{99BCA3AF-D45A-489B-AF12-69E567F73E9B}" destId="{B69FC74A-4590-43A3-9B1E-04B10217D786}" srcOrd="0" destOrd="0" parTransId="{523A5F6F-99CD-4118-BD89-238220E9ACF3}" sibTransId="{2CCFDC09-2C3C-4D14-B5DD-6F3538C43F9B}"/>
    <dgm:cxn modelId="{A021E5E4-7B39-4FC5-9386-62F08B00A1FB}" srcId="{F16B6CE6-F04B-4B40-92A3-124BB79BC1F3}" destId="{00BE113B-ACCC-4BED-B3DB-F34473F486EE}" srcOrd="0" destOrd="0" parTransId="{610449DC-E9BB-48BC-B043-A234303D5B33}" sibTransId="{2A52E8B8-EF27-4DBC-B085-F5B0C8A9C2DF}"/>
    <dgm:cxn modelId="{C2259F16-E2EC-1F4B-8855-6C5C0B09EE65}" type="presOf" srcId="{9EBC3DA5-DDA5-4D8C-BC94-BD99978210F5}" destId="{5519F162-3EE1-476E-876F-040D785C24D3}" srcOrd="0" destOrd="0" presId="urn:microsoft.com/office/officeart/2005/8/layout/orgChart1"/>
    <dgm:cxn modelId="{B4D853E3-CBCC-0F4A-AF99-BD2DB8C716D2}" type="presOf" srcId="{4146B473-3571-441B-AC9C-21BFD21C6DB0}" destId="{114EEFC4-2DFA-42EA-B0DD-4A1E84A08AE2}" srcOrd="0" destOrd="0" presId="urn:microsoft.com/office/officeart/2005/8/layout/orgChart1"/>
    <dgm:cxn modelId="{BEC3AC83-A587-6444-8D24-565A5BCCF298}" type="presParOf" srcId="{4F4A17F1-0A7F-486C-BD2E-2DE5377745EC}" destId="{ADB4BF94-C322-4694-9AC8-9A3069E4E136}" srcOrd="0" destOrd="0" presId="urn:microsoft.com/office/officeart/2005/8/layout/orgChart1"/>
    <dgm:cxn modelId="{84F35251-29B4-A448-A023-2D624D9FE800}" type="presParOf" srcId="{ADB4BF94-C322-4694-9AC8-9A3069E4E136}" destId="{4C447791-0CD3-40D1-A832-9B18325093F7}" srcOrd="0" destOrd="0" presId="urn:microsoft.com/office/officeart/2005/8/layout/orgChart1"/>
    <dgm:cxn modelId="{B7D452A9-04C3-EC49-8D15-4CA05B0C3882}" type="presParOf" srcId="{4C447791-0CD3-40D1-A832-9B18325093F7}" destId="{31DF225C-D1AC-4DA4-AC5D-0EDC689561C6}" srcOrd="0" destOrd="0" presId="urn:microsoft.com/office/officeart/2005/8/layout/orgChart1"/>
    <dgm:cxn modelId="{839F77EC-682C-8F47-BC84-29EB9C9732F8}" type="presParOf" srcId="{4C447791-0CD3-40D1-A832-9B18325093F7}" destId="{C49C34CA-27A6-451C-A153-AE8D477343BF}" srcOrd="1" destOrd="0" presId="urn:microsoft.com/office/officeart/2005/8/layout/orgChart1"/>
    <dgm:cxn modelId="{84309411-AEAA-2B45-897E-8AEE8AE8C8F3}" type="presParOf" srcId="{ADB4BF94-C322-4694-9AC8-9A3069E4E136}" destId="{3AF5B989-CB1D-4F9B-9529-7C0EBBB001BB}" srcOrd="1" destOrd="0" presId="urn:microsoft.com/office/officeart/2005/8/layout/orgChart1"/>
    <dgm:cxn modelId="{0270011E-9A47-904F-9A7A-B4C125784D4E}" type="presParOf" srcId="{3AF5B989-CB1D-4F9B-9529-7C0EBBB001BB}" destId="{9811DAC6-1F7F-4A93-84C8-A9730D4772B5}" srcOrd="0" destOrd="0" presId="urn:microsoft.com/office/officeart/2005/8/layout/orgChart1"/>
    <dgm:cxn modelId="{95FE1E50-53A3-BD46-9DB4-5C129D3858AA}" type="presParOf" srcId="{3AF5B989-CB1D-4F9B-9529-7C0EBBB001BB}" destId="{1025E50E-F3EF-48A3-975A-4D3D9450C411}" srcOrd="1" destOrd="0" presId="urn:microsoft.com/office/officeart/2005/8/layout/orgChart1"/>
    <dgm:cxn modelId="{F5815F28-B640-B54D-BA2C-1850E1414A61}" type="presParOf" srcId="{1025E50E-F3EF-48A3-975A-4D3D9450C411}" destId="{7AEB3B7E-6B6A-48C1-BF49-FEA9E50CA1D3}" srcOrd="0" destOrd="0" presId="urn:microsoft.com/office/officeart/2005/8/layout/orgChart1"/>
    <dgm:cxn modelId="{EE51B671-851E-A941-A7C5-3104F3B7E9BD}" type="presParOf" srcId="{7AEB3B7E-6B6A-48C1-BF49-FEA9E50CA1D3}" destId="{A8F0B13B-EFB7-40AC-B757-B34392BDAA33}" srcOrd="0" destOrd="0" presId="urn:microsoft.com/office/officeart/2005/8/layout/orgChart1"/>
    <dgm:cxn modelId="{AAB28F26-D88F-F440-9E7A-0A2B099A076E}" type="presParOf" srcId="{7AEB3B7E-6B6A-48C1-BF49-FEA9E50CA1D3}" destId="{43E8D5C7-1543-4477-8372-7FC4B63EC360}" srcOrd="1" destOrd="0" presId="urn:microsoft.com/office/officeart/2005/8/layout/orgChart1"/>
    <dgm:cxn modelId="{BE70F20C-4BBA-AD48-B5A8-03955FB9A324}" type="presParOf" srcId="{1025E50E-F3EF-48A3-975A-4D3D9450C411}" destId="{8F06F020-908B-4216-9303-FDEFD61835F0}" srcOrd="1" destOrd="0" presId="urn:microsoft.com/office/officeart/2005/8/layout/orgChart1"/>
    <dgm:cxn modelId="{1C554565-415B-C942-AFB3-D23234EE8D62}" type="presParOf" srcId="{8F06F020-908B-4216-9303-FDEFD61835F0}" destId="{5519F162-3EE1-476E-876F-040D785C24D3}" srcOrd="0" destOrd="0" presId="urn:microsoft.com/office/officeart/2005/8/layout/orgChart1"/>
    <dgm:cxn modelId="{344028BE-C5F7-7746-896B-991B1FF552BD}" type="presParOf" srcId="{8F06F020-908B-4216-9303-FDEFD61835F0}" destId="{FDD223AF-31DF-4CC9-A23D-F5AE07227356}" srcOrd="1" destOrd="0" presId="urn:microsoft.com/office/officeart/2005/8/layout/orgChart1"/>
    <dgm:cxn modelId="{6F23B0D1-870D-C945-B657-84D844C48EBA}" type="presParOf" srcId="{FDD223AF-31DF-4CC9-A23D-F5AE07227356}" destId="{1CC0F105-EB2C-4D6B-864A-9036EC12D828}" srcOrd="0" destOrd="0" presId="urn:microsoft.com/office/officeart/2005/8/layout/orgChart1"/>
    <dgm:cxn modelId="{F8556318-D9A7-2A44-A405-1FCD49DB814A}" type="presParOf" srcId="{1CC0F105-EB2C-4D6B-864A-9036EC12D828}" destId="{62B4397B-7132-4322-861B-09A43E713AE6}" srcOrd="0" destOrd="0" presId="urn:microsoft.com/office/officeart/2005/8/layout/orgChart1"/>
    <dgm:cxn modelId="{C3B39F50-D3C3-EA43-9670-441DDA7BB943}" type="presParOf" srcId="{1CC0F105-EB2C-4D6B-864A-9036EC12D828}" destId="{7BBE206A-0892-4B7C-A677-19B87C7195F4}" srcOrd="1" destOrd="0" presId="urn:microsoft.com/office/officeart/2005/8/layout/orgChart1"/>
    <dgm:cxn modelId="{FEEF03FB-27A5-DC46-BAB2-8BB39740B563}" type="presParOf" srcId="{FDD223AF-31DF-4CC9-A23D-F5AE07227356}" destId="{DC2FA697-4A5F-4D6D-A96B-6290414F7FC0}" srcOrd="1" destOrd="0" presId="urn:microsoft.com/office/officeart/2005/8/layout/orgChart1"/>
    <dgm:cxn modelId="{939017EC-4683-0142-96A1-B4E911AEF80B}" type="presParOf" srcId="{FDD223AF-31DF-4CC9-A23D-F5AE07227356}" destId="{12009E8B-BF32-4A81-AD8F-BADC0557D487}" srcOrd="2" destOrd="0" presId="urn:microsoft.com/office/officeart/2005/8/layout/orgChart1"/>
    <dgm:cxn modelId="{6672FE29-28B1-FF40-9009-4C4F96832CB4}" type="presParOf" srcId="{1025E50E-F3EF-48A3-975A-4D3D9450C411}" destId="{2DF31F97-9261-4BC1-B53B-9F5EC99C7C93}" srcOrd="2" destOrd="0" presId="urn:microsoft.com/office/officeart/2005/8/layout/orgChart1"/>
    <dgm:cxn modelId="{1345FF00-1248-5148-9E58-4012A98E6E88}" type="presParOf" srcId="{3AF5B989-CB1D-4F9B-9529-7C0EBBB001BB}" destId="{AAFB1D99-371A-40E5-A85D-F93C791EB004}" srcOrd="2" destOrd="0" presId="urn:microsoft.com/office/officeart/2005/8/layout/orgChart1"/>
    <dgm:cxn modelId="{86A0B7A5-5F4E-8746-8EBB-42126AE80D27}" type="presParOf" srcId="{3AF5B989-CB1D-4F9B-9529-7C0EBBB001BB}" destId="{447855CA-9BF9-47EB-A114-692023C61286}" srcOrd="3" destOrd="0" presId="urn:microsoft.com/office/officeart/2005/8/layout/orgChart1"/>
    <dgm:cxn modelId="{4A179A88-2AF0-EC4B-858D-FBD5E3456D08}" type="presParOf" srcId="{447855CA-9BF9-47EB-A114-692023C61286}" destId="{4D2B790E-51FC-494B-B965-387946BD5662}" srcOrd="0" destOrd="0" presId="urn:microsoft.com/office/officeart/2005/8/layout/orgChart1"/>
    <dgm:cxn modelId="{6C6EE457-A1AC-CD44-8041-BD3E9A7DB4CD}" type="presParOf" srcId="{4D2B790E-51FC-494B-B965-387946BD5662}" destId="{4412951F-637A-4AAA-8652-02C8F34896A4}" srcOrd="0" destOrd="0" presId="urn:microsoft.com/office/officeart/2005/8/layout/orgChart1"/>
    <dgm:cxn modelId="{D29439C3-69BB-1E45-BCF0-87934B84E15A}" type="presParOf" srcId="{4D2B790E-51FC-494B-B965-387946BD5662}" destId="{E376421B-57AE-4F29-A6CB-CDEBF4CE2FC6}" srcOrd="1" destOrd="0" presId="urn:microsoft.com/office/officeart/2005/8/layout/orgChart1"/>
    <dgm:cxn modelId="{133B3DFD-7A55-E249-8F01-5FBA6284E732}" type="presParOf" srcId="{447855CA-9BF9-47EB-A114-692023C61286}" destId="{F53D7923-AD36-4330-8155-248CA6814EE0}" srcOrd="1" destOrd="0" presId="urn:microsoft.com/office/officeart/2005/8/layout/orgChart1"/>
    <dgm:cxn modelId="{EAEEFA70-8C64-0E40-9E3A-3F511F4E2CCC}" type="presParOf" srcId="{F53D7923-AD36-4330-8155-248CA6814EE0}" destId="{321C913F-7C0E-4980-8FAD-22B226E678D3}" srcOrd="0" destOrd="0" presId="urn:microsoft.com/office/officeart/2005/8/layout/orgChart1"/>
    <dgm:cxn modelId="{263CE7B6-2394-A54C-9690-1C9ACCA4DB87}" type="presParOf" srcId="{F53D7923-AD36-4330-8155-248CA6814EE0}" destId="{61198A94-90CC-4736-8A58-6109864CEADD}" srcOrd="1" destOrd="0" presId="urn:microsoft.com/office/officeart/2005/8/layout/orgChart1"/>
    <dgm:cxn modelId="{F7A8054E-AF6D-BE43-A97D-BC30E7615D96}" type="presParOf" srcId="{61198A94-90CC-4736-8A58-6109864CEADD}" destId="{16575D6A-F1F9-4246-B4B0-CD2F024401C9}" srcOrd="0" destOrd="0" presId="urn:microsoft.com/office/officeart/2005/8/layout/orgChart1"/>
    <dgm:cxn modelId="{B1637E2D-A384-BA45-A426-6270F4330656}" type="presParOf" srcId="{16575D6A-F1F9-4246-B4B0-CD2F024401C9}" destId="{027A9B97-69E6-4A53-9926-299180588DA0}" srcOrd="0" destOrd="0" presId="urn:microsoft.com/office/officeart/2005/8/layout/orgChart1"/>
    <dgm:cxn modelId="{0C2739BA-A518-8347-80E3-81FC47083A30}" type="presParOf" srcId="{16575D6A-F1F9-4246-B4B0-CD2F024401C9}" destId="{3F42C98C-F8AB-4C12-9017-9E0BE2E5A47F}" srcOrd="1" destOrd="0" presId="urn:microsoft.com/office/officeart/2005/8/layout/orgChart1"/>
    <dgm:cxn modelId="{A64FC2F5-1944-284A-98F0-481ADE69A847}" type="presParOf" srcId="{61198A94-90CC-4736-8A58-6109864CEADD}" destId="{45968FF7-A2E0-4BD6-A5DB-8E91772BCAE8}" srcOrd="1" destOrd="0" presId="urn:microsoft.com/office/officeart/2005/8/layout/orgChart1"/>
    <dgm:cxn modelId="{C6A3A006-9B1D-B94D-B616-0C5C21F76A20}" type="presParOf" srcId="{61198A94-90CC-4736-8A58-6109864CEADD}" destId="{E1C62992-08CB-4385-98D7-975DB7480E20}" srcOrd="2" destOrd="0" presId="urn:microsoft.com/office/officeart/2005/8/layout/orgChart1"/>
    <dgm:cxn modelId="{0AA04B75-4AF6-DF42-864A-983D3382391C}" type="presParOf" srcId="{447855CA-9BF9-47EB-A114-692023C61286}" destId="{B44EE181-D630-4612-9A7D-FFFA81838B6C}" srcOrd="2" destOrd="0" presId="urn:microsoft.com/office/officeart/2005/8/layout/orgChart1"/>
    <dgm:cxn modelId="{3FA498FC-903C-A440-98A1-EA150A10A8BE}" type="presParOf" srcId="{3AF5B989-CB1D-4F9B-9529-7C0EBBB001BB}" destId="{B82F1695-9B21-4843-BEC8-72BA51954D10}" srcOrd="4" destOrd="0" presId="urn:microsoft.com/office/officeart/2005/8/layout/orgChart1"/>
    <dgm:cxn modelId="{5C02E92C-5726-D340-B0A8-382758204738}" type="presParOf" srcId="{3AF5B989-CB1D-4F9B-9529-7C0EBBB001BB}" destId="{4FF66CD2-F9A3-45B6-8788-08BC1AE3E589}" srcOrd="5" destOrd="0" presId="urn:microsoft.com/office/officeart/2005/8/layout/orgChart1"/>
    <dgm:cxn modelId="{30A906D6-821C-BF41-B95F-F81C83029F8A}" type="presParOf" srcId="{4FF66CD2-F9A3-45B6-8788-08BC1AE3E589}" destId="{E1B1A851-3BB9-4A21-A237-91ECF981166D}" srcOrd="0" destOrd="0" presId="urn:microsoft.com/office/officeart/2005/8/layout/orgChart1"/>
    <dgm:cxn modelId="{BDFE21E1-5574-1347-AB9B-F4707DB23C87}" type="presParOf" srcId="{E1B1A851-3BB9-4A21-A237-91ECF981166D}" destId="{1D75C5D3-1C5A-4D65-B1C6-5322ED22BA16}" srcOrd="0" destOrd="0" presId="urn:microsoft.com/office/officeart/2005/8/layout/orgChart1"/>
    <dgm:cxn modelId="{061FE67B-7D4D-0047-AC98-936A38900981}" type="presParOf" srcId="{E1B1A851-3BB9-4A21-A237-91ECF981166D}" destId="{F5D48A77-5737-433A-AEF5-AA0E663664BC}" srcOrd="1" destOrd="0" presId="urn:microsoft.com/office/officeart/2005/8/layout/orgChart1"/>
    <dgm:cxn modelId="{63C5D245-E0C0-034F-BF5D-76D879F9A8EF}" type="presParOf" srcId="{4FF66CD2-F9A3-45B6-8788-08BC1AE3E589}" destId="{EF9FEE45-75CF-4D08-AA4D-5E776C745447}" srcOrd="1" destOrd="0" presId="urn:microsoft.com/office/officeart/2005/8/layout/orgChart1"/>
    <dgm:cxn modelId="{759DB494-7F76-4842-B7C8-C8F72E515A41}" type="presParOf" srcId="{EF9FEE45-75CF-4D08-AA4D-5E776C745447}" destId="{6A10F5BB-32FF-4C44-B181-A30A0C03149A}" srcOrd="0" destOrd="0" presId="urn:microsoft.com/office/officeart/2005/8/layout/orgChart1"/>
    <dgm:cxn modelId="{86186A38-E277-8848-B50E-0E439214A498}" type="presParOf" srcId="{EF9FEE45-75CF-4D08-AA4D-5E776C745447}" destId="{F65B983F-4B51-4771-B521-63E8EEE48E27}" srcOrd="1" destOrd="0" presId="urn:microsoft.com/office/officeart/2005/8/layout/orgChart1"/>
    <dgm:cxn modelId="{6BF39831-AF01-EC43-864E-D235BAFF0C20}" type="presParOf" srcId="{F65B983F-4B51-4771-B521-63E8EEE48E27}" destId="{F08A9CE5-86FC-4EAE-B8D5-8DB3DD16F354}" srcOrd="0" destOrd="0" presId="urn:microsoft.com/office/officeart/2005/8/layout/orgChart1"/>
    <dgm:cxn modelId="{DE579DB9-7A5B-6245-9A96-ADFB17764A20}" type="presParOf" srcId="{F08A9CE5-86FC-4EAE-B8D5-8DB3DD16F354}" destId="{F399D194-4FC2-4D80-BB7B-D6A856885B57}" srcOrd="0" destOrd="0" presId="urn:microsoft.com/office/officeart/2005/8/layout/orgChart1"/>
    <dgm:cxn modelId="{DE8BBC4B-B7BE-984C-8022-A62CD4E7F1B5}" type="presParOf" srcId="{F08A9CE5-86FC-4EAE-B8D5-8DB3DD16F354}" destId="{00A31E97-6036-4CC1-934B-DDF9175CEAD7}" srcOrd="1" destOrd="0" presId="urn:microsoft.com/office/officeart/2005/8/layout/orgChart1"/>
    <dgm:cxn modelId="{118F51D0-5C56-E948-B8EC-D4F3C3A93D57}" type="presParOf" srcId="{F65B983F-4B51-4771-B521-63E8EEE48E27}" destId="{30CA68F8-13F1-45A4-B055-E0218B1C336E}" srcOrd="1" destOrd="0" presId="urn:microsoft.com/office/officeart/2005/8/layout/orgChart1"/>
    <dgm:cxn modelId="{ED9ABABD-3362-D143-9A71-1E614A75CE8C}" type="presParOf" srcId="{F65B983F-4B51-4771-B521-63E8EEE48E27}" destId="{A7BE185C-9F74-4F9F-87D0-19FFF1B5F00D}" srcOrd="2" destOrd="0" presId="urn:microsoft.com/office/officeart/2005/8/layout/orgChart1"/>
    <dgm:cxn modelId="{9135D78D-BF67-A54F-BC4C-73C6ED5E7954}" type="presParOf" srcId="{4FF66CD2-F9A3-45B6-8788-08BC1AE3E589}" destId="{9BAFD23D-E775-43A7-91F2-BC1B3BED10E3}" srcOrd="2" destOrd="0" presId="urn:microsoft.com/office/officeart/2005/8/layout/orgChart1"/>
    <dgm:cxn modelId="{99CC5EA8-A7C0-B546-9F91-3F2069DC4B60}" type="presParOf" srcId="{3AF5B989-CB1D-4F9B-9529-7C0EBBB001BB}" destId="{114EEFC4-2DFA-42EA-B0DD-4A1E84A08AE2}" srcOrd="6" destOrd="0" presId="urn:microsoft.com/office/officeart/2005/8/layout/orgChart1"/>
    <dgm:cxn modelId="{C8311EBF-70E2-BA4C-889D-415920254C1A}" type="presParOf" srcId="{3AF5B989-CB1D-4F9B-9529-7C0EBBB001BB}" destId="{ABDBEE02-A8A8-496C-9514-431F6EAE1803}" srcOrd="7" destOrd="0" presId="urn:microsoft.com/office/officeart/2005/8/layout/orgChart1"/>
    <dgm:cxn modelId="{93E3AA92-D649-8D4D-90EC-201CFCA77E5D}" type="presParOf" srcId="{ABDBEE02-A8A8-496C-9514-431F6EAE1803}" destId="{621D5A9F-68F0-4A18-A65F-66B94B59E07B}" srcOrd="0" destOrd="0" presId="urn:microsoft.com/office/officeart/2005/8/layout/orgChart1"/>
    <dgm:cxn modelId="{E79E3E0C-C243-824F-A69F-4E98C3D0E409}" type="presParOf" srcId="{621D5A9F-68F0-4A18-A65F-66B94B59E07B}" destId="{4A3DEE9D-FAC5-4736-B137-E3C25482884C}" srcOrd="0" destOrd="0" presId="urn:microsoft.com/office/officeart/2005/8/layout/orgChart1"/>
    <dgm:cxn modelId="{74725C8C-7825-4240-851A-87A0C34481E0}" type="presParOf" srcId="{621D5A9F-68F0-4A18-A65F-66B94B59E07B}" destId="{19735514-1DA3-49B5-B741-E71E935756C7}" srcOrd="1" destOrd="0" presId="urn:microsoft.com/office/officeart/2005/8/layout/orgChart1"/>
    <dgm:cxn modelId="{C4B537AF-EA6F-C74B-8147-2CD5F59BDB28}" type="presParOf" srcId="{ABDBEE02-A8A8-496C-9514-431F6EAE1803}" destId="{AB6F3E7A-33D3-40E9-9256-FDBB0C42C25C}" srcOrd="1" destOrd="0" presId="urn:microsoft.com/office/officeart/2005/8/layout/orgChart1"/>
    <dgm:cxn modelId="{8C95C207-597A-0B46-A943-71450F10AF0D}" type="presParOf" srcId="{AB6F3E7A-33D3-40E9-9256-FDBB0C42C25C}" destId="{FFC7D3A3-D77E-45C1-A182-B2C63CA94267}" srcOrd="0" destOrd="0" presId="urn:microsoft.com/office/officeart/2005/8/layout/orgChart1"/>
    <dgm:cxn modelId="{51527CBA-6DFC-7B4F-8A88-B95D72C5F249}" type="presParOf" srcId="{AB6F3E7A-33D3-40E9-9256-FDBB0C42C25C}" destId="{DAF6FAB3-25DE-430B-8926-70AB73B7A312}" srcOrd="1" destOrd="0" presId="urn:microsoft.com/office/officeart/2005/8/layout/orgChart1"/>
    <dgm:cxn modelId="{156C3C47-357B-0940-8160-E317EE69D24E}" type="presParOf" srcId="{DAF6FAB3-25DE-430B-8926-70AB73B7A312}" destId="{5D943832-25DC-4F05-9CC4-FAB50B1524A4}" srcOrd="0" destOrd="0" presId="urn:microsoft.com/office/officeart/2005/8/layout/orgChart1"/>
    <dgm:cxn modelId="{433348F9-6BE9-354B-B091-153EC23E366B}" type="presParOf" srcId="{5D943832-25DC-4F05-9CC4-FAB50B1524A4}" destId="{4E840EDB-0EF5-4CF2-B073-74CF2A6A53BA}" srcOrd="0" destOrd="0" presId="urn:microsoft.com/office/officeart/2005/8/layout/orgChart1"/>
    <dgm:cxn modelId="{8A3FABB1-A621-0E42-B1C6-0646AB0EF577}" type="presParOf" srcId="{5D943832-25DC-4F05-9CC4-FAB50B1524A4}" destId="{1757CC0E-A9F1-4E4F-A1F0-C6421BC6FD91}" srcOrd="1" destOrd="0" presId="urn:microsoft.com/office/officeart/2005/8/layout/orgChart1"/>
    <dgm:cxn modelId="{54C0E821-B85D-BB44-8174-60506E6F2CFC}" type="presParOf" srcId="{DAF6FAB3-25DE-430B-8926-70AB73B7A312}" destId="{B87AF4DA-4FCD-43CC-8C19-29F83829B095}" srcOrd="1" destOrd="0" presId="urn:microsoft.com/office/officeart/2005/8/layout/orgChart1"/>
    <dgm:cxn modelId="{F4D68B72-77B7-A84B-B488-07918AFD7305}" type="presParOf" srcId="{DAF6FAB3-25DE-430B-8926-70AB73B7A312}" destId="{728D3636-5E10-4BBC-8B9E-12B892832365}" srcOrd="2" destOrd="0" presId="urn:microsoft.com/office/officeart/2005/8/layout/orgChart1"/>
    <dgm:cxn modelId="{C2F822A1-8F22-F34B-A321-9EC3D9BF2816}" type="presParOf" srcId="{ABDBEE02-A8A8-496C-9514-431F6EAE1803}" destId="{D4C879CE-970E-43BB-91E1-7DE6D4D5D520}" srcOrd="2" destOrd="0" presId="urn:microsoft.com/office/officeart/2005/8/layout/orgChart1"/>
    <dgm:cxn modelId="{8C202712-654E-6544-8882-59F7AE5D09E6}" type="presParOf" srcId="{3AF5B989-CB1D-4F9B-9529-7C0EBBB001BB}" destId="{ABB88499-5186-4C2E-BD89-E36D75A1D5C5}" srcOrd="8" destOrd="0" presId="urn:microsoft.com/office/officeart/2005/8/layout/orgChart1"/>
    <dgm:cxn modelId="{24F19800-DC04-4342-910E-AE418F4EC063}" type="presParOf" srcId="{3AF5B989-CB1D-4F9B-9529-7C0EBBB001BB}" destId="{AAB6871E-70C9-4BFF-ACFE-85188919DFED}" srcOrd="9" destOrd="0" presId="urn:microsoft.com/office/officeart/2005/8/layout/orgChart1"/>
    <dgm:cxn modelId="{D457919E-2DB4-D248-ABDC-1D2DFC5EA58B}" type="presParOf" srcId="{AAB6871E-70C9-4BFF-ACFE-85188919DFED}" destId="{7DBB90A6-C7F3-4836-BE15-FCA5CE8DACC7}" srcOrd="0" destOrd="0" presId="urn:microsoft.com/office/officeart/2005/8/layout/orgChart1"/>
    <dgm:cxn modelId="{5FC52EEC-D555-4A47-970C-8849168F383E}" type="presParOf" srcId="{7DBB90A6-C7F3-4836-BE15-FCA5CE8DACC7}" destId="{88D1AC36-86E9-45FA-BBE1-083419C5CE72}" srcOrd="0" destOrd="0" presId="urn:microsoft.com/office/officeart/2005/8/layout/orgChart1"/>
    <dgm:cxn modelId="{49A3871F-5593-4F47-9BB1-F2BF741FB5C8}" type="presParOf" srcId="{7DBB90A6-C7F3-4836-BE15-FCA5CE8DACC7}" destId="{96A70903-0533-46BD-8D79-86D7510F27D3}" srcOrd="1" destOrd="0" presId="urn:microsoft.com/office/officeart/2005/8/layout/orgChart1"/>
    <dgm:cxn modelId="{7EF20BD6-5EC5-F34F-BEDC-CDEE75ACC5F8}" type="presParOf" srcId="{AAB6871E-70C9-4BFF-ACFE-85188919DFED}" destId="{5C8FDB84-2502-48D6-AA8B-31D47AA3B705}" srcOrd="1" destOrd="0" presId="urn:microsoft.com/office/officeart/2005/8/layout/orgChart1"/>
    <dgm:cxn modelId="{79ECF37F-85CE-E14F-8E3D-2F729885A03F}" type="presParOf" srcId="{5C8FDB84-2502-48D6-AA8B-31D47AA3B705}" destId="{F889D7A8-C3AC-40F0-A17B-588E68AAC26B}" srcOrd="0" destOrd="0" presId="urn:microsoft.com/office/officeart/2005/8/layout/orgChart1"/>
    <dgm:cxn modelId="{A89EED88-9D84-644E-A365-DCF07D78F89C}" type="presParOf" srcId="{5C8FDB84-2502-48D6-AA8B-31D47AA3B705}" destId="{CCA31662-66FA-4D14-AC9A-D9A9CE28DEB7}" srcOrd="1" destOrd="0" presId="urn:microsoft.com/office/officeart/2005/8/layout/orgChart1"/>
    <dgm:cxn modelId="{566CB17A-886B-C24E-8C51-0103749CE369}" type="presParOf" srcId="{CCA31662-66FA-4D14-AC9A-D9A9CE28DEB7}" destId="{5D36B4E7-E9F7-43F5-A7B5-E24F3AABB333}" srcOrd="0" destOrd="0" presId="urn:microsoft.com/office/officeart/2005/8/layout/orgChart1"/>
    <dgm:cxn modelId="{B103EF0C-718F-EB46-BDD6-6E706AC825AC}" type="presParOf" srcId="{5D36B4E7-E9F7-43F5-A7B5-E24F3AABB333}" destId="{8E7BE905-F86D-436E-AB6F-3D32FAAE8E57}" srcOrd="0" destOrd="0" presId="urn:microsoft.com/office/officeart/2005/8/layout/orgChart1"/>
    <dgm:cxn modelId="{D5BCAE8A-8939-EC48-96B2-7FA9959F17FF}" type="presParOf" srcId="{5D36B4E7-E9F7-43F5-A7B5-E24F3AABB333}" destId="{161B3598-C77F-402A-91CF-3DB18B43F0D5}" srcOrd="1" destOrd="0" presId="urn:microsoft.com/office/officeart/2005/8/layout/orgChart1"/>
    <dgm:cxn modelId="{1C6452DE-94EF-7D40-B217-4185AF9E95E0}" type="presParOf" srcId="{CCA31662-66FA-4D14-AC9A-D9A9CE28DEB7}" destId="{58F7E220-0FBF-41E5-9114-F2FE63BA5BFC}" srcOrd="1" destOrd="0" presId="urn:microsoft.com/office/officeart/2005/8/layout/orgChart1"/>
    <dgm:cxn modelId="{D2F36E7D-296A-4D41-998A-F02A309102DD}" type="presParOf" srcId="{CCA31662-66FA-4D14-AC9A-D9A9CE28DEB7}" destId="{356BB9C7-7F91-4205-8C9D-B67AA2BEE45A}" srcOrd="2" destOrd="0" presId="urn:microsoft.com/office/officeart/2005/8/layout/orgChart1"/>
    <dgm:cxn modelId="{2B247B87-634C-6041-BA9F-B876C331BB34}" type="presParOf" srcId="{AAB6871E-70C9-4BFF-ACFE-85188919DFED}" destId="{2CD7F835-A4A5-4479-917E-D9FCDCE5A6AC}" srcOrd="2" destOrd="0" presId="urn:microsoft.com/office/officeart/2005/8/layout/orgChart1"/>
    <dgm:cxn modelId="{F0A7D68F-01F8-E848-B10E-43870D986154}" type="presParOf" srcId="{ADB4BF94-C322-4694-9AC8-9A3069E4E136}" destId="{47A3B29F-A27F-4697-B7B6-6F1C80768A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851890-1C56-4645-9F4B-496F5C25C002}" type="doc">
      <dgm:prSet loTypeId="urn:microsoft.com/office/officeart/2005/8/layout/balance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B3A306-6C9B-414F-B0D4-4F14E80F03B6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D4D9EC"/>
          </a:solidFill>
        </a:ln>
      </dgm:spPr>
      <dgm:t>
        <a:bodyPr/>
        <a:lstStyle/>
        <a:p>
          <a:r>
            <a:rPr lang="en-US" sz="1800" dirty="0" smtClean="0"/>
            <a:t>Powerful antioxidant (prevents some cancers)</a:t>
          </a:r>
          <a:endParaRPr lang="en-US" sz="1800" dirty="0"/>
        </a:p>
      </dgm:t>
    </dgm:pt>
    <dgm:pt modelId="{1D1E0BC6-3E27-8B43-98F5-02EA05909849}" type="parTrans" cxnId="{EED010F7-9469-A246-A9C0-05C62F51694B}">
      <dgm:prSet/>
      <dgm:spPr/>
      <dgm:t>
        <a:bodyPr/>
        <a:lstStyle/>
        <a:p>
          <a:endParaRPr lang="en-US"/>
        </a:p>
      </dgm:t>
    </dgm:pt>
    <dgm:pt modelId="{93B39C80-B353-4C42-9533-22498ED8113F}" type="sibTrans" cxnId="{EED010F7-9469-A246-A9C0-05C62F51694B}">
      <dgm:prSet/>
      <dgm:spPr/>
      <dgm:t>
        <a:bodyPr/>
        <a:lstStyle/>
        <a:p>
          <a:endParaRPr lang="en-US"/>
        </a:p>
      </dgm:t>
    </dgm:pt>
    <dgm:pt modelId="{5BB4215F-E186-C443-B600-AF725287A6FF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72B447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Stimulates phagocytic action of leukocytes</a:t>
          </a:r>
          <a:r>
            <a:rPr lang="en-US" sz="1800" dirty="0" smtClean="0">
              <a:solidFill>
                <a:srgbClr val="00B050"/>
              </a:solidFill>
            </a:rPr>
            <a:t>***</a:t>
          </a:r>
          <a:endParaRPr lang="en-US" sz="1800" dirty="0">
            <a:solidFill>
              <a:srgbClr val="00B050"/>
            </a:solidFill>
          </a:endParaRPr>
        </a:p>
      </dgm:t>
    </dgm:pt>
    <dgm:pt modelId="{585D43C6-75D4-DA4E-A8D3-88BF16E81AAB}" type="parTrans" cxnId="{8A1F3D52-1F23-5D4B-A03D-80849A80626A}">
      <dgm:prSet/>
      <dgm:spPr/>
      <dgm:t>
        <a:bodyPr/>
        <a:lstStyle/>
        <a:p>
          <a:endParaRPr lang="en-US"/>
        </a:p>
      </dgm:t>
    </dgm:pt>
    <dgm:pt modelId="{74379B2D-29B4-0941-828D-C20A933A786E}" type="sibTrans" cxnId="{8A1F3D52-1F23-5D4B-A03D-80849A80626A}">
      <dgm:prSet/>
      <dgm:spPr/>
      <dgm:t>
        <a:bodyPr/>
        <a:lstStyle/>
        <a:p>
          <a:endParaRPr lang="en-US"/>
        </a:p>
      </dgm:t>
    </dgm:pt>
    <dgm:pt modelId="{41E55CED-3F9C-1B48-810D-B99B5E874A62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72B447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Increases iron absorption</a:t>
          </a:r>
          <a:r>
            <a:rPr lang="en-US" sz="1800" dirty="0" smtClean="0">
              <a:solidFill>
                <a:srgbClr val="00B050"/>
              </a:solidFill>
            </a:rPr>
            <a:t>**</a:t>
          </a:r>
          <a:endParaRPr lang="en-US" sz="1800" dirty="0">
            <a:solidFill>
              <a:srgbClr val="00B050"/>
            </a:solidFill>
          </a:endParaRPr>
        </a:p>
      </dgm:t>
    </dgm:pt>
    <dgm:pt modelId="{691F6FD0-E5D1-9C45-83A7-C2EED8953EE7}" type="parTrans" cxnId="{FB596ACC-243B-9342-9525-6338DCEDDACA}">
      <dgm:prSet/>
      <dgm:spPr/>
      <dgm:t>
        <a:bodyPr/>
        <a:lstStyle/>
        <a:p>
          <a:endParaRPr lang="en-US"/>
        </a:p>
      </dgm:t>
    </dgm:pt>
    <dgm:pt modelId="{51A138D5-6160-A246-BC5A-7E7CAAAE7B83}" type="sibTrans" cxnId="{FB596ACC-243B-9342-9525-6338DCEDDACA}">
      <dgm:prSet/>
      <dgm:spPr/>
      <dgm:t>
        <a:bodyPr/>
        <a:lstStyle/>
        <a:p>
          <a:endParaRPr lang="en-US"/>
        </a:p>
      </dgm:t>
    </dgm:pt>
    <dgm:pt modelId="{1B85AA6A-1C21-A64D-BB61-ED935142E0AE}">
      <dgm:prSet phldrT="[Text]" custT="1"/>
      <dgm:spPr>
        <a:solidFill>
          <a:schemeClr val="bg1">
            <a:lumMod val="95000"/>
            <a:alpha val="90000"/>
          </a:schemeClr>
        </a:solidFill>
        <a:ln w="57150">
          <a:solidFill>
            <a:srgbClr val="D4E8EA"/>
          </a:solidFill>
        </a:ln>
      </dgm:spPr>
      <dgm:t>
        <a:bodyPr/>
        <a:lstStyle/>
        <a:p>
          <a:r>
            <a:rPr lang="en-US" sz="1800" dirty="0" smtClean="0"/>
            <a:t>Helps in dentine, intercellular matrix and collagen formation</a:t>
          </a:r>
          <a:r>
            <a:rPr lang="en-US" sz="1800" dirty="0" smtClean="0">
              <a:solidFill>
                <a:srgbClr val="00B050"/>
              </a:solidFill>
            </a:rPr>
            <a:t>*</a:t>
          </a:r>
          <a:endParaRPr lang="en-US" sz="1800" dirty="0">
            <a:solidFill>
              <a:srgbClr val="00B050"/>
            </a:solidFill>
          </a:endParaRPr>
        </a:p>
      </dgm:t>
    </dgm:pt>
    <dgm:pt modelId="{EE8E2E80-8DE3-0E43-B28C-79B592B9BB1E}" type="parTrans" cxnId="{3BD939F8-FA88-7144-BDCE-7C904BD4DC9E}">
      <dgm:prSet/>
      <dgm:spPr/>
      <dgm:t>
        <a:bodyPr/>
        <a:lstStyle/>
        <a:p>
          <a:endParaRPr lang="en-US"/>
        </a:p>
      </dgm:t>
    </dgm:pt>
    <dgm:pt modelId="{E9CFCD49-1CA8-A740-BB91-7F304AF63137}" type="sibTrans" cxnId="{3BD939F8-FA88-7144-BDCE-7C904BD4DC9E}">
      <dgm:prSet/>
      <dgm:spPr/>
      <dgm:t>
        <a:bodyPr/>
        <a:lstStyle/>
        <a:p>
          <a:endParaRPr lang="en-US"/>
        </a:p>
      </dgm:t>
    </dgm:pt>
    <dgm:pt modelId="{41B0E9CC-6B54-0444-8D3C-CB64F6E778A8}">
      <dgm:prSet phldrT="[Text]"/>
      <dgm:spPr>
        <a:solidFill>
          <a:schemeClr val="bg1">
            <a:lumMod val="95000"/>
          </a:schemeClr>
        </a:solidFill>
        <a:ln w="57150">
          <a:solidFill>
            <a:srgbClr val="4976CA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Reduces risk of cataract formation</a:t>
          </a:r>
          <a:endParaRPr lang="en-US" dirty="0">
            <a:solidFill>
              <a:schemeClr val="tx1"/>
            </a:solidFill>
          </a:endParaRPr>
        </a:p>
      </dgm:t>
    </dgm:pt>
    <dgm:pt modelId="{CFD6E9FA-A1E3-E849-B723-2DD9DD096EBF}" type="parTrans" cxnId="{44E32135-DC54-8841-BAE1-964DF286A96D}">
      <dgm:prSet/>
      <dgm:spPr/>
      <dgm:t>
        <a:bodyPr/>
        <a:lstStyle/>
        <a:p>
          <a:endParaRPr lang="en-US"/>
        </a:p>
      </dgm:t>
    </dgm:pt>
    <dgm:pt modelId="{47168210-1BD7-A141-8343-8D560F392C49}" type="sibTrans" cxnId="{44E32135-DC54-8841-BAE1-964DF286A96D}">
      <dgm:prSet/>
      <dgm:spPr/>
      <dgm:t>
        <a:bodyPr/>
        <a:lstStyle/>
        <a:p>
          <a:endParaRPr lang="en-US"/>
        </a:p>
      </dgm:t>
    </dgm:pt>
    <dgm:pt modelId="{0E3B2B0C-0A68-1D4E-8D2F-8A2BDA09F86A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3DB4C6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Promotes wound healing</a:t>
          </a:r>
          <a:endParaRPr lang="en-US" sz="1800" dirty="0">
            <a:solidFill>
              <a:schemeClr val="tx1"/>
            </a:solidFill>
          </a:endParaRPr>
        </a:p>
      </dgm:t>
    </dgm:pt>
    <dgm:pt modelId="{F9158384-501D-8E43-B77C-CF46A6A454DA}" type="parTrans" cxnId="{82A6DEEB-3BF2-8E40-8080-A46B70107B2B}">
      <dgm:prSet/>
      <dgm:spPr/>
      <dgm:t>
        <a:bodyPr/>
        <a:lstStyle/>
        <a:p>
          <a:endParaRPr lang="en-US"/>
        </a:p>
      </dgm:t>
    </dgm:pt>
    <dgm:pt modelId="{B5033E32-0699-BE46-937B-A926E52B6151}" type="sibTrans" cxnId="{82A6DEEB-3BF2-8E40-8080-A46B70107B2B}">
      <dgm:prSet/>
      <dgm:spPr/>
      <dgm:t>
        <a:bodyPr/>
        <a:lstStyle/>
        <a:p>
          <a:endParaRPr lang="en-US"/>
        </a:p>
      </dgm:t>
    </dgm:pt>
    <dgm:pt modelId="{54BD17D1-FF44-CD4B-88B7-0A8EB3541FA8}">
      <dgm:prSet phldrT="[Text]" custT="1"/>
      <dgm:spPr>
        <a:solidFill>
          <a:schemeClr val="bg1">
            <a:lumMod val="95000"/>
          </a:schemeClr>
        </a:solidFill>
        <a:ln w="57150">
          <a:solidFill>
            <a:srgbClr val="3ABC8B"/>
          </a:solidFill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Helps in the maturation of RBCs</a:t>
          </a:r>
          <a:endParaRPr lang="en-US" sz="1800" dirty="0">
            <a:solidFill>
              <a:schemeClr val="tx1"/>
            </a:solidFill>
          </a:endParaRPr>
        </a:p>
      </dgm:t>
    </dgm:pt>
    <dgm:pt modelId="{E487E0E3-79BB-444C-BE2C-F89B676295F8}" type="parTrans" cxnId="{402DE92C-C86A-4441-884B-08E6DA57A995}">
      <dgm:prSet/>
      <dgm:spPr/>
      <dgm:t>
        <a:bodyPr/>
        <a:lstStyle/>
        <a:p>
          <a:endParaRPr lang="en-US"/>
        </a:p>
      </dgm:t>
    </dgm:pt>
    <dgm:pt modelId="{B79B9230-B8FD-6543-A040-79D8429248FD}" type="sibTrans" cxnId="{402DE92C-C86A-4441-884B-08E6DA57A995}">
      <dgm:prSet/>
      <dgm:spPr/>
      <dgm:t>
        <a:bodyPr/>
        <a:lstStyle/>
        <a:p>
          <a:pPr rtl="0"/>
          <a:endParaRPr lang="en-US"/>
        </a:p>
      </dgm:t>
    </dgm:pt>
    <dgm:pt modelId="{9A5D4FC3-3AC5-0240-B322-AE63D283A418}" type="pres">
      <dgm:prSet presAssocID="{9C851890-1C56-4645-9F4B-496F5C25C00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22477D-0D36-144F-821C-F7E5C3CC0D16}" type="pres">
      <dgm:prSet presAssocID="{9C851890-1C56-4645-9F4B-496F5C25C002}" presName="dummyMaxCanvas" presStyleCnt="0"/>
      <dgm:spPr/>
    </dgm:pt>
    <dgm:pt modelId="{0F81A5A9-A927-9745-8B1A-445656AE3156}" type="pres">
      <dgm:prSet presAssocID="{9C851890-1C56-4645-9F4B-496F5C25C002}" presName="parentComposite" presStyleCnt="0"/>
      <dgm:spPr/>
    </dgm:pt>
    <dgm:pt modelId="{6FC26A76-6497-6F4C-B407-B39C522B1B0B}" type="pres">
      <dgm:prSet presAssocID="{9C851890-1C56-4645-9F4B-496F5C25C00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6B074BD-93F9-8E4C-88AA-1748E1A4E9E5}" type="pres">
      <dgm:prSet presAssocID="{9C851890-1C56-4645-9F4B-496F5C25C002}" presName="parent2" presStyleLbl="alignAccFollowNode1" presStyleIdx="1" presStyleCnt="4" custScaleX="11186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29A74008-BBC8-0046-B857-0D739D6D835A}" type="pres">
      <dgm:prSet presAssocID="{9C851890-1C56-4645-9F4B-496F5C25C002}" presName="childrenComposite" presStyleCnt="0"/>
      <dgm:spPr/>
    </dgm:pt>
    <dgm:pt modelId="{49600C48-B2F1-4A45-8423-5DF97CDE9624}" type="pres">
      <dgm:prSet presAssocID="{9C851890-1C56-4645-9F4B-496F5C25C002}" presName="dummyMaxCanvas_ChildArea" presStyleCnt="0"/>
      <dgm:spPr/>
    </dgm:pt>
    <dgm:pt modelId="{2967EFCE-18A5-6347-A638-596C7914800D}" type="pres">
      <dgm:prSet presAssocID="{9C851890-1C56-4645-9F4B-496F5C25C002}" presName="fulcrum" presStyleLbl="alignAccFollowNode1" presStyleIdx="2" presStyleCnt="4"/>
      <dgm:spPr/>
    </dgm:pt>
    <dgm:pt modelId="{409A2656-E3E3-3144-80F5-38EA70DDA7F0}" type="pres">
      <dgm:prSet presAssocID="{9C851890-1C56-4645-9F4B-496F5C25C002}" presName="balance_23" presStyleLbl="alignAccFollowNode1" presStyleIdx="3" presStyleCnt="4">
        <dgm:presLayoutVars>
          <dgm:bulletEnabled val="1"/>
        </dgm:presLayoutVars>
      </dgm:prSet>
      <dgm:spPr/>
    </dgm:pt>
    <dgm:pt modelId="{33B7164B-21DE-B04A-9430-C2E5EB72BF41}" type="pres">
      <dgm:prSet presAssocID="{9C851890-1C56-4645-9F4B-496F5C25C002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75A42-904A-494A-BF3D-B666A12241FA}" type="pres">
      <dgm:prSet presAssocID="{9C851890-1C56-4645-9F4B-496F5C25C002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37654-7400-D14F-AB7D-C6C8D6495EB5}" type="pres">
      <dgm:prSet presAssocID="{9C851890-1C56-4645-9F4B-496F5C25C002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0C95D-AEB2-594C-BE8B-F2FDCDC745B1}" type="pres">
      <dgm:prSet presAssocID="{9C851890-1C56-4645-9F4B-496F5C25C002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895D7-D5DA-AC43-A988-7395E10F3511}" type="pres">
      <dgm:prSet presAssocID="{9C851890-1C56-4645-9F4B-496F5C25C002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9BD4BD-C435-B848-A6EF-F31C083CA9D6}" type="presOf" srcId="{54BD17D1-FF44-CD4B-88B7-0A8EB3541FA8}" destId="{0DD37654-7400-D14F-AB7D-C6C8D6495EB5}" srcOrd="0" destOrd="0" presId="urn:microsoft.com/office/officeart/2005/8/layout/balance1"/>
    <dgm:cxn modelId="{EED010F7-9469-A246-A9C0-05C62F51694B}" srcId="{9C851890-1C56-4645-9F4B-496F5C25C002}" destId="{CEB3A306-6C9B-414F-B0D4-4F14E80F03B6}" srcOrd="0" destOrd="0" parTransId="{1D1E0BC6-3E27-8B43-98F5-02EA05909849}" sibTransId="{93B39C80-B353-4C42-9533-22498ED8113F}"/>
    <dgm:cxn modelId="{D2AEB9F1-E825-EE4B-9035-68E66B740085}" type="presOf" srcId="{CEB3A306-6C9B-414F-B0D4-4F14E80F03B6}" destId="{6FC26A76-6497-6F4C-B407-B39C522B1B0B}" srcOrd="0" destOrd="0" presId="urn:microsoft.com/office/officeart/2005/8/layout/balance1"/>
    <dgm:cxn modelId="{7713EC96-FD71-F74F-8717-36D22AA423F5}" type="presOf" srcId="{0E3B2B0C-0A68-1D4E-8D2F-8A2BDA09F86A}" destId="{8B275A42-904A-494A-BF3D-B666A12241FA}" srcOrd="0" destOrd="0" presId="urn:microsoft.com/office/officeart/2005/8/layout/balance1"/>
    <dgm:cxn modelId="{44E32135-DC54-8841-BAE1-964DF286A96D}" srcId="{1B85AA6A-1C21-A64D-BB61-ED935142E0AE}" destId="{41B0E9CC-6B54-0444-8D3C-CB64F6E778A8}" srcOrd="0" destOrd="0" parTransId="{CFD6E9FA-A1E3-E849-B723-2DD9DD096EBF}" sibTransId="{47168210-1BD7-A141-8343-8D560F392C49}"/>
    <dgm:cxn modelId="{8A1F3D52-1F23-5D4B-A03D-80849A80626A}" srcId="{CEB3A306-6C9B-414F-B0D4-4F14E80F03B6}" destId="{5BB4215F-E186-C443-B600-AF725287A6FF}" srcOrd="0" destOrd="0" parTransId="{585D43C6-75D4-DA4E-A8D3-88BF16E81AAB}" sibTransId="{74379B2D-29B4-0941-828D-C20A933A786E}"/>
    <dgm:cxn modelId="{3BD939F8-FA88-7144-BDCE-7C904BD4DC9E}" srcId="{9C851890-1C56-4645-9F4B-496F5C25C002}" destId="{1B85AA6A-1C21-A64D-BB61-ED935142E0AE}" srcOrd="1" destOrd="0" parTransId="{EE8E2E80-8DE3-0E43-B28C-79B592B9BB1E}" sibTransId="{E9CFCD49-1CA8-A740-BB91-7F304AF63137}"/>
    <dgm:cxn modelId="{3C02344A-99F5-A542-A77F-3996DC305D5C}" type="presOf" srcId="{5BB4215F-E186-C443-B600-AF725287A6FF}" destId="{C180C95D-AEB2-594C-BE8B-F2FDCDC745B1}" srcOrd="0" destOrd="0" presId="urn:microsoft.com/office/officeart/2005/8/layout/balance1"/>
    <dgm:cxn modelId="{FB596ACC-243B-9342-9525-6338DCEDDACA}" srcId="{CEB3A306-6C9B-414F-B0D4-4F14E80F03B6}" destId="{41E55CED-3F9C-1B48-810D-B99B5E874A62}" srcOrd="1" destOrd="0" parTransId="{691F6FD0-E5D1-9C45-83A7-C2EED8953EE7}" sibTransId="{51A138D5-6160-A246-BC5A-7E7CAAAE7B83}"/>
    <dgm:cxn modelId="{82A6DEEB-3BF2-8E40-8080-A46B70107B2B}" srcId="{1B85AA6A-1C21-A64D-BB61-ED935142E0AE}" destId="{0E3B2B0C-0A68-1D4E-8D2F-8A2BDA09F86A}" srcOrd="1" destOrd="0" parTransId="{F9158384-501D-8E43-B77C-CF46A6A454DA}" sibTransId="{B5033E32-0699-BE46-937B-A926E52B6151}"/>
    <dgm:cxn modelId="{402DE92C-C86A-4441-884B-08E6DA57A995}" srcId="{1B85AA6A-1C21-A64D-BB61-ED935142E0AE}" destId="{54BD17D1-FF44-CD4B-88B7-0A8EB3541FA8}" srcOrd="2" destOrd="0" parTransId="{E487E0E3-79BB-444C-BE2C-F89B676295F8}" sibTransId="{B79B9230-B8FD-6543-A040-79D8429248FD}"/>
    <dgm:cxn modelId="{17635975-BB1B-5E40-AC72-CF48E2A2118D}" type="presOf" srcId="{1B85AA6A-1C21-A64D-BB61-ED935142E0AE}" destId="{86B074BD-93F9-8E4C-88AA-1748E1A4E9E5}" srcOrd="0" destOrd="0" presId="urn:microsoft.com/office/officeart/2005/8/layout/balance1"/>
    <dgm:cxn modelId="{1B43B57E-0C42-824E-964B-0928BB402E15}" type="presOf" srcId="{41E55CED-3F9C-1B48-810D-B99B5E874A62}" destId="{5C1895D7-D5DA-AC43-A988-7395E10F3511}" srcOrd="0" destOrd="0" presId="urn:microsoft.com/office/officeart/2005/8/layout/balance1"/>
    <dgm:cxn modelId="{8491223D-6C83-844B-B063-A62D9933F085}" type="presOf" srcId="{41B0E9CC-6B54-0444-8D3C-CB64F6E778A8}" destId="{33B7164B-21DE-B04A-9430-C2E5EB72BF41}" srcOrd="0" destOrd="0" presId="urn:microsoft.com/office/officeart/2005/8/layout/balance1"/>
    <dgm:cxn modelId="{C322893B-E692-164E-B1FF-F6CCA7AD6836}" type="presOf" srcId="{9C851890-1C56-4645-9F4B-496F5C25C002}" destId="{9A5D4FC3-3AC5-0240-B322-AE63D283A418}" srcOrd="0" destOrd="0" presId="urn:microsoft.com/office/officeart/2005/8/layout/balance1"/>
    <dgm:cxn modelId="{DF1F2D1A-4BF1-4540-A792-20C464444D08}" type="presParOf" srcId="{9A5D4FC3-3AC5-0240-B322-AE63D283A418}" destId="{A322477D-0D36-144F-821C-F7E5C3CC0D16}" srcOrd="0" destOrd="0" presId="urn:microsoft.com/office/officeart/2005/8/layout/balance1"/>
    <dgm:cxn modelId="{F2722A4F-4EE9-5247-81A0-3CE48EB81828}" type="presParOf" srcId="{9A5D4FC3-3AC5-0240-B322-AE63D283A418}" destId="{0F81A5A9-A927-9745-8B1A-445656AE3156}" srcOrd="1" destOrd="0" presId="urn:microsoft.com/office/officeart/2005/8/layout/balance1"/>
    <dgm:cxn modelId="{75F52DA9-D6A2-D345-9D0B-4AFC35BBA474}" type="presParOf" srcId="{0F81A5A9-A927-9745-8B1A-445656AE3156}" destId="{6FC26A76-6497-6F4C-B407-B39C522B1B0B}" srcOrd="0" destOrd="0" presId="urn:microsoft.com/office/officeart/2005/8/layout/balance1"/>
    <dgm:cxn modelId="{6EDF97D1-53FB-E549-B684-BB3A698A5987}" type="presParOf" srcId="{0F81A5A9-A927-9745-8B1A-445656AE3156}" destId="{86B074BD-93F9-8E4C-88AA-1748E1A4E9E5}" srcOrd="1" destOrd="0" presId="urn:microsoft.com/office/officeart/2005/8/layout/balance1"/>
    <dgm:cxn modelId="{F6192A65-C2F6-3946-9BAA-BA43EF8D525E}" type="presParOf" srcId="{9A5D4FC3-3AC5-0240-B322-AE63D283A418}" destId="{29A74008-BBC8-0046-B857-0D739D6D835A}" srcOrd="2" destOrd="0" presId="urn:microsoft.com/office/officeart/2005/8/layout/balance1"/>
    <dgm:cxn modelId="{ED8361AD-1C97-004A-8EAA-8D03C13E2377}" type="presParOf" srcId="{29A74008-BBC8-0046-B857-0D739D6D835A}" destId="{49600C48-B2F1-4A45-8423-5DF97CDE9624}" srcOrd="0" destOrd="0" presId="urn:microsoft.com/office/officeart/2005/8/layout/balance1"/>
    <dgm:cxn modelId="{A759756F-D2D7-5E4A-82F3-4529B213CCAD}" type="presParOf" srcId="{29A74008-BBC8-0046-B857-0D739D6D835A}" destId="{2967EFCE-18A5-6347-A638-596C7914800D}" srcOrd="1" destOrd="0" presId="urn:microsoft.com/office/officeart/2005/8/layout/balance1"/>
    <dgm:cxn modelId="{68E02E5F-6125-FE45-95D0-20C2BABEA0B7}" type="presParOf" srcId="{29A74008-BBC8-0046-B857-0D739D6D835A}" destId="{409A2656-E3E3-3144-80F5-38EA70DDA7F0}" srcOrd="2" destOrd="0" presId="urn:microsoft.com/office/officeart/2005/8/layout/balance1"/>
    <dgm:cxn modelId="{2900F554-AC18-CD49-8E55-844148C85407}" type="presParOf" srcId="{29A74008-BBC8-0046-B857-0D739D6D835A}" destId="{33B7164B-21DE-B04A-9430-C2E5EB72BF41}" srcOrd="3" destOrd="0" presId="urn:microsoft.com/office/officeart/2005/8/layout/balance1"/>
    <dgm:cxn modelId="{338CE43C-29E3-AA49-9F65-A7C5C32BA56C}" type="presParOf" srcId="{29A74008-BBC8-0046-B857-0D739D6D835A}" destId="{8B275A42-904A-494A-BF3D-B666A12241FA}" srcOrd="4" destOrd="0" presId="urn:microsoft.com/office/officeart/2005/8/layout/balance1"/>
    <dgm:cxn modelId="{3DD2F0A0-2FBF-DE4B-B10D-7E6045F99808}" type="presParOf" srcId="{29A74008-BBC8-0046-B857-0D739D6D835A}" destId="{0DD37654-7400-D14F-AB7D-C6C8D6495EB5}" srcOrd="5" destOrd="0" presId="urn:microsoft.com/office/officeart/2005/8/layout/balance1"/>
    <dgm:cxn modelId="{CE54BA97-203C-1047-B02C-A4C71188963E}" type="presParOf" srcId="{29A74008-BBC8-0046-B857-0D739D6D835A}" destId="{C180C95D-AEB2-594C-BE8B-F2FDCDC745B1}" srcOrd="6" destOrd="0" presId="urn:microsoft.com/office/officeart/2005/8/layout/balance1"/>
    <dgm:cxn modelId="{D5FD0BA6-89CB-244E-83F2-3713548F4875}" type="presParOf" srcId="{29A74008-BBC8-0046-B857-0D739D6D835A}" destId="{5C1895D7-D5DA-AC43-A988-7395E10F351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38E57-8F10-B34B-B5EA-361A4D092EB5}">
      <dsp:nvSpPr>
        <dsp:cNvPr id="0" name=""/>
        <dsp:cNvSpPr/>
      </dsp:nvSpPr>
      <dsp:spPr>
        <a:xfrm>
          <a:off x="0" y="1568"/>
          <a:ext cx="641068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D50471-132D-2046-9E7D-617864326AF0}">
      <dsp:nvSpPr>
        <dsp:cNvPr id="0" name=""/>
        <dsp:cNvSpPr/>
      </dsp:nvSpPr>
      <dsp:spPr>
        <a:xfrm>
          <a:off x="0" y="1568"/>
          <a:ext cx="1282136" cy="3208307"/>
        </a:xfrm>
        <a:prstGeom prst="rect">
          <a:avLst/>
        </a:prstGeom>
        <a:solidFill>
          <a:schemeClr val="bg1">
            <a:lumMod val="95000"/>
          </a:schemeClr>
        </a:solidFill>
        <a:ln w="28575">
          <a:solidFill>
            <a:srgbClr val="00ADA8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b="1" kern="1200" spc="-5" dirty="0" smtClean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rPr>
            <a:t>Energy Content of Food: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pc="-5" dirty="0" smtClean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rPr>
            <a:t>Calories</a:t>
          </a:r>
          <a:endParaRPr lang="en-US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0" y="1568"/>
        <a:ext cx="1282136" cy="3208307"/>
      </dsp:txXfrm>
    </dsp:sp>
    <dsp:sp modelId="{A47BCC80-6E26-8E42-B008-C2708D052F94}">
      <dsp:nvSpPr>
        <dsp:cNvPr id="0" name=""/>
        <dsp:cNvSpPr/>
      </dsp:nvSpPr>
      <dsp:spPr>
        <a:xfrm>
          <a:off x="1378296" y="0"/>
          <a:ext cx="5032384" cy="55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Arial"/>
            </a:rPr>
            <a:t>Body obtains energy as ATP</a:t>
          </a:r>
          <a:endParaRPr lang="en-US" sz="1800" kern="1200" dirty="0"/>
        </a:p>
      </dsp:txBody>
      <dsp:txXfrm>
        <a:off x="1378296" y="0"/>
        <a:ext cx="5032384" cy="557290"/>
      </dsp:txXfrm>
    </dsp:sp>
    <dsp:sp modelId="{308CA76B-1092-E442-9874-26CDCB31BCF3}">
      <dsp:nvSpPr>
        <dsp:cNvPr id="0" name=""/>
        <dsp:cNvSpPr/>
      </dsp:nvSpPr>
      <dsp:spPr>
        <a:xfrm>
          <a:off x="1269571" y="570315"/>
          <a:ext cx="512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AD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B871F2-B828-104A-B77F-E7ACFBDA72EE}">
      <dsp:nvSpPr>
        <dsp:cNvPr id="0" name=""/>
        <dsp:cNvSpPr/>
      </dsp:nvSpPr>
      <dsp:spPr>
        <a:xfrm>
          <a:off x="1363048" y="589440"/>
          <a:ext cx="5032384" cy="872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Arial"/>
            </a:rPr>
            <a:t>The energy content of food is measured in calories (Kilocalories)</a:t>
          </a:r>
          <a:endParaRPr lang="en-US" sz="1800" kern="1200" dirty="0"/>
        </a:p>
      </dsp:txBody>
      <dsp:txXfrm>
        <a:off x="1363048" y="589440"/>
        <a:ext cx="5032384" cy="872869"/>
      </dsp:txXfrm>
    </dsp:sp>
    <dsp:sp modelId="{9F6B63A9-A835-434E-BAC3-EEE4E81C4E80}">
      <dsp:nvSpPr>
        <dsp:cNvPr id="0" name=""/>
        <dsp:cNvSpPr/>
      </dsp:nvSpPr>
      <dsp:spPr>
        <a:xfrm>
          <a:off x="1282136" y="1399350"/>
          <a:ext cx="512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ADA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29D064-8322-5E4D-AE74-2B1F13647306}">
      <dsp:nvSpPr>
        <dsp:cNvPr id="0" name=""/>
        <dsp:cNvSpPr/>
      </dsp:nvSpPr>
      <dsp:spPr>
        <a:xfrm>
          <a:off x="1378296" y="1626428"/>
          <a:ext cx="5032384" cy="146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cs typeface="Arial"/>
            </a:rPr>
            <a:t>One calorie is the heat required to raise the temperature of 1 gm. of water by 1</a:t>
          </a:r>
          <a:r>
            <a:rPr lang="en-US" sz="1800" kern="1200" baseline="30000" dirty="0" smtClean="0">
              <a:cs typeface="Arial"/>
            </a:rPr>
            <a:t>o</a:t>
          </a:r>
          <a:r>
            <a:rPr lang="en-US" sz="1800" kern="1200" dirty="0" smtClean="0">
              <a:cs typeface="Arial"/>
            </a:rPr>
            <a:t>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DB4C6"/>
              </a:solidFill>
              <a:cs typeface="Arial"/>
            </a:rPr>
            <a:t>Proteins</a:t>
          </a:r>
          <a:r>
            <a:rPr lang="en-US" sz="1800" kern="1200" dirty="0" smtClean="0">
              <a:cs typeface="Arial"/>
            </a:rPr>
            <a:t> </a:t>
          </a:r>
          <a:r>
            <a:rPr lang="en-US" sz="1800" kern="1200" dirty="0" smtClean="0">
              <a:cs typeface="Arial"/>
              <a:sym typeface="Wingdings" charset="0"/>
            </a:rPr>
            <a:t> 4 kcal/gm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DB4C6"/>
              </a:solidFill>
              <a:cs typeface="Arial"/>
              <a:sym typeface="Wingdings" charset="0"/>
            </a:rPr>
            <a:t>Carbohydrates</a:t>
          </a:r>
          <a:r>
            <a:rPr lang="en-US" sz="1800" kern="1200" dirty="0" smtClean="0">
              <a:cs typeface="Arial"/>
              <a:sym typeface="Wingdings" charset="0"/>
            </a:rPr>
            <a:t>  4 kcal/gm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3DB4C6"/>
              </a:solidFill>
              <a:cs typeface="Arial"/>
              <a:sym typeface="Wingdings" charset="0"/>
            </a:rPr>
            <a:t>Fat</a:t>
          </a:r>
          <a:r>
            <a:rPr lang="en-US" sz="1800" kern="1200" dirty="0" smtClean="0">
              <a:cs typeface="Arial"/>
              <a:sym typeface="Wingdings" charset="0"/>
            </a:rPr>
            <a:t>  9 kcal/gm</a:t>
          </a:r>
        </a:p>
      </dsp:txBody>
      <dsp:txXfrm>
        <a:off x="1378296" y="1626428"/>
        <a:ext cx="5032384" cy="1464202"/>
      </dsp:txXfrm>
    </dsp:sp>
    <dsp:sp modelId="{06DDC088-4FB4-6346-B0DF-DC6F0B505B6F}">
      <dsp:nvSpPr>
        <dsp:cNvPr id="0" name=""/>
        <dsp:cNvSpPr/>
      </dsp:nvSpPr>
      <dsp:spPr>
        <a:xfrm>
          <a:off x="1224799" y="3201066"/>
          <a:ext cx="51285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9D7A8-C3AC-40F0-A17B-588E68AAC26B}">
      <dsp:nvSpPr>
        <dsp:cNvPr id="0" name=""/>
        <dsp:cNvSpPr/>
      </dsp:nvSpPr>
      <dsp:spPr>
        <a:xfrm>
          <a:off x="6935087" y="1491479"/>
          <a:ext cx="159044" cy="487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736"/>
              </a:lnTo>
              <a:lnTo>
                <a:pt x="159044" y="4877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88499-5186-4C2E-BD89-E36D75A1D5C5}">
      <dsp:nvSpPr>
        <dsp:cNvPr id="0" name=""/>
        <dsp:cNvSpPr/>
      </dsp:nvSpPr>
      <dsp:spPr>
        <a:xfrm>
          <a:off x="4305300" y="738669"/>
          <a:ext cx="3053906" cy="22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31"/>
              </a:lnTo>
              <a:lnTo>
                <a:pt x="3053906" y="111331"/>
              </a:lnTo>
              <a:lnTo>
                <a:pt x="3053906" y="22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7D3A3-D77E-45C1-A182-B2C63CA94267}">
      <dsp:nvSpPr>
        <dsp:cNvPr id="0" name=""/>
        <dsp:cNvSpPr/>
      </dsp:nvSpPr>
      <dsp:spPr>
        <a:xfrm>
          <a:off x="5652130" y="1491479"/>
          <a:ext cx="159044" cy="487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736"/>
              </a:lnTo>
              <a:lnTo>
                <a:pt x="159044" y="4877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EFC4-2DFA-42EA-B0DD-4A1E84A08AE2}">
      <dsp:nvSpPr>
        <dsp:cNvPr id="0" name=""/>
        <dsp:cNvSpPr/>
      </dsp:nvSpPr>
      <dsp:spPr>
        <a:xfrm>
          <a:off x="4305300" y="738669"/>
          <a:ext cx="1770948" cy="22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31"/>
              </a:lnTo>
              <a:lnTo>
                <a:pt x="1770948" y="111331"/>
              </a:lnTo>
              <a:lnTo>
                <a:pt x="1770948" y="22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0F5BB-32FF-4C44-B181-A30A0C03149A}">
      <dsp:nvSpPr>
        <dsp:cNvPr id="0" name=""/>
        <dsp:cNvSpPr/>
      </dsp:nvSpPr>
      <dsp:spPr>
        <a:xfrm>
          <a:off x="4185624" y="1491479"/>
          <a:ext cx="159044" cy="487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736"/>
              </a:lnTo>
              <a:lnTo>
                <a:pt x="159044" y="4877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F1695-9B21-4843-BEC8-72BA51954D10}">
      <dsp:nvSpPr>
        <dsp:cNvPr id="0" name=""/>
        <dsp:cNvSpPr/>
      </dsp:nvSpPr>
      <dsp:spPr>
        <a:xfrm>
          <a:off x="4305300" y="738669"/>
          <a:ext cx="304442" cy="22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31"/>
              </a:lnTo>
              <a:lnTo>
                <a:pt x="304442" y="111331"/>
              </a:lnTo>
              <a:lnTo>
                <a:pt x="304442" y="22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C913F-7C0E-4980-8FAD-22B226E678D3}">
      <dsp:nvSpPr>
        <dsp:cNvPr id="0" name=""/>
        <dsp:cNvSpPr/>
      </dsp:nvSpPr>
      <dsp:spPr>
        <a:xfrm>
          <a:off x="2725173" y="1724606"/>
          <a:ext cx="188626" cy="487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736"/>
              </a:lnTo>
              <a:lnTo>
                <a:pt x="188626" y="4877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B1D99-371A-40E5-A85D-F93C791EB004}">
      <dsp:nvSpPr>
        <dsp:cNvPr id="0" name=""/>
        <dsp:cNvSpPr/>
      </dsp:nvSpPr>
      <dsp:spPr>
        <a:xfrm>
          <a:off x="3228177" y="738669"/>
          <a:ext cx="1077122" cy="222662"/>
        </a:xfrm>
        <a:custGeom>
          <a:avLst/>
          <a:gdLst/>
          <a:ahLst/>
          <a:cxnLst/>
          <a:rect l="0" t="0" r="0" b="0"/>
          <a:pathLst>
            <a:path>
              <a:moveTo>
                <a:pt x="1077122" y="0"/>
              </a:moveTo>
              <a:lnTo>
                <a:pt x="1077122" y="111331"/>
              </a:lnTo>
              <a:lnTo>
                <a:pt x="0" y="111331"/>
              </a:lnTo>
              <a:lnTo>
                <a:pt x="0" y="22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9F162-3EE1-476E-876F-040D785C24D3}">
      <dsp:nvSpPr>
        <dsp:cNvPr id="0" name=""/>
        <dsp:cNvSpPr/>
      </dsp:nvSpPr>
      <dsp:spPr>
        <a:xfrm>
          <a:off x="886797" y="1712815"/>
          <a:ext cx="248327" cy="56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861"/>
              </a:lnTo>
              <a:lnTo>
                <a:pt x="248327" y="5648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1DAC6-1F7F-4A93-84C8-A9730D4772B5}">
      <dsp:nvSpPr>
        <dsp:cNvPr id="0" name=""/>
        <dsp:cNvSpPr/>
      </dsp:nvSpPr>
      <dsp:spPr>
        <a:xfrm>
          <a:off x="1549002" y="738669"/>
          <a:ext cx="2756297" cy="222662"/>
        </a:xfrm>
        <a:custGeom>
          <a:avLst/>
          <a:gdLst/>
          <a:ahLst/>
          <a:cxnLst/>
          <a:rect l="0" t="0" r="0" b="0"/>
          <a:pathLst>
            <a:path>
              <a:moveTo>
                <a:pt x="2756297" y="0"/>
              </a:moveTo>
              <a:lnTo>
                <a:pt x="2756297" y="111331"/>
              </a:lnTo>
              <a:lnTo>
                <a:pt x="0" y="111331"/>
              </a:lnTo>
              <a:lnTo>
                <a:pt x="0" y="22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F225C-D1AC-4DA4-AC5D-0EDC689561C6}">
      <dsp:nvSpPr>
        <dsp:cNvPr id="0" name=""/>
        <dsp:cNvSpPr/>
      </dsp:nvSpPr>
      <dsp:spPr>
        <a:xfrm>
          <a:off x="430714" y="459"/>
          <a:ext cx="7749171" cy="7382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  <a:cs typeface="Arial"/>
            </a:rPr>
            <a:t>Essential amino acids: Body can’t synthesize, must be supplied in the diet. 		</a:t>
          </a:r>
          <a:r>
            <a:rPr lang="en-US" sz="1800" kern="1200" dirty="0" smtClean="0">
              <a:solidFill>
                <a:srgbClr val="00B050"/>
              </a:solidFill>
              <a:cs typeface="Arial"/>
            </a:rPr>
            <a:t>This is the most</a:t>
          </a:r>
          <a:r>
            <a:rPr lang="en-US" sz="1800" kern="1200" baseline="0" dirty="0" smtClean="0">
              <a:solidFill>
                <a:srgbClr val="00B050"/>
              </a:solidFill>
              <a:cs typeface="Arial"/>
            </a:rPr>
            <a:t> important benefit of proteins.</a:t>
          </a:r>
          <a:endParaRPr lang="en-US" sz="1800" kern="1200" dirty="0">
            <a:solidFill>
              <a:srgbClr val="00B050"/>
            </a:solidFill>
          </a:endParaRPr>
        </a:p>
      </dsp:txBody>
      <dsp:txXfrm>
        <a:off x="430714" y="459"/>
        <a:ext cx="7749171" cy="738209"/>
      </dsp:txXfrm>
    </dsp:sp>
    <dsp:sp modelId="{A8F0B13B-EFB7-40AC-B757-B34392BDAA33}">
      <dsp:nvSpPr>
        <dsp:cNvPr id="0" name=""/>
        <dsp:cNvSpPr/>
      </dsp:nvSpPr>
      <dsp:spPr>
        <a:xfrm>
          <a:off x="721245" y="961331"/>
          <a:ext cx="1655513" cy="7514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P</a:t>
          </a:r>
          <a:r>
            <a:rPr lang="en-US" sz="1800" kern="1200" dirty="0" smtClean="0">
              <a:cs typeface="Arial"/>
            </a:rPr>
            <a:t>henylalanine</a:t>
          </a:r>
          <a:endParaRPr lang="en-US" sz="1800" kern="1200" dirty="0"/>
        </a:p>
      </dsp:txBody>
      <dsp:txXfrm>
        <a:off x="721245" y="961331"/>
        <a:ext cx="1655513" cy="751484"/>
      </dsp:txXfrm>
    </dsp:sp>
    <dsp:sp modelId="{62B4397B-7132-4322-861B-09A43E713AE6}">
      <dsp:nvSpPr>
        <dsp:cNvPr id="0" name=""/>
        <dsp:cNvSpPr/>
      </dsp:nvSpPr>
      <dsp:spPr>
        <a:xfrm>
          <a:off x="1135124" y="1935477"/>
          <a:ext cx="1391659" cy="6843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V</a:t>
          </a:r>
          <a:r>
            <a:rPr lang="en-US" sz="1800" kern="1200" dirty="0" smtClean="0">
              <a:cs typeface="Arial"/>
            </a:rPr>
            <a:t>aline</a:t>
          </a:r>
          <a:endParaRPr lang="en-US" sz="2000" kern="1200" dirty="0"/>
        </a:p>
      </dsp:txBody>
      <dsp:txXfrm>
        <a:off x="1135124" y="1935477"/>
        <a:ext cx="1391659" cy="684399"/>
      </dsp:txXfrm>
    </dsp:sp>
    <dsp:sp modelId="{4412951F-637A-4AAA-8652-02C8F34896A4}">
      <dsp:nvSpPr>
        <dsp:cNvPr id="0" name=""/>
        <dsp:cNvSpPr/>
      </dsp:nvSpPr>
      <dsp:spPr>
        <a:xfrm>
          <a:off x="2599421" y="961331"/>
          <a:ext cx="1257510" cy="763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T</a:t>
          </a:r>
          <a:r>
            <a:rPr lang="en-US" sz="1800" kern="1200" dirty="0" smtClean="0">
              <a:cs typeface="Arial"/>
            </a:rPr>
            <a:t>ryptophan</a:t>
          </a:r>
          <a:endParaRPr lang="en-US" sz="1800" kern="1200" dirty="0"/>
        </a:p>
      </dsp:txBody>
      <dsp:txXfrm>
        <a:off x="2599421" y="961331"/>
        <a:ext cx="1257510" cy="763275"/>
      </dsp:txXfrm>
    </dsp:sp>
    <dsp:sp modelId="{027A9B97-69E6-4A53-9926-299180588DA0}">
      <dsp:nvSpPr>
        <dsp:cNvPr id="0" name=""/>
        <dsp:cNvSpPr/>
      </dsp:nvSpPr>
      <dsp:spPr>
        <a:xfrm>
          <a:off x="2913799" y="1947268"/>
          <a:ext cx="1060295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T</a:t>
          </a:r>
          <a:r>
            <a:rPr lang="en-US" sz="1800" kern="1200" dirty="0" smtClean="0">
              <a:cs typeface="Arial"/>
            </a:rPr>
            <a:t>hreonine</a:t>
          </a:r>
          <a:endParaRPr lang="en-US" sz="2000" kern="1200" dirty="0"/>
        </a:p>
      </dsp:txBody>
      <dsp:txXfrm>
        <a:off x="2913799" y="1947268"/>
        <a:ext cx="1060295" cy="530147"/>
      </dsp:txXfrm>
    </dsp:sp>
    <dsp:sp modelId="{1D75C5D3-1C5A-4D65-B1C6-5322ED22BA16}">
      <dsp:nvSpPr>
        <dsp:cNvPr id="0" name=""/>
        <dsp:cNvSpPr/>
      </dsp:nvSpPr>
      <dsp:spPr>
        <a:xfrm>
          <a:off x="4079594" y="961331"/>
          <a:ext cx="1060295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I</a:t>
          </a:r>
          <a:r>
            <a:rPr lang="en-US" sz="1800" kern="1200" dirty="0" smtClean="0">
              <a:cs typeface="Arial"/>
            </a:rPr>
            <a:t>soleucine</a:t>
          </a:r>
          <a:endParaRPr lang="en-US" sz="1800" kern="1200" dirty="0"/>
        </a:p>
      </dsp:txBody>
      <dsp:txXfrm>
        <a:off x="4079594" y="961331"/>
        <a:ext cx="1060295" cy="530147"/>
      </dsp:txXfrm>
    </dsp:sp>
    <dsp:sp modelId="{F399D194-4FC2-4D80-BB7B-D6A856885B57}">
      <dsp:nvSpPr>
        <dsp:cNvPr id="0" name=""/>
        <dsp:cNvSpPr/>
      </dsp:nvSpPr>
      <dsp:spPr>
        <a:xfrm>
          <a:off x="4344668" y="1714141"/>
          <a:ext cx="1243843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M</a:t>
          </a:r>
          <a:r>
            <a:rPr lang="en-US" sz="1800" kern="1200" dirty="0" smtClean="0">
              <a:cs typeface="Arial"/>
            </a:rPr>
            <a:t>ethionine</a:t>
          </a:r>
          <a:endParaRPr lang="en-US" sz="2000" kern="1200" dirty="0"/>
        </a:p>
      </dsp:txBody>
      <dsp:txXfrm>
        <a:off x="4344668" y="1714141"/>
        <a:ext cx="1243843" cy="530147"/>
      </dsp:txXfrm>
    </dsp:sp>
    <dsp:sp modelId="{4A3DEE9D-FAC5-4736-B137-E3C25482884C}">
      <dsp:nvSpPr>
        <dsp:cNvPr id="0" name=""/>
        <dsp:cNvSpPr/>
      </dsp:nvSpPr>
      <dsp:spPr>
        <a:xfrm>
          <a:off x="5546100" y="961331"/>
          <a:ext cx="1060295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H</a:t>
          </a:r>
          <a:r>
            <a:rPr lang="en-US" sz="1800" kern="1200" dirty="0" smtClean="0">
              <a:cs typeface="Arial"/>
            </a:rPr>
            <a:t>istidine</a:t>
          </a:r>
          <a:endParaRPr lang="en-US" sz="2000" kern="1200" dirty="0"/>
        </a:p>
      </dsp:txBody>
      <dsp:txXfrm>
        <a:off x="5546100" y="961331"/>
        <a:ext cx="1060295" cy="530147"/>
      </dsp:txXfrm>
    </dsp:sp>
    <dsp:sp modelId="{4E840EDB-0EF5-4CF2-B073-74CF2A6A53BA}">
      <dsp:nvSpPr>
        <dsp:cNvPr id="0" name=""/>
        <dsp:cNvSpPr/>
      </dsp:nvSpPr>
      <dsp:spPr>
        <a:xfrm>
          <a:off x="5811174" y="1714141"/>
          <a:ext cx="1060295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A</a:t>
          </a:r>
          <a:r>
            <a:rPr lang="en-US" sz="1800" kern="1200" dirty="0" smtClean="0">
              <a:cs typeface="Arial"/>
            </a:rPr>
            <a:t>rginine</a:t>
          </a:r>
          <a:endParaRPr lang="en-US" sz="2000" kern="1200" dirty="0"/>
        </a:p>
      </dsp:txBody>
      <dsp:txXfrm>
        <a:off x="5811174" y="1714141"/>
        <a:ext cx="1060295" cy="530147"/>
      </dsp:txXfrm>
    </dsp:sp>
    <dsp:sp modelId="{88D1AC36-86E9-45FA-BBE1-083419C5CE72}">
      <dsp:nvSpPr>
        <dsp:cNvPr id="0" name=""/>
        <dsp:cNvSpPr/>
      </dsp:nvSpPr>
      <dsp:spPr>
        <a:xfrm>
          <a:off x="6829058" y="961331"/>
          <a:ext cx="1060295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L</a:t>
          </a:r>
          <a:r>
            <a:rPr lang="en-US" sz="1800" kern="1200" dirty="0" smtClean="0">
              <a:cs typeface="Arial"/>
            </a:rPr>
            <a:t>ysine</a:t>
          </a:r>
          <a:endParaRPr lang="en-US" sz="2000" kern="1200" dirty="0"/>
        </a:p>
      </dsp:txBody>
      <dsp:txXfrm>
        <a:off x="6829058" y="961331"/>
        <a:ext cx="1060295" cy="530147"/>
      </dsp:txXfrm>
    </dsp:sp>
    <dsp:sp modelId="{8E7BE905-F86D-436E-AB6F-3D32FAAE8E57}">
      <dsp:nvSpPr>
        <dsp:cNvPr id="0" name=""/>
        <dsp:cNvSpPr/>
      </dsp:nvSpPr>
      <dsp:spPr>
        <a:xfrm>
          <a:off x="7094132" y="1714141"/>
          <a:ext cx="1060295" cy="530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cs typeface="Arial"/>
            </a:rPr>
            <a:t>L</a:t>
          </a:r>
          <a:r>
            <a:rPr lang="en-US" sz="1800" kern="1200" dirty="0" smtClean="0">
              <a:cs typeface="Arial"/>
            </a:rPr>
            <a:t>eucine</a:t>
          </a:r>
          <a:endParaRPr lang="en-US" sz="1800" kern="1200" dirty="0"/>
        </a:p>
      </dsp:txBody>
      <dsp:txXfrm>
        <a:off x="7094132" y="1714141"/>
        <a:ext cx="1060295" cy="530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6A76-6497-6F4C-B407-B39C522B1B0B}">
      <dsp:nvSpPr>
        <dsp:cNvPr id="0" name=""/>
        <dsp:cNvSpPr/>
      </dsp:nvSpPr>
      <dsp:spPr>
        <a:xfrm>
          <a:off x="1621928" y="0"/>
          <a:ext cx="1950720" cy="108373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57150" cap="flat" cmpd="sng" algn="ctr">
          <a:solidFill>
            <a:srgbClr val="D4D9E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Powerful antioxidant (prevents some cancers)</a:t>
          </a:r>
          <a:endParaRPr lang="en-US" sz="1800" kern="1200" dirty="0"/>
        </a:p>
      </dsp:txBody>
      <dsp:txXfrm>
        <a:off x="1653669" y="31741"/>
        <a:ext cx="1887238" cy="1020251"/>
      </dsp:txXfrm>
    </dsp:sp>
    <dsp:sp modelId="{86B074BD-93F9-8E4C-88AA-1748E1A4E9E5}">
      <dsp:nvSpPr>
        <dsp:cNvPr id="0" name=""/>
        <dsp:cNvSpPr/>
      </dsp:nvSpPr>
      <dsp:spPr>
        <a:xfrm>
          <a:off x="4323918" y="0"/>
          <a:ext cx="2182153" cy="10837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57150" cap="flat" cmpd="sng" algn="ctr">
          <a:solidFill>
            <a:srgbClr val="D4E8EA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Helps in dentine, intercellular matrix and collagen formation</a:t>
          </a:r>
          <a:r>
            <a:rPr lang="en-US" sz="1800" kern="1200" dirty="0" smtClean="0">
              <a:solidFill>
                <a:srgbClr val="00B050"/>
              </a:solidFill>
            </a:rPr>
            <a:t>*</a:t>
          </a:r>
          <a:endParaRPr lang="en-US" sz="1800" kern="1200" dirty="0">
            <a:solidFill>
              <a:srgbClr val="00B050"/>
            </a:solidFill>
          </a:endParaRPr>
        </a:p>
      </dsp:txBody>
      <dsp:txXfrm>
        <a:off x="4355659" y="31741"/>
        <a:ext cx="2118671" cy="1020251"/>
      </dsp:txXfrm>
    </dsp:sp>
    <dsp:sp modelId="{2967EFCE-18A5-6347-A638-596C7914800D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A2656-E3E3-3144-80F5-38EA70DDA7F0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7164B-21DE-B04A-9430-C2E5EB72BF41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bg1">
            <a:lumMod val="95000"/>
          </a:schemeClr>
        </a:solidFill>
        <a:ln w="57150">
          <a:solidFill>
            <a:srgbClr val="4976CA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Reduces risk of cataract formation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98111" y="3448948"/>
        <a:ext cx="1857857" cy="818285"/>
      </dsp:txXfrm>
    </dsp:sp>
    <dsp:sp modelId="{8B275A42-904A-494A-BF3D-B666A12241FA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bg1">
            <a:lumMod val="95000"/>
          </a:schemeClr>
        </a:solidFill>
        <a:ln w="57150">
          <a:solidFill>
            <a:srgbClr val="3DB4C6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Promotes wound healing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68553" y="2473588"/>
        <a:ext cx="1857857" cy="818285"/>
      </dsp:txXfrm>
    </dsp:sp>
    <dsp:sp modelId="{0DD37654-7400-D14F-AB7D-C6C8D6495EB5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bg1">
            <a:lumMod val="95000"/>
          </a:schemeClr>
        </a:solidFill>
        <a:ln w="57150">
          <a:solidFill>
            <a:srgbClr val="3ABC8B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Helps in the maturation of RBCs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738996" y="1519902"/>
        <a:ext cx="1857857" cy="818285"/>
      </dsp:txXfrm>
    </dsp:sp>
    <dsp:sp modelId="{C180C95D-AEB2-594C-BE8B-F2FDCDC745B1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bg1">
            <a:lumMod val="95000"/>
          </a:schemeClr>
        </a:solidFill>
        <a:ln w="57150">
          <a:solidFill>
            <a:srgbClr val="72B44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Stimulates phagocytic action of leukocytes</a:t>
          </a:r>
          <a:r>
            <a:rPr lang="en-US" sz="1800" kern="1200" dirty="0" smtClean="0">
              <a:solidFill>
                <a:srgbClr val="00B050"/>
              </a:solidFill>
            </a:rPr>
            <a:t>***</a:t>
          </a:r>
          <a:endParaRPr lang="en-US" sz="1800" kern="1200" dirty="0">
            <a:solidFill>
              <a:srgbClr val="00B050"/>
            </a:solidFill>
          </a:endParaRPr>
        </a:p>
      </dsp:txBody>
      <dsp:txXfrm>
        <a:off x="1807497" y="3253876"/>
        <a:ext cx="1857857" cy="818285"/>
      </dsp:txXfrm>
    </dsp:sp>
    <dsp:sp modelId="{5C1895D7-D5DA-AC43-A988-7395E10F3511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bg1">
            <a:lumMod val="95000"/>
          </a:schemeClr>
        </a:solidFill>
        <a:ln w="57150">
          <a:solidFill>
            <a:srgbClr val="72B44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Increases iron absorption</a:t>
          </a:r>
          <a:r>
            <a:rPr lang="en-US" sz="1800" kern="1200" dirty="0" smtClean="0">
              <a:solidFill>
                <a:srgbClr val="00B050"/>
              </a:solidFill>
            </a:rPr>
            <a:t>**</a:t>
          </a:r>
          <a:endParaRPr lang="en-US" sz="1800" kern="1200" dirty="0">
            <a:solidFill>
              <a:srgbClr val="00B050"/>
            </a:solidFill>
          </a:endParaRPr>
        </a:p>
      </dsp:txBody>
      <dsp:txXfrm>
        <a:off x="1877940" y="2278516"/>
        <a:ext cx="1857857" cy="81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898E-AAE5-7946-939F-3D102B0DA025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EFA9D-4C34-BA46-AFDE-2C95178BE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EFA9D-4C34-BA46-AFDE-2C95178BEA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2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9250" y1="28000" x2="50750" y2="38500"/>
                        <a14:backgroundMark x1="62000" y1="37250" x2="62750" y2="33250"/>
                        <a14:backgroundMark x1="65250" y1="42500" x2="56250" y2="49750"/>
                        <a14:backgroundMark x1="42000" y1="32000" x2="42000" y2="32000"/>
                        <a14:backgroundMark x1="50250" y1="25750" x2="50250" y2="25750"/>
                        <a14:backgroundMark x1="50750" y1="48500" x2="5075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9447" r="24104" b="35395"/>
          <a:stretch/>
        </p:blipFill>
        <p:spPr>
          <a:xfrm>
            <a:off x="5499090" y="1046650"/>
            <a:ext cx="1277316" cy="11653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7400" y="2062223"/>
            <a:ext cx="2466508" cy="41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78688"/>
                </a:solidFill>
                <a:latin typeface="Gill Sans MT" charset="0"/>
                <a:ea typeface="Gill Sans MT" charset="0"/>
                <a:cs typeface="Gill Sans MT" charset="0"/>
              </a:rPr>
              <a:t>M E D I C I N E</a:t>
            </a:r>
            <a:endParaRPr lang="en-GB" b="1" dirty="0">
              <a:solidFill>
                <a:srgbClr val="878688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9169" y="2392443"/>
            <a:ext cx="2828442" cy="27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878688"/>
                </a:solidFill>
              </a:rPr>
              <a:t>KING SAUD UNIVERSITY</a:t>
            </a:r>
            <a:endParaRPr lang="en-GB" sz="1000" dirty="0">
              <a:solidFill>
                <a:srgbClr val="878688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85730" y="4464071"/>
            <a:ext cx="526455" cy="2379415"/>
            <a:chOff x="85730" y="4464071"/>
            <a:chExt cx="526455" cy="2379415"/>
          </a:xfrm>
        </p:grpSpPr>
        <p:grpSp>
          <p:nvGrpSpPr>
            <p:cNvPr id="46" name="Group 45"/>
            <p:cNvGrpSpPr/>
            <p:nvPr userDrawn="1"/>
          </p:nvGrpSpPr>
          <p:grpSpPr>
            <a:xfrm rot="10800000">
              <a:off x="85730" y="4464071"/>
              <a:ext cx="526455" cy="1929421"/>
              <a:chOff x="6097232" y="6194384"/>
              <a:chExt cx="526455" cy="433673"/>
            </a:xfrm>
          </p:grpSpPr>
          <p:sp>
            <p:nvSpPr>
              <p:cNvPr id="47" name="L-Shape 46"/>
              <p:cNvSpPr/>
              <p:nvPr/>
            </p:nvSpPr>
            <p:spPr>
              <a:xfrm rot="16200000">
                <a:off x="6091422" y="6200194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599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L-Shape 47"/>
              <p:cNvSpPr/>
              <p:nvPr/>
            </p:nvSpPr>
            <p:spPr>
              <a:xfrm rot="16200000">
                <a:off x="6243826" y="6248196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/>
            <p:nvPr userDrawn="1"/>
          </p:nvCxnSpPr>
          <p:spPr>
            <a:xfrm>
              <a:off x="246380" y="6378978"/>
              <a:ext cx="0" cy="464508"/>
            </a:xfrm>
            <a:prstGeom prst="line">
              <a:avLst/>
            </a:prstGeom>
            <a:ln w="66675">
              <a:solidFill>
                <a:srgbClr val="59989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H="1">
              <a:off x="95012" y="6133472"/>
              <a:ext cx="0" cy="696762"/>
            </a:xfrm>
            <a:prstGeom prst="line">
              <a:avLst/>
            </a:prstGeom>
            <a:ln w="66675">
              <a:solidFill>
                <a:srgbClr val="253F4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3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4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  <a:endParaRPr lang="en-US" sz="1200" baseline="-250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  <a:endParaRPr lang="en-US" sz="1400" baseline="-25000" dirty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  <a:endParaRPr lang="en-US" sz="1200" baseline="-25000" dirty="0">
                  <a:solidFill>
                    <a:srgbClr val="F8F0E7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 userDrawn="1"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6180456" y="1294629"/>
            <a:ext cx="45719" cy="45719"/>
          </a:xfrm>
          <a:prstGeom prst="ellipse">
            <a:avLst/>
          </a:prstGeom>
          <a:solidFill>
            <a:srgbClr val="47AFB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08999" y="1078595"/>
            <a:ext cx="767405" cy="528845"/>
            <a:chOff x="6008999" y="1078595"/>
            <a:chExt cx="767405" cy="5288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999" y="1078595"/>
              <a:ext cx="767405" cy="528845"/>
            </a:xfrm>
            <a:prstGeom prst="rect">
              <a:avLst/>
            </a:prstGeom>
          </p:spPr>
        </p:pic>
        <p:sp>
          <p:nvSpPr>
            <p:cNvPr id="96" name="Oval 95"/>
            <p:cNvSpPr/>
            <p:nvPr userDrawn="1"/>
          </p:nvSpPr>
          <p:spPr>
            <a:xfrm>
              <a:off x="6120744" y="1380342"/>
              <a:ext cx="59711" cy="65633"/>
            </a:xfrm>
            <a:prstGeom prst="ellipse">
              <a:avLst/>
            </a:prstGeom>
            <a:solidFill>
              <a:srgbClr val="36AEC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object 8"/>
          <p:cNvSpPr txBox="1"/>
          <p:nvPr userDrawn="1"/>
        </p:nvSpPr>
        <p:spPr>
          <a:xfrm>
            <a:off x="4347727" y="3858703"/>
            <a:ext cx="205002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670"/>
              </a:lnSpc>
              <a:tabLst>
                <a:tab pos="194945" algn="l"/>
              </a:tabLst>
            </a:pPr>
            <a:r>
              <a:rPr sz="1400" spc="-5" dirty="0" smtClean="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1400" dirty="0">
              <a:latin typeface="Calibri"/>
              <a:cs typeface="Calibri"/>
            </a:endParaRPr>
          </a:p>
          <a:p>
            <a:pPr marL="12700" algn="l">
              <a:lnSpc>
                <a:spcPts val="166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Extra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solidFill>
                  <a:srgbClr val="7F7F7F"/>
                </a:solidFill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582956" y="3803239"/>
            <a:ext cx="1732244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70"/>
              </a:lnSpc>
              <a:buClr>
                <a:srgbClr val="0C0C0C"/>
              </a:buClr>
              <a:tabLst>
                <a:tab pos="194945" algn="l"/>
              </a:tabLst>
            </a:pPr>
            <a:r>
              <a:rPr lang="en-US" sz="1400" dirty="0">
                <a:solidFill>
                  <a:srgbClr val="334E5D"/>
                </a:solidFill>
                <a:ea typeface="ＭＳ Ｐゴシック" charset="-128"/>
              </a:rPr>
              <a:t>Doctors slides</a:t>
            </a:r>
          </a:p>
          <a:p>
            <a:pPr marL="12700">
              <a:spcBef>
                <a:spcPts val="40"/>
              </a:spcBef>
              <a:tabLst>
                <a:tab pos="194945" algn="l"/>
              </a:tabLst>
            </a:pPr>
            <a:r>
              <a:rPr lang="en-US" sz="1400" b="1" dirty="0">
                <a:solidFill>
                  <a:srgbClr val="00B050"/>
                </a:solidFill>
                <a:cs typeface="Calibri"/>
              </a:rPr>
              <a:t>Doctors</a:t>
            </a:r>
            <a:r>
              <a:rPr lang="en-US" sz="1400" b="1" spc="-95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Calibri"/>
              </a:rPr>
              <a:t>notes</a:t>
            </a:r>
            <a:endParaRPr lang="en-US" sz="1400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015665" y="534390"/>
            <a:ext cx="0" cy="5783283"/>
          </a:xfrm>
          <a:prstGeom prst="line">
            <a:avLst/>
          </a:prstGeom>
          <a:ln w="38100">
            <a:solidFill>
              <a:srgbClr val="233F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 rot="16200000">
            <a:off x="-2892382" y="2892382"/>
            <a:ext cx="68004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O B J E C T I V E S</a:t>
            </a:r>
            <a:r>
              <a:rPr lang="en-US" sz="60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  <a:endParaRPr lang="en-US" sz="6000" dirty="0">
              <a:solidFill>
                <a:srgbClr val="233F4D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79" y="6377132"/>
            <a:ext cx="10719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-16315" y="12214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7878" y="1177324"/>
              <a:ext cx="1394357" cy="4045603"/>
              <a:chOff x="10924567" y="1380524"/>
              <a:chExt cx="1397946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6897" y="1799141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7383" y="3821943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978881" y="-7416"/>
            <a:ext cx="3202484" cy="6696986"/>
            <a:chOff x="8989514" y="-18049"/>
            <a:chExt cx="3202484" cy="6696986"/>
          </a:xfrm>
        </p:grpSpPr>
        <p:sp>
          <p:nvSpPr>
            <p:cNvPr id="43" name="Rectangle 42"/>
            <p:cNvSpPr/>
            <p:nvPr/>
          </p:nvSpPr>
          <p:spPr>
            <a:xfrm>
              <a:off x="9046029" y="1945008"/>
              <a:ext cx="3015421" cy="4669139"/>
            </a:xfrm>
            <a:prstGeom prst="rect">
              <a:avLst/>
            </a:prstGeom>
            <a:noFill/>
            <a:ln>
              <a:solidFill>
                <a:srgbClr val="233F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243540" y="5889432"/>
              <a:ext cx="892354" cy="789505"/>
              <a:chOff x="11243540" y="5889432"/>
              <a:chExt cx="892354" cy="789505"/>
            </a:xfrm>
          </p:grpSpPr>
          <p:sp>
            <p:nvSpPr>
              <p:cNvPr id="54" name="L-Shape 53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-Shape 54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6-Point Star 44"/>
            <p:cNvSpPr/>
            <p:nvPr/>
          </p:nvSpPr>
          <p:spPr>
            <a:xfrm rot="20722418">
              <a:off x="11082295" y="2580100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7B08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6-Point Star 45"/>
            <p:cNvSpPr/>
            <p:nvPr/>
          </p:nvSpPr>
          <p:spPr>
            <a:xfrm rot="20722418">
              <a:off x="10496007" y="1964863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059885" y="-18049"/>
              <a:ext cx="1132113" cy="1132113"/>
            </a:xfrm>
            <a:prstGeom prst="rect">
              <a:avLst/>
            </a:prstGeom>
          </p:spPr>
        </p:pic>
        <p:sp>
          <p:nvSpPr>
            <p:cNvPr id="48" name="object 4"/>
            <p:cNvSpPr/>
            <p:nvPr/>
          </p:nvSpPr>
          <p:spPr>
            <a:xfrm>
              <a:off x="10580490" y="2074905"/>
              <a:ext cx="647417" cy="688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"/>
            <p:cNvSpPr/>
            <p:nvPr/>
          </p:nvSpPr>
          <p:spPr>
            <a:xfrm>
              <a:off x="11163563" y="2673722"/>
              <a:ext cx="623216" cy="719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 smtClean="0"/>
                <a:t> </a:t>
              </a:r>
              <a:endParaRPr dirty="0"/>
            </a:p>
          </p:txBody>
        </p:sp>
        <p:sp>
          <p:nvSpPr>
            <p:cNvPr id="50" name="6-Point Star 49"/>
            <p:cNvSpPr/>
            <p:nvPr/>
          </p:nvSpPr>
          <p:spPr>
            <a:xfrm rot="20722418">
              <a:off x="11317397" y="1748839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B8F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10800000">
              <a:off x="8989514" y="1945008"/>
              <a:ext cx="892354" cy="789505"/>
              <a:chOff x="11243540" y="5889432"/>
              <a:chExt cx="892354" cy="789505"/>
            </a:xfrm>
          </p:grpSpPr>
          <p:sp>
            <p:nvSpPr>
              <p:cNvPr id="52" name="L-Shape 51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-Shape 52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 userDrawn="1"/>
        </p:nvSpPr>
        <p:spPr>
          <a:xfrm>
            <a:off x="9952926" y="979005"/>
            <a:ext cx="223907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72A5A4"/>
                </a:solidFill>
                <a:latin typeface="Century Gothic" charset="0"/>
                <a:ea typeface="Century Gothic" charset="0"/>
                <a:cs typeface="Century Gothic" charset="0"/>
              </a:rPr>
              <a:t>T E A M</a:t>
            </a:r>
            <a:endParaRPr lang="en-US" sz="2800" dirty="0">
              <a:solidFill>
                <a:srgbClr val="72A5A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9441842" y="1360364"/>
            <a:ext cx="377988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67B08A"/>
                </a:solidFill>
                <a:latin typeface="Century Gothic" charset="0"/>
                <a:ea typeface="Century Gothic" charset="0"/>
                <a:cs typeface="Century Gothic" charset="0"/>
              </a:rPr>
              <a:t>M E M B E R S </a:t>
            </a:r>
            <a:endParaRPr lang="en-US" sz="2800" dirty="0">
              <a:solidFill>
                <a:srgbClr val="67B08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103534" y="1664490"/>
            <a:ext cx="4786221" cy="3142614"/>
            <a:chOff x="5653882" y="1565776"/>
            <a:chExt cx="5915457" cy="3694513"/>
          </a:xfrm>
        </p:grpSpPr>
        <p:grpSp>
          <p:nvGrpSpPr>
            <p:cNvPr id="59" name="Group 58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72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683672" y="2168346"/>
              <a:ext cx="3935134" cy="75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TEAM LEADERS</a:t>
              </a:r>
              <a:endParaRPr lang="en-US" sz="3600" dirty="0">
                <a:solidFill>
                  <a:srgbClr val="F6F2E7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3882" y="3197872"/>
              <a:ext cx="5915457" cy="206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Mohammad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Almutlaq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rgbClr val="F6F2E7"/>
                  </a:solidFill>
                </a:rPr>
                <a:t>Rania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Alessa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48" y="2026710"/>
            <a:ext cx="910408" cy="4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</a:t>
              </a:r>
              <a:r>
                <a:rPr sz="2800" spc="2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US</a:t>
              </a:r>
              <a:r>
                <a:rPr sz="2800" spc="-4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 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@436Biochemteam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Biochemistryteam436@gmail.com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</a:t>
            </a:r>
            <a:r>
              <a:rPr lang="en-US" sz="1200" b="1" dirty="0" err="1">
                <a:solidFill>
                  <a:srgbClr val="4C8180"/>
                </a:solidFill>
              </a:rPr>
              <a:t>Illusrated</a:t>
            </a:r>
            <a:r>
              <a:rPr lang="en-US" sz="1200" b="1" dirty="0">
                <a:solidFill>
                  <a:srgbClr val="4C8180"/>
                </a:solidFill>
              </a:rPr>
              <a:t> </a:t>
            </a:r>
            <a:r>
              <a:rPr lang="en-US" sz="1200" b="1" dirty="0" smtClean="0">
                <a:solidFill>
                  <a:srgbClr val="4C8180"/>
                </a:solidFill>
              </a:rPr>
              <a:t>Reviews Biochemistry 6</a:t>
            </a:r>
            <a:r>
              <a:rPr lang="en-US" sz="1200" b="1" baseline="30000" dirty="0" smtClean="0">
                <a:solidFill>
                  <a:srgbClr val="4C8180"/>
                </a:solidFill>
              </a:rPr>
              <a:t>th</a:t>
            </a:r>
            <a:r>
              <a:rPr lang="en-US" sz="1200" b="1" dirty="0" smtClean="0">
                <a:solidFill>
                  <a:srgbClr val="4C8180"/>
                </a:solidFill>
              </a:rPr>
              <a:t> E</a:t>
            </a:r>
            <a:endParaRPr lang="en-US" sz="1200" b="1" dirty="0">
              <a:solidFill>
                <a:srgbClr val="4C8180"/>
              </a:solidFill>
            </a:endParaRP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document/d/1kWSpTC__eGbqs335VFIwLPjzlrudmD_oMNfye0k1-zM/edit?usp=sharing" TargetMode="External"/><Relationship Id="rId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forms/d/e/1FAIpQLSeeKrAr2iLn_EUKM_RmUOv2rVYZ8HB_6lTjZkaa81joYv4Q8Q/viewform?c=0&amp;w=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667691" y="5740102"/>
            <a:ext cx="490313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 algn="ctr">
              <a:lnSpc>
                <a:spcPct val="100000"/>
              </a:lnSpc>
            </a:pPr>
            <a:r>
              <a:rPr lang="en-US" sz="3200" i="1" dirty="0" smtClean="0">
                <a:solidFill>
                  <a:srgbClr val="599894"/>
                </a:solidFill>
                <a:latin typeface="Century Gothic"/>
                <a:cs typeface="Century Gothic"/>
              </a:rPr>
              <a:t>Macro and micro nutrients</a:t>
            </a:r>
            <a:endParaRPr sz="3200" i="1" dirty="0">
              <a:solidFill>
                <a:srgbClr val="599894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8">
            <a:hlinkClick r:id="rId2"/>
          </p:cNvPr>
          <p:cNvSpPr txBox="1"/>
          <p:nvPr/>
        </p:nvSpPr>
        <p:spPr>
          <a:xfrm>
            <a:off x="10761909" y="592266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Editing file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423">
            <a:off x="10745502" y="4630099"/>
            <a:ext cx="1459345" cy="1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4320" y="5535604"/>
            <a:ext cx="2644292" cy="923330"/>
          </a:xfrm>
          <a:prstGeom prst="rect">
            <a:avLst/>
          </a:prstGeom>
          <a:noFill/>
          <a:ln>
            <a:solidFill>
              <a:srgbClr val="00ADA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 you choose hope every thing becomes possible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8251" y="98179"/>
            <a:ext cx="548740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Protein-Energy Malnutrition</a:t>
            </a:r>
          </a:p>
        </p:txBody>
      </p:sp>
      <p:graphicFrame>
        <p:nvGraphicFramePr>
          <p:cNvPr id="4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878984"/>
              </p:ext>
            </p:extLst>
          </p:nvPr>
        </p:nvGraphicFramePr>
        <p:xfrm>
          <a:off x="152265" y="855942"/>
          <a:ext cx="11877810" cy="5742432"/>
        </p:xfrm>
        <a:graphic>
          <a:graphicData uri="http://schemas.openxmlformats.org/drawingml/2006/table">
            <a:tbl>
              <a:tblPr/>
              <a:tblGrid>
                <a:gridCol w="2144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646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8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3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aramond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charset="0"/>
                          <a:cs typeface="Arial" charset="0"/>
                        </a:rPr>
                        <a:t>Marasmus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charset="0"/>
                          <a:cs typeface="Arial" charset="0"/>
                        </a:rPr>
                        <a:t>Kwashiorkor</a:t>
                      </a: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A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2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charset="0"/>
                          <a:cs typeface="Arial" charset="0"/>
                        </a:rPr>
                        <a:t>Cause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Inadequate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intake of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energy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with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adequate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protein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intake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They start breaking down proteins (by using amino acids in gluconeogenesis) because they don’t have adequate source of energy.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Inadequate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intake of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proteins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with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adequate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energy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intake</a:t>
                      </a: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2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charset="0"/>
                          <a:cs typeface="Arial" charset="0"/>
                        </a:rPr>
                        <a:t>Age 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charset="0"/>
                          <a:cs typeface="Arial" charset="0"/>
                        </a:rPr>
                        <a:t>food intake</a:t>
                      </a:r>
                      <a:endParaRPr kumimoji="0" 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1-3 year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Mother’s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milk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is supplemented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with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food (cereals) deficient in calories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After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weaning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(at about 1 year)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(few months to 1 year)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Diet mainly contains CHOs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They don’t get enough proteins from milk because their mothers stopped feeding them (sometimes because they’re poor) so they only get CHO rich food.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2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ＭＳ Ｐゴシック" charset="0"/>
                          <a:cs typeface="Arial" charset="0"/>
                        </a:rPr>
                        <a:t>Symptoms</a:t>
                      </a:r>
                    </a:p>
                  </a:txBody>
                  <a:tcPr marL="81280" marR="812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Arrested growth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Extreme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muscle wasting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Weakness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Weight loss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No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edema or changes in plasma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proteins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, because protein intake is enough.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Edema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Distended abdomen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Diarrhea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Dermatitis / thin hair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Enlarged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fatty liver </a:t>
                      </a: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(due to excess of CHO)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Low plasma albumin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(because there isn’t proteins)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81280" marR="81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366799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2- Carbohydrates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829" y="749468"/>
            <a:ext cx="9623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Their major role: </a:t>
            </a:r>
            <a:r>
              <a:rPr lang="en-US" dirty="0">
                <a:cs typeface="Arial" charset="0"/>
              </a:rPr>
              <a:t>energy production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RDA: </a:t>
            </a:r>
            <a:r>
              <a:rPr lang="en-US" dirty="0">
                <a:solidFill>
                  <a:srgbClr val="FF0000"/>
                </a:solidFill>
              </a:rPr>
              <a:t>130</a:t>
            </a:r>
            <a:r>
              <a:rPr lang="en-US" dirty="0"/>
              <a:t> grams/day for adults and children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Types in the diet: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cs typeface="Arial" charset="0"/>
              </a:rPr>
              <a:t>Simple</a:t>
            </a:r>
            <a:r>
              <a:rPr lang="en-US" dirty="0">
                <a:cs typeface="Arial" charset="0"/>
              </a:rPr>
              <a:t> CHOs: sucrose, fructose, lactose, corn syrup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u="sng" dirty="0">
                <a:cs typeface="Arial" charset="0"/>
              </a:rPr>
              <a:t>Complex</a:t>
            </a:r>
            <a:r>
              <a:rPr lang="en-US" dirty="0">
                <a:cs typeface="Arial" charset="0"/>
              </a:rPr>
              <a:t> CHOs: whole grains, pasta, wheat, starch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/>
              <a:t>CHO intake above RDA causes weight gain or obesity due to increased fat storage in adipose </a:t>
            </a:r>
            <a:r>
              <a:rPr lang="en-US" dirty="0" smtClean="0"/>
              <a:t>tissue</a:t>
            </a:r>
            <a:r>
              <a:rPr lang="ar-SA" dirty="0" smtClean="0"/>
              <a:t>.</a:t>
            </a:r>
            <a:r>
              <a:rPr lang="en-US" dirty="0"/>
              <a:t> </a:t>
            </a:r>
            <a:r>
              <a:rPr lang="en-US" dirty="0" smtClean="0">
                <a:solidFill>
                  <a:srgbClr val="00B050"/>
                </a:solidFill>
              </a:rPr>
              <a:t>(CHO is turned into fat)</a:t>
            </a:r>
            <a:endParaRPr lang="en-US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51" y="2873125"/>
            <a:ext cx="9780544" cy="2841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2829" y="5772144"/>
            <a:ext cx="612798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RDA = Recommended dietary allowance.</a:t>
            </a:r>
          </a:p>
          <a:p>
            <a:pPr algn="ctr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When the body isn’t getting enough carbs, it turns to proteins and breaks them down to get energy.</a:t>
            </a:r>
            <a:endParaRPr lang="en-US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266611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Dietary </a:t>
            </a: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Fiber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251" y="1941161"/>
            <a:ext cx="5008613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How they lower LDL levels: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Bile salts are not normally excreted outside the body, they are produced for the digestion of lipids then get reabsorbed.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So dietary fibers bind to bile salts which are made of cholesterol, and excrete them out of the body, which leads to making new bile salts out of carbohydrates.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We have two types of fibers: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1) Soluble fibers: bind to bile salts, they can destroy carcinogens.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2) Insoluble fibers: help in motility and diarrhea.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251" y="811410"/>
            <a:ext cx="9626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What is it?</a:t>
            </a: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>
                <a:cs typeface="Arial" charset="0"/>
              </a:rPr>
              <a:t>The </a:t>
            </a:r>
            <a:r>
              <a:rPr lang="en-US" dirty="0">
                <a:cs typeface="Arial" charset="0"/>
              </a:rPr>
              <a:t>component of food that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en-US" dirty="0">
                <a:cs typeface="Arial" charset="0"/>
              </a:rPr>
              <a:t> be broken down by human digestive </a:t>
            </a:r>
            <a:r>
              <a:rPr lang="en-US" dirty="0" smtClean="0">
                <a:cs typeface="Arial" charset="0"/>
              </a:rPr>
              <a:t>enzymes</a:t>
            </a:r>
            <a:endParaRPr lang="en-US" sz="1100" dirty="0">
              <a:cs typeface="Arial" charset="0"/>
            </a:endParaRPr>
          </a:p>
          <a:p>
            <a:pPr marL="285750" indent="-285750" algn="just">
              <a:buFont typeface="Wingdings" charset="2"/>
              <a:buChar char="Ø"/>
              <a:defRPr/>
            </a:pPr>
            <a:r>
              <a:rPr lang="en-US" dirty="0" smtClean="0">
                <a:cs typeface="Arial" charset="0"/>
              </a:rPr>
              <a:t> </a:t>
            </a:r>
            <a:r>
              <a:rPr lang="en-US" b="1" dirty="0">
                <a:solidFill>
                  <a:srgbClr val="30AAB1"/>
                </a:solidFill>
                <a:ea typeface="ＭＳ Ｐゴシック" charset="-128"/>
              </a:rPr>
              <a:t>RDA (gm/day): </a:t>
            </a:r>
            <a:r>
              <a:rPr lang="en-US" dirty="0">
                <a:cs typeface="Arial" charset="0"/>
              </a:rPr>
              <a:t>Men: 38, Women: </a:t>
            </a:r>
            <a:r>
              <a:rPr lang="en-US" dirty="0" smtClean="0">
                <a:cs typeface="Arial" charset="0"/>
              </a:rPr>
              <a:t>25</a:t>
            </a:r>
            <a:endParaRPr lang="en-US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3314" y="1941161"/>
            <a:ext cx="6096000" cy="3077766"/>
          </a:xfrm>
          <a:prstGeom prst="rect">
            <a:avLst/>
          </a:prstGeom>
          <a:ln>
            <a:solidFill>
              <a:srgbClr val="00ADA8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Benefits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 charset="0"/>
              </a:rPr>
              <a:t>Lowers serum LDL levels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 charset="0"/>
              </a:rPr>
              <a:t>Reduces constipation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 charset="0"/>
              </a:rPr>
              <a:t>Promotes feeling of fullness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 charset="0"/>
              </a:rPr>
              <a:t>Slows gastric emptying </a:t>
            </a:r>
            <a:r>
              <a:rPr lang="en-US" dirty="0" smtClean="0">
                <a:cs typeface="Arial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helpful in </a:t>
            </a:r>
            <a:r>
              <a:rPr lang="en-US" dirty="0" smtClean="0">
                <a:cs typeface="Arial" charset="0"/>
              </a:rPr>
              <a:t>long-term </a:t>
            </a:r>
            <a:r>
              <a:rPr lang="en-US" dirty="0">
                <a:cs typeface="Arial" charset="0"/>
              </a:rPr>
              <a:t>glucose control in patients with diabetes mellitus)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 charset="0"/>
              </a:rPr>
              <a:t>Reduces exposure of gut to </a:t>
            </a:r>
            <a:r>
              <a:rPr lang="en-US" dirty="0" smtClean="0">
                <a:cs typeface="Arial" charset="0"/>
              </a:rPr>
              <a:t>carcinogens 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43981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3- Fats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160" y="5186592"/>
            <a:ext cx="104423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*Which give rise </a:t>
            </a:r>
            <a:r>
              <a:rPr lang="en-US" dirty="0">
                <a:solidFill>
                  <a:srgbClr val="00B050"/>
                </a:solidFill>
              </a:rPr>
              <a:t>to eicosanoids </a:t>
            </a:r>
            <a:r>
              <a:rPr lang="en-US" dirty="0" smtClean="0">
                <a:solidFill>
                  <a:srgbClr val="00B050"/>
                </a:solidFill>
              </a:rPr>
              <a:t>that provide thromboxane and prostaglandins &gt; play a role in inflammation (they have cardio-protective function)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8251" y="811410"/>
            <a:ext cx="962615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sz="3200" b="1" dirty="0" smtClean="0">
                <a:solidFill>
                  <a:srgbClr val="30AAB1"/>
                </a:solidFill>
                <a:ea typeface="ＭＳ Ｐゴシック" charset="-128"/>
              </a:rPr>
              <a:t>Fats in diet</a:t>
            </a:r>
          </a:p>
          <a:p>
            <a:pPr marL="355600" indent="-342900"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endParaRPr lang="en-US" sz="11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A concentrated source of energy (9 kcals/gram)</a:t>
            </a:r>
          </a:p>
          <a:p>
            <a:pPr marL="171450" indent="-1714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>
              <a:cs typeface="Arial" charset="0"/>
            </a:endParaRPr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Supply essential fatty acids such as </a:t>
            </a:r>
            <a:r>
              <a:rPr lang="en-US" u="sng" dirty="0" smtClean="0"/>
              <a:t>linoleic and </a:t>
            </a:r>
            <a:r>
              <a:rPr lang="en-US" u="sng" dirty="0" err="1" smtClean="0"/>
              <a:t>linolenic</a:t>
            </a:r>
            <a:r>
              <a:rPr lang="en-US" u="sng" dirty="0" smtClean="0"/>
              <a:t> acids</a:t>
            </a:r>
            <a:r>
              <a:rPr lang="en-US" dirty="0" smtClean="0">
                <a:solidFill>
                  <a:srgbClr val="00B050"/>
                </a:solidFill>
              </a:rPr>
              <a:t>*</a:t>
            </a:r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/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Provide </a:t>
            </a:r>
            <a:r>
              <a:rPr lang="en-US" dirty="0"/>
              <a:t>phospholipids for membrane function</a:t>
            </a:r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sz="1100" dirty="0" smtClean="0"/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smtClean="0"/>
              <a:t>Source </a:t>
            </a:r>
            <a:r>
              <a:rPr lang="en-US" dirty="0"/>
              <a:t>of fat-soluble vitamins (A, D, E, K) and help in their absorption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8179" y="3458288"/>
            <a:ext cx="2236186" cy="1249362"/>
            <a:chOff x="3571" y="2084652"/>
            <a:chExt cx="3123406" cy="1249362"/>
          </a:xfrm>
        </p:grpSpPr>
        <p:sp>
          <p:nvSpPr>
            <p:cNvPr id="16" name="Pentagon 15"/>
            <p:cNvSpPr/>
            <p:nvPr/>
          </p:nvSpPr>
          <p:spPr>
            <a:xfrm>
              <a:off x="3571" y="2084652"/>
              <a:ext cx="3123406" cy="124936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ADA8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entagon 4"/>
            <p:cNvSpPr/>
            <p:nvPr/>
          </p:nvSpPr>
          <p:spPr>
            <a:xfrm>
              <a:off x="3571" y="2084652"/>
              <a:ext cx="2811066" cy="124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48006" rIns="24003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RDA (gm/day)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15928" y="3458288"/>
            <a:ext cx="2825020" cy="1249362"/>
            <a:chOff x="2502296" y="2084652"/>
            <a:chExt cx="3123406" cy="1249362"/>
          </a:xfrm>
        </p:grpSpPr>
        <p:sp>
          <p:nvSpPr>
            <p:cNvPr id="13" name="Chevron 12"/>
            <p:cNvSpPr/>
            <p:nvPr/>
          </p:nvSpPr>
          <p:spPr>
            <a:xfrm>
              <a:off x="2502296" y="2084652"/>
              <a:ext cx="3123406" cy="1249362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ADA8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6"/>
            <p:cNvSpPr/>
            <p:nvPr/>
          </p:nvSpPr>
          <p:spPr>
            <a:xfrm>
              <a:off x="3126977" y="2084652"/>
              <a:ext cx="1874044" cy="124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48006" rIns="24003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Total fats: 65 gm Saturated: 20 gm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03757" y="3458288"/>
            <a:ext cx="4420788" cy="1249362"/>
            <a:chOff x="5001021" y="2084652"/>
            <a:chExt cx="3123406" cy="1249362"/>
          </a:xfrm>
        </p:grpSpPr>
        <p:sp>
          <p:nvSpPr>
            <p:cNvPr id="11" name="Chevron 10"/>
            <p:cNvSpPr/>
            <p:nvPr/>
          </p:nvSpPr>
          <p:spPr>
            <a:xfrm>
              <a:off x="5001021" y="2084652"/>
              <a:ext cx="3123406" cy="1249362"/>
            </a:xfrm>
            <a:prstGeom prst="chevr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ADA8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8"/>
            <p:cNvSpPr/>
            <p:nvPr/>
          </p:nvSpPr>
          <p:spPr>
            <a:xfrm>
              <a:off x="5509413" y="2084652"/>
              <a:ext cx="2035965" cy="12493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009" tIns="48006" rIns="24003" bIns="4800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</a:rPr>
                <a:t>Excessive fat intake can cause: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FF0000"/>
                  </a:solidFill>
                </a:rPr>
                <a:t>Atherosclerosis/heart disease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rgbClr val="FF0000"/>
                  </a:solidFill>
                </a:rPr>
                <a:t>Obesity</a:t>
              </a:r>
              <a:endParaRPr lang="en-US" sz="1800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411683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Essential Fatty Acids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250" y="848517"/>
            <a:ext cx="4862523" cy="95410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Two essential fatty </a:t>
            </a:r>
            <a:r>
              <a:rPr lang="en-US" b="1" dirty="0" smtClean="0"/>
              <a:t>acids –</a:t>
            </a:r>
            <a:r>
              <a:rPr lang="en-US" b="1" dirty="0" smtClean="0">
                <a:solidFill>
                  <a:srgbClr val="00B050"/>
                </a:solidFill>
              </a:rPr>
              <a:t> unsaturated </a:t>
            </a:r>
            <a:r>
              <a:rPr lang="en-US" b="1" dirty="0" smtClean="0"/>
              <a:t>:</a:t>
            </a:r>
            <a:endParaRPr lang="en-US" b="1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cs typeface="Symbol" charset="2"/>
              </a:rPr>
              <a:t>a</a:t>
            </a:r>
            <a:r>
              <a:rPr lang="en-US" dirty="0">
                <a:cs typeface="Times New Roman" charset="0"/>
              </a:rPr>
              <a:t>-</a:t>
            </a:r>
            <a:r>
              <a:rPr lang="en-US" dirty="0">
                <a:ea typeface="ＭＳ Ｐゴシック" charset="0"/>
                <a:cs typeface="Times New Roman" charset="0"/>
              </a:rPr>
              <a:t>linolenic acid (</a:t>
            </a:r>
            <a:r>
              <a:rPr lang="en-US" dirty="0">
                <a:ea typeface="ＭＳ Ｐゴシック" charset="0"/>
                <a:cs typeface="Symbol" charset="2"/>
              </a:rPr>
              <a:t>w</a:t>
            </a:r>
            <a:r>
              <a:rPr lang="en-US" dirty="0">
                <a:ea typeface="ＭＳ Ｐゴシック" charset="0"/>
                <a:cs typeface="Times New Roman" charset="0"/>
              </a:rPr>
              <a:t>-3 fatty acid</a:t>
            </a:r>
            <a:r>
              <a:rPr lang="en-US" dirty="0" smtClean="0">
                <a:ea typeface="ＭＳ Ｐゴシック" charset="0"/>
                <a:cs typeface="Times New Roman" charset="0"/>
              </a:rPr>
              <a:t>)</a:t>
            </a:r>
            <a:r>
              <a:rPr lang="en-US" dirty="0" smtClean="0">
                <a:solidFill>
                  <a:srgbClr val="00B050"/>
                </a:solidFill>
                <a:ea typeface="ＭＳ Ｐゴシック" charset="0"/>
                <a:cs typeface="Times New Roman" charset="0"/>
              </a:rPr>
              <a:t>*</a:t>
            </a:r>
            <a:endParaRPr lang="en-US" dirty="0">
              <a:solidFill>
                <a:srgbClr val="00B050"/>
              </a:solidFill>
              <a:ea typeface="ＭＳ Ｐゴシック" charset="0"/>
              <a:cs typeface="Times New Roman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linoleic acid (</a:t>
            </a:r>
            <a:r>
              <a:rPr lang="en-US" dirty="0">
                <a:cs typeface="Symbol" charset="2"/>
              </a:rPr>
              <a:t>w</a:t>
            </a:r>
            <a:r>
              <a:rPr lang="en-US" dirty="0">
                <a:cs typeface="Times New Roman" charset="0"/>
              </a:rPr>
              <a:t>-6 fatty acid)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34929" y="3950120"/>
            <a:ext cx="8125046" cy="990552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*w = omega, w-3 = the first double bond is present in carbon number 3.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38249" y="1910028"/>
            <a:ext cx="4862523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Times New Roman" charset="0"/>
              </a:rPr>
              <a:t>Deficiency causes: scaly skin, dermatitis, reduced growth (</a:t>
            </a:r>
            <a:r>
              <a:rPr lang="en-US" dirty="0">
                <a:solidFill>
                  <a:srgbClr val="FF0000"/>
                </a:solidFill>
                <a:cs typeface="Times New Roman" charset="0"/>
              </a:rPr>
              <a:t>most common in infants</a:t>
            </a:r>
            <a:r>
              <a:rPr lang="en-US" dirty="0">
                <a:cs typeface="Times New Roman" charset="0"/>
              </a:rPr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Times New Roman" charset="0"/>
              </a:rPr>
              <a:t>Used for eicosanoids synthesis which appear to have </a:t>
            </a:r>
            <a:r>
              <a:rPr lang="en-US" dirty="0">
                <a:solidFill>
                  <a:srgbClr val="FF0000"/>
                </a:solidFill>
                <a:cs typeface="Times New Roman" charset="0"/>
              </a:rPr>
              <a:t>cardio-protective</a:t>
            </a:r>
            <a:r>
              <a:rPr lang="en-US" dirty="0">
                <a:cs typeface="Times New Roman" charset="0"/>
              </a:rPr>
              <a:t> effects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 decrease blood clotting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 decrease blood pressure</a:t>
            </a:r>
          </a:p>
        </p:txBody>
      </p:sp>
      <p:pic>
        <p:nvPicPr>
          <p:cNvPr id="11" name="Picture 7" descr="DA5C27FFU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52" y="1485636"/>
            <a:ext cx="5554959" cy="156845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411683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Essential Fatty Acids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9141" y="953221"/>
            <a:ext cx="305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altLang="en-US" sz="24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Omega-3 Fatty Acids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4084" y="1469133"/>
            <a:ext cx="4996355" cy="248107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Sources</a:t>
            </a:r>
            <a:endParaRPr lang="en-US" b="1" dirty="0">
              <a:solidFill>
                <a:srgbClr val="30AAB1"/>
              </a:solidFill>
              <a:ea typeface="ＭＳ Ｐゴシック" charset="-128"/>
            </a:endParaRPr>
          </a:p>
          <a:p>
            <a:pPr marL="857250" lvl="3" indent="-285750">
              <a:buFont typeface="Wingdings" panose="05000000000000000000" pitchFamily="2" charset="2"/>
              <a:buChar char="Ø"/>
            </a:pPr>
            <a:r>
              <a:rPr lang="en-US" sz="1800" dirty="0" smtClean="0">
                <a:cs typeface="Arial" charset="0"/>
              </a:rPr>
              <a:t>Plants</a:t>
            </a:r>
            <a:endParaRPr lang="en-US" sz="1800" dirty="0">
              <a:cs typeface="Arial" charset="0"/>
            </a:endParaRPr>
          </a:p>
          <a:p>
            <a:pPr marL="857250" lvl="3" indent="-285750">
              <a:buFont typeface="Wingdings" panose="05000000000000000000" pitchFamily="2" charset="2"/>
              <a:buChar char="Ø"/>
            </a:pPr>
            <a:r>
              <a:rPr lang="en-US" sz="1800" dirty="0">
                <a:cs typeface="Arial" charset="0"/>
              </a:rPr>
              <a:t>Fish oil containing docosahexaenoic acid (DHA) and </a:t>
            </a:r>
            <a:r>
              <a:rPr lang="en-US" sz="1800" dirty="0" err="1">
                <a:cs typeface="Arial" charset="0"/>
              </a:rPr>
              <a:t>eicosapentaenoic</a:t>
            </a:r>
            <a:r>
              <a:rPr lang="en-US" sz="1800" dirty="0">
                <a:cs typeface="Arial" charset="0"/>
              </a:rPr>
              <a:t> acid (EPA</a:t>
            </a:r>
            <a:r>
              <a:rPr lang="en-US" sz="1800" dirty="0" smtClean="0">
                <a:cs typeface="Arial" charset="0"/>
              </a:rPr>
              <a:t>)</a:t>
            </a:r>
          </a:p>
          <a:p>
            <a:pPr marL="857250" lvl="3" indent="-285750">
              <a:buFont typeface="Wingdings" panose="05000000000000000000" pitchFamily="2" charset="2"/>
              <a:buChar char="Ø"/>
            </a:pPr>
            <a:endParaRPr lang="en-US" sz="1800" dirty="0"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  Play </a:t>
            </a: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an important role as: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Structural membrane lipids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Modulator of w-6 fatty acid </a:t>
            </a:r>
            <a:r>
              <a:rPr lang="en-US" dirty="0" smtClean="0">
                <a:ea typeface="ＭＳ Ｐゴシック" charset="0"/>
                <a:cs typeface="Times New Roman" charset="0"/>
              </a:rPr>
              <a:t>metabolism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415509" y="934087"/>
            <a:ext cx="1133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altLang="en-US" sz="24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Effects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595339" y="1558455"/>
            <a:ext cx="3523487" cy="570477"/>
            <a:chOff x="434398" y="285347"/>
            <a:chExt cx="7617019" cy="570477"/>
          </a:xfrm>
        </p:grpSpPr>
        <p:sp>
          <p:nvSpPr>
            <p:cNvPr id="46" name="Rectangle 45"/>
            <p:cNvSpPr/>
            <p:nvPr/>
          </p:nvSpPr>
          <p:spPr>
            <a:xfrm>
              <a:off x="434398" y="285347"/>
              <a:ext cx="7617019" cy="570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A77CA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434398" y="285347"/>
              <a:ext cx="7617019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cs typeface="Times New Roman" charset="0"/>
                </a:rPr>
                <a:t>Suppress cardiac arrhythmias</a:t>
              </a:r>
            </a:p>
          </p:txBody>
        </p:sp>
      </p:grpSp>
      <p:sp>
        <p:nvSpPr>
          <p:cNvPr id="48" name="Oval 47"/>
          <p:cNvSpPr/>
          <p:nvPr/>
        </p:nvSpPr>
        <p:spPr>
          <a:xfrm>
            <a:off x="6238790" y="1487145"/>
            <a:ext cx="713096" cy="7130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Group 48"/>
          <p:cNvGrpSpPr/>
          <p:nvPr/>
        </p:nvGrpSpPr>
        <p:grpSpPr>
          <a:xfrm>
            <a:off x="7064595" y="2286046"/>
            <a:ext cx="3835795" cy="570477"/>
            <a:chOff x="903654" y="1140954"/>
            <a:chExt cx="7147763" cy="570477"/>
          </a:xfrm>
        </p:grpSpPr>
        <p:sp>
          <p:nvSpPr>
            <p:cNvPr id="50" name="Rectangle 49"/>
            <p:cNvSpPr/>
            <p:nvPr/>
          </p:nvSpPr>
          <p:spPr>
            <a:xfrm>
              <a:off x="903654" y="1140954"/>
              <a:ext cx="7147763" cy="570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CC399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903654" y="1140954"/>
              <a:ext cx="7147763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cs typeface="Times New Roman" charset="0"/>
                  <a:sym typeface="Symbol" charset="0"/>
                </a:rPr>
                <a:t></a:t>
              </a:r>
              <a:r>
                <a:rPr lang="en-US" sz="1800" kern="1200" dirty="0" smtClean="0">
                  <a:solidFill>
                    <a:schemeClr val="tx1"/>
                  </a:solidFill>
                  <a:cs typeface="Times New Roman" charset="0"/>
                </a:rPr>
                <a:t> Serum triacylglycerol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6708047" y="2214736"/>
            <a:ext cx="713096" cy="7130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>
              <a:hueOff val="-1470669"/>
              <a:satOff val="-2046"/>
              <a:lumOff val="-784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3" name="Group 52"/>
          <p:cNvGrpSpPr/>
          <p:nvPr/>
        </p:nvGrpSpPr>
        <p:grpSpPr>
          <a:xfrm>
            <a:off x="7279174" y="3013638"/>
            <a:ext cx="4046661" cy="570477"/>
            <a:chOff x="1118233" y="1996562"/>
            <a:chExt cx="6933183" cy="570477"/>
          </a:xfrm>
        </p:grpSpPr>
        <p:sp>
          <p:nvSpPr>
            <p:cNvPr id="54" name="Rectangle 53"/>
            <p:cNvSpPr/>
            <p:nvPr/>
          </p:nvSpPr>
          <p:spPr>
            <a:xfrm>
              <a:off x="1118233" y="1996562"/>
              <a:ext cx="6933183" cy="570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66A838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1118233" y="1996562"/>
              <a:ext cx="6933183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cs typeface="Times New Roman" charset="0"/>
                  <a:sym typeface="Symbol" charset="0"/>
                </a:rPr>
                <a:t></a:t>
              </a:r>
              <a:r>
                <a:rPr lang="en-US" sz="1800" kern="1200" dirty="0" smtClean="0">
                  <a:solidFill>
                    <a:schemeClr val="tx1"/>
                  </a:solidFill>
                  <a:cs typeface="Times New Roman" charset="0"/>
                </a:rPr>
                <a:t> Tendency to thrombosis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6922626" y="2942328"/>
            <a:ext cx="713096" cy="71309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>
              <a:hueOff val="-2941338"/>
              <a:satOff val="-4091"/>
              <a:lumOff val="-1569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" name="Group 56"/>
          <p:cNvGrpSpPr/>
          <p:nvPr/>
        </p:nvGrpSpPr>
        <p:grpSpPr>
          <a:xfrm>
            <a:off x="7279175" y="3740687"/>
            <a:ext cx="4046660" cy="570477"/>
            <a:chOff x="1118233" y="2851627"/>
            <a:chExt cx="6933183" cy="570477"/>
          </a:xfrm>
        </p:grpSpPr>
        <p:sp>
          <p:nvSpPr>
            <p:cNvPr id="58" name="Rectangle 57"/>
            <p:cNvSpPr/>
            <p:nvPr/>
          </p:nvSpPr>
          <p:spPr>
            <a:xfrm>
              <a:off x="1118233" y="2851627"/>
              <a:ext cx="6933183" cy="570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A77CA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1118233" y="2851627"/>
              <a:ext cx="6933183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solidFill>
                    <a:schemeClr val="tx1"/>
                  </a:solidFill>
                  <a:cs typeface="Times New Roman" charset="0"/>
                </a:rPr>
                <a:t>Lower blood pressure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Oval 59"/>
          <p:cNvSpPr/>
          <p:nvPr/>
        </p:nvSpPr>
        <p:spPr>
          <a:xfrm>
            <a:off x="6922626" y="3669378"/>
            <a:ext cx="713096" cy="713096"/>
          </a:xfrm>
          <a:prstGeom prst="ellipse">
            <a:avLst/>
          </a:prstGeom>
        </p:spPr>
        <p:style>
          <a:lnRef idx="1">
            <a:schemeClr val="accent5">
              <a:hueOff val="-4412007"/>
              <a:satOff val="-6137"/>
              <a:lumOff val="-235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1" name="Group 60"/>
          <p:cNvGrpSpPr/>
          <p:nvPr/>
        </p:nvGrpSpPr>
        <p:grpSpPr>
          <a:xfrm>
            <a:off x="7064595" y="4468279"/>
            <a:ext cx="3835795" cy="570477"/>
            <a:chOff x="903654" y="3707235"/>
            <a:chExt cx="7147763" cy="570477"/>
          </a:xfrm>
        </p:grpSpPr>
        <p:sp>
          <p:nvSpPr>
            <p:cNvPr id="62" name="Rectangle 61"/>
            <p:cNvSpPr/>
            <p:nvPr/>
          </p:nvSpPr>
          <p:spPr>
            <a:xfrm>
              <a:off x="903654" y="3707235"/>
              <a:ext cx="7147763" cy="570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5CC399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ctangle 62"/>
            <p:cNvSpPr/>
            <p:nvPr/>
          </p:nvSpPr>
          <p:spPr>
            <a:xfrm>
              <a:off x="903654" y="3707235"/>
              <a:ext cx="7147763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smtClean="0">
                  <a:solidFill>
                    <a:schemeClr val="tx1"/>
                  </a:solidFill>
                  <a:cs typeface="Times New Roman" charset="0"/>
                  <a:sym typeface="Symbol" charset="0"/>
                </a:rPr>
                <a:t></a:t>
              </a:r>
              <a:r>
                <a:rPr lang="en-US" sz="1800" kern="1200" smtClean="0">
                  <a:solidFill>
                    <a:schemeClr val="tx1"/>
                  </a:solidFill>
                  <a:cs typeface="Times New Roman" charset="0"/>
                </a:rPr>
                <a:t> Risk of cardiovascular mortality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Oval 63"/>
          <p:cNvSpPr/>
          <p:nvPr/>
        </p:nvSpPr>
        <p:spPr>
          <a:xfrm>
            <a:off x="6708047" y="4396969"/>
            <a:ext cx="713096" cy="713096"/>
          </a:xfrm>
          <a:prstGeom prst="ellipse">
            <a:avLst/>
          </a:prstGeom>
        </p:spPr>
        <p:style>
          <a:lnRef idx="1">
            <a:schemeClr val="accent5">
              <a:hueOff val="-5882676"/>
              <a:satOff val="-8182"/>
              <a:lumOff val="-3138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5" name="Group 64"/>
          <p:cNvGrpSpPr/>
          <p:nvPr/>
        </p:nvGrpSpPr>
        <p:grpSpPr>
          <a:xfrm>
            <a:off x="6595339" y="5195870"/>
            <a:ext cx="3523487" cy="570477"/>
            <a:chOff x="434398" y="4562842"/>
            <a:chExt cx="7617019" cy="570477"/>
          </a:xfrm>
        </p:grpSpPr>
        <p:sp>
          <p:nvSpPr>
            <p:cNvPr id="66" name="Rectangle 65"/>
            <p:cNvSpPr/>
            <p:nvPr/>
          </p:nvSpPr>
          <p:spPr>
            <a:xfrm>
              <a:off x="434398" y="4562842"/>
              <a:ext cx="7617019" cy="570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66A838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Rectangle 66"/>
            <p:cNvSpPr/>
            <p:nvPr/>
          </p:nvSpPr>
          <p:spPr>
            <a:xfrm>
              <a:off x="434398" y="4562842"/>
              <a:ext cx="7617019" cy="5704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2816" tIns="45720" rIns="45720" bIns="4572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smtClean="0">
                  <a:solidFill>
                    <a:schemeClr val="tx1"/>
                  </a:solidFill>
                  <a:cs typeface="Times New Roman" charset="0"/>
                </a:rPr>
                <a:t>Little effect on LDL or HDL levels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6238790" y="5124561"/>
            <a:ext cx="713096" cy="713096"/>
          </a:xfrm>
          <a:prstGeom prst="ellipse">
            <a:avLst/>
          </a:prstGeom>
        </p:spPr>
        <p:style>
          <a:lnRef idx="1">
            <a:schemeClr val="accent5">
              <a:hueOff val="-7353344"/>
              <a:satOff val="-10228"/>
              <a:lumOff val="-3922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27" y="4197468"/>
            <a:ext cx="3224213" cy="25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015" y="33218"/>
            <a:ext cx="1014412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Recommendations for Omega-3 Fatty Acid Intake</a:t>
            </a:r>
            <a:r>
              <a:rPr lang="en-US" sz="320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320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20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61323" y="2754218"/>
            <a:ext cx="271881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CHD = Coronary heart diseases.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EPA = Ecosapentaenoic acid.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DHA = Docosahexaeonic acid.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3868" y="911316"/>
            <a:ext cx="48558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By American </a:t>
            </a:r>
            <a:r>
              <a:rPr lang="en-US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Heart Association Guidelines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748" y="1818847"/>
            <a:ext cx="2841736" cy="3978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3466BF"/>
            </a:solidFill>
          </a:ln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 smtClean="0"/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1</a:t>
            </a:r>
            <a:r>
              <a:rPr lang="en-US" sz="2400" dirty="0"/>
              <a:t>.  Patients </a:t>
            </a:r>
            <a:r>
              <a:rPr lang="en-US" sz="2400" u="sng" dirty="0"/>
              <a:t>without</a:t>
            </a:r>
            <a:r>
              <a:rPr lang="en-US" sz="2400" dirty="0"/>
              <a:t> coronary heart disease (CHD) </a:t>
            </a:r>
            <a:r>
              <a:rPr lang="en-US" sz="1600" dirty="0">
                <a:solidFill>
                  <a:srgbClr val="00B050"/>
                </a:solidFill>
              </a:rPr>
              <a:t>but are at risk of developing it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Fatty fish twice a week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Include oils and foods rich in a-linolenic acid (flaxseed, canola and soybean oils; flaxseed and walnuts</a:t>
            </a:r>
            <a:r>
              <a:rPr lang="en-US" dirty="0" smtClean="0"/>
              <a:t>)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 smtClean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118792" y="1811489"/>
            <a:ext cx="2718816" cy="200824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34B484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2.  Patients </a:t>
            </a:r>
            <a:r>
              <a:rPr lang="en-US" sz="2400" u="sng" dirty="0"/>
              <a:t>with</a:t>
            </a:r>
            <a:r>
              <a:rPr lang="en-US" sz="2400" dirty="0"/>
              <a:t> Chronic Heart Disease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1 gm of EPA+DHA per day from fatty fish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EPA+DHA supplements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8792" y="3895654"/>
            <a:ext cx="2718816" cy="189590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6AA3A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3.  Patients who need to </a:t>
            </a:r>
            <a:r>
              <a:rPr lang="en-US" sz="2400" u="sng" dirty="0"/>
              <a:t>lower</a:t>
            </a:r>
            <a:r>
              <a:rPr lang="en-US" sz="2400" dirty="0"/>
              <a:t> triglycerides (fats) </a:t>
            </a:r>
            <a:r>
              <a:rPr lang="en-US" sz="1600" dirty="0">
                <a:solidFill>
                  <a:srgbClr val="00B050"/>
                </a:solidFill>
              </a:rPr>
              <a:t>and have CHD</a:t>
            </a:r>
          </a:p>
          <a:p>
            <a:pPr marL="171450" lvl="1" indent="-171450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 to 4</a:t>
            </a:r>
            <a:r>
              <a:rPr lang="en-US" dirty="0"/>
              <a:t> grams of EPA+DHA per day</a:t>
            </a:r>
          </a:p>
        </p:txBody>
      </p:sp>
    </p:spTree>
    <p:extLst>
      <p:ext uri="{BB962C8B-B14F-4D97-AF65-F5344CB8AC3E}">
        <p14:creationId xmlns:p14="http://schemas.microsoft.com/office/powerpoint/2010/main" val="1137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411683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Essential Fatty Acids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790376" y="1322553"/>
            <a:ext cx="0" cy="4589003"/>
          </a:xfrm>
          <a:prstGeom prst="line">
            <a:avLst/>
          </a:prstGeom>
          <a:ln w="38100"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9141" y="953221"/>
            <a:ext cx="3054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altLang="en-US" sz="24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Omega-6 Fatty Acids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4084" y="1469133"/>
            <a:ext cx="4996355" cy="338056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28575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Sources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1800" dirty="0">
                <a:cs typeface="Times New Roman" charset="0"/>
              </a:rPr>
              <a:t> Nuts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1800" dirty="0">
                <a:cs typeface="Times New Roman" charset="0"/>
              </a:rPr>
              <a:t>  Avocados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1800" dirty="0">
                <a:cs typeface="Times New Roman" charset="0"/>
              </a:rPr>
              <a:t>  Olives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1800" dirty="0">
                <a:cs typeface="Times New Roman" charset="0"/>
              </a:rPr>
              <a:t>  Soybeans</a:t>
            </a:r>
          </a:p>
          <a:p>
            <a:pPr marL="1028700" lvl="3" indent="-342900">
              <a:buFont typeface="+mj-lt"/>
              <a:buAutoNum type="arabicPeriod"/>
            </a:pPr>
            <a:r>
              <a:rPr lang="en-US" sz="1800" dirty="0">
                <a:cs typeface="Times New Roman" charset="0"/>
              </a:rPr>
              <a:t>  Oils (sesame, cottonseed, corn oil)</a:t>
            </a:r>
            <a:endParaRPr lang="en-US" sz="1800" dirty="0"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  Effects</a:t>
            </a:r>
            <a:endParaRPr lang="en-US" sz="2000" b="1" dirty="0">
              <a:solidFill>
                <a:srgbClr val="30AAB1"/>
              </a:solidFill>
              <a:ea typeface="ＭＳ Ｐゴシック" charset="-128"/>
            </a:endParaRPr>
          </a:p>
          <a:p>
            <a:pPr marL="971550" lvl="3" indent="-285750">
              <a:buFont typeface="Wingdings" charset="2"/>
              <a:buChar char="§"/>
            </a:pPr>
            <a:r>
              <a:rPr lang="en-US" sz="1800" dirty="0">
                <a:cs typeface="Times New Roman" charset="0"/>
                <a:sym typeface="Symbol" charset="0"/>
              </a:rPr>
              <a:t></a:t>
            </a:r>
            <a:r>
              <a:rPr lang="en-US" sz="1800" dirty="0">
                <a:cs typeface="Times New Roman" charset="0"/>
              </a:rPr>
              <a:t> Plasma cholesterol</a:t>
            </a:r>
          </a:p>
          <a:p>
            <a:pPr marL="971550" lvl="3" indent="-285750">
              <a:buFont typeface="Wingdings" charset="2"/>
              <a:buChar char="§"/>
            </a:pPr>
            <a:r>
              <a:rPr lang="en-US" sz="1800" dirty="0">
                <a:cs typeface="Times New Roman" charset="0"/>
                <a:sym typeface="Symbol" charset="0"/>
              </a:rPr>
              <a:t></a:t>
            </a:r>
            <a:r>
              <a:rPr lang="en-US" sz="1800" dirty="0">
                <a:cs typeface="Times New Roman" charset="0"/>
              </a:rPr>
              <a:t> LDL</a:t>
            </a:r>
          </a:p>
          <a:p>
            <a:pPr marL="971550" lvl="3" indent="-285750">
              <a:buFont typeface="Wingdings" charset="2"/>
              <a:buChar char="§"/>
            </a:pPr>
            <a:r>
              <a:rPr lang="en-US" sz="1800" dirty="0">
                <a:cs typeface="Times New Roman" charset="0"/>
                <a:sym typeface="Symbol" charset="0"/>
              </a:rPr>
              <a:t></a:t>
            </a:r>
            <a:r>
              <a:rPr lang="en-US" sz="1800" dirty="0">
                <a:cs typeface="Times New Roman" charset="0"/>
              </a:rPr>
              <a:t> HDL </a:t>
            </a:r>
            <a:r>
              <a:rPr lang="en-US" sz="1800" dirty="0" smtClean="0">
                <a:cs typeface="Times New Roman" charset="0"/>
              </a:rPr>
              <a:t>, </a:t>
            </a:r>
            <a:r>
              <a:rPr lang="en-US" sz="1800" dirty="0" smtClean="0">
                <a:solidFill>
                  <a:srgbClr val="00B050"/>
                </a:solidFill>
                <a:cs typeface="Times New Roman" charset="0"/>
              </a:rPr>
              <a:t>considered as a negative effect, but it can be compensated.</a:t>
            </a:r>
            <a:endParaRPr lang="en-US" sz="1800" b="1" dirty="0">
              <a:solidFill>
                <a:srgbClr val="00B050"/>
              </a:solidFill>
              <a:cs typeface="Times New Roman" charset="0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l-GR" dirty="0">
              <a:ea typeface="ＭＳ Ｐゴシック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0831" y="953221"/>
            <a:ext cx="2609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 fontAlgn="auto">
              <a:spcBef>
                <a:spcPts val="25"/>
              </a:spcBef>
              <a:spcAft>
                <a:spcPts val="0"/>
              </a:spcAft>
              <a:tabLst>
                <a:tab pos="241300" algn="l"/>
                <a:tab pos="241935" algn="l"/>
              </a:tabLst>
              <a:defRPr/>
            </a:pPr>
            <a:r>
              <a:rPr lang="en-US" sz="24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Trans Fatty Acids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172123" y="1359129"/>
            <a:ext cx="5404181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What is it?</a:t>
            </a:r>
          </a:p>
          <a:p>
            <a:pPr marL="355600" indent="-342900"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endParaRPr lang="en-US" sz="11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Unsaturated fatty acids, behaving more like saturated fatty acids in the </a:t>
            </a:r>
            <a:r>
              <a:rPr lang="en-US" dirty="0" smtClean="0"/>
              <a:t>body.</a:t>
            </a:r>
            <a:endParaRPr lang="en-US" dirty="0"/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US" sz="1100" b="1" dirty="0">
              <a:cs typeface="Arial" charset="0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 smtClean="0"/>
              <a:t>increase </a:t>
            </a:r>
            <a:r>
              <a:rPr lang="en-US" dirty="0"/>
              <a:t>serum LDL (but not HDL)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risk of </a:t>
            </a:r>
            <a:r>
              <a:rPr lang="en-US" dirty="0" smtClean="0"/>
              <a:t>CVD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 Not </a:t>
            </a:r>
            <a:r>
              <a:rPr lang="en-US" dirty="0"/>
              <a:t>found in plants (</a:t>
            </a:r>
            <a:r>
              <a:rPr lang="en-US" dirty="0">
                <a:solidFill>
                  <a:srgbClr val="FF0000"/>
                </a:solidFill>
              </a:rPr>
              <a:t>animals only</a:t>
            </a:r>
            <a:r>
              <a:rPr lang="en-US" dirty="0" smtClean="0"/>
              <a:t>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1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 Formed </a:t>
            </a:r>
            <a:r>
              <a:rPr lang="en-US" dirty="0"/>
              <a:t>during </a:t>
            </a:r>
            <a:r>
              <a:rPr lang="en-US" u="sng" dirty="0"/>
              <a:t>hydrogenation</a:t>
            </a:r>
            <a:r>
              <a:rPr lang="en-US" dirty="0"/>
              <a:t> of liquid vegetable </a:t>
            </a:r>
            <a:r>
              <a:rPr lang="en-US" dirty="0" smtClean="0"/>
              <a:t>oils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1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 Found </a:t>
            </a:r>
            <a:r>
              <a:rPr lang="en-US" dirty="0"/>
              <a:t>in </a:t>
            </a:r>
            <a:r>
              <a:rPr lang="en-US" u="sng" dirty="0"/>
              <a:t>baked food</a:t>
            </a:r>
            <a:r>
              <a:rPr lang="en-US" dirty="0"/>
              <a:t>: cookies, cakes, deep-fried foods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4628" y="4760969"/>
            <a:ext cx="348215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They are harmful, much easier to be oxidized and cause thrombosis.</a:t>
            </a:r>
          </a:p>
        </p:txBody>
      </p:sp>
    </p:spTree>
    <p:extLst>
      <p:ext uri="{BB962C8B-B14F-4D97-AF65-F5344CB8AC3E}">
        <p14:creationId xmlns:p14="http://schemas.microsoft.com/office/powerpoint/2010/main" val="3251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232788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1- Vitamins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436" y="1014456"/>
            <a:ext cx="423833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000" dirty="0" smtClean="0"/>
              <a:t>Organic </a:t>
            </a:r>
            <a:r>
              <a:rPr lang="en-US" sz="2000" dirty="0"/>
              <a:t>compounds present in small quantities in different types of </a:t>
            </a:r>
            <a:r>
              <a:rPr lang="en-US" sz="2000" dirty="0" smtClean="0"/>
              <a:t>food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2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Help in various biochemical processes in </a:t>
            </a:r>
            <a:r>
              <a:rPr lang="en-US" sz="2000" dirty="0" smtClean="0"/>
              <a:t>cell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Important for growth and good </a:t>
            </a:r>
            <a:r>
              <a:rPr lang="en-US" sz="2000" dirty="0" smtClean="0"/>
              <a:t>health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/>
              <a:t>Essential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/>
              <a:t>Noncaloric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Required in very small </a:t>
            </a:r>
            <a:r>
              <a:rPr lang="en-US" sz="2000" dirty="0" smtClean="0"/>
              <a:t>amounts,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sz="2000" dirty="0" smtClean="0">
                <a:solidFill>
                  <a:srgbClr val="00B050"/>
                </a:solidFill>
              </a:rPr>
              <a:t>so they are micronutrients.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0073" y="813288"/>
            <a:ext cx="5627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Classified Based on Solubility</a:t>
            </a:r>
          </a:p>
          <a:p>
            <a:endParaRPr lang="en-US" sz="24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890073" y="1334175"/>
            <a:ext cx="2982111" cy="543495"/>
            <a:chOff x="0" y="488072"/>
            <a:chExt cx="3995961" cy="543495"/>
          </a:xfrm>
        </p:grpSpPr>
        <p:sp>
          <p:nvSpPr>
            <p:cNvPr id="31" name="Rectangle 30"/>
            <p:cNvSpPr/>
            <p:nvPr/>
          </p:nvSpPr>
          <p:spPr>
            <a:xfrm>
              <a:off x="0" y="488072"/>
              <a:ext cx="3995961" cy="543495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0" y="488072"/>
              <a:ext cx="3995961" cy="543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n-US" sz="2400" kern="1200" dirty="0" smtClean="0"/>
                <a:t>Fat-soluble vitamins</a:t>
              </a:r>
              <a:endParaRPr lang="en-US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0073" y="1919820"/>
            <a:ext cx="2982111" cy="1767986"/>
            <a:chOff x="0" y="1183445"/>
            <a:chExt cx="3995961" cy="1767986"/>
          </a:xfrm>
        </p:grpSpPr>
        <p:sp>
          <p:nvSpPr>
            <p:cNvPr id="29" name="Rectangle 28"/>
            <p:cNvSpPr/>
            <p:nvPr/>
          </p:nvSpPr>
          <p:spPr>
            <a:xfrm>
              <a:off x="0" y="1183445"/>
              <a:ext cx="3995961" cy="1767986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0" y="1183445"/>
              <a:ext cx="3995961" cy="1767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A,D,E and K</a:t>
              </a:r>
              <a:endParaRPr lang="en-US" sz="2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011323" y="1336751"/>
            <a:ext cx="3491869" cy="591787"/>
            <a:chOff x="4208252" y="490648"/>
            <a:chExt cx="3995961" cy="548985"/>
          </a:xfrm>
        </p:grpSpPr>
        <p:sp>
          <p:nvSpPr>
            <p:cNvPr id="27" name="Rectangle 26"/>
            <p:cNvSpPr/>
            <p:nvPr/>
          </p:nvSpPr>
          <p:spPr>
            <a:xfrm>
              <a:off x="4208252" y="490648"/>
              <a:ext cx="3995961" cy="548985"/>
            </a:xfrm>
            <a:prstGeom prst="rect">
              <a:avLst/>
            </a:pr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208252" y="490648"/>
              <a:ext cx="3995961" cy="548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Water-soluble vitamins</a:t>
              </a:r>
              <a:endParaRPr lang="en-US" sz="24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011283" y="1962999"/>
            <a:ext cx="3491869" cy="4364649"/>
            <a:chOff x="4208212" y="1116896"/>
            <a:chExt cx="3995961" cy="4602872"/>
          </a:xfrm>
        </p:grpSpPr>
        <p:sp>
          <p:nvSpPr>
            <p:cNvPr id="25" name="Rectangle 24"/>
            <p:cNvSpPr/>
            <p:nvPr/>
          </p:nvSpPr>
          <p:spPr>
            <a:xfrm>
              <a:off x="4208212" y="1116896"/>
              <a:ext cx="3995961" cy="4602872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lnRef>
            <a:fillRef idx="1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7391755"/>
                <a:satOff val="-12816"/>
                <a:lumOff val="-128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4208212" y="1116896"/>
              <a:ext cx="3995961" cy="4602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70688" bIns="192024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ascorbic acid (vitamin C)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thiamin (vitamin B1)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smtClean="0"/>
                <a:t>riboflavin (vitamin B2)</a:t>
              </a: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Niacin </a:t>
              </a:r>
              <a:r>
                <a:rPr lang="en-US" sz="2400" kern="1200" dirty="0" smtClean="0">
                  <a:solidFill>
                    <a:schemeClr val="bg1">
                      <a:lumMod val="50000"/>
                    </a:schemeClr>
                  </a:solidFill>
                </a:rPr>
                <a:t>(Vitamin B3)</a:t>
              </a:r>
              <a:endParaRPr lang="en-US" sz="2400" kern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pyridoxine (vitamin B6)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smtClean="0"/>
                <a:t>biotin</a:t>
              </a: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pantothenic acid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 folate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 smtClean="0"/>
                <a:t>cobalamin (vitamin B12)</a:t>
              </a:r>
              <a:endParaRPr lang="en-US" sz="2400" kern="1200" dirty="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kern="120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2FB3E03-D3B4-4F72-A4E0-656532E224A1}"/>
              </a:ext>
            </a:extLst>
          </p:cNvPr>
          <p:cNvSpPr/>
          <p:nvPr/>
        </p:nvSpPr>
        <p:spPr>
          <a:xfrm>
            <a:off x="5136625" y="2708010"/>
            <a:ext cx="2489006" cy="646331"/>
          </a:xfrm>
          <a:prstGeom prst="rect">
            <a:avLst/>
          </a:prstGeom>
          <a:solidFill>
            <a:srgbClr val="D2D7EA"/>
          </a:solidFill>
          <a:ln w="19050">
            <a:solidFill>
              <a:srgbClr val="002060"/>
            </a:solidFill>
            <a:prstDash val="dash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Mnemonic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KADE (Name of a girl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424428" y="1267689"/>
            <a:ext cx="0" cy="4589003"/>
          </a:xfrm>
          <a:prstGeom prst="line">
            <a:avLst/>
          </a:prstGeom>
          <a:ln w="38100"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20249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Vitamin 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556" y="1017244"/>
            <a:ext cx="45232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cs typeface="Times New Roman" charset="0"/>
              </a:rPr>
              <a:t>Antioxidant</a:t>
            </a:r>
            <a:r>
              <a:rPr lang="en-US" sz="2000" dirty="0">
                <a:cs typeface="Times New Roman" charset="0"/>
              </a:rPr>
              <a:t>: prevents oxidation of cell components by molecular oxygen and free </a:t>
            </a:r>
            <a:r>
              <a:rPr lang="en-US" sz="2000" dirty="0" smtClean="0">
                <a:cs typeface="Times New Roman" charset="0"/>
              </a:rPr>
              <a:t>radicals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Times New Roman" charset="0"/>
              </a:rPr>
              <a:t>May have a role in fertility and anti-aging </a:t>
            </a:r>
            <a:r>
              <a:rPr lang="en-US" sz="2000" dirty="0" smtClean="0">
                <a:cs typeface="Times New Roman" charset="0"/>
              </a:rPr>
              <a:t>effect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>
              <a:cs typeface="Times New Roman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cs typeface="Symbol" charset="2"/>
              </a:rPr>
              <a:t>a</a:t>
            </a:r>
            <a:r>
              <a:rPr lang="en-US" sz="2000" dirty="0">
                <a:cs typeface="Times New Roman" charset="0"/>
              </a:rPr>
              <a:t>-T</a:t>
            </a:r>
            <a:r>
              <a:rPr lang="en-US" sz="2000" dirty="0"/>
              <a:t>ocopherol is the most active form in the body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7001" y="886440"/>
            <a:ext cx="562781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Aft>
                <a:spcPts val="0"/>
              </a:spcAft>
              <a:buFont typeface="Wingdings" charset="2"/>
              <a:buChar char="v"/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Sources </a:t>
            </a: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and RDA </a:t>
            </a:r>
            <a:r>
              <a:rPr lang="en-US" b="1" dirty="0"/>
              <a:t>(mg/day):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Vegetable Oil, nuts, seeds, </a:t>
            </a:r>
            <a:r>
              <a:rPr lang="en-US" dirty="0" smtClean="0"/>
              <a:t>vegetables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100" dirty="0"/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Adults: </a:t>
            </a:r>
            <a:r>
              <a:rPr lang="en-US" dirty="0" smtClean="0"/>
              <a:t>15 mg , </a:t>
            </a:r>
            <a:r>
              <a:rPr lang="en-US" dirty="0"/>
              <a:t>Children: </a:t>
            </a:r>
            <a:r>
              <a:rPr lang="en-US" dirty="0" smtClean="0"/>
              <a:t>7mg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100" dirty="0"/>
          </a:p>
          <a:p>
            <a:pPr marL="342900" indent="-342900" algn="ctr" fontAlgn="auto">
              <a:spcAft>
                <a:spcPts val="0"/>
              </a:spcAft>
              <a:buFont typeface="Wingdings" charset="2"/>
              <a:buChar char="v"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Deficiency:</a:t>
            </a:r>
            <a:r>
              <a:rPr lang="en-US" b="1" dirty="0"/>
              <a:t> </a:t>
            </a:r>
            <a:r>
              <a:rPr lang="en-US" dirty="0"/>
              <a:t>(mostly observed in premature infants)</a:t>
            </a:r>
          </a:p>
          <a:p>
            <a:pPr marL="285750" indent="-285750" algn="ctr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Defective lipid absorption</a:t>
            </a:r>
          </a:p>
          <a:p>
            <a:pPr marL="285750" indent="-285750" algn="ctr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/>
              <a:t>Anemia due to oxidative damage to RBCs.</a:t>
            </a:r>
            <a:endParaRPr lang="en-US" dirty="0" smtClean="0">
              <a:solidFill>
                <a:srgbClr val="00B050"/>
              </a:solidFill>
            </a:endParaRPr>
          </a:p>
          <a:p>
            <a:pPr marL="285750" indent="-285750" algn="ctr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/>
              <a:t>Neurological problems</a:t>
            </a:r>
          </a:p>
          <a:p>
            <a:pPr marL="285750" indent="-285750" algn="ctr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/>
              <a:t>Male </a:t>
            </a:r>
            <a:r>
              <a:rPr lang="en-US" dirty="0"/>
              <a:t>infertility</a:t>
            </a:r>
          </a:p>
          <a:p>
            <a:pPr algn="ctr"/>
            <a:endParaRPr lang="en-US" sz="9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996751" y="1134656"/>
            <a:ext cx="56327" cy="5023257"/>
          </a:xfrm>
          <a:prstGeom prst="line">
            <a:avLst/>
          </a:prstGeom>
          <a:ln w="38100"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0" y="3733373"/>
            <a:ext cx="3809998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1284" y="478331"/>
            <a:ext cx="54382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By the end of this lecture, the students should be able to know: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nutritional importance of dietary macro and micronutrients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Identify major dietary sources and RDAs of macro and micronutrients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Evaluate the nutritional quality of proteins, the types of dietary carbohydrates, fibers and fats and their benefits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Discuss the role of macronutrients in causing diseases or conditions such as nitrogen imbalance, diabetes, obesity, atherosclerosis and heart disease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functions of micronutrients and the diseases due to their deficiencies</a:t>
            </a:r>
          </a:p>
        </p:txBody>
      </p:sp>
    </p:spTree>
    <p:extLst>
      <p:ext uri="{BB962C8B-B14F-4D97-AF65-F5344CB8AC3E}">
        <p14:creationId xmlns:p14="http://schemas.microsoft.com/office/powerpoint/2010/main" val="349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668003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Functions of Vitamin B1 (Thiamin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61" y="886440"/>
            <a:ext cx="42967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v"/>
            </a:pPr>
            <a:r>
              <a:rPr lang="en-US" sz="24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Active </a:t>
            </a:r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form: </a:t>
            </a:r>
          </a:p>
          <a:p>
            <a:pPr marL="457200" indent="-457200">
              <a:buFont typeface="Wingdings" charset="2"/>
              <a:buChar char="v"/>
            </a:pPr>
            <a:endParaRPr lang="en-US" sz="24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  Thiamin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</a:rPr>
              <a:t>pyrophosphate (TPP)</a:t>
            </a:r>
          </a:p>
          <a:p>
            <a:endParaRPr lang="en-US" dirty="0">
              <a:ea typeface="ＭＳ Ｐゴシック" charset="-128"/>
            </a:endParaRPr>
          </a:p>
          <a:p>
            <a:pPr marL="3429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r>
              <a:rPr lang="en-US" dirty="0">
                <a:cs typeface="Times New Roman" charset="0"/>
              </a:rPr>
              <a:t>Coenzyme for </a:t>
            </a:r>
            <a:r>
              <a:rPr lang="en-US" dirty="0" smtClean="0">
                <a:cs typeface="Times New Roman" charset="0"/>
              </a:rPr>
              <a:t>transketolase </a:t>
            </a:r>
            <a:r>
              <a:rPr lang="en-US" dirty="0" smtClean="0">
                <a:solidFill>
                  <a:srgbClr val="00B050"/>
                </a:solidFill>
                <a:cs typeface="Times New Roman" charset="0"/>
              </a:rPr>
              <a:t>(in HMP pathway) </a:t>
            </a:r>
            <a:r>
              <a:rPr lang="en-US" dirty="0">
                <a:cs typeface="Times New Roman" charset="0"/>
              </a:rPr>
              <a:t>and oxidative decarboxylation reactions</a:t>
            </a:r>
          </a:p>
          <a:p>
            <a:pPr marL="3429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endParaRPr lang="en-US" spc="-10" dirty="0" smtClean="0">
              <a:solidFill>
                <a:prstClr val="black"/>
              </a:solidFill>
              <a:cs typeface="Calibri"/>
            </a:endParaRPr>
          </a:p>
          <a:p>
            <a:pPr marL="3429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r>
              <a:rPr lang="en-US" b="1" dirty="0">
                <a:cs typeface="Times New Roman" charset="0"/>
              </a:rPr>
              <a:t>In thiamin deficiency</a:t>
            </a:r>
            <a:r>
              <a:rPr lang="en-US" dirty="0">
                <a:cs typeface="Times New Roman" charset="0"/>
              </a:rPr>
              <a:t>, the activity of these two dehydrogenases is </a:t>
            </a:r>
            <a:r>
              <a:rPr lang="en-US" dirty="0" smtClean="0">
                <a:solidFill>
                  <a:srgbClr val="FF0000"/>
                </a:solidFill>
                <a:cs typeface="Times New Roman" charset="0"/>
              </a:rPr>
              <a:t>decreased </a:t>
            </a:r>
            <a:r>
              <a:rPr lang="en-US" u="sng" dirty="0" smtClean="0">
                <a:cs typeface="Times New Roman" charset="0"/>
              </a:rPr>
              <a:t>Causing </a:t>
            </a:r>
            <a:r>
              <a:rPr lang="en-US" dirty="0" smtClean="0">
                <a:cs typeface="Times New Roman" charset="0"/>
              </a:rPr>
              <a:t>: </a:t>
            </a:r>
            <a:r>
              <a:rPr lang="en-US" dirty="0">
                <a:cs typeface="Times New Roman" charset="0"/>
              </a:rPr>
              <a:t>Low ATP production and defective cellular function</a:t>
            </a:r>
          </a:p>
          <a:p>
            <a:pPr marL="3429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endParaRPr lang="en-US" dirty="0">
              <a:solidFill>
                <a:srgbClr val="FF0000"/>
              </a:solidFill>
              <a:cs typeface="Times New Roman" charset="0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Sources and RDA </a:t>
            </a:r>
            <a:r>
              <a:rPr lang="en-US" dirty="0">
                <a:cs typeface="Times New Roman" charset="0"/>
              </a:rPr>
              <a:t>(mg/day)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cs typeface="Times New Roman" charset="0"/>
              </a:rPr>
              <a:t>Plants, cereals, meat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cs typeface="Times New Roman" charset="0"/>
              </a:rPr>
              <a:t>Adults: </a:t>
            </a:r>
            <a:r>
              <a:rPr lang="en-US" dirty="0" smtClean="0">
                <a:cs typeface="Times New Roman" charset="0"/>
              </a:rPr>
              <a:t>1.2mg , </a:t>
            </a:r>
            <a:r>
              <a:rPr lang="en-US" dirty="0">
                <a:cs typeface="Times New Roman" charset="0"/>
              </a:rPr>
              <a:t>Children: </a:t>
            </a:r>
            <a:r>
              <a:rPr lang="en-US" dirty="0" smtClean="0">
                <a:cs typeface="Times New Roman" charset="0"/>
              </a:rPr>
              <a:t>0.6 mg</a:t>
            </a:r>
            <a:endParaRPr lang="en-US" dirty="0">
              <a:cs typeface="Times New Roman" charset="0"/>
            </a:endParaRPr>
          </a:p>
          <a:p>
            <a:pPr marL="3429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endParaRPr lang="en-US" spc="-10" dirty="0" smtClean="0">
              <a:solidFill>
                <a:prstClr val="black"/>
              </a:solidFill>
              <a:cs typeface="Calibri"/>
            </a:endParaRPr>
          </a:p>
          <a:p>
            <a:pPr marL="342900" indent="-342900">
              <a:spcBef>
                <a:spcPts val="25"/>
              </a:spcBef>
              <a:buFont typeface="Wingdings" panose="05000000000000000000" pitchFamily="2" charset="2"/>
              <a:buChar char="v"/>
              <a:tabLst>
                <a:tab pos="241300" algn="l"/>
                <a:tab pos="241935" algn="l"/>
              </a:tabLst>
            </a:pPr>
            <a:endParaRPr lang="en-US" spc="-1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0073" y="886440"/>
            <a:ext cx="663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Disorders of Vitamin B1 (Thiamin) </a:t>
            </a:r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Deficiency</a:t>
            </a:r>
            <a:endParaRPr lang="en-US" sz="2400" b="1" u="heavy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1808" y="1536192"/>
            <a:ext cx="5664265" cy="2246769"/>
          </a:xfrm>
          <a:prstGeom prst="rect">
            <a:avLst/>
          </a:prstGeom>
          <a:noFill/>
          <a:ln w="28575">
            <a:solidFill>
              <a:srgbClr val="233F4D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Beriberi : </a:t>
            </a:r>
            <a:r>
              <a:rPr lang="en-US" sz="2000" dirty="0"/>
              <a:t>A type of chronic peripheral neuritis due to severe thiamin deficiency causes weakness, neuropathy, disorderly thinking, paralysis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Thiamin has a role in nerve conduction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Neuropathy affects glial cells (astrocytes) of the brain and spinal cord causing neuron </a:t>
            </a:r>
            <a:r>
              <a:rPr lang="en-US" sz="2000" dirty="0" smtClean="0"/>
              <a:t>death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318743" y="4049676"/>
            <a:ext cx="5664265" cy="1323439"/>
          </a:xfrm>
          <a:prstGeom prst="rect">
            <a:avLst/>
          </a:prstGeom>
          <a:noFill/>
          <a:ln w="28575">
            <a:solidFill>
              <a:srgbClr val="5CC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2.   </a:t>
            </a: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Wernicke-</a:t>
            </a:r>
            <a:r>
              <a:rPr lang="en-US" sz="2000" b="1" dirty="0" err="1">
                <a:solidFill>
                  <a:srgbClr val="30AAB1"/>
                </a:solidFill>
                <a:ea typeface="ＭＳ Ｐゴシック" charset="-128"/>
              </a:rPr>
              <a:t>Korsakoff</a:t>
            </a: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 syndrome</a:t>
            </a:r>
          </a:p>
          <a:p>
            <a:r>
              <a:rPr lang="en-US" sz="2000" dirty="0"/>
              <a:t>Common in </a:t>
            </a:r>
            <a:r>
              <a:rPr lang="en-US" sz="2000" dirty="0" smtClean="0"/>
              <a:t>alcoholics</a:t>
            </a:r>
            <a:r>
              <a:rPr lang="en-US" sz="2000" dirty="0" smtClean="0">
                <a:solidFill>
                  <a:srgbClr val="00B050"/>
                </a:solidFill>
              </a:rPr>
              <a:t>*</a:t>
            </a:r>
            <a:r>
              <a:rPr lang="en-US" sz="2000" dirty="0" smtClean="0"/>
              <a:t> </a:t>
            </a:r>
            <a:r>
              <a:rPr lang="en-US" sz="2000" dirty="0"/>
              <a:t>due to defective intestinal absorption of thiamin or dietary insufficiency</a:t>
            </a:r>
          </a:p>
          <a:p>
            <a:r>
              <a:rPr lang="en-US" sz="2000" dirty="0"/>
              <a:t>Causes apathy, loss of memory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593024" y="5511238"/>
            <a:ext cx="5225432" cy="670492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36" name="Rounded Rectangle 35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*Because alcoholics don</a:t>
              </a:r>
              <a:r>
                <a:rPr lang="fr-FR" dirty="0" smtClean="0">
                  <a:solidFill>
                    <a:srgbClr val="00B050"/>
                  </a:solidFill>
                </a:rPr>
                <a:t>’</a:t>
              </a:r>
              <a:r>
                <a:rPr lang="en-US" dirty="0" smtClean="0">
                  <a:solidFill>
                    <a:srgbClr val="00B050"/>
                  </a:solidFill>
                </a:rPr>
                <a:t>t absorb vitamins properly.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>
            <a:off x="4581591" y="1177808"/>
            <a:ext cx="0" cy="4589003"/>
          </a:xfrm>
          <a:prstGeom prst="line">
            <a:avLst/>
          </a:prstGeom>
          <a:ln w="38100"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213872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Vitamin C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436" y="886440"/>
            <a:ext cx="5020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spc="-5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Functions :</a:t>
            </a:r>
            <a:endParaRPr lang="en-US" sz="24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968479"/>
              </p:ext>
            </p:extLst>
          </p:nvPr>
        </p:nvGraphicFramePr>
        <p:xfrm>
          <a:off x="-94894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585023" y="5009048"/>
            <a:ext cx="509215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*So it’s the ground substance.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**That’s why it’s recommended when a person is on iron supplementation (specially as orange juice.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***Increases immunity.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350381" y="796019"/>
            <a:ext cx="40695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Aft>
                <a:spcPts val="0"/>
              </a:spcAft>
              <a:buFont typeface="Wingdings" charset="2"/>
              <a:buChar char="v"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Sources and RDA</a:t>
            </a:r>
            <a:r>
              <a:rPr lang="en-US" dirty="0"/>
              <a:t> (mg/day</a:t>
            </a:r>
            <a:r>
              <a:rPr lang="en-US" dirty="0" smtClean="0"/>
              <a:t>):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v"/>
            </a:pPr>
            <a:endParaRPr lang="en-US" sz="1100" dirty="0"/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Citrus fruits, tomatoes, melon, </a:t>
            </a:r>
            <a:r>
              <a:rPr lang="en-US" dirty="0" smtClean="0"/>
              <a:t>peppers</a:t>
            </a:r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</a:pPr>
            <a:endParaRPr lang="en-US" sz="900" dirty="0"/>
          </a:p>
          <a:p>
            <a:pPr marL="285750" indent="-28575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/>
              <a:t>Men: </a:t>
            </a:r>
            <a:r>
              <a:rPr lang="en-US" dirty="0" smtClean="0"/>
              <a:t>90 mg , </a:t>
            </a:r>
            <a:r>
              <a:rPr lang="en-US" dirty="0"/>
              <a:t>Women: </a:t>
            </a:r>
            <a:r>
              <a:rPr lang="en-US" dirty="0" smtClean="0"/>
              <a:t>75 mg , </a:t>
            </a:r>
            <a:r>
              <a:rPr lang="en-US" dirty="0"/>
              <a:t>Children: </a:t>
            </a:r>
            <a:r>
              <a:rPr lang="en-US" dirty="0" smtClean="0"/>
              <a:t>15-25 mg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53203" y="1009897"/>
            <a:ext cx="0" cy="4290766"/>
          </a:xfrm>
          <a:prstGeom prst="line">
            <a:avLst/>
          </a:prstGeom>
          <a:ln w="38100"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53203" y="2826619"/>
            <a:ext cx="562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Disorders of Vitamin C </a:t>
            </a:r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Deficiency</a:t>
            </a:r>
            <a:endParaRPr lang="en-US" sz="2400" b="1" u="heavy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5023" y="3410002"/>
            <a:ext cx="5095996" cy="1477328"/>
          </a:xfrm>
          <a:prstGeom prst="rect">
            <a:avLst/>
          </a:prstGeom>
          <a:noFill/>
          <a:ln w="19050">
            <a:solidFill>
              <a:srgbClr val="00ADA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mtClean="0">
                <a:solidFill>
                  <a:srgbClr val="FF0000"/>
                </a:solidFill>
              </a:rPr>
              <a:t>Scurvy</a:t>
            </a:r>
            <a:endParaRPr lang="en-US" sz="1100" dirty="0"/>
          </a:p>
          <a:p>
            <a:pPr marL="742950" lvl="1" indent="-285750">
              <a:buFont typeface="Wingdings" charset="2"/>
              <a:buChar char="ü"/>
            </a:pPr>
            <a:r>
              <a:rPr lang="en-US" dirty="0"/>
              <a:t>Abnormal collagen </a:t>
            </a:r>
            <a:r>
              <a:rPr lang="en-US" dirty="0" smtClean="0"/>
              <a:t>production</a:t>
            </a:r>
          </a:p>
          <a:p>
            <a:pPr marL="1085850" lvl="2" indent="-171450" fontAlgn="auto">
              <a:spcAft>
                <a:spcPts val="0"/>
              </a:spcAft>
              <a:buFont typeface="Wingdings" charset="2"/>
              <a:buChar char="ü"/>
            </a:pPr>
            <a:endParaRPr lang="en-US" sz="900" dirty="0"/>
          </a:p>
          <a:p>
            <a:pPr marL="742950" lvl="1" indent="-285750">
              <a:buFont typeface="Wingdings" charset="2"/>
              <a:buChar char="ü"/>
            </a:pPr>
            <a:r>
              <a:rPr lang="en-US" dirty="0"/>
              <a:t>Gums become painful, swollen and </a:t>
            </a:r>
            <a:r>
              <a:rPr lang="en-US" dirty="0" smtClean="0"/>
              <a:t>spongy</a:t>
            </a:r>
          </a:p>
          <a:p>
            <a:pPr marL="1085850" lvl="2" indent="-171450" fontAlgn="auto">
              <a:spcAft>
                <a:spcPts val="0"/>
              </a:spcAft>
              <a:buFont typeface="Wingdings" charset="2"/>
              <a:buChar char="ü"/>
            </a:pPr>
            <a:endParaRPr lang="en-US" sz="900" dirty="0"/>
          </a:p>
          <a:p>
            <a:pPr marL="742950" lvl="1" indent="-285750">
              <a:buFont typeface="Wingdings" charset="2"/>
              <a:buChar char="ü"/>
            </a:pPr>
            <a:r>
              <a:rPr lang="en-US" dirty="0"/>
              <a:t>The pulp is separated and the teeth are lost</a:t>
            </a:r>
          </a:p>
        </p:txBody>
      </p:sp>
    </p:spTree>
    <p:extLst>
      <p:ext uri="{BB962C8B-B14F-4D97-AF65-F5344CB8AC3E}">
        <p14:creationId xmlns:p14="http://schemas.microsoft.com/office/powerpoint/2010/main" val="12830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665278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2,3- Minerals </a:t>
            </a: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and Trace 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Elements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61" y="886440"/>
            <a:ext cx="300554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heavy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Macro </a:t>
            </a:r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minerals :</a:t>
            </a:r>
            <a:endParaRPr lang="en-US" sz="2400" b="1" u="heavy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algn="ctr"/>
            <a:r>
              <a:rPr lang="en-US" b="1" spc="-5" dirty="0" smtClean="0"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(</a:t>
            </a:r>
            <a:r>
              <a:rPr lang="en-US" b="1" spc="-5" dirty="0" smtClean="0">
                <a:solidFill>
                  <a:srgbClr val="FF0000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More</a:t>
            </a:r>
            <a:r>
              <a:rPr lang="en-US" b="1" spc="-5" dirty="0" smtClean="0"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 than100 </a:t>
            </a:r>
            <a:r>
              <a:rPr lang="en-US" b="1" spc="-5" dirty="0"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mg/day)</a:t>
            </a:r>
          </a:p>
          <a:p>
            <a:endParaRPr lang="en-US" sz="9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Calcium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Phosphorous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Sodium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Potassium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Chloride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Magnesium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42938" y="886440"/>
            <a:ext cx="2985566" cy="4747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Micro minerals :</a:t>
            </a:r>
          </a:p>
          <a:p>
            <a:pPr algn="ctr"/>
            <a:r>
              <a:rPr lang="en-US" b="1" spc="-5" dirty="0" smtClean="0"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(</a:t>
            </a:r>
            <a:r>
              <a:rPr lang="en-US" b="1" spc="-5" dirty="0" smtClean="0">
                <a:solidFill>
                  <a:srgbClr val="FF0000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Less </a:t>
            </a:r>
            <a:r>
              <a:rPr lang="en-US" b="1" spc="-5" dirty="0" smtClean="0"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than100 </a:t>
            </a:r>
            <a:r>
              <a:rPr lang="en-US" b="1" spc="-5" dirty="0"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mg/day)</a:t>
            </a:r>
          </a:p>
          <a:p>
            <a:endParaRPr lang="en-US" sz="9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Iron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Iodine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Copper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Manganese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Zinc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Cobalt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Molybdenum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Selenium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Fluoride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Chromium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SzPct val="100000"/>
              <a:buFont typeface="+mj-lt"/>
              <a:buAutoNum type="arabicPeriod"/>
            </a:pPr>
            <a:r>
              <a:rPr lang="en-US" dirty="0"/>
              <a:t>Silicon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68" y="2100259"/>
            <a:ext cx="4803847" cy="33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92044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Iron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860" y="886440"/>
            <a:ext cx="423833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Functions:</a:t>
            </a:r>
          </a:p>
          <a:p>
            <a:endParaRPr lang="en-US" sz="9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Oxygen transport and </a:t>
            </a:r>
            <a:r>
              <a:rPr lang="en-US" dirty="0" smtClean="0"/>
              <a:t>metabolism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US" sz="11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Part of hemoglobin, myoglobin, </a:t>
            </a:r>
            <a:r>
              <a:rPr lang="en-US" dirty="0" smtClean="0"/>
              <a:t>cytochromes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US" sz="11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Body stores iron as ferritin, hemosiderin and </a:t>
            </a:r>
            <a:r>
              <a:rPr lang="en-US" dirty="0" smtClean="0"/>
              <a:t>transferrin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endParaRPr lang="en-US" sz="11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Adult women have much lower iron storage than men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1133" y="922184"/>
            <a:ext cx="562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Aft>
                <a:spcPts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30AAB1"/>
                </a:solidFill>
                <a:ea typeface="ＭＳ Ｐゴシック" charset="-128"/>
              </a:rPr>
              <a:t>Sources and RDA</a:t>
            </a:r>
            <a:r>
              <a:rPr lang="en-US" sz="2400" dirty="0"/>
              <a:t> </a:t>
            </a:r>
            <a:r>
              <a:rPr lang="en-US" dirty="0"/>
              <a:t>(mg/day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21613" y="1646711"/>
            <a:ext cx="2206857" cy="840230"/>
          </a:xfrm>
          <a:prstGeom prst="rect">
            <a:avLst/>
          </a:prstGeom>
          <a:noFill/>
          <a:ln w="19050">
            <a:solidFill>
              <a:srgbClr val="00ADA8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dirty="0" smtClean="0">
                <a:ea typeface="ＭＳ Ｐゴシック" charset="-128"/>
              </a:rPr>
              <a:t>Non-</a:t>
            </a:r>
            <a:r>
              <a:rPr lang="en-US" altLang="en-US" dirty="0" err="1" smtClean="0">
                <a:ea typeface="ＭＳ Ｐゴシック" charset="-128"/>
              </a:rPr>
              <a:t>heme</a:t>
            </a:r>
            <a:r>
              <a:rPr lang="en-US" altLang="en-US" dirty="0" smtClean="0"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iron: Plants (spinach, beans</a:t>
            </a:r>
            <a:r>
              <a:rPr lang="en-US" altLang="en-US" dirty="0" smtClean="0">
                <a:ea typeface="ＭＳ Ｐゴシック" charset="-128"/>
              </a:rPr>
              <a:t>) </a:t>
            </a:r>
            <a:r>
              <a:rPr lang="en-US" altLang="en-US" dirty="0">
                <a:ea typeface="ＭＳ Ｐゴシック" charset="-128"/>
              </a:rPr>
              <a:t>5% absorption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46201" y="1646711"/>
            <a:ext cx="1875206" cy="840230"/>
          </a:xfrm>
          <a:prstGeom prst="rect">
            <a:avLst/>
          </a:prstGeom>
          <a:ln w="19050">
            <a:solidFill>
              <a:srgbClr val="233F4D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-128"/>
              </a:rPr>
              <a:t>Men: </a:t>
            </a:r>
            <a:r>
              <a:rPr lang="en-US" altLang="en-US" dirty="0" smtClean="0">
                <a:ea typeface="ＭＳ Ｐゴシック" charset="-128"/>
              </a:rPr>
              <a:t>8 mg , </a:t>
            </a:r>
            <a:r>
              <a:rPr lang="en-US" altLang="en-US" dirty="0">
                <a:ea typeface="ＭＳ Ｐゴシック" charset="-128"/>
              </a:rPr>
              <a:t>Women: </a:t>
            </a:r>
            <a:r>
              <a:rPr lang="en-US" altLang="en-US" dirty="0" smtClean="0">
                <a:ea typeface="ＭＳ Ｐゴシック" charset="-128"/>
              </a:rPr>
              <a:t>18 mg , </a:t>
            </a:r>
            <a:r>
              <a:rPr lang="en-US" altLang="en-US" dirty="0">
                <a:ea typeface="ＭＳ Ｐゴシック" charset="-128"/>
              </a:rPr>
              <a:t>Children: </a:t>
            </a:r>
            <a:r>
              <a:rPr lang="en-US" altLang="en-US" dirty="0" smtClean="0">
                <a:ea typeface="ＭＳ Ｐゴシック" charset="-128"/>
              </a:rPr>
              <a:t>7-15 mg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073" y="1646711"/>
            <a:ext cx="2313809" cy="840230"/>
          </a:xfrm>
          <a:prstGeom prst="rect">
            <a:avLst/>
          </a:prstGeom>
          <a:ln w="19050">
            <a:solidFill>
              <a:srgbClr val="9BCF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-128"/>
              </a:rPr>
              <a:t>Heme iron: Animal products (meat, liver), 25% absorption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620" y="4293880"/>
            <a:ext cx="271881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Hemosiderin: a complex of ferritin.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Transferrin: a transporter.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10153" y="1234262"/>
            <a:ext cx="0" cy="4589003"/>
          </a:xfrm>
          <a:prstGeom prst="line">
            <a:avLst/>
          </a:prstGeom>
          <a:ln w="38100">
            <a:solidFill>
              <a:srgbClr val="00A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11133" y="2785547"/>
            <a:ext cx="5627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heavy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Iron Deficiency:</a:t>
            </a:r>
            <a:endParaRPr lang="en-US" sz="2400" b="1" u="heavy" spc="-5" dirty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sp>
        <p:nvSpPr>
          <p:cNvPr id="11" name="Rounded Rectangle 10"/>
          <p:cNvSpPr/>
          <p:nvPr/>
        </p:nvSpPr>
        <p:spPr>
          <a:xfrm rot="21592305">
            <a:off x="4699342" y="3364157"/>
            <a:ext cx="3344510" cy="18530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3DB4C6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-1838336"/>
              <a:satOff val="-2557"/>
              <a:lumOff val="-981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ounded Rectangle 6"/>
          <p:cNvSpPr/>
          <p:nvPr/>
        </p:nvSpPr>
        <p:spPr>
          <a:xfrm rot="21592305">
            <a:off x="4718164" y="3428221"/>
            <a:ext cx="3347761" cy="17248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Iron deficiency anemia is most common </a:t>
            </a:r>
          </a:p>
          <a:p>
            <a:pPr marL="742950" lvl="1" indent="-285750" fontAlgn="auto">
              <a:spcAft>
                <a:spcPts val="0"/>
              </a:spcAft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Growing children, pregnant, lactating and menstruating women need more iron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592305">
            <a:off x="8237625" y="3360244"/>
            <a:ext cx="3769116" cy="246306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4976CA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ounded Rectangle 4"/>
          <p:cNvSpPr/>
          <p:nvPr/>
        </p:nvSpPr>
        <p:spPr>
          <a:xfrm rot="21592305">
            <a:off x="8441526" y="3416221"/>
            <a:ext cx="3361312" cy="23511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indent="-28575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Hemosiderosis (iron overload disorder)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Due to iron excess (toxicity)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Hemosiderin (Iron stored in complex with ferritin protein in liver and spleen)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Occurs in persons receiving repeated blood transfusions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92874" y="5482847"/>
            <a:ext cx="3237972" cy="902310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21" name="Rounded Rectangle 20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Iron overload disorder is caused by multiple transfusions of blood.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9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51" y="98179"/>
            <a:ext cx="445987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Take home messages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8251" y="1004888"/>
            <a:ext cx="6462599" cy="3200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/>
              <a:t>Macro and micronutrients are essential for energy and maintaining good health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11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800" dirty="0" smtClean="0"/>
              <a:t>Various diseases are associated either with malnutrition or excessive intake of these nutrients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649558"/>
            <a:ext cx="4345605" cy="38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67" y="919761"/>
            <a:ext cx="601959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Q1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Which of the following is </a:t>
            </a:r>
            <a:r>
              <a:rPr lang="en-US" sz="1700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a protein source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? </a:t>
            </a:r>
          </a:p>
          <a:p>
            <a:r>
              <a:rPr lang="en-US" sz="1700" dirty="0" smtClean="0"/>
              <a:t>A- Milk</a:t>
            </a:r>
          </a:p>
          <a:p>
            <a:r>
              <a:rPr lang="en-US" sz="1700" dirty="0" smtClean="0"/>
              <a:t>B- Fish</a:t>
            </a:r>
          </a:p>
          <a:p>
            <a:r>
              <a:rPr lang="en-US" sz="1700" dirty="0" smtClean="0"/>
              <a:t>C- Carrot</a:t>
            </a:r>
          </a:p>
          <a:p>
            <a:r>
              <a:rPr lang="en-US" sz="1700" dirty="0" smtClean="0"/>
              <a:t>D- Both A &amp; B</a:t>
            </a:r>
          </a:p>
          <a:p>
            <a:endParaRPr lang="en-US" sz="1700" b="1" u="sng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sz="1700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Q2 : </a:t>
            </a:r>
            <a:r>
              <a:rPr lang="en-US" sz="1700" dirty="0" smtClean="0">
                <a:solidFill>
                  <a:srgbClr val="00ADA8"/>
                </a:solidFill>
              </a:rPr>
              <a:t>Omega-3 fatty acid is mainly found in ?</a:t>
            </a:r>
          </a:p>
          <a:p>
            <a:r>
              <a:rPr lang="en-US" sz="1700" dirty="0" smtClean="0"/>
              <a:t>A- Ocean fish</a:t>
            </a:r>
            <a:endParaRPr lang="en-US" sz="1700" dirty="0"/>
          </a:p>
          <a:p>
            <a:r>
              <a:rPr lang="en-US" sz="1700" dirty="0"/>
              <a:t>B- </a:t>
            </a:r>
            <a:r>
              <a:rPr lang="en-US" sz="1700" dirty="0" smtClean="0"/>
              <a:t>Insects </a:t>
            </a:r>
            <a:endParaRPr lang="en-US" sz="1700" dirty="0"/>
          </a:p>
          <a:p>
            <a:r>
              <a:rPr lang="en-US" sz="1700" dirty="0"/>
              <a:t>C- </a:t>
            </a:r>
            <a:r>
              <a:rPr lang="en-US" sz="1700" dirty="0" smtClean="0"/>
              <a:t>Hot water</a:t>
            </a:r>
            <a:endParaRPr lang="en-US" sz="1700" dirty="0"/>
          </a:p>
          <a:p>
            <a:r>
              <a:rPr lang="en-US" sz="1700" dirty="0"/>
              <a:t>D- </a:t>
            </a:r>
            <a:r>
              <a:rPr lang="en-US" sz="1700" dirty="0" smtClean="0"/>
              <a:t>Both A &amp; B</a:t>
            </a:r>
          </a:p>
          <a:p>
            <a:endParaRPr lang="en-US" sz="1700" dirty="0"/>
          </a:p>
          <a:p>
            <a:r>
              <a:rPr lang="en-US" sz="1700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Q3 </a:t>
            </a:r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z="1700" dirty="0" smtClean="0">
                <a:solidFill>
                  <a:srgbClr val="00ADA8"/>
                </a:solidFill>
              </a:rPr>
              <a:t>Vitamins are ?</a:t>
            </a:r>
          </a:p>
          <a:p>
            <a:r>
              <a:rPr lang="en-US" sz="1700" dirty="0" smtClean="0"/>
              <a:t>A- Caloric </a:t>
            </a:r>
          </a:p>
          <a:p>
            <a:r>
              <a:rPr lang="en-US" sz="1700" dirty="0" smtClean="0"/>
              <a:t>B- Required daily with large amounts</a:t>
            </a:r>
          </a:p>
          <a:p>
            <a:r>
              <a:rPr lang="en-US" sz="1700" dirty="0" smtClean="0"/>
              <a:t>C- Essential</a:t>
            </a:r>
          </a:p>
          <a:p>
            <a:r>
              <a:rPr lang="en-US" sz="1700" dirty="0" smtClean="0"/>
              <a:t>D- Both B &amp; C</a:t>
            </a:r>
            <a:endParaRPr lang="en-US" sz="1700" dirty="0"/>
          </a:p>
        </p:txBody>
      </p:sp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5891" y="91976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Q4 : </a:t>
            </a:r>
            <a:r>
              <a:rPr lang="en-US" dirty="0" smtClean="0">
                <a:solidFill>
                  <a:srgbClr val="00ADA8"/>
                </a:solidFill>
              </a:rPr>
              <a:t>Wernicke-</a:t>
            </a:r>
            <a:r>
              <a:rPr lang="en-US" dirty="0" err="1" smtClean="0">
                <a:solidFill>
                  <a:srgbClr val="00ADA8"/>
                </a:solidFill>
              </a:rPr>
              <a:t>Korsakoff</a:t>
            </a:r>
            <a:r>
              <a:rPr lang="en-US" dirty="0" smtClean="0">
                <a:solidFill>
                  <a:srgbClr val="00ADA8"/>
                </a:solidFill>
              </a:rPr>
              <a:t> </a:t>
            </a:r>
            <a:r>
              <a:rPr lang="en-US" dirty="0">
                <a:solidFill>
                  <a:srgbClr val="00ADA8"/>
                </a:solidFill>
              </a:rPr>
              <a:t>syndrome </a:t>
            </a:r>
            <a:r>
              <a:rPr lang="en-US" dirty="0" smtClean="0">
                <a:solidFill>
                  <a:srgbClr val="00ADA8"/>
                </a:solidFill>
              </a:rPr>
              <a:t>is due to deficiency in which of the following enzymes ?</a:t>
            </a:r>
          </a:p>
          <a:p>
            <a:r>
              <a:rPr lang="en-US" dirty="0" smtClean="0"/>
              <a:t>A- Vitamin B12</a:t>
            </a:r>
            <a:endParaRPr lang="en-US" dirty="0"/>
          </a:p>
          <a:p>
            <a:r>
              <a:rPr lang="en-US" dirty="0"/>
              <a:t>B- </a:t>
            </a:r>
            <a:r>
              <a:rPr lang="en-US" dirty="0" smtClean="0"/>
              <a:t>Vitamin C</a:t>
            </a:r>
            <a:endParaRPr lang="en-US" dirty="0"/>
          </a:p>
          <a:p>
            <a:r>
              <a:rPr lang="en-US" dirty="0"/>
              <a:t>C- </a:t>
            </a:r>
            <a:r>
              <a:rPr lang="en-US" dirty="0" smtClean="0"/>
              <a:t>Vitamin A</a:t>
            </a:r>
            <a:endParaRPr lang="en-US" dirty="0"/>
          </a:p>
          <a:p>
            <a:r>
              <a:rPr lang="en-US" dirty="0"/>
              <a:t>D- </a:t>
            </a:r>
            <a:r>
              <a:rPr lang="en-US" dirty="0" smtClean="0"/>
              <a:t>Vitamin B1</a:t>
            </a:r>
            <a:endParaRPr lang="en-US" dirty="0"/>
          </a:p>
          <a:p>
            <a:endParaRPr lang="en-US" dirty="0"/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Q5 : </a:t>
            </a:r>
            <a:r>
              <a:rPr lang="en-US" dirty="0" smtClean="0">
                <a:solidFill>
                  <a:srgbClr val="00ADA8"/>
                </a:solidFill>
              </a:rPr>
              <a:t>Iron is considered as ?</a:t>
            </a:r>
            <a:endParaRPr lang="en-US" dirty="0">
              <a:solidFill>
                <a:srgbClr val="00ADA8"/>
              </a:solidFill>
            </a:endParaRPr>
          </a:p>
          <a:p>
            <a:r>
              <a:rPr lang="en-US" dirty="0"/>
              <a:t>A- </a:t>
            </a:r>
            <a:r>
              <a:rPr lang="en-US" dirty="0" smtClean="0"/>
              <a:t>Micromineral</a:t>
            </a:r>
            <a:endParaRPr lang="en-US" dirty="0"/>
          </a:p>
          <a:p>
            <a:r>
              <a:rPr lang="en-US" dirty="0"/>
              <a:t>B- </a:t>
            </a:r>
            <a:r>
              <a:rPr lang="en-US" dirty="0" smtClean="0"/>
              <a:t>Macromineral </a:t>
            </a:r>
            <a:endParaRPr lang="en-US" dirty="0"/>
          </a:p>
          <a:p>
            <a:r>
              <a:rPr lang="en-US" dirty="0"/>
              <a:t>C- </a:t>
            </a:r>
            <a:r>
              <a:rPr lang="en-US" dirty="0" smtClean="0"/>
              <a:t>Semi-</a:t>
            </a:r>
            <a:r>
              <a:rPr lang="en-US" dirty="0" err="1" smtClean="0"/>
              <a:t>macromineral</a:t>
            </a:r>
            <a:endParaRPr lang="en-US" dirty="0"/>
          </a:p>
          <a:p>
            <a:r>
              <a:rPr lang="en-US" dirty="0"/>
              <a:t>D- Non of the above</a:t>
            </a:r>
          </a:p>
          <a:p>
            <a:endParaRPr lang="en-US" dirty="0"/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Q6 : </a:t>
            </a:r>
            <a:r>
              <a:rPr lang="en-US" dirty="0" smtClean="0">
                <a:solidFill>
                  <a:srgbClr val="00ADA8"/>
                </a:solidFill>
              </a:rPr>
              <a:t>Iron deficiency anemia is common in ?</a:t>
            </a:r>
            <a:endParaRPr lang="en-US" dirty="0">
              <a:solidFill>
                <a:srgbClr val="00ADA8"/>
              </a:solidFill>
            </a:endParaRPr>
          </a:p>
          <a:p>
            <a:r>
              <a:rPr lang="en-US" dirty="0"/>
              <a:t>A- </a:t>
            </a:r>
            <a:r>
              <a:rPr lang="en-US" dirty="0" smtClean="0"/>
              <a:t>Breastfeeding women </a:t>
            </a:r>
            <a:endParaRPr lang="en-US" dirty="0"/>
          </a:p>
          <a:p>
            <a:r>
              <a:rPr lang="en-US" dirty="0"/>
              <a:t>B- </a:t>
            </a:r>
            <a:r>
              <a:rPr lang="en-US" dirty="0" smtClean="0"/>
              <a:t>Pregnant women </a:t>
            </a:r>
            <a:endParaRPr lang="en-US" dirty="0"/>
          </a:p>
          <a:p>
            <a:r>
              <a:rPr lang="en-US" dirty="0"/>
              <a:t>C- </a:t>
            </a:r>
            <a:r>
              <a:rPr lang="en-US" dirty="0" smtClean="0"/>
              <a:t>Adults</a:t>
            </a:r>
            <a:endParaRPr lang="en-US" dirty="0"/>
          </a:p>
          <a:p>
            <a:r>
              <a:rPr lang="en-US" dirty="0"/>
              <a:t>D- </a:t>
            </a:r>
            <a:r>
              <a:rPr lang="en-US" dirty="0" smtClean="0"/>
              <a:t>Newborns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475" y="90071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Q7 </a:t>
            </a:r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two conditions associated with inadequate protein intake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endParaRPr lang="en-US" dirty="0"/>
          </a:p>
          <a:p>
            <a:pPr marL="800100" lvl="1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Marasmus</a:t>
            </a:r>
          </a:p>
          <a:p>
            <a:pPr marL="800100" lvl="1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Kwashiorkor</a:t>
            </a:r>
          </a:p>
          <a:p>
            <a:endParaRPr lang="en-US" dirty="0"/>
          </a:p>
          <a:p>
            <a:r>
              <a:rPr lang="en-US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Q8 </a:t>
            </a:r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three functions of Vitamin C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Increases iron absorption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Powerful antioxidant (prevents some cancers)</a:t>
            </a:r>
          </a:p>
          <a:p>
            <a:pPr marL="342900" lvl="0" indent="-342900" algn="ctr">
              <a:buFont typeface="+mj-lt"/>
              <a:buAutoNum type="arabicPeriod"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Promotes wound healing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Q9 </a:t>
            </a:r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two benefits of dietary fibers </a:t>
            </a:r>
            <a:r>
              <a:rPr lang="en-US" dirty="0" smtClean="0">
                <a:solidFill>
                  <a:srgbClr val="00ADA8"/>
                </a:solidFill>
              </a:rPr>
              <a:t>?</a:t>
            </a:r>
            <a:endParaRPr lang="en-US" dirty="0">
              <a:solidFill>
                <a:srgbClr val="00ADA8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Lowers serum LDL levels</a:t>
            </a:r>
          </a:p>
          <a:p>
            <a:pPr marL="342900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Reduces constipation</a:t>
            </a:r>
          </a:p>
          <a:p>
            <a:pPr marL="342900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Promotes feeling of fullness</a:t>
            </a:r>
          </a:p>
          <a:p>
            <a:pPr marL="342900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Slows gastric emptying (long-term glucose control in patients with diabetes mellitus)</a:t>
            </a:r>
          </a:p>
          <a:p>
            <a:pPr marL="342900" indent="-3429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Reduces exposure of gut to carcinogens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9438" y="6519446"/>
            <a:ext cx="321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D    2) A    3) A    4) D    5) A    6) </a:t>
            </a:r>
            <a:r>
              <a:rPr lang="en-US" sz="1600" smtClean="0"/>
              <a:t>B </a:t>
            </a:r>
            <a:endParaRPr lang="en-US" sz="1600" dirty="0"/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7274618" y="5802602"/>
            <a:ext cx="374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Suggestions and recommendations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71525"/>
            <a:ext cx="12059919" cy="6086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250" y="98179"/>
            <a:ext cx="37193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1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742950"/>
            <a:ext cx="12077700" cy="611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8250" y="98179"/>
            <a:ext cx="371939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731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7028" y="2677708"/>
            <a:ext cx="2691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Naser abu</a:t>
            </a:r>
            <a:r>
              <a:rPr lang="en-US" b="1" dirty="0">
                <a:solidFill>
                  <a:srgbClr val="4C8180"/>
                </a:solidFill>
              </a:rPr>
              <a:t>-</a:t>
            </a:r>
            <a:r>
              <a:rPr lang="en-US" b="1" dirty="0" smtClean="0">
                <a:solidFill>
                  <a:srgbClr val="4C8180"/>
                </a:solidFill>
              </a:rPr>
              <a:t>dujain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Abdulrahman alrashed</a:t>
            </a:r>
          </a:p>
          <a:p>
            <a:pPr>
              <a:lnSpc>
                <a:spcPct val="200000"/>
              </a:lnSpc>
            </a:pPr>
            <a:r>
              <a:rPr lang="en-US" b="1" dirty="0" err="1" smtClean="0">
                <a:solidFill>
                  <a:srgbClr val="4C8180"/>
                </a:solidFill>
              </a:rPr>
              <a:t>Heba</a:t>
            </a:r>
            <a:r>
              <a:rPr lang="en-US" b="1" dirty="0" smtClean="0">
                <a:solidFill>
                  <a:srgbClr val="4C8180"/>
                </a:solidFill>
              </a:rPr>
              <a:t> </a:t>
            </a:r>
            <a:r>
              <a:rPr lang="en-US" b="1" dirty="0" err="1" smtClean="0">
                <a:solidFill>
                  <a:srgbClr val="4C8180"/>
                </a:solidFill>
              </a:rPr>
              <a:t>Alnasser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Rana </a:t>
            </a:r>
            <a:r>
              <a:rPr lang="en-US" b="1" dirty="0" err="1" smtClean="0">
                <a:solidFill>
                  <a:srgbClr val="4C8180"/>
                </a:solidFill>
              </a:rPr>
              <a:t>barasain</a:t>
            </a:r>
            <a:endParaRPr lang="en-US" b="1" dirty="0">
              <a:solidFill>
                <a:srgbClr val="4C8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360226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Lecture overview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1589"/>
            <a:ext cx="11077636" cy="49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7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7972" y="2991415"/>
            <a:ext cx="26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Review the notes</a:t>
            </a:r>
          </a:p>
        </p:txBody>
      </p:sp>
    </p:spTree>
    <p:extLst>
      <p:ext uri="{BB962C8B-B14F-4D97-AF65-F5344CB8AC3E}">
        <p14:creationId xmlns:p14="http://schemas.microsoft.com/office/powerpoint/2010/main" val="1488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647484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Macronutrients &amp; 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Micronutrients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126" y="931930"/>
            <a:ext cx="5065076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Definitions :</a:t>
            </a:r>
          </a:p>
          <a:p>
            <a:endParaRPr lang="en-US" sz="9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98450" lvl="0" indent="-285750">
              <a:spcBef>
                <a:spcPts val="25"/>
              </a:spcBef>
              <a:buFont typeface="Wingdings" charset="2"/>
              <a:buChar char="Ø"/>
              <a:tabLst>
                <a:tab pos="241300" algn="l"/>
                <a:tab pos="241935" algn="l"/>
              </a:tabLst>
            </a:pPr>
            <a:r>
              <a:rPr lang="en-US" b="1" spc="-10" dirty="0">
                <a:solidFill>
                  <a:prstClr val="black"/>
                </a:solidFill>
                <a:cs typeface="Calibri"/>
              </a:rPr>
              <a:t>1) Macronutrients: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Nutrients needed by the body in large amounts (proteins, carbohydrates, fats)</a:t>
            </a:r>
          </a:p>
          <a:p>
            <a:pPr marL="298450" lvl="0" indent="-285750">
              <a:spcBef>
                <a:spcPts val="25"/>
              </a:spcBef>
              <a:buFont typeface="Arial" charset="0"/>
              <a:buChar char="•"/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They provide </a:t>
            </a:r>
            <a:r>
              <a:rPr lang="en-US" u="sng" spc="-10" dirty="0">
                <a:solidFill>
                  <a:prstClr val="black"/>
                </a:solidFill>
                <a:cs typeface="Calibri"/>
              </a:rPr>
              <a:t>energy and building blocks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for proteins, carbohydrates and 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fats </a:t>
            </a:r>
            <a:r>
              <a:rPr lang="en-US" spc="-10" dirty="0" smtClean="0">
                <a:solidFill>
                  <a:srgbClr val="00B050"/>
                </a:solidFill>
                <a:cs typeface="Calibri"/>
              </a:rPr>
              <a:t>that are stored.</a:t>
            </a:r>
            <a:endParaRPr lang="en-US" spc="-10" dirty="0">
              <a:solidFill>
                <a:srgbClr val="00B050"/>
              </a:solidFill>
              <a:cs typeface="Calibri"/>
            </a:endParaRPr>
          </a:p>
          <a:p>
            <a:pPr marL="241300" lvl="0" indent="-228600">
              <a:spcBef>
                <a:spcPts val="25"/>
              </a:spcBef>
              <a:buFont typeface="Arial"/>
              <a:buChar char="–"/>
              <a:tabLst>
                <a:tab pos="241300" algn="l"/>
                <a:tab pos="241935" algn="l"/>
              </a:tabLst>
            </a:pPr>
            <a:endParaRPr lang="en-US" spc="-10" dirty="0">
              <a:solidFill>
                <a:prstClr val="black"/>
              </a:solidFill>
              <a:cs typeface="Calibri"/>
            </a:endParaRPr>
          </a:p>
          <a:p>
            <a:pPr marL="241300" lvl="0" indent="-228600">
              <a:spcBef>
                <a:spcPts val="25"/>
              </a:spcBef>
              <a:buFont typeface="Arial"/>
              <a:buChar char="–"/>
              <a:tabLst>
                <a:tab pos="241300" algn="l"/>
                <a:tab pos="241935" algn="l"/>
              </a:tabLst>
            </a:pPr>
            <a:endParaRPr lang="en-US" spc="-10" dirty="0">
              <a:solidFill>
                <a:prstClr val="black"/>
              </a:solidFill>
              <a:cs typeface="Calibri"/>
            </a:endParaRPr>
          </a:p>
          <a:p>
            <a:pPr marL="298450" lvl="0" indent="-285750">
              <a:spcBef>
                <a:spcPts val="25"/>
              </a:spcBef>
              <a:buFont typeface="Wingdings" charset="2"/>
              <a:buChar char="Ø"/>
              <a:tabLst>
                <a:tab pos="241300" algn="l"/>
                <a:tab pos="241935" algn="l"/>
              </a:tabLst>
            </a:pPr>
            <a:r>
              <a:rPr lang="en-US" b="1" spc="-10" dirty="0">
                <a:solidFill>
                  <a:prstClr val="black"/>
                </a:solidFill>
                <a:cs typeface="Calibri"/>
              </a:rPr>
              <a:t>2) Micronutrients: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Nutrients needed by the body in small amounts (vitamins, minerals, trace elements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) </a:t>
            </a:r>
            <a:r>
              <a:rPr lang="en-US" spc="-10" dirty="0" smtClean="0">
                <a:solidFill>
                  <a:srgbClr val="00B050"/>
                </a:solidFill>
                <a:cs typeface="Calibri"/>
              </a:rPr>
              <a:t>(Micro=small amounts)</a:t>
            </a:r>
            <a:endParaRPr lang="en-US" spc="-10" dirty="0">
              <a:solidFill>
                <a:srgbClr val="00B050"/>
              </a:solidFill>
              <a:cs typeface="Calibri"/>
            </a:endParaRPr>
          </a:p>
          <a:p>
            <a:pPr marL="298450" lvl="0" indent="-285750">
              <a:spcBef>
                <a:spcPts val="25"/>
              </a:spcBef>
              <a:buFont typeface="Wingdings" charset="2"/>
              <a:buChar char="ü"/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Required for </a:t>
            </a:r>
            <a:r>
              <a:rPr lang="en-US" u="sng" spc="-10" dirty="0">
                <a:solidFill>
                  <a:prstClr val="black"/>
                </a:solidFill>
                <a:cs typeface="Calibri"/>
              </a:rPr>
              <a:t>maintaining normal health 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and preventing various diseases</a:t>
            </a:r>
          </a:p>
          <a:p>
            <a:pPr marL="298450" lvl="0" indent="-285750">
              <a:spcBef>
                <a:spcPts val="25"/>
              </a:spcBef>
              <a:buFont typeface="Wingdings" charset="2"/>
              <a:buChar char="ü"/>
              <a:tabLst>
                <a:tab pos="241300" algn="l"/>
                <a:tab pos="241935" algn="l"/>
              </a:tabLst>
            </a:pPr>
            <a:r>
              <a:rPr lang="en-US" spc="-10" dirty="0">
                <a:solidFill>
                  <a:prstClr val="black"/>
                </a:solidFill>
                <a:cs typeface="Calibri"/>
              </a:rPr>
              <a:t>They </a:t>
            </a:r>
            <a:r>
              <a:rPr lang="en-US" u="sng" spc="-10" dirty="0">
                <a:solidFill>
                  <a:prstClr val="black"/>
                </a:solidFill>
                <a:cs typeface="Calibri"/>
              </a:rPr>
              <a:t>do not</a:t>
            </a:r>
            <a:r>
              <a:rPr lang="en-US" spc="-10" dirty="0">
                <a:solidFill>
                  <a:prstClr val="black"/>
                </a:solidFill>
                <a:cs typeface="Calibri"/>
              </a:rPr>
              <a:t> provide </a:t>
            </a:r>
            <a:r>
              <a:rPr lang="en-US" spc="-10" dirty="0" smtClean="0">
                <a:solidFill>
                  <a:prstClr val="black"/>
                </a:solidFill>
                <a:cs typeface="Calibri"/>
              </a:rPr>
              <a:t>energy</a:t>
            </a:r>
          </a:p>
          <a:p>
            <a:pPr marL="298450" lvl="0" indent="-285750">
              <a:spcBef>
                <a:spcPts val="25"/>
              </a:spcBef>
              <a:buFont typeface="Wingdings" charset="2"/>
              <a:buChar char="ü"/>
              <a:tabLst>
                <a:tab pos="241300" algn="l"/>
                <a:tab pos="241935" algn="l"/>
              </a:tabLst>
            </a:pPr>
            <a:r>
              <a:rPr lang="en-US" spc="-10" dirty="0" smtClean="0">
                <a:solidFill>
                  <a:srgbClr val="00B050"/>
                </a:solidFill>
                <a:cs typeface="Calibri"/>
              </a:rPr>
              <a:t>A lot of them work as coenzymes and cofactors supporting the biochemical reactions.</a:t>
            </a:r>
            <a:endParaRPr lang="en-US" spc="-10" dirty="0">
              <a:solidFill>
                <a:srgbClr val="00B050"/>
              </a:solidFill>
              <a:cs typeface="Calibri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3216304"/>
              </p:ext>
            </p:extLst>
          </p:nvPr>
        </p:nvGraphicFramePr>
        <p:xfrm>
          <a:off x="5462994" y="931932"/>
          <a:ext cx="6410681" cy="321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2994" y="4440986"/>
            <a:ext cx="6410681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Colorimeter is the instrument used for measuring calories.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-Proteins are not easily digested so avoid taking them in large amounts.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-Carbohydrates are the best source of energy.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-Fats are the most concentrated form of energy, and they have harmful effect if you take them in large amounts.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What does ( 9 kcal/gm ) mean?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It means that if you burn 1 gm of fat, 9 kcal are produced.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503214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Energy </a:t>
            </a: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Content Of 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Food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29301" y="3571423"/>
            <a:ext cx="5997066" cy="1856294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Death rate per 100,000 population due to imbalanced nutrition (main cause)</a:t>
              </a:r>
            </a:p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Unintentional injuries are caused by alcohol as well.</a:t>
              </a:r>
            </a:p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These rates show the effect of imbalanced diet, so it makes you at a high risk of </a:t>
              </a:r>
              <a:r>
                <a:rPr lang="en-US" dirty="0" smtClean="0">
                  <a:solidFill>
                    <a:srgbClr val="C00000"/>
                  </a:solidFill>
                </a:rPr>
                <a:t>heart diseases</a:t>
              </a:r>
              <a:r>
                <a:rPr lang="en-US" dirty="0" smtClean="0">
                  <a:solidFill>
                    <a:srgbClr val="00B050"/>
                  </a:solidFill>
                </a:rPr>
                <a:t>, cancer, stroke and diabetes. 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8657" y="926647"/>
            <a:ext cx="674220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dirty="0">
                <a:cs typeface="Arial"/>
              </a:rPr>
              <a:t>Acceptable Macronutrient Distribution Range (ADMR</a:t>
            </a:r>
            <a:r>
              <a:rPr lang="en-US" dirty="0" smtClean="0">
                <a:cs typeface="Arial"/>
              </a:rPr>
              <a:t>)</a:t>
            </a:r>
            <a:endParaRPr lang="en-US" dirty="0">
              <a:cs typeface="Arial"/>
            </a:endParaRPr>
          </a:p>
          <a:p>
            <a:pPr marL="285750" indent="-285750">
              <a:lnSpc>
                <a:spcPct val="150000"/>
              </a:lnSpc>
              <a:buFont typeface="Wingdings" charset="2"/>
              <a:buChar char="v"/>
            </a:pPr>
            <a:r>
              <a:rPr lang="en-US" dirty="0">
                <a:cs typeface="Arial"/>
              </a:rPr>
              <a:t>Adequate intake of macronutrients to prevent the risk of disease.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79351" y="2236335"/>
            <a:ext cx="21644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AMDR for adults:</a:t>
            </a:r>
          </a:p>
          <a:p>
            <a:pPr algn="ctr" eaLnBrk="1" hangingPunct="1"/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CHOs</a:t>
            </a:r>
            <a:r>
              <a:rPr lang="en-US" sz="1600" dirty="0" smtClean="0">
                <a:solidFill>
                  <a:srgbClr val="5F5F5F"/>
                </a:solidFill>
                <a:latin typeface="+mn-lt"/>
                <a:cs typeface="Arial" charset="0"/>
              </a:rPr>
              <a:t>: 45</a:t>
            </a:r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-65%</a:t>
            </a:r>
          </a:p>
          <a:p>
            <a:pPr algn="ctr" eaLnBrk="1" hangingPunct="1"/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Proteins</a:t>
            </a:r>
            <a:r>
              <a:rPr lang="en-US" sz="1600" dirty="0" smtClean="0">
                <a:solidFill>
                  <a:srgbClr val="5F5F5F"/>
                </a:solidFill>
                <a:latin typeface="+mn-lt"/>
                <a:cs typeface="Arial" charset="0"/>
              </a:rPr>
              <a:t>: 10</a:t>
            </a:r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-35%</a:t>
            </a:r>
          </a:p>
          <a:p>
            <a:pPr algn="ctr" eaLnBrk="1" hangingPunct="1"/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Fats</a:t>
            </a:r>
            <a:r>
              <a:rPr lang="en-US" sz="1600" dirty="0" smtClean="0">
                <a:solidFill>
                  <a:srgbClr val="5F5F5F"/>
                </a:solidFill>
                <a:latin typeface="+mn-lt"/>
                <a:cs typeface="Arial" charset="0"/>
              </a:rPr>
              <a:t>: 20</a:t>
            </a:r>
            <a:r>
              <a:rPr lang="en-US" sz="1600" dirty="0">
                <a:solidFill>
                  <a:srgbClr val="5F5F5F"/>
                </a:solidFill>
                <a:latin typeface="+mn-lt"/>
                <a:cs typeface="Arial" charset="0"/>
              </a:rPr>
              <a:t>-35</a:t>
            </a:r>
            <a:r>
              <a:rPr lang="en-US" sz="1600" dirty="0" smtClean="0">
                <a:solidFill>
                  <a:srgbClr val="5F5F5F"/>
                </a:solidFill>
                <a:latin typeface="+mn-lt"/>
                <a:cs typeface="Arial" charset="0"/>
              </a:rPr>
              <a:t>%</a:t>
            </a:r>
            <a:endParaRPr lang="en-US" sz="1600" dirty="0">
              <a:solidFill>
                <a:srgbClr val="5F5F5F"/>
              </a:solidFill>
              <a:latin typeface="+mn-lt"/>
              <a:cs typeface="Arial" charset="0"/>
            </a:endParaRPr>
          </a:p>
        </p:txBody>
      </p:sp>
      <p:pic>
        <p:nvPicPr>
          <p:cNvPr id="14" name="Picture 3" descr="27_00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3242" r="37037" b="5976"/>
          <a:stretch/>
        </p:blipFill>
        <p:spPr bwMode="auto">
          <a:xfrm>
            <a:off x="338250" y="2014538"/>
            <a:ext cx="5033849" cy="45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34494" y="2327567"/>
            <a:ext cx="304958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These percentages are how they should be distributed in your diet. </a:t>
            </a:r>
            <a:endParaRPr lang="en-US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4779" y="834960"/>
            <a:ext cx="73582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spc="-5" dirty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Nutritional Importance of Proteins</a:t>
            </a:r>
            <a:r>
              <a:rPr lang="en-US" sz="2000" b="1" u="sng" spc="-5" dirty="0" smtClean="0">
                <a:solidFill>
                  <a:srgbClr val="365F91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</a:t>
            </a:r>
          </a:p>
          <a:p>
            <a:endParaRPr lang="en-US" sz="2000" b="1" u="heavy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/>
              </a:rPr>
              <a:t>Proteins supply amino acids and amino nitrogen for the body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cs typeface="Arial"/>
              </a:rPr>
              <a:t>Non-essential amino acids: </a:t>
            </a:r>
            <a:r>
              <a:rPr lang="en-US" dirty="0">
                <a:cs typeface="Arial"/>
              </a:rPr>
              <a:t>body can </a:t>
            </a:r>
            <a:r>
              <a:rPr lang="en-US" dirty="0" smtClean="0">
                <a:cs typeface="Arial"/>
              </a:rPr>
              <a:t>synthesize</a:t>
            </a:r>
            <a:endParaRPr lang="en-US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0494" y="5905526"/>
            <a:ext cx="820624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If you take too much proteins they won’t be stored as proteins and could be stored as fat.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251" y="98179"/>
            <a:ext cx="219483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1- Proteins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62891316"/>
              </p:ext>
            </p:extLst>
          </p:nvPr>
        </p:nvGraphicFramePr>
        <p:xfrm>
          <a:off x="1423737" y="2809888"/>
          <a:ext cx="8610600" cy="262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993940" y="2372090"/>
            <a:ext cx="4179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/>
              </a:rPr>
              <a:t>*Pneumonic</a:t>
            </a:r>
            <a:r>
              <a:rPr lang="en-US" sz="200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/>
              </a:rPr>
              <a:t>: PVT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+mn-lt"/>
                <a:cs typeface="Arial"/>
              </a:rPr>
              <a:t>TIM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/>
              </a:rPr>
              <a:t>HALL  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5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59811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Nutritional Quality of Proteins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01" y="854881"/>
            <a:ext cx="528450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What is it ?</a:t>
            </a:r>
            <a:endParaRPr lang="en-US" sz="11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/>
              </a:rPr>
              <a:t>A </a:t>
            </a:r>
            <a:r>
              <a:rPr lang="en-US" u="sng" dirty="0">
                <a:cs typeface="Arial"/>
              </a:rPr>
              <a:t>measure</a:t>
            </a:r>
            <a:r>
              <a:rPr lang="en-US" dirty="0">
                <a:cs typeface="Arial"/>
              </a:rPr>
              <a:t> of a protein’s ability to provide the </a:t>
            </a:r>
            <a:r>
              <a:rPr lang="en-US" dirty="0">
                <a:solidFill>
                  <a:srgbClr val="FF0000"/>
                </a:solidFill>
                <a:cs typeface="Arial"/>
              </a:rPr>
              <a:t>essential amino acids </a:t>
            </a:r>
            <a:r>
              <a:rPr lang="en-US" dirty="0">
                <a:cs typeface="Arial"/>
              </a:rPr>
              <a:t>required for tissue maintenance</a:t>
            </a:r>
            <a:r>
              <a:rPr lang="en-US" dirty="0" smtClean="0">
                <a:cs typeface="Arial"/>
              </a:rPr>
              <a:t>.</a:t>
            </a:r>
            <a:endParaRPr lang="en-US" sz="1100" dirty="0">
              <a:cs typeface="Arial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/>
              </a:rPr>
              <a:t>Measured in PDCAAS units. (Digestibility-Corrected Amino Acid Scoring</a:t>
            </a:r>
            <a:r>
              <a:rPr lang="en-US" dirty="0" smtClean="0">
                <a:cs typeface="Arial"/>
              </a:rPr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100" dirty="0">
              <a:cs typeface="Arial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/>
              </a:rPr>
              <a:t>High value indicates </a:t>
            </a:r>
            <a:r>
              <a:rPr lang="en-US" u="sng" dirty="0">
                <a:cs typeface="Arial"/>
              </a:rPr>
              <a:t>more digestibility and high quality. </a:t>
            </a:r>
            <a:r>
              <a:rPr lang="en-US" dirty="0">
                <a:cs typeface="Arial"/>
              </a:rPr>
              <a:t>(maximum score </a:t>
            </a:r>
            <a:r>
              <a:rPr lang="en-US" dirty="0" smtClean="0">
                <a:cs typeface="Arial"/>
              </a:rPr>
              <a:t>1.0 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&gt; the more the number the higher the quality.</a:t>
            </a:r>
            <a:r>
              <a:rPr lang="en-US" dirty="0" smtClean="0">
                <a:cs typeface="Arial"/>
              </a:rPr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100" dirty="0">
              <a:cs typeface="Arial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/>
              </a:rPr>
              <a:t>Proteins from animal </a:t>
            </a:r>
            <a:r>
              <a:rPr lang="en-US" dirty="0" smtClean="0">
                <a:cs typeface="Arial"/>
              </a:rPr>
              <a:t>sources 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which is a very good protein</a:t>
            </a:r>
            <a:r>
              <a:rPr lang="en-US" dirty="0" smtClean="0">
                <a:cs typeface="Arial"/>
              </a:rPr>
              <a:t> :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0.82–1.0    </a:t>
            </a:r>
            <a:r>
              <a:rPr lang="en-US" dirty="0">
                <a:solidFill>
                  <a:srgbClr val="00B050"/>
                </a:solidFill>
                <a:cs typeface="Arial"/>
              </a:rPr>
              <a:t>(milk has score of 1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)</a:t>
            </a:r>
            <a:endParaRPr lang="en-US" dirty="0">
              <a:solidFill>
                <a:srgbClr val="00B050"/>
              </a:solidFill>
              <a:cs typeface="Arial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cs typeface="Arial"/>
              </a:rPr>
              <a:t>Proteins from plant sources: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0.4</a:t>
            </a:r>
            <a:endParaRPr lang="en-US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66" y="4456966"/>
            <a:ext cx="7577275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- Don’t go into details for PDCAAS measurement.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- A lot of proteins are not easily digested, so a good quality protein would be a protein that is easily digested</a:t>
            </a:r>
            <a:r>
              <a:rPr lang="en-US" b="1" dirty="0" smtClean="0">
                <a:solidFill>
                  <a:srgbClr val="00B050"/>
                </a:solidFill>
              </a:rPr>
              <a:t> and </a:t>
            </a:r>
            <a:r>
              <a:rPr lang="en-US" dirty="0" smtClean="0">
                <a:solidFill>
                  <a:srgbClr val="00B050"/>
                </a:solidFill>
              </a:rPr>
              <a:t>has the essential amino acids.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- You can have combinations of of plant sources in order to make it as good as animal sources.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For example: </a:t>
            </a:r>
            <a:r>
              <a:rPr lang="en-US" u="sng" dirty="0" smtClean="0">
                <a:solidFill>
                  <a:srgbClr val="00B050"/>
                </a:solidFill>
              </a:rPr>
              <a:t>wheat</a:t>
            </a:r>
            <a:r>
              <a:rPr lang="en-US" dirty="0" smtClean="0">
                <a:solidFill>
                  <a:srgbClr val="00B050"/>
                </a:solidFill>
              </a:rPr>
              <a:t> is rich in methionine and poor in lysine, both are essential amino acids, on the other side, </a:t>
            </a:r>
            <a:r>
              <a:rPr lang="en-US" u="sng" dirty="0" smtClean="0">
                <a:solidFill>
                  <a:srgbClr val="00B050"/>
                </a:solidFill>
              </a:rPr>
              <a:t>kidney beans </a:t>
            </a:r>
            <a:r>
              <a:rPr lang="en-US" dirty="0" smtClean="0">
                <a:solidFill>
                  <a:srgbClr val="00B050"/>
                </a:solidFill>
              </a:rPr>
              <a:t>are rich in lysine and poor in methionine, if you combine these two you’ll get better quality proteins.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98654" y="873903"/>
            <a:ext cx="4893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25"/>
              </a:spcBef>
              <a:tabLst>
                <a:tab pos="241300" algn="l"/>
                <a:tab pos="241935" algn="l"/>
              </a:tabLst>
            </a:pPr>
            <a:r>
              <a:rPr lang="en-US" altLang="en-US" sz="20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Sources and RDA</a:t>
            </a:r>
            <a:r>
              <a:rPr lang="en-US" altLang="en-US" sz="2000" b="1" spc="-5" dirty="0" smtClean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</a:t>
            </a:r>
          </a:p>
          <a:p>
            <a:pPr marL="355600" indent="-342900"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endParaRPr lang="en-US" altLang="en-US" sz="12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85750" indent="-28575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>
                <a:cs typeface="Arial"/>
              </a:rPr>
              <a:t>Meat, poultry, fish, </a:t>
            </a:r>
            <a:r>
              <a:rPr lang="en-US" dirty="0" smtClean="0">
                <a:cs typeface="Arial"/>
              </a:rPr>
              <a:t>milk </a:t>
            </a:r>
            <a:r>
              <a:rPr lang="en-US" dirty="0" smtClean="0">
                <a:solidFill>
                  <a:srgbClr val="00B050"/>
                </a:solidFill>
                <a:cs typeface="Arial"/>
              </a:rPr>
              <a:t>(have digestibility score of 1.0)</a:t>
            </a:r>
            <a:r>
              <a:rPr lang="en-US" dirty="0" smtClean="0">
                <a:cs typeface="Arial"/>
              </a:rPr>
              <a:t>, </a:t>
            </a:r>
            <a:r>
              <a:rPr lang="en-US" dirty="0">
                <a:cs typeface="Arial"/>
              </a:rPr>
              <a:t>wheat, corn, beans, </a:t>
            </a:r>
            <a:r>
              <a:rPr lang="en-US" dirty="0" smtClean="0">
                <a:cs typeface="Arial"/>
              </a:rPr>
              <a:t>nuts 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dirty="0">
              <a:cs typeface="Arial"/>
            </a:endParaRPr>
          </a:p>
          <a:p>
            <a:pPr marL="285750" indent="-285750" fontAlgn="auto"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cs typeface="Arial"/>
              </a:rPr>
              <a:t>RDA (</a:t>
            </a:r>
            <a:r>
              <a:rPr lang="en-US" dirty="0" err="1">
                <a:cs typeface="Arial"/>
              </a:rPr>
              <a:t>gms</a:t>
            </a:r>
            <a:r>
              <a:rPr lang="en-US" dirty="0">
                <a:cs typeface="Arial"/>
              </a:rPr>
              <a:t>/kg body weight)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ea typeface="ＭＳ Ｐゴシック" charset="0"/>
                <a:cs typeface="Arial"/>
              </a:rPr>
              <a:t> Normal </a:t>
            </a:r>
            <a:r>
              <a:rPr lang="en-US" dirty="0">
                <a:ea typeface="ＭＳ Ｐゴシック" charset="0"/>
                <a:cs typeface="Arial"/>
              </a:rPr>
              <a:t>adults: 0.8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ea typeface="ＭＳ Ｐゴシック" charset="0"/>
                <a:cs typeface="Arial"/>
              </a:rPr>
              <a:t> Athletes</a:t>
            </a:r>
            <a:r>
              <a:rPr lang="en-US" dirty="0">
                <a:ea typeface="ＭＳ Ｐゴシック" charset="0"/>
                <a:cs typeface="Arial"/>
              </a:rPr>
              <a:t>: 1.0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ea typeface="ＭＳ Ｐゴシック" charset="0"/>
                <a:cs typeface="Arial"/>
              </a:rPr>
              <a:t> Pregnancy </a:t>
            </a:r>
            <a:r>
              <a:rPr lang="en-US" dirty="0">
                <a:ea typeface="ＭＳ Ｐゴシック" charset="0"/>
                <a:cs typeface="Arial"/>
              </a:rPr>
              <a:t>/ lactation: </a:t>
            </a:r>
            <a:r>
              <a:rPr lang="en-US" dirty="0" err="1">
                <a:solidFill>
                  <a:srgbClr val="FF0000"/>
                </a:solidFill>
                <a:ea typeface="ＭＳ Ｐゴシック" charset="0"/>
                <a:cs typeface="Arial"/>
              </a:rPr>
              <a:t>upto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smtClean="0">
                <a:ea typeface="ＭＳ Ｐゴシック" charset="0"/>
                <a:cs typeface="Arial"/>
              </a:rPr>
              <a:t>30 gm</a:t>
            </a:r>
            <a:endParaRPr lang="en-US" dirty="0">
              <a:ea typeface="ＭＳ Ｐゴシック" charset="0"/>
              <a:cs typeface="Arial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ea typeface="ＭＳ Ｐゴシック" charset="0"/>
                <a:cs typeface="Arial"/>
              </a:rPr>
              <a:t> Children</a:t>
            </a:r>
            <a:r>
              <a:rPr lang="en-US" dirty="0">
                <a:ea typeface="ＭＳ Ｐゴシック" charset="0"/>
                <a:cs typeface="Arial"/>
              </a:rPr>
              <a:t>: </a:t>
            </a:r>
            <a:r>
              <a:rPr lang="en-US" dirty="0" smtClean="0">
                <a:ea typeface="ＭＳ Ｐゴシック" charset="0"/>
                <a:cs typeface="Arial"/>
              </a:rPr>
              <a:t>2.0 </a:t>
            </a:r>
            <a:r>
              <a:rPr lang="en-US" dirty="0" smtClean="0">
                <a:solidFill>
                  <a:srgbClr val="00B050"/>
                </a:solidFill>
                <a:ea typeface="ＭＳ Ｐゴシック" charset="0"/>
                <a:cs typeface="Arial"/>
              </a:rPr>
              <a:t>They need more because they’re growing up.</a:t>
            </a:r>
            <a:endParaRPr lang="en-US" dirty="0">
              <a:solidFill>
                <a:srgbClr val="00B050"/>
              </a:solidFill>
              <a:ea typeface="ＭＳ Ｐゴシック" charset="0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08207" y="1148593"/>
            <a:ext cx="0" cy="3028950"/>
          </a:xfrm>
          <a:prstGeom prst="line">
            <a:avLst/>
          </a:prstGeom>
          <a:ln w="38100">
            <a:solidFill>
              <a:srgbClr val="4B8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8650796" y="4008821"/>
            <a:ext cx="3162119" cy="890501"/>
            <a:chOff x="3032125" y="3447388"/>
            <a:chExt cx="2063749" cy="789384"/>
          </a:xfrm>
          <a:solidFill>
            <a:schemeClr val="bg1">
              <a:lumMod val="9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3032125" y="3447388"/>
              <a:ext cx="2063749" cy="7893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3055245" y="3470508"/>
              <a:ext cx="2017509" cy="7431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</a:rPr>
                <a:t>Don’t memorize the RDA numbers because they depend on the weight.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12" y="5400674"/>
            <a:ext cx="2071595" cy="13789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72300" y="5097594"/>
            <a:ext cx="2577511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EXTRA: black beans vs. kidney beans</a:t>
            </a:r>
          </a:p>
        </p:txBody>
      </p:sp>
    </p:spTree>
    <p:extLst>
      <p:ext uri="{BB962C8B-B14F-4D97-AF65-F5344CB8AC3E}">
        <p14:creationId xmlns:p14="http://schemas.microsoft.com/office/powerpoint/2010/main" val="436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427287" y="5487173"/>
            <a:ext cx="48741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Metabolic stress means increased catabolism.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In point d: proteins have less essential amino acids so they’re less qualified, so the excretion will be high because we don</a:t>
            </a:r>
            <a:r>
              <a:rPr lang="fr-FR" dirty="0" smtClean="0">
                <a:solidFill>
                  <a:srgbClr val="00B050"/>
                </a:solidFill>
              </a:rPr>
              <a:t>’</a:t>
            </a:r>
            <a:r>
              <a:rPr lang="en-US" dirty="0" smtClean="0">
                <a:solidFill>
                  <a:srgbClr val="00B050"/>
                </a:solidFill>
              </a:rPr>
              <a:t>t need these proteins.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8251" y="98179"/>
            <a:ext cx="37128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Nitrogen balance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4509" y="873903"/>
            <a:ext cx="2347029" cy="1173514"/>
            <a:chOff x="644" y="1290030"/>
            <a:chExt cx="2347029" cy="1173514"/>
          </a:xfrm>
        </p:grpSpPr>
        <p:sp>
          <p:nvSpPr>
            <p:cNvPr id="30" name="Rounded Rectangle 29"/>
            <p:cNvSpPr/>
            <p:nvPr/>
          </p:nvSpPr>
          <p:spPr>
            <a:xfrm>
              <a:off x="644" y="1290030"/>
              <a:ext cx="2347029" cy="1173514"/>
            </a:xfrm>
            <a:prstGeom prst="roundRect">
              <a:avLst>
                <a:gd name="adj" fmla="val 10000"/>
              </a:avLst>
            </a:prstGeom>
            <a:solidFill>
              <a:srgbClr val="36AEC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5015" y="1324401"/>
              <a:ext cx="2278287" cy="1104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800" b="1" kern="1200" spc="-5" dirty="0" smtClean="0">
                  <a:solidFill>
                    <a:schemeClr val="bg1"/>
                  </a:solidFill>
                  <a:uFill>
                    <a:solidFill>
                      <a:srgbClr val="365F91"/>
                    </a:solidFill>
                  </a:uFill>
                  <a:latin typeface="Cambria"/>
                  <a:cs typeface="Cambria"/>
                </a:rPr>
                <a:t>Nitrogen Balance</a:t>
              </a:r>
              <a:endParaRPr lang="en-US" sz="1800" kern="1200" dirty="0"/>
            </a:p>
          </p:txBody>
        </p:sp>
      </p:grpSp>
      <p:sp>
        <p:nvSpPr>
          <p:cNvPr id="17" name="Straight Connector 5"/>
          <p:cNvSpPr/>
          <p:nvPr/>
        </p:nvSpPr>
        <p:spPr>
          <a:xfrm>
            <a:off x="669212" y="2047418"/>
            <a:ext cx="234702" cy="88013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80135"/>
                </a:lnTo>
                <a:lnTo>
                  <a:pt x="234702" y="880135"/>
                </a:lnTo>
              </a:path>
            </a:pathLst>
          </a:custGeom>
          <a:noFill/>
          <a:ln>
            <a:solidFill>
              <a:srgbClr val="00ADA8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903915" y="2340796"/>
            <a:ext cx="5111122" cy="1173514"/>
            <a:chOff x="470050" y="2756923"/>
            <a:chExt cx="1877623" cy="1173514"/>
          </a:xfrm>
          <a:solidFill>
            <a:schemeClr val="bg1">
              <a:lumMod val="95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470050" y="2756923"/>
              <a:ext cx="1877623" cy="11735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7"/>
            <p:cNvSpPr/>
            <p:nvPr/>
          </p:nvSpPr>
          <p:spPr>
            <a:xfrm>
              <a:off x="504421" y="2791294"/>
              <a:ext cx="1808881" cy="1104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u="sng" kern="1200" dirty="0" smtClean="0">
                  <a:cs typeface="Garamond"/>
                </a:rPr>
                <a:t>Normal</a:t>
              </a:r>
              <a:r>
                <a:rPr lang="en-US" sz="1800" b="1" kern="1200" dirty="0" smtClean="0">
                  <a:cs typeface="Garamond"/>
                </a:rPr>
                <a:t> Nitrogen Balance: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cs typeface="Arial"/>
                </a:rPr>
                <a:t>In a healthy person, the nitrogen intake is equal to nitrogen loss</a:t>
              </a:r>
              <a:r>
                <a:rPr lang="en-US" sz="1800" kern="1200" dirty="0" smtClean="0">
                  <a:solidFill>
                    <a:srgbClr val="00B050"/>
                  </a:solidFill>
                  <a:cs typeface="Arial"/>
                </a:rPr>
                <a:t>, but that doesn’t mean that proteins are taken and excreted equally</a:t>
              </a:r>
              <a:r>
                <a:rPr lang="en-US" sz="1800" kern="1200" dirty="0" smtClean="0">
                  <a:cs typeface="Arial"/>
                </a:rPr>
                <a:t>.</a:t>
              </a:r>
              <a:endParaRPr lang="en-US" sz="1800" kern="1200" dirty="0"/>
            </a:p>
          </p:txBody>
        </p:sp>
      </p:grpSp>
      <p:sp>
        <p:nvSpPr>
          <p:cNvPr id="19" name="Straight Connector 8"/>
          <p:cNvSpPr/>
          <p:nvPr/>
        </p:nvSpPr>
        <p:spPr>
          <a:xfrm>
            <a:off x="669212" y="2047418"/>
            <a:ext cx="234702" cy="23470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47029"/>
                </a:lnTo>
                <a:lnTo>
                  <a:pt x="234702" y="2347029"/>
                </a:lnTo>
              </a:path>
            </a:pathLst>
          </a:custGeom>
          <a:noFill/>
          <a:ln>
            <a:solidFill>
              <a:srgbClr val="00ADA8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19"/>
          <p:cNvGrpSpPr/>
          <p:nvPr/>
        </p:nvGrpSpPr>
        <p:grpSpPr>
          <a:xfrm>
            <a:off x="903914" y="3583714"/>
            <a:ext cx="5111124" cy="1603809"/>
            <a:chOff x="470050" y="4223816"/>
            <a:chExt cx="1877623" cy="1173514"/>
          </a:xfrm>
          <a:solidFill>
            <a:schemeClr val="bg1">
              <a:lumMod val="95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470050" y="4223816"/>
              <a:ext cx="1877623" cy="11735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10"/>
            <p:cNvSpPr/>
            <p:nvPr/>
          </p:nvSpPr>
          <p:spPr>
            <a:xfrm>
              <a:off x="504421" y="4258187"/>
              <a:ext cx="1808881" cy="1104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1" u="sng" kern="1200" dirty="0" smtClean="0">
                  <a:cs typeface="Garamond"/>
                </a:rPr>
                <a:t>Negative</a:t>
              </a:r>
              <a:r>
                <a:rPr lang="en-US" b="1" i="1" kern="1200" dirty="0" smtClean="0">
                  <a:cs typeface="Garamond"/>
                </a:rPr>
                <a:t> nitrogen balance: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cs typeface="Arial"/>
                </a:rPr>
                <a:t>When nitrogen </a:t>
              </a:r>
              <a:r>
                <a:rPr lang="en-US" u="sng" kern="1200" dirty="0" smtClean="0">
                  <a:cs typeface="Arial"/>
                </a:rPr>
                <a:t>loss is more </a:t>
              </a:r>
              <a:r>
                <a:rPr lang="en-US" kern="1200" dirty="0" smtClean="0">
                  <a:cs typeface="Arial"/>
                </a:rPr>
                <a:t>than intake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cs typeface="Arial"/>
                </a:rPr>
                <a:t>Occurs in burns, trauma, illness, metabolic stress </a:t>
              </a:r>
              <a:r>
                <a:rPr lang="en-US" kern="1200" dirty="0" smtClean="0">
                  <a:solidFill>
                    <a:srgbClr val="00B050"/>
                  </a:solidFill>
                  <a:cs typeface="Arial"/>
                </a:rPr>
                <a:t>which caus</a:t>
              </a:r>
              <a:r>
                <a:rPr lang="en-US" dirty="0" smtClean="0">
                  <a:solidFill>
                    <a:srgbClr val="00B050"/>
                  </a:solidFill>
                  <a:cs typeface="Arial"/>
                </a:rPr>
                <a:t>e an abnormal loss, or if proteins in diet are not sufficient.</a:t>
              </a:r>
              <a:endParaRPr lang="en-US" kern="12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Straight Connector 11"/>
          <p:cNvSpPr/>
          <p:nvPr/>
        </p:nvSpPr>
        <p:spPr>
          <a:xfrm>
            <a:off x="669212" y="2047418"/>
            <a:ext cx="234702" cy="38139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13922"/>
                </a:lnTo>
                <a:lnTo>
                  <a:pt x="234702" y="3813922"/>
                </a:lnTo>
              </a:path>
            </a:pathLst>
          </a:custGeom>
          <a:noFill/>
          <a:ln>
            <a:solidFill>
              <a:srgbClr val="00ADA8"/>
            </a:solidFill>
          </a:ln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903914" y="5274581"/>
            <a:ext cx="5111123" cy="1242919"/>
            <a:chOff x="470050" y="5690709"/>
            <a:chExt cx="4251859" cy="1173514"/>
          </a:xfrm>
          <a:solidFill>
            <a:schemeClr val="bg1">
              <a:lumMod val="9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470050" y="5690709"/>
              <a:ext cx="4251859" cy="11735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13"/>
            <p:cNvSpPr/>
            <p:nvPr/>
          </p:nvSpPr>
          <p:spPr>
            <a:xfrm>
              <a:off x="504421" y="5725080"/>
              <a:ext cx="4183117" cy="11047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i="1" u="sng" kern="1200" dirty="0" smtClean="0">
                  <a:cs typeface="Garamond"/>
                </a:rPr>
                <a:t>Positive</a:t>
              </a:r>
              <a:r>
                <a:rPr lang="en-US" b="1" i="1" kern="1200" dirty="0" smtClean="0">
                  <a:cs typeface="Garamond"/>
                </a:rPr>
                <a:t> nitrogen balance:</a:t>
              </a:r>
              <a:endParaRPr lang="en-US" kern="1200" dirty="0"/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 smtClean="0">
                  <a:cs typeface="Arial"/>
                </a:rPr>
                <a:t>When nitrogen </a:t>
              </a:r>
              <a:r>
                <a:rPr lang="en-US" u="sng" kern="1200" dirty="0" smtClean="0">
                  <a:cs typeface="Arial"/>
                </a:rPr>
                <a:t>intake is more </a:t>
              </a:r>
              <a:r>
                <a:rPr lang="en-US" kern="1200" dirty="0" smtClean="0">
                  <a:cs typeface="Arial"/>
                </a:rPr>
                <a:t>than loss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kern="1200" dirty="0" smtClean="0">
                  <a:cs typeface="Arial"/>
                </a:rPr>
                <a:t>Occurs in growth, pregnancy, lactation, recovery from illness. </a:t>
              </a:r>
              <a:r>
                <a:rPr lang="en-US" dirty="0" smtClean="0">
                  <a:solidFill>
                    <a:srgbClr val="00B050"/>
                  </a:solidFill>
                  <a:cs typeface="Arial"/>
                </a:rPr>
                <a:t>So you’re storing proteins.</a:t>
              </a:r>
              <a:endParaRPr lang="en-US" kern="1200" dirty="0">
                <a:solidFill>
                  <a:srgbClr val="00B050"/>
                </a:solidFill>
                <a:cs typeface="Arial"/>
              </a:endParaRPr>
            </a:p>
          </p:txBody>
        </p:sp>
      </p:grpSp>
      <p:pic>
        <p:nvPicPr>
          <p:cNvPr id="32" name="Picture 2" descr="2a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03" y="873903"/>
            <a:ext cx="4400811" cy="4437082"/>
          </a:xfrm>
          <a:prstGeom prst="rect">
            <a:avLst/>
          </a:prstGeom>
          <a:noFill/>
          <a:ln w="5715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62652" y="946637"/>
            <a:ext cx="3309565" cy="120032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rgbClr val="00B050"/>
                </a:solidFill>
              </a:rPr>
              <a:t>Nitrogen balance = how much nitrogen going inside the body </a:t>
            </a:r>
            <a:r>
              <a:rPr lang="en-US" altLang="en-US" u="sng" dirty="0" smtClean="0">
                <a:solidFill>
                  <a:srgbClr val="00B050"/>
                </a:solidFill>
              </a:rPr>
              <a:t>as proteins </a:t>
            </a:r>
            <a:r>
              <a:rPr lang="en-US" altLang="en-US" dirty="0" smtClean="0">
                <a:solidFill>
                  <a:srgbClr val="00B050"/>
                </a:solidFill>
              </a:rPr>
              <a:t>and how much nitrogen excreted (mainly </a:t>
            </a:r>
            <a:r>
              <a:rPr lang="en-US" altLang="en-US" u="sng" dirty="0" smtClean="0">
                <a:solidFill>
                  <a:srgbClr val="00B050"/>
                </a:solidFill>
              </a:rPr>
              <a:t>as ammonia</a:t>
            </a:r>
            <a:r>
              <a:rPr lang="en-US" altLang="en-US" dirty="0" smtClean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3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8251" y="98179"/>
            <a:ext cx="548740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Protein-Energy Malnutrition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3702" y="790871"/>
            <a:ext cx="6934336" cy="300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25"/>
              </a:spcBef>
              <a:buFont typeface="Wingdings" charset="2"/>
              <a:buChar char="v"/>
              <a:tabLst>
                <a:tab pos="241300" algn="l"/>
                <a:tab pos="241935" algn="l"/>
              </a:tabLst>
            </a:pPr>
            <a:r>
              <a:rPr lang="en-US" sz="2000" b="1" dirty="0" smtClean="0">
                <a:solidFill>
                  <a:srgbClr val="30AAB1"/>
                </a:solidFill>
                <a:ea typeface="ＭＳ Ｐゴシック" charset="-128"/>
              </a:rPr>
              <a:t>What is it?</a:t>
            </a:r>
            <a:endParaRPr lang="en-US" sz="11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dirty="0">
                <a:cs typeface="Arial" charset="0"/>
              </a:rPr>
              <a:t>A condition or disease caused by not eating enough food or not eating a balanced </a:t>
            </a:r>
            <a:r>
              <a:rPr lang="en-US" dirty="0" smtClean="0">
                <a:cs typeface="Arial" charset="0"/>
              </a:rPr>
              <a:t>diet.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cs typeface="Arial" charset="0"/>
              </a:rPr>
              <a:t> Malnutrition </a:t>
            </a:r>
            <a:r>
              <a:rPr lang="en-US" dirty="0">
                <a:cs typeface="Arial" charset="0"/>
              </a:rPr>
              <a:t>due to inadequate intake of proteins or energy</a:t>
            </a:r>
            <a:r>
              <a:rPr lang="en-US" dirty="0" smtClean="0">
                <a:cs typeface="Arial" charset="0"/>
              </a:rPr>
              <a:t>.</a:t>
            </a:r>
            <a:endParaRPr lang="en-US" dirty="0">
              <a:cs typeface="Arial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cs typeface="Arial" charset="0"/>
              </a:rPr>
              <a:t> </a:t>
            </a:r>
            <a:r>
              <a:rPr lang="en-US" b="1" dirty="0">
                <a:solidFill>
                  <a:srgbClr val="30AAB1"/>
                </a:solidFill>
                <a:ea typeface="ＭＳ Ｐゴシック" charset="-128"/>
              </a:rPr>
              <a:t>Two conditions:</a:t>
            </a:r>
            <a:r>
              <a:rPr lang="ar-SA" b="1" dirty="0">
                <a:solidFill>
                  <a:srgbClr val="30AAB1"/>
                </a:solidFill>
                <a:ea typeface="ＭＳ Ｐゴシック" charset="-128"/>
              </a:rPr>
              <a:t>   </a:t>
            </a:r>
            <a:endParaRPr lang="en-US" b="1" dirty="0" smtClean="0">
              <a:solidFill>
                <a:srgbClr val="30AAB1"/>
              </a:solidFill>
              <a:ea typeface="ＭＳ Ｐゴシック" charset="-128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1. Marasmus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>
                <a:cs typeface="Arial" charset="0"/>
              </a:rPr>
              <a:t>2. Kwashiorkor</a:t>
            </a:r>
            <a:endParaRPr lang="en-US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9289" y="3351894"/>
            <a:ext cx="244316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Both conditions affect young children and are caused by protein malnutrition.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6042" r="15556" b="18750"/>
          <a:stretch/>
        </p:blipFill>
        <p:spPr>
          <a:xfrm>
            <a:off x="6596412" y="2573361"/>
            <a:ext cx="336884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2771</Words>
  <Application>Microsoft Macintosh PowerPoint</Application>
  <PresentationFormat>Widescreen</PresentationFormat>
  <Paragraphs>450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Adobe Devanagari</vt:lpstr>
      <vt:lpstr>Calibri</vt:lpstr>
      <vt:lpstr>Calibri Light</vt:lpstr>
      <vt:lpstr>Cambria</vt:lpstr>
      <vt:lpstr>Century Gothic</vt:lpstr>
      <vt:lpstr>Comic Sans MS</vt:lpstr>
      <vt:lpstr>Copperplate Gothic Bold</vt:lpstr>
      <vt:lpstr>Garamond</vt:lpstr>
      <vt:lpstr>Gill Sans MT</vt:lpstr>
      <vt:lpstr>ＭＳ Ｐゴシック</vt:lpstr>
      <vt:lpstr>Symbol</vt:lpstr>
      <vt:lpstr>Times New Roman</vt:lpstr>
      <vt:lpstr>Wingdings</vt:lpstr>
      <vt:lpstr>맑은 고딕</vt:lpstr>
      <vt:lpstr>Arial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Microsoft Office User</cp:lastModifiedBy>
  <cp:revision>227</cp:revision>
  <cp:lastPrinted>2017-11-28T23:25:42Z</cp:lastPrinted>
  <dcterms:created xsi:type="dcterms:W3CDTF">2017-07-08T03:49:25Z</dcterms:created>
  <dcterms:modified xsi:type="dcterms:W3CDTF">2017-12-08T13:30:17Z</dcterms:modified>
</cp:coreProperties>
</file>