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307" r:id="rId4"/>
    <p:sldId id="281" r:id="rId5"/>
    <p:sldId id="306" r:id="rId6"/>
    <p:sldId id="282" r:id="rId7"/>
    <p:sldId id="300" r:id="rId8"/>
    <p:sldId id="312" r:id="rId9"/>
    <p:sldId id="309" r:id="rId10"/>
    <p:sldId id="284" r:id="rId11"/>
    <p:sldId id="301" r:id="rId12"/>
    <p:sldId id="310" r:id="rId13"/>
    <p:sldId id="285" r:id="rId14"/>
    <p:sldId id="311" r:id="rId15"/>
    <p:sldId id="287" r:id="rId16"/>
    <p:sldId id="299" r:id="rId17"/>
    <p:sldId id="314" r:id="rId18"/>
    <p:sldId id="294" r:id="rId19"/>
    <p:sldId id="295" r:id="rId20"/>
    <p:sldId id="261" r:id="rId21"/>
    <p:sldId id="26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AB1"/>
    <a:srgbClr val="334E5D"/>
    <a:srgbClr val="33A6C6"/>
    <a:srgbClr val="47AFB5"/>
    <a:srgbClr val="36AECD"/>
    <a:srgbClr val="00ADA8"/>
    <a:srgbClr val="9BCF99"/>
    <a:srgbClr val="A6D483"/>
    <a:srgbClr val="4B8180"/>
    <a:srgbClr val="233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02" autoAdjust="0"/>
    <p:restoredTop sz="94674"/>
  </p:normalViewPr>
  <p:slideViewPr>
    <p:cSldViewPr snapToGrid="0" snapToObjects="1">
      <p:cViewPr>
        <p:scale>
          <a:sx n="103" d="100"/>
          <a:sy n="103" d="100"/>
        </p:scale>
        <p:origin x="39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60DE31-302E-4D99-90B4-1F7DB8F28ED3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C06EF2E-7CA5-4440-9DF9-302DA8F99BDE}">
      <dgm:prSet phldrT="[Text]" custT="1"/>
      <dgm:spPr>
        <a:ln w="38100">
          <a:solidFill>
            <a:srgbClr val="00B0F0"/>
          </a:solidFill>
        </a:ln>
      </dgm:spPr>
      <dgm:t>
        <a:bodyPr/>
        <a:lstStyle/>
        <a:p>
          <a:r>
            <a:rPr lang="en-US" sz="2800" dirty="0" smtClean="0">
              <a:solidFill>
                <a:srgbClr val="334E5D"/>
              </a:solidFill>
              <a:latin typeface="+mn-lt"/>
              <a:ea typeface="+mn-ea"/>
              <a:cs typeface="+mn-cs"/>
            </a:rPr>
            <a:t>Sources</a:t>
          </a:r>
          <a:endParaRPr lang="en-US" sz="2800" dirty="0">
            <a:solidFill>
              <a:srgbClr val="334E5D"/>
            </a:solidFill>
            <a:latin typeface="+mn-lt"/>
          </a:endParaRPr>
        </a:p>
      </dgm:t>
    </dgm:pt>
    <dgm:pt modelId="{E1B56A7E-1499-4482-B0B6-34BB0370D52C}" type="parTrans" cxnId="{FBFC632D-B3D4-4E13-8354-EB16E200EF5F}">
      <dgm:prSet/>
      <dgm:spPr/>
      <dgm:t>
        <a:bodyPr/>
        <a:lstStyle/>
        <a:p>
          <a:endParaRPr lang="en-US"/>
        </a:p>
      </dgm:t>
    </dgm:pt>
    <dgm:pt modelId="{EC6C195B-6113-4B44-AA1A-5697745BDE9D}" type="sibTrans" cxnId="{FBFC632D-B3D4-4E13-8354-EB16E200EF5F}">
      <dgm:prSet/>
      <dgm:spPr/>
      <dgm:t>
        <a:bodyPr/>
        <a:lstStyle/>
        <a:p>
          <a:endParaRPr lang="en-US"/>
        </a:p>
      </dgm:t>
    </dgm:pt>
    <dgm:pt modelId="{EEE471D9-08C1-40E3-8766-D044EC1EB439}">
      <dgm:prSet phldrT="[Text]" custT="1"/>
      <dgm:spPr>
        <a:ln w="38100">
          <a:solidFill>
            <a:srgbClr val="00B0F0"/>
          </a:solidFill>
        </a:ln>
      </dgm:spPr>
      <dgm:t>
        <a:bodyPr/>
        <a:lstStyle/>
        <a:p>
          <a:r>
            <a:rPr lang="en-US" sz="2000" dirty="0" smtClean="0">
              <a:solidFill>
                <a:srgbClr val="334E5D"/>
              </a:solidFill>
              <a:ea typeface="+mn-ea"/>
              <a:cs typeface="+mn-cs"/>
            </a:rPr>
            <a:t>Phylloquinone</a:t>
          </a:r>
          <a:endParaRPr lang="en-US" sz="2000" dirty="0">
            <a:solidFill>
              <a:srgbClr val="334E5D"/>
            </a:solidFill>
          </a:endParaRPr>
        </a:p>
      </dgm:t>
    </dgm:pt>
    <dgm:pt modelId="{7B16656A-5295-4683-A55B-99A5337D76B5}" type="parTrans" cxnId="{295B0345-B25D-4153-BEDD-E25705FC935A}">
      <dgm:prSet/>
      <dgm:spPr>
        <a:ln w="38100"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7DB2B3A5-64B3-4890-B56F-F884C335C911}" type="sibTrans" cxnId="{295B0345-B25D-4153-BEDD-E25705FC935A}">
      <dgm:prSet/>
      <dgm:spPr/>
      <dgm:t>
        <a:bodyPr/>
        <a:lstStyle/>
        <a:p>
          <a:endParaRPr lang="en-US"/>
        </a:p>
      </dgm:t>
    </dgm:pt>
    <dgm:pt modelId="{EE917E73-8DA4-49B9-9255-481D98F4E096}">
      <dgm:prSet phldrT="[Text]" custT="1"/>
      <dgm:spPr>
        <a:ln w="38100">
          <a:solidFill>
            <a:srgbClr val="00B0F0"/>
          </a:solidFill>
        </a:ln>
      </dgm:spPr>
      <dgm:t>
        <a:bodyPr/>
        <a:lstStyle/>
        <a:p>
          <a:r>
            <a:rPr lang="en-US" sz="2000" dirty="0" smtClean="0">
              <a:solidFill>
                <a:srgbClr val="334E5D"/>
              </a:solidFill>
              <a:ea typeface="+mn-ea"/>
              <a:cs typeface="+mn-cs"/>
            </a:rPr>
            <a:t>Menaquinone</a:t>
          </a:r>
          <a:endParaRPr lang="en-US" sz="2000" dirty="0">
            <a:solidFill>
              <a:srgbClr val="334E5D"/>
            </a:solidFill>
          </a:endParaRPr>
        </a:p>
      </dgm:t>
    </dgm:pt>
    <dgm:pt modelId="{23C34AAC-1D59-4B46-8B75-214295F09670}" type="parTrans" cxnId="{424C5990-D150-4E1B-A97B-833ABA4A47A8}">
      <dgm:prSet/>
      <dgm:spPr>
        <a:ln w="38100"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F5065D7F-C7EB-474D-A565-AF31A8885D54}" type="sibTrans" cxnId="{424C5990-D150-4E1B-A97B-833ABA4A47A8}">
      <dgm:prSet/>
      <dgm:spPr/>
      <dgm:t>
        <a:bodyPr/>
        <a:lstStyle/>
        <a:p>
          <a:endParaRPr lang="en-US"/>
        </a:p>
      </dgm:t>
    </dgm:pt>
    <dgm:pt modelId="{4D4879C9-108D-4D90-9C8A-0E2D8CEF7FAC}">
      <dgm:prSet phldrT="[Text]" custT="1"/>
      <dgm:spPr>
        <a:ln w="38100">
          <a:solidFill>
            <a:srgbClr val="00B0F0"/>
          </a:solidFill>
        </a:ln>
      </dgm:spPr>
      <dgm:t>
        <a:bodyPr/>
        <a:lstStyle/>
        <a:p>
          <a:r>
            <a:rPr lang="en-US" sz="2000" dirty="0" smtClean="0">
              <a:solidFill>
                <a:srgbClr val="334E5D"/>
              </a:solidFill>
              <a:ea typeface="+mn-ea"/>
              <a:cs typeface="+mn-cs"/>
            </a:rPr>
            <a:t>Menadione</a:t>
          </a:r>
          <a:endParaRPr lang="en-US" sz="2000" dirty="0">
            <a:solidFill>
              <a:srgbClr val="334E5D"/>
            </a:solidFill>
          </a:endParaRPr>
        </a:p>
      </dgm:t>
    </dgm:pt>
    <dgm:pt modelId="{D3140949-55DB-4F7B-B20B-7867A50AB0CF}" type="parTrans" cxnId="{AFFB5CEB-DBCE-4F0F-94D1-19270EB21A03}">
      <dgm:prSet/>
      <dgm:spPr>
        <a:ln w="38100"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EF687EA3-9912-4288-8BAF-41BE26374BC4}" type="sibTrans" cxnId="{AFFB5CEB-DBCE-4F0F-94D1-19270EB21A03}">
      <dgm:prSet/>
      <dgm:spPr/>
      <dgm:t>
        <a:bodyPr/>
        <a:lstStyle/>
        <a:p>
          <a:endParaRPr lang="en-US"/>
        </a:p>
      </dgm:t>
    </dgm:pt>
    <dgm:pt modelId="{5C749691-A32F-4531-A38D-3A31F6A2B75A}">
      <dgm:prSet custT="1"/>
      <dgm:spPr>
        <a:ln w="38100">
          <a:solidFill>
            <a:srgbClr val="00B0F0"/>
          </a:solidFill>
        </a:ln>
      </dgm:spPr>
      <dgm:t>
        <a:bodyPr/>
        <a:lstStyle/>
        <a:p>
          <a:r>
            <a:rPr lang="en-US" sz="1800" dirty="0" smtClean="0">
              <a:solidFill>
                <a:srgbClr val="334E5D"/>
              </a:solidFill>
              <a:ea typeface="+mn-ea"/>
              <a:cs typeface="+mn-cs"/>
            </a:rPr>
            <a:t>Green leafy vegetables</a:t>
          </a:r>
        </a:p>
        <a:p>
          <a:r>
            <a:rPr lang="en-US" sz="1800" dirty="0" smtClean="0">
              <a:solidFill>
                <a:srgbClr val="00B050"/>
              </a:solidFill>
              <a:ea typeface="+mn-ea"/>
              <a:cs typeface="+mn-cs"/>
            </a:rPr>
            <a:t>Plant source</a:t>
          </a:r>
          <a:endParaRPr lang="en-US" sz="1800" dirty="0">
            <a:solidFill>
              <a:srgbClr val="00B050"/>
            </a:solidFill>
          </a:endParaRPr>
        </a:p>
      </dgm:t>
    </dgm:pt>
    <dgm:pt modelId="{16777632-561F-42C2-995F-C25597CB7983}" type="parTrans" cxnId="{65FB56D9-5B10-48A9-BAB0-2B2C8D9C2D66}">
      <dgm:prSet/>
      <dgm:spPr>
        <a:ln w="38100"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E0C32F8D-560E-4F8A-9275-CD97A6FDADD6}" type="sibTrans" cxnId="{65FB56D9-5B10-48A9-BAB0-2B2C8D9C2D66}">
      <dgm:prSet/>
      <dgm:spPr/>
      <dgm:t>
        <a:bodyPr/>
        <a:lstStyle/>
        <a:p>
          <a:endParaRPr lang="en-US"/>
        </a:p>
      </dgm:t>
    </dgm:pt>
    <dgm:pt modelId="{8EAF9099-4BDF-4E88-BC96-9E5B0C8AB0A1}">
      <dgm:prSet custT="1"/>
      <dgm:spPr>
        <a:ln w="38100">
          <a:solidFill>
            <a:srgbClr val="00B0F0"/>
          </a:solidFill>
        </a:ln>
      </dgm:spPr>
      <dgm:t>
        <a:bodyPr/>
        <a:lstStyle/>
        <a:p>
          <a:r>
            <a:rPr lang="en-US" sz="1800" dirty="0" smtClean="0">
              <a:solidFill>
                <a:srgbClr val="334E5D"/>
              </a:solidFill>
              <a:ea typeface="+mn-ea"/>
              <a:cs typeface="+mn-cs"/>
            </a:rPr>
            <a:t>Intestinal bacteria</a:t>
          </a:r>
        </a:p>
      </dgm:t>
    </dgm:pt>
    <dgm:pt modelId="{9E5F1C15-0D47-402C-8C89-5BF0F95D3581}" type="parTrans" cxnId="{C534CF42-DD27-4A8B-844B-1856CF331238}">
      <dgm:prSet/>
      <dgm:spPr>
        <a:ln w="38100"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1B798F18-2D41-49D4-B65D-342C9E10349A}" type="sibTrans" cxnId="{C534CF42-DD27-4A8B-844B-1856CF331238}">
      <dgm:prSet/>
      <dgm:spPr/>
      <dgm:t>
        <a:bodyPr/>
        <a:lstStyle/>
        <a:p>
          <a:endParaRPr lang="en-US"/>
        </a:p>
      </dgm:t>
    </dgm:pt>
    <dgm:pt modelId="{754DB69B-25C9-48F5-B2E7-760CA8DD842D}">
      <dgm:prSet custT="1"/>
      <dgm:spPr>
        <a:ln w="38100">
          <a:solidFill>
            <a:srgbClr val="00B0F0"/>
          </a:solidFill>
        </a:ln>
      </dgm:spPr>
      <dgm:t>
        <a:bodyPr/>
        <a:lstStyle/>
        <a:p>
          <a:r>
            <a:rPr lang="en-US" sz="1800" dirty="0" smtClean="0">
              <a:solidFill>
                <a:srgbClr val="334E5D"/>
              </a:solidFill>
              <a:ea typeface="+mn-ea"/>
            </a:rPr>
            <a:t>Intestinal bacterial synthesis meets the daily requirement of vitamin K even without dietary supplement</a:t>
          </a:r>
          <a:endParaRPr lang="en-US" sz="1800" dirty="0">
            <a:solidFill>
              <a:srgbClr val="334E5D"/>
            </a:solidFill>
          </a:endParaRPr>
        </a:p>
      </dgm:t>
    </dgm:pt>
    <dgm:pt modelId="{C6016CB5-45AB-4A75-B7BC-D6AD3CA77D29}" type="parTrans" cxnId="{59071563-B942-4304-95FE-F81D66D6BADA}">
      <dgm:prSet/>
      <dgm:spPr>
        <a:ln w="38100"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CFDD27BF-0811-486D-A1B1-EB86D5A6F0B1}" type="sibTrans" cxnId="{59071563-B942-4304-95FE-F81D66D6BADA}">
      <dgm:prSet/>
      <dgm:spPr/>
      <dgm:t>
        <a:bodyPr/>
        <a:lstStyle/>
        <a:p>
          <a:endParaRPr lang="en-US"/>
        </a:p>
      </dgm:t>
    </dgm:pt>
    <dgm:pt modelId="{0F2FB6BF-C178-4C18-8444-90A7C952EC36}">
      <dgm:prSet custT="1"/>
      <dgm:spPr>
        <a:ln w="38100">
          <a:solidFill>
            <a:srgbClr val="00B0F0"/>
          </a:solidFill>
        </a:ln>
      </dgm:spPr>
      <dgm:t>
        <a:bodyPr/>
        <a:lstStyle/>
        <a:p>
          <a:r>
            <a:rPr lang="en-US" sz="1800" dirty="0" smtClean="0">
              <a:solidFill>
                <a:srgbClr val="334E5D"/>
              </a:solidFill>
              <a:ea typeface="+mn-ea"/>
              <a:cs typeface="+mn-cs"/>
            </a:rPr>
            <a:t>synthetic form .</a:t>
          </a:r>
        </a:p>
        <a:p>
          <a:r>
            <a:rPr lang="en-US" sz="1800" dirty="0" smtClean="0">
              <a:solidFill>
                <a:srgbClr val="334E5D"/>
              </a:solidFill>
              <a:ea typeface="+mn-ea"/>
              <a:cs typeface="+mn-cs"/>
            </a:rPr>
            <a:t>precursor of </a:t>
          </a:r>
          <a:r>
            <a:rPr lang="en-US" sz="1800" dirty="0" err="1" smtClean="0">
              <a:solidFill>
                <a:srgbClr val="334E5D"/>
              </a:solidFill>
              <a:ea typeface="+mn-ea"/>
              <a:cs typeface="+mn-cs"/>
            </a:rPr>
            <a:t>menaquinone</a:t>
          </a:r>
          <a:endParaRPr lang="en-US" sz="1800" dirty="0">
            <a:solidFill>
              <a:srgbClr val="334E5D"/>
            </a:solidFill>
          </a:endParaRPr>
        </a:p>
      </dgm:t>
    </dgm:pt>
    <dgm:pt modelId="{A1F3A27B-4821-4A16-A1DC-E648EB31DBA5}" type="parTrans" cxnId="{7D1577E6-9E0F-40F0-AF0A-F21CA7599DD6}">
      <dgm:prSet/>
      <dgm:spPr>
        <a:ln w="38100"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2187DCC4-E617-4184-BD69-B62AA4B394C8}" type="sibTrans" cxnId="{7D1577E6-9E0F-40F0-AF0A-F21CA7599DD6}">
      <dgm:prSet/>
      <dgm:spPr/>
      <dgm:t>
        <a:bodyPr/>
        <a:lstStyle/>
        <a:p>
          <a:endParaRPr lang="en-US"/>
        </a:p>
      </dgm:t>
    </dgm:pt>
    <dgm:pt modelId="{FFF39457-EE84-4B42-B3F6-4F3897EB444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>
          <a:solidFill>
            <a:srgbClr val="00B0F0"/>
          </a:solidFill>
        </a:ln>
      </dgm:spPr>
      <dgm:t>
        <a:bodyPr/>
        <a:lstStyle/>
        <a:p>
          <a:r>
            <a:rPr lang="en-US" sz="2000" dirty="0" smtClean="0">
              <a:solidFill>
                <a:srgbClr val="00B050"/>
              </a:solidFill>
            </a:rPr>
            <a:t>It plays a role in photosynthesis in plants which differs from its role in animals</a:t>
          </a:r>
          <a:endParaRPr lang="en-US" sz="2000" dirty="0">
            <a:solidFill>
              <a:srgbClr val="00B050"/>
            </a:solidFill>
          </a:endParaRPr>
        </a:p>
      </dgm:t>
    </dgm:pt>
    <dgm:pt modelId="{1A75DF04-981C-4282-83B7-03C1E0622467}" type="parTrans" cxnId="{9BE890E5-753F-4DE1-92D3-090D7988DE31}">
      <dgm:prSet/>
      <dgm:spPr>
        <a:ln w="38100"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04A4E5C3-FB3B-4691-876D-44455F4C6A79}" type="sibTrans" cxnId="{9BE890E5-753F-4DE1-92D3-090D7988DE31}">
      <dgm:prSet/>
      <dgm:spPr/>
      <dgm:t>
        <a:bodyPr/>
        <a:lstStyle/>
        <a:p>
          <a:endParaRPr lang="en-US"/>
        </a:p>
      </dgm:t>
    </dgm:pt>
    <dgm:pt modelId="{8F6133F5-9EF1-425A-A3AF-6634CBB93EE1}" type="pres">
      <dgm:prSet presAssocID="{6160DE31-302E-4D99-90B4-1F7DB8F28E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669575C-DE26-4CDC-A603-96CC33588A63}" type="pres">
      <dgm:prSet presAssocID="{4C06EF2E-7CA5-4440-9DF9-302DA8F99BDE}" presName="hierRoot1" presStyleCnt="0">
        <dgm:presLayoutVars>
          <dgm:hierBranch val="init"/>
        </dgm:presLayoutVars>
      </dgm:prSet>
      <dgm:spPr/>
    </dgm:pt>
    <dgm:pt modelId="{5570F54F-CA68-4259-A1D7-3C14A9E1A2A3}" type="pres">
      <dgm:prSet presAssocID="{4C06EF2E-7CA5-4440-9DF9-302DA8F99BDE}" presName="rootComposite1" presStyleCnt="0"/>
      <dgm:spPr/>
    </dgm:pt>
    <dgm:pt modelId="{1A8F7BC0-44D5-4B96-A8CE-59991E1F4C03}" type="pres">
      <dgm:prSet presAssocID="{4C06EF2E-7CA5-4440-9DF9-302DA8F99BD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E3FD07-F625-48D3-AE95-CB327B9BEB0A}" type="pres">
      <dgm:prSet presAssocID="{4C06EF2E-7CA5-4440-9DF9-302DA8F99BD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1B6B43D-06A6-4681-A6D5-A188E529A38E}" type="pres">
      <dgm:prSet presAssocID="{4C06EF2E-7CA5-4440-9DF9-302DA8F99BDE}" presName="hierChild2" presStyleCnt="0"/>
      <dgm:spPr/>
    </dgm:pt>
    <dgm:pt modelId="{A6A9CDDD-9326-4550-A607-DE5AA1E387E2}" type="pres">
      <dgm:prSet presAssocID="{7B16656A-5295-4683-A55B-99A5337D76B5}" presName="Name37" presStyleLbl="parChTrans1D2" presStyleIdx="0" presStyleCnt="3"/>
      <dgm:spPr/>
      <dgm:t>
        <a:bodyPr/>
        <a:lstStyle/>
        <a:p>
          <a:endParaRPr lang="en-US"/>
        </a:p>
      </dgm:t>
    </dgm:pt>
    <dgm:pt modelId="{EC1B1696-AB39-457B-B33F-0B46F94920E3}" type="pres">
      <dgm:prSet presAssocID="{EEE471D9-08C1-40E3-8766-D044EC1EB439}" presName="hierRoot2" presStyleCnt="0">
        <dgm:presLayoutVars>
          <dgm:hierBranch val="init"/>
        </dgm:presLayoutVars>
      </dgm:prSet>
      <dgm:spPr/>
    </dgm:pt>
    <dgm:pt modelId="{AB8BA6A2-B8B4-4A33-9418-DB338779291D}" type="pres">
      <dgm:prSet presAssocID="{EEE471D9-08C1-40E3-8766-D044EC1EB439}" presName="rootComposite" presStyleCnt="0"/>
      <dgm:spPr/>
    </dgm:pt>
    <dgm:pt modelId="{B1E17083-8708-4483-A857-5365643D235A}" type="pres">
      <dgm:prSet presAssocID="{EEE471D9-08C1-40E3-8766-D044EC1EB43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74BED2-9D68-4554-BD4D-8A8B84FA2A29}" type="pres">
      <dgm:prSet presAssocID="{EEE471D9-08C1-40E3-8766-D044EC1EB439}" presName="rootConnector" presStyleLbl="node2" presStyleIdx="0" presStyleCnt="3"/>
      <dgm:spPr/>
      <dgm:t>
        <a:bodyPr/>
        <a:lstStyle/>
        <a:p>
          <a:endParaRPr lang="en-US"/>
        </a:p>
      </dgm:t>
    </dgm:pt>
    <dgm:pt modelId="{7D35763D-4B20-4FB1-9A6A-76E041669AD6}" type="pres">
      <dgm:prSet presAssocID="{EEE471D9-08C1-40E3-8766-D044EC1EB439}" presName="hierChild4" presStyleCnt="0"/>
      <dgm:spPr/>
    </dgm:pt>
    <dgm:pt modelId="{F69CEF98-B96D-42DA-9F08-4DEC4C97CEC1}" type="pres">
      <dgm:prSet presAssocID="{16777632-561F-42C2-995F-C25597CB7983}" presName="Name37" presStyleLbl="parChTrans1D3" presStyleIdx="0" presStyleCnt="3"/>
      <dgm:spPr/>
      <dgm:t>
        <a:bodyPr/>
        <a:lstStyle/>
        <a:p>
          <a:endParaRPr lang="en-US"/>
        </a:p>
      </dgm:t>
    </dgm:pt>
    <dgm:pt modelId="{17F4AB08-C40B-451E-A91A-95B11CCF3446}" type="pres">
      <dgm:prSet presAssocID="{5C749691-A32F-4531-A38D-3A31F6A2B75A}" presName="hierRoot2" presStyleCnt="0">
        <dgm:presLayoutVars>
          <dgm:hierBranch val="init"/>
        </dgm:presLayoutVars>
      </dgm:prSet>
      <dgm:spPr/>
    </dgm:pt>
    <dgm:pt modelId="{E0318473-9AF1-476B-84B2-3A918FBE1EE0}" type="pres">
      <dgm:prSet presAssocID="{5C749691-A32F-4531-A38D-3A31F6A2B75A}" presName="rootComposite" presStyleCnt="0"/>
      <dgm:spPr/>
    </dgm:pt>
    <dgm:pt modelId="{D10DC062-CC94-49D3-B35E-87635E4C747B}" type="pres">
      <dgm:prSet presAssocID="{5C749691-A32F-4531-A38D-3A31F6A2B75A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0E44FE-3865-41D5-9C5A-FDE8B69F4204}" type="pres">
      <dgm:prSet presAssocID="{5C749691-A32F-4531-A38D-3A31F6A2B75A}" presName="rootConnector" presStyleLbl="node3" presStyleIdx="0" presStyleCnt="3"/>
      <dgm:spPr/>
      <dgm:t>
        <a:bodyPr/>
        <a:lstStyle/>
        <a:p>
          <a:endParaRPr lang="en-US"/>
        </a:p>
      </dgm:t>
    </dgm:pt>
    <dgm:pt modelId="{4D20EFD2-A5B4-4385-BF2F-9BE2B8909471}" type="pres">
      <dgm:prSet presAssocID="{5C749691-A32F-4531-A38D-3A31F6A2B75A}" presName="hierChild4" presStyleCnt="0"/>
      <dgm:spPr/>
    </dgm:pt>
    <dgm:pt modelId="{73B55C75-FF3F-4A6B-8DE6-812B11EB72B4}" type="pres">
      <dgm:prSet presAssocID="{1A75DF04-981C-4282-83B7-03C1E0622467}" presName="Name37" presStyleLbl="parChTrans1D4" presStyleIdx="0" presStyleCnt="2"/>
      <dgm:spPr/>
      <dgm:t>
        <a:bodyPr/>
        <a:lstStyle/>
        <a:p>
          <a:endParaRPr lang="en-US"/>
        </a:p>
      </dgm:t>
    </dgm:pt>
    <dgm:pt modelId="{FB4F4D80-D3A9-41E8-900B-EC12AD3DF3FA}" type="pres">
      <dgm:prSet presAssocID="{FFF39457-EE84-4B42-B3F6-4F3897EB4449}" presName="hierRoot2" presStyleCnt="0">
        <dgm:presLayoutVars>
          <dgm:hierBranch val="init"/>
        </dgm:presLayoutVars>
      </dgm:prSet>
      <dgm:spPr/>
    </dgm:pt>
    <dgm:pt modelId="{B5E6BC57-043B-4AAC-856D-8BBC987EF5A9}" type="pres">
      <dgm:prSet presAssocID="{FFF39457-EE84-4B42-B3F6-4F3897EB4449}" presName="rootComposite" presStyleCnt="0"/>
      <dgm:spPr/>
    </dgm:pt>
    <dgm:pt modelId="{A35C7F19-C30A-4299-A7C8-905ABA817A3A}" type="pres">
      <dgm:prSet presAssocID="{FFF39457-EE84-4B42-B3F6-4F3897EB4449}" presName="rootText" presStyleLbl="node4" presStyleIdx="0" presStyleCnt="2" custScaleY="1432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FA7AE7-01C7-43EC-8839-27248554EBCF}" type="pres">
      <dgm:prSet presAssocID="{FFF39457-EE84-4B42-B3F6-4F3897EB4449}" presName="rootConnector" presStyleLbl="node4" presStyleIdx="0" presStyleCnt="2"/>
      <dgm:spPr/>
      <dgm:t>
        <a:bodyPr/>
        <a:lstStyle/>
        <a:p>
          <a:endParaRPr lang="en-US"/>
        </a:p>
      </dgm:t>
    </dgm:pt>
    <dgm:pt modelId="{5DA12AE5-B5FD-423E-957F-76FA1E6AADA8}" type="pres">
      <dgm:prSet presAssocID="{FFF39457-EE84-4B42-B3F6-4F3897EB4449}" presName="hierChild4" presStyleCnt="0"/>
      <dgm:spPr/>
    </dgm:pt>
    <dgm:pt modelId="{2A00E1A5-AA86-4BA8-A2F6-ED998739B83B}" type="pres">
      <dgm:prSet presAssocID="{FFF39457-EE84-4B42-B3F6-4F3897EB4449}" presName="hierChild5" presStyleCnt="0"/>
      <dgm:spPr/>
    </dgm:pt>
    <dgm:pt modelId="{C03D9153-355B-47B1-BBF0-3ADC1CAEF9F7}" type="pres">
      <dgm:prSet presAssocID="{5C749691-A32F-4531-A38D-3A31F6A2B75A}" presName="hierChild5" presStyleCnt="0"/>
      <dgm:spPr/>
    </dgm:pt>
    <dgm:pt modelId="{64A09845-AD43-4AB4-BC7D-2E2DB366B8A6}" type="pres">
      <dgm:prSet presAssocID="{EEE471D9-08C1-40E3-8766-D044EC1EB439}" presName="hierChild5" presStyleCnt="0"/>
      <dgm:spPr/>
    </dgm:pt>
    <dgm:pt modelId="{88E7D243-CCB9-4C1F-A616-BC0C208BAFA5}" type="pres">
      <dgm:prSet presAssocID="{23C34AAC-1D59-4B46-8B75-214295F096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90ECFE28-889E-4F5C-A496-0C7035FFB7B1}" type="pres">
      <dgm:prSet presAssocID="{EE917E73-8DA4-49B9-9255-481D98F4E096}" presName="hierRoot2" presStyleCnt="0">
        <dgm:presLayoutVars>
          <dgm:hierBranch val="init"/>
        </dgm:presLayoutVars>
      </dgm:prSet>
      <dgm:spPr/>
    </dgm:pt>
    <dgm:pt modelId="{D3ED7284-D8F9-467C-BE82-6C15B15E314A}" type="pres">
      <dgm:prSet presAssocID="{EE917E73-8DA4-49B9-9255-481D98F4E096}" presName="rootComposite" presStyleCnt="0"/>
      <dgm:spPr/>
    </dgm:pt>
    <dgm:pt modelId="{647F20E7-FD95-494C-A645-7046BBC25731}" type="pres">
      <dgm:prSet presAssocID="{EE917E73-8DA4-49B9-9255-481D98F4E09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591D1C-BF10-4BB6-A0F6-7E67E6F44204}" type="pres">
      <dgm:prSet presAssocID="{EE917E73-8DA4-49B9-9255-481D98F4E096}" presName="rootConnector" presStyleLbl="node2" presStyleIdx="1" presStyleCnt="3"/>
      <dgm:spPr/>
      <dgm:t>
        <a:bodyPr/>
        <a:lstStyle/>
        <a:p>
          <a:endParaRPr lang="en-US"/>
        </a:p>
      </dgm:t>
    </dgm:pt>
    <dgm:pt modelId="{F1CFC5C4-C520-4D25-813A-03B7117BEED8}" type="pres">
      <dgm:prSet presAssocID="{EE917E73-8DA4-49B9-9255-481D98F4E096}" presName="hierChild4" presStyleCnt="0"/>
      <dgm:spPr/>
    </dgm:pt>
    <dgm:pt modelId="{9501D842-BA04-42BC-A478-0250A173EF62}" type="pres">
      <dgm:prSet presAssocID="{9E5F1C15-0D47-402C-8C89-5BF0F95D3581}" presName="Name37" presStyleLbl="parChTrans1D3" presStyleIdx="1" presStyleCnt="3"/>
      <dgm:spPr/>
      <dgm:t>
        <a:bodyPr/>
        <a:lstStyle/>
        <a:p>
          <a:endParaRPr lang="en-US"/>
        </a:p>
      </dgm:t>
    </dgm:pt>
    <dgm:pt modelId="{C868090D-9474-4EAF-83E8-18324D4BDDC0}" type="pres">
      <dgm:prSet presAssocID="{8EAF9099-4BDF-4E88-BC96-9E5B0C8AB0A1}" presName="hierRoot2" presStyleCnt="0">
        <dgm:presLayoutVars>
          <dgm:hierBranch val="init"/>
        </dgm:presLayoutVars>
      </dgm:prSet>
      <dgm:spPr/>
    </dgm:pt>
    <dgm:pt modelId="{AC33E526-E931-4262-890E-DE81DD0FFE6C}" type="pres">
      <dgm:prSet presAssocID="{8EAF9099-4BDF-4E88-BC96-9E5B0C8AB0A1}" presName="rootComposite" presStyleCnt="0"/>
      <dgm:spPr/>
    </dgm:pt>
    <dgm:pt modelId="{61A638F4-95B7-4B55-9CC7-BEE69A683FAD}" type="pres">
      <dgm:prSet presAssocID="{8EAF9099-4BDF-4E88-BC96-9E5B0C8AB0A1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2D0457-7CE3-4965-9370-0EE40A3D2D54}" type="pres">
      <dgm:prSet presAssocID="{8EAF9099-4BDF-4E88-BC96-9E5B0C8AB0A1}" presName="rootConnector" presStyleLbl="node3" presStyleIdx="1" presStyleCnt="3"/>
      <dgm:spPr/>
      <dgm:t>
        <a:bodyPr/>
        <a:lstStyle/>
        <a:p>
          <a:endParaRPr lang="en-US"/>
        </a:p>
      </dgm:t>
    </dgm:pt>
    <dgm:pt modelId="{33586547-5164-4F36-AEF8-0212097FB7EF}" type="pres">
      <dgm:prSet presAssocID="{8EAF9099-4BDF-4E88-BC96-9E5B0C8AB0A1}" presName="hierChild4" presStyleCnt="0"/>
      <dgm:spPr/>
    </dgm:pt>
    <dgm:pt modelId="{4B525A85-284A-4C8F-A634-94C0808E17F8}" type="pres">
      <dgm:prSet presAssocID="{C6016CB5-45AB-4A75-B7BC-D6AD3CA77D29}" presName="Name37" presStyleLbl="parChTrans1D4" presStyleIdx="1" presStyleCnt="2"/>
      <dgm:spPr/>
      <dgm:t>
        <a:bodyPr/>
        <a:lstStyle/>
        <a:p>
          <a:endParaRPr lang="en-US"/>
        </a:p>
      </dgm:t>
    </dgm:pt>
    <dgm:pt modelId="{973ADFFD-480E-4975-9990-447C6484F31F}" type="pres">
      <dgm:prSet presAssocID="{754DB69B-25C9-48F5-B2E7-760CA8DD842D}" presName="hierRoot2" presStyleCnt="0">
        <dgm:presLayoutVars>
          <dgm:hierBranch val="init"/>
        </dgm:presLayoutVars>
      </dgm:prSet>
      <dgm:spPr/>
    </dgm:pt>
    <dgm:pt modelId="{22FAD5C3-A1A7-4F5A-B2C4-A30208C59078}" type="pres">
      <dgm:prSet presAssocID="{754DB69B-25C9-48F5-B2E7-760CA8DD842D}" presName="rootComposite" presStyleCnt="0"/>
      <dgm:spPr/>
    </dgm:pt>
    <dgm:pt modelId="{F674B423-A74E-4BFF-B05B-2E53A30443FB}" type="pres">
      <dgm:prSet presAssocID="{754DB69B-25C9-48F5-B2E7-760CA8DD842D}" presName="rootText" presStyleLbl="node4" presStyleIdx="1" presStyleCnt="2" custScaleX="2033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6AA393-22D5-46B4-996E-DC34E4F0B63A}" type="pres">
      <dgm:prSet presAssocID="{754DB69B-25C9-48F5-B2E7-760CA8DD842D}" presName="rootConnector" presStyleLbl="node4" presStyleIdx="1" presStyleCnt="2"/>
      <dgm:spPr/>
      <dgm:t>
        <a:bodyPr/>
        <a:lstStyle/>
        <a:p>
          <a:endParaRPr lang="en-US"/>
        </a:p>
      </dgm:t>
    </dgm:pt>
    <dgm:pt modelId="{54FCA509-D58B-41C7-ADDC-AB294DE2C830}" type="pres">
      <dgm:prSet presAssocID="{754DB69B-25C9-48F5-B2E7-760CA8DD842D}" presName="hierChild4" presStyleCnt="0"/>
      <dgm:spPr/>
    </dgm:pt>
    <dgm:pt modelId="{47705C42-A2A6-493F-BEC7-DE1F1866BF73}" type="pres">
      <dgm:prSet presAssocID="{754DB69B-25C9-48F5-B2E7-760CA8DD842D}" presName="hierChild5" presStyleCnt="0"/>
      <dgm:spPr/>
    </dgm:pt>
    <dgm:pt modelId="{6DB00266-65DC-4AF2-9DE6-C8706D72AAA6}" type="pres">
      <dgm:prSet presAssocID="{8EAF9099-4BDF-4E88-BC96-9E5B0C8AB0A1}" presName="hierChild5" presStyleCnt="0"/>
      <dgm:spPr/>
    </dgm:pt>
    <dgm:pt modelId="{FE58FD7B-85E2-4BFF-9878-17153A109774}" type="pres">
      <dgm:prSet presAssocID="{EE917E73-8DA4-49B9-9255-481D98F4E096}" presName="hierChild5" presStyleCnt="0"/>
      <dgm:spPr/>
    </dgm:pt>
    <dgm:pt modelId="{753A789B-FD43-430C-8068-F35E09B36082}" type="pres">
      <dgm:prSet presAssocID="{D3140949-55DB-4F7B-B20B-7867A50AB0CF}" presName="Name37" presStyleLbl="parChTrans1D2" presStyleIdx="2" presStyleCnt="3"/>
      <dgm:spPr/>
      <dgm:t>
        <a:bodyPr/>
        <a:lstStyle/>
        <a:p>
          <a:endParaRPr lang="en-US"/>
        </a:p>
      </dgm:t>
    </dgm:pt>
    <dgm:pt modelId="{23DBE2CA-08F5-4DDA-88C4-F10707C6D2D0}" type="pres">
      <dgm:prSet presAssocID="{4D4879C9-108D-4D90-9C8A-0E2D8CEF7FAC}" presName="hierRoot2" presStyleCnt="0">
        <dgm:presLayoutVars>
          <dgm:hierBranch val="init"/>
        </dgm:presLayoutVars>
      </dgm:prSet>
      <dgm:spPr/>
    </dgm:pt>
    <dgm:pt modelId="{4B5670C3-E6A6-4266-BF6E-68B1C27A9AF3}" type="pres">
      <dgm:prSet presAssocID="{4D4879C9-108D-4D90-9C8A-0E2D8CEF7FAC}" presName="rootComposite" presStyleCnt="0"/>
      <dgm:spPr/>
    </dgm:pt>
    <dgm:pt modelId="{9F321675-4A74-4FB1-A54B-9195D88C2BCD}" type="pres">
      <dgm:prSet presAssocID="{4D4879C9-108D-4D90-9C8A-0E2D8CEF7FA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A6A791-59FC-48D5-96D6-5811089DDBB6}" type="pres">
      <dgm:prSet presAssocID="{4D4879C9-108D-4D90-9C8A-0E2D8CEF7FAC}" presName="rootConnector" presStyleLbl="node2" presStyleIdx="2" presStyleCnt="3"/>
      <dgm:spPr/>
      <dgm:t>
        <a:bodyPr/>
        <a:lstStyle/>
        <a:p>
          <a:endParaRPr lang="en-US"/>
        </a:p>
      </dgm:t>
    </dgm:pt>
    <dgm:pt modelId="{8994494A-293A-43DF-91E8-1784045FCE14}" type="pres">
      <dgm:prSet presAssocID="{4D4879C9-108D-4D90-9C8A-0E2D8CEF7FAC}" presName="hierChild4" presStyleCnt="0"/>
      <dgm:spPr/>
    </dgm:pt>
    <dgm:pt modelId="{D76B885F-5485-4532-9969-CB8D27505A76}" type="pres">
      <dgm:prSet presAssocID="{A1F3A27B-4821-4A16-A1DC-E648EB31DBA5}" presName="Name37" presStyleLbl="parChTrans1D3" presStyleIdx="2" presStyleCnt="3"/>
      <dgm:spPr/>
      <dgm:t>
        <a:bodyPr/>
        <a:lstStyle/>
        <a:p>
          <a:endParaRPr lang="en-US"/>
        </a:p>
      </dgm:t>
    </dgm:pt>
    <dgm:pt modelId="{DE042B0F-01BC-4445-9D47-8EC2E6993DBA}" type="pres">
      <dgm:prSet presAssocID="{0F2FB6BF-C178-4C18-8444-90A7C952EC36}" presName="hierRoot2" presStyleCnt="0">
        <dgm:presLayoutVars>
          <dgm:hierBranch val="init"/>
        </dgm:presLayoutVars>
      </dgm:prSet>
      <dgm:spPr/>
    </dgm:pt>
    <dgm:pt modelId="{75CA50B1-D0D5-4B33-BF00-D2405A6EAB4E}" type="pres">
      <dgm:prSet presAssocID="{0F2FB6BF-C178-4C18-8444-90A7C952EC36}" presName="rootComposite" presStyleCnt="0"/>
      <dgm:spPr/>
    </dgm:pt>
    <dgm:pt modelId="{A06A59AC-0945-49A5-85F5-374D94B42B6F}" type="pres">
      <dgm:prSet presAssocID="{0F2FB6BF-C178-4C18-8444-90A7C952EC36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FB0C9B-9C59-4E75-B3AC-D9A3F9A80E04}" type="pres">
      <dgm:prSet presAssocID="{0F2FB6BF-C178-4C18-8444-90A7C952EC36}" presName="rootConnector" presStyleLbl="node3" presStyleIdx="2" presStyleCnt="3"/>
      <dgm:spPr/>
      <dgm:t>
        <a:bodyPr/>
        <a:lstStyle/>
        <a:p>
          <a:endParaRPr lang="en-US"/>
        </a:p>
      </dgm:t>
    </dgm:pt>
    <dgm:pt modelId="{75BAF8DB-3BD4-4838-9E5A-EDADD4D53307}" type="pres">
      <dgm:prSet presAssocID="{0F2FB6BF-C178-4C18-8444-90A7C952EC36}" presName="hierChild4" presStyleCnt="0"/>
      <dgm:spPr/>
    </dgm:pt>
    <dgm:pt modelId="{62915B80-80A5-4649-8A7E-5DFF33DF3743}" type="pres">
      <dgm:prSet presAssocID="{0F2FB6BF-C178-4C18-8444-90A7C952EC36}" presName="hierChild5" presStyleCnt="0"/>
      <dgm:spPr/>
    </dgm:pt>
    <dgm:pt modelId="{B04BB770-D154-4DFE-962C-09BD093C2C22}" type="pres">
      <dgm:prSet presAssocID="{4D4879C9-108D-4D90-9C8A-0E2D8CEF7FAC}" presName="hierChild5" presStyleCnt="0"/>
      <dgm:spPr/>
    </dgm:pt>
    <dgm:pt modelId="{E55F4AE9-21B3-49A6-A029-B40F70990DCF}" type="pres">
      <dgm:prSet presAssocID="{4C06EF2E-7CA5-4440-9DF9-302DA8F99BDE}" presName="hierChild3" presStyleCnt="0"/>
      <dgm:spPr/>
    </dgm:pt>
  </dgm:ptLst>
  <dgm:cxnLst>
    <dgm:cxn modelId="{935E577E-EF05-4064-B8C7-E2A607D98469}" type="presOf" srcId="{EE917E73-8DA4-49B9-9255-481D98F4E096}" destId="{647F20E7-FD95-494C-A645-7046BBC25731}" srcOrd="0" destOrd="0" presId="urn:microsoft.com/office/officeart/2005/8/layout/orgChart1"/>
    <dgm:cxn modelId="{65FB56D9-5B10-48A9-BAB0-2B2C8D9C2D66}" srcId="{EEE471D9-08C1-40E3-8766-D044EC1EB439}" destId="{5C749691-A32F-4531-A38D-3A31F6A2B75A}" srcOrd="0" destOrd="0" parTransId="{16777632-561F-42C2-995F-C25597CB7983}" sibTransId="{E0C32F8D-560E-4F8A-9275-CD97A6FDADD6}"/>
    <dgm:cxn modelId="{C534CF42-DD27-4A8B-844B-1856CF331238}" srcId="{EE917E73-8DA4-49B9-9255-481D98F4E096}" destId="{8EAF9099-4BDF-4E88-BC96-9E5B0C8AB0A1}" srcOrd="0" destOrd="0" parTransId="{9E5F1C15-0D47-402C-8C89-5BF0F95D3581}" sibTransId="{1B798F18-2D41-49D4-B65D-342C9E10349A}"/>
    <dgm:cxn modelId="{D5EC8B05-0852-4479-8AD5-006831902E9A}" type="presOf" srcId="{1A75DF04-981C-4282-83B7-03C1E0622467}" destId="{73B55C75-FF3F-4A6B-8DE6-812B11EB72B4}" srcOrd="0" destOrd="0" presId="urn:microsoft.com/office/officeart/2005/8/layout/orgChart1"/>
    <dgm:cxn modelId="{E03B1481-339B-4419-9820-C603DA333C9F}" type="presOf" srcId="{0F2FB6BF-C178-4C18-8444-90A7C952EC36}" destId="{0EFB0C9B-9C59-4E75-B3AC-D9A3F9A80E04}" srcOrd="1" destOrd="0" presId="urn:microsoft.com/office/officeart/2005/8/layout/orgChart1"/>
    <dgm:cxn modelId="{60EE20B0-2406-4F4D-BF4A-9F3DB6EC8C0A}" type="presOf" srcId="{8EAF9099-4BDF-4E88-BC96-9E5B0C8AB0A1}" destId="{61A638F4-95B7-4B55-9CC7-BEE69A683FAD}" srcOrd="0" destOrd="0" presId="urn:microsoft.com/office/officeart/2005/8/layout/orgChart1"/>
    <dgm:cxn modelId="{59071563-B942-4304-95FE-F81D66D6BADA}" srcId="{8EAF9099-4BDF-4E88-BC96-9E5B0C8AB0A1}" destId="{754DB69B-25C9-48F5-B2E7-760CA8DD842D}" srcOrd="0" destOrd="0" parTransId="{C6016CB5-45AB-4A75-B7BC-D6AD3CA77D29}" sibTransId="{CFDD27BF-0811-486D-A1B1-EB86D5A6F0B1}"/>
    <dgm:cxn modelId="{A4E254FA-27F1-4B35-A2FD-FD73D86EFAFA}" type="presOf" srcId="{4C06EF2E-7CA5-4440-9DF9-302DA8F99BDE}" destId="{1A8F7BC0-44D5-4B96-A8CE-59991E1F4C03}" srcOrd="0" destOrd="0" presId="urn:microsoft.com/office/officeart/2005/8/layout/orgChart1"/>
    <dgm:cxn modelId="{0114C2F0-9CC6-4EDA-9BD6-7FC4F6C6FF8F}" type="presOf" srcId="{A1F3A27B-4821-4A16-A1DC-E648EB31DBA5}" destId="{D76B885F-5485-4532-9969-CB8D27505A76}" srcOrd="0" destOrd="0" presId="urn:microsoft.com/office/officeart/2005/8/layout/orgChart1"/>
    <dgm:cxn modelId="{19D38808-C612-4D25-A1CA-4C4B12F021E4}" type="presOf" srcId="{5C749691-A32F-4531-A38D-3A31F6A2B75A}" destId="{D10DC062-CC94-49D3-B35E-87635E4C747B}" srcOrd="0" destOrd="0" presId="urn:microsoft.com/office/officeart/2005/8/layout/orgChart1"/>
    <dgm:cxn modelId="{B336A1F0-5CF9-49C4-96D6-D5E38315CDE6}" type="presOf" srcId="{6160DE31-302E-4D99-90B4-1F7DB8F28ED3}" destId="{8F6133F5-9EF1-425A-A3AF-6634CBB93EE1}" srcOrd="0" destOrd="0" presId="urn:microsoft.com/office/officeart/2005/8/layout/orgChart1"/>
    <dgm:cxn modelId="{5841A5BC-C158-4647-B9A1-5E79110753B8}" type="presOf" srcId="{EEE471D9-08C1-40E3-8766-D044EC1EB439}" destId="{B1E17083-8708-4483-A857-5365643D235A}" srcOrd="0" destOrd="0" presId="urn:microsoft.com/office/officeart/2005/8/layout/orgChart1"/>
    <dgm:cxn modelId="{AFFB5CEB-DBCE-4F0F-94D1-19270EB21A03}" srcId="{4C06EF2E-7CA5-4440-9DF9-302DA8F99BDE}" destId="{4D4879C9-108D-4D90-9C8A-0E2D8CEF7FAC}" srcOrd="2" destOrd="0" parTransId="{D3140949-55DB-4F7B-B20B-7867A50AB0CF}" sibTransId="{EF687EA3-9912-4288-8BAF-41BE26374BC4}"/>
    <dgm:cxn modelId="{50E1A072-3DE2-4B08-BA0A-C15D00FE8BF0}" type="presOf" srcId="{FFF39457-EE84-4B42-B3F6-4F3897EB4449}" destId="{A35C7F19-C30A-4299-A7C8-905ABA817A3A}" srcOrd="0" destOrd="0" presId="urn:microsoft.com/office/officeart/2005/8/layout/orgChart1"/>
    <dgm:cxn modelId="{9BE890E5-753F-4DE1-92D3-090D7988DE31}" srcId="{5C749691-A32F-4531-A38D-3A31F6A2B75A}" destId="{FFF39457-EE84-4B42-B3F6-4F3897EB4449}" srcOrd="0" destOrd="0" parTransId="{1A75DF04-981C-4282-83B7-03C1E0622467}" sibTransId="{04A4E5C3-FB3B-4691-876D-44455F4C6A79}"/>
    <dgm:cxn modelId="{8A3E4D99-A7BF-4712-89CB-A0A9A33AE9CA}" type="presOf" srcId="{C6016CB5-45AB-4A75-B7BC-D6AD3CA77D29}" destId="{4B525A85-284A-4C8F-A634-94C0808E17F8}" srcOrd="0" destOrd="0" presId="urn:microsoft.com/office/officeart/2005/8/layout/orgChart1"/>
    <dgm:cxn modelId="{14CBC15F-8FB3-4918-9B81-11A1D014A3CC}" type="presOf" srcId="{EE917E73-8DA4-49B9-9255-481D98F4E096}" destId="{3B591D1C-BF10-4BB6-A0F6-7E67E6F44204}" srcOrd="1" destOrd="0" presId="urn:microsoft.com/office/officeart/2005/8/layout/orgChart1"/>
    <dgm:cxn modelId="{49052CB2-D6E5-4E32-A854-B11692BA7C7F}" type="presOf" srcId="{D3140949-55DB-4F7B-B20B-7867A50AB0CF}" destId="{753A789B-FD43-430C-8068-F35E09B36082}" srcOrd="0" destOrd="0" presId="urn:microsoft.com/office/officeart/2005/8/layout/orgChart1"/>
    <dgm:cxn modelId="{00B8F428-2450-4E3D-ACB0-E8093582BD23}" type="presOf" srcId="{754DB69B-25C9-48F5-B2E7-760CA8DD842D}" destId="{F674B423-A74E-4BFF-B05B-2E53A30443FB}" srcOrd="0" destOrd="0" presId="urn:microsoft.com/office/officeart/2005/8/layout/orgChart1"/>
    <dgm:cxn modelId="{7D1577E6-9E0F-40F0-AF0A-F21CA7599DD6}" srcId="{4D4879C9-108D-4D90-9C8A-0E2D8CEF7FAC}" destId="{0F2FB6BF-C178-4C18-8444-90A7C952EC36}" srcOrd="0" destOrd="0" parTransId="{A1F3A27B-4821-4A16-A1DC-E648EB31DBA5}" sibTransId="{2187DCC4-E617-4184-BD69-B62AA4B394C8}"/>
    <dgm:cxn modelId="{FBFC632D-B3D4-4E13-8354-EB16E200EF5F}" srcId="{6160DE31-302E-4D99-90B4-1F7DB8F28ED3}" destId="{4C06EF2E-7CA5-4440-9DF9-302DA8F99BDE}" srcOrd="0" destOrd="0" parTransId="{E1B56A7E-1499-4482-B0B6-34BB0370D52C}" sibTransId="{EC6C195B-6113-4B44-AA1A-5697745BDE9D}"/>
    <dgm:cxn modelId="{C96DF8AD-0BAC-4577-9BCE-5856113F19EA}" type="presOf" srcId="{16777632-561F-42C2-995F-C25597CB7983}" destId="{F69CEF98-B96D-42DA-9F08-4DEC4C97CEC1}" srcOrd="0" destOrd="0" presId="urn:microsoft.com/office/officeart/2005/8/layout/orgChart1"/>
    <dgm:cxn modelId="{424C5990-D150-4E1B-A97B-833ABA4A47A8}" srcId="{4C06EF2E-7CA5-4440-9DF9-302DA8F99BDE}" destId="{EE917E73-8DA4-49B9-9255-481D98F4E096}" srcOrd="1" destOrd="0" parTransId="{23C34AAC-1D59-4B46-8B75-214295F09670}" sibTransId="{F5065D7F-C7EB-474D-A565-AF31A8885D54}"/>
    <dgm:cxn modelId="{14D1591A-1AB6-41E5-9642-0496AB5F53AF}" type="presOf" srcId="{4C06EF2E-7CA5-4440-9DF9-302DA8F99BDE}" destId="{0EE3FD07-F625-48D3-AE95-CB327B9BEB0A}" srcOrd="1" destOrd="0" presId="urn:microsoft.com/office/officeart/2005/8/layout/orgChart1"/>
    <dgm:cxn modelId="{958C36A0-E539-4490-8582-24F96FFD66C2}" type="presOf" srcId="{8EAF9099-4BDF-4E88-BC96-9E5B0C8AB0A1}" destId="{982D0457-7CE3-4965-9370-0EE40A3D2D54}" srcOrd="1" destOrd="0" presId="urn:microsoft.com/office/officeart/2005/8/layout/orgChart1"/>
    <dgm:cxn modelId="{45944A2F-5844-4272-BD25-56CC27894A40}" type="presOf" srcId="{4D4879C9-108D-4D90-9C8A-0E2D8CEF7FAC}" destId="{9F321675-4A74-4FB1-A54B-9195D88C2BCD}" srcOrd="0" destOrd="0" presId="urn:microsoft.com/office/officeart/2005/8/layout/orgChart1"/>
    <dgm:cxn modelId="{65CE3DAA-88E5-4A56-8B57-2F69C7E4DFC5}" type="presOf" srcId="{0F2FB6BF-C178-4C18-8444-90A7C952EC36}" destId="{A06A59AC-0945-49A5-85F5-374D94B42B6F}" srcOrd="0" destOrd="0" presId="urn:microsoft.com/office/officeart/2005/8/layout/orgChart1"/>
    <dgm:cxn modelId="{20E2254E-36DF-4198-BF34-D43F684EC752}" type="presOf" srcId="{23C34AAC-1D59-4B46-8B75-214295F09670}" destId="{88E7D243-CCB9-4C1F-A616-BC0C208BAFA5}" srcOrd="0" destOrd="0" presId="urn:microsoft.com/office/officeart/2005/8/layout/orgChart1"/>
    <dgm:cxn modelId="{2A2E99CA-4812-4A9D-85DA-147E0D33C28F}" type="presOf" srcId="{4D4879C9-108D-4D90-9C8A-0E2D8CEF7FAC}" destId="{C9A6A791-59FC-48D5-96D6-5811089DDBB6}" srcOrd="1" destOrd="0" presId="urn:microsoft.com/office/officeart/2005/8/layout/orgChart1"/>
    <dgm:cxn modelId="{295B0345-B25D-4153-BEDD-E25705FC935A}" srcId="{4C06EF2E-7CA5-4440-9DF9-302DA8F99BDE}" destId="{EEE471D9-08C1-40E3-8766-D044EC1EB439}" srcOrd="0" destOrd="0" parTransId="{7B16656A-5295-4683-A55B-99A5337D76B5}" sibTransId="{7DB2B3A5-64B3-4890-B56F-F884C335C911}"/>
    <dgm:cxn modelId="{83825152-D714-4395-A23F-35FA4E88E804}" type="presOf" srcId="{754DB69B-25C9-48F5-B2E7-760CA8DD842D}" destId="{056AA393-22D5-46B4-996E-DC34E4F0B63A}" srcOrd="1" destOrd="0" presId="urn:microsoft.com/office/officeart/2005/8/layout/orgChart1"/>
    <dgm:cxn modelId="{BF1D2765-63B0-44C3-9E2A-35C8A1FE0570}" type="presOf" srcId="{EEE471D9-08C1-40E3-8766-D044EC1EB439}" destId="{1774BED2-9D68-4554-BD4D-8A8B84FA2A29}" srcOrd="1" destOrd="0" presId="urn:microsoft.com/office/officeart/2005/8/layout/orgChart1"/>
    <dgm:cxn modelId="{6607573F-1E17-4318-A266-2C117691BC06}" type="presOf" srcId="{9E5F1C15-0D47-402C-8C89-5BF0F95D3581}" destId="{9501D842-BA04-42BC-A478-0250A173EF62}" srcOrd="0" destOrd="0" presId="urn:microsoft.com/office/officeart/2005/8/layout/orgChart1"/>
    <dgm:cxn modelId="{F70A3FD6-F305-4B4D-875B-CBEC1C9DDA48}" type="presOf" srcId="{5C749691-A32F-4531-A38D-3A31F6A2B75A}" destId="{730E44FE-3865-41D5-9C5A-FDE8B69F4204}" srcOrd="1" destOrd="0" presId="urn:microsoft.com/office/officeart/2005/8/layout/orgChart1"/>
    <dgm:cxn modelId="{BC49BE32-33B0-401A-A78F-241CC5947DD2}" type="presOf" srcId="{7B16656A-5295-4683-A55B-99A5337D76B5}" destId="{A6A9CDDD-9326-4550-A607-DE5AA1E387E2}" srcOrd="0" destOrd="0" presId="urn:microsoft.com/office/officeart/2005/8/layout/orgChart1"/>
    <dgm:cxn modelId="{C2D8A67D-C593-44B2-A297-E4EA5DF1E7FC}" type="presOf" srcId="{FFF39457-EE84-4B42-B3F6-4F3897EB4449}" destId="{34FA7AE7-01C7-43EC-8839-27248554EBCF}" srcOrd="1" destOrd="0" presId="urn:microsoft.com/office/officeart/2005/8/layout/orgChart1"/>
    <dgm:cxn modelId="{EFE620E5-E54C-477C-8454-636335F33596}" type="presParOf" srcId="{8F6133F5-9EF1-425A-A3AF-6634CBB93EE1}" destId="{0669575C-DE26-4CDC-A603-96CC33588A63}" srcOrd="0" destOrd="0" presId="urn:microsoft.com/office/officeart/2005/8/layout/orgChart1"/>
    <dgm:cxn modelId="{241F5505-88C2-4C8A-A35B-A3CA1A6A016E}" type="presParOf" srcId="{0669575C-DE26-4CDC-A603-96CC33588A63}" destId="{5570F54F-CA68-4259-A1D7-3C14A9E1A2A3}" srcOrd="0" destOrd="0" presId="urn:microsoft.com/office/officeart/2005/8/layout/orgChart1"/>
    <dgm:cxn modelId="{5244CC17-7038-4285-A738-FEDAF5E12F4C}" type="presParOf" srcId="{5570F54F-CA68-4259-A1D7-3C14A9E1A2A3}" destId="{1A8F7BC0-44D5-4B96-A8CE-59991E1F4C03}" srcOrd="0" destOrd="0" presId="urn:microsoft.com/office/officeart/2005/8/layout/orgChart1"/>
    <dgm:cxn modelId="{0D862910-8D4F-4917-ABED-EB5AFD90AC15}" type="presParOf" srcId="{5570F54F-CA68-4259-A1D7-3C14A9E1A2A3}" destId="{0EE3FD07-F625-48D3-AE95-CB327B9BEB0A}" srcOrd="1" destOrd="0" presId="urn:microsoft.com/office/officeart/2005/8/layout/orgChart1"/>
    <dgm:cxn modelId="{99D4998E-6839-4398-A6E7-F4422EE29071}" type="presParOf" srcId="{0669575C-DE26-4CDC-A603-96CC33588A63}" destId="{B1B6B43D-06A6-4681-A6D5-A188E529A38E}" srcOrd="1" destOrd="0" presId="urn:microsoft.com/office/officeart/2005/8/layout/orgChart1"/>
    <dgm:cxn modelId="{A72F6407-D413-41EA-8B58-4AA35512289D}" type="presParOf" srcId="{B1B6B43D-06A6-4681-A6D5-A188E529A38E}" destId="{A6A9CDDD-9326-4550-A607-DE5AA1E387E2}" srcOrd="0" destOrd="0" presId="urn:microsoft.com/office/officeart/2005/8/layout/orgChart1"/>
    <dgm:cxn modelId="{7273F334-DC8F-4E82-AE60-7B0FD1E63A43}" type="presParOf" srcId="{B1B6B43D-06A6-4681-A6D5-A188E529A38E}" destId="{EC1B1696-AB39-457B-B33F-0B46F94920E3}" srcOrd="1" destOrd="0" presId="urn:microsoft.com/office/officeart/2005/8/layout/orgChart1"/>
    <dgm:cxn modelId="{155F4A2D-E338-4F0F-88D7-C43A3F157573}" type="presParOf" srcId="{EC1B1696-AB39-457B-B33F-0B46F94920E3}" destId="{AB8BA6A2-B8B4-4A33-9418-DB338779291D}" srcOrd="0" destOrd="0" presId="urn:microsoft.com/office/officeart/2005/8/layout/orgChart1"/>
    <dgm:cxn modelId="{9DBCE58E-A7D2-426A-86DA-21B1D03C6ADC}" type="presParOf" srcId="{AB8BA6A2-B8B4-4A33-9418-DB338779291D}" destId="{B1E17083-8708-4483-A857-5365643D235A}" srcOrd="0" destOrd="0" presId="urn:microsoft.com/office/officeart/2005/8/layout/orgChart1"/>
    <dgm:cxn modelId="{83C58ACD-CB9F-4898-9532-3AFDCFCBBE71}" type="presParOf" srcId="{AB8BA6A2-B8B4-4A33-9418-DB338779291D}" destId="{1774BED2-9D68-4554-BD4D-8A8B84FA2A29}" srcOrd="1" destOrd="0" presId="urn:microsoft.com/office/officeart/2005/8/layout/orgChart1"/>
    <dgm:cxn modelId="{A5E080C9-A0D7-43B3-8F42-ACE47C34ECF4}" type="presParOf" srcId="{EC1B1696-AB39-457B-B33F-0B46F94920E3}" destId="{7D35763D-4B20-4FB1-9A6A-76E041669AD6}" srcOrd="1" destOrd="0" presId="urn:microsoft.com/office/officeart/2005/8/layout/orgChart1"/>
    <dgm:cxn modelId="{C4DC9AEC-EBD9-4E0C-B15E-87F1269D25D9}" type="presParOf" srcId="{7D35763D-4B20-4FB1-9A6A-76E041669AD6}" destId="{F69CEF98-B96D-42DA-9F08-4DEC4C97CEC1}" srcOrd="0" destOrd="0" presId="urn:microsoft.com/office/officeart/2005/8/layout/orgChart1"/>
    <dgm:cxn modelId="{1B9F9AB3-B722-4527-A64E-BB9BD63212D1}" type="presParOf" srcId="{7D35763D-4B20-4FB1-9A6A-76E041669AD6}" destId="{17F4AB08-C40B-451E-A91A-95B11CCF3446}" srcOrd="1" destOrd="0" presId="urn:microsoft.com/office/officeart/2005/8/layout/orgChart1"/>
    <dgm:cxn modelId="{FD77E12D-6893-411D-BDE5-8AAAC85786B3}" type="presParOf" srcId="{17F4AB08-C40B-451E-A91A-95B11CCF3446}" destId="{E0318473-9AF1-476B-84B2-3A918FBE1EE0}" srcOrd="0" destOrd="0" presId="urn:microsoft.com/office/officeart/2005/8/layout/orgChart1"/>
    <dgm:cxn modelId="{0603ED35-4E16-4900-AF2A-36D17CC00A65}" type="presParOf" srcId="{E0318473-9AF1-476B-84B2-3A918FBE1EE0}" destId="{D10DC062-CC94-49D3-B35E-87635E4C747B}" srcOrd="0" destOrd="0" presId="urn:microsoft.com/office/officeart/2005/8/layout/orgChart1"/>
    <dgm:cxn modelId="{F8800F19-B055-4259-942E-03B18E3C6163}" type="presParOf" srcId="{E0318473-9AF1-476B-84B2-3A918FBE1EE0}" destId="{730E44FE-3865-41D5-9C5A-FDE8B69F4204}" srcOrd="1" destOrd="0" presId="urn:microsoft.com/office/officeart/2005/8/layout/orgChart1"/>
    <dgm:cxn modelId="{B96880DD-8499-4EBC-A3D9-094073DC8095}" type="presParOf" srcId="{17F4AB08-C40B-451E-A91A-95B11CCF3446}" destId="{4D20EFD2-A5B4-4385-BF2F-9BE2B8909471}" srcOrd="1" destOrd="0" presId="urn:microsoft.com/office/officeart/2005/8/layout/orgChart1"/>
    <dgm:cxn modelId="{15B1D0E9-90AD-4124-B580-16527526812E}" type="presParOf" srcId="{4D20EFD2-A5B4-4385-BF2F-9BE2B8909471}" destId="{73B55C75-FF3F-4A6B-8DE6-812B11EB72B4}" srcOrd="0" destOrd="0" presId="urn:microsoft.com/office/officeart/2005/8/layout/orgChart1"/>
    <dgm:cxn modelId="{D31B0C9F-539F-4622-BDCE-F5B78134073F}" type="presParOf" srcId="{4D20EFD2-A5B4-4385-BF2F-9BE2B8909471}" destId="{FB4F4D80-D3A9-41E8-900B-EC12AD3DF3FA}" srcOrd="1" destOrd="0" presId="urn:microsoft.com/office/officeart/2005/8/layout/orgChart1"/>
    <dgm:cxn modelId="{577CB714-6825-4501-96A0-F202FD7C3671}" type="presParOf" srcId="{FB4F4D80-D3A9-41E8-900B-EC12AD3DF3FA}" destId="{B5E6BC57-043B-4AAC-856D-8BBC987EF5A9}" srcOrd="0" destOrd="0" presId="urn:microsoft.com/office/officeart/2005/8/layout/orgChart1"/>
    <dgm:cxn modelId="{313411CC-B6F7-4627-91D4-96F7AB23C9F3}" type="presParOf" srcId="{B5E6BC57-043B-4AAC-856D-8BBC987EF5A9}" destId="{A35C7F19-C30A-4299-A7C8-905ABA817A3A}" srcOrd="0" destOrd="0" presId="urn:microsoft.com/office/officeart/2005/8/layout/orgChart1"/>
    <dgm:cxn modelId="{B2648992-A768-4EE6-B520-92DD9E523DC9}" type="presParOf" srcId="{B5E6BC57-043B-4AAC-856D-8BBC987EF5A9}" destId="{34FA7AE7-01C7-43EC-8839-27248554EBCF}" srcOrd="1" destOrd="0" presId="urn:microsoft.com/office/officeart/2005/8/layout/orgChart1"/>
    <dgm:cxn modelId="{B5600F58-0DB6-4A8A-A8B2-52A73F9746E7}" type="presParOf" srcId="{FB4F4D80-D3A9-41E8-900B-EC12AD3DF3FA}" destId="{5DA12AE5-B5FD-423E-957F-76FA1E6AADA8}" srcOrd="1" destOrd="0" presId="urn:microsoft.com/office/officeart/2005/8/layout/orgChart1"/>
    <dgm:cxn modelId="{1ED6E4AD-2078-40A9-95B6-D59F884947E8}" type="presParOf" srcId="{FB4F4D80-D3A9-41E8-900B-EC12AD3DF3FA}" destId="{2A00E1A5-AA86-4BA8-A2F6-ED998739B83B}" srcOrd="2" destOrd="0" presId="urn:microsoft.com/office/officeart/2005/8/layout/orgChart1"/>
    <dgm:cxn modelId="{1BE8D5F9-9335-4396-810D-C5899401D850}" type="presParOf" srcId="{17F4AB08-C40B-451E-A91A-95B11CCF3446}" destId="{C03D9153-355B-47B1-BBF0-3ADC1CAEF9F7}" srcOrd="2" destOrd="0" presId="urn:microsoft.com/office/officeart/2005/8/layout/orgChart1"/>
    <dgm:cxn modelId="{5F392737-0ED8-49C3-91F0-52734FE29665}" type="presParOf" srcId="{EC1B1696-AB39-457B-B33F-0B46F94920E3}" destId="{64A09845-AD43-4AB4-BC7D-2E2DB366B8A6}" srcOrd="2" destOrd="0" presId="urn:microsoft.com/office/officeart/2005/8/layout/orgChart1"/>
    <dgm:cxn modelId="{3EBF5282-FC4B-4A5A-92FA-E051E9D38D72}" type="presParOf" srcId="{B1B6B43D-06A6-4681-A6D5-A188E529A38E}" destId="{88E7D243-CCB9-4C1F-A616-BC0C208BAFA5}" srcOrd="2" destOrd="0" presId="urn:microsoft.com/office/officeart/2005/8/layout/orgChart1"/>
    <dgm:cxn modelId="{CCE3C538-AFDF-4177-AB53-82B8F0660715}" type="presParOf" srcId="{B1B6B43D-06A6-4681-A6D5-A188E529A38E}" destId="{90ECFE28-889E-4F5C-A496-0C7035FFB7B1}" srcOrd="3" destOrd="0" presId="urn:microsoft.com/office/officeart/2005/8/layout/orgChart1"/>
    <dgm:cxn modelId="{E05C1148-6290-4780-B28F-3D21F6349521}" type="presParOf" srcId="{90ECFE28-889E-4F5C-A496-0C7035FFB7B1}" destId="{D3ED7284-D8F9-467C-BE82-6C15B15E314A}" srcOrd="0" destOrd="0" presId="urn:microsoft.com/office/officeart/2005/8/layout/orgChart1"/>
    <dgm:cxn modelId="{E02A5912-C653-4327-BC88-9DA926870FA3}" type="presParOf" srcId="{D3ED7284-D8F9-467C-BE82-6C15B15E314A}" destId="{647F20E7-FD95-494C-A645-7046BBC25731}" srcOrd="0" destOrd="0" presId="urn:microsoft.com/office/officeart/2005/8/layout/orgChart1"/>
    <dgm:cxn modelId="{AD4B5312-7BFC-47F0-B8A8-1AB21898BE41}" type="presParOf" srcId="{D3ED7284-D8F9-467C-BE82-6C15B15E314A}" destId="{3B591D1C-BF10-4BB6-A0F6-7E67E6F44204}" srcOrd="1" destOrd="0" presId="urn:microsoft.com/office/officeart/2005/8/layout/orgChart1"/>
    <dgm:cxn modelId="{C1EA7B8A-060B-4187-8721-69B4F401B283}" type="presParOf" srcId="{90ECFE28-889E-4F5C-A496-0C7035FFB7B1}" destId="{F1CFC5C4-C520-4D25-813A-03B7117BEED8}" srcOrd="1" destOrd="0" presId="urn:microsoft.com/office/officeart/2005/8/layout/orgChart1"/>
    <dgm:cxn modelId="{198A3CDF-16C5-47E3-AC39-4D4F9886BAB2}" type="presParOf" srcId="{F1CFC5C4-C520-4D25-813A-03B7117BEED8}" destId="{9501D842-BA04-42BC-A478-0250A173EF62}" srcOrd="0" destOrd="0" presId="urn:microsoft.com/office/officeart/2005/8/layout/orgChart1"/>
    <dgm:cxn modelId="{578E68D1-D6A7-4336-9353-F82E68D98CAD}" type="presParOf" srcId="{F1CFC5C4-C520-4D25-813A-03B7117BEED8}" destId="{C868090D-9474-4EAF-83E8-18324D4BDDC0}" srcOrd="1" destOrd="0" presId="urn:microsoft.com/office/officeart/2005/8/layout/orgChart1"/>
    <dgm:cxn modelId="{0345F1E1-3EED-40AA-923D-B14473542E09}" type="presParOf" srcId="{C868090D-9474-4EAF-83E8-18324D4BDDC0}" destId="{AC33E526-E931-4262-890E-DE81DD0FFE6C}" srcOrd="0" destOrd="0" presId="urn:microsoft.com/office/officeart/2005/8/layout/orgChart1"/>
    <dgm:cxn modelId="{BE468503-4C86-4EAB-ADD1-B18F4B33F78A}" type="presParOf" srcId="{AC33E526-E931-4262-890E-DE81DD0FFE6C}" destId="{61A638F4-95B7-4B55-9CC7-BEE69A683FAD}" srcOrd="0" destOrd="0" presId="urn:microsoft.com/office/officeart/2005/8/layout/orgChart1"/>
    <dgm:cxn modelId="{0FA2CE60-4A80-4197-97FC-848099689EB3}" type="presParOf" srcId="{AC33E526-E931-4262-890E-DE81DD0FFE6C}" destId="{982D0457-7CE3-4965-9370-0EE40A3D2D54}" srcOrd="1" destOrd="0" presId="urn:microsoft.com/office/officeart/2005/8/layout/orgChart1"/>
    <dgm:cxn modelId="{5A39FB1F-566A-4A45-960C-3BE0E40067AE}" type="presParOf" srcId="{C868090D-9474-4EAF-83E8-18324D4BDDC0}" destId="{33586547-5164-4F36-AEF8-0212097FB7EF}" srcOrd="1" destOrd="0" presId="urn:microsoft.com/office/officeart/2005/8/layout/orgChart1"/>
    <dgm:cxn modelId="{E8AE2546-C373-47D4-B108-7135142AF1AF}" type="presParOf" srcId="{33586547-5164-4F36-AEF8-0212097FB7EF}" destId="{4B525A85-284A-4C8F-A634-94C0808E17F8}" srcOrd="0" destOrd="0" presId="urn:microsoft.com/office/officeart/2005/8/layout/orgChart1"/>
    <dgm:cxn modelId="{3828942E-4C19-4A2D-9326-B917EAD4D7D6}" type="presParOf" srcId="{33586547-5164-4F36-AEF8-0212097FB7EF}" destId="{973ADFFD-480E-4975-9990-447C6484F31F}" srcOrd="1" destOrd="0" presId="urn:microsoft.com/office/officeart/2005/8/layout/orgChart1"/>
    <dgm:cxn modelId="{5DD0C947-0C0B-4F4D-BF28-11C319D84C91}" type="presParOf" srcId="{973ADFFD-480E-4975-9990-447C6484F31F}" destId="{22FAD5C3-A1A7-4F5A-B2C4-A30208C59078}" srcOrd="0" destOrd="0" presId="urn:microsoft.com/office/officeart/2005/8/layout/orgChart1"/>
    <dgm:cxn modelId="{525521A5-631B-4FCE-9CD7-585907DEF50E}" type="presParOf" srcId="{22FAD5C3-A1A7-4F5A-B2C4-A30208C59078}" destId="{F674B423-A74E-4BFF-B05B-2E53A30443FB}" srcOrd="0" destOrd="0" presId="urn:microsoft.com/office/officeart/2005/8/layout/orgChart1"/>
    <dgm:cxn modelId="{2EF50DDD-00D0-4E97-865A-237E73AC77BB}" type="presParOf" srcId="{22FAD5C3-A1A7-4F5A-B2C4-A30208C59078}" destId="{056AA393-22D5-46B4-996E-DC34E4F0B63A}" srcOrd="1" destOrd="0" presId="urn:microsoft.com/office/officeart/2005/8/layout/orgChart1"/>
    <dgm:cxn modelId="{B45ABF2C-4266-4DBB-AB80-670C58C1B247}" type="presParOf" srcId="{973ADFFD-480E-4975-9990-447C6484F31F}" destId="{54FCA509-D58B-41C7-ADDC-AB294DE2C830}" srcOrd="1" destOrd="0" presId="urn:microsoft.com/office/officeart/2005/8/layout/orgChart1"/>
    <dgm:cxn modelId="{01DE0FA0-1C52-4415-87BC-F1DE0A49CEF5}" type="presParOf" srcId="{973ADFFD-480E-4975-9990-447C6484F31F}" destId="{47705C42-A2A6-493F-BEC7-DE1F1866BF73}" srcOrd="2" destOrd="0" presId="urn:microsoft.com/office/officeart/2005/8/layout/orgChart1"/>
    <dgm:cxn modelId="{26201EBD-550F-455E-98C5-E8D73D645177}" type="presParOf" srcId="{C868090D-9474-4EAF-83E8-18324D4BDDC0}" destId="{6DB00266-65DC-4AF2-9DE6-C8706D72AAA6}" srcOrd="2" destOrd="0" presId="urn:microsoft.com/office/officeart/2005/8/layout/orgChart1"/>
    <dgm:cxn modelId="{99BC60F7-3550-4F28-ACDD-D0998BA8D8D5}" type="presParOf" srcId="{90ECFE28-889E-4F5C-A496-0C7035FFB7B1}" destId="{FE58FD7B-85E2-4BFF-9878-17153A109774}" srcOrd="2" destOrd="0" presId="urn:microsoft.com/office/officeart/2005/8/layout/orgChart1"/>
    <dgm:cxn modelId="{A3DC6141-9D97-4AD6-B865-71750B4CAF82}" type="presParOf" srcId="{B1B6B43D-06A6-4681-A6D5-A188E529A38E}" destId="{753A789B-FD43-430C-8068-F35E09B36082}" srcOrd="4" destOrd="0" presId="urn:microsoft.com/office/officeart/2005/8/layout/orgChart1"/>
    <dgm:cxn modelId="{5EC606D1-8859-4A1A-8859-0A0845F1A694}" type="presParOf" srcId="{B1B6B43D-06A6-4681-A6D5-A188E529A38E}" destId="{23DBE2CA-08F5-4DDA-88C4-F10707C6D2D0}" srcOrd="5" destOrd="0" presId="urn:microsoft.com/office/officeart/2005/8/layout/orgChart1"/>
    <dgm:cxn modelId="{2431C7CD-6277-479D-BADF-12551C5813C9}" type="presParOf" srcId="{23DBE2CA-08F5-4DDA-88C4-F10707C6D2D0}" destId="{4B5670C3-E6A6-4266-BF6E-68B1C27A9AF3}" srcOrd="0" destOrd="0" presId="urn:microsoft.com/office/officeart/2005/8/layout/orgChart1"/>
    <dgm:cxn modelId="{521B0F26-151A-4D70-BCA7-41AD61114032}" type="presParOf" srcId="{4B5670C3-E6A6-4266-BF6E-68B1C27A9AF3}" destId="{9F321675-4A74-4FB1-A54B-9195D88C2BCD}" srcOrd="0" destOrd="0" presId="urn:microsoft.com/office/officeart/2005/8/layout/orgChart1"/>
    <dgm:cxn modelId="{3BC89927-4D0B-4EE1-AAD8-9656E3FB47D6}" type="presParOf" srcId="{4B5670C3-E6A6-4266-BF6E-68B1C27A9AF3}" destId="{C9A6A791-59FC-48D5-96D6-5811089DDBB6}" srcOrd="1" destOrd="0" presId="urn:microsoft.com/office/officeart/2005/8/layout/orgChart1"/>
    <dgm:cxn modelId="{D33A710A-CDDA-481F-B9A4-1FE3F92F00A8}" type="presParOf" srcId="{23DBE2CA-08F5-4DDA-88C4-F10707C6D2D0}" destId="{8994494A-293A-43DF-91E8-1784045FCE14}" srcOrd="1" destOrd="0" presId="urn:microsoft.com/office/officeart/2005/8/layout/orgChart1"/>
    <dgm:cxn modelId="{B1ACFC7E-8AAF-4E2F-9330-DB643351CD14}" type="presParOf" srcId="{8994494A-293A-43DF-91E8-1784045FCE14}" destId="{D76B885F-5485-4532-9969-CB8D27505A76}" srcOrd="0" destOrd="0" presId="urn:microsoft.com/office/officeart/2005/8/layout/orgChart1"/>
    <dgm:cxn modelId="{6A2741DF-0B79-4C9D-A946-956DA6BDC2B0}" type="presParOf" srcId="{8994494A-293A-43DF-91E8-1784045FCE14}" destId="{DE042B0F-01BC-4445-9D47-8EC2E6993DBA}" srcOrd="1" destOrd="0" presId="urn:microsoft.com/office/officeart/2005/8/layout/orgChart1"/>
    <dgm:cxn modelId="{6E63A5F7-FC03-4CF1-9D7D-AB8EE1BBE89B}" type="presParOf" srcId="{DE042B0F-01BC-4445-9D47-8EC2E6993DBA}" destId="{75CA50B1-D0D5-4B33-BF00-D2405A6EAB4E}" srcOrd="0" destOrd="0" presId="urn:microsoft.com/office/officeart/2005/8/layout/orgChart1"/>
    <dgm:cxn modelId="{177F1EED-24C3-45D8-ACB5-73457D29A860}" type="presParOf" srcId="{75CA50B1-D0D5-4B33-BF00-D2405A6EAB4E}" destId="{A06A59AC-0945-49A5-85F5-374D94B42B6F}" srcOrd="0" destOrd="0" presId="urn:microsoft.com/office/officeart/2005/8/layout/orgChart1"/>
    <dgm:cxn modelId="{B6AE8DCA-E9F4-4B6C-8F76-205FF84CA9C6}" type="presParOf" srcId="{75CA50B1-D0D5-4B33-BF00-D2405A6EAB4E}" destId="{0EFB0C9B-9C59-4E75-B3AC-D9A3F9A80E04}" srcOrd="1" destOrd="0" presId="urn:microsoft.com/office/officeart/2005/8/layout/orgChart1"/>
    <dgm:cxn modelId="{1F858FEA-6EDD-4716-B704-81EF6C083209}" type="presParOf" srcId="{DE042B0F-01BC-4445-9D47-8EC2E6993DBA}" destId="{75BAF8DB-3BD4-4838-9E5A-EDADD4D53307}" srcOrd="1" destOrd="0" presId="urn:microsoft.com/office/officeart/2005/8/layout/orgChart1"/>
    <dgm:cxn modelId="{CCB29DCD-5BBE-4F1A-816E-4BC1995B5A4A}" type="presParOf" srcId="{DE042B0F-01BC-4445-9D47-8EC2E6993DBA}" destId="{62915B80-80A5-4649-8A7E-5DFF33DF3743}" srcOrd="2" destOrd="0" presId="urn:microsoft.com/office/officeart/2005/8/layout/orgChart1"/>
    <dgm:cxn modelId="{E5C46309-A213-4995-9767-6AE7F73B18E9}" type="presParOf" srcId="{23DBE2CA-08F5-4DDA-88C4-F10707C6D2D0}" destId="{B04BB770-D154-4DFE-962C-09BD093C2C22}" srcOrd="2" destOrd="0" presId="urn:microsoft.com/office/officeart/2005/8/layout/orgChart1"/>
    <dgm:cxn modelId="{6DDA3958-9E0D-41FA-94E7-2334CF21BF90}" type="presParOf" srcId="{0669575C-DE26-4CDC-A603-96CC33588A63}" destId="{E55F4AE9-21B3-49A6-A029-B40F70990DCF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6DFB31-46B7-4447-8075-6914342CA802}" type="doc">
      <dgm:prSet loTypeId="urn:microsoft.com/office/officeart/2005/8/layout/radial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96A5DB-B533-C847-8D53-47188BE50534}">
      <dgm:prSet phldrT="[Text]"/>
      <dgm:spPr>
        <a:solidFill>
          <a:schemeClr val="bg1">
            <a:lumMod val="95000"/>
          </a:schemeClr>
        </a:solidFill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rgbClr val="334E5D"/>
              </a:solidFill>
            </a:rPr>
            <a:t>RDA</a:t>
          </a:r>
          <a:endParaRPr lang="en-US" dirty="0">
            <a:solidFill>
              <a:srgbClr val="334E5D"/>
            </a:solidFill>
          </a:endParaRPr>
        </a:p>
      </dgm:t>
    </dgm:pt>
    <dgm:pt modelId="{063761F2-22F1-D341-B153-CA24EB68A293}" type="parTrans" cxnId="{FD8895F3-C7B5-6149-B501-8ADB03FCB9B4}">
      <dgm:prSet/>
      <dgm:spPr/>
      <dgm:t>
        <a:bodyPr/>
        <a:lstStyle/>
        <a:p>
          <a:endParaRPr lang="en-US">
            <a:solidFill>
              <a:srgbClr val="334E5D"/>
            </a:solidFill>
          </a:endParaRPr>
        </a:p>
      </dgm:t>
    </dgm:pt>
    <dgm:pt modelId="{7AA59CF2-E83D-9E44-837A-705EF430E565}" type="sibTrans" cxnId="{FD8895F3-C7B5-6149-B501-8ADB03FCB9B4}">
      <dgm:prSet/>
      <dgm:spPr/>
      <dgm:t>
        <a:bodyPr/>
        <a:lstStyle/>
        <a:p>
          <a:endParaRPr lang="en-US">
            <a:solidFill>
              <a:srgbClr val="334E5D"/>
            </a:solidFill>
          </a:endParaRPr>
        </a:p>
      </dgm:t>
    </dgm:pt>
    <dgm:pt modelId="{B5EF7207-A886-524C-9186-4F4BE67236C5}">
      <dgm:prSet phldrT="[Text]" custT="1"/>
      <dgm:spPr>
        <a:solidFill>
          <a:schemeClr val="bg1">
            <a:lumMod val="95000"/>
          </a:schemeClr>
        </a:solidFill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1800" b="1" dirty="0" smtClean="0">
              <a:solidFill>
                <a:srgbClr val="334E5D"/>
              </a:solidFill>
              <a:ea typeface="+mn-ea"/>
            </a:rPr>
            <a:t>Infant (0-1 year): 2-2.5</a:t>
          </a:r>
          <a:endParaRPr lang="en-US" sz="1800" dirty="0">
            <a:solidFill>
              <a:srgbClr val="334E5D"/>
            </a:solidFill>
          </a:endParaRPr>
        </a:p>
      </dgm:t>
    </dgm:pt>
    <dgm:pt modelId="{C1EEB63B-47DB-5748-A34B-F1BC862BB087}" type="parTrans" cxnId="{F16DC568-024E-6246-9165-DFAA3CB50E1D}">
      <dgm:prSet/>
      <dgm:spPr>
        <a:solidFill>
          <a:schemeClr val="bg1">
            <a:lumMod val="95000"/>
          </a:schemeClr>
        </a:solidFill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>
            <a:solidFill>
              <a:srgbClr val="334E5D"/>
            </a:solidFill>
          </a:endParaRPr>
        </a:p>
      </dgm:t>
    </dgm:pt>
    <dgm:pt modelId="{802AC202-0749-5D44-9008-2557F206A015}" type="sibTrans" cxnId="{F16DC568-024E-6246-9165-DFAA3CB50E1D}">
      <dgm:prSet/>
      <dgm:spPr/>
      <dgm:t>
        <a:bodyPr/>
        <a:lstStyle/>
        <a:p>
          <a:endParaRPr lang="en-US">
            <a:solidFill>
              <a:srgbClr val="334E5D"/>
            </a:solidFill>
          </a:endParaRPr>
        </a:p>
      </dgm:t>
    </dgm:pt>
    <dgm:pt modelId="{D28BE418-DA85-7E45-B6F7-36EE308C89CB}">
      <dgm:prSet custT="1"/>
      <dgm:spPr>
        <a:solidFill>
          <a:schemeClr val="bg1">
            <a:lumMod val="95000"/>
          </a:schemeClr>
        </a:solidFill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1800" b="1" dirty="0" smtClean="0">
              <a:solidFill>
                <a:srgbClr val="334E5D"/>
              </a:solidFill>
              <a:ea typeface="+mn-ea"/>
            </a:rPr>
            <a:t>Children (1-8): 30-55</a:t>
          </a:r>
        </a:p>
      </dgm:t>
    </dgm:pt>
    <dgm:pt modelId="{8DAB0CD0-7B50-A14F-810A-8E286BD9272E}" type="parTrans" cxnId="{AF8BB086-A7DB-AF48-BB6F-D0FF70F274D6}">
      <dgm:prSet/>
      <dgm:spPr>
        <a:solidFill>
          <a:schemeClr val="bg1">
            <a:lumMod val="95000"/>
          </a:schemeClr>
        </a:solidFill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>
            <a:solidFill>
              <a:srgbClr val="334E5D"/>
            </a:solidFill>
          </a:endParaRPr>
        </a:p>
      </dgm:t>
    </dgm:pt>
    <dgm:pt modelId="{95DE31A5-70E8-C44F-9913-567E6B9CD5A0}" type="sibTrans" cxnId="{AF8BB086-A7DB-AF48-BB6F-D0FF70F274D6}">
      <dgm:prSet/>
      <dgm:spPr/>
      <dgm:t>
        <a:bodyPr/>
        <a:lstStyle/>
        <a:p>
          <a:endParaRPr lang="en-US">
            <a:solidFill>
              <a:srgbClr val="334E5D"/>
            </a:solidFill>
          </a:endParaRPr>
        </a:p>
      </dgm:t>
    </dgm:pt>
    <dgm:pt modelId="{09F611DB-F77A-E647-A7FD-4C33BE01D567}">
      <dgm:prSet custT="1"/>
      <dgm:spPr>
        <a:solidFill>
          <a:schemeClr val="bg1">
            <a:lumMod val="95000"/>
          </a:schemeClr>
        </a:solidFill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1800" b="1" smtClean="0">
              <a:solidFill>
                <a:srgbClr val="334E5D"/>
              </a:solidFill>
              <a:ea typeface="+mn-ea"/>
            </a:rPr>
            <a:t>Men (19+): 120</a:t>
          </a:r>
          <a:endParaRPr lang="en-US" sz="1800" b="1" dirty="0" smtClean="0">
            <a:solidFill>
              <a:srgbClr val="334E5D"/>
            </a:solidFill>
            <a:ea typeface="+mn-ea"/>
          </a:endParaRPr>
        </a:p>
      </dgm:t>
    </dgm:pt>
    <dgm:pt modelId="{7446B2CE-D8B5-9C40-B867-4ADBA93A3887}" type="parTrans" cxnId="{DF3C6B9F-5E52-E343-8227-F930AFDC692F}">
      <dgm:prSet/>
      <dgm:spPr>
        <a:solidFill>
          <a:schemeClr val="bg1">
            <a:lumMod val="95000"/>
          </a:schemeClr>
        </a:solidFill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>
            <a:solidFill>
              <a:srgbClr val="334E5D"/>
            </a:solidFill>
          </a:endParaRPr>
        </a:p>
      </dgm:t>
    </dgm:pt>
    <dgm:pt modelId="{80A2DBBC-D122-B145-B244-183B7A7EF69D}" type="sibTrans" cxnId="{DF3C6B9F-5E52-E343-8227-F930AFDC692F}">
      <dgm:prSet/>
      <dgm:spPr/>
      <dgm:t>
        <a:bodyPr/>
        <a:lstStyle/>
        <a:p>
          <a:endParaRPr lang="en-US">
            <a:solidFill>
              <a:srgbClr val="334E5D"/>
            </a:solidFill>
          </a:endParaRPr>
        </a:p>
      </dgm:t>
    </dgm:pt>
    <dgm:pt modelId="{C08E463A-7721-ED49-9C14-6AB41F3A62AD}">
      <dgm:prSet custT="1"/>
      <dgm:spPr>
        <a:solidFill>
          <a:schemeClr val="bg1">
            <a:lumMod val="95000"/>
          </a:schemeClr>
        </a:solidFill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1800" b="1" smtClean="0">
              <a:solidFill>
                <a:srgbClr val="334E5D"/>
              </a:solidFill>
              <a:ea typeface="+mn-ea"/>
            </a:rPr>
            <a:t>Women (19+): 90</a:t>
          </a:r>
          <a:endParaRPr lang="en-US" sz="1800" b="1" dirty="0" smtClean="0">
            <a:solidFill>
              <a:srgbClr val="334E5D"/>
            </a:solidFill>
            <a:ea typeface="+mn-ea"/>
          </a:endParaRPr>
        </a:p>
      </dgm:t>
    </dgm:pt>
    <dgm:pt modelId="{75BFB1B9-DBD5-664F-B338-25F41753427E}" type="parTrans" cxnId="{16110E62-4BE2-2440-A307-C34EB6EAC9BE}">
      <dgm:prSet/>
      <dgm:spPr>
        <a:solidFill>
          <a:schemeClr val="bg1">
            <a:lumMod val="95000"/>
          </a:schemeClr>
        </a:solidFill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>
            <a:solidFill>
              <a:srgbClr val="334E5D"/>
            </a:solidFill>
          </a:endParaRPr>
        </a:p>
      </dgm:t>
    </dgm:pt>
    <dgm:pt modelId="{8F38674C-F4D1-8D46-B7E7-608F274C6B88}" type="sibTrans" cxnId="{16110E62-4BE2-2440-A307-C34EB6EAC9BE}">
      <dgm:prSet/>
      <dgm:spPr/>
      <dgm:t>
        <a:bodyPr/>
        <a:lstStyle/>
        <a:p>
          <a:endParaRPr lang="en-US">
            <a:solidFill>
              <a:srgbClr val="334E5D"/>
            </a:solidFill>
          </a:endParaRPr>
        </a:p>
      </dgm:t>
    </dgm:pt>
    <dgm:pt modelId="{FA9192DC-5461-5343-8DB0-A9730B989A10}">
      <dgm:prSet custT="1"/>
      <dgm:spPr>
        <a:solidFill>
          <a:schemeClr val="bg1">
            <a:lumMod val="95000"/>
          </a:schemeClr>
        </a:solidFill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1800" b="1" dirty="0" smtClean="0">
              <a:solidFill>
                <a:srgbClr val="334E5D"/>
              </a:solidFill>
              <a:ea typeface="+mn-ea"/>
            </a:rPr>
            <a:t>Pregnancy / lactation: 90 / 90</a:t>
          </a:r>
        </a:p>
      </dgm:t>
    </dgm:pt>
    <dgm:pt modelId="{83C00B82-F094-1040-9400-C348B50DF742}" type="parTrans" cxnId="{035D43B5-A781-B14D-933B-5111D4C359C1}">
      <dgm:prSet/>
      <dgm:spPr>
        <a:solidFill>
          <a:schemeClr val="bg1">
            <a:lumMod val="95000"/>
          </a:schemeClr>
        </a:solidFill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>
            <a:solidFill>
              <a:srgbClr val="334E5D"/>
            </a:solidFill>
          </a:endParaRPr>
        </a:p>
      </dgm:t>
    </dgm:pt>
    <dgm:pt modelId="{B8E2B231-077E-1046-9AF2-4E0CD2461D5F}" type="sibTrans" cxnId="{035D43B5-A781-B14D-933B-5111D4C359C1}">
      <dgm:prSet/>
      <dgm:spPr/>
      <dgm:t>
        <a:bodyPr/>
        <a:lstStyle/>
        <a:p>
          <a:endParaRPr lang="en-US">
            <a:solidFill>
              <a:srgbClr val="334E5D"/>
            </a:solidFill>
          </a:endParaRPr>
        </a:p>
      </dgm:t>
    </dgm:pt>
    <dgm:pt modelId="{05705C1F-E3C2-814D-BA8D-686CD5E2F714}">
      <dgm:prSet custT="1"/>
      <dgm:spPr>
        <a:solidFill>
          <a:schemeClr val="bg1">
            <a:lumMod val="95000"/>
          </a:schemeClr>
        </a:solidFill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1800" b="1" dirty="0" smtClean="0">
              <a:solidFill>
                <a:srgbClr val="334E5D"/>
              </a:solidFill>
              <a:ea typeface="+mn-ea"/>
            </a:rPr>
            <a:t>UL: Not established</a:t>
          </a:r>
          <a:endParaRPr lang="en-US" sz="1800" dirty="0" smtClean="0">
            <a:solidFill>
              <a:srgbClr val="334E5D"/>
            </a:solidFill>
            <a:ea typeface="+mn-ea"/>
          </a:endParaRPr>
        </a:p>
      </dgm:t>
    </dgm:pt>
    <dgm:pt modelId="{E5DA5B10-7128-F14D-B603-8850337FE44F}" type="parTrans" cxnId="{122BD55D-7A3E-0647-A93D-59F94A071046}">
      <dgm:prSet/>
      <dgm:spPr>
        <a:solidFill>
          <a:schemeClr val="bg1">
            <a:lumMod val="95000"/>
          </a:schemeClr>
        </a:solidFill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>
            <a:solidFill>
              <a:srgbClr val="334E5D"/>
            </a:solidFill>
          </a:endParaRPr>
        </a:p>
      </dgm:t>
    </dgm:pt>
    <dgm:pt modelId="{0E54B6B8-E1C6-6E42-82A7-978B7E8BCBB6}" type="sibTrans" cxnId="{122BD55D-7A3E-0647-A93D-59F94A071046}">
      <dgm:prSet/>
      <dgm:spPr/>
      <dgm:t>
        <a:bodyPr/>
        <a:lstStyle/>
        <a:p>
          <a:endParaRPr lang="en-US">
            <a:solidFill>
              <a:srgbClr val="334E5D"/>
            </a:solidFill>
          </a:endParaRPr>
        </a:p>
      </dgm:t>
    </dgm:pt>
    <dgm:pt modelId="{DD224466-0957-4742-B0D0-06C819E2F63C}" type="pres">
      <dgm:prSet presAssocID="{316DFB31-46B7-4447-8075-6914342CA80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48D2D9-D4D6-6048-BE67-F9D055B76688}" type="pres">
      <dgm:prSet presAssocID="{F596A5DB-B533-C847-8D53-47188BE50534}" presName="centerShape" presStyleLbl="node0" presStyleIdx="0" presStyleCnt="1"/>
      <dgm:spPr/>
      <dgm:t>
        <a:bodyPr/>
        <a:lstStyle/>
        <a:p>
          <a:endParaRPr lang="en-US"/>
        </a:p>
      </dgm:t>
    </dgm:pt>
    <dgm:pt modelId="{FBC1200C-D051-F446-890B-A221665981CB}" type="pres">
      <dgm:prSet presAssocID="{C1EEB63B-47DB-5748-A34B-F1BC862BB087}" presName="parTrans" presStyleLbl="sibTrans2D1" presStyleIdx="0" presStyleCnt="6"/>
      <dgm:spPr/>
      <dgm:t>
        <a:bodyPr/>
        <a:lstStyle/>
        <a:p>
          <a:endParaRPr lang="en-US"/>
        </a:p>
      </dgm:t>
    </dgm:pt>
    <dgm:pt modelId="{C9430D8B-9BEA-6345-B8EF-C5FC092D8A78}" type="pres">
      <dgm:prSet presAssocID="{C1EEB63B-47DB-5748-A34B-F1BC862BB087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EBB7026F-4E19-AB49-A902-CC8A8BFF4C22}" type="pres">
      <dgm:prSet presAssocID="{B5EF7207-A886-524C-9186-4F4BE67236C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8E10FE-EE30-4741-B35D-864994E74CE4}" type="pres">
      <dgm:prSet presAssocID="{8DAB0CD0-7B50-A14F-810A-8E286BD9272E}" presName="parTrans" presStyleLbl="sibTrans2D1" presStyleIdx="1" presStyleCnt="6"/>
      <dgm:spPr/>
      <dgm:t>
        <a:bodyPr/>
        <a:lstStyle/>
        <a:p>
          <a:endParaRPr lang="en-US"/>
        </a:p>
      </dgm:t>
    </dgm:pt>
    <dgm:pt modelId="{F1F598FF-0D28-6148-A397-1D198BB1C08B}" type="pres">
      <dgm:prSet presAssocID="{8DAB0CD0-7B50-A14F-810A-8E286BD9272E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058FFA33-478D-2C46-BA7E-BD3EE8A2E637}" type="pres">
      <dgm:prSet presAssocID="{D28BE418-DA85-7E45-B6F7-36EE308C89CB}" presName="node" presStyleLbl="node1" presStyleIdx="1" presStyleCnt="6" custScaleX="113713" custScaleY="115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9BA63-EE00-9448-8891-0087AB1B40FC}" type="pres">
      <dgm:prSet presAssocID="{7446B2CE-D8B5-9C40-B867-4ADBA93A3887}" presName="parTrans" presStyleLbl="sibTrans2D1" presStyleIdx="2" presStyleCnt="6"/>
      <dgm:spPr/>
      <dgm:t>
        <a:bodyPr/>
        <a:lstStyle/>
        <a:p>
          <a:endParaRPr lang="en-US"/>
        </a:p>
      </dgm:t>
    </dgm:pt>
    <dgm:pt modelId="{C5A5862C-739A-FD42-A96D-D9C9BA5A44FA}" type="pres">
      <dgm:prSet presAssocID="{7446B2CE-D8B5-9C40-B867-4ADBA93A3887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E5A30EDB-6351-474A-ADD0-A56A52B87419}" type="pres">
      <dgm:prSet presAssocID="{09F611DB-F77A-E647-A7FD-4C33BE01D567}" presName="node" presStyleLbl="node1" presStyleIdx="2" presStyleCnt="6" custScaleX="113713" custScaleY="115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B167E-1A9D-2246-B283-8C77B18C098C}" type="pres">
      <dgm:prSet presAssocID="{75BFB1B9-DBD5-664F-B338-25F41753427E}" presName="parTrans" presStyleLbl="sibTrans2D1" presStyleIdx="3" presStyleCnt="6"/>
      <dgm:spPr/>
      <dgm:t>
        <a:bodyPr/>
        <a:lstStyle/>
        <a:p>
          <a:endParaRPr lang="en-US"/>
        </a:p>
      </dgm:t>
    </dgm:pt>
    <dgm:pt modelId="{F7647117-41BB-B04B-9930-2A212CB0088F}" type="pres">
      <dgm:prSet presAssocID="{75BFB1B9-DBD5-664F-B338-25F41753427E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513576F5-8E07-6F45-9768-A71032E26C13}" type="pres">
      <dgm:prSet presAssocID="{C08E463A-7721-ED49-9C14-6AB41F3A62A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5BCC1-186F-A34A-9A62-7450D600A833}" type="pres">
      <dgm:prSet presAssocID="{83C00B82-F094-1040-9400-C348B50DF742}" presName="parTrans" presStyleLbl="sibTrans2D1" presStyleIdx="4" presStyleCnt="6"/>
      <dgm:spPr/>
      <dgm:t>
        <a:bodyPr/>
        <a:lstStyle/>
        <a:p>
          <a:endParaRPr lang="en-US"/>
        </a:p>
      </dgm:t>
    </dgm:pt>
    <dgm:pt modelId="{DF4F4374-6ECD-1D4C-838B-E2AC26EF2C46}" type="pres">
      <dgm:prSet presAssocID="{83C00B82-F094-1040-9400-C348B50DF742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457CFE9D-3AF5-F944-A9CF-38976E3883E9}" type="pres">
      <dgm:prSet presAssocID="{FA9192DC-5461-5343-8DB0-A9730B989A10}" presName="node" presStyleLbl="node1" presStyleIdx="4" presStyleCnt="6" custScaleX="113713" custScaleY="115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914E7-E178-8443-81F9-4B74B4A64E42}" type="pres">
      <dgm:prSet presAssocID="{E5DA5B10-7128-F14D-B603-8850337FE44F}" presName="parTrans" presStyleLbl="sibTrans2D1" presStyleIdx="5" presStyleCnt="6"/>
      <dgm:spPr/>
      <dgm:t>
        <a:bodyPr/>
        <a:lstStyle/>
        <a:p>
          <a:endParaRPr lang="en-US"/>
        </a:p>
      </dgm:t>
    </dgm:pt>
    <dgm:pt modelId="{4DF95F56-7C36-8649-A036-61B239931E09}" type="pres">
      <dgm:prSet presAssocID="{E5DA5B10-7128-F14D-B603-8850337FE44F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F5D306FB-DDC8-B04A-9FFE-1EB9F7A84DAA}" type="pres">
      <dgm:prSet presAssocID="{05705C1F-E3C2-814D-BA8D-686CD5E2F714}" presName="node" presStyleLbl="node1" presStyleIdx="5" presStyleCnt="6" custScaleX="113713" custScaleY="115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174C8F-F8B0-304E-951A-8A2FAA6F204F}" type="presOf" srcId="{05705C1F-E3C2-814D-BA8D-686CD5E2F714}" destId="{F5D306FB-DDC8-B04A-9FFE-1EB9F7A84DAA}" srcOrd="0" destOrd="0" presId="urn:microsoft.com/office/officeart/2005/8/layout/radial5"/>
    <dgm:cxn modelId="{39874043-C85F-6548-96D2-0B12D5C02977}" type="presOf" srcId="{E5DA5B10-7128-F14D-B603-8850337FE44F}" destId="{4DF95F56-7C36-8649-A036-61B239931E09}" srcOrd="1" destOrd="0" presId="urn:microsoft.com/office/officeart/2005/8/layout/radial5"/>
    <dgm:cxn modelId="{BFD7A53C-7F2F-964F-95B1-8442EB51F827}" type="presOf" srcId="{C08E463A-7721-ED49-9C14-6AB41F3A62AD}" destId="{513576F5-8E07-6F45-9768-A71032E26C13}" srcOrd="0" destOrd="0" presId="urn:microsoft.com/office/officeart/2005/8/layout/radial5"/>
    <dgm:cxn modelId="{F16DC568-024E-6246-9165-DFAA3CB50E1D}" srcId="{F596A5DB-B533-C847-8D53-47188BE50534}" destId="{B5EF7207-A886-524C-9186-4F4BE67236C5}" srcOrd="0" destOrd="0" parTransId="{C1EEB63B-47DB-5748-A34B-F1BC862BB087}" sibTransId="{802AC202-0749-5D44-9008-2557F206A015}"/>
    <dgm:cxn modelId="{AF8BB086-A7DB-AF48-BB6F-D0FF70F274D6}" srcId="{F596A5DB-B533-C847-8D53-47188BE50534}" destId="{D28BE418-DA85-7E45-B6F7-36EE308C89CB}" srcOrd="1" destOrd="0" parTransId="{8DAB0CD0-7B50-A14F-810A-8E286BD9272E}" sibTransId="{95DE31A5-70E8-C44F-9913-567E6B9CD5A0}"/>
    <dgm:cxn modelId="{33FB36B7-A371-C44A-8FC0-39B7B3F98E1D}" type="presOf" srcId="{75BFB1B9-DBD5-664F-B338-25F41753427E}" destId="{F7647117-41BB-B04B-9930-2A212CB0088F}" srcOrd="1" destOrd="0" presId="urn:microsoft.com/office/officeart/2005/8/layout/radial5"/>
    <dgm:cxn modelId="{3352ACB0-6A13-C843-8A87-BD243A9F49D1}" type="presOf" srcId="{F596A5DB-B533-C847-8D53-47188BE50534}" destId="{0448D2D9-D4D6-6048-BE67-F9D055B76688}" srcOrd="0" destOrd="0" presId="urn:microsoft.com/office/officeart/2005/8/layout/radial5"/>
    <dgm:cxn modelId="{0C2A4ADB-EF75-AD48-860A-E7E7E5F51E72}" type="presOf" srcId="{7446B2CE-D8B5-9C40-B867-4ADBA93A3887}" destId="{C5A5862C-739A-FD42-A96D-D9C9BA5A44FA}" srcOrd="1" destOrd="0" presId="urn:microsoft.com/office/officeart/2005/8/layout/radial5"/>
    <dgm:cxn modelId="{3ECB1586-D253-AB47-A291-799903C5A530}" type="presOf" srcId="{83C00B82-F094-1040-9400-C348B50DF742}" destId="{DF4F4374-6ECD-1D4C-838B-E2AC26EF2C46}" srcOrd="1" destOrd="0" presId="urn:microsoft.com/office/officeart/2005/8/layout/radial5"/>
    <dgm:cxn modelId="{16110E62-4BE2-2440-A307-C34EB6EAC9BE}" srcId="{F596A5DB-B533-C847-8D53-47188BE50534}" destId="{C08E463A-7721-ED49-9C14-6AB41F3A62AD}" srcOrd="3" destOrd="0" parTransId="{75BFB1B9-DBD5-664F-B338-25F41753427E}" sibTransId="{8F38674C-F4D1-8D46-B7E7-608F274C6B88}"/>
    <dgm:cxn modelId="{DF3C6B9F-5E52-E343-8227-F930AFDC692F}" srcId="{F596A5DB-B533-C847-8D53-47188BE50534}" destId="{09F611DB-F77A-E647-A7FD-4C33BE01D567}" srcOrd="2" destOrd="0" parTransId="{7446B2CE-D8B5-9C40-B867-4ADBA93A3887}" sibTransId="{80A2DBBC-D122-B145-B244-183B7A7EF69D}"/>
    <dgm:cxn modelId="{EFC05F2F-774D-0747-A298-AA9259C8956A}" type="presOf" srcId="{E5DA5B10-7128-F14D-B603-8850337FE44F}" destId="{759914E7-E178-8443-81F9-4B74B4A64E42}" srcOrd="0" destOrd="0" presId="urn:microsoft.com/office/officeart/2005/8/layout/radial5"/>
    <dgm:cxn modelId="{91CCB2AA-7C51-954A-9A63-D2D9CA3D024D}" type="presOf" srcId="{75BFB1B9-DBD5-664F-B338-25F41753427E}" destId="{77CB167E-1A9D-2246-B283-8C77B18C098C}" srcOrd="0" destOrd="0" presId="urn:microsoft.com/office/officeart/2005/8/layout/radial5"/>
    <dgm:cxn modelId="{6B0C3AD4-07F9-7745-87C4-EBF67FDF9E8F}" type="presOf" srcId="{7446B2CE-D8B5-9C40-B867-4ADBA93A3887}" destId="{CD39BA63-EE00-9448-8891-0087AB1B40FC}" srcOrd="0" destOrd="0" presId="urn:microsoft.com/office/officeart/2005/8/layout/radial5"/>
    <dgm:cxn modelId="{CAE49307-AFE4-8947-8F33-2A8B612264BD}" type="presOf" srcId="{8DAB0CD0-7B50-A14F-810A-8E286BD9272E}" destId="{F1F598FF-0D28-6148-A397-1D198BB1C08B}" srcOrd="1" destOrd="0" presId="urn:microsoft.com/office/officeart/2005/8/layout/radial5"/>
    <dgm:cxn modelId="{FD8895F3-C7B5-6149-B501-8ADB03FCB9B4}" srcId="{316DFB31-46B7-4447-8075-6914342CA802}" destId="{F596A5DB-B533-C847-8D53-47188BE50534}" srcOrd="0" destOrd="0" parTransId="{063761F2-22F1-D341-B153-CA24EB68A293}" sibTransId="{7AA59CF2-E83D-9E44-837A-705EF430E565}"/>
    <dgm:cxn modelId="{3925B503-D2E7-AB48-8FAD-B5494140AEC0}" type="presOf" srcId="{316DFB31-46B7-4447-8075-6914342CA802}" destId="{DD224466-0957-4742-B0D0-06C819E2F63C}" srcOrd="0" destOrd="0" presId="urn:microsoft.com/office/officeart/2005/8/layout/radial5"/>
    <dgm:cxn modelId="{9857A514-5E27-BD4A-A988-8B66DDFBDDB2}" type="presOf" srcId="{FA9192DC-5461-5343-8DB0-A9730B989A10}" destId="{457CFE9D-3AF5-F944-A9CF-38976E3883E9}" srcOrd="0" destOrd="0" presId="urn:microsoft.com/office/officeart/2005/8/layout/radial5"/>
    <dgm:cxn modelId="{D5188BB2-77AC-4749-98F6-478AE37CB0CC}" type="presOf" srcId="{8DAB0CD0-7B50-A14F-810A-8E286BD9272E}" destId="{C68E10FE-EE30-4741-B35D-864994E74CE4}" srcOrd="0" destOrd="0" presId="urn:microsoft.com/office/officeart/2005/8/layout/radial5"/>
    <dgm:cxn modelId="{C50B71F4-1D2C-C94A-BA1A-256662D96CB4}" type="presOf" srcId="{C1EEB63B-47DB-5748-A34B-F1BC862BB087}" destId="{FBC1200C-D051-F446-890B-A221665981CB}" srcOrd="0" destOrd="0" presId="urn:microsoft.com/office/officeart/2005/8/layout/radial5"/>
    <dgm:cxn modelId="{2AAF0C77-175F-7049-B132-D557799CDCA8}" type="presOf" srcId="{D28BE418-DA85-7E45-B6F7-36EE308C89CB}" destId="{058FFA33-478D-2C46-BA7E-BD3EE8A2E637}" srcOrd="0" destOrd="0" presId="urn:microsoft.com/office/officeart/2005/8/layout/radial5"/>
    <dgm:cxn modelId="{122BD55D-7A3E-0647-A93D-59F94A071046}" srcId="{F596A5DB-B533-C847-8D53-47188BE50534}" destId="{05705C1F-E3C2-814D-BA8D-686CD5E2F714}" srcOrd="5" destOrd="0" parTransId="{E5DA5B10-7128-F14D-B603-8850337FE44F}" sibTransId="{0E54B6B8-E1C6-6E42-82A7-978B7E8BCBB6}"/>
    <dgm:cxn modelId="{3CB8DF98-6D93-4046-8773-4884DB18E86F}" type="presOf" srcId="{C1EEB63B-47DB-5748-A34B-F1BC862BB087}" destId="{C9430D8B-9BEA-6345-B8EF-C5FC092D8A78}" srcOrd="1" destOrd="0" presId="urn:microsoft.com/office/officeart/2005/8/layout/radial5"/>
    <dgm:cxn modelId="{26290C15-2F5A-B147-961F-071AC694EB3F}" type="presOf" srcId="{83C00B82-F094-1040-9400-C348B50DF742}" destId="{26E5BCC1-186F-A34A-9A62-7450D600A833}" srcOrd="0" destOrd="0" presId="urn:microsoft.com/office/officeart/2005/8/layout/radial5"/>
    <dgm:cxn modelId="{035D43B5-A781-B14D-933B-5111D4C359C1}" srcId="{F596A5DB-B533-C847-8D53-47188BE50534}" destId="{FA9192DC-5461-5343-8DB0-A9730B989A10}" srcOrd="4" destOrd="0" parTransId="{83C00B82-F094-1040-9400-C348B50DF742}" sibTransId="{B8E2B231-077E-1046-9AF2-4E0CD2461D5F}"/>
    <dgm:cxn modelId="{B35C2AA4-0B0F-7D45-B2D8-B25F8A6040DB}" type="presOf" srcId="{B5EF7207-A886-524C-9186-4F4BE67236C5}" destId="{EBB7026F-4E19-AB49-A902-CC8A8BFF4C22}" srcOrd="0" destOrd="0" presId="urn:microsoft.com/office/officeart/2005/8/layout/radial5"/>
    <dgm:cxn modelId="{9AC3B845-CEC9-6644-9EFA-10E965DD4C5A}" type="presOf" srcId="{09F611DB-F77A-E647-A7FD-4C33BE01D567}" destId="{E5A30EDB-6351-474A-ADD0-A56A52B87419}" srcOrd="0" destOrd="0" presId="urn:microsoft.com/office/officeart/2005/8/layout/radial5"/>
    <dgm:cxn modelId="{360A5936-1542-B14E-A4CF-F4424147CFF9}" type="presParOf" srcId="{DD224466-0957-4742-B0D0-06C819E2F63C}" destId="{0448D2D9-D4D6-6048-BE67-F9D055B76688}" srcOrd="0" destOrd="0" presId="urn:microsoft.com/office/officeart/2005/8/layout/radial5"/>
    <dgm:cxn modelId="{AA7D87FC-026B-6A46-A31E-5B66D430D074}" type="presParOf" srcId="{DD224466-0957-4742-B0D0-06C819E2F63C}" destId="{FBC1200C-D051-F446-890B-A221665981CB}" srcOrd="1" destOrd="0" presId="urn:microsoft.com/office/officeart/2005/8/layout/radial5"/>
    <dgm:cxn modelId="{CBB5EB9D-7FF0-FB44-8934-B04765CE24D8}" type="presParOf" srcId="{FBC1200C-D051-F446-890B-A221665981CB}" destId="{C9430D8B-9BEA-6345-B8EF-C5FC092D8A78}" srcOrd="0" destOrd="0" presId="urn:microsoft.com/office/officeart/2005/8/layout/radial5"/>
    <dgm:cxn modelId="{DF9BF841-7ACC-4541-9F5E-BC01D034B929}" type="presParOf" srcId="{DD224466-0957-4742-B0D0-06C819E2F63C}" destId="{EBB7026F-4E19-AB49-A902-CC8A8BFF4C22}" srcOrd="2" destOrd="0" presId="urn:microsoft.com/office/officeart/2005/8/layout/radial5"/>
    <dgm:cxn modelId="{EDD54978-F012-A847-A181-A25ECA6B9663}" type="presParOf" srcId="{DD224466-0957-4742-B0D0-06C819E2F63C}" destId="{C68E10FE-EE30-4741-B35D-864994E74CE4}" srcOrd="3" destOrd="0" presId="urn:microsoft.com/office/officeart/2005/8/layout/radial5"/>
    <dgm:cxn modelId="{A16611DE-36D3-284D-88AD-34807767AB14}" type="presParOf" srcId="{C68E10FE-EE30-4741-B35D-864994E74CE4}" destId="{F1F598FF-0D28-6148-A397-1D198BB1C08B}" srcOrd="0" destOrd="0" presId="urn:microsoft.com/office/officeart/2005/8/layout/radial5"/>
    <dgm:cxn modelId="{AD8CB93E-3814-284A-9C51-8EBA04D7D4AE}" type="presParOf" srcId="{DD224466-0957-4742-B0D0-06C819E2F63C}" destId="{058FFA33-478D-2C46-BA7E-BD3EE8A2E637}" srcOrd="4" destOrd="0" presId="urn:microsoft.com/office/officeart/2005/8/layout/radial5"/>
    <dgm:cxn modelId="{8EC4615A-EE27-3243-A53E-45A66CDFA283}" type="presParOf" srcId="{DD224466-0957-4742-B0D0-06C819E2F63C}" destId="{CD39BA63-EE00-9448-8891-0087AB1B40FC}" srcOrd="5" destOrd="0" presId="urn:microsoft.com/office/officeart/2005/8/layout/radial5"/>
    <dgm:cxn modelId="{2D76AE1F-C00D-CF48-8790-F35AB1F6B6A3}" type="presParOf" srcId="{CD39BA63-EE00-9448-8891-0087AB1B40FC}" destId="{C5A5862C-739A-FD42-A96D-D9C9BA5A44FA}" srcOrd="0" destOrd="0" presId="urn:microsoft.com/office/officeart/2005/8/layout/radial5"/>
    <dgm:cxn modelId="{9B9503E9-2624-2948-8CDB-9A021EC68B4B}" type="presParOf" srcId="{DD224466-0957-4742-B0D0-06C819E2F63C}" destId="{E5A30EDB-6351-474A-ADD0-A56A52B87419}" srcOrd="6" destOrd="0" presId="urn:microsoft.com/office/officeart/2005/8/layout/radial5"/>
    <dgm:cxn modelId="{D28DD52E-09A2-FD42-A4A3-1E6981F1416E}" type="presParOf" srcId="{DD224466-0957-4742-B0D0-06C819E2F63C}" destId="{77CB167E-1A9D-2246-B283-8C77B18C098C}" srcOrd="7" destOrd="0" presId="urn:microsoft.com/office/officeart/2005/8/layout/radial5"/>
    <dgm:cxn modelId="{20E24B77-6C7C-9043-9F33-111559CBFC4F}" type="presParOf" srcId="{77CB167E-1A9D-2246-B283-8C77B18C098C}" destId="{F7647117-41BB-B04B-9930-2A212CB0088F}" srcOrd="0" destOrd="0" presId="urn:microsoft.com/office/officeart/2005/8/layout/radial5"/>
    <dgm:cxn modelId="{D7CAE96E-ED26-0942-8E27-5479D79D5CC8}" type="presParOf" srcId="{DD224466-0957-4742-B0D0-06C819E2F63C}" destId="{513576F5-8E07-6F45-9768-A71032E26C13}" srcOrd="8" destOrd="0" presId="urn:microsoft.com/office/officeart/2005/8/layout/radial5"/>
    <dgm:cxn modelId="{81F03AB5-CD61-174A-A767-206F71ADF02C}" type="presParOf" srcId="{DD224466-0957-4742-B0D0-06C819E2F63C}" destId="{26E5BCC1-186F-A34A-9A62-7450D600A833}" srcOrd="9" destOrd="0" presId="urn:microsoft.com/office/officeart/2005/8/layout/radial5"/>
    <dgm:cxn modelId="{A88AD99D-27C1-B049-A6BB-12A42CF693D5}" type="presParOf" srcId="{26E5BCC1-186F-A34A-9A62-7450D600A833}" destId="{DF4F4374-6ECD-1D4C-838B-E2AC26EF2C46}" srcOrd="0" destOrd="0" presId="urn:microsoft.com/office/officeart/2005/8/layout/radial5"/>
    <dgm:cxn modelId="{58131A1E-B0C0-B64B-9FEE-7135AA396D46}" type="presParOf" srcId="{DD224466-0957-4742-B0D0-06C819E2F63C}" destId="{457CFE9D-3AF5-F944-A9CF-38976E3883E9}" srcOrd="10" destOrd="0" presId="urn:microsoft.com/office/officeart/2005/8/layout/radial5"/>
    <dgm:cxn modelId="{75230BF9-D2C4-5D4B-8720-A6B184153C41}" type="presParOf" srcId="{DD224466-0957-4742-B0D0-06C819E2F63C}" destId="{759914E7-E178-8443-81F9-4B74B4A64E42}" srcOrd="11" destOrd="0" presId="urn:microsoft.com/office/officeart/2005/8/layout/radial5"/>
    <dgm:cxn modelId="{ABEE50A9-AD23-BA40-A4D1-7F4C231B67F5}" type="presParOf" srcId="{759914E7-E178-8443-81F9-4B74B4A64E42}" destId="{4DF95F56-7C36-8649-A036-61B239931E09}" srcOrd="0" destOrd="0" presId="urn:microsoft.com/office/officeart/2005/8/layout/radial5"/>
    <dgm:cxn modelId="{E428B66B-5413-A34B-886F-DBC701A4AEEF}" type="presParOf" srcId="{DD224466-0957-4742-B0D0-06C819E2F63C}" destId="{F5D306FB-DDC8-B04A-9FFE-1EB9F7A84DAA}" srcOrd="12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B885F-5485-4532-9969-CB8D27505A76}">
      <dsp:nvSpPr>
        <dsp:cNvPr id="0" name=""/>
        <dsp:cNvSpPr/>
      </dsp:nvSpPr>
      <dsp:spPr>
        <a:xfrm>
          <a:off x="6279015" y="2356300"/>
          <a:ext cx="292033" cy="895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5568"/>
              </a:lnTo>
              <a:lnTo>
                <a:pt x="292033" y="895568"/>
              </a:lnTo>
            </a:path>
          </a:pathLst>
        </a:custGeom>
        <a:noFill/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A789B-FD43-430C-8068-F35E09B36082}">
      <dsp:nvSpPr>
        <dsp:cNvPr id="0" name=""/>
        <dsp:cNvSpPr/>
      </dsp:nvSpPr>
      <dsp:spPr>
        <a:xfrm>
          <a:off x="4702036" y="974009"/>
          <a:ext cx="2355734" cy="408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423"/>
              </a:lnTo>
              <a:lnTo>
                <a:pt x="2355734" y="204423"/>
              </a:lnTo>
              <a:lnTo>
                <a:pt x="2355734" y="408846"/>
              </a:lnTo>
            </a:path>
          </a:pathLst>
        </a:custGeom>
        <a:noFill/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525A85-284A-4C8F-A634-94C0808E17F8}">
      <dsp:nvSpPr>
        <dsp:cNvPr id="0" name=""/>
        <dsp:cNvSpPr/>
      </dsp:nvSpPr>
      <dsp:spPr>
        <a:xfrm>
          <a:off x="3923281" y="3738590"/>
          <a:ext cx="292033" cy="895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5568"/>
              </a:lnTo>
              <a:lnTo>
                <a:pt x="292033" y="895568"/>
              </a:lnTo>
            </a:path>
          </a:pathLst>
        </a:custGeom>
        <a:noFill/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01D842-BA04-42BC-A478-0250A173EF62}">
      <dsp:nvSpPr>
        <dsp:cNvPr id="0" name=""/>
        <dsp:cNvSpPr/>
      </dsp:nvSpPr>
      <dsp:spPr>
        <a:xfrm>
          <a:off x="4656316" y="2356300"/>
          <a:ext cx="91440" cy="4088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8846"/>
              </a:lnTo>
            </a:path>
          </a:pathLst>
        </a:custGeom>
        <a:noFill/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E7D243-CCB9-4C1F-A616-BC0C208BAFA5}">
      <dsp:nvSpPr>
        <dsp:cNvPr id="0" name=""/>
        <dsp:cNvSpPr/>
      </dsp:nvSpPr>
      <dsp:spPr>
        <a:xfrm>
          <a:off x="4656316" y="974009"/>
          <a:ext cx="91440" cy="4088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8846"/>
              </a:lnTo>
            </a:path>
          </a:pathLst>
        </a:custGeom>
        <a:noFill/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55C75-FF3F-4A6B-8DE6-812B11EB72B4}">
      <dsp:nvSpPr>
        <dsp:cNvPr id="0" name=""/>
        <dsp:cNvSpPr/>
      </dsp:nvSpPr>
      <dsp:spPr>
        <a:xfrm>
          <a:off x="1567546" y="3738590"/>
          <a:ext cx="292033" cy="1106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6192"/>
              </a:lnTo>
              <a:lnTo>
                <a:pt x="292033" y="1106192"/>
              </a:lnTo>
            </a:path>
          </a:pathLst>
        </a:custGeom>
        <a:noFill/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9CEF98-B96D-42DA-9F08-4DEC4C97CEC1}">
      <dsp:nvSpPr>
        <dsp:cNvPr id="0" name=""/>
        <dsp:cNvSpPr/>
      </dsp:nvSpPr>
      <dsp:spPr>
        <a:xfrm>
          <a:off x="2300581" y="2356300"/>
          <a:ext cx="91440" cy="4088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8846"/>
              </a:lnTo>
            </a:path>
          </a:pathLst>
        </a:custGeom>
        <a:noFill/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A9CDDD-9326-4550-A607-DE5AA1E387E2}">
      <dsp:nvSpPr>
        <dsp:cNvPr id="0" name=""/>
        <dsp:cNvSpPr/>
      </dsp:nvSpPr>
      <dsp:spPr>
        <a:xfrm>
          <a:off x="2346301" y="974009"/>
          <a:ext cx="2355734" cy="408846"/>
        </a:xfrm>
        <a:custGeom>
          <a:avLst/>
          <a:gdLst/>
          <a:ahLst/>
          <a:cxnLst/>
          <a:rect l="0" t="0" r="0" b="0"/>
          <a:pathLst>
            <a:path>
              <a:moveTo>
                <a:pt x="2355734" y="0"/>
              </a:moveTo>
              <a:lnTo>
                <a:pt x="2355734" y="204423"/>
              </a:lnTo>
              <a:lnTo>
                <a:pt x="0" y="204423"/>
              </a:lnTo>
              <a:lnTo>
                <a:pt x="0" y="408846"/>
              </a:lnTo>
            </a:path>
          </a:pathLst>
        </a:custGeom>
        <a:noFill/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8F7BC0-44D5-4B96-A8CE-59991E1F4C03}">
      <dsp:nvSpPr>
        <dsp:cNvPr id="0" name=""/>
        <dsp:cNvSpPr/>
      </dsp:nvSpPr>
      <dsp:spPr>
        <a:xfrm>
          <a:off x="3728592" y="565"/>
          <a:ext cx="1946888" cy="9734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334E5D"/>
              </a:solidFill>
              <a:latin typeface="+mn-lt"/>
              <a:ea typeface="+mn-ea"/>
              <a:cs typeface="+mn-cs"/>
            </a:rPr>
            <a:t>Sources</a:t>
          </a:r>
          <a:endParaRPr lang="en-US" sz="2800" kern="1200" dirty="0">
            <a:solidFill>
              <a:srgbClr val="334E5D"/>
            </a:solidFill>
            <a:latin typeface="+mn-lt"/>
          </a:endParaRPr>
        </a:p>
      </dsp:txBody>
      <dsp:txXfrm>
        <a:off x="3728592" y="565"/>
        <a:ext cx="1946888" cy="973444"/>
      </dsp:txXfrm>
    </dsp:sp>
    <dsp:sp modelId="{B1E17083-8708-4483-A857-5365643D235A}">
      <dsp:nvSpPr>
        <dsp:cNvPr id="0" name=""/>
        <dsp:cNvSpPr/>
      </dsp:nvSpPr>
      <dsp:spPr>
        <a:xfrm>
          <a:off x="1372857" y="1382856"/>
          <a:ext cx="1946888" cy="9734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334E5D"/>
              </a:solidFill>
              <a:ea typeface="+mn-ea"/>
              <a:cs typeface="+mn-cs"/>
            </a:rPr>
            <a:t>Phylloquinone</a:t>
          </a:r>
          <a:endParaRPr lang="en-US" sz="2000" kern="1200" dirty="0">
            <a:solidFill>
              <a:srgbClr val="334E5D"/>
            </a:solidFill>
          </a:endParaRPr>
        </a:p>
      </dsp:txBody>
      <dsp:txXfrm>
        <a:off x="1372857" y="1382856"/>
        <a:ext cx="1946888" cy="973444"/>
      </dsp:txXfrm>
    </dsp:sp>
    <dsp:sp modelId="{D10DC062-CC94-49D3-B35E-87635E4C747B}">
      <dsp:nvSpPr>
        <dsp:cNvPr id="0" name=""/>
        <dsp:cNvSpPr/>
      </dsp:nvSpPr>
      <dsp:spPr>
        <a:xfrm>
          <a:off x="1372857" y="2765146"/>
          <a:ext cx="1946888" cy="9734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334E5D"/>
              </a:solidFill>
              <a:ea typeface="+mn-ea"/>
              <a:cs typeface="+mn-cs"/>
            </a:rPr>
            <a:t>Green leafy vegetables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B050"/>
              </a:solidFill>
              <a:ea typeface="+mn-ea"/>
              <a:cs typeface="+mn-cs"/>
            </a:rPr>
            <a:t>Plant source</a:t>
          </a:r>
          <a:endParaRPr lang="en-US" sz="1800" kern="1200" dirty="0">
            <a:solidFill>
              <a:srgbClr val="00B050"/>
            </a:solidFill>
          </a:endParaRPr>
        </a:p>
      </dsp:txBody>
      <dsp:txXfrm>
        <a:off x="1372857" y="2765146"/>
        <a:ext cx="1946888" cy="973444"/>
      </dsp:txXfrm>
    </dsp:sp>
    <dsp:sp modelId="{A35C7F19-C30A-4299-A7C8-905ABA817A3A}">
      <dsp:nvSpPr>
        <dsp:cNvPr id="0" name=""/>
        <dsp:cNvSpPr/>
      </dsp:nvSpPr>
      <dsp:spPr>
        <a:xfrm>
          <a:off x="1859579" y="4147437"/>
          <a:ext cx="1946888" cy="1394692"/>
        </a:xfrm>
        <a:prstGeom prst="rect">
          <a:avLst/>
        </a:prstGeom>
        <a:solidFill>
          <a:schemeClr val="lt1"/>
        </a:solidFill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B050"/>
              </a:solidFill>
            </a:rPr>
            <a:t>It plays a role in photosynthesis in plants which differs from its role in animals</a:t>
          </a:r>
          <a:endParaRPr lang="en-US" sz="2000" kern="1200" dirty="0">
            <a:solidFill>
              <a:srgbClr val="00B050"/>
            </a:solidFill>
          </a:endParaRPr>
        </a:p>
      </dsp:txBody>
      <dsp:txXfrm>
        <a:off x="1859579" y="4147437"/>
        <a:ext cx="1946888" cy="1394692"/>
      </dsp:txXfrm>
    </dsp:sp>
    <dsp:sp modelId="{647F20E7-FD95-494C-A645-7046BBC25731}">
      <dsp:nvSpPr>
        <dsp:cNvPr id="0" name=""/>
        <dsp:cNvSpPr/>
      </dsp:nvSpPr>
      <dsp:spPr>
        <a:xfrm>
          <a:off x="3728592" y="1382856"/>
          <a:ext cx="1946888" cy="9734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334E5D"/>
              </a:solidFill>
              <a:ea typeface="+mn-ea"/>
              <a:cs typeface="+mn-cs"/>
            </a:rPr>
            <a:t>Menaquinone</a:t>
          </a:r>
          <a:endParaRPr lang="en-US" sz="2000" kern="1200" dirty="0">
            <a:solidFill>
              <a:srgbClr val="334E5D"/>
            </a:solidFill>
          </a:endParaRPr>
        </a:p>
      </dsp:txBody>
      <dsp:txXfrm>
        <a:off x="3728592" y="1382856"/>
        <a:ext cx="1946888" cy="973444"/>
      </dsp:txXfrm>
    </dsp:sp>
    <dsp:sp modelId="{61A638F4-95B7-4B55-9CC7-BEE69A683FAD}">
      <dsp:nvSpPr>
        <dsp:cNvPr id="0" name=""/>
        <dsp:cNvSpPr/>
      </dsp:nvSpPr>
      <dsp:spPr>
        <a:xfrm>
          <a:off x="3728592" y="2765146"/>
          <a:ext cx="1946888" cy="9734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334E5D"/>
              </a:solidFill>
              <a:ea typeface="+mn-ea"/>
              <a:cs typeface="+mn-cs"/>
            </a:rPr>
            <a:t>Intestinal bacteria</a:t>
          </a:r>
        </a:p>
      </dsp:txBody>
      <dsp:txXfrm>
        <a:off x="3728592" y="2765146"/>
        <a:ext cx="1946888" cy="973444"/>
      </dsp:txXfrm>
    </dsp:sp>
    <dsp:sp modelId="{F674B423-A74E-4BFF-B05B-2E53A30443FB}">
      <dsp:nvSpPr>
        <dsp:cNvPr id="0" name=""/>
        <dsp:cNvSpPr/>
      </dsp:nvSpPr>
      <dsp:spPr>
        <a:xfrm>
          <a:off x="4215314" y="4147437"/>
          <a:ext cx="3959386" cy="9734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334E5D"/>
              </a:solidFill>
              <a:ea typeface="+mn-ea"/>
            </a:rPr>
            <a:t>Intestinal bacterial synthesis meets the daily requirement of vitamin K even without dietary supplement</a:t>
          </a:r>
          <a:endParaRPr lang="en-US" sz="1800" kern="1200" dirty="0">
            <a:solidFill>
              <a:srgbClr val="334E5D"/>
            </a:solidFill>
          </a:endParaRPr>
        </a:p>
      </dsp:txBody>
      <dsp:txXfrm>
        <a:off x="4215314" y="4147437"/>
        <a:ext cx="3959386" cy="973444"/>
      </dsp:txXfrm>
    </dsp:sp>
    <dsp:sp modelId="{9F321675-4A74-4FB1-A54B-9195D88C2BCD}">
      <dsp:nvSpPr>
        <dsp:cNvPr id="0" name=""/>
        <dsp:cNvSpPr/>
      </dsp:nvSpPr>
      <dsp:spPr>
        <a:xfrm>
          <a:off x="6084327" y="1382856"/>
          <a:ext cx="1946888" cy="9734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334E5D"/>
              </a:solidFill>
              <a:ea typeface="+mn-ea"/>
              <a:cs typeface="+mn-cs"/>
            </a:rPr>
            <a:t>Menadione</a:t>
          </a:r>
          <a:endParaRPr lang="en-US" sz="2000" kern="1200" dirty="0">
            <a:solidFill>
              <a:srgbClr val="334E5D"/>
            </a:solidFill>
          </a:endParaRPr>
        </a:p>
      </dsp:txBody>
      <dsp:txXfrm>
        <a:off x="6084327" y="1382856"/>
        <a:ext cx="1946888" cy="973444"/>
      </dsp:txXfrm>
    </dsp:sp>
    <dsp:sp modelId="{A06A59AC-0945-49A5-85F5-374D94B42B6F}">
      <dsp:nvSpPr>
        <dsp:cNvPr id="0" name=""/>
        <dsp:cNvSpPr/>
      </dsp:nvSpPr>
      <dsp:spPr>
        <a:xfrm>
          <a:off x="6571049" y="2765146"/>
          <a:ext cx="1946888" cy="9734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334E5D"/>
              </a:solidFill>
              <a:ea typeface="+mn-ea"/>
              <a:cs typeface="+mn-cs"/>
            </a:rPr>
            <a:t>synthetic form 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334E5D"/>
              </a:solidFill>
              <a:ea typeface="+mn-ea"/>
              <a:cs typeface="+mn-cs"/>
            </a:rPr>
            <a:t>precursor of </a:t>
          </a:r>
          <a:r>
            <a:rPr lang="en-US" sz="1800" kern="1200" dirty="0" err="1" smtClean="0">
              <a:solidFill>
                <a:srgbClr val="334E5D"/>
              </a:solidFill>
              <a:ea typeface="+mn-ea"/>
              <a:cs typeface="+mn-cs"/>
            </a:rPr>
            <a:t>menaquinone</a:t>
          </a:r>
          <a:endParaRPr lang="en-US" sz="1800" kern="1200" dirty="0">
            <a:solidFill>
              <a:srgbClr val="334E5D"/>
            </a:solidFill>
          </a:endParaRPr>
        </a:p>
      </dsp:txBody>
      <dsp:txXfrm>
        <a:off x="6571049" y="2765146"/>
        <a:ext cx="1946888" cy="973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8D2D9-D4D6-6048-BE67-F9D055B76688}">
      <dsp:nvSpPr>
        <dsp:cNvPr id="0" name=""/>
        <dsp:cNvSpPr/>
      </dsp:nvSpPr>
      <dsp:spPr>
        <a:xfrm>
          <a:off x="3637099" y="2071586"/>
          <a:ext cx="1275494" cy="1275494"/>
        </a:xfrm>
        <a:prstGeom prst="ellipse">
          <a:avLst/>
        </a:prstGeom>
        <a:solidFill>
          <a:schemeClr val="bg1">
            <a:lumMod val="95000"/>
          </a:schemeClr>
        </a:solidFill>
        <a:ln w="38100"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334E5D"/>
              </a:solidFill>
            </a:rPr>
            <a:t>RDA</a:t>
          </a:r>
          <a:endParaRPr lang="en-US" sz="3600" kern="1200" dirty="0">
            <a:solidFill>
              <a:srgbClr val="334E5D"/>
            </a:solidFill>
          </a:endParaRPr>
        </a:p>
      </dsp:txBody>
      <dsp:txXfrm>
        <a:off x="3823891" y="2258378"/>
        <a:ext cx="901910" cy="901910"/>
      </dsp:txXfrm>
    </dsp:sp>
    <dsp:sp modelId="{FBC1200C-D051-F446-890B-A221665981CB}">
      <dsp:nvSpPr>
        <dsp:cNvPr id="0" name=""/>
        <dsp:cNvSpPr/>
      </dsp:nvSpPr>
      <dsp:spPr>
        <a:xfrm rot="16200000">
          <a:off x="4103679" y="1516312"/>
          <a:ext cx="342334" cy="484009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 w="38100"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rgbClr val="334E5D"/>
            </a:solidFill>
          </a:endParaRPr>
        </a:p>
      </dsp:txBody>
      <dsp:txXfrm>
        <a:off x="4155029" y="1664464"/>
        <a:ext cx="239634" cy="290405"/>
      </dsp:txXfrm>
    </dsp:sp>
    <dsp:sp modelId="{EBB7026F-4E19-AB49-A902-CC8A8BFF4C22}">
      <dsp:nvSpPr>
        <dsp:cNvPr id="0" name=""/>
        <dsp:cNvSpPr/>
      </dsp:nvSpPr>
      <dsp:spPr>
        <a:xfrm>
          <a:off x="3563067" y="2114"/>
          <a:ext cx="1423557" cy="1423557"/>
        </a:xfrm>
        <a:prstGeom prst="ellipse">
          <a:avLst/>
        </a:prstGeom>
        <a:solidFill>
          <a:schemeClr val="bg1">
            <a:lumMod val="95000"/>
          </a:schemeClr>
        </a:solidFill>
        <a:ln w="38100"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334E5D"/>
              </a:solidFill>
              <a:ea typeface="+mn-ea"/>
            </a:rPr>
            <a:t>Infant (0-1 year): 2-2.5</a:t>
          </a:r>
          <a:endParaRPr lang="en-US" sz="1800" kern="1200" dirty="0">
            <a:solidFill>
              <a:srgbClr val="334E5D"/>
            </a:solidFill>
          </a:endParaRPr>
        </a:p>
      </dsp:txBody>
      <dsp:txXfrm>
        <a:off x="3771542" y="210589"/>
        <a:ext cx="1006607" cy="1006607"/>
      </dsp:txXfrm>
    </dsp:sp>
    <dsp:sp modelId="{C68E10FE-EE30-4741-B35D-864994E74CE4}">
      <dsp:nvSpPr>
        <dsp:cNvPr id="0" name=""/>
        <dsp:cNvSpPr/>
      </dsp:nvSpPr>
      <dsp:spPr>
        <a:xfrm rot="19800000">
          <a:off x="4911709" y="2016181"/>
          <a:ext cx="289092" cy="484009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 w="38100"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rgbClr val="334E5D"/>
            </a:solidFill>
          </a:endParaRPr>
        </a:p>
      </dsp:txBody>
      <dsp:txXfrm>
        <a:off x="4917519" y="2134665"/>
        <a:ext cx="202364" cy="290405"/>
      </dsp:txXfrm>
    </dsp:sp>
    <dsp:sp modelId="{058FFA33-478D-2C46-BA7E-BD3EE8A2E637}">
      <dsp:nvSpPr>
        <dsp:cNvPr id="0" name=""/>
        <dsp:cNvSpPr/>
      </dsp:nvSpPr>
      <dsp:spPr>
        <a:xfrm>
          <a:off x="5193564" y="890640"/>
          <a:ext cx="1618769" cy="1641945"/>
        </a:xfrm>
        <a:prstGeom prst="ellipse">
          <a:avLst/>
        </a:prstGeom>
        <a:solidFill>
          <a:schemeClr val="bg1">
            <a:lumMod val="95000"/>
          </a:schemeClr>
        </a:solidFill>
        <a:ln w="38100"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334E5D"/>
              </a:solidFill>
              <a:ea typeface="+mn-ea"/>
            </a:rPr>
            <a:t>Children (1-8): 30-55</a:t>
          </a:r>
        </a:p>
      </dsp:txBody>
      <dsp:txXfrm>
        <a:off x="5430627" y="1131097"/>
        <a:ext cx="1144643" cy="1161031"/>
      </dsp:txXfrm>
    </dsp:sp>
    <dsp:sp modelId="{CD39BA63-EE00-9448-8891-0087AB1B40FC}">
      <dsp:nvSpPr>
        <dsp:cNvPr id="0" name=""/>
        <dsp:cNvSpPr/>
      </dsp:nvSpPr>
      <dsp:spPr>
        <a:xfrm rot="1800000">
          <a:off x="4911709" y="2918475"/>
          <a:ext cx="289092" cy="484009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 w="38100"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rgbClr val="334E5D"/>
            </a:solidFill>
          </a:endParaRPr>
        </a:p>
      </dsp:txBody>
      <dsp:txXfrm>
        <a:off x="4917519" y="2993595"/>
        <a:ext cx="202364" cy="290405"/>
      </dsp:txXfrm>
    </dsp:sp>
    <dsp:sp modelId="{E5A30EDB-6351-474A-ADD0-A56A52B87419}">
      <dsp:nvSpPr>
        <dsp:cNvPr id="0" name=""/>
        <dsp:cNvSpPr/>
      </dsp:nvSpPr>
      <dsp:spPr>
        <a:xfrm>
          <a:off x="5193564" y="2886081"/>
          <a:ext cx="1618769" cy="1641945"/>
        </a:xfrm>
        <a:prstGeom prst="ellipse">
          <a:avLst/>
        </a:prstGeom>
        <a:solidFill>
          <a:schemeClr val="bg1">
            <a:lumMod val="95000"/>
          </a:schemeClr>
        </a:solidFill>
        <a:ln w="38100"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334E5D"/>
              </a:solidFill>
              <a:ea typeface="+mn-ea"/>
            </a:rPr>
            <a:t>Men (19+): 120</a:t>
          </a:r>
          <a:endParaRPr lang="en-US" sz="1800" b="1" kern="1200" dirty="0" smtClean="0">
            <a:solidFill>
              <a:srgbClr val="334E5D"/>
            </a:solidFill>
            <a:ea typeface="+mn-ea"/>
          </a:endParaRPr>
        </a:p>
      </dsp:txBody>
      <dsp:txXfrm>
        <a:off x="5430627" y="3126538"/>
        <a:ext cx="1144643" cy="1161031"/>
      </dsp:txXfrm>
    </dsp:sp>
    <dsp:sp modelId="{77CB167E-1A9D-2246-B283-8C77B18C098C}">
      <dsp:nvSpPr>
        <dsp:cNvPr id="0" name=""/>
        <dsp:cNvSpPr/>
      </dsp:nvSpPr>
      <dsp:spPr>
        <a:xfrm rot="5400000">
          <a:off x="4103679" y="3418344"/>
          <a:ext cx="342334" cy="484009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 w="38100"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rgbClr val="334E5D"/>
            </a:solidFill>
          </a:endParaRPr>
        </a:p>
      </dsp:txBody>
      <dsp:txXfrm>
        <a:off x="4155029" y="3463796"/>
        <a:ext cx="239634" cy="290405"/>
      </dsp:txXfrm>
    </dsp:sp>
    <dsp:sp modelId="{513576F5-8E07-6F45-9768-A71032E26C13}">
      <dsp:nvSpPr>
        <dsp:cNvPr id="0" name=""/>
        <dsp:cNvSpPr/>
      </dsp:nvSpPr>
      <dsp:spPr>
        <a:xfrm>
          <a:off x="3563067" y="3992995"/>
          <a:ext cx="1423557" cy="1423557"/>
        </a:xfrm>
        <a:prstGeom prst="ellipse">
          <a:avLst/>
        </a:prstGeom>
        <a:solidFill>
          <a:schemeClr val="bg1">
            <a:lumMod val="95000"/>
          </a:schemeClr>
        </a:solidFill>
        <a:ln w="38100"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334E5D"/>
              </a:solidFill>
              <a:ea typeface="+mn-ea"/>
            </a:rPr>
            <a:t>Women (19+): 90</a:t>
          </a:r>
          <a:endParaRPr lang="en-US" sz="1800" b="1" kern="1200" dirty="0" smtClean="0">
            <a:solidFill>
              <a:srgbClr val="334E5D"/>
            </a:solidFill>
            <a:ea typeface="+mn-ea"/>
          </a:endParaRPr>
        </a:p>
      </dsp:txBody>
      <dsp:txXfrm>
        <a:off x="3771542" y="4201470"/>
        <a:ext cx="1006607" cy="1006607"/>
      </dsp:txXfrm>
    </dsp:sp>
    <dsp:sp modelId="{26E5BCC1-186F-A34A-9A62-7450D600A833}">
      <dsp:nvSpPr>
        <dsp:cNvPr id="0" name=""/>
        <dsp:cNvSpPr/>
      </dsp:nvSpPr>
      <dsp:spPr>
        <a:xfrm rot="9000000">
          <a:off x="3348890" y="2918475"/>
          <a:ext cx="289092" cy="484009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 w="38100"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rgbClr val="334E5D"/>
            </a:solidFill>
          </a:endParaRPr>
        </a:p>
      </dsp:txBody>
      <dsp:txXfrm rot="10800000">
        <a:off x="3429808" y="2993595"/>
        <a:ext cx="202364" cy="290405"/>
      </dsp:txXfrm>
    </dsp:sp>
    <dsp:sp modelId="{457CFE9D-3AF5-F944-A9CF-38976E3883E9}">
      <dsp:nvSpPr>
        <dsp:cNvPr id="0" name=""/>
        <dsp:cNvSpPr/>
      </dsp:nvSpPr>
      <dsp:spPr>
        <a:xfrm>
          <a:off x="1737359" y="2886081"/>
          <a:ext cx="1618769" cy="1641945"/>
        </a:xfrm>
        <a:prstGeom prst="ellipse">
          <a:avLst/>
        </a:prstGeom>
        <a:solidFill>
          <a:schemeClr val="bg1">
            <a:lumMod val="95000"/>
          </a:schemeClr>
        </a:solidFill>
        <a:ln w="38100"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334E5D"/>
              </a:solidFill>
              <a:ea typeface="+mn-ea"/>
            </a:rPr>
            <a:t>Pregnancy / lactation: 90 / 90</a:t>
          </a:r>
        </a:p>
      </dsp:txBody>
      <dsp:txXfrm>
        <a:off x="1974422" y="3126538"/>
        <a:ext cx="1144643" cy="1161031"/>
      </dsp:txXfrm>
    </dsp:sp>
    <dsp:sp modelId="{759914E7-E178-8443-81F9-4B74B4A64E42}">
      <dsp:nvSpPr>
        <dsp:cNvPr id="0" name=""/>
        <dsp:cNvSpPr/>
      </dsp:nvSpPr>
      <dsp:spPr>
        <a:xfrm rot="12600000">
          <a:off x="3348890" y="2016181"/>
          <a:ext cx="289092" cy="484009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 w="38100"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rgbClr val="334E5D"/>
            </a:solidFill>
          </a:endParaRPr>
        </a:p>
      </dsp:txBody>
      <dsp:txXfrm rot="10800000">
        <a:off x="3429808" y="2134665"/>
        <a:ext cx="202364" cy="290405"/>
      </dsp:txXfrm>
    </dsp:sp>
    <dsp:sp modelId="{F5D306FB-DDC8-B04A-9FFE-1EB9F7A84DAA}">
      <dsp:nvSpPr>
        <dsp:cNvPr id="0" name=""/>
        <dsp:cNvSpPr/>
      </dsp:nvSpPr>
      <dsp:spPr>
        <a:xfrm>
          <a:off x="1737359" y="890640"/>
          <a:ext cx="1618769" cy="1641945"/>
        </a:xfrm>
        <a:prstGeom prst="ellipse">
          <a:avLst/>
        </a:prstGeom>
        <a:solidFill>
          <a:schemeClr val="bg1">
            <a:lumMod val="95000"/>
          </a:schemeClr>
        </a:solidFill>
        <a:ln w="38100"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334E5D"/>
              </a:solidFill>
              <a:ea typeface="+mn-ea"/>
            </a:rPr>
            <a:t>UL: Not established</a:t>
          </a:r>
          <a:endParaRPr lang="en-US" sz="1800" kern="1200" dirty="0" smtClean="0">
            <a:solidFill>
              <a:srgbClr val="334E5D"/>
            </a:solidFill>
            <a:ea typeface="+mn-ea"/>
          </a:endParaRPr>
        </a:p>
      </dsp:txBody>
      <dsp:txXfrm>
        <a:off x="1974422" y="1131097"/>
        <a:ext cx="1144643" cy="1161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DA690-A75B-0643-87E2-A0DE7D5E244C}" type="datetimeFigureOut">
              <a:rPr lang="en-US" smtClean="0"/>
              <a:t>12/24/17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4123D-DA37-8F49-8D76-933B8BF1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75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microsoft.com/office/2007/relationships/hdphoto" Target="../media/hdphoto2.wdp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9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CFE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5389-6FDC-FB4C-A983-537718BD0F91}" type="datetimeFigureOut">
              <a:rPr lang="en-US" smtClean="0"/>
              <a:t>12/24/17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3D1-9CC3-C14E-8712-9DA6375AEFB8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6-Point Star 26"/>
          <p:cNvSpPr/>
          <p:nvPr userDrawn="1"/>
        </p:nvSpPr>
        <p:spPr>
          <a:xfrm>
            <a:off x="5076022" y="663410"/>
            <a:ext cx="2142208" cy="2269072"/>
          </a:xfrm>
          <a:prstGeom prst="star6">
            <a:avLst>
              <a:gd name="adj" fmla="val 43234"/>
              <a:gd name="hf" fmla="val 115470"/>
            </a:avLst>
          </a:prstGeom>
          <a:solidFill>
            <a:srgbClr val="233F4D"/>
          </a:solidFill>
          <a:ln w="66675">
            <a:solidFill>
              <a:srgbClr val="599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6-Point Star 27"/>
          <p:cNvSpPr/>
          <p:nvPr userDrawn="1"/>
        </p:nvSpPr>
        <p:spPr>
          <a:xfrm>
            <a:off x="2331630" y="1983815"/>
            <a:ext cx="2142208" cy="2269072"/>
          </a:xfrm>
          <a:prstGeom prst="star6">
            <a:avLst>
              <a:gd name="adj" fmla="val 43234"/>
              <a:gd name="hf" fmla="val 115470"/>
            </a:avLst>
          </a:prstGeom>
          <a:solidFill>
            <a:schemeClr val="bg2"/>
          </a:solidFill>
          <a:ln w="66675">
            <a:solidFill>
              <a:srgbClr val="599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6-Point Star 29"/>
          <p:cNvSpPr/>
          <p:nvPr/>
        </p:nvSpPr>
        <p:spPr>
          <a:xfrm>
            <a:off x="586271" y="13804"/>
            <a:ext cx="2166619" cy="2321841"/>
          </a:xfrm>
          <a:prstGeom prst="star6">
            <a:avLst>
              <a:gd name="adj" fmla="val 43234"/>
              <a:gd name="hf" fmla="val 115470"/>
            </a:avLst>
          </a:prstGeom>
          <a:solidFill>
            <a:srgbClr val="233F4D"/>
          </a:solidFill>
          <a:ln w="66675">
            <a:solidFill>
              <a:srgbClr val="599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59250" y1="28000" x2="50750" y2="38500"/>
                        <a14:backgroundMark x1="62000" y1="37250" x2="62750" y2="33250"/>
                        <a14:backgroundMark x1="65250" y1="42500" x2="56250" y2="49750"/>
                        <a14:backgroundMark x1="42000" y1="32000" x2="42000" y2="32000"/>
                        <a14:backgroundMark x1="50250" y1="25750" x2="50250" y2="25750"/>
                        <a14:backgroundMark x1="50750" y1="48500" x2="50750" y2="4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19447" r="24104" b="35395"/>
          <a:stretch/>
        </p:blipFill>
        <p:spPr>
          <a:xfrm>
            <a:off x="5499090" y="1046650"/>
            <a:ext cx="1277316" cy="116538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227400" y="2062223"/>
            <a:ext cx="2466508" cy="411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878688"/>
                </a:solidFill>
                <a:latin typeface="Gill Sans MT" charset="0"/>
                <a:ea typeface="Gill Sans MT" charset="0"/>
                <a:cs typeface="Gill Sans MT" charset="0"/>
              </a:rPr>
              <a:t>M E D I C I N 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59169" y="2392443"/>
            <a:ext cx="2828442" cy="27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878688"/>
                </a:solidFill>
              </a:rPr>
              <a:t>KING SAUD UNIVERSITY</a:t>
            </a: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4051726" y="3999610"/>
            <a:ext cx="2714172" cy="293272"/>
            <a:chOff x="4371080" y="3834537"/>
            <a:chExt cx="2714172" cy="293272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4371080" y="3834537"/>
              <a:ext cx="294810" cy="293271"/>
            </a:xfrm>
            <a:prstGeom prst="line">
              <a:avLst/>
            </a:prstGeom>
            <a:ln w="28575">
              <a:solidFill>
                <a:srgbClr val="59989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4664606" y="4127808"/>
              <a:ext cx="2420646" cy="1"/>
            </a:xfrm>
            <a:prstGeom prst="line">
              <a:avLst/>
            </a:prstGeom>
            <a:ln w="28575">
              <a:solidFill>
                <a:srgbClr val="59989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>
            <a:stCxn id="98" idx="3"/>
            <a:endCxn id="84" idx="0"/>
          </p:cNvCxnSpPr>
          <p:nvPr userDrawn="1"/>
        </p:nvCxnSpPr>
        <p:spPr>
          <a:xfrm flipH="1">
            <a:off x="4473838" y="2365214"/>
            <a:ext cx="602184" cy="185869"/>
          </a:xfrm>
          <a:prstGeom prst="line">
            <a:avLst/>
          </a:prstGeom>
          <a:ln w="53975">
            <a:solidFill>
              <a:srgbClr val="59989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>
            <a:off x="2397641" y="1983814"/>
            <a:ext cx="258726" cy="408629"/>
          </a:xfrm>
          <a:prstGeom prst="line">
            <a:avLst/>
          </a:prstGeom>
          <a:ln w="53975">
            <a:solidFill>
              <a:srgbClr val="59989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85730" y="4464071"/>
            <a:ext cx="526455" cy="2379415"/>
            <a:chOff x="85730" y="4464071"/>
            <a:chExt cx="526455" cy="2379415"/>
          </a:xfrm>
        </p:grpSpPr>
        <p:grpSp>
          <p:nvGrpSpPr>
            <p:cNvPr id="46" name="Group 45"/>
            <p:cNvGrpSpPr/>
            <p:nvPr userDrawn="1"/>
          </p:nvGrpSpPr>
          <p:grpSpPr>
            <a:xfrm rot="10800000">
              <a:off x="85730" y="4464071"/>
              <a:ext cx="526455" cy="1929421"/>
              <a:chOff x="6097232" y="6194384"/>
              <a:chExt cx="526455" cy="433673"/>
            </a:xfrm>
          </p:grpSpPr>
          <p:sp>
            <p:nvSpPr>
              <p:cNvPr id="47" name="L-Shape 46"/>
              <p:cNvSpPr/>
              <p:nvPr/>
            </p:nvSpPr>
            <p:spPr>
              <a:xfrm rot="16200000">
                <a:off x="6091422" y="6200194"/>
                <a:ext cx="385671" cy="374051"/>
              </a:xfrm>
              <a:prstGeom prst="corner">
                <a:avLst>
                  <a:gd name="adj1" fmla="val 18557"/>
                  <a:gd name="adj2" fmla="val 18056"/>
                </a:avLst>
              </a:prstGeom>
              <a:solidFill>
                <a:srgbClr val="5998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L-Shape 47"/>
              <p:cNvSpPr/>
              <p:nvPr/>
            </p:nvSpPr>
            <p:spPr>
              <a:xfrm rot="16200000">
                <a:off x="6243826" y="6248196"/>
                <a:ext cx="385671" cy="374051"/>
              </a:xfrm>
              <a:prstGeom prst="corner">
                <a:avLst>
                  <a:gd name="adj1" fmla="val 18557"/>
                  <a:gd name="adj2" fmla="val 18056"/>
                </a:avLst>
              </a:prstGeom>
              <a:solidFill>
                <a:srgbClr val="253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9" name="Straight Connector 48"/>
            <p:cNvCxnSpPr/>
            <p:nvPr userDrawn="1"/>
          </p:nvCxnSpPr>
          <p:spPr>
            <a:xfrm>
              <a:off x="271780" y="6378978"/>
              <a:ext cx="0" cy="464508"/>
            </a:xfrm>
            <a:prstGeom prst="line">
              <a:avLst/>
            </a:prstGeom>
            <a:ln w="66675">
              <a:solidFill>
                <a:srgbClr val="59989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 flipH="1">
              <a:off x="120412" y="6133472"/>
              <a:ext cx="0" cy="696762"/>
            </a:xfrm>
            <a:prstGeom prst="line">
              <a:avLst/>
            </a:prstGeom>
            <a:ln w="66675">
              <a:solidFill>
                <a:srgbClr val="253F4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 userDrawn="1"/>
        </p:nvGrpSpPr>
        <p:grpSpPr>
          <a:xfrm>
            <a:off x="8048006" y="-31898"/>
            <a:ext cx="4311518" cy="6318401"/>
            <a:chOff x="8069271" y="2337"/>
            <a:chExt cx="4311518" cy="6318401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3638" y="52503"/>
              <a:ext cx="459126" cy="459126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>
              <a:off x="8069271" y="2337"/>
              <a:ext cx="4311518" cy="6318401"/>
              <a:chOff x="8069271" y="2337"/>
              <a:chExt cx="4311518" cy="6318401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8069271" y="2337"/>
                <a:ext cx="4311518" cy="6318401"/>
                <a:chOff x="8069271" y="2337"/>
                <a:chExt cx="4311518" cy="6318401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8131109" y="2337"/>
                  <a:ext cx="4249680" cy="6318401"/>
                  <a:chOff x="8142398" y="-8952"/>
                  <a:chExt cx="4249680" cy="6318401"/>
                </a:xfrm>
              </p:grpSpPr>
              <p:grpSp>
                <p:nvGrpSpPr>
                  <p:cNvPr id="60" name="Group 59"/>
                  <p:cNvGrpSpPr/>
                  <p:nvPr/>
                </p:nvGrpSpPr>
                <p:grpSpPr>
                  <a:xfrm>
                    <a:off x="8142398" y="-8952"/>
                    <a:ext cx="4249680" cy="6318401"/>
                    <a:chOff x="8142398" y="-29455"/>
                    <a:chExt cx="4249680" cy="6318401"/>
                  </a:xfrm>
                </p:grpSpPr>
                <p:grpSp>
                  <p:nvGrpSpPr>
                    <p:cNvPr id="62" name="Group 61"/>
                    <p:cNvGrpSpPr/>
                    <p:nvPr/>
                  </p:nvGrpSpPr>
                  <p:grpSpPr>
                    <a:xfrm>
                      <a:off x="8142398" y="-10221"/>
                      <a:ext cx="4249680" cy="6299167"/>
                      <a:chOff x="8143098" y="-18130"/>
                      <a:chExt cx="4249680" cy="6299167"/>
                    </a:xfrm>
                  </p:grpSpPr>
                  <p:grpSp>
                    <p:nvGrpSpPr>
                      <p:cNvPr id="64" name="Group 63"/>
                      <p:cNvGrpSpPr/>
                      <p:nvPr/>
                    </p:nvGrpSpPr>
                    <p:grpSpPr>
                      <a:xfrm>
                        <a:off x="8143098" y="-18130"/>
                        <a:ext cx="4249680" cy="6299167"/>
                        <a:chOff x="8143098" y="-18130"/>
                        <a:chExt cx="4249680" cy="6299167"/>
                      </a:xfrm>
                    </p:grpSpPr>
                    <p:grpSp>
                      <p:nvGrpSpPr>
                        <p:cNvPr id="69" name="Group 68"/>
                        <p:cNvGrpSpPr/>
                        <p:nvPr/>
                      </p:nvGrpSpPr>
                      <p:grpSpPr>
                        <a:xfrm>
                          <a:off x="8143098" y="-18130"/>
                          <a:ext cx="3912247" cy="6299167"/>
                          <a:chOff x="7761268" y="49795"/>
                          <a:chExt cx="3912247" cy="6299167"/>
                        </a:xfrm>
                      </p:grpSpPr>
                      <p:pic>
                        <p:nvPicPr>
                          <p:cNvPr id="70" name="Picture 69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9705104" y="2407623"/>
                            <a:ext cx="496570" cy="496570"/>
                          </a:xfrm>
                          <a:prstGeom prst="rect">
                            <a:avLst/>
                          </a:prstGeom>
                        </p:spPr>
                      </p:pic>
                      <p:grpSp>
                        <p:nvGrpSpPr>
                          <p:cNvPr id="71" name="Group 70"/>
                          <p:cNvGrpSpPr/>
                          <p:nvPr/>
                        </p:nvGrpSpPr>
                        <p:grpSpPr>
                          <a:xfrm>
                            <a:off x="7761268" y="49795"/>
                            <a:ext cx="3912247" cy="6299167"/>
                            <a:chOff x="7761268" y="27493"/>
                            <a:chExt cx="3912247" cy="6299167"/>
                          </a:xfrm>
                        </p:grpSpPr>
                        <p:pic>
                          <p:nvPicPr>
                            <p:cNvPr id="72" name="Picture 71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966959" y="763928"/>
                              <a:ext cx="496570" cy="496570"/>
                            </a:xfrm>
                            <a:prstGeom prst="rect">
                              <a:avLst/>
                            </a:prstGeom>
                          </p:spPr>
                        </p:pic>
                        <p:grpSp>
                          <p:nvGrpSpPr>
                            <p:cNvPr id="73" name="Group 72"/>
                            <p:cNvGrpSpPr/>
                            <p:nvPr/>
                          </p:nvGrpSpPr>
                          <p:grpSpPr>
                            <a:xfrm>
                              <a:off x="7761268" y="27493"/>
                              <a:ext cx="3912247" cy="6299167"/>
                              <a:chOff x="7761268" y="27493"/>
                              <a:chExt cx="3912247" cy="6299167"/>
                            </a:xfrm>
                          </p:grpSpPr>
                          <p:pic>
                            <p:nvPicPr>
                              <p:cNvPr id="74" name="Picture 73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389648" y="3520645"/>
                                <a:ext cx="2806015" cy="280601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75" name="Picture 74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 rot="1550188">
                                <a:off x="10239042" y="2905861"/>
                                <a:ext cx="478165" cy="47816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76" name="Picture 75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936227" y="841391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77" name="Picture 76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761268" y="861600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78" name="Picture 7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246144" y="2081313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79" name="Picture 78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028351" y="936827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0" name="Picture 7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522652" y="2020266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1" name="Picture 80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657753" y="2594926"/>
                                <a:ext cx="369281" cy="36928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2" name="Picture 81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907946" y="1391157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3" name="Picture 82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662688" y="1126271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4" name="Picture 83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169561" y="27493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5" name="Picture 84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 rot="14242421">
                                <a:off x="10757614" y="1854091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6" name="Picture 85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111539" y="2933512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7" name="Picture 86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153852" y="1440463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8" name="Picture 8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208534" y="1383923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9" name="Picture 88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2">
                                <a:duotone>
                                  <a:prstClr val="black"/>
                                  <a:srgbClr val="4C8180">
                                    <a:tint val="45000"/>
                                    <a:satMod val="400000"/>
                                  </a:srgbClr>
                                </a:duotone>
                                <a:extLst>
                                  <a:ext uri="{BEBA8EAE-BF5A-486C-A8C5-ECC9F3942E4B}">
                                    <a14:imgProps xmlns:a14="http://schemas.microsoft.com/office/drawing/2010/main">
                                      <a14:imgLayer r:embed="rId23">
                                        <a14:imgEffect>
                                          <a14:colorTemperature colorTemp="5300"/>
                                        </a14:imgEffect>
                                        <a14:imgEffect>
                                          <a14:saturation sat="400000"/>
                                        </a14:imgEffect>
                                        <a14:imgEffect>
                                          <a14:brightnessContrast contrast="20000"/>
                                        </a14:imgEffect>
                                      </a14:imgLayer>
                                    </a14:imgProps>
                                  </a:ex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239215" y="710225"/>
                                <a:ext cx="608887" cy="608887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90" name="Picture 8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580265" y="265000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91" name="Picture 90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809373" y="2330168"/>
                                <a:ext cx="551180" cy="55118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sp>
                            <p:nvSpPr>
                              <p:cNvPr id="92" name="TextBox 91"/>
                              <p:cNvSpPr txBox="1"/>
                              <p:nvPr/>
                            </p:nvSpPr>
                            <p:spPr>
                              <a:xfrm>
                                <a:off x="9537170" y="4595593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SiCl</a:t>
                                </a:r>
                                <a:r>
                                  <a:rPr lang="en-US" sz="1200" baseline="-25000" dirty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4</a:t>
                                </a:r>
                              </a:p>
                            </p:txBody>
                          </p:sp>
                          <p:sp>
                            <p:nvSpPr>
                              <p:cNvPr id="93" name="TextBox 92"/>
                              <p:cNvSpPr txBox="1"/>
                              <p:nvPr/>
                            </p:nvSpPr>
                            <p:spPr>
                              <a:xfrm>
                                <a:off x="9523940" y="4369513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CuCl</a:t>
                                </a:r>
                                <a:r>
                                  <a:rPr lang="en-US" sz="1200" baseline="-25000" dirty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</a:p>
                            </p:txBody>
                          </p:sp>
                          <p:sp>
                            <p:nvSpPr>
                              <p:cNvPr id="94" name="TextBox 93"/>
                              <p:cNvSpPr txBox="1"/>
                              <p:nvPr/>
                            </p:nvSpPr>
                            <p:spPr>
                              <a:xfrm>
                                <a:off x="9555862" y="4161224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CCl</a:t>
                                </a:r>
                                <a:r>
                                  <a:rPr lang="en-US" sz="1200" baseline="-2500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4</a:t>
                                </a:r>
                                <a:endParaRPr lang="en-US" sz="1200" baseline="-25000" dirty="0">
                                  <a:solidFill>
                                    <a:srgbClr val="F8F0E7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95" name="TextBox 94"/>
                              <p:cNvSpPr txBox="1"/>
                              <p:nvPr/>
                            </p:nvSpPr>
                            <p:spPr>
                              <a:xfrm>
                                <a:off x="9490341" y="3969829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HCN</a:t>
                                </a:r>
                                <a:endParaRPr lang="en-US" sz="1200" baseline="-25000" dirty="0">
                                  <a:solidFill>
                                    <a:srgbClr val="F8F0E7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97" name="TextBox 96"/>
                              <p:cNvSpPr txBox="1"/>
                              <p:nvPr/>
                            </p:nvSpPr>
                            <p:spPr>
                              <a:xfrm>
                                <a:off x="8776802" y="2765723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MgCl</a:t>
                                </a:r>
                                <a:r>
                                  <a:rPr lang="en-US" sz="1200" baseline="-250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</a:p>
                            </p:txBody>
                          </p:sp>
                          <p:sp>
                            <p:nvSpPr>
                              <p:cNvPr id="98" name="TextBox 97"/>
                              <p:cNvSpPr txBox="1"/>
                              <p:nvPr/>
                            </p:nvSpPr>
                            <p:spPr>
                              <a:xfrm>
                                <a:off x="8535354" y="1753559"/>
                                <a:ext cx="1257300" cy="30777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4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KMnO</a:t>
                                </a:r>
                                <a:r>
                                  <a:rPr lang="en-US" sz="1400" baseline="-250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4</a:t>
                                </a:r>
                              </a:p>
                            </p:txBody>
                          </p:sp>
                          <p:sp>
                            <p:nvSpPr>
                              <p:cNvPr id="99" name="TextBox 98"/>
                              <p:cNvSpPr txBox="1"/>
                              <p:nvPr/>
                            </p:nvSpPr>
                            <p:spPr>
                              <a:xfrm>
                                <a:off x="9606800" y="3290926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H</a:t>
                                </a:r>
                                <a:r>
                                  <a:rPr lang="en-US" sz="1200" baseline="-250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  <a:r>
                                  <a:rPr lang="en-US" sz="12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O</a:t>
                                </a:r>
                                <a:endParaRPr lang="en-US" sz="1200" baseline="-25000" dirty="0">
                                  <a:solidFill>
                                    <a:srgbClr val="599894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0" name="TextBox 99"/>
                              <p:cNvSpPr txBox="1"/>
                              <p:nvPr/>
                            </p:nvSpPr>
                            <p:spPr>
                              <a:xfrm>
                                <a:off x="8317051" y="463583"/>
                                <a:ext cx="735433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H</a:t>
                                </a:r>
                                <a:r>
                                  <a:rPr lang="en-US" sz="1200" baseline="-250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  <a:r>
                                  <a:rPr lang="en-US" sz="12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O</a:t>
                                </a:r>
                                <a:r>
                                  <a:rPr lang="en-US" sz="1200" baseline="-250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</a:p>
                            </p:txBody>
                          </p:sp>
                          <p:sp>
                            <p:nvSpPr>
                              <p:cNvPr id="101" name="TextBox 100"/>
                              <p:cNvSpPr txBox="1"/>
                              <p:nvPr/>
                            </p:nvSpPr>
                            <p:spPr>
                              <a:xfrm>
                                <a:off x="9281621" y="734492"/>
                                <a:ext cx="703868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KClO</a:t>
                                </a:r>
                                <a:r>
                                  <a:rPr lang="en-US" sz="1200" baseline="-250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3</a:t>
                                </a:r>
                              </a:p>
                            </p:txBody>
                          </p:sp>
                          <p:sp>
                            <p:nvSpPr>
                              <p:cNvPr id="102" name="TextBox 101"/>
                              <p:cNvSpPr txBox="1"/>
                              <p:nvPr/>
                            </p:nvSpPr>
                            <p:spPr>
                              <a:xfrm>
                                <a:off x="9334844" y="2503232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Co</a:t>
                                </a:r>
                                <a:r>
                                  <a:rPr lang="en-US" sz="1200" baseline="-250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</a:p>
                            </p:txBody>
                          </p:sp>
                          <p:sp>
                            <p:nvSpPr>
                              <p:cNvPr id="103" name="TextBox 102"/>
                              <p:cNvSpPr txBox="1"/>
                              <p:nvPr/>
                            </p:nvSpPr>
                            <p:spPr>
                              <a:xfrm>
                                <a:off x="10068670" y="501327"/>
                                <a:ext cx="629985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Cl</a:t>
                                </a:r>
                                <a:r>
                                  <a:rPr lang="en-US" sz="1200" baseline="-250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  <a:r>
                                  <a:rPr lang="en-US" sz="12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O</a:t>
                                </a:r>
                                <a:r>
                                  <a:rPr lang="en-US" sz="1200" baseline="-250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7</a:t>
                                </a:r>
                              </a:p>
                            </p:txBody>
                          </p:sp>
                          <p:pic>
                            <p:nvPicPr>
                              <p:cNvPr id="104" name="Picture 103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680230" y="2817732"/>
                                <a:ext cx="610518" cy="61051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05" name="Picture 104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421118" y="1164886"/>
                                <a:ext cx="1191517" cy="1191517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06" name="Picture 105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1085274" y="219164"/>
                                <a:ext cx="588241" cy="58824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07" name="Picture 106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601346" y="322563"/>
                                <a:ext cx="491928" cy="49192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08" name="Picture 10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3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159258" y="1904902"/>
                                <a:ext cx="588241" cy="58824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09" name="Picture 108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3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262399" y="1388751"/>
                                <a:ext cx="562794" cy="562794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10" name="Picture 10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3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843437" y="195050"/>
                                <a:ext cx="588241" cy="58824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</p:grpSp>
                    </p:grpSp>
                    <p:sp>
                      <p:nvSpPr>
                        <p:cNvPr id="67" name="TextBox 66"/>
                        <p:cNvSpPr txBox="1"/>
                        <p:nvPr/>
                      </p:nvSpPr>
                      <p:spPr>
                        <a:xfrm>
                          <a:off x="11135478" y="2288881"/>
                          <a:ext cx="1257300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1200" dirty="0">
                              <a:solidFill>
                                <a:srgbClr val="599894"/>
                              </a:solidFill>
                              <a:latin typeface="Comic Sans MS" charset="0"/>
                              <a:ea typeface="Comic Sans MS" charset="0"/>
                              <a:cs typeface="Comic Sans MS" charset="0"/>
                            </a:rPr>
                            <a:t>COOH</a:t>
                          </a:r>
                          <a:endParaRPr lang="en-US" sz="1200" baseline="-25000" dirty="0">
                            <a:solidFill>
                              <a:srgbClr val="599894"/>
                            </a:solidFill>
                            <a:latin typeface="Comic Sans MS" charset="0"/>
                            <a:ea typeface="Comic Sans MS" charset="0"/>
                            <a:cs typeface="Comic Sans MS" charset="0"/>
                          </a:endParaRPr>
                        </a:p>
                      </p:txBody>
                    </p:sp>
                  </p:grpSp>
                  <p:sp>
                    <p:nvSpPr>
                      <p:cNvPr id="65" name="TextBox 64"/>
                      <p:cNvSpPr txBox="1"/>
                      <p:nvPr/>
                    </p:nvSpPr>
                    <p:spPr>
                      <a:xfrm>
                        <a:off x="11112491" y="4987"/>
                        <a:ext cx="125730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>
                            <a:solidFill>
                              <a:srgbClr val="599894"/>
                            </a:solidFill>
                            <a:latin typeface="Comic Sans MS" charset="0"/>
                            <a:ea typeface="Comic Sans MS" charset="0"/>
                            <a:cs typeface="Comic Sans MS" charset="0"/>
                          </a:rPr>
                          <a:t>NH</a:t>
                        </a:r>
                        <a:r>
                          <a:rPr lang="en-US" sz="1200" baseline="-25000">
                            <a:solidFill>
                              <a:srgbClr val="599894"/>
                            </a:solidFill>
                            <a:latin typeface="Comic Sans MS" charset="0"/>
                            <a:ea typeface="Comic Sans MS" charset="0"/>
                            <a:cs typeface="Comic Sans MS" charset="0"/>
                          </a:rPr>
                          <a:t>2</a:t>
                        </a:r>
                        <a:endParaRPr lang="en-US" sz="1200" baseline="-25000" dirty="0">
                          <a:solidFill>
                            <a:srgbClr val="599894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endParaRPr>
                      </a:p>
                    </p:txBody>
                  </p:sp>
                </p:grpSp>
                <p:sp>
                  <p:nvSpPr>
                    <p:cNvPr id="63" name="TextBox 62"/>
                    <p:cNvSpPr txBox="1"/>
                    <p:nvPr/>
                  </p:nvSpPr>
                  <p:spPr>
                    <a:xfrm>
                      <a:off x="9641352" y="-29455"/>
                      <a:ext cx="125730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>
                          <a:solidFill>
                            <a:srgbClr val="599894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HbA</a:t>
                      </a:r>
                      <a:endParaRPr lang="en-US" sz="1200" baseline="-25000" dirty="0">
                        <a:solidFill>
                          <a:srgbClr val="599894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p:txBody>
                </p:sp>
              </p:grp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9769356" y="1171642"/>
                    <a:ext cx="12573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rgbClr val="599894"/>
                        </a:solidFill>
                        <a:latin typeface="Comic Sans MS" charset="0"/>
                        <a:ea typeface="Comic Sans MS" charset="0"/>
                        <a:cs typeface="Comic Sans MS" charset="0"/>
                      </a:rPr>
                      <a:t>CH</a:t>
                    </a:r>
                    <a:r>
                      <a:rPr lang="en-US" sz="1100" dirty="0">
                        <a:solidFill>
                          <a:srgbClr val="599894"/>
                        </a:solidFill>
                        <a:latin typeface="Comic Sans MS" charset="0"/>
                        <a:ea typeface="Comic Sans MS" charset="0"/>
                        <a:cs typeface="Comic Sans MS" charset="0"/>
                      </a:rPr>
                      <a:t>2</a:t>
                    </a:r>
                    <a:r>
                      <a:rPr lang="en-US" sz="1200" dirty="0">
                        <a:solidFill>
                          <a:srgbClr val="599894"/>
                        </a:solidFill>
                        <a:latin typeface="Comic Sans MS" charset="0"/>
                        <a:ea typeface="Comic Sans MS" charset="0"/>
                        <a:cs typeface="Comic Sans MS" charset="0"/>
                      </a:rPr>
                      <a:t>O</a:t>
                    </a:r>
                    <a:endParaRPr lang="en-US" sz="1200" baseline="-25000" dirty="0">
                      <a:solidFill>
                        <a:srgbClr val="599894"/>
                      </a:solidFill>
                      <a:latin typeface="Comic Sans MS" charset="0"/>
                      <a:ea typeface="Comic Sans MS" charset="0"/>
                      <a:cs typeface="Comic Sans MS" charset="0"/>
                    </a:endParaRPr>
                  </a:p>
                </p:txBody>
              </p:sp>
            </p:grpSp>
            <p:pic>
              <p:nvPicPr>
                <p:cNvPr id="58" name="Picture 57"/>
                <p:cNvPicPr>
                  <a:picLocks noChangeAspect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342319">
                  <a:off x="8069271" y="179675"/>
                  <a:ext cx="610428" cy="610428"/>
                </a:xfrm>
                <a:prstGeom prst="rect">
                  <a:avLst/>
                </a:prstGeom>
              </p:spPr>
            </p:pic>
            <p:sp>
              <p:nvSpPr>
                <p:cNvPr id="59" name="TextBox 58"/>
                <p:cNvSpPr txBox="1"/>
                <p:nvPr/>
              </p:nvSpPr>
              <p:spPr>
                <a:xfrm>
                  <a:off x="8232992" y="1324916"/>
                  <a:ext cx="68307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599894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PO</a:t>
                  </a:r>
                  <a:r>
                    <a:rPr lang="en-US" sz="1400" baseline="-25000" dirty="0">
                      <a:solidFill>
                        <a:srgbClr val="599894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4</a:t>
                  </a:r>
                </a:p>
              </p:txBody>
            </p:sp>
          </p:grpSp>
          <p:sp>
            <p:nvSpPr>
              <p:cNvPr id="55" name="TextBox 54"/>
              <p:cNvSpPr txBox="1"/>
              <p:nvPr/>
            </p:nvSpPr>
            <p:spPr>
              <a:xfrm>
                <a:off x="9889019" y="3730179"/>
                <a:ext cx="12573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F8F0E7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SO</a:t>
                </a:r>
                <a:r>
                  <a:rPr lang="en-US" sz="1200" baseline="-25000" dirty="0">
                    <a:solidFill>
                      <a:srgbClr val="F8F0E7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2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0727301" y="1083376"/>
                <a:ext cx="12573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solidFill>
                      <a:srgbClr val="599894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NAOH</a:t>
                </a:r>
                <a:endParaRPr lang="en-US" sz="1200" baseline="-25000" dirty="0">
                  <a:solidFill>
                    <a:srgbClr val="599894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p:grpSp>
      </p:grpSp>
      <p:pic>
        <p:nvPicPr>
          <p:cNvPr id="111" name="Picture 110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111" y="2679164"/>
            <a:ext cx="1916406" cy="896823"/>
          </a:xfrm>
          <a:prstGeom prst="rect">
            <a:avLst/>
          </a:prstGeom>
        </p:spPr>
      </p:pic>
      <p:sp>
        <p:nvSpPr>
          <p:cNvPr id="112" name="object 3"/>
          <p:cNvSpPr txBox="1">
            <a:spLocks noGrp="1"/>
          </p:cNvSpPr>
          <p:nvPr userDrawn="1">
            <p:ph type="title"/>
          </p:nvPr>
        </p:nvSpPr>
        <p:spPr>
          <a:xfrm>
            <a:off x="436041" y="4724439"/>
            <a:ext cx="5748279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6600" b="1" spc="-5" dirty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Bioc</a:t>
            </a:r>
            <a:r>
              <a:rPr lang="en-US" sz="6600" b="1" spc="-10" dirty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6600" b="1" spc="-5" dirty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emist</a:t>
            </a:r>
            <a:r>
              <a:rPr lang="en-US" sz="6600" b="1" spc="-10" dirty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r</a:t>
            </a:r>
            <a:r>
              <a:rPr lang="en-US" sz="6600" b="1" spc="-5" dirty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y</a:t>
            </a:r>
            <a:endParaRPr lang="en-US" sz="6600" b="1" dirty="0">
              <a:solidFill>
                <a:srgbClr val="F7F1E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9" y="817158"/>
            <a:ext cx="1910351" cy="733893"/>
          </a:xfrm>
          <a:prstGeom prst="rect">
            <a:avLst/>
          </a:prstGeom>
        </p:spPr>
      </p:pic>
      <p:sp>
        <p:nvSpPr>
          <p:cNvPr id="3" name="Oval 2"/>
          <p:cNvSpPr/>
          <p:nvPr userDrawn="1"/>
        </p:nvSpPr>
        <p:spPr>
          <a:xfrm>
            <a:off x="6180456" y="1294629"/>
            <a:ext cx="45719" cy="45719"/>
          </a:xfrm>
          <a:prstGeom prst="ellipse">
            <a:avLst/>
          </a:prstGeom>
          <a:solidFill>
            <a:srgbClr val="47AFB5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008999" y="1078595"/>
            <a:ext cx="767405" cy="528845"/>
            <a:chOff x="6008999" y="1078595"/>
            <a:chExt cx="767405" cy="528845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8999" y="1078595"/>
              <a:ext cx="767405" cy="528845"/>
            </a:xfrm>
            <a:prstGeom prst="rect">
              <a:avLst/>
            </a:prstGeom>
          </p:spPr>
        </p:pic>
        <p:sp>
          <p:nvSpPr>
            <p:cNvPr id="96" name="Oval 95"/>
            <p:cNvSpPr/>
            <p:nvPr userDrawn="1"/>
          </p:nvSpPr>
          <p:spPr>
            <a:xfrm>
              <a:off x="6120744" y="1380342"/>
              <a:ext cx="59711" cy="65633"/>
            </a:xfrm>
            <a:prstGeom prst="ellipse">
              <a:avLst/>
            </a:prstGeom>
            <a:solidFill>
              <a:srgbClr val="36AECD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object 8"/>
          <p:cNvSpPr txBox="1"/>
          <p:nvPr userDrawn="1"/>
        </p:nvSpPr>
        <p:spPr>
          <a:xfrm>
            <a:off x="4347727" y="3858703"/>
            <a:ext cx="205002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ts val="1670"/>
              </a:lnSpc>
              <a:tabLst>
                <a:tab pos="194945" algn="l"/>
              </a:tabLst>
            </a:pP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Important</a:t>
            </a:r>
            <a:endParaRPr sz="1400" dirty="0">
              <a:latin typeface="Calibri"/>
              <a:cs typeface="Calibri"/>
            </a:endParaRPr>
          </a:p>
          <a:p>
            <a:pPr marL="12700" algn="l">
              <a:lnSpc>
                <a:spcPts val="1660"/>
              </a:lnSpc>
              <a:tabLst>
                <a:tab pos="194945" algn="l"/>
              </a:tabLst>
            </a:pPr>
            <a:r>
              <a:rPr sz="1400" spc="-5" dirty="0">
                <a:solidFill>
                  <a:srgbClr val="7F7F7F"/>
                </a:solidFill>
                <a:latin typeface="Calibri"/>
                <a:cs typeface="Calibri"/>
              </a:rPr>
              <a:t>Extra</a:t>
            </a:r>
            <a:r>
              <a:rPr sz="1400" spc="-4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7F7F7F"/>
                </a:solidFill>
                <a:latin typeface="Calibri"/>
                <a:cs typeface="Calibri"/>
              </a:rPr>
              <a:t>Information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5" name="Rectangle 114"/>
          <p:cNvSpPr/>
          <p:nvPr userDrawn="1"/>
        </p:nvSpPr>
        <p:spPr>
          <a:xfrm>
            <a:off x="5582956" y="3803239"/>
            <a:ext cx="1732244" cy="525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670"/>
              </a:lnSpc>
              <a:buClr>
                <a:srgbClr val="0C0C0C"/>
              </a:buClr>
              <a:tabLst>
                <a:tab pos="194945" algn="l"/>
              </a:tabLst>
            </a:pPr>
            <a:r>
              <a:rPr lang="en-US" sz="1400" dirty="0">
                <a:solidFill>
                  <a:srgbClr val="334E5D"/>
                </a:solidFill>
                <a:ea typeface="ＭＳ Ｐゴシック" charset="-128"/>
              </a:rPr>
              <a:t>Doctors slides</a:t>
            </a:r>
          </a:p>
          <a:p>
            <a:pPr marL="12700">
              <a:spcBef>
                <a:spcPts val="40"/>
              </a:spcBef>
              <a:tabLst>
                <a:tab pos="194945" algn="l"/>
              </a:tabLst>
            </a:pPr>
            <a:r>
              <a:rPr lang="en-US" sz="1400" b="1" dirty="0">
                <a:solidFill>
                  <a:srgbClr val="00B050"/>
                </a:solidFill>
                <a:cs typeface="Calibri"/>
              </a:rPr>
              <a:t>Doctors</a:t>
            </a:r>
            <a:r>
              <a:rPr lang="en-US" sz="1400" b="1" spc="-95" dirty="0">
                <a:solidFill>
                  <a:srgbClr val="00B050"/>
                </a:solidFill>
                <a:cs typeface="Calibri"/>
              </a:rPr>
              <a:t> </a:t>
            </a:r>
            <a:r>
              <a:rPr lang="en-US" sz="1400" b="1" dirty="0">
                <a:solidFill>
                  <a:srgbClr val="00B050"/>
                </a:solidFill>
                <a:cs typeface="Calibri"/>
              </a:rPr>
              <a:t>notes</a:t>
            </a:r>
            <a:endParaRPr lang="en-US" sz="1400" dirty="0">
              <a:solidFill>
                <a:srgbClr val="00B05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591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5389-6FDC-FB4C-A983-537718BD0F91}" type="datetimeFigureOut">
              <a:rPr lang="en-US" smtClean="0"/>
              <a:t>12/24/17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3D1-9CC3-C14E-8712-9DA6375AEFB8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6552489" y="-57830"/>
            <a:ext cx="5639511" cy="6915830"/>
            <a:chOff x="6540875" y="-67309"/>
            <a:chExt cx="5639511" cy="6915830"/>
          </a:xfrm>
        </p:grpSpPr>
        <p:sp>
          <p:nvSpPr>
            <p:cNvPr id="7" name="6-Point Star 6"/>
            <p:cNvSpPr/>
            <p:nvPr/>
          </p:nvSpPr>
          <p:spPr>
            <a:xfrm>
              <a:off x="10783386" y="411066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6-Point Star 7"/>
            <p:cNvSpPr/>
            <p:nvPr/>
          </p:nvSpPr>
          <p:spPr>
            <a:xfrm>
              <a:off x="8719463" y="2409918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5DA29F"/>
            </a:solidFill>
            <a:ln>
              <a:solidFill>
                <a:srgbClr val="4C8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0775950" y="1177320"/>
              <a:ext cx="1397915" cy="4045602"/>
              <a:chOff x="10775950" y="1228120"/>
              <a:chExt cx="1397915" cy="4045602"/>
            </a:xfrm>
            <a:solidFill>
              <a:srgbClr val="4BA373">
                <a:alpha val="80000"/>
              </a:srgbClr>
            </a:solidFill>
          </p:grpSpPr>
          <p:sp>
            <p:nvSpPr>
              <p:cNvPr id="24" name="Pentagon 23"/>
              <p:cNvSpPr/>
              <p:nvPr/>
            </p:nvSpPr>
            <p:spPr>
              <a:xfrm rot="16200000">
                <a:off x="10358249" y="1646737"/>
                <a:ext cx="2234233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Pentagon 24"/>
              <p:cNvSpPr/>
              <p:nvPr/>
            </p:nvSpPr>
            <p:spPr>
              <a:xfrm rot="5400000">
                <a:off x="10568766" y="3669538"/>
                <a:ext cx="1811368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9385116" y="1177322"/>
              <a:ext cx="1394358" cy="4045603"/>
              <a:chOff x="10921798" y="1380522"/>
              <a:chExt cx="1397947" cy="4045603"/>
            </a:xfrm>
            <a:solidFill>
              <a:srgbClr val="4BA373">
                <a:alpha val="80000"/>
              </a:srgbClr>
            </a:solidFill>
          </p:grpSpPr>
          <p:sp>
            <p:nvSpPr>
              <p:cNvPr id="22" name="Pentagon 21"/>
              <p:cNvSpPr/>
              <p:nvPr/>
            </p:nvSpPr>
            <p:spPr>
              <a:xfrm rot="16200000">
                <a:off x="10504129" y="1799139"/>
                <a:ext cx="2234233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entagon 22"/>
              <p:cNvSpPr/>
              <p:nvPr/>
            </p:nvSpPr>
            <p:spPr>
              <a:xfrm rot="5400000">
                <a:off x="10714614" y="3821941"/>
                <a:ext cx="1811368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6-Point Star 10"/>
            <p:cNvSpPr/>
            <p:nvPr/>
          </p:nvSpPr>
          <p:spPr>
            <a:xfrm>
              <a:off x="9379863" y="2710534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00ADA8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6-Point Star 11"/>
            <p:cNvSpPr/>
            <p:nvPr/>
          </p:nvSpPr>
          <p:spPr>
            <a:xfrm>
              <a:off x="8008263" y="1999334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8180"/>
                </a:solidFill>
              </a:endParaRPr>
            </a:p>
          </p:txBody>
        </p:sp>
        <p:sp>
          <p:nvSpPr>
            <p:cNvPr id="13" name="6-Point Star 12"/>
            <p:cNvSpPr/>
            <p:nvPr/>
          </p:nvSpPr>
          <p:spPr>
            <a:xfrm>
              <a:off x="7999195" y="2761186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BA373">
                <a:alpha val="80000"/>
              </a:srgbClr>
            </a:solidFill>
            <a:ln>
              <a:solidFill>
                <a:srgbClr val="4C8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6-Point Star 13"/>
            <p:cNvSpPr/>
            <p:nvPr/>
          </p:nvSpPr>
          <p:spPr>
            <a:xfrm>
              <a:off x="7304316" y="3202218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8180"/>
                </a:solidFill>
              </a:endParaRPr>
            </a:p>
          </p:txBody>
        </p:sp>
        <p:sp>
          <p:nvSpPr>
            <p:cNvPr id="15" name="6-Point Star 14"/>
            <p:cNvSpPr/>
            <p:nvPr/>
          </p:nvSpPr>
          <p:spPr>
            <a:xfrm>
              <a:off x="8701306" y="3217909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2F9172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6-Point Star 15"/>
            <p:cNvSpPr/>
            <p:nvPr/>
          </p:nvSpPr>
          <p:spPr>
            <a:xfrm>
              <a:off x="7990116" y="44228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8180"/>
                </a:solidFill>
              </a:endParaRPr>
            </a:p>
          </p:txBody>
        </p:sp>
        <p:sp>
          <p:nvSpPr>
            <p:cNvPr id="17" name="6-Point Star 16"/>
            <p:cNvSpPr/>
            <p:nvPr/>
          </p:nvSpPr>
          <p:spPr>
            <a:xfrm>
              <a:off x="6540875" y="44355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6-Point Star 17"/>
            <p:cNvSpPr/>
            <p:nvPr/>
          </p:nvSpPr>
          <p:spPr>
            <a:xfrm>
              <a:off x="10776863" y="52229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6-Point Star 18"/>
            <p:cNvSpPr/>
            <p:nvPr/>
          </p:nvSpPr>
          <p:spPr>
            <a:xfrm>
              <a:off x="9378950" y="52229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6-Point Star 19"/>
            <p:cNvSpPr/>
            <p:nvPr/>
          </p:nvSpPr>
          <p:spPr>
            <a:xfrm>
              <a:off x="10084258" y="-44007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6-Point Star 20"/>
            <p:cNvSpPr/>
            <p:nvPr/>
          </p:nvSpPr>
          <p:spPr>
            <a:xfrm>
              <a:off x="8641899" y="-67309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Connector 26"/>
          <p:cNvCxnSpPr/>
          <p:nvPr userDrawn="1"/>
        </p:nvCxnSpPr>
        <p:spPr>
          <a:xfrm>
            <a:off x="1015665" y="534390"/>
            <a:ext cx="0" cy="5783283"/>
          </a:xfrm>
          <a:prstGeom prst="line">
            <a:avLst/>
          </a:prstGeom>
          <a:ln w="38100">
            <a:solidFill>
              <a:srgbClr val="233F4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 rot="16200000">
            <a:off x="-2892382" y="2892382"/>
            <a:ext cx="6800429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5400" dirty="0">
                <a:solidFill>
                  <a:srgbClr val="233F4D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  <a:t>O B J E C T I V E S</a:t>
            </a:r>
            <a:r>
              <a:rPr lang="en-US" sz="6000" dirty="0">
                <a:solidFill>
                  <a:srgbClr val="233F4D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808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5389-6FDC-FB4C-A983-537718BD0F91}" type="datetimeFigureOut">
              <a:rPr lang="en-US" smtClean="0"/>
              <a:t>12/24/17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3D1-9CC3-C14E-8712-9DA6375AEFB8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 rot="10800000">
            <a:off x="50800" y="685799"/>
            <a:ext cx="8229600" cy="0"/>
            <a:chOff x="495300" y="660400"/>
            <a:chExt cx="8229600" cy="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95300" y="660400"/>
              <a:ext cx="6807200" cy="0"/>
            </a:xfrm>
            <a:prstGeom prst="line">
              <a:avLst/>
            </a:prstGeom>
            <a:ln w="28575">
              <a:solidFill>
                <a:srgbClr val="253F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289800" y="660400"/>
              <a:ext cx="1435100" cy="0"/>
            </a:xfrm>
            <a:prstGeom prst="line">
              <a:avLst/>
            </a:prstGeom>
            <a:ln w="28575">
              <a:solidFill>
                <a:srgbClr val="253F4E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 userDrawn="1"/>
        </p:nvGrpSpPr>
        <p:grpSpPr>
          <a:xfrm rot="16200000">
            <a:off x="-2963932" y="3761739"/>
            <a:ext cx="6019802" cy="45719"/>
            <a:chOff x="495300" y="660400"/>
            <a:chExt cx="8229600" cy="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95300" y="660400"/>
              <a:ext cx="6807200" cy="0"/>
            </a:xfrm>
            <a:prstGeom prst="line">
              <a:avLst/>
            </a:prstGeom>
            <a:ln w="28575">
              <a:solidFill>
                <a:srgbClr val="253F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289800" y="660400"/>
              <a:ext cx="1435100" cy="0"/>
            </a:xfrm>
            <a:prstGeom prst="line">
              <a:avLst/>
            </a:prstGeom>
            <a:ln w="28575">
              <a:solidFill>
                <a:srgbClr val="253F4E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79" y="6377132"/>
            <a:ext cx="1071967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6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CFE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5389-6FDC-FB4C-A983-537718BD0F91}" type="datetimeFigureOut">
              <a:rPr lang="en-US" smtClean="0"/>
              <a:t>12/24/17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3D1-9CC3-C14E-8712-9DA6375AEFB8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 rot="10800000">
            <a:off x="-16315" y="12214"/>
            <a:ext cx="5639511" cy="6915830"/>
            <a:chOff x="6540875" y="-67309"/>
            <a:chExt cx="5639511" cy="6915830"/>
          </a:xfrm>
        </p:grpSpPr>
        <p:sp>
          <p:nvSpPr>
            <p:cNvPr id="7" name="6-Point Star 6"/>
            <p:cNvSpPr/>
            <p:nvPr/>
          </p:nvSpPr>
          <p:spPr>
            <a:xfrm>
              <a:off x="10783386" y="411066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6-Point Star 7"/>
            <p:cNvSpPr/>
            <p:nvPr/>
          </p:nvSpPr>
          <p:spPr>
            <a:xfrm>
              <a:off x="8719463" y="2409918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5DA29F"/>
            </a:solidFill>
            <a:ln>
              <a:solidFill>
                <a:srgbClr val="4C8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0775950" y="1177320"/>
              <a:ext cx="1397915" cy="4045602"/>
              <a:chOff x="10775950" y="1228120"/>
              <a:chExt cx="1397915" cy="4045602"/>
            </a:xfrm>
            <a:solidFill>
              <a:srgbClr val="4BA373">
                <a:alpha val="80000"/>
              </a:srgbClr>
            </a:solidFill>
          </p:grpSpPr>
          <p:sp>
            <p:nvSpPr>
              <p:cNvPr id="24" name="Pentagon 23"/>
              <p:cNvSpPr/>
              <p:nvPr/>
            </p:nvSpPr>
            <p:spPr>
              <a:xfrm rot="16200000">
                <a:off x="10358249" y="1646737"/>
                <a:ext cx="2234233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Pentagon 24"/>
              <p:cNvSpPr/>
              <p:nvPr/>
            </p:nvSpPr>
            <p:spPr>
              <a:xfrm rot="5400000">
                <a:off x="10568766" y="3669538"/>
                <a:ext cx="1811368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9387878" y="1177324"/>
              <a:ext cx="1394357" cy="4045603"/>
              <a:chOff x="10924567" y="1380524"/>
              <a:chExt cx="1397946" cy="4045603"/>
            </a:xfrm>
            <a:solidFill>
              <a:srgbClr val="4BA373">
                <a:alpha val="80000"/>
              </a:srgbClr>
            </a:solidFill>
          </p:grpSpPr>
          <p:sp>
            <p:nvSpPr>
              <p:cNvPr id="22" name="Pentagon 21"/>
              <p:cNvSpPr/>
              <p:nvPr/>
            </p:nvSpPr>
            <p:spPr>
              <a:xfrm rot="16200000">
                <a:off x="10506897" y="1799141"/>
                <a:ext cx="2234233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entagon 22"/>
              <p:cNvSpPr/>
              <p:nvPr/>
            </p:nvSpPr>
            <p:spPr>
              <a:xfrm rot="5400000">
                <a:off x="10717383" y="3821943"/>
                <a:ext cx="1811368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6-Point Star 10"/>
            <p:cNvSpPr/>
            <p:nvPr/>
          </p:nvSpPr>
          <p:spPr>
            <a:xfrm>
              <a:off x="9379863" y="2710534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00ADA8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6-Point Star 11"/>
            <p:cNvSpPr/>
            <p:nvPr/>
          </p:nvSpPr>
          <p:spPr>
            <a:xfrm>
              <a:off x="8008263" y="1999334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8180"/>
                </a:solidFill>
              </a:endParaRPr>
            </a:p>
          </p:txBody>
        </p:sp>
        <p:sp>
          <p:nvSpPr>
            <p:cNvPr id="13" name="6-Point Star 12"/>
            <p:cNvSpPr/>
            <p:nvPr/>
          </p:nvSpPr>
          <p:spPr>
            <a:xfrm>
              <a:off x="7999195" y="2761186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BA373">
                <a:alpha val="80000"/>
              </a:srgbClr>
            </a:solidFill>
            <a:ln>
              <a:solidFill>
                <a:srgbClr val="4C8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6-Point Star 13"/>
            <p:cNvSpPr/>
            <p:nvPr/>
          </p:nvSpPr>
          <p:spPr>
            <a:xfrm>
              <a:off x="7304316" y="3202218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8180"/>
                </a:solidFill>
              </a:endParaRPr>
            </a:p>
          </p:txBody>
        </p:sp>
        <p:sp>
          <p:nvSpPr>
            <p:cNvPr id="15" name="6-Point Star 14"/>
            <p:cNvSpPr/>
            <p:nvPr/>
          </p:nvSpPr>
          <p:spPr>
            <a:xfrm>
              <a:off x="8701306" y="3217909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2F9172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6-Point Star 15"/>
            <p:cNvSpPr/>
            <p:nvPr/>
          </p:nvSpPr>
          <p:spPr>
            <a:xfrm>
              <a:off x="7990116" y="44228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8180"/>
                </a:solidFill>
              </a:endParaRPr>
            </a:p>
          </p:txBody>
        </p:sp>
        <p:sp>
          <p:nvSpPr>
            <p:cNvPr id="17" name="6-Point Star 16"/>
            <p:cNvSpPr/>
            <p:nvPr/>
          </p:nvSpPr>
          <p:spPr>
            <a:xfrm>
              <a:off x="6540875" y="44355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6-Point Star 17"/>
            <p:cNvSpPr/>
            <p:nvPr/>
          </p:nvSpPr>
          <p:spPr>
            <a:xfrm>
              <a:off x="10776863" y="52229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6-Point Star 18"/>
            <p:cNvSpPr/>
            <p:nvPr/>
          </p:nvSpPr>
          <p:spPr>
            <a:xfrm>
              <a:off x="9378950" y="52229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6-Point Star 19"/>
            <p:cNvSpPr/>
            <p:nvPr/>
          </p:nvSpPr>
          <p:spPr>
            <a:xfrm>
              <a:off x="10084258" y="-44007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6-Point Star 20"/>
            <p:cNvSpPr/>
            <p:nvPr/>
          </p:nvSpPr>
          <p:spPr>
            <a:xfrm>
              <a:off x="8641899" y="-67309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8978881" y="-7416"/>
            <a:ext cx="3202484" cy="6696986"/>
            <a:chOff x="8989514" y="-18049"/>
            <a:chExt cx="3202484" cy="6696986"/>
          </a:xfrm>
        </p:grpSpPr>
        <p:sp>
          <p:nvSpPr>
            <p:cNvPr id="43" name="Rectangle 42"/>
            <p:cNvSpPr/>
            <p:nvPr/>
          </p:nvSpPr>
          <p:spPr>
            <a:xfrm>
              <a:off x="9046029" y="1945008"/>
              <a:ext cx="3015421" cy="4669139"/>
            </a:xfrm>
            <a:prstGeom prst="rect">
              <a:avLst/>
            </a:prstGeom>
            <a:noFill/>
            <a:ln>
              <a:solidFill>
                <a:srgbClr val="233F4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1243540" y="5889432"/>
              <a:ext cx="892354" cy="789505"/>
              <a:chOff x="11243540" y="5889432"/>
              <a:chExt cx="892354" cy="789505"/>
            </a:xfrm>
          </p:grpSpPr>
          <p:sp>
            <p:nvSpPr>
              <p:cNvPr id="54" name="L-Shape 53"/>
              <p:cNvSpPr/>
              <p:nvPr/>
            </p:nvSpPr>
            <p:spPr>
              <a:xfrm rot="16200000">
                <a:off x="11541534" y="6084577"/>
                <a:ext cx="548640" cy="640080"/>
              </a:xfrm>
              <a:prstGeom prst="corner">
                <a:avLst>
                  <a:gd name="adj1" fmla="val 26494"/>
                  <a:gd name="adj2" fmla="val 25992"/>
                </a:avLst>
              </a:prstGeom>
              <a:solidFill>
                <a:srgbClr val="253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L-Shape 54"/>
              <p:cNvSpPr/>
              <p:nvPr/>
            </p:nvSpPr>
            <p:spPr>
              <a:xfrm rot="16200000">
                <a:off x="11288035" y="5844937"/>
                <a:ext cx="548640" cy="637630"/>
              </a:xfrm>
              <a:prstGeom prst="corner">
                <a:avLst>
                  <a:gd name="adj1" fmla="val 28821"/>
                  <a:gd name="adj2" fmla="val 25560"/>
                </a:avLst>
              </a:prstGeom>
              <a:solidFill>
                <a:srgbClr val="F7F2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6-Point Star 44"/>
            <p:cNvSpPr/>
            <p:nvPr/>
          </p:nvSpPr>
          <p:spPr>
            <a:xfrm rot="20722418">
              <a:off x="11082295" y="2580100"/>
              <a:ext cx="822960" cy="954885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7B08A">
                <a:alpha val="9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6-Point Star 45"/>
            <p:cNvSpPr/>
            <p:nvPr/>
          </p:nvSpPr>
          <p:spPr>
            <a:xfrm rot="20722418">
              <a:off x="10496007" y="1964863"/>
              <a:ext cx="822960" cy="954885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00ADA8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1059885" y="-18049"/>
              <a:ext cx="1132113" cy="1132113"/>
            </a:xfrm>
            <a:prstGeom prst="rect">
              <a:avLst/>
            </a:prstGeom>
          </p:spPr>
        </p:pic>
        <p:sp>
          <p:nvSpPr>
            <p:cNvPr id="48" name="object 4"/>
            <p:cNvSpPr/>
            <p:nvPr/>
          </p:nvSpPr>
          <p:spPr>
            <a:xfrm>
              <a:off x="10580490" y="2074905"/>
              <a:ext cx="647417" cy="6884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8"/>
            <p:cNvSpPr/>
            <p:nvPr/>
          </p:nvSpPr>
          <p:spPr>
            <a:xfrm>
              <a:off x="11163563" y="2673722"/>
              <a:ext cx="623216" cy="7197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r>
                <a:rPr lang="en-US" dirty="0"/>
                <a:t> </a:t>
              </a:r>
              <a:endParaRPr dirty="0"/>
            </a:p>
          </p:txBody>
        </p:sp>
        <p:sp>
          <p:nvSpPr>
            <p:cNvPr id="50" name="6-Point Star 49"/>
            <p:cNvSpPr/>
            <p:nvPr/>
          </p:nvSpPr>
          <p:spPr>
            <a:xfrm rot="20722418">
              <a:off x="11317397" y="1748839"/>
              <a:ext cx="822960" cy="954885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B8F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 rot="10800000">
              <a:off x="8989514" y="1945008"/>
              <a:ext cx="892354" cy="789505"/>
              <a:chOff x="11243540" y="5889432"/>
              <a:chExt cx="892354" cy="789505"/>
            </a:xfrm>
          </p:grpSpPr>
          <p:sp>
            <p:nvSpPr>
              <p:cNvPr id="52" name="L-Shape 51"/>
              <p:cNvSpPr/>
              <p:nvPr/>
            </p:nvSpPr>
            <p:spPr>
              <a:xfrm rot="16200000">
                <a:off x="11541534" y="6084577"/>
                <a:ext cx="548640" cy="640080"/>
              </a:xfrm>
              <a:prstGeom prst="corner">
                <a:avLst>
                  <a:gd name="adj1" fmla="val 26494"/>
                  <a:gd name="adj2" fmla="val 25992"/>
                </a:avLst>
              </a:prstGeom>
              <a:solidFill>
                <a:srgbClr val="253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L-Shape 52"/>
              <p:cNvSpPr/>
              <p:nvPr/>
            </p:nvSpPr>
            <p:spPr>
              <a:xfrm rot="16200000">
                <a:off x="11288035" y="5844937"/>
                <a:ext cx="548640" cy="637630"/>
              </a:xfrm>
              <a:prstGeom prst="corner">
                <a:avLst>
                  <a:gd name="adj1" fmla="val 28821"/>
                  <a:gd name="adj2" fmla="val 25560"/>
                </a:avLst>
              </a:prstGeom>
              <a:solidFill>
                <a:srgbClr val="F7F2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6" name="TextBox 55"/>
          <p:cNvSpPr txBox="1"/>
          <p:nvPr userDrawn="1"/>
        </p:nvSpPr>
        <p:spPr>
          <a:xfrm>
            <a:off x="9952926" y="979005"/>
            <a:ext cx="2239074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72A5A4"/>
                </a:solidFill>
                <a:latin typeface="Century Gothic" charset="0"/>
                <a:ea typeface="Century Gothic" charset="0"/>
                <a:cs typeface="Century Gothic" charset="0"/>
              </a:rPr>
              <a:t>T E A M</a:t>
            </a:r>
          </a:p>
        </p:txBody>
      </p:sp>
      <p:sp>
        <p:nvSpPr>
          <p:cNvPr id="57" name="TextBox 56"/>
          <p:cNvSpPr txBox="1"/>
          <p:nvPr userDrawn="1"/>
        </p:nvSpPr>
        <p:spPr>
          <a:xfrm>
            <a:off x="9441842" y="1360364"/>
            <a:ext cx="3779881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>
                <a:solidFill>
                  <a:srgbClr val="67B08A"/>
                </a:solidFill>
                <a:latin typeface="Century Gothic" charset="0"/>
                <a:ea typeface="Century Gothic" charset="0"/>
                <a:cs typeface="Century Gothic" charset="0"/>
              </a:rPr>
              <a:t>M E M B E R S </a:t>
            </a:r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-103534" y="1664490"/>
            <a:ext cx="4786221" cy="3142614"/>
            <a:chOff x="5653882" y="1565776"/>
            <a:chExt cx="5915457" cy="3694513"/>
          </a:xfrm>
        </p:grpSpPr>
        <p:grpSp>
          <p:nvGrpSpPr>
            <p:cNvPr id="59" name="Group 58"/>
            <p:cNvGrpSpPr/>
            <p:nvPr/>
          </p:nvGrpSpPr>
          <p:grpSpPr>
            <a:xfrm>
              <a:off x="5880100" y="1565776"/>
              <a:ext cx="5524500" cy="3403049"/>
              <a:chOff x="1907704" y="1459898"/>
              <a:chExt cx="5328592" cy="3922120"/>
            </a:xfrm>
            <a:noFill/>
          </p:grpSpPr>
          <p:sp>
            <p:nvSpPr>
              <p:cNvPr id="72" name="Rectangle 1"/>
              <p:cNvSpPr/>
              <p:nvPr/>
            </p:nvSpPr>
            <p:spPr>
              <a:xfrm>
                <a:off x="2026972" y="1556793"/>
                <a:ext cx="5065308" cy="3728330"/>
              </a:xfrm>
              <a:custGeom>
                <a:avLst/>
                <a:gdLst/>
                <a:ahLst/>
                <a:cxnLst/>
                <a:rect l="l" t="t" r="r" b="b"/>
                <a:pathLst>
                  <a:path w="4464496" h="4464497">
                    <a:moveTo>
                      <a:pt x="1087670" y="0"/>
                    </a:moveTo>
                    <a:lnTo>
                      <a:pt x="2209558" y="0"/>
                    </a:lnTo>
                    <a:lnTo>
                      <a:pt x="2254939" y="0"/>
                    </a:lnTo>
                    <a:lnTo>
                      <a:pt x="3376827" y="0"/>
                    </a:lnTo>
                    <a:cubicBezTo>
                      <a:pt x="3376827" y="221413"/>
                      <a:pt x="3556317" y="400903"/>
                      <a:pt x="3777730" y="400903"/>
                    </a:cubicBezTo>
                    <a:cubicBezTo>
                      <a:pt x="3779832" y="400903"/>
                      <a:pt x="3781931" y="400887"/>
                      <a:pt x="3784017" y="400269"/>
                    </a:cubicBezTo>
                    <a:lnTo>
                      <a:pt x="3784017" y="683477"/>
                    </a:lnTo>
                    <a:lnTo>
                      <a:pt x="4064227" y="683477"/>
                    </a:lnTo>
                    <a:cubicBezTo>
                      <a:pt x="4063609" y="685563"/>
                      <a:pt x="4063593" y="687662"/>
                      <a:pt x="4063593" y="689764"/>
                    </a:cubicBezTo>
                    <a:cubicBezTo>
                      <a:pt x="4063593" y="911177"/>
                      <a:pt x="4243083" y="1090667"/>
                      <a:pt x="4464496" y="1090667"/>
                    </a:cubicBezTo>
                    <a:lnTo>
                      <a:pt x="4464496" y="2212555"/>
                    </a:lnTo>
                    <a:lnTo>
                      <a:pt x="4464496" y="2257936"/>
                    </a:lnTo>
                    <a:lnTo>
                      <a:pt x="4464496" y="3379824"/>
                    </a:lnTo>
                    <a:cubicBezTo>
                      <a:pt x="4243083" y="3379824"/>
                      <a:pt x="4063593" y="3559314"/>
                      <a:pt x="4063593" y="3780727"/>
                    </a:cubicBezTo>
                    <a:cubicBezTo>
                      <a:pt x="4063593" y="3782829"/>
                      <a:pt x="4063609" y="3784928"/>
                      <a:pt x="4064227" y="3787014"/>
                    </a:cubicBezTo>
                    <a:lnTo>
                      <a:pt x="3784016" y="3787014"/>
                    </a:lnTo>
                    <a:lnTo>
                      <a:pt x="3784016" y="4064228"/>
                    </a:lnTo>
                    <a:cubicBezTo>
                      <a:pt x="3781930" y="4063610"/>
                      <a:pt x="3779831" y="4063594"/>
                      <a:pt x="3777729" y="4063594"/>
                    </a:cubicBezTo>
                    <a:cubicBezTo>
                      <a:pt x="3556316" y="4063594"/>
                      <a:pt x="3376826" y="4243084"/>
                      <a:pt x="3376826" y="4464497"/>
                    </a:cubicBezTo>
                    <a:lnTo>
                      <a:pt x="2254940" y="4464497"/>
                    </a:lnTo>
                    <a:lnTo>
                      <a:pt x="2209557" y="4464497"/>
                    </a:lnTo>
                    <a:lnTo>
                      <a:pt x="1087671" y="4464497"/>
                    </a:lnTo>
                    <a:cubicBezTo>
                      <a:pt x="1087671" y="4243084"/>
                      <a:pt x="908181" y="4063594"/>
                      <a:pt x="686768" y="4063594"/>
                    </a:cubicBezTo>
                    <a:cubicBezTo>
                      <a:pt x="684666" y="4063594"/>
                      <a:pt x="682567" y="4063610"/>
                      <a:pt x="680481" y="4064228"/>
                    </a:cubicBezTo>
                    <a:lnTo>
                      <a:pt x="680481" y="3787013"/>
                    </a:lnTo>
                    <a:lnTo>
                      <a:pt x="400269" y="3787013"/>
                    </a:lnTo>
                    <a:cubicBezTo>
                      <a:pt x="400887" y="3784927"/>
                      <a:pt x="400903" y="3782828"/>
                      <a:pt x="400903" y="3780726"/>
                    </a:cubicBezTo>
                    <a:cubicBezTo>
                      <a:pt x="400903" y="3559313"/>
                      <a:pt x="221413" y="3379823"/>
                      <a:pt x="0" y="3379823"/>
                    </a:cubicBezTo>
                    <a:lnTo>
                      <a:pt x="0" y="2257937"/>
                    </a:lnTo>
                    <a:lnTo>
                      <a:pt x="0" y="2212554"/>
                    </a:lnTo>
                    <a:lnTo>
                      <a:pt x="0" y="1090668"/>
                    </a:lnTo>
                    <a:cubicBezTo>
                      <a:pt x="221413" y="1090668"/>
                      <a:pt x="400903" y="911178"/>
                      <a:pt x="400903" y="689765"/>
                    </a:cubicBezTo>
                    <a:cubicBezTo>
                      <a:pt x="400903" y="687663"/>
                      <a:pt x="400887" y="685564"/>
                      <a:pt x="400269" y="683478"/>
                    </a:cubicBezTo>
                    <a:lnTo>
                      <a:pt x="680480" y="683478"/>
                    </a:lnTo>
                    <a:lnTo>
                      <a:pt x="680480" y="400269"/>
                    </a:lnTo>
                    <a:cubicBezTo>
                      <a:pt x="682566" y="400887"/>
                      <a:pt x="684665" y="400903"/>
                      <a:pt x="686767" y="400903"/>
                    </a:cubicBezTo>
                    <a:cubicBezTo>
                      <a:pt x="908180" y="400903"/>
                      <a:pt x="1087670" y="221413"/>
                      <a:pt x="1087670" y="0"/>
                    </a:cubicBezTo>
                    <a:close/>
                  </a:path>
                </a:pathLst>
              </a:custGeom>
              <a:grpFill/>
              <a:ln w="25400">
                <a:solidFill>
                  <a:srgbClr val="233F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233E4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Rectangle 1"/>
              <p:cNvSpPr/>
              <p:nvPr/>
            </p:nvSpPr>
            <p:spPr>
              <a:xfrm>
                <a:off x="1907704" y="1459898"/>
                <a:ext cx="5328592" cy="3922120"/>
              </a:xfrm>
              <a:custGeom>
                <a:avLst/>
                <a:gdLst/>
                <a:ahLst/>
                <a:cxnLst/>
                <a:rect l="l" t="t" r="r" b="b"/>
                <a:pathLst>
                  <a:path w="4464496" h="4464497">
                    <a:moveTo>
                      <a:pt x="1087670" y="0"/>
                    </a:moveTo>
                    <a:lnTo>
                      <a:pt x="2209558" y="0"/>
                    </a:lnTo>
                    <a:lnTo>
                      <a:pt x="2254939" y="0"/>
                    </a:lnTo>
                    <a:lnTo>
                      <a:pt x="3376827" y="0"/>
                    </a:lnTo>
                    <a:cubicBezTo>
                      <a:pt x="3376827" y="221413"/>
                      <a:pt x="3556317" y="400903"/>
                      <a:pt x="3777730" y="400903"/>
                    </a:cubicBezTo>
                    <a:cubicBezTo>
                      <a:pt x="3779832" y="400903"/>
                      <a:pt x="3781931" y="400887"/>
                      <a:pt x="3784017" y="400269"/>
                    </a:cubicBezTo>
                    <a:lnTo>
                      <a:pt x="3784017" y="683477"/>
                    </a:lnTo>
                    <a:lnTo>
                      <a:pt x="4064227" y="683477"/>
                    </a:lnTo>
                    <a:cubicBezTo>
                      <a:pt x="4063609" y="685563"/>
                      <a:pt x="4063593" y="687662"/>
                      <a:pt x="4063593" y="689764"/>
                    </a:cubicBezTo>
                    <a:cubicBezTo>
                      <a:pt x="4063593" y="911177"/>
                      <a:pt x="4243083" y="1090667"/>
                      <a:pt x="4464496" y="1090667"/>
                    </a:cubicBezTo>
                    <a:lnTo>
                      <a:pt x="4464496" y="2212555"/>
                    </a:lnTo>
                    <a:lnTo>
                      <a:pt x="4464496" y="2257936"/>
                    </a:lnTo>
                    <a:lnTo>
                      <a:pt x="4464496" y="3379824"/>
                    </a:lnTo>
                    <a:cubicBezTo>
                      <a:pt x="4243083" y="3379824"/>
                      <a:pt x="4063593" y="3559314"/>
                      <a:pt x="4063593" y="3780727"/>
                    </a:cubicBezTo>
                    <a:cubicBezTo>
                      <a:pt x="4063593" y="3782829"/>
                      <a:pt x="4063609" y="3784928"/>
                      <a:pt x="4064227" y="3787014"/>
                    </a:cubicBezTo>
                    <a:lnTo>
                      <a:pt x="3784016" y="3787014"/>
                    </a:lnTo>
                    <a:lnTo>
                      <a:pt x="3784016" y="4064228"/>
                    </a:lnTo>
                    <a:cubicBezTo>
                      <a:pt x="3781930" y="4063610"/>
                      <a:pt x="3779831" y="4063594"/>
                      <a:pt x="3777729" y="4063594"/>
                    </a:cubicBezTo>
                    <a:cubicBezTo>
                      <a:pt x="3556316" y="4063594"/>
                      <a:pt x="3376826" y="4243084"/>
                      <a:pt x="3376826" y="4464497"/>
                    </a:cubicBezTo>
                    <a:lnTo>
                      <a:pt x="2254940" y="4464497"/>
                    </a:lnTo>
                    <a:lnTo>
                      <a:pt x="2209557" y="4464497"/>
                    </a:lnTo>
                    <a:lnTo>
                      <a:pt x="1087671" y="4464497"/>
                    </a:lnTo>
                    <a:cubicBezTo>
                      <a:pt x="1087671" y="4243084"/>
                      <a:pt x="908181" y="4063594"/>
                      <a:pt x="686768" y="4063594"/>
                    </a:cubicBezTo>
                    <a:cubicBezTo>
                      <a:pt x="684666" y="4063594"/>
                      <a:pt x="682567" y="4063610"/>
                      <a:pt x="680481" y="4064228"/>
                    </a:cubicBezTo>
                    <a:lnTo>
                      <a:pt x="680481" y="3787013"/>
                    </a:lnTo>
                    <a:lnTo>
                      <a:pt x="400269" y="3787013"/>
                    </a:lnTo>
                    <a:cubicBezTo>
                      <a:pt x="400887" y="3784927"/>
                      <a:pt x="400903" y="3782828"/>
                      <a:pt x="400903" y="3780726"/>
                    </a:cubicBezTo>
                    <a:cubicBezTo>
                      <a:pt x="400903" y="3559313"/>
                      <a:pt x="221413" y="3379823"/>
                      <a:pt x="0" y="3379823"/>
                    </a:cubicBezTo>
                    <a:lnTo>
                      <a:pt x="0" y="2257937"/>
                    </a:lnTo>
                    <a:lnTo>
                      <a:pt x="0" y="2212554"/>
                    </a:lnTo>
                    <a:lnTo>
                      <a:pt x="0" y="1090668"/>
                    </a:lnTo>
                    <a:cubicBezTo>
                      <a:pt x="221413" y="1090668"/>
                      <a:pt x="400903" y="911178"/>
                      <a:pt x="400903" y="689765"/>
                    </a:cubicBezTo>
                    <a:cubicBezTo>
                      <a:pt x="400903" y="687663"/>
                      <a:pt x="400887" y="685564"/>
                      <a:pt x="400269" y="683478"/>
                    </a:cubicBezTo>
                    <a:lnTo>
                      <a:pt x="680480" y="683478"/>
                    </a:lnTo>
                    <a:lnTo>
                      <a:pt x="680480" y="400269"/>
                    </a:lnTo>
                    <a:cubicBezTo>
                      <a:pt x="682566" y="400887"/>
                      <a:pt x="684665" y="400903"/>
                      <a:pt x="686767" y="400903"/>
                    </a:cubicBezTo>
                    <a:cubicBezTo>
                      <a:pt x="908180" y="400903"/>
                      <a:pt x="1087670" y="221413"/>
                      <a:pt x="1087670" y="0"/>
                    </a:cubicBezTo>
                    <a:close/>
                  </a:path>
                </a:pathLst>
              </a:custGeom>
              <a:grpFill/>
              <a:ln w="22225">
                <a:solidFill>
                  <a:srgbClr val="233F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233E4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355096" y="2976888"/>
              <a:ext cx="2592288" cy="180858"/>
              <a:chOff x="5364088" y="1664804"/>
              <a:chExt cx="3096344" cy="216024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6804248" y="1664804"/>
                <a:ext cx="216024" cy="216024"/>
                <a:chOff x="7740352" y="1772816"/>
                <a:chExt cx="216024" cy="216024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7740352" y="1772816"/>
                  <a:ext cx="216024" cy="216024"/>
                </a:xfrm>
                <a:prstGeom prst="rect">
                  <a:avLst/>
                </a:prstGeom>
                <a:noFill/>
                <a:ln w="158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 rot="2700000">
                  <a:off x="7740352" y="1772816"/>
                  <a:ext cx="216024" cy="216024"/>
                </a:xfrm>
                <a:prstGeom prst="rect">
                  <a:avLst/>
                </a:prstGeom>
                <a:noFill/>
                <a:ln w="158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7164288" y="1731045"/>
                <a:ext cx="1296144" cy="83542"/>
                <a:chOff x="7164288" y="1761282"/>
                <a:chExt cx="1296144" cy="83542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>
                  <a:off x="7164288" y="1761282"/>
                  <a:ext cx="1296144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7164288" y="1844824"/>
                  <a:ext cx="108012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64"/>
              <p:cNvGrpSpPr/>
              <p:nvPr/>
            </p:nvGrpSpPr>
            <p:grpSpPr>
              <a:xfrm flipH="1">
                <a:off x="5364088" y="1731045"/>
                <a:ext cx="1296144" cy="83542"/>
                <a:chOff x="7164288" y="1761282"/>
                <a:chExt cx="1296144" cy="83542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>
                  <a:off x="7164288" y="1761282"/>
                  <a:ext cx="1296144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7164288" y="1844824"/>
                  <a:ext cx="108012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1" name="TextBox 60"/>
            <p:cNvSpPr txBox="1"/>
            <p:nvPr/>
          </p:nvSpPr>
          <p:spPr>
            <a:xfrm>
              <a:off x="6683672" y="2168346"/>
              <a:ext cx="3935134" cy="759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6F2E7"/>
                  </a:solidFill>
                </a:rPr>
                <a:t>TEAM LEADERS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653882" y="3197872"/>
              <a:ext cx="5915457" cy="2062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6F2E7"/>
                  </a:solidFill>
                </a:rPr>
                <a:t>Mohammad </a:t>
              </a:r>
              <a:r>
                <a:rPr lang="en-US" sz="3600" dirty="0" err="1">
                  <a:solidFill>
                    <a:srgbClr val="F6F2E7"/>
                  </a:solidFill>
                </a:rPr>
                <a:t>Almutlaq</a:t>
              </a:r>
              <a:endParaRPr lang="en-US" sz="3600" dirty="0">
                <a:solidFill>
                  <a:srgbClr val="F6F2E7"/>
                </a:solidFill>
              </a:endParaRP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srgbClr val="F6F2E7"/>
                  </a:solidFill>
                </a:rPr>
                <a:t>Rania </a:t>
              </a:r>
              <a:r>
                <a:rPr lang="en-US" sz="3600" dirty="0" err="1">
                  <a:solidFill>
                    <a:srgbClr val="F6F2E7"/>
                  </a:solidFill>
                </a:rPr>
                <a:t>Alessa</a:t>
              </a:r>
              <a:endParaRPr lang="en-US" sz="3600" dirty="0">
                <a:solidFill>
                  <a:srgbClr val="F6F2E7"/>
                </a:solidFill>
              </a:endParaRPr>
            </a:p>
            <a:p>
              <a:pPr algn="ctr"/>
              <a:endParaRPr lang="en-US" sz="3600" dirty="0">
                <a:solidFill>
                  <a:srgbClr val="F6F2E7"/>
                </a:solidFill>
              </a:endParaRPr>
            </a:p>
          </p:txBody>
        </p:sp>
      </p:grpSp>
      <p:pic>
        <p:nvPicPr>
          <p:cNvPr id="74" name="Picture 7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048" y="2026710"/>
            <a:ext cx="910408" cy="42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8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CFE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5389-6FDC-FB4C-A983-537718BD0F91}" type="datetimeFigureOut">
              <a:rPr lang="en-US" smtClean="0"/>
              <a:t>12/24/17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3D1-9CC3-C14E-8712-9DA6375AEFB8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49388" y="148710"/>
            <a:ext cx="11684000" cy="6906091"/>
            <a:chOff x="558800" y="5557"/>
            <a:chExt cx="11684000" cy="690609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7254" y="4248083"/>
              <a:ext cx="779923" cy="36498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5354" y="1327083"/>
              <a:ext cx="779923" cy="36498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2654" y="44383"/>
              <a:ext cx="779923" cy="36498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546" y="2710723"/>
              <a:ext cx="779923" cy="36498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071" y="5557"/>
              <a:ext cx="779923" cy="36498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1218" y="5752665"/>
              <a:ext cx="779923" cy="36498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19" y="2741684"/>
              <a:ext cx="779923" cy="36498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2385" y="1270980"/>
              <a:ext cx="779923" cy="36498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3351" y="4193327"/>
              <a:ext cx="779923" cy="36498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558800" y="368302"/>
              <a:ext cx="11684000" cy="6543346"/>
              <a:chOff x="508000" y="342902"/>
              <a:chExt cx="11684000" cy="6543346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597293" y="1859126"/>
                <a:ext cx="1371403" cy="757074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11061700" y="6299200"/>
                <a:ext cx="1095429" cy="58704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660400" y="6184900"/>
                <a:ext cx="1320800" cy="70134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111500" y="6184900"/>
                <a:ext cx="1231900" cy="693289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111500" y="4762500"/>
                <a:ext cx="1358900" cy="75214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597293" y="4762499"/>
                <a:ext cx="1383907" cy="761105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508000" y="3264525"/>
                <a:ext cx="1460696" cy="791252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3175000" y="1803400"/>
                <a:ext cx="1358900" cy="75214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111500" y="3264525"/>
                <a:ext cx="1231900" cy="693289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597293" y="345221"/>
                <a:ext cx="1365250" cy="749202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092843" y="345221"/>
                <a:ext cx="1377557" cy="76088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5791593" y="3264525"/>
                <a:ext cx="1365250" cy="749202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8287143" y="3264525"/>
                <a:ext cx="1377557" cy="76088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5892800" y="6167614"/>
                <a:ext cx="1264043" cy="710575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287143" y="6167614"/>
                <a:ext cx="1250557" cy="710575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8287143" y="4720546"/>
                <a:ext cx="1485900" cy="80305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0903343" y="4720546"/>
                <a:ext cx="1253786" cy="676954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8287143" y="1775627"/>
                <a:ext cx="1485900" cy="840574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0903343" y="1775627"/>
                <a:ext cx="1288657" cy="746607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10903343" y="441232"/>
                <a:ext cx="1253786" cy="69803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 flipV="1">
                <a:off x="8287143" y="342902"/>
                <a:ext cx="1485901" cy="805324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5727700" y="342902"/>
                <a:ext cx="1429143" cy="790246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10833100" y="3337582"/>
                <a:ext cx="1358900" cy="75214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797943" y="4762716"/>
                <a:ext cx="1377557" cy="76088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753492" y="1846777"/>
                <a:ext cx="1377557" cy="76088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/>
          <p:cNvGrpSpPr/>
          <p:nvPr userDrawn="1"/>
        </p:nvGrpSpPr>
        <p:grpSpPr>
          <a:xfrm>
            <a:off x="968455" y="-70308"/>
            <a:ext cx="3381019" cy="5840735"/>
            <a:chOff x="1482811" y="-95471"/>
            <a:chExt cx="3381019" cy="5840735"/>
          </a:xfrm>
        </p:grpSpPr>
        <p:sp>
          <p:nvSpPr>
            <p:cNvPr id="44" name="Off-page Connector 43"/>
            <p:cNvSpPr/>
            <p:nvPr/>
          </p:nvSpPr>
          <p:spPr>
            <a:xfrm>
              <a:off x="1482811" y="-95471"/>
              <a:ext cx="3381019" cy="5840735"/>
            </a:xfrm>
            <a:prstGeom prst="flowChartOffpageConnector">
              <a:avLst/>
            </a:prstGeom>
            <a:noFill/>
            <a:ln w="57150">
              <a:solidFill>
                <a:srgbClr val="4B8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1818716" y="3100464"/>
              <a:ext cx="2724660" cy="302219"/>
              <a:chOff x="1818716" y="3075064"/>
              <a:chExt cx="2724660" cy="302219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1818716" y="3264525"/>
                <a:ext cx="2724660" cy="0"/>
              </a:xfrm>
              <a:prstGeom prst="line">
                <a:avLst/>
              </a:prstGeom>
              <a:ln w="317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Delay 48"/>
              <p:cNvSpPr/>
              <p:nvPr/>
            </p:nvSpPr>
            <p:spPr>
              <a:xfrm rot="5400000">
                <a:off x="2894132" y="3114921"/>
                <a:ext cx="265890" cy="258833"/>
              </a:xfrm>
              <a:prstGeom prst="flowChartDelay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Delay 49"/>
              <p:cNvSpPr/>
              <p:nvPr/>
            </p:nvSpPr>
            <p:spPr>
              <a:xfrm rot="5400000">
                <a:off x="3114628" y="3114921"/>
                <a:ext cx="265891" cy="258833"/>
              </a:xfrm>
              <a:prstGeom prst="flowChartDelay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ardrop 50"/>
              <p:cNvSpPr/>
              <p:nvPr/>
            </p:nvSpPr>
            <p:spPr>
              <a:xfrm rot="18856157">
                <a:off x="3010478" y="3072651"/>
                <a:ext cx="252280" cy="257106"/>
              </a:xfrm>
              <a:prstGeom prst="teardrop">
                <a:avLst>
                  <a:gd name="adj" fmla="val 105612"/>
                </a:avLst>
              </a:prstGeom>
              <a:solidFill>
                <a:schemeClr val="accent3"/>
              </a:solidFill>
              <a:ln>
                <a:solidFill>
                  <a:srgbClr val="CFE7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object 3"/>
            <p:cNvSpPr txBox="1"/>
            <p:nvPr/>
          </p:nvSpPr>
          <p:spPr>
            <a:xfrm>
              <a:off x="1597658" y="3593251"/>
              <a:ext cx="3117671" cy="962443"/>
            </a:xfrm>
            <a:prstGeom prst="rect">
              <a:avLst/>
            </a:prstGeom>
          </p:spPr>
          <p:txBody>
            <a:bodyPr vert="horz" wrap="square" lIns="0" tIns="635" rIns="0" bIns="0" rtlCol="0">
              <a:spAutoFit/>
            </a:bodyPr>
            <a:lstStyle/>
            <a:p>
              <a:pPr marL="12700" marR="5080" algn="ctr">
                <a:lnSpc>
                  <a:spcPts val="2490"/>
                </a:lnSpc>
                <a:spcBef>
                  <a:spcPts val="5"/>
                </a:spcBef>
              </a:pPr>
              <a:r>
                <a:rPr sz="2800" spc="15" dirty="0">
                  <a:solidFill>
                    <a:srgbClr val="4C8180"/>
                  </a:solidFill>
                  <a:latin typeface="Century Gothic"/>
                  <a:cs typeface="Century Gothic"/>
                </a:rPr>
                <a:t>PLEASE </a:t>
              </a:r>
              <a:r>
                <a:rPr sz="2800" spc="20" dirty="0">
                  <a:solidFill>
                    <a:srgbClr val="4C8180"/>
                  </a:solidFill>
                  <a:latin typeface="Century Gothic"/>
                  <a:cs typeface="Century Gothic"/>
                </a:rPr>
                <a:t>CONTACT US</a:t>
              </a:r>
              <a:r>
                <a:rPr sz="2800" spc="-40" dirty="0">
                  <a:solidFill>
                    <a:srgbClr val="4C8180"/>
                  </a:solidFill>
                  <a:latin typeface="Century Gothic"/>
                  <a:cs typeface="Century Gothic"/>
                </a:rPr>
                <a:t> </a:t>
              </a:r>
              <a:r>
                <a:rPr sz="2800" spc="15" dirty="0">
                  <a:solidFill>
                    <a:srgbClr val="4C8180"/>
                  </a:solidFill>
                  <a:latin typeface="Century Gothic"/>
                  <a:cs typeface="Century Gothic"/>
                </a:rPr>
                <a:t>IF  </a:t>
              </a:r>
              <a:r>
                <a:rPr sz="2800" spc="25" dirty="0">
                  <a:solidFill>
                    <a:srgbClr val="4C8180"/>
                  </a:solidFill>
                  <a:latin typeface="Century Gothic"/>
                  <a:cs typeface="Century Gothic"/>
                </a:rPr>
                <a:t>YOU </a:t>
              </a:r>
              <a:r>
                <a:rPr sz="2800" spc="20" dirty="0">
                  <a:solidFill>
                    <a:srgbClr val="4C8180"/>
                  </a:solidFill>
                  <a:latin typeface="Century Gothic"/>
                  <a:cs typeface="Century Gothic"/>
                </a:rPr>
                <a:t>HAVE ANY</a:t>
              </a:r>
              <a:r>
                <a:rPr sz="2800" spc="-65" dirty="0">
                  <a:solidFill>
                    <a:srgbClr val="4C8180"/>
                  </a:solidFill>
                  <a:latin typeface="Century Gothic"/>
                  <a:cs typeface="Century Gothic"/>
                </a:rPr>
                <a:t> </a:t>
              </a:r>
              <a:r>
                <a:rPr sz="2800" spc="15" dirty="0">
                  <a:solidFill>
                    <a:srgbClr val="4C8180"/>
                  </a:solidFill>
                  <a:latin typeface="Century Gothic"/>
                  <a:cs typeface="Century Gothic"/>
                </a:rPr>
                <a:t>ISSUE</a:t>
              </a:r>
              <a:endParaRPr sz="2800" dirty="0">
                <a:solidFill>
                  <a:srgbClr val="4C8180"/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52" name="object 4"/>
          <p:cNvSpPr/>
          <p:nvPr userDrawn="1"/>
        </p:nvSpPr>
        <p:spPr>
          <a:xfrm>
            <a:off x="7113680" y="1872177"/>
            <a:ext cx="740664" cy="704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"/>
          <p:cNvSpPr/>
          <p:nvPr userDrawn="1"/>
        </p:nvSpPr>
        <p:spPr>
          <a:xfrm>
            <a:off x="6452820" y="2866898"/>
            <a:ext cx="901155" cy="706754"/>
          </a:xfrm>
          <a:prstGeom prst="rect">
            <a:avLst/>
          </a:prstGeom>
          <a:blipFill>
            <a:blip r:embed="rId4" cstate="print"/>
            <a:srcRect/>
            <a:stretch>
              <a:fillRect l="-9842" r="-21429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6"/>
          <p:cNvSpPr/>
          <p:nvPr userDrawn="1"/>
        </p:nvSpPr>
        <p:spPr>
          <a:xfrm>
            <a:off x="7688508" y="879268"/>
            <a:ext cx="740664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7"/>
          <p:cNvSpPr/>
          <p:nvPr userDrawn="1"/>
        </p:nvSpPr>
        <p:spPr>
          <a:xfrm>
            <a:off x="6994137" y="3841283"/>
            <a:ext cx="740664" cy="704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8"/>
          <p:cNvSpPr/>
          <p:nvPr userDrawn="1"/>
        </p:nvSpPr>
        <p:spPr>
          <a:xfrm>
            <a:off x="7595131" y="4912337"/>
            <a:ext cx="742812" cy="7020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Rectangle 56"/>
          <p:cNvSpPr/>
          <p:nvPr userDrawn="1"/>
        </p:nvSpPr>
        <p:spPr>
          <a:xfrm>
            <a:off x="7987410" y="3893532"/>
            <a:ext cx="3554605" cy="501068"/>
          </a:xfrm>
          <a:prstGeom prst="rect">
            <a:avLst/>
          </a:prstGeom>
          <a:noFill/>
          <a:ln>
            <a:solidFill>
              <a:srgbClr val="4C81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33E4E"/>
                </a:solidFill>
              </a:rPr>
              <a:t>@436Biochemteam</a:t>
            </a:r>
          </a:p>
        </p:txBody>
      </p:sp>
      <p:sp>
        <p:nvSpPr>
          <p:cNvPr id="58" name="Rectangle 57"/>
          <p:cNvSpPr/>
          <p:nvPr userDrawn="1"/>
        </p:nvSpPr>
        <p:spPr>
          <a:xfrm>
            <a:off x="8444891" y="5016830"/>
            <a:ext cx="3554605" cy="501068"/>
          </a:xfrm>
          <a:prstGeom prst="rect">
            <a:avLst/>
          </a:prstGeom>
          <a:noFill/>
          <a:ln>
            <a:solidFill>
              <a:srgbClr val="4C81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33E4E"/>
                </a:solidFill>
              </a:rPr>
              <a:t>Biochemistryteam436@gmail.com</a:t>
            </a:r>
          </a:p>
        </p:txBody>
      </p:sp>
      <p:sp>
        <p:nvSpPr>
          <p:cNvPr id="59" name="Rectangle 58"/>
          <p:cNvSpPr/>
          <p:nvPr userDrawn="1"/>
        </p:nvSpPr>
        <p:spPr>
          <a:xfrm>
            <a:off x="7507095" y="2804785"/>
            <a:ext cx="4569549" cy="762866"/>
          </a:xfrm>
          <a:prstGeom prst="rect">
            <a:avLst/>
          </a:prstGeom>
          <a:noFill/>
          <a:ln>
            <a:solidFill>
              <a:srgbClr val="4C81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33E4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8008745" y="2001329"/>
            <a:ext cx="3554605" cy="501068"/>
          </a:xfrm>
          <a:prstGeom prst="rect">
            <a:avLst/>
          </a:prstGeom>
          <a:noFill/>
          <a:ln>
            <a:solidFill>
              <a:srgbClr val="233E4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4C8180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8541556" y="960431"/>
            <a:ext cx="3554605" cy="501068"/>
          </a:xfrm>
          <a:prstGeom prst="rect">
            <a:avLst/>
          </a:prstGeom>
          <a:noFill/>
          <a:ln>
            <a:solidFill>
              <a:srgbClr val="4C81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4C8180"/>
                </a:solidFill>
              </a:rPr>
              <a:t>Lippincott's </a:t>
            </a:r>
            <a:r>
              <a:rPr lang="en-US" sz="1200" b="1" dirty="0" err="1">
                <a:solidFill>
                  <a:srgbClr val="4C8180"/>
                </a:solidFill>
              </a:rPr>
              <a:t>Illusrated</a:t>
            </a:r>
            <a:r>
              <a:rPr lang="en-US" sz="1200" b="1" dirty="0">
                <a:solidFill>
                  <a:srgbClr val="4C8180"/>
                </a:solidFill>
              </a:rPr>
              <a:t> Reviews Biochemistry 6</a:t>
            </a:r>
            <a:r>
              <a:rPr lang="en-US" sz="1200" b="1" baseline="30000" dirty="0">
                <a:solidFill>
                  <a:srgbClr val="4C8180"/>
                </a:solidFill>
              </a:rPr>
              <a:t>th</a:t>
            </a:r>
            <a:r>
              <a:rPr lang="en-US" sz="1200" b="1" dirty="0">
                <a:solidFill>
                  <a:srgbClr val="4C8180"/>
                </a:solidFill>
              </a:rPr>
              <a:t> E</a:t>
            </a:r>
          </a:p>
        </p:txBody>
      </p:sp>
      <p:cxnSp>
        <p:nvCxnSpPr>
          <p:cNvPr id="62" name="Straight Connector 61"/>
          <p:cNvCxnSpPr/>
          <p:nvPr userDrawn="1"/>
        </p:nvCxnSpPr>
        <p:spPr>
          <a:xfrm flipH="1" flipV="1">
            <a:off x="6127311" y="466632"/>
            <a:ext cx="3287" cy="5102970"/>
          </a:xfrm>
          <a:prstGeom prst="line">
            <a:avLst/>
          </a:prstGeom>
          <a:ln w="66675" cap="rnd">
            <a:solidFill>
              <a:srgbClr val="253F4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766" y="5824270"/>
            <a:ext cx="779923" cy="364982"/>
          </a:xfrm>
          <a:prstGeom prst="rect">
            <a:avLst/>
          </a:prstGeom>
        </p:spPr>
      </p:pic>
      <p:sp>
        <p:nvSpPr>
          <p:cNvPr id="64" name="TextBox 63"/>
          <p:cNvSpPr txBox="1"/>
          <p:nvPr userDrawn="1"/>
        </p:nvSpPr>
        <p:spPr>
          <a:xfrm>
            <a:off x="1057487" y="88107"/>
            <a:ext cx="31138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THANK YOU </a:t>
            </a:r>
          </a:p>
          <a:p>
            <a:pPr algn="ctr"/>
            <a:r>
              <a:rPr lang="en-US" sz="2800" b="1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FOR CHECKING OUR WORK</a:t>
            </a:r>
          </a:p>
        </p:txBody>
      </p:sp>
    </p:spTree>
    <p:extLst>
      <p:ext uri="{BB962C8B-B14F-4D97-AF65-F5344CB8AC3E}">
        <p14:creationId xmlns:p14="http://schemas.microsoft.com/office/powerpoint/2010/main" val="24152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DAE799-081F-454F-AF9F-8F5F86208C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92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25389-6FDC-FB4C-A983-537718BD0F91}" type="datetimeFigureOut">
              <a:rPr lang="en-US" smtClean="0"/>
              <a:t>12/24/17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383D1-9CC3-C14E-8712-9DA6375AE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2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3" r:id="rId4"/>
    <p:sldLayoutId id="2147483662" r:id="rId5"/>
    <p:sldLayoutId id="214748366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docs.google.com/document/d/1kWSpTC__eGbqs335VFIwLPjzlrudmD_oMNfye0k1-zM/edit?usp=sharing" TargetMode="External"/><Relationship Id="rId3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docs.google.com/forms/d/e/1FAIpQLSeeKrAr2iLn_EUKM_RmUOv2rVYZ8HB_6lTjZkaa81joYv4Q8Q/viewform?c=0&amp;w=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7" Type="http://schemas.openxmlformats.org/officeDocument/2006/relationships/image" Target="../media/image49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50.wmf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 noGrp="1"/>
          </p:cNvSpPr>
          <p:nvPr>
            <p:ph type="title"/>
          </p:nvPr>
        </p:nvSpPr>
        <p:spPr>
          <a:xfrm>
            <a:off x="436041" y="4724439"/>
            <a:ext cx="5748279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6600" b="1" spc="-5" dirty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Bioc</a:t>
            </a:r>
            <a:r>
              <a:rPr lang="en-US" sz="6600" b="1" spc="-10" dirty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6600" b="1" spc="-5" dirty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emist</a:t>
            </a:r>
            <a:r>
              <a:rPr lang="en-US" sz="6600" b="1" spc="-10" dirty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r</a:t>
            </a:r>
            <a:r>
              <a:rPr lang="en-US" sz="6600" b="1" spc="-5" dirty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y</a:t>
            </a:r>
            <a:endParaRPr lang="en-US" sz="6600" b="1" dirty="0">
              <a:solidFill>
                <a:srgbClr val="F7F1E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object 11"/>
          <p:cNvSpPr txBox="1"/>
          <p:nvPr/>
        </p:nvSpPr>
        <p:spPr>
          <a:xfrm>
            <a:off x="1627992" y="5622440"/>
            <a:ext cx="5051103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615">
              <a:lnSpc>
                <a:spcPct val="100000"/>
              </a:lnSpc>
            </a:pPr>
            <a:r>
              <a:rPr lang="en-US" sz="4000" i="1" dirty="0" smtClean="0">
                <a:solidFill>
                  <a:srgbClr val="599894"/>
                </a:solidFill>
                <a:latin typeface="Century Gothic"/>
                <a:cs typeface="Century Gothic"/>
              </a:rPr>
              <a:t>Vitamin K</a:t>
            </a:r>
            <a:endParaRPr sz="4000" i="1" dirty="0">
              <a:solidFill>
                <a:srgbClr val="599894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8">
            <a:hlinkClick r:id="rId2"/>
          </p:cNvPr>
          <p:cNvSpPr txBox="1"/>
          <p:nvPr/>
        </p:nvSpPr>
        <p:spPr>
          <a:xfrm>
            <a:off x="10761909" y="5874534"/>
            <a:ext cx="140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dirty="0">
                <a:solidFill>
                  <a:srgbClr val="4B8180"/>
                </a:solidFill>
                <a:latin typeface="Century Gothic" charset="0"/>
                <a:ea typeface="Century Gothic" charset="0"/>
                <a:cs typeface="Century Gothic" charset="0"/>
                <a:hlinkClick r:id="rId2"/>
              </a:rPr>
              <a:t>Editing file</a:t>
            </a:r>
            <a:endParaRPr lang="en-US" i="1" dirty="0">
              <a:solidFill>
                <a:srgbClr val="4B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7423">
            <a:off x="10745502" y="4581973"/>
            <a:ext cx="1459345" cy="12488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36587" y="5167164"/>
            <a:ext cx="2742703" cy="923330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ADA8"/>
                </a:solidFill>
                <a:latin typeface="Century Gothic" panose="020B0502020202020204" pitchFamily="34" charset="0"/>
              </a:rPr>
              <a:t>Don’t limit your challenges ..</a:t>
            </a:r>
          </a:p>
          <a:p>
            <a:pPr algn="ctr"/>
            <a:r>
              <a:rPr lang="en-US" b="1" dirty="0" smtClean="0">
                <a:solidFill>
                  <a:srgbClr val="00ADA8"/>
                </a:solidFill>
                <a:latin typeface="Century Gothic" panose="020B0502020202020204" pitchFamily="34" charset="0"/>
              </a:rPr>
              <a:t>Challenge your limits</a:t>
            </a:r>
          </a:p>
        </p:txBody>
      </p:sp>
    </p:spTree>
    <p:extLst>
      <p:ext uri="{BB962C8B-B14F-4D97-AF65-F5344CB8AC3E}">
        <p14:creationId xmlns:p14="http://schemas.microsoft.com/office/powerpoint/2010/main" val="8831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6400" y="139700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Glutamate</a:t>
            </a:r>
            <a:endParaRPr lang="en-US" alt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-898099" y="1864626"/>
            <a:ext cx="7848600" cy="3213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endParaRPr lang="en-US" sz="1800" b="1" dirty="0" smtClean="0">
              <a:solidFill>
                <a:srgbClr val="30AAB1"/>
              </a:solidFill>
              <a:ea typeface="ＭＳ Ｐゴシック" charset="-128"/>
            </a:endParaRPr>
          </a:p>
          <a:p>
            <a:pPr lvl="1">
              <a:lnSpc>
                <a:spcPct val="80000"/>
              </a:lnSpc>
              <a:defRPr/>
            </a:pPr>
            <a:endParaRPr lang="en-US" sz="1800" dirty="0">
              <a:solidFill>
                <a:srgbClr val="334E5D"/>
              </a:solidFill>
              <a:ea typeface="ＭＳ Ｐゴシック" charset="-128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sz="1800" dirty="0">
              <a:solidFill>
                <a:srgbClr val="334E5D"/>
              </a:solidFill>
              <a:ea typeface="ＭＳ Ｐゴシック" charset="-128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endParaRPr lang="en-US" sz="1800" dirty="0">
              <a:solidFill>
                <a:srgbClr val="334E5D"/>
              </a:solidFill>
              <a:ea typeface="ＭＳ Ｐゴシック" charset="-128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endParaRPr lang="en-US" sz="1800" b="1" dirty="0">
              <a:latin typeface="Constantia"/>
              <a:cs typeface="Constantia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1800" dirty="0">
              <a:latin typeface="Constantia"/>
              <a:cs typeface="Constant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2286" y="3685834"/>
            <a:ext cx="3687081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This diagram shows that he process of converting glutamic acid residue into gamma-</a:t>
            </a:r>
            <a:r>
              <a:rPr lang="en-US" dirty="0" err="1" smtClean="0">
                <a:solidFill>
                  <a:srgbClr val="00B050"/>
                </a:solidFill>
              </a:rPr>
              <a:t>carboxy</a:t>
            </a:r>
            <a:r>
              <a:rPr lang="en-US" dirty="0" smtClean="0">
                <a:solidFill>
                  <a:srgbClr val="00B050"/>
                </a:solidFill>
              </a:rPr>
              <a:t>-glutamate needs oxygen, carbon dioxide and vit k while it get inhibited by warfarin as mentioned before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252" y="711200"/>
            <a:ext cx="4227095" cy="578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06400" y="1541460"/>
            <a:ext cx="49249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l">
              <a:buFont typeface="Wingdings" charset="2"/>
              <a:buChar char="ü"/>
            </a:pPr>
            <a:r>
              <a:rPr lang="en-US" altLang="en-US" sz="1800" b="1" dirty="0">
                <a:solidFill>
                  <a:srgbClr val="334E5D"/>
                </a:solidFill>
                <a:latin typeface="+mn-lt"/>
              </a:rPr>
              <a:t>Carboxylation of glutamate requires vitamin </a:t>
            </a:r>
            <a:r>
              <a:rPr lang="en-US" altLang="en-US" sz="1800" b="1" dirty="0" smtClean="0">
                <a:solidFill>
                  <a:srgbClr val="334E5D"/>
                </a:solidFill>
                <a:latin typeface="+mn-lt"/>
              </a:rPr>
              <a:t>K</a:t>
            </a:r>
            <a:endParaRPr lang="en-US" altLang="en-US" sz="1800" b="1" dirty="0">
              <a:solidFill>
                <a:srgbClr val="334E5D"/>
              </a:solidFill>
              <a:latin typeface="+mn-lt"/>
            </a:endParaRPr>
          </a:p>
          <a:p>
            <a:pPr algn="l">
              <a:buFont typeface="Wingdings" charset="2"/>
              <a:buChar char="ü"/>
            </a:pPr>
            <a:r>
              <a:rPr lang="en-US" altLang="en-US" sz="1800" b="1" dirty="0">
                <a:solidFill>
                  <a:srgbClr val="334E5D"/>
                </a:solidFill>
                <a:latin typeface="+mn-lt"/>
              </a:rPr>
              <a:t>The process is inhibited by warfarin</a:t>
            </a:r>
          </a:p>
        </p:txBody>
      </p:sp>
    </p:spTree>
    <p:extLst>
      <p:ext uri="{BB962C8B-B14F-4D97-AF65-F5344CB8AC3E}">
        <p14:creationId xmlns:p14="http://schemas.microsoft.com/office/powerpoint/2010/main" val="213286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5900" y="0"/>
            <a:ext cx="44759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Functions of vitamin K</a:t>
            </a:r>
            <a:endParaRPr 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81" y="1583154"/>
            <a:ext cx="4731110" cy="4341614"/>
          </a:xfrm>
          <a:prstGeom prst="roundRect">
            <a:avLst/>
          </a:prstGeom>
          <a:ln w="31750">
            <a:solidFill>
              <a:srgbClr val="30AAB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4B8180"/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rgbClr val="334E5D"/>
                </a:solidFill>
                <a:ea typeface="ＭＳ Ｐゴシック" charset="-128"/>
              </a:rPr>
              <a:t>Carboxylated prothrombin contains two carboxylate groups (COO–)</a:t>
            </a:r>
          </a:p>
          <a:p>
            <a:pPr marL="342900" indent="-342900">
              <a:lnSpc>
                <a:spcPct val="150000"/>
              </a:lnSpc>
              <a:buClr>
                <a:srgbClr val="4B8180"/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rgbClr val="334E5D"/>
                </a:solidFill>
                <a:ea typeface="ＭＳ Ｐゴシック" charset="-128"/>
              </a:rPr>
              <a:t>These groups bind to Ca2+ forming prothrombin-calcium complex</a:t>
            </a:r>
          </a:p>
          <a:p>
            <a:pPr marL="342900" indent="-342900">
              <a:lnSpc>
                <a:spcPct val="150000"/>
              </a:lnSpc>
              <a:buClr>
                <a:srgbClr val="4B8180"/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rgbClr val="334E5D"/>
                </a:solidFill>
                <a:ea typeface="ＭＳ Ｐゴシック" charset="-128"/>
              </a:rPr>
              <a:t>The complex then binds to </a:t>
            </a:r>
            <a:r>
              <a:rPr lang="en-US" dirty="0" err="1" smtClean="0">
                <a:solidFill>
                  <a:srgbClr val="334E5D"/>
                </a:solidFill>
                <a:ea typeface="ＭＳ Ｐゴシック" charset="-128"/>
              </a:rPr>
              <a:t>phosholipids</a:t>
            </a:r>
            <a:r>
              <a:rPr lang="en-US" altLang="en-US" dirty="0">
                <a:solidFill>
                  <a:srgbClr val="00CC66"/>
                </a:solidFill>
                <a:ea typeface="MS PGothic" charset="-128"/>
              </a:rPr>
              <a:t> </a:t>
            </a:r>
            <a:r>
              <a:rPr lang="en-US" altLang="en-US" dirty="0">
                <a:solidFill>
                  <a:srgbClr val="00B050"/>
                </a:solidFill>
                <a:ea typeface="MS PGothic" charset="-128"/>
              </a:rPr>
              <a:t>(Making a bridge)</a:t>
            </a:r>
            <a:r>
              <a:rPr lang="en-US" dirty="0" smtClean="0">
                <a:solidFill>
                  <a:srgbClr val="00B050"/>
                </a:solidFill>
                <a:ea typeface="ＭＳ Ｐゴシック" charset="-128"/>
              </a:rPr>
              <a:t>  </a:t>
            </a:r>
            <a:r>
              <a:rPr lang="en-US" dirty="0">
                <a:solidFill>
                  <a:srgbClr val="334E5D"/>
                </a:solidFill>
                <a:ea typeface="ＭＳ Ｐゴシック" charset="-128"/>
              </a:rPr>
              <a:t>on the surface of platelets (important for blood clotting)</a:t>
            </a:r>
          </a:p>
          <a:p>
            <a:pPr marL="342900" indent="-342900">
              <a:lnSpc>
                <a:spcPct val="150000"/>
              </a:lnSpc>
              <a:buClr>
                <a:srgbClr val="4B8180"/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rgbClr val="334E5D"/>
                </a:solidFill>
                <a:ea typeface="ＭＳ Ｐゴシック" charset="-128"/>
              </a:rPr>
              <a:t>Converting prothrombin to thrombin and initiating clot 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2120" y="960918"/>
            <a:ext cx="4067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30AAB1"/>
                </a:solidFill>
                <a:ea typeface="ＭＳ Ｐゴシック" charset="-128"/>
              </a:rPr>
              <a:t>Prothrombin – platelet interaction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6628120" y="1005484"/>
            <a:ext cx="42835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r>
              <a:rPr lang="en-US" altLang="en-US" sz="2000" b="1">
                <a:solidFill>
                  <a:srgbClr val="334E5D"/>
                </a:solidFill>
              </a:rPr>
              <a:t>Prothrombin – platelet interaction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327" y="1530583"/>
            <a:ext cx="6523372" cy="222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23328" y="3878950"/>
            <a:ext cx="6523372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dirty="0" smtClean="0">
                <a:solidFill>
                  <a:srgbClr val="00B050"/>
                </a:solidFill>
              </a:rPr>
              <a:t>نفس </a:t>
            </a:r>
            <a:r>
              <a:rPr lang="ar-SA" dirty="0" err="1" smtClean="0">
                <a:solidFill>
                  <a:srgbClr val="00B050"/>
                </a:solidFill>
              </a:rPr>
              <a:t>السايكل</a:t>
            </a:r>
            <a:r>
              <a:rPr lang="ar-SA" dirty="0" smtClean="0">
                <a:solidFill>
                  <a:srgbClr val="00B050"/>
                </a:solidFill>
              </a:rPr>
              <a:t> اللي بالصورة اللي </a:t>
            </a:r>
            <a:r>
              <a:rPr lang="ar-SA" dirty="0" err="1" smtClean="0">
                <a:solidFill>
                  <a:srgbClr val="00B050"/>
                </a:solidFill>
              </a:rPr>
              <a:t>بالسلايد</a:t>
            </a:r>
            <a:r>
              <a:rPr lang="ar-SA" dirty="0" smtClean="0">
                <a:solidFill>
                  <a:srgbClr val="00B050"/>
                </a:solidFill>
              </a:rPr>
              <a:t> اللي قبل .. فيتامين كي رح يشتغل </a:t>
            </a:r>
            <a:r>
              <a:rPr lang="ar-SA" dirty="0" err="1" smtClean="0">
                <a:solidFill>
                  <a:srgbClr val="00B050"/>
                </a:solidFill>
              </a:rPr>
              <a:t>كوفاكتور</a:t>
            </a:r>
            <a:r>
              <a:rPr lang="ar-SA" dirty="0" smtClean="0">
                <a:solidFill>
                  <a:srgbClr val="00B050"/>
                </a:solidFill>
              </a:rPr>
              <a:t> ويحول </a:t>
            </a:r>
            <a:r>
              <a:rPr lang="ar-SA" dirty="0" err="1" smtClean="0">
                <a:solidFill>
                  <a:srgbClr val="00B050"/>
                </a:solidFill>
              </a:rPr>
              <a:t>القلوتاميت</a:t>
            </a:r>
            <a:r>
              <a:rPr lang="ar-SA" dirty="0" smtClean="0">
                <a:solidFill>
                  <a:srgbClr val="00B050"/>
                </a:solidFill>
              </a:rPr>
              <a:t> لقاما </a:t>
            </a:r>
            <a:r>
              <a:rPr lang="ar-SA" dirty="0" err="1" smtClean="0">
                <a:solidFill>
                  <a:srgbClr val="00B050"/>
                </a:solidFill>
              </a:rPr>
              <a:t>كاربوكسي</a:t>
            </a:r>
            <a:r>
              <a:rPr lang="ar-SA" dirty="0" smtClean="0">
                <a:solidFill>
                  <a:srgbClr val="00B050"/>
                </a:solidFill>
              </a:rPr>
              <a:t> </a:t>
            </a:r>
            <a:r>
              <a:rPr lang="ar-SA" dirty="0" err="1" smtClean="0">
                <a:solidFill>
                  <a:srgbClr val="00B050"/>
                </a:solidFill>
              </a:rPr>
              <a:t>قلوتاميت</a:t>
            </a:r>
            <a:r>
              <a:rPr lang="ar-SA" dirty="0" smtClean="0">
                <a:solidFill>
                  <a:srgbClr val="00B050"/>
                </a:solidFill>
              </a:rPr>
              <a:t> (</a:t>
            </a:r>
            <a:r>
              <a:rPr lang="ar-SA" dirty="0" err="1" smtClean="0">
                <a:solidFill>
                  <a:srgbClr val="00B050"/>
                </a:solidFill>
              </a:rPr>
              <a:t>بروثرومبين</a:t>
            </a:r>
            <a:r>
              <a:rPr lang="ar-SA" dirty="0" smtClean="0">
                <a:solidFill>
                  <a:srgbClr val="00B050"/>
                </a:solidFill>
              </a:rPr>
              <a:t>) في الكبد الفرق ان هنا بعد ما تصير هذي </a:t>
            </a:r>
            <a:r>
              <a:rPr lang="ar-SA" dirty="0" err="1" smtClean="0">
                <a:solidFill>
                  <a:srgbClr val="00B050"/>
                </a:solidFill>
              </a:rPr>
              <a:t>السايكل</a:t>
            </a:r>
            <a:r>
              <a:rPr lang="ar-SA" dirty="0" smtClean="0">
                <a:solidFill>
                  <a:srgbClr val="00B050"/>
                </a:solidFill>
              </a:rPr>
              <a:t> المعتادة راح يطلع المركب الناتج للدم ويسوي جسر مع الكالسيوم باستخدام </a:t>
            </a:r>
            <a:r>
              <a:rPr lang="ar-SA" dirty="0" err="1" smtClean="0">
                <a:solidFill>
                  <a:srgbClr val="00B050"/>
                </a:solidFill>
              </a:rPr>
              <a:t>الكاربوكسيليك</a:t>
            </a:r>
            <a:r>
              <a:rPr lang="ar-SA" dirty="0" smtClean="0">
                <a:solidFill>
                  <a:srgbClr val="00B050"/>
                </a:solidFill>
              </a:rPr>
              <a:t> </a:t>
            </a:r>
            <a:r>
              <a:rPr lang="ar-SA" dirty="0" err="1" smtClean="0">
                <a:solidFill>
                  <a:srgbClr val="00B050"/>
                </a:solidFill>
              </a:rPr>
              <a:t>اسيدز</a:t>
            </a:r>
            <a:r>
              <a:rPr lang="ar-SA" dirty="0" smtClean="0">
                <a:solidFill>
                  <a:srgbClr val="00B050"/>
                </a:solidFill>
              </a:rPr>
              <a:t> اللي عنده ويسوون </a:t>
            </a:r>
            <a:r>
              <a:rPr lang="ar-SA" dirty="0" err="1" smtClean="0">
                <a:solidFill>
                  <a:srgbClr val="00B050"/>
                </a:solidFill>
              </a:rPr>
              <a:t>كومبليكس</a:t>
            </a:r>
            <a:r>
              <a:rPr lang="ar-SA" dirty="0" smtClean="0">
                <a:solidFill>
                  <a:srgbClr val="00B050"/>
                </a:solidFill>
              </a:rPr>
              <a:t> موجب الشحنة بسبب الكالسيوم بعدها </a:t>
            </a:r>
            <a:r>
              <a:rPr lang="ar-SA" dirty="0" err="1" smtClean="0">
                <a:solidFill>
                  <a:srgbClr val="00B050"/>
                </a:solidFill>
              </a:rPr>
              <a:t>بيرتبطون</a:t>
            </a:r>
            <a:r>
              <a:rPr lang="ar-SA" dirty="0" smtClean="0">
                <a:solidFill>
                  <a:srgbClr val="00B050"/>
                </a:solidFill>
              </a:rPr>
              <a:t> مع الدهون اللي موجودة على سطح </a:t>
            </a:r>
            <a:r>
              <a:rPr lang="ar-SA" dirty="0" err="1" smtClean="0">
                <a:solidFill>
                  <a:srgbClr val="00B050"/>
                </a:solidFill>
              </a:rPr>
              <a:t>البليتليتس</a:t>
            </a:r>
            <a:r>
              <a:rPr lang="ar-SA" dirty="0" smtClean="0">
                <a:solidFill>
                  <a:srgbClr val="00B050"/>
                </a:solidFill>
              </a:rPr>
              <a:t> (سالبة الشحنة) عشان يحصل التخثر </a:t>
            </a:r>
          </a:p>
          <a:p>
            <a:pPr algn="ctr" rtl="1"/>
            <a:r>
              <a:rPr lang="en-US" dirty="0" smtClean="0">
                <a:solidFill>
                  <a:srgbClr val="00B050"/>
                </a:solidFill>
              </a:rPr>
              <a:t>Prothrombin &gt; Thrombin &gt; Clot formation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8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72266" y="1637735"/>
            <a:ext cx="4648746" cy="4086225"/>
          </a:xfrm>
          <a:prstGeom prst="roundRect">
            <a:avLst/>
          </a:prstGeom>
          <a:ln w="31750">
            <a:solidFill>
              <a:srgbClr val="A6D48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Osteocalcin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US" dirty="0" smtClean="0">
                <a:solidFill>
                  <a:srgbClr val="334E5D"/>
                </a:solidFill>
                <a:ea typeface="ＭＳ Ｐゴシック" charset="-128"/>
              </a:rPr>
              <a:t>is </a:t>
            </a:r>
            <a:r>
              <a:rPr lang="en-US" dirty="0">
                <a:solidFill>
                  <a:srgbClr val="334E5D"/>
                </a:solidFill>
                <a:ea typeface="ＭＳ Ｐゴシック" charset="-128"/>
              </a:rPr>
              <a:t>a bone turnover protein</a:t>
            </a:r>
          </a:p>
          <a:p>
            <a:pPr marL="285750" indent="-285750">
              <a:lnSpc>
                <a:spcPct val="150000"/>
              </a:lnSpc>
              <a:buClr>
                <a:srgbClr val="4B8180"/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rgbClr val="334E5D"/>
                </a:solidFill>
                <a:ea typeface="ＭＳ Ｐゴシック" charset="-128"/>
              </a:rPr>
              <a:t>Also called Bone Gla Protein (BGP)</a:t>
            </a:r>
          </a:p>
          <a:p>
            <a:pPr marL="285750" indent="-285750">
              <a:lnSpc>
                <a:spcPct val="150000"/>
              </a:lnSpc>
              <a:buClr>
                <a:srgbClr val="4B8180"/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rgbClr val="334E5D"/>
                </a:solidFill>
                <a:ea typeface="ＭＳ Ｐゴシック" charset="-128"/>
              </a:rPr>
              <a:t>Involved in bone formation, mineralization and resorption</a:t>
            </a:r>
          </a:p>
          <a:p>
            <a:pPr marL="285750" indent="-285750">
              <a:lnSpc>
                <a:spcPct val="150000"/>
              </a:lnSpc>
              <a:buClr>
                <a:srgbClr val="4B8180"/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rgbClr val="334E5D"/>
                </a:solidFill>
                <a:latin typeface="Symbol" charset="0"/>
              </a:rPr>
              <a:t>g</a:t>
            </a:r>
            <a:r>
              <a:rPr lang="en-US" dirty="0" smtClean="0">
                <a:solidFill>
                  <a:srgbClr val="334E5D"/>
                </a:solidFill>
                <a:ea typeface="ＭＳ Ｐゴシック" charset="-128"/>
              </a:rPr>
              <a:t>-</a:t>
            </a:r>
            <a:r>
              <a:rPr lang="en-US" dirty="0" err="1" smtClean="0">
                <a:solidFill>
                  <a:srgbClr val="334E5D"/>
                </a:solidFill>
                <a:ea typeface="ＭＳ Ｐゴシック" charset="-128"/>
              </a:rPr>
              <a:t>Carboxyglutamate</a:t>
            </a:r>
            <a:r>
              <a:rPr lang="en-US" dirty="0" smtClean="0">
                <a:solidFill>
                  <a:srgbClr val="334E5D"/>
                </a:solidFill>
                <a:ea typeface="ＭＳ Ｐゴシック" charset="-128"/>
              </a:rPr>
              <a:t> </a:t>
            </a:r>
            <a:r>
              <a:rPr lang="en-US" dirty="0">
                <a:solidFill>
                  <a:srgbClr val="334E5D"/>
                </a:solidFill>
                <a:ea typeface="ＭＳ Ｐゴシック" charset="-128"/>
              </a:rPr>
              <a:t>is required for osteocalcin binding to hydroxyapatite (a calcium mineral) in the bone</a:t>
            </a:r>
          </a:p>
          <a:p>
            <a:pPr marL="285750" indent="-285750">
              <a:lnSpc>
                <a:spcPct val="150000"/>
              </a:lnSpc>
              <a:buClr>
                <a:srgbClr val="4B8180"/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rgbClr val="334E5D"/>
                </a:solidFill>
                <a:ea typeface="ＭＳ Ｐゴシック" charset="-128"/>
              </a:rPr>
              <a:t>The binding mechanism is similar to that of prothrombin-platelet binding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15900" y="0"/>
            <a:ext cx="44759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Functions of vitamin K</a:t>
            </a:r>
            <a:endParaRPr 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79" y="6377132"/>
            <a:ext cx="1071967" cy="5016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8390" y="1007085"/>
            <a:ext cx="5516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0AAB1"/>
                </a:solidFill>
                <a:ea typeface="ＭＳ Ｐゴシック" charset="-128"/>
              </a:rPr>
              <a:t>Synthesis of </a:t>
            </a:r>
            <a:r>
              <a:rPr lang="en-US" sz="2000" dirty="0">
                <a:solidFill>
                  <a:srgbClr val="30AAB1"/>
                </a:solidFill>
                <a:latin typeface="Symbol" charset="0"/>
              </a:rPr>
              <a:t>g</a:t>
            </a:r>
            <a:r>
              <a:rPr lang="en-US" sz="2000" b="1" dirty="0" smtClean="0">
                <a:solidFill>
                  <a:srgbClr val="30AAB1"/>
                </a:solidFill>
                <a:ea typeface="ＭＳ Ｐゴシック" charset="-128"/>
              </a:rPr>
              <a:t>-</a:t>
            </a:r>
            <a:r>
              <a:rPr lang="en-US" sz="2000" b="1" dirty="0" err="1" smtClean="0">
                <a:solidFill>
                  <a:srgbClr val="30AAB1"/>
                </a:solidFill>
                <a:ea typeface="ＭＳ Ｐゴシック" charset="-128"/>
              </a:rPr>
              <a:t>carboxyglutamate</a:t>
            </a:r>
            <a:r>
              <a:rPr lang="en-US" sz="2000" b="1" dirty="0" smtClean="0">
                <a:solidFill>
                  <a:srgbClr val="30AAB1"/>
                </a:solidFill>
                <a:ea typeface="ＭＳ Ｐゴシック" charset="-128"/>
              </a:rPr>
              <a:t> </a:t>
            </a:r>
            <a:r>
              <a:rPr lang="en-US" sz="2000" b="1" dirty="0">
                <a:solidFill>
                  <a:srgbClr val="30AAB1"/>
                </a:solidFill>
                <a:ea typeface="ＭＳ Ｐゴシック" charset="-128"/>
              </a:rPr>
              <a:t>in osteocalcin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5113" y="2003495"/>
            <a:ext cx="323214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 Osteocalcin is another protein that needs similar way of carboxylation and it’s </a:t>
            </a:r>
            <a:r>
              <a:rPr lang="en-US" dirty="0">
                <a:solidFill>
                  <a:srgbClr val="00B050"/>
                </a:solidFill>
              </a:rPr>
              <a:t>the major non-collagenous protein incorporated in bone matrix during bone formation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45113" y="3923788"/>
            <a:ext cx="3232145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Exact function is unknown but people who have less amounts of </a:t>
            </a:r>
            <a:r>
              <a:rPr lang="en-US" dirty="0" err="1" smtClean="0">
                <a:solidFill>
                  <a:srgbClr val="00B050"/>
                </a:solidFill>
              </a:rPr>
              <a:t>carboxylated</a:t>
            </a:r>
            <a:r>
              <a:rPr lang="en-US" dirty="0" smtClean="0">
                <a:solidFill>
                  <a:srgbClr val="00B050"/>
                </a:solidFill>
              </a:rPr>
              <a:t> osteocalcin are more prone to develop bone fractures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3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1300" y="127000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Deficiency of Vitamin K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58395" y="993315"/>
            <a:ext cx="2706687" cy="1624012"/>
            <a:chOff x="1221978" y="2645"/>
            <a:chExt cx="2706687" cy="1624012"/>
          </a:xfrm>
          <a:solidFill>
            <a:schemeClr val="bg1"/>
          </a:solidFill>
        </p:grpSpPr>
        <p:sp>
          <p:nvSpPr>
            <p:cNvPr id="21" name="Rectangle 20"/>
            <p:cNvSpPr/>
            <p:nvPr/>
          </p:nvSpPr>
          <p:spPr>
            <a:xfrm>
              <a:off x="1221978" y="2645"/>
              <a:ext cx="2706687" cy="1624012"/>
            </a:xfrm>
            <a:prstGeom prst="rect">
              <a:avLst/>
            </a:prstGeom>
            <a:grpFill/>
            <a:ln w="38100">
              <a:solidFill>
                <a:srgbClr val="334E5D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1221978" y="2645"/>
              <a:ext cx="2706687" cy="1624012"/>
            </a:xfrm>
            <a:prstGeom prst="rect">
              <a:avLst/>
            </a:prstGeom>
            <a:grpFill/>
            <a:ln w="38100">
              <a:solidFill>
                <a:srgbClr val="334E5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rgbClr val="334E5D"/>
                  </a:solidFill>
                </a:rPr>
                <a:t>Deficiencies are rare: it is s</a:t>
              </a:r>
              <a:r>
                <a:rPr lang="en-US" dirty="0">
                  <a:solidFill>
                    <a:srgbClr val="334E5D"/>
                  </a:solidFill>
                </a:rPr>
                <a:t>ynthesized by intestinal </a:t>
              </a:r>
              <a:r>
                <a:rPr lang="en-US" dirty="0" smtClean="0">
                  <a:solidFill>
                    <a:srgbClr val="334E5D"/>
                  </a:solidFill>
                </a:rPr>
                <a:t>bacteria</a:t>
              </a:r>
              <a:endParaRPr lang="en-US" dirty="0">
                <a:solidFill>
                  <a:srgbClr val="334E5D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35751" y="993315"/>
            <a:ext cx="2706687" cy="1624012"/>
            <a:chOff x="4199334" y="2645"/>
            <a:chExt cx="2706687" cy="1624012"/>
          </a:xfrm>
          <a:solidFill>
            <a:schemeClr val="bg1"/>
          </a:solidFill>
        </p:grpSpPr>
        <p:sp>
          <p:nvSpPr>
            <p:cNvPr id="19" name="Rectangle 18"/>
            <p:cNvSpPr/>
            <p:nvPr/>
          </p:nvSpPr>
          <p:spPr>
            <a:xfrm>
              <a:off x="4199334" y="2645"/>
              <a:ext cx="2706687" cy="1624012"/>
            </a:xfrm>
            <a:prstGeom prst="rect">
              <a:avLst/>
            </a:prstGeom>
            <a:grpFill/>
            <a:ln w="38100">
              <a:solidFill>
                <a:srgbClr val="334E5D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4199334" y="2645"/>
              <a:ext cx="2706687" cy="1624012"/>
            </a:xfrm>
            <a:prstGeom prst="rect">
              <a:avLst/>
            </a:prstGeom>
            <a:grpFill/>
            <a:ln w="38100">
              <a:solidFill>
                <a:srgbClr val="334E5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srgbClr val="334E5D"/>
                  </a:solidFill>
                </a:rPr>
                <a:t>Prolonged antibiotic therapy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srgbClr val="334E5D"/>
                  </a:solidFill>
                </a:rPr>
                <a:t>Especially in marginally malnourished individuals (</a:t>
              </a:r>
              <a:r>
                <a:rPr lang="en-US" dirty="0" err="1">
                  <a:solidFill>
                    <a:srgbClr val="334E5D"/>
                  </a:solidFill>
                </a:rPr>
                <a:t>eg</a:t>
              </a:r>
              <a:r>
                <a:rPr lang="en-US" dirty="0">
                  <a:solidFill>
                    <a:srgbClr val="334E5D"/>
                  </a:solidFill>
                </a:rPr>
                <a:t> debilitated geriatric patients)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58395" y="2887997"/>
            <a:ext cx="2706687" cy="1624012"/>
            <a:chOff x="1221978" y="1897327"/>
            <a:chExt cx="2706687" cy="1624012"/>
          </a:xfrm>
          <a:solidFill>
            <a:schemeClr val="bg1"/>
          </a:solidFill>
        </p:grpSpPr>
        <p:sp>
          <p:nvSpPr>
            <p:cNvPr id="17" name="Rectangle 16"/>
            <p:cNvSpPr/>
            <p:nvPr/>
          </p:nvSpPr>
          <p:spPr>
            <a:xfrm>
              <a:off x="1221978" y="1897327"/>
              <a:ext cx="2706687" cy="1624012"/>
            </a:xfrm>
            <a:prstGeom prst="rect">
              <a:avLst/>
            </a:prstGeom>
            <a:grpFill/>
            <a:ln w="38100">
              <a:solidFill>
                <a:srgbClr val="33A6C6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1221978" y="1897327"/>
              <a:ext cx="2706687" cy="1624012"/>
            </a:xfrm>
            <a:prstGeom prst="rect">
              <a:avLst/>
            </a:prstGeom>
            <a:grpFill/>
            <a:ln w="38100">
              <a:solidFill>
                <a:srgbClr val="33A6C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smtClean="0">
                  <a:solidFill>
                    <a:srgbClr val="334E5D"/>
                  </a:solidFill>
                  <a:ea typeface="+mn-ea"/>
                  <a:cs typeface="+mn-cs"/>
                </a:rPr>
                <a:t>Hypoprothrombinemia: increased blood coagulation time</a:t>
              </a:r>
              <a:endParaRPr lang="en-US" sz="1800" kern="1200" dirty="0" smtClean="0">
                <a:solidFill>
                  <a:srgbClr val="334E5D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35751" y="2887997"/>
            <a:ext cx="2706687" cy="1624012"/>
            <a:chOff x="4199334" y="1897327"/>
            <a:chExt cx="2706687" cy="1624012"/>
          </a:xfrm>
          <a:solidFill>
            <a:schemeClr val="bg1"/>
          </a:solidFill>
        </p:grpSpPr>
        <p:sp>
          <p:nvSpPr>
            <p:cNvPr id="15" name="Rectangle 14"/>
            <p:cNvSpPr/>
            <p:nvPr/>
          </p:nvSpPr>
          <p:spPr>
            <a:xfrm>
              <a:off x="4199334" y="1897327"/>
              <a:ext cx="2706687" cy="1624012"/>
            </a:xfrm>
            <a:prstGeom prst="rect">
              <a:avLst/>
            </a:prstGeom>
            <a:grpFill/>
            <a:ln w="38100">
              <a:solidFill>
                <a:srgbClr val="33A6C6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4199334" y="1897327"/>
              <a:ext cx="2706687" cy="1624012"/>
            </a:xfrm>
            <a:prstGeom prst="rect">
              <a:avLst/>
            </a:prstGeom>
            <a:grpFill/>
            <a:ln w="38100">
              <a:solidFill>
                <a:srgbClr val="33A6C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rgbClr val="334E5D"/>
                  </a:solidFill>
                  <a:ea typeface="+mn-ea"/>
                </a:rPr>
                <a:t>Some second-generation cephalosporin drugs cause this condition due to warfarin-like effects (antibiotics given with vit. K)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8395" y="4782678"/>
            <a:ext cx="2706687" cy="1624012"/>
            <a:chOff x="1221978" y="3792008"/>
            <a:chExt cx="2706687" cy="1624012"/>
          </a:xfrm>
          <a:solidFill>
            <a:schemeClr val="bg1"/>
          </a:solidFill>
        </p:grpSpPr>
        <p:sp>
          <p:nvSpPr>
            <p:cNvPr id="13" name="Rectangle 12"/>
            <p:cNvSpPr/>
            <p:nvPr/>
          </p:nvSpPr>
          <p:spPr>
            <a:xfrm>
              <a:off x="1221978" y="3792008"/>
              <a:ext cx="2706687" cy="1624012"/>
            </a:xfrm>
            <a:prstGeom prst="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1221978" y="3792008"/>
              <a:ext cx="2706687" cy="1624012"/>
            </a:xfrm>
            <a:prstGeom prst="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smtClean="0">
                  <a:solidFill>
                    <a:srgbClr val="334E5D"/>
                  </a:solidFill>
                  <a:ea typeface="+mn-ea"/>
                  <a:cs typeface="+mn-cs"/>
                </a:rPr>
                <a:t>May affect bone growth and mineralization</a:t>
              </a:r>
              <a:endParaRPr lang="en-US" sz="1800" kern="1200" dirty="0" smtClean="0">
                <a:solidFill>
                  <a:srgbClr val="334E5D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35751" y="4782678"/>
            <a:ext cx="2706687" cy="1624012"/>
            <a:chOff x="4199334" y="3792008"/>
            <a:chExt cx="2706687" cy="1624012"/>
          </a:xfrm>
          <a:solidFill>
            <a:schemeClr val="bg1"/>
          </a:solidFill>
        </p:grpSpPr>
        <p:sp>
          <p:nvSpPr>
            <p:cNvPr id="11" name="Rectangle 10"/>
            <p:cNvSpPr/>
            <p:nvPr/>
          </p:nvSpPr>
          <p:spPr>
            <a:xfrm>
              <a:off x="4199334" y="3792008"/>
              <a:ext cx="2706687" cy="1624012"/>
            </a:xfrm>
            <a:prstGeom prst="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4199334" y="3792008"/>
              <a:ext cx="2706687" cy="1624012"/>
            </a:xfrm>
            <a:prstGeom prst="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rgbClr val="334E5D"/>
                  </a:solidFill>
                  <a:ea typeface="+mn-ea"/>
                  <a:cs typeface="+mn-cs"/>
                </a:rPr>
                <a:t>Lipid malabsorption can lead to vitamin K deficiency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400" dirty="0">
                  <a:solidFill>
                    <a:srgbClr val="00B050"/>
                  </a:solidFill>
                </a:rPr>
                <a:t>Because absorption of dietary vitamin K from your small intestine depends on normal fat digestion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8" r="28181"/>
          <a:stretch/>
        </p:blipFill>
        <p:spPr>
          <a:xfrm>
            <a:off x="7260336" y="1452417"/>
            <a:ext cx="3986784" cy="464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0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1300" y="127000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Deficiency of Vitamin K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10269" y="1417902"/>
            <a:ext cx="2706687" cy="1624012"/>
            <a:chOff x="1221978" y="2645"/>
            <a:chExt cx="2706687" cy="1624012"/>
          </a:xfrm>
          <a:solidFill>
            <a:schemeClr val="bg1"/>
          </a:solidFill>
        </p:grpSpPr>
        <p:sp>
          <p:nvSpPr>
            <p:cNvPr id="21" name="Rectangle 20"/>
            <p:cNvSpPr/>
            <p:nvPr/>
          </p:nvSpPr>
          <p:spPr>
            <a:xfrm>
              <a:off x="1221978" y="2645"/>
              <a:ext cx="2706687" cy="1624012"/>
            </a:xfrm>
            <a:prstGeom prst="rect">
              <a:avLst/>
            </a:prstGeom>
            <a:grpFill/>
            <a:ln w="38100">
              <a:solidFill>
                <a:srgbClr val="334E5D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1221978" y="2645"/>
              <a:ext cx="2706687" cy="1624012"/>
            </a:xfrm>
            <a:prstGeom prst="rect">
              <a:avLst/>
            </a:prstGeom>
            <a:grpFill/>
            <a:ln w="38100">
              <a:solidFill>
                <a:srgbClr val="334E5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schemeClr val="tx1"/>
                  </a:solidFill>
                </a:rPr>
                <a:t>Gastrointestinal infections with </a:t>
              </a:r>
              <a:r>
                <a:rPr lang="en-US" dirty="0" smtClean="0">
                  <a:solidFill>
                    <a:schemeClr val="tx1"/>
                  </a:solidFill>
                </a:rPr>
                <a:t>diarrhea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87625" y="1417902"/>
            <a:ext cx="2706687" cy="1624012"/>
            <a:chOff x="4199334" y="2645"/>
            <a:chExt cx="2706687" cy="1624012"/>
          </a:xfrm>
          <a:solidFill>
            <a:schemeClr val="bg1"/>
          </a:solidFill>
        </p:grpSpPr>
        <p:sp>
          <p:nvSpPr>
            <p:cNvPr id="19" name="Rectangle 18"/>
            <p:cNvSpPr/>
            <p:nvPr/>
          </p:nvSpPr>
          <p:spPr>
            <a:xfrm>
              <a:off x="4199334" y="2645"/>
              <a:ext cx="2706687" cy="1624012"/>
            </a:xfrm>
            <a:prstGeom prst="rect">
              <a:avLst/>
            </a:prstGeom>
            <a:grpFill/>
            <a:ln w="38100">
              <a:solidFill>
                <a:srgbClr val="334E5D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4199334" y="2645"/>
              <a:ext cx="2706687" cy="1624012"/>
            </a:xfrm>
            <a:prstGeom prst="rect">
              <a:avLst/>
            </a:prstGeom>
            <a:grpFill/>
            <a:ln w="38100">
              <a:solidFill>
                <a:srgbClr val="334E5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schemeClr val="tx1"/>
                  </a:solidFill>
                </a:rPr>
                <a:t>Both of the above destroy the bacterial flora leading to vitamin K deficiency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0269" y="3312584"/>
            <a:ext cx="5684043" cy="1624012"/>
            <a:chOff x="1221978" y="1897327"/>
            <a:chExt cx="2706687" cy="1624012"/>
          </a:xfrm>
          <a:solidFill>
            <a:schemeClr val="bg1"/>
          </a:solidFill>
        </p:grpSpPr>
        <p:sp>
          <p:nvSpPr>
            <p:cNvPr id="17" name="Rectangle 16"/>
            <p:cNvSpPr/>
            <p:nvPr/>
          </p:nvSpPr>
          <p:spPr>
            <a:xfrm>
              <a:off x="1221978" y="1897327"/>
              <a:ext cx="2706687" cy="1624012"/>
            </a:xfrm>
            <a:prstGeom prst="rect">
              <a:avLst/>
            </a:prstGeom>
            <a:grpFill/>
            <a:ln w="38100">
              <a:solidFill>
                <a:srgbClr val="33A6C6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1221978" y="1897327"/>
              <a:ext cx="2706687" cy="1624012"/>
            </a:xfrm>
            <a:prstGeom prst="rect">
              <a:avLst/>
            </a:prstGeom>
            <a:grpFill/>
            <a:ln w="38100">
              <a:solidFill>
                <a:srgbClr val="33A6C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srgbClr val="334E5D"/>
                  </a:solidFill>
                </a:rPr>
                <a:t>Deficiency most common in newborn infants</a:t>
              </a:r>
            </a:p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en-US" dirty="0">
                  <a:solidFill>
                    <a:srgbClr val="334E5D"/>
                  </a:solidFill>
                </a:rPr>
                <a:t>Newborns lack intestinal flora</a:t>
              </a:r>
            </a:p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en-US" dirty="0">
                  <a:solidFill>
                    <a:srgbClr val="334E5D"/>
                  </a:solidFill>
                </a:rPr>
                <a:t>Human milk can provide only 1/5th vitamin K</a:t>
              </a:r>
            </a:p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en-US" dirty="0">
                  <a:solidFill>
                    <a:srgbClr val="334E5D"/>
                  </a:solidFill>
                </a:rPr>
                <a:t>Supplements are given intramuscularly at birth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479381" y="1881423"/>
            <a:ext cx="2453763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New </a:t>
            </a:r>
            <a:r>
              <a:rPr lang="en-US" dirty="0" err="1" smtClean="0">
                <a:solidFill>
                  <a:srgbClr val="00B050"/>
                </a:solidFill>
              </a:rPr>
              <a:t>borns</a:t>
            </a:r>
            <a:r>
              <a:rPr lang="en-US" dirty="0" smtClean="0">
                <a:solidFill>
                  <a:srgbClr val="00B050"/>
                </a:solidFill>
              </a:rPr>
              <a:t> are more susceptible to develop deficiencies because their intestine are sterile with no vit k producing bacteria 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Some times that is regulated by giving intramuscular vit k injections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3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04276" y="999852"/>
            <a:ext cx="4736971" cy="4630927"/>
            <a:chOff x="192157" y="1433812"/>
            <a:chExt cx="2679631" cy="4309775"/>
          </a:xfrm>
        </p:grpSpPr>
        <p:sp>
          <p:nvSpPr>
            <p:cNvPr id="17" name="Rounded Rectangle 16"/>
            <p:cNvSpPr/>
            <p:nvPr/>
          </p:nvSpPr>
          <p:spPr>
            <a:xfrm>
              <a:off x="192158" y="1964407"/>
              <a:ext cx="2679630" cy="3779180"/>
            </a:xfrm>
            <a:prstGeom prst="roundRect">
              <a:avLst/>
            </a:prstGeom>
            <a:noFill/>
            <a:ln w="38100">
              <a:solidFill>
                <a:srgbClr val="00AD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en-US" sz="2000" dirty="0">
                <a:solidFill>
                  <a:srgbClr val="334E5D"/>
                </a:solidFill>
              </a:endParaRPr>
            </a:p>
          </p:txBody>
        </p:sp>
        <p:sp>
          <p:nvSpPr>
            <p:cNvPr id="18" name="Round Same Side Corner Rectangle 17"/>
            <p:cNvSpPr/>
            <p:nvPr/>
          </p:nvSpPr>
          <p:spPr>
            <a:xfrm>
              <a:off x="192157" y="1433812"/>
              <a:ext cx="2679631" cy="1005377"/>
            </a:xfrm>
            <a:prstGeom prst="round2SameRect">
              <a:avLst/>
            </a:prstGeom>
            <a:solidFill>
              <a:srgbClr val="00ADA8"/>
            </a:solidFill>
            <a:ln w="38100">
              <a:solidFill>
                <a:srgbClr val="00AD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</a:endParaRPr>
            </a:p>
          </p:txBody>
        </p:sp>
      </p:grpSp>
      <p:sp>
        <p:nvSpPr>
          <p:cNvPr id="2" name="Content Placeholder 2"/>
          <p:cNvSpPr txBox="1">
            <a:spLocks/>
          </p:cNvSpPr>
          <p:nvPr/>
        </p:nvSpPr>
        <p:spPr>
          <a:xfrm>
            <a:off x="749467" y="2300685"/>
            <a:ext cx="4591780" cy="18457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969696"/>
              </a:buClr>
              <a:buFont typeface="Wingdings 2" charset="2"/>
              <a:buNone/>
            </a:pPr>
            <a:r>
              <a:rPr lang="en-US" altLang="en-US" sz="1800" dirty="0">
                <a:solidFill>
                  <a:srgbClr val="002060"/>
                </a:solidFill>
                <a:ea typeface="ＭＳ Ｐゴシック" charset="-128"/>
              </a:rPr>
              <a:t>Hemorrhagic disease of the </a:t>
            </a:r>
            <a:r>
              <a:rPr lang="en-US" altLang="en-US" sz="1800" dirty="0" smtClean="0">
                <a:solidFill>
                  <a:srgbClr val="002060"/>
                </a:solidFill>
                <a:ea typeface="ＭＳ Ｐゴシック" charset="-128"/>
              </a:rPr>
              <a:t>newborn</a:t>
            </a:r>
            <a:endParaRPr lang="en-US" altLang="en-US" sz="1800" dirty="0">
              <a:solidFill>
                <a:srgbClr val="002060"/>
              </a:solidFill>
              <a:ea typeface="ＭＳ Ｐゴシック" charset="-128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en-US" sz="1800" dirty="0">
                <a:solidFill>
                  <a:srgbClr val="002060"/>
                </a:solidFill>
                <a:ea typeface="ＭＳ Ｐゴシック" charset="-128"/>
              </a:rPr>
              <a:t>Bruising tendency, ecchymotic patches (bleeding underneath the skin</a:t>
            </a:r>
            <a:r>
              <a:rPr lang="en-US" altLang="en-US" sz="1800" dirty="0" smtClean="0">
                <a:solidFill>
                  <a:srgbClr val="002060"/>
                </a:solidFill>
                <a:ea typeface="ＭＳ Ｐゴシック" charset="-128"/>
              </a:rPr>
              <a:t>)</a:t>
            </a:r>
            <a:r>
              <a:rPr lang="en-US" sz="1800" dirty="0">
                <a:solidFill>
                  <a:srgbClr val="00CC66"/>
                </a:solidFill>
              </a:rPr>
              <a:t> </a:t>
            </a:r>
            <a:r>
              <a:rPr lang="en-US" sz="1800" dirty="0">
                <a:solidFill>
                  <a:srgbClr val="00B050"/>
                </a:solidFill>
              </a:rPr>
              <a:t>Purple patches under the skin </a:t>
            </a:r>
          </a:p>
          <a:p>
            <a:pPr>
              <a:lnSpc>
                <a:spcPct val="100000"/>
              </a:lnSpc>
              <a:buClr>
                <a:srgbClr val="969696"/>
              </a:buClr>
              <a:buFont typeface="Wingdings 2" charset="2"/>
              <a:buNone/>
            </a:pPr>
            <a:r>
              <a:rPr lang="en-US" altLang="en-US" sz="1800" dirty="0" smtClean="0">
                <a:solidFill>
                  <a:srgbClr val="002060"/>
                </a:solidFill>
                <a:ea typeface="ＭＳ Ｐゴシック" charset="-128"/>
              </a:rPr>
              <a:t>Mucus </a:t>
            </a:r>
            <a:r>
              <a:rPr lang="en-US" altLang="en-US" sz="1800" dirty="0">
                <a:solidFill>
                  <a:srgbClr val="002060"/>
                </a:solidFill>
                <a:ea typeface="ＭＳ Ｐゴシック" charset="-128"/>
              </a:rPr>
              <a:t>membrane </a:t>
            </a:r>
            <a:r>
              <a:rPr lang="en-US" altLang="en-US" sz="1800" dirty="0" smtClean="0">
                <a:solidFill>
                  <a:srgbClr val="002060"/>
                </a:solidFill>
                <a:ea typeface="ＭＳ Ｐゴシック" charset="-128"/>
              </a:rPr>
              <a:t>hemorrhage</a:t>
            </a:r>
            <a:endParaRPr lang="en-US" altLang="en-US" sz="1800" dirty="0">
              <a:solidFill>
                <a:srgbClr val="002060"/>
              </a:solidFill>
              <a:ea typeface="ＭＳ Ｐゴシック" charset="-128"/>
            </a:endParaRPr>
          </a:p>
          <a:p>
            <a:pPr>
              <a:lnSpc>
                <a:spcPct val="100000"/>
              </a:lnSpc>
              <a:buClr>
                <a:srgbClr val="969696"/>
              </a:buClr>
              <a:buFont typeface="Wingdings 2" charset="2"/>
              <a:buNone/>
            </a:pPr>
            <a:r>
              <a:rPr lang="en-US" altLang="en-US" sz="1800" dirty="0">
                <a:solidFill>
                  <a:srgbClr val="002060"/>
                </a:solidFill>
                <a:ea typeface="ＭＳ Ｐゴシック" charset="-128"/>
              </a:rPr>
              <a:t>Post-traumatic bleeding / internal </a:t>
            </a:r>
            <a:r>
              <a:rPr lang="en-US" altLang="en-US" sz="1800" dirty="0" smtClean="0">
                <a:solidFill>
                  <a:srgbClr val="002060"/>
                </a:solidFill>
                <a:ea typeface="ＭＳ Ｐゴシック" charset="-128"/>
              </a:rPr>
              <a:t>bleeding</a:t>
            </a:r>
            <a:endParaRPr lang="en-US" altLang="en-US" sz="1800" dirty="0">
              <a:solidFill>
                <a:srgbClr val="002060"/>
              </a:solidFill>
              <a:ea typeface="ＭＳ Ｐゴシック" charset="-128"/>
            </a:endParaRPr>
          </a:p>
          <a:p>
            <a:pPr>
              <a:lnSpc>
                <a:spcPct val="100000"/>
              </a:lnSpc>
              <a:buClr>
                <a:srgbClr val="969696"/>
              </a:buClr>
              <a:buFont typeface="Wingdings 2" charset="2"/>
              <a:buNone/>
            </a:pPr>
            <a:r>
              <a:rPr lang="en-US" altLang="en-US" sz="1800" dirty="0">
                <a:solidFill>
                  <a:srgbClr val="002060"/>
                </a:solidFill>
                <a:ea typeface="ＭＳ Ｐゴシック" charset="-128"/>
              </a:rPr>
              <a:t>Prolonged prothrombin </a:t>
            </a:r>
            <a:r>
              <a:rPr lang="en-US" altLang="en-US" sz="1800" dirty="0" smtClean="0">
                <a:solidFill>
                  <a:srgbClr val="002060"/>
                </a:solidFill>
                <a:ea typeface="ＭＳ Ｐゴシック" charset="-128"/>
              </a:rPr>
              <a:t>time</a:t>
            </a:r>
            <a:endParaRPr lang="en-US" altLang="en-US" sz="1800" dirty="0">
              <a:solidFill>
                <a:srgbClr val="002060"/>
              </a:solidFill>
              <a:ea typeface="ＭＳ Ｐゴシック" charset="-128"/>
            </a:endParaRPr>
          </a:p>
          <a:p>
            <a:pPr>
              <a:lnSpc>
                <a:spcPct val="100000"/>
              </a:lnSpc>
              <a:buClr>
                <a:srgbClr val="969696"/>
              </a:buClr>
              <a:buNone/>
            </a:pPr>
            <a:r>
              <a:rPr lang="en-US" altLang="en-US" sz="1800" dirty="0">
                <a:solidFill>
                  <a:srgbClr val="00B050"/>
                </a:solidFill>
              </a:rPr>
              <a:t>And also their bones get fractured easier than normal people “osteocalcin”</a:t>
            </a:r>
            <a:endParaRPr lang="en-US" altLang="en-US" sz="1800" dirty="0">
              <a:solidFill>
                <a:srgbClr val="00B05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50000"/>
              </a:lnSpc>
              <a:buClr>
                <a:srgbClr val="969696"/>
              </a:buClr>
              <a:buFont typeface="Wingdings 2" charset="2"/>
              <a:buNone/>
            </a:pPr>
            <a:endParaRPr lang="en-US" altLang="en-US" sz="1800" dirty="0">
              <a:solidFill>
                <a:srgbClr val="002060"/>
              </a:solidFill>
              <a:ea typeface="ＭＳ Ｐゴシック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3990" y="117905"/>
            <a:ext cx="9410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8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Deficiency manifestation and toxicity</a:t>
            </a:r>
            <a:endParaRPr lang="en-US" sz="28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7453" y="1328617"/>
            <a:ext cx="360584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  <a:buClr>
                <a:srgbClr val="969696"/>
              </a:buClr>
              <a:buFont typeface="Wingdings 2" charset="2"/>
              <a:buNone/>
            </a:pPr>
            <a:r>
              <a:rPr lang="en-US" altLang="en-US" sz="36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Manifestations</a:t>
            </a:r>
            <a:endParaRPr lang="en-US" altLang="en-US" sz="36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155487" y="2429762"/>
            <a:ext cx="5029203" cy="1464659"/>
          </a:xfrm>
          <a:prstGeom prst="roundRect">
            <a:avLst/>
          </a:prstGeom>
          <a:ln w="38100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>
                <a:solidFill>
                  <a:srgbClr val="334E5D"/>
                </a:solidFill>
                <a:ea typeface="ＭＳ Ｐゴシック" charset="-128"/>
              </a:rPr>
              <a:t>Prolonged supplementation of large doses of menadione can </a:t>
            </a:r>
            <a:r>
              <a:rPr lang="en-US" altLang="en-US" sz="1800" dirty="0" smtClean="0">
                <a:solidFill>
                  <a:srgbClr val="334E5D"/>
                </a:solidFill>
                <a:ea typeface="ＭＳ Ｐゴシック" charset="-128"/>
              </a:rPr>
              <a:t>cause: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It </a:t>
            </a:r>
            <a:r>
              <a:rPr lang="en-US" sz="1800" dirty="0">
                <a:solidFill>
                  <a:srgbClr val="00B050"/>
                </a:solidFill>
              </a:rPr>
              <a:t>is occasionally used as a nutritional supplement because of its vitamin K activity.)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1800" dirty="0" smtClean="0">
                <a:solidFill>
                  <a:srgbClr val="334E5D"/>
                </a:solidFill>
                <a:ea typeface="ＭＳ Ｐゴシック" charset="-128"/>
              </a:rPr>
              <a:t>Hemolytic </a:t>
            </a:r>
            <a:r>
              <a:rPr lang="en-US" altLang="en-US" sz="1800" dirty="0">
                <a:solidFill>
                  <a:srgbClr val="334E5D"/>
                </a:solidFill>
                <a:ea typeface="ＭＳ Ｐゴシック" charset="-128"/>
              </a:rPr>
              <a:t>anemia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1800" dirty="0">
                <a:solidFill>
                  <a:srgbClr val="334E5D"/>
                </a:solidFill>
                <a:ea typeface="ＭＳ Ｐゴシック" charset="-128"/>
              </a:rPr>
              <a:t>Jaundice</a:t>
            </a:r>
          </a:p>
          <a:p>
            <a:r>
              <a:rPr lang="en-US" altLang="en-US" sz="1800" dirty="0">
                <a:solidFill>
                  <a:srgbClr val="334E5D"/>
                </a:solidFill>
                <a:ea typeface="ＭＳ Ｐゴシック" charset="-128"/>
              </a:rPr>
              <a:t>Due to toxic effects on RBC membrane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55490" y="1088819"/>
            <a:ext cx="5029200" cy="4541959"/>
          </a:xfrm>
          <a:prstGeom prst="roundRect">
            <a:avLst/>
          </a:prstGeom>
          <a:noFill/>
          <a:ln w="38100">
            <a:solidFill>
              <a:srgbClr val="A6D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2000" dirty="0">
              <a:solidFill>
                <a:srgbClr val="334E5D"/>
              </a:solidFill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>
            <a:off x="6155487" y="999851"/>
            <a:ext cx="5029203" cy="1080295"/>
          </a:xfrm>
          <a:prstGeom prst="round2SameRect">
            <a:avLst/>
          </a:prstGeom>
          <a:solidFill>
            <a:srgbClr val="A6D483"/>
          </a:solidFill>
          <a:ln w="38100">
            <a:solidFill>
              <a:srgbClr val="A6D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Toxicity</a:t>
            </a:r>
          </a:p>
        </p:txBody>
      </p:sp>
    </p:spTree>
    <p:extLst>
      <p:ext uri="{BB962C8B-B14F-4D97-AF65-F5344CB8AC3E}">
        <p14:creationId xmlns:p14="http://schemas.microsoft.com/office/powerpoint/2010/main" val="97526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27000" y="77569"/>
            <a:ext cx="75438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Take home messages</a:t>
            </a:r>
            <a:endParaRPr 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8968" y="1148001"/>
            <a:ext cx="6096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ü"/>
              <a:defRPr/>
            </a:pPr>
            <a:r>
              <a:rPr lang="en-US" dirty="0">
                <a:solidFill>
                  <a:srgbClr val="334E5D"/>
                </a:solidFill>
                <a:ea typeface="ＭＳ Ｐゴシック" charset="-128"/>
              </a:rPr>
              <a:t>Vitamin K is essential for blood coagulation process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  <a:defRPr/>
            </a:pPr>
            <a:r>
              <a:rPr lang="en-US" dirty="0">
                <a:solidFill>
                  <a:srgbClr val="334E5D"/>
                </a:solidFill>
                <a:ea typeface="ＭＳ Ｐゴシック" charset="-128"/>
              </a:rPr>
              <a:t>It mediates the process by </a:t>
            </a:r>
            <a:r>
              <a:rPr lang="en-US" dirty="0">
                <a:solidFill>
                  <a:srgbClr val="334E5D"/>
                </a:solidFill>
                <a:latin typeface="Symbol" charset="0"/>
              </a:rPr>
              <a:t>g</a:t>
            </a:r>
            <a:r>
              <a:rPr lang="en-US" dirty="0" smtClean="0">
                <a:solidFill>
                  <a:srgbClr val="334E5D"/>
                </a:solidFill>
                <a:ea typeface="ＭＳ Ｐゴシック" charset="-128"/>
              </a:rPr>
              <a:t>-carboxylation </a:t>
            </a:r>
            <a:r>
              <a:rPr lang="en-US" dirty="0">
                <a:solidFill>
                  <a:srgbClr val="334E5D"/>
                </a:solidFill>
                <a:ea typeface="ＭＳ Ｐゴシック" charset="-128"/>
              </a:rPr>
              <a:t>of glutamic acid residues of prothrombin and coagulation factors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968" y="1795935"/>
            <a:ext cx="4760495" cy="47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03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7000" y="77569"/>
            <a:ext cx="75438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Summary:</a:t>
            </a:r>
            <a:endParaRPr 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859844"/>
            <a:ext cx="11228832" cy="599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92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251" y="98179"/>
            <a:ext cx="110158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>
                <a:solidFill>
                  <a:srgbClr val="0070C0"/>
                </a:solidFill>
                <a:latin typeface="Century Gothic" charset="0"/>
                <a:ea typeface="Century Gothic" charset="0"/>
                <a:cs typeface="Century Gothic" charset="0"/>
              </a:rPr>
              <a:t>QUIZ</a:t>
            </a:r>
          </a:p>
        </p:txBody>
      </p:sp>
      <p:sp>
        <p:nvSpPr>
          <p:cNvPr id="4" name="Rectangle 3"/>
          <p:cNvSpPr/>
          <p:nvPr/>
        </p:nvSpPr>
        <p:spPr>
          <a:xfrm>
            <a:off x="194168" y="919761"/>
            <a:ext cx="572172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Q1</a:t>
            </a:r>
            <a:r>
              <a:rPr lang="en-US" sz="1700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 </a:t>
            </a:r>
            <a:r>
              <a:rPr lang="en-US" sz="1700" b="1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:</a:t>
            </a:r>
            <a:r>
              <a:rPr lang="en-US" sz="1700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 </a:t>
            </a:r>
            <a:r>
              <a:rPr lang="en-US" sz="1700" spc="-5" dirty="0" smtClean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What factors of Vit K are pro-coagulants ? </a:t>
            </a:r>
            <a:endParaRPr lang="en-US" sz="1700" spc="-5" dirty="0">
              <a:solidFill>
                <a:srgbClr val="00ADA8"/>
              </a:solidFill>
              <a:uFill>
                <a:solidFill>
                  <a:srgbClr val="365F91"/>
                </a:solidFill>
              </a:uFill>
              <a:latin typeface="Cambria"/>
              <a:cs typeface="Cambria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700" dirty="0" smtClean="0"/>
              <a:t>I </a:t>
            </a:r>
            <a:r>
              <a:rPr lang="en-US" sz="1700" dirty="0"/>
              <a:t>, II &amp; X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700" dirty="0"/>
              <a:t>II </a:t>
            </a:r>
            <a:r>
              <a:rPr lang="en-US" sz="1700" dirty="0" smtClean="0"/>
              <a:t>, </a:t>
            </a:r>
            <a:r>
              <a:rPr lang="en-US" sz="1700" dirty="0"/>
              <a:t>VII, IX, &amp; X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700" dirty="0" smtClean="0"/>
              <a:t>IX , V &amp; X</a:t>
            </a:r>
            <a:endParaRPr lang="en-US" sz="1700" dirty="0"/>
          </a:p>
          <a:p>
            <a:pPr marL="342900" indent="-342900">
              <a:buFont typeface="+mj-lt"/>
              <a:buAutoNum type="alphaUcPeriod"/>
            </a:pPr>
            <a:r>
              <a:rPr lang="en-US" sz="1700" dirty="0" smtClean="0"/>
              <a:t>None of the above </a:t>
            </a:r>
            <a:endParaRPr lang="en-US" sz="1700" dirty="0"/>
          </a:p>
          <a:p>
            <a:endParaRPr lang="en-US" sz="1700" b="1" u="sng" spc="-5" dirty="0">
              <a:solidFill>
                <a:srgbClr val="365F91"/>
              </a:solidFill>
              <a:uFill>
                <a:solidFill>
                  <a:srgbClr val="365F91"/>
                </a:solidFill>
              </a:uFill>
              <a:latin typeface="Cambria"/>
              <a:cs typeface="Cambria"/>
            </a:endParaRPr>
          </a:p>
          <a:p>
            <a:pPr lvl="0"/>
            <a:r>
              <a:rPr lang="en-US" sz="1700" b="1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Q2 : </a:t>
            </a:r>
            <a:r>
              <a:rPr lang="en-US" sz="1700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Which ONE of the following is synthetic form of Vit k ?</a:t>
            </a:r>
          </a:p>
          <a:p>
            <a:pPr marL="342900" lvl="0" indent="-342900">
              <a:buAutoNum type="alphaUcPeriod"/>
            </a:pPr>
            <a:r>
              <a:rPr lang="en-US" dirty="0" smtClean="0"/>
              <a:t>Menaquinone </a:t>
            </a:r>
          </a:p>
          <a:p>
            <a:pPr marL="342900" lvl="0" indent="-342900">
              <a:buAutoNum type="alphaUcPeriod"/>
            </a:pPr>
            <a:r>
              <a:rPr lang="en-US" dirty="0" smtClean="0"/>
              <a:t>Menadione </a:t>
            </a:r>
          </a:p>
          <a:p>
            <a:pPr marL="342900" lvl="0" indent="-342900">
              <a:buAutoNum type="alphaUcPeriod"/>
            </a:pPr>
            <a:r>
              <a:rPr lang="en-US" dirty="0" smtClean="0"/>
              <a:t>Phylloquinone</a:t>
            </a:r>
          </a:p>
          <a:p>
            <a:pPr marL="342900" lvl="0" indent="-342900">
              <a:buAutoNum type="alphaUcPeriod"/>
            </a:pPr>
            <a:r>
              <a:rPr lang="en-US" sz="1700" dirty="0" smtClean="0"/>
              <a:t>Dihydroquinone</a:t>
            </a:r>
            <a:endParaRPr lang="en-US" sz="1700" dirty="0"/>
          </a:p>
          <a:p>
            <a:pPr marL="342900" lvl="0" indent="-342900">
              <a:buAutoNum type="alphaUcPeriod"/>
            </a:pPr>
            <a:endParaRPr lang="en-US" sz="1700" dirty="0"/>
          </a:p>
          <a:p>
            <a:r>
              <a:rPr lang="en-US" sz="1700" b="1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Q3 :</a:t>
            </a:r>
            <a:r>
              <a:rPr lang="en-US" sz="1700" dirty="0">
                <a:solidFill>
                  <a:srgbClr val="00ADA8"/>
                </a:solidFill>
              </a:rPr>
              <a:t> </a:t>
            </a:r>
            <a:r>
              <a:rPr lang="en-US" sz="1700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All factors and proteins in blood clotting are  synthesized in </a:t>
            </a:r>
            <a:r>
              <a:rPr lang="en-US" sz="1700" dirty="0">
                <a:solidFill>
                  <a:srgbClr val="00ADA8"/>
                </a:solidFill>
              </a:rPr>
              <a:t>?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700" dirty="0"/>
              <a:t>Pancreas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700" dirty="0"/>
              <a:t>Kidney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700" dirty="0"/>
              <a:t>Liver 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700" dirty="0" smtClean="0"/>
              <a:t>Spleen</a:t>
            </a:r>
          </a:p>
          <a:p>
            <a:pPr marL="342900" indent="-342900">
              <a:buFont typeface="+mj-lt"/>
              <a:buAutoNum type="alphaUcPeriod"/>
            </a:pPr>
            <a:endParaRPr lang="en-US" sz="1700" dirty="0"/>
          </a:p>
        </p:txBody>
      </p:sp>
      <p:sp>
        <p:nvSpPr>
          <p:cNvPr id="5" name="Rectangle 4"/>
          <p:cNvSpPr/>
          <p:nvPr/>
        </p:nvSpPr>
        <p:spPr>
          <a:xfrm>
            <a:off x="5915891" y="919761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Q4 : </a:t>
            </a:r>
            <a:r>
              <a:rPr lang="en-US" sz="1700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The form of vitamin K that is required for activation of clotting factors </a:t>
            </a:r>
            <a:r>
              <a:rPr lang="en-US" sz="1700" spc="-5" dirty="0" smtClean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is </a:t>
            </a:r>
            <a:r>
              <a:rPr lang="en-US" dirty="0" smtClean="0">
                <a:solidFill>
                  <a:srgbClr val="00ADA8"/>
                </a:solidFill>
              </a:rPr>
              <a:t>?</a:t>
            </a:r>
            <a:endParaRPr lang="en-US" dirty="0">
              <a:solidFill>
                <a:srgbClr val="00ADA8"/>
              </a:solidFill>
            </a:endParaRPr>
          </a:p>
          <a:p>
            <a:pPr marL="342900" lvl="0" indent="-342900">
              <a:buAutoNum type="alphaUcPeriod"/>
            </a:pPr>
            <a:r>
              <a:rPr lang="en-US" sz="1700" dirty="0"/>
              <a:t>Menaquinone </a:t>
            </a:r>
          </a:p>
          <a:p>
            <a:pPr marL="342900" lvl="0" indent="-342900">
              <a:buAutoNum type="alphaUcPeriod"/>
            </a:pPr>
            <a:r>
              <a:rPr lang="en-US" sz="1700" dirty="0"/>
              <a:t>Menadione </a:t>
            </a:r>
          </a:p>
          <a:p>
            <a:pPr marL="342900" lvl="0" indent="-342900">
              <a:buAutoNum type="alphaUcPeriod"/>
            </a:pPr>
            <a:r>
              <a:rPr lang="en-US" sz="1700" dirty="0"/>
              <a:t>Phylloquinone</a:t>
            </a:r>
          </a:p>
          <a:p>
            <a:pPr marL="342900" lvl="0" indent="-342900">
              <a:buAutoNum type="alphaUcPeriod"/>
            </a:pPr>
            <a:r>
              <a:rPr lang="en-US" sz="1700" dirty="0"/>
              <a:t>Hydroquinone</a:t>
            </a:r>
          </a:p>
          <a:p>
            <a:endParaRPr lang="en-US" dirty="0"/>
          </a:p>
          <a:p>
            <a:r>
              <a:rPr lang="en-US" b="1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Q5 : </a:t>
            </a:r>
            <a:r>
              <a:rPr lang="en-US" sz="1700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Vitamin K is synthesized in the body by </a:t>
            </a:r>
            <a:r>
              <a:rPr lang="en-US" dirty="0" smtClean="0">
                <a:solidFill>
                  <a:srgbClr val="00ADA8"/>
                </a:solidFill>
              </a:rPr>
              <a:t>?</a:t>
            </a:r>
            <a:endParaRPr lang="en-US" dirty="0">
              <a:solidFill>
                <a:srgbClr val="00ADA8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700" dirty="0"/>
              <a:t>Kidney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700" dirty="0"/>
              <a:t>Liver 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700" dirty="0"/>
              <a:t>Spleen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700" dirty="0"/>
              <a:t>Intestinal bacteria</a:t>
            </a:r>
          </a:p>
          <a:p>
            <a:pPr marL="342900" indent="-342900">
              <a:buFont typeface="+mj-lt"/>
              <a:buAutoNum type="alphaUcPeriod"/>
            </a:pPr>
            <a:endParaRPr lang="en-US" dirty="0"/>
          </a:p>
          <a:p>
            <a:r>
              <a:rPr lang="en-US" b="1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Q6 : </a:t>
            </a:r>
            <a:r>
              <a:rPr lang="en-US" sz="1700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What </a:t>
            </a:r>
            <a:r>
              <a:rPr lang="en-US" sz="1700" spc="-5" dirty="0" smtClean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group </a:t>
            </a:r>
            <a:r>
              <a:rPr lang="en-US" sz="1700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of people need additional Vitamin </a:t>
            </a:r>
            <a:r>
              <a:rPr lang="en-US" sz="1700" spc="-5" dirty="0" smtClean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K </a:t>
            </a:r>
            <a:r>
              <a:rPr lang="en-US" dirty="0" smtClean="0">
                <a:solidFill>
                  <a:srgbClr val="00ADA8"/>
                </a:solidFill>
              </a:rPr>
              <a:t>?</a:t>
            </a:r>
            <a:endParaRPr lang="en-US" dirty="0">
              <a:solidFill>
                <a:srgbClr val="00ADA8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700" dirty="0"/>
              <a:t>Premature newborns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700" dirty="0"/>
              <a:t>People </a:t>
            </a:r>
            <a:r>
              <a:rPr lang="en-US" sz="1700" dirty="0" smtClean="0"/>
              <a:t>with bile production abnormalities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700" dirty="0" smtClean="0"/>
              <a:t>Patients with urinary tract infections</a:t>
            </a:r>
            <a:endParaRPr lang="en-US" sz="1700" dirty="0"/>
          </a:p>
          <a:p>
            <a:pPr marL="342900" indent="-342900">
              <a:buFont typeface="+mj-lt"/>
              <a:buAutoNum type="alphaUcPeriod"/>
            </a:pPr>
            <a:r>
              <a:rPr lang="en-US" sz="1700" dirty="0"/>
              <a:t>Both A and B</a:t>
            </a:r>
          </a:p>
        </p:txBody>
      </p:sp>
    </p:spTree>
    <p:extLst>
      <p:ext uri="{BB962C8B-B14F-4D97-AF65-F5344CB8AC3E}">
        <p14:creationId xmlns:p14="http://schemas.microsoft.com/office/powerpoint/2010/main" val="1219451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251" y="98179"/>
            <a:ext cx="110158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>
                <a:solidFill>
                  <a:srgbClr val="0070C0"/>
                </a:solidFill>
                <a:latin typeface="Century Gothic" charset="0"/>
                <a:ea typeface="Century Gothic" charset="0"/>
                <a:cs typeface="Century Gothic" charset="0"/>
              </a:rPr>
              <a:t>QUIZ</a:t>
            </a:r>
          </a:p>
        </p:txBody>
      </p:sp>
      <p:sp>
        <p:nvSpPr>
          <p:cNvPr id="8" name="TextBox 7">
            <a:hlinkClick r:id="rId2"/>
          </p:cNvPr>
          <p:cNvSpPr txBox="1"/>
          <p:nvPr/>
        </p:nvSpPr>
        <p:spPr>
          <a:xfrm>
            <a:off x="7274618" y="5802602"/>
            <a:ext cx="3747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4B8180"/>
                </a:solidFill>
                <a:latin typeface="Century Gothic" charset="0"/>
                <a:ea typeface="Century Gothic" charset="0"/>
                <a:cs typeface="Century Gothic" charset="0"/>
                <a:hlinkClick r:id="rId2"/>
              </a:rPr>
              <a:t>Suggestions and recommendations</a:t>
            </a:r>
            <a:endParaRPr lang="en-US" i="1" dirty="0">
              <a:solidFill>
                <a:srgbClr val="4B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9594" y="6519446"/>
            <a:ext cx="3197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1) </a:t>
            </a:r>
            <a:r>
              <a:rPr lang="en-US" sz="1600" dirty="0" smtClean="0"/>
              <a:t>B    </a:t>
            </a:r>
            <a:r>
              <a:rPr lang="en-US" sz="1600" dirty="0"/>
              <a:t>2) </a:t>
            </a:r>
            <a:r>
              <a:rPr lang="en-US" sz="1600" dirty="0" smtClean="0"/>
              <a:t>B    </a:t>
            </a:r>
            <a:r>
              <a:rPr lang="en-US" sz="1600" dirty="0"/>
              <a:t>3) C    4) D</a:t>
            </a:r>
            <a:r>
              <a:rPr lang="en-US" sz="1600" dirty="0" smtClean="0"/>
              <a:t>    </a:t>
            </a:r>
            <a:r>
              <a:rPr lang="en-US" sz="1600" dirty="0"/>
              <a:t>5) </a:t>
            </a:r>
            <a:r>
              <a:rPr lang="en-US" sz="1600" dirty="0" smtClean="0"/>
              <a:t>D    </a:t>
            </a:r>
            <a:r>
              <a:rPr lang="en-US" sz="1600" dirty="0"/>
              <a:t>6) </a:t>
            </a:r>
            <a:r>
              <a:rPr lang="en-US" sz="1600" dirty="0" smtClean="0"/>
              <a:t>D    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214317" y="900715"/>
            <a:ext cx="60100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Q7 : </a:t>
            </a:r>
            <a:r>
              <a:rPr lang="en-US" sz="1700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Mention </a:t>
            </a:r>
            <a:r>
              <a:rPr lang="en-US" sz="1700" spc="-5" dirty="0" smtClean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the dietary </a:t>
            </a:r>
            <a:r>
              <a:rPr lang="en-US" sz="1700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sources of Vitamin </a:t>
            </a:r>
            <a:r>
              <a:rPr lang="en-US" sz="1700" spc="-5" dirty="0" smtClean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K ?</a:t>
            </a:r>
            <a:endParaRPr lang="en-US" sz="1700" spc="-5" dirty="0">
              <a:solidFill>
                <a:srgbClr val="00ADA8"/>
              </a:solidFill>
              <a:uFill>
                <a:solidFill>
                  <a:srgbClr val="365F91"/>
                </a:solidFill>
              </a:uFill>
              <a:latin typeface="Cambria"/>
              <a:cs typeface="Cambria"/>
            </a:endParaRPr>
          </a:p>
          <a:p>
            <a:pPr algn="ctr"/>
            <a:endParaRPr lang="en-US" dirty="0">
              <a:solidFill>
                <a:srgbClr val="00ADA8"/>
              </a:solidFill>
            </a:endParaRPr>
          </a:p>
          <a:p>
            <a:pPr algn="ctr">
              <a:spcBef>
                <a:spcPts val="25"/>
              </a:spcBef>
              <a:tabLst>
                <a:tab pos="241300" algn="l"/>
                <a:tab pos="241935" algn="l"/>
              </a:tabLst>
            </a:pPr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Cabbage, kale, spinach, egg yolk, liver</a:t>
            </a:r>
          </a:p>
          <a:p>
            <a:endParaRPr lang="en-US" b="1" u="sng" spc="-5" dirty="0">
              <a:solidFill>
                <a:srgbClr val="365F91"/>
              </a:solidFill>
              <a:uFill>
                <a:solidFill>
                  <a:srgbClr val="365F91"/>
                </a:solidFill>
              </a:uFill>
              <a:latin typeface="Cambria"/>
              <a:cs typeface="Cambria"/>
            </a:endParaRPr>
          </a:p>
          <a:p>
            <a:r>
              <a:rPr lang="en-US" b="1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Q8 : </a:t>
            </a:r>
            <a:r>
              <a:rPr lang="en-US" sz="1700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Mention two conditions in which an individual is more prone to </a:t>
            </a:r>
            <a:r>
              <a:rPr lang="en-US" sz="1700" spc="-5" dirty="0" smtClean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be Vitamin </a:t>
            </a:r>
            <a:r>
              <a:rPr lang="en-US" sz="1700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K </a:t>
            </a:r>
            <a:r>
              <a:rPr lang="en-US" sz="1700" spc="-5" dirty="0" smtClean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deficient </a:t>
            </a:r>
            <a:r>
              <a:rPr lang="en-US" dirty="0" smtClean="0">
                <a:solidFill>
                  <a:srgbClr val="00ADA8"/>
                </a:solidFill>
              </a:rPr>
              <a:t>?</a:t>
            </a:r>
          </a:p>
          <a:p>
            <a:endParaRPr lang="en-US" dirty="0">
              <a:solidFill>
                <a:srgbClr val="00ADA8"/>
              </a:solidFill>
            </a:endParaRPr>
          </a:p>
          <a:p>
            <a:pPr algn="ctr">
              <a:spcBef>
                <a:spcPts val="25"/>
              </a:spcBef>
              <a:tabLst>
                <a:tab pos="241300" algn="l"/>
                <a:tab pos="241935" algn="l"/>
              </a:tabLst>
            </a:pPr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Newborns, prolonged use of antibiotics</a:t>
            </a:r>
            <a:endParaRPr lang="en-US" dirty="0">
              <a:solidFill>
                <a:srgbClr val="00ADA8"/>
              </a:solidFill>
            </a:endParaRPr>
          </a:p>
          <a:p>
            <a:endParaRPr lang="en-US" dirty="0" smtClean="0">
              <a:solidFill>
                <a:srgbClr val="00ADA8"/>
              </a:solidFill>
            </a:endParaRPr>
          </a:p>
          <a:p>
            <a:r>
              <a:rPr lang="en-US" b="1" spc="-5" dirty="0" smtClean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Q9 </a:t>
            </a:r>
            <a:r>
              <a:rPr lang="en-US" b="1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: </a:t>
            </a:r>
            <a:r>
              <a:rPr lang="en-US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Describe briefly the biological action of Vitamin </a:t>
            </a:r>
            <a:r>
              <a:rPr lang="en-US" spc="-5" dirty="0" smtClean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K </a:t>
            </a:r>
            <a:r>
              <a:rPr lang="en-US" dirty="0" smtClean="0">
                <a:solidFill>
                  <a:srgbClr val="00ADA8"/>
                </a:solidFill>
              </a:rPr>
              <a:t>?</a:t>
            </a:r>
          </a:p>
          <a:p>
            <a:endParaRPr lang="en-US" dirty="0">
              <a:solidFill>
                <a:srgbClr val="00ADA8"/>
              </a:solidFill>
            </a:endParaRPr>
          </a:p>
          <a:p>
            <a:pPr algn="ctr">
              <a:spcBef>
                <a:spcPts val="25"/>
              </a:spcBef>
              <a:tabLst>
                <a:tab pos="241300" algn="l"/>
                <a:tab pos="241935" algn="l"/>
              </a:tabLst>
            </a:pPr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Carboxylation of non-mature clotting factors into mature, functional ones</a:t>
            </a:r>
            <a:r>
              <a:rPr lang="en-US" spc="-10" dirty="0" smtClean="0">
                <a:solidFill>
                  <a:schemeClr val="bg1">
                    <a:lumMod val="75000"/>
                  </a:schemeClr>
                </a:solidFill>
                <a:cs typeface="Calibri"/>
              </a:rPr>
              <a:t>.</a:t>
            </a:r>
          </a:p>
          <a:p>
            <a:pPr algn="ctr">
              <a:spcBef>
                <a:spcPts val="25"/>
              </a:spcBef>
              <a:tabLst>
                <a:tab pos="241300" algn="l"/>
                <a:tab pos="241935" algn="l"/>
              </a:tabLst>
            </a:pPr>
            <a:endParaRPr lang="en-US" spc="-10" dirty="0" smtClean="0">
              <a:solidFill>
                <a:schemeClr val="bg1">
                  <a:lumMod val="75000"/>
                </a:schemeClr>
              </a:solidFill>
              <a:cs typeface="Calibri"/>
            </a:endParaRPr>
          </a:p>
          <a:p>
            <a:pPr algn="ctr">
              <a:spcBef>
                <a:spcPts val="25"/>
              </a:spcBef>
              <a:tabLst>
                <a:tab pos="241300" algn="l"/>
                <a:tab pos="241935" algn="l"/>
              </a:tabLst>
            </a:pPr>
            <a:endParaRPr lang="en-US" spc="-10" dirty="0">
              <a:solidFill>
                <a:schemeClr val="bg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92432" y="1412946"/>
            <a:ext cx="4911737" cy="2821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5"/>
              </a:spcBef>
              <a:tabLst>
                <a:tab pos="241300" algn="l"/>
                <a:tab pos="241935" algn="l"/>
              </a:tabLst>
            </a:pPr>
            <a:r>
              <a:rPr lang="en-US" b="1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Q10 : </a:t>
            </a:r>
            <a:r>
              <a:rPr lang="en-US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A patient came with liver cirrhosis and they noticed an increase in prothrombin time. As a prognosis do you suspect the patient to have Vitamin K deficiency and why </a:t>
            </a:r>
            <a:r>
              <a:rPr lang="en-US" dirty="0" smtClean="0">
                <a:solidFill>
                  <a:srgbClr val="00ADA8"/>
                </a:solidFill>
              </a:rPr>
              <a:t>?</a:t>
            </a:r>
          </a:p>
          <a:p>
            <a:pPr algn="ctr">
              <a:spcBef>
                <a:spcPts val="25"/>
              </a:spcBef>
              <a:tabLst>
                <a:tab pos="241300" algn="l"/>
                <a:tab pos="241935" algn="l"/>
              </a:tabLst>
            </a:pPr>
            <a:endParaRPr lang="en-US" dirty="0">
              <a:solidFill>
                <a:srgbClr val="00ADA8"/>
              </a:solidFill>
            </a:endParaRPr>
          </a:p>
          <a:p>
            <a:pPr algn="ctr">
              <a:lnSpc>
                <a:spcPts val="2020"/>
              </a:lnSpc>
              <a:spcBef>
                <a:spcPts val="25"/>
              </a:spcBef>
              <a:tabLst>
                <a:tab pos="241300" algn="l"/>
                <a:tab pos="241935" algn="l"/>
              </a:tabLst>
            </a:pPr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No, in liver diseases there is an increased prothrombin time</a:t>
            </a:r>
          </a:p>
          <a:p>
            <a:pPr marR="295275" algn="ctr">
              <a:lnSpc>
                <a:spcPct val="99500"/>
              </a:lnSpc>
              <a:spcBef>
                <a:spcPts val="25"/>
              </a:spcBef>
              <a:tabLst>
                <a:tab pos="241300" algn="l"/>
                <a:tab pos="241935" algn="l"/>
              </a:tabLst>
            </a:pPr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due to deﬁcient synthesis of coagulation factors. Further,  vitamin K fails to restore Prothrombin </a:t>
            </a:r>
            <a:r>
              <a:rPr lang="en-US" spc="-10" dirty="0" smtClean="0">
                <a:solidFill>
                  <a:schemeClr val="bg1">
                    <a:lumMod val="75000"/>
                  </a:schemeClr>
                </a:solidFill>
                <a:cs typeface="Calibri"/>
              </a:rPr>
              <a:t>time when </a:t>
            </a:r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administered.</a:t>
            </a:r>
          </a:p>
        </p:txBody>
      </p:sp>
    </p:spTree>
    <p:extLst>
      <p:ext uri="{BB962C8B-B14F-4D97-AF65-F5344CB8AC3E}">
        <p14:creationId xmlns:p14="http://schemas.microsoft.com/office/powerpoint/2010/main" val="1890581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7" y="333220"/>
            <a:ext cx="6217773" cy="589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By the end of this lecture, the Second Year students will be able to:</a:t>
            </a:r>
          </a:p>
          <a:p>
            <a:pPr>
              <a:lnSpc>
                <a:spcPct val="150000"/>
              </a:lnSpc>
              <a:defRPr/>
            </a:pP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Identify the types and sources of vitamin K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Understand the role of vitamin K in blood coagulation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Recognize the importance of g-carboxylation of glutamic acid in coagulation proteins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Understand the role of anticoagulant drugs in affecting vitamin K function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Discuss the causes and disorders of vitamin K deficiency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  <a:defRPr/>
            </a:pPr>
            <a:endParaRPr lang="en-US" sz="2400" dirty="0">
              <a:solidFill>
                <a:schemeClr val="accent5">
                  <a:lumMod val="50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18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57028" y="2677708"/>
            <a:ext cx="26911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4C8180"/>
                </a:solidFill>
              </a:rPr>
              <a:t>Saleh </a:t>
            </a:r>
            <a:r>
              <a:rPr lang="en-US" b="1" dirty="0" err="1" smtClean="0">
                <a:solidFill>
                  <a:srgbClr val="4C8180"/>
                </a:solidFill>
              </a:rPr>
              <a:t>altwaijri</a:t>
            </a:r>
            <a:endParaRPr lang="en-US" b="1" dirty="0" smtClean="0">
              <a:solidFill>
                <a:srgbClr val="4C8180"/>
              </a:solidFill>
            </a:endParaRPr>
          </a:p>
          <a:p>
            <a:pPr>
              <a:lnSpc>
                <a:spcPct val="200000"/>
              </a:lnSpc>
            </a:pPr>
            <a:r>
              <a:rPr lang="en-US" b="1" dirty="0" err="1" smtClean="0">
                <a:solidFill>
                  <a:srgbClr val="4C8180"/>
                </a:solidFill>
              </a:rPr>
              <a:t>Maha</a:t>
            </a:r>
            <a:r>
              <a:rPr lang="en-US" b="1" dirty="0" smtClean="0">
                <a:solidFill>
                  <a:srgbClr val="4C8180"/>
                </a:solidFill>
              </a:rPr>
              <a:t> </a:t>
            </a:r>
            <a:r>
              <a:rPr lang="en-US" b="1" dirty="0" err="1" smtClean="0">
                <a:solidFill>
                  <a:srgbClr val="4C8180"/>
                </a:solidFill>
              </a:rPr>
              <a:t>alghamdi</a:t>
            </a:r>
            <a:endParaRPr lang="en-US" b="1" dirty="0" smtClean="0">
              <a:solidFill>
                <a:srgbClr val="4C8180"/>
              </a:solidFill>
            </a:endParaRPr>
          </a:p>
          <a:p>
            <a:pPr>
              <a:lnSpc>
                <a:spcPct val="200000"/>
              </a:lnSpc>
            </a:pPr>
            <a:r>
              <a:rPr lang="en-US" b="1" dirty="0" err="1" smtClean="0">
                <a:solidFill>
                  <a:srgbClr val="4C8180"/>
                </a:solidFill>
              </a:rPr>
              <a:t>Haneen</a:t>
            </a:r>
            <a:r>
              <a:rPr lang="en-US" b="1" dirty="0" smtClean="0">
                <a:solidFill>
                  <a:srgbClr val="4C8180"/>
                </a:solidFill>
              </a:rPr>
              <a:t> </a:t>
            </a:r>
            <a:r>
              <a:rPr lang="en-US" b="1" dirty="0" err="1" smtClean="0">
                <a:solidFill>
                  <a:srgbClr val="4C8180"/>
                </a:solidFill>
              </a:rPr>
              <a:t>alsubki</a:t>
            </a:r>
            <a:endParaRPr lang="en-US" b="1" dirty="0" smtClean="0">
              <a:solidFill>
                <a:srgbClr val="4C8180"/>
              </a:solidFill>
            </a:endParaRP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4C8180"/>
                </a:solidFill>
              </a:rPr>
              <a:t>Rana </a:t>
            </a:r>
            <a:r>
              <a:rPr lang="en-US" b="1" smtClean="0">
                <a:solidFill>
                  <a:srgbClr val="4C8180"/>
                </a:solidFill>
              </a:rPr>
              <a:t>Barsain</a:t>
            </a:r>
            <a:endParaRPr lang="en-US" b="1" dirty="0" smtClean="0">
              <a:solidFill>
                <a:srgbClr val="4C8180"/>
              </a:solidFill>
            </a:endParaRPr>
          </a:p>
          <a:p>
            <a:pPr>
              <a:lnSpc>
                <a:spcPct val="200000"/>
              </a:lnSpc>
            </a:pPr>
            <a:endParaRPr lang="en-US" b="1" dirty="0">
              <a:solidFill>
                <a:srgbClr val="4C81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2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7937" y="2906889"/>
            <a:ext cx="287153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smtClean="0">
                <a:solidFill>
                  <a:srgbClr val="33A6C6"/>
                </a:solidFill>
              </a:rPr>
              <a:t>Review the notes</a:t>
            </a:r>
            <a:endParaRPr lang="en-US" sz="2800">
              <a:solidFill>
                <a:srgbClr val="33A6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20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16613" y="106716"/>
            <a:ext cx="3602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Lecture overview</a:t>
            </a:r>
            <a:endParaRPr lang="en-US" altLang="en-US" sz="2800" dirty="0">
              <a:solidFill>
                <a:srgbClr val="3C15AB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902117"/>
            <a:ext cx="10058400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09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16613" y="106716"/>
            <a:ext cx="38154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Types and sources</a:t>
            </a:r>
            <a:endParaRPr lang="en-US" altLang="en-US" sz="2800" dirty="0">
              <a:solidFill>
                <a:srgbClr val="3C15AB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54467" y="1122770"/>
            <a:ext cx="2278062" cy="1139031"/>
            <a:chOff x="1501179" y="4134"/>
            <a:chExt cx="2278062" cy="1139031"/>
          </a:xfrm>
        </p:grpSpPr>
        <p:sp>
          <p:nvSpPr>
            <p:cNvPr id="19" name="Rounded Rectangle 18"/>
            <p:cNvSpPr/>
            <p:nvPr/>
          </p:nvSpPr>
          <p:spPr>
            <a:xfrm>
              <a:off x="1501179" y="4134"/>
              <a:ext cx="2278062" cy="1139031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 w="57150">
              <a:solidFill>
                <a:srgbClr val="47AFB5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1534540" y="37495"/>
              <a:ext cx="2211340" cy="1072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38100" rIns="5715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>
                  <a:solidFill>
                    <a:schemeClr val="tx1"/>
                  </a:solidFill>
                </a:rPr>
                <a:t>Occurs in several forms</a:t>
              </a:r>
              <a:endParaRPr lang="en-US" sz="3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10080" y="2546559"/>
            <a:ext cx="1822450" cy="1139031"/>
            <a:chOff x="1956792" y="1427923"/>
            <a:chExt cx="1822450" cy="1139031"/>
          </a:xfrm>
        </p:grpSpPr>
        <p:sp>
          <p:nvSpPr>
            <p:cNvPr id="17" name="Rounded Rectangle 16"/>
            <p:cNvSpPr/>
            <p:nvPr/>
          </p:nvSpPr>
          <p:spPr>
            <a:xfrm>
              <a:off x="1956792" y="1427923"/>
              <a:ext cx="1822450" cy="113903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ed Rectangle 6"/>
            <p:cNvSpPr/>
            <p:nvPr/>
          </p:nvSpPr>
          <p:spPr>
            <a:xfrm>
              <a:off x="1990153" y="1461284"/>
              <a:ext cx="1755728" cy="1072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800" kern="1200" dirty="0" smtClean="0">
                  <a:solidFill>
                    <a:schemeClr val="tx1"/>
                  </a:solidFill>
                  <a:ea typeface="MS PGothic" charset="-128"/>
                </a:rPr>
                <a:t>Vitamin K</a:t>
              </a:r>
              <a:r>
                <a:rPr lang="en-US" altLang="en-US" sz="1800" kern="1200" baseline="-25000" dirty="0" smtClean="0">
                  <a:solidFill>
                    <a:schemeClr val="tx1"/>
                  </a:solidFill>
                  <a:ea typeface="MS PGothic" charset="-128"/>
                </a:rPr>
                <a:t>1</a:t>
              </a:r>
              <a:r>
                <a:rPr lang="en-US" altLang="en-US" sz="1800" kern="1200" dirty="0" smtClean="0">
                  <a:solidFill>
                    <a:schemeClr val="tx1"/>
                  </a:solidFill>
                  <a:ea typeface="MS PGothic" charset="-128"/>
                </a:rPr>
                <a:t> (Phylloquinone)</a:t>
              </a:r>
              <a:endParaRPr lang="en-US" sz="1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0080" y="3970348"/>
            <a:ext cx="1822450" cy="1139031"/>
            <a:chOff x="1956792" y="2851712"/>
            <a:chExt cx="1822450" cy="1139031"/>
          </a:xfrm>
        </p:grpSpPr>
        <p:sp>
          <p:nvSpPr>
            <p:cNvPr id="15" name="Rounded Rectangle 14"/>
            <p:cNvSpPr/>
            <p:nvPr/>
          </p:nvSpPr>
          <p:spPr>
            <a:xfrm>
              <a:off x="1956792" y="2851712"/>
              <a:ext cx="1822450" cy="113903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ed Rectangle 8"/>
            <p:cNvSpPr/>
            <p:nvPr/>
          </p:nvSpPr>
          <p:spPr>
            <a:xfrm>
              <a:off x="1990153" y="2885073"/>
              <a:ext cx="1755728" cy="1072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800" kern="1200" dirty="0" smtClean="0">
                  <a:solidFill>
                    <a:schemeClr val="tx1"/>
                  </a:solidFill>
                  <a:ea typeface="MS PGothic" charset="-128"/>
                </a:rPr>
                <a:t>Vitamin K</a:t>
              </a:r>
              <a:r>
                <a:rPr lang="en-US" altLang="en-US" sz="1800" kern="1200" baseline="-25000" dirty="0" smtClean="0">
                  <a:solidFill>
                    <a:schemeClr val="tx1"/>
                  </a:solidFill>
                  <a:ea typeface="MS PGothic" charset="-128"/>
                </a:rPr>
                <a:t>2</a:t>
              </a:r>
              <a:r>
                <a:rPr lang="en-US" altLang="en-US" sz="1800" kern="1200" dirty="0" smtClean="0">
                  <a:solidFill>
                    <a:schemeClr val="tx1"/>
                  </a:solidFill>
                  <a:ea typeface="MS PGothic" charset="-128"/>
                </a:rPr>
                <a:t> (Menaquinone)</a:t>
              </a:r>
              <a:endParaRPr lang="en-US" altLang="en-US" sz="1800" kern="1200" dirty="0">
                <a:solidFill>
                  <a:schemeClr val="tx1"/>
                </a:solidFill>
                <a:ea typeface="MS PGothic" charset="-128"/>
              </a:endParaRPr>
            </a:p>
          </p:txBody>
        </p:sp>
      </p:grpSp>
      <p:sp>
        <p:nvSpPr>
          <p:cNvPr id="11" name="Straight Connector 9"/>
          <p:cNvSpPr/>
          <p:nvPr/>
        </p:nvSpPr>
        <p:spPr>
          <a:xfrm>
            <a:off x="882273" y="2261801"/>
            <a:ext cx="227806" cy="37018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701851"/>
                </a:lnTo>
                <a:lnTo>
                  <a:pt x="227806" y="3701851"/>
                </a:lnTo>
              </a:path>
            </a:pathLst>
          </a:custGeom>
          <a:noFill/>
        </p:spPr>
        <p:style>
          <a:lnRef idx="1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oup 11"/>
          <p:cNvGrpSpPr/>
          <p:nvPr/>
        </p:nvGrpSpPr>
        <p:grpSpPr>
          <a:xfrm>
            <a:off x="1110080" y="5394137"/>
            <a:ext cx="1822450" cy="1139031"/>
            <a:chOff x="1956792" y="4275501"/>
            <a:chExt cx="1822450" cy="1139031"/>
          </a:xfrm>
        </p:grpSpPr>
        <p:sp>
          <p:nvSpPr>
            <p:cNvPr id="13" name="Rounded Rectangle 12"/>
            <p:cNvSpPr/>
            <p:nvPr/>
          </p:nvSpPr>
          <p:spPr>
            <a:xfrm>
              <a:off x="1956792" y="4275501"/>
              <a:ext cx="1822450" cy="113903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ed Rectangle 11"/>
            <p:cNvSpPr/>
            <p:nvPr/>
          </p:nvSpPr>
          <p:spPr>
            <a:xfrm>
              <a:off x="1990153" y="4308862"/>
              <a:ext cx="1755728" cy="1072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800" kern="1200" dirty="0" smtClean="0">
                  <a:solidFill>
                    <a:schemeClr val="tx1"/>
                  </a:solidFill>
                  <a:ea typeface="MS PGothic" charset="-128"/>
                </a:rPr>
                <a:t>Vitamin K</a:t>
              </a:r>
              <a:r>
                <a:rPr lang="en-US" altLang="en-US" sz="1800" kern="1200" baseline="-25000" dirty="0" smtClean="0">
                  <a:solidFill>
                    <a:schemeClr val="tx1"/>
                  </a:solidFill>
                  <a:ea typeface="MS PGothic" charset="-128"/>
                </a:rPr>
                <a:t>3</a:t>
              </a:r>
              <a:r>
                <a:rPr lang="en-US" altLang="en-US" sz="1800" kern="1200" dirty="0" smtClean="0">
                  <a:solidFill>
                    <a:schemeClr val="tx1"/>
                  </a:solidFill>
                  <a:ea typeface="MS PGothic" charset="-128"/>
                </a:rPr>
                <a:t> (Menadione) – synthetic form</a:t>
              </a:r>
              <a:endParaRPr lang="en-US" altLang="en-US" sz="1800" kern="1200" dirty="0">
                <a:solidFill>
                  <a:schemeClr val="tx1"/>
                </a:solidFill>
                <a:ea typeface="MS PGothic" charset="-128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463819" y="1797524"/>
            <a:ext cx="4421874" cy="408623"/>
          </a:xfrm>
          <a:prstGeom prst="roundRect">
            <a:avLst/>
          </a:prstGeom>
          <a:ln w="31750">
            <a:solidFill>
              <a:srgbClr val="A6D48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dirty="0">
                <a:solidFill>
                  <a:schemeClr val="tx1"/>
                </a:solidFill>
                <a:ea typeface="MS PGothic" charset="-128"/>
              </a:rPr>
              <a:t>Cabbage, kale, spinach, egg yolk, liver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39497" y="1162414"/>
            <a:ext cx="2308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30AAB1"/>
                </a:solidFill>
                <a:ea typeface="ＭＳ Ｐゴシック" charset="-128"/>
              </a:rPr>
              <a:t>Dietary </a:t>
            </a:r>
            <a:r>
              <a:rPr lang="en-US" sz="2200" b="1" smtClean="0">
                <a:solidFill>
                  <a:srgbClr val="30AAB1"/>
                </a:solidFill>
                <a:ea typeface="ＭＳ Ｐゴシック" charset="-128"/>
              </a:rPr>
              <a:t>sources</a:t>
            </a:r>
            <a:endParaRPr lang="en-US" sz="2200" b="1">
              <a:solidFill>
                <a:srgbClr val="30AAB1"/>
              </a:solidFill>
              <a:ea typeface="ＭＳ Ｐゴシック" charset="-128"/>
            </a:endParaRPr>
          </a:p>
        </p:txBody>
      </p:sp>
      <p:pic>
        <p:nvPicPr>
          <p:cNvPr id="23" name="Picture 6" descr="http://authoritynutrition.com/wp-content/uploads/2013/05/k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433" y="2763848"/>
            <a:ext cx="106680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 descr="http://www.finecooking.com/assets/uploads/posts/5867/ING-green-cabbage-2_sq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533" y="2809885"/>
            <a:ext cx="1003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https://encrypted-tbn2.gstatic.com/images?q=tbn:ANd9GcTHXAjvc18YSCwh2Ffd16kemMb6zxPxnkgPzwIuzxNZRTjeF0Z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833" y="2763848"/>
            <a:ext cx="151447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507933" y="3800485"/>
            <a:ext cx="15224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r>
              <a:rPr lang="en-US" altLang="en-US" sz="1600">
                <a:solidFill>
                  <a:srgbClr val="334E5D"/>
                </a:solidFill>
              </a:rPr>
              <a:t>Cabbage 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8879533" y="3800485"/>
            <a:ext cx="15224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r>
              <a:rPr lang="en-US" altLang="en-US" sz="1600">
                <a:solidFill>
                  <a:srgbClr val="334E5D"/>
                </a:solidFill>
              </a:rPr>
              <a:t>Kale</a:t>
            </a: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0251133" y="3800485"/>
            <a:ext cx="15224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r>
              <a:rPr lang="en-US" altLang="en-US" sz="1600">
                <a:solidFill>
                  <a:srgbClr val="334E5D"/>
                </a:solidFill>
              </a:rPr>
              <a:t>Spinach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32081" y="1360722"/>
            <a:ext cx="2308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30AAB1"/>
                </a:solidFill>
                <a:ea typeface="ＭＳ Ｐゴシック" charset="-128"/>
              </a:rPr>
              <a:t>Chemistry</a:t>
            </a:r>
            <a:endParaRPr lang="en-US" sz="2200" b="1" dirty="0">
              <a:solidFill>
                <a:srgbClr val="30AAB1"/>
              </a:solidFill>
              <a:ea typeface="ＭＳ Ｐゴシック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1511" y="2579920"/>
            <a:ext cx="3359007" cy="92528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5996" y="4003709"/>
            <a:ext cx="3334522" cy="89714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5996" y="5439594"/>
            <a:ext cx="3103905" cy="108141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E4A9941-29D7-4542-A72E-A399AFE6381B}"/>
              </a:ext>
            </a:extLst>
          </p:cNvPr>
          <p:cNvSpPr txBox="1"/>
          <p:nvPr/>
        </p:nvSpPr>
        <p:spPr>
          <a:xfrm>
            <a:off x="7638838" y="5109379"/>
            <a:ext cx="4144651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Menadione doesn’t have chains like vit. K1 and k2 , </a:t>
            </a:r>
            <a:r>
              <a:rPr lang="en-US" dirty="0" smtClean="0">
                <a:solidFill>
                  <a:srgbClr val="00B050"/>
                </a:solidFill>
              </a:rPr>
              <a:t>hence it’s </a:t>
            </a:r>
            <a:r>
              <a:rPr lang="en-US" dirty="0">
                <a:solidFill>
                  <a:srgbClr val="00B050"/>
                </a:solidFill>
              </a:rPr>
              <a:t>water soluble to be supplementary type . So, when we take it we can add the chain in our bodies .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32530" y="2906973"/>
            <a:ext cx="78898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5" idx="3"/>
          </p:cNvCxnSpPr>
          <p:nvPr/>
        </p:nvCxnSpPr>
        <p:spPr>
          <a:xfrm flipV="1">
            <a:off x="2932530" y="4539863"/>
            <a:ext cx="78898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932530" y="5827594"/>
            <a:ext cx="78898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9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8191" y="81314"/>
            <a:ext cx="42114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Sources of Vitamin K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83916768"/>
              </p:ext>
            </p:extLst>
          </p:nvPr>
        </p:nvGraphicFramePr>
        <p:xfrm>
          <a:off x="1146174" y="978567"/>
          <a:ext cx="9890795" cy="5542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27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9700" y="127000"/>
            <a:ext cx="65469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RDA for Vitamin </a:t>
            </a:r>
            <a:r>
              <a:rPr lang="en-US" alt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K (micro g/day</a:t>
            </a:r>
            <a:r>
              <a:rPr lang="en-US" alt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E4A9941-29D7-4542-A72E-A399AFE6381B}"/>
              </a:ext>
            </a:extLst>
          </p:cNvPr>
          <p:cNvSpPr txBox="1"/>
          <p:nvPr/>
        </p:nvSpPr>
        <p:spPr>
          <a:xfrm>
            <a:off x="7410062" y="1031524"/>
            <a:ext cx="3365458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Upper limit is not established because toxicity is rare , although it might </a:t>
            </a:r>
            <a:r>
              <a:rPr lang="en-US" dirty="0" smtClean="0">
                <a:solidFill>
                  <a:srgbClr val="00B050"/>
                </a:solidFill>
              </a:rPr>
              <a:t>happens and it’s mentioned at the end of this lecture ..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___________________________</a:t>
            </a:r>
          </a:p>
          <a:p>
            <a:pPr algn="ctr"/>
            <a:endParaRPr lang="en-US" dirty="0">
              <a:solidFill>
                <a:srgbClr val="00B050"/>
              </a:solidFill>
            </a:endParaRP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Note that pregnancy and lactation does not affect the RDA of vitamin K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54356660"/>
              </p:ext>
            </p:extLst>
          </p:nvPr>
        </p:nvGraphicFramePr>
        <p:xfrm>
          <a:off x="-749808" y="1031524"/>
          <a:ext cx="854969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4" descr="BD08938_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650" y="4100916"/>
            <a:ext cx="3036281" cy="202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08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9700" y="127000"/>
            <a:ext cx="46506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Functions </a:t>
            </a:r>
            <a:r>
              <a:rPr lang="en-US" alt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of Vitamin K:</a:t>
            </a:r>
            <a:endParaRPr lang="en-US" alt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743" y="858079"/>
            <a:ext cx="6261329" cy="558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Wingdings" charset="2"/>
              <a:buChar char="v"/>
              <a:defRPr/>
            </a:pPr>
            <a:r>
              <a:rPr lang="en-US" sz="2000" dirty="0">
                <a:solidFill>
                  <a:srgbClr val="334E5D"/>
                </a:solidFill>
                <a:latin typeface="+mn-lt"/>
              </a:rPr>
              <a:t>Coenzyme for the synthesis of prothrombin and blood clotting factors in the liver</a:t>
            </a:r>
          </a:p>
          <a:p>
            <a:pPr marL="914400" lvl="1" indent="-457200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1800" dirty="0">
                <a:solidFill>
                  <a:srgbClr val="334E5D"/>
                </a:solidFill>
                <a:latin typeface="+mn-lt"/>
              </a:rPr>
              <a:t>Prothrombin and clotting factors are protein in nature</a:t>
            </a:r>
          </a:p>
          <a:p>
            <a:pPr marL="914400" lvl="1" indent="-457200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1800" dirty="0">
                <a:solidFill>
                  <a:srgbClr val="334E5D"/>
                </a:solidFill>
                <a:latin typeface="+mn-lt"/>
              </a:rPr>
              <a:t>Synthesis of prothrombin, clotting factors II, VII, IX, X require carboxylation of their glutamic acid (Glu) </a:t>
            </a:r>
            <a:r>
              <a:rPr lang="en-US" sz="1800" dirty="0" smtClean="0">
                <a:solidFill>
                  <a:srgbClr val="334E5D"/>
                </a:solidFill>
                <a:latin typeface="+mn-lt"/>
              </a:rPr>
              <a:t>residue</a:t>
            </a:r>
          </a:p>
          <a:p>
            <a:pPr marL="914400" lvl="1" indent="-457200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1800" dirty="0">
                <a:solidFill>
                  <a:srgbClr val="334E5D"/>
                </a:solidFill>
                <a:latin typeface="+mn-lt"/>
              </a:rPr>
              <a:t>Mature prothrombin and clotting factors contain </a:t>
            </a:r>
            <a:r>
              <a:rPr lang="en-US" sz="1800" dirty="0">
                <a:solidFill>
                  <a:srgbClr val="334E5D"/>
                </a:solidFill>
                <a:latin typeface="Symbol" charset="0"/>
              </a:rPr>
              <a:t>g</a:t>
            </a:r>
            <a:r>
              <a:rPr lang="en-US" sz="1800" dirty="0" smtClean="0">
                <a:solidFill>
                  <a:srgbClr val="334E5D"/>
                </a:solidFill>
                <a:latin typeface="+mn-lt"/>
              </a:rPr>
              <a:t>-</a:t>
            </a:r>
            <a:r>
              <a:rPr lang="en-US" sz="1800" dirty="0" err="1" smtClean="0">
                <a:solidFill>
                  <a:srgbClr val="334E5D"/>
                </a:solidFill>
                <a:latin typeface="+mn-lt"/>
              </a:rPr>
              <a:t>carboxyglutamate</a:t>
            </a:r>
            <a:r>
              <a:rPr lang="en-US" sz="1800" dirty="0" smtClean="0">
                <a:solidFill>
                  <a:srgbClr val="334E5D"/>
                </a:solidFill>
                <a:latin typeface="+mn-lt"/>
              </a:rPr>
              <a:t> </a:t>
            </a:r>
            <a:r>
              <a:rPr lang="en-US" sz="1800" dirty="0">
                <a:solidFill>
                  <a:srgbClr val="334E5D"/>
                </a:solidFill>
                <a:latin typeface="+mn-lt"/>
              </a:rPr>
              <a:t>(Gla) after carboxylation reaction</a:t>
            </a:r>
          </a:p>
          <a:p>
            <a:pPr marL="914400" lvl="1" indent="-457200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1800" dirty="0">
                <a:solidFill>
                  <a:srgbClr val="334E5D"/>
                </a:solidFill>
                <a:latin typeface="+mn-lt"/>
              </a:rPr>
              <a:t>Vitamin K is essential for the carboxylase enzyme involved</a:t>
            </a:r>
          </a:p>
          <a:p>
            <a:pPr marL="914400" lvl="1" indent="-457200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1800" dirty="0">
                <a:solidFill>
                  <a:srgbClr val="334E5D"/>
                </a:solidFill>
                <a:latin typeface="+mn-lt"/>
              </a:rPr>
              <a:t>Dihydroquinone form of vitamin K is essential for this reaction</a:t>
            </a:r>
          </a:p>
          <a:p>
            <a:pPr marL="914400" lvl="1" indent="-457200" eaLnBrk="1" hangingPunct="1">
              <a:lnSpc>
                <a:spcPct val="150000"/>
              </a:lnSpc>
              <a:buFont typeface="Arial" charset="0"/>
              <a:buChar char="•"/>
              <a:defRPr/>
            </a:pPr>
            <a:endParaRPr lang="en-US" sz="1800" dirty="0">
              <a:solidFill>
                <a:srgbClr val="334E5D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E4A9941-29D7-4542-A72E-A399AFE6381B}"/>
              </a:ext>
            </a:extLst>
          </p:cNvPr>
          <p:cNvSpPr txBox="1"/>
          <p:nvPr/>
        </p:nvSpPr>
        <p:spPr>
          <a:xfrm>
            <a:off x="7270816" y="1319991"/>
            <a:ext cx="3365458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When clotting factors which are proteins are synthesized in the liver they are not active yet .. They have to be activated by carboxylation and the carboxylation step needs vit K as a co-factor to complete it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E4A9941-29D7-4542-A72E-A399AFE6381B}"/>
              </a:ext>
            </a:extLst>
          </p:cNvPr>
          <p:cNvSpPr txBox="1"/>
          <p:nvPr/>
        </p:nvSpPr>
        <p:spPr>
          <a:xfrm>
            <a:off x="7270816" y="3461612"/>
            <a:ext cx="3365458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The carboxylation happens at glutamic acid residues since its one of the amino acids the already have carboxylic acid side chain .. So the other COO- is added during the interaction that is mediated by carboxylase enzyme and that is required for activation of clotting factors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90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 descr="c28f00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55" y="219576"/>
            <a:ext cx="7261225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Text Box 3"/>
          <p:cNvSpPr txBox="1">
            <a:spLocks noChangeArrowheads="1"/>
          </p:cNvSpPr>
          <p:nvPr/>
        </p:nvSpPr>
        <p:spPr bwMode="auto">
          <a:xfrm>
            <a:off x="449180" y="3251702"/>
            <a:ext cx="1450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/>
            <a:r>
              <a:rPr lang="en-US" altLang="en-US" sz="2000">
                <a:solidFill>
                  <a:schemeClr val="tx2"/>
                </a:solidFill>
                <a:latin typeface="Bodoni MT" charset="0"/>
              </a:rPr>
              <a:t>Active form</a:t>
            </a:r>
          </a:p>
        </p:txBody>
      </p:sp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2957920" y="5782177"/>
            <a:ext cx="33073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/>
            <a:r>
              <a:rPr lang="en-US" altLang="en-US" sz="1400" dirty="0">
                <a:solidFill>
                  <a:srgbClr val="FF5353"/>
                </a:solidFill>
                <a:latin typeface="Bodoni MT" charset="0"/>
              </a:rPr>
              <a:t>Warfarin </a:t>
            </a:r>
            <a:r>
              <a:rPr lang="en-US" altLang="en-US" sz="1200" dirty="0">
                <a:solidFill>
                  <a:srgbClr val="FF5353"/>
                </a:solidFill>
                <a:latin typeface="Bodoni MT" charset="0"/>
              </a:rPr>
              <a:t> -</a:t>
            </a:r>
            <a:r>
              <a:rPr lang="en-US" alt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Bodoni MT" charset="0"/>
              </a:rPr>
              <a:t>competitive inhibitors of reductase - </a:t>
            </a:r>
            <a:r>
              <a:rPr lang="en-US" altLang="en-US" sz="1200" dirty="0">
                <a:solidFill>
                  <a:srgbClr val="FF5353"/>
                </a:solidFill>
                <a:latin typeface="Bodoni MT" charset="0"/>
              </a:rPr>
              <a:t>. </a:t>
            </a:r>
            <a:endParaRPr lang="en-US" altLang="en-US" sz="1400" dirty="0">
              <a:solidFill>
                <a:srgbClr val="FF5353"/>
              </a:solidFill>
              <a:latin typeface="Bodoni MT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39979" y="371976"/>
            <a:ext cx="838200" cy="5603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>
                <a:solidFill>
                  <a:srgbClr val="00CC66"/>
                </a:solidFill>
                <a:ea typeface="+mj-ea"/>
              </a:rPr>
              <a:t>1</a:t>
            </a:r>
            <a:endParaRPr lang="en-US" sz="2000" b="1" dirty="0">
              <a:solidFill>
                <a:srgbClr val="00CC66"/>
              </a:solidFill>
              <a:ea typeface="+mj-ea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240379" y="448176"/>
            <a:ext cx="838200" cy="5603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>
                <a:solidFill>
                  <a:srgbClr val="00CC66"/>
                </a:solidFill>
                <a:ea typeface="+mj-ea"/>
              </a:rPr>
              <a:t>3</a:t>
            </a:r>
            <a:endParaRPr lang="en-US" sz="2000" b="1" dirty="0">
              <a:solidFill>
                <a:srgbClr val="00CC66"/>
              </a:solidFill>
              <a:ea typeface="+mj-ea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344779" y="2522051"/>
            <a:ext cx="2362200" cy="37802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solidFill>
                  <a:srgbClr val="00B050"/>
                </a:solidFill>
                <a:ea typeface="+mj-ea"/>
              </a:rPr>
              <a:t>Adds carboxylic acid group </a:t>
            </a:r>
            <a:endParaRPr lang="en-US" sz="1400" b="1" dirty="0">
              <a:solidFill>
                <a:srgbClr val="00B050"/>
              </a:solidFill>
              <a:ea typeface="+mj-ea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030579" y="1819776"/>
            <a:ext cx="838200" cy="5603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>
                <a:solidFill>
                  <a:srgbClr val="00CC66"/>
                </a:solidFill>
                <a:ea typeface="+mj-ea"/>
              </a:rPr>
              <a:t>2</a:t>
            </a:r>
            <a:endParaRPr lang="en-US" sz="2000" b="1" dirty="0">
              <a:solidFill>
                <a:srgbClr val="00CC66"/>
              </a:solidFill>
              <a:ea typeface="+mj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106779" y="3953376"/>
            <a:ext cx="838200" cy="5603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>
                <a:solidFill>
                  <a:srgbClr val="00CC66"/>
                </a:solidFill>
                <a:ea typeface="+mj-ea"/>
              </a:rPr>
              <a:t>5</a:t>
            </a:r>
            <a:endParaRPr lang="en-US" sz="2000" b="1" dirty="0">
              <a:solidFill>
                <a:srgbClr val="00CC66"/>
              </a:solidFill>
              <a:ea typeface="+mj-ea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63979" y="2886576"/>
            <a:ext cx="838200" cy="5603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>
                <a:solidFill>
                  <a:srgbClr val="00CC66"/>
                </a:solidFill>
                <a:ea typeface="+mj-ea"/>
              </a:rPr>
              <a:t>6</a:t>
            </a:r>
            <a:endParaRPr lang="en-US" sz="2000" b="1" dirty="0">
              <a:solidFill>
                <a:srgbClr val="00CC66"/>
              </a:solidFill>
              <a:ea typeface="+mj-ea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268579" y="2886576"/>
            <a:ext cx="838200" cy="5603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>
                <a:solidFill>
                  <a:srgbClr val="00CC66"/>
                </a:solidFill>
                <a:ea typeface="+mj-ea"/>
              </a:rPr>
              <a:t>4</a:t>
            </a:r>
            <a:endParaRPr lang="en-US" sz="2000" b="1" dirty="0">
              <a:solidFill>
                <a:srgbClr val="00CC66"/>
              </a:solidFill>
              <a:ea typeface="+mj-ea"/>
            </a:endParaRPr>
          </a:p>
        </p:txBody>
      </p:sp>
      <p:sp>
        <p:nvSpPr>
          <p:cNvPr id="81932" name="Rectangle 1"/>
          <p:cNvSpPr>
            <a:spLocks noChangeArrowheads="1"/>
          </p:cNvSpPr>
          <p:nvPr/>
        </p:nvSpPr>
        <p:spPr bwMode="auto">
          <a:xfrm>
            <a:off x="3039979" y="5553576"/>
            <a:ext cx="3048000" cy="609600"/>
          </a:xfrm>
          <a:prstGeom prst="rect">
            <a:avLst/>
          </a:prstGeom>
          <a:noFill/>
          <a:ln w="9525">
            <a:solidFill>
              <a:srgbClr val="00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/>
            <a:endParaRPr lang="en-US" altLang="en-US">
              <a:ea typeface="ＭＳ Ｐゴシック" charset="-128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814639" y="5523417"/>
            <a:ext cx="1676400" cy="54689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solidFill>
                  <a:srgbClr val="00B050"/>
                </a:solidFill>
                <a:ea typeface="+mj-ea"/>
              </a:rPr>
              <a:t>Block the activation of Vit K 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72979" y="3496176"/>
            <a:ext cx="16764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solidFill>
                  <a:srgbClr val="00CC66"/>
                </a:solidFill>
                <a:ea typeface="+mj-ea"/>
              </a:rPr>
              <a:t>Of Vit K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601579" y="219576"/>
            <a:ext cx="1981200" cy="5603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solidFill>
                  <a:srgbClr val="00B050"/>
                </a:solidFill>
                <a:ea typeface="+mj-ea"/>
              </a:rPr>
              <a:t>Glutamic residue</a:t>
            </a:r>
            <a:endParaRPr lang="en-US" sz="1400" b="1" dirty="0">
              <a:solidFill>
                <a:srgbClr val="00B050"/>
              </a:solidFill>
              <a:ea typeface="+mj-ea"/>
            </a:endParaRPr>
          </a:p>
        </p:txBody>
      </p:sp>
      <p:sp>
        <p:nvSpPr>
          <p:cNvPr id="81936" name="Rectangle 17"/>
          <p:cNvSpPr>
            <a:spLocks noChangeArrowheads="1"/>
          </p:cNvSpPr>
          <p:nvPr/>
        </p:nvSpPr>
        <p:spPr bwMode="auto">
          <a:xfrm>
            <a:off x="2430379" y="295777"/>
            <a:ext cx="762000" cy="341313"/>
          </a:xfrm>
          <a:prstGeom prst="rect">
            <a:avLst/>
          </a:prstGeom>
          <a:noFill/>
          <a:ln w="9525">
            <a:solidFill>
              <a:srgbClr val="00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/>
            <a:endParaRPr lang="en-US" altLang="en-US">
              <a:ea typeface="ＭＳ Ｐゴシック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E4A9941-29D7-4542-A72E-A399AFE6381B}"/>
              </a:ext>
            </a:extLst>
          </p:cNvPr>
          <p:cNvSpPr txBox="1"/>
          <p:nvPr/>
        </p:nvSpPr>
        <p:spPr>
          <a:xfrm>
            <a:off x="8622862" y="1695813"/>
            <a:ext cx="2930483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6: If </a:t>
            </a:r>
            <a:r>
              <a:rPr lang="en-US" dirty="0">
                <a:solidFill>
                  <a:srgbClr val="00B050"/>
                </a:solidFill>
              </a:rPr>
              <a:t>Vit K is in it’s epoxide form and can’t get back to it’s </a:t>
            </a:r>
            <a:r>
              <a:rPr lang="en-US" dirty="0" err="1" smtClean="0">
                <a:solidFill>
                  <a:srgbClr val="00B050"/>
                </a:solidFill>
              </a:rPr>
              <a:t>dihydroquinone</a:t>
            </a:r>
            <a:r>
              <a:rPr lang="en-US" dirty="0" smtClean="0">
                <a:solidFill>
                  <a:srgbClr val="00B050"/>
                </a:solidFill>
              </a:rPr>
              <a:t> form(4) </a:t>
            </a:r>
            <a:r>
              <a:rPr lang="en-US" dirty="0">
                <a:solidFill>
                  <a:srgbClr val="00B050"/>
                </a:solidFill>
              </a:rPr>
              <a:t>that leads  to decrease clotting factors and increase prothrombin time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E4A9941-29D7-4542-A72E-A399AFE6381B}"/>
              </a:ext>
            </a:extLst>
          </p:cNvPr>
          <p:cNvSpPr txBox="1"/>
          <p:nvPr/>
        </p:nvSpPr>
        <p:spPr>
          <a:xfrm>
            <a:off x="8622861" y="637090"/>
            <a:ext cx="2930483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</a:rPr>
              <a:t>Vit K work as a co-factor for carboxylase converts no.1 into no.3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E4A9941-29D7-4542-A72E-A399AFE6381B}"/>
              </a:ext>
            </a:extLst>
          </p:cNvPr>
          <p:cNvSpPr txBox="1"/>
          <p:nvPr/>
        </p:nvSpPr>
        <p:spPr>
          <a:xfrm>
            <a:off x="8622863" y="3583102"/>
            <a:ext cx="2930483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Quinone form “epoxide” is not active so even vit K needs to get activated by being reduced again into dihydroquinone “active form” with the help of the enzyme reductase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E4A9941-29D7-4542-A72E-A399AFE6381B}"/>
              </a:ext>
            </a:extLst>
          </p:cNvPr>
          <p:cNvSpPr txBox="1"/>
          <p:nvPr/>
        </p:nvSpPr>
        <p:spPr>
          <a:xfrm>
            <a:off x="8622864" y="5701511"/>
            <a:ext cx="2930483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Carboxylase enzyme is also called epoxidase since it turn vit k to epoxide form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84758" y="4233570"/>
            <a:ext cx="16229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dirty="0" smtClean="0">
                <a:solidFill>
                  <a:schemeClr val="bg1">
                    <a:lumMod val="50000"/>
                  </a:schemeClr>
                </a:solidFill>
              </a:rPr>
              <a:t>هنا مجرد شرح </a:t>
            </a:r>
            <a:r>
              <a:rPr lang="ar-SA" dirty="0" err="1" smtClean="0">
                <a:solidFill>
                  <a:schemeClr val="bg1">
                    <a:lumMod val="50000"/>
                  </a:schemeClr>
                </a:solidFill>
              </a:rPr>
              <a:t>لاشكال</a:t>
            </a:r>
            <a:r>
              <a:rPr lang="ar-SA" dirty="0" smtClean="0">
                <a:solidFill>
                  <a:schemeClr val="bg1">
                    <a:lumMod val="50000"/>
                  </a:schemeClr>
                </a:solidFill>
              </a:rPr>
              <a:t> فيتامين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K</a:t>
            </a:r>
            <a:r>
              <a:rPr lang="ar-SA" dirty="0" smtClean="0">
                <a:solidFill>
                  <a:schemeClr val="bg1">
                    <a:lumMod val="50000"/>
                  </a:schemeClr>
                </a:solidFill>
              </a:rPr>
              <a:t>  الاكتيف والان اكتيف والانزيمات التي ستساعد على تحويل كل منهم وما سيؤدي اليه نقصهم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6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9700" y="127000"/>
            <a:ext cx="42915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Analogs of Vitamin </a:t>
            </a:r>
            <a:r>
              <a:rPr lang="en-US" alt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K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4787" y="1073072"/>
            <a:ext cx="5350162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Font typeface="Wingdings" charset="2"/>
              <a:buChar char="Ø"/>
              <a:defRPr/>
            </a:pPr>
            <a:r>
              <a:rPr lang="en-US" sz="2000" dirty="0">
                <a:solidFill>
                  <a:srgbClr val="334E5D"/>
                </a:solidFill>
                <a:latin typeface="+mn-lt"/>
              </a:rPr>
              <a:t>Anticoagulant drugs: warfarin and </a:t>
            </a:r>
            <a:r>
              <a:rPr lang="en-US" sz="2000" dirty="0" err="1">
                <a:solidFill>
                  <a:srgbClr val="334E5D"/>
                </a:solidFill>
                <a:latin typeface="+mn-lt"/>
              </a:rPr>
              <a:t>dicoumarol</a:t>
            </a:r>
            <a:endParaRPr lang="en-US" sz="2000" dirty="0">
              <a:solidFill>
                <a:srgbClr val="334E5D"/>
              </a:solidFill>
              <a:latin typeface="+mn-lt"/>
            </a:endParaRPr>
          </a:p>
          <a:p>
            <a:pPr lvl="1" eaLnBrk="1" hangingPunct="1">
              <a:lnSpc>
                <a:spcPct val="150000"/>
              </a:lnSpc>
              <a:buFont typeface="Wingdings" charset="2"/>
              <a:buChar char="ü"/>
              <a:defRPr/>
            </a:pPr>
            <a:r>
              <a:rPr lang="en-US" sz="1800" dirty="0">
                <a:solidFill>
                  <a:srgbClr val="334E5D"/>
                </a:solidFill>
              </a:rPr>
              <a:t>Structural analogs of vitamin K</a:t>
            </a:r>
          </a:p>
          <a:p>
            <a:pPr marL="342900" indent="-342900" eaLnBrk="1" hangingPunct="1">
              <a:lnSpc>
                <a:spcPct val="150000"/>
              </a:lnSpc>
              <a:buFont typeface="Wingdings" charset="2"/>
              <a:buChar char="Ø"/>
              <a:defRPr/>
            </a:pPr>
            <a:r>
              <a:rPr lang="en-US" sz="2000" dirty="0">
                <a:solidFill>
                  <a:srgbClr val="334E5D"/>
                </a:solidFill>
                <a:latin typeface="+mn-lt"/>
              </a:rPr>
              <a:t>They inhibit the activation of vitamin K to </a:t>
            </a:r>
            <a:r>
              <a:rPr lang="en-US" sz="2000" dirty="0" err="1">
                <a:solidFill>
                  <a:srgbClr val="334E5D"/>
                </a:solidFill>
                <a:latin typeface="+mn-lt"/>
              </a:rPr>
              <a:t>hydorquinone</a:t>
            </a:r>
            <a:r>
              <a:rPr lang="en-US" sz="2000" dirty="0">
                <a:solidFill>
                  <a:srgbClr val="334E5D"/>
                </a:solidFill>
                <a:latin typeface="+mn-lt"/>
              </a:rPr>
              <a:t> form (inhibiting the reductase enzyme)</a:t>
            </a:r>
          </a:p>
          <a:p>
            <a:pPr marL="342900" indent="-342900" eaLnBrk="1" hangingPunct="1">
              <a:lnSpc>
                <a:spcPct val="150000"/>
              </a:lnSpc>
              <a:buFont typeface="Wingdings" charset="2"/>
              <a:buChar char="Ø"/>
              <a:defRPr/>
            </a:pPr>
            <a:r>
              <a:rPr lang="en-US" sz="2000" dirty="0">
                <a:solidFill>
                  <a:srgbClr val="334E5D"/>
                </a:solidFill>
                <a:latin typeface="+mn-lt"/>
              </a:rPr>
              <a:t>Prothrombin and clotting factors are not </a:t>
            </a:r>
            <a:r>
              <a:rPr lang="en-US" sz="2000" dirty="0" err="1">
                <a:solidFill>
                  <a:srgbClr val="334E5D"/>
                </a:solidFill>
                <a:latin typeface="+mn-lt"/>
              </a:rPr>
              <a:t>carboxylated</a:t>
            </a:r>
            <a:endParaRPr lang="en-US" sz="2000" dirty="0">
              <a:solidFill>
                <a:srgbClr val="334E5D"/>
              </a:solidFill>
              <a:latin typeface="+mn-lt"/>
            </a:endParaRPr>
          </a:p>
          <a:p>
            <a:pPr marL="342900" indent="-342900" eaLnBrk="1" hangingPunct="1">
              <a:lnSpc>
                <a:spcPct val="150000"/>
              </a:lnSpc>
              <a:buFont typeface="Wingdings" charset="2"/>
              <a:buChar char="Ø"/>
              <a:defRPr/>
            </a:pPr>
            <a:r>
              <a:rPr lang="en-US" sz="2000" dirty="0">
                <a:solidFill>
                  <a:srgbClr val="334E5D"/>
                </a:solidFill>
                <a:latin typeface="+mn-lt"/>
              </a:rPr>
              <a:t>Hence blood coagulation time increases upon </a:t>
            </a:r>
            <a:r>
              <a:rPr lang="en-US" sz="2000" dirty="0" smtClean="0">
                <a:solidFill>
                  <a:srgbClr val="334E5D"/>
                </a:solidFill>
                <a:latin typeface="+mn-lt"/>
              </a:rPr>
              <a:t>injury </a:t>
            </a:r>
            <a:r>
              <a:rPr lang="en-US" sz="2000" dirty="0">
                <a:solidFill>
                  <a:srgbClr val="00B050"/>
                </a:solidFill>
              </a:rPr>
              <a:t>(Increasing the coagulation time) </a:t>
            </a:r>
            <a:endParaRPr lang="en-US" sz="2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06560" y="1073072"/>
            <a:ext cx="3350197" cy="50783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Here vit K can’t </a:t>
            </a:r>
            <a:r>
              <a:rPr lang="en-US" dirty="0">
                <a:solidFill>
                  <a:srgbClr val="00B050"/>
                </a:solidFill>
              </a:rPr>
              <a:t>get back to it’s Dihydroquinone </a:t>
            </a:r>
            <a:r>
              <a:rPr lang="en-US" dirty="0" smtClean="0">
                <a:solidFill>
                  <a:srgbClr val="00B050"/>
                </a:solidFill>
              </a:rPr>
              <a:t>form and </a:t>
            </a:r>
            <a:r>
              <a:rPr lang="en-US" dirty="0">
                <a:solidFill>
                  <a:srgbClr val="00B050"/>
                </a:solidFill>
              </a:rPr>
              <a:t>that </a:t>
            </a:r>
            <a:r>
              <a:rPr lang="en-US" dirty="0" smtClean="0">
                <a:solidFill>
                  <a:srgbClr val="00B050"/>
                </a:solidFill>
              </a:rPr>
              <a:t>leads </a:t>
            </a:r>
            <a:r>
              <a:rPr lang="en-US" dirty="0">
                <a:solidFill>
                  <a:srgbClr val="00B050"/>
                </a:solidFill>
              </a:rPr>
              <a:t>to decrease clotting factors and increase prothrombin time </a:t>
            </a:r>
            <a:endParaRPr lang="en-US" dirty="0" smtClean="0">
              <a:solidFill>
                <a:srgbClr val="00B050"/>
              </a:solidFill>
            </a:endParaRP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So they work at the reduction step .. 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___________________________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Actually the reduction of epoxide form occurs by two steps but we only mentioned the one that can be inhibited by warfarin </a:t>
            </a:r>
            <a:r>
              <a:rPr lang="en-US" dirty="0" err="1" smtClean="0">
                <a:solidFill>
                  <a:srgbClr val="00B050"/>
                </a:solidFill>
              </a:rPr>
              <a:t>dicumarol</a:t>
            </a:r>
            <a:r>
              <a:rPr lang="en-US" dirty="0" smtClean="0">
                <a:solidFill>
                  <a:srgbClr val="00B050"/>
                </a:solidFill>
              </a:rPr>
              <a:t> .. Hence if warfarin overdose is administered that will block only one pathway so if we want to reverse the action we need to give high doses of vit K to let the other pathway work and complete the cycle ..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3253</TotalTime>
  <Words>1577</Words>
  <Application>Microsoft Macintosh PowerPoint</Application>
  <PresentationFormat>Widescreen</PresentationFormat>
  <Paragraphs>205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Adobe Devanagari</vt:lpstr>
      <vt:lpstr>Calibri</vt:lpstr>
      <vt:lpstr>Calibri Light</vt:lpstr>
      <vt:lpstr>Cambria</vt:lpstr>
      <vt:lpstr>Century Gothic</vt:lpstr>
      <vt:lpstr>Comic Sans MS</vt:lpstr>
      <vt:lpstr>Constantia</vt:lpstr>
      <vt:lpstr>Copperplate Gothic Bold</vt:lpstr>
      <vt:lpstr>Gill Sans MT</vt:lpstr>
      <vt:lpstr>MS PGothic</vt:lpstr>
      <vt:lpstr>ＭＳ Ｐゴシック</vt:lpstr>
      <vt:lpstr>Wingdings 2</vt:lpstr>
      <vt:lpstr>맑은 고딕</vt:lpstr>
      <vt:lpstr>Arial</vt:lpstr>
      <vt:lpstr>Bodoni MT</vt:lpstr>
      <vt:lpstr>Symbol</vt:lpstr>
      <vt:lpstr>Wingdings</vt:lpstr>
      <vt:lpstr>Office Theme</vt:lpstr>
      <vt:lpstr>Biochemistry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مهند الزهراني</dc:creator>
  <cp:lastModifiedBy>شوق</cp:lastModifiedBy>
  <cp:revision>170</cp:revision>
  <cp:lastPrinted>2017-12-05T20:07:24Z</cp:lastPrinted>
  <dcterms:created xsi:type="dcterms:W3CDTF">2017-07-08T03:49:25Z</dcterms:created>
  <dcterms:modified xsi:type="dcterms:W3CDTF">2017-12-24T05:48:46Z</dcterms:modified>
</cp:coreProperties>
</file>