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9" r:id="rId3"/>
    <p:sldId id="320" r:id="rId4"/>
    <p:sldId id="328" r:id="rId5"/>
    <p:sldId id="297" r:id="rId6"/>
    <p:sldId id="298" r:id="rId7"/>
    <p:sldId id="321" r:id="rId8"/>
    <p:sldId id="299" r:id="rId9"/>
    <p:sldId id="300" r:id="rId10"/>
    <p:sldId id="301" r:id="rId11"/>
    <p:sldId id="302" r:id="rId12"/>
    <p:sldId id="303" r:id="rId13"/>
    <p:sldId id="304" r:id="rId14"/>
    <p:sldId id="305" r:id="rId15"/>
    <p:sldId id="322" r:id="rId16"/>
    <p:sldId id="306" r:id="rId17"/>
    <p:sldId id="307" r:id="rId18"/>
    <p:sldId id="324" r:id="rId19"/>
    <p:sldId id="325" r:id="rId20"/>
    <p:sldId id="326" r:id="rId21"/>
    <p:sldId id="327" r:id="rId22"/>
    <p:sldId id="316" r:id="rId23"/>
    <p:sldId id="318" r:id="rId24"/>
    <p:sldId id="319" r:id="rId25"/>
    <p:sldId id="331" r:id="rId26"/>
    <p:sldId id="332" r:id="rId27"/>
    <p:sldId id="329" r:id="rId28"/>
    <p:sldId id="330" r:id="rId29"/>
    <p:sldId id="261" r:id="rId30"/>
    <p:sldId id="26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ADA8"/>
    <a:srgbClr val="A6D483"/>
    <a:srgbClr val="33CCFF"/>
    <a:srgbClr val="4B8180"/>
    <a:srgbClr val="33A6C6"/>
    <a:srgbClr val="CFE8E7"/>
    <a:srgbClr val="36AECD"/>
    <a:srgbClr val="47AFB5"/>
    <a:srgbClr val="30AAB1"/>
    <a:srgbClr val="233F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8"/>
    <p:restoredTop sz="94674"/>
  </p:normalViewPr>
  <p:slideViewPr>
    <p:cSldViewPr snapToGrid="0" snapToObjects="1">
      <p:cViewPr varScale="1">
        <p:scale>
          <a:sx n="77" d="100"/>
          <a:sy n="77" d="100"/>
        </p:scale>
        <p:origin x="2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DD4DB0-45C1-4883-81BC-A50A433675DE}"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4053BA52-FD5A-4082-B552-4FDAE41276A4}">
      <dgm:prSet phldrT="[Text]" custT="1"/>
      <dgm:spPr>
        <a:ln w="38100">
          <a:solidFill>
            <a:srgbClr val="33A6C6"/>
          </a:solidFill>
        </a:ln>
      </dgm:spPr>
      <dgm:t>
        <a:bodyPr/>
        <a:lstStyle/>
        <a:p>
          <a:r>
            <a:rPr lang="en-US" altLang="en-US" sz="2400" dirty="0" smtClean="0">
              <a:ea typeface="ＭＳ Ｐゴシック" pitchFamily="34" charset="-128"/>
            </a:rPr>
            <a:t>Classification of LFTs:</a:t>
          </a:r>
          <a:endParaRPr lang="en-US" sz="2400" dirty="0"/>
        </a:p>
      </dgm:t>
    </dgm:pt>
    <dgm:pt modelId="{F83E9F6E-3643-483C-959E-BDB2FC7F108F}" type="parTrans" cxnId="{F5530042-3E7C-496A-9492-3D1F8096B421}">
      <dgm:prSet/>
      <dgm:spPr/>
      <dgm:t>
        <a:bodyPr/>
        <a:lstStyle/>
        <a:p>
          <a:endParaRPr lang="en-US"/>
        </a:p>
      </dgm:t>
    </dgm:pt>
    <dgm:pt modelId="{AAB7F1BE-9803-47EA-8873-CA608CF584EE}" type="sibTrans" cxnId="{F5530042-3E7C-496A-9492-3D1F8096B421}">
      <dgm:prSet/>
      <dgm:spPr/>
      <dgm:t>
        <a:bodyPr/>
        <a:lstStyle/>
        <a:p>
          <a:endParaRPr lang="en-US"/>
        </a:p>
      </dgm:t>
    </dgm:pt>
    <dgm:pt modelId="{B4C7752E-BBDA-4C51-AF5F-E2302DA6E7FB}">
      <dgm:prSet phldrT="[Text]" custT="1"/>
      <dgm:spPr>
        <a:ln w="38100">
          <a:solidFill>
            <a:srgbClr val="33A6C6"/>
          </a:solidFill>
        </a:ln>
      </dgm:spPr>
      <dgm:t>
        <a:bodyPr/>
        <a:lstStyle/>
        <a:p>
          <a:r>
            <a:rPr lang="en-US" altLang="en-US" sz="2400" b="0" dirty="0" smtClean="0">
              <a:ea typeface="ＭＳ Ｐゴシック" pitchFamily="34" charset="-128"/>
            </a:rPr>
            <a:t>Group I: Markers of liver dysfunction</a:t>
          </a:r>
          <a:endParaRPr lang="en-US" sz="2400" b="0" dirty="0">
            <a:solidFill>
              <a:srgbClr val="00B050"/>
            </a:solidFill>
          </a:endParaRPr>
        </a:p>
      </dgm:t>
    </dgm:pt>
    <dgm:pt modelId="{90B8F230-1456-4DAD-9EB9-8A84CBD3DF02}" type="parTrans" cxnId="{209881B8-9FF5-4B6C-8C6F-9E70DBDD22D4}">
      <dgm:prSet/>
      <dgm:spPr>
        <a:ln w="38100">
          <a:solidFill>
            <a:srgbClr val="33A6C6"/>
          </a:solidFill>
        </a:ln>
      </dgm:spPr>
      <dgm:t>
        <a:bodyPr/>
        <a:lstStyle/>
        <a:p>
          <a:endParaRPr lang="en-US"/>
        </a:p>
      </dgm:t>
    </dgm:pt>
    <dgm:pt modelId="{AE432A3C-0B90-4621-A4E9-3232A6A7C60F}" type="sibTrans" cxnId="{209881B8-9FF5-4B6C-8C6F-9E70DBDD22D4}">
      <dgm:prSet/>
      <dgm:spPr/>
      <dgm:t>
        <a:bodyPr/>
        <a:lstStyle/>
        <a:p>
          <a:endParaRPr lang="en-US"/>
        </a:p>
      </dgm:t>
    </dgm:pt>
    <dgm:pt modelId="{129A5628-4A3C-4397-B34E-A227B0F8A499}">
      <dgm:prSet phldrT="[Text]"/>
      <dgm:spPr>
        <a:ln w="38100">
          <a:solidFill>
            <a:srgbClr val="33A6C6"/>
          </a:solidFill>
        </a:ln>
      </dgm:spPr>
      <dgm:t>
        <a:bodyPr/>
        <a:lstStyle/>
        <a:p>
          <a:r>
            <a:rPr lang="en-US" altLang="en-US" b="0" dirty="0" smtClean="0">
              <a:ea typeface="ＭＳ Ｐゴシック" pitchFamily="34" charset="-128"/>
            </a:rPr>
            <a:t>Group II: Markers of hepatocellular injury </a:t>
          </a:r>
          <a:endParaRPr lang="en-US" b="0" dirty="0">
            <a:solidFill>
              <a:srgbClr val="00B050"/>
            </a:solidFill>
          </a:endParaRPr>
        </a:p>
      </dgm:t>
    </dgm:pt>
    <dgm:pt modelId="{A7F9A6E1-9895-44FC-8304-33AC6F0410CD}" type="parTrans" cxnId="{CBEECFC7-65B0-4327-87F4-9680CA1528B7}">
      <dgm:prSet/>
      <dgm:spPr>
        <a:ln w="38100">
          <a:solidFill>
            <a:srgbClr val="33A6C6"/>
          </a:solidFill>
        </a:ln>
      </dgm:spPr>
      <dgm:t>
        <a:bodyPr/>
        <a:lstStyle/>
        <a:p>
          <a:endParaRPr lang="en-US"/>
        </a:p>
      </dgm:t>
    </dgm:pt>
    <dgm:pt modelId="{D590B4A0-5114-47A3-9A2F-F276359D04C6}" type="sibTrans" cxnId="{CBEECFC7-65B0-4327-87F4-9680CA1528B7}">
      <dgm:prSet/>
      <dgm:spPr/>
      <dgm:t>
        <a:bodyPr/>
        <a:lstStyle/>
        <a:p>
          <a:endParaRPr lang="en-US"/>
        </a:p>
      </dgm:t>
    </dgm:pt>
    <dgm:pt modelId="{ABB03656-3B22-405D-9100-C18C59836BFD}">
      <dgm:prSet phldrT="[Text]"/>
      <dgm:spPr>
        <a:ln w="38100">
          <a:solidFill>
            <a:srgbClr val="33A6C6"/>
          </a:solidFill>
        </a:ln>
      </dgm:spPr>
      <dgm:t>
        <a:bodyPr/>
        <a:lstStyle/>
        <a:p>
          <a:r>
            <a:rPr lang="en-US" altLang="en-US" b="0" dirty="0" smtClean="0">
              <a:ea typeface="ＭＳ Ｐゴシック" pitchFamily="34" charset="-128"/>
            </a:rPr>
            <a:t>Group III: Markers of cholestasis</a:t>
          </a:r>
          <a:endParaRPr lang="en-US" b="0" dirty="0"/>
        </a:p>
      </dgm:t>
    </dgm:pt>
    <dgm:pt modelId="{5A1192DD-7317-43AD-BBA2-E7743E2ED5EC}" type="parTrans" cxnId="{4AA41839-A2B9-42F9-A802-DD2AB47E7CFE}">
      <dgm:prSet/>
      <dgm:spPr>
        <a:ln w="38100">
          <a:solidFill>
            <a:srgbClr val="33A6C6"/>
          </a:solidFill>
        </a:ln>
      </dgm:spPr>
      <dgm:t>
        <a:bodyPr/>
        <a:lstStyle/>
        <a:p>
          <a:endParaRPr lang="en-US"/>
        </a:p>
      </dgm:t>
    </dgm:pt>
    <dgm:pt modelId="{738F2544-E2C3-4BE4-957F-31D25D8BB350}" type="sibTrans" cxnId="{4AA41839-A2B9-42F9-A802-DD2AB47E7CFE}">
      <dgm:prSet/>
      <dgm:spPr/>
      <dgm:t>
        <a:bodyPr/>
        <a:lstStyle/>
        <a:p>
          <a:endParaRPr lang="en-US"/>
        </a:p>
      </dgm:t>
    </dgm:pt>
    <dgm:pt modelId="{5DF6E158-A7D1-4A21-A534-DE6B1079F2A7}" type="pres">
      <dgm:prSet presAssocID="{A6DD4DB0-45C1-4883-81BC-A50A433675DE}" presName="hierChild1" presStyleCnt="0">
        <dgm:presLayoutVars>
          <dgm:orgChart val="1"/>
          <dgm:chPref val="1"/>
          <dgm:dir/>
          <dgm:animOne val="branch"/>
          <dgm:animLvl val="lvl"/>
          <dgm:resizeHandles/>
        </dgm:presLayoutVars>
      </dgm:prSet>
      <dgm:spPr/>
      <dgm:t>
        <a:bodyPr/>
        <a:lstStyle/>
        <a:p>
          <a:endParaRPr lang="en-US"/>
        </a:p>
      </dgm:t>
    </dgm:pt>
    <dgm:pt modelId="{2F07FD8D-C28D-44FD-986F-7B8F1408E9A3}" type="pres">
      <dgm:prSet presAssocID="{4053BA52-FD5A-4082-B552-4FDAE41276A4}" presName="hierRoot1" presStyleCnt="0">
        <dgm:presLayoutVars>
          <dgm:hierBranch val="init"/>
        </dgm:presLayoutVars>
      </dgm:prSet>
      <dgm:spPr/>
    </dgm:pt>
    <dgm:pt modelId="{DC7D51A8-FC95-42BC-A241-92847F5453D2}" type="pres">
      <dgm:prSet presAssocID="{4053BA52-FD5A-4082-B552-4FDAE41276A4}" presName="rootComposite1" presStyleCnt="0"/>
      <dgm:spPr/>
    </dgm:pt>
    <dgm:pt modelId="{D261D0A6-9125-4568-84BE-669B8197297B}" type="pres">
      <dgm:prSet presAssocID="{4053BA52-FD5A-4082-B552-4FDAE41276A4}" presName="rootText1" presStyleLbl="node0" presStyleIdx="0" presStyleCnt="1">
        <dgm:presLayoutVars>
          <dgm:chPref val="3"/>
        </dgm:presLayoutVars>
      </dgm:prSet>
      <dgm:spPr/>
      <dgm:t>
        <a:bodyPr/>
        <a:lstStyle/>
        <a:p>
          <a:endParaRPr lang="en-US"/>
        </a:p>
      </dgm:t>
    </dgm:pt>
    <dgm:pt modelId="{3DC40EE1-3DD2-45CC-A022-3AA4775F333B}" type="pres">
      <dgm:prSet presAssocID="{4053BA52-FD5A-4082-B552-4FDAE41276A4}" presName="rootConnector1" presStyleLbl="node1" presStyleIdx="0" presStyleCnt="0"/>
      <dgm:spPr/>
      <dgm:t>
        <a:bodyPr/>
        <a:lstStyle/>
        <a:p>
          <a:endParaRPr lang="en-US"/>
        </a:p>
      </dgm:t>
    </dgm:pt>
    <dgm:pt modelId="{89663ED2-9AC5-476A-BE2F-E00E0AE567B1}" type="pres">
      <dgm:prSet presAssocID="{4053BA52-FD5A-4082-B552-4FDAE41276A4}" presName="hierChild2" presStyleCnt="0"/>
      <dgm:spPr/>
    </dgm:pt>
    <dgm:pt modelId="{B5BDEDA6-5602-43C2-812E-A1EC9A2BAD6C}" type="pres">
      <dgm:prSet presAssocID="{90B8F230-1456-4DAD-9EB9-8A84CBD3DF02}" presName="Name37" presStyleLbl="parChTrans1D2" presStyleIdx="0" presStyleCnt="3"/>
      <dgm:spPr/>
      <dgm:t>
        <a:bodyPr/>
        <a:lstStyle/>
        <a:p>
          <a:endParaRPr lang="en-US"/>
        </a:p>
      </dgm:t>
    </dgm:pt>
    <dgm:pt modelId="{AEB287CC-112D-4F84-BB86-215DDB79F028}" type="pres">
      <dgm:prSet presAssocID="{B4C7752E-BBDA-4C51-AF5F-E2302DA6E7FB}" presName="hierRoot2" presStyleCnt="0">
        <dgm:presLayoutVars>
          <dgm:hierBranch val="init"/>
        </dgm:presLayoutVars>
      </dgm:prSet>
      <dgm:spPr/>
    </dgm:pt>
    <dgm:pt modelId="{3B5B2A95-4EC6-497C-B24E-77965F29431D}" type="pres">
      <dgm:prSet presAssocID="{B4C7752E-BBDA-4C51-AF5F-E2302DA6E7FB}" presName="rootComposite" presStyleCnt="0"/>
      <dgm:spPr/>
    </dgm:pt>
    <dgm:pt modelId="{ED7C4755-188E-4B69-86B6-63B345743D80}" type="pres">
      <dgm:prSet presAssocID="{B4C7752E-BBDA-4C51-AF5F-E2302DA6E7FB}" presName="rootText" presStyleLbl="node2" presStyleIdx="0" presStyleCnt="3" custScaleY="105324">
        <dgm:presLayoutVars>
          <dgm:chPref val="3"/>
        </dgm:presLayoutVars>
      </dgm:prSet>
      <dgm:spPr/>
      <dgm:t>
        <a:bodyPr/>
        <a:lstStyle/>
        <a:p>
          <a:endParaRPr lang="en-US"/>
        </a:p>
      </dgm:t>
    </dgm:pt>
    <dgm:pt modelId="{450BB5EF-3359-490B-83A3-88CC966BE662}" type="pres">
      <dgm:prSet presAssocID="{B4C7752E-BBDA-4C51-AF5F-E2302DA6E7FB}" presName="rootConnector" presStyleLbl="node2" presStyleIdx="0" presStyleCnt="3"/>
      <dgm:spPr/>
      <dgm:t>
        <a:bodyPr/>
        <a:lstStyle/>
        <a:p>
          <a:endParaRPr lang="en-US"/>
        </a:p>
      </dgm:t>
    </dgm:pt>
    <dgm:pt modelId="{183B1938-E1F4-4C18-ADDA-1A8837E49199}" type="pres">
      <dgm:prSet presAssocID="{B4C7752E-BBDA-4C51-AF5F-E2302DA6E7FB}" presName="hierChild4" presStyleCnt="0"/>
      <dgm:spPr/>
    </dgm:pt>
    <dgm:pt modelId="{EBCE4B94-E35B-4524-A54F-7A0839515FC1}" type="pres">
      <dgm:prSet presAssocID="{B4C7752E-BBDA-4C51-AF5F-E2302DA6E7FB}" presName="hierChild5" presStyleCnt="0"/>
      <dgm:spPr/>
    </dgm:pt>
    <dgm:pt modelId="{C386D7A0-8779-4105-A401-F8AF4A5E5BB0}" type="pres">
      <dgm:prSet presAssocID="{A7F9A6E1-9895-44FC-8304-33AC6F0410CD}" presName="Name37" presStyleLbl="parChTrans1D2" presStyleIdx="1" presStyleCnt="3"/>
      <dgm:spPr/>
      <dgm:t>
        <a:bodyPr/>
        <a:lstStyle/>
        <a:p>
          <a:endParaRPr lang="en-US"/>
        </a:p>
      </dgm:t>
    </dgm:pt>
    <dgm:pt modelId="{77F82097-52C9-4100-85B3-0D5105C7C1B3}" type="pres">
      <dgm:prSet presAssocID="{129A5628-4A3C-4397-B34E-A227B0F8A499}" presName="hierRoot2" presStyleCnt="0">
        <dgm:presLayoutVars>
          <dgm:hierBranch val="init"/>
        </dgm:presLayoutVars>
      </dgm:prSet>
      <dgm:spPr/>
    </dgm:pt>
    <dgm:pt modelId="{924319DB-3F94-4D13-BC5C-86EBE5F39962}" type="pres">
      <dgm:prSet presAssocID="{129A5628-4A3C-4397-B34E-A227B0F8A499}" presName="rootComposite" presStyleCnt="0"/>
      <dgm:spPr/>
    </dgm:pt>
    <dgm:pt modelId="{411A120F-2F23-4773-8302-6B4B54EA17A6}" type="pres">
      <dgm:prSet presAssocID="{129A5628-4A3C-4397-B34E-A227B0F8A499}" presName="rootText" presStyleLbl="node2" presStyleIdx="1" presStyleCnt="3" custScaleY="100729">
        <dgm:presLayoutVars>
          <dgm:chPref val="3"/>
        </dgm:presLayoutVars>
      </dgm:prSet>
      <dgm:spPr/>
      <dgm:t>
        <a:bodyPr/>
        <a:lstStyle/>
        <a:p>
          <a:endParaRPr lang="en-US"/>
        </a:p>
      </dgm:t>
    </dgm:pt>
    <dgm:pt modelId="{DBFC0C01-349D-4D00-8D9C-CE6A1949FB64}" type="pres">
      <dgm:prSet presAssocID="{129A5628-4A3C-4397-B34E-A227B0F8A499}" presName="rootConnector" presStyleLbl="node2" presStyleIdx="1" presStyleCnt="3"/>
      <dgm:spPr/>
      <dgm:t>
        <a:bodyPr/>
        <a:lstStyle/>
        <a:p>
          <a:endParaRPr lang="en-US"/>
        </a:p>
      </dgm:t>
    </dgm:pt>
    <dgm:pt modelId="{9A5291A8-AA6D-4557-A4C7-EF04E4FF59F6}" type="pres">
      <dgm:prSet presAssocID="{129A5628-4A3C-4397-B34E-A227B0F8A499}" presName="hierChild4" presStyleCnt="0"/>
      <dgm:spPr/>
    </dgm:pt>
    <dgm:pt modelId="{8F21ED8A-B81E-4673-89F0-BFA1E6B0D95C}" type="pres">
      <dgm:prSet presAssocID="{129A5628-4A3C-4397-B34E-A227B0F8A499}" presName="hierChild5" presStyleCnt="0"/>
      <dgm:spPr/>
    </dgm:pt>
    <dgm:pt modelId="{02BC0F2D-D261-42F0-9F16-A27C78068AD5}" type="pres">
      <dgm:prSet presAssocID="{5A1192DD-7317-43AD-BBA2-E7743E2ED5EC}" presName="Name37" presStyleLbl="parChTrans1D2" presStyleIdx="2" presStyleCnt="3"/>
      <dgm:spPr/>
      <dgm:t>
        <a:bodyPr/>
        <a:lstStyle/>
        <a:p>
          <a:endParaRPr lang="en-US"/>
        </a:p>
      </dgm:t>
    </dgm:pt>
    <dgm:pt modelId="{503CC5F4-B88A-4D40-BBB2-3B10EF0389C1}" type="pres">
      <dgm:prSet presAssocID="{ABB03656-3B22-405D-9100-C18C59836BFD}" presName="hierRoot2" presStyleCnt="0">
        <dgm:presLayoutVars>
          <dgm:hierBranch val="init"/>
        </dgm:presLayoutVars>
      </dgm:prSet>
      <dgm:spPr/>
    </dgm:pt>
    <dgm:pt modelId="{162C681D-5A14-4CB1-8678-33D63003309A}" type="pres">
      <dgm:prSet presAssocID="{ABB03656-3B22-405D-9100-C18C59836BFD}" presName="rootComposite" presStyleCnt="0"/>
      <dgm:spPr/>
    </dgm:pt>
    <dgm:pt modelId="{D4C8D509-4E57-426C-8F2B-28E3EC86DEA3}" type="pres">
      <dgm:prSet presAssocID="{ABB03656-3B22-405D-9100-C18C59836BFD}" presName="rootText" presStyleLbl="node2" presStyleIdx="2" presStyleCnt="3">
        <dgm:presLayoutVars>
          <dgm:chPref val="3"/>
        </dgm:presLayoutVars>
      </dgm:prSet>
      <dgm:spPr/>
      <dgm:t>
        <a:bodyPr/>
        <a:lstStyle/>
        <a:p>
          <a:endParaRPr lang="en-US"/>
        </a:p>
      </dgm:t>
    </dgm:pt>
    <dgm:pt modelId="{F9315CB4-AF27-4722-AE8C-CC5D222509B9}" type="pres">
      <dgm:prSet presAssocID="{ABB03656-3B22-405D-9100-C18C59836BFD}" presName="rootConnector" presStyleLbl="node2" presStyleIdx="2" presStyleCnt="3"/>
      <dgm:spPr/>
      <dgm:t>
        <a:bodyPr/>
        <a:lstStyle/>
        <a:p>
          <a:endParaRPr lang="en-US"/>
        </a:p>
      </dgm:t>
    </dgm:pt>
    <dgm:pt modelId="{01C95FDE-5E77-4474-82CE-E9BF10030D49}" type="pres">
      <dgm:prSet presAssocID="{ABB03656-3B22-405D-9100-C18C59836BFD}" presName="hierChild4" presStyleCnt="0"/>
      <dgm:spPr/>
    </dgm:pt>
    <dgm:pt modelId="{1D6AE121-7A8F-4AEA-A87E-84E2B4ACDBD5}" type="pres">
      <dgm:prSet presAssocID="{ABB03656-3B22-405D-9100-C18C59836BFD}" presName="hierChild5" presStyleCnt="0"/>
      <dgm:spPr/>
    </dgm:pt>
    <dgm:pt modelId="{EC9F0234-A53B-419F-85B1-EC99E4582210}" type="pres">
      <dgm:prSet presAssocID="{4053BA52-FD5A-4082-B552-4FDAE41276A4}" presName="hierChild3" presStyleCnt="0"/>
      <dgm:spPr/>
    </dgm:pt>
  </dgm:ptLst>
  <dgm:cxnLst>
    <dgm:cxn modelId="{440AA2B8-2AA2-4A06-852F-11FA56A76504}" type="presOf" srcId="{A7F9A6E1-9895-44FC-8304-33AC6F0410CD}" destId="{C386D7A0-8779-4105-A401-F8AF4A5E5BB0}" srcOrd="0" destOrd="0" presId="urn:microsoft.com/office/officeart/2005/8/layout/orgChart1"/>
    <dgm:cxn modelId="{BBF8CDE7-ACF7-4D36-9D8A-33228AAACC9D}" type="presOf" srcId="{129A5628-4A3C-4397-B34E-A227B0F8A499}" destId="{411A120F-2F23-4773-8302-6B4B54EA17A6}" srcOrd="0" destOrd="0" presId="urn:microsoft.com/office/officeart/2005/8/layout/orgChart1"/>
    <dgm:cxn modelId="{9EAE0C52-6179-42FC-8BCF-9AB55B7ABC7F}" type="presOf" srcId="{129A5628-4A3C-4397-B34E-A227B0F8A499}" destId="{DBFC0C01-349D-4D00-8D9C-CE6A1949FB64}" srcOrd="1" destOrd="0" presId="urn:microsoft.com/office/officeart/2005/8/layout/orgChart1"/>
    <dgm:cxn modelId="{3FE1FAF5-FE89-4F1F-8829-65E821680EDE}" type="presOf" srcId="{A6DD4DB0-45C1-4883-81BC-A50A433675DE}" destId="{5DF6E158-A7D1-4A21-A534-DE6B1079F2A7}" srcOrd="0" destOrd="0" presId="urn:microsoft.com/office/officeart/2005/8/layout/orgChart1"/>
    <dgm:cxn modelId="{339E6246-B280-4170-B00A-1A7FB63BCF06}" type="presOf" srcId="{ABB03656-3B22-405D-9100-C18C59836BFD}" destId="{F9315CB4-AF27-4722-AE8C-CC5D222509B9}" srcOrd="1" destOrd="0" presId="urn:microsoft.com/office/officeart/2005/8/layout/orgChart1"/>
    <dgm:cxn modelId="{0F37DBB6-76FD-4994-A5FE-F7228D825DD8}" type="presOf" srcId="{5A1192DD-7317-43AD-BBA2-E7743E2ED5EC}" destId="{02BC0F2D-D261-42F0-9F16-A27C78068AD5}" srcOrd="0" destOrd="0" presId="urn:microsoft.com/office/officeart/2005/8/layout/orgChart1"/>
    <dgm:cxn modelId="{CBEECFC7-65B0-4327-87F4-9680CA1528B7}" srcId="{4053BA52-FD5A-4082-B552-4FDAE41276A4}" destId="{129A5628-4A3C-4397-B34E-A227B0F8A499}" srcOrd="1" destOrd="0" parTransId="{A7F9A6E1-9895-44FC-8304-33AC6F0410CD}" sibTransId="{D590B4A0-5114-47A3-9A2F-F276359D04C6}"/>
    <dgm:cxn modelId="{8F457B0F-04FF-44E3-8440-F1925B897B83}" type="presOf" srcId="{4053BA52-FD5A-4082-B552-4FDAE41276A4}" destId="{D261D0A6-9125-4568-84BE-669B8197297B}" srcOrd="0" destOrd="0" presId="urn:microsoft.com/office/officeart/2005/8/layout/orgChart1"/>
    <dgm:cxn modelId="{209881B8-9FF5-4B6C-8C6F-9E70DBDD22D4}" srcId="{4053BA52-FD5A-4082-B552-4FDAE41276A4}" destId="{B4C7752E-BBDA-4C51-AF5F-E2302DA6E7FB}" srcOrd="0" destOrd="0" parTransId="{90B8F230-1456-4DAD-9EB9-8A84CBD3DF02}" sibTransId="{AE432A3C-0B90-4621-A4E9-3232A6A7C60F}"/>
    <dgm:cxn modelId="{8B2AFA59-E4B1-49BE-9517-DAA2C9931578}" type="presOf" srcId="{4053BA52-FD5A-4082-B552-4FDAE41276A4}" destId="{3DC40EE1-3DD2-45CC-A022-3AA4775F333B}" srcOrd="1" destOrd="0" presId="urn:microsoft.com/office/officeart/2005/8/layout/orgChart1"/>
    <dgm:cxn modelId="{C397E3BA-5118-4D90-9AD6-5CF8879CD343}" type="presOf" srcId="{90B8F230-1456-4DAD-9EB9-8A84CBD3DF02}" destId="{B5BDEDA6-5602-43C2-812E-A1EC9A2BAD6C}" srcOrd="0" destOrd="0" presId="urn:microsoft.com/office/officeart/2005/8/layout/orgChart1"/>
    <dgm:cxn modelId="{F5530042-3E7C-496A-9492-3D1F8096B421}" srcId="{A6DD4DB0-45C1-4883-81BC-A50A433675DE}" destId="{4053BA52-FD5A-4082-B552-4FDAE41276A4}" srcOrd="0" destOrd="0" parTransId="{F83E9F6E-3643-483C-959E-BDB2FC7F108F}" sibTransId="{AAB7F1BE-9803-47EA-8873-CA608CF584EE}"/>
    <dgm:cxn modelId="{4AA41839-A2B9-42F9-A802-DD2AB47E7CFE}" srcId="{4053BA52-FD5A-4082-B552-4FDAE41276A4}" destId="{ABB03656-3B22-405D-9100-C18C59836BFD}" srcOrd="2" destOrd="0" parTransId="{5A1192DD-7317-43AD-BBA2-E7743E2ED5EC}" sibTransId="{738F2544-E2C3-4BE4-957F-31D25D8BB350}"/>
    <dgm:cxn modelId="{B22160E2-6035-4911-96B0-8CC29E30FA54}" type="presOf" srcId="{B4C7752E-BBDA-4C51-AF5F-E2302DA6E7FB}" destId="{450BB5EF-3359-490B-83A3-88CC966BE662}" srcOrd="1" destOrd="0" presId="urn:microsoft.com/office/officeart/2005/8/layout/orgChart1"/>
    <dgm:cxn modelId="{FECF9B59-F60C-4641-A106-808B1423D6FB}" type="presOf" srcId="{B4C7752E-BBDA-4C51-AF5F-E2302DA6E7FB}" destId="{ED7C4755-188E-4B69-86B6-63B345743D80}" srcOrd="0" destOrd="0" presId="urn:microsoft.com/office/officeart/2005/8/layout/orgChart1"/>
    <dgm:cxn modelId="{4A551A00-2191-4D89-A615-D37B464E2DCF}" type="presOf" srcId="{ABB03656-3B22-405D-9100-C18C59836BFD}" destId="{D4C8D509-4E57-426C-8F2B-28E3EC86DEA3}" srcOrd="0" destOrd="0" presId="urn:microsoft.com/office/officeart/2005/8/layout/orgChart1"/>
    <dgm:cxn modelId="{9F469042-653A-48BC-85D3-706EB438B686}" type="presParOf" srcId="{5DF6E158-A7D1-4A21-A534-DE6B1079F2A7}" destId="{2F07FD8D-C28D-44FD-986F-7B8F1408E9A3}" srcOrd="0" destOrd="0" presId="urn:microsoft.com/office/officeart/2005/8/layout/orgChart1"/>
    <dgm:cxn modelId="{BEAAD0CD-E409-4EB4-A58C-507A77B63A94}" type="presParOf" srcId="{2F07FD8D-C28D-44FD-986F-7B8F1408E9A3}" destId="{DC7D51A8-FC95-42BC-A241-92847F5453D2}" srcOrd="0" destOrd="0" presId="urn:microsoft.com/office/officeart/2005/8/layout/orgChart1"/>
    <dgm:cxn modelId="{8055BB0D-C72C-43E4-B87D-75BA22586339}" type="presParOf" srcId="{DC7D51A8-FC95-42BC-A241-92847F5453D2}" destId="{D261D0A6-9125-4568-84BE-669B8197297B}" srcOrd="0" destOrd="0" presId="urn:microsoft.com/office/officeart/2005/8/layout/orgChart1"/>
    <dgm:cxn modelId="{196BDA6A-A427-4F1A-BB5C-CCE71277632A}" type="presParOf" srcId="{DC7D51A8-FC95-42BC-A241-92847F5453D2}" destId="{3DC40EE1-3DD2-45CC-A022-3AA4775F333B}" srcOrd="1" destOrd="0" presId="urn:microsoft.com/office/officeart/2005/8/layout/orgChart1"/>
    <dgm:cxn modelId="{87ACF430-C1EB-4F50-9C46-B6F83DEE4796}" type="presParOf" srcId="{2F07FD8D-C28D-44FD-986F-7B8F1408E9A3}" destId="{89663ED2-9AC5-476A-BE2F-E00E0AE567B1}" srcOrd="1" destOrd="0" presId="urn:microsoft.com/office/officeart/2005/8/layout/orgChart1"/>
    <dgm:cxn modelId="{3532E327-BE82-44AC-A675-0602529F34BF}" type="presParOf" srcId="{89663ED2-9AC5-476A-BE2F-E00E0AE567B1}" destId="{B5BDEDA6-5602-43C2-812E-A1EC9A2BAD6C}" srcOrd="0" destOrd="0" presId="urn:microsoft.com/office/officeart/2005/8/layout/orgChart1"/>
    <dgm:cxn modelId="{BA107650-1620-4743-8489-C852DDFC289A}" type="presParOf" srcId="{89663ED2-9AC5-476A-BE2F-E00E0AE567B1}" destId="{AEB287CC-112D-4F84-BB86-215DDB79F028}" srcOrd="1" destOrd="0" presId="urn:microsoft.com/office/officeart/2005/8/layout/orgChart1"/>
    <dgm:cxn modelId="{7AEFB7F8-E823-406C-A759-841DB5119422}" type="presParOf" srcId="{AEB287CC-112D-4F84-BB86-215DDB79F028}" destId="{3B5B2A95-4EC6-497C-B24E-77965F29431D}" srcOrd="0" destOrd="0" presId="urn:microsoft.com/office/officeart/2005/8/layout/orgChart1"/>
    <dgm:cxn modelId="{D8867EF3-D691-48EE-A3D0-6ACA891CE877}" type="presParOf" srcId="{3B5B2A95-4EC6-497C-B24E-77965F29431D}" destId="{ED7C4755-188E-4B69-86B6-63B345743D80}" srcOrd="0" destOrd="0" presId="urn:microsoft.com/office/officeart/2005/8/layout/orgChart1"/>
    <dgm:cxn modelId="{5E053295-7FD5-4783-A9A4-B740FD2F2CFB}" type="presParOf" srcId="{3B5B2A95-4EC6-497C-B24E-77965F29431D}" destId="{450BB5EF-3359-490B-83A3-88CC966BE662}" srcOrd="1" destOrd="0" presId="urn:microsoft.com/office/officeart/2005/8/layout/orgChart1"/>
    <dgm:cxn modelId="{F544CF2F-BE2D-4D02-B40C-56BEDFA445A0}" type="presParOf" srcId="{AEB287CC-112D-4F84-BB86-215DDB79F028}" destId="{183B1938-E1F4-4C18-ADDA-1A8837E49199}" srcOrd="1" destOrd="0" presId="urn:microsoft.com/office/officeart/2005/8/layout/orgChart1"/>
    <dgm:cxn modelId="{4B4D0A21-DB27-4F51-B852-A631166ED263}" type="presParOf" srcId="{AEB287CC-112D-4F84-BB86-215DDB79F028}" destId="{EBCE4B94-E35B-4524-A54F-7A0839515FC1}" srcOrd="2" destOrd="0" presId="urn:microsoft.com/office/officeart/2005/8/layout/orgChart1"/>
    <dgm:cxn modelId="{3498D1B2-F663-4F84-902D-03601FD151BC}" type="presParOf" srcId="{89663ED2-9AC5-476A-BE2F-E00E0AE567B1}" destId="{C386D7A0-8779-4105-A401-F8AF4A5E5BB0}" srcOrd="2" destOrd="0" presId="urn:microsoft.com/office/officeart/2005/8/layout/orgChart1"/>
    <dgm:cxn modelId="{ABA7E0FF-1314-4AC5-9C01-45E2346CAE8F}" type="presParOf" srcId="{89663ED2-9AC5-476A-BE2F-E00E0AE567B1}" destId="{77F82097-52C9-4100-85B3-0D5105C7C1B3}" srcOrd="3" destOrd="0" presId="urn:microsoft.com/office/officeart/2005/8/layout/orgChart1"/>
    <dgm:cxn modelId="{81234875-9B7B-4F4C-A09B-F18852B7EBA4}" type="presParOf" srcId="{77F82097-52C9-4100-85B3-0D5105C7C1B3}" destId="{924319DB-3F94-4D13-BC5C-86EBE5F39962}" srcOrd="0" destOrd="0" presId="urn:microsoft.com/office/officeart/2005/8/layout/orgChart1"/>
    <dgm:cxn modelId="{B29DB80B-FBF8-46DD-B4E5-7C43D2097912}" type="presParOf" srcId="{924319DB-3F94-4D13-BC5C-86EBE5F39962}" destId="{411A120F-2F23-4773-8302-6B4B54EA17A6}" srcOrd="0" destOrd="0" presId="urn:microsoft.com/office/officeart/2005/8/layout/orgChart1"/>
    <dgm:cxn modelId="{EA755287-D5E6-4950-8AAB-54012D28825B}" type="presParOf" srcId="{924319DB-3F94-4D13-BC5C-86EBE5F39962}" destId="{DBFC0C01-349D-4D00-8D9C-CE6A1949FB64}" srcOrd="1" destOrd="0" presId="urn:microsoft.com/office/officeart/2005/8/layout/orgChart1"/>
    <dgm:cxn modelId="{7CB620BF-5AAF-48C7-A64B-3E1243C48C54}" type="presParOf" srcId="{77F82097-52C9-4100-85B3-0D5105C7C1B3}" destId="{9A5291A8-AA6D-4557-A4C7-EF04E4FF59F6}" srcOrd="1" destOrd="0" presId="urn:microsoft.com/office/officeart/2005/8/layout/orgChart1"/>
    <dgm:cxn modelId="{A942746D-705F-443A-879C-2ABA8E6869A2}" type="presParOf" srcId="{77F82097-52C9-4100-85B3-0D5105C7C1B3}" destId="{8F21ED8A-B81E-4673-89F0-BFA1E6B0D95C}" srcOrd="2" destOrd="0" presId="urn:microsoft.com/office/officeart/2005/8/layout/orgChart1"/>
    <dgm:cxn modelId="{CB37FF87-C8D3-452E-91F0-728ACDEF5FFD}" type="presParOf" srcId="{89663ED2-9AC5-476A-BE2F-E00E0AE567B1}" destId="{02BC0F2D-D261-42F0-9F16-A27C78068AD5}" srcOrd="4" destOrd="0" presId="urn:microsoft.com/office/officeart/2005/8/layout/orgChart1"/>
    <dgm:cxn modelId="{A75CBECB-564B-4AE5-AA4D-9AEC455C2A9F}" type="presParOf" srcId="{89663ED2-9AC5-476A-BE2F-E00E0AE567B1}" destId="{503CC5F4-B88A-4D40-BBB2-3B10EF0389C1}" srcOrd="5" destOrd="0" presId="urn:microsoft.com/office/officeart/2005/8/layout/orgChart1"/>
    <dgm:cxn modelId="{56A8774E-E583-44F6-A60E-BC9411C51453}" type="presParOf" srcId="{503CC5F4-B88A-4D40-BBB2-3B10EF0389C1}" destId="{162C681D-5A14-4CB1-8678-33D63003309A}" srcOrd="0" destOrd="0" presId="urn:microsoft.com/office/officeart/2005/8/layout/orgChart1"/>
    <dgm:cxn modelId="{D63196D5-0459-4EA0-B0E5-8933F8EF5F03}" type="presParOf" srcId="{162C681D-5A14-4CB1-8678-33D63003309A}" destId="{D4C8D509-4E57-426C-8F2B-28E3EC86DEA3}" srcOrd="0" destOrd="0" presId="urn:microsoft.com/office/officeart/2005/8/layout/orgChart1"/>
    <dgm:cxn modelId="{E80BFFCF-99A8-408A-A5E6-BEFEACDC56FE}" type="presParOf" srcId="{162C681D-5A14-4CB1-8678-33D63003309A}" destId="{F9315CB4-AF27-4722-AE8C-CC5D222509B9}" srcOrd="1" destOrd="0" presId="urn:microsoft.com/office/officeart/2005/8/layout/orgChart1"/>
    <dgm:cxn modelId="{40D711DD-01DE-4302-89D6-916909DA856C}" type="presParOf" srcId="{503CC5F4-B88A-4D40-BBB2-3B10EF0389C1}" destId="{01C95FDE-5E77-4474-82CE-E9BF10030D49}" srcOrd="1" destOrd="0" presId="urn:microsoft.com/office/officeart/2005/8/layout/orgChart1"/>
    <dgm:cxn modelId="{2A902E7E-3862-4CE6-904E-F64F06430A9F}" type="presParOf" srcId="{503CC5F4-B88A-4D40-BBB2-3B10EF0389C1}" destId="{1D6AE121-7A8F-4AEA-A87E-84E2B4ACDBD5}" srcOrd="2" destOrd="0" presId="urn:microsoft.com/office/officeart/2005/8/layout/orgChart1"/>
    <dgm:cxn modelId="{2F8C2EAE-317F-416F-A06B-50BB07786367}" type="presParOf" srcId="{2F07FD8D-C28D-44FD-986F-7B8F1408E9A3}" destId="{EC9F0234-A53B-419F-85B1-EC99E458221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43705-EDF9-4BB6-BBEB-F00271ED0C7A}"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5F053B7A-0F09-4AA0-B0CE-6DEAEED8DA41}">
      <dgm:prSet phldrT="[Text]" custT="1"/>
      <dgm:spPr>
        <a:ln w="38100">
          <a:solidFill>
            <a:srgbClr val="4B8180"/>
          </a:solidFill>
        </a:ln>
      </dgm:spPr>
      <dgm:t>
        <a:bodyPr/>
        <a:lstStyle/>
        <a:p>
          <a:r>
            <a:rPr lang="en-US" altLang="en-US" sz="2400" dirty="0" smtClean="0">
              <a:ea typeface="ＭＳ Ｐゴシック" pitchFamily="34" charset="-128"/>
            </a:rPr>
            <a:t>Limitations of LFTs</a:t>
          </a:r>
          <a:endParaRPr lang="en-US" sz="2400" dirty="0"/>
        </a:p>
      </dgm:t>
    </dgm:pt>
    <dgm:pt modelId="{EB5F9962-7303-4DF1-A551-3F4D396E6BAA}" type="parTrans" cxnId="{680EE92E-105C-4B06-9A6F-DFDFCE86D3BA}">
      <dgm:prSet/>
      <dgm:spPr/>
      <dgm:t>
        <a:bodyPr/>
        <a:lstStyle/>
        <a:p>
          <a:endParaRPr lang="en-US"/>
        </a:p>
      </dgm:t>
    </dgm:pt>
    <dgm:pt modelId="{3E7800A0-539A-4DED-B983-564567CD1C52}" type="sibTrans" cxnId="{680EE92E-105C-4B06-9A6F-DFDFCE86D3BA}">
      <dgm:prSet/>
      <dgm:spPr/>
      <dgm:t>
        <a:bodyPr/>
        <a:lstStyle/>
        <a:p>
          <a:endParaRPr lang="en-US"/>
        </a:p>
      </dgm:t>
    </dgm:pt>
    <dgm:pt modelId="{2EFAB012-522E-4AA3-B1E7-F24A69B8C27C}">
      <dgm:prSet phldrT="[Text]" custT="1"/>
      <dgm:spPr>
        <a:ln w="38100">
          <a:solidFill>
            <a:srgbClr val="4B8180"/>
          </a:solidFill>
        </a:ln>
      </dgm:spPr>
      <dgm:t>
        <a:bodyPr/>
        <a:lstStyle/>
        <a:p>
          <a:r>
            <a:rPr lang="en-US" altLang="en-US" sz="2000" dirty="0" smtClean="0">
              <a:ea typeface="ＭＳ Ｐゴシック" pitchFamily="34" charset="-128"/>
            </a:rPr>
            <a:t>Normal LFT values do not always indicate absence of liver disease</a:t>
          </a:r>
          <a:endParaRPr lang="en-US" sz="2000" dirty="0"/>
        </a:p>
      </dgm:t>
    </dgm:pt>
    <dgm:pt modelId="{35A76E2C-22B6-45D2-A63C-008B00AB6035}" type="parTrans" cxnId="{C56B35B6-5D4E-4A5C-A5E0-9015CE890965}">
      <dgm:prSet/>
      <dgm:spPr>
        <a:ln w="38100">
          <a:solidFill>
            <a:srgbClr val="4B8180"/>
          </a:solidFill>
        </a:ln>
      </dgm:spPr>
      <dgm:t>
        <a:bodyPr/>
        <a:lstStyle/>
        <a:p>
          <a:endParaRPr lang="en-US"/>
        </a:p>
      </dgm:t>
    </dgm:pt>
    <dgm:pt modelId="{D750329E-C444-422A-81C8-07D9CCB56011}" type="sibTrans" cxnId="{C56B35B6-5D4E-4A5C-A5E0-9015CE890965}">
      <dgm:prSet/>
      <dgm:spPr/>
      <dgm:t>
        <a:bodyPr/>
        <a:lstStyle/>
        <a:p>
          <a:endParaRPr lang="en-US"/>
        </a:p>
      </dgm:t>
    </dgm:pt>
    <dgm:pt modelId="{4B61229A-899F-4266-BC54-AF2C8D4A591B}">
      <dgm:prSet phldrT="[Text]" custT="1"/>
      <dgm:spPr>
        <a:ln w="38100">
          <a:solidFill>
            <a:srgbClr val="4B8180"/>
          </a:solidFill>
        </a:ln>
      </dgm:spPr>
      <dgm:t>
        <a:bodyPr/>
        <a:lstStyle/>
        <a:p>
          <a:r>
            <a:rPr lang="en-US" altLang="en-US" sz="2000" dirty="0" smtClean="0">
              <a:ea typeface="ＭＳ Ｐゴシック" pitchFamily="34" charset="-128"/>
            </a:rPr>
            <a:t>Asymptomatic people may have abnormal LFT results</a:t>
          </a:r>
          <a:endParaRPr lang="en-US" sz="2000" dirty="0"/>
        </a:p>
      </dgm:t>
    </dgm:pt>
    <dgm:pt modelId="{4C135504-BC41-437D-B9D2-C2B27857C585}" type="parTrans" cxnId="{78737E92-8F21-47F7-8883-6A658EBC5453}">
      <dgm:prSet/>
      <dgm:spPr>
        <a:ln w="38100">
          <a:solidFill>
            <a:srgbClr val="4B8180"/>
          </a:solidFill>
        </a:ln>
      </dgm:spPr>
      <dgm:t>
        <a:bodyPr/>
        <a:lstStyle/>
        <a:p>
          <a:endParaRPr lang="en-US"/>
        </a:p>
      </dgm:t>
    </dgm:pt>
    <dgm:pt modelId="{8075BFC9-5C85-4D1C-A170-2C0922107572}" type="sibTrans" cxnId="{78737E92-8F21-47F7-8883-6A658EBC5453}">
      <dgm:prSet/>
      <dgm:spPr/>
      <dgm:t>
        <a:bodyPr/>
        <a:lstStyle/>
        <a:p>
          <a:endParaRPr lang="en-US"/>
        </a:p>
      </dgm:t>
    </dgm:pt>
    <dgm:pt modelId="{4671B494-7E36-4710-A79B-FB71987A134D}">
      <dgm:prSet custT="1"/>
      <dgm:spPr>
        <a:ln w="38100">
          <a:solidFill>
            <a:srgbClr val="4B8180"/>
          </a:solidFill>
        </a:ln>
      </dgm:spPr>
      <dgm:t>
        <a:bodyPr/>
        <a:lstStyle/>
        <a:p>
          <a:r>
            <a:rPr lang="en-US" altLang="en-US" sz="1800" dirty="0" smtClean="0">
              <a:ea typeface="ＭＳ Ｐゴシック" pitchFamily="34" charset="-128"/>
            </a:rPr>
            <a:t>Liver a has very large reserve capacity *</a:t>
          </a:r>
          <a:endParaRPr lang="en-US" sz="1800" dirty="0"/>
        </a:p>
      </dgm:t>
    </dgm:pt>
    <dgm:pt modelId="{3CFEEDCE-C331-4793-AC44-D322528874E9}" type="parTrans" cxnId="{6C97ABAD-D471-454A-9F69-2F2179587F80}">
      <dgm:prSet/>
      <dgm:spPr>
        <a:ln w="38100">
          <a:solidFill>
            <a:srgbClr val="4B8180"/>
          </a:solidFill>
        </a:ln>
      </dgm:spPr>
      <dgm:t>
        <a:bodyPr/>
        <a:lstStyle/>
        <a:p>
          <a:endParaRPr lang="en-US"/>
        </a:p>
      </dgm:t>
    </dgm:pt>
    <dgm:pt modelId="{76044734-0511-4938-B686-F77AD2FDAA9D}" type="sibTrans" cxnId="{6C97ABAD-D471-454A-9F69-2F2179587F80}">
      <dgm:prSet/>
      <dgm:spPr/>
      <dgm:t>
        <a:bodyPr/>
        <a:lstStyle/>
        <a:p>
          <a:endParaRPr lang="en-US"/>
        </a:p>
      </dgm:t>
    </dgm:pt>
    <dgm:pt modelId="{E94F9645-DB94-4F77-9082-7C02FFE507E6}">
      <dgm:prSet custT="1"/>
      <dgm:spPr>
        <a:ln w="38100">
          <a:solidFill>
            <a:srgbClr val="4B8180"/>
          </a:solidFill>
        </a:ln>
      </dgm:spPr>
      <dgm:t>
        <a:bodyPr/>
        <a:lstStyle/>
        <a:p>
          <a:r>
            <a:rPr lang="en-US" altLang="en-US" sz="1800" dirty="0" smtClean="0">
              <a:ea typeface="ＭＳ Ｐゴシック" pitchFamily="34" charset="-128"/>
            </a:rPr>
            <a:t>Diagnosis should be based on clinical examination</a:t>
          </a:r>
          <a:endParaRPr lang="en-US" sz="1800" dirty="0"/>
        </a:p>
      </dgm:t>
    </dgm:pt>
    <dgm:pt modelId="{957158C8-7BA6-42DB-9C2B-94AFD30C2240}" type="parTrans" cxnId="{D5B0EA88-7859-4841-B742-B47958182007}">
      <dgm:prSet/>
      <dgm:spPr>
        <a:ln w="38100">
          <a:solidFill>
            <a:srgbClr val="4B8180"/>
          </a:solidFill>
        </a:ln>
      </dgm:spPr>
      <dgm:t>
        <a:bodyPr/>
        <a:lstStyle/>
        <a:p>
          <a:endParaRPr lang="en-US"/>
        </a:p>
      </dgm:t>
    </dgm:pt>
    <dgm:pt modelId="{54D72B9A-BA60-4401-8A18-15C1FD664057}" type="sibTrans" cxnId="{D5B0EA88-7859-4841-B742-B47958182007}">
      <dgm:prSet/>
      <dgm:spPr/>
      <dgm:t>
        <a:bodyPr/>
        <a:lstStyle/>
        <a:p>
          <a:endParaRPr lang="en-US"/>
        </a:p>
      </dgm:t>
    </dgm:pt>
    <dgm:pt modelId="{E6C74C73-C797-49C5-9B83-303FD3D62DC5}" type="pres">
      <dgm:prSet presAssocID="{72643705-EDF9-4BB6-BBEB-F00271ED0C7A}" presName="hierChild1" presStyleCnt="0">
        <dgm:presLayoutVars>
          <dgm:orgChart val="1"/>
          <dgm:chPref val="1"/>
          <dgm:dir/>
          <dgm:animOne val="branch"/>
          <dgm:animLvl val="lvl"/>
          <dgm:resizeHandles/>
        </dgm:presLayoutVars>
      </dgm:prSet>
      <dgm:spPr/>
      <dgm:t>
        <a:bodyPr/>
        <a:lstStyle/>
        <a:p>
          <a:endParaRPr lang="en-US"/>
        </a:p>
      </dgm:t>
    </dgm:pt>
    <dgm:pt modelId="{EC1D66B9-3342-4C6D-9F46-7CC76B1B3FD7}" type="pres">
      <dgm:prSet presAssocID="{5F053B7A-0F09-4AA0-B0CE-6DEAEED8DA41}" presName="hierRoot1" presStyleCnt="0">
        <dgm:presLayoutVars>
          <dgm:hierBranch val="init"/>
        </dgm:presLayoutVars>
      </dgm:prSet>
      <dgm:spPr/>
    </dgm:pt>
    <dgm:pt modelId="{C96288C9-7F9B-41D0-BA51-C47E46A49523}" type="pres">
      <dgm:prSet presAssocID="{5F053B7A-0F09-4AA0-B0CE-6DEAEED8DA41}" presName="rootComposite1" presStyleCnt="0"/>
      <dgm:spPr/>
    </dgm:pt>
    <dgm:pt modelId="{B951EF47-5795-4282-89CD-58766E8898EC}" type="pres">
      <dgm:prSet presAssocID="{5F053B7A-0F09-4AA0-B0CE-6DEAEED8DA41}" presName="rootText1" presStyleLbl="node0" presStyleIdx="0" presStyleCnt="1">
        <dgm:presLayoutVars>
          <dgm:chPref val="3"/>
        </dgm:presLayoutVars>
      </dgm:prSet>
      <dgm:spPr/>
      <dgm:t>
        <a:bodyPr/>
        <a:lstStyle/>
        <a:p>
          <a:endParaRPr lang="en-US"/>
        </a:p>
      </dgm:t>
    </dgm:pt>
    <dgm:pt modelId="{13946251-8D14-47CA-AAE6-9CE349D037A3}" type="pres">
      <dgm:prSet presAssocID="{5F053B7A-0F09-4AA0-B0CE-6DEAEED8DA41}" presName="rootConnector1" presStyleLbl="node1" presStyleIdx="0" presStyleCnt="0"/>
      <dgm:spPr/>
      <dgm:t>
        <a:bodyPr/>
        <a:lstStyle/>
        <a:p>
          <a:endParaRPr lang="en-US"/>
        </a:p>
      </dgm:t>
    </dgm:pt>
    <dgm:pt modelId="{60FFA2D4-407E-4E9D-BBF8-299E9B68AB10}" type="pres">
      <dgm:prSet presAssocID="{5F053B7A-0F09-4AA0-B0CE-6DEAEED8DA41}" presName="hierChild2" presStyleCnt="0"/>
      <dgm:spPr/>
    </dgm:pt>
    <dgm:pt modelId="{DD41AE1D-629D-4C0D-A7ED-5418E438BF65}" type="pres">
      <dgm:prSet presAssocID="{35A76E2C-22B6-45D2-A63C-008B00AB6035}" presName="Name37" presStyleLbl="parChTrans1D2" presStyleIdx="0" presStyleCnt="2"/>
      <dgm:spPr/>
      <dgm:t>
        <a:bodyPr/>
        <a:lstStyle/>
        <a:p>
          <a:endParaRPr lang="en-US"/>
        </a:p>
      </dgm:t>
    </dgm:pt>
    <dgm:pt modelId="{02CF412A-F97C-4AE5-B6F7-88F4788E6357}" type="pres">
      <dgm:prSet presAssocID="{2EFAB012-522E-4AA3-B1E7-F24A69B8C27C}" presName="hierRoot2" presStyleCnt="0">
        <dgm:presLayoutVars>
          <dgm:hierBranch val="init"/>
        </dgm:presLayoutVars>
      </dgm:prSet>
      <dgm:spPr/>
    </dgm:pt>
    <dgm:pt modelId="{50235E0F-14FB-417F-92E9-C301D78A58E9}" type="pres">
      <dgm:prSet presAssocID="{2EFAB012-522E-4AA3-B1E7-F24A69B8C27C}" presName="rootComposite" presStyleCnt="0"/>
      <dgm:spPr/>
    </dgm:pt>
    <dgm:pt modelId="{6B1B35BC-7709-48E0-A827-202A20B92168}" type="pres">
      <dgm:prSet presAssocID="{2EFAB012-522E-4AA3-B1E7-F24A69B8C27C}" presName="rootText" presStyleLbl="node2" presStyleIdx="0" presStyleCnt="2">
        <dgm:presLayoutVars>
          <dgm:chPref val="3"/>
        </dgm:presLayoutVars>
      </dgm:prSet>
      <dgm:spPr/>
      <dgm:t>
        <a:bodyPr/>
        <a:lstStyle/>
        <a:p>
          <a:endParaRPr lang="en-US"/>
        </a:p>
      </dgm:t>
    </dgm:pt>
    <dgm:pt modelId="{58C8A08E-5612-44F2-BCFB-2150D3FFF355}" type="pres">
      <dgm:prSet presAssocID="{2EFAB012-522E-4AA3-B1E7-F24A69B8C27C}" presName="rootConnector" presStyleLbl="node2" presStyleIdx="0" presStyleCnt="2"/>
      <dgm:spPr/>
      <dgm:t>
        <a:bodyPr/>
        <a:lstStyle/>
        <a:p>
          <a:endParaRPr lang="en-US"/>
        </a:p>
      </dgm:t>
    </dgm:pt>
    <dgm:pt modelId="{CCDADC66-8BED-45AB-8104-85B03B5F6E2F}" type="pres">
      <dgm:prSet presAssocID="{2EFAB012-522E-4AA3-B1E7-F24A69B8C27C}" presName="hierChild4" presStyleCnt="0"/>
      <dgm:spPr/>
    </dgm:pt>
    <dgm:pt modelId="{DAACEC69-1340-4C57-A566-25E1D7EBF474}" type="pres">
      <dgm:prSet presAssocID="{3CFEEDCE-C331-4793-AC44-D322528874E9}" presName="Name37" presStyleLbl="parChTrans1D3" presStyleIdx="0" presStyleCnt="2"/>
      <dgm:spPr/>
      <dgm:t>
        <a:bodyPr/>
        <a:lstStyle/>
        <a:p>
          <a:endParaRPr lang="en-US"/>
        </a:p>
      </dgm:t>
    </dgm:pt>
    <dgm:pt modelId="{B8281582-4FAF-4881-AC94-6A1813244DBA}" type="pres">
      <dgm:prSet presAssocID="{4671B494-7E36-4710-A79B-FB71987A134D}" presName="hierRoot2" presStyleCnt="0">
        <dgm:presLayoutVars>
          <dgm:hierBranch val="init"/>
        </dgm:presLayoutVars>
      </dgm:prSet>
      <dgm:spPr/>
    </dgm:pt>
    <dgm:pt modelId="{3F0A3CA4-91E4-4169-AF62-88B86E94E076}" type="pres">
      <dgm:prSet presAssocID="{4671B494-7E36-4710-A79B-FB71987A134D}" presName="rootComposite" presStyleCnt="0"/>
      <dgm:spPr/>
    </dgm:pt>
    <dgm:pt modelId="{7AF6D8E7-A6F6-4679-8ED1-C14B5125024E}" type="pres">
      <dgm:prSet presAssocID="{4671B494-7E36-4710-A79B-FB71987A134D}" presName="rootText" presStyleLbl="node3" presStyleIdx="0" presStyleCnt="2" custScaleX="97012" custScaleY="67308">
        <dgm:presLayoutVars>
          <dgm:chPref val="3"/>
        </dgm:presLayoutVars>
      </dgm:prSet>
      <dgm:spPr/>
      <dgm:t>
        <a:bodyPr/>
        <a:lstStyle/>
        <a:p>
          <a:endParaRPr lang="en-US"/>
        </a:p>
      </dgm:t>
    </dgm:pt>
    <dgm:pt modelId="{41862D44-2EFA-4F4A-ADA6-19FEED46FAFB}" type="pres">
      <dgm:prSet presAssocID="{4671B494-7E36-4710-A79B-FB71987A134D}" presName="rootConnector" presStyleLbl="node3" presStyleIdx="0" presStyleCnt="2"/>
      <dgm:spPr/>
      <dgm:t>
        <a:bodyPr/>
        <a:lstStyle/>
        <a:p>
          <a:endParaRPr lang="en-US"/>
        </a:p>
      </dgm:t>
    </dgm:pt>
    <dgm:pt modelId="{36A1D98C-454E-48E7-B436-344EBBFDB6A3}" type="pres">
      <dgm:prSet presAssocID="{4671B494-7E36-4710-A79B-FB71987A134D}" presName="hierChild4" presStyleCnt="0"/>
      <dgm:spPr/>
    </dgm:pt>
    <dgm:pt modelId="{319FD9AD-BA10-4077-AF61-9FDEF781EEE2}" type="pres">
      <dgm:prSet presAssocID="{4671B494-7E36-4710-A79B-FB71987A134D}" presName="hierChild5" presStyleCnt="0"/>
      <dgm:spPr/>
    </dgm:pt>
    <dgm:pt modelId="{C43A9089-5629-46D0-B35E-B6D2A6549855}" type="pres">
      <dgm:prSet presAssocID="{2EFAB012-522E-4AA3-B1E7-F24A69B8C27C}" presName="hierChild5" presStyleCnt="0"/>
      <dgm:spPr/>
    </dgm:pt>
    <dgm:pt modelId="{ED2C8696-DC18-4029-92E7-A1B6DC182B85}" type="pres">
      <dgm:prSet presAssocID="{4C135504-BC41-437D-B9D2-C2B27857C585}" presName="Name37" presStyleLbl="parChTrans1D2" presStyleIdx="1" presStyleCnt="2"/>
      <dgm:spPr/>
      <dgm:t>
        <a:bodyPr/>
        <a:lstStyle/>
        <a:p>
          <a:endParaRPr lang="en-US"/>
        </a:p>
      </dgm:t>
    </dgm:pt>
    <dgm:pt modelId="{CFD3702B-6AF8-4B56-A0ED-A2B664BEFFE6}" type="pres">
      <dgm:prSet presAssocID="{4B61229A-899F-4266-BC54-AF2C8D4A591B}" presName="hierRoot2" presStyleCnt="0">
        <dgm:presLayoutVars>
          <dgm:hierBranch val="init"/>
        </dgm:presLayoutVars>
      </dgm:prSet>
      <dgm:spPr/>
    </dgm:pt>
    <dgm:pt modelId="{C835BABF-D87B-4DE2-ACDD-F31D9F0C7FEA}" type="pres">
      <dgm:prSet presAssocID="{4B61229A-899F-4266-BC54-AF2C8D4A591B}" presName="rootComposite" presStyleCnt="0"/>
      <dgm:spPr/>
    </dgm:pt>
    <dgm:pt modelId="{F4168AFA-B509-469C-BB35-C39E1FC9BEE0}" type="pres">
      <dgm:prSet presAssocID="{4B61229A-899F-4266-BC54-AF2C8D4A591B}" presName="rootText" presStyleLbl="node2" presStyleIdx="1" presStyleCnt="2">
        <dgm:presLayoutVars>
          <dgm:chPref val="3"/>
        </dgm:presLayoutVars>
      </dgm:prSet>
      <dgm:spPr/>
      <dgm:t>
        <a:bodyPr/>
        <a:lstStyle/>
        <a:p>
          <a:endParaRPr lang="en-US"/>
        </a:p>
      </dgm:t>
    </dgm:pt>
    <dgm:pt modelId="{89B637F6-82C1-479F-A119-E447FC28997D}" type="pres">
      <dgm:prSet presAssocID="{4B61229A-899F-4266-BC54-AF2C8D4A591B}" presName="rootConnector" presStyleLbl="node2" presStyleIdx="1" presStyleCnt="2"/>
      <dgm:spPr/>
      <dgm:t>
        <a:bodyPr/>
        <a:lstStyle/>
        <a:p>
          <a:endParaRPr lang="en-US"/>
        </a:p>
      </dgm:t>
    </dgm:pt>
    <dgm:pt modelId="{9A14EBA9-5A82-4C59-82FF-052CB7820BE6}" type="pres">
      <dgm:prSet presAssocID="{4B61229A-899F-4266-BC54-AF2C8D4A591B}" presName="hierChild4" presStyleCnt="0"/>
      <dgm:spPr/>
    </dgm:pt>
    <dgm:pt modelId="{AA4CE3F6-E307-4CD9-9A13-FEC118A090ED}" type="pres">
      <dgm:prSet presAssocID="{957158C8-7BA6-42DB-9C2B-94AFD30C2240}" presName="Name37" presStyleLbl="parChTrans1D3" presStyleIdx="1" presStyleCnt="2"/>
      <dgm:spPr/>
      <dgm:t>
        <a:bodyPr/>
        <a:lstStyle/>
        <a:p>
          <a:endParaRPr lang="en-US"/>
        </a:p>
      </dgm:t>
    </dgm:pt>
    <dgm:pt modelId="{12D82A5D-C314-40A2-8FEA-4A43BD37C88E}" type="pres">
      <dgm:prSet presAssocID="{E94F9645-DB94-4F77-9082-7C02FFE507E6}" presName="hierRoot2" presStyleCnt="0">
        <dgm:presLayoutVars>
          <dgm:hierBranch val="init"/>
        </dgm:presLayoutVars>
      </dgm:prSet>
      <dgm:spPr/>
    </dgm:pt>
    <dgm:pt modelId="{C24EF8BD-DA88-42AD-AEC6-86E1D8217BF8}" type="pres">
      <dgm:prSet presAssocID="{E94F9645-DB94-4F77-9082-7C02FFE507E6}" presName="rootComposite" presStyleCnt="0"/>
      <dgm:spPr/>
    </dgm:pt>
    <dgm:pt modelId="{265E5D37-0A3F-4E0D-B9EE-19755A2209B6}" type="pres">
      <dgm:prSet presAssocID="{E94F9645-DB94-4F77-9082-7C02FFE507E6}" presName="rootText" presStyleLbl="node3" presStyleIdx="1" presStyleCnt="2" custScaleX="97012" custScaleY="67308">
        <dgm:presLayoutVars>
          <dgm:chPref val="3"/>
        </dgm:presLayoutVars>
      </dgm:prSet>
      <dgm:spPr/>
      <dgm:t>
        <a:bodyPr/>
        <a:lstStyle/>
        <a:p>
          <a:endParaRPr lang="en-US"/>
        </a:p>
      </dgm:t>
    </dgm:pt>
    <dgm:pt modelId="{3085B582-2383-4A8D-A70C-3F2DF872DDC0}" type="pres">
      <dgm:prSet presAssocID="{E94F9645-DB94-4F77-9082-7C02FFE507E6}" presName="rootConnector" presStyleLbl="node3" presStyleIdx="1" presStyleCnt="2"/>
      <dgm:spPr/>
      <dgm:t>
        <a:bodyPr/>
        <a:lstStyle/>
        <a:p>
          <a:endParaRPr lang="en-US"/>
        </a:p>
      </dgm:t>
    </dgm:pt>
    <dgm:pt modelId="{6691CD4F-4410-47A5-837A-745D34E251E1}" type="pres">
      <dgm:prSet presAssocID="{E94F9645-DB94-4F77-9082-7C02FFE507E6}" presName="hierChild4" presStyleCnt="0"/>
      <dgm:spPr/>
    </dgm:pt>
    <dgm:pt modelId="{4CCD4E2E-E582-4E10-B3B2-705D74B44F0D}" type="pres">
      <dgm:prSet presAssocID="{E94F9645-DB94-4F77-9082-7C02FFE507E6}" presName="hierChild5" presStyleCnt="0"/>
      <dgm:spPr/>
    </dgm:pt>
    <dgm:pt modelId="{9F200DC1-1145-4690-A596-B111E93A60AA}" type="pres">
      <dgm:prSet presAssocID="{4B61229A-899F-4266-BC54-AF2C8D4A591B}" presName="hierChild5" presStyleCnt="0"/>
      <dgm:spPr/>
    </dgm:pt>
    <dgm:pt modelId="{4D018E00-FD08-4483-A4E9-75FB06DE417C}" type="pres">
      <dgm:prSet presAssocID="{5F053B7A-0F09-4AA0-B0CE-6DEAEED8DA41}" presName="hierChild3" presStyleCnt="0"/>
      <dgm:spPr/>
    </dgm:pt>
  </dgm:ptLst>
  <dgm:cxnLst>
    <dgm:cxn modelId="{E55A717B-245D-45EF-8AC9-0111F8B9E550}" type="presOf" srcId="{72643705-EDF9-4BB6-BBEB-F00271ED0C7A}" destId="{E6C74C73-C797-49C5-9B83-303FD3D62DC5}" srcOrd="0" destOrd="0" presId="urn:microsoft.com/office/officeart/2005/8/layout/orgChart1"/>
    <dgm:cxn modelId="{D5B0EA88-7859-4841-B742-B47958182007}" srcId="{4B61229A-899F-4266-BC54-AF2C8D4A591B}" destId="{E94F9645-DB94-4F77-9082-7C02FFE507E6}" srcOrd="0" destOrd="0" parTransId="{957158C8-7BA6-42DB-9C2B-94AFD30C2240}" sibTransId="{54D72B9A-BA60-4401-8A18-15C1FD664057}"/>
    <dgm:cxn modelId="{3C8A4C0F-7A2E-4E0F-A7DE-853DBA993129}" type="presOf" srcId="{E94F9645-DB94-4F77-9082-7C02FFE507E6}" destId="{3085B582-2383-4A8D-A70C-3F2DF872DDC0}" srcOrd="1" destOrd="0" presId="urn:microsoft.com/office/officeart/2005/8/layout/orgChart1"/>
    <dgm:cxn modelId="{C56B35B6-5D4E-4A5C-A5E0-9015CE890965}" srcId="{5F053B7A-0F09-4AA0-B0CE-6DEAEED8DA41}" destId="{2EFAB012-522E-4AA3-B1E7-F24A69B8C27C}" srcOrd="0" destOrd="0" parTransId="{35A76E2C-22B6-45D2-A63C-008B00AB6035}" sibTransId="{D750329E-C444-422A-81C8-07D9CCB56011}"/>
    <dgm:cxn modelId="{AEF9EFCA-FD4C-43C5-A9EA-7A8699A0BF86}" type="presOf" srcId="{3CFEEDCE-C331-4793-AC44-D322528874E9}" destId="{DAACEC69-1340-4C57-A566-25E1D7EBF474}" srcOrd="0" destOrd="0" presId="urn:microsoft.com/office/officeart/2005/8/layout/orgChart1"/>
    <dgm:cxn modelId="{78737E92-8F21-47F7-8883-6A658EBC5453}" srcId="{5F053B7A-0F09-4AA0-B0CE-6DEAEED8DA41}" destId="{4B61229A-899F-4266-BC54-AF2C8D4A591B}" srcOrd="1" destOrd="0" parTransId="{4C135504-BC41-437D-B9D2-C2B27857C585}" sibTransId="{8075BFC9-5C85-4D1C-A170-2C0922107572}"/>
    <dgm:cxn modelId="{E03454E6-514C-49C0-8560-7AD44919660A}" type="presOf" srcId="{4C135504-BC41-437D-B9D2-C2B27857C585}" destId="{ED2C8696-DC18-4029-92E7-A1B6DC182B85}" srcOrd="0" destOrd="0" presId="urn:microsoft.com/office/officeart/2005/8/layout/orgChart1"/>
    <dgm:cxn modelId="{680EE92E-105C-4B06-9A6F-DFDFCE86D3BA}" srcId="{72643705-EDF9-4BB6-BBEB-F00271ED0C7A}" destId="{5F053B7A-0F09-4AA0-B0CE-6DEAEED8DA41}" srcOrd="0" destOrd="0" parTransId="{EB5F9962-7303-4DF1-A551-3F4D396E6BAA}" sibTransId="{3E7800A0-539A-4DED-B983-564567CD1C52}"/>
    <dgm:cxn modelId="{0D4560BF-00D1-48E7-B2EA-A94F7DFB6D5E}" type="presOf" srcId="{4B61229A-899F-4266-BC54-AF2C8D4A591B}" destId="{F4168AFA-B509-469C-BB35-C39E1FC9BEE0}" srcOrd="0" destOrd="0" presId="urn:microsoft.com/office/officeart/2005/8/layout/orgChart1"/>
    <dgm:cxn modelId="{16EFD9D1-412F-45D7-8298-ED3C92F6A66E}" type="presOf" srcId="{4671B494-7E36-4710-A79B-FB71987A134D}" destId="{7AF6D8E7-A6F6-4679-8ED1-C14B5125024E}" srcOrd="0" destOrd="0" presId="urn:microsoft.com/office/officeart/2005/8/layout/orgChart1"/>
    <dgm:cxn modelId="{730010C8-1174-4B93-8AC6-E7BBFDFB8EFF}" type="presOf" srcId="{5F053B7A-0F09-4AA0-B0CE-6DEAEED8DA41}" destId="{B951EF47-5795-4282-89CD-58766E8898EC}" srcOrd="0" destOrd="0" presId="urn:microsoft.com/office/officeart/2005/8/layout/orgChart1"/>
    <dgm:cxn modelId="{F78C0FBE-513B-485E-B10F-2DA08DEBB1E6}" type="presOf" srcId="{4671B494-7E36-4710-A79B-FB71987A134D}" destId="{41862D44-2EFA-4F4A-ADA6-19FEED46FAFB}" srcOrd="1" destOrd="0" presId="urn:microsoft.com/office/officeart/2005/8/layout/orgChart1"/>
    <dgm:cxn modelId="{01E19EB5-6116-497E-906C-4F0681CC9A92}" type="presOf" srcId="{2EFAB012-522E-4AA3-B1E7-F24A69B8C27C}" destId="{58C8A08E-5612-44F2-BCFB-2150D3FFF355}" srcOrd="1" destOrd="0" presId="urn:microsoft.com/office/officeart/2005/8/layout/orgChart1"/>
    <dgm:cxn modelId="{6C97ABAD-D471-454A-9F69-2F2179587F80}" srcId="{2EFAB012-522E-4AA3-B1E7-F24A69B8C27C}" destId="{4671B494-7E36-4710-A79B-FB71987A134D}" srcOrd="0" destOrd="0" parTransId="{3CFEEDCE-C331-4793-AC44-D322528874E9}" sibTransId="{76044734-0511-4938-B686-F77AD2FDAA9D}"/>
    <dgm:cxn modelId="{DAC99962-177E-403F-9D87-85A17B680496}" type="presOf" srcId="{E94F9645-DB94-4F77-9082-7C02FFE507E6}" destId="{265E5D37-0A3F-4E0D-B9EE-19755A2209B6}" srcOrd="0" destOrd="0" presId="urn:microsoft.com/office/officeart/2005/8/layout/orgChart1"/>
    <dgm:cxn modelId="{1CF71B8B-E455-450A-8BB0-45D19A4897B6}" type="presOf" srcId="{35A76E2C-22B6-45D2-A63C-008B00AB6035}" destId="{DD41AE1D-629D-4C0D-A7ED-5418E438BF65}" srcOrd="0" destOrd="0" presId="urn:microsoft.com/office/officeart/2005/8/layout/orgChart1"/>
    <dgm:cxn modelId="{6A98B8A0-A633-40C1-B006-6B343ECD08B8}" type="presOf" srcId="{2EFAB012-522E-4AA3-B1E7-F24A69B8C27C}" destId="{6B1B35BC-7709-48E0-A827-202A20B92168}" srcOrd="0" destOrd="0" presId="urn:microsoft.com/office/officeart/2005/8/layout/orgChart1"/>
    <dgm:cxn modelId="{EA6D34F8-605E-4D44-B9D5-E1790B2F6E20}" type="presOf" srcId="{5F053B7A-0F09-4AA0-B0CE-6DEAEED8DA41}" destId="{13946251-8D14-47CA-AAE6-9CE349D037A3}" srcOrd="1" destOrd="0" presId="urn:microsoft.com/office/officeart/2005/8/layout/orgChart1"/>
    <dgm:cxn modelId="{088C3797-0915-4A33-8933-2A5CBBB22604}" type="presOf" srcId="{957158C8-7BA6-42DB-9C2B-94AFD30C2240}" destId="{AA4CE3F6-E307-4CD9-9A13-FEC118A090ED}" srcOrd="0" destOrd="0" presId="urn:microsoft.com/office/officeart/2005/8/layout/orgChart1"/>
    <dgm:cxn modelId="{59A6930E-3064-4F28-B745-7D3F5620F6A0}" type="presOf" srcId="{4B61229A-899F-4266-BC54-AF2C8D4A591B}" destId="{89B637F6-82C1-479F-A119-E447FC28997D}" srcOrd="1" destOrd="0" presId="urn:microsoft.com/office/officeart/2005/8/layout/orgChart1"/>
    <dgm:cxn modelId="{85A11C41-5774-4EE3-959B-D8DA10BEE5A5}" type="presParOf" srcId="{E6C74C73-C797-49C5-9B83-303FD3D62DC5}" destId="{EC1D66B9-3342-4C6D-9F46-7CC76B1B3FD7}" srcOrd="0" destOrd="0" presId="urn:microsoft.com/office/officeart/2005/8/layout/orgChart1"/>
    <dgm:cxn modelId="{26FF4A30-760F-4B7C-BE61-1BEBD34CF8E1}" type="presParOf" srcId="{EC1D66B9-3342-4C6D-9F46-7CC76B1B3FD7}" destId="{C96288C9-7F9B-41D0-BA51-C47E46A49523}" srcOrd="0" destOrd="0" presId="urn:microsoft.com/office/officeart/2005/8/layout/orgChart1"/>
    <dgm:cxn modelId="{75F8692E-9807-408D-9F87-92358E9CD3A2}" type="presParOf" srcId="{C96288C9-7F9B-41D0-BA51-C47E46A49523}" destId="{B951EF47-5795-4282-89CD-58766E8898EC}" srcOrd="0" destOrd="0" presId="urn:microsoft.com/office/officeart/2005/8/layout/orgChart1"/>
    <dgm:cxn modelId="{718F4179-C1BF-4F85-B9FA-595B3694F73D}" type="presParOf" srcId="{C96288C9-7F9B-41D0-BA51-C47E46A49523}" destId="{13946251-8D14-47CA-AAE6-9CE349D037A3}" srcOrd="1" destOrd="0" presId="urn:microsoft.com/office/officeart/2005/8/layout/orgChart1"/>
    <dgm:cxn modelId="{966D689B-1ECF-4F35-B6B7-62CCF43D3845}" type="presParOf" srcId="{EC1D66B9-3342-4C6D-9F46-7CC76B1B3FD7}" destId="{60FFA2D4-407E-4E9D-BBF8-299E9B68AB10}" srcOrd="1" destOrd="0" presId="urn:microsoft.com/office/officeart/2005/8/layout/orgChart1"/>
    <dgm:cxn modelId="{5676ACAD-7226-4786-A952-D7EDBC2DD57B}" type="presParOf" srcId="{60FFA2D4-407E-4E9D-BBF8-299E9B68AB10}" destId="{DD41AE1D-629D-4C0D-A7ED-5418E438BF65}" srcOrd="0" destOrd="0" presId="urn:microsoft.com/office/officeart/2005/8/layout/orgChart1"/>
    <dgm:cxn modelId="{3C50792B-840A-4D13-90F1-9EDC5EA87BC4}" type="presParOf" srcId="{60FFA2D4-407E-4E9D-BBF8-299E9B68AB10}" destId="{02CF412A-F97C-4AE5-B6F7-88F4788E6357}" srcOrd="1" destOrd="0" presId="urn:microsoft.com/office/officeart/2005/8/layout/orgChart1"/>
    <dgm:cxn modelId="{19E65354-2156-4707-88AC-6F3D04D14334}" type="presParOf" srcId="{02CF412A-F97C-4AE5-B6F7-88F4788E6357}" destId="{50235E0F-14FB-417F-92E9-C301D78A58E9}" srcOrd="0" destOrd="0" presId="urn:microsoft.com/office/officeart/2005/8/layout/orgChart1"/>
    <dgm:cxn modelId="{C578B1FC-D503-4C40-9368-53E49BA12DE3}" type="presParOf" srcId="{50235E0F-14FB-417F-92E9-C301D78A58E9}" destId="{6B1B35BC-7709-48E0-A827-202A20B92168}" srcOrd="0" destOrd="0" presId="urn:microsoft.com/office/officeart/2005/8/layout/orgChart1"/>
    <dgm:cxn modelId="{2B1BCC98-D063-482F-9FF8-E46C9ADAD645}" type="presParOf" srcId="{50235E0F-14FB-417F-92E9-C301D78A58E9}" destId="{58C8A08E-5612-44F2-BCFB-2150D3FFF355}" srcOrd="1" destOrd="0" presId="urn:microsoft.com/office/officeart/2005/8/layout/orgChart1"/>
    <dgm:cxn modelId="{FEBEABD4-68BB-4D04-8A5B-B038ECE85ECA}" type="presParOf" srcId="{02CF412A-F97C-4AE5-B6F7-88F4788E6357}" destId="{CCDADC66-8BED-45AB-8104-85B03B5F6E2F}" srcOrd="1" destOrd="0" presId="urn:microsoft.com/office/officeart/2005/8/layout/orgChart1"/>
    <dgm:cxn modelId="{EF0F78A5-5C79-413B-BCB8-0C1F6D0C029B}" type="presParOf" srcId="{CCDADC66-8BED-45AB-8104-85B03B5F6E2F}" destId="{DAACEC69-1340-4C57-A566-25E1D7EBF474}" srcOrd="0" destOrd="0" presId="urn:microsoft.com/office/officeart/2005/8/layout/orgChart1"/>
    <dgm:cxn modelId="{E0A08048-2B2D-458F-9B45-5BC9C4BBE6AF}" type="presParOf" srcId="{CCDADC66-8BED-45AB-8104-85B03B5F6E2F}" destId="{B8281582-4FAF-4881-AC94-6A1813244DBA}" srcOrd="1" destOrd="0" presId="urn:microsoft.com/office/officeart/2005/8/layout/orgChart1"/>
    <dgm:cxn modelId="{2B8C97C1-29A1-410D-977B-C03E083D15E0}" type="presParOf" srcId="{B8281582-4FAF-4881-AC94-6A1813244DBA}" destId="{3F0A3CA4-91E4-4169-AF62-88B86E94E076}" srcOrd="0" destOrd="0" presId="urn:microsoft.com/office/officeart/2005/8/layout/orgChart1"/>
    <dgm:cxn modelId="{0A4A5981-CD2B-47C1-97BB-05C96976F440}" type="presParOf" srcId="{3F0A3CA4-91E4-4169-AF62-88B86E94E076}" destId="{7AF6D8E7-A6F6-4679-8ED1-C14B5125024E}" srcOrd="0" destOrd="0" presId="urn:microsoft.com/office/officeart/2005/8/layout/orgChart1"/>
    <dgm:cxn modelId="{27836A3F-8B8B-4E40-BA30-B24FC92A3F9D}" type="presParOf" srcId="{3F0A3CA4-91E4-4169-AF62-88B86E94E076}" destId="{41862D44-2EFA-4F4A-ADA6-19FEED46FAFB}" srcOrd="1" destOrd="0" presId="urn:microsoft.com/office/officeart/2005/8/layout/orgChart1"/>
    <dgm:cxn modelId="{035F7C89-0202-4275-B300-D33448B1C58B}" type="presParOf" srcId="{B8281582-4FAF-4881-AC94-6A1813244DBA}" destId="{36A1D98C-454E-48E7-B436-344EBBFDB6A3}" srcOrd="1" destOrd="0" presId="urn:microsoft.com/office/officeart/2005/8/layout/orgChart1"/>
    <dgm:cxn modelId="{6F619BAA-43D9-4078-9332-3F16883313A0}" type="presParOf" srcId="{B8281582-4FAF-4881-AC94-6A1813244DBA}" destId="{319FD9AD-BA10-4077-AF61-9FDEF781EEE2}" srcOrd="2" destOrd="0" presId="urn:microsoft.com/office/officeart/2005/8/layout/orgChart1"/>
    <dgm:cxn modelId="{5CA3E622-A7F5-4B8F-9121-F9700BC11A58}" type="presParOf" srcId="{02CF412A-F97C-4AE5-B6F7-88F4788E6357}" destId="{C43A9089-5629-46D0-B35E-B6D2A6549855}" srcOrd="2" destOrd="0" presId="urn:microsoft.com/office/officeart/2005/8/layout/orgChart1"/>
    <dgm:cxn modelId="{3837694D-59A0-4A86-9F8C-50EADB7647FD}" type="presParOf" srcId="{60FFA2D4-407E-4E9D-BBF8-299E9B68AB10}" destId="{ED2C8696-DC18-4029-92E7-A1B6DC182B85}" srcOrd="2" destOrd="0" presId="urn:microsoft.com/office/officeart/2005/8/layout/orgChart1"/>
    <dgm:cxn modelId="{1CD1E01B-9DE6-4C98-955B-89E13778E26C}" type="presParOf" srcId="{60FFA2D4-407E-4E9D-BBF8-299E9B68AB10}" destId="{CFD3702B-6AF8-4B56-A0ED-A2B664BEFFE6}" srcOrd="3" destOrd="0" presId="urn:microsoft.com/office/officeart/2005/8/layout/orgChart1"/>
    <dgm:cxn modelId="{B330A893-9B05-43B6-8824-4FC2BCC2A62D}" type="presParOf" srcId="{CFD3702B-6AF8-4B56-A0ED-A2B664BEFFE6}" destId="{C835BABF-D87B-4DE2-ACDD-F31D9F0C7FEA}" srcOrd="0" destOrd="0" presId="urn:microsoft.com/office/officeart/2005/8/layout/orgChart1"/>
    <dgm:cxn modelId="{EB22E912-64DD-4FBB-84B7-40F35578976F}" type="presParOf" srcId="{C835BABF-D87B-4DE2-ACDD-F31D9F0C7FEA}" destId="{F4168AFA-B509-469C-BB35-C39E1FC9BEE0}" srcOrd="0" destOrd="0" presId="urn:microsoft.com/office/officeart/2005/8/layout/orgChart1"/>
    <dgm:cxn modelId="{99B41ECA-C65E-414A-A411-A02C69947D13}" type="presParOf" srcId="{C835BABF-D87B-4DE2-ACDD-F31D9F0C7FEA}" destId="{89B637F6-82C1-479F-A119-E447FC28997D}" srcOrd="1" destOrd="0" presId="urn:microsoft.com/office/officeart/2005/8/layout/orgChart1"/>
    <dgm:cxn modelId="{896C5333-A356-4F06-9925-8E2949F65C11}" type="presParOf" srcId="{CFD3702B-6AF8-4B56-A0ED-A2B664BEFFE6}" destId="{9A14EBA9-5A82-4C59-82FF-052CB7820BE6}" srcOrd="1" destOrd="0" presId="urn:microsoft.com/office/officeart/2005/8/layout/orgChart1"/>
    <dgm:cxn modelId="{9272BA11-6C4A-4173-8224-D9369C824A2B}" type="presParOf" srcId="{9A14EBA9-5A82-4C59-82FF-052CB7820BE6}" destId="{AA4CE3F6-E307-4CD9-9A13-FEC118A090ED}" srcOrd="0" destOrd="0" presId="urn:microsoft.com/office/officeart/2005/8/layout/orgChart1"/>
    <dgm:cxn modelId="{C39C6B3B-34F3-4F31-9BD9-3394757F4682}" type="presParOf" srcId="{9A14EBA9-5A82-4C59-82FF-052CB7820BE6}" destId="{12D82A5D-C314-40A2-8FEA-4A43BD37C88E}" srcOrd="1" destOrd="0" presId="urn:microsoft.com/office/officeart/2005/8/layout/orgChart1"/>
    <dgm:cxn modelId="{1625B2DD-DCAA-4885-8327-3289941C730C}" type="presParOf" srcId="{12D82A5D-C314-40A2-8FEA-4A43BD37C88E}" destId="{C24EF8BD-DA88-42AD-AEC6-86E1D8217BF8}" srcOrd="0" destOrd="0" presId="urn:microsoft.com/office/officeart/2005/8/layout/orgChart1"/>
    <dgm:cxn modelId="{4248BC4F-83D3-492E-A9DA-944679566F39}" type="presParOf" srcId="{C24EF8BD-DA88-42AD-AEC6-86E1D8217BF8}" destId="{265E5D37-0A3F-4E0D-B9EE-19755A2209B6}" srcOrd="0" destOrd="0" presId="urn:microsoft.com/office/officeart/2005/8/layout/orgChart1"/>
    <dgm:cxn modelId="{54919519-D2D8-4478-B061-8414807B1DFF}" type="presParOf" srcId="{C24EF8BD-DA88-42AD-AEC6-86E1D8217BF8}" destId="{3085B582-2383-4A8D-A70C-3F2DF872DDC0}" srcOrd="1" destOrd="0" presId="urn:microsoft.com/office/officeart/2005/8/layout/orgChart1"/>
    <dgm:cxn modelId="{13575994-87C0-4E10-8EDE-B0FF1A550E66}" type="presParOf" srcId="{12D82A5D-C314-40A2-8FEA-4A43BD37C88E}" destId="{6691CD4F-4410-47A5-837A-745D34E251E1}" srcOrd="1" destOrd="0" presId="urn:microsoft.com/office/officeart/2005/8/layout/orgChart1"/>
    <dgm:cxn modelId="{67A83324-0C6A-491F-8550-A21840AF49C1}" type="presParOf" srcId="{12D82A5D-C314-40A2-8FEA-4A43BD37C88E}" destId="{4CCD4E2E-E582-4E10-B3B2-705D74B44F0D}" srcOrd="2" destOrd="0" presId="urn:microsoft.com/office/officeart/2005/8/layout/orgChart1"/>
    <dgm:cxn modelId="{990BB670-829A-4CCC-A664-4B8C50D84016}" type="presParOf" srcId="{CFD3702B-6AF8-4B56-A0ED-A2B664BEFFE6}" destId="{9F200DC1-1145-4690-A596-B111E93A60AA}" srcOrd="2" destOrd="0" presId="urn:microsoft.com/office/officeart/2005/8/layout/orgChart1"/>
    <dgm:cxn modelId="{61003A3E-4FBF-43A7-BF2D-03253EA2CE6F}" type="presParOf" srcId="{EC1D66B9-3342-4C6D-9F46-7CC76B1B3FD7}" destId="{4D018E00-FD08-4483-A4E9-75FB06DE417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C0F2D-D261-42F0-9F16-A27C78068AD5}">
      <dsp:nvSpPr>
        <dsp:cNvPr id="0" name=""/>
        <dsp:cNvSpPr/>
      </dsp:nvSpPr>
      <dsp:spPr>
        <a:xfrm>
          <a:off x="4064000" y="2428194"/>
          <a:ext cx="2875309" cy="499020"/>
        </a:xfrm>
        <a:custGeom>
          <a:avLst/>
          <a:gdLst/>
          <a:ahLst/>
          <a:cxnLst/>
          <a:rect l="0" t="0" r="0" b="0"/>
          <a:pathLst>
            <a:path>
              <a:moveTo>
                <a:pt x="0" y="0"/>
              </a:moveTo>
              <a:lnTo>
                <a:pt x="0" y="249510"/>
              </a:lnTo>
              <a:lnTo>
                <a:pt x="2875309" y="249510"/>
              </a:lnTo>
              <a:lnTo>
                <a:pt x="2875309" y="499020"/>
              </a:lnTo>
            </a:path>
          </a:pathLst>
        </a:custGeom>
        <a:noFill/>
        <a:ln w="38100" cap="flat" cmpd="sng" algn="ctr">
          <a:solidFill>
            <a:srgbClr val="33A6C6"/>
          </a:solidFill>
          <a:prstDash val="solid"/>
          <a:miter lim="800000"/>
        </a:ln>
        <a:effectLst/>
      </dsp:spPr>
      <dsp:style>
        <a:lnRef idx="2">
          <a:scrgbClr r="0" g="0" b="0"/>
        </a:lnRef>
        <a:fillRef idx="0">
          <a:scrgbClr r="0" g="0" b="0"/>
        </a:fillRef>
        <a:effectRef idx="0">
          <a:scrgbClr r="0" g="0" b="0"/>
        </a:effectRef>
        <a:fontRef idx="minor"/>
      </dsp:style>
    </dsp:sp>
    <dsp:sp modelId="{C386D7A0-8779-4105-A401-F8AF4A5E5BB0}">
      <dsp:nvSpPr>
        <dsp:cNvPr id="0" name=""/>
        <dsp:cNvSpPr/>
      </dsp:nvSpPr>
      <dsp:spPr>
        <a:xfrm>
          <a:off x="4018280" y="2428194"/>
          <a:ext cx="91440" cy="499020"/>
        </a:xfrm>
        <a:custGeom>
          <a:avLst/>
          <a:gdLst/>
          <a:ahLst/>
          <a:cxnLst/>
          <a:rect l="0" t="0" r="0" b="0"/>
          <a:pathLst>
            <a:path>
              <a:moveTo>
                <a:pt x="45720" y="0"/>
              </a:moveTo>
              <a:lnTo>
                <a:pt x="45720" y="499020"/>
              </a:lnTo>
            </a:path>
          </a:pathLst>
        </a:custGeom>
        <a:noFill/>
        <a:ln w="38100" cap="flat" cmpd="sng" algn="ctr">
          <a:solidFill>
            <a:srgbClr val="33A6C6"/>
          </a:solidFill>
          <a:prstDash val="solid"/>
          <a:miter lim="800000"/>
        </a:ln>
        <a:effectLst/>
      </dsp:spPr>
      <dsp:style>
        <a:lnRef idx="2">
          <a:scrgbClr r="0" g="0" b="0"/>
        </a:lnRef>
        <a:fillRef idx="0">
          <a:scrgbClr r="0" g="0" b="0"/>
        </a:fillRef>
        <a:effectRef idx="0">
          <a:scrgbClr r="0" g="0" b="0"/>
        </a:effectRef>
        <a:fontRef idx="minor"/>
      </dsp:style>
    </dsp:sp>
    <dsp:sp modelId="{B5BDEDA6-5602-43C2-812E-A1EC9A2BAD6C}">
      <dsp:nvSpPr>
        <dsp:cNvPr id="0" name=""/>
        <dsp:cNvSpPr/>
      </dsp:nvSpPr>
      <dsp:spPr>
        <a:xfrm>
          <a:off x="1188690" y="2428194"/>
          <a:ext cx="2875309" cy="499020"/>
        </a:xfrm>
        <a:custGeom>
          <a:avLst/>
          <a:gdLst/>
          <a:ahLst/>
          <a:cxnLst/>
          <a:rect l="0" t="0" r="0" b="0"/>
          <a:pathLst>
            <a:path>
              <a:moveTo>
                <a:pt x="2875309" y="0"/>
              </a:moveTo>
              <a:lnTo>
                <a:pt x="2875309" y="249510"/>
              </a:lnTo>
              <a:lnTo>
                <a:pt x="0" y="249510"/>
              </a:lnTo>
              <a:lnTo>
                <a:pt x="0" y="499020"/>
              </a:lnTo>
            </a:path>
          </a:pathLst>
        </a:custGeom>
        <a:noFill/>
        <a:ln w="38100" cap="flat" cmpd="sng" algn="ctr">
          <a:solidFill>
            <a:srgbClr val="33A6C6"/>
          </a:solidFill>
          <a:prstDash val="solid"/>
          <a:miter lim="800000"/>
        </a:ln>
        <a:effectLst/>
      </dsp:spPr>
      <dsp:style>
        <a:lnRef idx="2">
          <a:scrgbClr r="0" g="0" b="0"/>
        </a:lnRef>
        <a:fillRef idx="0">
          <a:scrgbClr r="0" g="0" b="0"/>
        </a:fillRef>
        <a:effectRef idx="0">
          <a:scrgbClr r="0" g="0" b="0"/>
        </a:effectRef>
        <a:fontRef idx="minor"/>
      </dsp:style>
    </dsp:sp>
    <dsp:sp modelId="{D261D0A6-9125-4568-84BE-669B8197297B}">
      <dsp:nvSpPr>
        <dsp:cNvPr id="0" name=""/>
        <dsp:cNvSpPr/>
      </dsp:nvSpPr>
      <dsp:spPr>
        <a:xfrm>
          <a:off x="2875855" y="1240050"/>
          <a:ext cx="2376289" cy="1188144"/>
        </a:xfrm>
        <a:prstGeom prst="rect">
          <a:avLst/>
        </a:prstGeom>
        <a:solidFill>
          <a:schemeClr val="lt1">
            <a:hueOff val="0"/>
            <a:satOff val="0"/>
            <a:lumOff val="0"/>
            <a:alphaOff val="0"/>
          </a:schemeClr>
        </a:solidFill>
        <a:ln w="38100" cap="flat" cmpd="sng" algn="ctr">
          <a:solidFill>
            <a:srgbClr val="33A6C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en-US" sz="2400" kern="1200" dirty="0" smtClean="0">
              <a:ea typeface="ＭＳ Ｐゴシック" pitchFamily="34" charset="-128"/>
            </a:rPr>
            <a:t>Classification of LFTs:</a:t>
          </a:r>
          <a:endParaRPr lang="en-US" sz="2400" kern="1200" dirty="0"/>
        </a:p>
      </dsp:txBody>
      <dsp:txXfrm>
        <a:off x="2875855" y="1240050"/>
        <a:ext cx="2376289" cy="1188144"/>
      </dsp:txXfrm>
    </dsp:sp>
    <dsp:sp modelId="{ED7C4755-188E-4B69-86B6-63B345743D80}">
      <dsp:nvSpPr>
        <dsp:cNvPr id="0" name=""/>
        <dsp:cNvSpPr/>
      </dsp:nvSpPr>
      <dsp:spPr>
        <a:xfrm>
          <a:off x="545" y="2927215"/>
          <a:ext cx="2376289" cy="1251401"/>
        </a:xfrm>
        <a:prstGeom prst="rect">
          <a:avLst/>
        </a:prstGeom>
        <a:solidFill>
          <a:schemeClr val="lt1">
            <a:hueOff val="0"/>
            <a:satOff val="0"/>
            <a:lumOff val="0"/>
            <a:alphaOff val="0"/>
          </a:schemeClr>
        </a:solidFill>
        <a:ln w="38100" cap="flat" cmpd="sng" algn="ctr">
          <a:solidFill>
            <a:srgbClr val="33A6C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en-US" sz="2400" b="0" kern="1200" dirty="0" smtClean="0">
              <a:ea typeface="ＭＳ Ｐゴシック" pitchFamily="34" charset="-128"/>
            </a:rPr>
            <a:t>Group I: Markers of liver dysfunction</a:t>
          </a:r>
          <a:endParaRPr lang="en-US" sz="2400" b="0" kern="1200" dirty="0">
            <a:solidFill>
              <a:srgbClr val="00B050"/>
            </a:solidFill>
          </a:endParaRPr>
        </a:p>
      </dsp:txBody>
      <dsp:txXfrm>
        <a:off x="545" y="2927215"/>
        <a:ext cx="2376289" cy="1251401"/>
      </dsp:txXfrm>
    </dsp:sp>
    <dsp:sp modelId="{411A120F-2F23-4773-8302-6B4B54EA17A6}">
      <dsp:nvSpPr>
        <dsp:cNvPr id="0" name=""/>
        <dsp:cNvSpPr/>
      </dsp:nvSpPr>
      <dsp:spPr>
        <a:xfrm>
          <a:off x="2875855" y="2927215"/>
          <a:ext cx="2376289" cy="1196806"/>
        </a:xfrm>
        <a:prstGeom prst="rect">
          <a:avLst/>
        </a:prstGeom>
        <a:solidFill>
          <a:schemeClr val="lt1">
            <a:hueOff val="0"/>
            <a:satOff val="0"/>
            <a:lumOff val="0"/>
            <a:alphaOff val="0"/>
          </a:schemeClr>
        </a:solidFill>
        <a:ln w="38100" cap="flat" cmpd="sng" algn="ctr">
          <a:solidFill>
            <a:srgbClr val="33A6C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en-US" sz="2600" b="0" kern="1200" dirty="0" smtClean="0">
              <a:ea typeface="ＭＳ Ｐゴシック" pitchFamily="34" charset="-128"/>
            </a:rPr>
            <a:t>Group II: Markers of hepatocellular injury </a:t>
          </a:r>
          <a:endParaRPr lang="en-US" sz="2600" b="0" kern="1200" dirty="0">
            <a:solidFill>
              <a:srgbClr val="00B050"/>
            </a:solidFill>
          </a:endParaRPr>
        </a:p>
      </dsp:txBody>
      <dsp:txXfrm>
        <a:off x="2875855" y="2927215"/>
        <a:ext cx="2376289" cy="1196806"/>
      </dsp:txXfrm>
    </dsp:sp>
    <dsp:sp modelId="{D4C8D509-4E57-426C-8F2B-28E3EC86DEA3}">
      <dsp:nvSpPr>
        <dsp:cNvPr id="0" name=""/>
        <dsp:cNvSpPr/>
      </dsp:nvSpPr>
      <dsp:spPr>
        <a:xfrm>
          <a:off x="5751165" y="2927215"/>
          <a:ext cx="2376289" cy="1188144"/>
        </a:xfrm>
        <a:prstGeom prst="rect">
          <a:avLst/>
        </a:prstGeom>
        <a:solidFill>
          <a:schemeClr val="lt1">
            <a:hueOff val="0"/>
            <a:satOff val="0"/>
            <a:lumOff val="0"/>
            <a:alphaOff val="0"/>
          </a:schemeClr>
        </a:solidFill>
        <a:ln w="38100" cap="flat" cmpd="sng" algn="ctr">
          <a:solidFill>
            <a:srgbClr val="33A6C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en-US" sz="2600" b="0" kern="1200" dirty="0" smtClean="0">
              <a:ea typeface="ＭＳ Ｐゴシック" pitchFamily="34" charset="-128"/>
            </a:rPr>
            <a:t>Group III: Markers of cholestasis</a:t>
          </a:r>
          <a:endParaRPr lang="en-US" sz="2600" b="0" kern="1200" dirty="0"/>
        </a:p>
      </dsp:txBody>
      <dsp:txXfrm>
        <a:off x="5751165" y="2927215"/>
        <a:ext cx="2376289" cy="1188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CE3F6-E307-4CD9-9A13-FEC118A090ED}">
      <dsp:nvSpPr>
        <dsp:cNvPr id="0" name=""/>
        <dsp:cNvSpPr/>
      </dsp:nvSpPr>
      <dsp:spPr>
        <a:xfrm>
          <a:off x="4356485" y="3731308"/>
          <a:ext cx="462111" cy="1165352"/>
        </a:xfrm>
        <a:custGeom>
          <a:avLst/>
          <a:gdLst/>
          <a:ahLst/>
          <a:cxnLst/>
          <a:rect l="0" t="0" r="0" b="0"/>
          <a:pathLst>
            <a:path>
              <a:moveTo>
                <a:pt x="0" y="0"/>
              </a:moveTo>
              <a:lnTo>
                <a:pt x="0" y="1165352"/>
              </a:lnTo>
              <a:lnTo>
                <a:pt x="462111" y="1165352"/>
              </a:lnTo>
            </a:path>
          </a:pathLst>
        </a:custGeom>
        <a:noFill/>
        <a:ln w="38100" cap="flat" cmpd="sng" algn="ctr">
          <a:solidFill>
            <a:srgbClr val="4B8180"/>
          </a:solidFill>
          <a:prstDash val="solid"/>
          <a:miter lim="800000"/>
        </a:ln>
        <a:effectLst/>
      </dsp:spPr>
      <dsp:style>
        <a:lnRef idx="2">
          <a:scrgbClr r="0" g="0" b="0"/>
        </a:lnRef>
        <a:fillRef idx="0">
          <a:scrgbClr r="0" g="0" b="0"/>
        </a:fillRef>
        <a:effectRef idx="0">
          <a:scrgbClr r="0" g="0" b="0"/>
        </a:effectRef>
        <a:fontRef idx="minor"/>
      </dsp:style>
    </dsp:sp>
    <dsp:sp modelId="{ED2C8696-DC18-4029-92E7-A1B6DC182B85}">
      <dsp:nvSpPr>
        <dsp:cNvPr id="0" name=""/>
        <dsp:cNvSpPr/>
      </dsp:nvSpPr>
      <dsp:spPr>
        <a:xfrm>
          <a:off x="3724933" y="1543981"/>
          <a:ext cx="1863849" cy="646955"/>
        </a:xfrm>
        <a:custGeom>
          <a:avLst/>
          <a:gdLst/>
          <a:ahLst/>
          <a:cxnLst/>
          <a:rect l="0" t="0" r="0" b="0"/>
          <a:pathLst>
            <a:path>
              <a:moveTo>
                <a:pt x="0" y="0"/>
              </a:moveTo>
              <a:lnTo>
                <a:pt x="0" y="323477"/>
              </a:lnTo>
              <a:lnTo>
                <a:pt x="1863849" y="323477"/>
              </a:lnTo>
              <a:lnTo>
                <a:pt x="1863849" y="646955"/>
              </a:lnTo>
            </a:path>
          </a:pathLst>
        </a:custGeom>
        <a:noFill/>
        <a:ln w="38100" cap="flat" cmpd="sng" algn="ctr">
          <a:solidFill>
            <a:srgbClr val="4B8180"/>
          </a:solidFill>
          <a:prstDash val="solid"/>
          <a:miter lim="800000"/>
        </a:ln>
        <a:effectLst/>
      </dsp:spPr>
      <dsp:style>
        <a:lnRef idx="2">
          <a:scrgbClr r="0" g="0" b="0"/>
        </a:lnRef>
        <a:fillRef idx="0">
          <a:scrgbClr r="0" g="0" b="0"/>
        </a:fillRef>
        <a:effectRef idx="0">
          <a:scrgbClr r="0" g="0" b="0"/>
        </a:effectRef>
        <a:fontRef idx="minor"/>
      </dsp:style>
    </dsp:sp>
    <dsp:sp modelId="{DAACEC69-1340-4C57-A566-25E1D7EBF474}">
      <dsp:nvSpPr>
        <dsp:cNvPr id="0" name=""/>
        <dsp:cNvSpPr/>
      </dsp:nvSpPr>
      <dsp:spPr>
        <a:xfrm>
          <a:off x="628787" y="3731308"/>
          <a:ext cx="462111" cy="1165352"/>
        </a:xfrm>
        <a:custGeom>
          <a:avLst/>
          <a:gdLst/>
          <a:ahLst/>
          <a:cxnLst/>
          <a:rect l="0" t="0" r="0" b="0"/>
          <a:pathLst>
            <a:path>
              <a:moveTo>
                <a:pt x="0" y="0"/>
              </a:moveTo>
              <a:lnTo>
                <a:pt x="0" y="1165352"/>
              </a:lnTo>
              <a:lnTo>
                <a:pt x="462111" y="1165352"/>
              </a:lnTo>
            </a:path>
          </a:pathLst>
        </a:custGeom>
        <a:noFill/>
        <a:ln w="38100" cap="flat" cmpd="sng" algn="ctr">
          <a:solidFill>
            <a:srgbClr val="4B8180"/>
          </a:solidFill>
          <a:prstDash val="solid"/>
          <a:miter lim="800000"/>
        </a:ln>
        <a:effectLst/>
      </dsp:spPr>
      <dsp:style>
        <a:lnRef idx="2">
          <a:scrgbClr r="0" g="0" b="0"/>
        </a:lnRef>
        <a:fillRef idx="0">
          <a:scrgbClr r="0" g="0" b="0"/>
        </a:fillRef>
        <a:effectRef idx="0">
          <a:scrgbClr r="0" g="0" b="0"/>
        </a:effectRef>
        <a:fontRef idx="minor"/>
      </dsp:style>
    </dsp:sp>
    <dsp:sp modelId="{DD41AE1D-629D-4C0D-A7ED-5418E438BF65}">
      <dsp:nvSpPr>
        <dsp:cNvPr id="0" name=""/>
        <dsp:cNvSpPr/>
      </dsp:nvSpPr>
      <dsp:spPr>
        <a:xfrm>
          <a:off x="1861084" y="1543981"/>
          <a:ext cx="1863849" cy="646955"/>
        </a:xfrm>
        <a:custGeom>
          <a:avLst/>
          <a:gdLst/>
          <a:ahLst/>
          <a:cxnLst/>
          <a:rect l="0" t="0" r="0" b="0"/>
          <a:pathLst>
            <a:path>
              <a:moveTo>
                <a:pt x="1863849" y="0"/>
              </a:moveTo>
              <a:lnTo>
                <a:pt x="1863849" y="323477"/>
              </a:lnTo>
              <a:lnTo>
                <a:pt x="0" y="323477"/>
              </a:lnTo>
              <a:lnTo>
                <a:pt x="0" y="646955"/>
              </a:lnTo>
            </a:path>
          </a:pathLst>
        </a:custGeom>
        <a:noFill/>
        <a:ln w="38100" cap="flat" cmpd="sng" algn="ctr">
          <a:solidFill>
            <a:srgbClr val="4B8180"/>
          </a:solidFill>
          <a:prstDash val="solid"/>
          <a:miter lim="800000"/>
        </a:ln>
        <a:effectLst/>
      </dsp:spPr>
      <dsp:style>
        <a:lnRef idx="2">
          <a:scrgbClr r="0" g="0" b="0"/>
        </a:lnRef>
        <a:fillRef idx="0">
          <a:scrgbClr r="0" g="0" b="0"/>
        </a:fillRef>
        <a:effectRef idx="0">
          <a:scrgbClr r="0" g="0" b="0"/>
        </a:effectRef>
        <a:fontRef idx="minor"/>
      </dsp:style>
    </dsp:sp>
    <dsp:sp modelId="{B951EF47-5795-4282-89CD-58766E8898EC}">
      <dsp:nvSpPr>
        <dsp:cNvPr id="0" name=""/>
        <dsp:cNvSpPr/>
      </dsp:nvSpPr>
      <dsp:spPr>
        <a:xfrm>
          <a:off x="2184562" y="3610"/>
          <a:ext cx="3080742" cy="1540371"/>
        </a:xfrm>
        <a:prstGeom prst="rect">
          <a:avLst/>
        </a:prstGeom>
        <a:solidFill>
          <a:schemeClr val="lt1">
            <a:hueOff val="0"/>
            <a:satOff val="0"/>
            <a:lumOff val="0"/>
            <a:alphaOff val="0"/>
          </a:schemeClr>
        </a:solidFill>
        <a:ln w="38100" cap="flat" cmpd="sng" algn="ctr">
          <a:solidFill>
            <a:srgbClr val="4B81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altLang="en-US" sz="2400" kern="1200" dirty="0" smtClean="0">
              <a:ea typeface="ＭＳ Ｐゴシック" pitchFamily="34" charset="-128"/>
            </a:rPr>
            <a:t>Limitations of LFTs</a:t>
          </a:r>
          <a:endParaRPr lang="en-US" sz="2400" kern="1200" dirty="0"/>
        </a:p>
      </dsp:txBody>
      <dsp:txXfrm>
        <a:off x="2184562" y="3610"/>
        <a:ext cx="3080742" cy="1540371"/>
      </dsp:txXfrm>
    </dsp:sp>
    <dsp:sp modelId="{6B1B35BC-7709-48E0-A827-202A20B92168}">
      <dsp:nvSpPr>
        <dsp:cNvPr id="0" name=""/>
        <dsp:cNvSpPr/>
      </dsp:nvSpPr>
      <dsp:spPr>
        <a:xfrm>
          <a:off x="320713" y="2190937"/>
          <a:ext cx="3080742" cy="1540371"/>
        </a:xfrm>
        <a:prstGeom prst="rect">
          <a:avLst/>
        </a:prstGeom>
        <a:solidFill>
          <a:schemeClr val="lt1">
            <a:hueOff val="0"/>
            <a:satOff val="0"/>
            <a:lumOff val="0"/>
            <a:alphaOff val="0"/>
          </a:schemeClr>
        </a:solidFill>
        <a:ln w="38100" cap="flat" cmpd="sng" algn="ctr">
          <a:solidFill>
            <a:srgbClr val="4B81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dirty="0" smtClean="0">
              <a:ea typeface="ＭＳ Ｐゴシック" pitchFamily="34" charset="-128"/>
            </a:rPr>
            <a:t>Normal LFT values do not always indicate absence of liver disease</a:t>
          </a:r>
          <a:endParaRPr lang="en-US" sz="2000" kern="1200" dirty="0"/>
        </a:p>
      </dsp:txBody>
      <dsp:txXfrm>
        <a:off x="320713" y="2190937"/>
        <a:ext cx="3080742" cy="1540371"/>
      </dsp:txXfrm>
    </dsp:sp>
    <dsp:sp modelId="{7AF6D8E7-A6F6-4679-8ED1-C14B5125024E}">
      <dsp:nvSpPr>
        <dsp:cNvPr id="0" name=""/>
        <dsp:cNvSpPr/>
      </dsp:nvSpPr>
      <dsp:spPr>
        <a:xfrm>
          <a:off x="1090898" y="4378263"/>
          <a:ext cx="2988689" cy="1036792"/>
        </a:xfrm>
        <a:prstGeom prst="rect">
          <a:avLst/>
        </a:prstGeom>
        <a:solidFill>
          <a:schemeClr val="lt1">
            <a:hueOff val="0"/>
            <a:satOff val="0"/>
            <a:lumOff val="0"/>
            <a:alphaOff val="0"/>
          </a:schemeClr>
        </a:solidFill>
        <a:ln w="38100" cap="flat" cmpd="sng" algn="ctr">
          <a:solidFill>
            <a:srgbClr val="4B81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kern="1200" dirty="0" smtClean="0">
              <a:ea typeface="ＭＳ Ｐゴシック" pitchFamily="34" charset="-128"/>
            </a:rPr>
            <a:t>Liver a has very large reserve capacity *</a:t>
          </a:r>
          <a:endParaRPr lang="en-US" sz="1800" kern="1200" dirty="0"/>
        </a:p>
      </dsp:txBody>
      <dsp:txXfrm>
        <a:off x="1090898" y="4378263"/>
        <a:ext cx="2988689" cy="1036792"/>
      </dsp:txXfrm>
    </dsp:sp>
    <dsp:sp modelId="{F4168AFA-B509-469C-BB35-C39E1FC9BEE0}">
      <dsp:nvSpPr>
        <dsp:cNvPr id="0" name=""/>
        <dsp:cNvSpPr/>
      </dsp:nvSpPr>
      <dsp:spPr>
        <a:xfrm>
          <a:off x="4048411" y="2190937"/>
          <a:ext cx="3080742" cy="1540371"/>
        </a:xfrm>
        <a:prstGeom prst="rect">
          <a:avLst/>
        </a:prstGeom>
        <a:solidFill>
          <a:schemeClr val="lt1">
            <a:hueOff val="0"/>
            <a:satOff val="0"/>
            <a:lumOff val="0"/>
            <a:alphaOff val="0"/>
          </a:schemeClr>
        </a:solidFill>
        <a:ln w="38100" cap="flat" cmpd="sng" algn="ctr">
          <a:solidFill>
            <a:srgbClr val="4B81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kern="1200" dirty="0" smtClean="0">
              <a:ea typeface="ＭＳ Ｐゴシック" pitchFamily="34" charset="-128"/>
            </a:rPr>
            <a:t>Asymptomatic people may have abnormal LFT results</a:t>
          </a:r>
          <a:endParaRPr lang="en-US" sz="2000" kern="1200" dirty="0"/>
        </a:p>
      </dsp:txBody>
      <dsp:txXfrm>
        <a:off x="4048411" y="2190937"/>
        <a:ext cx="3080742" cy="1540371"/>
      </dsp:txXfrm>
    </dsp:sp>
    <dsp:sp modelId="{265E5D37-0A3F-4E0D-B9EE-19755A2209B6}">
      <dsp:nvSpPr>
        <dsp:cNvPr id="0" name=""/>
        <dsp:cNvSpPr/>
      </dsp:nvSpPr>
      <dsp:spPr>
        <a:xfrm>
          <a:off x="4818596" y="4378263"/>
          <a:ext cx="2988689" cy="1036792"/>
        </a:xfrm>
        <a:prstGeom prst="rect">
          <a:avLst/>
        </a:prstGeom>
        <a:solidFill>
          <a:schemeClr val="lt1">
            <a:hueOff val="0"/>
            <a:satOff val="0"/>
            <a:lumOff val="0"/>
            <a:alphaOff val="0"/>
          </a:schemeClr>
        </a:solidFill>
        <a:ln w="38100" cap="flat" cmpd="sng" algn="ctr">
          <a:solidFill>
            <a:srgbClr val="4B81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kern="1200" dirty="0" smtClean="0">
              <a:ea typeface="ＭＳ Ｐゴシック" pitchFamily="34" charset="-128"/>
            </a:rPr>
            <a:t>Diagnosis should be based on clinical examination</a:t>
          </a:r>
          <a:endParaRPr lang="en-US" sz="1800" kern="1200" dirty="0"/>
        </a:p>
      </dsp:txBody>
      <dsp:txXfrm>
        <a:off x="4818596" y="4378263"/>
        <a:ext cx="2988689" cy="103679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8144AA-7A6B-3845-82C1-D22059466913}" type="datetimeFigureOut">
              <a:rPr lang="en-US" smtClean="0"/>
              <a:t>12/23/2017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77C86-E2B0-9748-A03A-CB65A56A766C}" type="slidenum">
              <a:rPr lang="en-US" smtClean="0"/>
              <a:t>‹#›</a:t>
            </a:fld>
            <a:endParaRPr lang="en-US"/>
          </a:p>
        </p:txBody>
      </p:sp>
    </p:spTree>
    <p:extLst>
      <p:ext uri="{BB962C8B-B14F-4D97-AF65-F5344CB8AC3E}">
        <p14:creationId xmlns:p14="http://schemas.microsoft.com/office/powerpoint/2010/main" val="25289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2.wdp"/><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Alessa</a:t>
              </a: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cs.google.com/document/d/1kWSpTC__eGbqs335VFIwLPjzlrudmD_oMNfye0k1-zM/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_TL7gs8VPqI"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TextBox 8">
            <a:hlinkClick r:id="rId2"/>
          </p:cNvPr>
          <p:cNvSpPr txBox="1"/>
          <p:nvPr/>
        </p:nvSpPr>
        <p:spPr>
          <a:xfrm>
            <a:off x="10788481" y="5906344"/>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20707423">
            <a:off x="10772074" y="4613783"/>
            <a:ext cx="1459345" cy="1248895"/>
          </a:xfrm>
          <a:prstGeom prst="rect">
            <a:avLst/>
          </a:prstGeom>
        </p:spPr>
      </p:pic>
      <p:sp>
        <p:nvSpPr>
          <p:cNvPr id="6" name="TextBox 5"/>
          <p:cNvSpPr txBox="1"/>
          <p:nvPr/>
        </p:nvSpPr>
        <p:spPr>
          <a:xfrm>
            <a:off x="6598293" y="5223589"/>
            <a:ext cx="2742703" cy="923330"/>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smtClean="0">
                <a:solidFill>
                  <a:srgbClr val="00ADA8"/>
                </a:solidFill>
                <a:latin typeface="Century Gothic" panose="020B0502020202020204" pitchFamily="34" charset="0"/>
              </a:rPr>
              <a:t>Work hard in silence, let your success be your noise</a:t>
            </a:r>
          </a:p>
        </p:txBody>
      </p:sp>
      <p:sp>
        <p:nvSpPr>
          <p:cNvPr id="7" name="object 11"/>
          <p:cNvSpPr txBox="1"/>
          <p:nvPr/>
        </p:nvSpPr>
        <p:spPr>
          <a:xfrm>
            <a:off x="110357" y="5740102"/>
            <a:ext cx="6716535" cy="553998"/>
          </a:xfrm>
          <a:prstGeom prst="rect">
            <a:avLst/>
          </a:prstGeom>
        </p:spPr>
        <p:txBody>
          <a:bodyPr vert="horz" wrap="square" lIns="0" tIns="0" rIns="0" bIns="0" rtlCol="0">
            <a:spAutoFit/>
          </a:bodyPr>
          <a:lstStyle/>
          <a:p>
            <a:pPr marL="348615">
              <a:lnSpc>
                <a:spcPct val="100000"/>
              </a:lnSpc>
            </a:pPr>
            <a:r>
              <a:rPr lang="en-US" sz="3600" dirty="0" smtClean="0">
                <a:solidFill>
                  <a:srgbClr val="599894"/>
                </a:solidFill>
                <a:latin typeface="Century Gothic"/>
                <a:cs typeface="Century Gothic"/>
              </a:rPr>
              <a:t>Liver Function Tests </a:t>
            </a:r>
            <a:r>
              <a:rPr lang="en-US" sz="3600" dirty="0">
                <a:solidFill>
                  <a:srgbClr val="599894"/>
                </a:solidFill>
                <a:latin typeface="Century Gothic"/>
                <a:cs typeface="Century Gothic"/>
              </a:rPr>
              <a:t>(LFTs)</a:t>
            </a:r>
            <a:endParaRPr sz="3600" dirty="0">
              <a:solidFill>
                <a:srgbClr val="599894"/>
              </a:solidFill>
              <a:latin typeface="Century Gothic"/>
              <a:cs typeface="Century Gothic"/>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flipH="1">
            <a:off x="-2586037" y="8068262"/>
            <a:ext cx="1527246" cy="3690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26124" y="76200"/>
            <a:ext cx="11249448"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C8180"/>
                </a:solidFill>
                <a:latin typeface="Century Gothic" charset="0"/>
                <a:ea typeface="Century Gothic" charset="0"/>
                <a:cs typeface="Century Gothic" charset="0"/>
              </a:rPr>
              <a:t>Classification</a:t>
            </a:r>
            <a:endParaRPr lang="en-US" sz="1400" dirty="0">
              <a:solidFill>
                <a:srgbClr val="00B050"/>
              </a:solidFill>
            </a:endParaRPr>
          </a:p>
          <a:p>
            <a:r>
              <a:rPr lang="en-US" altLang="en-US" sz="1400" dirty="0" smtClean="0">
                <a:ea typeface="ＭＳ Ｐゴシック" pitchFamily="34" charset="-128"/>
              </a:rPr>
              <a:t> </a:t>
            </a:r>
          </a:p>
        </p:txBody>
      </p:sp>
      <p:grpSp>
        <p:nvGrpSpPr>
          <p:cNvPr id="15" name="Group 14"/>
          <p:cNvGrpSpPr/>
          <p:nvPr/>
        </p:nvGrpSpPr>
        <p:grpSpPr>
          <a:xfrm>
            <a:off x="1278102" y="3894154"/>
            <a:ext cx="4159179" cy="2035159"/>
            <a:chOff x="1221978" y="3792008"/>
            <a:chExt cx="2706687" cy="1624012"/>
          </a:xfrm>
          <a:solidFill>
            <a:schemeClr val="bg1"/>
          </a:solidFill>
        </p:grpSpPr>
        <p:sp>
          <p:nvSpPr>
            <p:cNvPr id="16" name="Rectangle 15"/>
            <p:cNvSpPr/>
            <p:nvPr/>
          </p:nvSpPr>
          <p:spPr>
            <a:xfrm>
              <a:off x="1221978" y="3792008"/>
              <a:ext cx="2706687" cy="1624012"/>
            </a:xfrm>
            <a:prstGeom prst="rect">
              <a:avLst/>
            </a:prstGeom>
            <a:grpFill/>
            <a:ln w="38100">
              <a:solidFill>
                <a:srgbClr val="00B0F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16"/>
            <p:cNvSpPr/>
            <p:nvPr/>
          </p:nvSpPr>
          <p:spPr>
            <a:xfrm>
              <a:off x="1221978" y="3792008"/>
              <a:ext cx="2706687" cy="1624012"/>
            </a:xfrm>
            <a:prstGeom prst="rect">
              <a:avLst/>
            </a:prstGeom>
            <a:grp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n-US" altLang="en-US" b="1" dirty="0">
                  <a:solidFill>
                    <a:schemeClr val="tx1"/>
                  </a:solidFill>
                  <a:ea typeface="ＭＳ Ｐゴシック" pitchFamily="34" charset="-128"/>
                </a:rPr>
                <a:t>Group II: Markers of hepatocellular injury</a:t>
              </a:r>
            </a:p>
            <a:p>
              <a:pPr algn="ctr"/>
              <a:r>
                <a:rPr lang="en-US" dirty="0">
                  <a:solidFill>
                    <a:srgbClr val="00B050"/>
                  </a:solidFill>
                </a:rPr>
                <a:t>(at the level of the cells) conditions that cause damage to hepatocytes </a:t>
              </a:r>
              <a:r>
                <a:rPr lang="en-US" dirty="0" smtClean="0">
                  <a:solidFill>
                    <a:srgbClr val="00B050"/>
                  </a:solidFill>
                </a:rPr>
                <a:t>.</a:t>
              </a:r>
              <a:endParaRPr lang="en-US" altLang="en-US" b="1" dirty="0">
                <a:solidFill>
                  <a:schemeClr val="tx1"/>
                </a:solidFill>
                <a:ea typeface="ＭＳ Ｐゴシック" pitchFamily="34" charset="-128"/>
              </a:endParaRPr>
            </a:p>
            <a:p>
              <a:pPr marL="971550" lvl="1" indent="-571500">
                <a:buFont typeface="Trebuchet MS" pitchFamily="34" charset="0"/>
                <a:buChar char="▫"/>
              </a:pPr>
              <a:r>
                <a:rPr lang="en-US" altLang="en-US" dirty="0">
                  <a:solidFill>
                    <a:schemeClr val="tx1"/>
                  </a:solidFill>
                  <a:ea typeface="ＭＳ Ｐゴシック" pitchFamily="34" charset="-128"/>
                </a:rPr>
                <a:t>Alanine aminotransferase (ALT)</a:t>
              </a:r>
            </a:p>
            <a:p>
              <a:pPr marL="971550" lvl="1" indent="-571500">
                <a:buFont typeface="Trebuchet MS" pitchFamily="34" charset="0"/>
                <a:buChar char="▫"/>
              </a:pPr>
              <a:r>
                <a:rPr lang="en-US" altLang="en-US" dirty="0">
                  <a:solidFill>
                    <a:schemeClr val="tx1"/>
                  </a:solidFill>
                  <a:ea typeface="ＭＳ Ｐゴシック" pitchFamily="34" charset="-128"/>
                </a:rPr>
                <a:t>Aspartate aminotransferase (AST)</a:t>
              </a:r>
            </a:p>
          </p:txBody>
        </p:sp>
      </p:grpSp>
      <p:grpSp>
        <p:nvGrpSpPr>
          <p:cNvPr id="18" name="Group 17"/>
          <p:cNvGrpSpPr/>
          <p:nvPr/>
        </p:nvGrpSpPr>
        <p:grpSpPr>
          <a:xfrm>
            <a:off x="6284984" y="3894154"/>
            <a:ext cx="4159179" cy="2035159"/>
            <a:chOff x="4199334" y="3792008"/>
            <a:chExt cx="2706687" cy="1624012"/>
          </a:xfrm>
          <a:solidFill>
            <a:schemeClr val="bg1"/>
          </a:solidFill>
        </p:grpSpPr>
        <p:sp>
          <p:nvSpPr>
            <p:cNvPr id="19" name="Rectangle 18"/>
            <p:cNvSpPr/>
            <p:nvPr/>
          </p:nvSpPr>
          <p:spPr>
            <a:xfrm>
              <a:off x="4199334" y="3792008"/>
              <a:ext cx="2706687" cy="1624012"/>
            </a:xfrm>
            <a:prstGeom prst="rect">
              <a:avLst/>
            </a:prstGeom>
            <a:grpFill/>
            <a:ln w="38100">
              <a:solidFill>
                <a:srgbClr val="00B0F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ectangle 19"/>
            <p:cNvSpPr/>
            <p:nvPr/>
          </p:nvSpPr>
          <p:spPr>
            <a:xfrm>
              <a:off x="4199334" y="3792008"/>
              <a:ext cx="2706687" cy="1624012"/>
            </a:xfrm>
            <a:prstGeom prst="rect">
              <a:avLst/>
            </a:prstGeom>
            <a:grp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n-US" altLang="en-US" b="1" dirty="0">
                  <a:solidFill>
                    <a:schemeClr val="tx1"/>
                  </a:solidFill>
                  <a:ea typeface="ＭＳ Ｐゴシック" pitchFamily="34" charset="-128"/>
                </a:rPr>
                <a:t>Group III: Markers of cholestasis</a:t>
              </a:r>
            </a:p>
            <a:p>
              <a:r>
                <a:rPr lang="en-US" dirty="0">
                  <a:solidFill>
                    <a:srgbClr val="00B050"/>
                  </a:solidFill>
                </a:rPr>
                <a:t>markers of </a:t>
              </a:r>
              <a:r>
                <a:rPr lang="en-US" dirty="0" smtClean="0">
                  <a:solidFill>
                    <a:srgbClr val="00B050"/>
                  </a:solidFill>
                </a:rPr>
                <a:t>obstruction</a:t>
              </a:r>
            </a:p>
            <a:p>
              <a:endParaRPr lang="en-US" altLang="en-US" b="1" dirty="0">
                <a:solidFill>
                  <a:schemeClr val="tx1"/>
                </a:solidFill>
                <a:ea typeface="ＭＳ Ｐゴシック" pitchFamily="34" charset="-128"/>
              </a:endParaRPr>
            </a:p>
            <a:p>
              <a:pPr marL="971550" lvl="1" indent="-571500">
                <a:buFont typeface="Trebuchet MS" pitchFamily="34" charset="0"/>
                <a:buChar char="▫"/>
              </a:pPr>
              <a:r>
                <a:rPr lang="en-US" altLang="en-US" dirty="0">
                  <a:solidFill>
                    <a:schemeClr val="tx1"/>
                  </a:solidFill>
                  <a:ea typeface="ＭＳ Ｐゴシック" pitchFamily="34" charset="-128"/>
                </a:rPr>
                <a:t>Alkaline phosphatase (ALP)</a:t>
              </a:r>
            </a:p>
            <a:p>
              <a:pPr marL="971550" lvl="1" indent="-571500">
                <a:buFont typeface="Trebuchet MS" pitchFamily="34" charset="0"/>
                <a:buChar char="▫"/>
              </a:pPr>
              <a:r>
                <a:rPr lang="en-US" altLang="en-US" dirty="0">
                  <a:solidFill>
                    <a:schemeClr val="tx1"/>
                  </a:solidFill>
                  <a:latin typeface="Symbol" pitchFamily="18" charset="2"/>
                  <a:ea typeface="ＭＳ Ｐゴシック" pitchFamily="34" charset="-128"/>
                </a:rPr>
                <a:t>g</a:t>
              </a:r>
              <a:r>
                <a:rPr lang="en-US" altLang="en-US" dirty="0">
                  <a:solidFill>
                    <a:schemeClr val="tx1"/>
                  </a:solidFill>
                  <a:ea typeface="ＭＳ Ｐゴシック" pitchFamily="34" charset="-128"/>
                </a:rPr>
                <a:t>-</a:t>
              </a:r>
              <a:r>
                <a:rPr lang="en-US" altLang="en-US" dirty="0" err="1">
                  <a:solidFill>
                    <a:schemeClr val="tx1"/>
                  </a:solidFill>
                  <a:ea typeface="ＭＳ Ｐゴシック" pitchFamily="34" charset="-128"/>
                </a:rPr>
                <a:t>glutamyltransferase</a:t>
              </a:r>
              <a:r>
                <a:rPr lang="en-US" altLang="en-US" dirty="0">
                  <a:solidFill>
                    <a:schemeClr val="tx1"/>
                  </a:solidFill>
                  <a:ea typeface="ＭＳ Ｐゴシック" pitchFamily="34" charset="-128"/>
                </a:rPr>
                <a:t> (GGT)</a:t>
              </a:r>
            </a:p>
          </p:txBody>
        </p:sp>
      </p:grpSp>
      <p:grpSp>
        <p:nvGrpSpPr>
          <p:cNvPr id="21" name="Group 20"/>
          <p:cNvGrpSpPr/>
          <p:nvPr/>
        </p:nvGrpSpPr>
        <p:grpSpPr>
          <a:xfrm>
            <a:off x="3357692" y="1165399"/>
            <a:ext cx="4786311" cy="2392189"/>
            <a:chOff x="4199334" y="3792008"/>
            <a:chExt cx="2706687" cy="1624012"/>
          </a:xfrm>
          <a:solidFill>
            <a:schemeClr val="bg1"/>
          </a:solidFill>
        </p:grpSpPr>
        <p:sp>
          <p:nvSpPr>
            <p:cNvPr id="22" name="Rectangle 21"/>
            <p:cNvSpPr/>
            <p:nvPr/>
          </p:nvSpPr>
          <p:spPr>
            <a:xfrm>
              <a:off x="4199334" y="3792008"/>
              <a:ext cx="2706687" cy="1624012"/>
            </a:xfrm>
            <a:prstGeom prst="rect">
              <a:avLst/>
            </a:prstGeom>
            <a:grpFill/>
            <a:ln w="38100">
              <a:solidFill>
                <a:srgbClr val="0070C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ectangle 22"/>
            <p:cNvSpPr/>
            <p:nvPr/>
          </p:nvSpPr>
          <p:spPr>
            <a:xfrm>
              <a:off x="4199334" y="3792008"/>
              <a:ext cx="2706687" cy="1624012"/>
            </a:xfrm>
            <a:prstGeom prst="rect">
              <a:avLst/>
            </a:prstGeom>
            <a:grpFill/>
            <a:ln w="3810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r>
                <a:rPr lang="en-US" altLang="en-US" b="1" dirty="0">
                  <a:solidFill>
                    <a:schemeClr val="tx1"/>
                  </a:solidFill>
                  <a:ea typeface="ＭＳ Ｐゴシック" pitchFamily="34" charset="-128"/>
                </a:rPr>
                <a:t>Group I: Markers of liver dysfunction</a:t>
              </a:r>
            </a:p>
            <a:p>
              <a:endParaRPr lang="en-US" altLang="en-US" b="1" dirty="0">
                <a:solidFill>
                  <a:schemeClr val="tx1"/>
                </a:solidFill>
                <a:ea typeface="ＭＳ Ｐゴシック" pitchFamily="34" charset="-128"/>
              </a:endParaRPr>
            </a:p>
            <a:p>
              <a:pPr marL="1028700" lvl="1" indent="-571500">
                <a:buFont typeface="Trebuchet MS" pitchFamily="34" charset="0"/>
                <a:buChar char="▫"/>
              </a:pPr>
              <a:r>
                <a:rPr lang="en-US" altLang="en-US" dirty="0">
                  <a:solidFill>
                    <a:schemeClr val="tx1"/>
                  </a:solidFill>
                  <a:ea typeface="ＭＳ Ｐゴシック" pitchFamily="34" charset="-128"/>
                </a:rPr>
                <a:t>Serum bilirubin: total and conjugated</a:t>
              </a:r>
            </a:p>
            <a:p>
              <a:pPr marL="1028700" lvl="1" indent="-571500">
                <a:buFont typeface="Trebuchet MS" pitchFamily="34" charset="0"/>
                <a:buChar char="▫"/>
              </a:pPr>
              <a:r>
                <a:rPr lang="en-US" altLang="en-US" dirty="0">
                  <a:solidFill>
                    <a:schemeClr val="tx1"/>
                  </a:solidFill>
                  <a:ea typeface="ＭＳ Ｐゴシック" pitchFamily="34" charset="-128"/>
                </a:rPr>
                <a:t>Urine: bile salts and urobilinogen</a:t>
              </a:r>
            </a:p>
            <a:p>
              <a:pPr marL="1028700" lvl="1" indent="-571500">
                <a:buFont typeface="Trebuchet MS" pitchFamily="34" charset="0"/>
                <a:buChar char="▫"/>
              </a:pPr>
              <a:r>
                <a:rPr lang="en-US" altLang="en-US" dirty="0">
                  <a:solidFill>
                    <a:schemeClr val="tx1"/>
                  </a:solidFill>
                  <a:ea typeface="ＭＳ Ｐゴシック" pitchFamily="34" charset="-128"/>
                </a:rPr>
                <a:t>Total protein, serum albumin and albumin/globulin ratio</a:t>
              </a:r>
            </a:p>
            <a:p>
              <a:pPr marL="1028700" lvl="1" indent="-571500">
                <a:buFont typeface="Trebuchet MS" pitchFamily="34" charset="0"/>
                <a:buChar char="▫"/>
              </a:pPr>
              <a:r>
                <a:rPr lang="en-US" altLang="en-US" dirty="0">
                  <a:solidFill>
                    <a:schemeClr val="tx1"/>
                  </a:solidFill>
                  <a:ea typeface="ＭＳ Ｐゴシック" pitchFamily="34" charset="-128"/>
                </a:rPr>
                <a:t>Prothrombin Time</a:t>
              </a:r>
            </a:p>
          </p:txBody>
        </p:sp>
      </p:grpSp>
    </p:spTree>
    <p:extLst>
      <p:ext uri="{BB962C8B-B14F-4D97-AF65-F5344CB8AC3E}">
        <p14:creationId xmlns:p14="http://schemas.microsoft.com/office/powerpoint/2010/main" val="247963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374688631"/>
              </p:ext>
            </p:extLst>
          </p:nvPr>
        </p:nvGraphicFramePr>
        <p:xfrm>
          <a:off x="-129746" y="97630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126124" y="90488"/>
            <a:ext cx="11249448"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latin typeface="Century Gothic" charset="0"/>
                <a:ea typeface="Century Gothic" charset="0"/>
                <a:cs typeface="Century Gothic" charset="0"/>
              </a:rPr>
              <a:t>Limitations of </a:t>
            </a:r>
            <a:r>
              <a:rPr lang="en-US" altLang="en-US" sz="3200" dirty="0" smtClean="0">
                <a:solidFill>
                  <a:srgbClr val="4C8180"/>
                </a:solidFill>
                <a:latin typeface="Century Gothic" charset="0"/>
                <a:ea typeface="Century Gothic" charset="0"/>
                <a:cs typeface="Century Gothic" charset="0"/>
              </a:rPr>
              <a:t>LFTs</a:t>
            </a:r>
            <a:endParaRPr lang="en-US" altLang="en-US" sz="3200" dirty="0">
              <a:solidFill>
                <a:srgbClr val="4C8180"/>
              </a:solidFill>
              <a:latin typeface="Century Gothic" charset="0"/>
              <a:ea typeface="Century Gothic" charset="0"/>
              <a:cs typeface="Century Gothic" charset="0"/>
            </a:endParaRPr>
          </a:p>
        </p:txBody>
      </p:sp>
      <p:sp>
        <p:nvSpPr>
          <p:cNvPr id="9" name="TextBox 8">
            <a:extLst>
              <a:ext uri="{FF2B5EF4-FFF2-40B4-BE49-F238E27FC236}">
                <a16:creationId xmlns:a16="http://schemas.microsoft.com/office/drawing/2014/main" id="{CE4A9941-29D7-4542-A72E-A399AFE6381B}"/>
              </a:ext>
            </a:extLst>
          </p:cNvPr>
          <p:cNvSpPr txBox="1"/>
          <p:nvPr/>
        </p:nvSpPr>
        <p:spPr>
          <a:xfrm>
            <a:off x="8258172" y="966795"/>
            <a:ext cx="3620154"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There are some limitations because non of the markers are perfect and can tell you exactly what is wrong with the liver. That’s why we have more the one marker </a:t>
            </a:r>
          </a:p>
        </p:txBody>
      </p:sp>
      <p:sp>
        <p:nvSpPr>
          <p:cNvPr id="10" name="TextBox 9">
            <a:extLst>
              <a:ext uri="{FF2B5EF4-FFF2-40B4-BE49-F238E27FC236}">
                <a16:creationId xmlns:a16="http://schemas.microsoft.com/office/drawing/2014/main" id="{CE4A9941-29D7-4542-A72E-A399AFE6381B}"/>
              </a:ext>
            </a:extLst>
          </p:cNvPr>
          <p:cNvSpPr txBox="1"/>
          <p:nvPr/>
        </p:nvSpPr>
        <p:spPr>
          <a:xfrm>
            <a:off x="8258172" y="2575071"/>
            <a:ext cx="3620154" cy="2585323"/>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 Liver is a big organ so a lot of times if the cell injury wasn’t severe (even if we choose more than one marker) we may not see a difference in the levels of the markers. Unless the injury has gone for a long time or the injury is really severe . (because the liver is a large organ that compensates ). </a:t>
            </a:r>
          </a:p>
        </p:txBody>
      </p:sp>
      <p:sp>
        <p:nvSpPr>
          <p:cNvPr id="11" name="TextBox 10">
            <a:extLst>
              <a:ext uri="{FF2B5EF4-FFF2-40B4-BE49-F238E27FC236}">
                <a16:creationId xmlns:a16="http://schemas.microsoft.com/office/drawing/2014/main" id="{CE4A9941-29D7-4542-A72E-A399AFE6381B}"/>
              </a:ext>
            </a:extLst>
          </p:cNvPr>
          <p:cNvSpPr txBox="1"/>
          <p:nvPr/>
        </p:nvSpPr>
        <p:spPr>
          <a:xfrm>
            <a:off x="8258172" y="5278210"/>
            <a:ext cx="3620154"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smtClean="0">
                <a:solidFill>
                  <a:srgbClr val="00B050"/>
                </a:solidFill>
              </a:rPr>
              <a:t>* There </a:t>
            </a:r>
            <a:r>
              <a:rPr lang="en-US" dirty="0">
                <a:solidFill>
                  <a:srgbClr val="00B050"/>
                </a:solidFill>
              </a:rPr>
              <a:t>could be something wrong in the liver but it may not reflect on the values. </a:t>
            </a:r>
          </a:p>
        </p:txBody>
      </p:sp>
    </p:spTree>
    <p:extLst>
      <p:ext uri="{BB962C8B-B14F-4D97-AF65-F5344CB8AC3E}">
        <p14:creationId xmlns:p14="http://schemas.microsoft.com/office/powerpoint/2010/main" val="1091922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lum contrast="-20000"/>
            <a:extLst>
              <a:ext uri="{28A0092B-C50C-407E-A947-70E740481C1C}">
                <a14:useLocalDpi xmlns:a14="http://schemas.microsoft.com/office/drawing/2010/main" val="0"/>
              </a:ext>
            </a:extLst>
          </a:blip>
          <a:srcRect b="20660"/>
          <a:stretch>
            <a:fillRect/>
          </a:stretch>
        </p:blipFill>
        <p:spPr>
          <a:xfrm>
            <a:off x="805217" y="1098558"/>
            <a:ext cx="10413242" cy="4824569"/>
          </a:xfrm>
          <a:prstGeom prst="rect">
            <a:avLst/>
          </a:prstGeom>
        </p:spPr>
      </p:pic>
      <p:sp>
        <p:nvSpPr>
          <p:cNvPr id="3" name="Title 1"/>
          <p:cNvSpPr txBox="1">
            <a:spLocks/>
          </p:cNvSpPr>
          <p:nvPr/>
        </p:nvSpPr>
        <p:spPr>
          <a:xfrm>
            <a:off x="106417" y="114301"/>
            <a:ext cx="8229600" cy="7567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200" dirty="0">
                <a:solidFill>
                  <a:srgbClr val="4C8180"/>
                </a:solidFill>
                <a:latin typeface="Century Gothic" charset="0"/>
                <a:ea typeface="Century Gothic" charset="0"/>
                <a:cs typeface="Century Gothic" charset="0"/>
              </a:rPr>
              <a:t>Common serum liver chemistry tests</a:t>
            </a:r>
          </a:p>
        </p:txBody>
      </p:sp>
    </p:spTree>
    <p:extLst>
      <p:ext uri="{BB962C8B-B14F-4D97-AF65-F5344CB8AC3E}">
        <p14:creationId xmlns:p14="http://schemas.microsoft.com/office/powerpoint/2010/main" val="2022631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0" y="114300"/>
            <a:ext cx="1624163" cy="535531"/>
          </a:xfrm>
          <a:prstGeom prst="rect">
            <a:avLst/>
          </a:prstGeom>
        </p:spPr>
        <p:txBody>
          <a:bodyPr wrap="none">
            <a:spAutoFit/>
          </a:bodyPr>
          <a:lstStyle/>
          <a:p>
            <a:pPr>
              <a:lnSpc>
                <a:spcPct val="90000"/>
              </a:lnSpc>
              <a:spcBef>
                <a:spcPct val="0"/>
              </a:spcBef>
              <a:defRPr/>
            </a:pPr>
            <a:r>
              <a:rPr lang="en-US" altLang="en-US" sz="3100" dirty="0">
                <a:solidFill>
                  <a:srgbClr val="4C8180"/>
                </a:solidFill>
                <a:latin typeface="Century Gothic" charset="0"/>
                <a:ea typeface="Century Gothic" charset="0"/>
                <a:cs typeface="Century Gothic" charset="0"/>
              </a:rPr>
              <a:t>Bilirubin</a:t>
            </a:r>
            <a:endParaRPr lang="en-US" sz="3100" dirty="0">
              <a:solidFill>
                <a:srgbClr val="4C8180"/>
              </a:solidFill>
              <a:latin typeface="Century Gothic" charset="0"/>
              <a:ea typeface="Century Gothic" charset="0"/>
              <a:cs typeface="Century Gothic" charset="0"/>
            </a:endParaRPr>
          </a:p>
        </p:txBody>
      </p:sp>
      <p:sp>
        <p:nvSpPr>
          <p:cNvPr id="6" name="TextBox 5"/>
          <p:cNvSpPr txBox="1"/>
          <p:nvPr/>
        </p:nvSpPr>
        <p:spPr>
          <a:xfrm>
            <a:off x="400081" y="1737171"/>
            <a:ext cx="4731110" cy="3166824"/>
          </a:xfrm>
          <a:prstGeom prst="roundRect">
            <a:avLst/>
          </a:prstGeom>
          <a:ln w="31750">
            <a:solidFill>
              <a:srgbClr val="30AAB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4B8180"/>
              </a:buClr>
              <a:buFont typeface="Arial" charset="0"/>
              <a:buChar char="•"/>
              <a:defRPr/>
            </a:pPr>
            <a:r>
              <a:rPr lang="en-US" dirty="0">
                <a:solidFill>
                  <a:srgbClr val="334E5D"/>
                </a:solidFill>
                <a:ea typeface="ＭＳ Ｐゴシック" charset="-128"/>
              </a:rPr>
              <a:t>A byproduct of red blood cell </a:t>
            </a:r>
            <a:r>
              <a:rPr lang="en-US" dirty="0">
                <a:solidFill>
                  <a:srgbClr val="00B050"/>
                </a:solidFill>
                <a:ea typeface="ＭＳ Ｐゴシック" charset="-128"/>
              </a:rPr>
              <a:t>(hemoglobin) </a:t>
            </a:r>
            <a:r>
              <a:rPr lang="en-US" dirty="0">
                <a:solidFill>
                  <a:srgbClr val="334E5D"/>
                </a:solidFill>
                <a:ea typeface="ＭＳ Ｐゴシック" charset="-128"/>
              </a:rPr>
              <a:t>breakdown</a:t>
            </a:r>
          </a:p>
          <a:p>
            <a:pPr marL="342900" indent="-342900">
              <a:buClr>
                <a:srgbClr val="4B8180"/>
              </a:buClr>
              <a:buFont typeface="Arial" charset="0"/>
              <a:buChar char="•"/>
              <a:defRPr/>
            </a:pPr>
            <a:endParaRPr lang="en-US" dirty="0">
              <a:solidFill>
                <a:srgbClr val="334E5D"/>
              </a:solidFill>
              <a:ea typeface="ＭＳ Ｐゴシック" charset="-128"/>
            </a:endParaRPr>
          </a:p>
          <a:p>
            <a:pPr marL="342900" indent="-342900">
              <a:buClr>
                <a:srgbClr val="4B8180"/>
              </a:buClr>
              <a:buFont typeface="Arial" charset="0"/>
              <a:buChar char="•"/>
              <a:defRPr/>
            </a:pPr>
            <a:r>
              <a:rPr lang="en-US" dirty="0">
                <a:solidFill>
                  <a:srgbClr val="334E5D"/>
                </a:solidFill>
                <a:ea typeface="ＭＳ Ｐゴシック" charset="-128"/>
              </a:rPr>
              <a:t>It is the yellowish pigment observed in </a:t>
            </a:r>
            <a:r>
              <a:rPr lang="en-US" dirty="0" smtClean="0">
                <a:solidFill>
                  <a:srgbClr val="334E5D"/>
                </a:solidFill>
                <a:ea typeface="ＭＳ Ｐゴシック" charset="-128"/>
              </a:rPr>
              <a:t>jaundice </a:t>
            </a:r>
            <a:r>
              <a:rPr lang="en-US" dirty="0" smtClean="0">
                <a:solidFill>
                  <a:srgbClr val="00B050"/>
                </a:solidFill>
                <a:ea typeface="ＭＳ Ｐゴシック" charset="-128"/>
              </a:rPr>
              <a:t>in sclera, skin and mucous</a:t>
            </a:r>
            <a:endParaRPr lang="en-US" dirty="0">
              <a:solidFill>
                <a:srgbClr val="00B050"/>
              </a:solidFill>
              <a:ea typeface="ＭＳ Ｐゴシック" charset="-128"/>
            </a:endParaRPr>
          </a:p>
          <a:p>
            <a:pPr marL="342900" indent="-342900">
              <a:buClr>
                <a:srgbClr val="4B8180"/>
              </a:buClr>
              <a:buFont typeface="Arial" charset="0"/>
              <a:buChar char="•"/>
              <a:defRPr/>
            </a:pPr>
            <a:endParaRPr lang="en-US" dirty="0">
              <a:solidFill>
                <a:srgbClr val="334E5D"/>
              </a:solidFill>
              <a:ea typeface="ＭＳ Ｐゴシック" charset="-128"/>
            </a:endParaRPr>
          </a:p>
          <a:p>
            <a:pPr marL="342900" indent="-342900">
              <a:buClr>
                <a:srgbClr val="4B8180"/>
              </a:buClr>
              <a:buFont typeface="Arial" charset="0"/>
              <a:buChar char="•"/>
              <a:defRPr/>
            </a:pPr>
            <a:r>
              <a:rPr lang="en-US" dirty="0">
                <a:solidFill>
                  <a:srgbClr val="334E5D"/>
                </a:solidFill>
                <a:ea typeface="ＭＳ Ｐゴシック" charset="-128"/>
              </a:rPr>
              <a:t>High bilirubin levels are observed in:</a:t>
            </a:r>
          </a:p>
          <a:p>
            <a:pPr marL="342900" indent="-342900">
              <a:buClr>
                <a:srgbClr val="4B8180"/>
              </a:buClr>
              <a:buFont typeface="Arial" charset="0"/>
              <a:buChar char="•"/>
              <a:defRPr/>
            </a:pPr>
            <a:endParaRPr lang="en-US" dirty="0">
              <a:solidFill>
                <a:srgbClr val="334E5D"/>
              </a:solidFill>
              <a:ea typeface="ＭＳ Ｐゴシック" charset="-128"/>
            </a:endParaRPr>
          </a:p>
          <a:p>
            <a:pPr marL="342900" indent="-342900">
              <a:buClr>
                <a:srgbClr val="4B8180"/>
              </a:buClr>
              <a:buFont typeface="Wingdings" charset="2"/>
              <a:buChar char="ü"/>
              <a:defRPr/>
            </a:pPr>
            <a:r>
              <a:rPr lang="en-US" dirty="0">
                <a:solidFill>
                  <a:srgbClr val="334E5D"/>
                </a:solidFill>
                <a:ea typeface="ＭＳ Ｐゴシック" charset="-128"/>
              </a:rPr>
              <a:t>Gallstones, acute and chronic hepatitis</a:t>
            </a:r>
          </a:p>
          <a:p>
            <a:pPr marL="342900" indent="-342900">
              <a:buClr>
                <a:srgbClr val="4B8180"/>
              </a:buClr>
              <a:buFont typeface="Arial" charset="0"/>
              <a:buChar char="•"/>
              <a:defRPr/>
            </a:pPr>
            <a:endParaRPr lang="en-US" u="sng" dirty="0">
              <a:solidFill>
                <a:srgbClr val="334E5D"/>
              </a:solidFill>
              <a:ea typeface="ＭＳ Ｐゴシック" charset="-128"/>
            </a:endParaRPr>
          </a:p>
        </p:txBody>
      </p:sp>
      <p:sp>
        <p:nvSpPr>
          <p:cNvPr id="7" name="TextBox 6"/>
          <p:cNvSpPr txBox="1"/>
          <p:nvPr/>
        </p:nvSpPr>
        <p:spPr>
          <a:xfrm>
            <a:off x="732120" y="1184039"/>
            <a:ext cx="4067032" cy="430887"/>
          </a:xfrm>
          <a:prstGeom prst="rect">
            <a:avLst/>
          </a:prstGeom>
          <a:noFill/>
        </p:spPr>
        <p:txBody>
          <a:bodyPr wrap="square" rtlCol="0">
            <a:spAutoFit/>
          </a:bodyPr>
          <a:lstStyle/>
          <a:p>
            <a:pPr algn="ctr"/>
            <a:r>
              <a:rPr lang="en-US" sz="2200" b="1" dirty="0">
                <a:solidFill>
                  <a:srgbClr val="30AAB1"/>
                </a:solidFill>
                <a:ea typeface="ＭＳ Ｐゴシック" charset="-128"/>
              </a:rPr>
              <a:t>Bilirubin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550" y="1290950"/>
            <a:ext cx="2776538" cy="4059266"/>
          </a:xfrm>
          <a:prstGeom prst="rect">
            <a:avLst/>
          </a:prstGeom>
        </p:spPr>
      </p:pic>
    </p:spTree>
    <p:extLst>
      <p:ext uri="{BB962C8B-B14F-4D97-AF65-F5344CB8AC3E}">
        <p14:creationId xmlns:p14="http://schemas.microsoft.com/office/powerpoint/2010/main" val="4116569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tabolism of Heme.tiff"/>
          <p:cNvPicPr>
            <a:picLocks noChangeAspect="1"/>
          </p:cNvPicPr>
          <p:nvPr/>
        </p:nvPicPr>
        <p:blipFill rotWithShape="1">
          <a:blip r:embed="rId2">
            <a:extLst>
              <a:ext uri="{28A0092B-C50C-407E-A947-70E740481C1C}">
                <a14:useLocalDpi xmlns:a14="http://schemas.microsoft.com/office/drawing/2010/main" val="0"/>
              </a:ext>
            </a:extLst>
          </a:blip>
          <a:srcRect l="1043" t="1629" r="1176"/>
          <a:stretch/>
        </p:blipFill>
        <p:spPr bwMode="auto">
          <a:xfrm>
            <a:off x="95535" y="723331"/>
            <a:ext cx="7136623" cy="5687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CE4A9941-29D7-4542-A72E-A399AFE6381B}"/>
              </a:ext>
            </a:extLst>
          </p:cNvPr>
          <p:cNvSpPr txBox="1"/>
          <p:nvPr/>
        </p:nvSpPr>
        <p:spPr>
          <a:xfrm>
            <a:off x="7315200" y="70333"/>
            <a:ext cx="4848224" cy="6340197"/>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sz="1400" dirty="0">
                <a:solidFill>
                  <a:srgbClr val="00B050"/>
                </a:solidFill>
              </a:rPr>
              <a:t>-The life span of RBC’S is 120 days. The RBC’S keeps on dying in the system and are cleared up by the macrophages (of RES) in the spleen and the liver ,so these macrophages produce bilirubin as byproduct. </a:t>
            </a:r>
          </a:p>
          <a:p>
            <a:r>
              <a:rPr lang="en-US" sz="1400" dirty="0">
                <a:solidFill>
                  <a:srgbClr val="00B050"/>
                </a:solidFill>
              </a:rPr>
              <a:t>-The bilirubin is not soluble it requires a lot of water or fluids to be soluble so it has to go to the liver to become soluble. From the macrophages it goes to the liver as a </a:t>
            </a:r>
            <a:r>
              <a:rPr lang="en-US" sz="1400" dirty="0">
                <a:solidFill>
                  <a:srgbClr val="FF0000"/>
                </a:solidFill>
              </a:rPr>
              <a:t>complex with albumin                                                               </a:t>
            </a:r>
            <a:endParaRPr lang="en-US" sz="1400" dirty="0">
              <a:solidFill>
                <a:srgbClr val="00B050"/>
              </a:solidFill>
            </a:endParaRPr>
          </a:p>
          <a:p>
            <a:r>
              <a:rPr lang="en-US" sz="1400" dirty="0">
                <a:solidFill>
                  <a:srgbClr val="00B050"/>
                </a:solidFill>
              </a:rPr>
              <a:t>- Albumin carries the bilirubin to the liver and once it goes to the liver, the hepatocytes take it in with the help of  ……ligandin ……..( it facilitate the transport of bilirubin inside the hepatocyte). Once inside the hepatocyte they are conjugated with a carbohydrate called glucuronic acid. 2 molecules of </a:t>
            </a:r>
            <a:r>
              <a:rPr lang="en-US" sz="1400" dirty="0" smtClean="0">
                <a:solidFill>
                  <a:srgbClr val="00B050"/>
                </a:solidFill>
              </a:rPr>
              <a:t>glucuronic </a:t>
            </a:r>
            <a:r>
              <a:rPr lang="en-US" sz="1400" dirty="0">
                <a:solidFill>
                  <a:srgbClr val="00B050"/>
                </a:solidFill>
              </a:rPr>
              <a:t>acid are bound to 1 molecule of bilirubin and that is done by the enzyme </a:t>
            </a:r>
            <a:r>
              <a:rPr lang="en-US" sz="1400" dirty="0" err="1" smtClean="0">
                <a:solidFill>
                  <a:srgbClr val="FF0000"/>
                </a:solidFill>
              </a:rPr>
              <a:t>glucuronyl</a:t>
            </a:r>
            <a:r>
              <a:rPr lang="en-US" sz="1400" dirty="0" smtClean="0">
                <a:solidFill>
                  <a:srgbClr val="FF0000"/>
                </a:solidFill>
              </a:rPr>
              <a:t> </a:t>
            </a:r>
            <a:r>
              <a:rPr lang="en-US" sz="1400" dirty="0">
                <a:solidFill>
                  <a:srgbClr val="FF0000"/>
                </a:solidFill>
              </a:rPr>
              <a:t>transferase</a:t>
            </a:r>
            <a:r>
              <a:rPr lang="en-US" sz="1400" dirty="0">
                <a:solidFill>
                  <a:srgbClr val="00B050"/>
                </a:solidFill>
              </a:rPr>
              <a:t> ( it’s microsomal enzyme present in the endoplasmic reticulum) . </a:t>
            </a:r>
          </a:p>
          <a:p>
            <a:r>
              <a:rPr lang="en-US" sz="1400" dirty="0">
                <a:solidFill>
                  <a:srgbClr val="00B050"/>
                </a:solidFill>
              </a:rPr>
              <a:t>- After that it is actively secreted into bile and enters the bile duct to reach the intestine.  Once in the intestine, it’s acted upon by the intestinal bacteria which removes the glucuronic acid from the bilirubin and convert it into a molecule called </a:t>
            </a:r>
            <a:r>
              <a:rPr lang="en-US" sz="1400" dirty="0">
                <a:solidFill>
                  <a:srgbClr val="FF0000"/>
                </a:solidFill>
              </a:rPr>
              <a:t>urobilinogen</a:t>
            </a:r>
            <a:r>
              <a:rPr lang="en-US" sz="1400" dirty="0">
                <a:solidFill>
                  <a:srgbClr val="00B050"/>
                </a:solidFill>
              </a:rPr>
              <a:t>. </a:t>
            </a:r>
          </a:p>
          <a:p>
            <a:r>
              <a:rPr lang="en-US" sz="1400" dirty="0">
                <a:solidFill>
                  <a:srgbClr val="00B050"/>
                </a:solidFill>
              </a:rPr>
              <a:t>-Majority of urobilinogen gets oxidized ( by intestinal bacteria) to </a:t>
            </a:r>
            <a:r>
              <a:rPr lang="en-US" sz="1400" dirty="0" err="1">
                <a:solidFill>
                  <a:srgbClr val="00B050"/>
                </a:solidFill>
              </a:rPr>
              <a:t>stercobilin</a:t>
            </a:r>
            <a:r>
              <a:rPr lang="en-US" sz="1400" dirty="0">
                <a:solidFill>
                  <a:srgbClr val="00B050"/>
                </a:solidFill>
              </a:rPr>
              <a:t> which is excreted with the feces (gives the feces it’s brown color) . </a:t>
            </a:r>
          </a:p>
          <a:p>
            <a:r>
              <a:rPr lang="en-US" sz="1400" dirty="0">
                <a:solidFill>
                  <a:srgbClr val="00B050"/>
                </a:solidFill>
              </a:rPr>
              <a:t>-The remaining urobilinogen are reabsorbed into the blood and goes back to the liver through the portal circulation ( known as enterohepatic circulation) . Some of it goes to the kidney where it is converted to </a:t>
            </a:r>
            <a:r>
              <a:rPr lang="en-US" sz="1400" dirty="0" err="1">
                <a:solidFill>
                  <a:srgbClr val="FF0000"/>
                </a:solidFill>
              </a:rPr>
              <a:t>urobilin</a:t>
            </a:r>
            <a:r>
              <a:rPr lang="en-US" sz="1400" dirty="0">
                <a:solidFill>
                  <a:srgbClr val="70AD47"/>
                </a:solidFill>
              </a:rPr>
              <a:t> ( that gives </a:t>
            </a:r>
            <a:r>
              <a:rPr lang="en-US" sz="1400" dirty="0">
                <a:solidFill>
                  <a:schemeClr val="accent6"/>
                </a:solidFill>
              </a:rPr>
              <a:t>urine it’s yellow color</a:t>
            </a:r>
            <a:r>
              <a:rPr lang="en-US" sz="1400" dirty="0">
                <a:solidFill>
                  <a:srgbClr val="70AD47"/>
                </a:solidFill>
              </a:rPr>
              <a:t>)</a:t>
            </a:r>
            <a:r>
              <a:rPr lang="en-US" sz="1400" dirty="0">
                <a:solidFill>
                  <a:srgbClr val="00B050"/>
                </a:solidFill>
              </a:rPr>
              <a:t> and get excreted in urine. Side note: Bilirubin makes a complex with </a:t>
            </a:r>
            <a:r>
              <a:rPr lang="en-US" sz="1400" dirty="0">
                <a:solidFill>
                  <a:srgbClr val="FF0000"/>
                </a:solidFill>
              </a:rPr>
              <a:t>Albumin</a:t>
            </a:r>
            <a:r>
              <a:rPr lang="en-US" sz="1400" dirty="0">
                <a:solidFill>
                  <a:srgbClr val="00B050"/>
                </a:solidFill>
              </a:rPr>
              <a:t> and is conjugated with </a:t>
            </a:r>
            <a:r>
              <a:rPr lang="en-US" sz="1400" dirty="0" smtClean="0">
                <a:solidFill>
                  <a:srgbClr val="FF0000"/>
                </a:solidFill>
              </a:rPr>
              <a:t>glucuronic acid</a:t>
            </a:r>
            <a:endParaRPr lang="en-US" sz="1400" dirty="0">
              <a:solidFill>
                <a:srgbClr val="FF0000"/>
              </a:solidFill>
            </a:endParaRPr>
          </a:p>
        </p:txBody>
      </p:sp>
      <p:sp>
        <p:nvSpPr>
          <p:cNvPr id="7" name="Rectangle 6"/>
          <p:cNvSpPr/>
          <p:nvPr/>
        </p:nvSpPr>
        <p:spPr>
          <a:xfrm>
            <a:off x="160420" y="114300"/>
            <a:ext cx="2783134" cy="521681"/>
          </a:xfrm>
          <a:prstGeom prst="rect">
            <a:avLst/>
          </a:prstGeom>
        </p:spPr>
        <p:txBody>
          <a:bodyPr wrap="none">
            <a:spAutoFit/>
          </a:bodyPr>
          <a:lstStyle/>
          <a:p>
            <a:pPr>
              <a:lnSpc>
                <a:spcPct val="90000"/>
              </a:lnSpc>
              <a:spcBef>
                <a:spcPct val="0"/>
              </a:spcBef>
              <a:defRPr/>
            </a:pPr>
            <a:r>
              <a:rPr lang="en-US" altLang="en-US" sz="3100" dirty="0" smtClean="0">
                <a:solidFill>
                  <a:srgbClr val="4C8180"/>
                </a:solidFill>
                <a:latin typeface="Century Gothic" charset="0"/>
                <a:ea typeface="Century Gothic" charset="0"/>
                <a:cs typeface="Century Gothic" charset="0"/>
              </a:rPr>
              <a:t>Bilirubin cycle</a:t>
            </a:r>
            <a:endParaRPr lang="en-US" sz="31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209811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420" y="114300"/>
            <a:ext cx="2783134" cy="521681"/>
          </a:xfrm>
          <a:prstGeom prst="rect">
            <a:avLst/>
          </a:prstGeom>
        </p:spPr>
        <p:txBody>
          <a:bodyPr wrap="none">
            <a:spAutoFit/>
          </a:bodyPr>
          <a:lstStyle/>
          <a:p>
            <a:pPr>
              <a:lnSpc>
                <a:spcPct val="90000"/>
              </a:lnSpc>
              <a:spcBef>
                <a:spcPct val="0"/>
              </a:spcBef>
              <a:defRPr/>
            </a:pPr>
            <a:r>
              <a:rPr lang="en-US" altLang="en-US" sz="3100" dirty="0" smtClean="0">
                <a:solidFill>
                  <a:srgbClr val="4C8180"/>
                </a:solidFill>
                <a:latin typeface="Century Gothic" charset="0"/>
                <a:ea typeface="Century Gothic" charset="0"/>
                <a:cs typeface="Century Gothic" charset="0"/>
              </a:rPr>
              <a:t>Bilirubin cycle</a:t>
            </a:r>
            <a:endParaRPr lang="en-US" sz="3100" dirty="0">
              <a:solidFill>
                <a:srgbClr val="4C8180"/>
              </a:solidFill>
              <a:latin typeface="Century Gothic" charset="0"/>
              <a:ea typeface="Century Gothic" charset="0"/>
              <a:cs typeface="Century Gothic" charset="0"/>
            </a:endParaRPr>
          </a:p>
        </p:txBody>
      </p:sp>
      <p:sp>
        <p:nvSpPr>
          <p:cNvPr id="4" name="TextBox 3">
            <a:extLst>
              <a:ext uri="{FF2B5EF4-FFF2-40B4-BE49-F238E27FC236}">
                <a16:creationId xmlns:a16="http://schemas.microsoft.com/office/drawing/2014/main" id="{CE4A9941-29D7-4542-A72E-A399AFE6381B}"/>
              </a:ext>
            </a:extLst>
          </p:cNvPr>
          <p:cNvSpPr txBox="1"/>
          <p:nvPr/>
        </p:nvSpPr>
        <p:spPr>
          <a:xfrm>
            <a:off x="300036" y="999021"/>
            <a:ext cx="6272213" cy="397031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r>
              <a:rPr lang="en-US" sz="2400" dirty="0">
                <a:solidFill>
                  <a:srgbClr val="00B050"/>
                </a:solidFill>
              </a:rPr>
              <a:t>Summary</a:t>
            </a:r>
            <a:r>
              <a:rPr lang="en-US" sz="2400" dirty="0" smtClean="0">
                <a:solidFill>
                  <a:srgbClr val="00B050"/>
                </a:solidFill>
              </a:rPr>
              <a:t>:</a:t>
            </a:r>
          </a:p>
          <a:p>
            <a:pPr lvl="0"/>
            <a:endParaRPr lang="en-US" sz="2400" dirty="0" smtClean="0">
              <a:solidFill>
                <a:srgbClr val="00B050"/>
              </a:solidFill>
            </a:endParaRPr>
          </a:p>
          <a:p>
            <a:pPr lvl="0"/>
            <a:r>
              <a:rPr lang="en-US" dirty="0">
                <a:solidFill>
                  <a:srgbClr val="00B050"/>
                </a:solidFill>
              </a:rPr>
              <a:t>U</a:t>
            </a:r>
            <a:r>
              <a:rPr lang="en-US" dirty="0" smtClean="0">
                <a:solidFill>
                  <a:srgbClr val="00B050"/>
                </a:solidFill>
              </a:rPr>
              <a:t>robilinogen </a:t>
            </a:r>
            <a:r>
              <a:rPr lang="en-US" dirty="0">
                <a:solidFill>
                  <a:srgbClr val="00B050"/>
                </a:solidFill>
              </a:rPr>
              <a:t>has 3 fates:</a:t>
            </a:r>
          </a:p>
          <a:p>
            <a:pPr lvl="0"/>
            <a:endParaRPr lang="en-US" dirty="0">
              <a:solidFill>
                <a:srgbClr val="00B050"/>
              </a:solidFill>
            </a:endParaRPr>
          </a:p>
          <a:p>
            <a:pPr lvl="0"/>
            <a:r>
              <a:rPr lang="en-US" dirty="0">
                <a:solidFill>
                  <a:srgbClr val="00B050"/>
                </a:solidFill>
              </a:rPr>
              <a:t>1- Oxidized by intestinal bacteria into </a:t>
            </a:r>
            <a:r>
              <a:rPr lang="en-US" dirty="0" err="1">
                <a:solidFill>
                  <a:srgbClr val="00B050"/>
                </a:solidFill>
              </a:rPr>
              <a:t>stercobilin</a:t>
            </a:r>
            <a:r>
              <a:rPr lang="en-US" dirty="0">
                <a:solidFill>
                  <a:srgbClr val="00B050"/>
                </a:solidFill>
              </a:rPr>
              <a:t> and excreted into feces </a:t>
            </a:r>
            <a:r>
              <a:rPr lang="en-US" dirty="0" smtClean="0">
                <a:solidFill>
                  <a:srgbClr val="70AD47"/>
                </a:solidFill>
              </a:rPr>
              <a:t>(majority</a:t>
            </a:r>
            <a:r>
              <a:rPr lang="en-US" dirty="0">
                <a:solidFill>
                  <a:srgbClr val="70AD47"/>
                </a:solidFill>
              </a:rPr>
              <a:t>)</a:t>
            </a:r>
          </a:p>
          <a:p>
            <a:pPr lvl="0"/>
            <a:endParaRPr lang="en-US" dirty="0">
              <a:solidFill>
                <a:srgbClr val="00B050"/>
              </a:solidFill>
            </a:endParaRPr>
          </a:p>
          <a:p>
            <a:pPr lvl="0"/>
            <a:r>
              <a:rPr lang="en-US" dirty="0">
                <a:solidFill>
                  <a:srgbClr val="00B050"/>
                </a:solidFill>
              </a:rPr>
              <a:t>2_ Reabsorbed from the gut and enters the portal blood to go back to the liver ( enterohepatic circulation) </a:t>
            </a:r>
            <a:r>
              <a:rPr lang="en-US" dirty="0" smtClean="0">
                <a:solidFill>
                  <a:srgbClr val="70AD47"/>
                </a:solidFill>
              </a:rPr>
              <a:t>(Some</a:t>
            </a:r>
            <a:r>
              <a:rPr lang="en-US" dirty="0">
                <a:solidFill>
                  <a:srgbClr val="70AD47"/>
                </a:solidFill>
              </a:rPr>
              <a:t>)</a:t>
            </a:r>
          </a:p>
          <a:p>
            <a:pPr lvl="0"/>
            <a:endParaRPr lang="en-US" dirty="0">
              <a:solidFill>
                <a:srgbClr val="00B050"/>
              </a:solidFill>
            </a:endParaRPr>
          </a:p>
          <a:p>
            <a:pPr lvl="0"/>
            <a:r>
              <a:rPr lang="en-US" dirty="0">
                <a:solidFill>
                  <a:srgbClr val="00B050"/>
                </a:solidFill>
              </a:rPr>
              <a:t>3- Reabsorbed from the gut and enters the blood to reach the kidney where they are converted into </a:t>
            </a:r>
            <a:r>
              <a:rPr lang="en-US" dirty="0" err="1">
                <a:solidFill>
                  <a:srgbClr val="00B050"/>
                </a:solidFill>
              </a:rPr>
              <a:t>urobillin</a:t>
            </a:r>
            <a:r>
              <a:rPr lang="en-US" dirty="0">
                <a:solidFill>
                  <a:srgbClr val="00B050"/>
                </a:solidFill>
              </a:rPr>
              <a:t> and excreted in urine.</a:t>
            </a:r>
          </a:p>
        </p:txBody>
      </p:sp>
    </p:spTree>
    <p:extLst>
      <p:ext uri="{BB962C8B-B14F-4D97-AF65-F5344CB8AC3E}">
        <p14:creationId xmlns:p14="http://schemas.microsoft.com/office/powerpoint/2010/main" val="1132987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r="3659"/>
          <a:stretch>
            <a:fillRect/>
          </a:stretch>
        </p:blipFill>
        <p:spPr bwMode="auto">
          <a:xfrm>
            <a:off x="1229551" y="765553"/>
            <a:ext cx="5486400" cy="58336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a:extLst>
              <a:ext uri="{FF2B5EF4-FFF2-40B4-BE49-F238E27FC236}">
                <a16:creationId xmlns:a16="http://schemas.microsoft.com/office/drawing/2014/main" id="{CE4A9941-29D7-4542-A72E-A399AFE6381B}"/>
              </a:ext>
            </a:extLst>
          </p:cNvPr>
          <p:cNvSpPr txBox="1"/>
          <p:nvPr/>
        </p:nvSpPr>
        <p:spPr>
          <a:xfrm>
            <a:off x="7286625" y="2943725"/>
            <a:ext cx="3343275"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lgn="ctr"/>
            <a:r>
              <a:rPr lang="en-US" dirty="0">
                <a:solidFill>
                  <a:srgbClr val="00B050"/>
                </a:solidFill>
              </a:rPr>
              <a:t>The role of the liver is basically </a:t>
            </a:r>
            <a:r>
              <a:rPr lang="en-US" dirty="0">
                <a:solidFill>
                  <a:srgbClr val="FF0000"/>
                </a:solidFill>
              </a:rPr>
              <a:t>conjugation</a:t>
            </a:r>
            <a:r>
              <a:rPr lang="en-US" dirty="0">
                <a:solidFill>
                  <a:srgbClr val="00B050"/>
                </a:solidFill>
              </a:rPr>
              <a:t> which turns the non soluble bilirubin into a soluble form that can be easily excreted out of the body.</a:t>
            </a:r>
          </a:p>
        </p:txBody>
      </p:sp>
      <p:sp>
        <p:nvSpPr>
          <p:cNvPr id="5" name="Rectangle 4"/>
          <p:cNvSpPr/>
          <p:nvPr/>
        </p:nvSpPr>
        <p:spPr>
          <a:xfrm>
            <a:off x="160420" y="114300"/>
            <a:ext cx="3974165" cy="521681"/>
          </a:xfrm>
          <a:prstGeom prst="rect">
            <a:avLst/>
          </a:prstGeom>
        </p:spPr>
        <p:txBody>
          <a:bodyPr wrap="none">
            <a:spAutoFit/>
          </a:bodyPr>
          <a:lstStyle/>
          <a:p>
            <a:pPr>
              <a:lnSpc>
                <a:spcPct val="90000"/>
              </a:lnSpc>
              <a:spcBef>
                <a:spcPct val="0"/>
              </a:spcBef>
              <a:defRPr/>
            </a:pPr>
            <a:r>
              <a:rPr lang="en-US" altLang="en-US" sz="3100" dirty="0" smtClean="0">
                <a:solidFill>
                  <a:srgbClr val="4C8180"/>
                </a:solidFill>
                <a:latin typeface="Century Gothic" charset="0"/>
                <a:ea typeface="Century Gothic" charset="0"/>
                <a:cs typeface="Century Gothic" charset="0"/>
              </a:rPr>
              <a:t>Bilirubin metabolism</a:t>
            </a:r>
            <a:endParaRPr lang="en-US" sz="31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721064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841845" y="2198995"/>
            <a:ext cx="8229600" cy="485775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742950" lvl="1" indent="-285750"/>
            <a:endParaRPr lang="en-US" altLang="en-US" dirty="0" smtClean="0">
              <a:ea typeface="ＭＳ Ｐゴシック" pitchFamily="34" charset="-128"/>
            </a:endParaRPr>
          </a:p>
        </p:txBody>
      </p:sp>
      <p:sp>
        <p:nvSpPr>
          <p:cNvPr id="3" name="Title 1"/>
          <p:cNvSpPr txBox="1">
            <a:spLocks/>
          </p:cNvSpPr>
          <p:nvPr/>
        </p:nvSpPr>
        <p:spPr>
          <a:xfrm>
            <a:off x="106855" y="57150"/>
            <a:ext cx="82296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a:solidFill>
                  <a:srgbClr val="4C8180"/>
                </a:solidFill>
                <a:latin typeface="Century Gothic" charset="0"/>
                <a:ea typeface="Century Gothic" charset="0"/>
                <a:cs typeface="Century Gothic" charset="0"/>
              </a:rPr>
              <a:t>Serum bilirubin </a:t>
            </a:r>
            <a:r>
              <a:rPr lang="en-US" altLang="en-US" sz="3100" dirty="0" smtClean="0">
                <a:solidFill>
                  <a:srgbClr val="4C8180"/>
                </a:solidFill>
                <a:latin typeface="Century Gothic" charset="0"/>
                <a:ea typeface="Century Gothic" charset="0"/>
                <a:cs typeface="Century Gothic" charset="0"/>
              </a:rPr>
              <a:t>levels</a:t>
            </a:r>
            <a:endParaRPr lang="en-US" altLang="en-US" sz="4000" dirty="0" smtClean="0">
              <a:ea typeface="ＭＳ Ｐゴシック"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1049563805"/>
              </p:ext>
            </p:extLst>
          </p:nvPr>
        </p:nvGraphicFramePr>
        <p:xfrm>
          <a:off x="1720412" y="938088"/>
          <a:ext cx="8128000" cy="1280160"/>
        </p:xfrm>
        <a:graphic>
          <a:graphicData uri="http://schemas.openxmlformats.org/drawingml/2006/table">
            <a:tbl>
              <a:tblPr firstRow="1" bandRow="1">
                <a:tableStyleId>{616DA210-FB5B-4158-B5E0-FEB733F419BA}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rPr>
                        <a:t>Normal</a:t>
                      </a:r>
                      <a:endParaRPr lang="en-US" altLang="en-US" dirty="0" smtClean="0">
                        <a:solidFill>
                          <a:schemeClr val="bg1"/>
                        </a:solidFill>
                        <a:ea typeface="ＭＳ Ｐゴシック" pitchFamily="34" charset="-128"/>
                      </a:endParaRPr>
                    </a:p>
                  </a:txBody>
                  <a:tcPr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rPr>
                        <a:t>Unconjugated (indirect)</a:t>
                      </a:r>
                      <a:endParaRPr lang="en-US" altLang="en-US" dirty="0" smtClean="0">
                        <a:solidFill>
                          <a:schemeClr val="bg1"/>
                        </a:solidFill>
                        <a:ea typeface="ＭＳ Ｐゴシック" pitchFamily="34" charset="-128"/>
                      </a:endParaRPr>
                    </a:p>
                  </a:txBody>
                  <a:tcPr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rPr>
                        <a:t>Conjugated (direct)</a:t>
                      </a:r>
                      <a:endParaRPr lang="en-US" altLang="en-US" dirty="0" smtClean="0">
                        <a:solidFill>
                          <a:schemeClr val="bg1"/>
                        </a:solidFill>
                        <a:ea typeface="ＭＳ Ｐゴシック" pitchFamily="34" charset="-128"/>
                      </a:endParaRPr>
                    </a:p>
                  </a:txBody>
                  <a:tcPr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rPr>
                        <a:t>Latent jaundice</a:t>
                      </a:r>
                      <a:endParaRPr lang="en-US" altLang="en-US" dirty="0" smtClean="0">
                        <a:solidFill>
                          <a:schemeClr val="bg1"/>
                        </a:solidFill>
                        <a:ea typeface="ＭＳ Ｐゴシック" pitchFamily="34" charset="-128"/>
                      </a:endParaRPr>
                    </a:p>
                  </a:txBody>
                  <a:tcPr anchor="ctr">
                    <a:solidFill>
                      <a:srgbClr val="00B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rPr>
                        <a:t>Jaundice</a:t>
                      </a:r>
                      <a:endParaRPr lang="en-US" altLang="en-US" dirty="0" smtClean="0">
                        <a:solidFill>
                          <a:schemeClr val="bg1"/>
                        </a:solidFill>
                        <a:ea typeface="ＭＳ Ｐゴシック" pitchFamily="34" charset="-128"/>
                      </a:endParaRPr>
                    </a:p>
                  </a:txBody>
                  <a:tcPr anchor="ctr">
                    <a:solidFill>
                      <a:srgbClr val="00B0F0"/>
                    </a:solidFill>
                  </a:tcPr>
                </a:tc>
                <a:extLst>
                  <a:ext uri="{0D108BD9-81ED-4DB2-BD59-A6C34878D82A}">
                    <a16:rowId xmlns:a16="http://schemas.microsoft.com/office/drawing/2014/main" val="10000"/>
                  </a:ext>
                </a:extLst>
              </a:tr>
              <a:tr h="37084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dirty="0" smtClean="0"/>
                        <a:t>0.2 – 0.8 mg/</a:t>
                      </a:r>
                      <a:r>
                        <a:rPr lang="en-US" altLang="en-US" dirty="0" err="1" smtClean="0"/>
                        <a:t>dL</a:t>
                      </a:r>
                      <a:endParaRPr lang="en-US" altLang="en-US" dirty="0" smtClean="0">
                        <a:ea typeface="ＭＳ Ｐゴシック" pitchFamily="34" charset="-128"/>
                      </a:endParaRPr>
                    </a:p>
                  </a:txBody>
                  <a:tcPr anchor="ctr">
                    <a:solidFill>
                      <a:schemeClr val="bg1">
                        <a:alpha val="2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dirty="0" smtClean="0"/>
                        <a:t>0.2 – 0.7 mg/</a:t>
                      </a:r>
                      <a:r>
                        <a:rPr lang="en-US" altLang="en-US" dirty="0" err="1" smtClean="0"/>
                        <a:t>dL</a:t>
                      </a:r>
                      <a:endParaRPr lang="en-US" altLang="en-US" dirty="0" smtClean="0">
                        <a:ea typeface="ＭＳ Ｐゴシック" pitchFamily="34" charset="-128"/>
                      </a:endParaRPr>
                    </a:p>
                  </a:txBody>
                  <a:tcPr anchor="ctr">
                    <a:solidFill>
                      <a:schemeClr val="bg1">
                        <a:alpha val="2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dirty="0" smtClean="0"/>
                        <a:t>0.1 – 0.4 mg/</a:t>
                      </a:r>
                      <a:r>
                        <a:rPr lang="en-US" altLang="en-US" dirty="0" err="1" smtClean="0"/>
                        <a:t>dL</a:t>
                      </a:r>
                      <a:endParaRPr lang="en-US" altLang="en-US" dirty="0" smtClean="0">
                        <a:ea typeface="ＭＳ Ｐゴシック" pitchFamily="34" charset="-128"/>
                      </a:endParaRPr>
                    </a:p>
                  </a:txBody>
                  <a:tcPr anchor="ctr">
                    <a:solidFill>
                      <a:schemeClr val="bg1">
                        <a:alpha val="2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dirty="0" smtClean="0"/>
                        <a:t>Above 1 mg/</a:t>
                      </a:r>
                      <a:r>
                        <a:rPr lang="en-US" altLang="en-US" dirty="0" err="1" smtClean="0"/>
                        <a:t>dL</a:t>
                      </a:r>
                      <a:endParaRPr lang="en-US" altLang="en-US" dirty="0" smtClean="0"/>
                    </a:p>
                  </a:txBody>
                  <a:tcPr anchor="ctr">
                    <a:solidFill>
                      <a:schemeClr val="bg1">
                        <a:alpha val="2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altLang="en-US" dirty="0" smtClean="0"/>
                        <a:t>Above 2 mg/</a:t>
                      </a:r>
                      <a:r>
                        <a:rPr lang="en-US" altLang="en-US" dirty="0" err="1" smtClean="0"/>
                        <a:t>dL</a:t>
                      </a:r>
                      <a:endParaRPr lang="en-US" altLang="en-US" dirty="0" smtClean="0"/>
                    </a:p>
                  </a:txBody>
                  <a:tcPr anchor="ctr">
                    <a:solidFill>
                      <a:schemeClr val="bg1">
                        <a:alpha val="20000"/>
                      </a:schemeClr>
                    </a:solidFill>
                  </a:tcPr>
                </a:tc>
                <a:extLst>
                  <a:ext uri="{0D108BD9-81ED-4DB2-BD59-A6C34878D82A}">
                    <a16:rowId xmlns:a16="http://schemas.microsoft.com/office/drawing/2014/main" val="10001"/>
                  </a:ext>
                </a:extLst>
              </a:tr>
            </a:tbl>
          </a:graphicData>
        </a:graphic>
      </p:graphicFrame>
      <p:sp>
        <p:nvSpPr>
          <p:cNvPr id="5" name="Title 1"/>
          <p:cNvSpPr txBox="1">
            <a:spLocks/>
          </p:cNvSpPr>
          <p:nvPr/>
        </p:nvSpPr>
        <p:spPr>
          <a:xfrm>
            <a:off x="1618812" y="2329179"/>
            <a:ext cx="8229600" cy="796159"/>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200" b="1" dirty="0">
                <a:solidFill>
                  <a:srgbClr val="30AAB1"/>
                </a:solidFill>
                <a:latin typeface="+mn-lt"/>
                <a:ea typeface="ＭＳ Ｐゴシック" charset="-128"/>
                <a:cs typeface="+mn-cs"/>
              </a:rPr>
              <a:t>Bilirubin levels and jaundice</a:t>
            </a:r>
          </a:p>
        </p:txBody>
      </p:sp>
      <p:graphicFrame>
        <p:nvGraphicFramePr>
          <p:cNvPr id="6" name="Group 27"/>
          <p:cNvGraphicFramePr>
            <a:graphicFrameLocks/>
          </p:cNvGraphicFramePr>
          <p:nvPr>
            <p:extLst>
              <p:ext uri="{D42A27DB-BD31-4B8C-83A1-F6EECF244321}">
                <p14:modId xmlns:p14="http://schemas.microsoft.com/office/powerpoint/2010/main" val="1992888704"/>
              </p:ext>
            </p:extLst>
          </p:nvPr>
        </p:nvGraphicFramePr>
        <p:xfrm>
          <a:off x="1219497" y="3060680"/>
          <a:ext cx="9028230" cy="3533415"/>
        </p:xfrm>
        <a:graphic>
          <a:graphicData uri="http://schemas.openxmlformats.org/drawingml/2006/table">
            <a:tbl>
              <a:tblPr>
                <a:tableStyleId>{69012ECD-51FC-41F1-AA8D-1B2483CD663E}</a:tableStyleId>
              </a:tblPr>
              <a:tblGrid>
                <a:gridCol w="4514115">
                  <a:extLst>
                    <a:ext uri="{9D8B030D-6E8A-4147-A177-3AD203B41FA5}">
                      <a16:colId xmlns:a16="http://schemas.microsoft.com/office/drawing/2014/main" val="20000"/>
                    </a:ext>
                  </a:extLst>
                </a:gridCol>
                <a:gridCol w="4514115">
                  <a:extLst>
                    <a:ext uri="{9D8B030D-6E8A-4147-A177-3AD203B41FA5}">
                      <a16:colId xmlns:a16="http://schemas.microsoft.com/office/drawing/2014/main" val="20001"/>
                    </a:ext>
                  </a:extLst>
                </a:gridCol>
              </a:tblGrid>
              <a:tr h="504595">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Class of Jaundice</a:t>
                      </a:r>
                      <a:endParaRPr kumimoji="0" lang="en-US" altLang="en-US" sz="1800" b="1" i="0" u="none" strike="noStrike" cap="none" normalizeH="0" baseline="0" dirty="0">
                        <a:ln>
                          <a:noFill/>
                        </a:ln>
                        <a:solidFill>
                          <a:schemeClr val="bg1"/>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Causes</a:t>
                      </a:r>
                      <a:endParaRPr kumimoji="0" lang="en-US" altLang="en-US" sz="1800" b="1" i="0" u="none" strike="noStrike" cap="none" normalizeH="0" baseline="0" dirty="0">
                        <a:ln>
                          <a:noFill/>
                        </a:ln>
                        <a:solidFill>
                          <a:schemeClr val="bg1"/>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369793">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Pre-hepatic or </a:t>
                      </a:r>
                      <a:r>
                        <a:rPr kumimoji="0" lang="en-US" altLang="en-US" sz="1800" u="none" strike="noStrike" cap="none" normalizeH="0" baseline="0" dirty="0" smtClean="0">
                          <a:ln>
                            <a:noFill/>
                          </a:ln>
                          <a:effectLst/>
                        </a:rPr>
                        <a:t>hemolytic </a:t>
                      </a:r>
                      <a:r>
                        <a:rPr kumimoji="0" lang="en-US" altLang="en-US" sz="1800" u="none" strike="noStrike" cap="none" normalizeH="0" baseline="0" dirty="0" smtClean="0">
                          <a:ln>
                            <a:noFill/>
                          </a:ln>
                          <a:solidFill>
                            <a:srgbClr val="00B050"/>
                          </a:solidFill>
                          <a:effectLst/>
                        </a:rPr>
                        <a:t>(mainly unconjugated bilirubin in the serum)</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Abnormal red cells; antibodies; drugs and toxins; </a:t>
                      </a:r>
                      <a:r>
                        <a:rPr kumimoji="0" lang="en-US" altLang="en-US" sz="1800" u="none" strike="noStrike" cap="none" normalizeH="0" baseline="0" dirty="0" smtClean="0">
                          <a:ln>
                            <a:noFill/>
                          </a:ln>
                          <a:effectLst/>
                        </a:rPr>
                        <a:t>thalassemia</a:t>
                      </a:r>
                      <a:endParaRPr kumimoji="0" lang="en-US" altLang="en-US" sz="18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err="1">
                          <a:ln>
                            <a:noFill/>
                          </a:ln>
                          <a:effectLst/>
                        </a:rPr>
                        <a:t>Hemoglobinopathies</a:t>
                      </a:r>
                      <a:r>
                        <a:rPr kumimoji="0" lang="en-US" altLang="en-US" sz="1800" u="none" strike="noStrike" cap="none" normalizeH="0" baseline="0" dirty="0">
                          <a:ln>
                            <a:noFill/>
                          </a:ln>
                          <a:effectLst/>
                        </a:rPr>
                        <a:t>, Gilbert’s, </a:t>
                      </a:r>
                      <a:r>
                        <a:rPr kumimoji="0" lang="en-US" altLang="en-US" sz="1800" u="none" strike="noStrike" cap="none" normalizeH="0" baseline="0" dirty="0" err="1">
                          <a:ln>
                            <a:noFill/>
                          </a:ln>
                          <a:effectLst/>
                        </a:rPr>
                        <a:t>Crigler-Najjar</a:t>
                      </a:r>
                      <a:r>
                        <a:rPr kumimoji="0" lang="en-US" altLang="en-US" sz="1800" u="none" strike="noStrike" cap="none" normalizeH="0" baseline="0" dirty="0">
                          <a:ln>
                            <a:noFill/>
                          </a:ln>
                          <a:effectLst/>
                        </a:rPr>
                        <a:t> </a:t>
                      </a:r>
                      <a:r>
                        <a:rPr kumimoji="0" lang="en-US" altLang="en-US" sz="1800" u="none" strike="noStrike" cap="none" normalizeH="0" baseline="0" dirty="0" smtClean="0">
                          <a:ln>
                            <a:noFill/>
                          </a:ln>
                          <a:effectLst/>
                        </a:rPr>
                        <a:t>syndrome</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21207">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Hepatic or </a:t>
                      </a:r>
                      <a:r>
                        <a:rPr kumimoji="0" lang="en-US" altLang="en-US" sz="1800" u="none" strike="noStrike" cap="none" normalizeH="0" baseline="0" dirty="0" smtClean="0">
                          <a:ln>
                            <a:noFill/>
                          </a:ln>
                          <a:effectLst/>
                        </a:rPr>
                        <a:t>Hepatocellular </a:t>
                      </a:r>
                      <a:r>
                        <a:rPr kumimoji="0" lang="en-US" altLang="en-US" sz="1800" u="none" strike="noStrike" cap="none" normalizeH="0" baseline="0" dirty="0" smtClean="0">
                          <a:ln>
                            <a:noFill/>
                          </a:ln>
                          <a:solidFill>
                            <a:srgbClr val="00B050"/>
                          </a:solidFill>
                          <a:effectLst/>
                        </a:rPr>
                        <a:t>(both conjugated and unconjugated)</a:t>
                      </a:r>
                      <a:endParaRPr kumimoji="0" lang="en-US" altLang="en-US" sz="1800" b="0" i="0" u="none" strike="noStrike" cap="none" normalizeH="0" baseline="0" dirty="0">
                        <a:ln>
                          <a:noFill/>
                        </a:ln>
                        <a:solidFill>
                          <a:srgbClr val="00B050"/>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Viral hepatitis, toxic hepatitis, intrahepatic cholestasis</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37820">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smtClean="0">
                          <a:ln>
                            <a:noFill/>
                          </a:ln>
                          <a:effectLst/>
                        </a:rPr>
                        <a:t>Post-hepatic </a:t>
                      </a:r>
                      <a:r>
                        <a:rPr kumimoji="0" lang="en-US" altLang="en-US" sz="1800" u="none" strike="noStrike" cap="none" normalizeH="0" baseline="0" dirty="0" smtClean="0">
                          <a:ln>
                            <a:noFill/>
                          </a:ln>
                          <a:solidFill>
                            <a:srgbClr val="00B050"/>
                          </a:solidFill>
                          <a:effectLst/>
                        </a:rPr>
                        <a:t>(Conjugated)</a:t>
                      </a:r>
                      <a:endParaRPr kumimoji="0" lang="en-US" altLang="en-US" sz="1800" b="0" i="0" u="none" strike="noStrike" cap="none" normalizeH="0" baseline="0" dirty="0">
                        <a:ln>
                          <a:noFill/>
                        </a:ln>
                        <a:solidFill>
                          <a:srgbClr val="00B050"/>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ts val="300"/>
                        </a:spcBef>
                        <a:buClr>
                          <a:srgbClr val="A04DA3"/>
                        </a:buClr>
                        <a:buFont typeface="Georgia" charset="0"/>
                        <a:defRPr sz="2400">
                          <a:solidFill>
                            <a:schemeClr val="tx1"/>
                          </a:solidFill>
                          <a:latin typeface="Georgia" charset="0"/>
                          <a:ea typeface="ＭＳ Ｐゴシック" charset="-128"/>
                        </a:defRPr>
                      </a:lvl1pPr>
                      <a:lvl2pPr marL="742950" indent="-285750" eaLnBrk="0" hangingPunct="0">
                        <a:spcBef>
                          <a:spcPts val="300"/>
                        </a:spcBef>
                        <a:buClr>
                          <a:schemeClr val="accent2"/>
                        </a:buClr>
                        <a:buFont typeface="Georgia" charset="0"/>
                        <a:defRPr sz="2200">
                          <a:solidFill>
                            <a:schemeClr val="accent2"/>
                          </a:solidFill>
                          <a:latin typeface="Georgia" charset="0"/>
                          <a:ea typeface="ＭＳ Ｐゴシック" charset="-128"/>
                        </a:defRPr>
                      </a:lvl2pPr>
                      <a:lvl3pPr marL="11430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3pPr>
                      <a:lvl4pPr marL="1600200" indent="-228600" eaLnBrk="0" hangingPunct="0">
                        <a:spcBef>
                          <a:spcPts val="300"/>
                        </a:spcBef>
                        <a:buClr>
                          <a:schemeClr val="accent1"/>
                        </a:buClr>
                        <a:buFont typeface="Wingdings 2" charset="2"/>
                        <a:defRPr sz="2000">
                          <a:solidFill>
                            <a:schemeClr val="accent1"/>
                          </a:solidFill>
                          <a:latin typeface="Georgia" charset="0"/>
                          <a:ea typeface="ＭＳ Ｐゴシック" charset="-128"/>
                        </a:defRPr>
                      </a:lvl4pPr>
                      <a:lvl5pPr marL="2057400" indent="-228600" eaLnBrk="0" hangingPunct="0">
                        <a:spcBef>
                          <a:spcPts val="300"/>
                        </a:spcBef>
                        <a:buClr>
                          <a:srgbClr val="A04DA3"/>
                        </a:buClr>
                        <a:buFont typeface="Georgia" charset="0"/>
                        <a:defRPr>
                          <a:solidFill>
                            <a:srgbClr val="A04DA3"/>
                          </a:solidFill>
                          <a:latin typeface="Georgia" charset="0"/>
                          <a:ea typeface="ＭＳ Ｐゴシック" charset="-128"/>
                        </a:defRPr>
                      </a:lvl5pPr>
                      <a:lvl6pPr marL="25146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6pPr>
                      <a:lvl7pPr marL="29718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7pPr>
                      <a:lvl8pPr marL="34290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8pPr>
                      <a:lvl9pPr marL="3886200" indent="-228600" eaLnBrk="0" fontAlgn="base" hangingPunct="0">
                        <a:spcBef>
                          <a:spcPts val="300"/>
                        </a:spcBef>
                        <a:spcAft>
                          <a:spcPct val="0"/>
                        </a:spcAft>
                        <a:buClr>
                          <a:srgbClr val="A04DA3"/>
                        </a:buClr>
                        <a:buFont typeface="Georgia" charset="0"/>
                        <a:defRPr>
                          <a:solidFill>
                            <a:srgbClr val="A04DA3"/>
                          </a:solidFill>
                          <a:latin typeface="Georgia"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rPr>
                        <a:t>Extrahepatic cholestasis; gallstones; tumors of the bile duct, carcinoma of pancreas</a:t>
                      </a:r>
                      <a:endParaRPr kumimoji="0" lang="en-US" altLang="en-US" sz="1800" b="0" i="0" u="none" strike="noStrike" cap="none" normalizeH="0" baseline="0" dirty="0">
                        <a:ln>
                          <a:noFill/>
                        </a:ln>
                        <a:solidFill>
                          <a:srgbClr val="000000"/>
                        </a:solidFill>
                        <a:effectLst/>
                        <a:latin typeface="Georgia" charset="0"/>
                        <a:ea typeface="ＭＳ Ｐゴシック" charset="-128"/>
                      </a:endParaRPr>
                    </a:p>
                  </a:txBody>
                  <a:tcPr marT="45681" marB="4568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58863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10484" y="1552750"/>
            <a:ext cx="4421874" cy="4658082"/>
          </a:xfrm>
          <a:prstGeom prst="roundRect">
            <a:avLst/>
          </a:prstGeom>
          <a:ln w="31750">
            <a:solidFill>
              <a:srgbClr val="A6D48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4B8180"/>
              </a:buClr>
              <a:buFont typeface="Arial" charset="0"/>
              <a:buChar char="•"/>
              <a:defRPr/>
            </a:pPr>
            <a:r>
              <a:rPr lang="en-US" altLang="en-US" dirty="0">
                <a:ea typeface="ＭＳ Ｐゴシック" pitchFamily="34" charset="-128"/>
              </a:rPr>
              <a:t>The most abundant protein synthesized by the </a:t>
            </a:r>
            <a:r>
              <a:rPr lang="en-US" altLang="en-US" dirty="0" smtClean="0">
                <a:ea typeface="ＭＳ Ｐゴシック" pitchFamily="34" charset="-128"/>
              </a:rPr>
              <a:t>liver</a:t>
            </a:r>
          </a:p>
          <a:p>
            <a:pPr marL="342900" indent="-342900">
              <a:buClr>
                <a:srgbClr val="4B8180"/>
              </a:buClr>
              <a:buFont typeface="Arial" charset="0"/>
              <a:buChar char="•"/>
              <a:defRPr/>
            </a:pPr>
            <a:r>
              <a:rPr lang="en-US" dirty="0" smtClean="0">
                <a:solidFill>
                  <a:srgbClr val="00B050"/>
                </a:solidFill>
              </a:rPr>
              <a:t>One </a:t>
            </a:r>
            <a:r>
              <a:rPr lang="en-US" dirty="0">
                <a:solidFill>
                  <a:srgbClr val="00B050"/>
                </a:solidFill>
              </a:rPr>
              <a:t>of the most important and abundant protein synthesis in the liver the </a:t>
            </a:r>
            <a:r>
              <a:rPr lang="en-US" dirty="0">
                <a:solidFill>
                  <a:schemeClr val="tx1"/>
                </a:solidFill>
              </a:rPr>
              <a:t>half life of it is 20 days</a:t>
            </a:r>
            <a:r>
              <a:rPr lang="en-US" dirty="0" smtClean="0">
                <a:solidFill>
                  <a:schemeClr val="tx1"/>
                </a:solidFill>
              </a:rPr>
              <a:t>.</a:t>
            </a:r>
            <a:endParaRPr lang="en-US" altLang="en-US" dirty="0" smtClean="0">
              <a:solidFill>
                <a:schemeClr val="tx1"/>
              </a:solidFill>
              <a:ea typeface="ＭＳ Ｐゴシック" pitchFamily="34" charset="-128"/>
            </a:endParaRPr>
          </a:p>
          <a:p>
            <a:pPr marL="342900" indent="-342900">
              <a:buClr>
                <a:srgbClr val="4B8180"/>
              </a:buClr>
              <a:buFont typeface="Arial" charset="0"/>
              <a:buChar char="•"/>
              <a:defRPr/>
            </a:pPr>
            <a:r>
              <a:rPr lang="en-US" altLang="en-US" dirty="0" smtClean="0">
                <a:ea typeface="ＭＳ Ｐゴシック" pitchFamily="34" charset="-128"/>
              </a:rPr>
              <a:t>Normal </a:t>
            </a:r>
            <a:r>
              <a:rPr lang="en-US" altLang="en-US" dirty="0">
                <a:ea typeface="ＭＳ Ｐゴシック" pitchFamily="34" charset="-128"/>
              </a:rPr>
              <a:t>serum levels: 3.5 – 5 g/</a:t>
            </a:r>
            <a:r>
              <a:rPr lang="en-US" altLang="en-US" dirty="0" err="1">
                <a:ea typeface="ＭＳ Ｐゴシック" pitchFamily="34" charset="-128"/>
              </a:rPr>
              <a:t>dL</a:t>
            </a:r>
            <a:endParaRPr lang="en-US" altLang="en-US" dirty="0">
              <a:ea typeface="ＭＳ Ｐゴシック" pitchFamily="34" charset="-128"/>
            </a:endParaRPr>
          </a:p>
          <a:p>
            <a:pPr marL="342900" indent="-342900">
              <a:buClr>
                <a:srgbClr val="4B8180"/>
              </a:buClr>
              <a:buFont typeface="Arial" charset="0"/>
              <a:buChar char="•"/>
              <a:defRPr/>
            </a:pPr>
            <a:r>
              <a:rPr lang="en-US" altLang="en-US" dirty="0">
                <a:ea typeface="ＭＳ Ｐゴシック" pitchFamily="34" charset="-128"/>
              </a:rPr>
              <a:t>Synthesis depends on the extent of functioning liver cell </a:t>
            </a:r>
            <a:r>
              <a:rPr lang="en-US" altLang="en-US" dirty="0" smtClean="0">
                <a:ea typeface="ＭＳ Ｐゴシック" pitchFamily="34" charset="-128"/>
              </a:rPr>
              <a:t>mass</a:t>
            </a:r>
          </a:p>
          <a:p>
            <a:pPr marL="342900" indent="-342900">
              <a:buClr>
                <a:srgbClr val="4B8180"/>
              </a:buClr>
              <a:buFont typeface="Arial" charset="0"/>
              <a:buChar char="•"/>
              <a:defRPr/>
            </a:pPr>
            <a:r>
              <a:rPr lang="en-US" dirty="0">
                <a:solidFill>
                  <a:srgbClr val="00B050"/>
                </a:solidFill>
              </a:rPr>
              <a:t>Since the liver is a large organ and the 1/2 life of albumin is long . The disease should be either chronic or acute (but really severe) in order to see change in the level of albumin</a:t>
            </a:r>
            <a:r>
              <a:rPr lang="en-US" dirty="0" smtClean="0">
                <a:solidFill>
                  <a:srgbClr val="00B050"/>
                </a:solidFill>
              </a:rPr>
              <a:t>.</a:t>
            </a:r>
          </a:p>
          <a:p>
            <a:pPr marL="342900" indent="-342900">
              <a:buClr>
                <a:srgbClr val="4B8180"/>
              </a:buClr>
              <a:buFont typeface="Arial" charset="0"/>
              <a:buChar char="•"/>
              <a:defRPr/>
            </a:pPr>
            <a:r>
              <a:rPr lang="en-US" altLang="en-US" dirty="0" smtClean="0">
                <a:ea typeface="ＭＳ Ｐゴシック" pitchFamily="34" charset="-128"/>
              </a:rPr>
              <a:t>Its </a:t>
            </a:r>
            <a:r>
              <a:rPr lang="en-US" altLang="en-US" dirty="0">
                <a:ea typeface="ＭＳ Ｐゴシック" pitchFamily="34" charset="-128"/>
              </a:rPr>
              <a:t>levels decrease in all chronic </a:t>
            </a:r>
            <a:r>
              <a:rPr lang="en-US" altLang="en-US" dirty="0" smtClean="0">
                <a:ea typeface="ＭＳ Ｐゴシック" pitchFamily="34" charset="-128"/>
              </a:rPr>
              <a:t>liver diseases</a:t>
            </a:r>
            <a:r>
              <a:rPr lang="en-US" dirty="0" smtClean="0">
                <a:solidFill>
                  <a:srgbClr val="00B050"/>
                </a:solidFill>
              </a:rPr>
              <a:t>      </a:t>
            </a:r>
            <a:endParaRPr lang="en-US" altLang="en-US" dirty="0">
              <a:ea typeface="ＭＳ Ｐゴシック" pitchFamily="34" charset="-128"/>
            </a:endParaRPr>
          </a:p>
        </p:txBody>
      </p:sp>
      <p:sp>
        <p:nvSpPr>
          <p:cNvPr id="3" name="TextBox 2"/>
          <p:cNvSpPr txBox="1"/>
          <p:nvPr/>
        </p:nvSpPr>
        <p:spPr>
          <a:xfrm>
            <a:off x="591195" y="1552750"/>
            <a:ext cx="4731110" cy="4961870"/>
          </a:xfrm>
          <a:prstGeom prst="roundRect">
            <a:avLst/>
          </a:prstGeom>
          <a:ln w="31750">
            <a:solidFill>
              <a:srgbClr val="30AAB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4B8180"/>
              </a:buClr>
              <a:buFont typeface="Arial" charset="0"/>
              <a:buChar char="•"/>
              <a:defRPr/>
            </a:pPr>
            <a:r>
              <a:rPr lang="en-US" dirty="0" smtClean="0">
                <a:solidFill>
                  <a:srgbClr val="334E5D"/>
                </a:solidFill>
                <a:ea typeface="ＭＳ Ｐゴシック" charset="-128"/>
              </a:rPr>
              <a:t>Most </a:t>
            </a:r>
            <a:r>
              <a:rPr lang="en-US" dirty="0">
                <a:solidFill>
                  <a:srgbClr val="334E5D"/>
                </a:solidFill>
                <a:ea typeface="ＭＳ Ｐゴシック" charset="-128"/>
              </a:rPr>
              <a:t>UBG is metabolized in the large intestine but a fraction is excreted in urine (less than 4 mg/day</a:t>
            </a:r>
            <a:r>
              <a:rPr lang="en-US" dirty="0" smtClean="0">
                <a:solidFill>
                  <a:srgbClr val="334E5D"/>
                </a:solidFill>
                <a:ea typeface="ＭＳ Ｐゴシック" charset="-128"/>
              </a:rPr>
              <a:t>)</a:t>
            </a:r>
          </a:p>
          <a:p>
            <a:pPr marL="342900" indent="-342900">
              <a:buClr>
                <a:srgbClr val="4B8180"/>
              </a:buClr>
              <a:buFont typeface="Arial" charset="0"/>
              <a:buChar char="•"/>
              <a:defRPr/>
            </a:pPr>
            <a:r>
              <a:rPr lang="en-US" dirty="0" smtClean="0">
                <a:solidFill>
                  <a:srgbClr val="00B050"/>
                </a:solidFill>
              </a:rPr>
              <a:t>If </a:t>
            </a:r>
            <a:r>
              <a:rPr lang="en-US" dirty="0">
                <a:solidFill>
                  <a:srgbClr val="00B050"/>
                </a:solidFill>
              </a:rPr>
              <a:t>there is too much bilirubin present then this fraction gets increased </a:t>
            </a:r>
          </a:p>
          <a:p>
            <a:pPr marL="342900" indent="-342900">
              <a:buClr>
                <a:srgbClr val="4B8180"/>
              </a:buClr>
              <a:buFont typeface="Arial" charset="0"/>
              <a:buChar char="•"/>
              <a:defRPr/>
            </a:pPr>
            <a:r>
              <a:rPr lang="en-US" altLang="en-US" dirty="0">
                <a:ea typeface="ＭＳ Ｐゴシック" pitchFamily="34" charset="-128"/>
              </a:rPr>
              <a:t>Normally bile salts are NOT present in urine</a:t>
            </a:r>
          </a:p>
          <a:p>
            <a:pPr marL="342900" indent="-342900">
              <a:buClr>
                <a:srgbClr val="4B8180"/>
              </a:buClr>
              <a:buFont typeface="Arial" charset="0"/>
              <a:buChar char="•"/>
              <a:defRPr/>
            </a:pPr>
            <a:r>
              <a:rPr lang="en-US" dirty="0" smtClean="0">
                <a:solidFill>
                  <a:srgbClr val="00B050"/>
                </a:solidFill>
              </a:rPr>
              <a:t>Normally </a:t>
            </a:r>
            <a:r>
              <a:rPr lang="en-US" dirty="0">
                <a:solidFill>
                  <a:srgbClr val="00B050"/>
                </a:solidFill>
              </a:rPr>
              <a:t>95% of bile salts are reabsorbed and only 5% gets excreted. </a:t>
            </a:r>
          </a:p>
          <a:p>
            <a:pPr marL="342900" indent="-342900">
              <a:buClr>
                <a:srgbClr val="4B8180"/>
              </a:buClr>
              <a:buFont typeface="Arial" charset="0"/>
              <a:buChar char="•"/>
              <a:defRPr/>
            </a:pPr>
            <a:r>
              <a:rPr lang="en-US" dirty="0">
                <a:solidFill>
                  <a:srgbClr val="334E5D"/>
                </a:solidFill>
                <a:ea typeface="ＭＳ Ｐゴシック" charset="-128"/>
              </a:rPr>
              <a:t>Obstruction in the biliary passages causes:</a:t>
            </a:r>
          </a:p>
          <a:p>
            <a:pPr marL="342900" indent="-342900">
              <a:buClr>
                <a:srgbClr val="4B8180"/>
              </a:buClr>
              <a:buFont typeface="+mj-lt"/>
              <a:buAutoNum type="arabicPeriod"/>
              <a:defRPr/>
            </a:pPr>
            <a:r>
              <a:rPr lang="en-US" dirty="0">
                <a:solidFill>
                  <a:srgbClr val="334E5D"/>
                </a:solidFill>
                <a:ea typeface="ＭＳ Ｐゴシック" charset="-128"/>
              </a:rPr>
              <a:t>Leakage of bile salts into circulation</a:t>
            </a:r>
          </a:p>
          <a:p>
            <a:pPr marL="342900" indent="-342900">
              <a:buClr>
                <a:srgbClr val="4B8180"/>
              </a:buClr>
              <a:buFont typeface="+mj-lt"/>
              <a:buAutoNum type="arabicPeriod"/>
              <a:defRPr/>
            </a:pPr>
            <a:r>
              <a:rPr lang="en-US" dirty="0">
                <a:solidFill>
                  <a:srgbClr val="334E5D"/>
                </a:solidFill>
                <a:ea typeface="ＭＳ Ｐゴシック" charset="-128"/>
              </a:rPr>
              <a:t>Excretion in urine</a:t>
            </a:r>
          </a:p>
          <a:p>
            <a:pPr marL="342900" indent="-342900">
              <a:buClr>
                <a:srgbClr val="4B8180"/>
              </a:buClr>
              <a:buFont typeface="Arial" charset="0"/>
              <a:buChar char="•"/>
              <a:defRPr/>
            </a:pPr>
            <a:r>
              <a:rPr lang="en-US" dirty="0">
                <a:solidFill>
                  <a:srgbClr val="00B050"/>
                </a:solidFill>
              </a:rPr>
              <a:t>Obstruction leads to regurgitation of bile salts into the blood and there for excreted in urine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cxnSp>
        <p:nvCxnSpPr>
          <p:cNvPr id="5" name="Straight Connector 4"/>
          <p:cNvCxnSpPr/>
          <p:nvPr/>
        </p:nvCxnSpPr>
        <p:spPr>
          <a:xfrm>
            <a:off x="6040242" y="1093590"/>
            <a:ext cx="2797" cy="5415563"/>
          </a:xfrm>
          <a:prstGeom prst="line">
            <a:avLst/>
          </a:prstGeom>
          <a:ln w="44450" cap="rnd">
            <a:solidFill>
              <a:srgbClr val="30AAB1"/>
            </a:solidFill>
            <a:roun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0081" y="891356"/>
            <a:ext cx="5113338" cy="430887"/>
          </a:xfrm>
          <a:prstGeom prst="rect">
            <a:avLst/>
          </a:prstGeom>
          <a:noFill/>
        </p:spPr>
        <p:txBody>
          <a:bodyPr wrap="square" rtlCol="0">
            <a:spAutoFit/>
          </a:bodyPr>
          <a:lstStyle/>
          <a:p>
            <a:pPr algn="ctr"/>
            <a:r>
              <a:rPr lang="en-US" altLang="en-US" sz="2200" b="1" dirty="0">
                <a:solidFill>
                  <a:srgbClr val="30AAB1"/>
                </a:solidFill>
                <a:ea typeface="ＭＳ Ｐゴシック" charset="-128"/>
              </a:rPr>
              <a:t>Urobilinogen (UBG) and bile salts</a:t>
            </a:r>
          </a:p>
        </p:txBody>
      </p:sp>
      <p:sp>
        <p:nvSpPr>
          <p:cNvPr id="7" name="TextBox 6"/>
          <p:cNvSpPr txBox="1"/>
          <p:nvPr/>
        </p:nvSpPr>
        <p:spPr>
          <a:xfrm>
            <a:off x="8034504" y="902163"/>
            <a:ext cx="2573835" cy="430887"/>
          </a:xfrm>
          <a:prstGeom prst="rect">
            <a:avLst/>
          </a:prstGeom>
          <a:noFill/>
        </p:spPr>
        <p:txBody>
          <a:bodyPr wrap="square" rtlCol="0" anchor="ctr">
            <a:spAutoFit/>
          </a:bodyPr>
          <a:lstStyle/>
          <a:p>
            <a:pPr algn="ctr"/>
            <a:r>
              <a:rPr lang="en-US" altLang="en-US" sz="2200" b="1" dirty="0">
                <a:solidFill>
                  <a:srgbClr val="30AAB1"/>
                </a:solidFill>
                <a:ea typeface="ＭＳ Ｐゴシック" charset="-128"/>
              </a:rPr>
              <a:t>Serum Albumin</a:t>
            </a:r>
          </a:p>
        </p:txBody>
      </p:sp>
      <p:sp>
        <p:nvSpPr>
          <p:cNvPr id="8" name="Title 1"/>
          <p:cNvSpPr txBox="1">
            <a:spLocks/>
          </p:cNvSpPr>
          <p:nvPr/>
        </p:nvSpPr>
        <p:spPr>
          <a:xfrm>
            <a:off x="42367" y="81951"/>
            <a:ext cx="10344646"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a:solidFill>
                  <a:srgbClr val="4C8180"/>
                </a:solidFill>
                <a:latin typeface="Century Gothic" charset="0"/>
                <a:ea typeface="Century Gothic" charset="0"/>
                <a:cs typeface="Century Gothic" charset="0"/>
              </a:rPr>
              <a:t>Urobilinogen (</a:t>
            </a:r>
            <a:r>
              <a:rPr lang="en-US" altLang="en-US" sz="3100" dirty="0" smtClean="0">
                <a:solidFill>
                  <a:srgbClr val="4C8180"/>
                </a:solidFill>
                <a:latin typeface="Century Gothic" charset="0"/>
                <a:ea typeface="Century Gothic" charset="0"/>
                <a:cs typeface="Century Gothic" charset="0"/>
              </a:rPr>
              <a:t>UBG</a:t>
            </a:r>
            <a:r>
              <a:rPr lang="en-US" altLang="en-US" sz="3100" dirty="0">
                <a:solidFill>
                  <a:srgbClr val="4C8180"/>
                </a:solidFill>
                <a:latin typeface="Century Gothic" charset="0"/>
                <a:ea typeface="Century Gothic" charset="0"/>
                <a:cs typeface="Century Gothic" charset="0"/>
              </a:rPr>
              <a:t>)</a:t>
            </a:r>
            <a:r>
              <a:rPr lang="en-US" altLang="en-US" sz="3100" dirty="0" smtClean="0">
                <a:solidFill>
                  <a:srgbClr val="4C8180"/>
                </a:solidFill>
                <a:latin typeface="Century Gothic" charset="0"/>
                <a:ea typeface="Century Gothic" charset="0"/>
                <a:cs typeface="Century Gothic" charset="0"/>
              </a:rPr>
              <a:t>, bile salts and serum albumin</a:t>
            </a:r>
            <a:endParaRPr lang="en-US" altLang="en-US" sz="3100" dirty="0">
              <a:solidFill>
                <a:srgbClr val="4C818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62056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7548" y="104284"/>
            <a:ext cx="82296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a:solidFill>
                  <a:srgbClr val="4C8180"/>
                </a:solidFill>
                <a:latin typeface="Century Gothic" charset="0"/>
                <a:ea typeface="Century Gothic" charset="0"/>
                <a:cs typeface="Century Gothic" charset="0"/>
              </a:rPr>
              <a:t>Serum Globulin</a:t>
            </a:r>
          </a:p>
        </p:txBody>
      </p:sp>
      <p:sp>
        <p:nvSpPr>
          <p:cNvPr id="3" name="Content Placeholder 2"/>
          <p:cNvSpPr txBox="1">
            <a:spLocks/>
          </p:cNvSpPr>
          <p:nvPr/>
        </p:nvSpPr>
        <p:spPr>
          <a:xfrm>
            <a:off x="800099" y="2323612"/>
            <a:ext cx="4686301" cy="995968"/>
          </a:xfrm>
          <a:prstGeom prst="roundRect">
            <a:avLst/>
          </a:prstGeom>
          <a:ln w="3810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charset="2"/>
              <a:buChar char="Ø"/>
            </a:pPr>
            <a:r>
              <a:rPr lang="en-US" altLang="en-US" sz="1800" dirty="0">
                <a:solidFill>
                  <a:srgbClr val="334E5D"/>
                </a:solidFill>
                <a:ea typeface="ＭＳ Ｐゴシック" charset="-128"/>
              </a:rPr>
              <a:t>Normal serum levels: 2.5 – </a:t>
            </a:r>
            <a:r>
              <a:rPr lang="en-US" altLang="en-US" sz="1800" dirty="0" smtClean="0">
                <a:solidFill>
                  <a:srgbClr val="334E5D"/>
                </a:solidFill>
                <a:ea typeface="ＭＳ Ｐゴシック" charset="-128"/>
              </a:rPr>
              <a:t>3.5g/</a:t>
            </a:r>
            <a:r>
              <a:rPr lang="en-US" altLang="en-US" sz="1800" dirty="0" err="1" smtClean="0">
                <a:solidFill>
                  <a:srgbClr val="334E5D"/>
                </a:solidFill>
                <a:ea typeface="ＭＳ Ｐゴシック" charset="-128"/>
              </a:rPr>
              <a:t>dL</a:t>
            </a:r>
            <a:endParaRPr lang="en-US" altLang="en-US" sz="1800" dirty="0">
              <a:solidFill>
                <a:srgbClr val="334E5D"/>
              </a:solidFill>
              <a:ea typeface="ＭＳ Ｐゴシック" charset="-128"/>
            </a:endParaRPr>
          </a:p>
          <a:p>
            <a:pPr>
              <a:buFont typeface="Wingdings" charset="2"/>
              <a:buChar char="Ø"/>
            </a:pPr>
            <a:r>
              <a:rPr lang="en-US" altLang="en-US" sz="1800" dirty="0">
                <a:solidFill>
                  <a:srgbClr val="334E5D"/>
                </a:solidFill>
                <a:ea typeface="ＭＳ Ｐゴシック" charset="-128"/>
              </a:rPr>
              <a:t>a and b-globulins mainly synthesized by the </a:t>
            </a:r>
            <a:r>
              <a:rPr lang="en-US" altLang="en-US" sz="1800" dirty="0" smtClean="0">
                <a:solidFill>
                  <a:srgbClr val="334E5D"/>
                </a:solidFill>
                <a:ea typeface="ＭＳ Ｐゴシック" charset="-128"/>
              </a:rPr>
              <a:t>liver</a:t>
            </a:r>
            <a:endParaRPr lang="en-US" altLang="en-US" sz="1800" dirty="0">
              <a:solidFill>
                <a:srgbClr val="334E5D"/>
              </a:solidFill>
              <a:ea typeface="ＭＳ Ｐゴシック" charset="-128"/>
            </a:endParaRPr>
          </a:p>
          <a:p>
            <a:pPr>
              <a:buFont typeface="Wingdings" charset="2"/>
              <a:buChar char="Ø"/>
            </a:pPr>
            <a:r>
              <a:rPr lang="en-US" altLang="en-US" sz="1800" dirty="0">
                <a:solidFill>
                  <a:srgbClr val="334E5D"/>
                </a:solidFill>
                <a:ea typeface="ＭＳ Ｐゴシック" charset="-128"/>
              </a:rPr>
              <a:t>They constitute immunoglobulins (antibodies</a:t>
            </a:r>
            <a:r>
              <a:rPr lang="en-US" altLang="en-US" sz="1800" dirty="0" smtClean="0">
                <a:solidFill>
                  <a:srgbClr val="334E5D"/>
                </a:solidFill>
                <a:ea typeface="ＭＳ Ｐゴシック" charset="-128"/>
              </a:rPr>
              <a:t>)</a:t>
            </a:r>
            <a:endParaRPr lang="en-US" altLang="en-US" sz="1800" dirty="0">
              <a:solidFill>
                <a:srgbClr val="334E5D"/>
              </a:solidFill>
              <a:ea typeface="ＭＳ Ｐゴシック" charset="-128"/>
            </a:endParaRPr>
          </a:p>
          <a:p>
            <a:pPr>
              <a:buFont typeface="Wingdings" charset="2"/>
              <a:buChar char="Ø"/>
            </a:pPr>
            <a:r>
              <a:rPr lang="en-US" altLang="en-US" sz="1800" dirty="0">
                <a:solidFill>
                  <a:srgbClr val="334E5D"/>
                </a:solidFill>
                <a:ea typeface="ＭＳ Ｐゴシック" charset="-128"/>
              </a:rPr>
              <a:t>High serum g-globulins are observed in chronic hepatitis and </a:t>
            </a:r>
            <a:r>
              <a:rPr lang="en-US" altLang="en-US" sz="1800" dirty="0" smtClean="0">
                <a:solidFill>
                  <a:srgbClr val="334E5D"/>
                </a:solidFill>
                <a:ea typeface="ＭＳ Ｐゴシック" charset="-128"/>
              </a:rPr>
              <a:t>cirrhosis :</a:t>
            </a:r>
            <a:endParaRPr lang="en-US" altLang="en-US" sz="1800" dirty="0">
              <a:solidFill>
                <a:srgbClr val="334E5D"/>
              </a:solidFill>
              <a:ea typeface="ＭＳ Ｐゴシック" charset="-128"/>
            </a:endParaRPr>
          </a:p>
          <a:p>
            <a:pPr marL="457200" indent="-457200">
              <a:buFont typeface="+mj-lt"/>
              <a:buAutoNum type="arabicPeriod"/>
            </a:pPr>
            <a:r>
              <a:rPr lang="en-US" altLang="en-US" sz="1800" dirty="0">
                <a:solidFill>
                  <a:srgbClr val="334E5D"/>
                </a:solidFill>
                <a:ea typeface="ＭＳ Ｐゴシック" charset="-128"/>
              </a:rPr>
              <a:t>IgG in autoimmune hepatitis</a:t>
            </a:r>
          </a:p>
          <a:p>
            <a:pPr marL="457200" indent="-457200">
              <a:buFont typeface="+mj-lt"/>
              <a:buAutoNum type="arabicPeriod"/>
            </a:pPr>
            <a:r>
              <a:rPr lang="en-US" altLang="en-US" sz="1800" dirty="0">
                <a:solidFill>
                  <a:srgbClr val="334E5D"/>
                </a:solidFill>
                <a:ea typeface="ＭＳ Ｐゴシック" charset="-128"/>
              </a:rPr>
              <a:t>IgA in alcoholic liver disease</a:t>
            </a:r>
          </a:p>
          <a:p>
            <a:pPr>
              <a:buFont typeface="Wingdings 2" charset="2"/>
              <a:buNone/>
            </a:pPr>
            <a:endParaRPr lang="en-US" altLang="en-US" sz="1800" dirty="0">
              <a:solidFill>
                <a:srgbClr val="334E5D"/>
              </a:solidFill>
              <a:ea typeface="ＭＳ Ｐゴシック" charset="-128"/>
            </a:endParaRPr>
          </a:p>
        </p:txBody>
      </p:sp>
      <p:sp>
        <p:nvSpPr>
          <p:cNvPr id="4" name="Rounded Rectangle 3"/>
          <p:cNvSpPr/>
          <p:nvPr/>
        </p:nvSpPr>
        <p:spPr>
          <a:xfrm>
            <a:off x="682556" y="1260052"/>
            <a:ext cx="4681476" cy="4686662"/>
          </a:xfrm>
          <a:prstGeom prst="roundRect">
            <a:avLst/>
          </a:prstGeom>
          <a:no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000" dirty="0">
              <a:solidFill>
                <a:srgbClr val="334E5D"/>
              </a:solidFill>
            </a:endParaRPr>
          </a:p>
        </p:txBody>
      </p:sp>
      <p:sp>
        <p:nvSpPr>
          <p:cNvPr id="5" name="Round Same Side Corner Rectangle 4"/>
          <p:cNvSpPr/>
          <p:nvPr/>
        </p:nvSpPr>
        <p:spPr>
          <a:xfrm>
            <a:off x="682550" y="1171084"/>
            <a:ext cx="4681479" cy="929452"/>
          </a:xfrm>
          <a:prstGeom prst="round2SameRect">
            <a:avLst/>
          </a:prstGeom>
          <a:solidFill>
            <a:srgbClr val="33CCFF"/>
          </a:solid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Globulin</a:t>
            </a:r>
            <a:endParaRPr lang="en-US" sz="3600" dirty="0">
              <a:solidFill>
                <a:schemeClr val="bg1"/>
              </a:solidFill>
            </a:endParaRPr>
          </a:p>
        </p:txBody>
      </p:sp>
      <p:sp>
        <p:nvSpPr>
          <p:cNvPr id="6" name="TextBox 5"/>
          <p:cNvSpPr txBox="1"/>
          <p:nvPr/>
        </p:nvSpPr>
        <p:spPr>
          <a:xfrm>
            <a:off x="5591844" y="1247555"/>
            <a:ext cx="6023893" cy="4699159"/>
          </a:xfrm>
          <a:prstGeom prst="roundRect">
            <a:avLst/>
          </a:prstGeom>
          <a:ln w="38100">
            <a:solidFill>
              <a:srgbClr val="A6D48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4B8180"/>
              </a:buClr>
              <a:buFont typeface="Arial" charset="0"/>
              <a:buChar char="•"/>
              <a:defRPr/>
            </a:pPr>
            <a:endParaRPr lang="en-US" altLang="en-US" dirty="0" smtClean="0">
              <a:ea typeface="ＭＳ Ｐゴシック" pitchFamily="34" charset="-128"/>
            </a:endParaRPr>
          </a:p>
          <a:p>
            <a:pPr marL="342900" indent="-342900">
              <a:buClr>
                <a:srgbClr val="4B8180"/>
              </a:buClr>
              <a:buFont typeface="Arial" charset="0"/>
              <a:buChar char="•"/>
              <a:defRPr/>
            </a:pPr>
            <a:endParaRPr lang="en-US" altLang="en-US" dirty="0">
              <a:ea typeface="ＭＳ Ｐゴシック" pitchFamily="34" charset="-128"/>
            </a:endParaRPr>
          </a:p>
          <a:p>
            <a:pPr marL="342900" indent="-342900">
              <a:buClr>
                <a:srgbClr val="4B8180"/>
              </a:buClr>
              <a:buFont typeface="Arial" charset="0"/>
              <a:buChar char="•"/>
              <a:defRPr/>
            </a:pPr>
            <a:endParaRPr lang="en-US" altLang="en-US" dirty="0" smtClean="0">
              <a:ea typeface="ＭＳ Ｐゴシック" pitchFamily="34" charset="-128"/>
            </a:endParaRPr>
          </a:p>
          <a:p>
            <a:pPr marL="342900" indent="-342900">
              <a:buClr>
                <a:srgbClr val="4B8180"/>
              </a:buClr>
              <a:buFont typeface="Arial" charset="0"/>
              <a:buChar char="•"/>
              <a:defRPr/>
            </a:pPr>
            <a:r>
              <a:rPr lang="en-US" altLang="en-US" dirty="0" smtClean="0">
                <a:ea typeface="ＭＳ Ｐゴシック" pitchFamily="34" charset="-128"/>
              </a:rPr>
              <a:t>Normal </a:t>
            </a:r>
            <a:r>
              <a:rPr lang="en-US" altLang="en-US" dirty="0">
                <a:ea typeface="ＭＳ Ｐゴシック" pitchFamily="34" charset="-128"/>
              </a:rPr>
              <a:t>A/G ratio: 1.2/1 – </a:t>
            </a:r>
            <a:r>
              <a:rPr lang="en-US" altLang="en-US" dirty="0" smtClean="0">
                <a:ea typeface="ＭＳ Ｐゴシック" pitchFamily="34" charset="-128"/>
              </a:rPr>
              <a:t>1.5/1</a:t>
            </a:r>
          </a:p>
          <a:p>
            <a:pPr marL="342900" indent="-342900">
              <a:buClr>
                <a:srgbClr val="4B8180"/>
              </a:buClr>
              <a:buFont typeface="Arial" charset="0"/>
              <a:buChar char="•"/>
              <a:defRPr/>
            </a:pPr>
            <a:endParaRPr lang="en-US" altLang="en-US" dirty="0">
              <a:ea typeface="ＭＳ Ｐゴシック" pitchFamily="34" charset="-128"/>
            </a:endParaRPr>
          </a:p>
          <a:p>
            <a:pPr marL="342900" indent="-342900">
              <a:buClr>
                <a:srgbClr val="4B8180"/>
              </a:buClr>
              <a:buFont typeface="Arial" charset="0"/>
              <a:buChar char="•"/>
              <a:defRPr/>
            </a:pPr>
            <a:r>
              <a:rPr lang="en-US" altLang="en-US" dirty="0">
                <a:ea typeface="ＭＳ Ｐゴシック" pitchFamily="34" charset="-128"/>
              </a:rPr>
              <a:t>Globulin levels increase in hypoalbuminemia as a </a:t>
            </a:r>
            <a:r>
              <a:rPr lang="en-US" altLang="en-US" dirty="0" smtClean="0">
                <a:ea typeface="ＭＳ Ｐゴシック" pitchFamily="34" charset="-128"/>
              </a:rPr>
              <a:t>compensation</a:t>
            </a:r>
          </a:p>
          <a:p>
            <a:pPr marL="342900" indent="-342900">
              <a:buClr>
                <a:srgbClr val="4B8180"/>
              </a:buClr>
              <a:buFont typeface="Arial" charset="0"/>
              <a:buChar char="•"/>
              <a:defRPr/>
            </a:pPr>
            <a:endParaRPr lang="en-US" altLang="en-US" dirty="0" smtClean="0">
              <a:ea typeface="ＭＳ Ｐゴシック" pitchFamily="34" charset="-128"/>
            </a:endParaRPr>
          </a:p>
          <a:p>
            <a:pPr marL="342900" indent="-342900">
              <a:buClr>
                <a:srgbClr val="4B8180"/>
              </a:buClr>
              <a:buFont typeface="Arial" charset="0"/>
              <a:buChar char="•"/>
              <a:defRPr/>
            </a:pPr>
            <a:r>
              <a:rPr lang="en-US" dirty="0">
                <a:solidFill>
                  <a:srgbClr val="00B050"/>
                </a:solidFill>
              </a:rPr>
              <a:t>When the synthetic function of the liver is affected, the albumin levels falls . </a:t>
            </a:r>
            <a:r>
              <a:rPr lang="en-US" dirty="0" smtClean="0">
                <a:solidFill>
                  <a:srgbClr val="00B050"/>
                </a:solidFill>
              </a:rPr>
              <a:t>So in order </a:t>
            </a:r>
            <a:r>
              <a:rPr lang="en-US" dirty="0">
                <a:solidFill>
                  <a:srgbClr val="00B050"/>
                </a:solidFill>
              </a:rPr>
              <a:t>to maintain the osmosis of the system and compensate for the loss of albumin, there is a compensatory increase in the globulin synthesis. you start making lots of globulin that leads to a change in the ratio of albumin/globulin. The ratio will be </a:t>
            </a:r>
            <a:r>
              <a:rPr lang="en-US" dirty="0">
                <a:solidFill>
                  <a:srgbClr val="FF0000"/>
                </a:solidFill>
              </a:rPr>
              <a:t>decreased</a:t>
            </a:r>
            <a:r>
              <a:rPr lang="en-US" dirty="0" smtClean="0">
                <a:solidFill>
                  <a:srgbClr val="FF0000"/>
                </a:solidFill>
              </a:rPr>
              <a:t>.</a:t>
            </a:r>
            <a:endParaRPr lang="en-US" dirty="0">
              <a:solidFill>
                <a:srgbClr val="FF0000"/>
              </a:solidFill>
            </a:endParaRPr>
          </a:p>
        </p:txBody>
      </p:sp>
      <p:sp>
        <p:nvSpPr>
          <p:cNvPr id="7" name="Round Same Side Corner Rectangle 6"/>
          <p:cNvSpPr/>
          <p:nvPr/>
        </p:nvSpPr>
        <p:spPr>
          <a:xfrm>
            <a:off x="5593317" y="1171084"/>
            <a:ext cx="6015796" cy="894925"/>
          </a:xfrm>
          <a:prstGeom prst="round2SameRect">
            <a:avLst/>
          </a:prstGeom>
          <a:solidFill>
            <a:srgbClr val="A6D483"/>
          </a:solidFill>
          <a:ln w="38100">
            <a:solidFill>
              <a:srgbClr val="A6D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Albumin to globulin (A/G) ratio</a:t>
            </a:r>
          </a:p>
        </p:txBody>
      </p:sp>
    </p:spTree>
    <p:extLst>
      <p:ext uri="{BB962C8B-B14F-4D97-AF65-F5344CB8AC3E}">
        <p14:creationId xmlns:p14="http://schemas.microsoft.com/office/powerpoint/2010/main" val="1648187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2769" y="483263"/>
            <a:ext cx="5402344" cy="355249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50000"/>
              </a:lnSpc>
              <a:buFont typeface="Georgia" pitchFamily="18" charset="0"/>
              <a:buNone/>
              <a:defRPr/>
            </a:pPr>
            <a:r>
              <a:rPr lang="en-US" altLang="en-US" sz="2400" dirty="0">
                <a:solidFill>
                  <a:schemeClr val="accent5">
                    <a:lumMod val="50000"/>
                  </a:schemeClr>
                </a:solidFill>
                <a:latin typeface="Adobe Devanagari" pitchFamily="18" charset="0"/>
                <a:cs typeface="Adobe Devanagari" pitchFamily="18" charset="0"/>
              </a:rPr>
              <a:t>Upon completion of this lecture, the students should be able to: </a:t>
            </a:r>
          </a:p>
          <a:p>
            <a:pPr marL="457200" indent="-457200">
              <a:lnSpc>
                <a:spcPct val="150000"/>
              </a:lnSpc>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Understand the major metabolic functions of the liver and causes of liver dysfunction.</a:t>
            </a:r>
          </a:p>
          <a:p>
            <a:pPr marL="457200" indent="-457200">
              <a:lnSpc>
                <a:spcPct val="150000"/>
              </a:lnSpc>
              <a:buFont typeface="Arial" charset="0"/>
              <a:buChar char="•"/>
              <a:defRPr/>
            </a:pPr>
            <a:r>
              <a:rPr lang="en-US" altLang="en-US" sz="2000" dirty="0">
                <a:solidFill>
                  <a:schemeClr val="accent5">
                    <a:lumMod val="50000"/>
                  </a:schemeClr>
                </a:solidFill>
                <a:latin typeface="Adobe Devanagari" pitchFamily="18" charset="0"/>
                <a:cs typeface="Adobe Devanagari" pitchFamily="18" charset="0"/>
              </a:rPr>
              <a:t>Discuss markers of liver function tests such as liver enzymes, bilirubin, albumin and prothrombin time that can diagnose hepatic injury and assess hepatic function.</a:t>
            </a:r>
          </a:p>
        </p:txBody>
      </p:sp>
      <p:sp>
        <p:nvSpPr>
          <p:cNvPr id="5" name="TextBox 4">
            <a:hlinkClick r:id="rId2"/>
          </p:cNvPr>
          <p:cNvSpPr txBox="1"/>
          <p:nvPr/>
        </p:nvSpPr>
        <p:spPr>
          <a:xfrm>
            <a:off x="2199908" y="5595623"/>
            <a:ext cx="3428067" cy="646331"/>
          </a:xfrm>
          <a:prstGeom prst="rect">
            <a:avLst/>
          </a:prstGeom>
          <a:noFill/>
        </p:spPr>
        <p:txBody>
          <a:bodyPr wrap="square" rtlCol="0">
            <a:spAutoFit/>
          </a:bodyPr>
          <a:lstStyle/>
          <a:p>
            <a:pPr algn="ctr"/>
            <a:r>
              <a:rPr lang="en-US" dirty="0" smtClean="0">
                <a:solidFill>
                  <a:srgbClr val="FF0000"/>
                </a:solidFill>
                <a:hlinkClick r:id="rId2"/>
              </a:rPr>
              <a:t>This video is recommended by Dr. </a:t>
            </a:r>
            <a:r>
              <a:rPr lang="en-US" dirty="0" err="1" smtClean="0">
                <a:solidFill>
                  <a:srgbClr val="FF0000"/>
                </a:solidFill>
                <a:hlinkClick r:id="rId2"/>
              </a:rPr>
              <a:t>sumbul</a:t>
            </a:r>
            <a:endParaRPr lang="en-US" dirty="0">
              <a:solidFill>
                <a:srgbClr val="FF0000"/>
              </a:solidFill>
            </a:endParaRPr>
          </a:p>
        </p:txBody>
      </p:sp>
      <p:sp>
        <p:nvSpPr>
          <p:cNvPr id="6" name="TextBox 5">
            <a:extLst>
              <a:ext uri="{FF2B5EF4-FFF2-40B4-BE49-F238E27FC236}">
                <a16:creationId xmlns:a16="http://schemas.microsoft.com/office/drawing/2014/main" id="{CE4A9941-29D7-4542-A72E-A399AFE6381B}"/>
              </a:ext>
            </a:extLst>
          </p:cNvPr>
          <p:cNvSpPr txBox="1"/>
          <p:nvPr/>
        </p:nvSpPr>
        <p:spPr>
          <a:xfrm>
            <a:off x="1649057" y="4949292"/>
            <a:ext cx="4529768"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you don't have to </a:t>
            </a:r>
            <a:r>
              <a:rPr lang="en-US" dirty="0" smtClean="0">
                <a:solidFill>
                  <a:srgbClr val="00B050"/>
                </a:solidFill>
              </a:rPr>
              <a:t>memorize any </a:t>
            </a:r>
            <a:r>
              <a:rPr lang="en-US" dirty="0">
                <a:solidFill>
                  <a:srgbClr val="00B050"/>
                </a:solidFill>
              </a:rPr>
              <a:t>number.</a:t>
            </a:r>
          </a:p>
          <a:p>
            <a:pPr algn="ctr"/>
            <a:r>
              <a:rPr lang="en-US" dirty="0">
                <a:solidFill>
                  <a:srgbClr val="00B050"/>
                </a:solidFill>
              </a:rPr>
              <a:t>Just the numbers that we </a:t>
            </a:r>
            <a:r>
              <a:rPr lang="en-US" dirty="0" smtClean="0">
                <a:solidFill>
                  <a:srgbClr val="00B050"/>
                </a:solidFill>
              </a:rPr>
              <a:t>tell you </a:t>
            </a:r>
            <a:r>
              <a:rPr lang="en-US" dirty="0">
                <a:solidFill>
                  <a:srgbClr val="00B050"/>
                </a:solidFill>
              </a:rPr>
              <a:t>to memorize</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9062" y="97263"/>
            <a:ext cx="82296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a:solidFill>
                  <a:srgbClr val="4C8180"/>
                </a:solidFill>
                <a:latin typeface="Century Gothic" charset="0"/>
                <a:ea typeface="Century Gothic" charset="0"/>
                <a:cs typeface="Century Gothic" charset="0"/>
              </a:rPr>
              <a:t>Prothrombin Time (PT)</a:t>
            </a:r>
          </a:p>
        </p:txBody>
      </p:sp>
      <p:sp>
        <p:nvSpPr>
          <p:cNvPr id="11" name="TextBox 10"/>
          <p:cNvSpPr txBox="1"/>
          <p:nvPr/>
        </p:nvSpPr>
        <p:spPr>
          <a:xfrm>
            <a:off x="2000250" y="1364088"/>
            <a:ext cx="7798599" cy="4662815"/>
          </a:xfrm>
          <a:prstGeom prst="rect">
            <a:avLst/>
          </a:prstGeom>
          <a:noFill/>
          <a:ln w="28575">
            <a:solidFill>
              <a:srgbClr val="0070C0"/>
            </a:solidFill>
          </a:ln>
        </p:spPr>
        <p:txBody>
          <a:bodyPr wrap="square" rtlCol="0">
            <a:spAutoFit/>
          </a:bodyPr>
          <a:lstStyle/>
          <a:p>
            <a:pPr marL="342900" indent="-342900">
              <a:lnSpc>
                <a:spcPct val="150000"/>
              </a:lnSpc>
              <a:buClr>
                <a:srgbClr val="4B8180"/>
              </a:buClr>
              <a:buFont typeface="Arial" charset="0"/>
              <a:buChar char="•"/>
              <a:defRPr/>
            </a:pPr>
            <a:r>
              <a:rPr lang="en-US" altLang="en-US" dirty="0" smtClean="0">
                <a:solidFill>
                  <a:srgbClr val="00B050"/>
                </a:solidFill>
                <a:ea typeface="ＭＳ Ｐゴシック" pitchFamily="34" charset="-128"/>
              </a:rPr>
              <a:t>Prothrombin time is </a:t>
            </a:r>
            <a:r>
              <a:rPr lang="en-US" dirty="0">
                <a:solidFill>
                  <a:srgbClr val="00B050"/>
                </a:solidFill>
              </a:rPr>
              <a:t>the time needed for blood clot to </a:t>
            </a:r>
            <a:r>
              <a:rPr lang="en-US" dirty="0" smtClean="0">
                <a:solidFill>
                  <a:srgbClr val="00B050"/>
                </a:solidFill>
              </a:rPr>
              <a:t>form.</a:t>
            </a:r>
          </a:p>
          <a:p>
            <a:pPr marL="342900" indent="-342900">
              <a:lnSpc>
                <a:spcPct val="150000"/>
              </a:lnSpc>
              <a:buClr>
                <a:srgbClr val="4B8180"/>
              </a:buClr>
              <a:buFont typeface="Arial" charset="0"/>
              <a:buChar char="•"/>
              <a:defRPr/>
            </a:pPr>
            <a:r>
              <a:rPr lang="en-US" dirty="0">
                <a:solidFill>
                  <a:srgbClr val="00B050"/>
                </a:solidFill>
              </a:rPr>
              <a:t>Prothrombin </a:t>
            </a:r>
            <a:r>
              <a:rPr lang="en-US" dirty="0" smtClean="0">
                <a:solidFill>
                  <a:srgbClr val="00B050"/>
                </a:solidFill>
              </a:rPr>
              <a:t>is clotting </a:t>
            </a:r>
            <a:r>
              <a:rPr lang="en-US" dirty="0">
                <a:solidFill>
                  <a:srgbClr val="00B050"/>
                </a:solidFill>
              </a:rPr>
              <a:t>factor number </a:t>
            </a:r>
            <a:r>
              <a:rPr lang="en-US" dirty="0" smtClean="0">
                <a:solidFill>
                  <a:srgbClr val="00B050"/>
                </a:solidFill>
              </a:rPr>
              <a:t>2</a:t>
            </a:r>
            <a:endParaRPr lang="en-US" altLang="en-US" dirty="0" smtClean="0">
              <a:ea typeface="ＭＳ Ｐゴシック" pitchFamily="34" charset="-128"/>
            </a:endParaRPr>
          </a:p>
          <a:p>
            <a:pPr marL="342900" indent="-342900">
              <a:lnSpc>
                <a:spcPct val="150000"/>
              </a:lnSpc>
              <a:buClr>
                <a:srgbClr val="4B8180"/>
              </a:buClr>
              <a:buFont typeface="Arial" charset="0"/>
              <a:buChar char="•"/>
              <a:defRPr/>
            </a:pPr>
            <a:r>
              <a:rPr lang="en-US" altLang="en-US" dirty="0" smtClean="0">
                <a:ea typeface="ＭＳ Ｐゴシック" pitchFamily="34" charset="-128"/>
              </a:rPr>
              <a:t>Prothrombin</a:t>
            </a:r>
            <a:r>
              <a:rPr lang="en-US" altLang="en-US" dirty="0">
                <a:ea typeface="ＭＳ Ｐゴシック" pitchFamily="34" charset="-128"/>
              </a:rPr>
              <a:t>: synthesized by the liver, a marker of liver </a:t>
            </a:r>
            <a:r>
              <a:rPr lang="en-US" altLang="en-US" dirty="0" smtClean="0">
                <a:ea typeface="ＭＳ Ｐゴシック" pitchFamily="34" charset="-128"/>
              </a:rPr>
              <a:t>function .. </a:t>
            </a:r>
            <a:r>
              <a:rPr lang="en-US" altLang="en-US" dirty="0" smtClean="0">
                <a:solidFill>
                  <a:srgbClr val="00B050"/>
                </a:solidFill>
                <a:ea typeface="ＭＳ Ｐゴシック" pitchFamily="34" charset="-128"/>
              </a:rPr>
              <a:t>We </a:t>
            </a:r>
            <a:r>
              <a:rPr lang="en-US" altLang="en-US" dirty="0">
                <a:solidFill>
                  <a:srgbClr val="00B050"/>
                </a:solidFill>
                <a:ea typeface="ＭＳ Ｐゴシック" pitchFamily="34" charset="-128"/>
              </a:rPr>
              <a:t>should say dysfunction not function</a:t>
            </a:r>
          </a:p>
          <a:p>
            <a:pPr marL="342900" indent="-342900">
              <a:lnSpc>
                <a:spcPct val="150000"/>
              </a:lnSpc>
              <a:buClr>
                <a:srgbClr val="4B8180"/>
              </a:buClr>
              <a:buFont typeface="Arial" charset="0"/>
              <a:buChar char="•"/>
              <a:defRPr/>
            </a:pPr>
            <a:r>
              <a:rPr lang="en-US" altLang="en-US" dirty="0">
                <a:ea typeface="ＭＳ Ｐゴシック" pitchFamily="34" charset="-128"/>
              </a:rPr>
              <a:t>Half-life: 6 </a:t>
            </a:r>
            <a:r>
              <a:rPr lang="en-US" altLang="en-US" dirty="0" smtClean="0">
                <a:ea typeface="ＭＳ Ｐゴシック" pitchFamily="34" charset="-128"/>
              </a:rPr>
              <a:t>hours</a:t>
            </a:r>
            <a:r>
              <a:rPr lang="en-US" altLang="en-US" dirty="0">
                <a:ea typeface="ＭＳ Ｐゴシック" pitchFamily="34" charset="-128"/>
              </a:rPr>
              <a:t>. (indicates the present function of the liver)</a:t>
            </a:r>
          </a:p>
          <a:p>
            <a:pPr marL="342900" indent="-342900">
              <a:lnSpc>
                <a:spcPct val="150000"/>
              </a:lnSpc>
              <a:buClr>
                <a:srgbClr val="4B8180"/>
              </a:buClr>
              <a:buFont typeface="Arial" charset="0"/>
              <a:buChar char="•"/>
              <a:defRPr/>
            </a:pPr>
            <a:r>
              <a:rPr lang="en-US" altLang="en-US" dirty="0">
                <a:ea typeface="ＭＳ Ｐゴシック" pitchFamily="34" charset="-128"/>
              </a:rPr>
              <a:t>PT is prolonged only when liver loses more than 80% of its reserve capacity</a:t>
            </a:r>
          </a:p>
          <a:p>
            <a:pPr marL="342900" indent="-342900">
              <a:lnSpc>
                <a:spcPct val="150000"/>
              </a:lnSpc>
              <a:buClr>
                <a:srgbClr val="4B8180"/>
              </a:buClr>
              <a:buFont typeface="Arial" charset="0"/>
              <a:buChar char="•"/>
              <a:defRPr/>
            </a:pPr>
            <a:r>
              <a:rPr lang="en-US" altLang="en-US" dirty="0">
                <a:ea typeface="ＭＳ Ｐゴシック" pitchFamily="34" charset="-128"/>
              </a:rPr>
              <a:t>Vitamin K deficiency also causes prolonged PT</a:t>
            </a:r>
          </a:p>
          <a:p>
            <a:pPr marL="342900" indent="-342900">
              <a:lnSpc>
                <a:spcPct val="150000"/>
              </a:lnSpc>
              <a:buClr>
                <a:srgbClr val="4B8180"/>
              </a:buClr>
              <a:buFont typeface="Arial" charset="0"/>
              <a:buChar char="•"/>
              <a:defRPr/>
            </a:pPr>
            <a:r>
              <a:rPr lang="en-US" altLang="en-US" dirty="0">
                <a:ea typeface="ＭＳ Ｐゴシック" pitchFamily="34" charset="-128"/>
              </a:rPr>
              <a:t>Intake of vitamin K does not affect PT in liver </a:t>
            </a:r>
            <a:r>
              <a:rPr lang="en-US" altLang="en-US" dirty="0" smtClean="0">
                <a:ea typeface="ＭＳ Ｐゴシック" pitchFamily="34" charset="-128"/>
              </a:rPr>
              <a:t>disease</a:t>
            </a:r>
          </a:p>
          <a:p>
            <a:pPr marL="342900" indent="-342900">
              <a:lnSpc>
                <a:spcPct val="150000"/>
              </a:lnSpc>
              <a:buClr>
                <a:srgbClr val="4B8180"/>
              </a:buClr>
              <a:buFont typeface="Arial" charset="0"/>
              <a:buChar char="•"/>
              <a:defRPr/>
            </a:pPr>
            <a:r>
              <a:rPr lang="en-US" dirty="0" smtClean="0">
                <a:solidFill>
                  <a:srgbClr val="00B050"/>
                </a:solidFill>
              </a:rPr>
              <a:t>You </a:t>
            </a:r>
            <a:r>
              <a:rPr lang="en-US" dirty="0">
                <a:solidFill>
                  <a:srgbClr val="00B050"/>
                </a:solidFill>
              </a:rPr>
              <a:t>have to give an injection of vitamin K to make sure if it's due to Vit k or liver injury</a:t>
            </a:r>
          </a:p>
          <a:p>
            <a:pPr marL="342900" indent="-342900">
              <a:lnSpc>
                <a:spcPct val="150000"/>
              </a:lnSpc>
              <a:buClr>
                <a:srgbClr val="4B8180"/>
              </a:buClr>
              <a:buFont typeface="Arial" charset="0"/>
              <a:buChar char="•"/>
              <a:defRPr/>
            </a:pPr>
            <a:r>
              <a:rPr lang="en-US" dirty="0">
                <a:solidFill>
                  <a:srgbClr val="00B050"/>
                </a:solidFill>
              </a:rPr>
              <a:t>PT is affected by vitamin K or liver </a:t>
            </a:r>
            <a:r>
              <a:rPr lang="en-US" dirty="0" smtClean="0">
                <a:solidFill>
                  <a:srgbClr val="00B050"/>
                </a:solidFill>
              </a:rPr>
              <a:t>injury</a:t>
            </a:r>
            <a:endParaRPr lang="en-US" dirty="0">
              <a:solidFill>
                <a:srgbClr val="00B050"/>
              </a:solidFill>
            </a:endParaRPr>
          </a:p>
        </p:txBody>
      </p:sp>
    </p:spTree>
    <p:extLst>
      <p:ext uri="{BB962C8B-B14F-4D97-AF65-F5344CB8AC3E}">
        <p14:creationId xmlns:p14="http://schemas.microsoft.com/office/powerpoint/2010/main" val="188261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9062" y="97263"/>
            <a:ext cx="82296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smtClean="0">
                <a:solidFill>
                  <a:srgbClr val="4C8180"/>
                </a:solidFill>
                <a:latin typeface="Century Gothic" charset="0"/>
                <a:ea typeface="Century Gothic" charset="0"/>
                <a:cs typeface="Century Gothic" charset="0"/>
              </a:rPr>
              <a:t>AST and ALT</a:t>
            </a:r>
            <a:endParaRPr lang="en-US" altLang="en-US" sz="3100" dirty="0">
              <a:solidFill>
                <a:srgbClr val="4C8180"/>
              </a:solidFill>
              <a:latin typeface="Century Gothic" charset="0"/>
              <a:ea typeface="Century Gothic" charset="0"/>
              <a:cs typeface="Century Gothic" charset="0"/>
            </a:endParaRPr>
          </a:p>
        </p:txBody>
      </p:sp>
      <p:sp>
        <p:nvSpPr>
          <p:cNvPr id="3" name="TextBox 2"/>
          <p:cNvSpPr txBox="1"/>
          <p:nvPr/>
        </p:nvSpPr>
        <p:spPr>
          <a:xfrm>
            <a:off x="5586412" y="1450833"/>
            <a:ext cx="6362700" cy="4699159"/>
          </a:xfrm>
          <a:prstGeom prst="roundRect">
            <a:avLst/>
          </a:prstGeom>
          <a:ln w="31750">
            <a:solidFill>
              <a:srgbClr val="A6D48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4B8180"/>
              </a:buClr>
              <a:buFont typeface="Arial" charset="0"/>
              <a:buChar char="•"/>
              <a:defRPr/>
            </a:pPr>
            <a:r>
              <a:rPr lang="en-US" altLang="en-US" dirty="0">
                <a:ea typeface="ＭＳ Ｐゴシック" pitchFamily="34" charset="-128"/>
              </a:rPr>
              <a:t>More liver-specific than AST</a:t>
            </a:r>
          </a:p>
          <a:p>
            <a:pPr marL="342900" indent="-342900">
              <a:buClr>
                <a:srgbClr val="4B8180"/>
              </a:buClr>
              <a:buFont typeface="Arial" charset="0"/>
              <a:buChar char="•"/>
              <a:defRPr/>
            </a:pPr>
            <a:r>
              <a:rPr lang="en-US" altLang="en-US" dirty="0">
                <a:ea typeface="ＭＳ Ｐゴシック" pitchFamily="34" charset="-128"/>
              </a:rPr>
              <a:t>Normal range (U/L):</a:t>
            </a:r>
          </a:p>
          <a:p>
            <a:pPr marL="342900" indent="-342900">
              <a:buClr>
                <a:srgbClr val="4B8180"/>
              </a:buClr>
              <a:buFont typeface="Wingdings" charset="2"/>
              <a:buChar char="ü"/>
              <a:defRPr/>
            </a:pPr>
            <a:r>
              <a:rPr lang="en-US" altLang="en-US" dirty="0">
                <a:ea typeface="ＭＳ Ｐゴシック" pitchFamily="34" charset="-128"/>
              </a:rPr>
              <a:t>Male: 13-35</a:t>
            </a:r>
          </a:p>
          <a:p>
            <a:pPr marL="342900" indent="-342900">
              <a:buClr>
                <a:srgbClr val="4B8180"/>
              </a:buClr>
              <a:buFont typeface="Wingdings" charset="2"/>
              <a:buChar char="ü"/>
              <a:defRPr/>
            </a:pPr>
            <a:r>
              <a:rPr lang="en-US" altLang="en-US" dirty="0">
                <a:ea typeface="ＭＳ Ｐゴシック" pitchFamily="34" charset="-128"/>
              </a:rPr>
              <a:t>Female: 10-30</a:t>
            </a:r>
          </a:p>
          <a:p>
            <a:pPr marL="342900" indent="-342900">
              <a:buClr>
                <a:srgbClr val="4B8180"/>
              </a:buClr>
              <a:buFont typeface="Arial" charset="0"/>
              <a:buChar char="•"/>
              <a:defRPr/>
            </a:pPr>
            <a:r>
              <a:rPr lang="en-US" altLang="en-US" dirty="0">
                <a:ea typeface="ＭＳ Ｐゴシック" pitchFamily="34" charset="-128"/>
              </a:rPr>
              <a:t>High serum levels in acute hepatitis (300-1000U/L)</a:t>
            </a:r>
          </a:p>
          <a:p>
            <a:pPr marL="342900" indent="-342900">
              <a:buClr>
                <a:srgbClr val="4B8180"/>
              </a:buClr>
              <a:buFont typeface="Arial" charset="0"/>
              <a:buChar char="•"/>
              <a:defRPr/>
            </a:pPr>
            <a:r>
              <a:rPr lang="en-US" altLang="en-US" dirty="0">
                <a:ea typeface="ＭＳ Ｐゴシック" pitchFamily="34" charset="-128"/>
              </a:rPr>
              <a:t>Moderate elevation in alcoholic hepatitis (100-300U/L)</a:t>
            </a:r>
          </a:p>
          <a:p>
            <a:pPr marL="342900" indent="-342900">
              <a:buClr>
                <a:srgbClr val="4B8180"/>
              </a:buClr>
              <a:buFont typeface="Arial" charset="0"/>
              <a:buChar char="•"/>
              <a:defRPr/>
            </a:pPr>
            <a:r>
              <a:rPr lang="en-US" altLang="en-US" dirty="0">
                <a:ea typeface="ＭＳ Ｐゴシック" pitchFamily="34" charset="-128"/>
              </a:rPr>
              <a:t>Minor elevation in cirrhosis, hepatitis C and non-alcoholic steatohepatitis (NASH) (50-100U/L</a:t>
            </a:r>
            <a:r>
              <a:rPr lang="en-US" altLang="en-US" dirty="0" smtClean="0">
                <a:ea typeface="ＭＳ Ｐゴシック" pitchFamily="34" charset="-128"/>
              </a:rPr>
              <a:t>)</a:t>
            </a:r>
          </a:p>
          <a:p>
            <a:pPr marL="342900" indent="-342900">
              <a:buClr>
                <a:srgbClr val="4B8180"/>
              </a:buClr>
              <a:buFont typeface="Arial" charset="0"/>
              <a:buChar char="•"/>
              <a:defRPr/>
            </a:pPr>
            <a:r>
              <a:rPr lang="en-US" altLang="en-US" dirty="0">
                <a:ea typeface="ＭＳ Ｐゴシック" pitchFamily="34" charset="-128"/>
              </a:rPr>
              <a:t>Appears in plasma many days before clinical signs appear </a:t>
            </a:r>
            <a:r>
              <a:rPr lang="en-US" altLang="en-US" dirty="0" smtClean="0">
                <a:solidFill>
                  <a:srgbClr val="00B050"/>
                </a:solidFill>
                <a:ea typeface="ＭＳ Ｐゴシック" pitchFamily="34" charset="-128"/>
              </a:rPr>
              <a:t>(good </a:t>
            </a:r>
            <a:r>
              <a:rPr lang="en-US" altLang="en-US" dirty="0">
                <a:solidFill>
                  <a:srgbClr val="00B050"/>
                </a:solidFill>
                <a:ea typeface="ＭＳ Ｐゴシック" pitchFamily="34" charset="-128"/>
              </a:rPr>
              <a:t>thing about it</a:t>
            </a:r>
            <a:r>
              <a:rPr lang="en-US" altLang="en-US" dirty="0" smtClean="0">
                <a:solidFill>
                  <a:srgbClr val="00B050"/>
                </a:solidFill>
                <a:ea typeface="ＭＳ Ｐゴシック" pitchFamily="34" charset="-128"/>
              </a:rPr>
              <a:t>)</a:t>
            </a:r>
            <a:endParaRPr lang="en-US" altLang="en-US" dirty="0">
              <a:ea typeface="ＭＳ Ｐゴシック" pitchFamily="34" charset="-128"/>
            </a:endParaRPr>
          </a:p>
          <a:p>
            <a:pPr marL="342900" indent="-342900">
              <a:buClr>
                <a:srgbClr val="4B8180"/>
              </a:buClr>
              <a:buFont typeface="Arial" charset="0"/>
              <a:buChar char="•"/>
              <a:defRPr/>
            </a:pPr>
            <a:r>
              <a:rPr lang="en-US" altLang="en-US" dirty="0">
                <a:ea typeface="ＭＳ Ｐゴシック" pitchFamily="34" charset="-128"/>
              </a:rPr>
              <a:t>A normal value doesn’t always indicate absence of liver </a:t>
            </a:r>
            <a:r>
              <a:rPr lang="en-US" altLang="en-US" dirty="0" smtClean="0">
                <a:ea typeface="ＭＳ Ｐゴシック" pitchFamily="34" charset="-128"/>
              </a:rPr>
              <a:t>damage</a:t>
            </a:r>
            <a:endParaRPr lang="en-US" altLang="en-US" dirty="0">
              <a:ea typeface="ＭＳ Ｐゴシック" pitchFamily="34" charset="-128"/>
            </a:endParaRPr>
          </a:p>
          <a:p>
            <a:pPr marL="342900" indent="-342900">
              <a:buClr>
                <a:srgbClr val="4B8180"/>
              </a:buClr>
              <a:buFont typeface="Arial" charset="0"/>
              <a:buChar char="•"/>
              <a:defRPr/>
            </a:pPr>
            <a:r>
              <a:rPr lang="en-US" altLang="en-US" dirty="0">
                <a:ea typeface="ＭＳ Ｐゴシック" pitchFamily="34" charset="-128"/>
              </a:rPr>
              <a:t>Obese but otherwise normal individuals may have elevated ALT levels  </a:t>
            </a:r>
            <a:r>
              <a:rPr lang="en-US" altLang="en-US" dirty="0" smtClean="0">
                <a:solidFill>
                  <a:srgbClr val="00B050"/>
                </a:solidFill>
                <a:ea typeface="ＭＳ Ｐゴシック" pitchFamily="34" charset="-128"/>
              </a:rPr>
              <a:t>(minor </a:t>
            </a:r>
            <a:r>
              <a:rPr lang="en-US" altLang="en-US" dirty="0">
                <a:solidFill>
                  <a:srgbClr val="00B050"/>
                </a:solidFill>
                <a:ea typeface="ＭＳ Ｐゴシック" pitchFamily="34" charset="-128"/>
              </a:rPr>
              <a:t>elevation will appear in obese people</a:t>
            </a:r>
            <a:r>
              <a:rPr lang="en-US" altLang="en-US" dirty="0" smtClean="0">
                <a:solidFill>
                  <a:srgbClr val="00B050"/>
                </a:solidFill>
                <a:ea typeface="ＭＳ Ｐゴシック" pitchFamily="34" charset="-128"/>
              </a:rPr>
              <a:t>)</a:t>
            </a:r>
            <a:endParaRPr lang="en-US" altLang="en-US" dirty="0">
              <a:solidFill>
                <a:srgbClr val="00B050"/>
              </a:solidFill>
              <a:ea typeface="ＭＳ Ｐゴシック" pitchFamily="34" charset="-128"/>
            </a:endParaRPr>
          </a:p>
        </p:txBody>
      </p:sp>
      <p:sp>
        <p:nvSpPr>
          <p:cNvPr id="4" name="TextBox 3"/>
          <p:cNvSpPr txBox="1"/>
          <p:nvPr/>
        </p:nvSpPr>
        <p:spPr>
          <a:xfrm>
            <a:off x="946002" y="1779446"/>
            <a:ext cx="3237860" cy="4370546"/>
          </a:xfrm>
          <a:prstGeom prst="roundRect">
            <a:avLst/>
          </a:prstGeom>
          <a:ln w="31750">
            <a:solidFill>
              <a:srgbClr val="30AAB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Clr>
                <a:srgbClr val="4B8180"/>
              </a:buClr>
              <a:buFont typeface="Arial" charset="0"/>
              <a:buChar char="•"/>
              <a:defRPr/>
            </a:pPr>
            <a:r>
              <a:rPr lang="en-US" smtClean="0">
                <a:solidFill>
                  <a:srgbClr val="334E5D"/>
                </a:solidFill>
                <a:ea typeface="ＭＳ Ｐゴシック" charset="-128"/>
              </a:rPr>
              <a:t>Normal </a:t>
            </a:r>
            <a:r>
              <a:rPr lang="en-US" dirty="0">
                <a:solidFill>
                  <a:srgbClr val="334E5D"/>
                </a:solidFill>
                <a:ea typeface="ＭＳ Ｐゴシック" charset="-128"/>
              </a:rPr>
              <a:t>range: 8 – 20 </a:t>
            </a:r>
            <a:r>
              <a:rPr lang="en-US" dirty="0" smtClean="0">
                <a:solidFill>
                  <a:srgbClr val="334E5D"/>
                </a:solidFill>
                <a:ea typeface="ＭＳ Ｐゴシック" charset="-128"/>
              </a:rPr>
              <a:t>U/L</a:t>
            </a:r>
          </a:p>
          <a:p>
            <a:pPr marL="342900" indent="-342900">
              <a:buClr>
                <a:srgbClr val="4B8180"/>
              </a:buClr>
              <a:buFont typeface="Arial" charset="0"/>
              <a:buChar char="•"/>
              <a:defRPr/>
            </a:pPr>
            <a:endParaRPr lang="en-US" dirty="0">
              <a:solidFill>
                <a:srgbClr val="334E5D"/>
              </a:solidFill>
              <a:ea typeface="ＭＳ Ｐゴシック" charset="-128"/>
            </a:endParaRPr>
          </a:p>
          <a:p>
            <a:pPr marL="342900" indent="-342900">
              <a:buClr>
                <a:srgbClr val="4B8180"/>
              </a:buClr>
              <a:buFont typeface="Arial" charset="0"/>
              <a:buChar char="•"/>
              <a:defRPr/>
            </a:pPr>
            <a:r>
              <a:rPr lang="en-US" dirty="0">
                <a:solidFill>
                  <a:srgbClr val="334E5D"/>
                </a:solidFill>
                <a:ea typeface="ＭＳ Ｐゴシック" charset="-128"/>
              </a:rPr>
              <a:t>A marker of hepatocellular </a:t>
            </a:r>
            <a:r>
              <a:rPr lang="en-US" dirty="0" smtClean="0">
                <a:solidFill>
                  <a:srgbClr val="334E5D"/>
                </a:solidFill>
                <a:ea typeface="ＭＳ Ｐゴシック" charset="-128"/>
              </a:rPr>
              <a:t>damage</a:t>
            </a:r>
          </a:p>
          <a:p>
            <a:pPr marL="342900" indent="-342900">
              <a:buClr>
                <a:srgbClr val="4B8180"/>
              </a:buClr>
              <a:buFont typeface="Arial" charset="0"/>
              <a:buChar char="•"/>
              <a:defRPr/>
            </a:pPr>
            <a:endParaRPr lang="en-US" dirty="0">
              <a:solidFill>
                <a:srgbClr val="334E5D"/>
              </a:solidFill>
              <a:ea typeface="ＭＳ Ｐゴシック" charset="-128"/>
            </a:endParaRPr>
          </a:p>
          <a:p>
            <a:pPr marL="342900" indent="-342900">
              <a:buClr>
                <a:srgbClr val="4B8180"/>
              </a:buClr>
              <a:buFont typeface="Arial" charset="0"/>
              <a:buChar char="•"/>
              <a:defRPr/>
            </a:pPr>
            <a:r>
              <a:rPr lang="en-US" dirty="0">
                <a:solidFill>
                  <a:srgbClr val="334E5D"/>
                </a:solidFill>
                <a:ea typeface="ＭＳ Ｐゴシック" charset="-128"/>
              </a:rPr>
              <a:t>High serum levels are observed in</a:t>
            </a:r>
            <a:r>
              <a:rPr lang="en-US" dirty="0" smtClean="0">
                <a:solidFill>
                  <a:srgbClr val="334E5D"/>
                </a:solidFill>
                <a:ea typeface="ＭＳ Ｐゴシック" charset="-128"/>
              </a:rPr>
              <a:t>:</a:t>
            </a:r>
          </a:p>
          <a:p>
            <a:pPr marL="342900" indent="-342900">
              <a:buClr>
                <a:srgbClr val="4B8180"/>
              </a:buClr>
              <a:buFont typeface="Arial" charset="0"/>
              <a:buChar char="•"/>
              <a:defRPr/>
            </a:pPr>
            <a:endParaRPr lang="en-US" dirty="0">
              <a:solidFill>
                <a:srgbClr val="334E5D"/>
              </a:solidFill>
              <a:ea typeface="ＭＳ Ｐゴシック" charset="-128"/>
            </a:endParaRPr>
          </a:p>
          <a:p>
            <a:pPr marL="342900" indent="-342900">
              <a:buClr>
                <a:srgbClr val="4B8180"/>
              </a:buClr>
              <a:buFont typeface="Wingdings" charset="2"/>
              <a:buChar char="ü"/>
              <a:defRPr/>
            </a:pPr>
            <a:r>
              <a:rPr lang="en-US" dirty="0">
                <a:solidFill>
                  <a:srgbClr val="334E5D"/>
                </a:solidFill>
                <a:ea typeface="ＭＳ Ｐゴシック" charset="-128"/>
              </a:rPr>
              <a:t>Chronic hepatitis, cirrhosis and liver </a:t>
            </a:r>
            <a:r>
              <a:rPr lang="en-US" dirty="0" smtClean="0">
                <a:solidFill>
                  <a:srgbClr val="334E5D"/>
                </a:solidFill>
                <a:ea typeface="ＭＳ Ｐゴシック" charset="-128"/>
              </a:rPr>
              <a:t>cancer</a:t>
            </a:r>
          </a:p>
          <a:p>
            <a:pPr marL="285750" indent="-285750">
              <a:buClr>
                <a:srgbClr val="4B8180"/>
              </a:buClr>
              <a:buFont typeface="Arial" charset="0"/>
              <a:buChar char="•"/>
              <a:defRPr/>
            </a:pPr>
            <a:r>
              <a:rPr lang="en-US" dirty="0">
                <a:solidFill>
                  <a:srgbClr val="00B050"/>
                </a:solidFill>
                <a:ea typeface="ＭＳ Ｐゴシック" charset="-128"/>
              </a:rPr>
              <a:t>AST and ALT  are both produced by the liver but AST is less specific </a:t>
            </a:r>
            <a:endParaRPr lang="en-US" dirty="0" smtClean="0">
              <a:solidFill>
                <a:srgbClr val="00B050"/>
              </a:solidFill>
              <a:ea typeface="ＭＳ Ｐゴシック" charset="-128"/>
            </a:endParaRPr>
          </a:p>
          <a:p>
            <a:pPr marL="285750" indent="-285750">
              <a:buClr>
                <a:srgbClr val="4B8180"/>
              </a:buClr>
              <a:buFont typeface="Arial" charset="0"/>
              <a:buChar char="•"/>
              <a:defRPr/>
            </a:pPr>
            <a:endParaRPr lang="en-US" sz="1200" dirty="0">
              <a:solidFill>
                <a:srgbClr val="00B050"/>
              </a:solidFill>
              <a:ea typeface="ＭＳ Ｐゴシック" charset="-128"/>
            </a:endParaRPr>
          </a:p>
          <a:p>
            <a:pPr marL="285750" indent="-285750">
              <a:buClr>
                <a:srgbClr val="4B8180"/>
              </a:buClr>
              <a:buFont typeface="Arial" charset="0"/>
              <a:buChar char="•"/>
              <a:defRPr/>
            </a:pPr>
            <a:endParaRPr lang="en-US" sz="1400" dirty="0">
              <a:solidFill>
                <a:srgbClr val="00B050"/>
              </a:solidFill>
              <a:ea typeface="ＭＳ Ｐゴシック" charset="-12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cxnSp>
        <p:nvCxnSpPr>
          <p:cNvPr id="6" name="Straight Connector 5"/>
          <p:cNvCxnSpPr/>
          <p:nvPr/>
        </p:nvCxnSpPr>
        <p:spPr>
          <a:xfrm>
            <a:off x="5154410" y="1093590"/>
            <a:ext cx="2797" cy="5415563"/>
          </a:xfrm>
          <a:prstGeom prst="line">
            <a:avLst/>
          </a:prstGeom>
          <a:ln w="44450" cap="rnd">
            <a:solidFill>
              <a:srgbClr val="30AAB1"/>
            </a:solidFill>
            <a:roun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751" y="812266"/>
            <a:ext cx="5113338" cy="430887"/>
          </a:xfrm>
          <a:prstGeom prst="rect">
            <a:avLst/>
          </a:prstGeom>
          <a:noFill/>
        </p:spPr>
        <p:txBody>
          <a:bodyPr wrap="square" rtlCol="0">
            <a:spAutoFit/>
          </a:bodyPr>
          <a:lstStyle/>
          <a:p>
            <a:pPr algn="ctr"/>
            <a:r>
              <a:rPr lang="en-US" altLang="en-US" sz="2200" b="1" dirty="0">
                <a:solidFill>
                  <a:srgbClr val="30AAB1"/>
                </a:solidFill>
                <a:ea typeface="ＭＳ Ｐゴシック" charset="-128"/>
              </a:rPr>
              <a:t>Aspartate aminotransferase (AST)</a:t>
            </a:r>
          </a:p>
        </p:txBody>
      </p:sp>
      <p:sp>
        <p:nvSpPr>
          <p:cNvPr id="8" name="TextBox 7"/>
          <p:cNvSpPr txBox="1"/>
          <p:nvPr/>
        </p:nvSpPr>
        <p:spPr>
          <a:xfrm>
            <a:off x="6739004" y="812266"/>
            <a:ext cx="4071895" cy="430887"/>
          </a:xfrm>
          <a:prstGeom prst="rect">
            <a:avLst/>
          </a:prstGeom>
          <a:noFill/>
        </p:spPr>
        <p:txBody>
          <a:bodyPr wrap="square" rtlCol="0" anchor="ctr">
            <a:spAutoFit/>
          </a:bodyPr>
          <a:lstStyle/>
          <a:p>
            <a:pPr algn="ctr"/>
            <a:r>
              <a:rPr lang="en-US" altLang="en-US" sz="2200" b="1">
                <a:solidFill>
                  <a:srgbClr val="30AAB1"/>
                </a:solidFill>
                <a:ea typeface="ＭＳ Ｐゴシック" charset="-128"/>
              </a:rPr>
              <a:t>Alanine aminotransferase (ALT)</a:t>
            </a:r>
          </a:p>
        </p:txBody>
      </p:sp>
      <p:sp>
        <p:nvSpPr>
          <p:cNvPr id="9" name="TextBox 8"/>
          <p:cNvSpPr txBox="1"/>
          <p:nvPr/>
        </p:nvSpPr>
        <p:spPr>
          <a:xfrm>
            <a:off x="10035653" y="97263"/>
            <a:ext cx="2156347" cy="646331"/>
          </a:xfrm>
          <a:prstGeom prst="rect">
            <a:avLst/>
          </a:prstGeom>
          <a:noFill/>
        </p:spPr>
        <p:txBody>
          <a:bodyPr wrap="square" rtlCol="0">
            <a:spAutoFit/>
          </a:bodyPr>
          <a:lstStyle/>
          <a:p>
            <a:pPr algn="ctr"/>
            <a:r>
              <a:rPr lang="en-US" dirty="0" smtClean="0">
                <a:solidFill>
                  <a:srgbClr val="FF0000"/>
                </a:solidFill>
              </a:rPr>
              <a:t>These numbers are important</a:t>
            </a:r>
            <a:endParaRPr lang="en-US" dirty="0">
              <a:solidFill>
                <a:srgbClr val="FF0000"/>
              </a:solidFill>
            </a:endParaRPr>
          </a:p>
        </p:txBody>
      </p:sp>
    </p:spTree>
    <p:extLst>
      <p:ext uri="{BB962C8B-B14F-4D97-AF65-F5344CB8AC3E}">
        <p14:creationId xmlns:p14="http://schemas.microsoft.com/office/powerpoint/2010/main" val="466796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1929" y="71440"/>
            <a:ext cx="82296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a:solidFill>
                  <a:srgbClr val="4C8180"/>
                </a:solidFill>
                <a:latin typeface="Century Gothic" charset="0"/>
                <a:ea typeface="Century Gothic" charset="0"/>
                <a:cs typeface="Century Gothic" charset="0"/>
              </a:rPr>
              <a:t>Alkaline phosphatase (ALP)</a:t>
            </a:r>
          </a:p>
        </p:txBody>
      </p:sp>
      <p:sp>
        <p:nvSpPr>
          <p:cNvPr id="6" name="TextBox 5"/>
          <p:cNvSpPr txBox="1"/>
          <p:nvPr/>
        </p:nvSpPr>
        <p:spPr>
          <a:xfrm>
            <a:off x="287429" y="1138240"/>
            <a:ext cx="7798599" cy="5078313"/>
          </a:xfrm>
          <a:prstGeom prst="rect">
            <a:avLst/>
          </a:prstGeom>
          <a:noFill/>
          <a:ln w="28575">
            <a:solidFill>
              <a:srgbClr val="00ADA8"/>
            </a:solidFill>
          </a:ln>
        </p:spPr>
        <p:txBody>
          <a:bodyPr wrap="square" rtlCol="0">
            <a:spAutoFit/>
          </a:bodyPr>
          <a:lstStyle/>
          <a:p>
            <a:pPr marL="342900" indent="-342900">
              <a:lnSpc>
                <a:spcPct val="150000"/>
              </a:lnSpc>
              <a:buClr>
                <a:srgbClr val="4B8180"/>
              </a:buClr>
              <a:buFont typeface="Arial" charset="0"/>
              <a:buChar char="•"/>
              <a:defRPr/>
            </a:pPr>
            <a:r>
              <a:rPr lang="en-US" altLang="en-US" dirty="0">
                <a:ea typeface="ＭＳ Ｐゴシック" pitchFamily="34" charset="-128"/>
              </a:rPr>
              <a:t>A non-specific marker of liver disease</a:t>
            </a:r>
          </a:p>
          <a:p>
            <a:pPr marL="342900" indent="-342900">
              <a:lnSpc>
                <a:spcPct val="150000"/>
              </a:lnSpc>
              <a:buClr>
                <a:srgbClr val="4B8180"/>
              </a:buClr>
              <a:buFont typeface="Arial" charset="0"/>
              <a:buChar char="•"/>
              <a:defRPr/>
            </a:pPr>
            <a:r>
              <a:rPr lang="en-US" altLang="en-US" dirty="0">
                <a:ea typeface="ＭＳ Ｐゴシック" pitchFamily="34" charset="-128"/>
              </a:rPr>
              <a:t>Produced by bone osteoblasts (for bone calcification)</a:t>
            </a:r>
          </a:p>
          <a:p>
            <a:pPr marL="342900" indent="-342900">
              <a:lnSpc>
                <a:spcPct val="150000"/>
              </a:lnSpc>
              <a:buClr>
                <a:srgbClr val="4B8180"/>
              </a:buClr>
              <a:buFont typeface="Arial" charset="0"/>
              <a:buChar char="•"/>
              <a:defRPr/>
            </a:pPr>
            <a:r>
              <a:rPr lang="en-US" altLang="en-US" dirty="0">
                <a:ea typeface="ＭＳ Ｐゴシック" pitchFamily="34" charset="-128"/>
              </a:rPr>
              <a:t>Present on hepatocyte membrane</a:t>
            </a:r>
          </a:p>
          <a:p>
            <a:pPr marL="342900" indent="-342900">
              <a:lnSpc>
                <a:spcPct val="150000"/>
              </a:lnSpc>
              <a:buClr>
                <a:srgbClr val="4B8180"/>
              </a:buClr>
              <a:buFont typeface="Arial" charset="0"/>
              <a:buChar char="•"/>
              <a:defRPr/>
            </a:pPr>
            <a:r>
              <a:rPr lang="en-US" altLang="en-US" dirty="0">
                <a:ea typeface="ＭＳ Ｐゴシック" pitchFamily="34" charset="-128"/>
              </a:rPr>
              <a:t>Normal range: 40 – 125 U/L</a:t>
            </a:r>
          </a:p>
          <a:p>
            <a:pPr marL="342900" indent="-342900">
              <a:lnSpc>
                <a:spcPct val="150000"/>
              </a:lnSpc>
              <a:buClr>
                <a:srgbClr val="4B8180"/>
              </a:buClr>
              <a:buFont typeface="Arial" charset="0"/>
              <a:buChar char="•"/>
              <a:defRPr/>
            </a:pPr>
            <a:r>
              <a:rPr lang="en-US" altLang="en-US" dirty="0">
                <a:ea typeface="ＭＳ Ｐゴシック" pitchFamily="34" charset="-128"/>
              </a:rPr>
              <a:t>Moderate elevation observed in:</a:t>
            </a:r>
          </a:p>
          <a:p>
            <a:pPr marL="449263" indent="-182563">
              <a:lnSpc>
                <a:spcPct val="150000"/>
              </a:lnSpc>
              <a:buClr>
                <a:srgbClr val="4B8180"/>
              </a:buClr>
              <a:buFont typeface="Arial" charset="0"/>
              <a:buChar char="•"/>
              <a:defRPr/>
            </a:pPr>
            <a:r>
              <a:rPr lang="en-US" altLang="en-US" dirty="0">
                <a:ea typeface="ＭＳ Ｐゴシック" pitchFamily="34" charset="-128"/>
              </a:rPr>
              <a:t>Infective hepatitis, alcoholic hepatitis and hepatocellular </a:t>
            </a:r>
            <a:r>
              <a:rPr lang="en-US" altLang="en-US" dirty="0" smtClean="0">
                <a:ea typeface="ＭＳ Ｐゴシック" pitchFamily="34" charset="-128"/>
              </a:rPr>
              <a:t>carcinoma</a:t>
            </a:r>
          </a:p>
          <a:p>
            <a:pPr marL="342900" indent="-342900">
              <a:lnSpc>
                <a:spcPct val="150000"/>
              </a:lnSpc>
              <a:buClr>
                <a:srgbClr val="4B8180"/>
              </a:buClr>
              <a:buFont typeface="Arial" charset="0"/>
              <a:buChar char="•"/>
              <a:defRPr/>
            </a:pPr>
            <a:endParaRPr lang="en-US" altLang="en-US" dirty="0">
              <a:ea typeface="ＭＳ Ｐゴシック" pitchFamily="34" charset="-128"/>
            </a:endParaRPr>
          </a:p>
          <a:p>
            <a:pPr marL="342900" indent="-342900">
              <a:lnSpc>
                <a:spcPct val="150000"/>
              </a:lnSpc>
              <a:buClr>
                <a:srgbClr val="4B8180"/>
              </a:buClr>
              <a:buFont typeface="Arial" charset="0"/>
              <a:buChar char="•"/>
              <a:defRPr/>
            </a:pPr>
            <a:r>
              <a:rPr lang="en-US" altLang="en-US" dirty="0">
                <a:ea typeface="ＭＳ Ｐゴシック" pitchFamily="34" charset="-128"/>
              </a:rPr>
              <a:t>High levels are observed in:</a:t>
            </a:r>
          </a:p>
          <a:p>
            <a:pPr marL="449263" indent="-182563">
              <a:lnSpc>
                <a:spcPct val="150000"/>
              </a:lnSpc>
              <a:buClr>
                <a:srgbClr val="4B8180"/>
              </a:buClr>
              <a:buFont typeface="Arial" charset="0"/>
              <a:buChar char="•"/>
              <a:defRPr/>
            </a:pPr>
            <a:r>
              <a:rPr lang="en-US" altLang="en-US" dirty="0">
                <a:ea typeface="ＭＳ Ｐゴシック" pitchFamily="34" charset="-128"/>
              </a:rPr>
              <a:t>Extrahepatic obstruction (obstructive jaundice) and intrahepatic cholestasis</a:t>
            </a:r>
          </a:p>
          <a:p>
            <a:pPr marL="342900" indent="-342900">
              <a:lnSpc>
                <a:spcPct val="150000"/>
              </a:lnSpc>
              <a:buClr>
                <a:srgbClr val="4B8180"/>
              </a:buClr>
              <a:buFont typeface="Arial" charset="0"/>
              <a:buChar char="•"/>
              <a:defRPr/>
            </a:pPr>
            <a:endParaRPr lang="en-US" altLang="en-US" dirty="0">
              <a:ea typeface="ＭＳ Ｐゴシック" pitchFamily="34" charset="-128"/>
            </a:endParaRPr>
          </a:p>
          <a:p>
            <a:pPr marL="342900" indent="-342900">
              <a:lnSpc>
                <a:spcPct val="150000"/>
              </a:lnSpc>
              <a:buClr>
                <a:srgbClr val="4B8180"/>
              </a:buClr>
              <a:buFont typeface="Arial" charset="0"/>
              <a:buChar char="•"/>
              <a:defRPr/>
            </a:pPr>
            <a:r>
              <a:rPr lang="en-US" altLang="en-US" dirty="0">
                <a:ea typeface="ＭＳ Ｐゴシック" pitchFamily="34" charset="-128"/>
              </a:rPr>
              <a:t>Very high levels are observed in:</a:t>
            </a:r>
          </a:p>
          <a:p>
            <a:pPr marL="449263" indent="-182563">
              <a:lnSpc>
                <a:spcPct val="150000"/>
              </a:lnSpc>
              <a:buClr>
                <a:srgbClr val="4B8180"/>
              </a:buClr>
              <a:buFont typeface="Arial" charset="0"/>
              <a:buChar char="•"/>
              <a:defRPr/>
            </a:pPr>
            <a:r>
              <a:rPr lang="en-US" altLang="en-US" dirty="0">
                <a:ea typeface="ＭＳ Ｐゴシック" pitchFamily="34" charset="-128"/>
              </a:rPr>
              <a:t>Bone diseases</a:t>
            </a:r>
          </a:p>
        </p:txBody>
      </p:sp>
      <p:sp>
        <p:nvSpPr>
          <p:cNvPr id="7" name="TextBox 6">
            <a:extLst>
              <a:ext uri="{FF2B5EF4-FFF2-40B4-BE49-F238E27FC236}">
                <a16:creationId xmlns:a16="http://schemas.microsoft.com/office/drawing/2014/main" id="{CE4A9941-29D7-4542-A72E-A399AFE6381B}"/>
              </a:ext>
            </a:extLst>
          </p:cNvPr>
          <p:cNvSpPr txBox="1"/>
          <p:nvPr/>
        </p:nvSpPr>
        <p:spPr>
          <a:xfrm>
            <a:off x="8601755" y="286292"/>
            <a:ext cx="3343275"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lvl="0" algn="ctr"/>
            <a:r>
              <a:rPr lang="en-US">
                <a:solidFill>
                  <a:srgbClr val="00B050"/>
                </a:solidFill>
              </a:rPr>
              <a:t>Not specific because :</a:t>
            </a:r>
          </a:p>
          <a:p>
            <a:pPr lvl="0" algn="ctr"/>
            <a:r>
              <a:rPr lang="en-US" dirty="0">
                <a:solidFill>
                  <a:srgbClr val="00B050"/>
                </a:solidFill>
              </a:rPr>
              <a:t>1- it is present in bone</a:t>
            </a:r>
          </a:p>
          <a:p>
            <a:pPr lvl="0" algn="ctr"/>
            <a:r>
              <a:rPr lang="en-US" dirty="0">
                <a:solidFill>
                  <a:srgbClr val="00B050"/>
                </a:solidFill>
              </a:rPr>
              <a:t>2- synthesized in the placenta therefore pregnant females have elevated ALP levels.</a:t>
            </a:r>
          </a:p>
          <a:p>
            <a:pPr lvl="0" algn="ctr"/>
            <a:r>
              <a:rPr lang="en-US" dirty="0">
                <a:solidFill>
                  <a:srgbClr val="00B050"/>
                </a:solidFill>
              </a:rPr>
              <a:t>3- hepatocyte membrane</a:t>
            </a:r>
          </a:p>
        </p:txBody>
      </p:sp>
    </p:spTree>
    <p:extLst>
      <p:ext uri="{BB962C8B-B14F-4D97-AF65-F5344CB8AC3E}">
        <p14:creationId xmlns:p14="http://schemas.microsoft.com/office/powerpoint/2010/main" val="372239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8014" y="76200"/>
            <a:ext cx="82296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smtClean="0">
                <a:solidFill>
                  <a:srgbClr val="4C8180"/>
                </a:solidFill>
                <a:latin typeface="Century Gothic" charset="0"/>
                <a:ea typeface="Century Gothic" charset="0"/>
                <a:cs typeface="Century Gothic" charset="0"/>
              </a:rPr>
              <a:t>gamma-</a:t>
            </a:r>
            <a:r>
              <a:rPr lang="en-US" altLang="en-US" sz="3100" dirty="0" err="1" smtClean="0">
                <a:solidFill>
                  <a:srgbClr val="4C8180"/>
                </a:solidFill>
                <a:latin typeface="Century Gothic" charset="0"/>
                <a:ea typeface="Century Gothic" charset="0"/>
                <a:cs typeface="Century Gothic" charset="0"/>
              </a:rPr>
              <a:t>glutamyltransferase</a:t>
            </a:r>
            <a:r>
              <a:rPr lang="en-US" altLang="en-US" sz="3100" dirty="0" smtClean="0">
                <a:solidFill>
                  <a:srgbClr val="4C8180"/>
                </a:solidFill>
                <a:latin typeface="Century Gothic" charset="0"/>
                <a:ea typeface="Century Gothic" charset="0"/>
                <a:cs typeface="Century Gothic" charset="0"/>
              </a:rPr>
              <a:t> </a:t>
            </a:r>
            <a:r>
              <a:rPr lang="en-US" altLang="en-US" sz="3100" dirty="0">
                <a:solidFill>
                  <a:srgbClr val="4C8180"/>
                </a:solidFill>
                <a:latin typeface="Century Gothic" charset="0"/>
                <a:ea typeface="Century Gothic" charset="0"/>
                <a:cs typeface="Century Gothic" charset="0"/>
              </a:rPr>
              <a:t>(GGT)</a:t>
            </a:r>
          </a:p>
        </p:txBody>
      </p:sp>
      <p:sp>
        <p:nvSpPr>
          <p:cNvPr id="5" name="Content Placeholder 2"/>
          <p:cNvSpPr txBox="1">
            <a:spLocks/>
          </p:cNvSpPr>
          <p:nvPr/>
        </p:nvSpPr>
        <p:spPr>
          <a:xfrm>
            <a:off x="1014411" y="2224088"/>
            <a:ext cx="4686301" cy="995968"/>
          </a:xfrm>
          <a:prstGeom prst="roundRect">
            <a:avLst/>
          </a:prstGeom>
          <a:ln w="38100">
            <a:noFill/>
          </a:ln>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smtClean="0">
                <a:solidFill>
                  <a:srgbClr val="00B050"/>
                </a:solidFill>
              </a:rPr>
              <a:t>It’s </a:t>
            </a:r>
            <a:r>
              <a:rPr lang="en-US" sz="1800" dirty="0">
                <a:solidFill>
                  <a:srgbClr val="00B050"/>
                </a:solidFill>
              </a:rPr>
              <a:t>a marker for alcohol abuse </a:t>
            </a:r>
          </a:p>
          <a:p>
            <a:pPr marL="342900" indent="-342900">
              <a:buClr>
                <a:srgbClr val="4B8180"/>
              </a:buClr>
              <a:buFont typeface="Arial" charset="0"/>
              <a:buChar char="•"/>
              <a:defRPr/>
            </a:pPr>
            <a:r>
              <a:rPr lang="en-US" altLang="en-US" sz="1800" dirty="0">
                <a:solidFill>
                  <a:schemeClr val="dk1"/>
                </a:solidFill>
                <a:ea typeface="ＭＳ Ｐゴシック" pitchFamily="34" charset="-128"/>
              </a:rPr>
              <a:t>Used for glutathione synthesis</a:t>
            </a:r>
          </a:p>
          <a:p>
            <a:pPr marL="342900" indent="-342900">
              <a:buClr>
                <a:srgbClr val="4B8180"/>
              </a:buClr>
              <a:buFont typeface="Arial" charset="0"/>
              <a:buChar char="•"/>
              <a:defRPr/>
            </a:pPr>
            <a:endParaRPr lang="en-US" altLang="en-US" sz="1800" dirty="0">
              <a:solidFill>
                <a:schemeClr val="dk1"/>
              </a:solidFill>
              <a:ea typeface="ＭＳ Ｐゴシック" pitchFamily="34" charset="-128"/>
            </a:endParaRPr>
          </a:p>
          <a:p>
            <a:pPr marL="342900" indent="-342900">
              <a:buClr>
                <a:srgbClr val="4B8180"/>
              </a:buClr>
              <a:buFont typeface="Arial" charset="0"/>
              <a:buChar char="•"/>
              <a:defRPr/>
            </a:pPr>
            <a:r>
              <a:rPr lang="en-US" altLang="en-US" sz="1800" dirty="0">
                <a:solidFill>
                  <a:schemeClr val="dk1"/>
                </a:solidFill>
                <a:ea typeface="ＭＳ Ｐゴシック" pitchFamily="34" charset="-128"/>
              </a:rPr>
              <a:t>Normal range: 10 – 30U/L</a:t>
            </a:r>
          </a:p>
          <a:p>
            <a:pPr marL="342900" indent="-342900">
              <a:buClr>
                <a:srgbClr val="4B8180"/>
              </a:buClr>
              <a:buFont typeface="Arial" charset="0"/>
              <a:buChar char="•"/>
              <a:defRPr/>
            </a:pPr>
            <a:endParaRPr lang="en-US" altLang="en-US" sz="1800" dirty="0">
              <a:solidFill>
                <a:schemeClr val="dk1"/>
              </a:solidFill>
              <a:ea typeface="ＭＳ Ｐゴシック" pitchFamily="34" charset="-128"/>
            </a:endParaRPr>
          </a:p>
          <a:p>
            <a:pPr marL="342900" indent="-342900">
              <a:buClr>
                <a:srgbClr val="4B8180"/>
              </a:buClr>
              <a:buFont typeface="Arial" charset="0"/>
              <a:buChar char="•"/>
              <a:defRPr/>
            </a:pPr>
            <a:r>
              <a:rPr lang="en-US" altLang="en-US" sz="1800" dirty="0">
                <a:solidFill>
                  <a:schemeClr val="dk1"/>
                </a:solidFill>
                <a:ea typeface="ＭＳ Ｐゴシック" pitchFamily="34" charset="-128"/>
              </a:rPr>
              <a:t>Moderate elevation observed in:</a:t>
            </a:r>
          </a:p>
          <a:p>
            <a:pPr marL="539750" lvl="1" indent="-182563">
              <a:buClr>
                <a:srgbClr val="4B8180"/>
              </a:buClr>
              <a:buFont typeface="Arial" charset="0"/>
              <a:buChar char="•"/>
              <a:defRPr/>
            </a:pPr>
            <a:r>
              <a:rPr lang="en-US" altLang="en-US" sz="1800" dirty="0">
                <a:solidFill>
                  <a:schemeClr val="dk1"/>
                </a:solidFill>
                <a:ea typeface="ＭＳ Ｐゴシック" pitchFamily="34" charset="-128"/>
              </a:rPr>
              <a:t>Infective hepatitis and prostate cancers</a:t>
            </a:r>
          </a:p>
          <a:p>
            <a:pPr marL="342900" lvl="1" indent="-342900">
              <a:buClr>
                <a:srgbClr val="4B8180"/>
              </a:buClr>
              <a:buFont typeface="Arial" charset="0"/>
              <a:buChar char="•"/>
              <a:defRPr/>
            </a:pPr>
            <a:endParaRPr lang="en-US" altLang="en-US" sz="1800" dirty="0">
              <a:solidFill>
                <a:schemeClr val="dk1"/>
              </a:solidFill>
              <a:ea typeface="ＭＳ Ｐゴシック" pitchFamily="34" charset="-128"/>
            </a:endParaRPr>
          </a:p>
          <a:p>
            <a:pPr marL="342900" indent="-342900">
              <a:buClr>
                <a:srgbClr val="4B8180"/>
              </a:buClr>
              <a:buFont typeface="Arial" charset="0"/>
              <a:buChar char="•"/>
              <a:defRPr/>
            </a:pPr>
            <a:r>
              <a:rPr lang="en-US" altLang="en-US" sz="1800" dirty="0">
                <a:solidFill>
                  <a:schemeClr val="dk1"/>
                </a:solidFill>
                <a:ea typeface="ＭＳ Ｐゴシック" pitchFamily="34" charset="-128"/>
              </a:rPr>
              <a:t>GGT is increased in alcoholics despite normal liver function tests</a:t>
            </a:r>
          </a:p>
          <a:p>
            <a:pPr marL="539750" lvl="1" indent="-182563">
              <a:buClr>
                <a:srgbClr val="4B8180"/>
              </a:buClr>
              <a:buFont typeface="Arial" charset="0"/>
              <a:buChar char="•"/>
              <a:defRPr/>
            </a:pPr>
            <a:r>
              <a:rPr lang="en-US" altLang="en-US" sz="1800" dirty="0">
                <a:solidFill>
                  <a:schemeClr val="dk1"/>
                </a:solidFill>
                <a:ea typeface="ＭＳ Ｐゴシック" pitchFamily="34" charset="-128"/>
              </a:rPr>
              <a:t>Highly sensitive to detecting alcohol abuse</a:t>
            </a:r>
          </a:p>
          <a:p>
            <a:pPr>
              <a:buFont typeface="Wingdings 2" charset="2"/>
              <a:buNone/>
            </a:pPr>
            <a:endParaRPr lang="en-US" altLang="en-US" sz="1800" dirty="0">
              <a:solidFill>
                <a:srgbClr val="334E5D"/>
              </a:solidFill>
              <a:ea typeface="ＭＳ Ｐゴシック" charset="-128"/>
            </a:endParaRPr>
          </a:p>
        </p:txBody>
      </p:sp>
      <p:sp>
        <p:nvSpPr>
          <p:cNvPr id="6" name="Rounded Rectangle 5"/>
          <p:cNvSpPr/>
          <p:nvPr/>
        </p:nvSpPr>
        <p:spPr>
          <a:xfrm>
            <a:off x="896867" y="1231968"/>
            <a:ext cx="4903857" cy="5140748"/>
          </a:xfrm>
          <a:prstGeom prst="roundRect">
            <a:avLst/>
          </a:prstGeom>
          <a:no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sz="2000" dirty="0">
              <a:solidFill>
                <a:srgbClr val="334E5D"/>
              </a:solidFill>
            </a:endParaRPr>
          </a:p>
        </p:txBody>
      </p:sp>
      <p:sp>
        <p:nvSpPr>
          <p:cNvPr id="7" name="Round Same Side Corner Rectangle 6"/>
          <p:cNvSpPr/>
          <p:nvPr/>
        </p:nvSpPr>
        <p:spPr>
          <a:xfrm>
            <a:off x="896862" y="1143000"/>
            <a:ext cx="4903862" cy="929452"/>
          </a:xfrm>
          <a:prstGeom prst="round2SameRect">
            <a:avLst/>
          </a:prstGeom>
          <a:solidFill>
            <a:srgbClr val="33CCFF"/>
          </a:solidFill>
          <a:ln w="3810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rPr>
              <a:t>GGT</a:t>
            </a:r>
            <a:endParaRPr lang="en-US" sz="36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2072452"/>
            <a:ext cx="3495675" cy="3544910"/>
          </a:xfrm>
          <a:prstGeom prst="rect">
            <a:avLst/>
          </a:prstGeom>
        </p:spPr>
      </p:pic>
    </p:spTree>
    <p:extLst>
      <p:ext uri="{BB962C8B-B14F-4D97-AF65-F5344CB8AC3E}">
        <p14:creationId xmlns:p14="http://schemas.microsoft.com/office/powerpoint/2010/main" val="1993988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14300" y="860370"/>
            <a:ext cx="8229600" cy="47244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200000"/>
              </a:lnSpc>
              <a:buFont typeface="Wingdings" charset="2"/>
              <a:buChar char="ü"/>
            </a:pPr>
            <a:r>
              <a:rPr lang="en-US" altLang="en-US" sz="2000" dirty="0" smtClean="0">
                <a:ea typeface="ＭＳ Ｐゴシック" pitchFamily="34" charset="-128"/>
              </a:rPr>
              <a:t>LFTs help detect liver injury and function.</a:t>
            </a:r>
            <a:endParaRPr lang="en-US" altLang="en-US" sz="2000" b="1" u="sng" dirty="0" smtClean="0">
              <a:ea typeface="ＭＳ Ｐゴシック" pitchFamily="34" charset="-128"/>
            </a:endParaRPr>
          </a:p>
          <a:p>
            <a:pPr>
              <a:lnSpc>
                <a:spcPct val="200000"/>
              </a:lnSpc>
              <a:buFont typeface="Wingdings" charset="2"/>
              <a:buChar char="ü"/>
            </a:pPr>
            <a:r>
              <a:rPr lang="en-US" altLang="en-US" sz="2000" dirty="0" smtClean="0">
                <a:ea typeface="ＭＳ Ｐゴシック" pitchFamily="34" charset="-128"/>
              </a:rPr>
              <a:t>LFTs do have some limitations. </a:t>
            </a:r>
          </a:p>
        </p:txBody>
      </p:sp>
      <p:sp>
        <p:nvSpPr>
          <p:cNvPr id="3" name="Title 1"/>
          <p:cNvSpPr txBox="1">
            <a:spLocks/>
          </p:cNvSpPr>
          <p:nvPr/>
        </p:nvSpPr>
        <p:spPr>
          <a:xfrm>
            <a:off x="114300" y="112986"/>
            <a:ext cx="8229600" cy="1066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100" dirty="0">
                <a:solidFill>
                  <a:srgbClr val="4C8180"/>
                </a:solidFill>
                <a:latin typeface="Century Gothic" charset="0"/>
                <a:ea typeface="Century Gothic" charset="0"/>
                <a:cs typeface="Century Gothic" charset="0"/>
              </a:rPr>
              <a:t>Take Home Messages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927170"/>
            <a:ext cx="7315200" cy="4184904"/>
          </a:xfrm>
          <a:prstGeom prst="rect">
            <a:avLst/>
          </a:prstGeom>
        </p:spPr>
      </p:pic>
    </p:spTree>
    <p:extLst>
      <p:ext uri="{BB962C8B-B14F-4D97-AF65-F5344CB8AC3E}">
        <p14:creationId xmlns:p14="http://schemas.microsoft.com/office/powerpoint/2010/main" val="104594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77569"/>
            <a:ext cx="7543800" cy="584775"/>
          </a:xfrm>
          <a:prstGeom prst="rect">
            <a:avLst/>
          </a:prstGeom>
        </p:spPr>
        <p:txBody>
          <a:bodyPr>
            <a:spAutoFit/>
          </a:bodyPr>
          <a:lstStyle/>
          <a:p>
            <a:pPr marL="274320" indent="-274320" fontAlgn="auto">
              <a:spcAft>
                <a:spcPts val="0"/>
              </a:spcAft>
              <a:buClr>
                <a:schemeClr val="accent3"/>
              </a:buClr>
              <a:defRPr/>
            </a:pPr>
            <a:r>
              <a:rPr lang="en-US" sz="3200" dirty="0" smtClean="0">
                <a:solidFill>
                  <a:srgbClr val="4C8180"/>
                </a:solidFill>
                <a:latin typeface="Century Gothic" charset="0"/>
                <a:ea typeface="Century Gothic" charset="0"/>
                <a:cs typeface="Century Gothic" charset="0"/>
              </a:rPr>
              <a:t>Summary</a:t>
            </a:r>
            <a:endParaRPr lang="en-US" sz="3200" dirty="0">
              <a:solidFill>
                <a:srgbClr val="4C8180"/>
              </a:solidFill>
              <a:latin typeface="Century Gothic" charset="0"/>
              <a:ea typeface="Century Gothic" charset="0"/>
              <a:cs typeface="Century Gothic" charset="0"/>
            </a:endParaRPr>
          </a:p>
        </p:txBody>
      </p:sp>
      <p:pic>
        <p:nvPicPr>
          <p:cNvPr id="4" name="Picture 3"/>
          <p:cNvPicPr>
            <a:picLocks noChangeAspect="1"/>
          </p:cNvPicPr>
          <p:nvPr/>
        </p:nvPicPr>
        <p:blipFill>
          <a:blip r:embed="rId2"/>
          <a:stretch>
            <a:fillRect/>
          </a:stretch>
        </p:blipFill>
        <p:spPr>
          <a:xfrm>
            <a:off x="87443" y="792358"/>
            <a:ext cx="10628684" cy="6065642"/>
          </a:xfrm>
          <a:prstGeom prst="rect">
            <a:avLst/>
          </a:prstGeom>
        </p:spPr>
      </p:pic>
    </p:spTree>
    <p:extLst>
      <p:ext uri="{BB962C8B-B14F-4D97-AF65-F5344CB8AC3E}">
        <p14:creationId xmlns:p14="http://schemas.microsoft.com/office/powerpoint/2010/main" val="109168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0" y="77569"/>
            <a:ext cx="7543800" cy="584775"/>
          </a:xfrm>
          <a:prstGeom prst="rect">
            <a:avLst/>
          </a:prstGeom>
        </p:spPr>
        <p:txBody>
          <a:bodyPr>
            <a:spAutoFit/>
          </a:bodyPr>
          <a:lstStyle/>
          <a:p>
            <a:pPr marL="274320" indent="-274320" fontAlgn="auto">
              <a:spcAft>
                <a:spcPts val="0"/>
              </a:spcAft>
              <a:buClr>
                <a:schemeClr val="accent3"/>
              </a:buClr>
              <a:defRPr/>
            </a:pPr>
            <a:r>
              <a:rPr lang="en-US" sz="3200" dirty="0" smtClean="0">
                <a:solidFill>
                  <a:srgbClr val="4C8180"/>
                </a:solidFill>
                <a:latin typeface="Century Gothic" charset="0"/>
                <a:ea typeface="Century Gothic" charset="0"/>
                <a:cs typeface="Century Gothic" charset="0"/>
              </a:rPr>
              <a:t>Summary</a:t>
            </a:r>
            <a:endParaRPr lang="en-US" sz="3200" dirty="0">
              <a:solidFill>
                <a:srgbClr val="4C8180"/>
              </a:solidFill>
              <a:latin typeface="Century Gothic" charset="0"/>
              <a:ea typeface="Century Gothic" charset="0"/>
              <a:cs typeface="Century Gothic" charset="0"/>
            </a:endParaRPr>
          </a:p>
        </p:txBody>
      </p:sp>
      <p:pic>
        <p:nvPicPr>
          <p:cNvPr id="3" name="Picture 2"/>
          <p:cNvPicPr>
            <a:picLocks noChangeAspect="1"/>
          </p:cNvPicPr>
          <p:nvPr/>
        </p:nvPicPr>
        <p:blipFill>
          <a:blip r:embed="rId2"/>
          <a:stretch>
            <a:fillRect/>
          </a:stretch>
        </p:blipFill>
        <p:spPr>
          <a:xfrm>
            <a:off x="114720" y="809584"/>
            <a:ext cx="10408902" cy="6048416"/>
          </a:xfrm>
          <a:prstGeom prst="rect">
            <a:avLst/>
          </a:prstGeom>
        </p:spPr>
      </p:pic>
    </p:spTree>
    <p:extLst>
      <p:ext uri="{BB962C8B-B14F-4D97-AF65-F5344CB8AC3E}">
        <p14:creationId xmlns:p14="http://schemas.microsoft.com/office/powerpoint/2010/main" val="1937737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94168" y="919761"/>
            <a:ext cx="5721724" cy="5062924"/>
          </a:xfrm>
          <a:prstGeom prst="rect">
            <a:avLst/>
          </a:prstGeom>
        </p:spPr>
        <p:txBody>
          <a:bodyPr wrap="square">
            <a:spAutoFit/>
          </a:bodyPr>
          <a:lstStyle/>
          <a:p>
            <a:r>
              <a:rPr lang="en-US" sz="1700" b="1" spc="-5" dirty="0">
                <a:solidFill>
                  <a:srgbClr val="00ADA8"/>
                </a:solidFill>
                <a:uFill>
                  <a:solidFill>
                    <a:srgbClr val="365F91"/>
                  </a:solidFill>
                </a:uFill>
                <a:latin typeface="Cambria"/>
                <a:cs typeface="Cambria"/>
              </a:rPr>
              <a:t>Q1</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a:t>
            </a:r>
            <a:r>
              <a:rPr lang="en-US" sz="1700" spc="-5" dirty="0" smtClean="0">
                <a:solidFill>
                  <a:srgbClr val="00ADA8"/>
                </a:solidFill>
                <a:uFill>
                  <a:solidFill>
                    <a:srgbClr val="365F91"/>
                  </a:solidFill>
                </a:uFill>
                <a:latin typeface="Cambria"/>
                <a:cs typeface="Cambria"/>
              </a:rPr>
              <a:t>Which ONE of the following enzymes </a:t>
            </a:r>
            <a:r>
              <a:rPr lang="en-US" sz="1700" spc="-5" dirty="0">
                <a:solidFill>
                  <a:srgbClr val="00ADA8"/>
                </a:solidFill>
                <a:uFill>
                  <a:solidFill>
                    <a:srgbClr val="365F91"/>
                  </a:solidFill>
                </a:uFill>
                <a:latin typeface="Cambria"/>
                <a:cs typeface="Cambria"/>
              </a:rPr>
              <a:t>is more liver specific? </a:t>
            </a:r>
          </a:p>
          <a:p>
            <a:pPr marL="342900" indent="-342900">
              <a:buFont typeface="+mj-lt"/>
              <a:buAutoNum type="alphaUcPeriod"/>
            </a:pPr>
            <a:r>
              <a:rPr lang="en-US" sz="1600" dirty="0" smtClean="0"/>
              <a:t>ALT </a:t>
            </a:r>
          </a:p>
          <a:p>
            <a:pPr marL="342900" indent="-342900">
              <a:buFont typeface="+mj-lt"/>
              <a:buAutoNum type="alphaUcPeriod"/>
            </a:pPr>
            <a:r>
              <a:rPr lang="en-US" sz="1600" dirty="0" smtClean="0"/>
              <a:t>AST </a:t>
            </a:r>
            <a:endParaRPr lang="en-US" sz="1600" dirty="0"/>
          </a:p>
          <a:p>
            <a:pPr marL="342900" indent="-342900">
              <a:buFont typeface="+mj-lt"/>
              <a:buAutoNum type="alphaUcPeriod"/>
            </a:pPr>
            <a:r>
              <a:rPr lang="en-US" sz="1600" dirty="0" smtClean="0"/>
              <a:t>LD</a:t>
            </a:r>
          </a:p>
          <a:p>
            <a:pPr marL="342900" indent="-342900">
              <a:buFont typeface="+mj-lt"/>
              <a:buAutoNum type="alphaUcPeriod"/>
            </a:pPr>
            <a:r>
              <a:rPr lang="en-US" sz="1600" dirty="0" smtClean="0"/>
              <a:t>None of them</a:t>
            </a:r>
          </a:p>
          <a:p>
            <a:pPr marL="342900" indent="-342900">
              <a:buFont typeface="+mj-lt"/>
              <a:buAutoNum type="alphaUcPeriod"/>
            </a:pPr>
            <a:endParaRPr lang="en-US" sz="1700" b="1" u="sng" spc="-5" dirty="0">
              <a:solidFill>
                <a:srgbClr val="365F91"/>
              </a:solidFill>
              <a:uFill>
                <a:solidFill>
                  <a:srgbClr val="365F91"/>
                </a:solidFill>
              </a:uFill>
              <a:latin typeface="Cambria"/>
              <a:cs typeface="Cambria"/>
            </a:endParaRPr>
          </a:p>
          <a:p>
            <a:r>
              <a:rPr lang="en-US" sz="1700" b="1" spc="-5" dirty="0" smtClean="0">
                <a:solidFill>
                  <a:srgbClr val="00ADA8"/>
                </a:solidFill>
                <a:uFill>
                  <a:solidFill>
                    <a:srgbClr val="365F91"/>
                  </a:solidFill>
                </a:uFill>
                <a:latin typeface="Cambria"/>
                <a:cs typeface="Cambria"/>
              </a:rPr>
              <a:t>Q2 </a:t>
            </a:r>
            <a:r>
              <a:rPr lang="en-US" sz="1700" b="1" spc="-5" dirty="0">
                <a:solidFill>
                  <a:srgbClr val="00ADA8"/>
                </a:solidFill>
                <a:uFill>
                  <a:solidFill>
                    <a:srgbClr val="365F91"/>
                  </a:solidFill>
                </a:uFill>
                <a:latin typeface="Cambria"/>
                <a:cs typeface="Cambria"/>
              </a:rPr>
              <a:t>: </a:t>
            </a:r>
            <a:r>
              <a:rPr lang="en-US" sz="1700" spc="-5" dirty="0">
                <a:solidFill>
                  <a:srgbClr val="00ADA8"/>
                </a:solidFill>
                <a:uFill>
                  <a:solidFill>
                    <a:srgbClr val="365F91"/>
                  </a:solidFill>
                </a:uFill>
                <a:latin typeface="Cambria"/>
                <a:cs typeface="Cambria"/>
              </a:rPr>
              <a:t>Which of these enzymes are highly sensitive in detecting alcohol </a:t>
            </a:r>
            <a:r>
              <a:rPr lang="en-US" sz="1700" spc="-5" dirty="0" smtClean="0">
                <a:solidFill>
                  <a:srgbClr val="00ADA8"/>
                </a:solidFill>
                <a:uFill>
                  <a:solidFill>
                    <a:srgbClr val="365F91"/>
                  </a:solidFill>
                </a:uFill>
                <a:latin typeface="Cambria"/>
                <a:cs typeface="Cambria"/>
              </a:rPr>
              <a:t>abuse?</a:t>
            </a:r>
            <a:endParaRPr lang="en-US" sz="1700" spc="-5" dirty="0">
              <a:solidFill>
                <a:srgbClr val="00ADA8"/>
              </a:solidFill>
              <a:uFill>
                <a:solidFill>
                  <a:srgbClr val="365F91"/>
                </a:solidFill>
              </a:uFill>
              <a:latin typeface="Cambria"/>
              <a:cs typeface="Cambria"/>
            </a:endParaRPr>
          </a:p>
          <a:p>
            <a:pPr marL="342900" lvl="0" indent="-342900">
              <a:buFont typeface="+mj-lt"/>
              <a:buAutoNum type="alphaUcPeriod"/>
            </a:pPr>
            <a:r>
              <a:rPr lang="en-US" sz="1600" dirty="0"/>
              <a:t>Alkaline phosphatase (ALP) </a:t>
            </a:r>
          </a:p>
          <a:p>
            <a:pPr marL="342900" lvl="0" indent="-342900">
              <a:buFont typeface="+mj-lt"/>
              <a:buAutoNum type="alphaUcPeriod"/>
            </a:pPr>
            <a:r>
              <a:rPr lang="en-US" sz="1600" dirty="0"/>
              <a:t>gamma–</a:t>
            </a:r>
            <a:r>
              <a:rPr lang="en-US" sz="1600" dirty="0" err="1"/>
              <a:t>glutamyl</a:t>
            </a:r>
            <a:r>
              <a:rPr lang="en-US" sz="1600" dirty="0"/>
              <a:t>-transferase (GGT) </a:t>
            </a:r>
          </a:p>
          <a:p>
            <a:pPr marL="342900" lvl="0" indent="-342900">
              <a:buFont typeface="+mj-lt"/>
              <a:buAutoNum type="alphaUcPeriod"/>
            </a:pPr>
            <a:r>
              <a:rPr lang="en-US" sz="1600" dirty="0"/>
              <a:t>Alanine aminotransferase (ALT) </a:t>
            </a:r>
          </a:p>
          <a:p>
            <a:pPr marL="342900" lvl="0" indent="-342900">
              <a:buFont typeface="+mj-lt"/>
              <a:buAutoNum type="alphaUcPeriod"/>
            </a:pPr>
            <a:r>
              <a:rPr lang="en-US" sz="1600" dirty="0"/>
              <a:t>Aspartate aminotransferase (AST)</a:t>
            </a:r>
          </a:p>
          <a:p>
            <a:pPr marL="342900" lvl="0" indent="-342900">
              <a:buAutoNum type="alphaUcPeriod"/>
            </a:pPr>
            <a:endParaRPr lang="en-US" sz="1700" dirty="0"/>
          </a:p>
          <a:p>
            <a:r>
              <a:rPr lang="en-US" sz="1700" b="1" spc="-5" dirty="0">
                <a:solidFill>
                  <a:srgbClr val="00ADA8"/>
                </a:solidFill>
                <a:uFill>
                  <a:solidFill>
                    <a:srgbClr val="365F91"/>
                  </a:solidFill>
                </a:uFill>
                <a:latin typeface="Cambria"/>
                <a:cs typeface="Cambria"/>
              </a:rPr>
              <a:t>Q3 :</a:t>
            </a:r>
            <a:r>
              <a:rPr lang="en-US" sz="1700" dirty="0">
                <a:solidFill>
                  <a:srgbClr val="00ADA8"/>
                </a:solidFill>
              </a:rPr>
              <a:t> </a:t>
            </a:r>
            <a:r>
              <a:rPr lang="en-US" sz="1700" spc="-5" dirty="0" smtClean="0">
                <a:solidFill>
                  <a:srgbClr val="00ADA8"/>
                </a:solidFill>
                <a:uFill>
                  <a:solidFill>
                    <a:srgbClr val="365F91"/>
                  </a:solidFill>
                </a:uFill>
                <a:latin typeface="Cambria"/>
                <a:cs typeface="Cambria"/>
              </a:rPr>
              <a:t>Increased conjugated bilirubin is due to</a:t>
            </a:r>
            <a:r>
              <a:rPr lang="en-US" sz="1700" dirty="0" smtClean="0">
                <a:solidFill>
                  <a:srgbClr val="00ADA8"/>
                </a:solidFill>
              </a:rPr>
              <a:t>?</a:t>
            </a:r>
          </a:p>
          <a:p>
            <a:pPr marL="342900" indent="-342900">
              <a:buFont typeface="+mj-lt"/>
              <a:buAutoNum type="alphaUcPeriod"/>
            </a:pPr>
            <a:r>
              <a:rPr lang="en-US" sz="1600" dirty="0"/>
              <a:t>Pre hepatic </a:t>
            </a:r>
          </a:p>
          <a:p>
            <a:pPr marL="342900" indent="-342900">
              <a:buFont typeface="+mj-lt"/>
              <a:buAutoNum type="alphaUcPeriod"/>
            </a:pPr>
            <a:r>
              <a:rPr lang="en-US" sz="1600" dirty="0"/>
              <a:t>Post hepatic </a:t>
            </a:r>
          </a:p>
          <a:p>
            <a:pPr marL="342900" indent="-342900">
              <a:buFont typeface="+mj-lt"/>
              <a:buAutoNum type="alphaUcPeriod"/>
            </a:pPr>
            <a:r>
              <a:rPr lang="en-US" sz="1600" dirty="0"/>
              <a:t>Hepatic </a:t>
            </a:r>
          </a:p>
          <a:p>
            <a:pPr marL="342900" indent="-342900">
              <a:buFont typeface="+mj-lt"/>
              <a:buAutoNum type="alphaUcPeriod"/>
            </a:pPr>
            <a:r>
              <a:rPr lang="en-US" sz="1600" dirty="0"/>
              <a:t>Both (B&amp;C)</a:t>
            </a:r>
          </a:p>
        </p:txBody>
      </p:sp>
      <p:sp>
        <p:nvSpPr>
          <p:cNvPr id="5" name="Rectangle 4"/>
          <p:cNvSpPr/>
          <p:nvPr/>
        </p:nvSpPr>
        <p:spPr>
          <a:xfrm>
            <a:off x="5915891" y="919761"/>
            <a:ext cx="6096000" cy="4955203"/>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z="1700" spc="-5" dirty="0">
                <a:solidFill>
                  <a:srgbClr val="00ADA8"/>
                </a:solidFill>
                <a:uFill>
                  <a:solidFill>
                    <a:srgbClr val="365F91"/>
                  </a:solidFill>
                </a:uFill>
                <a:latin typeface="Cambria"/>
                <a:cs typeface="Cambria"/>
              </a:rPr>
              <a:t>Jaundice has no clinical manifestation when the bilirubin serum levels are</a:t>
            </a:r>
            <a:r>
              <a:rPr lang="en-US" dirty="0" smtClean="0">
                <a:solidFill>
                  <a:srgbClr val="00ADA8"/>
                </a:solidFill>
              </a:rPr>
              <a:t>?</a:t>
            </a:r>
            <a:endParaRPr lang="en-US" dirty="0">
              <a:solidFill>
                <a:srgbClr val="00ADA8"/>
              </a:solidFill>
            </a:endParaRPr>
          </a:p>
          <a:p>
            <a:pPr marL="342900" indent="-342900">
              <a:buFont typeface="+mj-lt"/>
              <a:buAutoNum type="alphaUcPeriod"/>
            </a:pPr>
            <a:r>
              <a:rPr lang="en-US" sz="1600" dirty="0"/>
              <a:t>Less than 1 mg /</a:t>
            </a:r>
            <a:r>
              <a:rPr lang="en-US" sz="1600" dirty="0" err="1"/>
              <a:t>dL</a:t>
            </a:r>
            <a:r>
              <a:rPr lang="en-US" sz="1600" dirty="0"/>
              <a:t> </a:t>
            </a:r>
          </a:p>
          <a:p>
            <a:pPr marL="342900" indent="-342900">
              <a:buFont typeface="+mj-lt"/>
              <a:buAutoNum type="alphaUcPeriod"/>
            </a:pPr>
            <a:r>
              <a:rPr lang="en-US" sz="1600" dirty="0"/>
              <a:t>Between 2 and 3 mg /</a:t>
            </a:r>
            <a:r>
              <a:rPr lang="en-US" sz="1600" dirty="0" err="1"/>
              <a:t>dL</a:t>
            </a:r>
            <a:r>
              <a:rPr lang="en-US" sz="1600" dirty="0"/>
              <a:t> </a:t>
            </a:r>
          </a:p>
          <a:p>
            <a:pPr marL="342900" indent="-342900">
              <a:buFont typeface="+mj-lt"/>
              <a:buAutoNum type="alphaUcPeriod"/>
            </a:pPr>
            <a:r>
              <a:rPr lang="en-US" sz="1600" dirty="0"/>
              <a:t>More than 3 mg/</a:t>
            </a:r>
            <a:r>
              <a:rPr lang="en-US" sz="1600" dirty="0" err="1"/>
              <a:t>dL</a:t>
            </a:r>
            <a:endParaRPr lang="en-US" sz="1600" dirty="0"/>
          </a:p>
          <a:p>
            <a:pPr marL="342900" indent="-342900">
              <a:buFont typeface="+mj-lt"/>
              <a:buAutoNum type="alphaUcPeriod"/>
            </a:pPr>
            <a:r>
              <a:rPr lang="en-US" sz="1600" dirty="0"/>
              <a:t>Both (B&amp;C)</a:t>
            </a:r>
          </a:p>
          <a:p>
            <a:pPr marL="342900" lvl="0" indent="-342900">
              <a:buFont typeface="+mj-lt"/>
              <a:buAutoNum type="alphaUcPeriod"/>
            </a:pPr>
            <a:endParaRPr lang="en-US" sz="1600" dirty="0"/>
          </a:p>
          <a:p>
            <a:r>
              <a:rPr lang="en-US" b="1" spc="-5" dirty="0">
                <a:solidFill>
                  <a:srgbClr val="00ADA8"/>
                </a:solidFill>
                <a:uFill>
                  <a:solidFill>
                    <a:srgbClr val="365F91"/>
                  </a:solidFill>
                </a:uFill>
                <a:latin typeface="Cambria"/>
                <a:cs typeface="Cambria"/>
              </a:rPr>
              <a:t>Q5 : </a:t>
            </a:r>
            <a:r>
              <a:rPr lang="en-US" sz="1700" spc="-5" dirty="0">
                <a:solidFill>
                  <a:srgbClr val="00ADA8"/>
                </a:solidFill>
                <a:uFill>
                  <a:solidFill>
                    <a:srgbClr val="365F91"/>
                  </a:solidFill>
                </a:uFill>
                <a:latin typeface="Cambria"/>
                <a:cs typeface="Cambria"/>
              </a:rPr>
              <a:t>ALT &amp; AST are markers </a:t>
            </a:r>
            <a:r>
              <a:rPr lang="en-US" sz="1700" spc="-5" dirty="0" smtClean="0">
                <a:solidFill>
                  <a:srgbClr val="00ADA8"/>
                </a:solidFill>
                <a:uFill>
                  <a:solidFill>
                    <a:srgbClr val="365F91"/>
                  </a:solidFill>
                </a:uFill>
                <a:latin typeface="Cambria"/>
                <a:cs typeface="Cambria"/>
              </a:rPr>
              <a:t>of </a:t>
            </a:r>
            <a:r>
              <a:rPr lang="en-US" dirty="0" smtClean="0">
                <a:solidFill>
                  <a:srgbClr val="00ADA8"/>
                </a:solidFill>
              </a:rPr>
              <a:t>?</a:t>
            </a:r>
            <a:endParaRPr lang="en-US" dirty="0">
              <a:solidFill>
                <a:srgbClr val="00ADA8"/>
              </a:solidFill>
            </a:endParaRPr>
          </a:p>
          <a:p>
            <a:pPr marL="342900" indent="-342900">
              <a:buFont typeface="+mj-lt"/>
              <a:buAutoNum type="alphaUcPeriod"/>
            </a:pPr>
            <a:r>
              <a:rPr lang="en-US" sz="1600" dirty="0"/>
              <a:t>Markers of cholestasis </a:t>
            </a:r>
          </a:p>
          <a:p>
            <a:pPr marL="342900" indent="-342900">
              <a:buFont typeface="+mj-lt"/>
              <a:buAutoNum type="alphaUcPeriod"/>
            </a:pPr>
            <a:r>
              <a:rPr lang="en-US" sz="1600" dirty="0"/>
              <a:t>Markers hepatocellular damage  </a:t>
            </a:r>
          </a:p>
          <a:p>
            <a:pPr marL="342900" indent="-342900">
              <a:buFont typeface="+mj-lt"/>
              <a:buAutoNum type="alphaUcPeriod"/>
            </a:pPr>
            <a:r>
              <a:rPr lang="en-US" sz="1600" dirty="0"/>
              <a:t>Markers for biliary obstruction</a:t>
            </a:r>
          </a:p>
          <a:p>
            <a:pPr marL="342900" indent="-342900">
              <a:buFont typeface="+mj-lt"/>
              <a:buAutoNum type="alphaUcPeriod"/>
            </a:pPr>
            <a:r>
              <a:rPr lang="en-US" sz="1600" dirty="0"/>
              <a:t>All of the above</a:t>
            </a:r>
          </a:p>
          <a:p>
            <a:pPr marL="342900" indent="-342900">
              <a:buFont typeface="+mj-lt"/>
              <a:buAutoNum type="alphaUcPeriod"/>
            </a:pPr>
            <a:endParaRPr lang="en-US" dirty="0"/>
          </a:p>
          <a:p>
            <a:r>
              <a:rPr lang="en-US" b="1" spc="-5" dirty="0">
                <a:solidFill>
                  <a:srgbClr val="00ADA8"/>
                </a:solidFill>
                <a:uFill>
                  <a:solidFill>
                    <a:srgbClr val="365F91"/>
                  </a:solidFill>
                </a:uFill>
                <a:latin typeface="Cambria"/>
                <a:cs typeface="Cambria"/>
              </a:rPr>
              <a:t>Q6 : </a:t>
            </a:r>
            <a:r>
              <a:rPr lang="en-US" sz="1700" spc="-5" dirty="0" smtClean="0">
                <a:solidFill>
                  <a:srgbClr val="00ADA8"/>
                </a:solidFill>
                <a:uFill>
                  <a:solidFill>
                    <a:srgbClr val="365F91"/>
                  </a:solidFill>
                </a:uFill>
                <a:latin typeface="Cambria"/>
                <a:cs typeface="Cambria"/>
              </a:rPr>
              <a:t>Which ONE of the following has a (very high absorbed) level in bone diseases </a:t>
            </a:r>
            <a:r>
              <a:rPr lang="en-US" dirty="0" smtClean="0">
                <a:solidFill>
                  <a:srgbClr val="00ADA8"/>
                </a:solidFill>
              </a:rPr>
              <a:t>?</a:t>
            </a:r>
            <a:endParaRPr lang="en-US" dirty="0">
              <a:solidFill>
                <a:srgbClr val="00ADA8"/>
              </a:solidFill>
            </a:endParaRPr>
          </a:p>
          <a:p>
            <a:pPr marL="342900" indent="-342900">
              <a:buFont typeface="+mj-lt"/>
              <a:buAutoNum type="alphaUcPeriod"/>
            </a:pPr>
            <a:r>
              <a:rPr lang="en-US" sz="1600" dirty="0" smtClean="0"/>
              <a:t>Alkaline </a:t>
            </a:r>
            <a:r>
              <a:rPr lang="en-US" sz="1600" dirty="0"/>
              <a:t>phosphatase (ALP) </a:t>
            </a:r>
          </a:p>
          <a:p>
            <a:pPr marL="342900" indent="-342900">
              <a:buFont typeface="+mj-lt"/>
              <a:buAutoNum type="alphaUcPeriod"/>
            </a:pPr>
            <a:r>
              <a:rPr lang="en-US" sz="1600" dirty="0" smtClean="0"/>
              <a:t>Aspartate </a:t>
            </a:r>
            <a:r>
              <a:rPr lang="en-US" sz="1600" dirty="0"/>
              <a:t>aminotransferase (AST) </a:t>
            </a:r>
            <a:endParaRPr lang="en-US" sz="1600" dirty="0" smtClean="0"/>
          </a:p>
          <a:p>
            <a:pPr marL="342900" indent="-342900">
              <a:buFont typeface="+mj-lt"/>
              <a:buAutoNum type="alphaUcPeriod"/>
            </a:pPr>
            <a:r>
              <a:rPr lang="en-US" sz="1600" dirty="0" smtClean="0"/>
              <a:t>Gamma–</a:t>
            </a:r>
            <a:r>
              <a:rPr lang="en-US" sz="1600" dirty="0" err="1" smtClean="0"/>
              <a:t>glutamyl</a:t>
            </a:r>
            <a:r>
              <a:rPr lang="en-US" sz="1600" dirty="0" smtClean="0"/>
              <a:t>-transferase </a:t>
            </a:r>
            <a:r>
              <a:rPr lang="en-US" sz="1600" dirty="0"/>
              <a:t>(GGT</a:t>
            </a:r>
            <a:r>
              <a:rPr lang="en-US" sz="1600" dirty="0" smtClean="0"/>
              <a:t>)</a:t>
            </a:r>
          </a:p>
          <a:p>
            <a:pPr marL="342900" indent="-342900">
              <a:buFont typeface="+mj-lt"/>
              <a:buAutoNum type="alphaUcPeriod"/>
            </a:pPr>
            <a:r>
              <a:rPr lang="en-US" sz="1600" dirty="0"/>
              <a:t>Both </a:t>
            </a:r>
            <a:r>
              <a:rPr lang="en-US" sz="1600" dirty="0" smtClean="0"/>
              <a:t>(A&amp;C)</a:t>
            </a:r>
            <a:endParaRPr lang="en-US" sz="1600" dirty="0"/>
          </a:p>
        </p:txBody>
      </p:sp>
    </p:spTree>
    <p:extLst>
      <p:ext uri="{BB962C8B-B14F-4D97-AF65-F5344CB8AC3E}">
        <p14:creationId xmlns:p14="http://schemas.microsoft.com/office/powerpoint/2010/main" val="2004301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4" name="TextBox 3"/>
          <p:cNvSpPr txBox="1"/>
          <p:nvPr/>
        </p:nvSpPr>
        <p:spPr>
          <a:xfrm>
            <a:off x="7559594" y="6519446"/>
            <a:ext cx="3197306" cy="338554"/>
          </a:xfrm>
          <a:prstGeom prst="rect">
            <a:avLst/>
          </a:prstGeom>
          <a:noFill/>
        </p:spPr>
        <p:txBody>
          <a:bodyPr wrap="square" rtlCol="0">
            <a:spAutoFit/>
          </a:bodyPr>
          <a:lstStyle/>
          <a:p>
            <a:r>
              <a:rPr lang="en-US" sz="1600" dirty="0"/>
              <a:t>1) A</a:t>
            </a:r>
            <a:r>
              <a:rPr lang="en-US" sz="1600" dirty="0" smtClean="0"/>
              <a:t>    </a:t>
            </a:r>
            <a:r>
              <a:rPr lang="en-US" sz="1600" dirty="0"/>
              <a:t>2) </a:t>
            </a:r>
            <a:r>
              <a:rPr lang="en-US" sz="1600" dirty="0" smtClean="0"/>
              <a:t>B    </a:t>
            </a:r>
            <a:r>
              <a:rPr lang="en-US" sz="1600" dirty="0"/>
              <a:t>3) </a:t>
            </a:r>
            <a:r>
              <a:rPr lang="en-US" sz="1600" dirty="0" smtClean="0"/>
              <a:t>D    </a:t>
            </a:r>
            <a:r>
              <a:rPr lang="en-US" sz="1600" dirty="0"/>
              <a:t>4) D</a:t>
            </a:r>
            <a:r>
              <a:rPr lang="en-US" sz="1600" dirty="0" smtClean="0"/>
              <a:t>    </a:t>
            </a:r>
            <a:r>
              <a:rPr lang="en-US" sz="1600" dirty="0"/>
              <a:t>5) B</a:t>
            </a:r>
            <a:r>
              <a:rPr lang="en-US" sz="1600" dirty="0" smtClean="0"/>
              <a:t>    </a:t>
            </a:r>
            <a:r>
              <a:rPr lang="en-US" sz="1600" dirty="0"/>
              <a:t>6) A</a:t>
            </a:r>
            <a:r>
              <a:rPr lang="en-US" sz="1600" dirty="0" smtClean="0"/>
              <a:t>    </a:t>
            </a:r>
            <a:endParaRPr lang="en-US" sz="1600" dirty="0"/>
          </a:p>
        </p:txBody>
      </p:sp>
      <p:sp>
        <p:nvSpPr>
          <p:cNvPr id="5" name="Rectangle 4"/>
          <p:cNvSpPr/>
          <p:nvPr/>
        </p:nvSpPr>
        <p:spPr>
          <a:xfrm>
            <a:off x="214317" y="900715"/>
            <a:ext cx="6010020" cy="4785926"/>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Explain why Prothrombin Time (PT) is good as a prognostic </a:t>
            </a:r>
            <a:r>
              <a:rPr lang="en-US" sz="1700" spc="-5" dirty="0" smtClean="0">
                <a:solidFill>
                  <a:srgbClr val="00ADA8"/>
                </a:solidFill>
                <a:uFill>
                  <a:solidFill>
                    <a:srgbClr val="365F91"/>
                  </a:solidFill>
                </a:uFill>
                <a:latin typeface="Cambria"/>
                <a:cs typeface="Cambria"/>
              </a:rPr>
              <a:t>tool ?</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It has a short half life of 6 hours. </a:t>
            </a:r>
            <a:endParaRPr lang="en-US" spc="-10" dirty="0" smtClean="0">
              <a:solidFill>
                <a:schemeClr val="bg1">
                  <a:lumMod val="75000"/>
                </a:schemeClr>
              </a:solidFill>
              <a:cs typeface="Calibri"/>
            </a:endParaRP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Q8 : </a:t>
            </a:r>
            <a:r>
              <a:rPr lang="en-US" sz="1700" spc="-5" dirty="0">
                <a:solidFill>
                  <a:srgbClr val="00ADA8"/>
                </a:solidFill>
                <a:uFill>
                  <a:solidFill>
                    <a:srgbClr val="365F91"/>
                  </a:solidFill>
                </a:uFill>
                <a:latin typeface="Cambria"/>
                <a:cs typeface="Cambria"/>
              </a:rPr>
              <a:t>What does Prothrombin Time (PT) means? And how is that relevant to liver </a:t>
            </a:r>
            <a:r>
              <a:rPr lang="en-US" sz="1700" spc="-5" dirty="0" smtClean="0">
                <a:solidFill>
                  <a:srgbClr val="00ADA8"/>
                </a:solidFill>
                <a:uFill>
                  <a:solidFill>
                    <a:srgbClr val="365F91"/>
                  </a:solidFill>
                </a:uFill>
                <a:latin typeface="Cambria"/>
                <a:cs typeface="Cambria"/>
              </a:rPr>
              <a:t>dysfunction </a:t>
            </a:r>
            <a:r>
              <a:rPr lang="en-US" dirty="0" smtClean="0">
                <a:solidFill>
                  <a:srgbClr val="00ADA8"/>
                </a:solidFill>
              </a:rPr>
              <a:t>?</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PT means how much time it takes for the blood to clot, PT is synthesized by the </a:t>
            </a:r>
            <a:r>
              <a:rPr lang="en-US" spc="-10" dirty="0" smtClean="0">
                <a:solidFill>
                  <a:schemeClr val="bg1">
                    <a:lumMod val="75000"/>
                  </a:schemeClr>
                </a:solidFill>
                <a:cs typeface="Calibri"/>
              </a:rPr>
              <a:t>liver</a:t>
            </a:r>
          </a:p>
          <a:p>
            <a:pPr algn="ctr">
              <a:spcBef>
                <a:spcPts val="25"/>
              </a:spcBef>
              <a:tabLst>
                <a:tab pos="241300" algn="l"/>
                <a:tab pos="241935" algn="l"/>
              </a:tabLst>
            </a:pPr>
            <a:endParaRPr lang="en-US" dirty="0" smtClean="0">
              <a:solidFill>
                <a:srgbClr val="00ADA8"/>
              </a:solidFill>
            </a:endParaRPr>
          </a:p>
          <a:p>
            <a:r>
              <a:rPr lang="en-US" b="1" spc="-5" dirty="0" smtClean="0">
                <a:solidFill>
                  <a:srgbClr val="00ADA8"/>
                </a:solidFill>
                <a:uFill>
                  <a:solidFill>
                    <a:srgbClr val="365F91"/>
                  </a:solidFill>
                </a:uFill>
                <a:latin typeface="Cambria"/>
                <a:cs typeface="Cambria"/>
              </a:rPr>
              <a:t>Q9 </a:t>
            </a:r>
            <a:r>
              <a:rPr lang="en-US" b="1" spc="-5" dirty="0">
                <a:solidFill>
                  <a:srgbClr val="00ADA8"/>
                </a:solidFill>
                <a:uFill>
                  <a:solidFill>
                    <a:srgbClr val="365F91"/>
                  </a:solidFill>
                </a:uFill>
                <a:latin typeface="Cambria"/>
                <a:cs typeface="Cambria"/>
              </a:rPr>
              <a:t>: </a:t>
            </a:r>
            <a:r>
              <a:rPr lang="en-US" spc="-5" dirty="0" smtClean="0">
                <a:solidFill>
                  <a:srgbClr val="00ADA8"/>
                </a:solidFill>
                <a:uFill>
                  <a:solidFill>
                    <a:srgbClr val="365F91"/>
                  </a:solidFill>
                </a:uFill>
                <a:latin typeface="Cambria"/>
                <a:cs typeface="Cambria"/>
              </a:rPr>
              <a:t>Explain </a:t>
            </a:r>
            <a:r>
              <a:rPr lang="en-US" spc="-5" dirty="0">
                <a:solidFill>
                  <a:srgbClr val="00ADA8"/>
                </a:solidFill>
                <a:uFill>
                  <a:solidFill>
                    <a:srgbClr val="365F91"/>
                  </a:solidFill>
                </a:uFill>
                <a:latin typeface="Cambria"/>
                <a:cs typeface="Cambria"/>
              </a:rPr>
              <a:t>why albumin is not a good indicator of an acute hepatic </a:t>
            </a:r>
            <a:r>
              <a:rPr lang="en-US" spc="-5" dirty="0" smtClean="0">
                <a:solidFill>
                  <a:srgbClr val="00ADA8"/>
                </a:solidFill>
                <a:uFill>
                  <a:solidFill>
                    <a:srgbClr val="365F91"/>
                  </a:solidFill>
                </a:uFill>
                <a:latin typeface="Cambria"/>
                <a:cs typeface="Cambria"/>
              </a:rPr>
              <a:t>dysfunction </a:t>
            </a:r>
            <a:r>
              <a:rPr lang="en-US" dirty="0" smtClean="0">
                <a:solidFill>
                  <a:srgbClr val="00ADA8"/>
                </a:solidFill>
              </a:rPr>
              <a:t>?</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It has a long half life of 20 days. It’s good in detecting chronic liver diseases.</a:t>
            </a:r>
            <a:endParaRPr lang="en-US" spc="-10" dirty="0" smtClean="0">
              <a:solidFill>
                <a:schemeClr val="bg1">
                  <a:lumMod val="75000"/>
                </a:schemeClr>
              </a:solidFill>
              <a:cs typeface="Calibri"/>
            </a:endParaRPr>
          </a:p>
          <a:p>
            <a:pPr algn="ctr">
              <a:spcBef>
                <a:spcPts val="25"/>
              </a:spcBef>
              <a:tabLst>
                <a:tab pos="241300" algn="l"/>
                <a:tab pos="241935" algn="l"/>
              </a:tabLst>
            </a:pPr>
            <a:endParaRPr lang="en-US" spc="-10" dirty="0">
              <a:solidFill>
                <a:schemeClr val="bg1">
                  <a:lumMod val="75000"/>
                </a:schemeClr>
              </a:solidFill>
              <a:cs typeface="Calibri"/>
            </a:endParaRPr>
          </a:p>
        </p:txBody>
      </p:sp>
      <p:sp>
        <p:nvSpPr>
          <p:cNvPr id="2" name="Rectangle 1"/>
          <p:cNvSpPr/>
          <p:nvPr/>
        </p:nvSpPr>
        <p:spPr>
          <a:xfrm>
            <a:off x="6692432" y="1412946"/>
            <a:ext cx="4911737" cy="2841804"/>
          </a:xfrm>
          <a:prstGeom prst="rect">
            <a:avLst/>
          </a:prstGeom>
        </p:spPr>
        <p:txBody>
          <a:bodyPr wrap="square">
            <a:spAutoFit/>
          </a:bodyPr>
          <a:lstStyle/>
          <a:p>
            <a:pPr algn="ctr">
              <a:spcBef>
                <a:spcPts val="25"/>
              </a:spcBef>
              <a:tabLst>
                <a:tab pos="241300" algn="l"/>
                <a:tab pos="241935" algn="l"/>
              </a:tabLst>
            </a:pPr>
            <a:r>
              <a:rPr lang="en-US" b="1" spc="-5" dirty="0">
                <a:solidFill>
                  <a:srgbClr val="00ADA8"/>
                </a:solidFill>
                <a:uFill>
                  <a:solidFill>
                    <a:srgbClr val="365F91"/>
                  </a:solidFill>
                </a:uFill>
                <a:latin typeface="Cambria"/>
                <a:cs typeface="Cambria"/>
              </a:rPr>
              <a:t>Q10 : </a:t>
            </a:r>
            <a:r>
              <a:rPr lang="en-US" spc="-5" dirty="0" smtClean="0">
                <a:solidFill>
                  <a:srgbClr val="00ADA8"/>
                </a:solidFill>
                <a:uFill>
                  <a:solidFill>
                    <a:srgbClr val="365F91"/>
                  </a:solidFill>
                </a:uFill>
                <a:latin typeface="Cambria"/>
                <a:cs typeface="Cambria"/>
              </a:rPr>
              <a:t>A 26 year old male comes to the clinic with a yellowish tinge to the eyes and skin and complains of abdominal pain, fatigue and weakness, liver function tests only shows mildly elevated bilirubin (mostly unconjugated) and the rest of the parameters were all normal. Which ONE of the following is the most likely diagnosis </a:t>
            </a:r>
            <a:r>
              <a:rPr lang="en-US" dirty="0" smtClean="0">
                <a:solidFill>
                  <a:srgbClr val="00ADA8"/>
                </a:solidFill>
              </a:rPr>
              <a:t>?</a:t>
            </a:r>
          </a:p>
          <a:p>
            <a:pPr algn="ctr">
              <a:spcBef>
                <a:spcPts val="25"/>
              </a:spcBef>
              <a:tabLst>
                <a:tab pos="241300" algn="l"/>
                <a:tab pos="241935" algn="l"/>
              </a:tabLst>
            </a:pPr>
            <a:endParaRPr lang="en-US" dirty="0">
              <a:solidFill>
                <a:srgbClr val="00ADA8"/>
              </a:solidFill>
            </a:endParaRPr>
          </a:p>
          <a:p>
            <a:pPr algn="ctr">
              <a:lnSpc>
                <a:spcPts val="2020"/>
              </a:lnSpc>
              <a:spcBef>
                <a:spcPts val="25"/>
              </a:spcBef>
              <a:tabLst>
                <a:tab pos="241300" algn="l"/>
                <a:tab pos="241935" algn="l"/>
              </a:tabLst>
            </a:pPr>
            <a:r>
              <a:rPr lang="en-US" spc="-10" dirty="0" smtClean="0">
                <a:solidFill>
                  <a:schemeClr val="bg1">
                    <a:lumMod val="75000"/>
                  </a:schemeClr>
                </a:solidFill>
                <a:cs typeface="Calibri"/>
              </a:rPr>
              <a:t>Gilbert's Syndrome</a:t>
            </a:r>
            <a:endParaRPr lang="en-US" spc="-10" dirty="0">
              <a:solidFill>
                <a:schemeClr val="bg1">
                  <a:lumMod val="75000"/>
                </a:schemeClr>
              </a:solidFill>
              <a:cs typeface="Calibri"/>
            </a:endParaRPr>
          </a:p>
        </p:txBody>
      </p:sp>
    </p:spTree>
    <p:extLst>
      <p:ext uri="{BB962C8B-B14F-4D97-AF65-F5344CB8AC3E}">
        <p14:creationId xmlns:p14="http://schemas.microsoft.com/office/powerpoint/2010/main" val="864218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57028" y="2677708"/>
            <a:ext cx="2691121" cy="2308324"/>
          </a:xfrm>
          <a:prstGeom prst="rect">
            <a:avLst/>
          </a:prstGeom>
          <a:noFill/>
        </p:spPr>
        <p:txBody>
          <a:bodyPr wrap="square" rtlCol="0">
            <a:spAutoFit/>
          </a:bodyPr>
          <a:lstStyle/>
          <a:p>
            <a:pPr>
              <a:lnSpc>
                <a:spcPct val="200000"/>
              </a:lnSpc>
            </a:pPr>
            <a:r>
              <a:rPr lang="en-US" b="1" dirty="0" smtClean="0">
                <a:solidFill>
                  <a:srgbClr val="4C8180"/>
                </a:solidFill>
              </a:rPr>
              <a:t>Najd </a:t>
            </a:r>
            <a:r>
              <a:rPr lang="en-US" b="1" dirty="0" err="1" smtClean="0">
                <a:solidFill>
                  <a:srgbClr val="4C8180"/>
                </a:solidFill>
              </a:rPr>
              <a:t>altheeb</a:t>
            </a:r>
            <a:endParaRPr lang="en-US" b="1" dirty="0">
              <a:solidFill>
                <a:srgbClr val="4C8180"/>
              </a:solidFill>
            </a:endParaRPr>
          </a:p>
          <a:p>
            <a:pPr>
              <a:lnSpc>
                <a:spcPct val="200000"/>
              </a:lnSpc>
            </a:pPr>
            <a:r>
              <a:rPr lang="en-US" b="1" dirty="0" smtClean="0">
                <a:solidFill>
                  <a:srgbClr val="4C8180"/>
                </a:solidFill>
              </a:rPr>
              <a:t>Haifa bin </a:t>
            </a:r>
            <a:r>
              <a:rPr lang="en-US" b="1" dirty="0" err="1" smtClean="0">
                <a:solidFill>
                  <a:srgbClr val="4C8180"/>
                </a:solidFill>
              </a:rPr>
              <a:t>taleb</a:t>
            </a:r>
            <a:endParaRPr lang="en-US" b="1" dirty="0" smtClean="0">
              <a:solidFill>
                <a:srgbClr val="4C8180"/>
              </a:solidFill>
            </a:endParaRPr>
          </a:p>
          <a:p>
            <a:pPr>
              <a:lnSpc>
                <a:spcPct val="200000"/>
              </a:lnSpc>
            </a:pPr>
            <a:r>
              <a:rPr lang="en-US" b="1" dirty="0" smtClean="0">
                <a:solidFill>
                  <a:srgbClr val="4C8180"/>
                </a:solidFill>
              </a:rPr>
              <a:t>Rana </a:t>
            </a:r>
            <a:r>
              <a:rPr lang="en-US" b="1" dirty="0" err="1" smtClean="0">
                <a:solidFill>
                  <a:srgbClr val="4C8180"/>
                </a:solidFill>
              </a:rPr>
              <a:t>almanea</a:t>
            </a:r>
            <a:endParaRPr lang="en-US" b="1" dirty="0" smtClean="0">
              <a:solidFill>
                <a:srgbClr val="4C8180"/>
              </a:solidFill>
            </a:endParaRPr>
          </a:p>
          <a:p>
            <a:pPr>
              <a:lnSpc>
                <a:spcPct val="200000"/>
              </a:lnSpc>
            </a:pP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013" y="104774"/>
            <a:ext cx="10172700" cy="523220"/>
          </a:xfrm>
          <a:prstGeom prst="rect">
            <a:avLst/>
          </a:prstGeom>
          <a:noFill/>
        </p:spPr>
        <p:txBody>
          <a:bodyPr wrap="square" rtlCol="0">
            <a:spAutoFit/>
          </a:bodyPr>
          <a:lstStyle/>
          <a:p>
            <a:r>
              <a:rPr lang="en-US" sz="2800" dirty="0" smtClean="0"/>
              <a:t>Information that Dr. </a:t>
            </a:r>
            <a:r>
              <a:rPr lang="en-US" sz="2800" dirty="0" err="1" smtClean="0"/>
              <a:t>Sumbul</a:t>
            </a:r>
            <a:r>
              <a:rPr lang="en-US" sz="2800" dirty="0" smtClean="0"/>
              <a:t> recalled at the beginning of the lecture:</a:t>
            </a:r>
            <a:endParaRPr lang="en-US" sz="2800" dirty="0"/>
          </a:p>
        </p:txBody>
      </p:sp>
      <p:sp>
        <p:nvSpPr>
          <p:cNvPr id="7" name="TextBox 6">
            <a:extLst>
              <a:ext uri="{FF2B5EF4-FFF2-40B4-BE49-F238E27FC236}">
                <a16:creationId xmlns:a16="http://schemas.microsoft.com/office/drawing/2014/main" id="{CE4A9941-29D7-4542-A72E-A399AFE6381B}"/>
              </a:ext>
            </a:extLst>
          </p:cNvPr>
          <p:cNvSpPr txBox="1"/>
          <p:nvPr/>
        </p:nvSpPr>
        <p:spPr>
          <a:xfrm>
            <a:off x="277456" y="991655"/>
            <a:ext cx="10366731" cy="4524315"/>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B050"/>
                </a:solidFill>
              </a:rPr>
              <a:t>-The liver is an important organ, everything we take in the body has to go through the </a:t>
            </a:r>
            <a:r>
              <a:rPr lang="en-US">
                <a:solidFill>
                  <a:srgbClr val="00B050"/>
                </a:solidFill>
              </a:rPr>
              <a:t>liver </a:t>
            </a:r>
            <a:r>
              <a:rPr lang="en-US" smtClean="0">
                <a:solidFill>
                  <a:srgbClr val="00B050"/>
                </a:solidFill>
              </a:rPr>
              <a:t>.</a:t>
            </a:r>
          </a:p>
          <a:p>
            <a:r>
              <a:rPr lang="en-US" dirty="0" smtClean="0">
                <a:solidFill>
                  <a:srgbClr val="FF0000"/>
                </a:solidFill>
              </a:rPr>
              <a:t>whether </a:t>
            </a:r>
            <a:r>
              <a:rPr lang="en-US" dirty="0">
                <a:solidFill>
                  <a:srgbClr val="FF0000"/>
                </a:solidFill>
              </a:rPr>
              <a:t>we’re eating food (no need</a:t>
            </a:r>
            <a:r>
              <a:rPr lang="en-US" dirty="0" smtClean="0">
                <a:solidFill>
                  <a:srgbClr val="FF0000"/>
                </a:solidFill>
              </a:rPr>
              <a:t>)</a:t>
            </a:r>
          </a:p>
          <a:p>
            <a:endParaRPr lang="en-US" dirty="0">
              <a:solidFill>
                <a:srgbClr val="FF0000"/>
              </a:solidFill>
            </a:endParaRPr>
          </a:p>
          <a:p>
            <a:r>
              <a:rPr lang="en-US" dirty="0">
                <a:solidFill>
                  <a:srgbClr val="00B050"/>
                </a:solidFill>
              </a:rPr>
              <a:t>-Functions of the liver:</a:t>
            </a:r>
          </a:p>
          <a:p>
            <a:r>
              <a:rPr lang="en-US" dirty="0">
                <a:solidFill>
                  <a:srgbClr val="00B050"/>
                </a:solidFill>
              </a:rPr>
              <a:t>1-detoxification, which clears the ammonia from the blood and converts it  into urea (less toxic) . Also bilirubin + cholesterol + drugs are all cleared out through the liver.</a:t>
            </a:r>
          </a:p>
          <a:p>
            <a:r>
              <a:rPr lang="en-US" dirty="0">
                <a:solidFill>
                  <a:srgbClr val="00B050"/>
                </a:solidFill>
              </a:rPr>
              <a:t> 2-Synthesis of the majority of plasma proteins, some enzymes, bile (which helps in digestion) ,and cholesterol (which is a parent molecule for all the steroids in the body).</a:t>
            </a:r>
          </a:p>
          <a:p>
            <a:r>
              <a:rPr lang="en-US" dirty="0">
                <a:solidFill>
                  <a:srgbClr val="00B050"/>
                </a:solidFill>
              </a:rPr>
              <a:t>3-Storage of fat soluble vitamins such as vitamin A,K,D and </a:t>
            </a:r>
            <a:r>
              <a:rPr lang="en-US" dirty="0" smtClean="0">
                <a:solidFill>
                  <a:srgbClr val="00B050"/>
                </a:solidFill>
              </a:rPr>
              <a:t>E</a:t>
            </a:r>
          </a:p>
          <a:p>
            <a:endParaRPr lang="en-US" dirty="0">
              <a:solidFill>
                <a:srgbClr val="00B050"/>
              </a:solidFill>
            </a:endParaRPr>
          </a:p>
          <a:p>
            <a:r>
              <a:rPr lang="en-US" dirty="0">
                <a:solidFill>
                  <a:srgbClr val="00B050"/>
                </a:solidFill>
              </a:rPr>
              <a:t>-so anything that causes damage to the liver by any disease that associated with it assess that we do the liver function test ,so the major metabolic functions of the liver for ex plasma protein albumin + cholesterol + triglycerides.</a:t>
            </a:r>
          </a:p>
          <a:p>
            <a:r>
              <a:rPr lang="en-US" dirty="0">
                <a:solidFill>
                  <a:srgbClr val="00B050"/>
                </a:solidFill>
              </a:rPr>
              <a:t>-which lipoprotein synthesized in the liver ? VLDL, so the triglycerides is carried to the liver and then the liver transport it to the rest of the tissues as VLDL </a:t>
            </a:r>
          </a:p>
          <a:p>
            <a:endParaRPr lang="en-US" dirty="0">
              <a:solidFill>
                <a:srgbClr val="00B050"/>
              </a:solidFill>
            </a:endParaRPr>
          </a:p>
        </p:txBody>
      </p:sp>
    </p:spTree>
    <p:extLst>
      <p:ext uri="{BB962C8B-B14F-4D97-AF65-F5344CB8AC3E}">
        <p14:creationId xmlns:p14="http://schemas.microsoft.com/office/powerpoint/2010/main" val="1065134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972" y="2991415"/>
            <a:ext cx="2671763" cy="400110"/>
          </a:xfrm>
          <a:prstGeom prst="rect">
            <a:avLst/>
          </a:prstGeom>
          <a:noFill/>
        </p:spPr>
        <p:txBody>
          <a:bodyPr wrap="square" rtlCol="0">
            <a:spAutoFit/>
          </a:bodyPr>
          <a:lstStyle/>
          <a:p>
            <a:pPr algn="ctr"/>
            <a:r>
              <a:rPr lang="en-US" sz="2000" dirty="0" smtClean="0">
                <a:solidFill>
                  <a:schemeClr val="accent5">
                    <a:lumMod val="50000"/>
                  </a:schemeClr>
                </a:solidFill>
              </a:rPr>
              <a:t>Review the notes</a:t>
            </a: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516" y="56169"/>
            <a:ext cx="3690434" cy="584775"/>
          </a:xfrm>
          <a:prstGeom prst="rect">
            <a:avLst/>
          </a:prstGeom>
        </p:spPr>
        <p:txBody>
          <a:bodyPr wrap="none">
            <a:spAutoFit/>
          </a:bodyPr>
          <a:lstStyle/>
          <a:p>
            <a:r>
              <a:rPr lang="en-US" altLang="en-US" sz="3200" dirty="0" smtClean="0">
                <a:solidFill>
                  <a:srgbClr val="4C8180"/>
                </a:solidFill>
                <a:latin typeface="Century Gothic" charset="0"/>
                <a:ea typeface="Century Gothic" charset="0"/>
                <a:cs typeface="Century Gothic" charset="0"/>
              </a:rPr>
              <a:t>Lecture Overview</a:t>
            </a:r>
            <a:endParaRPr lang="en-US" sz="2800" dirty="0">
              <a:solidFill>
                <a:srgbClr val="4B8180"/>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087" t="3427" r="2457" b="3322"/>
          <a:stretch/>
        </p:blipFill>
        <p:spPr>
          <a:xfrm>
            <a:off x="718715" y="742950"/>
            <a:ext cx="10239797" cy="5988452"/>
          </a:xfrm>
          <a:prstGeom prst="rect">
            <a:avLst/>
          </a:prstGeom>
        </p:spPr>
      </p:pic>
    </p:spTree>
    <p:extLst>
      <p:ext uri="{BB962C8B-B14F-4D97-AF65-F5344CB8AC3E}">
        <p14:creationId xmlns:p14="http://schemas.microsoft.com/office/powerpoint/2010/main" val="1071140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516" y="56169"/>
            <a:ext cx="7834196" cy="584775"/>
          </a:xfrm>
          <a:prstGeom prst="rect">
            <a:avLst/>
          </a:prstGeom>
        </p:spPr>
        <p:txBody>
          <a:bodyPr wrap="none">
            <a:spAutoFit/>
          </a:bodyPr>
          <a:lstStyle/>
          <a:p>
            <a:r>
              <a:rPr lang="en-US" altLang="en-US" sz="3200" dirty="0">
                <a:solidFill>
                  <a:srgbClr val="4C8180"/>
                </a:solidFill>
                <a:latin typeface="Century Gothic" charset="0"/>
                <a:ea typeface="Century Gothic" charset="0"/>
                <a:cs typeface="Century Gothic" charset="0"/>
              </a:rPr>
              <a:t>Major Metabolic Functions of the </a:t>
            </a:r>
            <a:r>
              <a:rPr lang="en-US" altLang="en-US" sz="3200" dirty="0" smtClean="0">
                <a:solidFill>
                  <a:srgbClr val="4C8180"/>
                </a:solidFill>
                <a:latin typeface="Century Gothic" charset="0"/>
                <a:ea typeface="Century Gothic" charset="0"/>
                <a:cs typeface="Century Gothic" charset="0"/>
              </a:rPr>
              <a:t>Liver</a:t>
            </a:r>
            <a:endParaRPr lang="en-US" sz="2800" dirty="0">
              <a:solidFill>
                <a:srgbClr val="4B8180"/>
              </a:solidFill>
            </a:endParaRPr>
          </a:p>
        </p:txBody>
      </p:sp>
      <p:sp>
        <p:nvSpPr>
          <p:cNvPr id="4" name="Straight Connector 3"/>
          <p:cNvSpPr/>
          <p:nvPr/>
        </p:nvSpPr>
        <p:spPr>
          <a:xfrm>
            <a:off x="8126311" y="3582598"/>
            <a:ext cx="266723" cy="817951"/>
          </a:xfrm>
          <a:custGeom>
            <a:avLst/>
            <a:gdLst/>
            <a:ahLst/>
            <a:cxnLst/>
            <a:rect l="0" t="0" r="0" b="0"/>
            <a:pathLst>
              <a:path>
                <a:moveTo>
                  <a:pt x="0" y="0"/>
                </a:moveTo>
                <a:lnTo>
                  <a:pt x="0" y="817951"/>
                </a:lnTo>
                <a:lnTo>
                  <a:pt x="266723" y="817951"/>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5" name="Straight Connector 4"/>
          <p:cNvSpPr/>
          <p:nvPr/>
        </p:nvSpPr>
        <p:spPr>
          <a:xfrm>
            <a:off x="5495929" y="2320107"/>
            <a:ext cx="3341643" cy="373412"/>
          </a:xfrm>
          <a:custGeom>
            <a:avLst/>
            <a:gdLst/>
            <a:ahLst/>
            <a:cxnLst/>
            <a:rect l="0" t="0" r="0" b="0"/>
            <a:pathLst>
              <a:path>
                <a:moveTo>
                  <a:pt x="0" y="0"/>
                </a:moveTo>
                <a:lnTo>
                  <a:pt x="0" y="186706"/>
                </a:lnTo>
                <a:lnTo>
                  <a:pt x="3341643" y="186706"/>
                </a:lnTo>
                <a:lnTo>
                  <a:pt x="3341643" y="373412"/>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6" name="Straight Connector 5"/>
          <p:cNvSpPr/>
          <p:nvPr/>
        </p:nvSpPr>
        <p:spPr>
          <a:xfrm>
            <a:off x="5974742" y="3582598"/>
            <a:ext cx="266723" cy="817951"/>
          </a:xfrm>
          <a:custGeom>
            <a:avLst/>
            <a:gdLst/>
            <a:ahLst/>
            <a:cxnLst/>
            <a:rect l="0" t="0" r="0" b="0"/>
            <a:pathLst>
              <a:path>
                <a:moveTo>
                  <a:pt x="0" y="0"/>
                </a:moveTo>
                <a:lnTo>
                  <a:pt x="0" y="817951"/>
                </a:lnTo>
                <a:lnTo>
                  <a:pt x="266723" y="817951"/>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7" name="Straight Connector 6"/>
          <p:cNvSpPr/>
          <p:nvPr/>
        </p:nvSpPr>
        <p:spPr>
          <a:xfrm>
            <a:off x="5495929" y="2320107"/>
            <a:ext cx="1190075" cy="373412"/>
          </a:xfrm>
          <a:custGeom>
            <a:avLst/>
            <a:gdLst/>
            <a:ahLst/>
            <a:cxnLst/>
            <a:rect l="0" t="0" r="0" b="0"/>
            <a:pathLst>
              <a:path>
                <a:moveTo>
                  <a:pt x="0" y="0"/>
                </a:moveTo>
                <a:lnTo>
                  <a:pt x="0" y="186706"/>
                </a:lnTo>
                <a:lnTo>
                  <a:pt x="1190075" y="186706"/>
                </a:lnTo>
                <a:lnTo>
                  <a:pt x="1190075" y="373412"/>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8" name="Straight Connector 7"/>
          <p:cNvSpPr/>
          <p:nvPr/>
        </p:nvSpPr>
        <p:spPr>
          <a:xfrm>
            <a:off x="3823173" y="3582598"/>
            <a:ext cx="266723" cy="817951"/>
          </a:xfrm>
          <a:custGeom>
            <a:avLst/>
            <a:gdLst/>
            <a:ahLst/>
            <a:cxnLst/>
            <a:rect l="0" t="0" r="0" b="0"/>
            <a:pathLst>
              <a:path>
                <a:moveTo>
                  <a:pt x="0" y="0"/>
                </a:moveTo>
                <a:lnTo>
                  <a:pt x="0" y="817951"/>
                </a:lnTo>
                <a:lnTo>
                  <a:pt x="266723" y="817951"/>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9" name="Straight Connector 8"/>
          <p:cNvSpPr/>
          <p:nvPr/>
        </p:nvSpPr>
        <p:spPr>
          <a:xfrm>
            <a:off x="4534436" y="2348683"/>
            <a:ext cx="961493" cy="373412"/>
          </a:xfrm>
          <a:custGeom>
            <a:avLst/>
            <a:gdLst/>
            <a:ahLst/>
            <a:cxnLst/>
            <a:rect l="0" t="0" r="0" b="0"/>
            <a:pathLst>
              <a:path>
                <a:moveTo>
                  <a:pt x="961493" y="0"/>
                </a:moveTo>
                <a:lnTo>
                  <a:pt x="961493" y="186706"/>
                </a:lnTo>
                <a:lnTo>
                  <a:pt x="0" y="186706"/>
                </a:lnTo>
                <a:lnTo>
                  <a:pt x="0" y="373412"/>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txBody>
          <a:bodyPr/>
          <a:lstStyle/>
          <a:p>
            <a:endParaRPr lang="en-US" dirty="0"/>
          </a:p>
        </p:txBody>
      </p:sp>
      <p:sp>
        <p:nvSpPr>
          <p:cNvPr id="10" name="Straight Connector 9"/>
          <p:cNvSpPr/>
          <p:nvPr/>
        </p:nvSpPr>
        <p:spPr>
          <a:xfrm>
            <a:off x="1441380" y="3611769"/>
            <a:ext cx="268366" cy="811363"/>
          </a:xfrm>
          <a:custGeom>
            <a:avLst/>
            <a:gdLst/>
            <a:ahLst/>
            <a:cxnLst/>
            <a:rect l="0" t="0" r="0" b="0"/>
            <a:pathLst>
              <a:path>
                <a:moveTo>
                  <a:pt x="0" y="0"/>
                </a:moveTo>
                <a:lnTo>
                  <a:pt x="0" y="811363"/>
                </a:lnTo>
                <a:lnTo>
                  <a:pt x="268366" y="811363"/>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sp>
        <p:nvSpPr>
          <p:cNvPr id="11" name="Straight Connector 10"/>
          <p:cNvSpPr/>
          <p:nvPr/>
        </p:nvSpPr>
        <p:spPr>
          <a:xfrm>
            <a:off x="2152642" y="2320107"/>
            <a:ext cx="3343286" cy="402583"/>
          </a:xfrm>
          <a:custGeom>
            <a:avLst/>
            <a:gdLst/>
            <a:ahLst/>
            <a:cxnLst/>
            <a:rect l="0" t="0" r="0" b="0"/>
            <a:pathLst>
              <a:path>
                <a:moveTo>
                  <a:pt x="3343286" y="0"/>
                </a:moveTo>
                <a:lnTo>
                  <a:pt x="3343286" y="215877"/>
                </a:lnTo>
                <a:lnTo>
                  <a:pt x="0" y="215877"/>
                </a:lnTo>
                <a:lnTo>
                  <a:pt x="0" y="402583"/>
                </a:lnTo>
              </a:path>
            </a:pathLst>
          </a:custGeom>
          <a:noFill/>
          <a:ln w="38100">
            <a:solidFill>
              <a:srgbClr val="0070C0"/>
            </a:solidFill>
          </a:ln>
        </p:spPr>
        <p:style>
          <a:lnRef idx="2">
            <a:scrgbClr r="0" g="0" b="0"/>
          </a:lnRef>
          <a:fillRef idx="0">
            <a:scrgbClr r="0" g="0" b="0"/>
          </a:fillRef>
          <a:effectRef idx="0">
            <a:schemeClr val="dk1">
              <a:hueOff val="0"/>
              <a:satOff val="0"/>
              <a:lumOff val="0"/>
              <a:alphaOff val="0"/>
            </a:schemeClr>
          </a:effectRef>
          <a:fontRef idx="minor">
            <a:schemeClr val="tx1">
              <a:hueOff val="0"/>
              <a:satOff val="0"/>
              <a:lumOff val="0"/>
              <a:alphaOff val="0"/>
            </a:schemeClr>
          </a:fontRef>
        </p:style>
      </p:sp>
      <p:grpSp>
        <p:nvGrpSpPr>
          <p:cNvPr id="12" name="Group 11"/>
          <p:cNvGrpSpPr/>
          <p:nvPr/>
        </p:nvGrpSpPr>
        <p:grpSpPr>
          <a:xfrm>
            <a:off x="4323662" y="1232738"/>
            <a:ext cx="2344534" cy="1087369"/>
            <a:chOff x="3060097" y="880575"/>
            <a:chExt cx="2344534" cy="1087369"/>
          </a:xfrm>
        </p:grpSpPr>
        <p:sp>
          <p:nvSpPr>
            <p:cNvPr id="13" name="Rectangle 12"/>
            <p:cNvSpPr/>
            <p:nvPr/>
          </p:nvSpPr>
          <p:spPr>
            <a:xfrm>
              <a:off x="3060097" y="880575"/>
              <a:ext cx="2344534" cy="1087369"/>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3060097" y="880575"/>
              <a:ext cx="2344534" cy="10873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altLang="en-US" sz="2000" b="1" kern="1200" dirty="0" smtClean="0">
                  <a:solidFill>
                    <a:srgbClr val="33CCFF"/>
                  </a:solidFill>
                  <a:ea typeface="ＭＳ Ｐゴシック" pitchFamily="34" charset="-128"/>
                </a:rPr>
                <a:t>Major Metabolic Functions of the Liver</a:t>
              </a:r>
              <a:endParaRPr lang="en-US" sz="2000" kern="1200" dirty="0">
                <a:solidFill>
                  <a:srgbClr val="33CCFF"/>
                </a:solidFill>
              </a:endParaRPr>
            </a:p>
          </p:txBody>
        </p:sp>
      </p:grpSp>
      <p:grpSp>
        <p:nvGrpSpPr>
          <p:cNvPr id="15" name="Group 14"/>
          <p:cNvGrpSpPr/>
          <p:nvPr/>
        </p:nvGrpSpPr>
        <p:grpSpPr>
          <a:xfrm>
            <a:off x="1263565" y="2722691"/>
            <a:ext cx="1938455" cy="889077"/>
            <a:chOff x="0" y="2370528"/>
            <a:chExt cx="1778155" cy="889077"/>
          </a:xfrm>
        </p:grpSpPr>
        <p:sp>
          <p:nvSpPr>
            <p:cNvPr id="16" name="Rectangle 15"/>
            <p:cNvSpPr/>
            <p:nvPr/>
          </p:nvSpPr>
          <p:spPr>
            <a:xfrm>
              <a:off x="0" y="2370528"/>
              <a:ext cx="1778155" cy="889077"/>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0" y="2370528"/>
              <a:ext cx="1778155" cy="889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b="1" kern="1200" dirty="0" smtClean="0">
                  <a:ea typeface="ＭＳ Ｐゴシック" pitchFamily="34" charset="-128"/>
                </a:rPr>
                <a:t>Synthetic Function</a:t>
              </a:r>
              <a:endParaRPr lang="en-US" sz="1800" kern="1200" dirty="0"/>
            </a:p>
          </p:txBody>
        </p:sp>
      </p:grpSp>
      <p:grpSp>
        <p:nvGrpSpPr>
          <p:cNvPr id="18" name="Group 17"/>
          <p:cNvGrpSpPr/>
          <p:nvPr/>
        </p:nvGrpSpPr>
        <p:grpSpPr>
          <a:xfrm>
            <a:off x="1709746" y="3956011"/>
            <a:ext cx="1927821" cy="1638161"/>
            <a:chOff x="446181" y="3603848"/>
            <a:chExt cx="2006737" cy="934243"/>
          </a:xfrm>
        </p:grpSpPr>
        <p:sp>
          <p:nvSpPr>
            <p:cNvPr id="19" name="Rectangle 18"/>
            <p:cNvSpPr/>
            <p:nvPr/>
          </p:nvSpPr>
          <p:spPr>
            <a:xfrm>
              <a:off x="446181" y="3603848"/>
              <a:ext cx="2006737" cy="934243"/>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446181" y="3603848"/>
              <a:ext cx="2006737" cy="9342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n-US" kern="1200" dirty="0" smtClean="0">
                  <a:ea typeface="ＭＳ Ｐゴシック" pitchFamily="34" charset="-128"/>
                </a:rPr>
                <a:t>Plasma proteins (albumin, globulins), cholesterol, triglycerides and lipoproteins</a:t>
              </a:r>
              <a:r>
                <a:rPr lang="en-US" altLang="en-US" kern="1200" dirty="0" smtClean="0">
                  <a:solidFill>
                    <a:schemeClr val="accent6"/>
                  </a:solidFill>
                  <a:ea typeface="ＭＳ Ｐゴシック" pitchFamily="34" charset="-128"/>
                </a:rPr>
                <a:t> </a:t>
              </a:r>
              <a:r>
                <a:rPr lang="en-US" altLang="en-US" kern="1200" dirty="0" smtClean="0">
                  <a:solidFill>
                    <a:srgbClr val="00B050"/>
                  </a:solidFill>
                  <a:ea typeface="ＭＳ Ｐゴシック" pitchFamily="34" charset="-128"/>
                </a:rPr>
                <a:t>(VLDL)</a:t>
              </a:r>
              <a:endParaRPr lang="en-US" kern="1200" dirty="0">
                <a:solidFill>
                  <a:srgbClr val="00B050"/>
                </a:solidFill>
              </a:endParaRPr>
            </a:p>
          </p:txBody>
        </p:sp>
      </p:grpSp>
      <p:grpSp>
        <p:nvGrpSpPr>
          <p:cNvPr id="21" name="Group 20"/>
          <p:cNvGrpSpPr/>
          <p:nvPr/>
        </p:nvGrpSpPr>
        <p:grpSpPr>
          <a:xfrm>
            <a:off x="3645358" y="2693520"/>
            <a:ext cx="1938455" cy="889077"/>
            <a:chOff x="2381793" y="2341357"/>
            <a:chExt cx="1778155" cy="889077"/>
          </a:xfrm>
        </p:grpSpPr>
        <p:sp>
          <p:nvSpPr>
            <p:cNvPr id="22" name="Rectangle 21"/>
            <p:cNvSpPr/>
            <p:nvPr/>
          </p:nvSpPr>
          <p:spPr>
            <a:xfrm>
              <a:off x="2381793" y="2341357"/>
              <a:ext cx="1778155" cy="889077"/>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ctangle 22"/>
            <p:cNvSpPr/>
            <p:nvPr/>
          </p:nvSpPr>
          <p:spPr>
            <a:xfrm>
              <a:off x="2381793" y="2341357"/>
              <a:ext cx="1778155" cy="889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b="1" kern="1200" dirty="0" smtClean="0">
                  <a:ea typeface="ＭＳ Ｐゴシック" pitchFamily="34" charset="-128"/>
                </a:rPr>
                <a:t>Detoxification and excretion</a:t>
              </a:r>
              <a:endParaRPr lang="en-US" sz="1800" kern="1200" dirty="0"/>
            </a:p>
          </p:txBody>
        </p:sp>
      </p:grpSp>
      <p:grpSp>
        <p:nvGrpSpPr>
          <p:cNvPr id="24" name="Group 23"/>
          <p:cNvGrpSpPr/>
          <p:nvPr/>
        </p:nvGrpSpPr>
        <p:grpSpPr>
          <a:xfrm>
            <a:off x="4089898" y="3956011"/>
            <a:ext cx="1708228" cy="1558964"/>
            <a:chOff x="2826332" y="3603848"/>
            <a:chExt cx="1778155" cy="889077"/>
          </a:xfrm>
        </p:grpSpPr>
        <p:sp>
          <p:nvSpPr>
            <p:cNvPr id="25" name="Rectangle 24"/>
            <p:cNvSpPr/>
            <p:nvPr/>
          </p:nvSpPr>
          <p:spPr>
            <a:xfrm>
              <a:off x="2826332" y="3603848"/>
              <a:ext cx="1778155" cy="889077"/>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6" name="Rectangle 25"/>
            <p:cNvSpPr/>
            <p:nvPr/>
          </p:nvSpPr>
          <p:spPr>
            <a:xfrm>
              <a:off x="2826332" y="3603848"/>
              <a:ext cx="1778155" cy="889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n-US" kern="1200" dirty="0" smtClean="0">
                  <a:ea typeface="ＭＳ Ｐゴシック" pitchFamily="34" charset="-128"/>
                </a:rPr>
                <a:t>Ammonia to urea (urea cycle), bilirubin, cholesterol, drug metabolites</a:t>
              </a:r>
              <a:endParaRPr lang="en-US" kern="1200" dirty="0"/>
            </a:p>
          </p:txBody>
        </p:sp>
      </p:grpSp>
      <p:grpSp>
        <p:nvGrpSpPr>
          <p:cNvPr id="27" name="Group 26"/>
          <p:cNvGrpSpPr/>
          <p:nvPr/>
        </p:nvGrpSpPr>
        <p:grpSpPr>
          <a:xfrm>
            <a:off x="5796926" y="2693520"/>
            <a:ext cx="1938455" cy="889077"/>
            <a:chOff x="4533361" y="2341357"/>
            <a:chExt cx="1778155" cy="889077"/>
          </a:xfrm>
        </p:grpSpPr>
        <p:sp>
          <p:nvSpPr>
            <p:cNvPr id="28" name="Rectangle 27"/>
            <p:cNvSpPr/>
            <p:nvPr/>
          </p:nvSpPr>
          <p:spPr>
            <a:xfrm>
              <a:off x="4533361" y="2341357"/>
              <a:ext cx="1778155" cy="889077"/>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Rectangle 28"/>
            <p:cNvSpPr/>
            <p:nvPr/>
          </p:nvSpPr>
          <p:spPr>
            <a:xfrm>
              <a:off x="4533361" y="2341357"/>
              <a:ext cx="1778155" cy="889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b="1" kern="1200" dirty="0" smtClean="0">
                  <a:ea typeface="ＭＳ Ｐゴシック" pitchFamily="34" charset="-128"/>
                </a:rPr>
                <a:t>Storage Function</a:t>
              </a:r>
              <a:endParaRPr lang="en-US" sz="1800" kern="1200" dirty="0"/>
            </a:p>
          </p:txBody>
        </p:sp>
      </p:grpSp>
      <p:grpSp>
        <p:nvGrpSpPr>
          <p:cNvPr id="30" name="Group 29"/>
          <p:cNvGrpSpPr/>
          <p:nvPr/>
        </p:nvGrpSpPr>
        <p:grpSpPr>
          <a:xfrm>
            <a:off x="6241466" y="3956011"/>
            <a:ext cx="1708228" cy="1558964"/>
            <a:chOff x="4977900" y="3603848"/>
            <a:chExt cx="1778155" cy="889077"/>
          </a:xfrm>
        </p:grpSpPr>
        <p:sp>
          <p:nvSpPr>
            <p:cNvPr id="31" name="Rectangle 30"/>
            <p:cNvSpPr/>
            <p:nvPr/>
          </p:nvSpPr>
          <p:spPr>
            <a:xfrm>
              <a:off x="4977900" y="3603848"/>
              <a:ext cx="1778155" cy="889077"/>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4977900" y="3603848"/>
              <a:ext cx="1778155" cy="889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n-US" kern="1200" dirty="0" smtClean="0">
                  <a:ea typeface="ＭＳ Ｐゴシック" pitchFamily="34" charset="-128"/>
                </a:rPr>
                <a:t>Vitamins A, D, E, K and B</a:t>
              </a:r>
              <a:r>
                <a:rPr lang="en-US" altLang="en-US" kern="1200" baseline="-25000" dirty="0" smtClean="0">
                  <a:ea typeface="ＭＳ Ｐゴシック" pitchFamily="34" charset="-128"/>
                </a:rPr>
                <a:t>12</a:t>
              </a:r>
              <a:endParaRPr lang="en-US" kern="1200" dirty="0"/>
            </a:p>
          </p:txBody>
        </p:sp>
      </p:grpSp>
      <p:grpSp>
        <p:nvGrpSpPr>
          <p:cNvPr id="33" name="Group 32"/>
          <p:cNvGrpSpPr/>
          <p:nvPr/>
        </p:nvGrpSpPr>
        <p:grpSpPr>
          <a:xfrm>
            <a:off x="7948495" y="2693520"/>
            <a:ext cx="1938455" cy="889077"/>
            <a:chOff x="6684930" y="2341357"/>
            <a:chExt cx="1778155" cy="889077"/>
          </a:xfrm>
        </p:grpSpPr>
        <p:sp>
          <p:nvSpPr>
            <p:cNvPr id="34" name="Rectangle 33"/>
            <p:cNvSpPr/>
            <p:nvPr/>
          </p:nvSpPr>
          <p:spPr>
            <a:xfrm>
              <a:off x="6684930" y="2341357"/>
              <a:ext cx="1778155" cy="889077"/>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tangle 34"/>
            <p:cNvSpPr/>
            <p:nvPr/>
          </p:nvSpPr>
          <p:spPr>
            <a:xfrm>
              <a:off x="6684930" y="2341357"/>
              <a:ext cx="1778155" cy="889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en-US" sz="1800" b="1" kern="1200" dirty="0" smtClean="0">
                  <a:ea typeface="ＭＳ Ｐゴシック" pitchFamily="34" charset="-128"/>
                </a:rPr>
                <a:t>Production of bile salts</a:t>
              </a:r>
              <a:endParaRPr lang="en-US" sz="1800" kern="1200" dirty="0"/>
            </a:p>
          </p:txBody>
        </p:sp>
      </p:grpSp>
      <p:grpSp>
        <p:nvGrpSpPr>
          <p:cNvPr id="36" name="Group 35"/>
          <p:cNvGrpSpPr/>
          <p:nvPr/>
        </p:nvGrpSpPr>
        <p:grpSpPr>
          <a:xfrm>
            <a:off x="8393035" y="3956011"/>
            <a:ext cx="1708228" cy="1558964"/>
            <a:chOff x="7129469" y="3603848"/>
            <a:chExt cx="1778155" cy="889077"/>
          </a:xfrm>
        </p:grpSpPr>
        <p:sp>
          <p:nvSpPr>
            <p:cNvPr id="37" name="Rectangle 36"/>
            <p:cNvSpPr/>
            <p:nvPr/>
          </p:nvSpPr>
          <p:spPr>
            <a:xfrm>
              <a:off x="7129469" y="3603848"/>
              <a:ext cx="1778155" cy="889077"/>
            </a:xfrm>
            <a:prstGeom prst="rect">
              <a:avLst/>
            </a:prstGeom>
            <a:ln w="38100">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angle 37"/>
            <p:cNvSpPr/>
            <p:nvPr/>
          </p:nvSpPr>
          <p:spPr>
            <a:xfrm>
              <a:off x="7129469" y="3603848"/>
              <a:ext cx="1778155" cy="8890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altLang="en-US" kern="1200" dirty="0" smtClean="0">
                  <a:ea typeface="ＭＳ Ｐゴシック" pitchFamily="34" charset="-128"/>
                </a:rPr>
                <a:t>Helps in digestion</a:t>
              </a:r>
              <a:endParaRPr lang="en-US" kern="1200" dirty="0"/>
            </a:p>
          </p:txBody>
        </p:sp>
      </p:grpSp>
    </p:spTree>
    <p:extLst>
      <p:ext uri="{BB962C8B-B14F-4D97-AF65-F5344CB8AC3E}">
        <p14:creationId xmlns:p14="http://schemas.microsoft.com/office/powerpoint/2010/main" val="9088725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62" y="125747"/>
            <a:ext cx="7090403" cy="584775"/>
          </a:xfrm>
          <a:prstGeom prst="rect">
            <a:avLst/>
          </a:prstGeom>
        </p:spPr>
        <p:txBody>
          <a:bodyPr wrap="none">
            <a:spAutoFit/>
          </a:bodyPr>
          <a:lstStyle/>
          <a:p>
            <a:r>
              <a:rPr lang="en-US" altLang="en-US" sz="3200" dirty="0">
                <a:solidFill>
                  <a:srgbClr val="4C8180"/>
                </a:solidFill>
                <a:latin typeface="Century Gothic" charset="0"/>
                <a:ea typeface="Century Gothic" charset="0"/>
                <a:cs typeface="Century Gothic" charset="0"/>
              </a:rPr>
              <a:t>Some example of liver </a:t>
            </a:r>
            <a:r>
              <a:rPr lang="en-US" altLang="en-US" sz="3200" dirty="0" smtClean="0">
                <a:solidFill>
                  <a:srgbClr val="4C8180"/>
                </a:solidFill>
                <a:latin typeface="Century Gothic" charset="0"/>
                <a:ea typeface="Century Gothic" charset="0"/>
                <a:cs typeface="Century Gothic" charset="0"/>
              </a:rPr>
              <a:t>dysfunction</a:t>
            </a:r>
            <a:endParaRPr lang="en-US" sz="2800" dirty="0">
              <a:solidFill>
                <a:srgbClr val="4B8180"/>
              </a:solidFill>
            </a:endParaRPr>
          </a:p>
        </p:txBody>
      </p:sp>
      <p:grpSp>
        <p:nvGrpSpPr>
          <p:cNvPr id="6" name="Group 5"/>
          <p:cNvGrpSpPr/>
          <p:nvPr/>
        </p:nvGrpSpPr>
        <p:grpSpPr>
          <a:xfrm>
            <a:off x="3180557" y="1414463"/>
            <a:ext cx="2207837" cy="1260014"/>
            <a:chOff x="1221978" y="2645"/>
            <a:chExt cx="2706687" cy="1624012"/>
          </a:xfrm>
          <a:solidFill>
            <a:schemeClr val="bg1"/>
          </a:solidFill>
        </p:grpSpPr>
        <p:sp>
          <p:nvSpPr>
            <p:cNvPr id="7" name="Rectangle 6"/>
            <p:cNvSpPr/>
            <p:nvPr/>
          </p:nvSpPr>
          <p:spPr>
            <a:xfrm>
              <a:off x="1221978" y="2645"/>
              <a:ext cx="2706687" cy="1624012"/>
            </a:xfrm>
            <a:prstGeom prst="rect">
              <a:avLst/>
            </a:prstGeom>
            <a:grpFill/>
            <a:ln w="38100">
              <a:solidFill>
                <a:srgbClr val="334E5D"/>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8"/>
            <p:cNvSpPr/>
            <p:nvPr/>
          </p:nvSpPr>
          <p:spPr>
            <a:xfrm>
              <a:off x="1221978" y="2645"/>
              <a:ext cx="2706687" cy="1624012"/>
            </a:xfrm>
            <a:prstGeom prst="rect">
              <a:avLst/>
            </a:prstGeom>
            <a:grpFill/>
            <a:ln w="38100">
              <a:solidFill>
                <a:srgbClr val="334E5D"/>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pPr>
              <a:r>
                <a:rPr lang="en-US" altLang="en-US" dirty="0">
                  <a:solidFill>
                    <a:schemeClr val="tx1"/>
                  </a:solidFill>
                  <a:ea typeface="ＭＳ Ｐゴシック" pitchFamily="34" charset="-128"/>
                </a:rPr>
                <a:t>Hepatocellular disease</a:t>
              </a:r>
            </a:p>
          </p:txBody>
        </p:sp>
      </p:grpSp>
      <p:grpSp>
        <p:nvGrpSpPr>
          <p:cNvPr id="10" name="Group 9"/>
          <p:cNvGrpSpPr/>
          <p:nvPr/>
        </p:nvGrpSpPr>
        <p:grpSpPr>
          <a:xfrm>
            <a:off x="6172201" y="1414463"/>
            <a:ext cx="2207837" cy="1260014"/>
            <a:chOff x="4199334" y="2645"/>
            <a:chExt cx="2706687" cy="1624012"/>
          </a:xfrm>
          <a:solidFill>
            <a:schemeClr val="bg1"/>
          </a:solidFill>
        </p:grpSpPr>
        <p:sp>
          <p:nvSpPr>
            <p:cNvPr id="11" name="Rectangle 10"/>
            <p:cNvSpPr/>
            <p:nvPr/>
          </p:nvSpPr>
          <p:spPr>
            <a:xfrm>
              <a:off x="4199334" y="2645"/>
              <a:ext cx="2706687" cy="1624012"/>
            </a:xfrm>
            <a:prstGeom prst="rect">
              <a:avLst/>
            </a:prstGeom>
            <a:grpFill/>
            <a:ln w="38100">
              <a:solidFill>
                <a:srgbClr val="334E5D"/>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ectangle 11"/>
            <p:cNvSpPr/>
            <p:nvPr/>
          </p:nvSpPr>
          <p:spPr>
            <a:xfrm>
              <a:off x="4199334" y="2645"/>
              <a:ext cx="2706687" cy="1624012"/>
            </a:xfrm>
            <a:prstGeom prst="rect">
              <a:avLst/>
            </a:prstGeom>
            <a:grpFill/>
            <a:ln w="38100">
              <a:solidFill>
                <a:srgbClr val="334E5D"/>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ct val="90000"/>
                </a:lnSpc>
                <a:spcBef>
                  <a:spcPct val="0"/>
                </a:spcBef>
                <a:spcAft>
                  <a:spcPct val="35000"/>
                </a:spcAft>
              </a:pPr>
              <a:r>
                <a:rPr lang="en-US" altLang="en-US" dirty="0">
                  <a:solidFill>
                    <a:schemeClr val="tx1"/>
                  </a:solidFill>
                  <a:ea typeface="ＭＳ Ｐゴシック" pitchFamily="34" charset="-128"/>
                </a:rPr>
                <a:t>Cholestasis (obstruction of bile flow)</a:t>
              </a:r>
              <a:endParaRPr lang="en-US" dirty="0">
                <a:solidFill>
                  <a:schemeClr val="tx1"/>
                </a:solidFill>
              </a:endParaRPr>
            </a:p>
          </p:txBody>
        </p:sp>
      </p:grpSp>
      <p:grpSp>
        <p:nvGrpSpPr>
          <p:cNvPr id="13" name="Group 12"/>
          <p:cNvGrpSpPr/>
          <p:nvPr/>
        </p:nvGrpSpPr>
        <p:grpSpPr>
          <a:xfrm>
            <a:off x="1438512" y="3192681"/>
            <a:ext cx="2207837" cy="1260014"/>
            <a:chOff x="1221978" y="1897327"/>
            <a:chExt cx="2706687" cy="1624012"/>
          </a:xfrm>
          <a:solidFill>
            <a:schemeClr val="bg1"/>
          </a:solidFill>
        </p:grpSpPr>
        <p:sp>
          <p:nvSpPr>
            <p:cNvPr id="14" name="Rectangle 13"/>
            <p:cNvSpPr/>
            <p:nvPr/>
          </p:nvSpPr>
          <p:spPr>
            <a:xfrm>
              <a:off x="1221978" y="1897327"/>
              <a:ext cx="2706687" cy="1624012"/>
            </a:xfrm>
            <a:prstGeom prst="rect">
              <a:avLst/>
            </a:prstGeom>
            <a:grpFill/>
            <a:ln w="38100">
              <a:solidFill>
                <a:srgbClr val="33A6C6"/>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ectangle 14"/>
            <p:cNvSpPr/>
            <p:nvPr/>
          </p:nvSpPr>
          <p:spPr>
            <a:xfrm>
              <a:off x="1221978" y="1897327"/>
              <a:ext cx="2706687" cy="1624012"/>
            </a:xfrm>
            <a:prstGeom prst="rect">
              <a:avLst/>
            </a:prstGeom>
            <a:grpFill/>
            <a:ln w="38100">
              <a:solidFill>
                <a:srgbClr val="33A6C6"/>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pPr>
              <a:r>
                <a:rPr lang="en-US" altLang="en-US" dirty="0">
                  <a:solidFill>
                    <a:schemeClr val="tx1"/>
                  </a:solidFill>
                  <a:ea typeface="ＭＳ Ｐゴシック" pitchFamily="34" charset="-128"/>
                </a:rPr>
                <a:t>Cirrhosis</a:t>
              </a:r>
            </a:p>
          </p:txBody>
        </p:sp>
      </p:grpSp>
      <p:grpSp>
        <p:nvGrpSpPr>
          <p:cNvPr id="16" name="Group 15"/>
          <p:cNvGrpSpPr/>
          <p:nvPr/>
        </p:nvGrpSpPr>
        <p:grpSpPr>
          <a:xfrm>
            <a:off x="7812135" y="3192681"/>
            <a:ext cx="2207837" cy="1260014"/>
            <a:chOff x="4199334" y="1897327"/>
            <a:chExt cx="2706687" cy="1624012"/>
          </a:xfrm>
          <a:solidFill>
            <a:schemeClr val="bg1"/>
          </a:solidFill>
        </p:grpSpPr>
        <p:sp>
          <p:nvSpPr>
            <p:cNvPr id="17" name="Rectangle 16"/>
            <p:cNvSpPr/>
            <p:nvPr/>
          </p:nvSpPr>
          <p:spPr>
            <a:xfrm>
              <a:off x="4199334" y="1897327"/>
              <a:ext cx="2706687" cy="1624012"/>
            </a:xfrm>
            <a:prstGeom prst="rect">
              <a:avLst/>
            </a:prstGeom>
            <a:grpFill/>
            <a:ln w="38100">
              <a:solidFill>
                <a:srgbClr val="33A6C6"/>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Rectangle 17"/>
            <p:cNvSpPr/>
            <p:nvPr/>
          </p:nvSpPr>
          <p:spPr>
            <a:xfrm>
              <a:off x="4199334" y="1897327"/>
              <a:ext cx="2706687" cy="1624012"/>
            </a:xfrm>
            <a:prstGeom prst="rect">
              <a:avLst/>
            </a:prstGeom>
            <a:grpFill/>
            <a:ln w="38100">
              <a:solidFill>
                <a:srgbClr val="33A6C6"/>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pPr>
              <a:r>
                <a:rPr lang="en-US" altLang="en-US" dirty="0">
                  <a:solidFill>
                    <a:schemeClr val="tx1"/>
                  </a:solidFill>
                  <a:ea typeface="ＭＳ Ｐゴシック" pitchFamily="34" charset="-128"/>
                </a:rPr>
                <a:t>Hepatitis</a:t>
              </a:r>
            </a:p>
          </p:txBody>
        </p:sp>
      </p:grpSp>
      <p:grpSp>
        <p:nvGrpSpPr>
          <p:cNvPr id="19" name="Group 18"/>
          <p:cNvGrpSpPr/>
          <p:nvPr/>
        </p:nvGrpSpPr>
        <p:grpSpPr>
          <a:xfrm>
            <a:off x="3180556" y="4970899"/>
            <a:ext cx="2207837" cy="1260014"/>
            <a:chOff x="1221978" y="3792008"/>
            <a:chExt cx="2706687" cy="1624012"/>
          </a:xfrm>
          <a:solidFill>
            <a:schemeClr val="bg1"/>
          </a:solidFill>
        </p:grpSpPr>
        <p:sp>
          <p:nvSpPr>
            <p:cNvPr id="20" name="Rectangle 19"/>
            <p:cNvSpPr/>
            <p:nvPr/>
          </p:nvSpPr>
          <p:spPr>
            <a:xfrm>
              <a:off x="1221978" y="3792008"/>
              <a:ext cx="2706687" cy="1624012"/>
            </a:xfrm>
            <a:prstGeom prst="rect">
              <a:avLst/>
            </a:prstGeom>
            <a:grpFill/>
            <a:ln w="38100">
              <a:solidFill>
                <a:srgbClr val="00B0F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ectangle 20"/>
            <p:cNvSpPr/>
            <p:nvPr/>
          </p:nvSpPr>
          <p:spPr>
            <a:xfrm>
              <a:off x="1221978" y="3792008"/>
              <a:ext cx="2706687" cy="1624012"/>
            </a:xfrm>
            <a:prstGeom prst="rect">
              <a:avLst/>
            </a:prstGeom>
            <a:grp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pPr>
              <a:r>
                <a:rPr lang="en-US" altLang="en-US" dirty="0">
                  <a:solidFill>
                    <a:schemeClr val="tx1"/>
                  </a:solidFill>
                  <a:ea typeface="ＭＳ Ｐゴシック" pitchFamily="34" charset="-128"/>
                </a:rPr>
                <a:t>Jaundice</a:t>
              </a:r>
            </a:p>
          </p:txBody>
        </p:sp>
      </p:grpSp>
      <p:grpSp>
        <p:nvGrpSpPr>
          <p:cNvPr id="22" name="Group 21"/>
          <p:cNvGrpSpPr/>
          <p:nvPr/>
        </p:nvGrpSpPr>
        <p:grpSpPr>
          <a:xfrm>
            <a:off x="6172200" y="4970899"/>
            <a:ext cx="2207837" cy="1260014"/>
            <a:chOff x="4199334" y="3792008"/>
            <a:chExt cx="2706687" cy="1624012"/>
          </a:xfrm>
          <a:solidFill>
            <a:schemeClr val="bg1"/>
          </a:solidFill>
        </p:grpSpPr>
        <p:sp>
          <p:nvSpPr>
            <p:cNvPr id="23" name="Rectangle 22"/>
            <p:cNvSpPr/>
            <p:nvPr/>
          </p:nvSpPr>
          <p:spPr>
            <a:xfrm>
              <a:off x="4199334" y="3792008"/>
              <a:ext cx="2706687" cy="1624012"/>
            </a:xfrm>
            <a:prstGeom prst="rect">
              <a:avLst/>
            </a:prstGeom>
            <a:grpFill/>
            <a:ln w="38100">
              <a:solidFill>
                <a:srgbClr val="00B0F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Rectangle 23"/>
            <p:cNvSpPr/>
            <p:nvPr/>
          </p:nvSpPr>
          <p:spPr>
            <a:xfrm>
              <a:off x="4199334" y="3792008"/>
              <a:ext cx="2706687" cy="1624012"/>
            </a:xfrm>
            <a:prstGeom prst="rect">
              <a:avLst/>
            </a:prstGeom>
            <a:grpFill/>
            <a:ln w="38100">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pPr>
              <a:r>
                <a:rPr lang="en-US" altLang="en-US" dirty="0">
                  <a:solidFill>
                    <a:schemeClr val="tx1"/>
                  </a:solidFill>
                  <a:ea typeface="ＭＳ Ｐゴシック" pitchFamily="34" charset="-128"/>
                </a:rPr>
                <a:t>Liver cancer</a:t>
              </a:r>
            </a:p>
          </p:txBody>
        </p:sp>
      </p:grpSp>
      <p:grpSp>
        <p:nvGrpSpPr>
          <p:cNvPr id="25" name="Group 24"/>
          <p:cNvGrpSpPr/>
          <p:nvPr/>
        </p:nvGrpSpPr>
        <p:grpSpPr>
          <a:xfrm>
            <a:off x="4625323" y="3192681"/>
            <a:ext cx="2207837" cy="1260014"/>
            <a:chOff x="4199334" y="3792008"/>
            <a:chExt cx="2706687" cy="1624012"/>
          </a:xfrm>
          <a:solidFill>
            <a:schemeClr val="bg1"/>
          </a:solidFill>
        </p:grpSpPr>
        <p:sp>
          <p:nvSpPr>
            <p:cNvPr id="26" name="Rectangle 25"/>
            <p:cNvSpPr/>
            <p:nvPr/>
          </p:nvSpPr>
          <p:spPr>
            <a:xfrm>
              <a:off x="4199334" y="3792008"/>
              <a:ext cx="2706687" cy="1624012"/>
            </a:xfrm>
            <a:prstGeom prst="rect">
              <a:avLst/>
            </a:prstGeom>
            <a:grpFill/>
            <a:ln w="38100">
              <a:solidFill>
                <a:srgbClr val="0070C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Rectangle 26"/>
            <p:cNvSpPr/>
            <p:nvPr/>
          </p:nvSpPr>
          <p:spPr>
            <a:xfrm>
              <a:off x="4199334" y="3792008"/>
              <a:ext cx="2706687" cy="1624012"/>
            </a:xfrm>
            <a:prstGeom prst="rect">
              <a:avLst/>
            </a:prstGeom>
            <a:grpFill/>
            <a:ln w="3810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pPr>
              <a:r>
                <a:rPr lang="en-US" altLang="en-US" dirty="0">
                  <a:solidFill>
                    <a:schemeClr val="tx1"/>
                  </a:solidFill>
                  <a:ea typeface="ＭＳ Ｐゴシック" pitchFamily="34" charset="-128"/>
                </a:rPr>
                <a:t>Steatosis (fatty liver</a:t>
              </a:r>
              <a:r>
                <a:rPr lang="en-US" altLang="en-US" dirty="0" smtClean="0">
                  <a:solidFill>
                    <a:schemeClr val="tx1"/>
                  </a:solidFill>
                  <a:ea typeface="ＭＳ Ｐゴシック" pitchFamily="34" charset="-128"/>
                </a:rPr>
                <a:t>)</a:t>
              </a:r>
            </a:p>
            <a:p>
              <a:pPr algn="ctr">
                <a:lnSpc>
                  <a:spcPct val="80000"/>
                </a:lnSpc>
              </a:pPr>
              <a:r>
                <a:rPr lang="en-US" dirty="0">
                  <a:solidFill>
                    <a:srgbClr val="00B050"/>
                  </a:solidFill>
                </a:rPr>
                <a:t>quite common in a lot of people </a:t>
              </a:r>
            </a:p>
          </p:txBody>
        </p:sp>
      </p:grpSp>
    </p:spTree>
    <p:extLst>
      <p:ext uri="{BB962C8B-B14F-4D97-AF65-F5344CB8AC3E}">
        <p14:creationId xmlns:p14="http://schemas.microsoft.com/office/powerpoint/2010/main" val="2791934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62" y="125747"/>
            <a:ext cx="7108036" cy="584775"/>
          </a:xfrm>
          <a:prstGeom prst="rect">
            <a:avLst/>
          </a:prstGeom>
        </p:spPr>
        <p:txBody>
          <a:bodyPr wrap="none">
            <a:spAutoFit/>
          </a:bodyPr>
          <a:lstStyle/>
          <a:p>
            <a:r>
              <a:rPr lang="en-US" altLang="en-US" sz="3200" dirty="0">
                <a:solidFill>
                  <a:srgbClr val="4C8180"/>
                </a:solidFill>
                <a:latin typeface="Century Gothic" charset="0"/>
                <a:ea typeface="Century Gothic" charset="0"/>
                <a:cs typeface="Century Gothic" charset="0"/>
              </a:rPr>
              <a:t>Some example of liver dysfunction:</a:t>
            </a:r>
            <a:endParaRPr lang="en-US" sz="3200" dirty="0">
              <a:solidFill>
                <a:srgbClr val="4C8180"/>
              </a:solidFill>
              <a:latin typeface="Century Gothic" charset="0"/>
              <a:ea typeface="Century Gothic" charset="0"/>
              <a:cs typeface="Century Gothic"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7195509"/>
              </p:ext>
            </p:extLst>
          </p:nvPr>
        </p:nvGraphicFramePr>
        <p:xfrm>
          <a:off x="1568306" y="2507888"/>
          <a:ext cx="8347218" cy="3312160"/>
        </p:xfrm>
        <a:graphic>
          <a:graphicData uri="http://schemas.openxmlformats.org/drawingml/2006/table">
            <a:tbl>
              <a:tblPr firstRow="1" bandRow="1">
                <a:tableStyleId>{616DA210-FB5B-4158-B5E0-FEB733F419BA}</a:tableStyleId>
              </a:tblPr>
              <a:tblGrid>
                <a:gridCol w="2782406">
                  <a:extLst>
                    <a:ext uri="{9D8B030D-6E8A-4147-A177-3AD203B41FA5}">
                      <a16:colId xmlns:a16="http://schemas.microsoft.com/office/drawing/2014/main" val="20000"/>
                    </a:ext>
                  </a:extLst>
                </a:gridCol>
                <a:gridCol w="2782406">
                  <a:extLst>
                    <a:ext uri="{9D8B030D-6E8A-4147-A177-3AD203B41FA5}">
                      <a16:colId xmlns:a16="http://schemas.microsoft.com/office/drawing/2014/main" val="20001"/>
                    </a:ext>
                  </a:extLst>
                </a:gridCol>
                <a:gridCol w="2782406">
                  <a:extLst>
                    <a:ext uri="{9D8B030D-6E8A-4147-A177-3AD203B41FA5}">
                      <a16:colId xmlns:a16="http://schemas.microsoft.com/office/drawing/2014/main" val="20002"/>
                    </a:ext>
                  </a:extLst>
                </a:gridCol>
              </a:tblGrid>
              <a:tr h="370840">
                <a:tc>
                  <a:txBody>
                    <a:bodyPr/>
                    <a:lstStyle/>
                    <a:p>
                      <a:pPr algn="ctr"/>
                      <a:r>
                        <a:rPr lang="en-US" dirty="0" smtClean="0">
                          <a:solidFill>
                            <a:schemeClr val="bg1"/>
                          </a:solidFill>
                        </a:rPr>
                        <a:t>Disease</a:t>
                      </a:r>
                      <a:endParaRPr lang="en-US" dirty="0">
                        <a:solidFill>
                          <a:schemeClr val="bg1"/>
                        </a:solidFill>
                      </a:endParaRPr>
                    </a:p>
                  </a:txBody>
                  <a:tcPr anchor="ctr">
                    <a:solidFill>
                      <a:srgbClr val="33CCFF"/>
                    </a:solidFill>
                  </a:tcPr>
                </a:tc>
                <a:tc>
                  <a:txBody>
                    <a:bodyPr/>
                    <a:lstStyle/>
                    <a:p>
                      <a:pPr algn="ctr"/>
                      <a:r>
                        <a:rPr lang="en-US" sz="1800" dirty="0" smtClean="0">
                          <a:solidFill>
                            <a:schemeClr val="bg1"/>
                          </a:solidFill>
                        </a:rPr>
                        <a:t>Hemochromatosis</a:t>
                      </a:r>
                      <a:endParaRPr lang="en-US" dirty="0">
                        <a:solidFill>
                          <a:schemeClr val="bg1"/>
                        </a:solidFill>
                      </a:endParaRPr>
                    </a:p>
                  </a:txBody>
                  <a:tcPr anchor="ctr">
                    <a:solidFill>
                      <a:srgbClr val="33CCFF"/>
                    </a:solidFill>
                  </a:tcPr>
                </a:tc>
                <a:tc>
                  <a:txBody>
                    <a:bodyPr/>
                    <a:lstStyle/>
                    <a:p>
                      <a:pPr algn="ctr"/>
                      <a:r>
                        <a:rPr lang="en-US" sz="1800" dirty="0" smtClean="0">
                          <a:solidFill>
                            <a:schemeClr val="bg1"/>
                          </a:solidFill>
                        </a:rPr>
                        <a:t>Hemosiderosis </a:t>
                      </a:r>
                      <a:endParaRPr lang="en-US" dirty="0">
                        <a:solidFill>
                          <a:schemeClr val="bg1"/>
                        </a:solidFill>
                      </a:endParaRPr>
                    </a:p>
                  </a:txBody>
                  <a:tcPr anchor="ctr">
                    <a:solidFill>
                      <a:srgbClr val="33CCFF"/>
                    </a:solidFill>
                  </a:tcPr>
                </a:tc>
                <a:extLst>
                  <a:ext uri="{0D108BD9-81ED-4DB2-BD59-A6C34878D82A}">
                    <a16:rowId xmlns:a16="http://schemas.microsoft.com/office/drawing/2014/main" val="10000"/>
                  </a:ext>
                </a:extLst>
              </a:tr>
              <a:tr h="370840">
                <a:tc>
                  <a:txBody>
                    <a:bodyPr/>
                    <a:lstStyle/>
                    <a:p>
                      <a:pPr algn="ctr"/>
                      <a:r>
                        <a:rPr lang="en-US" dirty="0" smtClean="0">
                          <a:solidFill>
                            <a:srgbClr val="00B050"/>
                          </a:solidFill>
                        </a:rPr>
                        <a:t>Etiology:</a:t>
                      </a:r>
                      <a:endParaRPr lang="en-US" dirty="0">
                        <a:solidFill>
                          <a:srgbClr val="00B050"/>
                        </a:solidFill>
                      </a:endParaRPr>
                    </a:p>
                  </a:txBody>
                  <a:tcPr anchor="ctr">
                    <a:solidFill>
                      <a:schemeClr val="bg1"/>
                    </a:solidFill>
                  </a:tcPr>
                </a:tc>
                <a:tc>
                  <a:txBody>
                    <a:bodyPr/>
                    <a:lstStyle/>
                    <a:p>
                      <a:pPr algn="ctr"/>
                      <a:r>
                        <a:rPr lang="en-US" sz="1800" dirty="0" smtClean="0">
                          <a:solidFill>
                            <a:srgbClr val="00B050"/>
                          </a:solidFill>
                        </a:rPr>
                        <a:t>Genetic</a:t>
                      </a:r>
                      <a:endParaRPr lang="en-US" dirty="0">
                        <a:solidFill>
                          <a:srgbClr val="00B050"/>
                        </a:solidFill>
                      </a:endParaRPr>
                    </a:p>
                  </a:txBody>
                  <a:tcPr anchor="ctr">
                    <a:solidFill>
                      <a:schemeClr val="bg1"/>
                    </a:solidFill>
                  </a:tcPr>
                </a:tc>
                <a:tc>
                  <a:txBody>
                    <a:bodyPr/>
                    <a:lstStyle/>
                    <a:p>
                      <a:pPr algn="ctr"/>
                      <a:r>
                        <a:rPr lang="en-US" sz="1800" dirty="0" smtClean="0">
                          <a:solidFill>
                            <a:srgbClr val="00B050"/>
                          </a:solidFill>
                        </a:rPr>
                        <a:t>Repeated blood transfusion </a:t>
                      </a:r>
                      <a:endParaRPr lang="en-US" dirty="0">
                        <a:solidFill>
                          <a:srgbClr val="00B050"/>
                        </a:solidFill>
                      </a:endParaRPr>
                    </a:p>
                  </a:txBody>
                  <a:tcPr anchor="ctr">
                    <a:solidFill>
                      <a:schemeClr val="bg1"/>
                    </a:solidFill>
                  </a:tcPr>
                </a:tc>
                <a:extLst>
                  <a:ext uri="{0D108BD9-81ED-4DB2-BD59-A6C34878D82A}">
                    <a16:rowId xmlns:a16="http://schemas.microsoft.com/office/drawing/2014/main" val="10001"/>
                  </a:ext>
                </a:extLst>
              </a:tr>
              <a:tr h="370840">
                <a:tc>
                  <a:txBody>
                    <a:bodyPr/>
                    <a:lstStyle/>
                    <a:p>
                      <a:pPr algn="ctr"/>
                      <a:r>
                        <a:rPr lang="en-US" dirty="0" smtClean="0">
                          <a:solidFill>
                            <a:srgbClr val="00B050"/>
                          </a:solidFill>
                        </a:rPr>
                        <a:t>Cause:</a:t>
                      </a:r>
                      <a:endParaRPr lang="en-US" dirty="0">
                        <a:solidFill>
                          <a:srgbClr val="00B050"/>
                        </a:solidFill>
                      </a:endParaRPr>
                    </a:p>
                  </a:txBody>
                  <a:tcPr anchor="ctr">
                    <a:solidFill>
                      <a:schemeClr val="bg1"/>
                    </a:solidFill>
                  </a:tcPr>
                </a:tc>
                <a:tc gridSpan="2">
                  <a:txBody>
                    <a:bodyPr/>
                    <a:lstStyle/>
                    <a:p>
                      <a:pPr algn="ctr"/>
                      <a:r>
                        <a:rPr lang="en-US" sz="1800" dirty="0" smtClean="0">
                          <a:solidFill>
                            <a:srgbClr val="00B050"/>
                          </a:solidFill>
                        </a:rPr>
                        <a:t>Due to iron overload disorders</a:t>
                      </a:r>
                      <a:endParaRPr lang="en-US" dirty="0">
                        <a:solidFill>
                          <a:srgbClr val="00B050"/>
                        </a:solidFill>
                      </a:endParaRPr>
                    </a:p>
                  </a:txBody>
                  <a:tcPr anchor="ctr">
                    <a:solidFill>
                      <a:schemeClr val="bg1"/>
                    </a:solidFill>
                  </a:tcPr>
                </a:tc>
                <a:tc hMerge="1">
                  <a:txBody>
                    <a:bodyPr/>
                    <a:lstStyle/>
                    <a:p>
                      <a:endParaRPr lang="en-US" dirty="0"/>
                    </a:p>
                  </a:txBody>
                  <a:tcPr/>
                </a:tc>
                <a:extLst>
                  <a:ext uri="{0D108BD9-81ED-4DB2-BD59-A6C34878D82A}">
                    <a16:rowId xmlns:a16="http://schemas.microsoft.com/office/drawing/2014/main" val="10002"/>
                  </a:ext>
                </a:extLst>
              </a:tr>
              <a:tr h="370840">
                <a:tc>
                  <a:txBody>
                    <a:bodyPr/>
                    <a:lstStyle/>
                    <a:p>
                      <a:pPr algn="ctr"/>
                      <a:r>
                        <a:rPr lang="en-US" dirty="0" smtClean="0">
                          <a:solidFill>
                            <a:srgbClr val="00B050"/>
                          </a:solidFill>
                        </a:rPr>
                        <a:t>Mechanism:</a:t>
                      </a:r>
                      <a:endParaRPr lang="en-US" dirty="0">
                        <a:solidFill>
                          <a:srgbClr val="00B050"/>
                        </a:solidFill>
                      </a:endParaRPr>
                    </a:p>
                  </a:txBody>
                  <a:tcPr anchor="ctr">
                    <a:solidFill>
                      <a:schemeClr val="bg1"/>
                    </a:solidFill>
                  </a:tcPr>
                </a:tc>
                <a:tc gridSpan="2">
                  <a:txBody>
                    <a:bodyPr/>
                    <a:lstStyle/>
                    <a:p>
                      <a:pPr algn="ctr"/>
                      <a:r>
                        <a:rPr lang="en-US" sz="1800" dirty="0" smtClean="0">
                          <a:solidFill>
                            <a:srgbClr val="00B050"/>
                          </a:solidFill>
                        </a:rPr>
                        <a:t>Iron gets stored in the organ and it’s toxic to the organ majority stored in the liver </a:t>
                      </a:r>
                      <a:endParaRPr lang="en-US" dirty="0">
                        <a:solidFill>
                          <a:srgbClr val="00B050"/>
                        </a:solidFill>
                      </a:endParaRPr>
                    </a:p>
                  </a:txBody>
                  <a:tcPr anchor="ctr">
                    <a:solidFill>
                      <a:schemeClr val="bg1"/>
                    </a:solidFill>
                  </a:tcPr>
                </a:tc>
                <a:tc hMerge="1">
                  <a:txBody>
                    <a:bodyPr/>
                    <a:lstStyle/>
                    <a:p>
                      <a:endParaRPr lang="en-US" dirty="0"/>
                    </a:p>
                  </a:txBody>
                  <a:tcPr/>
                </a:tc>
                <a:extLst>
                  <a:ext uri="{0D108BD9-81ED-4DB2-BD59-A6C34878D82A}">
                    <a16:rowId xmlns:a16="http://schemas.microsoft.com/office/drawing/2014/main" val="10003"/>
                  </a:ext>
                </a:extLst>
              </a:tr>
              <a:tr h="370840">
                <a:tc>
                  <a:txBody>
                    <a:bodyPr/>
                    <a:lstStyle/>
                    <a:p>
                      <a:pPr algn="ctr"/>
                      <a:r>
                        <a:rPr lang="en-US" dirty="0" smtClean="0">
                          <a:solidFill>
                            <a:srgbClr val="00B050"/>
                          </a:solidFill>
                        </a:rPr>
                        <a:t>Complications:</a:t>
                      </a:r>
                      <a:endParaRPr lang="en-US" dirty="0">
                        <a:solidFill>
                          <a:srgbClr val="00B050"/>
                        </a:solidFill>
                      </a:endParaRPr>
                    </a:p>
                  </a:txBody>
                  <a:tcPr anchor="ctr">
                    <a:solidFill>
                      <a:schemeClr val="bg1"/>
                    </a:solidFill>
                  </a:tcPr>
                </a:tc>
                <a:tc gridSpan="2">
                  <a:txBody>
                    <a:bodyPr/>
                    <a:lstStyle/>
                    <a:p>
                      <a:pPr algn="ctr"/>
                      <a:r>
                        <a:rPr lang="en-US" sz="1800" dirty="0" smtClean="0">
                          <a:solidFill>
                            <a:srgbClr val="00B050"/>
                          </a:solidFill>
                        </a:rPr>
                        <a:t>Causes damage to the liver and other thing</a:t>
                      </a:r>
                      <a:endParaRPr lang="en-US" dirty="0">
                        <a:solidFill>
                          <a:srgbClr val="00B050"/>
                        </a:solidFill>
                      </a:endParaRPr>
                    </a:p>
                  </a:txBody>
                  <a:tcPr anchor="ctr">
                    <a:solidFill>
                      <a:schemeClr val="bg1"/>
                    </a:solidFill>
                  </a:tcPr>
                </a:tc>
                <a:tc hMerge="1">
                  <a:txBody>
                    <a:bodyPr/>
                    <a:lstStyle/>
                    <a:p>
                      <a:endParaRPr lang="en-US" dirty="0"/>
                    </a:p>
                  </a:txBody>
                  <a:tcPr/>
                </a:tc>
                <a:extLst>
                  <a:ext uri="{0D108BD9-81ED-4DB2-BD59-A6C34878D82A}">
                    <a16:rowId xmlns:a16="http://schemas.microsoft.com/office/drawing/2014/main" val="10004"/>
                  </a:ext>
                </a:extLst>
              </a:tr>
              <a:tr h="370840">
                <a:tc>
                  <a:txBody>
                    <a:bodyPr/>
                    <a:lstStyle/>
                    <a:p>
                      <a:pPr algn="ctr"/>
                      <a:r>
                        <a:rPr lang="en-US" dirty="0" smtClean="0">
                          <a:solidFill>
                            <a:srgbClr val="00B050"/>
                          </a:solidFill>
                        </a:rPr>
                        <a:t>Storage:</a:t>
                      </a:r>
                      <a:endParaRPr lang="en-US" dirty="0">
                        <a:solidFill>
                          <a:srgbClr val="00B050"/>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B050"/>
                          </a:solidFill>
                        </a:rPr>
                        <a:t>Hemochromatosis storage or the accumulation of the iron is happening in the liver.</a:t>
                      </a:r>
                      <a:endParaRPr lang="en-US" dirty="0">
                        <a:solidFill>
                          <a:srgbClr val="00B050"/>
                        </a:solidFill>
                      </a:endParaRP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B050"/>
                          </a:solidFill>
                        </a:rPr>
                        <a:t>Iron ( hemosiderin)</a:t>
                      </a:r>
                      <a:r>
                        <a:rPr lang="en-US" sz="1800" baseline="0" dirty="0" smtClean="0">
                          <a:solidFill>
                            <a:srgbClr val="00B050"/>
                          </a:solidFill>
                        </a:rPr>
                        <a:t> is stored in macrophages.</a:t>
                      </a:r>
                      <a:endParaRPr lang="en-US" dirty="0" smtClean="0">
                        <a:solidFill>
                          <a:srgbClr val="00B050"/>
                        </a:solidFill>
                      </a:endParaRPr>
                    </a:p>
                  </a:txBody>
                  <a:tcPr anchor="ctr">
                    <a:solidFill>
                      <a:schemeClr val="bg1"/>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CE4A9941-29D7-4542-A72E-A399AFE6381B}"/>
              </a:ext>
            </a:extLst>
          </p:cNvPr>
          <p:cNvSpPr txBox="1"/>
          <p:nvPr/>
        </p:nvSpPr>
        <p:spPr>
          <a:xfrm>
            <a:off x="4106507" y="988705"/>
            <a:ext cx="4529768"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To differentiate between hemochromatosis and hemosiderosis</a:t>
            </a:r>
          </a:p>
        </p:txBody>
      </p:sp>
      <p:grpSp>
        <p:nvGrpSpPr>
          <p:cNvPr id="7" name="Group 6"/>
          <p:cNvGrpSpPr/>
          <p:nvPr/>
        </p:nvGrpSpPr>
        <p:grpSpPr>
          <a:xfrm>
            <a:off x="310498" y="953367"/>
            <a:ext cx="2207837" cy="1260014"/>
            <a:chOff x="4199334" y="3792008"/>
            <a:chExt cx="2706687" cy="1624012"/>
          </a:xfrm>
          <a:solidFill>
            <a:schemeClr val="bg1"/>
          </a:solidFill>
        </p:grpSpPr>
        <p:sp>
          <p:nvSpPr>
            <p:cNvPr id="8" name="Rectangle 7"/>
            <p:cNvSpPr/>
            <p:nvPr/>
          </p:nvSpPr>
          <p:spPr>
            <a:xfrm>
              <a:off x="4199334" y="3792008"/>
              <a:ext cx="2706687" cy="1624012"/>
            </a:xfrm>
            <a:prstGeom prst="rect">
              <a:avLst/>
            </a:prstGeom>
            <a:grpFill/>
            <a:ln w="38100">
              <a:solidFill>
                <a:srgbClr val="0070C0"/>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Rectangle 8"/>
            <p:cNvSpPr/>
            <p:nvPr/>
          </p:nvSpPr>
          <p:spPr>
            <a:xfrm>
              <a:off x="4199334" y="3792008"/>
              <a:ext cx="2706687" cy="1624012"/>
            </a:xfrm>
            <a:prstGeom prst="rect">
              <a:avLst/>
            </a:prstGeom>
            <a:grpFill/>
            <a:ln w="38100">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a:lnSpc>
                  <a:spcPct val="80000"/>
                </a:lnSpc>
              </a:pPr>
              <a:r>
                <a:rPr lang="en-US" altLang="en-US" dirty="0">
                  <a:solidFill>
                    <a:schemeClr val="tx1"/>
                  </a:solidFill>
                  <a:ea typeface="ＭＳ Ｐゴシック" pitchFamily="34" charset="-128"/>
                </a:rPr>
                <a:t>Genetic </a:t>
              </a:r>
              <a:r>
                <a:rPr lang="en-US" altLang="en-US" dirty="0" smtClean="0">
                  <a:solidFill>
                    <a:schemeClr val="tx1"/>
                  </a:solidFill>
                  <a:ea typeface="ＭＳ Ｐゴシック" pitchFamily="34" charset="-128"/>
                </a:rPr>
                <a:t>Disorders :</a:t>
              </a:r>
              <a:endParaRPr lang="en-US" altLang="en-US" dirty="0">
                <a:solidFill>
                  <a:schemeClr val="tx1"/>
                </a:solidFill>
                <a:ea typeface="ＭＳ Ｐゴシック" pitchFamily="34" charset="-128"/>
              </a:endParaRPr>
            </a:p>
            <a:p>
              <a:pPr algn="ctr">
                <a:lnSpc>
                  <a:spcPct val="80000"/>
                </a:lnSpc>
              </a:pPr>
              <a:r>
                <a:rPr lang="en-US" altLang="en-US" dirty="0">
                  <a:solidFill>
                    <a:schemeClr val="tx1"/>
                  </a:solidFill>
                  <a:ea typeface="ＭＳ Ｐゴシック" pitchFamily="34" charset="-128"/>
                </a:rPr>
                <a:t>Hemochromatosis (iron </a:t>
              </a:r>
              <a:r>
                <a:rPr lang="en-US" altLang="en-US" dirty="0" smtClean="0">
                  <a:solidFill>
                    <a:schemeClr val="tx1"/>
                  </a:solidFill>
                  <a:ea typeface="ＭＳ Ｐゴシック" pitchFamily="34" charset="-128"/>
                </a:rPr>
                <a:t>storage disease) </a:t>
              </a:r>
              <a:endParaRPr lang="en-US" altLang="en-US" dirty="0">
                <a:solidFill>
                  <a:schemeClr val="tx1"/>
                </a:solidFill>
                <a:ea typeface="ＭＳ Ｐゴシック" pitchFamily="34" charset="-128"/>
              </a:endParaRPr>
            </a:p>
          </p:txBody>
        </p:sp>
      </p:grpSp>
    </p:spTree>
    <p:extLst>
      <p:ext uri="{BB962C8B-B14F-4D97-AF65-F5344CB8AC3E}">
        <p14:creationId xmlns:p14="http://schemas.microsoft.com/office/powerpoint/2010/main" val="2572223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6124" y="76200"/>
            <a:ext cx="11249448"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solidFill>
                  <a:srgbClr val="4C8180"/>
                </a:solidFill>
                <a:latin typeface="Century Gothic" charset="0"/>
                <a:ea typeface="Century Gothic" charset="0"/>
                <a:cs typeface="Century Gothic" charset="0"/>
              </a:rPr>
              <a:t>Liver Function Tests (LFTs</a:t>
            </a:r>
            <a:r>
              <a:rPr lang="en-US" altLang="en-US" sz="3200" dirty="0" smtClean="0">
                <a:solidFill>
                  <a:srgbClr val="4C8180"/>
                </a:solidFill>
                <a:latin typeface="Century Gothic" charset="0"/>
                <a:ea typeface="Century Gothic" charset="0"/>
                <a:cs typeface="Century Gothic" charset="0"/>
              </a:rPr>
              <a:t>)</a:t>
            </a:r>
            <a:endParaRPr lang="en-US" sz="1400" dirty="0">
              <a:solidFill>
                <a:srgbClr val="00B050"/>
              </a:solidFill>
            </a:endParaRPr>
          </a:p>
          <a:p>
            <a:r>
              <a:rPr lang="en-US" altLang="en-US" sz="1400" dirty="0" smtClean="0">
                <a:ea typeface="ＭＳ Ｐゴシック" pitchFamily="34" charset="-128"/>
              </a:rPr>
              <a:t> </a:t>
            </a:r>
          </a:p>
        </p:txBody>
      </p:sp>
      <p:sp>
        <p:nvSpPr>
          <p:cNvPr id="3" name="Content Placeholder 2"/>
          <p:cNvSpPr txBox="1">
            <a:spLocks/>
          </p:cNvSpPr>
          <p:nvPr/>
        </p:nvSpPr>
        <p:spPr>
          <a:xfrm>
            <a:off x="126125" y="922632"/>
            <a:ext cx="5907142" cy="1649891"/>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dirty="0" smtClean="0">
                <a:solidFill>
                  <a:srgbClr val="00B050"/>
                </a:solidFill>
              </a:rPr>
              <a:t>We </a:t>
            </a:r>
            <a:r>
              <a:rPr lang="en-US" sz="1800" dirty="0">
                <a:solidFill>
                  <a:srgbClr val="00B050"/>
                </a:solidFill>
              </a:rPr>
              <a:t>have to check a list of tests to detect a liver disease and we will discuss the major ones</a:t>
            </a:r>
            <a:r>
              <a:rPr lang="en-US" sz="1800" dirty="0" smtClean="0">
                <a:solidFill>
                  <a:srgbClr val="00B050"/>
                </a:solidFill>
              </a:rPr>
              <a:t>.</a:t>
            </a:r>
            <a:endParaRPr lang="en-US" altLang="en-US" sz="1800" dirty="0" smtClean="0">
              <a:ea typeface="ＭＳ Ｐゴシック" pitchFamily="34" charset="-128"/>
            </a:endParaRPr>
          </a:p>
          <a:p>
            <a:r>
              <a:rPr lang="en-US" altLang="en-US" sz="1800" dirty="0" smtClean="0">
                <a:ea typeface="ＭＳ Ｐゴシック" pitchFamily="34" charset="-128"/>
              </a:rPr>
              <a:t>Noninvasive methods for screening of liver dysfunction</a:t>
            </a:r>
          </a:p>
          <a:p>
            <a:r>
              <a:rPr lang="en-US" altLang="en-US" sz="1800" dirty="0" smtClean="0">
                <a:ea typeface="ＭＳ Ｐゴシック" pitchFamily="34" charset="-128"/>
              </a:rPr>
              <a:t>Help in identifying general types of disorder</a:t>
            </a:r>
          </a:p>
          <a:p>
            <a:r>
              <a:rPr lang="en-US" altLang="en-US" sz="1800" dirty="0" smtClean="0">
                <a:ea typeface="ＭＳ Ｐゴシック" pitchFamily="34" charset="-128"/>
              </a:rPr>
              <a:t>Assess severity and allow prediction of outcome</a:t>
            </a:r>
          </a:p>
          <a:p>
            <a:r>
              <a:rPr lang="en-US" altLang="en-US" sz="1800" dirty="0" smtClean="0">
                <a:ea typeface="ＭＳ Ｐゴシック" pitchFamily="34" charset="-128"/>
              </a:rPr>
              <a:t>Disease and treatment follow up</a:t>
            </a:r>
          </a:p>
        </p:txBody>
      </p:sp>
      <p:sp>
        <p:nvSpPr>
          <p:cNvPr id="4" name="Content Placeholder 2"/>
          <p:cNvSpPr txBox="1">
            <a:spLocks/>
          </p:cNvSpPr>
          <p:nvPr/>
        </p:nvSpPr>
        <p:spPr>
          <a:xfrm>
            <a:off x="126124" y="3072593"/>
            <a:ext cx="5907142" cy="232508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Georgia" pitchFamily="18" charset="0"/>
              <a:buNone/>
            </a:pPr>
            <a:r>
              <a:rPr lang="en-US" altLang="en-US" sz="1800" dirty="0" smtClean="0">
                <a:ea typeface="ＭＳ Ｐゴシック" pitchFamily="34" charset="-128"/>
              </a:rPr>
              <a:t>Broadly classified as :</a:t>
            </a:r>
          </a:p>
          <a:p>
            <a:pPr>
              <a:buFont typeface="Trebuchet MS" pitchFamily="34" charset="0"/>
              <a:buAutoNum type="arabicPeriod"/>
            </a:pPr>
            <a:r>
              <a:rPr lang="en-US" altLang="en-US" sz="1800" dirty="0" smtClean="0">
                <a:ea typeface="ＭＳ Ｐゴシック" pitchFamily="34" charset="-128"/>
              </a:rPr>
              <a:t>Tests to detect hepatic injury: </a:t>
            </a:r>
            <a:r>
              <a:rPr lang="en-US" altLang="en-US" sz="1800" dirty="0" smtClean="0">
                <a:solidFill>
                  <a:srgbClr val="00B050"/>
                </a:solidFill>
                <a:ea typeface="ＭＳ Ｐゴシック" pitchFamily="34" charset="-128"/>
              </a:rPr>
              <a:t>(affecting structure)</a:t>
            </a:r>
          </a:p>
          <a:p>
            <a:pPr marL="914400" lvl="1" indent="-514350">
              <a:buFont typeface="Trebuchet MS" pitchFamily="34" charset="0"/>
              <a:buChar char="•"/>
            </a:pPr>
            <a:r>
              <a:rPr lang="en-US" altLang="en-US" sz="1800" dirty="0" smtClean="0">
                <a:ea typeface="ＭＳ Ｐゴシック" pitchFamily="34" charset="-128"/>
              </a:rPr>
              <a:t>Mild or severe; acute or chronic</a:t>
            </a:r>
          </a:p>
          <a:p>
            <a:pPr marL="914400" lvl="1" indent="-514350">
              <a:buFont typeface="Trebuchet MS" pitchFamily="34" charset="0"/>
              <a:buChar char="•"/>
            </a:pPr>
            <a:r>
              <a:rPr lang="en-US" altLang="en-US" sz="1800" dirty="0" smtClean="0">
                <a:ea typeface="ＭＳ Ｐゴシック" pitchFamily="34" charset="-128"/>
              </a:rPr>
              <a:t>Nature of liver injury (hepatocellular or cholestasis)</a:t>
            </a:r>
          </a:p>
          <a:p>
            <a:pPr marL="914400" lvl="1" indent="-514350">
              <a:buFont typeface="Trebuchet MS" pitchFamily="34" charset="0"/>
              <a:buChar char="•"/>
            </a:pPr>
            <a:endParaRPr lang="en-US" altLang="en-US" sz="1800" dirty="0" smtClean="0">
              <a:ea typeface="ＭＳ Ｐゴシック" pitchFamily="34" charset="-128"/>
            </a:endParaRPr>
          </a:p>
          <a:p>
            <a:pPr>
              <a:buFont typeface="Trebuchet MS" pitchFamily="34" charset="0"/>
              <a:buAutoNum type="arabicPeriod"/>
            </a:pPr>
            <a:r>
              <a:rPr lang="en-US" altLang="en-US" sz="1800" dirty="0" smtClean="0">
                <a:ea typeface="ＭＳ Ｐゴシック" pitchFamily="34" charset="-128"/>
              </a:rPr>
              <a:t>Tests to assess hepatic function </a:t>
            </a:r>
            <a:r>
              <a:rPr lang="en-US" altLang="en-US" sz="1800" dirty="0" smtClean="0">
                <a:solidFill>
                  <a:srgbClr val="00B050"/>
                </a:solidFill>
                <a:ea typeface="ＭＳ Ｐゴシック" pitchFamily="34" charset="-128"/>
              </a:rPr>
              <a:t>(affecting function)</a:t>
            </a:r>
          </a:p>
        </p:txBody>
      </p:sp>
      <p:sp>
        <p:nvSpPr>
          <p:cNvPr id="9" name="TextBox 8">
            <a:extLst>
              <a:ext uri="{FF2B5EF4-FFF2-40B4-BE49-F238E27FC236}">
                <a16:creationId xmlns:a16="http://schemas.microsoft.com/office/drawing/2014/main" id="{CE4A9941-29D7-4542-A72E-A399AFE6381B}"/>
              </a:ext>
            </a:extLst>
          </p:cNvPr>
          <p:cNvSpPr txBox="1"/>
          <p:nvPr/>
        </p:nvSpPr>
        <p:spPr>
          <a:xfrm>
            <a:off x="7342259" y="868311"/>
            <a:ext cx="4529768" cy="120032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FF0000"/>
                </a:solidFill>
              </a:rPr>
              <a:t>The good thing is that there are non invasive and invasive so, </a:t>
            </a:r>
            <a:r>
              <a:rPr lang="en-US" dirty="0" err="1">
                <a:solidFill>
                  <a:srgbClr val="FF0000"/>
                </a:solidFill>
              </a:rPr>
              <a:t>baiscally</a:t>
            </a:r>
            <a:r>
              <a:rPr lang="en-US" dirty="0">
                <a:solidFill>
                  <a:srgbClr val="FF0000"/>
                </a:solidFill>
              </a:rPr>
              <a:t> it’s not a liver function test it’s liver dysfunction test </a:t>
            </a:r>
            <a:r>
              <a:rPr lang="en-US" dirty="0">
                <a:solidFill>
                  <a:srgbClr val="00B050"/>
                </a:solidFill>
              </a:rPr>
              <a:t>(</a:t>
            </a:r>
            <a:r>
              <a:rPr lang="en-US" dirty="0">
                <a:solidFill>
                  <a:srgbClr val="FF0000"/>
                </a:solidFill>
              </a:rPr>
              <a:t>don’t think this is necessary)</a:t>
            </a:r>
          </a:p>
        </p:txBody>
      </p:sp>
      <p:sp>
        <p:nvSpPr>
          <p:cNvPr id="10" name="TextBox 9">
            <a:extLst>
              <a:ext uri="{FF2B5EF4-FFF2-40B4-BE49-F238E27FC236}">
                <a16:creationId xmlns:a16="http://schemas.microsoft.com/office/drawing/2014/main" id="{CE4A9941-29D7-4542-A72E-A399AFE6381B}"/>
              </a:ext>
            </a:extLst>
          </p:cNvPr>
          <p:cNvSpPr txBox="1"/>
          <p:nvPr/>
        </p:nvSpPr>
        <p:spPr>
          <a:xfrm>
            <a:off x="7342259" y="2249358"/>
            <a:ext cx="4529768"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We are basically </a:t>
            </a:r>
            <a:r>
              <a:rPr lang="en-US" dirty="0" smtClean="0">
                <a:solidFill>
                  <a:srgbClr val="00B050"/>
                </a:solidFill>
              </a:rPr>
              <a:t>testing </a:t>
            </a:r>
            <a:r>
              <a:rPr lang="en-US" dirty="0">
                <a:solidFill>
                  <a:srgbClr val="00B050"/>
                </a:solidFill>
              </a:rPr>
              <a:t>and screening for liver dysfunction.</a:t>
            </a:r>
          </a:p>
        </p:txBody>
      </p:sp>
      <p:sp>
        <p:nvSpPr>
          <p:cNvPr id="11" name="TextBox 10">
            <a:extLst>
              <a:ext uri="{FF2B5EF4-FFF2-40B4-BE49-F238E27FC236}">
                <a16:creationId xmlns:a16="http://schemas.microsoft.com/office/drawing/2014/main" id="{CE4A9941-29D7-4542-A72E-A399AFE6381B}"/>
              </a:ext>
            </a:extLst>
          </p:cNvPr>
          <p:cNvSpPr txBox="1"/>
          <p:nvPr/>
        </p:nvSpPr>
        <p:spPr>
          <a:xfrm>
            <a:off x="7342259" y="3078909"/>
            <a:ext cx="4529768" cy="313932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B050"/>
                </a:solidFill>
              </a:rPr>
              <a:t>what are the indications for doing a liver function test? </a:t>
            </a:r>
          </a:p>
          <a:p>
            <a:pPr algn="ctr"/>
            <a:r>
              <a:rPr lang="en-US" dirty="0">
                <a:solidFill>
                  <a:srgbClr val="00B050"/>
                </a:solidFill>
              </a:rPr>
              <a:t>1-When there are symptoms like (Jaundice or abdominal pain or anorexia or nausea and vomiting)</a:t>
            </a:r>
          </a:p>
          <a:p>
            <a:pPr algn="ctr"/>
            <a:r>
              <a:rPr lang="en-US" dirty="0">
                <a:solidFill>
                  <a:srgbClr val="00B050"/>
                </a:solidFill>
              </a:rPr>
              <a:t>2-If a person is on drugs which cause liver toxicity or if you want to start a treatment and you want to make sure that the patient's liver is healthy or not ( so by knowing that you can change the treatment or modify the dose) . </a:t>
            </a:r>
          </a:p>
          <a:p>
            <a:pPr algn="ctr"/>
            <a:r>
              <a:rPr lang="en-US" dirty="0">
                <a:solidFill>
                  <a:srgbClr val="00B050"/>
                </a:solidFill>
              </a:rPr>
              <a:t>3- Alcoholism </a:t>
            </a:r>
          </a:p>
        </p:txBody>
      </p:sp>
    </p:spTree>
    <p:extLst>
      <p:ext uri="{BB962C8B-B14F-4D97-AF65-F5344CB8AC3E}">
        <p14:creationId xmlns:p14="http://schemas.microsoft.com/office/powerpoint/2010/main" val="86240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fade">
                                      <p:cBhvr>
                                        <p:cTn id="42" dur="1000"/>
                                        <p:tgtEl>
                                          <p:spTgt spid="4">
                                            <p:txEl>
                                              <p:pRg st="0" end="0"/>
                                            </p:txEl>
                                          </p:spTgt>
                                        </p:tgtEl>
                                      </p:cBhvr>
                                    </p:animEffect>
                                    <p:anim calcmode="lin" valueType="num">
                                      <p:cBhvr>
                                        <p:cTn id="4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1000"/>
                                        <p:tgtEl>
                                          <p:spTgt spid="4">
                                            <p:txEl>
                                              <p:pRg st="1" end="1"/>
                                            </p:txEl>
                                          </p:spTgt>
                                        </p:tgtEl>
                                      </p:cBhvr>
                                    </p:animEffect>
                                    <p:anim calcmode="lin" valueType="num">
                                      <p:cBhvr>
                                        <p:cTn id="4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1000"/>
                                        <p:tgtEl>
                                          <p:spTgt spid="4">
                                            <p:txEl>
                                              <p:pRg st="2" end="2"/>
                                            </p:txEl>
                                          </p:spTgt>
                                        </p:tgtEl>
                                      </p:cBhvr>
                                    </p:animEffect>
                                    <p:anim calcmode="lin" valueType="num">
                                      <p:cBhvr>
                                        <p:cTn id="5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1000"/>
                                        <p:tgtEl>
                                          <p:spTgt spid="4">
                                            <p:txEl>
                                              <p:pRg st="3" end="3"/>
                                            </p:txEl>
                                          </p:spTgt>
                                        </p:tgtEl>
                                      </p:cBhvr>
                                    </p:animEffect>
                                    <p:anim calcmode="lin" valueType="num">
                                      <p:cBhvr>
                                        <p:cTn id="5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4">
                                            <p:txEl>
                                              <p:pRg st="5" end="5"/>
                                            </p:txEl>
                                          </p:spTgt>
                                        </p:tgtEl>
                                        <p:attrNameLst>
                                          <p:attrName>style.visibility</p:attrName>
                                        </p:attrNameLst>
                                      </p:cBhvr>
                                      <p:to>
                                        <p:strVal val="visible"/>
                                      </p:to>
                                    </p:set>
                                    <p:animEffect transition="in" filter="fade">
                                      <p:cBhvr>
                                        <p:cTn id="64" dur="1000"/>
                                        <p:tgtEl>
                                          <p:spTgt spid="4">
                                            <p:txEl>
                                              <p:pRg st="5" end="5"/>
                                            </p:txEl>
                                          </p:spTgt>
                                        </p:tgtEl>
                                      </p:cBhvr>
                                    </p:animEffect>
                                    <p:anim calcmode="lin" valueType="num">
                                      <p:cBhvr>
                                        <p:cTn id="6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2104958"/>
              </p:ext>
            </p:extLst>
          </p:nvPr>
        </p:nvGraphicFramePr>
        <p:xfrm>
          <a:off x="1716690" y="2522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126124" y="76200"/>
            <a:ext cx="11249448"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smtClean="0">
                <a:solidFill>
                  <a:srgbClr val="4C8180"/>
                </a:solidFill>
                <a:latin typeface="Century Gothic" charset="0"/>
                <a:ea typeface="Century Gothic" charset="0"/>
                <a:cs typeface="Century Gothic" charset="0"/>
              </a:rPr>
              <a:t>Classification</a:t>
            </a:r>
            <a:endParaRPr lang="en-US" sz="1400" dirty="0">
              <a:solidFill>
                <a:srgbClr val="00B050"/>
              </a:solidFill>
            </a:endParaRPr>
          </a:p>
          <a:p>
            <a:r>
              <a:rPr lang="en-US" altLang="en-US" sz="1400" dirty="0" smtClean="0">
                <a:ea typeface="ＭＳ Ｐゴシック" pitchFamily="34" charset="-128"/>
              </a:rPr>
              <a:t> </a:t>
            </a:r>
          </a:p>
        </p:txBody>
      </p:sp>
    </p:spTree>
    <p:extLst>
      <p:ext uri="{BB962C8B-B14F-4D97-AF65-F5344CB8AC3E}">
        <p14:creationId xmlns:p14="http://schemas.microsoft.com/office/powerpoint/2010/main" val="872738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3414</TotalTime>
  <Words>2611</Words>
  <Application>Microsoft Office PowerPoint</Application>
  <PresentationFormat>Widescreen</PresentationFormat>
  <Paragraphs>317</Paragraphs>
  <Slides>30</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30</vt:i4>
      </vt:variant>
    </vt:vector>
  </HeadingPairs>
  <TitlesOfParts>
    <vt:vector size="47" baseType="lpstr">
      <vt:lpstr>맑은 고딕</vt:lpstr>
      <vt:lpstr>ＭＳ Ｐゴシック</vt:lpstr>
      <vt:lpstr>Adobe Devanagari</vt:lpstr>
      <vt:lpstr>Arial</vt:lpstr>
      <vt:lpstr>Calibri</vt:lpstr>
      <vt:lpstr>Calibri Light</vt:lpstr>
      <vt:lpstr>Cambria</vt:lpstr>
      <vt:lpstr>Century Gothic</vt:lpstr>
      <vt:lpstr>Comic Sans MS</vt:lpstr>
      <vt:lpstr>Copperplate Gothic Bold</vt:lpstr>
      <vt:lpstr>Georgia</vt:lpstr>
      <vt:lpstr>Gill Sans MT</vt:lpstr>
      <vt:lpstr>Symbol</vt:lpstr>
      <vt:lpstr>Trebuchet MS</vt:lpstr>
      <vt:lpstr>Wingdings</vt:lpstr>
      <vt:lpstr>Wingdings 2</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abdulaziz abdullah</cp:lastModifiedBy>
  <cp:revision>167</cp:revision>
  <dcterms:created xsi:type="dcterms:W3CDTF">2017-07-08T03:49:25Z</dcterms:created>
  <dcterms:modified xsi:type="dcterms:W3CDTF">2017-12-23T20:13:57Z</dcterms:modified>
</cp:coreProperties>
</file>