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87" r:id="rId4"/>
    <p:sldId id="289" r:id="rId5"/>
    <p:sldId id="294" r:id="rId6"/>
    <p:sldId id="293" r:id="rId7"/>
    <p:sldId id="301" r:id="rId8"/>
    <p:sldId id="302" r:id="rId9"/>
    <p:sldId id="303" r:id="rId10"/>
    <p:sldId id="300" r:id="rId11"/>
    <p:sldId id="305" r:id="rId12"/>
    <p:sldId id="297" r:id="rId13"/>
    <p:sldId id="306" r:id="rId14"/>
    <p:sldId id="307" r:id="rId15"/>
    <p:sldId id="308" r:id="rId16"/>
    <p:sldId id="290" r:id="rId17"/>
    <p:sldId id="291"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هند الزهراني" initials="مهند" lastIdx="1" clrIdx="0">
    <p:extLst/>
  </p:cmAuthor>
  <p:cmAuthor id="2" name="ASUS" initials="A"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D9B"/>
    <a:srgbClr val="7AADA2"/>
    <a:srgbClr val="F5F1F1"/>
    <a:srgbClr val="95D3C6"/>
    <a:srgbClr val="82E7D2"/>
    <a:srgbClr val="D2E5DF"/>
    <a:srgbClr val="33A6C6"/>
    <a:srgbClr val="C388F4"/>
    <a:srgbClr val="ED068F"/>
    <a:srgbClr val="AA5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756C97-6D7B-430A-97ED-F031B4137404}">
  <a:tblStyle styleId="{FA756C97-6D7B-430A-97ED-F031B413740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5" autoAdjust="0"/>
    <p:restoredTop sz="95737" autoAdjust="0"/>
  </p:normalViewPr>
  <p:slideViewPr>
    <p:cSldViewPr snapToGrid="0">
      <p:cViewPr>
        <p:scale>
          <a:sx n="157" d="100"/>
          <a:sy n="157" d="100"/>
        </p:scale>
        <p:origin x="-1216" y="-2568"/>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2132970"/>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1</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94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586" name="Shape 5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11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586" name="Shape 5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59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586" name="Shape 5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929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612" name="Shape 6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30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612" name="Shape 6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370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612" name="Shape 6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391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24" name="Shape 6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9" name="Shape 65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60" name="Shape 66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17</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105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2</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119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586" name="Shape 5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00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612" name="Shape 6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01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586" name="Shape 5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109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586" name="Shape 5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47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586" name="Shape 5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88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586" name="Shape 5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69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586" name="Shape 5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25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DBDD">
            <a:alpha val="40000"/>
          </a:srgbClr>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microsoft.com/office/2007/relationships/hdphoto" Target="../media/hdphoto1.wdp"/><Relationship Id="rId9" Type="http://schemas.openxmlformats.org/officeDocument/2006/relationships/image" Target="../media/image6.png"/><Relationship Id="rId10" Type="http://schemas.microsoft.com/office/2007/relationships/hdphoto" Target="../media/hdphoto2.wdp"/><Relationship Id="rId11"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32.jpeg"/><Relationship Id="rId12" Type="http://schemas.openxmlformats.org/officeDocument/2006/relationships/image" Target="../media/image33.jpeg"/><Relationship Id="rId13" Type="http://schemas.openxmlformats.org/officeDocument/2006/relationships/image" Target="../media/image34.jpeg"/><Relationship Id="rId14" Type="http://schemas.openxmlformats.org/officeDocument/2006/relationships/hyperlink" Target="https://www.youtube.com/watch?v=7481ok2xsbI" TargetMode="External"/><Relationship Id="rId1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hyperlink" Target="http://www.google.com.sa/url?sa=i&amp;rct=j&amp;q=&amp;esrc=s&amp;frm=1&amp;source=images&amp;cd=&amp;cad=rja&amp;uact=8&amp;ved=0CAcQjRw&amp;url=http://pedsurg.ucsf.edu/conditions--procedures/pyloric-stenosis.aspx&amp;ei=sKNhVIHPOcT1au2GgpgE&amp;psig=AFQjCNFeYrCUEEy4dfbQ6Zi6qhIZYEQ2eA&amp;ust=1415771238449326" TargetMode="External"/><Relationship Id="rId8" Type="http://schemas.openxmlformats.org/officeDocument/2006/relationships/image" Target="../media/image30.jpeg"/><Relationship Id="rId9" Type="http://schemas.openxmlformats.org/officeDocument/2006/relationships/hyperlink" Target="http://www.google.com.sa/url?sa=i&amp;rct=j&amp;q=&amp;esrc=s&amp;frm=1&amp;source=images&amp;cd=&amp;cad=rja&amp;uact=8&amp;ved=0CAcQjRw&amp;url=http://www.studyblue.com/notes/note/n/mch-vocabulary/deck/4963274&amp;ei=4aNhVKWZMIbxaI7bgqgI&amp;psig=AFQjCNFeYrCUEEy4dfbQ6Zi6qhIZYEQ2eA&amp;ust=1415771238449326" TargetMode="External"/><Relationship Id="rId10"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hyperlink" Target="http://www.google.com.sa/url?sa=i&amp;rct=j&amp;q=&amp;esrc=s&amp;frm=1&amp;source=images&amp;cd=&amp;cad=rja&amp;uact=8&amp;ved=0CAcQjRw&amp;url=http://travandsteph.blogspot.com/2009/06/this-is-going-to-hurt-me-more-than-you.html&amp;ei=pcRhVI2GEc7caozbgdgK&amp;psig=AFQjCNH9WkT_WNuMJ0YWRHSergml62AlyQ&amp;ust=1415779430001904" TargetMode="External"/><Relationship Id="rId7" Type="http://schemas.openxmlformats.org/officeDocument/2006/relationships/image" Target="../media/image38.jpeg"/><Relationship Id="rId8" Type="http://schemas.openxmlformats.org/officeDocument/2006/relationships/hyperlink" Target="http://www.google.com.sa/url?sa=i&amp;rct=j&amp;q=&amp;esrc=s&amp;frm=1&amp;source=images&amp;cd=&amp;cad=rja&amp;uact=8&amp;ved=0CAcQjRw&amp;url=http://imgkid.com/umbilical-hernia-newborn.shtml&amp;ei=A8VhVIbnDsfzavvggegO&amp;psig=AFQjCNH9WkT_WNuMJ0YWRHSergml62AlyQ&amp;ust=1415779430001904" TargetMode="External"/><Relationship Id="rId9" Type="http://schemas.openxmlformats.org/officeDocument/2006/relationships/image" Target="../media/image39.jpeg"/><Relationship Id="rId10" Type="http://schemas.openxmlformats.org/officeDocument/2006/relationships/hyperlink" Target="https://www.youtube.com/watch?v=1vaoR8HYJxI" TargetMode="External"/><Relationship Id="rId11"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CAcQjRxqFQoTCMiwp6yt6sgCFYJOFAodkosBeg&amp;url=http://www.youtube.com/watch?v=KgQvPO3SgRI&amp;psig=AFQjCNH_kv0RPDxqCAZsYARtwv5YNjS7KQ&amp;ust=1446299916569597" TargetMode="External"/><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hyperlink" Target="https://www.google.com.sa/url?sa=i&amp;rct=j&amp;q=&amp;esrc=s&amp;source=images&amp;cd=&amp;cad=rja&amp;uact=8&amp;ved=0CAcQjRxqFQoTCKLWv6yu6sgCFcXXFAodBxkOdg&amp;url=https://quizlet.com/2907016/intestines-mesenteric-arteries-portal-system-flash-cards/&amp;psig=AFQjCNH_kv0RPDxqCAZsYARtwv5YNjS7KQ&amp;ust=1446299916569597" TargetMode="External"/><Relationship Id="rId7"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hyperlink" Target="https://twitter.com/Embryology436" TargetMode="External"/><Relationship Id="rId12" Type="http://schemas.openxmlformats.org/officeDocument/2006/relationships/hyperlink" Target="mailto:Embryology436@gmail.com" TargetMode="External"/><Relationship Id="rId13" Type="http://schemas.openxmlformats.org/officeDocument/2006/relationships/hyperlink" Target="https://docs.google.com/forms/d/1GgmnFVzgO-OABiZ2Svj6PLavjV00XHvgD4P1gXi8YJQ/viewform?ts=59c9dfc3&amp;edit_requested=true" TargetMode="External"/><Relationship Id="rId14" Type="http://schemas.openxmlformats.org/officeDocument/2006/relationships/image" Target="../media/image45.png"/><Relationship Id="rId15" Type="http://schemas.openxmlformats.org/officeDocument/2006/relationships/image" Target="../media/image9.jpg"/><Relationship Id="rId16" Type="http://schemas.openxmlformats.org/officeDocument/2006/relationships/hyperlink" Target="https://www.onlineexambuilder.com/development-of-the-heart/exam-137724"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5.png"/><Relationship Id="rId5" Type="http://schemas.microsoft.com/office/2007/relationships/hdphoto" Target="../media/hdphoto1.wdp"/><Relationship Id="rId6" Type="http://schemas.openxmlformats.org/officeDocument/2006/relationships/image" Target="../media/image6.png"/><Relationship Id="rId7" Type="http://schemas.microsoft.com/office/2007/relationships/hdphoto" Target="../media/hdphoto2.wdp"/><Relationship Id="rId8" Type="http://schemas.openxmlformats.org/officeDocument/2006/relationships/hyperlink" Target="https://docs.google.com/presentation/d/1QOxgm0qZNtUNxZNrB1M5zIo7-XeDtd8NdUc56aBAx7s/edit?usp=sharing" TargetMode="External"/><Relationship Id="rId9" Type="http://schemas.openxmlformats.org/officeDocument/2006/relationships/image" Target="../media/image43.png"/><Relationship Id="rId10"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s://www.youtube.com/watch?v=rs44cXvjbMA" TargetMode="External"/><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hyperlink" Target="https://www.youtube.com/watch?v=AscKR_cQExY" TargetMode="External"/><Relationship Id="rId8" Type="http://schemas.openxmlformats.org/officeDocument/2006/relationships/image" Target="../media/image9.jpg"/><Relationship Id="rId9" Type="http://schemas.openxmlformats.org/officeDocument/2006/relationships/hyperlink" Target="https://www.youtube.com/watch?v=vJA1A0v6Aa4" TargetMode="External"/><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hyperlink" Target="http://www.google.com.sa/url?sa=i&amp;rct=j&amp;q=&amp;esrc=s&amp;frm=1&amp;source=images&amp;cd=&amp;cad=rja&amp;uact=8&amp;ved=0CAcQjRw&amp;url=http://www.mhhe.com/biosci/esp/2001_saladin/folder_structure/ab/m4/s7/&amp;ei=XrRpVMCTHsbWPOWEgcgO&amp;psig=AFQjCNEX3gMVnrxGX3huHP4xk5x5OEWYIw&amp;ust=1416299888769999" TargetMode="External"/><Relationship Id="rId7" Type="http://schemas.openxmlformats.org/officeDocument/2006/relationships/image" Target="../media/image24.jpe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Shape 89"/>
          <p:cNvGrpSpPr/>
          <p:nvPr/>
        </p:nvGrpSpPr>
        <p:grpSpPr>
          <a:xfrm>
            <a:off x="6833069" y="0"/>
            <a:ext cx="5358931" cy="6857999"/>
            <a:chOff x="5807244" y="0"/>
            <a:chExt cx="6384755" cy="6857999"/>
          </a:xfrm>
        </p:grpSpPr>
        <p:sp>
          <p:nvSpPr>
            <p:cNvPr id="90" name="Shape 90"/>
            <p:cNvSpPr/>
            <p:nvPr/>
          </p:nvSpPr>
          <p:spPr>
            <a:xfrm rot="10800000">
              <a:off x="5814424" y="1"/>
              <a:ext cx="4156589" cy="2240231"/>
            </a:xfrm>
            <a:prstGeom prst="triangle">
              <a:avLst>
                <a:gd name="adj" fmla="val 50000"/>
              </a:avLst>
            </a:prstGeom>
            <a:solidFill>
              <a:srgbClr val="95D2C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1" name="Shape 91"/>
            <p:cNvSpPr/>
            <p:nvPr/>
          </p:nvSpPr>
          <p:spPr>
            <a:xfrm>
              <a:off x="5807244" y="2290818"/>
              <a:ext cx="4156589" cy="2240231"/>
            </a:xfrm>
            <a:prstGeom prst="triangle">
              <a:avLst>
                <a:gd name="adj" fmla="val 50000"/>
              </a:avLst>
            </a:prstGeom>
            <a:noFill/>
            <a:ln w="12700" cap="flat" cmpd="sng">
              <a:solidFill>
                <a:srgbClr val="7AADA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ADEE9"/>
                </a:solidFill>
                <a:latin typeface="Calibri"/>
                <a:ea typeface="Calibri"/>
                <a:cs typeface="Calibri"/>
                <a:sym typeface="Calibri"/>
              </a:endParaRPr>
            </a:p>
          </p:txBody>
        </p:sp>
        <p:sp>
          <p:nvSpPr>
            <p:cNvPr id="92" name="Shape 92"/>
            <p:cNvSpPr/>
            <p:nvPr/>
          </p:nvSpPr>
          <p:spPr>
            <a:xfrm rot="10800000">
              <a:off x="5821602" y="4617768"/>
              <a:ext cx="4156589" cy="2240231"/>
            </a:xfrm>
            <a:prstGeom prst="triangle">
              <a:avLst>
                <a:gd name="adj" fmla="val 50000"/>
              </a:avLst>
            </a:prstGeom>
            <a:solidFill>
              <a:srgbClr val="D2E6E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3" name="Shape 93"/>
            <p:cNvSpPr/>
            <p:nvPr/>
          </p:nvSpPr>
          <p:spPr>
            <a:xfrm>
              <a:off x="8028231" y="4617767"/>
              <a:ext cx="4156589" cy="2240231"/>
            </a:xfrm>
            <a:prstGeom prst="triangle">
              <a:avLst>
                <a:gd name="adj" fmla="val 50000"/>
              </a:avLst>
            </a:prstGeom>
            <a:solidFill>
              <a:srgbClr val="95D2C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4" name="Shape 94"/>
            <p:cNvSpPr/>
            <p:nvPr/>
          </p:nvSpPr>
          <p:spPr>
            <a:xfrm rot="10800000">
              <a:off x="8035410" y="2326950"/>
              <a:ext cx="4156589" cy="2240231"/>
            </a:xfrm>
            <a:prstGeom prst="triangle">
              <a:avLst>
                <a:gd name="adj" fmla="val 50000"/>
              </a:avLst>
            </a:prstGeom>
            <a:solidFill>
              <a:srgbClr val="7AADA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5" name="Shape 95"/>
            <p:cNvSpPr/>
            <p:nvPr/>
          </p:nvSpPr>
          <p:spPr>
            <a:xfrm>
              <a:off x="8021053" y="0"/>
              <a:ext cx="4156589" cy="2240231"/>
            </a:xfrm>
            <a:prstGeom prst="triangle">
              <a:avLst>
                <a:gd name="adj" fmla="val 50000"/>
              </a:avLst>
            </a:prstGeom>
            <a:noFill/>
            <a:ln w="12700" cap="flat" cmpd="sng">
              <a:solidFill>
                <a:srgbClr val="7AADA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6" name="Shape 96"/>
            <p:cNvPicPr preferRelativeResize="0"/>
            <p:nvPr/>
          </p:nvPicPr>
          <p:blipFill rotWithShape="1">
            <a:blip r:embed="rId3">
              <a:alphaModFix/>
            </a:blip>
            <a:srcRect/>
            <a:stretch/>
          </p:blipFill>
          <p:spPr>
            <a:xfrm>
              <a:off x="7379368" y="112293"/>
              <a:ext cx="978568" cy="1531554"/>
            </a:xfrm>
            <a:prstGeom prst="rect">
              <a:avLst/>
            </a:prstGeom>
            <a:noFill/>
            <a:ln>
              <a:noFill/>
            </a:ln>
          </p:spPr>
        </p:pic>
        <p:grpSp>
          <p:nvGrpSpPr>
            <p:cNvPr id="97" name="Shape 97"/>
            <p:cNvGrpSpPr/>
            <p:nvPr/>
          </p:nvGrpSpPr>
          <p:grpSpPr>
            <a:xfrm>
              <a:off x="6904753" y="4668251"/>
              <a:ext cx="4491789" cy="1499285"/>
              <a:chOff x="6904753" y="4652209"/>
              <a:chExt cx="4491789" cy="1499285"/>
            </a:xfrm>
          </p:grpSpPr>
          <p:grpSp>
            <p:nvGrpSpPr>
              <p:cNvPr id="98" name="Shape 98"/>
              <p:cNvGrpSpPr/>
              <p:nvPr/>
            </p:nvGrpSpPr>
            <p:grpSpPr>
              <a:xfrm>
                <a:off x="7170821" y="4652209"/>
                <a:ext cx="1588167" cy="1106907"/>
                <a:chOff x="7218946" y="4620126"/>
                <a:chExt cx="1427745" cy="1161171"/>
              </a:xfrm>
            </p:grpSpPr>
            <p:pic>
              <p:nvPicPr>
                <p:cNvPr id="99" name="Shape 99"/>
                <p:cNvPicPr preferRelativeResize="0"/>
                <p:nvPr/>
              </p:nvPicPr>
              <p:blipFill rotWithShape="1">
                <a:blip r:embed="rId4">
                  <a:alphaModFix/>
                </a:blip>
                <a:srcRect l="24738" t="19447" r="24104" b="35394"/>
                <a:stretch/>
              </p:blipFill>
              <p:spPr>
                <a:xfrm>
                  <a:off x="7218946" y="4620126"/>
                  <a:ext cx="1315452" cy="1161171"/>
                </a:xfrm>
                <a:prstGeom prst="rect">
                  <a:avLst/>
                </a:prstGeom>
                <a:noFill/>
                <a:ln>
                  <a:noFill/>
                </a:ln>
              </p:spPr>
            </p:pic>
            <p:pic>
              <p:nvPicPr>
                <p:cNvPr id="100" name="Shape 100"/>
                <p:cNvPicPr preferRelativeResize="0"/>
                <p:nvPr/>
              </p:nvPicPr>
              <p:blipFill rotWithShape="1">
                <a:blip r:embed="rId5">
                  <a:alphaModFix/>
                </a:blip>
                <a:srcRect l="56631" t="27658" r="23474" b="60658"/>
                <a:stretch/>
              </p:blipFill>
              <p:spPr>
                <a:xfrm>
                  <a:off x="7876671" y="4716380"/>
                  <a:ext cx="770020" cy="452235"/>
                </a:xfrm>
                <a:prstGeom prst="rect">
                  <a:avLst/>
                </a:prstGeom>
                <a:noFill/>
                <a:ln>
                  <a:noFill/>
                </a:ln>
              </p:spPr>
            </p:pic>
          </p:grpSp>
          <p:sp>
            <p:nvSpPr>
              <p:cNvPr id="101" name="Shape 101"/>
              <p:cNvSpPr txBox="1"/>
              <p:nvPr/>
            </p:nvSpPr>
            <p:spPr>
              <a:xfrm>
                <a:off x="6904753" y="5606716"/>
                <a:ext cx="4491789" cy="3847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600" b="1" i="0" u="none" strike="noStrike" cap="none">
                    <a:solidFill>
                      <a:srgbClr val="878688"/>
                    </a:solidFill>
                    <a:latin typeface="Cabin"/>
                    <a:ea typeface="Cabin"/>
                    <a:cs typeface="Cabin"/>
                    <a:sym typeface="Cabin"/>
                  </a:rPr>
                  <a:t>M E D I C I N E</a:t>
                </a:r>
              </a:p>
            </p:txBody>
          </p:sp>
          <p:sp>
            <p:nvSpPr>
              <p:cNvPr id="102" name="Shape 102"/>
              <p:cNvSpPr txBox="1"/>
              <p:nvPr/>
            </p:nvSpPr>
            <p:spPr>
              <a:xfrm>
                <a:off x="7177471" y="5889885"/>
                <a:ext cx="2273968"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900">
                    <a:solidFill>
                      <a:srgbClr val="878688"/>
                    </a:solidFill>
                    <a:latin typeface="Calibri"/>
                    <a:ea typeface="Calibri"/>
                    <a:cs typeface="Calibri"/>
                    <a:sym typeface="Calibri"/>
                  </a:rPr>
                  <a:t>KING SAUD UNIVERSITY</a:t>
                </a:r>
              </a:p>
            </p:txBody>
          </p:sp>
        </p:grpSp>
        <p:sp>
          <p:nvSpPr>
            <p:cNvPr id="103" name="Shape 103"/>
            <p:cNvSpPr/>
            <p:nvPr/>
          </p:nvSpPr>
          <p:spPr>
            <a:xfrm rot="5400000">
              <a:off x="7114673" y="2045371"/>
              <a:ext cx="978568" cy="449178"/>
            </a:xfrm>
            <a:prstGeom prst="triangle">
              <a:avLst>
                <a:gd name="adj" fmla="val 50000"/>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a:solidFill>
                  <a:srgbClr val="878688"/>
                </a:solidFill>
                <a:latin typeface="Calibri"/>
                <a:ea typeface="Calibri"/>
                <a:cs typeface="Calibri"/>
                <a:sym typeface="Calibri"/>
              </a:endParaRPr>
            </a:p>
          </p:txBody>
        </p:sp>
      </p:grpSp>
      <p:grpSp>
        <p:nvGrpSpPr>
          <p:cNvPr id="104" name="Shape 104"/>
          <p:cNvGrpSpPr/>
          <p:nvPr/>
        </p:nvGrpSpPr>
        <p:grpSpPr>
          <a:xfrm rot="5400000">
            <a:off x="653645" y="112293"/>
            <a:ext cx="417094" cy="417094"/>
            <a:chOff x="1010653" y="336884"/>
            <a:chExt cx="417094" cy="417094"/>
          </a:xfrm>
        </p:grpSpPr>
        <p:sp>
          <p:nvSpPr>
            <p:cNvPr id="105" name="Shape 105"/>
            <p:cNvSpPr/>
            <p:nvPr/>
          </p:nvSpPr>
          <p:spPr>
            <a:xfrm>
              <a:off x="1010654" y="336884"/>
              <a:ext cx="112293" cy="417094"/>
            </a:xfrm>
            <a:prstGeom prst="rect">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6" name="Shape 106"/>
            <p:cNvSpPr/>
            <p:nvPr/>
          </p:nvSpPr>
          <p:spPr>
            <a:xfrm rot="5400000">
              <a:off x="1163054" y="489284"/>
              <a:ext cx="112293" cy="417094"/>
            </a:xfrm>
            <a:prstGeom prst="rect">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07" name="Shape 107"/>
          <p:cNvGrpSpPr/>
          <p:nvPr/>
        </p:nvGrpSpPr>
        <p:grpSpPr>
          <a:xfrm rot="-5400000">
            <a:off x="5899465" y="1332227"/>
            <a:ext cx="417094" cy="417094"/>
            <a:chOff x="1010653" y="336884"/>
            <a:chExt cx="417094" cy="417094"/>
          </a:xfrm>
        </p:grpSpPr>
        <p:sp>
          <p:nvSpPr>
            <p:cNvPr id="108" name="Shape 108"/>
            <p:cNvSpPr/>
            <p:nvPr/>
          </p:nvSpPr>
          <p:spPr>
            <a:xfrm>
              <a:off x="1010654" y="336884"/>
              <a:ext cx="112293" cy="417094"/>
            </a:xfrm>
            <a:prstGeom prst="rect">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9" name="Shape 109"/>
            <p:cNvSpPr/>
            <p:nvPr/>
          </p:nvSpPr>
          <p:spPr>
            <a:xfrm rot="5400000">
              <a:off x="1163054" y="489284"/>
              <a:ext cx="112293" cy="417094"/>
            </a:xfrm>
            <a:prstGeom prst="rect">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110" name="Shape 110"/>
          <p:cNvSpPr txBox="1"/>
          <p:nvPr/>
        </p:nvSpPr>
        <p:spPr>
          <a:xfrm>
            <a:off x="380368" y="247126"/>
            <a:ext cx="6578718" cy="1474592"/>
          </a:xfrm>
          <a:prstGeom prst="rect">
            <a:avLst/>
          </a:prstGeom>
          <a:noFill/>
          <a:ln>
            <a:noFill/>
          </a:ln>
        </p:spPr>
        <p:txBody>
          <a:bodyPr lIns="91425" tIns="45700" rIns="91425" bIns="45700" anchor="t" anchorCtr="0">
            <a:noAutofit/>
          </a:bodyPr>
          <a:lstStyle/>
          <a:p>
            <a:pPr lvl="0" algn="ctr">
              <a:buSzPct val="25000"/>
            </a:pPr>
            <a:r>
              <a:rPr lang="en-US" sz="3200" b="1" dirty="0">
                <a:solidFill>
                  <a:srgbClr val="7AADA2"/>
                </a:solidFill>
                <a:latin typeface="Century Gothic" charset="0"/>
                <a:ea typeface="Century Gothic" charset="0"/>
                <a:cs typeface="Century Gothic" charset="0"/>
              </a:rPr>
              <a:t>Development Of Pancreas </a:t>
            </a:r>
            <a:br>
              <a:rPr lang="en-US" sz="3200" b="1" dirty="0">
                <a:solidFill>
                  <a:srgbClr val="7AADA2"/>
                </a:solidFill>
                <a:latin typeface="Century Gothic" charset="0"/>
                <a:ea typeface="Century Gothic" charset="0"/>
                <a:cs typeface="Century Gothic" charset="0"/>
              </a:rPr>
            </a:br>
            <a:r>
              <a:rPr lang="en-US" sz="3200" b="1" dirty="0">
                <a:solidFill>
                  <a:srgbClr val="7AADA2"/>
                </a:solidFill>
                <a:latin typeface="Century Gothic" charset="0"/>
                <a:ea typeface="Century Gothic" charset="0"/>
                <a:cs typeface="Century Gothic" charset="0"/>
              </a:rPr>
              <a:t>And </a:t>
            </a:r>
            <a:br>
              <a:rPr lang="en-US" sz="3200" b="1" dirty="0">
                <a:solidFill>
                  <a:srgbClr val="7AADA2"/>
                </a:solidFill>
                <a:latin typeface="Century Gothic" charset="0"/>
                <a:ea typeface="Century Gothic" charset="0"/>
                <a:cs typeface="Century Gothic" charset="0"/>
              </a:rPr>
            </a:br>
            <a:r>
              <a:rPr lang="en-US" sz="3200" b="1" dirty="0">
                <a:solidFill>
                  <a:srgbClr val="7AADA2"/>
                </a:solidFill>
                <a:latin typeface="Century Gothic" charset="0"/>
                <a:ea typeface="Century Gothic" charset="0"/>
                <a:cs typeface="Century Gothic" charset="0"/>
              </a:rPr>
              <a:t>Small Intestine</a:t>
            </a:r>
            <a:endParaRPr lang="en-GB" sz="3200" b="1" dirty="0">
              <a:solidFill>
                <a:srgbClr val="7AADA2"/>
              </a:solidFill>
              <a:latin typeface="Century Gothic" charset="0"/>
              <a:ea typeface="Century Gothic" charset="0"/>
              <a:cs typeface="Century Gothic" charset="0"/>
              <a:sym typeface="Cabin"/>
            </a:endParaRPr>
          </a:p>
        </p:txBody>
      </p:sp>
      <p:sp>
        <p:nvSpPr>
          <p:cNvPr id="111" name="Shape 111"/>
          <p:cNvSpPr txBox="1"/>
          <p:nvPr/>
        </p:nvSpPr>
        <p:spPr>
          <a:xfrm>
            <a:off x="9384920" y="2290816"/>
            <a:ext cx="2070099" cy="1622046"/>
          </a:xfrm>
          <a:prstGeom prst="rect">
            <a:avLst/>
          </a:prstGeom>
          <a:noFill/>
          <a:ln>
            <a:noFill/>
          </a:ln>
        </p:spPr>
        <p:txBody>
          <a:bodyPr lIns="91425" tIns="45700" rIns="91425" bIns="45700" anchor="t" anchorCtr="0">
            <a:noAutofit/>
          </a:bodyPr>
          <a:lstStyle/>
          <a:p>
            <a:pPr marL="0" marR="0" lvl="0" indent="0" algn="ctr" rtl="1">
              <a:lnSpc>
                <a:spcPct val="150000"/>
              </a:lnSpc>
              <a:spcBef>
                <a:spcPts val="0"/>
              </a:spcBef>
              <a:buSzPct val="25000"/>
              <a:buNone/>
            </a:pPr>
            <a:r>
              <a:rPr lang="en-GB" sz="1600" b="1" dirty="0">
                <a:solidFill>
                  <a:srgbClr val="F5F1F1"/>
                </a:solidFill>
                <a:latin typeface="Calibri"/>
                <a:ea typeface="Calibri"/>
                <a:cs typeface="Calibri"/>
                <a:sym typeface="Calibri"/>
              </a:rPr>
              <a:t>﴿ </a:t>
            </a:r>
            <a:r>
              <a:rPr lang="en-GB" sz="1600" b="1" dirty="0" err="1">
                <a:solidFill>
                  <a:srgbClr val="F5F1F1"/>
                </a:solidFill>
                <a:latin typeface="Calibri"/>
                <a:ea typeface="Calibri"/>
                <a:cs typeface="Calibri"/>
                <a:sym typeface="Calibri"/>
              </a:rPr>
              <a:t>إِنَّا</a:t>
            </a:r>
            <a:r>
              <a:rPr lang="en-GB" sz="1600" b="1" dirty="0">
                <a:solidFill>
                  <a:srgbClr val="F5F1F1"/>
                </a:solidFill>
                <a:latin typeface="Calibri"/>
                <a:ea typeface="Calibri"/>
                <a:cs typeface="Calibri"/>
                <a:sym typeface="Calibri"/>
              </a:rPr>
              <a:t> </a:t>
            </a:r>
            <a:r>
              <a:rPr lang="en-GB" sz="1600" b="1" dirty="0" err="1">
                <a:solidFill>
                  <a:srgbClr val="F5F1F1"/>
                </a:solidFill>
                <a:latin typeface="Calibri"/>
                <a:ea typeface="Calibri"/>
                <a:cs typeface="Calibri"/>
                <a:sym typeface="Calibri"/>
              </a:rPr>
              <a:t>خَلَقْنَا</a:t>
            </a:r>
            <a:r>
              <a:rPr lang="en-GB" sz="1600" b="1" dirty="0">
                <a:solidFill>
                  <a:srgbClr val="F5F1F1"/>
                </a:solidFill>
                <a:latin typeface="Calibri"/>
                <a:ea typeface="Calibri"/>
                <a:cs typeface="Calibri"/>
                <a:sym typeface="Calibri"/>
              </a:rPr>
              <a:t> </a:t>
            </a:r>
            <a:r>
              <a:rPr lang="en-GB" sz="1600" b="1" dirty="0" err="1">
                <a:solidFill>
                  <a:srgbClr val="F5F1F1"/>
                </a:solidFill>
                <a:latin typeface="Calibri"/>
                <a:ea typeface="Calibri"/>
                <a:cs typeface="Calibri"/>
                <a:sym typeface="Calibri"/>
              </a:rPr>
              <a:t>الإنسان</a:t>
            </a:r>
            <a:r>
              <a:rPr lang="en-GB" sz="1600" b="1" dirty="0">
                <a:solidFill>
                  <a:srgbClr val="F5F1F1"/>
                </a:solidFill>
                <a:latin typeface="Calibri"/>
                <a:ea typeface="Calibri"/>
                <a:cs typeface="Calibri"/>
                <a:sym typeface="Calibri"/>
              </a:rPr>
              <a:t> </a:t>
            </a:r>
            <a:r>
              <a:rPr lang="en-GB" sz="1600" b="1" dirty="0" err="1">
                <a:solidFill>
                  <a:srgbClr val="F5F1F1"/>
                </a:solidFill>
                <a:latin typeface="Calibri"/>
                <a:ea typeface="Calibri"/>
                <a:cs typeface="Calibri"/>
                <a:sym typeface="Calibri"/>
              </a:rPr>
              <a:t>مِنْ</a:t>
            </a:r>
            <a:r>
              <a:rPr lang="en-GB" sz="1600" b="1" dirty="0">
                <a:solidFill>
                  <a:srgbClr val="F5F1F1"/>
                </a:solidFill>
                <a:latin typeface="Calibri"/>
                <a:ea typeface="Calibri"/>
                <a:cs typeface="Calibri"/>
                <a:sym typeface="Calibri"/>
              </a:rPr>
              <a:t> </a:t>
            </a:r>
            <a:r>
              <a:rPr lang="en-GB" sz="1600" b="1" dirty="0" err="1">
                <a:solidFill>
                  <a:srgbClr val="F5F1F1"/>
                </a:solidFill>
                <a:latin typeface="Calibri"/>
                <a:ea typeface="Calibri"/>
                <a:cs typeface="Calibri"/>
                <a:sym typeface="Calibri"/>
              </a:rPr>
              <a:t>نُطْفَةٍ</a:t>
            </a:r>
            <a:r>
              <a:rPr lang="en-GB" sz="1600" b="1" dirty="0">
                <a:solidFill>
                  <a:srgbClr val="F5F1F1"/>
                </a:solidFill>
                <a:latin typeface="Calibri"/>
                <a:ea typeface="Calibri"/>
                <a:cs typeface="Calibri"/>
                <a:sym typeface="Calibri"/>
              </a:rPr>
              <a:t> </a:t>
            </a:r>
            <a:r>
              <a:rPr lang="en-GB" sz="1600" b="1" dirty="0" err="1">
                <a:solidFill>
                  <a:srgbClr val="F5F1F1"/>
                </a:solidFill>
                <a:latin typeface="Calibri"/>
                <a:ea typeface="Calibri"/>
                <a:cs typeface="Calibri"/>
                <a:sym typeface="Calibri"/>
              </a:rPr>
              <a:t>أَمْشَاجٍ</a:t>
            </a:r>
            <a:r>
              <a:rPr lang="en-GB" sz="1600" b="1" dirty="0">
                <a:solidFill>
                  <a:srgbClr val="F5F1F1"/>
                </a:solidFill>
                <a:latin typeface="Calibri"/>
                <a:ea typeface="Calibri"/>
                <a:cs typeface="Calibri"/>
                <a:sym typeface="Calibri"/>
              </a:rPr>
              <a:t> </a:t>
            </a:r>
            <a:r>
              <a:rPr lang="en-GB" sz="1600" b="1" dirty="0" err="1">
                <a:solidFill>
                  <a:srgbClr val="F5F1F1"/>
                </a:solidFill>
                <a:latin typeface="Calibri"/>
                <a:ea typeface="Calibri"/>
                <a:cs typeface="Calibri"/>
                <a:sym typeface="Calibri"/>
              </a:rPr>
              <a:t>نَبْتَلِيهِ</a:t>
            </a:r>
            <a:r>
              <a:rPr lang="en-GB" sz="1600" b="1" dirty="0">
                <a:solidFill>
                  <a:srgbClr val="F5F1F1"/>
                </a:solidFill>
                <a:latin typeface="Calibri"/>
                <a:ea typeface="Calibri"/>
                <a:cs typeface="Calibri"/>
                <a:sym typeface="Calibri"/>
              </a:rPr>
              <a:t> </a:t>
            </a:r>
            <a:r>
              <a:rPr lang="en-GB" sz="1600" b="1" dirty="0" err="1">
                <a:solidFill>
                  <a:srgbClr val="F5F1F1"/>
                </a:solidFill>
                <a:latin typeface="Calibri"/>
                <a:ea typeface="Calibri"/>
                <a:cs typeface="Calibri"/>
                <a:sym typeface="Calibri"/>
              </a:rPr>
              <a:t>فَجَعَلْنَاهُ</a:t>
            </a:r>
            <a:r>
              <a:rPr lang="en-GB" sz="1600" b="1" dirty="0">
                <a:solidFill>
                  <a:srgbClr val="F5F1F1"/>
                </a:solidFill>
                <a:latin typeface="Calibri"/>
                <a:ea typeface="Calibri"/>
                <a:cs typeface="Calibri"/>
                <a:sym typeface="Calibri"/>
              </a:rPr>
              <a:t> </a:t>
            </a:r>
            <a:r>
              <a:rPr lang="en-GB" sz="1600" b="1" dirty="0" err="1">
                <a:solidFill>
                  <a:srgbClr val="F5F1F1"/>
                </a:solidFill>
                <a:latin typeface="Calibri"/>
                <a:ea typeface="Calibri"/>
                <a:cs typeface="Calibri"/>
                <a:sym typeface="Calibri"/>
              </a:rPr>
              <a:t>سَمِيعًا</a:t>
            </a:r>
            <a:r>
              <a:rPr lang="en-GB" sz="1600" b="1" dirty="0">
                <a:solidFill>
                  <a:srgbClr val="F5F1F1"/>
                </a:solidFill>
                <a:latin typeface="Calibri"/>
                <a:ea typeface="Calibri"/>
                <a:cs typeface="Calibri"/>
                <a:sym typeface="Calibri"/>
              </a:rPr>
              <a:t> </a:t>
            </a:r>
            <a:r>
              <a:rPr lang="en-GB" sz="1600" b="1" dirty="0" err="1">
                <a:solidFill>
                  <a:srgbClr val="F5F1F1"/>
                </a:solidFill>
                <a:latin typeface="Calibri"/>
                <a:ea typeface="Calibri"/>
                <a:cs typeface="Calibri"/>
                <a:sym typeface="Calibri"/>
              </a:rPr>
              <a:t>بَصِيرًا</a:t>
            </a:r>
            <a:r>
              <a:rPr lang="en-GB" sz="1600" b="1" dirty="0">
                <a:solidFill>
                  <a:srgbClr val="F5F1F1"/>
                </a:solidFill>
                <a:latin typeface="Calibri"/>
                <a:ea typeface="Calibri"/>
                <a:cs typeface="Calibri"/>
                <a:sym typeface="Calibri"/>
              </a:rPr>
              <a:t> ﴾ </a:t>
            </a:r>
            <a:endParaRPr lang="en-GB" sz="1200" b="1" dirty="0">
              <a:solidFill>
                <a:srgbClr val="F5F1F1"/>
              </a:solidFill>
              <a:latin typeface="Calibri"/>
              <a:ea typeface="Calibri"/>
              <a:cs typeface="Calibri"/>
              <a:sym typeface="Calibri"/>
            </a:endParaRPr>
          </a:p>
        </p:txBody>
      </p:sp>
      <p:grpSp>
        <p:nvGrpSpPr>
          <p:cNvPr id="4" name="Group 3"/>
          <p:cNvGrpSpPr/>
          <p:nvPr/>
        </p:nvGrpSpPr>
        <p:grpSpPr>
          <a:xfrm>
            <a:off x="9947188" y="5140409"/>
            <a:ext cx="1453433" cy="815545"/>
            <a:chOff x="5283181" y="5833362"/>
            <a:chExt cx="1446586" cy="864000"/>
          </a:xfrm>
        </p:grpSpPr>
        <p:sp>
          <p:nvSpPr>
            <p:cNvPr id="117" name="Shape 117"/>
            <p:cNvSpPr/>
            <p:nvPr/>
          </p:nvSpPr>
          <p:spPr>
            <a:xfrm>
              <a:off x="5283181" y="6279272"/>
              <a:ext cx="109500" cy="141000"/>
            </a:xfrm>
            <a:prstGeom prst="rect">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5287595" y="5998176"/>
              <a:ext cx="109500" cy="1410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5283182" y="6530990"/>
              <a:ext cx="109500" cy="141000"/>
            </a:xfrm>
            <a:prstGeom prst="rect">
              <a:avLst/>
            </a:prstGeom>
            <a:solidFill>
              <a:srgbClr val="99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txBox="1"/>
            <p:nvPr/>
          </p:nvSpPr>
          <p:spPr>
            <a:xfrm>
              <a:off x="5352767" y="5833362"/>
              <a:ext cx="1377000" cy="864000"/>
            </a:xfrm>
            <a:prstGeom prst="rect">
              <a:avLst/>
            </a:prstGeom>
            <a:noFill/>
            <a:ln w="9525" cap="flat" cmpd="sng">
              <a:noFill/>
              <a:prstDash val="solid"/>
              <a:round/>
              <a:headEnd type="none" w="med" len="med"/>
              <a:tailEnd type="none" w="med" len="med"/>
            </a:ln>
          </p:spPr>
          <p:txBody>
            <a:bodyPr lIns="91425" tIns="91425" rIns="91425" bIns="91425" anchor="t" anchorCtr="0">
              <a:noAutofit/>
            </a:bodyPr>
            <a:lstStyle/>
            <a:p>
              <a:pPr lvl="0">
                <a:spcBef>
                  <a:spcPts val="0"/>
                </a:spcBef>
                <a:buNone/>
              </a:pPr>
              <a:r>
                <a:rPr lang="en-GB" sz="1600" b="1" dirty="0">
                  <a:solidFill>
                    <a:srgbClr val="FF0000"/>
                  </a:solidFill>
                  <a:latin typeface="Calibri"/>
                  <a:ea typeface="Calibri"/>
                  <a:cs typeface="Calibri"/>
                  <a:sym typeface="Calibri"/>
                </a:rPr>
                <a:t>Important</a:t>
              </a:r>
            </a:p>
            <a:p>
              <a:pPr lvl="0">
                <a:spcBef>
                  <a:spcPts val="0"/>
                </a:spcBef>
                <a:buNone/>
              </a:pPr>
              <a:r>
                <a:rPr lang="en-GB" sz="1600" b="1" dirty="0" err="1">
                  <a:solidFill>
                    <a:srgbClr val="38761D"/>
                  </a:solidFill>
                  <a:latin typeface="Calibri"/>
                  <a:ea typeface="Calibri"/>
                  <a:cs typeface="Calibri"/>
                  <a:sym typeface="Calibri"/>
                </a:rPr>
                <a:t>Dr.</a:t>
              </a:r>
              <a:r>
                <a:rPr lang="en-GB" sz="1600" b="1" dirty="0">
                  <a:solidFill>
                    <a:srgbClr val="38761D"/>
                  </a:solidFill>
                  <a:latin typeface="Calibri"/>
                  <a:ea typeface="Calibri"/>
                  <a:cs typeface="Calibri"/>
                  <a:sym typeface="Calibri"/>
                </a:rPr>
                <a:t> notes</a:t>
              </a:r>
              <a:r>
                <a:rPr lang="en-GB" sz="1600" b="1" dirty="0">
                  <a:solidFill>
                    <a:schemeClr val="dk1"/>
                  </a:solidFill>
                  <a:latin typeface="Calibri"/>
                  <a:ea typeface="Calibri"/>
                  <a:cs typeface="Calibri"/>
                  <a:sym typeface="Calibri"/>
                </a:rPr>
                <a:t> </a:t>
              </a:r>
              <a:r>
                <a:rPr lang="en-GB" sz="1600" b="1" dirty="0">
                  <a:solidFill>
                    <a:schemeClr val="accent3"/>
                  </a:solidFill>
                  <a:latin typeface="Calibri"/>
                  <a:ea typeface="Calibri"/>
                  <a:cs typeface="Calibri"/>
                  <a:sym typeface="Calibri"/>
                </a:rPr>
                <a:t>Explanation</a:t>
              </a:r>
            </a:p>
          </p:txBody>
        </p:sp>
      </p:grpSp>
      <p:grpSp>
        <p:nvGrpSpPr>
          <p:cNvPr id="35" name="مجموعة 34"/>
          <p:cNvGrpSpPr/>
          <p:nvPr/>
        </p:nvGrpSpPr>
        <p:grpSpPr>
          <a:xfrm>
            <a:off x="-616189" y="1730551"/>
            <a:ext cx="12269343" cy="5334622"/>
            <a:chOff x="-967730" y="2167015"/>
            <a:chExt cx="12269343" cy="5334622"/>
          </a:xfrm>
        </p:grpSpPr>
        <p:grpSp>
          <p:nvGrpSpPr>
            <p:cNvPr id="36" name="Group 56"/>
            <p:cNvGrpSpPr/>
            <p:nvPr/>
          </p:nvGrpSpPr>
          <p:grpSpPr>
            <a:xfrm>
              <a:off x="-967730" y="2167015"/>
              <a:ext cx="4829059" cy="5334622"/>
              <a:chOff x="-29714" y="2020735"/>
              <a:chExt cx="4602883" cy="4750894"/>
            </a:xfrm>
          </p:grpSpPr>
          <p:pic>
            <p:nvPicPr>
              <p:cNvPr id="45" name="Picture 55"/>
              <p:cNvPicPr>
                <a:picLocks noChangeAspect="1"/>
              </p:cNvPicPr>
              <p:nvPr/>
            </p:nvPicPr>
            <p:blipFill rotWithShape="1">
              <a:blip r:embed="rId6">
                <a:extLst>
                  <a:ext uri="{28A0092B-C50C-407E-A947-70E740481C1C}">
                    <a14:useLocalDpi xmlns:a14="http://schemas.microsoft.com/office/drawing/2010/main" val="0"/>
                  </a:ext>
                </a:extLst>
              </a:blip>
              <a:srcRect l="20592" t="11645" r="18816" b="5855"/>
              <a:stretch/>
            </p:blipFill>
            <p:spPr>
              <a:xfrm>
                <a:off x="-29714" y="2071291"/>
                <a:ext cx="4602883" cy="4700338"/>
              </a:xfrm>
              <a:prstGeom prst="rect">
                <a:avLst/>
              </a:prstGeom>
            </p:spPr>
          </p:pic>
          <p:pic>
            <p:nvPicPr>
              <p:cNvPr id="46" name="Picture 54"/>
              <p:cNvPicPr>
                <a:picLocks noChangeAspect="1"/>
              </p:cNvPicPr>
              <p:nvPr/>
            </p:nvPicPr>
            <p:blipFill rotWithShape="1">
              <a:blip r:embed="rId7">
                <a:alphaModFix/>
                <a:extLst>
                  <a:ext uri="{BEBA8EAE-BF5A-486C-A8C5-ECC9F3942E4B}">
                    <a14:imgProps xmlns:a14="http://schemas.microsoft.com/office/drawing/2010/main">
                      <a14:imgLayer r:embed="rId8">
                        <a14:imgEffect>
                          <a14:backgroundRemoval t="1000" b="90000" l="10000" r="90000">
                            <a14:foregroundMark x1="58594" y1="5250" x2="58594" y2="5250"/>
                            <a14:backgroundMark x1="64258" y1="27313" x2="64258" y2="27313"/>
                            <a14:backgroundMark x1="66836" y1="20188" x2="66836" y2="20188"/>
                            <a14:backgroundMark x1="66367" y1="22688" x2="66367" y2="22688"/>
                            <a14:backgroundMark x1="66836" y1="26813" x2="66836" y2="26813"/>
                            <a14:backgroundMark x1="62852" y1="5250" x2="62852" y2="5250"/>
                            <a14:backgroundMark x1="67305" y1="10250" x2="67305" y2="10250"/>
                            <a14:backgroundMark x1="52695" y1="7125" x2="52695" y2="7125"/>
                            <a14:backgroundMark x1="54688" y1="3063" x2="54688" y2="3063"/>
                            <a14:backgroundMark x1="54688" y1="5625" x2="54688" y2="5625"/>
                          </a14:backgroundRemoval>
                        </a14:imgEffect>
                      </a14:imgLayer>
                    </a14:imgProps>
                  </a:ext>
                  <a:ext uri="{28A0092B-C50C-407E-A947-70E740481C1C}">
                    <a14:useLocalDpi xmlns:a14="http://schemas.microsoft.com/office/drawing/2010/main" val="0"/>
                  </a:ext>
                </a:extLst>
              </a:blip>
              <a:srcRect l="32535" t="-1793" r="27114" b="16045"/>
              <a:stretch/>
            </p:blipFill>
            <p:spPr>
              <a:xfrm rot="1152351">
                <a:off x="535606" y="2020735"/>
                <a:ext cx="2996926" cy="3947748"/>
              </a:xfrm>
              <a:prstGeom prst="rect">
                <a:avLst/>
              </a:prstGeom>
            </p:spPr>
          </p:pic>
        </p:grpSp>
        <p:grpSp>
          <p:nvGrpSpPr>
            <p:cNvPr id="37" name="مجموعة 36"/>
            <p:cNvGrpSpPr/>
            <p:nvPr/>
          </p:nvGrpSpPr>
          <p:grpSpPr>
            <a:xfrm>
              <a:off x="3558295" y="3651463"/>
              <a:ext cx="7743318" cy="956886"/>
              <a:chOff x="3143729" y="4645013"/>
              <a:chExt cx="7168055" cy="820456"/>
            </a:xfrm>
          </p:grpSpPr>
          <p:sp>
            <p:nvSpPr>
              <p:cNvPr id="39" name="TextBox 21"/>
              <p:cNvSpPr txBox="1"/>
              <p:nvPr/>
            </p:nvSpPr>
            <p:spPr>
              <a:xfrm>
                <a:off x="3143729" y="4645013"/>
                <a:ext cx="7168055" cy="497360"/>
              </a:xfrm>
              <a:prstGeom prst="rect">
                <a:avLst/>
              </a:prstGeom>
              <a:noFill/>
            </p:spPr>
            <p:txBody>
              <a:bodyPr wrap="square" rtlCol="0">
                <a:spAutoFit/>
              </a:bodyPr>
              <a:lstStyle/>
              <a:p>
                <a:r>
                  <a:rPr lang="en-US" sz="3200" dirty="0">
                    <a:solidFill>
                      <a:srgbClr val="F18B95"/>
                    </a:solidFill>
                    <a:latin typeface="Kino MT" panose="040307050D0C02020703" pitchFamily="82" charset="0"/>
                  </a:rPr>
                  <a:t>Embryology</a:t>
                </a:r>
              </a:p>
            </p:txBody>
          </p:sp>
          <p:sp>
            <p:nvSpPr>
              <p:cNvPr id="52" name="مربع نص 39"/>
              <p:cNvSpPr txBox="1"/>
              <p:nvPr/>
            </p:nvSpPr>
            <p:spPr>
              <a:xfrm>
                <a:off x="4167460" y="4990458"/>
                <a:ext cx="1717589" cy="475011"/>
              </a:xfrm>
              <a:prstGeom prst="rect">
                <a:avLst/>
              </a:prstGeom>
              <a:noFill/>
            </p:spPr>
            <p:txBody>
              <a:bodyPr wrap="square" rtlCol="0">
                <a:spAutoFit/>
              </a:bodyPr>
              <a:lstStyle/>
              <a:p>
                <a:r>
                  <a:rPr lang="en-US" sz="3000" dirty="0">
                    <a:solidFill>
                      <a:srgbClr val="E1B27F"/>
                    </a:solidFill>
                    <a:latin typeface="Kino MT" panose="040307050D0C02020703" pitchFamily="82" charset="0"/>
                  </a:rPr>
                  <a:t>436</a:t>
                </a:r>
              </a:p>
            </p:txBody>
          </p:sp>
        </p:grpSp>
      </p:grpSp>
      <p:grpSp>
        <p:nvGrpSpPr>
          <p:cNvPr id="47" name="Group 46"/>
          <p:cNvGrpSpPr/>
          <p:nvPr/>
        </p:nvGrpSpPr>
        <p:grpSpPr>
          <a:xfrm>
            <a:off x="2916921" y="2538806"/>
            <a:ext cx="2886142" cy="1960275"/>
            <a:chOff x="6851293" y="2529762"/>
            <a:chExt cx="2516468" cy="1798476"/>
          </a:xfrm>
        </p:grpSpPr>
        <p:pic>
          <p:nvPicPr>
            <p:cNvPr id="48" name="Picture 47"/>
            <p:cNvPicPr>
              <a:picLocks noChangeAspect="1"/>
            </p:cNvPicPr>
            <p:nvPr/>
          </p:nvPicPr>
          <p:blipFill>
            <a:blip r:embed="rId9">
              <a:extLst>
                <a:ext uri="{BEBA8EAE-BF5A-486C-A8C5-ECC9F3942E4B}">
                  <a14:imgProps xmlns:a14="http://schemas.microsoft.com/office/drawing/2010/main">
                    <a14:imgLayer r:embed="rId10">
                      <a14:imgEffect>
                        <a14:backgroundRemoval t="3051" b="97627" l="0" r="100000">
                          <a14:foregroundMark x1="24561" y1="15593" x2="24561" y2="15593"/>
                          <a14:foregroundMark x1="17043" y1="6780" x2="17043" y2="6780"/>
                          <a14:foregroundMark x1="7769" y1="24746" x2="7769" y2="24746"/>
                          <a14:foregroundMark x1="20301" y1="3051" x2="10025" y2="90847"/>
                          <a14:foregroundMark x1="7018" y1="87458" x2="501" y2="61017"/>
                          <a14:foregroundMark x1="16291" y1="39661" x2="9524" y2="34915"/>
                          <a14:foregroundMark x1="21303" y1="48475" x2="32331" y2="56610"/>
                          <a14:foregroundMark x1="34586" y1="72881" x2="37845" y2="55593"/>
                          <a14:foregroundMark x1="34336" y1="50847" x2="26065" y2="42712"/>
                          <a14:foregroundMark x1="37845" y1="92881" x2="45865" y2="88814"/>
                          <a14:foregroundMark x1="30075" y1="91525" x2="25313" y2="81695"/>
                          <a14:backgroundMark x1="4511" y1="41017" x2="4010" y2="42034"/>
                          <a14:backgroundMark x1="39348" y1="80678" x2="39098" y2="78983"/>
                          <a14:backgroundMark x1="20551" y1="88814" x2="20551" y2="88814"/>
                          <a14:backgroundMark x1="39098" y1="89831" x2="39098" y2="89831"/>
                          <a14:backgroundMark x1="29323" y1="82712" x2="29323" y2="82712"/>
                          <a14:backgroundMark x1="33584" y1="89492" x2="33584" y2="89492"/>
                          <a14:backgroundMark x1="32080" y1="85763" x2="32080" y2="85763"/>
                          <a14:backgroundMark x1="36090" y1="89492" x2="36090" y2="89492"/>
                          <a14:backgroundMark x1="38346" y1="74915" x2="38346" y2="74915"/>
                          <a14:backgroundMark x1="2005" y1="57966" x2="2005" y2="57966"/>
                          <a14:backgroundMark x1="11028" y1="35593" x2="11028" y2="35593"/>
                          <a14:backgroundMark x1="17293" y1="44068" x2="17293" y2="44068"/>
                          <a14:backgroundMark x1="21053" y1="44068" x2="21053" y2="44068"/>
                          <a14:backgroundMark x1="14286" y1="35593" x2="11028" y2="24746"/>
                          <a14:backgroundMark x1="11529" y1="22034" x2="13283" y2="16949"/>
                          <a14:backgroundMark x1="37594" y1="33898" x2="40852" y2="24068"/>
                          <a14:backgroundMark x1="40100" y1="23729" x2="37093" y2="11186"/>
                          <a14:backgroundMark x1="33083" y1="40678" x2="32832" y2="38983"/>
                          <a14:backgroundMark x1="30576" y1="42034" x2="28822" y2="42712"/>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6851293" y="2529762"/>
              <a:ext cx="2516468" cy="1798476"/>
            </a:xfrm>
            <a:prstGeom prst="rect">
              <a:avLst/>
            </a:prstGeom>
          </p:spPr>
        </p:pic>
        <p:sp>
          <p:nvSpPr>
            <p:cNvPr id="49" name="Oval 48"/>
            <p:cNvSpPr/>
            <p:nvPr/>
          </p:nvSpPr>
          <p:spPr>
            <a:xfrm rot="19838218">
              <a:off x="7172584" y="2672499"/>
              <a:ext cx="417043" cy="209859"/>
            </a:xfrm>
            <a:prstGeom prst="ellipse">
              <a:avLst/>
            </a:prstGeom>
            <a:solidFill>
              <a:srgbClr val="FF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606469">
              <a:off x="7635237" y="2589513"/>
              <a:ext cx="66831" cy="367447"/>
            </a:xfrm>
            <a:prstGeom prst="ellipse">
              <a:avLst/>
            </a:prstGeom>
            <a:solidFill>
              <a:srgbClr val="FF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9946827">
              <a:off x="7739437" y="2822452"/>
              <a:ext cx="72478" cy="166494"/>
            </a:xfrm>
            <a:prstGeom prst="ellipse">
              <a:avLst/>
            </a:prstGeom>
            <a:solidFill>
              <a:srgbClr val="FF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04099" y="3053744"/>
            <a:ext cx="1624661" cy="1440000"/>
          </a:xfrm>
          <a:prstGeom prst="rect">
            <a:avLst/>
          </a:prstGeom>
        </p:spPr>
      </p:pic>
      <p:sp>
        <p:nvSpPr>
          <p:cNvPr id="43" name="مربع نص 42"/>
          <p:cNvSpPr txBox="1"/>
          <p:nvPr/>
        </p:nvSpPr>
        <p:spPr>
          <a:xfrm>
            <a:off x="9502346" y="6042454"/>
            <a:ext cx="2022004" cy="646331"/>
          </a:xfrm>
          <a:prstGeom prst="rect">
            <a:avLst/>
          </a:prstGeom>
          <a:noFill/>
          <a:ln w="28575">
            <a:solidFill>
              <a:srgbClr val="E7E5E5"/>
            </a:solidFill>
            <a:prstDash val="sysDot"/>
          </a:ln>
        </p:spPr>
        <p:txBody>
          <a:bodyPr wrap="square" rtlCol="1">
            <a:spAutoFit/>
          </a:bodyPr>
          <a:lstStyle/>
          <a:p>
            <a:pPr algn="ctr"/>
            <a:r>
              <a:rPr lang="en-US" sz="1200" b="1" dirty="0">
                <a:solidFill>
                  <a:srgbClr val="F5F1F1"/>
                </a:solidFill>
                <a:latin typeface="Calibri" panose="020F0502020204030204" pitchFamily="34" charset="0"/>
                <a:cs typeface="Calibri" panose="020F0502020204030204" pitchFamily="34" charset="0"/>
              </a:rPr>
              <a:t>- We recommend you to study anatomy of pancreas and small intestine. </a:t>
            </a:r>
            <a:r>
              <a:rPr lang="en-US" sz="1200" b="1" dirty="0">
                <a:solidFill>
                  <a:srgbClr val="F5F1F1"/>
                </a:solidFill>
              </a:rPr>
              <a:t> </a:t>
            </a:r>
            <a:endParaRPr lang="x-none" sz="1200" b="1" dirty="0">
              <a:solidFill>
                <a:srgbClr val="F5F1F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589" name="Shape 589"/>
          <p:cNvCxnSpPr/>
          <p:nvPr/>
        </p:nvCxnSpPr>
        <p:spPr>
          <a:xfrm>
            <a:off x="292327" y="475825"/>
            <a:ext cx="9144000" cy="0"/>
          </a:xfrm>
          <a:prstGeom prst="straightConnector1">
            <a:avLst/>
          </a:prstGeom>
          <a:noFill/>
          <a:ln w="38100" cap="rnd" cmpd="sng">
            <a:solidFill>
              <a:srgbClr val="00213F"/>
            </a:solidFill>
            <a:prstDash val="solid"/>
            <a:round/>
            <a:headEnd type="none" w="med" len="med"/>
            <a:tailEnd type="none" w="med" len="med"/>
          </a:ln>
        </p:spPr>
      </p:cxnSp>
      <p:sp>
        <p:nvSpPr>
          <p:cNvPr id="592" name="Shape 592"/>
          <p:cNvSpPr/>
          <p:nvPr/>
        </p:nvSpPr>
        <p:spPr>
          <a:xfrm rot="-5400000">
            <a:off x="-128335" y="59356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3" name="Shape 593"/>
          <p:cNvSpPr/>
          <p:nvPr/>
        </p:nvSpPr>
        <p:spPr>
          <a:xfrm rot="-5400000">
            <a:off x="-144377" y="3344778"/>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4" name="Shape 594"/>
          <p:cNvSpPr/>
          <p:nvPr/>
        </p:nvSpPr>
        <p:spPr>
          <a:xfrm rot="-5400000">
            <a:off x="-160421" y="599974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5" name="Shape 595"/>
          <p:cNvSpPr/>
          <p:nvPr/>
        </p:nvSpPr>
        <p:spPr>
          <a:xfrm>
            <a:off x="586853" y="1479900"/>
            <a:ext cx="6851176" cy="53781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chemeClr val="dk1"/>
              </a:buClr>
              <a:buFont typeface="Arial"/>
              <a:buNone/>
            </a:pPr>
            <a:endParaRPr lang="ar-SA" sz="2400" dirty="0">
              <a:solidFill>
                <a:schemeClr val="dk1"/>
              </a:solidFill>
              <a:latin typeface="Calibri"/>
              <a:ea typeface="Calibri"/>
              <a:cs typeface="Calibri"/>
              <a:sym typeface="Calibri"/>
            </a:endParaRPr>
          </a:p>
        </p:txBody>
      </p:sp>
      <p:sp>
        <p:nvSpPr>
          <p:cNvPr id="125" name="object 43"/>
          <p:cNvSpPr/>
          <p:nvPr/>
        </p:nvSpPr>
        <p:spPr>
          <a:xfrm>
            <a:off x="329183" y="4616196"/>
            <a:ext cx="245364" cy="347471"/>
          </a:xfrm>
          <a:prstGeom prst="rect">
            <a:avLst/>
          </a:prstGeom>
          <a:blipFill>
            <a:blip r:embed="rId3" cstate="print"/>
            <a:stretch>
              <a:fillRect/>
            </a:stretch>
          </a:blipFill>
        </p:spPr>
        <p:txBody>
          <a:bodyPr wrap="square" lIns="0" tIns="0" rIns="0" bIns="0" rtlCol="0"/>
          <a:lstStyle/>
          <a:p>
            <a:endParaRPr/>
          </a:p>
        </p:txBody>
      </p:sp>
      <p:sp>
        <p:nvSpPr>
          <p:cNvPr id="129" name="object 47"/>
          <p:cNvSpPr/>
          <p:nvPr/>
        </p:nvSpPr>
        <p:spPr>
          <a:xfrm>
            <a:off x="8660699" y="5469136"/>
            <a:ext cx="25400" cy="141605"/>
          </a:xfrm>
          <a:custGeom>
            <a:avLst/>
            <a:gdLst/>
            <a:ahLst/>
            <a:cxnLst/>
            <a:rect l="l" t="t" r="r" b="b"/>
            <a:pathLst>
              <a:path w="25400" h="141604">
                <a:moveTo>
                  <a:pt x="0" y="0"/>
                </a:moveTo>
                <a:lnTo>
                  <a:pt x="2895" y="25730"/>
                </a:lnTo>
                <a:lnTo>
                  <a:pt x="5635" y="51487"/>
                </a:lnTo>
                <a:lnTo>
                  <a:pt x="8733" y="77190"/>
                </a:lnTo>
                <a:lnTo>
                  <a:pt x="12700" y="102755"/>
                </a:lnTo>
                <a:lnTo>
                  <a:pt x="15702" y="114396"/>
                </a:lnTo>
                <a:lnTo>
                  <a:pt x="19954" y="127017"/>
                </a:lnTo>
                <a:lnTo>
                  <a:pt x="23754" y="137140"/>
                </a:lnTo>
                <a:lnTo>
                  <a:pt x="25400" y="141287"/>
                </a:lnTo>
              </a:path>
            </a:pathLst>
          </a:custGeom>
          <a:ln w="25400">
            <a:solidFill>
              <a:srgbClr val="FFFF99"/>
            </a:solidFill>
          </a:ln>
        </p:spPr>
        <p:txBody>
          <a:bodyPr wrap="square" lIns="0" tIns="0" rIns="0" bIns="0" rtlCol="0"/>
          <a:lstStyle/>
          <a:p>
            <a:endParaRPr/>
          </a:p>
        </p:txBody>
      </p:sp>
      <p:sp>
        <p:nvSpPr>
          <p:cNvPr id="135" name="object 53"/>
          <p:cNvSpPr/>
          <p:nvPr/>
        </p:nvSpPr>
        <p:spPr>
          <a:xfrm>
            <a:off x="8261603" y="181355"/>
            <a:ext cx="473964" cy="679704"/>
          </a:xfrm>
          <a:prstGeom prst="rect">
            <a:avLst/>
          </a:prstGeom>
          <a:blipFill>
            <a:blip r:embed="rId4" cstate="print"/>
            <a:stretch>
              <a:fillRect/>
            </a:stretch>
          </a:blipFill>
        </p:spPr>
        <p:txBody>
          <a:bodyPr wrap="square" lIns="0" tIns="0" rIns="0" bIns="0" rtlCol="0"/>
          <a:lstStyle/>
          <a:p>
            <a:endParaRPr/>
          </a:p>
        </p:txBody>
      </p:sp>
      <p:sp>
        <p:nvSpPr>
          <p:cNvPr id="156" name="object 75"/>
          <p:cNvSpPr/>
          <p:nvPr/>
        </p:nvSpPr>
        <p:spPr>
          <a:xfrm>
            <a:off x="2458211" y="4381500"/>
            <a:ext cx="370331" cy="513588"/>
          </a:xfrm>
          <a:prstGeom prst="rect">
            <a:avLst/>
          </a:prstGeom>
          <a:blipFill>
            <a:blip r:embed="rId5" cstate="print"/>
            <a:stretch>
              <a:fillRect/>
            </a:stretch>
          </a:blipFill>
        </p:spPr>
        <p:txBody>
          <a:bodyPr wrap="square" lIns="0" tIns="0" rIns="0" bIns="0" rtlCol="0"/>
          <a:lstStyle/>
          <a:p>
            <a:endParaRPr/>
          </a:p>
        </p:txBody>
      </p:sp>
      <p:sp>
        <p:nvSpPr>
          <p:cNvPr id="164" name="object 86"/>
          <p:cNvSpPr/>
          <p:nvPr/>
        </p:nvSpPr>
        <p:spPr>
          <a:xfrm>
            <a:off x="6092952" y="1888235"/>
            <a:ext cx="528827" cy="379475"/>
          </a:xfrm>
          <a:prstGeom prst="rect">
            <a:avLst/>
          </a:prstGeom>
          <a:blipFill>
            <a:blip r:embed="rId6" cstate="print"/>
            <a:stretch>
              <a:fillRect/>
            </a:stretch>
          </a:blipFill>
        </p:spPr>
        <p:txBody>
          <a:bodyPr wrap="square" lIns="0" tIns="0" rIns="0" bIns="0" rtlCol="0"/>
          <a:lstStyle/>
          <a:p>
            <a:endParaRPr/>
          </a:p>
        </p:txBody>
      </p:sp>
      <p:sp>
        <p:nvSpPr>
          <p:cNvPr id="9" name="TextBox 8"/>
          <p:cNvSpPr txBox="1"/>
          <p:nvPr/>
        </p:nvSpPr>
        <p:spPr>
          <a:xfrm>
            <a:off x="363725" y="32862"/>
            <a:ext cx="3976915" cy="40011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a:buSzPct val="25000"/>
              <a:defRPr sz="2000" b="1">
                <a:solidFill>
                  <a:schemeClr val="tx1"/>
                </a:solidFill>
              </a:defRPr>
            </a:lvl1pPr>
          </a:lstStyle>
          <a:p>
            <a:r>
              <a:rPr lang="en-US" sz="2400" dirty="0">
                <a:solidFill>
                  <a:srgbClr val="618E87"/>
                </a:solidFill>
                <a:latin typeface="Century Gothic" charset="0"/>
                <a:ea typeface="Century Gothic" charset="0"/>
                <a:cs typeface="Century Gothic" charset="0"/>
              </a:rPr>
              <a:t>Congenital Anomalies :</a:t>
            </a:r>
          </a:p>
        </p:txBody>
      </p:sp>
      <p:graphicFrame>
        <p:nvGraphicFramePr>
          <p:cNvPr id="10" name="Table 9"/>
          <p:cNvGraphicFramePr>
            <a:graphicFrameLocks noGrp="1"/>
          </p:cNvGraphicFramePr>
          <p:nvPr>
            <p:extLst>
              <p:ext uri="{D42A27DB-BD31-4B8C-83A1-F6EECF244321}">
                <p14:modId xmlns:p14="http://schemas.microsoft.com/office/powerpoint/2010/main" val="3304552444"/>
              </p:ext>
            </p:extLst>
          </p:nvPr>
        </p:nvGraphicFramePr>
        <p:xfrm>
          <a:off x="482600" y="586550"/>
          <a:ext cx="10210799" cy="6271450"/>
        </p:xfrm>
        <a:graphic>
          <a:graphicData uri="http://schemas.openxmlformats.org/drawingml/2006/table">
            <a:tbl>
              <a:tblPr firstRow="1" bandRow="1">
                <a:tableStyleId>{FA756C97-6D7B-430A-97ED-F031B4137404}</a:tableStyleId>
              </a:tblPr>
              <a:tblGrid>
                <a:gridCol w="4729154">
                  <a:extLst>
                    <a:ext uri="{9D8B030D-6E8A-4147-A177-3AD203B41FA5}">
                      <a16:colId xmlns="" xmlns:a16="http://schemas.microsoft.com/office/drawing/2014/main" val="20000"/>
                    </a:ext>
                  </a:extLst>
                </a:gridCol>
                <a:gridCol w="5481645">
                  <a:extLst>
                    <a:ext uri="{9D8B030D-6E8A-4147-A177-3AD203B41FA5}">
                      <a16:colId xmlns="" xmlns:a16="http://schemas.microsoft.com/office/drawing/2014/main" val="20001"/>
                    </a:ext>
                  </a:extLst>
                </a:gridCol>
              </a:tblGrid>
              <a:tr h="389859">
                <a:tc>
                  <a:txBody>
                    <a:bodyPr/>
                    <a:lstStyle/>
                    <a:p>
                      <a:r>
                        <a:rPr lang="en-US" sz="1600" b="1" dirty="0">
                          <a:solidFill>
                            <a:schemeClr val="tx1"/>
                          </a:solidFill>
                          <a:latin typeface="Calibri" panose="020F0502020204030204" pitchFamily="34" charset="0"/>
                          <a:cs typeface="Calibri" panose="020F0502020204030204" pitchFamily="34" charset="0"/>
                        </a:rPr>
                        <a:t>Organ</a:t>
                      </a:r>
                      <a:r>
                        <a:rPr lang="en-US" sz="1600" b="1" baseline="0"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ADA2">
                        <a:alpha val="30196"/>
                      </a:srgbClr>
                    </a:solidFill>
                  </a:tcPr>
                </a:tc>
                <a:tc>
                  <a:txBody>
                    <a:bodyPr/>
                    <a:lstStyle/>
                    <a:p>
                      <a:r>
                        <a:rPr lang="en-US" sz="1600" b="1" dirty="0">
                          <a:latin typeface="Calibri" panose="020F0502020204030204" pitchFamily="34" charset="0"/>
                          <a:cs typeface="Calibri" panose="020F0502020204030204" pitchFamily="34" charset="0"/>
                        </a:rPr>
                        <a:t> Details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ADA2">
                        <a:alpha val="30196"/>
                      </a:srgbClr>
                    </a:solidFill>
                  </a:tcPr>
                </a:tc>
                <a:extLst>
                  <a:ext uri="{0D108BD9-81ED-4DB2-BD59-A6C34878D82A}">
                    <a16:rowId xmlns="" xmlns:a16="http://schemas.microsoft.com/office/drawing/2014/main" val="10000"/>
                  </a:ext>
                </a:extLst>
              </a:tr>
              <a:tr h="3254505">
                <a:tc>
                  <a:txBody>
                    <a:bodyPr/>
                    <a:lstStyle/>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Duodenum :</a:t>
                      </a:r>
                      <a:endParaRPr lang="ar-SA" sz="1600"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pPr marL="0" indent="0">
                        <a:buFont typeface="+mj-lt"/>
                        <a:buNone/>
                      </a:pPr>
                      <a:r>
                        <a:rPr lang="en-US" sz="1600" b="1" dirty="0">
                          <a:solidFill>
                            <a:srgbClr val="ED068F"/>
                          </a:solidFill>
                          <a:latin typeface="Calibri" panose="020F0502020204030204" pitchFamily="34" charset="0"/>
                          <a:cs typeface="Calibri" panose="020F0502020204030204" pitchFamily="34" charset="0"/>
                        </a:rPr>
                        <a:t>A.</a:t>
                      </a:r>
                      <a:r>
                        <a:rPr lang="en-US" sz="1600" b="1" baseline="0" dirty="0">
                          <a:solidFill>
                            <a:srgbClr val="ED068F"/>
                          </a:solidFill>
                          <a:latin typeface="Calibri" panose="020F0502020204030204" pitchFamily="34" charset="0"/>
                          <a:cs typeface="Calibri" panose="020F0502020204030204" pitchFamily="34" charset="0"/>
                        </a:rPr>
                        <a:t> </a:t>
                      </a:r>
                      <a:r>
                        <a:rPr lang="en-US" sz="1600" b="1" dirty="0">
                          <a:solidFill>
                            <a:srgbClr val="ED068F"/>
                          </a:solidFill>
                          <a:latin typeface="Calibri" panose="020F0502020204030204" pitchFamily="34" charset="0"/>
                          <a:cs typeface="Calibri" panose="020F0502020204030204" pitchFamily="34" charset="0"/>
                        </a:rPr>
                        <a:t>Duodenal stenosis</a:t>
                      </a:r>
                    </a:p>
                    <a:p>
                      <a:pPr marL="0" marR="0" indent="0" algn="l" defTabSz="914400" rtl="1" eaLnBrk="1" fontAlgn="auto" latinLnBrk="0" hangingPunct="1">
                        <a:lnSpc>
                          <a:spcPct val="100000"/>
                        </a:lnSpc>
                        <a:spcBef>
                          <a:spcPts val="0"/>
                        </a:spcBef>
                        <a:spcAft>
                          <a:spcPts val="0"/>
                        </a:spcAft>
                        <a:buClrTx/>
                        <a:buSzTx/>
                        <a:buFont typeface="+mj-lt"/>
                        <a:buNone/>
                        <a:tabLst/>
                        <a:defRPr/>
                      </a:pPr>
                      <a:r>
                        <a:rPr lang="ar-SA" sz="1400" dirty="0">
                          <a:solidFill>
                            <a:schemeClr val="bg1">
                              <a:lumMod val="50000"/>
                            </a:schemeClr>
                          </a:solidFill>
                          <a:latin typeface="Calibri" panose="020F0502020204030204" pitchFamily="34" charset="0"/>
                          <a:cs typeface="Calibri" panose="020F0502020204030204" pitchFamily="34" charset="0"/>
                        </a:rPr>
                        <a:t>يصير تضيق</a:t>
                      </a:r>
                      <a:r>
                        <a:rPr lang="ar-SA" sz="1400" baseline="0" dirty="0">
                          <a:solidFill>
                            <a:schemeClr val="bg1">
                              <a:lumMod val="50000"/>
                            </a:schemeClr>
                          </a:solidFill>
                          <a:latin typeface="Calibri" panose="020F0502020204030204" pitchFamily="34" charset="0"/>
                          <a:cs typeface="Calibri" panose="020F0502020204030204" pitchFamily="34" charset="0"/>
                        </a:rPr>
                        <a:t> في </a:t>
                      </a:r>
                      <a:r>
                        <a:rPr lang="ar-SA" sz="1400" baseline="0" dirty="0" err="1">
                          <a:solidFill>
                            <a:schemeClr val="bg1">
                              <a:lumMod val="50000"/>
                            </a:schemeClr>
                          </a:solidFill>
                          <a:latin typeface="Calibri" panose="020F0502020204030204" pitchFamily="34" charset="0"/>
                          <a:cs typeface="Calibri" panose="020F0502020204030204" pitchFamily="34" charset="0"/>
                        </a:rPr>
                        <a:t>الديودينم</a:t>
                      </a:r>
                      <a:endParaRPr lang="en-US" sz="1400" dirty="0">
                        <a:solidFill>
                          <a:schemeClr val="bg1">
                            <a:lumMod val="50000"/>
                          </a:schemeClr>
                        </a:solidFill>
                        <a:latin typeface="Calibri" panose="020F0502020204030204" pitchFamily="34" charset="0"/>
                        <a:cs typeface="Calibri" panose="020F0502020204030204" pitchFamily="34" charset="0"/>
                      </a:endParaRPr>
                    </a:p>
                    <a:p>
                      <a:pPr marL="0" indent="0">
                        <a:buFont typeface="+mj-lt"/>
                        <a:buNone/>
                      </a:pPr>
                      <a:endParaRPr lang="en-US" sz="1400" b="1" dirty="0">
                        <a:solidFill>
                          <a:schemeClr val="tx1"/>
                        </a:solidFill>
                        <a:latin typeface="Calibri" panose="020F0502020204030204" pitchFamily="34" charset="0"/>
                        <a:cs typeface="Calibri" panose="020F0502020204030204" pitchFamily="34" charset="0"/>
                      </a:endParaRPr>
                    </a:p>
                    <a:p>
                      <a:pPr marL="0" indent="0">
                        <a:buFont typeface="+mj-lt"/>
                        <a:buNone/>
                      </a:pPr>
                      <a:endParaRPr lang="en-US" sz="1400" b="1" dirty="0">
                        <a:solidFill>
                          <a:schemeClr val="tx1"/>
                        </a:solidFill>
                        <a:latin typeface="Calibri" panose="020F0502020204030204" pitchFamily="34" charset="0"/>
                        <a:cs typeface="Calibri" panose="020F0502020204030204" pitchFamily="34" charset="0"/>
                      </a:endParaRPr>
                    </a:p>
                    <a:p>
                      <a:pPr marL="0" indent="0">
                        <a:buFont typeface="+mj-lt"/>
                        <a:buNone/>
                      </a:pPr>
                      <a:r>
                        <a:rPr lang="en-US" sz="1600" b="1" dirty="0">
                          <a:solidFill>
                            <a:srgbClr val="AA57EF"/>
                          </a:solidFill>
                          <a:latin typeface="Calibri" panose="020F0502020204030204" pitchFamily="34" charset="0"/>
                          <a:cs typeface="Calibri" panose="020F0502020204030204" pitchFamily="34" charset="0"/>
                        </a:rPr>
                        <a:t>B.</a:t>
                      </a:r>
                      <a:r>
                        <a:rPr lang="en-US" sz="1600" b="1" baseline="0" dirty="0">
                          <a:solidFill>
                            <a:srgbClr val="AA57EF"/>
                          </a:solidFill>
                          <a:latin typeface="Calibri" panose="020F0502020204030204" pitchFamily="34" charset="0"/>
                          <a:cs typeface="Calibri" panose="020F0502020204030204" pitchFamily="34" charset="0"/>
                        </a:rPr>
                        <a:t> </a:t>
                      </a:r>
                      <a:r>
                        <a:rPr lang="en-US" sz="1600" b="1" dirty="0">
                          <a:solidFill>
                            <a:srgbClr val="AA57EF"/>
                          </a:solidFill>
                          <a:latin typeface="Calibri" panose="020F0502020204030204" pitchFamily="34" charset="0"/>
                          <a:cs typeface="Calibri" panose="020F0502020204030204" pitchFamily="34" charset="0"/>
                        </a:rPr>
                        <a:t>Duodenal atresia</a:t>
                      </a:r>
                      <a:endParaRPr lang="en-US" sz="1400" b="1" dirty="0">
                        <a:solidFill>
                          <a:srgbClr val="AA57EF"/>
                        </a:solidFill>
                        <a:latin typeface="Calibri" panose="020F0502020204030204" pitchFamily="34" charset="0"/>
                        <a:cs typeface="Calibri" panose="020F0502020204030204" pitchFamily="34" charset="0"/>
                      </a:endParaRPr>
                    </a:p>
                    <a:p>
                      <a:pPr marL="0" indent="0" algn="l" rtl="1">
                        <a:buFont typeface="+mj-lt"/>
                        <a:buNone/>
                      </a:pPr>
                      <a:r>
                        <a:rPr lang="ar-SA" sz="1400" dirty="0">
                          <a:solidFill>
                            <a:schemeClr val="bg1">
                              <a:lumMod val="50000"/>
                            </a:schemeClr>
                          </a:solidFill>
                          <a:latin typeface="Calibri" panose="020F0502020204030204" pitchFamily="34" charset="0"/>
                          <a:cs typeface="Calibri" panose="020F0502020204030204" pitchFamily="34" charset="0"/>
                        </a:rPr>
                        <a:t>جز</a:t>
                      </a:r>
                      <a:r>
                        <a:rPr lang="ar-SA" sz="1400" baseline="0" dirty="0">
                          <a:solidFill>
                            <a:schemeClr val="bg1">
                              <a:lumMod val="50000"/>
                            </a:schemeClr>
                          </a:solidFill>
                          <a:latin typeface="Calibri" panose="020F0502020204030204" pitchFamily="34" charset="0"/>
                          <a:cs typeface="Calibri" panose="020F0502020204030204" pitchFamily="34" charset="0"/>
                        </a:rPr>
                        <a:t> ء من </a:t>
                      </a:r>
                      <a:r>
                        <a:rPr lang="ar-SA" sz="1400" baseline="0" dirty="0" err="1">
                          <a:solidFill>
                            <a:schemeClr val="bg1">
                              <a:lumMod val="50000"/>
                            </a:schemeClr>
                          </a:solidFill>
                          <a:latin typeface="Calibri" panose="020F0502020204030204" pitchFamily="34" charset="0"/>
                          <a:cs typeface="Calibri" panose="020F0502020204030204" pitchFamily="34" charset="0"/>
                        </a:rPr>
                        <a:t>الديودينم</a:t>
                      </a:r>
                      <a:r>
                        <a:rPr lang="ar-SA" sz="1400" baseline="0" dirty="0">
                          <a:solidFill>
                            <a:schemeClr val="bg1">
                              <a:lumMod val="50000"/>
                            </a:schemeClr>
                          </a:solidFill>
                          <a:latin typeface="Calibri" panose="020F0502020204030204" pitchFamily="34" charset="0"/>
                          <a:cs typeface="Calibri" panose="020F0502020204030204" pitchFamily="34" charset="0"/>
                        </a:rPr>
                        <a:t> يقفل بشكل كامل وعشان نعالجه يتم استئصال الجزء المقفل وتوصيل باقي الأمعاء مع بعض</a:t>
                      </a:r>
                      <a:endParaRPr lang="en-US" sz="1400" dirty="0">
                        <a:solidFill>
                          <a:schemeClr val="bg1">
                            <a:lumMod val="50000"/>
                          </a:schemeClr>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r>
                        <a:rPr lang="en-US" sz="1600" b="1" dirty="0">
                          <a:solidFill>
                            <a:srgbClr val="ED068F"/>
                          </a:solidFill>
                          <a:latin typeface="Calibri" panose="020F0502020204030204" pitchFamily="34" charset="0"/>
                          <a:cs typeface="Calibri" panose="020F0502020204030204" pitchFamily="34" charset="0"/>
                        </a:rPr>
                        <a:t>A.</a:t>
                      </a:r>
                      <a:r>
                        <a:rPr lang="en-US" sz="1600" b="1" baseline="0" dirty="0">
                          <a:solidFill>
                            <a:srgbClr val="ED068F"/>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results from </a:t>
                      </a:r>
                      <a:r>
                        <a:rPr lang="en-US" sz="1400" dirty="0">
                          <a:solidFill>
                            <a:srgbClr val="FF0000"/>
                          </a:solidFill>
                          <a:latin typeface="Calibri" panose="020F0502020204030204" pitchFamily="34" charset="0"/>
                          <a:cs typeface="Calibri" panose="020F0502020204030204" pitchFamily="34" charset="0"/>
                        </a:rPr>
                        <a:t>incomplete recanalization </a:t>
                      </a:r>
                      <a:r>
                        <a:rPr lang="en-US" sz="1400" dirty="0">
                          <a:latin typeface="Calibri" panose="020F0502020204030204" pitchFamily="34" charset="0"/>
                          <a:cs typeface="Calibri" panose="020F0502020204030204" pitchFamily="34" charset="0"/>
                        </a:rPr>
                        <a:t>of duodenum</a:t>
                      </a:r>
                    </a:p>
                    <a:p>
                      <a:pPr marL="0" indent="0">
                        <a:buFont typeface="+mj-lt"/>
                        <a:buNone/>
                      </a:pPr>
                      <a:endParaRPr lang="en-US" sz="1400" dirty="0">
                        <a:latin typeface="Calibri" panose="020F0502020204030204" pitchFamily="34" charset="0"/>
                        <a:cs typeface="Calibri" panose="020F0502020204030204" pitchFamily="34" charset="0"/>
                      </a:endParaRPr>
                    </a:p>
                    <a:p>
                      <a:pPr marL="0" indent="0">
                        <a:buFont typeface="+mj-lt"/>
                        <a:buNone/>
                      </a:pPr>
                      <a:endParaRPr lang="en-US" sz="1400" dirty="0">
                        <a:latin typeface="Calibri" panose="020F0502020204030204" pitchFamily="34" charset="0"/>
                        <a:cs typeface="Calibri" panose="020F0502020204030204" pitchFamily="34" charset="0"/>
                      </a:endParaRPr>
                    </a:p>
                    <a:p>
                      <a:pPr marL="0" indent="0">
                        <a:buFont typeface="+mj-lt"/>
                        <a:buNone/>
                      </a:pPr>
                      <a:endParaRPr lang="en-US" sz="1400" dirty="0">
                        <a:latin typeface="Calibri" panose="020F0502020204030204" pitchFamily="34" charset="0"/>
                        <a:cs typeface="Calibri" panose="020F0502020204030204" pitchFamily="34" charset="0"/>
                      </a:endParaRPr>
                    </a:p>
                    <a:p>
                      <a:pPr marL="0" indent="0">
                        <a:buFont typeface="+mj-lt"/>
                        <a:buNone/>
                      </a:pPr>
                      <a:endParaRPr lang="ar-SA" sz="1400" dirty="0">
                        <a:latin typeface="Calibri" panose="020F0502020204030204" pitchFamily="34" charset="0"/>
                        <a:cs typeface="Calibri" panose="020F0502020204030204" pitchFamily="34" charset="0"/>
                      </a:endParaRPr>
                    </a:p>
                    <a:p>
                      <a:pPr marL="0" indent="0">
                        <a:buFont typeface="+mj-lt"/>
                        <a:buNone/>
                      </a:pPr>
                      <a:endParaRPr lang="en-US" sz="1400" dirty="0">
                        <a:latin typeface="Calibri" panose="020F0502020204030204" pitchFamily="34" charset="0"/>
                        <a:cs typeface="Calibri" panose="020F0502020204030204" pitchFamily="34" charset="0"/>
                      </a:endParaRPr>
                    </a:p>
                    <a:p>
                      <a:pPr marL="0" indent="0">
                        <a:buFont typeface="+mj-lt"/>
                        <a:buNone/>
                      </a:pPr>
                      <a:endParaRPr lang="en-US" sz="14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dirty="0">
                          <a:solidFill>
                            <a:srgbClr val="AA57EF"/>
                          </a:solidFill>
                          <a:latin typeface="Calibri" panose="020F0502020204030204" pitchFamily="34" charset="0"/>
                          <a:cs typeface="Calibri" panose="020F0502020204030204" pitchFamily="34" charset="0"/>
                        </a:rPr>
                        <a:t>B.</a:t>
                      </a:r>
                      <a:r>
                        <a:rPr lang="en-US" sz="1600" b="1" baseline="0" dirty="0">
                          <a:solidFill>
                            <a:srgbClr val="AA57EF"/>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results from </a:t>
                      </a:r>
                      <a:r>
                        <a:rPr lang="en-US" sz="1400" dirty="0">
                          <a:solidFill>
                            <a:srgbClr val="FF0000"/>
                          </a:solidFill>
                          <a:latin typeface="Calibri" panose="020F0502020204030204" pitchFamily="34" charset="0"/>
                          <a:cs typeface="Calibri" panose="020F0502020204030204" pitchFamily="34" charset="0"/>
                        </a:rPr>
                        <a:t>failure</a:t>
                      </a:r>
                      <a:r>
                        <a:rPr lang="en-US" sz="1400" dirty="0">
                          <a:latin typeface="Calibri" panose="020F0502020204030204" pitchFamily="34" charset="0"/>
                          <a:cs typeface="Calibri" panose="020F0502020204030204" pitchFamily="34" charset="0"/>
                        </a:rPr>
                        <a:t> of </a:t>
                      </a:r>
                      <a:r>
                        <a:rPr lang="en-US" sz="1400" dirty="0">
                          <a:solidFill>
                            <a:srgbClr val="FF0000"/>
                          </a:solidFill>
                          <a:latin typeface="Calibri" panose="020F0502020204030204" pitchFamily="34" charset="0"/>
                          <a:cs typeface="Calibri" panose="020F0502020204030204" pitchFamily="34" charset="0"/>
                        </a:rPr>
                        <a:t>recanalization</a:t>
                      </a:r>
                      <a:r>
                        <a:rPr lang="en-US" sz="1400" dirty="0">
                          <a:latin typeface="Calibri" panose="020F0502020204030204" pitchFamily="34" charset="0"/>
                          <a:cs typeface="Calibri" panose="020F0502020204030204" pitchFamily="34" charset="0"/>
                        </a:rPr>
                        <a:t> leading</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to </a:t>
                      </a:r>
                      <a:r>
                        <a:rPr lang="en-US" sz="1400" dirty="0">
                          <a:solidFill>
                            <a:srgbClr val="FF0000"/>
                          </a:solidFill>
                          <a:latin typeface="Calibri" panose="020F0502020204030204" pitchFamily="34" charset="0"/>
                          <a:cs typeface="Calibri" panose="020F0502020204030204" pitchFamily="34" charset="0"/>
                        </a:rPr>
                        <a:t>complete occlusion of the duodenal lumen</a:t>
                      </a:r>
                      <a:r>
                        <a:rPr lang="en-US" sz="1400" dirty="0">
                          <a:latin typeface="Calibri" panose="020F0502020204030204" pitchFamily="34" charset="0"/>
                          <a:cs typeface="Calibri" panose="020F0502020204030204" pitchFamily="34" charset="0"/>
                        </a:rPr>
                        <a:t>, (autosomal recessive inheritance ).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400" dirty="0">
                        <a:latin typeface="Calibri" panose="020F0502020204030204" pitchFamily="34" charset="0"/>
                        <a:cs typeface="Calibri" panose="020F0502020204030204" pitchFamily="34" charset="0"/>
                      </a:endParaRPr>
                    </a:p>
                    <a:p>
                      <a:pPr marL="342900" indent="-342900">
                        <a:buFont typeface="+mj-lt"/>
                        <a:buAutoNum type="arabicPeriod"/>
                      </a:pP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627086">
                <a:tc>
                  <a:txBody>
                    <a:bodyPr/>
                    <a:lstStyle/>
                    <a:p>
                      <a:r>
                        <a:rPr lang="en-US" sz="1600" b="1" dirty="0">
                          <a:solidFill>
                            <a:schemeClr val="tx1"/>
                          </a:solidFill>
                          <a:latin typeface="Calibri" panose="020F0502020204030204" pitchFamily="34" charset="0"/>
                          <a:cs typeface="Calibri" panose="020F0502020204030204" pitchFamily="34" charset="0"/>
                        </a:rPr>
                        <a:t>Pancreas:</a:t>
                      </a:r>
                    </a:p>
                    <a:p>
                      <a:endParaRPr lang="en-US" sz="1600" b="1" dirty="0">
                        <a:solidFill>
                          <a:schemeClr val="tx1"/>
                        </a:solidFill>
                        <a:latin typeface="Calibri" panose="020F0502020204030204" pitchFamily="34" charset="0"/>
                        <a:cs typeface="Calibri" panose="020F0502020204030204" pitchFamily="34" charset="0"/>
                      </a:endParaRPr>
                    </a:p>
                    <a:p>
                      <a:pPr marL="0" indent="0">
                        <a:buFont typeface="+mj-lt"/>
                        <a:buNone/>
                      </a:pPr>
                      <a:r>
                        <a:rPr lang="en-US" sz="1600" b="1" dirty="0">
                          <a:solidFill>
                            <a:schemeClr val="accent2"/>
                          </a:solidFill>
                          <a:latin typeface="Calibri" panose="020F0502020204030204" pitchFamily="34" charset="0"/>
                          <a:cs typeface="Calibri" panose="020F0502020204030204" pitchFamily="34" charset="0"/>
                        </a:rPr>
                        <a:t>A. Accessory pancreatic tissue</a:t>
                      </a:r>
                    </a:p>
                    <a:p>
                      <a:pPr marL="0" indent="0" algn="l" rtl="1">
                        <a:buFont typeface="+mj-lt"/>
                        <a:buNone/>
                      </a:pPr>
                      <a:r>
                        <a:rPr lang="ar-SA" sz="1400" b="0" dirty="0">
                          <a:solidFill>
                            <a:schemeClr val="bg1">
                              <a:lumMod val="50000"/>
                            </a:schemeClr>
                          </a:solidFill>
                          <a:latin typeface="Calibri" panose="020F0502020204030204" pitchFamily="34" charset="0"/>
                          <a:cs typeface="Calibri" panose="020F0502020204030204" pitchFamily="34" charset="0"/>
                        </a:rPr>
                        <a:t>جزء</a:t>
                      </a:r>
                      <a:r>
                        <a:rPr lang="ar-SA" sz="1400" b="0" baseline="0" dirty="0">
                          <a:solidFill>
                            <a:schemeClr val="bg1">
                              <a:lumMod val="50000"/>
                            </a:schemeClr>
                          </a:solidFill>
                          <a:latin typeface="Calibri" panose="020F0502020204030204" pitchFamily="34" charset="0"/>
                          <a:cs typeface="Calibri" panose="020F0502020204030204" pitchFamily="34" charset="0"/>
                        </a:rPr>
                        <a:t> من البنكرياس يخترق ويدخل داخل </a:t>
                      </a:r>
                      <a:r>
                        <a:rPr lang="ar-SA" sz="1400" b="0" baseline="0" dirty="0" err="1">
                          <a:solidFill>
                            <a:schemeClr val="bg1">
                              <a:lumMod val="50000"/>
                            </a:schemeClr>
                          </a:solidFill>
                          <a:latin typeface="Calibri" panose="020F0502020204030204" pitchFamily="34" charset="0"/>
                          <a:cs typeface="Calibri" panose="020F0502020204030204" pitchFamily="34" charset="0"/>
                        </a:rPr>
                        <a:t>الديودينم</a:t>
                      </a:r>
                      <a:r>
                        <a:rPr lang="ar-SA" sz="1400" b="0" baseline="0" dirty="0">
                          <a:solidFill>
                            <a:schemeClr val="bg1">
                              <a:lumMod val="50000"/>
                            </a:schemeClr>
                          </a:solidFill>
                          <a:latin typeface="Calibri" panose="020F0502020204030204" pitchFamily="34" charset="0"/>
                          <a:cs typeface="Calibri" panose="020F0502020204030204" pitchFamily="34" charset="0"/>
                        </a:rPr>
                        <a:t> او المعدة</a:t>
                      </a:r>
                    </a:p>
                    <a:p>
                      <a:pPr marL="0" indent="0">
                        <a:buFont typeface="+mj-lt"/>
                        <a:buNone/>
                      </a:pPr>
                      <a:endParaRPr lang="en-US" sz="1400" b="1" dirty="0">
                        <a:solidFill>
                          <a:schemeClr val="tx1"/>
                        </a:solidFill>
                        <a:latin typeface="Calibri" panose="020F0502020204030204" pitchFamily="34" charset="0"/>
                        <a:cs typeface="Calibri" panose="020F0502020204030204" pitchFamily="34" charset="0"/>
                      </a:endParaRPr>
                    </a:p>
                    <a:p>
                      <a:pPr marL="0" indent="0">
                        <a:buFont typeface="+mj-lt"/>
                        <a:buNone/>
                      </a:pPr>
                      <a:r>
                        <a:rPr lang="en-US" sz="1600" b="1" dirty="0">
                          <a:solidFill>
                            <a:schemeClr val="accent5"/>
                          </a:solidFill>
                          <a:latin typeface="Calibri" panose="020F0502020204030204" pitchFamily="34" charset="0"/>
                          <a:cs typeface="Calibri" panose="020F0502020204030204" pitchFamily="34" charset="0"/>
                        </a:rPr>
                        <a:t>B. </a:t>
                      </a:r>
                      <a:r>
                        <a:rPr lang="en-US" sz="1600" b="1" dirty="0" err="1">
                          <a:solidFill>
                            <a:schemeClr val="accent5"/>
                          </a:solidFill>
                          <a:latin typeface="Calibri" panose="020F0502020204030204" pitchFamily="34" charset="0"/>
                          <a:cs typeface="Calibri" panose="020F0502020204030204" pitchFamily="34" charset="0"/>
                        </a:rPr>
                        <a:t>Anular</a:t>
                      </a:r>
                      <a:r>
                        <a:rPr lang="en-US" sz="1600" b="1" dirty="0">
                          <a:solidFill>
                            <a:schemeClr val="accent5"/>
                          </a:solidFill>
                          <a:latin typeface="Calibri" panose="020F0502020204030204" pitchFamily="34" charset="0"/>
                          <a:cs typeface="Calibri" panose="020F0502020204030204" pitchFamily="34" charset="0"/>
                        </a:rPr>
                        <a:t> pancreas</a:t>
                      </a:r>
                    </a:p>
                    <a:p>
                      <a:pPr marL="0" indent="0" algn="ctr" rtl="1">
                        <a:buFont typeface="+mj-lt"/>
                        <a:buNone/>
                      </a:pPr>
                      <a:r>
                        <a:rPr lang="ar-SA" sz="1400" b="0" dirty="0">
                          <a:solidFill>
                            <a:schemeClr val="bg1">
                              <a:lumMod val="50000"/>
                            </a:schemeClr>
                          </a:solidFill>
                          <a:latin typeface="Calibri" panose="020F0502020204030204" pitchFamily="34" charset="0"/>
                          <a:cs typeface="Calibri" panose="020F0502020204030204" pitchFamily="34" charset="0"/>
                        </a:rPr>
                        <a:t>انسجة</a:t>
                      </a:r>
                      <a:r>
                        <a:rPr lang="ar-SA" sz="1400" b="0" baseline="0" dirty="0">
                          <a:solidFill>
                            <a:schemeClr val="bg1">
                              <a:lumMod val="50000"/>
                            </a:schemeClr>
                          </a:solidFill>
                          <a:latin typeface="Calibri" panose="020F0502020204030204" pitchFamily="34" charset="0"/>
                          <a:cs typeface="Calibri" panose="020F0502020204030204" pitchFamily="34" charset="0"/>
                        </a:rPr>
                        <a:t> البنكرياس تلف حول </a:t>
                      </a:r>
                      <a:r>
                        <a:rPr lang="ar-SA" sz="1400" b="0" baseline="0" dirty="0" err="1">
                          <a:solidFill>
                            <a:schemeClr val="bg1">
                              <a:lumMod val="50000"/>
                            </a:schemeClr>
                          </a:solidFill>
                          <a:latin typeface="Calibri" panose="020F0502020204030204" pitchFamily="34" charset="0"/>
                          <a:cs typeface="Calibri" panose="020F0502020204030204" pitchFamily="34" charset="0"/>
                        </a:rPr>
                        <a:t>السكند</a:t>
                      </a:r>
                      <a:r>
                        <a:rPr lang="ar-SA" sz="1400" b="0" baseline="0" dirty="0">
                          <a:solidFill>
                            <a:schemeClr val="bg1">
                              <a:lumMod val="50000"/>
                            </a:schemeClr>
                          </a:solidFill>
                          <a:latin typeface="Calibri" panose="020F0502020204030204" pitchFamily="34" charset="0"/>
                          <a:cs typeface="Calibri" panose="020F0502020204030204" pitchFamily="34" charset="0"/>
                        </a:rPr>
                        <a:t> بارت اوف </a:t>
                      </a:r>
                      <a:r>
                        <a:rPr lang="ar-SA" sz="1400" b="0" baseline="0" dirty="0" err="1">
                          <a:solidFill>
                            <a:schemeClr val="bg1">
                              <a:lumMod val="50000"/>
                            </a:schemeClr>
                          </a:solidFill>
                          <a:latin typeface="Calibri" panose="020F0502020204030204" pitchFamily="34" charset="0"/>
                          <a:cs typeface="Calibri" panose="020F0502020204030204" pitchFamily="34" charset="0"/>
                        </a:rPr>
                        <a:t>الديودينم</a:t>
                      </a:r>
                      <a:r>
                        <a:rPr lang="ar-SA" sz="1400" b="0" baseline="0" dirty="0">
                          <a:solidFill>
                            <a:schemeClr val="bg1">
                              <a:lumMod val="50000"/>
                            </a:schemeClr>
                          </a:solidFill>
                          <a:latin typeface="Calibri" panose="020F0502020204030204" pitchFamily="34" charset="0"/>
                          <a:cs typeface="Calibri" panose="020F0502020204030204" pitchFamily="34" charset="0"/>
                        </a:rPr>
                        <a:t> وتسوي </a:t>
                      </a:r>
                      <a:r>
                        <a:rPr lang="ar-SA" sz="1400" b="0" baseline="0" dirty="0" err="1">
                          <a:solidFill>
                            <a:schemeClr val="bg1">
                              <a:lumMod val="50000"/>
                            </a:schemeClr>
                          </a:solidFill>
                          <a:latin typeface="Calibri" panose="020F0502020204030204" pitchFamily="34" charset="0"/>
                          <a:cs typeface="Calibri" panose="020F0502020204030204" pitchFamily="34" charset="0"/>
                        </a:rPr>
                        <a:t>اوبستركشنز</a:t>
                      </a:r>
                      <a:endParaRPr lang="en-US" sz="1400" b="0"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mj-lt"/>
                        <a:buNone/>
                      </a:pPr>
                      <a:r>
                        <a:rPr lang="en-US" sz="1600" b="1" dirty="0" smtClean="0">
                          <a:solidFill>
                            <a:schemeClr val="accent2"/>
                          </a:solidFill>
                          <a:latin typeface="Calibri" panose="020F0502020204030204" pitchFamily="34" charset="0"/>
                          <a:cs typeface="Calibri" panose="020F0502020204030204" pitchFamily="34" charset="0"/>
                        </a:rPr>
                        <a:t>A. </a:t>
                      </a:r>
                      <a:r>
                        <a:rPr lang="en-US" sz="1400" dirty="0" smtClean="0">
                          <a:solidFill>
                            <a:schemeClr val="tx1"/>
                          </a:solidFill>
                          <a:latin typeface="Calibri" panose="020F0502020204030204" pitchFamily="34" charset="0"/>
                          <a:cs typeface="Calibri" panose="020F0502020204030204" pitchFamily="34" charset="0"/>
                        </a:rPr>
                        <a:t>located </a:t>
                      </a:r>
                      <a:r>
                        <a:rPr lang="en-US" sz="1400" dirty="0">
                          <a:solidFill>
                            <a:schemeClr val="tx1"/>
                          </a:solidFill>
                          <a:latin typeface="Calibri" panose="020F0502020204030204" pitchFamily="34" charset="0"/>
                          <a:cs typeface="Calibri" panose="020F0502020204030204" pitchFamily="34" charset="0"/>
                        </a:rPr>
                        <a:t>in the wall of the stomach </a:t>
                      </a:r>
                      <a:r>
                        <a:rPr lang="en-US" sz="1400" u="sng" dirty="0">
                          <a:solidFill>
                            <a:schemeClr val="tx1"/>
                          </a:solidFill>
                          <a:latin typeface="Calibri" panose="020F0502020204030204" pitchFamily="34" charset="0"/>
                          <a:cs typeface="Calibri" panose="020F0502020204030204" pitchFamily="34" charset="0"/>
                        </a:rPr>
                        <a:t>or</a:t>
                      </a:r>
                      <a:r>
                        <a:rPr lang="en-US" sz="1400" dirty="0">
                          <a:solidFill>
                            <a:schemeClr val="tx1"/>
                          </a:solidFill>
                          <a:latin typeface="Calibri" panose="020F0502020204030204" pitchFamily="34" charset="0"/>
                          <a:cs typeface="Calibri" panose="020F0502020204030204" pitchFamily="34" charset="0"/>
                        </a:rPr>
                        <a:t> duodenum.</a:t>
                      </a:r>
                    </a:p>
                    <a:p>
                      <a:pPr marL="0" indent="0">
                        <a:buFont typeface="+mj-lt"/>
                        <a:buNone/>
                      </a:pPr>
                      <a:endParaRPr lang="en-US" sz="1400" dirty="0">
                        <a:solidFill>
                          <a:schemeClr val="tx1"/>
                        </a:solidFill>
                        <a:latin typeface="Calibri" panose="020F0502020204030204" pitchFamily="34" charset="0"/>
                        <a:cs typeface="Calibri" panose="020F0502020204030204" pitchFamily="34" charset="0"/>
                      </a:endParaRPr>
                    </a:p>
                    <a:p>
                      <a:pPr marL="0" indent="0">
                        <a:buFont typeface="+mj-lt"/>
                        <a:buNone/>
                      </a:pPr>
                      <a:endParaRPr lang="en-US" sz="1400" dirty="0">
                        <a:solidFill>
                          <a:schemeClr val="tx1"/>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dirty="0">
                          <a:solidFill>
                            <a:schemeClr val="accent5"/>
                          </a:solidFill>
                          <a:latin typeface="Calibri" panose="020F0502020204030204" pitchFamily="34" charset="0"/>
                          <a:cs typeface="Calibri" panose="020F0502020204030204" pitchFamily="34" charset="0"/>
                        </a:rPr>
                        <a:t> B.</a:t>
                      </a:r>
                      <a:r>
                        <a:rPr lang="en-US" sz="1600" b="1" baseline="0" dirty="0">
                          <a:solidFill>
                            <a:schemeClr val="accent5"/>
                          </a:solidFill>
                          <a:latin typeface="Calibri" panose="020F0502020204030204" pitchFamily="34" charset="0"/>
                          <a:cs typeface="Calibri" panose="020F0502020204030204" pitchFamily="34" charset="0"/>
                        </a:rPr>
                        <a:t> </a:t>
                      </a:r>
                      <a:r>
                        <a:rPr lang="en-US" sz="1400" dirty="0">
                          <a:solidFill>
                            <a:srgbClr val="FF0000"/>
                          </a:solidFill>
                          <a:latin typeface="Calibri" panose="020F0502020204030204" pitchFamily="34" charset="0"/>
                          <a:cs typeface="Calibri" panose="020F0502020204030204" pitchFamily="34" charset="0"/>
                        </a:rPr>
                        <a:t>A thin flat </a:t>
                      </a:r>
                      <a:r>
                        <a:rPr lang="en-US" sz="1400" u="sng" dirty="0">
                          <a:solidFill>
                            <a:srgbClr val="FF0000"/>
                          </a:solidFill>
                          <a:latin typeface="Calibri" panose="020F0502020204030204" pitchFamily="34" charset="0"/>
                          <a:cs typeface="Calibri" panose="020F0502020204030204" pitchFamily="34" charset="0"/>
                        </a:rPr>
                        <a:t>band of pancreatic tissue </a:t>
                      </a:r>
                      <a:r>
                        <a:rPr lang="en-US" sz="1400" dirty="0">
                          <a:solidFill>
                            <a:srgbClr val="FF0000"/>
                          </a:solidFill>
                          <a:latin typeface="Calibri" panose="020F0502020204030204" pitchFamily="34" charset="0"/>
                          <a:cs typeface="Calibri" panose="020F0502020204030204" pitchFamily="34" charset="0"/>
                        </a:rPr>
                        <a:t>surrounding </a:t>
                      </a:r>
                      <a:r>
                        <a:rPr lang="en-US" sz="1400" u="sng" dirty="0">
                          <a:solidFill>
                            <a:srgbClr val="FF0000"/>
                          </a:solidFill>
                          <a:latin typeface="Calibri" panose="020F0502020204030204" pitchFamily="34" charset="0"/>
                          <a:cs typeface="Calibri" panose="020F0502020204030204" pitchFamily="34" charset="0"/>
                        </a:rPr>
                        <a:t>the second</a:t>
                      </a:r>
                      <a:r>
                        <a:rPr lang="en-US" sz="1400" u="sng" baseline="0" dirty="0">
                          <a:solidFill>
                            <a:srgbClr val="FF0000"/>
                          </a:solidFill>
                          <a:latin typeface="Calibri" panose="020F0502020204030204" pitchFamily="34" charset="0"/>
                          <a:cs typeface="Calibri" panose="020F0502020204030204" pitchFamily="34" charset="0"/>
                        </a:rPr>
                        <a:t> </a:t>
                      </a:r>
                      <a:r>
                        <a:rPr lang="en-US" sz="1400" u="sng" dirty="0">
                          <a:solidFill>
                            <a:srgbClr val="FF0000"/>
                          </a:solidFill>
                          <a:latin typeface="Calibri" panose="020F0502020204030204" pitchFamily="34" charset="0"/>
                          <a:cs typeface="Calibri" panose="020F0502020204030204" pitchFamily="34" charset="0"/>
                        </a:rPr>
                        <a:t>part of the duodenum</a:t>
                      </a:r>
                      <a:r>
                        <a:rPr lang="en-US" sz="1400" dirty="0">
                          <a:solidFill>
                            <a:srgbClr val="FF0000"/>
                          </a:solidFill>
                          <a:latin typeface="Calibri" panose="020F0502020204030204" pitchFamily="34" charset="0"/>
                          <a:cs typeface="Calibri" panose="020F0502020204030204" pitchFamily="34" charset="0"/>
                        </a:rPr>
                        <a:t>, causing duodenal obstruction.   </a:t>
                      </a:r>
                    </a:p>
                    <a:p>
                      <a:pPr marL="342900" indent="-342900">
                        <a:buFont typeface="+mj-lt"/>
                        <a:buAutoNum type="arabicPeriod"/>
                      </a:pPr>
                      <a:endParaRPr lang="en-US" dirty="0">
                        <a:solidFill>
                          <a:srgbClr val="FF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pic>
        <p:nvPicPr>
          <p:cNvPr id="70" name="Picture 5" descr="https://encrypted-tbn0.gstatic.com/images?q=tbn:ANd9GcQgy2ZuY1MrrxATMNU3NIY5CFK3RPgHfWezh-5ktVeTaezOpjrW">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0210" y="1434509"/>
            <a:ext cx="1520734" cy="875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 name="Picture 7" descr="https://encrypted-tbn1.gstatic.com/images?q=tbn:ANd9GcT6-aZjIVBMJ9F2h78BCD2xUqf-32bEPcCP8TAKEBJH9qAEw0Cq">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6846" y="1440041"/>
            <a:ext cx="1478607" cy="875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 name="Picture 13" descr="http://1.bp.blogspot.com/_7jNDwHQ3-KE/Sk79WExEopI/AAAAAAAAElU/ti-iEad8VTw/s400/duodenal-atresi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7597" y="3063562"/>
            <a:ext cx="2654526" cy="8639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27" descr="http://www.yoursurgery.com/procedures/pancreas/images/PancreasAccessory.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4198" y="5459107"/>
            <a:ext cx="1826731" cy="13463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 name="Picture 18" descr="http://www.yoursurgery.com/procedures/pancreas/images/PancreasAnnula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17406" y="5438383"/>
            <a:ext cx="1887076" cy="13415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Oval 1"/>
          <p:cNvSpPr/>
          <p:nvPr/>
        </p:nvSpPr>
        <p:spPr>
          <a:xfrm>
            <a:off x="8229380" y="6252235"/>
            <a:ext cx="411796" cy="3902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57801" y="1083184"/>
            <a:ext cx="3582839" cy="738664"/>
          </a:xfrm>
          <a:prstGeom prst="rect">
            <a:avLst/>
          </a:prstGeom>
          <a:ln>
            <a:solidFill>
              <a:srgbClr val="7AADA2"/>
            </a:solidFill>
            <a:prstDash val="dash"/>
          </a:ln>
        </p:spPr>
        <p:txBody>
          <a:bodyPr wrap="square">
            <a:spAutoFit/>
          </a:bodyPr>
          <a:lstStyle/>
          <a:p>
            <a:pPr algn="ctr" rtl="1"/>
            <a:r>
              <a:rPr lang="ar-SA" dirty="0">
                <a:solidFill>
                  <a:schemeClr val="bg1">
                    <a:lumMod val="50000"/>
                  </a:schemeClr>
                </a:solidFill>
                <a:latin typeface="Calibri" panose="020F0502020204030204" pitchFamily="34" charset="0"/>
                <a:cs typeface="Calibri" panose="020F0502020204030204" pitchFamily="34" charset="0"/>
              </a:rPr>
              <a:t>قلنا ان </a:t>
            </a:r>
            <a:r>
              <a:rPr lang="ar-SA" dirty="0" err="1">
                <a:solidFill>
                  <a:schemeClr val="bg1">
                    <a:lumMod val="50000"/>
                  </a:schemeClr>
                </a:solidFill>
                <a:latin typeface="Calibri" panose="020F0502020204030204" pitchFamily="34" charset="0"/>
                <a:cs typeface="Calibri" panose="020F0502020204030204" pitchFamily="34" charset="0"/>
              </a:rPr>
              <a:t>الديودينم</a:t>
            </a:r>
            <a:r>
              <a:rPr lang="ar-SA" dirty="0">
                <a:solidFill>
                  <a:schemeClr val="bg1">
                    <a:lumMod val="50000"/>
                  </a:schemeClr>
                </a:solidFill>
                <a:latin typeface="Calibri" panose="020F0502020204030204" pitchFamily="34" charset="0"/>
                <a:cs typeface="Calibri" panose="020F0502020204030204" pitchFamily="34" charset="0"/>
              </a:rPr>
              <a:t> في بداية فترة الجنين طبيعي يتقفل وفي الأسبوع 8 يرجع يفتح؛ لذلك في حال حصلت مشكلة وما فتح سواءً جزئيا أو كليا تطلع هذه </a:t>
            </a:r>
            <a:r>
              <a:rPr lang="ar-SA" dirty="0" err="1">
                <a:solidFill>
                  <a:schemeClr val="bg1">
                    <a:lumMod val="50000"/>
                  </a:schemeClr>
                </a:solidFill>
                <a:latin typeface="Calibri" panose="020F0502020204030204" pitchFamily="34" charset="0"/>
                <a:cs typeface="Calibri" panose="020F0502020204030204" pitchFamily="34" charset="0"/>
              </a:rPr>
              <a:t>الأنوميلس</a:t>
            </a:r>
            <a:r>
              <a:rPr lang="ar-SA" dirty="0">
                <a:solidFill>
                  <a:schemeClr val="bg1">
                    <a:lumMod val="50000"/>
                  </a:schemeClr>
                </a:solidFill>
                <a:latin typeface="Calibri" panose="020F0502020204030204" pitchFamily="34" charset="0"/>
                <a:cs typeface="Calibri" panose="020F0502020204030204" pitchFamily="34" charset="0"/>
              </a:rPr>
              <a:t>.</a:t>
            </a:r>
            <a:endParaRPr lang="en-US" dirty="0">
              <a:solidFill>
                <a:schemeClr val="bg1">
                  <a:lumMod val="50000"/>
                </a:schemeClr>
              </a:solidFill>
              <a:latin typeface="Calibri" panose="020F0502020204030204" pitchFamily="34" charset="0"/>
              <a:cs typeface="Calibri" panose="020F0502020204030204" pitchFamily="34" charset="0"/>
            </a:endParaRPr>
          </a:p>
        </p:txBody>
      </p:sp>
      <p:pic>
        <p:nvPicPr>
          <p:cNvPr id="23" name="Shape 641">
            <a:hlinkClick r:id="rId14"/>
          </p:cNvPr>
          <p:cNvPicPr preferRelativeResize="0"/>
          <p:nvPr/>
        </p:nvPicPr>
        <p:blipFill rotWithShape="1">
          <a:blip r:embed="rId15">
            <a:alphaModFix/>
          </a:blip>
          <a:srcRect/>
          <a:stretch/>
        </p:blipFill>
        <p:spPr>
          <a:xfrm>
            <a:off x="8880182" y="-3822"/>
            <a:ext cx="556145" cy="427649"/>
          </a:xfrm>
          <a:prstGeom prst="ellipse">
            <a:avLst/>
          </a:prstGeom>
          <a:noFill/>
          <a:ln>
            <a:noFill/>
          </a:ln>
        </p:spPr>
      </p:pic>
      <p:sp>
        <p:nvSpPr>
          <p:cNvPr id="5" name="مربع نص 4"/>
          <p:cNvSpPr txBox="1"/>
          <p:nvPr/>
        </p:nvSpPr>
        <p:spPr>
          <a:xfrm>
            <a:off x="9488763" y="79306"/>
            <a:ext cx="2617001" cy="307777"/>
          </a:xfrm>
          <a:prstGeom prst="rect">
            <a:avLst/>
          </a:prstGeom>
          <a:noFill/>
          <a:ln>
            <a:solidFill>
              <a:srgbClr val="7AADA2"/>
            </a:solidFill>
            <a:prstDash val="dash"/>
          </a:ln>
        </p:spPr>
        <p:txBody>
          <a:bodyPr wrap="square" rtlCol="1">
            <a:spAutoFit/>
          </a:bodyPr>
          <a:lstStyle/>
          <a:p>
            <a:r>
              <a:rPr lang="en-US" dirty="0">
                <a:solidFill>
                  <a:schemeClr val="tx1"/>
                </a:solidFill>
                <a:latin typeface="Calibri" panose="020F0502020204030204" pitchFamily="34" charset="0"/>
                <a:cs typeface="Calibri" panose="020F0502020204030204" pitchFamily="34" charset="0"/>
              </a:rPr>
              <a:t>Duodenal stenosis and atresia</a:t>
            </a:r>
          </a:p>
        </p:txBody>
      </p:sp>
    </p:spTree>
    <p:extLst>
      <p:ext uri="{BB962C8B-B14F-4D97-AF65-F5344CB8AC3E}">
        <p14:creationId xmlns:p14="http://schemas.microsoft.com/office/powerpoint/2010/main" val="403921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512339048"/>
              </p:ext>
            </p:extLst>
          </p:nvPr>
        </p:nvGraphicFramePr>
        <p:xfrm>
          <a:off x="434312" y="621611"/>
          <a:ext cx="11634015" cy="6140552"/>
        </p:xfrm>
        <a:graphic>
          <a:graphicData uri="http://schemas.openxmlformats.org/drawingml/2006/table">
            <a:tbl>
              <a:tblPr firstRow="1" bandRow="1">
                <a:tableStyleId>{FA756C97-6D7B-430A-97ED-F031B4137404}</a:tableStyleId>
              </a:tblPr>
              <a:tblGrid>
                <a:gridCol w="4656272">
                  <a:extLst>
                    <a:ext uri="{9D8B030D-6E8A-4147-A177-3AD203B41FA5}">
                      <a16:colId xmlns="" xmlns:a16="http://schemas.microsoft.com/office/drawing/2014/main" val="20000"/>
                    </a:ext>
                  </a:extLst>
                </a:gridCol>
                <a:gridCol w="6977743">
                  <a:extLst>
                    <a:ext uri="{9D8B030D-6E8A-4147-A177-3AD203B41FA5}">
                      <a16:colId xmlns="" xmlns:a16="http://schemas.microsoft.com/office/drawing/2014/main" val="20001"/>
                    </a:ext>
                  </a:extLst>
                </a:gridCol>
              </a:tblGrid>
              <a:tr h="324193">
                <a:tc>
                  <a:txBody>
                    <a:bodyPr/>
                    <a:lstStyle/>
                    <a:p>
                      <a:r>
                        <a:rPr lang="en-US" sz="1600" b="1" dirty="0">
                          <a:solidFill>
                            <a:schemeClr val="tx1"/>
                          </a:solidFill>
                          <a:latin typeface="Calibri" panose="020F0502020204030204" pitchFamily="34" charset="0"/>
                          <a:cs typeface="Calibri" panose="020F0502020204030204" pitchFamily="34" charset="0"/>
                        </a:rPr>
                        <a:t>Organ</a:t>
                      </a:r>
                      <a:r>
                        <a:rPr lang="en-US" sz="1600" b="1" baseline="0"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ADA2">
                        <a:alpha val="30196"/>
                      </a:srgbClr>
                    </a:solidFill>
                  </a:tcPr>
                </a:tc>
                <a:tc>
                  <a:txBody>
                    <a:bodyPr/>
                    <a:lstStyle/>
                    <a:p>
                      <a:r>
                        <a:rPr lang="en-US" sz="1600" b="1" dirty="0">
                          <a:latin typeface="Calibri" panose="020F0502020204030204" pitchFamily="34" charset="0"/>
                          <a:cs typeface="Calibri" panose="020F0502020204030204" pitchFamily="34" charset="0"/>
                        </a:rPr>
                        <a:t> Details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ADA2">
                        <a:alpha val="30196"/>
                      </a:srgbClr>
                    </a:solidFill>
                  </a:tcPr>
                </a:tc>
                <a:extLst>
                  <a:ext uri="{0D108BD9-81ED-4DB2-BD59-A6C34878D82A}">
                    <a16:rowId xmlns="" xmlns:a16="http://schemas.microsoft.com/office/drawing/2014/main" val="10000"/>
                  </a:ext>
                </a:extLst>
              </a:tr>
              <a:tr h="2568185">
                <a:tc>
                  <a:txBody>
                    <a:bodyPr/>
                    <a:lstStyle/>
                    <a:p>
                      <a:r>
                        <a:rPr lang="en-US" sz="1600" b="1" dirty="0">
                          <a:latin typeface="Calibri" panose="020F0502020204030204" pitchFamily="34" charset="0"/>
                          <a:cs typeface="Calibri" panose="020F0502020204030204" pitchFamily="34" charset="0"/>
                        </a:rPr>
                        <a:t>Small</a:t>
                      </a:r>
                      <a:r>
                        <a:rPr lang="en-US" sz="1600" b="1" baseline="0" dirty="0">
                          <a:latin typeface="Calibri" panose="020F0502020204030204" pitchFamily="34" charset="0"/>
                          <a:cs typeface="Calibri" panose="020F0502020204030204" pitchFamily="34" charset="0"/>
                        </a:rPr>
                        <a:t> intestine </a:t>
                      </a:r>
                      <a:r>
                        <a:rPr lang="en-US" sz="1600" b="1" dirty="0">
                          <a:latin typeface="Calibri" panose="020F0502020204030204" pitchFamily="34" charset="0"/>
                          <a:cs typeface="Calibri" panose="020F0502020204030204" pitchFamily="34" charset="0"/>
                        </a:rPr>
                        <a:t>: </a:t>
                      </a:r>
                      <a:r>
                        <a:rPr lang="en-US" sz="1200" b="0" u="none" dirty="0">
                          <a:solidFill>
                            <a:schemeClr val="bg1">
                              <a:lumMod val="50000"/>
                            </a:schemeClr>
                          </a:solidFill>
                          <a:latin typeface="Calibri" panose="020F0502020204030204" pitchFamily="34" charset="0"/>
                          <a:cs typeface="Calibri" panose="020F0502020204030204" pitchFamily="34" charset="0"/>
                        </a:rPr>
                        <a:t>important</a:t>
                      </a:r>
                      <a:r>
                        <a:rPr lang="en-US" sz="1200" b="0" u="none" baseline="0" dirty="0">
                          <a:solidFill>
                            <a:schemeClr val="bg1">
                              <a:lumMod val="50000"/>
                            </a:schemeClr>
                          </a:solidFill>
                          <a:latin typeface="Calibri" panose="020F0502020204030204" pitchFamily="34" charset="0"/>
                          <a:cs typeface="Calibri" panose="020F0502020204030204" pitchFamily="34" charset="0"/>
                        </a:rPr>
                        <a:t> to know </a:t>
                      </a:r>
                      <a:r>
                        <a:rPr lang="en-US" sz="1200" b="1" u="none" dirty="0">
                          <a:solidFill>
                            <a:schemeClr val="bg1">
                              <a:lumMod val="50000"/>
                            </a:schemeClr>
                          </a:solidFill>
                          <a:latin typeface="Calibri" panose="020F0502020204030204" pitchFamily="34" charset="0"/>
                          <a:cs typeface="Calibri" panose="020F0502020204030204" pitchFamily="34" charset="0"/>
                        </a:rPr>
                        <a:t>The </a:t>
                      </a:r>
                      <a:r>
                        <a:rPr lang="en-US" sz="1200" b="1" u="none" dirty="0" err="1">
                          <a:solidFill>
                            <a:schemeClr val="bg1">
                              <a:lumMod val="50000"/>
                            </a:schemeClr>
                          </a:solidFill>
                          <a:latin typeface="Calibri" panose="020F0502020204030204" pitchFamily="34" charset="0"/>
                          <a:cs typeface="Calibri" panose="020F0502020204030204" pitchFamily="34" charset="0"/>
                        </a:rPr>
                        <a:t>hernial</a:t>
                      </a:r>
                      <a:r>
                        <a:rPr lang="en-US" sz="1200" b="1" u="none" dirty="0">
                          <a:solidFill>
                            <a:schemeClr val="bg1">
                              <a:lumMod val="50000"/>
                            </a:schemeClr>
                          </a:solidFill>
                          <a:latin typeface="Calibri" panose="020F0502020204030204" pitchFamily="34" charset="0"/>
                          <a:cs typeface="Calibri" panose="020F0502020204030204" pitchFamily="34" charset="0"/>
                        </a:rPr>
                        <a:t> sac is covered by </a:t>
                      </a:r>
                      <a:r>
                        <a:rPr lang="en-US" sz="1200" b="0" u="none" dirty="0">
                          <a:solidFill>
                            <a:schemeClr val="bg1">
                              <a:lumMod val="50000"/>
                            </a:schemeClr>
                          </a:solidFill>
                          <a:latin typeface="Calibri" panose="020F0502020204030204" pitchFamily="34" charset="0"/>
                          <a:cs typeface="Calibri" panose="020F0502020204030204" pitchFamily="34" charset="0"/>
                        </a:rPr>
                        <a:t>(in every anomalies)</a:t>
                      </a:r>
                      <a:endParaRPr lang="en-US" sz="1200" b="1" u="none" dirty="0">
                        <a:solidFill>
                          <a:schemeClr val="bg1">
                            <a:lumMod val="50000"/>
                          </a:schemeClr>
                        </a:solidFill>
                        <a:latin typeface="Calibri" panose="020F0502020204030204" pitchFamily="34" charset="0"/>
                        <a:cs typeface="Calibri" panose="020F0502020204030204" pitchFamily="34" charset="0"/>
                      </a:endParaRPr>
                    </a:p>
                    <a:p>
                      <a:pPr marL="0" indent="0">
                        <a:buFont typeface="+mj-lt"/>
                        <a:buNone/>
                      </a:pPr>
                      <a:endParaRPr lang="en-US" sz="1400" b="1"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solidFill>
                            <a:srgbClr val="ED068F"/>
                          </a:solidFill>
                          <a:latin typeface="Calibri" panose="020F0502020204030204" pitchFamily="34" charset="0"/>
                          <a:cs typeface="Calibri" panose="020F0502020204030204" pitchFamily="34" charset="0"/>
                        </a:rPr>
                        <a:t>A. Congenital </a:t>
                      </a:r>
                      <a:r>
                        <a:rPr lang="en-US" altLang="en-US" b="1" dirty="0" err="1">
                          <a:solidFill>
                            <a:srgbClr val="ED068F"/>
                          </a:solidFill>
                          <a:latin typeface="Calibri" panose="020F0502020204030204" pitchFamily="34" charset="0"/>
                          <a:cs typeface="Calibri" panose="020F0502020204030204" pitchFamily="34" charset="0"/>
                        </a:rPr>
                        <a:t>Omphalocele</a:t>
                      </a:r>
                      <a:endParaRPr lang="en-US" sz="1200" b="0"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eaLnBrk="1" hangingPunct="1">
                        <a:lnSpc>
                          <a:spcPct val="80000"/>
                        </a:lnSpc>
                        <a:buFont typeface="Arial" panose="020B0604020202020204" pitchFamily="34" charset="0"/>
                        <a:buChar char="•"/>
                        <a:defRPr/>
                      </a:pPr>
                      <a:endParaRPr lang="en-US" b="0" u="none" dirty="0">
                        <a:solidFill>
                          <a:schemeClr val="tx1"/>
                        </a:solidFill>
                        <a:latin typeface="Calibri" panose="020F0502020204030204" pitchFamily="34" charset="0"/>
                        <a:cs typeface="Calibri" panose="020F0502020204030204" pitchFamily="34" charset="0"/>
                      </a:endParaRPr>
                    </a:p>
                    <a:p>
                      <a:pPr marL="285750" indent="-285750" eaLnBrk="1" hangingPunct="1">
                        <a:lnSpc>
                          <a:spcPct val="80000"/>
                        </a:lnSpc>
                        <a:buFont typeface="Arial" panose="020B0604020202020204" pitchFamily="34" charset="0"/>
                        <a:buChar char="•"/>
                        <a:defRPr/>
                      </a:pPr>
                      <a:r>
                        <a:rPr lang="en-US" b="0" u="none" dirty="0">
                          <a:solidFill>
                            <a:schemeClr val="tx1"/>
                          </a:solidFill>
                          <a:latin typeface="Calibri" panose="020F0502020204030204" pitchFamily="34" charset="0"/>
                          <a:cs typeface="Calibri" panose="020F0502020204030204" pitchFamily="34" charset="0"/>
                        </a:rPr>
                        <a:t>It is a persistence of herniation of  abdominal contents into proximal part  of umbilical cord due to </a:t>
                      </a:r>
                      <a:r>
                        <a:rPr lang="en-US" b="0" u="sng" dirty="0">
                          <a:solidFill>
                            <a:srgbClr val="FF0000"/>
                          </a:solidFill>
                          <a:latin typeface="Calibri" panose="020F0502020204030204" pitchFamily="34" charset="0"/>
                          <a:cs typeface="Calibri" panose="020F0502020204030204" pitchFamily="34" charset="0"/>
                        </a:rPr>
                        <a:t>failure</a:t>
                      </a:r>
                      <a:r>
                        <a:rPr lang="en-US" b="0" u="none" dirty="0">
                          <a:solidFill>
                            <a:srgbClr val="FF0000"/>
                          </a:solidFill>
                          <a:latin typeface="Calibri" panose="020F0502020204030204" pitchFamily="34" charset="0"/>
                          <a:cs typeface="Calibri" panose="020F0502020204030204" pitchFamily="34" charset="0"/>
                        </a:rPr>
                        <a:t> of reduction of physiological hernia to abdominal cavity </a:t>
                      </a:r>
                      <a:r>
                        <a:rPr lang="en-US" b="1" u="none" dirty="0">
                          <a:solidFill>
                            <a:srgbClr val="7030A0"/>
                          </a:solidFill>
                          <a:latin typeface="Calibri" panose="020F0502020204030204" pitchFamily="34" charset="0"/>
                          <a:cs typeface="Calibri" panose="020F0502020204030204" pitchFamily="34" charset="0"/>
                        </a:rPr>
                        <a:t>at 10th week.</a:t>
                      </a:r>
                    </a:p>
                    <a:p>
                      <a:pPr marL="0" indent="0" eaLnBrk="1" hangingPunct="1">
                        <a:lnSpc>
                          <a:spcPct val="80000"/>
                        </a:lnSpc>
                        <a:buFont typeface="Arial" panose="020B0604020202020204" pitchFamily="34" charset="0"/>
                        <a:buNone/>
                        <a:defRPr/>
                      </a:pPr>
                      <a:endParaRPr lang="en-US" b="1" u="none" dirty="0">
                        <a:solidFill>
                          <a:srgbClr val="7030A0"/>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It is accompanied by small abdominal cavity.</a:t>
                      </a:r>
                    </a:p>
                    <a:p>
                      <a:pPr marL="0" indent="0" eaLnBrk="1" hangingPunct="1">
                        <a:lnSpc>
                          <a:spcPct val="80000"/>
                        </a:lnSpc>
                        <a:buFont typeface="Arial" panose="020B0604020202020204" pitchFamily="34" charset="0"/>
                        <a:buNone/>
                        <a:defRPr/>
                      </a:pPr>
                      <a:endParaRPr lang="en-US" b="1" u="none" dirty="0">
                        <a:solidFill>
                          <a:schemeClr val="tx1"/>
                        </a:solidFill>
                        <a:latin typeface="Calibri" panose="020F0502020204030204" pitchFamily="34" charset="0"/>
                        <a:cs typeface="Calibri" panose="020F0502020204030204" pitchFamily="34" charset="0"/>
                      </a:endParaRPr>
                    </a:p>
                    <a:p>
                      <a:pPr marL="0" indent="0" eaLnBrk="1" hangingPunct="1">
                        <a:lnSpc>
                          <a:spcPct val="80000"/>
                        </a:lnSpc>
                        <a:buFont typeface="Arial" panose="020B0604020202020204" pitchFamily="34" charset="0"/>
                        <a:buNone/>
                        <a:defRPr/>
                      </a:pPr>
                      <a:endParaRPr lang="en-US" b="1" u="none" dirty="0">
                        <a:solidFill>
                          <a:schemeClr val="tx1"/>
                        </a:solidFill>
                        <a:latin typeface="Calibri" panose="020F0502020204030204" pitchFamily="34" charset="0"/>
                        <a:cs typeface="Calibri" panose="020F0502020204030204" pitchFamily="34" charset="0"/>
                      </a:endParaRPr>
                    </a:p>
                    <a:p>
                      <a:pPr marL="0" indent="0" eaLnBrk="1" hangingPunct="1">
                        <a:lnSpc>
                          <a:spcPct val="80000"/>
                        </a:lnSpc>
                        <a:buFont typeface="Arial" panose="020B0604020202020204" pitchFamily="34" charset="0"/>
                        <a:buNone/>
                        <a:defRPr/>
                      </a:pPr>
                      <a:endParaRPr lang="en-US" b="1" u="none" dirty="0">
                        <a:solidFill>
                          <a:schemeClr val="tx1"/>
                        </a:solidFill>
                        <a:latin typeface="Calibri" panose="020F0502020204030204" pitchFamily="34" charset="0"/>
                        <a:cs typeface="Calibri" panose="020F0502020204030204" pitchFamily="34" charset="0"/>
                      </a:endParaRPr>
                    </a:p>
                    <a:p>
                      <a:pPr marL="285750" indent="-285750" eaLnBrk="1" hangingPunct="1">
                        <a:lnSpc>
                          <a:spcPct val="80000"/>
                        </a:lnSpc>
                        <a:buFont typeface="Arial" panose="020B0604020202020204" pitchFamily="34" charset="0"/>
                        <a:buChar char="•"/>
                        <a:defRPr/>
                      </a:pPr>
                      <a:r>
                        <a:rPr lang="en-US" b="0" u="none" dirty="0">
                          <a:solidFill>
                            <a:schemeClr val="tx1"/>
                          </a:solidFill>
                          <a:latin typeface="Calibri" panose="020F0502020204030204" pitchFamily="34" charset="0"/>
                          <a:cs typeface="Calibri" panose="020F0502020204030204" pitchFamily="34" charset="0"/>
                        </a:rPr>
                        <a:t>Herniation of  </a:t>
                      </a:r>
                      <a:r>
                        <a:rPr lang="en-US" b="1" u="none" dirty="0">
                          <a:solidFill>
                            <a:schemeClr val="tx1"/>
                          </a:solidFill>
                          <a:latin typeface="Calibri" panose="020F0502020204030204" pitchFamily="34" charset="0"/>
                          <a:cs typeface="Calibri" panose="020F0502020204030204" pitchFamily="34" charset="0"/>
                        </a:rPr>
                        <a:t>intestines</a:t>
                      </a:r>
                      <a:r>
                        <a:rPr lang="en-US" b="0" u="none" dirty="0">
                          <a:solidFill>
                            <a:schemeClr val="tx1"/>
                          </a:solidFill>
                          <a:latin typeface="Calibri" panose="020F0502020204030204" pitchFamily="34" charset="0"/>
                          <a:cs typeface="Calibri" panose="020F0502020204030204" pitchFamily="34" charset="0"/>
                        </a:rPr>
                        <a:t> occurs in 1 of 5000 births – herniation of </a:t>
                      </a:r>
                      <a:r>
                        <a:rPr lang="en-US" b="1" u="none" dirty="0">
                          <a:solidFill>
                            <a:schemeClr val="tx1"/>
                          </a:solidFill>
                          <a:latin typeface="Calibri" panose="020F0502020204030204" pitchFamily="34" charset="0"/>
                          <a:cs typeface="Calibri" panose="020F0502020204030204" pitchFamily="34" charset="0"/>
                        </a:rPr>
                        <a:t>liver and intestines </a:t>
                      </a:r>
                      <a:r>
                        <a:rPr lang="en-US" b="0" u="none" dirty="0">
                          <a:solidFill>
                            <a:schemeClr val="tx1"/>
                          </a:solidFill>
                          <a:latin typeface="Calibri" panose="020F0502020204030204" pitchFamily="34" charset="0"/>
                          <a:cs typeface="Calibri" panose="020F0502020204030204" pitchFamily="34" charset="0"/>
                        </a:rPr>
                        <a:t>occurs in 1 of 10,000 births.</a:t>
                      </a:r>
                    </a:p>
                    <a:p>
                      <a:pPr marL="285750" indent="-285750" eaLnBrk="1" hangingPunct="1">
                        <a:lnSpc>
                          <a:spcPct val="80000"/>
                        </a:lnSpc>
                        <a:buFont typeface="Arial" panose="020B0604020202020204" pitchFamily="34" charset="0"/>
                        <a:buChar char="•"/>
                        <a:defRPr/>
                      </a:pPr>
                      <a:endParaRPr lang="en-US" b="0" u="none" dirty="0">
                        <a:solidFill>
                          <a:schemeClr val="tx1"/>
                        </a:solidFill>
                        <a:latin typeface="Calibri" panose="020F0502020204030204" pitchFamily="34" charset="0"/>
                        <a:cs typeface="Calibri" panose="020F0502020204030204" pitchFamily="34" charset="0"/>
                      </a:endParaRPr>
                    </a:p>
                    <a:p>
                      <a:pPr marL="285750" indent="-285750" eaLnBrk="1" hangingPunct="1">
                        <a:lnSpc>
                          <a:spcPct val="80000"/>
                        </a:lnSpc>
                        <a:buFont typeface="Arial" panose="020B0604020202020204" pitchFamily="34" charset="0"/>
                        <a:buChar char="•"/>
                        <a:defRPr/>
                      </a:pPr>
                      <a:endParaRPr lang="en-US" b="0" u="none" dirty="0">
                        <a:solidFill>
                          <a:schemeClr val="tx1"/>
                        </a:solidFill>
                        <a:latin typeface="Calibri" panose="020F0502020204030204" pitchFamily="34" charset="0"/>
                        <a:cs typeface="Calibri" panose="020F0502020204030204" pitchFamily="34" charset="0"/>
                      </a:endParaRPr>
                    </a:p>
                    <a:p>
                      <a:pPr marL="285750" indent="-285750" eaLnBrk="1" hangingPunct="1">
                        <a:lnSpc>
                          <a:spcPct val="80000"/>
                        </a:lnSpc>
                        <a:buFont typeface="Arial" panose="020B0604020202020204" pitchFamily="34" charset="0"/>
                        <a:buChar char="•"/>
                        <a:defRPr/>
                      </a:pPr>
                      <a:r>
                        <a:rPr lang="en-US" b="0" u="sng" dirty="0">
                          <a:solidFill>
                            <a:schemeClr val="tx1"/>
                          </a:solidFill>
                          <a:latin typeface="Calibri" panose="020F0502020204030204" pitchFamily="34" charset="0"/>
                          <a:cs typeface="Calibri" panose="020F0502020204030204" pitchFamily="34" charset="0"/>
                        </a:rPr>
                        <a:t>The hernial sac is covered by </a:t>
                      </a:r>
                      <a:r>
                        <a:rPr lang="en-US" b="1" u="none" dirty="0">
                          <a:solidFill>
                            <a:srgbClr val="FF0000"/>
                          </a:solidFill>
                          <a:latin typeface="Calibri" panose="020F0502020204030204" pitchFamily="34" charset="0"/>
                          <a:cs typeface="Calibri" panose="020F0502020204030204" pitchFamily="34" charset="0"/>
                        </a:rPr>
                        <a:t>the epithelium of the umbilical cord or the amnion.</a:t>
                      </a:r>
                    </a:p>
                    <a:p>
                      <a:pPr marL="285750" indent="-285750" eaLnBrk="1" hangingPunct="1">
                        <a:lnSpc>
                          <a:spcPct val="80000"/>
                        </a:lnSpc>
                        <a:buFont typeface="Arial" panose="020B0604020202020204" pitchFamily="34" charset="0"/>
                        <a:buChar char="•"/>
                        <a:defRPr/>
                      </a:pPr>
                      <a:endParaRPr lang="en-US" b="0" u="none" dirty="0">
                        <a:solidFill>
                          <a:schemeClr val="tx1"/>
                        </a:solidFill>
                        <a:latin typeface="Calibri" panose="020F0502020204030204" pitchFamily="34" charset="0"/>
                        <a:cs typeface="Calibri" panose="020F0502020204030204" pitchFamily="34" charset="0"/>
                      </a:endParaRPr>
                    </a:p>
                    <a:p>
                      <a:pPr marL="285750" indent="-285750" eaLnBrk="1" hangingPunct="1">
                        <a:lnSpc>
                          <a:spcPct val="80000"/>
                        </a:lnSpc>
                        <a:buFont typeface="Arial" panose="020B0604020202020204" pitchFamily="34" charset="0"/>
                        <a:buChar char="•"/>
                        <a:defRPr/>
                      </a:pPr>
                      <a:r>
                        <a:rPr lang="en-US" b="1" u="none" dirty="0">
                          <a:solidFill>
                            <a:schemeClr val="tx1"/>
                          </a:solidFill>
                          <a:latin typeface="Calibri" panose="020F0502020204030204" pitchFamily="34" charset="0"/>
                          <a:cs typeface="Calibri" panose="020F0502020204030204" pitchFamily="34" charset="0"/>
                        </a:rPr>
                        <a:t>Immediate surgical repair is required</a:t>
                      </a:r>
                      <a:endParaRPr lang="en-US" sz="1400" b="0" u="none"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153512">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b="1" dirty="0">
                          <a:solidFill>
                            <a:srgbClr val="0070C0"/>
                          </a:solidFill>
                          <a:latin typeface="Calibri" panose="020F0502020204030204" pitchFamily="34" charset="0"/>
                          <a:cs typeface="Calibri" panose="020F0502020204030204" pitchFamily="34" charset="0"/>
                        </a:rPr>
                        <a:t>B. </a:t>
                      </a:r>
                      <a:r>
                        <a:rPr lang="en-US" altLang="en-US" b="1" dirty="0">
                          <a:solidFill>
                            <a:srgbClr val="0070C0"/>
                          </a:solidFill>
                          <a:latin typeface="Calibri" panose="020F0502020204030204" pitchFamily="34" charset="0"/>
                          <a:cs typeface="Calibri" panose="020F0502020204030204" pitchFamily="34" charset="0"/>
                        </a:rPr>
                        <a:t>Congenital Umbilical Hernia</a:t>
                      </a:r>
                      <a:endParaRPr lang="en-US" dirty="0">
                        <a:solidFill>
                          <a:srgbClr val="0070C0"/>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eaLnBrk="1" hangingPunct="1">
                        <a:buFont typeface="Arial" panose="020B0604020202020204" pitchFamily="34" charset="0"/>
                        <a:buChar char="•"/>
                        <a:defRPr/>
                      </a:pPr>
                      <a:r>
                        <a:rPr lang="en-US" sz="1400" b="0" u="none" dirty="0">
                          <a:solidFill>
                            <a:schemeClr val="tx1"/>
                          </a:solidFill>
                          <a:latin typeface="Calibri" panose="020F0502020204030204" pitchFamily="34" charset="0"/>
                          <a:cs typeface="Calibri" panose="020F0502020204030204" pitchFamily="34" charset="0"/>
                        </a:rPr>
                        <a:t>The intestines return to abdominal cavity </a:t>
                      </a:r>
                      <a:r>
                        <a:rPr lang="en-US" sz="1400" b="1" u="none" dirty="0">
                          <a:solidFill>
                            <a:srgbClr val="7030A0"/>
                          </a:solidFill>
                          <a:latin typeface="Calibri" panose="020F0502020204030204" pitchFamily="34" charset="0"/>
                          <a:cs typeface="Calibri" panose="020F0502020204030204" pitchFamily="34" charset="0"/>
                        </a:rPr>
                        <a:t>at 10th week, </a:t>
                      </a:r>
                      <a:r>
                        <a:rPr lang="en-US" sz="1400" b="0" u="none" dirty="0">
                          <a:solidFill>
                            <a:schemeClr val="tx1"/>
                          </a:solidFill>
                          <a:latin typeface="Calibri" panose="020F0502020204030204" pitchFamily="34" charset="0"/>
                          <a:cs typeface="Calibri" panose="020F0502020204030204" pitchFamily="34" charset="0"/>
                        </a:rPr>
                        <a:t>but herniate through </a:t>
                      </a:r>
                      <a:r>
                        <a:rPr lang="en-US" sz="1400" b="0" u="none" dirty="0">
                          <a:solidFill>
                            <a:srgbClr val="FF0000"/>
                          </a:solidFill>
                          <a:latin typeface="Calibri" panose="020F0502020204030204" pitchFamily="34" charset="0"/>
                          <a:cs typeface="Calibri" panose="020F0502020204030204" pitchFamily="34" charset="0"/>
                        </a:rPr>
                        <a:t>an </a:t>
                      </a:r>
                      <a:r>
                        <a:rPr lang="en-US" sz="1400" b="0" u="sng" dirty="0">
                          <a:solidFill>
                            <a:srgbClr val="FF0000"/>
                          </a:solidFill>
                          <a:latin typeface="Calibri" panose="020F0502020204030204" pitchFamily="34" charset="0"/>
                          <a:cs typeface="Calibri" panose="020F0502020204030204" pitchFamily="34" charset="0"/>
                        </a:rPr>
                        <a:t>imperfectly</a:t>
                      </a:r>
                      <a:r>
                        <a:rPr lang="en-US" sz="1400" b="0" u="none" dirty="0">
                          <a:solidFill>
                            <a:srgbClr val="FF0000"/>
                          </a:solidFill>
                          <a:latin typeface="Calibri" panose="020F0502020204030204" pitchFamily="34" charset="0"/>
                          <a:cs typeface="Calibri" panose="020F0502020204030204" pitchFamily="34" charset="0"/>
                        </a:rPr>
                        <a:t> closed umbilicus.</a:t>
                      </a:r>
                      <a:r>
                        <a:rPr lang="en-US" sz="1400" b="0" u="none" baseline="0" dirty="0">
                          <a:solidFill>
                            <a:srgbClr val="FF0000"/>
                          </a:solidFill>
                          <a:latin typeface="Calibri" panose="020F0502020204030204" pitchFamily="34" charset="0"/>
                          <a:cs typeface="Calibri" panose="020F0502020204030204" pitchFamily="34" charset="0"/>
                        </a:rPr>
                        <a:t> </a:t>
                      </a:r>
                      <a:endParaRPr lang="en-US" sz="1400" b="0" u="none" dirty="0">
                        <a:solidFill>
                          <a:schemeClr val="bg1">
                            <a:lumMod val="50000"/>
                          </a:schemeClr>
                        </a:solidFill>
                        <a:latin typeface="Calibri" panose="020F0502020204030204" pitchFamily="34" charset="0"/>
                        <a:cs typeface="Calibri" panose="020F0502020204030204" pitchFamily="34" charset="0"/>
                      </a:endParaRPr>
                    </a:p>
                    <a:p>
                      <a:pPr marL="0" indent="0" eaLnBrk="1" hangingPunct="1">
                        <a:buFont typeface="Arial" panose="020B0604020202020204" pitchFamily="34" charset="0"/>
                        <a:buNone/>
                        <a:defRPr/>
                      </a:pPr>
                      <a:endParaRPr lang="en-US" sz="1400" b="0" u="none" dirty="0">
                        <a:solidFill>
                          <a:schemeClr val="tx1"/>
                        </a:solidFill>
                        <a:latin typeface="Calibri" panose="020F0502020204030204" pitchFamily="34" charset="0"/>
                        <a:cs typeface="Calibri" panose="020F0502020204030204" pitchFamily="34" charset="0"/>
                      </a:endParaRPr>
                    </a:p>
                    <a:p>
                      <a:pPr marL="285750" indent="-285750" eaLnBrk="1" hangingPunct="1">
                        <a:buFont typeface="Arial" panose="020B0604020202020204" pitchFamily="34" charset="0"/>
                        <a:buChar char="•"/>
                        <a:defRPr/>
                      </a:pPr>
                      <a:r>
                        <a:rPr lang="en-US" sz="1400" b="0" u="none" dirty="0">
                          <a:solidFill>
                            <a:schemeClr val="tx1"/>
                          </a:solidFill>
                          <a:latin typeface="Calibri" panose="020F0502020204030204" pitchFamily="34" charset="0"/>
                          <a:cs typeface="Calibri" panose="020F0502020204030204" pitchFamily="34" charset="0"/>
                        </a:rPr>
                        <a:t>It is a </a:t>
                      </a:r>
                      <a:r>
                        <a:rPr lang="en-US" sz="1400" b="1" u="none" dirty="0">
                          <a:solidFill>
                            <a:schemeClr val="tx1"/>
                          </a:solidFill>
                          <a:latin typeface="Calibri" panose="020F0502020204030204" pitchFamily="34" charset="0"/>
                          <a:cs typeface="Calibri" panose="020F0502020204030204" pitchFamily="34" charset="0"/>
                        </a:rPr>
                        <a:t>common type </a:t>
                      </a:r>
                      <a:r>
                        <a:rPr lang="en-US" sz="1400" b="0" u="none" dirty="0">
                          <a:solidFill>
                            <a:schemeClr val="tx1"/>
                          </a:solidFill>
                          <a:latin typeface="Calibri" panose="020F0502020204030204" pitchFamily="34" charset="0"/>
                          <a:cs typeface="Calibri" panose="020F0502020204030204" pitchFamily="34" charset="0"/>
                        </a:rPr>
                        <a:t>of hernia.</a:t>
                      </a:r>
                    </a:p>
                    <a:p>
                      <a:pPr marL="285750" indent="-285750" eaLnBrk="1" hangingPunct="1">
                        <a:buFont typeface="Arial" panose="020B0604020202020204" pitchFamily="34" charset="0"/>
                        <a:buChar char="•"/>
                        <a:defRPr/>
                      </a:pPr>
                      <a:endParaRPr lang="en-US" sz="1400" b="0" u="none" dirty="0">
                        <a:solidFill>
                          <a:schemeClr val="tx1"/>
                        </a:solidFill>
                        <a:latin typeface="Calibri" panose="020F0502020204030204" pitchFamily="34" charset="0"/>
                        <a:cs typeface="Calibri" panose="020F0502020204030204" pitchFamily="34" charset="0"/>
                      </a:endParaRPr>
                    </a:p>
                    <a:p>
                      <a:pPr marL="285750" indent="-285750" eaLnBrk="1" hangingPunct="1">
                        <a:buFont typeface="Arial" panose="020B0604020202020204" pitchFamily="34" charset="0"/>
                        <a:buChar char="•"/>
                        <a:defRPr/>
                      </a:pPr>
                      <a:r>
                        <a:rPr lang="en-US" sz="1400" b="0" u="none" dirty="0">
                          <a:solidFill>
                            <a:schemeClr val="tx1"/>
                          </a:solidFill>
                          <a:latin typeface="Calibri" panose="020F0502020204030204" pitchFamily="34" charset="0"/>
                          <a:cs typeface="Calibri" panose="020F0502020204030204" pitchFamily="34" charset="0"/>
                        </a:rPr>
                        <a:t>The herniated contents are usually </a:t>
                      </a:r>
                      <a:r>
                        <a:rPr lang="en-US" sz="1400" b="1" u="none" dirty="0">
                          <a:solidFill>
                            <a:schemeClr val="tx1"/>
                          </a:solidFill>
                          <a:latin typeface="Calibri" panose="020F0502020204030204" pitchFamily="34" charset="0"/>
                          <a:cs typeface="Calibri" panose="020F0502020204030204" pitchFamily="34" charset="0"/>
                        </a:rPr>
                        <a:t>the greater </a:t>
                      </a:r>
                      <a:r>
                        <a:rPr lang="en-US" sz="1400" b="1" u="none" dirty="0" err="1">
                          <a:solidFill>
                            <a:schemeClr val="tx1"/>
                          </a:solidFill>
                          <a:latin typeface="Calibri" panose="020F0502020204030204" pitchFamily="34" charset="0"/>
                          <a:cs typeface="Calibri" panose="020F0502020204030204" pitchFamily="34" charset="0"/>
                        </a:rPr>
                        <a:t>omentum</a:t>
                      </a:r>
                      <a:r>
                        <a:rPr lang="en-US" sz="1400" b="1" u="none" dirty="0">
                          <a:solidFill>
                            <a:schemeClr val="tx1"/>
                          </a:solidFill>
                          <a:latin typeface="Calibri" panose="020F0502020204030204" pitchFamily="34" charset="0"/>
                          <a:cs typeface="Calibri" panose="020F0502020204030204" pitchFamily="34" charset="0"/>
                        </a:rPr>
                        <a:t> and</a:t>
                      </a:r>
                      <a:r>
                        <a:rPr lang="en-US" sz="1400" b="1" u="none" baseline="0" dirty="0">
                          <a:solidFill>
                            <a:schemeClr val="tx1"/>
                          </a:solidFill>
                          <a:latin typeface="Calibri" panose="020F0502020204030204" pitchFamily="34" charset="0"/>
                          <a:cs typeface="Calibri" panose="020F0502020204030204" pitchFamily="34" charset="0"/>
                        </a:rPr>
                        <a:t> </a:t>
                      </a:r>
                      <a:r>
                        <a:rPr lang="en-US" sz="1400" b="1" u="none" dirty="0">
                          <a:solidFill>
                            <a:schemeClr val="tx1"/>
                          </a:solidFill>
                          <a:latin typeface="Calibri" panose="020F0502020204030204" pitchFamily="34" charset="0"/>
                          <a:cs typeface="Calibri" panose="020F0502020204030204" pitchFamily="34" charset="0"/>
                        </a:rPr>
                        <a:t>small intestine</a:t>
                      </a:r>
                      <a:r>
                        <a:rPr lang="en-US" sz="1400" b="0" u="none" dirty="0">
                          <a:solidFill>
                            <a:schemeClr val="tx1"/>
                          </a:solidFill>
                          <a:latin typeface="Calibri" panose="020F0502020204030204" pitchFamily="34" charset="0"/>
                          <a:cs typeface="Calibri" panose="020F0502020204030204" pitchFamily="34" charset="0"/>
                        </a:rPr>
                        <a:t>.</a:t>
                      </a:r>
                    </a:p>
                    <a:p>
                      <a:pPr marL="0" indent="0" eaLnBrk="1" hangingPunct="1">
                        <a:buFont typeface="Arial" panose="020B0604020202020204" pitchFamily="34" charset="0"/>
                        <a:buNone/>
                        <a:defRPr/>
                      </a:pPr>
                      <a:endParaRPr lang="en-US" sz="1400" b="0" u="none" dirty="0">
                        <a:solidFill>
                          <a:schemeClr val="tx1"/>
                        </a:solidFill>
                        <a:latin typeface="Calibri" panose="020F0502020204030204" pitchFamily="34" charset="0"/>
                        <a:cs typeface="Calibri" panose="020F0502020204030204" pitchFamily="34" charset="0"/>
                      </a:endParaRPr>
                    </a:p>
                    <a:p>
                      <a:pPr marL="285750" indent="-285750" eaLnBrk="1" hangingPunct="1">
                        <a:buFont typeface="Arial" panose="020B0604020202020204" pitchFamily="34" charset="0"/>
                        <a:buChar char="•"/>
                        <a:defRPr/>
                      </a:pPr>
                      <a:r>
                        <a:rPr lang="en-US" sz="1400" b="0" u="sng" dirty="0">
                          <a:solidFill>
                            <a:schemeClr val="tx1"/>
                          </a:solidFill>
                          <a:latin typeface="Calibri" panose="020F0502020204030204" pitchFamily="34" charset="0"/>
                          <a:cs typeface="Calibri" panose="020F0502020204030204" pitchFamily="34" charset="0"/>
                        </a:rPr>
                        <a:t>The hernial sac is covered by </a:t>
                      </a:r>
                      <a:r>
                        <a:rPr lang="en-US" sz="1400" b="1" u="none" dirty="0">
                          <a:solidFill>
                            <a:srgbClr val="FF0000"/>
                          </a:solidFill>
                          <a:latin typeface="Calibri" panose="020F0502020204030204" pitchFamily="34" charset="0"/>
                          <a:cs typeface="Calibri" panose="020F0502020204030204" pitchFamily="34" charset="0"/>
                        </a:rPr>
                        <a:t>skin and subcutaneous tissue.</a:t>
                      </a:r>
                    </a:p>
                    <a:p>
                      <a:pPr marL="0" indent="0" eaLnBrk="1" hangingPunct="1">
                        <a:buFont typeface="Arial" panose="020B0604020202020204" pitchFamily="34" charset="0"/>
                        <a:buNone/>
                        <a:defRPr/>
                      </a:pPr>
                      <a:endParaRPr lang="en-US" sz="1400" b="1" u="none" dirty="0">
                        <a:solidFill>
                          <a:schemeClr val="tx1"/>
                        </a:solidFill>
                        <a:latin typeface="Calibri" panose="020F0502020204030204" pitchFamily="34" charset="0"/>
                        <a:cs typeface="Calibri" panose="020F0502020204030204" pitchFamily="34" charset="0"/>
                      </a:endParaRPr>
                    </a:p>
                    <a:p>
                      <a:pPr marL="285750" indent="-285750" eaLnBrk="1" hangingPunct="1">
                        <a:buFont typeface="Arial" panose="020B0604020202020204" pitchFamily="34" charset="0"/>
                        <a:buChar char="•"/>
                        <a:defRPr/>
                      </a:pPr>
                      <a:r>
                        <a:rPr lang="en-US" sz="1400" b="1" i="1" u="none" dirty="0">
                          <a:solidFill>
                            <a:schemeClr val="tx1"/>
                          </a:solidFill>
                          <a:latin typeface="Calibri" panose="020F0502020204030204" pitchFamily="34" charset="0"/>
                          <a:cs typeface="Calibri" panose="020F0502020204030204" pitchFamily="34" charset="0"/>
                        </a:rPr>
                        <a:t> </a:t>
                      </a:r>
                      <a:r>
                        <a:rPr lang="en-US" sz="1400" b="0" i="0" u="none" dirty="0">
                          <a:solidFill>
                            <a:schemeClr val="tx1"/>
                          </a:solidFill>
                          <a:latin typeface="Calibri" panose="020F0502020204030204" pitchFamily="34" charset="0"/>
                          <a:cs typeface="Calibri" panose="020F0502020204030204" pitchFamily="34" charset="0"/>
                        </a:rPr>
                        <a:t>It protrudes during crying , straining or coughing and </a:t>
                      </a:r>
                      <a:r>
                        <a:rPr lang="en-US" sz="1400" b="1" i="0" u="none" dirty="0">
                          <a:solidFill>
                            <a:schemeClr val="tx1"/>
                          </a:solidFill>
                          <a:latin typeface="Calibri" panose="020F0502020204030204" pitchFamily="34" charset="0"/>
                          <a:cs typeface="Calibri" panose="020F0502020204030204" pitchFamily="34" charset="0"/>
                        </a:rPr>
                        <a:t>can be easily reduced through fibrous ring at umbilicus. </a:t>
                      </a:r>
                      <a:endParaRPr lang="ar-SA" sz="1400" b="1" i="0" u="none" dirty="0">
                        <a:solidFill>
                          <a:schemeClr val="tx1"/>
                        </a:solidFill>
                        <a:latin typeface="Calibri" panose="020F0502020204030204" pitchFamily="34" charset="0"/>
                        <a:cs typeface="Calibri" panose="020F0502020204030204" pitchFamily="34" charset="0"/>
                      </a:endParaRPr>
                    </a:p>
                    <a:p>
                      <a:pPr marL="285750" indent="-285750" eaLnBrk="1" hangingPunct="1">
                        <a:buFont typeface="Arial" panose="020B0604020202020204" pitchFamily="34" charset="0"/>
                        <a:buChar char="•"/>
                        <a:defRPr/>
                      </a:pPr>
                      <a:endParaRPr lang="en-US" sz="1400" b="0" u="none" dirty="0">
                        <a:solidFill>
                          <a:schemeClr val="tx1"/>
                        </a:solidFill>
                        <a:latin typeface="Calibri" panose="020F0502020204030204" pitchFamily="34" charset="0"/>
                        <a:cs typeface="Calibri" panose="020F0502020204030204" pitchFamily="34" charset="0"/>
                      </a:endParaRPr>
                    </a:p>
                    <a:p>
                      <a:pPr marL="285750" indent="-285750" eaLnBrk="1" hangingPunct="1">
                        <a:buFont typeface="Arial" panose="020B0604020202020204" pitchFamily="34" charset="0"/>
                        <a:buChar char="•"/>
                        <a:defRPr/>
                      </a:pPr>
                      <a:r>
                        <a:rPr lang="en-US" sz="1400" b="0" u="none" dirty="0">
                          <a:solidFill>
                            <a:schemeClr val="tx1"/>
                          </a:solidFill>
                          <a:latin typeface="Calibri" panose="020F0502020204030204" pitchFamily="34" charset="0"/>
                          <a:cs typeface="Calibri" panose="020F0502020204030204" pitchFamily="34" charset="0"/>
                        </a:rPr>
                        <a:t>Surgery is performed at age of 3-5 years. </a:t>
                      </a:r>
                      <a:r>
                        <a:rPr lang="en-US" sz="1200" b="0" u="none" dirty="0">
                          <a:solidFill>
                            <a:srgbClr val="00B050"/>
                          </a:solidFill>
                          <a:latin typeface="Calibri" panose="020F0502020204030204" pitchFamily="34" charset="0"/>
                          <a:cs typeface="Calibri" panose="020F0502020204030204" pitchFamily="34" charset="0"/>
                        </a:rPr>
                        <a:t>So it’s not an emergency</a:t>
                      </a:r>
                      <a:r>
                        <a:rPr lang="en-US" sz="1200" b="0" u="none" baseline="0" dirty="0">
                          <a:solidFill>
                            <a:srgbClr val="00B050"/>
                          </a:solidFill>
                          <a:latin typeface="Calibri" panose="020F0502020204030204" pitchFamily="34" charset="0"/>
                          <a:cs typeface="Calibri" panose="020F0502020204030204" pitchFamily="34" charset="0"/>
                        </a:rPr>
                        <a:t> as the one above</a:t>
                      </a:r>
                      <a:endParaRPr lang="en-US" sz="1200" b="0" u="none" dirty="0">
                        <a:solidFill>
                          <a:srgbClr val="00B050"/>
                        </a:solidFill>
                        <a:latin typeface="Calibri" panose="020F0502020204030204" pitchFamily="34" charset="0"/>
                        <a:cs typeface="Calibri" panose="020F0502020204030204" pitchFamily="34" charset="0"/>
                      </a:endParaRPr>
                    </a:p>
                    <a:p>
                      <a:pPr marL="342900" indent="-342900">
                        <a:buFont typeface="+mj-lt"/>
                        <a:buAutoNum type="arabicPeriod"/>
                      </a:pP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pic>
        <p:nvPicPr>
          <p:cNvPr id="5" name="Picture 4" descr="3F4719A9"/>
          <p:cNvPicPr>
            <a:picLocks noChangeAspect="1" noChangeArrowheads="1"/>
          </p:cNvPicPr>
          <p:nvPr/>
        </p:nvPicPr>
        <p:blipFill>
          <a:blip r:embed="rId3">
            <a:extLst>
              <a:ext uri="{28A0092B-C50C-407E-A947-70E740481C1C}">
                <a14:useLocalDpi xmlns:a14="http://schemas.microsoft.com/office/drawing/2010/main" val="0"/>
              </a:ext>
            </a:extLst>
          </a:blip>
          <a:srcRect l="20186" t="2687" r="23846" b="78564"/>
          <a:stretch>
            <a:fillRect/>
          </a:stretch>
        </p:blipFill>
        <p:spPr bwMode="auto">
          <a:xfrm>
            <a:off x="780171" y="2000632"/>
            <a:ext cx="2068666" cy="15711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http://2.bp.blogspot.com/_ZWqgYBROGHw/S68GLiDm3sI/AAAAAAAAAPg/LDOo2bm2b0I/s400/23493_376177279908_307096934908_3443186_3095095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789" y="2000632"/>
            <a:ext cx="1678310" cy="15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1D8EAAB"/>
          <p:cNvPicPr>
            <a:picLocks noChangeAspect="1" noChangeArrowheads="1"/>
          </p:cNvPicPr>
          <p:nvPr/>
        </p:nvPicPr>
        <p:blipFill>
          <a:blip r:embed="rId5">
            <a:extLst>
              <a:ext uri="{28A0092B-C50C-407E-A947-70E740481C1C}">
                <a14:useLocalDpi xmlns:a14="http://schemas.microsoft.com/office/drawing/2010/main" val="0"/>
              </a:ext>
            </a:extLst>
          </a:blip>
          <a:srcRect l="50739" t="15240" r="14644" b="68330"/>
          <a:stretch>
            <a:fillRect/>
          </a:stretch>
        </p:blipFill>
        <p:spPr bwMode="auto">
          <a:xfrm>
            <a:off x="3548074" y="4813650"/>
            <a:ext cx="1383517" cy="11202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https://encrypted-tbn1.gstatic.com/images?q=tbn:ANd9GcSd31JxGLS7CAexB2OIB0C6vlOQ7zaxrvArnKzVZIheASnBQ989">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740" y="4813651"/>
            <a:ext cx="1423788" cy="112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s://encrypted-tbn1.gstatic.com/images?q=tbn:ANd9GcRMB8PvJ8LGb9ZV0tCtmcVlHG7KSo5pMX0ZSjCPRvBJzE3woVywMw">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t="7822"/>
          <a:stretch>
            <a:fillRect/>
          </a:stretch>
        </p:blipFill>
        <p:spPr bwMode="auto">
          <a:xfrm>
            <a:off x="2032607" y="4815297"/>
            <a:ext cx="1421388" cy="112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93901" y="29659"/>
            <a:ext cx="5131583" cy="400110"/>
          </a:xfrm>
          <a:prstGeom prst="rect">
            <a:avLst/>
          </a:prstGeom>
          <a:noFill/>
          <a:ln>
            <a:noFill/>
          </a:ln>
        </p:spPr>
        <p:txBody>
          <a:bodyPr lIns="91425" tIns="45700" rIns="91425" bIns="45700" anchor="t" anchorCtr="0">
            <a:noAutofit/>
          </a:bodyPr>
          <a:lstStyle/>
          <a:p>
            <a:pPr lvl="0">
              <a:buSzPct val="25000"/>
            </a:pPr>
            <a:r>
              <a:rPr lang="en-US" sz="2400" b="1" dirty="0">
                <a:solidFill>
                  <a:srgbClr val="618E87"/>
                </a:solidFill>
                <a:latin typeface="Calibri" panose="020F0502020204030204" pitchFamily="34" charset="0"/>
                <a:cs typeface="Calibri" panose="020F0502020204030204" pitchFamily="34" charset="0"/>
              </a:rPr>
              <a:t>Congenital Anomalies : </a:t>
            </a:r>
            <a:endParaRPr lang="en-US" sz="2000" dirty="0">
              <a:solidFill>
                <a:srgbClr val="FF0000"/>
              </a:solidFill>
              <a:latin typeface="Calibri" panose="020F0502020204030204" pitchFamily="34" charset="0"/>
              <a:cs typeface="Calibri" panose="020F0502020204030204" pitchFamily="34" charset="0"/>
            </a:endParaRPr>
          </a:p>
          <a:p>
            <a:pPr>
              <a:buSzPct val="25000"/>
            </a:pPr>
            <a:endParaRPr lang="en-US" sz="2400" b="1" dirty="0">
              <a:solidFill>
                <a:srgbClr val="618E87"/>
              </a:solidFill>
              <a:latin typeface="Calibri" panose="020F0502020204030204" pitchFamily="34" charset="0"/>
              <a:cs typeface="Calibri" panose="020F0502020204030204" pitchFamily="34" charset="0"/>
            </a:endParaRPr>
          </a:p>
        </p:txBody>
      </p:sp>
      <p:cxnSp>
        <p:nvCxnSpPr>
          <p:cNvPr id="11" name="Shape 589"/>
          <p:cNvCxnSpPr/>
          <p:nvPr/>
        </p:nvCxnSpPr>
        <p:spPr>
          <a:xfrm>
            <a:off x="434312" y="474740"/>
            <a:ext cx="9144000" cy="0"/>
          </a:xfrm>
          <a:prstGeom prst="straightConnector1">
            <a:avLst/>
          </a:prstGeom>
          <a:noFill/>
          <a:ln w="38100" cap="rnd" cmpd="sng">
            <a:solidFill>
              <a:srgbClr val="00213F"/>
            </a:solidFill>
            <a:prstDash val="solid"/>
            <a:round/>
            <a:headEnd type="none" w="med" len="med"/>
            <a:tailEnd type="none" w="med" len="med"/>
          </a:ln>
        </p:spPr>
      </p:cxnSp>
      <p:cxnSp>
        <p:nvCxnSpPr>
          <p:cNvPr id="3" name="Straight Connector 2"/>
          <p:cNvCxnSpPr/>
          <p:nvPr/>
        </p:nvCxnSpPr>
        <p:spPr>
          <a:xfrm>
            <a:off x="10915469" y="1314155"/>
            <a:ext cx="791849" cy="0"/>
          </a:xfrm>
          <a:prstGeom prst="line">
            <a:avLst/>
          </a:prstGeom>
          <a:ln w="28575">
            <a:solidFill>
              <a:srgbClr val="CC99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42503" y="3242507"/>
            <a:ext cx="316389" cy="329269"/>
          </a:xfrm>
          <a:prstGeom prst="rect">
            <a:avLst/>
          </a:prstGeom>
          <a:no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Shape 641">
            <a:hlinkClick r:id="rId10"/>
          </p:cNvPr>
          <p:cNvPicPr preferRelativeResize="0"/>
          <p:nvPr/>
        </p:nvPicPr>
        <p:blipFill rotWithShape="1">
          <a:blip r:embed="rId11">
            <a:alphaModFix/>
          </a:blip>
          <a:srcRect/>
          <a:stretch/>
        </p:blipFill>
        <p:spPr>
          <a:xfrm>
            <a:off x="9037005" y="19237"/>
            <a:ext cx="509263" cy="396423"/>
          </a:xfrm>
          <a:prstGeom prst="ellipse">
            <a:avLst/>
          </a:prstGeom>
          <a:noFill/>
          <a:ln>
            <a:noFill/>
          </a:ln>
        </p:spPr>
      </p:pic>
      <p:sp>
        <p:nvSpPr>
          <p:cNvPr id="2" name="TextBox 1"/>
          <p:cNvSpPr txBox="1"/>
          <p:nvPr/>
        </p:nvSpPr>
        <p:spPr>
          <a:xfrm>
            <a:off x="9578312" y="75826"/>
            <a:ext cx="2351791" cy="307777"/>
          </a:xfrm>
          <a:prstGeom prst="rect">
            <a:avLst/>
          </a:prstGeom>
          <a:noFill/>
          <a:ln>
            <a:solidFill>
              <a:srgbClr val="7AADA2"/>
            </a:solidFill>
            <a:prstDash val="dash"/>
          </a:ln>
        </p:spPr>
        <p:txBody>
          <a:bodyPr wrap="square" rtlCol="0">
            <a:spAutoFit/>
          </a:bodyPr>
          <a:lstStyle/>
          <a:p>
            <a:pPr lvl="0">
              <a:defRPr/>
            </a:pPr>
            <a:r>
              <a:rPr lang="en-US" altLang="en-US" dirty="0">
                <a:solidFill>
                  <a:schemeClr val="tx1"/>
                </a:solidFill>
                <a:latin typeface="Calibri" panose="020F0502020204030204" pitchFamily="34" charset="0"/>
                <a:cs typeface="Calibri" panose="020F0502020204030204" pitchFamily="34" charset="0"/>
              </a:rPr>
              <a:t>Congenital </a:t>
            </a:r>
            <a:r>
              <a:rPr lang="en-US" altLang="en-US" dirty="0" err="1">
                <a:solidFill>
                  <a:schemeClr val="tx1"/>
                </a:solidFill>
                <a:latin typeface="Calibri" panose="020F0502020204030204" pitchFamily="34" charset="0"/>
                <a:cs typeface="Calibri" panose="020F0502020204030204" pitchFamily="34" charset="0"/>
              </a:rPr>
              <a:t>Omphalocele</a:t>
            </a:r>
            <a:endParaRPr lang="en-US" sz="1200" dirty="0">
              <a:solidFill>
                <a:schemeClr val="tx1"/>
              </a:solidFill>
              <a:latin typeface="Calibri" panose="020F0502020204030204" pitchFamily="34" charset="0"/>
              <a:cs typeface="Calibri" panose="020F0502020204030204" pitchFamily="34" charset="0"/>
            </a:endParaRPr>
          </a:p>
        </p:txBody>
      </p:sp>
      <p:sp>
        <p:nvSpPr>
          <p:cNvPr id="17" name="TextBox 7"/>
          <p:cNvSpPr txBox="1"/>
          <p:nvPr/>
        </p:nvSpPr>
        <p:spPr>
          <a:xfrm>
            <a:off x="4414685" y="107883"/>
            <a:ext cx="2440028" cy="307777"/>
          </a:xfrm>
          <a:prstGeom prst="rect">
            <a:avLst/>
          </a:prstGeom>
          <a:noFill/>
          <a:ln w="19050">
            <a:solidFill>
              <a:srgbClr val="FF0000"/>
            </a:solidFill>
          </a:ln>
        </p:spPr>
        <p:txBody>
          <a:bodyPr wrap="square" rtlCol="1">
            <a:spAutoFit/>
          </a:bodyPr>
          <a:lstStyle/>
          <a:p>
            <a:r>
              <a:rPr lang="en-US" b="1" dirty="0">
                <a:solidFill>
                  <a:srgbClr val="FF0000"/>
                </a:solidFill>
                <a:latin typeface="Calibri" panose="020F0502020204030204" pitchFamily="34" charset="0"/>
              </a:rPr>
              <a:t>This slide is very important </a:t>
            </a:r>
            <a:r>
              <a:rPr lang="en-US" b="1" dirty="0">
                <a:solidFill>
                  <a:srgbClr val="FF0000"/>
                </a:solidFill>
                <a:latin typeface="Calibri" panose="020F0502020204030204" pitchFamily="34" charset="0"/>
                <a:sym typeface="Wingdings" panose="05000000000000000000" pitchFamily="2" charset="2"/>
              </a:rPr>
              <a:t></a:t>
            </a:r>
            <a:endParaRPr lang="ar-SA" b="1" dirty="0">
              <a:solidFill>
                <a:srgbClr val="FF0000"/>
              </a:solidFill>
              <a:latin typeface="Calibri" panose="020F0502020204030204" pitchFamily="34" charset="0"/>
            </a:endParaRPr>
          </a:p>
        </p:txBody>
      </p:sp>
      <p:sp>
        <p:nvSpPr>
          <p:cNvPr id="15" name="مربع نص 14"/>
          <p:cNvSpPr txBox="1"/>
          <p:nvPr/>
        </p:nvSpPr>
        <p:spPr>
          <a:xfrm>
            <a:off x="5934494" y="1670281"/>
            <a:ext cx="4127500" cy="738664"/>
          </a:xfrm>
          <a:prstGeom prst="rect">
            <a:avLst/>
          </a:prstGeom>
          <a:noFill/>
        </p:spPr>
        <p:txBody>
          <a:bodyPr wrap="square" rtlCol="1">
            <a:spAutoFit/>
          </a:bodyPr>
          <a:lstStyle/>
          <a:p>
            <a:endParaRPr lang="ar-SA" dirty="0">
              <a:solidFill>
                <a:schemeClr val="bg1">
                  <a:lumMod val="50000"/>
                </a:schemeClr>
              </a:solidFill>
              <a:latin typeface="Calibri" panose="020F0502020204030204" pitchFamily="34" charset="0"/>
              <a:cs typeface="Calibri" panose="020F0502020204030204" pitchFamily="34" charset="0"/>
            </a:endParaRPr>
          </a:p>
          <a:p>
            <a:pPr algn="ctr" rtl="1"/>
            <a:r>
              <a:rPr lang="ar-SA" dirty="0" err="1">
                <a:solidFill>
                  <a:schemeClr val="bg1">
                    <a:lumMod val="50000"/>
                  </a:schemeClr>
                </a:solidFill>
                <a:latin typeface="Calibri" panose="020F0502020204030204" pitchFamily="34" charset="0"/>
                <a:cs typeface="Calibri" panose="020F0502020204030204" pitchFamily="34" charset="0"/>
              </a:rPr>
              <a:t>مارجع</a:t>
            </a:r>
            <a:r>
              <a:rPr lang="ar-SA" dirty="0">
                <a:solidFill>
                  <a:schemeClr val="bg1">
                    <a:lumMod val="50000"/>
                  </a:schemeClr>
                </a:solidFill>
                <a:latin typeface="Calibri" panose="020F0502020204030204" pitchFamily="34" charset="0"/>
                <a:cs typeface="Calibri" panose="020F0502020204030204" pitchFamily="34" charset="0"/>
              </a:rPr>
              <a:t> اللوب في الأسبوع العاشر وعشان </a:t>
            </a:r>
            <a:r>
              <a:rPr lang="ar-SA" dirty="0" err="1">
                <a:solidFill>
                  <a:schemeClr val="bg1">
                    <a:lumMod val="50000"/>
                  </a:schemeClr>
                </a:solidFill>
                <a:latin typeface="Calibri" panose="020F0502020204030204" pitchFamily="34" charset="0"/>
                <a:cs typeface="Calibri" panose="020F0502020204030204" pitchFamily="34" charset="0"/>
              </a:rPr>
              <a:t>الابدومنال</a:t>
            </a:r>
            <a:r>
              <a:rPr lang="ar-SA" dirty="0">
                <a:solidFill>
                  <a:schemeClr val="bg1">
                    <a:lumMod val="50000"/>
                  </a:schemeClr>
                </a:solidFill>
                <a:latin typeface="Calibri" panose="020F0502020204030204" pitchFamily="34" charset="0"/>
                <a:cs typeface="Calibri" panose="020F0502020204030204" pitchFamily="34" charset="0"/>
              </a:rPr>
              <a:t> كافتي صغير </a:t>
            </a:r>
            <a:r>
              <a:rPr lang="ar-SA" dirty="0" err="1">
                <a:solidFill>
                  <a:schemeClr val="bg1">
                    <a:lumMod val="50000"/>
                  </a:schemeClr>
                </a:solidFill>
                <a:latin typeface="Calibri" panose="020F0502020204030204" pitchFamily="34" charset="0"/>
                <a:cs typeface="Calibri" panose="020F0502020204030204" pitchFamily="34" charset="0"/>
              </a:rPr>
              <a:t>ماكبر</a:t>
            </a:r>
            <a:endParaRPr lang="ar-SA" dirty="0">
              <a:solidFill>
                <a:schemeClr val="bg1">
                  <a:lumMod val="50000"/>
                </a:schemeClr>
              </a:solidFill>
              <a:latin typeface="Calibri" panose="020F0502020204030204" pitchFamily="34" charset="0"/>
              <a:cs typeface="Calibri" panose="020F0502020204030204" pitchFamily="34" charset="0"/>
            </a:endParaRPr>
          </a:p>
        </p:txBody>
      </p:sp>
      <p:sp>
        <p:nvSpPr>
          <p:cNvPr id="18" name="Shape 592"/>
          <p:cNvSpPr/>
          <p:nvPr/>
        </p:nvSpPr>
        <p:spPr>
          <a:xfrm rot="-5400000">
            <a:off x="-132049" y="74596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 name="Shape 593"/>
          <p:cNvSpPr/>
          <p:nvPr/>
        </p:nvSpPr>
        <p:spPr>
          <a:xfrm rot="-5400000">
            <a:off x="-148091" y="3497178"/>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 name="Shape 594"/>
          <p:cNvSpPr/>
          <p:nvPr/>
        </p:nvSpPr>
        <p:spPr>
          <a:xfrm rot="-5400000">
            <a:off x="-164135" y="615214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 name="TextBox 15"/>
          <p:cNvSpPr txBox="1"/>
          <p:nvPr/>
        </p:nvSpPr>
        <p:spPr>
          <a:xfrm>
            <a:off x="7281670" y="3296708"/>
            <a:ext cx="3066803" cy="307777"/>
          </a:xfrm>
          <a:prstGeom prst="rect">
            <a:avLst/>
          </a:prstGeom>
          <a:noFill/>
        </p:spPr>
        <p:txBody>
          <a:bodyPr wrap="square" rtlCol="0">
            <a:spAutoFit/>
          </a:bodyPr>
          <a:lstStyle/>
          <a:p>
            <a:pPr algn="r" rtl="1"/>
            <a:r>
              <a:rPr lang="en-US" b="1" dirty="0">
                <a:solidFill>
                  <a:schemeClr val="tx1"/>
                </a:solidFill>
                <a:latin typeface="Calibri" panose="020F0502020204030204" pitchFamily="34" charset="0"/>
                <a:cs typeface="Calibri" panose="020F0502020204030204" pitchFamily="34" charset="0"/>
              </a:rPr>
              <a:t>. </a:t>
            </a:r>
            <a:r>
              <a:rPr lang="ar-SA" dirty="0">
                <a:solidFill>
                  <a:schemeClr val="bg1">
                    <a:lumMod val="50000"/>
                  </a:schemeClr>
                </a:solidFill>
                <a:latin typeface="Calibri" panose="020F0502020204030204" pitchFamily="34" charset="0"/>
                <a:cs typeface="Calibri" panose="020F0502020204030204" pitchFamily="34" charset="0"/>
              </a:rPr>
              <a:t>عكس </a:t>
            </a:r>
            <a:r>
              <a:rPr lang="ar-SA" dirty="0" err="1">
                <a:solidFill>
                  <a:schemeClr val="bg1">
                    <a:lumMod val="50000"/>
                  </a:schemeClr>
                </a:solidFill>
                <a:latin typeface="Calibri" panose="020F0502020204030204" pitchFamily="34" charset="0"/>
                <a:cs typeface="Calibri" panose="020F0502020204030204" pitchFamily="34" charset="0"/>
              </a:rPr>
              <a:t>الانوميليس</a:t>
            </a:r>
            <a:r>
              <a:rPr lang="ar-SA" dirty="0">
                <a:solidFill>
                  <a:schemeClr val="bg1">
                    <a:lumMod val="50000"/>
                  </a:schemeClr>
                </a:solidFill>
                <a:latin typeface="Calibri" panose="020F0502020204030204" pitchFamily="34" charset="0"/>
                <a:cs typeface="Calibri" panose="020F0502020204030204" pitchFamily="34" charset="0"/>
              </a:rPr>
              <a:t> الي </a:t>
            </a:r>
            <a:r>
              <a:rPr lang="ar-SA" dirty="0" smtClean="0">
                <a:solidFill>
                  <a:schemeClr val="bg1">
                    <a:lumMod val="50000"/>
                  </a:schemeClr>
                </a:solidFill>
                <a:latin typeface="Calibri" panose="020F0502020204030204" pitchFamily="34" charset="0"/>
                <a:cs typeface="Calibri" panose="020F0502020204030204" pitchFamily="34" charset="0"/>
              </a:rPr>
              <a:t>بعدها</a:t>
            </a:r>
            <a:r>
              <a:rPr lang="ar-SA" dirty="0" smtClean="0">
                <a:solidFill>
                  <a:schemeClr val="bg1">
                    <a:lumMod val="50000"/>
                  </a:schemeClr>
                </a:solidFill>
                <a:latin typeface="Calibri" panose="020F0502020204030204" pitchFamily="34" charset="0"/>
                <a:cs typeface="Calibri" panose="020F0502020204030204" pitchFamily="34" charset="0"/>
                <a:sym typeface="Wingdings"/>
              </a:rPr>
              <a:t></a:t>
            </a:r>
            <a:endParaRPr lang="en-US" dirty="0"/>
          </a:p>
        </p:txBody>
      </p:sp>
      <p:sp>
        <p:nvSpPr>
          <p:cNvPr id="21" name="TextBox 20"/>
          <p:cNvSpPr txBox="1"/>
          <p:nvPr/>
        </p:nvSpPr>
        <p:spPr>
          <a:xfrm>
            <a:off x="7281670" y="3850105"/>
            <a:ext cx="3651419" cy="307777"/>
          </a:xfrm>
          <a:prstGeom prst="rect">
            <a:avLst/>
          </a:prstGeom>
          <a:noFill/>
        </p:spPr>
        <p:txBody>
          <a:bodyPr wrap="square" rtlCol="0">
            <a:spAutoFit/>
          </a:bodyPr>
          <a:lstStyle/>
          <a:p>
            <a:pPr algn="r" rtl="1"/>
            <a:r>
              <a:rPr lang="ar-SA" dirty="0" err="1">
                <a:solidFill>
                  <a:schemeClr val="bg1">
                    <a:lumMod val="50000"/>
                  </a:schemeClr>
                </a:solidFill>
                <a:latin typeface="Calibri" panose="020F0502020204030204" pitchFamily="34" charset="0"/>
                <a:cs typeface="Calibri" panose="020F0502020204030204" pitchFamily="34" charset="0"/>
              </a:rPr>
              <a:t>الانتستانت</a:t>
            </a:r>
            <a:r>
              <a:rPr lang="ar-SA" dirty="0">
                <a:solidFill>
                  <a:schemeClr val="bg1">
                    <a:lumMod val="50000"/>
                  </a:schemeClr>
                </a:solidFill>
                <a:latin typeface="Calibri" panose="020F0502020204030204" pitchFamily="34" charset="0"/>
                <a:cs typeface="Calibri" panose="020F0502020204030204" pitchFamily="34" charset="0"/>
              </a:rPr>
              <a:t> رجعت مكانها بس الفتحة </a:t>
            </a:r>
            <a:r>
              <a:rPr lang="ar-SA" dirty="0" err="1">
                <a:solidFill>
                  <a:schemeClr val="bg1">
                    <a:lumMod val="50000"/>
                  </a:schemeClr>
                </a:solidFill>
                <a:latin typeface="Calibri" panose="020F0502020204030204" pitchFamily="34" charset="0"/>
                <a:cs typeface="Calibri" panose="020F0502020204030204" pitchFamily="34" charset="0"/>
              </a:rPr>
              <a:t>ماتقفلت</a:t>
            </a:r>
            <a:endParaRPr lang="en-US" dirty="0"/>
          </a:p>
        </p:txBody>
      </p:sp>
      <p:sp>
        <p:nvSpPr>
          <p:cNvPr id="22" name="TextBox 21"/>
          <p:cNvSpPr txBox="1"/>
          <p:nvPr/>
        </p:nvSpPr>
        <p:spPr>
          <a:xfrm>
            <a:off x="7410169" y="5764810"/>
            <a:ext cx="4272197" cy="646331"/>
          </a:xfrm>
          <a:prstGeom prst="rect">
            <a:avLst/>
          </a:prstGeom>
          <a:noFill/>
        </p:spPr>
        <p:txBody>
          <a:bodyPr wrap="square" rtlCol="0">
            <a:spAutoFit/>
          </a:bodyPr>
          <a:lstStyle/>
          <a:p>
            <a:pPr algn="ctr" rtl="1"/>
            <a:r>
              <a:rPr lang="ar-SA" sz="1200" dirty="0">
                <a:solidFill>
                  <a:schemeClr val="bg1">
                    <a:lumMod val="50000"/>
                  </a:schemeClr>
                </a:solidFill>
                <a:latin typeface="Calibri" panose="020F0502020204030204" pitchFamily="34" charset="0"/>
                <a:cs typeface="Calibri" panose="020F0502020204030204" pitchFamily="34" charset="0"/>
              </a:rPr>
              <a:t>اذا ضغطنا على مكان الفتاق تدخل الأمعاء جوا بدون </a:t>
            </a:r>
            <a:r>
              <a:rPr lang="ar-SA" sz="1200" dirty="0" err="1">
                <a:solidFill>
                  <a:schemeClr val="bg1">
                    <a:lumMod val="50000"/>
                  </a:schemeClr>
                </a:solidFill>
                <a:latin typeface="Calibri" panose="020F0502020204030204" pitchFamily="34" charset="0"/>
                <a:cs typeface="Calibri" panose="020F0502020204030204" pitchFamily="34" charset="0"/>
              </a:rPr>
              <a:t>مايتألم</a:t>
            </a:r>
            <a:r>
              <a:rPr lang="ar-SA" sz="1200" dirty="0">
                <a:solidFill>
                  <a:schemeClr val="bg1">
                    <a:lumMod val="50000"/>
                  </a:schemeClr>
                </a:solidFill>
                <a:latin typeface="Calibri" panose="020F0502020204030204" pitchFamily="34" charset="0"/>
                <a:cs typeface="Calibri" panose="020F0502020204030204" pitchFamily="34" charset="0"/>
              </a:rPr>
              <a:t> الطفل لكن ترجع تطلع اذا الطفل بكى او كح او بذل جهد</a:t>
            </a:r>
            <a:endParaRPr lang="en-US" sz="1200" dirty="0">
              <a:solidFill>
                <a:schemeClr val="bg1">
                  <a:lumMod val="50000"/>
                </a:schemeClr>
              </a:solidFill>
              <a:latin typeface="Calibri" panose="020F0502020204030204" pitchFamily="34" charset="0"/>
              <a:cs typeface="Calibri" panose="020F0502020204030204" pitchFamily="34" charset="0"/>
            </a:endParaRPr>
          </a:p>
          <a:p>
            <a:pPr marR="0" algn="ctr" rtl="1">
              <a:lnSpc>
                <a:spcPct val="100000"/>
              </a:lnSpc>
              <a:spcBef>
                <a:spcPts val="0"/>
              </a:spcBef>
              <a:spcAft>
                <a:spcPts val="0"/>
              </a:spcAft>
              <a:buNone/>
            </a:pPr>
            <a:endParaRPr lang="en-US" sz="1200" dirty="0"/>
          </a:p>
        </p:txBody>
      </p:sp>
    </p:spTree>
    <p:extLst>
      <p:ext uri="{BB962C8B-B14F-4D97-AF65-F5344CB8AC3E}">
        <p14:creationId xmlns:p14="http://schemas.microsoft.com/office/powerpoint/2010/main" val="281313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2" name="Shape 592"/>
          <p:cNvSpPr/>
          <p:nvPr/>
        </p:nvSpPr>
        <p:spPr>
          <a:xfrm rot="-5400000">
            <a:off x="-128335" y="59356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3" name="Shape 593"/>
          <p:cNvSpPr/>
          <p:nvPr/>
        </p:nvSpPr>
        <p:spPr>
          <a:xfrm rot="-5400000">
            <a:off x="-144377" y="3344778"/>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4" name="Shape 594"/>
          <p:cNvSpPr/>
          <p:nvPr/>
        </p:nvSpPr>
        <p:spPr>
          <a:xfrm rot="-5400000">
            <a:off x="-160421" y="599974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0" name="Shape 589"/>
          <p:cNvCxnSpPr/>
          <p:nvPr/>
        </p:nvCxnSpPr>
        <p:spPr>
          <a:xfrm>
            <a:off x="429117" y="498103"/>
            <a:ext cx="9144000" cy="0"/>
          </a:xfrm>
          <a:prstGeom prst="straightConnector1">
            <a:avLst/>
          </a:prstGeom>
          <a:noFill/>
          <a:ln w="38100" cap="rnd" cmpd="sng">
            <a:solidFill>
              <a:srgbClr val="00213F"/>
            </a:solidFill>
            <a:prstDash val="solid"/>
            <a:round/>
            <a:headEnd type="none" w="med" len="med"/>
            <a:tailEnd type="none" w="med" len="med"/>
          </a:ln>
        </p:spPr>
      </p:cxnSp>
      <p:sp>
        <p:nvSpPr>
          <p:cNvPr id="11" name="Rectangle 10"/>
          <p:cNvSpPr/>
          <p:nvPr/>
        </p:nvSpPr>
        <p:spPr>
          <a:xfrm>
            <a:off x="603915" y="-8201"/>
            <a:ext cx="4969151" cy="464382"/>
          </a:xfrm>
          <a:prstGeom prst="rect">
            <a:avLst/>
          </a:prstGeom>
          <a:noFill/>
          <a:ln>
            <a:noFill/>
          </a:ln>
        </p:spPr>
        <p:txBody>
          <a:bodyPr lIns="91425" tIns="45700" rIns="91425" bIns="45700" anchor="t" anchorCtr="0">
            <a:noAutofit/>
          </a:bodyPr>
          <a:lstStyle/>
          <a:p>
            <a:pPr>
              <a:buSzPct val="25000"/>
            </a:pPr>
            <a:r>
              <a:rPr lang="en-US" sz="2800" b="1" dirty="0">
                <a:solidFill>
                  <a:srgbClr val="618E87"/>
                </a:solidFill>
                <a:latin typeface="Century Gothic" charset="0"/>
                <a:ea typeface="Century Gothic" charset="0"/>
                <a:cs typeface="Century Gothic" charset="0"/>
              </a:rPr>
              <a:t>Congenital Anomalies :</a:t>
            </a:r>
          </a:p>
        </p:txBody>
      </p:sp>
      <p:graphicFrame>
        <p:nvGraphicFramePr>
          <p:cNvPr id="12" name="Table 11"/>
          <p:cNvGraphicFramePr>
            <a:graphicFrameLocks noGrp="1"/>
          </p:cNvGraphicFramePr>
          <p:nvPr>
            <p:extLst>
              <p:ext uri="{D42A27DB-BD31-4B8C-83A1-F6EECF244321}">
                <p14:modId xmlns:p14="http://schemas.microsoft.com/office/powerpoint/2010/main" val="289890978"/>
              </p:ext>
            </p:extLst>
          </p:nvPr>
        </p:nvGraphicFramePr>
        <p:xfrm>
          <a:off x="730174" y="948427"/>
          <a:ext cx="10776152" cy="4987149"/>
        </p:xfrm>
        <a:graphic>
          <a:graphicData uri="http://schemas.openxmlformats.org/drawingml/2006/table">
            <a:tbl>
              <a:tblPr firstRow="1" bandRow="1">
                <a:tableStyleId>{FA756C97-6D7B-430A-97ED-F031B4137404}</a:tableStyleId>
              </a:tblPr>
              <a:tblGrid>
                <a:gridCol w="4300989">
                  <a:extLst>
                    <a:ext uri="{9D8B030D-6E8A-4147-A177-3AD203B41FA5}">
                      <a16:colId xmlns="" xmlns:a16="http://schemas.microsoft.com/office/drawing/2014/main" val="20000"/>
                    </a:ext>
                  </a:extLst>
                </a:gridCol>
                <a:gridCol w="6475163">
                  <a:extLst>
                    <a:ext uri="{9D8B030D-6E8A-4147-A177-3AD203B41FA5}">
                      <a16:colId xmlns="" xmlns:a16="http://schemas.microsoft.com/office/drawing/2014/main" val="20001"/>
                    </a:ext>
                  </a:extLst>
                </a:gridCol>
              </a:tblGrid>
              <a:tr h="517371">
                <a:tc>
                  <a:txBody>
                    <a:bodyPr/>
                    <a:lstStyle/>
                    <a:p>
                      <a:r>
                        <a:rPr lang="en-US" sz="1600" b="1" dirty="0">
                          <a:solidFill>
                            <a:schemeClr val="tx1"/>
                          </a:solidFill>
                          <a:latin typeface="Calibri" panose="020F0502020204030204" pitchFamily="34" charset="0"/>
                          <a:cs typeface="Calibri" panose="020F0502020204030204" pitchFamily="34" charset="0"/>
                        </a:rPr>
                        <a:t>Organ</a:t>
                      </a:r>
                      <a:r>
                        <a:rPr lang="en-US" sz="1600" b="1" baseline="0"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ADA2">
                        <a:alpha val="30196"/>
                      </a:srgbClr>
                    </a:solidFill>
                  </a:tcPr>
                </a:tc>
                <a:tc>
                  <a:txBody>
                    <a:bodyPr/>
                    <a:lstStyle/>
                    <a:p>
                      <a:r>
                        <a:rPr lang="en-US" sz="1600" b="1" dirty="0">
                          <a:latin typeface="Calibri" panose="020F0502020204030204" pitchFamily="34" charset="0"/>
                          <a:cs typeface="Calibri" panose="020F0502020204030204" pitchFamily="34" charset="0"/>
                        </a:rPr>
                        <a:t> Details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ADA2">
                        <a:alpha val="30196"/>
                      </a:srgbClr>
                    </a:solidFill>
                  </a:tcPr>
                </a:tc>
                <a:extLst>
                  <a:ext uri="{0D108BD9-81ED-4DB2-BD59-A6C34878D82A}">
                    <a16:rowId xmlns="" xmlns:a16="http://schemas.microsoft.com/office/drawing/2014/main" val="10000"/>
                  </a:ext>
                </a:extLst>
              </a:tr>
              <a:tr h="4469778">
                <a:tc>
                  <a:txBody>
                    <a:bodyPr/>
                    <a:lstStyle/>
                    <a:p>
                      <a:endParaRPr lang="en-US" b="1" baseline="0" dirty="0">
                        <a:latin typeface="Calibri" panose="020F0502020204030204" pitchFamily="34" charset="0"/>
                        <a:cs typeface="Calibri" panose="020F0502020204030204" pitchFamily="34" charset="0"/>
                      </a:endParaRPr>
                    </a:p>
                    <a:p>
                      <a:r>
                        <a:rPr lang="en-US" altLang="en-US" b="1" dirty="0">
                          <a:solidFill>
                            <a:schemeClr val="accent4">
                              <a:lumMod val="75000"/>
                            </a:schemeClr>
                          </a:solidFill>
                          <a:latin typeface="Calibri" panose="020F0502020204030204" pitchFamily="34" charset="0"/>
                          <a:cs typeface="Calibri" panose="020F0502020204030204" pitchFamily="34" charset="0"/>
                        </a:rPr>
                        <a:t>C. </a:t>
                      </a:r>
                      <a:r>
                        <a:rPr lang="en-US" altLang="en-US" b="1" dirty="0" err="1">
                          <a:solidFill>
                            <a:schemeClr val="accent4">
                              <a:lumMod val="75000"/>
                            </a:schemeClr>
                          </a:solidFill>
                          <a:latin typeface="Calibri" panose="020F0502020204030204" pitchFamily="34" charset="0"/>
                          <a:cs typeface="Calibri" panose="020F0502020204030204" pitchFamily="34" charset="0"/>
                        </a:rPr>
                        <a:t>ileal</a:t>
                      </a:r>
                      <a:r>
                        <a:rPr lang="en-US" altLang="en-US" b="1" dirty="0">
                          <a:solidFill>
                            <a:schemeClr val="accent4">
                              <a:lumMod val="75000"/>
                            </a:schemeClr>
                          </a:solidFill>
                          <a:latin typeface="Calibri" panose="020F0502020204030204" pitchFamily="34" charset="0"/>
                          <a:cs typeface="Calibri" panose="020F0502020204030204" pitchFamily="34" charset="0"/>
                        </a:rPr>
                        <a:t> (Meckel’s) Diverticulum</a:t>
                      </a:r>
                      <a:endParaRPr lang="en-US" b="1" dirty="0">
                        <a:solidFill>
                          <a:schemeClr val="accent4">
                            <a:lumMod val="75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eaLnBrk="1" hangingPunct="1">
                        <a:lnSpc>
                          <a:spcPct val="80000"/>
                        </a:lnSpc>
                        <a:buFont typeface="Arial" panose="020B0604020202020204" pitchFamily="34" charset="0"/>
                        <a:buChar char="•"/>
                        <a:defRPr/>
                      </a:pPr>
                      <a:r>
                        <a:rPr lang="en-US" sz="1400" b="0" u="none" dirty="0">
                          <a:solidFill>
                            <a:schemeClr val="tx1"/>
                          </a:solidFill>
                          <a:latin typeface="Calibri" panose="020F0502020204030204" pitchFamily="34" charset="0"/>
                          <a:cs typeface="Calibri" panose="020F0502020204030204" pitchFamily="34" charset="0"/>
                        </a:rPr>
                        <a:t>It is one of the </a:t>
                      </a:r>
                      <a:r>
                        <a:rPr lang="en-US" sz="1400" b="0" u="sng" dirty="0">
                          <a:solidFill>
                            <a:schemeClr val="tx1"/>
                          </a:solidFill>
                          <a:latin typeface="Calibri" panose="020F0502020204030204" pitchFamily="34" charset="0"/>
                          <a:cs typeface="Calibri" panose="020F0502020204030204" pitchFamily="34" charset="0"/>
                        </a:rPr>
                        <a:t>most common anomalies </a:t>
                      </a:r>
                      <a:r>
                        <a:rPr lang="en-US" sz="1400" b="0" u="none" dirty="0">
                          <a:solidFill>
                            <a:schemeClr val="tx1"/>
                          </a:solidFill>
                          <a:latin typeface="Calibri" panose="020F0502020204030204" pitchFamily="34" charset="0"/>
                          <a:cs typeface="Calibri" panose="020F0502020204030204" pitchFamily="34" charset="0"/>
                        </a:rPr>
                        <a:t>of the digestive tract, present in about 2% -4% of people, </a:t>
                      </a:r>
                      <a:r>
                        <a:rPr lang="en-US" sz="1400" b="1" u="none" dirty="0">
                          <a:solidFill>
                            <a:schemeClr val="tx1"/>
                          </a:solidFill>
                          <a:latin typeface="Calibri" panose="020F0502020204030204" pitchFamily="34" charset="0"/>
                          <a:cs typeface="Calibri" panose="020F0502020204030204" pitchFamily="34" charset="0"/>
                        </a:rPr>
                        <a:t>more common in males</a:t>
                      </a:r>
                      <a:r>
                        <a:rPr lang="en-US" sz="1400" b="0" u="none" dirty="0">
                          <a:solidFill>
                            <a:schemeClr val="tx1"/>
                          </a:solidFill>
                          <a:latin typeface="Calibri" panose="020F0502020204030204" pitchFamily="34" charset="0"/>
                          <a:cs typeface="Calibri" panose="020F0502020204030204" pitchFamily="34" charset="0"/>
                        </a:rPr>
                        <a:t>.</a:t>
                      </a:r>
                    </a:p>
                    <a:p>
                      <a:pPr marL="0" indent="0" eaLnBrk="1" hangingPunct="1">
                        <a:lnSpc>
                          <a:spcPct val="80000"/>
                        </a:lnSpc>
                        <a:buFont typeface="Arial" panose="020B0604020202020204" pitchFamily="34" charset="0"/>
                        <a:buNone/>
                        <a:defRPr/>
                      </a:pPr>
                      <a:endParaRPr lang="en-US" sz="1400" b="0" u="none" dirty="0">
                        <a:solidFill>
                          <a:schemeClr val="tx1"/>
                        </a:solidFill>
                        <a:latin typeface="Calibri" panose="020F0502020204030204" pitchFamily="34" charset="0"/>
                        <a:cs typeface="Calibri" panose="020F0502020204030204" pitchFamily="34" charset="0"/>
                      </a:endParaRPr>
                    </a:p>
                    <a:p>
                      <a:pPr marL="285750" indent="-285750" eaLnBrk="1" hangingPunct="1">
                        <a:lnSpc>
                          <a:spcPct val="80000"/>
                        </a:lnSpc>
                        <a:buFont typeface="Arial" panose="020B0604020202020204" pitchFamily="34" charset="0"/>
                        <a:buChar char="•"/>
                        <a:defRPr/>
                      </a:pPr>
                      <a:r>
                        <a:rPr lang="en-US" sz="1400" b="0" u="none" dirty="0">
                          <a:solidFill>
                            <a:schemeClr val="tx1"/>
                          </a:solidFill>
                          <a:latin typeface="Calibri" panose="020F0502020204030204" pitchFamily="34" charset="0"/>
                          <a:cs typeface="Calibri" panose="020F0502020204030204" pitchFamily="34" charset="0"/>
                        </a:rPr>
                        <a:t>It is a </a:t>
                      </a:r>
                      <a:r>
                        <a:rPr lang="en-US" sz="1400" b="0" u="none" dirty="0">
                          <a:solidFill>
                            <a:srgbClr val="FF0000"/>
                          </a:solidFill>
                          <a:latin typeface="Calibri" panose="020F0502020204030204" pitchFamily="34" charset="0"/>
                          <a:cs typeface="Calibri" panose="020F0502020204030204" pitchFamily="34" charset="0"/>
                        </a:rPr>
                        <a:t>small pouch from the ileum</a:t>
                      </a:r>
                      <a:r>
                        <a:rPr lang="en-US" sz="1400" b="0" u="none" dirty="0">
                          <a:solidFill>
                            <a:schemeClr val="tx1"/>
                          </a:solidFill>
                          <a:latin typeface="Calibri" panose="020F0502020204030204" pitchFamily="34" charset="0"/>
                          <a:cs typeface="Calibri" panose="020F0502020204030204" pitchFamily="34" charset="0"/>
                        </a:rPr>
                        <a:t>, and may contain small patches of gastric and pancreatic tissues causing ulceration, bleeding or even perforation.</a:t>
                      </a:r>
                    </a:p>
                    <a:p>
                      <a:pPr marL="0" indent="0" eaLnBrk="1" hangingPunct="1">
                        <a:lnSpc>
                          <a:spcPct val="80000"/>
                        </a:lnSpc>
                        <a:buFont typeface="Arial" panose="020B0604020202020204" pitchFamily="34" charset="0"/>
                        <a:buNone/>
                        <a:defRPr/>
                      </a:pPr>
                      <a:endParaRPr lang="en-US" sz="1400" b="0" u="none" dirty="0">
                        <a:solidFill>
                          <a:schemeClr val="tx1"/>
                        </a:solidFill>
                        <a:latin typeface="Calibri" panose="020F0502020204030204" pitchFamily="34" charset="0"/>
                        <a:cs typeface="Calibri" panose="020F0502020204030204" pitchFamily="34" charset="0"/>
                      </a:endParaRPr>
                    </a:p>
                    <a:p>
                      <a:pPr marL="285750" indent="-285750" eaLnBrk="1" hangingPunct="1">
                        <a:lnSpc>
                          <a:spcPct val="80000"/>
                        </a:lnSpc>
                        <a:buFont typeface="Arial" panose="020B0604020202020204" pitchFamily="34" charset="0"/>
                        <a:buChar char="•"/>
                        <a:defRPr/>
                      </a:pPr>
                      <a:r>
                        <a:rPr lang="en-US" sz="1400" b="1" u="none" dirty="0">
                          <a:solidFill>
                            <a:schemeClr val="tx1"/>
                          </a:solidFill>
                          <a:latin typeface="Calibri" panose="020F0502020204030204" pitchFamily="34" charset="0"/>
                          <a:cs typeface="Calibri" panose="020F0502020204030204" pitchFamily="34" charset="0"/>
                        </a:rPr>
                        <a:t>It is the remnant of proximal part non-obliterated part of yolk stalk (or vitelline duct). </a:t>
                      </a:r>
                      <a:r>
                        <a:rPr lang="en-US" sz="1400" b="0" u="none" dirty="0">
                          <a:solidFill>
                            <a:srgbClr val="00B050"/>
                          </a:solidFill>
                          <a:latin typeface="Calibri" panose="020F0502020204030204" pitchFamily="34" charset="0"/>
                          <a:cs typeface="Calibri" panose="020F0502020204030204" pitchFamily="34" charset="0"/>
                        </a:rPr>
                        <a:t>Normally, </a:t>
                      </a:r>
                      <a:r>
                        <a:rPr lang="en-US" sz="1400" b="0" u="none" dirty="0" err="1">
                          <a:solidFill>
                            <a:srgbClr val="00B050"/>
                          </a:solidFill>
                          <a:latin typeface="Calibri" panose="020F0502020204030204" pitchFamily="34" charset="0"/>
                          <a:cs typeface="Calibri" panose="020F0502020204030204" pitchFamily="34" charset="0"/>
                        </a:rPr>
                        <a:t>viteline</a:t>
                      </a:r>
                      <a:r>
                        <a:rPr lang="en-US" sz="1400" b="0" u="none" baseline="0" dirty="0">
                          <a:solidFill>
                            <a:srgbClr val="00B050"/>
                          </a:solidFill>
                          <a:latin typeface="Calibri" panose="020F0502020204030204" pitchFamily="34" charset="0"/>
                          <a:cs typeface="Calibri" panose="020F0502020204030204" pitchFamily="34" charset="0"/>
                        </a:rPr>
                        <a:t> </a:t>
                      </a:r>
                      <a:r>
                        <a:rPr lang="en-US" sz="1400" b="0" u="none" dirty="0">
                          <a:solidFill>
                            <a:srgbClr val="00B050"/>
                          </a:solidFill>
                          <a:latin typeface="Calibri" panose="020F0502020204030204" pitchFamily="34" charset="0"/>
                          <a:cs typeface="Calibri" panose="020F0502020204030204" pitchFamily="34" charset="0"/>
                        </a:rPr>
                        <a:t>obliterate and disappear ,</a:t>
                      </a:r>
                      <a:r>
                        <a:rPr lang="en-US" sz="1400" b="0" u="none" baseline="0" dirty="0">
                          <a:solidFill>
                            <a:srgbClr val="00B050"/>
                          </a:solidFill>
                          <a:latin typeface="Calibri" panose="020F0502020204030204" pitchFamily="34" charset="0"/>
                          <a:cs typeface="Calibri" panose="020F0502020204030204" pitchFamily="34" charset="0"/>
                        </a:rPr>
                        <a:t> but in this </a:t>
                      </a:r>
                      <a:r>
                        <a:rPr lang="en-US" sz="1400" b="0" u="none" baseline="0" dirty="0" err="1">
                          <a:solidFill>
                            <a:srgbClr val="00B050"/>
                          </a:solidFill>
                          <a:latin typeface="Calibri" panose="020F0502020204030204" pitchFamily="34" charset="0"/>
                          <a:cs typeface="Calibri" panose="020F0502020204030204" pitchFamily="34" charset="0"/>
                        </a:rPr>
                        <a:t>anomalie</a:t>
                      </a:r>
                      <a:r>
                        <a:rPr lang="en-US" sz="1400" b="0" u="none" baseline="0" dirty="0">
                          <a:solidFill>
                            <a:srgbClr val="00B050"/>
                          </a:solidFill>
                          <a:latin typeface="Calibri" panose="020F0502020204030204" pitchFamily="34" charset="0"/>
                          <a:cs typeface="Calibri" panose="020F0502020204030204" pitchFamily="34" charset="0"/>
                        </a:rPr>
                        <a:t> will not disappear </a:t>
                      </a:r>
                      <a:endParaRPr lang="en-US" sz="1400" b="0" u="none" dirty="0">
                        <a:solidFill>
                          <a:srgbClr val="00B050"/>
                        </a:solidFill>
                        <a:latin typeface="Calibri" panose="020F0502020204030204" pitchFamily="34" charset="0"/>
                        <a:cs typeface="Calibri" panose="020F0502020204030204" pitchFamily="34" charset="0"/>
                      </a:endParaRPr>
                    </a:p>
                    <a:p>
                      <a:pPr marL="0" indent="0" eaLnBrk="1" hangingPunct="1">
                        <a:lnSpc>
                          <a:spcPct val="80000"/>
                        </a:lnSpc>
                        <a:buFont typeface="Arial" panose="020B0604020202020204" pitchFamily="34" charset="0"/>
                        <a:buNone/>
                        <a:defRPr/>
                      </a:pPr>
                      <a:endParaRPr lang="en-US" sz="1400" b="0" u="none" dirty="0">
                        <a:solidFill>
                          <a:schemeClr val="tx1"/>
                        </a:solidFill>
                        <a:latin typeface="Calibri" panose="020F0502020204030204" pitchFamily="34" charset="0"/>
                        <a:cs typeface="Calibri" panose="020F0502020204030204" pitchFamily="34" charset="0"/>
                      </a:endParaRPr>
                    </a:p>
                    <a:p>
                      <a:pPr marL="285750" indent="-285750" eaLnBrk="1" hangingPunct="1">
                        <a:lnSpc>
                          <a:spcPct val="80000"/>
                        </a:lnSpc>
                        <a:buFont typeface="Arial" panose="020B0604020202020204" pitchFamily="34" charset="0"/>
                        <a:buChar char="•"/>
                        <a:defRPr/>
                      </a:pPr>
                      <a:r>
                        <a:rPr lang="en-US" sz="1400" b="0" u="none" dirty="0">
                          <a:solidFill>
                            <a:schemeClr val="tx1"/>
                          </a:solidFill>
                          <a:latin typeface="Calibri" panose="020F0502020204030204" pitchFamily="34" charset="0"/>
                          <a:cs typeface="Calibri" panose="020F0502020204030204" pitchFamily="34" charset="0"/>
                        </a:rPr>
                        <a:t>It arises from </a:t>
                      </a:r>
                      <a:r>
                        <a:rPr lang="en-US" sz="1400" b="0" u="none" dirty="0" err="1">
                          <a:solidFill>
                            <a:srgbClr val="FF0000"/>
                          </a:solidFill>
                          <a:latin typeface="Calibri" panose="020F0502020204030204" pitchFamily="34" charset="0"/>
                          <a:cs typeface="Calibri" panose="020F0502020204030204" pitchFamily="34" charset="0"/>
                        </a:rPr>
                        <a:t>antimesenteric</a:t>
                      </a:r>
                      <a:r>
                        <a:rPr lang="en-US" sz="1400" b="0" u="none" dirty="0">
                          <a:solidFill>
                            <a:srgbClr val="FF0000"/>
                          </a:solidFill>
                          <a:latin typeface="Calibri" panose="020F0502020204030204" pitchFamily="34" charset="0"/>
                          <a:cs typeface="Calibri" panose="020F0502020204030204" pitchFamily="34" charset="0"/>
                        </a:rPr>
                        <a:t> border of ileum</a:t>
                      </a:r>
                      <a:r>
                        <a:rPr lang="en-US" sz="1400" b="0" u="none" dirty="0">
                          <a:solidFill>
                            <a:schemeClr val="tx1"/>
                          </a:solidFill>
                          <a:latin typeface="Calibri" panose="020F0502020204030204" pitchFamily="34" charset="0"/>
                          <a:cs typeface="Calibri" panose="020F0502020204030204" pitchFamily="34" charset="0"/>
                        </a:rPr>
                        <a:t>, 1/2 meter from ileocecal junction.</a:t>
                      </a:r>
                    </a:p>
                    <a:p>
                      <a:pPr marL="0" indent="0" eaLnBrk="1" hangingPunct="1">
                        <a:lnSpc>
                          <a:spcPct val="80000"/>
                        </a:lnSpc>
                        <a:buFont typeface="Arial" panose="020B0604020202020204" pitchFamily="34" charset="0"/>
                        <a:buNone/>
                        <a:defRPr/>
                      </a:pPr>
                      <a:endParaRPr lang="en-US" sz="1400" b="0" u="none" dirty="0">
                        <a:solidFill>
                          <a:schemeClr val="tx1"/>
                        </a:solidFill>
                        <a:latin typeface="Calibri" panose="020F0502020204030204" pitchFamily="34" charset="0"/>
                        <a:cs typeface="Calibri" panose="020F0502020204030204" pitchFamily="34" charset="0"/>
                      </a:endParaRPr>
                    </a:p>
                    <a:p>
                      <a:pPr marL="285750" indent="-285750" eaLnBrk="1" hangingPunct="1">
                        <a:lnSpc>
                          <a:spcPct val="100000"/>
                        </a:lnSpc>
                        <a:buFont typeface="Arial" panose="020B0604020202020204" pitchFamily="34" charset="0"/>
                        <a:buChar char="•"/>
                        <a:defRPr/>
                      </a:pPr>
                      <a:r>
                        <a:rPr lang="en-US" sz="1400" b="0" u="none" dirty="0">
                          <a:solidFill>
                            <a:schemeClr val="tx1"/>
                          </a:solidFill>
                          <a:latin typeface="Calibri" panose="020F0502020204030204" pitchFamily="34" charset="0"/>
                          <a:cs typeface="Calibri" panose="020F0502020204030204" pitchFamily="34" charset="0"/>
                        </a:rPr>
                        <a:t>It is sometimes becomes </a:t>
                      </a:r>
                      <a:r>
                        <a:rPr lang="en-US" sz="1400" b="0" u="none" dirty="0" err="1">
                          <a:solidFill>
                            <a:schemeClr val="tx1"/>
                          </a:solidFill>
                          <a:latin typeface="Calibri" panose="020F0502020204030204" pitchFamily="34" charset="0"/>
                          <a:cs typeface="Calibri" panose="020F0502020204030204" pitchFamily="34" charset="0"/>
                        </a:rPr>
                        <a:t>inflammed</a:t>
                      </a:r>
                      <a:r>
                        <a:rPr lang="en-US" sz="1400" b="0" u="none" dirty="0">
                          <a:solidFill>
                            <a:schemeClr val="tx1"/>
                          </a:solidFill>
                          <a:latin typeface="Calibri" panose="020F0502020204030204" pitchFamily="34" charset="0"/>
                          <a:cs typeface="Calibri" panose="020F0502020204030204" pitchFamily="34" charset="0"/>
                        </a:rPr>
                        <a:t> and causes symptoms that mimic appendicitis</a:t>
                      </a:r>
                      <a:r>
                        <a:rPr lang="en-US" sz="1400" b="0" u="none" dirty="0" smtClean="0">
                          <a:solidFill>
                            <a:schemeClr val="tx1"/>
                          </a:solidFill>
                          <a:latin typeface="Calibri" panose="020F0502020204030204" pitchFamily="34" charset="0"/>
                          <a:cs typeface="Calibri" panose="020F0502020204030204" pitchFamily="34" charset="0"/>
                        </a:rPr>
                        <a:t>.</a:t>
                      </a:r>
                    </a:p>
                    <a:p>
                      <a:pPr marL="285750" indent="-285750" eaLnBrk="1" hangingPunct="1">
                        <a:lnSpc>
                          <a:spcPct val="100000"/>
                        </a:lnSpc>
                        <a:buFont typeface="Arial" panose="020B0604020202020204" pitchFamily="34" charset="0"/>
                        <a:buChar char="•"/>
                        <a:defRPr/>
                      </a:pPr>
                      <a:r>
                        <a:rPr lang="en-US" sz="1400" b="0" u="none" dirty="0" smtClean="0">
                          <a:solidFill>
                            <a:schemeClr val="tx1"/>
                          </a:solidFill>
                          <a:latin typeface="Calibri" panose="020F0502020204030204" pitchFamily="34" charset="0"/>
                          <a:cs typeface="Calibri" panose="020F0502020204030204" pitchFamily="34" charset="0"/>
                        </a:rPr>
                        <a:t>1- It may be connected to the </a:t>
                      </a:r>
                      <a:r>
                        <a:rPr lang="en-US" sz="1400" b="0" u="none" dirty="0" err="1" smtClean="0">
                          <a:solidFill>
                            <a:schemeClr val="tx1"/>
                          </a:solidFill>
                          <a:latin typeface="Calibri" panose="020F0502020204030204" pitchFamily="34" charset="0"/>
                          <a:cs typeface="Calibri" panose="020F0502020204030204" pitchFamily="34" charset="0"/>
                        </a:rPr>
                        <a:t>umbilucus</a:t>
                      </a:r>
                      <a:r>
                        <a:rPr lang="en-US" sz="1400" b="0" u="none" dirty="0" smtClean="0">
                          <a:solidFill>
                            <a:schemeClr val="tx1"/>
                          </a:solidFill>
                          <a:latin typeface="Calibri" panose="020F0502020204030204" pitchFamily="34" charset="0"/>
                          <a:cs typeface="Calibri" panose="020F0502020204030204" pitchFamily="34" charset="0"/>
                        </a:rPr>
                        <a:t> by a  fibrous cord </a:t>
                      </a:r>
                      <a:r>
                        <a:rPr lang="en-US" sz="1400" b="0" u="none" dirty="0" smtClean="0">
                          <a:solidFill>
                            <a:srgbClr val="585858"/>
                          </a:solidFill>
                          <a:latin typeface="Calibri" panose="020F0502020204030204" pitchFamily="34" charset="0"/>
                          <a:cs typeface="Calibri" panose="020F0502020204030204" pitchFamily="34" charset="0"/>
                        </a:rPr>
                        <a:t>(</a:t>
                      </a:r>
                      <a:r>
                        <a:rPr lang="en-US" sz="1400" b="0" u="none" dirty="0" err="1" smtClean="0">
                          <a:solidFill>
                            <a:srgbClr val="585858"/>
                          </a:solidFill>
                          <a:latin typeface="Calibri" panose="020F0502020204030204" pitchFamily="34" charset="0"/>
                          <a:cs typeface="Calibri" panose="020F0502020204030204" pitchFamily="34" charset="0"/>
                        </a:rPr>
                        <a:t>vetline</a:t>
                      </a:r>
                      <a:r>
                        <a:rPr lang="en-US" sz="1400" b="0" u="none" baseline="0" dirty="0" smtClean="0">
                          <a:solidFill>
                            <a:srgbClr val="585858"/>
                          </a:solidFill>
                          <a:latin typeface="Calibri" panose="020F0502020204030204" pitchFamily="34" charset="0"/>
                          <a:cs typeface="Calibri" panose="020F0502020204030204" pitchFamily="34" charset="0"/>
                        </a:rPr>
                        <a:t> ligament)</a:t>
                      </a:r>
                      <a:r>
                        <a:rPr lang="en-US" sz="1400" b="0" u="none" dirty="0" smtClean="0">
                          <a:solidFill>
                            <a:srgbClr val="585858"/>
                          </a:solidFill>
                          <a:latin typeface="Calibri" panose="020F0502020204030204" pitchFamily="34" charset="0"/>
                          <a:cs typeface="Calibri" panose="020F0502020204030204" pitchFamily="34" charset="0"/>
                        </a:rPr>
                        <a:t>,</a:t>
                      </a:r>
                    </a:p>
                    <a:p>
                      <a:pPr marL="0" indent="0" eaLnBrk="1" hangingPunct="1">
                        <a:lnSpc>
                          <a:spcPct val="100000"/>
                        </a:lnSpc>
                        <a:buFont typeface="Arial" panose="020B0604020202020204" pitchFamily="34" charset="0"/>
                        <a:buNone/>
                        <a:defRPr/>
                      </a:pPr>
                      <a:r>
                        <a:rPr lang="en-US" sz="1400" b="0" u="none" dirty="0" smtClean="0">
                          <a:solidFill>
                            <a:srgbClr val="585858"/>
                          </a:solidFill>
                          <a:latin typeface="Calibri" panose="020F0502020204030204" pitchFamily="34" charset="0"/>
                          <a:cs typeface="Calibri" panose="020F0502020204030204" pitchFamily="34" charset="0"/>
                        </a:rPr>
                        <a:t> 2- </a:t>
                      </a:r>
                      <a:r>
                        <a:rPr lang="en-US" sz="1400" b="0" u="none" dirty="0" smtClean="0">
                          <a:solidFill>
                            <a:schemeClr val="tx1"/>
                          </a:solidFill>
                          <a:latin typeface="Calibri" panose="020F0502020204030204" pitchFamily="34" charset="0"/>
                          <a:cs typeface="Calibri" panose="020F0502020204030204" pitchFamily="34" charset="0"/>
                        </a:rPr>
                        <a:t>or the middle portion forms a  cyst </a:t>
                      </a:r>
                    </a:p>
                    <a:p>
                      <a:pPr marL="0" indent="0" eaLnBrk="1" hangingPunct="1">
                        <a:lnSpc>
                          <a:spcPct val="150000"/>
                        </a:lnSpc>
                        <a:buFont typeface="Arial" panose="020B0604020202020204" pitchFamily="34" charset="0"/>
                        <a:buNone/>
                        <a:defRPr/>
                      </a:pPr>
                      <a:r>
                        <a:rPr lang="en-US" sz="1400" b="0" u="none" dirty="0" smtClean="0">
                          <a:solidFill>
                            <a:schemeClr val="tx1"/>
                          </a:solidFill>
                          <a:latin typeface="Calibri" panose="020F0502020204030204" pitchFamily="34" charset="0"/>
                          <a:cs typeface="Calibri" panose="020F0502020204030204" pitchFamily="34" charset="0"/>
                        </a:rPr>
                        <a:t>3- </a:t>
                      </a:r>
                      <a:r>
                        <a:rPr lang="en-US" sz="1400" b="0" u="none" dirty="0">
                          <a:solidFill>
                            <a:schemeClr val="tx1"/>
                          </a:solidFill>
                          <a:latin typeface="Calibri" panose="020F0502020204030204" pitchFamily="34" charset="0"/>
                          <a:cs typeface="Calibri" panose="020F0502020204030204" pitchFamily="34" charset="0"/>
                        </a:rPr>
                        <a:t>or may remain patent forming the fistula </a:t>
                      </a:r>
                    </a:p>
                    <a:p>
                      <a:pPr marL="0" indent="0" eaLnBrk="1" hangingPunct="1">
                        <a:lnSpc>
                          <a:spcPct val="150000"/>
                        </a:lnSpc>
                        <a:buFont typeface="Arial" panose="020B0604020202020204" pitchFamily="34" charset="0"/>
                        <a:buNone/>
                        <a:defRPr/>
                      </a:pPr>
                      <a:r>
                        <a:rPr lang="en-US" sz="1400" b="0" u="none" dirty="0">
                          <a:solidFill>
                            <a:schemeClr val="tx1"/>
                          </a:solidFill>
                          <a:latin typeface="Calibri" panose="020F0502020204030204" pitchFamily="34" charset="0"/>
                          <a:cs typeface="Calibri" panose="020F0502020204030204" pitchFamily="34" charset="0"/>
                        </a:rPr>
                        <a:t>- so, </a:t>
                      </a:r>
                      <a:r>
                        <a:rPr lang="en-US" sz="1400" b="0" u="none" dirty="0" err="1">
                          <a:solidFill>
                            <a:schemeClr val="tx1"/>
                          </a:solidFill>
                          <a:latin typeface="Calibri" panose="020F0502020204030204" pitchFamily="34" charset="0"/>
                          <a:cs typeface="Calibri" panose="020F0502020204030204" pitchFamily="34" charset="0"/>
                        </a:rPr>
                        <a:t>faecal</a:t>
                      </a:r>
                      <a:r>
                        <a:rPr lang="en-US" sz="1400" b="0" u="none" dirty="0">
                          <a:solidFill>
                            <a:schemeClr val="tx1"/>
                          </a:solidFill>
                          <a:latin typeface="Calibri" panose="020F0502020204030204" pitchFamily="34" charset="0"/>
                          <a:cs typeface="Calibri" panose="020F0502020204030204" pitchFamily="34" charset="0"/>
                        </a:rPr>
                        <a:t> matter is carried through the duct into umbilicus</a:t>
                      </a:r>
                      <a:r>
                        <a:rPr lang="ar-SA" sz="1400" b="0" u="none" dirty="0">
                          <a:solidFill>
                            <a:schemeClr val="tx1"/>
                          </a:solidFill>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pic>
        <p:nvPicPr>
          <p:cNvPr id="13" name="Picture 12" descr="http://i.ytimg.com/vi/KgQvPO3SgRI/hqdefault.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1" r="2612"/>
          <a:stretch/>
        </p:blipFill>
        <p:spPr bwMode="auto">
          <a:xfrm>
            <a:off x="1108283" y="2205389"/>
            <a:ext cx="2351114" cy="11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8717226" y="4213300"/>
            <a:ext cx="2143296" cy="9144"/>
          </a:xfrm>
          <a:prstGeom prst="line">
            <a:avLst/>
          </a:prstGeom>
          <a:ln w="412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26461" y="4418694"/>
            <a:ext cx="376181" cy="0"/>
          </a:xfrm>
          <a:prstGeom prst="line">
            <a:avLst/>
          </a:prstGeom>
          <a:ln w="412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05861" y="4711420"/>
            <a:ext cx="468630" cy="0"/>
          </a:xfrm>
          <a:prstGeom prst="line">
            <a:avLst/>
          </a:prstGeom>
          <a:ln w="41275">
            <a:solidFill>
              <a:srgbClr val="ED9AB6"/>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56960" y="4625437"/>
            <a:ext cx="3577262" cy="1261943"/>
            <a:chOff x="1975312" y="6617146"/>
            <a:chExt cx="3577262" cy="1261943"/>
          </a:xfrm>
        </p:grpSpPr>
        <p:pic>
          <p:nvPicPr>
            <p:cNvPr id="15" name="Picture 6" descr="http://www.ultratwistersgym.com/Resources/Digestive/14-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312" y="6643272"/>
              <a:ext cx="3577262" cy="12116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763943" y="6645209"/>
              <a:ext cx="685800" cy="159278"/>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94665" y="6617146"/>
              <a:ext cx="657909" cy="159278"/>
            </a:xfrm>
            <a:prstGeom prst="rect">
              <a:avLst/>
            </a:prstGeom>
            <a:noFill/>
            <a:ln>
              <a:solidFill>
                <a:srgbClr val="ED9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7008" y="7718279"/>
              <a:ext cx="822960" cy="16081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277642" y="3358656"/>
            <a:ext cx="2323656" cy="1191618"/>
            <a:chOff x="6555105" y="5756862"/>
            <a:chExt cx="2323656" cy="1191618"/>
          </a:xfrm>
        </p:grpSpPr>
        <p:pic>
          <p:nvPicPr>
            <p:cNvPr id="26" name="Picture 25" descr="https://o.quizlet.com/i/hj21HY5tB_hhPjY-4hlOrQ_m.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5105" y="5756862"/>
              <a:ext cx="2323656" cy="11916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 name="Rectangle 26"/>
            <p:cNvSpPr/>
            <p:nvPr/>
          </p:nvSpPr>
          <p:spPr>
            <a:xfrm>
              <a:off x="7208381" y="5865207"/>
              <a:ext cx="634504" cy="140738"/>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358074" y="5103488"/>
            <a:ext cx="3742973" cy="307777"/>
          </a:xfrm>
          <a:prstGeom prst="rect">
            <a:avLst/>
          </a:prstGeom>
          <a:ln>
            <a:solidFill>
              <a:srgbClr val="7AADA2"/>
            </a:solidFill>
            <a:prstDash val="dash"/>
          </a:ln>
        </p:spPr>
        <p:txBody>
          <a:bodyPr wrap="square">
            <a:spAutoFit/>
          </a:bodyPr>
          <a:lstStyle/>
          <a:p>
            <a:pPr algn="ctr" rtl="1"/>
            <a:r>
              <a:rPr lang="ar-SA" dirty="0">
                <a:solidFill>
                  <a:srgbClr val="00B050"/>
                </a:solidFill>
                <a:latin typeface="Calibri" panose="020F0502020204030204" pitchFamily="34" charset="0"/>
                <a:cs typeface="Calibri" panose="020F0502020204030204" pitchFamily="34" charset="0"/>
              </a:rPr>
              <a:t>والخطورة هنا انو ممكن ال</a:t>
            </a:r>
            <a:r>
              <a:rPr lang="en-US" dirty="0">
                <a:solidFill>
                  <a:srgbClr val="00B050"/>
                </a:solidFill>
                <a:latin typeface="Calibri" panose="020F0502020204030204" pitchFamily="34" charset="0"/>
                <a:cs typeface="Calibri" panose="020F0502020204030204" pitchFamily="34" charset="0"/>
              </a:rPr>
              <a:t>feces</a:t>
            </a:r>
            <a:r>
              <a:rPr lang="ar-SA" dirty="0">
                <a:solidFill>
                  <a:srgbClr val="00B050"/>
                </a:solidFill>
                <a:latin typeface="Calibri" panose="020F0502020204030204" pitchFamily="34" charset="0"/>
                <a:cs typeface="Calibri" panose="020F0502020204030204" pitchFamily="34" charset="0"/>
              </a:rPr>
              <a:t> يخرج من ال</a:t>
            </a:r>
            <a:r>
              <a:rPr lang="en-US" dirty="0">
                <a:solidFill>
                  <a:srgbClr val="00B050"/>
                </a:solidFill>
                <a:latin typeface="Calibri" panose="020F0502020204030204" pitchFamily="34" charset="0"/>
                <a:cs typeface="Calibri" panose="020F0502020204030204" pitchFamily="34" charset="0"/>
              </a:rPr>
              <a:t>umbilicus</a:t>
            </a:r>
          </a:p>
        </p:txBody>
      </p:sp>
      <p:sp>
        <p:nvSpPr>
          <p:cNvPr id="23" name="TextBox 7"/>
          <p:cNvSpPr txBox="1"/>
          <p:nvPr/>
        </p:nvSpPr>
        <p:spPr>
          <a:xfrm>
            <a:off x="5746806" y="76898"/>
            <a:ext cx="2440028" cy="307777"/>
          </a:xfrm>
          <a:prstGeom prst="rect">
            <a:avLst/>
          </a:prstGeom>
          <a:noFill/>
          <a:ln w="19050">
            <a:solidFill>
              <a:srgbClr val="FF0000"/>
            </a:solidFill>
          </a:ln>
        </p:spPr>
        <p:txBody>
          <a:bodyPr wrap="square" rtlCol="1">
            <a:spAutoFit/>
          </a:bodyPr>
          <a:lstStyle/>
          <a:p>
            <a:r>
              <a:rPr lang="en-US" dirty="0">
                <a:solidFill>
                  <a:srgbClr val="FF0000"/>
                </a:solidFill>
                <a:latin typeface="Calibri" panose="020F0502020204030204" pitchFamily="34" charset="0"/>
              </a:rPr>
              <a:t>This slide is very important </a:t>
            </a:r>
            <a:r>
              <a:rPr lang="en-US" dirty="0">
                <a:solidFill>
                  <a:srgbClr val="FF0000"/>
                </a:solidFill>
                <a:latin typeface="Calibri" panose="020F0502020204030204" pitchFamily="34" charset="0"/>
                <a:sym typeface="Wingdings" panose="05000000000000000000" pitchFamily="2" charset="2"/>
              </a:rPr>
              <a:t></a:t>
            </a:r>
            <a:endParaRPr lang="ar-SA" dirty="0">
              <a:solidFill>
                <a:srgbClr val="FF0000"/>
              </a:solidFill>
              <a:latin typeface="Calibri" panose="020F0502020204030204" pitchFamily="34" charset="0"/>
            </a:endParaRPr>
          </a:p>
        </p:txBody>
      </p:sp>
      <p:sp>
        <p:nvSpPr>
          <p:cNvPr id="2" name="مستطيل 1"/>
          <p:cNvSpPr/>
          <p:nvPr/>
        </p:nvSpPr>
        <p:spPr>
          <a:xfrm>
            <a:off x="423220" y="5905113"/>
            <a:ext cx="9365654" cy="895630"/>
          </a:xfrm>
          <a:prstGeom prst="rect">
            <a:avLst/>
          </a:prstGeom>
        </p:spPr>
        <p:txBody>
          <a:bodyPr wrap="square">
            <a:spAutoFit/>
          </a:bodyPr>
          <a:lstStyle/>
          <a:p>
            <a:pPr eaLnBrk="1" hangingPunct="1">
              <a:lnSpc>
                <a:spcPct val="90000"/>
              </a:lnSpc>
            </a:pPr>
            <a:endParaRPr lang="en-US" altLang="en-US" dirty="0">
              <a:solidFill>
                <a:schemeClr val="tx1"/>
              </a:solidFill>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en-US" altLang="en-US" sz="1600" b="1" dirty="0">
                <a:solidFill>
                  <a:srgbClr val="7030A0"/>
                </a:solidFill>
                <a:latin typeface="Calibri" panose="020F0502020204030204" pitchFamily="34" charset="0"/>
                <a:cs typeface="Calibri" panose="020F0502020204030204" pitchFamily="34" charset="0"/>
              </a:rPr>
              <a:t> Yolk stalk</a:t>
            </a:r>
            <a:r>
              <a:rPr lang="en-US" altLang="en-US" dirty="0">
                <a:solidFill>
                  <a:schemeClr val="tx1"/>
                </a:solidFill>
                <a:latin typeface="Calibri" panose="020F0502020204030204" pitchFamily="34" charset="0"/>
                <a:cs typeface="Calibri" panose="020F0502020204030204" pitchFamily="34" charset="0"/>
              </a:rPr>
              <a:t>: A narrow tube present in the early embryo that connects the </a:t>
            </a:r>
            <a:r>
              <a:rPr lang="en-US" altLang="en-US" dirty="0" err="1">
                <a:solidFill>
                  <a:schemeClr val="tx1"/>
                </a:solidFill>
                <a:latin typeface="Calibri" panose="020F0502020204030204" pitchFamily="34" charset="0"/>
                <a:cs typeface="Calibri" panose="020F0502020204030204" pitchFamily="34" charset="0"/>
              </a:rPr>
              <a:t>midgut</a:t>
            </a:r>
            <a:r>
              <a:rPr lang="en-US" altLang="en-US" dirty="0">
                <a:solidFill>
                  <a:schemeClr val="tx1"/>
                </a:solidFill>
                <a:latin typeface="Calibri" panose="020F0502020204030204" pitchFamily="34" charset="0"/>
                <a:cs typeface="Calibri" panose="020F0502020204030204" pitchFamily="34" charset="0"/>
              </a:rPr>
              <a:t> of the embryo to the yolk sac outside the embryo through the umbilical opening , It is usually obliterated, but a remnant of it may persist: most commonly as a finger-like protrusion from the small intestine known as </a:t>
            </a:r>
            <a:r>
              <a:rPr lang="en-US" altLang="en-US" b="1" dirty="0" err="1">
                <a:solidFill>
                  <a:schemeClr val="tx1"/>
                </a:solidFill>
                <a:latin typeface="Calibri" panose="020F0502020204030204" pitchFamily="34" charset="0"/>
                <a:cs typeface="Calibri" panose="020F0502020204030204" pitchFamily="34" charset="0"/>
              </a:rPr>
              <a:t>Meckelis</a:t>
            </a:r>
            <a:r>
              <a:rPr lang="en-US" altLang="en-US" b="1" dirty="0">
                <a:solidFill>
                  <a:schemeClr val="tx1"/>
                </a:solidFill>
                <a:latin typeface="Calibri" panose="020F0502020204030204" pitchFamily="34" charset="0"/>
                <a:cs typeface="Calibri" panose="020F0502020204030204" pitchFamily="34" charset="0"/>
              </a:rPr>
              <a:t>  diverticulum</a:t>
            </a:r>
            <a:r>
              <a:rPr lang="en-US" altLang="en-US" dirty="0">
                <a:solidFill>
                  <a:schemeClr val="tx1"/>
                </a:solidFill>
                <a:latin typeface="Calibri" panose="020F0502020204030204" pitchFamily="34" charset="0"/>
                <a:cs typeface="Calibri" panose="020F0502020204030204" pitchFamily="34" charset="0"/>
              </a:rPr>
              <a:t>. </a:t>
            </a:r>
            <a:r>
              <a:rPr lang="en-US" altLang="en-US" b="1" dirty="0">
                <a:solidFill>
                  <a:srgbClr val="ED068F"/>
                </a:solidFill>
                <a:latin typeface="Calibri" panose="020F0502020204030204" pitchFamily="34" charset="0"/>
                <a:cs typeface="Calibri" panose="020F0502020204030204" pitchFamily="34" charset="0"/>
              </a:rPr>
              <a:t>(girls </a:t>
            </a:r>
            <a:r>
              <a:rPr lang="en-US" altLang="en-US" b="1" dirty="0" err="1">
                <a:solidFill>
                  <a:srgbClr val="ED068F"/>
                </a:solidFill>
                <a:latin typeface="Calibri" panose="020F0502020204030204" pitchFamily="34" charset="0"/>
                <a:cs typeface="Calibri" panose="020F0502020204030204" pitchFamily="34" charset="0"/>
              </a:rPr>
              <a:t>slids</a:t>
            </a:r>
            <a:r>
              <a:rPr lang="en-US" altLang="en-US" b="1" dirty="0">
                <a:solidFill>
                  <a:srgbClr val="ED068F"/>
                </a:solidFill>
                <a:latin typeface="Calibri" panose="020F0502020204030204" pitchFamily="34" charset="0"/>
                <a:cs typeface="Calibri" panose="020F0502020204030204" pitchFamily="34" charset="0"/>
              </a:rPr>
              <a:t> only)</a:t>
            </a:r>
          </a:p>
        </p:txBody>
      </p:sp>
      <p:sp>
        <p:nvSpPr>
          <p:cNvPr id="4" name="TextBox 3"/>
          <p:cNvSpPr txBox="1"/>
          <p:nvPr/>
        </p:nvSpPr>
        <p:spPr>
          <a:xfrm>
            <a:off x="4534222" y="3731409"/>
            <a:ext cx="4449834" cy="276999"/>
          </a:xfrm>
          <a:prstGeom prst="rect">
            <a:avLst/>
          </a:prstGeom>
          <a:noFill/>
        </p:spPr>
        <p:txBody>
          <a:bodyPr wrap="square" rtlCol="0">
            <a:spAutoFit/>
          </a:bodyPr>
          <a:lstStyle/>
          <a:p>
            <a:pPr algn="r" rtl="1"/>
            <a:r>
              <a:rPr lang="ar-SA" sz="1200" dirty="0">
                <a:solidFill>
                  <a:schemeClr val="bg1">
                    <a:lumMod val="50000"/>
                  </a:schemeClr>
                </a:solidFill>
                <a:latin typeface="Calibri" panose="020F0502020204030204" pitchFamily="34" charset="0"/>
                <a:cs typeface="Calibri" panose="020F0502020204030204" pitchFamily="34" charset="0"/>
              </a:rPr>
              <a:t>لما تلتهب تسوي نفس اعراض التهاب الزائدة </a:t>
            </a:r>
            <a:endParaRPr lang="en-US" sz="1200" dirty="0"/>
          </a:p>
        </p:txBody>
      </p:sp>
    </p:spTree>
    <p:extLst>
      <p:ext uri="{BB962C8B-B14F-4D97-AF65-F5344CB8AC3E}">
        <p14:creationId xmlns:p14="http://schemas.microsoft.com/office/powerpoint/2010/main" val="131103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p:nvPr/>
        </p:nvSpPr>
        <p:spPr>
          <a:xfrm>
            <a:off x="-32083" y="0"/>
            <a:ext cx="224700"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615" name="Shape 615"/>
          <p:cNvCxnSpPr/>
          <p:nvPr/>
        </p:nvCxnSpPr>
        <p:spPr>
          <a:xfrm>
            <a:off x="192617" y="543783"/>
            <a:ext cx="9052538" cy="0"/>
          </a:xfrm>
          <a:prstGeom prst="straightConnector1">
            <a:avLst/>
          </a:prstGeom>
          <a:noFill/>
          <a:ln w="38100" cap="rnd" cmpd="sng">
            <a:solidFill>
              <a:srgbClr val="00213F"/>
            </a:solidFill>
            <a:prstDash val="solid"/>
            <a:round/>
            <a:headEnd type="none" w="med" len="med"/>
            <a:tailEnd type="none" w="med" len="med"/>
          </a:ln>
        </p:spPr>
      </p:cxnSp>
      <p:sp>
        <p:nvSpPr>
          <p:cNvPr id="616" name="Shape 616"/>
          <p:cNvSpPr txBox="1"/>
          <p:nvPr/>
        </p:nvSpPr>
        <p:spPr>
          <a:xfrm>
            <a:off x="326081" y="-109909"/>
            <a:ext cx="5566499" cy="480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600" b="1" dirty="0">
                <a:solidFill>
                  <a:srgbClr val="618E87"/>
                </a:solidFill>
                <a:latin typeface="Century Gothic" charset="0"/>
                <a:ea typeface="Century Gothic" charset="0"/>
                <a:cs typeface="Century Gothic" charset="0"/>
                <a:sym typeface="Century Gothic"/>
              </a:rPr>
              <a:t>Summary </a:t>
            </a:r>
          </a:p>
        </p:txBody>
      </p:sp>
      <p:sp>
        <p:nvSpPr>
          <p:cNvPr id="618" name="Shape 618"/>
          <p:cNvSpPr/>
          <p:nvPr/>
        </p:nvSpPr>
        <p:spPr>
          <a:xfrm rot="-5400000">
            <a:off x="-128217" y="593541"/>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9" name="Shape 619"/>
          <p:cNvSpPr/>
          <p:nvPr/>
        </p:nvSpPr>
        <p:spPr>
          <a:xfrm rot="-5400000">
            <a:off x="-144259" y="3344755"/>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20" name="Shape 620"/>
          <p:cNvSpPr/>
          <p:nvPr/>
        </p:nvSpPr>
        <p:spPr>
          <a:xfrm rot="-5400000">
            <a:off x="-160303" y="5999721"/>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TextBox 1"/>
          <p:cNvSpPr txBox="1"/>
          <p:nvPr/>
        </p:nvSpPr>
        <p:spPr>
          <a:xfrm>
            <a:off x="1106905" y="1039660"/>
            <a:ext cx="9014125" cy="307777"/>
          </a:xfrm>
          <a:prstGeom prst="rect">
            <a:avLst/>
          </a:prstGeom>
          <a:noFill/>
        </p:spPr>
        <p:txBody>
          <a:bodyPr wrap="square" rtlCol="0">
            <a:spAutoFit/>
          </a:bodyPr>
          <a:lstStyle/>
          <a:p>
            <a:endParaRPr lang="en-US" dirty="0"/>
          </a:p>
        </p:txBody>
      </p:sp>
      <p:sp>
        <p:nvSpPr>
          <p:cNvPr id="3" name="TextBox 2"/>
          <p:cNvSpPr txBox="1"/>
          <p:nvPr/>
        </p:nvSpPr>
        <p:spPr>
          <a:xfrm>
            <a:off x="937622" y="739868"/>
            <a:ext cx="9909917" cy="523220"/>
          </a:xfrm>
          <a:prstGeom prst="rect">
            <a:avLst/>
          </a:prstGeom>
          <a:noFill/>
        </p:spPr>
        <p:txBody>
          <a:bodyPr wrap="square" rtlCol="0">
            <a:spAutoFit/>
          </a:bodyPr>
          <a:lstStyle/>
          <a:p>
            <a:endParaRPr lang="en-US" dirty="0">
              <a:solidFill>
                <a:schemeClr val="tx1"/>
              </a:solidFill>
              <a:latin typeface="Calibri" panose="020F0502020204030204" pitchFamily="34" charset="0"/>
            </a:endParaRPr>
          </a:p>
          <a:p>
            <a:endParaRPr lang="en-US" dirty="0">
              <a:solidFill>
                <a:schemeClr val="tx1"/>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2123650498"/>
              </p:ext>
            </p:extLst>
          </p:nvPr>
        </p:nvGraphicFramePr>
        <p:xfrm>
          <a:off x="326081" y="939380"/>
          <a:ext cx="11684096" cy="5413291"/>
        </p:xfrm>
        <a:graphic>
          <a:graphicData uri="http://schemas.openxmlformats.org/drawingml/2006/table">
            <a:tbl>
              <a:tblPr rtl="1" firstRow="1" firstCol="1" bandRow="1">
                <a:tableStyleId>{FA756C97-6D7B-430A-97ED-F031B4137404}</a:tableStyleId>
              </a:tblPr>
              <a:tblGrid>
                <a:gridCol w="6807434">
                  <a:extLst>
                    <a:ext uri="{9D8B030D-6E8A-4147-A177-3AD203B41FA5}">
                      <a16:colId xmlns="" xmlns:a16="http://schemas.microsoft.com/office/drawing/2014/main" val="20000"/>
                    </a:ext>
                  </a:extLst>
                </a:gridCol>
                <a:gridCol w="2438331">
                  <a:extLst>
                    <a:ext uri="{9D8B030D-6E8A-4147-A177-3AD203B41FA5}">
                      <a16:colId xmlns="" xmlns:a16="http://schemas.microsoft.com/office/drawing/2014/main" val="20001"/>
                    </a:ext>
                  </a:extLst>
                </a:gridCol>
                <a:gridCol w="2438331">
                  <a:extLst>
                    <a:ext uri="{9D8B030D-6E8A-4147-A177-3AD203B41FA5}">
                      <a16:colId xmlns="" xmlns:a16="http://schemas.microsoft.com/office/drawing/2014/main" val="20002"/>
                    </a:ext>
                  </a:extLst>
                </a:gridCol>
              </a:tblGrid>
              <a:tr h="328550">
                <a:tc>
                  <a:txBody>
                    <a:bodyPr/>
                    <a:lstStyle/>
                    <a:p>
                      <a:pPr algn="ctr" rtl="1">
                        <a:lnSpc>
                          <a:spcPct val="107000"/>
                        </a:lnSpc>
                        <a:spcAft>
                          <a:spcPts val="0"/>
                        </a:spcAft>
                      </a:pPr>
                      <a:r>
                        <a:rPr lang="en-US" sz="2000" b="1" i="0" dirty="0">
                          <a:solidFill>
                            <a:schemeClr val="bg1"/>
                          </a:solidFill>
                          <a:effectLst/>
                          <a:latin typeface="Century Gothic" charset="0"/>
                          <a:ea typeface="Century Gothic" charset="0"/>
                          <a:cs typeface="Century Gothic" charset="0"/>
                        </a:rPr>
                        <a:t>Event</a:t>
                      </a:r>
                    </a:p>
                  </a:txBody>
                  <a:tcPr marL="68580" marR="68580" marT="0" marB="0" anchor="ctr">
                    <a:solidFill>
                      <a:srgbClr val="95D3C6"/>
                    </a:solidFill>
                  </a:tcPr>
                </a:tc>
                <a:tc>
                  <a:txBody>
                    <a:bodyPr/>
                    <a:lstStyle/>
                    <a:p>
                      <a:pPr algn="ctr" rtl="1">
                        <a:lnSpc>
                          <a:spcPct val="107000"/>
                        </a:lnSpc>
                        <a:spcAft>
                          <a:spcPts val="0"/>
                        </a:spcAft>
                      </a:pPr>
                      <a:r>
                        <a:rPr lang="en-US" sz="2000" b="1" i="0" dirty="0">
                          <a:solidFill>
                            <a:schemeClr val="bg1"/>
                          </a:solidFill>
                          <a:effectLst/>
                          <a:latin typeface="Century Gothic" charset="0"/>
                          <a:ea typeface="Century Gothic" charset="0"/>
                          <a:cs typeface="Century Gothic" charset="0"/>
                        </a:rPr>
                        <a:t>Period</a:t>
                      </a:r>
                    </a:p>
                  </a:txBody>
                  <a:tcPr marL="68580" marR="68580" marT="0" marB="0" anchor="ctr">
                    <a:solidFill>
                      <a:srgbClr val="95D3C6"/>
                    </a:solidFill>
                  </a:tcPr>
                </a:tc>
                <a:tc>
                  <a:txBody>
                    <a:bodyPr/>
                    <a:lstStyle/>
                    <a:p>
                      <a:pPr algn="ctr" rtl="1">
                        <a:lnSpc>
                          <a:spcPct val="107000"/>
                        </a:lnSpc>
                        <a:spcAft>
                          <a:spcPts val="0"/>
                        </a:spcAft>
                      </a:pPr>
                      <a:r>
                        <a:rPr lang="en-US" sz="2000" b="1" i="0" dirty="0">
                          <a:solidFill>
                            <a:schemeClr val="bg1"/>
                          </a:solidFill>
                          <a:effectLst/>
                          <a:latin typeface="Century Gothic" charset="0"/>
                          <a:ea typeface="Century Gothic" charset="0"/>
                          <a:cs typeface="Century Gothic" charset="0"/>
                        </a:rPr>
                        <a:t>Organ</a:t>
                      </a:r>
                    </a:p>
                  </a:txBody>
                  <a:tcPr marL="68580" marR="68580" marT="0" marB="0" anchor="ctr">
                    <a:solidFill>
                      <a:srgbClr val="95D3C6"/>
                    </a:solidFill>
                  </a:tcPr>
                </a:tc>
                <a:extLst>
                  <a:ext uri="{0D108BD9-81ED-4DB2-BD59-A6C34878D82A}">
                    <a16:rowId xmlns="" xmlns:a16="http://schemas.microsoft.com/office/drawing/2014/main" val="10000"/>
                  </a:ext>
                </a:extLst>
              </a:tr>
              <a:tr h="328550">
                <a:tc>
                  <a:txBody>
                    <a:bodyPr/>
                    <a:lstStyle/>
                    <a:p>
                      <a:pPr algn="l" rtl="0">
                        <a:lnSpc>
                          <a:spcPct val="107000"/>
                        </a:lnSpc>
                        <a:spcAft>
                          <a:spcPts val="0"/>
                        </a:spcAft>
                      </a:pPr>
                      <a:r>
                        <a:rPr lang="en-US" sz="1500" dirty="0">
                          <a:solidFill>
                            <a:srgbClr val="EE3D9B"/>
                          </a:solidFill>
                          <a:effectLst/>
                          <a:latin typeface="Century Gothic" charset="0"/>
                          <a:ea typeface="Century Gothic" charset="0"/>
                          <a:cs typeface="Century Gothic" charset="0"/>
                        </a:rPr>
                        <a:t>- Develops from the endoderm of primordial gut</a:t>
                      </a:r>
                    </a:p>
                  </a:txBody>
                  <a:tcPr marL="68580" marR="68580" marT="0" marB="0" anchor="ctr"/>
                </a:tc>
                <a:tc>
                  <a:txBody>
                    <a:bodyPr/>
                    <a:lstStyle/>
                    <a:p>
                      <a:pPr algn="ctr" rtl="0">
                        <a:lnSpc>
                          <a:spcPct val="107000"/>
                        </a:lnSpc>
                        <a:spcAft>
                          <a:spcPts val="0"/>
                        </a:spcAft>
                      </a:pPr>
                      <a:r>
                        <a:rPr lang="en-US" sz="2000" b="1" i="0" dirty="0">
                          <a:solidFill>
                            <a:srgbClr val="7AADA2"/>
                          </a:solidFill>
                          <a:effectLst/>
                          <a:latin typeface="Century Gothic" charset="0"/>
                          <a:ea typeface="Century Gothic" charset="0"/>
                          <a:cs typeface="Century Gothic" charset="0"/>
                        </a:rPr>
                        <a:t>4</a:t>
                      </a:r>
                      <a:r>
                        <a:rPr lang="en-US" sz="2000" b="1" i="0" baseline="30000" dirty="0">
                          <a:solidFill>
                            <a:srgbClr val="7AADA2"/>
                          </a:solidFill>
                          <a:effectLst/>
                          <a:latin typeface="Century Gothic" charset="0"/>
                          <a:ea typeface="Century Gothic" charset="0"/>
                          <a:cs typeface="Century Gothic" charset="0"/>
                        </a:rPr>
                        <a:t>th</a:t>
                      </a:r>
                      <a:r>
                        <a:rPr lang="en-US" sz="2000" b="1" i="0" dirty="0">
                          <a:solidFill>
                            <a:srgbClr val="7AADA2"/>
                          </a:solidFill>
                          <a:effectLst/>
                          <a:latin typeface="Century Gothic" charset="0"/>
                          <a:ea typeface="Century Gothic" charset="0"/>
                          <a:cs typeface="Century Gothic" charset="0"/>
                        </a:rPr>
                        <a:t> week</a:t>
                      </a:r>
                    </a:p>
                  </a:txBody>
                  <a:tcPr marL="68580" marR="68580" marT="0" marB="0" anchor="ctr"/>
                </a:tc>
                <a:tc rowSpan="3">
                  <a:txBody>
                    <a:bodyPr/>
                    <a:lstStyle/>
                    <a:p>
                      <a:pPr algn="ctr" rtl="1">
                        <a:lnSpc>
                          <a:spcPct val="107000"/>
                        </a:lnSpc>
                        <a:spcAft>
                          <a:spcPts val="0"/>
                        </a:spcAft>
                      </a:pPr>
                      <a:r>
                        <a:rPr lang="en-US" sz="2000" b="1" i="0" dirty="0">
                          <a:solidFill>
                            <a:srgbClr val="EE3D9B"/>
                          </a:solidFill>
                          <a:effectLst/>
                          <a:latin typeface="Century Gothic" charset="0"/>
                          <a:ea typeface="Century Gothic" charset="0"/>
                          <a:cs typeface="Century Gothic" charset="0"/>
                        </a:rPr>
                        <a:t> Duodenum</a:t>
                      </a:r>
                    </a:p>
                  </a:txBody>
                  <a:tcPr marL="68580" marR="68580" marT="0" marB="0" anchor="ctr"/>
                </a:tc>
                <a:extLst>
                  <a:ext uri="{0D108BD9-81ED-4DB2-BD59-A6C34878D82A}">
                    <a16:rowId xmlns="" xmlns:a16="http://schemas.microsoft.com/office/drawing/2014/main" val="10001"/>
                  </a:ext>
                </a:extLst>
              </a:tr>
              <a:tr h="1366364">
                <a:tc>
                  <a:txBody>
                    <a:bodyPr/>
                    <a:lstStyle/>
                    <a:p>
                      <a:pPr marL="0" indent="0" algn="l" rtl="0">
                        <a:lnSpc>
                          <a:spcPct val="107000"/>
                        </a:lnSpc>
                        <a:spcAft>
                          <a:spcPts val="0"/>
                        </a:spcAft>
                        <a:buFontTx/>
                        <a:buNone/>
                      </a:pPr>
                      <a:r>
                        <a:rPr lang="en-US" sz="1500" dirty="0">
                          <a:solidFill>
                            <a:srgbClr val="EE3D9B"/>
                          </a:solidFill>
                          <a:effectLst/>
                          <a:latin typeface="Century Gothic" charset="0"/>
                          <a:ea typeface="Century Gothic" charset="0"/>
                          <a:cs typeface="Century Gothic" charset="0"/>
                        </a:rPr>
                        <a:t>- The lumen of the duodenum is temporarily obliterated.</a:t>
                      </a:r>
                    </a:p>
                    <a:p>
                      <a:pPr marL="0" indent="0" algn="l" rtl="0">
                        <a:lnSpc>
                          <a:spcPct val="107000"/>
                        </a:lnSpc>
                        <a:spcAft>
                          <a:spcPts val="0"/>
                        </a:spcAft>
                        <a:buFontTx/>
                        <a:buNone/>
                      </a:pPr>
                      <a:endParaRPr lang="en-US" sz="1500" dirty="0">
                        <a:solidFill>
                          <a:srgbClr val="EE3D9B"/>
                        </a:solidFill>
                        <a:effectLst/>
                        <a:latin typeface="Century Gothic" charset="0"/>
                        <a:ea typeface="Century Gothic" charset="0"/>
                        <a:cs typeface="Century Gothic" charset="0"/>
                      </a:endParaRPr>
                    </a:p>
                    <a:p>
                      <a:pPr algn="l" rtl="1">
                        <a:lnSpc>
                          <a:spcPct val="107000"/>
                        </a:lnSpc>
                        <a:spcAft>
                          <a:spcPts val="0"/>
                        </a:spcAft>
                      </a:pPr>
                      <a:r>
                        <a:rPr lang="en-US" sz="1500" dirty="0">
                          <a:solidFill>
                            <a:srgbClr val="EE3D9B"/>
                          </a:solidFill>
                          <a:effectLst/>
                          <a:latin typeface="Century Gothic" charset="0"/>
                          <a:ea typeface="Century Gothic" charset="0"/>
                          <a:cs typeface="Century Gothic" charset="0"/>
                        </a:rPr>
                        <a:t>- Degeneration of epithelial cells occurs.</a:t>
                      </a:r>
                    </a:p>
                    <a:p>
                      <a:pPr algn="l" rtl="1">
                        <a:lnSpc>
                          <a:spcPct val="107000"/>
                        </a:lnSpc>
                        <a:spcAft>
                          <a:spcPts val="0"/>
                        </a:spcAft>
                      </a:pPr>
                      <a:r>
                        <a:rPr lang="ar-SA" sz="1500" dirty="0">
                          <a:solidFill>
                            <a:srgbClr val="EE3D9B"/>
                          </a:solidFill>
                          <a:effectLst/>
                          <a:latin typeface="Century Gothic" charset="0"/>
                          <a:ea typeface="Century Gothic" charset="0"/>
                          <a:cs typeface="Century Gothic" charset="0"/>
                        </a:rPr>
                        <a:t> </a:t>
                      </a:r>
                      <a:endParaRPr lang="en-US" sz="1500" dirty="0">
                        <a:solidFill>
                          <a:srgbClr val="EE3D9B"/>
                        </a:solidFill>
                        <a:effectLst/>
                        <a:latin typeface="Century Gothic" charset="0"/>
                        <a:ea typeface="Century Gothic" charset="0"/>
                        <a:cs typeface="Century Gothic" charset="0"/>
                      </a:endParaRPr>
                    </a:p>
                  </a:txBody>
                  <a:tcPr marL="68580" marR="68580" marT="0" marB="0" anchor="ctr"/>
                </a:tc>
                <a:tc>
                  <a:txBody>
                    <a:bodyPr/>
                    <a:lstStyle/>
                    <a:p>
                      <a:pPr algn="ctr" rtl="1">
                        <a:lnSpc>
                          <a:spcPct val="107000"/>
                        </a:lnSpc>
                        <a:spcAft>
                          <a:spcPts val="0"/>
                        </a:spcAft>
                      </a:pPr>
                      <a:r>
                        <a:rPr lang="en-US" sz="2000" b="1" i="0" dirty="0">
                          <a:solidFill>
                            <a:srgbClr val="7AADA2"/>
                          </a:solidFill>
                          <a:effectLst/>
                          <a:latin typeface="Century Gothic" charset="0"/>
                          <a:ea typeface="Century Gothic" charset="0"/>
                          <a:cs typeface="Century Gothic" charset="0"/>
                        </a:rPr>
                        <a:t> 5</a:t>
                      </a:r>
                      <a:r>
                        <a:rPr lang="en-US" sz="2000" b="1" i="0" baseline="30000" dirty="0">
                          <a:solidFill>
                            <a:srgbClr val="7AADA2"/>
                          </a:solidFill>
                          <a:effectLst/>
                          <a:latin typeface="Century Gothic" charset="0"/>
                          <a:ea typeface="Century Gothic" charset="0"/>
                          <a:cs typeface="Century Gothic" charset="0"/>
                        </a:rPr>
                        <a:t>th</a:t>
                      </a:r>
                      <a:r>
                        <a:rPr lang="en-US" sz="2000" b="1" i="0" dirty="0">
                          <a:solidFill>
                            <a:srgbClr val="7AADA2"/>
                          </a:solidFill>
                          <a:effectLst/>
                          <a:latin typeface="Century Gothic" charset="0"/>
                          <a:ea typeface="Century Gothic" charset="0"/>
                          <a:cs typeface="Century Gothic" charset="0"/>
                        </a:rPr>
                        <a:t> &amp; 6</a:t>
                      </a:r>
                      <a:r>
                        <a:rPr lang="en-US" sz="2000" b="1" i="0" baseline="30000" dirty="0">
                          <a:solidFill>
                            <a:srgbClr val="7AADA2"/>
                          </a:solidFill>
                          <a:effectLst/>
                          <a:latin typeface="Century Gothic" charset="0"/>
                          <a:ea typeface="Century Gothic" charset="0"/>
                          <a:cs typeface="Century Gothic" charset="0"/>
                        </a:rPr>
                        <a:t>th</a:t>
                      </a:r>
                      <a:r>
                        <a:rPr lang="en-US" sz="2000" b="1" i="0" dirty="0">
                          <a:solidFill>
                            <a:srgbClr val="7AADA2"/>
                          </a:solidFill>
                          <a:effectLst/>
                          <a:latin typeface="Century Gothic" charset="0"/>
                          <a:ea typeface="Century Gothic" charset="0"/>
                          <a:cs typeface="Century Gothic" charset="0"/>
                        </a:rPr>
                        <a:t> week</a:t>
                      </a:r>
                    </a:p>
                    <a:p>
                      <a:pPr algn="r" rtl="1">
                        <a:lnSpc>
                          <a:spcPct val="107000"/>
                        </a:lnSpc>
                        <a:spcAft>
                          <a:spcPts val="0"/>
                        </a:spcAft>
                      </a:pPr>
                      <a:r>
                        <a:rPr lang="ar-SA" sz="2000" b="1" i="0" dirty="0">
                          <a:solidFill>
                            <a:srgbClr val="7AADA2"/>
                          </a:solidFill>
                          <a:effectLst/>
                          <a:latin typeface="Century Gothic" charset="0"/>
                          <a:ea typeface="Century Gothic" charset="0"/>
                          <a:cs typeface="Century Gothic" charset="0"/>
                        </a:rPr>
                        <a:t> </a:t>
                      </a:r>
                      <a:endParaRPr lang="en-US" sz="2000" b="1" i="0" dirty="0">
                        <a:solidFill>
                          <a:srgbClr val="7AADA2"/>
                        </a:solidFill>
                        <a:effectLst/>
                        <a:latin typeface="Century Gothic" charset="0"/>
                        <a:ea typeface="Century Gothic" charset="0"/>
                        <a:cs typeface="Century Gothic" charset="0"/>
                      </a:endParaRPr>
                    </a:p>
                  </a:txBody>
                  <a:tcPr marL="68580" marR="68580" marT="0" marB="0" anchor="ctr"/>
                </a:tc>
                <a:tc vMerge="1">
                  <a:txBody>
                    <a:bodyPr/>
                    <a:lstStyle/>
                    <a:p>
                      <a:endParaRPr lang="en-US"/>
                    </a:p>
                  </a:txBody>
                  <a:tcPr/>
                </a:tc>
                <a:extLst>
                  <a:ext uri="{0D108BD9-81ED-4DB2-BD59-A6C34878D82A}">
                    <a16:rowId xmlns="" xmlns:a16="http://schemas.microsoft.com/office/drawing/2014/main" val="10002"/>
                  </a:ext>
                </a:extLst>
              </a:tr>
              <a:tr h="328550">
                <a:tc>
                  <a:txBody>
                    <a:bodyPr/>
                    <a:lstStyle/>
                    <a:p>
                      <a:pPr algn="l" rtl="0">
                        <a:lnSpc>
                          <a:spcPct val="107000"/>
                        </a:lnSpc>
                        <a:spcAft>
                          <a:spcPts val="0"/>
                        </a:spcAft>
                      </a:pPr>
                      <a:r>
                        <a:rPr lang="en-US" sz="1500" dirty="0">
                          <a:solidFill>
                            <a:srgbClr val="EE3D9B"/>
                          </a:solidFill>
                          <a:effectLst/>
                          <a:latin typeface="Century Gothic" charset="0"/>
                          <a:ea typeface="Century Gothic" charset="0"/>
                          <a:cs typeface="Century Gothic" charset="0"/>
                        </a:rPr>
                        <a:t>- Duodenum normally becomes </a:t>
                      </a:r>
                      <a:r>
                        <a:rPr lang="en-US" sz="1500" dirty="0" err="1">
                          <a:solidFill>
                            <a:srgbClr val="EE3D9B"/>
                          </a:solidFill>
                          <a:effectLst/>
                          <a:latin typeface="Century Gothic" charset="0"/>
                          <a:ea typeface="Century Gothic" charset="0"/>
                          <a:cs typeface="Century Gothic" charset="0"/>
                        </a:rPr>
                        <a:t>recanalized</a:t>
                      </a:r>
                      <a:r>
                        <a:rPr lang="en-US" sz="1500" dirty="0">
                          <a:solidFill>
                            <a:srgbClr val="EE3D9B"/>
                          </a:solidFill>
                          <a:effectLst/>
                          <a:latin typeface="Century Gothic" charset="0"/>
                          <a:ea typeface="Century Gothic" charset="0"/>
                          <a:cs typeface="Century Gothic" charset="0"/>
                        </a:rPr>
                        <a:t>.</a:t>
                      </a:r>
                    </a:p>
                  </a:txBody>
                  <a:tcPr marL="68580" marR="68580" marT="0" marB="0" anchor="ctr"/>
                </a:tc>
                <a:tc>
                  <a:txBody>
                    <a:bodyPr/>
                    <a:lstStyle/>
                    <a:p>
                      <a:pPr algn="ctr" rtl="1">
                        <a:lnSpc>
                          <a:spcPct val="107000"/>
                        </a:lnSpc>
                        <a:spcAft>
                          <a:spcPts val="0"/>
                        </a:spcAft>
                      </a:pPr>
                      <a:r>
                        <a:rPr lang="en-US" sz="2000" b="1" i="0" dirty="0">
                          <a:solidFill>
                            <a:srgbClr val="FF0000"/>
                          </a:solidFill>
                          <a:effectLst/>
                          <a:latin typeface="Century Gothic" charset="0"/>
                          <a:ea typeface="Century Gothic" charset="0"/>
                          <a:cs typeface="Century Gothic" charset="0"/>
                        </a:rPr>
                        <a:t>End</a:t>
                      </a:r>
                      <a:r>
                        <a:rPr lang="en-US" sz="2000" b="1" i="0" dirty="0">
                          <a:effectLst/>
                          <a:latin typeface="Century Gothic" charset="0"/>
                          <a:ea typeface="Century Gothic" charset="0"/>
                          <a:cs typeface="Century Gothic" charset="0"/>
                        </a:rPr>
                        <a:t> </a:t>
                      </a:r>
                      <a:r>
                        <a:rPr lang="en-US" sz="2000" b="1" i="0" dirty="0">
                          <a:solidFill>
                            <a:srgbClr val="7AADA2"/>
                          </a:solidFill>
                          <a:effectLst/>
                          <a:latin typeface="Century Gothic" charset="0"/>
                          <a:ea typeface="Century Gothic" charset="0"/>
                          <a:cs typeface="Century Gothic" charset="0"/>
                        </a:rPr>
                        <a:t>of 8</a:t>
                      </a:r>
                      <a:r>
                        <a:rPr lang="en-US" sz="2000" b="1" i="0" baseline="30000" dirty="0">
                          <a:solidFill>
                            <a:srgbClr val="7AADA2"/>
                          </a:solidFill>
                          <a:effectLst/>
                          <a:latin typeface="Century Gothic" charset="0"/>
                          <a:ea typeface="Century Gothic" charset="0"/>
                          <a:cs typeface="Century Gothic" charset="0"/>
                        </a:rPr>
                        <a:t>th</a:t>
                      </a:r>
                      <a:r>
                        <a:rPr lang="en-US" sz="2000" b="1" i="0" dirty="0">
                          <a:solidFill>
                            <a:srgbClr val="7AADA2"/>
                          </a:solidFill>
                          <a:effectLst/>
                          <a:latin typeface="Century Gothic" charset="0"/>
                          <a:ea typeface="Century Gothic" charset="0"/>
                          <a:cs typeface="Century Gothic" charset="0"/>
                        </a:rPr>
                        <a:t> week</a:t>
                      </a:r>
                    </a:p>
                  </a:txBody>
                  <a:tcPr marL="68580" marR="68580" marT="0" marB="0" anchor="ctr"/>
                </a:tc>
                <a:tc vMerge="1">
                  <a:txBody>
                    <a:bodyPr/>
                    <a:lstStyle/>
                    <a:p>
                      <a:endParaRPr lang="en-US"/>
                    </a:p>
                  </a:txBody>
                  <a:tcPr/>
                </a:tc>
                <a:extLst>
                  <a:ext uri="{0D108BD9-81ED-4DB2-BD59-A6C34878D82A}">
                    <a16:rowId xmlns="" xmlns:a16="http://schemas.microsoft.com/office/drawing/2014/main" val="10003"/>
                  </a:ext>
                </a:extLst>
              </a:tr>
              <a:tr h="328550">
                <a:tc>
                  <a:txBody>
                    <a:bodyPr/>
                    <a:lstStyle/>
                    <a:p>
                      <a:pPr algn="l" rtl="0">
                        <a:lnSpc>
                          <a:spcPct val="107000"/>
                        </a:lnSpc>
                        <a:spcAft>
                          <a:spcPts val="0"/>
                        </a:spcAft>
                      </a:pPr>
                      <a:r>
                        <a:rPr lang="en-US" sz="1500" dirty="0">
                          <a:solidFill>
                            <a:srgbClr val="EE3D9B"/>
                          </a:solidFill>
                          <a:effectLst/>
                          <a:latin typeface="Century Gothic" charset="0"/>
                          <a:ea typeface="Century Gothic" charset="0"/>
                          <a:cs typeface="Century Gothic" charset="0"/>
                        </a:rPr>
                        <a:t>- Insulin secretion begins.</a:t>
                      </a:r>
                    </a:p>
                  </a:txBody>
                  <a:tcPr marL="68580" marR="68580" marT="0" marB="0" anchor="ctr"/>
                </a:tc>
                <a:tc>
                  <a:txBody>
                    <a:bodyPr/>
                    <a:lstStyle/>
                    <a:p>
                      <a:pPr algn="ctr" rtl="0">
                        <a:lnSpc>
                          <a:spcPct val="107000"/>
                        </a:lnSpc>
                        <a:spcAft>
                          <a:spcPts val="0"/>
                        </a:spcAft>
                      </a:pPr>
                      <a:r>
                        <a:rPr lang="en-US" sz="2000" b="1" i="0" dirty="0">
                          <a:solidFill>
                            <a:srgbClr val="FF0000"/>
                          </a:solidFill>
                          <a:effectLst/>
                          <a:latin typeface="Century Gothic" charset="0"/>
                          <a:ea typeface="Century Gothic" charset="0"/>
                          <a:cs typeface="Century Gothic" charset="0"/>
                        </a:rPr>
                        <a:t>5</a:t>
                      </a:r>
                      <a:r>
                        <a:rPr lang="en-US" sz="2000" b="1" i="0" baseline="30000" dirty="0">
                          <a:solidFill>
                            <a:srgbClr val="FF0000"/>
                          </a:solidFill>
                          <a:effectLst/>
                          <a:latin typeface="Century Gothic" charset="0"/>
                          <a:ea typeface="Century Gothic" charset="0"/>
                          <a:cs typeface="Century Gothic" charset="0"/>
                        </a:rPr>
                        <a:t>th</a:t>
                      </a:r>
                      <a:r>
                        <a:rPr lang="en-US" sz="2000" b="1" i="0" dirty="0">
                          <a:effectLst/>
                          <a:latin typeface="Century Gothic" charset="0"/>
                          <a:ea typeface="Century Gothic" charset="0"/>
                          <a:cs typeface="Century Gothic" charset="0"/>
                        </a:rPr>
                        <a:t> </a:t>
                      </a:r>
                      <a:r>
                        <a:rPr lang="en-US" sz="2000" b="1" i="0" dirty="0">
                          <a:solidFill>
                            <a:srgbClr val="FF0000"/>
                          </a:solidFill>
                          <a:effectLst/>
                          <a:latin typeface="Century Gothic" charset="0"/>
                          <a:ea typeface="Century Gothic" charset="0"/>
                          <a:cs typeface="Century Gothic" charset="0"/>
                        </a:rPr>
                        <a:t>month</a:t>
                      </a:r>
                    </a:p>
                  </a:txBody>
                  <a:tcPr marL="68580" marR="68580" marT="0" marB="0" anchor="ctr"/>
                </a:tc>
                <a:tc>
                  <a:txBody>
                    <a:bodyPr/>
                    <a:lstStyle/>
                    <a:p>
                      <a:pPr algn="ctr" rtl="1">
                        <a:lnSpc>
                          <a:spcPct val="107000"/>
                        </a:lnSpc>
                        <a:spcAft>
                          <a:spcPts val="0"/>
                        </a:spcAft>
                      </a:pPr>
                      <a:r>
                        <a:rPr lang="en-US" sz="2000" b="1" i="0" dirty="0">
                          <a:solidFill>
                            <a:srgbClr val="EE3D9B"/>
                          </a:solidFill>
                          <a:effectLst/>
                          <a:latin typeface="Century Gothic" charset="0"/>
                          <a:ea typeface="Century Gothic" charset="0"/>
                          <a:cs typeface="Century Gothic" charset="0"/>
                        </a:rPr>
                        <a:t>Pancreas</a:t>
                      </a:r>
                    </a:p>
                  </a:txBody>
                  <a:tcPr marL="68580" marR="68580" marT="0" marB="0" anchor="ctr"/>
                </a:tc>
                <a:extLst>
                  <a:ext uri="{0D108BD9-81ED-4DB2-BD59-A6C34878D82A}">
                    <a16:rowId xmlns="" xmlns:a16="http://schemas.microsoft.com/office/drawing/2014/main" val="10004"/>
                  </a:ext>
                </a:extLst>
              </a:tr>
              <a:tr h="2058240">
                <a:tc>
                  <a:txBody>
                    <a:bodyPr/>
                    <a:lstStyle/>
                    <a:p>
                      <a:pPr marL="285750" indent="-285750" algn="l" rtl="0">
                        <a:lnSpc>
                          <a:spcPct val="107000"/>
                        </a:lnSpc>
                        <a:spcAft>
                          <a:spcPts val="0"/>
                        </a:spcAft>
                        <a:buFontTx/>
                        <a:buChar char="-"/>
                      </a:pPr>
                      <a:r>
                        <a:rPr lang="en-US" sz="1500" dirty="0">
                          <a:solidFill>
                            <a:srgbClr val="EE3D9B"/>
                          </a:solidFill>
                          <a:effectLst/>
                          <a:latin typeface="Century Gothic" charset="0"/>
                          <a:ea typeface="Century Gothic" charset="0"/>
                          <a:cs typeface="Century Gothic" charset="0"/>
                        </a:rPr>
                        <a:t>Elongates to form a </a:t>
                      </a:r>
                      <a:r>
                        <a:rPr lang="en-US" sz="1500" dirty="0" err="1">
                          <a:solidFill>
                            <a:srgbClr val="EE3D9B"/>
                          </a:solidFill>
                          <a:effectLst/>
                          <a:latin typeface="Century Gothic" charset="0"/>
                          <a:ea typeface="Century Gothic" charset="0"/>
                          <a:cs typeface="Century Gothic" charset="0"/>
                        </a:rPr>
                        <a:t>venteral</a:t>
                      </a:r>
                      <a:r>
                        <a:rPr lang="en-US" sz="1500" dirty="0">
                          <a:solidFill>
                            <a:srgbClr val="EE3D9B"/>
                          </a:solidFill>
                          <a:effectLst/>
                          <a:latin typeface="Century Gothic" charset="0"/>
                          <a:ea typeface="Century Gothic" charset="0"/>
                          <a:cs typeface="Century Gothic" charset="0"/>
                        </a:rPr>
                        <a:t> U-shaped midgut loop.</a:t>
                      </a:r>
                    </a:p>
                    <a:p>
                      <a:pPr marL="0" indent="0" algn="l" rtl="0">
                        <a:lnSpc>
                          <a:spcPct val="107000"/>
                        </a:lnSpc>
                        <a:spcAft>
                          <a:spcPts val="0"/>
                        </a:spcAft>
                        <a:buFontTx/>
                        <a:buNone/>
                      </a:pPr>
                      <a:endParaRPr lang="en-US" sz="1500" dirty="0">
                        <a:solidFill>
                          <a:srgbClr val="EE3D9B"/>
                        </a:solidFill>
                        <a:effectLst/>
                        <a:latin typeface="Century Gothic" charset="0"/>
                        <a:ea typeface="Century Gothic" charset="0"/>
                        <a:cs typeface="Century Gothic" charset="0"/>
                      </a:endParaRPr>
                    </a:p>
                    <a:p>
                      <a:pPr marL="285750" indent="-285750" algn="l" rtl="0">
                        <a:lnSpc>
                          <a:spcPct val="107000"/>
                        </a:lnSpc>
                        <a:spcAft>
                          <a:spcPts val="0"/>
                        </a:spcAft>
                        <a:buFontTx/>
                        <a:buChar char="-"/>
                      </a:pPr>
                      <a:r>
                        <a:rPr lang="en-US" sz="1500" dirty="0">
                          <a:solidFill>
                            <a:srgbClr val="EE3D9B"/>
                          </a:solidFill>
                          <a:effectLst/>
                          <a:latin typeface="Century Gothic" charset="0"/>
                          <a:ea typeface="Century Gothic" charset="0"/>
                          <a:cs typeface="Century Gothic" charset="0"/>
                        </a:rPr>
                        <a:t>Communicates with the yolk sac by vitelline duct or yolk stalk.</a:t>
                      </a:r>
                    </a:p>
                    <a:p>
                      <a:pPr marL="0" indent="0" algn="l" rtl="0">
                        <a:lnSpc>
                          <a:spcPct val="107000"/>
                        </a:lnSpc>
                        <a:spcAft>
                          <a:spcPts val="0"/>
                        </a:spcAft>
                        <a:buFontTx/>
                        <a:buNone/>
                      </a:pPr>
                      <a:endParaRPr lang="en-US" sz="1500" dirty="0">
                        <a:solidFill>
                          <a:srgbClr val="EE3D9B"/>
                        </a:solidFill>
                        <a:effectLst/>
                        <a:latin typeface="Century Gothic" charset="0"/>
                        <a:ea typeface="Century Gothic" charset="0"/>
                        <a:cs typeface="Century Gothic" charset="0"/>
                      </a:endParaRPr>
                    </a:p>
                    <a:p>
                      <a:pPr algn="l" rtl="0">
                        <a:lnSpc>
                          <a:spcPct val="107000"/>
                        </a:lnSpc>
                        <a:spcAft>
                          <a:spcPts val="0"/>
                        </a:spcAft>
                      </a:pPr>
                      <a:r>
                        <a:rPr lang="en-US" sz="1500" dirty="0">
                          <a:solidFill>
                            <a:srgbClr val="EE3D9B"/>
                          </a:solidFill>
                          <a:effectLst/>
                          <a:latin typeface="Century Gothic" charset="0"/>
                          <a:ea typeface="Century Gothic" charset="0"/>
                          <a:cs typeface="Century Gothic" charset="0"/>
                        </a:rPr>
                        <a:t>- Projects into the umbilical cord (</a:t>
                      </a:r>
                      <a:r>
                        <a:rPr lang="en-US" sz="1500" dirty="0">
                          <a:solidFill>
                            <a:srgbClr val="FF0000"/>
                          </a:solidFill>
                          <a:effectLst/>
                          <a:latin typeface="Century Gothic" charset="0"/>
                          <a:ea typeface="Century Gothic" charset="0"/>
                          <a:cs typeface="Century Gothic" charset="0"/>
                        </a:rPr>
                        <a:t>physiological umbilical herniation</a:t>
                      </a:r>
                      <a:r>
                        <a:rPr lang="en-US" sz="1500" dirty="0">
                          <a:solidFill>
                            <a:srgbClr val="EE3D9B"/>
                          </a:solidFill>
                          <a:effectLst/>
                          <a:latin typeface="Century Gothic" charset="0"/>
                          <a:ea typeface="Century Gothic" charset="0"/>
                          <a:cs typeface="Century Gothic" charset="0"/>
                        </a:rPr>
                        <a:t>).</a:t>
                      </a:r>
                    </a:p>
                  </a:txBody>
                  <a:tcPr marL="68580" marR="68580" marT="0" marB="0" anchor="ctr"/>
                </a:tc>
                <a:tc>
                  <a:txBody>
                    <a:bodyPr/>
                    <a:lstStyle/>
                    <a:p>
                      <a:pPr algn="ctr" rtl="1">
                        <a:lnSpc>
                          <a:spcPct val="107000"/>
                        </a:lnSpc>
                        <a:spcAft>
                          <a:spcPts val="0"/>
                        </a:spcAft>
                      </a:pPr>
                      <a:r>
                        <a:rPr lang="en-US" sz="2000" b="1" i="0" dirty="0">
                          <a:effectLst/>
                          <a:latin typeface="Century Gothic" charset="0"/>
                          <a:ea typeface="Century Gothic" charset="0"/>
                          <a:cs typeface="Century Gothic" charset="0"/>
                        </a:rPr>
                        <a:t> </a:t>
                      </a:r>
                      <a:r>
                        <a:rPr lang="en-US" sz="2000" b="1" i="0" dirty="0">
                          <a:solidFill>
                            <a:srgbClr val="7AADA2"/>
                          </a:solidFill>
                          <a:effectLst/>
                          <a:latin typeface="Century Gothic" charset="0"/>
                          <a:ea typeface="Century Gothic" charset="0"/>
                          <a:cs typeface="Century Gothic" charset="0"/>
                        </a:rPr>
                        <a:t>6</a:t>
                      </a:r>
                      <a:r>
                        <a:rPr lang="en-US" sz="2000" b="1" i="0" baseline="30000" dirty="0">
                          <a:solidFill>
                            <a:srgbClr val="7AADA2"/>
                          </a:solidFill>
                          <a:effectLst/>
                          <a:latin typeface="Century Gothic" charset="0"/>
                          <a:ea typeface="Century Gothic" charset="0"/>
                          <a:cs typeface="Century Gothic" charset="0"/>
                        </a:rPr>
                        <a:t>th</a:t>
                      </a:r>
                      <a:r>
                        <a:rPr lang="en-US" sz="2000" b="1" i="0" dirty="0">
                          <a:solidFill>
                            <a:srgbClr val="7AADA2"/>
                          </a:solidFill>
                          <a:effectLst/>
                          <a:latin typeface="Century Gothic" charset="0"/>
                          <a:ea typeface="Century Gothic" charset="0"/>
                          <a:cs typeface="Century Gothic" charset="0"/>
                        </a:rPr>
                        <a:t> week</a:t>
                      </a:r>
                    </a:p>
                  </a:txBody>
                  <a:tcPr marL="68580" marR="68580" marT="0" marB="0" anchor="ctr"/>
                </a:tc>
                <a:tc rowSpan="2">
                  <a:txBody>
                    <a:bodyPr/>
                    <a:lstStyle/>
                    <a:p>
                      <a:pPr algn="ctr" rtl="1">
                        <a:lnSpc>
                          <a:spcPct val="107000"/>
                        </a:lnSpc>
                        <a:spcAft>
                          <a:spcPts val="0"/>
                        </a:spcAft>
                      </a:pPr>
                      <a:r>
                        <a:rPr lang="en-US" sz="2000" b="1" i="0" dirty="0">
                          <a:solidFill>
                            <a:srgbClr val="EE3D9B"/>
                          </a:solidFill>
                          <a:effectLst/>
                          <a:latin typeface="Century Gothic" charset="0"/>
                          <a:ea typeface="Century Gothic" charset="0"/>
                          <a:cs typeface="Century Gothic" charset="0"/>
                        </a:rPr>
                        <a:t> Midgut loop</a:t>
                      </a:r>
                    </a:p>
                    <a:p>
                      <a:pPr algn="ctr" rtl="1">
                        <a:lnSpc>
                          <a:spcPct val="107000"/>
                        </a:lnSpc>
                        <a:spcAft>
                          <a:spcPts val="0"/>
                        </a:spcAft>
                      </a:pPr>
                      <a:r>
                        <a:rPr lang="ar-SA" sz="2000" b="1" i="0" dirty="0">
                          <a:solidFill>
                            <a:srgbClr val="EE3D9B"/>
                          </a:solidFill>
                          <a:effectLst/>
                          <a:latin typeface="Century Gothic" charset="0"/>
                          <a:ea typeface="Century Gothic" charset="0"/>
                          <a:cs typeface="Century Gothic" charset="0"/>
                        </a:rPr>
                        <a:t> </a:t>
                      </a:r>
                      <a:endParaRPr lang="en-US" sz="2000" b="1" i="0" dirty="0">
                        <a:solidFill>
                          <a:srgbClr val="EE3D9B"/>
                        </a:solidFill>
                        <a:effectLst/>
                        <a:latin typeface="Century Gothic" charset="0"/>
                        <a:ea typeface="Century Gothic" charset="0"/>
                        <a:cs typeface="Century Gothic" charset="0"/>
                      </a:endParaRPr>
                    </a:p>
                  </a:txBody>
                  <a:tcPr marL="68580" marR="68580" marT="0" marB="0" anchor="ctr"/>
                </a:tc>
                <a:extLst>
                  <a:ext uri="{0D108BD9-81ED-4DB2-BD59-A6C34878D82A}">
                    <a16:rowId xmlns="" xmlns:a16="http://schemas.microsoft.com/office/drawing/2014/main" val="10005"/>
                  </a:ext>
                </a:extLst>
              </a:tr>
              <a:tr h="674487">
                <a:tc>
                  <a:txBody>
                    <a:bodyPr/>
                    <a:lstStyle/>
                    <a:p>
                      <a:pPr algn="l" rtl="0">
                        <a:lnSpc>
                          <a:spcPct val="107000"/>
                        </a:lnSpc>
                        <a:spcAft>
                          <a:spcPts val="0"/>
                        </a:spcAft>
                        <a:tabLst>
                          <a:tab pos="1449705" algn="ctr"/>
                          <a:tab pos="2900045" algn="r"/>
                        </a:tabLst>
                      </a:pPr>
                      <a:r>
                        <a:rPr lang="en-US" sz="1500" dirty="0">
                          <a:solidFill>
                            <a:srgbClr val="EE3D9B"/>
                          </a:solidFill>
                          <a:effectLst/>
                          <a:latin typeface="Century Gothic" charset="0"/>
                          <a:ea typeface="Century Gothic" charset="0"/>
                          <a:cs typeface="Century Gothic" charset="0"/>
                        </a:rPr>
                        <a:t>- Return to the abdomen (</a:t>
                      </a:r>
                      <a:r>
                        <a:rPr lang="en-US" sz="1500" dirty="0">
                          <a:solidFill>
                            <a:srgbClr val="FF0000"/>
                          </a:solidFill>
                          <a:effectLst/>
                          <a:latin typeface="Century Gothic" charset="0"/>
                          <a:ea typeface="Century Gothic" charset="0"/>
                          <a:cs typeface="Century Gothic" charset="0"/>
                        </a:rPr>
                        <a:t>reduction of physiological midgut hernia</a:t>
                      </a:r>
                      <a:r>
                        <a:rPr lang="en-US" sz="1500" dirty="0">
                          <a:solidFill>
                            <a:srgbClr val="EE3D9B"/>
                          </a:solidFill>
                          <a:effectLst/>
                          <a:latin typeface="Century Gothic" charset="0"/>
                          <a:ea typeface="Century Gothic" charset="0"/>
                          <a:cs typeface="Century Gothic" charset="0"/>
                        </a:rPr>
                        <a:t>).</a:t>
                      </a:r>
                    </a:p>
                  </a:txBody>
                  <a:tcPr marL="68580" marR="68580" marT="0" marB="0" anchor="ctr"/>
                </a:tc>
                <a:tc>
                  <a:txBody>
                    <a:bodyPr/>
                    <a:lstStyle/>
                    <a:p>
                      <a:pPr algn="ctr" rtl="0">
                        <a:lnSpc>
                          <a:spcPct val="107000"/>
                        </a:lnSpc>
                        <a:spcAft>
                          <a:spcPts val="0"/>
                        </a:spcAft>
                      </a:pPr>
                      <a:r>
                        <a:rPr lang="en-US" sz="2000" b="1" i="0" dirty="0">
                          <a:solidFill>
                            <a:srgbClr val="FF0000"/>
                          </a:solidFill>
                          <a:effectLst/>
                          <a:latin typeface="Century Gothic" charset="0"/>
                          <a:ea typeface="Century Gothic" charset="0"/>
                          <a:cs typeface="Century Gothic" charset="0"/>
                        </a:rPr>
                        <a:t>10</a:t>
                      </a:r>
                      <a:r>
                        <a:rPr lang="en-US" sz="2000" b="1" i="0" baseline="30000" dirty="0">
                          <a:solidFill>
                            <a:srgbClr val="FF0000"/>
                          </a:solidFill>
                          <a:effectLst/>
                          <a:latin typeface="Century Gothic" charset="0"/>
                          <a:ea typeface="Century Gothic" charset="0"/>
                          <a:cs typeface="Century Gothic" charset="0"/>
                        </a:rPr>
                        <a:t>th</a:t>
                      </a:r>
                      <a:r>
                        <a:rPr lang="en-US" sz="2000" b="1" i="0" dirty="0">
                          <a:solidFill>
                            <a:srgbClr val="FF0000"/>
                          </a:solidFill>
                          <a:effectLst/>
                          <a:latin typeface="Century Gothic" charset="0"/>
                          <a:ea typeface="Century Gothic" charset="0"/>
                          <a:cs typeface="Century Gothic" charset="0"/>
                        </a:rPr>
                        <a:t> week</a:t>
                      </a:r>
                    </a:p>
                  </a:txBody>
                  <a:tcPr marL="68580" marR="68580" marT="0" marB="0" anchor="ctr"/>
                </a:tc>
                <a:tc vMerge="1">
                  <a:txBody>
                    <a:bodyPr/>
                    <a:lstStyle/>
                    <a:p>
                      <a:endParaRPr lang="en-US"/>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22259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p:nvPr/>
        </p:nvSpPr>
        <p:spPr>
          <a:xfrm>
            <a:off x="-32083" y="0"/>
            <a:ext cx="224700"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8" name="Shape 618"/>
          <p:cNvSpPr/>
          <p:nvPr/>
        </p:nvSpPr>
        <p:spPr>
          <a:xfrm rot="-5400000">
            <a:off x="-128217" y="593541"/>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9" name="Shape 619"/>
          <p:cNvSpPr/>
          <p:nvPr/>
        </p:nvSpPr>
        <p:spPr>
          <a:xfrm rot="-5400000">
            <a:off x="-144259" y="3344755"/>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20" name="Shape 620"/>
          <p:cNvSpPr/>
          <p:nvPr/>
        </p:nvSpPr>
        <p:spPr>
          <a:xfrm rot="-5400000">
            <a:off x="-160303" y="5999721"/>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TextBox 1"/>
          <p:cNvSpPr txBox="1"/>
          <p:nvPr/>
        </p:nvSpPr>
        <p:spPr>
          <a:xfrm>
            <a:off x="1106905" y="1039660"/>
            <a:ext cx="9014125" cy="307777"/>
          </a:xfrm>
          <a:prstGeom prst="rect">
            <a:avLst/>
          </a:prstGeom>
          <a:noFill/>
        </p:spPr>
        <p:txBody>
          <a:bodyPr wrap="square" rtlCol="0">
            <a:spAutoFit/>
          </a:bodyPr>
          <a:lstStyle/>
          <a:p>
            <a:endParaRPr lang="en-US" dirty="0"/>
          </a:p>
        </p:txBody>
      </p:sp>
      <p:sp>
        <p:nvSpPr>
          <p:cNvPr id="3" name="TextBox 2"/>
          <p:cNvSpPr txBox="1"/>
          <p:nvPr/>
        </p:nvSpPr>
        <p:spPr>
          <a:xfrm>
            <a:off x="937622" y="739868"/>
            <a:ext cx="9909917" cy="523220"/>
          </a:xfrm>
          <a:prstGeom prst="rect">
            <a:avLst/>
          </a:prstGeom>
          <a:noFill/>
        </p:spPr>
        <p:txBody>
          <a:bodyPr wrap="square" rtlCol="0">
            <a:spAutoFit/>
          </a:bodyPr>
          <a:lstStyle/>
          <a:p>
            <a:endParaRPr lang="en-US" dirty="0">
              <a:solidFill>
                <a:schemeClr val="tx1"/>
              </a:solidFill>
              <a:latin typeface="Calibri" panose="020F0502020204030204" pitchFamily="34" charset="0"/>
            </a:endParaRPr>
          </a:p>
          <a:p>
            <a:endParaRPr lang="en-US" dirty="0">
              <a:solidFill>
                <a:schemeClr val="tx1"/>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747933317"/>
              </p:ext>
            </p:extLst>
          </p:nvPr>
        </p:nvGraphicFramePr>
        <p:xfrm>
          <a:off x="1304144" y="914713"/>
          <a:ext cx="9378544" cy="5454019"/>
        </p:xfrm>
        <a:graphic>
          <a:graphicData uri="http://schemas.openxmlformats.org/drawingml/2006/table">
            <a:tbl>
              <a:tblPr rtl="1" firstRow="1" firstCol="1" bandRow="1">
                <a:tableStyleId>{FA756C97-6D7B-430A-97ED-F031B4137404}</a:tableStyleId>
              </a:tblPr>
              <a:tblGrid>
                <a:gridCol w="5824249">
                  <a:extLst>
                    <a:ext uri="{9D8B030D-6E8A-4147-A177-3AD203B41FA5}">
                      <a16:colId xmlns="" xmlns:a16="http://schemas.microsoft.com/office/drawing/2014/main" val="20000"/>
                    </a:ext>
                  </a:extLst>
                </a:gridCol>
                <a:gridCol w="3554295">
                  <a:extLst>
                    <a:ext uri="{9D8B030D-6E8A-4147-A177-3AD203B41FA5}">
                      <a16:colId xmlns="" xmlns:a16="http://schemas.microsoft.com/office/drawing/2014/main" val="20001"/>
                    </a:ext>
                  </a:extLst>
                </a:gridCol>
              </a:tblGrid>
              <a:tr h="352297">
                <a:tc>
                  <a:txBody>
                    <a:bodyPr/>
                    <a:lstStyle/>
                    <a:p>
                      <a:pPr algn="ctr" rtl="1">
                        <a:lnSpc>
                          <a:spcPct val="107000"/>
                        </a:lnSpc>
                        <a:spcAft>
                          <a:spcPts val="0"/>
                        </a:spcAft>
                      </a:pPr>
                      <a:r>
                        <a:rPr lang="en-US" sz="2400" b="1" i="0" dirty="0">
                          <a:solidFill>
                            <a:schemeClr val="bg1"/>
                          </a:solidFill>
                          <a:effectLst/>
                          <a:latin typeface="Century Gothic" charset="0"/>
                          <a:ea typeface="Century Gothic" charset="0"/>
                          <a:cs typeface="Century Gothic" charset="0"/>
                        </a:rPr>
                        <a:t>Cause And Details</a:t>
                      </a:r>
                    </a:p>
                  </a:txBody>
                  <a:tcPr marL="68580" marR="68580" marT="0" marB="0" anchor="ctr">
                    <a:solidFill>
                      <a:srgbClr val="95D3C6"/>
                    </a:solidFill>
                  </a:tcPr>
                </a:tc>
                <a:tc>
                  <a:txBody>
                    <a:bodyPr/>
                    <a:lstStyle/>
                    <a:p>
                      <a:pPr algn="ctr" rtl="1">
                        <a:lnSpc>
                          <a:spcPct val="107000"/>
                        </a:lnSpc>
                        <a:spcAft>
                          <a:spcPts val="0"/>
                        </a:spcAft>
                      </a:pPr>
                      <a:r>
                        <a:rPr lang="en-US" sz="2400" b="1" i="0" dirty="0">
                          <a:solidFill>
                            <a:schemeClr val="bg1"/>
                          </a:solidFill>
                          <a:effectLst/>
                          <a:latin typeface="Century Gothic" charset="0"/>
                          <a:ea typeface="Century Gothic" charset="0"/>
                          <a:cs typeface="Century Gothic" charset="0"/>
                        </a:rPr>
                        <a:t>Congenital Anomaly</a:t>
                      </a:r>
                    </a:p>
                  </a:txBody>
                  <a:tcPr marL="68580" marR="68580" marT="0" marB="0" anchor="ctr">
                    <a:solidFill>
                      <a:srgbClr val="95D3C6"/>
                    </a:solidFill>
                  </a:tcPr>
                </a:tc>
                <a:extLst>
                  <a:ext uri="{0D108BD9-81ED-4DB2-BD59-A6C34878D82A}">
                    <a16:rowId xmlns="" xmlns:a16="http://schemas.microsoft.com/office/drawing/2014/main" val="10000"/>
                  </a:ext>
                </a:extLst>
              </a:tr>
              <a:tr h="352297">
                <a:tc>
                  <a:txBody>
                    <a:bodyPr/>
                    <a:lstStyle/>
                    <a:p>
                      <a:pPr algn="ctr" rtl="1">
                        <a:lnSpc>
                          <a:spcPct val="107000"/>
                        </a:lnSpc>
                        <a:spcAft>
                          <a:spcPts val="0"/>
                        </a:spcAft>
                      </a:pPr>
                      <a:r>
                        <a:rPr lang="en-US" sz="1500" dirty="0">
                          <a:solidFill>
                            <a:srgbClr val="EE3D9B"/>
                          </a:solidFill>
                          <a:effectLst/>
                          <a:latin typeface="Century Gothic" charset="0"/>
                          <a:ea typeface="Century Gothic" charset="0"/>
                          <a:cs typeface="Century Gothic" charset="0"/>
                        </a:rPr>
                        <a:t>Incomplete recanalization of duodenum.</a:t>
                      </a:r>
                    </a:p>
                  </a:txBody>
                  <a:tcPr marL="68580" marR="68580" marT="0" marB="0" anchor="ctr"/>
                </a:tc>
                <a:tc>
                  <a:txBody>
                    <a:bodyPr/>
                    <a:lstStyle/>
                    <a:p>
                      <a:pPr algn="ctr" rtl="1">
                        <a:lnSpc>
                          <a:spcPct val="107000"/>
                        </a:lnSpc>
                        <a:spcAft>
                          <a:spcPts val="0"/>
                        </a:spcAft>
                      </a:pPr>
                      <a:r>
                        <a:rPr lang="en-US" sz="1800" b="1" i="0" dirty="0">
                          <a:solidFill>
                            <a:srgbClr val="7AADA2"/>
                          </a:solidFill>
                          <a:effectLst/>
                          <a:latin typeface="Century Gothic" charset="0"/>
                          <a:ea typeface="Century Gothic" charset="0"/>
                          <a:cs typeface="Century Gothic" charset="0"/>
                        </a:rPr>
                        <a:t>Duodenal stenosis</a:t>
                      </a:r>
                    </a:p>
                  </a:txBody>
                  <a:tcPr marL="68580" marR="68580" marT="0" marB="0" anchor="ctr"/>
                </a:tc>
                <a:extLst>
                  <a:ext uri="{0D108BD9-81ED-4DB2-BD59-A6C34878D82A}">
                    <a16:rowId xmlns="" xmlns:a16="http://schemas.microsoft.com/office/drawing/2014/main" val="10001"/>
                  </a:ext>
                </a:extLst>
              </a:tr>
              <a:tr h="352297">
                <a:tc>
                  <a:txBody>
                    <a:bodyPr/>
                    <a:lstStyle/>
                    <a:p>
                      <a:pPr algn="ctr" rtl="1">
                        <a:lnSpc>
                          <a:spcPct val="107000"/>
                        </a:lnSpc>
                        <a:spcAft>
                          <a:spcPts val="0"/>
                        </a:spcAft>
                      </a:pPr>
                      <a:r>
                        <a:rPr lang="en-US" sz="1500" dirty="0">
                          <a:solidFill>
                            <a:srgbClr val="EE3D9B"/>
                          </a:solidFill>
                          <a:effectLst/>
                          <a:latin typeface="Century Gothic" charset="0"/>
                          <a:ea typeface="Century Gothic" charset="0"/>
                          <a:cs typeface="Century Gothic" charset="0"/>
                        </a:rPr>
                        <a:t>Failure of recanalization of duodenum.</a:t>
                      </a:r>
                    </a:p>
                  </a:txBody>
                  <a:tcPr marL="68580" marR="68580" marT="0" marB="0" anchor="ctr"/>
                </a:tc>
                <a:tc>
                  <a:txBody>
                    <a:bodyPr/>
                    <a:lstStyle/>
                    <a:p>
                      <a:pPr algn="ctr" rtl="1">
                        <a:lnSpc>
                          <a:spcPct val="107000"/>
                        </a:lnSpc>
                        <a:spcAft>
                          <a:spcPts val="0"/>
                        </a:spcAft>
                      </a:pPr>
                      <a:r>
                        <a:rPr lang="en-US" sz="1800" b="1" i="0" dirty="0">
                          <a:solidFill>
                            <a:srgbClr val="7AADA2"/>
                          </a:solidFill>
                          <a:effectLst/>
                          <a:latin typeface="Century Gothic" charset="0"/>
                          <a:ea typeface="Century Gothic" charset="0"/>
                          <a:cs typeface="Century Gothic" charset="0"/>
                        </a:rPr>
                        <a:t>Duodenal atresia</a:t>
                      </a:r>
                    </a:p>
                  </a:txBody>
                  <a:tcPr marL="68580" marR="68580" marT="0" marB="0" anchor="ctr"/>
                </a:tc>
                <a:extLst>
                  <a:ext uri="{0D108BD9-81ED-4DB2-BD59-A6C34878D82A}">
                    <a16:rowId xmlns="" xmlns:a16="http://schemas.microsoft.com/office/drawing/2014/main" val="10002"/>
                  </a:ext>
                </a:extLst>
              </a:tr>
              <a:tr h="723238">
                <a:tc>
                  <a:txBody>
                    <a:bodyPr/>
                    <a:lstStyle/>
                    <a:p>
                      <a:pPr algn="ctr" rtl="1">
                        <a:lnSpc>
                          <a:spcPct val="107000"/>
                        </a:lnSpc>
                        <a:spcAft>
                          <a:spcPts val="0"/>
                        </a:spcAft>
                      </a:pPr>
                      <a:r>
                        <a:rPr lang="en-US" sz="1500" dirty="0">
                          <a:solidFill>
                            <a:srgbClr val="EE3D9B"/>
                          </a:solidFill>
                          <a:effectLst/>
                          <a:latin typeface="Century Gothic" charset="0"/>
                          <a:ea typeface="Century Gothic" charset="0"/>
                          <a:cs typeface="Century Gothic" charset="0"/>
                        </a:rPr>
                        <a:t>Located in the wall of the stomach or duodenum.</a:t>
                      </a:r>
                    </a:p>
                  </a:txBody>
                  <a:tcPr marL="68580" marR="68580" marT="0" marB="0" anchor="ctr"/>
                </a:tc>
                <a:tc>
                  <a:txBody>
                    <a:bodyPr/>
                    <a:lstStyle/>
                    <a:p>
                      <a:pPr algn="ctr" rtl="1">
                        <a:lnSpc>
                          <a:spcPct val="107000"/>
                        </a:lnSpc>
                        <a:spcAft>
                          <a:spcPts val="0"/>
                        </a:spcAft>
                      </a:pPr>
                      <a:r>
                        <a:rPr lang="en-US" sz="1800" b="1" i="0" dirty="0">
                          <a:solidFill>
                            <a:srgbClr val="7AADA2"/>
                          </a:solidFill>
                          <a:effectLst/>
                          <a:latin typeface="Century Gothic" charset="0"/>
                          <a:ea typeface="Century Gothic" charset="0"/>
                          <a:cs typeface="Century Gothic" charset="0"/>
                        </a:rPr>
                        <a:t>Accessory pancreatic tissue</a:t>
                      </a:r>
                    </a:p>
                  </a:txBody>
                  <a:tcPr marL="68580" marR="68580" marT="0" marB="0" anchor="ctr"/>
                </a:tc>
                <a:extLst>
                  <a:ext uri="{0D108BD9-81ED-4DB2-BD59-A6C34878D82A}">
                    <a16:rowId xmlns="" xmlns:a16="http://schemas.microsoft.com/office/drawing/2014/main" val="10003"/>
                  </a:ext>
                </a:extLst>
              </a:tr>
              <a:tr h="1094180">
                <a:tc>
                  <a:txBody>
                    <a:bodyPr/>
                    <a:lstStyle/>
                    <a:p>
                      <a:pPr algn="ctr" rtl="1">
                        <a:lnSpc>
                          <a:spcPct val="107000"/>
                        </a:lnSpc>
                        <a:spcAft>
                          <a:spcPts val="0"/>
                        </a:spcAft>
                      </a:pPr>
                      <a:r>
                        <a:rPr lang="en-US" sz="1500" dirty="0">
                          <a:solidFill>
                            <a:srgbClr val="EE3D9B"/>
                          </a:solidFill>
                          <a:effectLst/>
                          <a:latin typeface="Century Gothic" charset="0"/>
                          <a:ea typeface="Century Gothic" charset="0"/>
                          <a:cs typeface="Century Gothic" charset="0"/>
                        </a:rPr>
                        <a:t>A thin flat band of pancreatic tissue surrounding the second part of the duodenum, causing duodenal obstruction.</a:t>
                      </a:r>
                    </a:p>
                  </a:txBody>
                  <a:tcPr marL="68580" marR="68580" marT="0" marB="0" anchor="ctr"/>
                </a:tc>
                <a:tc>
                  <a:txBody>
                    <a:bodyPr/>
                    <a:lstStyle/>
                    <a:p>
                      <a:pPr algn="ctr" rtl="1">
                        <a:lnSpc>
                          <a:spcPct val="107000"/>
                        </a:lnSpc>
                        <a:spcAft>
                          <a:spcPts val="0"/>
                        </a:spcAft>
                      </a:pPr>
                      <a:r>
                        <a:rPr lang="en-US" sz="1800" b="1" i="0" dirty="0" err="1">
                          <a:solidFill>
                            <a:srgbClr val="7AADA2"/>
                          </a:solidFill>
                          <a:effectLst/>
                          <a:latin typeface="Century Gothic" charset="0"/>
                          <a:ea typeface="Century Gothic" charset="0"/>
                          <a:cs typeface="Century Gothic" charset="0"/>
                        </a:rPr>
                        <a:t>Anular</a:t>
                      </a:r>
                      <a:r>
                        <a:rPr lang="en-US" sz="1800" b="1" i="0" dirty="0">
                          <a:solidFill>
                            <a:srgbClr val="7AADA2"/>
                          </a:solidFill>
                          <a:effectLst/>
                          <a:latin typeface="Century Gothic" charset="0"/>
                          <a:ea typeface="Century Gothic" charset="0"/>
                          <a:cs typeface="Century Gothic" charset="0"/>
                        </a:rPr>
                        <a:t> pancreas</a:t>
                      </a:r>
                    </a:p>
                  </a:txBody>
                  <a:tcPr marL="68580" marR="68580" marT="0" marB="0" anchor="ctr"/>
                </a:tc>
                <a:extLst>
                  <a:ext uri="{0D108BD9-81ED-4DB2-BD59-A6C34878D82A}">
                    <a16:rowId xmlns="" xmlns:a16="http://schemas.microsoft.com/office/drawing/2014/main" val="10004"/>
                  </a:ext>
                </a:extLst>
              </a:tr>
              <a:tr h="723238">
                <a:tc>
                  <a:txBody>
                    <a:bodyPr/>
                    <a:lstStyle/>
                    <a:p>
                      <a:pPr algn="ctr" rtl="1">
                        <a:lnSpc>
                          <a:spcPct val="107000"/>
                        </a:lnSpc>
                        <a:spcAft>
                          <a:spcPts val="0"/>
                        </a:spcAft>
                      </a:pPr>
                      <a:r>
                        <a:rPr lang="en-US" sz="1500" dirty="0">
                          <a:solidFill>
                            <a:srgbClr val="EE3D9B"/>
                          </a:solidFill>
                          <a:effectLst/>
                          <a:latin typeface="Century Gothic" charset="0"/>
                          <a:ea typeface="Century Gothic" charset="0"/>
                          <a:cs typeface="Century Gothic" charset="0"/>
                        </a:rPr>
                        <a:t>Failure of reduction of physiological hernia to abdominal cavity at 10th week.</a:t>
                      </a:r>
                    </a:p>
                  </a:txBody>
                  <a:tcPr marL="68580" marR="68580" marT="0" marB="0" anchor="ctr"/>
                </a:tc>
                <a:tc>
                  <a:txBody>
                    <a:bodyPr/>
                    <a:lstStyle/>
                    <a:p>
                      <a:pPr algn="ctr" rtl="1">
                        <a:lnSpc>
                          <a:spcPct val="107000"/>
                        </a:lnSpc>
                        <a:spcAft>
                          <a:spcPts val="0"/>
                        </a:spcAft>
                      </a:pPr>
                      <a:r>
                        <a:rPr lang="en-US" sz="1800" b="1" i="0" dirty="0">
                          <a:solidFill>
                            <a:srgbClr val="7AADA2"/>
                          </a:solidFill>
                          <a:effectLst/>
                          <a:latin typeface="Century Gothic" charset="0"/>
                          <a:ea typeface="Century Gothic" charset="0"/>
                          <a:cs typeface="Century Gothic" charset="0"/>
                        </a:rPr>
                        <a:t>Congenital </a:t>
                      </a:r>
                      <a:r>
                        <a:rPr lang="en-US" sz="1800" b="1" i="0" dirty="0" err="1">
                          <a:solidFill>
                            <a:srgbClr val="7AADA2"/>
                          </a:solidFill>
                          <a:effectLst/>
                          <a:latin typeface="Century Gothic" charset="0"/>
                          <a:ea typeface="Century Gothic" charset="0"/>
                          <a:cs typeface="Century Gothic" charset="0"/>
                        </a:rPr>
                        <a:t>Omphalocele</a:t>
                      </a:r>
                      <a:endParaRPr lang="en-US" sz="1800" b="1" i="0" dirty="0">
                        <a:solidFill>
                          <a:srgbClr val="7AADA2"/>
                        </a:solidFill>
                        <a:effectLst/>
                        <a:latin typeface="Century Gothic" charset="0"/>
                        <a:ea typeface="Century Gothic" charset="0"/>
                        <a:cs typeface="Century Gothic" charset="0"/>
                      </a:endParaRPr>
                    </a:p>
                  </a:txBody>
                  <a:tcPr marL="68580" marR="68580" marT="0" marB="0" anchor="ctr"/>
                </a:tc>
                <a:extLst>
                  <a:ext uri="{0D108BD9-81ED-4DB2-BD59-A6C34878D82A}">
                    <a16:rowId xmlns="" xmlns:a16="http://schemas.microsoft.com/office/drawing/2014/main" val="10005"/>
                  </a:ext>
                </a:extLst>
              </a:tr>
              <a:tr h="723238">
                <a:tc>
                  <a:txBody>
                    <a:bodyPr/>
                    <a:lstStyle/>
                    <a:p>
                      <a:pPr algn="ctr" rtl="1">
                        <a:lnSpc>
                          <a:spcPct val="107000"/>
                        </a:lnSpc>
                        <a:spcAft>
                          <a:spcPts val="0"/>
                        </a:spcAft>
                      </a:pPr>
                      <a:r>
                        <a:rPr lang="en-US" sz="1500" dirty="0">
                          <a:solidFill>
                            <a:srgbClr val="EE3D9B"/>
                          </a:solidFill>
                          <a:effectLst/>
                          <a:latin typeface="Century Gothic" charset="0"/>
                          <a:ea typeface="Century Gothic" charset="0"/>
                          <a:cs typeface="Century Gothic" charset="0"/>
                        </a:rPr>
                        <a:t>Imperfectly closed umbilicus.</a:t>
                      </a:r>
                    </a:p>
                  </a:txBody>
                  <a:tcPr marL="68580" marR="68580" marT="0" marB="0" anchor="ctr"/>
                </a:tc>
                <a:tc>
                  <a:txBody>
                    <a:bodyPr/>
                    <a:lstStyle/>
                    <a:p>
                      <a:pPr algn="ctr" rtl="1">
                        <a:lnSpc>
                          <a:spcPct val="107000"/>
                        </a:lnSpc>
                        <a:spcAft>
                          <a:spcPts val="0"/>
                        </a:spcAft>
                      </a:pPr>
                      <a:r>
                        <a:rPr lang="en-US" sz="1800" b="1" i="0" dirty="0">
                          <a:solidFill>
                            <a:srgbClr val="7AADA2"/>
                          </a:solidFill>
                          <a:effectLst/>
                          <a:latin typeface="Century Gothic" charset="0"/>
                          <a:ea typeface="Century Gothic" charset="0"/>
                          <a:cs typeface="Century Gothic" charset="0"/>
                        </a:rPr>
                        <a:t>Congenital Umbilical Hernia</a:t>
                      </a:r>
                    </a:p>
                  </a:txBody>
                  <a:tcPr marL="68580" marR="68580" marT="0" marB="0" anchor="ctr"/>
                </a:tc>
                <a:extLst>
                  <a:ext uri="{0D108BD9-81ED-4DB2-BD59-A6C34878D82A}">
                    <a16:rowId xmlns="" xmlns:a16="http://schemas.microsoft.com/office/drawing/2014/main" val="10006"/>
                  </a:ext>
                </a:extLst>
              </a:tr>
              <a:tr h="1094180">
                <a:tc>
                  <a:txBody>
                    <a:bodyPr/>
                    <a:lstStyle/>
                    <a:p>
                      <a:pPr algn="ctr" rtl="1">
                        <a:lnSpc>
                          <a:spcPct val="107000"/>
                        </a:lnSpc>
                        <a:spcAft>
                          <a:spcPts val="0"/>
                        </a:spcAft>
                      </a:pPr>
                      <a:r>
                        <a:rPr lang="en-US" sz="1500" dirty="0">
                          <a:solidFill>
                            <a:srgbClr val="EE3D9B"/>
                          </a:solidFill>
                          <a:effectLst/>
                          <a:latin typeface="Century Gothic" charset="0"/>
                          <a:ea typeface="Century Gothic" charset="0"/>
                          <a:cs typeface="Century Gothic" charset="0"/>
                        </a:rPr>
                        <a:t>Remnant of proximal part non-obliterated part of yolk stalk (or </a:t>
                      </a:r>
                      <a:r>
                        <a:rPr lang="en-US" sz="1500" dirty="0" err="1">
                          <a:solidFill>
                            <a:srgbClr val="EE3D9B"/>
                          </a:solidFill>
                          <a:effectLst/>
                          <a:latin typeface="Century Gothic" charset="0"/>
                          <a:ea typeface="Century Gothic" charset="0"/>
                          <a:cs typeface="Century Gothic" charset="0"/>
                        </a:rPr>
                        <a:t>vitelline</a:t>
                      </a:r>
                      <a:r>
                        <a:rPr lang="en-US" sz="1500" dirty="0">
                          <a:solidFill>
                            <a:srgbClr val="EE3D9B"/>
                          </a:solidFill>
                          <a:effectLst/>
                          <a:latin typeface="Century Gothic" charset="0"/>
                          <a:ea typeface="Century Gothic" charset="0"/>
                          <a:cs typeface="Century Gothic" charset="0"/>
                        </a:rPr>
                        <a:t> duct).</a:t>
                      </a:r>
                    </a:p>
                    <a:p>
                      <a:pPr algn="ctr" rtl="1">
                        <a:lnSpc>
                          <a:spcPct val="107000"/>
                        </a:lnSpc>
                        <a:spcAft>
                          <a:spcPts val="0"/>
                        </a:spcAft>
                      </a:pPr>
                      <a:r>
                        <a:rPr lang="en-US" sz="1500" dirty="0">
                          <a:solidFill>
                            <a:srgbClr val="EE3D9B"/>
                          </a:solidFill>
                          <a:effectLst/>
                          <a:latin typeface="Century Gothic" charset="0"/>
                          <a:ea typeface="Century Gothic" charset="0"/>
                          <a:cs typeface="Century Gothic" charset="0"/>
                        </a:rPr>
                        <a:t>Sometimes become </a:t>
                      </a:r>
                      <a:r>
                        <a:rPr lang="en-US" sz="1500" dirty="0" smtClean="0">
                          <a:solidFill>
                            <a:srgbClr val="EE3D9B"/>
                          </a:solidFill>
                          <a:effectLst/>
                          <a:latin typeface="Century Gothic" charset="0"/>
                          <a:ea typeface="Century Gothic" charset="0"/>
                          <a:cs typeface="Century Gothic" charset="0"/>
                        </a:rPr>
                        <a:t>inflamed and can produce pain.</a:t>
                      </a:r>
                      <a:endParaRPr lang="en-US" sz="1500" dirty="0">
                        <a:solidFill>
                          <a:srgbClr val="EE3D9B"/>
                        </a:solidFill>
                        <a:effectLst/>
                        <a:latin typeface="Century Gothic" charset="0"/>
                        <a:ea typeface="Century Gothic" charset="0"/>
                        <a:cs typeface="Century Gothic" charset="0"/>
                      </a:endParaRPr>
                    </a:p>
                  </a:txBody>
                  <a:tcPr marL="68580" marR="68580" marT="0" marB="0" anchor="ctr"/>
                </a:tc>
                <a:tc>
                  <a:txBody>
                    <a:bodyPr/>
                    <a:lstStyle/>
                    <a:p>
                      <a:pPr algn="ctr" rtl="1">
                        <a:lnSpc>
                          <a:spcPct val="107000"/>
                        </a:lnSpc>
                        <a:spcAft>
                          <a:spcPts val="0"/>
                        </a:spcAft>
                      </a:pPr>
                      <a:r>
                        <a:rPr lang="en-US" sz="1800" b="1" i="0" dirty="0" err="1">
                          <a:solidFill>
                            <a:srgbClr val="7AADA2"/>
                          </a:solidFill>
                          <a:effectLst/>
                          <a:latin typeface="Century Gothic" charset="0"/>
                          <a:ea typeface="Century Gothic" charset="0"/>
                          <a:cs typeface="Century Gothic" charset="0"/>
                        </a:rPr>
                        <a:t>Ileal</a:t>
                      </a:r>
                      <a:r>
                        <a:rPr lang="en-US" sz="1800" b="1" i="0" dirty="0">
                          <a:solidFill>
                            <a:srgbClr val="7AADA2"/>
                          </a:solidFill>
                          <a:effectLst/>
                          <a:latin typeface="Century Gothic" charset="0"/>
                          <a:ea typeface="Century Gothic" charset="0"/>
                          <a:cs typeface="Century Gothic" charset="0"/>
                        </a:rPr>
                        <a:t> (</a:t>
                      </a:r>
                      <a:r>
                        <a:rPr lang="en-US" sz="1800" b="1" i="0" dirty="0" err="1">
                          <a:solidFill>
                            <a:srgbClr val="7AADA2"/>
                          </a:solidFill>
                          <a:effectLst/>
                          <a:latin typeface="Century Gothic" charset="0"/>
                          <a:ea typeface="Century Gothic" charset="0"/>
                          <a:cs typeface="Century Gothic" charset="0"/>
                        </a:rPr>
                        <a:t>Meckel’s</a:t>
                      </a:r>
                      <a:r>
                        <a:rPr lang="en-US" sz="1800" b="1" i="0" dirty="0">
                          <a:solidFill>
                            <a:srgbClr val="7AADA2"/>
                          </a:solidFill>
                          <a:effectLst/>
                          <a:latin typeface="Century Gothic" charset="0"/>
                          <a:ea typeface="Century Gothic" charset="0"/>
                          <a:cs typeface="Century Gothic" charset="0"/>
                        </a:rPr>
                        <a:t>) Diverticulum</a:t>
                      </a:r>
                    </a:p>
                  </a:txBody>
                  <a:tcPr marL="68580" marR="68580" marT="0" marB="0" anchor="ctr"/>
                </a:tc>
                <a:extLst>
                  <a:ext uri="{0D108BD9-81ED-4DB2-BD59-A6C34878D82A}">
                    <a16:rowId xmlns="" xmlns:a16="http://schemas.microsoft.com/office/drawing/2014/main" val="10007"/>
                  </a:ext>
                </a:extLst>
              </a:tr>
            </a:tbl>
          </a:graphicData>
        </a:graphic>
      </p:graphicFrame>
      <p:cxnSp>
        <p:nvCxnSpPr>
          <p:cNvPr id="11" name="Shape 615"/>
          <p:cNvCxnSpPr/>
          <p:nvPr/>
        </p:nvCxnSpPr>
        <p:spPr>
          <a:xfrm>
            <a:off x="192617" y="543783"/>
            <a:ext cx="9052538" cy="0"/>
          </a:xfrm>
          <a:prstGeom prst="straightConnector1">
            <a:avLst/>
          </a:prstGeom>
          <a:noFill/>
          <a:ln w="38100" cap="rnd" cmpd="sng">
            <a:solidFill>
              <a:srgbClr val="00213F"/>
            </a:solidFill>
            <a:prstDash val="solid"/>
            <a:round/>
            <a:headEnd type="none" w="med" len="med"/>
            <a:tailEnd type="none" w="med" len="med"/>
          </a:ln>
        </p:spPr>
      </p:cxnSp>
      <p:sp>
        <p:nvSpPr>
          <p:cNvPr id="12" name="Shape 616"/>
          <p:cNvSpPr txBox="1"/>
          <p:nvPr/>
        </p:nvSpPr>
        <p:spPr>
          <a:xfrm>
            <a:off x="326081" y="-109909"/>
            <a:ext cx="5566499" cy="480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600" b="1" dirty="0">
                <a:solidFill>
                  <a:srgbClr val="618E87"/>
                </a:solidFill>
                <a:latin typeface="Century Gothic" charset="0"/>
                <a:ea typeface="Century Gothic" charset="0"/>
                <a:cs typeface="Century Gothic" charset="0"/>
                <a:sym typeface="Century Gothic"/>
              </a:rPr>
              <a:t>Summary </a:t>
            </a:r>
          </a:p>
        </p:txBody>
      </p:sp>
    </p:spTree>
    <p:extLst>
      <p:ext uri="{BB962C8B-B14F-4D97-AF65-F5344CB8AC3E}">
        <p14:creationId xmlns:p14="http://schemas.microsoft.com/office/powerpoint/2010/main" val="356181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p:nvPr/>
        </p:nvSpPr>
        <p:spPr>
          <a:xfrm>
            <a:off x="-32083" y="0"/>
            <a:ext cx="224700"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615" name="Shape 615"/>
          <p:cNvCxnSpPr/>
          <p:nvPr/>
        </p:nvCxnSpPr>
        <p:spPr>
          <a:xfrm>
            <a:off x="297547" y="442519"/>
            <a:ext cx="9052538" cy="0"/>
          </a:xfrm>
          <a:prstGeom prst="straightConnector1">
            <a:avLst/>
          </a:prstGeom>
          <a:noFill/>
          <a:ln w="38100" cap="rnd" cmpd="sng">
            <a:solidFill>
              <a:srgbClr val="00213F"/>
            </a:solidFill>
            <a:prstDash val="solid"/>
            <a:round/>
            <a:headEnd type="none" w="med" len="med"/>
            <a:tailEnd type="none" w="med" len="med"/>
          </a:ln>
        </p:spPr>
      </p:cxnSp>
      <p:sp>
        <p:nvSpPr>
          <p:cNvPr id="616" name="Shape 616"/>
          <p:cNvSpPr txBox="1"/>
          <p:nvPr/>
        </p:nvSpPr>
        <p:spPr>
          <a:xfrm>
            <a:off x="481537" y="-74049"/>
            <a:ext cx="5566499" cy="3966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200" dirty="0">
                <a:solidFill>
                  <a:srgbClr val="618E87"/>
                </a:solidFill>
                <a:latin typeface="Century Gothic" charset="0"/>
                <a:ea typeface="Century Gothic" charset="0"/>
                <a:cs typeface="Century Gothic" charset="0"/>
                <a:sym typeface="Century Gothic"/>
              </a:rPr>
              <a:t>MCQ’s</a:t>
            </a:r>
          </a:p>
        </p:txBody>
      </p:sp>
      <p:sp>
        <p:nvSpPr>
          <p:cNvPr id="618" name="Shape 618"/>
          <p:cNvSpPr/>
          <p:nvPr/>
        </p:nvSpPr>
        <p:spPr>
          <a:xfrm rot="-5400000">
            <a:off x="-128217" y="593541"/>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9" name="Shape 619"/>
          <p:cNvSpPr/>
          <p:nvPr/>
        </p:nvSpPr>
        <p:spPr>
          <a:xfrm rot="-5400000">
            <a:off x="-144259" y="3344755"/>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20" name="Shape 620"/>
          <p:cNvSpPr/>
          <p:nvPr/>
        </p:nvSpPr>
        <p:spPr>
          <a:xfrm rot="-5400000">
            <a:off x="-160303" y="5999721"/>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TextBox 1"/>
          <p:cNvSpPr txBox="1"/>
          <p:nvPr/>
        </p:nvSpPr>
        <p:spPr>
          <a:xfrm>
            <a:off x="1106905" y="1039660"/>
            <a:ext cx="9014125" cy="307777"/>
          </a:xfrm>
          <a:prstGeom prst="rect">
            <a:avLst/>
          </a:prstGeom>
          <a:noFill/>
        </p:spPr>
        <p:txBody>
          <a:bodyPr wrap="square" rtlCol="0">
            <a:spAutoFit/>
          </a:bodyPr>
          <a:lstStyle/>
          <a:p>
            <a:endParaRPr lang="en-US" dirty="0"/>
          </a:p>
        </p:txBody>
      </p:sp>
      <p:sp>
        <p:nvSpPr>
          <p:cNvPr id="3" name="TextBox 2"/>
          <p:cNvSpPr txBox="1"/>
          <p:nvPr/>
        </p:nvSpPr>
        <p:spPr>
          <a:xfrm>
            <a:off x="937622" y="739868"/>
            <a:ext cx="9909917" cy="523220"/>
          </a:xfrm>
          <a:prstGeom prst="rect">
            <a:avLst/>
          </a:prstGeom>
          <a:noFill/>
        </p:spPr>
        <p:txBody>
          <a:bodyPr wrap="square" rtlCol="0">
            <a:spAutoFit/>
          </a:bodyPr>
          <a:lstStyle/>
          <a:p>
            <a:endParaRPr lang="en-US" dirty="0">
              <a:solidFill>
                <a:schemeClr val="tx1"/>
              </a:solidFill>
              <a:latin typeface="Calibri" panose="020F0502020204030204" pitchFamily="34" charset="0"/>
            </a:endParaRPr>
          </a:p>
          <a:p>
            <a:endParaRPr lang="en-US" dirty="0">
              <a:solidFill>
                <a:schemeClr val="tx1"/>
              </a:solidFill>
            </a:endParaRPr>
          </a:p>
        </p:txBody>
      </p:sp>
      <p:sp>
        <p:nvSpPr>
          <p:cNvPr id="4" name="مستطيل 3"/>
          <p:cNvSpPr/>
          <p:nvPr/>
        </p:nvSpPr>
        <p:spPr>
          <a:xfrm>
            <a:off x="256684" y="562439"/>
            <a:ext cx="12017398" cy="7232749"/>
          </a:xfrm>
          <a:prstGeom prst="rect">
            <a:avLst/>
          </a:prstGeom>
        </p:spPr>
        <p:txBody>
          <a:bodyPr wrap="square">
            <a:spAutoFit/>
          </a:bodyPr>
          <a:lstStyle/>
          <a:p>
            <a:pPr algn="justLow">
              <a:spcBef>
                <a:spcPct val="0"/>
              </a:spcBef>
            </a:pPr>
            <a:r>
              <a:rPr lang="en-US" altLang="en-US" sz="1800" b="1" dirty="0">
                <a:solidFill>
                  <a:srgbClr val="618E87"/>
                </a:solidFill>
                <a:latin typeface="Calibri" panose="020F0502020204030204" pitchFamily="34" charset="0"/>
                <a:cs typeface="Calibri" panose="020F0502020204030204" pitchFamily="34" charset="0"/>
              </a:rPr>
              <a:t>1. Which part of the pancreas the ventral pancreatic bud forms ?</a:t>
            </a:r>
            <a:endParaRPr lang="en-US" altLang="en-US" sz="1800" dirty="0">
              <a:solidFill>
                <a:srgbClr val="618E87"/>
              </a:solidFill>
              <a:latin typeface="Calibri" panose="020F0502020204030204" pitchFamily="34" charset="0"/>
              <a:cs typeface="Calibri" panose="020F0502020204030204" pitchFamily="34" charset="0"/>
            </a:endParaRPr>
          </a:p>
          <a:p>
            <a:pPr lvl="1" algn="justLow">
              <a:spcBef>
                <a:spcPct val="0"/>
              </a:spcBef>
            </a:pPr>
            <a:r>
              <a:rPr lang="en-US" altLang="en-US" sz="1600" dirty="0">
                <a:latin typeface="Calibri" panose="020F0502020204030204" pitchFamily="34" charset="0"/>
                <a:cs typeface="Calibri" panose="020F0502020204030204" pitchFamily="34" charset="0"/>
              </a:rPr>
              <a:t>A-Upper part of the head    B-Lower part of the head             C-Body           D-Tail</a:t>
            </a:r>
          </a:p>
          <a:p>
            <a:pPr algn="justLow">
              <a:spcBef>
                <a:spcPct val="0"/>
              </a:spcBef>
            </a:pPr>
            <a:r>
              <a:rPr lang="en-US" altLang="en-US" sz="1800" dirty="0">
                <a:latin typeface="Calibri" panose="020F0502020204030204" pitchFamily="34" charset="0"/>
                <a:cs typeface="Calibri" panose="020F0502020204030204" pitchFamily="34" charset="0"/>
              </a:rPr>
              <a:t>  </a:t>
            </a:r>
            <a:endParaRPr lang="en-US" altLang="en-US" sz="1800" dirty="0">
              <a:solidFill>
                <a:srgbClr val="618E87"/>
              </a:solidFill>
              <a:latin typeface="Calibri" panose="020F0502020204030204" pitchFamily="34" charset="0"/>
              <a:cs typeface="Calibri" panose="020F0502020204030204" pitchFamily="34" charset="0"/>
            </a:endParaRPr>
          </a:p>
          <a:p>
            <a:pPr algn="justLow">
              <a:spcBef>
                <a:spcPct val="0"/>
              </a:spcBef>
            </a:pPr>
            <a:r>
              <a:rPr lang="en-US" altLang="en-US" sz="1800" dirty="0">
                <a:solidFill>
                  <a:srgbClr val="618E87"/>
                </a:solidFill>
                <a:latin typeface="Calibri" panose="020F0502020204030204" pitchFamily="34" charset="0"/>
                <a:cs typeface="Calibri" panose="020F0502020204030204" pitchFamily="34" charset="0"/>
              </a:rPr>
              <a:t>  </a:t>
            </a:r>
            <a:r>
              <a:rPr lang="en-US" altLang="en-US" sz="1800" b="1" dirty="0">
                <a:solidFill>
                  <a:srgbClr val="618E87"/>
                </a:solidFill>
                <a:latin typeface="Calibri" panose="020F0502020204030204" pitchFamily="34" charset="0"/>
                <a:cs typeface="Calibri" panose="020F0502020204030204" pitchFamily="34" charset="0"/>
              </a:rPr>
              <a:t>2. Which artery the midgut loop rotates around its axis ?</a:t>
            </a:r>
            <a:endParaRPr lang="en-US" altLang="en-US" sz="1800" dirty="0">
              <a:solidFill>
                <a:srgbClr val="618E87"/>
              </a:solidFill>
              <a:latin typeface="Calibri" panose="020F0502020204030204" pitchFamily="34" charset="0"/>
              <a:cs typeface="Calibri" panose="020F0502020204030204" pitchFamily="34" charset="0"/>
            </a:endParaRPr>
          </a:p>
          <a:p>
            <a:pPr algn="justLow">
              <a:spcBef>
                <a:spcPct val="0"/>
              </a:spcBef>
            </a:pPr>
            <a:r>
              <a:rPr lang="en-US" altLang="en-US" sz="1800" b="1" dirty="0">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A-Splenic artery      B-Inferior mesenteric artery    C- Superior mesenteric artery    D-Celiac trunk</a:t>
            </a:r>
          </a:p>
          <a:p>
            <a:pPr algn="justLow">
              <a:spcBef>
                <a:spcPct val="0"/>
              </a:spcBef>
            </a:pPr>
            <a:endParaRPr lang="en-US" altLang="en-US" sz="1800" dirty="0">
              <a:latin typeface="Calibri" panose="020F0502020204030204" pitchFamily="34" charset="0"/>
              <a:cs typeface="Calibri" panose="020F0502020204030204" pitchFamily="34" charset="0"/>
            </a:endParaRPr>
          </a:p>
          <a:p>
            <a:pPr algn="justLow">
              <a:spcBef>
                <a:spcPct val="0"/>
              </a:spcBef>
            </a:pPr>
            <a:r>
              <a:rPr lang="en-US" altLang="en-US" sz="1800" b="1" dirty="0">
                <a:latin typeface="Calibri" panose="020F0502020204030204" pitchFamily="34" charset="0"/>
                <a:cs typeface="Calibri" panose="020F0502020204030204" pitchFamily="34" charset="0"/>
              </a:rPr>
              <a:t>  </a:t>
            </a:r>
            <a:r>
              <a:rPr lang="en-US" altLang="en-US" sz="1800" b="1" dirty="0">
                <a:solidFill>
                  <a:srgbClr val="618E87"/>
                </a:solidFill>
                <a:latin typeface="Calibri" panose="020F0502020204030204" pitchFamily="34" charset="0"/>
                <a:cs typeface="Calibri" panose="020F0502020204030204" pitchFamily="34" charset="0"/>
              </a:rPr>
              <a:t>3. The cranial limb of midgut loop gives rise :</a:t>
            </a:r>
            <a:endParaRPr lang="en-US" altLang="en-US" sz="1800" dirty="0">
              <a:solidFill>
                <a:srgbClr val="618E87"/>
              </a:solidFill>
              <a:latin typeface="Calibri" panose="020F0502020204030204" pitchFamily="34" charset="0"/>
              <a:cs typeface="Calibri" panose="020F0502020204030204" pitchFamily="34" charset="0"/>
            </a:endParaRPr>
          </a:p>
          <a:p>
            <a:pPr algn="justLow">
              <a:spcBef>
                <a:spcPct val="0"/>
              </a:spcBef>
            </a:pPr>
            <a:r>
              <a:rPr lang="en-US" altLang="en-US" sz="1800" dirty="0">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A- The liver        B-The pancreas               C-The stomach       D-The jejunum and </a:t>
            </a:r>
            <a:r>
              <a:rPr lang="en-US" altLang="en-US" sz="1600" dirty="0" err="1">
                <a:latin typeface="Calibri" panose="020F0502020204030204" pitchFamily="34" charset="0"/>
                <a:cs typeface="Calibri" panose="020F0502020204030204" pitchFamily="34" charset="0"/>
              </a:rPr>
              <a:t>ilum</a:t>
            </a:r>
            <a:endParaRPr lang="en-US" altLang="en-US" sz="1600" dirty="0">
              <a:latin typeface="Calibri" panose="020F0502020204030204" pitchFamily="34" charset="0"/>
              <a:cs typeface="Calibri" panose="020F0502020204030204" pitchFamily="34" charset="0"/>
            </a:endParaRPr>
          </a:p>
          <a:p>
            <a:pPr algn="justLow">
              <a:spcBef>
                <a:spcPct val="0"/>
              </a:spcBef>
            </a:pPr>
            <a:endParaRPr lang="en-US" altLang="en-US" sz="1600" dirty="0">
              <a:latin typeface="Calibri" panose="020F0502020204030204" pitchFamily="34" charset="0"/>
              <a:cs typeface="Calibri" panose="020F0502020204030204" pitchFamily="34" charset="0"/>
            </a:endParaRPr>
          </a:p>
          <a:p>
            <a:pPr>
              <a:spcBef>
                <a:spcPct val="0"/>
              </a:spcBef>
            </a:pPr>
            <a:r>
              <a:rPr lang="en-US" altLang="en-US" sz="1800" b="1" dirty="0">
                <a:solidFill>
                  <a:srgbClr val="618E87"/>
                </a:solidFill>
                <a:latin typeface="Calibri" panose="020F0502020204030204" pitchFamily="34" charset="0"/>
                <a:cs typeface="Calibri" panose="020F0502020204030204" pitchFamily="34" charset="0"/>
              </a:rPr>
              <a:t>4. The umbilical hernia is:</a:t>
            </a:r>
            <a:endParaRPr lang="en-US" altLang="en-US" sz="1800" dirty="0">
              <a:solidFill>
                <a:srgbClr val="618E87"/>
              </a:solidFill>
              <a:latin typeface="Calibri" panose="020F0502020204030204" pitchFamily="34" charset="0"/>
              <a:cs typeface="Calibri" panose="020F0502020204030204" pitchFamily="34" charset="0"/>
            </a:endParaRPr>
          </a:p>
          <a:p>
            <a:pPr>
              <a:spcBef>
                <a:spcPct val="0"/>
              </a:spcBef>
            </a:pPr>
            <a:r>
              <a:rPr lang="en-US" altLang="en-US" sz="1600" dirty="0">
                <a:latin typeface="Calibri" panose="020F0502020204030204" pitchFamily="34" charset="0"/>
                <a:cs typeface="Calibri" panose="020F0502020204030204" pitchFamily="34" charset="0"/>
              </a:rPr>
              <a:t>A-</a:t>
            </a:r>
            <a:r>
              <a:rPr lang="en-US" altLang="en-US" sz="1600" b="1" dirty="0">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Uncommon type.</a:t>
            </a:r>
          </a:p>
          <a:p>
            <a:pPr>
              <a:spcBef>
                <a:spcPct val="0"/>
              </a:spcBef>
            </a:pPr>
            <a:r>
              <a:rPr lang="en-US" altLang="en-US" sz="1600" dirty="0">
                <a:latin typeface="Calibri" panose="020F0502020204030204" pitchFamily="34" charset="0"/>
                <a:cs typeface="Calibri" panose="020F0502020204030204" pitchFamily="34" charset="0"/>
              </a:rPr>
              <a:t>B- Resulting from imperfect closed umbilicus.</a:t>
            </a:r>
          </a:p>
          <a:p>
            <a:pPr>
              <a:spcBef>
                <a:spcPct val="0"/>
              </a:spcBef>
            </a:pPr>
            <a:r>
              <a:rPr lang="en-US" altLang="en-US" sz="1600" dirty="0">
                <a:latin typeface="Calibri" panose="020F0502020204030204" pitchFamily="34" charset="0"/>
                <a:cs typeface="Calibri" panose="020F0502020204030204" pitchFamily="34" charset="0"/>
              </a:rPr>
              <a:t>C- Covered by the epithelium of umbilical cord.</a:t>
            </a:r>
          </a:p>
          <a:p>
            <a:pPr>
              <a:spcBef>
                <a:spcPct val="0"/>
              </a:spcBef>
            </a:pPr>
            <a:r>
              <a:rPr lang="en-US" altLang="en-US" sz="1600" dirty="0">
                <a:latin typeface="Calibri" panose="020F0502020204030204" pitchFamily="34" charset="0"/>
                <a:cs typeface="Calibri" panose="020F0502020204030204" pitchFamily="34" charset="0"/>
              </a:rPr>
              <a:t>D-Not be easily reduced at the umbilicus.</a:t>
            </a:r>
          </a:p>
          <a:p>
            <a:pPr>
              <a:spcBef>
                <a:spcPct val="0"/>
              </a:spcBef>
            </a:pPr>
            <a:r>
              <a:rPr lang="en-US" altLang="en-US" sz="1600" dirty="0">
                <a:latin typeface="Calibri" panose="020F0502020204030204" pitchFamily="34" charset="0"/>
                <a:cs typeface="Calibri" panose="020F0502020204030204" pitchFamily="34" charset="0"/>
              </a:rPr>
              <a:t>         </a:t>
            </a:r>
          </a:p>
          <a:p>
            <a:pPr>
              <a:spcBef>
                <a:spcPct val="0"/>
              </a:spcBef>
            </a:pPr>
            <a:r>
              <a:rPr lang="en-US" altLang="en-US" sz="1600" b="1" dirty="0">
                <a:solidFill>
                  <a:srgbClr val="618E87"/>
                </a:solidFill>
                <a:latin typeface="Calibri" panose="020F0502020204030204" pitchFamily="34" charset="0"/>
                <a:cs typeface="Calibri" panose="020F0502020204030204" pitchFamily="34" charset="0"/>
              </a:rPr>
              <a:t>  5. The congenital </a:t>
            </a:r>
            <a:r>
              <a:rPr lang="en-US" altLang="en-US" sz="1600" b="1" dirty="0" err="1">
                <a:solidFill>
                  <a:srgbClr val="618E87"/>
                </a:solidFill>
                <a:latin typeface="Calibri" panose="020F0502020204030204" pitchFamily="34" charset="0"/>
                <a:cs typeface="Calibri" panose="020F0502020204030204" pitchFamily="34" charset="0"/>
              </a:rPr>
              <a:t>omphalocele</a:t>
            </a:r>
            <a:r>
              <a:rPr lang="en-US" altLang="en-US" sz="1600" b="1" dirty="0">
                <a:solidFill>
                  <a:srgbClr val="618E87"/>
                </a:solidFill>
                <a:latin typeface="Calibri" panose="020F0502020204030204" pitchFamily="34" charset="0"/>
                <a:cs typeface="Calibri" panose="020F0502020204030204" pitchFamily="34" charset="0"/>
              </a:rPr>
              <a:t> is :</a:t>
            </a:r>
            <a:endParaRPr lang="en-US" altLang="en-US" sz="1600" dirty="0">
              <a:solidFill>
                <a:srgbClr val="618E87"/>
              </a:solidFill>
              <a:latin typeface="Calibri" panose="020F0502020204030204" pitchFamily="34" charset="0"/>
              <a:cs typeface="Calibri" panose="020F0502020204030204" pitchFamily="34" charset="0"/>
            </a:endParaRPr>
          </a:p>
          <a:p>
            <a:pPr>
              <a:spcBef>
                <a:spcPct val="0"/>
              </a:spcBef>
            </a:pPr>
            <a:r>
              <a:rPr lang="en-US" altLang="en-US" sz="1600" dirty="0">
                <a:latin typeface="Calibri" panose="020F0502020204030204" pitchFamily="34" charset="0"/>
                <a:cs typeface="Calibri" panose="020F0502020204030204" pitchFamily="34" charset="0"/>
              </a:rPr>
              <a:t> A- small pouch from the ileum      B-Covered by the epithelium of the umbilical cord       C-An abdominal wall defect     D-Covered by skin.</a:t>
            </a:r>
          </a:p>
          <a:p>
            <a:pPr>
              <a:spcBef>
                <a:spcPct val="0"/>
              </a:spcBef>
            </a:pPr>
            <a:endParaRPr lang="en-US" altLang="en-US" sz="1600" dirty="0">
              <a:latin typeface="Calibri" panose="020F0502020204030204" pitchFamily="34" charset="0"/>
              <a:cs typeface="Calibri" panose="020F0502020204030204" pitchFamily="34" charset="0"/>
            </a:endParaRPr>
          </a:p>
          <a:p>
            <a:pPr>
              <a:spcBef>
                <a:spcPct val="0"/>
              </a:spcBef>
            </a:pPr>
            <a:r>
              <a:rPr lang="en-US" altLang="en-US" sz="1600" dirty="0">
                <a:solidFill>
                  <a:srgbClr val="618E87"/>
                </a:solidFill>
                <a:latin typeface="Calibri" panose="020F0502020204030204" pitchFamily="34" charset="0"/>
                <a:cs typeface="Calibri" panose="020F0502020204030204" pitchFamily="34" charset="0"/>
              </a:rPr>
              <a:t>  </a:t>
            </a:r>
            <a:r>
              <a:rPr lang="en-US" altLang="en-US" sz="1600" b="1" dirty="0">
                <a:solidFill>
                  <a:srgbClr val="618E87"/>
                </a:solidFill>
                <a:latin typeface="Calibri" panose="020F0502020204030204" pitchFamily="34" charset="0"/>
                <a:cs typeface="Calibri" panose="020F0502020204030204" pitchFamily="34" charset="0"/>
              </a:rPr>
              <a:t>6. The </a:t>
            </a:r>
            <a:r>
              <a:rPr lang="en-US" altLang="en-US" sz="1600" b="1" dirty="0" err="1">
                <a:solidFill>
                  <a:srgbClr val="618E87"/>
                </a:solidFill>
                <a:latin typeface="Calibri" panose="020F0502020204030204" pitchFamily="34" charset="0"/>
                <a:cs typeface="Calibri" panose="020F0502020204030204" pitchFamily="34" charset="0"/>
              </a:rPr>
              <a:t>Meckel’s</a:t>
            </a:r>
            <a:r>
              <a:rPr lang="en-US" altLang="en-US" sz="1600" b="1" dirty="0">
                <a:solidFill>
                  <a:srgbClr val="618E87"/>
                </a:solidFill>
                <a:latin typeface="Calibri" panose="020F0502020204030204" pitchFamily="34" charset="0"/>
                <a:cs typeface="Calibri" panose="020F0502020204030204" pitchFamily="34" charset="0"/>
              </a:rPr>
              <a:t> diverticulum :</a:t>
            </a:r>
            <a:endParaRPr lang="en-US" altLang="en-US" sz="1600" dirty="0">
              <a:solidFill>
                <a:srgbClr val="618E87"/>
              </a:solidFill>
              <a:latin typeface="Calibri" panose="020F0502020204030204" pitchFamily="34" charset="0"/>
              <a:cs typeface="Calibri" panose="020F0502020204030204" pitchFamily="34" charset="0"/>
            </a:endParaRPr>
          </a:p>
          <a:p>
            <a:pPr>
              <a:spcBef>
                <a:spcPct val="0"/>
              </a:spcBef>
            </a:pPr>
            <a:r>
              <a:rPr lang="en-US" altLang="en-US" sz="1600" b="1" dirty="0">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A- Is a duodenal pouch.</a:t>
            </a:r>
          </a:p>
          <a:p>
            <a:pPr>
              <a:spcBef>
                <a:spcPct val="0"/>
              </a:spcBef>
            </a:pPr>
            <a:r>
              <a:rPr lang="en-US" altLang="en-US" sz="1600" dirty="0">
                <a:latin typeface="Calibri" panose="020F0502020204030204" pitchFamily="34" charset="0"/>
                <a:cs typeface="Calibri" panose="020F0502020204030204" pitchFamily="34" charset="0"/>
              </a:rPr>
              <a:t> B- Arises from the mesenteric border of the ileum.</a:t>
            </a:r>
          </a:p>
          <a:p>
            <a:pPr>
              <a:spcBef>
                <a:spcPct val="0"/>
              </a:spcBef>
            </a:pPr>
            <a:r>
              <a:rPr lang="en-US" altLang="en-US" sz="1600" b="1" dirty="0">
                <a:solidFill>
                  <a:schemeClr val="tx1">
                    <a:lumMod val="95000"/>
                    <a:lumOff val="5000"/>
                  </a:schemeClr>
                </a:solidFill>
                <a:latin typeface="Calibri" panose="020F0502020204030204" pitchFamily="34" charset="0"/>
                <a:cs typeface="Calibri" panose="020F0502020204030204" pitchFamily="34" charset="0"/>
              </a:rPr>
              <a:t> </a:t>
            </a:r>
            <a:r>
              <a:rPr lang="en-US" altLang="en-US" sz="1600" dirty="0">
                <a:solidFill>
                  <a:schemeClr val="tx1">
                    <a:lumMod val="95000"/>
                    <a:lumOff val="5000"/>
                  </a:schemeClr>
                </a:solidFill>
                <a:latin typeface="Calibri" panose="020F0502020204030204" pitchFamily="34" charset="0"/>
                <a:cs typeface="Calibri" panose="020F0502020204030204" pitchFamily="34" charset="0"/>
              </a:rPr>
              <a:t>C- </a:t>
            </a:r>
            <a:r>
              <a:rPr lang="en-US" altLang="en-US" sz="1600" dirty="0">
                <a:latin typeface="Calibri" panose="020F0502020204030204" pitchFamily="34" charset="0"/>
                <a:cs typeface="Calibri" panose="020F0502020204030204" pitchFamily="34" charset="0"/>
              </a:rPr>
              <a:t>Is a remnant of the proximal </a:t>
            </a:r>
            <a:r>
              <a:rPr lang="en-US" altLang="en-US" sz="1600" dirty="0" err="1">
                <a:latin typeface="Calibri" panose="020F0502020204030204" pitchFamily="34" charset="0"/>
                <a:cs typeface="Calibri" panose="020F0502020204030204" pitchFamily="34" charset="0"/>
              </a:rPr>
              <a:t>nonobliterated</a:t>
            </a:r>
            <a:r>
              <a:rPr lang="en-US" altLang="en-US" sz="1600" dirty="0">
                <a:latin typeface="Calibri" panose="020F0502020204030204" pitchFamily="34" charset="0"/>
                <a:cs typeface="Calibri" panose="020F0502020204030204" pitchFamily="34" charset="0"/>
              </a:rPr>
              <a:t> part of yolk stalk.</a:t>
            </a:r>
          </a:p>
          <a:p>
            <a:pPr>
              <a:spcBef>
                <a:spcPct val="0"/>
              </a:spcBef>
            </a:pPr>
            <a:r>
              <a:rPr lang="en-US" altLang="en-US" sz="1600" dirty="0">
                <a:latin typeface="Calibri" panose="020F0502020204030204" pitchFamily="34" charset="0"/>
                <a:cs typeface="Calibri" panose="020F0502020204030204" pitchFamily="34" charset="0"/>
              </a:rPr>
              <a:t> D- Is a physiological hernia of intestine.</a:t>
            </a:r>
          </a:p>
          <a:p>
            <a:pPr algn="justLow">
              <a:spcBef>
                <a:spcPct val="0"/>
              </a:spcBef>
            </a:pPr>
            <a:endParaRPr lang="en-US" altLang="en-US" sz="1600" dirty="0">
              <a:cs typeface="Times New Roman" panose="02020603050405020304" pitchFamily="18" charset="0"/>
            </a:endParaRPr>
          </a:p>
          <a:p>
            <a:pPr algn="justLow">
              <a:spcBef>
                <a:spcPct val="0"/>
              </a:spcBef>
            </a:pPr>
            <a:endParaRPr lang="en-US" altLang="en-US" sz="1600" dirty="0">
              <a:cs typeface="Times New Roman" panose="02020603050405020304" pitchFamily="18" charset="0"/>
            </a:endParaRPr>
          </a:p>
          <a:p>
            <a:pPr algn="justLow">
              <a:spcBef>
                <a:spcPct val="0"/>
              </a:spcBef>
            </a:pPr>
            <a:endParaRPr lang="en-US" altLang="en-US" sz="1600" dirty="0">
              <a:cs typeface="Times New Roman" panose="02020603050405020304" pitchFamily="18" charset="0"/>
            </a:endParaRPr>
          </a:p>
          <a:p>
            <a:pPr algn="justLow">
              <a:spcBef>
                <a:spcPct val="0"/>
              </a:spcBef>
            </a:pPr>
            <a:endParaRPr lang="en-US" altLang="en-US" sz="1600" dirty="0"/>
          </a:p>
        </p:txBody>
      </p:sp>
      <p:sp>
        <p:nvSpPr>
          <p:cNvPr id="12" name="TextBox 3"/>
          <p:cNvSpPr txBox="1"/>
          <p:nvPr/>
        </p:nvSpPr>
        <p:spPr>
          <a:xfrm rot="10800000">
            <a:off x="11409273" y="5150841"/>
            <a:ext cx="688931" cy="1569660"/>
          </a:xfrm>
          <a:prstGeom prst="rect">
            <a:avLst/>
          </a:prstGeom>
          <a:noFill/>
          <a:ln w="38100">
            <a:solidFill>
              <a:srgbClr val="7AADA2"/>
            </a:solidFill>
            <a:prstDash val="sysDash"/>
          </a:ln>
        </p:spPr>
        <p:txBody>
          <a:bodyPr wrap="square" rtlCol="0">
            <a:spAutoFit/>
          </a:bodyPr>
          <a:lstStyle/>
          <a:p>
            <a:r>
              <a:rPr lang="en-US" sz="1600" dirty="0">
                <a:solidFill>
                  <a:srgbClr val="ED9AB6"/>
                </a:solidFill>
                <a:latin typeface="Calibri" panose="020F0502020204030204" pitchFamily="34" charset="0"/>
                <a:cs typeface="Calibri" panose="020F0502020204030204" pitchFamily="34" charset="0"/>
              </a:rPr>
              <a:t>1- B</a:t>
            </a:r>
          </a:p>
          <a:p>
            <a:r>
              <a:rPr lang="en-US" sz="1600" dirty="0">
                <a:solidFill>
                  <a:srgbClr val="ED9AB6"/>
                </a:solidFill>
                <a:latin typeface="Calibri" panose="020F0502020204030204" pitchFamily="34" charset="0"/>
                <a:cs typeface="Calibri" panose="020F0502020204030204" pitchFamily="34" charset="0"/>
              </a:rPr>
              <a:t>2- C</a:t>
            </a:r>
          </a:p>
          <a:p>
            <a:r>
              <a:rPr lang="en-US" sz="1600" dirty="0">
                <a:solidFill>
                  <a:srgbClr val="ED9AB6"/>
                </a:solidFill>
                <a:latin typeface="Calibri" panose="020F0502020204030204" pitchFamily="34" charset="0"/>
                <a:cs typeface="Calibri" panose="020F0502020204030204" pitchFamily="34" charset="0"/>
              </a:rPr>
              <a:t>3-D</a:t>
            </a:r>
          </a:p>
          <a:p>
            <a:r>
              <a:rPr lang="en-US" sz="1600" dirty="0">
                <a:solidFill>
                  <a:srgbClr val="ED9AB6"/>
                </a:solidFill>
                <a:latin typeface="Calibri" panose="020F0502020204030204" pitchFamily="34" charset="0"/>
                <a:cs typeface="Calibri" panose="020F0502020204030204" pitchFamily="34" charset="0"/>
              </a:rPr>
              <a:t>4- B</a:t>
            </a:r>
          </a:p>
          <a:p>
            <a:r>
              <a:rPr lang="en-US" sz="1600" dirty="0">
                <a:solidFill>
                  <a:srgbClr val="ED9AB6"/>
                </a:solidFill>
                <a:latin typeface="Calibri" panose="020F0502020204030204" pitchFamily="34" charset="0"/>
                <a:cs typeface="Calibri" panose="020F0502020204030204" pitchFamily="34" charset="0"/>
              </a:rPr>
              <a:t>5- B</a:t>
            </a:r>
          </a:p>
          <a:p>
            <a:r>
              <a:rPr lang="en-US" sz="1600" dirty="0">
                <a:solidFill>
                  <a:srgbClr val="ED9AB6"/>
                </a:solidFill>
                <a:latin typeface="Calibri" panose="020F0502020204030204" pitchFamily="34" charset="0"/>
                <a:cs typeface="Calibri" panose="020F0502020204030204" pitchFamily="34" charset="0"/>
              </a:rPr>
              <a:t>6- C</a:t>
            </a:r>
          </a:p>
        </p:txBody>
      </p:sp>
    </p:spTree>
    <p:extLst>
      <p:ext uri="{BB962C8B-B14F-4D97-AF65-F5344CB8AC3E}">
        <p14:creationId xmlns:p14="http://schemas.microsoft.com/office/powerpoint/2010/main" val="1699054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cxnSp>
        <p:nvCxnSpPr>
          <p:cNvPr id="637" name="Shape 637"/>
          <p:cNvCxnSpPr/>
          <p:nvPr/>
        </p:nvCxnSpPr>
        <p:spPr>
          <a:xfrm rot="10800000">
            <a:off x="5336662" y="3794219"/>
            <a:ext cx="5575300" cy="0"/>
          </a:xfrm>
          <a:prstGeom prst="straightConnector1">
            <a:avLst/>
          </a:prstGeom>
          <a:noFill/>
          <a:ln w="41275" cap="rnd" cmpd="sng">
            <a:solidFill>
              <a:srgbClr val="A5A5A5"/>
            </a:solidFill>
            <a:prstDash val="solid"/>
            <a:round/>
            <a:headEnd type="none" w="med" len="med"/>
            <a:tailEnd type="none" w="med" len="med"/>
          </a:ln>
        </p:spPr>
      </p:cxnSp>
      <p:sp>
        <p:nvSpPr>
          <p:cNvPr id="644" name="Shape 644"/>
          <p:cNvSpPr txBox="1"/>
          <p:nvPr/>
        </p:nvSpPr>
        <p:spPr>
          <a:xfrm>
            <a:off x="6687775" y="2454313"/>
            <a:ext cx="347471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600" b="1" dirty="0">
                <a:solidFill>
                  <a:srgbClr val="7AADA2"/>
                </a:solidFill>
                <a:latin typeface="Century Gothic"/>
                <a:ea typeface="Century Gothic"/>
                <a:cs typeface="Century Gothic"/>
                <a:sym typeface="Century Gothic"/>
              </a:rPr>
              <a:t>USEFUL VIDEOS</a:t>
            </a:r>
          </a:p>
        </p:txBody>
      </p:sp>
      <p:cxnSp>
        <p:nvCxnSpPr>
          <p:cNvPr id="645" name="Shape 645"/>
          <p:cNvCxnSpPr/>
          <p:nvPr/>
        </p:nvCxnSpPr>
        <p:spPr>
          <a:xfrm>
            <a:off x="6774136" y="3041441"/>
            <a:ext cx="3301999" cy="0"/>
          </a:xfrm>
          <a:prstGeom prst="straightConnector1">
            <a:avLst/>
          </a:prstGeom>
          <a:noFill/>
          <a:ln w="22225" cap="flat" cmpd="sng">
            <a:solidFill>
              <a:srgbClr val="878688">
                <a:alpha val="44705"/>
              </a:srgbClr>
            </a:solidFill>
            <a:prstDash val="dot"/>
            <a:miter/>
            <a:headEnd type="none" w="med" len="med"/>
            <a:tailEnd type="none" w="med" len="med"/>
          </a:ln>
        </p:spPr>
      </p:cxnSp>
      <p:grpSp>
        <p:nvGrpSpPr>
          <p:cNvPr id="648" name="Shape 648"/>
          <p:cNvGrpSpPr/>
          <p:nvPr/>
        </p:nvGrpSpPr>
        <p:grpSpPr>
          <a:xfrm>
            <a:off x="10325232" y="-3794"/>
            <a:ext cx="1894305" cy="2854469"/>
            <a:chOff x="10297695" y="0"/>
            <a:chExt cx="1894305" cy="2149642"/>
          </a:xfrm>
        </p:grpSpPr>
        <p:sp>
          <p:nvSpPr>
            <p:cNvPr id="649" name="Shape 649"/>
            <p:cNvSpPr/>
            <p:nvPr/>
          </p:nvSpPr>
          <p:spPr>
            <a:xfrm>
              <a:off x="11734709" y="0"/>
              <a:ext cx="457291" cy="737936"/>
            </a:xfrm>
            <a:prstGeom prst="rect">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50" name="Shape 650"/>
            <p:cNvSpPr/>
            <p:nvPr/>
          </p:nvSpPr>
          <p:spPr>
            <a:xfrm>
              <a:off x="11016202" y="0"/>
              <a:ext cx="457291" cy="2149641"/>
            </a:xfrm>
            <a:prstGeom prst="rect">
              <a:avLst/>
            </a:prstGeom>
            <a:solidFill>
              <a:srgbClr val="95D2C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51" name="Shape 651"/>
            <p:cNvSpPr/>
            <p:nvPr/>
          </p:nvSpPr>
          <p:spPr>
            <a:xfrm>
              <a:off x="10297695" y="0"/>
              <a:ext cx="457291" cy="129941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33" name="مجموعة 32"/>
          <p:cNvGrpSpPr/>
          <p:nvPr/>
        </p:nvGrpSpPr>
        <p:grpSpPr>
          <a:xfrm>
            <a:off x="-296366" y="3182403"/>
            <a:ext cx="7268666" cy="3862133"/>
            <a:chOff x="-770021" y="2149642"/>
            <a:chExt cx="11984224" cy="5277854"/>
          </a:xfrm>
        </p:grpSpPr>
        <p:grpSp>
          <p:nvGrpSpPr>
            <p:cNvPr id="34" name="Group 56"/>
            <p:cNvGrpSpPr/>
            <p:nvPr/>
          </p:nvGrpSpPr>
          <p:grpSpPr>
            <a:xfrm>
              <a:off x="-770021" y="2149642"/>
              <a:ext cx="4829059" cy="5277854"/>
              <a:chOff x="158735" y="2005263"/>
              <a:chExt cx="4602883" cy="4700338"/>
            </a:xfrm>
          </p:grpSpPr>
          <p:pic>
            <p:nvPicPr>
              <p:cNvPr id="43" name="Picture 55"/>
              <p:cNvPicPr>
                <a:picLocks noChangeAspect="1"/>
              </p:cNvPicPr>
              <p:nvPr/>
            </p:nvPicPr>
            <p:blipFill rotWithShape="1">
              <a:blip r:embed="rId3">
                <a:extLst>
                  <a:ext uri="{28A0092B-C50C-407E-A947-70E740481C1C}">
                    <a14:useLocalDpi xmlns:a14="http://schemas.microsoft.com/office/drawing/2010/main" val="0"/>
                  </a:ext>
                </a:extLst>
              </a:blip>
              <a:srcRect l="20592" t="11645" r="18816" b="5855"/>
              <a:stretch/>
            </p:blipFill>
            <p:spPr>
              <a:xfrm>
                <a:off x="158735" y="2005263"/>
                <a:ext cx="4602883" cy="4700338"/>
              </a:xfrm>
              <a:prstGeom prst="rect">
                <a:avLst/>
              </a:prstGeom>
            </p:spPr>
          </p:pic>
          <p:pic>
            <p:nvPicPr>
              <p:cNvPr id="44" name="Picture 54"/>
              <p:cNvPicPr>
                <a:picLocks noChangeAspect="1"/>
              </p:cNvPicPr>
              <p:nvPr/>
            </p:nvPicPr>
            <p:blipFill rotWithShape="1">
              <a:blip r:embed="rId4">
                <a:alphaModFix/>
                <a:extLst>
                  <a:ext uri="{BEBA8EAE-BF5A-486C-A8C5-ECC9F3942E4B}">
                    <a14:imgProps xmlns:a14="http://schemas.microsoft.com/office/drawing/2010/main">
                      <a14:imgLayer r:embed="rId5">
                        <a14:imgEffect>
                          <a14:backgroundRemoval t="1000" b="90000" l="10000" r="90000">
                            <a14:foregroundMark x1="58594" y1="5250" x2="58594" y2="5250"/>
                            <a14:backgroundMark x1="64258" y1="27313" x2="64258" y2="27313"/>
                            <a14:backgroundMark x1="66836" y1="20188" x2="66836" y2="20188"/>
                            <a14:backgroundMark x1="66367" y1="22688" x2="66367" y2="22688"/>
                            <a14:backgroundMark x1="66836" y1="26813" x2="66836" y2="26813"/>
                            <a14:backgroundMark x1="62852" y1="5250" x2="62852" y2="5250"/>
                            <a14:backgroundMark x1="67305" y1="10250" x2="67305" y2="10250"/>
                            <a14:backgroundMark x1="52695" y1="7125" x2="52695" y2="7125"/>
                            <a14:backgroundMark x1="54688" y1="3063" x2="54688" y2="3063"/>
                            <a14:backgroundMark x1="54688" y1="5625" x2="54688" y2="5625"/>
                          </a14:backgroundRemoval>
                        </a14:imgEffect>
                      </a14:imgLayer>
                    </a14:imgProps>
                  </a:ext>
                  <a:ext uri="{28A0092B-C50C-407E-A947-70E740481C1C}">
                    <a14:useLocalDpi xmlns:a14="http://schemas.microsoft.com/office/drawing/2010/main" val="0"/>
                  </a:ext>
                </a:extLst>
              </a:blip>
              <a:srcRect l="32535" t="-1793" r="27114" b="16045"/>
              <a:stretch/>
            </p:blipFill>
            <p:spPr>
              <a:xfrm rot="1152351">
                <a:off x="382493" y="2196809"/>
                <a:ext cx="2996926" cy="3947748"/>
              </a:xfrm>
              <a:prstGeom prst="rect">
                <a:avLst/>
              </a:prstGeom>
            </p:spPr>
          </p:pic>
        </p:grpSp>
        <p:grpSp>
          <p:nvGrpSpPr>
            <p:cNvPr id="35" name="مجموعة 34"/>
            <p:cNvGrpSpPr/>
            <p:nvPr/>
          </p:nvGrpSpPr>
          <p:grpSpPr>
            <a:xfrm>
              <a:off x="2513487" y="2648367"/>
              <a:ext cx="8700716" cy="2097537"/>
              <a:chOff x="2176542" y="3784934"/>
              <a:chExt cx="8054326" cy="1798476"/>
            </a:xfrm>
          </p:grpSpPr>
          <p:grpSp>
            <p:nvGrpSpPr>
              <p:cNvPr id="36" name="Group 19"/>
              <p:cNvGrpSpPr/>
              <p:nvPr/>
            </p:nvGrpSpPr>
            <p:grpSpPr>
              <a:xfrm>
                <a:off x="2176542" y="3784934"/>
                <a:ext cx="2516467" cy="1798476"/>
                <a:chOff x="6851293" y="2529763"/>
                <a:chExt cx="2516467" cy="1798476"/>
              </a:xfrm>
            </p:grpSpPr>
            <p:pic>
              <p:nvPicPr>
                <p:cNvPr id="39" name="Picture 5"/>
                <p:cNvPicPr>
                  <a:picLocks noChangeAspect="1"/>
                </p:cNvPicPr>
                <p:nvPr/>
              </p:nvPicPr>
              <p:blipFill>
                <a:blip r:embed="rId6">
                  <a:extLst>
                    <a:ext uri="{BEBA8EAE-BF5A-486C-A8C5-ECC9F3942E4B}">
                      <a14:imgProps xmlns:a14="http://schemas.microsoft.com/office/drawing/2010/main">
                        <a14:imgLayer r:embed="rId7">
                          <a14:imgEffect>
                            <a14:backgroundRemoval t="3051" b="97627" l="0" r="100000">
                              <a14:foregroundMark x1="24561" y1="15593" x2="24561" y2="15593"/>
                              <a14:foregroundMark x1="17043" y1="6780" x2="17043" y2="6780"/>
                              <a14:foregroundMark x1="7769" y1="24746" x2="7769" y2="24746"/>
                              <a14:foregroundMark x1="20301" y1="3051" x2="10025" y2="90847"/>
                              <a14:foregroundMark x1="7018" y1="87458" x2="501" y2="61017"/>
                              <a14:foregroundMark x1="16291" y1="39661" x2="9524" y2="34915"/>
                              <a14:foregroundMark x1="21303" y1="48475" x2="32331" y2="56610"/>
                              <a14:foregroundMark x1="34586" y1="72881" x2="37845" y2="55593"/>
                              <a14:foregroundMark x1="34336" y1="50847" x2="26065" y2="42712"/>
                              <a14:foregroundMark x1="37845" y1="92881" x2="45865" y2="88814"/>
                              <a14:foregroundMark x1="30075" y1="91525" x2="25313" y2="81695"/>
                              <a14:backgroundMark x1="4511" y1="41017" x2="4010" y2="42034"/>
                              <a14:backgroundMark x1="39348" y1="80678" x2="39098" y2="78983"/>
                              <a14:backgroundMark x1="20551" y1="88814" x2="20551" y2="88814"/>
                              <a14:backgroundMark x1="39098" y1="89831" x2="39098" y2="89831"/>
                              <a14:backgroundMark x1="29323" y1="82712" x2="29323" y2="82712"/>
                              <a14:backgroundMark x1="33584" y1="89492" x2="33584" y2="89492"/>
                              <a14:backgroundMark x1="32080" y1="85763" x2="32080" y2="85763"/>
                              <a14:backgroundMark x1="36090" y1="89492" x2="36090" y2="89492"/>
                              <a14:backgroundMark x1="38346" y1="74915" x2="38346" y2="74915"/>
                              <a14:backgroundMark x1="2005" y1="57966" x2="2005" y2="57966"/>
                              <a14:backgroundMark x1="11028" y1="35593" x2="11028" y2="35593"/>
                              <a14:backgroundMark x1="17293" y1="44068" x2="17293" y2="44068"/>
                              <a14:backgroundMark x1="21053" y1="44068" x2="21053" y2="44068"/>
                              <a14:backgroundMark x1="14286" y1="35593" x2="11028" y2="24746"/>
                              <a14:backgroundMark x1="11529" y1="22034" x2="13283" y2="16949"/>
                              <a14:backgroundMark x1="37594" y1="33898" x2="40852" y2="24068"/>
                              <a14:backgroundMark x1="40100" y1="23729" x2="37093" y2="11186"/>
                              <a14:backgroundMark x1="33083" y1="40678" x2="32832" y2="38983"/>
                              <a14:backgroundMark x1="30576" y1="42034" x2="28822" y2="42712"/>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6851293" y="2529763"/>
                  <a:ext cx="2516467" cy="1798476"/>
                </a:xfrm>
                <a:prstGeom prst="rect">
                  <a:avLst/>
                </a:prstGeom>
              </p:spPr>
            </p:pic>
            <p:sp>
              <p:nvSpPr>
                <p:cNvPr id="40" name="Oval 9"/>
                <p:cNvSpPr/>
                <p:nvPr/>
              </p:nvSpPr>
              <p:spPr>
                <a:xfrm rot="19838218">
                  <a:off x="7172584" y="2672499"/>
                  <a:ext cx="417043" cy="209859"/>
                </a:xfrm>
                <a:prstGeom prst="ellipse">
                  <a:avLst/>
                </a:prstGeom>
                <a:solidFill>
                  <a:srgbClr val="FF69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ndParaRPr>
                </a:p>
              </p:txBody>
            </p:sp>
            <p:sp>
              <p:nvSpPr>
                <p:cNvPr id="41" name="Oval 10"/>
                <p:cNvSpPr/>
                <p:nvPr/>
              </p:nvSpPr>
              <p:spPr>
                <a:xfrm rot="18606469">
                  <a:off x="7635237" y="2589513"/>
                  <a:ext cx="66831" cy="367447"/>
                </a:xfrm>
                <a:prstGeom prst="ellipse">
                  <a:avLst/>
                </a:prstGeom>
                <a:solidFill>
                  <a:srgbClr val="FF69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ndParaRPr>
                </a:p>
              </p:txBody>
            </p:sp>
            <p:sp>
              <p:nvSpPr>
                <p:cNvPr id="42" name="Oval 18"/>
                <p:cNvSpPr/>
                <p:nvPr/>
              </p:nvSpPr>
              <p:spPr>
                <a:xfrm rot="19946827">
                  <a:off x="7760985" y="2822452"/>
                  <a:ext cx="72478" cy="166494"/>
                </a:xfrm>
                <a:prstGeom prst="ellipse">
                  <a:avLst/>
                </a:prstGeom>
                <a:solidFill>
                  <a:srgbClr val="FF69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ndParaRPr>
                </a:p>
              </p:txBody>
            </p:sp>
          </p:grpSp>
          <p:sp>
            <p:nvSpPr>
              <p:cNvPr id="37" name="TextBox 21"/>
              <p:cNvSpPr txBox="1"/>
              <p:nvPr/>
            </p:nvSpPr>
            <p:spPr>
              <a:xfrm>
                <a:off x="3062813" y="4573946"/>
                <a:ext cx="7168055" cy="5327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18B95"/>
                    </a:solidFill>
                    <a:effectLst/>
                    <a:uLnTx/>
                    <a:uFillTx/>
                    <a:latin typeface="Kino MT" panose="040307050D0C02020703" pitchFamily="82" charset="0"/>
                  </a:rPr>
                  <a:t>Embryology</a:t>
                </a:r>
              </a:p>
            </p:txBody>
          </p:sp>
          <p:sp>
            <p:nvSpPr>
              <p:cNvPr id="38" name="مربع نص 37"/>
              <p:cNvSpPr txBox="1"/>
              <p:nvPr/>
            </p:nvSpPr>
            <p:spPr>
              <a:xfrm>
                <a:off x="4247074" y="4902751"/>
                <a:ext cx="1717590" cy="497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E1B27F"/>
                    </a:solidFill>
                    <a:effectLst/>
                    <a:uLnTx/>
                    <a:uFillTx/>
                    <a:latin typeface="Kino MT" panose="040307050D0C02020703" pitchFamily="82" charset="0"/>
                  </a:rPr>
                  <a:t>436</a:t>
                </a:r>
              </a:p>
            </p:txBody>
          </p:sp>
        </p:grpSp>
      </p:grpSp>
      <p:sp>
        <p:nvSpPr>
          <p:cNvPr id="2" name="TextBox 1"/>
          <p:cNvSpPr txBox="1"/>
          <p:nvPr/>
        </p:nvSpPr>
        <p:spPr>
          <a:xfrm>
            <a:off x="2800073" y="5364392"/>
            <a:ext cx="1617816" cy="369332"/>
          </a:xfrm>
          <a:prstGeom prst="rect">
            <a:avLst/>
          </a:prstGeom>
          <a:noFill/>
          <a:ln w="28575">
            <a:solidFill>
              <a:srgbClr val="618E87"/>
            </a:solidFill>
            <a:prstDash val="dashDot"/>
          </a:ln>
        </p:spPr>
        <p:txBody>
          <a:bodyPr wrap="square" rtlCol="0">
            <a:spAutoFit/>
          </a:bodyPr>
          <a:lstStyle/>
          <a:p>
            <a:pPr algn="ctr"/>
            <a:r>
              <a:rPr lang="en-US" sz="1800" b="1" u="sng" dirty="0">
                <a:solidFill>
                  <a:srgbClr val="0070C0"/>
                </a:solidFill>
                <a:latin typeface="Calibri" pitchFamily="34" charset="0"/>
                <a:cs typeface="Calibri" pitchFamily="34" charset="0"/>
                <a:hlinkClick r:id="rId8"/>
              </a:rPr>
              <a:t>Editing</a:t>
            </a:r>
            <a:r>
              <a:rPr lang="en-US" sz="1800" b="1" u="sng" dirty="0">
                <a:solidFill>
                  <a:srgbClr val="0070C0"/>
                </a:solidFill>
                <a:latin typeface="Calibri" pitchFamily="34" charset="0"/>
                <a:cs typeface="Calibri" pitchFamily="34" charset="0"/>
              </a:rPr>
              <a:t> file</a:t>
            </a:r>
          </a:p>
        </p:txBody>
      </p:sp>
      <p:grpSp>
        <p:nvGrpSpPr>
          <p:cNvPr id="51" name="Group 50"/>
          <p:cNvGrpSpPr/>
          <p:nvPr/>
        </p:nvGrpSpPr>
        <p:grpSpPr>
          <a:xfrm>
            <a:off x="368887" y="39332"/>
            <a:ext cx="3337351" cy="3251291"/>
            <a:chOff x="3793642" y="1056178"/>
            <a:chExt cx="3534257" cy="3452322"/>
          </a:xfrm>
        </p:grpSpPr>
        <p:sp>
          <p:nvSpPr>
            <p:cNvPr id="52" name="Oval 51"/>
            <p:cNvSpPr/>
            <p:nvPr/>
          </p:nvSpPr>
          <p:spPr>
            <a:xfrm>
              <a:off x="3949700" y="1206500"/>
              <a:ext cx="3225800" cy="3149600"/>
            </a:xfrm>
            <a:prstGeom prst="ellipse">
              <a:avLst/>
            </a:prstGeom>
            <a:solidFill>
              <a:srgbClr val="7A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p:nvSpPr>
          <p:spPr>
            <a:xfrm>
              <a:off x="3883611" y="1130300"/>
              <a:ext cx="3355176" cy="3291840"/>
            </a:xfrm>
            <a:prstGeom prst="ellipse">
              <a:avLst/>
            </a:prstGeom>
            <a:noFill/>
            <a:ln w="22225">
              <a:solidFill>
                <a:srgbClr val="7A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3793642" y="1056178"/>
              <a:ext cx="3534257" cy="3452322"/>
            </a:xfrm>
            <a:prstGeom prst="ellipse">
              <a:avLst/>
            </a:prstGeom>
            <a:noFill/>
            <a:ln w="44450">
              <a:solidFill>
                <a:srgbClr val="7A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p:cNvSpPr txBox="1"/>
          <p:nvPr/>
        </p:nvSpPr>
        <p:spPr>
          <a:xfrm>
            <a:off x="540514" y="845589"/>
            <a:ext cx="2999207" cy="1569660"/>
          </a:xfrm>
          <a:prstGeom prst="rect">
            <a:avLst/>
          </a:prstGeom>
          <a:noFill/>
        </p:spPr>
        <p:txBody>
          <a:bodyPr wrap="square" rtlCol="0">
            <a:spAutoFit/>
          </a:bodyPr>
          <a:lstStyle/>
          <a:p>
            <a:pPr algn="ctr"/>
            <a:r>
              <a:rPr lang="en-GB" sz="3200" b="1" dirty="0">
                <a:solidFill>
                  <a:srgbClr val="F5F1F1"/>
                </a:solidFill>
                <a:latin typeface="Century Gothic" charset="0"/>
                <a:ea typeface="Century Gothic" charset="0"/>
                <a:cs typeface="Century Gothic" charset="0"/>
              </a:rPr>
              <a:t>ANY SUGGESTIONS OR ISSUES </a:t>
            </a:r>
          </a:p>
        </p:txBody>
      </p:sp>
      <p:sp>
        <p:nvSpPr>
          <p:cNvPr id="57" name="Freeform 56"/>
          <p:cNvSpPr/>
          <p:nvPr/>
        </p:nvSpPr>
        <p:spPr>
          <a:xfrm rot="21167586">
            <a:off x="3528072" y="2557670"/>
            <a:ext cx="1393301" cy="2587399"/>
          </a:xfrm>
          <a:custGeom>
            <a:avLst/>
            <a:gdLst>
              <a:gd name="connsiteX0" fmla="*/ 0 w 3061416"/>
              <a:gd name="connsiteY0" fmla="*/ 0 h 2451100"/>
              <a:gd name="connsiteX1" fmla="*/ 127000 w 3061416"/>
              <a:gd name="connsiteY1" fmla="*/ 76200 h 2451100"/>
              <a:gd name="connsiteX2" fmla="*/ 165100 w 3061416"/>
              <a:gd name="connsiteY2" fmla="*/ 114300 h 2451100"/>
              <a:gd name="connsiteX3" fmla="*/ 241300 w 3061416"/>
              <a:gd name="connsiteY3" fmla="*/ 165100 h 2451100"/>
              <a:gd name="connsiteX4" fmla="*/ 279400 w 3061416"/>
              <a:gd name="connsiteY4" fmla="*/ 203200 h 2451100"/>
              <a:gd name="connsiteX5" fmla="*/ 355600 w 3061416"/>
              <a:gd name="connsiteY5" fmla="*/ 254000 h 2451100"/>
              <a:gd name="connsiteX6" fmla="*/ 419100 w 3061416"/>
              <a:gd name="connsiteY6" fmla="*/ 317500 h 2451100"/>
              <a:gd name="connsiteX7" fmla="*/ 482600 w 3061416"/>
              <a:gd name="connsiteY7" fmla="*/ 381000 h 2451100"/>
              <a:gd name="connsiteX8" fmla="*/ 546100 w 3061416"/>
              <a:gd name="connsiteY8" fmla="*/ 444500 h 2451100"/>
              <a:gd name="connsiteX9" fmla="*/ 660400 w 3061416"/>
              <a:gd name="connsiteY9" fmla="*/ 546100 h 2451100"/>
              <a:gd name="connsiteX10" fmla="*/ 685800 w 3061416"/>
              <a:gd name="connsiteY10" fmla="*/ 584200 h 2451100"/>
              <a:gd name="connsiteX11" fmla="*/ 762000 w 3061416"/>
              <a:gd name="connsiteY11" fmla="*/ 660400 h 2451100"/>
              <a:gd name="connsiteX12" fmla="*/ 850900 w 3061416"/>
              <a:gd name="connsiteY12" fmla="*/ 787400 h 2451100"/>
              <a:gd name="connsiteX13" fmla="*/ 876300 w 3061416"/>
              <a:gd name="connsiteY13" fmla="*/ 825500 h 2451100"/>
              <a:gd name="connsiteX14" fmla="*/ 939800 w 3061416"/>
              <a:gd name="connsiteY14" fmla="*/ 965200 h 2451100"/>
              <a:gd name="connsiteX15" fmla="*/ 990600 w 3061416"/>
              <a:gd name="connsiteY15" fmla="*/ 1066800 h 2451100"/>
              <a:gd name="connsiteX16" fmla="*/ 1016000 w 3061416"/>
              <a:gd name="connsiteY16" fmla="*/ 1117600 h 2451100"/>
              <a:gd name="connsiteX17" fmla="*/ 1028700 w 3061416"/>
              <a:gd name="connsiteY17" fmla="*/ 1155700 h 2451100"/>
              <a:gd name="connsiteX18" fmla="*/ 1054100 w 3061416"/>
              <a:gd name="connsiteY18" fmla="*/ 1206500 h 2451100"/>
              <a:gd name="connsiteX19" fmla="*/ 1066800 w 3061416"/>
              <a:gd name="connsiteY19" fmla="*/ 1257300 h 2451100"/>
              <a:gd name="connsiteX20" fmla="*/ 1079500 w 3061416"/>
              <a:gd name="connsiteY20" fmla="*/ 1295400 h 2451100"/>
              <a:gd name="connsiteX21" fmla="*/ 1092200 w 3061416"/>
              <a:gd name="connsiteY21" fmla="*/ 1358900 h 2451100"/>
              <a:gd name="connsiteX22" fmla="*/ 1117600 w 3061416"/>
              <a:gd name="connsiteY22" fmla="*/ 1473200 h 2451100"/>
              <a:gd name="connsiteX23" fmla="*/ 1117600 w 3061416"/>
              <a:gd name="connsiteY23" fmla="*/ 1714500 h 2451100"/>
              <a:gd name="connsiteX24" fmla="*/ 1092200 w 3061416"/>
              <a:gd name="connsiteY24" fmla="*/ 1866900 h 2451100"/>
              <a:gd name="connsiteX25" fmla="*/ 990600 w 3061416"/>
              <a:gd name="connsiteY25" fmla="*/ 1993900 h 2451100"/>
              <a:gd name="connsiteX26" fmla="*/ 927100 w 3061416"/>
              <a:gd name="connsiteY26" fmla="*/ 2032000 h 2451100"/>
              <a:gd name="connsiteX27" fmla="*/ 876300 w 3061416"/>
              <a:gd name="connsiteY27" fmla="*/ 2057400 h 2451100"/>
              <a:gd name="connsiteX28" fmla="*/ 787400 w 3061416"/>
              <a:gd name="connsiteY28" fmla="*/ 2082800 h 2451100"/>
              <a:gd name="connsiteX29" fmla="*/ 571500 w 3061416"/>
              <a:gd name="connsiteY29" fmla="*/ 2044700 h 2451100"/>
              <a:gd name="connsiteX30" fmla="*/ 533400 w 3061416"/>
              <a:gd name="connsiteY30" fmla="*/ 2019300 h 2451100"/>
              <a:gd name="connsiteX31" fmla="*/ 457200 w 3061416"/>
              <a:gd name="connsiteY31" fmla="*/ 1943100 h 2451100"/>
              <a:gd name="connsiteX32" fmla="*/ 431800 w 3061416"/>
              <a:gd name="connsiteY32" fmla="*/ 1866900 h 2451100"/>
              <a:gd name="connsiteX33" fmla="*/ 444500 w 3061416"/>
              <a:gd name="connsiteY33" fmla="*/ 1701800 h 2451100"/>
              <a:gd name="connsiteX34" fmla="*/ 457200 w 3061416"/>
              <a:gd name="connsiteY34" fmla="*/ 1663700 h 2451100"/>
              <a:gd name="connsiteX35" fmla="*/ 571500 w 3061416"/>
              <a:gd name="connsiteY35" fmla="*/ 1574800 h 2451100"/>
              <a:gd name="connsiteX36" fmla="*/ 622300 w 3061416"/>
              <a:gd name="connsiteY36" fmla="*/ 1562100 h 2451100"/>
              <a:gd name="connsiteX37" fmla="*/ 723900 w 3061416"/>
              <a:gd name="connsiteY37" fmla="*/ 1524000 h 2451100"/>
              <a:gd name="connsiteX38" fmla="*/ 787400 w 3061416"/>
              <a:gd name="connsiteY38" fmla="*/ 1511300 h 2451100"/>
              <a:gd name="connsiteX39" fmla="*/ 1155700 w 3061416"/>
              <a:gd name="connsiteY39" fmla="*/ 1524000 h 2451100"/>
              <a:gd name="connsiteX40" fmla="*/ 1308100 w 3061416"/>
              <a:gd name="connsiteY40" fmla="*/ 1549400 h 2451100"/>
              <a:gd name="connsiteX41" fmla="*/ 1397000 w 3061416"/>
              <a:gd name="connsiteY41" fmla="*/ 1562100 h 2451100"/>
              <a:gd name="connsiteX42" fmla="*/ 1447800 w 3061416"/>
              <a:gd name="connsiteY42" fmla="*/ 1587500 h 2451100"/>
              <a:gd name="connsiteX43" fmla="*/ 1511300 w 3061416"/>
              <a:gd name="connsiteY43" fmla="*/ 1600200 h 2451100"/>
              <a:gd name="connsiteX44" fmla="*/ 1549400 w 3061416"/>
              <a:gd name="connsiteY44" fmla="*/ 1612900 h 2451100"/>
              <a:gd name="connsiteX45" fmla="*/ 1612900 w 3061416"/>
              <a:gd name="connsiteY45" fmla="*/ 1625600 h 2451100"/>
              <a:gd name="connsiteX46" fmla="*/ 1701800 w 3061416"/>
              <a:gd name="connsiteY46" fmla="*/ 1663700 h 2451100"/>
              <a:gd name="connsiteX47" fmla="*/ 1790700 w 3061416"/>
              <a:gd name="connsiteY47" fmla="*/ 1714500 h 2451100"/>
              <a:gd name="connsiteX48" fmla="*/ 1828800 w 3061416"/>
              <a:gd name="connsiteY48" fmla="*/ 1727200 h 2451100"/>
              <a:gd name="connsiteX49" fmla="*/ 1866900 w 3061416"/>
              <a:gd name="connsiteY49" fmla="*/ 1752600 h 2451100"/>
              <a:gd name="connsiteX50" fmla="*/ 1981200 w 3061416"/>
              <a:gd name="connsiteY50" fmla="*/ 1841500 h 2451100"/>
              <a:gd name="connsiteX51" fmla="*/ 2082800 w 3061416"/>
              <a:gd name="connsiteY51" fmla="*/ 1943100 h 2451100"/>
              <a:gd name="connsiteX52" fmla="*/ 2133600 w 3061416"/>
              <a:gd name="connsiteY52" fmla="*/ 1993900 h 2451100"/>
              <a:gd name="connsiteX53" fmla="*/ 2146300 w 3061416"/>
              <a:gd name="connsiteY53" fmla="*/ 2032000 h 2451100"/>
              <a:gd name="connsiteX54" fmla="*/ 2184400 w 3061416"/>
              <a:gd name="connsiteY54" fmla="*/ 2057400 h 2451100"/>
              <a:gd name="connsiteX55" fmla="*/ 2209800 w 3061416"/>
              <a:gd name="connsiteY55" fmla="*/ 2095500 h 2451100"/>
              <a:gd name="connsiteX56" fmla="*/ 2247900 w 3061416"/>
              <a:gd name="connsiteY56" fmla="*/ 2184400 h 2451100"/>
              <a:gd name="connsiteX57" fmla="*/ 2298700 w 3061416"/>
              <a:gd name="connsiteY57" fmla="*/ 2273300 h 2451100"/>
              <a:gd name="connsiteX58" fmla="*/ 2413000 w 3061416"/>
              <a:gd name="connsiteY58" fmla="*/ 2374900 h 2451100"/>
              <a:gd name="connsiteX59" fmla="*/ 2514600 w 3061416"/>
              <a:gd name="connsiteY59" fmla="*/ 2425700 h 2451100"/>
              <a:gd name="connsiteX60" fmla="*/ 2590800 w 3061416"/>
              <a:gd name="connsiteY60" fmla="*/ 2451100 h 2451100"/>
              <a:gd name="connsiteX61" fmla="*/ 2844800 w 3061416"/>
              <a:gd name="connsiteY61" fmla="*/ 2438400 h 2451100"/>
              <a:gd name="connsiteX62" fmla="*/ 2971800 w 3061416"/>
              <a:gd name="connsiteY62" fmla="*/ 2425700 h 2451100"/>
              <a:gd name="connsiteX63" fmla="*/ 3060700 w 3061416"/>
              <a:gd name="connsiteY63" fmla="*/ 2400300 h 2451100"/>
              <a:gd name="connsiteX64" fmla="*/ 3048000 w 3061416"/>
              <a:gd name="connsiteY64" fmla="*/ 240030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61416" h="2451100">
                <a:moveTo>
                  <a:pt x="0" y="0"/>
                </a:moveTo>
                <a:cubicBezTo>
                  <a:pt x="40087" y="20043"/>
                  <a:pt x="96349" y="45549"/>
                  <a:pt x="127000" y="76200"/>
                </a:cubicBezTo>
                <a:cubicBezTo>
                  <a:pt x="139700" y="88900"/>
                  <a:pt x="150923" y="103273"/>
                  <a:pt x="165100" y="114300"/>
                </a:cubicBezTo>
                <a:cubicBezTo>
                  <a:pt x="189197" y="133042"/>
                  <a:pt x="219714" y="143514"/>
                  <a:pt x="241300" y="165100"/>
                </a:cubicBezTo>
                <a:cubicBezTo>
                  <a:pt x="254000" y="177800"/>
                  <a:pt x="265223" y="192173"/>
                  <a:pt x="279400" y="203200"/>
                </a:cubicBezTo>
                <a:cubicBezTo>
                  <a:pt x="303497" y="221942"/>
                  <a:pt x="355600" y="254000"/>
                  <a:pt x="355600" y="254000"/>
                </a:cubicBezTo>
                <a:cubicBezTo>
                  <a:pt x="423333" y="355600"/>
                  <a:pt x="334433" y="232833"/>
                  <a:pt x="419100" y="317500"/>
                </a:cubicBezTo>
                <a:cubicBezTo>
                  <a:pt x="503767" y="402167"/>
                  <a:pt x="381000" y="313267"/>
                  <a:pt x="482600" y="381000"/>
                </a:cubicBezTo>
                <a:cubicBezTo>
                  <a:pt x="534939" y="459509"/>
                  <a:pt x="476827" y="382924"/>
                  <a:pt x="546100" y="444500"/>
                </a:cubicBezTo>
                <a:cubicBezTo>
                  <a:pt x="676589" y="560491"/>
                  <a:pt x="573929" y="488453"/>
                  <a:pt x="660400" y="546100"/>
                </a:cubicBezTo>
                <a:cubicBezTo>
                  <a:pt x="668867" y="558800"/>
                  <a:pt x="675659" y="572792"/>
                  <a:pt x="685800" y="584200"/>
                </a:cubicBezTo>
                <a:cubicBezTo>
                  <a:pt x="709665" y="611048"/>
                  <a:pt x="740447" y="631663"/>
                  <a:pt x="762000" y="660400"/>
                </a:cubicBezTo>
                <a:cubicBezTo>
                  <a:pt x="818416" y="735622"/>
                  <a:pt x="788359" y="693588"/>
                  <a:pt x="850900" y="787400"/>
                </a:cubicBezTo>
                <a:cubicBezTo>
                  <a:pt x="859367" y="800100"/>
                  <a:pt x="871473" y="811020"/>
                  <a:pt x="876300" y="825500"/>
                </a:cubicBezTo>
                <a:cubicBezTo>
                  <a:pt x="900974" y="899521"/>
                  <a:pt x="883013" y="851626"/>
                  <a:pt x="939800" y="965200"/>
                </a:cubicBezTo>
                <a:lnTo>
                  <a:pt x="990600" y="1066800"/>
                </a:lnTo>
                <a:cubicBezTo>
                  <a:pt x="999067" y="1083733"/>
                  <a:pt x="1010013" y="1099639"/>
                  <a:pt x="1016000" y="1117600"/>
                </a:cubicBezTo>
                <a:cubicBezTo>
                  <a:pt x="1020233" y="1130300"/>
                  <a:pt x="1023427" y="1143395"/>
                  <a:pt x="1028700" y="1155700"/>
                </a:cubicBezTo>
                <a:cubicBezTo>
                  <a:pt x="1036158" y="1173101"/>
                  <a:pt x="1047453" y="1188773"/>
                  <a:pt x="1054100" y="1206500"/>
                </a:cubicBezTo>
                <a:cubicBezTo>
                  <a:pt x="1060229" y="1222843"/>
                  <a:pt x="1062005" y="1240517"/>
                  <a:pt x="1066800" y="1257300"/>
                </a:cubicBezTo>
                <a:cubicBezTo>
                  <a:pt x="1070478" y="1270172"/>
                  <a:pt x="1076253" y="1282413"/>
                  <a:pt x="1079500" y="1295400"/>
                </a:cubicBezTo>
                <a:cubicBezTo>
                  <a:pt x="1084735" y="1316341"/>
                  <a:pt x="1087517" y="1337828"/>
                  <a:pt x="1092200" y="1358900"/>
                </a:cubicBezTo>
                <a:cubicBezTo>
                  <a:pt x="1128071" y="1520318"/>
                  <a:pt x="1079296" y="1281682"/>
                  <a:pt x="1117600" y="1473200"/>
                </a:cubicBezTo>
                <a:cubicBezTo>
                  <a:pt x="1134040" y="1654039"/>
                  <a:pt x="1135625" y="1561285"/>
                  <a:pt x="1117600" y="1714500"/>
                </a:cubicBezTo>
                <a:cubicBezTo>
                  <a:pt x="1115094" y="1735797"/>
                  <a:pt x="1112946" y="1829557"/>
                  <a:pt x="1092200" y="1866900"/>
                </a:cubicBezTo>
                <a:cubicBezTo>
                  <a:pt x="1066983" y="1912290"/>
                  <a:pt x="1032496" y="1961314"/>
                  <a:pt x="990600" y="1993900"/>
                </a:cubicBezTo>
                <a:cubicBezTo>
                  <a:pt x="971115" y="2009055"/>
                  <a:pt x="948678" y="2020012"/>
                  <a:pt x="927100" y="2032000"/>
                </a:cubicBezTo>
                <a:cubicBezTo>
                  <a:pt x="910550" y="2041194"/>
                  <a:pt x="893701" y="2049942"/>
                  <a:pt x="876300" y="2057400"/>
                </a:cubicBezTo>
                <a:cubicBezTo>
                  <a:pt x="850793" y="2068332"/>
                  <a:pt x="813179" y="2076355"/>
                  <a:pt x="787400" y="2082800"/>
                </a:cubicBezTo>
                <a:cubicBezTo>
                  <a:pt x="742932" y="2078757"/>
                  <a:pt x="622262" y="2078541"/>
                  <a:pt x="571500" y="2044700"/>
                </a:cubicBezTo>
                <a:cubicBezTo>
                  <a:pt x="558800" y="2036233"/>
                  <a:pt x="544808" y="2029441"/>
                  <a:pt x="533400" y="2019300"/>
                </a:cubicBezTo>
                <a:cubicBezTo>
                  <a:pt x="506552" y="1995435"/>
                  <a:pt x="457200" y="1943100"/>
                  <a:pt x="457200" y="1943100"/>
                </a:cubicBezTo>
                <a:cubicBezTo>
                  <a:pt x="448733" y="1917700"/>
                  <a:pt x="429747" y="1893595"/>
                  <a:pt x="431800" y="1866900"/>
                </a:cubicBezTo>
                <a:cubicBezTo>
                  <a:pt x="436033" y="1811867"/>
                  <a:pt x="437654" y="1756570"/>
                  <a:pt x="444500" y="1701800"/>
                </a:cubicBezTo>
                <a:cubicBezTo>
                  <a:pt x="446160" y="1688516"/>
                  <a:pt x="449774" y="1674839"/>
                  <a:pt x="457200" y="1663700"/>
                </a:cubicBezTo>
                <a:cubicBezTo>
                  <a:pt x="475137" y="1636795"/>
                  <a:pt x="551316" y="1579846"/>
                  <a:pt x="571500" y="1574800"/>
                </a:cubicBezTo>
                <a:cubicBezTo>
                  <a:pt x="588433" y="1570567"/>
                  <a:pt x="605741" y="1567620"/>
                  <a:pt x="622300" y="1562100"/>
                </a:cubicBezTo>
                <a:cubicBezTo>
                  <a:pt x="657261" y="1550446"/>
                  <a:pt x="688230" y="1532917"/>
                  <a:pt x="723900" y="1524000"/>
                </a:cubicBezTo>
                <a:cubicBezTo>
                  <a:pt x="744841" y="1518765"/>
                  <a:pt x="766233" y="1515533"/>
                  <a:pt x="787400" y="1511300"/>
                </a:cubicBezTo>
                <a:lnTo>
                  <a:pt x="1155700" y="1524000"/>
                </a:lnTo>
                <a:cubicBezTo>
                  <a:pt x="1296146" y="1531592"/>
                  <a:pt x="1213180" y="1532142"/>
                  <a:pt x="1308100" y="1549400"/>
                </a:cubicBezTo>
                <a:cubicBezTo>
                  <a:pt x="1337551" y="1554755"/>
                  <a:pt x="1367367" y="1557867"/>
                  <a:pt x="1397000" y="1562100"/>
                </a:cubicBezTo>
                <a:cubicBezTo>
                  <a:pt x="1413933" y="1570567"/>
                  <a:pt x="1429839" y="1581513"/>
                  <a:pt x="1447800" y="1587500"/>
                </a:cubicBezTo>
                <a:cubicBezTo>
                  <a:pt x="1468278" y="1594326"/>
                  <a:pt x="1490359" y="1594965"/>
                  <a:pt x="1511300" y="1600200"/>
                </a:cubicBezTo>
                <a:cubicBezTo>
                  <a:pt x="1524287" y="1603447"/>
                  <a:pt x="1536413" y="1609653"/>
                  <a:pt x="1549400" y="1612900"/>
                </a:cubicBezTo>
                <a:cubicBezTo>
                  <a:pt x="1570341" y="1618135"/>
                  <a:pt x="1591733" y="1621367"/>
                  <a:pt x="1612900" y="1625600"/>
                </a:cubicBezTo>
                <a:cubicBezTo>
                  <a:pt x="1690111" y="1677074"/>
                  <a:pt x="1608075" y="1628553"/>
                  <a:pt x="1701800" y="1663700"/>
                </a:cubicBezTo>
                <a:cubicBezTo>
                  <a:pt x="1790861" y="1697098"/>
                  <a:pt x="1717007" y="1677654"/>
                  <a:pt x="1790700" y="1714500"/>
                </a:cubicBezTo>
                <a:cubicBezTo>
                  <a:pt x="1802674" y="1720487"/>
                  <a:pt x="1816826" y="1721213"/>
                  <a:pt x="1828800" y="1727200"/>
                </a:cubicBezTo>
                <a:cubicBezTo>
                  <a:pt x="1842452" y="1734026"/>
                  <a:pt x="1854689" y="1743442"/>
                  <a:pt x="1866900" y="1752600"/>
                </a:cubicBezTo>
                <a:cubicBezTo>
                  <a:pt x="1905514" y="1781560"/>
                  <a:pt x="1947070" y="1807370"/>
                  <a:pt x="1981200" y="1841500"/>
                </a:cubicBezTo>
                <a:lnTo>
                  <a:pt x="2082800" y="1943100"/>
                </a:lnTo>
                <a:lnTo>
                  <a:pt x="2133600" y="1993900"/>
                </a:lnTo>
                <a:cubicBezTo>
                  <a:pt x="2137833" y="2006600"/>
                  <a:pt x="2137937" y="2021547"/>
                  <a:pt x="2146300" y="2032000"/>
                </a:cubicBezTo>
                <a:cubicBezTo>
                  <a:pt x="2155835" y="2043919"/>
                  <a:pt x="2173607" y="2046607"/>
                  <a:pt x="2184400" y="2057400"/>
                </a:cubicBezTo>
                <a:cubicBezTo>
                  <a:pt x="2195193" y="2068193"/>
                  <a:pt x="2201333" y="2082800"/>
                  <a:pt x="2209800" y="2095500"/>
                </a:cubicBezTo>
                <a:cubicBezTo>
                  <a:pt x="2230659" y="2178938"/>
                  <a:pt x="2208920" y="2116185"/>
                  <a:pt x="2247900" y="2184400"/>
                </a:cubicBezTo>
                <a:cubicBezTo>
                  <a:pt x="2266298" y="2216597"/>
                  <a:pt x="2273947" y="2245453"/>
                  <a:pt x="2298700" y="2273300"/>
                </a:cubicBezTo>
                <a:cubicBezTo>
                  <a:pt x="2377768" y="2362251"/>
                  <a:pt x="2348379" y="2328742"/>
                  <a:pt x="2413000" y="2374900"/>
                </a:cubicBezTo>
                <a:cubicBezTo>
                  <a:pt x="2493787" y="2432605"/>
                  <a:pt x="2430052" y="2400336"/>
                  <a:pt x="2514600" y="2425700"/>
                </a:cubicBezTo>
                <a:cubicBezTo>
                  <a:pt x="2540245" y="2433393"/>
                  <a:pt x="2590800" y="2451100"/>
                  <a:pt x="2590800" y="2451100"/>
                </a:cubicBezTo>
                <a:lnTo>
                  <a:pt x="2844800" y="2438400"/>
                </a:lnTo>
                <a:cubicBezTo>
                  <a:pt x="2887250" y="2435570"/>
                  <a:pt x="2929683" y="2431717"/>
                  <a:pt x="2971800" y="2425700"/>
                </a:cubicBezTo>
                <a:cubicBezTo>
                  <a:pt x="2983193" y="2424072"/>
                  <a:pt x="3046225" y="2407537"/>
                  <a:pt x="3060700" y="2400300"/>
                </a:cubicBezTo>
                <a:cubicBezTo>
                  <a:pt x="3064486" y="2398407"/>
                  <a:pt x="3052233" y="2400300"/>
                  <a:pt x="3048000" y="2400300"/>
                </a:cubicBezTo>
              </a:path>
            </a:pathLst>
          </a:custGeom>
          <a:noFill/>
          <a:ln w="50800">
            <a:solidFill>
              <a:srgbClr val="7AAD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rot="320654">
            <a:off x="4958813" y="4783123"/>
            <a:ext cx="277433" cy="455125"/>
          </a:xfrm>
          <a:custGeom>
            <a:avLst/>
            <a:gdLst>
              <a:gd name="connsiteX0" fmla="*/ 0 w 435632"/>
              <a:gd name="connsiteY0" fmla="*/ 0 h 355600"/>
              <a:gd name="connsiteX1" fmla="*/ 50800 w 435632"/>
              <a:gd name="connsiteY1" fmla="*/ 38100 h 355600"/>
              <a:gd name="connsiteX2" fmla="*/ 190500 w 435632"/>
              <a:gd name="connsiteY2" fmla="*/ 76200 h 355600"/>
              <a:gd name="connsiteX3" fmla="*/ 381000 w 435632"/>
              <a:gd name="connsiteY3" fmla="*/ 101600 h 355600"/>
              <a:gd name="connsiteX4" fmla="*/ 431800 w 435632"/>
              <a:gd name="connsiteY4" fmla="*/ 114300 h 355600"/>
              <a:gd name="connsiteX5" fmla="*/ 381000 w 435632"/>
              <a:gd name="connsiteY5" fmla="*/ 177800 h 355600"/>
              <a:gd name="connsiteX6" fmla="*/ 342900 w 435632"/>
              <a:gd name="connsiteY6" fmla="*/ 190500 h 355600"/>
              <a:gd name="connsiteX7" fmla="*/ 266700 w 435632"/>
              <a:gd name="connsiteY7" fmla="*/ 241300 h 355600"/>
              <a:gd name="connsiteX8" fmla="*/ 190500 w 435632"/>
              <a:gd name="connsiteY8" fmla="*/ 279400 h 355600"/>
              <a:gd name="connsiteX9" fmla="*/ 152400 w 435632"/>
              <a:gd name="connsiteY9" fmla="*/ 292100 h 355600"/>
              <a:gd name="connsiteX10" fmla="*/ 76200 w 435632"/>
              <a:gd name="connsiteY10" fmla="*/ 342900 h 355600"/>
              <a:gd name="connsiteX11" fmla="*/ 38100 w 435632"/>
              <a:gd name="connsiteY11"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5632" h="355600">
                <a:moveTo>
                  <a:pt x="0" y="0"/>
                </a:moveTo>
                <a:cubicBezTo>
                  <a:pt x="16933" y="12700"/>
                  <a:pt x="31868" y="28634"/>
                  <a:pt x="50800" y="38100"/>
                </a:cubicBezTo>
                <a:cubicBezTo>
                  <a:pt x="90476" y="57938"/>
                  <a:pt x="146703" y="68237"/>
                  <a:pt x="190500" y="76200"/>
                </a:cubicBezTo>
                <a:cubicBezTo>
                  <a:pt x="280082" y="92488"/>
                  <a:pt x="277478" y="90098"/>
                  <a:pt x="381000" y="101600"/>
                </a:cubicBezTo>
                <a:cubicBezTo>
                  <a:pt x="397933" y="105833"/>
                  <a:pt x="421327" y="100336"/>
                  <a:pt x="431800" y="114300"/>
                </a:cubicBezTo>
                <a:cubicBezTo>
                  <a:pt x="451774" y="140932"/>
                  <a:pt x="387481" y="174559"/>
                  <a:pt x="381000" y="177800"/>
                </a:cubicBezTo>
                <a:cubicBezTo>
                  <a:pt x="369026" y="183787"/>
                  <a:pt x="354602" y="183999"/>
                  <a:pt x="342900" y="190500"/>
                </a:cubicBezTo>
                <a:cubicBezTo>
                  <a:pt x="316215" y="205325"/>
                  <a:pt x="295660" y="231647"/>
                  <a:pt x="266700" y="241300"/>
                </a:cubicBezTo>
                <a:cubicBezTo>
                  <a:pt x="170935" y="273222"/>
                  <a:pt x="288977" y="230161"/>
                  <a:pt x="190500" y="279400"/>
                </a:cubicBezTo>
                <a:cubicBezTo>
                  <a:pt x="178526" y="285387"/>
                  <a:pt x="164102" y="285599"/>
                  <a:pt x="152400" y="292100"/>
                </a:cubicBezTo>
                <a:cubicBezTo>
                  <a:pt x="125715" y="306925"/>
                  <a:pt x="105160" y="333247"/>
                  <a:pt x="76200" y="342900"/>
                </a:cubicBezTo>
                <a:lnTo>
                  <a:pt x="38100" y="355600"/>
                </a:lnTo>
              </a:path>
            </a:pathLst>
          </a:custGeom>
          <a:noFill/>
          <a:ln w="50800">
            <a:solidFill>
              <a:srgbClr val="7AAD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Shape 638"/>
          <p:cNvPicPr preferRelativeResize="0"/>
          <p:nvPr/>
        </p:nvPicPr>
        <p:blipFill rotWithShape="1">
          <a:blip r:embed="rId9">
            <a:alphaModFix/>
          </a:blip>
          <a:srcRect l="5390" t="9219" r="10146" b="4521"/>
          <a:stretch/>
        </p:blipFill>
        <p:spPr>
          <a:xfrm>
            <a:off x="5484885" y="3898054"/>
            <a:ext cx="716279" cy="731519"/>
          </a:xfrm>
          <a:prstGeom prst="ellipse">
            <a:avLst/>
          </a:prstGeom>
          <a:noFill/>
          <a:ln>
            <a:noFill/>
          </a:ln>
        </p:spPr>
      </p:pic>
      <p:pic>
        <p:nvPicPr>
          <p:cNvPr id="47" name="Shape 639"/>
          <p:cNvPicPr preferRelativeResize="0"/>
          <p:nvPr/>
        </p:nvPicPr>
        <p:blipFill rotWithShape="1">
          <a:blip r:embed="rId10">
            <a:alphaModFix/>
          </a:blip>
          <a:srcRect/>
          <a:stretch/>
        </p:blipFill>
        <p:spPr>
          <a:xfrm>
            <a:off x="5524215" y="4838846"/>
            <a:ext cx="716279" cy="663495"/>
          </a:xfrm>
          <a:prstGeom prst="ellipse">
            <a:avLst/>
          </a:prstGeom>
          <a:noFill/>
          <a:ln>
            <a:noFill/>
          </a:ln>
        </p:spPr>
      </p:pic>
      <p:pic>
        <p:nvPicPr>
          <p:cNvPr id="48" name="Picture 5"/>
          <p:cNvPicPr>
            <a:picLocks noChangeAspect="1"/>
          </p:cNvPicPr>
          <p:nvPr/>
        </p:nvPicPr>
        <p:blipFill>
          <a:blip r:embed="rId6">
            <a:extLst>
              <a:ext uri="{BEBA8EAE-BF5A-486C-A8C5-ECC9F3942E4B}">
                <a14:imgProps xmlns:a14="http://schemas.microsoft.com/office/drawing/2010/main">
                  <a14:imgLayer r:embed="rId7">
                    <a14:imgEffect>
                      <a14:backgroundRemoval t="3051" b="97627" l="0" r="100000">
                        <a14:foregroundMark x1="24561" y1="15593" x2="24561" y2="15593"/>
                        <a14:foregroundMark x1="17043" y1="6780" x2="17043" y2="6780"/>
                        <a14:foregroundMark x1="7769" y1="24746" x2="7769" y2="24746"/>
                        <a14:foregroundMark x1="20301" y1="3051" x2="10025" y2="90847"/>
                        <a14:foregroundMark x1="7018" y1="87458" x2="501" y2="61017"/>
                        <a14:foregroundMark x1="16291" y1="39661" x2="9524" y2="34915"/>
                        <a14:foregroundMark x1="21303" y1="48475" x2="32331" y2="56610"/>
                        <a14:foregroundMark x1="34586" y1="72881" x2="37845" y2="55593"/>
                        <a14:foregroundMark x1="34336" y1="50847" x2="26065" y2="42712"/>
                        <a14:foregroundMark x1="37845" y1="92881" x2="45865" y2="88814"/>
                        <a14:foregroundMark x1="30075" y1="91525" x2="25313" y2="81695"/>
                        <a14:backgroundMark x1="4511" y1="41017" x2="4010" y2="42034"/>
                        <a14:backgroundMark x1="39348" y1="80678" x2="39098" y2="78983"/>
                        <a14:backgroundMark x1="20551" y1="88814" x2="20551" y2="88814"/>
                        <a14:backgroundMark x1="39098" y1="89831" x2="39098" y2="89831"/>
                        <a14:backgroundMark x1="29323" y1="82712" x2="29323" y2="82712"/>
                        <a14:backgroundMark x1="33584" y1="89492" x2="33584" y2="89492"/>
                        <a14:backgroundMark x1="32080" y1="85763" x2="32080" y2="85763"/>
                        <a14:backgroundMark x1="36090" y1="89492" x2="36090" y2="89492"/>
                        <a14:backgroundMark x1="38346" y1="74915" x2="38346" y2="74915"/>
                        <a14:backgroundMark x1="2005" y1="57966" x2="2005" y2="57966"/>
                        <a14:backgroundMark x1="11028" y1="35593" x2="11028" y2="35593"/>
                        <a14:backgroundMark x1="17293" y1="44068" x2="17293" y2="44068"/>
                        <a14:backgroundMark x1="21053" y1="44068" x2="21053" y2="44068"/>
                        <a14:backgroundMark x1="14286" y1="35593" x2="11028" y2="24746"/>
                        <a14:backgroundMark x1="11529" y1="22034" x2="13283" y2="16949"/>
                        <a14:backgroundMark x1="37594" y1="33898" x2="40852" y2="24068"/>
                        <a14:backgroundMark x1="40100" y1="23729" x2="37093" y2="11186"/>
                        <a14:backgroundMark x1="33083" y1="40678" x2="32832" y2="38983"/>
                        <a14:backgroundMark x1="30576" y1="42034" x2="28822" y2="42712"/>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5526110" y="5767335"/>
            <a:ext cx="1020440" cy="849471"/>
          </a:xfrm>
          <a:prstGeom prst="rect">
            <a:avLst/>
          </a:prstGeom>
        </p:spPr>
      </p:pic>
      <p:sp>
        <p:nvSpPr>
          <p:cNvPr id="49" name="Shape 634"/>
          <p:cNvSpPr txBox="1"/>
          <p:nvPr/>
        </p:nvSpPr>
        <p:spPr>
          <a:xfrm>
            <a:off x="6429293" y="4009843"/>
            <a:ext cx="2966776" cy="461664"/>
          </a:xfrm>
          <a:prstGeom prst="rect">
            <a:avLst/>
          </a:prstGeom>
          <a:noFill/>
          <a:ln>
            <a:noFill/>
          </a:ln>
        </p:spPr>
        <p:txBody>
          <a:bodyPr lIns="91425" tIns="45700" rIns="91425" bIns="45700" anchor="t" anchorCtr="0">
            <a:noAutofit/>
          </a:bodyPr>
          <a:lstStyle/>
          <a:p>
            <a:pPr>
              <a:buSzPct val="25000"/>
            </a:pPr>
            <a:r>
              <a:rPr lang="en-GB" sz="2400" b="1" dirty="0">
                <a:solidFill>
                  <a:srgbClr val="1F3864"/>
                </a:solidFill>
                <a:latin typeface="Century Gothic"/>
                <a:ea typeface="Century Gothic"/>
                <a:cs typeface="Century Gothic"/>
                <a:sym typeface="Century Gothic"/>
                <a:hlinkClick r:id="rId11"/>
              </a:rPr>
              <a:t>@Embryology436</a:t>
            </a:r>
            <a:endParaRPr lang="en-GB" sz="2400" b="1" dirty="0">
              <a:solidFill>
                <a:srgbClr val="1F3864"/>
              </a:solidFill>
              <a:latin typeface="Century Gothic"/>
              <a:ea typeface="Century Gothic"/>
              <a:cs typeface="Century Gothic"/>
              <a:sym typeface="Century Gothic"/>
            </a:endParaRPr>
          </a:p>
        </p:txBody>
      </p:sp>
      <p:sp>
        <p:nvSpPr>
          <p:cNvPr id="50" name="Shape 635"/>
          <p:cNvSpPr txBox="1"/>
          <p:nvPr/>
        </p:nvSpPr>
        <p:spPr>
          <a:xfrm>
            <a:off x="6429293" y="4887153"/>
            <a:ext cx="4347136" cy="461664"/>
          </a:xfrm>
          <a:prstGeom prst="rect">
            <a:avLst/>
          </a:prstGeom>
          <a:noFill/>
          <a:ln>
            <a:noFill/>
          </a:ln>
        </p:spPr>
        <p:txBody>
          <a:bodyPr lIns="91425" tIns="45700" rIns="91425" bIns="45700" anchor="t" anchorCtr="0">
            <a:noAutofit/>
          </a:bodyPr>
          <a:lstStyle/>
          <a:p>
            <a:pPr>
              <a:buSzPct val="25000"/>
            </a:pPr>
            <a:r>
              <a:rPr lang="en-GB" sz="2400" b="1" dirty="0">
                <a:solidFill>
                  <a:srgbClr val="1F3864"/>
                </a:solidFill>
                <a:latin typeface="Century Gothic"/>
                <a:ea typeface="Century Gothic"/>
                <a:cs typeface="Century Gothic"/>
                <a:sym typeface="Century Gothic"/>
                <a:hlinkClick r:id="rId12"/>
              </a:rPr>
              <a:t>Embryology436@gmail.com</a:t>
            </a:r>
            <a:endParaRPr lang="en-GB" sz="2400" b="1" dirty="0">
              <a:solidFill>
                <a:srgbClr val="1F3864"/>
              </a:solidFill>
              <a:latin typeface="Century Gothic"/>
              <a:ea typeface="Century Gothic"/>
              <a:cs typeface="Century Gothic"/>
              <a:sym typeface="Century Gothic"/>
            </a:endParaRPr>
          </a:p>
        </p:txBody>
      </p:sp>
      <p:sp>
        <p:nvSpPr>
          <p:cNvPr id="56" name="Shape 635">
            <a:hlinkClick r:id="rId13"/>
          </p:cNvPr>
          <p:cNvSpPr txBox="1"/>
          <p:nvPr/>
        </p:nvSpPr>
        <p:spPr>
          <a:xfrm>
            <a:off x="6435387" y="5915845"/>
            <a:ext cx="4347136" cy="461664"/>
          </a:xfrm>
          <a:prstGeom prst="rect">
            <a:avLst/>
          </a:prstGeom>
          <a:noFill/>
          <a:ln>
            <a:noFill/>
          </a:ln>
        </p:spPr>
        <p:txBody>
          <a:bodyPr lIns="91425" tIns="45700" rIns="91425" bIns="45700" anchor="t" anchorCtr="0">
            <a:noAutofit/>
          </a:bodyPr>
          <a:lstStyle/>
          <a:p>
            <a:pPr>
              <a:buSzPct val="25000"/>
            </a:pPr>
            <a:r>
              <a:rPr lang="en-GB" sz="2400" b="1" dirty="0">
                <a:solidFill>
                  <a:srgbClr val="1F3864"/>
                </a:solidFill>
                <a:latin typeface="Century Gothic"/>
                <a:ea typeface="Century Gothic"/>
                <a:cs typeface="Century Gothic"/>
                <a:sym typeface="Century Gothic"/>
                <a:hlinkClick r:id="rId13"/>
              </a:rPr>
              <a:t>Your Suggestion here</a:t>
            </a:r>
            <a:endParaRPr lang="en-GB" sz="2400" b="1" dirty="0">
              <a:solidFill>
                <a:srgbClr val="1F3864"/>
              </a:solidFill>
              <a:latin typeface="Century Gothic"/>
              <a:ea typeface="Century Gothic"/>
              <a:cs typeface="Century Gothic"/>
              <a:sym typeface="Century Gothic"/>
            </a:endParaRPr>
          </a:p>
        </p:txBody>
      </p:sp>
      <p:sp>
        <p:nvSpPr>
          <p:cNvPr id="59" name="Shape 642"/>
          <p:cNvSpPr txBox="1"/>
          <p:nvPr/>
        </p:nvSpPr>
        <p:spPr>
          <a:xfrm>
            <a:off x="7023278" y="166208"/>
            <a:ext cx="3530599" cy="646331"/>
          </a:xfrm>
          <a:prstGeom prst="rect">
            <a:avLst/>
          </a:prstGeom>
          <a:noFill/>
          <a:ln>
            <a:noFill/>
          </a:ln>
        </p:spPr>
        <p:txBody>
          <a:bodyPr lIns="91425" tIns="45700" rIns="91425" bIns="45700" anchor="t" anchorCtr="0">
            <a:noAutofit/>
          </a:bodyPr>
          <a:lstStyle/>
          <a:p>
            <a:pPr>
              <a:buSzPct val="25000"/>
            </a:pPr>
            <a:r>
              <a:rPr lang="en-GB" sz="3600" b="1" dirty="0">
                <a:solidFill>
                  <a:srgbClr val="7AADA2"/>
                </a:solidFill>
                <a:latin typeface="Century Gothic"/>
                <a:ea typeface="Century Gothic"/>
                <a:cs typeface="Century Gothic"/>
                <a:sym typeface="Century Gothic"/>
              </a:rPr>
              <a:t>References </a:t>
            </a:r>
          </a:p>
        </p:txBody>
      </p:sp>
      <p:cxnSp>
        <p:nvCxnSpPr>
          <p:cNvPr id="60" name="Shape 645"/>
          <p:cNvCxnSpPr/>
          <p:nvPr/>
        </p:nvCxnSpPr>
        <p:spPr>
          <a:xfrm>
            <a:off x="6972300" y="740659"/>
            <a:ext cx="2737658" cy="0"/>
          </a:xfrm>
          <a:prstGeom prst="straightConnector1">
            <a:avLst/>
          </a:prstGeom>
          <a:noFill/>
          <a:ln w="22225" cap="flat" cmpd="sng">
            <a:solidFill>
              <a:srgbClr val="878688">
                <a:alpha val="44705"/>
              </a:srgbClr>
            </a:solidFill>
            <a:prstDash val="dot"/>
            <a:miter/>
            <a:headEnd type="none" w="med" len="med"/>
            <a:tailEnd type="none" w="med" len="med"/>
          </a:ln>
        </p:spPr>
      </p:cxnSp>
      <p:pic>
        <p:nvPicPr>
          <p:cNvPr id="61" name="Shape 640"/>
          <p:cNvPicPr preferRelativeResize="0"/>
          <p:nvPr/>
        </p:nvPicPr>
        <p:blipFill rotWithShape="1">
          <a:blip r:embed="rId14">
            <a:alphaModFix/>
          </a:blip>
          <a:srcRect l="17968" t="12500" r="17968" b="12500"/>
          <a:stretch/>
        </p:blipFill>
        <p:spPr>
          <a:xfrm>
            <a:off x="5484885" y="1068933"/>
            <a:ext cx="660399" cy="773149"/>
          </a:xfrm>
          <a:prstGeom prst="rect">
            <a:avLst/>
          </a:prstGeom>
          <a:noFill/>
          <a:ln>
            <a:noFill/>
          </a:ln>
        </p:spPr>
      </p:pic>
      <p:pic>
        <p:nvPicPr>
          <p:cNvPr id="62" name="Shape 641"/>
          <p:cNvPicPr preferRelativeResize="0"/>
          <p:nvPr/>
        </p:nvPicPr>
        <p:blipFill rotWithShape="1">
          <a:blip r:embed="rId15">
            <a:alphaModFix/>
          </a:blip>
          <a:srcRect/>
          <a:stretch/>
        </p:blipFill>
        <p:spPr>
          <a:xfrm>
            <a:off x="5256839" y="2831769"/>
            <a:ext cx="888445" cy="777237"/>
          </a:xfrm>
          <a:prstGeom prst="ellipse">
            <a:avLst/>
          </a:prstGeom>
          <a:noFill/>
          <a:ln>
            <a:noFill/>
          </a:ln>
        </p:spPr>
      </p:pic>
      <p:sp>
        <p:nvSpPr>
          <p:cNvPr id="63" name="Shape 646"/>
          <p:cNvSpPr txBox="1"/>
          <p:nvPr/>
        </p:nvSpPr>
        <p:spPr>
          <a:xfrm>
            <a:off x="6293874" y="1136641"/>
            <a:ext cx="3925001" cy="506645"/>
          </a:xfrm>
          <a:prstGeom prst="rect">
            <a:avLst/>
          </a:prstGeom>
          <a:noFill/>
          <a:ln w="19050">
            <a:solidFill>
              <a:srgbClr val="7AADA2"/>
            </a:solidFill>
            <a:prstDash val="lgDash"/>
          </a:ln>
        </p:spPr>
        <p:txBody>
          <a:bodyPr lIns="91425" tIns="45700" rIns="91425" bIns="45700" anchor="t" anchorCtr="0">
            <a:noAutofit/>
          </a:bodyPr>
          <a:lstStyle/>
          <a:p>
            <a:pPr marL="285750" indent="-285750">
              <a:buFont typeface="Arial" charset="0"/>
              <a:buChar char="•"/>
            </a:pPr>
            <a:r>
              <a:rPr lang="en-GB" dirty="0" err="1">
                <a:solidFill>
                  <a:srgbClr val="EE3D9B"/>
                </a:solidFill>
                <a:latin typeface="Calibri"/>
                <a:ea typeface="Calibri"/>
                <a:cs typeface="Calibri"/>
                <a:sym typeface="Calibri"/>
              </a:rPr>
              <a:t>Dr.slides</a:t>
            </a:r>
            <a:r>
              <a:rPr lang="en-GB" dirty="0">
                <a:solidFill>
                  <a:srgbClr val="EE3D9B"/>
                </a:solidFill>
                <a:latin typeface="Calibri"/>
                <a:ea typeface="Calibri"/>
                <a:cs typeface="Calibri"/>
                <a:sym typeface="Calibri"/>
              </a:rPr>
              <a:t> (male and female).</a:t>
            </a:r>
          </a:p>
          <a:p>
            <a:pPr marL="285750" indent="-285750">
              <a:buFont typeface="Arial" charset="0"/>
              <a:buChar char="•"/>
            </a:pPr>
            <a:r>
              <a:rPr lang="en-GB" dirty="0">
                <a:solidFill>
                  <a:srgbClr val="EE3D9B"/>
                </a:solidFill>
                <a:latin typeface="Calibri"/>
                <a:ea typeface="Calibri"/>
                <a:cs typeface="Calibri"/>
                <a:sym typeface="Calibri"/>
              </a:rPr>
              <a:t>Embryology team 435 .</a:t>
            </a:r>
            <a:endParaRPr lang="en-GB" dirty="0">
              <a:solidFill>
                <a:srgbClr val="EE3D9B"/>
              </a:solidFill>
              <a:latin typeface="Calibri"/>
              <a:ea typeface="Calibri"/>
              <a:cs typeface="Calibri"/>
              <a:sym typeface="Calibri"/>
              <a:hlinkClick r:id="rId16"/>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Shape 662"/>
          <p:cNvGrpSpPr/>
          <p:nvPr/>
        </p:nvGrpSpPr>
        <p:grpSpPr>
          <a:xfrm>
            <a:off x="-71200" y="5912078"/>
            <a:ext cx="4561511" cy="911952"/>
            <a:chOff x="0" y="5930709"/>
            <a:chExt cx="4629149" cy="927291"/>
          </a:xfrm>
        </p:grpSpPr>
        <p:sp>
          <p:nvSpPr>
            <p:cNvPr id="663" name="Shape 663"/>
            <p:cNvSpPr/>
            <p:nvPr/>
          </p:nvSpPr>
          <p:spPr>
            <a:xfrm>
              <a:off x="0" y="5969000"/>
              <a:ext cx="800099" cy="889000"/>
            </a:xfrm>
            <a:prstGeom prst="mathPlus">
              <a:avLst>
                <a:gd name="adj1" fmla="val 23520"/>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64" name="Shape 664"/>
            <p:cNvSpPr txBox="1"/>
            <p:nvPr/>
          </p:nvSpPr>
          <p:spPr>
            <a:xfrm>
              <a:off x="485130" y="5930709"/>
              <a:ext cx="3716593" cy="3768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b="1" dirty="0" err="1">
                  <a:solidFill>
                    <a:srgbClr val="7F7F7F"/>
                  </a:solidFill>
                  <a:latin typeface="Century Gothic"/>
                  <a:ea typeface="Century Gothic"/>
                  <a:cs typeface="Century Gothic"/>
                  <a:sym typeface="Century Gothic"/>
                </a:rPr>
                <a:t>Desgined</a:t>
              </a:r>
              <a:r>
                <a:rPr lang="en-GB" sz="1800" b="1" dirty="0">
                  <a:solidFill>
                    <a:srgbClr val="7F7F7F"/>
                  </a:solidFill>
                  <a:latin typeface="Century Gothic"/>
                  <a:ea typeface="Century Gothic"/>
                  <a:cs typeface="Century Gothic"/>
                  <a:sym typeface="Century Gothic"/>
                </a:rPr>
                <a:t> by:</a:t>
              </a:r>
            </a:p>
          </p:txBody>
        </p:sp>
        <p:sp>
          <p:nvSpPr>
            <p:cNvPr id="665" name="Shape 665"/>
            <p:cNvSpPr/>
            <p:nvPr/>
          </p:nvSpPr>
          <p:spPr>
            <a:xfrm>
              <a:off x="400049" y="5994400"/>
              <a:ext cx="4229100" cy="8000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en-GB" sz="2400" b="1" dirty="0">
                <a:solidFill>
                  <a:srgbClr val="618E87"/>
                </a:solidFill>
                <a:latin typeface="Century Gothic"/>
                <a:ea typeface="Century Gothic"/>
                <a:cs typeface="Century Gothic"/>
                <a:sym typeface="Century Gothic"/>
              </a:endParaRPr>
            </a:p>
          </p:txBody>
        </p:sp>
      </p:grpSp>
      <p:grpSp>
        <p:nvGrpSpPr>
          <p:cNvPr id="681" name="Shape 681"/>
          <p:cNvGrpSpPr/>
          <p:nvPr/>
        </p:nvGrpSpPr>
        <p:grpSpPr>
          <a:xfrm>
            <a:off x="5773777" y="64529"/>
            <a:ext cx="6286084" cy="6649973"/>
            <a:chOff x="5841214" y="240629"/>
            <a:chExt cx="6286084" cy="6649973"/>
          </a:xfrm>
        </p:grpSpPr>
        <p:grpSp>
          <p:nvGrpSpPr>
            <p:cNvPr id="682" name="Shape 682"/>
            <p:cNvGrpSpPr/>
            <p:nvPr/>
          </p:nvGrpSpPr>
          <p:grpSpPr>
            <a:xfrm>
              <a:off x="5841214" y="240629"/>
              <a:ext cx="6286084" cy="6455523"/>
              <a:chOff x="5841214" y="240629"/>
              <a:chExt cx="6286084" cy="6455523"/>
            </a:xfrm>
          </p:grpSpPr>
          <p:sp>
            <p:nvSpPr>
              <p:cNvPr id="683" name="Shape 683"/>
              <p:cNvSpPr/>
              <p:nvPr/>
            </p:nvSpPr>
            <p:spPr>
              <a:xfrm>
                <a:off x="6580524" y="1097279"/>
                <a:ext cx="4666595" cy="5598873"/>
              </a:xfrm>
              <a:prstGeom prst="rect">
                <a:avLst/>
              </a:prstGeom>
              <a:solidFill>
                <a:srgbClr val="F5F1F1"/>
              </a:solidFill>
              <a:ln w="53975" cap="flat" cmpd="sng">
                <a:solidFill>
                  <a:srgbClr val="618E87"/>
                </a:solidFill>
                <a:prstDash val="dash"/>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nvGrpSpPr>
              <p:cNvPr id="684" name="Shape 684"/>
              <p:cNvGrpSpPr/>
              <p:nvPr/>
            </p:nvGrpSpPr>
            <p:grpSpPr>
              <a:xfrm>
                <a:off x="5841214" y="240629"/>
                <a:ext cx="6286084" cy="2011680"/>
                <a:chOff x="5841214" y="593556"/>
                <a:chExt cx="6286084" cy="2011680"/>
              </a:xfrm>
            </p:grpSpPr>
            <p:grpSp>
              <p:nvGrpSpPr>
                <p:cNvPr id="685" name="Shape 685"/>
                <p:cNvGrpSpPr/>
                <p:nvPr/>
              </p:nvGrpSpPr>
              <p:grpSpPr>
                <a:xfrm>
                  <a:off x="5841214" y="593556"/>
                  <a:ext cx="6286084" cy="2011680"/>
                  <a:chOff x="5841214" y="593556"/>
                  <a:chExt cx="6286084" cy="2011680"/>
                </a:xfrm>
              </p:grpSpPr>
              <p:grpSp>
                <p:nvGrpSpPr>
                  <p:cNvPr id="686" name="Shape 686"/>
                  <p:cNvGrpSpPr/>
                  <p:nvPr/>
                </p:nvGrpSpPr>
                <p:grpSpPr>
                  <a:xfrm>
                    <a:off x="5841214" y="1106905"/>
                    <a:ext cx="6286084" cy="974794"/>
                    <a:chOff x="6800149" y="1130969"/>
                    <a:chExt cx="5027285" cy="920638"/>
                  </a:xfrm>
                </p:grpSpPr>
                <p:sp>
                  <p:nvSpPr>
                    <p:cNvPr id="687" name="Shape 687"/>
                    <p:cNvSpPr/>
                    <p:nvPr/>
                  </p:nvSpPr>
                  <p:spPr>
                    <a:xfrm>
                      <a:off x="7010400" y="1251284"/>
                      <a:ext cx="4588041" cy="689811"/>
                    </a:xfrm>
                    <a:prstGeom prst="rect">
                      <a:avLst/>
                    </a:prstGeom>
                    <a:solidFill>
                      <a:srgbClr val="7AADA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88" name="Shape 688"/>
                    <p:cNvSpPr/>
                    <p:nvPr/>
                  </p:nvSpPr>
                  <p:spPr>
                    <a:xfrm>
                      <a:off x="6914146" y="1187116"/>
                      <a:ext cx="4748463" cy="818146"/>
                    </a:xfrm>
                    <a:prstGeom prst="rect">
                      <a:avLst/>
                    </a:prstGeom>
                    <a:noFill/>
                    <a:ln w="47625" cap="flat" cmpd="sng">
                      <a:solidFill>
                        <a:srgbClr val="00213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89" name="Shape 689"/>
                    <p:cNvSpPr/>
                    <p:nvPr/>
                  </p:nvSpPr>
                  <p:spPr>
                    <a:xfrm>
                      <a:off x="6800149" y="1137207"/>
                      <a:ext cx="240631" cy="914400"/>
                    </a:xfrm>
                    <a:prstGeom prst="rect">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90" name="Shape 690"/>
                    <p:cNvSpPr/>
                    <p:nvPr/>
                  </p:nvSpPr>
                  <p:spPr>
                    <a:xfrm>
                      <a:off x="11578781" y="1130969"/>
                      <a:ext cx="248653" cy="914400"/>
                    </a:xfrm>
                    <a:prstGeom prst="rect">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691" name="Shape 691"/>
                  <p:cNvSpPr/>
                  <p:nvPr/>
                </p:nvSpPr>
                <p:spPr>
                  <a:xfrm>
                    <a:off x="6898106" y="593556"/>
                    <a:ext cx="4186989" cy="2011680"/>
                  </a:xfrm>
                  <a:prstGeom prst="star6">
                    <a:avLst>
                      <a:gd name="adj" fmla="val 43154"/>
                      <a:gd name="hf" fmla="val 115470"/>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692" name="Shape 692"/>
                  <p:cNvCxnSpPr>
                    <a:stCxn id="691" idx="4"/>
                    <a:endCxn id="691" idx="2"/>
                  </p:cNvCxnSpPr>
                  <p:nvPr/>
                </p:nvCxnSpPr>
                <p:spPr>
                  <a:xfrm>
                    <a:off x="6898107" y="1096476"/>
                    <a:ext cx="2093400" cy="1508699"/>
                  </a:xfrm>
                  <a:prstGeom prst="straightConnector1">
                    <a:avLst/>
                  </a:prstGeom>
                  <a:noFill/>
                  <a:ln w="9525" cap="flat" cmpd="sng">
                    <a:solidFill>
                      <a:srgbClr val="757070"/>
                    </a:solidFill>
                    <a:prstDash val="dash"/>
                    <a:miter/>
                    <a:headEnd type="none" w="med" len="med"/>
                    <a:tailEnd type="none" w="med" len="med"/>
                  </a:ln>
                </p:spPr>
              </p:cxnSp>
              <p:cxnSp>
                <p:nvCxnSpPr>
                  <p:cNvPr id="693" name="Shape 693"/>
                  <p:cNvCxnSpPr>
                    <a:stCxn id="691" idx="0"/>
                    <a:endCxn id="691" idx="2"/>
                  </p:cNvCxnSpPr>
                  <p:nvPr/>
                </p:nvCxnSpPr>
                <p:spPr>
                  <a:xfrm flipH="1">
                    <a:off x="8991694" y="1096476"/>
                    <a:ext cx="2093400" cy="1508699"/>
                  </a:xfrm>
                  <a:prstGeom prst="straightConnector1">
                    <a:avLst/>
                  </a:prstGeom>
                  <a:noFill/>
                  <a:ln w="9525" cap="flat" cmpd="sng">
                    <a:solidFill>
                      <a:srgbClr val="757070"/>
                    </a:solidFill>
                    <a:prstDash val="dash"/>
                    <a:miter/>
                    <a:headEnd type="none" w="med" len="med"/>
                    <a:tailEnd type="none" w="med" len="med"/>
                  </a:ln>
                </p:spPr>
              </p:cxnSp>
              <p:cxnSp>
                <p:nvCxnSpPr>
                  <p:cNvPr id="694" name="Shape 694"/>
                  <p:cNvCxnSpPr>
                    <a:stCxn id="691" idx="5"/>
                    <a:endCxn id="691" idx="1"/>
                  </p:cNvCxnSpPr>
                  <p:nvPr/>
                </p:nvCxnSpPr>
                <p:spPr>
                  <a:xfrm>
                    <a:off x="8991600" y="593556"/>
                    <a:ext cx="2093400" cy="1508700"/>
                  </a:xfrm>
                  <a:prstGeom prst="straightConnector1">
                    <a:avLst/>
                  </a:prstGeom>
                  <a:noFill/>
                  <a:ln w="9525" cap="flat" cmpd="sng">
                    <a:solidFill>
                      <a:srgbClr val="757070"/>
                    </a:solidFill>
                    <a:prstDash val="dash"/>
                    <a:miter/>
                    <a:headEnd type="none" w="med" len="med"/>
                    <a:tailEnd type="none" w="med" len="med"/>
                  </a:ln>
                </p:spPr>
              </p:cxnSp>
              <p:cxnSp>
                <p:nvCxnSpPr>
                  <p:cNvPr id="695" name="Shape 695"/>
                  <p:cNvCxnSpPr>
                    <a:stCxn id="691" idx="5"/>
                    <a:endCxn id="691" idx="3"/>
                  </p:cNvCxnSpPr>
                  <p:nvPr/>
                </p:nvCxnSpPr>
                <p:spPr>
                  <a:xfrm flipH="1">
                    <a:off x="6898200" y="593556"/>
                    <a:ext cx="2093400" cy="1508700"/>
                  </a:xfrm>
                  <a:prstGeom prst="straightConnector1">
                    <a:avLst/>
                  </a:prstGeom>
                  <a:noFill/>
                  <a:ln w="9525" cap="flat" cmpd="sng">
                    <a:solidFill>
                      <a:srgbClr val="757070"/>
                    </a:solidFill>
                    <a:prstDash val="dash"/>
                    <a:miter/>
                    <a:headEnd type="none" w="med" len="med"/>
                    <a:tailEnd type="none" w="med" len="med"/>
                  </a:ln>
                </p:spPr>
              </p:cxnSp>
            </p:grpSp>
            <p:sp>
              <p:nvSpPr>
                <p:cNvPr id="696" name="Shape 696"/>
                <p:cNvSpPr txBox="1"/>
                <p:nvPr/>
              </p:nvSpPr>
              <p:spPr>
                <a:xfrm>
                  <a:off x="7161384" y="1267325"/>
                  <a:ext cx="4507832" cy="6771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800" b="1">
                      <a:solidFill>
                        <a:srgbClr val="F5F1F1"/>
                      </a:solidFill>
                      <a:latin typeface="Century Gothic"/>
                      <a:ea typeface="Century Gothic"/>
                      <a:cs typeface="Century Gothic"/>
                      <a:sym typeface="Century Gothic"/>
                    </a:rPr>
                    <a:t>TEAM MEMBERS</a:t>
                  </a:r>
                </a:p>
              </p:txBody>
            </p:sp>
          </p:grpSp>
        </p:grpSp>
        <p:grpSp>
          <p:nvGrpSpPr>
            <p:cNvPr id="697" name="Shape 697"/>
            <p:cNvGrpSpPr/>
            <p:nvPr/>
          </p:nvGrpSpPr>
          <p:grpSpPr>
            <a:xfrm>
              <a:off x="6898106" y="2254264"/>
              <a:ext cx="4090735" cy="2732565"/>
              <a:chOff x="6898106" y="2190096"/>
              <a:chExt cx="4090735" cy="2732565"/>
            </a:xfrm>
          </p:grpSpPr>
          <p:sp>
            <p:nvSpPr>
              <p:cNvPr id="698" name="Shape 698"/>
              <p:cNvSpPr txBox="1"/>
              <p:nvPr/>
            </p:nvSpPr>
            <p:spPr>
              <a:xfrm>
                <a:off x="6898106" y="2190096"/>
                <a:ext cx="3080085" cy="584774"/>
              </a:xfrm>
              <a:prstGeom prst="rect">
                <a:avLst/>
              </a:prstGeom>
              <a:noFill/>
              <a:ln>
                <a:noFill/>
              </a:ln>
            </p:spPr>
            <p:txBody>
              <a:bodyPr lIns="91425" tIns="45700" rIns="91425" bIns="45700" anchor="t" anchorCtr="0">
                <a:noAutofit/>
              </a:bodyPr>
              <a:lstStyle/>
              <a:p>
                <a:pPr marL="457200" marR="0" lvl="0" indent="-457200" algn="l" rtl="0">
                  <a:spcBef>
                    <a:spcPts val="0"/>
                  </a:spcBef>
                  <a:buClr>
                    <a:srgbClr val="618E87"/>
                  </a:buClr>
                  <a:buSzPct val="100000"/>
                  <a:buFont typeface="Noto Sans Symbols"/>
                  <a:buChar char="▪"/>
                </a:pPr>
                <a:r>
                  <a:rPr lang="en-GB" sz="3200" b="1" dirty="0">
                    <a:solidFill>
                      <a:srgbClr val="618E87"/>
                    </a:solidFill>
                    <a:latin typeface="Century Gothic"/>
                    <a:ea typeface="Century Gothic"/>
                    <a:cs typeface="Century Gothic"/>
                    <a:sym typeface="Century Gothic"/>
                  </a:rPr>
                  <a:t> B O Y S :</a:t>
                </a:r>
              </a:p>
            </p:txBody>
          </p:sp>
          <p:sp>
            <p:nvSpPr>
              <p:cNvPr id="699" name="Shape 699"/>
              <p:cNvSpPr txBox="1"/>
              <p:nvPr/>
            </p:nvSpPr>
            <p:spPr>
              <a:xfrm>
                <a:off x="7042484" y="2675892"/>
                <a:ext cx="3946357" cy="224676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Font typeface="Arial"/>
                  <a:buNone/>
                </a:pPr>
                <a:r>
                  <a:rPr lang="en-US" sz="2000" b="1" i="1" dirty="0">
                    <a:solidFill>
                      <a:srgbClr val="7F7F7F"/>
                    </a:solidFill>
                    <a:latin typeface="Century Gothic"/>
                    <a:ea typeface="Century Gothic"/>
                    <a:cs typeface="Century Gothic"/>
                    <a:sym typeface="Century Gothic"/>
                  </a:rPr>
                  <a:t>.   </a:t>
                </a:r>
                <a:r>
                  <a:rPr lang="en-US" sz="2000" b="1" i="1" dirty="0" err="1">
                    <a:solidFill>
                      <a:srgbClr val="7F7F7F"/>
                    </a:solidFill>
                    <a:latin typeface="Century Gothic"/>
                    <a:ea typeface="Century Gothic"/>
                    <a:cs typeface="Century Gothic"/>
                    <a:sym typeface="Century Gothic"/>
                  </a:rPr>
                  <a:t>Abdulrahman</a:t>
                </a:r>
                <a:r>
                  <a:rPr lang="en-US" sz="2000" b="1" i="1" dirty="0">
                    <a:solidFill>
                      <a:srgbClr val="7F7F7F"/>
                    </a:solidFill>
                    <a:latin typeface="Century Gothic"/>
                    <a:ea typeface="Century Gothic"/>
                    <a:cs typeface="Century Gothic"/>
                    <a:sym typeface="Century Gothic"/>
                  </a:rPr>
                  <a:t> </a:t>
                </a:r>
                <a:r>
                  <a:rPr lang="en-US" sz="2000" b="1" i="1" dirty="0" err="1">
                    <a:solidFill>
                      <a:srgbClr val="7F7F7F"/>
                    </a:solidFill>
                    <a:latin typeface="Century Gothic"/>
                    <a:ea typeface="Century Gothic"/>
                    <a:cs typeface="Century Gothic"/>
                    <a:sym typeface="Century Gothic"/>
                  </a:rPr>
                  <a:t>Alomrani</a:t>
                </a:r>
                <a:endParaRPr lang="en-US" sz="2000" b="1" i="1" dirty="0">
                  <a:solidFill>
                    <a:srgbClr val="7F7F7F"/>
                  </a:solidFill>
                  <a:latin typeface="Century Gothic"/>
                  <a:ea typeface="Century Gothic"/>
                  <a:cs typeface="Century Gothic"/>
                  <a:sym typeface="Century Gothic"/>
                </a:endParaRPr>
              </a:p>
              <a:p>
                <a:pPr marL="342900" marR="0" lvl="0" indent="-342900" algn="l" rtl="0">
                  <a:spcBef>
                    <a:spcPts val="0"/>
                  </a:spcBef>
                  <a:buClr>
                    <a:schemeClr val="dk1"/>
                  </a:buClr>
                  <a:buFont typeface="Arial"/>
                  <a:buNone/>
                </a:pPr>
                <a:r>
                  <a:rPr lang="en-US" sz="2000" b="1" i="1" dirty="0">
                    <a:solidFill>
                      <a:srgbClr val="7F7F7F"/>
                    </a:solidFill>
                    <a:latin typeface="Century Gothic"/>
                    <a:ea typeface="Century Gothic"/>
                    <a:cs typeface="Century Gothic"/>
                    <a:sym typeface="Century Gothic"/>
                  </a:rPr>
                  <a:t>.   </a:t>
                </a:r>
                <a:r>
                  <a:rPr lang="en-US" sz="2000" b="1" i="1" dirty="0" err="1">
                    <a:solidFill>
                      <a:srgbClr val="7F7F7F"/>
                    </a:solidFill>
                    <a:latin typeface="Century Gothic"/>
                    <a:ea typeface="Century Gothic"/>
                    <a:cs typeface="Century Gothic"/>
                    <a:sym typeface="Century Gothic"/>
                  </a:rPr>
                  <a:t>Saqr</a:t>
                </a:r>
                <a:r>
                  <a:rPr lang="en-US" sz="2000" b="1" i="1" dirty="0">
                    <a:solidFill>
                      <a:srgbClr val="7F7F7F"/>
                    </a:solidFill>
                    <a:latin typeface="Century Gothic"/>
                    <a:ea typeface="Century Gothic"/>
                    <a:cs typeface="Century Gothic"/>
                    <a:sym typeface="Century Gothic"/>
                  </a:rPr>
                  <a:t> </a:t>
                </a:r>
                <a:r>
                  <a:rPr lang="en-US" sz="2000" b="1" i="1">
                    <a:solidFill>
                      <a:srgbClr val="7F7F7F"/>
                    </a:solidFill>
                    <a:latin typeface="Century Gothic"/>
                    <a:ea typeface="Century Gothic"/>
                    <a:cs typeface="Century Gothic"/>
                    <a:sym typeface="Century Gothic"/>
                  </a:rPr>
                  <a:t>Altamimi</a:t>
                </a:r>
                <a:endParaRPr sz="2000" b="1" i="1" dirty="0">
                  <a:solidFill>
                    <a:srgbClr val="7F7F7F"/>
                  </a:solidFill>
                  <a:latin typeface="Century Gothic"/>
                  <a:ea typeface="Century Gothic"/>
                  <a:cs typeface="Century Gothic"/>
                  <a:sym typeface="Century Gothic"/>
                </a:endParaRPr>
              </a:p>
            </p:txBody>
          </p:sp>
        </p:grpSp>
        <p:grpSp>
          <p:nvGrpSpPr>
            <p:cNvPr id="700" name="Shape 700"/>
            <p:cNvGrpSpPr/>
            <p:nvPr/>
          </p:nvGrpSpPr>
          <p:grpSpPr>
            <a:xfrm>
              <a:off x="6906125" y="4314848"/>
              <a:ext cx="3489158" cy="2575754"/>
              <a:chOff x="6906125" y="4074216"/>
              <a:chExt cx="3489158" cy="2575754"/>
            </a:xfrm>
          </p:grpSpPr>
          <p:sp>
            <p:nvSpPr>
              <p:cNvPr id="701" name="Shape 701"/>
              <p:cNvSpPr txBox="1"/>
              <p:nvPr/>
            </p:nvSpPr>
            <p:spPr>
              <a:xfrm>
                <a:off x="6906125" y="4074216"/>
                <a:ext cx="3080100" cy="584700"/>
              </a:xfrm>
              <a:prstGeom prst="rect">
                <a:avLst/>
              </a:prstGeom>
              <a:noFill/>
              <a:ln>
                <a:noFill/>
              </a:ln>
            </p:spPr>
            <p:txBody>
              <a:bodyPr lIns="91425" tIns="45700" rIns="91425" bIns="45700" anchor="t" anchorCtr="0">
                <a:noAutofit/>
              </a:bodyPr>
              <a:lstStyle/>
              <a:p>
                <a:pPr marL="457200" marR="0" lvl="0" indent="-457200" algn="l" rtl="0">
                  <a:spcBef>
                    <a:spcPts val="0"/>
                  </a:spcBef>
                  <a:buClr>
                    <a:srgbClr val="EE9AB6"/>
                  </a:buClr>
                  <a:buSzPct val="100000"/>
                  <a:buFont typeface="Noto Sans Symbols"/>
                  <a:buChar char="▪"/>
                </a:pPr>
                <a:r>
                  <a:rPr lang="en-GB" sz="3200" b="1" dirty="0">
                    <a:solidFill>
                      <a:srgbClr val="EE9AB6"/>
                    </a:solidFill>
                    <a:latin typeface="Century Gothic"/>
                    <a:ea typeface="Century Gothic"/>
                    <a:cs typeface="Century Gothic"/>
                    <a:sym typeface="Century Gothic"/>
                  </a:rPr>
                  <a:t> G I R L S :</a:t>
                </a:r>
              </a:p>
            </p:txBody>
          </p:sp>
          <p:sp>
            <p:nvSpPr>
              <p:cNvPr id="702" name="Shape 702"/>
              <p:cNvSpPr txBox="1"/>
              <p:nvPr/>
            </p:nvSpPr>
            <p:spPr>
              <a:xfrm>
                <a:off x="7042484" y="4710979"/>
                <a:ext cx="3352799" cy="1938991"/>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GB" sz="2000" b="1" i="1" dirty="0">
                    <a:solidFill>
                      <a:srgbClr val="7F7F7F"/>
                    </a:solidFill>
                    <a:latin typeface="Century Gothic"/>
                    <a:ea typeface="Century Gothic"/>
                    <a:cs typeface="Century Gothic"/>
                    <a:sym typeface="Century Gothic"/>
                  </a:rPr>
                  <a:t> </a:t>
                </a:r>
                <a:r>
                  <a:rPr lang="en-GB" sz="2000" b="1" i="1" dirty="0" err="1">
                    <a:solidFill>
                      <a:srgbClr val="7F7F7F"/>
                    </a:solidFill>
                    <a:latin typeface="Century Gothic"/>
                    <a:ea typeface="Century Gothic"/>
                    <a:cs typeface="Century Gothic"/>
                    <a:sym typeface="Century Gothic"/>
                  </a:rPr>
                  <a:t>Razan</a:t>
                </a:r>
                <a:r>
                  <a:rPr lang="en-GB" sz="2000" b="1" i="1" dirty="0">
                    <a:solidFill>
                      <a:srgbClr val="7F7F7F"/>
                    </a:solidFill>
                    <a:latin typeface="Century Gothic"/>
                    <a:ea typeface="Century Gothic"/>
                    <a:cs typeface="Century Gothic"/>
                    <a:sym typeface="Century Gothic"/>
                  </a:rPr>
                  <a:t> </a:t>
                </a:r>
                <a:r>
                  <a:rPr lang="en-GB" sz="2000" b="1" i="1" dirty="0" err="1">
                    <a:solidFill>
                      <a:srgbClr val="7F7F7F"/>
                    </a:solidFill>
                    <a:latin typeface="Century Gothic"/>
                    <a:ea typeface="Century Gothic"/>
                    <a:cs typeface="Century Gothic"/>
                    <a:sym typeface="Century Gothic"/>
                  </a:rPr>
                  <a:t>Alotaibi</a:t>
                </a:r>
                <a:endParaRPr lang="en-GB" sz="2000" b="1" i="1" dirty="0">
                  <a:solidFill>
                    <a:srgbClr val="7F7F7F"/>
                  </a:solidFill>
                  <a:latin typeface="Century Gothic"/>
                  <a:ea typeface="Century Gothic"/>
                  <a:cs typeface="Century Gothic"/>
                  <a:sym typeface="Century Gothic"/>
                </a:endParaRPr>
              </a:p>
              <a:p>
                <a:pPr marL="342900" marR="0" lvl="0" indent="-342900" algn="l" rtl="0">
                  <a:spcBef>
                    <a:spcPts val="0"/>
                  </a:spcBef>
                  <a:buClr>
                    <a:srgbClr val="7F7F7F"/>
                  </a:buClr>
                  <a:buSzPct val="100000"/>
                  <a:buFont typeface="Arial"/>
                  <a:buChar char="•"/>
                </a:pPr>
                <a:r>
                  <a:rPr lang="en-GB" sz="2000" b="1" i="1" dirty="0">
                    <a:solidFill>
                      <a:srgbClr val="7F7F7F"/>
                    </a:solidFill>
                    <a:latin typeface="Century Gothic"/>
                    <a:ea typeface="Century Gothic"/>
                    <a:cs typeface="Century Gothic"/>
                    <a:sym typeface="Century Gothic"/>
                  </a:rPr>
                  <a:t> Do</a:t>
                </a:r>
                <a:r>
                  <a:rPr lang="ar-SA" sz="2000" b="1" i="1" dirty="0">
                    <a:solidFill>
                      <a:srgbClr val="7F7F7F"/>
                    </a:solidFill>
                    <a:latin typeface="Century Gothic"/>
                    <a:ea typeface="Century Gothic"/>
                    <a:cs typeface="Century Gothic"/>
                    <a:sym typeface="Century Gothic"/>
                  </a:rPr>
                  <a:t>’</a:t>
                </a:r>
                <a:r>
                  <a:rPr lang="en-GB" sz="2000" b="1" i="1" dirty="0" err="1">
                    <a:solidFill>
                      <a:srgbClr val="7F7F7F"/>
                    </a:solidFill>
                    <a:latin typeface="Century Gothic"/>
                    <a:ea typeface="Century Gothic"/>
                    <a:cs typeface="Century Gothic"/>
                    <a:sym typeface="Century Gothic"/>
                  </a:rPr>
                  <a:t>aa</a:t>
                </a:r>
                <a:r>
                  <a:rPr lang="en-GB" sz="2000" b="1" i="1" dirty="0">
                    <a:solidFill>
                      <a:srgbClr val="7F7F7F"/>
                    </a:solidFill>
                    <a:latin typeface="Century Gothic"/>
                    <a:ea typeface="Century Gothic"/>
                    <a:cs typeface="Century Gothic"/>
                    <a:sym typeface="Century Gothic"/>
                  </a:rPr>
                  <a:t> </a:t>
                </a:r>
                <a:r>
                  <a:rPr lang="en-GB" sz="2000" b="1" i="1" dirty="0" err="1">
                    <a:solidFill>
                      <a:srgbClr val="7F7F7F"/>
                    </a:solidFill>
                    <a:latin typeface="Century Gothic"/>
                    <a:ea typeface="Century Gothic"/>
                    <a:cs typeface="Century Gothic"/>
                    <a:sym typeface="Century Gothic"/>
                  </a:rPr>
                  <a:t>Walid</a:t>
                </a:r>
                <a:r>
                  <a:rPr lang="en-GB" sz="2000" b="1" i="1" dirty="0">
                    <a:solidFill>
                      <a:srgbClr val="7F7F7F"/>
                    </a:solidFill>
                    <a:latin typeface="Century Gothic"/>
                    <a:ea typeface="Century Gothic"/>
                    <a:cs typeface="Century Gothic"/>
                    <a:sym typeface="Century Gothic"/>
                  </a:rPr>
                  <a:t> </a:t>
                </a:r>
              </a:p>
              <a:p>
                <a:pPr marL="342900" marR="0" lvl="0" indent="-342900" algn="l" rtl="0">
                  <a:spcBef>
                    <a:spcPts val="0"/>
                  </a:spcBef>
                  <a:buClr>
                    <a:srgbClr val="7F7F7F"/>
                  </a:buClr>
                  <a:buSzPct val="100000"/>
                  <a:buFont typeface="Arial"/>
                  <a:buChar char="•"/>
                </a:pPr>
                <a:r>
                  <a:rPr lang="en-GB" sz="2000" b="1" i="1" dirty="0" err="1">
                    <a:solidFill>
                      <a:srgbClr val="7F7F7F"/>
                    </a:solidFill>
                    <a:latin typeface="Century Gothic"/>
                    <a:ea typeface="Century Gothic"/>
                    <a:cs typeface="Century Gothic"/>
                    <a:sym typeface="Century Gothic"/>
                  </a:rPr>
                  <a:t>Ohood</a:t>
                </a:r>
                <a:r>
                  <a:rPr lang="en-GB" sz="2000" b="1" i="1" dirty="0">
                    <a:solidFill>
                      <a:srgbClr val="7F7F7F"/>
                    </a:solidFill>
                    <a:latin typeface="Century Gothic"/>
                    <a:ea typeface="Century Gothic"/>
                    <a:cs typeface="Century Gothic"/>
                    <a:sym typeface="Century Gothic"/>
                  </a:rPr>
                  <a:t> Abdullah</a:t>
                </a:r>
              </a:p>
              <a:p>
                <a:pPr marL="342900" marR="0" lvl="0" indent="-342900" algn="l" rtl="0">
                  <a:spcBef>
                    <a:spcPts val="0"/>
                  </a:spcBef>
                  <a:buClr>
                    <a:srgbClr val="7F7F7F"/>
                  </a:buClr>
                  <a:buSzPct val="100000"/>
                  <a:buFont typeface="Arial"/>
                  <a:buChar char="•"/>
                </a:pPr>
                <a:r>
                  <a:rPr lang="en-GB" sz="2000" b="1" i="1" dirty="0" err="1">
                    <a:solidFill>
                      <a:srgbClr val="7F7F7F"/>
                    </a:solidFill>
                    <a:latin typeface="Century Gothic"/>
                    <a:ea typeface="Century Gothic"/>
                    <a:cs typeface="Century Gothic"/>
                    <a:sym typeface="Century Gothic"/>
                  </a:rPr>
                  <a:t>Nouf</a:t>
                </a:r>
                <a:r>
                  <a:rPr lang="en-GB" sz="2000" b="1" i="1" dirty="0">
                    <a:solidFill>
                      <a:srgbClr val="7F7F7F"/>
                    </a:solidFill>
                    <a:latin typeface="Century Gothic"/>
                    <a:ea typeface="Century Gothic"/>
                    <a:cs typeface="Century Gothic"/>
                    <a:sym typeface="Century Gothic"/>
                  </a:rPr>
                  <a:t> </a:t>
                </a:r>
                <a:r>
                  <a:rPr lang="en-GB" sz="2000" b="1" i="1" dirty="0" err="1">
                    <a:solidFill>
                      <a:srgbClr val="7F7F7F"/>
                    </a:solidFill>
                    <a:latin typeface="Century Gothic"/>
                    <a:ea typeface="Century Gothic"/>
                    <a:cs typeface="Century Gothic"/>
                    <a:sym typeface="Century Gothic"/>
                  </a:rPr>
                  <a:t>Aloqili</a:t>
                </a:r>
                <a:endParaRPr lang="en-GB" sz="2000" b="1" i="1" dirty="0">
                  <a:solidFill>
                    <a:srgbClr val="7F7F7F"/>
                  </a:solidFill>
                  <a:latin typeface="Century Gothic"/>
                  <a:ea typeface="Century Gothic"/>
                  <a:cs typeface="Century Gothic"/>
                  <a:sym typeface="Century Gothic"/>
                </a:endParaRPr>
              </a:p>
              <a:p>
                <a:pPr marL="342900" marR="0" lvl="0" indent="-342900" algn="l" rtl="0">
                  <a:spcBef>
                    <a:spcPts val="0"/>
                  </a:spcBef>
                  <a:buClr>
                    <a:schemeClr val="dk1"/>
                  </a:buClr>
                  <a:buFont typeface="Arial"/>
                  <a:buNone/>
                </a:pPr>
                <a:endParaRPr sz="2000" b="1" i="1" dirty="0">
                  <a:solidFill>
                    <a:srgbClr val="7F7F7F"/>
                  </a:solidFill>
                  <a:latin typeface="Century Gothic"/>
                  <a:ea typeface="Century Gothic"/>
                  <a:cs typeface="Century Gothic"/>
                  <a:sym typeface="Century Gothic"/>
                </a:endParaRPr>
              </a:p>
            </p:txBody>
          </p:sp>
        </p:grpSp>
      </p:grpSp>
      <p:grpSp>
        <p:nvGrpSpPr>
          <p:cNvPr id="44" name="Group 78"/>
          <p:cNvGrpSpPr/>
          <p:nvPr/>
        </p:nvGrpSpPr>
        <p:grpSpPr>
          <a:xfrm>
            <a:off x="112295" y="0"/>
            <a:ext cx="9240251" cy="5759116"/>
            <a:chOff x="112295" y="0"/>
            <a:chExt cx="9240251" cy="5759116"/>
          </a:xfrm>
        </p:grpSpPr>
        <p:grpSp>
          <p:nvGrpSpPr>
            <p:cNvPr id="45" name="Group 22"/>
            <p:cNvGrpSpPr/>
            <p:nvPr/>
          </p:nvGrpSpPr>
          <p:grpSpPr>
            <a:xfrm>
              <a:off x="112295" y="0"/>
              <a:ext cx="9240251" cy="5759116"/>
              <a:chOff x="3238500" y="685800"/>
              <a:chExt cx="9399979" cy="5359400"/>
            </a:xfrm>
          </p:grpSpPr>
          <p:sp>
            <p:nvSpPr>
              <p:cNvPr id="47" name="10-Point Star 9"/>
              <p:cNvSpPr/>
              <p:nvPr/>
            </p:nvSpPr>
            <p:spPr>
              <a:xfrm>
                <a:off x="3367049" y="868062"/>
                <a:ext cx="5434052" cy="4973137"/>
              </a:xfrm>
              <a:prstGeom prst="star10">
                <a:avLst>
                  <a:gd name="adj" fmla="val 47106"/>
                  <a:gd name="hf" fmla="val 105146"/>
                </a:avLst>
              </a:prstGeom>
              <a:noFill/>
              <a:ln>
                <a:solidFill>
                  <a:srgbClr val="FAEFF4">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10-Point Star 10"/>
              <p:cNvSpPr/>
              <p:nvPr/>
            </p:nvSpPr>
            <p:spPr>
              <a:xfrm>
                <a:off x="3238500" y="685800"/>
                <a:ext cx="5751768" cy="5359400"/>
              </a:xfrm>
              <a:prstGeom prst="star10">
                <a:avLst>
                  <a:gd name="adj" fmla="val 40518"/>
                  <a:gd name="hf" fmla="val 105146"/>
                </a:avLst>
              </a:prstGeom>
              <a:noFill/>
              <a:ln>
                <a:solidFill>
                  <a:srgbClr val="FAEFF4">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6-Point Star 11"/>
              <p:cNvSpPr/>
              <p:nvPr/>
            </p:nvSpPr>
            <p:spPr>
              <a:xfrm>
                <a:off x="4064000" y="1117600"/>
                <a:ext cx="4191000" cy="4495800"/>
              </a:xfrm>
              <a:prstGeom prst="star6">
                <a:avLst>
                  <a:gd name="adj" fmla="val 42895"/>
                  <a:gd name="hf" fmla="val 115470"/>
                </a:avLst>
              </a:prstGeom>
              <a:noFill/>
              <a:ln>
                <a:solidFill>
                  <a:srgbClr val="FAEFF4">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6-Point Star 12"/>
              <p:cNvSpPr/>
              <p:nvPr/>
            </p:nvSpPr>
            <p:spPr>
              <a:xfrm>
                <a:off x="4191000" y="1206500"/>
                <a:ext cx="3924300" cy="4343400"/>
              </a:xfrm>
              <a:prstGeom prst="star6">
                <a:avLst>
                  <a:gd name="adj" fmla="val 42895"/>
                  <a:gd name="hf" fmla="val 115470"/>
                </a:avLst>
              </a:prstGeom>
              <a:solidFill>
                <a:srgbClr val="7AADA2"/>
              </a:solidFill>
              <a:ln>
                <a:solidFill>
                  <a:srgbClr val="FAEFF4">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riangle 13"/>
              <p:cNvSpPr/>
              <p:nvPr/>
            </p:nvSpPr>
            <p:spPr>
              <a:xfrm>
                <a:off x="4178300" y="1231900"/>
                <a:ext cx="3949700" cy="3213100"/>
              </a:xfrm>
              <a:prstGeom prst="triangle">
                <a:avLst/>
              </a:prstGeom>
              <a:noFill/>
              <a:ln>
                <a:solidFill>
                  <a:srgbClr val="FAEFF4">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riangle 14"/>
              <p:cNvSpPr/>
              <p:nvPr/>
            </p:nvSpPr>
            <p:spPr>
              <a:xfrm>
                <a:off x="4648200" y="1600200"/>
                <a:ext cx="3022600" cy="2603500"/>
              </a:xfrm>
              <a:prstGeom prst="triangle">
                <a:avLst/>
              </a:prstGeom>
              <a:noFill/>
              <a:ln>
                <a:solidFill>
                  <a:srgbClr val="FAEFF4">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riangle 15"/>
              <p:cNvSpPr/>
              <p:nvPr/>
            </p:nvSpPr>
            <p:spPr>
              <a:xfrm>
                <a:off x="5053935" y="1905000"/>
                <a:ext cx="2209800" cy="2146300"/>
              </a:xfrm>
              <a:prstGeom prst="triangle">
                <a:avLst/>
              </a:prstGeom>
              <a:noFill/>
              <a:ln>
                <a:solidFill>
                  <a:srgbClr val="FAEFF4">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18"/>
              <p:cNvCxnSpPr/>
              <p:nvPr/>
            </p:nvCxnSpPr>
            <p:spPr>
              <a:xfrm>
                <a:off x="6153150" y="1231900"/>
                <a:ext cx="0" cy="2794000"/>
              </a:xfrm>
              <a:prstGeom prst="line">
                <a:avLst/>
              </a:prstGeom>
              <a:ln>
                <a:solidFill>
                  <a:srgbClr val="FAEFF4">
                    <a:alpha val="15000"/>
                  </a:srgbClr>
                </a:solidFill>
              </a:ln>
            </p:spPr>
            <p:style>
              <a:lnRef idx="1">
                <a:schemeClr val="accent1"/>
              </a:lnRef>
              <a:fillRef idx="0">
                <a:schemeClr val="accent1"/>
              </a:fillRef>
              <a:effectRef idx="0">
                <a:schemeClr val="accent1"/>
              </a:effectRef>
              <a:fontRef idx="minor">
                <a:schemeClr val="tx1"/>
              </a:fontRef>
            </p:style>
          </p:cxnSp>
          <p:sp>
            <p:nvSpPr>
              <p:cNvPr id="55" name="TextBox 19"/>
              <p:cNvSpPr txBox="1"/>
              <p:nvPr/>
            </p:nvSpPr>
            <p:spPr>
              <a:xfrm>
                <a:off x="4144847" y="2348604"/>
                <a:ext cx="4446419" cy="515547"/>
              </a:xfrm>
              <a:prstGeom prst="rect">
                <a:avLst/>
              </a:prstGeom>
              <a:noFill/>
            </p:spPr>
            <p:txBody>
              <a:bodyPr wrap="square" rtlCol="0">
                <a:spAutoFit/>
              </a:bodyPr>
              <a:lstStyle/>
              <a:p>
                <a:pPr marL="457200" indent="-457200">
                  <a:buFont typeface="Wingdings" charset="2"/>
                  <a:buChar char="§"/>
                </a:pPr>
                <a:r>
                  <a:rPr lang="en-GB" sz="3000" b="1" i="1" dirty="0">
                    <a:solidFill>
                      <a:srgbClr val="F5F1F1"/>
                    </a:solidFill>
                    <a:latin typeface="Century Gothic" charset="0"/>
                    <a:ea typeface="Century Gothic" charset="0"/>
                    <a:cs typeface="Century Gothic" charset="0"/>
                  </a:rPr>
                  <a:t>TEAM LEADERS :</a:t>
                </a:r>
              </a:p>
            </p:txBody>
          </p:sp>
          <p:sp>
            <p:nvSpPr>
              <p:cNvPr id="56" name="TextBox 20"/>
              <p:cNvSpPr txBox="1"/>
              <p:nvPr/>
            </p:nvSpPr>
            <p:spPr>
              <a:xfrm>
                <a:off x="4637478" y="3510260"/>
                <a:ext cx="8001001" cy="572830"/>
              </a:xfrm>
              <a:prstGeom prst="rect">
                <a:avLst/>
              </a:prstGeom>
              <a:noFill/>
            </p:spPr>
            <p:txBody>
              <a:bodyPr wrap="square" rtlCol="0">
                <a:spAutoFit/>
              </a:bodyPr>
              <a:lstStyle/>
              <a:p>
                <a:r>
                  <a:rPr lang="en-GB" sz="3400" b="1" i="1" dirty="0">
                    <a:solidFill>
                      <a:srgbClr val="F5F1F1"/>
                    </a:solidFill>
                    <a:latin typeface="Century Gothic" charset="0"/>
                    <a:ea typeface="Century Gothic" charset="0"/>
                    <a:cs typeface="Century Gothic" charset="0"/>
                  </a:rPr>
                  <a:t>NEHAL BEYARI</a:t>
                </a:r>
              </a:p>
            </p:txBody>
          </p:sp>
          <p:sp>
            <p:nvSpPr>
              <p:cNvPr id="57" name="TextBox 21"/>
              <p:cNvSpPr txBox="1"/>
              <p:nvPr/>
            </p:nvSpPr>
            <p:spPr>
              <a:xfrm>
                <a:off x="4113085" y="3023044"/>
                <a:ext cx="6667500" cy="572830"/>
              </a:xfrm>
              <a:prstGeom prst="rect">
                <a:avLst/>
              </a:prstGeom>
              <a:noFill/>
            </p:spPr>
            <p:txBody>
              <a:bodyPr wrap="square" rtlCol="0">
                <a:spAutoFit/>
              </a:bodyPr>
              <a:lstStyle/>
              <a:p>
                <a:r>
                  <a:rPr lang="en-GB" sz="3400" b="1" i="1" dirty="0">
                    <a:solidFill>
                      <a:srgbClr val="F5F1F1"/>
                    </a:solidFill>
                    <a:latin typeface="Century Gothic" charset="0"/>
                    <a:ea typeface="Century Gothic" charset="0"/>
                    <a:cs typeface="Century Gothic" charset="0"/>
                  </a:rPr>
                  <a:t>YAZEED ALMUTAIRI</a:t>
                </a:r>
              </a:p>
            </p:txBody>
          </p:sp>
        </p:grpSp>
        <p:sp>
          <p:nvSpPr>
            <p:cNvPr id="46" name="Oval 16"/>
            <p:cNvSpPr/>
            <p:nvPr/>
          </p:nvSpPr>
          <p:spPr>
            <a:xfrm>
              <a:off x="2326104" y="2294021"/>
              <a:ext cx="1347538" cy="1251284"/>
            </a:xfrm>
            <a:prstGeom prst="ellipse">
              <a:avLst/>
            </a:prstGeom>
            <a:noFill/>
            <a:ln>
              <a:solidFill>
                <a:srgbClr val="FAEFF4">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مستطيل 1"/>
          <p:cNvSpPr/>
          <p:nvPr/>
        </p:nvSpPr>
        <p:spPr>
          <a:xfrm>
            <a:off x="533627" y="6178771"/>
            <a:ext cx="3687228" cy="461665"/>
          </a:xfrm>
          <a:prstGeom prst="rect">
            <a:avLst/>
          </a:prstGeom>
        </p:spPr>
        <p:txBody>
          <a:bodyPr wrap="none">
            <a:spAutoFit/>
          </a:bodyPr>
          <a:lstStyle/>
          <a:p>
            <a:pPr algn="ctr">
              <a:buSzPct val="25000"/>
            </a:pPr>
            <a:r>
              <a:rPr lang="en-GB" sz="2400" b="1" dirty="0">
                <a:solidFill>
                  <a:srgbClr val="618E87"/>
                </a:solidFill>
                <a:latin typeface="Century Gothic"/>
                <a:ea typeface="Century Gothic"/>
                <a:cs typeface="Century Gothic"/>
                <a:sym typeface="Century Gothic"/>
              </a:rPr>
              <a:t>MUHANNED ALZAHRANI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Shape 126"/>
          <p:cNvGrpSpPr/>
          <p:nvPr/>
        </p:nvGrpSpPr>
        <p:grpSpPr>
          <a:xfrm>
            <a:off x="8661400" y="0"/>
            <a:ext cx="3530600" cy="6858000"/>
            <a:chOff x="8661400" y="0"/>
            <a:chExt cx="3530600" cy="6858000"/>
          </a:xfrm>
        </p:grpSpPr>
        <p:sp>
          <p:nvSpPr>
            <p:cNvPr id="127" name="Shape 127"/>
            <p:cNvSpPr/>
            <p:nvPr/>
          </p:nvSpPr>
          <p:spPr>
            <a:xfrm>
              <a:off x="11493500" y="0"/>
              <a:ext cx="698500" cy="6858000"/>
            </a:xfrm>
            <a:prstGeom prst="rect">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8" name="Shape 128"/>
            <p:cNvSpPr/>
            <p:nvPr/>
          </p:nvSpPr>
          <p:spPr>
            <a:xfrm>
              <a:off x="10083800" y="0"/>
              <a:ext cx="698500" cy="6858000"/>
            </a:xfrm>
            <a:prstGeom prst="rect">
              <a:avLst/>
            </a:prstGeom>
            <a:solidFill>
              <a:srgbClr val="95D2C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9" name="Shape 129"/>
            <p:cNvSpPr/>
            <p:nvPr/>
          </p:nvSpPr>
          <p:spPr>
            <a:xfrm>
              <a:off x="8661400" y="0"/>
              <a:ext cx="698500"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cxnSp>
        <p:nvCxnSpPr>
          <p:cNvPr id="130" name="Shape 130"/>
          <p:cNvCxnSpPr/>
          <p:nvPr/>
        </p:nvCxnSpPr>
        <p:spPr>
          <a:xfrm>
            <a:off x="898358" y="1171074"/>
            <a:ext cx="6416841" cy="0"/>
          </a:xfrm>
          <a:prstGeom prst="straightConnector1">
            <a:avLst/>
          </a:prstGeom>
          <a:noFill/>
          <a:ln w="25400" cap="flat" cmpd="sng">
            <a:solidFill>
              <a:srgbClr val="00213F"/>
            </a:solidFill>
            <a:prstDash val="dot"/>
            <a:miter/>
            <a:headEnd type="none" w="med" len="med"/>
            <a:tailEnd type="none" w="med" len="med"/>
          </a:ln>
        </p:spPr>
      </p:cxnSp>
      <p:sp>
        <p:nvSpPr>
          <p:cNvPr id="131" name="Shape 131"/>
          <p:cNvSpPr txBox="1"/>
          <p:nvPr/>
        </p:nvSpPr>
        <p:spPr>
          <a:xfrm>
            <a:off x="532596" y="192505"/>
            <a:ext cx="7660428" cy="1107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6600" b="1" dirty="0">
                <a:solidFill>
                  <a:srgbClr val="AEABAB"/>
                </a:solidFill>
                <a:latin typeface="Century Gothic"/>
                <a:ea typeface="Century Gothic"/>
                <a:cs typeface="Century Gothic"/>
                <a:sym typeface="Century Gothic"/>
              </a:rPr>
              <a:t>O B J E C T I V E S </a:t>
            </a:r>
          </a:p>
        </p:txBody>
      </p:sp>
      <p:sp>
        <p:nvSpPr>
          <p:cNvPr id="2" name="مربع نص 1"/>
          <p:cNvSpPr txBox="1"/>
          <p:nvPr/>
        </p:nvSpPr>
        <p:spPr>
          <a:xfrm>
            <a:off x="275584" y="1567218"/>
            <a:ext cx="8023866" cy="4237442"/>
          </a:xfrm>
          <a:prstGeom prst="rect">
            <a:avLst/>
          </a:prstGeom>
          <a:noFill/>
        </p:spPr>
        <p:txBody>
          <a:bodyPr wrap="square" rtlCol="1">
            <a:spAutoFit/>
          </a:bodyPr>
          <a:lstStyle/>
          <a:p>
            <a:pPr eaLnBrk="1" hangingPunct="1">
              <a:lnSpc>
                <a:spcPct val="80000"/>
              </a:lnSpc>
              <a:defRPr/>
            </a:pPr>
            <a:r>
              <a:rPr lang="en-US" sz="2800" dirty="0">
                <a:solidFill>
                  <a:srgbClr val="002060"/>
                </a:solidFill>
                <a:latin typeface="Calibri" panose="020F0502020204030204" pitchFamily="34" charset="0"/>
                <a:cs typeface="Calibri" panose="020F0502020204030204" pitchFamily="34" charset="0"/>
              </a:rPr>
              <a:t>- At the end of the lecture, the students should be able to :</a:t>
            </a:r>
          </a:p>
          <a:p>
            <a:pPr eaLnBrk="1" hangingPunct="1">
              <a:lnSpc>
                <a:spcPct val="80000"/>
              </a:lnSpc>
              <a:defRPr/>
            </a:pPr>
            <a:endParaRPr lang="en-US" sz="2800" dirty="0">
              <a:solidFill>
                <a:srgbClr val="7AADA2"/>
              </a:solidFill>
              <a:latin typeface="Calibri" panose="020F0502020204030204" pitchFamily="34" charset="0"/>
              <a:cs typeface="Calibri" panose="020F0502020204030204" pitchFamily="34" charset="0"/>
            </a:endParaRPr>
          </a:p>
          <a:p>
            <a:pPr eaLnBrk="1" hangingPunct="1">
              <a:lnSpc>
                <a:spcPct val="80000"/>
              </a:lnSpc>
              <a:defRPr/>
            </a:pPr>
            <a:r>
              <a:rPr lang="en-US" sz="2800" dirty="0">
                <a:solidFill>
                  <a:srgbClr val="7AADA2"/>
                </a:solidFill>
                <a:latin typeface="Calibri" panose="020F0502020204030204" pitchFamily="34" charset="0"/>
                <a:cs typeface="Calibri" panose="020F0502020204030204" pitchFamily="34" charset="0"/>
              </a:rPr>
              <a:t>- Describe the development of the duodenum.</a:t>
            </a:r>
          </a:p>
          <a:p>
            <a:pPr eaLnBrk="1" hangingPunct="1">
              <a:lnSpc>
                <a:spcPct val="80000"/>
              </a:lnSpc>
              <a:defRPr/>
            </a:pPr>
            <a:r>
              <a:rPr lang="en-US" sz="2800" dirty="0">
                <a:solidFill>
                  <a:srgbClr val="7AADA2"/>
                </a:solidFill>
                <a:latin typeface="Calibri" panose="020F0502020204030204" pitchFamily="34" charset="0"/>
                <a:cs typeface="Calibri" panose="020F0502020204030204" pitchFamily="34" charset="0"/>
              </a:rPr>
              <a:t>- Describe the development of the pancreas.</a:t>
            </a:r>
          </a:p>
          <a:p>
            <a:pPr eaLnBrk="1" hangingPunct="1">
              <a:lnSpc>
                <a:spcPct val="80000"/>
              </a:lnSpc>
              <a:defRPr/>
            </a:pPr>
            <a:r>
              <a:rPr lang="en-US" sz="2800" dirty="0">
                <a:solidFill>
                  <a:srgbClr val="7AADA2"/>
                </a:solidFill>
                <a:latin typeface="Calibri" panose="020F0502020204030204" pitchFamily="34" charset="0"/>
                <a:cs typeface="Calibri" panose="020F0502020204030204" pitchFamily="34" charset="0"/>
              </a:rPr>
              <a:t>- Describe the development of the small intestine.</a:t>
            </a:r>
          </a:p>
          <a:p>
            <a:pPr eaLnBrk="1" hangingPunct="1">
              <a:lnSpc>
                <a:spcPct val="80000"/>
              </a:lnSpc>
              <a:defRPr/>
            </a:pPr>
            <a:endParaRPr lang="en-US" sz="2800" dirty="0">
              <a:solidFill>
                <a:srgbClr val="7AADA2"/>
              </a:solidFill>
              <a:latin typeface="Calibri" panose="020F0502020204030204" pitchFamily="34" charset="0"/>
              <a:cs typeface="Calibri" panose="020F0502020204030204" pitchFamily="34" charset="0"/>
            </a:endParaRPr>
          </a:p>
          <a:p>
            <a:pPr eaLnBrk="1" hangingPunct="1">
              <a:lnSpc>
                <a:spcPct val="80000"/>
              </a:lnSpc>
              <a:defRPr/>
            </a:pPr>
            <a:r>
              <a:rPr lang="en-US" sz="2800" dirty="0">
                <a:solidFill>
                  <a:srgbClr val="7AADA2"/>
                </a:solidFill>
                <a:latin typeface="Calibri" panose="020F0502020204030204" pitchFamily="34" charset="0"/>
                <a:cs typeface="Calibri" panose="020F0502020204030204" pitchFamily="34" charset="0"/>
              </a:rPr>
              <a:t>Identify the congenital anomalies of the small intestine :</a:t>
            </a:r>
          </a:p>
          <a:p>
            <a:pPr marL="457200" indent="-457200" eaLnBrk="1" hangingPunct="1">
              <a:lnSpc>
                <a:spcPct val="80000"/>
              </a:lnSpc>
              <a:buFont typeface="Courier New" pitchFamily="49" charset="0"/>
              <a:buChar char="o"/>
              <a:defRPr/>
            </a:pPr>
            <a:r>
              <a:rPr lang="en-US" sz="2800" dirty="0">
                <a:solidFill>
                  <a:srgbClr val="7AADA2"/>
                </a:solidFill>
                <a:latin typeface="Calibri" panose="020F0502020204030204" pitchFamily="34" charset="0"/>
                <a:cs typeface="Calibri" panose="020F0502020204030204" pitchFamily="34" charset="0"/>
              </a:rPr>
              <a:t>Congenital </a:t>
            </a:r>
            <a:r>
              <a:rPr lang="en-US" sz="2800" dirty="0" err="1">
                <a:solidFill>
                  <a:srgbClr val="7AADA2"/>
                </a:solidFill>
                <a:latin typeface="Calibri" panose="020F0502020204030204" pitchFamily="34" charset="0"/>
                <a:cs typeface="Calibri" panose="020F0502020204030204" pitchFamily="34" charset="0"/>
              </a:rPr>
              <a:t>omphalocele</a:t>
            </a:r>
            <a:r>
              <a:rPr lang="en-US" sz="2800" dirty="0">
                <a:solidFill>
                  <a:srgbClr val="7AADA2"/>
                </a:solidFill>
                <a:latin typeface="Calibri" panose="020F0502020204030204" pitchFamily="34" charset="0"/>
                <a:cs typeface="Calibri" panose="020F0502020204030204" pitchFamily="34" charset="0"/>
              </a:rPr>
              <a:t>.</a:t>
            </a:r>
          </a:p>
          <a:p>
            <a:pPr marL="457200" indent="-457200" eaLnBrk="1" hangingPunct="1">
              <a:lnSpc>
                <a:spcPct val="80000"/>
              </a:lnSpc>
              <a:buFont typeface="Courier New" pitchFamily="49" charset="0"/>
              <a:buChar char="o"/>
              <a:defRPr/>
            </a:pPr>
            <a:r>
              <a:rPr lang="en-US" sz="2800" dirty="0">
                <a:solidFill>
                  <a:srgbClr val="7AADA2"/>
                </a:solidFill>
                <a:latin typeface="Calibri" panose="020F0502020204030204" pitchFamily="34" charset="0"/>
                <a:cs typeface="Calibri" panose="020F0502020204030204" pitchFamily="34" charset="0"/>
              </a:rPr>
              <a:t>Umbilical hernia.</a:t>
            </a:r>
          </a:p>
          <a:p>
            <a:pPr marL="457200" indent="-457200" eaLnBrk="1" hangingPunct="1">
              <a:lnSpc>
                <a:spcPct val="80000"/>
              </a:lnSpc>
              <a:buFont typeface="Courier New" pitchFamily="49" charset="0"/>
              <a:buChar char="o"/>
              <a:defRPr/>
            </a:pPr>
            <a:r>
              <a:rPr lang="en-US" sz="2800" dirty="0" err="1">
                <a:solidFill>
                  <a:srgbClr val="7AADA2"/>
                </a:solidFill>
                <a:latin typeface="Calibri" panose="020F0502020204030204" pitchFamily="34" charset="0"/>
                <a:cs typeface="Calibri" panose="020F0502020204030204" pitchFamily="34" charset="0"/>
              </a:rPr>
              <a:t>Meckel’s</a:t>
            </a:r>
            <a:r>
              <a:rPr lang="en-US" sz="2800" dirty="0">
                <a:solidFill>
                  <a:srgbClr val="7AADA2"/>
                </a:solidFill>
                <a:latin typeface="Calibri" panose="020F0502020204030204" pitchFamily="34" charset="0"/>
                <a:cs typeface="Calibri" panose="020F0502020204030204" pitchFamily="34" charset="0"/>
              </a:rPr>
              <a:t> diverticulum.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589" name="Shape 589"/>
          <p:cNvCxnSpPr/>
          <p:nvPr/>
        </p:nvCxnSpPr>
        <p:spPr>
          <a:xfrm>
            <a:off x="408943" y="618017"/>
            <a:ext cx="9144000" cy="0"/>
          </a:xfrm>
          <a:prstGeom prst="straightConnector1">
            <a:avLst/>
          </a:prstGeom>
          <a:noFill/>
          <a:ln w="38100" cap="rnd" cmpd="sng">
            <a:solidFill>
              <a:srgbClr val="00213F"/>
            </a:solidFill>
            <a:prstDash val="solid"/>
            <a:round/>
            <a:headEnd type="none" w="med" len="med"/>
            <a:tailEnd type="none" w="med" len="med"/>
          </a:ln>
        </p:spPr>
      </p:cxnSp>
      <p:sp>
        <p:nvSpPr>
          <p:cNvPr id="590" name="Shape 590"/>
          <p:cNvSpPr txBox="1"/>
          <p:nvPr/>
        </p:nvSpPr>
        <p:spPr>
          <a:xfrm>
            <a:off x="613569" y="168556"/>
            <a:ext cx="8866854" cy="569387"/>
          </a:xfrm>
          <a:prstGeom prst="rect">
            <a:avLst/>
          </a:prstGeom>
          <a:noFill/>
          <a:ln>
            <a:noFill/>
          </a:ln>
        </p:spPr>
        <p:txBody>
          <a:bodyPr lIns="91425" tIns="45700" rIns="91425" bIns="45700" anchor="t" anchorCtr="0">
            <a:noAutofit/>
          </a:bodyPr>
          <a:lstStyle/>
          <a:p>
            <a:pPr lvl="0">
              <a:buSzPct val="25000"/>
            </a:pPr>
            <a:r>
              <a:rPr lang="en-US" sz="2400" b="1" dirty="0">
                <a:solidFill>
                  <a:srgbClr val="618E87"/>
                </a:solidFill>
                <a:latin typeface="Century Gothic" charset="0"/>
                <a:ea typeface="Century Gothic" charset="0"/>
                <a:cs typeface="Century Gothic" charset="0"/>
              </a:rPr>
              <a:t>Development Of The Duodenum:</a:t>
            </a:r>
            <a:endParaRPr lang="en-GB" sz="2400" dirty="0">
              <a:solidFill>
                <a:srgbClr val="618E87"/>
              </a:solidFill>
              <a:latin typeface="Century Gothic" charset="0"/>
              <a:ea typeface="Century Gothic" charset="0"/>
              <a:cs typeface="Century Gothic" charset="0"/>
              <a:sym typeface="Calibri"/>
            </a:endParaRPr>
          </a:p>
        </p:txBody>
      </p:sp>
      <p:sp>
        <p:nvSpPr>
          <p:cNvPr id="592" name="Shape 592"/>
          <p:cNvSpPr/>
          <p:nvPr/>
        </p:nvSpPr>
        <p:spPr>
          <a:xfrm rot="-5400000">
            <a:off x="-128335" y="59356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3" name="Shape 593"/>
          <p:cNvSpPr/>
          <p:nvPr/>
        </p:nvSpPr>
        <p:spPr>
          <a:xfrm rot="-5400000">
            <a:off x="-144377" y="3344778"/>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4" name="Shape 594"/>
          <p:cNvSpPr/>
          <p:nvPr/>
        </p:nvSpPr>
        <p:spPr>
          <a:xfrm rot="-5400000">
            <a:off x="-160421" y="599974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9" name="Picture 5" descr="5912D3A9"/>
          <p:cNvPicPr>
            <a:picLocks noChangeAspect="1" noChangeArrowheads="1"/>
          </p:cNvPicPr>
          <p:nvPr/>
        </p:nvPicPr>
        <p:blipFill>
          <a:blip r:embed="rId3">
            <a:extLst>
              <a:ext uri="{28A0092B-C50C-407E-A947-70E740481C1C}">
                <a14:useLocalDpi xmlns:a14="http://schemas.microsoft.com/office/drawing/2010/main" val="0"/>
              </a:ext>
            </a:extLst>
          </a:blip>
          <a:srcRect l="12666" t="7610" b="34279"/>
          <a:stretch>
            <a:fillRect/>
          </a:stretch>
        </p:blipFill>
        <p:spPr bwMode="auto">
          <a:xfrm>
            <a:off x="628102" y="3128071"/>
            <a:ext cx="7806801" cy="25829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1250" y="1056307"/>
            <a:ext cx="9458823" cy="1975926"/>
          </a:xfrm>
          <a:prstGeom prst="rect">
            <a:avLst/>
          </a:prstGeom>
          <a:noFill/>
        </p:spPr>
        <p:txBody>
          <a:bodyPr wrap="square" rtlCol="0">
            <a:spAutoFit/>
          </a:bodyPr>
          <a:lstStyle/>
          <a:p>
            <a:pPr eaLnBrk="1" hangingPunct="1">
              <a:lnSpc>
                <a:spcPct val="80000"/>
              </a:lnSpc>
            </a:pPr>
            <a:r>
              <a:rPr lang="en-US" sz="1800" dirty="0">
                <a:solidFill>
                  <a:schemeClr val="tx1"/>
                </a:solidFill>
                <a:latin typeface="Calibri" panose="020F0502020204030204" pitchFamily="34" charset="0"/>
                <a:cs typeface="Calibri" panose="020F0502020204030204" pitchFamily="34" charset="0"/>
              </a:rPr>
              <a:t>- Stages in the development of duodenum,  liver, biliary ducts and pancreas (</a:t>
            </a:r>
            <a:r>
              <a:rPr lang="en-US" sz="1800" dirty="0" err="1">
                <a:solidFill>
                  <a:schemeClr val="tx1"/>
                </a:solidFill>
                <a:latin typeface="Calibri" panose="020F0502020204030204" pitchFamily="34" charset="0"/>
                <a:cs typeface="Calibri" panose="020F0502020204030204" pitchFamily="34" charset="0"/>
              </a:rPr>
              <a:t>pic.A</a:t>
            </a:r>
            <a:r>
              <a:rPr lang="en-US" sz="1800" dirty="0">
                <a:solidFill>
                  <a:schemeClr val="tx1"/>
                </a:solidFill>
                <a:latin typeface="Calibri" panose="020F0502020204030204" pitchFamily="34" charset="0"/>
                <a:cs typeface="Calibri" panose="020F0502020204030204" pitchFamily="34" charset="0"/>
              </a:rPr>
              <a:t>-D).</a:t>
            </a:r>
          </a:p>
          <a:p>
            <a:pPr eaLnBrk="1" hangingPunct="1">
              <a:lnSpc>
                <a:spcPct val="150000"/>
              </a:lnSpc>
            </a:pPr>
            <a:endParaRPr lang="en-US" sz="1800" dirty="0">
              <a:solidFill>
                <a:schemeClr val="tx1"/>
              </a:solidFill>
              <a:latin typeface="Calibri" panose="020F0502020204030204" pitchFamily="34" charset="0"/>
              <a:cs typeface="Calibri" panose="020F0502020204030204" pitchFamily="34" charset="0"/>
            </a:endParaRPr>
          </a:p>
          <a:p>
            <a:pPr eaLnBrk="1" hangingPunct="1">
              <a:lnSpc>
                <a:spcPct val="150000"/>
              </a:lnSpc>
            </a:pPr>
            <a:r>
              <a:rPr lang="en-US" sz="1800" dirty="0">
                <a:solidFill>
                  <a:schemeClr val="tx1"/>
                </a:solidFill>
                <a:latin typeface="Calibri" panose="020F0502020204030204" pitchFamily="34" charset="0"/>
                <a:cs typeface="Calibri" panose="020F0502020204030204" pitchFamily="34" charset="0"/>
              </a:rPr>
              <a:t>- Early in </a:t>
            </a:r>
            <a:r>
              <a:rPr lang="en-US" sz="1800" b="1" dirty="0">
                <a:solidFill>
                  <a:srgbClr val="7030A0"/>
                </a:solidFill>
                <a:latin typeface="Calibri" panose="020F0502020204030204" pitchFamily="34" charset="0"/>
                <a:cs typeface="Calibri" panose="020F0502020204030204" pitchFamily="34" charset="0"/>
              </a:rPr>
              <a:t>the 4</a:t>
            </a:r>
            <a:r>
              <a:rPr lang="en-US" sz="1800" b="1" baseline="30000" dirty="0">
                <a:solidFill>
                  <a:srgbClr val="7030A0"/>
                </a:solidFill>
                <a:latin typeface="Calibri" panose="020F0502020204030204" pitchFamily="34" charset="0"/>
                <a:cs typeface="Calibri" panose="020F0502020204030204" pitchFamily="34" charset="0"/>
              </a:rPr>
              <a:t>th</a:t>
            </a:r>
            <a:r>
              <a:rPr lang="en-US" sz="1800" b="1" dirty="0">
                <a:solidFill>
                  <a:srgbClr val="7030A0"/>
                </a:solidFill>
                <a:latin typeface="Calibri" panose="020F0502020204030204" pitchFamily="34" charset="0"/>
                <a:cs typeface="Calibri" panose="020F0502020204030204" pitchFamily="34" charset="0"/>
              </a:rPr>
              <a:t> week</a:t>
            </a:r>
            <a:r>
              <a:rPr lang="en-US" sz="1800" dirty="0">
                <a:solidFill>
                  <a:schemeClr val="tx1"/>
                </a:solidFill>
                <a:latin typeface="Calibri" panose="020F0502020204030204" pitchFamily="34" charset="0"/>
                <a:cs typeface="Calibri" panose="020F0502020204030204" pitchFamily="34" charset="0"/>
              </a:rPr>
              <a:t>, the duodenum develops </a:t>
            </a:r>
            <a:r>
              <a:rPr lang="en-US" sz="1800" dirty="0">
                <a:solidFill>
                  <a:srgbClr val="FF0000"/>
                </a:solidFill>
                <a:latin typeface="Calibri" panose="020F0502020204030204" pitchFamily="34" charset="0"/>
                <a:cs typeface="Calibri" panose="020F0502020204030204" pitchFamily="34" charset="0"/>
              </a:rPr>
              <a:t>from the endoderm of </a:t>
            </a:r>
            <a:r>
              <a:rPr lang="en-US" sz="1800" u="sng" dirty="0">
                <a:solidFill>
                  <a:srgbClr val="FF0000"/>
                </a:solidFill>
                <a:latin typeface="Calibri" panose="020F0502020204030204" pitchFamily="34" charset="0"/>
                <a:cs typeface="Calibri" panose="020F0502020204030204" pitchFamily="34" charset="0"/>
              </a:rPr>
              <a:t>primordial gut*</a:t>
            </a:r>
            <a:r>
              <a:rPr lang="en-US" sz="1800" dirty="0">
                <a:solidFill>
                  <a:srgbClr val="FF0000"/>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of :</a:t>
            </a:r>
          </a:p>
          <a:p>
            <a:pPr eaLnBrk="1" hangingPunct="1"/>
            <a:r>
              <a:rPr lang="en-US" sz="1800" dirty="0">
                <a:solidFill>
                  <a:schemeClr val="tx1"/>
                </a:solidFill>
                <a:latin typeface="Calibri" panose="020F0502020204030204" pitchFamily="34" charset="0"/>
                <a:cs typeface="Calibri" panose="020F0502020204030204" pitchFamily="34" charset="0"/>
              </a:rPr>
              <a:t>1-</a:t>
            </a:r>
            <a:r>
              <a:rPr lang="en-US" sz="1800" b="1" dirty="0">
                <a:solidFill>
                  <a:schemeClr val="tx1"/>
                </a:solidFill>
                <a:latin typeface="Calibri" panose="020F0502020204030204" pitchFamily="34" charset="0"/>
                <a:cs typeface="Calibri" panose="020F0502020204030204" pitchFamily="34" charset="0"/>
              </a:rPr>
              <a:t>Caudal </a:t>
            </a:r>
            <a:r>
              <a:rPr lang="ar-SA" b="1" dirty="0">
                <a:solidFill>
                  <a:schemeClr val="bg1">
                    <a:lumMod val="50000"/>
                  </a:schemeClr>
                </a:solidFill>
                <a:latin typeface="Calibri" panose="020F0502020204030204" pitchFamily="34" charset="0"/>
                <a:cs typeface="Calibri" panose="020F0502020204030204" pitchFamily="34" charset="0"/>
              </a:rPr>
              <a:t>تحت)</a:t>
            </a:r>
            <a:r>
              <a:rPr lang="en-US" b="1" dirty="0">
                <a:solidFill>
                  <a:schemeClr val="bg1">
                    <a:lumMod val="50000"/>
                  </a:schemeClr>
                </a:solidFill>
                <a:latin typeface="Calibri" panose="020F0502020204030204" pitchFamily="34" charset="0"/>
                <a:cs typeface="Calibri" panose="020F0502020204030204" pitchFamily="34" charset="0"/>
              </a:rPr>
              <a:t>)</a:t>
            </a:r>
            <a:r>
              <a:rPr lang="en-US" sz="1800" b="1" dirty="0">
                <a:solidFill>
                  <a:schemeClr val="tx1"/>
                </a:solidFill>
                <a:latin typeface="Calibri" panose="020F0502020204030204" pitchFamily="34" charset="0"/>
                <a:cs typeface="Calibri" panose="020F0502020204030204" pitchFamily="34" charset="0"/>
              </a:rPr>
              <a:t>part of foregut    </a:t>
            </a:r>
            <a:r>
              <a:rPr lang="en-US" sz="1800" dirty="0">
                <a:solidFill>
                  <a:schemeClr val="tx1"/>
                </a:solidFill>
                <a:latin typeface="Calibri" panose="020F0502020204030204" pitchFamily="34" charset="0"/>
                <a:cs typeface="Calibri" panose="020F0502020204030204" pitchFamily="34" charset="0"/>
              </a:rPr>
              <a:t>2-</a:t>
            </a:r>
            <a:r>
              <a:rPr lang="en-US" sz="1800" b="1" dirty="0">
                <a:solidFill>
                  <a:schemeClr val="tx1"/>
                </a:solidFill>
                <a:latin typeface="Calibri" panose="020F0502020204030204" pitchFamily="34" charset="0"/>
                <a:cs typeface="Calibri" panose="020F0502020204030204" pitchFamily="34" charset="0"/>
              </a:rPr>
              <a:t>Cranial</a:t>
            </a:r>
            <a:r>
              <a:rPr lang="ar-SA" b="1" dirty="0">
                <a:solidFill>
                  <a:schemeClr val="bg1">
                    <a:lumMod val="50000"/>
                  </a:schemeClr>
                </a:solidFill>
                <a:latin typeface="Calibri" panose="020F0502020204030204" pitchFamily="34" charset="0"/>
                <a:cs typeface="Calibri" panose="020F0502020204030204" pitchFamily="34" charset="0"/>
              </a:rPr>
              <a:t>فوق)</a:t>
            </a:r>
            <a:r>
              <a:rPr lang="en-US" b="1" dirty="0">
                <a:solidFill>
                  <a:schemeClr val="bg1">
                    <a:lumMod val="50000"/>
                  </a:schemeClr>
                </a:solidFill>
                <a:latin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cs typeface="Calibri" panose="020F0502020204030204" pitchFamily="34" charset="0"/>
              </a:rPr>
              <a:t>part of </a:t>
            </a:r>
            <a:r>
              <a:rPr lang="en-US" sz="1800" b="1" dirty="0" err="1">
                <a:solidFill>
                  <a:schemeClr val="tx1"/>
                </a:solidFill>
                <a:latin typeface="Calibri" panose="020F0502020204030204" pitchFamily="34" charset="0"/>
                <a:cs typeface="Calibri" panose="020F0502020204030204" pitchFamily="34" charset="0"/>
              </a:rPr>
              <a:t>midgut</a:t>
            </a:r>
            <a:r>
              <a:rPr lang="en-US" sz="1800" b="1" dirty="0">
                <a:solidFill>
                  <a:schemeClr val="tx1"/>
                </a:solidFill>
                <a:latin typeface="Calibri" panose="020F0502020204030204" pitchFamily="34" charset="0"/>
                <a:cs typeface="Calibri" panose="020F0502020204030204" pitchFamily="34" charset="0"/>
              </a:rPr>
              <a:t>     3-Splanchnic mesoderm</a:t>
            </a:r>
            <a:r>
              <a:rPr lang="en-US" sz="1800" b="1" dirty="0">
                <a:solidFill>
                  <a:srgbClr val="00B050"/>
                </a:solidFill>
                <a:latin typeface="Calibri" panose="020F0502020204030204" pitchFamily="34" charset="0"/>
                <a:cs typeface="Calibri" panose="020F0502020204030204" pitchFamily="34" charset="0"/>
              </a:rPr>
              <a:t>**</a:t>
            </a:r>
            <a:r>
              <a:rPr lang="en-US" sz="1800" b="1" dirty="0">
                <a:solidFill>
                  <a:schemeClr val="tx1"/>
                </a:solidFill>
                <a:latin typeface="Calibri" panose="020F0502020204030204" pitchFamily="34" charset="0"/>
                <a:cs typeface="Calibri" panose="020F0502020204030204" pitchFamily="34" charset="0"/>
              </a:rPr>
              <a:t>.</a:t>
            </a:r>
          </a:p>
          <a:p>
            <a:pPr eaLnBrk="1" hangingPunct="1"/>
            <a:endParaRPr lang="en-US" sz="1800" dirty="0">
              <a:solidFill>
                <a:schemeClr val="tx1"/>
              </a:solidFill>
              <a:latin typeface="Calibri" panose="020F0502020204030204" pitchFamily="34" charset="0"/>
              <a:cs typeface="Calibri" panose="020F0502020204030204" pitchFamily="34" charset="0"/>
            </a:endParaRPr>
          </a:p>
          <a:p>
            <a:pPr eaLnBrk="1" hangingPunct="1"/>
            <a:r>
              <a:rPr lang="en-US" sz="1800" dirty="0">
                <a:solidFill>
                  <a:schemeClr val="tx1"/>
                </a:solidFill>
                <a:latin typeface="Calibri" panose="020F0502020204030204" pitchFamily="34" charset="0"/>
                <a:cs typeface="Calibri" panose="020F0502020204030204" pitchFamily="34" charset="0"/>
              </a:rPr>
              <a:t>-The junction</a:t>
            </a:r>
            <a:r>
              <a:rPr lang="en-US" sz="1800" dirty="0">
                <a:solidFill>
                  <a:srgbClr val="00B050"/>
                </a:solidFill>
                <a:latin typeface="Calibri" panose="020F0502020204030204" pitchFamily="34" charset="0"/>
                <a:cs typeface="Calibri" panose="020F0502020204030204" pitchFamily="34" charset="0"/>
              </a:rPr>
              <a:t>***</a:t>
            </a:r>
            <a:r>
              <a:rPr lang="en-US" sz="1800" dirty="0">
                <a:solidFill>
                  <a:schemeClr val="tx1"/>
                </a:solidFill>
                <a:latin typeface="Calibri" panose="020F0502020204030204" pitchFamily="34" charset="0"/>
                <a:cs typeface="Calibri" panose="020F0502020204030204" pitchFamily="34" charset="0"/>
              </a:rPr>
              <a:t> of the 2 parts of the gut lies just below or distal to the origin of bile duct </a:t>
            </a:r>
            <a:r>
              <a:rPr lang="en-US" sz="1600" dirty="0">
                <a:solidFill>
                  <a:schemeClr val="tx1"/>
                </a:solidFill>
                <a:latin typeface="Calibri" panose="020F0502020204030204" pitchFamily="34" charset="0"/>
                <a:cs typeface="Calibri" panose="020F0502020204030204" pitchFamily="34" charset="0"/>
              </a:rPr>
              <a:t>(</a:t>
            </a:r>
            <a:r>
              <a:rPr lang="en-US" sz="1600" dirty="0" err="1">
                <a:solidFill>
                  <a:schemeClr val="tx1"/>
                </a:solidFill>
                <a:latin typeface="Calibri" panose="020F0502020204030204" pitchFamily="34" charset="0"/>
                <a:cs typeface="Calibri" panose="020F0502020204030204" pitchFamily="34" charset="0"/>
              </a:rPr>
              <a:t>pic,C</a:t>
            </a:r>
            <a:r>
              <a:rPr lang="en-US" sz="1600" dirty="0">
                <a:solidFill>
                  <a:schemeClr val="tx1"/>
                </a:solidFill>
                <a:latin typeface="Calibri" panose="020F0502020204030204" pitchFamily="34" charset="0"/>
                <a:cs typeface="Calibri" panose="020F0502020204030204" pitchFamily="34" charset="0"/>
              </a:rPr>
              <a:t> -D).</a:t>
            </a:r>
            <a:r>
              <a:rPr lang="en-US" sz="1800" dirty="0">
                <a:solidFill>
                  <a:schemeClr val="tx1"/>
                </a:solidFill>
                <a:latin typeface="Calibri" panose="020F0502020204030204" pitchFamily="34" charset="0"/>
                <a:cs typeface="Calibri" panose="020F0502020204030204" pitchFamily="34" charset="0"/>
              </a:rPr>
              <a:t> </a:t>
            </a:r>
          </a:p>
        </p:txBody>
      </p:sp>
      <p:cxnSp>
        <p:nvCxnSpPr>
          <p:cNvPr id="3" name="Straight Connector 2"/>
          <p:cNvCxnSpPr/>
          <p:nvPr/>
        </p:nvCxnSpPr>
        <p:spPr>
          <a:xfrm>
            <a:off x="707146" y="2969554"/>
            <a:ext cx="2784166" cy="0"/>
          </a:xfrm>
          <a:prstGeom prst="line">
            <a:avLst/>
          </a:prstGeom>
          <a:ln w="44450">
            <a:solidFill>
              <a:srgbClr val="ED068F"/>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397782" y="5276659"/>
            <a:ext cx="308919" cy="86497"/>
          </a:xfrm>
          <a:prstGeom prst="straightConnector1">
            <a:avLst/>
          </a:prstGeom>
          <a:ln w="19050">
            <a:solidFill>
              <a:srgbClr val="ED068F"/>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02234" y="5967950"/>
            <a:ext cx="2945009" cy="830997"/>
          </a:xfrm>
          <a:prstGeom prst="rect">
            <a:avLst/>
          </a:prstGeom>
          <a:noFill/>
          <a:ln>
            <a:solidFill>
              <a:srgbClr val="7AADA2"/>
            </a:solidFill>
            <a:prstDash val="dash"/>
          </a:ln>
        </p:spPr>
        <p:txBody>
          <a:bodyPr wrap="square" rtlCol="0">
            <a:spAutoFit/>
          </a:bodyPr>
          <a:lstStyle/>
          <a:p>
            <a:r>
              <a:rPr lang="en-US" sz="1600" dirty="0">
                <a:solidFill>
                  <a:schemeClr val="accent3">
                    <a:lumMod val="50000"/>
                  </a:schemeClr>
                </a:solidFill>
                <a:latin typeface="Calibri" panose="020F0502020204030204" pitchFamily="34" charset="0"/>
              </a:rPr>
              <a:t>*It’s an intra-embryonic endoderm </a:t>
            </a:r>
            <a:r>
              <a:rPr lang="en-US" sz="1600" dirty="0">
                <a:solidFill>
                  <a:srgbClr val="00B050"/>
                </a:solidFill>
                <a:latin typeface="Calibri" panose="020F0502020204030204" pitchFamily="34" charset="0"/>
              </a:rPr>
              <a:t>That Divided into:</a:t>
            </a:r>
          </a:p>
          <a:p>
            <a:r>
              <a:rPr lang="en-US" sz="1600" dirty="0">
                <a:solidFill>
                  <a:srgbClr val="00B050"/>
                </a:solidFill>
                <a:latin typeface="Calibri" panose="020F0502020204030204" pitchFamily="34" charset="0"/>
              </a:rPr>
              <a:t>Foregut, midgut, hindgut</a:t>
            </a:r>
          </a:p>
        </p:txBody>
      </p:sp>
      <p:sp>
        <p:nvSpPr>
          <p:cNvPr id="13" name="TextBox 12"/>
          <p:cNvSpPr txBox="1"/>
          <p:nvPr/>
        </p:nvSpPr>
        <p:spPr>
          <a:xfrm>
            <a:off x="6355622" y="6030864"/>
            <a:ext cx="2945009" cy="584775"/>
          </a:xfrm>
          <a:prstGeom prst="rect">
            <a:avLst/>
          </a:prstGeom>
          <a:noFill/>
          <a:ln>
            <a:solidFill>
              <a:srgbClr val="7AADA2"/>
            </a:solidFill>
            <a:prstDash val="dash"/>
          </a:ln>
        </p:spPr>
        <p:txBody>
          <a:bodyPr wrap="square" rtlCol="0">
            <a:spAutoFit/>
          </a:bodyPr>
          <a:lstStyle/>
          <a:p>
            <a:r>
              <a:rPr lang="en-US" sz="1600" dirty="0">
                <a:solidFill>
                  <a:srgbClr val="00B050"/>
                </a:solidFill>
                <a:latin typeface="Calibri" panose="020F0502020204030204" pitchFamily="34" charset="0"/>
              </a:rPr>
              <a:t>***it’s the junction between the two part of duodenum</a:t>
            </a:r>
          </a:p>
        </p:txBody>
      </p:sp>
      <p:sp>
        <p:nvSpPr>
          <p:cNvPr id="4" name="Rectangle 3"/>
          <p:cNvSpPr/>
          <p:nvPr/>
        </p:nvSpPr>
        <p:spPr>
          <a:xfrm>
            <a:off x="3735646" y="6185797"/>
            <a:ext cx="2045753" cy="423449"/>
          </a:xfrm>
          <a:prstGeom prst="rect">
            <a:avLst/>
          </a:prstGeom>
          <a:ln>
            <a:solidFill>
              <a:srgbClr val="7AADA2"/>
            </a:solidFill>
            <a:prstDash val="dash"/>
          </a:ln>
        </p:spPr>
        <p:txBody>
          <a:bodyPr wrap="none">
            <a:spAutoFit/>
          </a:bodyPr>
          <a:lstStyle/>
          <a:p>
            <a:pPr eaLnBrk="1" hangingPunct="1">
              <a:lnSpc>
                <a:spcPct val="150000"/>
              </a:lnSpc>
            </a:pPr>
            <a:r>
              <a:rPr lang="en-US" sz="1600" dirty="0">
                <a:solidFill>
                  <a:srgbClr val="00B050"/>
                </a:solidFill>
                <a:latin typeface="Calibri" panose="020F0502020204030204" pitchFamily="34" charset="0"/>
                <a:ea typeface="Calibri"/>
                <a:cs typeface="Calibri"/>
              </a:rPr>
              <a:t>**</a:t>
            </a:r>
            <a:r>
              <a:rPr lang="en-US" sz="1600" dirty="0">
                <a:solidFill>
                  <a:srgbClr val="00B050"/>
                </a:solidFill>
                <a:latin typeface="Calibri"/>
                <a:ea typeface="Calibri"/>
                <a:cs typeface="Calibri"/>
              </a:rPr>
              <a:t>give smooth muscle</a:t>
            </a:r>
          </a:p>
        </p:txBody>
      </p:sp>
      <p:pic>
        <p:nvPicPr>
          <p:cNvPr id="15" name="Shape 641">
            <a:hlinkClick r:id="rId4"/>
          </p:cNvPr>
          <p:cNvPicPr preferRelativeResize="0"/>
          <p:nvPr/>
        </p:nvPicPr>
        <p:blipFill rotWithShape="1">
          <a:blip r:embed="rId5">
            <a:alphaModFix/>
          </a:blip>
          <a:srcRect/>
          <a:stretch/>
        </p:blipFill>
        <p:spPr>
          <a:xfrm>
            <a:off x="10122566" y="81673"/>
            <a:ext cx="641024" cy="649857"/>
          </a:xfrm>
          <a:prstGeom prst="ellipse">
            <a:avLst/>
          </a:prstGeom>
          <a:noFill/>
          <a:ln>
            <a:noFill/>
          </a:ln>
        </p:spPr>
      </p:pic>
      <p:sp>
        <p:nvSpPr>
          <p:cNvPr id="6" name="TextBox 5"/>
          <p:cNvSpPr txBox="1"/>
          <p:nvPr/>
        </p:nvSpPr>
        <p:spPr>
          <a:xfrm>
            <a:off x="10838904" y="253530"/>
            <a:ext cx="1254271" cy="338554"/>
          </a:xfrm>
          <a:prstGeom prst="rect">
            <a:avLst/>
          </a:prstGeom>
          <a:noFill/>
          <a:ln>
            <a:solidFill>
              <a:srgbClr val="7AADA2"/>
            </a:solidFill>
            <a:prstDash val="dash"/>
          </a:ln>
        </p:spPr>
        <p:txBody>
          <a:bodyPr wrap="square" rtlCol="0">
            <a:spAutoFit/>
          </a:bodyPr>
          <a:lstStyle/>
          <a:p>
            <a:r>
              <a:rPr lang="en-US" sz="1600" dirty="0">
                <a:solidFill>
                  <a:schemeClr val="tx1"/>
                </a:solidFill>
                <a:latin typeface="Calibri" panose="020F0502020204030204" pitchFamily="34" charset="0"/>
                <a:cs typeface="Calibri" panose="020F0502020204030204" pitchFamily="34" charset="0"/>
              </a:rPr>
              <a:t>Useful video</a:t>
            </a:r>
          </a:p>
        </p:txBody>
      </p:sp>
      <p:sp>
        <p:nvSpPr>
          <p:cNvPr id="7" name="TextBox 6"/>
          <p:cNvSpPr txBox="1"/>
          <p:nvPr/>
        </p:nvSpPr>
        <p:spPr>
          <a:xfrm>
            <a:off x="1617162" y="4044716"/>
            <a:ext cx="964135" cy="307777"/>
          </a:xfrm>
          <a:prstGeom prst="rect">
            <a:avLst/>
          </a:prstGeom>
          <a:noFill/>
          <a:ln>
            <a:solidFill>
              <a:srgbClr val="7AADA2"/>
            </a:solidFill>
            <a:prstDash val="dash"/>
          </a:ln>
        </p:spPr>
        <p:txBody>
          <a:bodyPr wrap="square" rtlCol="1">
            <a:spAutoFit/>
          </a:bodyPr>
          <a:lstStyle/>
          <a:p>
            <a:pPr algn="ctr"/>
            <a:r>
              <a:rPr lang="en-US" b="1" dirty="0">
                <a:latin typeface="Calibri" panose="020F0502020204030204" pitchFamily="34" charset="0"/>
              </a:rPr>
              <a:t>4</a:t>
            </a:r>
            <a:r>
              <a:rPr lang="en-US" b="1" baseline="30000" dirty="0">
                <a:latin typeface="Calibri" panose="020F0502020204030204" pitchFamily="34" charset="0"/>
              </a:rPr>
              <a:t>th</a:t>
            </a:r>
            <a:r>
              <a:rPr lang="en-US" b="1" dirty="0">
                <a:latin typeface="Calibri" panose="020F0502020204030204" pitchFamily="34" charset="0"/>
              </a:rPr>
              <a:t> week</a:t>
            </a:r>
            <a:endParaRPr lang="ar-SA" b="1" dirty="0">
              <a:latin typeface="Calibri" panose="020F0502020204030204" pitchFamily="34" charset="0"/>
            </a:endParaRPr>
          </a:p>
        </p:txBody>
      </p:sp>
      <p:sp>
        <p:nvSpPr>
          <p:cNvPr id="9" name="TextBox 8"/>
          <p:cNvSpPr txBox="1"/>
          <p:nvPr/>
        </p:nvSpPr>
        <p:spPr>
          <a:xfrm>
            <a:off x="3381524" y="5378270"/>
            <a:ext cx="1073518" cy="307777"/>
          </a:xfrm>
          <a:prstGeom prst="rect">
            <a:avLst/>
          </a:prstGeom>
          <a:noFill/>
          <a:ln>
            <a:solidFill>
              <a:srgbClr val="7AADA2"/>
            </a:solidFill>
            <a:prstDash val="dash"/>
          </a:ln>
        </p:spPr>
        <p:txBody>
          <a:bodyPr wrap="square" rtlCol="1">
            <a:spAutoFit/>
          </a:bodyPr>
          <a:lstStyle/>
          <a:p>
            <a:pPr algn="ctr"/>
            <a:r>
              <a:rPr lang="en-US" b="1" dirty="0">
                <a:latin typeface="Calibri" panose="020F0502020204030204" pitchFamily="34" charset="0"/>
              </a:rPr>
              <a:t>5</a:t>
            </a:r>
            <a:r>
              <a:rPr lang="en-US" b="1" baseline="30000" dirty="0">
                <a:latin typeface="Calibri" panose="020F0502020204030204" pitchFamily="34" charset="0"/>
              </a:rPr>
              <a:t>th</a:t>
            </a:r>
            <a:r>
              <a:rPr lang="en-US" b="1" dirty="0">
                <a:latin typeface="Calibri" panose="020F0502020204030204" pitchFamily="34" charset="0"/>
              </a:rPr>
              <a:t> week</a:t>
            </a:r>
            <a:endParaRPr lang="ar-SA" b="1" dirty="0">
              <a:latin typeface="Calibri" panose="020F0502020204030204" pitchFamily="34" charset="0"/>
            </a:endParaRPr>
          </a:p>
        </p:txBody>
      </p:sp>
      <p:sp>
        <p:nvSpPr>
          <p:cNvPr id="10" name="TextBox 9"/>
          <p:cNvSpPr txBox="1"/>
          <p:nvPr/>
        </p:nvSpPr>
        <p:spPr>
          <a:xfrm>
            <a:off x="7022142" y="5389399"/>
            <a:ext cx="1022961" cy="307777"/>
          </a:xfrm>
          <a:prstGeom prst="rect">
            <a:avLst/>
          </a:prstGeom>
          <a:noFill/>
          <a:ln>
            <a:solidFill>
              <a:srgbClr val="7AADA2"/>
            </a:solidFill>
            <a:prstDash val="dash"/>
          </a:ln>
        </p:spPr>
        <p:txBody>
          <a:bodyPr wrap="square" rtlCol="1">
            <a:spAutoFit/>
          </a:bodyPr>
          <a:lstStyle/>
          <a:p>
            <a:pPr algn="ctr"/>
            <a:r>
              <a:rPr lang="en-US" b="1" dirty="0">
                <a:latin typeface="Calibri" panose="020F0502020204030204" pitchFamily="34" charset="0"/>
              </a:rPr>
              <a:t>6</a:t>
            </a:r>
            <a:r>
              <a:rPr lang="en-US" b="1" baseline="30000" dirty="0">
                <a:latin typeface="Calibri" panose="020F0502020204030204" pitchFamily="34" charset="0"/>
              </a:rPr>
              <a:t>th</a:t>
            </a:r>
            <a:r>
              <a:rPr lang="en-US" b="1" dirty="0">
                <a:latin typeface="Calibri" panose="020F0502020204030204" pitchFamily="34" charset="0"/>
              </a:rPr>
              <a:t> week</a:t>
            </a:r>
            <a:endParaRPr lang="ar-SA" b="1" dirty="0">
              <a:latin typeface="Calibri" panose="020F0502020204030204" pitchFamily="34" charset="0"/>
            </a:endParaRPr>
          </a:p>
        </p:txBody>
      </p:sp>
      <p:sp>
        <p:nvSpPr>
          <p:cNvPr id="20" name="TextBox 19"/>
          <p:cNvSpPr txBox="1"/>
          <p:nvPr/>
        </p:nvSpPr>
        <p:spPr>
          <a:xfrm>
            <a:off x="4664371" y="4028722"/>
            <a:ext cx="1073518" cy="307777"/>
          </a:xfrm>
          <a:prstGeom prst="rect">
            <a:avLst/>
          </a:prstGeom>
          <a:noFill/>
          <a:ln>
            <a:solidFill>
              <a:srgbClr val="7AADA2"/>
            </a:solidFill>
            <a:prstDash val="dash"/>
          </a:ln>
        </p:spPr>
        <p:txBody>
          <a:bodyPr wrap="square" rtlCol="1">
            <a:spAutoFit/>
          </a:bodyPr>
          <a:lstStyle/>
          <a:p>
            <a:pPr algn="ctr"/>
            <a:r>
              <a:rPr lang="en-US" b="1" dirty="0">
                <a:latin typeface="Calibri" panose="020F0502020204030204" pitchFamily="34" charset="0"/>
              </a:rPr>
              <a:t>5</a:t>
            </a:r>
            <a:r>
              <a:rPr lang="en-US" b="1" baseline="30000" dirty="0">
                <a:latin typeface="Calibri" panose="020F0502020204030204" pitchFamily="34" charset="0"/>
              </a:rPr>
              <a:t>th</a:t>
            </a:r>
            <a:r>
              <a:rPr lang="en-US" b="1" dirty="0">
                <a:latin typeface="Calibri" panose="020F0502020204030204" pitchFamily="34" charset="0"/>
              </a:rPr>
              <a:t> week</a:t>
            </a:r>
            <a:endParaRPr lang="ar-SA" b="1" dirty="0">
              <a:latin typeface="Calibri" panose="020F0502020204030204" pitchFamily="34" charset="0"/>
            </a:endParaRPr>
          </a:p>
        </p:txBody>
      </p:sp>
      <p:sp>
        <p:nvSpPr>
          <p:cNvPr id="11" name="TextBox 10"/>
          <p:cNvSpPr txBox="1"/>
          <p:nvPr/>
        </p:nvSpPr>
        <p:spPr>
          <a:xfrm>
            <a:off x="6173222" y="4612778"/>
            <a:ext cx="1116048" cy="307777"/>
          </a:xfrm>
          <a:prstGeom prst="rect">
            <a:avLst/>
          </a:prstGeom>
          <a:noFill/>
        </p:spPr>
        <p:txBody>
          <a:bodyPr wrap="square" rtlCol="1">
            <a:spAutoFit/>
          </a:bodyPr>
          <a:lstStyle/>
          <a:p>
            <a:r>
              <a:rPr lang="en-US" dirty="0">
                <a:latin typeface="Calibri" panose="020F0502020204030204" pitchFamily="34" charset="0"/>
              </a:rPr>
              <a:t>liver</a:t>
            </a:r>
            <a:endParaRPr lang="ar-SA" dirty="0">
              <a:latin typeface="Calibri" panose="020F0502020204030204" pitchFamily="34" charset="0"/>
            </a:endParaRPr>
          </a:p>
        </p:txBody>
      </p:sp>
      <p:sp>
        <p:nvSpPr>
          <p:cNvPr id="12" name="مربع نص 11"/>
          <p:cNvSpPr txBox="1"/>
          <p:nvPr/>
        </p:nvSpPr>
        <p:spPr>
          <a:xfrm>
            <a:off x="2051467" y="2402677"/>
            <a:ext cx="1731254" cy="276999"/>
          </a:xfrm>
          <a:prstGeom prst="rect">
            <a:avLst/>
          </a:prstGeom>
          <a:noFill/>
        </p:spPr>
        <p:txBody>
          <a:bodyPr wrap="square" rtlCol="1">
            <a:spAutoFit/>
          </a:bodyPr>
          <a:lstStyle/>
          <a:p>
            <a:r>
              <a:rPr lang="en-US" sz="1200" dirty="0" err="1">
                <a:solidFill>
                  <a:schemeClr val="bg1">
                    <a:lumMod val="50000"/>
                  </a:schemeClr>
                </a:solidFill>
                <a:latin typeface="Calibri" panose="020F0502020204030204" pitchFamily="34" charset="0"/>
                <a:cs typeface="Calibri" panose="020F0502020204030204" pitchFamily="34" charset="0"/>
              </a:rPr>
              <a:t>Forgut</a:t>
            </a:r>
            <a:r>
              <a:rPr lang="en-US" sz="1200" dirty="0">
                <a:solidFill>
                  <a:schemeClr val="bg1">
                    <a:lumMod val="50000"/>
                  </a:schemeClr>
                </a:solidFill>
                <a:latin typeface="Calibri" panose="020F0502020204030204" pitchFamily="34" charset="0"/>
                <a:cs typeface="Calibri" panose="020F0502020204030204" pitchFamily="34" charset="0"/>
              </a:rPr>
              <a:t> is(Proximal part)</a:t>
            </a:r>
            <a:endParaRPr lang="ar-SA" sz="1200" dirty="0">
              <a:solidFill>
                <a:schemeClr val="bg1">
                  <a:lumMod val="50000"/>
                </a:schemeClr>
              </a:solidFill>
              <a:latin typeface="Calibri" panose="020F0502020204030204" pitchFamily="34" charset="0"/>
              <a:cs typeface="Calibri" panose="020F0502020204030204" pitchFamily="34" charset="0"/>
            </a:endParaRPr>
          </a:p>
        </p:txBody>
      </p:sp>
      <p:sp>
        <p:nvSpPr>
          <p:cNvPr id="14" name="مربع نص 13"/>
          <p:cNvSpPr txBox="1"/>
          <p:nvPr/>
        </p:nvSpPr>
        <p:spPr>
          <a:xfrm>
            <a:off x="4827884" y="2378087"/>
            <a:ext cx="1743666" cy="276999"/>
          </a:xfrm>
          <a:prstGeom prst="rect">
            <a:avLst/>
          </a:prstGeom>
          <a:noFill/>
        </p:spPr>
        <p:txBody>
          <a:bodyPr wrap="square" rtlCol="1">
            <a:spAutoFit/>
          </a:bodyPr>
          <a:lstStyle/>
          <a:p>
            <a:r>
              <a:rPr lang="en-US" sz="1200" dirty="0" err="1">
                <a:solidFill>
                  <a:schemeClr val="bg1">
                    <a:lumMod val="50000"/>
                  </a:schemeClr>
                </a:solidFill>
                <a:latin typeface="Calibri" panose="020F0502020204030204" pitchFamily="34" charset="0"/>
                <a:cs typeface="Calibri" panose="020F0502020204030204" pitchFamily="34" charset="0"/>
              </a:rPr>
              <a:t>Midgut</a:t>
            </a:r>
            <a:r>
              <a:rPr lang="en-US" sz="1200" dirty="0">
                <a:solidFill>
                  <a:schemeClr val="bg1">
                    <a:lumMod val="50000"/>
                  </a:schemeClr>
                </a:solidFill>
                <a:latin typeface="Calibri" panose="020F0502020204030204" pitchFamily="34" charset="0"/>
                <a:cs typeface="Calibri" panose="020F0502020204030204" pitchFamily="34" charset="0"/>
              </a:rPr>
              <a:t> is (Distal part )</a:t>
            </a:r>
            <a:endParaRPr lang="ar-SA" sz="1200" dirty="0">
              <a:solidFill>
                <a:schemeClr val="bg1">
                  <a:lumMod val="50000"/>
                </a:schemeClr>
              </a:solidFill>
              <a:latin typeface="Calibri" panose="020F0502020204030204" pitchFamily="34" charset="0"/>
              <a:cs typeface="Calibri" panose="020F0502020204030204" pitchFamily="34" charset="0"/>
            </a:endParaRPr>
          </a:p>
        </p:txBody>
      </p:sp>
      <p:cxnSp>
        <p:nvCxnSpPr>
          <p:cNvPr id="17" name="رابط مستقيم 16"/>
          <p:cNvCxnSpPr/>
          <p:nvPr/>
        </p:nvCxnSpPr>
        <p:spPr>
          <a:xfrm>
            <a:off x="5091653" y="2421120"/>
            <a:ext cx="706307" cy="2377"/>
          </a:xfrm>
          <a:prstGeom prst="line">
            <a:avLst/>
          </a:prstGeom>
          <a:ln w="44450">
            <a:solidFill>
              <a:srgbClr val="C388F4"/>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2297116" y="2428077"/>
            <a:ext cx="706307" cy="2377"/>
          </a:xfrm>
          <a:prstGeom prst="line">
            <a:avLst/>
          </a:prstGeom>
          <a:ln w="444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flipV="1">
            <a:off x="6731246" y="5325416"/>
            <a:ext cx="333464" cy="167334"/>
          </a:xfrm>
          <a:prstGeom prst="straightConnector1">
            <a:avLst/>
          </a:prstGeom>
          <a:ln w="38100">
            <a:solidFill>
              <a:srgbClr val="C388F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flipV="1">
            <a:off x="6210722" y="5125295"/>
            <a:ext cx="374119" cy="1225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p:nvPr/>
        </p:nvSpPr>
        <p:spPr>
          <a:xfrm>
            <a:off x="-32083" y="0"/>
            <a:ext cx="224700"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615" name="Shape 615"/>
          <p:cNvCxnSpPr/>
          <p:nvPr/>
        </p:nvCxnSpPr>
        <p:spPr>
          <a:xfrm>
            <a:off x="323425" y="529491"/>
            <a:ext cx="9052538" cy="0"/>
          </a:xfrm>
          <a:prstGeom prst="straightConnector1">
            <a:avLst/>
          </a:prstGeom>
          <a:noFill/>
          <a:ln w="38100" cap="rnd" cmpd="sng">
            <a:solidFill>
              <a:srgbClr val="00213F"/>
            </a:solidFill>
            <a:prstDash val="solid"/>
            <a:round/>
            <a:headEnd type="none" w="med" len="med"/>
            <a:tailEnd type="none" w="med" len="med"/>
          </a:ln>
        </p:spPr>
      </p:cxnSp>
      <p:sp>
        <p:nvSpPr>
          <p:cNvPr id="616" name="Shape 616"/>
          <p:cNvSpPr txBox="1"/>
          <p:nvPr/>
        </p:nvSpPr>
        <p:spPr>
          <a:xfrm>
            <a:off x="666480" y="-4846"/>
            <a:ext cx="5566499" cy="708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200" dirty="0">
                <a:solidFill>
                  <a:srgbClr val="618E87"/>
                </a:solidFill>
                <a:latin typeface="Century Gothic" charset="0"/>
                <a:ea typeface="Century Gothic" charset="0"/>
                <a:cs typeface="Century Gothic" charset="0"/>
                <a:sym typeface="Century Gothic"/>
              </a:rPr>
              <a:t>Cont..</a:t>
            </a:r>
          </a:p>
        </p:txBody>
      </p:sp>
      <p:sp>
        <p:nvSpPr>
          <p:cNvPr id="617" name="Shape 617"/>
          <p:cNvSpPr/>
          <p:nvPr/>
        </p:nvSpPr>
        <p:spPr>
          <a:xfrm rot="5400000">
            <a:off x="2940712" y="1580386"/>
            <a:ext cx="417000" cy="288900"/>
          </a:xfrm>
          <a:prstGeom prst="triangle">
            <a:avLst>
              <a:gd name="adj" fmla="val 50000"/>
            </a:avLst>
          </a:prstGeom>
          <a:solidFill>
            <a:srgbClr val="00206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8" name="Shape 618"/>
          <p:cNvSpPr/>
          <p:nvPr/>
        </p:nvSpPr>
        <p:spPr>
          <a:xfrm rot="-5400000">
            <a:off x="-128217" y="593541"/>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9" name="Shape 619"/>
          <p:cNvSpPr/>
          <p:nvPr/>
        </p:nvSpPr>
        <p:spPr>
          <a:xfrm rot="-5400000">
            <a:off x="-144259" y="3344755"/>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20" name="Shape 620"/>
          <p:cNvSpPr/>
          <p:nvPr/>
        </p:nvSpPr>
        <p:spPr>
          <a:xfrm rot="-5400000">
            <a:off x="-160303" y="5999721"/>
            <a:ext cx="417000" cy="288900"/>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TextBox 1"/>
          <p:cNvSpPr txBox="1"/>
          <p:nvPr/>
        </p:nvSpPr>
        <p:spPr>
          <a:xfrm>
            <a:off x="1106905" y="1039660"/>
            <a:ext cx="9014125" cy="307777"/>
          </a:xfrm>
          <a:prstGeom prst="rect">
            <a:avLst/>
          </a:prstGeom>
          <a:noFill/>
        </p:spPr>
        <p:txBody>
          <a:bodyPr wrap="square" rtlCol="0">
            <a:spAutoFit/>
          </a:bodyPr>
          <a:lstStyle/>
          <a:p>
            <a:endParaRPr lang="en-US" dirty="0"/>
          </a:p>
        </p:txBody>
      </p:sp>
      <p:sp>
        <p:nvSpPr>
          <p:cNvPr id="3" name="TextBox 2"/>
          <p:cNvSpPr txBox="1"/>
          <p:nvPr/>
        </p:nvSpPr>
        <p:spPr>
          <a:xfrm>
            <a:off x="937622" y="739868"/>
            <a:ext cx="9909917" cy="523220"/>
          </a:xfrm>
          <a:prstGeom prst="rect">
            <a:avLst/>
          </a:prstGeom>
          <a:noFill/>
        </p:spPr>
        <p:txBody>
          <a:bodyPr wrap="square" rtlCol="0">
            <a:spAutoFit/>
          </a:bodyPr>
          <a:lstStyle/>
          <a:p>
            <a:endParaRPr lang="en-US" dirty="0">
              <a:solidFill>
                <a:schemeClr val="tx1"/>
              </a:solidFill>
              <a:latin typeface="Calibri" panose="020F0502020204030204" pitchFamily="34" charset="0"/>
            </a:endParaRPr>
          </a:p>
          <a:p>
            <a:endParaRPr lang="en-US" dirty="0">
              <a:solidFill>
                <a:schemeClr val="tx1"/>
              </a:solidFill>
            </a:endParaRPr>
          </a:p>
        </p:txBody>
      </p:sp>
      <p:sp>
        <p:nvSpPr>
          <p:cNvPr id="11" name="TextBox 5"/>
          <p:cNvSpPr txBox="1"/>
          <p:nvPr/>
        </p:nvSpPr>
        <p:spPr>
          <a:xfrm>
            <a:off x="323702" y="648349"/>
            <a:ext cx="4310097" cy="707886"/>
          </a:xfrm>
          <a:prstGeom prst="rect">
            <a:avLst/>
          </a:prstGeom>
          <a:noFill/>
        </p:spPr>
        <p:txBody>
          <a:bodyPr wrap="square" rtlCol="0">
            <a:spAutoFit/>
          </a:bodyPr>
          <a:lstStyle/>
          <a:p>
            <a:r>
              <a:rPr lang="en-US" sz="2400" b="1" dirty="0">
                <a:solidFill>
                  <a:srgbClr val="618E87"/>
                </a:solidFill>
                <a:latin typeface="Century Gothic" charset="0"/>
                <a:ea typeface="Century Gothic" charset="0"/>
                <a:cs typeface="Century Gothic" charset="0"/>
              </a:rPr>
              <a:t>-The duodenal loop:</a:t>
            </a:r>
          </a:p>
          <a:p>
            <a:endParaRPr lang="en-US" sz="1600" dirty="0">
              <a:latin typeface="Century Gothic" charset="0"/>
              <a:ea typeface="Century Gothic" charset="0"/>
              <a:cs typeface="Century Gothic" charset="0"/>
            </a:endParaRPr>
          </a:p>
        </p:txBody>
      </p:sp>
      <p:sp>
        <p:nvSpPr>
          <p:cNvPr id="12" name="Oval 6"/>
          <p:cNvSpPr/>
          <p:nvPr/>
        </p:nvSpPr>
        <p:spPr>
          <a:xfrm>
            <a:off x="211352" y="1176283"/>
            <a:ext cx="2722062" cy="1277990"/>
          </a:xfrm>
          <a:prstGeom prst="ellipse">
            <a:avLst/>
          </a:prstGeom>
          <a:solidFill>
            <a:srgbClr val="F5F1F1"/>
          </a:solidFill>
          <a:ln>
            <a:solidFill>
              <a:srgbClr val="33A6C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1-The duodenal loop is formed and projected ventrally, forming a C-shaped loop.</a:t>
            </a:r>
          </a:p>
        </p:txBody>
      </p:sp>
      <p:sp>
        <p:nvSpPr>
          <p:cNvPr id="14" name="Rectangle 8"/>
          <p:cNvSpPr/>
          <p:nvPr/>
        </p:nvSpPr>
        <p:spPr>
          <a:xfrm>
            <a:off x="3712620" y="1344725"/>
            <a:ext cx="1897048" cy="954107"/>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2-The duodenal loop is rotated with </a:t>
            </a:r>
            <a:r>
              <a:rPr lang="en-US" dirty="0">
                <a:solidFill>
                  <a:srgbClr val="FF0000"/>
                </a:solidFill>
                <a:latin typeface="Calibri" panose="020F0502020204030204" pitchFamily="34" charset="0"/>
                <a:cs typeface="Calibri" panose="020F0502020204030204" pitchFamily="34" charset="0"/>
              </a:rPr>
              <a:t>the stomach to the </a:t>
            </a:r>
            <a:r>
              <a:rPr lang="en-US" u="sng" dirty="0">
                <a:solidFill>
                  <a:srgbClr val="FF0000"/>
                </a:solidFill>
                <a:latin typeface="Calibri" panose="020F0502020204030204" pitchFamily="34" charset="0"/>
                <a:cs typeface="Calibri" panose="020F0502020204030204" pitchFamily="34" charset="0"/>
              </a:rPr>
              <a:t>right</a:t>
            </a:r>
            <a:r>
              <a:rPr lang="en-US" u="sng" dirty="0">
                <a:latin typeface="Calibri" panose="020F0502020204030204" pitchFamily="34" charset="0"/>
                <a:cs typeface="Calibri" panose="020F0502020204030204" pitchFamily="34" charset="0"/>
              </a:rPr>
              <a:t>.  </a:t>
            </a:r>
            <a:r>
              <a:rPr lang="en-US" dirty="0">
                <a:solidFill>
                  <a:schemeClr val="bg1">
                    <a:lumMod val="50000"/>
                  </a:schemeClr>
                </a:solidFill>
                <a:latin typeface="Calibri" panose="020F0502020204030204" pitchFamily="34" charset="0"/>
                <a:cs typeface="Calibri" panose="020F0502020204030204" pitchFamily="34" charset="0"/>
              </a:rPr>
              <a:t>(90) degrees</a:t>
            </a:r>
          </a:p>
        </p:txBody>
      </p:sp>
      <p:sp>
        <p:nvSpPr>
          <p:cNvPr id="15" name="Oval 9"/>
          <p:cNvSpPr/>
          <p:nvPr/>
        </p:nvSpPr>
        <p:spPr>
          <a:xfrm>
            <a:off x="6357552" y="1138656"/>
            <a:ext cx="2586743" cy="1321533"/>
          </a:xfrm>
          <a:prstGeom prst="ellipse">
            <a:avLst/>
          </a:prstGeom>
          <a:solidFill>
            <a:srgbClr val="F5F1F1"/>
          </a:solidFill>
          <a:ln>
            <a:solidFill>
              <a:srgbClr val="33A6C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0"/>
          <p:cNvSpPr/>
          <p:nvPr/>
        </p:nvSpPr>
        <p:spPr>
          <a:xfrm>
            <a:off x="6647929" y="1345842"/>
            <a:ext cx="2046514" cy="954107"/>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3- It comes to lie on the </a:t>
            </a:r>
            <a:r>
              <a:rPr lang="en-US" dirty="0">
                <a:solidFill>
                  <a:srgbClr val="FF0000"/>
                </a:solidFill>
                <a:latin typeface="Calibri" panose="020F0502020204030204" pitchFamily="34" charset="0"/>
                <a:cs typeface="Calibri" panose="020F0502020204030204" pitchFamily="34" charset="0"/>
              </a:rPr>
              <a:t>posterior abdominal wall retroperitoneally</a:t>
            </a:r>
            <a:r>
              <a:rPr lang="en-US" dirty="0">
                <a:solidFill>
                  <a:srgbClr val="00B050"/>
                </a:solidFill>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with the developing pancreas.</a:t>
            </a:r>
          </a:p>
        </p:txBody>
      </p:sp>
      <p:pic>
        <p:nvPicPr>
          <p:cNvPr id="17" name="Picture 4" descr="922B18A6"/>
          <p:cNvPicPr>
            <a:picLocks noChangeAspect="1" noChangeArrowheads="1"/>
          </p:cNvPicPr>
          <p:nvPr/>
        </p:nvPicPr>
        <p:blipFill>
          <a:blip r:embed="rId3">
            <a:extLst>
              <a:ext uri="{28A0092B-C50C-407E-A947-70E740481C1C}">
                <a14:useLocalDpi xmlns:a14="http://schemas.microsoft.com/office/drawing/2010/main" val="0"/>
              </a:ext>
            </a:extLst>
          </a:blip>
          <a:srcRect l="8521" t="28662" r="6438" b="55583"/>
          <a:stretch>
            <a:fillRect/>
          </a:stretch>
        </p:blipFill>
        <p:spPr bwMode="auto">
          <a:xfrm>
            <a:off x="485689" y="4341280"/>
            <a:ext cx="9635341" cy="1373911"/>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1"/>
          <p:cNvSpPr/>
          <p:nvPr/>
        </p:nvSpPr>
        <p:spPr>
          <a:xfrm>
            <a:off x="319925" y="3491662"/>
            <a:ext cx="3588128" cy="738664"/>
          </a:xfrm>
          <a:prstGeom prst="rect">
            <a:avLst/>
          </a:prstGeom>
          <a:ln w="19050">
            <a:solidFill>
              <a:srgbClr val="7AADA2"/>
            </a:solidFill>
          </a:ln>
        </p:spPr>
        <p:txBody>
          <a:bodyPr wrap="square">
            <a:spAutoFit/>
          </a:bodyPr>
          <a:lstStyle/>
          <a:p>
            <a:r>
              <a:rPr lang="en-US" dirty="0">
                <a:latin typeface="Calibri" panose="020F0502020204030204" pitchFamily="34" charset="0"/>
                <a:cs typeface="Calibri" panose="020F0502020204030204" pitchFamily="34" charset="0"/>
              </a:rPr>
              <a:t>During </a:t>
            </a:r>
            <a:r>
              <a:rPr lang="en-US" b="1" dirty="0">
                <a:solidFill>
                  <a:srgbClr val="7030A0"/>
                </a:solidFill>
                <a:latin typeface="Calibri" panose="020F0502020204030204" pitchFamily="34" charset="0"/>
                <a:cs typeface="Calibri" panose="020F0502020204030204" pitchFamily="34" charset="0"/>
              </a:rPr>
              <a:t>5 </a:t>
            </a:r>
            <a:r>
              <a:rPr lang="en-US" b="1" dirty="0" err="1">
                <a:solidFill>
                  <a:srgbClr val="7030A0"/>
                </a:solidFill>
                <a:latin typeface="Calibri" panose="020F0502020204030204" pitchFamily="34" charset="0"/>
                <a:cs typeface="Calibri" panose="020F0502020204030204" pitchFamily="34" charset="0"/>
              </a:rPr>
              <a:t>th</a:t>
            </a:r>
            <a:r>
              <a:rPr lang="en-US" b="1" dirty="0">
                <a:solidFill>
                  <a:srgbClr val="7030A0"/>
                </a:solidFill>
                <a:latin typeface="Calibri" panose="020F0502020204030204" pitchFamily="34" charset="0"/>
                <a:cs typeface="Calibri" panose="020F0502020204030204" pitchFamily="34" charset="0"/>
              </a:rPr>
              <a:t> and6 </a:t>
            </a:r>
            <a:r>
              <a:rPr lang="en-US" b="1" dirty="0" err="1">
                <a:solidFill>
                  <a:srgbClr val="7030A0"/>
                </a:solidFill>
                <a:latin typeface="Calibri" panose="020F0502020204030204" pitchFamily="34" charset="0"/>
                <a:cs typeface="Calibri" panose="020F0502020204030204" pitchFamily="34" charset="0"/>
              </a:rPr>
              <a:t>th</a:t>
            </a:r>
            <a:r>
              <a:rPr lang="en-US" b="1" dirty="0">
                <a:solidFill>
                  <a:srgbClr val="7030A0"/>
                </a:solidFill>
                <a:latin typeface="Calibri" panose="020F0502020204030204" pitchFamily="34" charset="0"/>
                <a:cs typeface="Calibri" panose="020F0502020204030204" pitchFamily="34" charset="0"/>
              </a:rPr>
              <a:t> weeks</a:t>
            </a:r>
            <a:r>
              <a:rPr lang="en-US" dirty="0">
                <a:latin typeface="Calibri" panose="020F0502020204030204" pitchFamily="34" charset="0"/>
                <a:cs typeface="Calibri" panose="020F0502020204030204" pitchFamily="34" charset="0"/>
              </a:rPr>
              <a:t>, the lumen of the duodenum is temporarily obliterated because of proliferation of its epithelial cells.</a:t>
            </a:r>
          </a:p>
        </p:txBody>
      </p:sp>
      <p:sp>
        <p:nvSpPr>
          <p:cNvPr id="19" name="Rectangle 13"/>
          <p:cNvSpPr/>
          <p:nvPr/>
        </p:nvSpPr>
        <p:spPr>
          <a:xfrm>
            <a:off x="4344586" y="3579801"/>
            <a:ext cx="3005400" cy="523220"/>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Normally degeneration of epithelial cells occurs</a:t>
            </a:r>
          </a:p>
        </p:txBody>
      </p:sp>
      <p:sp>
        <p:nvSpPr>
          <p:cNvPr id="20" name="Rectangle 14"/>
          <p:cNvSpPr/>
          <p:nvPr/>
        </p:nvSpPr>
        <p:spPr>
          <a:xfrm>
            <a:off x="7671186" y="3445989"/>
            <a:ext cx="3167369" cy="769441"/>
          </a:xfrm>
          <a:prstGeom prst="rect">
            <a:avLst/>
          </a:prstGeom>
          <a:noFill/>
          <a:ln w="19050">
            <a:solidFill>
              <a:srgbClr val="7AADA2"/>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Calibri" panose="020F0502020204030204" pitchFamily="34" charset="0"/>
                <a:cs typeface="Calibri" panose="020F0502020204030204" pitchFamily="34" charset="0"/>
              </a:rPr>
              <a:t>the duodenum normally becomes recanalized by the end of the </a:t>
            </a:r>
            <a:r>
              <a:rPr lang="en-US" i="1" dirty="0">
                <a:latin typeface="Calibri" panose="020F0502020204030204" pitchFamily="34" charset="0"/>
                <a:cs typeface="Calibri" panose="020F0502020204030204" pitchFamily="34" charset="0"/>
              </a:rPr>
              <a:t>embryonic period</a:t>
            </a:r>
            <a:r>
              <a:rPr lang="ar-SA" dirty="0">
                <a:solidFill>
                  <a:srgbClr val="00B050"/>
                </a:solidFill>
                <a:latin typeface="Calibri" panose="020F0502020204030204" pitchFamily="34" charset="0"/>
                <a:cs typeface="Calibri" panose="020F0502020204030204" pitchFamily="34" charset="0"/>
              </a:rPr>
              <a:t>**</a:t>
            </a:r>
            <a:r>
              <a:rPr lang="en-US" dirty="0">
                <a:solidFill>
                  <a:srgbClr val="AA57EF"/>
                </a:solidFill>
                <a:latin typeface="Calibri" panose="020F0502020204030204" pitchFamily="34" charset="0"/>
                <a:cs typeface="Calibri" panose="020F0502020204030204" pitchFamily="34" charset="0"/>
              </a:rPr>
              <a:t>( </a:t>
            </a:r>
            <a:r>
              <a:rPr lang="en-US" sz="1600" b="1" dirty="0">
                <a:solidFill>
                  <a:srgbClr val="7030A0"/>
                </a:solidFill>
                <a:latin typeface="Calibri" panose="020F0502020204030204" pitchFamily="34" charset="0"/>
                <a:ea typeface="Arial"/>
                <a:cs typeface="Calibri" panose="020F0502020204030204" pitchFamily="34" charset="0"/>
              </a:rPr>
              <a:t>end of 8th week</a:t>
            </a:r>
            <a:r>
              <a:rPr lang="en-US" dirty="0"/>
              <a:t>)</a:t>
            </a:r>
            <a:endParaRPr lang="en-US" dirty="0">
              <a:latin typeface="Calibri" panose="020F0502020204030204" pitchFamily="34" charset="0"/>
              <a:cs typeface="Calibri" panose="020F0502020204030204" pitchFamily="34" charset="0"/>
            </a:endParaRPr>
          </a:p>
        </p:txBody>
      </p:sp>
      <p:sp>
        <p:nvSpPr>
          <p:cNvPr id="21" name="Rectangle 2"/>
          <p:cNvSpPr/>
          <p:nvPr/>
        </p:nvSpPr>
        <p:spPr>
          <a:xfrm>
            <a:off x="4249350" y="3489205"/>
            <a:ext cx="3100636" cy="738664"/>
          </a:xfrm>
          <a:prstGeom prst="rect">
            <a:avLst/>
          </a:prstGeom>
          <a:noFill/>
          <a:ln w="19050">
            <a:solidFill>
              <a:srgbClr val="7AADA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Shape 617"/>
          <p:cNvSpPr/>
          <p:nvPr/>
        </p:nvSpPr>
        <p:spPr>
          <a:xfrm rot="5400000">
            <a:off x="5880029" y="1617368"/>
            <a:ext cx="417000" cy="288900"/>
          </a:xfrm>
          <a:prstGeom prst="triangle">
            <a:avLst>
              <a:gd name="adj" fmla="val 50000"/>
            </a:avLst>
          </a:prstGeom>
          <a:solidFill>
            <a:srgbClr val="00206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8" name="Straight Connector 7"/>
          <p:cNvCxnSpPr/>
          <p:nvPr/>
        </p:nvCxnSpPr>
        <p:spPr>
          <a:xfrm>
            <a:off x="8018001" y="3674015"/>
            <a:ext cx="76612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556640" y="4980778"/>
            <a:ext cx="467614" cy="460889"/>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68587" y="2632846"/>
            <a:ext cx="3520220" cy="415498"/>
          </a:xfrm>
          <a:prstGeom prst="rect">
            <a:avLst/>
          </a:prstGeom>
          <a:ln>
            <a:solidFill>
              <a:srgbClr val="7AADA2"/>
            </a:solidFill>
            <a:prstDash val="dash"/>
          </a:ln>
        </p:spPr>
        <p:txBody>
          <a:bodyPr wrap="square">
            <a:spAutoFit/>
          </a:bodyPr>
          <a:lstStyle/>
          <a:p>
            <a:pPr eaLnBrk="1" hangingPunct="1">
              <a:lnSpc>
                <a:spcPct val="150000"/>
              </a:lnSpc>
            </a:pPr>
            <a:r>
              <a:rPr lang="en-US" dirty="0">
                <a:solidFill>
                  <a:srgbClr val="00B050"/>
                </a:solidFill>
                <a:latin typeface="Calibri" panose="020F0502020204030204" pitchFamily="34" charset="0"/>
                <a:cs typeface="Calibri" panose="020F0502020204030204" pitchFamily="34" charset="0"/>
              </a:rPr>
              <a:t>*except the first small part of duodenum</a:t>
            </a:r>
            <a:r>
              <a:rPr lang="en-US" b="1" dirty="0">
                <a:solidFill>
                  <a:srgbClr val="00B050"/>
                </a:solidFill>
                <a:latin typeface="Calibri" panose="020F0502020204030204" pitchFamily="34" charset="0"/>
                <a:cs typeface="Calibri" panose="020F0502020204030204" pitchFamily="34" charset="0"/>
              </a:rPr>
              <a:t>. </a:t>
            </a:r>
            <a:endParaRPr lang="en-US" b="1" dirty="0">
              <a:solidFill>
                <a:srgbClr val="00B050"/>
              </a:solidFill>
              <a:latin typeface="Calibri"/>
              <a:ea typeface="Calibri"/>
              <a:cs typeface="Calibri"/>
            </a:endParaRPr>
          </a:p>
        </p:txBody>
      </p:sp>
      <p:sp>
        <p:nvSpPr>
          <p:cNvPr id="6" name="Rectangle 5"/>
          <p:cNvSpPr/>
          <p:nvPr/>
        </p:nvSpPr>
        <p:spPr>
          <a:xfrm>
            <a:off x="6647929" y="5766191"/>
            <a:ext cx="5444643" cy="1061829"/>
          </a:xfrm>
          <a:prstGeom prst="rect">
            <a:avLst/>
          </a:prstGeom>
          <a:ln>
            <a:solidFill>
              <a:srgbClr val="7AADA2"/>
            </a:solidFill>
            <a:prstDash val="dash"/>
          </a:ln>
        </p:spPr>
        <p:txBody>
          <a:bodyPr wrap="square">
            <a:spAutoFit/>
          </a:bodyPr>
          <a:lstStyle/>
          <a:p>
            <a:pPr algn="r" rtl="1" eaLnBrk="1" hangingPunct="1">
              <a:lnSpc>
                <a:spcPct val="150000"/>
              </a:lnSpc>
            </a:pPr>
            <a:r>
              <a:rPr lang="ar-SA" dirty="0">
                <a:solidFill>
                  <a:schemeClr val="bg1">
                    <a:lumMod val="50000"/>
                  </a:schemeClr>
                </a:solidFill>
                <a:latin typeface="Calibri"/>
                <a:ea typeface="Calibri"/>
                <a:cs typeface="Calibri"/>
              </a:rPr>
              <a:t>-الخلاصة:  الديودينم عبارة عن أنبوب؛ لذلك في الأسبوع الخامس والسادس الأنبوب يتسد ويتقفل من الوسط موقتا بسبب تكاثر الإبيثيليال سلز، بعدين الخلايا تبدأ تتآكل ومع نهاية الأسبوع الثامن يرجع الأنبوب يفتح من جديد</a:t>
            </a:r>
            <a:endParaRPr lang="en-US" dirty="0">
              <a:solidFill>
                <a:schemeClr val="bg1">
                  <a:lumMod val="50000"/>
                </a:schemeClr>
              </a:solidFill>
              <a:latin typeface="Calibri"/>
              <a:ea typeface="Calibri"/>
              <a:cs typeface="Calibri"/>
            </a:endParaRPr>
          </a:p>
        </p:txBody>
      </p:sp>
      <p:sp>
        <p:nvSpPr>
          <p:cNvPr id="7" name="Rectangle 6"/>
          <p:cNvSpPr/>
          <p:nvPr/>
        </p:nvSpPr>
        <p:spPr>
          <a:xfrm>
            <a:off x="208691" y="6094267"/>
            <a:ext cx="4641003" cy="1061829"/>
          </a:xfrm>
          <a:prstGeom prst="rect">
            <a:avLst/>
          </a:prstGeom>
        </p:spPr>
        <p:txBody>
          <a:bodyPr wrap="square">
            <a:spAutoFit/>
          </a:bodyPr>
          <a:lstStyle/>
          <a:p>
            <a:pPr eaLnBrk="1" hangingPunct="1">
              <a:lnSpc>
                <a:spcPct val="150000"/>
              </a:lnSpc>
            </a:pPr>
            <a:r>
              <a:rPr lang="en-US" dirty="0">
                <a:solidFill>
                  <a:srgbClr val="00B050"/>
                </a:solidFill>
                <a:latin typeface="Calibri" panose="020F0502020204030204" pitchFamily="34" charset="0"/>
                <a:ea typeface="Calibri"/>
                <a:cs typeface="Calibri"/>
              </a:rPr>
              <a:t>** the period from fertilization to the end of 8</a:t>
            </a:r>
            <a:r>
              <a:rPr lang="en-US" baseline="30000" dirty="0">
                <a:solidFill>
                  <a:srgbClr val="00B050"/>
                </a:solidFill>
                <a:latin typeface="Calibri" panose="020F0502020204030204" pitchFamily="34" charset="0"/>
                <a:ea typeface="Calibri"/>
                <a:cs typeface="Calibri"/>
              </a:rPr>
              <a:t>th</a:t>
            </a:r>
            <a:r>
              <a:rPr lang="en-US" dirty="0">
                <a:solidFill>
                  <a:srgbClr val="00B050"/>
                </a:solidFill>
                <a:latin typeface="Calibri" panose="020F0502020204030204" pitchFamily="34" charset="0"/>
                <a:ea typeface="Calibri"/>
                <a:cs typeface="Calibri"/>
              </a:rPr>
              <a:t> week</a:t>
            </a:r>
          </a:p>
          <a:p>
            <a:pPr eaLnBrk="1" hangingPunct="1">
              <a:lnSpc>
                <a:spcPct val="150000"/>
              </a:lnSpc>
            </a:pPr>
            <a:r>
              <a:rPr lang="en-US" dirty="0">
                <a:solidFill>
                  <a:srgbClr val="00B050"/>
                </a:solidFill>
                <a:latin typeface="Calibri" panose="020F0502020204030204" pitchFamily="34" charset="0"/>
                <a:ea typeface="Calibri"/>
                <a:cs typeface="Calibri"/>
              </a:rPr>
              <a:t>- Fetal period: from 9th week to birth</a:t>
            </a:r>
          </a:p>
          <a:p>
            <a:pPr eaLnBrk="1" hangingPunct="1">
              <a:lnSpc>
                <a:spcPct val="150000"/>
              </a:lnSpc>
            </a:pPr>
            <a:endParaRPr lang="en-US" dirty="0">
              <a:solidFill>
                <a:srgbClr val="00B050"/>
              </a:solidFill>
              <a:latin typeface="Calibri" panose="020F0502020204030204" pitchFamily="34" charset="0"/>
              <a:ea typeface="Calibri"/>
              <a:cs typeface="Calibri"/>
            </a:endParaRPr>
          </a:p>
        </p:txBody>
      </p:sp>
      <p:cxnSp>
        <p:nvCxnSpPr>
          <p:cNvPr id="10" name="Straight Connector 9"/>
          <p:cNvCxnSpPr/>
          <p:nvPr/>
        </p:nvCxnSpPr>
        <p:spPr>
          <a:xfrm>
            <a:off x="230899" y="3270576"/>
            <a:ext cx="11983309" cy="0"/>
          </a:xfrm>
          <a:prstGeom prst="line">
            <a:avLst/>
          </a:prstGeom>
          <a:ln>
            <a:solidFill>
              <a:srgbClr val="7AADA2"/>
            </a:solidFill>
            <a:prstDash val="dash"/>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a:stretch>
            <a:fillRect/>
          </a:stretch>
        </p:blipFill>
        <p:spPr>
          <a:xfrm>
            <a:off x="9080353" y="720307"/>
            <a:ext cx="3054806" cy="2369178"/>
          </a:xfrm>
          <a:prstGeom prst="rect">
            <a:avLst/>
          </a:prstGeom>
        </p:spPr>
      </p:pic>
      <p:sp>
        <p:nvSpPr>
          <p:cNvPr id="30" name="Oval 9"/>
          <p:cNvSpPr/>
          <p:nvPr/>
        </p:nvSpPr>
        <p:spPr>
          <a:xfrm>
            <a:off x="3418235" y="1126545"/>
            <a:ext cx="2454874" cy="1327728"/>
          </a:xfrm>
          <a:prstGeom prst="ellipse">
            <a:avLst/>
          </a:prstGeom>
          <a:noFill/>
          <a:ln>
            <a:solidFill>
              <a:srgbClr val="33A6C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589" name="Shape 589"/>
          <p:cNvCxnSpPr/>
          <p:nvPr/>
        </p:nvCxnSpPr>
        <p:spPr>
          <a:xfrm>
            <a:off x="716692" y="618376"/>
            <a:ext cx="9144000" cy="0"/>
          </a:xfrm>
          <a:prstGeom prst="straightConnector1">
            <a:avLst/>
          </a:prstGeom>
          <a:noFill/>
          <a:ln w="38100" cap="rnd" cmpd="sng">
            <a:solidFill>
              <a:srgbClr val="00213F"/>
            </a:solidFill>
            <a:prstDash val="solid"/>
            <a:round/>
            <a:headEnd type="none" w="med" len="med"/>
            <a:tailEnd type="none" w="med" len="med"/>
          </a:ln>
        </p:spPr>
      </p:cxnSp>
      <p:sp>
        <p:nvSpPr>
          <p:cNvPr id="590" name="Shape 590"/>
          <p:cNvSpPr txBox="1"/>
          <p:nvPr/>
        </p:nvSpPr>
        <p:spPr>
          <a:xfrm>
            <a:off x="573706" y="45570"/>
            <a:ext cx="10997224" cy="569387"/>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a:buSzPct val="25000"/>
              <a:defRPr sz="2000" b="1">
                <a:solidFill>
                  <a:schemeClr val="tx1"/>
                </a:solidFill>
              </a:defRPr>
            </a:lvl1pPr>
          </a:lstStyle>
          <a:p>
            <a:r>
              <a:rPr lang="en-US" sz="3200" dirty="0">
                <a:solidFill>
                  <a:srgbClr val="618E87"/>
                </a:solidFill>
                <a:latin typeface="Century Gothic" charset="0"/>
                <a:ea typeface="Century Gothic" charset="0"/>
                <a:cs typeface="Century Gothic" charset="0"/>
              </a:rPr>
              <a:t>Development Of Pancreas: </a:t>
            </a:r>
            <a:endParaRPr lang="en-GB" sz="3200" dirty="0">
              <a:solidFill>
                <a:srgbClr val="618E87"/>
              </a:solidFill>
              <a:latin typeface="Century Gothic" charset="0"/>
              <a:ea typeface="Century Gothic" charset="0"/>
              <a:cs typeface="Century Gothic" charset="0"/>
              <a:sym typeface="Calibri"/>
            </a:endParaRPr>
          </a:p>
        </p:txBody>
      </p:sp>
      <p:sp>
        <p:nvSpPr>
          <p:cNvPr id="592" name="Shape 592"/>
          <p:cNvSpPr/>
          <p:nvPr/>
        </p:nvSpPr>
        <p:spPr>
          <a:xfrm rot="-5400000">
            <a:off x="-128335" y="59356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3" name="Shape 593"/>
          <p:cNvSpPr/>
          <p:nvPr/>
        </p:nvSpPr>
        <p:spPr>
          <a:xfrm rot="-5400000">
            <a:off x="-144377" y="3344778"/>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4" name="Shape 594"/>
          <p:cNvSpPr/>
          <p:nvPr/>
        </p:nvSpPr>
        <p:spPr>
          <a:xfrm rot="-5400000">
            <a:off x="-160421" y="599974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9" name="Picture 5" descr="47D6F79"/>
          <p:cNvPicPr>
            <a:picLocks noChangeAspect="1" noChangeArrowheads="1"/>
          </p:cNvPicPr>
          <p:nvPr/>
        </p:nvPicPr>
        <p:blipFill>
          <a:blip r:embed="rId3">
            <a:extLst>
              <a:ext uri="{28A0092B-C50C-407E-A947-70E740481C1C}">
                <a14:useLocalDpi xmlns:a14="http://schemas.microsoft.com/office/drawing/2010/main" val="0"/>
              </a:ext>
            </a:extLst>
          </a:blip>
          <a:srcRect l="19910" t="6119" r="23170" b="78220"/>
          <a:stretch>
            <a:fillRect/>
          </a:stretch>
        </p:blipFill>
        <p:spPr bwMode="auto">
          <a:xfrm>
            <a:off x="8171543" y="781780"/>
            <a:ext cx="3697670" cy="21484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9392" y="1038801"/>
            <a:ext cx="7605574" cy="4278094"/>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panose="020F0502020204030204" pitchFamily="34" charset="0"/>
                <a:cs typeface="Calibri" panose="020F0502020204030204" pitchFamily="34" charset="0"/>
              </a:rPr>
              <a:t>- The pancreas develops from 2 buds</a:t>
            </a:r>
            <a:r>
              <a:rPr lang="ar-SA"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arising from the </a:t>
            </a:r>
            <a:r>
              <a:rPr lang="en-US" sz="1600" b="1" dirty="0">
                <a:latin typeface="Calibri" panose="020F0502020204030204" pitchFamily="34" charset="0"/>
                <a:cs typeface="Calibri" panose="020F0502020204030204" pitchFamily="34" charset="0"/>
              </a:rPr>
              <a:t>endoderm</a:t>
            </a:r>
            <a:r>
              <a:rPr lang="en-US" sz="1600" dirty="0">
                <a:latin typeface="Calibri" panose="020F0502020204030204" pitchFamily="34" charset="0"/>
                <a:cs typeface="Calibri" panose="020F0502020204030204" pitchFamily="34" charset="0"/>
              </a:rPr>
              <a:t> of </a:t>
            </a:r>
            <a:r>
              <a:rPr lang="en-US" sz="1600" dirty="0">
                <a:solidFill>
                  <a:srgbClr val="FF0000"/>
                </a:solidFill>
                <a:latin typeface="Calibri" panose="020F0502020204030204" pitchFamily="34" charset="0"/>
                <a:cs typeface="Calibri" panose="020F0502020204030204" pitchFamily="34" charset="0"/>
              </a:rPr>
              <a:t>the caudal part of foregut:</a:t>
            </a:r>
          </a:p>
          <a:p>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1- </a:t>
            </a:r>
            <a:r>
              <a:rPr lang="en-US" sz="1600" b="1" dirty="0">
                <a:solidFill>
                  <a:schemeClr val="tx1"/>
                </a:solidFill>
                <a:latin typeface="Calibri" panose="020F0502020204030204" pitchFamily="34" charset="0"/>
                <a:cs typeface="Calibri" panose="020F0502020204030204" pitchFamily="34" charset="0"/>
              </a:rPr>
              <a:t>ventral pancreatic bud </a:t>
            </a:r>
            <a:r>
              <a:rPr lang="en-US" sz="1600" dirty="0">
                <a:latin typeface="Calibri" panose="020F0502020204030204" pitchFamily="34" charset="0"/>
                <a:cs typeface="Calibri" panose="020F0502020204030204" pitchFamily="34" charset="0"/>
              </a:rPr>
              <a:t>: which develops from the proximal end of </a:t>
            </a:r>
            <a:r>
              <a:rPr lang="en-US" sz="1600" b="1" dirty="0">
                <a:solidFill>
                  <a:srgbClr val="FF0000"/>
                </a:solidFill>
                <a:latin typeface="Calibri" panose="020F0502020204030204" pitchFamily="34" charset="0"/>
                <a:cs typeface="Calibri" panose="020F0502020204030204" pitchFamily="34" charset="0"/>
              </a:rPr>
              <a:t>hepatic diverticulum </a:t>
            </a:r>
            <a:r>
              <a:rPr lang="en-US" sz="1600" dirty="0">
                <a:latin typeface="Calibri" panose="020F0502020204030204" pitchFamily="34" charset="0"/>
                <a:cs typeface="Calibri" panose="020F0502020204030204" pitchFamily="34" charset="0"/>
              </a:rPr>
              <a:t>(forms the liver and gall bladder). </a:t>
            </a:r>
          </a:p>
          <a:p>
            <a:endParaRPr lang="en-US" sz="1600" dirty="0">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2- dorsal pancreatic bud </a:t>
            </a:r>
            <a:r>
              <a:rPr lang="en-US" sz="1600" dirty="0">
                <a:latin typeface="Calibri" panose="020F0502020204030204" pitchFamily="34" charset="0"/>
                <a:cs typeface="Calibri" panose="020F0502020204030204" pitchFamily="34" charset="0"/>
              </a:rPr>
              <a:t>: which develops from </a:t>
            </a:r>
            <a:r>
              <a:rPr lang="en-US" sz="1600" b="1" dirty="0">
                <a:solidFill>
                  <a:srgbClr val="FF0000"/>
                </a:solidFill>
                <a:latin typeface="Calibri" panose="020F0502020204030204" pitchFamily="34" charset="0"/>
                <a:cs typeface="Calibri" panose="020F0502020204030204" pitchFamily="34" charset="0"/>
              </a:rPr>
              <a:t>dorsal wall of duodenum </a:t>
            </a:r>
            <a:r>
              <a:rPr lang="en-US" sz="1600" dirty="0">
                <a:latin typeface="Calibri" panose="020F0502020204030204" pitchFamily="34" charset="0"/>
                <a:cs typeface="Calibri" panose="020F0502020204030204" pitchFamily="34" charset="0"/>
              </a:rPr>
              <a:t>slightly cranial to the ventral bud. </a:t>
            </a:r>
          </a:p>
          <a:p>
            <a:endParaRPr lang="ar-SA"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r>
              <a:rPr lang="en-US" sz="1600" dirty="0">
                <a:solidFill>
                  <a:srgbClr val="FF0000"/>
                </a:solidFill>
                <a:latin typeface="Calibri" panose="020F0502020204030204" pitchFamily="34" charset="0"/>
                <a:cs typeface="Calibri" panose="020F0502020204030204" pitchFamily="34" charset="0"/>
              </a:rPr>
              <a:t>But Most of pancreas is derived from the dorsal pancreatic bud</a:t>
            </a:r>
            <a:r>
              <a:rPr lang="en-US" sz="1600" dirty="0">
                <a:latin typeface="Calibri" panose="020F0502020204030204" pitchFamily="34" charset="0"/>
                <a:cs typeface="Calibri" panose="020F0502020204030204" pitchFamily="34" charset="0"/>
              </a:rPr>
              <a:t>.</a:t>
            </a:r>
            <a:r>
              <a:rPr lang="ar-SA" dirty="0">
                <a:solidFill>
                  <a:schemeClr val="bg1">
                    <a:lumMod val="50000"/>
                  </a:schemeClr>
                </a:solidFill>
                <a:latin typeface="Calibri" panose="020F0502020204030204" pitchFamily="34" charset="0"/>
                <a:cs typeface="Calibri" panose="020F0502020204030204" pitchFamily="34" charset="0"/>
              </a:rPr>
              <a:t>لانها الاكبر)</a:t>
            </a:r>
            <a:r>
              <a:rPr lang="en-US" dirty="0">
                <a:solidFill>
                  <a:schemeClr val="bg1">
                    <a:lumMod val="50000"/>
                  </a:schemeClr>
                </a:solidFill>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pPr>
              <a:lnSpc>
                <a:spcPct val="150000"/>
              </a:lnSpc>
            </a:pPr>
            <a:r>
              <a:rPr lang="en-US" sz="1600" dirty="0">
                <a:latin typeface="Calibri" panose="020F0502020204030204" pitchFamily="34" charset="0"/>
                <a:cs typeface="Calibri" panose="020F0502020204030204" pitchFamily="34" charset="0"/>
              </a:rPr>
              <a:t>- When the duodenum rotates​ to the right and becomes C-shaped​, </a:t>
            </a:r>
            <a:endParaRPr lang="ar-SA" sz="1600" dirty="0">
              <a:latin typeface="Calibri" panose="020F0502020204030204" pitchFamily="34" charset="0"/>
              <a:cs typeface="Calibri" panose="020F0502020204030204" pitchFamily="34" charset="0"/>
            </a:endParaRPr>
          </a:p>
          <a:p>
            <a:pPr>
              <a:lnSpc>
                <a:spcPct val="150000"/>
              </a:lnSpc>
            </a:pPr>
            <a:r>
              <a:rPr lang="en-US" sz="1600" dirty="0">
                <a:latin typeface="Calibri" panose="020F0502020204030204" pitchFamily="34" charset="0"/>
                <a:cs typeface="Calibri" panose="020F0502020204030204" pitchFamily="34" charset="0"/>
              </a:rPr>
              <a:t>the ventral pancreatic bud moves dorsally to lie below and behind the dorsal bud.</a:t>
            </a:r>
          </a:p>
          <a:p>
            <a:pPr>
              <a:lnSpc>
                <a:spcPct val="150000"/>
              </a:lnSpc>
            </a:pPr>
            <a:r>
              <a:rPr lang="en-US" sz="1600" dirty="0">
                <a:latin typeface="Calibri" panose="020F0502020204030204" pitchFamily="34" charset="0"/>
                <a:cs typeface="Calibri" panose="020F0502020204030204" pitchFamily="34" charset="0"/>
              </a:rPr>
              <a:t>-  Later the </a:t>
            </a:r>
            <a:r>
              <a:rPr lang="en-US" sz="1600" dirty="0">
                <a:solidFill>
                  <a:srgbClr val="FF0000"/>
                </a:solidFill>
                <a:latin typeface="Calibri" panose="020F0502020204030204" pitchFamily="34" charset="0"/>
                <a:cs typeface="Calibri" panose="020F0502020204030204" pitchFamily="34" charset="0"/>
              </a:rPr>
              <a:t>2 buds fused together​ </a:t>
            </a:r>
            <a:r>
              <a:rPr lang="en-US" sz="1600" dirty="0">
                <a:latin typeface="Calibri" panose="020F0502020204030204" pitchFamily="34" charset="0"/>
                <a:cs typeface="Calibri" panose="020F0502020204030204" pitchFamily="34" charset="0"/>
              </a:rPr>
              <a:t>and lying in the dorsal mesentery. </a:t>
            </a:r>
          </a:p>
          <a:p>
            <a:pPr>
              <a:lnSpc>
                <a:spcPct val="150000"/>
              </a:lnSpc>
            </a:pPr>
            <a:endParaRPr lang="en-US" sz="1600" dirty="0"/>
          </a:p>
        </p:txBody>
      </p:sp>
      <p:pic>
        <p:nvPicPr>
          <p:cNvPr id="21" name="Picture 4" descr="47D6F79"/>
          <p:cNvPicPr>
            <a:picLocks noChangeAspect="1" noChangeArrowheads="1"/>
          </p:cNvPicPr>
          <p:nvPr/>
        </p:nvPicPr>
        <p:blipFill>
          <a:blip r:embed="rId3">
            <a:extLst>
              <a:ext uri="{28A0092B-C50C-407E-A947-70E740481C1C}">
                <a14:useLocalDpi xmlns:a14="http://schemas.microsoft.com/office/drawing/2010/main" val="0"/>
              </a:ext>
            </a:extLst>
          </a:blip>
          <a:srcRect l="20869" t="65991" r="23170" b="19037"/>
          <a:stretch>
            <a:fillRect/>
          </a:stretch>
        </p:blipFill>
        <p:spPr bwMode="auto">
          <a:xfrm>
            <a:off x="8171544" y="3127954"/>
            <a:ext cx="3697669" cy="17259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815546" y="2037097"/>
            <a:ext cx="17793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16692" y="2768746"/>
            <a:ext cx="187822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flipH="1" flipV="1">
            <a:off x="9579936" y="2037099"/>
            <a:ext cx="487745" cy="271502"/>
          </a:xfrm>
          <a:prstGeom prst="straightConnector1">
            <a:avLst/>
          </a:prstGeom>
          <a:ln w="38100">
            <a:tailEnd type="arrow"/>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a:xfrm flipV="1">
            <a:off x="573706" y="4471059"/>
            <a:ext cx="3781167" cy="12357"/>
          </a:xfrm>
          <a:prstGeom prst="line">
            <a:avLst/>
          </a:prstGeom>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p:nvPr/>
        </p:nvCxnSpPr>
        <p:spPr>
          <a:xfrm flipV="1">
            <a:off x="8758880" y="4540528"/>
            <a:ext cx="175054" cy="436206"/>
          </a:xfrm>
          <a:prstGeom prst="straightConnector1">
            <a:avLst/>
          </a:prstGeom>
          <a:ln w="38100">
            <a:tailEnd type="arrow"/>
          </a:ln>
        </p:spPr>
        <p:style>
          <a:lnRef idx="2">
            <a:schemeClr val="accent4"/>
          </a:lnRef>
          <a:fillRef idx="0">
            <a:schemeClr val="accent4"/>
          </a:fillRef>
          <a:effectRef idx="1">
            <a:schemeClr val="accent4"/>
          </a:effectRef>
          <a:fontRef idx="minor">
            <a:schemeClr val="tx1"/>
          </a:fontRef>
        </p:style>
      </p:cxnSp>
      <p:sp>
        <p:nvSpPr>
          <p:cNvPr id="20" name="Rectangle 19"/>
          <p:cNvSpPr/>
          <p:nvPr/>
        </p:nvSpPr>
        <p:spPr>
          <a:xfrm>
            <a:off x="5423684" y="6063344"/>
            <a:ext cx="255198" cy="307777"/>
          </a:xfrm>
          <a:prstGeom prst="rect">
            <a:avLst/>
          </a:prstGeom>
        </p:spPr>
        <p:txBody>
          <a:bodyPr wrap="none">
            <a:spAutoFit/>
          </a:bodyPr>
          <a:lstStyle/>
          <a:p>
            <a:r>
              <a:rPr lang="ar-SA" b="1" dirty="0">
                <a:solidFill>
                  <a:srgbClr val="00B050"/>
                </a:solidFill>
                <a:latin typeface="Calibri" panose="020F0502020204030204" pitchFamily="34" charset="0"/>
              </a:rPr>
              <a:t>*</a:t>
            </a:r>
            <a:endParaRPr lang="en-US" dirty="0"/>
          </a:p>
        </p:txBody>
      </p:sp>
      <p:sp>
        <p:nvSpPr>
          <p:cNvPr id="3" name="مستطيل 2"/>
          <p:cNvSpPr/>
          <p:nvPr/>
        </p:nvSpPr>
        <p:spPr>
          <a:xfrm>
            <a:off x="8421031" y="1184916"/>
            <a:ext cx="675698" cy="1265749"/>
          </a:xfrm>
          <a:prstGeom prst="rect">
            <a:avLst/>
          </a:prstGeom>
          <a:noFill/>
          <a:ln w="34925">
            <a:solidFill>
              <a:srgbClr val="C388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5" name="رابط مستقيم 4"/>
          <p:cNvCxnSpPr/>
          <p:nvPr/>
        </p:nvCxnSpPr>
        <p:spPr>
          <a:xfrm>
            <a:off x="6172200" y="2054894"/>
            <a:ext cx="736600" cy="0"/>
          </a:xfrm>
          <a:prstGeom prst="line">
            <a:avLst/>
          </a:prstGeom>
          <a:ln w="28575">
            <a:solidFill>
              <a:srgbClr val="C388F4"/>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a:off x="573706" y="2308601"/>
            <a:ext cx="1051894" cy="0"/>
          </a:xfrm>
          <a:prstGeom prst="line">
            <a:avLst/>
          </a:prstGeom>
          <a:ln w="28575">
            <a:solidFill>
              <a:srgbClr val="C388F4"/>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589364" y="2308602"/>
            <a:ext cx="392134" cy="460144"/>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50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589" name="Shape 589"/>
          <p:cNvCxnSpPr/>
          <p:nvPr/>
        </p:nvCxnSpPr>
        <p:spPr>
          <a:xfrm>
            <a:off x="208550" y="529396"/>
            <a:ext cx="9144000" cy="0"/>
          </a:xfrm>
          <a:prstGeom prst="straightConnector1">
            <a:avLst/>
          </a:prstGeom>
          <a:noFill/>
          <a:ln w="38100" cap="rnd" cmpd="sng">
            <a:solidFill>
              <a:srgbClr val="00213F"/>
            </a:solidFill>
            <a:prstDash val="solid"/>
            <a:round/>
            <a:headEnd type="none" w="med" len="med"/>
            <a:tailEnd type="none" w="med" len="med"/>
          </a:ln>
        </p:spPr>
      </p:cxnSp>
      <p:sp>
        <p:nvSpPr>
          <p:cNvPr id="592" name="Shape 592"/>
          <p:cNvSpPr/>
          <p:nvPr/>
        </p:nvSpPr>
        <p:spPr>
          <a:xfrm rot="-5400000">
            <a:off x="-128335" y="59356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3" name="Shape 593"/>
          <p:cNvSpPr/>
          <p:nvPr/>
        </p:nvSpPr>
        <p:spPr>
          <a:xfrm rot="-5400000">
            <a:off x="-144377" y="3344778"/>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4" name="Shape 594"/>
          <p:cNvSpPr/>
          <p:nvPr/>
        </p:nvSpPr>
        <p:spPr>
          <a:xfrm rot="-5400000">
            <a:off x="-160421" y="599974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 name="TextBox 2"/>
          <p:cNvSpPr txBox="1"/>
          <p:nvPr/>
        </p:nvSpPr>
        <p:spPr>
          <a:xfrm>
            <a:off x="379278" y="30057"/>
            <a:ext cx="6367511" cy="707886"/>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RPr/>
            </a:defPPr>
            <a:lvl1pPr>
              <a:buSzPct val="25000"/>
              <a:defRPr sz="2000" b="1">
                <a:solidFill>
                  <a:schemeClr val="tx1"/>
                </a:solidFill>
              </a:defRPr>
            </a:lvl1pPr>
          </a:lstStyle>
          <a:p>
            <a:r>
              <a:rPr lang="en-US" sz="2800" dirty="0">
                <a:solidFill>
                  <a:srgbClr val="618E87"/>
                </a:solidFill>
                <a:latin typeface="Century Gothic" charset="0"/>
                <a:ea typeface="Century Gothic" charset="0"/>
                <a:cs typeface="Century Gothic" charset="0"/>
              </a:rPr>
              <a:t>Development Of Pancreas:</a:t>
            </a:r>
            <a:endParaRPr lang="en-US" sz="1600" dirty="0">
              <a:solidFill>
                <a:srgbClr val="FF0000"/>
              </a:solidFill>
              <a:latin typeface="Century Gothic" charset="0"/>
              <a:ea typeface="Century Gothic" charset="0"/>
              <a:cs typeface="Century Gothic"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89444293"/>
              </p:ext>
            </p:extLst>
          </p:nvPr>
        </p:nvGraphicFramePr>
        <p:xfrm>
          <a:off x="499595" y="737943"/>
          <a:ext cx="7408729" cy="2265074"/>
        </p:xfrm>
        <a:graphic>
          <a:graphicData uri="http://schemas.openxmlformats.org/drawingml/2006/table">
            <a:tbl>
              <a:tblPr firstRow="1" bandRow="1">
                <a:tableStyleId>{FA756C97-6D7B-430A-97ED-F031B4137404}</a:tableStyleId>
              </a:tblPr>
              <a:tblGrid>
                <a:gridCol w="1464683">
                  <a:extLst>
                    <a:ext uri="{9D8B030D-6E8A-4147-A177-3AD203B41FA5}">
                      <a16:colId xmlns="" xmlns:a16="http://schemas.microsoft.com/office/drawing/2014/main" val="20000"/>
                    </a:ext>
                  </a:extLst>
                </a:gridCol>
                <a:gridCol w="3075556">
                  <a:extLst>
                    <a:ext uri="{9D8B030D-6E8A-4147-A177-3AD203B41FA5}">
                      <a16:colId xmlns="" xmlns:a16="http://schemas.microsoft.com/office/drawing/2014/main" val="20001"/>
                    </a:ext>
                  </a:extLst>
                </a:gridCol>
                <a:gridCol w="2868490">
                  <a:extLst>
                    <a:ext uri="{9D8B030D-6E8A-4147-A177-3AD203B41FA5}">
                      <a16:colId xmlns="" xmlns:a16="http://schemas.microsoft.com/office/drawing/2014/main" val="20002"/>
                    </a:ext>
                  </a:extLst>
                </a:gridCol>
              </a:tblGrid>
              <a:tr h="439058">
                <a:tc>
                  <a:txBody>
                    <a:bodyPr/>
                    <a:lstStyle/>
                    <a:p>
                      <a:endParaRPr lang="en-US" dirty="0">
                        <a:latin typeface="Calibri" panose="020F0502020204030204" pitchFamily="34" charset="0"/>
                        <a:cs typeface="Calibri" panose="020F0502020204030204" pitchFamily="34" charset="0"/>
                      </a:endParaRPr>
                    </a:p>
                  </a:txBody>
                  <a:tcPr/>
                </a:tc>
                <a:tc>
                  <a:txBody>
                    <a:bodyPr/>
                    <a:lstStyle/>
                    <a:p>
                      <a:r>
                        <a:rPr lang="en-US" b="1" dirty="0">
                          <a:latin typeface="Calibri" panose="020F0502020204030204" pitchFamily="34" charset="0"/>
                          <a:cs typeface="Calibri" panose="020F0502020204030204" pitchFamily="34" charset="0"/>
                        </a:rPr>
                        <a:t>A ventral pancreatic bud</a:t>
                      </a: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A dorsal pancreatic bud (larger ) </a:t>
                      </a:r>
                    </a:p>
                    <a:p>
                      <a:endParaRPr lang="en-US" dirty="0">
                        <a:latin typeface="Calibri" panose="020F0502020204030204" pitchFamily="34" charset="0"/>
                        <a:cs typeface="Calibri" panose="020F0502020204030204" pitchFamily="34" charset="0"/>
                      </a:endParaRPr>
                    </a:p>
                  </a:txBody>
                  <a:tcPr>
                    <a:solidFill>
                      <a:schemeClr val="accent5">
                        <a:lumMod val="40000"/>
                        <a:lumOff val="60000"/>
                      </a:schemeClr>
                    </a:solidFill>
                  </a:tcPr>
                </a:tc>
                <a:extLst>
                  <a:ext uri="{0D108BD9-81ED-4DB2-BD59-A6C34878D82A}">
                    <a16:rowId xmlns="" xmlns:a16="http://schemas.microsoft.com/office/drawing/2014/main" val="10000"/>
                  </a:ext>
                </a:extLst>
              </a:tr>
              <a:tr h="695354">
                <a:tc>
                  <a:txBody>
                    <a:bodyPr/>
                    <a:lstStyle/>
                    <a:p>
                      <a:pPr algn="l"/>
                      <a:r>
                        <a:rPr lang="en-US" b="1" dirty="0">
                          <a:latin typeface="Calibri" panose="020F0502020204030204" pitchFamily="34" charset="0"/>
                          <a:cs typeface="Calibri" panose="020F0502020204030204" pitchFamily="34" charset="0"/>
                        </a:rPr>
                        <a:t>develops from:</a:t>
                      </a:r>
                    </a:p>
                  </a:txBody>
                  <a:tcPr>
                    <a:noFill/>
                  </a:tcPr>
                </a:tc>
                <a:tc>
                  <a:txBody>
                    <a:bodyPr/>
                    <a:lstStyle/>
                    <a:p>
                      <a:r>
                        <a:rPr lang="en-US" dirty="0">
                          <a:latin typeface="Calibri" panose="020F0502020204030204" pitchFamily="34" charset="0"/>
                          <a:cs typeface="Calibri" panose="020F0502020204030204" pitchFamily="34" charset="0"/>
                        </a:rPr>
                        <a:t>Proximal end of hepatic diverticulum (forms the liver and gall bladder).</a:t>
                      </a:r>
                    </a:p>
                  </a:txBody>
                  <a:tcPr>
                    <a:solidFill>
                      <a:schemeClr val="accent6">
                        <a:lumMod val="20000"/>
                        <a:lumOff val="80000"/>
                      </a:schemeClr>
                    </a:solidFill>
                  </a:tcPr>
                </a:tc>
                <a:tc>
                  <a:txBody>
                    <a:bodyPr/>
                    <a:lstStyle/>
                    <a:p>
                      <a:r>
                        <a:rPr lang="en-US" dirty="0">
                          <a:latin typeface="Calibri" panose="020F0502020204030204" pitchFamily="34" charset="0"/>
                          <a:cs typeface="Calibri" panose="020F0502020204030204" pitchFamily="34" charset="0"/>
                        </a:rPr>
                        <a:t>dorsal wall of duodenum slightly cranial to the ventral bud</a:t>
                      </a:r>
                    </a:p>
                  </a:txBody>
                  <a:tcPr>
                    <a:solidFill>
                      <a:schemeClr val="accent5">
                        <a:lumMod val="20000"/>
                        <a:lumOff val="80000"/>
                      </a:schemeClr>
                    </a:solidFill>
                  </a:tcPr>
                </a:tc>
                <a:extLst>
                  <a:ext uri="{0D108BD9-81ED-4DB2-BD59-A6C34878D82A}">
                    <a16:rowId xmlns="" xmlns:a16="http://schemas.microsoft.com/office/drawing/2014/main" val="10001"/>
                  </a:ext>
                </a:extLst>
              </a:tr>
              <a:tr h="732591">
                <a:tc>
                  <a:txBody>
                    <a:bodyPr/>
                    <a:lstStyle/>
                    <a:p>
                      <a:r>
                        <a:rPr lang="en-US" b="1" dirty="0">
                          <a:latin typeface="Calibri" panose="020F0502020204030204" pitchFamily="34" charset="0"/>
                          <a:cs typeface="Calibri" panose="020F0502020204030204" pitchFamily="34" charset="0"/>
                        </a:rPr>
                        <a:t>the bud forms:</a:t>
                      </a:r>
                    </a:p>
                  </a:txBody>
                  <a:tcPr/>
                </a:tc>
                <a:tc>
                  <a:txBody>
                    <a:bodyPr/>
                    <a:lstStyle/>
                    <a:p>
                      <a:pPr>
                        <a:lnSpc>
                          <a:spcPct val="150000"/>
                        </a:lnSpc>
                      </a:pPr>
                      <a:r>
                        <a:rPr lang="en-US" b="1" dirty="0">
                          <a:latin typeface="Calibri" panose="020F0502020204030204" pitchFamily="34" charset="0"/>
                          <a:cs typeface="Calibri" panose="020F0502020204030204" pitchFamily="34" charset="0"/>
                        </a:rPr>
                        <a:t>1-Uncinate process</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a:lnSpc>
                          <a:spcPct val="100000"/>
                        </a:lnSpc>
                      </a:pPr>
                      <a:r>
                        <a:rPr lang="en-US" dirty="0" smtClean="0">
                          <a:latin typeface="Calibri" panose="020F0502020204030204" pitchFamily="34" charset="0"/>
                          <a:cs typeface="Calibri" panose="020F0502020204030204" pitchFamily="34" charset="0"/>
                        </a:rPr>
                        <a:t>2-(Inferior </a:t>
                      </a:r>
                      <a:r>
                        <a:rPr lang="en-US" dirty="0">
                          <a:latin typeface="Calibri" panose="020F0502020204030204" pitchFamily="34" charset="0"/>
                          <a:cs typeface="Calibri" panose="020F0502020204030204" pitchFamily="34" charset="0"/>
                        </a:rPr>
                        <a:t>part of head of pancreas).</a:t>
                      </a:r>
                    </a:p>
                    <a:p>
                      <a:pPr>
                        <a:lnSpc>
                          <a:spcPct val="100000"/>
                        </a:lnSpc>
                      </a:pPr>
                      <a:endParaRPr lang="en-US" dirty="0">
                        <a:latin typeface="Calibri" panose="020F0502020204030204" pitchFamily="34" charset="0"/>
                        <a:cs typeface="Calibri" panose="020F0502020204030204" pitchFamily="34" charset="0"/>
                      </a:endParaRPr>
                    </a:p>
                    <a:p>
                      <a:pPr>
                        <a:lnSpc>
                          <a:spcPct val="100000"/>
                        </a:lnSpc>
                      </a:pPr>
                      <a:r>
                        <a:rPr lang="en-US" dirty="0">
                          <a:solidFill>
                            <a:schemeClr val="bg1">
                              <a:lumMod val="50000"/>
                            </a:schemeClr>
                          </a:solidFill>
                          <a:latin typeface="Calibri" panose="020F0502020204030204" pitchFamily="34" charset="0"/>
                          <a:cs typeface="Calibri" panose="020F0502020204030204" pitchFamily="34" charset="0"/>
                        </a:rPr>
                        <a:t>(so,</a:t>
                      </a:r>
                      <a:r>
                        <a:rPr lang="en-US" baseline="0" dirty="0">
                          <a:solidFill>
                            <a:schemeClr val="bg1">
                              <a:lumMod val="50000"/>
                            </a:schemeClr>
                          </a:solidFill>
                          <a:latin typeface="Calibri" panose="020F0502020204030204" pitchFamily="34" charset="0"/>
                          <a:cs typeface="Calibri" panose="020F0502020204030204" pitchFamily="34" charset="0"/>
                        </a:rPr>
                        <a:t> ventral bud give us small part)</a:t>
                      </a:r>
                      <a:endParaRPr lang="en-US" dirty="0">
                        <a:solidFill>
                          <a:schemeClr val="bg1">
                            <a:lumMod val="50000"/>
                          </a:schemeClr>
                        </a:solidFill>
                        <a:latin typeface="Calibri" panose="020F0502020204030204" pitchFamily="34" charset="0"/>
                        <a:cs typeface="Calibri" panose="020F0502020204030204" pitchFamily="34" charset="0"/>
                      </a:endParaRPr>
                    </a:p>
                  </a:txBody>
                  <a:tcPr>
                    <a:solidFill>
                      <a:schemeClr val="accent6">
                        <a:lumMod val="20000"/>
                        <a:lumOff val="80000"/>
                      </a:schemeClr>
                    </a:solidFill>
                  </a:tcPr>
                </a:tc>
                <a:tc>
                  <a:txBody>
                    <a:bodyPr/>
                    <a:lstStyle/>
                    <a:p>
                      <a:r>
                        <a:rPr lang="en-US" dirty="0">
                          <a:latin typeface="Calibri" panose="020F0502020204030204" pitchFamily="34" charset="0"/>
                          <a:cs typeface="Calibri" panose="020F0502020204030204" pitchFamily="34" charset="0"/>
                        </a:rPr>
                        <a:t>Upper part of  head, Neck, Body and Tail of pancreas. </a:t>
                      </a:r>
                    </a:p>
                    <a:p>
                      <a:endParaRPr lang="en-US" dirty="0">
                        <a:latin typeface="Calibri" panose="020F0502020204030204" pitchFamily="34" charset="0"/>
                        <a:cs typeface="Calibri" panose="020F0502020204030204" pitchFamily="34" charset="0"/>
                      </a:endParaRPr>
                    </a:p>
                    <a:p>
                      <a:r>
                        <a:rPr lang="en-US" dirty="0">
                          <a:solidFill>
                            <a:schemeClr val="bg1">
                              <a:lumMod val="50000"/>
                            </a:schemeClr>
                          </a:solidFill>
                          <a:latin typeface="Calibri" panose="020F0502020204030204" pitchFamily="34" charset="0"/>
                          <a:cs typeface="Calibri" panose="020F0502020204030204" pitchFamily="34" charset="0"/>
                        </a:rPr>
                        <a:t>(so, dorsal bud give us a lot</a:t>
                      </a:r>
                      <a:r>
                        <a:rPr lang="en-US" baseline="0" dirty="0">
                          <a:solidFill>
                            <a:schemeClr val="bg1">
                              <a:lumMod val="50000"/>
                            </a:schemeClr>
                          </a:solidFill>
                          <a:latin typeface="Calibri" panose="020F0502020204030204" pitchFamily="34" charset="0"/>
                          <a:cs typeface="Calibri" panose="020F0502020204030204" pitchFamily="34" charset="0"/>
                        </a:rPr>
                        <a:t> of parts)</a:t>
                      </a:r>
                      <a:endParaRPr lang="en-US" dirty="0">
                        <a:solidFill>
                          <a:schemeClr val="bg1">
                            <a:lumMod val="50000"/>
                          </a:schemeClr>
                        </a:solidFill>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 xmlns:a16="http://schemas.microsoft.com/office/drawing/2014/main" val="10002"/>
                  </a:ext>
                </a:extLst>
              </a:tr>
            </a:tbl>
          </a:graphicData>
        </a:graphic>
      </p:graphicFrame>
      <p:pic>
        <p:nvPicPr>
          <p:cNvPr id="13" name="Picture 6" descr="http://pathology.jhu.edu/pc/images/sha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686" y="1207080"/>
            <a:ext cx="3634680" cy="187806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3481" y="3117804"/>
            <a:ext cx="2873829" cy="400110"/>
          </a:xfrm>
          <a:prstGeom prst="rect">
            <a:avLst/>
          </a:prstGeom>
          <a:noFill/>
        </p:spPr>
        <p:txBody>
          <a:bodyPr wrap="square" rtlCol="0">
            <a:spAutoFit/>
          </a:bodyPr>
          <a:lstStyle/>
          <a:p>
            <a:r>
              <a:rPr lang="en-US" sz="2000" b="1" dirty="0">
                <a:solidFill>
                  <a:srgbClr val="618E87"/>
                </a:solidFill>
                <a:latin typeface="Calibri" panose="020F0502020204030204" pitchFamily="34" charset="0"/>
                <a:cs typeface="Calibri" panose="020F0502020204030204" pitchFamily="34" charset="0"/>
              </a:rPr>
              <a:t>pancreatic ducts:</a:t>
            </a:r>
          </a:p>
        </p:txBody>
      </p:sp>
      <p:graphicFrame>
        <p:nvGraphicFramePr>
          <p:cNvPr id="7" name="Table 6"/>
          <p:cNvGraphicFramePr>
            <a:graphicFrameLocks noGrp="1"/>
          </p:cNvGraphicFramePr>
          <p:nvPr>
            <p:extLst>
              <p:ext uri="{D42A27DB-BD31-4B8C-83A1-F6EECF244321}">
                <p14:modId xmlns:p14="http://schemas.microsoft.com/office/powerpoint/2010/main" val="518984272"/>
              </p:ext>
            </p:extLst>
          </p:nvPr>
        </p:nvGraphicFramePr>
        <p:xfrm>
          <a:off x="363981" y="3517914"/>
          <a:ext cx="7822913" cy="1696891"/>
        </p:xfrm>
        <a:graphic>
          <a:graphicData uri="http://schemas.openxmlformats.org/drawingml/2006/table">
            <a:tbl>
              <a:tblPr firstRow="1" bandRow="1">
                <a:tableStyleId>{FA756C97-6D7B-430A-97ED-F031B4137404}</a:tableStyleId>
              </a:tblPr>
              <a:tblGrid>
                <a:gridCol w="3835113">
                  <a:extLst>
                    <a:ext uri="{9D8B030D-6E8A-4147-A177-3AD203B41FA5}">
                      <a16:colId xmlns="" xmlns:a16="http://schemas.microsoft.com/office/drawing/2014/main" val="20000"/>
                    </a:ext>
                  </a:extLst>
                </a:gridCol>
                <a:gridCol w="1869093">
                  <a:extLst>
                    <a:ext uri="{9D8B030D-6E8A-4147-A177-3AD203B41FA5}">
                      <a16:colId xmlns="" xmlns:a16="http://schemas.microsoft.com/office/drawing/2014/main" val="20001"/>
                    </a:ext>
                  </a:extLst>
                </a:gridCol>
                <a:gridCol w="2118707">
                  <a:extLst>
                    <a:ext uri="{9D8B030D-6E8A-4147-A177-3AD203B41FA5}">
                      <a16:colId xmlns="" xmlns:a16="http://schemas.microsoft.com/office/drawing/2014/main" val="20002"/>
                    </a:ext>
                  </a:extLst>
                </a:gridCol>
              </a:tblGrid>
              <a:tr h="837819">
                <a:tc>
                  <a:txBody>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main pancreatic duct ( is derived from ) </a:t>
                      </a:r>
                    </a:p>
                    <a:p>
                      <a:pPr algn="ctr" rtl="1"/>
                      <a:r>
                        <a:rPr lang="ar-SA" sz="1200" dirty="0">
                          <a:solidFill>
                            <a:schemeClr val="bg1">
                              <a:lumMod val="50000"/>
                            </a:schemeClr>
                          </a:solidFill>
                          <a:latin typeface="Calibri" panose="020F0502020204030204" pitchFamily="34" charset="0"/>
                          <a:cs typeface="Calibri" panose="020F0502020204030204" pitchFamily="34" charset="0"/>
                        </a:rPr>
                        <a:t>السهمين</a:t>
                      </a:r>
                      <a:r>
                        <a:rPr lang="ar-SA" sz="1200" baseline="0" dirty="0">
                          <a:solidFill>
                            <a:schemeClr val="bg1">
                              <a:lumMod val="50000"/>
                            </a:schemeClr>
                          </a:solidFill>
                          <a:latin typeface="Calibri" panose="020F0502020204030204" pitchFamily="34" charset="0"/>
                          <a:cs typeface="Calibri" panose="020F0502020204030204" pitchFamily="34" charset="0"/>
                        </a:rPr>
                        <a:t> الاصفر و الزهري يندمجوا مع بعض ويعطونا</a:t>
                      </a:r>
                    </a:p>
                    <a:p>
                      <a:pPr algn="ctr" rtl="1"/>
                      <a:r>
                        <a:rPr lang="ar-SA" sz="1200" baseline="0" dirty="0">
                          <a:solidFill>
                            <a:schemeClr val="bg1">
                              <a:lumMod val="50000"/>
                            </a:schemeClr>
                          </a:solidFill>
                          <a:latin typeface="Calibri" panose="020F0502020204030204" pitchFamily="34" charset="0"/>
                          <a:cs typeface="Calibri" panose="020F0502020204030204" pitchFamily="34" charset="0"/>
                        </a:rPr>
                        <a:t>المين بينكرياتك دكت </a:t>
                      </a:r>
                      <a:endParaRPr lang="en-US" sz="1200" dirty="0">
                        <a:solidFill>
                          <a:schemeClr val="bg1">
                            <a:lumMod val="50000"/>
                          </a:schemeClr>
                        </a:solidFill>
                        <a:latin typeface="Calibri" panose="020F0502020204030204" pitchFamily="34" charset="0"/>
                        <a:cs typeface="Calibri" panose="020F0502020204030204" pitchFamily="34" charset="0"/>
                      </a:endParaRPr>
                    </a:p>
                  </a:txBody>
                  <a:tcPr>
                    <a:solidFill>
                      <a:schemeClr val="accent2">
                        <a:lumMod val="20000"/>
                        <a:lumOff val="80000"/>
                      </a:schemeClr>
                    </a:solidFill>
                  </a:tcPr>
                </a:tc>
                <a:tc>
                  <a:txBody>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duct of the ventral bud. </a:t>
                      </a:r>
                    </a:p>
                  </a:txBody>
                  <a:tcPr>
                    <a:solidFill>
                      <a:schemeClr val="accent2">
                        <a:lumMod val="20000"/>
                        <a:lumOff val="80000"/>
                      </a:schemeClr>
                    </a:solidFill>
                  </a:tcPr>
                </a:tc>
                <a:tc>
                  <a:txBody>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distal part of duct of dorsal bud.</a:t>
                      </a:r>
                    </a:p>
                  </a:txBody>
                  <a:tcPr>
                    <a:solidFill>
                      <a:schemeClr val="accent2">
                        <a:lumMod val="20000"/>
                        <a:lumOff val="80000"/>
                      </a:schemeClr>
                    </a:solidFill>
                  </a:tcPr>
                </a:tc>
                <a:extLst>
                  <a:ext uri="{0D108BD9-81ED-4DB2-BD59-A6C34878D82A}">
                    <a16:rowId xmlns="" xmlns:a16="http://schemas.microsoft.com/office/drawing/2014/main" val="10000"/>
                  </a:ext>
                </a:extLst>
              </a:tr>
              <a:tr h="812971">
                <a:tc>
                  <a:txBody>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accessory pancreatic duct ( is derived from )</a:t>
                      </a:r>
                    </a:p>
                  </a:txBody>
                  <a:tcPr>
                    <a:solidFill>
                      <a:srgbClr val="FFCCCC"/>
                    </a:solidFill>
                  </a:tcPr>
                </a:tc>
                <a:tc>
                  <a:txBody>
                    <a:bodyPr/>
                    <a:lstStyle/>
                    <a:p>
                      <a:r>
                        <a:rPr lang="en-US" dirty="0">
                          <a:latin typeface="Calibri" panose="020F0502020204030204" pitchFamily="34" charset="0"/>
                          <a:cs typeface="Calibri" panose="020F0502020204030204" pitchFamily="34" charset="0"/>
                        </a:rPr>
                        <a:t>                  </a:t>
                      </a:r>
                    </a:p>
                    <a:p>
                      <a:pPr algn="ctr"/>
                      <a:r>
                        <a:rPr lang="en-US" dirty="0">
                          <a:latin typeface="Calibri" panose="020F0502020204030204" pitchFamily="34" charset="0"/>
                          <a:cs typeface="Calibri" panose="020F0502020204030204" pitchFamily="34" charset="0"/>
                        </a:rPr>
                        <a:t>___</a:t>
                      </a:r>
                    </a:p>
                  </a:txBody>
                  <a:tcPr>
                    <a:solidFill>
                      <a:srgbClr val="FFCCCC"/>
                    </a:solidFill>
                  </a:tcPr>
                </a:tc>
                <a:tc>
                  <a:txBody>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Proximal part of duct of dorsal bud.</a:t>
                      </a:r>
                    </a:p>
                  </a:txBody>
                  <a:tcPr>
                    <a:solidFill>
                      <a:srgbClr val="FFCCCC"/>
                    </a:solidFill>
                  </a:tcPr>
                </a:tc>
                <a:extLst>
                  <a:ext uri="{0D108BD9-81ED-4DB2-BD59-A6C34878D82A}">
                    <a16:rowId xmlns="" xmlns:a16="http://schemas.microsoft.com/office/drawing/2014/main" val="10001"/>
                  </a:ext>
                </a:extLst>
              </a:tr>
            </a:tbl>
          </a:graphicData>
        </a:graphic>
      </p:graphicFrame>
      <p:pic>
        <p:nvPicPr>
          <p:cNvPr id="17" name="Picture 3" descr="47D6F79"/>
          <p:cNvPicPr>
            <a:picLocks noChangeAspect="1" noChangeArrowheads="1"/>
          </p:cNvPicPr>
          <p:nvPr/>
        </p:nvPicPr>
        <p:blipFill>
          <a:blip r:embed="rId4">
            <a:extLst>
              <a:ext uri="{28A0092B-C50C-407E-A947-70E740481C1C}">
                <a14:useLocalDpi xmlns:a14="http://schemas.microsoft.com/office/drawing/2010/main" val="0"/>
              </a:ext>
            </a:extLst>
          </a:blip>
          <a:srcRect l="20869" t="65991" r="23170" b="19037"/>
          <a:stretch>
            <a:fillRect/>
          </a:stretch>
        </p:blipFill>
        <p:spPr bwMode="auto">
          <a:xfrm>
            <a:off x="8329384" y="3280610"/>
            <a:ext cx="3634680" cy="171069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4" descr="https://encrypted-tbn3.gstatic.com/images?q=tbn:ANd9GcSbCWR6FvEV71A7QnVddjNDIAUcf7i9QSNxR9VM8kola-CUQtMc5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686" y="5089224"/>
            <a:ext cx="3634680" cy="161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6437" y="5363227"/>
            <a:ext cx="6447246" cy="954107"/>
          </a:xfrm>
          <a:prstGeom prst="rect">
            <a:avLst/>
          </a:prstGeom>
          <a:noFill/>
        </p:spPr>
        <p:txBody>
          <a:bodyPr wrap="square" rtlCol="0">
            <a:spAutoFit/>
          </a:bodyPr>
          <a:lstStyle/>
          <a:p>
            <a:pPr marL="285750" indent="-285750">
              <a:buFontTx/>
              <a:buChar char="-"/>
            </a:pPr>
            <a:r>
              <a:rPr lang="en-US" b="1" dirty="0">
                <a:latin typeface="Calibri" panose="020F0502020204030204" pitchFamily="34" charset="0"/>
                <a:cs typeface="Calibri" panose="020F0502020204030204" pitchFamily="34" charset="0"/>
              </a:rPr>
              <a:t>The parenchyma </a:t>
            </a:r>
            <a:r>
              <a:rPr lang="en-US" dirty="0">
                <a:latin typeface="Calibri" panose="020F0502020204030204" pitchFamily="34" charset="0"/>
                <a:cs typeface="Calibri" panose="020F0502020204030204" pitchFamily="34" charset="0"/>
              </a:rPr>
              <a:t>of pancreas is derived from the </a:t>
            </a:r>
            <a:r>
              <a:rPr lang="en-US" b="1" dirty="0">
                <a:latin typeface="Calibri" panose="020F0502020204030204" pitchFamily="34" charset="0"/>
                <a:cs typeface="Calibri" panose="020F0502020204030204" pitchFamily="34" charset="0"/>
              </a:rPr>
              <a:t>endoderm of</a:t>
            </a:r>
            <a:r>
              <a:rPr lang="ar-SA"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pancreatic buds.</a:t>
            </a:r>
          </a:p>
          <a:p>
            <a:pPr marL="285750" indent="-285750">
              <a:buFontTx/>
              <a:buChar char="-"/>
            </a:pPr>
            <a:r>
              <a:rPr lang="en-US" dirty="0">
                <a:latin typeface="Calibri" panose="020F0502020204030204" pitchFamily="34" charset="0"/>
                <a:cs typeface="Calibri" panose="020F0502020204030204" pitchFamily="34" charset="0"/>
              </a:rPr>
              <a:t>Pancreatic islets</a:t>
            </a:r>
            <a:r>
              <a:rPr lang="en-US" dirty="0">
                <a:solidFill>
                  <a:srgbClr val="00B050"/>
                </a:solidFill>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develops from </a:t>
            </a:r>
            <a:r>
              <a:rPr lang="en-US" b="1" dirty="0">
                <a:latin typeface="Calibri" panose="020F0502020204030204" pitchFamily="34" charset="0"/>
                <a:cs typeface="Calibri" panose="020F0502020204030204" pitchFamily="34" charset="0"/>
              </a:rPr>
              <a:t>parenchmatous pancreatic tissue </a:t>
            </a:r>
          </a:p>
          <a:p>
            <a:pPr marL="285750" indent="-285750">
              <a:buFontTx/>
              <a:buChar char="-"/>
            </a:pPr>
            <a:r>
              <a:rPr lang="en-US" dirty="0">
                <a:solidFill>
                  <a:srgbClr val="FF0000"/>
                </a:solidFill>
                <a:latin typeface="Calibri" panose="020F0502020204030204" pitchFamily="34" charset="0"/>
                <a:cs typeface="Calibri" panose="020F0502020204030204" pitchFamily="34" charset="0"/>
              </a:rPr>
              <a:t>Insulin secretion begins at </a:t>
            </a:r>
            <a:r>
              <a:rPr lang="en-US" b="1" dirty="0">
                <a:solidFill>
                  <a:srgbClr val="7030A0"/>
                </a:solidFill>
                <a:latin typeface="Calibri" panose="020F0502020204030204" pitchFamily="34" charset="0"/>
                <a:cs typeface="Calibri" panose="020F0502020204030204" pitchFamily="34" charset="0"/>
              </a:rPr>
              <a:t>5th month </a:t>
            </a:r>
            <a:r>
              <a:rPr lang="en-US" dirty="0">
                <a:solidFill>
                  <a:srgbClr val="FF0000"/>
                </a:solidFill>
                <a:latin typeface="Calibri" panose="020F0502020204030204" pitchFamily="34" charset="0"/>
                <a:cs typeface="Calibri" panose="020F0502020204030204" pitchFamily="34" charset="0"/>
              </a:rPr>
              <a:t>of pregnancy *important*</a:t>
            </a:r>
          </a:p>
          <a:p>
            <a:pPr marL="285750" indent="-285750">
              <a:buFontTx/>
              <a:buChar char="-"/>
            </a:pPr>
            <a:endParaRPr lang="en-US" dirty="0">
              <a:latin typeface="Calibri" panose="020F0502020204030204" pitchFamily="34" charset="0"/>
              <a:cs typeface="Calibri" panose="020F0502020204030204" pitchFamily="34" charset="0"/>
            </a:endParaRPr>
          </a:p>
        </p:txBody>
      </p:sp>
      <p:cxnSp>
        <p:nvCxnSpPr>
          <p:cNvPr id="9" name="Straight Connector 8"/>
          <p:cNvCxnSpPr/>
          <p:nvPr/>
        </p:nvCxnSpPr>
        <p:spPr>
          <a:xfrm>
            <a:off x="2163303" y="2299946"/>
            <a:ext cx="1276474" cy="0"/>
          </a:xfrm>
          <a:prstGeom prst="line">
            <a:avLst/>
          </a:prstGeom>
          <a:ln>
            <a:solidFill>
              <a:srgbClr val="99CC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629736" y="2212437"/>
            <a:ext cx="377025" cy="0"/>
          </a:xfrm>
          <a:prstGeom prst="line">
            <a:avLst/>
          </a:prstGeom>
          <a:ln w="3810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186185" y="2213336"/>
            <a:ext cx="358346" cy="0"/>
          </a:xfrm>
          <a:prstGeom prst="line">
            <a:avLst/>
          </a:prstGeom>
          <a:ln w="38100">
            <a:solidFill>
              <a:srgbClr val="AA57EF"/>
            </a:solidFill>
          </a:ln>
        </p:spPr>
        <p:style>
          <a:lnRef idx="2">
            <a:schemeClr val="accent5"/>
          </a:lnRef>
          <a:fillRef idx="0">
            <a:schemeClr val="accent5"/>
          </a:fillRef>
          <a:effectRef idx="1">
            <a:schemeClr val="accent5"/>
          </a:effectRef>
          <a:fontRef idx="minor">
            <a:schemeClr val="tx1"/>
          </a:fontRef>
        </p:style>
      </p:cxnSp>
      <p:cxnSp>
        <p:nvCxnSpPr>
          <p:cNvPr id="23" name="Straight Connector 22"/>
          <p:cNvCxnSpPr/>
          <p:nvPr/>
        </p:nvCxnSpPr>
        <p:spPr>
          <a:xfrm>
            <a:off x="5136433" y="2424511"/>
            <a:ext cx="269466" cy="0"/>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p:nvCxnSpPr>
        <p:spPr>
          <a:xfrm>
            <a:off x="7138580" y="2212437"/>
            <a:ext cx="290286" cy="0"/>
          </a:xfrm>
          <a:prstGeom prst="line">
            <a:avLst/>
          </a:prstGeom>
          <a:ln w="38100">
            <a:solidFill>
              <a:srgbClr val="ED9AB6"/>
            </a:solidFill>
          </a:ln>
        </p:spPr>
        <p:style>
          <a:lnRef idx="2">
            <a:schemeClr val="accent2"/>
          </a:lnRef>
          <a:fillRef idx="0">
            <a:schemeClr val="accent2"/>
          </a:fillRef>
          <a:effectRef idx="1">
            <a:schemeClr val="accent2"/>
          </a:effectRef>
          <a:fontRef idx="minor">
            <a:schemeClr val="tx1"/>
          </a:fontRef>
        </p:style>
      </p:cxnSp>
      <p:sp>
        <p:nvSpPr>
          <p:cNvPr id="27" name="Oval 26"/>
          <p:cNvSpPr/>
          <p:nvPr/>
        </p:nvSpPr>
        <p:spPr>
          <a:xfrm>
            <a:off x="10305535" y="3317859"/>
            <a:ext cx="766119" cy="37984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6154806" y="4869024"/>
            <a:ext cx="1698843" cy="12357"/>
          </a:xfrm>
          <a:prstGeom prst="line">
            <a:avLst/>
          </a:prstGeom>
        </p:spPr>
        <p:style>
          <a:lnRef idx="2">
            <a:schemeClr val="accent5"/>
          </a:lnRef>
          <a:fillRef idx="0">
            <a:schemeClr val="accent5"/>
          </a:fillRef>
          <a:effectRef idx="1">
            <a:schemeClr val="accent5"/>
          </a:effectRef>
          <a:fontRef idx="minor">
            <a:schemeClr val="tx1"/>
          </a:fontRef>
        </p:style>
      </p:cxnSp>
      <p:cxnSp>
        <p:nvCxnSpPr>
          <p:cNvPr id="577" name="Straight Connector 576"/>
          <p:cNvCxnSpPr/>
          <p:nvPr/>
        </p:nvCxnSpPr>
        <p:spPr>
          <a:xfrm>
            <a:off x="6154806" y="5064188"/>
            <a:ext cx="747373" cy="0"/>
          </a:xfrm>
          <a:prstGeom prst="line">
            <a:avLst/>
          </a:prstGeom>
        </p:spPr>
        <p:style>
          <a:lnRef idx="2">
            <a:schemeClr val="accent5"/>
          </a:lnRef>
          <a:fillRef idx="0">
            <a:schemeClr val="accent5"/>
          </a:fillRef>
          <a:effectRef idx="1">
            <a:schemeClr val="accent5"/>
          </a:effectRef>
          <a:fontRef idx="minor">
            <a:schemeClr val="tx1"/>
          </a:fontRef>
        </p:style>
      </p:cxnSp>
      <p:sp>
        <p:nvSpPr>
          <p:cNvPr id="578" name="Oval 577"/>
          <p:cNvSpPr/>
          <p:nvPr/>
        </p:nvSpPr>
        <p:spPr>
          <a:xfrm>
            <a:off x="9534167" y="4135955"/>
            <a:ext cx="545183" cy="534899"/>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580" name="Straight Connector 579"/>
          <p:cNvCxnSpPr/>
          <p:nvPr/>
        </p:nvCxnSpPr>
        <p:spPr>
          <a:xfrm>
            <a:off x="6122984" y="4001930"/>
            <a:ext cx="178534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82" name="Straight Connector 581"/>
          <p:cNvCxnSpPr/>
          <p:nvPr/>
        </p:nvCxnSpPr>
        <p:spPr>
          <a:xfrm>
            <a:off x="6122984" y="4263081"/>
            <a:ext cx="759730" cy="1"/>
          </a:xfrm>
          <a:prstGeom prst="line">
            <a:avLst/>
          </a:prstGeom>
        </p:spPr>
        <p:style>
          <a:lnRef idx="2">
            <a:schemeClr val="accent4"/>
          </a:lnRef>
          <a:fillRef idx="0">
            <a:schemeClr val="accent4"/>
          </a:fillRef>
          <a:effectRef idx="1">
            <a:schemeClr val="accent4"/>
          </a:effectRef>
          <a:fontRef idx="minor">
            <a:schemeClr val="tx1"/>
          </a:fontRef>
        </p:style>
      </p:cxnSp>
      <p:cxnSp>
        <p:nvCxnSpPr>
          <p:cNvPr id="585" name="Straight Connector 584"/>
          <p:cNvCxnSpPr/>
          <p:nvPr/>
        </p:nvCxnSpPr>
        <p:spPr>
          <a:xfrm flipH="1">
            <a:off x="4275438" y="3968415"/>
            <a:ext cx="1544594" cy="0"/>
          </a:xfrm>
          <a:prstGeom prst="line">
            <a:avLst/>
          </a:prstGeom>
          <a:ln>
            <a:solidFill>
              <a:srgbClr val="ED068F"/>
            </a:solidFill>
          </a:ln>
        </p:spPr>
        <p:style>
          <a:lnRef idx="2">
            <a:schemeClr val="accent3"/>
          </a:lnRef>
          <a:fillRef idx="0">
            <a:schemeClr val="accent3"/>
          </a:fillRef>
          <a:effectRef idx="1">
            <a:schemeClr val="accent3"/>
          </a:effectRef>
          <a:fontRef idx="minor">
            <a:schemeClr val="tx1"/>
          </a:fontRef>
        </p:style>
      </p:cxnSp>
      <p:cxnSp>
        <p:nvCxnSpPr>
          <p:cNvPr id="587" name="Straight Connector 586"/>
          <p:cNvCxnSpPr/>
          <p:nvPr/>
        </p:nvCxnSpPr>
        <p:spPr>
          <a:xfrm>
            <a:off x="4275438" y="4219977"/>
            <a:ext cx="345989" cy="0"/>
          </a:xfrm>
          <a:prstGeom prst="line">
            <a:avLst/>
          </a:prstGeom>
          <a:ln>
            <a:solidFill>
              <a:srgbClr val="ED068F"/>
            </a:solidFill>
          </a:ln>
        </p:spPr>
        <p:style>
          <a:lnRef idx="2">
            <a:schemeClr val="accent3"/>
          </a:lnRef>
          <a:fillRef idx="0">
            <a:schemeClr val="accent3"/>
          </a:fillRef>
          <a:effectRef idx="1">
            <a:schemeClr val="accent3"/>
          </a:effectRef>
          <a:fontRef idx="minor">
            <a:schemeClr val="tx1"/>
          </a:fontRef>
        </p:style>
      </p:cxnSp>
      <p:sp>
        <p:nvSpPr>
          <p:cNvPr id="590" name="Oval 589"/>
          <p:cNvSpPr/>
          <p:nvPr/>
        </p:nvSpPr>
        <p:spPr>
          <a:xfrm>
            <a:off x="9280854" y="4522573"/>
            <a:ext cx="506627" cy="468727"/>
          </a:xfrm>
          <a:prstGeom prst="ellipse">
            <a:avLst/>
          </a:prstGeom>
          <a:noFill/>
          <a:ln>
            <a:solidFill>
              <a:srgbClr val="ED068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595" name="Straight Connector 594"/>
          <p:cNvCxnSpPr/>
          <p:nvPr/>
        </p:nvCxnSpPr>
        <p:spPr>
          <a:xfrm>
            <a:off x="1495920" y="5827595"/>
            <a:ext cx="379865" cy="0"/>
          </a:xfrm>
          <a:prstGeom prst="line">
            <a:avLst/>
          </a:prstGeom>
          <a:ln>
            <a:solidFill>
              <a:srgbClr val="ED068F"/>
            </a:solidFill>
          </a:ln>
        </p:spPr>
        <p:style>
          <a:lnRef idx="2">
            <a:schemeClr val="accent2"/>
          </a:lnRef>
          <a:fillRef idx="0">
            <a:schemeClr val="accent2"/>
          </a:fillRef>
          <a:effectRef idx="1">
            <a:schemeClr val="accent2"/>
          </a:effectRef>
          <a:fontRef idx="minor">
            <a:schemeClr val="tx1"/>
          </a:fontRef>
        </p:style>
      </p:cxnSp>
      <p:sp>
        <p:nvSpPr>
          <p:cNvPr id="596" name="Oval 595"/>
          <p:cNvSpPr/>
          <p:nvPr/>
        </p:nvSpPr>
        <p:spPr>
          <a:xfrm>
            <a:off x="10688594" y="5089224"/>
            <a:ext cx="531341" cy="353633"/>
          </a:xfrm>
          <a:prstGeom prst="ellipse">
            <a:avLst/>
          </a:prstGeom>
          <a:noFill/>
          <a:ln>
            <a:solidFill>
              <a:srgbClr val="ED0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677" y="6317334"/>
            <a:ext cx="4097597" cy="461665"/>
          </a:xfrm>
          <a:prstGeom prst="rect">
            <a:avLst/>
          </a:prstGeom>
          <a:ln>
            <a:solidFill>
              <a:srgbClr val="7AADA2"/>
            </a:solidFill>
            <a:prstDash val="dash"/>
          </a:ln>
        </p:spPr>
        <p:txBody>
          <a:bodyPr wrap="none">
            <a:spAutoFit/>
          </a:bodyPr>
          <a:lstStyle/>
          <a:p>
            <a:r>
              <a:rPr lang="en-US" sz="1200" dirty="0">
                <a:solidFill>
                  <a:srgbClr val="00B050"/>
                </a:solidFill>
                <a:latin typeface="Calibri" panose="020F0502020204030204" pitchFamily="34" charset="0"/>
                <a:cs typeface="Calibri" panose="020F0502020204030204" pitchFamily="34" charset="0"/>
              </a:rPr>
              <a:t>*its function is to secrete insulin</a:t>
            </a:r>
          </a:p>
          <a:p>
            <a:r>
              <a:rPr lang="en-US" sz="1200" dirty="0">
                <a:solidFill>
                  <a:srgbClr val="00B050"/>
                </a:solidFill>
                <a:latin typeface="Calibri" panose="020F0502020204030204" pitchFamily="34" charset="0"/>
              </a:rPr>
              <a:t>And we can found islet a lot in the tail part of pancreatic tissue</a:t>
            </a:r>
            <a:endParaRPr lang="en-US" sz="1200" dirty="0">
              <a:solidFill>
                <a:srgbClr val="00B050"/>
              </a:solidFill>
            </a:endParaRPr>
          </a:p>
        </p:txBody>
      </p:sp>
      <p:sp>
        <p:nvSpPr>
          <p:cNvPr id="8" name="TextBox 7"/>
          <p:cNvSpPr txBox="1"/>
          <p:nvPr/>
        </p:nvSpPr>
        <p:spPr>
          <a:xfrm>
            <a:off x="6910872" y="125838"/>
            <a:ext cx="2440028" cy="307777"/>
          </a:xfrm>
          <a:prstGeom prst="rect">
            <a:avLst/>
          </a:prstGeom>
          <a:noFill/>
          <a:ln w="19050">
            <a:solidFill>
              <a:srgbClr val="FF0000"/>
            </a:solidFill>
          </a:ln>
        </p:spPr>
        <p:txBody>
          <a:bodyPr wrap="square" rtlCol="1">
            <a:spAutoFit/>
          </a:bodyPr>
          <a:lstStyle/>
          <a:p>
            <a:r>
              <a:rPr lang="en-US" b="1" dirty="0">
                <a:solidFill>
                  <a:srgbClr val="FF0000"/>
                </a:solidFill>
                <a:latin typeface="Calibri" panose="020F0502020204030204" pitchFamily="34" charset="0"/>
              </a:rPr>
              <a:t>This slide is very important </a:t>
            </a:r>
            <a:r>
              <a:rPr lang="en-US" b="1" dirty="0">
                <a:solidFill>
                  <a:srgbClr val="FF0000"/>
                </a:solidFill>
                <a:latin typeface="Calibri" panose="020F0502020204030204" pitchFamily="34" charset="0"/>
                <a:sym typeface="Wingdings" panose="05000000000000000000" pitchFamily="2" charset="2"/>
              </a:rPr>
              <a:t></a:t>
            </a:r>
            <a:endParaRPr lang="ar-SA" b="1" dirty="0">
              <a:solidFill>
                <a:srgbClr val="FF0000"/>
              </a:solidFill>
              <a:latin typeface="Calibri" panose="020F0502020204030204" pitchFamily="34" charset="0"/>
            </a:endParaRPr>
          </a:p>
        </p:txBody>
      </p:sp>
      <p:sp>
        <p:nvSpPr>
          <p:cNvPr id="12" name="TextBox 11"/>
          <p:cNvSpPr txBox="1"/>
          <p:nvPr/>
        </p:nvSpPr>
        <p:spPr>
          <a:xfrm>
            <a:off x="8623618" y="3317859"/>
            <a:ext cx="980925" cy="307777"/>
          </a:xfrm>
          <a:prstGeom prst="rect">
            <a:avLst/>
          </a:prstGeom>
          <a:noFill/>
        </p:spPr>
        <p:txBody>
          <a:bodyPr wrap="square" rtlCol="1">
            <a:spAutoFit/>
          </a:bodyPr>
          <a:lstStyle/>
          <a:p>
            <a:r>
              <a:rPr lang="en-US" b="1" dirty="0">
                <a:solidFill>
                  <a:srgbClr val="ED068F"/>
                </a:solidFill>
                <a:latin typeface="Calibri" panose="020F0502020204030204" pitchFamily="34" charset="0"/>
              </a:rPr>
              <a:t>Before  </a:t>
            </a:r>
            <a:endParaRPr lang="ar-SA" b="1" dirty="0">
              <a:solidFill>
                <a:srgbClr val="ED068F"/>
              </a:solidFill>
              <a:latin typeface="Calibri" panose="020F0502020204030204" pitchFamily="34" charset="0"/>
            </a:endParaRPr>
          </a:p>
        </p:txBody>
      </p:sp>
      <p:sp>
        <p:nvSpPr>
          <p:cNvPr id="14" name="TextBox 13"/>
          <p:cNvSpPr txBox="1"/>
          <p:nvPr/>
        </p:nvSpPr>
        <p:spPr>
          <a:xfrm>
            <a:off x="11426159" y="3210137"/>
            <a:ext cx="888401" cy="307777"/>
          </a:xfrm>
          <a:prstGeom prst="rect">
            <a:avLst/>
          </a:prstGeom>
          <a:noFill/>
        </p:spPr>
        <p:txBody>
          <a:bodyPr wrap="square" rtlCol="1">
            <a:spAutoFit/>
          </a:bodyPr>
          <a:lstStyle/>
          <a:p>
            <a:r>
              <a:rPr lang="en-US" b="1" dirty="0">
                <a:solidFill>
                  <a:srgbClr val="ED068F"/>
                </a:solidFill>
                <a:latin typeface="Calibri" panose="020F0502020204030204" pitchFamily="34" charset="0"/>
              </a:rPr>
              <a:t>After</a:t>
            </a:r>
            <a:endParaRPr lang="ar-SA" b="1" dirty="0">
              <a:solidFill>
                <a:srgbClr val="ED068F"/>
              </a:solidFill>
              <a:latin typeface="Calibri" panose="020F0502020204030204" pitchFamily="34" charset="0"/>
            </a:endParaRPr>
          </a:p>
        </p:txBody>
      </p:sp>
      <p:sp>
        <p:nvSpPr>
          <p:cNvPr id="15" name="TextBox 14"/>
          <p:cNvSpPr txBox="1"/>
          <p:nvPr/>
        </p:nvSpPr>
        <p:spPr>
          <a:xfrm>
            <a:off x="2255321" y="3194493"/>
            <a:ext cx="3405961" cy="276999"/>
          </a:xfrm>
          <a:prstGeom prst="rect">
            <a:avLst/>
          </a:prstGeom>
          <a:noFill/>
        </p:spPr>
        <p:txBody>
          <a:bodyPr wrap="square" rtlCol="1">
            <a:spAutoFit/>
          </a:bodyPr>
          <a:lstStyle/>
          <a:p>
            <a:r>
              <a:rPr lang="en-US" sz="1200" dirty="0">
                <a:solidFill>
                  <a:schemeClr val="bg1">
                    <a:lumMod val="50000"/>
                  </a:schemeClr>
                </a:solidFill>
                <a:latin typeface="Calibri" panose="020F0502020204030204" pitchFamily="34" charset="0"/>
              </a:rPr>
              <a:t>They are two ducts open in duodenum</a:t>
            </a:r>
            <a:endParaRPr lang="ar-SA" sz="1200" dirty="0">
              <a:solidFill>
                <a:schemeClr val="bg1">
                  <a:lumMod val="50000"/>
                </a:schemeClr>
              </a:solidFill>
              <a:latin typeface="Calibri" panose="020F0502020204030204" pitchFamily="34" charset="0"/>
            </a:endParaRPr>
          </a:p>
        </p:txBody>
      </p:sp>
      <p:cxnSp>
        <p:nvCxnSpPr>
          <p:cNvPr id="20" name="Straight Arrow Connector 19"/>
          <p:cNvCxnSpPr/>
          <p:nvPr/>
        </p:nvCxnSpPr>
        <p:spPr>
          <a:xfrm flipV="1">
            <a:off x="9352550" y="3964327"/>
            <a:ext cx="550414" cy="298754"/>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a:xfrm flipV="1">
            <a:off x="9048430" y="4522573"/>
            <a:ext cx="304120" cy="47866"/>
          </a:xfrm>
          <a:prstGeom prst="straightConnector1">
            <a:avLst/>
          </a:prstGeom>
          <a:ln>
            <a:solidFill>
              <a:srgbClr val="ED068F"/>
            </a:solidFill>
            <a:tailEnd type="triangle"/>
          </a:ln>
        </p:spPr>
        <p:style>
          <a:lnRef idx="2">
            <a:schemeClr val="accent3"/>
          </a:lnRef>
          <a:fillRef idx="0">
            <a:schemeClr val="accent3"/>
          </a:fillRef>
          <a:effectRef idx="1">
            <a:schemeClr val="accent3"/>
          </a:effectRef>
          <a:fontRef idx="minor">
            <a:schemeClr val="tx1"/>
          </a:fontRef>
        </p:style>
      </p:cxnSp>
      <p:cxnSp>
        <p:nvCxnSpPr>
          <p:cNvPr id="579" name="Straight Arrow Connector 578"/>
          <p:cNvCxnSpPr/>
          <p:nvPr/>
        </p:nvCxnSpPr>
        <p:spPr>
          <a:xfrm flipV="1">
            <a:off x="9025808" y="4262668"/>
            <a:ext cx="326742" cy="9201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33483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589" name="Shape 589"/>
          <p:cNvCxnSpPr/>
          <p:nvPr/>
        </p:nvCxnSpPr>
        <p:spPr>
          <a:xfrm>
            <a:off x="573834" y="529396"/>
            <a:ext cx="9144000" cy="0"/>
          </a:xfrm>
          <a:prstGeom prst="straightConnector1">
            <a:avLst/>
          </a:prstGeom>
          <a:noFill/>
          <a:ln w="38100" cap="rnd" cmpd="sng">
            <a:solidFill>
              <a:srgbClr val="00213F"/>
            </a:solidFill>
            <a:prstDash val="solid"/>
            <a:round/>
            <a:headEnd type="none" w="med" len="med"/>
            <a:tailEnd type="none" w="med" len="med"/>
          </a:ln>
        </p:spPr>
      </p:cxnSp>
      <p:sp>
        <p:nvSpPr>
          <p:cNvPr id="590" name="Shape 590"/>
          <p:cNvSpPr txBox="1"/>
          <p:nvPr/>
        </p:nvSpPr>
        <p:spPr>
          <a:xfrm>
            <a:off x="573834" y="-10496"/>
            <a:ext cx="10997224" cy="569387"/>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RPr/>
            </a:defPPr>
            <a:lvl1pPr>
              <a:buSzPct val="25000"/>
              <a:defRPr sz="2000" b="1">
                <a:solidFill>
                  <a:schemeClr val="tx1"/>
                </a:solidFill>
              </a:defRPr>
            </a:lvl1pPr>
          </a:lstStyle>
          <a:p>
            <a:r>
              <a:rPr lang="en-US" sz="2800" dirty="0">
                <a:solidFill>
                  <a:srgbClr val="618E87"/>
                </a:solidFill>
                <a:latin typeface="Century Gothic" charset="0"/>
                <a:ea typeface="Century Gothic" charset="0"/>
                <a:cs typeface="Century Gothic" charset="0"/>
              </a:rPr>
              <a:t>Development Of Small Intestine:</a:t>
            </a:r>
            <a:endParaRPr lang="en-GB" sz="2800" dirty="0">
              <a:solidFill>
                <a:srgbClr val="618E87"/>
              </a:solidFill>
              <a:latin typeface="Century Gothic" charset="0"/>
              <a:ea typeface="Century Gothic" charset="0"/>
              <a:cs typeface="Century Gothic" charset="0"/>
              <a:sym typeface="Calibri"/>
            </a:endParaRPr>
          </a:p>
        </p:txBody>
      </p:sp>
      <p:sp>
        <p:nvSpPr>
          <p:cNvPr id="592" name="Shape 592"/>
          <p:cNvSpPr/>
          <p:nvPr/>
        </p:nvSpPr>
        <p:spPr>
          <a:xfrm rot="-5400000">
            <a:off x="-128335" y="59356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3" name="Shape 593"/>
          <p:cNvSpPr/>
          <p:nvPr/>
        </p:nvSpPr>
        <p:spPr>
          <a:xfrm rot="-5400000">
            <a:off x="-144377" y="3344778"/>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4" name="Shape 594"/>
          <p:cNvSpPr/>
          <p:nvPr/>
        </p:nvSpPr>
        <p:spPr>
          <a:xfrm rot="-5400000">
            <a:off x="-160421" y="599974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Rectangle 1"/>
          <p:cNvSpPr/>
          <p:nvPr/>
        </p:nvSpPr>
        <p:spPr>
          <a:xfrm>
            <a:off x="208550" y="3502534"/>
            <a:ext cx="7242422" cy="1126462"/>
          </a:xfrm>
          <a:prstGeom prst="rect">
            <a:avLst/>
          </a:prstGeom>
        </p:spPr>
        <p:txBody>
          <a:bodyPr wrap="square">
            <a:spAutoFit/>
          </a:bodyPr>
          <a:lstStyle/>
          <a:p>
            <a:pPr eaLnBrk="1" hangingPunct="1">
              <a:lnSpc>
                <a:spcPct val="80000"/>
              </a:lnSpc>
              <a:buSzPct val="130000"/>
            </a:pPr>
            <a:r>
              <a:rPr lang="en-US" altLang="en-US" b="1" dirty="0">
                <a:solidFill>
                  <a:schemeClr val="tx1"/>
                </a:solidFill>
                <a:latin typeface="Calibri" panose="020F0502020204030204" pitchFamily="34" charset="0"/>
                <a:cs typeface="Calibri" panose="020F0502020204030204" pitchFamily="34" charset="0"/>
              </a:rPr>
              <a:t>- So, the small intestine is developed from : </a:t>
            </a:r>
          </a:p>
          <a:p>
            <a:pPr marL="285750" indent="-285750" eaLnBrk="1" hangingPunct="1">
              <a:lnSpc>
                <a:spcPct val="80000"/>
              </a:lnSpc>
              <a:buSzPct val="117000"/>
              <a:buFont typeface="Arial" panose="020B0604020202020204" pitchFamily="34" charset="0"/>
              <a:buChar char="•"/>
            </a:pPr>
            <a:endParaRPr lang="en-US" altLang="en-US" b="1" dirty="0">
              <a:solidFill>
                <a:schemeClr val="tx1"/>
              </a:solidFill>
              <a:latin typeface="Calibri" panose="020F0502020204030204" pitchFamily="34" charset="0"/>
              <a:cs typeface="Calibri" panose="020F0502020204030204" pitchFamily="34" charset="0"/>
            </a:endParaRPr>
          </a:p>
          <a:p>
            <a:pPr marL="342900" indent="-342900" eaLnBrk="1" hangingPunct="1">
              <a:lnSpc>
                <a:spcPct val="80000"/>
              </a:lnSpc>
              <a:buSzPct val="95000"/>
              <a:buFont typeface="+mj-lt"/>
              <a:buAutoNum type="arabicPeriod"/>
            </a:pPr>
            <a:r>
              <a:rPr lang="en-US" altLang="en-US" dirty="0">
                <a:solidFill>
                  <a:schemeClr val="tx1"/>
                </a:solidFill>
                <a:latin typeface="Calibri" panose="020F0502020204030204" pitchFamily="34" charset="0"/>
                <a:cs typeface="Calibri" panose="020F0502020204030204" pitchFamily="34" charset="0"/>
              </a:rPr>
              <a:t>Caudal part of foregut.</a:t>
            </a:r>
          </a:p>
          <a:p>
            <a:pPr marL="342900" indent="-342900" eaLnBrk="1" hangingPunct="1">
              <a:lnSpc>
                <a:spcPct val="80000"/>
              </a:lnSpc>
              <a:buSzPct val="95000"/>
              <a:buFont typeface="+mj-lt"/>
              <a:buAutoNum type="arabicPeriod"/>
            </a:pPr>
            <a:r>
              <a:rPr lang="en-US" altLang="en-US" dirty="0">
                <a:solidFill>
                  <a:schemeClr val="tx1"/>
                </a:solidFill>
                <a:latin typeface="Calibri" panose="020F0502020204030204" pitchFamily="34" charset="0"/>
                <a:cs typeface="Calibri" panose="020F0502020204030204" pitchFamily="34" charset="0"/>
              </a:rPr>
              <a:t>All midgut.</a:t>
            </a:r>
          </a:p>
          <a:p>
            <a:pPr eaLnBrk="1" hangingPunct="1">
              <a:lnSpc>
                <a:spcPct val="80000"/>
              </a:lnSpc>
              <a:buSzPct val="117000"/>
            </a:pPr>
            <a:endParaRPr lang="ar-SA" altLang="en-US" b="1" dirty="0">
              <a:solidFill>
                <a:schemeClr val="tx1"/>
              </a:solidFill>
              <a:latin typeface="Calibri" panose="020F0502020204030204" pitchFamily="34" charset="0"/>
              <a:cs typeface="Calibri" panose="020F0502020204030204" pitchFamily="34" charset="0"/>
            </a:endParaRPr>
          </a:p>
          <a:p>
            <a:pPr eaLnBrk="1" hangingPunct="1">
              <a:lnSpc>
                <a:spcPct val="80000"/>
              </a:lnSpc>
              <a:buSzPct val="130000"/>
            </a:pPr>
            <a:r>
              <a:rPr lang="en-US" altLang="en-US" b="1" dirty="0">
                <a:solidFill>
                  <a:schemeClr val="tx1"/>
                </a:solidFill>
                <a:latin typeface="Calibri" panose="020F0502020204030204" pitchFamily="34" charset="0"/>
                <a:cs typeface="Calibri" panose="020F0502020204030204" pitchFamily="34" charset="0"/>
              </a:rPr>
              <a:t>- Midgut is supplied by </a:t>
            </a:r>
            <a:r>
              <a:rPr lang="en-US" altLang="en-US" b="1" dirty="0">
                <a:solidFill>
                  <a:srgbClr val="FF0000"/>
                </a:solidFill>
                <a:latin typeface="Calibri" panose="020F0502020204030204" pitchFamily="34" charset="0"/>
                <a:cs typeface="Calibri" panose="020F0502020204030204" pitchFamily="34" charset="0"/>
              </a:rPr>
              <a:t>superior mesenteric </a:t>
            </a:r>
            <a:r>
              <a:rPr lang="en-US" altLang="en-US" b="1" dirty="0" err="1">
                <a:solidFill>
                  <a:srgbClr val="FF0000"/>
                </a:solidFill>
                <a:latin typeface="Calibri" panose="020F0502020204030204" pitchFamily="34" charset="0"/>
                <a:cs typeface="Calibri" panose="020F0502020204030204" pitchFamily="34" charset="0"/>
              </a:rPr>
              <a:t>artey</a:t>
            </a:r>
            <a:r>
              <a:rPr lang="en-US" altLang="en-US" b="1" dirty="0">
                <a:solidFill>
                  <a:srgbClr val="FF0000"/>
                </a:solidFill>
                <a:latin typeface="Calibri" panose="020F0502020204030204" pitchFamily="34" charset="0"/>
                <a:cs typeface="Calibri" panose="020F0502020204030204" pitchFamily="34" charset="0"/>
              </a:rPr>
              <a:t> (artery of </a:t>
            </a:r>
            <a:r>
              <a:rPr lang="en-US" altLang="en-US" b="1" dirty="0" err="1">
                <a:solidFill>
                  <a:srgbClr val="FF0000"/>
                </a:solidFill>
                <a:latin typeface="Calibri" panose="020F0502020204030204" pitchFamily="34" charset="0"/>
                <a:cs typeface="Calibri" panose="020F0502020204030204" pitchFamily="34" charset="0"/>
              </a:rPr>
              <a:t>midgut</a:t>
            </a:r>
            <a:r>
              <a:rPr lang="en-US" altLang="en-US" b="1" dirty="0">
                <a:solidFill>
                  <a:srgbClr val="FF0000"/>
                </a:solidFill>
                <a:latin typeface="Calibri" panose="020F0502020204030204" pitchFamily="34" charset="0"/>
                <a:cs typeface="Calibri" panose="020F0502020204030204" pitchFamily="34" charset="0"/>
              </a:rPr>
              <a:t>).</a:t>
            </a:r>
            <a:r>
              <a:rPr lang="en-US" altLang="en-US" b="1" dirty="0">
                <a:solidFill>
                  <a:srgbClr val="00B050"/>
                </a:solidFill>
                <a:latin typeface="Calibri" panose="020F0502020204030204" pitchFamily="34" charset="0"/>
                <a:cs typeface="Calibri" panose="020F0502020204030204"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821645725"/>
              </p:ext>
            </p:extLst>
          </p:nvPr>
        </p:nvGraphicFramePr>
        <p:xfrm>
          <a:off x="410120" y="836114"/>
          <a:ext cx="5646108" cy="2627376"/>
        </p:xfrm>
        <a:graphic>
          <a:graphicData uri="http://schemas.openxmlformats.org/drawingml/2006/table">
            <a:tbl>
              <a:tblPr firstRow="1" bandRow="1">
                <a:tableStyleId>{FA756C97-6D7B-430A-97ED-F031B4137404}</a:tableStyleId>
              </a:tblPr>
              <a:tblGrid>
                <a:gridCol w="2633044">
                  <a:extLst>
                    <a:ext uri="{9D8B030D-6E8A-4147-A177-3AD203B41FA5}">
                      <a16:colId xmlns="" xmlns:a16="http://schemas.microsoft.com/office/drawing/2014/main" val="20000"/>
                    </a:ext>
                  </a:extLst>
                </a:gridCol>
                <a:gridCol w="3013064">
                  <a:extLst>
                    <a:ext uri="{9D8B030D-6E8A-4147-A177-3AD203B41FA5}">
                      <a16:colId xmlns="" xmlns:a16="http://schemas.microsoft.com/office/drawing/2014/main" val="20001"/>
                    </a:ext>
                  </a:extLst>
                </a:gridCol>
              </a:tblGrid>
              <a:tr h="370840">
                <a:tc>
                  <a:txBody>
                    <a:bodyPr/>
                    <a:lstStyle/>
                    <a:p>
                      <a:pPr algn="ctr"/>
                      <a:endParaRPr lang="en-US" altLang="en-US" b="1" dirty="0">
                        <a:solidFill>
                          <a:schemeClr val="tx1"/>
                        </a:solidFill>
                        <a:latin typeface="Calibri" panose="020F0502020204030204" pitchFamily="34" charset="0"/>
                        <a:cs typeface="Calibri" panose="020F0502020204030204" pitchFamily="34" charset="0"/>
                      </a:endParaRPr>
                    </a:p>
                    <a:p>
                      <a:pPr algn="ctr"/>
                      <a:r>
                        <a:rPr lang="en-US" altLang="en-US" b="1" dirty="0">
                          <a:solidFill>
                            <a:schemeClr val="tx1"/>
                          </a:solidFill>
                          <a:latin typeface="Calibri" panose="020F0502020204030204" pitchFamily="34" charset="0"/>
                          <a:cs typeface="Calibri" panose="020F0502020204030204" pitchFamily="34" charset="0"/>
                        </a:rPr>
                        <a:t>Derivatives of cranial part of the midgut loop </a:t>
                      </a:r>
                      <a:r>
                        <a:rPr lang="ar-SA" altLang="en-US" b="1" dirty="0">
                          <a:solidFill>
                            <a:schemeClr val="tx1"/>
                          </a:solidFill>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alpha val="30196"/>
                      </a:srgbClr>
                    </a:solidFill>
                  </a:tcPr>
                </a:tc>
                <a:tc>
                  <a:txBody>
                    <a:bodyPr/>
                    <a:lstStyle/>
                    <a:p>
                      <a:pPr marL="342900" indent="-342900">
                        <a:buFont typeface="+mj-lt"/>
                        <a:buAutoNum type="arabicPeriod"/>
                      </a:pPr>
                      <a:r>
                        <a:rPr lang="en-US" altLang="en-US" b="1" dirty="0">
                          <a:solidFill>
                            <a:schemeClr val="tx1"/>
                          </a:solidFill>
                          <a:latin typeface="Calibri" panose="020F0502020204030204" pitchFamily="34" charset="0"/>
                          <a:cs typeface="Calibri" panose="020F0502020204030204" pitchFamily="34" charset="0"/>
                        </a:rPr>
                        <a:t>Distal part of the duodenum </a:t>
                      </a:r>
                      <a:endParaRPr lang="ar-SA" altLang="en-US" b="1" dirty="0">
                        <a:solidFill>
                          <a:schemeClr val="tx1"/>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1" dirty="0">
                          <a:solidFill>
                            <a:schemeClr val="tx1"/>
                          </a:solidFill>
                          <a:latin typeface="Calibri" panose="020F0502020204030204" pitchFamily="34" charset="0"/>
                          <a:cs typeface="Calibri" panose="020F0502020204030204" pitchFamily="34" charset="0"/>
                        </a:rPr>
                        <a:t>Jejunum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400" b="1" i="0" u="none" strike="noStrike" cap="none" dirty="0">
                          <a:solidFill>
                            <a:schemeClr val="tx1"/>
                          </a:solidFill>
                          <a:latin typeface="Calibri" panose="020F0502020204030204" pitchFamily="34" charset="0"/>
                          <a:ea typeface="+mn-ea"/>
                          <a:cs typeface="Calibri" panose="020F0502020204030204" pitchFamily="34" charset="0"/>
                          <a:sym typeface="Arial"/>
                        </a:rPr>
                        <a:t>Upper</a:t>
                      </a:r>
                      <a:r>
                        <a:rPr lang="en-US" altLang="en-US" b="1" dirty="0">
                          <a:solidFill>
                            <a:schemeClr val="tx1"/>
                          </a:solidFill>
                          <a:latin typeface="Calibri" panose="020F0502020204030204" pitchFamily="34" charset="0"/>
                          <a:cs typeface="Calibri" panose="020F0502020204030204" pitchFamily="34" charset="0"/>
                        </a:rPr>
                        <a:t> part of the ileum. </a:t>
                      </a:r>
                    </a:p>
                    <a:p>
                      <a:pPr algn="ctr" rtl="1"/>
                      <a:r>
                        <a:rPr lang="ar-SA" sz="1200" b="0" dirty="0">
                          <a:solidFill>
                            <a:schemeClr val="bg1">
                              <a:lumMod val="50000"/>
                            </a:schemeClr>
                          </a:solidFill>
                          <a:latin typeface="Calibri" panose="020F0502020204030204" pitchFamily="34" charset="0"/>
                          <a:cs typeface="Calibri" panose="020F0502020204030204" pitchFamily="34" charset="0"/>
                        </a:rPr>
                        <a:t>لو تخيلنا الأمعاء</a:t>
                      </a:r>
                      <a:r>
                        <a:rPr lang="ar-SA" sz="1200" b="0" baseline="0" dirty="0">
                          <a:solidFill>
                            <a:schemeClr val="bg1">
                              <a:lumMod val="50000"/>
                            </a:schemeClr>
                          </a:solidFill>
                          <a:latin typeface="Calibri" panose="020F0502020204030204" pitchFamily="34" charset="0"/>
                          <a:cs typeface="Calibri" panose="020F0502020204030204" pitchFamily="34" charset="0"/>
                        </a:rPr>
                        <a:t> واعتبرناه تسلسل يسهل (حفظها)</a:t>
                      </a:r>
                      <a:endParaRPr lang="en-US" sz="1200" b="0"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alpha val="30196"/>
                      </a:srgbClr>
                    </a:solidFill>
                  </a:tcPr>
                </a:tc>
                <a:extLst>
                  <a:ext uri="{0D108BD9-81ED-4DB2-BD59-A6C34878D82A}">
                    <a16:rowId xmlns=""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b="1"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b="1" dirty="0">
                          <a:solidFill>
                            <a:schemeClr val="tx1"/>
                          </a:solidFill>
                          <a:latin typeface="Calibri" panose="020F0502020204030204" pitchFamily="34" charset="0"/>
                          <a:cs typeface="Calibri" panose="020F0502020204030204" pitchFamily="34" charset="0"/>
                        </a:rPr>
                        <a:t>the caudal part of midgut loop:</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alpha val="30196"/>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1" dirty="0">
                          <a:solidFill>
                            <a:schemeClr val="tx1"/>
                          </a:solidFill>
                          <a:latin typeface="Calibri" panose="020F0502020204030204" pitchFamily="34" charset="0"/>
                          <a:cs typeface="Calibri" panose="020F0502020204030204" pitchFamily="34" charset="0"/>
                        </a:rPr>
                        <a:t>Lower portion of ileum.</a:t>
                      </a:r>
                      <a:endParaRPr lang="ar-SA" altLang="en-US" b="1" dirty="0">
                        <a:solidFill>
                          <a:schemeClr val="tx1"/>
                        </a:solidFill>
                        <a:latin typeface="Calibri" panose="020F0502020204030204" pitchFamily="34" charset="0"/>
                        <a:cs typeface="Calibri" panose="020F0502020204030204" pitchFamily="34" charset="0"/>
                      </a:endParaRPr>
                    </a:p>
                    <a:p>
                      <a:pPr marL="342900" indent="-342900" eaLnBrk="1" hangingPunct="1">
                        <a:lnSpc>
                          <a:spcPct val="80000"/>
                        </a:lnSpc>
                        <a:buFont typeface="+mj-lt"/>
                        <a:buAutoNum type="arabicPeriod"/>
                      </a:pPr>
                      <a:r>
                        <a:rPr lang="en-US" altLang="en-US" b="0" dirty="0">
                          <a:solidFill>
                            <a:schemeClr val="tx1"/>
                          </a:solidFill>
                          <a:latin typeface="Calibri" panose="020F0502020204030204" pitchFamily="34" charset="0"/>
                          <a:cs typeface="Calibri" panose="020F0502020204030204" pitchFamily="34" charset="0"/>
                        </a:rPr>
                        <a:t>Cecum and appendix.</a:t>
                      </a:r>
                    </a:p>
                    <a:p>
                      <a:pPr marL="342900" indent="-342900" eaLnBrk="1" hangingPunct="1">
                        <a:lnSpc>
                          <a:spcPct val="80000"/>
                        </a:lnSpc>
                        <a:buFont typeface="+mj-lt"/>
                        <a:buAutoNum type="arabicPeriod"/>
                      </a:pPr>
                      <a:r>
                        <a:rPr lang="en-US" altLang="en-US" b="0" dirty="0">
                          <a:solidFill>
                            <a:schemeClr val="tx1"/>
                          </a:solidFill>
                          <a:latin typeface="Calibri" panose="020F0502020204030204" pitchFamily="34" charset="0"/>
                          <a:cs typeface="Calibri" panose="020F0502020204030204" pitchFamily="34" charset="0"/>
                        </a:rPr>
                        <a:t>Ascending colon </a:t>
                      </a:r>
                      <a:endParaRPr lang="ar-SA" altLang="en-US" b="0" dirty="0">
                        <a:solidFill>
                          <a:schemeClr val="tx1"/>
                        </a:solidFill>
                        <a:latin typeface="Calibri" panose="020F0502020204030204" pitchFamily="34" charset="0"/>
                        <a:cs typeface="Calibri" panose="020F0502020204030204" pitchFamily="34" charset="0"/>
                      </a:endParaRPr>
                    </a:p>
                    <a:p>
                      <a:pPr marL="342900" indent="-342900" eaLnBrk="1" hangingPunct="1">
                        <a:lnSpc>
                          <a:spcPct val="80000"/>
                        </a:lnSpc>
                        <a:buFont typeface="+mj-lt"/>
                        <a:buAutoNum type="arabicPeriod"/>
                      </a:pPr>
                      <a:r>
                        <a:rPr lang="en-US" altLang="en-US" b="0" dirty="0">
                          <a:solidFill>
                            <a:schemeClr val="tx1"/>
                          </a:solidFill>
                          <a:latin typeface="Calibri" panose="020F0502020204030204" pitchFamily="34" charset="0"/>
                          <a:cs typeface="Calibri" panose="020F0502020204030204" pitchFamily="34" charset="0"/>
                        </a:rPr>
                        <a:t>proximal 2/3 of transverse colon.</a:t>
                      </a:r>
                      <a:r>
                        <a:rPr lang="en-US" altLang="en-US" sz="1600" b="1" dirty="0">
                          <a:solidFill>
                            <a:srgbClr val="00B050"/>
                          </a:solidFill>
                          <a:latin typeface="Calibri" panose="020F0502020204030204" pitchFamily="34" charset="0"/>
                          <a:cs typeface="Calibri" panose="020F0502020204030204" pitchFamily="34" charset="0"/>
                        </a:rPr>
                        <a:t>**</a:t>
                      </a:r>
                      <a:endParaRPr lang="en-US" sz="1600" b="1" dirty="0">
                        <a:solidFill>
                          <a:srgbClr val="00B05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alpha val="30196"/>
                      </a:srgbClr>
                    </a:solidFill>
                  </a:tcPr>
                </a:tc>
                <a:extLst>
                  <a:ext uri="{0D108BD9-81ED-4DB2-BD59-A6C34878D82A}">
                    <a16:rowId xmlns="" xmlns:a16="http://schemas.microsoft.com/office/drawing/2014/main" val="10001"/>
                  </a:ext>
                </a:extLst>
              </a:tr>
              <a:tr h="370840">
                <a:tc>
                  <a:txBody>
                    <a:bodyPr/>
                    <a:lstStyle/>
                    <a:p>
                      <a:r>
                        <a:rPr lang="en-US" altLang="en-US" b="1" dirty="0">
                          <a:solidFill>
                            <a:schemeClr val="tx1"/>
                          </a:solidFill>
                          <a:latin typeface="Calibri" panose="020F0502020204030204" pitchFamily="34" charset="0"/>
                          <a:cs typeface="Calibri" panose="020F0502020204030204" pitchFamily="34" charset="0"/>
                        </a:rPr>
                        <a:t>Derivatives of caudal part of foregut</a:t>
                      </a:r>
                      <a:r>
                        <a:rPr lang="ar-SA" altLang="en-US" b="1" dirty="0">
                          <a:solidFill>
                            <a:schemeClr val="tx1"/>
                          </a:solidFill>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342900" indent="-342900">
                        <a:buFont typeface="+mj-lt"/>
                        <a:buAutoNum type="arabicPeriod"/>
                      </a:pPr>
                      <a:r>
                        <a:rPr lang="en-US" altLang="en-US" b="1" dirty="0">
                          <a:solidFill>
                            <a:schemeClr val="tx1"/>
                          </a:solidFill>
                          <a:latin typeface="Calibri" panose="020F0502020204030204" pitchFamily="34" charset="0"/>
                          <a:cs typeface="Calibri" panose="020F0502020204030204" pitchFamily="34" charset="0"/>
                        </a:rPr>
                        <a:t>proximal part of duodenum </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extLst>
                  <a:ext uri="{0D108BD9-81ED-4DB2-BD59-A6C34878D82A}">
                    <a16:rowId xmlns="" xmlns:a16="http://schemas.microsoft.com/office/drawing/2014/main" val="10002"/>
                  </a:ext>
                </a:extLst>
              </a:tr>
            </a:tbl>
          </a:graphicData>
        </a:graphic>
      </p:graphicFrame>
      <p:grpSp>
        <p:nvGrpSpPr>
          <p:cNvPr id="16" name="Group 15"/>
          <p:cNvGrpSpPr/>
          <p:nvPr/>
        </p:nvGrpSpPr>
        <p:grpSpPr>
          <a:xfrm>
            <a:off x="7238277" y="876933"/>
            <a:ext cx="4794829" cy="3029334"/>
            <a:chOff x="7021263" y="1418969"/>
            <a:chExt cx="4794829" cy="3029334"/>
          </a:xfrm>
        </p:grpSpPr>
        <p:sp>
          <p:nvSpPr>
            <p:cNvPr id="24" name="TextBox 7"/>
            <p:cNvSpPr txBox="1">
              <a:spLocks noChangeArrowheads="1"/>
            </p:cNvSpPr>
            <p:nvPr/>
          </p:nvSpPr>
          <p:spPr bwMode="auto">
            <a:xfrm>
              <a:off x="7021264" y="2480079"/>
              <a:ext cx="1541867" cy="261610"/>
            </a:xfrm>
            <a:prstGeom prst="rect">
              <a:avLst/>
            </a:prstGeom>
            <a:solidFill>
              <a:srgbClr val="CC99FF">
                <a:alpha val="29804"/>
              </a:srgbClr>
            </a:solidFill>
            <a:ln>
              <a:solidFill>
                <a:schemeClr val="tx1"/>
              </a:solidFill>
            </a:ln>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100" dirty="0">
                  <a:latin typeface="Calibri" panose="020F0502020204030204" pitchFamily="34" charset="0"/>
                  <a:cs typeface="Calibri" panose="020F0502020204030204" pitchFamily="34" charset="0"/>
                </a:rPr>
                <a:t>Caudal </a:t>
              </a:r>
              <a:r>
                <a:rPr lang="en-US" sz="1100" dirty="0">
                  <a:solidFill>
                    <a:srgbClr val="C00000"/>
                  </a:solidFill>
                  <a:latin typeface="Calibri" panose="020F0502020204030204" pitchFamily="34" charset="0"/>
                  <a:cs typeface="Calibri" panose="020F0502020204030204" pitchFamily="34" charset="0"/>
                </a:rPr>
                <a:t>Foregut</a:t>
              </a:r>
            </a:p>
          </p:txBody>
        </p:sp>
        <p:sp>
          <p:nvSpPr>
            <p:cNvPr id="26" name="TextBox 8"/>
            <p:cNvSpPr txBox="1">
              <a:spLocks noChangeArrowheads="1"/>
            </p:cNvSpPr>
            <p:nvPr/>
          </p:nvSpPr>
          <p:spPr bwMode="auto">
            <a:xfrm>
              <a:off x="7021264" y="2742804"/>
              <a:ext cx="1541867" cy="261610"/>
            </a:xfrm>
            <a:prstGeom prst="rect">
              <a:avLst/>
            </a:prstGeom>
            <a:solidFill>
              <a:srgbClr val="FFCCCC">
                <a:alpha val="30196"/>
              </a:srgbClr>
            </a:solidFill>
            <a:ln>
              <a:solidFill>
                <a:schemeClr val="tx1"/>
              </a:solidFill>
            </a:ln>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100" b="1" dirty="0">
                  <a:latin typeface="Calibri" panose="020F0502020204030204" pitchFamily="34" charset="0"/>
                  <a:cs typeface="Calibri" panose="020F0502020204030204" pitchFamily="34" charset="0"/>
                </a:rPr>
                <a:t>Cranial </a:t>
              </a:r>
              <a:r>
                <a:rPr lang="en-US" sz="1100" b="1" dirty="0" err="1">
                  <a:solidFill>
                    <a:schemeClr val="accent4">
                      <a:lumMod val="75000"/>
                    </a:schemeClr>
                  </a:solidFill>
                  <a:latin typeface="Calibri" panose="020F0502020204030204" pitchFamily="34" charset="0"/>
                  <a:cs typeface="Calibri" panose="020F0502020204030204" pitchFamily="34" charset="0"/>
                </a:rPr>
                <a:t>Midgut</a:t>
              </a:r>
              <a:r>
                <a:rPr lang="en-US" sz="1100" b="1" dirty="0">
                  <a:solidFill>
                    <a:schemeClr val="accent4">
                      <a:lumMod val="75000"/>
                    </a:schemeClr>
                  </a:solidFill>
                  <a:latin typeface="Calibri" panose="020F0502020204030204" pitchFamily="34" charset="0"/>
                  <a:cs typeface="Calibri" panose="020F0502020204030204" pitchFamily="34" charset="0"/>
                </a:rPr>
                <a:t> </a:t>
              </a:r>
              <a:r>
                <a:rPr lang="en-US" sz="1050" dirty="0">
                  <a:solidFill>
                    <a:schemeClr val="bg1">
                      <a:lumMod val="50000"/>
                    </a:schemeClr>
                  </a:solidFill>
                  <a:latin typeface="Calibri" panose="020F0502020204030204" pitchFamily="34" charset="0"/>
                  <a:cs typeface="Calibri" panose="020F0502020204030204" pitchFamily="34" charset="0"/>
                </a:rPr>
                <a:t>(distal</a:t>
              </a:r>
              <a:r>
                <a:rPr lang="en-US" sz="1100" dirty="0">
                  <a:solidFill>
                    <a:schemeClr val="bg1">
                      <a:lumMod val="50000"/>
                    </a:schemeClr>
                  </a:solidFill>
                  <a:latin typeface="Calibri" panose="020F0502020204030204" pitchFamily="34" charset="0"/>
                  <a:cs typeface="Calibri" panose="020F0502020204030204" pitchFamily="34" charset="0"/>
                </a:rPr>
                <a:t>)</a:t>
              </a:r>
            </a:p>
          </p:txBody>
        </p:sp>
        <p:sp>
          <p:nvSpPr>
            <p:cNvPr id="27" name="TextBox 16"/>
            <p:cNvSpPr txBox="1">
              <a:spLocks noChangeArrowheads="1"/>
            </p:cNvSpPr>
            <p:nvPr/>
          </p:nvSpPr>
          <p:spPr bwMode="auto">
            <a:xfrm>
              <a:off x="7021264" y="3149805"/>
              <a:ext cx="1541867" cy="261610"/>
            </a:xfrm>
            <a:prstGeom prst="rect">
              <a:avLst/>
            </a:prstGeom>
            <a:solidFill>
              <a:srgbClr val="FFCCCC">
                <a:alpha val="30196"/>
              </a:srgbClr>
            </a:solidFill>
            <a:ln>
              <a:solidFill>
                <a:schemeClr val="tx1"/>
              </a:solidFill>
            </a:ln>
            <a:extLst/>
          </p:spPr>
          <p:txBody>
            <a:bodyPr wrap="square">
              <a:spAutoFit/>
            </a:bodyPr>
            <a:lstStyle>
              <a:defPPr marR="0" lvl="0" algn="l" rtl="0">
                <a:lnSpc>
                  <a:spcPct val="100000"/>
                </a:lnSpc>
                <a:spcBef>
                  <a:spcPts val="0"/>
                </a:spcBef>
                <a:spcAft>
                  <a:spcPts val="0"/>
                </a:spcAft>
              </a:defPPr>
              <a:lvl1pPr eaLnBrk="1" hangingPunct="1">
                <a:defRPr sz="1100" b="1">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dirty="0">
                  <a:latin typeface="Calibri" panose="020F0502020204030204" pitchFamily="34" charset="0"/>
                  <a:cs typeface="Calibri" panose="020F0502020204030204" pitchFamily="34" charset="0"/>
                </a:rPr>
                <a:t>Cranial </a:t>
              </a:r>
              <a:r>
                <a:rPr lang="en-US" dirty="0">
                  <a:solidFill>
                    <a:schemeClr val="accent4">
                      <a:lumMod val="75000"/>
                    </a:schemeClr>
                  </a:solidFill>
                  <a:latin typeface="Calibri" panose="020F0502020204030204" pitchFamily="34" charset="0"/>
                  <a:cs typeface="Calibri" panose="020F0502020204030204" pitchFamily="34" charset="0"/>
                </a:rPr>
                <a:t>Midgut</a:t>
              </a:r>
            </a:p>
          </p:txBody>
        </p:sp>
        <p:sp>
          <p:nvSpPr>
            <p:cNvPr id="28" name="TextBox 16"/>
            <p:cNvSpPr txBox="1">
              <a:spLocks noChangeArrowheads="1"/>
            </p:cNvSpPr>
            <p:nvPr/>
          </p:nvSpPr>
          <p:spPr bwMode="auto">
            <a:xfrm>
              <a:off x="7021264" y="3597334"/>
              <a:ext cx="1541867" cy="261610"/>
            </a:xfrm>
            <a:prstGeom prst="rect">
              <a:avLst/>
            </a:prstGeom>
            <a:solidFill>
              <a:srgbClr val="FFCCCC">
                <a:alpha val="30196"/>
              </a:srgbClr>
            </a:solidFill>
            <a:ln>
              <a:solidFill>
                <a:schemeClr val="tx1"/>
              </a:solidFill>
            </a:ln>
            <a:extLst/>
          </p:spPr>
          <p:txBody>
            <a:bodyPr wrap="square">
              <a:spAutoFit/>
            </a:bodyPr>
            <a:lstStyle>
              <a:defPPr marR="0" lvl="0" algn="l" rtl="0">
                <a:lnSpc>
                  <a:spcPct val="100000"/>
                </a:lnSpc>
                <a:spcBef>
                  <a:spcPts val="0"/>
                </a:spcBef>
                <a:spcAft>
                  <a:spcPts val="0"/>
                </a:spcAft>
              </a:defPPr>
              <a:lvl1pPr eaLnBrk="1" hangingPunct="1">
                <a:defRPr sz="1100" b="1">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dirty="0">
                  <a:latin typeface="Calibri" panose="020F0502020204030204" pitchFamily="34" charset="0"/>
                  <a:cs typeface="Calibri" panose="020F0502020204030204" pitchFamily="34" charset="0"/>
                </a:rPr>
                <a:t>Cranial </a:t>
              </a:r>
              <a:r>
                <a:rPr lang="en-US" dirty="0">
                  <a:solidFill>
                    <a:schemeClr val="accent4">
                      <a:lumMod val="75000"/>
                    </a:schemeClr>
                  </a:solidFill>
                  <a:latin typeface="Calibri" panose="020F0502020204030204" pitchFamily="34" charset="0"/>
                  <a:cs typeface="Calibri" panose="020F0502020204030204" pitchFamily="34" charset="0"/>
                </a:rPr>
                <a:t>Midgut</a:t>
              </a:r>
            </a:p>
          </p:txBody>
        </p:sp>
        <p:sp>
          <p:nvSpPr>
            <p:cNvPr id="29" name="TextBox 20"/>
            <p:cNvSpPr txBox="1">
              <a:spLocks noChangeArrowheads="1"/>
            </p:cNvSpPr>
            <p:nvPr/>
          </p:nvSpPr>
          <p:spPr bwMode="auto">
            <a:xfrm>
              <a:off x="7021263" y="3858944"/>
              <a:ext cx="1541867" cy="261610"/>
            </a:xfrm>
            <a:prstGeom prst="rect">
              <a:avLst/>
            </a:prstGeom>
            <a:solidFill>
              <a:srgbClr val="99CCFF">
                <a:alpha val="30196"/>
              </a:srgbClr>
            </a:solidFill>
            <a:ln w="9525">
              <a:solidFill>
                <a:srgbClr val="000000"/>
              </a:solidFill>
              <a:miter lim="800000"/>
              <a:headEnd/>
              <a:tailEnd/>
            </a:ln>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100" b="1" dirty="0">
                  <a:latin typeface="Calibri" panose="020F0502020204030204" pitchFamily="34" charset="0"/>
                  <a:cs typeface="Calibri" panose="020F0502020204030204" pitchFamily="34" charset="0"/>
                </a:rPr>
                <a:t>Caudal </a:t>
              </a:r>
              <a:r>
                <a:rPr lang="en-US" sz="1100" b="1" dirty="0">
                  <a:solidFill>
                    <a:schemeClr val="accent4">
                      <a:lumMod val="75000"/>
                    </a:schemeClr>
                  </a:solidFill>
                  <a:latin typeface="Calibri" panose="020F0502020204030204" pitchFamily="34" charset="0"/>
                  <a:cs typeface="Calibri" panose="020F0502020204030204" pitchFamily="34" charset="0"/>
                </a:rPr>
                <a:t>Midgut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381" y="1418969"/>
              <a:ext cx="2979711" cy="3029334"/>
            </a:xfrm>
            <a:prstGeom prst="rect">
              <a:avLst/>
            </a:prstGeom>
          </p:spPr>
        </p:pic>
        <p:sp>
          <p:nvSpPr>
            <p:cNvPr id="8" name="Right Brace 7"/>
            <p:cNvSpPr/>
            <p:nvPr/>
          </p:nvSpPr>
          <p:spPr>
            <a:xfrm>
              <a:off x="8637375" y="2436381"/>
              <a:ext cx="216727" cy="61173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ysClr val="windowText" lastClr="000000"/>
                </a:solidFill>
              </a:endParaRPr>
            </a:p>
          </p:txBody>
        </p:sp>
        <p:cxnSp>
          <p:nvCxnSpPr>
            <p:cNvPr id="11" name="Straight Arrow Connector 10"/>
            <p:cNvCxnSpPr/>
            <p:nvPr/>
          </p:nvCxnSpPr>
          <p:spPr>
            <a:xfrm>
              <a:off x="8637375" y="3280610"/>
              <a:ext cx="2150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ight Brace 14"/>
            <p:cNvSpPr/>
            <p:nvPr/>
          </p:nvSpPr>
          <p:spPr>
            <a:xfrm>
              <a:off x="8637375" y="3537030"/>
              <a:ext cx="215050" cy="58352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30" name="Rectangle 29"/>
          <p:cNvSpPr/>
          <p:nvPr/>
        </p:nvSpPr>
        <p:spPr>
          <a:xfrm>
            <a:off x="410120" y="5288380"/>
            <a:ext cx="6205191" cy="1692771"/>
          </a:xfrm>
          <a:prstGeom prst="rect">
            <a:avLst/>
          </a:prstGeom>
        </p:spPr>
        <p:txBody>
          <a:bodyPr wrap="square">
            <a:spAutoFit/>
          </a:bodyPr>
          <a:lstStyle/>
          <a:p>
            <a:pPr>
              <a:buSzPct val="130000"/>
            </a:pPr>
            <a:r>
              <a:rPr lang="en-US" altLang="en-US" sz="1800" b="1" dirty="0">
                <a:solidFill>
                  <a:srgbClr val="7AADA2"/>
                </a:solidFill>
                <a:latin typeface="Calibri" panose="020F0502020204030204" pitchFamily="34" charset="0"/>
                <a:cs typeface="Calibri" panose="020F0502020204030204" pitchFamily="34" charset="0"/>
              </a:rPr>
              <a:t>- Stages of development of small intestine :</a:t>
            </a:r>
          </a:p>
          <a:p>
            <a:pPr marL="342900" indent="-342900" eaLnBrk="1" hangingPunct="1">
              <a:buSzPct val="95000"/>
              <a:buFont typeface="+mj-lt"/>
              <a:buAutoNum type="arabicPeriod"/>
            </a:pPr>
            <a:r>
              <a:rPr lang="en-US" altLang="en-US" u="sng" dirty="0" err="1">
                <a:solidFill>
                  <a:schemeClr val="tx1"/>
                </a:solidFill>
                <a:latin typeface="Calibri" panose="020F0502020204030204" pitchFamily="34" charset="0"/>
                <a:cs typeface="Calibri" panose="020F0502020204030204" pitchFamily="34" charset="0"/>
              </a:rPr>
              <a:t>Preherniation</a:t>
            </a:r>
            <a:r>
              <a:rPr lang="en-US" altLang="en-US" dirty="0">
                <a:solidFill>
                  <a:schemeClr val="tx1"/>
                </a:solidFill>
                <a:latin typeface="Calibri" panose="020F0502020204030204" pitchFamily="34" charset="0"/>
                <a:cs typeface="Calibri" panose="020F0502020204030204" pitchFamily="34" charset="0"/>
              </a:rPr>
              <a:t> stage. </a:t>
            </a:r>
          </a:p>
          <a:p>
            <a:pPr marL="342900" indent="-342900" eaLnBrk="1" hangingPunct="1">
              <a:buSzPct val="95000"/>
              <a:buFont typeface="+mj-lt"/>
              <a:buAutoNum type="arabicPeriod"/>
            </a:pPr>
            <a:r>
              <a:rPr lang="en-US" altLang="en-US" dirty="0">
                <a:solidFill>
                  <a:schemeClr val="tx1"/>
                </a:solidFill>
                <a:latin typeface="Calibri" panose="020F0502020204030204" pitchFamily="34" charset="0"/>
                <a:cs typeface="Calibri" panose="020F0502020204030204" pitchFamily="34" charset="0"/>
              </a:rPr>
              <a:t>Stage of </a:t>
            </a:r>
            <a:r>
              <a:rPr lang="en-US" altLang="en-US" u="sng" dirty="0">
                <a:solidFill>
                  <a:schemeClr val="tx1"/>
                </a:solidFill>
                <a:latin typeface="Calibri" panose="020F0502020204030204" pitchFamily="34" charset="0"/>
                <a:cs typeface="Calibri" panose="020F0502020204030204" pitchFamily="34" charset="0"/>
              </a:rPr>
              <a:t>physiological umbilical hernia</a:t>
            </a:r>
            <a:r>
              <a:rPr lang="en-US" altLang="en-US" sz="1600" dirty="0">
                <a:solidFill>
                  <a:schemeClr val="bg1">
                    <a:lumMod val="50000"/>
                  </a:schemeClr>
                </a:solidFill>
                <a:latin typeface="Calibri" panose="020F0502020204030204" pitchFamily="34" charset="0"/>
                <a:cs typeface="Calibri" panose="020F0502020204030204" pitchFamily="34" charset="0"/>
              </a:rPr>
              <a:t>****</a:t>
            </a:r>
            <a:r>
              <a:rPr lang="en-US" altLang="en-US" dirty="0">
                <a:solidFill>
                  <a:schemeClr val="tx1"/>
                </a:solidFill>
                <a:latin typeface="Calibri" panose="020F0502020204030204" pitchFamily="34" charset="0"/>
                <a:cs typeface="Calibri" panose="020F0502020204030204" pitchFamily="34" charset="0"/>
              </a:rPr>
              <a:t>.</a:t>
            </a:r>
          </a:p>
          <a:p>
            <a:pPr marL="342900" indent="-342900" eaLnBrk="1" hangingPunct="1">
              <a:buSzPct val="95000"/>
              <a:buFont typeface="+mj-lt"/>
              <a:buAutoNum type="arabicPeriod"/>
            </a:pPr>
            <a:r>
              <a:rPr lang="en-US" altLang="en-US" dirty="0">
                <a:solidFill>
                  <a:schemeClr val="tx1"/>
                </a:solidFill>
                <a:latin typeface="Calibri" panose="020F0502020204030204" pitchFamily="34" charset="0"/>
                <a:cs typeface="Calibri" panose="020F0502020204030204" pitchFamily="34" charset="0"/>
              </a:rPr>
              <a:t>stage of </a:t>
            </a:r>
            <a:r>
              <a:rPr lang="en-US" altLang="en-US" u="sng" dirty="0">
                <a:solidFill>
                  <a:schemeClr val="tx1"/>
                </a:solidFill>
                <a:latin typeface="Calibri" panose="020F0502020204030204" pitchFamily="34" charset="0"/>
                <a:cs typeface="Calibri" panose="020F0502020204030204" pitchFamily="34" charset="0"/>
              </a:rPr>
              <a:t>rotation</a:t>
            </a:r>
            <a:r>
              <a:rPr lang="en-US" altLang="en-US" dirty="0">
                <a:solidFill>
                  <a:schemeClr val="tx1"/>
                </a:solidFill>
                <a:latin typeface="Calibri" panose="020F0502020204030204" pitchFamily="34" charset="0"/>
                <a:cs typeface="Calibri" panose="020F0502020204030204" pitchFamily="34" charset="0"/>
              </a:rPr>
              <a:t> of midgut loop.</a:t>
            </a:r>
          </a:p>
          <a:p>
            <a:pPr marL="342900" indent="-342900" eaLnBrk="1" hangingPunct="1">
              <a:buSzPct val="95000"/>
              <a:buFont typeface="+mj-lt"/>
              <a:buAutoNum type="arabicPeriod"/>
            </a:pPr>
            <a:r>
              <a:rPr lang="en-US" altLang="en-US" dirty="0">
                <a:solidFill>
                  <a:schemeClr val="tx1"/>
                </a:solidFill>
                <a:latin typeface="Calibri" panose="020F0502020204030204" pitchFamily="34" charset="0"/>
                <a:cs typeface="Calibri" panose="020F0502020204030204" pitchFamily="34" charset="0"/>
              </a:rPr>
              <a:t>Stage of </a:t>
            </a:r>
            <a:r>
              <a:rPr lang="en-US" altLang="en-US" u="sng" dirty="0">
                <a:solidFill>
                  <a:schemeClr val="tx1"/>
                </a:solidFill>
                <a:latin typeface="Calibri" panose="020F0502020204030204" pitchFamily="34" charset="0"/>
                <a:cs typeface="Calibri" panose="020F0502020204030204" pitchFamily="34" charset="0"/>
              </a:rPr>
              <a:t>reduction of umbilical hernia</a:t>
            </a:r>
            <a:r>
              <a:rPr lang="en-US" altLang="en-US" dirty="0">
                <a:solidFill>
                  <a:schemeClr val="tx1"/>
                </a:solidFill>
                <a:latin typeface="Calibri" panose="020F0502020204030204" pitchFamily="34" charset="0"/>
                <a:cs typeface="Calibri" panose="020F0502020204030204" pitchFamily="34" charset="0"/>
              </a:rPr>
              <a:t>.</a:t>
            </a:r>
          </a:p>
          <a:p>
            <a:pPr marL="342900" indent="-342900" eaLnBrk="1" hangingPunct="1">
              <a:buSzPct val="95000"/>
              <a:buFont typeface="+mj-lt"/>
              <a:buAutoNum type="arabicPeriod"/>
            </a:pPr>
            <a:r>
              <a:rPr lang="en-US" altLang="en-US" dirty="0">
                <a:solidFill>
                  <a:schemeClr val="tx1"/>
                </a:solidFill>
                <a:latin typeface="Calibri" panose="020F0502020204030204" pitchFamily="34" charset="0"/>
                <a:cs typeface="Calibri" panose="020F0502020204030204" pitchFamily="34" charset="0"/>
              </a:rPr>
              <a:t>Stage of </a:t>
            </a:r>
            <a:r>
              <a:rPr lang="en-US" altLang="en-US" u="sng" dirty="0">
                <a:solidFill>
                  <a:schemeClr val="tx1"/>
                </a:solidFill>
                <a:latin typeface="Calibri" panose="020F0502020204030204" pitchFamily="34" charset="0"/>
                <a:cs typeface="Calibri" panose="020F0502020204030204" pitchFamily="34" charset="0"/>
              </a:rPr>
              <a:t>fixation of various parts of intestine</a:t>
            </a:r>
          </a:p>
          <a:p>
            <a:pPr marL="342900" indent="-342900">
              <a:buFont typeface="+mj-lt"/>
              <a:buAutoNum type="arabicPeriod"/>
            </a:pPr>
            <a:endParaRPr lang="en-US" dirty="0"/>
          </a:p>
        </p:txBody>
      </p:sp>
      <p:sp>
        <p:nvSpPr>
          <p:cNvPr id="50" name="Rectangle 49"/>
          <p:cNvSpPr/>
          <p:nvPr/>
        </p:nvSpPr>
        <p:spPr>
          <a:xfrm>
            <a:off x="9144233" y="4035963"/>
            <a:ext cx="2385589" cy="307777"/>
          </a:xfrm>
          <a:prstGeom prst="rect">
            <a:avLst/>
          </a:prstGeom>
          <a:ln>
            <a:solidFill>
              <a:srgbClr val="7AADA2"/>
            </a:solidFill>
            <a:prstDash val="dash"/>
          </a:ln>
        </p:spPr>
        <p:txBody>
          <a:bodyPr wrap="none">
            <a:spAutoFit/>
          </a:bodyPr>
          <a:lstStyle/>
          <a:p>
            <a:r>
              <a:rPr lang="en-US" b="1" dirty="0">
                <a:solidFill>
                  <a:schemeClr val="bg1">
                    <a:lumMod val="50000"/>
                  </a:schemeClr>
                </a:solidFill>
                <a:latin typeface="Calibri" panose="020F0502020204030204" pitchFamily="34" charset="0"/>
                <a:cs typeface="Calibri" panose="020F0502020204030204" pitchFamily="34" charset="0"/>
              </a:rPr>
              <a:t>Very helpful summarizing pic </a:t>
            </a:r>
            <a:endParaRPr lang="en-US" b="1" dirty="0">
              <a:solidFill>
                <a:schemeClr val="bg1">
                  <a:lumMod val="50000"/>
                </a:schemeClr>
              </a:solidFill>
            </a:endParaRPr>
          </a:p>
        </p:txBody>
      </p:sp>
      <p:sp>
        <p:nvSpPr>
          <p:cNvPr id="51" name="Rectangle 50"/>
          <p:cNvSpPr/>
          <p:nvPr/>
        </p:nvSpPr>
        <p:spPr>
          <a:xfrm>
            <a:off x="3427749" y="4674536"/>
            <a:ext cx="4013987" cy="461665"/>
          </a:xfrm>
          <a:prstGeom prst="rect">
            <a:avLst/>
          </a:prstGeom>
          <a:ln>
            <a:solidFill>
              <a:srgbClr val="7AADA2"/>
            </a:solidFill>
            <a:prstDash val="dash"/>
          </a:ln>
        </p:spPr>
        <p:txBody>
          <a:bodyPr wrap="square">
            <a:spAutoFit/>
          </a:bodyPr>
          <a:lstStyle/>
          <a:p>
            <a:r>
              <a:rPr lang="en-US" sz="1200" dirty="0">
                <a:solidFill>
                  <a:srgbClr val="00B050"/>
                </a:solidFill>
                <a:latin typeface="Calibri" panose="020F0502020204030204" pitchFamily="34" charset="0"/>
                <a:cs typeface="Calibri" panose="020F0502020204030204" pitchFamily="34" charset="0"/>
              </a:rPr>
              <a:t>** 2,3,4 are parts of large intestine, </a:t>
            </a:r>
          </a:p>
          <a:p>
            <a:r>
              <a:rPr lang="en-US" sz="1200" dirty="0">
                <a:solidFill>
                  <a:srgbClr val="00B050"/>
                </a:solidFill>
                <a:latin typeface="Calibri" panose="020F0502020204030204" pitchFamily="34" charset="0"/>
              </a:rPr>
              <a:t>The rest 1/3 of transvers colon developed from </a:t>
            </a:r>
            <a:r>
              <a:rPr lang="en-US" sz="1200" b="1" u="sng" dirty="0">
                <a:solidFill>
                  <a:srgbClr val="00B050"/>
                </a:solidFill>
                <a:latin typeface="Calibri" panose="020F0502020204030204" pitchFamily="34" charset="0"/>
              </a:rPr>
              <a:t>hindgut.</a:t>
            </a:r>
            <a:endParaRPr lang="en-US" sz="1200" b="1" u="sng" dirty="0">
              <a:solidFill>
                <a:srgbClr val="00B050"/>
              </a:solidFill>
            </a:endParaRPr>
          </a:p>
        </p:txBody>
      </p:sp>
      <p:sp>
        <p:nvSpPr>
          <p:cNvPr id="52" name="Rectangle 51"/>
          <p:cNvSpPr/>
          <p:nvPr/>
        </p:nvSpPr>
        <p:spPr>
          <a:xfrm>
            <a:off x="7562140" y="4778256"/>
            <a:ext cx="4547166" cy="307777"/>
          </a:xfrm>
          <a:prstGeom prst="rect">
            <a:avLst/>
          </a:prstGeom>
          <a:ln>
            <a:solidFill>
              <a:srgbClr val="7AADA2"/>
            </a:solidFill>
            <a:prstDash val="dash"/>
          </a:ln>
        </p:spPr>
        <p:txBody>
          <a:bodyPr wrap="square">
            <a:spAutoFit/>
          </a:bodyPr>
          <a:lstStyle/>
          <a:p>
            <a:r>
              <a:rPr lang="en-US" sz="1200" dirty="0">
                <a:solidFill>
                  <a:srgbClr val="00B050"/>
                </a:solidFill>
                <a:latin typeface="Calibri" panose="020F0502020204030204" pitchFamily="34" charset="0"/>
                <a:cs typeface="Calibri" panose="020F0502020204030204" pitchFamily="34" charset="0"/>
              </a:rPr>
              <a:t>***very important; SMA sometimes called artery of midgut</a:t>
            </a:r>
            <a:r>
              <a:rPr lang="en-US" dirty="0">
                <a:solidFill>
                  <a:srgbClr val="00B050"/>
                </a:solidFill>
                <a:latin typeface="Calibri" panose="020F0502020204030204" pitchFamily="34" charset="0"/>
                <a:cs typeface="Calibri" panose="020F0502020204030204" pitchFamily="34" charset="0"/>
              </a:rPr>
              <a:t>.</a:t>
            </a:r>
            <a:endParaRPr lang="en-US" b="1" u="sng" dirty="0">
              <a:solidFill>
                <a:srgbClr val="00B050"/>
              </a:solidFill>
            </a:endParaRPr>
          </a:p>
        </p:txBody>
      </p:sp>
      <p:sp>
        <p:nvSpPr>
          <p:cNvPr id="5" name="Rectangle 4"/>
          <p:cNvSpPr/>
          <p:nvPr/>
        </p:nvSpPr>
        <p:spPr>
          <a:xfrm>
            <a:off x="4566391" y="6018698"/>
            <a:ext cx="4487004" cy="461665"/>
          </a:xfrm>
          <a:prstGeom prst="rect">
            <a:avLst/>
          </a:prstGeom>
          <a:ln>
            <a:solidFill>
              <a:srgbClr val="7AADA2"/>
            </a:solidFill>
            <a:prstDash val="dash"/>
          </a:ln>
        </p:spPr>
        <p:txBody>
          <a:bodyPr wrap="square">
            <a:spAutoFit/>
          </a:bodyPr>
          <a:lstStyle/>
          <a:p>
            <a:r>
              <a:rPr lang="en-US" sz="1200" b="1" dirty="0">
                <a:solidFill>
                  <a:schemeClr val="bg1">
                    <a:lumMod val="50000"/>
                  </a:schemeClr>
                </a:solidFill>
                <a:latin typeface="Calibri" panose="020F0502020204030204" pitchFamily="34" charset="0"/>
              </a:rPr>
              <a:t>****</a:t>
            </a:r>
            <a:r>
              <a:rPr lang="en-US" altLang="en-US" sz="1200" b="1" dirty="0">
                <a:solidFill>
                  <a:schemeClr val="bg1">
                    <a:lumMod val="50000"/>
                  </a:schemeClr>
                </a:solidFill>
                <a:latin typeface="Calibri" panose="020F0502020204030204" pitchFamily="34" charset="0"/>
              </a:rPr>
              <a:t> Hernia is </a:t>
            </a:r>
            <a:r>
              <a:rPr lang="en-US" sz="1200" b="1" dirty="0">
                <a:solidFill>
                  <a:schemeClr val="bg1">
                    <a:lumMod val="50000"/>
                  </a:schemeClr>
                </a:solidFill>
                <a:latin typeface="Calibri" panose="020F0502020204030204" pitchFamily="34" charset="0"/>
              </a:rPr>
              <a:t>a condition in which part of an organ is displaced and protrudes through the wall of the cavity containing it</a:t>
            </a:r>
            <a:r>
              <a:rPr lang="en-US" sz="1200" b="1" dirty="0">
                <a:solidFill>
                  <a:schemeClr val="bg1">
                    <a:lumMod val="50000"/>
                  </a:schemeClr>
                </a:solidFill>
                <a:latin typeface="arial" panose="020B0604020202020204" pitchFamily="34" charset="0"/>
              </a:rPr>
              <a:t>.</a:t>
            </a:r>
            <a:endParaRPr lang="en-US" sz="1200" b="1" dirty="0">
              <a:solidFill>
                <a:schemeClr val="bg1">
                  <a:lumMod val="50000"/>
                </a:schemeClr>
              </a:solidFill>
            </a:endParaRPr>
          </a:p>
        </p:txBody>
      </p:sp>
      <p:sp>
        <p:nvSpPr>
          <p:cNvPr id="6" name="TextBox 5"/>
          <p:cNvSpPr txBox="1"/>
          <p:nvPr/>
        </p:nvSpPr>
        <p:spPr>
          <a:xfrm>
            <a:off x="6965689" y="3681095"/>
            <a:ext cx="2047747" cy="276999"/>
          </a:xfrm>
          <a:prstGeom prst="rect">
            <a:avLst/>
          </a:prstGeom>
          <a:noFill/>
          <a:ln>
            <a:solidFill>
              <a:srgbClr val="7AADA2"/>
            </a:solidFill>
            <a:prstDash val="dash"/>
          </a:ln>
        </p:spPr>
        <p:txBody>
          <a:bodyPr wrap="square" rtlCol="1">
            <a:spAutoFit/>
          </a:bodyPr>
          <a:lstStyle/>
          <a:p>
            <a:pPr algn="ctr" rtl="1"/>
            <a:r>
              <a:rPr lang="ar-SA" sz="1200" b="1" dirty="0">
                <a:solidFill>
                  <a:schemeClr val="bg1">
                    <a:lumMod val="50000"/>
                  </a:schemeClr>
                </a:solidFill>
                <a:latin typeface="Calibri" panose="020F0502020204030204" pitchFamily="34" charset="0"/>
              </a:rPr>
              <a:t>اغلب السمول انتيستانت من  الميد قت</a:t>
            </a:r>
          </a:p>
        </p:txBody>
      </p:sp>
      <p:sp>
        <p:nvSpPr>
          <p:cNvPr id="7" name="قوس كبير أيمن 6"/>
          <p:cNvSpPr/>
          <p:nvPr/>
        </p:nvSpPr>
        <p:spPr>
          <a:xfrm>
            <a:off x="5289473" y="2031613"/>
            <a:ext cx="431800" cy="669726"/>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9" name="مربع نص 8"/>
          <p:cNvSpPr txBox="1"/>
          <p:nvPr/>
        </p:nvSpPr>
        <p:spPr>
          <a:xfrm>
            <a:off x="5579617" y="2166031"/>
            <a:ext cx="991863" cy="577081"/>
          </a:xfrm>
          <a:prstGeom prst="rect">
            <a:avLst/>
          </a:prstGeom>
          <a:noFill/>
        </p:spPr>
        <p:txBody>
          <a:bodyPr wrap="square" rtlCol="1">
            <a:spAutoFit/>
          </a:bodyPr>
          <a:lstStyle/>
          <a:p>
            <a:pPr algn="ctr" rtl="1"/>
            <a:r>
              <a:rPr lang="ar-SA" sz="1050" b="1" dirty="0" err="1">
                <a:solidFill>
                  <a:schemeClr val="bg1">
                    <a:lumMod val="50000"/>
                  </a:schemeClr>
                </a:solidFill>
                <a:latin typeface="Calibri" panose="020F0502020204030204" pitchFamily="34" charset="0"/>
                <a:cs typeface="Calibri" panose="020F0502020204030204" pitchFamily="34" charset="0"/>
              </a:rPr>
              <a:t>مو</a:t>
            </a:r>
            <a:r>
              <a:rPr lang="ar-SA" sz="1050" b="1" dirty="0">
                <a:solidFill>
                  <a:schemeClr val="bg1">
                    <a:lumMod val="50000"/>
                  </a:schemeClr>
                </a:solidFill>
                <a:latin typeface="Calibri" panose="020F0502020204030204" pitchFamily="34" charset="0"/>
                <a:cs typeface="Calibri" panose="020F0502020204030204" pitchFamily="34" charset="0"/>
              </a:rPr>
              <a:t> مرة تهمنا في هذه المحاضرة</a:t>
            </a:r>
          </a:p>
        </p:txBody>
      </p:sp>
      <p:sp>
        <p:nvSpPr>
          <p:cNvPr id="13" name="مربع نص 12"/>
          <p:cNvSpPr txBox="1"/>
          <p:nvPr/>
        </p:nvSpPr>
        <p:spPr>
          <a:xfrm>
            <a:off x="8124585" y="1939719"/>
            <a:ext cx="255198" cy="307777"/>
          </a:xfrm>
          <a:prstGeom prst="rect">
            <a:avLst/>
          </a:prstGeom>
          <a:noFill/>
        </p:spPr>
        <p:txBody>
          <a:bodyPr wrap="none" rtlCol="1">
            <a:spAutoFit/>
          </a:bodyPr>
          <a:lstStyle/>
          <a:p>
            <a:r>
              <a:rPr lang="en-US" dirty="0">
                <a:solidFill>
                  <a:srgbClr val="00B050"/>
                </a:solidFill>
              </a:rPr>
              <a:t>*</a:t>
            </a:r>
            <a:endParaRPr lang="ar-SA" dirty="0">
              <a:solidFill>
                <a:srgbClr val="00B050"/>
              </a:solidFill>
            </a:endParaRPr>
          </a:p>
        </p:txBody>
      </p:sp>
      <p:sp>
        <p:nvSpPr>
          <p:cNvPr id="14" name="مربع نص 13"/>
          <p:cNvSpPr txBox="1"/>
          <p:nvPr/>
        </p:nvSpPr>
        <p:spPr>
          <a:xfrm>
            <a:off x="312910" y="4658734"/>
            <a:ext cx="2912890" cy="461665"/>
          </a:xfrm>
          <a:prstGeom prst="rect">
            <a:avLst/>
          </a:prstGeom>
          <a:noFill/>
          <a:ln>
            <a:solidFill>
              <a:srgbClr val="7AADA2"/>
            </a:solidFill>
            <a:prstDash val="dash"/>
          </a:ln>
        </p:spPr>
        <p:txBody>
          <a:bodyPr wrap="square" rtlCol="1">
            <a:spAutoFit/>
          </a:bodyPr>
          <a:lstStyle/>
          <a:p>
            <a:r>
              <a:rPr lang="en-US" sz="1200" dirty="0">
                <a:solidFill>
                  <a:srgbClr val="00B050"/>
                </a:solidFill>
                <a:latin typeface="Calibri" panose="020F0502020204030204" pitchFamily="34" charset="0"/>
                <a:cs typeface="Calibri" panose="020F0502020204030204" pitchFamily="34" charset="0"/>
              </a:rPr>
              <a:t>* Don’t forget that also from caudal foregut (proximal part)</a:t>
            </a:r>
            <a:endParaRPr lang="ar-SA" sz="12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294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589" name="Shape 589"/>
          <p:cNvCxnSpPr/>
          <p:nvPr/>
        </p:nvCxnSpPr>
        <p:spPr>
          <a:xfrm>
            <a:off x="335041" y="491593"/>
            <a:ext cx="9144000" cy="0"/>
          </a:xfrm>
          <a:prstGeom prst="straightConnector1">
            <a:avLst/>
          </a:prstGeom>
          <a:noFill/>
          <a:ln w="38100" cap="rnd" cmpd="sng">
            <a:solidFill>
              <a:srgbClr val="00213F"/>
            </a:solidFill>
            <a:prstDash val="solid"/>
            <a:round/>
            <a:headEnd type="none" w="med" len="med"/>
            <a:tailEnd type="none" w="med" len="med"/>
          </a:ln>
        </p:spPr>
      </p:cxnSp>
      <p:sp>
        <p:nvSpPr>
          <p:cNvPr id="592" name="Shape 592"/>
          <p:cNvSpPr/>
          <p:nvPr/>
        </p:nvSpPr>
        <p:spPr>
          <a:xfrm rot="-5400000">
            <a:off x="-128335" y="59356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3" name="Shape 593"/>
          <p:cNvSpPr/>
          <p:nvPr/>
        </p:nvSpPr>
        <p:spPr>
          <a:xfrm rot="-5400000">
            <a:off x="-144377" y="3344778"/>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4" name="Shape 594"/>
          <p:cNvSpPr/>
          <p:nvPr/>
        </p:nvSpPr>
        <p:spPr>
          <a:xfrm rot="-5400000">
            <a:off x="-160421" y="599974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 name="Rectangle 3"/>
          <p:cNvSpPr/>
          <p:nvPr/>
        </p:nvSpPr>
        <p:spPr>
          <a:xfrm>
            <a:off x="379342" y="40824"/>
            <a:ext cx="6442150" cy="372258"/>
          </a:xfrm>
          <a:prstGeom prst="rect">
            <a:avLst/>
          </a:prstGeom>
          <a:noFill/>
          <a:ln>
            <a:noFill/>
          </a:ln>
        </p:spPr>
        <p:txBody>
          <a:bodyPr lIns="91425" tIns="45700" rIns="91425" bIns="45700" anchor="t" anchorCtr="0">
            <a:noAutofit/>
          </a:bodyPr>
          <a:lstStyle/>
          <a:p>
            <a:pPr>
              <a:buSzPct val="25000"/>
            </a:pPr>
            <a:r>
              <a:rPr lang="en-US" altLang="en-US" sz="2400" b="1" dirty="0">
                <a:solidFill>
                  <a:srgbClr val="618E87"/>
                </a:solidFill>
                <a:latin typeface="Century Gothic" charset="0"/>
                <a:ea typeface="Century Gothic" charset="0"/>
                <a:cs typeface="Century Gothic" charset="0"/>
              </a:rPr>
              <a:t>Development Of Midgut Loop</a:t>
            </a:r>
            <a:endParaRPr lang="en-US" sz="2400" b="1" dirty="0">
              <a:solidFill>
                <a:srgbClr val="618E87"/>
              </a:solidFill>
              <a:latin typeface="Century Gothic" charset="0"/>
              <a:ea typeface="Century Gothic" charset="0"/>
              <a:cs typeface="Century Gothic" charset="0"/>
            </a:endParaRPr>
          </a:p>
        </p:txBody>
      </p:sp>
      <p:sp>
        <p:nvSpPr>
          <p:cNvPr id="5" name="Rectangle 4"/>
          <p:cNvSpPr/>
          <p:nvPr/>
        </p:nvSpPr>
        <p:spPr>
          <a:xfrm>
            <a:off x="192506" y="673022"/>
            <a:ext cx="6645030" cy="2579168"/>
          </a:xfrm>
          <a:prstGeom prst="rect">
            <a:avLst/>
          </a:prstGeom>
        </p:spPr>
        <p:txBody>
          <a:bodyPr wrap="square">
            <a:spAutoFit/>
          </a:bodyPr>
          <a:lstStyle/>
          <a:p>
            <a:pPr eaLnBrk="1" hangingPunct="1">
              <a:lnSpc>
                <a:spcPct val="80000"/>
              </a:lnSpc>
            </a:pPr>
            <a:r>
              <a:rPr lang="en-US" altLang="en-US" sz="1600" b="1" dirty="0">
                <a:solidFill>
                  <a:schemeClr val="bg1">
                    <a:lumMod val="50000"/>
                  </a:schemeClr>
                </a:solidFill>
                <a:latin typeface="Calibri" panose="020F0502020204030204" pitchFamily="34" charset="0"/>
                <a:cs typeface="Calibri" panose="020F0502020204030204" pitchFamily="34" charset="0"/>
              </a:rPr>
              <a:t>1- </a:t>
            </a:r>
            <a:r>
              <a:rPr lang="en-US" altLang="en-US" sz="1600" b="1" dirty="0" err="1">
                <a:solidFill>
                  <a:schemeClr val="bg1">
                    <a:lumMod val="50000"/>
                  </a:schemeClr>
                </a:solidFill>
                <a:latin typeface="Calibri" panose="020F0502020204030204" pitchFamily="34" charset="0"/>
                <a:cs typeface="Calibri" panose="020F0502020204030204" pitchFamily="34" charset="0"/>
              </a:rPr>
              <a:t>Preherniation</a:t>
            </a:r>
            <a:r>
              <a:rPr lang="en-US" altLang="en-US" sz="1600" b="1" dirty="0">
                <a:solidFill>
                  <a:schemeClr val="bg1">
                    <a:lumMod val="50000"/>
                  </a:schemeClr>
                </a:solidFill>
                <a:latin typeface="Calibri" panose="020F0502020204030204" pitchFamily="34" charset="0"/>
                <a:cs typeface="Calibri" panose="020F0502020204030204" pitchFamily="34" charset="0"/>
              </a:rPr>
              <a:t> stage:</a:t>
            </a:r>
          </a:p>
          <a:p>
            <a:pPr eaLnBrk="1" hangingPunct="1">
              <a:lnSpc>
                <a:spcPct val="80000"/>
              </a:lnSpc>
            </a:pPr>
            <a:endParaRPr lang="en-US" altLang="en-US" sz="1600" b="1" dirty="0">
              <a:solidFill>
                <a:schemeClr val="bg1">
                  <a:lumMod val="50000"/>
                </a:schemeClr>
              </a:solidFill>
              <a:latin typeface="Calibri" panose="020F0502020204030204" pitchFamily="34" charset="0"/>
              <a:cs typeface="Calibri" panose="020F0502020204030204" pitchFamily="34" charset="0"/>
            </a:endParaRPr>
          </a:p>
          <a:p>
            <a:pPr marL="285750" indent="-285750" eaLnBrk="1" hangingPunct="1">
              <a:lnSpc>
                <a:spcPct val="80000"/>
              </a:lnSpc>
              <a:buFontTx/>
              <a:buChar char="-"/>
            </a:pPr>
            <a:r>
              <a:rPr lang="en-US" altLang="en-US" dirty="0">
                <a:solidFill>
                  <a:schemeClr val="tx1"/>
                </a:solidFill>
                <a:latin typeface="Calibri" panose="020F0502020204030204" pitchFamily="34" charset="0"/>
                <a:cs typeface="Calibri" panose="020F0502020204030204" pitchFamily="34" charset="0"/>
              </a:rPr>
              <a:t>At the </a:t>
            </a:r>
            <a:r>
              <a:rPr lang="en-US" altLang="en-US" dirty="0" err="1">
                <a:solidFill>
                  <a:schemeClr val="tx1"/>
                </a:solidFill>
                <a:latin typeface="Calibri" panose="020F0502020204030204" pitchFamily="34" charset="0"/>
                <a:cs typeface="Calibri" panose="020F0502020204030204" pitchFamily="34" charset="0"/>
              </a:rPr>
              <a:t>biginning</a:t>
            </a:r>
            <a:r>
              <a:rPr lang="en-US" altLang="en-US" dirty="0">
                <a:solidFill>
                  <a:schemeClr val="tx1"/>
                </a:solidFill>
                <a:latin typeface="Calibri" panose="020F0502020204030204" pitchFamily="34" charset="0"/>
                <a:cs typeface="Calibri" panose="020F0502020204030204" pitchFamily="34" charset="0"/>
              </a:rPr>
              <a:t> of </a:t>
            </a:r>
            <a:r>
              <a:rPr lang="en-US" altLang="en-US" b="1" dirty="0">
                <a:solidFill>
                  <a:srgbClr val="7030A0"/>
                </a:solidFill>
                <a:latin typeface="Calibri" panose="020F0502020204030204" pitchFamily="34" charset="0"/>
                <a:cs typeface="Calibri" panose="020F0502020204030204" pitchFamily="34" charset="0"/>
              </a:rPr>
              <a:t>6</a:t>
            </a:r>
            <a:r>
              <a:rPr lang="en-US" altLang="en-US" b="1" baseline="30000" dirty="0">
                <a:solidFill>
                  <a:srgbClr val="7030A0"/>
                </a:solidFill>
                <a:latin typeface="Calibri" panose="020F0502020204030204" pitchFamily="34" charset="0"/>
                <a:cs typeface="Calibri" panose="020F0502020204030204" pitchFamily="34" charset="0"/>
              </a:rPr>
              <a:t>th</a:t>
            </a:r>
            <a:r>
              <a:rPr lang="en-US" altLang="en-US" b="1" dirty="0">
                <a:solidFill>
                  <a:srgbClr val="7030A0"/>
                </a:solidFill>
                <a:latin typeface="Calibri" panose="020F0502020204030204" pitchFamily="34" charset="0"/>
                <a:cs typeface="Calibri" panose="020F0502020204030204" pitchFamily="34" charset="0"/>
              </a:rPr>
              <a:t>  week</a:t>
            </a:r>
            <a:r>
              <a:rPr lang="en-US" altLang="en-US" dirty="0">
                <a:solidFill>
                  <a:srgbClr val="7030A0"/>
                </a:solidFill>
                <a:latin typeface="Calibri" panose="020F0502020204030204" pitchFamily="34" charset="0"/>
                <a:cs typeface="Calibri" panose="020F0502020204030204" pitchFamily="34" charset="0"/>
              </a:rPr>
              <a:t>, </a:t>
            </a:r>
            <a:r>
              <a:rPr lang="en-US" altLang="en-US" dirty="0">
                <a:solidFill>
                  <a:schemeClr val="tx1"/>
                </a:solidFill>
                <a:latin typeface="Calibri" panose="020F0502020204030204" pitchFamily="34" charset="0"/>
                <a:cs typeface="Calibri" panose="020F0502020204030204" pitchFamily="34" charset="0"/>
              </a:rPr>
              <a:t>the midgut elongates to form a </a:t>
            </a:r>
            <a:r>
              <a:rPr lang="en-US" altLang="en-US" dirty="0" err="1">
                <a:solidFill>
                  <a:schemeClr val="tx1"/>
                </a:solidFill>
                <a:latin typeface="Calibri" panose="020F0502020204030204" pitchFamily="34" charset="0"/>
                <a:cs typeface="Calibri" panose="020F0502020204030204" pitchFamily="34" charset="0"/>
              </a:rPr>
              <a:t>venteral</a:t>
            </a:r>
            <a:r>
              <a:rPr lang="en-US" altLang="en-US" dirty="0">
                <a:solidFill>
                  <a:schemeClr val="tx1"/>
                </a:solidFill>
                <a:latin typeface="Calibri" panose="020F0502020204030204" pitchFamily="34" charset="0"/>
                <a:cs typeface="Calibri" panose="020F0502020204030204" pitchFamily="34" charset="0"/>
              </a:rPr>
              <a:t> </a:t>
            </a: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U-shaped midgut loop </a:t>
            </a:r>
          </a:p>
          <a:p>
            <a:pPr eaLnBrk="1" hangingPunct="1">
              <a:lnSpc>
                <a:spcPct val="80000"/>
              </a:lnSpc>
            </a:pPr>
            <a:endParaRPr lang="ar-SA" altLang="en-US" dirty="0">
              <a:solidFill>
                <a:schemeClr val="tx1"/>
              </a:solidFill>
              <a:latin typeface="Calibri" panose="020F0502020204030204" pitchFamily="34" charset="0"/>
              <a:cs typeface="Calibri" panose="020F0502020204030204" pitchFamily="34" charset="0"/>
            </a:endParaRPr>
          </a:p>
          <a:p>
            <a:pPr marL="285750" indent="-285750" eaLnBrk="1" hangingPunct="1">
              <a:lnSpc>
                <a:spcPct val="80000"/>
              </a:lnSpc>
              <a:buFontTx/>
              <a:buChar char="-"/>
            </a:pPr>
            <a:r>
              <a:rPr lang="en-US" altLang="en-US" dirty="0">
                <a:solidFill>
                  <a:schemeClr val="tx1"/>
                </a:solidFill>
                <a:latin typeface="Calibri" panose="020F0502020204030204" pitchFamily="34" charset="0"/>
                <a:cs typeface="Calibri" panose="020F0502020204030204" pitchFamily="34" charset="0"/>
              </a:rPr>
              <a:t>Midgut loop communicates with the yolk sac by vitelline duct or yolk stalk.</a:t>
            </a:r>
          </a:p>
          <a:p>
            <a:pPr eaLnBrk="1" hangingPunct="1">
              <a:lnSpc>
                <a:spcPct val="80000"/>
              </a:lnSpc>
            </a:pPr>
            <a:endParaRPr lang="en-US" altLang="en-US" dirty="0">
              <a:solidFill>
                <a:schemeClr val="tx1"/>
              </a:solidFill>
              <a:latin typeface="Calibri" panose="020F0502020204030204" pitchFamily="34" charset="0"/>
              <a:cs typeface="Calibri" panose="020F0502020204030204" pitchFamily="34" charset="0"/>
            </a:endParaRPr>
          </a:p>
          <a:p>
            <a:pPr marL="285750" indent="-285750" eaLnBrk="1" hangingPunct="1">
              <a:lnSpc>
                <a:spcPct val="80000"/>
              </a:lnSpc>
              <a:buFontTx/>
              <a:buChar char="-"/>
            </a:pPr>
            <a:r>
              <a:rPr lang="en-US" altLang="en-US" dirty="0">
                <a:solidFill>
                  <a:schemeClr val="tx1"/>
                </a:solidFill>
                <a:latin typeface="Calibri" panose="020F0502020204030204" pitchFamily="34" charset="0"/>
                <a:cs typeface="Calibri" panose="020F0502020204030204" pitchFamily="34" charset="0"/>
              </a:rPr>
              <a:t>As a result of rapidly growing liver, kidneys and gut ,the abdominal cavity is temporarily  too small to contain the developing rapidly growing intestinal loop.</a:t>
            </a:r>
          </a:p>
          <a:p>
            <a:pPr eaLnBrk="1" hangingPunct="1">
              <a:lnSpc>
                <a:spcPct val="80000"/>
              </a:lnSpc>
            </a:pPr>
            <a:endParaRPr lang="en-US" altLang="en-US" dirty="0">
              <a:solidFill>
                <a:schemeClr val="tx1"/>
              </a:solidFill>
              <a:latin typeface="Calibri" panose="020F0502020204030204" pitchFamily="34" charset="0"/>
              <a:cs typeface="Calibri" panose="020F0502020204030204" pitchFamily="34" charset="0"/>
            </a:endParaRPr>
          </a:p>
          <a:p>
            <a:pPr eaLnBrk="1" hangingPunct="1">
              <a:lnSpc>
                <a:spcPct val="80000"/>
              </a:lnSpc>
            </a:pPr>
            <a:r>
              <a:rPr lang="en-US" altLang="en-US" sz="1600" b="1" dirty="0">
                <a:solidFill>
                  <a:schemeClr val="bg1">
                    <a:lumMod val="50000"/>
                  </a:schemeClr>
                </a:solidFill>
                <a:latin typeface="Calibri" panose="020F0502020204030204" pitchFamily="34" charset="0"/>
                <a:cs typeface="Calibri" panose="020F0502020204030204" pitchFamily="34" charset="0"/>
              </a:rPr>
              <a:t>2- physiological umbilical herniation</a:t>
            </a: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So ,Midgut loop projects into the umbilical cord .. this is called </a:t>
            </a:r>
            <a:r>
              <a:rPr lang="en-US" altLang="en-US" dirty="0">
                <a:solidFill>
                  <a:srgbClr val="FF0000"/>
                </a:solidFill>
                <a:latin typeface="Calibri" panose="020F0502020204030204" pitchFamily="34" charset="0"/>
                <a:cs typeface="Calibri" panose="020F0502020204030204" pitchFamily="34" charset="0"/>
              </a:rPr>
              <a:t>physiological umbilical herniation </a:t>
            </a:r>
            <a:r>
              <a:rPr lang="en-US" altLang="en-US" b="1" dirty="0">
                <a:solidFill>
                  <a:srgbClr val="FF0000"/>
                </a:solidFill>
                <a:latin typeface="Calibri" panose="020F0502020204030204" pitchFamily="34" charset="0"/>
                <a:cs typeface="Calibri" panose="020F0502020204030204" pitchFamily="34" charset="0"/>
              </a:rPr>
              <a:t>(begins at 6</a:t>
            </a:r>
            <a:r>
              <a:rPr lang="en-US" altLang="en-US" b="1" baseline="30000" dirty="0">
                <a:solidFill>
                  <a:srgbClr val="FF0000"/>
                </a:solidFill>
                <a:latin typeface="Calibri" panose="020F0502020204030204" pitchFamily="34" charset="0"/>
                <a:cs typeface="Calibri" panose="020F0502020204030204" pitchFamily="34" charset="0"/>
              </a:rPr>
              <a:t>th</a:t>
            </a:r>
            <a:r>
              <a:rPr lang="en-US" altLang="en-US" b="1" dirty="0">
                <a:solidFill>
                  <a:srgbClr val="FF0000"/>
                </a:solidFill>
                <a:latin typeface="Calibri" panose="020F0502020204030204" pitchFamily="34" charset="0"/>
                <a:cs typeface="Calibri" panose="020F0502020204030204" pitchFamily="34" charset="0"/>
              </a:rPr>
              <a:t> w.).</a:t>
            </a:r>
          </a:p>
          <a:p>
            <a:pPr eaLnBrk="1" hangingPunct="1">
              <a:lnSpc>
                <a:spcPct val="80000"/>
              </a:lnSpc>
            </a:pPr>
            <a:endParaRPr lang="en-US" altLang="en-US" dirty="0"/>
          </a:p>
        </p:txBody>
      </p:sp>
      <p:pic>
        <p:nvPicPr>
          <p:cNvPr id="11" name="Picture 10" descr="8C9F842D"/>
          <p:cNvPicPr>
            <a:picLocks noChangeAspect="1" noChangeArrowheads="1"/>
          </p:cNvPicPr>
          <p:nvPr/>
        </p:nvPicPr>
        <p:blipFill>
          <a:blip r:embed="rId3">
            <a:extLst>
              <a:ext uri="{28A0092B-C50C-407E-A947-70E740481C1C}">
                <a14:useLocalDpi xmlns:a14="http://schemas.microsoft.com/office/drawing/2010/main" val="0"/>
              </a:ext>
            </a:extLst>
          </a:blip>
          <a:srcRect l="8081" t="22243" r="38741" b="33926"/>
          <a:stretch>
            <a:fillRect/>
          </a:stretch>
        </p:blipFill>
        <p:spPr bwMode="auto">
          <a:xfrm>
            <a:off x="6635357" y="1051975"/>
            <a:ext cx="1829197" cy="14670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7"/>
          <p:cNvSpPr txBox="1">
            <a:spLocks noChangeArrowheads="1"/>
          </p:cNvSpPr>
          <p:nvPr/>
        </p:nvSpPr>
        <p:spPr bwMode="auto">
          <a:xfrm>
            <a:off x="6821492" y="697239"/>
            <a:ext cx="1643062" cy="276225"/>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r>
              <a:rPr lang="en-US" altLang="en-US" sz="1200" dirty="0">
                <a:latin typeface="Calibri" panose="020F0502020204030204" pitchFamily="34" charset="0"/>
                <a:cs typeface="Calibri" panose="020F0502020204030204" pitchFamily="34" charset="0"/>
              </a:rPr>
              <a:t>1-Preherniation Stage</a:t>
            </a:r>
          </a:p>
        </p:txBody>
      </p:sp>
      <p:sp>
        <p:nvSpPr>
          <p:cNvPr id="14" name="TextBox 8"/>
          <p:cNvSpPr txBox="1">
            <a:spLocks noChangeArrowheads="1"/>
          </p:cNvSpPr>
          <p:nvPr/>
        </p:nvSpPr>
        <p:spPr bwMode="auto">
          <a:xfrm>
            <a:off x="9706251" y="719100"/>
            <a:ext cx="2176036" cy="276999"/>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r>
              <a:rPr lang="en-US" altLang="en-US" sz="1200" dirty="0">
                <a:latin typeface="Calibri" panose="020F0502020204030204" pitchFamily="34" charset="0"/>
                <a:cs typeface="Calibri" panose="020F0502020204030204" pitchFamily="34" charset="0"/>
              </a:rPr>
              <a:t>2-Physiological umbilical hernia</a:t>
            </a:r>
            <a:r>
              <a:rPr lang="en-US" altLang="en-US" sz="1100" dirty="0"/>
              <a:t>.</a:t>
            </a:r>
          </a:p>
        </p:txBody>
      </p:sp>
      <p:sp>
        <p:nvSpPr>
          <p:cNvPr id="10" name="Rectangle 9"/>
          <p:cNvSpPr/>
          <p:nvPr/>
        </p:nvSpPr>
        <p:spPr>
          <a:xfrm>
            <a:off x="167748" y="3943287"/>
            <a:ext cx="7381496" cy="2332946"/>
          </a:xfrm>
          <a:prstGeom prst="rect">
            <a:avLst/>
          </a:prstGeom>
        </p:spPr>
        <p:txBody>
          <a:bodyPr wrap="square">
            <a:spAutoFit/>
          </a:bodyPr>
          <a:lstStyle/>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Midgut loop has a cranial limb </a:t>
            </a:r>
            <a:r>
              <a:rPr lang="en-US" altLang="en-US" dirty="0">
                <a:solidFill>
                  <a:srgbClr val="585858"/>
                </a:solidFill>
                <a:latin typeface="Calibri" panose="020F0502020204030204" pitchFamily="34" charset="0"/>
                <a:cs typeface="Calibri" panose="020F0502020204030204" pitchFamily="34" charset="0"/>
              </a:rPr>
              <a:t>(cephalic limb) </a:t>
            </a:r>
            <a:r>
              <a:rPr lang="en-US" altLang="en-US" dirty="0">
                <a:solidFill>
                  <a:schemeClr val="tx1"/>
                </a:solidFill>
                <a:latin typeface="Calibri" panose="020F0502020204030204" pitchFamily="34" charset="0"/>
                <a:cs typeface="Calibri" panose="020F0502020204030204" pitchFamily="34" charset="0"/>
              </a:rPr>
              <a:t>and a caudal limb.</a:t>
            </a:r>
          </a:p>
          <a:p>
            <a:pPr eaLnBrk="1" hangingPunct="1">
              <a:lnSpc>
                <a:spcPct val="80000"/>
              </a:lnSpc>
            </a:pPr>
            <a:endParaRPr lang="en-US" altLang="en-US" dirty="0">
              <a:solidFill>
                <a:schemeClr val="tx1"/>
              </a:solidFill>
              <a:latin typeface="Calibri" panose="020F0502020204030204" pitchFamily="34" charset="0"/>
              <a:cs typeface="Calibri" panose="020F0502020204030204" pitchFamily="34" charset="0"/>
            </a:endParaRP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Midgut loop rotates around </a:t>
            </a:r>
            <a:r>
              <a:rPr lang="en-US" altLang="en-US" dirty="0">
                <a:solidFill>
                  <a:srgbClr val="FF0000"/>
                </a:solidFill>
                <a:latin typeface="Calibri" panose="020F0502020204030204" pitchFamily="34" charset="0"/>
                <a:cs typeface="Calibri" panose="020F0502020204030204" pitchFamily="34" charset="0"/>
              </a:rPr>
              <a:t>the axis of the superior mesenteric artery</a:t>
            </a:r>
            <a:r>
              <a:rPr lang="en-US" altLang="en-US" dirty="0">
                <a:solidFill>
                  <a:schemeClr val="tx1"/>
                </a:solidFill>
                <a:latin typeface="Calibri" panose="020F0502020204030204" pitchFamily="34" charset="0"/>
                <a:cs typeface="Calibri" panose="020F0502020204030204" pitchFamily="34" charset="0"/>
              </a:rPr>
              <a:t>.</a:t>
            </a:r>
          </a:p>
          <a:p>
            <a:pPr eaLnBrk="1" hangingPunct="1">
              <a:lnSpc>
                <a:spcPct val="80000"/>
              </a:lnSpc>
            </a:pPr>
            <a:endParaRPr lang="en-US" altLang="en-US" dirty="0">
              <a:solidFill>
                <a:schemeClr val="tx1"/>
              </a:solidFill>
              <a:latin typeface="Calibri" panose="020F0502020204030204" pitchFamily="34" charset="0"/>
              <a:cs typeface="Calibri" panose="020F0502020204030204" pitchFamily="34" charset="0"/>
            </a:endParaRP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Midgut loop rotates first 90 degrees</a:t>
            </a:r>
            <a:r>
              <a:rPr lang="ar-SA" altLang="en-US" sz="1200" dirty="0">
                <a:solidFill>
                  <a:schemeClr val="bg1">
                    <a:lumMod val="50000"/>
                  </a:schemeClr>
                </a:solidFill>
                <a:latin typeface="Calibri" panose="020F0502020204030204" pitchFamily="34" charset="0"/>
                <a:cs typeface="Calibri" panose="020F0502020204030204" pitchFamily="34" charset="0"/>
              </a:rPr>
              <a:t>(عكس عقارب الساعة) </a:t>
            </a:r>
            <a:r>
              <a:rPr lang="en-US" altLang="en-US" sz="1200" dirty="0">
                <a:solidFill>
                  <a:schemeClr val="bg1">
                    <a:lumMod val="50000"/>
                  </a:schemeClr>
                </a:solidFill>
                <a:latin typeface="Calibri" panose="020F0502020204030204" pitchFamily="34" charset="0"/>
                <a:cs typeface="Calibri" panose="020F0502020204030204" pitchFamily="34" charset="0"/>
              </a:rPr>
              <a:t> </a:t>
            </a:r>
            <a:r>
              <a:rPr lang="en-US" altLang="en-US" dirty="0">
                <a:solidFill>
                  <a:schemeClr val="tx1"/>
                </a:solidFill>
                <a:latin typeface="Calibri" panose="020F0502020204030204" pitchFamily="34" charset="0"/>
                <a:cs typeface="Calibri" panose="020F0502020204030204" pitchFamily="34" charset="0"/>
              </a:rPr>
              <a:t>to bring the cranial limb to the right and caudal limb to left during the physiological hernia. </a:t>
            </a:r>
          </a:p>
          <a:p>
            <a:pPr eaLnBrk="1" hangingPunct="1">
              <a:lnSpc>
                <a:spcPct val="80000"/>
              </a:lnSpc>
            </a:pPr>
            <a:endParaRPr lang="en-US" altLang="en-US" dirty="0">
              <a:solidFill>
                <a:schemeClr val="tx1"/>
              </a:solidFill>
              <a:latin typeface="Calibri" panose="020F0502020204030204" pitchFamily="34" charset="0"/>
              <a:cs typeface="Calibri" panose="020F0502020204030204" pitchFamily="34" charset="0"/>
            </a:endParaRP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-The cranial limb of midgut loop elongates to form </a:t>
            </a:r>
            <a:r>
              <a:rPr lang="en-US" altLang="en-US" dirty="0">
                <a:solidFill>
                  <a:srgbClr val="FF0000"/>
                </a:solidFill>
                <a:latin typeface="Calibri" panose="020F0502020204030204" pitchFamily="34" charset="0"/>
                <a:cs typeface="Calibri" panose="020F0502020204030204" pitchFamily="34" charset="0"/>
              </a:rPr>
              <a:t>the intestinal coiled loops (jejunum and ileum).</a:t>
            </a:r>
          </a:p>
          <a:p>
            <a:pPr marL="285750" indent="-285750" eaLnBrk="1" hangingPunct="1">
              <a:lnSpc>
                <a:spcPct val="80000"/>
              </a:lnSpc>
              <a:buFontTx/>
              <a:buChar char="-"/>
            </a:pPr>
            <a:endParaRPr lang="en-US" altLang="en-US" dirty="0">
              <a:solidFill>
                <a:srgbClr val="FF0000"/>
              </a:solidFill>
              <a:latin typeface="Calibri" panose="020F0502020204030204" pitchFamily="34" charset="0"/>
              <a:cs typeface="Calibri" panose="020F0502020204030204" pitchFamily="34" charset="0"/>
            </a:endParaRP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so after reduction of physiological hernia it rotates to about 180 degrees</a:t>
            </a:r>
          </a:p>
          <a:p>
            <a:pPr eaLnBrk="1" hangingPunct="1">
              <a:lnSpc>
                <a:spcPct val="80000"/>
              </a:lnSpc>
            </a:pPr>
            <a:endParaRPr lang="en-US" altLang="en-US" dirty="0">
              <a:solidFill>
                <a:schemeClr val="tx1"/>
              </a:solidFill>
              <a:latin typeface="Calibri" panose="020F0502020204030204" pitchFamily="34" charset="0"/>
              <a:cs typeface="Calibri" panose="020F0502020204030204" pitchFamily="34" charset="0"/>
            </a:endParaRP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This rotation is counterclockwise and it is completed to 270 degrees, </a:t>
            </a:r>
          </a:p>
          <a:p>
            <a:pPr eaLnBrk="1" hangingPunct="1">
              <a:lnSpc>
                <a:spcPct val="80000"/>
              </a:lnSpc>
            </a:pPr>
            <a:r>
              <a:rPr lang="en-US" altLang="en-US" dirty="0">
                <a:latin typeface="Calibri" panose="020F0502020204030204" pitchFamily="34" charset="0"/>
                <a:cs typeface="Calibri" panose="020F0502020204030204" pitchFamily="34" charset="0"/>
              </a:rPr>
              <a:t>. </a:t>
            </a:r>
          </a:p>
        </p:txBody>
      </p:sp>
      <p:pic>
        <p:nvPicPr>
          <p:cNvPr id="23" name="Picture 22" descr="37D4F5AB"/>
          <p:cNvPicPr>
            <a:picLocks noChangeAspect="1" noChangeArrowheads="1"/>
          </p:cNvPicPr>
          <p:nvPr/>
        </p:nvPicPr>
        <p:blipFill>
          <a:blip r:embed="rId4">
            <a:extLst>
              <a:ext uri="{28A0092B-C50C-407E-A947-70E740481C1C}">
                <a14:useLocalDpi xmlns:a14="http://schemas.microsoft.com/office/drawing/2010/main" val="0"/>
              </a:ext>
            </a:extLst>
          </a:blip>
          <a:srcRect l="24956" t="6081" r="13214" b="57906"/>
          <a:stretch>
            <a:fillRect/>
          </a:stretch>
        </p:blipFill>
        <p:spPr bwMode="auto">
          <a:xfrm>
            <a:off x="9827620" y="3645618"/>
            <a:ext cx="2143111" cy="138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7041" y="3538864"/>
            <a:ext cx="3780429" cy="707886"/>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a:buSzPct val="25000"/>
              <a:defRPr sz="2000" b="1">
                <a:solidFill>
                  <a:schemeClr val="tx1"/>
                </a:solidFill>
              </a:defRPr>
            </a:lvl1pPr>
          </a:lstStyle>
          <a:p>
            <a:r>
              <a:rPr lang="en-US" sz="1800" dirty="0">
                <a:solidFill>
                  <a:srgbClr val="618E87"/>
                </a:solidFill>
                <a:latin typeface="Calibri" panose="020F0502020204030204" pitchFamily="34" charset="0"/>
                <a:cs typeface="Calibri" panose="020F0502020204030204" pitchFamily="34" charset="0"/>
              </a:rPr>
              <a:t>3-Rotation of the midgut loop</a:t>
            </a:r>
          </a:p>
        </p:txBody>
      </p:sp>
      <p:cxnSp>
        <p:nvCxnSpPr>
          <p:cNvPr id="3" name="Straight Connector 2"/>
          <p:cNvCxnSpPr/>
          <p:nvPr/>
        </p:nvCxnSpPr>
        <p:spPr>
          <a:xfrm>
            <a:off x="4049806" y="1814777"/>
            <a:ext cx="887104" cy="0"/>
          </a:xfrm>
          <a:prstGeom prst="line">
            <a:avLst/>
          </a:prstGeom>
          <a:effectLst/>
        </p:spPr>
        <p:style>
          <a:lnRef idx="2">
            <a:schemeClr val="accent4"/>
          </a:lnRef>
          <a:fillRef idx="0">
            <a:schemeClr val="accent4"/>
          </a:fillRef>
          <a:effectRef idx="1">
            <a:schemeClr val="accent4"/>
          </a:effectRef>
          <a:fontRef idx="minor">
            <a:schemeClr val="tx1"/>
          </a:fontRef>
        </p:style>
      </p:cxnSp>
      <p:grpSp>
        <p:nvGrpSpPr>
          <p:cNvPr id="27" name="Group 26"/>
          <p:cNvGrpSpPr/>
          <p:nvPr/>
        </p:nvGrpSpPr>
        <p:grpSpPr>
          <a:xfrm>
            <a:off x="10682136" y="1061829"/>
            <a:ext cx="1509864" cy="1457201"/>
            <a:chOff x="8101252" y="1157144"/>
            <a:chExt cx="1787568" cy="1778685"/>
          </a:xfrm>
        </p:grpSpPr>
        <p:pic>
          <p:nvPicPr>
            <p:cNvPr id="21" name="Picture 20" descr="File0497"/>
            <p:cNvPicPr>
              <a:picLocks noChangeAspect="1" noChangeArrowheads="1"/>
            </p:cNvPicPr>
            <p:nvPr/>
          </p:nvPicPr>
          <p:blipFill>
            <a:blip r:embed="rId5">
              <a:extLst>
                <a:ext uri="{28A0092B-C50C-407E-A947-70E740481C1C}">
                  <a14:useLocalDpi xmlns:a14="http://schemas.microsoft.com/office/drawing/2010/main" val="0"/>
                </a:ext>
              </a:extLst>
            </a:blip>
            <a:srcRect l="11801" t="8934" r="58661" b="73196"/>
            <a:stretch>
              <a:fillRect/>
            </a:stretch>
          </p:blipFill>
          <p:spPr bwMode="auto">
            <a:xfrm>
              <a:off x="8101252" y="1157144"/>
              <a:ext cx="1787568" cy="17786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234009" y="2215722"/>
              <a:ext cx="500558" cy="1043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p:cNvCxnSpPr/>
          <p:nvPr/>
        </p:nvCxnSpPr>
        <p:spPr>
          <a:xfrm>
            <a:off x="4109662" y="4164755"/>
            <a:ext cx="844528" cy="0"/>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1691417" y="4181534"/>
            <a:ext cx="804930" cy="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a:xfrm>
            <a:off x="3491102" y="4533809"/>
            <a:ext cx="1979112" cy="0"/>
          </a:xfrm>
          <a:prstGeom prst="line">
            <a:avLst/>
          </a:prstGeom>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7502496" y="3662204"/>
            <a:ext cx="2262773" cy="1382600"/>
            <a:chOff x="6800719" y="4446283"/>
            <a:chExt cx="2262773" cy="1382600"/>
          </a:xfrm>
        </p:grpSpPr>
        <p:pic>
          <p:nvPicPr>
            <p:cNvPr id="22" name="Picture 21" descr="726E1FD5"/>
            <p:cNvPicPr>
              <a:picLocks noChangeAspect="1" noChangeArrowheads="1"/>
            </p:cNvPicPr>
            <p:nvPr/>
          </p:nvPicPr>
          <p:blipFill>
            <a:blip r:embed="rId6">
              <a:extLst>
                <a:ext uri="{28A0092B-C50C-407E-A947-70E740481C1C}">
                  <a14:useLocalDpi xmlns:a14="http://schemas.microsoft.com/office/drawing/2010/main" val="0"/>
                </a:ext>
              </a:extLst>
            </a:blip>
            <a:srcRect l="27623" t="6801" r="11070" b="69765"/>
            <a:stretch>
              <a:fillRect/>
            </a:stretch>
          </p:blipFill>
          <p:spPr bwMode="auto">
            <a:xfrm>
              <a:off x="6800719" y="4446283"/>
              <a:ext cx="2262773" cy="138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250806" y="5608749"/>
              <a:ext cx="753414" cy="2201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00719" y="5008794"/>
              <a:ext cx="494346" cy="28782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7687797" y="5137583"/>
              <a:ext cx="338291" cy="33629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9" name="Rectangle 28"/>
          <p:cNvSpPr/>
          <p:nvPr/>
        </p:nvSpPr>
        <p:spPr>
          <a:xfrm>
            <a:off x="4175480" y="2867828"/>
            <a:ext cx="7940694" cy="646331"/>
          </a:xfrm>
          <a:prstGeom prst="rect">
            <a:avLst/>
          </a:prstGeom>
          <a:ln>
            <a:solidFill>
              <a:srgbClr val="7AADA2"/>
            </a:solidFill>
            <a:prstDash val="dash"/>
          </a:ln>
        </p:spPr>
        <p:txBody>
          <a:bodyPr wrap="square">
            <a:spAutoFit/>
          </a:bodyPr>
          <a:lstStyle/>
          <a:p>
            <a:pPr algn="r" rtl="1"/>
            <a:r>
              <a:rPr lang="ar-SA" sz="1200" dirty="0">
                <a:solidFill>
                  <a:schemeClr val="bg1">
                    <a:lumMod val="50000"/>
                  </a:schemeClr>
                </a:solidFill>
                <a:latin typeface="Calibri" panose="020F0502020204030204" pitchFamily="34" charset="0"/>
                <a:cs typeface="Calibri" panose="020F0502020204030204" pitchFamily="34" charset="0"/>
              </a:rPr>
              <a:t>- الفكرة هنا ان </a:t>
            </a:r>
            <a:r>
              <a:rPr lang="ar-SA" sz="1200" dirty="0" err="1">
                <a:solidFill>
                  <a:schemeClr val="bg1">
                    <a:lumMod val="50000"/>
                  </a:schemeClr>
                </a:solidFill>
                <a:latin typeface="Calibri" panose="020F0502020204030204" pitchFamily="34" charset="0"/>
                <a:cs typeface="Calibri" panose="020F0502020204030204" pitchFamily="34" charset="0"/>
              </a:rPr>
              <a:t>الميدقت</a:t>
            </a:r>
            <a:r>
              <a:rPr lang="ar-SA" sz="1200" dirty="0">
                <a:solidFill>
                  <a:schemeClr val="bg1">
                    <a:lumMod val="50000"/>
                  </a:schemeClr>
                </a:solidFill>
                <a:latin typeface="Calibri" panose="020F0502020204030204" pitchFamily="34" charset="0"/>
                <a:cs typeface="Calibri" panose="020F0502020204030204" pitchFamily="34" charset="0"/>
              </a:rPr>
              <a:t> يطول ويلتحم مع يولك ساك وهذي المرحلة «</a:t>
            </a:r>
            <a:r>
              <a:rPr lang="en-US" sz="1200" dirty="0" err="1">
                <a:solidFill>
                  <a:schemeClr val="bg1">
                    <a:lumMod val="50000"/>
                  </a:schemeClr>
                </a:solidFill>
                <a:latin typeface="Calibri" panose="020F0502020204030204" pitchFamily="34" charset="0"/>
                <a:cs typeface="Calibri" panose="020F0502020204030204" pitchFamily="34" charset="0"/>
              </a:rPr>
              <a:t>preherniation</a:t>
            </a:r>
            <a:r>
              <a:rPr lang="ar-SA" sz="1200" dirty="0">
                <a:solidFill>
                  <a:schemeClr val="bg1">
                    <a:lumMod val="50000"/>
                  </a:schemeClr>
                </a:solidFill>
                <a:latin typeface="Calibri" panose="020F0502020204030204" pitchFamily="34" charset="0"/>
                <a:cs typeface="Calibri" panose="020F0502020204030204" pitchFamily="34" charset="0"/>
              </a:rPr>
              <a:t>»، بعدين بسبب ان الأعضاء الأخرى الموجودة في ال</a:t>
            </a:r>
            <a:r>
              <a:rPr lang="en-US" sz="1200" dirty="0">
                <a:solidFill>
                  <a:schemeClr val="bg1">
                    <a:lumMod val="50000"/>
                  </a:schemeClr>
                </a:solidFill>
                <a:latin typeface="Calibri" panose="020F0502020204030204" pitchFamily="34" charset="0"/>
                <a:cs typeface="Calibri" panose="020F0502020204030204" pitchFamily="34" charset="0"/>
              </a:rPr>
              <a:t>abdominal cavity </a:t>
            </a:r>
            <a:r>
              <a:rPr lang="ar-SA" sz="1200" dirty="0">
                <a:solidFill>
                  <a:schemeClr val="bg1">
                    <a:lumMod val="50000"/>
                  </a:schemeClr>
                </a:solidFill>
                <a:latin typeface="Calibri" panose="020F0502020204030204" pitchFamily="34" charset="0"/>
                <a:cs typeface="Calibri" panose="020F0502020204030204" pitchFamily="34" charset="0"/>
              </a:rPr>
              <a:t> زي الكبد والكلية تنمو بسرعة وأصلا المساحة صغيرة داخل الجنين فتضغط على </a:t>
            </a:r>
            <a:r>
              <a:rPr lang="ar-SA" sz="1200" dirty="0" err="1">
                <a:solidFill>
                  <a:schemeClr val="bg1">
                    <a:lumMod val="50000"/>
                  </a:schemeClr>
                </a:solidFill>
                <a:latin typeface="Calibri" panose="020F0502020204030204" pitchFamily="34" charset="0"/>
                <a:cs typeface="Calibri" panose="020F0502020204030204" pitchFamily="34" charset="0"/>
              </a:rPr>
              <a:t>الميدقت</a:t>
            </a:r>
            <a:r>
              <a:rPr lang="ar-SA" sz="1200" dirty="0">
                <a:solidFill>
                  <a:schemeClr val="bg1">
                    <a:lumMod val="50000"/>
                  </a:schemeClr>
                </a:solidFill>
                <a:latin typeface="Calibri" panose="020F0502020204030204" pitchFamily="34" charset="0"/>
                <a:cs typeface="Calibri" panose="020F0502020204030204" pitchFamily="34" charset="0"/>
              </a:rPr>
              <a:t> بالتالي يطلع على برى من فتحة الصرة بشكل مؤقت  وينتج شيء اسمه </a:t>
            </a:r>
            <a:r>
              <a:rPr lang="en-US" sz="1200" dirty="0">
                <a:solidFill>
                  <a:schemeClr val="bg1">
                    <a:lumMod val="50000"/>
                  </a:schemeClr>
                </a:solidFill>
                <a:latin typeface="Calibri" panose="020F0502020204030204" pitchFamily="34" charset="0"/>
                <a:cs typeface="Calibri" panose="020F0502020204030204" pitchFamily="34" charset="0"/>
              </a:rPr>
              <a:t>herniation </a:t>
            </a:r>
            <a:r>
              <a:rPr lang="ar-SA" sz="1200" dirty="0">
                <a:solidFill>
                  <a:schemeClr val="bg1">
                    <a:lumMod val="50000"/>
                  </a:schemeClr>
                </a:solidFill>
                <a:latin typeface="Calibri" panose="020F0502020204030204" pitchFamily="34" charset="0"/>
                <a:cs typeface="Calibri" panose="020F0502020204030204" pitchFamily="34" charset="0"/>
              </a:rPr>
              <a:t> ومعناه فتق وهوا شيء فسيولوجي طبيعي في الجنين </a:t>
            </a:r>
            <a:r>
              <a:rPr lang="ar-SA" sz="1200" dirty="0" err="1">
                <a:solidFill>
                  <a:schemeClr val="bg1">
                    <a:lumMod val="50000"/>
                  </a:schemeClr>
                </a:solidFill>
                <a:latin typeface="Calibri" panose="020F0502020204030204" pitchFamily="34" charset="0"/>
                <a:cs typeface="Calibri" panose="020F0502020204030204" pitchFamily="34" charset="0"/>
              </a:rPr>
              <a:t>لانه</a:t>
            </a:r>
            <a:r>
              <a:rPr lang="ar-SA" sz="1200" dirty="0">
                <a:solidFill>
                  <a:schemeClr val="bg1">
                    <a:lumMod val="50000"/>
                  </a:schemeClr>
                </a:solidFill>
                <a:latin typeface="Calibri" panose="020F0502020204030204" pitchFamily="34" charset="0"/>
                <a:cs typeface="Calibri" panose="020F0502020204030204" pitchFamily="34" charset="0"/>
              </a:rPr>
              <a:t> يرجع في الأسبوع العاشر (</a:t>
            </a:r>
            <a:r>
              <a:rPr lang="en-US" altLang="en-US" sz="1200" dirty="0">
                <a:solidFill>
                  <a:schemeClr val="bg1">
                    <a:lumMod val="50000"/>
                  </a:schemeClr>
                </a:solidFill>
                <a:latin typeface="Calibri" panose="020F0502020204030204" pitchFamily="34" charset="0"/>
                <a:cs typeface="Calibri" panose="020F0502020204030204" pitchFamily="34" charset="0"/>
              </a:rPr>
              <a:t>physiological umbilical herniation</a:t>
            </a:r>
            <a:r>
              <a:rPr lang="ar-SA" altLang="en-US" sz="1200" dirty="0">
                <a:solidFill>
                  <a:schemeClr val="bg1">
                    <a:lumMod val="50000"/>
                  </a:schemeClr>
                </a:solidFill>
                <a:latin typeface="Calibri" panose="020F0502020204030204" pitchFamily="34" charset="0"/>
                <a:cs typeface="Calibri" panose="020F0502020204030204" pitchFamily="34" charset="0"/>
              </a:rPr>
              <a:t>)</a:t>
            </a:r>
            <a:endParaRPr lang="en-US" sz="1200" dirty="0">
              <a:solidFill>
                <a:schemeClr val="bg1">
                  <a:lumMod val="50000"/>
                </a:schemeClr>
              </a:solidFill>
              <a:latin typeface="Calibri" panose="020F0502020204030204" pitchFamily="34" charset="0"/>
              <a:cs typeface="Calibri" panose="020F0502020204030204" pitchFamily="34" charset="0"/>
            </a:endParaRPr>
          </a:p>
        </p:txBody>
      </p:sp>
      <p:pic>
        <p:nvPicPr>
          <p:cNvPr id="30" name="Shape 641">
            <a:hlinkClick r:id="rId7"/>
          </p:cNvPr>
          <p:cNvPicPr preferRelativeResize="0"/>
          <p:nvPr/>
        </p:nvPicPr>
        <p:blipFill rotWithShape="1">
          <a:blip r:embed="rId8">
            <a:alphaModFix/>
          </a:blip>
          <a:srcRect/>
          <a:stretch/>
        </p:blipFill>
        <p:spPr>
          <a:xfrm>
            <a:off x="8029375" y="-19136"/>
            <a:ext cx="634760" cy="500369"/>
          </a:xfrm>
          <a:prstGeom prst="ellipse">
            <a:avLst/>
          </a:prstGeom>
          <a:noFill/>
          <a:ln>
            <a:noFill/>
          </a:ln>
        </p:spPr>
      </p:pic>
      <p:sp>
        <p:nvSpPr>
          <p:cNvPr id="2" name="TextBox 1"/>
          <p:cNvSpPr txBox="1"/>
          <p:nvPr/>
        </p:nvSpPr>
        <p:spPr>
          <a:xfrm>
            <a:off x="8741580" y="110025"/>
            <a:ext cx="1275283" cy="307777"/>
          </a:xfrm>
          <a:prstGeom prst="rect">
            <a:avLst/>
          </a:prstGeom>
          <a:noFill/>
          <a:ln>
            <a:solidFill>
              <a:srgbClr val="7AADA2"/>
            </a:solidFill>
            <a:prstDash val="dash"/>
          </a:ln>
        </p:spPr>
        <p:txBody>
          <a:bodyPr wrap="square" rtlCol="0">
            <a:spAutoFit/>
          </a:bodyPr>
          <a:lstStyle/>
          <a:p>
            <a:r>
              <a:rPr lang="en-US" dirty="0">
                <a:solidFill>
                  <a:schemeClr val="tx1"/>
                </a:solidFill>
                <a:latin typeface="Calibri" panose="020F0502020204030204" pitchFamily="34" charset="0"/>
                <a:cs typeface="Calibri" panose="020F0502020204030204" pitchFamily="34" charset="0"/>
              </a:rPr>
              <a:t>Useful video </a:t>
            </a:r>
          </a:p>
        </p:txBody>
      </p:sp>
      <p:sp>
        <p:nvSpPr>
          <p:cNvPr id="7" name="مربع نص 6"/>
          <p:cNvSpPr txBox="1"/>
          <p:nvPr/>
        </p:nvSpPr>
        <p:spPr>
          <a:xfrm>
            <a:off x="6837536" y="5298110"/>
            <a:ext cx="5222378" cy="1561965"/>
          </a:xfrm>
          <a:prstGeom prst="rect">
            <a:avLst/>
          </a:prstGeom>
          <a:noFill/>
          <a:ln>
            <a:noFill/>
            <a:prstDash val="dash"/>
          </a:ln>
        </p:spPr>
        <p:txBody>
          <a:bodyPr wrap="square" rtlCol="1">
            <a:spAutoFit/>
          </a:bodyPr>
          <a:lstStyle/>
          <a:p>
            <a:pPr algn="ctr" rtl="1"/>
            <a:r>
              <a:rPr lang="ar-SA" sz="1200" b="1" u="sng" dirty="0">
                <a:solidFill>
                  <a:schemeClr val="bg1">
                    <a:lumMod val="50000"/>
                  </a:schemeClr>
                </a:solidFill>
                <a:latin typeface="Calibri" panose="020F0502020204030204" pitchFamily="34" charset="0"/>
                <a:cs typeface="Calibri" panose="020F0502020204030204" pitchFamily="34" charset="0"/>
              </a:rPr>
              <a:t>ركزوا معانا: </a:t>
            </a:r>
            <a:r>
              <a:rPr lang="ar-SA" sz="1200" b="1" dirty="0">
                <a:solidFill>
                  <a:schemeClr val="bg1">
                    <a:lumMod val="50000"/>
                  </a:schemeClr>
                </a:solidFill>
                <a:latin typeface="Calibri" panose="020F0502020204030204" pitchFamily="34" charset="0"/>
                <a:cs typeface="Calibri" panose="020F0502020204030204" pitchFamily="34" charset="0"/>
              </a:rPr>
              <a:t>(الي </a:t>
            </a:r>
            <a:r>
              <a:rPr lang="ar-SA" sz="1200" b="1" dirty="0" err="1">
                <a:solidFill>
                  <a:schemeClr val="bg1">
                    <a:lumMod val="50000"/>
                  </a:schemeClr>
                </a:solidFill>
                <a:latin typeface="Calibri" panose="020F0502020204030204" pitchFamily="34" charset="0"/>
                <a:cs typeface="Calibri" panose="020F0502020204030204" pitchFamily="34" charset="0"/>
              </a:rPr>
              <a:t>ماشاف</a:t>
            </a:r>
            <a:r>
              <a:rPr lang="ar-SA" sz="1200" b="1" dirty="0">
                <a:solidFill>
                  <a:schemeClr val="bg1">
                    <a:lumMod val="50000"/>
                  </a:schemeClr>
                </a:solidFill>
                <a:latin typeface="Calibri" panose="020F0502020204030204" pitchFamily="34" charset="0"/>
                <a:cs typeface="Calibri" panose="020F0502020204030204" pitchFamily="34" charset="0"/>
              </a:rPr>
              <a:t> الفيديو او </a:t>
            </a:r>
            <a:r>
              <a:rPr lang="ar-SA" sz="1200" b="1" dirty="0" err="1">
                <a:solidFill>
                  <a:schemeClr val="bg1">
                    <a:lumMod val="50000"/>
                  </a:schemeClr>
                </a:solidFill>
                <a:latin typeface="Calibri" panose="020F0502020204030204" pitchFamily="34" charset="0"/>
                <a:cs typeface="Calibri" panose="020F0502020204030204" pitchFamily="34" charset="0"/>
              </a:rPr>
              <a:t>مافهم</a:t>
            </a:r>
            <a:r>
              <a:rPr lang="ar-SA" sz="1200" b="1" dirty="0">
                <a:solidFill>
                  <a:schemeClr val="bg1">
                    <a:lumMod val="50000"/>
                  </a:schemeClr>
                </a:solidFill>
                <a:latin typeface="Calibri" panose="020F0502020204030204" pitchFamily="34" charset="0"/>
                <a:cs typeface="Calibri" panose="020F0502020204030204" pitchFamily="34" charset="0"/>
              </a:rPr>
              <a:t>) </a:t>
            </a:r>
          </a:p>
          <a:p>
            <a:pPr algn="ctr" rtl="1"/>
            <a:r>
              <a:rPr lang="ar-SA" sz="1200" dirty="0">
                <a:solidFill>
                  <a:schemeClr val="bg1">
                    <a:lumMod val="50000"/>
                  </a:schemeClr>
                </a:solidFill>
                <a:latin typeface="Calibri" panose="020F0502020204030204" pitchFamily="34" charset="0"/>
                <a:cs typeface="Calibri" panose="020F0502020204030204" pitchFamily="34" charset="0"/>
              </a:rPr>
              <a:t>تخيلوا عندنا (عمود=</a:t>
            </a:r>
            <a:r>
              <a:rPr lang="ar-SA" sz="1200" dirty="0" err="1">
                <a:solidFill>
                  <a:schemeClr val="bg1">
                    <a:lumMod val="50000"/>
                  </a:schemeClr>
                </a:solidFill>
                <a:latin typeface="Calibri" panose="020F0502020204030204" pitchFamily="34" charset="0"/>
                <a:cs typeface="Calibri" panose="020F0502020204030204" pitchFamily="34" charset="0"/>
              </a:rPr>
              <a:t>الميدقت</a:t>
            </a:r>
            <a:r>
              <a:rPr lang="ar-SA" sz="1200" dirty="0">
                <a:solidFill>
                  <a:schemeClr val="bg1">
                    <a:lumMod val="50000"/>
                  </a:schemeClr>
                </a:solidFill>
                <a:latin typeface="Calibri" panose="020F0502020204030204" pitchFamily="34" charset="0"/>
                <a:cs typeface="Calibri" panose="020F0502020204030204" pitchFamily="34" charset="0"/>
              </a:rPr>
              <a:t> لوب) الجزء العلوي هو </a:t>
            </a:r>
            <a:r>
              <a:rPr lang="ar-SA" sz="1200" dirty="0" err="1">
                <a:solidFill>
                  <a:schemeClr val="bg1">
                    <a:lumMod val="50000"/>
                  </a:schemeClr>
                </a:solidFill>
                <a:latin typeface="Calibri" panose="020F0502020204030204" pitchFamily="34" charset="0"/>
                <a:cs typeface="Calibri" panose="020F0502020204030204" pitchFamily="34" charset="0"/>
              </a:rPr>
              <a:t>كرينيال</a:t>
            </a:r>
            <a:r>
              <a:rPr lang="ar-SA" sz="1200" dirty="0">
                <a:solidFill>
                  <a:schemeClr val="bg1">
                    <a:lumMod val="50000"/>
                  </a:schemeClr>
                </a:solidFill>
                <a:latin typeface="Calibri" panose="020F0502020204030204" pitchFamily="34" charset="0"/>
                <a:cs typeface="Calibri" panose="020F0502020204030204" pitchFamily="34" charset="0"/>
              </a:rPr>
              <a:t> </a:t>
            </a:r>
            <a:r>
              <a:rPr lang="ar-SA" sz="1200" dirty="0" err="1">
                <a:solidFill>
                  <a:schemeClr val="bg1">
                    <a:lumMod val="50000"/>
                  </a:schemeClr>
                </a:solidFill>
                <a:latin typeface="Calibri" panose="020F0502020204030204" pitchFamily="34" charset="0"/>
                <a:cs typeface="Calibri" panose="020F0502020204030204" pitchFamily="34" charset="0"/>
              </a:rPr>
              <a:t>ليمب</a:t>
            </a:r>
            <a:r>
              <a:rPr lang="ar-SA" sz="1200" dirty="0">
                <a:solidFill>
                  <a:schemeClr val="bg1">
                    <a:lumMod val="50000"/>
                  </a:schemeClr>
                </a:solidFill>
                <a:latin typeface="Calibri" panose="020F0502020204030204" pitchFamily="34" charset="0"/>
                <a:cs typeface="Calibri" panose="020F0502020204030204" pitchFamily="34" charset="0"/>
              </a:rPr>
              <a:t> والجزء السفلي هو </a:t>
            </a:r>
            <a:r>
              <a:rPr lang="ar-SA" sz="1200" dirty="0" err="1">
                <a:solidFill>
                  <a:schemeClr val="bg1">
                    <a:lumMod val="50000"/>
                  </a:schemeClr>
                </a:solidFill>
                <a:latin typeface="Calibri" panose="020F0502020204030204" pitchFamily="34" charset="0"/>
                <a:cs typeface="Calibri" panose="020F0502020204030204" pitchFamily="34" charset="0"/>
              </a:rPr>
              <a:t>الكودال</a:t>
            </a:r>
            <a:r>
              <a:rPr lang="ar-SA" sz="1200" dirty="0">
                <a:solidFill>
                  <a:schemeClr val="bg1">
                    <a:lumMod val="50000"/>
                  </a:schemeClr>
                </a:solidFill>
                <a:latin typeface="Calibri" panose="020F0502020204030204" pitchFamily="34" charset="0"/>
                <a:cs typeface="Calibri" panose="020F0502020204030204" pitchFamily="34" charset="0"/>
              </a:rPr>
              <a:t> </a:t>
            </a:r>
            <a:r>
              <a:rPr lang="ar-SA" sz="1200" dirty="0" err="1">
                <a:solidFill>
                  <a:schemeClr val="bg1">
                    <a:lumMod val="50000"/>
                  </a:schemeClr>
                </a:solidFill>
                <a:latin typeface="Calibri" panose="020F0502020204030204" pitchFamily="34" charset="0"/>
                <a:cs typeface="Calibri" panose="020F0502020204030204" pitchFamily="34" charset="0"/>
              </a:rPr>
              <a:t>ليمب</a:t>
            </a:r>
            <a:r>
              <a:rPr lang="ar-SA" sz="1200" dirty="0">
                <a:solidFill>
                  <a:schemeClr val="bg1">
                    <a:lumMod val="50000"/>
                  </a:schemeClr>
                </a:solidFill>
                <a:latin typeface="Calibri" panose="020F0502020204030204" pitchFamily="34" charset="0"/>
                <a:cs typeface="Calibri" panose="020F0502020204030204" pitchFamily="34" charset="0"/>
              </a:rPr>
              <a:t> والمحور حق العمود هو </a:t>
            </a:r>
            <a:r>
              <a:rPr lang="ar-SA" sz="1200" dirty="0" err="1">
                <a:solidFill>
                  <a:schemeClr val="bg1">
                    <a:lumMod val="50000"/>
                  </a:schemeClr>
                </a:solidFill>
                <a:latin typeface="Calibri" panose="020F0502020204030204" pitchFamily="34" charset="0"/>
                <a:cs typeface="Calibri" panose="020F0502020204030204" pitchFamily="34" charset="0"/>
              </a:rPr>
              <a:t>سوبيريور</a:t>
            </a:r>
            <a:r>
              <a:rPr lang="ar-SA" sz="1200" dirty="0">
                <a:solidFill>
                  <a:schemeClr val="bg1">
                    <a:lumMod val="50000"/>
                  </a:schemeClr>
                </a:solidFill>
                <a:latin typeface="Calibri" panose="020F0502020204030204" pitchFamily="34" charset="0"/>
                <a:cs typeface="Calibri" panose="020F0502020204030204" pitchFamily="34" charset="0"/>
              </a:rPr>
              <a:t> </a:t>
            </a:r>
            <a:r>
              <a:rPr lang="ar-SA" sz="1200" dirty="0" err="1">
                <a:solidFill>
                  <a:schemeClr val="bg1">
                    <a:lumMod val="50000"/>
                  </a:schemeClr>
                </a:solidFill>
                <a:latin typeface="Calibri" panose="020F0502020204030204" pitchFamily="34" charset="0"/>
                <a:cs typeface="Calibri" panose="020F0502020204030204" pitchFamily="34" charset="0"/>
              </a:rPr>
              <a:t>ميزنترك</a:t>
            </a:r>
            <a:r>
              <a:rPr lang="ar-SA" sz="1200" dirty="0">
                <a:solidFill>
                  <a:schemeClr val="bg1">
                    <a:lumMod val="50000"/>
                  </a:schemeClr>
                </a:solidFill>
                <a:latin typeface="Calibri" panose="020F0502020204030204" pitchFamily="34" charset="0"/>
                <a:cs typeface="Calibri" panose="020F0502020204030204" pitchFamily="34" charset="0"/>
              </a:rPr>
              <a:t> ارتري طيب بعدين؟ </a:t>
            </a:r>
          </a:p>
          <a:p>
            <a:pPr algn="ctr" rtl="1"/>
            <a:r>
              <a:rPr lang="ar-SA" sz="1200" dirty="0" err="1">
                <a:solidFill>
                  <a:schemeClr val="bg1">
                    <a:lumMod val="50000"/>
                  </a:schemeClr>
                </a:solidFill>
                <a:latin typeface="Calibri" panose="020F0502020204030204" pitchFamily="34" charset="0"/>
                <a:cs typeface="Calibri" panose="020F0502020204030204" pitchFamily="34" charset="0"/>
              </a:rPr>
              <a:t>حيلف</a:t>
            </a:r>
            <a:r>
              <a:rPr lang="ar-SA" sz="1200" dirty="0">
                <a:solidFill>
                  <a:schemeClr val="bg1">
                    <a:lumMod val="50000"/>
                  </a:schemeClr>
                </a:solidFill>
                <a:latin typeface="Calibri" panose="020F0502020204030204" pitchFamily="34" charset="0"/>
                <a:cs typeface="Calibri" panose="020F0502020204030204" pitchFamily="34" charset="0"/>
              </a:rPr>
              <a:t> العمود 90 درجة عكس عقارب الساعة (طبعا عكس الساعة في </a:t>
            </a:r>
            <a:r>
              <a:rPr lang="ar-SA" sz="1200" dirty="0" err="1">
                <a:solidFill>
                  <a:schemeClr val="bg1">
                    <a:lumMod val="50000"/>
                  </a:schemeClr>
                </a:solidFill>
                <a:latin typeface="Calibri" panose="020F0502020204030204" pitchFamily="34" charset="0"/>
                <a:cs typeface="Calibri" panose="020F0502020204030204" pitchFamily="34" charset="0"/>
              </a:rPr>
              <a:t>الامبريو</a:t>
            </a:r>
            <a:r>
              <a:rPr lang="ar-SA" sz="1200" dirty="0">
                <a:solidFill>
                  <a:schemeClr val="bg1">
                    <a:lumMod val="50000"/>
                  </a:schemeClr>
                </a:solidFill>
                <a:latin typeface="Calibri" panose="020F0502020204030204" pitchFamily="34" charset="0"/>
                <a:cs typeface="Calibri" panose="020F0502020204030204" pitchFamily="34" charset="0"/>
              </a:rPr>
              <a:t> هي نفس اتجاه عقارب الساعة عندنا)</a:t>
            </a:r>
          </a:p>
          <a:p>
            <a:pPr algn="ctr" rtl="1"/>
            <a:r>
              <a:rPr lang="ar-SA" sz="1200" dirty="0">
                <a:solidFill>
                  <a:schemeClr val="bg1">
                    <a:lumMod val="50000"/>
                  </a:schemeClr>
                </a:solidFill>
                <a:latin typeface="Calibri" panose="020F0502020204030204" pitchFamily="34" charset="0"/>
                <a:cs typeface="Calibri" panose="020F0502020204030204" pitchFamily="34" charset="0"/>
              </a:rPr>
              <a:t>المهم </a:t>
            </a:r>
            <a:r>
              <a:rPr lang="ar-SA" sz="1200" dirty="0" err="1">
                <a:solidFill>
                  <a:schemeClr val="bg1">
                    <a:lumMod val="50000"/>
                  </a:schemeClr>
                </a:solidFill>
                <a:latin typeface="Calibri" panose="020F0502020204030204" pitchFamily="34" charset="0"/>
                <a:cs typeface="Calibri" panose="020F0502020204030204" pitchFamily="34" charset="0"/>
              </a:rPr>
              <a:t>الكرينيال</a:t>
            </a:r>
            <a:r>
              <a:rPr lang="ar-SA" sz="1200" dirty="0">
                <a:solidFill>
                  <a:schemeClr val="bg1">
                    <a:lumMod val="50000"/>
                  </a:schemeClr>
                </a:solidFill>
                <a:latin typeface="Calibri" panose="020F0502020204030204" pitchFamily="34" charset="0"/>
                <a:cs typeface="Calibri" panose="020F0502020204030204" pitchFamily="34" charset="0"/>
              </a:rPr>
              <a:t> تصير في اليمين (يبدا يكبر ويكون </a:t>
            </a:r>
            <a:r>
              <a:rPr lang="ar-SA" sz="1200" dirty="0" err="1">
                <a:solidFill>
                  <a:schemeClr val="bg1">
                    <a:lumMod val="50000"/>
                  </a:schemeClr>
                </a:solidFill>
                <a:latin typeface="Calibri" panose="020F0502020204030204" pitchFamily="34" charset="0"/>
                <a:cs typeface="Calibri" panose="020F0502020204030204" pitchFamily="34" charset="0"/>
              </a:rPr>
              <a:t>الجيوجينم</a:t>
            </a:r>
            <a:r>
              <a:rPr lang="ar-SA" sz="1200" dirty="0">
                <a:solidFill>
                  <a:schemeClr val="bg1">
                    <a:lumMod val="50000"/>
                  </a:schemeClr>
                </a:solidFill>
                <a:latin typeface="Calibri" panose="020F0502020204030204" pitchFamily="34" charset="0"/>
                <a:cs typeface="Calibri" panose="020F0502020204030204" pitchFamily="34" charset="0"/>
              </a:rPr>
              <a:t> والاليم) </a:t>
            </a:r>
            <a:r>
              <a:rPr lang="ar-SA" sz="1200" dirty="0" err="1">
                <a:solidFill>
                  <a:schemeClr val="bg1">
                    <a:lumMod val="50000"/>
                  </a:schemeClr>
                </a:solidFill>
                <a:latin typeface="Calibri" panose="020F0502020204030204" pitchFamily="34" charset="0"/>
                <a:cs typeface="Calibri" panose="020F0502020204030204" pitchFamily="34" charset="0"/>
              </a:rPr>
              <a:t>والكودال</a:t>
            </a:r>
            <a:r>
              <a:rPr lang="ar-SA" sz="1200" dirty="0">
                <a:solidFill>
                  <a:schemeClr val="bg1">
                    <a:lumMod val="50000"/>
                  </a:schemeClr>
                </a:solidFill>
                <a:latin typeface="Calibri" panose="020F0502020204030204" pitchFamily="34" charset="0"/>
                <a:cs typeface="Calibri" panose="020F0502020204030204" pitchFamily="34" charset="0"/>
              </a:rPr>
              <a:t> ف اليسار وهذا يصير خلال </a:t>
            </a:r>
            <a:r>
              <a:rPr lang="ar-SA" sz="1200" b="1" dirty="0">
                <a:solidFill>
                  <a:schemeClr val="bg1">
                    <a:lumMod val="50000"/>
                  </a:schemeClr>
                </a:solidFill>
                <a:latin typeface="Calibri" panose="020F0502020204030204" pitchFamily="34" charset="0"/>
                <a:cs typeface="Calibri" panose="020F0502020204030204" pitchFamily="34" charset="0"/>
              </a:rPr>
              <a:t>مرحلة </a:t>
            </a:r>
            <a:r>
              <a:rPr lang="ar-SA" sz="1200" b="1" dirty="0" err="1">
                <a:solidFill>
                  <a:schemeClr val="bg1">
                    <a:lumMod val="50000"/>
                  </a:schemeClr>
                </a:solidFill>
                <a:latin typeface="Calibri" panose="020F0502020204030204" pitchFamily="34" charset="0"/>
                <a:cs typeface="Calibri" panose="020F0502020204030204" pitchFamily="34" charset="0"/>
              </a:rPr>
              <a:t>الفيسولوجيكال</a:t>
            </a:r>
            <a:r>
              <a:rPr lang="ar-SA" sz="1200" b="1" dirty="0">
                <a:solidFill>
                  <a:schemeClr val="bg1">
                    <a:lumMod val="50000"/>
                  </a:schemeClr>
                </a:solidFill>
                <a:latin typeface="Calibri" panose="020F0502020204030204" pitchFamily="34" charset="0"/>
                <a:cs typeface="Calibri" panose="020F0502020204030204" pitchFamily="34" charset="0"/>
              </a:rPr>
              <a:t> </a:t>
            </a:r>
            <a:r>
              <a:rPr lang="ar-SA" sz="1200" b="1" dirty="0" err="1">
                <a:solidFill>
                  <a:schemeClr val="bg1">
                    <a:lumMod val="50000"/>
                  </a:schemeClr>
                </a:solidFill>
                <a:latin typeface="Calibri" panose="020F0502020204030204" pitchFamily="34" charset="0"/>
                <a:cs typeface="Calibri" panose="020F0502020204030204" pitchFamily="34" charset="0"/>
              </a:rPr>
              <a:t>هيرنيا</a:t>
            </a:r>
            <a:endParaRPr lang="ar-SA" sz="1200" b="1" dirty="0">
              <a:solidFill>
                <a:schemeClr val="bg1">
                  <a:lumMod val="50000"/>
                </a:schemeClr>
              </a:solidFill>
              <a:latin typeface="Calibri" panose="020F0502020204030204" pitchFamily="34" charset="0"/>
              <a:cs typeface="Calibri" panose="020F0502020204030204" pitchFamily="34" charset="0"/>
            </a:endParaRPr>
          </a:p>
          <a:p>
            <a:pPr algn="ctr" rtl="1"/>
            <a:r>
              <a:rPr lang="ar-SA" sz="1200" dirty="0">
                <a:solidFill>
                  <a:schemeClr val="bg1">
                    <a:lumMod val="50000"/>
                  </a:schemeClr>
                </a:solidFill>
                <a:latin typeface="Calibri" panose="020F0502020204030204" pitchFamily="34" charset="0"/>
                <a:cs typeface="Calibri" panose="020F0502020204030204" pitchFamily="34" charset="0"/>
              </a:rPr>
              <a:t>بعدين تلف 180 درجة  وبكذا يصير التوتال 270 درجة</a:t>
            </a:r>
          </a:p>
        </p:txBody>
      </p:sp>
      <p:pic>
        <p:nvPicPr>
          <p:cNvPr id="33" name="Shape 641">
            <a:hlinkClick r:id="rId9"/>
          </p:cNvPr>
          <p:cNvPicPr preferRelativeResize="0"/>
          <p:nvPr/>
        </p:nvPicPr>
        <p:blipFill rotWithShape="1">
          <a:blip r:embed="rId8">
            <a:alphaModFix/>
          </a:blip>
          <a:srcRect/>
          <a:stretch/>
        </p:blipFill>
        <p:spPr>
          <a:xfrm>
            <a:off x="3178933" y="3444923"/>
            <a:ext cx="634760" cy="498364"/>
          </a:xfrm>
          <a:prstGeom prst="ellipse">
            <a:avLst/>
          </a:prstGeom>
          <a:noFill/>
          <a:ln>
            <a:noFill/>
          </a:ln>
        </p:spPr>
      </p:pic>
      <p:sp>
        <p:nvSpPr>
          <p:cNvPr id="16" name="مربع نص 15"/>
          <p:cNvSpPr txBox="1"/>
          <p:nvPr/>
        </p:nvSpPr>
        <p:spPr>
          <a:xfrm>
            <a:off x="3873489" y="3600988"/>
            <a:ext cx="1858715" cy="307777"/>
          </a:xfrm>
          <a:prstGeom prst="rect">
            <a:avLst/>
          </a:prstGeom>
          <a:noFill/>
          <a:ln>
            <a:solidFill>
              <a:srgbClr val="7AADA2"/>
            </a:solidFill>
            <a:prstDash val="dash"/>
          </a:ln>
        </p:spPr>
        <p:txBody>
          <a:bodyPr wrap="square" rtlCol="1">
            <a:spAutoFit/>
          </a:bodyPr>
          <a:lstStyle/>
          <a:p>
            <a:pPr algn="ctr" rtl="1"/>
            <a:r>
              <a:rPr lang="ar-SA" dirty="0">
                <a:latin typeface="Calibri" panose="020F0502020204030204" pitchFamily="34" charset="0"/>
                <a:cs typeface="Calibri" panose="020F0502020204030204" pitchFamily="34" charset="0"/>
              </a:rPr>
              <a:t>ضروري تشوفوا الفيديو</a:t>
            </a:r>
          </a:p>
        </p:txBody>
      </p:sp>
      <p:sp>
        <p:nvSpPr>
          <p:cNvPr id="28" name="AutoShape 4" descr="https://mail.google.com/mail/u/0/?ui=2&amp;ik=af199d2eaa&amp;view=fimg&amp;th=1600d76bce8a9eb9&amp;attid=0.1&amp;disp=emb&amp;realattid=1600d76a07034bced883&amp;attbid=ANGjdJ-brYr4TyJSR0m91sq0vaufwg-xyZO0MsGfDsGwgsn8u03NfmIXeMkJdnW6qbCxBS3U0DcQnkbV6PTxN6eJbfBZgCwv9RzulrhpJcub9Fq5SfexUFDt3evJCA0&amp;sz=s0-l75-ft&amp;ats=1512054399536&amp;rm=1600d76bce8a9eb9&amp;zw&amp;atsh=1"/>
          <p:cNvSpPr>
            <a:spLocks noChangeAspect="1" noChangeArrowheads="1"/>
          </p:cNvSpPr>
          <p:nvPr/>
        </p:nvSpPr>
        <p:spPr bwMode="auto">
          <a:xfrm>
            <a:off x="2679980" y="2762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31" name="صورة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87471" y="1061829"/>
            <a:ext cx="1555776" cy="1480695"/>
          </a:xfrm>
          <a:prstGeom prst="rect">
            <a:avLst/>
          </a:prstGeom>
        </p:spPr>
      </p:pic>
      <p:sp>
        <p:nvSpPr>
          <p:cNvPr id="12" name="Rounded Rectangle 11"/>
          <p:cNvSpPr/>
          <p:nvPr/>
        </p:nvSpPr>
        <p:spPr>
          <a:xfrm>
            <a:off x="6912443" y="5344848"/>
            <a:ext cx="5133195" cy="1493896"/>
          </a:xfrm>
          <a:prstGeom prst="roundRect">
            <a:avLst>
              <a:gd name="adj" fmla="val 19792"/>
            </a:avLst>
          </a:prstGeom>
          <a:noFill/>
          <a:ln w="12700">
            <a:solidFill>
              <a:srgbClr val="7AADA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91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2" name="Shape 592"/>
          <p:cNvSpPr/>
          <p:nvPr/>
        </p:nvSpPr>
        <p:spPr>
          <a:xfrm rot="-5400000">
            <a:off x="-128335" y="59356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3" name="Shape 593"/>
          <p:cNvSpPr/>
          <p:nvPr/>
        </p:nvSpPr>
        <p:spPr>
          <a:xfrm rot="-5400000">
            <a:off x="-144377" y="3344778"/>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4" name="Shape 594"/>
          <p:cNvSpPr/>
          <p:nvPr/>
        </p:nvSpPr>
        <p:spPr>
          <a:xfrm rot="-5400000">
            <a:off x="-160421" y="5999744"/>
            <a:ext cx="417094" cy="288759"/>
          </a:xfrm>
          <a:prstGeom prst="triangle">
            <a:avLst>
              <a:gd name="adj" fmla="val 50000"/>
            </a:avLst>
          </a:prstGeom>
          <a:solidFill>
            <a:srgbClr val="F5F1F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 name="Rectangle 6"/>
          <p:cNvSpPr/>
          <p:nvPr/>
        </p:nvSpPr>
        <p:spPr>
          <a:xfrm>
            <a:off x="208549" y="1002362"/>
            <a:ext cx="6546082" cy="1643527"/>
          </a:xfrm>
          <a:prstGeom prst="rect">
            <a:avLst/>
          </a:prstGeom>
        </p:spPr>
        <p:txBody>
          <a:bodyPr wrap="square">
            <a:spAutoFit/>
          </a:bodyPr>
          <a:lstStyle/>
          <a:p>
            <a:pPr eaLnBrk="1" hangingPunct="1">
              <a:lnSpc>
                <a:spcPct val="80000"/>
              </a:lnSpc>
            </a:pPr>
            <a:r>
              <a:rPr lang="en-US" altLang="en-US" b="1" dirty="0">
                <a:solidFill>
                  <a:srgbClr val="FF0000"/>
                </a:solidFill>
              </a:rPr>
              <a:t>- </a:t>
            </a:r>
            <a:r>
              <a:rPr lang="en-US" altLang="en-US" b="1" dirty="0">
                <a:solidFill>
                  <a:srgbClr val="FF0000"/>
                </a:solidFill>
                <a:latin typeface="Calibri" panose="020F0502020204030204" pitchFamily="34" charset="0"/>
                <a:cs typeface="Calibri" panose="020F0502020204030204" pitchFamily="34" charset="0"/>
              </a:rPr>
              <a:t>During 10</a:t>
            </a:r>
            <a:r>
              <a:rPr lang="en-US" altLang="en-US" b="1" baseline="30000" dirty="0">
                <a:solidFill>
                  <a:srgbClr val="FF0000"/>
                </a:solidFill>
                <a:latin typeface="Calibri" panose="020F0502020204030204" pitchFamily="34" charset="0"/>
                <a:cs typeface="Calibri" panose="020F0502020204030204" pitchFamily="34" charset="0"/>
              </a:rPr>
              <a:t>th</a:t>
            </a:r>
            <a:r>
              <a:rPr lang="en-US" altLang="en-US" b="1" dirty="0">
                <a:solidFill>
                  <a:srgbClr val="FF0000"/>
                </a:solidFill>
                <a:latin typeface="Calibri" panose="020F0502020204030204" pitchFamily="34" charset="0"/>
                <a:cs typeface="Calibri" panose="020F0502020204030204" pitchFamily="34" charset="0"/>
              </a:rPr>
              <a:t> week</a:t>
            </a:r>
            <a:r>
              <a:rPr lang="en-US" altLang="en-US" dirty="0">
                <a:solidFill>
                  <a:schemeClr val="tx1"/>
                </a:solidFill>
                <a:latin typeface="Calibri" panose="020F0502020204030204" pitchFamily="34" charset="0"/>
                <a:cs typeface="Calibri" panose="020F0502020204030204" pitchFamily="34" charset="0"/>
              </a:rPr>
              <a:t>, the intestines return to the abdomen due to regression of liver and kidneys + expansion of abdominal cavity. </a:t>
            </a: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It is called </a:t>
            </a:r>
            <a:r>
              <a:rPr lang="en-US" altLang="en-US" b="1" dirty="0">
                <a:solidFill>
                  <a:schemeClr val="tx1"/>
                </a:solidFill>
                <a:latin typeface="Calibri" panose="020F0502020204030204" pitchFamily="34" charset="0"/>
                <a:cs typeface="Calibri" panose="020F0502020204030204" pitchFamily="34" charset="0"/>
              </a:rPr>
              <a:t>reduction of physiological midgut hernia</a:t>
            </a:r>
            <a:r>
              <a:rPr lang="en-US" altLang="en-US" dirty="0">
                <a:solidFill>
                  <a:schemeClr val="tx1"/>
                </a:solidFill>
                <a:latin typeface="Calibri" panose="020F0502020204030204" pitchFamily="34" charset="0"/>
                <a:cs typeface="Calibri" panose="020F0502020204030204" pitchFamily="34" charset="0"/>
              </a:rPr>
              <a:t>. </a:t>
            </a:r>
            <a:r>
              <a:rPr lang="en-US" altLang="en-US" dirty="0">
                <a:solidFill>
                  <a:srgbClr val="00B050"/>
                </a:solidFill>
                <a:latin typeface="Calibri" panose="020F0502020204030204" pitchFamily="34" charset="0"/>
                <a:cs typeface="Calibri" panose="020F0502020204030204" pitchFamily="34" charset="0"/>
              </a:rPr>
              <a:t>In 10</a:t>
            </a:r>
            <a:r>
              <a:rPr lang="en-US" altLang="en-US" baseline="30000" dirty="0">
                <a:solidFill>
                  <a:srgbClr val="00B050"/>
                </a:solidFill>
                <a:latin typeface="Calibri" panose="020F0502020204030204" pitchFamily="34" charset="0"/>
                <a:cs typeface="Calibri" panose="020F0502020204030204" pitchFamily="34" charset="0"/>
              </a:rPr>
              <a:t>th</a:t>
            </a:r>
            <a:r>
              <a:rPr lang="en-US" altLang="en-US" dirty="0">
                <a:solidFill>
                  <a:srgbClr val="00B050"/>
                </a:solidFill>
                <a:latin typeface="Calibri" panose="020F0502020204030204" pitchFamily="34" charset="0"/>
                <a:cs typeface="Calibri" panose="020F0502020204030204" pitchFamily="34" charset="0"/>
              </a:rPr>
              <a:t> week !!</a:t>
            </a:r>
            <a:endParaRPr lang="ar-SA" altLang="en-US" sz="1200" dirty="0">
              <a:solidFill>
                <a:srgbClr val="FF0000"/>
              </a:solidFill>
              <a:latin typeface="Calibri" panose="020F0502020204030204" pitchFamily="34" charset="0"/>
              <a:cs typeface="Calibri" panose="020F0502020204030204" pitchFamily="34" charset="0"/>
            </a:endParaRPr>
          </a:p>
          <a:p>
            <a:pPr eaLnBrk="1" hangingPunct="1">
              <a:lnSpc>
                <a:spcPct val="80000"/>
              </a:lnSpc>
            </a:pPr>
            <a:endParaRPr lang="en-US" altLang="en-US" dirty="0">
              <a:solidFill>
                <a:schemeClr val="tx1"/>
              </a:solidFill>
              <a:latin typeface="Calibri" panose="020F0502020204030204" pitchFamily="34" charset="0"/>
              <a:cs typeface="Calibri" panose="020F0502020204030204" pitchFamily="34" charset="0"/>
            </a:endParaRP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Rotation is completed and the </a:t>
            </a:r>
            <a:r>
              <a:rPr lang="en-US" altLang="en-US" dirty="0">
                <a:solidFill>
                  <a:srgbClr val="FF0000"/>
                </a:solidFill>
                <a:latin typeface="Calibri" panose="020F0502020204030204" pitchFamily="34" charset="0"/>
                <a:cs typeface="Calibri" panose="020F0502020204030204" pitchFamily="34" charset="0"/>
              </a:rPr>
              <a:t>coiled intestinal loops lie  in their final position in the left side</a:t>
            </a:r>
            <a:r>
              <a:rPr lang="en-US" altLang="en-US" dirty="0">
                <a:solidFill>
                  <a:schemeClr val="tx1"/>
                </a:solidFill>
                <a:latin typeface="Calibri" panose="020F0502020204030204" pitchFamily="34" charset="0"/>
                <a:cs typeface="Calibri" panose="020F0502020204030204" pitchFamily="34" charset="0"/>
              </a:rPr>
              <a:t>.</a:t>
            </a: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a:t>
            </a: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The caecum at first lies below the liver </a:t>
            </a:r>
            <a:r>
              <a:rPr lang="en-US" altLang="en-US" dirty="0">
                <a:solidFill>
                  <a:srgbClr val="585858"/>
                </a:solidFill>
                <a:latin typeface="Calibri" panose="020F0502020204030204" pitchFamily="34" charset="0"/>
                <a:cs typeface="Calibri" panose="020F0502020204030204" pitchFamily="34" charset="0"/>
              </a:rPr>
              <a:t>(A)</a:t>
            </a:r>
            <a:r>
              <a:rPr lang="en-US" altLang="en-US" dirty="0">
                <a:solidFill>
                  <a:schemeClr val="tx1"/>
                </a:solidFill>
                <a:latin typeface="Calibri" panose="020F0502020204030204" pitchFamily="34" charset="0"/>
                <a:cs typeface="Calibri" panose="020F0502020204030204" pitchFamily="34" charset="0"/>
              </a:rPr>
              <a:t>, but later it descends to lie in the right iliac fossa </a:t>
            </a:r>
            <a:r>
              <a:rPr lang="en-US" altLang="en-US" dirty="0">
                <a:solidFill>
                  <a:srgbClr val="585858"/>
                </a:solidFill>
                <a:latin typeface="Calibri" panose="020F0502020204030204" pitchFamily="34" charset="0"/>
                <a:cs typeface="Calibri" panose="020F0502020204030204" pitchFamily="34" charset="0"/>
              </a:rPr>
              <a:t>(B)</a:t>
            </a:r>
          </a:p>
        </p:txBody>
      </p:sp>
      <p:sp>
        <p:nvSpPr>
          <p:cNvPr id="3" name="Rectangle 2"/>
          <p:cNvSpPr/>
          <p:nvPr/>
        </p:nvSpPr>
        <p:spPr>
          <a:xfrm>
            <a:off x="240633" y="3730930"/>
            <a:ext cx="6368084" cy="3010055"/>
          </a:xfrm>
          <a:prstGeom prst="rect">
            <a:avLst/>
          </a:prstGeom>
        </p:spPr>
        <p:txBody>
          <a:bodyPr wrap="square">
            <a:spAutoFit/>
          </a:bodyPr>
          <a:lstStyle/>
          <a:p>
            <a:pPr eaLnBrk="1" hangingPunct="1">
              <a:lnSpc>
                <a:spcPct val="80000"/>
              </a:lnSpc>
              <a:defRPr/>
            </a:pPr>
            <a:r>
              <a:rPr lang="en-US" b="1" dirty="0">
                <a:solidFill>
                  <a:schemeClr val="tx1"/>
                </a:solidFill>
                <a:latin typeface="Calibri" panose="020F0502020204030204" pitchFamily="34" charset="0"/>
                <a:cs typeface="Calibri" panose="020F0502020204030204" pitchFamily="34" charset="0"/>
              </a:rPr>
              <a:t>- The </a:t>
            </a:r>
            <a:r>
              <a:rPr lang="en-US" b="1" dirty="0" err="1">
                <a:solidFill>
                  <a:schemeClr val="tx1"/>
                </a:solidFill>
                <a:latin typeface="Calibri" panose="020F0502020204030204" pitchFamily="34" charset="0"/>
                <a:cs typeface="Calibri" panose="020F0502020204030204" pitchFamily="34" charset="0"/>
              </a:rPr>
              <a:t>mesentry</a:t>
            </a:r>
            <a:r>
              <a:rPr lang="en-US" b="1" dirty="0">
                <a:solidFill>
                  <a:schemeClr val="tx1"/>
                </a:solidFill>
                <a:latin typeface="Calibri" panose="020F0502020204030204" pitchFamily="34" charset="0"/>
                <a:cs typeface="Calibri" panose="020F0502020204030204" pitchFamily="34" charset="0"/>
              </a:rPr>
              <a:t> of </a:t>
            </a:r>
            <a:r>
              <a:rPr lang="en-US" b="1" dirty="0" err="1">
                <a:solidFill>
                  <a:schemeClr val="tx1"/>
                </a:solidFill>
                <a:latin typeface="Calibri" panose="020F0502020204030204" pitchFamily="34" charset="0"/>
                <a:cs typeface="Calibri" panose="020F0502020204030204" pitchFamily="34" charset="0"/>
              </a:rPr>
              <a:t>jejunoileal</a:t>
            </a:r>
            <a:r>
              <a:rPr lang="en-US" b="1" dirty="0">
                <a:solidFill>
                  <a:schemeClr val="tx1"/>
                </a:solidFill>
                <a:latin typeface="Calibri" panose="020F0502020204030204" pitchFamily="34" charset="0"/>
                <a:cs typeface="Calibri" panose="020F0502020204030204" pitchFamily="34" charset="0"/>
              </a:rPr>
              <a:t> loops</a:t>
            </a:r>
            <a:r>
              <a:rPr lang="en-US" dirty="0">
                <a:solidFill>
                  <a:schemeClr val="tx1"/>
                </a:solidFill>
                <a:latin typeface="Calibri" panose="020F0502020204030204" pitchFamily="34" charset="0"/>
                <a:cs typeface="Calibri" panose="020F0502020204030204" pitchFamily="34" charset="0"/>
              </a:rPr>
              <a:t> is at </a:t>
            </a:r>
            <a:r>
              <a:rPr lang="en-US" b="1" dirty="0">
                <a:solidFill>
                  <a:schemeClr val="tx1"/>
                </a:solidFill>
                <a:latin typeface="Calibri" panose="020F0502020204030204" pitchFamily="34" charset="0"/>
                <a:cs typeface="Calibri" panose="020F0502020204030204" pitchFamily="34" charset="0"/>
              </a:rPr>
              <a:t>first continuous with that </a:t>
            </a:r>
            <a:r>
              <a:rPr lang="en-US" dirty="0">
                <a:solidFill>
                  <a:schemeClr val="tx1"/>
                </a:solidFill>
                <a:latin typeface="Calibri" panose="020F0502020204030204" pitchFamily="34" charset="0"/>
                <a:cs typeface="Calibri" panose="020F0502020204030204" pitchFamily="34" charset="0"/>
              </a:rPr>
              <a:t>of the </a:t>
            </a:r>
            <a:r>
              <a:rPr lang="en-US" b="1" dirty="0">
                <a:solidFill>
                  <a:schemeClr val="tx1"/>
                </a:solidFill>
                <a:latin typeface="Calibri" panose="020F0502020204030204" pitchFamily="34" charset="0"/>
                <a:cs typeface="Calibri" panose="020F0502020204030204" pitchFamily="34" charset="0"/>
              </a:rPr>
              <a:t>ascending colon.</a:t>
            </a:r>
          </a:p>
          <a:p>
            <a:pPr eaLnBrk="1" hangingPunct="1">
              <a:defRPr/>
            </a:pPr>
            <a:endParaRPr lang="en-US" b="1" dirty="0">
              <a:solidFill>
                <a:schemeClr val="tx1"/>
              </a:solidFill>
              <a:latin typeface="Calibri" panose="020F0502020204030204" pitchFamily="34" charset="0"/>
              <a:cs typeface="Calibri" panose="020F0502020204030204" pitchFamily="34" charset="0"/>
            </a:endParaRPr>
          </a:p>
          <a:p>
            <a:pPr eaLnBrk="1" hangingPunct="1">
              <a:defRPr/>
            </a:pPr>
            <a:r>
              <a:rPr lang="en-US" dirty="0">
                <a:solidFill>
                  <a:schemeClr val="tx1"/>
                </a:solidFill>
                <a:latin typeface="Calibri" panose="020F0502020204030204" pitchFamily="34" charset="0"/>
                <a:cs typeface="Calibri" panose="020F0502020204030204" pitchFamily="34" charset="0"/>
              </a:rPr>
              <a:t>- When the </a:t>
            </a:r>
            <a:r>
              <a:rPr lang="en-US" b="1" dirty="0" err="1">
                <a:solidFill>
                  <a:schemeClr val="tx1"/>
                </a:solidFill>
                <a:latin typeface="Calibri" panose="020F0502020204030204" pitchFamily="34" charset="0"/>
                <a:cs typeface="Calibri" panose="020F0502020204030204" pitchFamily="34" charset="0"/>
              </a:rPr>
              <a:t>mesentry</a:t>
            </a:r>
            <a:r>
              <a:rPr lang="en-US" b="1" dirty="0">
                <a:solidFill>
                  <a:schemeClr val="tx1"/>
                </a:solidFill>
                <a:latin typeface="Calibri" panose="020F0502020204030204" pitchFamily="34" charset="0"/>
                <a:cs typeface="Calibri" panose="020F0502020204030204" pitchFamily="34" charset="0"/>
              </a:rPr>
              <a:t> of ascending </a:t>
            </a:r>
            <a:r>
              <a:rPr lang="en-US" dirty="0">
                <a:solidFill>
                  <a:schemeClr val="tx1"/>
                </a:solidFill>
                <a:latin typeface="Calibri" panose="020F0502020204030204" pitchFamily="34" charset="0"/>
                <a:cs typeface="Calibri" panose="020F0502020204030204" pitchFamily="34" charset="0"/>
              </a:rPr>
              <a:t>colon </a:t>
            </a:r>
            <a:r>
              <a:rPr lang="en-US" b="1" dirty="0">
                <a:solidFill>
                  <a:schemeClr val="tx1"/>
                </a:solidFill>
                <a:latin typeface="Calibri" panose="020F0502020204030204" pitchFamily="34" charset="0"/>
                <a:cs typeface="Calibri" panose="020F0502020204030204" pitchFamily="34" charset="0"/>
              </a:rPr>
              <a:t>fuses with </a:t>
            </a:r>
            <a:r>
              <a:rPr lang="en-US" dirty="0">
                <a:solidFill>
                  <a:schemeClr val="tx1"/>
                </a:solidFill>
                <a:latin typeface="Calibri" panose="020F0502020204030204" pitchFamily="34" charset="0"/>
                <a:cs typeface="Calibri" panose="020F0502020204030204" pitchFamily="34" charset="0"/>
              </a:rPr>
              <a:t>the </a:t>
            </a:r>
            <a:r>
              <a:rPr lang="en-US" b="1" dirty="0">
                <a:solidFill>
                  <a:schemeClr val="tx1"/>
                </a:solidFill>
                <a:latin typeface="Calibri" panose="020F0502020204030204" pitchFamily="34" charset="0"/>
                <a:cs typeface="Calibri" panose="020F0502020204030204" pitchFamily="34" charset="0"/>
              </a:rPr>
              <a:t>posterior abdominal wall</a:t>
            </a:r>
          </a:p>
          <a:p>
            <a:pPr eaLnBrk="1" hangingPunct="1">
              <a:defRPr/>
            </a:pPr>
            <a:r>
              <a:rPr lang="en-US" dirty="0">
                <a:solidFill>
                  <a:schemeClr val="tx1"/>
                </a:solidFill>
                <a:latin typeface="Calibri" panose="020F0502020204030204" pitchFamily="34" charset="0"/>
                <a:cs typeface="Calibri" panose="020F0502020204030204" pitchFamily="34" charset="0"/>
              </a:rPr>
              <a:t>, </a:t>
            </a:r>
            <a:r>
              <a:rPr lang="en-US" b="1" dirty="0">
                <a:solidFill>
                  <a:schemeClr val="tx1"/>
                </a:solidFill>
                <a:latin typeface="Calibri" panose="020F0502020204030204" pitchFamily="34" charset="0"/>
                <a:cs typeface="Calibri" panose="020F0502020204030204" pitchFamily="34" charset="0"/>
              </a:rPr>
              <a:t>the </a:t>
            </a:r>
            <a:r>
              <a:rPr lang="en-US" b="1" dirty="0" err="1">
                <a:solidFill>
                  <a:schemeClr val="tx1"/>
                </a:solidFill>
                <a:latin typeface="Calibri" panose="020F0502020204030204" pitchFamily="34" charset="0"/>
                <a:cs typeface="Calibri" panose="020F0502020204030204" pitchFamily="34" charset="0"/>
              </a:rPr>
              <a:t>mesentry</a:t>
            </a:r>
            <a:r>
              <a:rPr lang="en-US" b="1" dirty="0">
                <a:solidFill>
                  <a:schemeClr val="tx1"/>
                </a:solidFill>
                <a:latin typeface="Calibri" panose="020F0502020204030204" pitchFamily="34" charset="0"/>
                <a:cs typeface="Calibri" panose="020F0502020204030204" pitchFamily="34" charset="0"/>
              </a:rPr>
              <a:t> of small intestine</a:t>
            </a:r>
            <a:r>
              <a:rPr lang="en-US" dirty="0">
                <a:solidFill>
                  <a:schemeClr val="tx1"/>
                </a:solidFill>
                <a:latin typeface="Calibri" panose="020F0502020204030204" pitchFamily="34" charset="0"/>
                <a:cs typeface="Calibri" panose="020F0502020204030204" pitchFamily="34" charset="0"/>
              </a:rPr>
              <a:t> becomes </a:t>
            </a:r>
            <a:r>
              <a:rPr lang="en-US" b="1" dirty="0">
                <a:solidFill>
                  <a:schemeClr val="tx1"/>
                </a:solidFill>
                <a:latin typeface="Calibri" panose="020F0502020204030204" pitchFamily="34" charset="0"/>
                <a:cs typeface="Calibri" panose="020F0502020204030204" pitchFamily="34" charset="0"/>
              </a:rPr>
              <a:t>fan-shaped</a:t>
            </a:r>
            <a:r>
              <a:rPr lang="en-US" dirty="0">
                <a:solidFill>
                  <a:schemeClr val="tx1"/>
                </a:solidFill>
                <a:latin typeface="Calibri" panose="020F0502020204030204" pitchFamily="34" charset="0"/>
                <a:cs typeface="Calibri" panose="020F0502020204030204" pitchFamily="34" charset="0"/>
              </a:rPr>
              <a:t> and acquires a new line of attachment that passes from </a:t>
            </a:r>
            <a:r>
              <a:rPr lang="en-US" dirty="0" err="1">
                <a:solidFill>
                  <a:schemeClr val="tx1"/>
                </a:solidFill>
                <a:latin typeface="Calibri" panose="020F0502020204030204" pitchFamily="34" charset="0"/>
                <a:cs typeface="Calibri" panose="020F0502020204030204" pitchFamily="34" charset="0"/>
              </a:rPr>
              <a:t>duodenojejunal</a:t>
            </a:r>
            <a:r>
              <a:rPr lang="en-US" dirty="0">
                <a:solidFill>
                  <a:schemeClr val="tx1"/>
                </a:solidFill>
                <a:latin typeface="Calibri" panose="020F0502020204030204" pitchFamily="34" charset="0"/>
                <a:cs typeface="Calibri" panose="020F0502020204030204" pitchFamily="34" charset="0"/>
              </a:rPr>
              <a:t> junction to the ileocecal junction.</a:t>
            </a:r>
          </a:p>
          <a:p>
            <a:pPr eaLnBrk="1" hangingPunct="1">
              <a:defRPr/>
            </a:pPr>
            <a:endParaRPr lang="en-US" dirty="0">
              <a:solidFill>
                <a:schemeClr val="tx1"/>
              </a:solidFill>
              <a:latin typeface="Calibri" panose="020F0502020204030204" pitchFamily="34" charset="0"/>
              <a:cs typeface="Calibri" panose="020F0502020204030204" pitchFamily="34" charset="0"/>
            </a:endParaRPr>
          </a:p>
          <a:p>
            <a:pPr eaLnBrk="1" hangingPunct="1">
              <a:spcBef>
                <a:spcPct val="50000"/>
              </a:spcBef>
              <a:buFont typeface="Wingdings" pitchFamily="2" charset="2"/>
              <a:buChar char="Ø"/>
              <a:defRPr/>
            </a:pPr>
            <a:r>
              <a:rPr lang="en-US" dirty="0">
                <a:solidFill>
                  <a:schemeClr val="tx1"/>
                </a:solidFill>
                <a:latin typeface="Calibri" panose="020F0502020204030204" pitchFamily="34" charset="0"/>
                <a:cs typeface="Calibri" panose="020F0502020204030204" pitchFamily="34" charset="0"/>
              </a:rPr>
              <a:t>The enlarged colon presses the duodenum and pancreas against the posterior abdominal wall.(  </a:t>
            </a:r>
            <a:r>
              <a:rPr lang="en-US" b="1" dirty="0">
                <a:solidFill>
                  <a:schemeClr val="tx1"/>
                </a:solidFill>
                <a:latin typeface="Calibri" panose="020F0502020204030204" pitchFamily="34" charset="0"/>
                <a:cs typeface="Calibri" panose="020F0502020204030204" pitchFamily="34" charset="0"/>
              </a:rPr>
              <a:t>C &amp; F)</a:t>
            </a:r>
          </a:p>
          <a:p>
            <a:pPr eaLnBrk="1" hangingPunct="1">
              <a:spcBef>
                <a:spcPct val="50000"/>
              </a:spcBef>
              <a:buFont typeface="Wingdings" pitchFamily="2" charset="2"/>
              <a:buChar char="Ø"/>
              <a:defRPr/>
            </a:pPr>
            <a:r>
              <a:rPr lang="en-US" dirty="0">
                <a:solidFill>
                  <a:schemeClr val="tx1"/>
                </a:solidFill>
                <a:latin typeface="Calibri" panose="020F0502020204030204" pitchFamily="34" charset="0"/>
                <a:cs typeface="Calibri" panose="020F0502020204030204" pitchFamily="34" charset="0"/>
              </a:rPr>
              <a:t>Most of duodenal mesentery is absorbed, </a:t>
            </a:r>
            <a:r>
              <a:rPr lang="en-US" b="1" dirty="0">
                <a:solidFill>
                  <a:schemeClr val="tx1"/>
                </a:solidFill>
                <a:latin typeface="Calibri" panose="020F0502020204030204" pitchFamily="34" charset="0"/>
                <a:cs typeface="Calibri" panose="020F0502020204030204" pitchFamily="34" charset="0"/>
              </a:rPr>
              <a:t>so most of  duodenum                      </a:t>
            </a:r>
            <a:r>
              <a:rPr lang="en-US" dirty="0">
                <a:solidFill>
                  <a:srgbClr val="FF0000"/>
                </a:solidFill>
                <a:latin typeface="Calibri" panose="020F0502020204030204" pitchFamily="34" charset="0"/>
                <a:cs typeface="Calibri" panose="020F0502020204030204" pitchFamily="34" charset="0"/>
              </a:rPr>
              <a:t>except</a:t>
            </a:r>
            <a:r>
              <a:rPr lang="en-US" dirty="0">
                <a:solidFill>
                  <a:schemeClr val="tx1"/>
                </a:solidFill>
                <a:latin typeface="Calibri" panose="020F0502020204030204" pitchFamily="34" charset="0"/>
                <a:cs typeface="Calibri" panose="020F0502020204030204" pitchFamily="34" charset="0"/>
              </a:rPr>
              <a:t> </a:t>
            </a:r>
            <a:r>
              <a:rPr lang="en-US" u="sng" dirty="0">
                <a:solidFill>
                  <a:schemeClr val="tx1"/>
                </a:solidFill>
                <a:latin typeface="Calibri" panose="020F0502020204030204" pitchFamily="34" charset="0"/>
                <a:cs typeface="Calibri" panose="020F0502020204030204" pitchFamily="34" charset="0"/>
              </a:rPr>
              <a:t>(for about the first 2.5 cm derived from foregut</a:t>
            </a:r>
            <a:r>
              <a:rPr lang="en-US" sz="1200" dirty="0">
                <a:solidFill>
                  <a:schemeClr val="bg1">
                    <a:lumMod val="50000"/>
                  </a:schemeClr>
                </a:solidFill>
                <a:latin typeface="Calibri" panose="020F0502020204030204" pitchFamily="34" charset="0"/>
                <a:cs typeface="Calibri" panose="020F0502020204030204" pitchFamily="34" charset="0"/>
              </a:rPr>
              <a:t>(upper part </a:t>
            </a:r>
            <a:r>
              <a:rPr lang="en-US" sz="1200" dirty="0" smtClean="0">
                <a:solidFill>
                  <a:schemeClr val="bg1">
                    <a:lumMod val="50000"/>
                  </a:schemeClr>
                </a:solidFill>
                <a:latin typeface="Calibri" panose="020F0502020204030204" pitchFamily="34" charset="0"/>
                <a:cs typeface="Calibri" panose="020F0502020204030204" pitchFamily="34" charset="0"/>
              </a:rPr>
              <a:t>of </a:t>
            </a:r>
            <a:r>
              <a:rPr lang="en-US" sz="1200" dirty="0">
                <a:solidFill>
                  <a:schemeClr val="bg1">
                    <a:lumMod val="50000"/>
                  </a:schemeClr>
                </a:solidFill>
                <a:latin typeface="Calibri" panose="020F0502020204030204" pitchFamily="34" charset="0"/>
                <a:cs typeface="Calibri" panose="020F0502020204030204" pitchFamily="34" charset="0"/>
              </a:rPr>
              <a:t>duodenum)</a:t>
            </a:r>
            <a:r>
              <a:rPr lang="en-US" dirty="0">
                <a:solidFill>
                  <a:schemeClr val="tx1"/>
                </a:solidFill>
                <a:latin typeface="Calibri" panose="020F0502020204030204" pitchFamily="34" charset="0"/>
                <a:cs typeface="Calibri" panose="020F0502020204030204" pitchFamily="34" charset="0"/>
              </a:rPr>
              <a:t>)</a:t>
            </a:r>
            <a:r>
              <a:rPr lang="en-US" sz="1200" dirty="0">
                <a:solidFill>
                  <a:schemeClr val="bg1">
                    <a:lumMod val="50000"/>
                  </a:schemeClr>
                </a:solidFill>
                <a:latin typeface="Calibri" panose="020F0502020204030204" pitchFamily="34" charset="0"/>
                <a:cs typeface="Calibri" panose="020F0502020204030204" pitchFamily="34" charset="0"/>
              </a:rPr>
              <a:t> </a:t>
            </a:r>
            <a:r>
              <a:rPr lang="en-US" b="1" dirty="0">
                <a:solidFill>
                  <a:schemeClr val="tx1"/>
                </a:solidFill>
                <a:latin typeface="Calibri" panose="020F0502020204030204" pitchFamily="34" charset="0"/>
                <a:cs typeface="Calibri" panose="020F0502020204030204" pitchFamily="34" charset="0"/>
              </a:rPr>
              <a:t>and pancreas become retroperitoneal.  ( C &amp; F</a:t>
            </a:r>
            <a:r>
              <a:rPr lang="en-US" dirty="0">
                <a:solidFill>
                  <a:schemeClr val="tx1"/>
                </a:solidFill>
                <a:latin typeface="Calibri" panose="020F0502020204030204" pitchFamily="34" charset="0"/>
                <a:cs typeface="Calibri" panose="020F0502020204030204" pitchFamily="34" charset="0"/>
              </a:rPr>
              <a:t> )        </a:t>
            </a:r>
            <a:endParaRPr lang="en-US" b="1" dirty="0">
              <a:solidFill>
                <a:schemeClr val="tx1"/>
              </a:solidFill>
              <a:latin typeface="Calibri" panose="020F0502020204030204" pitchFamily="34" charset="0"/>
              <a:cs typeface="Calibri" panose="020F0502020204030204" pitchFamily="34" charset="0"/>
            </a:endParaRPr>
          </a:p>
          <a:p>
            <a:pPr eaLnBrk="1" hangingPunct="1">
              <a:lnSpc>
                <a:spcPct val="80000"/>
              </a:lnSpc>
              <a:defRPr/>
            </a:pPr>
            <a:endParaRPr lang="en-US" u="sng" dirty="0"/>
          </a:p>
        </p:txBody>
      </p:sp>
      <p:pic>
        <p:nvPicPr>
          <p:cNvPr id="16" name="Picture 15" descr="6E6D1339"/>
          <p:cNvPicPr>
            <a:picLocks noChangeAspect="1" noChangeArrowheads="1"/>
          </p:cNvPicPr>
          <p:nvPr/>
        </p:nvPicPr>
        <p:blipFill>
          <a:blip r:embed="rId3">
            <a:extLst>
              <a:ext uri="{28A0092B-C50C-407E-A947-70E740481C1C}">
                <a14:useLocalDpi xmlns:a14="http://schemas.microsoft.com/office/drawing/2010/main" val="0"/>
              </a:ext>
            </a:extLst>
          </a:blip>
          <a:srcRect l="49084" t="67375" r="5121" b="8807"/>
          <a:stretch>
            <a:fillRect/>
          </a:stretch>
        </p:blipFill>
        <p:spPr bwMode="auto">
          <a:xfrm>
            <a:off x="9444839" y="4830963"/>
            <a:ext cx="2375886" cy="1622278"/>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22848" y="6453241"/>
            <a:ext cx="2019868" cy="307777"/>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stStyle>
          <a:p>
            <a:pPr algn="ctr"/>
            <a:r>
              <a:rPr lang="en-US" dirty="0">
                <a:latin typeface="Calibri" panose="020F0502020204030204" pitchFamily="34" charset="0"/>
                <a:cs typeface="Calibri" panose="020F0502020204030204" pitchFamily="34" charset="0"/>
              </a:rPr>
              <a:t>Intestine after fixation </a:t>
            </a:r>
          </a:p>
        </p:txBody>
      </p:sp>
      <p:sp>
        <p:nvSpPr>
          <p:cNvPr id="18" name="TextBox 17"/>
          <p:cNvSpPr txBox="1"/>
          <p:nvPr/>
        </p:nvSpPr>
        <p:spPr>
          <a:xfrm>
            <a:off x="6963559" y="6437348"/>
            <a:ext cx="2019868" cy="307777"/>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Calibri" panose="020F0502020204030204" pitchFamily="34" charset="0"/>
                <a:cs typeface="Calibri" panose="020F0502020204030204" pitchFamily="34" charset="0"/>
              </a:rPr>
              <a:t>Intestine prior fixation </a:t>
            </a:r>
          </a:p>
        </p:txBody>
      </p:sp>
      <p:pic>
        <p:nvPicPr>
          <p:cNvPr id="14" name="Picture 13" descr="FE8947B5"/>
          <p:cNvPicPr>
            <a:picLocks noChangeAspect="1" noChangeArrowheads="1"/>
          </p:cNvPicPr>
          <p:nvPr/>
        </p:nvPicPr>
        <p:blipFill>
          <a:blip r:embed="rId4">
            <a:extLst>
              <a:ext uri="{28A0092B-C50C-407E-A947-70E740481C1C}">
                <a14:useLocalDpi xmlns:a14="http://schemas.microsoft.com/office/drawing/2010/main" val="0"/>
              </a:ext>
            </a:extLst>
          </a:blip>
          <a:srcRect l="13799" t="62546" r="24121" b="9216"/>
          <a:stretch>
            <a:fillRect/>
          </a:stretch>
        </p:blipFill>
        <p:spPr bwMode="auto">
          <a:xfrm>
            <a:off x="7283000" y="3400018"/>
            <a:ext cx="2744967" cy="12747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3463" y="659368"/>
            <a:ext cx="5564639" cy="382677"/>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a:buSzPct val="25000"/>
              <a:defRPr sz="2000" b="1">
                <a:solidFill>
                  <a:schemeClr val="tx1"/>
                </a:solidFill>
              </a:defRPr>
            </a:lvl1pPr>
          </a:lstStyle>
          <a:p>
            <a:r>
              <a:rPr lang="en-US" sz="1800" dirty="0">
                <a:solidFill>
                  <a:srgbClr val="618E87"/>
                </a:solidFill>
                <a:latin typeface="Calibri" panose="020F0502020204030204" pitchFamily="34" charset="0"/>
                <a:cs typeface="Calibri" panose="020F0502020204030204" pitchFamily="34" charset="0"/>
              </a:rPr>
              <a:t>4-Return of the midgut to abdomen</a:t>
            </a:r>
          </a:p>
        </p:txBody>
      </p:sp>
      <p:sp>
        <p:nvSpPr>
          <p:cNvPr id="11" name="TextBox 10"/>
          <p:cNvSpPr txBox="1"/>
          <p:nvPr/>
        </p:nvSpPr>
        <p:spPr>
          <a:xfrm>
            <a:off x="202573" y="3194488"/>
            <a:ext cx="4609254" cy="369332"/>
          </a:xfrm>
          <a:prstGeom prst="rect">
            <a:avLst/>
          </a:prstGeom>
          <a:noFill/>
        </p:spPr>
        <p:txBody>
          <a:bodyPr wrap="square" rtlCol="0">
            <a:spAutoFit/>
          </a:bodyPr>
          <a:lstStyle/>
          <a:p>
            <a:r>
              <a:rPr lang="en-US" sz="1800" b="1" dirty="0">
                <a:solidFill>
                  <a:srgbClr val="618E87"/>
                </a:solidFill>
                <a:latin typeface="Calibri" panose="020F0502020204030204" pitchFamily="34" charset="0"/>
                <a:cs typeface="Calibri" panose="020F0502020204030204" pitchFamily="34" charset="0"/>
              </a:rPr>
              <a:t>5- Fixation of various parts of intestine</a:t>
            </a:r>
          </a:p>
        </p:txBody>
      </p:sp>
      <p:cxnSp>
        <p:nvCxnSpPr>
          <p:cNvPr id="4" name="Straight Connector 3"/>
          <p:cNvCxnSpPr/>
          <p:nvPr/>
        </p:nvCxnSpPr>
        <p:spPr>
          <a:xfrm>
            <a:off x="647498" y="2394317"/>
            <a:ext cx="626301" cy="0"/>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38833" y="2394317"/>
            <a:ext cx="335605" cy="0"/>
          </a:xfrm>
          <a:prstGeom prst="line">
            <a:avLst/>
          </a:prstGeom>
          <a:ln w="34925">
            <a:solidFill>
              <a:srgbClr val="7AADA2"/>
            </a:solidFill>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7119156" y="762522"/>
            <a:ext cx="5072844" cy="1800792"/>
            <a:chOff x="7119156" y="762522"/>
            <a:chExt cx="5072844" cy="1800792"/>
          </a:xfrm>
        </p:grpSpPr>
        <p:pic>
          <p:nvPicPr>
            <p:cNvPr id="20" name="Picture 19" descr="7E6107F1"/>
            <p:cNvPicPr>
              <a:picLocks noChangeAspect="1" noChangeArrowheads="1"/>
            </p:cNvPicPr>
            <p:nvPr/>
          </p:nvPicPr>
          <p:blipFill>
            <a:blip r:embed="rId5">
              <a:extLst>
                <a:ext uri="{28A0092B-C50C-407E-A947-70E740481C1C}">
                  <a14:useLocalDpi xmlns:a14="http://schemas.microsoft.com/office/drawing/2010/main" val="0"/>
                </a:ext>
              </a:extLst>
            </a:blip>
            <a:srcRect l="17506" t="8113" r="3178" b="69154"/>
            <a:stretch>
              <a:fillRect/>
            </a:stretch>
          </p:blipFill>
          <p:spPr bwMode="auto">
            <a:xfrm>
              <a:off x="7119156" y="762522"/>
              <a:ext cx="2845929" cy="18007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0" descr="https://encrypted-tbn3.gstatic.com/images?q=tbn:ANd9GcQ1JYIzi-U_WwZdK2GCrtaM5yIGcb_9uDnr1Y7ru_TG4j1COILAd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65085" y="762522"/>
              <a:ext cx="2226915" cy="180079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8655484" y="2029216"/>
              <a:ext cx="252139" cy="1753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88157" y="860898"/>
              <a:ext cx="184826" cy="126459"/>
            </a:xfrm>
            <a:prstGeom prst="rect">
              <a:avLst/>
            </a:prstGeom>
            <a:noFill/>
            <a:ln>
              <a:solidFill>
                <a:srgbClr val="7A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52378" y="1488332"/>
              <a:ext cx="233056" cy="1799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65085" y="2343178"/>
              <a:ext cx="282886" cy="1572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a:off x="2777861" y="5492411"/>
            <a:ext cx="813547" cy="0"/>
          </a:xfrm>
          <a:prstGeom prst="line">
            <a:avLst/>
          </a:prstGeom>
          <a:ln>
            <a:solidFill>
              <a:srgbClr val="ED068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867524" y="5486434"/>
            <a:ext cx="699247" cy="6724"/>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6839423" y="4828658"/>
            <a:ext cx="2374710" cy="1596147"/>
            <a:chOff x="6824133" y="4784206"/>
            <a:chExt cx="2374710" cy="1596147"/>
          </a:xfrm>
        </p:grpSpPr>
        <p:pic>
          <p:nvPicPr>
            <p:cNvPr id="15" name="Picture 14" descr="6E6D1339"/>
            <p:cNvPicPr>
              <a:picLocks noChangeAspect="1" noChangeArrowheads="1"/>
            </p:cNvPicPr>
            <p:nvPr/>
          </p:nvPicPr>
          <p:blipFill>
            <a:blip r:embed="rId3">
              <a:extLst>
                <a:ext uri="{28A0092B-C50C-407E-A947-70E740481C1C}">
                  <a14:useLocalDpi xmlns:a14="http://schemas.microsoft.com/office/drawing/2010/main" val="0"/>
                </a:ext>
              </a:extLst>
            </a:blip>
            <a:srcRect l="46693" t="17024" b="56325"/>
            <a:stretch>
              <a:fillRect/>
            </a:stretch>
          </p:blipFill>
          <p:spPr bwMode="auto">
            <a:xfrm>
              <a:off x="6824133" y="4784206"/>
              <a:ext cx="2374710" cy="15961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 name="Rectangle 26"/>
            <p:cNvSpPr/>
            <p:nvPr/>
          </p:nvSpPr>
          <p:spPr>
            <a:xfrm>
              <a:off x="8377518" y="5028800"/>
              <a:ext cx="404035" cy="155041"/>
            </a:xfrm>
            <a:prstGeom prst="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angle 27"/>
            <p:cNvSpPr/>
            <p:nvPr/>
          </p:nvSpPr>
          <p:spPr>
            <a:xfrm>
              <a:off x="8370794" y="5428435"/>
              <a:ext cx="410759" cy="153844"/>
            </a:xfrm>
            <a:prstGeom prst="rect">
              <a:avLst/>
            </a:prstGeom>
            <a:noFill/>
            <a:ln>
              <a:solidFill>
                <a:srgbClr val="ED0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رابط كسهم مستقيم 22"/>
          <p:cNvCxnSpPr/>
          <p:nvPr/>
        </p:nvCxnSpPr>
        <p:spPr>
          <a:xfrm>
            <a:off x="9214133" y="3697705"/>
            <a:ext cx="0" cy="44249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1" name="مستطيل 30"/>
          <p:cNvSpPr/>
          <p:nvPr/>
        </p:nvSpPr>
        <p:spPr>
          <a:xfrm>
            <a:off x="8990060" y="4185592"/>
            <a:ext cx="632788" cy="25229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2" name="صورة 31"/>
          <p:cNvPicPr>
            <a:picLocks noChangeAspect="1"/>
          </p:cNvPicPr>
          <p:nvPr/>
        </p:nvPicPr>
        <p:blipFill rotWithShape="1">
          <a:blip r:embed="rId8">
            <a:extLst>
              <a:ext uri="{28A0092B-C50C-407E-A947-70E740481C1C}">
                <a14:useLocalDpi xmlns:a14="http://schemas.microsoft.com/office/drawing/2010/main" val="0"/>
              </a:ext>
            </a:extLst>
          </a:blip>
          <a:srcRect l="6223" t="18451" r="16667" b="18451"/>
          <a:stretch/>
        </p:blipFill>
        <p:spPr>
          <a:xfrm>
            <a:off x="10357200" y="3586846"/>
            <a:ext cx="1377827" cy="1087967"/>
          </a:xfrm>
          <a:prstGeom prst="rect">
            <a:avLst/>
          </a:prstGeom>
        </p:spPr>
      </p:pic>
      <p:cxnSp>
        <p:nvCxnSpPr>
          <p:cNvPr id="34" name="رابط كسهم مستقيم 33"/>
          <p:cNvCxnSpPr/>
          <p:nvPr/>
        </p:nvCxnSpPr>
        <p:spPr>
          <a:xfrm>
            <a:off x="9715405" y="4311739"/>
            <a:ext cx="625123"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a:off x="1193800" y="4526179"/>
            <a:ext cx="5080000"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flipV="1">
            <a:off x="393700" y="4735321"/>
            <a:ext cx="3937000" cy="13019"/>
          </a:xfrm>
          <a:prstGeom prst="line">
            <a:avLst/>
          </a:prstGeom>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70376" y="1353733"/>
            <a:ext cx="2143594" cy="461665"/>
          </a:xfrm>
          <a:prstGeom prst="rect">
            <a:avLst/>
          </a:prstGeom>
          <a:noFill/>
        </p:spPr>
        <p:txBody>
          <a:bodyPr wrap="square" rtlCol="0">
            <a:spAutoFit/>
          </a:bodyPr>
          <a:lstStyle/>
          <a:p>
            <a:pPr algn="r" rtl="1"/>
            <a:r>
              <a:rPr lang="ar-SA" altLang="en-US" sz="1200" dirty="0">
                <a:solidFill>
                  <a:srgbClr val="FF0000"/>
                </a:solidFill>
                <a:latin typeface="Calibri" panose="020F0502020204030204" pitchFamily="34" charset="0"/>
                <a:cs typeface="Calibri" panose="020F0502020204030204" pitchFamily="34" charset="0"/>
              </a:rPr>
              <a:t>مهم هذا الوقت</a:t>
            </a:r>
            <a:endParaRPr lang="en-US" altLang="en-US" sz="1200" dirty="0">
              <a:solidFill>
                <a:srgbClr val="FF0000"/>
              </a:solidFill>
              <a:latin typeface="Calibri" panose="020F0502020204030204" pitchFamily="34" charset="0"/>
              <a:cs typeface="Calibri" panose="020F0502020204030204" pitchFamily="34" charset="0"/>
            </a:endParaRPr>
          </a:p>
          <a:p>
            <a:pPr marR="0" algn="r" rtl="1">
              <a:lnSpc>
                <a:spcPct val="100000"/>
              </a:lnSpc>
              <a:spcBef>
                <a:spcPts val="0"/>
              </a:spcBef>
              <a:spcAft>
                <a:spcPts val="0"/>
              </a:spcAft>
              <a:buNone/>
            </a:pPr>
            <a:endParaRPr lang="en-US" sz="1200" dirty="0"/>
          </a:p>
        </p:txBody>
      </p:sp>
      <p:cxnSp>
        <p:nvCxnSpPr>
          <p:cNvPr id="37" name="Shape 615"/>
          <p:cNvCxnSpPr/>
          <p:nvPr/>
        </p:nvCxnSpPr>
        <p:spPr>
          <a:xfrm>
            <a:off x="323425" y="484521"/>
            <a:ext cx="9052538" cy="0"/>
          </a:xfrm>
          <a:prstGeom prst="straightConnector1">
            <a:avLst/>
          </a:prstGeom>
          <a:noFill/>
          <a:ln w="38100" cap="rnd" cmpd="sng">
            <a:solidFill>
              <a:srgbClr val="00213F"/>
            </a:solidFill>
            <a:prstDash val="solid"/>
            <a:round/>
            <a:headEnd type="none" w="med" len="med"/>
            <a:tailEnd type="none" w="med" len="med"/>
          </a:ln>
        </p:spPr>
      </p:cxnSp>
      <p:sp>
        <p:nvSpPr>
          <p:cNvPr id="39" name="Shape 616"/>
          <p:cNvSpPr txBox="1"/>
          <p:nvPr/>
        </p:nvSpPr>
        <p:spPr>
          <a:xfrm>
            <a:off x="666480" y="-49816"/>
            <a:ext cx="5566499" cy="708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200" dirty="0">
                <a:solidFill>
                  <a:srgbClr val="618E87"/>
                </a:solidFill>
                <a:latin typeface="Century Gothic" charset="0"/>
                <a:ea typeface="Century Gothic" charset="0"/>
                <a:cs typeface="Century Gothic" charset="0"/>
                <a:sym typeface="Century Gothic"/>
              </a:rPr>
              <a:t>Cont..</a:t>
            </a:r>
          </a:p>
        </p:txBody>
      </p:sp>
    </p:spTree>
    <p:extLst>
      <p:ext uri="{BB962C8B-B14F-4D97-AF65-F5344CB8AC3E}">
        <p14:creationId xmlns:p14="http://schemas.microsoft.com/office/powerpoint/2010/main" val="37708675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mbr renal 12" id="{2659D9A9-BC84-49FE-8E55-2A81B3DE5D77}" vid="{3D1B3E75-F811-4D9B-8727-2578586EAF44}"/>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1566</TotalTime>
  <Words>2700</Words>
  <Application>Microsoft Macintosh PowerPoint</Application>
  <PresentationFormat>Widescreen</PresentationFormat>
  <Paragraphs>401</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vt:lpstr>
      <vt:lpstr>Cabin</vt:lpstr>
      <vt:lpstr>Calibri</vt:lpstr>
      <vt:lpstr>Century Gothic</vt:lpstr>
      <vt:lpstr>Courier New</vt:lpstr>
      <vt:lpstr>Kino MT</vt:lpstr>
      <vt:lpstr>Noto Sans Symbols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ASUS</dc:creator>
  <cp:lastModifiedBy>شوق</cp:lastModifiedBy>
  <cp:revision>396</cp:revision>
  <dcterms:modified xsi:type="dcterms:W3CDTF">2017-12-01T12:09:24Z</dcterms:modified>
</cp:coreProperties>
</file>