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906000" type="A4"/>
  <p:notesSz cx="68580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>
      <p:cViewPr>
        <p:scale>
          <a:sx n="100" d="100"/>
          <a:sy n="100" d="100"/>
        </p:scale>
        <p:origin x="85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999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999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999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02" y="229880"/>
            <a:ext cx="6711995" cy="763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9999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docs.google.com/document/d/1Y7mV6Uv0sNwkKtLvjulYJjJWKioC_b1-wH97NoTiJyk/edit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dF-OExjEgTJzx-mBGyJM1VZY-c-h_KyTtEF0WuENtYMh0VLA/viewform" TargetMode="External"/><Relationship Id="rId5" Type="http://schemas.openxmlformats.org/officeDocument/2006/relationships/hyperlink" Target="mailto:Haematology436@gmail.com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12" Type="http://schemas.openxmlformats.org/officeDocument/2006/relationships/image" Target="../media/image54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g"/><Relationship Id="rId11" Type="http://schemas.openxmlformats.org/officeDocument/2006/relationships/image" Target="../media/image53.jpg"/><Relationship Id="rId5" Type="http://schemas.openxmlformats.org/officeDocument/2006/relationships/image" Target="../media/image47.jpg"/><Relationship Id="rId10" Type="http://schemas.openxmlformats.org/officeDocument/2006/relationships/image" Target="../media/image52.png"/><Relationship Id="rId4" Type="http://schemas.openxmlformats.org/officeDocument/2006/relationships/image" Target="../media/image46.jp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2489" y="4925740"/>
            <a:ext cx="1492250" cy="1441450"/>
          </a:xfrm>
          <a:prstGeom prst="rect">
            <a:avLst/>
          </a:prstGeom>
          <a:ln w="9524">
            <a:solidFill>
              <a:srgbClr val="33CCCC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85725" marR="242570" indent="163195">
              <a:lnSpc>
                <a:spcPts val="2250"/>
              </a:lnSpc>
              <a:spcBef>
                <a:spcPts val="35"/>
              </a:spcBef>
            </a:pPr>
            <a:r>
              <a:rPr sz="1600" spc="-5" dirty="0">
                <a:latin typeface="Cambria"/>
                <a:cs typeface="Cambria"/>
              </a:rPr>
              <a:t>Color</a:t>
            </a:r>
            <a:r>
              <a:rPr sz="1600" spc="-9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index  </a:t>
            </a:r>
            <a:r>
              <a:rPr sz="1600" spc="-5" dirty="0">
                <a:solidFill>
                  <a:srgbClr val="FF0000"/>
                </a:solidFill>
                <a:latin typeface="Cambria"/>
                <a:cs typeface="Cambria"/>
              </a:rPr>
              <a:t>Important  </a:t>
            </a:r>
            <a:r>
              <a:rPr sz="1600" spc="-5" dirty="0">
                <a:solidFill>
                  <a:srgbClr val="7E7E7E"/>
                </a:solidFill>
                <a:latin typeface="Cambria"/>
                <a:cs typeface="Cambria"/>
              </a:rPr>
              <a:t>Extra</a:t>
            </a:r>
            <a:endParaRPr sz="1600">
              <a:latin typeface="Cambria"/>
              <a:cs typeface="Cambria"/>
            </a:endParaRPr>
          </a:p>
          <a:p>
            <a:pPr marL="85725">
              <a:lnSpc>
                <a:spcPct val="100000"/>
              </a:lnSpc>
              <a:spcBef>
                <a:spcPts val="200"/>
              </a:spcBef>
            </a:pPr>
            <a:r>
              <a:rPr sz="1600" spc="-5" dirty="0">
                <a:solidFill>
                  <a:srgbClr val="69A84F"/>
                </a:solidFill>
                <a:latin typeface="Cambria"/>
                <a:cs typeface="Cambria"/>
              </a:rPr>
              <a:t>Doctors'</a:t>
            </a:r>
            <a:r>
              <a:rPr sz="1600" spc="-25" dirty="0">
                <a:solidFill>
                  <a:srgbClr val="69A84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69A84F"/>
                </a:solidFill>
                <a:latin typeface="Cambria"/>
                <a:cs typeface="Cambria"/>
              </a:rPr>
              <a:t>notes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22624" y="228600"/>
            <a:ext cx="1033333" cy="915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1349" y="4742446"/>
            <a:ext cx="1038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9999"/>
                </a:solidFill>
                <a:latin typeface="Cambria"/>
                <a:cs typeface="Cambria"/>
              </a:rPr>
              <a:t>Objectives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28290" y="4881352"/>
            <a:ext cx="24130" cy="103505"/>
          </a:xfrm>
          <a:custGeom>
            <a:avLst/>
            <a:gdLst/>
            <a:ahLst/>
            <a:cxnLst/>
            <a:rect l="l" t="t" r="r" b="b"/>
            <a:pathLst>
              <a:path w="24130" h="103504">
                <a:moveTo>
                  <a:pt x="14039" y="25746"/>
                </a:moveTo>
                <a:lnTo>
                  <a:pt x="9372" y="25746"/>
                </a:lnTo>
                <a:lnTo>
                  <a:pt x="7439" y="25548"/>
                </a:lnTo>
                <a:lnTo>
                  <a:pt x="0" y="15478"/>
                </a:lnTo>
                <a:lnTo>
                  <a:pt x="0" y="10517"/>
                </a:lnTo>
                <a:lnTo>
                  <a:pt x="2381" y="2827"/>
                </a:lnTo>
                <a:lnTo>
                  <a:pt x="3276" y="1736"/>
                </a:lnTo>
                <a:lnTo>
                  <a:pt x="4467" y="992"/>
                </a:lnTo>
                <a:lnTo>
                  <a:pt x="7439" y="198"/>
                </a:lnTo>
                <a:lnTo>
                  <a:pt x="9372" y="0"/>
                </a:lnTo>
                <a:lnTo>
                  <a:pt x="14039" y="0"/>
                </a:lnTo>
                <a:lnTo>
                  <a:pt x="15925" y="198"/>
                </a:lnTo>
                <a:lnTo>
                  <a:pt x="18897" y="992"/>
                </a:lnTo>
                <a:lnTo>
                  <a:pt x="20088" y="1736"/>
                </a:lnTo>
                <a:lnTo>
                  <a:pt x="20983" y="2827"/>
                </a:lnTo>
                <a:lnTo>
                  <a:pt x="21974" y="3819"/>
                </a:lnTo>
                <a:lnTo>
                  <a:pt x="22621" y="5159"/>
                </a:lnTo>
                <a:lnTo>
                  <a:pt x="22917" y="6845"/>
                </a:lnTo>
                <a:lnTo>
                  <a:pt x="23317" y="8433"/>
                </a:lnTo>
                <a:lnTo>
                  <a:pt x="23517" y="10517"/>
                </a:lnTo>
                <a:lnTo>
                  <a:pt x="23517" y="15478"/>
                </a:lnTo>
                <a:lnTo>
                  <a:pt x="23317" y="17511"/>
                </a:lnTo>
                <a:lnTo>
                  <a:pt x="22917" y="19198"/>
                </a:lnTo>
                <a:lnTo>
                  <a:pt x="22621" y="20786"/>
                </a:lnTo>
                <a:lnTo>
                  <a:pt x="21974" y="22076"/>
                </a:lnTo>
                <a:lnTo>
                  <a:pt x="20983" y="23068"/>
                </a:lnTo>
                <a:lnTo>
                  <a:pt x="20088" y="24060"/>
                </a:lnTo>
                <a:lnTo>
                  <a:pt x="18897" y="24755"/>
                </a:lnTo>
                <a:lnTo>
                  <a:pt x="15925" y="25548"/>
                </a:lnTo>
                <a:lnTo>
                  <a:pt x="14039" y="25746"/>
                </a:lnTo>
                <a:close/>
              </a:path>
              <a:path w="24130" h="103504">
                <a:moveTo>
                  <a:pt x="14039" y="103435"/>
                </a:moveTo>
                <a:lnTo>
                  <a:pt x="9372" y="103435"/>
                </a:lnTo>
                <a:lnTo>
                  <a:pt x="7439" y="103186"/>
                </a:lnTo>
                <a:lnTo>
                  <a:pt x="5953" y="102690"/>
                </a:lnTo>
                <a:lnTo>
                  <a:pt x="4467" y="102294"/>
                </a:lnTo>
                <a:lnTo>
                  <a:pt x="0" y="92967"/>
                </a:lnTo>
                <a:lnTo>
                  <a:pt x="0" y="88106"/>
                </a:lnTo>
                <a:lnTo>
                  <a:pt x="5953" y="78282"/>
                </a:lnTo>
                <a:lnTo>
                  <a:pt x="7439" y="77787"/>
                </a:lnTo>
                <a:lnTo>
                  <a:pt x="9372" y="77539"/>
                </a:lnTo>
                <a:lnTo>
                  <a:pt x="14039" y="77539"/>
                </a:lnTo>
                <a:lnTo>
                  <a:pt x="15925" y="77787"/>
                </a:lnTo>
                <a:lnTo>
                  <a:pt x="17411" y="78282"/>
                </a:lnTo>
                <a:lnTo>
                  <a:pt x="18897" y="78680"/>
                </a:lnTo>
                <a:lnTo>
                  <a:pt x="20088" y="79374"/>
                </a:lnTo>
                <a:lnTo>
                  <a:pt x="20983" y="80367"/>
                </a:lnTo>
                <a:lnTo>
                  <a:pt x="21974" y="81359"/>
                </a:lnTo>
                <a:lnTo>
                  <a:pt x="22621" y="82698"/>
                </a:lnTo>
                <a:lnTo>
                  <a:pt x="22917" y="84385"/>
                </a:lnTo>
                <a:lnTo>
                  <a:pt x="23317" y="86072"/>
                </a:lnTo>
                <a:lnTo>
                  <a:pt x="23517" y="88106"/>
                </a:lnTo>
                <a:lnTo>
                  <a:pt x="23517" y="92967"/>
                </a:lnTo>
                <a:lnTo>
                  <a:pt x="23317" y="95051"/>
                </a:lnTo>
                <a:lnTo>
                  <a:pt x="22917" y="96737"/>
                </a:lnTo>
                <a:lnTo>
                  <a:pt x="22621" y="98325"/>
                </a:lnTo>
                <a:lnTo>
                  <a:pt x="21974" y="99615"/>
                </a:lnTo>
                <a:lnTo>
                  <a:pt x="20983" y="100607"/>
                </a:lnTo>
                <a:lnTo>
                  <a:pt x="20088" y="101600"/>
                </a:lnTo>
                <a:lnTo>
                  <a:pt x="18897" y="102294"/>
                </a:lnTo>
                <a:lnTo>
                  <a:pt x="17411" y="102690"/>
                </a:lnTo>
                <a:lnTo>
                  <a:pt x="15925" y="103186"/>
                </a:lnTo>
                <a:lnTo>
                  <a:pt x="14039" y="103435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7502" y="5400958"/>
            <a:ext cx="19050" cy="20955"/>
          </a:xfrm>
          <a:custGeom>
            <a:avLst/>
            <a:gdLst/>
            <a:ahLst/>
            <a:cxnLst/>
            <a:rect l="l" t="t" r="r" b="b"/>
            <a:pathLst>
              <a:path w="19050" h="20954">
                <a:moveTo>
                  <a:pt x="12953" y="20537"/>
                </a:moveTo>
                <a:lnTo>
                  <a:pt x="5810" y="20537"/>
                </a:lnTo>
                <a:lnTo>
                  <a:pt x="3324" y="19892"/>
                </a:lnTo>
                <a:lnTo>
                  <a:pt x="1933" y="18603"/>
                </a:lnTo>
                <a:lnTo>
                  <a:pt x="647" y="17214"/>
                </a:lnTo>
                <a:lnTo>
                  <a:pt x="0" y="14485"/>
                </a:lnTo>
                <a:lnTo>
                  <a:pt x="49" y="6052"/>
                </a:lnTo>
                <a:lnTo>
                  <a:pt x="695" y="3472"/>
                </a:lnTo>
                <a:lnTo>
                  <a:pt x="3476" y="694"/>
                </a:lnTo>
                <a:lnTo>
                  <a:pt x="5953" y="0"/>
                </a:lnTo>
                <a:lnTo>
                  <a:pt x="13096" y="0"/>
                </a:lnTo>
                <a:lnTo>
                  <a:pt x="15535" y="694"/>
                </a:lnTo>
                <a:lnTo>
                  <a:pt x="16821" y="2083"/>
                </a:lnTo>
                <a:lnTo>
                  <a:pt x="18211" y="3372"/>
                </a:lnTo>
                <a:lnTo>
                  <a:pt x="18907" y="6052"/>
                </a:lnTo>
                <a:lnTo>
                  <a:pt x="18857" y="14485"/>
                </a:lnTo>
                <a:lnTo>
                  <a:pt x="18211" y="17064"/>
                </a:lnTo>
                <a:lnTo>
                  <a:pt x="15430" y="19843"/>
                </a:lnTo>
                <a:lnTo>
                  <a:pt x="12953" y="20537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5078" y="5983269"/>
            <a:ext cx="15240" cy="115570"/>
          </a:xfrm>
          <a:custGeom>
            <a:avLst/>
            <a:gdLst/>
            <a:ahLst/>
            <a:cxnLst/>
            <a:rect l="l" t="t" r="r" b="b"/>
            <a:pathLst>
              <a:path w="15240" h="115570">
                <a:moveTo>
                  <a:pt x="8979" y="115499"/>
                </a:moveTo>
                <a:lnTo>
                  <a:pt x="6101" y="115499"/>
                </a:lnTo>
                <a:lnTo>
                  <a:pt x="4911" y="115395"/>
                </a:lnTo>
                <a:lnTo>
                  <a:pt x="3918" y="115195"/>
                </a:lnTo>
                <a:lnTo>
                  <a:pt x="2927" y="115099"/>
                </a:lnTo>
                <a:lnTo>
                  <a:pt x="0" y="113461"/>
                </a:lnTo>
                <a:lnTo>
                  <a:pt x="0" y="1943"/>
                </a:lnTo>
                <a:lnTo>
                  <a:pt x="4068" y="304"/>
                </a:lnTo>
                <a:lnTo>
                  <a:pt x="5059" y="104"/>
                </a:lnTo>
                <a:lnTo>
                  <a:pt x="6200" y="0"/>
                </a:lnTo>
                <a:lnTo>
                  <a:pt x="8979" y="0"/>
                </a:lnTo>
                <a:lnTo>
                  <a:pt x="10219" y="104"/>
                </a:lnTo>
                <a:lnTo>
                  <a:pt x="11210" y="304"/>
                </a:lnTo>
                <a:lnTo>
                  <a:pt x="12203" y="400"/>
                </a:lnTo>
                <a:lnTo>
                  <a:pt x="12997" y="552"/>
                </a:lnTo>
                <a:lnTo>
                  <a:pt x="14188" y="942"/>
                </a:lnTo>
                <a:lnTo>
                  <a:pt x="14584" y="1247"/>
                </a:lnTo>
                <a:lnTo>
                  <a:pt x="14782" y="1638"/>
                </a:lnTo>
                <a:lnTo>
                  <a:pt x="14981" y="1943"/>
                </a:lnTo>
                <a:lnTo>
                  <a:pt x="14981" y="113461"/>
                </a:lnTo>
                <a:lnTo>
                  <a:pt x="14782" y="113861"/>
                </a:lnTo>
                <a:lnTo>
                  <a:pt x="11210" y="115195"/>
                </a:lnTo>
                <a:lnTo>
                  <a:pt x="10219" y="115395"/>
                </a:lnTo>
                <a:lnTo>
                  <a:pt x="8979" y="115499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4008" y="6558939"/>
            <a:ext cx="24130" cy="26670"/>
          </a:xfrm>
          <a:custGeom>
            <a:avLst/>
            <a:gdLst/>
            <a:ahLst/>
            <a:cxnLst/>
            <a:rect l="l" t="t" r="r" b="b"/>
            <a:pathLst>
              <a:path w="24130" h="26670">
                <a:moveTo>
                  <a:pt x="16478" y="26041"/>
                </a:moveTo>
                <a:lnTo>
                  <a:pt x="7448" y="26041"/>
                </a:lnTo>
                <a:lnTo>
                  <a:pt x="4314" y="25203"/>
                </a:lnTo>
                <a:lnTo>
                  <a:pt x="2533" y="23517"/>
                </a:lnTo>
                <a:lnTo>
                  <a:pt x="847" y="21726"/>
                </a:lnTo>
                <a:lnTo>
                  <a:pt x="0" y="18259"/>
                </a:lnTo>
                <a:lnTo>
                  <a:pt x="51" y="7639"/>
                </a:lnTo>
                <a:lnTo>
                  <a:pt x="895" y="4362"/>
                </a:lnTo>
                <a:lnTo>
                  <a:pt x="2686" y="2676"/>
                </a:lnTo>
                <a:lnTo>
                  <a:pt x="4467" y="895"/>
                </a:lnTo>
                <a:lnTo>
                  <a:pt x="7639" y="0"/>
                </a:lnTo>
                <a:lnTo>
                  <a:pt x="16668" y="0"/>
                </a:lnTo>
                <a:lnTo>
                  <a:pt x="19745" y="847"/>
                </a:lnTo>
                <a:lnTo>
                  <a:pt x="21431" y="2533"/>
                </a:lnTo>
                <a:lnTo>
                  <a:pt x="23221" y="4219"/>
                </a:lnTo>
                <a:lnTo>
                  <a:pt x="24117" y="7639"/>
                </a:lnTo>
                <a:lnTo>
                  <a:pt x="24066" y="18259"/>
                </a:lnTo>
                <a:lnTo>
                  <a:pt x="23221" y="21583"/>
                </a:lnTo>
                <a:lnTo>
                  <a:pt x="19650" y="25155"/>
                </a:lnTo>
                <a:lnTo>
                  <a:pt x="16478" y="26041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5617" y="5020702"/>
            <a:ext cx="4100195" cy="225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indent="-233679">
              <a:lnSpc>
                <a:spcPts val="1664"/>
              </a:lnSpc>
              <a:spcBef>
                <a:spcPts val="100"/>
              </a:spcBef>
              <a:buFont typeface="Arial"/>
              <a:buChar char="•"/>
              <a:tabLst>
                <a:tab pos="263525" algn="l"/>
                <a:tab pos="264795" algn="l"/>
              </a:tabLst>
            </a:pP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Hemoglobin </a:t>
            </a:r>
            <a:r>
              <a:rPr sz="1400" dirty="0">
                <a:solidFill>
                  <a:srgbClr val="424242"/>
                </a:solidFill>
                <a:latin typeface="Cambria"/>
                <a:cs typeface="Cambria"/>
              </a:rPr>
              <a:t>&amp; </a:t>
            </a: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Hb</a:t>
            </a:r>
            <a:r>
              <a:rPr sz="1400" spc="-15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structure</a:t>
            </a: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264160" indent="-233679">
              <a:lnSpc>
                <a:spcPts val="1650"/>
              </a:lnSpc>
              <a:buFont typeface="Arial"/>
              <a:buChar char="•"/>
              <a:tabLst>
                <a:tab pos="263525" algn="l"/>
                <a:tab pos="264795" algn="l"/>
              </a:tabLst>
            </a:pP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Hematopoiesis and</a:t>
            </a:r>
            <a:r>
              <a:rPr sz="1400" spc="-15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Erythropoiesis</a:t>
            </a:r>
            <a:endParaRPr sz="1400" dirty="0">
              <a:latin typeface="Cambria"/>
              <a:cs typeface="Cambria"/>
            </a:endParaRPr>
          </a:p>
          <a:p>
            <a:pPr marL="264160" indent="-250825">
              <a:lnSpc>
                <a:spcPts val="1650"/>
              </a:lnSpc>
              <a:buChar char="•"/>
              <a:tabLst>
                <a:tab pos="263525" algn="l"/>
                <a:tab pos="264795" algn="l"/>
              </a:tabLst>
            </a:pP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Normal ranges of blood</a:t>
            </a:r>
            <a:r>
              <a:rPr sz="1400" spc="-15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contents.</a:t>
            </a:r>
            <a:endParaRPr sz="1400" dirty="0">
              <a:latin typeface="Cambria"/>
              <a:cs typeface="Cambria"/>
            </a:endParaRPr>
          </a:p>
          <a:p>
            <a:pPr marL="264160" indent="-250825">
              <a:lnSpc>
                <a:spcPts val="1664"/>
              </a:lnSpc>
              <a:buChar char="•"/>
              <a:tabLst>
                <a:tab pos="263525" algn="l"/>
                <a:tab pos="264795" algn="l"/>
              </a:tabLst>
            </a:pP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Anemia and its clinical features and</a:t>
            </a:r>
            <a:r>
              <a:rPr sz="1400" spc="-70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classifications.</a:t>
            </a:r>
            <a:endParaRPr sz="1400" dirty="0">
              <a:latin typeface="Cambria"/>
              <a:cs typeface="Cambria"/>
            </a:endParaRPr>
          </a:p>
          <a:p>
            <a:pPr marL="264160" marR="88265" indent="-251460">
              <a:lnSpc>
                <a:spcPct val="113799"/>
              </a:lnSpc>
              <a:spcBef>
                <a:spcPts val="120"/>
              </a:spcBef>
              <a:buSzPct val="128571"/>
              <a:buFont typeface="Arial"/>
              <a:buChar char="•"/>
              <a:tabLst>
                <a:tab pos="308610" algn="l"/>
                <a:tab pos="309245" algn="l"/>
              </a:tabLst>
            </a:pP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ron deficiency and its causes, development, signs  and symptoms, investigation, treatment and  prevention</a:t>
            </a:r>
            <a:endParaRPr sz="1400" dirty="0">
              <a:latin typeface="Cambria"/>
              <a:cs typeface="Cambria"/>
            </a:endParaRPr>
          </a:p>
          <a:p>
            <a:pPr marL="264160" indent="-250825">
              <a:lnSpc>
                <a:spcPts val="1664"/>
              </a:lnSpc>
              <a:spcBef>
                <a:spcPts val="110"/>
              </a:spcBef>
              <a:buChar char="•"/>
              <a:tabLst>
                <a:tab pos="263525" algn="l"/>
                <a:tab pos="264795" algn="l"/>
              </a:tabLst>
            </a:pP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Iron absorption and</a:t>
            </a:r>
            <a:r>
              <a:rPr sz="1400" spc="-15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studies.</a:t>
            </a:r>
            <a:endParaRPr sz="1400" dirty="0">
              <a:latin typeface="Cambria"/>
              <a:cs typeface="Cambria"/>
            </a:endParaRPr>
          </a:p>
          <a:p>
            <a:pPr marL="264160" marR="5715" indent="-250825">
              <a:lnSpc>
                <a:spcPts val="1650"/>
              </a:lnSpc>
              <a:spcBef>
                <a:spcPts val="65"/>
              </a:spcBef>
              <a:buChar char="•"/>
              <a:tabLst>
                <a:tab pos="263525" algn="l"/>
                <a:tab pos="264795" algn="l"/>
              </a:tabLst>
            </a:pP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Anemia of chronic disease and its treatment, cause  and</a:t>
            </a:r>
            <a:r>
              <a:rPr sz="1400" spc="-10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prevention.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0144" y="7285587"/>
            <a:ext cx="2262505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9999"/>
                </a:solidFill>
                <a:latin typeface="Cambria"/>
                <a:cs typeface="Cambria"/>
              </a:rPr>
              <a:t>References: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ct val="100699"/>
              </a:lnSpc>
            </a:pPr>
            <a:r>
              <a:rPr sz="1800" spc="-5" dirty="0">
                <a:solidFill>
                  <a:srgbClr val="595959"/>
                </a:solidFill>
                <a:latin typeface="Cambria"/>
                <a:cs typeface="Cambria"/>
              </a:rPr>
              <a:t>436 girls </a:t>
            </a:r>
            <a:r>
              <a:rPr sz="1800" dirty="0">
                <a:solidFill>
                  <a:srgbClr val="595959"/>
                </a:solidFill>
                <a:latin typeface="Cambria"/>
                <a:cs typeface="Cambria"/>
              </a:rPr>
              <a:t>&amp; </a:t>
            </a:r>
            <a:r>
              <a:rPr sz="1800" spc="-5" dirty="0">
                <a:solidFill>
                  <a:srgbClr val="595959"/>
                </a:solidFill>
                <a:latin typeface="Cambria"/>
                <a:cs typeface="Cambria"/>
              </a:rPr>
              <a:t>boys’</a:t>
            </a:r>
            <a:r>
              <a:rPr sz="1800" spc="-9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mbria"/>
                <a:cs typeface="Cambria"/>
              </a:rPr>
              <a:t>slides  435 teamwork</a:t>
            </a:r>
            <a:r>
              <a:rPr sz="1800" spc="-3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mbria"/>
                <a:cs typeface="Cambria"/>
              </a:rPr>
              <a:t>slides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3253" y="7285587"/>
            <a:ext cx="1083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Editing</a:t>
            </a:r>
            <a:r>
              <a:rPr sz="1800" u="heavy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3"/>
              </a:rPr>
              <a:t>file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65838" y="7131335"/>
            <a:ext cx="598548" cy="598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43857" y="8442694"/>
            <a:ext cx="42106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3A3838"/>
                </a:solidFill>
                <a:latin typeface="Cambria"/>
                <a:cs typeface="Cambria"/>
              </a:rPr>
              <a:t>Do you have any suggestions? Huuuu Please contact</a:t>
            </a:r>
            <a:r>
              <a:rPr sz="1400" spc="-60" dirty="0">
                <a:solidFill>
                  <a:srgbClr val="3A3838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3A3838"/>
                </a:solidFill>
                <a:latin typeface="Cambria"/>
                <a:cs typeface="Cambria"/>
              </a:rPr>
              <a:t>us!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3857" y="8726413"/>
            <a:ext cx="1253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9999"/>
                </a:solidFill>
                <a:latin typeface="Cambria"/>
                <a:cs typeface="Cambria"/>
              </a:rPr>
              <a:t>@haematology436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85955" y="8657452"/>
            <a:ext cx="326072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24230">
              <a:lnSpc>
                <a:spcPct val="137700"/>
              </a:lnSpc>
              <a:spcBef>
                <a:spcPts val="100"/>
              </a:spcBef>
            </a:pPr>
            <a:r>
              <a:rPr sz="1200" spc="-5" dirty="0">
                <a:solidFill>
                  <a:srgbClr val="009999"/>
                </a:solidFill>
                <a:latin typeface="Cambria"/>
                <a:cs typeface="Cambria"/>
              </a:rPr>
              <a:t>E-mail:</a:t>
            </a:r>
            <a:r>
              <a:rPr sz="1200" spc="-5" dirty="0">
                <a:solidFill>
                  <a:srgbClr val="009999"/>
                </a:solidFill>
                <a:latin typeface="Cambria"/>
                <a:cs typeface="Cambria"/>
                <a:hlinkClick r:id="rId5"/>
              </a:rPr>
              <a:t> Haematology436@gmail.com </a:t>
            </a:r>
            <a:r>
              <a:rPr sz="1200" spc="-5" dirty="0">
                <a:solidFill>
                  <a:srgbClr val="009999"/>
                </a:solidFill>
                <a:latin typeface="Cambria"/>
                <a:cs typeface="Cambria"/>
              </a:rPr>
              <a:t> or simply use this</a:t>
            </a:r>
            <a:r>
              <a:rPr sz="1200" spc="0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mbria"/>
                <a:cs typeface="Cambria"/>
                <a:hlinkClick r:id="rId6"/>
              </a:rPr>
              <a:t>form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8908" y="8658282"/>
            <a:ext cx="445181" cy="4451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0005" y="782038"/>
            <a:ext cx="3012483" cy="30124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88164" y="4029592"/>
            <a:ext cx="3934460" cy="52324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234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2800" spc="-5" dirty="0"/>
              <a:t>Anemia</a:t>
            </a:r>
            <a:endParaRPr sz="2800"/>
          </a:p>
        </p:txBody>
      </p:sp>
      <p:sp>
        <p:nvSpPr>
          <p:cNvPr id="19" name="object 19"/>
          <p:cNvSpPr/>
          <p:nvPr/>
        </p:nvSpPr>
        <p:spPr>
          <a:xfrm>
            <a:off x="530906" y="29990"/>
            <a:ext cx="1147069" cy="1654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27" y="1304637"/>
            <a:ext cx="1124925" cy="997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249" y="361562"/>
            <a:ext cx="5294630" cy="254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9999"/>
                </a:solidFill>
                <a:latin typeface="Cambria"/>
                <a:cs typeface="Cambria"/>
              </a:rPr>
              <a:t>Work-up and</a:t>
            </a:r>
            <a:r>
              <a:rPr sz="1400" b="1" spc="-10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009999"/>
                </a:solidFill>
                <a:latin typeface="Cambria"/>
                <a:cs typeface="Cambria"/>
              </a:rPr>
              <a:t>treatment: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  <a:buChar char="-"/>
              <a:tabLst>
                <a:tab pos="111125" algn="l"/>
              </a:tabLst>
            </a:pPr>
            <a:r>
              <a:rPr sz="1400" spc="-5" dirty="0">
                <a:latin typeface="Cambria"/>
                <a:cs typeface="Cambria"/>
              </a:rPr>
              <a:t>Normocytic normochromic or mildly microcytic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anaemia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1400" b="1" spc="-5" dirty="0">
                <a:solidFill>
                  <a:srgbClr val="124F5B"/>
                </a:solidFill>
                <a:latin typeface="Cambria"/>
                <a:cs typeface="Cambria"/>
              </a:rPr>
              <a:t>Findings:-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  <a:buChar char="-"/>
              <a:tabLst>
                <a:tab pos="111125" algn="l"/>
              </a:tabLst>
            </a:pPr>
            <a:r>
              <a:rPr sz="1400" spc="-5" dirty="0">
                <a:latin typeface="Cambria"/>
                <a:cs typeface="Cambria"/>
              </a:rPr>
              <a:t>Low serum iron and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TIBC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  <a:buChar char="-"/>
              <a:tabLst>
                <a:tab pos="111125" algn="l"/>
              </a:tabLst>
            </a:pPr>
            <a:r>
              <a:rPr sz="1400" spc="-5" dirty="0">
                <a:latin typeface="Cambria"/>
                <a:cs typeface="Cambria"/>
              </a:rPr>
              <a:t>Normal or high serum ferritin </a:t>
            </a:r>
            <a:r>
              <a:rPr sz="1400" dirty="0">
                <a:latin typeface="Cambria"/>
                <a:cs typeface="Cambria"/>
              </a:rPr>
              <a:t>( </a:t>
            </a:r>
            <a:r>
              <a:rPr sz="1400" spc="-5" dirty="0">
                <a:latin typeface="Cambria"/>
                <a:cs typeface="Cambria"/>
              </a:rPr>
              <a:t>acute phase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reactant)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  <a:buChar char="-"/>
              <a:tabLst>
                <a:tab pos="111125" algn="l"/>
              </a:tabLst>
            </a:pPr>
            <a:r>
              <a:rPr sz="1400" spc="-5" dirty="0">
                <a:latin typeface="Cambria"/>
                <a:cs typeface="Cambria"/>
              </a:rPr>
              <a:t>High haemosiderin in macrophages but low in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normoblasts.</a:t>
            </a:r>
            <a:endParaRPr sz="1400">
              <a:latin typeface="Cambria"/>
              <a:cs typeface="Cambria"/>
            </a:endParaRPr>
          </a:p>
          <a:p>
            <a:pPr marL="12700" marR="5080">
              <a:lnSpc>
                <a:spcPct val="116100"/>
              </a:lnSpc>
              <a:spcBef>
                <a:spcPts val="750"/>
              </a:spcBef>
              <a:buClr>
                <a:srgbClr val="000000"/>
              </a:buClr>
              <a:buFont typeface="Cambria"/>
              <a:buChar char="-"/>
              <a:tabLst>
                <a:tab pos="111125" algn="l"/>
              </a:tabLst>
            </a:pPr>
            <a:r>
              <a:rPr sz="1400" b="1" spc="-5" dirty="0">
                <a:solidFill>
                  <a:srgbClr val="124F5B"/>
                </a:solidFill>
                <a:latin typeface="Cambria"/>
                <a:cs typeface="Cambria"/>
              </a:rPr>
              <a:t>Management: </a:t>
            </a:r>
            <a:r>
              <a:rPr sz="1400" spc="-5" dirty="0">
                <a:latin typeface="Cambria"/>
                <a:cs typeface="Cambria"/>
              </a:rPr>
              <a:t>Treat the underlying cause Iron replacement +/- EPO  (erythropoietin)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85539" y="424524"/>
            <a:ext cx="1238747" cy="790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85539" y="1270147"/>
            <a:ext cx="1238747" cy="867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98936" y="2780406"/>
          <a:ext cx="6250939" cy="7053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8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Summary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>
                        <a:alpha val="495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895">
                <a:tc gridSpan="2">
                  <a:txBody>
                    <a:bodyPr/>
                    <a:lstStyle/>
                    <a:p>
                      <a:pPr marL="90170" marR="131445">
                        <a:lnSpc>
                          <a:spcPct val="102299"/>
                        </a:lnSpc>
                        <a:spcBef>
                          <a:spcPts val="600"/>
                        </a:spcBef>
                      </a:pP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Anemia</a:t>
                      </a:r>
                      <a:r>
                        <a:rPr sz="1100" spc="-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: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Reduction of Hb concentration below  the normal range for the age and gender.Leading  to decreased O2 carrying capacity of blood and  thus O2 availability to tissues</a:t>
                      </a:r>
                      <a:r>
                        <a:rPr sz="11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(hypoxia)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 marR="527050">
                        <a:lnSpc>
                          <a:spcPct val="113599"/>
                        </a:lnSpc>
                        <a:spcBef>
                          <a:spcPts val="450"/>
                        </a:spcBef>
                      </a:pP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Clinical Features: </a:t>
                      </a:r>
                      <a:r>
                        <a:rPr sz="1100" spc="-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Presence or absence of  clinical feature depends</a:t>
                      </a:r>
                      <a:r>
                        <a:rPr sz="1100" spc="-1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on: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180"/>
                        </a:spcBef>
                        <a:buSzPct val="90909"/>
                        <a:buAutoNum type="arabicPlain"/>
                        <a:tabLst>
                          <a:tab pos="214629" algn="l"/>
                        </a:tabLst>
                      </a:pP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Speed of onset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: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90170" marR="397510">
                        <a:lnSpc>
                          <a:spcPct val="113599"/>
                        </a:lnSpc>
                        <a:spcBef>
                          <a:spcPts val="450"/>
                        </a:spcBef>
                        <a:buSzPct val="90909"/>
                        <a:buAutoNum type="arabicPlain"/>
                        <a:tabLst>
                          <a:tab pos="214629" algn="l"/>
                          <a:tab pos="978535" algn="l"/>
                        </a:tabLst>
                      </a:pP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Severity: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 Symptoms appear if Hb less than  9g/dL	3-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Age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5715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30"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Clinical</a:t>
                      </a:r>
                      <a:r>
                        <a:rPr sz="1100" b="1" spc="-10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Features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001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2-Specific</a:t>
                      </a:r>
                      <a:r>
                        <a:rPr sz="1000" b="1" spc="-10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features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0">
                <a:tc gridSpan="2">
                  <a:txBody>
                    <a:bodyPr/>
                    <a:lstStyle/>
                    <a:p>
                      <a:pPr marL="90170">
                        <a:lnSpc>
                          <a:spcPts val="128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Weakness, Headache, Pallor, Lethargy,</a:t>
                      </a:r>
                      <a:r>
                        <a:rPr sz="11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Dizziness,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ts val="1095"/>
                        </a:lnSpc>
                      </a:pPr>
                      <a:r>
                        <a:rPr sz="1000" spc="-5" dirty="0">
                          <a:latin typeface="Cambria"/>
                          <a:cs typeface="Cambria"/>
                        </a:rPr>
                        <a:t>Specific signs are associated with particular types</a:t>
                      </a:r>
                      <a:r>
                        <a:rPr sz="10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5" dirty="0">
                          <a:latin typeface="Cambria"/>
                          <a:cs typeface="Cambria"/>
                        </a:rPr>
                        <a:t>of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820"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Palpitation (tachycardia), Angina, Cardiac</a:t>
                      </a:r>
                      <a:r>
                        <a:rPr sz="11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failure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14604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28575">
                      <a:solidFill>
                        <a:srgbClr val="59595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90170">
                        <a:lnSpc>
                          <a:spcPts val="1019"/>
                        </a:lnSpc>
                      </a:pPr>
                      <a:r>
                        <a:rPr sz="1000" spc="-5" dirty="0">
                          <a:latin typeface="Cambria"/>
                          <a:cs typeface="Cambria"/>
                        </a:rPr>
                        <a:t>anemia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dirty="0">
                          <a:latin typeface="Cambria"/>
                          <a:cs typeface="Cambria"/>
                        </a:rPr>
                        <a:t>: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5" dirty="0">
                          <a:latin typeface="Cambria"/>
                          <a:cs typeface="Cambria"/>
                        </a:rPr>
                        <a:t>*Spoon nail with iron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5" dirty="0">
                          <a:latin typeface="Cambria"/>
                          <a:cs typeface="Cambria"/>
                        </a:rPr>
                        <a:t>deficiency,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9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28575">
                      <a:solidFill>
                        <a:srgbClr val="59595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40">
                <a:tc gridSpan="2">
                  <a:txBody>
                    <a:bodyPr/>
                    <a:lstStyle/>
                    <a:p>
                      <a:pPr marL="90170" marR="12382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Classification of Anemia</a:t>
                      </a:r>
                      <a:r>
                        <a:rPr sz="1000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:  </a:t>
                      </a: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Hypochromic microcytic</a:t>
                      </a:r>
                      <a:r>
                        <a:rPr sz="1000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anemia: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5" dirty="0">
                          <a:latin typeface="Cambria"/>
                          <a:cs typeface="Cambria"/>
                        </a:rPr>
                        <a:t>Related to hemoglobin due to</a:t>
                      </a:r>
                      <a:r>
                        <a:rPr sz="10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5" dirty="0">
                          <a:latin typeface="Cambria"/>
                          <a:cs typeface="Cambria"/>
                        </a:rPr>
                        <a:t>porphyrin,iron,globin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603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Cambria"/>
                          <a:cs typeface="Cambria"/>
                        </a:rPr>
                        <a:t>*Leg ulcers with sickle cell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5" dirty="0">
                          <a:latin typeface="Cambria"/>
                          <a:cs typeface="Cambria"/>
                        </a:rPr>
                        <a:t>anemia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5" dirty="0">
                          <a:latin typeface="Cambria"/>
                          <a:cs typeface="Cambria"/>
                        </a:rPr>
                        <a:t>*Jaundice with hemolytic</a:t>
                      </a:r>
                      <a:r>
                        <a:rPr sz="10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5" dirty="0">
                          <a:latin typeface="Cambria"/>
                          <a:cs typeface="Cambria"/>
                        </a:rPr>
                        <a:t>anemia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dirty="0">
                          <a:latin typeface="Cambria"/>
                          <a:cs typeface="Cambria"/>
                        </a:rPr>
                        <a:t>* </a:t>
                      </a:r>
                      <a:r>
                        <a:rPr sz="1000" spc="-5" dirty="0">
                          <a:latin typeface="Cambria"/>
                          <a:cs typeface="Cambria"/>
                        </a:rPr>
                        <a:t>bone deformities in thalassemia</a:t>
                      </a:r>
                      <a:r>
                        <a:rPr sz="10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5" dirty="0">
                          <a:latin typeface="Cambria"/>
                          <a:cs typeface="Cambria"/>
                        </a:rPr>
                        <a:t>major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60">
                <a:tc rowSpan="2" gridSpan="2">
                  <a:txBody>
                    <a:bodyPr/>
                    <a:lstStyle/>
                    <a:p>
                      <a:pPr marL="90170">
                        <a:lnSpc>
                          <a:spcPts val="1115"/>
                        </a:lnSpc>
                      </a:pPr>
                      <a:r>
                        <a:rPr sz="1000" spc="-5" dirty="0">
                          <a:latin typeface="Cambria"/>
                          <a:cs typeface="Cambria"/>
                        </a:rPr>
                        <a:t>chain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5" dirty="0">
                          <a:latin typeface="Cambria"/>
                          <a:cs typeface="Cambria"/>
                        </a:rPr>
                        <a:t>problems.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541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340"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Macrocytic</a:t>
                      </a:r>
                      <a:r>
                        <a:rPr sz="10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anemia: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079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ts val="1120"/>
                        </a:lnSpc>
                      </a:pPr>
                      <a:r>
                        <a:rPr sz="1100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ron Deficiency Anemia</a:t>
                      </a:r>
                      <a:r>
                        <a:rPr sz="1100" spc="-5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: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the most</a:t>
                      </a:r>
                      <a:r>
                        <a:rPr sz="11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common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50">
                <a:tc gridSpan="2">
                  <a:txBody>
                    <a:bodyPr/>
                    <a:lstStyle/>
                    <a:p>
                      <a:pPr marL="90170" marR="11017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Cambria"/>
                          <a:cs typeface="Cambria"/>
                        </a:rPr>
                        <a:t>Related to DNA synthesis  </a:t>
                      </a: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Normocytic normochromic</a:t>
                      </a:r>
                      <a:r>
                        <a:rPr sz="1000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0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anemia</a:t>
                      </a:r>
                      <a:r>
                        <a:rPr sz="1000" spc="-5" dirty="0">
                          <a:latin typeface="Cambria"/>
                          <a:cs typeface="Cambria"/>
                        </a:rPr>
                        <a:t>: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ts val="1195"/>
                        </a:lnSpc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disorder(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24%).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90170">
                        <a:lnSpc>
                          <a:spcPts val="1275"/>
                        </a:lnSpc>
                        <a:spcBef>
                          <a:spcPts val="180"/>
                        </a:spcBef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Limited absorption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ability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885">
                <a:tc gridSpan="2">
                  <a:txBody>
                    <a:bodyPr/>
                    <a:lstStyle/>
                    <a:p>
                      <a:pPr marL="90170">
                        <a:lnSpc>
                          <a:spcPts val="1010"/>
                        </a:lnSpc>
                      </a:pPr>
                      <a:r>
                        <a:rPr sz="1000" spc="-5" dirty="0">
                          <a:latin typeface="Cambria"/>
                          <a:cs typeface="Cambria"/>
                        </a:rPr>
                        <a:t>Related to blood</a:t>
                      </a:r>
                      <a:r>
                        <a:rPr sz="10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00" spc="-5" dirty="0">
                          <a:latin typeface="Cambria"/>
                          <a:cs typeface="Cambria"/>
                        </a:rPr>
                        <a:t>count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59595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Excess blood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loss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152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59595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28725"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Treatment of</a:t>
                      </a:r>
                      <a:r>
                        <a:rPr sz="1100" b="1" spc="-10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IDA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•Treat the underlying</a:t>
                      </a:r>
                      <a:r>
                        <a:rPr sz="11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cause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•Iron replacement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therapy: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595959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ts val="1185"/>
                        </a:lnSpc>
                      </a:pP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Iron</a:t>
                      </a:r>
                      <a:r>
                        <a:rPr sz="1100" b="1" spc="-10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Absorption: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Depends</a:t>
                      </a:r>
                      <a:r>
                        <a:rPr sz="11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100" spc="-5" dirty="0">
                          <a:latin typeface="Cambria"/>
                          <a:cs typeface="Cambria"/>
                        </a:rPr>
                        <a:t>on: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180"/>
                        </a:spcBef>
                        <a:buSzPct val="90909"/>
                        <a:buAutoNum type="arabicPlain"/>
                        <a:tabLst>
                          <a:tab pos="214629" algn="l"/>
                        </a:tabLst>
                      </a:pP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Body Iron</a:t>
                      </a: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status: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243840" indent="-153670">
                        <a:lnSpc>
                          <a:spcPct val="100000"/>
                        </a:lnSpc>
                        <a:spcBef>
                          <a:spcPts val="180"/>
                        </a:spcBef>
                        <a:buSzPct val="90909"/>
                        <a:buAutoNum type="arabicPlain"/>
                        <a:tabLst>
                          <a:tab pos="244475" algn="l"/>
                        </a:tabLst>
                      </a:pP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Content and form of dietary</a:t>
                      </a:r>
                      <a:r>
                        <a:rPr sz="11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iron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90170" marR="631825">
                        <a:lnSpc>
                          <a:spcPct val="113599"/>
                        </a:lnSpc>
                        <a:buSzPct val="90909"/>
                        <a:buAutoNum type="arabicPlain"/>
                        <a:tabLst>
                          <a:tab pos="244475" algn="l"/>
                        </a:tabLst>
                      </a:pP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Balance between dietary enhancers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&amp; 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Inhibitory</a:t>
                      </a: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factors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595959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44244"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Factors favoring</a:t>
                      </a:r>
                      <a:r>
                        <a:rPr sz="1100" b="1" spc="-10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absorption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90170" marR="131445">
                        <a:lnSpc>
                          <a:spcPct val="113100"/>
                        </a:lnSpc>
                        <a:spcBef>
                          <a:spcPts val="15"/>
                        </a:spcBef>
                      </a:pPr>
                      <a:r>
                        <a:rPr sz="1050" spc="-5" dirty="0">
                          <a:latin typeface="Cambria"/>
                          <a:cs typeface="Cambria"/>
                        </a:rPr>
                        <a:t>Haem iron, Ferrous iron, Acid, Iron def., Pregnancy,  Hemochromatosis, Solubilizing</a:t>
                      </a:r>
                      <a:r>
                        <a:rPr sz="105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050" spc="-5" dirty="0">
                          <a:latin typeface="Cambria"/>
                          <a:cs typeface="Cambria"/>
                        </a:rPr>
                        <a:t>agents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8001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Factor reducing</a:t>
                      </a:r>
                      <a:r>
                        <a:rPr sz="1100" b="1" spc="-10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absorption</a:t>
                      </a:r>
                      <a:endParaRPr sz="1100">
                        <a:latin typeface="Cambria"/>
                        <a:cs typeface="Cambria"/>
                      </a:endParaRPr>
                    </a:p>
                    <a:p>
                      <a:pPr marL="90170" marR="206375">
                        <a:lnSpc>
                          <a:spcPct val="113599"/>
                        </a:lnSpc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Inorganic iron, Ferric iron, Alklines, Iron  overload, Tea, Increased hepcidin, Precipitating  agent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001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590"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Causes of</a:t>
                      </a:r>
                      <a:r>
                        <a:rPr sz="1100" b="1" spc="-10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IDA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001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PREVENTION OF</a:t>
                      </a:r>
                      <a:r>
                        <a:rPr sz="1100" b="1" spc="-10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9999"/>
                          </a:solidFill>
                          <a:latin typeface="Cambria"/>
                          <a:cs typeface="Cambria"/>
                        </a:rPr>
                        <a:t>IDA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8001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865">
                <a:tc gridSpan="2">
                  <a:txBody>
                    <a:bodyPr/>
                    <a:lstStyle/>
                    <a:p>
                      <a:pPr marL="90170">
                        <a:lnSpc>
                          <a:spcPts val="1275"/>
                        </a:lnSpc>
                      </a:pP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1-Chronic blood</a:t>
                      </a: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loss: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52400" indent="-62230">
                        <a:lnSpc>
                          <a:spcPts val="1275"/>
                        </a:lnSpc>
                        <a:buSzPct val="90909"/>
                        <a:buChar char="•"/>
                        <a:tabLst>
                          <a:tab pos="153035" algn="l"/>
                        </a:tabLst>
                      </a:pP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Dietary</a:t>
                      </a: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modification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865">
                <a:tc gridSpan="2">
                  <a:txBody>
                    <a:bodyPr/>
                    <a:lstStyle/>
                    <a:p>
                      <a:pPr marL="90170">
                        <a:lnSpc>
                          <a:spcPts val="1275"/>
                        </a:lnSpc>
                      </a:pPr>
                      <a:r>
                        <a:rPr sz="1100" spc="-5" dirty="0">
                          <a:latin typeface="Cambria"/>
                          <a:cs typeface="Cambria"/>
                        </a:rPr>
                        <a:t>2-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Increased</a:t>
                      </a: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demands: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52400" indent="-62230">
                        <a:lnSpc>
                          <a:spcPts val="1275"/>
                        </a:lnSpc>
                        <a:buSzPct val="90909"/>
                        <a:buChar char="•"/>
                        <a:tabLst>
                          <a:tab pos="153035" algn="l"/>
                        </a:tabLst>
                      </a:pP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Food fortification (with ferrous</a:t>
                      </a:r>
                      <a:r>
                        <a:rPr sz="11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sulphate)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865">
                <a:tc gridSpan="2">
                  <a:txBody>
                    <a:bodyPr/>
                    <a:lstStyle/>
                    <a:p>
                      <a:pPr marL="90170">
                        <a:lnSpc>
                          <a:spcPts val="1275"/>
                        </a:lnSpc>
                      </a:pP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3-Malabsorption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52400" indent="-62230">
                        <a:lnSpc>
                          <a:spcPts val="1275"/>
                        </a:lnSpc>
                        <a:buSzPct val="90909"/>
                        <a:buChar char="•"/>
                        <a:tabLst>
                          <a:tab pos="153035" algn="l"/>
                        </a:tabLst>
                      </a:pP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Iron</a:t>
                      </a: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supplementation: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020">
                <a:tc gridSpan="2">
                  <a:txBody>
                    <a:bodyPr/>
                    <a:lstStyle/>
                    <a:p>
                      <a:pPr marL="90170">
                        <a:lnSpc>
                          <a:spcPts val="1275"/>
                        </a:lnSpc>
                      </a:pP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4-Poor</a:t>
                      </a:r>
                      <a:r>
                        <a:rPr sz="11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1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mbria"/>
                          <a:cs typeface="Cambria"/>
                        </a:rPr>
                        <a:t>diet</a:t>
                      </a:r>
                      <a:endParaRPr sz="11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537" y="237295"/>
            <a:ext cx="11671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:</a:t>
            </a:r>
            <a:r>
              <a:rPr sz="3300" spc="-5" dirty="0"/>
              <a:t>MCQs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1351067" y="7712739"/>
            <a:ext cx="129794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>
              <a:lnSpc>
                <a:spcPct val="133900"/>
              </a:lnSpc>
              <a:spcBef>
                <a:spcPts val="100"/>
              </a:spcBef>
            </a:pPr>
            <a:r>
              <a:rPr sz="1400" spc="-5" dirty="0">
                <a:solidFill>
                  <a:srgbClr val="009999"/>
                </a:solidFill>
                <a:latin typeface="Cambria"/>
                <a:cs typeface="Cambria"/>
              </a:rPr>
              <a:t>Team</a:t>
            </a:r>
            <a:r>
              <a:rPr sz="1400" spc="-85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009999"/>
                </a:solidFill>
                <a:latin typeface="Cambria"/>
                <a:cs typeface="Cambria"/>
              </a:rPr>
              <a:t>members  </a:t>
            </a:r>
            <a:r>
              <a:rPr sz="1400" spc="-5" dirty="0">
                <a:latin typeface="Cambria"/>
                <a:cs typeface="Cambria"/>
              </a:rPr>
              <a:t>Girls:</a:t>
            </a:r>
            <a:endParaRPr sz="1400">
              <a:latin typeface="Cambria"/>
              <a:cs typeface="Cambria"/>
            </a:endParaRPr>
          </a:p>
          <a:p>
            <a:pPr marL="12700" marR="5080">
              <a:lnSpc>
                <a:spcPct val="133900"/>
              </a:lnSpc>
            </a:pPr>
            <a:r>
              <a:rPr sz="1400" spc="-5" dirty="0">
                <a:latin typeface="Cambria"/>
                <a:cs typeface="Cambria"/>
              </a:rPr>
              <a:t>Rana Barasain  Wejdan Alzaid  Reema AlOtaibi  Ashwaq</a:t>
            </a:r>
            <a:r>
              <a:rPr sz="1400" spc="-8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Almajed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6540" y="7758077"/>
            <a:ext cx="173164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2620">
              <a:lnSpc>
                <a:spcPct val="133900"/>
              </a:lnSpc>
              <a:spcBef>
                <a:spcPts val="100"/>
              </a:spcBef>
            </a:pPr>
            <a:r>
              <a:rPr sz="1400" spc="-5" dirty="0">
                <a:solidFill>
                  <a:srgbClr val="009999"/>
                </a:solidFill>
                <a:latin typeface="Cambria"/>
                <a:cs typeface="Cambria"/>
              </a:rPr>
              <a:t>Team</a:t>
            </a:r>
            <a:r>
              <a:rPr sz="1400" spc="-90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009999"/>
                </a:solidFill>
                <a:latin typeface="Cambria"/>
                <a:cs typeface="Cambria"/>
              </a:rPr>
              <a:t>Leaders  </a:t>
            </a:r>
            <a:r>
              <a:rPr sz="1400" spc="-5" dirty="0">
                <a:latin typeface="Cambria"/>
                <a:cs typeface="Cambria"/>
              </a:rPr>
              <a:t>Safa</a:t>
            </a:r>
            <a:r>
              <a:rPr sz="1400" spc="-5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AlOsaimi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400" spc="-5" dirty="0">
                <a:latin typeface="Cambria"/>
                <a:cs typeface="Cambria"/>
              </a:rPr>
              <a:t>Abdulaziz</a:t>
            </a:r>
            <a:r>
              <a:rPr sz="1400" spc="-6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Al-Hussainy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098" y="1108764"/>
            <a:ext cx="532955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5" dirty="0">
                <a:latin typeface="Cambria"/>
                <a:cs typeface="Cambria"/>
              </a:rPr>
              <a:t>1- Which one of the following consider as the major factor that control  Iron absorption and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release?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098" y="1737413"/>
            <a:ext cx="1344930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sz="1400" spc="-5" dirty="0">
                <a:latin typeface="Cambria"/>
                <a:cs typeface="Cambria"/>
              </a:rPr>
              <a:t>A- Vit.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B12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ts val="1664"/>
              </a:lnSpc>
            </a:pPr>
            <a:r>
              <a:rPr sz="1400" spc="-5" dirty="0">
                <a:latin typeface="Cambria"/>
                <a:cs typeface="Cambria"/>
              </a:rPr>
              <a:t>C-</a:t>
            </a:r>
            <a:r>
              <a:rPr sz="1400" spc="-7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Ferrireductase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80518" y="1737413"/>
            <a:ext cx="1706245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sz="1400" spc="-5" dirty="0">
                <a:latin typeface="Cambria"/>
                <a:cs typeface="Cambria"/>
              </a:rPr>
              <a:t>B-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Hepcidin</a:t>
            </a:r>
            <a:endParaRPr sz="1400">
              <a:latin typeface="Cambria"/>
              <a:cs typeface="Cambria"/>
            </a:endParaRPr>
          </a:p>
          <a:p>
            <a:pPr marL="17145">
              <a:lnSpc>
                <a:spcPts val="1664"/>
              </a:lnSpc>
            </a:pPr>
            <a:r>
              <a:rPr sz="1400" spc="-5" dirty="0">
                <a:latin typeface="Cambria"/>
                <a:cs typeface="Cambria"/>
              </a:rPr>
              <a:t>D- Precipitating</a:t>
            </a:r>
            <a:r>
              <a:rPr sz="1400" spc="-8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Agent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4737" y="2159560"/>
            <a:ext cx="4870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B6B6B6"/>
                </a:solidFill>
                <a:latin typeface="Arial"/>
                <a:cs typeface="Arial"/>
              </a:rPr>
              <a:t>Answer:</a:t>
            </a:r>
            <a:r>
              <a:rPr sz="800" spc="-70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B6B6B6"/>
                </a:solidFill>
                <a:latin typeface="Arial"/>
                <a:cs typeface="Arial"/>
              </a:rPr>
              <a:t>B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098" y="2461311"/>
            <a:ext cx="34105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2- The gold standard for investigating IDA</a:t>
            </a:r>
            <a:r>
              <a:rPr sz="1400" spc="-65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is: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7098" y="2880411"/>
            <a:ext cx="1690370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A- H&amp;E</a:t>
            </a:r>
            <a:r>
              <a:rPr sz="1400" spc="-15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stain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ts val="1664"/>
              </a:lnSpc>
            </a:pP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C- Zheel Neelsen</a:t>
            </a:r>
            <a:r>
              <a:rPr sz="1400" spc="-80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stain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17867" y="2880411"/>
            <a:ext cx="107061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3810">
              <a:lnSpc>
                <a:spcPts val="1650"/>
              </a:lnSpc>
              <a:spcBef>
                <a:spcPts val="180"/>
              </a:spcBef>
            </a:pP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B- Perl’s</a:t>
            </a:r>
            <a:r>
              <a:rPr sz="1400" spc="-90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stain  D-</a:t>
            </a:r>
            <a:r>
              <a:rPr sz="1400" spc="-15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PAS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34737" y="3302558"/>
            <a:ext cx="4870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B6B6B6"/>
                </a:solidFill>
                <a:latin typeface="Arial"/>
                <a:cs typeface="Arial"/>
              </a:rPr>
              <a:t>Answer:</a:t>
            </a:r>
            <a:r>
              <a:rPr sz="800" spc="-70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B6B6B6"/>
                </a:solidFill>
                <a:latin typeface="Arial"/>
                <a:cs typeface="Arial"/>
              </a:rPr>
              <a:t>B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7098" y="3604309"/>
            <a:ext cx="403097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3-The cause of Megaloblastic Anemia is deficiency</a:t>
            </a:r>
            <a:r>
              <a:rPr sz="1400" spc="-65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of: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7098" y="4023408"/>
            <a:ext cx="78422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A- Vit B6  C- Vit</a:t>
            </a:r>
            <a:r>
              <a:rPr sz="1400" spc="-90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B12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85021" y="4023408"/>
            <a:ext cx="60769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1590" marR="5080" indent="-9525">
              <a:lnSpc>
                <a:spcPts val="1650"/>
              </a:lnSpc>
              <a:spcBef>
                <a:spcPts val="180"/>
              </a:spcBef>
            </a:pP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B- Vit </a:t>
            </a:r>
            <a:r>
              <a:rPr sz="1400" dirty="0">
                <a:solidFill>
                  <a:srgbClr val="424242"/>
                </a:solidFill>
                <a:latin typeface="Cambria"/>
                <a:cs typeface="Cambria"/>
              </a:rPr>
              <a:t>A  </a:t>
            </a:r>
            <a:r>
              <a:rPr sz="1400" spc="-5" dirty="0">
                <a:solidFill>
                  <a:srgbClr val="424242"/>
                </a:solidFill>
                <a:latin typeface="Cambria"/>
                <a:cs typeface="Cambria"/>
              </a:rPr>
              <a:t>D- Vit</a:t>
            </a:r>
            <a:r>
              <a:rPr sz="1400" spc="-95" dirty="0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424242"/>
                </a:solidFill>
                <a:latin typeface="Cambria"/>
                <a:cs typeface="Cambria"/>
              </a:rPr>
              <a:t>E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34737" y="4445556"/>
            <a:ext cx="4927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B6B6B6"/>
                </a:solidFill>
                <a:latin typeface="Arial"/>
                <a:cs typeface="Arial"/>
              </a:rPr>
              <a:t>Answer:</a:t>
            </a:r>
            <a:r>
              <a:rPr sz="800" spc="-70" dirty="0">
                <a:solidFill>
                  <a:srgbClr val="B6B6B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B6B6B6"/>
                </a:solidFill>
                <a:latin typeface="Arial"/>
                <a:cs typeface="Arial"/>
              </a:rPr>
              <a:t>C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7098" y="4690157"/>
            <a:ext cx="371347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24242"/>
                </a:solidFill>
                <a:latin typeface="Arial"/>
                <a:cs typeface="Arial"/>
              </a:rPr>
              <a:t>4- </a:t>
            </a:r>
            <a:r>
              <a:rPr sz="1400" spc="-5" dirty="0">
                <a:latin typeface="Cambria"/>
                <a:cs typeface="Cambria"/>
              </a:rPr>
              <a:t>Normochromic normocytic is associated</a:t>
            </a:r>
            <a:r>
              <a:rPr sz="1400" spc="-7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with: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7098" y="5109256"/>
            <a:ext cx="103441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5" dirty="0">
                <a:latin typeface="Cambria"/>
                <a:cs typeface="Cambria"/>
              </a:rPr>
              <a:t>A-</a:t>
            </a:r>
            <a:r>
              <a:rPr sz="1400" spc="-9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Pregnancy  C- Blood</a:t>
            </a:r>
            <a:r>
              <a:rPr sz="1400" spc="-6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loss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87551" y="5109256"/>
            <a:ext cx="942975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sz="1400" spc="-5" dirty="0">
                <a:latin typeface="Cambria"/>
                <a:cs typeface="Cambria"/>
              </a:rPr>
              <a:t>B-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HIV</a:t>
            </a:r>
            <a:endParaRPr sz="1400">
              <a:latin typeface="Cambria"/>
              <a:cs typeface="Cambria"/>
            </a:endParaRPr>
          </a:p>
          <a:p>
            <a:pPr marL="18415">
              <a:lnSpc>
                <a:spcPts val="1664"/>
              </a:lnSpc>
            </a:pPr>
            <a:r>
              <a:rPr sz="1400" spc="-5" dirty="0">
                <a:latin typeface="Cambria"/>
                <a:cs typeface="Cambria"/>
              </a:rPr>
              <a:t>D- Poor</a:t>
            </a:r>
            <a:r>
              <a:rPr sz="1400" spc="-8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diet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71008" y="5531403"/>
            <a:ext cx="47053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B6B6B6"/>
                </a:solidFill>
                <a:latin typeface="Cambria"/>
                <a:cs typeface="Cambria"/>
              </a:rPr>
              <a:t>Answer:</a:t>
            </a:r>
            <a:r>
              <a:rPr sz="800" spc="-60" dirty="0">
                <a:solidFill>
                  <a:srgbClr val="B6B6B6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B6B6B6"/>
                </a:solidFill>
                <a:latin typeface="Cambria"/>
                <a:cs typeface="Cambria"/>
              </a:rPr>
              <a:t>B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7098" y="5776005"/>
            <a:ext cx="530352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5" dirty="0">
                <a:latin typeface="Cambria"/>
                <a:cs typeface="Cambria"/>
              </a:rPr>
              <a:t>5- Which ONE of the following consider As transcriptional factors that  have </a:t>
            </a:r>
            <a:r>
              <a:rPr sz="1400" dirty="0">
                <a:latin typeface="Cambria"/>
                <a:cs typeface="Cambria"/>
              </a:rPr>
              <a:t>a </a:t>
            </a:r>
            <a:r>
              <a:rPr sz="1400" spc="-5" dirty="0">
                <a:latin typeface="Cambria"/>
                <a:cs typeface="Cambria"/>
              </a:rPr>
              <a:t>role in cell differentiation from Hematopoietic stem cell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7098" y="6404654"/>
            <a:ext cx="904875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sz="1400" spc="-5" dirty="0">
                <a:latin typeface="Cambria"/>
                <a:cs typeface="Cambria"/>
              </a:rPr>
              <a:t>A-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GATA1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ts val="1664"/>
              </a:lnSpc>
            </a:pPr>
            <a:r>
              <a:rPr sz="1400" spc="-5" dirty="0">
                <a:latin typeface="Cambria"/>
                <a:cs typeface="Cambria"/>
              </a:rPr>
              <a:t>C-</a:t>
            </a:r>
            <a:r>
              <a:rPr sz="1400" spc="-7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Hepcidin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72540" y="6404654"/>
            <a:ext cx="1626235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sz="1400" spc="-5" dirty="0">
                <a:latin typeface="Cambria"/>
                <a:cs typeface="Cambria"/>
              </a:rPr>
              <a:t>B- Myeloid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Cells</a:t>
            </a:r>
            <a:endParaRPr sz="1400">
              <a:latin typeface="Cambria"/>
              <a:cs typeface="Cambria"/>
            </a:endParaRPr>
          </a:p>
          <a:p>
            <a:pPr marL="32384">
              <a:lnSpc>
                <a:spcPts val="1664"/>
              </a:lnSpc>
            </a:pPr>
            <a:r>
              <a:rPr sz="1400" spc="-5" dirty="0">
                <a:latin typeface="Cambria"/>
                <a:cs typeface="Cambria"/>
              </a:rPr>
              <a:t>D- None of the</a:t>
            </a:r>
            <a:r>
              <a:rPr sz="1400" spc="-7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above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71008" y="6826801"/>
            <a:ext cx="471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B6B6B6"/>
                </a:solidFill>
                <a:latin typeface="Cambria"/>
                <a:cs typeface="Cambria"/>
              </a:rPr>
              <a:t>Answer:</a:t>
            </a:r>
            <a:r>
              <a:rPr sz="800" spc="-60" dirty="0">
                <a:solidFill>
                  <a:srgbClr val="B6B6B6"/>
                </a:solidFill>
                <a:latin typeface="Cambria"/>
                <a:cs typeface="Cambria"/>
              </a:rPr>
              <a:t> </a:t>
            </a:r>
            <a:r>
              <a:rPr sz="800" dirty="0">
                <a:solidFill>
                  <a:srgbClr val="B6B6B6"/>
                </a:solidFill>
                <a:latin typeface="Cambria"/>
                <a:cs typeface="Cambria"/>
              </a:rPr>
              <a:t>A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93329" y="7228466"/>
            <a:ext cx="1845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009999"/>
                </a:solidFill>
                <a:latin typeface="Cambria"/>
                <a:cs typeface="Cambria"/>
              </a:rPr>
              <a:t>Good</a:t>
            </a:r>
            <a:r>
              <a:rPr sz="3000" spc="-85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3000" spc="-5" dirty="0">
                <a:solidFill>
                  <a:srgbClr val="009999"/>
                </a:solidFill>
                <a:latin typeface="Cambria"/>
                <a:cs typeface="Cambria"/>
              </a:rPr>
              <a:t>Luck!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024" y="1034997"/>
            <a:ext cx="3637915" cy="216344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Times New Roman"/>
              <a:cs typeface="Times New Roman"/>
            </a:endParaRPr>
          </a:p>
          <a:p>
            <a:pPr marL="256540" marR="107950" indent="-38100">
              <a:lnSpc>
                <a:spcPct val="89200"/>
              </a:lnSpc>
            </a:pPr>
            <a:r>
              <a:rPr sz="1600" spc="-5" dirty="0">
                <a:latin typeface="Cambria"/>
                <a:cs typeface="Cambria"/>
              </a:rPr>
              <a:t>Hemoglobin is the protein molecule in  RBC that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carries O2</a:t>
            </a:r>
            <a:r>
              <a:rPr sz="1600" spc="-5" dirty="0">
                <a:latin typeface="Cambria"/>
                <a:cs typeface="Cambria"/>
              </a:rPr>
              <a:t> from the lungs to  the body's tissues and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returns carbon 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CO2</a:t>
            </a:r>
            <a:r>
              <a:rPr sz="1600" spc="-5" dirty="0">
                <a:latin typeface="Cambria"/>
                <a:cs typeface="Cambria"/>
              </a:rPr>
              <a:t> from the tissues back to the  lungs. 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Male: Max. Capacity of hemoglobin to carry o2 Is </a:t>
            </a:r>
            <a:r>
              <a:rPr sz="700" dirty="0">
                <a:solidFill>
                  <a:srgbClr val="38751C"/>
                </a:solidFill>
                <a:latin typeface="Cambria"/>
                <a:cs typeface="Cambria"/>
              </a:rPr>
              <a:t>4 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molecules of oxygen  per </a:t>
            </a:r>
            <a:r>
              <a:rPr sz="700" dirty="0">
                <a:solidFill>
                  <a:srgbClr val="38751C"/>
                </a:solidFill>
                <a:latin typeface="Cambria"/>
                <a:cs typeface="Cambria"/>
              </a:rPr>
              <a:t>1</a:t>
            </a:r>
            <a:r>
              <a:rPr sz="700" spc="-10" dirty="0">
                <a:solidFill>
                  <a:srgbClr val="38751C"/>
                </a:solidFill>
                <a:latin typeface="Cambria"/>
                <a:cs typeface="Cambria"/>
              </a:rPr>
              <a:t> 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hemoglobin</a:t>
            </a:r>
            <a:endParaRPr sz="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L="256540" marR="353060" indent="-38100">
              <a:lnSpc>
                <a:spcPts val="1720"/>
              </a:lnSpc>
              <a:spcBef>
                <a:spcPts val="5"/>
              </a:spcBef>
            </a:pPr>
            <a:r>
              <a:rPr sz="1600" spc="-5" dirty="0">
                <a:latin typeface="Cambria"/>
                <a:cs typeface="Cambria"/>
              </a:rPr>
              <a:t>Hemoglobin maintains the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shape</a:t>
            </a:r>
            <a:r>
              <a:rPr sz="1600" spc="-5" dirty="0">
                <a:latin typeface="Cambria"/>
                <a:cs typeface="Cambria"/>
              </a:rPr>
              <a:t> of  RBC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also.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9749" y="3625788"/>
            <a:ext cx="3102610" cy="182880"/>
          </a:xfrm>
          <a:custGeom>
            <a:avLst/>
            <a:gdLst/>
            <a:ahLst/>
            <a:cxnLst/>
            <a:rect l="l" t="t" r="r" b="b"/>
            <a:pathLst>
              <a:path w="3102610" h="182879">
                <a:moveTo>
                  <a:pt x="0" y="0"/>
                </a:moveTo>
                <a:lnTo>
                  <a:pt x="3102391" y="0"/>
                </a:lnTo>
                <a:lnTo>
                  <a:pt x="3102391" y="182879"/>
                </a:lnTo>
                <a:lnTo>
                  <a:pt x="0" y="1828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049" y="3356295"/>
            <a:ext cx="3450590" cy="45910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ct val="88100"/>
              </a:lnSpc>
              <a:spcBef>
                <a:spcPts val="355"/>
              </a:spcBef>
            </a:pPr>
            <a:r>
              <a:rPr sz="1800" spc="-5" dirty="0">
                <a:solidFill>
                  <a:srgbClr val="009999"/>
                </a:solidFill>
                <a:latin typeface="Cambria"/>
                <a:cs typeface="Cambria"/>
              </a:rPr>
              <a:t>Hematopoiesis: </a:t>
            </a:r>
            <a:r>
              <a:rPr sz="1200" spc="-5" dirty="0">
                <a:solidFill>
                  <a:srgbClr val="878787"/>
                </a:solidFill>
                <a:latin typeface="Cambria"/>
                <a:cs typeface="Cambria"/>
              </a:rPr>
              <a:t>is the production of all of the  cellular components of blood and blood</a:t>
            </a:r>
            <a:r>
              <a:rPr sz="1200" spc="-30" dirty="0">
                <a:solidFill>
                  <a:srgbClr val="878787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878787"/>
                </a:solidFill>
                <a:latin typeface="Cambria"/>
                <a:cs typeface="Cambria"/>
              </a:rPr>
              <a:t>plasma.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0491" y="1034997"/>
            <a:ext cx="2599447" cy="1804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0217" y="3572842"/>
            <a:ext cx="2874742" cy="1922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66864" y="2843478"/>
            <a:ext cx="2171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9999"/>
                </a:solidFill>
                <a:latin typeface="Cambria"/>
                <a:cs typeface="Cambria"/>
              </a:rPr>
              <a:t>Hemoglobin</a:t>
            </a:r>
            <a:r>
              <a:rPr sz="1800" spc="-75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9999"/>
                </a:solidFill>
                <a:latin typeface="Cambria"/>
                <a:cs typeface="Cambria"/>
              </a:rPr>
              <a:t>structure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949" y="5979012"/>
            <a:ext cx="6494145" cy="124714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7480">
              <a:lnSpc>
                <a:spcPts val="2705"/>
              </a:lnSpc>
            </a:pPr>
            <a:r>
              <a:rPr sz="2400" dirty="0">
                <a:solidFill>
                  <a:srgbClr val="009999"/>
                </a:solidFill>
                <a:latin typeface="Cambria"/>
                <a:cs typeface="Cambria"/>
              </a:rPr>
              <a:t>Erythropoiesis:</a:t>
            </a:r>
            <a:r>
              <a:rPr sz="1200" dirty="0">
                <a:solidFill>
                  <a:srgbClr val="999999"/>
                </a:solidFill>
                <a:latin typeface="Cambria"/>
                <a:cs typeface="Cambria"/>
              </a:rPr>
              <a:t>Production </a:t>
            </a:r>
            <a:r>
              <a:rPr sz="1200" spc="-5" dirty="0">
                <a:solidFill>
                  <a:srgbClr val="999999"/>
                </a:solidFill>
                <a:latin typeface="Cambria"/>
                <a:cs typeface="Cambria"/>
              </a:rPr>
              <a:t>of</a:t>
            </a:r>
            <a:r>
              <a:rPr sz="1200" spc="-15" dirty="0">
                <a:solidFill>
                  <a:srgbClr val="999999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999999"/>
                </a:solidFill>
                <a:latin typeface="Cambria"/>
                <a:cs typeface="Cambria"/>
              </a:rPr>
              <a:t>RBCs</a:t>
            </a:r>
            <a:endParaRPr sz="1200">
              <a:latin typeface="Cambria"/>
              <a:cs typeface="Cambria"/>
            </a:endParaRPr>
          </a:p>
          <a:p>
            <a:pPr marL="85725">
              <a:lnSpc>
                <a:spcPct val="100000"/>
              </a:lnSpc>
              <a:spcBef>
                <a:spcPts val="80"/>
              </a:spcBef>
            </a:pPr>
            <a:r>
              <a:rPr sz="1600" spc="-5" dirty="0">
                <a:latin typeface="Cambria"/>
                <a:cs typeface="Cambria"/>
              </a:rPr>
              <a:t>The “Bone Marrow” is the major site </a:t>
            </a:r>
            <a:r>
              <a:rPr sz="1600" spc="-5" dirty="0">
                <a:solidFill>
                  <a:srgbClr val="7E7E7E"/>
                </a:solidFill>
                <a:latin typeface="Cambria"/>
                <a:cs typeface="Cambria"/>
              </a:rPr>
              <a:t>of erythropoiesis </a:t>
            </a:r>
            <a:r>
              <a:rPr sz="1600" spc="-5" dirty="0">
                <a:latin typeface="Cambria"/>
                <a:cs typeface="Cambria"/>
              </a:rPr>
              <a:t>with the need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of:</a:t>
            </a:r>
            <a:endParaRPr sz="1600">
              <a:latin typeface="Cambria"/>
              <a:cs typeface="Cambria"/>
            </a:endParaRPr>
          </a:p>
          <a:p>
            <a:pPr marL="85725" marR="566420">
              <a:lnSpc>
                <a:spcPct val="113300"/>
              </a:lnSpc>
            </a:pPr>
            <a:r>
              <a:rPr sz="1600" spc="-5" dirty="0">
                <a:latin typeface="Cambria"/>
                <a:cs typeface="Cambria"/>
              </a:rPr>
              <a:t>Folic acid </a:t>
            </a:r>
            <a:r>
              <a:rPr sz="1600" dirty="0">
                <a:latin typeface="Cambria"/>
                <a:cs typeface="Cambria"/>
              </a:rPr>
              <a:t>– </a:t>
            </a:r>
            <a:r>
              <a:rPr sz="1600" spc="-5" dirty="0">
                <a:latin typeface="Cambria"/>
                <a:cs typeface="Cambria"/>
              </a:rPr>
              <a:t>Iron “Ferrous” </a:t>
            </a:r>
            <a:r>
              <a:rPr sz="1600" dirty="0">
                <a:latin typeface="Cambria"/>
                <a:cs typeface="Cambria"/>
              </a:rPr>
              <a:t>– </a:t>
            </a:r>
            <a:r>
              <a:rPr sz="1600" spc="-5" dirty="0">
                <a:latin typeface="Cambria"/>
                <a:cs typeface="Cambria"/>
              </a:rPr>
              <a:t>Vit B12 </a:t>
            </a:r>
            <a:r>
              <a:rPr sz="1600" dirty="0">
                <a:latin typeface="Cambria"/>
                <a:cs typeface="Cambria"/>
              </a:rPr>
              <a:t>– </a:t>
            </a:r>
            <a:r>
              <a:rPr sz="1600" spc="-5" dirty="0">
                <a:latin typeface="Cambria"/>
                <a:cs typeface="Cambria"/>
              </a:rPr>
              <a:t>Erythropoietin </a:t>
            </a:r>
            <a:r>
              <a:rPr sz="1600" dirty="0">
                <a:latin typeface="Cambria"/>
                <a:cs typeface="Cambria"/>
              </a:rPr>
              <a:t>- </a:t>
            </a:r>
            <a:r>
              <a:rPr sz="1600" spc="-5" dirty="0">
                <a:latin typeface="Cambria"/>
                <a:cs typeface="Cambria"/>
              </a:rPr>
              <a:t>Amino acids,  minerals </a:t>
            </a:r>
            <a:r>
              <a:rPr sz="1600" dirty="0">
                <a:latin typeface="Cambria"/>
                <a:cs typeface="Cambria"/>
              </a:rPr>
              <a:t>- </a:t>
            </a:r>
            <a:r>
              <a:rPr sz="1600" spc="-5" dirty="0">
                <a:latin typeface="Cambria"/>
                <a:cs typeface="Cambria"/>
              </a:rPr>
              <a:t>other regulatory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factors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0673" y="7823509"/>
            <a:ext cx="5117245" cy="1995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9723" y="7462909"/>
            <a:ext cx="3507740" cy="3606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1141095">
              <a:lnSpc>
                <a:spcPct val="100000"/>
              </a:lnSpc>
              <a:spcBef>
                <a:spcPts val="615"/>
              </a:spcBef>
            </a:pPr>
            <a:r>
              <a:rPr sz="1400" spc="-5" dirty="0">
                <a:solidFill>
                  <a:srgbClr val="38751C"/>
                </a:solidFill>
                <a:latin typeface="Arial"/>
                <a:cs typeface="Arial"/>
              </a:rPr>
              <a:t>in bone</a:t>
            </a:r>
            <a:r>
              <a:rPr sz="1400" spc="-1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751C"/>
                </a:solidFill>
                <a:latin typeface="Arial"/>
                <a:cs typeface="Arial"/>
              </a:rPr>
              <a:t>marrow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5416" y="7462909"/>
            <a:ext cx="1415415" cy="3606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615"/>
              </a:spcBef>
            </a:pPr>
            <a:r>
              <a:rPr sz="1400" spc="-5" dirty="0">
                <a:solidFill>
                  <a:srgbClr val="38751C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8751C"/>
                </a:solidFill>
                <a:latin typeface="Arial"/>
                <a:cs typeface="Arial"/>
              </a:rPr>
              <a:t>circulation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2560955">
              <a:lnSpc>
                <a:spcPct val="100000"/>
              </a:lnSpc>
              <a:spcBef>
                <a:spcPts val="1720"/>
              </a:spcBef>
            </a:pPr>
            <a:r>
              <a:rPr spc="-5" dirty="0"/>
              <a:t>Hemoglobin</a:t>
            </a:r>
          </a:p>
          <a:p>
            <a:pPr marL="3903979">
              <a:lnSpc>
                <a:spcPct val="100000"/>
              </a:lnSpc>
              <a:spcBef>
                <a:spcPts val="470"/>
              </a:spcBef>
            </a:pPr>
            <a:r>
              <a:rPr sz="700" spc="-5" dirty="0">
                <a:solidFill>
                  <a:srgbClr val="69A84F"/>
                </a:solidFill>
                <a:latin typeface="Arial"/>
                <a:cs typeface="Arial"/>
              </a:rPr>
              <a:t>Male: Hemoglobin= Heme (iron) </a:t>
            </a:r>
            <a:r>
              <a:rPr sz="700" dirty="0">
                <a:solidFill>
                  <a:srgbClr val="69A84F"/>
                </a:solidFill>
                <a:latin typeface="Arial"/>
                <a:cs typeface="Arial"/>
              </a:rPr>
              <a:t>+ </a:t>
            </a:r>
            <a:r>
              <a:rPr sz="700" spc="-5" dirty="0">
                <a:solidFill>
                  <a:srgbClr val="69A84F"/>
                </a:solidFill>
                <a:latin typeface="Arial"/>
                <a:cs typeface="Arial"/>
              </a:rPr>
              <a:t>globin </a:t>
            </a:r>
            <a:r>
              <a:rPr sz="700" dirty="0">
                <a:solidFill>
                  <a:srgbClr val="69A84F"/>
                </a:solidFill>
                <a:latin typeface="Arial"/>
                <a:cs typeface="Arial"/>
              </a:rPr>
              <a:t>chain </a:t>
            </a:r>
            <a:r>
              <a:rPr sz="700" spc="-5" dirty="0">
                <a:solidFill>
                  <a:srgbClr val="69A84F"/>
                </a:solidFill>
                <a:latin typeface="Arial"/>
                <a:cs typeface="Arial"/>
              </a:rPr>
              <a:t>(alpha </a:t>
            </a:r>
            <a:r>
              <a:rPr sz="700" dirty="0">
                <a:solidFill>
                  <a:srgbClr val="69A84F"/>
                </a:solidFill>
                <a:latin typeface="Arial"/>
                <a:cs typeface="Arial"/>
              </a:rPr>
              <a:t>, </a:t>
            </a:r>
            <a:r>
              <a:rPr sz="700" spc="-5" dirty="0">
                <a:solidFill>
                  <a:srgbClr val="69A84F"/>
                </a:solidFill>
                <a:latin typeface="Arial"/>
                <a:cs typeface="Arial"/>
              </a:rPr>
              <a:t>beta </a:t>
            </a:r>
            <a:r>
              <a:rPr sz="700" dirty="0">
                <a:solidFill>
                  <a:srgbClr val="69A84F"/>
                </a:solidFill>
                <a:latin typeface="Arial"/>
                <a:cs typeface="Arial"/>
              </a:rPr>
              <a:t>,</a:t>
            </a:r>
            <a:r>
              <a:rPr sz="700" spc="-75" dirty="0">
                <a:solidFill>
                  <a:srgbClr val="69A84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69A84F"/>
                </a:solidFill>
                <a:latin typeface="Arial"/>
                <a:cs typeface="Arial"/>
              </a:rPr>
              <a:t>delta.etc)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02570" y="4760836"/>
            <a:ext cx="12674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5" dirty="0">
                <a:solidFill>
                  <a:srgbClr val="FF0000"/>
                </a:solidFill>
                <a:latin typeface="Arial"/>
                <a:cs typeface="Arial"/>
              </a:rPr>
              <a:t>It controls cell</a:t>
            </a:r>
            <a:r>
              <a:rPr sz="7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FF0000"/>
                </a:solidFill>
                <a:latin typeface="Arial"/>
                <a:cs typeface="Arial"/>
              </a:rPr>
              <a:t>differentiation.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3243" y="5462703"/>
            <a:ext cx="2817495" cy="341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0"/>
              </a:spcBef>
            </a:pPr>
            <a:r>
              <a:rPr sz="700" b="1" spc="-5" dirty="0">
                <a:solidFill>
                  <a:srgbClr val="38751C"/>
                </a:solidFill>
                <a:latin typeface="Cambria"/>
                <a:cs typeface="Cambria"/>
              </a:rPr>
              <a:t>Erythropoietin: 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It is like the cable that pull Hematopoietic stem cell  toward the RBCs production so deficiency of it especially in renal diseases  </a:t>
            </a:r>
            <a:r>
              <a:rPr sz="700" dirty="0">
                <a:solidFill>
                  <a:srgbClr val="38751C"/>
                </a:solidFill>
                <a:latin typeface="Cambria"/>
                <a:cs typeface="Cambria"/>
              </a:rPr>
              <a:t>( 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because it produces in kidneys </a:t>
            </a:r>
            <a:r>
              <a:rPr sz="700" dirty="0">
                <a:solidFill>
                  <a:srgbClr val="38751C"/>
                </a:solidFill>
                <a:latin typeface="Cambria"/>
                <a:cs typeface="Cambria"/>
              </a:rPr>
              <a:t>) 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will lead to deficiency of RBCs</a:t>
            </a:r>
            <a:r>
              <a:rPr sz="700" spc="-40" dirty="0">
                <a:solidFill>
                  <a:srgbClr val="38751C"/>
                </a:solidFill>
                <a:latin typeface="Cambria"/>
                <a:cs typeface="Cambria"/>
              </a:rPr>
              <a:t> 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also.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76890" y="4935565"/>
            <a:ext cx="461009" cy="111125"/>
          </a:xfrm>
          <a:custGeom>
            <a:avLst/>
            <a:gdLst/>
            <a:ahLst/>
            <a:cxnLst/>
            <a:rect l="l" t="t" r="r" b="b"/>
            <a:pathLst>
              <a:path w="461010" h="111125">
                <a:moveTo>
                  <a:pt x="0" y="0"/>
                </a:moveTo>
                <a:lnTo>
                  <a:pt x="460449" y="111099"/>
                </a:lnTo>
              </a:path>
            </a:pathLst>
          </a:custGeom>
          <a:ln w="9524">
            <a:solidFill>
              <a:srgbClr val="445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3639" y="5031364"/>
            <a:ext cx="46355" cy="31115"/>
          </a:xfrm>
          <a:custGeom>
            <a:avLst/>
            <a:gdLst/>
            <a:ahLst/>
            <a:cxnLst/>
            <a:rect l="l" t="t" r="r" b="b"/>
            <a:pathLst>
              <a:path w="46354" h="31114">
                <a:moveTo>
                  <a:pt x="0" y="30599"/>
                </a:moveTo>
                <a:lnTo>
                  <a:pt x="7374" y="0"/>
                </a:lnTo>
                <a:lnTo>
                  <a:pt x="45724" y="25424"/>
                </a:lnTo>
                <a:lnTo>
                  <a:pt x="0" y="30599"/>
                </a:lnTo>
                <a:close/>
              </a:path>
            </a:pathLst>
          </a:custGeom>
          <a:solidFill>
            <a:srgbClr val="445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3638" y="5031364"/>
            <a:ext cx="46355" cy="31115"/>
          </a:xfrm>
          <a:custGeom>
            <a:avLst/>
            <a:gdLst/>
            <a:ahLst/>
            <a:cxnLst/>
            <a:rect l="l" t="t" r="r" b="b"/>
            <a:pathLst>
              <a:path w="46354" h="31114">
                <a:moveTo>
                  <a:pt x="0" y="30599"/>
                </a:moveTo>
                <a:lnTo>
                  <a:pt x="45724" y="25424"/>
                </a:lnTo>
                <a:lnTo>
                  <a:pt x="7374" y="0"/>
                </a:lnTo>
                <a:lnTo>
                  <a:pt x="0" y="30599"/>
                </a:lnTo>
                <a:close/>
              </a:path>
            </a:pathLst>
          </a:custGeom>
          <a:ln w="9524">
            <a:solidFill>
              <a:srgbClr val="445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30869" y="7892974"/>
            <a:ext cx="18383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Male: Most hemoglobins are </a:t>
            </a: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synthesized</a:t>
            </a:r>
            <a:r>
              <a:rPr sz="700" spc="-7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here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70594" y="8060508"/>
            <a:ext cx="125730" cy="605155"/>
          </a:xfrm>
          <a:custGeom>
            <a:avLst/>
            <a:gdLst/>
            <a:ahLst/>
            <a:cxnLst/>
            <a:rect l="l" t="t" r="r" b="b"/>
            <a:pathLst>
              <a:path w="125730" h="605154">
                <a:moveTo>
                  <a:pt x="0" y="0"/>
                </a:moveTo>
                <a:lnTo>
                  <a:pt x="125224" y="604923"/>
                </a:lnTo>
              </a:path>
            </a:pathLst>
          </a:custGeom>
          <a:ln w="9524">
            <a:solidFill>
              <a:srgbClr val="445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80393" y="8662258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24174" y="45524"/>
                </a:moveTo>
                <a:lnTo>
                  <a:pt x="0" y="6374"/>
                </a:lnTo>
                <a:lnTo>
                  <a:pt x="30824" y="0"/>
                </a:lnTo>
                <a:lnTo>
                  <a:pt x="24174" y="45524"/>
                </a:lnTo>
                <a:close/>
              </a:path>
            </a:pathLst>
          </a:custGeom>
          <a:solidFill>
            <a:srgbClr val="445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80393" y="8662257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0" y="6374"/>
                </a:moveTo>
                <a:lnTo>
                  <a:pt x="24174" y="45524"/>
                </a:lnTo>
                <a:lnTo>
                  <a:pt x="30824" y="0"/>
                </a:lnTo>
                <a:lnTo>
                  <a:pt x="0" y="6374"/>
                </a:lnTo>
                <a:close/>
              </a:path>
            </a:pathLst>
          </a:custGeom>
          <a:ln w="9524">
            <a:solidFill>
              <a:srgbClr val="445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84248" y="3787187"/>
            <a:ext cx="2977515" cy="16046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11430">
              <a:lnSpc>
                <a:spcPct val="115199"/>
              </a:lnSpc>
              <a:spcBef>
                <a:spcPts val="470"/>
              </a:spcBef>
            </a:pPr>
            <a:r>
              <a:rPr sz="16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Hematopoieti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c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ste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cell</a:t>
            </a:r>
            <a:r>
              <a:rPr sz="1600" spc="25" dirty="0">
                <a:latin typeface="Cambria"/>
                <a:cs typeface="Cambria"/>
              </a:rPr>
              <a:t>: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Male</a:t>
            </a:r>
            <a:r>
              <a:rPr sz="700" dirty="0">
                <a:solidFill>
                  <a:srgbClr val="38751C"/>
                </a:solidFill>
                <a:latin typeface="Cambria"/>
                <a:cs typeface="Cambria"/>
              </a:rPr>
              <a:t>: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 Wil</a:t>
            </a:r>
            <a:r>
              <a:rPr sz="700" dirty="0">
                <a:solidFill>
                  <a:srgbClr val="38751C"/>
                </a:solidFill>
                <a:latin typeface="Cambria"/>
                <a:cs typeface="Cambria"/>
              </a:rPr>
              <a:t>l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 giv</a:t>
            </a:r>
            <a:r>
              <a:rPr sz="700" dirty="0">
                <a:solidFill>
                  <a:srgbClr val="38751C"/>
                </a:solidFill>
                <a:latin typeface="Cambria"/>
                <a:cs typeface="Cambria"/>
              </a:rPr>
              <a:t>e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 m</a:t>
            </a:r>
            <a:r>
              <a:rPr sz="700" dirty="0">
                <a:solidFill>
                  <a:srgbClr val="38751C"/>
                </a:solidFill>
                <a:latin typeface="Cambria"/>
                <a:cs typeface="Cambria"/>
              </a:rPr>
              <a:t>e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 all  types of blood cells (RBCs,WBCs,Platelets</a:t>
            </a:r>
            <a:r>
              <a:rPr sz="700" spc="-15" dirty="0">
                <a:solidFill>
                  <a:srgbClr val="38751C"/>
                </a:solidFill>
                <a:latin typeface="Cambria"/>
                <a:cs typeface="Cambria"/>
              </a:rPr>
              <a:t> 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etc.)</a:t>
            </a:r>
            <a:endParaRPr sz="700" dirty="0">
              <a:latin typeface="Cambria"/>
              <a:cs typeface="Cambria"/>
            </a:endParaRPr>
          </a:p>
          <a:p>
            <a:pPr marL="236220" indent="-22352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36854" algn="l"/>
              </a:tabLst>
            </a:pPr>
            <a:r>
              <a:rPr sz="1600" spc="-5" dirty="0">
                <a:latin typeface="Cambria"/>
                <a:cs typeface="Cambria"/>
              </a:rPr>
              <a:t>Self renewal</a:t>
            </a:r>
            <a:r>
              <a:rPr sz="1600" spc="-215" dirty="0">
                <a:latin typeface="Cambria"/>
                <a:cs typeface="Cambria"/>
              </a:rPr>
              <a:t> 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Male: when there is problems in self</a:t>
            </a:r>
            <a:endParaRPr sz="700" dirty="0">
              <a:latin typeface="Cambria"/>
              <a:cs typeface="Cambria"/>
            </a:endParaRPr>
          </a:p>
          <a:p>
            <a:pPr marL="12700" marR="250825">
              <a:lnSpc>
                <a:spcPct val="116100"/>
              </a:lnSpc>
              <a:spcBef>
                <a:spcPts val="155"/>
              </a:spcBef>
            </a:pP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renewal there will be deficiency of Hematopoietic stem cells will lead to  aplastic anemia (will not have RBCs, Neutrophils, platelets.</a:t>
            </a:r>
            <a:r>
              <a:rPr sz="700" spc="-25" dirty="0">
                <a:solidFill>
                  <a:srgbClr val="38751C"/>
                </a:solidFill>
                <a:latin typeface="Cambria"/>
                <a:cs typeface="Cambria"/>
              </a:rPr>
              <a:t> 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Etc.)</a:t>
            </a:r>
            <a:endParaRPr sz="700" dirty="0">
              <a:latin typeface="Cambria"/>
              <a:cs typeface="Cambria"/>
            </a:endParaRPr>
          </a:p>
          <a:p>
            <a:pPr marL="236220" indent="-223520">
              <a:lnSpc>
                <a:spcPct val="100000"/>
              </a:lnSpc>
              <a:spcBef>
                <a:spcPts val="100"/>
              </a:spcBef>
              <a:buAutoNum type="arabicPlain" startAt="2"/>
              <a:tabLst>
                <a:tab pos="236854" algn="l"/>
              </a:tabLst>
            </a:pPr>
            <a:r>
              <a:rPr sz="1600" spc="-5" dirty="0">
                <a:latin typeface="Cambria"/>
                <a:cs typeface="Cambria"/>
              </a:rPr>
              <a:t>Cell differentiation 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Male: It make other types</a:t>
            </a:r>
            <a:r>
              <a:rPr sz="700" spc="-20" dirty="0">
                <a:solidFill>
                  <a:srgbClr val="38751C"/>
                </a:solidFill>
                <a:latin typeface="Cambria"/>
                <a:cs typeface="Cambria"/>
              </a:rPr>
              <a:t> 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of</a:t>
            </a:r>
            <a:endParaRPr sz="7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050" spc="-7" baseline="7936" dirty="0">
                <a:solidFill>
                  <a:srgbClr val="38751C"/>
                </a:solidFill>
                <a:latin typeface="Cambria"/>
                <a:cs typeface="Cambria"/>
              </a:rPr>
              <a:t>blood cells like (myeloid sc ,etc.).  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Which are functional</a:t>
            </a:r>
            <a:r>
              <a:rPr sz="700" spc="-110" dirty="0">
                <a:solidFill>
                  <a:srgbClr val="38751C"/>
                </a:solidFill>
                <a:latin typeface="Cambria"/>
                <a:cs typeface="Cambria"/>
              </a:rPr>
              <a:t> 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Types</a:t>
            </a:r>
            <a:endParaRPr sz="7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spc="-5" dirty="0">
                <a:solidFill>
                  <a:srgbClr val="B6B6B6"/>
                </a:solidFill>
                <a:latin typeface="Cambria"/>
                <a:cs typeface="Cambria"/>
              </a:rPr>
              <a:t>Erythropoietin= secreted from</a:t>
            </a:r>
            <a:r>
              <a:rPr sz="1100" spc="-90" dirty="0">
                <a:solidFill>
                  <a:srgbClr val="B6B6B6"/>
                </a:solidFill>
                <a:latin typeface="Cambria"/>
                <a:cs typeface="Cambria"/>
              </a:rPr>
              <a:t> </a:t>
            </a:r>
            <a:r>
              <a:rPr sz="1100" spc="-5" dirty="0">
                <a:solidFill>
                  <a:srgbClr val="B6B6B6"/>
                </a:solidFill>
                <a:latin typeface="Cambria"/>
                <a:cs typeface="Cambria"/>
              </a:rPr>
              <a:t>kidneys</a:t>
            </a:r>
            <a:endParaRPr sz="11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18" y="141507"/>
            <a:ext cx="20091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Normal</a:t>
            </a:r>
            <a:r>
              <a:rPr spc="-80" dirty="0"/>
              <a:t> </a:t>
            </a:r>
            <a:r>
              <a:rPr spc="-5" dirty="0"/>
              <a:t>Ranges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899" y="5408067"/>
            <a:ext cx="619061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2075" algn="ctr">
              <a:lnSpc>
                <a:spcPts val="2690"/>
              </a:lnSpc>
              <a:spcBef>
                <a:spcPts val="100"/>
              </a:spcBef>
            </a:pPr>
            <a:r>
              <a:rPr sz="2400" spc="-5" dirty="0">
                <a:solidFill>
                  <a:srgbClr val="2A97A5"/>
                </a:solidFill>
                <a:latin typeface="Cambria"/>
                <a:cs typeface="Cambria"/>
              </a:rPr>
              <a:t>Anemia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1730"/>
              </a:lnSpc>
            </a:pPr>
            <a:r>
              <a:rPr sz="1600" b="1" spc="-5" dirty="0">
                <a:latin typeface="Cambria"/>
                <a:cs typeface="Cambria"/>
              </a:rPr>
              <a:t>An (without) -emia (blood): </a:t>
            </a:r>
            <a:r>
              <a:rPr sz="1600" spc="-5" dirty="0">
                <a:latin typeface="Cambria"/>
                <a:cs typeface="Cambria"/>
              </a:rPr>
              <a:t>Reduction of Hb concentration below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the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600" spc="-5" dirty="0">
                <a:latin typeface="Cambria"/>
                <a:cs typeface="Cambria"/>
              </a:rPr>
              <a:t>normal range for the age and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gender.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mbria"/>
                <a:cs typeface="Cambria"/>
              </a:rPr>
              <a:t>Leading to decreased O2 carrying capacity of blood and thus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O2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99" y="6782736"/>
            <a:ext cx="27374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mbria"/>
                <a:cs typeface="Cambria"/>
              </a:rPr>
              <a:t>availability to tissues</a:t>
            </a:r>
            <a:r>
              <a:rPr sz="1600" spc="-7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(hypoxia)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899" y="7150396"/>
            <a:ext cx="6142990" cy="244475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600" spc="-5" dirty="0">
                <a:latin typeface="Cambria"/>
                <a:cs typeface="Cambria"/>
              </a:rPr>
              <a:t>Presence or absence of clinical feature depends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on:</a:t>
            </a:r>
            <a:endParaRPr sz="1600">
              <a:latin typeface="Cambria"/>
              <a:cs typeface="Cambria"/>
            </a:endParaRPr>
          </a:p>
          <a:p>
            <a:pPr marL="12700" marR="5080">
              <a:lnSpc>
                <a:spcPct val="113300"/>
              </a:lnSpc>
              <a:spcBef>
                <a:spcPts val="825"/>
              </a:spcBef>
              <a:buSzPct val="93750"/>
              <a:buAutoNum type="arabicPlain"/>
              <a:tabLst>
                <a:tab pos="202565" algn="l"/>
              </a:tabLst>
            </a:pPr>
            <a:r>
              <a:rPr sz="1600" b="1" spc="-5" dirty="0">
                <a:latin typeface="Cambria"/>
                <a:cs typeface="Cambria"/>
              </a:rPr>
              <a:t>Speed of onset: </a:t>
            </a:r>
            <a:r>
              <a:rPr sz="1600" spc="-5" dirty="0">
                <a:latin typeface="Cambria"/>
                <a:cs typeface="Cambria"/>
              </a:rPr>
              <a:t>Rapidly progressive anemia causes more symptoms  than slow onset anemia due to lack of compensatory mechanisms:  (cardiovascular system </a:t>
            </a:r>
            <a:r>
              <a:rPr sz="900" spc="-5" dirty="0">
                <a:solidFill>
                  <a:srgbClr val="38751C"/>
                </a:solidFill>
                <a:latin typeface="Cambria"/>
                <a:cs typeface="Cambria"/>
              </a:rPr>
              <a:t>Can lead to congestive heart failure </a:t>
            </a:r>
            <a:r>
              <a:rPr sz="1600" dirty="0">
                <a:latin typeface="Cambria"/>
                <a:cs typeface="Cambria"/>
              </a:rPr>
              <a:t>, </a:t>
            </a:r>
            <a:r>
              <a:rPr sz="1600" spc="-5" dirty="0">
                <a:latin typeface="Cambria"/>
                <a:cs typeface="Cambria"/>
              </a:rPr>
              <a:t>BM &amp;O2 dissociation  curve)</a:t>
            </a:r>
            <a:endParaRPr sz="1600">
              <a:latin typeface="Cambria"/>
              <a:cs typeface="Cambria"/>
            </a:endParaRPr>
          </a:p>
          <a:p>
            <a:pPr marL="12700" marR="1957070">
              <a:lnSpc>
                <a:spcPct val="113300"/>
              </a:lnSpc>
              <a:buSzPct val="93750"/>
              <a:buAutoNum type="arabicPlain"/>
              <a:tabLst>
                <a:tab pos="202565" algn="l"/>
              </a:tabLst>
            </a:pPr>
            <a:r>
              <a:rPr sz="1600" b="1" spc="-5" dirty="0">
                <a:latin typeface="Cambria"/>
                <a:cs typeface="Cambria"/>
              </a:rPr>
              <a:t>Severity: </a:t>
            </a:r>
            <a:r>
              <a:rPr sz="1600" spc="-5" dirty="0">
                <a:latin typeface="Cambria"/>
                <a:cs typeface="Cambria"/>
              </a:rPr>
              <a:t>Mild anemia </a:t>
            </a:r>
            <a:r>
              <a:rPr sz="1600" dirty="0">
                <a:latin typeface="Cambria"/>
                <a:cs typeface="Cambria"/>
              </a:rPr>
              <a:t>&gt; </a:t>
            </a:r>
            <a:r>
              <a:rPr sz="1600" spc="-5" dirty="0">
                <a:latin typeface="Cambria"/>
                <a:cs typeface="Cambria"/>
              </a:rPr>
              <a:t>no symptoms usually  Symptoms appear if Hb less than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9g/dL</a:t>
            </a:r>
            <a:endParaRPr sz="1600">
              <a:latin typeface="Cambria"/>
              <a:cs typeface="Cambria"/>
            </a:endParaRPr>
          </a:p>
          <a:p>
            <a:pPr marL="245745" indent="-233045">
              <a:lnSpc>
                <a:spcPct val="100000"/>
              </a:lnSpc>
              <a:spcBef>
                <a:spcPts val="254"/>
              </a:spcBef>
              <a:buSzPct val="93750"/>
              <a:buAutoNum type="arabicPlain"/>
              <a:tabLst>
                <a:tab pos="246379" algn="l"/>
              </a:tabLst>
            </a:pPr>
            <a:r>
              <a:rPr sz="1600" b="1" spc="-5" dirty="0">
                <a:latin typeface="Cambria"/>
                <a:cs typeface="Cambria"/>
              </a:rPr>
              <a:t>Age: </a:t>
            </a:r>
            <a:r>
              <a:rPr sz="1600" spc="-5" dirty="0">
                <a:latin typeface="Cambria"/>
                <a:cs typeface="Cambria"/>
              </a:rPr>
              <a:t>Elderly tolerate anemia less than young patients.</a:t>
            </a:r>
            <a:r>
              <a:rPr sz="1600" spc="-195" dirty="0">
                <a:latin typeface="Cambria"/>
                <a:cs typeface="Cambria"/>
              </a:rPr>
              <a:t> </a:t>
            </a:r>
            <a:r>
              <a:rPr sz="700" spc="-5" dirty="0">
                <a:solidFill>
                  <a:srgbClr val="38751C"/>
                </a:solidFill>
                <a:latin typeface="Cambria"/>
                <a:cs typeface="Cambria"/>
              </a:rPr>
              <a:t>less compensation than young.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7343" y="6779810"/>
            <a:ext cx="3654425" cy="53594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85090" marR="79375" algn="just">
              <a:lnSpc>
                <a:spcPts val="819"/>
              </a:lnSpc>
              <a:spcBef>
                <a:spcPts val="690"/>
              </a:spcBef>
            </a:pPr>
            <a:r>
              <a:rPr sz="700" spc="-5" dirty="0">
                <a:solidFill>
                  <a:srgbClr val="69A84F"/>
                </a:solidFill>
                <a:latin typeface="Arial"/>
                <a:cs typeface="Arial"/>
              </a:rPr>
              <a:t>Male notes: Our body detect the anemia to </a:t>
            </a:r>
            <a:r>
              <a:rPr sz="700" dirty="0">
                <a:solidFill>
                  <a:srgbClr val="69A84F"/>
                </a:solidFill>
                <a:latin typeface="Arial"/>
                <a:cs typeface="Arial"/>
              </a:rPr>
              <a:t>start compensatory </a:t>
            </a:r>
            <a:r>
              <a:rPr sz="700" spc="-5" dirty="0">
                <a:solidFill>
                  <a:srgbClr val="69A84F"/>
                </a:solidFill>
                <a:latin typeface="Arial"/>
                <a:cs typeface="Arial"/>
              </a:rPr>
              <a:t>mechanisms not by  </a:t>
            </a:r>
            <a:r>
              <a:rPr sz="700" dirty="0">
                <a:solidFill>
                  <a:srgbClr val="69A84F"/>
                </a:solidFill>
                <a:latin typeface="Arial"/>
                <a:cs typeface="Arial"/>
              </a:rPr>
              <a:t>calculating </a:t>
            </a:r>
            <a:r>
              <a:rPr sz="700" spc="-5" dirty="0">
                <a:solidFill>
                  <a:srgbClr val="69A84F"/>
                </a:solidFill>
                <a:latin typeface="Arial"/>
                <a:cs typeface="Arial"/>
              </a:rPr>
              <a:t>the Hemoglobin </a:t>
            </a:r>
            <a:r>
              <a:rPr sz="700" dirty="0">
                <a:solidFill>
                  <a:srgbClr val="69A84F"/>
                </a:solidFill>
                <a:latin typeface="Arial"/>
                <a:cs typeface="Arial"/>
              </a:rPr>
              <a:t>concentration. </a:t>
            </a:r>
            <a:r>
              <a:rPr sz="700" spc="-5" dirty="0">
                <a:solidFill>
                  <a:srgbClr val="69A84F"/>
                </a:solidFill>
                <a:latin typeface="Arial"/>
                <a:cs typeface="Arial"/>
              </a:rPr>
              <a:t>It detect it by detect the hypoxia, then it will  </a:t>
            </a:r>
            <a:r>
              <a:rPr sz="700" dirty="0">
                <a:solidFill>
                  <a:srgbClr val="69A84F"/>
                </a:solidFill>
                <a:latin typeface="Arial"/>
                <a:cs typeface="Arial"/>
              </a:rPr>
              <a:t>send </a:t>
            </a:r>
            <a:r>
              <a:rPr sz="700" spc="-5" dirty="0">
                <a:solidFill>
                  <a:srgbClr val="69A84F"/>
                </a:solidFill>
                <a:latin typeface="Arial"/>
                <a:cs typeface="Arial"/>
              </a:rPr>
              <a:t>messages by the erythropoietin </a:t>
            </a:r>
            <a:r>
              <a:rPr sz="700" dirty="0">
                <a:solidFill>
                  <a:srgbClr val="69A84F"/>
                </a:solidFill>
                <a:latin typeface="Arial"/>
                <a:cs typeface="Arial"/>
              </a:rPr>
              <a:t>signals </a:t>
            </a:r>
            <a:r>
              <a:rPr sz="700" spc="-5" dirty="0">
                <a:solidFill>
                  <a:srgbClr val="69A84F"/>
                </a:solidFill>
                <a:latin typeface="Arial"/>
                <a:cs typeface="Arial"/>
              </a:rPr>
              <a:t>that generate from </a:t>
            </a:r>
            <a:r>
              <a:rPr sz="700" dirty="0">
                <a:solidFill>
                  <a:srgbClr val="69A84F"/>
                </a:solidFill>
                <a:latin typeface="Arial"/>
                <a:cs typeface="Arial"/>
              </a:rPr>
              <a:t>kidney </a:t>
            </a:r>
            <a:r>
              <a:rPr sz="700" spc="-5" dirty="0">
                <a:solidFill>
                  <a:srgbClr val="69A84F"/>
                </a:solidFill>
                <a:latin typeface="Arial"/>
                <a:cs typeface="Arial"/>
              </a:rPr>
              <a:t>to bone marrow  to </a:t>
            </a:r>
            <a:r>
              <a:rPr sz="700" dirty="0">
                <a:solidFill>
                  <a:srgbClr val="69A84F"/>
                </a:solidFill>
                <a:latin typeface="Arial"/>
                <a:cs typeface="Arial"/>
              </a:rPr>
              <a:t>synthesis </a:t>
            </a:r>
            <a:r>
              <a:rPr sz="700" spc="-5" dirty="0">
                <a:solidFill>
                  <a:srgbClr val="69A84F"/>
                </a:solidFill>
                <a:latin typeface="Arial"/>
                <a:cs typeface="Arial"/>
              </a:rPr>
              <a:t>more RBCs </a:t>
            </a:r>
            <a:r>
              <a:rPr sz="700" dirty="0">
                <a:solidFill>
                  <a:srgbClr val="69A84F"/>
                </a:solidFill>
                <a:latin typeface="Arial"/>
                <a:cs typeface="Arial"/>
              </a:rPr>
              <a:t>&amp;</a:t>
            </a:r>
            <a:r>
              <a:rPr sz="700" spc="-15" dirty="0">
                <a:solidFill>
                  <a:srgbClr val="69A84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69A84F"/>
                </a:solidFill>
                <a:latin typeface="Arial"/>
                <a:cs typeface="Arial"/>
              </a:rPr>
              <a:t>Hemoglobin.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5454" y="3983791"/>
            <a:ext cx="153035" cy="14782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080"/>
              </a:lnSpc>
            </a:pPr>
            <a:r>
              <a:rPr sz="1000" spc="-5" dirty="0">
                <a:solidFill>
                  <a:srgbClr val="38751C"/>
                </a:solidFill>
                <a:latin typeface="Cambria"/>
                <a:cs typeface="Cambria"/>
              </a:rPr>
              <a:t>There is no</a:t>
            </a:r>
            <a:r>
              <a:rPr sz="1000" spc="-75" dirty="0">
                <a:solidFill>
                  <a:srgbClr val="38751C"/>
                </a:solidFill>
                <a:latin typeface="Cambria"/>
                <a:cs typeface="Cambria"/>
              </a:rPr>
              <a:t> </a:t>
            </a:r>
            <a:r>
              <a:rPr sz="1000" spc="-5" dirty="0">
                <a:solidFill>
                  <a:srgbClr val="38751C"/>
                </a:solidFill>
                <a:latin typeface="Cambria"/>
                <a:cs typeface="Cambria"/>
              </a:rPr>
              <a:t>Hyper-chromic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9465" y="327644"/>
            <a:ext cx="2676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70AC46"/>
                </a:solidFill>
                <a:latin typeface="Arial"/>
                <a:cs typeface="Arial"/>
              </a:rPr>
              <a:t>it is </a:t>
            </a:r>
            <a:r>
              <a:rPr sz="1000" dirty="0">
                <a:solidFill>
                  <a:srgbClr val="70AC46"/>
                </a:solidFill>
                <a:latin typeface="Arial"/>
                <a:cs typeface="Arial"/>
              </a:rPr>
              <a:t>very </a:t>
            </a:r>
            <a:r>
              <a:rPr sz="1000" spc="-5" dirty="0">
                <a:solidFill>
                  <a:srgbClr val="70AC46"/>
                </a:solidFill>
                <a:latin typeface="Arial"/>
                <a:cs typeface="Arial"/>
              </a:rPr>
              <a:t>important to </a:t>
            </a:r>
            <a:r>
              <a:rPr sz="1000" dirty="0">
                <a:solidFill>
                  <a:srgbClr val="70AC46"/>
                </a:solidFill>
                <a:latin typeface="Arial"/>
                <a:cs typeface="Arial"/>
              </a:rPr>
              <a:t>know </a:t>
            </a:r>
            <a:r>
              <a:rPr sz="1000" spc="-5" dirty="0">
                <a:solidFill>
                  <a:srgbClr val="70AC46"/>
                </a:solidFill>
                <a:latin typeface="Arial"/>
                <a:cs typeface="Arial"/>
              </a:rPr>
              <a:t>the age and the</a:t>
            </a:r>
            <a:r>
              <a:rPr sz="1000" spc="-70" dirty="0">
                <a:solidFill>
                  <a:srgbClr val="70AC4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70AC46"/>
                </a:solidFill>
                <a:latin typeface="Arial"/>
                <a:cs typeface="Arial"/>
              </a:rPr>
              <a:t>sex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68074" y="580348"/>
          <a:ext cx="6235699" cy="3084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8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Indices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>
                        <a:alpha val="495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Female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>
                        <a:alpha val="495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Male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>
                        <a:alpha val="495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Hemoglobin(g/dL)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11.5-15.5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13.5-17.5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820">
                <a:tc>
                  <a:txBody>
                    <a:bodyPr/>
                    <a:lstStyle/>
                    <a:p>
                      <a:pPr marL="91440" marR="248920">
                        <a:lnSpc>
                          <a:spcPct val="1173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Hematocrit (PCV) (%)</a:t>
                      </a:r>
                      <a:r>
                        <a:rPr sz="1400" b="1" spc="-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5" dirty="0">
                          <a:solidFill>
                            <a:srgbClr val="38751C"/>
                          </a:solidFill>
                          <a:latin typeface="Cambria"/>
                          <a:cs typeface="Cambria"/>
                        </a:rPr>
                        <a:t>also called HCT </a:t>
                      </a:r>
                      <a:r>
                        <a:rPr sz="900" dirty="0">
                          <a:solidFill>
                            <a:srgbClr val="38751C"/>
                          </a:solidFill>
                          <a:latin typeface="Cambria"/>
                          <a:cs typeface="Cambria"/>
                        </a:rPr>
                        <a:t>: </a:t>
                      </a:r>
                      <a:r>
                        <a:rPr sz="900" spc="-5" dirty="0">
                          <a:solidFill>
                            <a:srgbClr val="38751C"/>
                          </a:solidFill>
                          <a:latin typeface="Cambria"/>
                          <a:cs typeface="Cambria"/>
                        </a:rPr>
                        <a:t>percentage of  RBCs in the tube of whole</a:t>
                      </a:r>
                      <a:r>
                        <a:rPr sz="900" spc="-15" dirty="0">
                          <a:solidFill>
                            <a:srgbClr val="38751C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5" dirty="0">
                          <a:solidFill>
                            <a:srgbClr val="38751C"/>
                          </a:solidFill>
                          <a:latin typeface="Cambria"/>
                          <a:cs typeface="Cambria"/>
                        </a:rPr>
                        <a:t>blood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36-48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40-52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Red Cell Count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(×10¹²)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3.9-5.6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4.5-6.5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91440" marR="273050">
                        <a:lnSpc>
                          <a:spcPct val="1177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Mean Cell Volume (MCV) (fL) </a:t>
                      </a:r>
                      <a:r>
                        <a:rPr sz="700" spc="-5" dirty="0">
                          <a:solidFill>
                            <a:srgbClr val="38751C"/>
                          </a:solidFill>
                          <a:latin typeface="Cambria"/>
                          <a:cs typeface="Cambria"/>
                        </a:rPr>
                        <a:t>Average size of average  RBC,if MCV&lt;80 the it is microcell anemia ,if MCV&gt;95 then it is macrocytic anemia</a:t>
                      </a:r>
                      <a:r>
                        <a:rPr sz="700" spc="-25" dirty="0">
                          <a:solidFill>
                            <a:srgbClr val="38751C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00" dirty="0">
                          <a:solidFill>
                            <a:srgbClr val="38751C"/>
                          </a:solidFill>
                          <a:latin typeface="Cambria"/>
                          <a:cs typeface="Cambria"/>
                        </a:rPr>
                        <a:t>.</a:t>
                      </a:r>
                      <a:endParaRPr sz="7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80-95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91440" marR="137160">
                        <a:lnSpc>
                          <a:spcPct val="1173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Mean Cell Hemoglobin (MCH) (pg) </a:t>
                      </a:r>
                      <a:r>
                        <a:rPr sz="900" spc="-5" dirty="0">
                          <a:solidFill>
                            <a:srgbClr val="38751C"/>
                          </a:solidFill>
                          <a:latin typeface="Cambria"/>
                          <a:cs typeface="Cambria"/>
                        </a:rPr>
                        <a:t>Hemoglobin  inside each</a:t>
                      </a:r>
                      <a:r>
                        <a:rPr sz="900" spc="-10" dirty="0">
                          <a:solidFill>
                            <a:srgbClr val="38751C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5" dirty="0">
                          <a:solidFill>
                            <a:srgbClr val="38751C"/>
                          </a:solidFill>
                          <a:latin typeface="Cambria"/>
                          <a:cs typeface="Cambria"/>
                        </a:rPr>
                        <a:t>RBCs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30-35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28599" y="3767892"/>
            <a:ext cx="4810115" cy="162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85014" y="3790398"/>
            <a:ext cx="1142997" cy="1636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274" y="382255"/>
            <a:ext cx="2786380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A97A5"/>
                </a:solidFill>
                <a:latin typeface="Cambria"/>
                <a:cs typeface="Cambria"/>
              </a:rPr>
              <a:t>Clinical</a:t>
            </a:r>
            <a:r>
              <a:rPr sz="1800" spc="-10" dirty="0">
                <a:solidFill>
                  <a:srgbClr val="2A97A5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2A97A5"/>
                </a:solidFill>
                <a:latin typeface="Cambria"/>
                <a:cs typeface="Cambria"/>
              </a:rPr>
              <a:t>Features: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600" b="1" spc="-5" dirty="0">
                <a:latin typeface="Cambria"/>
                <a:cs typeface="Cambria"/>
              </a:rPr>
              <a:t>1-General features of</a:t>
            </a:r>
            <a:r>
              <a:rPr sz="1600" b="1" spc="-7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anemia: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274" y="1170033"/>
            <a:ext cx="3494404" cy="57785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600" dirty="0">
                <a:latin typeface="Cambria"/>
                <a:cs typeface="Cambria"/>
              </a:rPr>
              <a:t>- </a:t>
            </a:r>
            <a:r>
              <a:rPr sz="1600" spc="-5" dirty="0">
                <a:latin typeface="Cambria"/>
                <a:cs typeface="Cambria"/>
              </a:rPr>
              <a:t>Weakness -Headache -Pallor</a:t>
            </a:r>
            <a:r>
              <a:rPr sz="1600" spc="-8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-Lethargy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600" spc="-5" dirty="0">
                <a:latin typeface="Cambria"/>
                <a:cs typeface="Cambria"/>
              </a:rPr>
              <a:t>-Dizziness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274" y="1827258"/>
            <a:ext cx="378587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1600" dirty="0">
                <a:latin typeface="Cambria"/>
                <a:cs typeface="Cambria"/>
              </a:rPr>
              <a:t>- </a:t>
            </a:r>
            <a:r>
              <a:rPr sz="1600" spc="-5" dirty="0">
                <a:latin typeface="Cambria"/>
                <a:cs typeface="Cambria"/>
              </a:rPr>
              <a:t>Palpitation (tachycardia) -Angina -Cardiac  failure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5716" y="1233172"/>
            <a:ext cx="1617345" cy="41465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15"/>
              </a:spcBef>
            </a:pPr>
            <a:r>
              <a:rPr sz="1400" spc="-5" dirty="0">
                <a:latin typeface="Arial"/>
                <a:cs typeface="Arial"/>
              </a:rPr>
              <a:t>related 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anemia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4866" y="1890221"/>
            <a:ext cx="2102485" cy="58674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597535" marR="98425" indent="-494665">
              <a:lnSpc>
                <a:spcPct val="116100"/>
              </a:lnSpc>
              <a:spcBef>
                <a:spcPts val="345"/>
              </a:spcBef>
            </a:pPr>
            <a:r>
              <a:rPr sz="1400" spc="-5" dirty="0">
                <a:latin typeface="Cambria"/>
                <a:cs typeface="Cambria"/>
              </a:rPr>
              <a:t>Related to</a:t>
            </a:r>
            <a:r>
              <a:rPr sz="1400" spc="-8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compensatory  mechanism.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6274" y="2503532"/>
            <a:ext cx="4659630" cy="259461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600" b="1" spc="-5" dirty="0">
                <a:latin typeface="Cambria"/>
                <a:cs typeface="Cambria"/>
              </a:rPr>
              <a:t>2-Specific features:</a:t>
            </a:r>
            <a:r>
              <a:rPr sz="1600" b="1" spc="0" dirty="0"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D4A5BC"/>
                </a:solidFill>
                <a:latin typeface="Cambria"/>
                <a:cs typeface="Cambria"/>
              </a:rPr>
              <a:t>*</a:t>
            </a:r>
            <a:r>
              <a:rPr sz="1600" spc="-5" dirty="0">
                <a:solidFill>
                  <a:srgbClr val="69A84F"/>
                </a:solidFill>
                <a:latin typeface="Cambria"/>
                <a:cs typeface="Cambria"/>
              </a:rPr>
              <a:t>important</a:t>
            </a:r>
            <a:endParaRPr sz="1600">
              <a:latin typeface="Cambria"/>
              <a:cs typeface="Cambria"/>
            </a:endParaRPr>
          </a:p>
          <a:p>
            <a:pPr marL="12700" marR="861694">
              <a:lnSpc>
                <a:spcPct val="101600"/>
              </a:lnSpc>
              <a:spcBef>
                <a:spcPts val="1050"/>
              </a:spcBef>
            </a:pPr>
            <a:r>
              <a:rPr sz="1600" spc="-5" dirty="0">
                <a:latin typeface="Cambria"/>
                <a:cs typeface="Cambria"/>
              </a:rPr>
              <a:t>Specific signs are associated with particular  types of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anemia:</a:t>
            </a:r>
            <a:endParaRPr sz="1600">
              <a:latin typeface="Cambria"/>
              <a:cs typeface="Cambria"/>
            </a:endParaRPr>
          </a:p>
          <a:p>
            <a:pPr marL="12700" marR="2042160">
              <a:lnSpc>
                <a:spcPct val="101600"/>
              </a:lnSpc>
              <a:spcBef>
                <a:spcPts val="745"/>
              </a:spcBef>
            </a:pPr>
            <a:r>
              <a:rPr sz="1600" spc="-5" dirty="0">
                <a:latin typeface="Cambria"/>
                <a:cs typeface="Cambria"/>
              </a:rPr>
              <a:t>Spoon nail </a:t>
            </a:r>
            <a:r>
              <a:rPr sz="1600" dirty="0">
                <a:latin typeface="Cambria"/>
                <a:cs typeface="Cambria"/>
              </a:rPr>
              <a:t>= </a:t>
            </a:r>
            <a:r>
              <a:rPr sz="1600" spc="-5" dirty="0">
                <a:latin typeface="Cambria"/>
                <a:cs typeface="Cambria"/>
              </a:rPr>
              <a:t>iron deficiency  Leg ulcers </a:t>
            </a:r>
            <a:r>
              <a:rPr sz="1600" dirty="0">
                <a:latin typeface="Cambria"/>
                <a:cs typeface="Cambria"/>
              </a:rPr>
              <a:t>= </a:t>
            </a:r>
            <a:r>
              <a:rPr sz="1600" spc="-5" dirty="0">
                <a:latin typeface="Cambria"/>
                <a:cs typeface="Cambria"/>
              </a:rPr>
              <a:t>sickle cell anemia  Jaundice </a:t>
            </a:r>
            <a:r>
              <a:rPr sz="1600" dirty="0">
                <a:latin typeface="Cambria"/>
                <a:cs typeface="Cambria"/>
              </a:rPr>
              <a:t>= </a:t>
            </a:r>
            <a:r>
              <a:rPr sz="1600" spc="-5" dirty="0">
                <a:latin typeface="Cambria"/>
                <a:cs typeface="Cambria"/>
              </a:rPr>
              <a:t>hemolytic</a:t>
            </a:r>
            <a:r>
              <a:rPr sz="1600" spc="-6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anemia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latin typeface="Cambria"/>
                <a:cs typeface="Cambria"/>
              </a:rPr>
              <a:t>Bone deformities </a:t>
            </a:r>
            <a:r>
              <a:rPr sz="1600" dirty="0">
                <a:latin typeface="Cambria"/>
                <a:cs typeface="Cambria"/>
              </a:rPr>
              <a:t>= </a:t>
            </a:r>
            <a:r>
              <a:rPr sz="1600" spc="-5" dirty="0">
                <a:latin typeface="Cambria"/>
                <a:cs typeface="Cambria"/>
              </a:rPr>
              <a:t>thalassemia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major</a:t>
            </a:r>
            <a:endParaRPr sz="1600">
              <a:latin typeface="Cambria"/>
              <a:cs typeface="Cambria"/>
            </a:endParaRPr>
          </a:p>
          <a:p>
            <a:pPr marL="1537970">
              <a:lnSpc>
                <a:spcPct val="100000"/>
              </a:lnSpc>
              <a:spcBef>
                <a:spcPts val="850"/>
              </a:spcBef>
            </a:pPr>
            <a:r>
              <a:rPr sz="2400" spc="-5" dirty="0">
                <a:solidFill>
                  <a:srgbClr val="009999"/>
                </a:solidFill>
                <a:latin typeface="Cambria"/>
                <a:cs typeface="Cambria"/>
              </a:rPr>
              <a:t>Classification of</a:t>
            </a:r>
            <a:r>
              <a:rPr sz="2400" spc="-85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9999"/>
                </a:solidFill>
                <a:latin typeface="Cambria"/>
                <a:cs typeface="Cambria"/>
              </a:rPr>
              <a:t>Anemia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3724" y="5149439"/>
            <a:ext cx="3165475" cy="2108200"/>
          </a:xfrm>
          <a:custGeom>
            <a:avLst/>
            <a:gdLst/>
            <a:ahLst/>
            <a:cxnLst/>
            <a:rect l="l" t="t" r="r" b="b"/>
            <a:pathLst>
              <a:path w="3165475" h="2108200">
                <a:moveTo>
                  <a:pt x="0" y="351349"/>
                </a:moveTo>
                <a:lnTo>
                  <a:pt x="3207" y="303672"/>
                </a:lnTo>
                <a:lnTo>
                  <a:pt x="12550" y="257945"/>
                </a:lnTo>
                <a:lnTo>
                  <a:pt x="27611" y="214586"/>
                </a:lnTo>
                <a:lnTo>
                  <a:pt x="47970" y="174014"/>
                </a:lnTo>
                <a:lnTo>
                  <a:pt x="73209" y="136648"/>
                </a:lnTo>
                <a:lnTo>
                  <a:pt x="102909" y="102906"/>
                </a:lnTo>
                <a:lnTo>
                  <a:pt x="136652" y="73206"/>
                </a:lnTo>
                <a:lnTo>
                  <a:pt x="174020" y="47968"/>
                </a:lnTo>
                <a:lnTo>
                  <a:pt x="214592" y="27610"/>
                </a:lnTo>
                <a:lnTo>
                  <a:pt x="257952" y="12550"/>
                </a:lnTo>
                <a:lnTo>
                  <a:pt x="303679" y="3207"/>
                </a:lnTo>
                <a:lnTo>
                  <a:pt x="351356" y="0"/>
                </a:lnTo>
                <a:lnTo>
                  <a:pt x="2813944" y="0"/>
                </a:lnTo>
                <a:lnTo>
                  <a:pt x="2860123" y="3047"/>
                </a:lnTo>
                <a:lnTo>
                  <a:pt x="2905123" y="12038"/>
                </a:lnTo>
                <a:lnTo>
                  <a:pt x="2948397" y="26746"/>
                </a:lnTo>
                <a:lnTo>
                  <a:pt x="2989397" y="46944"/>
                </a:lnTo>
                <a:lnTo>
                  <a:pt x="3027578" y="72404"/>
                </a:lnTo>
                <a:lnTo>
                  <a:pt x="3062393" y="102899"/>
                </a:lnTo>
                <a:lnTo>
                  <a:pt x="3092889" y="137714"/>
                </a:lnTo>
                <a:lnTo>
                  <a:pt x="3118349" y="175895"/>
                </a:lnTo>
                <a:lnTo>
                  <a:pt x="3138546" y="216896"/>
                </a:lnTo>
                <a:lnTo>
                  <a:pt x="3153254" y="260169"/>
                </a:lnTo>
                <a:lnTo>
                  <a:pt x="3162246" y="305169"/>
                </a:lnTo>
                <a:lnTo>
                  <a:pt x="3165293" y="351349"/>
                </a:lnTo>
                <a:lnTo>
                  <a:pt x="3165293" y="1756746"/>
                </a:lnTo>
                <a:lnTo>
                  <a:pt x="3162086" y="1804423"/>
                </a:lnTo>
                <a:lnTo>
                  <a:pt x="3152743" y="1850150"/>
                </a:lnTo>
                <a:lnTo>
                  <a:pt x="3137683" y="1893509"/>
                </a:lnTo>
                <a:lnTo>
                  <a:pt x="3117325" y="1934081"/>
                </a:lnTo>
                <a:lnTo>
                  <a:pt x="3092087" y="1971447"/>
                </a:lnTo>
                <a:lnTo>
                  <a:pt x="3062387" y="2005189"/>
                </a:lnTo>
                <a:lnTo>
                  <a:pt x="3028645" y="2034889"/>
                </a:lnTo>
                <a:lnTo>
                  <a:pt x="2991279" y="2060127"/>
                </a:lnTo>
                <a:lnTo>
                  <a:pt x="2950707" y="2080485"/>
                </a:lnTo>
                <a:lnTo>
                  <a:pt x="2907348" y="2095545"/>
                </a:lnTo>
                <a:lnTo>
                  <a:pt x="2861621" y="2104888"/>
                </a:lnTo>
                <a:lnTo>
                  <a:pt x="2813944" y="2108095"/>
                </a:lnTo>
                <a:lnTo>
                  <a:pt x="351356" y="2108095"/>
                </a:lnTo>
                <a:lnTo>
                  <a:pt x="303679" y="2104888"/>
                </a:lnTo>
                <a:lnTo>
                  <a:pt x="257952" y="2095545"/>
                </a:lnTo>
                <a:lnTo>
                  <a:pt x="214592" y="2080485"/>
                </a:lnTo>
                <a:lnTo>
                  <a:pt x="174020" y="2060127"/>
                </a:lnTo>
                <a:lnTo>
                  <a:pt x="136652" y="2034889"/>
                </a:lnTo>
                <a:lnTo>
                  <a:pt x="102909" y="2005189"/>
                </a:lnTo>
                <a:lnTo>
                  <a:pt x="73209" y="1971447"/>
                </a:lnTo>
                <a:lnTo>
                  <a:pt x="47970" y="1934081"/>
                </a:lnTo>
                <a:lnTo>
                  <a:pt x="27611" y="1893509"/>
                </a:lnTo>
                <a:lnTo>
                  <a:pt x="12550" y="1850150"/>
                </a:lnTo>
                <a:lnTo>
                  <a:pt x="3207" y="1804423"/>
                </a:lnTo>
                <a:lnTo>
                  <a:pt x="0" y="1756746"/>
                </a:lnTo>
                <a:lnTo>
                  <a:pt x="0" y="35134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9657" y="5102084"/>
            <a:ext cx="278892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820" marR="309245" algn="ctr">
              <a:lnSpc>
                <a:spcPct val="100000"/>
              </a:lnSpc>
              <a:spcBef>
                <a:spcPts val="100"/>
              </a:spcBef>
            </a:pPr>
            <a:r>
              <a:rPr sz="1500" b="1" spc="-5" dirty="0" smtClean="0">
                <a:solidFill>
                  <a:srgbClr val="009999"/>
                </a:solidFill>
                <a:latin typeface="Cambria"/>
                <a:cs typeface="Cambria"/>
              </a:rPr>
              <a:t>Hypochromic</a:t>
            </a:r>
            <a:r>
              <a:rPr sz="1500" b="1" spc="-90" dirty="0" smtClean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009999"/>
                </a:solidFill>
                <a:latin typeface="Cambria"/>
                <a:cs typeface="Cambria"/>
              </a:rPr>
              <a:t>Microcytic  Anemia</a:t>
            </a:r>
            <a:endParaRPr sz="1500" dirty="0">
              <a:latin typeface="Cambria"/>
              <a:cs typeface="Cambria"/>
            </a:endParaRPr>
          </a:p>
          <a:p>
            <a:pPr marL="12700">
              <a:lnSpc>
                <a:spcPts val="955"/>
              </a:lnSpc>
              <a:spcBef>
                <a:spcPts val="25"/>
              </a:spcBef>
            </a:pPr>
            <a:r>
              <a:rPr sz="800" b="1" spc="-5" dirty="0">
                <a:solidFill>
                  <a:srgbClr val="38751C"/>
                </a:solidFill>
                <a:latin typeface="Cambria"/>
                <a:cs typeface="Cambria"/>
              </a:rPr>
              <a:t>Any deficiency of the contents lead to this type of</a:t>
            </a:r>
            <a:r>
              <a:rPr sz="800" b="1" spc="-35" dirty="0">
                <a:solidFill>
                  <a:srgbClr val="38751C"/>
                </a:solidFill>
                <a:latin typeface="Cambria"/>
                <a:cs typeface="Cambria"/>
              </a:rPr>
              <a:t> </a:t>
            </a:r>
            <a:r>
              <a:rPr sz="800" b="1" spc="-5" dirty="0">
                <a:solidFill>
                  <a:srgbClr val="38751C"/>
                </a:solidFill>
                <a:latin typeface="Cambria"/>
                <a:cs typeface="Cambria"/>
              </a:rPr>
              <a:t>anemia.</a:t>
            </a:r>
            <a:endParaRPr sz="800" dirty="0">
              <a:latin typeface="Cambria"/>
              <a:cs typeface="Cambria"/>
            </a:endParaRPr>
          </a:p>
          <a:p>
            <a:pPr marL="12700">
              <a:lnSpc>
                <a:spcPts val="1795"/>
              </a:lnSpc>
            </a:pPr>
            <a:r>
              <a:rPr sz="1500" spc="-5" dirty="0">
                <a:latin typeface="Cambria"/>
                <a:cs typeface="Cambria"/>
              </a:rPr>
              <a:t>site=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Hb</a:t>
            </a:r>
            <a:endParaRPr sz="15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500" spc="-5" dirty="0">
                <a:latin typeface="Cambria"/>
                <a:cs typeface="Cambria"/>
              </a:rPr>
              <a:t>Structure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affected:</a:t>
            </a:r>
            <a:endParaRPr sz="1500" dirty="0">
              <a:latin typeface="Cambria"/>
              <a:cs typeface="Cambria"/>
            </a:endParaRPr>
          </a:p>
          <a:p>
            <a:pPr marL="157480" indent="-144780">
              <a:lnSpc>
                <a:spcPct val="100000"/>
              </a:lnSpc>
              <a:buSzPct val="93333"/>
              <a:buAutoNum type="arabicPeriod"/>
              <a:tabLst>
                <a:tab pos="158115" algn="l"/>
              </a:tabLst>
            </a:pPr>
            <a:r>
              <a:rPr sz="1500" spc="-5" dirty="0">
                <a:latin typeface="Cambria"/>
                <a:cs typeface="Cambria"/>
              </a:rPr>
              <a:t>porphyrin: </a:t>
            </a:r>
            <a:r>
              <a:rPr sz="1500" spc="-5" dirty="0">
                <a:solidFill>
                  <a:srgbClr val="FF0000"/>
                </a:solidFill>
                <a:latin typeface="Cambria"/>
                <a:cs typeface="Cambria"/>
              </a:rPr>
              <a:t>Sideroblastic</a:t>
            </a:r>
            <a:r>
              <a:rPr sz="1500" spc="-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Cambria"/>
                <a:cs typeface="Cambria"/>
              </a:rPr>
              <a:t>anemia</a:t>
            </a:r>
            <a:endParaRPr sz="1500" dirty="0">
              <a:latin typeface="Cambria"/>
              <a:cs typeface="Cambria"/>
            </a:endParaRPr>
          </a:p>
          <a:p>
            <a:pPr marL="198120" indent="-185420">
              <a:lnSpc>
                <a:spcPct val="100000"/>
              </a:lnSpc>
              <a:buSzPct val="93333"/>
              <a:buAutoNum type="arabicPeriod"/>
              <a:tabLst>
                <a:tab pos="198755" algn="l"/>
              </a:tabLst>
            </a:pPr>
            <a:r>
              <a:rPr sz="1500" spc="-5" dirty="0">
                <a:latin typeface="Cambria"/>
                <a:cs typeface="Cambria"/>
              </a:rPr>
              <a:t>Iron </a:t>
            </a:r>
            <a:r>
              <a:rPr sz="1500" dirty="0">
                <a:latin typeface="Cambria"/>
                <a:cs typeface="Cambria"/>
              </a:rPr>
              <a:t>: </a:t>
            </a:r>
            <a:r>
              <a:rPr sz="1500" spc="-5" dirty="0">
                <a:solidFill>
                  <a:srgbClr val="FF0000"/>
                </a:solidFill>
                <a:latin typeface="Cambria"/>
                <a:cs typeface="Cambria"/>
              </a:rPr>
              <a:t>iron deficiency</a:t>
            </a:r>
            <a:r>
              <a:rPr sz="1500" spc="-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Cambria"/>
                <a:cs typeface="Cambria"/>
              </a:rPr>
              <a:t>anemia</a:t>
            </a:r>
            <a:endParaRPr sz="1500" dirty="0">
              <a:latin typeface="Cambria"/>
              <a:cs typeface="Cambria"/>
            </a:endParaRPr>
          </a:p>
          <a:p>
            <a:pPr marL="198120" indent="-185420">
              <a:lnSpc>
                <a:spcPct val="100000"/>
              </a:lnSpc>
              <a:buSzPct val="93333"/>
              <a:buAutoNum type="arabicPeriod"/>
              <a:tabLst>
                <a:tab pos="198755" algn="l"/>
              </a:tabLst>
            </a:pPr>
            <a:r>
              <a:rPr sz="1500" spc="-5" dirty="0">
                <a:latin typeface="Cambria"/>
                <a:cs typeface="Cambria"/>
              </a:rPr>
              <a:t>Globin Chain: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Cambria"/>
                <a:cs typeface="Cambria"/>
              </a:rPr>
              <a:t>Thalassemia</a:t>
            </a:r>
            <a:endParaRPr sz="15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-5" dirty="0">
                <a:solidFill>
                  <a:srgbClr val="38751C"/>
                </a:solidFill>
                <a:latin typeface="Cambria"/>
                <a:cs typeface="Cambria"/>
              </a:rPr>
              <a:t>Thalassemia: Reduction of production of normal globin</a:t>
            </a:r>
            <a:r>
              <a:rPr sz="800" spc="-40" dirty="0">
                <a:solidFill>
                  <a:srgbClr val="38751C"/>
                </a:solidFill>
                <a:latin typeface="Cambria"/>
                <a:cs typeface="Cambria"/>
              </a:rPr>
              <a:t> </a:t>
            </a:r>
            <a:r>
              <a:rPr sz="800" spc="-5" dirty="0">
                <a:solidFill>
                  <a:srgbClr val="38751C"/>
                </a:solidFill>
                <a:latin typeface="Cambria"/>
                <a:cs typeface="Cambria"/>
              </a:rPr>
              <a:t>chain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91717" y="5149589"/>
            <a:ext cx="3165475" cy="2108200"/>
          </a:xfrm>
          <a:custGeom>
            <a:avLst/>
            <a:gdLst/>
            <a:ahLst/>
            <a:cxnLst/>
            <a:rect l="l" t="t" r="r" b="b"/>
            <a:pathLst>
              <a:path w="3165475" h="2108200">
                <a:moveTo>
                  <a:pt x="0" y="351349"/>
                </a:moveTo>
                <a:lnTo>
                  <a:pt x="3207" y="303672"/>
                </a:lnTo>
                <a:lnTo>
                  <a:pt x="12550" y="257945"/>
                </a:lnTo>
                <a:lnTo>
                  <a:pt x="27610" y="214586"/>
                </a:lnTo>
                <a:lnTo>
                  <a:pt x="47968" y="174014"/>
                </a:lnTo>
                <a:lnTo>
                  <a:pt x="73206" y="136648"/>
                </a:lnTo>
                <a:lnTo>
                  <a:pt x="102906" y="102906"/>
                </a:lnTo>
                <a:lnTo>
                  <a:pt x="136648" y="73206"/>
                </a:lnTo>
                <a:lnTo>
                  <a:pt x="174014" y="47968"/>
                </a:lnTo>
                <a:lnTo>
                  <a:pt x="214586" y="27610"/>
                </a:lnTo>
                <a:lnTo>
                  <a:pt x="257945" y="12550"/>
                </a:lnTo>
                <a:lnTo>
                  <a:pt x="303672" y="3207"/>
                </a:lnTo>
                <a:lnTo>
                  <a:pt x="351349" y="0"/>
                </a:lnTo>
                <a:lnTo>
                  <a:pt x="2813944" y="0"/>
                </a:lnTo>
                <a:lnTo>
                  <a:pt x="2860123" y="3047"/>
                </a:lnTo>
                <a:lnTo>
                  <a:pt x="2905123" y="12038"/>
                </a:lnTo>
                <a:lnTo>
                  <a:pt x="2948397" y="26746"/>
                </a:lnTo>
                <a:lnTo>
                  <a:pt x="2989397" y="46944"/>
                </a:lnTo>
                <a:lnTo>
                  <a:pt x="3027578" y="72404"/>
                </a:lnTo>
                <a:lnTo>
                  <a:pt x="3062393" y="102899"/>
                </a:lnTo>
                <a:lnTo>
                  <a:pt x="3092889" y="137714"/>
                </a:lnTo>
                <a:lnTo>
                  <a:pt x="3118349" y="175895"/>
                </a:lnTo>
                <a:lnTo>
                  <a:pt x="3138546" y="216896"/>
                </a:lnTo>
                <a:lnTo>
                  <a:pt x="3153254" y="260169"/>
                </a:lnTo>
                <a:lnTo>
                  <a:pt x="3162246" y="305169"/>
                </a:lnTo>
                <a:lnTo>
                  <a:pt x="3165293" y="351349"/>
                </a:lnTo>
                <a:lnTo>
                  <a:pt x="3165293" y="1756746"/>
                </a:lnTo>
                <a:lnTo>
                  <a:pt x="3162086" y="1804423"/>
                </a:lnTo>
                <a:lnTo>
                  <a:pt x="3152743" y="1850150"/>
                </a:lnTo>
                <a:lnTo>
                  <a:pt x="3137683" y="1893509"/>
                </a:lnTo>
                <a:lnTo>
                  <a:pt x="3117325" y="1934081"/>
                </a:lnTo>
                <a:lnTo>
                  <a:pt x="3092087" y="1971447"/>
                </a:lnTo>
                <a:lnTo>
                  <a:pt x="3062387" y="2005189"/>
                </a:lnTo>
                <a:lnTo>
                  <a:pt x="3028645" y="2034889"/>
                </a:lnTo>
                <a:lnTo>
                  <a:pt x="2991279" y="2060127"/>
                </a:lnTo>
                <a:lnTo>
                  <a:pt x="2950707" y="2080485"/>
                </a:lnTo>
                <a:lnTo>
                  <a:pt x="2907348" y="2095545"/>
                </a:lnTo>
                <a:lnTo>
                  <a:pt x="2861621" y="2104888"/>
                </a:lnTo>
                <a:lnTo>
                  <a:pt x="2813944" y="2108095"/>
                </a:lnTo>
                <a:lnTo>
                  <a:pt x="351349" y="2108095"/>
                </a:lnTo>
                <a:lnTo>
                  <a:pt x="303672" y="2104888"/>
                </a:lnTo>
                <a:lnTo>
                  <a:pt x="257945" y="2095545"/>
                </a:lnTo>
                <a:lnTo>
                  <a:pt x="214586" y="2080485"/>
                </a:lnTo>
                <a:lnTo>
                  <a:pt x="174014" y="2060127"/>
                </a:lnTo>
                <a:lnTo>
                  <a:pt x="136648" y="2034889"/>
                </a:lnTo>
                <a:lnTo>
                  <a:pt x="102906" y="2005189"/>
                </a:lnTo>
                <a:lnTo>
                  <a:pt x="73206" y="1971447"/>
                </a:lnTo>
                <a:lnTo>
                  <a:pt x="47968" y="1934081"/>
                </a:lnTo>
                <a:lnTo>
                  <a:pt x="27610" y="1893509"/>
                </a:lnTo>
                <a:lnTo>
                  <a:pt x="12550" y="1850150"/>
                </a:lnTo>
                <a:lnTo>
                  <a:pt x="3207" y="1804423"/>
                </a:lnTo>
                <a:lnTo>
                  <a:pt x="0" y="1756746"/>
                </a:lnTo>
                <a:lnTo>
                  <a:pt x="0" y="35134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5853" y="5164139"/>
            <a:ext cx="169481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09999"/>
                </a:solidFill>
                <a:latin typeface="Cambria"/>
                <a:cs typeface="Cambria"/>
              </a:rPr>
              <a:t>Macrocytic</a:t>
            </a:r>
            <a:r>
              <a:rPr sz="1500" b="1" spc="-70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009999"/>
                </a:solidFill>
                <a:latin typeface="Cambria"/>
                <a:cs typeface="Cambria"/>
              </a:rPr>
              <a:t>Anemia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7647" y="5621338"/>
            <a:ext cx="16402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mbria"/>
                <a:cs typeface="Cambria"/>
              </a:rPr>
              <a:t>site= DNA</a:t>
            </a:r>
            <a:r>
              <a:rPr sz="1500" spc="-8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synthesis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7647" y="6307134"/>
            <a:ext cx="16738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00"/>
              </a:spcBef>
              <a:buSzPct val="93333"/>
              <a:buAutoNum type="arabicPeriod"/>
              <a:tabLst>
                <a:tab pos="158115" algn="l"/>
              </a:tabLst>
            </a:pPr>
            <a:r>
              <a:rPr sz="1500" spc="-5" dirty="0">
                <a:latin typeface="Cambria"/>
                <a:cs typeface="Cambria"/>
              </a:rPr>
              <a:t>Vit B12</a:t>
            </a:r>
            <a:r>
              <a:rPr sz="1500" spc="-8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deficiency.</a:t>
            </a:r>
            <a:endParaRPr sz="1500">
              <a:latin typeface="Cambria"/>
              <a:cs typeface="Cambria"/>
            </a:endParaRPr>
          </a:p>
          <a:p>
            <a:pPr marL="198120" indent="-185420">
              <a:lnSpc>
                <a:spcPct val="100000"/>
              </a:lnSpc>
              <a:buSzPct val="93333"/>
              <a:buAutoNum type="arabicPeriod"/>
              <a:tabLst>
                <a:tab pos="198755" algn="l"/>
              </a:tabLst>
            </a:pPr>
            <a:r>
              <a:rPr sz="1500" spc="-5" dirty="0">
                <a:latin typeface="Cambria"/>
                <a:cs typeface="Cambria"/>
              </a:rPr>
              <a:t>Folate</a:t>
            </a:r>
            <a:r>
              <a:rPr sz="1500" spc="-4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deficiency.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7647" y="6764333"/>
            <a:ext cx="27717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mbria"/>
                <a:cs typeface="Cambria"/>
              </a:rPr>
              <a:t>3. Myelodysplastic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syndrome</a:t>
            </a:r>
            <a:r>
              <a:rPr sz="1100" spc="-5" dirty="0">
                <a:latin typeface="Cambria"/>
                <a:cs typeface="Cambria"/>
              </a:rPr>
              <a:t>(MDS)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3724" y="7348610"/>
            <a:ext cx="6558280" cy="2237105"/>
          </a:xfrm>
          <a:custGeom>
            <a:avLst/>
            <a:gdLst/>
            <a:ahLst/>
            <a:cxnLst/>
            <a:rect l="l" t="t" r="r" b="b"/>
            <a:pathLst>
              <a:path w="6558280" h="2237104">
                <a:moveTo>
                  <a:pt x="0" y="372749"/>
                </a:moveTo>
                <a:lnTo>
                  <a:pt x="2904" y="325995"/>
                </a:lnTo>
                <a:lnTo>
                  <a:pt x="11384" y="280973"/>
                </a:lnTo>
                <a:lnTo>
                  <a:pt x="25090" y="238033"/>
                </a:lnTo>
                <a:lnTo>
                  <a:pt x="43674" y="197524"/>
                </a:lnTo>
                <a:lnTo>
                  <a:pt x="66785" y="159795"/>
                </a:lnTo>
                <a:lnTo>
                  <a:pt x="94075" y="125197"/>
                </a:lnTo>
                <a:lnTo>
                  <a:pt x="125194" y="94078"/>
                </a:lnTo>
                <a:lnTo>
                  <a:pt x="159793" y="66788"/>
                </a:lnTo>
                <a:lnTo>
                  <a:pt x="197522" y="43676"/>
                </a:lnTo>
                <a:lnTo>
                  <a:pt x="238032" y="25092"/>
                </a:lnTo>
                <a:lnTo>
                  <a:pt x="280974" y="11384"/>
                </a:lnTo>
                <a:lnTo>
                  <a:pt x="325999" y="2904"/>
                </a:lnTo>
                <a:lnTo>
                  <a:pt x="372756" y="0"/>
                </a:lnTo>
                <a:lnTo>
                  <a:pt x="6184937" y="0"/>
                </a:lnTo>
                <a:lnTo>
                  <a:pt x="6233930" y="3232"/>
                </a:lnTo>
                <a:lnTo>
                  <a:pt x="6281671" y="12771"/>
                </a:lnTo>
                <a:lnTo>
                  <a:pt x="6327581" y="28374"/>
                </a:lnTo>
                <a:lnTo>
                  <a:pt x="6371077" y="49803"/>
                </a:lnTo>
                <a:lnTo>
                  <a:pt x="6411581" y="76816"/>
                </a:lnTo>
                <a:lnTo>
                  <a:pt x="6448512" y="109174"/>
                </a:lnTo>
                <a:lnTo>
                  <a:pt x="6480869" y="146105"/>
                </a:lnTo>
                <a:lnTo>
                  <a:pt x="6507883" y="186608"/>
                </a:lnTo>
                <a:lnTo>
                  <a:pt x="6529311" y="230105"/>
                </a:lnTo>
                <a:lnTo>
                  <a:pt x="6544915" y="276015"/>
                </a:lnTo>
                <a:lnTo>
                  <a:pt x="6554453" y="323756"/>
                </a:lnTo>
                <a:lnTo>
                  <a:pt x="6557686" y="372749"/>
                </a:lnTo>
                <a:lnTo>
                  <a:pt x="6557686" y="1863746"/>
                </a:lnTo>
                <a:lnTo>
                  <a:pt x="6554782" y="1910500"/>
                </a:lnTo>
                <a:lnTo>
                  <a:pt x="6546301" y="1955522"/>
                </a:lnTo>
                <a:lnTo>
                  <a:pt x="6532594" y="1998462"/>
                </a:lnTo>
                <a:lnTo>
                  <a:pt x="6514010" y="2038971"/>
                </a:lnTo>
                <a:lnTo>
                  <a:pt x="6490898" y="2076699"/>
                </a:lnTo>
                <a:lnTo>
                  <a:pt x="6463608" y="2111298"/>
                </a:lnTo>
                <a:lnTo>
                  <a:pt x="6432489" y="2142417"/>
                </a:lnTo>
                <a:lnTo>
                  <a:pt x="6397891" y="2169707"/>
                </a:lnTo>
                <a:lnTo>
                  <a:pt x="6360162" y="2192819"/>
                </a:lnTo>
                <a:lnTo>
                  <a:pt x="6319653" y="2211403"/>
                </a:lnTo>
                <a:lnTo>
                  <a:pt x="6276713" y="2225110"/>
                </a:lnTo>
                <a:lnTo>
                  <a:pt x="6231691" y="2233591"/>
                </a:lnTo>
                <a:lnTo>
                  <a:pt x="6184937" y="2236495"/>
                </a:lnTo>
                <a:lnTo>
                  <a:pt x="372756" y="2236495"/>
                </a:lnTo>
                <a:lnTo>
                  <a:pt x="325999" y="2233591"/>
                </a:lnTo>
                <a:lnTo>
                  <a:pt x="280974" y="2225110"/>
                </a:lnTo>
                <a:lnTo>
                  <a:pt x="238032" y="2211403"/>
                </a:lnTo>
                <a:lnTo>
                  <a:pt x="197522" y="2192819"/>
                </a:lnTo>
                <a:lnTo>
                  <a:pt x="159793" y="2169707"/>
                </a:lnTo>
                <a:lnTo>
                  <a:pt x="125194" y="2142417"/>
                </a:lnTo>
                <a:lnTo>
                  <a:pt x="94075" y="2111298"/>
                </a:lnTo>
                <a:lnTo>
                  <a:pt x="66785" y="2076699"/>
                </a:lnTo>
                <a:lnTo>
                  <a:pt x="43674" y="2038971"/>
                </a:lnTo>
                <a:lnTo>
                  <a:pt x="25090" y="1998462"/>
                </a:lnTo>
                <a:lnTo>
                  <a:pt x="11384" y="1955522"/>
                </a:lnTo>
                <a:lnTo>
                  <a:pt x="2904" y="1910500"/>
                </a:lnTo>
                <a:lnTo>
                  <a:pt x="0" y="1863746"/>
                </a:lnTo>
                <a:lnTo>
                  <a:pt x="0" y="37274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7512" y="7417836"/>
            <a:ext cx="605028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09999"/>
                </a:solidFill>
                <a:latin typeface="Cambria"/>
                <a:cs typeface="Cambria"/>
              </a:rPr>
              <a:t>Normocytic Normochromic</a:t>
            </a:r>
            <a:r>
              <a:rPr sz="1500" b="1" spc="-10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009999"/>
                </a:solidFill>
                <a:latin typeface="Cambria"/>
                <a:cs typeface="Cambria"/>
              </a:rPr>
              <a:t>Anemia</a:t>
            </a:r>
            <a:endParaRPr sz="1500">
              <a:latin typeface="Cambria"/>
              <a:cs typeface="Cambria"/>
            </a:endParaRPr>
          </a:p>
          <a:p>
            <a:pPr marL="398145" indent="-373380">
              <a:lnSpc>
                <a:spcPct val="100000"/>
              </a:lnSpc>
              <a:buFont typeface="Cambria"/>
              <a:buAutoNum type="arabicPeriod"/>
              <a:tabLst>
                <a:tab pos="398145" algn="l"/>
                <a:tab pos="398780" algn="l"/>
              </a:tabLst>
            </a:pPr>
            <a:r>
              <a:rPr sz="1500" b="1" spc="-5" dirty="0">
                <a:latin typeface="Cambria"/>
                <a:cs typeface="Cambria"/>
              </a:rPr>
              <a:t>Blood loss: </a:t>
            </a:r>
            <a:r>
              <a:rPr sz="1500" spc="-5" dirty="0">
                <a:latin typeface="Cambria"/>
                <a:cs typeface="Cambria"/>
              </a:rPr>
              <a:t>acute</a:t>
            </a:r>
            <a:r>
              <a:rPr sz="150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bleeding.</a:t>
            </a:r>
            <a:endParaRPr sz="1500">
              <a:latin typeface="Cambria"/>
              <a:cs typeface="Cambria"/>
            </a:endParaRPr>
          </a:p>
          <a:p>
            <a:pPr marL="398145" marR="352425" indent="-373380">
              <a:lnSpc>
                <a:spcPct val="100000"/>
              </a:lnSpc>
              <a:buFont typeface="Cambria"/>
              <a:buAutoNum type="arabicPeriod"/>
              <a:tabLst>
                <a:tab pos="398145" algn="l"/>
                <a:tab pos="398780" algn="l"/>
              </a:tabLst>
            </a:pPr>
            <a:r>
              <a:rPr sz="1500" b="1" spc="-5" dirty="0">
                <a:latin typeface="Cambria"/>
                <a:cs typeface="Cambria"/>
              </a:rPr>
              <a:t>hemolysis </a:t>
            </a:r>
            <a:r>
              <a:rPr sz="900" spc="-5" dirty="0">
                <a:solidFill>
                  <a:srgbClr val="999999"/>
                </a:solidFill>
                <a:latin typeface="Cambria"/>
                <a:cs typeface="Cambria"/>
              </a:rPr>
              <a:t>Destruction of RBCs inside the vessels </a:t>
            </a:r>
            <a:r>
              <a:rPr sz="1500" b="1" dirty="0">
                <a:latin typeface="Cambria"/>
                <a:cs typeface="Cambria"/>
              </a:rPr>
              <a:t>: </a:t>
            </a:r>
            <a:r>
              <a:rPr sz="1500" dirty="0">
                <a:latin typeface="Cambria"/>
                <a:cs typeface="Cambria"/>
              </a:rPr>
              <a:t>( </a:t>
            </a:r>
            <a:r>
              <a:rPr sz="1500" spc="-5" dirty="0">
                <a:latin typeface="Cambria"/>
                <a:cs typeface="Cambria"/>
              </a:rPr>
              <a:t>autoimmune, enzymopathy,  membranopathy, mechanical </a:t>
            </a:r>
            <a:r>
              <a:rPr sz="1500" dirty="0">
                <a:latin typeface="Cambria"/>
                <a:cs typeface="Cambria"/>
              </a:rPr>
              <a:t>, </a:t>
            </a:r>
            <a:r>
              <a:rPr sz="1500" spc="-5" dirty="0">
                <a:latin typeface="Cambria"/>
                <a:cs typeface="Cambria"/>
              </a:rPr>
              <a:t>sickle cell anemia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).</a:t>
            </a:r>
            <a:endParaRPr sz="1500">
              <a:latin typeface="Cambria"/>
              <a:cs typeface="Cambria"/>
            </a:endParaRPr>
          </a:p>
          <a:p>
            <a:pPr marL="398145" indent="-385445">
              <a:lnSpc>
                <a:spcPct val="100000"/>
              </a:lnSpc>
              <a:buAutoNum type="arabicPeriod"/>
              <a:tabLst>
                <a:tab pos="398145" algn="l"/>
                <a:tab pos="398780" algn="l"/>
              </a:tabLst>
            </a:pPr>
            <a:r>
              <a:rPr sz="1500" b="1" spc="-5" dirty="0">
                <a:latin typeface="Cambria"/>
                <a:cs typeface="Cambria"/>
              </a:rPr>
              <a:t>RBC production </a:t>
            </a:r>
            <a:r>
              <a:rPr sz="1500" b="1" dirty="0">
                <a:latin typeface="Cambria"/>
                <a:cs typeface="Cambria"/>
              </a:rPr>
              <a:t>( </a:t>
            </a:r>
            <a:r>
              <a:rPr sz="1500" b="1" spc="-5" dirty="0">
                <a:latin typeface="Cambria"/>
                <a:cs typeface="Cambria"/>
              </a:rPr>
              <a:t>Bone marrow failure </a:t>
            </a:r>
            <a:r>
              <a:rPr sz="1500" b="1" dirty="0">
                <a:latin typeface="Cambria"/>
                <a:cs typeface="Cambria"/>
              </a:rPr>
              <a:t>)</a:t>
            </a:r>
            <a:r>
              <a:rPr sz="1500" b="1" spc="-20" dirty="0">
                <a:latin typeface="Cambria"/>
                <a:cs typeface="Cambria"/>
              </a:rPr>
              <a:t> </a:t>
            </a:r>
            <a:r>
              <a:rPr sz="1500" b="1" dirty="0">
                <a:latin typeface="Cambria"/>
                <a:cs typeface="Cambria"/>
              </a:rPr>
              <a:t>:</a:t>
            </a:r>
            <a:endParaRPr sz="1500">
              <a:latin typeface="Cambria"/>
              <a:cs typeface="Cambria"/>
            </a:endParaRPr>
          </a:p>
          <a:p>
            <a:pPr marL="855344" lvl="1" indent="-343535">
              <a:lnSpc>
                <a:spcPct val="100000"/>
              </a:lnSpc>
              <a:buFont typeface="Arial"/>
              <a:buChar char="●"/>
              <a:tabLst>
                <a:tab pos="855344" algn="l"/>
                <a:tab pos="855980" algn="l"/>
              </a:tabLst>
            </a:pPr>
            <a:r>
              <a:rPr sz="1500" spc="-5" dirty="0">
                <a:latin typeface="Cambria"/>
                <a:cs typeface="Cambria"/>
              </a:rPr>
              <a:t>chemotherapy.</a:t>
            </a:r>
            <a:endParaRPr sz="1500">
              <a:latin typeface="Cambria"/>
              <a:cs typeface="Cambria"/>
            </a:endParaRPr>
          </a:p>
          <a:p>
            <a:pPr marL="855344" lvl="1" indent="-343535">
              <a:lnSpc>
                <a:spcPct val="100000"/>
              </a:lnSpc>
              <a:buFont typeface="Arial"/>
              <a:buChar char="●"/>
              <a:tabLst>
                <a:tab pos="855344" algn="l"/>
                <a:tab pos="855980" algn="l"/>
              </a:tabLst>
            </a:pPr>
            <a:r>
              <a:rPr sz="1500" spc="-5" dirty="0">
                <a:latin typeface="Cambria"/>
                <a:cs typeface="Cambria"/>
              </a:rPr>
              <a:t>malignancy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.</a:t>
            </a:r>
            <a:endParaRPr sz="1500">
              <a:latin typeface="Cambria"/>
              <a:cs typeface="Cambria"/>
            </a:endParaRPr>
          </a:p>
          <a:p>
            <a:pPr marL="855344" lvl="1" indent="-343535">
              <a:lnSpc>
                <a:spcPct val="100000"/>
              </a:lnSpc>
              <a:buFont typeface="Arial"/>
              <a:buChar char="●"/>
              <a:tabLst>
                <a:tab pos="855344" algn="l"/>
                <a:tab pos="855980" algn="l"/>
              </a:tabLst>
            </a:pPr>
            <a:r>
              <a:rPr sz="1500" spc="-5" dirty="0">
                <a:latin typeface="Cambria"/>
                <a:cs typeface="Cambria"/>
              </a:rPr>
              <a:t>Aplastic anemia. </a:t>
            </a:r>
            <a:r>
              <a:rPr sz="900" spc="-5" dirty="0">
                <a:solidFill>
                  <a:srgbClr val="38751C"/>
                </a:solidFill>
                <a:latin typeface="Cambria"/>
                <a:cs typeface="Cambria"/>
              </a:rPr>
              <a:t>Hematopoietic stem cell Deficiency and here we have bone marrow shut</a:t>
            </a:r>
            <a:r>
              <a:rPr sz="900" spc="-25" dirty="0">
                <a:solidFill>
                  <a:srgbClr val="38751C"/>
                </a:solidFill>
                <a:latin typeface="Cambria"/>
                <a:cs typeface="Cambria"/>
              </a:rPr>
              <a:t> </a:t>
            </a:r>
            <a:r>
              <a:rPr sz="900" spc="-5" dirty="0">
                <a:solidFill>
                  <a:srgbClr val="38751C"/>
                </a:solidFill>
                <a:latin typeface="Cambria"/>
                <a:cs typeface="Cambria"/>
              </a:rPr>
              <a:t>down</a:t>
            </a:r>
            <a:endParaRPr sz="900">
              <a:latin typeface="Cambria"/>
              <a:cs typeface="Cambria"/>
            </a:endParaRPr>
          </a:p>
          <a:p>
            <a:pPr marL="855344" lvl="1" indent="-343535">
              <a:lnSpc>
                <a:spcPct val="100000"/>
              </a:lnSpc>
              <a:buFont typeface="Arial"/>
              <a:buChar char="●"/>
              <a:tabLst>
                <a:tab pos="855344" algn="l"/>
                <a:tab pos="855980" algn="l"/>
              </a:tabLst>
            </a:pPr>
            <a:r>
              <a:rPr sz="1500" spc="-5" dirty="0">
                <a:latin typeface="Cambria"/>
                <a:cs typeface="Cambria"/>
              </a:rPr>
              <a:t>anemia of chronic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disease.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67647" y="6078534"/>
            <a:ext cx="2803525" cy="349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95"/>
              </a:lnSpc>
              <a:spcBef>
                <a:spcPts val="100"/>
              </a:spcBef>
            </a:pPr>
            <a:r>
              <a:rPr sz="1500" spc="-5" dirty="0">
                <a:solidFill>
                  <a:srgbClr val="FF0000"/>
                </a:solidFill>
                <a:latin typeface="Cambria"/>
                <a:cs typeface="Cambria"/>
              </a:rPr>
              <a:t>Megaloblastic anemia </a:t>
            </a:r>
            <a:r>
              <a:rPr sz="1500" spc="-5" dirty="0">
                <a:latin typeface="Cambria"/>
                <a:cs typeface="Cambria"/>
              </a:rPr>
              <a:t>due to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:</a:t>
            </a:r>
            <a:endParaRPr sz="1500">
              <a:latin typeface="Cambria"/>
              <a:cs typeface="Cambria"/>
            </a:endParaRPr>
          </a:p>
          <a:p>
            <a:pPr marR="5080" algn="r">
              <a:lnSpc>
                <a:spcPts val="855"/>
              </a:lnSpc>
            </a:pPr>
            <a:r>
              <a:rPr sz="800" spc="-5" dirty="0">
                <a:solidFill>
                  <a:srgbClr val="38751C"/>
                </a:solidFill>
                <a:latin typeface="Arial"/>
                <a:cs typeface="Arial"/>
              </a:rPr>
              <a:t>Which have</a:t>
            </a:r>
            <a:r>
              <a:rPr sz="800" spc="-9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38751C"/>
                </a:solidFill>
                <a:latin typeface="Arial"/>
                <a:cs typeface="Arial"/>
              </a:rPr>
              <a:t>major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33241" y="6404920"/>
            <a:ext cx="544830" cy="3949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  <a:spcBef>
                <a:spcPts val="85"/>
              </a:spcBef>
            </a:pPr>
            <a:r>
              <a:rPr sz="800" spc="-5" dirty="0">
                <a:solidFill>
                  <a:srgbClr val="38751C"/>
                </a:solidFill>
                <a:latin typeface="Arial"/>
                <a:cs typeface="Arial"/>
              </a:rPr>
              <a:t>role in</a:t>
            </a:r>
            <a:r>
              <a:rPr sz="800" spc="-8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38751C"/>
                </a:solidFill>
                <a:latin typeface="Arial"/>
                <a:cs typeface="Arial"/>
              </a:rPr>
              <a:t>DNA  </a:t>
            </a:r>
            <a:r>
              <a:rPr sz="800" dirty="0">
                <a:solidFill>
                  <a:srgbClr val="38751C"/>
                </a:solidFill>
                <a:latin typeface="Arial"/>
                <a:cs typeface="Arial"/>
              </a:rPr>
              <a:t>synthesis</a:t>
            </a:r>
            <a:r>
              <a:rPr sz="800" spc="-10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8751C"/>
                </a:solidFill>
                <a:latin typeface="Arial"/>
                <a:cs typeface="Arial"/>
              </a:rPr>
              <a:t>&amp;  repairing.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09226" y="6433574"/>
            <a:ext cx="255749" cy="26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3948" y="9648890"/>
            <a:ext cx="37522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solidFill>
                  <a:srgbClr val="69A84F"/>
                </a:solidFill>
                <a:latin typeface="Arial"/>
                <a:cs typeface="Arial"/>
              </a:rPr>
              <a:t>the most popular types of anemia are the iron deficiency anemia and the megaloblastic</a:t>
            </a:r>
            <a:r>
              <a:rPr sz="700" spc="-30" dirty="0">
                <a:solidFill>
                  <a:srgbClr val="69A84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69A84F"/>
                </a:solidFill>
                <a:latin typeface="Arial"/>
                <a:cs typeface="Arial"/>
              </a:rPr>
              <a:t>anemia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249" y="234517"/>
            <a:ext cx="2819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9999"/>
                </a:solidFill>
                <a:latin typeface="Cambria"/>
                <a:cs typeface="Cambria"/>
              </a:rPr>
              <a:t>Iron Deficiency</a:t>
            </a:r>
            <a:r>
              <a:rPr sz="2000" b="1" spc="-85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9999"/>
                </a:solidFill>
                <a:latin typeface="Cambria"/>
                <a:cs typeface="Cambria"/>
              </a:rPr>
              <a:t>Anemia: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5249" y="699464"/>
            <a:ext cx="4822190" cy="20256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600" spc="-5" dirty="0">
                <a:latin typeface="Cambria"/>
                <a:cs typeface="Cambria"/>
              </a:rPr>
              <a:t>•Iron is among the abundant minerals on earth</a:t>
            </a:r>
            <a:r>
              <a:rPr sz="1600" spc="-4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(6%).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600" spc="-5" dirty="0">
                <a:latin typeface="Cambria"/>
                <a:cs typeface="Cambria"/>
              </a:rPr>
              <a:t>•Iron deficiency is the most common disorder(</a:t>
            </a:r>
            <a:r>
              <a:rPr sz="1600" spc="-4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24%).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600" spc="-5" dirty="0">
                <a:latin typeface="Cambria"/>
                <a:cs typeface="Cambria"/>
              </a:rPr>
              <a:t>•Limited absorption ability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:</a:t>
            </a:r>
            <a:endParaRPr sz="1600">
              <a:latin typeface="Cambria"/>
              <a:cs typeface="Cambria"/>
            </a:endParaRPr>
          </a:p>
          <a:p>
            <a:pPr marL="926465" marR="5080">
              <a:lnSpc>
                <a:spcPct val="113300"/>
              </a:lnSpc>
              <a:spcBef>
                <a:spcPts val="675"/>
              </a:spcBef>
            </a:pPr>
            <a:r>
              <a:rPr sz="1600" spc="-5" dirty="0">
                <a:latin typeface="Cambria"/>
                <a:cs typeface="Cambria"/>
              </a:rPr>
              <a:t>1-Only 5-10% of taken iron will be absorbed.  2- Inorganic iron can not be absorbed</a:t>
            </a:r>
            <a:r>
              <a:rPr sz="1600" spc="-6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easily.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600" spc="-5" dirty="0">
                <a:latin typeface="Cambria"/>
                <a:cs typeface="Cambria"/>
              </a:rPr>
              <a:t>•Excess loss due to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hemorrhage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00" y="3199311"/>
            <a:ext cx="1533261" cy="195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3176" y="3255270"/>
            <a:ext cx="2943523" cy="124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724" y="3521218"/>
            <a:ext cx="3573912" cy="3106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9134" y="7082985"/>
            <a:ext cx="4017754" cy="2822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641" y="4650040"/>
            <a:ext cx="1388114" cy="965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66089" y="694922"/>
            <a:ext cx="1619250" cy="3419877"/>
          </a:xfrm>
          <a:custGeom>
            <a:avLst/>
            <a:gdLst/>
            <a:ahLst/>
            <a:cxnLst/>
            <a:rect l="l" t="t" r="r" b="b"/>
            <a:pathLst>
              <a:path w="1619250" h="2823210">
                <a:moveTo>
                  <a:pt x="0" y="0"/>
                </a:moveTo>
                <a:lnTo>
                  <a:pt x="1619096" y="0"/>
                </a:lnTo>
                <a:lnTo>
                  <a:pt x="1619096" y="2822994"/>
                </a:lnTo>
                <a:lnTo>
                  <a:pt x="0" y="282299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51814" y="743818"/>
            <a:ext cx="1458595" cy="53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12500"/>
              </a:lnSpc>
              <a:spcBef>
                <a:spcPts val="100"/>
              </a:spcBef>
            </a:pPr>
            <a:r>
              <a:rPr sz="1000" spc="-5" dirty="0">
                <a:solidFill>
                  <a:srgbClr val="38751C"/>
                </a:solidFill>
                <a:latin typeface="Cambria"/>
                <a:cs typeface="Cambria"/>
              </a:rPr>
              <a:t>Male: Why </a:t>
            </a:r>
            <a:r>
              <a:rPr sz="1000" dirty="0">
                <a:solidFill>
                  <a:srgbClr val="38751C"/>
                </a:solidFill>
                <a:latin typeface="Cambria"/>
                <a:cs typeface="Cambria"/>
              </a:rPr>
              <a:t>? </a:t>
            </a:r>
            <a:r>
              <a:rPr sz="1000" spc="-5" dirty="0">
                <a:solidFill>
                  <a:srgbClr val="38751C"/>
                </a:solidFill>
                <a:latin typeface="Cambria"/>
                <a:cs typeface="Cambria"/>
              </a:rPr>
              <a:t>Because the  Iron itself is very toxic for  the</a:t>
            </a:r>
            <a:r>
              <a:rPr sz="1000" spc="135" dirty="0">
                <a:solidFill>
                  <a:srgbClr val="38751C"/>
                </a:solidFill>
                <a:latin typeface="Cambria"/>
                <a:cs typeface="Cambria"/>
              </a:rPr>
              <a:t> </a:t>
            </a:r>
            <a:r>
              <a:rPr sz="1000" spc="-5" dirty="0">
                <a:solidFill>
                  <a:srgbClr val="38751C"/>
                </a:solidFill>
                <a:latin typeface="Cambria"/>
                <a:cs typeface="Cambria"/>
              </a:rPr>
              <a:t>body,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1814" y="1277217"/>
            <a:ext cx="744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38751C"/>
                </a:solidFill>
                <a:latin typeface="Cambria"/>
                <a:cs typeface="Cambria"/>
              </a:rPr>
              <a:t>accumulation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9677" y="1086717"/>
            <a:ext cx="561340" cy="3683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0"/>
              </a:spcBef>
              <a:tabLst>
                <a:tab pos="415925" algn="l"/>
              </a:tabLst>
            </a:pPr>
            <a:r>
              <a:rPr sz="1000" spc="-5" dirty="0">
                <a:solidFill>
                  <a:srgbClr val="38751C"/>
                </a:solidFill>
                <a:latin typeface="Cambria"/>
                <a:cs typeface="Cambria"/>
              </a:rPr>
              <a:t>an</a:t>
            </a:r>
            <a:r>
              <a:rPr sz="1000" dirty="0">
                <a:solidFill>
                  <a:srgbClr val="38751C"/>
                </a:solidFill>
                <a:latin typeface="Cambria"/>
                <a:cs typeface="Cambria"/>
              </a:rPr>
              <a:t>d	</a:t>
            </a:r>
            <a:r>
              <a:rPr sz="1000" spc="-5" dirty="0">
                <a:solidFill>
                  <a:srgbClr val="38751C"/>
                </a:solidFill>
                <a:latin typeface="Cambria"/>
                <a:cs typeface="Cambria"/>
              </a:rPr>
              <a:t>its</a:t>
            </a:r>
            <a:endParaRPr sz="1000">
              <a:latin typeface="Cambria"/>
              <a:cs typeface="Cambria"/>
            </a:endParaRPr>
          </a:p>
          <a:p>
            <a:pPr marL="34925">
              <a:lnSpc>
                <a:spcPct val="100000"/>
              </a:lnSpc>
              <a:spcBef>
                <a:spcPts val="150"/>
              </a:spcBef>
              <a:tabLst>
                <a:tab pos="438150" algn="l"/>
              </a:tabLst>
            </a:pPr>
            <a:r>
              <a:rPr sz="1000" spc="-5" dirty="0">
                <a:solidFill>
                  <a:srgbClr val="38751C"/>
                </a:solidFill>
                <a:latin typeface="Cambria"/>
                <a:cs typeface="Cambria"/>
              </a:rPr>
              <a:t>du</a:t>
            </a:r>
            <a:r>
              <a:rPr sz="1000" dirty="0">
                <a:solidFill>
                  <a:srgbClr val="38751C"/>
                </a:solidFill>
                <a:latin typeface="Cambria"/>
                <a:cs typeface="Cambria"/>
              </a:rPr>
              <a:t>e	</a:t>
            </a:r>
            <a:r>
              <a:rPr sz="1000" spc="-5" dirty="0">
                <a:solidFill>
                  <a:srgbClr val="38751C"/>
                </a:solidFill>
                <a:latin typeface="Cambria"/>
                <a:cs typeface="Cambria"/>
              </a:rPr>
              <a:t>to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51814" y="1429616"/>
            <a:ext cx="1459865" cy="2012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12500"/>
              </a:lnSpc>
              <a:spcBef>
                <a:spcPts val="100"/>
              </a:spcBef>
            </a:pPr>
            <a:r>
              <a:rPr sz="1000" spc="-5" dirty="0">
                <a:solidFill>
                  <a:srgbClr val="38751C"/>
                </a:solidFill>
                <a:latin typeface="Cambria"/>
                <a:cs typeface="Cambria"/>
              </a:rPr>
              <a:t>increased Iron absorption  for example may lead to  Hemochromatosis which  may lead to deficiency of  many glands and leads to  diseases like diabetes. </a:t>
            </a:r>
            <a:endParaRPr lang="ar-SA" sz="1000" spc="-5" dirty="0" smtClean="0">
              <a:solidFill>
                <a:srgbClr val="38751C"/>
              </a:solidFill>
              <a:latin typeface="Cambria"/>
              <a:cs typeface="Cambria"/>
            </a:endParaRPr>
          </a:p>
          <a:p>
            <a:r>
              <a:rPr lang="ar-SA" sz="1000" spc="-5" dirty="0">
                <a:solidFill>
                  <a:srgbClr val="38751C"/>
                </a:solidFill>
                <a:latin typeface="Cambria"/>
                <a:cs typeface="Cambria"/>
              </a:rPr>
              <a:t>عشان كذا </a:t>
            </a:r>
            <a:r>
              <a:rPr lang="ar-SA" sz="1000" spc="-5" dirty="0" err="1">
                <a:solidFill>
                  <a:srgbClr val="38751C"/>
                </a:solidFill>
                <a:latin typeface="Cambria"/>
                <a:cs typeface="Cambria"/>
              </a:rPr>
              <a:t>ینصحون</a:t>
            </a:r>
            <a:r>
              <a:rPr lang="ar-SA" sz="1000" spc="-5" dirty="0">
                <a:solidFill>
                  <a:srgbClr val="38751C"/>
                </a:solidFill>
                <a:latin typeface="Cambria"/>
                <a:cs typeface="Cambria"/>
              </a:rPr>
              <a:t> الكبار في السن</a:t>
            </a:r>
          </a:p>
          <a:p>
            <a:r>
              <a:rPr lang="ar-SA" sz="1000" spc="-5" dirty="0" err="1">
                <a:solidFill>
                  <a:srgbClr val="38751C"/>
                </a:solidFill>
                <a:latin typeface="Cambria"/>
                <a:cs typeface="Cambria"/>
              </a:rPr>
              <a:t>یتبرعون</a:t>
            </a:r>
            <a:r>
              <a:rPr lang="ar-SA" sz="1000" spc="-5" dirty="0">
                <a:solidFill>
                  <a:srgbClr val="38751C"/>
                </a:solidFill>
                <a:latin typeface="Cambria"/>
                <a:cs typeface="Cambria"/>
              </a:rPr>
              <a:t> بالدم عشان </a:t>
            </a:r>
            <a:r>
              <a:rPr lang="ar-SA" sz="1000" spc="-5" dirty="0" err="1">
                <a:solidFill>
                  <a:srgbClr val="38751C"/>
                </a:solidFill>
                <a:latin typeface="Cambria"/>
                <a:cs typeface="Cambria"/>
              </a:rPr>
              <a:t>ینقصون</a:t>
            </a:r>
            <a:r>
              <a:rPr lang="ar-SA" sz="1000" spc="-5" dirty="0">
                <a:solidFill>
                  <a:srgbClr val="38751C"/>
                </a:solidFill>
                <a:latin typeface="Cambria"/>
                <a:cs typeface="Cambria"/>
              </a:rPr>
              <a:t> </a:t>
            </a:r>
            <a:r>
              <a:rPr lang="ar-SA" sz="1000" spc="-5" dirty="0" err="1">
                <a:solidFill>
                  <a:srgbClr val="38751C"/>
                </a:solidFill>
                <a:latin typeface="Cambria"/>
                <a:cs typeface="Cambria"/>
              </a:rPr>
              <a:t>الحدید</a:t>
            </a:r>
            <a:endParaRPr lang="ar-SA" sz="1000" spc="-5" dirty="0">
              <a:solidFill>
                <a:srgbClr val="38751C"/>
              </a:solidFill>
              <a:latin typeface="Cambria"/>
              <a:cs typeface="Cambria"/>
            </a:endParaRPr>
          </a:p>
          <a:p>
            <a:r>
              <a:rPr lang="ar-SA" sz="1000" spc="-5" dirty="0">
                <a:solidFill>
                  <a:srgbClr val="38751C"/>
                </a:solidFill>
                <a:latin typeface="Cambria"/>
                <a:cs typeface="Cambria"/>
              </a:rPr>
              <a:t>اللي </a:t>
            </a:r>
            <a:r>
              <a:rPr lang="ar-SA" sz="1000" spc="-5" dirty="0" err="1">
                <a:solidFill>
                  <a:srgbClr val="38751C"/>
                </a:solidFill>
                <a:latin typeface="Cambria"/>
                <a:cs typeface="Cambria"/>
              </a:rPr>
              <a:t>عندھم</a:t>
            </a:r>
            <a:r>
              <a:rPr lang="ar-SA" sz="1000" spc="-5" dirty="0">
                <a:solidFill>
                  <a:srgbClr val="38751C"/>
                </a:solidFill>
                <a:latin typeface="Cambria"/>
                <a:cs typeface="Cambria"/>
              </a:rPr>
              <a:t> وبنفس الوقت إذا زاد</a:t>
            </a:r>
          </a:p>
          <a:p>
            <a:r>
              <a:rPr lang="ar-SA" sz="1000" spc="-5" dirty="0">
                <a:solidFill>
                  <a:srgbClr val="38751C"/>
                </a:solidFill>
                <a:latin typeface="Cambria"/>
                <a:cs typeface="Cambria"/>
              </a:rPr>
              <a:t>التبرع أو الحجامة عن </a:t>
            </a:r>
            <a:r>
              <a:rPr lang="ar-SA" sz="1000" spc="-5" dirty="0" err="1">
                <a:solidFill>
                  <a:srgbClr val="38751C"/>
                </a:solidFill>
                <a:latin typeface="Cambria"/>
                <a:cs typeface="Cambria"/>
              </a:rPr>
              <a:t>حدھم</a:t>
            </a:r>
            <a:r>
              <a:rPr lang="ar-SA" sz="1000" spc="-5" dirty="0">
                <a:solidFill>
                  <a:srgbClr val="38751C"/>
                </a:solidFill>
                <a:latin typeface="Cambria"/>
                <a:cs typeface="Cambria"/>
              </a:rPr>
              <a:t> </a:t>
            </a:r>
            <a:r>
              <a:rPr lang="ar-SA" sz="1000" spc="-5" dirty="0" err="1">
                <a:solidFill>
                  <a:srgbClr val="38751C"/>
                </a:solidFill>
                <a:latin typeface="Cambria"/>
                <a:cs typeface="Cambria"/>
              </a:rPr>
              <a:t>الطبیعي</a:t>
            </a:r>
            <a:r>
              <a:rPr lang="ar-SA" sz="1000" spc="-5" dirty="0">
                <a:solidFill>
                  <a:srgbClr val="38751C"/>
                </a:solidFill>
                <a:latin typeface="Cambria"/>
                <a:cs typeface="Cambria"/>
              </a:rPr>
              <a:t> ممكن </a:t>
            </a:r>
            <a:r>
              <a:rPr lang="ar-SA" sz="1000" spc="-5" dirty="0" err="1">
                <a:solidFill>
                  <a:srgbClr val="38751C"/>
                </a:solidFill>
                <a:latin typeface="Cambria"/>
                <a:cs typeface="Cambria"/>
              </a:rPr>
              <a:t>یسببون</a:t>
            </a:r>
            <a:endParaRPr lang="ar-SA" sz="1000" spc="-5" dirty="0">
              <a:solidFill>
                <a:srgbClr val="38751C"/>
              </a:solidFill>
              <a:latin typeface="Cambria"/>
              <a:cs typeface="Cambria"/>
            </a:endParaRPr>
          </a:p>
          <a:p>
            <a:r>
              <a:rPr sz="1000" spc="-5" dirty="0" smtClean="0">
                <a:solidFill>
                  <a:srgbClr val="38751C"/>
                </a:solidFill>
                <a:latin typeface="Cambria"/>
                <a:cs typeface="Cambria"/>
              </a:rPr>
              <a:t>iron </a:t>
            </a:r>
            <a:r>
              <a:rPr sz="1000" spc="-5" dirty="0">
                <a:solidFill>
                  <a:srgbClr val="38751C"/>
                </a:solidFill>
                <a:latin typeface="Cambria"/>
                <a:cs typeface="Cambria"/>
              </a:rPr>
              <a:t>deficiency  anemia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66091" y="1785946"/>
            <a:ext cx="700405" cy="143510"/>
          </a:xfrm>
          <a:custGeom>
            <a:avLst/>
            <a:gdLst/>
            <a:ahLst/>
            <a:cxnLst/>
            <a:rect l="l" t="t" r="r" b="b"/>
            <a:pathLst>
              <a:path w="700404" h="143510">
                <a:moveTo>
                  <a:pt x="699998" y="0"/>
                </a:moveTo>
                <a:lnTo>
                  <a:pt x="0" y="143334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23741" y="1913868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20" h="31114">
                <a:moveTo>
                  <a:pt x="45499" y="30824"/>
                </a:moveTo>
                <a:lnTo>
                  <a:pt x="0" y="24084"/>
                </a:lnTo>
                <a:lnTo>
                  <a:pt x="39174" y="0"/>
                </a:lnTo>
                <a:lnTo>
                  <a:pt x="45499" y="3082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23741" y="1913868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20" h="31114">
                <a:moveTo>
                  <a:pt x="39174" y="0"/>
                </a:moveTo>
                <a:lnTo>
                  <a:pt x="0" y="24084"/>
                </a:lnTo>
                <a:lnTo>
                  <a:pt x="45499" y="30824"/>
                </a:lnTo>
                <a:lnTo>
                  <a:pt x="39174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76966" y="5151960"/>
            <a:ext cx="1012825" cy="44640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0"/>
              </a:spcBef>
            </a:pP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All Iron that </a:t>
            </a: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carried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by  transferrin goes to Bone  marrow to </a:t>
            </a: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synthesize</a:t>
            </a:r>
            <a:r>
              <a:rPr sz="700" spc="-9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the  Hemoglobin.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4850" y="5167054"/>
            <a:ext cx="364490" cy="2711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sz="800" spc="-5" dirty="0">
                <a:latin typeface="Arial"/>
                <a:cs typeface="Arial"/>
              </a:rPr>
              <a:t>bone  </a:t>
            </a:r>
            <a:r>
              <a:rPr sz="800" dirty="0">
                <a:latin typeface="Arial"/>
                <a:cs typeface="Arial"/>
              </a:rPr>
              <a:t>marrow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38550" y="4206173"/>
            <a:ext cx="1435100" cy="3949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sz="800" spc="-5" dirty="0">
                <a:solidFill>
                  <a:srgbClr val="38751C"/>
                </a:solidFill>
                <a:latin typeface="Arial"/>
                <a:cs typeface="Arial"/>
              </a:rPr>
              <a:t>Transferrin: is Iron transport  protein. each transferrin </a:t>
            </a:r>
            <a:r>
              <a:rPr sz="800" dirty="0">
                <a:solidFill>
                  <a:srgbClr val="38751C"/>
                </a:solidFill>
                <a:latin typeface="Arial"/>
                <a:cs typeface="Arial"/>
              </a:rPr>
              <a:t>carry 2  </a:t>
            </a:r>
            <a:r>
              <a:rPr sz="800" spc="-5" dirty="0">
                <a:solidFill>
                  <a:srgbClr val="38751C"/>
                </a:solidFill>
                <a:latin typeface="Arial"/>
                <a:cs typeface="Arial"/>
              </a:rPr>
              <a:t>molecules of</a:t>
            </a:r>
            <a:r>
              <a:rPr sz="800" spc="-1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38751C"/>
                </a:solidFill>
                <a:latin typeface="Arial"/>
                <a:cs typeface="Arial"/>
              </a:rPr>
              <a:t>iron.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5374" y="4010439"/>
            <a:ext cx="1558925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ts val="830"/>
              </a:lnSpc>
              <a:spcBef>
                <a:spcPts val="135"/>
              </a:spcBef>
            </a:pP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The Storage of the Iron in our bodies is  in the</a:t>
            </a:r>
            <a:r>
              <a:rPr sz="700" spc="-1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Macrophages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67170" y="6867933"/>
            <a:ext cx="657860" cy="23685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0"/>
              </a:spcBef>
            </a:pP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Non-absorbable  inactive</a:t>
            </a:r>
            <a:r>
              <a:rPr sz="700" spc="-2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form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15020" y="6832434"/>
            <a:ext cx="473709" cy="23685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0"/>
              </a:spcBef>
            </a:pP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Absorbable  active</a:t>
            </a:r>
            <a:r>
              <a:rPr sz="700" spc="-6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form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95483" y="7109197"/>
            <a:ext cx="222659" cy="88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84082" y="7049673"/>
            <a:ext cx="130549" cy="124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84424" y="6953460"/>
            <a:ext cx="1363980" cy="275399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85090" marR="78105" algn="just">
              <a:lnSpc>
                <a:spcPts val="819"/>
              </a:lnSpc>
              <a:spcBef>
                <a:spcPts val="690"/>
              </a:spcBef>
            </a:pP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In organic (non-heme) Iron  needs to one additional </a:t>
            </a: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step 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to absorb which is </a:t>
            </a: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converted 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the Fe3+ form (Ferric iron)  which is non-absorbable form  to the Fe2+ form (Ferrous  Iron) which is absorbable</a:t>
            </a:r>
            <a:r>
              <a:rPr sz="700" spc="-5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form</a:t>
            </a:r>
            <a:endParaRPr sz="700">
              <a:latin typeface="Arial"/>
              <a:cs typeface="Arial"/>
            </a:endParaRPr>
          </a:p>
          <a:p>
            <a:pPr marL="85090" marR="78105" algn="just">
              <a:lnSpc>
                <a:spcPts val="819"/>
              </a:lnSpc>
              <a:spcBef>
                <a:spcPts val="35"/>
              </a:spcBef>
            </a:pP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,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by enzyme </a:t>
            </a: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called 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Ferrireductase.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Times New Roman"/>
              <a:cs typeface="Times New Roman"/>
            </a:endParaRPr>
          </a:p>
          <a:p>
            <a:pPr marL="85090" marR="78105" algn="just">
              <a:lnSpc>
                <a:spcPts val="819"/>
              </a:lnSpc>
            </a:pP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At the end all Iron that  absorbed will export to the  plasma through Ferroportin  where we </a:t>
            </a: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control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the Iron  absorption indirectly by  Hepcidin in the liver that  </a:t>
            </a: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control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Ferroportin by  negative feedback</a:t>
            </a:r>
            <a:r>
              <a:rPr sz="700" spc="-3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control.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 marL="85090" marR="78105" algn="just">
              <a:lnSpc>
                <a:spcPts val="819"/>
              </a:lnSpc>
            </a:pP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During the iron passage  through Ferroportin it  </a:t>
            </a: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converted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again to inactive  form (Fe3+) which is the Irons  </a:t>
            </a: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storage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form and then it took  by</a:t>
            </a:r>
            <a:r>
              <a:rPr sz="700" spc="-1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transferrin.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21089" y="6737032"/>
            <a:ext cx="1225550" cy="341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0"/>
              </a:spcBef>
            </a:pP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Haem iron is directly absorbed  without need of any enzymes  through</a:t>
            </a:r>
            <a:r>
              <a:rPr sz="700" spc="-1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HCP-1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57330" y="6966323"/>
            <a:ext cx="243124" cy="2089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81894" y="8225732"/>
            <a:ext cx="1314450" cy="2120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70"/>
              </a:spcBef>
            </a:pPr>
            <a:r>
              <a:rPr sz="600" spc="-5" dirty="0">
                <a:solidFill>
                  <a:srgbClr val="38751C"/>
                </a:solidFill>
                <a:latin typeface="Arial"/>
                <a:cs typeface="Arial"/>
              </a:rPr>
              <a:t>High hepcidin </a:t>
            </a:r>
            <a:r>
              <a:rPr sz="600" dirty="0">
                <a:solidFill>
                  <a:srgbClr val="38751C"/>
                </a:solidFill>
                <a:latin typeface="Arial"/>
                <a:cs typeface="Arial"/>
              </a:rPr>
              <a:t>= </a:t>
            </a:r>
            <a:r>
              <a:rPr sz="600" spc="-5" dirty="0">
                <a:solidFill>
                  <a:srgbClr val="38751C"/>
                </a:solidFill>
                <a:latin typeface="Arial"/>
                <a:cs typeface="Arial"/>
              </a:rPr>
              <a:t>low absorption of Iron  Low hepcidin </a:t>
            </a:r>
            <a:r>
              <a:rPr sz="600" dirty="0">
                <a:solidFill>
                  <a:srgbClr val="38751C"/>
                </a:solidFill>
                <a:latin typeface="Arial"/>
                <a:cs typeface="Arial"/>
              </a:rPr>
              <a:t>= </a:t>
            </a:r>
            <a:r>
              <a:rPr sz="600" spc="-5" dirty="0">
                <a:solidFill>
                  <a:srgbClr val="38751C"/>
                </a:solidFill>
                <a:latin typeface="Arial"/>
                <a:cs typeface="Arial"/>
              </a:rPr>
              <a:t>high absorption of</a:t>
            </a:r>
            <a:r>
              <a:rPr sz="600" spc="-7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38751C"/>
                </a:solidFill>
                <a:latin typeface="Arial"/>
                <a:cs typeface="Arial"/>
              </a:rPr>
              <a:t>Iron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803796" y="7602135"/>
            <a:ext cx="369570" cy="458470"/>
          </a:xfrm>
          <a:custGeom>
            <a:avLst/>
            <a:gdLst/>
            <a:ahLst/>
            <a:cxnLst/>
            <a:rect l="l" t="t" r="r" b="b"/>
            <a:pathLst>
              <a:path w="369569" h="458470">
                <a:moveTo>
                  <a:pt x="369099" y="458374"/>
                </a:moveTo>
                <a:lnTo>
                  <a:pt x="0" y="261924"/>
                </a:lnTo>
                <a:lnTo>
                  <a:pt x="291699" y="0"/>
                </a:lnTo>
                <a:lnTo>
                  <a:pt x="369099" y="458374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03796" y="7602134"/>
            <a:ext cx="369570" cy="458470"/>
          </a:xfrm>
          <a:custGeom>
            <a:avLst/>
            <a:gdLst/>
            <a:ahLst/>
            <a:cxnLst/>
            <a:rect l="l" t="t" r="r" b="b"/>
            <a:pathLst>
              <a:path w="369569" h="458470">
                <a:moveTo>
                  <a:pt x="291699" y="0"/>
                </a:moveTo>
                <a:lnTo>
                  <a:pt x="0" y="261924"/>
                </a:lnTo>
                <a:lnTo>
                  <a:pt x="369099" y="458374"/>
                </a:lnTo>
                <a:lnTo>
                  <a:pt x="291699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594850" y="8011674"/>
            <a:ext cx="405765" cy="23685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35890" marR="5080" indent="-123825">
              <a:lnSpc>
                <a:spcPts val="819"/>
              </a:lnSpc>
              <a:spcBef>
                <a:spcPts val="140"/>
              </a:spcBef>
            </a:pPr>
            <a:r>
              <a:rPr sz="700" spc="-5" dirty="0">
                <a:latin typeface="Arial"/>
                <a:cs typeface="Arial"/>
              </a:rPr>
              <a:t>Duodenal  </a:t>
            </a:r>
            <a:r>
              <a:rPr sz="700" dirty="0">
                <a:latin typeface="Arial"/>
                <a:cs typeface="Arial"/>
              </a:rPr>
              <a:t>cell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04824" y="9606356"/>
            <a:ext cx="5537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/>
                <a:cs typeface="Arial"/>
              </a:rPr>
              <a:t>Bone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marrow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44795" y="8688147"/>
            <a:ext cx="1990089" cy="5994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0"/>
              </a:spcBef>
            </a:pP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Hepcidin not only has negative effect on the  absorption of the Iron </a:t>
            </a: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,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it also has the </a:t>
            </a: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same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effect  at Ferroportin of macrophages </a:t>
            </a: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( </a:t>
            </a:r>
            <a:r>
              <a:rPr sz="700" spc="-5" dirty="0">
                <a:solidFill>
                  <a:srgbClr val="38751C"/>
                </a:solidFill>
                <a:latin typeface="Arial"/>
                <a:cs typeface="Arial"/>
              </a:rPr>
              <a:t>macrophages are  where the Iron</a:t>
            </a:r>
            <a:r>
              <a:rPr sz="700" spc="-1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38751C"/>
                </a:solidFill>
                <a:latin typeface="Arial"/>
                <a:cs typeface="Arial"/>
              </a:rPr>
              <a:t>stores)</a:t>
            </a:r>
            <a:endParaRPr sz="700">
              <a:latin typeface="Arial"/>
              <a:cs typeface="Arial"/>
            </a:endParaRPr>
          </a:p>
          <a:p>
            <a:pPr marL="440690">
              <a:lnSpc>
                <a:spcPct val="100000"/>
              </a:lnSpc>
              <a:spcBef>
                <a:spcPts val="355"/>
              </a:spcBef>
            </a:pPr>
            <a:r>
              <a:rPr sz="700" spc="-5" dirty="0">
                <a:latin typeface="Arial"/>
                <a:cs typeface="Arial"/>
              </a:rPr>
              <a:t>To </a:t>
            </a:r>
            <a:r>
              <a:rPr sz="700" dirty="0">
                <a:latin typeface="Arial"/>
                <a:cs typeface="Arial"/>
              </a:rPr>
              <a:t>synthesize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Hemoglobin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69913" y="7180889"/>
            <a:ext cx="778510" cy="93218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Hepcidin is  the master  that</a:t>
            </a:r>
            <a:r>
              <a:rPr sz="12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control  </a:t>
            </a: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Iron  absorption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850" y="337203"/>
            <a:ext cx="1470416" cy="195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474" y="596348"/>
            <a:ext cx="3122930" cy="459105"/>
          </a:xfrm>
          <a:custGeom>
            <a:avLst/>
            <a:gdLst/>
            <a:ahLst/>
            <a:cxnLst/>
            <a:rect l="l" t="t" r="r" b="b"/>
            <a:pathLst>
              <a:path w="3122929" h="459105">
                <a:moveTo>
                  <a:pt x="0" y="0"/>
                </a:moveTo>
                <a:lnTo>
                  <a:pt x="3122643" y="0"/>
                </a:lnTo>
                <a:lnTo>
                  <a:pt x="3122643" y="459074"/>
                </a:lnTo>
                <a:lnTo>
                  <a:pt x="0" y="459074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6040" y="740372"/>
            <a:ext cx="2292652" cy="172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6040" y="1203615"/>
            <a:ext cx="854923" cy="1348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7800" y="1257045"/>
            <a:ext cx="507910" cy="98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6040" y="1656142"/>
            <a:ext cx="1574773" cy="173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602" y="2118631"/>
            <a:ext cx="351155" cy="138430"/>
          </a:xfrm>
          <a:custGeom>
            <a:avLst/>
            <a:gdLst/>
            <a:ahLst/>
            <a:cxnLst/>
            <a:rect l="l" t="t" r="r" b="b"/>
            <a:pathLst>
              <a:path w="351155" h="138430">
                <a:moveTo>
                  <a:pt x="14216" y="136326"/>
                </a:moveTo>
                <a:lnTo>
                  <a:pt x="8362" y="136326"/>
                </a:lnTo>
                <a:lnTo>
                  <a:pt x="5981" y="136227"/>
                </a:lnTo>
                <a:lnTo>
                  <a:pt x="0" y="132307"/>
                </a:lnTo>
                <a:lnTo>
                  <a:pt x="326" y="130025"/>
                </a:lnTo>
                <a:lnTo>
                  <a:pt x="40608" y="13840"/>
                </a:lnTo>
                <a:lnTo>
                  <a:pt x="44329" y="9673"/>
                </a:lnTo>
                <a:lnTo>
                  <a:pt x="45519" y="9277"/>
                </a:lnTo>
                <a:lnTo>
                  <a:pt x="47107" y="9028"/>
                </a:lnTo>
                <a:lnTo>
                  <a:pt x="51175" y="8830"/>
                </a:lnTo>
                <a:lnTo>
                  <a:pt x="53854" y="8781"/>
                </a:lnTo>
                <a:lnTo>
                  <a:pt x="60998" y="8781"/>
                </a:lnTo>
                <a:lnTo>
                  <a:pt x="64074" y="8830"/>
                </a:lnTo>
                <a:lnTo>
                  <a:pt x="68637" y="9028"/>
                </a:lnTo>
                <a:lnTo>
                  <a:pt x="70423" y="9277"/>
                </a:lnTo>
                <a:lnTo>
                  <a:pt x="71714" y="9673"/>
                </a:lnTo>
                <a:lnTo>
                  <a:pt x="73003" y="9971"/>
                </a:lnTo>
                <a:lnTo>
                  <a:pt x="73896" y="10467"/>
                </a:lnTo>
                <a:lnTo>
                  <a:pt x="74392" y="11162"/>
                </a:lnTo>
                <a:lnTo>
                  <a:pt x="74987" y="11856"/>
                </a:lnTo>
                <a:lnTo>
                  <a:pt x="75484" y="12849"/>
                </a:lnTo>
                <a:lnTo>
                  <a:pt x="75881" y="14138"/>
                </a:lnTo>
                <a:lnTo>
                  <a:pt x="82613" y="33486"/>
                </a:lnTo>
                <a:lnTo>
                  <a:pt x="56830" y="33486"/>
                </a:lnTo>
                <a:lnTo>
                  <a:pt x="38972" y="87212"/>
                </a:lnTo>
                <a:lnTo>
                  <a:pt x="101306" y="87212"/>
                </a:lnTo>
                <a:lnTo>
                  <a:pt x="108141" y="106857"/>
                </a:lnTo>
                <a:lnTo>
                  <a:pt x="33316" y="106857"/>
                </a:lnTo>
                <a:lnTo>
                  <a:pt x="25279" y="131563"/>
                </a:lnTo>
                <a:lnTo>
                  <a:pt x="24981" y="132556"/>
                </a:lnTo>
                <a:lnTo>
                  <a:pt x="24634" y="133349"/>
                </a:lnTo>
                <a:lnTo>
                  <a:pt x="18136" y="136029"/>
                </a:lnTo>
                <a:lnTo>
                  <a:pt x="16449" y="136227"/>
                </a:lnTo>
                <a:lnTo>
                  <a:pt x="14216" y="136326"/>
                </a:lnTo>
                <a:close/>
              </a:path>
              <a:path w="351155" h="138430">
                <a:moveTo>
                  <a:pt x="101306" y="87212"/>
                </a:moveTo>
                <a:lnTo>
                  <a:pt x="74690" y="87212"/>
                </a:lnTo>
                <a:lnTo>
                  <a:pt x="56830" y="33486"/>
                </a:lnTo>
                <a:lnTo>
                  <a:pt x="82613" y="33486"/>
                </a:lnTo>
                <a:lnTo>
                  <a:pt x="101306" y="87212"/>
                </a:lnTo>
                <a:close/>
              </a:path>
              <a:path w="351155" h="138430">
                <a:moveTo>
                  <a:pt x="107482" y="136326"/>
                </a:moveTo>
                <a:lnTo>
                  <a:pt x="100934" y="136326"/>
                </a:lnTo>
                <a:lnTo>
                  <a:pt x="98304" y="136276"/>
                </a:lnTo>
                <a:lnTo>
                  <a:pt x="89275" y="132307"/>
                </a:lnTo>
                <a:lnTo>
                  <a:pt x="80643" y="106857"/>
                </a:lnTo>
                <a:lnTo>
                  <a:pt x="108141" y="106857"/>
                </a:lnTo>
                <a:lnTo>
                  <a:pt x="115667" y="128488"/>
                </a:lnTo>
                <a:lnTo>
                  <a:pt x="116163" y="130323"/>
                </a:lnTo>
                <a:lnTo>
                  <a:pt x="116447" y="132307"/>
                </a:lnTo>
                <a:lnTo>
                  <a:pt x="116501" y="133349"/>
                </a:lnTo>
                <a:lnTo>
                  <a:pt x="116312" y="134143"/>
                </a:lnTo>
                <a:lnTo>
                  <a:pt x="114923" y="135532"/>
                </a:lnTo>
                <a:lnTo>
                  <a:pt x="113633" y="135929"/>
                </a:lnTo>
                <a:lnTo>
                  <a:pt x="111748" y="136029"/>
                </a:lnTo>
                <a:lnTo>
                  <a:pt x="109962" y="136227"/>
                </a:lnTo>
                <a:lnTo>
                  <a:pt x="107482" y="136326"/>
                </a:lnTo>
                <a:close/>
              </a:path>
              <a:path w="351155" h="138430">
                <a:moveTo>
                  <a:pt x="172192" y="137814"/>
                </a:moveTo>
                <a:lnTo>
                  <a:pt x="162568" y="137814"/>
                </a:lnTo>
                <a:lnTo>
                  <a:pt x="156615" y="136773"/>
                </a:lnTo>
                <a:lnTo>
                  <a:pt x="128585" y="104725"/>
                </a:lnTo>
                <a:lnTo>
                  <a:pt x="127692" y="98028"/>
                </a:lnTo>
                <a:lnTo>
                  <a:pt x="127692" y="81755"/>
                </a:lnTo>
                <a:lnTo>
                  <a:pt x="148677" y="44846"/>
                </a:lnTo>
                <a:lnTo>
                  <a:pt x="165246" y="39885"/>
                </a:lnTo>
                <a:lnTo>
                  <a:pt x="174176" y="39885"/>
                </a:lnTo>
                <a:lnTo>
                  <a:pt x="176706" y="40133"/>
                </a:lnTo>
                <a:lnTo>
                  <a:pt x="179187" y="40629"/>
                </a:lnTo>
                <a:lnTo>
                  <a:pt x="181766" y="41026"/>
                </a:lnTo>
                <a:lnTo>
                  <a:pt x="184148" y="41622"/>
                </a:lnTo>
                <a:lnTo>
                  <a:pt x="186331" y="42415"/>
                </a:lnTo>
                <a:lnTo>
                  <a:pt x="188513" y="43110"/>
                </a:lnTo>
                <a:lnTo>
                  <a:pt x="190448" y="43953"/>
                </a:lnTo>
                <a:lnTo>
                  <a:pt x="193821" y="45938"/>
                </a:lnTo>
                <a:lnTo>
                  <a:pt x="195012" y="46831"/>
                </a:lnTo>
                <a:lnTo>
                  <a:pt x="195706" y="47624"/>
                </a:lnTo>
                <a:lnTo>
                  <a:pt x="196501" y="48319"/>
                </a:lnTo>
                <a:lnTo>
                  <a:pt x="197046" y="48914"/>
                </a:lnTo>
                <a:lnTo>
                  <a:pt x="197343" y="49410"/>
                </a:lnTo>
                <a:lnTo>
                  <a:pt x="197642" y="49808"/>
                </a:lnTo>
                <a:lnTo>
                  <a:pt x="197840" y="50403"/>
                </a:lnTo>
                <a:lnTo>
                  <a:pt x="197939" y="51196"/>
                </a:lnTo>
                <a:lnTo>
                  <a:pt x="198152" y="52089"/>
                </a:lnTo>
                <a:lnTo>
                  <a:pt x="198286" y="52982"/>
                </a:lnTo>
                <a:lnTo>
                  <a:pt x="198485" y="55264"/>
                </a:lnTo>
                <a:lnTo>
                  <a:pt x="198534" y="59679"/>
                </a:lnTo>
                <a:lnTo>
                  <a:pt x="166288" y="59679"/>
                </a:lnTo>
                <a:lnTo>
                  <a:pt x="161427" y="62160"/>
                </a:lnTo>
                <a:lnTo>
                  <a:pt x="154679" y="72082"/>
                </a:lnTo>
                <a:lnTo>
                  <a:pt x="152993" y="79275"/>
                </a:lnTo>
                <a:lnTo>
                  <a:pt x="152993" y="93463"/>
                </a:lnTo>
                <a:lnTo>
                  <a:pt x="169662" y="117424"/>
                </a:lnTo>
                <a:lnTo>
                  <a:pt x="198981" y="117424"/>
                </a:lnTo>
                <a:lnTo>
                  <a:pt x="198931" y="121741"/>
                </a:lnTo>
                <a:lnTo>
                  <a:pt x="175069" y="137566"/>
                </a:lnTo>
                <a:lnTo>
                  <a:pt x="172192" y="137814"/>
                </a:lnTo>
                <a:close/>
              </a:path>
              <a:path w="351155" h="138430">
                <a:moveTo>
                  <a:pt x="196054" y="68460"/>
                </a:moveTo>
                <a:lnTo>
                  <a:pt x="193871" y="68460"/>
                </a:lnTo>
                <a:lnTo>
                  <a:pt x="192680" y="68014"/>
                </a:lnTo>
                <a:lnTo>
                  <a:pt x="191390" y="67121"/>
                </a:lnTo>
                <a:lnTo>
                  <a:pt x="190200" y="66228"/>
                </a:lnTo>
                <a:lnTo>
                  <a:pt x="188761" y="65236"/>
                </a:lnTo>
                <a:lnTo>
                  <a:pt x="185388" y="63053"/>
                </a:lnTo>
                <a:lnTo>
                  <a:pt x="183354" y="62060"/>
                </a:lnTo>
                <a:lnTo>
                  <a:pt x="180973" y="61168"/>
                </a:lnTo>
                <a:lnTo>
                  <a:pt x="178691" y="60175"/>
                </a:lnTo>
                <a:lnTo>
                  <a:pt x="175912" y="59679"/>
                </a:lnTo>
                <a:lnTo>
                  <a:pt x="198534" y="59679"/>
                </a:lnTo>
                <a:lnTo>
                  <a:pt x="198410" y="63053"/>
                </a:lnTo>
                <a:lnTo>
                  <a:pt x="198187" y="64740"/>
                </a:lnTo>
                <a:lnTo>
                  <a:pt x="197492" y="66228"/>
                </a:lnTo>
                <a:lnTo>
                  <a:pt x="196897" y="67716"/>
                </a:lnTo>
                <a:lnTo>
                  <a:pt x="196054" y="68460"/>
                </a:lnTo>
                <a:close/>
              </a:path>
              <a:path w="351155" h="138430">
                <a:moveTo>
                  <a:pt x="198981" y="117424"/>
                </a:moveTo>
                <a:lnTo>
                  <a:pt x="176309" y="117424"/>
                </a:lnTo>
                <a:lnTo>
                  <a:pt x="179187" y="116928"/>
                </a:lnTo>
                <a:lnTo>
                  <a:pt x="181568" y="115937"/>
                </a:lnTo>
                <a:lnTo>
                  <a:pt x="192581" y="109090"/>
                </a:lnTo>
                <a:lnTo>
                  <a:pt x="193871" y="108099"/>
                </a:lnTo>
                <a:lnTo>
                  <a:pt x="194962" y="107602"/>
                </a:lnTo>
                <a:lnTo>
                  <a:pt x="196451" y="107602"/>
                </a:lnTo>
                <a:lnTo>
                  <a:pt x="196897" y="107800"/>
                </a:lnTo>
                <a:lnTo>
                  <a:pt x="197195" y="108198"/>
                </a:lnTo>
                <a:lnTo>
                  <a:pt x="197592" y="108495"/>
                </a:lnTo>
                <a:lnTo>
                  <a:pt x="197889" y="109090"/>
                </a:lnTo>
                <a:lnTo>
                  <a:pt x="198087" y="109984"/>
                </a:lnTo>
                <a:lnTo>
                  <a:pt x="198385" y="110777"/>
                </a:lnTo>
                <a:lnTo>
                  <a:pt x="198584" y="111868"/>
                </a:lnTo>
                <a:lnTo>
                  <a:pt x="198683" y="113257"/>
                </a:lnTo>
                <a:lnTo>
                  <a:pt x="198839" y="114349"/>
                </a:lnTo>
                <a:lnTo>
                  <a:pt x="198955" y="115937"/>
                </a:lnTo>
                <a:lnTo>
                  <a:pt x="198981" y="117424"/>
                </a:lnTo>
                <a:close/>
              </a:path>
              <a:path w="351155" h="138430">
                <a:moveTo>
                  <a:pt x="232744" y="136326"/>
                </a:moveTo>
                <a:lnTo>
                  <a:pt x="227882" y="136326"/>
                </a:lnTo>
                <a:lnTo>
                  <a:pt x="225897" y="136227"/>
                </a:lnTo>
                <a:lnTo>
                  <a:pt x="224311" y="136029"/>
                </a:lnTo>
                <a:lnTo>
                  <a:pt x="222822" y="135929"/>
                </a:lnTo>
                <a:lnTo>
                  <a:pt x="218059" y="133052"/>
                </a:lnTo>
                <a:lnTo>
                  <a:pt x="218059" y="44846"/>
                </a:lnTo>
                <a:lnTo>
                  <a:pt x="218258" y="44251"/>
                </a:lnTo>
                <a:lnTo>
                  <a:pt x="219052" y="43259"/>
                </a:lnTo>
                <a:lnTo>
                  <a:pt x="219697" y="42862"/>
                </a:lnTo>
                <a:lnTo>
                  <a:pt x="220589" y="42565"/>
                </a:lnTo>
                <a:lnTo>
                  <a:pt x="221582" y="42168"/>
                </a:lnTo>
                <a:lnTo>
                  <a:pt x="222822" y="41869"/>
                </a:lnTo>
                <a:lnTo>
                  <a:pt x="225897" y="41473"/>
                </a:lnTo>
                <a:lnTo>
                  <a:pt x="227882" y="41374"/>
                </a:lnTo>
                <a:lnTo>
                  <a:pt x="232744" y="41374"/>
                </a:lnTo>
                <a:lnTo>
                  <a:pt x="234728" y="41473"/>
                </a:lnTo>
                <a:lnTo>
                  <a:pt x="237804" y="41869"/>
                </a:lnTo>
                <a:lnTo>
                  <a:pt x="239044" y="42168"/>
                </a:lnTo>
                <a:lnTo>
                  <a:pt x="239937" y="42565"/>
                </a:lnTo>
                <a:lnTo>
                  <a:pt x="240930" y="42862"/>
                </a:lnTo>
                <a:lnTo>
                  <a:pt x="241624" y="43259"/>
                </a:lnTo>
                <a:lnTo>
                  <a:pt x="242418" y="44251"/>
                </a:lnTo>
                <a:lnTo>
                  <a:pt x="242616" y="44846"/>
                </a:lnTo>
                <a:lnTo>
                  <a:pt x="242616" y="133052"/>
                </a:lnTo>
                <a:lnTo>
                  <a:pt x="236217" y="136029"/>
                </a:lnTo>
                <a:lnTo>
                  <a:pt x="234728" y="136227"/>
                </a:lnTo>
                <a:lnTo>
                  <a:pt x="232744" y="136326"/>
                </a:lnTo>
                <a:close/>
              </a:path>
              <a:path w="351155" h="138430">
                <a:moveTo>
                  <a:pt x="235721" y="28873"/>
                </a:moveTo>
                <a:lnTo>
                  <a:pt x="224707" y="28873"/>
                </a:lnTo>
                <a:lnTo>
                  <a:pt x="220937" y="27979"/>
                </a:lnTo>
                <a:lnTo>
                  <a:pt x="218953" y="26193"/>
                </a:lnTo>
                <a:lnTo>
                  <a:pt x="217068" y="24308"/>
                </a:lnTo>
                <a:lnTo>
                  <a:pt x="216125" y="20984"/>
                </a:lnTo>
                <a:lnTo>
                  <a:pt x="216227" y="11013"/>
                </a:lnTo>
                <a:lnTo>
                  <a:pt x="217117" y="7986"/>
                </a:lnTo>
                <a:lnTo>
                  <a:pt x="219101" y="6101"/>
                </a:lnTo>
                <a:lnTo>
                  <a:pt x="221085" y="4117"/>
                </a:lnTo>
                <a:lnTo>
                  <a:pt x="224856" y="3125"/>
                </a:lnTo>
                <a:lnTo>
                  <a:pt x="235869" y="3125"/>
                </a:lnTo>
                <a:lnTo>
                  <a:pt x="239590" y="4068"/>
                </a:lnTo>
                <a:lnTo>
                  <a:pt x="241575" y="5953"/>
                </a:lnTo>
                <a:lnTo>
                  <a:pt x="243559" y="7739"/>
                </a:lnTo>
                <a:lnTo>
                  <a:pt x="244551" y="11013"/>
                </a:lnTo>
                <a:lnTo>
                  <a:pt x="244476" y="20984"/>
                </a:lnTo>
                <a:lnTo>
                  <a:pt x="243509" y="24160"/>
                </a:lnTo>
                <a:lnTo>
                  <a:pt x="241425" y="26045"/>
                </a:lnTo>
                <a:lnTo>
                  <a:pt x="239441" y="27930"/>
                </a:lnTo>
                <a:lnTo>
                  <a:pt x="235721" y="28873"/>
                </a:lnTo>
                <a:close/>
              </a:path>
              <a:path w="351155" h="138430">
                <a:moveTo>
                  <a:pt x="350554" y="51494"/>
                </a:moveTo>
                <a:lnTo>
                  <a:pt x="326146" y="51494"/>
                </a:lnTo>
                <a:lnTo>
                  <a:pt x="326146" y="3621"/>
                </a:lnTo>
                <a:lnTo>
                  <a:pt x="335969" y="0"/>
                </a:lnTo>
                <a:lnTo>
                  <a:pt x="340732" y="0"/>
                </a:lnTo>
                <a:lnTo>
                  <a:pt x="350554" y="3621"/>
                </a:lnTo>
                <a:lnTo>
                  <a:pt x="350554" y="51494"/>
                </a:lnTo>
                <a:close/>
              </a:path>
              <a:path w="351155" h="138430">
                <a:moveTo>
                  <a:pt x="305261" y="137963"/>
                </a:moveTo>
                <a:lnTo>
                  <a:pt x="292561" y="137963"/>
                </a:lnTo>
                <a:lnTo>
                  <a:pt x="286954" y="136673"/>
                </a:lnTo>
                <a:lnTo>
                  <a:pt x="263539" y="102641"/>
                </a:lnTo>
                <a:lnTo>
                  <a:pt x="262894" y="96489"/>
                </a:lnTo>
                <a:lnTo>
                  <a:pt x="262985" y="81557"/>
                </a:lnTo>
                <a:lnTo>
                  <a:pt x="279860" y="45591"/>
                </a:lnTo>
                <a:lnTo>
                  <a:pt x="284623" y="43309"/>
                </a:lnTo>
                <a:lnTo>
                  <a:pt x="289385" y="40927"/>
                </a:lnTo>
                <a:lnTo>
                  <a:pt x="294843" y="39737"/>
                </a:lnTo>
                <a:lnTo>
                  <a:pt x="305856" y="39737"/>
                </a:lnTo>
                <a:lnTo>
                  <a:pt x="310271" y="40728"/>
                </a:lnTo>
                <a:lnTo>
                  <a:pt x="318209" y="44697"/>
                </a:lnTo>
                <a:lnTo>
                  <a:pt x="322177" y="47624"/>
                </a:lnTo>
                <a:lnTo>
                  <a:pt x="326146" y="51494"/>
                </a:lnTo>
                <a:lnTo>
                  <a:pt x="350554" y="51494"/>
                </a:lnTo>
                <a:lnTo>
                  <a:pt x="350554" y="60573"/>
                </a:lnTo>
                <a:lnTo>
                  <a:pt x="302731" y="60573"/>
                </a:lnTo>
                <a:lnTo>
                  <a:pt x="299952" y="61366"/>
                </a:lnTo>
                <a:lnTo>
                  <a:pt x="287897" y="84931"/>
                </a:lnTo>
                <a:lnTo>
                  <a:pt x="287897" y="91975"/>
                </a:lnTo>
                <a:lnTo>
                  <a:pt x="302086" y="117127"/>
                </a:lnTo>
                <a:lnTo>
                  <a:pt x="350554" y="117127"/>
                </a:lnTo>
                <a:lnTo>
                  <a:pt x="350554" y="122782"/>
                </a:lnTo>
                <a:lnTo>
                  <a:pt x="329718" y="122782"/>
                </a:lnTo>
                <a:lnTo>
                  <a:pt x="325253" y="127545"/>
                </a:lnTo>
                <a:lnTo>
                  <a:pt x="320541" y="131266"/>
                </a:lnTo>
                <a:lnTo>
                  <a:pt x="315579" y="133945"/>
                </a:lnTo>
                <a:lnTo>
                  <a:pt x="310717" y="136623"/>
                </a:lnTo>
                <a:lnTo>
                  <a:pt x="305261" y="137963"/>
                </a:lnTo>
                <a:close/>
              </a:path>
              <a:path w="351155" h="138430">
                <a:moveTo>
                  <a:pt x="350554" y="117127"/>
                </a:moveTo>
                <a:lnTo>
                  <a:pt x="307146" y="117127"/>
                </a:lnTo>
                <a:lnTo>
                  <a:pt x="308783" y="116879"/>
                </a:lnTo>
                <a:lnTo>
                  <a:pt x="311958" y="115887"/>
                </a:lnTo>
                <a:lnTo>
                  <a:pt x="313545" y="115093"/>
                </a:lnTo>
                <a:lnTo>
                  <a:pt x="315133" y="114001"/>
                </a:lnTo>
                <a:lnTo>
                  <a:pt x="316819" y="112911"/>
                </a:lnTo>
                <a:lnTo>
                  <a:pt x="318556" y="111471"/>
                </a:lnTo>
                <a:lnTo>
                  <a:pt x="322127" y="107899"/>
                </a:lnTo>
                <a:lnTo>
                  <a:pt x="324063" y="105717"/>
                </a:lnTo>
                <a:lnTo>
                  <a:pt x="326146" y="103137"/>
                </a:lnTo>
                <a:lnTo>
                  <a:pt x="326146" y="74265"/>
                </a:lnTo>
                <a:lnTo>
                  <a:pt x="322574" y="69800"/>
                </a:lnTo>
                <a:lnTo>
                  <a:pt x="319151" y="66427"/>
                </a:lnTo>
                <a:lnTo>
                  <a:pt x="315877" y="64145"/>
                </a:lnTo>
                <a:lnTo>
                  <a:pt x="312701" y="61763"/>
                </a:lnTo>
                <a:lnTo>
                  <a:pt x="309378" y="60573"/>
                </a:lnTo>
                <a:lnTo>
                  <a:pt x="350554" y="60573"/>
                </a:lnTo>
                <a:lnTo>
                  <a:pt x="350554" y="117127"/>
                </a:lnTo>
                <a:close/>
              </a:path>
              <a:path w="351155" h="138430">
                <a:moveTo>
                  <a:pt x="342269" y="136326"/>
                </a:moveTo>
                <a:lnTo>
                  <a:pt x="338201" y="136326"/>
                </a:lnTo>
                <a:lnTo>
                  <a:pt x="336514" y="136227"/>
                </a:lnTo>
                <a:lnTo>
                  <a:pt x="335224" y="136029"/>
                </a:lnTo>
                <a:lnTo>
                  <a:pt x="333935" y="135929"/>
                </a:lnTo>
                <a:lnTo>
                  <a:pt x="329718" y="133151"/>
                </a:lnTo>
                <a:lnTo>
                  <a:pt x="329718" y="122782"/>
                </a:lnTo>
                <a:lnTo>
                  <a:pt x="350554" y="122782"/>
                </a:lnTo>
                <a:lnTo>
                  <a:pt x="350554" y="133151"/>
                </a:lnTo>
                <a:lnTo>
                  <a:pt x="350356" y="133746"/>
                </a:lnTo>
                <a:lnTo>
                  <a:pt x="349958" y="134242"/>
                </a:lnTo>
                <a:lnTo>
                  <a:pt x="349661" y="134738"/>
                </a:lnTo>
                <a:lnTo>
                  <a:pt x="349115" y="135135"/>
                </a:lnTo>
                <a:lnTo>
                  <a:pt x="348321" y="135432"/>
                </a:lnTo>
                <a:lnTo>
                  <a:pt x="347627" y="135730"/>
                </a:lnTo>
                <a:lnTo>
                  <a:pt x="346585" y="135929"/>
                </a:lnTo>
                <a:lnTo>
                  <a:pt x="345196" y="136029"/>
                </a:lnTo>
                <a:lnTo>
                  <a:pt x="343906" y="136227"/>
                </a:lnTo>
                <a:lnTo>
                  <a:pt x="342269" y="136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6040" y="2576665"/>
            <a:ext cx="652761" cy="139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6093" y="3046159"/>
            <a:ext cx="860901" cy="1620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4038" y="3093337"/>
            <a:ext cx="986930" cy="983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6040" y="3495560"/>
            <a:ext cx="1516224" cy="1382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0994" y="3553900"/>
            <a:ext cx="1245600" cy="980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8301" y="3951510"/>
            <a:ext cx="2111806" cy="174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72501" y="4490656"/>
            <a:ext cx="50165" cy="20320"/>
          </a:xfrm>
          <a:custGeom>
            <a:avLst/>
            <a:gdLst/>
            <a:ahLst/>
            <a:cxnLst/>
            <a:rect l="l" t="t" r="r" b="b"/>
            <a:pathLst>
              <a:path w="50164" h="20320">
                <a:moveTo>
                  <a:pt x="46729" y="20091"/>
                </a:moveTo>
                <a:lnTo>
                  <a:pt x="2924" y="20091"/>
                </a:lnTo>
                <a:lnTo>
                  <a:pt x="1733" y="19347"/>
                </a:lnTo>
                <a:lnTo>
                  <a:pt x="1047" y="17859"/>
                </a:lnTo>
                <a:lnTo>
                  <a:pt x="352" y="16271"/>
                </a:lnTo>
                <a:lnTo>
                  <a:pt x="13" y="13741"/>
                </a:lnTo>
                <a:lnTo>
                  <a:pt x="0" y="6299"/>
                </a:lnTo>
                <a:lnTo>
                  <a:pt x="352" y="3720"/>
                </a:lnTo>
                <a:lnTo>
                  <a:pt x="1733" y="743"/>
                </a:lnTo>
                <a:lnTo>
                  <a:pt x="2924" y="0"/>
                </a:lnTo>
                <a:lnTo>
                  <a:pt x="45938" y="0"/>
                </a:lnTo>
                <a:lnTo>
                  <a:pt x="46586" y="198"/>
                </a:lnTo>
                <a:lnTo>
                  <a:pt x="47177" y="595"/>
                </a:lnTo>
                <a:lnTo>
                  <a:pt x="47777" y="892"/>
                </a:lnTo>
                <a:lnTo>
                  <a:pt x="48224" y="1438"/>
                </a:lnTo>
                <a:lnTo>
                  <a:pt x="48520" y="2232"/>
                </a:lnTo>
                <a:lnTo>
                  <a:pt x="48920" y="2927"/>
                </a:lnTo>
                <a:lnTo>
                  <a:pt x="49215" y="3968"/>
                </a:lnTo>
                <a:lnTo>
                  <a:pt x="49615" y="6647"/>
                </a:lnTo>
                <a:lnTo>
                  <a:pt x="49710" y="13741"/>
                </a:lnTo>
                <a:lnTo>
                  <a:pt x="49310" y="16370"/>
                </a:lnTo>
                <a:lnTo>
                  <a:pt x="48520" y="17859"/>
                </a:lnTo>
                <a:lnTo>
                  <a:pt x="47824" y="19347"/>
                </a:lnTo>
                <a:lnTo>
                  <a:pt x="46729" y="20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1049" y="4832366"/>
            <a:ext cx="5865495" cy="45942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0"/>
              </a:spcBef>
            </a:pPr>
            <a:r>
              <a:rPr sz="1800" spc="-5" dirty="0">
                <a:solidFill>
                  <a:srgbClr val="009999"/>
                </a:solidFill>
                <a:latin typeface="Cambria"/>
                <a:cs typeface="Cambria"/>
              </a:rPr>
              <a:t>Factors Affecting iron absorption </a:t>
            </a:r>
            <a:r>
              <a:rPr sz="1400" spc="-5" dirty="0">
                <a:solidFill>
                  <a:srgbClr val="A54D79"/>
                </a:solidFill>
                <a:latin typeface="Cambria"/>
                <a:cs typeface="Cambria"/>
              </a:rPr>
              <a:t>only in Female slides </a:t>
            </a:r>
            <a:r>
              <a:rPr sz="1400" spc="-5" dirty="0">
                <a:solidFill>
                  <a:srgbClr val="B6B6B6"/>
                </a:solidFill>
                <a:latin typeface="Cambria"/>
                <a:cs typeface="Cambria"/>
              </a:rPr>
              <a:t>(same as the  table):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664"/>
              </a:lnSpc>
              <a:spcBef>
                <a:spcPts val="5"/>
              </a:spcBef>
            </a:pPr>
            <a:r>
              <a:rPr sz="1400" b="1" spc="-5" dirty="0">
                <a:latin typeface="Cambria"/>
                <a:cs typeface="Cambria"/>
              </a:rPr>
              <a:t>1- Iron body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status:</a:t>
            </a:r>
            <a:endParaRPr sz="1400">
              <a:latin typeface="Cambria"/>
              <a:cs typeface="Cambria"/>
            </a:endParaRPr>
          </a:p>
          <a:p>
            <a:pPr marL="12700" marR="441959">
              <a:lnSpc>
                <a:spcPts val="1650"/>
              </a:lnSpc>
              <a:spcBef>
                <a:spcPts val="65"/>
              </a:spcBef>
              <a:buFont typeface="Times New Roman"/>
              <a:buChar char="●"/>
              <a:tabLst>
                <a:tab pos="159385" algn="l"/>
              </a:tabLst>
            </a:pPr>
            <a:r>
              <a:rPr sz="1400" spc="-5" dirty="0">
                <a:latin typeface="Cambria"/>
                <a:cs typeface="Cambria"/>
              </a:rPr>
              <a:t>Increased demands (iron def., pregnancy) </a:t>
            </a:r>
            <a:r>
              <a:rPr sz="1400" spc="-5" dirty="0">
                <a:latin typeface="Times New Roman"/>
                <a:cs typeface="Times New Roman"/>
              </a:rPr>
              <a:t>→</a:t>
            </a:r>
            <a:r>
              <a:rPr sz="1400" spc="-5" dirty="0">
                <a:latin typeface="Cambria"/>
                <a:cs typeface="Cambria"/>
              </a:rPr>
              <a:t>low iron stores (increase  release)</a:t>
            </a:r>
            <a:r>
              <a:rPr sz="1400" spc="-5" dirty="0">
                <a:latin typeface="Times New Roman"/>
                <a:cs typeface="Times New Roman"/>
              </a:rPr>
              <a:t>→</a:t>
            </a:r>
            <a:r>
              <a:rPr sz="1400" spc="-5" dirty="0">
                <a:latin typeface="Cambria"/>
                <a:cs typeface="Cambria"/>
              </a:rPr>
              <a:t>high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absorption.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ts val="1600"/>
              </a:lnSpc>
              <a:buFont typeface="Times New Roman"/>
              <a:buChar char="●"/>
              <a:tabLst>
                <a:tab pos="159385" algn="l"/>
              </a:tabLst>
            </a:pPr>
            <a:r>
              <a:rPr sz="1400" spc="-5" dirty="0">
                <a:latin typeface="Cambria"/>
                <a:cs typeface="Cambria"/>
              </a:rPr>
              <a:t>Iron overload </a:t>
            </a:r>
            <a:r>
              <a:rPr sz="1400" spc="-5" dirty="0">
                <a:latin typeface="Times New Roman"/>
                <a:cs typeface="Times New Roman"/>
              </a:rPr>
              <a:t>→</a:t>
            </a:r>
            <a:r>
              <a:rPr sz="1400" spc="-5" dirty="0">
                <a:latin typeface="Cambria"/>
                <a:cs typeface="Cambria"/>
              </a:rPr>
              <a:t>full iron stores</a:t>
            </a:r>
            <a:r>
              <a:rPr sz="1400" spc="-5" dirty="0">
                <a:latin typeface="Times New Roman"/>
                <a:cs typeface="Times New Roman"/>
              </a:rPr>
              <a:t>→</a:t>
            </a:r>
            <a:r>
              <a:rPr sz="1400" spc="-5" dirty="0">
                <a:latin typeface="Cambria"/>
                <a:cs typeface="Cambria"/>
              </a:rPr>
              <a:t>low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absorption.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51435">
              <a:lnSpc>
                <a:spcPts val="1664"/>
              </a:lnSpc>
            </a:pPr>
            <a:r>
              <a:rPr sz="1400" b="1" spc="-5" dirty="0">
                <a:latin typeface="Cambria"/>
                <a:cs typeface="Cambria"/>
              </a:rPr>
              <a:t>2- Content and form of dietary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iron:</a:t>
            </a:r>
            <a:endParaRPr sz="1400">
              <a:latin typeface="Cambria"/>
              <a:cs typeface="Cambria"/>
            </a:endParaRPr>
          </a:p>
          <a:p>
            <a:pPr marL="158750" indent="-146050">
              <a:lnSpc>
                <a:spcPts val="1664"/>
              </a:lnSpc>
              <a:buFont typeface="Times New Roman"/>
              <a:buChar char="●"/>
              <a:tabLst>
                <a:tab pos="159385" algn="l"/>
              </a:tabLst>
            </a:pPr>
            <a:r>
              <a:rPr sz="1400" spc="-5" dirty="0">
                <a:latin typeface="Cambria"/>
                <a:cs typeface="Cambria"/>
              </a:rPr>
              <a:t>More iron, Haem iron and Ferrous iron </a:t>
            </a:r>
            <a:r>
              <a:rPr sz="1400" dirty="0">
                <a:latin typeface="Times New Roman"/>
                <a:cs typeface="Times New Roman"/>
              </a:rPr>
              <a:t>→ </a:t>
            </a:r>
            <a:r>
              <a:rPr sz="1400" spc="-5" dirty="0">
                <a:latin typeface="Cambria"/>
                <a:cs typeface="Cambria"/>
              </a:rPr>
              <a:t>More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absorption.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51435">
              <a:lnSpc>
                <a:spcPts val="1664"/>
              </a:lnSpc>
            </a:pPr>
            <a:r>
              <a:rPr sz="1400" b="1" spc="-5" dirty="0">
                <a:latin typeface="Cambria"/>
                <a:cs typeface="Cambria"/>
              </a:rPr>
              <a:t>3- GIT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mucosa</a:t>
            </a:r>
            <a:r>
              <a:rPr sz="1400" spc="-5" dirty="0">
                <a:latin typeface="Cambria"/>
                <a:cs typeface="Cambria"/>
              </a:rPr>
              <a:t>:</a:t>
            </a:r>
            <a:endParaRPr sz="1400">
              <a:latin typeface="Cambria"/>
              <a:cs typeface="Cambria"/>
            </a:endParaRPr>
          </a:p>
          <a:p>
            <a:pPr marL="158750" indent="-146050">
              <a:lnSpc>
                <a:spcPts val="1664"/>
              </a:lnSpc>
              <a:buFont typeface="Times New Roman"/>
              <a:buChar char="●"/>
              <a:tabLst>
                <a:tab pos="159385" algn="l"/>
              </a:tabLst>
            </a:pPr>
            <a:r>
              <a:rPr sz="1400" spc="-5" dirty="0">
                <a:latin typeface="Cambria"/>
                <a:cs typeface="Cambria"/>
              </a:rPr>
              <a:t>Disruption of GIT mucosa </a:t>
            </a:r>
            <a:r>
              <a:rPr sz="1400" dirty="0">
                <a:latin typeface="Times New Roman"/>
                <a:cs typeface="Times New Roman"/>
              </a:rPr>
              <a:t>→ </a:t>
            </a:r>
            <a:r>
              <a:rPr sz="1400" spc="-5" dirty="0">
                <a:latin typeface="Cambria"/>
                <a:cs typeface="Cambria"/>
              </a:rPr>
              <a:t>cannot absorb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iron.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51435">
              <a:lnSpc>
                <a:spcPts val="1664"/>
              </a:lnSpc>
            </a:pPr>
            <a:r>
              <a:rPr sz="1400" b="1" spc="-5" dirty="0">
                <a:latin typeface="Cambria"/>
                <a:cs typeface="Cambria"/>
              </a:rPr>
              <a:t>4- Balance between dietary enhancers and Inhibitory</a:t>
            </a:r>
            <a:r>
              <a:rPr sz="1400" b="1" spc="-2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factors:</a:t>
            </a:r>
            <a:endParaRPr sz="1400">
              <a:latin typeface="Cambria"/>
              <a:cs typeface="Cambria"/>
            </a:endParaRPr>
          </a:p>
          <a:p>
            <a:pPr marL="12700" marR="201930">
              <a:lnSpc>
                <a:spcPts val="1650"/>
              </a:lnSpc>
              <a:spcBef>
                <a:spcPts val="65"/>
              </a:spcBef>
              <a:buFont typeface="Times New Roman"/>
              <a:buChar char="●"/>
              <a:tabLst>
                <a:tab pos="159385" algn="l"/>
              </a:tabLst>
            </a:pPr>
            <a:r>
              <a:rPr sz="1400" spc="-5" dirty="0">
                <a:latin typeface="Cambria"/>
                <a:cs typeface="Cambria"/>
              </a:rPr>
              <a:t>Enhancers: Meat (haem iron), fruit (Vit-C), sugar (solubilizing agent),and  acids.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●"/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64"/>
              </a:lnSpc>
              <a:buFont typeface="Times New Roman"/>
              <a:buChar char="●"/>
              <a:tabLst>
                <a:tab pos="159385" algn="l"/>
              </a:tabLst>
            </a:pPr>
            <a:r>
              <a:rPr sz="1400" spc="-5" dirty="0">
                <a:latin typeface="Cambria"/>
                <a:cs typeface="Cambria"/>
              </a:rPr>
              <a:t>You can combine orange juice with meat to enhance iron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absorption.</a:t>
            </a:r>
            <a:endParaRPr sz="1400">
              <a:latin typeface="Cambria"/>
              <a:cs typeface="Cambria"/>
            </a:endParaRPr>
          </a:p>
          <a:p>
            <a:pPr marL="12700" marR="75565">
              <a:lnSpc>
                <a:spcPts val="1650"/>
              </a:lnSpc>
              <a:spcBef>
                <a:spcPts val="65"/>
              </a:spcBef>
              <a:buFont typeface="Times New Roman"/>
              <a:buChar char="●"/>
              <a:tabLst>
                <a:tab pos="159385" algn="l"/>
              </a:tabLst>
            </a:pPr>
            <a:r>
              <a:rPr sz="1400" spc="-5" dirty="0">
                <a:latin typeface="Cambria"/>
                <a:cs typeface="Cambria"/>
              </a:rPr>
              <a:t>Inhibitory: Dairy foods (calcium), high fiber foods (phytate), coffee and tea  (polyphenols), and anti-acids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(Alkalines).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59118" y="596348"/>
            <a:ext cx="3122930" cy="459105"/>
          </a:xfrm>
          <a:custGeom>
            <a:avLst/>
            <a:gdLst/>
            <a:ahLst/>
            <a:cxnLst/>
            <a:rect l="l" t="t" r="r" b="b"/>
            <a:pathLst>
              <a:path w="3122929" h="459105">
                <a:moveTo>
                  <a:pt x="0" y="0"/>
                </a:moveTo>
                <a:lnTo>
                  <a:pt x="3122643" y="0"/>
                </a:lnTo>
                <a:lnTo>
                  <a:pt x="3122643" y="459074"/>
                </a:lnTo>
                <a:lnTo>
                  <a:pt x="0" y="459074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31712" y="591586"/>
          <a:ext cx="6245860" cy="4126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3458683" y="741115"/>
            <a:ext cx="2247018" cy="1717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58683" y="1203615"/>
            <a:ext cx="1144082" cy="1683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58683" y="1662691"/>
            <a:ext cx="1385464" cy="1348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47245" y="2118333"/>
            <a:ext cx="753054" cy="1382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58683" y="2577409"/>
            <a:ext cx="1110849" cy="1382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33836" y="2629202"/>
            <a:ext cx="1082487" cy="10611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58683" y="3035741"/>
            <a:ext cx="725974" cy="13900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48368" y="3088277"/>
            <a:ext cx="967998" cy="10611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46083" y="3505234"/>
            <a:ext cx="831757" cy="1285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58683" y="3954635"/>
            <a:ext cx="1557028" cy="1714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8736" y="4410586"/>
            <a:ext cx="2875261" cy="1748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924" y="498980"/>
            <a:ext cx="3314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9999"/>
                </a:solidFill>
                <a:latin typeface="Cambria"/>
                <a:cs typeface="Cambria"/>
              </a:rPr>
              <a:t>Causes of iron Deficiency</a:t>
            </a:r>
            <a:r>
              <a:rPr sz="1800" spc="-80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9999"/>
                </a:solidFill>
                <a:latin typeface="Cambria"/>
                <a:cs typeface="Cambria"/>
              </a:rPr>
              <a:t>Anemia: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749" y="3435957"/>
            <a:ext cx="2047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9999"/>
                </a:solidFill>
                <a:latin typeface="Cambria"/>
                <a:cs typeface="Cambria"/>
              </a:rPr>
              <a:t>Development of</a:t>
            </a:r>
            <a:r>
              <a:rPr sz="1800" spc="-85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9999"/>
                </a:solidFill>
                <a:latin typeface="Cambria"/>
                <a:cs typeface="Cambria"/>
              </a:rPr>
              <a:t>IDA: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8937" y="3762480"/>
          <a:ext cx="6388734" cy="2712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5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Normal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Pre-latent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3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Latent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4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09220" marR="88900" indent="-635" algn="ctr">
                        <a:lnSpc>
                          <a:spcPct val="1161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Iron def. anemia  </a:t>
                      </a:r>
                      <a:r>
                        <a:rPr sz="1400" b="1" spc="-5" dirty="0">
                          <a:solidFill>
                            <a:srgbClr val="CC0000"/>
                          </a:solidFill>
                          <a:latin typeface="Cambria"/>
                          <a:cs typeface="Cambria"/>
                        </a:rPr>
                        <a:t>(signs of</a:t>
                      </a:r>
                      <a:r>
                        <a:rPr sz="1400" b="1" spc="-90" dirty="0">
                          <a:solidFill>
                            <a:srgbClr val="CC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C0000"/>
                          </a:solidFill>
                          <a:latin typeface="Cambria"/>
                          <a:cs typeface="Cambria"/>
                        </a:rPr>
                        <a:t>anemia)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54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Stores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Normal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Low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Low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Low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54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MCV/MCH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Normal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Normal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Low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0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Low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Hemoglobin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Normal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Normal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Normal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Low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26674" y="809473"/>
            <a:ext cx="2310765" cy="248475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610"/>
              </a:spcBef>
            </a:pPr>
            <a:r>
              <a:rPr sz="1600" b="1" u="sng" spc="-5" dirty="0">
                <a:solidFill>
                  <a:srgbClr val="FFAA3F"/>
                </a:solidFill>
                <a:uFill>
                  <a:solidFill>
                    <a:srgbClr val="FFAA3F"/>
                  </a:solidFill>
                </a:uFill>
                <a:latin typeface="Cambria"/>
                <a:cs typeface="Cambria"/>
              </a:rPr>
              <a:t>1-Chronic blood</a:t>
            </a:r>
            <a:r>
              <a:rPr sz="1600" b="1" u="sng" spc="-35" dirty="0">
                <a:solidFill>
                  <a:srgbClr val="FFAA3F"/>
                </a:solidFill>
                <a:uFill>
                  <a:solidFill>
                    <a:srgbClr val="FFAA3F"/>
                  </a:solidFill>
                </a:uFill>
                <a:latin typeface="Cambria"/>
                <a:cs typeface="Cambria"/>
              </a:rPr>
              <a:t> </a:t>
            </a:r>
            <a:r>
              <a:rPr sz="1600" b="1" u="sng" spc="-5" dirty="0">
                <a:solidFill>
                  <a:srgbClr val="FFAA3F"/>
                </a:solidFill>
                <a:uFill>
                  <a:solidFill>
                    <a:srgbClr val="FFAA3F"/>
                  </a:solidFill>
                </a:uFill>
                <a:latin typeface="Cambria"/>
                <a:cs typeface="Cambria"/>
              </a:rPr>
              <a:t>loss:</a:t>
            </a:r>
            <a:endParaRPr sz="1600">
              <a:latin typeface="Cambria"/>
              <a:cs typeface="Cambria"/>
            </a:endParaRPr>
          </a:p>
          <a:p>
            <a:pPr marL="683895">
              <a:lnSpc>
                <a:spcPct val="100000"/>
              </a:lnSpc>
              <a:spcBef>
                <a:spcPts val="280"/>
              </a:spcBef>
            </a:pPr>
            <a:r>
              <a:rPr sz="900" b="1" u="sng" spc="-5" dirty="0">
                <a:solidFill>
                  <a:srgbClr val="38751C"/>
                </a:solidFill>
                <a:uFill>
                  <a:solidFill>
                    <a:srgbClr val="38751C"/>
                  </a:solidFill>
                </a:uFill>
                <a:latin typeface="Cambria"/>
                <a:cs typeface="Cambria"/>
              </a:rPr>
              <a:t>Male: Major</a:t>
            </a:r>
            <a:r>
              <a:rPr sz="900" b="1" u="sng" spc="-15" dirty="0">
                <a:solidFill>
                  <a:srgbClr val="38751C"/>
                </a:solidFill>
                <a:uFill>
                  <a:solidFill>
                    <a:srgbClr val="38751C"/>
                  </a:solidFill>
                </a:uFill>
                <a:latin typeface="Cambria"/>
                <a:cs typeface="Cambria"/>
              </a:rPr>
              <a:t> </a:t>
            </a:r>
            <a:r>
              <a:rPr sz="900" b="1" u="sng" spc="-5" dirty="0">
                <a:solidFill>
                  <a:srgbClr val="38751C"/>
                </a:solidFill>
                <a:uFill>
                  <a:solidFill>
                    <a:srgbClr val="38751C"/>
                  </a:solidFill>
                </a:uFill>
                <a:latin typeface="Cambria"/>
                <a:cs typeface="Cambria"/>
              </a:rPr>
              <a:t>cause</a:t>
            </a:r>
            <a:endParaRPr sz="900">
              <a:latin typeface="Cambria"/>
              <a:cs typeface="Cambria"/>
            </a:endParaRPr>
          </a:p>
          <a:p>
            <a:pPr marL="85090" marR="335915">
              <a:lnSpc>
                <a:spcPts val="2170"/>
              </a:lnSpc>
              <a:spcBef>
                <a:spcPts val="35"/>
              </a:spcBef>
            </a:pPr>
            <a:r>
              <a:rPr sz="1600" spc="-5" dirty="0">
                <a:latin typeface="Cambria"/>
                <a:cs typeface="Cambria"/>
              </a:rPr>
              <a:t>•GIT Bleeding: peptic  ulcer, esophageal  varices </a:t>
            </a:r>
            <a:r>
              <a:rPr sz="1600" dirty="0">
                <a:latin typeface="Cambria"/>
                <a:cs typeface="Cambria"/>
              </a:rPr>
              <a:t>, </a:t>
            </a:r>
            <a:r>
              <a:rPr sz="1600" spc="-5" dirty="0">
                <a:latin typeface="Cambria"/>
                <a:cs typeface="Cambria"/>
              </a:rPr>
              <a:t>hookworm</a:t>
            </a:r>
            <a:r>
              <a:rPr sz="1600" spc="-10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&amp;  </a:t>
            </a:r>
            <a:r>
              <a:rPr sz="1600" spc="-5" dirty="0">
                <a:latin typeface="Cambria"/>
                <a:cs typeface="Cambria"/>
              </a:rPr>
              <a:t>cancer</a:t>
            </a:r>
            <a:endParaRPr sz="1600">
              <a:latin typeface="Cambria"/>
              <a:cs typeface="Cambria"/>
            </a:endParaRPr>
          </a:p>
          <a:p>
            <a:pPr marL="85090">
              <a:lnSpc>
                <a:spcPct val="100000"/>
              </a:lnSpc>
              <a:spcBef>
                <a:spcPts val="155"/>
              </a:spcBef>
            </a:pPr>
            <a:r>
              <a:rPr sz="1600" spc="-5" dirty="0">
                <a:latin typeface="Cambria"/>
                <a:cs typeface="Cambria"/>
              </a:rPr>
              <a:t>•Uterine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bleeding</a:t>
            </a:r>
            <a:endParaRPr sz="1600">
              <a:latin typeface="Cambria"/>
              <a:cs typeface="Cambria"/>
            </a:endParaRPr>
          </a:p>
          <a:p>
            <a:pPr marL="85090">
              <a:lnSpc>
                <a:spcPct val="100000"/>
              </a:lnSpc>
              <a:spcBef>
                <a:spcPts val="254"/>
              </a:spcBef>
            </a:pPr>
            <a:r>
              <a:rPr sz="1600" spc="-5" dirty="0">
                <a:latin typeface="Cambria"/>
                <a:cs typeface="Cambria"/>
              </a:rPr>
              <a:t>•Hematuria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8319" y="809473"/>
            <a:ext cx="1406525" cy="17259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85090" marR="158750">
              <a:lnSpc>
                <a:spcPct val="113300"/>
              </a:lnSpc>
              <a:spcBef>
                <a:spcPts val="355"/>
              </a:spcBef>
            </a:pPr>
            <a:r>
              <a:rPr sz="1600" b="1" spc="-5" dirty="0">
                <a:solidFill>
                  <a:srgbClr val="FFAA3F"/>
                </a:solidFill>
                <a:latin typeface="Cambria"/>
                <a:cs typeface="Cambria"/>
              </a:rPr>
              <a:t>2-</a:t>
            </a:r>
            <a:r>
              <a:rPr sz="1600" b="1" spc="-90" dirty="0">
                <a:solidFill>
                  <a:srgbClr val="FFAA3F"/>
                </a:solidFill>
                <a:latin typeface="Cambria"/>
                <a:cs typeface="Cambria"/>
              </a:rPr>
              <a:t> </a:t>
            </a:r>
            <a:r>
              <a:rPr sz="1600" b="1" u="sng" spc="-5" dirty="0">
                <a:solidFill>
                  <a:srgbClr val="FFAA3F"/>
                </a:solidFill>
                <a:uFill>
                  <a:solidFill>
                    <a:srgbClr val="FFAA3F"/>
                  </a:solidFill>
                </a:uFill>
                <a:latin typeface="Cambria"/>
                <a:cs typeface="Cambria"/>
              </a:rPr>
              <a:t>Increased  demands:</a:t>
            </a:r>
            <a:endParaRPr sz="1600">
              <a:latin typeface="Cambria"/>
              <a:cs typeface="Cambria"/>
            </a:endParaRPr>
          </a:p>
          <a:p>
            <a:pPr marL="85090">
              <a:lnSpc>
                <a:spcPct val="100000"/>
              </a:lnSpc>
              <a:spcBef>
                <a:spcPts val="254"/>
              </a:spcBef>
            </a:pPr>
            <a:r>
              <a:rPr sz="1600" spc="-5" dirty="0">
                <a:latin typeface="Cambria"/>
                <a:cs typeface="Cambria"/>
              </a:rPr>
              <a:t>•Immaturity</a:t>
            </a:r>
            <a:endParaRPr sz="1600">
              <a:latin typeface="Cambria"/>
              <a:cs typeface="Cambria"/>
            </a:endParaRPr>
          </a:p>
          <a:p>
            <a:pPr marL="85090">
              <a:lnSpc>
                <a:spcPct val="100000"/>
              </a:lnSpc>
              <a:spcBef>
                <a:spcPts val="254"/>
              </a:spcBef>
            </a:pPr>
            <a:r>
              <a:rPr sz="1600" spc="-5" dirty="0">
                <a:latin typeface="Cambria"/>
                <a:cs typeface="Cambria"/>
              </a:rPr>
              <a:t>•Growth</a:t>
            </a:r>
            <a:endParaRPr sz="1600">
              <a:latin typeface="Cambria"/>
              <a:cs typeface="Cambria"/>
            </a:endParaRPr>
          </a:p>
          <a:p>
            <a:pPr marL="85090">
              <a:lnSpc>
                <a:spcPct val="100000"/>
              </a:lnSpc>
              <a:spcBef>
                <a:spcPts val="254"/>
              </a:spcBef>
            </a:pPr>
            <a:r>
              <a:rPr sz="1600" spc="-5" dirty="0">
                <a:latin typeface="Cambria"/>
                <a:cs typeface="Cambria"/>
              </a:rPr>
              <a:t>•Pregnancy</a:t>
            </a:r>
            <a:endParaRPr sz="1600">
              <a:latin typeface="Cambria"/>
              <a:cs typeface="Cambria"/>
            </a:endParaRPr>
          </a:p>
          <a:p>
            <a:pPr marL="85090">
              <a:lnSpc>
                <a:spcPct val="100000"/>
              </a:lnSpc>
              <a:spcBef>
                <a:spcPts val="254"/>
              </a:spcBef>
            </a:pPr>
            <a:r>
              <a:rPr sz="1600" spc="-5" dirty="0">
                <a:latin typeface="Cambria"/>
                <a:cs typeface="Cambria"/>
              </a:rPr>
              <a:t>•EPO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therapy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5766" y="809473"/>
            <a:ext cx="2473960" cy="17259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10"/>
              </a:spcBef>
            </a:pPr>
            <a:r>
              <a:rPr sz="1600" b="1" u="sng" spc="-5" dirty="0">
                <a:solidFill>
                  <a:srgbClr val="FFAA3F"/>
                </a:solidFill>
                <a:uFill>
                  <a:solidFill>
                    <a:srgbClr val="FFAA3F"/>
                  </a:solidFill>
                </a:uFill>
                <a:latin typeface="Cambria"/>
                <a:cs typeface="Cambria"/>
              </a:rPr>
              <a:t>3-Malabsorption</a:t>
            </a:r>
            <a:r>
              <a:rPr sz="1600" b="1" spc="-5" dirty="0">
                <a:solidFill>
                  <a:srgbClr val="FFAA3F"/>
                </a:solidFill>
                <a:latin typeface="Cambria"/>
                <a:cs typeface="Cambria"/>
              </a:rPr>
              <a:t>:</a:t>
            </a:r>
            <a:endParaRPr sz="1600">
              <a:latin typeface="Cambria"/>
              <a:cs typeface="Cambria"/>
            </a:endParaRPr>
          </a:p>
          <a:p>
            <a:pPr marL="220345" indent="-134620">
              <a:lnSpc>
                <a:spcPct val="100000"/>
              </a:lnSpc>
              <a:spcBef>
                <a:spcPts val="254"/>
              </a:spcBef>
              <a:buChar char="•"/>
              <a:tabLst>
                <a:tab pos="220979" algn="l"/>
              </a:tabLst>
            </a:pPr>
            <a:r>
              <a:rPr sz="1600" spc="-5" dirty="0">
                <a:latin typeface="Cambria"/>
                <a:cs typeface="Cambria"/>
              </a:rPr>
              <a:t>Enteropathy </a:t>
            </a:r>
            <a:r>
              <a:rPr sz="1100" spc="-5" dirty="0">
                <a:solidFill>
                  <a:srgbClr val="B6B6B6"/>
                </a:solidFill>
                <a:latin typeface="Cambria"/>
                <a:cs typeface="Cambria"/>
              </a:rPr>
              <a:t>(GIT</a:t>
            </a:r>
            <a:r>
              <a:rPr sz="1100" spc="-20" dirty="0">
                <a:solidFill>
                  <a:srgbClr val="B6B6B6"/>
                </a:solidFill>
                <a:latin typeface="Cambria"/>
                <a:cs typeface="Cambria"/>
              </a:rPr>
              <a:t> </a:t>
            </a:r>
            <a:r>
              <a:rPr sz="1100" spc="-5" dirty="0">
                <a:solidFill>
                  <a:srgbClr val="B6B6B6"/>
                </a:solidFill>
                <a:latin typeface="Cambria"/>
                <a:cs typeface="Cambria"/>
              </a:rPr>
              <a:t>problems)</a:t>
            </a:r>
            <a:endParaRPr sz="1100">
              <a:latin typeface="Cambria"/>
              <a:cs typeface="Cambria"/>
            </a:endParaRPr>
          </a:p>
          <a:p>
            <a:pPr marL="220345" indent="-134620">
              <a:lnSpc>
                <a:spcPct val="100000"/>
              </a:lnSpc>
              <a:spcBef>
                <a:spcPts val="254"/>
              </a:spcBef>
              <a:buChar char="•"/>
              <a:tabLst>
                <a:tab pos="220979" algn="l"/>
              </a:tabLst>
            </a:pPr>
            <a:r>
              <a:rPr sz="1600" spc="-5" dirty="0">
                <a:latin typeface="Cambria"/>
                <a:cs typeface="Cambria"/>
              </a:rPr>
              <a:t>Gastrectomy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8319" y="2615769"/>
            <a:ext cx="3986529" cy="67818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85090" marR="353060">
              <a:lnSpc>
                <a:spcPct val="113300"/>
              </a:lnSpc>
              <a:spcBef>
                <a:spcPts val="355"/>
              </a:spcBef>
            </a:pPr>
            <a:r>
              <a:rPr sz="1600" b="1" u="sng" spc="-5" dirty="0">
                <a:solidFill>
                  <a:srgbClr val="FFAA3F"/>
                </a:solidFill>
                <a:uFill>
                  <a:solidFill>
                    <a:srgbClr val="FFAA3F"/>
                  </a:solidFill>
                </a:uFill>
                <a:latin typeface="Cambria"/>
                <a:cs typeface="Cambria"/>
              </a:rPr>
              <a:t>4-Poor diet</a:t>
            </a:r>
            <a:r>
              <a:rPr sz="1600" b="1" spc="-5" dirty="0">
                <a:solidFill>
                  <a:srgbClr val="FFAA3F"/>
                </a:solidFill>
                <a:latin typeface="Cambria"/>
                <a:cs typeface="Cambria"/>
              </a:rPr>
              <a:t>: </a:t>
            </a:r>
            <a:r>
              <a:rPr sz="1600" spc="-5" dirty="0">
                <a:latin typeface="Cambria"/>
                <a:cs typeface="Cambria"/>
              </a:rPr>
              <a:t>Rare as the only cause (rule  out other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causes)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724" y="7021025"/>
            <a:ext cx="3334385" cy="2527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9999"/>
                </a:solidFill>
                <a:latin typeface="Cambria"/>
                <a:cs typeface="Cambria"/>
              </a:rPr>
              <a:t>Signs and symptoms of</a:t>
            </a:r>
            <a:r>
              <a:rPr sz="1800" b="1" spc="-30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9999"/>
                </a:solidFill>
                <a:latin typeface="Cambria"/>
                <a:cs typeface="Cambria"/>
              </a:rPr>
              <a:t>IDA: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78100"/>
              </a:lnSpc>
            </a:pPr>
            <a:r>
              <a:rPr sz="1600" spc="-5" dirty="0">
                <a:latin typeface="Cambria"/>
                <a:cs typeface="Cambria"/>
              </a:rPr>
              <a:t>Beside symptoms and signs of  anaemia +/- bleeding patients present  with: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600" spc="-5" dirty="0">
                <a:latin typeface="Cambria"/>
                <a:cs typeface="Cambria"/>
              </a:rPr>
              <a:t>(a): Koilonychia (spoon-shaped</a:t>
            </a:r>
            <a:r>
              <a:rPr sz="1600" spc="-6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nails)</a:t>
            </a:r>
            <a:endParaRPr sz="1600">
              <a:latin typeface="Cambria"/>
              <a:cs typeface="Cambria"/>
            </a:endParaRPr>
          </a:p>
          <a:p>
            <a:pPr marL="12700" marR="686435">
              <a:lnSpc>
                <a:spcPct val="78100"/>
              </a:lnSpc>
              <a:spcBef>
                <a:spcPts val="1200"/>
              </a:spcBef>
            </a:pPr>
            <a:r>
              <a:rPr sz="1600" spc="-5" dirty="0">
                <a:latin typeface="Cambria"/>
                <a:cs typeface="Cambria"/>
              </a:rPr>
              <a:t>(b): Angular stomatitis and/or  glossitis</a:t>
            </a:r>
            <a:endParaRPr sz="1600">
              <a:latin typeface="Cambria"/>
              <a:cs typeface="Cambria"/>
            </a:endParaRPr>
          </a:p>
          <a:p>
            <a:pPr marL="12700" marR="46355">
              <a:lnSpc>
                <a:spcPct val="78100"/>
              </a:lnSpc>
              <a:spcBef>
                <a:spcPts val="1200"/>
              </a:spcBef>
            </a:pPr>
            <a:r>
              <a:rPr sz="1600" spc="-5" dirty="0">
                <a:latin typeface="Cambria"/>
                <a:cs typeface="Cambria"/>
              </a:rPr>
              <a:t>(c): Dysphagia due to pharyngeal web  (Plummer-Vinson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syndrome)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74067" y="6954960"/>
            <a:ext cx="2473520" cy="2623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8968" y="3637517"/>
            <a:ext cx="2705735" cy="12065"/>
          </a:xfrm>
          <a:custGeom>
            <a:avLst/>
            <a:gdLst/>
            <a:ahLst/>
            <a:cxnLst/>
            <a:rect l="l" t="t" r="r" b="b"/>
            <a:pathLst>
              <a:path w="2705735" h="12064">
                <a:moveTo>
                  <a:pt x="0" y="11749"/>
                </a:moveTo>
                <a:lnTo>
                  <a:pt x="2705244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84138" y="362179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149" y="31449"/>
                </a:moveTo>
                <a:lnTo>
                  <a:pt x="0" y="0"/>
                </a:lnTo>
                <a:lnTo>
                  <a:pt x="43299" y="15524"/>
                </a:lnTo>
                <a:lnTo>
                  <a:pt x="149" y="3144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84138" y="362179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149" y="31449"/>
                </a:moveTo>
                <a:lnTo>
                  <a:pt x="43299" y="15524"/>
                </a:lnTo>
                <a:lnTo>
                  <a:pt x="0" y="0"/>
                </a:lnTo>
                <a:lnTo>
                  <a:pt x="149" y="3144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60866" y="3422817"/>
            <a:ext cx="2056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8751C"/>
                </a:solidFill>
                <a:latin typeface="Arial"/>
                <a:cs typeface="Arial"/>
              </a:rPr>
              <a:t>If the patient not </a:t>
            </a:r>
            <a:r>
              <a:rPr sz="900" dirty="0">
                <a:solidFill>
                  <a:srgbClr val="38751C"/>
                </a:solidFill>
                <a:latin typeface="Arial"/>
                <a:cs typeface="Arial"/>
              </a:rPr>
              <a:t>supplemented </a:t>
            </a:r>
            <a:r>
              <a:rPr sz="900" spc="-5" dirty="0">
                <a:solidFill>
                  <a:srgbClr val="38751C"/>
                </a:solidFill>
                <a:latin typeface="Arial"/>
                <a:cs typeface="Arial"/>
              </a:rPr>
              <a:t>with</a:t>
            </a:r>
            <a:r>
              <a:rPr sz="900" spc="-8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8751C"/>
                </a:solidFill>
                <a:latin typeface="Arial"/>
                <a:cs typeface="Arial"/>
              </a:rPr>
              <a:t>Iron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349" y="172602"/>
            <a:ext cx="2915219" cy="1434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0542" y="196024"/>
            <a:ext cx="2392720" cy="1387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7643" y="2577069"/>
            <a:ext cx="1697596" cy="989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5290" y="2577044"/>
            <a:ext cx="1697596" cy="9893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1417" y="3608442"/>
            <a:ext cx="934223" cy="385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4594" y="4240316"/>
            <a:ext cx="3778292" cy="11828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374" y="2105864"/>
            <a:ext cx="3780154" cy="3578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9999"/>
                </a:solidFill>
                <a:latin typeface="Cambria"/>
                <a:cs typeface="Cambria"/>
              </a:rPr>
              <a:t>Investigations</a:t>
            </a:r>
            <a:r>
              <a:rPr sz="1400" spc="-5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marR="1342390">
              <a:lnSpc>
                <a:spcPct val="113300"/>
              </a:lnSpc>
              <a:spcBef>
                <a:spcPts val="1415"/>
              </a:spcBef>
              <a:buSzPct val="93750"/>
              <a:buAutoNum type="arabicPeriod"/>
              <a:tabLst>
                <a:tab pos="180975" algn="l"/>
              </a:tabLst>
            </a:pPr>
            <a:r>
              <a:rPr sz="1600" b="1" spc="-5" dirty="0">
                <a:latin typeface="Cambria"/>
                <a:cs typeface="Cambria"/>
              </a:rPr>
              <a:t>Microcytic</a:t>
            </a:r>
            <a:r>
              <a:rPr sz="1600" b="1" spc="-8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hypochromic  anemia</a:t>
            </a:r>
            <a:r>
              <a:rPr sz="1600" b="1" spc="-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with: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600" spc="-5" dirty="0">
                <a:latin typeface="Cambria"/>
                <a:cs typeface="Cambria"/>
              </a:rPr>
              <a:t>•Anisocytosis (variation in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size)</a:t>
            </a:r>
            <a:endParaRPr sz="1600">
              <a:latin typeface="Cambria"/>
              <a:cs typeface="Cambria"/>
            </a:endParaRPr>
          </a:p>
          <a:p>
            <a:pPr marL="12700" marR="1345565">
              <a:lnSpc>
                <a:spcPct val="113300"/>
              </a:lnSpc>
            </a:pPr>
            <a:r>
              <a:rPr sz="1600" spc="-5" dirty="0">
                <a:latin typeface="Cambria"/>
                <a:cs typeface="Cambria"/>
              </a:rPr>
              <a:t>•Poikilocytosis (variation</a:t>
            </a:r>
            <a:r>
              <a:rPr sz="1600" spc="-8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  shape).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1317625">
              <a:lnSpc>
                <a:spcPct val="113300"/>
              </a:lnSpc>
              <a:spcBef>
                <a:spcPts val="5"/>
              </a:spcBef>
              <a:buSzPct val="93750"/>
              <a:buAutoNum type="arabicPeriod" startAt="2"/>
              <a:tabLst>
                <a:tab pos="224790" algn="l"/>
              </a:tabLst>
            </a:pPr>
            <a:r>
              <a:rPr sz="1600" b="1" spc="-5" dirty="0">
                <a:latin typeface="Cambria"/>
                <a:cs typeface="Cambria"/>
              </a:rPr>
              <a:t>Bone marrow Iron</a:t>
            </a:r>
            <a:r>
              <a:rPr sz="1600" b="1" spc="-8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stain  (Perl’s</a:t>
            </a:r>
            <a:r>
              <a:rPr sz="1600" b="1" spc="-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stain):</a:t>
            </a:r>
            <a:endParaRPr sz="1600">
              <a:latin typeface="Cambria"/>
              <a:cs typeface="Cambria"/>
            </a:endParaRPr>
          </a:p>
          <a:p>
            <a:pPr marL="12700" marR="1848485">
              <a:lnSpc>
                <a:spcPct val="113300"/>
              </a:lnSpc>
            </a:pPr>
            <a:r>
              <a:rPr sz="1600" spc="-5" dirty="0">
                <a:latin typeface="Cambria"/>
                <a:cs typeface="Cambria"/>
              </a:rPr>
              <a:t>The </a:t>
            </a:r>
            <a:r>
              <a:rPr sz="1600" spc="-5" dirty="0">
                <a:solidFill>
                  <a:srgbClr val="CC0000"/>
                </a:solidFill>
                <a:latin typeface="Cambria"/>
                <a:cs typeface="Cambria"/>
              </a:rPr>
              <a:t>gold standard </a:t>
            </a:r>
            <a:r>
              <a:rPr sz="1600" spc="-5" dirty="0">
                <a:latin typeface="Cambria"/>
                <a:cs typeface="Cambria"/>
              </a:rPr>
              <a:t>but  invasive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procedure.</a:t>
            </a:r>
            <a:endParaRPr sz="16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530"/>
              </a:spcBef>
            </a:pPr>
            <a:r>
              <a:rPr sz="1400" spc="-5" dirty="0">
                <a:latin typeface="Arial"/>
                <a:cs typeface="Arial"/>
              </a:rPr>
              <a:t>Normal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34745" y="5494755"/>
            <a:ext cx="1720475" cy="1052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6592" y="5743275"/>
            <a:ext cx="367207" cy="906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6186" y="5706960"/>
            <a:ext cx="990729" cy="1559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8024" y="5864295"/>
            <a:ext cx="16852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9999"/>
                </a:solidFill>
                <a:latin typeface="Cambria"/>
                <a:cs typeface="Cambria"/>
              </a:rPr>
              <a:t>Iron</a:t>
            </a:r>
            <a:r>
              <a:rPr sz="2400" spc="-80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9999"/>
                </a:solidFill>
                <a:latin typeface="Cambria"/>
                <a:cs typeface="Cambria"/>
              </a:rPr>
              <a:t>Studies: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7023" y="6437236"/>
            <a:ext cx="3543618" cy="22946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19449" y="7087171"/>
            <a:ext cx="2867930" cy="1561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8348" y="9112832"/>
            <a:ext cx="1702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999999"/>
                </a:solidFill>
                <a:latin typeface="Arial"/>
                <a:cs typeface="Arial"/>
              </a:rPr>
              <a:t>Serum ferritin= iron</a:t>
            </a:r>
            <a:r>
              <a:rPr sz="1200" spc="-8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999999"/>
                </a:solidFill>
                <a:latin typeface="Arial"/>
                <a:cs typeface="Arial"/>
              </a:rPr>
              <a:t>store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29337" y="8813538"/>
            <a:ext cx="1743075" cy="85408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1050"/>
              </a:lnSpc>
              <a:spcBef>
                <a:spcPts val="160"/>
              </a:spcBef>
            </a:pPr>
            <a:r>
              <a:rPr sz="900" b="1" spc="-5" dirty="0">
                <a:solidFill>
                  <a:srgbClr val="38751C"/>
                </a:solidFill>
                <a:latin typeface="Arial"/>
                <a:cs typeface="Arial"/>
              </a:rPr>
              <a:t>There is </a:t>
            </a:r>
            <a:r>
              <a:rPr sz="900" b="1" dirty="0">
                <a:solidFill>
                  <a:srgbClr val="38751C"/>
                </a:solidFill>
                <a:latin typeface="Arial"/>
                <a:cs typeface="Arial"/>
              </a:rPr>
              <a:t>a </a:t>
            </a:r>
            <a:r>
              <a:rPr sz="900" b="1" spc="-5" dirty="0">
                <a:solidFill>
                  <a:srgbClr val="38751C"/>
                </a:solidFill>
                <a:latin typeface="Arial"/>
                <a:cs typeface="Arial"/>
              </a:rPr>
              <a:t>lot of Free</a:t>
            </a:r>
            <a:r>
              <a:rPr sz="900" b="1" spc="-8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38751C"/>
                </a:solidFill>
                <a:latin typeface="Arial"/>
                <a:cs typeface="Arial"/>
              </a:rPr>
              <a:t>transferrin  which is iron transport protein  because of less amount of</a:t>
            </a:r>
            <a:r>
              <a:rPr sz="900" b="1" spc="-7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38751C"/>
                </a:solidFill>
                <a:latin typeface="Arial"/>
                <a:cs typeface="Arial"/>
              </a:rPr>
              <a:t>Iron.  </a:t>
            </a:r>
            <a:r>
              <a:rPr lang="ar-SA" sz="900" b="1" spc="-5" dirty="0" smtClean="0">
                <a:solidFill>
                  <a:srgbClr val="38751C"/>
                </a:solidFill>
                <a:latin typeface="Arial"/>
                <a:cs typeface="Arial"/>
              </a:rPr>
              <a:t>مثل الطيارة اللي اغلب مقاعدها فاضية لأن ما فيه ركاب.</a:t>
            </a:r>
            <a:endParaRPr sz="900" dirty="0">
              <a:latin typeface="Arial"/>
              <a:cs typeface="Arial"/>
            </a:endParaRPr>
          </a:p>
          <a:p>
            <a:pPr marL="3175" algn="ctr">
              <a:lnSpc>
                <a:spcPts val="1019"/>
              </a:lnSpc>
            </a:pPr>
            <a:r>
              <a:rPr sz="900" b="1" spc="-5" dirty="0">
                <a:solidFill>
                  <a:srgbClr val="38751C"/>
                </a:solidFill>
                <a:latin typeface="Arial"/>
                <a:cs typeface="Arial"/>
              </a:rPr>
              <a:t>(Iron </a:t>
            </a:r>
            <a:r>
              <a:rPr sz="900" b="1" dirty="0">
                <a:solidFill>
                  <a:srgbClr val="38751C"/>
                </a:solidFill>
                <a:latin typeface="Arial"/>
                <a:cs typeface="Arial"/>
              </a:rPr>
              <a:t>=</a:t>
            </a:r>
            <a:r>
              <a:rPr sz="900" b="1" spc="-1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38751C"/>
                </a:solidFill>
                <a:latin typeface="Arial"/>
                <a:cs typeface="Arial"/>
              </a:rPr>
              <a:t>بﺎﻛرﻟا)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72894" y="7576009"/>
            <a:ext cx="691723" cy="12500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60518" y="7669909"/>
            <a:ext cx="542290" cy="1075690"/>
          </a:xfrm>
          <a:custGeom>
            <a:avLst/>
            <a:gdLst/>
            <a:ahLst/>
            <a:cxnLst/>
            <a:rect l="l" t="t" r="r" b="b"/>
            <a:pathLst>
              <a:path w="542289" h="1075690">
                <a:moveTo>
                  <a:pt x="542173" y="1075172"/>
                </a:moveTo>
                <a:lnTo>
                  <a:pt x="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1069" y="7631310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5" h="45720">
                <a:moveTo>
                  <a:pt x="5399" y="45699"/>
                </a:moveTo>
                <a:lnTo>
                  <a:pt x="0" y="0"/>
                </a:lnTo>
                <a:lnTo>
                  <a:pt x="33499" y="31524"/>
                </a:lnTo>
                <a:lnTo>
                  <a:pt x="5399" y="4569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1068" y="7631309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5" h="45720">
                <a:moveTo>
                  <a:pt x="33499" y="31524"/>
                </a:moveTo>
                <a:lnTo>
                  <a:pt x="0" y="0"/>
                </a:lnTo>
                <a:lnTo>
                  <a:pt x="5399" y="45699"/>
                </a:lnTo>
                <a:lnTo>
                  <a:pt x="33499" y="31524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067944" y="6189215"/>
            <a:ext cx="2667635" cy="6959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050"/>
              </a:lnSpc>
              <a:spcBef>
                <a:spcPts val="160"/>
              </a:spcBef>
            </a:pPr>
            <a:r>
              <a:rPr sz="900" b="1" spc="-5" dirty="0">
                <a:solidFill>
                  <a:srgbClr val="38751C"/>
                </a:solidFill>
                <a:latin typeface="Arial"/>
                <a:cs typeface="Arial"/>
              </a:rPr>
              <a:t>Because the problem here is not in the  reduction of the Iron but, because of reduction  of production of globin chain, so there will be </a:t>
            </a:r>
            <a:r>
              <a:rPr sz="900" b="1" dirty="0">
                <a:solidFill>
                  <a:srgbClr val="38751C"/>
                </a:solidFill>
                <a:latin typeface="Arial"/>
                <a:cs typeface="Arial"/>
              </a:rPr>
              <a:t>a  </a:t>
            </a:r>
            <a:r>
              <a:rPr sz="900" b="1" spc="-5" dirty="0">
                <a:solidFill>
                  <a:srgbClr val="38751C"/>
                </a:solidFill>
                <a:latin typeface="Arial"/>
                <a:cs typeface="Arial"/>
              </a:rPr>
              <a:t>lot of Iron without any function (cannot bind to  globin chain and form</a:t>
            </a:r>
            <a:r>
              <a:rPr sz="900" b="1" spc="-2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38751C"/>
                </a:solidFill>
                <a:latin typeface="Arial"/>
                <a:cs typeface="Arial"/>
              </a:rPr>
              <a:t>hemoglobin.)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93640" y="6936085"/>
            <a:ext cx="311785" cy="492759"/>
          </a:xfrm>
          <a:custGeom>
            <a:avLst/>
            <a:gdLst/>
            <a:ahLst/>
            <a:cxnLst/>
            <a:rect l="l" t="t" r="r" b="b"/>
            <a:pathLst>
              <a:path w="311785" h="492759">
                <a:moveTo>
                  <a:pt x="311174" y="0"/>
                </a:moveTo>
                <a:lnTo>
                  <a:pt x="0" y="492574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70540" y="7420260"/>
            <a:ext cx="36830" cy="45085"/>
          </a:xfrm>
          <a:custGeom>
            <a:avLst/>
            <a:gdLst/>
            <a:ahLst/>
            <a:cxnLst/>
            <a:rect l="l" t="t" r="r" b="b"/>
            <a:pathLst>
              <a:path w="36829" h="45084">
                <a:moveTo>
                  <a:pt x="0" y="44949"/>
                </a:moveTo>
                <a:lnTo>
                  <a:pt x="9799" y="0"/>
                </a:lnTo>
                <a:lnTo>
                  <a:pt x="36399" y="16799"/>
                </a:lnTo>
                <a:lnTo>
                  <a:pt x="0" y="4494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70540" y="7420260"/>
            <a:ext cx="36830" cy="45085"/>
          </a:xfrm>
          <a:custGeom>
            <a:avLst/>
            <a:gdLst/>
            <a:ahLst/>
            <a:cxnLst/>
            <a:rect l="l" t="t" r="r" b="b"/>
            <a:pathLst>
              <a:path w="36829" h="45084">
                <a:moveTo>
                  <a:pt x="9799" y="0"/>
                </a:moveTo>
                <a:lnTo>
                  <a:pt x="0" y="44949"/>
                </a:lnTo>
                <a:lnTo>
                  <a:pt x="36399" y="16799"/>
                </a:lnTo>
                <a:lnTo>
                  <a:pt x="9799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199686" y="6004802"/>
            <a:ext cx="551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38751C"/>
                </a:solidFill>
                <a:latin typeface="Arial"/>
                <a:cs typeface="Arial"/>
              </a:rPr>
              <a:t>important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274" y="439476"/>
            <a:ext cx="6211570" cy="511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009999"/>
                </a:solidFill>
                <a:latin typeface="Cambria"/>
                <a:cs typeface="Cambria"/>
              </a:rPr>
              <a:t>Treatment of</a:t>
            </a:r>
            <a:r>
              <a:rPr sz="1700" spc="-10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009999"/>
                </a:solidFill>
                <a:latin typeface="Cambria"/>
                <a:cs typeface="Cambria"/>
              </a:rPr>
              <a:t>IDA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har char="-"/>
              <a:tabLst>
                <a:tab pos="111125" algn="l"/>
              </a:tabLst>
            </a:pPr>
            <a:r>
              <a:rPr sz="1400" spc="-5" dirty="0">
                <a:latin typeface="Cambria"/>
                <a:cs typeface="Cambria"/>
              </a:rPr>
              <a:t>Treat the underlying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cause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  <a:buChar char="-"/>
              <a:tabLst>
                <a:tab pos="111125" algn="l"/>
              </a:tabLst>
            </a:pPr>
            <a:r>
              <a:rPr sz="1400" spc="-5" dirty="0">
                <a:latin typeface="Cambria"/>
                <a:cs typeface="Cambria"/>
              </a:rPr>
              <a:t>Iron replacement therapy: Oral (Ferrous Sulphate OD for </a:t>
            </a:r>
            <a:r>
              <a:rPr sz="1400" dirty="0">
                <a:latin typeface="Cambria"/>
                <a:cs typeface="Cambria"/>
              </a:rPr>
              <a:t>6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months)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  <a:buChar char="-"/>
              <a:tabLst>
                <a:tab pos="111125" algn="l"/>
              </a:tabLst>
            </a:pPr>
            <a:r>
              <a:rPr sz="1400" spc="-5" dirty="0">
                <a:latin typeface="Cambria"/>
                <a:cs typeface="Cambria"/>
              </a:rPr>
              <a:t>Intravenous (Ferric sucrose OD for </a:t>
            </a:r>
            <a:r>
              <a:rPr sz="1400" dirty="0">
                <a:latin typeface="Cambria"/>
                <a:cs typeface="Cambria"/>
              </a:rPr>
              <a:t>6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months)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  <a:buChar char="-"/>
              <a:tabLst>
                <a:tab pos="111125" algn="l"/>
              </a:tabLst>
            </a:pPr>
            <a:r>
              <a:rPr sz="1400" spc="-5" dirty="0">
                <a:solidFill>
                  <a:srgbClr val="FF0000"/>
                </a:solidFill>
                <a:latin typeface="Cambria"/>
                <a:cs typeface="Cambria"/>
              </a:rPr>
              <a:t>Hb should rise 2g/dL every </a:t>
            </a:r>
            <a:r>
              <a:rPr sz="1400" dirty="0">
                <a:solidFill>
                  <a:srgbClr val="FF0000"/>
                </a:solidFill>
                <a:latin typeface="Cambria"/>
                <a:cs typeface="Cambria"/>
              </a:rPr>
              <a:t>3</a:t>
            </a:r>
            <a:r>
              <a:rPr sz="140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ambria"/>
                <a:cs typeface="Cambria"/>
              </a:rPr>
              <a:t>weeks.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800" spc="-5" dirty="0">
                <a:solidFill>
                  <a:srgbClr val="009999"/>
                </a:solidFill>
                <a:latin typeface="Cambria"/>
                <a:cs typeface="Cambria"/>
              </a:rPr>
              <a:t>Prevention Of</a:t>
            </a:r>
            <a:r>
              <a:rPr sz="1800" spc="-10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9999"/>
                </a:solidFill>
                <a:latin typeface="Cambria"/>
                <a:cs typeface="Cambria"/>
              </a:rPr>
              <a:t>IDA: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  <a:buChar char="-"/>
              <a:tabLst>
                <a:tab pos="111125" algn="l"/>
              </a:tabLst>
            </a:pPr>
            <a:r>
              <a:rPr sz="1400" spc="-5" dirty="0">
                <a:latin typeface="Cambria"/>
                <a:cs typeface="Cambria"/>
              </a:rPr>
              <a:t>Dietary modification Meat is better source than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vegetables.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  <a:buChar char="-"/>
              <a:tabLst>
                <a:tab pos="111125" algn="l"/>
              </a:tabLst>
            </a:pPr>
            <a:r>
              <a:rPr sz="1400" spc="-5" dirty="0">
                <a:latin typeface="Cambria"/>
                <a:cs typeface="Cambria"/>
              </a:rPr>
              <a:t>Food fortification (with ferrous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sulphate)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  <a:buChar char="-"/>
              <a:tabLst>
                <a:tab pos="111125" algn="l"/>
              </a:tabLst>
            </a:pPr>
            <a:r>
              <a:rPr sz="1400" spc="-5" dirty="0">
                <a:latin typeface="Cambria"/>
                <a:cs typeface="Cambria"/>
              </a:rPr>
              <a:t>GIT disturbances, staining of teeth </a:t>
            </a:r>
            <a:r>
              <a:rPr sz="1400" dirty="0">
                <a:latin typeface="Cambria"/>
                <a:cs typeface="Cambria"/>
              </a:rPr>
              <a:t>&amp; </a:t>
            </a:r>
            <a:r>
              <a:rPr sz="1400" spc="-5" dirty="0">
                <a:latin typeface="Cambria"/>
                <a:cs typeface="Cambria"/>
              </a:rPr>
              <a:t>metallic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taste.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  <a:buChar char="-"/>
              <a:tabLst>
                <a:tab pos="111125" algn="l"/>
              </a:tabLst>
            </a:pPr>
            <a:r>
              <a:rPr sz="1400" spc="-5" dirty="0">
                <a:latin typeface="Cambria"/>
                <a:cs typeface="Cambria"/>
              </a:rPr>
              <a:t>Iron supplementation: For high risk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groups.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800" spc="-5" dirty="0">
                <a:solidFill>
                  <a:srgbClr val="009999"/>
                </a:solidFill>
                <a:latin typeface="Cambria"/>
                <a:cs typeface="Cambria"/>
              </a:rPr>
              <a:t>Anemia of chronic</a:t>
            </a:r>
            <a:r>
              <a:rPr sz="1800" spc="-10" dirty="0">
                <a:solidFill>
                  <a:srgbClr val="0099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9999"/>
                </a:solidFill>
                <a:latin typeface="Cambria"/>
                <a:cs typeface="Cambria"/>
              </a:rPr>
              <a:t>disease: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ct val="116100"/>
              </a:lnSpc>
              <a:spcBef>
                <a:spcPts val="885"/>
              </a:spcBef>
              <a:buChar char="-"/>
              <a:tabLst>
                <a:tab pos="111125" algn="l"/>
              </a:tabLst>
            </a:pPr>
            <a:r>
              <a:rPr sz="1400" spc="-5" dirty="0">
                <a:latin typeface="Cambria"/>
                <a:cs typeface="Cambria"/>
              </a:rPr>
              <a:t>Normochromic normocytic (usually) anemia caused by decreased release of iron  from iron stores and reduction of iron absorption due to raised serum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Hepcidin.</a:t>
            </a:r>
            <a:endParaRPr sz="1400">
              <a:latin typeface="Cambria"/>
              <a:cs typeface="Cambria"/>
            </a:endParaRPr>
          </a:p>
          <a:p>
            <a:pPr marL="12700" marR="1591945" indent="38735">
              <a:lnSpc>
                <a:spcPct val="116100"/>
              </a:lnSpc>
              <a:spcBef>
                <a:spcPts val="750"/>
              </a:spcBef>
              <a:buChar char="-"/>
              <a:tabLst>
                <a:tab pos="150495" algn="l"/>
              </a:tabLst>
            </a:pPr>
            <a:r>
              <a:rPr sz="1400" spc="-5" dirty="0">
                <a:latin typeface="Cambria"/>
                <a:cs typeface="Cambria"/>
              </a:rPr>
              <a:t>Associated with </a:t>
            </a:r>
            <a:r>
              <a:rPr sz="1400" dirty="0">
                <a:latin typeface="Cambria"/>
                <a:cs typeface="Cambria"/>
              </a:rPr>
              <a:t>- </a:t>
            </a:r>
            <a:r>
              <a:rPr sz="1400" spc="-5" dirty="0">
                <a:latin typeface="Cambria"/>
                <a:cs typeface="Cambria"/>
              </a:rPr>
              <a:t>Chronic infection including HIV, malaria </a:t>
            </a:r>
            <a:r>
              <a:rPr sz="1400" dirty="0">
                <a:latin typeface="Cambria"/>
                <a:cs typeface="Cambria"/>
              </a:rPr>
              <a:t>-  </a:t>
            </a:r>
            <a:r>
              <a:rPr sz="1400" spc="-5" dirty="0">
                <a:latin typeface="Cambria"/>
                <a:cs typeface="Cambria"/>
              </a:rPr>
              <a:t>Chronic inflammations -Tissue necrosis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-Malignancy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8173" y="5774288"/>
            <a:ext cx="5595513" cy="3773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56285" y="6616886"/>
            <a:ext cx="857885" cy="5626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1270" algn="ctr">
              <a:lnSpc>
                <a:spcPts val="1050"/>
              </a:lnSpc>
              <a:spcBef>
                <a:spcPts val="160"/>
              </a:spcBef>
            </a:pPr>
            <a:r>
              <a:rPr sz="900" spc="-5" dirty="0">
                <a:solidFill>
                  <a:srgbClr val="38751C"/>
                </a:solidFill>
                <a:latin typeface="Arial"/>
                <a:cs typeface="Arial"/>
              </a:rPr>
              <a:t>these diseases  </a:t>
            </a:r>
            <a:r>
              <a:rPr sz="900" dirty="0">
                <a:solidFill>
                  <a:srgbClr val="38751C"/>
                </a:solidFill>
                <a:latin typeface="Arial"/>
                <a:cs typeface="Arial"/>
              </a:rPr>
              <a:t>cause</a:t>
            </a:r>
            <a:r>
              <a:rPr sz="900" spc="-95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38751C"/>
                </a:solidFill>
                <a:latin typeface="Arial"/>
                <a:cs typeface="Arial"/>
              </a:rPr>
              <a:t>increased  </a:t>
            </a:r>
            <a:r>
              <a:rPr sz="900" dirty="0">
                <a:solidFill>
                  <a:srgbClr val="38751C"/>
                </a:solidFill>
                <a:latin typeface="Arial"/>
                <a:cs typeface="Arial"/>
              </a:rPr>
              <a:t>synthesis </a:t>
            </a:r>
            <a:r>
              <a:rPr sz="900" spc="-5" dirty="0">
                <a:solidFill>
                  <a:srgbClr val="38751C"/>
                </a:solidFill>
                <a:latin typeface="Arial"/>
                <a:cs typeface="Arial"/>
              </a:rPr>
              <a:t>of  hepcidin.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5813" y="7689190"/>
            <a:ext cx="1276350" cy="6959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050"/>
              </a:lnSpc>
              <a:spcBef>
                <a:spcPts val="160"/>
              </a:spcBef>
            </a:pPr>
            <a:r>
              <a:rPr sz="900" spc="-5" dirty="0">
                <a:solidFill>
                  <a:srgbClr val="38751C"/>
                </a:solidFill>
                <a:latin typeface="Arial"/>
                <a:cs typeface="Arial"/>
              </a:rPr>
              <a:t>When hepcidin increase  the absorption of Iron  and release of the iron  from Macrophages will  decrease.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2265</Words>
  <Application>Microsoft Office PowerPoint</Application>
  <PresentationFormat>A4 Paper (210x297 mm)</PresentationFormat>
  <Paragraphs>320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Office Theme</vt:lpstr>
      <vt:lpstr>Anemia</vt:lpstr>
      <vt:lpstr>Hemoglobin Male: Hemoglobin= Heme (iron) + globin chain (alpha , beta , delta.etc)</vt:lpstr>
      <vt:lpstr>Normal Ranges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:MCQs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Anemia</dc:title>
  <dc:creator>TOSHIBA</dc:creator>
  <cp:lastModifiedBy>abdulaziz abdullah</cp:lastModifiedBy>
  <cp:revision>3</cp:revision>
  <dcterms:created xsi:type="dcterms:W3CDTF">2017-11-24T10:52:32Z</dcterms:created>
  <dcterms:modified xsi:type="dcterms:W3CDTF">2017-11-26T14:21:48Z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2017-11-24T00:00:00Z</vt:filetime>
  </property>
</Properties>
</file>